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19" r:id="rId3"/>
  </p:sldMasterIdLst>
  <p:notesMasterIdLst>
    <p:notesMasterId r:id="rId55"/>
  </p:notesMasterIdLst>
  <p:handoutMasterIdLst>
    <p:handoutMasterId r:id="rId56"/>
  </p:handoutMasterIdLst>
  <p:sldIdLst>
    <p:sldId id="1877" r:id="rId4"/>
    <p:sldId id="1935" r:id="rId5"/>
    <p:sldId id="1936" r:id="rId6"/>
    <p:sldId id="1940" r:id="rId7"/>
    <p:sldId id="1974" r:id="rId8"/>
    <p:sldId id="1939" r:id="rId9"/>
    <p:sldId id="1942" r:id="rId10"/>
    <p:sldId id="1944" r:id="rId11"/>
    <p:sldId id="1961" r:id="rId12"/>
    <p:sldId id="1953" r:id="rId13"/>
    <p:sldId id="1955" r:id="rId14"/>
    <p:sldId id="1957" r:id="rId15"/>
    <p:sldId id="1958" r:id="rId16"/>
    <p:sldId id="1963" r:id="rId17"/>
    <p:sldId id="1959" r:id="rId18"/>
    <p:sldId id="1960" r:id="rId19"/>
    <p:sldId id="1956" r:id="rId20"/>
    <p:sldId id="792" r:id="rId21"/>
    <p:sldId id="1946" r:id="rId22"/>
    <p:sldId id="828" r:id="rId23"/>
    <p:sldId id="829" r:id="rId24"/>
    <p:sldId id="830" r:id="rId25"/>
    <p:sldId id="831" r:id="rId26"/>
    <p:sldId id="1982" r:id="rId27"/>
    <p:sldId id="1947" r:id="rId28"/>
    <p:sldId id="1975" r:id="rId29"/>
    <p:sldId id="1964" r:id="rId30"/>
    <p:sldId id="1965" r:id="rId31"/>
    <p:sldId id="1978" r:id="rId32"/>
    <p:sldId id="1979" r:id="rId33"/>
    <p:sldId id="1980" r:id="rId34"/>
    <p:sldId id="1981" r:id="rId35"/>
    <p:sldId id="1977" r:id="rId36"/>
    <p:sldId id="1764" r:id="rId37"/>
    <p:sldId id="1601" r:id="rId38"/>
    <p:sldId id="1680" r:id="rId39"/>
    <p:sldId id="1733" r:id="rId40"/>
    <p:sldId id="1730" r:id="rId41"/>
    <p:sldId id="1763" r:id="rId42"/>
    <p:sldId id="1684" r:id="rId43"/>
    <p:sldId id="1967" r:id="rId44"/>
    <p:sldId id="1966" r:id="rId45"/>
    <p:sldId id="823" r:id="rId46"/>
    <p:sldId id="821" r:id="rId47"/>
    <p:sldId id="822" r:id="rId48"/>
    <p:sldId id="1968" r:id="rId49"/>
    <p:sldId id="1842" r:id="rId50"/>
    <p:sldId id="1579" r:id="rId51"/>
    <p:sldId id="1867" r:id="rId52"/>
    <p:sldId id="1864" r:id="rId53"/>
    <p:sldId id="1571" r:id="rId54"/>
  </p:sldIdLst>
  <p:sldSz cx="12192000" cy="6858000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0F"/>
    <a:srgbClr val="F9C265"/>
    <a:srgbClr val="E9D6BC"/>
    <a:srgbClr val="000001"/>
    <a:srgbClr val="00478E"/>
    <a:srgbClr val="66001F"/>
    <a:srgbClr val="F9BF5D"/>
    <a:srgbClr val="00478D"/>
    <a:srgbClr val="004990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48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5458" y="67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872592503966794E-2"/>
          <c:y val="3.1234230570329896E-2"/>
          <c:w val="0.95025481499206643"/>
          <c:h val="0.820907348808549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Sofics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same load cap</c:v>
                </c:pt>
                <c:pt idx="1">
                  <c:v>same ESD performance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138</c:v>
                </c:pt>
                <c:pt idx="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EC-4FD2-AD57-64EBB527559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Standard ESD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same load cap</c:v>
                </c:pt>
                <c:pt idx="1">
                  <c:v>same ESD performance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EC-4FD2-AD57-64EBB52755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7344288"/>
        <c:axId val="427344616"/>
      </c:barChart>
      <c:catAx>
        <c:axId val="427344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4616"/>
        <c:crosses val="autoZero"/>
        <c:auto val="1"/>
        <c:lblAlgn val="ctr"/>
        <c:lblOffset val="100"/>
        <c:noMultiLvlLbl val="0"/>
      </c:catAx>
      <c:valAx>
        <c:axId val="427344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7344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31156438458405"/>
          <c:y val="3.326099005579905E-2"/>
          <c:w val="0.70348380094519392"/>
          <c:h val="8.56692118353810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/>
          <a:lstStyle>
            <a:lvl1pPr algn="l">
              <a:defRPr sz="1200"/>
            </a:lvl1pPr>
          </a:lstStyle>
          <a:p>
            <a:endParaRPr lang="en-US" dirty="0">
              <a:solidFill>
                <a:srgbClr val="00478D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/>
          <a:lstStyle>
            <a:lvl1pPr algn="r">
              <a:defRPr sz="1200"/>
            </a:lvl1pPr>
          </a:lstStyle>
          <a:p>
            <a:endParaRPr lang="en-US" dirty="0">
              <a:solidFill>
                <a:srgbClr val="00478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160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 anchor="b"/>
          <a:lstStyle>
            <a:lvl1pPr algn="l">
              <a:defRPr sz="1200"/>
            </a:lvl1pPr>
          </a:lstStyle>
          <a:p>
            <a:r>
              <a:rPr lang="en-US" dirty="0">
                <a:solidFill>
                  <a:srgbClr val="00478D"/>
                </a:solidFill>
              </a:rPr>
              <a:t>SOFICS © 2020 Proprietary &amp;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3160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 anchor="b"/>
          <a:lstStyle>
            <a:lvl1pPr algn="r">
              <a:defRPr sz="1200"/>
            </a:lvl1pPr>
          </a:lstStyle>
          <a:p>
            <a:fld id="{7B6EC551-7549-4EE3-9BB3-56DABE9AA21C}" type="slidenum">
              <a:rPr lang="en-US" smtClean="0">
                <a:solidFill>
                  <a:srgbClr val="00478D"/>
                </a:solidFill>
              </a:rPr>
              <a:pPr/>
              <a:t>‹#›</a:t>
            </a:fld>
            <a:endParaRPr lang="en-US" dirty="0">
              <a:solidFill>
                <a:srgbClr val="0047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311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/>
          <a:lstStyle>
            <a:lvl1pPr algn="l">
              <a:defRPr sz="1200">
                <a:solidFill>
                  <a:srgbClr val="00478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/>
          <a:lstStyle>
            <a:lvl1pPr algn="r">
              <a:defRPr sz="1200">
                <a:solidFill>
                  <a:srgbClr val="00478D"/>
                </a:solidFill>
              </a:defRPr>
            </a:lvl1pPr>
          </a:lstStyle>
          <a:p>
            <a:fld id="{EDC9EF74-9235-475B-ADB1-CEA2D4C48A2D}" type="datetimeFigureOut">
              <a:rPr lang="en-US" smtClean="0"/>
              <a:pPr/>
              <a:t>10/1/2024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6663"/>
            <a:ext cx="5438140" cy="4468415"/>
          </a:xfrm>
          <a:prstGeom prst="rect">
            <a:avLst/>
          </a:prstGeom>
        </p:spPr>
        <p:txBody>
          <a:bodyPr vert="horz" lIns="96837" tIns="48419" rIns="96837" bIns="48419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160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 anchor="b"/>
          <a:lstStyle>
            <a:lvl1pPr algn="l">
              <a:defRPr sz="1200">
                <a:solidFill>
                  <a:srgbClr val="00478D"/>
                </a:solidFill>
              </a:defRPr>
            </a:lvl1pPr>
          </a:lstStyle>
          <a:p>
            <a:r>
              <a:rPr lang="en-US" dirty="0"/>
              <a:t>SOFICS © 2020 Proprietary &amp; Confidential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31601"/>
            <a:ext cx="2945659" cy="496490"/>
          </a:xfrm>
          <a:prstGeom prst="rect">
            <a:avLst/>
          </a:prstGeom>
        </p:spPr>
        <p:txBody>
          <a:bodyPr vert="horz" lIns="96837" tIns="48419" rIns="96837" bIns="48419" rtlCol="0" anchor="b"/>
          <a:lstStyle>
            <a:lvl1pPr algn="r">
              <a:defRPr sz="1200">
                <a:solidFill>
                  <a:srgbClr val="00478D"/>
                </a:solidFill>
              </a:defRPr>
            </a:lvl1pPr>
          </a:lstStyle>
          <a:p>
            <a:fld id="{B6BBA523-CE9C-4C75-8CFB-DE87EE76AA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86C500A-81CD-4789-87BE-1A35F1D83D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03889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rgbClr val="00478D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rgbClr val="00478D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rgbClr val="00478D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rgbClr val="00478D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rgbClr val="00478D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6125"/>
            <a:ext cx="6610350" cy="3719513"/>
          </a:xfrm>
          <a:prstGeom prst="rect">
            <a:avLst/>
          </a:prstGeom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952" y="4716946"/>
            <a:ext cx="4985772" cy="4464390"/>
          </a:xfrm>
        </p:spPr>
        <p:txBody>
          <a:bodyPr lIns="91421" tIns="45712" rIns="91421" bIns="45712"/>
          <a:lstStyle/>
          <a:p>
            <a:pPr eaLnBrk="1" hangingPunct="1"/>
            <a:endParaRPr lang="nl-NL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91165F-D8EE-A0DD-0C54-15BFFA2E354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47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SOFICS © Proprietary &amp; Confidential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78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5B9FE3-9921-4487-F89E-75FB8926F7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BBA523-CE9C-4C75-8CFB-DE87EE76AA9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47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478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718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56620" indent="-291008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64031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29644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95256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60869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3026481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92094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957706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Sarnoff © 2005</a:t>
            </a:r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56620" indent="-291008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64031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29644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95256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60869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3026481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92094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957706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ICSS</a:t>
            </a:r>
          </a:p>
        </p:txBody>
      </p:sp>
      <p:sp>
        <p:nvSpPr>
          <p:cNvPr id="417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56620" indent="-291008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64031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29644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95256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60869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3026481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92094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957706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Proprietary &amp; Confidential</a:t>
            </a:r>
          </a:p>
        </p:txBody>
      </p:sp>
      <p:sp>
        <p:nvSpPr>
          <p:cNvPr id="417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56620" indent="-291008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64031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29644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95256" indent="-232806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60869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3026481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92094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957706" indent="-232806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eaLnBrk="1" hangingPunct="1"/>
            <a:fld id="{6435C6FE-96A3-435D-A11B-D2EFB0ADB662}" type="slidenum">
              <a:rPr lang="en-US">
                <a:latin typeface="Times New Roman" pitchFamily="18" charset="0"/>
              </a:rPr>
              <a:pPr eaLnBrk="1" hangingPunct="1"/>
              <a:t>18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17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4177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6673"/>
            <a:ext cx="4985395" cy="4466815"/>
          </a:xfrm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157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Sofics © 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ICSS</a:t>
            </a:r>
          </a:p>
        </p:txBody>
      </p:sp>
      <p:sp>
        <p:nvSpPr>
          <p:cNvPr id="192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4538"/>
            <a:ext cx="6610350" cy="3719512"/>
          </a:xfrm>
          <a:prstGeom prst="rect">
            <a:avLst/>
          </a:prstGeom>
          <a:ln/>
        </p:spPr>
      </p:sp>
      <p:sp>
        <p:nvSpPr>
          <p:cNvPr id="192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3448"/>
            <a:ext cx="4985395" cy="4470039"/>
          </a:xfrm>
        </p:spPr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CF7DB7-0A72-F98E-033F-A2E49B7862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BE71C2-842E-569D-8B51-56D21C13FD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BA523-CE9C-4C75-8CFB-DE87EE76AA9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160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Sofics © 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ICSS</a:t>
            </a:r>
          </a:p>
        </p:txBody>
      </p:sp>
      <p:sp>
        <p:nvSpPr>
          <p:cNvPr id="193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4538"/>
            <a:ext cx="6610350" cy="3719512"/>
          </a:xfrm>
          <a:prstGeom prst="rect">
            <a:avLst/>
          </a:prstGeom>
          <a:ln/>
        </p:spPr>
      </p:sp>
      <p:sp>
        <p:nvSpPr>
          <p:cNvPr id="193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3448"/>
            <a:ext cx="4985395" cy="4470039"/>
          </a:xfrm>
        </p:spPr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68FB02-9D3D-F0CB-7155-2B39C268073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139528-6729-46A7-5C03-7C4491CDA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BA523-CE9C-4C75-8CFB-DE87EE76AA9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744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Sofics © 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ICSS</a:t>
            </a:r>
          </a:p>
        </p:txBody>
      </p:sp>
      <p:sp>
        <p:nvSpPr>
          <p:cNvPr id="193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4538"/>
            <a:ext cx="6610350" cy="3719512"/>
          </a:xfrm>
          <a:prstGeom prst="rect">
            <a:avLst/>
          </a:prstGeom>
          <a:ln/>
        </p:spPr>
      </p:sp>
      <p:sp>
        <p:nvSpPr>
          <p:cNvPr id="193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3448"/>
            <a:ext cx="4985395" cy="4470039"/>
          </a:xfrm>
        </p:spPr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F9FB611-4261-EE62-0768-7E1147F540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331465-528E-D50C-8A9D-E10C3F5944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BA523-CE9C-4C75-8CFB-DE87EE76AA9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12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Sofics © 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ICSS</a:t>
            </a:r>
          </a:p>
        </p:txBody>
      </p:sp>
      <p:sp>
        <p:nvSpPr>
          <p:cNvPr id="193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4538"/>
            <a:ext cx="6610350" cy="3719512"/>
          </a:xfrm>
          <a:prstGeom prst="rect">
            <a:avLst/>
          </a:prstGeom>
          <a:ln/>
        </p:spPr>
      </p:sp>
      <p:sp>
        <p:nvSpPr>
          <p:cNvPr id="193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3448"/>
            <a:ext cx="4985395" cy="4470039"/>
          </a:xfrm>
        </p:spPr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D92123-727B-003A-2CE6-BD63A61BD8F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FD900A-BFE1-5476-8F19-09727894A0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BA523-CE9C-4C75-8CFB-DE87EE76AA9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496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Sofics © 2011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ICSS</a:t>
            </a:r>
          </a:p>
        </p:txBody>
      </p:sp>
      <p:sp>
        <p:nvSpPr>
          <p:cNvPr id="193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838" y="744538"/>
            <a:ext cx="6610350" cy="3719512"/>
          </a:xfrm>
          <a:prstGeom prst="rect">
            <a:avLst/>
          </a:prstGeom>
          <a:ln/>
        </p:spPr>
      </p:sp>
      <p:sp>
        <p:nvSpPr>
          <p:cNvPr id="193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141" y="4713448"/>
            <a:ext cx="4985395" cy="4470039"/>
          </a:xfrm>
        </p:spPr>
        <p:txBody>
          <a:bodyPr/>
          <a:lstStyle/>
          <a:p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16CE16-2AB5-61EA-F73C-918FFEB6A0F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E4A6B3-6C35-5EE9-9D2A-5D14E04BC1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BBA523-CE9C-4C75-8CFB-DE87EE76AA9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03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9" Type="http://schemas.openxmlformats.org/officeDocument/2006/relationships/image" Target="../media/image3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20" Type="http://schemas.openxmlformats.org/officeDocument/2006/relationships/image" Target="../media/image27.png"/><Relationship Id="rId41" Type="http://schemas.openxmlformats.org/officeDocument/2006/relationships/image" Target="../media/image4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26" Type="http://schemas.openxmlformats.org/officeDocument/2006/relationships/image" Target="../media/image79.png"/><Relationship Id="rId39" Type="http://schemas.openxmlformats.org/officeDocument/2006/relationships/image" Target="../media/image92.png"/><Relationship Id="rId21" Type="http://schemas.openxmlformats.org/officeDocument/2006/relationships/image" Target="../media/image74.png"/><Relationship Id="rId34" Type="http://schemas.openxmlformats.org/officeDocument/2006/relationships/image" Target="../media/image87.png"/><Relationship Id="rId42" Type="http://schemas.openxmlformats.org/officeDocument/2006/relationships/image" Target="../media/image95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29" Type="http://schemas.openxmlformats.org/officeDocument/2006/relationships/image" Target="../media/image8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24" Type="http://schemas.openxmlformats.org/officeDocument/2006/relationships/image" Target="../media/image77.png"/><Relationship Id="rId32" Type="http://schemas.openxmlformats.org/officeDocument/2006/relationships/image" Target="../media/image85.png"/><Relationship Id="rId37" Type="http://schemas.openxmlformats.org/officeDocument/2006/relationships/image" Target="../media/image90.png"/><Relationship Id="rId40" Type="http://schemas.openxmlformats.org/officeDocument/2006/relationships/image" Target="../media/image93.png"/><Relationship Id="rId45" Type="http://schemas.openxmlformats.org/officeDocument/2006/relationships/image" Target="../media/image98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23" Type="http://schemas.openxmlformats.org/officeDocument/2006/relationships/image" Target="../media/image76.png"/><Relationship Id="rId28" Type="http://schemas.openxmlformats.org/officeDocument/2006/relationships/image" Target="../media/image81.png"/><Relationship Id="rId36" Type="http://schemas.openxmlformats.org/officeDocument/2006/relationships/image" Target="../media/image89.png"/><Relationship Id="rId10" Type="http://schemas.openxmlformats.org/officeDocument/2006/relationships/image" Target="../media/image63.png"/><Relationship Id="rId19" Type="http://schemas.openxmlformats.org/officeDocument/2006/relationships/image" Target="../media/image72.png"/><Relationship Id="rId31" Type="http://schemas.openxmlformats.org/officeDocument/2006/relationships/image" Target="../media/image84.png"/><Relationship Id="rId44" Type="http://schemas.openxmlformats.org/officeDocument/2006/relationships/image" Target="../media/image97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Relationship Id="rId22" Type="http://schemas.openxmlformats.org/officeDocument/2006/relationships/image" Target="../media/image75.png"/><Relationship Id="rId27" Type="http://schemas.openxmlformats.org/officeDocument/2006/relationships/image" Target="../media/image80.png"/><Relationship Id="rId30" Type="http://schemas.openxmlformats.org/officeDocument/2006/relationships/image" Target="../media/image83.png"/><Relationship Id="rId35" Type="http://schemas.openxmlformats.org/officeDocument/2006/relationships/image" Target="../media/image88.png"/><Relationship Id="rId43" Type="http://schemas.openxmlformats.org/officeDocument/2006/relationships/image" Target="../media/image96.png"/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5" Type="http://schemas.openxmlformats.org/officeDocument/2006/relationships/image" Target="../media/image78.png"/><Relationship Id="rId33" Type="http://schemas.openxmlformats.org/officeDocument/2006/relationships/image" Target="../media/image86.png"/><Relationship Id="rId38" Type="http://schemas.openxmlformats.org/officeDocument/2006/relationships/image" Target="../media/image91.png"/><Relationship Id="rId20" Type="http://schemas.openxmlformats.org/officeDocument/2006/relationships/image" Target="../media/image73.png"/><Relationship Id="rId41" Type="http://schemas.openxmlformats.org/officeDocument/2006/relationships/image" Target="../media/image94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39" Type="http://schemas.openxmlformats.org/officeDocument/2006/relationships/image" Target="../media/image46.png"/><Relationship Id="rId21" Type="http://schemas.openxmlformats.org/officeDocument/2006/relationships/image" Target="../media/image28.png"/><Relationship Id="rId34" Type="http://schemas.openxmlformats.org/officeDocument/2006/relationships/image" Target="../media/image41.png"/><Relationship Id="rId42" Type="http://schemas.openxmlformats.org/officeDocument/2006/relationships/image" Target="../media/image49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9" Type="http://schemas.openxmlformats.org/officeDocument/2006/relationships/image" Target="../media/image3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20" Type="http://schemas.openxmlformats.org/officeDocument/2006/relationships/image" Target="../media/image27.png"/><Relationship Id="rId41" Type="http://schemas.openxmlformats.org/officeDocument/2006/relationships/image" Target="../media/image4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E7D9701-AD57-472F-B1E0-510FDDBFBFC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45024"/>
            <a:ext cx="9144000" cy="165618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100" cap="small" baseline="0">
                <a:solidFill>
                  <a:srgbClr val="66001F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By Sofics – Name – Month DD,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DDC5D7-15F4-4B6D-82DF-5DBC69EF39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1122364"/>
            <a:ext cx="9144000" cy="2387600"/>
          </a:xfrm>
        </p:spPr>
        <p:txBody>
          <a:bodyPr anchor="b" anchorCtr="1">
            <a:normAutofit/>
          </a:bodyPr>
          <a:lstStyle>
            <a:lvl1pPr algn="ctr">
              <a:defRPr sz="5400" b="1" cap="none"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244B7E-44C4-B07C-13B8-DF8E243C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E1FA633-E3DD-B972-2825-02BC3575B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9EE37-3679-3881-3FBC-033C9EAB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4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E6032-1970-FEC9-D8C8-A957CF94595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6F4A4-4247-BAF5-97DD-D299A9C07B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AD0E60-B86D-0AF4-CC19-8FF93A7CFF8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4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72800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27CB95-B389-E2DB-D504-196D1C6BAC1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FBE-BF18-5702-31C7-EA2006F4D5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92260C-F4AC-C259-A864-2D2DC82E22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1 COLUMN + 2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A96B7-BC05-7D30-2517-2828416E8B0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E74C6-2ED4-D957-27BD-ADE7C1723DC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69D990-C8E7-6503-F2C3-3349849A76D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2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178219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23392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37184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8D8F1-50D0-319E-3335-74ABE699FC6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4C62B-CAE2-22D9-2F78-898770E8858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1DAD14-5714-4BE5-730F-724015A9E8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2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YSHAR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4293096"/>
            <a:ext cx="5390389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636BC7-445C-4316-A5C7-72B10A8E60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5802" y="1071546"/>
            <a:ext cx="5410800" cy="3049200"/>
          </a:xfrm>
        </p:spPr>
        <p:txBody>
          <a:bodyPr/>
          <a:lstStyle>
            <a:lvl1pPr>
              <a:defRPr lang="en-GB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AB603-5F65-FDC7-A4AD-FEB012062A7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0A57D-B68B-1001-9E71-54814C75F4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B06F3F-633E-BCA7-6579-DA7BDD38326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1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0B4F6-5ABD-08B8-63E2-3BE01380D92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A513C4-C728-C26A-AA8F-F5D9753D24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D016A6-4CF5-5477-CA74-CA30F6B6FA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4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 253">
            <a:extLst>
              <a:ext uri="{FF2B5EF4-FFF2-40B4-BE49-F238E27FC236}">
                <a16:creationId xmlns:a16="http://schemas.microsoft.com/office/drawing/2014/main" id="{F197F567-C813-AB35-2182-57734C21DEAF}"/>
              </a:ext>
            </a:extLst>
          </p:cNvPr>
          <p:cNvGrpSpPr/>
          <p:nvPr userDrawn="1"/>
        </p:nvGrpSpPr>
        <p:grpSpPr>
          <a:xfrm>
            <a:off x="177800" y="1665854"/>
            <a:ext cx="11836400" cy="406400"/>
            <a:chOff x="177800" y="2143561"/>
            <a:chExt cx="11836400" cy="406400"/>
          </a:xfrm>
        </p:grpSpPr>
        <p:pic>
          <p:nvPicPr>
            <p:cNvPr id="233" name="Picture 232">
              <a:extLst>
                <a:ext uri="{FF2B5EF4-FFF2-40B4-BE49-F238E27FC236}">
                  <a16:creationId xmlns:a16="http://schemas.microsoft.com/office/drawing/2014/main" id="{2BFCB449-C4ED-317A-C915-E2E84F8E0A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2174854"/>
              <a:ext cx="914400" cy="343814"/>
            </a:xfrm>
            <a:prstGeom prst="rect">
              <a:avLst/>
            </a:prstGeom>
          </p:spPr>
        </p:pic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id="{137201DF-45FC-15A7-DC77-2AA9047357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69851"/>
              <a:ext cx="914400" cy="353820"/>
            </a:xfrm>
            <a:prstGeom prst="rect">
              <a:avLst/>
            </a:prstGeom>
          </p:spPr>
        </p:pic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id="{B8F0F34F-40C2-40F9-30E9-931589D576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43891"/>
              <a:ext cx="914400" cy="205740"/>
            </a:xfrm>
            <a:prstGeom prst="rect">
              <a:avLst/>
            </a:prstGeom>
          </p:spPr>
        </p:pic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A8A8621E-2FE1-D455-5E4C-923FCE55A4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21031"/>
              <a:ext cx="914400" cy="251460"/>
            </a:xfrm>
            <a:prstGeom prst="rect">
              <a:avLst/>
            </a:prstGeom>
          </p:spPr>
        </p:pic>
        <p:pic>
          <p:nvPicPr>
            <p:cNvPr id="241" name="Picture 240">
              <a:extLst>
                <a:ext uri="{FF2B5EF4-FFF2-40B4-BE49-F238E27FC236}">
                  <a16:creationId xmlns:a16="http://schemas.microsoft.com/office/drawing/2014/main" id="{3E1C4BEB-CF7D-E610-F881-16FC5920EE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9489"/>
              <a:ext cx="914400" cy="394544"/>
            </a:xfrm>
            <a:prstGeom prst="rect">
              <a:avLst/>
            </a:prstGeom>
          </p:spPr>
        </p:pic>
        <p:pic>
          <p:nvPicPr>
            <p:cNvPr id="243" name="Picture 242">
              <a:extLst>
                <a:ext uri="{FF2B5EF4-FFF2-40B4-BE49-F238E27FC236}">
                  <a16:creationId xmlns:a16="http://schemas.microsoft.com/office/drawing/2014/main" id="{AF3AFD73-00B1-8F45-A013-AA536B3C1B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3983"/>
              <a:ext cx="914400" cy="325557"/>
            </a:xfrm>
            <a:prstGeom prst="rect">
              <a:avLst/>
            </a:prstGeom>
          </p:spPr>
        </p:pic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D0134D96-1BE8-185C-53C1-A74AA3B5B4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143561"/>
              <a:ext cx="914400" cy="406400"/>
            </a:xfrm>
            <a:prstGeom prst="rect">
              <a:avLst/>
            </a:prstGeom>
          </p:spPr>
        </p:pic>
        <p:pic>
          <p:nvPicPr>
            <p:cNvPr id="247" name="Picture 246">
              <a:extLst>
                <a:ext uri="{FF2B5EF4-FFF2-40B4-BE49-F238E27FC236}">
                  <a16:creationId xmlns:a16="http://schemas.microsoft.com/office/drawing/2014/main" id="{5E4B2995-AA36-DC46-10F7-31C1CB582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43434"/>
              <a:ext cx="914400" cy="206654"/>
            </a:xfrm>
            <a:prstGeom prst="rect">
              <a:avLst/>
            </a:prstGeom>
          </p:spPr>
        </p:pic>
        <p:pic>
          <p:nvPicPr>
            <p:cNvPr id="249" name="Picture 248">
              <a:extLst>
                <a:ext uri="{FF2B5EF4-FFF2-40B4-BE49-F238E27FC236}">
                  <a16:creationId xmlns:a16="http://schemas.microsoft.com/office/drawing/2014/main" id="{86EC1E95-9A86-F0F3-3144-ED02760A0F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01029"/>
              <a:ext cx="914400" cy="291465"/>
            </a:xfrm>
            <a:prstGeom prst="rect">
              <a:avLst/>
            </a:prstGeom>
          </p:spPr>
        </p:pic>
        <p:pic>
          <p:nvPicPr>
            <p:cNvPr id="251" name="Picture 250">
              <a:extLst>
                <a:ext uri="{FF2B5EF4-FFF2-40B4-BE49-F238E27FC236}">
                  <a16:creationId xmlns:a16="http://schemas.microsoft.com/office/drawing/2014/main" id="{A80F4178-4411-621E-A37F-E00FDD8793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286817"/>
              <a:ext cx="914400" cy="119888"/>
            </a:xfrm>
            <a:prstGeom prst="rect">
              <a:avLst/>
            </a:prstGeom>
          </p:spPr>
        </p:pic>
        <p:pic>
          <p:nvPicPr>
            <p:cNvPr id="253" name="Picture 252">
              <a:extLst>
                <a:ext uri="{FF2B5EF4-FFF2-40B4-BE49-F238E27FC236}">
                  <a16:creationId xmlns:a16="http://schemas.microsoft.com/office/drawing/2014/main" id="{C4E64EB3-A949-6E52-F5A1-717E620C96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77038"/>
              <a:ext cx="914400" cy="139446"/>
            </a:xfrm>
            <a:prstGeom prst="rect">
              <a:avLst/>
            </a:prstGeom>
          </p:spPr>
        </p:pic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028D6E87-2DAD-AD01-EDFB-38DEC983CA83}"/>
              </a:ext>
            </a:extLst>
          </p:cNvPr>
          <p:cNvGrpSpPr/>
          <p:nvPr userDrawn="1"/>
        </p:nvGrpSpPr>
        <p:grpSpPr>
          <a:xfrm>
            <a:off x="177800" y="2469348"/>
            <a:ext cx="11836400" cy="908858"/>
            <a:chOff x="177800" y="1885245"/>
            <a:chExt cx="11836400" cy="908858"/>
          </a:xfrm>
        </p:grpSpPr>
        <p:pic>
          <p:nvPicPr>
            <p:cNvPr id="256" name="Picture 255">
              <a:extLst>
                <a:ext uri="{FF2B5EF4-FFF2-40B4-BE49-F238E27FC236}">
                  <a16:creationId xmlns:a16="http://schemas.microsoft.com/office/drawing/2014/main" id="{E577DCAB-82A9-4EBF-31C9-F64538671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1885245"/>
              <a:ext cx="914400" cy="908858"/>
            </a:xfrm>
            <a:prstGeom prst="rect">
              <a:avLst/>
            </a:prstGeom>
          </p:spPr>
        </p:pic>
        <p:pic>
          <p:nvPicPr>
            <p:cNvPr id="258" name="Picture 257">
              <a:extLst>
                <a:ext uri="{FF2B5EF4-FFF2-40B4-BE49-F238E27FC236}">
                  <a16:creationId xmlns:a16="http://schemas.microsoft.com/office/drawing/2014/main" id="{3F96123C-637A-9CEC-5899-18D0DB3BD7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88570"/>
              <a:ext cx="914400" cy="302209"/>
            </a:xfrm>
            <a:prstGeom prst="rect">
              <a:avLst/>
            </a:prstGeom>
          </p:spPr>
        </p:pic>
        <p:pic>
          <p:nvPicPr>
            <p:cNvPr id="260" name="Picture 259">
              <a:extLst>
                <a:ext uri="{FF2B5EF4-FFF2-40B4-BE49-F238E27FC236}">
                  <a16:creationId xmlns:a16="http://schemas.microsoft.com/office/drawing/2014/main" id="{4A0A0631-3F22-D2EB-6970-AE18944ACD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52991"/>
              <a:ext cx="914400" cy="173366"/>
            </a:xfrm>
            <a:prstGeom prst="rect">
              <a:avLst/>
            </a:prstGeom>
          </p:spPr>
        </p:pic>
        <p:pic>
          <p:nvPicPr>
            <p:cNvPr id="262" name="Picture 261">
              <a:extLst>
                <a:ext uri="{FF2B5EF4-FFF2-40B4-BE49-F238E27FC236}">
                  <a16:creationId xmlns:a16="http://schemas.microsoft.com/office/drawing/2014/main" id="{7A4EDD0B-7223-C0AF-A43A-2A92670AA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31775"/>
              <a:ext cx="914400" cy="215798"/>
            </a:xfrm>
            <a:prstGeom prst="rect">
              <a:avLst/>
            </a:prstGeom>
          </p:spPr>
        </p:pic>
        <p:pic>
          <p:nvPicPr>
            <p:cNvPr id="264" name="Picture 263">
              <a:extLst>
                <a:ext uri="{FF2B5EF4-FFF2-40B4-BE49-F238E27FC236}">
                  <a16:creationId xmlns:a16="http://schemas.microsoft.com/office/drawing/2014/main" id="{8B10968B-5A71-C949-71C5-DC8AE271BE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3078"/>
              <a:ext cx="914400" cy="393192"/>
            </a:xfrm>
            <a:prstGeom prst="rect">
              <a:avLst/>
            </a:prstGeom>
          </p:spPr>
        </p:pic>
        <p:pic>
          <p:nvPicPr>
            <p:cNvPr id="266" name="Picture 265">
              <a:extLst>
                <a:ext uri="{FF2B5EF4-FFF2-40B4-BE49-F238E27FC236}">
                  <a16:creationId xmlns:a16="http://schemas.microsoft.com/office/drawing/2014/main" id="{52E53608-F295-E223-0CA1-F6D1E7F81B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5750"/>
              <a:ext cx="914400" cy="307848"/>
            </a:xfrm>
            <a:prstGeom prst="rect">
              <a:avLst/>
            </a:prstGeom>
          </p:spPr>
        </p:pic>
        <p:pic>
          <p:nvPicPr>
            <p:cNvPr id="268" name="Picture 267">
              <a:extLst>
                <a:ext uri="{FF2B5EF4-FFF2-40B4-BE49-F238E27FC236}">
                  <a16:creationId xmlns:a16="http://schemas.microsoft.com/office/drawing/2014/main" id="{8D932C72-F636-4AAA-74EC-A2BB4C36A4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093954"/>
              <a:ext cx="914400" cy="491440"/>
            </a:xfrm>
            <a:prstGeom prst="rect">
              <a:avLst/>
            </a:prstGeom>
          </p:spPr>
        </p:pic>
        <p:pic>
          <p:nvPicPr>
            <p:cNvPr id="270" name="Picture 269">
              <a:extLst>
                <a:ext uri="{FF2B5EF4-FFF2-40B4-BE49-F238E27FC236}">
                  <a16:creationId xmlns:a16="http://schemas.microsoft.com/office/drawing/2014/main" id="{042AC8AA-506A-A261-B6B6-046FA437C0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25374"/>
              <a:ext cx="914400" cy="228600"/>
            </a:xfrm>
            <a:prstGeom prst="rect">
              <a:avLst/>
            </a:prstGeom>
          </p:spPr>
        </p:pic>
        <p:pic>
          <p:nvPicPr>
            <p:cNvPr id="272" name="Picture 271">
              <a:extLst>
                <a:ext uri="{FF2B5EF4-FFF2-40B4-BE49-F238E27FC236}">
                  <a16:creationId xmlns:a16="http://schemas.microsoft.com/office/drawing/2014/main" id="{D5EFDD6E-DEBC-A2B1-8507-FCC9DCBEF7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86334"/>
              <a:ext cx="914400" cy="106680"/>
            </a:xfrm>
            <a:prstGeom prst="rect">
              <a:avLst/>
            </a:prstGeom>
          </p:spPr>
        </p:pic>
        <p:pic>
          <p:nvPicPr>
            <p:cNvPr id="274" name="Picture 273">
              <a:extLst>
                <a:ext uri="{FF2B5EF4-FFF2-40B4-BE49-F238E27FC236}">
                  <a16:creationId xmlns:a16="http://schemas.microsoft.com/office/drawing/2014/main" id="{C960622A-63DA-21CF-A74C-B82EE867B1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176494"/>
              <a:ext cx="914400" cy="326361"/>
            </a:xfrm>
            <a:prstGeom prst="rect">
              <a:avLst/>
            </a:prstGeom>
          </p:spPr>
        </p:pic>
        <p:pic>
          <p:nvPicPr>
            <p:cNvPr id="276" name="Picture 275">
              <a:extLst>
                <a:ext uri="{FF2B5EF4-FFF2-40B4-BE49-F238E27FC236}">
                  <a16:creationId xmlns:a16="http://schemas.microsoft.com/office/drawing/2014/main" id="{2358C8E2-E818-E17C-4EA8-8A33F4EE68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17873"/>
              <a:ext cx="914400" cy="24360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9EF464-60B0-BDB2-7C5E-CAD8C9D10A6F}"/>
              </a:ext>
            </a:extLst>
          </p:cNvPr>
          <p:cNvGrpSpPr/>
          <p:nvPr userDrawn="1"/>
        </p:nvGrpSpPr>
        <p:grpSpPr>
          <a:xfrm>
            <a:off x="177800" y="5086794"/>
            <a:ext cx="11836400" cy="712470"/>
            <a:chOff x="177800" y="5292764"/>
            <a:chExt cx="11836400" cy="712470"/>
          </a:xfrm>
        </p:grpSpPr>
        <p:pic>
          <p:nvPicPr>
            <p:cNvPr id="305" name="Picture 304">
              <a:extLst>
                <a:ext uri="{FF2B5EF4-FFF2-40B4-BE49-F238E27FC236}">
                  <a16:creationId xmlns:a16="http://schemas.microsoft.com/office/drawing/2014/main" id="{59738B93-B062-E62A-49D9-3D25A00E3E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5292764"/>
              <a:ext cx="914400" cy="712470"/>
            </a:xfrm>
            <a:prstGeom prst="rect">
              <a:avLst/>
            </a:prstGeom>
          </p:spPr>
        </p:pic>
        <p:pic>
          <p:nvPicPr>
            <p:cNvPr id="312" name="Picture 311">
              <a:extLst>
                <a:ext uri="{FF2B5EF4-FFF2-40B4-BE49-F238E27FC236}">
                  <a16:creationId xmlns:a16="http://schemas.microsoft.com/office/drawing/2014/main" id="{8D902E09-7AE8-10F3-EFF6-D4B0CAAD0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5440788"/>
              <a:ext cx="914400" cy="416423"/>
            </a:xfrm>
            <a:prstGeom prst="rect">
              <a:avLst/>
            </a:prstGeom>
          </p:spPr>
        </p:pic>
        <p:pic>
          <p:nvPicPr>
            <p:cNvPr id="314" name="Picture 313">
              <a:extLst>
                <a:ext uri="{FF2B5EF4-FFF2-40B4-BE49-F238E27FC236}">
                  <a16:creationId xmlns:a16="http://schemas.microsoft.com/office/drawing/2014/main" id="{C55AA2D2-4DD9-197A-1D39-8C5CD29E7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5578229"/>
              <a:ext cx="914400" cy="141541"/>
            </a:xfrm>
            <a:prstGeom prst="rect">
              <a:avLst/>
            </a:prstGeom>
          </p:spPr>
        </p:pic>
        <p:pic>
          <p:nvPicPr>
            <p:cNvPr id="316" name="Picture 315">
              <a:extLst>
                <a:ext uri="{FF2B5EF4-FFF2-40B4-BE49-F238E27FC236}">
                  <a16:creationId xmlns:a16="http://schemas.microsoft.com/office/drawing/2014/main" id="{0A954AF8-E49D-1B65-24D1-C0BCDC1E49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5378489"/>
              <a:ext cx="914400" cy="541020"/>
            </a:xfrm>
            <a:prstGeom prst="rect">
              <a:avLst/>
            </a:prstGeom>
          </p:spPr>
        </p:pic>
        <p:pic>
          <p:nvPicPr>
            <p:cNvPr id="318" name="Picture 317">
              <a:extLst>
                <a:ext uri="{FF2B5EF4-FFF2-40B4-BE49-F238E27FC236}">
                  <a16:creationId xmlns:a16="http://schemas.microsoft.com/office/drawing/2014/main" id="{545C1F38-4D43-4F22-39D7-8FE81FB83F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5559058"/>
              <a:ext cx="914400" cy="179882"/>
            </a:xfrm>
            <a:prstGeom prst="rect">
              <a:avLst/>
            </a:prstGeom>
          </p:spPr>
        </p:pic>
        <p:pic>
          <p:nvPicPr>
            <p:cNvPr id="320" name="Picture 319">
              <a:extLst>
                <a:ext uri="{FF2B5EF4-FFF2-40B4-BE49-F238E27FC236}">
                  <a16:creationId xmlns:a16="http://schemas.microsoft.com/office/drawing/2014/main" id="{0FE41D3C-DA4E-6831-2463-48AA620A21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545367"/>
              <a:ext cx="914400" cy="207264"/>
            </a:xfrm>
            <a:prstGeom prst="rect">
              <a:avLst/>
            </a:prstGeom>
          </p:spPr>
        </p:pic>
        <p:pic>
          <p:nvPicPr>
            <p:cNvPr id="322" name="Picture 321">
              <a:extLst>
                <a:ext uri="{FF2B5EF4-FFF2-40B4-BE49-F238E27FC236}">
                  <a16:creationId xmlns:a16="http://schemas.microsoft.com/office/drawing/2014/main" id="{CFE3E82F-9D7E-7169-35FD-2786E79D19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5531499"/>
              <a:ext cx="914400" cy="235001"/>
            </a:xfrm>
            <a:prstGeom prst="rect">
              <a:avLst/>
            </a:prstGeom>
          </p:spPr>
        </p:pic>
        <p:pic>
          <p:nvPicPr>
            <p:cNvPr id="324" name="Picture 323">
              <a:extLst>
                <a:ext uri="{FF2B5EF4-FFF2-40B4-BE49-F238E27FC236}">
                  <a16:creationId xmlns:a16="http://schemas.microsoft.com/office/drawing/2014/main" id="{4466EBA8-F4CB-03C5-836B-7A12508E7B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5566649"/>
              <a:ext cx="914400" cy="164701"/>
            </a:xfrm>
            <a:prstGeom prst="rect">
              <a:avLst/>
            </a:prstGeom>
          </p:spPr>
        </p:pic>
        <p:pic>
          <p:nvPicPr>
            <p:cNvPr id="326" name="Picture 325">
              <a:extLst>
                <a:ext uri="{FF2B5EF4-FFF2-40B4-BE49-F238E27FC236}">
                  <a16:creationId xmlns:a16="http://schemas.microsoft.com/office/drawing/2014/main" id="{2AF2DEDD-903B-346B-D9A2-8D16FE9F40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5542022"/>
              <a:ext cx="914400" cy="213955"/>
            </a:xfrm>
            <a:prstGeom prst="rect">
              <a:avLst/>
            </a:prstGeom>
          </p:spPr>
        </p:pic>
        <p:pic>
          <p:nvPicPr>
            <p:cNvPr id="328" name="Picture 327">
              <a:extLst>
                <a:ext uri="{FF2B5EF4-FFF2-40B4-BE49-F238E27FC236}">
                  <a16:creationId xmlns:a16="http://schemas.microsoft.com/office/drawing/2014/main" id="{E7AD1D0C-8D1A-37D0-45AE-904A05E3F7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5549177"/>
              <a:ext cx="914400" cy="199644"/>
            </a:xfrm>
            <a:prstGeom prst="rect">
              <a:avLst/>
            </a:prstGeom>
          </p:spPr>
        </p:pic>
        <p:pic>
          <p:nvPicPr>
            <p:cNvPr id="330" name="Picture 329">
              <a:extLst>
                <a:ext uri="{FF2B5EF4-FFF2-40B4-BE49-F238E27FC236}">
                  <a16:creationId xmlns:a16="http://schemas.microsoft.com/office/drawing/2014/main" id="{BFFB54BC-33C7-8E76-30FB-8CF1A80AA1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5533806"/>
              <a:ext cx="914400" cy="230386"/>
            </a:xfrm>
            <a:prstGeom prst="rect">
              <a:avLst/>
            </a:prstGeom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3D860B-CF21-CF23-84DC-8DC4BF0D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EC92C9-FA5F-F999-C579-0C57812C5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7E41943-E07A-6067-213F-54E841C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52385FB-10F0-E9B8-7337-E3CFC2CDB7B9}"/>
              </a:ext>
            </a:extLst>
          </p:cNvPr>
          <p:cNvGrpSpPr/>
          <p:nvPr userDrawn="1"/>
        </p:nvGrpSpPr>
        <p:grpSpPr>
          <a:xfrm>
            <a:off x="177800" y="3775300"/>
            <a:ext cx="11836400" cy="914400"/>
            <a:chOff x="177800" y="4074546"/>
            <a:chExt cx="11836400" cy="914400"/>
          </a:xfrm>
        </p:grpSpPr>
        <p:pic>
          <p:nvPicPr>
            <p:cNvPr id="339" name="Picture 338">
              <a:extLst>
                <a:ext uri="{FF2B5EF4-FFF2-40B4-BE49-F238E27FC236}">
                  <a16:creationId xmlns:a16="http://schemas.microsoft.com/office/drawing/2014/main" id="{78FD43F6-5FFB-C8AB-B722-804CEF1DBE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4399745"/>
              <a:ext cx="914400" cy="264002"/>
            </a:xfrm>
            <a:prstGeom prst="rect">
              <a:avLst/>
            </a:prstGeom>
          </p:spPr>
        </p:pic>
        <p:pic>
          <p:nvPicPr>
            <p:cNvPr id="285" name="Picture 284">
              <a:extLst>
                <a:ext uri="{FF2B5EF4-FFF2-40B4-BE49-F238E27FC236}">
                  <a16:creationId xmlns:a16="http://schemas.microsoft.com/office/drawing/2014/main" id="{854717BE-0CA7-BEAA-0C42-D950C5B783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4074546"/>
              <a:ext cx="914400" cy="914400"/>
            </a:xfrm>
            <a:prstGeom prst="rect">
              <a:avLst/>
            </a:prstGeom>
          </p:spPr>
        </p:pic>
        <p:pic>
          <p:nvPicPr>
            <p:cNvPr id="287" name="Picture 286">
              <a:extLst>
                <a:ext uri="{FF2B5EF4-FFF2-40B4-BE49-F238E27FC236}">
                  <a16:creationId xmlns:a16="http://schemas.microsoft.com/office/drawing/2014/main" id="{5128C84B-EEBC-E3C9-DCF2-3AB4E5944A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4226946"/>
              <a:ext cx="914400" cy="609600"/>
            </a:xfrm>
            <a:prstGeom prst="rect">
              <a:avLst/>
            </a:prstGeom>
          </p:spPr>
        </p:pic>
        <p:pic>
          <p:nvPicPr>
            <p:cNvPr id="289" name="Picture 288">
              <a:extLst>
                <a:ext uri="{FF2B5EF4-FFF2-40B4-BE49-F238E27FC236}">
                  <a16:creationId xmlns:a16="http://schemas.microsoft.com/office/drawing/2014/main" id="{312C2834-9457-0D9C-EA62-1BABC425DC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4412874"/>
              <a:ext cx="914400" cy="237744"/>
            </a:xfrm>
            <a:prstGeom prst="rect">
              <a:avLst/>
            </a:prstGeom>
          </p:spPr>
        </p:pic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1493407E-1643-84ED-9C19-F2F09FF80E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4074546"/>
              <a:ext cx="914400" cy="914400"/>
            </a:xfrm>
            <a:prstGeom prst="rect">
              <a:avLst/>
            </a:prstGeom>
          </p:spPr>
        </p:pic>
        <p:pic>
          <p:nvPicPr>
            <p:cNvPr id="293" name="Picture 292">
              <a:extLst>
                <a:ext uri="{FF2B5EF4-FFF2-40B4-BE49-F238E27FC236}">
                  <a16:creationId xmlns:a16="http://schemas.microsoft.com/office/drawing/2014/main" id="{FD51EFAF-4C45-B9E3-0004-D8ADB6A2C7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4362315"/>
              <a:ext cx="914400" cy="338863"/>
            </a:xfrm>
            <a:prstGeom prst="rect">
              <a:avLst/>
            </a:prstGeom>
          </p:spPr>
        </p:pic>
        <p:pic>
          <p:nvPicPr>
            <p:cNvPr id="295" name="Picture 294">
              <a:extLst>
                <a:ext uri="{FF2B5EF4-FFF2-40B4-BE49-F238E27FC236}">
                  <a16:creationId xmlns:a16="http://schemas.microsoft.com/office/drawing/2014/main" id="{6DDD4406-B8E2-3F0A-C01F-52755B58DA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4395180"/>
              <a:ext cx="914400" cy="273132"/>
            </a:xfrm>
            <a:prstGeom prst="rect">
              <a:avLst/>
            </a:prstGeom>
          </p:spPr>
        </p:pic>
        <p:pic>
          <p:nvPicPr>
            <p:cNvPr id="297" name="Picture 296">
              <a:extLst>
                <a:ext uri="{FF2B5EF4-FFF2-40B4-BE49-F238E27FC236}">
                  <a16:creationId xmlns:a16="http://schemas.microsoft.com/office/drawing/2014/main" id="{B17B69BF-6844-047F-AD8A-0CA22BCAFC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4338766"/>
              <a:ext cx="914400" cy="385960"/>
            </a:xfrm>
            <a:prstGeom prst="rect">
              <a:avLst/>
            </a:prstGeom>
          </p:spPr>
        </p:pic>
        <p:pic>
          <p:nvPicPr>
            <p:cNvPr id="299" name="Picture 298">
              <a:extLst>
                <a:ext uri="{FF2B5EF4-FFF2-40B4-BE49-F238E27FC236}">
                  <a16:creationId xmlns:a16="http://schemas.microsoft.com/office/drawing/2014/main" id="{F7559C0A-4CBC-1AD0-070D-3563141D86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4455308"/>
              <a:ext cx="914400" cy="152876"/>
            </a:xfrm>
            <a:prstGeom prst="rect">
              <a:avLst/>
            </a:prstGeom>
          </p:spPr>
        </p:pic>
        <p:pic>
          <p:nvPicPr>
            <p:cNvPr id="303" name="Picture 302">
              <a:extLst>
                <a:ext uri="{FF2B5EF4-FFF2-40B4-BE49-F238E27FC236}">
                  <a16:creationId xmlns:a16="http://schemas.microsoft.com/office/drawing/2014/main" id="{74E89932-EBFC-C294-A9E4-320E5344DB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4348866"/>
              <a:ext cx="914400" cy="36576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C7C022B-BFEF-7CEF-157F-4A38446F8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4386585"/>
              <a:ext cx="914400" cy="29032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776F735-570F-C70D-B5BE-EB1714B47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144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5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E7D9701-AD57-472F-B1E0-510FDDBFBFC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45024"/>
            <a:ext cx="9144000" cy="165618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100" cap="small" baseline="0">
                <a:solidFill>
                  <a:schemeClr val="accent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By Sofics – Name – Month DD,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DDC5D7-15F4-4B6D-82DF-5DBC69EF39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1122364"/>
            <a:ext cx="9144000" cy="2387600"/>
          </a:xfrm>
        </p:spPr>
        <p:txBody>
          <a:bodyPr anchor="b" anchorCtr="1">
            <a:normAutofit/>
          </a:bodyPr>
          <a:lstStyle>
            <a:lvl1pPr algn="ctr">
              <a:defRPr sz="5400" b="1" cap="none" baseline="0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244B7E-44C4-B07C-13B8-DF8E243C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E1FA633-E3DD-B972-2825-02BC3575B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59EE37-3679-3881-3FBC-033C9EAB4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UTL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idx="10"/>
          </p:nvPr>
        </p:nvSpPr>
        <p:spPr>
          <a:xfrm>
            <a:off x="4038600" y="883668"/>
            <a:ext cx="73152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B12292-FEB6-ACED-7958-9B3D6D6CE91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CACE1-3044-4050-43AF-2407C2E4DC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F6069-D41E-825E-AE44-32D8415BD2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40302F-0782-7CB0-5DB7-652546135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71546"/>
            <a:ext cx="2750604" cy="27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12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UTLIN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idx="10"/>
          </p:nvPr>
        </p:nvSpPr>
        <p:spPr>
          <a:xfrm>
            <a:off x="4010889" y="880574"/>
            <a:ext cx="7557655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B12292-FEB6-ACED-7958-9B3D6D6CE91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CACE1-3044-4050-43AF-2407C2E4DC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F6069-D41E-825E-AE44-32D8415BD2F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D73E82-1F88-9132-9DB3-3E581AF06A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71546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2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9BF21-01D6-CF4F-8874-7D2B982C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6520B3-4D20-1046-0726-28F975EA3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A31A52C-20A7-ED4D-20EC-E46FB963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5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D7446-62A6-8A2E-C65B-FB5412F28C0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91FC5-35EF-AD1E-CC7F-07DFD15775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B50E6F-4BB6-1310-03FA-2B62F75F68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6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4B838-26D2-354D-3D0D-237E858D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EAFAB5-3D9A-3DED-EE4F-1104E6B7D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669918-8D5D-E69C-AAC6-72B0C3972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+ PICTU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80325" y="1072034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5199B-A1BE-17CD-7B77-912746059BC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F6C456-CF6C-83D5-A15A-51CB84AD9A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815E64-B68C-AB98-A7CE-E96156873B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04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ICTURE +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654553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0887" y="1071546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8F444-752C-59C7-443C-76F751358C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0FB479-0813-A18A-C626-170B47342A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C270B9-0D42-122E-8783-82C8193E1D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73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461EC-8A2E-AECF-0394-B5636BFBC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3D3AD-A1E2-CF25-686C-FEEFFA848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DF0DF-B6E0-4986-EBF8-891A6506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9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CONTA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lang="en-US" dirty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4949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895BB-7B8F-1136-BEEC-BF529DA2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C7FA6-0052-0F5E-1740-18C86D65C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CB1724-1CED-CB80-0C42-AEFE576E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7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4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E6032-1970-FEC9-D8C8-A957CF94595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6F4A4-4247-BAF5-97DD-D299A9C07BC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AD0E60-B86D-0AF4-CC19-8FF93A7CFF8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1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72800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27CB95-B389-E2DB-D504-196D1C6BAC1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FBE-BF18-5702-31C7-EA2006F4D5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92260C-F4AC-C259-A864-2D2DC82E22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1 COLUMN + 2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A96B7-BC05-7D30-2517-2828416E8B0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E74C6-2ED4-D957-27BD-ADE7C1723DC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69D990-C8E7-6503-F2C3-3349849A76D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0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9BF21-01D6-CF4F-8874-7D2B982C9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6520B3-4D20-1046-0726-28F975EA3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A31A52C-20A7-ED4D-20EC-E46FB963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178219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23392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37184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8D8F1-50D0-319E-3335-74ABE699FC6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4C62B-CAE2-22D9-2F78-898770E8858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1DAD14-5714-4BE5-730F-724015A9E82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0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YSHAR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4293096"/>
            <a:ext cx="5390389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636BC7-445C-4316-A5C7-72B10A8E60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5802" y="1071546"/>
            <a:ext cx="5410800" cy="3049200"/>
          </a:xfrm>
        </p:spPr>
        <p:txBody>
          <a:bodyPr/>
          <a:lstStyle>
            <a:lvl1pPr>
              <a:defRPr lang="en-GB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AB603-5F65-FDC7-A4AD-FEB012062A7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0A57D-B68B-1001-9E71-54814C75F4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DB06F3F-633E-BCA7-6579-DA7BDD38326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5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50B4F6-5ABD-08B8-63E2-3BE01380D92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A513C4-C728-C26A-AA8F-F5D9753D24C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D016A6-4CF5-5477-CA74-CA30F6B6FA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0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1E7055-FE6F-7064-EF7D-66E1A590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A0A49-C8B2-1A4B-5499-493FAC10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698D-5047-914D-A199-BD11AEF7A0D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208C40-25AC-8B2C-FEC3-510A31E6A525}"/>
              </a:ext>
            </a:extLst>
          </p:cNvPr>
          <p:cNvGrpSpPr/>
          <p:nvPr userDrawn="1"/>
        </p:nvGrpSpPr>
        <p:grpSpPr>
          <a:xfrm>
            <a:off x="177800" y="1680370"/>
            <a:ext cx="11836400" cy="406400"/>
            <a:chOff x="119336" y="702709"/>
            <a:chExt cx="11836400" cy="406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F2CBE01-AC93-7B83-EAD0-943E9AC6F3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336" y="734002"/>
              <a:ext cx="914400" cy="34381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D989015-39CA-637E-AE01-72BC3C4865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536" y="728999"/>
              <a:ext cx="914400" cy="35382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69AC35-57E4-5B9A-E128-2E423CB5DF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3736" y="803039"/>
              <a:ext cx="914400" cy="20574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07E7F55-9AF6-D946-6D33-3D1D793D2E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5936" y="780179"/>
              <a:ext cx="914400" cy="25146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098295B-8B2E-75E7-29D4-1DA6C84B4B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8136" y="708637"/>
              <a:ext cx="914400" cy="39454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F299C2E-1B71-4F2D-53E1-E7A7831178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336" y="743131"/>
              <a:ext cx="914400" cy="32555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3C5CF45-66CF-3163-0F1D-23F08BDEFD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2536" y="702709"/>
              <a:ext cx="914400" cy="4064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8311E08-3B3D-91A0-8690-D0E91E9A3F1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4736" y="802582"/>
              <a:ext cx="914400" cy="2066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CA7152F-4C6E-B1E8-A426-330B45C0B4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6936" y="760177"/>
              <a:ext cx="914400" cy="29146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67F9452-5D86-E2EB-7AF2-89E7D91450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9136" y="845965"/>
              <a:ext cx="914400" cy="11988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0CF0AB6-E3EE-385F-0389-592F94783C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1336" y="836186"/>
              <a:ext cx="914400" cy="139446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D491EA2-72F8-C280-BC67-B8BB7BC78D71}"/>
              </a:ext>
            </a:extLst>
          </p:cNvPr>
          <p:cNvGrpSpPr/>
          <p:nvPr userDrawn="1"/>
        </p:nvGrpSpPr>
        <p:grpSpPr>
          <a:xfrm>
            <a:off x="177800" y="2477768"/>
            <a:ext cx="11836400" cy="908858"/>
            <a:chOff x="177800" y="1734573"/>
            <a:chExt cx="11836400" cy="90885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DA2448E-4554-B079-23FC-26DD2C84921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1734573"/>
              <a:ext cx="914400" cy="90885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62746DA-C415-4C7C-2358-0CA5D15802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037898"/>
              <a:ext cx="914400" cy="30220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3DE328F-5985-A04B-AB5C-880D082AB3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102319"/>
              <a:ext cx="914400" cy="17336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50CA1D3-7B5A-8ACA-1568-AB4EB1C0C97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081103"/>
              <a:ext cx="914400" cy="21579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B95E9A12-D7C8-5A1A-B2FB-F4D751CA02B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1992406"/>
              <a:ext cx="914400" cy="39319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C34B075-725E-12F7-8A81-EB62E62E99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035078"/>
              <a:ext cx="914400" cy="30784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33D015B-E5F1-33F9-FA95-3B6B4F1BF2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1943282"/>
              <a:ext cx="914400" cy="49144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F28D0E4-AB24-5FC8-C904-A3A4E091E61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074702"/>
              <a:ext cx="914400" cy="2286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9545B5A-3B5A-6059-286E-B2493D04EF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135662"/>
              <a:ext cx="914400" cy="10668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6D5AAFB-9050-0504-9C98-AA80A8CA871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025822"/>
              <a:ext cx="914400" cy="32636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0B0CFC6-377F-1740-047D-FD83E2AFCE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067201"/>
              <a:ext cx="914400" cy="243602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EC1BF26-B8D6-BA15-EBD8-F6FE8C90170D}"/>
              </a:ext>
            </a:extLst>
          </p:cNvPr>
          <p:cNvGrpSpPr/>
          <p:nvPr userDrawn="1"/>
        </p:nvGrpSpPr>
        <p:grpSpPr>
          <a:xfrm>
            <a:off x="177800" y="5083022"/>
            <a:ext cx="11836400" cy="712470"/>
            <a:chOff x="177800" y="5271981"/>
            <a:chExt cx="11836400" cy="71247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F2EE1A27-36D4-FC73-C5DA-4EA986302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5271981"/>
              <a:ext cx="914400" cy="71247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B890C090-A3E5-6FC7-49E6-E8DBFAB6D2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5420005"/>
              <a:ext cx="914400" cy="416423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5A2A30A-EDAC-EA87-F2A8-955F3F7EBA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5557446"/>
              <a:ext cx="914400" cy="141541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39476EE-64AE-4126-1381-CDBF39E341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5357706"/>
              <a:ext cx="914400" cy="54102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D6AB5AA9-F145-2A24-5DC9-AC7DA7B278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5538275"/>
              <a:ext cx="914400" cy="179882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F5454423-061B-5895-0795-227C93CBC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524571"/>
              <a:ext cx="914400" cy="207290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C83C1FE-062C-C0D7-B06A-AD64551EC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5510716"/>
              <a:ext cx="914400" cy="235001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48FC01A-B2CE-8E2C-C345-9DA513712F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5545866"/>
              <a:ext cx="914400" cy="164701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6A0FCCD5-AA2F-49A4-2285-80B99F0216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5521239"/>
              <a:ext cx="914400" cy="213955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AF85BE39-AFCD-BF56-94EE-7B6638BD07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5323416"/>
              <a:ext cx="914400" cy="60960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2D045A9C-3CA2-1B43-CD96-2AC2F3E285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5513023"/>
              <a:ext cx="914400" cy="230386"/>
            </a:xfrm>
            <a:prstGeom prst="rect">
              <a:avLst/>
            </a:prstGeom>
          </p:spPr>
        </p:pic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1E9224B9-264C-F650-D8A0-808673DE17F0}"/>
              </a:ext>
            </a:extLst>
          </p:cNvPr>
          <p:cNvSpPr txBox="1"/>
          <p:nvPr userDrawn="1"/>
        </p:nvSpPr>
        <p:spPr>
          <a:xfrm>
            <a:off x="838200" y="704597"/>
            <a:ext cx="105156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Nearly 100 customers and 10 foundry partners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C4403EA-A212-5A9C-3B1A-952734DE1837}"/>
              </a:ext>
            </a:extLst>
          </p:cNvPr>
          <p:cNvGrpSpPr/>
          <p:nvPr userDrawn="1"/>
        </p:nvGrpSpPr>
        <p:grpSpPr>
          <a:xfrm>
            <a:off x="177800" y="3777624"/>
            <a:ext cx="11836400" cy="914400"/>
            <a:chOff x="177800" y="4025135"/>
            <a:chExt cx="11836400" cy="914400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D2DA4AEB-DC26-85FC-A6A9-5167BE285D9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4350334"/>
              <a:ext cx="914400" cy="26400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958E02BA-DB4F-545B-562D-F981339D7C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4025135"/>
              <a:ext cx="914400" cy="91440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16DA323-F314-5FED-A3AF-E841ED9A79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4177535"/>
              <a:ext cx="914400" cy="6096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6096047-520B-84C6-917A-169E55655E3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4363463"/>
              <a:ext cx="914400" cy="23774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AD61A21-BFCF-A4DB-8C2B-9079B72ADF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4025135"/>
              <a:ext cx="914400" cy="91440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004D3E6-73FC-5FB5-EA54-ABB5AC866F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4345769"/>
              <a:ext cx="914400" cy="273132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43056AB-82E9-FF1D-E86F-66E68E62CB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4289355"/>
              <a:ext cx="914400" cy="38596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86A90AB-0A2F-A16A-4748-30E08A15F4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4405897"/>
              <a:ext cx="914400" cy="152876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91D94BD-2DC3-6797-796F-62941069E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4299455"/>
              <a:ext cx="914400" cy="36576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572415E-2416-036B-3788-8C12DB0F6B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4312904"/>
              <a:ext cx="914400" cy="33886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A803D15-CD85-AC02-0A73-F39F9D7ED2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4337174"/>
              <a:ext cx="914400" cy="2903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440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0E7D9701-AD57-472F-B1E0-510FDDBFBFC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45024"/>
            <a:ext cx="9144000" cy="1656184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2100" cap="small" baseline="0">
                <a:solidFill>
                  <a:srgbClr val="66001F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By Sofics – Name – Month DD,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4DDC5D7-15F4-4B6D-82DF-5DBC69EF39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1122364"/>
            <a:ext cx="9144000" cy="2387600"/>
          </a:xfrm>
        </p:spPr>
        <p:txBody>
          <a:bodyPr anchor="b" anchorCtr="1">
            <a:normAutofit/>
          </a:bodyPr>
          <a:lstStyle>
            <a:lvl1pPr algn="ctr">
              <a:defRPr sz="5400" b="1" cap="none"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A9D7EF-64E9-8AE5-8AE2-5183FDBA4D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F19796-4E51-4A4F-81E9-674034DC0A43}" type="datetime1">
              <a:rPr lang="en-US" smtClean="0"/>
              <a:t>10/1/2024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47FBF8-105E-C71B-83D6-2288C6FA4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0662B-CFC9-1D39-C538-9B10F261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777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UTLIN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58944" cy="582594"/>
          </a:xfrm>
        </p:spPr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idx="10"/>
          </p:nvPr>
        </p:nvSpPr>
        <p:spPr>
          <a:xfrm>
            <a:off x="4038600" y="1052736"/>
            <a:ext cx="73152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D73E82-1F88-9132-9DB3-3E581AF06A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682" y="1211775"/>
            <a:ext cx="2750604" cy="275060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8CD6F-D1F8-A1F3-47E3-B4EA3FB5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CBA31-48EA-1C95-425C-D199449D8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33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B1F7E-580C-5BA3-A30A-4282533052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E6CAA-D126-87EC-3187-8CD8C64CCC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552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11C590-2AD7-9A2E-9C62-DBFD1A5C957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5F2B2B-0781-74BB-4285-DE480FFD803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807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D92FE6-CBE3-A986-4A7F-2365D9C0B3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8771E-AA60-FCFB-24BC-9BCC4E040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281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+ PICTU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80325" y="1072034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D54A28-51CD-8654-57D4-5881DD989C5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1AA04-6A0B-D168-B993-FB8EBD7104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35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COLUMN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D7446-62A6-8A2E-C65B-FB5412F28C0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91FC5-35EF-AD1E-CC7F-07DFD15775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EB50E6F-4BB6-1310-03FA-2B62F75F687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ICTURE +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654553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0887" y="1071546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CB0B32-25F7-9CC1-537B-65024A7A805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E97DF1-50D6-D0DA-937C-241B42003FB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9969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5B35AF-BF28-F378-E0DA-1E40C308F8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D97A56-78C1-2CC5-8287-463775A7E1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517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FICS @ SOFIC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445BBCA-AABA-9082-43EB-CDEB15428B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726952"/>
            <a:ext cx="11820460" cy="340409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77230E-72F4-A421-2335-B4C18373C4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AF9AF4-EE7F-B23C-0B99-7F83A4BD79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617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CONTA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lang="en-US" dirty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4949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0F0943-6BCE-2ADC-6F20-069B947A87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A5704-5783-AE8F-9D21-ED3F97842F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60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4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45DE40-854B-29EF-BD9C-8907CDFCEF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35C253-20B8-AE46-86B9-2EC8BBDC7B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333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72800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13C51A-D127-B617-0A11-680C6AFB03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C73B79-AC07-EB22-F310-DD9CE685105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026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1 COLUMN + 2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192011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717BDA-B7FE-DD2D-8605-1F5077978FB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AFD6BF-1697-CF12-7D0A-BB26D9BAC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005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2 SQUARES + 1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178219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idx="12"/>
          </p:nvPr>
        </p:nvSpPr>
        <p:spPr>
          <a:xfrm>
            <a:off x="623392" y="1071546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37184" y="3663834"/>
            <a:ext cx="5390389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45575-2958-0C78-DB58-1CB2239EAE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92A0F-CBA0-ABA2-251A-346BD235973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8307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YSHAR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5390389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6205803" y="4293096"/>
            <a:ext cx="5390389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636BC7-445C-4316-A5C7-72B10A8E604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05802" y="1071546"/>
            <a:ext cx="5410800" cy="3049200"/>
          </a:xfrm>
        </p:spPr>
        <p:txBody>
          <a:bodyPr/>
          <a:lstStyle>
            <a:lvl1pPr>
              <a:defRPr lang="en-GB"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EBC8CB-FDA3-1799-7776-4A81738E4E6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8D56F9-68B9-451C-6DFE-85881E82FC1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262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TWO SQUARE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09600" y="1071546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3" hasCustomPrompt="1"/>
          </p:nvPr>
        </p:nvSpPr>
        <p:spPr>
          <a:xfrm>
            <a:off x="623392" y="3663834"/>
            <a:ext cx="10959008" cy="242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AAFBA-013F-A9B3-27BF-82B593EB483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9DE117-72AE-8C7A-7D77-19300AAB1D0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4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4B838-26D2-354D-3D0D-237E858D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EAFAB5-3D9A-3DED-EE4F-1104E6B7D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669918-8D5D-E69C-AAC6-72B0C3972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4" name="Group 253">
            <a:extLst>
              <a:ext uri="{FF2B5EF4-FFF2-40B4-BE49-F238E27FC236}">
                <a16:creationId xmlns:a16="http://schemas.microsoft.com/office/drawing/2014/main" id="{F197F567-C813-AB35-2182-57734C21DEAF}"/>
              </a:ext>
            </a:extLst>
          </p:cNvPr>
          <p:cNvGrpSpPr/>
          <p:nvPr userDrawn="1"/>
        </p:nvGrpSpPr>
        <p:grpSpPr>
          <a:xfrm>
            <a:off x="177800" y="1665854"/>
            <a:ext cx="11836400" cy="406400"/>
            <a:chOff x="177800" y="2143561"/>
            <a:chExt cx="11836400" cy="406400"/>
          </a:xfrm>
        </p:grpSpPr>
        <p:pic>
          <p:nvPicPr>
            <p:cNvPr id="233" name="Picture 232">
              <a:extLst>
                <a:ext uri="{FF2B5EF4-FFF2-40B4-BE49-F238E27FC236}">
                  <a16:creationId xmlns:a16="http://schemas.microsoft.com/office/drawing/2014/main" id="{2BFCB449-C4ED-317A-C915-E2E84F8E0A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2174854"/>
              <a:ext cx="914400" cy="343814"/>
            </a:xfrm>
            <a:prstGeom prst="rect">
              <a:avLst/>
            </a:prstGeom>
          </p:spPr>
        </p:pic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id="{137201DF-45FC-15A7-DC77-2AA90473578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69851"/>
              <a:ext cx="914400" cy="353820"/>
            </a:xfrm>
            <a:prstGeom prst="rect">
              <a:avLst/>
            </a:prstGeom>
          </p:spPr>
        </p:pic>
        <p:pic>
          <p:nvPicPr>
            <p:cNvPr id="237" name="Picture 236">
              <a:extLst>
                <a:ext uri="{FF2B5EF4-FFF2-40B4-BE49-F238E27FC236}">
                  <a16:creationId xmlns:a16="http://schemas.microsoft.com/office/drawing/2014/main" id="{B8F0F34F-40C2-40F9-30E9-931589D576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43891"/>
              <a:ext cx="914400" cy="205740"/>
            </a:xfrm>
            <a:prstGeom prst="rect">
              <a:avLst/>
            </a:prstGeom>
          </p:spPr>
        </p:pic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A8A8621E-2FE1-D455-5E4C-923FCE55A4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21031"/>
              <a:ext cx="914400" cy="251460"/>
            </a:xfrm>
            <a:prstGeom prst="rect">
              <a:avLst/>
            </a:prstGeom>
          </p:spPr>
        </p:pic>
        <p:pic>
          <p:nvPicPr>
            <p:cNvPr id="241" name="Picture 240">
              <a:extLst>
                <a:ext uri="{FF2B5EF4-FFF2-40B4-BE49-F238E27FC236}">
                  <a16:creationId xmlns:a16="http://schemas.microsoft.com/office/drawing/2014/main" id="{3E1C4BEB-CF7D-E610-F881-16FC5920EE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9489"/>
              <a:ext cx="914400" cy="394544"/>
            </a:xfrm>
            <a:prstGeom prst="rect">
              <a:avLst/>
            </a:prstGeom>
          </p:spPr>
        </p:pic>
        <p:pic>
          <p:nvPicPr>
            <p:cNvPr id="243" name="Picture 242">
              <a:extLst>
                <a:ext uri="{FF2B5EF4-FFF2-40B4-BE49-F238E27FC236}">
                  <a16:creationId xmlns:a16="http://schemas.microsoft.com/office/drawing/2014/main" id="{AF3AFD73-00B1-8F45-A013-AA536B3C1BF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3983"/>
              <a:ext cx="914400" cy="325557"/>
            </a:xfrm>
            <a:prstGeom prst="rect">
              <a:avLst/>
            </a:prstGeom>
          </p:spPr>
        </p:pic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D0134D96-1BE8-185C-53C1-A74AA3B5B4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143561"/>
              <a:ext cx="914400" cy="406400"/>
            </a:xfrm>
            <a:prstGeom prst="rect">
              <a:avLst/>
            </a:prstGeom>
          </p:spPr>
        </p:pic>
        <p:pic>
          <p:nvPicPr>
            <p:cNvPr id="247" name="Picture 246">
              <a:extLst>
                <a:ext uri="{FF2B5EF4-FFF2-40B4-BE49-F238E27FC236}">
                  <a16:creationId xmlns:a16="http://schemas.microsoft.com/office/drawing/2014/main" id="{5E4B2995-AA36-DC46-10F7-31C1CB5820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43434"/>
              <a:ext cx="914400" cy="206654"/>
            </a:xfrm>
            <a:prstGeom prst="rect">
              <a:avLst/>
            </a:prstGeom>
          </p:spPr>
        </p:pic>
        <p:pic>
          <p:nvPicPr>
            <p:cNvPr id="249" name="Picture 248">
              <a:extLst>
                <a:ext uri="{FF2B5EF4-FFF2-40B4-BE49-F238E27FC236}">
                  <a16:creationId xmlns:a16="http://schemas.microsoft.com/office/drawing/2014/main" id="{86EC1E95-9A86-F0F3-3144-ED02760A0F6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01029"/>
              <a:ext cx="914400" cy="291465"/>
            </a:xfrm>
            <a:prstGeom prst="rect">
              <a:avLst/>
            </a:prstGeom>
          </p:spPr>
        </p:pic>
        <p:pic>
          <p:nvPicPr>
            <p:cNvPr id="251" name="Picture 250">
              <a:extLst>
                <a:ext uri="{FF2B5EF4-FFF2-40B4-BE49-F238E27FC236}">
                  <a16:creationId xmlns:a16="http://schemas.microsoft.com/office/drawing/2014/main" id="{A80F4178-4411-621E-A37F-E00FDD8793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286817"/>
              <a:ext cx="914400" cy="119888"/>
            </a:xfrm>
            <a:prstGeom prst="rect">
              <a:avLst/>
            </a:prstGeom>
          </p:spPr>
        </p:pic>
        <p:pic>
          <p:nvPicPr>
            <p:cNvPr id="253" name="Picture 252">
              <a:extLst>
                <a:ext uri="{FF2B5EF4-FFF2-40B4-BE49-F238E27FC236}">
                  <a16:creationId xmlns:a16="http://schemas.microsoft.com/office/drawing/2014/main" id="{C4E64EB3-A949-6E52-F5A1-717E620C96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77038"/>
              <a:ext cx="914400" cy="139446"/>
            </a:xfrm>
            <a:prstGeom prst="rect">
              <a:avLst/>
            </a:prstGeom>
          </p:spPr>
        </p:pic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028D6E87-2DAD-AD01-EDFB-38DEC983CA83}"/>
              </a:ext>
            </a:extLst>
          </p:cNvPr>
          <p:cNvGrpSpPr/>
          <p:nvPr userDrawn="1"/>
        </p:nvGrpSpPr>
        <p:grpSpPr>
          <a:xfrm>
            <a:off x="177800" y="2469348"/>
            <a:ext cx="11836400" cy="908858"/>
            <a:chOff x="177800" y="1885245"/>
            <a:chExt cx="11836400" cy="908858"/>
          </a:xfrm>
        </p:grpSpPr>
        <p:pic>
          <p:nvPicPr>
            <p:cNvPr id="256" name="Picture 255">
              <a:extLst>
                <a:ext uri="{FF2B5EF4-FFF2-40B4-BE49-F238E27FC236}">
                  <a16:creationId xmlns:a16="http://schemas.microsoft.com/office/drawing/2014/main" id="{E577DCAB-82A9-4EBF-31C9-F64538671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1885245"/>
              <a:ext cx="914400" cy="908858"/>
            </a:xfrm>
            <a:prstGeom prst="rect">
              <a:avLst/>
            </a:prstGeom>
          </p:spPr>
        </p:pic>
        <p:pic>
          <p:nvPicPr>
            <p:cNvPr id="258" name="Picture 257">
              <a:extLst>
                <a:ext uri="{FF2B5EF4-FFF2-40B4-BE49-F238E27FC236}">
                  <a16:creationId xmlns:a16="http://schemas.microsoft.com/office/drawing/2014/main" id="{3F96123C-637A-9CEC-5899-18D0DB3BD7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88570"/>
              <a:ext cx="914400" cy="302209"/>
            </a:xfrm>
            <a:prstGeom prst="rect">
              <a:avLst/>
            </a:prstGeom>
          </p:spPr>
        </p:pic>
        <p:pic>
          <p:nvPicPr>
            <p:cNvPr id="260" name="Picture 259">
              <a:extLst>
                <a:ext uri="{FF2B5EF4-FFF2-40B4-BE49-F238E27FC236}">
                  <a16:creationId xmlns:a16="http://schemas.microsoft.com/office/drawing/2014/main" id="{4A0A0631-3F22-D2EB-6970-AE18944ACD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52991"/>
              <a:ext cx="914400" cy="173366"/>
            </a:xfrm>
            <a:prstGeom prst="rect">
              <a:avLst/>
            </a:prstGeom>
          </p:spPr>
        </p:pic>
        <p:pic>
          <p:nvPicPr>
            <p:cNvPr id="262" name="Picture 261">
              <a:extLst>
                <a:ext uri="{FF2B5EF4-FFF2-40B4-BE49-F238E27FC236}">
                  <a16:creationId xmlns:a16="http://schemas.microsoft.com/office/drawing/2014/main" id="{7A4EDD0B-7223-C0AF-A43A-2A92670AA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31775"/>
              <a:ext cx="914400" cy="215798"/>
            </a:xfrm>
            <a:prstGeom prst="rect">
              <a:avLst/>
            </a:prstGeom>
          </p:spPr>
        </p:pic>
        <p:pic>
          <p:nvPicPr>
            <p:cNvPr id="264" name="Picture 263">
              <a:extLst>
                <a:ext uri="{FF2B5EF4-FFF2-40B4-BE49-F238E27FC236}">
                  <a16:creationId xmlns:a16="http://schemas.microsoft.com/office/drawing/2014/main" id="{8B10968B-5A71-C949-71C5-DC8AE271BE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3078"/>
              <a:ext cx="914400" cy="393192"/>
            </a:xfrm>
            <a:prstGeom prst="rect">
              <a:avLst/>
            </a:prstGeom>
          </p:spPr>
        </p:pic>
        <p:pic>
          <p:nvPicPr>
            <p:cNvPr id="266" name="Picture 265">
              <a:extLst>
                <a:ext uri="{FF2B5EF4-FFF2-40B4-BE49-F238E27FC236}">
                  <a16:creationId xmlns:a16="http://schemas.microsoft.com/office/drawing/2014/main" id="{52E53608-F295-E223-0CA1-F6D1E7F81B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5750"/>
              <a:ext cx="914400" cy="307848"/>
            </a:xfrm>
            <a:prstGeom prst="rect">
              <a:avLst/>
            </a:prstGeom>
          </p:spPr>
        </p:pic>
        <p:pic>
          <p:nvPicPr>
            <p:cNvPr id="268" name="Picture 267">
              <a:extLst>
                <a:ext uri="{FF2B5EF4-FFF2-40B4-BE49-F238E27FC236}">
                  <a16:creationId xmlns:a16="http://schemas.microsoft.com/office/drawing/2014/main" id="{8D932C72-F636-4AAA-74EC-A2BB4C36A4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093954"/>
              <a:ext cx="914400" cy="491440"/>
            </a:xfrm>
            <a:prstGeom prst="rect">
              <a:avLst/>
            </a:prstGeom>
          </p:spPr>
        </p:pic>
        <p:pic>
          <p:nvPicPr>
            <p:cNvPr id="270" name="Picture 269">
              <a:extLst>
                <a:ext uri="{FF2B5EF4-FFF2-40B4-BE49-F238E27FC236}">
                  <a16:creationId xmlns:a16="http://schemas.microsoft.com/office/drawing/2014/main" id="{042AC8AA-506A-A261-B6B6-046FA437C0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25374"/>
              <a:ext cx="914400" cy="228600"/>
            </a:xfrm>
            <a:prstGeom prst="rect">
              <a:avLst/>
            </a:prstGeom>
          </p:spPr>
        </p:pic>
        <p:pic>
          <p:nvPicPr>
            <p:cNvPr id="272" name="Picture 271">
              <a:extLst>
                <a:ext uri="{FF2B5EF4-FFF2-40B4-BE49-F238E27FC236}">
                  <a16:creationId xmlns:a16="http://schemas.microsoft.com/office/drawing/2014/main" id="{D5EFDD6E-DEBC-A2B1-8507-FCC9DCBEF7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86334"/>
              <a:ext cx="914400" cy="106680"/>
            </a:xfrm>
            <a:prstGeom prst="rect">
              <a:avLst/>
            </a:prstGeom>
          </p:spPr>
        </p:pic>
        <p:pic>
          <p:nvPicPr>
            <p:cNvPr id="274" name="Picture 273">
              <a:extLst>
                <a:ext uri="{FF2B5EF4-FFF2-40B4-BE49-F238E27FC236}">
                  <a16:creationId xmlns:a16="http://schemas.microsoft.com/office/drawing/2014/main" id="{C960622A-63DA-21CF-A74C-B82EE867B1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176494"/>
              <a:ext cx="914400" cy="326361"/>
            </a:xfrm>
            <a:prstGeom prst="rect">
              <a:avLst/>
            </a:prstGeom>
          </p:spPr>
        </p:pic>
        <p:pic>
          <p:nvPicPr>
            <p:cNvPr id="276" name="Picture 275">
              <a:extLst>
                <a:ext uri="{FF2B5EF4-FFF2-40B4-BE49-F238E27FC236}">
                  <a16:creationId xmlns:a16="http://schemas.microsoft.com/office/drawing/2014/main" id="{2358C8E2-E818-E17C-4EA8-8A33F4EE68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17873"/>
              <a:ext cx="914400" cy="243602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9EF464-60B0-BDB2-7C5E-CAD8C9D10A6F}"/>
              </a:ext>
            </a:extLst>
          </p:cNvPr>
          <p:cNvGrpSpPr/>
          <p:nvPr userDrawn="1"/>
        </p:nvGrpSpPr>
        <p:grpSpPr>
          <a:xfrm>
            <a:off x="177800" y="5086794"/>
            <a:ext cx="11836400" cy="712470"/>
            <a:chOff x="177800" y="5292764"/>
            <a:chExt cx="11836400" cy="712470"/>
          </a:xfrm>
        </p:grpSpPr>
        <p:pic>
          <p:nvPicPr>
            <p:cNvPr id="305" name="Picture 304">
              <a:extLst>
                <a:ext uri="{FF2B5EF4-FFF2-40B4-BE49-F238E27FC236}">
                  <a16:creationId xmlns:a16="http://schemas.microsoft.com/office/drawing/2014/main" id="{59738B93-B062-E62A-49D9-3D25A00E3E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5292764"/>
              <a:ext cx="914400" cy="712470"/>
            </a:xfrm>
            <a:prstGeom prst="rect">
              <a:avLst/>
            </a:prstGeom>
          </p:spPr>
        </p:pic>
        <p:pic>
          <p:nvPicPr>
            <p:cNvPr id="312" name="Picture 311">
              <a:extLst>
                <a:ext uri="{FF2B5EF4-FFF2-40B4-BE49-F238E27FC236}">
                  <a16:creationId xmlns:a16="http://schemas.microsoft.com/office/drawing/2014/main" id="{8D902E09-7AE8-10F3-EFF6-D4B0CAAD0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5440788"/>
              <a:ext cx="914400" cy="416423"/>
            </a:xfrm>
            <a:prstGeom prst="rect">
              <a:avLst/>
            </a:prstGeom>
          </p:spPr>
        </p:pic>
        <p:pic>
          <p:nvPicPr>
            <p:cNvPr id="314" name="Picture 313">
              <a:extLst>
                <a:ext uri="{FF2B5EF4-FFF2-40B4-BE49-F238E27FC236}">
                  <a16:creationId xmlns:a16="http://schemas.microsoft.com/office/drawing/2014/main" id="{C55AA2D2-4DD9-197A-1D39-8C5CD29E7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5578229"/>
              <a:ext cx="914400" cy="141541"/>
            </a:xfrm>
            <a:prstGeom prst="rect">
              <a:avLst/>
            </a:prstGeom>
          </p:spPr>
        </p:pic>
        <p:pic>
          <p:nvPicPr>
            <p:cNvPr id="316" name="Picture 315">
              <a:extLst>
                <a:ext uri="{FF2B5EF4-FFF2-40B4-BE49-F238E27FC236}">
                  <a16:creationId xmlns:a16="http://schemas.microsoft.com/office/drawing/2014/main" id="{0A954AF8-E49D-1B65-24D1-C0BCDC1E49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5378489"/>
              <a:ext cx="914400" cy="541020"/>
            </a:xfrm>
            <a:prstGeom prst="rect">
              <a:avLst/>
            </a:prstGeom>
          </p:spPr>
        </p:pic>
        <p:pic>
          <p:nvPicPr>
            <p:cNvPr id="318" name="Picture 317">
              <a:extLst>
                <a:ext uri="{FF2B5EF4-FFF2-40B4-BE49-F238E27FC236}">
                  <a16:creationId xmlns:a16="http://schemas.microsoft.com/office/drawing/2014/main" id="{545C1F38-4D43-4F22-39D7-8FE81FB83F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5559058"/>
              <a:ext cx="914400" cy="179882"/>
            </a:xfrm>
            <a:prstGeom prst="rect">
              <a:avLst/>
            </a:prstGeom>
          </p:spPr>
        </p:pic>
        <p:pic>
          <p:nvPicPr>
            <p:cNvPr id="320" name="Picture 319">
              <a:extLst>
                <a:ext uri="{FF2B5EF4-FFF2-40B4-BE49-F238E27FC236}">
                  <a16:creationId xmlns:a16="http://schemas.microsoft.com/office/drawing/2014/main" id="{0FE41D3C-DA4E-6831-2463-48AA620A21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545367"/>
              <a:ext cx="914400" cy="207264"/>
            </a:xfrm>
            <a:prstGeom prst="rect">
              <a:avLst/>
            </a:prstGeom>
          </p:spPr>
        </p:pic>
        <p:pic>
          <p:nvPicPr>
            <p:cNvPr id="322" name="Picture 321">
              <a:extLst>
                <a:ext uri="{FF2B5EF4-FFF2-40B4-BE49-F238E27FC236}">
                  <a16:creationId xmlns:a16="http://schemas.microsoft.com/office/drawing/2014/main" id="{CFE3E82F-9D7E-7169-35FD-2786E79D190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5531499"/>
              <a:ext cx="914400" cy="235001"/>
            </a:xfrm>
            <a:prstGeom prst="rect">
              <a:avLst/>
            </a:prstGeom>
          </p:spPr>
        </p:pic>
        <p:pic>
          <p:nvPicPr>
            <p:cNvPr id="324" name="Picture 323">
              <a:extLst>
                <a:ext uri="{FF2B5EF4-FFF2-40B4-BE49-F238E27FC236}">
                  <a16:creationId xmlns:a16="http://schemas.microsoft.com/office/drawing/2014/main" id="{4466EBA8-F4CB-03C5-836B-7A12508E7B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5566649"/>
              <a:ext cx="914400" cy="164701"/>
            </a:xfrm>
            <a:prstGeom prst="rect">
              <a:avLst/>
            </a:prstGeom>
          </p:spPr>
        </p:pic>
        <p:pic>
          <p:nvPicPr>
            <p:cNvPr id="326" name="Picture 325">
              <a:extLst>
                <a:ext uri="{FF2B5EF4-FFF2-40B4-BE49-F238E27FC236}">
                  <a16:creationId xmlns:a16="http://schemas.microsoft.com/office/drawing/2014/main" id="{2AF2DEDD-903B-346B-D9A2-8D16FE9F40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5542022"/>
              <a:ext cx="914400" cy="213955"/>
            </a:xfrm>
            <a:prstGeom prst="rect">
              <a:avLst/>
            </a:prstGeom>
          </p:spPr>
        </p:pic>
        <p:pic>
          <p:nvPicPr>
            <p:cNvPr id="328" name="Picture 327">
              <a:extLst>
                <a:ext uri="{FF2B5EF4-FFF2-40B4-BE49-F238E27FC236}">
                  <a16:creationId xmlns:a16="http://schemas.microsoft.com/office/drawing/2014/main" id="{E7AD1D0C-8D1A-37D0-45AE-904A05E3F7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5549177"/>
              <a:ext cx="914400" cy="199644"/>
            </a:xfrm>
            <a:prstGeom prst="rect">
              <a:avLst/>
            </a:prstGeom>
          </p:spPr>
        </p:pic>
        <p:pic>
          <p:nvPicPr>
            <p:cNvPr id="330" name="Picture 329">
              <a:extLst>
                <a:ext uri="{FF2B5EF4-FFF2-40B4-BE49-F238E27FC236}">
                  <a16:creationId xmlns:a16="http://schemas.microsoft.com/office/drawing/2014/main" id="{BFFB54BC-33C7-8E76-30FB-8CF1A80AA1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5533806"/>
              <a:ext cx="914400" cy="230386"/>
            </a:xfrm>
            <a:prstGeom prst="rect">
              <a:avLst/>
            </a:prstGeom>
          </p:spPr>
        </p:pic>
      </p:grpSp>
      <p:sp>
        <p:nvSpPr>
          <p:cNvPr id="342" name="TextBox 341">
            <a:extLst>
              <a:ext uri="{FF2B5EF4-FFF2-40B4-BE49-F238E27FC236}">
                <a16:creationId xmlns:a16="http://schemas.microsoft.com/office/drawing/2014/main" id="{DCC8B030-89D1-5EE5-9B0A-899ADBE1297F}"/>
              </a:ext>
            </a:extLst>
          </p:cNvPr>
          <p:cNvSpPr txBox="1"/>
          <p:nvPr userDrawn="1"/>
        </p:nvSpPr>
        <p:spPr>
          <a:xfrm>
            <a:off x="838200" y="704597"/>
            <a:ext cx="105156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Nearly 100 customers and 10 foundry partners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52385FB-10F0-E9B8-7337-E3CFC2CDB7B9}"/>
              </a:ext>
            </a:extLst>
          </p:cNvPr>
          <p:cNvGrpSpPr/>
          <p:nvPr userDrawn="1"/>
        </p:nvGrpSpPr>
        <p:grpSpPr>
          <a:xfrm>
            <a:off x="177800" y="3775300"/>
            <a:ext cx="11836400" cy="914400"/>
            <a:chOff x="177800" y="4074546"/>
            <a:chExt cx="11836400" cy="914400"/>
          </a:xfrm>
        </p:grpSpPr>
        <p:pic>
          <p:nvPicPr>
            <p:cNvPr id="339" name="Picture 338">
              <a:extLst>
                <a:ext uri="{FF2B5EF4-FFF2-40B4-BE49-F238E27FC236}">
                  <a16:creationId xmlns:a16="http://schemas.microsoft.com/office/drawing/2014/main" id="{78FD43F6-5FFB-C8AB-B722-804CEF1DBEA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4399745"/>
              <a:ext cx="914400" cy="264002"/>
            </a:xfrm>
            <a:prstGeom prst="rect">
              <a:avLst/>
            </a:prstGeom>
          </p:spPr>
        </p:pic>
        <p:pic>
          <p:nvPicPr>
            <p:cNvPr id="285" name="Picture 284">
              <a:extLst>
                <a:ext uri="{FF2B5EF4-FFF2-40B4-BE49-F238E27FC236}">
                  <a16:creationId xmlns:a16="http://schemas.microsoft.com/office/drawing/2014/main" id="{854717BE-0CA7-BEAA-0C42-D950C5B7830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4074546"/>
              <a:ext cx="914400" cy="914400"/>
            </a:xfrm>
            <a:prstGeom prst="rect">
              <a:avLst/>
            </a:prstGeom>
          </p:spPr>
        </p:pic>
        <p:pic>
          <p:nvPicPr>
            <p:cNvPr id="287" name="Picture 286">
              <a:extLst>
                <a:ext uri="{FF2B5EF4-FFF2-40B4-BE49-F238E27FC236}">
                  <a16:creationId xmlns:a16="http://schemas.microsoft.com/office/drawing/2014/main" id="{5128C84B-EEBC-E3C9-DCF2-3AB4E5944A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4226946"/>
              <a:ext cx="914400" cy="609600"/>
            </a:xfrm>
            <a:prstGeom prst="rect">
              <a:avLst/>
            </a:prstGeom>
          </p:spPr>
        </p:pic>
        <p:pic>
          <p:nvPicPr>
            <p:cNvPr id="289" name="Picture 288">
              <a:extLst>
                <a:ext uri="{FF2B5EF4-FFF2-40B4-BE49-F238E27FC236}">
                  <a16:creationId xmlns:a16="http://schemas.microsoft.com/office/drawing/2014/main" id="{312C2834-9457-0D9C-EA62-1BABC425DCB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4412874"/>
              <a:ext cx="914400" cy="237744"/>
            </a:xfrm>
            <a:prstGeom prst="rect">
              <a:avLst/>
            </a:prstGeom>
          </p:spPr>
        </p:pic>
        <p:pic>
          <p:nvPicPr>
            <p:cNvPr id="291" name="Picture 290">
              <a:extLst>
                <a:ext uri="{FF2B5EF4-FFF2-40B4-BE49-F238E27FC236}">
                  <a16:creationId xmlns:a16="http://schemas.microsoft.com/office/drawing/2014/main" id="{1493407E-1643-84ED-9C19-F2F09FF80E0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4074546"/>
              <a:ext cx="914400" cy="914400"/>
            </a:xfrm>
            <a:prstGeom prst="rect">
              <a:avLst/>
            </a:prstGeom>
          </p:spPr>
        </p:pic>
        <p:pic>
          <p:nvPicPr>
            <p:cNvPr id="293" name="Picture 292">
              <a:extLst>
                <a:ext uri="{FF2B5EF4-FFF2-40B4-BE49-F238E27FC236}">
                  <a16:creationId xmlns:a16="http://schemas.microsoft.com/office/drawing/2014/main" id="{FD51EFAF-4C45-B9E3-0004-D8ADB6A2C78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4362315"/>
              <a:ext cx="914400" cy="338863"/>
            </a:xfrm>
            <a:prstGeom prst="rect">
              <a:avLst/>
            </a:prstGeom>
          </p:spPr>
        </p:pic>
        <p:pic>
          <p:nvPicPr>
            <p:cNvPr id="295" name="Picture 294">
              <a:extLst>
                <a:ext uri="{FF2B5EF4-FFF2-40B4-BE49-F238E27FC236}">
                  <a16:creationId xmlns:a16="http://schemas.microsoft.com/office/drawing/2014/main" id="{6DDD4406-B8E2-3F0A-C01F-52755B58DAE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4395180"/>
              <a:ext cx="914400" cy="273132"/>
            </a:xfrm>
            <a:prstGeom prst="rect">
              <a:avLst/>
            </a:prstGeom>
          </p:spPr>
        </p:pic>
        <p:pic>
          <p:nvPicPr>
            <p:cNvPr id="297" name="Picture 296">
              <a:extLst>
                <a:ext uri="{FF2B5EF4-FFF2-40B4-BE49-F238E27FC236}">
                  <a16:creationId xmlns:a16="http://schemas.microsoft.com/office/drawing/2014/main" id="{B17B69BF-6844-047F-AD8A-0CA22BCAFCF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4338766"/>
              <a:ext cx="914400" cy="385960"/>
            </a:xfrm>
            <a:prstGeom prst="rect">
              <a:avLst/>
            </a:prstGeom>
          </p:spPr>
        </p:pic>
        <p:pic>
          <p:nvPicPr>
            <p:cNvPr id="299" name="Picture 298">
              <a:extLst>
                <a:ext uri="{FF2B5EF4-FFF2-40B4-BE49-F238E27FC236}">
                  <a16:creationId xmlns:a16="http://schemas.microsoft.com/office/drawing/2014/main" id="{F7559C0A-4CBC-1AD0-070D-3563141D86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4455308"/>
              <a:ext cx="914400" cy="152876"/>
            </a:xfrm>
            <a:prstGeom prst="rect">
              <a:avLst/>
            </a:prstGeom>
          </p:spPr>
        </p:pic>
        <p:pic>
          <p:nvPicPr>
            <p:cNvPr id="303" name="Picture 302">
              <a:extLst>
                <a:ext uri="{FF2B5EF4-FFF2-40B4-BE49-F238E27FC236}">
                  <a16:creationId xmlns:a16="http://schemas.microsoft.com/office/drawing/2014/main" id="{74E89932-EBFC-C294-A9E4-320E5344DB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4348866"/>
              <a:ext cx="914400" cy="36576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C7C022B-BFEF-7CEF-157F-4A38446F8F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4386585"/>
              <a:ext cx="914400" cy="290322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64BBDB9-9CBD-17ED-1C7C-2E2AAE5E49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FB8ED-77A7-2794-7ECC-31023A0153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04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ONE COLUMN + PICTU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680325" y="1072034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5199B-A1BE-17CD-7B77-912746059BC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F6C456-CF6C-83D5-A15A-51CB84AD9A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815E64-B68C-AB98-A7CE-E96156873B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2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PICTURE + ONE COLUM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654553" y="1071546"/>
            <a:ext cx="692656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5E115DE-00B2-46CD-9087-88C221ECEBC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0887" y="1071546"/>
            <a:ext cx="3902075" cy="50212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8F444-752C-59C7-443C-76F751358CE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0FB479-0813-A18A-C626-170B47342A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C270B9-0D42-122E-8783-82C8193E1D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0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B461EC-8A2E-AECF-0394-B5636BFBCB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3D3AD-A1E2-CF25-686C-FEEFFA848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DF0DF-B6E0-4986-EBF8-891A6506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3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ICS @ CONTA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lang="en-US" dirty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49497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895BB-7B8F-1136-BEEC-BF529DA2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CC7FA6-0052-0F5E-1740-18C86D65C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CB1724-1CED-CB80-0C42-AEFE576E1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24" Type="http://schemas.openxmlformats.org/officeDocument/2006/relationships/image" Target="../media/image4.png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5" Type="http://schemas.openxmlformats.org/officeDocument/2006/relationships/image" Target="../media/image7.png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24" Type="http://schemas.openxmlformats.org/officeDocument/2006/relationships/image" Target="../media/image6.png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531322-DE80-E472-CA03-9FAC41D9F31C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25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FF6507-3298-118F-A719-B98B1E5FA62D}"/>
              </a:ext>
            </a:extLst>
          </p:cNvPr>
          <p:cNvSpPr/>
          <p:nvPr userDrawn="1"/>
        </p:nvSpPr>
        <p:spPr>
          <a:xfrm>
            <a:off x="0" y="6309360"/>
            <a:ext cx="12192000" cy="548640"/>
          </a:xfrm>
          <a:prstGeom prst="rect">
            <a:avLst/>
          </a:prstGeom>
          <a:solidFill>
            <a:srgbClr val="0F0F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12639F-0F22-9C9D-4B4E-48DD2BE01E70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6750"/>
            <a:ext cx="12192000" cy="11256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AA16A37-D00F-AD75-2E6D-978E9D6FC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SOFICS © Proprietary &amp; Confidential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CD417DD-A1F9-AA03-A043-4B245A2AF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1BAB1F-9940-4C66-0EF7-2C2669DCF6E0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8" y="6344630"/>
            <a:ext cx="448056" cy="4480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50" r:id="rId3"/>
    <p:sldLayoutId id="2147483652" r:id="rId4"/>
    <p:sldLayoutId id="2147483651" r:id="rId5"/>
    <p:sldLayoutId id="2147483682" r:id="rId6"/>
    <p:sldLayoutId id="2147483686" r:id="rId7"/>
    <p:sldLayoutId id="2147483681" r:id="rId8"/>
    <p:sldLayoutId id="2147483654" r:id="rId9"/>
    <p:sldLayoutId id="2147483677" r:id="rId10"/>
    <p:sldLayoutId id="2147483685" r:id="rId11"/>
    <p:sldLayoutId id="2147483683" r:id="rId12"/>
    <p:sldLayoutId id="2147483684" r:id="rId13"/>
    <p:sldLayoutId id="2147483679" r:id="rId14"/>
    <p:sldLayoutId id="2147483678" r:id="rId15"/>
    <p:sldLayoutId id="214748368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cap="none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1"/>
        </a:buBlip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2"/>
        </a:buBlip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3"/>
        </a:buBlip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4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5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F0F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531322-DE80-E472-CA03-9FAC41D9F31C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25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12639F-0F22-9C9D-4B4E-48DD2BE01E70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5046"/>
            <a:ext cx="12192000" cy="112564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AA16A37-D00F-AD75-2E6D-978E9D6FC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SOFICS © Proprietary &amp; Confidential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CD417DD-A1F9-AA03-A043-4B245A2AF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7E53C32-C5DE-214B-BEB7-9DD289AD60C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12AB9C-372E-4729-560B-76C49A1380BE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8" y="6344630"/>
            <a:ext cx="448056" cy="44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421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7" r:id="rId1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0"/>
        </a:buBlip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1"/>
        </a:buBlip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2"/>
        </a:buBlip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3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4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71546"/>
            <a:ext cx="10972800" cy="502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531322-DE80-E472-CA03-9FAC41D9F31C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125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CFF6507-3298-118F-A719-B98B1E5FA62D}"/>
              </a:ext>
            </a:extLst>
          </p:cNvPr>
          <p:cNvSpPr/>
          <p:nvPr userDrawn="1"/>
        </p:nvSpPr>
        <p:spPr>
          <a:xfrm>
            <a:off x="0" y="6309360"/>
            <a:ext cx="12216680" cy="548640"/>
          </a:xfrm>
          <a:prstGeom prst="rect">
            <a:avLst/>
          </a:prstGeom>
          <a:solidFill>
            <a:srgbClr val="0F0F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12639F-0F22-9C9D-4B4E-48DD2BE01E70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6750"/>
            <a:ext cx="12192000" cy="1125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1BAB1F-9940-4C66-0EF7-2C2669DCF6E0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8" y="6344630"/>
            <a:ext cx="448056" cy="44805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5E99AA-F033-9EEC-DD3B-08A7D15A0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404E45-F662-2A9C-1E7A-C9741EA56F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3E5D9D0-BDF4-FB43-BBB6-CBED386E2D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00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i="0" kern="1200" cap="none" baseline="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1"/>
        </a:buBlip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2"/>
        </a:buBlip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3"/>
        </a:buBlip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4"/>
        </a:buBlip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ct val="20000"/>
        </a:spcBef>
        <a:buFontTx/>
        <a:buBlip>
          <a:blip r:embed="rId25"/>
        </a:buBlip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9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3.emf"/><Relationship Id="rId4" Type="http://schemas.openxmlformats.org/officeDocument/2006/relationships/oleObject" Target="../embeddings/oleObject5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3.png"/><Relationship Id="rId21" Type="http://schemas.openxmlformats.org/officeDocument/2006/relationships/image" Target="../media/image28.png"/><Relationship Id="rId42" Type="http://schemas.openxmlformats.org/officeDocument/2006/relationships/image" Target="../media/image49.png"/><Relationship Id="rId47" Type="http://schemas.openxmlformats.org/officeDocument/2006/relationships/image" Target="../media/image136.svg"/><Relationship Id="rId63" Type="http://schemas.openxmlformats.org/officeDocument/2006/relationships/image" Target="../media/image152.svg"/><Relationship Id="rId68" Type="http://schemas.openxmlformats.org/officeDocument/2006/relationships/image" Target="../media/image157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9" Type="http://schemas.openxmlformats.org/officeDocument/2006/relationships/image" Target="../media/image36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32" Type="http://schemas.openxmlformats.org/officeDocument/2006/relationships/image" Target="../media/image39.png"/><Relationship Id="rId37" Type="http://schemas.openxmlformats.org/officeDocument/2006/relationships/image" Target="../media/image44.png"/><Relationship Id="rId40" Type="http://schemas.openxmlformats.org/officeDocument/2006/relationships/image" Target="../media/image47.png"/><Relationship Id="rId45" Type="http://schemas.openxmlformats.org/officeDocument/2006/relationships/image" Target="../media/image52.png"/><Relationship Id="rId53" Type="http://schemas.openxmlformats.org/officeDocument/2006/relationships/image" Target="../media/image142.svg"/><Relationship Id="rId58" Type="http://schemas.openxmlformats.org/officeDocument/2006/relationships/image" Target="../media/image147.png"/><Relationship Id="rId66" Type="http://schemas.openxmlformats.org/officeDocument/2006/relationships/image" Target="../media/image155.png"/><Relationship Id="rId5" Type="http://schemas.openxmlformats.org/officeDocument/2006/relationships/image" Target="../media/image12.png"/><Relationship Id="rId61" Type="http://schemas.openxmlformats.org/officeDocument/2006/relationships/image" Target="../media/image150.svg"/><Relationship Id="rId19" Type="http://schemas.openxmlformats.org/officeDocument/2006/relationships/image" Target="../media/image2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42.png"/><Relationship Id="rId43" Type="http://schemas.openxmlformats.org/officeDocument/2006/relationships/image" Target="../media/image50.png"/><Relationship Id="rId48" Type="http://schemas.openxmlformats.org/officeDocument/2006/relationships/image" Target="../media/image137.png"/><Relationship Id="rId56" Type="http://schemas.openxmlformats.org/officeDocument/2006/relationships/image" Target="../media/image145.png"/><Relationship Id="rId64" Type="http://schemas.openxmlformats.org/officeDocument/2006/relationships/image" Target="../media/image153.png"/><Relationship Id="rId69" Type="http://schemas.openxmlformats.org/officeDocument/2006/relationships/image" Target="../media/image158.svg"/><Relationship Id="rId8" Type="http://schemas.openxmlformats.org/officeDocument/2006/relationships/image" Target="../media/image15.png"/><Relationship Id="rId51" Type="http://schemas.openxmlformats.org/officeDocument/2006/relationships/image" Target="../media/image140.svg"/><Relationship Id="rId3" Type="http://schemas.openxmlformats.org/officeDocument/2006/relationships/image" Target="../media/image10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5" Type="http://schemas.openxmlformats.org/officeDocument/2006/relationships/image" Target="../media/image32.png"/><Relationship Id="rId33" Type="http://schemas.openxmlformats.org/officeDocument/2006/relationships/image" Target="../media/image40.png"/><Relationship Id="rId38" Type="http://schemas.openxmlformats.org/officeDocument/2006/relationships/image" Target="../media/image45.png"/><Relationship Id="rId46" Type="http://schemas.openxmlformats.org/officeDocument/2006/relationships/image" Target="../media/image135.png"/><Relationship Id="rId59" Type="http://schemas.openxmlformats.org/officeDocument/2006/relationships/image" Target="../media/image148.svg"/><Relationship Id="rId67" Type="http://schemas.openxmlformats.org/officeDocument/2006/relationships/image" Target="../media/image156.svg"/><Relationship Id="rId20" Type="http://schemas.openxmlformats.org/officeDocument/2006/relationships/image" Target="../media/image27.png"/><Relationship Id="rId41" Type="http://schemas.openxmlformats.org/officeDocument/2006/relationships/image" Target="../media/image48.png"/><Relationship Id="rId54" Type="http://schemas.openxmlformats.org/officeDocument/2006/relationships/image" Target="../media/image143.png"/><Relationship Id="rId62" Type="http://schemas.openxmlformats.org/officeDocument/2006/relationships/image" Target="../media/image15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43.png"/><Relationship Id="rId49" Type="http://schemas.openxmlformats.org/officeDocument/2006/relationships/image" Target="../media/image138.svg"/><Relationship Id="rId57" Type="http://schemas.openxmlformats.org/officeDocument/2006/relationships/image" Target="../media/image146.svg"/><Relationship Id="rId10" Type="http://schemas.openxmlformats.org/officeDocument/2006/relationships/image" Target="../media/image17.png"/><Relationship Id="rId31" Type="http://schemas.openxmlformats.org/officeDocument/2006/relationships/image" Target="../media/image38.png"/><Relationship Id="rId44" Type="http://schemas.openxmlformats.org/officeDocument/2006/relationships/image" Target="../media/image51.png"/><Relationship Id="rId52" Type="http://schemas.openxmlformats.org/officeDocument/2006/relationships/image" Target="../media/image141.png"/><Relationship Id="rId60" Type="http://schemas.openxmlformats.org/officeDocument/2006/relationships/image" Target="../media/image149.png"/><Relationship Id="rId65" Type="http://schemas.openxmlformats.org/officeDocument/2006/relationships/image" Target="../media/image154.sv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9" Type="http://schemas.openxmlformats.org/officeDocument/2006/relationships/image" Target="../media/image46.png"/><Relationship Id="rId34" Type="http://schemas.openxmlformats.org/officeDocument/2006/relationships/image" Target="../media/image41.png"/><Relationship Id="rId50" Type="http://schemas.openxmlformats.org/officeDocument/2006/relationships/image" Target="../media/image139.png"/><Relationship Id="rId55" Type="http://schemas.openxmlformats.org/officeDocument/2006/relationships/image" Target="../media/image144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7" Type="http://schemas.openxmlformats.org/officeDocument/2006/relationships/image" Target="../media/image164.jpe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63.jpeg"/><Relationship Id="rId5" Type="http://schemas.openxmlformats.org/officeDocument/2006/relationships/image" Target="../media/image162.jpeg"/><Relationship Id="rId4" Type="http://schemas.openxmlformats.org/officeDocument/2006/relationships/image" Target="../media/image16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monthly-pulse.com/" TargetMode="External"/><Relationship Id="rId7" Type="http://schemas.openxmlformats.org/officeDocument/2006/relationships/image" Target="../media/image165.png"/><Relationship Id="rId2" Type="http://schemas.openxmlformats.org/officeDocument/2006/relationships/hyperlink" Target="http://www.sofics.com/" TargetMode="Externa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linktr.ee/bart.keppens.sofics" TargetMode="External"/><Relationship Id="rId5" Type="http://schemas.openxmlformats.org/officeDocument/2006/relationships/hyperlink" Target="mailto:efallah@sofics.com" TargetMode="External"/><Relationship Id="rId4" Type="http://schemas.openxmlformats.org/officeDocument/2006/relationships/hyperlink" Target="https://www.linkedin.com/company/sofics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ubtitle 11">
            <a:extLst>
              <a:ext uri="{FF2B5EF4-FFF2-40B4-BE49-F238E27FC236}">
                <a16:creationId xmlns:a16="http://schemas.microsoft.com/office/drawing/2014/main" id="{48AEE1AC-5DB0-1B77-28EE-B16CB783B8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TWEPP – October 2024</a:t>
            </a:r>
          </a:p>
          <a:p>
            <a:endParaRPr lang="en-US" dirty="0"/>
          </a:p>
          <a:p>
            <a:r>
              <a:rPr lang="en-US" dirty="0"/>
              <a:t>Wouter </a:t>
            </a:r>
            <a:r>
              <a:rPr lang="en-US" dirty="0" err="1"/>
              <a:t>Faelens</a:t>
            </a:r>
            <a:r>
              <a:rPr lang="en-US" dirty="0"/>
              <a:t>, Sofics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2710B5-FABB-4487-8445-E2D16C2F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Optimizing ESD Protection for Thin-Oxide Transistors in the Latest Semiconductor Processes</a:t>
            </a:r>
            <a:endParaRPr lang="en-GB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88C9195-66C8-317C-BEEF-082ACD6E5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BDBB870-4E45-22E7-9C26-BAD392CED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EB439-E743-BDA0-0842-16CEC7303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Increased</a:t>
            </a:r>
            <a:r>
              <a:rPr lang="nl-BE" dirty="0"/>
              <a:t> design </a:t>
            </a:r>
            <a:r>
              <a:rPr lang="nl-BE" dirty="0" err="1"/>
              <a:t>complexity</a:t>
            </a:r>
            <a:endParaRPr lang="en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8CE0E8-9C81-FDF6-1491-2409BA781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/>
              <a:t>FinFET</a:t>
            </a:r>
            <a:r>
              <a:rPr lang="nl-BE" dirty="0"/>
              <a:t> design </a:t>
            </a:r>
            <a:r>
              <a:rPr lang="nl-BE" dirty="0" err="1"/>
              <a:t>complexity</a:t>
            </a:r>
            <a:endParaRPr lang="nl-BE" dirty="0"/>
          </a:p>
          <a:p>
            <a:pPr lvl="1"/>
            <a:r>
              <a:rPr lang="nl-BE" dirty="0" err="1"/>
              <a:t>Number</a:t>
            </a:r>
            <a:r>
              <a:rPr lang="nl-BE" dirty="0"/>
              <a:t> of design </a:t>
            </a:r>
            <a:r>
              <a:rPr lang="nl-BE" dirty="0" err="1"/>
              <a:t>rules</a:t>
            </a:r>
            <a:r>
              <a:rPr lang="nl-BE" dirty="0"/>
              <a:t> </a:t>
            </a:r>
            <a:r>
              <a:rPr lang="nl-BE" dirty="0" err="1"/>
              <a:t>increased</a:t>
            </a:r>
            <a:r>
              <a:rPr lang="nl-BE" dirty="0"/>
              <a:t> </a:t>
            </a:r>
            <a:r>
              <a:rPr lang="nl-BE" dirty="0" err="1"/>
              <a:t>drastically</a:t>
            </a:r>
            <a:r>
              <a:rPr lang="nl-BE" dirty="0"/>
              <a:t> </a:t>
            </a:r>
          </a:p>
          <a:p>
            <a:pPr lvl="1"/>
            <a:r>
              <a:rPr lang="nl-BE" dirty="0" err="1"/>
              <a:t>Complexity</a:t>
            </a:r>
            <a:r>
              <a:rPr lang="nl-BE" dirty="0"/>
              <a:t> of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rules</a:t>
            </a:r>
            <a:r>
              <a:rPr lang="nl-BE" dirty="0"/>
              <a:t> </a:t>
            </a:r>
            <a:r>
              <a:rPr lang="nl-BE" dirty="0" err="1"/>
              <a:t>increased</a:t>
            </a:r>
            <a:endParaRPr lang="nl-BE" dirty="0"/>
          </a:p>
          <a:p>
            <a:pPr lvl="1"/>
            <a:r>
              <a:rPr lang="nl-BE" dirty="0"/>
              <a:t>Mentor Graphics: </a:t>
            </a:r>
          </a:p>
          <a:p>
            <a:pPr lvl="2"/>
            <a:r>
              <a:rPr lang="nl-BE" dirty="0"/>
              <a:t>“</a:t>
            </a:r>
            <a:r>
              <a:rPr lang="nl-BE" dirty="0" err="1"/>
              <a:t>Required</a:t>
            </a:r>
            <a:r>
              <a:rPr lang="nl-BE" dirty="0"/>
              <a:t> processing power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verification</a:t>
            </a:r>
            <a:r>
              <a:rPr lang="nl-BE" dirty="0"/>
              <a:t> </a:t>
            </a:r>
            <a:br>
              <a:rPr lang="nl-BE" dirty="0"/>
            </a:br>
            <a:r>
              <a:rPr lang="nl-BE" dirty="0" err="1"/>
              <a:t>doubled</a:t>
            </a:r>
            <a:r>
              <a:rPr lang="nl-BE" dirty="0"/>
              <a:t> </a:t>
            </a:r>
            <a:r>
              <a:rPr lang="nl-BE" dirty="0" err="1"/>
              <a:t>compared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28nm”</a:t>
            </a:r>
          </a:p>
          <a:p>
            <a:pPr lvl="1"/>
            <a:r>
              <a:rPr lang="en-US" dirty="0"/>
              <a:t>Design time increased a lot </a:t>
            </a:r>
            <a:br>
              <a:rPr lang="en-US" dirty="0"/>
            </a:br>
            <a:r>
              <a:rPr lang="en-US" b="1" dirty="0"/>
              <a:t>Sofics experience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6BB6B10-B47F-13E2-A9D9-0BA7942639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680325" y="2090062"/>
            <a:ext cx="3902075" cy="29842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87CE23-6FF3-9892-7C19-53AB3C7C47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B801C4-254C-07B9-E4F2-721FE4197FA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10" name="Content Placeholder 17">
            <a:extLst>
              <a:ext uri="{FF2B5EF4-FFF2-40B4-BE49-F238E27FC236}">
                <a16:creationId xmlns:a16="http://schemas.microsoft.com/office/drawing/2014/main" id="{F87120DA-2B82-E2ED-80E3-EE9AE4D987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768663"/>
              </p:ext>
            </p:extLst>
          </p:nvPr>
        </p:nvGraphicFramePr>
        <p:xfrm>
          <a:off x="1631504" y="4973658"/>
          <a:ext cx="422446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1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9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baseline="0" dirty="0"/>
                        <a:t>Design time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>
                          <a:sym typeface="Wingdings" panose="05000000000000000000" pitchFamily="2" charset="2"/>
                        </a:rPr>
                        <a:t>28nm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>
                          <a:sym typeface="Wingdings" panose="05000000000000000000" pitchFamily="2" charset="2"/>
                        </a:rPr>
                        <a:t>16nm</a:t>
                      </a:r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Optimized ESD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1 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/>
                        <a:t>2 weeks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750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93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DDD8C-C506-F9B7-698C-1E741D9EB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Increased</a:t>
            </a:r>
            <a:r>
              <a:rPr lang="nl-BE" dirty="0"/>
              <a:t> design </a:t>
            </a:r>
            <a:r>
              <a:rPr lang="nl-BE" dirty="0" err="1"/>
              <a:t>complexity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F45F9-6348-3E81-4D2F-D28B2B495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1546"/>
            <a:ext cx="5990456" cy="5021750"/>
          </a:xfrm>
        </p:spPr>
        <p:txBody>
          <a:bodyPr>
            <a:normAutofit lnSpcReduction="10000"/>
          </a:bodyPr>
          <a:lstStyle/>
          <a:p>
            <a:r>
              <a:rPr lang="nl-BE" dirty="0"/>
              <a:t>TSMC @ ISSCC 2020</a:t>
            </a:r>
          </a:p>
          <a:p>
            <a:pPr lvl="1"/>
            <a:r>
              <a:rPr lang="nl-BE" dirty="0" err="1"/>
              <a:t>Uncertainty</a:t>
            </a:r>
            <a:r>
              <a:rPr lang="nl-BE" dirty="0"/>
              <a:t> at design stage</a:t>
            </a:r>
          </a:p>
          <a:p>
            <a:pPr lvl="2"/>
            <a:r>
              <a:rPr lang="nl-BE" dirty="0"/>
              <a:t>“</a:t>
            </a:r>
            <a:r>
              <a:rPr lang="nl-BE" dirty="0" err="1"/>
              <a:t>Process</a:t>
            </a:r>
            <a:r>
              <a:rPr lang="nl-BE" dirty="0"/>
              <a:t> at tape out ever more immature in </a:t>
            </a:r>
            <a:r>
              <a:rPr lang="nl-BE" dirty="0" err="1"/>
              <a:t>each</a:t>
            </a:r>
            <a:r>
              <a:rPr lang="nl-BE" dirty="0"/>
              <a:t> new node”</a:t>
            </a:r>
          </a:p>
          <a:p>
            <a:pPr lvl="2"/>
            <a:r>
              <a:rPr lang="nl-BE" dirty="0"/>
              <a:t>“Design </a:t>
            </a:r>
            <a:r>
              <a:rPr lang="nl-BE" dirty="0" err="1"/>
              <a:t>concurrently</a:t>
            </a:r>
            <a:r>
              <a:rPr lang="nl-BE" dirty="0"/>
              <a:t> </a:t>
            </a:r>
            <a:r>
              <a:rPr lang="nl-BE" dirty="0" err="1"/>
              <a:t>developed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technology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shorten</a:t>
            </a:r>
            <a:r>
              <a:rPr lang="nl-BE" dirty="0"/>
              <a:t> time </a:t>
            </a:r>
            <a:r>
              <a:rPr lang="nl-BE" dirty="0" err="1"/>
              <a:t>to</a:t>
            </a:r>
            <a:r>
              <a:rPr lang="nl-BE" dirty="0"/>
              <a:t> market”</a:t>
            </a:r>
          </a:p>
          <a:p>
            <a:pPr lvl="1"/>
            <a:r>
              <a:rPr lang="nl-BE" dirty="0"/>
              <a:t>Pre/post </a:t>
            </a:r>
            <a:r>
              <a:rPr lang="nl-BE" dirty="0" err="1"/>
              <a:t>layout</a:t>
            </a:r>
            <a:r>
              <a:rPr lang="nl-BE" dirty="0"/>
              <a:t> </a:t>
            </a:r>
            <a:r>
              <a:rPr lang="nl-BE" dirty="0" err="1"/>
              <a:t>simulation</a:t>
            </a:r>
            <a:r>
              <a:rPr lang="nl-BE" dirty="0"/>
              <a:t> </a:t>
            </a:r>
            <a:r>
              <a:rPr lang="nl-BE" dirty="0" err="1"/>
              <a:t>gaps</a:t>
            </a:r>
            <a:endParaRPr lang="nl-BE" dirty="0"/>
          </a:p>
          <a:p>
            <a:pPr lvl="2"/>
            <a:r>
              <a:rPr lang="nl-BE" dirty="0"/>
              <a:t>“Accept </a:t>
            </a:r>
            <a:r>
              <a:rPr lang="nl-BE" b="1" dirty="0"/>
              <a:t>more </a:t>
            </a:r>
            <a:r>
              <a:rPr lang="nl-BE" b="1" dirty="0" err="1"/>
              <a:t>iterations</a:t>
            </a:r>
            <a:r>
              <a:rPr lang="nl-BE" b="1" dirty="0"/>
              <a:t> </a:t>
            </a:r>
            <a:r>
              <a:rPr lang="nl-BE" dirty="0"/>
              <a:t>in </a:t>
            </a:r>
            <a:r>
              <a:rPr lang="nl-BE" dirty="0" err="1"/>
              <a:t>each</a:t>
            </a:r>
            <a:r>
              <a:rPr lang="nl-BE" dirty="0"/>
              <a:t> new node”</a:t>
            </a:r>
          </a:p>
          <a:p>
            <a:pPr lvl="1"/>
            <a:r>
              <a:rPr lang="nl-BE" dirty="0"/>
              <a:t>More </a:t>
            </a:r>
            <a:r>
              <a:rPr lang="nl-BE" dirty="0" err="1"/>
              <a:t>restrictive</a:t>
            </a:r>
            <a:r>
              <a:rPr lang="nl-BE" dirty="0"/>
              <a:t> </a:t>
            </a:r>
            <a:r>
              <a:rPr lang="nl-BE" dirty="0" err="1"/>
              <a:t>layout</a:t>
            </a:r>
            <a:endParaRPr lang="nl-BE" dirty="0"/>
          </a:p>
          <a:p>
            <a:pPr lvl="2"/>
            <a:r>
              <a:rPr lang="nl-BE" dirty="0"/>
              <a:t>“1000s of </a:t>
            </a:r>
            <a:r>
              <a:rPr lang="nl-BE" dirty="0" err="1"/>
              <a:t>DRCs</a:t>
            </a:r>
            <a:r>
              <a:rPr lang="nl-BE" dirty="0"/>
              <a:t>, </a:t>
            </a:r>
            <a:r>
              <a:rPr lang="nl-BE" dirty="0" err="1"/>
              <a:t>many</a:t>
            </a:r>
            <a:r>
              <a:rPr lang="nl-BE" dirty="0"/>
              <a:t> </a:t>
            </a:r>
            <a:r>
              <a:rPr lang="nl-BE" dirty="0" err="1"/>
              <a:t>very</a:t>
            </a:r>
            <a:r>
              <a:rPr lang="nl-BE" dirty="0"/>
              <a:t> </a:t>
            </a:r>
            <a:r>
              <a:rPr lang="nl-BE" dirty="0" err="1"/>
              <a:t>tough</a:t>
            </a:r>
            <a:r>
              <a:rPr lang="nl-BE" dirty="0"/>
              <a:t> </a:t>
            </a:r>
            <a:r>
              <a:rPr lang="nl-BE" dirty="0" err="1"/>
              <a:t>to</a:t>
            </a:r>
            <a:r>
              <a:rPr lang="nl-BE" dirty="0"/>
              <a:t> pass, </a:t>
            </a:r>
            <a:r>
              <a:rPr lang="nl-BE" dirty="0" err="1"/>
              <a:t>always</a:t>
            </a:r>
            <a:r>
              <a:rPr lang="nl-BE" dirty="0"/>
              <a:t> </a:t>
            </a:r>
            <a:r>
              <a:rPr lang="nl-BE" dirty="0" err="1"/>
              <a:t>getting</a:t>
            </a:r>
            <a:r>
              <a:rPr lang="nl-BE" dirty="0"/>
              <a:t> more </a:t>
            </a:r>
            <a:r>
              <a:rPr lang="nl-BE" dirty="0" err="1"/>
              <a:t>restrictive</a:t>
            </a:r>
            <a:r>
              <a:rPr lang="nl-BE" dirty="0"/>
              <a:t>”</a:t>
            </a:r>
          </a:p>
          <a:p>
            <a:pPr lvl="2"/>
            <a:r>
              <a:rPr lang="nl-BE" dirty="0" err="1"/>
              <a:t>Density</a:t>
            </a:r>
            <a:r>
              <a:rPr lang="nl-BE" dirty="0"/>
              <a:t> checks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79F00ED-BC46-6CF8-79F8-FC05BF366DDF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456040" y="1346698"/>
            <a:ext cx="5391150" cy="44714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3378A-80BF-04D0-A2A5-92603515AE4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7161D-6D8E-1847-7167-D8320D683C1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83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873E4-D596-C806-CC8F-C3A1B943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Increased</a:t>
            </a:r>
            <a:r>
              <a:rPr lang="nl-BE" dirty="0"/>
              <a:t> design </a:t>
            </a:r>
            <a:r>
              <a:rPr lang="nl-BE" dirty="0" err="1"/>
              <a:t>complexity</a:t>
            </a:r>
            <a:r>
              <a:rPr lang="nl-BE" dirty="0"/>
              <a:t> - </a:t>
            </a:r>
            <a:r>
              <a:rPr lang="nl-BE" dirty="0" err="1"/>
              <a:t>metallization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16568-EFFE-06D1-F93D-753AF2244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RC </a:t>
            </a:r>
            <a:r>
              <a:rPr lang="nl-BE" dirty="0" err="1"/>
              <a:t>parasitics</a:t>
            </a:r>
            <a:r>
              <a:rPr lang="nl-BE" dirty="0"/>
              <a:t> of </a:t>
            </a:r>
            <a:r>
              <a:rPr lang="nl-BE" dirty="0" err="1"/>
              <a:t>interconnects</a:t>
            </a:r>
            <a:endParaRPr lang="nl-BE" dirty="0"/>
          </a:p>
          <a:p>
            <a:pPr lvl="1"/>
            <a:r>
              <a:rPr lang="en-US" dirty="0"/>
              <a:t>2  groups of  metallization </a:t>
            </a:r>
          </a:p>
          <a:p>
            <a:pPr lvl="2"/>
            <a:r>
              <a:rPr lang="en-US" dirty="0"/>
              <a:t>Local Metals get thinner: R increases!</a:t>
            </a:r>
          </a:p>
          <a:p>
            <a:pPr lvl="2"/>
            <a:r>
              <a:rPr lang="en-US" dirty="0"/>
              <a:t>Top metal thickness remains</a:t>
            </a:r>
          </a:p>
          <a:p>
            <a:pPr lvl="2"/>
            <a:endParaRPr lang="nl-BE" dirty="0"/>
          </a:p>
          <a:p>
            <a:pPr lvl="1"/>
            <a:r>
              <a:rPr lang="nl-BE" dirty="0"/>
              <a:t>TSMC @ ISSCC 2020</a:t>
            </a:r>
          </a:p>
          <a:p>
            <a:pPr lvl="2"/>
            <a:r>
              <a:rPr lang="nl-BE" dirty="0"/>
              <a:t>“</a:t>
            </a:r>
            <a:r>
              <a:rPr lang="nl-BE" dirty="0" err="1"/>
              <a:t>Resistance</a:t>
            </a:r>
            <a:r>
              <a:rPr lang="nl-BE" dirty="0"/>
              <a:t> is </a:t>
            </a:r>
            <a:r>
              <a:rPr lang="nl-BE" dirty="0" err="1"/>
              <a:t>arguably</a:t>
            </a:r>
            <a:r>
              <a:rPr lang="nl-BE" dirty="0"/>
              <a:t> </a:t>
            </a:r>
            <a:br>
              <a:rPr lang="nl-BE" dirty="0"/>
            </a:br>
            <a:r>
              <a:rPr lang="nl-BE" dirty="0"/>
              <a:t>THE </a:t>
            </a:r>
            <a:r>
              <a:rPr lang="nl-BE" dirty="0" err="1"/>
              <a:t>defining</a:t>
            </a:r>
            <a:r>
              <a:rPr lang="nl-BE" dirty="0"/>
              <a:t> </a:t>
            </a:r>
            <a:r>
              <a:rPr lang="nl-BE" dirty="0" err="1"/>
              <a:t>agony</a:t>
            </a:r>
            <a:r>
              <a:rPr lang="nl-BE" dirty="0"/>
              <a:t> of </a:t>
            </a:r>
            <a:r>
              <a:rPr lang="nl-BE" dirty="0" err="1"/>
              <a:t>FinFET</a:t>
            </a:r>
            <a:r>
              <a:rPr lang="nl-BE" dirty="0"/>
              <a:t> era design”</a:t>
            </a:r>
          </a:p>
          <a:p>
            <a:pPr lvl="2"/>
            <a:r>
              <a:rPr lang="nl-BE" dirty="0"/>
              <a:t>“</a:t>
            </a:r>
            <a:r>
              <a:rPr lang="nl-BE" dirty="0" err="1"/>
              <a:t>Capacitance-only</a:t>
            </a:r>
            <a:r>
              <a:rPr lang="nl-BE" dirty="0"/>
              <a:t> post-</a:t>
            </a:r>
            <a:r>
              <a:rPr lang="nl-BE" dirty="0" err="1"/>
              <a:t>layout</a:t>
            </a:r>
            <a:r>
              <a:rPr lang="nl-BE" dirty="0"/>
              <a:t> </a:t>
            </a:r>
            <a:br>
              <a:rPr lang="nl-BE" dirty="0"/>
            </a:br>
            <a:r>
              <a:rPr lang="nl-BE" dirty="0" err="1"/>
              <a:t>simulation</a:t>
            </a:r>
            <a:r>
              <a:rPr lang="nl-BE" dirty="0"/>
              <a:t> </a:t>
            </a:r>
            <a:r>
              <a:rPr lang="nl-BE" dirty="0" err="1"/>
              <a:t>virtually</a:t>
            </a:r>
            <a:r>
              <a:rPr lang="nl-BE" dirty="0"/>
              <a:t> </a:t>
            </a:r>
            <a:r>
              <a:rPr lang="nl-BE" dirty="0" err="1"/>
              <a:t>useless</a:t>
            </a:r>
            <a:r>
              <a:rPr lang="nl-BE" dirty="0"/>
              <a:t>”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77B19C-5B9F-CAAD-5B5A-13D476AA57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680325" y="2141567"/>
            <a:ext cx="3902075" cy="288125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CFD91-8E44-231E-3AF0-2D2C0CA11A6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36631-2113-05A7-F3BD-784FFD0957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7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FEA43-F716-66D5-4B04-02F68AEEB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Cost</a:t>
            </a:r>
            <a:r>
              <a:rPr lang="nl-BE" dirty="0"/>
              <a:t> of failure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A03CE-7151-74B8-E487-FBD463A7D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 design is expensive</a:t>
            </a:r>
          </a:p>
          <a:p>
            <a:pPr lvl="1"/>
            <a:r>
              <a:rPr lang="en-US" dirty="0"/>
              <a:t>Mask cost rising quickly</a:t>
            </a:r>
          </a:p>
          <a:p>
            <a:pPr lvl="2"/>
            <a:r>
              <a:rPr lang="en-US" dirty="0"/>
              <a:t>‘first time right...’ requirement</a:t>
            </a:r>
          </a:p>
          <a:p>
            <a:pPr lvl="2"/>
            <a:r>
              <a:rPr lang="en-US" dirty="0"/>
              <a:t>Multiple million $ to resolve the problem (new full mask set).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3C1F574-084F-5588-59AB-4E08B4297B37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192159" y="2048917"/>
            <a:ext cx="5389331" cy="306655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1B70C-4E9A-F318-BDB9-752B99B1BF9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342AE-AA54-FEF3-6FA3-32B17F7BF69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20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b="1" dirty="0"/>
              <a:t>Advanced CMOS / </a:t>
            </a:r>
            <a:r>
              <a:rPr lang="en-US" b="1" dirty="0" err="1"/>
              <a:t>FinFET</a:t>
            </a:r>
            <a:r>
              <a:rPr lang="en-US" b="1" dirty="0"/>
              <a:t> nodes</a:t>
            </a:r>
          </a:p>
          <a:p>
            <a:pPr lvl="1"/>
            <a:r>
              <a:rPr lang="en-US" dirty="0"/>
              <a:t>Sensitive circuits</a:t>
            </a:r>
          </a:p>
          <a:p>
            <a:pPr lvl="1"/>
            <a:r>
              <a:rPr lang="en-US" dirty="0"/>
              <a:t>Design complexity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b="1" dirty="0"/>
              <a:t>CDM</a:t>
            </a:r>
          </a:p>
          <a:p>
            <a:pPr lvl="1"/>
            <a:r>
              <a:rPr lang="en-US" dirty="0"/>
              <a:t>Traditional ESD approach no longer effective</a:t>
            </a:r>
            <a:endParaRPr lang="en-US" b="1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C601-0E95-646A-768A-D30FA888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FinFET</a:t>
            </a:r>
            <a:r>
              <a:rPr lang="nl-BE" dirty="0"/>
              <a:t> </a:t>
            </a:r>
            <a:r>
              <a:rPr lang="nl-BE" dirty="0" err="1"/>
              <a:t>SoC’s</a:t>
            </a:r>
            <a:r>
              <a:rPr lang="nl-BE" dirty="0"/>
              <a:t> are </a:t>
            </a:r>
            <a:r>
              <a:rPr lang="nl-BE" dirty="0" err="1"/>
              <a:t>frequently</a:t>
            </a:r>
            <a:r>
              <a:rPr lang="nl-BE" dirty="0"/>
              <a:t> large, complex chips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C7F0A-465E-CD91-BE79-5247A6063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BE" dirty="0"/>
              <a:t>CDM </a:t>
            </a:r>
            <a:r>
              <a:rPr lang="nl-BE" dirty="0" err="1"/>
              <a:t>challenge</a:t>
            </a:r>
            <a:endParaRPr lang="nl-BE" dirty="0"/>
          </a:p>
          <a:p>
            <a:pPr lvl="1"/>
            <a:r>
              <a:rPr lang="nl-BE" dirty="0"/>
              <a:t>CDM peak </a:t>
            </a:r>
            <a:r>
              <a:rPr lang="nl-BE" dirty="0" err="1"/>
              <a:t>current</a:t>
            </a:r>
            <a:r>
              <a:rPr lang="nl-BE" dirty="0"/>
              <a:t> </a:t>
            </a:r>
            <a:r>
              <a:rPr lang="nl-BE" dirty="0" err="1"/>
              <a:t>depends</a:t>
            </a:r>
            <a:r>
              <a:rPr lang="nl-BE" dirty="0"/>
              <a:t> on chip/package </a:t>
            </a:r>
            <a:r>
              <a:rPr lang="nl-BE" dirty="0" err="1"/>
              <a:t>size</a:t>
            </a:r>
            <a:endParaRPr lang="nl-BE" dirty="0"/>
          </a:p>
          <a:p>
            <a:pPr lvl="1"/>
            <a:r>
              <a:rPr lang="nl-BE" dirty="0"/>
              <a:t>Large chip means </a:t>
            </a:r>
            <a:r>
              <a:rPr lang="nl-BE" dirty="0" err="1"/>
              <a:t>higher</a:t>
            </a:r>
            <a:r>
              <a:rPr lang="nl-BE" dirty="0"/>
              <a:t> peak </a:t>
            </a:r>
            <a:r>
              <a:rPr lang="nl-BE" dirty="0" err="1"/>
              <a:t>current</a:t>
            </a:r>
            <a:r>
              <a:rPr lang="nl-BE" dirty="0"/>
              <a:t> </a:t>
            </a:r>
            <a:r>
              <a:rPr lang="nl-BE" dirty="0" err="1"/>
              <a:t>during</a:t>
            </a:r>
            <a:r>
              <a:rPr lang="nl-BE" dirty="0"/>
              <a:t> CDM stress</a:t>
            </a:r>
          </a:p>
          <a:p>
            <a:r>
              <a:rPr lang="nl-BE" dirty="0" err="1"/>
              <a:t>Example</a:t>
            </a:r>
            <a:r>
              <a:rPr lang="nl-BE" dirty="0"/>
              <a:t>:</a:t>
            </a:r>
          </a:p>
          <a:p>
            <a:pPr lvl="1"/>
            <a:r>
              <a:rPr lang="nl-BE" dirty="0"/>
              <a:t>ESD solution proven </a:t>
            </a:r>
            <a:r>
              <a:rPr lang="nl-BE" dirty="0" err="1"/>
              <a:t>for</a:t>
            </a:r>
            <a:r>
              <a:rPr lang="nl-BE" dirty="0"/>
              <a:t> 4 A peak </a:t>
            </a:r>
            <a:r>
              <a:rPr lang="nl-BE" dirty="0" err="1"/>
              <a:t>current</a:t>
            </a:r>
            <a:endParaRPr lang="nl-BE" dirty="0"/>
          </a:p>
          <a:p>
            <a:pPr lvl="1"/>
            <a:r>
              <a:rPr lang="nl-BE" dirty="0" err="1"/>
              <a:t>Integrated</a:t>
            </a:r>
            <a:r>
              <a:rPr lang="nl-BE" dirty="0"/>
              <a:t> in small (100mm²) chip: </a:t>
            </a:r>
          </a:p>
          <a:p>
            <a:pPr lvl="2"/>
            <a:r>
              <a:rPr lang="nl-BE" dirty="0"/>
              <a:t>pass 500V CDM</a:t>
            </a:r>
          </a:p>
          <a:p>
            <a:pPr lvl="1"/>
            <a:r>
              <a:rPr lang="nl-BE" dirty="0"/>
              <a:t>Same ESD/IO </a:t>
            </a:r>
            <a:r>
              <a:rPr lang="nl-BE" dirty="0" err="1"/>
              <a:t>integrated</a:t>
            </a:r>
            <a:r>
              <a:rPr lang="nl-BE" dirty="0"/>
              <a:t> in large chip:</a:t>
            </a:r>
          </a:p>
          <a:p>
            <a:pPr lvl="2"/>
            <a:r>
              <a:rPr lang="nl-BE" dirty="0" err="1"/>
              <a:t>Fail</a:t>
            </a:r>
            <a:r>
              <a:rPr lang="nl-BE" dirty="0"/>
              <a:t> 500V CDM</a:t>
            </a:r>
          </a:p>
          <a:p>
            <a:pPr lvl="2"/>
            <a:r>
              <a:rPr lang="nl-BE" dirty="0"/>
              <a:t>Pass 250V CDM</a:t>
            </a:r>
            <a:endParaRPr lang="en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ECDEE-AE1B-B7F1-F8BB-8D9911ACC34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37E03-F086-4BC6-7D77-8A9011CCB8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5B72DB3-DEFD-2331-C847-9DB8AC053E0A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191250" y="1658981"/>
            <a:ext cx="5391150" cy="384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2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b="1" dirty="0"/>
              <a:t>Advanced CMOS / </a:t>
            </a:r>
            <a:r>
              <a:rPr lang="en-US" b="1" dirty="0" err="1"/>
              <a:t>FinFET</a:t>
            </a:r>
            <a:r>
              <a:rPr lang="en-US" b="1" dirty="0"/>
              <a:t> nodes</a:t>
            </a:r>
          </a:p>
          <a:p>
            <a:pPr lvl="1"/>
            <a:r>
              <a:rPr lang="en-US" dirty="0"/>
              <a:t>Sensitive circuits</a:t>
            </a:r>
          </a:p>
          <a:p>
            <a:pPr lvl="1"/>
            <a:r>
              <a:rPr lang="en-US" dirty="0"/>
              <a:t>Design complexity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CDM</a:t>
            </a:r>
          </a:p>
          <a:p>
            <a:pPr lvl="1"/>
            <a:r>
              <a:rPr lang="en-US" b="1" dirty="0"/>
              <a:t>Traditional ESD approach no longer effective</a:t>
            </a:r>
            <a:endParaRPr lang="en-US" dirty="0"/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14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6E3BF-CD3A-6A97-1E67-CF2EB9896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I/O ESD solutions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A1A00-F4AC-87CC-AFBC-0E385ABBB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6040" y="857232"/>
            <a:ext cx="5390389" cy="5021750"/>
          </a:xfrm>
        </p:spPr>
        <p:txBody>
          <a:bodyPr>
            <a:normAutofit/>
          </a:bodyPr>
          <a:lstStyle/>
          <a:p>
            <a:r>
              <a:rPr lang="en-US" dirty="0"/>
              <a:t>Diode based I/O protection</a:t>
            </a:r>
          </a:p>
          <a:p>
            <a:pPr lvl="1"/>
            <a:r>
              <a:rPr lang="en-US" dirty="0"/>
              <a:t>Simple concept</a:t>
            </a:r>
          </a:p>
          <a:p>
            <a:pPr lvl="1"/>
            <a:r>
              <a:rPr lang="en-US" dirty="0"/>
              <a:t>Good characteristics (leak, cap)</a:t>
            </a:r>
          </a:p>
          <a:p>
            <a:pPr lvl="1"/>
            <a:r>
              <a:rPr lang="en-US" dirty="0"/>
              <a:t>Small area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D068B-C304-DFEE-1A7D-650D2F946E3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51384" y="857232"/>
            <a:ext cx="5390389" cy="5021750"/>
          </a:xfrm>
        </p:spPr>
        <p:txBody>
          <a:bodyPr/>
          <a:lstStyle/>
          <a:p>
            <a:r>
              <a:rPr lang="en-US" dirty="0" err="1"/>
              <a:t>ggNMOS</a:t>
            </a:r>
            <a:r>
              <a:rPr lang="en-US" dirty="0"/>
              <a:t> or self-protective driver</a:t>
            </a:r>
          </a:p>
          <a:p>
            <a:pPr lvl="1"/>
            <a:r>
              <a:rPr lang="en-US" dirty="0"/>
              <a:t>Perfect solution in </a:t>
            </a:r>
            <a:r>
              <a:rPr lang="en-US" b="1" dirty="0"/>
              <a:t>mature</a:t>
            </a:r>
            <a:r>
              <a:rPr lang="en-US" dirty="0"/>
              <a:t> CMOS</a:t>
            </a:r>
          </a:p>
          <a:p>
            <a:pPr lvl="1"/>
            <a:r>
              <a:rPr lang="en-US" dirty="0"/>
              <a:t>Integrated in drivers</a:t>
            </a:r>
          </a:p>
          <a:p>
            <a:pPr lvl="1"/>
            <a:r>
              <a:rPr lang="en-US" dirty="0"/>
              <a:t>Diodes integrated</a:t>
            </a:r>
            <a:endParaRPr lang="en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7100B-67B2-0851-918B-CD8346EDEFD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8E565-D122-0A29-6B1D-4C04DD23656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3EF90A0-07D5-D200-9984-D8F16AAC8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9066" y="3142678"/>
            <a:ext cx="3024336" cy="259970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2D76FD5-4E31-6F10-4DCA-95B35F498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57" y="3358702"/>
            <a:ext cx="5600641" cy="17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8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But: </a:t>
            </a:r>
            <a:r>
              <a:rPr lang="en-US" dirty="0" err="1"/>
              <a:t>ggNMOS</a:t>
            </a:r>
            <a:r>
              <a:rPr lang="en-US" dirty="0"/>
              <a:t> clamp cannot protect thin oxide below 65nm</a:t>
            </a:r>
          </a:p>
        </p:txBody>
      </p:sp>
      <p:sp>
        <p:nvSpPr>
          <p:cNvPr id="208903" name="Rectangle 80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Technology scaling obsoletes traditional protection approaches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11B9F13-8BBA-E4C3-0948-C353D13A33B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SOFICS © Proprietary &amp; Confidential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CC47A3B1-6D8A-71AC-ADB0-B6AF7E96F6C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208901" name="Object 3"/>
          <p:cNvGraphicFramePr>
            <a:graphicFrameLocks noChangeAspect="1"/>
          </p:cNvGraphicFramePr>
          <p:nvPr/>
        </p:nvGraphicFramePr>
        <p:xfrm>
          <a:off x="6643563" y="1086940"/>
          <a:ext cx="4688762" cy="4862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KGPlot" r:id="rId3" imgW="3769038" imgH="2691297" progId="KGraph_Plot">
                  <p:embed/>
                </p:oleObj>
              </mc:Choice>
              <mc:Fallback>
                <p:oleObj name="KGPlot" r:id="rId3" imgW="3769038" imgH="2691297" progId="KGraph_Plot">
                  <p:embed/>
                  <p:pic>
                    <p:nvPicPr>
                      <p:cNvPr id="20890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857" t="6061" r="30382"/>
                      <a:stretch>
                        <a:fillRect/>
                      </a:stretch>
                    </p:blipFill>
                    <p:spPr bwMode="auto">
                      <a:xfrm>
                        <a:off x="6643563" y="1086940"/>
                        <a:ext cx="4688762" cy="4862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8902" name="Group 4"/>
          <p:cNvGrpSpPr>
            <a:grpSpLocks/>
          </p:cNvGrpSpPr>
          <p:nvPr/>
        </p:nvGrpSpPr>
        <p:grpSpPr bwMode="auto">
          <a:xfrm>
            <a:off x="1046661" y="2476524"/>
            <a:ext cx="5078315" cy="3066749"/>
            <a:chOff x="975" y="1599"/>
            <a:chExt cx="1724" cy="1041"/>
          </a:xfrm>
        </p:grpSpPr>
        <p:sp>
          <p:nvSpPr>
            <p:cNvPr id="208904" name="Rectangle 5"/>
            <p:cNvSpPr>
              <a:spLocks noChangeArrowheads="1"/>
            </p:cNvSpPr>
            <p:nvPr/>
          </p:nvSpPr>
          <p:spPr bwMode="auto">
            <a:xfrm>
              <a:off x="1224" y="2466"/>
              <a:ext cx="124" cy="125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05" name="Rectangle 6"/>
            <p:cNvSpPr>
              <a:spLocks noChangeArrowheads="1"/>
            </p:cNvSpPr>
            <p:nvPr/>
          </p:nvSpPr>
          <p:spPr bwMode="auto">
            <a:xfrm>
              <a:off x="1224" y="1629"/>
              <a:ext cx="124" cy="124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06" name="Line 7"/>
            <p:cNvSpPr>
              <a:spLocks noChangeShapeType="1"/>
            </p:cNvSpPr>
            <p:nvPr/>
          </p:nvSpPr>
          <p:spPr bwMode="auto">
            <a:xfrm>
              <a:off x="1348" y="2528"/>
              <a:ext cx="13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07" name="Text Box 8"/>
            <p:cNvSpPr txBox="1">
              <a:spLocks noChangeArrowheads="1"/>
            </p:cNvSpPr>
            <p:nvPr/>
          </p:nvSpPr>
          <p:spPr bwMode="auto">
            <a:xfrm>
              <a:off x="975" y="1599"/>
              <a:ext cx="590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sz="2400" dirty="0">
                  <a:cs typeface="Times New Roman" pitchFamily="18" charset="0"/>
                </a:rPr>
                <a:t>V</a:t>
              </a:r>
              <a:r>
                <a:rPr lang="en-US" sz="2400" baseline="-25000" dirty="0">
                  <a:cs typeface="Times New Roman" pitchFamily="18" charset="0"/>
                </a:rPr>
                <a:t>dd</a:t>
              </a:r>
            </a:p>
          </p:txBody>
        </p:sp>
        <p:sp>
          <p:nvSpPr>
            <p:cNvPr id="208908" name="Text Box 9"/>
            <p:cNvSpPr txBox="1">
              <a:spLocks noChangeArrowheads="1"/>
            </p:cNvSpPr>
            <p:nvPr/>
          </p:nvSpPr>
          <p:spPr bwMode="auto">
            <a:xfrm>
              <a:off x="1005" y="2437"/>
              <a:ext cx="311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sz="2400">
                  <a:cs typeface="Times New Roman" pitchFamily="18" charset="0"/>
                </a:rPr>
                <a:t>V</a:t>
              </a:r>
              <a:r>
                <a:rPr lang="en-US" sz="2400" baseline="-25000">
                  <a:cs typeface="Times New Roman" pitchFamily="18" charset="0"/>
                </a:rPr>
                <a:t>ss</a:t>
              </a:r>
            </a:p>
          </p:txBody>
        </p:sp>
        <p:sp>
          <p:nvSpPr>
            <p:cNvPr id="208909" name="Rectangle 10"/>
            <p:cNvSpPr>
              <a:spLocks noChangeArrowheads="1"/>
            </p:cNvSpPr>
            <p:nvPr/>
          </p:nvSpPr>
          <p:spPr bwMode="auto">
            <a:xfrm>
              <a:off x="1224" y="2032"/>
              <a:ext cx="124" cy="124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10" name="Line 11"/>
            <p:cNvSpPr>
              <a:spLocks noChangeShapeType="1"/>
            </p:cNvSpPr>
            <p:nvPr/>
          </p:nvSpPr>
          <p:spPr bwMode="auto">
            <a:xfrm flipV="1">
              <a:off x="1348" y="2094"/>
              <a:ext cx="52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1" name="Text Box 12"/>
            <p:cNvSpPr txBox="1">
              <a:spLocks noChangeArrowheads="1"/>
            </p:cNvSpPr>
            <p:nvPr/>
          </p:nvSpPr>
          <p:spPr bwMode="auto">
            <a:xfrm>
              <a:off x="1005" y="2003"/>
              <a:ext cx="311" cy="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sz="2400">
                  <a:cs typeface="Times New Roman" pitchFamily="18" charset="0"/>
                </a:rPr>
                <a:t>IN</a:t>
              </a:r>
            </a:p>
          </p:txBody>
        </p:sp>
        <p:sp>
          <p:nvSpPr>
            <p:cNvPr id="208912" name="Line 13"/>
            <p:cNvSpPr>
              <a:spLocks noChangeShapeType="1"/>
            </p:cNvSpPr>
            <p:nvPr/>
          </p:nvSpPr>
          <p:spPr bwMode="auto">
            <a:xfrm flipH="1">
              <a:off x="1969" y="1846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3" name="Line 14"/>
            <p:cNvSpPr>
              <a:spLocks noChangeShapeType="1"/>
            </p:cNvSpPr>
            <p:nvPr/>
          </p:nvSpPr>
          <p:spPr bwMode="auto">
            <a:xfrm flipH="1">
              <a:off x="2000" y="1846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4" name="Line 15"/>
            <p:cNvSpPr>
              <a:spLocks noChangeShapeType="1"/>
            </p:cNvSpPr>
            <p:nvPr/>
          </p:nvSpPr>
          <p:spPr bwMode="auto">
            <a:xfrm>
              <a:off x="2000" y="2032"/>
              <a:ext cx="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5" name="Line 16"/>
            <p:cNvSpPr>
              <a:spLocks noChangeShapeType="1"/>
            </p:cNvSpPr>
            <p:nvPr/>
          </p:nvSpPr>
          <p:spPr bwMode="auto">
            <a:xfrm>
              <a:off x="2000" y="1846"/>
              <a:ext cx="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6" name="Line 17"/>
            <p:cNvSpPr>
              <a:spLocks noChangeShapeType="1"/>
            </p:cNvSpPr>
            <p:nvPr/>
          </p:nvSpPr>
          <p:spPr bwMode="auto">
            <a:xfrm flipH="1">
              <a:off x="2094" y="2032"/>
              <a:ext cx="0" cy="1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7" name="Line 18"/>
            <p:cNvSpPr>
              <a:spLocks noChangeShapeType="1"/>
            </p:cNvSpPr>
            <p:nvPr/>
          </p:nvSpPr>
          <p:spPr bwMode="auto">
            <a:xfrm flipH="1">
              <a:off x="1969" y="2187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8" name="Line 19"/>
            <p:cNvSpPr>
              <a:spLocks noChangeShapeType="1"/>
            </p:cNvSpPr>
            <p:nvPr/>
          </p:nvSpPr>
          <p:spPr bwMode="auto">
            <a:xfrm flipH="1">
              <a:off x="2000" y="2187"/>
              <a:ext cx="0" cy="18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19" name="Line 20"/>
            <p:cNvSpPr>
              <a:spLocks noChangeShapeType="1"/>
            </p:cNvSpPr>
            <p:nvPr/>
          </p:nvSpPr>
          <p:spPr bwMode="auto">
            <a:xfrm>
              <a:off x="2000" y="2373"/>
              <a:ext cx="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0" name="Line 21"/>
            <p:cNvSpPr>
              <a:spLocks noChangeShapeType="1"/>
            </p:cNvSpPr>
            <p:nvPr/>
          </p:nvSpPr>
          <p:spPr bwMode="auto">
            <a:xfrm>
              <a:off x="2000" y="2187"/>
              <a:ext cx="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1" name="Line 22"/>
            <p:cNvSpPr>
              <a:spLocks noChangeShapeType="1"/>
            </p:cNvSpPr>
            <p:nvPr/>
          </p:nvSpPr>
          <p:spPr bwMode="auto">
            <a:xfrm flipH="1">
              <a:off x="2094" y="2373"/>
              <a:ext cx="0" cy="1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2" name="Line 23"/>
            <p:cNvSpPr>
              <a:spLocks noChangeShapeType="1"/>
            </p:cNvSpPr>
            <p:nvPr/>
          </p:nvSpPr>
          <p:spPr bwMode="auto">
            <a:xfrm flipH="1">
              <a:off x="2094" y="1691"/>
              <a:ext cx="0" cy="1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3" name="Oval 24"/>
            <p:cNvSpPr>
              <a:spLocks noChangeArrowheads="1"/>
            </p:cNvSpPr>
            <p:nvPr/>
          </p:nvSpPr>
          <p:spPr bwMode="auto">
            <a:xfrm flipH="1">
              <a:off x="1907" y="1908"/>
              <a:ext cx="62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24" name="Line 25"/>
            <p:cNvSpPr>
              <a:spLocks noChangeShapeType="1"/>
            </p:cNvSpPr>
            <p:nvPr/>
          </p:nvSpPr>
          <p:spPr bwMode="auto">
            <a:xfrm flipH="1">
              <a:off x="1876" y="2280"/>
              <a:ext cx="9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5" name="Line 26"/>
            <p:cNvSpPr>
              <a:spLocks noChangeShapeType="1"/>
            </p:cNvSpPr>
            <p:nvPr/>
          </p:nvSpPr>
          <p:spPr bwMode="auto">
            <a:xfrm flipH="1">
              <a:off x="1876" y="1939"/>
              <a:ext cx="3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6" name="Line 27"/>
            <p:cNvSpPr>
              <a:spLocks noChangeShapeType="1"/>
            </p:cNvSpPr>
            <p:nvPr/>
          </p:nvSpPr>
          <p:spPr bwMode="auto">
            <a:xfrm flipH="1" flipV="1">
              <a:off x="1876" y="1939"/>
              <a:ext cx="0" cy="34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7" name="Line 28"/>
            <p:cNvSpPr>
              <a:spLocks noChangeShapeType="1"/>
            </p:cNvSpPr>
            <p:nvPr/>
          </p:nvSpPr>
          <p:spPr bwMode="auto">
            <a:xfrm flipV="1">
              <a:off x="1224" y="2466"/>
              <a:ext cx="124" cy="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8" name="Line 29"/>
            <p:cNvSpPr>
              <a:spLocks noChangeShapeType="1"/>
            </p:cNvSpPr>
            <p:nvPr/>
          </p:nvSpPr>
          <p:spPr bwMode="auto">
            <a:xfrm>
              <a:off x="1224" y="2466"/>
              <a:ext cx="124" cy="12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29" name="Line 30"/>
            <p:cNvSpPr>
              <a:spLocks noChangeShapeType="1"/>
            </p:cNvSpPr>
            <p:nvPr/>
          </p:nvSpPr>
          <p:spPr bwMode="auto">
            <a:xfrm flipV="1">
              <a:off x="1224" y="2032"/>
              <a:ext cx="124" cy="1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0" name="Line 31"/>
            <p:cNvSpPr>
              <a:spLocks noChangeShapeType="1"/>
            </p:cNvSpPr>
            <p:nvPr/>
          </p:nvSpPr>
          <p:spPr bwMode="auto">
            <a:xfrm>
              <a:off x="1224" y="2032"/>
              <a:ext cx="124" cy="1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1" name="Line 32"/>
            <p:cNvSpPr>
              <a:spLocks noChangeShapeType="1"/>
            </p:cNvSpPr>
            <p:nvPr/>
          </p:nvSpPr>
          <p:spPr bwMode="auto">
            <a:xfrm flipV="1">
              <a:off x="1224" y="1629"/>
              <a:ext cx="124" cy="1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2" name="Line 33"/>
            <p:cNvSpPr>
              <a:spLocks noChangeShapeType="1"/>
            </p:cNvSpPr>
            <p:nvPr/>
          </p:nvSpPr>
          <p:spPr bwMode="auto">
            <a:xfrm>
              <a:off x="1224" y="1629"/>
              <a:ext cx="124" cy="1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3" name="Line 34"/>
            <p:cNvSpPr>
              <a:spLocks noChangeShapeType="1"/>
            </p:cNvSpPr>
            <p:nvPr/>
          </p:nvSpPr>
          <p:spPr bwMode="auto">
            <a:xfrm>
              <a:off x="1348" y="1691"/>
              <a:ext cx="130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4" name="Rectangle 35"/>
            <p:cNvSpPr>
              <a:spLocks noChangeArrowheads="1"/>
            </p:cNvSpPr>
            <p:nvPr/>
          </p:nvSpPr>
          <p:spPr bwMode="auto">
            <a:xfrm>
              <a:off x="2435" y="1970"/>
              <a:ext cx="125" cy="27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35" name="Line 36"/>
            <p:cNvSpPr>
              <a:spLocks noChangeShapeType="1"/>
            </p:cNvSpPr>
            <p:nvPr/>
          </p:nvSpPr>
          <p:spPr bwMode="auto">
            <a:xfrm flipH="1">
              <a:off x="2466" y="2032"/>
              <a:ext cx="32" cy="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6" name="Line 37"/>
            <p:cNvSpPr>
              <a:spLocks noChangeShapeType="1"/>
            </p:cNvSpPr>
            <p:nvPr/>
          </p:nvSpPr>
          <p:spPr bwMode="auto">
            <a:xfrm flipH="1">
              <a:off x="2466" y="2125"/>
              <a:ext cx="32" cy="9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7" name="Line 38"/>
            <p:cNvSpPr>
              <a:spLocks noChangeShapeType="1"/>
            </p:cNvSpPr>
            <p:nvPr/>
          </p:nvSpPr>
          <p:spPr bwMode="auto">
            <a:xfrm flipH="1">
              <a:off x="2466" y="2125"/>
              <a:ext cx="3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8" name="Line 39"/>
            <p:cNvSpPr>
              <a:spLocks noChangeShapeType="1"/>
            </p:cNvSpPr>
            <p:nvPr/>
          </p:nvSpPr>
          <p:spPr bwMode="auto">
            <a:xfrm>
              <a:off x="2498" y="1685"/>
              <a:ext cx="0" cy="28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39" name="Line 40"/>
            <p:cNvSpPr>
              <a:spLocks noChangeShapeType="1"/>
            </p:cNvSpPr>
            <p:nvPr/>
          </p:nvSpPr>
          <p:spPr bwMode="auto">
            <a:xfrm flipH="1">
              <a:off x="2494" y="2249"/>
              <a:ext cx="0" cy="27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0" name="Rectangle 41"/>
            <p:cNvSpPr>
              <a:spLocks noChangeArrowheads="1"/>
            </p:cNvSpPr>
            <p:nvPr/>
          </p:nvSpPr>
          <p:spPr bwMode="auto">
            <a:xfrm>
              <a:off x="2211" y="2493"/>
              <a:ext cx="117" cy="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8941" name="Group 42"/>
            <p:cNvGrpSpPr>
              <a:grpSpLocks/>
            </p:cNvGrpSpPr>
            <p:nvPr/>
          </p:nvGrpSpPr>
          <p:grpSpPr bwMode="auto">
            <a:xfrm>
              <a:off x="2211" y="2493"/>
              <a:ext cx="117" cy="67"/>
              <a:chOff x="1152" y="1344"/>
              <a:chExt cx="336" cy="192"/>
            </a:xfrm>
          </p:grpSpPr>
          <p:sp>
            <p:nvSpPr>
              <p:cNvPr id="208972" name="Line 43"/>
              <p:cNvSpPr>
                <a:spLocks noChangeShapeType="1"/>
              </p:cNvSpPr>
              <p:nvPr/>
            </p:nvSpPr>
            <p:spPr bwMode="auto">
              <a:xfrm flipV="1">
                <a:off x="1152" y="1344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3" name="Line 44"/>
              <p:cNvSpPr>
                <a:spLocks noChangeShapeType="1"/>
              </p:cNvSpPr>
              <p:nvPr/>
            </p:nvSpPr>
            <p:spPr bwMode="auto">
              <a:xfrm>
                <a:off x="1200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4" name="Line 45"/>
              <p:cNvSpPr>
                <a:spLocks noChangeShapeType="1"/>
              </p:cNvSpPr>
              <p:nvPr/>
            </p:nvSpPr>
            <p:spPr bwMode="auto">
              <a:xfrm>
                <a:off x="1296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5" name="Line 46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6" name="Line 47"/>
              <p:cNvSpPr>
                <a:spLocks noChangeShapeType="1"/>
              </p:cNvSpPr>
              <p:nvPr/>
            </p:nvSpPr>
            <p:spPr bwMode="auto">
              <a:xfrm flipH="1">
                <a:off x="1248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7" name="Line 48"/>
              <p:cNvSpPr>
                <a:spLocks noChangeShapeType="1"/>
              </p:cNvSpPr>
              <p:nvPr/>
            </p:nvSpPr>
            <p:spPr bwMode="auto">
              <a:xfrm flipH="1">
                <a:off x="1344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8" name="Line 49"/>
              <p:cNvSpPr>
                <a:spLocks noChangeShapeType="1"/>
              </p:cNvSpPr>
              <p:nvPr/>
            </p:nvSpPr>
            <p:spPr bwMode="auto">
              <a:xfrm flipV="1">
                <a:off x="1440" y="1440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8942" name="Line 50"/>
            <p:cNvSpPr>
              <a:spLocks noChangeShapeType="1"/>
            </p:cNvSpPr>
            <p:nvPr/>
          </p:nvSpPr>
          <p:spPr bwMode="auto">
            <a:xfrm>
              <a:off x="1282" y="2573"/>
              <a:ext cx="0" cy="6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3" name="Line 51"/>
            <p:cNvSpPr>
              <a:spLocks noChangeShapeType="1"/>
            </p:cNvSpPr>
            <p:nvPr/>
          </p:nvSpPr>
          <p:spPr bwMode="auto">
            <a:xfrm>
              <a:off x="1242" y="2640"/>
              <a:ext cx="89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4" name="AutoShape 52"/>
            <p:cNvSpPr>
              <a:spLocks noChangeArrowheads="1"/>
            </p:cNvSpPr>
            <p:nvPr/>
          </p:nvSpPr>
          <p:spPr bwMode="auto">
            <a:xfrm flipH="1">
              <a:off x="1271" y="1929"/>
              <a:ext cx="118" cy="234"/>
            </a:xfrm>
            <a:prstGeom prst="lightningBol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45" name="Text Box 53"/>
            <p:cNvSpPr txBox="1">
              <a:spLocks noChangeArrowheads="1"/>
            </p:cNvSpPr>
            <p:nvPr/>
          </p:nvSpPr>
          <p:spPr bwMode="auto">
            <a:xfrm>
              <a:off x="1183" y="1959"/>
              <a:ext cx="146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 Narrow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itchFamily="34" charset="0"/>
                </a:defRPr>
              </a:lvl9pPr>
            </a:lstStyle>
            <a:p>
              <a:pPr algn="l" eaLnBrk="1" hangingPunct="1"/>
              <a:r>
                <a:rPr lang="en-US" sz="1600" b="1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08946" name="Rectangle 54"/>
            <p:cNvSpPr>
              <a:spLocks noChangeArrowheads="1"/>
            </p:cNvSpPr>
            <p:nvPr/>
          </p:nvSpPr>
          <p:spPr bwMode="auto">
            <a:xfrm>
              <a:off x="2211" y="1664"/>
              <a:ext cx="117" cy="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8947" name="Group 55"/>
            <p:cNvGrpSpPr>
              <a:grpSpLocks/>
            </p:cNvGrpSpPr>
            <p:nvPr/>
          </p:nvGrpSpPr>
          <p:grpSpPr bwMode="auto">
            <a:xfrm>
              <a:off x="2211" y="1664"/>
              <a:ext cx="117" cy="67"/>
              <a:chOff x="1152" y="1344"/>
              <a:chExt cx="336" cy="192"/>
            </a:xfrm>
          </p:grpSpPr>
          <p:sp>
            <p:nvSpPr>
              <p:cNvPr id="208965" name="Line 56"/>
              <p:cNvSpPr>
                <a:spLocks noChangeShapeType="1"/>
              </p:cNvSpPr>
              <p:nvPr/>
            </p:nvSpPr>
            <p:spPr bwMode="auto">
              <a:xfrm flipV="1">
                <a:off x="1152" y="1344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6" name="Line 57"/>
              <p:cNvSpPr>
                <a:spLocks noChangeShapeType="1"/>
              </p:cNvSpPr>
              <p:nvPr/>
            </p:nvSpPr>
            <p:spPr bwMode="auto">
              <a:xfrm>
                <a:off x="1200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7" name="Line 58"/>
              <p:cNvSpPr>
                <a:spLocks noChangeShapeType="1"/>
              </p:cNvSpPr>
              <p:nvPr/>
            </p:nvSpPr>
            <p:spPr bwMode="auto">
              <a:xfrm>
                <a:off x="1296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8" name="Line 59"/>
              <p:cNvSpPr>
                <a:spLocks noChangeShapeType="1"/>
              </p:cNvSpPr>
              <p:nvPr/>
            </p:nvSpPr>
            <p:spPr bwMode="auto">
              <a:xfrm>
                <a:off x="1392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9" name="Line 60"/>
              <p:cNvSpPr>
                <a:spLocks noChangeShapeType="1"/>
              </p:cNvSpPr>
              <p:nvPr/>
            </p:nvSpPr>
            <p:spPr bwMode="auto">
              <a:xfrm flipH="1">
                <a:off x="1248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0" name="Line 61"/>
              <p:cNvSpPr>
                <a:spLocks noChangeShapeType="1"/>
              </p:cNvSpPr>
              <p:nvPr/>
            </p:nvSpPr>
            <p:spPr bwMode="auto">
              <a:xfrm flipH="1">
                <a:off x="1344" y="1344"/>
                <a:ext cx="48" cy="19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71" name="Line 62"/>
              <p:cNvSpPr>
                <a:spLocks noChangeShapeType="1"/>
              </p:cNvSpPr>
              <p:nvPr/>
            </p:nvSpPr>
            <p:spPr bwMode="auto">
              <a:xfrm flipV="1">
                <a:off x="1440" y="1440"/>
                <a:ext cx="48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8948" name="Line 63"/>
            <p:cNvSpPr>
              <a:spLocks noChangeShapeType="1"/>
            </p:cNvSpPr>
            <p:nvPr/>
          </p:nvSpPr>
          <p:spPr bwMode="auto">
            <a:xfrm>
              <a:off x="2637" y="2150"/>
              <a:ext cx="0" cy="37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49" name="Line 64"/>
            <p:cNvSpPr>
              <a:spLocks noChangeShapeType="1"/>
            </p:cNvSpPr>
            <p:nvPr/>
          </p:nvSpPr>
          <p:spPr bwMode="auto">
            <a:xfrm>
              <a:off x="2637" y="1688"/>
              <a:ext cx="0" cy="3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8950" name="Group 65"/>
            <p:cNvGrpSpPr>
              <a:grpSpLocks/>
            </p:cNvGrpSpPr>
            <p:nvPr/>
          </p:nvGrpSpPr>
          <p:grpSpPr bwMode="auto">
            <a:xfrm>
              <a:off x="2575" y="2083"/>
              <a:ext cx="124" cy="67"/>
              <a:chOff x="3696" y="2544"/>
              <a:chExt cx="192" cy="96"/>
            </a:xfrm>
          </p:grpSpPr>
          <p:sp>
            <p:nvSpPr>
              <p:cNvPr id="208961" name="Line 66"/>
              <p:cNvSpPr>
                <a:spLocks noChangeShapeType="1"/>
              </p:cNvSpPr>
              <p:nvPr/>
            </p:nvSpPr>
            <p:spPr bwMode="auto">
              <a:xfrm>
                <a:off x="3696" y="2544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2" name="Line 67"/>
              <p:cNvSpPr>
                <a:spLocks noChangeShapeType="1"/>
              </p:cNvSpPr>
              <p:nvPr/>
            </p:nvSpPr>
            <p:spPr bwMode="auto">
              <a:xfrm>
                <a:off x="3696" y="2640"/>
                <a:ext cx="19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3" name="Line 68"/>
              <p:cNvSpPr>
                <a:spLocks noChangeShapeType="1"/>
              </p:cNvSpPr>
              <p:nvPr/>
            </p:nvSpPr>
            <p:spPr bwMode="auto">
              <a:xfrm flipV="1">
                <a:off x="3696" y="2544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4" name="Line 69"/>
              <p:cNvSpPr>
                <a:spLocks noChangeShapeType="1"/>
              </p:cNvSpPr>
              <p:nvPr/>
            </p:nvSpPr>
            <p:spPr bwMode="auto">
              <a:xfrm flipH="1" flipV="1">
                <a:off x="3792" y="2544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8951" name="Freeform 70"/>
            <p:cNvSpPr>
              <a:spLocks/>
            </p:cNvSpPr>
            <p:nvPr/>
          </p:nvSpPr>
          <p:spPr bwMode="auto">
            <a:xfrm>
              <a:off x="1332" y="2073"/>
              <a:ext cx="196" cy="469"/>
            </a:xfrm>
            <a:custGeom>
              <a:avLst/>
              <a:gdLst>
                <a:gd name="T0" fmla="*/ 47 w 196"/>
                <a:gd name="T1" fmla="*/ 15 h 469"/>
                <a:gd name="T2" fmla="*/ 122 w 196"/>
                <a:gd name="T3" fmla="*/ 9 h 469"/>
                <a:gd name="T4" fmla="*/ 188 w 196"/>
                <a:gd name="T5" fmla="*/ 67 h 469"/>
                <a:gd name="T6" fmla="*/ 168 w 196"/>
                <a:gd name="T7" fmla="*/ 399 h 469"/>
                <a:gd name="T8" fmla="*/ 100 w 196"/>
                <a:gd name="T9" fmla="*/ 459 h 469"/>
                <a:gd name="T10" fmla="*/ 0 w 196"/>
                <a:gd name="T11" fmla="*/ 457 h 4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" h="469">
                  <a:moveTo>
                    <a:pt x="47" y="15"/>
                  </a:moveTo>
                  <a:cubicBezTo>
                    <a:pt x="59" y="14"/>
                    <a:pt x="99" y="0"/>
                    <a:pt x="122" y="9"/>
                  </a:cubicBezTo>
                  <a:cubicBezTo>
                    <a:pt x="145" y="18"/>
                    <a:pt x="180" y="2"/>
                    <a:pt x="188" y="67"/>
                  </a:cubicBezTo>
                  <a:cubicBezTo>
                    <a:pt x="196" y="132"/>
                    <a:pt x="183" y="334"/>
                    <a:pt x="168" y="399"/>
                  </a:cubicBezTo>
                  <a:cubicBezTo>
                    <a:pt x="153" y="464"/>
                    <a:pt x="128" y="449"/>
                    <a:pt x="100" y="459"/>
                  </a:cubicBezTo>
                  <a:cubicBezTo>
                    <a:pt x="72" y="469"/>
                    <a:pt x="21" y="457"/>
                    <a:pt x="0" y="457"/>
                  </a:cubicBez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 type="oval" w="med" len="med"/>
              <a:tailEnd type="arrow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C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 anchor="ctr"/>
            <a:lstStyle/>
            <a:p>
              <a:endParaRPr lang="en-US"/>
            </a:p>
          </p:txBody>
        </p:sp>
        <p:grpSp>
          <p:nvGrpSpPr>
            <p:cNvPr id="208952" name="Group 71"/>
            <p:cNvGrpSpPr>
              <a:grpSpLocks/>
            </p:cNvGrpSpPr>
            <p:nvPr/>
          </p:nvGrpSpPr>
          <p:grpSpPr bwMode="auto">
            <a:xfrm flipH="1">
              <a:off x="1474" y="2096"/>
              <a:ext cx="218" cy="430"/>
              <a:chOff x="1247" y="2840"/>
              <a:chExt cx="218" cy="430"/>
            </a:xfrm>
          </p:grpSpPr>
          <p:sp>
            <p:nvSpPr>
              <p:cNvPr id="208953" name="Line 72"/>
              <p:cNvSpPr>
                <a:spLocks noChangeShapeType="1"/>
              </p:cNvSpPr>
              <p:nvPr/>
            </p:nvSpPr>
            <p:spPr bwMode="auto">
              <a:xfrm flipH="1">
                <a:off x="1465" y="2840"/>
                <a:ext cx="0" cy="89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4" name="Line 73"/>
              <p:cNvSpPr>
                <a:spLocks noChangeShapeType="1"/>
              </p:cNvSpPr>
              <p:nvPr/>
            </p:nvSpPr>
            <p:spPr bwMode="auto">
              <a:xfrm flipH="1">
                <a:off x="1340" y="2929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5" name="Line 74"/>
              <p:cNvSpPr>
                <a:spLocks noChangeShapeType="1"/>
              </p:cNvSpPr>
              <p:nvPr/>
            </p:nvSpPr>
            <p:spPr bwMode="auto">
              <a:xfrm flipH="1">
                <a:off x="1371" y="2929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6" name="Line 75"/>
              <p:cNvSpPr>
                <a:spLocks noChangeShapeType="1"/>
              </p:cNvSpPr>
              <p:nvPr/>
            </p:nvSpPr>
            <p:spPr bwMode="auto">
              <a:xfrm>
                <a:off x="1371" y="3115"/>
                <a:ext cx="94" cy="0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7" name="Line 76"/>
              <p:cNvSpPr>
                <a:spLocks noChangeShapeType="1"/>
              </p:cNvSpPr>
              <p:nvPr/>
            </p:nvSpPr>
            <p:spPr bwMode="auto">
              <a:xfrm>
                <a:off x="1371" y="2929"/>
                <a:ext cx="94" cy="0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8" name="Line 77"/>
              <p:cNvSpPr>
                <a:spLocks noChangeShapeType="1"/>
              </p:cNvSpPr>
              <p:nvPr/>
            </p:nvSpPr>
            <p:spPr bwMode="auto">
              <a:xfrm flipH="1">
                <a:off x="1465" y="3115"/>
                <a:ext cx="0" cy="155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59" name="Line 78"/>
              <p:cNvSpPr>
                <a:spLocks noChangeShapeType="1"/>
              </p:cNvSpPr>
              <p:nvPr/>
            </p:nvSpPr>
            <p:spPr bwMode="auto">
              <a:xfrm flipH="1">
                <a:off x="1247" y="3022"/>
                <a:ext cx="93" cy="0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8960" name="Line 79"/>
              <p:cNvSpPr>
                <a:spLocks noChangeShapeType="1"/>
              </p:cNvSpPr>
              <p:nvPr/>
            </p:nvSpPr>
            <p:spPr bwMode="auto">
              <a:xfrm flipH="1">
                <a:off x="1247" y="3022"/>
                <a:ext cx="0" cy="246"/>
              </a:xfrm>
              <a:prstGeom prst="line">
                <a:avLst/>
              </a:prstGeom>
              <a:noFill/>
              <a:ln w="19050">
                <a:solidFill>
                  <a:srgbClr val="00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4022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A232BDD-4955-484F-70CA-1FFE53E02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</a:t>
            </a:r>
            <a:r>
              <a:rPr lang="en-US" dirty="0" err="1"/>
              <a:t>ggNMOS</a:t>
            </a:r>
            <a:r>
              <a:rPr lang="en-US" dirty="0"/>
              <a:t> solution not functional</a:t>
            </a:r>
            <a:endParaRPr lang="en-B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332D6D-78B9-C122-FB04-AD4F7D7EB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16nm </a:t>
            </a:r>
            <a:r>
              <a:rPr lang="nl-BE" u="sng" dirty="0" err="1"/>
              <a:t>Core</a:t>
            </a:r>
            <a:r>
              <a:rPr lang="nl-BE" dirty="0"/>
              <a:t> (0.8V) NMOS / PMOS </a:t>
            </a:r>
          </a:p>
          <a:p>
            <a:pPr lvl="1"/>
            <a:r>
              <a:rPr lang="nl-BE" dirty="0"/>
              <a:t>Does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survive</a:t>
            </a:r>
            <a:r>
              <a:rPr lang="nl-BE" dirty="0"/>
              <a:t> snapback</a:t>
            </a:r>
          </a:p>
          <a:p>
            <a:pPr lvl="1"/>
            <a:r>
              <a:rPr lang="nl-BE" b="1" dirty="0" err="1"/>
              <a:t>Cannot</a:t>
            </a:r>
            <a:r>
              <a:rPr lang="nl-BE" b="1" dirty="0"/>
              <a:t> </a:t>
            </a:r>
            <a:r>
              <a:rPr lang="nl-BE" b="1" dirty="0" err="1"/>
              <a:t>be</a:t>
            </a:r>
            <a:r>
              <a:rPr lang="nl-BE" b="1" dirty="0"/>
              <a:t> </a:t>
            </a:r>
            <a:r>
              <a:rPr lang="nl-BE" b="1" dirty="0" err="1"/>
              <a:t>used</a:t>
            </a:r>
            <a:r>
              <a:rPr lang="nl-BE" b="1" dirty="0"/>
              <a:t> as ESD </a:t>
            </a:r>
            <a:r>
              <a:rPr lang="nl-BE" b="1" dirty="0" err="1"/>
              <a:t>clamp</a:t>
            </a:r>
            <a:endParaRPr lang="nl-BE" b="1" dirty="0"/>
          </a:p>
          <a:p>
            <a:pPr marL="457200" lvl="1" indent="0">
              <a:buNone/>
            </a:pPr>
            <a:endParaRPr lang="nl-BE" b="1" dirty="0"/>
          </a:p>
          <a:p>
            <a:r>
              <a:rPr lang="nl-BE" dirty="0"/>
              <a:t>16nm </a:t>
            </a:r>
            <a:r>
              <a:rPr lang="nl-BE" u="sng" dirty="0"/>
              <a:t>IO</a:t>
            </a:r>
            <a:r>
              <a:rPr lang="nl-BE" dirty="0"/>
              <a:t> (1.8V) NMOS/PMOS</a:t>
            </a:r>
          </a:p>
          <a:p>
            <a:pPr lvl="1"/>
            <a:r>
              <a:rPr lang="nl-BE" dirty="0"/>
              <a:t>Does </a:t>
            </a:r>
            <a:r>
              <a:rPr lang="nl-BE" dirty="0" err="1"/>
              <a:t>not</a:t>
            </a:r>
            <a:r>
              <a:rPr lang="nl-BE" dirty="0"/>
              <a:t> </a:t>
            </a:r>
            <a:r>
              <a:rPr lang="nl-BE" dirty="0" err="1"/>
              <a:t>survive</a:t>
            </a:r>
            <a:r>
              <a:rPr lang="nl-BE" dirty="0"/>
              <a:t> snapback</a:t>
            </a:r>
          </a:p>
          <a:p>
            <a:pPr lvl="1"/>
            <a:r>
              <a:rPr lang="nl-BE" dirty="0" err="1"/>
              <a:t>Junction</a:t>
            </a:r>
            <a:r>
              <a:rPr lang="nl-BE" dirty="0"/>
              <a:t> failure at 4.5V</a:t>
            </a:r>
          </a:p>
          <a:p>
            <a:pPr lvl="1"/>
            <a:r>
              <a:rPr lang="nl-BE" b="1" dirty="0" err="1"/>
              <a:t>Cannot</a:t>
            </a:r>
            <a:r>
              <a:rPr lang="nl-BE" b="1" dirty="0"/>
              <a:t> </a:t>
            </a:r>
            <a:r>
              <a:rPr lang="nl-BE" b="1" dirty="0" err="1"/>
              <a:t>be</a:t>
            </a:r>
            <a:r>
              <a:rPr lang="nl-BE" b="1" dirty="0"/>
              <a:t> </a:t>
            </a:r>
            <a:r>
              <a:rPr lang="nl-BE" b="1" dirty="0" err="1"/>
              <a:t>used</a:t>
            </a:r>
            <a:r>
              <a:rPr lang="nl-BE" b="1" dirty="0"/>
              <a:t> as ESD </a:t>
            </a:r>
            <a:r>
              <a:rPr lang="nl-BE" b="1" dirty="0" err="1"/>
              <a:t>clamp</a:t>
            </a:r>
            <a:endParaRPr lang="nl-BE" b="1" dirty="0"/>
          </a:p>
          <a:p>
            <a:pPr lvl="1"/>
            <a:r>
              <a:rPr lang="nl-BE" b="1" dirty="0" err="1"/>
              <a:t>Cannot</a:t>
            </a:r>
            <a:r>
              <a:rPr lang="nl-BE" b="1" dirty="0"/>
              <a:t> </a:t>
            </a:r>
            <a:r>
              <a:rPr lang="nl-BE" b="1" dirty="0" err="1"/>
              <a:t>be</a:t>
            </a:r>
            <a:r>
              <a:rPr lang="nl-BE" b="1" dirty="0"/>
              <a:t> made </a:t>
            </a:r>
            <a:r>
              <a:rPr lang="nl-BE" b="1" dirty="0" err="1"/>
              <a:t>self-protective</a:t>
            </a:r>
            <a:endParaRPr lang="nl-BE" b="1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51EC21D-F352-B0C8-5F5D-A3FA5DD10CCD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670737" y="1326478"/>
            <a:ext cx="4432176" cy="451143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B6B2B0-DED8-9C8A-24A3-616B517504E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8F0458-FAAF-284D-C85B-3F8C0433AEF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71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  <a:p>
            <a:pPr lvl="1"/>
            <a:r>
              <a:rPr lang="en-US" b="1" dirty="0"/>
              <a:t>Electrostatic Discharge</a:t>
            </a:r>
          </a:p>
          <a:p>
            <a:pPr lvl="1"/>
            <a:r>
              <a:rPr lang="en-US" b="1" dirty="0"/>
              <a:t>Impact for IC industry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Advanced CMOS /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FinFET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nodes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210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Dual diode solution</a:t>
            </a:r>
          </a:p>
        </p:txBody>
      </p:sp>
      <p:sp>
        <p:nvSpPr>
          <p:cNvPr id="1928211" name="Rectangle 1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Protection using diode up and power clamp</a:t>
            </a:r>
          </a:p>
          <a:p>
            <a:pPr lvl="1"/>
            <a:r>
              <a:rPr lang="en-GB" dirty="0"/>
              <a:t>Voltage drop over diode, bus, Power clamp</a:t>
            </a:r>
          </a:p>
          <a:p>
            <a:pPr lvl="1"/>
            <a:r>
              <a:rPr lang="en-US" dirty="0"/>
              <a:t>Requirement: Total voltage drop below </a:t>
            </a:r>
            <a:r>
              <a:rPr lang="en-US" dirty="0" err="1"/>
              <a:t>Vcritical</a:t>
            </a:r>
            <a:endParaRPr lang="en-GB" dirty="0"/>
          </a:p>
        </p:txBody>
      </p:sp>
      <p:sp>
        <p:nvSpPr>
          <p:cNvPr id="1928194" name="Rectangle 2"/>
          <p:cNvSpPr>
            <a:spLocks noChangeArrowheads="1"/>
          </p:cNvSpPr>
          <p:nvPr/>
        </p:nvSpPr>
        <p:spPr bwMode="auto">
          <a:xfrm>
            <a:off x="8472289" y="2923356"/>
            <a:ext cx="792162" cy="27051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195" name="Rectangle 3"/>
          <p:cNvSpPr>
            <a:spLocks noChangeArrowheads="1"/>
          </p:cNvSpPr>
          <p:nvPr/>
        </p:nvSpPr>
        <p:spPr bwMode="auto">
          <a:xfrm>
            <a:off x="6672065" y="2924944"/>
            <a:ext cx="503237" cy="27051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196" name="Line 4"/>
          <p:cNvSpPr>
            <a:spLocks noChangeShapeType="1"/>
          </p:cNvSpPr>
          <p:nvPr/>
        </p:nvSpPr>
        <p:spPr bwMode="auto">
          <a:xfrm flipV="1">
            <a:off x="6668889" y="2924945"/>
            <a:ext cx="0" cy="27146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197" name="Line 5"/>
          <p:cNvSpPr>
            <a:spLocks noChangeShapeType="1"/>
          </p:cNvSpPr>
          <p:nvPr/>
        </p:nvSpPr>
        <p:spPr bwMode="auto">
          <a:xfrm rot="5400000" flipV="1">
            <a:off x="8040489" y="4250506"/>
            <a:ext cx="0" cy="2736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198" name="Line 6"/>
          <p:cNvSpPr>
            <a:spLocks noChangeShapeType="1"/>
          </p:cNvSpPr>
          <p:nvPr/>
        </p:nvSpPr>
        <p:spPr bwMode="auto">
          <a:xfrm>
            <a:off x="7175301" y="3199581"/>
            <a:ext cx="0" cy="244475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199" name="Line 7"/>
          <p:cNvSpPr>
            <a:spLocks noChangeShapeType="1"/>
          </p:cNvSpPr>
          <p:nvPr/>
        </p:nvSpPr>
        <p:spPr bwMode="auto">
          <a:xfrm>
            <a:off x="8470701" y="3199581"/>
            <a:ext cx="0" cy="244475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00" name="Text Box 8"/>
          <p:cNvSpPr txBox="1">
            <a:spLocks noChangeArrowheads="1"/>
          </p:cNvSpPr>
          <p:nvPr/>
        </p:nvSpPr>
        <p:spPr bwMode="auto">
          <a:xfrm>
            <a:off x="8680252" y="5588769"/>
            <a:ext cx="8098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Voltage</a:t>
            </a:r>
          </a:p>
        </p:txBody>
      </p:sp>
      <p:sp>
        <p:nvSpPr>
          <p:cNvPr id="1928201" name="Text Box 9"/>
          <p:cNvSpPr txBox="1">
            <a:spLocks noChangeArrowheads="1"/>
          </p:cNvSpPr>
          <p:nvPr/>
        </p:nvSpPr>
        <p:spPr bwMode="auto">
          <a:xfrm>
            <a:off x="6238676" y="2636019"/>
            <a:ext cx="8196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Current</a:t>
            </a:r>
          </a:p>
        </p:txBody>
      </p:sp>
      <p:sp>
        <p:nvSpPr>
          <p:cNvPr id="1928202" name="Text Box 10"/>
          <p:cNvSpPr txBox="1">
            <a:spLocks noChangeArrowheads="1"/>
          </p:cNvSpPr>
          <p:nvPr/>
        </p:nvSpPr>
        <p:spPr bwMode="auto">
          <a:xfrm>
            <a:off x="8467527" y="4145732"/>
            <a:ext cx="8621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</a:rPr>
              <a:t>GOX </a:t>
            </a:r>
          </a:p>
          <a:p>
            <a:pPr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</a:rPr>
              <a:t>damage</a:t>
            </a:r>
          </a:p>
        </p:txBody>
      </p:sp>
      <p:sp>
        <p:nvSpPr>
          <p:cNvPr id="1928203" name="Text Box 11"/>
          <p:cNvSpPr txBox="1">
            <a:spLocks noChangeArrowheads="1"/>
          </p:cNvSpPr>
          <p:nvPr/>
        </p:nvSpPr>
        <p:spPr bwMode="auto">
          <a:xfrm>
            <a:off x="6672064" y="2859856"/>
            <a:ext cx="95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ea typeface="新細明體" pitchFamily="18" charset="-120"/>
              </a:rPr>
              <a:t>Vmin</a:t>
            </a:r>
          </a:p>
        </p:txBody>
      </p:sp>
      <p:sp>
        <p:nvSpPr>
          <p:cNvPr id="1928204" name="Text Box 12"/>
          <p:cNvSpPr txBox="1">
            <a:spLocks noChangeArrowheads="1"/>
          </p:cNvSpPr>
          <p:nvPr/>
        </p:nvSpPr>
        <p:spPr bwMode="auto">
          <a:xfrm>
            <a:off x="8077002" y="2850331"/>
            <a:ext cx="661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  <a:cs typeface="Arial" pitchFamily="34" charset="0"/>
              </a:rPr>
              <a:t>Vmax</a:t>
            </a:r>
            <a:endParaRPr lang="en-US" sz="1600" b="1" baseline="-25000">
              <a:solidFill>
                <a:srgbClr val="FF0000"/>
              </a:solidFill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928205" name="AutoShape 13"/>
          <p:cNvSpPr>
            <a:spLocks noChangeArrowheads="1"/>
          </p:cNvSpPr>
          <p:nvPr/>
        </p:nvSpPr>
        <p:spPr bwMode="auto">
          <a:xfrm>
            <a:off x="7175301" y="4796606"/>
            <a:ext cx="1296988" cy="719138"/>
          </a:xfrm>
          <a:prstGeom prst="leftRightArrow">
            <a:avLst>
              <a:gd name="adj1" fmla="val 50000"/>
              <a:gd name="adj2" fmla="val 36071"/>
            </a:avLst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06" name="Text Box 14"/>
          <p:cNvSpPr txBox="1">
            <a:spLocks noChangeArrowheads="1"/>
          </p:cNvSpPr>
          <p:nvPr/>
        </p:nvSpPr>
        <p:spPr bwMode="auto">
          <a:xfrm>
            <a:off x="7351514" y="3982219"/>
            <a:ext cx="10834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>
                <a:solidFill>
                  <a:srgbClr val="008000"/>
                </a:solidFill>
                <a:ea typeface="新細明體" pitchFamily="18" charset="-120"/>
              </a:rPr>
              <a:t>Design </a:t>
            </a:r>
            <a:br>
              <a:rPr lang="en-US" sz="2000" b="1">
                <a:solidFill>
                  <a:srgbClr val="008000"/>
                </a:solidFill>
                <a:ea typeface="新細明體" pitchFamily="18" charset="-120"/>
              </a:rPr>
            </a:br>
            <a:r>
              <a:rPr lang="en-US" sz="2000" b="1">
                <a:solidFill>
                  <a:srgbClr val="008000"/>
                </a:solidFill>
                <a:ea typeface="新細明體" pitchFamily="18" charset="-120"/>
              </a:rPr>
              <a:t>Window</a:t>
            </a:r>
          </a:p>
        </p:txBody>
      </p:sp>
      <p:sp>
        <p:nvSpPr>
          <p:cNvPr id="1928207" name="Text Box 15"/>
          <p:cNvSpPr txBox="1">
            <a:spLocks noChangeArrowheads="1"/>
          </p:cNvSpPr>
          <p:nvPr/>
        </p:nvSpPr>
        <p:spPr bwMode="auto">
          <a:xfrm rot="-5400000">
            <a:off x="6429177" y="4139382"/>
            <a:ext cx="9366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600" b="1">
                <a:solidFill>
                  <a:schemeClr val="accent2"/>
                </a:solidFill>
                <a:ea typeface="新細明體" pitchFamily="18" charset="-120"/>
              </a:rPr>
              <a:t>Normal </a:t>
            </a:r>
          </a:p>
          <a:p>
            <a:pPr eaLnBrk="0" hangingPunct="0"/>
            <a:r>
              <a:rPr lang="en-US" sz="1600" b="1">
                <a:solidFill>
                  <a:schemeClr val="accent2"/>
                </a:solidFill>
                <a:ea typeface="新細明體" pitchFamily="18" charset="-120"/>
              </a:rPr>
              <a:t>operation</a:t>
            </a:r>
          </a:p>
        </p:txBody>
      </p:sp>
      <p:sp>
        <p:nvSpPr>
          <p:cNvPr id="1928208" name="Line 16"/>
          <p:cNvSpPr>
            <a:spLocks noChangeShapeType="1"/>
          </p:cNvSpPr>
          <p:nvPr/>
        </p:nvSpPr>
        <p:spPr bwMode="auto">
          <a:xfrm>
            <a:off x="6670476" y="3558356"/>
            <a:ext cx="2376488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09" name="Text Box 17"/>
          <p:cNvSpPr txBox="1">
            <a:spLocks noChangeArrowheads="1"/>
          </p:cNvSpPr>
          <p:nvPr/>
        </p:nvSpPr>
        <p:spPr bwMode="auto">
          <a:xfrm rot="-21600000">
            <a:off x="9045594" y="3338022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ESD </a:t>
            </a:r>
          </a:p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Spec.</a:t>
            </a:r>
          </a:p>
        </p:txBody>
      </p:sp>
      <p:sp>
        <p:nvSpPr>
          <p:cNvPr id="1928212" name="Freeform 20"/>
          <p:cNvSpPr>
            <a:spLocks/>
          </p:cNvSpPr>
          <p:nvPr/>
        </p:nvSpPr>
        <p:spPr bwMode="auto">
          <a:xfrm>
            <a:off x="4346377" y="4791845"/>
            <a:ext cx="334963" cy="719137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272"/>
              </a:cxn>
              <a:cxn ang="0">
                <a:pos x="211" y="544"/>
              </a:cxn>
            </a:cxnLst>
            <a:rect l="0" t="0" r="r" b="b"/>
            <a:pathLst>
              <a:path w="211" h="544">
                <a:moveTo>
                  <a:pt x="30" y="0"/>
                </a:moveTo>
                <a:cubicBezTo>
                  <a:pt x="15" y="90"/>
                  <a:pt x="0" y="181"/>
                  <a:pt x="30" y="272"/>
                </a:cubicBezTo>
                <a:cubicBezTo>
                  <a:pt x="60" y="363"/>
                  <a:pt x="135" y="453"/>
                  <a:pt x="211" y="544"/>
                </a:cubicBez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 type="arrow" w="lg" len="lg"/>
            <a:tailEnd type="arrow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13" name="Text Box 21"/>
          <p:cNvSpPr txBox="1">
            <a:spLocks noChangeArrowheads="1"/>
          </p:cNvSpPr>
          <p:nvPr/>
        </p:nvSpPr>
        <p:spPr bwMode="auto">
          <a:xfrm>
            <a:off x="3647876" y="5156969"/>
            <a:ext cx="924548" cy="36933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CC"/>
                </a:solidFill>
                <a:ea typeface="新細明體" pitchFamily="18" charset="-120"/>
              </a:rPr>
              <a:t>Vcritical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285927" y="3717106"/>
            <a:ext cx="2665413" cy="2014538"/>
            <a:chOff x="702" y="1117"/>
            <a:chExt cx="1407" cy="1224"/>
          </a:xfrm>
        </p:grpSpPr>
        <p:sp>
          <p:nvSpPr>
            <p:cNvPr id="1928215" name="Line 23"/>
            <p:cNvSpPr>
              <a:spLocks noChangeShapeType="1"/>
            </p:cNvSpPr>
            <p:nvPr/>
          </p:nvSpPr>
          <p:spPr bwMode="auto">
            <a:xfrm>
              <a:off x="702" y="1661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16" name="Line 24"/>
            <p:cNvSpPr>
              <a:spLocks noChangeShapeType="1"/>
            </p:cNvSpPr>
            <p:nvPr/>
          </p:nvSpPr>
          <p:spPr bwMode="auto">
            <a:xfrm flipV="1">
              <a:off x="930" y="1117"/>
              <a:ext cx="0" cy="5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17" name="Line 25"/>
            <p:cNvSpPr>
              <a:spLocks noChangeShapeType="1"/>
            </p:cNvSpPr>
            <p:nvPr/>
          </p:nvSpPr>
          <p:spPr bwMode="auto">
            <a:xfrm>
              <a:off x="930" y="1117"/>
              <a:ext cx="117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18" name="Line 26"/>
            <p:cNvSpPr>
              <a:spLocks noChangeShapeType="1"/>
            </p:cNvSpPr>
            <p:nvPr/>
          </p:nvSpPr>
          <p:spPr bwMode="auto">
            <a:xfrm>
              <a:off x="2109" y="1117"/>
              <a:ext cx="0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19" name="Line 27"/>
            <p:cNvSpPr>
              <a:spLocks noChangeShapeType="1"/>
            </p:cNvSpPr>
            <p:nvPr/>
          </p:nvSpPr>
          <p:spPr bwMode="auto">
            <a:xfrm flipH="1">
              <a:off x="748" y="2341"/>
              <a:ext cx="136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8220" name="Rectangle 28"/>
          <p:cNvSpPr>
            <a:spLocks noChangeArrowheads="1"/>
          </p:cNvSpPr>
          <p:nvPr/>
        </p:nvSpPr>
        <p:spPr bwMode="auto">
          <a:xfrm>
            <a:off x="3106540" y="5499869"/>
            <a:ext cx="269875" cy="271462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21" name="Rectangle 29"/>
          <p:cNvSpPr>
            <a:spLocks noChangeArrowheads="1"/>
          </p:cNvSpPr>
          <p:nvPr/>
        </p:nvSpPr>
        <p:spPr bwMode="auto">
          <a:xfrm>
            <a:off x="3106540" y="3680595"/>
            <a:ext cx="269875" cy="269875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22" name="Line 30"/>
          <p:cNvSpPr>
            <a:spLocks noChangeShapeType="1"/>
          </p:cNvSpPr>
          <p:nvPr/>
        </p:nvSpPr>
        <p:spPr bwMode="auto">
          <a:xfrm>
            <a:off x="3376415" y="5634806"/>
            <a:ext cx="2835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23" name="Text Box 31"/>
          <p:cNvSpPr txBox="1">
            <a:spLocks noChangeArrowheads="1"/>
          </p:cNvSpPr>
          <p:nvPr/>
        </p:nvSpPr>
        <p:spPr bwMode="auto">
          <a:xfrm>
            <a:off x="2565201" y="3645669"/>
            <a:ext cx="1282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V</a:t>
            </a:r>
            <a:r>
              <a:rPr lang="en-US" baseline="-25000">
                <a:cs typeface="Times New Roman" pitchFamily="18" charset="0"/>
              </a:rPr>
              <a:t>dd</a:t>
            </a:r>
          </a:p>
        </p:txBody>
      </p:sp>
      <p:sp>
        <p:nvSpPr>
          <p:cNvPr id="1928224" name="Text Box 32"/>
          <p:cNvSpPr txBox="1">
            <a:spLocks noChangeArrowheads="1"/>
          </p:cNvSpPr>
          <p:nvPr/>
        </p:nvSpPr>
        <p:spPr bwMode="auto">
          <a:xfrm>
            <a:off x="2630290" y="5466532"/>
            <a:ext cx="67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V</a:t>
            </a:r>
            <a:r>
              <a:rPr lang="en-US" baseline="-25000">
                <a:cs typeface="Times New Roman" pitchFamily="18" charset="0"/>
              </a:rPr>
              <a:t>ss</a:t>
            </a:r>
          </a:p>
        </p:txBody>
      </p:sp>
      <p:sp>
        <p:nvSpPr>
          <p:cNvPr id="1928225" name="Rectangle 33"/>
          <p:cNvSpPr>
            <a:spLocks noChangeArrowheads="1"/>
          </p:cNvSpPr>
          <p:nvPr/>
        </p:nvSpPr>
        <p:spPr bwMode="auto">
          <a:xfrm>
            <a:off x="3106540" y="4556895"/>
            <a:ext cx="269875" cy="26828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26" name="Line 34"/>
          <p:cNvSpPr>
            <a:spLocks noChangeShapeType="1"/>
          </p:cNvSpPr>
          <p:nvPr/>
        </p:nvSpPr>
        <p:spPr bwMode="auto">
          <a:xfrm flipV="1">
            <a:off x="3376415" y="4691831"/>
            <a:ext cx="11461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27" name="Text Box 35"/>
          <p:cNvSpPr txBox="1">
            <a:spLocks noChangeArrowheads="1"/>
          </p:cNvSpPr>
          <p:nvPr/>
        </p:nvSpPr>
        <p:spPr bwMode="auto">
          <a:xfrm>
            <a:off x="2630290" y="4523557"/>
            <a:ext cx="676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IN</a:t>
            </a:r>
          </a:p>
        </p:txBody>
      </p:sp>
      <p:sp>
        <p:nvSpPr>
          <p:cNvPr id="1928228" name="Line 36"/>
          <p:cNvSpPr>
            <a:spLocks noChangeShapeType="1"/>
          </p:cNvSpPr>
          <p:nvPr/>
        </p:nvSpPr>
        <p:spPr bwMode="auto">
          <a:xfrm flipH="1">
            <a:off x="4725789" y="4152082"/>
            <a:ext cx="0" cy="404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29" name="Line 37"/>
          <p:cNvSpPr>
            <a:spLocks noChangeShapeType="1"/>
          </p:cNvSpPr>
          <p:nvPr/>
        </p:nvSpPr>
        <p:spPr bwMode="auto">
          <a:xfrm flipH="1">
            <a:off x="4792464" y="4152082"/>
            <a:ext cx="0" cy="4048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0" name="Line 38"/>
          <p:cNvSpPr>
            <a:spLocks noChangeShapeType="1"/>
          </p:cNvSpPr>
          <p:nvPr/>
        </p:nvSpPr>
        <p:spPr bwMode="auto">
          <a:xfrm>
            <a:off x="4792465" y="4556894"/>
            <a:ext cx="204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1" name="Line 39"/>
          <p:cNvSpPr>
            <a:spLocks noChangeShapeType="1"/>
          </p:cNvSpPr>
          <p:nvPr/>
        </p:nvSpPr>
        <p:spPr bwMode="auto">
          <a:xfrm>
            <a:off x="4792465" y="4152081"/>
            <a:ext cx="204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2" name="Line 40"/>
          <p:cNvSpPr>
            <a:spLocks noChangeShapeType="1"/>
          </p:cNvSpPr>
          <p:nvPr/>
        </p:nvSpPr>
        <p:spPr bwMode="auto">
          <a:xfrm flipH="1">
            <a:off x="4997251" y="4556894"/>
            <a:ext cx="0" cy="336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3" name="Line 41"/>
          <p:cNvSpPr>
            <a:spLocks noChangeShapeType="1"/>
          </p:cNvSpPr>
          <p:nvPr/>
        </p:nvSpPr>
        <p:spPr bwMode="auto">
          <a:xfrm flipH="1">
            <a:off x="4725789" y="4893445"/>
            <a:ext cx="0" cy="403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4" name="Line 42"/>
          <p:cNvSpPr>
            <a:spLocks noChangeShapeType="1"/>
          </p:cNvSpPr>
          <p:nvPr/>
        </p:nvSpPr>
        <p:spPr bwMode="auto">
          <a:xfrm flipH="1">
            <a:off x="4792464" y="4893445"/>
            <a:ext cx="0" cy="403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5" name="Line 43"/>
          <p:cNvSpPr>
            <a:spLocks noChangeShapeType="1"/>
          </p:cNvSpPr>
          <p:nvPr/>
        </p:nvSpPr>
        <p:spPr bwMode="auto">
          <a:xfrm>
            <a:off x="4792465" y="5296669"/>
            <a:ext cx="204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6" name="Line 44"/>
          <p:cNvSpPr>
            <a:spLocks noChangeShapeType="1"/>
          </p:cNvSpPr>
          <p:nvPr/>
        </p:nvSpPr>
        <p:spPr bwMode="auto">
          <a:xfrm>
            <a:off x="4792465" y="4893444"/>
            <a:ext cx="2047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7" name="Line 45"/>
          <p:cNvSpPr>
            <a:spLocks noChangeShapeType="1"/>
          </p:cNvSpPr>
          <p:nvPr/>
        </p:nvSpPr>
        <p:spPr bwMode="auto">
          <a:xfrm flipH="1">
            <a:off x="4997251" y="5296670"/>
            <a:ext cx="0" cy="338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8" name="Line 46"/>
          <p:cNvSpPr>
            <a:spLocks noChangeShapeType="1"/>
          </p:cNvSpPr>
          <p:nvPr/>
        </p:nvSpPr>
        <p:spPr bwMode="auto">
          <a:xfrm flipH="1">
            <a:off x="4997251" y="3815531"/>
            <a:ext cx="0" cy="3365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39" name="Oval 47"/>
          <p:cNvSpPr>
            <a:spLocks noChangeArrowheads="1"/>
          </p:cNvSpPr>
          <p:nvPr/>
        </p:nvSpPr>
        <p:spPr bwMode="auto">
          <a:xfrm flipH="1">
            <a:off x="4590851" y="4287020"/>
            <a:ext cx="134938" cy="134937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40" name="Line 48"/>
          <p:cNvSpPr>
            <a:spLocks noChangeShapeType="1"/>
          </p:cNvSpPr>
          <p:nvPr/>
        </p:nvSpPr>
        <p:spPr bwMode="auto">
          <a:xfrm flipH="1">
            <a:off x="4522589" y="5095056"/>
            <a:ext cx="20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1" name="Line 49"/>
          <p:cNvSpPr>
            <a:spLocks noChangeShapeType="1"/>
          </p:cNvSpPr>
          <p:nvPr/>
        </p:nvSpPr>
        <p:spPr bwMode="auto">
          <a:xfrm flipH="1">
            <a:off x="4522589" y="4353694"/>
            <a:ext cx="68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2" name="Line 50"/>
          <p:cNvSpPr>
            <a:spLocks noChangeShapeType="1"/>
          </p:cNvSpPr>
          <p:nvPr/>
        </p:nvSpPr>
        <p:spPr bwMode="auto">
          <a:xfrm flipH="1" flipV="1">
            <a:off x="4522589" y="4353694"/>
            <a:ext cx="0" cy="741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3" name="Line 51"/>
          <p:cNvSpPr>
            <a:spLocks noChangeShapeType="1"/>
          </p:cNvSpPr>
          <p:nvPr/>
        </p:nvSpPr>
        <p:spPr bwMode="auto">
          <a:xfrm flipV="1">
            <a:off x="3106540" y="5499869"/>
            <a:ext cx="269875" cy="271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4" name="Line 52"/>
          <p:cNvSpPr>
            <a:spLocks noChangeShapeType="1"/>
          </p:cNvSpPr>
          <p:nvPr/>
        </p:nvSpPr>
        <p:spPr bwMode="auto">
          <a:xfrm>
            <a:off x="3106540" y="5499869"/>
            <a:ext cx="269875" cy="271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5" name="Line 53"/>
          <p:cNvSpPr>
            <a:spLocks noChangeShapeType="1"/>
          </p:cNvSpPr>
          <p:nvPr/>
        </p:nvSpPr>
        <p:spPr bwMode="auto">
          <a:xfrm flipV="1">
            <a:off x="3106540" y="4556895"/>
            <a:ext cx="269875" cy="268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6" name="Line 54"/>
          <p:cNvSpPr>
            <a:spLocks noChangeShapeType="1"/>
          </p:cNvSpPr>
          <p:nvPr/>
        </p:nvSpPr>
        <p:spPr bwMode="auto">
          <a:xfrm>
            <a:off x="3106540" y="4556895"/>
            <a:ext cx="269875" cy="268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7" name="Line 55"/>
          <p:cNvSpPr>
            <a:spLocks noChangeShapeType="1"/>
          </p:cNvSpPr>
          <p:nvPr/>
        </p:nvSpPr>
        <p:spPr bwMode="auto">
          <a:xfrm flipV="1">
            <a:off x="3106540" y="3680595"/>
            <a:ext cx="269875" cy="269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8" name="Line 56"/>
          <p:cNvSpPr>
            <a:spLocks noChangeShapeType="1"/>
          </p:cNvSpPr>
          <p:nvPr/>
        </p:nvSpPr>
        <p:spPr bwMode="auto">
          <a:xfrm>
            <a:off x="3106540" y="3680595"/>
            <a:ext cx="269875" cy="269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49" name="Line 57"/>
          <p:cNvSpPr>
            <a:spLocks noChangeShapeType="1"/>
          </p:cNvSpPr>
          <p:nvPr/>
        </p:nvSpPr>
        <p:spPr bwMode="auto">
          <a:xfrm>
            <a:off x="3376415" y="3815531"/>
            <a:ext cx="2835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0" name="Rectangle 58"/>
          <p:cNvSpPr>
            <a:spLocks noChangeArrowheads="1"/>
          </p:cNvSpPr>
          <p:nvPr/>
        </p:nvSpPr>
        <p:spPr bwMode="auto">
          <a:xfrm>
            <a:off x="5738614" y="4421957"/>
            <a:ext cx="271462" cy="6064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51" name="Line 59"/>
          <p:cNvSpPr>
            <a:spLocks noChangeShapeType="1"/>
          </p:cNvSpPr>
          <p:nvPr/>
        </p:nvSpPr>
        <p:spPr bwMode="auto">
          <a:xfrm flipH="1">
            <a:off x="5805289" y="4556894"/>
            <a:ext cx="69850" cy="201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2" name="Line 60"/>
          <p:cNvSpPr>
            <a:spLocks noChangeShapeType="1"/>
          </p:cNvSpPr>
          <p:nvPr/>
        </p:nvSpPr>
        <p:spPr bwMode="auto">
          <a:xfrm flipH="1">
            <a:off x="5805289" y="4758507"/>
            <a:ext cx="69850" cy="201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3" name="Line 61"/>
          <p:cNvSpPr>
            <a:spLocks noChangeShapeType="1"/>
          </p:cNvSpPr>
          <p:nvPr/>
        </p:nvSpPr>
        <p:spPr bwMode="auto">
          <a:xfrm flipH="1">
            <a:off x="5805289" y="4758506"/>
            <a:ext cx="69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4" name="Line 62"/>
          <p:cNvSpPr>
            <a:spLocks noChangeShapeType="1"/>
          </p:cNvSpPr>
          <p:nvPr/>
        </p:nvSpPr>
        <p:spPr bwMode="auto">
          <a:xfrm>
            <a:off x="5875139" y="3802832"/>
            <a:ext cx="0" cy="619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5" name="Line 63"/>
          <p:cNvSpPr>
            <a:spLocks noChangeShapeType="1"/>
          </p:cNvSpPr>
          <p:nvPr/>
        </p:nvSpPr>
        <p:spPr bwMode="auto">
          <a:xfrm flipH="1">
            <a:off x="5865614" y="5028382"/>
            <a:ext cx="0" cy="6064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56" name="Rectangle 64"/>
          <p:cNvSpPr>
            <a:spLocks noChangeArrowheads="1"/>
          </p:cNvSpPr>
          <p:nvPr/>
        </p:nvSpPr>
        <p:spPr bwMode="auto">
          <a:xfrm>
            <a:off x="5251251" y="5558607"/>
            <a:ext cx="254000" cy="14446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5251251" y="5558607"/>
            <a:ext cx="254000" cy="144463"/>
            <a:chOff x="1152" y="1344"/>
            <a:chExt cx="336" cy="192"/>
          </a:xfrm>
        </p:grpSpPr>
        <p:sp>
          <p:nvSpPr>
            <p:cNvPr id="1928258" name="Line 66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59" name="Line 67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60" name="Line 68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61" name="Line 69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62" name="Line 70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63" name="Line 71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64" name="Line 72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8265" name="Line 73"/>
          <p:cNvSpPr>
            <a:spLocks noChangeShapeType="1"/>
          </p:cNvSpPr>
          <p:nvPr/>
        </p:nvSpPr>
        <p:spPr bwMode="auto">
          <a:xfrm>
            <a:off x="3231951" y="5731644"/>
            <a:ext cx="0" cy="1460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66" name="Line 74"/>
          <p:cNvSpPr>
            <a:spLocks noChangeShapeType="1"/>
          </p:cNvSpPr>
          <p:nvPr/>
        </p:nvSpPr>
        <p:spPr bwMode="auto">
          <a:xfrm>
            <a:off x="3144640" y="5877694"/>
            <a:ext cx="1936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67" name="AutoShape 75"/>
          <p:cNvSpPr>
            <a:spLocks noChangeArrowheads="1"/>
          </p:cNvSpPr>
          <p:nvPr/>
        </p:nvSpPr>
        <p:spPr bwMode="auto">
          <a:xfrm flipH="1">
            <a:off x="3208140" y="4333056"/>
            <a:ext cx="257175" cy="508000"/>
          </a:xfrm>
          <a:prstGeom prst="lightningBol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28268" name="Text Box 76"/>
          <p:cNvSpPr txBox="1">
            <a:spLocks noChangeArrowheads="1"/>
          </p:cNvSpPr>
          <p:nvPr/>
        </p:nvSpPr>
        <p:spPr bwMode="auto">
          <a:xfrm>
            <a:off x="3017639" y="4398144"/>
            <a:ext cx="28725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28269" name="Rectangle 77"/>
          <p:cNvSpPr>
            <a:spLocks noChangeArrowheads="1"/>
          </p:cNvSpPr>
          <p:nvPr/>
        </p:nvSpPr>
        <p:spPr bwMode="auto">
          <a:xfrm>
            <a:off x="5251251" y="3756794"/>
            <a:ext cx="254000" cy="14605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5251251" y="3756794"/>
            <a:ext cx="254000" cy="146050"/>
            <a:chOff x="1152" y="1344"/>
            <a:chExt cx="336" cy="192"/>
          </a:xfrm>
        </p:grpSpPr>
        <p:sp>
          <p:nvSpPr>
            <p:cNvPr id="1928271" name="Line 79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2" name="Line 80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3" name="Line 81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4" name="Line 82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5" name="Line 83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6" name="Line 84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77" name="Line 85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8278" name="Line 86"/>
          <p:cNvSpPr>
            <a:spLocks noChangeShapeType="1"/>
          </p:cNvSpPr>
          <p:nvPr/>
        </p:nvSpPr>
        <p:spPr bwMode="auto">
          <a:xfrm>
            <a:off x="6176764" y="4812482"/>
            <a:ext cx="0" cy="822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79" name="Line 87"/>
          <p:cNvSpPr>
            <a:spLocks noChangeShapeType="1"/>
          </p:cNvSpPr>
          <p:nvPr/>
        </p:nvSpPr>
        <p:spPr bwMode="auto">
          <a:xfrm>
            <a:off x="6176764" y="3809181"/>
            <a:ext cx="0" cy="857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88"/>
          <p:cNvGrpSpPr>
            <a:grpSpLocks/>
          </p:cNvGrpSpPr>
          <p:nvPr/>
        </p:nvGrpSpPr>
        <p:grpSpPr bwMode="auto">
          <a:xfrm>
            <a:off x="6041827" y="4666431"/>
            <a:ext cx="269875" cy="146050"/>
            <a:chOff x="3696" y="2544"/>
            <a:chExt cx="192" cy="96"/>
          </a:xfrm>
        </p:grpSpPr>
        <p:sp>
          <p:nvSpPr>
            <p:cNvPr id="1928281" name="Line 89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82" name="Line 90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83" name="Line 91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84" name="Line 92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8285" name="Line 93"/>
          <p:cNvSpPr>
            <a:spLocks noChangeShapeType="1"/>
          </p:cNvSpPr>
          <p:nvPr/>
        </p:nvSpPr>
        <p:spPr bwMode="auto">
          <a:xfrm>
            <a:off x="3657401" y="4293369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86" name="Line 94"/>
          <p:cNvSpPr>
            <a:spLocks noChangeShapeType="1"/>
          </p:cNvSpPr>
          <p:nvPr/>
        </p:nvSpPr>
        <p:spPr bwMode="auto">
          <a:xfrm>
            <a:off x="3657401" y="3807594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95"/>
          <p:cNvGrpSpPr>
            <a:grpSpLocks/>
          </p:cNvGrpSpPr>
          <p:nvPr/>
        </p:nvGrpSpPr>
        <p:grpSpPr bwMode="auto">
          <a:xfrm>
            <a:off x="3522465" y="4147319"/>
            <a:ext cx="269875" cy="146050"/>
            <a:chOff x="3696" y="2544"/>
            <a:chExt cx="192" cy="96"/>
          </a:xfrm>
        </p:grpSpPr>
        <p:sp>
          <p:nvSpPr>
            <p:cNvPr id="1928288" name="Line 96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89" name="Line 97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90" name="Line 98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91" name="Line 99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28292" name="Line 100"/>
          <p:cNvSpPr>
            <a:spLocks noChangeShapeType="1"/>
          </p:cNvSpPr>
          <p:nvPr/>
        </p:nvSpPr>
        <p:spPr bwMode="auto">
          <a:xfrm>
            <a:off x="3657401" y="5201419"/>
            <a:ext cx="0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28293" name="Line 101"/>
          <p:cNvSpPr>
            <a:spLocks noChangeShapeType="1"/>
          </p:cNvSpPr>
          <p:nvPr/>
        </p:nvSpPr>
        <p:spPr bwMode="auto">
          <a:xfrm>
            <a:off x="3657401" y="4715644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7" name="Group 102"/>
          <p:cNvGrpSpPr>
            <a:grpSpLocks/>
          </p:cNvGrpSpPr>
          <p:nvPr/>
        </p:nvGrpSpPr>
        <p:grpSpPr bwMode="auto">
          <a:xfrm>
            <a:off x="3522465" y="5055369"/>
            <a:ext cx="269875" cy="146050"/>
            <a:chOff x="3696" y="2544"/>
            <a:chExt cx="192" cy="96"/>
          </a:xfrm>
        </p:grpSpPr>
        <p:sp>
          <p:nvSpPr>
            <p:cNvPr id="1928295" name="Line 103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96" name="Line 104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97" name="Line 105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8298" name="Line 106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62A3159-305D-D6DE-F242-A238278582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0F23883-DCD1-2C4C-D586-DA49C35CA4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4314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0288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Dual diode: Influence of bus resistance</a:t>
            </a:r>
          </a:p>
        </p:txBody>
      </p:sp>
      <p:sp>
        <p:nvSpPr>
          <p:cNvPr id="1930289" name="Rectangle 4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IV curves of all elements in the current path</a:t>
            </a:r>
          </a:p>
        </p:txBody>
      </p:sp>
      <p:sp>
        <p:nvSpPr>
          <p:cNvPr id="1930242" name="Text Box 2"/>
          <p:cNvSpPr txBox="1">
            <a:spLocks noChangeArrowheads="1"/>
          </p:cNvSpPr>
          <p:nvPr/>
        </p:nvSpPr>
        <p:spPr bwMode="auto">
          <a:xfrm>
            <a:off x="8142685" y="1847405"/>
            <a:ext cx="18415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bg2"/>
                </a:solidFill>
                <a:ea typeface="新細明體" pitchFamily="18" charset="-120"/>
              </a:rPr>
              <a:t>Power Clamp</a:t>
            </a:r>
          </a:p>
        </p:txBody>
      </p:sp>
      <p:sp>
        <p:nvSpPr>
          <p:cNvPr id="1930243" name="Text Box 3"/>
          <p:cNvSpPr txBox="1">
            <a:spLocks noChangeArrowheads="1"/>
          </p:cNvSpPr>
          <p:nvPr/>
        </p:nvSpPr>
        <p:spPr bwMode="auto">
          <a:xfrm>
            <a:off x="5258197" y="1717231"/>
            <a:ext cx="1676400" cy="5206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bg2"/>
                </a:solidFill>
                <a:ea typeface="新細明體" pitchFamily="18" charset="-120"/>
              </a:rPr>
              <a:t>Resistance of Vdd bus line</a:t>
            </a:r>
          </a:p>
        </p:txBody>
      </p:sp>
      <p:sp>
        <p:nvSpPr>
          <p:cNvPr id="1930244" name="Text Box 4"/>
          <p:cNvSpPr txBox="1">
            <a:spLocks noChangeArrowheads="1"/>
          </p:cNvSpPr>
          <p:nvPr/>
        </p:nvSpPr>
        <p:spPr bwMode="auto">
          <a:xfrm>
            <a:off x="2972197" y="1769618"/>
            <a:ext cx="9144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008000"/>
                </a:solidFill>
                <a:ea typeface="新細明體" pitchFamily="18" charset="-120"/>
              </a:rPr>
              <a:t>Diode</a:t>
            </a:r>
          </a:p>
        </p:txBody>
      </p:sp>
      <p:sp>
        <p:nvSpPr>
          <p:cNvPr id="1930245" name="Rectangle 5"/>
          <p:cNvSpPr>
            <a:spLocks noChangeArrowheads="1"/>
          </p:cNvSpPr>
          <p:nvPr/>
        </p:nvSpPr>
        <p:spPr bwMode="auto">
          <a:xfrm>
            <a:off x="3794523" y="2364931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46" name="Rectangle 6"/>
          <p:cNvSpPr>
            <a:spLocks noChangeArrowheads="1"/>
          </p:cNvSpPr>
          <p:nvPr/>
        </p:nvSpPr>
        <p:spPr bwMode="auto">
          <a:xfrm>
            <a:off x="2495947" y="2366519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47" name="Line 7"/>
          <p:cNvSpPr>
            <a:spLocks noChangeShapeType="1"/>
          </p:cNvSpPr>
          <p:nvPr/>
        </p:nvSpPr>
        <p:spPr bwMode="auto">
          <a:xfrm flipV="1">
            <a:off x="2492772" y="2222056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48" name="Line 8"/>
          <p:cNvSpPr>
            <a:spLocks noChangeShapeType="1"/>
          </p:cNvSpPr>
          <p:nvPr/>
        </p:nvSpPr>
        <p:spPr bwMode="auto">
          <a:xfrm rot="5400000" flipV="1">
            <a:off x="3576241" y="2541936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49" name="Line 9"/>
          <p:cNvSpPr>
            <a:spLocks noChangeShapeType="1"/>
          </p:cNvSpPr>
          <p:nvPr/>
        </p:nvSpPr>
        <p:spPr bwMode="auto">
          <a:xfrm>
            <a:off x="2999185" y="2345880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50" name="Line 10"/>
          <p:cNvSpPr>
            <a:spLocks noChangeShapeType="1"/>
          </p:cNvSpPr>
          <p:nvPr/>
        </p:nvSpPr>
        <p:spPr bwMode="auto">
          <a:xfrm>
            <a:off x="3792935" y="2345880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51" name="Text Box 11"/>
          <p:cNvSpPr txBox="1">
            <a:spLocks noChangeArrowheads="1"/>
          </p:cNvSpPr>
          <p:nvPr/>
        </p:nvSpPr>
        <p:spPr bwMode="auto">
          <a:xfrm>
            <a:off x="4367610" y="3612705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0252" name="Text Box 12"/>
          <p:cNvSpPr txBox="1">
            <a:spLocks noChangeArrowheads="1"/>
          </p:cNvSpPr>
          <p:nvPr/>
        </p:nvSpPr>
        <p:spPr bwMode="auto">
          <a:xfrm>
            <a:off x="2254647" y="2149030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0253" name="Line 13"/>
          <p:cNvSpPr>
            <a:spLocks noChangeShapeType="1"/>
          </p:cNvSpPr>
          <p:nvPr/>
        </p:nvSpPr>
        <p:spPr bwMode="auto">
          <a:xfrm>
            <a:off x="2494361" y="2495105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54" name="Freeform 14"/>
          <p:cNvSpPr>
            <a:spLocks/>
          </p:cNvSpPr>
          <p:nvPr/>
        </p:nvSpPr>
        <p:spPr bwMode="auto">
          <a:xfrm>
            <a:off x="2508647" y="2349055"/>
            <a:ext cx="381000" cy="1295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144" y="720"/>
              </a:cxn>
              <a:cxn ang="0">
                <a:pos x="240" y="624"/>
              </a:cxn>
              <a:cxn ang="0">
                <a:pos x="384" y="0"/>
              </a:cxn>
            </a:cxnLst>
            <a:rect l="0" t="0" r="r" b="b"/>
            <a:pathLst>
              <a:path w="384" h="744">
                <a:moveTo>
                  <a:pt x="0" y="720"/>
                </a:moveTo>
                <a:cubicBezTo>
                  <a:pt x="52" y="728"/>
                  <a:pt x="104" y="736"/>
                  <a:pt x="144" y="720"/>
                </a:cubicBezTo>
                <a:cubicBezTo>
                  <a:pt x="184" y="704"/>
                  <a:pt x="200" y="744"/>
                  <a:pt x="240" y="624"/>
                </a:cubicBezTo>
                <a:cubicBezTo>
                  <a:pt x="280" y="504"/>
                  <a:pt x="332" y="252"/>
                  <a:pt x="384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0255" name="Rectangle 15"/>
          <p:cNvSpPr>
            <a:spLocks noChangeArrowheads="1"/>
          </p:cNvSpPr>
          <p:nvPr/>
        </p:nvSpPr>
        <p:spPr bwMode="auto">
          <a:xfrm>
            <a:off x="6602810" y="4471544"/>
            <a:ext cx="792162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56" name="Rectangle 16"/>
          <p:cNvSpPr>
            <a:spLocks noChangeArrowheads="1"/>
          </p:cNvSpPr>
          <p:nvPr/>
        </p:nvSpPr>
        <p:spPr bwMode="auto">
          <a:xfrm>
            <a:off x="5304236" y="4473131"/>
            <a:ext cx="503237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57" name="Line 17"/>
          <p:cNvSpPr>
            <a:spLocks noChangeShapeType="1"/>
          </p:cNvSpPr>
          <p:nvPr/>
        </p:nvSpPr>
        <p:spPr bwMode="auto">
          <a:xfrm flipV="1">
            <a:off x="5301060" y="4328668"/>
            <a:ext cx="0" cy="1439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58" name="Line 18"/>
          <p:cNvSpPr>
            <a:spLocks noChangeShapeType="1"/>
          </p:cNvSpPr>
          <p:nvPr/>
        </p:nvSpPr>
        <p:spPr bwMode="auto">
          <a:xfrm rot="5400000" flipV="1">
            <a:off x="6384529" y="4648550"/>
            <a:ext cx="0" cy="2160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59" name="Line 19"/>
          <p:cNvSpPr>
            <a:spLocks noChangeShapeType="1"/>
          </p:cNvSpPr>
          <p:nvPr/>
        </p:nvSpPr>
        <p:spPr bwMode="auto">
          <a:xfrm>
            <a:off x="5807472" y="4452493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60" name="Line 20"/>
          <p:cNvSpPr>
            <a:spLocks noChangeShapeType="1"/>
          </p:cNvSpPr>
          <p:nvPr/>
        </p:nvSpPr>
        <p:spPr bwMode="auto">
          <a:xfrm>
            <a:off x="6601222" y="4452493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61" name="Text Box 21"/>
          <p:cNvSpPr txBox="1">
            <a:spLocks noChangeArrowheads="1"/>
          </p:cNvSpPr>
          <p:nvPr/>
        </p:nvSpPr>
        <p:spPr bwMode="auto">
          <a:xfrm>
            <a:off x="7175897" y="5701855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0262" name="Text Box 22"/>
          <p:cNvSpPr txBox="1">
            <a:spLocks noChangeArrowheads="1"/>
          </p:cNvSpPr>
          <p:nvPr/>
        </p:nvSpPr>
        <p:spPr bwMode="auto">
          <a:xfrm>
            <a:off x="5062935" y="4255643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0263" name="Line 23"/>
          <p:cNvSpPr>
            <a:spLocks noChangeShapeType="1"/>
          </p:cNvSpPr>
          <p:nvPr/>
        </p:nvSpPr>
        <p:spPr bwMode="auto">
          <a:xfrm>
            <a:off x="5302648" y="4601718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64" name="Freeform 24"/>
          <p:cNvSpPr>
            <a:spLocks/>
          </p:cNvSpPr>
          <p:nvPr/>
        </p:nvSpPr>
        <p:spPr bwMode="auto">
          <a:xfrm>
            <a:off x="5313760" y="4454080"/>
            <a:ext cx="381000" cy="1295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144" y="720"/>
              </a:cxn>
              <a:cxn ang="0">
                <a:pos x="240" y="624"/>
              </a:cxn>
              <a:cxn ang="0">
                <a:pos x="384" y="0"/>
              </a:cxn>
            </a:cxnLst>
            <a:rect l="0" t="0" r="r" b="b"/>
            <a:pathLst>
              <a:path w="384" h="744">
                <a:moveTo>
                  <a:pt x="0" y="720"/>
                </a:moveTo>
                <a:cubicBezTo>
                  <a:pt x="52" y="728"/>
                  <a:pt x="104" y="736"/>
                  <a:pt x="144" y="720"/>
                </a:cubicBezTo>
                <a:cubicBezTo>
                  <a:pt x="184" y="704"/>
                  <a:pt x="200" y="744"/>
                  <a:pt x="240" y="624"/>
                </a:cubicBezTo>
                <a:cubicBezTo>
                  <a:pt x="280" y="504"/>
                  <a:pt x="332" y="252"/>
                  <a:pt x="384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0265" name="Text Box 25"/>
          <p:cNvSpPr txBox="1">
            <a:spLocks noChangeArrowheads="1"/>
          </p:cNvSpPr>
          <p:nvPr/>
        </p:nvSpPr>
        <p:spPr bwMode="auto">
          <a:xfrm>
            <a:off x="6640911" y="5095430"/>
            <a:ext cx="775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GOX </a:t>
            </a:r>
          </a:p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damage</a:t>
            </a:r>
          </a:p>
        </p:txBody>
      </p:sp>
      <p:sp>
        <p:nvSpPr>
          <p:cNvPr id="1930266" name="Text Box 26"/>
          <p:cNvSpPr txBox="1">
            <a:spLocks noChangeArrowheads="1"/>
          </p:cNvSpPr>
          <p:nvPr/>
        </p:nvSpPr>
        <p:spPr bwMode="auto">
          <a:xfrm>
            <a:off x="5323285" y="5730430"/>
            <a:ext cx="95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ea typeface="新細明體" pitchFamily="18" charset="-120"/>
              </a:rPr>
              <a:t>Vmin</a:t>
            </a:r>
          </a:p>
        </p:txBody>
      </p:sp>
      <p:sp>
        <p:nvSpPr>
          <p:cNvPr id="1930267" name="Text Box 27"/>
          <p:cNvSpPr txBox="1">
            <a:spLocks noChangeArrowheads="1"/>
          </p:cNvSpPr>
          <p:nvPr/>
        </p:nvSpPr>
        <p:spPr bwMode="auto">
          <a:xfrm>
            <a:off x="6240861" y="5728843"/>
            <a:ext cx="661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  <a:cs typeface="Arial" pitchFamily="34" charset="0"/>
              </a:rPr>
              <a:t>Vmax</a:t>
            </a:r>
            <a:endParaRPr lang="en-US" sz="1600" b="1" baseline="-25000">
              <a:solidFill>
                <a:srgbClr val="FF0000"/>
              </a:solidFill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930268" name="Text Box 28"/>
          <p:cNvSpPr txBox="1">
            <a:spLocks noChangeArrowheads="1"/>
          </p:cNvSpPr>
          <p:nvPr/>
        </p:nvSpPr>
        <p:spPr bwMode="auto">
          <a:xfrm rot="-21600000">
            <a:off x="7245965" y="4376621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ESD </a:t>
            </a:r>
          </a:p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Spec.</a:t>
            </a:r>
          </a:p>
        </p:txBody>
      </p:sp>
      <p:sp>
        <p:nvSpPr>
          <p:cNvPr id="1930269" name="Rectangle 29"/>
          <p:cNvSpPr>
            <a:spLocks noChangeArrowheads="1"/>
          </p:cNvSpPr>
          <p:nvPr/>
        </p:nvSpPr>
        <p:spPr bwMode="auto">
          <a:xfrm>
            <a:off x="6556773" y="2364931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70" name="Rectangle 30"/>
          <p:cNvSpPr>
            <a:spLocks noChangeArrowheads="1"/>
          </p:cNvSpPr>
          <p:nvPr/>
        </p:nvSpPr>
        <p:spPr bwMode="auto">
          <a:xfrm>
            <a:off x="5258197" y="2366519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71" name="Line 31"/>
          <p:cNvSpPr>
            <a:spLocks noChangeShapeType="1"/>
          </p:cNvSpPr>
          <p:nvPr/>
        </p:nvSpPr>
        <p:spPr bwMode="auto">
          <a:xfrm flipV="1">
            <a:off x="5255022" y="2222056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72" name="Line 32"/>
          <p:cNvSpPr>
            <a:spLocks noChangeShapeType="1"/>
          </p:cNvSpPr>
          <p:nvPr/>
        </p:nvSpPr>
        <p:spPr bwMode="auto">
          <a:xfrm rot="5400000" flipV="1">
            <a:off x="6338491" y="2541936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73" name="Line 33"/>
          <p:cNvSpPr>
            <a:spLocks noChangeShapeType="1"/>
          </p:cNvSpPr>
          <p:nvPr/>
        </p:nvSpPr>
        <p:spPr bwMode="auto">
          <a:xfrm>
            <a:off x="5761435" y="2345880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74" name="Line 34"/>
          <p:cNvSpPr>
            <a:spLocks noChangeShapeType="1"/>
          </p:cNvSpPr>
          <p:nvPr/>
        </p:nvSpPr>
        <p:spPr bwMode="auto">
          <a:xfrm>
            <a:off x="6555185" y="2345880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75" name="Text Box 35"/>
          <p:cNvSpPr txBox="1">
            <a:spLocks noChangeArrowheads="1"/>
          </p:cNvSpPr>
          <p:nvPr/>
        </p:nvSpPr>
        <p:spPr bwMode="auto">
          <a:xfrm>
            <a:off x="7129860" y="3612705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0276" name="Text Box 36"/>
          <p:cNvSpPr txBox="1">
            <a:spLocks noChangeArrowheads="1"/>
          </p:cNvSpPr>
          <p:nvPr/>
        </p:nvSpPr>
        <p:spPr bwMode="auto">
          <a:xfrm>
            <a:off x="5016897" y="2149030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0277" name="Line 37"/>
          <p:cNvSpPr>
            <a:spLocks noChangeShapeType="1"/>
          </p:cNvSpPr>
          <p:nvPr/>
        </p:nvSpPr>
        <p:spPr bwMode="auto">
          <a:xfrm>
            <a:off x="5256611" y="2495105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78" name="Rectangle 38"/>
          <p:cNvSpPr>
            <a:spLocks noChangeArrowheads="1"/>
          </p:cNvSpPr>
          <p:nvPr/>
        </p:nvSpPr>
        <p:spPr bwMode="auto">
          <a:xfrm>
            <a:off x="9436498" y="2364931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79" name="Rectangle 39"/>
          <p:cNvSpPr>
            <a:spLocks noChangeArrowheads="1"/>
          </p:cNvSpPr>
          <p:nvPr/>
        </p:nvSpPr>
        <p:spPr bwMode="auto">
          <a:xfrm>
            <a:off x="8137922" y="2366519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80" name="Line 40"/>
          <p:cNvSpPr>
            <a:spLocks noChangeShapeType="1"/>
          </p:cNvSpPr>
          <p:nvPr/>
        </p:nvSpPr>
        <p:spPr bwMode="auto">
          <a:xfrm flipV="1">
            <a:off x="8134747" y="2222056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81" name="Line 41"/>
          <p:cNvSpPr>
            <a:spLocks noChangeShapeType="1"/>
          </p:cNvSpPr>
          <p:nvPr/>
        </p:nvSpPr>
        <p:spPr bwMode="auto">
          <a:xfrm rot="5400000" flipV="1">
            <a:off x="9218216" y="2541936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82" name="Line 42"/>
          <p:cNvSpPr>
            <a:spLocks noChangeShapeType="1"/>
          </p:cNvSpPr>
          <p:nvPr/>
        </p:nvSpPr>
        <p:spPr bwMode="auto">
          <a:xfrm>
            <a:off x="8641160" y="2345880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83" name="Line 43"/>
          <p:cNvSpPr>
            <a:spLocks noChangeShapeType="1"/>
          </p:cNvSpPr>
          <p:nvPr/>
        </p:nvSpPr>
        <p:spPr bwMode="auto">
          <a:xfrm>
            <a:off x="9434910" y="2345880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84" name="Text Box 44"/>
          <p:cNvSpPr txBox="1">
            <a:spLocks noChangeArrowheads="1"/>
          </p:cNvSpPr>
          <p:nvPr/>
        </p:nvSpPr>
        <p:spPr bwMode="auto">
          <a:xfrm>
            <a:off x="10009585" y="3612705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0285" name="Text Box 45"/>
          <p:cNvSpPr txBox="1">
            <a:spLocks noChangeArrowheads="1"/>
          </p:cNvSpPr>
          <p:nvPr/>
        </p:nvSpPr>
        <p:spPr bwMode="auto">
          <a:xfrm>
            <a:off x="7896622" y="2149030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0286" name="Line 46"/>
          <p:cNvSpPr>
            <a:spLocks noChangeShapeType="1"/>
          </p:cNvSpPr>
          <p:nvPr/>
        </p:nvSpPr>
        <p:spPr bwMode="auto">
          <a:xfrm>
            <a:off x="8136336" y="2495105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87" name="Rectangle 47"/>
          <p:cNvSpPr>
            <a:spLocks noChangeArrowheads="1"/>
          </p:cNvSpPr>
          <p:nvPr/>
        </p:nvSpPr>
        <p:spPr bwMode="auto">
          <a:xfrm>
            <a:off x="4943873" y="2149030"/>
            <a:ext cx="5400675" cy="1728788"/>
          </a:xfrm>
          <a:prstGeom prst="rect">
            <a:avLst/>
          </a:prstGeom>
          <a:solidFill>
            <a:schemeClr val="bg1">
              <a:alpha val="71001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90" name="Rectangle 50"/>
          <p:cNvSpPr>
            <a:spLocks noChangeArrowheads="1"/>
          </p:cNvSpPr>
          <p:nvPr/>
        </p:nvSpPr>
        <p:spPr bwMode="auto">
          <a:xfrm>
            <a:off x="2603897" y="5658994"/>
            <a:ext cx="196850" cy="19843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91" name="Rectangle 51"/>
          <p:cNvSpPr>
            <a:spLocks noChangeArrowheads="1"/>
          </p:cNvSpPr>
          <p:nvPr/>
        </p:nvSpPr>
        <p:spPr bwMode="auto">
          <a:xfrm>
            <a:off x="2603897" y="4330255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92" name="Line 52"/>
          <p:cNvSpPr>
            <a:spLocks noChangeShapeType="1"/>
          </p:cNvSpPr>
          <p:nvPr/>
        </p:nvSpPr>
        <p:spPr bwMode="auto">
          <a:xfrm>
            <a:off x="2800747" y="5757418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93" name="Text Box 53"/>
          <p:cNvSpPr txBox="1">
            <a:spLocks noChangeArrowheads="1"/>
          </p:cNvSpPr>
          <p:nvPr/>
        </p:nvSpPr>
        <p:spPr bwMode="auto">
          <a:xfrm>
            <a:off x="2208611" y="4330255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dd</a:t>
            </a:r>
          </a:p>
        </p:txBody>
      </p:sp>
      <p:sp>
        <p:nvSpPr>
          <p:cNvPr id="1930294" name="Text Box 54"/>
          <p:cNvSpPr txBox="1">
            <a:spLocks noChangeArrowheads="1"/>
          </p:cNvSpPr>
          <p:nvPr/>
        </p:nvSpPr>
        <p:spPr bwMode="auto">
          <a:xfrm>
            <a:off x="2256235" y="5660580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ss</a:t>
            </a:r>
          </a:p>
        </p:txBody>
      </p:sp>
      <p:sp>
        <p:nvSpPr>
          <p:cNvPr id="1930295" name="Rectangle 55"/>
          <p:cNvSpPr>
            <a:spLocks noChangeArrowheads="1"/>
          </p:cNvSpPr>
          <p:nvPr/>
        </p:nvSpPr>
        <p:spPr bwMode="auto">
          <a:xfrm>
            <a:off x="2603897" y="4970018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296" name="Line 56"/>
          <p:cNvSpPr>
            <a:spLocks noChangeShapeType="1"/>
          </p:cNvSpPr>
          <p:nvPr/>
        </p:nvSpPr>
        <p:spPr bwMode="auto">
          <a:xfrm flipV="1">
            <a:off x="2800747" y="5068443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97" name="Text Box 57"/>
          <p:cNvSpPr txBox="1">
            <a:spLocks noChangeArrowheads="1"/>
          </p:cNvSpPr>
          <p:nvPr/>
        </p:nvSpPr>
        <p:spPr bwMode="auto">
          <a:xfrm>
            <a:off x="2256235" y="4971605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IN</a:t>
            </a:r>
          </a:p>
        </p:txBody>
      </p:sp>
      <p:sp>
        <p:nvSpPr>
          <p:cNvPr id="1930298" name="Line 58"/>
          <p:cNvSpPr>
            <a:spLocks noChangeShapeType="1"/>
          </p:cNvSpPr>
          <p:nvPr/>
        </p:nvSpPr>
        <p:spPr bwMode="auto">
          <a:xfrm flipH="1">
            <a:off x="3786585" y="4674744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299" name="Line 59"/>
          <p:cNvSpPr>
            <a:spLocks noChangeShapeType="1"/>
          </p:cNvSpPr>
          <p:nvPr/>
        </p:nvSpPr>
        <p:spPr bwMode="auto">
          <a:xfrm flipH="1">
            <a:off x="3835797" y="4674744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0" name="Line 60"/>
          <p:cNvSpPr>
            <a:spLocks noChangeShapeType="1"/>
          </p:cNvSpPr>
          <p:nvPr/>
        </p:nvSpPr>
        <p:spPr bwMode="auto">
          <a:xfrm>
            <a:off x="3835798" y="4970018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1" name="Line 61"/>
          <p:cNvSpPr>
            <a:spLocks noChangeShapeType="1"/>
          </p:cNvSpPr>
          <p:nvPr/>
        </p:nvSpPr>
        <p:spPr bwMode="auto">
          <a:xfrm>
            <a:off x="3835798" y="4674743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2" name="Line 62"/>
          <p:cNvSpPr>
            <a:spLocks noChangeShapeType="1"/>
          </p:cNvSpPr>
          <p:nvPr/>
        </p:nvSpPr>
        <p:spPr bwMode="auto">
          <a:xfrm flipH="1">
            <a:off x="3985022" y="4970018"/>
            <a:ext cx="0" cy="246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3" name="Line 63"/>
          <p:cNvSpPr>
            <a:spLocks noChangeShapeType="1"/>
          </p:cNvSpPr>
          <p:nvPr/>
        </p:nvSpPr>
        <p:spPr bwMode="auto">
          <a:xfrm flipH="1">
            <a:off x="3786585" y="5216081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4" name="Line 64"/>
          <p:cNvSpPr>
            <a:spLocks noChangeShapeType="1"/>
          </p:cNvSpPr>
          <p:nvPr/>
        </p:nvSpPr>
        <p:spPr bwMode="auto">
          <a:xfrm flipH="1">
            <a:off x="3835797" y="5216081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5" name="Line 65"/>
          <p:cNvSpPr>
            <a:spLocks noChangeShapeType="1"/>
          </p:cNvSpPr>
          <p:nvPr/>
        </p:nvSpPr>
        <p:spPr bwMode="auto">
          <a:xfrm>
            <a:off x="3835798" y="5511355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6" name="Line 66"/>
          <p:cNvSpPr>
            <a:spLocks noChangeShapeType="1"/>
          </p:cNvSpPr>
          <p:nvPr/>
        </p:nvSpPr>
        <p:spPr bwMode="auto">
          <a:xfrm>
            <a:off x="3835798" y="5216080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7" name="Line 67"/>
          <p:cNvSpPr>
            <a:spLocks noChangeShapeType="1"/>
          </p:cNvSpPr>
          <p:nvPr/>
        </p:nvSpPr>
        <p:spPr bwMode="auto">
          <a:xfrm flipH="1">
            <a:off x="3985022" y="5511356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8" name="Line 68"/>
          <p:cNvSpPr>
            <a:spLocks noChangeShapeType="1"/>
          </p:cNvSpPr>
          <p:nvPr/>
        </p:nvSpPr>
        <p:spPr bwMode="auto">
          <a:xfrm flipH="1">
            <a:off x="3985022" y="4428681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09" name="Oval 69"/>
          <p:cNvSpPr>
            <a:spLocks noChangeArrowheads="1"/>
          </p:cNvSpPr>
          <p:nvPr/>
        </p:nvSpPr>
        <p:spPr bwMode="auto">
          <a:xfrm flipH="1">
            <a:off x="3688161" y="4773169"/>
            <a:ext cx="98425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310" name="Line 70"/>
          <p:cNvSpPr>
            <a:spLocks noChangeShapeType="1"/>
          </p:cNvSpPr>
          <p:nvPr/>
        </p:nvSpPr>
        <p:spPr bwMode="auto">
          <a:xfrm flipH="1">
            <a:off x="3638947" y="5363718"/>
            <a:ext cx="147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1" name="Line 71"/>
          <p:cNvSpPr>
            <a:spLocks noChangeShapeType="1"/>
          </p:cNvSpPr>
          <p:nvPr/>
        </p:nvSpPr>
        <p:spPr bwMode="auto">
          <a:xfrm flipH="1">
            <a:off x="3638948" y="4822380"/>
            <a:ext cx="492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2" name="Line 72"/>
          <p:cNvSpPr>
            <a:spLocks noChangeShapeType="1"/>
          </p:cNvSpPr>
          <p:nvPr/>
        </p:nvSpPr>
        <p:spPr bwMode="auto">
          <a:xfrm flipH="1" flipV="1">
            <a:off x="3638947" y="4822380"/>
            <a:ext cx="0" cy="541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3" name="Line 73"/>
          <p:cNvSpPr>
            <a:spLocks noChangeShapeType="1"/>
          </p:cNvSpPr>
          <p:nvPr/>
        </p:nvSpPr>
        <p:spPr bwMode="auto">
          <a:xfrm flipV="1">
            <a:off x="2603897" y="5658994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4" name="Line 74"/>
          <p:cNvSpPr>
            <a:spLocks noChangeShapeType="1"/>
          </p:cNvSpPr>
          <p:nvPr/>
        </p:nvSpPr>
        <p:spPr bwMode="auto">
          <a:xfrm>
            <a:off x="2603897" y="5658994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5" name="Line 75"/>
          <p:cNvSpPr>
            <a:spLocks noChangeShapeType="1"/>
          </p:cNvSpPr>
          <p:nvPr/>
        </p:nvSpPr>
        <p:spPr bwMode="auto">
          <a:xfrm flipV="1">
            <a:off x="2603897" y="4970018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6" name="Line 76"/>
          <p:cNvSpPr>
            <a:spLocks noChangeShapeType="1"/>
          </p:cNvSpPr>
          <p:nvPr/>
        </p:nvSpPr>
        <p:spPr bwMode="auto">
          <a:xfrm>
            <a:off x="2603897" y="4970018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7" name="Line 77"/>
          <p:cNvSpPr>
            <a:spLocks noChangeShapeType="1"/>
          </p:cNvSpPr>
          <p:nvPr/>
        </p:nvSpPr>
        <p:spPr bwMode="auto">
          <a:xfrm flipV="1">
            <a:off x="2603897" y="4330255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8" name="Line 78"/>
          <p:cNvSpPr>
            <a:spLocks noChangeShapeType="1"/>
          </p:cNvSpPr>
          <p:nvPr/>
        </p:nvSpPr>
        <p:spPr bwMode="auto">
          <a:xfrm>
            <a:off x="2603897" y="4330255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19" name="Line 79"/>
          <p:cNvSpPr>
            <a:spLocks noChangeShapeType="1"/>
          </p:cNvSpPr>
          <p:nvPr/>
        </p:nvSpPr>
        <p:spPr bwMode="auto">
          <a:xfrm>
            <a:off x="2800747" y="4428680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0" name="Rectangle 80"/>
          <p:cNvSpPr>
            <a:spLocks noChangeArrowheads="1"/>
          </p:cNvSpPr>
          <p:nvPr/>
        </p:nvSpPr>
        <p:spPr bwMode="auto">
          <a:xfrm>
            <a:off x="4526361" y="4871593"/>
            <a:ext cx="198437" cy="442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321" name="Line 81"/>
          <p:cNvSpPr>
            <a:spLocks noChangeShapeType="1"/>
          </p:cNvSpPr>
          <p:nvPr/>
        </p:nvSpPr>
        <p:spPr bwMode="auto">
          <a:xfrm flipH="1">
            <a:off x="4575572" y="4970019"/>
            <a:ext cx="50800" cy="147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2" name="Line 82"/>
          <p:cNvSpPr>
            <a:spLocks noChangeShapeType="1"/>
          </p:cNvSpPr>
          <p:nvPr/>
        </p:nvSpPr>
        <p:spPr bwMode="auto">
          <a:xfrm flipH="1">
            <a:off x="4575572" y="5117655"/>
            <a:ext cx="50800" cy="1476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3" name="Line 83"/>
          <p:cNvSpPr>
            <a:spLocks noChangeShapeType="1"/>
          </p:cNvSpPr>
          <p:nvPr/>
        </p:nvSpPr>
        <p:spPr bwMode="auto">
          <a:xfrm flipH="1">
            <a:off x="4575572" y="5117655"/>
            <a:ext cx="5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4" name="Line 84"/>
          <p:cNvSpPr>
            <a:spLocks noChangeShapeType="1"/>
          </p:cNvSpPr>
          <p:nvPr/>
        </p:nvSpPr>
        <p:spPr bwMode="auto">
          <a:xfrm>
            <a:off x="4626372" y="4419155"/>
            <a:ext cx="0" cy="452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5" name="Line 85"/>
          <p:cNvSpPr>
            <a:spLocks noChangeShapeType="1"/>
          </p:cNvSpPr>
          <p:nvPr/>
        </p:nvSpPr>
        <p:spPr bwMode="auto">
          <a:xfrm flipH="1">
            <a:off x="4620022" y="5314506"/>
            <a:ext cx="0" cy="442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26" name="Rectangle 86"/>
          <p:cNvSpPr>
            <a:spLocks noChangeArrowheads="1"/>
          </p:cNvSpPr>
          <p:nvPr/>
        </p:nvSpPr>
        <p:spPr bwMode="auto">
          <a:xfrm>
            <a:off x="4170761" y="5701856"/>
            <a:ext cx="185737" cy="10636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4170761" y="5701856"/>
            <a:ext cx="185737" cy="106363"/>
            <a:chOff x="1152" y="1344"/>
            <a:chExt cx="336" cy="192"/>
          </a:xfrm>
        </p:grpSpPr>
        <p:sp>
          <p:nvSpPr>
            <p:cNvPr id="1930328" name="Line 88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29" name="Line 89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30" name="Line 90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31" name="Line 91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32" name="Line 92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33" name="Line 93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34" name="Line 94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0335" name="Line 95"/>
          <p:cNvSpPr>
            <a:spLocks noChangeShapeType="1"/>
          </p:cNvSpPr>
          <p:nvPr/>
        </p:nvSpPr>
        <p:spPr bwMode="auto">
          <a:xfrm>
            <a:off x="2695972" y="5828856"/>
            <a:ext cx="0" cy="106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36" name="Line 96"/>
          <p:cNvSpPr>
            <a:spLocks noChangeShapeType="1"/>
          </p:cNvSpPr>
          <p:nvPr/>
        </p:nvSpPr>
        <p:spPr bwMode="auto">
          <a:xfrm>
            <a:off x="2632472" y="5935218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37" name="AutoShape 97"/>
          <p:cNvSpPr>
            <a:spLocks noChangeArrowheads="1"/>
          </p:cNvSpPr>
          <p:nvPr/>
        </p:nvSpPr>
        <p:spPr bwMode="auto">
          <a:xfrm flipH="1">
            <a:off x="2678511" y="4806506"/>
            <a:ext cx="187325" cy="371475"/>
          </a:xfrm>
          <a:prstGeom prst="lightningBol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0338" name="Text Box 98"/>
          <p:cNvSpPr txBox="1">
            <a:spLocks noChangeArrowheads="1"/>
          </p:cNvSpPr>
          <p:nvPr/>
        </p:nvSpPr>
        <p:spPr bwMode="auto">
          <a:xfrm>
            <a:off x="2538810" y="4854130"/>
            <a:ext cx="28725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30339" name="Rectangle 99"/>
          <p:cNvSpPr>
            <a:spLocks noChangeArrowheads="1"/>
          </p:cNvSpPr>
          <p:nvPr/>
        </p:nvSpPr>
        <p:spPr bwMode="auto">
          <a:xfrm>
            <a:off x="4170761" y="4385818"/>
            <a:ext cx="185737" cy="10636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0"/>
          <p:cNvGrpSpPr>
            <a:grpSpLocks/>
          </p:cNvGrpSpPr>
          <p:nvPr/>
        </p:nvGrpSpPr>
        <p:grpSpPr bwMode="auto">
          <a:xfrm>
            <a:off x="4170761" y="4385818"/>
            <a:ext cx="185737" cy="106362"/>
            <a:chOff x="1152" y="1344"/>
            <a:chExt cx="336" cy="192"/>
          </a:xfrm>
        </p:grpSpPr>
        <p:sp>
          <p:nvSpPr>
            <p:cNvPr id="1930341" name="Line 101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2" name="Line 102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3" name="Line 103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4" name="Line 104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5" name="Line 105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6" name="Line 106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47" name="Line 107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0348" name="Line 108"/>
          <p:cNvSpPr>
            <a:spLocks noChangeShapeType="1"/>
          </p:cNvSpPr>
          <p:nvPr/>
        </p:nvSpPr>
        <p:spPr bwMode="auto">
          <a:xfrm>
            <a:off x="4847035" y="5157344"/>
            <a:ext cx="0" cy="600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49" name="Line 109"/>
          <p:cNvSpPr>
            <a:spLocks noChangeShapeType="1"/>
          </p:cNvSpPr>
          <p:nvPr/>
        </p:nvSpPr>
        <p:spPr bwMode="auto">
          <a:xfrm>
            <a:off x="4847035" y="4423918"/>
            <a:ext cx="0" cy="627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10"/>
          <p:cNvGrpSpPr>
            <a:grpSpLocks/>
          </p:cNvGrpSpPr>
          <p:nvPr/>
        </p:nvGrpSpPr>
        <p:grpSpPr bwMode="auto">
          <a:xfrm>
            <a:off x="4748610" y="5050981"/>
            <a:ext cx="196850" cy="106363"/>
            <a:chOff x="3696" y="2544"/>
            <a:chExt cx="192" cy="96"/>
          </a:xfrm>
        </p:grpSpPr>
        <p:sp>
          <p:nvSpPr>
            <p:cNvPr id="1930351" name="Line 111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52" name="Line 112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53" name="Line 113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54" name="Line 114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0355" name="Line 115"/>
          <p:cNvSpPr>
            <a:spLocks noChangeShapeType="1"/>
          </p:cNvSpPr>
          <p:nvPr/>
        </p:nvSpPr>
        <p:spPr bwMode="auto">
          <a:xfrm>
            <a:off x="3026172" y="4789044"/>
            <a:ext cx="0" cy="312737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56" name="Line 116"/>
          <p:cNvSpPr>
            <a:spLocks noChangeShapeType="1"/>
          </p:cNvSpPr>
          <p:nvPr/>
        </p:nvSpPr>
        <p:spPr bwMode="auto">
          <a:xfrm>
            <a:off x="3026172" y="4425506"/>
            <a:ext cx="0" cy="244475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117"/>
          <p:cNvGrpSpPr>
            <a:grpSpLocks/>
          </p:cNvGrpSpPr>
          <p:nvPr/>
        </p:nvGrpSpPr>
        <p:grpSpPr bwMode="auto">
          <a:xfrm>
            <a:off x="2927747" y="4682681"/>
            <a:ext cx="196850" cy="106363"/>
            <a:chOff x="3696" y="2544"/>
            <a:chExt cx="192" cy="96"/>
          </a:xfrm>
        </p:grpSpPr>
        <p:sp>
          <p:nvSpPr>
            <p:cNvPr id="1930358" name="Line 118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59" name="Line 119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60" name="Line 120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61" name="Line 121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0362" name="Line 122"/>
          <p:cNvSpPr>
            <a:spLocks noChangeShapeType="1"/>
          </p:cNvSpPr>
          <p:nvPr/>
        </p:nvSpPr>
        <p:spPr bwMode="auto">
          <a:xfrm>
            <a:off x="3026172" y="5436744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0363" name="Line 123"/>
          <p:cNvSpPr>
            <a:spLocks noChangeShapeType="1"/>
          </p:cNvSpPr>
          <p:nvPr/>
        </p:nvSpPr>
        <p:spPr bwMode="auto">
          <a:xfrm>
            <a:off x="3026172" y="5073206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124"/>
          <p:cNvGrpSpPr>
            <a:grpSpLocks/>
          </p:cNvGrpSpPr>
          <p:nvPr/>
        </p:nvGrpSpPr>
        <p:grpSpPr bwMode="auto">
          <a:xfrm>
            <a:off x="2927747" y="5330381"/>
            <a:ext cx="196850" cy="106363"/>
            <a:chOff x="3696" y="2544"/>
            <a:chExt cx="192" cy="96"/>
          </a:xfrm>
        </p:grpSpPr>
        <p:sp>
          <p:nvSpPr>
            <p:cNvPr id="1930365" name="Line 125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66" name="Line 126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67" name="Line 127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68" name="Line 128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29"/>
          <p:cNvGrpSpPr>
            <a:grpSpLocks/>
          </p:cNvGrpSpPr>
          <p:nvPr/>
        </p:nvGrpSpPr>
        <p:grpSpPr bwMode="auto">
          <a:xfrm>
            <a:off x="2711848" y="4388993"/>
            <a:ext cx="1871663" cy="1414462"/>
            <a:chOff x="702" y="1117"/>
            <a:chExt cx="1407" cy="1224"/>
          </a:xfrm>
        </p:grpSpPr>
        <p:sp>
          <p:nvSpPr>
            <p:cNvPr id="1930370" name="Line 130"/>
            <p:cNvSpPr>
              <a:spLocks noChangeShapeType="1"/>
            </p:cNvSpPr>
            <p:nvPr/>
          </p:nvSpPr>
          <p:spPr bwMode="auto">
            <a:xfrm>
              <a:off x="702" y="1661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71" name="Line 131"/>
            <p:cNvSpPr>
              <a:spLocks noChangeShapeType="1"/>
            </p:cNvSpPr>
            <p:nvPr/>
          </p:nvSpPr>
          <p:spPr bwMode="auto">
            <a:xfrm flipV="1">
              <a:off x="930" y="1117"/>
              <a:ext cx="0" cy="5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72" name="Line 132"/>
            <p:cNvSpPr>
              <a:spLocks noChangeShapeType="1"/>
            </p:cNvSpPr>
            <p:nvPr/>
          </p:nvSpPr>
          <p:spPr bwMode="auto">
            <a:xfrm>
              <a:off x="930" y="1117"/>
              <a:ext cx="117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73" name="Line 133"/>
            <p:cNvSpPr>
              <a:spLocks noChangeShapeType="1"/>
            </p:cNvSpPr>
            <p:nvPr/>
          </p:nvSpPr>
          <p:spPr bwMode="auto">
            <a:xfrm>
              <a:off x="2109" y="1117"/>
              <a:ext cx="0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0374" name="Line 134"/>
            <p:cNvSpPr>
              <a:spLocks noChangeShapeType="1"/>
            </p:cNvSpPr>
            <p:nvPr/>
          </p:nvSpPr>
          <p:spPr bwMode="auto">
            <a:xfrm flipH="1">
              <a:off x="748" y="2341"/>
              <a:ext cx="136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A35DF0A-B82C-FA23-4DAB-B3B62589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5C6EC8-F79D-BCE8-A025-CA6E15BB72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611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2339" name="Rectangle 5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Dual diode: Influence of bus resistance</a:t>
            </a:r>
          </a:p>
        </p:txBody>
      </p:sp>
      <p:sp>
        <p:nvSpPr>
          <p:cNvPr id="193229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IV curves of all elements in the current path</a:t>
            </a:r>
          </a:p>
        </p:txBody>
      </p:sp>
      <p:sp>
        <p:nvSpPr>
          <p:cNvPr id="1932291" name="Text Box 3"/>
          <p:cNvSpPr txBox="1">
            <a:spLocks noChangeArrowheads="1"/>
          </p:cNvSpPr>
          <p:nvPr/>
        </p:nvSpPr>
        <p:spPr bwMode="auto">
          <a:xfrm>
            <a:off x="8201224" y="1872558"/>
            <a:ext cx="18415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bg2"/>
                </a:solidFill>
                <a:ea typeface="新細明體" pitchFamily="18" charset="-120"/>
              </a:rPr>
              <a:t>Power Clamp</a:t>
            </a:r>
          </a:p>
        </p:txBody>
      </p:sp>
      <p:sp>
        <p:nvSpPr>
          <p:cNvPr id="1932292" name="Text Box 4"/>
          <p:cNvSpPr txBox="1">
            <a:spLocks noChangeArrowheads="1"/>
          </p:cNvSpPr>
          <p:nvPr/>
        </p:nvSpPr>
        <p:spPr bwMode="auto">
          <a:xfrm>
            <a:off x="5316736" y="1742384"/>
            <a:ext cx="1676400" cy="5206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accent2"/>
                </a:solidFill>
                <a:ea typeface="新細明體" pitchFamily="18" charset="-120"/>
              </a:rPr>
              <a:t>Resistance of Vdd bus line</a:t>
            </a:r>
          </a:p>
        </p:txBody>
      </p:sp>
      <p:sp>
        <p:nvSpPr>
          <p:cNvPr id="1932293" name="Text Box 5"/>
          <p:cNvSpPr txBox="1">
            <a:spLocks noChangeArrowheads="1"/>
          </p:cNvSpPr>
          <p:nvPr/>
        </p:nvSpPr>
        <p:spPr bwMode="auto">
          <a:xfrm>
            <a:off x="3030736" y="1794771"/>
            <a:ext cx="9144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008000"/>
                </a:solidFill>
                <a:ea typeface="新細明體" pitchFamily="18" charset="-120"/>
              </a:rPr>
              <a:t>Diode</a:t>
            </a:r>
          </a:p>
        </p:txBody>
      </p:sp>
      <p:sp>
        <p:nvSpPr>
          <p:cNvPr id="1932294" name="Rectangle 6"/>
          <p:cNvSpPr>
            <a:spLocks noChangeArrowheads="1"/>
          </p:cNvSpPr>
          <p:nvPr/>
        </p:nvSpPr>
        <p:spPr bwMode="auto">
          <a:xfrm>
            <a:off x="3853062" y="2390084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295" name="Rectangle 7"/>
          <p:cNvSpPr>
            <a:spLocks noChangeArrowheads="1"/>
          </p:cNvSpPr>
          <p:nvPr/>
        </p:nvSpPr>
        <p:spPr bwMode="auto">
          <a:xfrm>
            <a:off x="2554486" y="2391672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296" name="Line 8"/>
          <p:cNvSpPr>
            <a:spLocks noChangeShapeType="1"/>
          </p:cNvSpPr>
          <p:nvPr/>
        </p:nvSpPr>
        <p:spPr bwMode="auto">
          <a:xfrm flipV="1">
            <a:off x="2551311" y="2247209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297" name="Line 9"/>
          <p:cNvSpPr>
            <a:spLocks noChangeShapeType="1"/>
          </p:cNvSpPr>
          <p:nvPr/>
        </p:nvSpPr>
        <p:spPr bwMode="auto">
          <a:xfrm rot="5400000" flipV="1">
            <a:off x="3634780" y="2567089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298" name="Line 10"/>
          <p:cNvSpPr>
            <a:spLocks noChangeShapeType="1"/>
          </p:cNvSpPr>
          <p:nvPr/>
        </p:nvSpPr>
        <p:spPr bwMode="auto">
          <a:xfrm>
            <a:off x="3057724" y="2371033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299" name="Line 11"/>
          <p:cNvSpPr>
            <a:spLocks noChangeShapeType="1"/>
          </p:cNvSpPr>
          <p:nvPr/>
        </p:nvSpPr>
        <p:spPr bwMode="auto">
          <a:xfrm>
            <a:off x="3851474" y="2371033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00" name="Text Box 12"/>
          <p:cNvSpPr txBox="1">
            <a:spLocks noChangeArrowheads="1"/>
          </p:cNvSpPr>
          <p:nvPr/>
        </p:nvSpPr>
        <p:spPr bwMode="auto">
          <a:xfrm>
            <a:off x="4426149" y="3637858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2301" name="Text Box 13"/>
          <p:cNvSpPr txBox="1">
            <a:spLocks noChangeArrowheads="1"/>
          </p:cNvSpPr>
          <p:nvPr/>
        </p:nvSpPr>
        <p:spPr bwMode="auto">
          <a:xfrm>
            <a:off x="2313186" y="2174183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2302" name="Line 14"/>
          <p:cNvSpPr>
            <a:spLocks noChangeShapeType="1"/>
          </p:cNvSpPr>
          <p:nvPr/>
        </p:nvSpPr>
        <p:spPr bwMode="auto">
          <a:xfrm>
            <a:off x="2552900" y="2520258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03" name="Freeform 15"/>
          <p:cNvSpPr>
            <a:spLocks/>
          </p:cNvSpPr>
          <p:nvPr/>
        </p:nvSpPr>
        <p:spPr bwMode="auto">
          <a:xfrm>
            <a:off x="2567186" y="2374208"/>
            <a:ext cx="381000" cy="1295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144" y="720"/>
              </a:cxn>
              <a:cxn ang="0">
                <a:pos x="240" y="624"/>
              </a:cxn>
              <a:cxn ang="0">
                <a:pos x="384" y="0"/>
              </a:cxn>
            </a:cxnLst>
            <a:rect l="0" t="0" r="r" b="b"/>
            <a:pathLst>
              <a:path w="384" h="744">
                <a:moveTo>
                  <a:pt x="0" y="720"/>
                </a:moveTo>
                <a:cubicBezTo>
                  <a:pt x="52" y="728"/>
                  <a:pt x="104" y="736"/>
                  <a:pt x="144" y="720"/>
                </a:cubicBezTo>
                <a:cubicBezTo>
                  <a:pt x="184" y="704"/>
                  <a:pt x="200" y="744"/>
                  <a:pt x="240" y="624"/>
                </a:cubicBezTo>
                <a:cubicBezTo>
                  <a:pt x="280" y="504"/>
                  <a:pt x="332" y="252"/>
                  <a:pt x="384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2304" name="Rectangle 16"/>
          <p:cNvSpPr>
            <a:spLocks noChangeArrowheads="1"/>
          </p:cNvSpPr>
          <p:nvPr/>
        </p:nvSpPr>
        <p:spPr bwMode="auto">
          <a:xfrm>
            <a:off x="6661349" y="4496697"/>
            <a:ext cx="792162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05" name="Rectangle 17"/>
          <p:cNvSpPr>
            <a:spLocks noChangeArrowheads="1"/>
          </p:cNvSpPr>
          <p:nvPr/>
        </p:nvSpPr>
        <p:spPr bwMode="auto">
          <a:xfrm>
            <a:off x="5362775" y="4498284"/>
            <a:ext cx="503237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06" name="Line 18"/>
          <p:cNvSpPr>
            <a:spLocks noChangeShapeType="1"/>
          </p:cNvSpPr>
          <p:nvPr/>
        </p:nvSpPr>
        <p:spPr bwMode="auto">
          <a:xfrm flipV="1">
            <a:off x="5359599" y="4353821"/>
            <a:ext cx="0" cy="1439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07" name="Line 19"/>
          <p:cNvSpPr>
            <a:spLocks noChangeShapeType="1"/>
          </p:cNvSpPr>
          <p:nvPr/>
        </p:nvSpPr>
        <p:spPr bwMode="auto">
          <a:xfrm rot="5400000" flipV="1">
            <a:off x="6443068" y="4673703"/>
            <a:ext cx="0" cy="2160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08" name="Line 20"/>
          <p:cNvSpPr>
            <a:spLocks noChangeShapeType="1"/>
          </p:cNvSpPr>
          <p:nvPr/>
        </p:nvSpPr>
        <p:spPr bwMode="auto">
          <a:xfrm>
            <a:off x="5866011" y="4477646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09" name="Line 21"/>
          <p:cNvSpPr>
            <a:spLocks noChangeShapeType="1"/>
          </p:cNvSpPr>
          <p:nvPr/>
        </p:nvSpPr>
        <p:spPr bwMode="auto">
          <a:xfrm>
            <a:off x="6659761" y="4477646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10" name="Text Box 22"/>
          <p:cNvSpPr txBox="1">
            <a:spLocks noChangeArrowheads="1"/>
          </p:cNvSpPr>
          <p:nvPr/>
        </p:nvSpPr>
        <p:spPr bwMode="auto">
          <a:xfrm>
            <a:off x="7234436" y="5727008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2311" name="Text Box 23"/>
          <p:cNvSpPr txBox="1">
            <a:spLocks noChangeArrowheads="1"/>
          </p:cNvSpPr>
          <p:nvPr/>
        </p:nvSpPr>
        <p:spPr bwMode="auto">
          <a:xfrm>
            <a:off x="5121474" y="4280796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2312" name="Line 24"/>
          <p:cNvSpPr>
            <a:spLocks noChangeShapeType="1"/>
          </p:cNvSpPr>
          <p:nvPr/>
        </p:nvSpPr>
        <p:spPr bwMode="auto">
          <a:xfrm>
            <a:off x="5361187" y="4626871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13" name="Text Box 25"/>
          <p:cNvSpPr txBox="1">
            <a:spLocks noChangeArrowheads="1"/>
          </p:cNvSpPr>
          <p:nvPr/>
        </p:nvSpPr>
        <p:spPr bwMode="auto">
          <a:xfrm>
            <a:off x="6699450" y="5120583"/>
            <a:ext cx="775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GOX </a:t>
            </a:r>
          </a:p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damage</a:t>
            </a:r>
          </a:p>
        </p:txBody>
      </p:sp>
      <p:sp>
        <p:nvSpPr>
          <p:cNvPr id="1932314" name="Text Box 26"/>
          <p:cNvSpPr txBox="1">
            <a:spLocks noChangeArrowheads="1"/>
          </p:cNvSpPr>
          <p:nvPr/>
        </p:nvSpPr>
        <p:spPr bwMode="auto">
          <a:xfrm>
            <a:off x="5381824" y="5755583"/>
            <a:ext cx="95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ea typeface="新細明體" pitchFamily="18" charset="-120"/>
              </a:rPr>
              <a:t>Vmin</a:t>
            </a:r>
          </a:p>
        </p:txBody>
      </p:sp>
      <p:sp>
        <p:nvSpPr>
          <p:cNvPr id="1932315" name="Text Box 27"/>
          <p:cNvSpPr txBox="1">
            <a:spLocks noChangeArrowheads="1"/>
          </p:cNvSpPr>
          <p:nvPr/>
        </p:nvSpPr>
        <p:spPr bwMode="auto">
          <a:xfrm>
            <a:off x="6299400" y="5753996"/>
            <a:ext cx="661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  <a:cs typeface="Arial" pitchFamily="34" charset="0"/>
              </a:rPr>
              <a:t>Vmax</a:t>
            </a:r>
            <a:endParaRPr lang="en-US" sz="1600" b="1" baseline="-25000">
              <a:solidFill>
                <a:srgbClr val="FF0000"/>
              </a:solidFill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932316" name="Text Box 28"/>
          <p:cNvSpPr txBox="1">
            <a:spLocks noChangeArrowheads="1"/>
          </p:cNvSpPr>
          <p:nvPr/>
        </p:nvSpPr>
        <p:spPr bwMode="auto">
          <a:xfrm rot="-21600000">
            <a:off x="7304504" y="4401774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ESD </a:t>
            </a:r>
          </a:p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Spec.</a:t>
            </a:r>
          </a:p>
        </p:txBody>
      </p:sp>
      <p:sp>
        <p:nvSpPr>
          <p:cNvPr id="1932317" name="Rectangle 29"/>
          <p:cNvSpPr>
            <a:spLocks noChangeArrowheads="1"/>
          </p:cNvSpPr>
          <p:nvPr/>
        </p:nvSpPr>
        <p:spPr bwMode="auto">
          <a:xfrm>
            <a:off x="6615312" y="2390084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18" name="Rectangle 30"/>
          <p:cNvSpPr>
            <a:spLocks noChangeArrowheads="1"/>
          </p:cNvSpPr>
          <p:nvPr/>
        </p:nvSpPr>
        <p:spPr bwMode="auto">
          <a:xfrm>
            <a:off x="5316736" y="2391672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19" name="Line 31"/>
          <p:cNvSpPr>
            <a:spLocks noChangeShapeType="1"/>
          </p:cNvSpPr>
          <p:nvPr/>
        </p:nvSpPr>
        <p:spPr bwMode="auto">
          <a:xfrm flipV="1">
            <a:off x="5313561" y="2247209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0" name="Line 32"/>
          <p:cNvSpPr>
            <a:spLocks noChangeShapeType="1"/>
          </p:cNvSpPr>
          <p:nvPr/>
        </p:nvSpPr>
        <p:spPr bwMode="auto">
          <a:xfrm rot="5400000" flipV="1">
            <a:off x="6397030" y="2567089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1" name="Line 33"/>
          <p:cNvSpPr>
            <a:spLocks noChangeShapeType="1"/>
          </p:cNvSpPr>
          <p:nvPr/>
        </p:nvSpPr>
        <p:spPr bwMode="auto">
          <a:xfrm>
            <a:off x="5819974" y="2371033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2" name="Line 34"/>
          <p:cNvSpPr>
            <a:spLocks noChangeShapeType="1"/>
          </p:cNvSpPr>
          <p:nvPr/>
        </p:nvSpPr>
        <p:spPr bwMode="auto">
          <a:xfrm>
            <a:off x="6613724" y="2371033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3" name="Text Box 35"/>
          <p:cNvSpPr txBox="1">
            <a:spLocks noChangeArrowheads="1"/>
          </p:cNvSpPr>
          <p:nvPr/>
        </p:nvSpPr>
        <p:spPr bwMode="auto">
          <a:xfrm>
            <a:off x="7188399" y="3637858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2324" name="Text Box 36"/>
          <p:cNvSpPr txBox="1">
            <a:spLocks noChangeArrowheads="1"/>
          </p:cNvSpPr>
          <p:nvPr/>
        </p:nvSpPr>
        <p:spPr bwMode="auto">
          <a:xfrm>
            <a:off x="5075436" y="2174183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2325" name="Line 37"/>
          <p:cNvSpPr>
            <a:spLocks noChangeShapeType="1"/>
          </p:cNvSpPr>
          <p:nvPr/>
        </p:nvSpPr>
        <p:spPr bwMode="auto">
          <a:xfrm>
            <a:off x="5315150" y="2520258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6" name="Rectangle 38"/>
          <p:cNvSpPr>
            <a:spLocks noChangeArrowheads="1"/>
          </p:cNvSpPr>
          <p:nvPr/>
        </p:nvSpPr>
        <p:spPr bwMode="auto">
          <a:xfrm>
            <a:off x="9495037" y="2390084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27" name="Rectangle 39"/>
          <p:cNvSpPr>
            <a:spLocks noChangeArrowheads="1"/>
          </p:cNvSpPr>
          <p:nvPr/>
        </p:nvSpPr>
        <p:spPr bwMode="auto">
          <a:xfrm>
            <a:off x="8196461" y="2391672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28" name="Line 40"/>
          <p:cNvSpPr>
            <a:spLocks noChangeShapeType="1"/>
          </p:cNvSpPr>
          <p:nvPr/>
        </p:nvSpPr>
        <p:spPr bwMode="auto">
          <a:xfrm flipV="1">
            <a:off x="8193286" y="2247209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29" name="Line 41"/>
          <p:cNvSpPr>
            <a:spLocks noChangeShapeType="1"/>
          </p:cNvSpPr>
          <p:nvPr/>
        </p:nvSpPr>
        <p:spPr bwMode="auto">
          <a:xfrm rot="5400000" flipV="1">
            <a:off x="9276755" y="2567089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30" name="Line 42"/>
          <p:cNvSpPr>
            <a:spLocks noChangeShapeType="1"/>
          </p:cNvSpPr>
          <p:nvPr/>
        </p:nvSpPr>
        <p:spPr bwMode="auto">
          <a:xfrm>
            <a:off x="8699699" y="2371033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31" name="Line 43"/>
          <p:cNvSpPr>
            <a:spLocks noChangeShapeType="1"/>
          </p:cNvSpPr>
          <p:nvPr/>
        </p:nvSpPr>
        <p:spPr bwMode="auto">
          <a:xfrm>
            <a:off x="9493449" y="2371033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32" name="Text Box 44"/>
          <p:cNvSpPr txBox="1">
            <a:spLocks noChangeArrowheads="1"/>
          </p:cNvSpPr>
          <p:nvPr/>
        </p:nvSpPr>
        <p:spPr bwMode="auto">
          <a:xfrm>
            <a:off x="10068124" y="3637858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2333" name="Text Box 45"/>
          <p:cNvSpPr txBox="1">
            <a:spLocks noChangeArrowheads="1"/>
          </p:cNvSpPr>
          <p:nvPr/>
        </p:nvSpPr>
        <p:spPr bwMode="auto">
          <a:xfrm>
            <a:off x="7955161" y="2174183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2334" name="Line 46"/>
          <p:cNvSpPr>
            <a:spLocks noChangeShapeType="1"/>
          </p:cNvSpPr>
          <p:nvPr/>
        </p:nvSpPr>
        <p:spPr bwMode="auto">
          <a:xfrm>
            <a:off x="8194875" y="2520258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35" name="Line 47"/>
          <p:cNvSpPr>
            <a:spLocks noChangeShapeType="1"/>
          </p:cNvSpPr>
          <p:nvPr/>
        </p:nvSpPr>
        <p:spPr bwMode="auto">
          <a:xfrm flipV="1">
            <a:off x="5362774" y="2344046"/>
            <a:ext cx="533400" cy="129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2336" name="Freeform 48"/>
          <p:cNvSpPr>
            <a:spLocks/>
          </p:cNvSpPr>
          <p:nvPr/>
        </p:nvSpPr>
        <p:spPr bwMode="auto">
          <a:xfrm>
            <a:off x="5365949" y="4479234"/>
            <a:ext cx="685800" cy="1389063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96" y="720"/>
              </a:cxn>
              <a:cxn ang="0">
                <a:pos x="144" y="672"/>
              </a:cxn>
              <a:cxn ang="0">
                <a:pos x="480" y="0"/>
              </a:cxn>
            </a:cxnLst>
            <a:rect l="0" t="0" r="r" b="b"/>
            <a:pathLst>
              <a:path w="480" h="792">
                <a:moveTo>
                  <a:pt x="0" y="720"/>
                </a:moveTo>
                <a:cubicBezTo>
                  <a:pt x="36" y="724"/>
                  <a:pt x="72" y="728"/>
                  <a:pt x="96" y="720"/>
                </a:cubicBezTo>
                <a:cubicBezTo>
                  <a:pt x="120" y="712"/>
                  <a:pt x="80" y="792"/>
                  <a:pt x="144" y="672"/>
                </a:cubicBezTo>
                <a:cubicBezTo>
                  <a:pt x="208" y="552"/>
                  <a:pt x="424" y="112"/>
                  <a:pt x="480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2337" name="Line 49"/>
          <p:cNvSpPr>
            <a:spLocks noChangeShapeType="1"/>
          </p:cNvSpPr>
          <p:nvPr/>
        </p:nvSpPr>
        <p:spPr bwMode="auto">
          <a:xfrm flipV="1">
            <a:off x="5519936" y="4406209"/>
            <a:ext cx="203200" cy="1350963"/>
          </a:xfrm>
          <a:prstGeom prst="line">
            <a:avLst/>
          </a:prstGeom>
          <a:noFill/>
          <a:ln w="25400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2338" name="Rectangle 50"/>
          <p:cNvSpPr>
            <a:spLocks noChangeArrowheads="1"/>
          </p:cNvSpPr>
          <p:nvPr/>
        </p:nvSpPr>
        <p:spPr bwMode="auto">
          <a:xfrm>
            <a:off x="7810700" y="2174183"/>
            <a:ext cx="2592387" cy="1728788"/>
          </a:xfrm>
          <a:prstGeom prst="rect">
            <a:avLst/>
          </a:prstGeom>
          <a:solidFill>
            <a:schemeClr val="bg1">
              <a:alpha val="71001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40" name="Rectangle 52"/>
          <p:cNvSpPr>
            <a:spLocks noChangeArrowheads="1"/>
          </p:cNvSpPr>
          <p:nvPr/>
        </p:nvSpPr>
        <p:spPr bwMode="auto">
          <a:xfrm>
            <a:off x="2662436" y="5684147"/>
            <a:ext cx="196850" cy="19843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41" name="Rectangle 53"/>
          <p:cNvSpPr>
            <a:spLocks noChangeArrowheads="1"/>
          </p:cNvSpPr>
          <p:nvPr/>
        </p:nvSpPr>
        <p:spPr bwMode="auto">
          <a:xfrm>
            <a:off x="2662436" y="4355408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42" name="Line 54"/>
          <p:cNvSpPr>
            <a:spLocks noChangeShapeType="1"/>
          </p:cNvSpPr>
          <p:nvPr/>
        </p:nvSpPr>
        <p:spPr bwMode="auto">
          <a:xfrm>
            <a:off x="2859286" y="5782571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43" name="Text Box 55"/>
          <p:cNvSpPr txBox="1">
            <a:spLocks noChangeArrowheads="1"/>
          </p:cNvSpPr>
          <p:nvPr/>
        </p:nvSpPr>
        <p:spPr bwMode="auto">
          <a:xfrm>
            <a:off x="2267150" y="4355408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dd</a:t>
            </a:r>
          </a:p>
        </p:txBody>
      </p:sp>
      <p:sp>
        <p:nvSpPr>
          <p:cNvPr id="1932344" name="Text Box 56"/>
          <p:cNvSpPr txBox="1">
            <a:spLocks noChangeArrowheads="1"/>
          </p:cNvSpPr>
          <p:nvPr/>
        </p:nvSpPr>
        <p:spPr bwMode="auto">
          <a:xfrm>
            <a:off x="2314774" y="5685733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ss</a:t>
            </a:r>
          </a:p>
        </p:txBody>
      </p:sp>
      <p:sp>
        <p:nvSpPr>
          <p:cNvPr id="1932345" name="Rectangle 57"/>
          <p:cNvSpPr>
            <a:spLocks noChangeArrowheads="1"/>
          </p:cNvSpPr>
          <p:nvPr/>
        </p:nvSpPr>
        <p:spPr bwMode="auto">
          <a:xfrm>
            <a:off x="2662436" y="4995171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46" name="Line 58"/>
          <p:cNvSpPr>
            <a:spLocks noChangeShapeType="1"/>
          </p:cNvSpPr>
          <p:nvPr/>
        </p:nvSpPr>
        <p:spPr bwMode="auto">
          <a:xfrm flipV="1">
            <a:off x="2859286" y="5093596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47" name="Text Box 59"/>
          <p:cNvSpPr txBox="1">
            <a:spLocks noChangeArrowheads="1"/>
          </p:cNvSpPr>
          <p:nvPr/>
        </p:nvSpPr>
        <p:spPr bwMode="auto">
          <a:xfrm>
            <a:off x="2314774" y="4996758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IN</a:t>
            </a:r>
          </a:p>
        </p:txBody>
      </p:sp>
      <p:sp>
        <p:nvSpPr>
          <p:cNvPr id="1932348" name="Line 60"/>
          <p:cNvSpPr>
            <a:spLocks noChangeShapeType="1"/>
          </p:cNvSpPr>
          <p:nvPr/>
        </p:nvSpPr>
        <p:spPr bwMode="auto">
          <a:xfrm flipH="1">
            <a:off x="3845124" y="4699897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49" name="Line 61"/>
          <p:cNvSpPr>
            <a:spLocks noChangeShapeType="1"/>
          </p:cNvSpPr>
          <p:nvPr/>
        </p:nvSpPr>
        <p:spPr bwMode="auto">
          <a:xfrm flipH="1">
            <a:off x="3894336" y="4699897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0" name="Line 62"/>
          <p:cNvSpPr>
            <a:spLocks noChangeShapeType="1"/>
          </p:cNvSpPr>
          <p:nvPr/>
        </p:nvSpPr>
        <p:spPr bwMode="auto">
          <a:xfrm>
            <a:off x="3894337" y="4995171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1" name="Line 63"/>
          <p:cNvSpPr>
            <a:spLocks noChangeShapeType="1"/>
          </p:cNvSpPr>
          <p:nvPr/>
        </p:nvSpPr>
        <p:spPr bwMode="auto">
          <a:xfrm>
            <a:off x="3894337" y="4699896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2" name="Line 64"/>
          <p:cNvSpPr>
            <a:spLocks noChangeShapeType="1"/>
          </p:cNvSpPr>
          <p:nvPr/>
        </p:nvSpPr>
        <p:spPr bwMode="auto">
          <a:xfrm flipH="1">
            <a:off x="4043561" y="4995171"/>
            <a:ext cx="0" cy="246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3" name="Line 65"/>
          <p:cNvSpPr>
            <a:spLocks noChangeShapeType="1"/>
          </p:cNvSpPr>
          <p:nvPr/>
        </p:nvSpPr>
        <p:spPr bwMode="auto">
          <a:xfrm flipH="1">
            <a:off x="3845124" y="5241234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4" name="Line 66"/>
          <p:cNvSpPr>
            <a:spLocks noChangeShapeType="1"/>
          </p:cNvSpPr>
          <p:nvPr/>
        </p:nvSpPr>
        <p:spPr bwMode="auto">
          <a:xfrm flipH="1">
            <a:off x="3894336" y="5241234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5" name="Line 67"/>
          <p:cNvSpPr>
            <a:spLocks noChangeShapeType="1"/>
          </p:cNvSpPr>
          <p:nvPr/>
        </p:nvSpPr>
        <p:spPr bwMode="auto">
          <a:xfrm>
            <a:off x="3894337" y="5536508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6" name="Line 68"/>
          <p:cNvSpPr>
            <a:spLocks noChangeShapeType="1"/>
          </p:cNvSpPr>
          <p:nvPr/>
        </p:nvSpPr>
        <p:spPr bwMode="auto">
          <a:xfrm>
            <a:off x="3894337" y="5241233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7" name="Line 69"/>
          <p:cNvSpPr>
            <a:spLocks noChangeShapeType="1"/>
          </p:cNvSpPr>
          <p:nvPr/>
        </p:nvSpPr>
        <p:spPr bwMode="auto">
          <a:xfrm flipH="1">
            <a:off x="4043561" y="5536509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8" name="Line 70"/>
          <p:cNvSpPr>
            <a:spLocks noChangeShapeType="1"/>
          </p:cNvSpPr>
          <p:nvPr/>
        </p:nvSpPr>
        <p:spPr bwMode="auto">
          <a:xfrm flipH="1">
            <a:off x="4043561" y="4453834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59" name="Oval 71"/>
          <p:cNvSpPr>
            <a:spLocks noChangeArrowheads="1"/>
          </p:cNvSpPr>
          <p:nvPr/>
        </p:nvSpPr>
        <p:spPr bwMode="auto">
          <a:xfrm flipH="1">
            <a:off x="3746700" y="4798322"/>
            <a:ext cx="98425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60" name="Line 72"/>
          <p:cNvSpPr>
            <a:spLocks noChangeShapeType="1"/>
          </p:cNvSpPr>
          <p:nvPr/>
        </p:nvSpPr>
        <p:spPr bwMode="auto">
          <a:xfrm flipH="1">
            <a:off x="3697486" y="5388871"/>
            <a:ext cx="147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1" name="Line 73"/>
          <p:cNvSpPr>
            <a:spLocks noChangeShapeType="1"/>
          </p:cNvSpPr>
          <p:nvPr/>
        </p:nvSpPr>
        <p:spPr bwMode="auto">
          <a:xfrm flipH="1">
            <a:off x="3697487" y="4847533"/>
            <a:ext cx="492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2" name="Line 74"/>
          <p:cNvSpPr>
            <a:spLocks noChangeShapeType="1"/>
          </p:cNvSpPr>
          <p:nvPr/>
        </p:nvSpPr>
        <p:spPr bwMode="auto">
          <a:xfrm flipH="1" flipV="1">
            <a:off x="3697486" y="4847533"/>
            <a:ext cx="0" cy="541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3" name="Line 75"/>
          <p:cNvSpPr>
            <a:spLocks noChangeShapeType="1"/>
          </p:cNvSpPr>
          <p:nvPr/>
        </p:nvSpPr>
        <p:spPr bwMode="auto">
          <a:xfrm flipV="1">
            <a:off x="2662436" y="5684147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4" name="Line 76"/>
          <p:cNvSpPr>
            <a:spLocks noChangeShapeType="1"/>
          </p:cNvSpPr>
          <p:nvPr/>
        </p:nvSpPr>
        <p:spPr bwMode="auto">
          <a:xfrm>
            <a:off x="2662436" y="5684147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5" name="Line 77"/>
          <p:cNvSpPr>
            <a:spLocks noChangeShapeType="1"/>
          </p:cNvSpPr>
          <p:nvPr/>
        </p:nvSpPr>
        <p:spPr bwMode="auto">
          <a:xfrm flipV="1">
            <a:off x="2662436" y="4995171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6" name="Line 78"/>
          <p:cNvSpPr>
            <a:spLocks noChangeShapeType="1"/>
          </p:cNvSpPr>
          <p:nvPr/>
        </p:nvSpPr>
        <p:spPr bwMode="auto">
          <a:xfrm>
            <a:off x="2662436" y="4995171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7" name="Line 79"/>
          <p:cNvSpPr>
            <a:spLocks noChangeShapeType="1"/>
          </p:cNvSpPr>
          <p:nvPr/>
        </p:nvSpPr>
        <p:spPr bwMode="auto">
          <a:xfrm flipV="1">
            <a:off x="2662436" y="4355408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8" name="Line 80"/>
          <p:cNvSpPr>
            <a:spLocks noChangeShapeType="1"/>
          </p:cNvSpPr>
          <p:nvPr/>
        </p:nvSpPr>
        <p:spPr bwMode="auto">
          <a:xfrm>
            <a:off x="2662436" y="4355408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69" name="Line 81"/>
          <p:cNvSpPr>
            <a:spLocks noChangeShapeType="1"/>
          </p:cNvSpPr>
          <p:nvPr/>
        </p:nvSpPr>
        <p:spPr bwMode="auto">
          <a:xfrm>
            <a:off x="2859286" y="4453833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0" name="Rectangle 82"/>
          <p:cNvSpPr>
            <a:spLocks noChangeArrowheads="1"/>
          </p:cNvSpPr>
          <p:nvPr/>
        </p:nvSpPr>
        <p:spPr bwMode="auto">
          <a:xfrm>
            <a:off x="4584900" y="4896746"/>
            <a:ext cx="198437" cy="442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71" name="Line 83"/>
          <p:cNvSpPr>
            <a:spLocks noChangeShapeType="1"/>
          </p:cNvSpPr>
          <p:nvPr/>
        </p:nvSpPr>
        <p:spPr bwMode="auto">
          <a:xfrm flipH="1">
            <a:off x="4634111" y="4995172"/>
            <a:ext cx="50800" cy="147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2" name="Line 84"/>
          <p:cNvSpPr>
            <a:spLocks noChangeShapeType="1"/>
          </p:cNvSpPr>
          <p:nvPr/>
        </p:nvSpPr>
        <p:spPr bwMode="auto">
          <a:xfrm flipH="1">
            <a:off x="4634111" y="5142808"/>
            <a:ext cx="50800" cy="1476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3" name="Line 85"/>
          <p:cNvSpPr>
            <a:spLocks noChangeShapeType="1"/>
          </p:cNvSpPr>
          <p:nvPr/>
        </p:nvSpPr>
        <p:spPr bwMode="auto">
          <a:xfrm flipH="1">
            <a:off x="4634111" y="5142808"/>
            <a:ext cx="5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4" name="Line 86"/>
          <p:cNvSpPr>
            <a:spLocks noChangeShapeType="1"/>
          </p:cNvSpPr>
          <p:nvPr/>
        </p:nvSpPr>
        <p:spPr bwMode="auto">
          <a:xfrm>
            <a:off x="4684911" y="4444308"/>
            <a:ext cx="0" cy="452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5" name="Line 87"/>
          <p:cNvSpPr>
            <a:spLocks noChangeShapeType="1"/>
          </p:cNvSpPr>
          <p:nvPr/>
        </p:nvSpPr>
        <p:spPr bwMode="auto">
          <a:xfrm flipH="1">
            <a:off x="4678561" y="5339659"/>
            <a:ext cx="0" cy="442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76" name="Rectangle 88"/>
          <p:cNvSpPr>
            <a:spLocks noChangeArrowheads="1"/>
          </p:cNvSpPr>
          <p:nvPr/>
        </p:nvSpPr>
        <p:spPr bwMode="auto">
          <a:xfrm>
            <a:off x="4229300" y="5727009"/>
            <a:ext cx="185737" cy="10636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4229300" y="5727009"/>
            <a:ext cx="185737" cy="106363"/>
            <a:chOff x="1152" y="1344"/>
            <a:chExt cx="336" cy="192"/>
          </a:xfrm>
        </p:grpSpPr>
        <p:sp>
          <p:nvSpPr>
            <p:cNvPr id="1932378" name="Line 90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79" name="Line 91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80" name="Line 92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81" name="Line 93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82" name="Line 94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83" name="Line 95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84" name="Line 96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2385" name="Line 97"/>
          <p:cNvSpPr>
            <a:spLocks noChangeShapeType="1"/>
          </p:cNvSpPr>
          <p:nvPr/>
        </p:nvSpPr>
        <p:spPr bwMode="auto">
          <a:xfrm>
            <a:off x="2754511" y="5854009"/>
            <a:ext cx="0" cy="106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86" name="Line 98"/>
          <p:cNvSpPr>
            <a:spLocks noChangeShapeType="1"/>
          </p:cNvSpPr>
          <p:nvPr/>
        </p:nvSpPr>
        <p:spPr bwMode="auto">
          <a:xfrm>
            <a:off x="2691011" y="5960371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87" name="AutoShape 99"/>
          <p:cNvSpPr>
            <a:spLocks noChangeArrowheads="1"/>
          </p:cNvSpPr>
          <p:nvPr/>
        </p:nvSpPr>
        <p:spPr bwMode="auto">
          <a:xfrm flipH="1">
            <a:off x="2737050" y="4831659"/>
            <a:ext cx="187325" cy="371475"/>
          </a:xfrm>
          <a:prstGeom prst="lightningBol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2388" name="Text Box 100"/>
          <p:cNvSpPr txBox="1">
            <a:spLocks noChangeArrowheads="1"/>
          </p:cNvSpPr>
          <p:nvPr/>
        </p:nvSpPr>
        <p:spPr bwMode="auto">
          <a:xfrm>
            <a:off x="2597349" y="4879283"/>
            <a:ext cx="28725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32389" name="Rectangle 101"/>
          <p:cNvSpPr>
            <a:spLocks noChangeArrowheads="1"/>
          </p:cNvSpPr>
          <p:nvPr/>
        </p:nvSpPr>
        <p:spPr bwMode="auto">
          <a:xfrm>
            <a:off x="4229300" y="4410971"/>
            <a:ext cx="185737" cy="10636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4229300" y="4410971"/>
            <a:ext cx="185737" cy="106362"/>
            <a:chOff x="1152" y="1344"/>
            <a:chExt cx="336" cy="192"/>
          </a:xfrm>
        </p:grpSpPr>
        <p:sp>
          <p:nvSpPr>
            <p:cNvPr id="1932391" name="Line 103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2" name="Line 104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3" name="Line 105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4" name="Line 106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5" name="Line 107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6" name="Line 108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397" name="Line 109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rgbClr val="0066CC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2398" name="Line 110"/>
          <p:cNvSpPr>
            <a:spLocks noChangeShapeType="1"/>
          </p:cNvSpPr>
          <p:nvPr/>
        </p:nvSpPr>
        <p:spPr bwMode="auto">
          <a:xfrm>
            <a:off x="4905574" y="5182497"/>
            <a:ext cx="0" cy="600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399" name="Line 111"/>
          <p:cNvSpPr>
            <a:spLocks noChangeShapeType="1"/>
          </p:cNvSpPr>
          <p:nvPr/>
        </p:nvSpPr>
        <p:spPr bwMode="auto">
          <a:xfrm>
            <a:off x="4905574" y="4449071"/>
            <a:ext cx="0" cy="627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12"/>
          <p:cNvGrpSpPr>
            <a:grpSpLocks/>
          </p:cNvGrpSpPr>
          <p:nvPr/>
        </p:nvGrpSpPr>
        <p:grpSpPr bwMode="auto">
          <a:xfrm>
            <a:off x="4807149" y="5076134"/>
            <a:ext cx="196850" cy="106363"/>
            <a:chOff x="3696" y="2544"/>
            <a:chExt cx="192" cy="96"/>
          </a:xfrm>
        </p:grpSpPr>
        <p:sp>
          <p:nvSpPr>
            <p:cNvPr id="1932401" name="Line 113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02" name="Line 114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03" name="Line 115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04" name="Line 116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2405" name="Line 117"/>
          <p:cNvSpPr>
            <a:spLocks noChangeShapeType="1"/>
          </p:cNvSpPr>
          <p:nvPr/>
        </p:nvSpPr>
        <p:spPr bwMode="auto">
          <a:xfrm>
            <a:off x="3084711" y="4814197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406" name="Line 118"/>
          <p:cNvSpPr>
            <a:spLocks noChangeShapeType="1"/>
          </p:cNvSpPr>
          <p:nvPr/>
        </p:nvSpPr>
        <p:spPr bwMode="auto">
          <a:xfrm>
            <a:off x="3084711" y="4450659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2986286" y="4707834"/>
            <a:ext cx="196850" cy="106363"/>
            <a:chOff x="3696" y="2544"/>
            <a:chExt cx="192" cy="96"/>
          </a:xfrm>
        </p:grpSpPr>
        <p:sp>
          <p:nvSpPr>
            <p:cNvPr id="1932408" name="Line 120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09" name="Line 121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10" name="Line 122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11" name="Line 123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2412" name="Line 124"/>
          <p:cNvSpPr>
            <a:spLocks noChangeShapeType="1"/>
          </p:cNvSpPr>
          <p:nvPr/>
        </p:nvSpPr>
        <p:spPr bwMode="auto">
          <a:xfrm>
            <a:off x="3084711" y="5461897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2413" name="Line 125"/>
          <p:cNvSpPr>
            <a:spLocks noChangeShapeType="1"/>
          </p:cNvSpPr>
          <p:nvPr/>
        </p:nvSpPr>
        <p:spPr bwMode="auto">
          <a:xfrm>
            <a:off x="3084711" y="5098359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126"/>
          <p:cNvGrpSpPr>
            <a:grpSpLocks/>
          </p:cNvGrpSpPr>
          <p:nvPr/>
        </p:nvGrpSpPr>
        <p:grpSpPr bwMode="auto">
          <a:xfrm>
            <a:off x="2986286" y="5355534"/>
            <a:ext cx="196850" cy="106363"/>
            <a:chOff x="3696" y="2544"/>
            <a:chExt cx="192" cy="96"/>
          </a:xfrm>
        </p:grpSpPr>
        <p:sp>
          <p:nvSpPr>
            <p:cNvPr id="1932415" name="Line 127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16" name="Line 128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17" name="Line 129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18" name="Line 130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31"/>
          <p:cNvGrpSpPr>
            <a:grpSpLocks/>
          </p:cNvGrpSpPr>
          <p:nvPr/>
        </p:nvGrpSpPr>
        <p:grpSpPr bwMode="auto">
          <a:xfrm>
            <a:off x="2770387" y="4414146"/>
            <a:ext cx="1871663" cy="1414462"/>
            <a:chOff x="702" y="1117"/>
            <a:chExt cx="1407" cy="1224"/>
          </a:xfrm>
        </p:grpSpPr>
        <p:sp>
          <p:nvSpPr>
            <p:cNvPr id="1932420" name="Line 132"/>
            <p:cNvSpPr>
              <a:spLocks noChangeShapeType="1"/>
            </p:cNvSpPr>
            <p:nvPr/>
          </p:nvSpPr>
          <p:spPr bwMode="auto">
            <a:xfrm>
              <a:off x="702" y="1661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21" name="Line 133"/>
            <p:cNvSpPr>
              <a:spLocks noChangeShapeType="1"/>
            </p:cNvSpPr>
            <p:nvPr/>
          </p:nvSpPr>
          <p:spPr bwMode="auto">
            <a:xfrm flipV="1">
              <a:off x="930" y="1117"/>
              <a:ext cx="0" cy="5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22" name="Line 134"/>
            <p:cNvSpPr>
              <a:spLocks noChangeShapeType="1"/>
            </p:cNvSpPr>
            <p:nvPr/>
          </p:nvSpPr>
          <p:spPr bwMode="auto">
            <a:xfrm>
              <a:off x="930" y="1117"/>
              <a:ext cx="117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23" name="Line 135"/>
            <p:cNvSpPr>
              <a:spLocks noChangeShapeType="1"/>
            </p:cNvSpPr>
            <p:nvPr/>
          </p:nvSpPr>
          <p:spPr bwMode="auto">
            <a:xfrm>
              <a:off x="2109" y="1117"/>
              <a:ext cx="0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2424" name="Line 136"/>
            <p:cNvSpPr>
              <a:spLocks noChangeShapeType="1"/>
            </p:cNvSpPr>
            <p:nvPr/>
          </p:nvSpPr>
          <p:spPr bwMode="auto">
            <a:xfrm flipH="1">
              <a:off x="748" y="2341"/>
              <a:ext cx="136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BFBE5A8-FE4F-4BAA-0DDA-8D3AF17EA0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32FA0-08CA-DC11-6AD5-A0F27DAA04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4082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4387" name="Rectangle 5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Dual diode: Influence of bus resistance</a:t>
            </a:r>
          </a:p>
        </p:txBody>
      </p:sp>
      <p:sp>
        <p:nvSpPr>
          <p:cNvPr id="193433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IV curves of all elements in the current path</a:t>
            </a:r>
          </a:p>
        </p:txBody>
      </p:sp>
      <p:sp>
        <p:nvSpPr>
          <p:cNvPr id="1934339" name="Text Box 3"/>
          <p:cNvSpPr txBox="1">
            <a:spLocks noChangeArrowheads="1"/>
          </p:cNvSpPr>
          <p:nvPr/>
        </p:nvSpPr>
        <p:spPr bwMode="auto">
          <a:xfrm>
            <a:off x="8188400" y="1882090"/>
            <a:ext cx="18415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8E7300"/>
                </a:solidFill>
                <a:ea typeface="新細明體" pitchFamily="18" charset="-120"/>
              </a:rPr>
              <a:t>Power Clamp</a:t>
            </a:r>
          </a:p>
        </p:txBody>
      </p:sp>
      <p:sp>
        <p:nvSpPr>
          <p:cNvPr id="1934340" name="Text Box 4"/>
          <p:cNvSpPr txBox="1">
            <a:spLocks noChangeArrowheads="1"/>
          </p:cNvSpPr>
          <p:nvPr/>
        </p:nvSpPr>
        <p:spPr bwMode="auto">
          <a:xfrm>
            <a:off x="5303912" y="1751916"/>
            <a:ext cx="1676400" cy="5206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accent2"/>
                </a:solidFill>
                <a:ea typeface="新細明體" pitchFamily="18" charset="-120"/>
              </a:rPr>
              <a:t>Resistance of Vdd bus line</a:t>
            </a:r>
          </a:p>
        </p:txBody>
      </p:sp>
      <p:sp>
        <p:nvSpPr>
          <p:cNvPr id="1934341" name="Text Box 5"/>
          <p:cNvSpPr txBox="1">
            <a:spLocks noChangeArrowheads="1"/>
          </p:cNvSpPr>
          <p:nvPr/>
        </p:nvSpPr>
        <p:spPr bwMode="auto">
          <a:xfrm>
            <a:off x="3017912" y="1804303"/>
            <a:ext cx="9144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008000"/>
                </a:solidFill>
                <a:ea typeface="新細明體" pitchFamily="18" charset="-120"/>
              </a:rPr>
              <a:t>Diode</a:t>
            </a:r>
          </a:p>
        </p:txBody>
      </p:sp>
      <p:sp>
        <p:nvSpPr>
          <p:cNvPr id="1934342" name="Rectangle 6"/>
          <p:cNvSpPr>
            <a:spLocks noChangeArrowheads="1"/>
          </p:cNvSpPr>
          <p:nvPr/>
        </p:nvSpPr>
        <p:spPr bwMode="auto">
          <a:xfrm>
            <a:off x="3840238" y="2399616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43" name="Rectangle 7"/>
          <p:cNvSpPr>
            <a:spLocks noChangeArrowheads="1"/>
          </p:cNvSpPr>
          <p:nvPr/>
        </p:nvSpPr>
        <p:spPr bwMode="auto">
          <a:xfrm>
            <a:off x="2541662" y="2401204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44" name="Line 8"/>
          <p:cNvSpPr>
            <a:spLocks noChangeShapeType="1"/>
          </p:cNvSpPr>
          <p:nvPr/>
        </p:nvSpPr>
        <p:spPr bwMode="auto">
          <a:xfrm flipV="1">
            <a:off x="2538487" y="2256741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45" name="Line 9"/>
          <p:cNvSpPr>
            <a:spLocks noChangeShapeType="1"/>
          </p:cNvSpPr>
          <p:nvPr/>
        </p:nvSpPr>
        <p:spPr bwMode="auto">
          <a:xfrm rot="5400000" flipV="1">
            <a:off x="3621956" y="2576621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46" name="Line 10"/>
          <p:cNvSpPr>
            <a:spLocks noChangeShapeType="1"/>
          </p:cNvSpPr>
          <p:nvPr/>
        </p:nvSpPr>
        <p:spPr bwMode="auto">
          <a:xfrm>
            <a:off x="3044900" y="2380565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47" name="Line 11"/>
          <p:cNvSpPr>
            <a:spLocks noChangeShapeType="1"/>
          </p:cNvSpPr>
          <p:nvPr/>
        </p:nvSpPr>
        <p:spPr bwMode="auto">
          <a:xfrm>
            <a:off x="3838650" y="2380565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48" name="Text Box 12"/>
          <p:cNvSpPr txBox="1">
            <a:spLocks noChangeArrowheads="1"/>
          </p:cNvSpPr>
          <p:nvPr/>
        </p:nvSpPr>
        <p:spPr bwMode="auto">
          <a:xfrm>
            <a:off x="4413325" y="364739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4349" name="Text Box 13"/>
          <p:cNvSpPr txBox="1">
            <a:spLocks noChangeArrowheads="1"/>
          </p:cNvSpPr>
          <p:nvPr/>
        </p:nvSpPr>
        <p:spPr bwMode="auto">
          <a:xfrm>
            <a:off x="2300362" y="2183715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4350" name="Line 14"/>
          <p:cNvSpPr>
            <a:spLocks noChangeShapeType="1"/>
          </p:cNvSpPr>
          <p:nvPr/>
        </p:nvSpPr>
        <p:spPr bwMode="auto">
          <a:xfrm>
            <a:off x="2540076" y="2529790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51" name="Freeform 15"/>
          <p:cNvSpPr>
            <a:spLocks/>
          </p:cNvSpPr>
          <p:nvPr/>
        </p:nvSpPr>
        <p:spPr bwMode="auto">
          <a:xfrm>
            <a:off x="2554362" y="2383740"/>
            <a:ext cx="381000" cy="1295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144" y="720"/>
              </a:cxn>
              <a:cxn ang="0">
                <a:pos x="240" y="624"/>
              </a:cxn>
              <a:cxn ang="0">
                <a:pos x="384" y="0"/>
              </a:cxn>
            </a:cxnLst>
            <a:rect l="0" t="0" r="r" b="b"/>
            <a:pathLst>
              <a:path w="384" h="744">
                <a:moveTo>
                  <a:pt x="0" y="720"/>
                </a:moveTo>
                <a:cubicBezTo>
                  <a:pt x="52" y="728"/>
                  <a:pt x="104" y="736"/>
                  <a:pt x="144" y="720"/>
                </a:cubicBezTo>
                <a:cubicBezTo>
                  <a:pt x="184" y="704"/>
                  <a:pt x="200" y="744"/>
                  <a:pt x="240" y="624"/>
                </a:cubicBezTo>
                <a:cubicBezTo>
                  <a:pt x="280" y="504"/>
                  <a:pt x="332" y="252"/>
                  <a:pt x="384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4352" name="Rectangle 16"/>
          <p:cNvSpPr>
            <a:spLocks noChangeArrowheads="1"/>
          </p:cNvSpPr>
          <p:nvPr/>
        </p:nvSpPr>
        <p:spPr bwMode="auto">
          <a:xfrm>
            <a:off x="6648525" y="4506229"/>
            <a:ext cx="792162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53" name="Rectangle 17"/>
          <p:cNvSpPr>
            <a:spLocks noChangeArrowheads="1"/>
          </p:cNvSpPr>
          <p:nvPr/>
        </p:nvSpPr>
        <p:spPr bwMode="auto">
          <a:xfrm>
            <a:off x="5349951" y="4507816"/>
            <a:ext cx="503237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54" name="Line 18"/>
          <p:cNvSpPr>
            <a:spLocks noChangeShapeType="1"/>
          </p:cNvSpPr>
          <p:nvPr/>
        </p:nvSpPr>
        <p:spPr bwMode="auto">
          <a:xfrm flipV="1">
            <a:off x="5346775" y="4363353"/>
            <a:ext cx="0" cy="1439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55" name="Line 19"/>
          <p:cNvSpPr>
            <a:spLocks noChangeShapeType="1"/>
          </p:cNvSpPr>
          <p:nvPr/>
        </p:nvSpPr>
        <p:spPr bwMode="auto">
          <a:xfrm rot="5400000" flipV="1">
            <a:off x="6430244" y="4683235"/>
            <a:ext cx="0" cy="2160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56" name="Line 20"/>
          <p:cNvSpPr>
            <a:spLocks noChangeShapeType="1"/>
          </p:cNvSpPr>
          <p:nvPr/>
        </p:nvSpPr>
        <p:spPr bwMode="auto">
          <a:xfrm>
            <a:off x="5853187" y="4487178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57" name="Line 21"/>
          <p:cNvSpPr>
            <a:spLocks noChangeShapeType="1"/>
          </p:cNvSpPr>
          <p:nvPr/>
        </p:nvSpPr>
        <p:spPr bwMode="auto">
          <a:xfrm>
            <a:off x="6646937" y="4487178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58" name="Text Box 22"/>
          <p:cNvSpPr txBox="1">
            <a:spLocks noChangeArrowheads="1"/>
          </p:cNvSpPr>
          <p:nvPr/>
        </p:nvSpPr>
        <p:spPr bwMode="auto">
          <a:xfrm>
            <a:off x="7221612" y="573654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4359" name="Text Box 23"/>
          <p:cNvSpPr txBox="1">
            <a:spLocks noChangeArrowheads="1"/>
          </p:cNvSpPr>
          <p:nvPr/>
        </p:nvSpPr>
        <p:spPr bwMode="auto">
          <a:xfrm>
            <a:off x="5108650" y="4290328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4360" name="Line 24"/>
          <p:cNvSpPr>
            <a:spLocks noChangeShapeType="1"/>
          </p:cNvSpPr>
          <p:nvPr/>
        </p:nvSpPr>
        <p:spPr bwMode="auto">
          <a:xfrm>
            <a:off x="5348363" y="4636403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61" name="Text Box 25"/>
          <p:cNvSpPr txBox="1">
            <a:spLocks noChangeArrowheads="1"/>
          </p:cNvSpPr>
          <p:nvPr/>
        </p:nvSpPr>
        <p:spPr bwMode="auto">
          <a:xfrm>
            <a:off x="6686626" y="5130115"/>
            <a:ext cx="775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GOX </a:t>
            </a:r>
          </a:p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damage</a:t>
            </a:r>
          </a:p>
        </p:txBody>
      </p:sp>
      <p:sp>
        <p:nvSpPr>
          <p:cNvPr id="1934362" name="Text Box 26"/>
          <p:cNvSpPr txBox="1">
            <a:spLocks noChangeArrowheads="1"/>
          </p:cNvSpPr>
          <p:nvPr/>
        </p:nvSpPr>
        <p:spPr bwMode="auto">
          <a:xfrm>
            <a:off x="5369000" y="5765115"/>
            <a:ext cx="95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ea typeface="新細明體" pitchFamily="18" charset="-120"/>
              </a:rPr>
              <a:t>Vmin</a:t>
            </a:r>
          </a:p>
        </p:txBody>
      </p:sp>
      <p:sp>
        <p:nvSpPr>
          <p:cNvPr id="1934363" name="Text Box 27"/>
          <p:cNvSpPr txBox="1">
            <a:spLocks noChangeArrowheads="1"/>
          </p:cNvSpPr>
          <p:nvPr/>
        </p:nvSpPr>
        <p:spPr bwMode="auto">
          <a:xfrm>
            <a:off x="6286576" y="5763528"/>
            <a:ext cx="661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  <a:cs typeface="Arial" pitchFamily="34" charset="0"/>
              </a:rPr>
              <a:t>Vmax</a:t>
            </a:r>
            <a:endParaRPr lang="en-US" sz="1600" b="1" baseline="-25000">
              <a:solidFill>
                <a:srgbClr val="FF0000"/>
              </a:solidFill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934364" name="Text Box 28"/>
          <p:cNvSpPr txBox="1">
            <a:spLocks noChangeArrowheads="1"/>
          </p:cNvSpPr>
          <p:nvPr/>
        </p:nvSpPr>
        <p:spPr bwMode="auto">
          <a:xfrm rot="-21600000">
            <a:off x="7291680" y="4411306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ESD </a:t>
            </a:r>
          </a:p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Spec.</a:t>
            </a:r>
          </a:p>
        </p:txBody>
      </p:sp>
      <p:sp>
        <p:nvSpPr>
          <p:cNvPr id="1934365" name="Rectangle 29"/>
          <p:cNvSpPr>
            <a:spLocks noChangeArrowheads="1"/>
          </p:cNvSpPr>
          <p:nvPr/>
        </p:nvSpPr>
        <p:spPr bwMode="auto">
          <a:xfrm>
            <a:off x="6602488" y="2399616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66" name="Rectangle 30"/>
          <p:cNvSpPr>
            <a:spLocks noChangeArrowheads="1"/>
          </p:cNvSpPr>
          <p:nvPr/>
        </p:nvSpPr>
        <p:spPr bwMode="auto">
          <a:xfrm>
            <a:off x="5303912" y="2401204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67" name="Line 31"/>
          <p:cNvSpPr>
            <a:spLocks noChangeShapeType="1"/>
          </p:cNvSpPr>
          <p:nvPr/>
        </p:nvSpPr>
        <p:spPr bwMode="auto">
          <a:xfrm flipV="1">
            <a:off x="5300737" y="2256741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68" name="Line 32"/>
          <p:cNvSpPr>
            <a:spLocks noChangeShapeType="1"/>
          </p:cNvSpPr>
          <p:nvPr/>
        </p:nvSpPr>
        <p:spPr bwMode="auto">
          <a:xfrm rot="5400000" flipV="1">
            <a:off x="6384206" y="2576621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69" name="Line 33"/>
          <p:cNvSpPr>
            <a:spLocks noChangeShapeType="1"/>
          </p:cNvSpPr>
          <p:nvPr/>
        </p:nvSpPr>
        <p:spPr bwMode="auto">
          <a:xfrm>
            <a:off x="5807150" y="2380565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0" name="Line 34"/>
          <p:cNvSpPr>
            <a:spLocks noChangeShapeType="1"/>
          </p:cNvSpPr>
          <p:nvPr/>
        </p:nvSpPr>
        <p:spPr bwMode="auto">
          <a:xfrm>
            <a:off x="6600900" y="2380565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1" name="Text Box 35"/>
          <p:cNvSpPr txBox="1">
            <a:spLocks noChangeArrowheads="1"/>
          </p:cNvSpPr>
          <p:nvPr/>
        </p:nvSpPr>
        <p:spPr bwMode="auto">
          <a:xfrm>
            <a:off x="7175575" y="364739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4372" name="Text Box 36"/>
          <p:cNvSpPr txBox="1">
            <a:spLocks noChangeArrowheads="1"/>
          </p:cNvSpPr>
          <p:nvPr/>
        </p:nvSpPr>
        <p:spPr bwMode="auto">
          <a:xfrm>
            <a:off x="5062612" y="2183715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4373" name="Line 37"/>
          <p:cNvSpPr>
            <a:spLocks noChangeShapeType="1"/>
          </p:cNvSpPr>
          <p:nvPr/>
        </p:nvSpPr>
        <p:spPr bwMode="auto">
          <a:xfrm>
            <a:off x="5302326" y="2529790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4" name="Rectangle 38"/>
          <p:cNvSpPr>
            <a:spLocks noChangeArrowheads="1"/>
          </p:cNvSpPr>
          <p:nvPr/>
        </p:nvSpPr>
        <p:spPr bwMode="auto">
          <a:xfrm>
            <a:off x="9482213" y="2399616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75" name="Rectangle 39"/>
          <p:cNvSpPr>
            <a:spLocks noChangeArrowheads="1"/>
          </p:cNvSpPr>
          <p:nvPr/>
        </p:nvSpPr>
        <p:spPr bwMode="auto">
          <a:xfrm>
            <a:off x="8183637" y="2401204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76" name="Line 40"/>
          <p:cNvSpPr>
            <a:spLocks noChangeShapeType="1"/>
          </p:cNvSpPr>
          <p:nvPr/>
        </p:nvSpPr>
        <p:spPr bwMode="auto">
          <a:xfrm flipV="1">
            <a:off x="8180462" y="2256741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7" name="Line 41"/>
          <p:cNvSpPr>
            <a:spLocks noChangeShapeType="1"/>
          </p:cNvSpPr>
          <p:nvPr/>
        </p:nvSpPr>
        <p:spPr bwMode="auto">
          <a:xfrm rot="5400000" flipV="1">
            <a:off x="9263931" y="2576621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8" name="Line 42"/>
          <p:cNvSpPr>
            <a:spLocks noChangeShapeType="1"/>
          </p:cNvSpPr>
          <p:nvPr/>
        </p:nvSpPr>
        <p:spPr bwMode="auto">
          <a:xfrm>
            <a:off x="8686875" y="2380565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79" name="Line 43"/>
          <p:cNvSpPr>
            <a:spLocks noChangeShapeType="1"/>
          </p:cNvSpPr>
          <p:nvPr/>
        </p:nvSpPr>
        <p:spPr bwMode="auto">
          <a:xfrm>
            <a:off x="9480625" y="2380565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80" name="Text Box 44"/>
          <p:cNvSpPr txBox="1">
            <a:spLocks noChangeArrowheads="1"/>
          </p:cNvSpPr>
          <p:nvPr/>
        </p:nvSpPr>
        <p:spPr bwMode="auto">
          <a:xfrm>
            <a:off x="10055300" y="3647390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4381" name="Text Box 45"/>
          <p:cNvSpPr txBox="1">
            <a:spLocks noChangeArrowheads="1"/>
          </p:cNvSpPr>
          <p:nvPr/>
        </p:nvSpPr>
        <p:spPr bwMode="auto">
          <a:xfrm>
            <a:off x="7942337" y="2183715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4382" name="Line 46"/>
          <p:cNvSpPr>
            <a:spLocks noChangeShapeType="1"/>
          </p:cNvSpPr>
          <p:nvPr/>
        </p:nvSpPr>
        <p:spPr bwMode="auto">
          <a:xfrm>
            <a:off x="8182051" y="2529790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83" name="Line 47"/>
          <p:cNvSpPr>
            <a:spLocks noChangeShapeType="1"/>
          </p:cNvSpPr>
          <p:nvPr/>
        </p:nvSpPr>
        <p:spPr bwMode="auto">
          <a:xfrm flipV="1">
            <a:off x="5349950" y="2353578"/>
            <a:ext cx="533400" cy="129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4384" name="Freeform 48"/>
          <p:cNvSpPr>
            <a:spLocks/>
          </p:cNvSpPr>
          <p:nvPr/>
        </p:nvSpPr>
        <p:spPr bwMode="auto">
          <a:xfrm>
            <a:off x="8155062" y="2420253"/>
            <a:ext cx="1016000" cy="12319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576" y="768"/>
              </a:cxn>
              <a:cxn ang="0">
                <a:pos x="384" y="720"/>
              </a:cxn>
              <a:cxn ang="0">
                <a:pos x="432" y="576"/>
              </a:cxn>
              <a:cxn ang="0">
                <a:pos x="576" y="0"/>
              </a:cxn>
            </a:cxnLst>
            <a:rect l="0" t="0" r="r" b="b"/>
            <a:pathLst>
              <a:path w="640" h="776">
                <a:moveTo>
                  <a:pt x="0" y="768"/>
                </a:moveTo>
                <a:cubicBezTo>
                  <a:pt x="256" y="772"/>
                  <a:pt x="512" y="776"/>
                  <a:pt x="576" y="768"/>
                </a:cubicBezTo>
                <a:cubicBezTo>
                  <a:pt x="640" y="760"/>
                  <a:pt x="408" y="752"/>
                  <a:pt x="384" y="720"/>
                </a:cubicBezTo>
                <a:cubicBezTo>
                  <a:pt x="360" y="688"/>
                  <a:pt x="400" y="696"/>
                  <a:pt x="432" y="576"/>
                </a:cubicBezTo>
                <a:cubicBezTo>
                  <a:pt x="464" y="456"/>
                  <a:pt x="520" y="228"/>
                  <a:pt x="576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4385" name="Freeform 49"/>
          <p:cNvSpPr>
            <a:spLocks/>
          </p:cNvSpPr>
          <p:nvPr/>
        </p:nvSpPr>
        <p:spPr bwMode="auto">
          <a:xfrm>
            <a:off x="5321375" y="4488766"/>
            <a:ext cx="1676400" cy="1287463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624" y="720"/>
              </a:cxn>
              <a:cxn ang="0">
                <a:pos x="432" y="672"/>
              </a:cxn>
              <a:cxn ang="0">
                <a:pos x="432" y="624"/>
              </a:cxn>
              <a:cxn ang="0">
                <a:pos x="528" y="480"/>
              </a:cxn>
              <a:cxn ang="0">
                <a:pos x="912" y="0"/>
              </a:cxn>
            </a:cxnLst>
            <a:rect l="0" t="0" r="r" b="b"/>
            <a:pathLst>
              <a:path w="912" h="728">
                <a:moveTo>
                  <a:pt x="0" y="720"/>
                </a:moveTo>
                <a:cubicBezTo>
                  <a:pt x="276" y="724"/>
                  <a:pt x="552" y="728"/>
                  <a:pt x="624" y="720"/>
                </a:cubicBezTo>
                <a:cubicBezTo>
                  <a:pt x="696" y="712"/>
                  <a:pt x="464" y="688"/>
                  <a:pt x="432" y="672"/>
                </a:cubicBezTo>
                <a:cubicBezTo>
                  <a:pt x="400" y="656"/>
                  <a:pt x="416" y="656"/>
                  <a:pt x="432" y="624"/>
                </a:cubicBezTo>
                <a:cubicBezTo>
                  <a:pt x="448" y="592"/>
                  <a:pt x="448" y="584"/>
                  <a:pt x="528" y="480"/>
                </a:cubicBezTo>
                <a:cubicBezTo>
                  <a:pt x="608" y="376"/>
                  <a:pt x="760" y="188"/>
                  <a:pt x="912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4386" name="Freeform 50"/>
          <p:cNvSpPr>
            <a:spLocks/>
          </p:cNvSpPr>
          <p:nvPr/>
        </p:nvSpPr>
        <p:spPr bwMode="auto">
          <a:xfrm>
            <a:off x="5376937" y="4415740"/>
            <a:ext cx="693738" cy="145415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96" y="720"/>
              </a:cxn>
              <a:cxn ang="0">
                <a:pos x="144" y="672"/>
              </a:cxn>
              <a:cxn ang="0">
                <a:pos x="480" y="0"/>
              </a:cxn>
            </a:cxnLst>
            <a:rect l="0" t="0" r="r" b="b"/>
            <a:pathLst>
              <a:path w="480" h="792">
                <a:moveTo>
                  <a:pt x="0" y="720"/>
                </a:moveTo>
                <a:cubicBezTo>
                  <a:pt x="36" y="724"/>
                  <a:pt x="72" y="728"/>
                  <a:pt x="96" y="720"/>
                </a:cubicBezTo>
                <a:cubicBezTo>
                  <a:pt x="120" y="712"/>
                  <a:pt x="80" y="792"/>
                  <a:pt x="144" y="672"/>
                </a:cubicBezTo>
                <a:cubicBezTo>
                  <a:pt x="208" y="552"/>
                  <a:pt x="424" y="112"/>
                  <a:pt x="480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4388" name="Rectangle 52"/>
          <p:cNvSpPr>
            <a:spLocks noChangeArrowheads="1"/>
          </p:cNvSpPr>
          <p:nvPr/>
        </p:nvSpPr>
        <p:spPr bwMode="auto">
          <a:xfrm>
            <a:off x="2649612" y="5693679"/>
            <a:ext cx="196850" cy="19843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89" name="Rectangle 53"/>
          <p:cNvSpPr>
            <a:spLocks noChangeArrowheads="1"/>
          </p:cNvSpPr>
          <p:nvPr/>
        </p:nvSpPr>
        <p:spPr bwMode="auto">
          <a:xfrm>
            <a:off x="2649612" y="4364940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90" name="Line 54"/>
          <p:cNvSpPr>
            <a:spLocks noChangeShapeType="1"/>
          </p:cNvSpPr>
          <p:nvPr/>
        </p:nvSpPr>
        <p:spPr bwMode="auto">
          <a:xfrm>
            <a:off x="2846462" y="5792103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91" name="Text Box 55"/>
          <p:cNvSpPr txBox="1">
            <a:spLocks noChangeArrowheads="1"/>
          </p:cNvSpPr>
          <p:nvPr/>
        </p:nvSpPr>
        <p:spPr bwMode="auto">
          <a:xfrm>
            <a:off x="2254326" y="4364940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dd</a:t>
            </a:r>
          </a:p>
        </p:txBody>
      </p:sp>
      <p:sp>
        <p:nvSpPr>
          <p:cNvPr id="1934392" name="Text Box 56"/>
          <p:cNvSpPr txBox="1">
            <a:spLocks noChangeArrowheads="1"/>
          </p:cNvSpPr>
          <p:nvPr/>
        </p:nvSpPr>
        <p:spPr bwMode="auto">
          <a:xfrm>
            <a:off x="2301950" y="5695265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ss</a:t>
            </a:r>
          </a:p>
        </p:txBody>
      </p:sp>
      <p:sp>
        <p:nvSpPr>
          <p:cNvPr id="1934393" name="Rectangle 57"/>
          <p:cNvSpPr>
            <a:spLocks noChangeArrowheads="1"/>
          </p:cNvSpPr>
          <p:nvPr/>
        </p:nvSpPr>
        <p:spPr bwMode="auto">
          <a:xfrm>
            <a:off x="2649612" y="5004703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394" name="Line 58"/>
          <p:cNvSpPr>
            <a:spLocks noChangeShapeType="1"/>
          </p:cNvSpPr>
          <p:nvPr/>
        </p:nvSpPr>
        <p:spPr bwMode="auto">
          <a:xfrm flipV="1">
            <a:off x="2846462" y="5103128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95" name="Text Box 59"/>
          <p:cNvSpPr txBox="1">
            <a:spLocks noChangeArrowheads="1"/>
          </p:cNvSpPr>
          <p:nvPr/>
        </p:nvSpPr>
        <p:spPr bwMode="auto">
          <a:xfrm>
            <a:off x="2301950" y="5006290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IN</a:t>
            </a:r>
          </a:p>
        </p:txBody>
      </p:sp>
      <p:sp>
        <p:nvSpPr>
          <p:cNvPr id="1934396" name="Line 60"/>
          <p:cNvSpPr>
            <a:spLocks noChangeShapeType="1"/>
          </p:cNvSpPr>
          <p:nvPr/>
        </p:nvSpPr>
        <p:spPr bwMode="auto">
          <a:xfrm flipH="1">
            <a:off x="3832300" y="4709429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97" name="Line 61"/>
          <p:cNvSpPr>
            <a:spLocks noChangeShapeType="1"/>
          </p:cNvSpPr>
          <p:nvPr/>
        </p:nvSpPr>
        <p:spPr bwMode="auto">
          <a:xfrm flipH="1">
            <a:off x="3881512" y="4709429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98" name="Line 62"/>
          <p:cNvSpPr>
            <a:spLocks noChangeShapeType="1"/>
          </p:cNvSpPr>
          <p:nvPr/>
        </p:nvSpPr>
        <p:spPr bwMode="auto">
          <a:xfrm>
            <a:off x="3881513" y="5004703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399" name="Line 63"/>
          <p:cNvSpPr>
            <a:spLocks noChangeShapeType="1"/>
          </p:cNvSpPr>
          <p:nvPr/>
        </p:nvSpPr>
        <p:spPr bwMode="auto">
          <a:xfrm>
            <a:off x="3881513" y="4709428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0" name="Line 64"/>
          <p:cNvSpPr>
            <a:spLocks noChangeShapeType="1"/>
          </p:cNvSpPr>
          <p:nvPr/>
        </p:nvSpPr>
        <p:spPr bwMode="auto">
          <a:xfrm flipH="1">
            <a:off x="4030737" y="5004703"/>
            <a:ext cx="0" cy="246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1" name="Line 65"/>
          <p:cNvSpPr>
            <a:spLocks noChangeShapeType="1"/>
          </p:cNvSpPr>
          <p:nvPr/>
        </p:nvSpPr>
        <p:spPr bwMode="auto">
          <a:xfrm flipH="1">
            <a:off x="3832300" y="5250766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2" name="Line 66"/>
          <p:cNvSpPr>
            <a:spLocks noChangeShapeType="1"/>
          </p:cNvSpPr>
          <p:nvPr/>
        </p:nvSpPr>
        <p:spPr bwMode="auto">
          <a:xfrm flipH="1">
            <a:off x="3881512" y="5250766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3" name="Line 67"/>
          <p:cNvSpPr>
            <a:spLocks noChangeShapeType="1"/>
          </p:cNvSpPr>
          <p:nvPr/>
        </p:nvSpPr>
        <p:spPr bwMode="auto">
          <a:xfrm>
            <a:off x="3881513" y="5546040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4" name="Line 68"/>
          <p:cNvSpPr>
            <a:spLocks noChangeShapeType="1"/>
          </p:cNvSpPr>
          <p:nvPr/>
        </p:nvSpPr>
        <p:spPr bwMode="auto">
          <a:xfrm>
            <a:off x="3881513" y="5250765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5" name="Line 69"/>
          <p:cNvSpPr>
            <a:spLocks noChangeShapeType="1"/>
          </p:cNvSpPr>
          <p:nvPr/>
        </p:nvSpPr>
        <p:spPr bwMode="auto">
          <a:xfrm flipH="1">
            <a:off x="4030737" y="5546041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6" name="Line 70"/>
          <p:cNvSpPr>
            <a:spLocks noChangeShapeType="1"/>
          </p:cNvSpPr>
          <p:nvPr/>
        </p:nvSpPr>
        <p:spPr bwMode="auto">
          <a:xfrm flipH="1">
            <a:off x="4030737" y="4463366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7" name="Oval 71"/>
          <p:cNvSpPr>
            <a:spLocks noChangeArrowheads="1"/>
          </p:cNvSpPr>
          <p:nvPr/>
        </p:nvSpPr>
        <p:spPr bwMode="auto">
          <a:xfrm flipH="1">
            <a:off x="3733876" y="4807854"/>
            <a:ext cx="98425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408" name="Line 72"/>
          <p:cNvSpPr>
            <a:spLocks noChangeShapeType="1"/>
          </p:cNvSpPr>
          <p:nvPr/>
        </p:nvSpPr>
        <p:spPr bwMode="auto">
          <a:xfrm flipH="1">
            <a:off x="3684662" y="5398403"/>
            <a:ext cx="147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09" name="Line 73"/>
          <p:cNvSpPr>
            <a:spLocks noChangeShapeType="1"/>
          </p:cNvSpPr>
          <p:nvPr/>
        </p:nvSpPr>
        <p:spPr bwMode="auto">
          <a:xfrm flipH="1">
            <a:off x="3684663" y="4857065"/>
            <a:ext cx="492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0" name="Line 74"/>
          <p:cNvSpPr>
            <a:spLocks noChangeShapeType="1"/>
          </p:cNvSpPr>
          <p:nvPr/>
        </p:nvSpPr>
        <p:spPr bwMode="auto">
          <a:xfrm flipH="1" flipV="1">
            <a:off x="3684662" y="4857065"/>
            <a:ext cx="0" cy="541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1" name="Line 75"/>
          <p:cNvSpPr>
            <a:spLocks noChangeShapeType="1"/>
          </p:cNvSpPr>
          <p:nvPr/>
        </p:nvSpPr>
        <p:spPr bwMode="auto">
          <a:xfrm flipV="1">
            <a:off x="2649612" y="5693679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2" name="Line 76"/>
          <p:cNvSpPr>
            <a:spLocks noChangeShapeType="1"/>
          </p:cNvSpPr>
          <p:nvPr/>
        </p:nvSpPr>
        <p:spPr bwMode="auto">
          <a:xfrm>
            <a:off x="2649612" y="5693679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3" name="Line 77"/>
          <p:cNvSpPr>
            <a:spLocks noChangeShapeType="1"/>
          </p:cNvSpPr>
          <p:nvPr/>
        </p:nvSpPr>
        <p:spPr bwMode="auto">
          <a:xfrm flipV="1">
            <a:off x="2649612" y="5004703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4" name="Line 78"/>
          <p:cNvSpPr>
            <a:spLocks noChangeShapeType="1"/>
          </p:cNvSpPr>
          <p:nvPr/>
        </p:nvSpPr>
        <p:spPr bwMode="auto">
          <a:xfrm>
            <a:off x="2649612" y="5004703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5" name="Line 79"/>
          <p:cNvSpPr>
            <a:spLocks noChangeShapeType="1"/>
          </p:cNvSpPr>
          <p:nvPr/>
        </p:nvSpPr>
        <p:spPr bwMode="auto">
          <a:xfrm flipV="1">
            <a:off x="2649612" y="4364940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6" name="Line 80"/>
          <p:cNvSpPr>
            <a:spLocks noChangeShapeType="1"/>
          </p:cNvSpPr>
          <p:nvPr/>
        </p:nvSpPr>
        <p:spPr bwMode="auto">
          <a:xfrm>
            <a:off x="2649612" y="4364940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7" name="Line 81"/>
          <p:cNvSpPr>
            <a:spLocks noChangeShapeType="1"/>
          </p:cNvSpPr>
          <p:nvPr/>
        </p:nvSpPr>
        <p:spPr bwMode="auto">
          <a:xfrm>
            <a:off x="2846462" y="4463365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18" name="Rectangle 82"/>
          <p:cNvSpPr>
            <a:spLocks noChangeArrowheads="1"/>
          </p:cNvSpPr>
          <p:nvPr/>
        </p:nvSpPr>
        <p:spPr bwMode="auto">
          <a:xfrm>
            <a:off x="4572076" y="4906278"/>
            <a:ext cx="198437" cy="442912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419" name="Line 83"/>
          <p:cNvSpPr>
            <a:spLocks noChangeShapeType="1"/>
          </p:cNvSpPr>
          <p:nvPr/>
        </p:nvSpPr>
        <p:spPr bwMode="auto">
          <a:xfrm flipH="1">
            <a:off x="4621287" y="5004704"/>
            <a:ext cx="50800" cy="147637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20" name="Line 84"/>
          <p:cNvSpPr>
            <a:spLocks noChangeShapeType="1"/>
          </p:cNvSpPr>
          <p:nvPr/>
        </p:nvSpPr>
        <p:spPr bwMode="auto">
          <a:xfrm flipH="1">
            <a:off x="4621287" y="5152340"/>
            <a:ext cx="50800" cy="147638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21" name="Line 85"/>
          <p:cNvSpPr>
            <a:spLocks noChangeShapeType="1"/>
          </p:cNvSpPr>
          <p:nvPr/>
        </p:nvSpPr>
        <p:spPr bwMode="auto">
          <a:xfrm flipH="1">
            <a:off x="4621287" y="5152340"/>
            <a:ext cx="508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22" name="Line 86"/>
          <p:cNvSpPr>
            <a:spLocks noChangeShapeType="1"/>
          </p:cNvSpPr>
          <p:nvPr/>
        </p:nvSpPr>
        <p:spPr bwMode="auto">
          <a:xfrm>
            <a:off x="4672087" y="4453840"/>
            <a:ext cx="0" cy="452438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23" name="Line 87"/>
          <p:cNvSpPr>
            <a:spLocks noChangeShapeType="1"/>
          </p:cNvSpPr>
          <p:nvPr/>
        </p:nvSpPr>
        <p:spPr bwMode="auto">
          <a:xfrm flipH="1">
            <a:off x="4665737" y="5349191"/>
            <a:ext cx="0" cy="442913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24" name="Rectangle 88"/>
          <p:cNvSpPr>
            <a:spLocks noChangeArrowheads="1"/>
          </p:cNvSpPr>
          <p:nvPr/>
        </p:nvSpPr>
        <p:spPr bwMode="auto">
          <a:xfrm>
            <a:off x="4216476" y="5736541"/>
            <a:ext cx="185737" cy="10636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4216476" y="5736541"/>
            <a:ext cx="185737" cy="106363"/>
            <a:chOff x="1152" y="1344"/>
            <a:chExt cx="336" cy="192"/>
          </a:xfrm>
        </p:grpSpPr>
        <p:sp>
          <p:nvSpPr>
            <p:cNvPr id="1934426" name="Line 90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27" name="Line 91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28" name="Line 92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29" name="Line 93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30" name="Line 94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31" name="Line 95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32" name="Line 96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4433" name="Line 97"/>
          <p:cNvSpPr>
            <a:spLocks noChangeShapeType="1"/>
          </p:cNvSpPr>
          <p:nvPr/>
        </p:nvSpPr>
        <p:spPr bwMode="auto">
          <a:xfrm>
            <a:off x="2741687" y="5863541"/>
            <a:ext cx="0" cy="106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34" name="Line 98"/>
          <p:cNvSpPr>
            <a:spLocks noChangeShapeType="1"/>
          </p:cNvSpPr>
          <p:nvPr/>
        </p:nvSpPr>
        <p:spPr bwMode="auto">
          <a:xfrm>
            <a:off x="2678187" y="5969903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35" name="AutoShape 99"/>
          <p:cNvSpPr>
            <a:spLocks noChangeArrowheads="1"/>
          </p:cNvSpPr>
          <p:nvPr/>
        </p:nvSpPr>
        <p:spPr bwMode="auto">
          <a:xfrm flipH="1">
            <a:off x="2724226" y="4841191"/>
            <a:ext cx="187325" cy="371475"/>
          </a:xfrm>
          <a:prstGeom prst="lightningBol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4436" name="Text Box 100"/>
          <p:cNvSpPr txBox="1">
            <a:spLocks noChangeArrowheads="1"/>
          </p:cNvSpPr>
          <p:nvPr/>
        </p:nvSpPr>
        <p:spPr bwMode="auto">
          <a:xfrm>
            <a:off x="2584525" y="4888815"/>
            <a:ext cx="28725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34437" name="Rectangle 101"/>
          <p:cNvSpPr>
            <a:spLocks noChangeArrowheads="1"/>
          </p:cNvSpPr>
          <p:nvPr/>
        </p:nvSpPr>
        <p:spPr bwMode="auto">
          <a:xfrm>
            <a:off x="4216476" y="4420503"/>
            <a:ext cx="185737" cy="10636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2"/>
          <p:cNvGrpSpPr>
            <a:grpSpLocks/>
          </p:cNvGrpSpPr>
          <p:nvPr/>
        </p:nvGrpSpPr>
        <p:grpSpPr bwMode="auto">
          <a:xfrm>
            <a:off x="4216476" y="4420503"/>
            <a:ext cx="185737" cy="106362"/>
            <a:chOff x="1152" y="1344"/>
            <a:chExt cx="336" cy="192"/>
          </a:xfrm>
        </p:grpSpPr>
        <p:sp>
          <p:nvSpPr>
            <p:cNvPr id="1934439" name="Line 103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0" name="Line 104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1" name="Line 105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2" name="Line 106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3" name="Line 107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4" name="Line 108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45" name="Line 109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4446" name="Line 110"/>
          <p:cNvSpPr>
            <a:spLocks noChangeShapeType="1"/>
          </p:cNvSpPr>
          <p:nvPr/>
        </p:nvSpPr>
        <p:spPr bwMode="auto">
          <a:xfrm>
            <a:off x="4892750" y="5192029"/>
            <a:ext cx="0" cy="600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47" name="Line 111"/>
          <p:cNvSpPr>
            <a:spLocks noChangeShapeType="1"/>
          </p:cNvSpPr>
          <p:nvPr/>
        </p:nvSpPr>
        <p:spPr bwMode="auto">
          <a:xfrm>
            <a:off x="4892750" y="4458603"/>
            <a:ext cx="0" cy="627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12"/>
          <p:cNvGrpSpPr>
            <a:grpSpLocks/>
          </p:cNvGrpSpPr>
          <p:nvPr/>
        </p:nvGrpSpPr>
        <p:grpSpPr bwMode="auto">
          <a:xfrm>
            <a:off x="4794325" y="5085666"/>
            <a:ext cx="196850" cy="106363"/>
            <a:chOff x="3696" y="2544"/>
            <a:chExt cx="192" cy="96"/>
          </a:xfrm>
        </p:grpSpPr>
        <p:sp>
          <p:nvSpPr>
            <p:cNvPr id="1934449" name="Line 113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0" name="Line 114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1" name="Line 115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2" name="Line 116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4453" name="Line 117"/>
          <p:cNvSpPr>
            <a:spLocks noChangeShapeType="1"/>
          </p:cNvSpPr>
          <p:nvPr/>
        </p:nvSpPr>
        <p:spPr bwMode="auto">
          <a:xfrm>
            <a:off x="3071887" y="4823729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54" name="Line 118"/>
          <p:cNvSpPr>
            <a:spLocks noChangeShapeType="1"/>
          </p:cNvSpPr>
          <p:nvPr/>
        </p:nvSpPr>
        <p:spPr bwMode="auto">
          <a:xfrm>
            <a:off x="3071887" y="4460191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2973462" y="4717366"/>
            <a:ext cx="196850" cy="106363"/>
            <a:chOff x="3696" y="2544"/>
            <a:chExt cx="192" cy="96"/>
          </a:xfrm>
        </p:grpSpPr>
        <p:sp>
          <p:nvSpPr>
            <p:cNvPr id="1934456" name="Line 120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7" name="Line 121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8" name="Line 122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59" name="Line 123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4460" name="Line 124"/>
          <p:cNvSpPr>
            <a:spLocks noChangeShapeType="1"/>
          </p:cNvSpPr>
          <p:nvPr/>
        </p:nvSpPr>
        <p:spPr bwMode="auto">
          <a:xfrm>
            <a:off x="3071887" y="5471429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4461" name="Line 125"/>
          <p:cNvSpPr>
            <a:spLocks noChangeShapeType="1"/>
          </p:cNvSpPr>
          <p:nvPr/>
        </p:nvSpPr>
        <p:spPr bwMode="auto">
          <a:xfrm>
            <a:off x="3071887" y="5107891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126"/>
          <p:cNvGrpSpPr>
            <a:grpSpLocks/>
          </p:cNvGrpSpPr>
          <p:nvPr/>
        </p:nvGrpSpPr>
        <p:grpSpPr bwMode="auto">
          <a:xfrm>
            <a:off x="2973462" y="5365066"/>
            <a:ext cx="196850" cy="106363"/>
            <a:chOff x="3696" y="2544"/>
            <a:chExt cx="192" cy="96"/>
          </a:xfrm>
        </p:grpSpPr>
        <p:sp>
          <p:nvSpPr>
            <p:cNvPr id="1934463" name="Line 127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64" name="Line 128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65" name="Line 129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66" name="Line 130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31"/>
          <p:cNvGrpSpPr>
            <a:grpSpLocks/>
          </p:cNvGrpSpPr>
          <p:nvPr/>
        </p:nvGrpSpPr>
        <p:grpSpPr bwMode="auto">
          <a:xfrm>
            <a:off x="2757563" y="4423678"/>
            <a:ext cx="1871663" cy="1414462"/>
            <a:chOff x="702" y="1117"/>
            <a:chExt cx="1407" cy="1224"/>
          </a:xfrm>
        </p:grpSpPr>
        <p:sp>
          <p:nvSpPr>
            <p:cNvPr id="1934468" name="Line 132"/>
            <p:cNvSpPr>
              <a:spLocks noChangeShapeType="1"/>
            </p:cNvSpPr>
            <p:nvPr/>
          </p:nvSpPr>
          <p:spPr bwMode="auto">
            <a:xfrm>
              <a:off x="702" y="1661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69" name="Line 133"/>
            <p:cNvSpPr>
              <a:spLocks noChangeShapeType="1"/>
            </p:cNvSpPr>
            <p:nvPr/>
          </p:nvSpPr>
          <p:spPr bwMode="auto">
            <a:xfrm flipV="1">
              <a:off x="930" y="1117"/>
              <a:ext cx="0" cy="5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70" name="Line 134"/>
            <p:cNvSpPr>
              <a:spLocks noChangeShapeType="1"/>
            </p:cNvSpPr>
            <p:nvPr/>
          </p:nvSpPr>
          <p:spPr bwMode="auto">
            <a:xfrm>
              <a:off x="930" y="1117"/>
              <a:ext cx="117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71" name="Line 135"/>
            <p:cNvSpPr>
              <a:spLocks noChangeShapeType="1"/>
            </p:cNvSpPr>
            <p:nvPr/>
          </p:nvSpPr>
          <p:spPr bwMode="auto">
            <a:xfrm>
              <a:off x="2109" y="1117"/>
              <a:ext cx="0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4472" name="Line 136"/>
            <p:cNvSpPr>
              <a:spLocks noChangeShapeType="1"/>
            </p:cNvSpPr>
            <p:nvPr/>
          </p:nvSpPr>
          <p:spPr bwMode="auto">
            <a:xfrm flipH="1">
              <a:off x="748" y="2341"/>
              <a:ext cx="136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FAE318C-6BDF-361D-A236-62AAB1A2F0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1B2CF24-4969-9E6F-CE50-9642EB0AFE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39288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436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/>
              <a:t>Dual diode: Influence of bus resistance</a:t>
            </a:r>
          </a:p>
        </p:txBody>
      </p:sp>
      <p:sp>
        <p:nvSpPr>
          <p:cNvPr id="193638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IV curves of all elements in the current path</a:t>
            </a:r>
          </a:p>
        </p:txBody>
      </p:sp>
      <p:sp>
        <p:nvSpPr>
          <p:cNvPr id="1936387" name="Text Box 3"/>
          <p:cNvSpPr txBox="1">
            <a:spLocks noChangeArrowheads="1"/>
          </p:cNvSpPr>
          <p:nvPr/>
        </p:nvSpPr>
        <p:spPr bwMode="auto">
          <a:xfrm>
            <a:off x="8188400" y="1902991"/>
            <a:ext cx="18415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8E7300"/>
                </a:solidFill>
                <a:ea typeface="新細明體" pitchFamily="18" charset="-120"/>
              </a:rPr>
              <a:t>Power Clamp</a:t>
            </a:r>
          </a:p>
        </p:txBody>
      </p:sp>
      <p:sp>
        <p:nvSpPr>
          <p:cNvPr id="1936388" name="Text Box 4"/>
          <p:cNvSpPr txBox="1">
            <a:spLocks noChangeArrowheads="1"/>
          </p:cNvSpPr>
          <p:nvPr/>
        </p:nvSpPr>
        <p:spPr bwMode="auto">
          <a:xfrm>
            <a:off x="5303912" y="1772817"/>
            <a:ext cx="1676400" cy="5206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chemeClr val="accent2"/>
                </a:solidFill>
                <a:ea typeface="新細明體" pitchFamily="18" charset="-120"/>
              </a:rPr>
              <a:t>Resistance of Vdd bus line</a:t>
            </a:r>
          </a:p>
        </p:txBody>
      </p:sp>
      <p:sp>
        <p:nvSpPr>
          <p:cNvPr id="1936389" name="Text Box 5"/>
          <p:cNvSpPr txBox="1">
            <a:spLocks noChangeArrowheads="1"/>
          </p:cNvSpPr>
          <p:nvPr/>
        </p:nvSpPr>
        <p:spPr bwMode="auto">
          <a:xfrm>
            <a:off x="3017912" y="1825204"/>
            <a:ext cx="914400" cy="305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>
                <a:solidFill>
                  <a:srgbClr val="008000"/>
                </a:solidFill>
                <a:ea typeface="新細明體" pitchFamily="18" charset="-120"/>
              </a:rPr>
              <a:t>Diode</a:t>
            </a:r>
          </a:p>
        </p:txBody>
      </p:sp>
      <p:sp>
        <p:nvSpPr>
          <p:cNvPr id="1936390" name="Rectangle 6"/>
          <p:cNvSpPr>
            <a:spLocks noChangeArrowheads="1"/>
          </p:cNvSpPr>
          <p:nvPr/>
        </p:nvSpPr>
        <p:spPr bwMode="auto">
          <a:xfrm>
            <a:off x="3840238" y="2420517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391" name="Rectangle 7"/>
          <p:cNvSpPr>
            <a:spLocks noChangeArrowheads="1"/>
          </p:cNvSpPr>
          <p:nvPr/>
        </p:nvSpPr>
        <p:spPr bwMode="auto">
          <a:xfrm>
            <a:off x="2541662" y="2422105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392" name="Line 8"/>
          <p:cNvSpPr>
            <a:spLocks noChangeShapeType="1"/>
          </p:cNvSpPr>
          <p:nvPr/>
        </p:nvSpPr>
        <p:spPr bwMode="auto">
          <a:xfrm flipV="1">
            <a:off x="2538487" y="2277642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393" name="Line 9"/>
          <p:cNvSpPr>
            <a:spLocks noChangeShapeType="1"/>
          </p:cNvSpPr>
          <p:nvPr/>
        </p:nvSpPr>
        <p:spPr bwMode="auto">
          <a:xfrm rot="5400000" flipV="1">
            <a:off x="3621956" y="2597522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394" name="Line 10"/>
          <p:cNvSpPr>
            <a:spLocks noChangeShapeType="1"/>
          </p:cNvSpPr>
          <p:nvPr/>
        </p:nvSpPr>
        <p:spPr bwMode="auto">
          <a:xfrm>
            <a:off x="3044900" y="2401466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395" name="Line 11"/>
          <p:cNvSpPr>
            <a:spLocks noChangeShapeType="1"/>
          </p:cNvSpPr>
          <p:nvPr/>
        </p:nvSpPr>
        <p:spPr bwMode="auto">
          <a:xfrm>
            <a:off x="3838650" y="2401466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396" name="Text Box 12"/>
          <p:cNvSpPr txBox="1">
            <a:spLocks noChangeArrowheads="1"/>
          </p:cNvSpPr>
          <p:nvPr/>
        </p:nvSpPr>
        <p:spPr bwMode="auto">
          <a:xfrm>
            <a:off x="4413325" y="3668291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6397" name="Text Box 13"/>
          <p:cNvSpPr txBox="1">
            <a:spLocks noChangeArrowheads="1"/>
          </p:cNvSpPr>
          <p:nvPr/>
        </p:nvSpPr>
        <p:spPr bwMode="auto">
          <a:xfrm>
            <a:off x="2300362" y="2204616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6398" name="Line 14"/>
          <p:cNvSpPr>
            <a:spLocks noChangeShapeType="1"/>
          </p:cNvSpPr>
          <p:nvPr/>
        </p:nvSpPr>
        <p:spPr bwMode="auto">
          <a:xfrm>
            <a:off x="2540076" y="2550691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399" name="Freeform 15"/>
          <p:cNvSpPr>
            <a:spLocks/>
          </p:cNvSpPr>
          <p:nvPr/>
        </p:nvSpPr>
        <p:spPr bwMode="auto">
          <a:xfrm>
            <a:off x="2554362" y="2404641"/>
            <a:ext cx="381000" cy="1295400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144" y="720"/>
              </a:cxn>
              <a:cxn ang="0">
                <a:pos x="240" y="624"/>
              </a:cxn>
              <a:cxn ang="0">
                <a:pos x="384" y="0"/>
              </a:cxn>
            </a:cxnLst>
            <a:rect l="0" t="0" r="r" b="b"/>
            <a:pathLst>
              <a:path w="384" h="744">
                <a:moveTo>
                  <a:pt x="0" y="720"/>
                </a:moveTo>
                <a:cubicBezTo>
                  <a:pt x="52" y="728"/>
                  <a:pt x="104" y="736"/>
                  <a:pt x="144" y="720"/>
                </a:cubicBezTo>
                <a:cubicBezTo>
                  <a:pt x="184" y="704"/>
                  <a:pt x="200" y="744"/>
                  <a:pt x="240" y="624"/>
                </a:cubicBezTo>
                <a:cubicBezTo>
                  <a:pt x="280" y="504"/>
                  <a:pt x="332" y="252"/>
                  <a:pt x="384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6400" name="Rectangle 16"/>
          <p:cNvSpPr>
            <a:spLocks noChangeArrowheads="1"/>
          </p:cNvSpPr>
          <p:nvPr/>
        </p:nvSpPr>
        <p:spPr bwMode="auto">
          <a:xfrm>
            <a:off x="6648525" y="4527130"/>
            <a:ext cx="792162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01" name="Rectangle 17"/>
          <p:cNvSpPr>
            <a:spLocks noChangeArrowheads="1"/>
          </p:cNvSpPr>
          <p:nvPr/>
        </p:nvSpPr>
        <p:spPr bwMode="auto">
          <a:xfrm>
            <a:off x="5349951" y="4528717"/>
            <a:ext cx="503237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02" name="Line 18"/>
          <p:cNvSpPr>
            <a:spLocks noChangeShapeType="1"/>
          </p:cNvSpPr>
          <p:nvPr/>
        </p:nvSpPr>
        <p:spPr bwMode="auto">
          <a:xfrm flipV="1">
            <a:off x="5346775" y="4384254"/>
            <a:ext cx="0" cy="14398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03" name="Line 19"/>
          <p:cNvSpPr>
            <a:spLocks noChangeShapeType="1"/>
          </p:cNvSpPr>
          <p:nvPr/>
        </p:nvSpPr>
        <p:spPr bwMode="auto">
          <a:xfrm rot="5400000" flipV="1">
            <a:off x="6430244" y="4704136"/>
            <a:ext cx="0" cy="2160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04" name="Line 20"/>
          <p:cNvSpPr>
            <a:spLocks noChangeShapeType="1"/>
          </p:cNvSpPr>
          <p:nvPr/>
        </p:nvSpPr>
        <p:spPr bwMode="auto">
          <a:xfrm>
            <a:off x="5853187" y="4508079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05" name="Line 21"/>
          <p:cNvSpPr>
            <a:spLocks noChangeShapeType="1"/>
          </p:cNvSpPr>
          <p:nvPr/>
        </p:nvSpPr>
        <p:spPr bwMode="auto">
          <a:xfrm>
            <a:off x="6646937" y="4508079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06" name="Text Box 22"/>
          <p:cNvSpPr txBox="1">
            <a:spLocks noChangeArrowheads="1"/>
          </p:cNvSpPr>
          <p:nvPr/>
        </p:nvSpPr>
        <p:spPr bwMode="auto">
          <a:xfrm>
            <a:off x="7221612" y="5757441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6407" name="Text Box 23"/>
          <p:cNvSpPr txBox="1">
            <a:spLocks noChangeArrowheads="1"/>
          </p:cNvSpPr>
          <p:nvPr/>
        </p:nvSpPr>
        <p:spPr bwMode="auto">
          <a:xfrm>
            <a:off x="5108650" y="4311229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6408" name="Line 24"/>
          <p:cNvSpPr>
            <a:spLocks noChangeShapeType="1"/>
          </p:cNvSpPr>
          <p:nvPr/>
        </p:nvSpPr>
        <p:spPr bwMode="auto">
          <a:xfrm>
            <a:off x="5348363" y="4657304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09" name="Text Box 25"/>
          <p:cNvSpPr txBox="1">
            <a:spLocks noChangeArrowheads="1"/>
          </p:cNvSpPr>
          <p:nvPr/>
        </p:nvSpPr>
        <p:spPr bwMode="auto">
          <a:xfrm>
            <a:off x="6686626" y="5151016"/>
            <a:ext cx="775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GOX </a:t>
            </a:r>
          </a:p>
          <a:p>
            <a:pPr eaLnBrk="0" hangingPunct="0"/>
            <a:r>
              <a:rPr lang="en-US" sz="1400" b="1">
                <a:solidFill>
                  <a:srgbClr val="FF0000"/>
                </a:solidFill>
                <a:ea typeface="新細明體" pitchFamily="18" charset="-120"/>
              </a:rPr>
              <a:t>damage</a:t>
            </a:r>
          </a:p>
        </p:txBody>
      </p:sp>
      <p:sp>
        <p:nvSpPr>
          <p:cNvPr id="1936410" name="Text Box 26"/>
          <p:cNvSpPr txBox="1">
            <a:spLocks noChangeArrowheads="1"/>
          </p:cNvSpPr>
          <p:nvPr/>
        </p:nvSpPr>
        <p:spPr bwMode="auto">
          <a:xfrm>
            <a:off x="5369000" y="5786016"/>
            <a:ext cx="9588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b="1">
                <a:solidFill>
                  <a:srgbClr val="0000FF"/>
                </a:solidFill>
                <a:ea typeface="新細明體" pitchFamily="18" charset="-120"/>
              </a:rPr>
              <a:t>Vmin</a:t>
            </a:r>
          </a:p>
        </p:txBody>
      </p:sp>
      <p:sp>
        <p:nvSpPr>
          <p:cNvPr id="1936411" name="Text Box 27"/>
          <p:cNvSpPr txBox="1">
            <a:spLocks noChangeArrowheads="1"/>
          </p:cNvSpPr>
          <p:nvPr/>
        </p:nvSpPr>
        <p:spPr bwMode="auto">
          <a:xfrm>
            <a:off x="6286576" y="5784429"/>
            <a:ext cx="6610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 b="1">
                <a:solidFill>
                  <a:srgbClr val="FF0000"/>
                </a:solidFill>
                <a:ea typeface="新細明體" pitchFamily="18" charset="-120"/>
                <a:cs typeface="Arial" pitchFamily="34" charset="0"/>
              </a:rPr>
              <a:t>Vmax</a:t>
            </a:r>
            <a:endParaRPr lang="en-US" sz="1600" b="1" baseline="-25000">
              <a:solidFill>
                <a:srgbClr val="FF0000"/>
              </a:solidFill>
              <a:ea typeface="新細明體" pitchFamily="18" charset="-120"/>
              <a:cs typeface="Arial" pitchFamily="34" charset="0"/>
            </a:endParaRPr>
          </a:p>
        </p:txBody>
      </p:sp>
      <p:sp>
        <p:nvSpPr>
          <p:cNvPr id="1936412" name="Text Box 28"/>
          <p:cNvSpPr txBox="1">
            <a:spLocks noChangeArrowheads="1"/>
          </p:cNvSpPr>
          <p:nvPr/>
        </p:nvSpPr>
        <p:spPr bwMode="auto">
          <a:xfrm rot="-21600000">
            <a:off x="7291680" y="4432207"/>
            <a:ext cx="5790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ESD </a:t>
            </a:r>
          </a:p>
          <a:p>
            <a:pPr algn="l"/>
            <a:r>
              <a:rPr lang="en-US" sz="1400" b="1">
                <a:solidFill>
                  <a:srgbClr val="006600"/>
                </a:solidFill>
                <a:ea typeface="新細明體" pitchFamily="18" charset="-120"/>
              </a:rPr>
              <a:t>Spec.</a:t>
            </a:r>
          </a:p>
        </p:txBody>
      </p:sp>
      <p:sp>
        <p:nvSpPr>
          <p:cNvPr id="1936413" name="Rectangle 29"/>
          <p:cNvSpPr>
            <a:spLocks noChangeArrowheads="1"/>
          </p:cNvSpPr>
          <p:nvPr/>
        </p:nvSpPr>
        <p:spPr bwMode="auto">
          <a:xfrm>
            <a:off x="6602488" y="2420517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14" name="Rectangle 30"/>
          <p:cNvSpPr>
            <a:spLocks noChangeArrowheads="1"/>
          </p:cNvSpPr>
          <p:nvPr/>
        </p:nvSpPr>
        <p:spPr bwMode="auto">
          <a:xfrm>
            <a:off x="5303912" y="2422105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15" name="Line 31"/>
          <p:cNvSpPr>
            <a:spLocks noChangeShapeType="1"/>
          </p:cNvSpPr>
          <p:nvPr/>
        </p:nvSpPr>
        <p:spPr bwMode="auto">
          <a:xfrm flipV="1">
            <a:off x="5300737" y="2277642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16" name="Line 32"/>
          <p:cNvSpPr>
            <a:spLocks noChangeShapeType="1"/>
          </p:cNvSpPr>
          <p:nvPr/>
        </p:nvSpPr>
        <p:spPr bwMode="auto">
          <a:xfrm rot="5400000" flipV="1">
            <a:off x="6384206" y="2597522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17" name="Line 33"/>
          <p:cNvSpPr>
            <a:spLocks noChangeShapeType="1"/>
          </p:cNvSpPr>
          <p:nvPr/>
        </p:nvSpPr>
        <p:spPr bwMode="auto">
          <a:xfrm>
            <a:off x="5807150" y="2401466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18" name="Line 34"/>
          <p:cNvSpPr>
            <a:spLocks noChangeShapeType="1"/>
          </p:cNvSpPr>
          <p:nvPr/>
        </p:nvSpPr>
        <p:spPr bwMode="auto">
          <a:xfrm>
            <a:off x="6600900" y="2401466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19" name="Text Box 35"/>
          <p:cNvSpPr txBox="1">
            <a:spLocks noChangeArrowheads="1"/>
          </p:cNvSpPr>
          <p:nvPr/>
        </p:nvSpPr>
        <p:spPr bwMode="auto">
          <a:xfrm>
            <a:off x="7175575" y="3668291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6420" name="Text Box 36"/>
          <p:cNvSpPr txBox="1">
            <a:spLocks noChangeArrowheads="1"/>
          </p:cNvSpPr>
          <p:nvPr/>
        </p:nvSpPr>
        <p:spPr bwMode="auto">
          <a:xfrm>
            <a:off x="5062612" y="2204616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6421" name="Line 37"/>
          <p:cNvSpPr>
            <a:spLocks noChangeShapeType="1"/>
          </p:cNvSpPr>
          <p:nvPr/>
        </p:nvSpPr>
        <p:spPr bwMode="auto">
          <a:xfrm>
            <a:off x="5302326" y="2550691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22" name="Rectangle 38"/>
          <p:cNvSpPr>
            <a:spLocks noChangeArrowheads="1"/>
          </p:cNvSpPr>
          <p:nvPr/>
        </p:nvSpPr>
        <p:spPr bwMode="auto">
          <a:xfrm>
            <a:off x="9482213" y="2420517"/>
            <a:ext cx="792163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23" name="Rectangle 39"/>
          <p:cNvSpPr>
            <a:spLocks noChangeArrowheads="1"/>
          </p:cNvSpPr>
          <p:nvPr/>
        </p:nvSpPr>
        <p:spPr bwMode="auto">
          <a:xfrm>
            <a:off x="8183637" y="2422105"/>
            <a:ext cx="503238" cy="12668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24" name="Line 40"/>
          <p:cNvSpPr>
            <a:spLocks noChangeShapeType="1"/>
          </p:cNvSpPr>
          <p:nvPr/>
        </p:nvSpPr>
        <p:spPr bwMode="auto">
          <a:xfrm flipV="1">
            <a:off x="8180462" y="2277642"/>
            <a:ext cx="0" cy="14398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25" name="Line 41"/>
          <p:cNvSpPr>
            <a:spLocks noChangeShapeType="1"/>
          </p:cNvSpPr>
          <p:nvPr/>
        </p:nvSpPr>
        <p:spPr bwMode="auto">
          <a:xfrm rot="5400000" flipV="1">
            <a:off x="9263931" y="2597522"/>
            <a:ext cx="0" cy="2160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26" name="Line 42"/>
          <p:cNvSpPr>
            <a:spLocks noChangeShapeType="1"/>
          </p:cNvSpPr>
          <p:nvPr/>
        </p:nvSpPr>
        <p:spPr bwMode="auto">
          <a:xfrm>
            <a:off x="8686875" y="2401466"/>
            <a:ext cx="0" cy="1282700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27" name="Line 43"/>
          <p:cNvSpPr>
            <a:spLocks noChangeShapeType="1"/>
          </p:cNvSpPr>
          <p:nvPr/>
        </p:nvSpPr>
        <p:spPr bwMode="auto">
          <a:xfrm>
            <a:off x="9480625" y="2401466"/>
            <a:ext cx="0" cy="12827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28" name="Text Box 44"/>
          <p:cNvSpPr txBox="1">
            <a:spLocks noChangeArrowheads="1"/>
          </p:cNvSpPr>
          <p:nvPr/>
        </p:nvSpPr>
        <p:spPr bwMode="auto">
          <a:xfrm>
            <a:off x="10055300" y="3668291"/>
            <a:ext cx="3016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V</a:t>
            </a:r>
          </a:p>
        </p:txBody>
      </p:sp>
      <p:sp>
        <p:nvSpPr>
          <p:cNvPr id="1936429" name="Text Box 45"/>
          <p:cNvSpPr txBox="1">
            <a:spLocks noChangeArrowheads="1"/>
          </p:cNvSpPr>
          <p:nvPr/>
        </p:nvSpPr>
        <p:spPr bwMode="auto">
          <a:xfrm>
            <a:off x="7942337" y="2204616"/>
            <a:ext cx="2359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/>
            <a:r>
              <a:rPr lang="en-US" sz="1600">
                <a:ea typeface="新細明體" pitchFamily="18" charset="-120"/>
              </a:rPr>
              <a:t>I</a:t>
            </a:r>
          </a:p>
        </p:txBody>
      </p:sp>
      <p:sp>
        <p:nvSpPr>
          <p:cNvPr id="1936430" name="Line 46"/>
          <p:cNvSpPr>
            <a:spLocks noChangeShapeType="1"/>
          </p:cNvSpPr>
          <p:nvPr/>
        </p:nvSpPr>
        <p:spPr bwMode="auto">
          <a:xfrm>
            <a:off x="8182051" y="2550691"/>
            <a:ext cx="1946275" cy="0"/>
          </a:xfrm>
          <a:prstGeom prst="line">
            <a:avLst/>
          </a:prstGeom>
          <a:noFill/>
          <a:ln w="25400" cap="rnd">
            <a:solidFill>
              <a:srgbClr val="008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31" name="Line 47"/>
          <p:cNvSpPr>
            <a:spLocks noChangeShapeType="1"/>
          </p:cNvSpPr>
          <p:nvPr/>
        </p:nvSpPr>
        <p:spPr bwMode="auto">
          <a:xfrm flipV="1">
            <a:off x="5349950" y="2374479"/>
            <a:ext cx="533400" cy="129540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6432" name="Freeform 48"/>
          <p:cNvSpPr>
            <a:spLocks/>
          </p:cNvSpPr>
          <p:nvPr/>
        </p:nvSpPr>
        <p:spPr bwMode="auto">
          <a:xfrm>
            <a:off x="8155062" y="2441154"/>
            <a:ext cx="1016000" cy="12319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576" y="768"/>
              </a:cxn>
              <a:cxn ang="0">
                <a:pos x="384" y="720"/>
              </a:cxn>
              <a:cxn ang="0">
                <a:pos x="432" y="576"/>
              </a:cxn>
              <a:cxn ang="0">
                <a:pos x="576" y="0"/>
              </a:cxn>
            </a:cxnLst>
            <a:rect l="0" t="0" r="r" b="b"/>
            <a:pathLst>
              <a:path w="640" h="776">
                <a:moveTo>
                  <a:pt x="0" y="768"/>
                </a:moveTo>
                <a:cubicBezTo>
                  <a:pt x="256" y="772"/>
                  <a:pt x="512" y="776"/>
                  <a:pt x="576" y="768"/>
                </a:cubicBezTo>
                <a:cubicBezTo>
                  <a:pt x="640" y="760"/>
                  <a:pt x="408" y="752"/>
                  <a:pt x="384" y="720"/>
                </a:cubicBezTo>
                <a:cubicBezTo>
                  <a:pt x="360" y="688"/>
                  <a:pt x="400" y="696"/>
                  <a:pt x="432" y="576"/>
                </a:cubicBezTo>
                <a:cubicBezTo>
                  <a:pt x="464" y="456"/>
                  <a:pt x="520" y="228"/>
                  <a:pt x="576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6433" name="Freeform 49"/>
          <p:cNvSpPr>
            <a:spLocks/>
          </p:cNvSpPr>
          <p:nvPr/>
        </p:nvSpPr>
        <p:spPr bwMode="auto">
          <a:xfrm>
            <a:off x="5321375" y="4509667"/>
            <a:ext cx="1676400" cy="1287463"/>
          </a:xfrm>
          <a:custGeom>
            <a:avLst/>
            <a:gdLst/>
            <a:ahLst/>
            <a:cxnLst>
              <a:cxn ang="0">
                <a:pos x="0" y="720"/>
              </a:cxn>
              <a:cxn ang="0">
                <a:pos x="624" y="720"/>
              </a:cxn>
              <a:cxn ang="0">
                <a:pos x="432" y="672"/>
              </a:cxn>
              <a:cxn ang="0">
                <a:pos x="432" y="624"/>
              </a:cxn>
              <a:cxn ang="0">
                <a:pos x="528" y="480"/>
              </a:cxn>
              <a:cxn ang="0">
                <a:pos x="912" y="0"/>
              </a:cxn>
            </a:cxnLst>
            <a:rect l="0" t="0" r="r" b="b"/>
            <a:pathLst>
              <a:path w="912" h="728">
                <a:moveTo>
                  <a:pt x="0" y="720"/>
                </a:moveTo>
                <a:cubicBezTo>
                  <a:pt x="276" y="724"/>
                  <a:pt x="552" y="728"/>
                  <a:pt x="624" y="720"/>
                </a:cubicBezTo>
                <a:cubicBezTo>
                  <a:pt x="696" y="712"/>
                  <a:pt x="464" y="688"/>
                  <a:pt x="432" y="672"/>
                </a:cubicBezTo>
                <a:cubicBezTo>
                  <a:pt x="400" y="656"/>
                  <a:pt x="416" y="656"/>
                  <a:pt x="432" y="624"/>
                </a:cubicBezTo>
                <a:cubicBezTo>
                  <a:pt x="448" y="592"/>
                  <a:pt x="448" y="584"/>
                  <a:pt x="528" y="480"/>
                </a:cubicBezTo>
                <a:cubicBezTo>
                  <a:pt x="608" y="376"/>
                  <a:pt x="760" y="188"/>
                  <a:pt x="912" y="0"/>
                </a:cubicBezTo>
              </a:path>
            </a:pathLst>
          </a:custGeom>
          <a:noFill/>
          <a:ln w="25400" cap="flat" cmpd="sng">
            <a:solidFill>
              <a:srgbClr val="008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1936434" name="Oval 50"/>
          <p:cNvSpPr>
            <a:spLocks noChangeArrowheads="1"/>
          </p:cNvSpPr>
          <p:nvPr/>
        </p:nvSpPr>
        <p:spPr bwMode="auto">
          <a:xfrm>
            <a:off x="6364362" y="4301705"/>
            <a:ext cx="863600" cy="803275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1936435" name="Text Box 51"/>
          <p:cNvSpPr txBox="1">
            <a:spLocks noChangeArrowheads="1"/>
          </p:cNvSpPr>
          <p:nvPr/>
        </p:nvSpPr>
        <p:spPr bwMode="auto">
          <a:xfrm>
            <a:off x="7647063" y="4954166"/>
            <a:ext cx="2671763" cy="8509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  <a:ea typeface="新細明體" pitchFamily="18" charset="-120"/>
              </a:rPr>
              <a:t>Robustness: </a:t>
            </a:r>
            <a:r>
              <a:rPr lang="en-US" sz="2000" b="1">
                <a:solidFill>
                  <a:srgbClr val="003300"/>
                </a:solidFill>
                <a:ea typeface="新細明體" pitchFamily="18" charset="-120"/>
              </a:rPr>
              <a:t>OK</a:t>
            </a:r>
          </a:p>
          <a:p>
            <a:pPr algn="l">
              <a:spcBef>
                <a:spcPct val="50000"/>
              </a:spcBef>
            </a:pPr>
            <a:r>
              <a:rPr lang="en-US" sz="2000" b="1">
                <a:solidFill>
                  <a:srgbClr val="0000FF"/>
                </a:solidFill>
                <a:ea typeface="新細明體" pitchFamily="18" charset="-120"/>
              </a:rPr>
              <a:t>Effectiveness: </a:t>
            </a:r>
            <a:r>
              <a:rPr lang="en-US" sz="2000" b="1">
                <a:solidFill>
                  <a:srgbClr val="FF0000"/>
                </a:solidFill>
                <a:ea typeface="新細明體" pitchFamily="18" charset="-120"/>
              </a:rPr>
              <a:t>NOT OK</a:t>
            </a:r>
          </a:p>
        </p:txBody>
      </p:sp>
      <p:sp>
        <p:nvSpPr>
          <p:cNvPr id="1936437" name="Rectangle 53"/>
          <p:cNvSpPr>
            <a:spLocks noChangeArrowheads="1"/>
          </p:cNvSpPr>
          <p:nvPr/>
        </p:nvSpPr>
        <p:spPr bwMode="auto">
          <a:xfrm>
            <a:off x="2649612" y="5714580"/>
            <a:ext cx="196850" cy="198437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38" name="Rectangle 54"/>
          <p:cNvSpPr>
            <a:spLocks noChangeArrowheads="1"/>
          </p:cNvSpPr>
          <p:nvPr/>
        </p:nvSpPr>
        <p:spPr bwMode="auto">
          <a:xfrm>
            <a:off x="2649612" y="4385841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39" name="Line 55"/>
          <p:cNvSpPr>
            <a:spLocks noChangeShapeType="1"/>
          </p:cNvSpPr>
          <p:nvPr/>
        </p:nvSpPr>
        <p:spPr bwMode="auto">
          <a:xfrm>
            <a:off x="2846462" y="5813004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0" name="Text Box 56"/>
          <p:cNvSpPr txBox="1">
            <a:spLocks noChangeArrowheads="1"/>
          </p:cNvSpPr>
          <p:nvPr/>
        </p:nvSpPr>
        <p:spPr bwMode="auto">
          <a:xfrm>
            <a:off x="2254326" y="4385841"/>
            <a:ext cx="936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dd</a:t>
            </a:r>
          </a:p>
        </p:txBody>
      </p:sp>
      <p:sp>
        <p:nvSpPr>
          <p:cNvPr id="1936441" name="Text Box 57"/>
          <p:cNvSpPr txBox="1">
            <a:spLocks noChangeArrowheads="1"/>
          </p:cNvSpPr>
          <p:nvPr/>
        </p:nvSpPr>
        <p:spPr bwMode="auto">
          <a:xfrm>
            <a:off x="2301950" y="5716166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V</a:t>
            </a:r>
            <a:r>
              <a:rPr lang="en-US" sz="1400" baseline="-25000">
                <a:cs typeface="Times New Roman" pitchFamily="18" charset="0"/>
              </a:rPr>
              <a:t>ss</a:t>
            </a:r>
          </a:p>
        </p:txBody>
      </p:sp>
      <p:sp>
        <p:nvSpPr>
          <p:cNvPr id="1936442" name="Rectangle 58"/>
          <p:cNvSpPr>
            <a:spLocks noChangeArrowheads="1"/>
          </p:cNvSpPr>
          <p:nvPr/>
        </p:nvSpPr>
        <p:spPr bwMode="auto">
          <a:xfrm>
            <a:off x="2649612" y="5025604"/>
            <a:ext cx="196850" cy="196850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43" name="Line 59"/>
          <p:cNvSpPr>
            <a:spLocks noChangeShapeType="1"/>
          </p:cNvSpPr>
          <p:nvPr/>
        </p:nvSpPr>
        <p:spPr bwMode="auto">
          <a:xfrm flipV="1">
            <a:off x="2846462" y="5124029"/>
            <a:ext cx="838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4" name="Text Box 60"/>
          <p:cNvSpPr txBox="1">
            <a:spLocks noChangeArrowheads="1"/>
          </p:cNvSpPr>
          <p:nvPr/>
        </p:nvSpPr>
        <p:spPr bwMode="auto">
          <a:xfrm>
            <a:off x="2301950" y="5027191"/>
            <a:ext cx="493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cs typeface="Times New Roman" pitchFamily="18" charset="0"/>
              </a:rPr>
              <a:t>IN</a:t>
            </a:r>
          </a:p>
        </p:txBody>
      </p:sp>
      <p:sp>
        <p:nvSpPr>
          <p:cNvPr id="1936445" name="Line 61"/>
          <p:cNvSpPr>
            <a:spLocks noChangeShapeType="1"/>
          </p:cNvSpPr>
          <p:nvPr/>
        </p:nvSpPr>
        <p:spPr bwMode="auto">
          <a:xfrm flipH="1">
            <a:off x="3832300" y="4730330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6" name="Line 62"/>
          <p:cNvSpPr>
            <a:spLocks noChangeShapeType="1"/>
          </p:cNvSpPr>
          <p:nvPr/>
        </p:nvSpPr>
        <p:spPr bwMode="auto">
          <a:xfrm flipH="1">
            <a:off x="3881512" y="4730330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7" name="Line 63"/>
          <p:cNvSpPr>
            <a:spLocks noChangeShapeType="1"/>
          </p:cNvSpPr>
          <p:nvPr/>
        </p:nvSpPr>
        <p:spPr bwMode="auto">
          <a:xfrm>
            <a:off x="3881513" y="5025604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8" name="Line 64"/>
          <p:cNvSpPr>
            <a:spLocks noChangeShapeType="1"/>
          </p:cNvSpPr>
          <p:nvPr/>
        </p:nvSpPr>
        <p:spPr bwMode="auto">
          <a:xfrm>
            <a:off x="3881513" y="4730329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49" name="Line 65"/>
          <p:cNvSpPr>
            <a:spLocks noChangeShapeType="1"/>
          </p:cNvSpPr>
          <p:nvPr/>
        </p:nvSpPr>
        <p:spPr bwMode="auto">
          <a:xfrm flipH="1">
            <a:off x="4030737" y="5025604"/>
            <a:ext cx="0" cy="246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0" name="Line 66"/>
          <p:cNvSpPr>
            <a:spLocks noChangeShapeType="1"/>
          </p:cNvSpPr>
          <p:nvPr/>
        </p:nvSpPr>
        <p:spPr bwMode="auto">
          <a:xfrm flipH="1">
            <a:off x="3832300" y="5271667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1" name="Line 67"/>
          <p:cNvSpPr>
            <a:spLocks noChangeShapeType="1"/>
          </p:cNvSpPr>
          <p:nvPr/>
        </p:nvSpPr>
        <p:spPr bwMode="auto">
          <a:xfrm flipH="1">
            <a:off x="3881512" y="5271667"/>
            <a:ext cx="0" cy="295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2" name="Line 68"/>
          <p:cNvSpPr>
            <a:spLocks noChangeShapeType="1"/>
          </p:cNvSpPr>
          <p:nvPr/>
        </p:nvSpPr>
        <p:spPr bwMode="auto">
          <a:xfrm>
            <a:off x="3881513" y="5566941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3" name="Line 69"/>
          <p:cNvSpPr>
            <a:spLocks noChangeShapeType="1"/>
          </p:cNvSpPr>
          <p:nvPr/>
        </p:nvSpPr>
        <p:spPr bwMode="auto">
          <a:xfrm>
            <a:off x="3881513" y="5271666"/>
            <a:ext cx="1492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4" name="Line 70"/>
          <p:cNvSpPr>
            <a:spLocks noChangeShapeType="1"/>
          </p:cNvSpPr>
          <p:nvPr/>
        </p:nvSpPr>
        <p:spPr bwMode="auto">
          <a:xfrm flipH="1">
            <a:off x="4030737" y="5566942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5" name="Line 71"/>
          <p:cNvSpPr>
            <a:spLocks noChangeShapeType="1"/>
          </p:cNvSpPr>
          <p:nvPr/>
        </p:nvSpPr>
        <p:spPr bwMode="auto">
          <a:xfrm flipH="1">
            <a:off x="4030737" y="4484267"/>
            <a:ext cx="0" cy="2460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6" name="Oval 72"/>
          <p:cNvSpPr>
            <a:spLocks noChangeArrowheads="1"/>
          </p:cNvSpPr>
          <p:nvPr/>
        </p:nvSpPr>
        <p:spPr bwMode="auto">
          <a:xfrm flipH="1">
            <a:off x="3733876" y="4828755"/>
            <a:ext cx="98425" cy="98425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57" name="Line 73"/>
          <p:cNvSpPr>
            <a:spLocks noChangeShapeType="1"/>
          </p:cNvSpPr>
          <p:nvPr/>
        </p:nvSpPr>
        <p:spPr bwMode="auto">
          <a:xfrm flipH="1">
            <a:off x="3684662" y="5419304"/>
            <a:ext cx="1476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8" name="Line 74"/>
          <p:cNvSpPr>
            <a:spLocks noChangeShapeType="1"/>
          </p:cNvSpPr>
          <p:nvPr/>
        </p:nvSpPr>
        <p:spPr bwMode="auto">
          <a:xfrm flipH="1">
            <a:off x="3684663" y="4877966"/>
            <a:ext cx="492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59" name="Line 75"/>
          <p:cNvSpPr>
            <a:spLocks noChangeShapeType="1"/>
          </p:cNvSpPr>
          <p:nvPr/>
        </p:nvSpPr>
        <p:spPr bwMode="auto">
          <a:xfrm flipH="1" flipV="1">
            <a:off x="3684662" y="4877966"/>
            <a:ext cx="0" cy="5413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0" name="Line 76"/>
          <p:cNvSpPr>
            <a:spLocks noChangeShapeType="1"/>
          </p:cNvSpPr>
          <p:nvPr/>
        </p:nvSpPr>
        <p:spPr bwMode="auto">
          <a:xfrm flipV="1">
            <a:off x="2649612" y="5714580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1" name="Line 77"/>
          <p:cNvSpPr>
            <a:spLocks noChangeShapeType="1"/>
          </p:cNvSpPr>
          <p:nvPr/>
        </p:nvSpPr>
        <p:spPr bwMode="auto">
          <a:xfrm>
            <a:off x="2649612" y="5714580"/>
            <a:ext cx="196850" cy="1984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2" name="Line 78"/>
          <p:cNvSpPr>
            <a:spLocks noChangeShapeType="1"/>
          </p:cNvSpPr>
          <p:nvPr/>
        </p:nvSpPr>
        <p:spPr bwMode="auto">
          <a:xfrm flipV="1">
            <a:off x="2649612" y="5025604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3" name="Line 79"/>
          <p:cNvSpPr>
            <a:spLocks noChangeShapeType="1"/>
          </p:cNvSpPr>
          <p:nvPr/>
        </p:nvSpPr>
        <p:spPr bwMode="auto">
          <a:xfrm>
            <a:off x="2649612" y="5025604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4" name="Line 80"/>
          <p:cNvSpPr>
            <a:spLocks noChangeShapeType="1"/>
          </p:cNvSpPr>
          <p:nvPr/>
        </p:nvSpPr>
        <p:spPr bwMode="auto">
          <a:xfrm flipV="1">
            <a:off x="2649612" y="4385841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5" name="Line 81"/>
          <p:cNvSpPr>
            <a:spLocks noChangeShapeType="1"/>
          </p:cNvSpPr>
          <p:nvPr/>
        </p:nvSpPr>
        <p:spPr bwMode="auto">
          <a:xfrm>
            <a:off x="2649612" y="4385841"/>
            <a:ext cx="196850" cy="1968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6" name="Line 82"/>
          <p:cNvSpPr>
            <a:spLocks noChangeShapeType="1"/>
          </p:cNvSpPr>
          <p:nvPr/>
        </p:nvSpPr>
        <p:spPr bwMode="auto">
          <a:xfrm>
            <a:off x="2846462" y="4484266"/>
            <a:ext cx="2071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7" name="Rectangle 83"/>
          <p:cNvSpPr>
            <a:spLocks noChangeArrowheads="1"/>
          </p:cNvSpPr>
          <p:nvPr/>
        </p:nvSpPr>
        <p:spPr bwMode="auto">
          <a:xfrm>
            <a:off x="4572076" y="4927179"/>
            <a:ext cx="198437" cy="442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68" name="Line 84"/>
          <p:cNvSpPr>
            <a:spLocks noChangeShapeType="1"/>
          </p:cNvSpPr>
          <p:nvPr/>
        </p:nvSpPr>
        <p:spPr bwMode="auto">
          <a:xfrm flipH="1">
            <a:off x="4621287" y="5025605"/>
            <a:ext cx="50800" cy="147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69" name="Line 85"/>
          <p:cNvSpPr>
            <a:spLocks noChangeShapeType="1"/>
          </p:cNvSpPr>
          <p:nvPr/>
        </p:nvSpPr>
        <p:spPr bwMode="auto">
          <a:xfrm flipH="1">
            <a:off x="4621287" y="5173241"/>
            <a:ext cx="50800" cy="1476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70" name="Line 86"/>
          <p:cNvSpPr>
            <a:spLocks noChangeShapeType="1"/>
          </p:cNvSpPr>
          <p:nvPr/>
        </p:nvSpPr>
        <p:spPr bwMode="auto">
          <a:xfrm flipH="1">
            <a:off x="4621287" y="5173241"/>
            <a:ext cx="50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71" name="Line 87"/>
          <p:cNvSpPr>
            <a:spLocks noChangeShapeType="1"/>
          </p:cNvSpPr>
          <p:nvPr/>
        </p:nvSpPr>
        <p:spPr bwMode="auto">
          <a:xfrm>
            <a:off x="4672087" y="4474741"/>
            <a:ext cx="0" cy="4524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72" name="Line 88"/>
          <p:cNvSpPr>
            <a:spLocks noChangeShapeType="1"/>
          </p:cNvSpPr>
          <p:nvPr/>
        </p:nvSpPr>
        <p:spPr bwMode="auto">
          <a:xfrm flipH="1">
            <a:off x="4665737" y="5370092"/>
            <a:ext cx="0" cy="4429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73" name="Rectangle 89"/>
          <p:cNvSpPr>
            <a:spLocks noChangeArrowheads="1"/>
          </p:cNvSpPr>
          <p:nvPr/>
        </p:nvSpPr>
        <p:spPr bwMode="auto">
          <a:xfrm>
            <a:off x="4216476" y="5757442"/>
            <a:ext cx="185737" cy="106363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90"/>
          <p:cNvGrpSpPr>
            <a:grpSpLocks/>
          </p:cNvGrpSpPr>
          <p:nvPr/>
        </p:nvGrpSpPr>
        <p:grpSpPr bwMode="auto">
          <a:xfrm>
            <a:off x="4216476" y="5757442"/>
            <a:ext cx="185737" cy="106363"/>
            <a:chOff x="1152" y="1344"/>
            <a:chExt cx="336" cy="192"/>
          </a:xfrm>
        </p:grpSpPr>
        <p:sp>
          <p:nvSpPr>
            <p:cNvPr id="1936475" name="Line 91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76" name="Line 92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77" name="Line 93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78" name="Line 94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79" name="Line 95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80" name="Line 96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81" name="Line 97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6482" name="Line 98"/>
          <p:cNvSpPr>
            <a:spLocks noChangeShapeType="1"/>
          </p:cNvSpPr>
          <p:nvPr/>
        </p:nvSpPr>
        <p:spPr bwMode="auto">
          <a:xfrm>
            <a:off x="2741687" y="5884442"/>
            <a:ext cx="0" cy="106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83" name="Line 99"/>
          <p:cNvSpPr>
            <a:spLocks noChangeShapeType="1"/>
          </p:cNvSpPr>
          <p:nvPr/>
        </p:nvSpPr>
        <p:spPr bwMode="auto">
          <a:xfrm>
            <a:off x="2678187" y="5990804"/>
            <a:ext cx="141288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84" name="AutoShape 100"/>
          <p:cNvSpPr>
            <a:spLocks noChangeArrowheads="1"/>
          </p:cNvSpPr>
          <p:nvPr/>
        </p:nvSpPr>
        <p:spPr bwMode="auto">
          <a:xfrm flipH="1">
            <a:off x="2724226" y="4862092"/>
            <a:ext cx="187325" cy="371475"/>
          </a:xfrm>
          <a:prstGeom prst="lightningBol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36485" name="Text Box 101"/>
          <p:cNvSpPr txBox="1">
            <a:spLocks noChangeArrowheads="1"/>
          </p:cNvSpPr>
          <p:nvPr/>
        </p:nvSpPr>
        <p:spPr bwMode="auto">
          <a:xfrm>
            <a:off x="2584525" y="4909716"/>
            <a:ext cx="287258" cy="33855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936486" name="Rectangle 102"/>
          <p:cNvSpPr>
            <a:spLocks noChangeArrowheads="1"/>
          </p:cNvSpPr>
          <p:nvPr/>
        </p:nvSpPr>
        <p:spPr bwMode="auto">
          <a:xfrm>
            <a:off x="4216476" y="4441404"/>
            <a:ext cx="185737" cy="106362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03"/>
          <p:cNvGrpSpPr>
            <a:grpSpLocks/>
          </p:cNvGrpSpPr>
          <p:nvPr/>
        </p:nvGrpSpPr>
        <p:grpSpPr bwMode="auto">
          <a:xfrm>
            <a:off x="4216476" y="4441404"/>
            <a:ext cx="185737" cy="106362"/>
            <a:chOff x="1152" y="1344"/>
            <a:chExt cx="336" cy="192"/>
          </a:xfrm>
        </p:grpSpPr>
        <p:sp>
          <p:nvSpPr>
            <p:cNvPr id="1936488" name="Line 104"/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89" name="Line 105"/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0" name="Line 106"/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1" name="Line 107"/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2" name="Line 108"/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3" name="Line 109"/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4" name="Line 110"/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6495" name="Line 111"/>
          <p:cNvSpPr>
            <a:spLocks noChangeShapeType="1"/>
          </p:cNvSpPr>
          <p:nvPr/>
        </p:nvSpPr>
        <p:spPr bwMode="auto">
          <a:xfrm>
            <a:off x="4892750" y="5212930"/>
            <a:ext cx="0" cy="600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496" name="Line 112"/>
          <p:cNvSpPr>
            <a:spLocks noChangeShapeType="1"/>
          </p:cNvSpPr>
          <p:nvPr/>
        </p:nvSpPr>
        <p:spPr bwMode="auto">
          <a:xfrm>
            <a:off x="4892750" y="4479504"/>
            <a:ext cx="0" cy="627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4794325" y="5106567"/>
            <a:ext cx="196850" cy="106363"/>
            <a:chOff x="3696" y="2544"/>
            <a:chExt cx="192" cy="96"/>
          </a:xfrm>
        </p:grpSpPr>
        <p:sp>
          <p:nvSpPr>
            <p:cNvPr id="1936498" name="Line 114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499" name="Line 115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00" name="Line 116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01" name="Line 117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6502" name="Line 118"/>
          <p:cNvSpPr>
            <a:spLocks noChangeShapeType="1"/>
          </p:cNvSpPr>
          <p:nvPr/>
        </p:nvSpPr>
        <p:spPr bwMode="auto">
          <a:xfrm>
            <a:off x="3071887" y="4844630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503" name="Line 119"/>
          <p:cNvSpPr>
            <a:spLocks noChangeShapeType="1"/>
          </p:cNvSpPr>
          <p:nvPr/>
        </p:nvSpPr>
        <p:spPr bwMode="auto">
          <a:xfrm>
            <a:off x="3071887" y="4481092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5" name="Group 120"/>
          <p:cNvGrpSpPr>
            <a:grpSpLocks/>
          </p:cNvGrpSpPr>
          <p:nvPr/>
        </p:nvGrpSpPr>
        <p:grpSpPr bwMode="auto">
          <a:xfrm>
            <a:off x="2973462" y="4738267"/>
            <a:ext cx="196850" cy="106363"/>
            <a:chOff x="3696" y="2544"/>
            <a:chExt cx="192" cy="96"/>
          </a:xfrm>
        </p:grpSpPr>
        <p:sp>
          <p:nvSpPr>
            <p:cNvPr id="1936505" name="Line 121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06" name="Line 122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07" name="Line 123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08" name="Line 124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36509" name="Line 125"/>
          <p:cNvSpPr>
            <a:spLocks noChangeShapeType="1"/>
          </p:cNvSpPr>
          <p:nvPr/>
        </p:nvSpPr>
        <p:spPr bwMode="auto">
          <a:xfrm>
            <a:off x="3071887" y="5492330"/>
            <a:ext cx="0" cy="3127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36510" name="Line 126"/>
          <p:cNvSpPr>
            <a:spLocks noChangeShapeType="1"/>
          </p:cNvSpPr>
          <p:nvPr/>
        </p:nvSpPr>
        <p:spPr bwMode="auto">
          <a:xfrm>
            <a:off x="3071887" y="5128792"/>
            <a:ext cx="0" cy="2444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" name="Group 127"/>
          <p:cNvGrpSpPr>
            <a:grpSpLocks/>
          </p:cNvGrpSpPr>
          <p:nvPr/>
        </p:nvGrpSpPr>
        <p:grpSpPr bwMode="auto">
          <a:xfrm>
            <a:off x="2973462" y="5385967"/>
            <a:ext cx="196850" cy="106363"/>
            <a:chOff x="3696" y="2544"/>
            <a:chExt cx="192" cy="96"/>
          </a:xfrm>
        </p:grpSpPr>
        <p:sp>
          <p:nvSpPr>
            <p:cNvPr id="1936512" name="Line 128"/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13" name="Line 129"/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14" name="Line 130"/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15" name="Line 131"/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132"/>
          <p:cNvGrpSpPr>
            <a:grpSpLocks/>
          </p:cNvGrpSpPr>
          <p:nvPr/>
        </p:nvGrpSpPr>
        <p:grpSpPr bwMode="auto">
          <a:xfrm>
            <a:off x="2757563" y="4444579"/>
            <a:ext cx="1871663" cy="1414462"/>
            <a:chOff x="702" y="1117"/>
            <a:chExt cx="1407" cy="1224"/>
          </a:xfrm>
        </p:grpSpPr>
        <p:sp>
          <p:nvSpPr>
            <p:cNvPr id="1936517" name="Line 133"/>
            <p:cNvSpPr>
              <a:spLocks noChangeShapeType="1"/>
            </p:cNvSpPr>
            <p:nvPr/>
          </p:nvSpPr>
          <p:spPr bwMode="auto">
            <a:xfrm>
              <a:off x="702" y="1661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18" name="Line 134"/>
            <p:cNvSpPr>
              <a:spLocks noChangeShapeType="1"/>
            </p:cNvSpPr>
            <p:nvPr/>
          </p:nvSpPr>
          <p:spPr bwMode="auto">
            <a:xfrm flipV="1">
              <a:off x="930" y="1117"/>
              <a:ext cx="0" cy="5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19" name="Line 135"/>
            <p:cNvSpPr>
              <a:spLocks noChangeShapeType="1"/>
            </p:cNvSpPr>
            <p:nvPr/>
          </p:nvSpPr>
          <p:spPr bwMode="auto">
            <a:xfrm>
              <a:off x="930" y="1117"/>
              <a:ext cx="1179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20" name="Line 136"/>
            <p:cNvSpPr>
              <a:spLocks noChangeShapeType="1"/>
            </p:cNvSpPr>
            <p:nvPr/>
          </p:nvSpPr>
          <p:spPr bwMode="auto">
            <a:xfrm>
              <a:off x="2109" y="1117"/>
              <a:ext cx="0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521" name="Line 137"/>
            <p:cNvSpPr>
              <a:spLocks noChangeShapeType="1"/>
            </p:cNvSpPr>
            <p:nvPr/>
          </p:nvSpPr>
          <p:spPr bwMode="auto">
            <a:xfrm flipH="1">
              <a:off x="748" y="2341"/>
              <a:ext cx="136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1B09779-7B45-DA9F-747F-37AE02905D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6DD10D3-6F7D-0FC5-C1E2-437455817A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70368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B18C8-3F15-0847-0FCF-D1FF1534E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diode based approach gets worse too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AA831-9B73-F14A-D524-BC0D15BFF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/>
              <a:t>ESD performance of diodes </a:t>
            </a:r>
            <a:r>
              <a:rPr lang="nl-BE" dirty="0" err="1"/>
              <a:t>reduced</a:t>
            </a:r>
            <a:endParaRPr lang="nl-BE" dirty="0"/>
          </a:p>
          <a:p>
            <a:pPr lvl="1"/>
            <a:r>
              <a:rPr lang="en-US" dirty="0"/>
              <a:t>35mA/um up to 65nm</a:t>
            </a:r>
          </a:p>
          <a:p>
            <a:pPr lvl="1"/>
            <a:r>
              <a:rPr lang="en-US" dirty="0"/>
              <a:t>25mA/um in 40nm</a:t>
            </a:r>
          </a:p>
          <a:p>
            <a:pPr lvl="1"/>
            <a:r>
              <a:rPr lang="en-US" dirty="0"/>
              <a:t>20mA/um in 28nm, 16nm</a:t>
            </a:r>
          </a:p>
          <a:p>
            <a:r>
              <a:rPr lang="en-US" dirty="0"/>
              <a:t>‘Solution’?</a:t>
            </a:r>
          </a:p>
          <a:p>
            <a:pPr lvl="1"/>
            <a:r>
              <a:rPr lang="en-US" dirty="0"/>
              <a:t>Diode scaling required</a:t>
            </a:r>
          </a:p>
          <a:p>
            <a:pPr lvl="2"/>
            <a:r>
              <a:rPr lang="en-US" dirty="0"/>
              <a:t>But capacitive loading increases</a:t>
            </a:r>
          </a:p>
          <a:p>
            <a:pPr lvl="1"/>
            <a:r>
              <a:rPr lang="en-US" dirty="0"/>
              <a:t>Reduced distance between VDD – IO pads</a:t>
            </a:r>
          </a:p>
          <a:p>
            <a:pPr lvl="1"/>
            <a:r>
              <a:rPr lang="en-US" dirty="0"/>
              <a:t>Larger power / rail clamps</a:t>
            </a:r>
          </a:p>
          <a:p>
            <a:endParaRPr lang="en-B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C8DD825-0776-FEA1-C647-7FD13B99458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805452" y="889126"/>
            <a:ext cx="3651821" cy="257883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4A439-6381-EE77-B9ED-842DD1D289C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6BF62-7A29-743C-6634-BC5F75C8F8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277594F1-4D3C-EDA5-14CC-DFFEF7C7A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6" y="3327978"/>
            <a:ext cx="559243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5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8142E-71F4-EBCB-01FC-63AA87C60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for on-chip ESD protection for advanced nodes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09682-1778-BD1D-90E4-F2629C52A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challenges for advanced CMOS and </a:t>
            </a:r>
            <a:r>
              <a:rPr lang="en-US" dirty="0" err="1"/>
              <a:t>FinFET</a:t>
            </a:r>
            <a:r>
              <a:rPr lang="en-US" dirty="0"/>
              <a:t> designs</a:t>
            </a:r>
          </a:p>
          <a:p>
            <a:pPr lvl="1"/>
            <a:r>
              <a:rPr lang="en-US" dirty="0"/>
              <a:t>Advanced circuits </a:t>
            </a:r>
            <a:r>
              <a:rPr lang="en-US" b="1" dirty="0"/>
              <a:t>fail easily </a:t>
            </a:r>
            <a:r>
              <a:rPr lang="en-US" dirty="0"/>
              <a:t>under ESD stress – smaller ESD design window</a:t>
            </a:r>
          </a:p>
          <a:p>
            <a:pPr lvl="1"/>
            <a:r>
              <a:rPr lang="en-US" b="1" dirty="0"/>
              <a:t>Traditional ESD solutions </a:t>
            </a:r>
            <a:r>
              <a:rPr lang="en-US" dirty="0"/>
              <a:t>are </a:t>
            </a:r>
            <a:r>
              <a:rPr lang="en-US" b="1" dirty="0"/>
              <a:t>no longer effective</a:t>
            </a:r>
          </a:p>
          <a:p>
            <a:pPr lvl="1"/>
            <a:r>
              <a:rPr lang="en-US" dirty="0"/>
              <a:t>Increased </a:t>
            </a:r>
            <a:r>
              <a:rPr lang="en-US" b="1" dirty="0"/>
              <a:t>design complexity</a:t>
            </a:r>
          </a:p>
          <a:p>
            <a:pPr lvl="1"/>
            <a:r>
              <a:rPr lang="en-US" dirty="0"/>
              <a:t>ESD complexity rising with many different IP sources</a:t>
            </a:r>
            <a:endParaRPr lang="en-US" b="1" dirty="0"/>
          </a:p>
          <a:p>
            <a:pPr lvl="1"/>
            <a:r>
              <a:rPr lang="en-US" b="1" dirty="0"/>
              <a:t>Cost of failure </a:t>
            </a:r>
            <a:r>
              <a:rPr lang="en-US" dirty="0"/>
              <a:t>is very high</a:t>
            </a:r>
          </a:p>
          <a:p>
            <a:pPr lvl="1"/>
            <a:r>
              <a:rPr lang="en-US" b="1" dirty="0"/>
              <a:t>CDM challenge </a:t>
            </a:r>
            <a:r>
              <a:rPr lang="en-US" dirty="0"/>
              <a:t>for large size SoC’s</a:t>
            </a:r>
          </a:p>
          <a:p>
            <a:endParaRPr lang="en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5F239-BC48-3D6A-DF44-AA14581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C5B7-D5D0-5D3C-7B2E-38DC87E5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Advanced CMOS /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FinFET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nodes</a:t>
            </a:r>
          </a:p>
          <a:p>
            <a:r>
              <a:rPr lang="en-US" b="1" dirty="0"/>
              <a:t>Local clamp approach</a:t>
            </a:r>
          </a:p>
          <a:p>
            <a:pPr lvl="1"/>
            <a:r>
              <a:rPr lang="en-US" b="1" dirty="0"/>
              <a:t>Principle</a:t>
            </a:r>
          </a:p>
          <a:p>
            <a:pPr lvl="1"/>
            <a:r>
              <a:rPr lang="en-US" b="1" dirty="0"/>
              <a:t>Examples from Sofics</a:t>
            </a:r>
          </a:p>
          <a:p>
            <a:pPr lvl="2"/>
            <a:r>
              <a:rPr lang="en-US" b="1" dirty="0"/>
              <a:t>Low leakage, capacitance, ESD levels, … 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1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CE8A-956A-F0D4-8E6B-CCC5DDEE1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ESD protection at I/O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B7A15-847A-529B-E7BE-DD331B60B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 local protection</a:t>
            </a:r>
          </a:p>
          <a:p>
            <a:pPr lvl="1">
              <a:buFont typeface="Wingdings" panose="05000000000000000000" pitchFamily="2" charset="2"/>
              <a:buChar char="J"/>
            </a:pPr>
            <a:r>
              <a:rPr lang="en-US" dirty="0">
                <a:solidFill>
                  <a:srgbClr val="00B050"/>
                </a:solidFill>
              </a:rPr>
              <a:t>Safe local clamping</a:t>
            </a:r>
          </a:p>
          <a:p>
            <a:pPr lvl="1">
              <a:buFont typeface="Wingdings" panose="05000000000000000000" pitchFamily="2" charset="2"/>
              <a:buChar char="J"/>
            </a:pPr>
            <a:r>
              <a:rPr lang="en-US" dirty="0">
                <a:solidFill>
                  <a:srgbClr val="00B050"/>
                </a:solidFill>
              </a:rPr>
              <a:t>Bus resistance is 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NOT critical</a:t>
            </a:r>
          </a:p>
          <a:p>
            <a:pPr lvl="1">
              <a:buFont typeface="Wingdings" panose="05000000000000000000" pitchFamily="2" charset="2"/>
              <a:buChar char=""/>
            </a:pPr>
            <a:r>
              <a:rPr lang="en-US" dirty="0">
                <a:solidFill>
                  <a:srgbClr val="FFC000"/>
                </a:solidFill>
              </a:rPr>
              <a:t>Larger area 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(needed for 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every I/O pin) </a:t>
            </a:r>
          </a:p>
          <a:p>
            <a:pPr lvl="1">
              <a:buFont typeface="Wingdings" panose="05000000000000000000" pitchFamily="2" charset="2"/>
              <a:buChar char=""/>
            </a:pPr>
            <a:r>
              <a:rPr lang="en-US" dirty="0">
                <a:solidFill>
                  <a:srgbClr val="FFC000"/>
                </a:solidFill>
              </a:rPr>
              <a:t>Possibly higher </a:t>
            </a:r>
            <a:br>
              <a:rPr lang="en-US" dirty="0">
                <a:solidFill>
                  <a:srgbClr val="FFC000"/>
                </a:solidFill>
              </a:rPr>
            </a:br>
            <a:r>
              <a:rPr lang="en-US" dirty="0">
                <a:solidFill>
                  <a:srgbClr val="FFC000"/>
                </a:solidFill>
              </a:rPr>
              <a:t>capacitance</a:t>
            </a:r>
          </a:p>
          <a:p>
            <a:pPr lvl="1"/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5FFED-64FC-C543-55FF-2EA3C717DC06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Semi local protection</a:t>
            </a:r>
          </a:p>
          <a:p>
            <a:pPr lvl="1">
              <a:buFont typeface="Wingdings" panose="05000000000000000000" pitchFamily="2" charset="2"/>
              <a:buChar char="J"/>
            </a:pPr>
            <a:r>
              <a:rPr lang="en-US" dirty="0">
                <a:solidFill>
                  <a:srgbClr val="00B050"/>
                </a:solidFill>
              </a:rPr>
              <a:t>Safe local clamping</a:t>
            </a:r>
          </a:p>
          <a:p>
            <a:pPr lvl="1">
              <a:buFont typeface="Wingdings" panose="05000000000000000000" pitchFamily="2" charset="2"/>
              <a:buChar char="J"/>
            </a:pPr>
            <a:r>
              <a:rPr lang="en-US" dirty="0">
                <a:solidFill>
                  <a:srgbClr val="00B050"/>
                </a:solidFill>
              </a:rPr>
              <a:t>Bus resistance is 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>
                <a:solidFill>
                  <a:srgbClr val="00B050"/>
                </a:solidFill>
              </a:rPr>
              <a:t>LESS critical</a:t>
            </a:r>
          </a:p>
          <a:p>
            <a:pPr lvl="1">
              <a:buFont typeface="Wingdings" panose="05000000000000000000" pitchFamily="2" charset="2"/>
              <a:buChar char="J"/>
            </a:pPr>
            <a:r>
              <a:rPr lang="en-US" dirty="0">
                <a:solidFill>
                  <a:srgbClr val="00B050"/>
                </a:solidFill>
              </a:rPr>
              <a:t>Open drain circuits</a:t>
            </a:r>
          </a:p>
          <a:p>
            <a:pPr lvl="1">
              <a:buFont typeface="Wingdings" panose="05000000000000000000" pitchFamily="2" charset="2"/>
              <a:buChar char=""/>
            </a:pPr>
            <a:r>
              <a:rPr lang="en-US" dirty="0">
                <a:solidFill>
                  <a:srgbClr val="FFC000"/>
                </a:solidFill>
              </a:rPr>
              <a:t>Larger area</a:t>
            </a:r>
          </a:p>
          <a:p>
            <a:pPr lvl="1">
              <a:buFont typeface="Wingdings" panose="05000000000000000000" pitchFamily="2" charset="2"/>
              <a:buChar char=""/>
            </a:pPr>
            <a:r>
              <a:rPr lang="en-US" dirty="0">
                <a:solidFill>
                  <a:srgbClr val="FFC000"/>
                </a:solidFill>
              </a:rPr>
              <a:t>Higher capacitance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ED412-D6BC-EAC8-AC11-28D5942A156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E65D7-E69C-E234-6984-6EC11BB25DC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70" name="Group 3">
            <a:extLst>
              <a:ext uri="{FF2B5EF4-FFF2-40B4-BE49-F238E27FC236}">
                <a16:creationId xmlns:a16="http://schemas.microsoft.com/office/drawing/2014/main" id="{6975671D-3B18-BC56-0A5E-B02841A33CE7}"/>
              </a:ext>
            </a:extLst>
          </p:cNvPr>
          <p:cNvGrpSpPr>
            <a:grpSpLocks/>
          </p:cNvGrpSpPr>
          <p:nvPr/>
        </p:nvGrpSpPr>
        <p:grpSpPr bwMode="auto">
          <a:xfrm>
            <a:off x="4727848" y="2060848"/>
            <a:ext cx="1154113" cy="2327275"/>
            <a:chOff x="266" y="729"/>
            <a:chExt cx="727" cy="733"/>
          </a:xfrm>
        </p:grpSpPr>
        <p:sp>
          <p:nvSpPr>
            <p:cNvPr id="71" name="Line 4">
              <a:extLst>
                <a:ext uri="{FF2B5EF4-FFF2-40B4-BE49-F238E27FC236}">
                  <a16:creationId xmlns:a16="http://schemas.microsoft.com/office/drawing/2014/main" id="{5C3778D6-86B9-A85D-7164-8DEF123AA6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016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5">
              <a:extLst>
                <a:ext uri="{FF2B5EF4-FFF2-40B4-BE49-F238E27FC236}">
                  <a16:creationId xmlns:a16="http://schemas.microsoft.com/office/drawing/2014/main" id="{4DEB1948-F688-A764-A588-0BA4E08D8E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212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6">
              <a:extLst>
                <a:ext uri="{FF2B5EF4-FFF2-40B4-BE49-F238E27FC236}">
                  <a16:creationId xmlns:a16="http://schemas.microsoft.com/office/drawing/2014/main" id="{C00255AD-7040-1A2B-7498-293C91D8FB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1212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7">
              <a:extLst>
                <a:ext uri="{FF2B5EF4-FFF2-40B4-BE49-F238E27FC236}">
                  <a16:creationId xmlns:a16="http://schemas.microsoft.com/office/drawing/2014/main" id="{5FD3072B-AB8F-9804-9402-23839F7A4C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1" y="1347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8">
              <a:extLst>
                <a:ext uri="{FF2B5EF4-FFF2-40B4-BE49-F238E27FC236}">
                  <a16:creationId xmlns:a16="http://schemas.microsoft.com/office/drawing/2014/main" id="{E207BBF4-4955-3F65-AB5C-D807D01F7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1212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9">
              <a:extLst>
                <a:ext uri="{FF2B5EF4-FFF2-40B4-BE49-F238E27FC236}">
                  <a16:creationId xmlns:a16="http://schemas.microsoft.com/office/drawing/2014/main" id="{DA842AD5-AFA2-3D1C-D931-5CB1038631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1279"/>
              <a:ext cx="1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0">
              <a:extLst>
                <a:ext uri="{FF2B5EF4-FFF2-40B4-BE49-F238E27FC236}">
                  <a16:creationId xmlns:a16="http://schemas.microsoft.com/office/drawing/2014/main" id="{A051CF97-AAD8-FC6B-B89C-AA6A464E6E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879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Line 11">
              <a:extLst>
                <a:ext uri="{FF2B5EF4-FFF2-40B4-BE49-F238E27FC236}">
                  <a16:creationId xmlns:a16="http://schemas.microsoft.com/office/drawing/2014/main" id="{113EEE58-0DE1-2C85-2BE9-28A0F396DA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879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Line 12">
              <a:extLst>
                <a:ext uri="{FF2B5EF4-FFF2-40B4-BE49-F238E27FC236}">
                  <a16:creationId xmlns:a16="http://schemas.microsoft.com/office/drawing/2014/main" id="{E9D443E0-2ADD-3E7C-6D00-C29089ABFC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1" y="1014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Line 13">
              <a:extLst>
                <a:ext uri="{FF2B5EF4-FFF2-40B4-BE49-F238E27FC236}">
                  <a16:creationId xmlns:a16="http://schemas.microsoft.com/office/drawing/2014/main" id="{0828F5EC-F79E-3C30-38EC-A81FFBA361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730"/>
              <a:ext cx="0" cy="1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14">
              <a:extLst>
                <a:ext uri="{FF2B5EF4-FFF2-40B4-BE49-F238E27FC236}">
                  <a16:creationId xmlns:a16="http://schemas.microsoft.com/office/drawing/2014/main" id="{DC45CCC5-B39F-3621-6F15-B0F851AFDA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879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5">
              <a:extLst>
                <a:ext uri="{FF2B5EF4-FFF2-40B4-BE49-F238E27FC236}">
                  <a16:creationId xmlns:a16="http://schemas.microsoft.com/office/drawing/2014/main" id="{17026811-98DD-4EDB-EE3D-C672F1B707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947"/>
              <a:ext cx="1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6">
              <a:extLst>
                <a:ext uri="{FF2B5EF4-FFF2-40B4-BE49-F238E27FC236}">
                  <a16:creationId xmlns:a16="http://schemas.microsoft.com/office/drawing/2014/main" id="{3308AF1D-A77A-AD2B-8517-082E5F101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" y="913"/>
              <a:ext cx="34" cy="6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7">
              <a:extLst>
                <a:ext uri="{FF2B5EF4-FFF2-40B4-BE49-F238E27FC236}">
                  <a16:creationId xmlns:a16="http://schemas.microsoft.com/office/drawing/2014/main" id="{24040949-1BBA-D0A4-7F36-9237B3569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3" y="944"/>
              <a:ext cx="0" cy="3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8">
              <a:extLst>
                <a:ext uri="{FF2B5EF4-FFF2-40B4-BE49-F238E27FC236}">
                  <a16:creationId xmlns:a16="http://schemas.microsoft.com/office/drawing/2014/main" id="{D67989B0-0F21-52DF-3112-934693FD34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" y="729"/>
              <a:ext cx="59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19">
              <a:extLst>
                <a:ext uri="{FF2B5EF4-FFF2-40B4-BE49-F238E27FC236}">
                  <a16:creationId xmlns:a16="http://schemas.microsoft.com/office/drawing/2014/main" id="{3CD547E4-4269-568B-45BC-C9F0A91B3A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" y="1462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20">
              <a:extLst>
                <a:ext uri="{FF2B5EF4-FFF2-40B4-BE49-F238E27FC236}">
                  <a16:creationId xmlns:a16="http://schemas.microsoft.com/office/drawing/2014/main" id="{646DC21F-D598-9AB1-19C8-EEF1D9CEA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344"/>
              <a:ext cx="0" cy="1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1">
              <a:extLst>
                <a:ext uri="{FF2B5EF4-FFF2-40B4-BE49-F238E27FC236}">
                  <a16:creationId xmlns:a16="http://schemas.microsoft.com/office/drawing/2014/main" id="{9603F90C-FBBD-12CD-4DEA-E52B62F2E6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1307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2">
              <a:extLst>
                <a:ext uri="{FF2B5EF4-FFF2-40B4-BE49-F238E27FC236}">
                  <a16:creationId xmlns:a16="http://schemas.microsoft.com/office/drawing/2014/main" id="{47E91513-94E6-23A6-AD55-1098274912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" y="1240"/>
              <a:ext cx="67" cy="6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23">
              <a:extLst>
                <a:ext uri="{FF2B5EF4-FFF2-40B4-BE49-F238E27FC236}">
                  <a16:creationId xmlns:a16="http://schemas.microsoft.com/office/drawing/2014/main" id="{FAEE6416-457B-D80C-63AC-2815EF3B30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" y="1240"/>
              <a:ext cx="68" cy="6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24">
              <a:extLst>
                <a:ext uri="{FF2B5EF4-FFF2-40B4-BE49-F238E27FC236}">
                  <a16:creationId xmlns:a16="http://schemas.microsoft.com/office/drawing/2014/main" id="{115AA99B-EF42-D328-AC38-F2FA7364AE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1240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25">
              <a:extLst>
                <a:ext uri="{FF2B5EF4-FFF2-40B4-BE49-F238E27FC236}">
                  <a16:creationId xmlns:a16="http://schemas.microsoft.com/office/drawing/2014/main" id="{064AF59A-9FF4-68ED-A9CF-75A72B9142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1093"/>
              <a:ext cx="0" cy="14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Line 26">
              <a:extLst>
                <a:ext uri="{FF2B5EF4-FFF2-40B4-BE49-F238E27FC236}">
                  <a16:creationId xmlns:a16="http://schemas.microsoft.com/office/drawing/2014/main" id="{BE86B6A0-3D49-D022-5717-2ADD1F2D71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1307"/>
              <a:ext cx="0" cy="15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27">
              <a:extLst>
                <a:ext uri="{FF2B5EF4-FFF2-40B4-BE49-F238E27FC236}">
                  <a16:creationId xmlns:a16="http://schemas.microsoft.com/office/drawing/2014/main" id="{4120171F-232A-7A2A-740D-39E9DAD1DE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957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28">
              <a:extLst>
                <a:ext uri="{FF2B5EF4-FFF2-40B4-BE49-F238E27FC236}">
                  <a16:creationId xmlns:a16="http://schemas.microsoft.com/office/drawing/2014/main" id="{5FD6A0E5-C443-AAB7-61A0-2B25365D7D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" y="889"/>
              <a:ext cx="67" cy="6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29">
              <a:extLst>
                <a:ext uri="{FF2B5EF4-FFF2-40B4-BE49-F238E27FC236}">
                  <a16:creationId xmlns:a16="http://schemas.microsoft.com/office/drawing/2014/main" id="{79BE1F16-C28B-87B2-62D2-762F297A78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" y="889"/>
              <a:ext cx="68" cy="68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30">
              <a:extLst>
                <a:ext uri="{FF2B5EF4-FFF2-40B4-BE49-F238E27FC236}">
                  <a16:creationId xmlns:a16="http://schemas.microsoft.com/office/drawing/2014/main" id="{65B81BBE-1422-CAEA-E8F3-F031861462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889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31">
              <a:extLst>
                <a:ext uri="{FF2B5EF4-FFF2-40B4-BE49-F238E27FC236}">
                  <a16:creationId xmlns:a16="http://schemas.microsoft.com/office/drawing/2014/main" id="{25C58F9F-2053-662D-5401-110C0D93A4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730"/>
              <a:ext cx="0" cy="15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32">
              <a:extLst>
                <a:ext uri="{FF2B5EF4-FFF2-40B4-BE49-F238E27FC236}">
                  <a16:creationId xmlns:a16="http://schemas.microsoft.com/office/drawing/2014/main" id="{D5126E13-F1B7-70A8-2C69-F71B25FBCF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957"/>
              <a:ext cx="0" cy="13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33">
              <a:extLst>
                <a:ext uri="{FF2B5EF4-FFF2-40B4-BE49-F238E27FC236}">
                  <a16:creationId xmlns:a16="http://schemas.microsoft.com/office/drawing/2014/main" id="{379AE90B-C500-F912-39C1-78BBD84DF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" y="1091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" name="Group 37">
            <a:extLst>
              <a:ext uri="{FF2B5EF4-FFF2-40B4-BE49-F238E27FC236}">
                <a16:creationId xmlns:a16="http://schemas.microsoft.com/office/drawing/2014/main" id="{932B8C50-41D5-6D3E-0E1F-30F2D86A1936}"/>
              </a:ext>
            </a:extLst>
          </p:cNvPr>
          <p:cNvGrpSpPr>
            <a:grpSpLocks/>
          </p:cNvGrpSpPr>
          <p:nvPr/>
        </p:nvGrpSpPr>
        <p:grpSpPr bwMode="auto">
          <a:xfrm>
            <a:off x="5161235" y="2059261"/>
            <a:ext cx="182562" cy="2306637"/>
            <a:chOff x="1805" y="408"/>
            <a:chExt cx="115" cy="727"/>
          </a:xfrm>
        </p:grpSpPr>
        <p:sp>
          <p:nvSpPr>
            <p:cNvPr id="102" name="Line 38">
              <a:extLst>
                <a:ext uri="{FF2B5EF4-FFF2-40B4-BE49-F238E27FC236}">
                  <a16:creationId xmlns:a16="http://schemas.microsoft.com/office/drawing/2014/main" id="{B311E9F2-993E-5749-551D-6927BD3CE0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58" y="408"/>
              <a:ext cx="0" cy="72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3" name="Group 39">
              <a:extLst>
                <a:ext uri="{FF2B5EF4-FFF2-40B4-BE49-F238E27FC236}">
                  <a16:creationId xmlns:a16="http://schemas.microsoft.com/office/drawing/2014/main" id="{2C7F4A8D-D48A-AF7B-87CB-40D9852E4D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453"/>
              <a:ext cx="114" cy="273"/>
              <a:chOff x="2135" y="436"/>
              <a:chExt cx="169" cy="405"/>
            </a:xfrm>
          </p:grpSpPr>
          <p:sp>
            <p:nvSpPr>
              <p:cNvPr id="111" name="Rectangle 40">
                <a:extLst>
                  <a:ext uri="{FF2B5EF4-FFF2-40B4-BE49-F238E27FC236}">
                    <a16:creationId xmlns:a16="http://schemas.microsoft.com/office/drawing/2014/main" id="{5847459A-EC1F-CF16-5401-D4C8E9AAF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436"/>
                <a:ext cx="169" cy="405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Line 41">
                <a:extLst>
                  <a:ext uri="{FF2B5EF4-FFF2-40B4-BE49-F238E27FC236}">
                    <a16:creationId xmlns:a16="http://schemas.microsoft.com/office/drawing/2014/main" id="{7F50B341-DCA0-98A0-5A9B-BDBEBF642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504"/>
                <a:ext cx="33" cy="134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Line 42">
                <a:extLst>
                  <a:ext uri="{FF2B5EF4-FFF2-40B4-BE49-F238E27FC236}">
                    <a16:creationId xmlns:a16="http://schemas.microsoft.com/office/drawing/2014/main" id="{7A06CC14-AFA5-3082-721D-63D95DF38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3" y="638"/>
                <a:ext cx="33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Line 43">
                <a:extLst>
                  <a:ext uri="{FF2B5EF4-FFF2-40B4-BE49-F238E27FC236}">
                    <a16:creationId xmlns:a16="http://schemas.microsoft.com/office/drawing/2014/main" id="{96D8DA43-4DF6-54B6-9355-EE725D86F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638"/>
                <a:ext cx="33" cy="13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Line 44">
                <a:extLst>
                  <a:ext uri="{FF2B5EF4-FFF2-40B4-BE49-F238E27FC236}">
                    <a16:creationId xmlns:a16="http://schemas.microsoft.com/office/drawing/2014/main" id="{5F970B35-EA30-6B88-FA9E-800FF9ED0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69" y="706"/>
                <a:ext cx="34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Line 45">
                <a:extLst>
                  <a:ext uri="{FF2B5EF4-FFF2-40B4-BE49-F238E27FC236}">
                    <a16:creationId xmlns:a16="http://schemas.microsoft.com/office/drawing/2014/main" id="{DEA58E26-31D4-8C92-1A5B-FD560AA89F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3" y="706"/>
                <a:ext cx="67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4" name="Group 46">
              <a:extLst>
                <a:ext uri="{FF2B5EF4-FFF2-40B4-BE49-F238E27FC236}">
                  <a16:creationId xmlns:a16="http://schemas.microsoft.com/office/drawing/2014/main" id="{7C29FB5E-60D3-0278-46D1-00F4DD217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6" y="813"/>
              <a:ext cx="114" cy="273"/>
              <a:chOff x="2135" y="436"/>
              <a:chExt cx="169" cy="405"/>
            </a:xfrm>
          </p:grpSpPr>
          <p:sp>
            <p:nvSpPr>
              <p:cNvPr id="105" name="Rectangle 47">
                <a:extLst>
                  <a:ext uri="{FF2B5EF4-FFF2-40B4-BE49-F238E27FC236}">
                    <a16:creationId xmlns:a16="http://schemas.microsoft.com/office/drawing/2014/main" id="{488A4E2D-2561-427C-D7DB-57952005A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436"/>
                <a:ext cx="169" cy="405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Line 48">
                <a:extLst>
                  <a:ext uri="{FF2B5EF4-FFF2-40B4-BE49-F238E27FC236}">
                    <a16:creationId xmlns:a16="http://schemas.microsoft.com/office/drawing/2014/main" id="{A562170F-0651-1FC1-842D-EEAC3DD97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504"/>
                <a:ext cx="33" cy="134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Line 49">
                <a:extLst>
                  <a:ext uri="{FF2B5EF4-FFF2-40B4-BE49-F238E27FC236}">
                    <a16:creationId xmlns:a16="http://schemas.microsoft.com/office/drawing/2014/main" id="{1EC664DB-FA02-0A65-D957-C75449991F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3" y="638"/>
                <a:ext cx="33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Line 50">
                <a:extLst>
                  <a:ext uri="{FF2B5EF4-FFF2-40B4-BE49-F238E27FC236}">
                    <a16:creationId xmlns:a16="http://schemas.microsoft.com/office/drawing/2014/main" id="{258C9E57-0725-040E-D350-46843B3100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638"/>
                <a:ext cx="33" cy="13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Line 51">
                <a:extLst>
                  <a:ext uri="{FF2B5EF4-FFF2-40B4-BE49-F238E27FC236}">
                    <a16:creationId xmlns:a16="http://schemas.microsoft.com/office/drawing/2014/main" id="{BE1B5C77-D841-1CB0-21E0-82952686D6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69" y="706"/>
                <a:ext cx="34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Line 52">
                <a:extLst>
                  <a:ext uri="{FF2B5EF4-FFF2-40B4-BE49-F238E27FC236}">
                    <a16:creationId xmlns:a16="http://schemas.microsoft.com/office/drawing/2014/main" id="{BB2E1C68-AA05-CA7F-6C2E-A12344E7D6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3" y="706"/>
                <a:ext cx="67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7" name="Rectangle 5">
            <a:extLst>
              <a:ext uri="{FF2B5EF4-FFF2-40B4-BE49-F238E27FC236}">
                <a16:creationId xmlns:a16="http://schemas.microsoft.com/office/drawing/2014/main" id="{4E2503CF-5D94-8F12-6ABC-1579135AF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549" y="3120504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Text Box 6">
            <a:extLst>
              <a:ext uri="{FF2B5EF4-FFF2-40B4-BE49-F238E27FC236}">
                <a16:creationId xmlns:a16="http://schemas.microsoft.com/office/drawing/2014/main" id="{01331AEF-C5BA-8871-8DFC-54AD1D0A1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6725" y="2919685"/>
            <a:ext cx="447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sz="1400" dirty="0">
                <a:latin typeface="Arial" charset="0"/>
              </a:rPr>
              <a:t>IO</a:t>
            </a:r>
          </a:p>
        </p:txBody>
      </p:sp>
      <p:sp>
        <p:nvSpPr>
          <p:cNvPr id="119" name="Rectangle 5">
            <a:extLst>
              <a:ext uri="{FF2B5EF4-FFF2-40B4-BE49-F238E27FC236}">
                <a16:creationId xmlns:a16="http://schemas.microsoft.com/office/drawing/2014/main" id="{36DC9476-16B9-9721-8E9D-6FFE836F2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8042" y="4305571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" name="Rectangle 5">
            <a:extLst>
              <a:ext uri="{FF2B5EF4-FFF2-40B4-BE49-F238E27FC236}">
                <a16:creationId xmlns:a16="http://schemas.microsoft.com/office/drawing/2014/main" id="{F53FB480-657D-4AF1-1192-A6E483414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4549" y="1976055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" name="Line 36">
            <a:extLst>
              <a:ext uri="{FF2B5EF4-FFF2-40B4-BE49-F238E27FC236}">
                <a16:creationId xmlns:a16="http://schemas.microsoft.com/office/drawing/2014/main" id="{41B6B167-F135-E545-BC85-F0F4BB090E5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4548" y="3120505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" name="Line 36">
            <a:extLst>
              <a:ext uri="{FF2B5EF4-FFF2-40B4-BE49-F238E27FC236}">
                <a16:creationId xmlns:a16="http://schemas.microsoft.com/office/drawing/2014/main" id="{274BB719-A2E6-74F0-1890-BDEB35BD939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54548" y="3120503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" name="Line 36">
            <a:extLst>
              <a:ext uri="{FF2B5EF4-FFF2-40B4-BE49-F238E27FC236}">
                <a16:creationId xmlns:a16="http://schemas.microsoft.com/office/drawing/2014/main" id="{77CC3AC3-33DE-0B8D-2CD7-D443D920E0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0777" y="1976271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Line 36">
            <a:extLst>
              <a:ext uri="{FF2B5EF4-FFF2-40B4-BE49-F238E27FC236}">
                <a16:creationId xmlns:a16="http://schemas.microsoft.com/office/drawing/2014/main" id="{88EA60CC-CA8C-C6F9-BE5B-B89D2279E6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50777" y="1976269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" name="Line 36">
            <a:extLst>
              <a:ext uri="{FF2B5EF4-FFF2-40B4-BE49-F238E27FC236}">
                <a16:creationId xmlns:a16="http://schemas.microsoft.com/office/drawing/2014/main" id="{A555DBB4-40A8-8F19-DCC9-9F74F95C1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8955" y="4307030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Line 36">
            <a:extLst>
              <a:ext uri="{FF2B5EF4-FFF2-40B4-BE49-F238E27FC236}">
                <a16:creationId xmlns:a16="http://schemas.microsoft.com/office/drawing/2014/main" id="{1857C0B0-589D-1EDF-38DB-A2DF186807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68955" y="4307028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Text Box 6">
            <a:extLst>
              <a:ext uri="{FF2B5EF4-FFF2-40B4-BE49-F238E27FC236}">
                <a16:creationId xmlns:a16="http://schemas.microsoft.com/office/drawing/2014/main" id="{8F3215FB-D929-3B41-0493-13401751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2850" y="1784623"/>
            <a:ext cx="447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sz="1400" dirty="0" err="1">
                <a:latin typeface="Arial" charset="0"/>
              </a:rPr>
              <a:t>Vdd</a:t>
            </a:r>
            <a:endParaRPr lang="en-US" sz="1400" dirty="0">
              <a:latin typeface="Arial" charset="0"/>
            </a:endParaRPr>
          </a:p>
        </p:txBody>
      </p:sp>
      <p:sp>
        <p:nvSpPr>
          <p:cNvPr id="128" name="Text Box 6">
            <a:extLst>
              <a:ext uri="{FF2B5EF4-FFF2-40B4-BE49-F238E27FC236}">
                <a16:creationId xmlns:a16="http://schemas.microsoft.com/office/drawing/2014/main" id="{DEAB7B02-CC17-C3F6-E08B-31E05F8E7A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574" y="4115865"/>
            <a:ext cx="447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sz="1400" dirty="0" err="1">
                <a:latin typeface="Arial" charset="0"/>
              </a:rPr>
              <a:t>Vss</a:t>
            </a:r>
            <a:endParaRPr lang="en-US" sz="1400" dirty="0">
              <a:latin typeface="Arial" charset="0"/>
            </a:endParaRPr>
          </a:p>
        </p:txBody>
      </p:sp>
      <p:grpSp>
        <p:nvGrpSpPr>
          <p:cNvPr id="129" name="Group 3">
            <a:extLst>
              <a:ext uri="{FF2B5EF4-FFF2-40B4-BE49-F238E27FC236}">
                <a16:creationId xmlns:a16="http://schemas.microsoft.com/office/drawing/2014/main" id="{7EA9351A-29F1-6D8B-2364-E61ED74D1C30}"/>
              </a:ext>
            </a:extLst>
          </p:cNvPr>
          <p:cNvGrpSpPr>
            <a:grpSpLocks/>
          </p:cNvGrpSpPr>
          <p:nvPr/>
        </p:nvGrpSpPr>
        <p:grpSpPr bwMode="auto">
          <a:xfrm>
            <a:off x="9903095" y="1940275"/>
            <a:ext cx="1155700" cy="2324100"/>
            <a:chOff x="265" y="730"/>
            <a:chExt cx="728" cy="732"/>
          </a:xfrm>
        </p:grpSpPr>
        <p:sp>
          <p:nvSpPr>
            <p:cNvPr id="130" name="Line 4">
              <a:extLst>
                <a:ext uri="{FF2B5EF4-FFF2-40B4-BE49-F238E27FC236}">
                  <a16:creationId xmlns:a16="http://schemas.microsoft.com/office/drawing/2014/main" id="{73798153-D5F5-931C-3A26-8DE6542A17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093"/>
              <a:ext cx="0" cy="11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Line 5">
              <a:extLst>
                <a:ext uri="{FF2B5EF4-FFF2-40B4-BE49-F238E27FC236}">
                  <a16:creationId xmlns:a16="http://schemas.microsoft.com/office/drawing/2014/main" id="{48DFCF6C-1C81-D8B2-8B8A-1949C3C7B2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212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Line 6">
              <a:extLst>
                <a:ext uri="{FF2B5EF4-FFF2-40B4-BE49-F238E27FC236}">
                  <a16:creationId xmlns:a16="http://schemas.microsoft.com/office/drawing/2014/main" id="{4AC4CFAA-7E9D-CAB4-FCBC-5B6E9AC5CC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1212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Line 7">
              <a:extLst>
                <a:ext uri="{FF2B5EF4-FFF2-40B4-BE49-F238E27FC236}">
                  <a16:creationId xmlns:a16="http://schemas.microsoft.com/office/drawing/2014/main" id="{5FF32EDB-5569-3C56-0B64-F6ADF1CBF9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1" y="1347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Line 8">
              <a:extLst>
                <a:ext uri="{FF2B5EF4-FFF2-40B4-BE49-F238E27FC236}">
                  <a16:creationId xmlns:a16="http://schemas.microsoft.com/office/drawing/2014/main" id="{4472934A-F62D-FD2D-3379-336B96861B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1212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Line 9">
              <a:extLst>
                <a:ext uri="{FF2B5EF4-FFF2-40B4-BE49-F238E27FC236}">
                  <a16:creationId xmlns:a16="http://schemas.microsoft.com/office/drawing/2014/main" id="{20ECAA41-ABD4-04D1-4B8D-462BCA2BFE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1279"/>
              <a:ext cx="1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Line 10">
              <a:extLst>
                <a:ext uri="{FF2B5EF4-FFF2-40B4-BE49-F238E27FC236}">
                  <a16:creationId xmlns:a16="http://schemas.microsoft.com/office/drawing/2014/main" id="{051E1242-64B5-9378-CC30-3147D74676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879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Line 11">
              <a:extLst>
                <a:ext uri="{FF2B5EF4-FFF2-40B4-BE49-F238E27FC236}">
                  <a16:creationId xmlns:a16="http://schemas.microsoft.com/office/drawing/2014/main" id="{4D7BE4DB-8552-E824-953F-0D8EF15845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5" y="879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Line 12">
              <a:extLst>
                <a:ext uri="{FF2B5EF4-FFF2-40B4-BE49-F238E27FC236}">
                  <a16:creationId xmlns:a16="http://schemas.microsoft.com/office/drawing/2014/main" id="{90FC4452-97F2-639A-08D2-39864D5A08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1" y="1014"/>
              <a:ext cx="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Line 13">
              <a:extLst>
                <a:ext uri="{FF2B5EF4-FFF2-40B4-BE49-F238E27FC236}">
                  <a16:creationId xmlns:a16="http://schemas.microsoft.com/office/drawing/2014/main" id="{312C7B58-3191-F30B-7E4A-CE53489888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730"/>
              <a:ext cx="0" cy="1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Line 14">
              <a:extLst>
                <a:ext uri="{FF2B5EF4-FFF2-40B4-BE49-F238E27FC236}">
                  <a16:creationId xmlns:a16="http://schemas.microsoft.com/office/drawing/2014/main" id="{26FB81AE-258E-CF92-BB7B-A0D035AF6B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879"/>
              <a:ext cx="0" cy="1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Line 15">
              <a:extLst>
                <a:ext uri="{FF2B5EF4-FFF2-40B4-BE49-F238E27FC236}">
                  <a16:creationId xmlns:a16="http://schemas.microsoft.com/office/drawing/2014/main" id="{1916EF25-6AB3-5B62-BE94-65BC53140F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9" y="947"/>
              <a:ext cx="1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6">
              <a:extLst>
                <a:ext uri="{FF2B5EF4-FFF2-40B4-BE49-F238E27FC236}">
                  <a16:creationId xmlns:a16="http://schemas.microsoft.com/office/drawing/2014/main" id="{4B7EF979-7FD9-02A7-AC72-015F36516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9" y="913"/>
              <a:ext cx="34" cy="67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Line 17">
              <a:extLst>
                <a:ext uri="{FF2B5EF4-FFF2-40B4-BE49-F238E27FC236}">
                  <a16:creationId xmlns:a16="http://schemas.microsoft.com/office/drawing/2014/main" id="{9EFCF032-75D3-03A9-7F45-0946B1891E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3" y="944"/>
              <a:ext cx="0" cy="3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Line 18">
              <a:extLst>
                <a:ext uri="{FF2B5EF4-FFF2-40B4-BE49-F238E27FC236}">
                  <a16:creationId xmlns:a16="http://schemas.microsoft.com/office/drawing/2014/main" id="{9225B54E-9877-A8A9-9E45-39C7288B7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" y="730"/>
              <a:ext cx="7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Line 19">
              <a:extLst>
                <a:ext uri="{FF2B5EF4-FFF2-40B4-BE49-F238E27FC236}">
                  <a16:creationId xmlns:a16="http://schemas.microsoft.com/office/drawing/2014/main" id="{9E9553CE-D8E1-51C1-F683-BC0A3B59B1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5" y="1460"/>
              <a:ext cx="725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Line 20">
              <a:extLst>
                <a:ext uri="{FF2B5EF4-FFF2-40B4-BE49-F238E27FC236}">
                  <a16:creationId xmlns:a16="http://schemas.microsoft.com/office/drawing/2014/main" id="{FE930192-3338-4360-D48A-C570DA32F7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11" y="1344"/>
              <a:ext cx="0" cy="1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Line 21">
              <a:extLst>
                <a:ext uri="{FF2B5EF4-FFF2-40B4-BE49-F238E27FC236}">
                  <a16:creationId xmlns:a16="http://schemas.microsoft.com/office/drawing/2014/main" id="{233B9538-7996-A7C2-3F56-FE9083C480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1307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Line 22">
              <a:extLst>
                <a:ext uri="{FF2B5EF4-FFF2-40B4-BE49-F238E27FC236}">
                  <a16:creationId xmlns:a16="http://schemas.microsoft.com/office/drawing/2014/main" id="{7397FE6E-7606-915A-EF72-FD2FE8691E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0" y="1240"/>
              <a:ext cx="67" cy="6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Line 23">
              <a:extLst>
                <a:ext uri="{FF2B5EF4-FFF2-40B4-BE49-F238E27FC236}">
                  <a16:creationId xmlns:a16="http://schemas.microsoft.com/office/drawing/2014/main" id="{CCCE3C64-85FA-948E-1CBB-7B3FE3926C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" y="1240"/>
              <a:ext cx="68" cy="6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Line 24">
              <a:extLst>
                <a:ext uri="{FF2B5EF4-FFF2-40B4-BE49-F238E27FC236}">
                  <a16:creationId xmlns:a16="http://schemas.microsoft.com/office/drawing/2014/main" id="{DC50B289-7231-A0D4-6FEF-4E1C93C63D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" y="1240"/>
              <a:ext cx="135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Line 25">
              <a:extLst>
                <a:ext uri="{FF2B5EF4-FFF2-40B4-BE49-F238E27FC236}">
                  <a16:creationId xmlns:a16="http://schemas.microsoft.com/office/drawing/2014/main" id="{23849236-C351-4833-55A5-6A27DD48A3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1093"/>
              <a:ext cx="0" cy="14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Line 26">
              <a:extLst>
                <a:ext uri="{FF2B5EF4-FFF2-40B4-BE49-F238E27FC236}">
                  <a16:creationId xmlns:a16="http://schemas.microsoft.com/office/drawing/2014/main" id="{D297CC6F-0AC2-792C-D760-B61F2F0FDE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1" y="1307"/>
              <a:ext cx="0" cy="15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Line 33">
              <a:extLst>
                <a:ext uri="{FF2B5EF4-FFF2-40B4-BE49-F238E27FC236}">
                  <a16:creationId xmlns:a16="http://schemas.microsoft.com/office/drawing/2014/main" id="{BB15AC85-513B-9EBB-FCA7-35F74EF04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7" y="1091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4" name="Group 37">
            <a:extLst>
              <a:ext uri="{FF2B5EF4-FFF2-40B4-BE49-F238E27FC236}">
                <a16:creationId xmlns:a16="http://schemas.microsoft.com/office/drawing/2014/main" id="{139D2A0B-C8EF-4E5E-1E92-2F4E61494256}"/>
              </a:ext>
            </a:extLst>
          </p:cNvPr>
          <p:cNvGrpSpPr>
            <a:grpSpLocks/>
          </p:cNvGrpSpPr>
          <p:nvPr/>
        </p:nvGrpSpPr>
        <p:grpSpPr bwMode="auto">
          <a:xfrm>
            <a:off x="10339667" y="3093591"/>
            <a:ext cx="180975" cy="1148559"/>
            <a:chOff x="1806" y="773"/>
            <a:chExt cx="114" cy="362"/>
          </a:xfrm>
        </p:grpSpPr>
        <p:sp>
          <p:nvSpPr>
            <p:cNvPr id="155" name="Line 38">
              <a:extLst>
                <a:ext uri="{FF2B5EF4-FFF2-40B4-BE49-F238E27FC236}">
                  <a16:creationId xmlns:a16="http://schemas.microsoft.com/office/drawing/2014/main" id="{A46C6DC7-30C6-38A6-044E-12F1B08AA00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58" y="773"/>
              <a:ext cx="0" cy="362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Line 42">
              <a:extLst>
                <a:ext uri="{FF2B5EF4-FFF2-40B4-BE49-F238E27FC236}">
                  <a16:creationId xmlns:a16="http://schemas.microsoft.com/office/drawing/2014/main" id="{61CCB485-C5CA-92C5-D1EE-34A3CFAF73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3" y="797"/>
              <a:ext cx="2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7" name="Group 46">
              <a:extLst>
                <a:ext uri="{FF2B5EF4-FFF2-40B4-BE49-F238E27FC236}">
                  <a16:creationId xmlns:a16="http://schemas.microsoft.com/office/drawing/2014/main" id="{DA6C3D6C-E969-85AC-9F6D-7C8001FB09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6" y="813"/>
              <a:ext cx="114" cy="273"/>
              <a:chOff x="2135" y="436"/>
              <a:chExt cx="169" cy="405"/>
            </a:xfrm>
          </p:grpSpPr>
          <p:sp>
            <p:nvSpPr>
              <p:cNvPr id="158" name="Rectangle 47">
                <a:extLst>
                  <a:ext uri="{FF2B5EF4-FFF2-40B4-BE49-F238E27FC236}">
                    <a16:creationId xmlns:a16="http://schemas.microsoft.com/office/drawing/2014/main" id="{3DCA32F8-C597-78BD-3225-A8DF8C6A3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5" y="436"/>
                <a:ext cx="169" cy="405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Line 48">
                <a:extLst>
                  <a:ext uri="{FF2B5EF4-FFF2-40B4-BE49-F238E27FC236}">
                    <a16:creationId xmlns:a16="http://schemas.microsoft.com/office/drawing/2014/main" id="{1CB1CF8A-3805-38AF-1579-0656DE084E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504"/>
                <a:ext cx="33" cy="134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Line 49">
                <a:extLst>
                  <a:ext uri="{FF2B5EF4-FFF2-40B4-BE49-F238E27FC236}">
                    <a16:creationId xmlns:a16="http://schemas.microsoft.com/office/drawing/2014/main" id="{2C432CD4-40EB-1D26-987D-B9E223A00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3" y="638"/>
                <a:ext cx="33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Line 50">
                <a:extLst>
                  <a:ext uri="{FF2B5EF4-FFF2-40B4-BE49-F238E27FC236}">
                    <a16:creationId xmlns:a16="http://schemas.microsoft.com/office/drawing/2014/main" id="{725E9E51-5187-0726-26FC-7592218734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03" y="638"/>
                <a:ext cx="33" cy="13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Line 51">
                <a:extLst>
                  <a:ext uri="{FF2B5EF4-FFF2-40B4-BE49-F238E27FC236}">
                    <a16:creationId xmlns:a16="http://schemas.microsoft.com/office/drawing/2014/main" id="{4FD2A396-FC9D-F39F-F12D-9A3A9C8656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69" y="706"/>
                <a:ext cx="34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Line 52">
                <a:extLst>
                  <a:ext uri="{FF2B5EF4-FFF2-40B4-BE49-F238E27FC236}">
                    <a16:creationId xmlns:a16="http://schemas.microsoft.com/office/drawing/2014/main" id="{6F3B36C4-667E-51B4-03B6-AEA7FFEEE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03" y="706"/>
                <a:ext cx="67" cy="67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64" name="Line 4">
            <a:extLst>
              <a:ext uri="{FF2B5EF4-FFF2-40B4-BE49-F238E27FC236}">
                <a16:creationId xmlns:a16="http://schemas.microsoft.com/office/drawing/2014/main" id="{C3AACFA0-18A3-FD48-2521-01C2B7E69F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9871" y="2842679"/>
            <a:ext cx="0" cy="23742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" name="Rectangle 5">
            <a:extLst>
              <a:ext uri="{FF2B5EF4-FFF2-40B4-BE49-F238E27FC236}">
                <a16:creationId xmlns:a16="http://schemas.microsoft.com/office/drawing/2014/main" id="{2F43D5AF-FCBF-15D8-5271-7EEC90F5F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9900" y="3003896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6" name="Text Box 6">
            <a:extLst>
              <a:ext uri="{FF2B5EF4-FFF2-40B4-BE49-F238E27FC236}">
                <a16:creationId xmlns:a16="http://schemas.microsoft.com/office/drawing/2014/main" id="{7EE48E68-892B-A3C4-D4BD-4CA694C1E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2076" y="2803077"/>
            <a:ext cx="4476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sz="1400" dirty="0">
                <a:latin typeface="Arial" charset="0"/>
              </a:rPr>
              <a:t>IO</a:t>
            </a:r>
          </a:p>
        </p:txBody>
      </p:sp>
      <p:sp>
        <p:nvSpPr>
          <p:cNvPr id="167" name="Rectangle 5">
            <a:extLst>
              <a:ext uri="{FF2B5EF4-FFF2-40B4-BE49-F238E27FC236}">
                <a16:creationId xmlns:a16="http://schemas.microsoft.com/office/drawing/2014/main" id="{5D5AC1BE-4626-1C33-1C54-A30FFF66D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3393" y="4188963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8" name="Rectangle 5">
            <a:extLst>
              <a:ext uri="{FF2B5EF4-FFF2-40B4-BE49-F238E27FC236}">
                <a16:creationId xmlns:a16="http://schemas.microsoft.com/office/drawing/2014/main" id="{00335849-5FFC-637F-32A3-B0417F38C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9900" y="1859447"/>
            <a:ext cx="160337" cy="179388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9" name="Line 36">
            <a:extLst>
              <a:ext uri="{FF2B5EF4-FFF2-40B4-BE49-F238E27FC236}">
                <a16:creationId xmlns:a16="http://schemas.microsoft.com/office/drawing/2014/main" id="{C687378B-D840-3791-65A1-7501BBAD704F}"/>
              </a:ext>
            </a:extLst>
          </p:cNvPr>
          <p:cNvSpPr>
            <a:spLocks noChangeShapeType="1"/>
          </p:cNvSpPr>
          <p:nvPr/>
        </p:nvSpPr>
        <p:spPr bwMode="auto">
          <a:xfrm>
            <a:off x="9729899" y="3003897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0" name="Line 36">
            <a:extLst>
              <a:ext uri="{FF2B5EF4-FFF2-40B4-BE49-F238E27FC236}">
                <a16:creationId xmlns:a16="http://schemas.microsoft.com/office/drawing/2014/main" id="{D0049256-3D72-2742-9D5E-5505A59EF9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29899" y="3003895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1" name="Line 36">
            <a:extLst>
              <a:ext uri="{FF2B5EF4-FFF2-40B4-BE49-F238E27FC236}">
                <a16:creationId xmlns:a16="http://schemas.microsoft.com/office/drawing/2014/main" id="{DE9322D9-E327-F5DC-6DF1-999EBEFCF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9726128" y="1859663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2" name="Line 36">
            <a:extLst>
              <a:ext uri="{FF2B5EF4-FFF2-40B4-BE49-F238E27FC236}">
                <a16:creationId xmlns:a16="http://schemas.microsoft.com/office/drawing/2014/main" id="{F3546606-94B9-45A9-8164-3603D98199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26128" y="1859661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" name="Line 36">
            <a:extLst>
              <a:ext uri="{FF2B5EF4-FFF2-40B4-BE49-F238E27FC236}">
                <a16:creationId xmlns:a16="http://schemas.microsoft.com/office/drawing/2014/main" id="{576B07AE-42AF-F804-B357-4DF30369BAE4}"/>
              </a:ext>
            </a:extLst>
          </p:cNvPr>
          <p:cNvSpPr>
            <a:spLocks noChangeShapeType="1"/>
          </p:cNvSpPr>
          <p:nvPr/>
        </p:nvSpPr>
        <p:spPr bwMode="auto">
          <a:xfrm>
            <a:off x="9744306" y="4190422"/>
            <a:ext cx="160338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" name="Line 36">
            <a:extLst>
              <a:ext uri="{FF2B5EF4-FFF2-40B4-BE49-F238E27FC236}">
                <a16:creationId xmlns:a16="http://schemas.microsoft.com/office/drawing/2014/main" id="{FC8EB5FB-D378-D00B-B9EB-13671FD5F6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744306" y="4190420"/>
            <a:ext cx="160336" cy="179389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" name="Rectangle 61">
            <a:extLst>
              <a:ext uri="{FF2B5EF4-FFF2-40B4-BE49-F238E27FC236}">
                <a16:creationId xmlns:a16="http://schemas.microsoft.com/office/drawing/2014/main" id="{ED767C96-9C7E-F5F3-43F6-E747BC8B33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9576" y="2757838"/>
            <a:ext cx="271462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6" name="Line 62">
            <a:extLst>
              <a:ext uri="{FF2B5EF4-FFF2-40B4-BE49-F238E27FC236}">
                <a16:creationId xmlns:a16="http://schemas.microsoft.com/office/drawing/2014/main" id="{1367234B-0256-882A-9A40-83F0B1AA6E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66251" y="2892775"/>
            <a:ext cx="69850" cy="2016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" name="Line 63">
            <a:extLst>
              <a:ext uri="{FF2B5EF4-FFF2-40B4-BE49-F238E27FC236}">
                <a16:creationId xmlns:a16="http://schemas.microsoft.com/office/drawing/2014/main" id="{6855BE53-94F0-E236-7455-6E859FA443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66251" y="3094388"/>
            <a:ext cx="69850" cy="2016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" name="Line 64">
            <a:extLst>
              <a:ext uri="{FF2B5EF4-FFF2-40B4-BE49-F238E27FC236}">
                <a16:creationId xmlns:a16="http://schemas.microsoft.com/office/drawing/2014/main" id="{60EA428C-712E-6101-2537-9567254D2C3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66251" y="3094387"/>
            <a:ext cx="69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" name="Line 65">
            <a:extLst>
              <a:ext uri="{FF2B5EF4-FFF2-40B4-BE49-F238E27FC236}">
                <a16:creationId xmlns:a16="http://schemas.microsoft.com/office/drawing/2014/main" id="{17317C35-6AFA-F2A8-D9FF-4EECDFD32DF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36101" y="1940276"/>
            <a:ext cx="0" cy="817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" name="Line 66">
            <a:extLst>
              <a:ext uri="{FF2B5EF4-FFF2-40B4-BE49-F238E27FC236}">
                <a16:creationId xmlns:a16="http://schemas.microsoft.com/office/drawing/2014/main" id="{BA428FE2-3510-0179-7B6E-25ADA6C894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26575" y="3364263"/>
            <a:ext cx="7946" cy="887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" name="Line 89">
            <a:extLst>
              <a:ext uri="{FF2B5EF4-FFF2-40B4-BE49-F238E27FC236}">
                <a16:creationId xmlns:a16="http://schemas.microsoft.com/office/drawing/2014/main" id="{AACEC323-866F-6BAF-BF9B-EF0AD3FD6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37726" y="3148363"/>
            <a:ext cx="0" cy="11160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" name="Line 90">
            <a:extLst>
              <a:ext uri="{FF2B5EF4-FFF2-40B4-BE49-F238E27FC236}">
                <a16:creationId xmlns:a16="http://schemas.microsoft.com/office/drawing/2014/main" id="{7228BB88-B402-F24A-B39D-8AF4C596DEF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937726" y="1940276"/>
            <a:ext cx="0" cy="1062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3" name="Group 91">
            <a:extLst>
              <a:ext uri="{FF2B5EF4-FFF2-40B4-BE49-F238E27FC236}">
                <a16:creationId xmlns:a16="http://schemas.microsoft.com/office/drawing/2014/main" id="{09097215-5D10-499D-948C-615D35A78CF2}"/>
              </a:ext>
            </a:extLst>
          </p:cNvPr>
          <p:cNvGrpSpPr>
            <a:grpSpLocks/>
          </p:cNvGrpSpPr>
          <p:nvPr/>
        </p:nvGrpSpPr>
        <p:grpSpPr bwMode="auto">
          <a:xfrm>
            <a:off x="11802789" y="3002312"/>
            <a:ext cx="269875" cy="146050"/>
            <a:chOff x="3696" y="2544"/>
            <a:chExt cx="192" cy="96"/>
          </a:xfrm>
        </p:grpSpPr>
        <p:sp>
          <p:nvSpPr>
            <p:cNvPr id="184" name="Line 92">
              <a:extLst>
                <a:ext uri="{FF2B5EF4-FFF2-40B4-BE49-F238E27FC236}">
                  <a16:creationId xmlns:a16="http://schemas.microsoft.com/office/drawing/2014/main" id="{2F264393-BED5-6950-CFB4-E639DFE06F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2544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93">
              <a:extLst>
                <a:ext uri="{FF2B5EF4-FFF2-40B4-BE49-F238E27FC236}">
                  <a16:creationId xmlns:a16="http://schemas.microsoft.com/office/drawing/2014/main" id="{03EBF799-E8F8-FB6D-4089-5660529857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6" y="264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94">
              <a:extLst>
                <a:ext uri="{FF2B5EF4-FFF2-40B4-BE49-F238E27FC236}">
                  <a16:creationId xmlns:a16="http://schemas.microsoft.com/office/drawing/2014/main" id="{CA560209-EDAF-2B07-4ADD-49745A4610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96" y="2544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95">
              <a:extLst>
                <a:ext uri="{FF2B5EF4-FFF2-40B4-BE49-F238E27FC236}">
                  <a16:creationId xmlns:a16="http://schemas.microsoft.com/office/drawing/2014/main" id="{A20474AC-318A-C465-9D53-6791462A2C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792" y="2544"/>
              <a:ext cx="96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8" name="Group 81">
            <a:extLst>
              <a:ext uri="{FF2B5EF4-FFF2-40B4-BE49-F238E27FC236}">
                <a16:creationId xmlns:a16="http://schemas.microsoft.com/office/drawing/2014/main" id="{3DDBBC0E-812B-C5E9-A422-16915E3967B1}"/>
              </a:ext>
            </a:extLst>
          </p:cNvPr>
          <p:cNvGrpSpPr>
            <a:grpSpLocks/>
          </p:cNvGrpSpPr>
          <p:nvPr/>
        </p:nvGrpSpPr>
        <p:grpSpPr bwMode="auto">
          <a:xfrm>
            <a:off x="11047411" y="1865347"/>
            <a:ext cx="254000" cy="146050"/>
            <a:chOff x="1152" y="1344"/>
            <a:chExt cx="336" cy="192"/>
          </a:xfrm>
        </p:grpSpPr>
        <p:sp>
          <p:nvSpPr>
            <p:cNvPr id="189" name="Line 82">
              <a:extLst>
                <a:ext uri="{FF2B5EF4-FFF2-40B4-BE49-F238E27FC236}">
                  <a16:creationId xmlns:a16="http://schemas.microsoft.com/office/drawing/2014/main" id="{F4B5F251-2178-AEFC-2C7A-D739B15972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83">
              <a:extLst>
                <a:ext uri="{FF2B5EF4-FFF2-40B4-BE49-F238E27FC236}">
                  <a16:creationId xmlns:a16="http://schemas.microsoft.com/office/drawing/2014/main" id="{CDDFF0E1-C621-AF6A-9411-30A59C512E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84">
              <a:extLst>
                <a:ext uri="{FF2B5EF4-FFF2-40B4-BE49-F238E27FC236}">
                  <a16:creationId xmlns:a16="http://schemas.microsoft.com/office/drawing/2014/main" id="{4F5CEF7C-85A5-29CF-D5DE-B906D6616E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85">
              <a:extLst>
                <a:ext uri="{FF2B5EF4-FFF2-40B4-BE49-F238E27FC236}">
                  <a16:creationId xmlns:a16="http://schemas.microsoft.com/office/drawing/2014/main" id="{ADFD3994-7FF0-223D-F2F6-FB329E7C79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86">
              <a:extLst>
                <a:ext uri="{FF2B5EF4-FFF2-40B4-BE49-F238E27FC236}">
                  <a16:creationId xmlns:a16="http://schemas.microsoft.com/office/drawing/2014/main" id="{6D765DAA-155B-CB14-857A-41EAD1DF19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87">
              <a:extLst>
                <a:ext uri="{FF2B5EF4-FFF2-40B4-BE49-F238E27FC236}">
                  <a16:creationId xmlns:a16="http://schemas.microsoft.com/office/drawing/2014/main" id="{CD54BDEE-57A6-BD25-E593-FB7E610DE4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88">
              <a:extLst>
                <a:ext uri="{FF2B5EF4-FFF2-40B4-BE49-F238E27FC236}">
                  <a16:creationId xmlns:a16="http://schemas.microsoft.com/office/drawing/2014/main" id="{70A88F52-B7C5-0ABF-FE13-E96768EC70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6" name="Line 18">
            <a:extLst>
              <a:ext uri="{FF2B5EF4-FFF2-40B4-BE49-F238E27FC236}">
                <a16:creationId xmlns:a16="http://schemas.microsoft.com/office/drawing/2014/main" id="{FF8E6553-1189-D8A9-C508-73C5BAD9B3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94788" y="1940275"/>
            <a:ext cx="6429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7" name="Group 81">
            <a:extLst>
              <a:ext uri="{FF2B5EF4-FFF2-40B4-BE49-F238E27FC236}">
                <a16:creationId xmlns:a16="http://schemas.microsoft.com/office/drawing/2014/main" id="{2DD090E8-D6F5-46F5-D129-1C738BC1C8A2}"/>
              </a:ext>
            </a:extLst>
          </p:cNvPr>
          <p:cNvGrpSpPr>
            <a:grpSpLocks/>
          </p:cNvGrpSpPr>
          <p:nvPr/>
        </p:nvGrpSpPr>
        <p:grpSpPr bwMode="auto">
          <a:xfrm>
            <a:off x="11035608" y="4191350"/>
            <a:ext cx="254000" cy="146050"/>
            <a:chOff x="1152" y="1344"/>
            <a:chExt cx="336" cy="192"/>
          </a:xfrm>
        </p:grpSpPr>
        <p:sp>
          <p:nvSpPr>
            <p:cNvPr id="198" name="Line 82">
              <a:extLst>
                <a:ext uri="{FF2B5EF4-FFF2-40B4-BE49-F238E27FC236}">
                  <a16:creationId xmlns:a16="http://schemas.microsoft.com/office/drawing/2014/main" id="{94CEABC9-5A0B-D5F9-719D-6ED723EE9E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52" y="1344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83">
              <a:extLst>
                <a:ext uri="{FF2B5EF4-FFF2-40B4-BE49-F238E27FC236}">
                  <a16:creationId xmlns:a16="http://schemas.microsoft.com/office/drawing/2014/main" id="{E20B4423-AFDA-8979-0130-DDB6DCF1D5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0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84">
              <a:extLst>
                <a:ext uri="{FF2B5EF4-FFF2-40B4-BE49-F238E27FC236}">
                  <a16:creationId xmlns:a16="http://schemas.microsoft.com/office/drawing/2014/main" id="{18143C7D-3744-8EEA-D2FE-09218459F2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85">
              <a:extLst>
                <a:ext uri="{FF2B5EF4-FFF2-40B4-BE49-F238E27FC236}">
                  <a16:creationId xmlns:a16="http://schemas.microsoft.com/office/drawing/2014/main" id="{94EBEC05-F03C-240F-062A-659D046FDD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2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86">
              <a:extLst>
                <a:ext uri="{FF2B5EF4-FFF2-40B4-BE49-F238E27FC236}">
                  <a16:creationId xmlns:a16="http://schemas.microsoft.com/office/drawing/2014/main" id="{1AC97004-8074-F3AC-F446-3BEF905732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8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87">
              <a:extLst>
                <a:ext uri="{FF2B5EF4-FFF2-40B4-BE49-F238E27FC236}">
                  <a16:creationId xmlns:a16="http://schemas.microsoft.com/office/drawing/2014/main" id="{B9A2D5DE-0DEE-CE01-5822-A8ADFB1046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44" y="1344"/>
              <a:ext cx="48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88">
              <a:extLst>
                <a:ext uri="{FF2B5EF4-FFF2-40B4-BE49-F238E27FC236}">
                  <a16:creationId xmlns:a16="http://schemas.microsoft.com/office/drawing/2014/main" id="{1E895E6C-79B9-E626-4F4F-3E461F0F92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" y="1440"/>
              <a:ext cx="48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" name="Line 19">
            <a:extLst>
              <a:ext uri="{FF2B5EF4-FFF2-40B4-BE49-F238E27FC236}">
                <a16:creationId xmlns:a16="http://schemas.microsoft.com/office/drawing/2014/main" id="{B2C1569A-8492-3157-2FE3-09BE2BBCB6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81670" y="4261200"/>
            <a:ext cx="72526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3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1769E-A44C-5858-73D4-A54F64F42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Decade of cooperation CERN – Sofics 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5A3830-8D56-62B6-55F2-93878897A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I/O libraries for 1.2V, 0.9V</a:t>
            </a:r>
          </a:p>
          <a:p>
            <a:r>
              <a:rPr lang="en-US" dirty="0"/>
              <a:t>Projects</a:t>
            </a:r>
          </a:p>
          <a:p>
            <a:pPr lvl="1"/>
            <a:r>
              <a:rPr lang="en-US" dirty="0"/>
              <a:t>2013 – TSMC 65nm ESD</a:t>
            </a:r>
          </a:p>
          <a:p>
            <a:pPr lvl="1"/>
            <a:r>
              <a:rPr lang="en-US" dirty="0"/>
              <a:t>2015 – TSMC 130nm ESD </a:t>
            </a:r>
          </a:p>
          <a:p>
            <a:pPr lvl="1"/>
            <a:r>
              <a:rPr lang="en-US" dirty="0"/>
              <a:t>2016 – IBM/GF 130nm ESD </a:t>
            </a:r>
          </a:p>
          <a:p>
            <a:pPr lvl="1"/>
            <a:r>
              <a:rPr lang="en-US" dirty="0"/>
              <a:t>2020 – TSMC 28nm ESD</a:t>
            </a:r>
          </a:p>
          <a:p>
            <a:pPr lvl="1"/>
            <a:r>
              <a:rPr lang="en-US" dirty="0"/>
              <a:t>2021 – TSMC 28nm I/O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2A976-63EA-D21C-566A-82A13533DD90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US" dirty="0"/>
              <a:t>Focus</a:t>
            </a:r>
          </a:p>
          <a:p>
            <a:pPr lvl="1"/>
            <a:r>
              <a:rPr lang="en-US" dirty="0"/>
              <a:t>Without thick oxide transistors</a:t>
            </a:r>
          </a:p>
          <a:p>
            <a:pPr lvl="1"/>
            <a:r>
              <a:rPr lang="en-US" dirty="0"/>
              <a:t>Low leakage ESD protection cells</a:t>
            </a:r>
          </a:p>
          <a:p>
            <a:pPr lvl="1"/>
            <a:r>
              <a:rPr lang="en-US" dirty="0"/>
              <a:t>Small area</a:t>
            </a:r>
          </a:p>
          <a:p>
            <a:pPr lvl="1"/>
            <a:r>
              <a:rPr lang="en-US" dirty="0"/>
              <a:t>Over-voltage tolerant option</a:t>
            </a:r>
          </a:p>
          <a:p>
            <a:pPr lvl="1"/>
            <a:r>
              <a:rPr lang="en-US" dirty="0"/>
              <a:t>Low capacitance local clamp (&lt;200fF, &lt;130fF options)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BB221-CE3C-8DB9-9314-177987862E0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7932-C664-BA77-5D12-9578786FA24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7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D52F-95DC-C7BB-96EB-F450EFCA3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</a:t>
            </a:r>
            <a:r>
              <a:rPr lang="en-GB" dirty="0" err="1"/>
              <a:t>ElectroStatic</a:t>
            </a:r>
            <a:r>
              <a:rPr lang="en-GB" dirty="0"/>
              <a:t> Discharge (ESD)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B25C-E105-DE65-7B81-07C691506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What is Electrostatic Discharge (‘ESD’)?</a:t>
            </a:r>
          </a:p>
          <a:p>
            <a:pPr lvl="1"/>
            <a:r>
              <a:rPr lang="en-US" dirty="0"/>
              <a:t>The sudden discharge of a charged body</a:t>
            </a:r>
          </a:p>
          <a:p>
            <a:pPr lvl="2"/>
            <a:r>
              <a:rPr lang="en-US" dirty="0"/>
              <a:t>Short time (&lt;1us)</a:t>
            </a:r>
          </a:p>
          <a:p>
            <a:pPr lvl="2"/>
            <a:r>
              <a:rPr lang="en-US" dirty="0"/>
              <a:t>Short rise time (&lt;10ns)</a:t>
            </a:r>
          </a:p>
          <a:p>
            <a:pPr lvl="2"/>
            <a:r>
              <a:rPr lang="en-US" dirty="0"/>
              <a:t>High current levels (1-10A)</a:t>
            </a:r>
          </a:p>
          <a:p>
            <a:pPr lvl="3"/>
            <a:r>
              <a:rPr lang="nl-BE" dirty="0" err="1"/>
              <a:t>and</a:t>
            </a:r>
            <a:r>
              <a:rPr lang="nl-BE" dirty="0"/>
              <a:t> </a:t>
            </a:r>
            <a:r>
              <a:rPr lang="nl-BE" dirty="0" err="1"/>
              <a:t>beyond</a:t>
            </a:r>
            <a:r>
              <a:rPr lang="nl-BE" dirty="0"/>
              <a:t>...</a:t>
            </a:r>
            <a:endParaRPr lang="en-US" dirty="0"/>
          </a:p>
          <a:p>
            <a:pPr lvl="1"/>
            <a:r>
              <a:rPr lang="en-US" dirty="0"/>
              <a:t>Tribo-electric and induced charging</a:t>
            </a:r>
          </a:p>
          <a:p>
            <a:r>
              <a:rPr lang="en-US" dirty="0"/>
              <a:t>Damages caused by</a:t>
            </a:r>
          </a:p>
          <a:p>
            <a:pPr lvl="1"/>
            <a:r>
              <a:rPr lang="en-US" dirty="0"/>
              <a:t>Charged human</a:t>
            </a:r>
          </a:p>
          <a:p>
            <a:pPr lvl="1"/>
            <a:r>
              <a:rPr lang="en-US" dirty="0"/>
              <a:t>Charged machinery/robotic</a:t>
            </a:r>
          </a:p>
          <a:p>
            <a:pPr lvl="1"/>
            <a:r>
              <a:rPr lang="en-US" dirty="0"/>
              <a:t>Charged IC’s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2837EC8-6C69-ACA1-F9CD-0DE5EB617C69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191250" y="1823963"/>
            <a:ext cx="5391150" cy="351646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A8048-58C1-99CA-03E7-22280BA9C6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D142A-19C1-F04F-D4AD-D1849ADE5B0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6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A5C90-F91A-D1A4-DFC3-8401ED048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Decade of cooperation CERN – Sofics 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84B814-65A8-3811-1A39-3072CE47B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Library contents</a:t>
            </a:r>
          </a:p>
          <a:p>
            <a:pPr lvl="1"/>
            <a:r>
              <a:rPr lang="en-US" dirty="0"/>
              <a:t>1.2V Power/GND</a:t>
            </a:r>
          </a:p>
          <a:p>
            <a:pPr lvl="1"/>
            <a:r>
              <a:rPr lang="en-US" dirty="0"/>
              <a:t>1.2V Analog I/O versions</a:t>
            </a:r>
          </a:p>
          <a:p>
            <a:pPr lvl="2"/>
            <a:r>
              <a:rPr lang="en-US" dirty="0"/>
              <a:t>Full local ESD protection </a:t>
            </a:r>
          </a:p>
          <a:p>
            <a:pPr lvl="2"/>
            <a:r>
              <a:rPr lang="en-US" dirty="0"/>
              <a:t>Integrated CDM secondary protection</a:t>
            </a:r>
          </a:p>
          <a:p>
            <a:pPr lvl="2"/>
            <a:r>
              <a:rPr lang="en-US" dirty="0"/>
              <a:t>Over-voltage tolerant ESD protection</a:t>
            </a:r>
          </a:p>
          <a:p>
            <a:pPr lvl="1"/>
            <a:r>
              <a:rPr lang="en-US" dirty="0"/>
              <a:t>Power cut cell </a:t>
            </a:r>
          </a:p>
          <a:p>
            <a:pPr lvl="2"/>
            <a:r>
              <a:rPr lang="en-US" dirty="0"/>
              <a:t>Separate 1.2V / TSMC GPIO sections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2C0A464F-35F9-13F5-ABEE-6589CA1546C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191250" y="2948506"/>
            <a:ext cx="5391150" cy="126737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BFEF5-6B18-060A-DCA8-F179CC80527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84BE7-5613-A0E3-E15C-23CA438D78C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4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D89884-6CF0-0E84-3A19-C7C70BDBB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1.2V pads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754A2-0E9D-D4E7-3501-1D0CCFD7E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and ground</a:t>
            </a:r>
          </a:p>
          <a:p>
            <a:r>
              <a:rPr lang="en-US" dirty="0"/>
              <a:t>Overvoltage tolerant IO</a:t>
            </a:r>
          </a:p>
          <a:p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5C7561-DEC1-7C86-DE06-41CFFC57A869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Full local I/O protection</a:t>
            </a:r>
          </a:p>
          <a:p>
            <a:r>
              <a:rPr lang="en-US" dirty="0"/>
              <a:t>Full local I/O protection + CDM</a:t>
            </a:r>
            <a:endParaRPr lang="en-B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B20E6-36AE-53C5-EB3E-3D6E5675FA9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7F4CA-6490-F073-EBAF-DDEF5B7C574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6A0766-4148-BF8D-4D59-E4600A55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636912"/>
            <a:ext cx="2232248" cy="27252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C9C8B2-2C5C-6315-C8A5-02B70C7C9C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075" y="3101783"/>
            <a:ext cx="2336378" cy="22212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E5F4C0-DF08-A877-86DB-76D5EF1735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061" y="2841892"/>
            <a:ext cx="1972353" cy="24810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BCD2B3F-FE6C-D16D-A899-CBE588B958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324" y="2851297"/>
            <a:ext cx="3106076" cy="252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5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869C4-C2DB-E201-C6C7-7626F0D2D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TSMC 28nm 1.2V I/O based on 0.9V thin oxide devices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27741A-53EC-D9FF-D282-81F7CAAE8A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1.2V GPIO </a:t>
            </a:r>
          </a:p>
          <a:p>
            <a:pPr lvl="1"/>
            <a:r>
              <a:rPr lang="en-US" dirty="0"/>
              <a:t>Only thin-gate, 0.9V devices.</a:t>
            </a:r>
          </a:p>
          <a:p>
            <a:r>
              <a:rPr lang="en-US" dirty="0"/>
              <a:t>Supported features </a:t>
            </a:r>
          </a:p>
          <a:p>
            <a:pPr lvl="1"/>
            <a:r>
              <a:rPr lang="en-US" dirty="0"/>
              <a:t>Programmable drive strength</a:t>
            </a:r>
          </a:p>
          <a:p>
            <a:pPr lvl="1"/>
            <a:r>
              <a:rPr lang="en-US" dirty="0"/>
              <a:t>Input/output enable</a:t>
            </a:r>
          </a:p>
          <a:p>
            <a:pPr lvl="1"/>
            <a:r>
              <a:rPr lang="en-US" dirty="0"/>
              <a:t>Pull select, pull enable</a:t>
            </a:r>
          </a:p>
          <a:p>
            <a:pPr lvl="1"/>
            <a:r>
              <a:rPr lang="en-US" dirty="0"/>
              <a:t>Compatible with TSMC I/O ring</a:t>
            </a:r>
          </a:p>
          <a:p>
            <a:pPr lvl="1"/>
            <a:r>
              <a:rPr lang="en-US" dirty="0"/>
              <a:t>Integrated 2kV HBM ESD</a:t>
            </a:r>
          </a:p>
          <a:p>
            <a:pPr lvl="1"/>
            <a:r>
              <a:rPr lang="en-US" dirty="0"/>
              <a:t>Bias circuit shared over I/</a:t>
            </a:r>
            <a:r>
              <a:rPr lang="en-US" dirty="0" err="1"/>
              <a:t>Os</a:t>
            </a:r>
            <a:endParaRPr lang="en-B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E12F9CF-9F32-9523-3D95-363828F32267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581775" y="1310481"/>
            <a:ext cx="4610100" cy="454342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D5C76-66B6-C28A-C33D-0264B70AA33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C95CA-D9F7-15A1-A62C-C70ECE68278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1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44151-3B87-9644-BAFF-7F7333732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ESD protection: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4AC75-BD26-FC04-5F8A-72A6A3202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High-speed I/O</a:t>
            </a:r>
          </a:p>
          <a:p>
            <a:pPr lvl="1"/>
            <a:r>
              <a:rPr lang="en-US" dirty="0"/>
              <a:t>&lt;15fF cap</a:t>
            </a:r>
          </a:p>
          <a:p>
            <a:pPr lvl="1"/>
            <a:r>
              <a:rPr lang="en-US" dirty="0"/>
              <a:t>TSMC N22</a:t>
            </a:r>
          </a:p>
          <a:p>
            <a:r>
              <a:rPr lang="en-US" dirty="0"/>
              <a:t>Ultra low leakage</a:t>
            </a:r>
          </a:p>
          <a:p>
            <a:pPr lvl="1"/>
            <a:r>
              <a:rPr lang="en-US" dirty="0"/>
              <a:t>&lt;20pA </a:t>
            </a:r>
          </a:p>
          <a:p>
            <a:pPr lvl="1"/>
            <a:r>
              <a:rPr lang="en-US" dirty="0"/>
              <a:t>TSMC N40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F2C97C-118D-7D4E-10B9-DD7F92957F78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Overvoltage tolerant</a:t>
            </a:r>
          </a:p>
          <a:p>
            <a:pPr lvl="1"/>
            <a:r>
              <a:rPr lang="en-US" dirty="0"/>
              <a:t>1.8V protection without thick oxides</a:t>
            </a:r>
          </a:p>
          <a:p>
            <a:pPr lvl="1"/>
            <a:r>
              <a:rPr lang="en-US" dirty="0"/>
              <a:t>TSMC N28</a:t>
            </a:r>
          </a:p>
          <a:p>
            <a:r>
              <a:rPr lang="en-US" dirty="0"/>
              <a:t>High ESD robustness</a:t>
            </a:r>
          </a:p>
          <a:p>
            <a:pPr lvl="1"/>
            <a:r>
              <a:rPr lang="en-US" dirty="0"/>
              <a:t>8kV HBM (5.33A ESD current)</a:t>
            </a:r>
          </a:p>
          <a:p>
            <a:pPr lvl="1"/>
            <a:r>
              <a:rPr lang="en-US" dirty="0"/>
              <a:t>Smaller footprint</a:t>
            </a:r>
          </a:p>
          <a:p>
            <a:pPr lvl="1"/>
            <a:r>
              <a:rPr lang="en-US" dirty="0"/>
              <a:t>TSMC N22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E4457-098F-AAD2-457E-59A4F08D150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BF0B95-AB72-93C0-063A-2CEBD03B844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7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A060-EC57-6588-7B49-B4C377FF1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Analog I/O with ultra-low leakage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E2C221-84FF-29AE-8DCD-8988E73EF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1546"/>
            <a:ext cx="5850496" cy="5021750"/>
          </a:xfrm>
        </p:spPr>
        <p:txBody>
          <a:bodyPr/>
          <a:lstStyle/>
          <a:p>
            <a:r>
              <a:rPr lang="nl-BE" dirty="0"/>
              <a:t>Bluetooth – TSMC 40nm</a:t>
            </a:r>
          </a:p>
          <a:p>
            <a:pPr lvl="1"/>
            <a:r>
              <a:rPr lang="nl-BE" dirty="0"/>
              <a:t>ESD &gt;5kV HBM</a:t>
            </a:r>
            <a:endParaRPr lang="en-US" dirty="0"/>
          </a:p>
          <a:p>
            <a:pPr lvl="1"/>
            <a:r>
              <a:rPr lang="en-US" dirty="0"/>
              <a:t>High Q factor, l</a:t>
            </a:r>
            <a:r>
              <a:rPr lang="nl-BE" dirty="0"/>
              <a:t>ow capacitance</a:t>
            </a:r>
          </a:p>
          <a:p>
            <a:pPr lvl="2"/>
            <a:r>
              <a:rPr lang="nl-BE" dirty="0"/>
              <a:t>177fF total capacitance</a:t>
            </a:r>
          </a:p>
          <a:p>
            <a:pPr lvl="1"/>
            <a:r>
              <a:rPr lang="en-US" dirty="0"/>
              <a:t>Low leakage: </a:t>
            </a:r>
          </a:p>
          <a:p>
            <a:pPr lvl="2"/>
            <a:r>
              <a:rPr lang="en-US" dirty="0"/>
              <a:t>2</a:t>
            </a:r>
            <a:r>
              <a:rPr lang="nl-BE" dirty="0"/>
              <a:t>0pA at 1.2V accross temperature</a:t>
            </a:r>
          </a:p>
          <a:p>
            <a:pPr lvl="2"/>
            <a:r>
              <a:rPr lang="nl-BE" u="sng" dirty="0"/>
              <a:t>Compare</a:t>
            </a:r>
            <a:r>
              <a:rPr lang="nl-BE" dirty="0"/>
              <a:t>: 100nA at RT – conventional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D6CBE4-D5D6-4AF1-199F-FF0D303A9B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7B95C-2003-BEF4-D22F-499C69B221C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F9E7DA2-58C3-8FE7-5C71-8E3A94934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120" y="1304103"/>
            <a:ext cx="4443608" cy="4249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2E6CAD2-D9FF-3458-B43C-5FC91687003A}"/>
              </a:ext>
            </a:extLst>
          </p:cNvPr>
          <p:cNvGrpSpPr/>
          <p:nvPr/>
        </p:nvGrpSpPr>
        <p:grpSpPr>
          <a:xfrm rot="5400000">
            <a:off x="2867404" y="2741108"/>
            <a:ext cx="1334886" cy="4854225"/>
            <a:chOff x="8535597" y="1392120"/>
            <a:chExt cx="1334886" cy="485422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0A88BF5-25E0-073C-1745-6BBA689C0048}"/>
                </a:ext>
              </a:extLst>
            </p:cNvPr>
            <p:cNvPicPr/>
            <p:nvPr/>
          </p:nvPicPr>
          <p:blipFill>
            <a:blip r:embed="rId3" cstate="print"/>
            <a:srcRect t="30060" b="30862"/>
            <a:stretch>
              <a:fillRect/>
            </a:stretch>
          </p:blipFill>
          <p:spPr bwMode="auto">
            <a:xfrm rot="5400000">
              <a:off x="7143252" y="3095860"/>
              <a:ext cx="4430972" cy="1023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6CC5ADE-861A-FA7B-F4D6-98318CF2783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846992" y="5968126"/>
              <a:ext cx="930584" cy="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9643ED9-B0B5-3B0C-6266-77AA950E133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691806" y="1447801"/>
              <a:ext cx="1" cy="431319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1BD679-13F7-2EEA-4D4D-2DE58A406A10}"/>
                </a:ext>
              </a:extLst>
            </p:cNvPr>
            <p:cNvSpPr txBox="1"/>
            <p:nvPr/>
          </p:nvSpPr>
          <p:spPr>
            <a:xfrm rot="16200000">
              <a:off x="9034164" y="5829724"/>
              <a:ext cx="5562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rIns="0" rtlCol="0">
              <a:spAutoFit/>
            </a:bodyPr>
            <a:lstStyle/>
            <a:p>
              <a:r>
                <a:rPr lang="nl-BE" sz="1200" dirty="0"/>
                <a:t>11.59um</a:t>
              </a:r>
              <a:endParaRPr lang="en-US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73FDF1-A5C9-51BE-A6B8-2C5FBF68624D}"/>
                </a:ext>
              </a:extLst>
            </p:cNvPr>
            <p:cNvSpPr txBox="1"/>
            <p:nvPr/>
          </p:nvSpPr>
          <p:spPr>
            <a:xfrm rot="16200000">
              <a:off x="8242049" y="3469107"/>
              <a:ext cx="86409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BE" sz="1200" dirty="0"/>
                <a:t>53.66 um</a:t>
              </a:r>
              <a:endParaRPr lang="en-US" sz="120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99F8EA-F8F4-D145-319C-8C90E07110DC}"/>
                </a:ext>
              </a:extLst>
            </p:cNvPr>
            <p:cNvSpPr/>
            <p:nvPr/>
          </p:nvSpPr>
          <p:spPr>
            <a:xfrm rot="16200000">
              <a:off x="8474860" y="3522324"/>
              <a:ext cx="176718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algn="ctr"/>
              <a:r>
                <a:rPr lang="nl-BE" b="1" dirty="0">
                  <a:solidFill>
                    <a:schemeClr val="bg1"/>
                  </a:solidFill>
                </a:rPr>
                <a:t>area: 621 um²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83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B2C59C-E707-4571-8D73-35911366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</p:spPr>
        <p:txBody>
          <a:bodyPr/>
          <a:lstStyle/>
          <a:p>
            <a:r>
              <a:rPr lang="en-US" dirty="0"/>
              <a:t>High-speed I/O with ultra-low capacitance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BDC8CE-1B53-4005-ADE3-5840FEA41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1546"/>
            <a:ext cx="5390389" cy="5021750"/>
          </a:xfrm>
        </p:spPr>
        <p:txBody>
          <a:bodyPr>
            <a:noAutofit/>
          </a:bodyPr>
          <a:lstStyle/>
          <a:p>
            <a:r>
              <a:rPr lang="nl-BE" dirty="0"/>
              <a:t>Silicon photonics – 22nm</a:t>
            </a:r>
          </a:p>
          <a:p>
            <a:pPr lvl="1"/>
            <a:endParaRPr lang="nl-BE" dirty="0"/>
          </a:p>
          <a:p>
            <a:pPr lvl="1"/>
            <a:r>
              <a:rPr lang="nl-BE" dirty="0"/>
              <a:t>Parasitic capacitance</a:t>
            </a:r>
          </a:p>
          <a:p>
            <a:pPr lvl="2"/>
            <a:r>
              <a:rPr lang="nl-BE" dirty="0" err="1"/>
              <a:t>Junction</a:t>
            </a:r>
            <a:endParaRPr lang="nl-BE" dirty="0"/>
          </a:p>
          <a:p>
            <a:pPr lvl="2"/>
            <a:r>
              <a:rPr lang="nl-BE" dirty="0"/>
              <a:t>Metal </a:t>
            </a:r>
            <a:r>
              <a:rPr lang="nl-BE" dirty="0" err="1"/>
              <a:t>connections</a:t>
            </a:r>
            <a:endParaRPr lang="nl-BE" dirty="0"/>
          </a:p>
          <a:p>
            <a:pPr lvl="1"/>
            <a:r>
              <a:rPr lang="nl-BE" dirty="0"/>
              <a:t>Across DC bias at input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62861A-5EB7-4025-AEF9-E5843424D76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191250" y="1679958"/>
            <a:ext cx="5391150" cy="3804471"/>
          </a:xfrm>
        </p:spPr>
      </p:pic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EA553145-AFC7-4282-9B88-FCE9FD9DD68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104438" y="6361113"/>
            <a:ext cx="2087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rgbClr val="0047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CC1734-1B98-44F8-87D6-129CF7924FC9}" type="slidenum">
              <a:rPr lang="en-US" smtClean="0">
                <a:solidFill>
                  <a:schemeClr val="bg1"/>
                </a:solidFill>
              </a:rPr>
              <a:pPr/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96A622F6-0F90-8BD5-8E81-9E12CC1ADA1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SOFICS © Proprietary &amp;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829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2A6A3-B837-1353-0FA3-5A697EE1C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Low-capacitance interfaces (FinFET case) 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BC617-40C7-E1FA-BEB0-FD3A349F9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Solution for:</a:t>
            </a:r>
          </a:p>
          <a:p>
            <a:pPr lvl="1"/>
            <a:r>
              <a:rPr lang="nl-BE" dirty="0"/>
              <a:t>High-speed interfaces</a:t>
            </a:r>
          </a:p>
          <a:p>
            <a:pPr lvl="1"/>
            <a:r>
              <a:rPr lang="nl-BE" dirty="0"/>
              <a:t>High frequency interfaces</a:t>
            </a:r>
          </a:p>
          <a:p>
            <a:r>
              <a:rPr lang="nl-BE" dirty="0"/>
              <a:t>Typical specs:</a:t>
            </a:r>
          </a:p>
          <a:p>
            <a:pPr lvl="1"/>
            <a:r>
              <a:rPr lang="nl-BE" dirty="0"/>
              <a:t>Low RC</a:t>
            </a:r>
          </a:p>
          <a:p>
            <a:pPr lvl="2"/>
            <a:r>
              <a:rPr lang="nl-BE" dirty="0"/>
              <a:t>No input resistor</a:t>
            </a:r>
          </a:p>
          <a:p>
            <a:pPr lvl="2"/>
            <a:r>
              <a:rPr lang="nl-BE" dirty="0"/>
              <a:t>Low capacitive load</a:t>
            </a:r>
          </a:p>
          <a:p>
            <a:pPr lvl="1"/>
            <a:r>
              <a:rPr lang="nl-BE" dirty="0"/>
              <a:t>Protection of core interface</a:t>
            </a:r>
          </a:p>
          <a:p>
            <a:pPr lvl="2"/>
            <a:r>
              <a:rPr lang="nl-BE" dirty="0"/>
              <a:t>Narrow ESD design window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4D266-59C3-B23B-1D01-D8CD8587A93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4D4E59-988D-6361-0AD2-2695AEFFB53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0AA0FCA-D1B8-4B2A-BD51-089EAE5B0E5E}"/>
              </a:ext>
            </a:extLst>
          </p:cNvPr>
          <p:cNvGrpSpPr/>
          <p:nvPr/>
        </p:nvGrpSpPr>
        <p:grpSpPr>
          <a:xfrm>
            <a:off x="5819048" y="1268760"/>
            <a:ext cx="5749560" cy="4577709"/>
            <a:chOff x="5819048" y="1268760"/>
            <a:chExt cx="5749560" cy="457770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54F5F74-93F8-42BC-8C5D-08BCED1EA26E}"/>
                </a:ext>
              </a:extLst>
            </p:cNvPr>
            <p:cNvGrpSpPr/>
            <p:nvPr/>
          </p:nvGrpSpPr>
          <p:grpSpPr>
            <a:xfrm>
              <a:off x="5819048" y="1268760"/>
              <a:ext cx="5749560" cy="4472657"/>
              <a:chOff x="5531016" y="1268760"/>
              <a:chExt cx="5749560" cy="4472657"/>
            </a:xfrm>
          </p:grpSpPr>
          <p:graphicFrame>
            <p:nvGraphicFramePr>
              <p:cNvPr id="18" name="Chart 17">
                <a:extLst>
                  <a:ext uri="{FF2B5EF4-FFF2-40B4-BE49-F238E27FC236}">
                    <a16:creationId xmlns:a16="http://schemas.microsoft.com/office/drawing/2014/main" id="{A8E589E1-DDCE-49FA-BD1F-206327BD5DAE}"/>
                  </a:ext>
                </a:extLst>
              </p:cNvPr>
              <p:cNvGraphicFramePr/>
              <p:nvPr/>
            </p:nvGraphicFramePr>
            <p:xfrm>
              <a:off x="5663952" y="1268760"/>
              <a:ext cx="5616624" cy="447265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38D92D75-6822-465B-8781-31EE422B0CD0}"/>
                  </a:ext>
                </a:extLst>
              </p:cNvPr>
              <p:cNvCxnSpPr/>
              <p:nvPr/>
            </p:nvCxnSpPr>
            <p:spPr>
              <a:xfrm flipV="1">
                <a:off x="7248128" y="1916832"/>
                <a:ext cx="0" cy="864096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D380D6C-C5B6-460A-820F-D220773990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96400" y="2780928"/>
                <a:ext cx="0" cy="720080"/>
              </a:xfrm>
              <a:prstGeom prst="straightConnector1">
                <a:avLst/>
              </a:prstGeom>
              <a:ln w="53975"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5372E97-75F1-4553-8C63-7D2C8DA28249}"/>
                  </a:ext>
                </a:extLst>
              </p:cNvPr>
              <p:cNvSpPr txBox="1"/>
              <p:nvPr/>
            </p:nvSpPr>
            <p:spPr>
              <a:xfrm>
                <a:off x="7248128" y="2170714"/>
                <a:ext cx="178471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/>
                  <a:t>+38% ESD level</a:t>
                </a:r>
                <a:endParaRPr lang="en-BE" sz="2000" b="1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F35ADC-FCD3-4710-B789-9933C81DAE62}"/>
                  </a:ext>
                </a:extLst>
              </p:cNvPr>
              <p:cNvSpPr txBox="1"/>
              <p:nvPr/>
            </p:nvSpPr>
            <p:spPr>
              <a:xfrm>
                <a:off x="8467194" y="2940913"/>
                <a:ext cx="12330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sz="2000" b="1" dirty="0"/>
                  <a:t>-30% load</a:t>
                </a:r>
                <a:endParaRPr lang="en-BE" sz="2000" b="1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019C30B-6C73-47F2-9473-4F8322C7E214}"/>
                  </a:ext>
                </a:extLst>
              </p:cNvPr>
              <p:cNvSpPr txBox="1"/>
              <p:nvPr/>
            </p:nvSpPr>
            <p:spPr>
              <a:xfrm>
                <a:off x="5531016" y="2570824"/>
                <a:ext cx="7008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100%</a:t>
                </a:r>
                <a:endParaRPr lang="en-BE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3E4C0EB-E22B-4DB9-A332-8689B35F6667}"/>
                  </a:ext>
                </a:extLst>
              </p:cNvPr>
              <p:cNvCxnSpPr/>
              <p:nvPr/>
            </p:nvCxnSpPr>
            <p:spPr>
              <a:xfrm flipH="1">
                <a:off x="6231849" y="2780928"/>
                <a:ext cx="461667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EC848E-59A6-4FF3-AF62-2EF115C63653}"/>
                </a:ext>
              </a:extLst>
            </p:cNvPr>
            <p:cNvSpPr txBox="1"/>
            <p:nvPr/>
          </p:nvSpPr>
          <p:spPr>
            <a:xfrm>
              <a:off x="6204577" y="5492526"/>
              <a:ext cx="2663165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&gt; higher Sofics performance</a:t>
              </a:r>
              <a:endParaRPr lang="en-BE" sz="1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B0B9664-1824-4C11-AB02-9B6F6C94A240}"/>
                </a:ext>
              </a:extLst>
            </p:cNvPr>
            <p:cNvSpPr txBox="1"/>
            <p:nvPr/>
          </p:nvSpPr>
          <p:spPr>
            <a:xfrm>
              <a:off x="9000678" y="5492526"/>
              <a:ext cx="2196692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&gt; lower Sofics cap load</a:t>
              </a:r>
              <a:endParaRPr lang="en-BE" sz="17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000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A7681-F9C6-4384-8A66-58A5D942E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Sofics ESD concept for very high-speed I/O</a:t>
            </a:r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901BF5-FAAC-475C-9B24-D582C5A6A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Full local clamp – 2.5V reference</a:t>
            </a:r>
          </a:p>
          <a:p>
            <a:pPr lvl="1"/>
            <a:r>
              <a:rPr lang="en-US" dirty="0" err="1"/>
              <a:t>SiGe</a:t>
            </a:r>
            <a:r>
              <a:rPr lang="en-US" dirty="0"/>
              <a:t> BiCMOS</a:t>
            </a:r>
          </a:p>
          <a:p>
            <a:pPr lvl="1"/>
            <a:r>
              <a:rPr lang="en-US" dirty="0"/>
              <a:t>Parasitic cap at I/O: ~7fF</a:t>
            </a:r>
          </a:p>
          <a:p>
            <a:pPr lvl="1"/>
            <a:r>
              <a:rPr lang="en-US" dirty="0"/>
              <a:t>ESD up to 500V HBM</a:t>
            </a:r>
          </a:p>
          <a:p>
            <a:pPr lvl="1"/>
            <a:r>
              <a:rPr lang="en-US" dirty="0"/>
              <a:t>I/O runs at max 1.0V</a:t>
            </a:r>
          </a:p>
          <a:p>
            <a:pPr lvl="1"/>
            <a:r>
              <a:rPr lang="pt-BR" dirty="0"/>
              <a:t>Area: 412 µm²</a:t>
            </a:r>
          </a:p>
          <a:p>
            <a:pPr lvl="2"/>
            <a:r>
              <a:rPr lang="pt-BR" dirty="0"/>
              <a:t>11.02um x 37.30um</a:t>
            </a:r>
            <a:endParaRPr lang="en-B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C195BC-EAAD-4173-9077-75C9508EBA4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/>
          <a:srcRect t="7232" r="23585"/>
          <a:stretch/>
        </p:blipFill>
        <p:spPr>
          <a:xfrm>
            <a:off x="6960096" y="1466639"/>
            <a:ext cx="4622304" cy="44035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5516C3-ADAA-4304-AC96-4E2AEA495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96" y="1807318"/>
            <a:ext cx="1306363" cy="4085715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A93D2F7-2566-F0E9-762B-23AABD98A6F5}"/>
              </a:ext>
            </a:extLst>
          </p:cNvPr>
          <p:cNvSpPr txBox="1">
            <a:spLocks/>
          </p:cNvSpPr>
          <p:nvPr/>
        </p:nvSpPr>
        <p:spPr>
          <a:xfrm>
            <a:off x="4038600" y="6376243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SOFICS © Proprietary &amp; Confidential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56B14108-AE04-57CB-ABD8-A1E54B2C7816}"/>
              </a:ext>
            </a:extLst>
          </p:cNvPr>
          <p:cNvSpPr txBox="1">
            <a:spLocks/>
          </p:cNvSpPr>
          <p:nvPr/>
        </p:nvSpPr>
        <p:spPr>
          <a:xfrm>
            <a:off x="10104438" y="6361113"/>
            <a:ext cx="2087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rgbClr val="0047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CC1734-1B98-44F8-87D6-129CF7924FC9}" type="slidenum">
              <a:rPr lang="en-US" smtClean="0">
                <a:solidFill>
                  <a:schemeClr val="bg1"/>
                </a:solidFill>
              </a:rPr>
              <a:pPr/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48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0B5B5-AB4C-4C70-9EB9-6586FCB7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</p:spPr>
        <p:txBody>
          <a:bodyPr/>
          <a:lstStyle/>
          <a:p>
            <a:r>
              <a:rPr lang="en-US" dirty="0"/>
              <a:t>Area efficient – high robustness solutions</a:t>
            </a:r>
            <a:endParaRPr lang="en-B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70B1416-8DF9-4451-8913-3E6C49694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1563"/>
            <a:ext cx="6350496" cy="50212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TSMC 22nm ULL</a:t>
            </a:r>
          </a:p>
          <a:p>
            <a:pPr lvl="1"/>
            <a:r>
              <a:rPr lang="en-US" dirty="0"/>
              <a:t>0.8V power clamp</a:t>
            </a:r>
          </a:p>
          <a:p>
            <a:pPr lvl="2"/>
            <a:r>
              <a:rPr lang="en-US" dirty="0"/>
              <a:t>8kV HBM in 3682 um² area</a:t>
            </a:r>
          </a:p>
          <a:p>
            <a:pPr lvl="2"/>
            <a:r>
              <a:rPr lang="en-US" dirty="0"/>
              <a:t>Vt1 = 2.5V, Vh = 1.2V, Ron = 0.8 Ohm</a:t>
            </a:r>
          </a:p>
          <a:p>
            <a:pPr lvl="1"/>
            <a:r>
              <a:rPr lang="en-US" dirty="0"/>
              <a:t>1.8V power clamp</a:t>
            </a:r>
          </a:p>
          <a:p>
            <a:pPr lvl="2"/>
            <a:r>
              <a:rPr lang="en-US" dirty="0"/>
              <a:t>8kV HBM in 3086 um² area</a:t>
            </a:r>
          </a:p>
          <a:p>
            <a:pPr lvl="2"/>
            <a:r>
              <a:rPr lang="en-US" dirty="0"/>
              <a:t>Vt1 = 3.8V, Vh = 2.8V, Ron = 0.8 Ohm</a:t>
            </a:r>
          </a:p>
          <a:p>
            <a:pPr lvl="1"/>
            <a:r>
              <a:rPr lang="en-US" dirty="0"/>
              <a:t>3.3V power clamp</a:t>
            </a:r>
          </a:p>
          <a:p>
            <a:pPr lvl="2"/>
            <a:r>
              <a:rPr lang="en-US" dirty="0"/>
              <a:t>8kV HBM in 4935 um² area</a:t>
            </a:r>
          </a:p>
          <a:p>
            <a:pPr lvl="2"/>
            <a:r>
              <a:rPr lang="en-US" dirty="0"/>
              <a:t>Vt1 = 6.6V, Vh = 3.9V, Ron = 0.4 Ohm</a:t>
            </a:r>
          </a:p>
          <a:p>
            <a:pPr lvl="2"/>
            <a:r>
              <a:rPr lang="en-US" dirty="0">
                <a:solidFill>
                  <a:schemeClr val="accent1"/>
                </a:solidFill>
              </a:rPr>
              <a:t>8kV IEC I/O available in 4770 um² area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FC39287-FD3B-401F-9803-36A4E7E64AA1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7535722" y="1071563"/>
            <a:ext cx="2702205" cy="502126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340AB-0A3E-45A3-B5CE-BE2AB19E8D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104438" y="6361113"/>
            <a:ext cx="20875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rgbClr val="0047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CC1734-1B98-44F8-87D6-129CF7924FC9}" type="slidenum">
              <a:rPr lang="en-US" smtClean="0">
                <a:solidFill>
                  <a:schemeClr val="bg1"/>
                </a:solidFill>
              </a:rPr>
              <a:pPr/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82202BB-FCE2-5E54-0579-D1AE1A4DD54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SOFICS © Proprietary &amp; Confidential</a:t>
            </a:r>
          </a:p>
        </p:txBody>
      </p:sp>
    </p:spTree>
    <p:extLst>
      <p:ext uri="{BB962C8B-B14F-4D97-AF65-F5344CB8AC3E}">
        <p14:creationId xmlns:p14="http://schemas.microsoft.com/office/powerpoint/2010/main" val="267490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07528-EF4D-0C57-8FFB-A120ACAA2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Enabling thin oxide gates in the I/O – 7n FinFET silicon proven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997D3-6E1A-D916-978E-133DE4D52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altLang="en-BE" dirty="0"/>
              <a:t>Sensitive “core interfaces”</a:t>
            </a:r>
          </a:p>
          <a:p>
            <a:r>
              <a:rPr lang="nl-BE" altLang="en-BE" dirty="0"/>
              <a:t>ESD robustness as needed</a:t>
            </a:r>
          </a:p>
          <a:p>
            <a:pPr lvl="1"/>
            <a:r>
              <a:rPr lang="nl-BE" altLang="en-BE" dirty="0"/>
              <a:t>2kV HBM – thin oxide interface</a:t>
            </a:r>
          </a:p>
          <a:p>
            <a:pPr lvl="1"/>
            <a:r>
              <a:rPr lang="nl-BE" altLang="en-BE" dirty="0"/>
              <a:t>400/150V HBM – 50/15fF cap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024F68-BCF6-1FE1-43D9-1C5A0B5033A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0EFB6-1605-E6B1-A272-9C3006091D6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2E47FB46-F489-DAE1-E9A7-216161D2B83D}"/>
              </a:ext>
            </a:extLst>
          </p:cNvPr>
          <p:cNvPicPr>
            <a:picLocks noGrp="1" noChangeAspect="1" noChangeArrowheads="1"/>
          </p:cNvPicPr>
          <p:nvPr>
            <p:ph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2642" y="1219789"/>
            <a:ext cx="5328366" cy="47248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8A305583-76E5-B119-F3AB-E4D2D9AC1D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03"/>
          <a:stretch/>
        </p:blipFill>
        <p:spPr bwMode="auto">
          <a:xfrm>
            <a:off x="1415480" y="3429000"/>
            <a:ext cx="2880320" cy="257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74002FD-0400-B37B-A776-1FE5A4BB0D44}"/>
              </a:ext>
            </a:extLst>
          </p:cNvPr>
          <p:cNvSpPr txBox="1"/>
          <p:nvPr/>
        </p:nvSpPr>
        <p:spPr>
          <a:xfrm>
            <a:off x="1271464" y="4800617"/>
            <a:ext cx="1080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hangingPunct="0">
              <a:spcBef>
                <a:spcPts val="200"/>
              </a:spcBef>
              <a:spcAft>
                <a:spcPts val="200"/>
              </a:spcAft>
            </a:pPr>
            <a:r>
              <a:rPr lang="en-GB" sz="1800" b="1" dirty="0">
                <a:solidFill>
                  <a:schemeClr val="bg1"/>
                </a:solidFill>
                <a:effectLst/>
              </a:rPr>
              <a:t>157 um²</a:t>
            </a:r>
            <a:endParaRPr lang="en-BE" sz="20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D92AE0-3B3F-1CE9-F4A9-C3C37FD862B4}"/>
              </a:ext>
            </a:extLst>
          </p:cNvPr>
          <p:cNvSpPr txBox="1"/>
          <p:nvPr/>
        </p:nvSpPr>
        <p:spPr>
          <a:xfrm>
            <a:off x="2927462" y="4800617"/>
            <a:ext cx="1080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hangingPunct="0">
              <a:spcBef>
                <a:spcPts val="200"/>
              </a:spcBef>
              <a:spcAft>
                <a:spcPts val="200"/>
              </a:spcAft>
            </a:pPr>
            <a:r>
              <a:rPr lang="en-GB" sz="1800" b="1" dirty="0">
                <a:solidFill>
                  <a:schemeClr val="bg1"/>
                </a:solidFill>
                <a:effectLst/>
              </a:rPr>
              <a:t>729 um²</a:t>
            </a:r>
            <a:endParaRPr lang="en-BE" sz="20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0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27C7-AED3-EFEB-46D5-62BEA85D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Solution: on-chip ESD </a:t>
            </a:r>
            <a:r>
              <a:rPr lang="nl-BE" dirty="0" err="1"/>
              <a:t>protection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A6D06-7C4A-6569-FCCA-5B2E0BF77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On-chip ESD </a:t>
            </a:r>
            <a:r>
              <a:rPr lang="nl-BE" dirty="0" err="1"/>
              <a:t>protection</a:t>
            </a:r>
            <a:endParaRPr lang="nl-BE" dirty="0"/>
          </a:p>
          <a:p>
            <a:pPr lvl="1"/>
            <a:r>
              <a:rPr lang="nl-BE" dirty="0"/>
              <a:t>ESD </a:t>
            </a:r>
            <a:r>
              <a:rPr lang="nl-BE" dirty="0" err="1"/>
              <a:t>clamp</a:t>
            </a:r>
            <a:r>
              <a:rPr lang="nl-BE" dirty="0"/>
              <a:t>/diode </a:t>
            </a:r>
            <a:r>
              <a:rPr lang="nl-BE" dirty="0" err="1"/>
              <a:t>devices</a:t>
            </a:r>
            <a:r>
              <a:rPr lang="nl-BE" dirty="0"/>
              <a:t> at IO interfaces, power </a:t>
            </a:r>
            <a:r>
              <a:rPr lang="nl-BE" dirty="0" err="1"/>
              <a:t>pads</a:t>
            </a:r>
            <a:endParaRPr lang="nl-BE" dirty="0"/>
          </a:p>
          <a:p>
            <a:pPr lvl="1"/>
            <a:r>
              <a:rPr lang="nl-BE" dirty="0"/>
              <a:t>Different </a:t>
            </a:r>
            <a:r>
              <a:rPr lang="nl-BE" dirty="0" err="1"/>
              <a:t>concepts</a:t>
            </a:r>
            <a:r>
              <a:rPr lang="nl-BE" dirty="0"/>
              <a:t> are </a:t>
            </a:r>
            <a:r>
              <a:rPr lang="nl-BE" dirty="0" err="1"/>
              <a:t>used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industry</a:t>
            </a:r>
            <a:endParaRPr lang="nl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8BDF78-66E9-B267-7F68-D416BB0A5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8FC294-D4E0-DE63-A90F-5ED740DDF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5251AE-3B1A-FB1E-1D12-A85B3BF5A97E}"/>
              </a:ext>
            </a:extLst>
          </p:cNvPr>
          <p:cNvGrpSpPr/>
          <p:nvPr/>
        </p:nvGrpSpPr>
        <p:grpSpPr>
          <a:xfrm>
            <a:off x="2726302" y="3068960"/>
            <a:ext cx="6739395" cy="2466975"/>
            <a:chOff x="1116013" y="2492375"/>
            <a:chExt cx="6739395" cy="2466975"/>
          </a:xfrm>
        </p:grpSpPr>
        <p:sp>
          <p:nvSpPr>
            <p:cNvPr id="7" name="Line 4">
              <a:extLst>
                <a:ext uri="{FF2B5EF4-FFF2-40B4-BE49-F238E27FC236}">
                  <a16:creationId xmlns:a16="http://schemas.microsoft.com/office/drawing/2014/main" id="{D00BC7D7-ABB0-493A-78BF-23DBA2074E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3790950"/>
              <a:ext cx="24590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5">
              <a:extLst>
                <a:ext uri="{FF2B5EF4-FFF2-40B4-BE49-F238E27FC236}">
                  <a16:creationId xmlns:a16="http://schemas.microsoft.com/office/drawing/2014/main" id="{01FC6032-5C2C-2A70-4089-F0F60689C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6013" y="2492375"/>
              <a:ext cx="434734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nl-BE" sz="1400"/>
                <a:t>V</a:t>
              </a:r>
              <a:r>
                <a:rPr lang="nl-BE" sz="1400" baseline="-25000"/>
                <a:t>DD</a:t>
              </a:r>
              <a:endParaRPr lang="nl-NL" sz="1400" baseline="-25000"/>
            </a:p>
          </p:txBody>
        </p:sp>
        <p:sp>
          <p:nvSpPr>
            <p:cNvPr id="9" name="Line 6">
              <a:extLst>
                <a:ext uri="{FF2B5EF4-FFF2-40B4-BE49-F238E27FC236}">
                  <a16:creationId xmlns:a16="http://schemas.microsoft.com/office/drawing/2014/main" id="{130AAB51-7CAC-1241-8941-ECB8953732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5788" y="4841875"/>
              <a:ext cx="51752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">
              <a:extLst>
                <a:ext uri="{FF2B5EF4-FFF2-40B4-BE49-F238E27FC236}">
                  <a16:creationId xmlns:a16="http://schemas.microsoft.com/office/drawing/2014/main" id="{4545C7E0-BD38-1DE3-09C1-74C7482CDD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55788" y="2736850"/>
              <a:ext cx="51752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8">
              <a:extLst>
                <a:ext uri="{FF2B5EF4-FFF2-40B4-BE49-F238E27FC236}">
                  <a16:creationId xmlns:a16="http://schemas.microsoft.com/office/drawing/2014/main" id="{DCD9C143-9C75-9EAB-7CA9-9195B1860B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1163" y="4727575"/>
              <a:ext cx="233363" cy="231775"/>
              <a:chOff x="612" y="3384"/>
              <a:chExt cx="181" cy="182"/>
            </a:xfrm>
          </p:grpSpPr>
          <p:sp>
            <p:nvSpPr>
              <p:cNvPr id="100" name="Rectangle 9">
                <a:extLst>
                  <a:ext uri="{FF2B5EF4-FFF2-40B4-BE49-F238E27FC236}">
                    <a16:creationId xmlns:a16="http://schemas.microsoft.com/office/drawing/2014/main" id="{15C1AD06-C8F7-510F-A719-1B9CB04B3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3384"/>
                <a:ext cx="18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01" name="Line 10">
                <a:extLst>
                  <a:ext uri="{FF2B5EF4-FFF2-40B4-BE49-F238E27FC236}">
                    <a16:creationId xmlns:a16="http://schemas.microsoft.com/office/drawing/2014/main" id="{30090A85-BDBB-7258-CAEB-FD3048B598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" y="3385"/>
                <a:ext cx="181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11">
                <a:extLst>
                  <a:ext uri="{FF2B5EF4-FFF2-40B4-BE49-F238E27FC236}">
                    <a16:creationId xmlns:a16="http://schemas.microsoft.com/office/drawing/2014/main" id="{3E4A7C51-12F0-D41D-3E82-DA1ACD1D8C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3384"/>
                <a:ext cx="181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12">
              <a:extLst>
                <a:ext uri="{FF2B5EF4-FFF2-40B4-BE49-F238E27FC236}">
                  <a16:creationId xmlns:a16="http://schemas.microsoft.com/office/drawing/2014/main" id="{56E3D232-AD95-B33D-5EE0-F5AFA0501A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1163" y="2619375"/>
              <a:ext cx="233363" cy="231775"/>
              <a:chOff x="612" y="3384"/>
              <a:chExt cx="181" cy="182"/>
            </a:xfrm>
          </p:grpSpPr>
          <p:sp>
            <p:nvSpPr>
              <p:cNvPr id="97" name="Rectangle 13">
                <a:extLst>
                  <a:ext uri="{FF2B5EF4-FFF2-40B4-BE49-F238E27FC236}">
                    <a16:creationId xmlns:a16="http://schemas.microsoft.com/office/drawing/2014/main" id="{BA8D443D-6D81-1FB1-0604-9DDFB3A56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3384"/>
                <a:ext cx="18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8" name="Line 14">
                <a:extLst>
                  <a:ext uri="{FF2B5EF4-FFF2-40B4-BE49-F238E27FC236}">
                    <a16:creationId xmlns:a16="http://schemas.microsoft.com/office/drawing/2014/main" id="{D20827EB-A3FF-6335-CF78-503C4EC973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" y="3385"/>
                <a:ext cx="181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15">
                <a:extLst>
                  <a:ext uri="{FF2B5EF4-FFF2-40B4-BE49-F238E27FC236}">
                    <a16:creationId xmlns:a16="http://schemas.microsoft.com/office/drawing/2014/main" id="{6B6832C0-F108-A095-581F-2911F49DEE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3384"/>
                <a:ext cx="181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6">
              <a:extLst>
                <a:ext uri="{FF2B5EF4-FFF2-40B4-BE49-F238E27FC236}">
                  <a16:creationId xmlns:a16="http://schemas.microsoft.com/office/drawing/2014/main" id="{9029D1E9-87B6-F5B6-6F36-AFB8E2244D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1163" y="3665538"/>
              <a:ext cx="233363" cy="233363"/>
              <a:chOff x="612" y="3384"/>
              <a:chExt cx="181" cy="182"/>
            </a:xfrm>
          </p:grpSpPr>
          <p:sp>
            <p:nvSpPr>
              <p:cNvPr id="94" name="Rectangle 17">
                <a:extLst>
                  <a:ext uri="{FF2B5EF4-FFF2-40B4-BE49-F238E27FC236}">
                    <a16:creationId xmlns:a16="http://schemas.microsoft.com/office/drawing/2014/main" id="{053F6DC5-49E6-3090-B410-9FC2C192D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3384"/>
                <a:ext cx="18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5" name="Line 18">
                <a:extLst>
                  <a:ext uri="{FF2B5EF4-FFF2-40B4-BE49-F238E27FC236}">
                    <a16:creationId xmlns:a16="http://schemas.microsoft.com/office/drawing/2014/main" id="{D2F60EF2-EF2E-D176-4FF0-0A031D2477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" y="3385"/>
                <a:ext cx="181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19">
                <a:extLst>
                  <a:ext uri="{FF2B5EF4-FFF2-40B4-BE49-F238E27FC236}">
                    <a16:creationId xmlns:a16="http://schemas.microsoft.com/office/drawing/2014/main" id="{C61F47D0-7FB8-3806-CB49-009DDBC1C6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3384"/>
                <a:ext cx="181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" name="Line 20">
              <a:extLst>
                <a:ext uri="{FF2B5EF4-FFF2-40B4-BE49-F238E27FC236}">
                  <a16:creationId xmlns:a16="http://schemas.microsoft.com/office/drawing/2014/main" id="{C20F6663-9140-2B06-83C0-8ADF4C247C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14526" y="3781425"/>
              <a:ext cx="86995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21">
              <a:extLst>
                <a:ext uri="{FF2B5EF4-FFF2-40B4-BE49-F238E27FC236}">
                  <a16:creationId xmlns:a16="http://schemas.microsoft.com/office/drawing/2014/main" id="{BDC6F0F6-80D9-6C11-1E01-E31D05A470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4988" y="4187825"/>
              <a:ext cx="231775" cy="347663"/>
              <a:chOff x="1519" y="2568"/>
              <a:chExt cx="182" cy="272"/>
            </a:xfrm>
          </p:grpSpPr>
          <p:sp>
            <p:nvSpPr>
              <p:cNvPr id="89" name="Line 22">
                <a:extLst>
                  <a:ext uri="{FF2B5EF4-FFF2-40B4-BE49-F238E27FC236}">
                    <a16:creationId xmlns:a16="http://schemas.microsoft.com/office/drawing/2014/main" id="{7E1B686A-0029-3C09-596D-9B81A5137E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23">
                <a:extLst>
                  <a:ext uri="{FF2B5EF4-FFF2-40B4-BE49-F238E27FC236}">
                    <a16:creationId xmlns:a16="http://schemas.microsoft.com/office/drawing/2014/main" id="{F662F53A-8D9E-85E0-D1C1-A2C5871175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24">
                <a:extLst>
                  <a:ext uri="{FF2B5EF4-FFF2-40B4-BE49-F238E27FC236}">
                    <a16:creationId xmlns:a16="http://schemas.microsoft.com/office/drawing/2014/main" id="{DE97B17F-C3C3-A56C-C112-4A8B4751E3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84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25">
                <a:extLst>
                  <a:ext uri="{FF2B5EF4-FFF2-40B4-BE49-F238E27FC236}">
                    <a16:creationId xmlns:a16="http://schemas.microsoft.com/office/drawing/2014/main" id="{3679958C-A0EB-5E57-AC26-A93CEC7E7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26">
                <a:extLst>
                  <a:ext uri="{FF2B5EF4-FFF2-40B4-BE49-F238E27FC236}">
                    <a16:creationId xmlns:a16="http://schemas.microsoft.com/office/drawing/2014/main" id="{E7F1AC98-F212-5E5D-B894-11D634B96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704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6" name="Group 27">
              <a:extLst>
                <a:ext uri="{FF2B5EF4-FFF2-40B4-BE49-F238E27FC236}">
                  <a16:creationId xmlns:a16="http://schemas.microsoft.com/office/drawing/2014/main" id="{F40503DA-7B9C-8B49-23BD-BFC6581F7A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4988" y="3086100"/>
              <a:ext cx="231775" cy="347663"/>
              <a:chOff x="1519" y="2568"/>
              <a:chExt cx="182" cy="272"/>
            </a:xfrm>
          </p:grpSpPr>
          <p:sp>
            <p:nvSpPr>
              <p:cNvPr id="84" name="Line 28">
                <a:extLst>
                  <a:ext uri="{FF2B5EF4-FFF2-40B4-BE49-F238E27FC236}">
                    <a16:creationId xmlns:a16="http://schemas.microsoft.com/office/drawing/2014/main" id="{DDF1909C-4A47-C9C7-51AA-3D07A8FDA8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29">
                <a:extLst>
                  <a:ext uri="{FF2B5EF4-FFF2-40B4-BE49-F238E27FC236}">
                    <a16:creationId xmlns:a16="http://schemas.microsoft.com/office/drawing/2014/main" id="{C8A56DAE-DD6F-0627-4DD1-F410F583F1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30">
                <a:extLst>
                  <a:ext uri="{FF2B5EF4-FFF2-40B4-BE49-F238E27FC236}">
                    <a16:creationId xmlns:a16="http://schemas.microsoft.com/office/drawing/2014/main" id="{DA1C7755-B04F-FACB-DCE4-C9360334E7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84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31">
                <a:extLst>
                  <a:ext uri="{FF2B5EF4-FFF2-40B4-BE49-F238E27FC236}">
                    <a16:creationId xmlns:a16="http://schemas.microsoft.com/office/drawing/2014/main" id="{3845F210-7946-6196-1D04-DABDEC4E89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32">
                <a:extLst>
                  <a:ext uri="{FF2B5EF4-FFF2-40B4-BE49-F238E27FC236}">
                    <a16:creationId xmlns:a16="http://schemas.microsoft.com/office/drawing/2014/main" id="{3E9094C7-54DC-FA2B-E6DD-0C97158DCC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704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" name="Line 33">
              <a:extLst>
                <a:ext uri="{FF2B5EF4-FFF2-40B4-BE49-F238E27FC236}">
                  <a16:creationId xmlns:a16="http://schemas.microsoft.com/office/drawing/2014/main" id="{56BBC8E6-4C89-175F-BAC5-B5B99E36D9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3433763"/>
              <a:ext cx="0" cy="754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34">
              <a:extLst>
                <a:ext uri="{FF2B5EF4-FFF2-40B4-BE49-F238E27FC236}">
                  <a16:creationId xmlns:a16="http://schemas.microsoft.com/office/drawing/2014/main" id="{16A4AC5A-82FF-D26C-7607-6659543C4C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2888" y="3259138"/>
              <a:ext cx="0" cy="11033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35">
              <a:extLst>
                <a:ext uri="{FF2B5EF4-FFF2-40B4-BE49-F238E27FC236}">
                  <a16:creationId xmlns:a16="http://schemas.microsoft.com/office/drawing/2014/main" id="{CD0E70B5-321F-49F8-6C3E-178D66C7CD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2888" y="3259138"/>
              <a:ext cx="2921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36">
              <a:extLst>
                <a:ext uri="{FF2B5EF4-FFF2-40B4-BE49-F238E27FC236}">
                  <a16:creationId xmlns:a16="http://schemas.microsoft.com/office/drawing/2014/main" id="{AA08B669-280D-48F1-0172-8A7B5275E4D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82888" y="4362450"/>
              <a:ext cx="2921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7">
              <a:extLst>
                <a:ext uri="{FF2B5EF4-FFF2-40B4-BE49-F238E27FC236}">
                  <a16:creationId xmlns:a16="http://schemas.microsoft.com/office/drawing/2014/main" id="{9C9F17B4-301A-0779-7A8E-76B6C260A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4362450"/>
              <a:ext cx="0" cy="485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38">
              <a:extLst>
                <a:ext uri="{FF2B5EF4-FFF2-40B4-BE49-F238E27FC236}">
                  <a16:creationId xmlns:a16="http://schemas.microsoft.com/office/drawing/2014/main" id="{659A6A22-AFF7-0B8B-1886-2F31F16FE8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06763" y="2738438"/>
              <a:ext cx="0" cy="5207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39">
              <a:extLst>
                <a:ext uri="{FF2B5EF4-FFF2-40B4-BE49-F238E27FC236}">
                  <a16:creationId xmlns:a16="http://schemas.microsoft.com/office/drawing/2014/main" id="{7905EA6E-3240-A6AD-A6D9-A77A4FAEC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513" y="3201988"/>
              <a:ext cx="117475" cy="115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24" name="Group 40">
              <a:extLst>
                <a:ext uri="{FF2B5EF4-FFF2-40B4-BE49-F238E27FC236}">
                  <a16:creationId xmlns:a16="http://schemas.microsoft.com/office/drawing/2014/main" id="{257A8228-EEF0-341D-2B97-C48B4745B0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7901" y="4187825"/>
              <a:ext cx="233363" cy="347663"/>
              <a:chOff x="1519" y="2568"/>
              <a:chExt cx="182" cy="272"/>
            </a:xfrm>
          </p:grpSpPr>
          <p:sp>
            <p:nvSpPr>
              <p:cNvPr id="79" name="Line 41">
                <a:extLst>
                  <a:ext uri="{FF2B5EF4-FFF2-40B4-BE49-F238E27FC236}">
                    <a16:creationId xmlns:a16="http://schemas.microsoft.com/office/drawing/2014/main" id="{09D35570-01C9-25B4-C48B-82AD22551E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42">
                <a:extLst>
                  <a:ext uri="{FF2B5EF4-FFF2-40B4-BE49-F238E27FC236}">
                    <a16:creationId xmlns:a16="http://schemas.microsoft.com/office/drawing/2014/main" id="{A0111810-7BF8-1676-02A8-E68113552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43">
                <a:extLst>
                  <a:ext uri="{FF2B5EF4-FFF2-40B4-BE49-F238E27FC236}">
                    <a16:creationId xmlns:a16="http://schemas.microsoft.com/office/drawing/2014/main" id="{AFC5E732-083B-B6F7-B471-2B051E6287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84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44">
                <a:extLst>
                  <a:ext uri="{FF2B5EF4-FFF2-40B4-BE49-F238E27FC236}">
                    <a16:creationId xmlns:a16="http://schemas.microsoft.com/office/drawing/2014/main" id="{D052DF3E-A193-D048-7F37-3EFC813791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45">
                <a:extLst>
                  <a:ext uri="{FF2B5EF4-FFF2-40B4-BE49-F238E27FC236}">
                    <a16:creationId xmlns:a16="http://schemas.microsoft.com/office/drawing/2014/main" id="{1CB05DB7-BDA6-4DF8-7186-ADE53C5A54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704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" name="Group 46">
              <a:extLst>
                <a:ext uri="{FF2B5EF4-FFF2-40B4-BE49-F238E27FC236}">
                  <a16:creationId xmlns:a16="http://schemas.microsoft.com/office/drawing/2014/main" id="{9FA55D19-11A0-985E-2087-5CBE272D5F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57901" y="3086100"/>
              <a:ext cx="233363" cy="347663"/>
              <a:chOff x="1519" y="2568"/>
              <a:chExt cx="182" cy="272"/>
            </a:xfrm>
          </p:grpSpPr>
          <p:sp>
            <p:nvSpPr>
              <p:cNvPr id="74" name="Line 47">
                <a:extLst>
                  <a:ext uri="{FF2B5EF4-FFF2-40B4-BE49-F238E27FC236}">
                    <a16:creationId xmlns:a16="http://schemas.microsoft.com/office/drawing/2014/main" id="{C5E0ABE2-765C-20BA-891F-0998E934DC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9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48">
                <a:extLst>
                  <a:ext uri="{FF2B5EF4-FFF2-40B4-BE49-F238E27FC236}">
                    <a16:creationId xmlns:a16="http://schemas.microsoft.com/office/drawing/2014/main" id="{9FDEB429-9816-E6E5-9DBE-DE54DF33E0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0" cy="2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49">
                <a:extLst>
                  <a:ext uri="{FF2B5EF4-FFF2-40B4-BE49-F238E27FC236}">
                    <a16:creationId xmlns:a16="http://schemas.microsoft.com/office/drawing/2014/main" id="{FADBE7B9-C6E8-328A-A20D-3A4D8D03B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84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50">
                <a:extLst>
                  <a:ext uri="{FF2B5EF4-FFF2-40B4-BE49-F238E27FC236}">
                    <a16:creationId xmlns:a16="http://schemas.microsoft.com/office/drawing/2014/main" id="{F053D490-ED87-4B52-EAB3-05A572798B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568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51">
                <a:extLst>
                  <a:ext uri="{FF2B5EF4-FFF2-40B4-BE49-F238E27FC236}">
                    <a16:creationId xmlns:a16="http://schemas.microsoft.com/office/drawing/2014/main" id="{C138C91E-46EE-4BF4-A5C9-015AA6FB6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5" y="2704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" name="Line 52">
              <a:extLst>
                <a:ext uri="{FF2B5EF4-FFF2-40B4-BE49-F238E27FC236}">
                  <a16:creationId xmlns:a16="http://schemas.microsoft.com/office/drawing/2014/main" id="{6C172630-5B63-6F70-B710-DA6BA5C9D3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91263" y="3433763"/>
              <a:ext cx="0" cy="7540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53">
              <a:extLst>
                <a:ext uri="{FF2B5EF4-FFF2-40B4-BE49-F238E27FC236}">
                  <a16:creationId xmlns:a16="http://schemas.microsoft.com/office/drawing/2014/main" id="{EC0AD378-0B47-0B5E-BD5A-E8FA197389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5801" y="3259138"/>
              <a:ext cx="0" cy="11033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54">
              <a:extLst>
                <a:ext uri="{FF2B5EF4-FFF2-40B4-BE49-F238E27FC236}">
                  <a16:creationId xmlns:a16="http://schemas.microsoft.com/office/drawing/2014/main" id="{EE047806-2169-52A8-4CAE-A135FD1412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65801" y="3259138"/>
              <a:ext cx="2921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5">
              <a:extLst>
                <a:ext uri="{FF2B5EF4-FFF2-40B4-BE49-F238E27FC236}">
                  <a16:creationId xmlns:a16="http://schemas.microsoft.com/office/drawing/2014/main" id="{0063F694-2725-BC42-9B52-A481DE37BD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65801" y="4362450"/>
              <a:ext cx="2921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56">
              <a:extLst>
                <a:ext uri="{FF2B5EF4-FFF2-40B4-BE49-F238E27FC236}">
                  <a16:creationId xmlns:a16="http://schemas.microsoft.com/office/drawing/2014/main" id="{F2706218-BC70-B93D-A818-9CAA018632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91263" y="4362450"/>
              <a:ext cx="0" cy="4857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57">
              <a:extLst>
                <a:ext uri="{FF2B5EF4-FFF2-40B4-BE49-F238E27FC236}">
                  <a16:creationId xmlns:a16="http://schemas.microsoft.com/office/drawing/2014/main" id="{2BEE4522-7F57-EAE7-F9B3-68E509464D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91263" y="2738438"/>
              <a:ext cx="0" cy="5207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58">
              <a:extLst>
                <a:ext uri="{FF2B5EF4-FFF2-40B4-BE49-F238E27FC236}">
                  <a16:creationId xmlns:a16="http://schemas.microsoft.com/office/drawing/2014/main" id="{1B241847-9206-41CF-ACBF-F88FB8007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426" y="3201988"/>
              <a:ext cx="117475" cy="115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grpSp>
          <p:nvGrpSpPr>
            <p:cNvPr id="33" name="Group 59">
              <a:extLst>
                <a:ext uri="{FF2B5EF4-FFF2-40B4-BE49-F238E27FC236}">
                  <a16:creationId xmlns:a16="http://schemas.microsoft.com/office/drawing/2014/main" id="{C436923E-DCCD-4E2E-E933-3D8CAB7E7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16763" y="3665538"/>
              <a:ext cx="231775" cy="233363"/>
              <a:chOff x="612" y="3384"/>
              <a:chExt cx="181" cy="182"/>
            </a:xfrm>
          </p:grpSpPr>
          <p:sp>
            <p:nvSpPr>
              <p:cNvPr id="71" name="Rectangle 60">
                <a:extLst>
                  <a:ext uri="{FF2B5EF4-FFF2-40B4-BE49-F238E27FC236}">
                    <a16:creationId xmlns:a16="http://schemas.microsoft.com/office/drawing/2014/main" id="{C6DA2465-777A-423A-4A93-C7ECAC963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2" y="3384"/>
                <a:ext cx="181" cy="181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72" name="Line 61">
                <a:extLst>
                  <a:ext uri="{FF2B5EF4-FFF2-40B4-BE49-F238E27FC236}">
                    <a16:creationId xmlns:a16="http://schemas.microsoft.com/office/drawing/2014/main" id="{DAB70542-7173-EA22-7323-174C0A155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12" y="3385"/>
                <a:ext cx="181" cy="18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62">
                <a:extLst>
                  <a:ext uri="{FF2B5EF4-FFF2-40B4-BE49-F238E27FC236}">
                    <a16:creationId xmlns:a16="http://schemas.microsoft.com/office/drawing/2014/main" id="{61847E36-5FF3-DD73-2311-CB55DFB544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2" y="3384"/>
                <a:ext cx="181" cy="18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" name="Line 63">
              <a:extLst>
                <a:ext uri="{FF2B5EF4-FFF2-40B4-BE49-F238E27FC236}">
                  <a16:creationId xmlns:a16="http://schemas.microsoft.com/office/drawing/2014/main" id="{E2C85C7E-808E-D5F0-A45B-A80718BDCE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291263" y="3790950"/>
              <a:ext cx="8159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Text Box 64">
              <a:extLst>
                <a:ext uri="{FF2B5EF4-FFF2-40B4-BE49-F238E27FC236}">
                  <a16:creationId xmlns:a16="http://schemas.microsoft.com/office/drawing/2014/main" id="{E4AFB00D-A545-7309-69EF-C088102A8E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9351" y="4602163"/>
              <a:ext cx="395236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nl-BE" sz="1400"/>
                <a:t>V</a:t>
              </a:r>
              <a:r>
                <a:rPr lang="nl-BE" sz="1400" baseline="-25000"/>
                <a:t>SS</a:t>
              </a:r>
              <a:endParaRPr lang="nl-NL" sz="1400" baseline="-25000"/>
            </a:p>
          </p:txBody>
        </p:sp>
        <p:sp>
          <p:nvSpPr>
            <p:cNvPr id="36" name="Rectangle 65">
              <a:extLst>
                <a:ext uri="{FF2B5EF4-FFF2-40B4-BE49-F238E27FC236}">
                  <a16:creationId xmlns:a16="http://schemas.microsoft.com/office/drawing/2014/main" id="{111311F9-A03E-E654-AC50-4D8132EF3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426" y="3076575"/>
              <a:ext cx="674688" cy="1300163"/>
            </a:xfrm>
            <a:prstGeom prst="rect">
              <a:avLst/>
            </a:prstGeom>
            <a:solidFill>
              <a:schemeClr val="bg2"/>
            </a:solidFill>
            <a:ln w="1905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nl-BE" sz="1400"/>
            </a:p>
            <a:p>
              <a:endParaRPr lang="nl-BE" sz="1400"/>
            </a:p>
            <a:p>
              <a:r>
                <a:rPr lang="nl-BE" sz="1400"/>
                <a:t>Core</a:t>
              </a:r>
              <a:endParaRPr lang="en-US" sz="1400"/>
            </a:p>
          </p:txBody>
        </p:sp>
        <p:sp>
          <p:nvSpPr>
            <p:cNvPr id="37" name="Line 66">
              <a:extLst>
                <a:ext uri="{FF2B5EF4-FFF2-40B4-BE49-F238E27FC236}">
                  <a16:creationId xmlns:a16="http://schemas.microsoft.com/office/drawing/2014/main" id="{FA60E264-37FA-C22C-537E-03F4C6D703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4088" y="2738438"/>
              <a:ext cx="0" cy="33813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67">
              <a:extLst>
                <a:ext uri="{FF2B5EF4-FFF2-40B4-BE49-F238E27FC236}">
                  <a16:creationId xmlns:a16="http://schemas.microsoft.com/office/drawing/2014/main" id="{3F188B61-211B-2A1F-6DF2-E479B1774A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4088" y="4376738"/>
              <a:ext cx="0" cy="4714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Text Box 68">
              <a:extLst>
                <a:ext uri="{FF2B5EF4-FFF2-40B4-BE49-F238E27FC236}">
                  <a16:creationId xmlns:a16="http://schemas.microsoft.com/office/drawing/2014/main" id="{FD722F9D-E7B3-FD19-6E3A-852A2A64B9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8888" y="3586163"/>
              <a:ext cx="342900" cy="3048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nl-BE" sz="1400"/>
                <a:t>IN</a:t>
              </a:r>
              <a:endParaRPr lang="nl-NL" sz="1400"/>
            </a:p>
          </p:txBody>
        </p:sp>
        <p:sp>
          <p:nvSpPr>
            <p:cNvPr id="40" name="Text Box 69">
              <a:extLst>
                <a:ext uri="{FF2B5EF4-FFF2-40B4-BE49-F238E27FC236}">
                  <a16:creationId xmlns:a16="http://schemas.microsoft.com/office/drawing/2014/main" id="{4327A232-7D86-37C1-C072-C6289DECC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8538" y="3589338"/>
              <a:ext cx="506870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nl-BE" sz="1400"/>
                <a:t>OUT</a:t>
              </a:r>
              <a:endParaRPr lang="nl-NL" sz="1400"/>
            </a:p>
          </p:txBody>
        </p:sp>
        <p:sp>
          <p:nvSpPr>
            <p:cNvPr id="41" name="Line 2">
              <a:extLst>
                <a:ext uri="{FF2B5EF4-FFF2-40B4-BE49-F238E27FC236}">
                  <a16:creationId xmlns:a16="http://schemas.microsoft.com/office/drawing/2014/main" id="{15C050A8-A3B0-6C4F-F06B-81AD4DAF99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86013" y="2732088"/>
              <a:ext cx="0" cy="1046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" name="Group 71">
              <a:extLst>
                <a:ext uri="{FF2B5EF4-FFF2-40B4-BE49-F238E27FC236}">
                  <a16:creationId xmlns:a16="http://schemas.microsoft.com/office/drawing/2014/main" id="{1830CF21-3C4C-27BE-82A8-49C67A5C7E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9326" y="2901950"/>
              <a:ext cx="339725" cy="628650"/>
              <a:chOff x="431" y="2275"/>
              <a:chExt cx="281" cy="520"/>
            </a:xfrm>
          </p:grpSpPr>
          <p:sp>
            <p:nvSpPr>
              <p:cNvPr id="67" name="Rectangle 72">
                <a:extLst>
                  <a:ext uri="{FF2B5EF4-FFF2-40B4-BE49-F238E27FC236}">
                    <a16:creationId xmlns:a16="http://schemas.microsoft.com/office/drawing/2014/main" id="{9BD24989-1078-3305-4284-FB5F2F8B3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275"/>
                <a:ext cx="281" cy="520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CCFF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nl-NL" sz="1400"/>
              </a:p>
            </p:txBody>
          </p:sp>
          <p:sp>
            <p:nvSpPr>
              <p:cNvPr id="68" name="Line 73">
                <a:extLst>
                  <a:ext uri="{FF2B5EF4-FFF2-40B4-BE49-F238E27FC236}">
                    <a16:creationId xmlns:a16="http://schemas.microsoft.com/office/drawing/2014/main" id="{4D2FF71C-B693-01E6-3402-9C43C5EC96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" y="23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74">
                <a:extLst>
                  <a:ext uri="{FF2B5EF4-FFF2-40B4-BE49-F238E27FC236}">
                    <a16:creationId xmlns:a16="http://schemas.microsoft.com/office/drawing/2014/main" id="{8A0BD80D-D609-D23A-411E-51DA94795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" y="25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75">
                <a:extLst>
                  <a:ext uri="{FF2B5EF4-FFF2-40B4-BE49-F238E27FC236}">
                    <a16:creationId xmlns:a16="http://schemas.microsoft.com/office/drawing/2014/main" id="{D1B07B63-CEBA-825F-0867-7A83D4E60A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515"/>
                <a:ext cx="121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" name="Line 76">
              <a:extLst>
                <a:ext uri="{FF2B5EF4-FFF2-40B4-BE49-F238E27FC236}">
                  <a16:creationId xmlns:a16="http://schemas.microsoft.com/office/drawing/2014/main" id="{49958C03-355B-D24A-C9D2-1FC5B7A328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90776" y="3746500"/>
              <a:ext cx="0" cy="10953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4" name="Group 77">
              <a:extLst>
                <a:ext uri="{FF2B5EF4-FFF2-40B4-BE49-F238E27FC236}">
                  <a16:creationId xmlns:a16="http://schemas.microsoft.com/office/drawing/2014/main" id="{FBA9EFB9-ADB6-55E8-B74A-AB23510457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22501" y="3997325"/>
              <a:ext cx="341313" cy="628650"/>
              <a:chOff x="431" y="2275"/>
              <a:chExt cx="281" cy="520"/>
            </a:xfrm>
          </p:grpSpPr>
          <p:sp>
            <p:nvSpPr>
              <p:cNvPr id="63" name="Rectangle 78">
                <a:extLst>
                  <a:ext uri="{FF2B5EF4-FFF2-40B4-BE49-F238E27FC236}">
                    <a16:creationId xmlns:a16="http://schemas.microsoft.com/office/drawing/2014/main" id="{158C6800-B259-41B6-773B-C54187C35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275"/>
                <a:ext cx="281" cy="520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CCFF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nl-NL" sz="1400"/>
              </a:p>
            </p:txBody>
          </p:sp>
          <p:sp>
            <p:nvSpPr>
              <p:cNvPr id="64" name="Line 79">
                <a:extLst>
                  <a:ext uri="{FF2B5EF4-FFF2-40B4-BE49-F238E27FC236}">
                    <a16:creationId xmlns:a16="http://schemas.microsoft.com/office/drawing/2014/main" id="{3E591BDF-9D28-EB01-60AC-58186CA49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" y="23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80">
                <a:extLst>
                  <a:ext uri="{FF2B5EF4-FFF2-40B4-BE49-F238E27FC236}">
                    <a16:creationId xmlns:a16="http://schemas.microsoft.com/office/drawing/2014/main" id="{44F701EE-912C-17FF-C027-27D7116C5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" y="25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81">
                <a:extLst>
                  <a:ext uri="{FF2B5EF4-FFF2-40B4-BE49-F238E27FC236}">
                    <a16:creationId xmlns:a16="http://schemas.microsoft.com/office/drawing/2014/main" id="{C15194AB-593F-7261-0F35-929166C97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515"/>
                <a:ext cx="121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Line 82">
              <a:extLst>
                <a:ext uri="{FF2B5EF4-FFF2-40B4-BE49-F238E27FC236}">
                  <a16:creationId xmlns:a16="http://schemas.microsoft.com/office/drawing/2014/main" id="{804895AF-BEBA-9FAB-95D5-79EDADBD9A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9576" y="2732088"/>
              <a:ext cx="0" cy="10572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6" name="Group 83">
              <a:extLst>
                <a:ext uri="{FF2B5EF4-FFF2-40B4-BE49-F238E27FC236}">
                  <a16:creationId xmlns:a16="http://schemas.microsoft.com/office/drawing/2014/main" id="{1B65EA1F-B916-BEBD-C640-E8DAE521A0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2888" y="2901950"/>
              <a:ext cx="339725" cy="628650"/>
              <a:chOff x="431" y="2275"/>
              <a:chExt cx="281" cy="520"/>
            </a:xfrm>
          </p:grpSpPr>
          <p:sp>
            <p:nvSpPr>
              <p:cNvPr id="59" name="Rectangle 84">
                <a:extLst>
                  <a:ext uri="{FF2B5EF4-FFF2-40B4-BE49-F238E27FC236}">
                    <a16:creationId xmlns:a16="http://schemas.microsoft.com/office/drawing/2014/main" id="{6D732980-CF42-F7D2-47E4-AC0959142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275"/>
                <a:ext cx="281" cy="520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CCFF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nl-NL" sz="1400"/>
              </a:p>
            </p:txBody>
          </p:sp>
          <p:sp>
            <p:nvSpPr>
              <p:cNvPr id="60" name="Line 85">
                <a:extLst>
                  <a:ext uri="{FF2B5EF4-FFF2-40B4-BE49-F238E27FC236}">
                    <a16:creationId xmlns:a16="http://schemas.microsoft.com/office/drawing/2014/main" id="{AE37A0A6-7351-204A-1A38-915373B5F9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" y="23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86">
                <a:extLst>
                  <a:ext uri="{FF2B5EF4-FFF2-40B4-BE49-F238E27FC236}">
                    <a16:creationId xmlns:a16="http://schemas.microsoft.com/office/drawing/2014/main" id="{440216CA-5DA6-A349-7C51-57A7E5973F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" y="25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87">
                <a:extLst>
                  <a:ext uri="{FF2B5EF4-FFF2-40B4-BE49-F238E27FC236}">
                    <a16:creationId xmlns:a16="http://schemas.microsoft.com/office/drawing/2014/main" id="{50C66D6A-C0E8-5144-04D8-5591D0C633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515"/>
                <a:ext cx="121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" name="Line 88">
              <a:extLst>
                <a:ext uri="{FF2B5EF4-FFF2-40B4-BE49-F238E27FC236}">
                  <a16:creationId xmlns:a16="http://schemas.microsoft.com/office/drawing/2014/main" id="{FCA635D8-705C-A6FA-3670-1BEF86988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2751" y="3746500"/>
              <a:ext cx="0" cy="10953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" name="Group 89">
              <a:extLst>
                <a:ext uri="{FF2B5EF4-FFF2-40B4-BE49-F238E27FC236}">
                  <a16:creationId xmlns:a16="http://schemas.microsoft.com/office/drawing/2014/main" id="{8E5A7030-D747-43C2-C5B5-41864A91B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96063" y="3997325"/>
              <a:ext cx="339725" cy="628650"/>
              <a:chOff x="431" y="2275"/>
              <a:chExt cx="281" cy="520"/>
            </a:xfrm>
          </p:grpSpPr>
          <p:sp>
            <p:nvSpPr>
              <p:cNvPr id="55" name="Rectangle 90">
                <a:extLst>
                  <a:ext uri="{FF2B5EF4-FFF2-40B4-BE49-F238E27FC236}">
                    <a16:creationId xmlns:a16="http://schemas.microsoft.com/office/drawing/2014/main" id="{68081051-1DCE-8CBD-4B09-22B840FEA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275"/>
                <a:ext cx="281" cy="520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66CCFF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nl-NL" sz="1400"/>
              </a:p>
            </p:txBody>
          </p:sp>
          <p:sp>
            <p:nvSpPr>
              <p:cNvPr id="56" name="Line 91">
                <a:extLst>
                  <a:ext uri="{FF2B5EF4-FFF2-40B4-BE49-F238E27FC236}">
                    <a16:creationId xmlns:a16="http://schemas.microsoft.com/office/drawing/2014/main" id="{505DA471-6AB7-C560-218F-57EDD4E62E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" y="23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92">
                <a:extLst>
                  <a:ext uri="{FF2B5EF4-FFF2-40B4-BE49-F238E27FC236}">
                    <a16:creationId xmlns:a16="http://schemas.microsoft.com/office/drawing/2014/main" id="{5233E512-9527-94D5-FE50-286DAC90F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" y="25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93">
                <a:extLst>
                  <a:ext uri="{FF2B5EF4-FFF2-40B4-BE49-F238E27FC236}">
                    <a16:creationId xmlns:a16="http://schemas.microsoft.com/office/drawing/2014/main" id="{61EF733E-E99C-316E-CE88-70B568BFD5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515"/>
                <a:ext cx="121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9" name="Line 94">
              <a:extLst>
                <a:ext uri="{FF2B5EF4-FFF2-40B4-BE49-F238E27FC236}">
                  <a16:creationId xmlns:a16="http://schemas.microsoft.com/office/drawing/2014/main" id="{07FCB0BF-C609-18C1-BF10-C416393CCC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9388" y="2732088"/>
              <a:ext cx="0" cy="21097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" name="Group 95">
              <a:extLst>
                <a:ext uri="{FF2B5EF4-FFF2-40B4-BE49-F238E27FC236}">
                  <a16:creationId xmlns:a16="http://schemas.microsoft.com/office/drawing/2014/main" id="{9917F2F2-48CF-61C1-2138-5AF7AEE860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22701" y="3409950"/>
              <a:ext cx="339725" cy="628650"/>
              <a:chOff x="431" y="2275"/>
              <a:chExt cx="281" cy="520"/>
            </a:xfrm>
          </p:grpSpPr>
          <p:sp>
            <p:nvSpPr>
              <p:cNvPr id="51" name="Rectangle 96">
                <a:extLst>
                  <a:ext uri="{FF2B5EF4-FFF2-40B4-BE49-F238E27FC236}">
                    <a16:creationId xmlns:a16="http://schemas.microsoft.com/office/drawing/2014/main" id="{FD6E9807-459A-61FC-B04C-C68914DE0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275"/>
                <a:ext cx="281" cy="520"/>
              </a:xfrm>
              <a:prstGeom prst="rect">
                <a:avLst/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69900"/>
                  </a:gs>
                </a:gsLst>
                <a:lin ang="5400000" scaled="1"/>
              </a:gradFill>
              <a:ln w="1905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nl-NL" sz="1400"/>
              </a:p>
            </p:txBody>
          </p:sp>
          <p:sp>
            <p:nvSpPr>
              <p:cNvPr id="52" name="Line 97">
                <a:extLst>
                  <a:ext uri="{FF2B5EF4-FFF2-40B4-BE49-F238E27FC236}">
                    <a16:creationId xmlns:a16="http://schemas.microsoft.com/office/drawing/2014/main" id="{F54B50D9-5E5F-A157-1C96-CEAAEC494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" y="23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med" len="lg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98">
                <a:extLst>
                  <a:ext uri="{FF2B5EF4-FFF2-40B4-BE49-F238E27FC236}">
                    <a16:creationId xmlns:a16="http://schemas.microsoft.com/office/drawing/2014/main" id="{BF85453B-3390-6A25-0F5F-CD3CA2365A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" y="2554"/>
                <a:ext cx="80" cy="16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triangle" w="med" len="lg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99">
                <a:extLst>
                  <a:ext uri="{FF2B5EF4-FFF2-40B4-BE49-F238E27FC236}">
                    <a16:creationId xmlns:a16="http://schemas.microsoft.com/office/drawing/2014/main" id="{CDCCCB97-9BB9-1F95-ED09-DAC32BD61D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" y="2515"/>
                <a:ext cx="121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891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AB5586F-D3CB-49F4-A72A-31A6A50780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171"/>
          <a:stretch/>
        </p:blipFill>
        <p:spPr>
          <a:xfrm>
            <a:off x="7752397" y="1258887"/>
            <a:ext cx="3830003" cy="46466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2594"/>
          </a:xfrm>
        </p:spPr>
        <p:txBody>
          <a:bodyPr/>
          <a:lstStyle/>
          <a:p>
            <a:r>
              <a:rPr lang="nl-BE" dirty="0"/>
              <a:t>5V tolerant 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5021750"/>
          </a:xfrm>
        </p:spPr>
        <p:txBody>
          <a:bodyPr/>
          <a:lstStyle/>
          <a:p>
            <a:r>
              <a:rPr lang="nl-BE" dirty="0"/>
              <a:t>110nm CMOS</a:t>
            </a:r>
          </a:p>
          <a:p>
            <a:pPr lvl="1"/>
            <a:r>
              <a:rPr lang="nl-BE" dirty="0"/>
              <a:t>2kV HBM, 4300um²</a:t>
            </a:r>
          </a:p>
          <a:p>
            <a:pPr lvl="2"/>
            <a:r>
              <a:rPr lang="nl-BE" dirty="0"/>
              <a:t>Vh &gt; 5V, Vt1 ~10V</a:t>
            </a:r>
          </a:p>
          <a:p>
            <a:pPr lvl="2"/>
            <a:r>
              <a:rPr lang="nl-BE" dirty="0"/>
              <a:t>Leakage: 2pA</a:t>
            </a:r>
          </a:p>
          <a:p>
            <a:pPr lvl="1"/>
            <a:r>
              <a:rPr lang="nl-BE" dirty="0"/>
              <a:t>9kV HBM, 6000um²</a:t>
            </a:r>
          </a:p>
          <a:p>
            <a:pPr lvl="2"/>
            <a:r>
              <a:rPr lang="nl-BE" dirty="0"/>
              <a:t>Vh = 2V, Vt1 = 6.5V</a:t>
            </a:r>
          </a:p>
          <a:p>
            <a:pPr lvl="2"/>
            <a:r>
              <a:rPr lang="nl-BE" dirty="0"/>
              <a:t>Leakage: 115pA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740511-8E9B-4868-BD80-6F0E746CB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888" y="1277367"/>
            <a:ext cx="2016224" cy="3886501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255BC8-7B94-29BA-ED22-DC205A232D35}"/>
              </a:ext>
            </a:extLst>
          </p:cNvPr>
          <p:cNvSpPr txBox="1">
            <a:spLocks/>
          </p:cNvSpPr>
          <p:nvPr/>
        </p:nvSpPr>
        <p:spPr>
          <a:xfrm>
            <a:off x="4038600" y="6376243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SOFICS © Proprietary &amp; Confidential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A26BA18-7680-B2E2-43FD-F03266314330}"/>
              </a:ext>
            </a:extLst>
          </p:cNvPr>
          <p:cNvSpPr txBox="1">
            <a:spLocks/>
          </p:cNvSpPr>
          <p:nvPr/>
        </p:nvSpPr>
        <p:spPr>
          <a:xfrm>
            <a:off x="8610600" y="637624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7E53C32-C5DE-214B-BEB7-9DD289AD60CB}" type="slidenum">
              <a:rPr lang="en-US" sz="1200" smtClean="0">
                <a:solidFill>
                  <a:schemeClr val="bg1"/>
                </a:solidFill>
              </a:rPr>
              <a:pPr algn="r"/>
              <a:t>40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FD9E2E-8C26-3C3B-024B-804FE5DC15D2}"/>
              </a:ext>
            </a:extLst>
          </p:cNvPr>
          <p:cNvSpPr txBox="1"/>
          <p:nvPr/>
        </p:nvSpPr>
        <p:spPr>
          <a:xfrm>
            <a:off x="5447928" y="5508183"/>
            <a:ext cx="16123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BE" sz="2000" dirty="0">
                <a:solidFill>
                  <a:schemeClr val="accent1"/>
                </a:solidFill>
              </a:rPr>
              <a:t>2kV version</a:t>
            </a:r>
            <a:endParaRPr lang="en-BE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13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Advanced CMOS /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FinFET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nodes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b="1" dirty="0"/>
              <a:t>Conclusions</a:t>
            </a:r>
            <a:endParaRPr lang="en-BE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D0334-3AD3-A31C-D39C-1D4FD7A7E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FB8D0-37D8-5D84-9857-2B08ABA2F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BE" dirty="0"/>
              <a:t>Conventional ESD protection</a:t>
            </a:r>
          </a:p>
          <a:p>
            <a:pPr lvl="1"/>
            <a:r>
              <a:rPr lang="en-US" altLang="en-BE" dirty="0"/>
              <a:t>Dual diode approach</a:t>
            </a:r>
          </a:p>
          <a:p>
            <a:pPr lvl="1"/>
            <a:r>
              <a:rPr lang="en-US" altLang="en-BE" dirty="0"/>
              <a:t>Not optimal for advanced CMOS/</a:t>
            </a:r>
            <a:r>
              <a:rPr lang="en-US" altLang="en-BE" dirty="0" err="1"/>
              <a:t>FinFET</a:t>
            </a:r>
            <a:endParaRPr lang="en-US" altLang="en-BE" dirty="0"/>
          </a:p>
          <a:p>
            <a:r>
              <a:rPr lang="en-US" altLang="en-BE" dirty="0"/>
              <a:t>Solution: (Semi) Local clamp</a:t>
            </a:r>
          </a:p>
          <a:p>
            <a:pPr lvl="1"/>
            <a:r>
              <a:rPr lang="en-US" altLang="en-BE" dirty="0"/>
              <a:t>Proprietary ESD-on-SCR devices</a:t>
            </a:r>
          </a:p>
          <a:p>
            <a:pPr lvl="1"/>
            <a:r>
              <a:rPr lang="en-US" altLang="en-BE" dirty="0"/>
              <a:t>Reduced influence of bus resistance</a:t>
            </a:r>
          </a:p>
          <a:p>
            <a:pPr lvl="1"/>
            <a:r>
              <a:rPr lang="en-US" altLang="en-BE" dirty="0"/>
              <a:t>Reduced clamping voltage </a:t>
            </a:r>
          </a:p>
          <a:p>
            <a:pPr lvl="1"/>
            <a:r>
              <a:rPr lang="en-US" altLang="en-BE" dirty="0"/>
              <a:t>Optimize every analog I/O separately.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4E3F629-BF8B-6315-D0C3-0905A65CE33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896200" y="1196752"/>
            <a:ext cx="3292125" cy="432243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E7DD2-840B-E1F4-B071-08792F27C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574D7-35EE-1EBF-3485-B7892237CD7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5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Extra: Good practice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Avoid bus resistance between victim circuit and clamp </a:t>
            </a:r>
          </a:p>
          <a:p>
            <a:r>
              <a:rPr lang="nl-BE" dirty="0"/>
              <a:t>Avoid resistance between clamp and busses </a:t>
            </a:r>
          </a:p>
          <a:p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367809" y="2708920"/>
          <a:ext cx="3562077" cy="3300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FFlow" r:id="rId2" imgW="7638379" imgH="7077307" progId="RFFlow4">
                  <p:embed/>
                </p:oleObj>
              </mc:Choice>
              <mc:Fallback>
                <p:oleObj name="RFFlow" r:id="rId2" imgW="7638379" imgH="7077307" progId="RFFlow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67809" y="2708920"/>
                        <a:ext cx="3562077" cy="3300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4C8BE6-573A-21ED-AC93-CAC77A047C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E08466-DF75-C429-5BF8-C0FC1052A2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05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Extra: bus resistance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Bus resistance is not always problematic </a:t>
            </a:r>
          </a:p>
          <a:p>
            <a:r>
              <a:rPr lang="nl-BE" dirty="0"/>
              <a:t>If resistance is not part of the ESD path it will not determine stress case</a:t>
            </a:r>
          </a:p>
          <a:p>
            <a:r>
              <a:rPr lang="nl-BE" dirty="0" err="1"/>
              <a:t>Resistance</a:t>
            </a:r>
            <a:r>
              <a:rPr lang="nl-BE" dirty="0"/>
              <a:t> in ESD current </a:t>
            </a:r>
            <a:r>
              <a:rPr lang="nl-BE" dirty="0" err="1"/>
              <a:t>path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local</a:t>
            </a:r>
            <a:r>
              <a:rPr lang="nl-BE" dirty="0"/>
              <a:t> </a:t>
            </a:r>
            <a:r>
              <a:rPr lang="nl-BE" dirty="0" err="1"/>
              <a:t>protection</a:t>
            </a:r>
            <a:r>
              <a:rPr lang="nl-BE" dirty="0"/>
              <a:t> at IO</a:t>
            </a:r>
          </a:p>
          <a:p>
            <a:pPr lvl="1"/>
            <a:r>
              <a:rPr lang="nl-BE" dirty="0"/>
              <a:t>Is bad when it increases voltage drop over circuit </a:t>
            </a:r>
          </a:p>
          <a:p>
            <a:pPr lvl="2"/>
            <a:r>
              <a:rPr lang="nl-BE" dirty="0"/>
              <a:t>R1 and R2 are problematic for stress between VDD and IO (both pos and neg)</a:t>
            </a:r>
          </a:p>
          <a:p>
            <a:pPr lvl="1"/>
            <a:r>
              <a:rPr lang="nl-BE" dirty="0"/>
              <a:t>Has no influence when not causing voltage over circuit </a:t>
            </a:r>
          </a:p>
          <a:p>
            <a:pPr lvl="2"/>
            <a:r>
              <a:rPr lang="nl-BE" dirty="0"/>
              <a:t>Can limit total current </a:t>
            </a:r>
          </a:p>
          <a:p>
            <a:pPr lvl="2"/>
            <a:r>
              <a:rPr lang="nl-BE" dirty="0"/>
              <a:t>R3 is no problem 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B0FABC3A-0ECD-07BB-BB0D-736692E4D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CB7C3E0-B9F0-E8EF-1F72-0480B96E0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44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518400" y="3582988"/>
          <a:ext cx="3700463" cy="261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FFlow" r:id="rId2" imgW="7638379" imgH="5416307" progId="RFFlow4">
                  <p:embed/>
                </p:oleObj>
              </mc:Choice>
              <mc:Fallback>
                <p:oleObj name="RFFlow" r:id="rId2" imgW="7638379" imgH="5416307" progId="RFFlow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18400" y="3582988"/>
                        <a:ext cx="3700463" cy="2619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10">
            <a:extLst>
              <a:ext uri="{FF2B5EF4-FFF2-40B4-BE49-F238E27FC236}">
                <a16:creationId xmlns:a16="http://schemas.microsoft.com/office/drawing/2014/main" id="{15FB51EE-5C54-C208-C5F4-53B4C0848A62}"/>
              </a:ext>
            </a:extLst>
          </p:cNvPr>
          <p:cNvSpPr/>
          <p:nvPr/>
        </p:nvSpPr>
        <p:spPr>
          <a:xfrm>
            <a:off x="8067642" y="3901783"/>
            <a:ext cx="2538852" cy="1038371"/>
          </a:xfrm>
          <a:custGeom>
            <a:avLst/>
            <a:gdLst>
              <a:gd name="connsiteX0" fmla="*/ 26633 w 1093678"/>
              <a:gd name="connsiteY0" fmla="*/ 21909 h 969606"/>
              <a:gd name="connsiteX1" fmla="*/ 994299 w 1093678"/>
              <a:gd name="connsiteY1" fmla="*/ 110686 h 969606"/>
              <a:gd name="connsiteX2" fmla="*/ 949911 w 1093678"/>
              <a:gd name="connsiteY2" fmla="*/ 883043 h 969606"/>
              <a:gd name="connsiteX3" fmla="*/ 0 w 1093678"/>
              <a:gd name="connsiteY3" fmla="*/ 954065 h 969606"/>
              <a:gd name="connsiteX0" fmla="*/ 2607908 w 2669132"/>
              <a:gd name="connsiteY0" fmla="*/ 21909 h 969606"/>
              <a:gd name="connsiteX1" fmla="*/ 994299 w 2669132"/>
              <a:gd name="connsiteY1" fmla="*/ 110686 h 969606"/>
              <a:gd name="connsiteX2" fmla="*/ 949911 w 2669132"/>
              <a:gd name="connsiteY2" fmla="*/ 883043 h 969606"/>
              <a:gd name="connsiteX3" fmla="*/ 0 w 2669132"/>
              <a:gd name="connsiteY3" fmla="*/ 954065 h 969606"/>
              <a:gd name="connsiteX0" fmla="*/ 2607908 w 2669132"/>
              <a:gd name="connsiteY0" fmla="*/ 21909 h 970127"/>
              <a:gd name="connsiteX1" fmla="*/ 994299 w 2669132"/>
              <a:gd name="connsiteY1" fmla="*/ 110686 h 970127"/>
              <a:gd name="connsiteX2" fmla="*/ 949911 w 2669132"/>
              <a:gd name="connsiteY2" fmla="*/ 883043 h 970127"/>
              <a:gd name="connsiteX3" fmla="*/ 333375 w 2669132"/>
              <a:gd name="connsiteY3" fmla="*/ 959112 h 970127"/>
              <a:gd name="connsiteX4" fmla="*/ 0 w 2669132"/>
              <a:gd name="connsiteY4" fmla="*/ 954065 h 970127"/>
              <a:gd name="connsiteX0" fmla="*/ 2626958 w 2688182"/>
              <a:gd name="connsiteY0" fmla="*/ 21909 h 970127"/>
              <a:gd name="connsiteX1" fmla="*/ 1013349 w 2688182"/>
              <a:gd name="connsiteY1" fmla="*/ 110686 h 970127"/>
              <a:gd name="connsiteX2" fmla="*/ 968961 w 2688182"/>
              <a:gd name="connsiteY2" fmla="*/ 883043 h 970127"/>
              <a:gd name="connsiteX3" fmla="*/ 352425 w 2688182"/>
              <a:gd name="connsiteY3" fmla="*/ 959112 h 970127"/>
              <a:gd name="connsiteX4" fmla="*/ 0 w 2688182"/>
              <a:gd name="connsiteY4" fmla="*/ 844042 h 970127"/>
              <a:gd name="connsiteX0" fmla="*/ 2626958 w 2688182"/>
              <a:gd name="connsiteY0" fmla="*/ 21909 h 930186"/>
              <a:gd name="connsiteX1" fmla="*/ 1013349 w 2688182"/>
              <a:gd name="connsiteY1" fmla="*/ 110686 h 930186"/>
              <a:gd name="connsiteX2" fmla="*/ 968961 w 2688182"/>
              <a:gd name="connsiteY2" fmla="*/ 883043 h 930186"/>
              <a:gd name="connsiteX3" fmla="*/ 0 w 2688182"/>
              <a:gd name="connsiteY3" fmla="*/ 844042 h 930186"/>
              <a:gd name="connsiteX0" fmla="*/ 2626958 w 2688366"/>
              <a:gd name="connsiteY0" fmla="*/ 18883 h 878659"/>
              <a:gd name="connsiteX1" fmla="*/ 1013349 w 2688366"/>
              <a:gd name="connsiteY1" fmla="*/ 107660 h 878659"/>
              <a:gd name="connsiteX2" fmla="*/ 930861 w 2688366"/>
              <a:gd name="connsiteY2" fmla="*/ 814003 h 878659"/>
              <a:gd name="connsiteX3" fmla="*/ 0 w 2688366"/>
              <a:gd name="connsiteY3" fmla="*/ 841016 h 878659"/>
              <a:gd name="connsiteX0" fmla="*/ 2626958 w 2687238"/>
              <a:gd name="connsiteY0" fmla="*/ 37715 h 897491"/>
              <a:gd name="connsiteX1" fmla="*/ 975249 w 2687238"/>
              <a:gd name="connsiteY1" fmla="*/ 82483 h 897491"/>
              <a:gd name="connsiteX2" fmla="*/ 930861 w 2687238"/>
              <a:gd name="connsiteY2" fmla="*/ 832835 h 897491"/>
              <a:gd name="connsiteX3" fmla="*/ 0 w 2687238"/>
              <a:gd name="connsiteY3" fmla="*/ 859848 h 897491"/>
              <a:gd name="connsiteX0" fmla="*/ 2588858 w 2650082"/>
              <a:gd name="connsiteY0" fmla="*/ 101736 h 858824"/>
              <a:gd name="connsiteX1" fmla="*/ 975249 w 2650082"/>
              <a:gd name="connsiteY1" fmla="*/ 43816 h 858824"/>
              <a:gd name="connsiteX2" fmla="*/ 930861 w 2650082"/>
              <a:gd name="connsiteY2" fmla="*/ 794168 h 858824"/>
              <a:gd name="connsiteX3" fmla="*/ 0 w 2650082"/>
              <a:gd name="connsiteY3" fmla="*/ 821181 h 858824"/>
              <a:gd name="connsiteX0" fmla="*/ 2484083 w 2548063"/>
              <a:gd name="connsiteY0" fmla="*/ 75828 h 869591"/>
              <a:gd name="connsiteX1" fmla="*/ 975249 w 2548063"/>
              <a:gd name="connsiteY1" fmla="*/ 54583 h 869591"/>
              <a:gd name="connsiteX2" fmla="*/ 930861 w 2548063"/>
              <a:gd name="connsiteY2" fmla="*/ 804935 h 869591"/>
              <a:gd name="connsiteX3" fmla="*/ 0 w 2548063"/>
              <a:gd name="connsiteY3" fmla="*/ 831948 h 869591"/>
              <a:gd name="connsiteX0" fmla="*/ 2324539 w 2393227"/>
              <a:gd name="connsiteY0" fmla="*/ 39464 h 895573"/>
              <a:gd name="connsiteX1" fmla="*/ 975249 w 2393227"/>
              <a:gd name="connsiteY1" fmla="*/ 80565 h 895573"/>
              <a:gd name="connsiteX2" fmla="*/ 930861 w 2393227"/>
              <a:gd name="connsiteY2" fmla="*/ 830917 h 895573"/>
              <a:gd name="connsiteX3" fmla="*/ 0 w 2393227"/>
              <a:gd name="connsiteY3" fmla="*/ 857930 h 895573"/>
              <a:gd name="connsiteX0" fmla="*/ 2324539 w 2324539"/>
              <a:gd name="connsiteY0" fmla="*/ 40750 h 896859"/>
              <a:gd name="connsiteX1" fmla="*/ 975249 w 2324539"/>
              <a:gd name="connsiteY1" fmla="*/ 81851 h 896859"/>
              <a:gd name="connsiteX2" fmla="*/ 930861 w 2324539"/>
              <a:gd name="connsiteY2" fmla="*/ 832203 h 896859"/>
              <a:gd name="connsiteX3" fmla="*/ 0 w 2324539"/>
              <a:gd name="connsiteY3" fmla="*/ 859216 h 896859"/>
              <a:gd name="connsiteX0" fmla="*/ 2505514 w 2505514"/>
              <a:gd name="connsiteY0" fmla="*/ 70680 h 873611"/>
              <a:gd name="connsiteX1" fmla="*/ 975249 w 2505514"/>
              <a:gd name="connsiteY1" fmla="*/ 58603 h 873611"/>
              <a:gd name="connsiteX2" fmla="*/ 930861 w 2505514"/>
              <a:gd name="connsiteY2" fmla="*/ 808955 h 873611"/>
              <a:gd name="connsiteX3" fmla="*/ 0 w 2505514"/>
              <a:gd name="connsiteY3" fmla="*/ 835968 h 873611"/>
              <a:gd name="connsiteX0" fmla="*/ 2505514 w 2505514"/>
              <a:gd name="connsiteY0" fmla="*/ 42310 h 845241"/>
              <a:gd name="connsiteX1" fmla="*/ 975249 w 2505514"/>
              <a:gd name="connsiteY1" fmla="*/ 30233 h 845241"/>
              <a:gd name="connsiteX2" fmla="*/ 930861 w 2505514"/>
              <a:gd name="connsiteY2" fmla="*/ 780585 h 845241"/>
              <a:gd name="connsiteX3" fmla="*/ 0 w 2505514"/>
              <a:gd name="connsiteY3" fmla="*/ 807598 h 845241"/>
              <a:gd name="connsiteX0" fmla="*/ 2505514 w 2505514"/>
              <a:gd name="connsiteY0" fmla="*/ 52899 h 855830"/>
              <a:gd name="connsiteX1" fmla="*/ 1041924 w 2505514"/>
              <a:gd name="connsiteY1" fmla="*/ 26152 h 855830"/>
              <a:gd name="connsiteX2" fmla="*/ 930861 w 2505514"/>
              <a:gd name="connsiteY2" fmla="*/ 791174 h 855830"/>
              <a:gd name="connsiteX3" fmla="*/ 0 w 2505514"/>
              <a:gd name="connsiteY3" fmla="*/ 818187 h 855830"/>
              <a:gd name="connsiteX0" fmla="*/ 2505514 w 2505514"/>
              <a:gd name="connsiteY0" fmla="*/ 77336 h 852486"/>
              <a:gd name="connsiteX1" fmla="*/ 1041924 w 2505514"/>
              <a:gd name="connsiteY1" fmla="*/ 50589 h 852486"/>
              <a:gd name="connsiteX2" fmla="*/ 811799 w 2505514"/>
              <a:gd name="connsiteY2" fmla="*/ 760599 h 852486"/>
              <a:gd name="connsiteX3" fmla="*/ 0 w 2505514"/>
              <a:gd name="connsiteY3" fmla="*/ 842624 h 852486"/>
              <a:gd name="connsiteX0" fmla="*/ 2505514 w 2505514"/>
              <a:gd name="connsiteY0" fmla="*/ 88560 h 863710"/>
              <a:gd name="connsiteX1" fmla="*/ 951437 w 2505514"/>
              <a:gd name="connsiteY1" fmla="*/ 47143 h 863710"/>
              <a:gd name="connsiteX2" fmla="*/ 811799 w 2505514"/>
              <a:gd name="connsiteY2" fmla="*/ 771823 h 863710"/>
              <a:gd name="connsiteX3" fmla="*/ 0 w 2505514"/>
              <a:gd name="connsiteY3" fmla="*/ 853848 h 863710"/>
              <a:gd name="connsiteX0" fmla="*/ 2534089 w 2534089"/>
              <a:gd name="connsiteY0" fmla="*/ 88560 h 831592"/>
              <a:gd name="connsiteX1" fmla="*/ 980012 w 2534089"/>
              <a:gd name="connsiteY1" fmla="*/ 47143 h 831592"/>
              <a:gd name="connsiteX2" fmla="*/ 840374 w 2534089"/>
              <a:gd name="connsiteY2" fmla="*/ 771823 h 831592"/>
              <a:gd name="connsiteX3" fmla="*/ 0 w 2534089"/>
              <a:gd name="connsiteY3" fmla="*/ 784167 h 831592"/>
              <a:gd name="connsiteX0" fmla="*/ 2534089 w 2534089"/>
              <a:gd name="connsiteY0" fmla="*/ 85054 h 799558"/>
              <a:gd name="connsiteX1" fmla="*/ 980012 w 2534089"/>
              <a:gd name="connsiteY1" fmla="*/ 43637 h 799558"/>
              <a:gd name="connsiteX2" fmla="*/ 830849 w 2534089"/>
              <a:gd name="connsiteY2" fmla="*/ 720641 h 799558"/>
              <a:gd name="connsiteX3" fmla="*/ 0 w 2534089"/>
              <a:gd name="connsiteY3" fmla="*/ 780661 h 799558"/>
              <a:gd name="connsiteX0" fmla="*/ 2567427 w 2567427"/>
              <a:gd name="connsiteY0" fmla="*/ 85054 h 803519"/>
              <a:gd name="connsiteX1" fmla="*/ 1013350 w 2567427"/>
              <a:gd name="connsiteY1" fmla="*/ 43637 h 803519"/>
              <a:gd name="connsiteX2" fmla="*/ 864187 w 2567427"/>
              <a:gd name="connsiteY2" fmla="*/ 720641 h 803519"/>
              <a:gd name="connsiteX3" fmla="*/ 0 w 2567427"/>
              <a:gd name="connsiteY3" fmla="*/ 787996 h 803519"/>
              <a:gd name="connsiteX0" fmla="*/ 2567427 w 2567427"/>
              <a:gd name="connsiteY0" fmla="*/ 85054 h 800588"/>
              <a:gd name="connsiteX1" fmla="*/ 1013350 w 2567427"/>
              <a:gd name="connsiteY1" fmla="*/ 43637 h 800588"/>
              <a:gd name="connsiteX2" fmla="*/ 864187 w 2567427"/>
              <a:gd name="connsiteY2" fmla="*/ 720641 h 800588"/>
              <a:gd name="connsiteX3" fmla="*/ 0 w 2567427"/>
              <a:gd name="connsiteY3" fmla="*/ 787996 h 800588"/>
              <a:gd name="connsiteX0" fmla="*/ 2567427 w 2567427"/>
              <a:gd name="connsiteY0" fmla="*/ 64109 h 779643"/>
              <a:gd name="connsiteX1" fmla="*/ 1013350 w 2567427"/>
              <a:gd name="connsiteY1" fmla="*/ 22692 h 779643"/>
              <a:gd name="connsiteX2" fmla="*/ 1047783 w 2567427"/>
              <a:gd name="connsiteY2" fmla="*/ 413511 h 779643"/>
              <a:gd name="connsiteX3" fmla="*/ 864187 w 2567427"/>
              <a:gd name="connsiteY3" fmla="*/ 699696 h 779643"/>
              <a:gd name="connsiteX4" fmla="*/ 0 w 2567427"/>
              <a:gd name="connsiteY4" fmla="*/ 767051 h 779643"/>
              <a:gd name="connsiteX0" fmla="*/ 2567427 w 2567427"/>
              <a:gd name="connsiteY0" fmla="*/ 64109 h 781365"/>
              <a:gd name="connsiteX1" fmla="*/ 1013350 w 2567427"/>
              <a:gd name="connsiteY1" fmla="*/ 22692 h 781365"/>
              <a:gd name="connsiteX2" fmla="*/ 1047783 w 2567427"/>
              <a:gd name="connsiteY2" fmla="*/ 413511 h 781365"/>
              <a:gd name="connsiteX3" fmla="*/ 1073737 w 2567427"/>
              <a:gd name="connsiteY3" fmla="*/ 703364 h 781365"/>
              <a:gd name="connsiteX4" fmla="*/ 0 w 2567427"/>
              <a:gd name="connsiteY4" fmla="*/ 767051 h 781365"/>
              <a:gd name="connsiteX0" fmla="*/ 2567427 w 2567427"/>
              <a:gd name="connsiteY0" fmla="*/ 64908 h 782164"/>
              <a:gd name="connsiteX1" fmla="*/ 1013350 w 2567427"/>
              <a:gd name="connsiteY1" fmla="*/ 23491 h 782164"/>
              <a:gd name="connsiteX2" fmla="*/ 1147796 w 2567427"/>
              <a:gd name="connsiteY2" fmla="*/ 425313 h 782164"/>
              <a:gd name="connsiteX3" fmla="*/ 1073737 w 2567427"/>
              <a:gd name="connsiteY3" fmla="*/ 704163 h 782164"/>
              <a:gd name="connsiteX4" fmla="*/ 0 w 2567427"/>
              <a:gd name="connsiteY4" fmla="*/ 767850 h 782164"/>
              <a:gd name="connsiteX0" fmla="*/ 2567427 w 2567427"/>
              <a:gd name="connsiteY0" fmla="*/ 99321 h 816577"/>
              <a:gd name="connsiteX1" fmla="*/ 1256237 w 2567427"/>
              <a:gd name="connsiteY1" fmla="*/ 17562 h 816577"/>
              <a:gd name="connsiteX2" fmla="*/ 1147796 w 2567427"/>
              <a:gd name="connsiteY2" fmla="*/ 459726 h 816577"/>
              <a:gd name="connsiteX3" fmla="*/ 1073737 w 2567427"/>
              <a:gd name="connsiteY3" fmla="*/ 738576 h 816577"/>
              <a:gd name="connsiteX4" fmla="*/ 0 w 2567427"/>
              <a:gd name="connsiteY4" fmla="*/ 802263 h 816577"/>
              <a:gd name="connsiteX0" fmla="*/ 2567427 w 2567427"/>
              <a:gd name="connsiteY0" fmla="*/ 118300 h 835556"/>
              <a:gd name="connsiteX1" fmla="*/ 1256237 w 2567427"/>
              <a:gd name="connsiteY1" fmla="*/ 36541 h 835556"/>
              <a:gd name="connsiteX2" fmla="*/ 1073737 w 2567427"/>
              <a:gd name="connsiteY2" fmla="*/ 757555 h 835556"/>
              <a:gd name="connsiteX3" fmla="*/ 0 w 2567427"/>
              <a:gd name="connsiteY3" fmla="*/ 821242 h 835556"/>
              <a:gd name="connsiteX0" fmla="*/ 2591239 w 2591239"/>
              <a:gd name="connsiteY0" fmla="*/ 104311 h 839905"/>
              <a:gd name="connsiteX1" fmla="*/ 1256237 w 2591239"/>
              <a:gd name="connsiteY1" fmla="*/ 40890 h 839905"/>
              <a:gd name="connsiteX2" fmla="*/ 1073737 w 2591239"/>
              <a:gd name="connsiteY2" fmla="*/ 761904 h 839905"/>
              <a:gd name="connsiteX3" fmla="*/ 0 w 2591239"/>
              <a:gd name="connsiteY3" fmla="*/ 825591 h 839905"/>
              <a:gd name="connsiteX0" fmla="*/ 2591239 w 2591239"/>
              <a:gd name="connsiteY0" fmla="*/ 108092 h 843686"/>
              <a:gd name="connsiteX1" fmla="*/ 1256237 w 2591239"/>
              <a:gd name="connsiteY1" fmla="*/ 44671 h 843686"/>
              <a:gd name="connsiteX2" fmla="*/ 1073737 w 2591239"/>
              <a:gd name="connsiteY2" fmla="*/ 765685 h 843686"/>
              <a:gd name="connsiteX3" fmla="*/ 0 w 2591239"/>
              <a:gd name="connsiteY3" fmla="*/ 829372 h 843686"/>
              <a:gd name="connsiteX0" fmla="*/ 2576952 w 2576952"/>
              <a:gd name="connsiteY0" fmla="*/ 63795 h 869070"/>
              <a:gd name="connsiteX1" fmla="*/ 1256237 w 2576952"/>
              <a:gd name="connsiteY1" fmla="*/ 70055 h 869070"/>
              <a:gd name="connsiteX2" fmla="*/ 1073737 w 2576952"/>
              <a:gd name="connsiteY2" fmla="*/ 791069 h 869070"/>
              <a:gd name="connsiteX3" fmla="*/ 0 w 2576952"/>
              <a:gd name="connsiteY3" fmla="*/ 854756 h 869070"/>
              <a:gd name="connsiteX0" fmla="*/ 2576952 w 2576952"/>
              <a:gd name="connsiteY0" fmla="*/ 33678 h 838953"/>
              <a:gd name="connsiteX1" fmla="*/ 1260999 w 2576952"/>
              <a:gd name="connsiteY1" fmla="*/ 102285 h 838953"/>
              <a:gd name="connsiteX2" fmla="*/ 1073737 w 2576952"/>
              <a:gd name="connsiteY2" fmla="*/ 760952 h 838953"/>
              <a:gd name="connsiteX3" fmla="*/ 0 w 2576952"/>
              <a:gd name="connsiteY3" fmla="*/ 824639 h 838953"/>
              <a:gd name="connsiteX0" fmla="*/ 2519802 w 2519802"/>
              <a:gd name="connsiteY0" fmla="*/ 37188 h 831460"/>
              <a:gd name="connsiteX1" fmla="*/ 1260999 w 2519802"/>
              <a:gd name="connsiteY1" fmla="*/ 94792 h 831460"/>
              <a:gd name="connsiteX2" fmla="*/ 1073737 w 2519802"/>
              <a:gd name="connsiteY2" fmla="*/ 753459 h 831460"/>
              <a:gd name="connsiteX3" fmla="*/ 0 w 2519802"/>
              <a:gd name="connsiteY3" fmla="*/ 817146 h 831460"/>
              <a:gd name="connsiteX0" fmla="*/ 2519802 w 2519802"/>
              <a:gd name="connsiteY0" fmla="*/ 28586 h 822858"/>
              <a:gd name="connsiteX1" fmla="*/ 1303861 w 2519802"/>
              <a:gd name="connsiteY1" fmla="*/ 111863 h 822858"/>
              <a:gd name="connsiteX2" fmla="*/ 1073737 w 2519802"/>
              <a:gd name="connsiteY2" fmla="*/ 744857 h 822858"/>
              <a:gd name="connsiteX3" fmla="*/ 0 w 2519802"/>
              <a:gd name="connsiteY3" fmla="*/ 808544 h 822858"/>
              <a:gd name="connsiteX0" fmla="*/ 2538852 w 2538852"/>
              <a:gd name="connsiteY0" fmla="*/ 27715 h 825654"/>
              <a:gd name="connsiteX1" fmla="*/ 1303861 w 2538852"/>
              <a:gd name="connsiteY1" fmla="*/ 114659 h 825654"/>
              <a:gd name="connsiteX2" fmla="*/ 1073737 w 2538852"/>
              <a:gd name="connsiteY2" fmla="*/ 747653 h 825654"/>
              <a:gd name="connsiteX3" fmla="*/ 0 w 2538852"/>
              <a:gd name="connsiteY3" fmla="*/ 811340 h 825654"/>
              <a:gd name="connsiteX0" fmla="*/ 2538852 w 2538852"/>
              <a:gd name="connsiteY0" fmla="*/ 1675 h 799614"/>
              <a:gd name="connsiteX1" fmla="*/ 1303861 w 2538852"/>
              <a:gd name="connsiteY1" fmla="*/ 88619 h 799614"/>
              <a:gd name="connsiteX2" fmla="*/ 1073737 w 2538852"/>
              <a:gd name="connsiteY2" fmla="*/ 721613 h 799614"/>
              <a:gd name="connsiteX3" fmla="*/ 0 w 2538852"/>
              <a:gd name="connsiteY3" fmla="*/ 785300 h 79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852" h="799614">
                <a:moveTo>
                  <a:pt x="2538852" y="1675"/>
                </a:moveTo>
                <a:cubicBezTo>
                  <a:pt x="2138502" y="7309"/>
                  <a:pt x="1548047" y="-31371"/>
                  <a:pt x="1303861" y="88619"/>
                </a:cubicBezTo>
                <a:cubicBezTo>
                  <a:pt x="1059675" y="208609"/>
                  <a:pt x="1283110" y="590830"/>
                  <a:pt x="1073737" y="721613"/>
                </a:cubicBezTo>
                <a:cubicBezTo>
                  <a:pt x="904846" y="843839"/>
                  <a:pt x="368554" y="786090"/>
                  <a:pt x="0" y="785300"/>
                </a:cubicBezTo>
              </a:path>
            </a:pathLst>
          </a:custGeom>
          <a:noFill/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6A5F7BE-9F02-450C-65F4-0F28B5DE6B15}"/>
              </a:ext>
            </a:extLst>
          </p:cNvPr>
          <p:cNvGrpSpPr/>
          <p:nvPr/>
        </p:nvGrpSpPr>
        <p:grpSpPr>
          <a:xfrm>
            <a:off x="7896200" y="4892675"/>
            <a:ext cx="144016" cy="120501"/>
            <a:chOff x="2572778" y="5886524"/>
            <a:chExt cx="186273" cy="205424"/>
          </a:xfrm>
        </p:grpSpPr>
        <p:sp>
          <p:nvSpPr>
            <p:cNvPr id="8" name="Line 37">
              <a:extLst>
                <a:ext uri="{FF2B5EF4-FFF2-40B4-BE49-F238E27FC236}">
                  <a16:creationId xmlns:a16="http://schemas.microsoft.com/office/drawing/2014/main" id="{DB4D76D3-123D-2F1A-3555-9911FC5BE7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6672" y="5886524"/>
              <a:ext cx="0" cy="20542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BE"/>
            </a:p>
          </p:txBody>
        </p:sp>
        <p:sp>
          <p:nvSpPr>
            <p:cNvPr id="9" name="Line 38">
              <a:extLst>
                <a:ext uri="{FF2B5EF4-FFF2-40B4-BE49-F238E27FC236}">
                  <a16:creationId xmlns:a16="http://schemas.microsoft.com/office/drawing/2014/main" id="{E04C4588-D8CF-C8F3-81AC-984E86E56B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2778" y="6091948"/>
              <a:ext cx="1862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BE"/>
            </a:p>
          </p:txBody>
        </p:sp>
      </p:grpSp>
      <p:sp>
        <p:nvSpPr>
          <p:cNvPr id="10" name="AutoShape 165">
            <a:extLst>
              <a:ext uri="{FF2B5EF4-FFF2-40B4-BE49-F238E27FC236}">
                <a16:creationId xmlns:a16="http://schemas.microsoft.com/office/drawing/2014/main" id="{1E93DAA5-3250-AA84-0A52-131F0FB0B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2206" y="3415043"/>
            <a:ext cx="113581" cy="212621"/>
          </a:xfrm>
          <a:prstGeom prst="lightningBolt">
            <a:avLst/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BE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35BEAD04-C1C8-F602-6218-F51C5A7076F6}"/>
              </a:ext>
            </a:extLst>
          </p:cNvPr>
          <p:cNvSpPr/>
          <p:nvPr/>
        </p:nvSpPr>
        <p:spPr>
          <a:xfrm>
            <a:off x="8116806" y="3745268"/>
            <a:ext cx="2491228" cy="1010436"/>
          </a:xfrm>
          <a:custGeom>
            <a:avLst/>
            <a:gdLst>
              <a:gd name="connsiteX0" fmla="*/ 26633 w 1093678"/>
              <a:gd name="connsiteY0" fmla="*/ 21909 h 969606"/>
              <a:gd name="connsiteX1" fmla="*/ 994299 w 1093678"/>
              <a:gd name="connsiteY1" fmla="*/ 110686 h 969606"/>
              <a:gd name="connsiteX2" fmla="*/ 949911 w 1093678"/>
              <a:gd name="connsiteY2" fmla="*/ 883043 h 969606"/>
              <a:gd name="connsiteX3" fmla="*/ 0 w 1093678"/>
              <a:gd name="connsiteY3" fmla="*/ 954065 h 969606"/>
              <a:gd name="connsiteX0" fmla="*/ 2607908 w 2669132"/>
              <a:gd name="connsiteY0" fmla="*/ 21909 h 969606"/>
              <a:gd name="connsiteX1" fmla="*/ 994299 w 2669132"/>
              <a:gd name="connsiteY1" fmla="*/ 110686 h 969606"/>
              <a:gd name="connsiteX2" fmla="*/ 949911 w 2669132"/>
              <a:gd name="connsiteY2" fmla="*/ 883043 h 969606"/>
              <a:gd name="connsiteX3" fmla="*/ 0 w 2669132"/>
              <a:gd name="connsiteY3" fmla="*/ 954065 h 969606"/>
              <a:gd name="connsiteX0" fmla="*/ 2607908 w 2669132"/>
              <a:gd name="connsiteY0" fmla="*/ 21909 h 970127"/>
              <a:gd name="connsiteX1" fmla="*/ 994299 w 2669132"/>
              <a:gd name="connsiteY1" fmla="*/ 110686 h 970127"/>
              <a:gd name="connsiteX2" fmla="*/ 949911 w 2669132"/>
              <a:gd name="connsiteY2" fmla="*/ 883043 h 970127"/>
              <a:gd name="connsiteX3" fmla="*/ 333375 w 2669132"/>
              <a:gd name="connsiteY3" fmla="*/ 959112 h 970127"/>
              <a:gd name="connsiteX4" fmla="*/ 0 w 2669132"/>
              <a:gd name="connsiteY4" fmla="*/ 954065 h 970127"/>
              <a:gd name="connsiteX0" fmla="*/ 2626958 w 2688182"/>
              <a:gd name="connsiteY0" fmla="*/ 21909 h 970127"/>
              <a:gd name="connsiteX1" fmla="*/ 1013349 w 2688182"/>
              <a:gd name="connsiteY1" fmla="*/ 110686 h 970127"/>
              <a:gd name="connsiteX2" fmla="*/ 968961 w 2688182"/>
              <a:gd name="connsiteY2" fmla="*/ 883043 h 970127"/>
              <a:gd name="connsiteX3" fmla="*/ 352425 w 2688182"/>
              <a:gd name="connsiteY3" fmla="*/ 959112 h 970127"/>
              <a:gd name="connsiteX4" fmla="*/ 0 w 2688182"/>
              <a:gd name="connsiteY4" fmla="*/ 844042 h 970127"/>
              <a:gd name="connsiteX0" fmla="*/ 2626958 w 2688182"/>
              <a:gd name="connsiteY0" fmla="*/ 21909 h 930186"/>
              <a:gd name="connsiteX1" fmla="*/ 1013349 w 2688182"/>
              <a:gd name="connsiteY1" fmla="*/ 110686 h 930186"/>
              <a:gd name="connsiteX2" fmla="*/ 968961 w 2688182"/>
              <a:gd name="connsiteY2" fmla="*/ 883043 h 930186"/>
              <a:gd name="connsiteX3" fmla="*/ 0 w 2688182"/>
              <a:gd name="connsiteY3" fmla="*/ 844042 h 930186"/>
              <a:gd name="connsiteX0" fmla="*/ 2626958 w 2688366"/>
              <a:gd name="connsiteY0" fmla="*/ 18883 h 878659"/>
              <a:gd name="connsiteX1" fmla="*/ 1013349 w 2688366"/>
              <a:gd name="connsiteY1" fmla="*/ 107660 h 878659"/>
              <a:gd name="connsiteX2" fmla="*/ 930861 w 2688366"/>
              <a:gd name="connsiteY2" fmla="*/ 814003 h 878659"/>
              <a:gd name="connsiteX3" fmla="*/ 0 w 2688366"/>
              <a:gd name="connsiteY3" fmla="*/ 841016 h 878659"/>
              <a:gd name="connsiteX0" fmla="*/ 2626958 w 2687238"/>
              <a:gd name="connsiteY0" fmla="*/ 37715 h 897491"/>
              <a:gd name="connsiteX1" fmla="*/ 975249 w 2687238"/>
              <a:gd name="connsiteY1" fmla="*/ 82483 h 897491"/>
              <a:gd name="connsiteX2" fmla="*/ 930861 w 2687238"/>
              <a:gd name="connsiteY2" fmla="*/ 832835 h 897491"/>
              <a:gd name="connsiteX3" fmla="*/ 0 w 2687238"/>
              <a:gd name="connsiteY3" fmla="*/ 859848 h 897491"/>
              <a:gd name="connsiteX0" fmla="*/ 2588858 w 2650082"/>
              <a:gd name="connsiteY0" fmla="*/ 101736 h 858824"/>
              <a:gd name="connsiteX1" fmla="*/ 975249 w 2650082"/>
              <a:gd name="connsiteY1" fmla="*/ 43816 h 858824"/>
              <a:gd name="connsiteX2" fmla="*/ 930861 w 2650082"/>
              <a:gd name="connsiteY2" fmla="*/ 794168 h 858824"/>
              <a:gd name="connsiteX3" fmla="*/ 0 w 2650082"/>
              <a:gd name="connsiteY3" fmla="*/ 821181 h 858824"/>
              <a:gd name="connsiteX0" fmla="*/ 2484083 w 2548063"/>
              <a:gd name="connsiteY0" fmla="*/ 75828 h 869591"/>
              <a:gd name="connsiteX1" fmla="*/ 975249 w 2548063"/>
              <a:gd name="connsiteY1" fmla="*/ 54583 h 869591"/>
              <a:gd name="connsiteX2" fmla="*/ 930861 w 2548063"/>
              <a:gd name="connsiteY2" fmla="*/ 804935 h 869591"/>
              <a:gd name="connsiteX3" fmla="*/ 0 w 2548063"/>
              <a:gd name="connsiteY3" fmla="*/ 831948 h 869591"/>
              <a:gd name="connsiteX0" fmla="*/ 2324539 w 2393227"/>
              <a:gd name="connsiteY0" fmla="*/ 39464 h 895573"/>
              <a:gd name="connsiteX1" fmla="*/ 975249 w 2393227"/>
              <a:gd name="connsiteY1" fmla="*/ 80565 h 895573"/>
              <a:gd name="connsiteX2" fmla="*/ 930861 w 2393227"/>
              <a:gd name="connsiteY2" fmla="*/ 830917 h 895573"/>
              <a:gd name="connsiteX3" fmla="*/ 0 w 2393227"/>
              <a:gd name="connsiteY3" fmla="*/ 857930 h 895573"/>
              <a:gd name="connsiteX0" fmla="*/ 2324539 w 2324539"/>
              <a:gd name="connsiteY0" fmla="*/ 40750 h 896859"/>
              <a:gd name="connsiteX1" fmla="*/ 975249 w 2324539"/>
              <a:gd name="connsiteY1" fmla="*/ 81851 h 896859"/>
              <a:gd name="connsiteX2" fmla="*/ 930861 w 2324539"/>
              <a:gd name="connsiteY2" fmla="*/ 832203 h 896859"/>
              <a:gd name="connsiteX3" fmla="*/ 0 w 2324539"/>
              <a:gd name="connsiteY3" fmla="*/ 859216 h 896859"/>
              <a:gd name="connsiteX0" fmla="*/ 2505514 w 2505514"/>
              <a:gd name="connsiteY0" fmla="*/ 70680 h 873611"/>
              <a:gd name="connsiteX1" fmla="*/ 975249 w 2505514"/>
              <a:gd name="connsiteY1" fmla="*/ 58603 h 873611"/>
              <a:gd name="connsiteX2" fmla="*/ 930861 w 2505514"/>
              <a:gd name="connsiteY2" fmla="*/ 808955 h 873611"/>
              <a:gd name="connsiteX3" fmla="*/ 0 w 2505514"/>
              <a:gd name="connsiteY3" fmla="*/ 835968 h 873611"/>
              <a:gd name="connsiteX0" fmla="*/ 2505514 w 2505514"/>
              <a:gd name="connsiteY0" fmla="*/ 42310 h 845241"/>
              <a:gd name="connsiteX1" fmla="*/ 975249 w 2505514"/>
              <a:gd name="connsiteY1" fmla="*/ 30233 h 845241"/>
              <a:gd name="connsiteX2" fmla="*/ 930861 w 2505514"/>
              <a:gd name="connsiteY2" fmla="*/ 780585 h 845241"/>
              <a:gd name="connsiteX3" fmla="*/ 0 w 2505514"/>
              <a:gd name="connsiteY3" fmla="*/ 807598 h 845241"/>
              <a:gd name="connsiteX0" fmla="*/ 2505514 w 2505514"/>
              <a:gd name="connsiteY0" fmla="*/ 52899 h 855830"/>
              <a:gd name="connsiteX1" fmla="*/ 1041924 w 2505514"/>
              <a:gd name="connsiteY1" fmla="*/ 26152 h 855830"/>
              <a:gd name="connsiteX2" fmla="*/ 930861 w 2505514"/>
              <a:gd name="connsiteY2" fmla="*/ 791174 h 855830"/>
              <a:gd name="connsiteX3" fmla="*/ 0 w 2505514"/>
              <a:gd name="connsiteY3" fmla="*/ 818187 h 855830"/>
              <a:gd name="connsiteX0" fmla="*/ 2505514 w 2505514"/>
              <a:gd name="connsiteY0" fmla="*/ 77336 h 852486"/>
              <a:gd name="connsiteX1" fmla="*/ 1041924 w 2505514"/>
              <a:gd name="connsiteY1" fmla="*/ 50589 h 852486"/>
              <a:gd name="connsiteX2" fmla="*/ 811799 w 2505514"/>
              <a:gd name="connsiteY2" fmla="*/ 760599 h 852486"/>
              <a:gd name="connsiteX3" fmla="*/ 0 w 2505514"/>
              <a:gd name="connsiteY3" fmla="*/ 842624 h 852486"/>
              <a:gd name="connsiteX0" fmla="*/ 2505514 w 2505514"/>
              <a:gd name="connsiteY0" fmla="*/ 88560 h 863710"/>
              <a:gd name="connsiteX1" fmla="*/ 951437 w 2505514"/>
              <a:gd name="connsiteY1" fmla="*/ 47143 h 863710"/>
              <a:gd name="connsiteX2" fmla="*/ 811799 w 2505514"/>
              <a:gd name="connsiteY2" fmla="*/ 771823 h 863710"/>
              <a:gd name="connsiteX3" fmla="*/ 0 w 2505514"/>
              <a:gd name="connsiteY3" fmla="*/ 853848 h 863710"/>
              <a:gd name="connsiteX0" fmla="*/ 2534089 w 2534089"/>
              <a:gd name="connsiteY0" fmla="*/ 88560 h 831592"/>
              <a:gd name="connsiteX1" fmla="*/ 980012 w 2534089"/>
              <a:gd name="connsiteY1" fmla="*/ 47143 h 831592"/>
              <a:gd name="connsiteX2" fmla="*/ 840374 w 2534089"/>
              <a:gd name="connsiteY2" fmla="*/ 771823 h 831592"/>
              <a:gd name="connsiteX3" fmla="*/ 0 w 2534089"/>
              <a:gd name="connsiteY3" fmla="*/ 784167 h 831592"/>
              <a:gd name="connsiteX0" fmla="*/ 2534089 w 2534089"/>
              <a:gd name="connsiteY0" fmla="*/ 85054 h 799558"/>
              <a:gd name="connsiteX1" fmla="*/ 980012 w 2534089"/>
              <a:gd name="connsiteY1" fmla="*/ 43637 h 799558"/>
              <a:gd name="connsiteX2" fmla="*/ 830849 w 2534089"/>
              <a:gd name="connsiteY2" fmla="*/ 720641 h 799558"/>
              <a:gd name="connsiteX3" fmla="*/ 0 w 2534089"/>
              <a:gd name="connsiteY3" fmla="*/ 780661 h 799558"/>
              <a:gd name="connsiteX0" fmla="*/ 2567427 w 2567427"/>
              <a:gd name="connsiteY0" fmla="*/ 85054 h 803519"/>
              <a:gd name="connsiteX1" fmla="*/ 1013350 w 2567427"/>
              <a:gd name="connsiteY1" fmla="*/ 43637 h 803519"/>
              <a:gd name="connsiteX2" fmla="*/ 864187 w 2567427"/>
              <a:gd name="connsiteY2" fmla="*/ 720641 h 803519"/>
              <a:gd name="connsiteX3" fmla="*/ 0 w 2567427"/>
              <a:gd name="connsiteY3" fmla="*/ 787996 h 803519"/>
              <a:gd name="connsiteX0" fmla="*/ 2567427 w 2567427"/>
              <a:gd name="connsiteY0" fmla="*/ 85054 h 800588"/>
              <a:gd name="connsiteX1" fmla="*/ 1013350 w 2567427"/>
              <a:gd name="connsiteY1" fmla="*/ 43637 h 800588"/>
              <a:gd name="connsiteX2" fmla="*/ 864187 w 2567427"/>
              <a:gd name="connsiteY2" fmla="*/ 720641 h 800588"/>
              <a:gd name="connsiteX3" fmla="*/ 0 w 2567427"/>
              <a:gd name="connsiteY3" fmla="*/ 787996 h 800588"/>
              <a:gd name="connsiteX0" fmla="*/ 2448365 w 2448365"/>
              <a:gd name="connsiteY0" fmla="*/ 45921 h 823801"/>
              <a:gd name="connsiteX1" fmla="*/ 1013350 w 2448365"/>
              <a:gd name="connsiteY1" fmla="*/ 66850 h 823801"/>
              <a:gd name="connsiteX2" fmla="*/ 864187 w 2448365"/>
              <a:gd name="connsiteY2" fmla="*/ 743854 h 823801"/>
              <a:gd name="connsiteX3" fmla="*/ 0 w 2448365"/>
              <a:gd name="connsiteY3" fmla="*/ 811209 h 823801"/>
              <a:gd name="connsiteX0" fmla="*/ 2448365 w 2448365"/>
              <a:gd name="connsiteY0" fmla="*/ 47969 h 841777"/>
              <a:gd name="connsiteX1" fmla="*/ 1013350 w 2448365"/>
              <a:gd name="connsiteY1" fmla="*/ 68898 h 841777"/>
              <a:gd name="connsiteX2" fmla="*/ 711787 w 2448365"/>
              <a:gd name="connsiteY2" fmla="*/ 775242 h 841777"/>
              <a:gd name="connsiteX3" fmla="*/ 0 w 2448365"/>
              <a:gd name="connsiteY3" fmla="*/ 813257 h 841777"/>
              <a:gd name="connsiteX0" fmla="*/ 2510278 w 2510278"/>
              <a:gd name="connsiteY0" fmla="*/ 47969 h 853243"/>
              <a:gd name="connsiteX1" fmla="*/ 1075263 w 2510278"/>
              <a:gd name="connsiteY1" fmla="*/ 68898 h 853243"/>
              <a:gd name="connsiteX2" fmla="*/ 773700 w 2510278"/>
              <a:gd name="connsiteY2" fmla="*/ 775242 h 853243"/>
              <a:gd name="connsiteX3" fmla="*/ 0 w 2510278"/>
              <a:gd name="connsiteY3" fmla="*/ 838929 h 853243"/>
              <a:gd name="connsiteX0" fmla="*/ 2510278 w 2510278"/>
              <a:gd name="connsiteY0" fmla="*/ 47969 h 846471"/>
              <a:gd name="connsiteX1" fmla="*/ 1075263 w 2510278"/>
              <a:gd name="connsiteY1" fmla="*/ 68898 h 846471"/>
              <a:gd name="connsiteX2" fmla="*/ 773700 w 2510278"/>
              <a:gd name="connsiteY2" fmla="*/ 775242 h 846471"/>
              <a:gd name="connsiteX3" fmla="*/ 0 w 2510278"/>
              <a:gd name="connsiteY3" fmla="*/ 838929 h 846471"/>
              <a:gd name="connsiteX0" fmla="*/ 2510278 w 2510278"/>
              <a:gd name="connsiteY0" fmla="*/ 47969 h 856098"/>
              <a:gd name="connsiteX1" fmla="*/ 1075263 w 2510278"/>
              <a:gd name="connsiteY1" fmla="*/ 68898 h 856098"/>
              <a:gd name="connsiteX2" fmla="*/ 773700 w 2510278"/>
              <a:gd name="connsiteY2" fmla="*/ 775242 h 856098"/>
              <a:gd name="connsiteX3" fmla="*/ 0 w 2510278"/>
              <a:gd name="connsiteY3" fmla="*/ 838929 h 856098"/>
              <a:gd name="connsiteX0" fmla="*/ 2510278 w 2510278"/>
              <a:gd name="connsiteY0" fmla="*/ 51319 h 887192"/>
              <a:gd name="connsiteX1" fmla="*/ 1075263 w 2510278"/>
              <a:gd name="connsiteY1" fmla="*/ 72248 h 887192"/>
              <a:gd name="connsiteX2" fmla="*/ 873712 w 2510278"/>
              <a:gd name="connsiteY2" fmla="*/ 826269 h 887192"/>
              <a:gd name="connsiteX3" fmla="*/ 0 w 2510278"/>
              <a:gd name="connsiteY3" fmla="*/ 842279 h 887192"/>
              <a:gd name="connsiteX0" fmla="*/ 2510278 w 2510278"/>
              <a:gd name="connsiteY0" fmla="*/ 36788 h 872661"/>
              <a:gd name="connsiteX1" fmla="*/ 937150 w 2510278"/>
              <a:gd name="connsiteY1" fmla="*/ 83389 h 872661"/>
              <a:gd name="connsiteX2" fmla="*/ 873712 w 2510278"/>
              <a:gd name="connsiteY2" fmla="*/ 811738 h 872661"/>
              <a:gd name="connsiteX3" fmla="*/ 0 w 2510278"/>
              <a:gd name="connsiteY3" fmla="*/ 827748 h 872661"/>
              <a:gd name="connsiteX0" fmla="*/ 2510278 w 2510278"/>
              <a:gd name="connsiteY0" fmla="*/ 35400 h 857191"/>
              <a:gd name="connsiteX1" fmla="*/ 937150 w 2510278"/>
              <a:gd name="connsiteY1" fmla="*/ 82001 h 857191"/>
              <a:gd name="connsiteX2" fmla="*/ 807037 w 2510278"/>
              <a:gd name="connsiteY2" fmla="*/ 788345 h 857191"/>
              <a:gd name="connsiteX3" fmla="*/ 0 w 2510278"/>
              <a:gd name="connsiteY3" fmla="*/ 826360 h 857191"/>
              <a:gd name="connsiteX0" fmla="*/ 2510278 w 2510278"/>
              <a:gd name="connsiteY0" fmla="*/ 32448 h 832101"/>
              <a:gd name="connsiteX1" fmla="*/ 937150 w 2510278"/>
              <a:gd name="connsiteY1" fmla="*/ 79049 h 832101"/>
              <a:gd name="connsiteX2" fmla="*/ 735599 w 2510278"/>
              <a:gd name="connsiteY2" fmla="*/ 737716 h 832101"/>
              <a:gd name="connsiteX3" fmla="*/ 0 w 2510278"/>
              <a:gd name="connsiteY3" fmla="*/ 823408 h 832101"/>
              <a:gd name="connsiteX0" fmla="*/ 2548378 w 2548378"/>
              <a:gd name="connsiteY0" fmla="*/ 68650 h 802289"/>
              <a:gd name="connsiteX1" fmla="*/ 937150 w 2548378"/>
              <a:gd name="connsiteY1" fmla="*/ 49237 h 802289"/>
              <a:gd name="connsiteX2" fmla="*/ 735599 w 2548378"/>
              <a:gd name="connsiteY2" fmla="*/ 707904 h 802289"/>
              <a:gd name="connsiteX3" fmla="*/ 0 w 2548378"/>
              <a:gd name="connsiteY3" fmla="*/ 793596 h 802289"/>
              <a:gd name="connsiteX0" fmla="*/ 2548378 w 2548378"/>
              <a:gd name="connsiteY0" fmla="*/ 41863 h 775502"/>
              <a:gd name="connsiteX1" fmla="*/ 875237 w 2548378"/>
              <a:gd name="connsiteY1" fmla="*/ 62792 h 775502"/>
              <a:gd name="connsiteX2" fmla="*/ 735599 w 2548378"/>
              <a:gd name="connsiteY2" fmla="*/ 681117 h 775502"/>
              <a:gd name="connsiteX3" fmla="*/ 0 w 2548378"/>
              <a:gd name="connsiteY3" fmla="*/ 766809 h 775502"/>
              <a:gd name="connsiteX0" fmla="*/ 2491228 w 2491228"/>
              <a:gd name="connsiteY0" fmla="*/ 41863 h 778102"/>
              <a:gd name="connsiteX1" fmla="*/ 818087 w 2491228"/>
              <a:gd name="connsiteY1" fmla="*/ 62792 h 778102"/>
              <a:gd name="connsiteX2" fmla="*/ 678449 w 2491228"/>
              <a:gd name="connsiteY2" fmla="*/ 681117 h 778102"/>
              <a:gd name="connsiteX3" fmla="*/ 0 w 2491228"/>
              <a:gd name="connsiteY3" fmla="*/ 770476 h 778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1228" h="778102">
                <a:moveTo>
                  <a:pt x="2491228" y="41863"/>
                </a:moveTo>
                <a:cubicBezTo>
                  <a:pt x="2276615" y="10823"/>
                  <a:pt x="1120217" y="-43750"/>
                  <a:pt x="818087" y="62792"/>
                </a:cubicBezTo>
                <a:cubicBezTo>
                  <a:pt x="515957" y="169334"/>
                  <a:pt x="847340" y="558891"/>
                  <a:pt x="678449" y="681117"/>
                </a:cubicBezTo>
                <a:cubicBezTo>
                  <a:pt x="509558" y="803343"/>
                  <a:pt x="382842" y="778602"/>
                  <a:pt x="0" y="770476"/>
                </a:cubicBezTo>
              </a:path>
            </a:pathLst>
          </a:custGeom>
          <a:noFill/>
          <a:ln>
            <a:solidFill>
              <a:srgbClr val="0070C0"/>
            </a:solidFill>
            <a:headEnd type="triangl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DF155E0-3E21-EA34-A3CC-F0391D24EF67}"/>
              </a:ext>
            </a:extLst>
          </p:cNvPr>
          <p:cNvGrpSpPr/>
          <p:nvPr/>
        </p:nvGrpSpPr>
        <p:grpSpPr>
          <a:xfrm>
            <a:off x="10669329" y="3923859"/>
            <a:ext cx="144016" cy="120501"/>
            <a:chOff x="2572778" y="5886524"/>
            <a:chExt cx="186273" cy="205424"/>
          </a:xfrm>
        </p:grpSpPr>
        <p:sp>
          <p:nvSpPr>
            <p:cNvPr id="14" name="Line 37">
              <a:extLst>
                <a:ext uri="{FF2B5EF4-FFF2-40B4-BE49-F238E27FC236}">
                  <a16:creationId xmlns:a16="http://schemas.microsoft.com/office/drawing/2014/main" id="{7560CCA9-1156-1AE7-A859-2916FA1D1C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66672" y="5886524"/>
              <a:ext cx="0" cy="205424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BE"/>
            </a:p>
          </p:txBody>
        </p:sp>
        <p:sp>
          <p:nvSpPr>
            <p:cNvPr id="15" name="Line 38">
              <a:extLst>
                <a:ext uri="{FF2B5EF4-FFF2-40B4-BE49-F238E27FC236}">
                  <a16:creationId xmlns:a16="http://schemas.microsoft.com/office/drawing/2014/main" id="{AEAC8836-12C5-E370-C78D-040D0215FB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2778" y="6091948"/>
              <a:ext cx="186273" cy="0"/>
            </a:xfrm>
            <a:prstGeom prst="line">
              <a:avLst/>
            </a:prstGeom>
            <a:noFill/>
            <a:ln w="1905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BE"/>
            </a:p>
          </p:txBody>
        </p:sp>
      </p:grpSp>
      <p:sp>
        <p:nvSpPr>
          <p:cNvPr id="16" name="AutoShape 165">
            <a:extLst>
              <a:ext uri="{FF2B5EF4-FFF2-40B4-BE49-F238E27FC236}">
                <a16:creationId xmlns:a16="http://schemas.microsoft.com/office/drawing/2014/main" id="{D28E5834-F2D2-9BFF-4BF7-1EF4F16DE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8311" y="4421666"/>
            <a:ext cx="113581" cy="212621"/>
          </a:xfrm>
          <a:prstGeom prst="lightningBolt">
            <a:avLst/>
          </a:prstGeom>
          <a:solidFill>
            <a:srgbClr val="0070C0"/>
          </a:solidFill>
          <a:ln w="19050" algn="ctr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3883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Extra: Metal resistance – influence on design window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Resistance at input gate will typically not make a difference </a:t>
            </a:r>
          </a:p>
          <a:p>
            <a:pPr lvl="1"/>
            <a:r>
              <a:rPr lang="nl-BE" dirty="0"/>
              <a:t>Resistance only builds up voltage if current runs through it </a:t>
            </a:r>
          </a:p>
          <a:p>
            <a:pPr lvl="1"/>
            <a:r>
              <a:rPr lang="nl-BE" dirty="0"/>
              <a:t>R1 and R2 don’t change design window </a:t>
            </a:r>
          </a:p>
          <a:p>
            <a:r>
              <a:rPr lang="nl-BE" dirty="0"/>
              <a:t>Resistance at output can be beneficial if some current flows through </a:t>
            </a:r>
          </a:p>
          <a:p>
            <a:pPr lvl="1"/>
            <a:r>
              <a:rPr lang="nl-BE" dirty="0"/>
              <a:t>Often current is very small so large resistor would be necessary to build up voltage </a:t>
            </a:r>
          </a:p>
          <a:p>
            <a:pPr lvl="1"/>
            <a:r>
              <a:rPr lang="nl-BE" dirty="0"/>
              <a:t>R3 can improve design window </a:t>
            </a:r>
          </a:p>
          <a:p>
            <a:pPr lvl="2"/>
            <a:r>
              <a:rPr lang="nl-BE" dirty="0"/>
              <a:t>Driver must conduct some ESD current =&gt; has to be robust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7694614" y="1196975"/>
          <a:ext cx="2490787" cy="234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FFlow" r:id="rId2" imgW="6125115" imgH="5777394" progId="RFFlow4">
                  <p:embed/>
                </p:oleObj>
              </mc:Choice>
              <mc:Fallback>
                <p:oleObj name="RFFlow" r:id="rId2" imgW="6125115" imgH="5777394" progId="RFFlow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94614" y="1196975"/>
                        <a:ext cx="2490787" cy="234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510463" y="3716339"/>
          <a:ext cx="2889250" cy="224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FFlow" r:id="rId4" imgW="6125115" imgH="4765628" progId="RFFlow4">
                  <p:embed/>
                </p:oleObj>
              </mc:Choice>
              <mc:Fallback>
                <p:oleObj name="RFFlow" r:id="rId4" imgW="6125115" imgH="4765628" progId="RFFlow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510463" y="3716339"/>
                        <a:ext cx="2889250" cy="2249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0"/>
          <p:cNvSpPr/>
          <p:nvPr/>
        </p:nvSpPr>
        <p:spPr>
          <a:xfrm>
            <a:off x="7951433" y="4834176"/>
            <a:ext cx="1093678" cy="969606"/>
          </a:xfrm>
          <a:custGeom>
            <a:avLst/>
            <a:gdLst>
              <a:gd name="connsiteX0" fmla="*/ 26633 w 1093678"/>
              <a:gd name="connsiteY0" fmla="*/ 21909 h 969606"/>
              <a:gd name="connsiteX1" fmla="*/ 994299 w 1093678"/>
              <a:gd name="connsiteY1" fmla="*/ 110686 h 969606"/>
              <a:gd name="connsiteX2" fmla="*/ 949911 w 1093678"/>
              <a:gd name="connsiteY2" fmla="*/ 883043 h 969606"/>
              <a:gd name="connsiteX3" fmla="*/ 0 w 1093678"/>
              <a:gd name="connsiteY3" fmla="*/ 954065 h 96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93678" h="969606">
                <a:moveTo>
                  <a:pt x="26633" y="21909"/>
                </a:moveTo>
                <a:cubicBezTo>
                  <a:pt x="433526" y="-5464"/>
                  <a:pt x="840419" y="-32836"/>
                  <a:pt x="994299" y="110686"/>
                </a:cubicBezTo>
                <a:cubicBezTo>
                  <a:pt x="1148179" y="254208"/>
                  <a:pt x="1115628" y="742480"/>
                  <a:pt x="949911" y="883043"/>
                </a:cubicBezTo>
                <a:cubicBezTo>
                  <a:pt x="784195" y="1023606"/>
                  <a:pt x="211584" y="949626"/>
                  <a:pt x="0" y="954065"/>
                </a:cubicBezTo>
              </a:path>
            </a:pathLst>
          </a:custGeom>
          <a:noFill/>
          <a:ln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/>
          <p:cNvSpPr/>
          <p:nvPr/>
        </p:nvSpPr>
        <p:spPr>
          <a:xfrm>
            <a:off x="8874712" y="4824848"/>
            <a:ext cx="689613" cy="1016251"/>
          </a:xfrm>
          <a:custGeom>
            <a:avLst/>
            <a:gdLst>
              <a:gd name="connsiteX0" fmla="*/ 0 w 689613"/>
              <a:gd name="connsiteY0" fmla="*/ 13483 h 1016251"/>
              <a:gd name="connsiteX1" fmla="*/ 603681 w 689613"/>
              <a:gd name="connsiteY1" fmla="*/ 128893 h 1016251"/>
              <a:gd name="connsiteX2" fmla="*/ 621437 w 689613"/>
              <a:gd name="connsiteY2" fmla="*/ 945638 h 1016251"/>
              <a:gd name="connsiteX3" fmla="*/ 0 w 689613"/>
              <a:gd name="connsiteY3" fmla="*/ 972271 h 101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613" h="1016251">
                <a:moveTo>
                  <a:pt x="0" y="13483"/>
                </a:moveTo>
                <a:cubicBezTo>
                  <a:pt x="250054" y="-6492"/>
                  <a:pt x="500108" y="-26466"/>
                  <a:pt x="603681" y="128893"/>
                </a:cubicBezTo>
                <a:cubicBezTo>
                  <a:pt x="707254" y="284252"/>
                  <a:pt x="722050" y="805075"/>
                  <a:pt x="621437" y="945638"/>
                </a:cubicBezTo>
                <a:cubicBezTo>
                  <a:pt x="520824" y="1086201"/>
                  <a:pt x="125767" y="973751"/>
                  <a:pt x="0" y="972271"/>
                </a:cubicBezTo>
              </a:path>
            </a:pathLst>
          </a:custGeom>
          <a:noFill/>
          <a:ln w="158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CB55684-4E8B-8154-B470-982D5716E3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C8CDB4D-8153-ED80-C879-41B99FB816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5D9D0-BDF4-FB43-BBB6-CBED386E2D6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Advanced CMOS /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</a:rPr>
              <a:t>FinFET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nodes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  <a:p>
            <a:endParaRPr lang="en-US" b="1" dirty="0"/>
          </a:p>
          <a:p>
            <a:r>
              <a:rPr lang="en-US" b="1" dirty="0"/>
              <a:t>About Sofics</a:t>
            </a:r>
            <a:endParaRPr lang="en-BE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1AEF9-DF8E-9D40-70A6-96430D159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Solutions </a:t>
            </a:r>
            <a:r>
              <a:rPr lang="en-US" u="sng" dirty="0"/>
              <a:t>beyond</a:t>
            </a:r>
            <a:r>
              <a:rPr lang="en-US" dirty="0"/>
              <a:t> Foundry Libraries for (Bi)CMOS, FF, GAA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80A4A-CF1F-7B32-E209-9227B9A5F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ESD protection solutions</a:t>
            </a:r>
          </a:p>
          <a:p>
            <a:pPr lvl="1"/>
            <a:r>
              <a:rPr lang="en-US" dirty="0"/>
              <a:t>RF</a:t>
            </a:r>
          </a:p>
          <a:p>
            <a:pPr lvl="1"/>
            <a:r>
              <a:rPr lang="en-US" dirty="0"/>
              <a:t>High-speed</a:t>
            </a:r>
          </a:p>
          <a:p>
            <a:pPr lvl="1"/>
            <a:r>
              <a:rPr lang="en-US" dirty="0"/>
              <a:t>Low power</a:t>
            </a:r>
          </a:p>
          <a:p>
            <a:pPr lvl="1"/>
            <a:r>
              <a:rPr lang="en-US" dirty="0"/>
              <a:t>Over-voltage tolerant</a:t>
            </a:r>
          </a:p>
          <a:p>
            <a:pPr lvl="1"/>
            <a:r>
              <a:rPr lang="en-US" dirty="0"/>
              <a:t>Small area</a:t>
            </a:r>
          </a:p>
          <a:p>
            <a:pPr lvl="1"/>
            <a:r>
              <a:rPr lang="en-US" dirty="0"/>
              <a:t>Extreme/IEC robustness</a:t>
            </a:r>
          </a:p>
          <a:p>
            <a:pPr lvl="1"/>
            <a:r>
              <a:rPr lang="en-US" dirty="0"/>
              <a:t>+ EOS</a:t>
            </a:r>
          </a:p>
          <a:p>
            <a:pPr lvl="1"/>
            <a:r>
              <a:rPr lang="en-US" dirty="0"/>
              <a:t>+ EOS + EMC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D23C12-10AC-6330-892D-054F032106A5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/>
              <a:t>Specialty I/O circuits</a:t>
            </a:r>
          </a:p>
          <a:p>
            <a:pPr lvl="1"/>
            <a:r>
              <a:rPr lang="en-US" dirty="0"/>
              <a:t>Over-voltage</a:t>
            </a:r>
          </a:p>
          <a:p>
            <a:pPr lvl="1"/>
            <a:r>
              <a:rPr lang="en-US" dirty="0"/>
              <a:t>Multi-voltage</a:t>
            </a:r>
          </a:p>
          <a:p>
            <a:pPr lvl="1"/>
            <a:r>
              <a:rPr lang="en-US" dirty="0"/>
              <a:t>Chiplets</a:t>
            </a:r>
          </a:p>
          <a:p>
            <a:pPr lvl="1"/>
            <a:r>
              <a:rPr lang="en-US" dirty="0"/>
              <a:t>Core transistor I/</a:t>
            </a:r>
            <a:r>
              <a:rPr lang="en-US" dirty="0" err="1"/>
              <a:t>Os</a:t>
            </a:r>
            <a:endParaRPr lang="en-US" dirty="0"/>
          </a:p>
          <a:p>
            <a:pPr lvl="1"/>
            <a:r>
              <a:rPr lang="en-US" dirty="0"/>
              <a:t>Rad-hard</a:t>
            </a:r>
          </a:p>
          <a:p>
            <a:pPr lvl="1"/>
            <a:r>
              <a:rPr lang="en-US" dirty="0"/>
              <a:t>High-speed</a:t>
            </a:r>
          </a:p>
          <a:p>
            <a:pPr lvl="1"/>
            <a:r>
              <a:rPr lang="en-US" dirty="0"/>
              <a:t>RF</a:t>
            </a:r>
          </a:p>
          <a:p>
            <a:pPr lvl="1"/>
            <a:r>
              <a:rPr lang="en-US" dirty="0"/>
              <a:t>+EOS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04146-350D-CACD-BC58-983439390F6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1594C-D010-66F8-498E-8389431A377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D0A0E-927C-B21B-7D8B-9E552D477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Sofics’ IP is proven on 50+ processes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1742F-B0FF-5510-A02B-536F4A1B33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CMOS </a:t>
            </a:r>
          </a:p>
          <a:p>
            <a:pPr lvl="1"/>
            <a:r>
              <a:rPr lang="en-US" dirty="0"/>
              <a:t>Mature: 0.5um to 180nm</a:t>
            </a:r>
          </a:p>
          <a:p>
            <a:pPr lvl="1"/>
            <a:r>
              <a:rPr lang="en-US" dirty="0"/>
              <a:t>Mainstream: 130nm to 65nm</a:t>
            </a:r>
          </a:p>
          <a:p>
            <a:pPr lvl="1"/>
            <a:r>
              <a:rPr lang="en-US" dirty="0"/>
              <a:t>Advanced: 40nm to 22nm</a:t>
            </a:r>
          </a:p>
          <a:p>
            <a:r>
              <a:rPr lang="en-US" dirty="0" err="1"/>
              <a:t>FinFET</a:t>
            </a:r>
            <a:r>
              <a:rPr lang="en-US" dirty="0"/>
              <a:t> and GAA technology</a:t>
            </a:r>
          </a:p>
          <a:p>
            <a:pPr lvl="1"/>
            <a:r>
              <a:rPr lang="en-US" dirty="0"/>
              <a:t>16nm to 3nm – 2nm (on-going test chip)</a:t>
            </a:r>
          </a:p>
          <a:p>
            <a:r>
              <a:rPr lang="en-US" dirty="0"/>
              <a:t>BCD technology</a:t>
            </a:r>
          </a:p>
          <a:p>
            <a:pPr lvl="1"/>
            <a:r>
              <a:rPr lang="en-US" dirty="0"/>
              <a:t>250nm to 55nm</a:t>
            </a:r>
          </a:p>
          <a:p>
            <a:r>
              <a:rPr lang="en-US" dirty="0" err="1"/>
              <a:t>BiCMOS</a:t>
            </a:r>
            <a:r>
              <a:rPr lang="en-US" dirty="0"/>
              <a:t> technology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6D3DF68-A83F-D5F1-791C-0DB9F74363B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196035" y="1071563"/>
            <a:ext cx="2870655" cy="5021262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9D6AC-33F2-2013-5F66-1A23624C01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02792-AF52-5802-9016-A3F0FDC202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69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488CF-4F92-16D3-2069-8F00BAC7D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100+ customers across the globe and application space</a:t>
            </a:r>
            <a:endParaRPr lang="en-BE" dirty="0"/>
          </a:p>
        </p:txBody>
      </p:sp>
      <p:sp>
        <p:nvSpPr>
          <p:cNvPr id="70" name="Footer Placeholder 69">
            <a:extLst>
              <a:ext uri="{FF2B5EF4-FFF2-40B4-BE49-F238E27FC236}">
                <a16:creationId xmlns:a16="http://schemas.microsoft.com/office/drawing/2014/main" id="{AA3187AA-7DB9-0CE0-A5AF-BA4F2845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DD16C701-80DD-5D34-E129-3E4A78D3D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49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091CB4A-16F8-E28C-D2D6-06F42C1BE80E}"/>
              </a:ext>
            </a:extLst>
          </p:cNvPr>
          <p:cNvGrpSpPr/>
          <p:nvPr/>
        </p:nvGrpSpPr>
        <p:grpSpPr>
          <a:xfrm>
            <a:off x="163068" y="2446536"/>
            <a:ext cx="11836400" cy="406400"/>
            <a:chOff x="177800" y="2143561"/>
            <a:chExt cx="11836400" cy="40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3687822-977E-2D4F-E104-8C77F9AC0A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2174854"/>
              <a:ext cx="914400" cy="343814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9D11C7C-7060-107F-FF04-95A6AA2C7B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69851"/>
              <a:ext cx="914400" cy="35382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8FEED5-A0F0-3FF0-35C4-FA85C718E5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43891"/>
              <a:ext cx="914400" cy="20574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0B07813-6854-C388-0E9A-EAC0CB4E53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21031"/>
              <a:ext cx="914400" cy="25146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6FD3D61-01D2-EEAA-723C-C581AC4ED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9489"/>
              <a:ext cx="914400" cy="39454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FBD7279-7280-8648-6DEA-D7E33DA6D19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3983"/>
              <a:ext cx="914400" cy="32555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F9BB98D-15E6-CF72-9609-D1BC0E5600D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143561"/>
              <a:ext cx="914400" cy="406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570193-3A1A-3C3D-C839-18F5D67F8A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43434"/>
              <a:ext cx="914400" cy="20665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35F7B5A-3AC7-291C-F0DC-081C04F9072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01029"/>
              <a:ext cx="914400" cy="2914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702F6F4-5309-1E3F-E636-DB29514904A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286817"/>
              <a:ext cx="914400" cy="11988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FE277D4-7396-8F96-F48C-3F6EDFA6DE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77038"/>
              <a:ext cx="914400" cy="139446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9A6677-EB02-0A7A-399E-B7BC6B904DE5}"/>
              </a:ext>
            </a:extLst>
          </p:cNvPr>
          <p:cNvGrpSpPr/>
          <p:nvPr/>
        </p:nvGrpSpPr>
        <p:grpSpPr>
          <a:xfrm>
            <a:off x="163068" y="3096206"/>
            <a:ext cx="11836400" cy="908858"/>
            <a:chOff x="177800" y="1885245"/>
            <a:chExt cx="11836400" cy="90885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B6D3300-7CC5-4FBC-827A-EC3D1901651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1885245"/>
              <a:ext cx="914400" cy="90885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65DB1E6-57CD-DFC6-0A58-B40E8BFCDA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2188570"/>
              <a:ext cx="914400" cy="30220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B768DBE-4EA3-711F-B07F-84B11663BE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2252991"/>
              <a:ext cx="914400" cy="17336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354E8C8-6BE6-A2A5-07F7-ED0B359BA9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2231775"/>
              <a:ext cx="914400" cy="21579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706E86D-2075-B5AB-3042-4E1C6E924B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2143078"/>
              <a:ext cx="914400" cy="39319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7DDF2FB-7F7B-7D56-EB99-185171BDE3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2185750"/>
              <a:ext cx="914400" cy="30784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30B9519-4201-61C0-EAC5-4239DBEACE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2093954"/>
              <a:ext cx="914400" cy="49144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2F26462-2EFB-0E65-9E05-962FFC3325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2225374"/>
              <a:ext cx="914400" cy="2286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0C99715-1402-96DF-5D30-3997A338B27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2286334"/>
              <a:ext cx="914400" cy="10668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10868EA-B6AD-0599-9711-AF96094326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2176494"/>
              <a:ext cx="914400" cy="32636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C092068-E045-BEF8-3A39-709171DE65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2217873"/>
              <a:ext cx="914400" cy="243602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B9F8B98-F5F7-05C9-B916-5B1A7C7ED2C4}"/>
              </a:ext>
            </a:extLst>
          </p:cNvPr>
          <p:cNvGrpSpPr/>
          <p:nvPr/>
        </p:nvGrpSpPr>
        <p:grpSpPr>
          <a:xfrm>
            <a:off x="163068" y="4158352"/>
            <a:ext cx="11836400" cy="712470"/>
            <a:chOff x="177800" y="5292764"/>
            <a:chExt cx="11836400" cy="71247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9C128DD-5AD8-D3E3-3FC6-695A1DDBD6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5292764"/>
              <a:ext cx="914400" cy="71247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033A573-0779-7850-E82A-CD5E3EE1F7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5440788"/>
              <a:ext cx="914400" cy="41642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3825FBC-1080-77B4-D864-57CADEC67B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5578229"/>
              <a:ext cx="914400" cy="141541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0980E9C-CD79-6088-1780-4319E276F9F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5378489"/>
              <a:ext cx="914400" cy="54102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7245CAF6-D489-D28B-14FE-1AABEEDAFF0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5559058"/>
              <a:ext cx="914400" cy="17988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19C9478-E9FC-2ED9-6927-82D4DDC9E7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5545367"/>
              <a:ext cx="914400" cy="20726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0DECE00-6A43-C75A-2AB6-EFB4DF3B74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5531499"/>
              <a:ext cx="914400" cy="23500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012BA7D9-D6BC-A6F9-921C-B56E1E138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5566649"/>
              <a:ext cx="914400" cy="164701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EAC1D3A5-215A-F39C-D60E-DBF97D1AFD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5542022"/>
              <a:ext cx="914400" cy="2139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B0774F18-703E-E14F-83D8-3DDDF48665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5549177"/>
              <a:ext cx="914400" cy="19964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0F3D3BA-A4E6-27AA-098E-C6EA3AEE871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5533806"/>
              <a:ext cx="914400" cy="230386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E2DE73B-F858-E74B-6A8C-29AB61F2A858}"/>
              </a:ext>
            </a:extLst>
          </p:cNvPr>
          <p:cNvGrpSpPr/>
          <p:nvPr/>
        </p:nvGrpSpPr>
        <p:grpSpPr>
          <a:xfrm>
            <a:off x="163068" y="1356447"/>
            <a:ext cx="11836400" cy="914400"/>
            <a:chOff x="177800" y="4074546"/>
            <a:chExt cx="11836400" cy="914400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72B97C4-56DE-7FDC-3B3C-563581A8E66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800" y="4399745"/>
              <a:ext cx="914400" cy="264002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CFDC09C1-DA57-DF82-B958-DCC2EAAEE0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0000" y="4074546"/>
              <a:ext cx="914400" cy="914400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39BEE2E2-EE59-1CED-BD33-589C5765673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2200" y="4226946"/>
              <a:ext cx="914400" cy="60960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49E3E007-3580-7B23-CC28-6B8FB3EE01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4400" y="4412874"/>
              <a:ext cx="914400" cy="237744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129CBA62-EDBF-806C-E71D-4C3ABBB3AEC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6600" y="4074546"/>
              <a:ext cx="914400" cy="91440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D066D19-36FC-B894-3180-01D142FAD4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4362315"/>
              <a:ext cx="914400" cy="338863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7BC8C4F-AC42-366E-D62E-403B3DB5CE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1000" y="4395180"/>
              <a:ext cx="914400" cy="273132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1B97130-A7DE-6E1E-F22F-B8655E8830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200" y="4338766"/>
              <a:ext cx="914400" cy="385960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43AC1908-62AE-F694-8A1A-193B6C0577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5400" y="4455308"/>
              <a:ext cx="914400" cy="152876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1B33D77-3648-D798-38D5-F3005B48D5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7600" y="4348866"/>
              <a:ext cx="914400" cy="36576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0A24A19C-74B1-3D66-B678-05508AA9C5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99800" y="4386585"/>
              <a:ext cx="914400" cy="290322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E2C7CC7E-2940-CAFF-3F31-61A3A5D93781}"/>
              </a:ext>
            </a:extLst>
          </p:cNvPr>
          <p:cNvGrpSpPr/>
          <p:nvPr/>
        </p:nvGrpSpPr>
        <p:grpSpPr>
          <a:xfrm>
            <a:off x="163068" y="5098055"/>
            <a:ext cx="11836400" cy="828000"/>
            <a:chOff x="177800" y="1367864"/>
            <a:chExt cx="11836400" cy="828000"/>
          </a:xfrm>
        </p:grpSpPr>
        <p:pic>
          <p:nvPicPr>
            <p:cNvPr id="53" name="Graphic 52" descr="Stream">
              <a:extLst>
                <a:ext uri="{FF2B5EF4-FFF2-40B4-BE49-F238E27FC236}">
                  <a16:creationId xmlns:a16="http://schemas.microsoft.com/office/drawing/2014/main" id="{667A6B17-0A1A-C51B-BA9F-591816E57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177800" y="1367864"/>
              <a:ext cx="828000" cy="828000"/>
            </a:xfrm>
            <a:prstGeom prst="rect">
              <a:avLst/>
            </a:prstGeom>
          </p:spPr>
        </p:pic>
        <p:pic>
          <p:nvPicPr>
            <p:cNvPr id="54" name="Graphic 53" descr="Syncing cloud">
              <a:extLst>
                <a:ext uri="{FF2B5EF4-FFF2-40B4-BE49-F238E27FC236}">
                  <a16:creationId xmlns:a16="http://schemas.microsoft.com/office/drawing/2014/main" id="{388B207C-FEC6-4B82-AB00-E3B337D1A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tretch>
              <a:fillRect/>
            </a:stretch>
          </p:blipFill>
          <p:spPr>
            <a:xfrm>
              <a:off x="1178564" y="1367864"/>
              <a:ext cx="828000" cy="828000"/>
            </a:xfrm>
            <a:prstGeom prst="rect">
              <a:avLst/>
            </a:prstGeom>
          </p:spPr>
        </p:pic>
        <p:pic>
          <p:nvPicPr>
            <p:cNvPr id="55" name="Graphic 54" descr="Battery charging">
              <a:extLst>
                <a:ext uri="{FF2B5EF4-FFF2-40B4-BE49-F238E27FC236}">
                  <a16:creationId xmlns:a16="http://schemas.microsoft.com/office/drawing/2014/main" id="{A35D7D38-40AF-6B61-CBAF-77ACDBF07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tretch>
              <a:fillRect/>
            </a:stretch>
          </p:blipFill>
          <p:spPr>
            <a:xfrm>
              <a:off x="2179328" y="1367864"/>
              <a:ext cx="828000" cy="828000"/>
            </a:xfrm>
            <a:prstGeom prst="rect">
              <a:avLst/>
            </a:prstGeom>
          </p:spPr>
        </p:pic>
        <p:pic>
          <p:nvPicPr>
            <p:cNvPr id="56" name="Graphic 55" descr="Game controller">
              <a:extLst>
                <a:ext uri="{FF2B5EF4-FFF2-40B4-BE49-F238E27FC236}">
                  <a16:creationId xmlns:a16="http://schemas.microsoft.com/office/drawing/2014/main" id="{B88370EE-B95C-A3FA-4444-1997F6BD4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tretch>
              <a:fillRect/>
            </a:stretch>
          </p:blipFill>
          <p:spPr>
            <a:xfrm>
              <a:off x="3180092" y="1367864"/>
              <a:ext cx="828000" cy="828000"/>
            </a:xfrm>
            <a:prstGeom prst="rect">
              <a:avLst/>
            </a:prstGeom>
          </p:spPr>
        </p:pic>
        <p:pic>
          <p:nvPicPr>
            <p:cNvPr id="57" name="Graphic 56" descr="Head with gears">
              <a:extLst>
                <a:ext uri="{FF2B5EF4-FFF2-40B4-BE49-F238E27FC236}">
                  <a16:creationId xmlns:a16="http://schemas.microsoft.com/office/drawing/2014/main" id="{BC5A464C-EF78-DB53-3DC7-7D5FE6F36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tretch>
              <a:fillRect/>
            </a:stretch>
          </p:blipFill>
          <p:spPr>
            <a:xfrm>
              <a:off x="4180856" y="1367864"/>
              <a:ext cx="828000" cy="828000"/>
            </a:xfrm>
            <a:prstGeom prst="rect">
              <a:avLst/>
            </a:prstGeom>
          </p:spPr>
        </p:pic>
        <p:pic>
          <p:nvPicPr>
            <p:cNvPr id="58" name="Graphic 57" descr="Database">
              <a:extLst>
                <a:ext uri="{FF2B5EF4-FFF2-40B4-BE49-F238E27FC236}">
                  <a16:creationId xmlns:a16="http://schemas.microsoft.com/office/drawing/2014/main" id="{1FD7F673-861F-CFD9-09A5-29E695AD9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tretch>
              <a:fillRect/>
            </a:stretch>
          </p:blipFill>
          <p:spPr>
            <a:xfrm>
              <a:off x="5181620" y="1367864"/>
              <a:ext cx="828000" cy="828000"/>
            </a:xfrm>
            <a:prstGeom prst="rect">
              <a:avLst/>
            </a:prstGeom>
          </p:spPr>
        </p:pic>
        <p:pic>
          <p:nvPicPr>
            <p:cNvPr id="59" name="Graphic 58" descr="Satellite">
              <a:extLst>
                <a:ext uri="{FF2B5EF4-FFF2-40B4-BE49-F238E27FC236}">
                  <a16:creationId xmlns:a16="http://schemas.microsoft.com/office/drawing/2014/main" id="{31D1D87F-5302-99C8-B809-BA3BA68E0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tretch>
              <a:fillRect/>
            </a:stretch>
          </p:blipFill>
          <p:spPr>
            <a:xfrm>
              <a:off x="6182384" y="1367864"/>
              <a:ext cx="828000" cy="828000"/>
            </a:xfrm>
            <a:prstGeom prst="rect">
              <a:avLst/>
            </a:prstGeom>
          </p:spPr>
        </p:pic>
        <p:pic>
          <p:nvPicPr>
            <p:cNvPr id="60" name="Graphic 59" descr="Smart Phone">
              <a:extLst>
                <a:ext uri="{FF2B5EF4-FFF2-40B4-BE49-F238E27FC236}">
                  <a16:creationId xmlns:a16="http://schemas.microsoft.com/office/drawing/2014/main" id="{27965154-C2C1-1C98-E36D-1404C872C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>
              <a:extLs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tretch>
              <a:fillRect/>
            </a:stretch>
          </p:blipFill>
          <p:spPr>
            <a:xfrm>
              <a:off x="7183148" y="1367864"/>
              <a:ext cx="828000" cy="828000"/>
            </a:xfrm>
            <a:prstGeom prst="rect">
              <a:avLst/>
            </a:prstGeom>
          </p:spPr>
        </p:pic>
        <p:pic>
          <p:nvPicPr>
            <p:cNvPr id="61" name="Graphic 60" descr="Camera">
              <a:extLst>
                <a:ext uri="{FF2B5EF4-FFF2-40B4-BE49-F238E27FC236}">
                  <a16:creationId xmlns:a16="http://schemas.microsoft.com/office/drawing/2014/main" id="{D4388239-62ED-1E55-5516-1D4E83057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tretch>
              <a:fillRect/>
            </a:stretch>
          </p:blipFill>
          <p:spPr>
            <a:xfrm>
              <a:off x="8183912" y="1367864"/>
              <a:ext cx="828000" cy="828000"/>
            </a:xfrm>
            <a:prstGeom prst="rect">
              <a:avLst/>
            </a:prstGeom>
          </p:spPr>
        </p:pic>
        <p:pic>
          <p:nvPicPr>
            <p:cNvPr id="62" name="Graphic 61" descr="Cell Tower">
              <a:extLst>
                <a:ext uri="{FF2B5EF4-FFF2-40B4-BE49-F238E27FC236}">
                  <a16:creationId xmlns:a16="http://schemas.microsoft.com/office/drawing/2014/main" id="{F154FF5D-5C44-738A-CBD0-BD19F758C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>
              <a:extLs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tretch>
              <a:fillRect/>
            </a:stretch>
          </p:blipFill>
          <p:spPr>
            <a:xfrm>
              <a:off x="9184676" y="1367864"/>
              <a:ext cx="828000" cy="828000"/>
            </a:xfrm>
            <a:prstGeom prst="rect">
              <a:avLst/>
            </a:prstGeom>
          </p:spPr>
        </p:pic>
        <p:pic>
          <p:nvPicPr>
            <p:cNvPr id="63" name="Graphic 62" descr="Robot">
              <a:extLst>
                <a:ext uri="{FF2B5EF4-FFF2-40B4-BE49-F238E27FC236}">
                  <a16:creationId xmlns:a16="http://schemas.microsoft.com/office/drawing/2014/main" id="{B32C556E-300D-7EFD-AD5D-0C94298247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>
              <a:extLs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tretch>
              <a:fillRect/>
            </a:stretch>
          </p:blipFill>
          <p:spPr>
            <a:xfrm>
              <a:off x="10185440" y="1367864"/>
              <a:ext cx="828000" cy="828000"/>
            </a:xfrm>
            <a:prstGeom prst="rect">
              <a:avLst/>
            </a:prstGeom>
          </p:spPr>
        </p:pic>
        <p:pic>
          <p:nvPicPr>
            <p:cNvPr id="64" name="Graphic 63" descr="Electric car">
              <a:extLst>
                <a:ext uri="{FF2B5EF4-FFF2-40B4-BE49-F238E27FC236}">
                  <a16:creationId xmlns:a16="http://schemas.microsoft.com/office/drawing/2014/main" id="{94C16DA1-90E3-8364-B559-C0746B95DA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tretch>
              <a:fillRect/>
            </a:stretch>
          </p:blipFill>
          <p:spPr>
            <a:xfrm>
              <a:off x="11186200" y="1367864"/>
              <a:ext cx="828000" cy="82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5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882" name="Rectangle 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Solution: </a:t>
            </a:r>
            <a:r>
              <a:rPr lang="en-US" dirty="0"/>
              <a:t>Design window</a:t>
            </a:r>
          </a:p>
        </p:txBody>
      </p:sp>
      <p:sp>
        <p:nvSpPr>
          <p:cNvPr id="1017883" name="Rectangle 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Requirements for ESD protection switches</a:t>
            </a:r>
            <a:endParaRPr lang="en-US" dirty="0"/>
          </a:p>
          <a:p>
            <a:pPr lvl="1"/>
            <a:r>
              <a:rPr lang="en-US" dirty="0"/>
              <a:t>Protecting during ESD</a:t>
            </a:r>
          </a:p>
          <a:p>
            <a:pPr lvl="2"/>
            <a:r>
              <a:rPr lang="en-US" b="1" dirty="0"/>
              <a:t>Effective </a:t>
            </a:r>
            <a:r>
              <a:rPr lang="en-US" dirty="0"/>
              <a:t>clamping voltage to safe value</a:t>
            </a:r>
          </a:p>
          <a:p>
            <a:pPr lvl="2"/>
            <a:r>
              <a:rPr lang="en-US" dirty="0"/>
              <a:t>V</a:t>
            </a:r>
            <a:r>
              <a:rPr lang="en-US" baseline="-25000" dirty="0"/>
              <a:t>max</a:t>
            </a:r>
            <a:r>
              <a:rPr lang="en-US" dirty="0"/>
              <a:t> defined by sensitive element: </a:t>
            </a:r>
          </a:p>
          <a:p>
            <a:pPr lvl="3"/>
            <a:r>
              <a:rPr lang="en-US" dirty="0"/>
              <a:t>Core</a:t>
            </a:r>
          </a:p>
          <a:p>
            <a:pPr lvl="3"/>
            <a:r>
              <a:rPr lang="en-US" dirty="0"/>
              <a:t>GOX</a:t>
            </a:r>
          </a:p>
          <a:p>
            <a:pPr lvl="3"/>
            <a:r>
              <a:rPr lang="en-US" dirty="0"/>
              <a:t>MOS devices</a:t>
            </a:r>
          </a:p>
          <a:p>
            <a:pPr lvl="1"/>
            <a:r>
              <a:rPr lang="en-US" dirty="0"/>
              <a:t>Minimal impact on circuit performance</a:t>
            </a:r>
          </a:p>
          <a:p>
            <a:pPr lvl="2"/>
            <a:r>
              <a:rPr lang="en-US" dirty="0"/>
              <a:t>Leakage</a:t>
            </a:r>
          </a:p>
          <a:p>
            <a:pPr lvl="2"/>
            <a:r>
              <a:rPr lang="en-US" dirty="0"/>
              <a:t>Capacitance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456041" y="1988840"/>
            <a:ext cx="4175481" cy="3384550"/>
            <a:chOff x="4932040" y="1988840"/>
            <a:chExt cx="4175481" cy="3384550"/>
          </a:xfrm>
        </p:grpSpPr>
        <p:sp>
          <p:nvSpPr>
            <p:cNvPr id="70" name="Rectangle 3"/>
            <p:cNvSpPr>
              <a:spLocks noChangeArrowheads="1"/>
            </p:cNvSpPr>
            <p:nvPr/>
          </p:nvSpPr>
          <p:spPr bwMode="auto">
            <a:xfrm>
              <a:off x="7939410" y="2304753"/>
              <a:ext cx="896938" cy="270510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66001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8" name="Group 25"/>
            <p:cNvGrpSpPr>
              <a:grpSpLocks/>
            </p:cNvGrpSpPr>
            <p:nvPr/>
          </p:nvGrpSpPr>
          <p:grpSpPr bwMode="auto">
            <a:xfrm>
              <a:off x="5000662" y="1988840"/>
              <a:ext cx="4106859" cy="3384550"/>
              <a:chOff x="2971" y="1389"/>
              <a:chExt cx="2587" cy="2132"/>
            </a:xfrm>
          </p:grpSpPr>
          <p:sp>
            <p:nvSpPr>
              <p:cNvPr id="39" name="Text Box 7"/>
              <p:cNvSpPr txBox="1">
                <a:spLocks noChangeArrowheads="1"/>
              </p:cNvSpPr>
              <p:nvPr/>
            </p:nvSpPr>
            <p:spPr bwMode="auto">
              <a:xfrm>
                <a:off x="4653" y="3309"/>
                <a:ext cx="514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Voltage</a:t>
                </a:r>
              </a:p>
            </p:txBody>
          </p:sp>
          <p:sp>
            <p:nvSpPr>
              <p:cNvPr id="49" name="Rectangle 3"/>
              <p:cNvSpPr>
                <a:spLocks noChangeArrowheads="1"/>
              </p:cNvSpPr>
              <p:nvPr/>
            </p:nvSpPr>
            <p:spPr bwMode="auto">
              <a:xfrm>
                <a:off x="3333" y="1587"/>
                <a:ext cx="565" cy="1704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00478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Line 4"/>
              <p:cNvSpPr>
                <a:spLocks noChangeShapeType="1"/>
              </p:cNvSpPr>
              <p:nvPr/>
            </p:nvSpPr>
            <p:spPr bwMode="auto">
              <a:xfrm flipV="1">
                <a:off x="3333" y="1578"/>
                <a:ext cx="0" cy="171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Line 5"/>
              <p:cNvSpPr>
                <a:spLocks noChangeShapeType="1"/>
              </p:cNvSpPr>
              <p:nvPr/>
            </p:nvSpPr>
            <p:spPr bwMode="auto">
              <a:xfrm rot="5400000" flipV="1">
                <a:off x="4631" y="2362"/>
                <a:ext cx="0" cy="18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Line 6"/>
              <p:cNvSpPr>
                <a:spLocks noChangeShapeType="1"/>
              </p:cNvSpPr>
              <p:nvPr/>
            </p:nvSpPr>
            <p:spPr bwMode="auto">
              <a:xfrm>
                <a:off x="3901" y="1766"/>
                <a:ext cx="0" cy="1540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Text Box 8"/>
              <p:cNvSpPr txBox="1">
                <a:spLocks noChangeArrowheads="1"/>
              </p:cNvSpPr>
              <p:nvPr/>
            </p:nvSpPr>
            <p:spPr bwMode="auto">
              <a:xfrm>
                <a:off x="2971" y="1389"/>
                <a:ext cx="515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Current</a:t>
                </a:r>
              </a:p>
            </p:txBody>
          </p:sp>
          <p:sp>
            <p:nvSpPr>
              <p:cNvPr id="54" name="Text Box 9"/>
              <p:cNvSpPr txBox="1">
                <a:spLocks noChangeArrowheads="1"/>
              </p:cNvSpPr>
              <p:nvPr/>
            </p:nvSpPr>
            <p:spPr bwMode="auto">
              <a:xfrm>
                <a:off x="3394" y="2433"/>
                <a:ext cx="590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478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Normal </a:t>
                </a:r>
              </a:p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478D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operation</a:t>
                </a:r>
              </a:p>
            </p:txBody>
          </p:sp>
          <p:sp>
            <p:nvSpPr>
              <p:cNvPr id="55" name="Text Box 10"/>
              <p:cNvSpPr txBox="1">
                <a:spLocks noChangeArrowheads="1"/>
              </p:cNvSpPr>
              <p:nvPr/>
            </p:nvSpPr>
            <p:spPr bwMode="auto">
              <a:xfrm rot="16200000">
                <a:off x="3402" y="1836"/>
                <a:ext cx="83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V</a:t>
                </a:r>
                <a:r>
                  <a:rPr kumimoji="0" lang="en-US" sz="12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DD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endParaRPr>
              </a:p>
            </p:txBody>
          </p:sp>
          <p:grpSp>
            <p:nvGrpSpPr>
              <p:cNvPr id="56" name="Group 23"/>
              <p:cNvGrpSpPr>
                <a:grpSpLocks/>
              </p:cNvGrpSpPr>
              <p:nvPr/>
            </p:nvGrpSpPr>
            <p:grpSpPr bwMode="auto">
              <a:xfrm>
                <a:off x="3336" y="1878"/>
                <a:ext cx="1284" cy="1419"/>
                <a:chOff x="5295924" y="2628900"/>
                <a:chExt cx="2038326" cy="2252668"/>
              </a:xfrm>
            </p:grpSpPr>
            <p:cxnSp>
              <p:nvCxnSpPr>
                <p:cNvPr id="61" name="Straight Connector 17"/>
                <p:cNvCxnSpPr>
                  <a:cxnSpLocks noChangeShapeType="1"/>
                </p:cNvCxnSpPr>
                <p:nvPr/>
              </p:nvCxnSpPr>
              <p:spPr bwMode="auto">
                <a:xfrm>
                  <a:off x="5295924" y="4881568"/>
                  <a:ext cx="2016000" cy="0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2" name="Straight Connector 18"/>
                <p:cNvCxnSpPr>
                  <a:cxnSpLocks noChangeShapeType="1"/>
                </p:cNvCxnSpPr>
                <p:nvPr/>
              </p:nvCxnSpPr>
              <p:spPr bwMode="auto">
                <a:xfrm rot="900000">
                  <a:off x="6551339" y="4772613"/>
                  <a:ext cx="782911" cy="0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63" name="Straight Connector 19"/>
                <p:cNvCxnSpPr>
                  <a:cxnSpLocks noChangeShapeType="1"/>
                </p:cNvCxnSpPr>
                <p:nvPr/>
              </p:nvCxnSpPr>
              <p:spPr bwMode="auto">
                <a:xfrm rot="6000000">
                  <a:off x="5700421" y="3667122"/>
                  <a:ext cx="2076444" cy="0"/>
                </a:xfrm>
                <a:prstGeom prst="line">
                  <a:avLst/>
                </a:prstGeom>
                <a:noFill/>
                <a:ln w="19050" algn="ctr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57" name="Line 6"/>
              <p:cNvSpPr>
                <a:spLocks noChangeShapeType="1"/>
              </p:cNvSpPr>
              <p:nvPr/>
            </p:nvSpPr>
            <p:spPr bwMode="auto">
              <a:xfrm>
                <a:off x="4009" y="1760"/>
                <a:ext cx="0" cy="1540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Line 6"/>
              <p:cNvSpPr>
                <a:spLocks noChangeShapeType="1"/>
              </p:cNvSpPr>
              <p:nvPr/>
            </p:nvSpPr>
            <p:spPr bwMode="auto">
              <a:xfrm>
                <a:off x="4508" y="1752"/>
                <a:ext cx="0" cy="1540"/>
              </a:xfrm>
              <a:prstGeom prst="line">
                <a:avLst/>
              </a:prstGeom>
              <a:noFill/>
              <a:ln w="22225">
                <a:solidFill>
                  <a:srgbClr val="0000FF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B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Text Box 10"/>
              <p:cNvSpPr txBox="1">
                <a:spLocks noChangeArrowheads="1"/>
              </p:cNvSpPr>
              <p:nvPr/>
            </p:nvSpPr>
            <p:spPr bwMode="auto">
              <a:xfrm rot="16200000">
                <a:off x="3653" y="1836"/>
                <a:ext cx="83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+ 10%</a:t>
                </a:r>
              </a:p>
            </p:txBody>
          </p:sp>
          <p:sp>
            <p:nvSpPr>
              <p:cNvPr id="60" name="Text Box 10"/>
              <p:cNvSpPr txBox="1">
                <a:spLocks noChangeArrowheads="1"/>
              </p:cNvSpPr>
              <p:nvPr/>
            </p:nvSpPr>
            <p:spPr bwMode="auto">
              <a:xfrm rot="16200000">
                <a:off x="4141" y="1836"/>
                <a:ext cx="83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marR="0" lvl="0" indent="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+mn-cs"/>
                  </a:rPr>
                  <a:t>+ 50%</a:t>
                </a:r>
              </a:p>
            </p:txBody>
          </p:sp>
        </p:grpSp>
        <p:sp>
          <p:nvSpPr>
            <p:cNvPr id="65" name="Text Box 11"/>
            <p:cNvSpPr txBox="1">
              <a:spLocks noChangeArrowheads="1"/>
            </p:cNvSpPr>
            <p:nvPr/>
          </p:nvSpPr>
          <p:spPr bwMode="auto">
            <a:xfrm>
              <a:off x="4932040" y="2616696"/>
              <a:ext cx="57099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ESD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66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Spec.</a:t>
              </a:r>
            </a:p>
          </p:txBody>
        </p:sp>
        <p:sp>
          <p:nvSpPr>
            <p:cNvPr id="66" name="Line 6"/>
            <p:cNvSpPr>
              <a:spLocks noChangeShapeType="1"/>
            </p:cNvSpPr>
            <p:nvPr/>
          </p:nvSpPr>
          <p:spPr bwMode="auto">
            <a:xfrm>
              <a:off x="7736506" y="2568600"/>
              <a:ext cx="0" cy="244475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7" name="Text Box 10"/>
            <p:cNvSpPr txBox="1">
              <a:spLocks noChangeArrowheads="1"/>
            </p:cNvSpPr>
            <p:nvPr/>
          </p:nvSpPr>
          <p:spPr bwMode="auto">
            <a:xfrm rot="16200000">
              <a:off x="7153894" y="2701950"/>
              <a:ext cx="1328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-10%</a:t>
              </a:r>
            </a:p>
          </p:txBody>
        </p:sp>
        <p:sp>
          <p:nvSpPr>
            <p:cNvPr id="68" name="Line 6"/>
            <p:cNvSpPr>
              <a:spLocks noChangeShapeType="1"/>
            </p:cNvSpPr>
            <p:nvPr/>
          </p:nvSpPr>
          <p:spPr bwMode="auto">
            <a:xfrm>
              <a:off x="7925896" y="2568600"/>
              <a:ext cx="0" cy="244475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Text Box 10"/>
            <p:cNvSpPr txBox="1">
              <a:spLocks noChangeArrowheads="1"/>
            </p:cNvSpPr>
            <p:nvPr/>
          </p:nvSpPr>
          <p:spPr bwMode="auto">
            <a:xfrm rot="16200000">
              <a:off x="7343284" y="2701950"/>
              <a:ext cx="1328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Vmax</a:t>
              </a:r>
            </a:p>
          </p:txBody>
        </p:sp>
        <p:sp>
          <p:nvSpPr>
            <p:cNvPr id="64" name="Line 10"/>
            <p:cNvSpPr>
              <a:spLocks noChangeShapeType="1"/>
            </p:cNvSpPr>
            <p:nvPr/>
          </p:nvSpPr>
          <p:spPr bwMode="auto">
            <a:xfrm>
              <a:off x="5422943" y="2845271"/>
              <a:ext cx="2771492" cy="0"/>
            </a:xfrm>
            <a:prstGeom prst="line">
              <a:avLst/>
            </a:prstGeom>
            <a:noFill/>
            <a:ln w="25400" cap="rnd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Text Box 9"/>
            <p:cNvSpPr txBox="1">
              <a:spLocks noChangeArrowheads="1"/>
            </p:cNvSpPr>
            <p:nvPr/>
          </p:nvSpPr>
          <p:spPr bwMode="auto">
            <a:xfrm>
              <a:off x="8119385" y="3649625"/>
              <a:ext cx="93662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6001F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Circuit </a:t>
              </a:r>
              <a:b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6001F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</a:b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6001F"/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+mn-cs"/>
                </a:rPr>
                <a:t>Damage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220770-AFAC-19BC-DC57-280DB93790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85F72-A2D8-E750-EE7D-4A3ACC1FA5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5D9D0-BDF4-FB43-BBB6-CBED386E2D6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6368292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E07BCAB0-1B86-4B2F-0F6B-23926A220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600" y="1049019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8523C53-0909-391A-D461-24826B7BD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600" y="2776358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74ADB1-6AF1-B7E4-3194-D75F17833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600" y="4503697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8B11D6-3E9C-EAEB-9012-DF22C9943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a few Sofics IP applications…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3DCB72-3800-EE20-D77F-AC2E99C19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C19030-AB44-5601-C9CF-B4CBBBCEB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E21743C-A49E-DC18-FBA8-77BA572EA4D9}"/>
              </a:ext>
            </a:extLst>
          </p:cNvPr>
          <p:cNvSpPr txBox="1">
            <a:spLocks/>
          </p:cNvSpPr>
          <p:nvPr/>
        </p:nvSpPr>
        <p:spPr>
          <a:xfrm>
            <a:off x="6023992" y="922686"/>
            <a:ext cx="3816424" cy="16373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2800" b="1" dirty="0">
                <a:solidFill>
                  <a:schemeClr val="bg2"/>
                </a:solidFill>
              </a:rPr>
              <a:t>Automotive</a:t>
            </a:r>
            <a:r>
              <a:rPr lang="en-US" sz="2800" b="1" dirty="0">
                <a:solidFill>
                  <a:srgbClr val="F6DC76"/>
                </a:solidFill>
              </a:rPr>
              <a:t> 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15+ customers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LIN, CAN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Car keys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0C73C7E-FEBA-A064-B862-E6F141726DDC}"/>
              </a:ext>
            </a:extLst>
          </p:cNvPr>
          <p:cNvSpPr txBox="1">
            <a:spLocks/>
          </p:cNvSpPr>
          <p:nvPr/>
        </p:nvSpPr>
        <p:spPr>
          <a:xfrm>
            <a:off x="6023992" y="2653300"/>
            <a:ext cx="3816424" cy="16373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2800" b="1" dirty="0">
                <a:solidFill>
                  <a:schemeClr val="bg2"/>
                </a:solidFill>
              </a:rPr>
              <a:t>Medical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5+ customers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000" dirty="0">
                <a:solidFill>
                  <a:schemeClr val="tx1"/>
                </a:solidFill>
              </a:rPr>
              <a:t>Hearing aids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Imaging (endo/</a:t>
            </a:r>
            <a:r>
              <a:rPr lang="en-US" sz="2000" dirty="0" err="1">
                <a:solidFill>
                  <a:schemeClr val="tx1"/>
                </a:solidFill>
              </a:rPr>
              <a:t>arhtroscopy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1A26073-198C-9CFE-3E2E-2D0DDAEE924B}"/>
              </a:ext>
            </a:extLst>
          </p:cNvPr>
          <p:cNvSpPr txBox="1">
            <a:spLocks/>
          </p:cNvSpPr>
          <p:nvPr/>
        </p:nvSpPr>
        <p:spPr>
          <a:xfrm>
            <a:off x="6023992" y="4383914"/>
            <a:ext cx="3816424" cy="16373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2800" b="1" dirty="0">
                <a:solidFill>
                  <a:schemeClr val="bg2"/>
                </a:solidFill>
              </a:rPr>
              <a:t>Datacenter and wireless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40+ customers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Silicon-photonics interfaces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40% of Bluetooth market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749AFAD8-6F72-4213-29F2-C69624F566B6}"/>
              </a:ext>
            </a:extLst>
          </p:cNvPr>
          <p:cNvSpPr txBox="1">
            <a:spLocks/>
          </p:cNvSpPr>
          <p:nvPr/>
        </p:nvSpPr>
        <p:spPr>
          <a:xfrm>
            <a:off x="2351584" y="922686"/>
            <a:ext cx="4608512" cy="163737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b="1" dirty="0">
                <a:solidFill>
                  <a:schemeClr val="bg2"/>
                </a:solidFill>
              </a:rPr>
              <a:t>Internet of Things, wearables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15+ customers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Battery-less processors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Health monitoring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4BCD9C8F-A3B6-91A4-5225-9317654437F5}"/>
              </a:ext>
            </a:extLst>
          </p:cNvPr>
          <p:cNvSpPr txBox="1">
            <a:spLocks/>
          </p:cNvSpPr>
          <p:nvPr/>
        </p:nvSpPr>
        <p:spPr>
          <a:xfrm>
            <a:off x="2351584" y="2653300"/>
            <a:ext cx="4608512" cy="16373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000" b="1" dirty="0">
                <a:solidFill>
                  <a:schemeClr val="bg2"/>
                </a:solidFill>
              </a:rPr>
              <a:t>Artificial Intelligence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5+ </a:t>
            </a:r>
            <a:r>
              <a:rPr lang="en-US" sz="2200" dirty="0">
                <a:solidFill>
                  <a:schemeClr val="tx1"/>
                </a:solidFill>
              </a:rPr>
              <a:t>customers</a:t>
            </a:r>
          </a:p>
          <a:p>
            <a:pPr marL="0" indent="0">
              <a:buFont typeface="Arial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Data processing – compute </a:t>
            </a:r>
          </a:p>
          <a:p>
            <a:pPr marL="0" indent="0">
              <a:buFont typeface="Arial" pitchFamily="34" charset="0"/>
              <a:buNone/>
            </a:pPr>
            <a:r>
              <a:rPr lang="en-US" sz="2200" dirty="0">
                <a:solidFill>
                  <a:schemeClr val="tx1"/>
                </a:solidFill>
              </a:rPr>
              <a:t>Inference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9A3E6CC3-F134-1AB5-A272-79ACA218DEFB}"/>
              </a:ext>
            </a:extLst>
          </p:cNvPr>
          <p:cNvSpPr txBox="1">
            <a:spLocks/>
          </p:cNvSpPr>
          <p:nvPr/>
        </p:nvSpPr>
        <p:spPr>
          <a:xfrm>
            <a:off x="2351584" y="4383914"/>
            <a:ext cx="4608512" cy="16373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rgbClr val="66001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  <a:defRPr sz="18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600" kern="1200" baseline="0">
                <a:solidFill>
                  <a:srgbClr val="00478D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600" kern="1200" baseline="0">
                <a:solidFill>
                  <a:srgbClr val="5F5F5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b="1" dirty="0">
                <a:solidFill>
                  <a:schemeClr val="bg2"/>
                </a:solidFill>
              </a:rPr>
              <a:t>Space</a:t>
            </a:r>
            <a:br>
              <a:rPr lang="en-US" sz="2800" b="1" dirty="0">
                <a:solidFill>
                  <a:srgbClr val="F6B33E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5+ customers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Radiation hardness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CERN – particle research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2" name="Picture 6">
            <a:extLst>
              <a:ext uri="{FF2B5EF4-FFF2-40B4-BE49-F238E27FC236}">
                <a16:creationId xmlns:a16="http://schemas.microsoft.com/office/drawing/2014/main" id="{24316CA7-4839-8D13-55A4-CA7BD2AB9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4503697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36D0058A-3741-2FD8-88E5-FA2610ACD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2776358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C84A59AB-1E96-77DC-E83A-329143AE8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1049019"/>
            <a:ext cx="1440000" cy="14400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38100" cap="sq" cmpd="thickThin">
            <a:solidFill>
              <a:schemeClr val="bg2"/>
            </a:solidFill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7070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0DE4A-9EF2-0DF3-237C-5E150B71B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us…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FB9A0-09F3-02B2-D6D4-68C30CE95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more information</a:t>
            </a:r>
          </a:p>
          <a:p>
            <a:pPr lvl="1"/>
            <a:r>
              <a:rPr lang="en-US" dirty="0">
                <a:hlinkClick r:id="rId2"/>
              </a:rPr>
              <a:t>Sofics website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3"/>
              </a:rPr>
              <a:t>Blog</a:t>
            </a:r>
            <a:r>
              <a:rPr lang="en-US" dirty="0"/>
              <a:t>  </a:t>
            </a:r>
          </a:p>
          <a:p>
            <a:r>
              <a:rPr lang="en-US" dirty="0"/>
              <a:t>Stay informed</a:t>
            </a:r>
          </a:p>
          <a:p>
            <a:pPr lvl="1"/>
            <a:r>
              <a:rPr lang="en-US" dirty="0">
                <a:hlinkClick r:id="rId4"/>
              </a:rPr>
              <a:t>Follow us on LinkedIn</a:t>
            </a:r>
            <a:endParaRPr lang="en-US" dirty="0"/>
          </a:p>
          <a:p>
            <a:r>
              <a:rPr lang="en-US" dirty="0"/>
              <a:t>Connect in person</a:t>
            </a:r>
          </a:p>
          <a:p>
            <a:pPr lvl="1"/>
            <a:r>
              <a:rPr lang="en-US" dirty="0">
                <a:hlinkClick r:id="rId5"/>
              </a:rPr>
              <a:t>Ehsan Fallah</a:t>
            </a:r>
            <a:endParaRPr lang="en-US" dirty="0">
              <a:hlinkClick r:id="rId6"/>
            </a:endParaRPr>
          </a:p>
          <a:p>
            <a:pPr lvl="1"/>
            <a:r>
              <a:rPr lang="en-US" dirty="0">
                <a:hlinkClick r:id="rId6"/>
              </a:rPr>
              <a:t>Bart Keppens</a:t>
            </a:r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49C27755-98DB-AD8D-84A8-042577EC742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325" y="3047176"/>
            <a:ext cx="3902075" cy="1070036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1B835-6D41-739E-DF6C-5CE536FF88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A24E39-09EC-DA32-F931-9A65387537E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b="1" dirty="0"/>
              <a:t>Advanced CMOS / </a:t>
            </a:r>
            <a:r>
              <a:rPr lang="en-US" b="1" dirty="0" err="1"/>
              <a:t>FinFET</a:t>
            </a:r>
            <a:r>
              <a:rPr lang="en-US" b="1" dirty="0"/>
              <a:t> nodes</a:t>
            </a:r>
          </a:p>
          <a:p>
            <a:pPr lvl="1"/>
            <a:r>
              <a:rPr lang="en-US" b="1" dirty="0"/>
              <a:t>Sensitive circuits</a:t>
            </a:r>
          </a:p>
          <a:p>
            <a:pPr lvl="1"/>
            <a:r>
              <a:rPr lang="en-US" dirty="0"/>
              <a:t>Design complexity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CDM</a:t>
            </a:r>
          </a:p>
          <a:p>
            <a:pPr lvl="1"/>
            <a:r>
              <a:rPr lang="en-US" dirty="0"/>
              <a:t>Traditional ESD approach no longer effective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8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8142E-71F4-EBCB-01FC-63AA87C60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for on-chip ESD protection for advanced nodes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09682-1778-BD1D-90E4-F2629C52A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challenges for advanced CMOS and </a:t>
            </a:r>
            <a:r>
              <a:rPr lang="en-US" dirty="0" err="1"/>
              <a:t>FinFET</a:t>
            </a:r>
            <a:r>
              <a:rPr lang="en-US" dirty="0"/>
              <a:t> designs</a:t>
            </a:r>
          </a:p>
          <a:p>
            <a:pPr lvl="1"/>
            <a:r>
              <a:rPr lang="en-US" dirty="0"/>
              <a:t>Advanced circuits </a:t>
            </a:r>
            <a:r>
              <a:rPr lang="en-US" b="1" dirty="0"/>
              <a:t>fail easily </a:t>
            </a:r>
            <a:r>
              <a:rPr lang="en-US" dirty="0"/>
              <a:t>under ESD stress – smaller ESD design window</a:t>
            </a:r>
          </a:p>
          <a:p>
            <a:pPr lvl="1"/>
            <a:r>
              <a:rPr lang="en-US" b="1" dirty="0"/>
              <a:t>Traditional ESD solutions </a:t>
            </a:r>
            <a:r>
              <a:rPr lang="en-US" dirty="0"/>
              <a:t>are </a:t>
            </a:r>
            <a:r>
              <a:rPr lang="en-US" b="1" dirty="0"/>
              <a:t>no longer effective</a:t>
            </a:r>
          </a:p>
          <a:p>
            <a:pPr lvl="1"/>
            <a:r>
              <a:rPr lang="en-US" dirty="0"/>
              <a:t>Increased </a:t>
            </a:r>
            <a:r>
              <a:rPr lang="en-US" b="1" dirty="0"/>
              <a:t>design complexity</a:t>
            </a:r>
          </a:p>
          <a:p>
            <a:pPr lvl="1"/>
            <a:r>
              <a:rPr lang="en-US" b="1" dirty="0"/>
              <a:t>Cost of failure </a:t>
            </a:r>
            <a:r>
              <a:rPr lang="en-US" dirty="0"/>
              <a:t>is very high</a:t>
            </a:r>
          </a:p>
          <a:p>
            <a:pPr lvl="1"/>
            <a:r>
              <a:rPr lang="en-US" b="1" dirty="0"/>
              <a:t>CDM challenge </a:t>
            </a:r>
            <a:r>
              <a:rPr lang="en-US" dirty="0"/>
              <a:t>for large size SoC’s</a:t>
            </a:r>
          </a:p>
          <a:p>
            <a:pPr lvl="1"/>
            <a:r>
              <a:rPr lang="en-US" dirty="0"/>
              <a:t>ESD complexity rising with many different IP sources</a:t>
            </a:r>
          </a:p>
          <a:p>
            <a:endParaRPr lang="en-B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65F239-BC48-3D6A-DF44-AA145814B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BC5B7-D5D0-5D3C-7B2E-38DC87E5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3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05380-FE10-604D-5022-2C2FBC8C0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ESD Design </a:t>
            </a:r>
            <a:r>
              <a:rPr lang="nl-BE" dirty="0" err="1"/>
              <a:t>Margin</a:t>
            </a:r>
            <a:r>
              <a:rPr lang="nl-BE" dirty="0"/>
              <a:t> </a:t>
            </a:r>
            <a:r>
              <a:rPr lang="nl-BE" dirty="0" err="1"/>
              <a:t>evaporates</a:t>
            </a:r>
            <a:r>
              <a:rPr lang="nl-BE" dirty="0"/>
              <a:t>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advanced</a:t>
            </a:r>
            <a:r>
              <a:rPr lang="nl-BE" dirty="0"/>
              <a:t> CMOS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1F6-621F-9898-28EB-E98E6DC65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Drastic reduction in failure voltage</a:t>
            </a:r>
          </a:p>
          <a:p>
            <a:pPr lvl="1"/>
            <a:r>
              <a:rPr lang="en-US" dirty="0"/>
              <a:t>Transient breakdown of gate oxides</a:t>
            </a:r>
          </a:p>
          <a:p>
            <a:pPr lvl="1"/>
            <a:r>
              <a:rPr lang="en-US" dirty="0"/>
              <a:t>Burn-out of output drivers</a:t>
            </a:r>
          </a:p>
          <a:p>
            <a:pPr lvl="1"/>
            <a:r>
              <a:rPr lang="en-US" dirty="0"/>
              <a:t>Core failure voltage</a:t>
            </a:r>
          </a:p>
          <a:p>
            <a:r>
              <a:rPr lang="en-US" dirty="0"/>
              <a:t>16nm </a:t>
            </a:r>
            <a:r>
              <a:rPr lang="en-US" dirty="0" err="1"/>
              <a:t>FinFET</a:t>
            </a:r>
            <a:r>
              <a:rPr lang="en-US" dirty="0"/>
              <a:t> – core transistor</a:t>
            </a:r>
          </a:p>
          <a:p>
            <a:pPr lvl="1"/>
            <a:r>
              <a:rPr lang="en-US" dirty="0"/>
              <a:t>Vmax 25% lower compared to 28nm</a:t>
            </a:r>
          </a:p>
          <a:p>
            <a:pPr lvl="1"/>
            <a:r>
              <a:rPr lang="en-US" dirty="0"/>
              <a:t>Vmax 33% lower compared to 90nm</a:t>
            </a:r>
          </a:p>
          <a:p>
            <a:r>
              <a:rPr lang="en-US" dirty="0"/>
              <a:t>7nm </a:t>
            </a:r>
            <a:r>
              <a:rPr lang="en-US" dirty="0" err="1"/>
              <a:t>FinFET</a:t>
            </a:r>
            <a:r>
              <a:rPr lang="en-US" dirty="0"/>
              <a:t> – core transistor</a:t>
            </a:r>
          </a:p>
          <a:p>
            <a:pPr lvl="1"/>
            <a:r>
              <a:rPr lang="en-US" dirty="0"/>
              <a:t>Vmax 35% lower compared to 28nm</a:t>
            </a:r>
          </a:p>
          <a:p>
            <a:pPr lvl="1"/>
            <a:r>
              <a:rPr lang="en-US" dirty="0"/>
              <a:t>Vmax 57% lower compared to 90nm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8ECBD-DC45-C41C-DF74-A447B6D77C9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441F7-D6BB-60CE-A3AE-727DB87F66B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55F7DE0-0C89-844D-7CFE-4D544EBE0FCD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2"/>
          <a:stretch>
            <a:fillRect/>
          </a:stretch>
        </p:blipFill>
        <p:spPr>
          <a:xfrm>
            <a:off x="6521372" y="1741042"/>
            <a:ext cx="4730906" cy="368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6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15621A-DE99-736B-008D-EFCF14EC79D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r>
              <a:rPr lang="en-US" b="1" dirty="0"/>
              <a:t>Advanced CMOS / </a:t>
            </a:r>
            <a:r>
              <a:rPr lang="en-US" b="1" dirty="0" err="1"/>
              <a:t>FinFET</a:t>
            </a:r>
            <a:r>
              <a:rPr lang="en-US" b="1" dirty="0"/>
              <a:t> nodes</a:t>
            </a:r>
          </a:p>
          <a:p>
            <a:pPr lvl="1"/>
            <a:r>
              <a:rPr lang="en-US" dirty="0"/>
              <a:t>Sensitive circuits</a:t>
            </a:r>
          </a:p>
          <a:p>
            <a:pPr lvl="1"/>
            <a:r>
              <a:rPr lang="en-US" b="1" dirty="0"/>
              <a:t>Design complexity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/>
              <a:t>CDM</a:t>
            </a:r>
          </a:p>
          <a:p>
            <a:pPr lvl="1"/>
            <a:r>
              <a:rPr lang="en-US" dirty="0"/>
              <a:t>Traditional ESD approach no longer effective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Local clamp approach</a:t>
            </a:r>
          </a:p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  <a:endParaRPr lang="en-BE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80853-E843-1B0D-C46B-85CC18A5D80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SOFICS © Proprietary &amp; Confidential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74C3F-184F-E9D5-1C0E-7F7FA97F8BF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7E53C32-C5DE-214B-BEB7-9DD289AD60C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8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ESD SOLUTIONS PPT TEMPLATE_2017">
  <a:themeElements>
    <a:clrScheme name="Sofics">
      <a:dk1>
        <a:srgbClr val="000000"/>
      </a:dk1>
      <a:lt1>
        <a:srgbClr val="FFFFFF"/>
      </a:lt1>
      <a:dk2>
        <a:srgbClr val="E7D5BD"/>
      </a:dk2>
      <a:lt2>
        <a:srgbClr val="D5AF54"/>
      </a:lt2>
      <a:accent1>
        <a:srgbClr val="AF792B"/>
      </a:accent1>
      <a:accent2>
        <a:srgbClr val="F3DB77"/>
      </a:accent2>
      <a:accent3>
        <a:srgbClr val="D5AF54"/>
      </a:accent3>
      <a:accent4>
        <a:srgbClr val="831618"/>
      </a:accent4>
      <a:accent5>
        <a:srgbClr val="E7D5BD"/>
      </a:accent5>
      <a:accent6>
        <a:srgbClr val="D5AF54"/>
      </a:accent6>
      <a:hlink>
        <a:srgbClr val="964520"/>
      </a:hlink>
      <a:folHlink>
        <a:srgbClr val="87231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fics Template" id="{1EE1D29E-5C42-D34C-BC5F-BF0BC262430F}" vid="{1BA38411-0DE1-9647-91CF-EF114C117385}"/>
    </a:ext>
  </a:extLst>
</a:theme>
</file>

<file path=ppt/theme/theme2.xml><?xml version="1.0" encoding="utf-8"?>
<a:theme xmlns:a="http://schemas.openxmlformats.org/drawingml/2006/main" name="1_ESD SOLUTIONS PPT TEMPLATE_2017">
  <a:themeElements>
    <a:clrScheme name="Sofics">
      <a:dk1>
        <a:srgbClr val="000000"/>
      </a:dk1>
      <a:lt1>
        <a:srgbClr val="FFFFFF"/>
      </a:lt1>
      <a:dk2>
        <a:srgbClr val="E7D5BD"/>
      </a:dk2>
      <a:lt2>
        <a:srgbClr val="D5AF54"/>
      </a:lt2>
      <a:accent1>
        <a:srgbClr val="AF792B"/>
      </a:accent1>
      <a:accent2>
        <a:srgbClr val="F3DB77"/>
      </a:accent2>
      <a:accent3>
        <a:srgbClr val="D5AF54"/>
      </a:accent3>
      <a:accent4>
        <a:srgbClr val="831618"/>
      </a:accent4>
      <a:accent5>
        <a:srgbClr val="E7D5BD"/>
      </a:accent5>
      <a:accent6>
        <a:srgbClr val="D5AF54"/>
      </a:accent6>
      <a:hlink>
        <a:srgbClr val="964520"/>
      </a:hlink>
      <a:folHlink>
        <a:srgbClr val="87231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fics Template" id="{1EE1D29E-5C42-D34C-BC5F-BF0BC262430F}" vid="{6359D0CC-D38A-334A-8DD7-6E4FC8F1C98B}"/>
    </a:ext>
  </a:extLst>
</a:theme>
</file>

<file path=ppt/theme/theme3.xml><?xml version="1.0" encoding="utf-8"?>
<a:theme xmlns:a="http://schemas.openxmlformats.org/drawingml/2006/main" name="2_ESD SOLUTIONS PPT TEMPLATE_2017">
  <a:themeElements>
    <a:clrScheme name="Sofics">
      <a:dk1>
        <a:srgbClr val="000000"/>
      </a:dk1>
      <a:lt1>
        <a:srgbClr val="FFFFFF"/>
      </a:lt1>
      <a:dk2>
        <a:srgbClr val="E7D5BD"/>
      </a:dk2>
      <a:lt2>
        <a:srgbClr val="D5AF54"/>
      </a:lt2>
      <a:accent1>
        <a:srgbClr val="AF792B"/>
      </a:accent1>
      <a:accent2>
        <a:srgbClr val="F3DB77"/>
      </a:accent2>
      <a:accent3>
        <a:srgbClr val="D5AF54"/>
      </a:accent3>
      <a:accent4>
        <a:srgbClr val="831618"/>
      </a:accent4>
      <a:accent5>
        <a:srgbClr val="E7D5BD"/>
      </a:accent5>
      <a:accent6>
        <a:srgbClr val="D5AF54"/>
      </a:accent6>
      <a:hlink>
        <a:srgbClr val="964520"/>
      </a:hlink>
      <a:folHlink>
        <a:srgbClr val="87231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ofics Template" id="{34F97837-30FC-364E-9D8A-9F734331A08D}" vid="{F138A93C-BE50-E248-8220-E1F9787B7B7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Sofics Template</Template>
  <TotalTime>115</TotalTime>
  <Words>2547</Words>
  <Application>Microsoft Office PowerPoint</Application>
  <PresentationFormat>Widescreen</PresentationFormat>
  <Paragraphs>676</Paragraphs>
  <Slides>51</Slides>
  <Notes>7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62" baseType="lpstr">
      <vt:lpstr>新細明體</vt:lpstr>
      <vt:lpstr>Arial</vt:lpstr>
      <vt:lpstr>Calibri</vt:lpstr>
      <vt:lpstr>Times New Roman</vt:lpstr>
      <vt:lpstr>Verdana</vt:lpstr>
      <vt:lpstr>Wingdings</vt:lpstr>
      <vt:lpstr>ESD SOLUTIONS PPT TEMPLATE_2017</vt:lpstr>
      <vt:lpstr>1_ESD SOLUTIONS PPT TEMPLATE_2017</vt:lpstr>
      <vt:lpstr>2_ESD SOLUTIONS PPT TEMPLATE_2017</vt:lpstr>
      <vt:lpstr>KGPlot</vt:lpstr>
      <vt:lpstr>RFFlow</vt:lpstr>
      <vt:lpstr>Optimizing ESD Protection for Thin-Oxide Transistors in the Latest Semiconductor Processes</vt:lpstr>
      <vt:lpstr>PowerPoint Presentation</vt:lpstr>
      <vt:lpstr>What is ElectroStatic Discharge (ESD)</vt:lpstr>
      <vt:lpstr>Solution: on-chip ESD protection</vt:lpstr>
      <vt:lpstr>Solution: Design window</vt:lpstr>
      <vt:lpstr>PowerPoint Presentation</vt:lpstr>
      <vt:lpstr>Challenges for on-chip ESD protection for advanced nodes</vt:lpstr>
      <vt:lpstr>ESD Design Margin evaporates for advanced CMOS</vt:lpstr>
      <vt:lpstr>PowerPoint Presentation</vt:lpstr>
      <vt:lpstr>Increased design complexity</vt:lpstr>
      <vt:lpstr>Increased design complexity</vt:lpstr>
      <vt:lpstr>Increased design complexity - metallization</vt:lpstr>
      <vt:lpstr>Cost of failure</vt:lpstr>
      <vt:lpstr>PowerPoint Presentation</vt:lpstr>
      <vt:lpstr>FinFET SoC’s are frequently large, complex chips</vt:lpstr>
      <vt:lpstr>PowerPoint Presentation</vt:lpstr>
      <vt:lpstr>Traditional I/O ESD solutions</vt:lpstr>
      <vt:lpstr>But: ggNMOS clamp cannot protect thin oxide below 65nm</vt:lpstr>
      <vt:lpstr>Traditional ggNMOS solution not functional</vt:lpstr>
      <vt:lpstr>Dual diode solution</vt:lpstr>
      <vt:lpstr>Dual diode: Influence of bus resistance</vt:lpstr>
      <vt:lpstr>Dual diode: Influence of bus resistance</vt:lpstr>
      <vt:lpstr>Dual diode: Influence of bus resistance</vt:lpstr>
      <vt:lpstr>Dual diode: Influence of bus resistance</vt:lpstr>
      <vt:lpstr>Traditional diode based approach gets worse too</vt:lpstr>
      <vt:lpstr>Challenges for on-chip ESD protection for advanced nodes</vt:lpstr>
      <vt:lpstr>PowerPoint Presentation</vt:lpstr>
      <vt:lpstr>Local ESD protection at I/O</vt:lpstr>
      <vt:lpstr>Decade of cooperation CERN – Sofics </vt:lpstr>
      <vt:lpstr>Decade of cooperation CERN – Sofics </vt:lpstr>
      <vt:lpstr>1.2V pads</vt:lpstr>
      <vt:lpstr>TSMC 28nm 1.2V I/O based on 0.9V thin oxide devices</vt:lpstr>
      <vt:lpstr>Local ESD protection: examples</vt:lpstr>
      <vt:lpstr>Analog I/O with ultra-low leakage</vt:lpstr>
      <vt:lpstr>High-speed I/O with ultra-low capacitance</vt:lpstr>
      <vt:lpstr>Low-capacitance interfaces (FinFET case) </vt:lpstr>
      <vt:lpstr>Sofics ESD concept for very high-speed I/O</vt:lpstr>
      <vt:lpstr>Area efficient – high robustness solutions</vt:lpstr>
      <vt:lpstr>Enabling thin oxide gates in the I/O – 7n FinFET silicon proven</vt:lpstr>
      <vt:lpstr>5V tolerant solutions</vt:lpstr>
      <vt:lpstr>PowerPoint Presentation</vt:lpstr>
      <vt:lpstr>Conclusions</vt:lpstr>
      <vt:lpstr>Extra: Good practice</vt:lpstr>
      <vt:lpstr>Extra: bus resistance </vt:lpstr>
      <vt:lpstr>Extra: Metal resistance – influence on design window </vt:lpstr>
      <vt:lpstr>PowerPoint Presentation</vt:lpstr>
      <vt:lpstr>Solutions beyond Foundry Libraries for (Bi)CMOS, FF, GAA</vt:lpstr>
      <vt:lpstr>Sofics’ IP is proven on 50+ processes</vt:lpstr>
      <vt:lpstr>100+ customers across the globe and application space</vt:lpstr>
      <vt:lpstr>Just a few Sofics IP applications…</vt:lpstr>
      <vt:lpstr>More about us…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Sofics – Solutions for ICs</dc:title>
  <dc:creator>Bart Keppens</dc:creator>
  <cp:lastModifiedBy>Sofics WF</cp:lastModifiedBy>
  <cp:revision>54</cp:revision>
  <cp:lastPrinted>2015-03-19T14:13:45Z</cp:lastPrinted>
  <dcterms:created xsi:type="dcterms:W3CDTF">2024-03-12T12:12:57Z</dcterms:created>
  <dcterms:modified xsi:type="dcterms:W3CDTF">2024-10-01T18:54:57Z</dcterms:modified>
</cp:coreProperties>
</file>