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1"/>
    <p:sldMasterId id="2147483676" r:id="rId2"/>
  </p:sldMasterIdLst>
  <p:notesMasterIdLst>
    <p:notesMasterId r:id="rId46"/>
  </p:notesMasterIdLst>
  <p:handoutMasterIdLst>
    <p:handoutMasterId r:id="rId47"/>
  </p:handoutMasterIdLst>
  <p:sldIdLst>
    <p:sldId id="259" r:id="rId3"/>
    <p:sldId id="258" r:id="rId4"/>
    <p:sldId id="803" r:id="rId5"/>
    <p:sldId id="808" r:id="rId6"/>
    <p:sldId id="809" r:id="rId7"/>
    <p:sldId id="810" r:id="rId8"/>
    <p:sldId id="811" r:id="rId9"/>
    <p:sldId id="812" r:id="rId10"/>
    <p:sldId id="822" r:id="rId11"/>
    <p:sldId id="813" r:id="rId12"/>
    <p:sldId id="814" r:id="rId13"/>
    <p:sldId id="396" r:id="rId14"/>
    <p:sldId id="398" r:id="rId15"/>
    <p:sldId id="2339" r:id="rId16"/>
    <p:sldId id="817" r:id="rId17"/>
    <p:sldId id="824" r:id="rId18"/>
    <p:sldId id="818" r:id="rId19"/>
    <p:sldId id="411" r:id="rId20"/>
    <p:sldId id="823" r:id="rId21"/>
    <p:sldId id="707" r:id="rId22"/>
    <p:sldId id="820" r:id="rId23"/>
    <p:sldId id="731" r:id="rId24"/>
    <p:sldId id="830" r:id="rId25"/>
    <p:sldId id="2342" r:id="rId26"/>
    <p:sldId id="819" r:id="rId27"/>
    <p:sldId id="825" r:id="rId28"/>
    <p:sldId id="737" r:id="rId29"/>
    <p:sldId id="831" r:id="rId30"/>
    <p:sldId id="689" r:id="rId31"/>
    <p:sldId id="748" r:id="rId32"/>
    <p:sldId id="796" r:id="rId33"/>
    <p:sldId id="2344" r:id="rId34"/>
    <p:sldId id="2345" r:id="rId35"/>
    <p:sldId id="829" r:id="rId36"/>
    <p:sldId id="723" r:id="rId37"/>
    <p:sldId id="736" r:id="rId38"/>
    <p:sldId id="724" r:id="rId39"/>
    <p:sldId id="673" r:id="rId40"/>
    <p:sldId id="688" r:id="rId41"/>
    <p:sldId id="679" r:id="rId42"/>
    <p:sldId id="795" r:id="rId43"/>
    <p:sldId id="722" r:id="rId44"/>
    <p:sldId id="315"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40" autoAdjust="0"/>
    <p:restoredTop sz="94712" autoAdjust="0"/>
  </p:normalViewPr>
  <p:slideViewPr>
    <p:cSldViewPr snapToGrid="0" snapToObjects="1">
      <p:cViewPr varScale="1">
        <p:scale>
          <a:sx n="111" d="100"/>
          <a:sy n="111" d="100"/>
        </p:scale>
        <p:origin x="636" y="96"/>
      </p:cViewPr>
      <p:guideLst/>
    </p:cSldViewPr>
  </p:slideViewPr>
  <p:outlineViewPr>
    <p:cViewPr>
      <p:scale>
        <a:sx n="33" d="100"/>
        <a:sy n="33" d="100"/>
      </p:scale>
      <p:origin x="0" y="-4224"/>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5/16/2024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5/16/2024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3087814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21128" y="9416653"/>
            <a:ext cx="2924172" cy="495697"/>
          </a:xfrm>
          <a:prstGeom prst="rect">
            <a:avLst/>
          </a:prstGeom>
          <a:ln/>
        </p:spPr>
        <p:txBody>
          <a:bodyPr/>
          <a:lstStyle/>
          <a:p>
            <a:fld id="{D9DA63A4-1F08-46BB-8793-6D1E30100560}" type="slidenum">
              <a:rPr lang="de-DE"/>
              <a:pPr/>
              <a:t>29</a:t>
            </a:fld>
            <a:endParaRPr lang="de-DE"/>
          </a:p>
        </p:txBody>
      </p:sp>
      <p:sp>
        <p:nvSpPr>
          <p:cNvPr id="647170" name="Rectangle 2"/>
          <p:cNvSpPr>
            <a:spLocks noGrp="1" noRot="1" noChangeAspect="1" noChangeArrowheads="1" noTextEdit="1"/>
          </p:cNvSpPr>
          <p:nvPr>
            <p:ph type="sldImg"/>
          </p:nvPr>
        </p:nvSpPr>
        <p:spPr>
          <a:xfrm>
            <a:off x="69850" y="742950"/>
            <a:ext cx="6607175" cy="3717925"/>
          </a:xfrm>
          <a:prstGeom prst="rect">
            <a:avLst/>
          </a:prstGeom>
          <a:ln/>
        </p:spPr>
      </p:sp>
      <p:sp>
        <p:nvSpPr>
          <p:cNvPr id="647171" name="Rectangle 3"/>
          <p:cNvSpPr>
            <a:spLocks noGrp="1" noChangeArrowheads="1"/>
          </p:cNvSpPr>
          <p:nvPr>
            <p:ph type="body" idx="1"/>
          </p:nvPr>
        </p:nvSpPr>
        <p:spPr>
          <a:xfrm>
            <a:off x="674688" y="4709121"/>
            <a:ext cx="5397500" cy="4461272"/>
          </a:xfrm>
          <a:prstGeom prst="rect">
            <a:avLst/>
          </a:prstGeom>
        </p:spPr>
        <p:txBody>
          <a:bodyPr/>
          <a:lstStyle/>
          <a:p>
            <a:endParaRPr lang="fr-FR"/>
          </a:p>
        </p:txBody>
      </p:sp>
    </p:spTree>
    <p:extLst>
      <p:ext uri="{BB962C8B-B14F-4D97-AF65-F5344CB8AC3E}">
        <p14:creationId xmlns:p14="http://schemas.microsoft.com/office/powerpoint/2010/main" val="16958041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5/16/2024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5/16/2024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5/16/2024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5/16/2024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5/16/2024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5/16/2024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5/16/2024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5/16/2024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5/16/2024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5/16/2024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5/16/2024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M. Vretenar | NIMMS</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5/16/2024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33493"/>
            <a:ext cx="10969139" cy="722764"/>
          </a:xfrm>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a:xfrm>
            <a:off x="609600" y="1158241"/>
            <a:ext cx="10969139" cy="4834787"/>
          </a:xfrm>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7336217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TITLE</a:t>
            </a:r>
            <a:endParaRPr lang="en-US" dirty="0"/>
          </a:p>
        </p:txBody>
      </p:sp>
      <p:sp>
        <p:nvSpPr>
          <p:cNvPr id="3" name="Subtitle 2"/>
          <p:cNvSpPr>
            <a:spLocks noGrp="1"/>
          </p:cNvSpPr>
          <p:nvPr>
            <p:ph type="subTitle" idx="1" hasCustomPrompt="1"/>
          </p:nvPr>
        </p:nvSpPr>
        <p:spPr>
          <a:xfrm>
            <a:off x="541538" y="4455620"/>
            <a:ext cx="11073408"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dirty="0"/>
              <a:t>AUTHOR NAME</a:t>
            </a:r>
            <a:endParaRPr lang="en-US" dirty="0"/>
          </a:p>
        </p:txBody>
      </p: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BE1BC7D-DDBF-4ECD-9465-702FF7643EEF}" type="datetime1">
              <a:rPr lang="it-IT" smtClean="0"/>
              <a:t>16/05/2024</a:t>
            </a:fld>
            <a:endParaRPr lang="it-IT" dirty="0"/>
          </a:p>
        </p:txBody>
      </p:sp>
      <p:sp>
        <p:nvSpPr>
          <p:cNvPr id="21"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it-IT"/>
          </a:p>
        </p:txBody>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3" name="Immagin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981022" y="-51247"/>
            <a:ext cx="2229954" cy="1115334"/>
          </a:xfrm>
          <a:prstGeom prst="rect">
            <a:avLst/>
          </a:prstGeom>
        </p:spPr>
      </p:pic>
      <p:cxnSp>
        <p:nvCxnSpPr>
          <p:cNvPr id="30" name="Straight Connector 9"/>
          <p:cNvCxnSpPr/>
          <p:nvPr userDrawn="1"/>
        </p:nvCxnSpPr>
        <p:spPr>
          <a:xfrm>
            <a:off x="1193532" y="4392271"/>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1"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6" name="Immagin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55803" y="5650938"/>
            <a:ext cx="5042417" cy="586217"/>
          </a:xfrm>
          <a:prstGeom prst="rect">
            <a:avLst/>
          </a:prstGeom>
        </p:spPr>
      </p:pic>
    </p:spTree>
    <p:extLst>
      <p:ext uri="{BB962C8B-B14F-4D97-AF65-F5344CB8AC3E}">
        <p14:creationId xmlns:p14="http://schemas.microsoft.com/office/powerpoint/2010/main" val="18760960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539" y="286603"/>
            <a:ext cx="11073408" cy="1450757"/>
          </a:xfrm>
        </p:spPr>
        <p:txBody>
          <a:bodyPr anchor="ctr">
            <a:norm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endParaRPr lang="en-US" dirty="0"/>
          </a:p>
        </p:txBody>
      </p:sp>
      <p:sp>
        <p:nvSpPr>
          <p:cNvPr id="3" name="Date Placeholder 2"/>
          <p:cNvSpPr>
            <a:spLocks noGrp="1"/>
          </p:cNvSpPr>
          <p:nvPr>
            <p:ph type="dt" sz="half" idx="10"/>
          </p:nvPr>
        </p:nvSpPr>
        <p:spPr/>
        <p:txBody>
          <a:bodyPr/>
          <a:lstStyle/>
          <a:p>
            <a:fld id="{C2493A9E-C768-4E41-B3A1-AD51A73D1C5A}" type="datetime1">
              <a:rPr lang="it-IT" smtClean="0"/>
              <a:t>16/05/2024</a:t>
            </a:fld>
            <a:endParaRPr lang="it-IT"/>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6" name="Immagin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8" name="Immagin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30296047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7" y="286603"/>
            <a:ext cx="11073409" cy="1450757"/>
          </a:xfrm>
        </p:spPr>
        <p:txBody>
          <a:bodyPr anchor="ctr">
            <a:normAutofit/>
          </a:bodyPr>
          <a:lstStyle>
            <a:lvl1pPr algn="l" defTabSz="914400" rtl="0" eaLnBrk="1" latinLnBrk="0" hangingPunct="1">
              <a:lnSpc>
                <a:spcPct val="85000"/>
              </a:lnSpc>
              <a:spcBef>
                <a:spcPct val="0"/>
              </a:spcBef>
              <a:buNone/>
              <a:defRPr lang="it-IT" sz="3000" kern="1200" spc="-50"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p>
        </p:txBody>
      </p:sp>
      <p:sp>
        <p:nvSpPr>
          <p:cNvPr id="3" name="Segnaposto contenuto 2"/>
          <p:cNvSpPr>
            <a:spLocks noGrp="1"/>
          </p:cNvSpPr>
          <p:nvPr>
            <p:ph idx="1"/>
          </p:nvPr>
        </p:nvSpPr>
        <p:spPr>
          <a:xfrm>
            <a:off x="541537" y="1845734"/>
            <a:ext cx="11073409" cy="3641809"/>
          </a:xfrm>
        </p:spPr>
        <p:txBody>
          <a:bodyPr/>
          <a:lstStyle>
            <a:lvl1pPr>
              <a:defRPr sz="18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p:txBody>
      </p:sp>
      <p:sp>
        <p:nvSpPr>
          <p:cNvPr id="4" name="Segnaposto data 3"/>
          <p:cNvSpPr>
            <a:spLocks noGrp="1"/>
          </p:cNvSpPr>
          <p:nvPr>
            <p:ph type="dt" sz="half" idx="10"/>
          </p:nvPr>
        </p:nvSpPr>
        <p:spPr/>
        <p:txBody>
          <a:bodyPr/>
          <a:lstStyle/>
          <a:p>
            <a:fld id="{2F5F5B08-F7E1-47E3-AC3C-9CB5582ACB44}" type="datetime1">
              <a:rPr lang="it-IT" smtClean="0"/>
              <a:t>16/05/2024</a:t>
            </a:fld>
            <a:endParaRPr lang="it-IT"/>
          </a:p>
        </p:txBody>
      </p:sp>
      <p:sp>
        <p:nvSpPr>
          <p:cNvPr id="5" name="Segnaposto piè di pagina 4"/>
          <p:cNvSpPr>
            <a:spLocks noGrp="1"/>
          </p:cNvSpPr>
          <p:nvPr>
            <p:ph type="ftr" sz="quarter" idx="11"/>
          </p:nvPr>
        </p:nvSpPr>
        <p:spPr/>
        <p:txBody>
          <a:bodyPr/>
          <a:lstStyle/>
          <a:p>
            <a:endParaRPr lang="it-IT"/>
          </a:p>
        </p:txBody>
      </p:sp>
      <p:sp>
        <p:nvSpPr>
          <p:cNvPr id="7"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11" name="Immagin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13110675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073408" cy="1229557"/>
          </a:xfrm>
        </p:spPr>
        <p:txBody>
          <a:bodyPr anchor="ctr">
            <a:no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p>
        </p:txBody>
      </p:sp>
      <p:sp>
        <p:nvSpPr>
          <p:cNvPr id="3" name="Segnaposto immagine 2"/>
          <p:cNvSpPr>
            <a:spLocks noGrp="1"/>
          </p:cNvSpPr>
          <p:nvPr>
            <p:ph type="pic" idx="1"/>
          </p:nvPr>
        </p:nvSpPr>
        <p:spPr>
          <a:xfrm>
            <a:off x="5183187" y="1819922"/>
            <a:ext cx="6431759" cy="3778803"/>
          </a:xfrm>
        </p:spPr>
        <p:txBody>
          <a:bodyPr>
            <a:normAutofit/>
          </a:bodyPr>
          <a:lstStyle>
            <a:lvl1pPr marL="0" indent="0">
              <a:buNone/>
              <a:defRPr sz="30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541538" y="1819922"/>
            <a:ext cx="4230487" cy="3778803"/>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a:t>Fare clic per modificare stili del testo dello schema</a:t>
            </a:r>
          </a:p>
        </p:txBody>
      </p:sp>
      <p:sp>
        <p:nvSpPr>
          <p:cNvPr id="5" name="Segnaposto data 4"/>
          <p:cNvSpPr>
            <a:spLocks noGrp="1"/>
          </p:cNvSpPr>
          <p:nvPr>
            <p:ph type="dt" sz="half" idx="10"/>
          </p:nvPr>
        </p:nvSpPr>
        <p:spPr/>
        <p:txBody>
          <a:bodyPr/>
          <a:lstStyle/>
          <a:p>
            <a:fld id="{6B2EFBE5-16BA-4121-9014-946DDBFC04C4}" type="datetime1">
              <a:rPr lang="it-IT" smtClean="0"/>
              <a:t>16/05/2024</a:t>
            </a:fld>
            <a:endParaRPr lang="it-IT" dirty="0"/>
          </a:p>
        </p:txBody>
      </p:sp>
      <p:sp>
        <p:nvSpPr>
          <p:cNvPr id="6" name="Segnaposto piè di pagina 5"/>
          <p:cNvSpPr>
            <a:spLocks noGrp="1"/>
          </p:cNvSpPr>
          <p:nvPr>
            <p:ph type="ftr" sz="quarter" idx="11"/>
          </p:nvPr>
        </p:nvSpPr>
        <p:spPr/>
        <p:txBody>
          <a:bodyPr/>
          <a:lstStyle/>
          <a:p>
            <a:endParaRPr lang="it-IT"/>
          </a:p>
        </p:txBody>
      </p:sp>
      <p:sp>
        <p:nvSpPr>
          <p:cNvPr id="8"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9" name="Immagine 8"/>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10" name="Immagine 9"/>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9347202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hank you p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Immagine 9"/>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11" name="Immagin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3583981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noFill/>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83612164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noFill/>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5/16/2024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5/16/2024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5/16/2024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5/16/2024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5/16/2024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5/16/2024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5.xml"/><Relationship Id="rId7"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84583"/>
          </a:xfrm>
          <a:prstGeom prst="rect">
            <a:avLst/>
          </a:prstGeom>
          <a:solidFill>
            <a:srgbClr val="FFC000"/>
          </a:solidFill>
        </p:spPr>
        <p:txBody>
          <a:bodyPr vert="horz" lIns="0" tIns="0" rIns="0" bIns="0" rtlCol="0" anchor="ctr" anchorCtr="0">
            <a:noAutofit/>
          </a:bodyPr>
          <a:lstStyle/>
          <a:p>
            <a:r>
              <a:rPr lang="en-US" dirty="0"/>
              <a:t>Click to edit Master title style</a:t>
            </a:r>
          </a:p>
        </p:txBody>
      </p:sp>
      <p:pic>
        <p:nvPicPr>
          <p:cNvPr id="5" name="Picture 4"/>
          <p:cNvPicPr>
            <a:picLocks noChangeAspect="1"/>
          </p:cNvPicPr>
          <p:nvPr userDrawn="1"/>
        </p:nvPicPr>
        <p:blipFill>
          <a:blip r:embed="rId24" cstate="email">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5/16/2024</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M. Vretenar | NIMMS</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marL="360000"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latin typeface="Arial" panose="020B0604020202020204" pitchFamily="34" charset="0"/>
                <a:cs typeface="Arial" panose="020B0604020202020204" pitchFamily="34" charset="0"/>
              </a:defRPr>
            </a:lvl1pPr>
          </a:lstStyle>
          <a:p>
            <a:fld id="{47F50668-7C7A-4E04-AF8E-2281C5E456CB}" type="datetime1">
              <a:rPr lang="it-IT" smtClean="0"/>
              <a:pPr/>
              <a:t>16/05/2024</a:t>
            </a:fld>
            <a:endParaRPr lang="it-IT"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latin typeface="Arial" panose="020B0604020202020204" pitchFamily="34" charset="0"/>
                <a:cs typeface="Arial" panose="020B0604020202020204" pitchFamily="34" charset="0"/>
              </a:defRPr>
            </a:lvl1pPr>
          </a:lstStyle>
          <a:p>
            <a:endParaRPr lang="it-IT"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4"/>
          <p:cNvSpPr>
            <a:spLocks noGrp="1"/>
          </p:cNvSpPr>
          <p:nvPr>
            <p:ph type="sldNum" sz="quarter" idx="4"/>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spTree>
    <p:extLst>
      <p:ext uri="{BB962C8B-B14F-4D97-AF65-F5344CB8AC3E}">
        <p14:creationId xmlns:p14="http://schemas.microsoft.com/office/powerpoint/2010/main" val="128047899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97" r:id="rId6"/>
  </p:sldLayoutIdLst>
  <p:hf hdr="0" ft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8.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2.xml"/><Relationship Id="rId5" Type="http://schemas.openxmlformats.org/officeDocument/2006/relationships/image" Target="../media/image24.jpeg"/><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jpeg"/><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2.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gif"/><Relationship Id="rId1" Type="http://schemas.openxmlformats.org/officeDocument/2006/relationships/slideLayout" Target="../slideLayouts/slideLayout22.xml"/><Relationship Id="rId4" Type="http://schemas.openxmlformats.org/officeDocument/2006/relationships/image" Target="../media/image11.jpg"/></Relationships>
</file>

<file path=ppt/slides/_rels/slide1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0.jpeg"/><Relationship Id="rId7" Type="http://schemas.openxmlformats.org/officeDocument/2006/relationships/image" Target="../media/image44.png"/><Relationship Id="rId2" Type="http://schemas.openxmlformats.org/officeDocument/2006/relationships/image" Target="../media/image39.jpeg"/><Relationship Id="rId1" Type="http://schemas.openxmlformats.org/officeDocument/2006/relationships/slideLayout" Target="../slideLayouts/slideLayout22.xml"/><Relationship Id="rId6" Type="http://schemas.openxmlformats.org/officeDocument/2006/relationships/image" Target="../media/image43.jpeg"/><Relationship Id="rId5" Type="http://schemas.openxmlformats.org/officeDocument/2006/relationships/image" Target="../media/image42.wmf"/><Relationship Id="rId4" Type="http://schemas.openxmlformats.org/officeDocument/2006/relationships/image" Target="../media/image41.jpeg"/></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2.xml"/><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2.xml"/><Relationship Id="rId4" Type="http://schemas.openxmlformats.org/officeDocument/2006/relationships/image" Target="../media/image11.jpg"/></Relationships>
</file>

<file path=ppt/slides/_rels/slide20.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jpeg"/><Relationship Id="rId2" Type="http://schemas.openxmlformats.org/officeDocument/2006/relationships/image" Target="../media/image49.jpeg"/><Relationship Id="rId1" Type="http://schemas.openxmlformats.org/officeDocument/2006/relationships/slideLayout" Target="../slideLayouts/slideLayout22.xml"/><Relationship Id="rId6" Type="http://schemas.openxmlformats.org/officeDocument/2006/relationships/image" Target="../media/image53.jpeg"/><Relationship Id="rId5" Type="http://schemas.openxmlformats.org/officeDocument/2006/relationships/image" Target="../media/image52.jpeg"/><Relationship Id="rId10" Type="http://schemas.openxmlformats.org/officeDocument/2006/relationships/image" Target="../media/image57.png"/><Relationship Id="rId4" Type="http://schemas.openxmlformats.org/officeDocument/2006/relationships/image" Target="../media/image51.jpeg"/><Relationship Id="rId9" Type="http://schemas.openxmlformats.org/officeDocument/2006/relationships/image" Target="../media/image5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19.xml"/><Relationship Id="rId4" Type="http://schemas.openxmlformats.org/officeDocument/2006/relationships/image" Target="../media/image61.png"/></Relationships>
</file>

<file path=ppt/slides/_rels/slide2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9.xml"/><Relationship Id="rId5" Type="http://schemas.openxmlformats.org/officeDocument/2006/relationships/image" Target="../media/image70.png"/><Relationship Id="rId4" Type="http://schemas.openxmlformats.org/officeDocument/2006/relationships/image" Target="../media/image69.png"/></Relationships>
</file>

<file path=ppt/slides/_rels/slide2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jpeg"/><Relationship Id="rId1" Type="http://schemas.openxmlformats.org/officeDocument/2006/relationships/slideLayout" Target="../slideLayouts/slideLayout19.xml"/><Relationship Id="rId4" Type="http://schemas.microsoft.com/office/2007/relationships/hdphoto" Target="../media/hdphoto1.wdp"/></Relationships>
</file>

<file path=ppt/slides/_rels/slide3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gif"/><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jpeg"/><Relationship Id="rId1" Type="http://schemas.openxmlformats.org/officeDocument/2006/relationships/slideLayout" Target="../slideLayouts/slideLayout2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2.xml.rels><?xml version="1.0" encoding="UTF-8" standalone="yes"?>
<Relationships xmlns="http://schemas.openxmlformats.org/package/2006/relationships"><Relationship Id="rId3" Type="http://schemas.openxmlformats.org/officeDocument/2006/relationships/hyperlink" Target="http://www.accelerators-for-society.org/" TargetMode="External"/><Relationship Id="rId2" Type="http://schemas.openxmlformats.org/officeDocument/2006/relationships/hyperlink" Target="http://apae.ific.uv.es/apae/wp-content/uploads/2015/04/EuCARD_Applications-of-Accelerators-2017.pdf" TargetMode="External"/><Relationship Id="rId1" Type="http://schemas.openxmlformats.org/officeDocument/2006/relationships/slideLayout" Target="../slideLayouts/slideLayout22.xml"/><Relationship Id="rId5" Type="http://schemas.openxmlformats.org/officeDocument/2006/relationships/image" Target="../media/image86.jpeg"/><Relationship Id="rId4" Type="http://schemas.openxmlformats.org/officeDocument/2006/relationships/hyperlink" Target="http://www.acceleratorsamerica.org/report/index.html" TargetMode="External"/></Relationships>
</file>

<file path=ppt/slides/_rels/slide43.xml.rels><?xml version="1.0" encoding="UTF-8" standalone="yes"?>
<Relationships xmlns="http://schemas.openxmlformats.org/package/2006/relationships"><Relationship Id="rId2" Type="http://schemas.openxmlformats.org/officeDocument/2006/relationships/image" Target="../media/image87.jp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2.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10113" y="0"/>
            <a:ext cx="12171774" cy="552344"/>
          </a:xfrm>
          <a:solidFill>
            <a:srgbClr val="0070C0"/>
          </a:solidFill>
        </p:spPr>
        <p:txBody>
          <a:bodyPr/>
          <a:lstStyle/>
          <a:p>
            <a:pPr algn="l"/>
            <a:r>
              <a:rPr lang="en-US" sz="2800" dirty="0"/>
              <a:t>  Maurizio Vretenar </a:t>
            </a:r>
            <a:r>
              <a:rPr lang="en-US" dirty="0"/>
              <a:t>CERN 							RTU/CERN May</a:t>
            </a:r>
            <a:r>
              <a:rPr lang="en-US" sz="2400" dirty="0"/>
              <a:t> 2024 </a:t>
            </a:r>
            <a:endParaRPr lang="en-US" sz="2800" dirty="0"/>
          </a:p>
        </p:txBody>
      </p:sp>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0" y="6115705"/>
            <a:ext cx="12192000" cy="742295"/>
          </a:xfrm>
          <a:solidFill>
            <a:srgbClr val="0070C0"/>
          </a:solidFill>
        </p:spPr>
        <p:txBody>
          <a:bodyPr anchor="ctr" anchorCtr="0">
            <a:noAutofit/>
          </a:bodyPr>
          <a:lstStyle/>
          <a:p>
            <a:r>
              <a:rPr lang="en-GB" sz="4000" dirty="0">
                <a:solidFill>
                  <a:srgbClr val="FFFF00"/>
                </a:solidFill>
              </a:rPr>
              <a:t>  Applications of Accelerators</a:t>
            </a:r>
            <a:endParaRPr lang="en-US" sz="4000" dirty="0">
              <a:solidFill>
                <a:srgbClr val="FFFF00"/>
              </a:solidFill>
            </a:endParaRPr>
          </a:p>
        </p:txBody>
      </p:sp>
      <p:pic>
        <p:nvPicPr>
          <p:cNvPr id="5" name="Picture 4">
            <a:extLst>
              <a:ext uri="{FF2B5EF4-FFF2-40B4-BE49-F238E27FC236}">
                <a16:creationId xmlns:a16="http://schemas.microsoft.com/office/drawing/2014/main" id="{31BB0263-CEA6-4958-A971-9C7392DDC84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113" y="535708"/>
            <a:ext cx="12181887" cy="5579997"/>
          </a:xfrm>
          <a:prstGeom prst="rect">
            <a:avLst/>
          </a:prstGeom>
        </p:spPr>
      </p:pic>
      <p:pic>
        <p:nvPicPr>
          <p:cNvPr id="9" name="Image 2" descr="logooutline.eps">
            <a:extLst>
              <a:ext uri="{FF2B5EF4-FFF2-40B4-BE49-F238E27FC236}">
                <a16:creationId xmlns:a16="http://schemas.microsoft.com/office/drawing/2014/main" id="{6FABF745-455E-4622-9476-ED3B1E0E019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12852" y="4355399"/>
            <a:ext cx="1545657" cy="1530123"/>
          </a:xfrm>
          <a:prstGeom prst="rect">
            <a:avLst/>
          </a:prstGeom>
        </p:spPr>
      </p:pic>
      <p:sp>
        <p:nvSpPr>
          <p:cNvPr id="4" name="TextBox 3">
            <a:extLst>
              <a:ext uri="{FF2B5EF4-FFF2-40B4-BE49-F238E27FC236}">
                <a16:creationId xmlns:a16="http://schemas.microsoft.com/office/drawing/2014/main" id="{8DEF0166-B535-4BA0-81C6-162AB8ACA99F}"/>
              </a:ext>
            </a:extLst>
          </p:cNvPr>
          <p:cNvSpPr txBox="1"/>
          <p:nvPr/>
        </p:nvSpPr>
        <p:spPr>
          <a:xfrm>
            <a:off x="4782323" y="-49067"/>
            <a:ext cx="1975990" cy="584775"/>
          </a:xfrm>
          <a:prstGeom prst="rect">
            <a:avLst/>
          </a:prstGeom>
          <a:noFill/>
        </p:spPr>
        <p:txBody>
          <a:bodyPr wrap="none" rtlCol="0">
            <a:spAutoFit/>
          </a:bodyPr>
          <a:lstStyle/>
          <a:p>
            <a:r>
              <a:rPr lang="fr-CH" sz="3200" b="1" dirty="0">
                <a:ln w="22225">
                  <a:solidFill>
                    <a:schemeClr val="accent2"/>
                  </a:solidFill>
                  <a:prstDash val="solid"/>
                </a:ln>
                <a:solidFill>
                  <a:schemeClr val="accent2">
                    <a:lumMod val="40000"/>
                    <a:lumOff val="60000"/>
                  </a:schemeClr>
                </a:solidFill>
              </a:rPr>
              <a:t>LECTURE 7</a:t>
            </a:r>
            <a:endParaRPr lang="en-GB" sz="32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C2D22EA-E700-477A-AABA-CF87011BFC9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625086" y="3734984"/>
            <a:ext cx="3022572" cy="2523774"/>
          </a:xfrm>
          <a:prstGeom prst="rect">
            <a:avLst/>
          </a:prstGeom>
        </p:spPr>
      </p:pic>
      <p:sp>
        <p:nvSpPr>
          <p:cNvPr id="2" name="Title 1">
            <a:extLst>
              <a:ext uri="{FF2B5EF4-FFF2-40B4-BE49-F238E27FC236}">
                <a16:creationId xmlns:a16="http://schemas.microsoft.com/office/drawing/2014/main" id="{2C3699AC-5725-44B9-AF78-4045DF305C63}"/>
              </a:ext>
            </a:extLst>
          </p:cNvPr>
          <p:cNvSpPr>
            <a:spLocks noGrp="1"/>
          </p:cNvSpPr>
          <p:nvPr>
            <p:ph type="title"/>
          </p:nvPr>
        </p:nvSpPr>
        <p:spPr>
          <a:xfrm>
            <a:off x="-1831" y="2674"/>
            <a:ext cx="12192000" cy="792244"/>
          </a:xfrm>
        </p:spPr>
        <p:txBody>
          <a:bodyPr/>
          <a:lstStyle/>
          <a:p>
            <a:r>
              <a:rPr lang="fr-CH" dirty="0" err="1"/>
              <a:t>Sterilisation</a:t>
            </a:r>
            <a:endParaRPr lang="en-GB" dirty="0"/>
          </a:p>
        </p:txBody>
      </p:sp>
      <p:sp>
        <p:nvSpPr>
          <p:cNvPr id="4" name="Slide Number Placeholder 3">
            <a:extLst>
              <a:ext uri="{FF2B5EF4-FFF2-40B4-BE49-F238E27FC236}">
                <a16:creationId xmlns:a16="http://schemas.microsoft.com/office/drawing/2014/main" id="{14EAABFB-B378-44C0-877C-367919325264}"/>
              </a:ext>
            </a:extLst>
          </p:cNvPr>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5" name="Picture 4">
            <a:extLst>
              <a:ext uri="{FF2B5EF4-FFF2-40B4-BE49-F238E27FC236}">
                <a16:creationId xmlns:a16="http://schemas.microsoft.com/office/drawing/2014/main" id="{EB480675-9A64-4662-A85D-BC711F4FF76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8180" y="1158016"/>
            <a:ext cx="4814437" cy="3711776"/>
          </a:xfrm>
          <a:prstGeom prst="rect">
            <a:avLst/>
          </a:prstGeom>
        </p:spPr>
      </p:pic>
      <p:sp>
        <p:nvSpPr>
          <p:cNvPr id="6" name="TextBox 5">
            <a:extLst>
              <a:ext uri="{FF2B5EF4-FFF2-40B4-BE49-F238E27FC236}">
                <a16:creationId xmlns:a16="http://schemas.microsoft.com/office/drawing/2014/main" id="{23408105-9757-418F-B6E0-4393205EE0E6}"/>
              </a:ext>
            </a:extLst>
          </p:cNvPr>
          <p:cNvSpPr txBox="1"/>
          <p:nvPr/>
        </p:nvSpPr>
        <p:spPr>
          <a:xfrm flipH="1">
            <a:off x="4962617" y="993390"/>
            <a:ext cx="4252403" cy="3431709"/>
          </a:xfrm>
          <a:prstGeom prst="rect">
            <a:avLst/>
          </a:prstGeom>
          <a:noFill/>
        </p:spPr>
        <p:txBody>
          <a:bodyPr wrap="square" lIns="0" tIns="0" rIns="0" bIns="0" rtlCol="0">
            <a:spAutoFit/>
          </a:bodyPr>
          <a:lstStyle/>
          <a:p>
            <a:pPr marL="285750" indent="-285750" algn="l">
              <a:spcBef>
                <a:spcPts val="600"/>
              </a:spcBef>
              <a:buFont typeface="Arial" panose="020B0604020202020204" pitchFamily="34" charset="0"/>
              <a:buChar char="•"/>
            </a:pPr>
            <a:r>
              <a:rPr lang="en-GB" sz="1600" dirty="0">
                <a:latin typeface="Calibri" panose="020F0502020204030204" pitchFamily="34" charset="0"/>
                <a:ea typeface="Calibri" panose="020F0502020204030204" pitchFamily="34" charset="0"/>
                <a:cs typeface="Calibri" panose="020F0502020204030204" pitchFamily="34" charset="0"/>
              </a:rPr>
              <a:t>Sterilisation processes caused by the breaking of molecular bonds associated with the water and DNA in microbial cells. </a:t>
            </a:r>
          </a:p>
          <a:p>
            <a:pPr marL="285750" indent="-285750" algn="l">
              <a:spcBef>
                <a:spcPts val="600"/>
              </a:spcBef>
              <a:buFont typeface="Arial" panose="020B0604020202020204" pitchFamily="34" charset="0"/>
              <a:buChar char="•"/>
            </a:pPr>
            <a:r>
              <a:rPr lang="en-GB" sz="1600" dirty="0">
                <a:latin typeface="Calibri" panose="020F0502020204030204" pitchFamily="34" charset="0"/>
                <a:ea typeface="Calibri" panose="020F0502020204030204" pitchFamily="34" charset="0"/>
                <a:cs typeface="Calibri" panose="020F0502020204030204" pitchFamily="34" charset="0"/>
              </a:rPr>
              <a:t>Medical products (implants and instruments), food, and pharmaceutical packaging can be sterilised. </a:t>
            </a:r>
          </a:p>
          <a:p>
            <a:pPr marL="285750" indent="-285750" algn="l">
              <a:spcBef>
                <a:spcPts val="600"/>
              </a:spcBef>
              <a:buFont typeface="Arial" panose="020B0604020202020204" pitchFamily="34" charset="0"/>
              <a:buChar char="•"/>
            </a:pPr>
            <a:r>
              <a:rPr lang="en-GB" sz="1600" dirty="0">
                <a:latin typeface="Calibri" panose="020F0502020204030204" pitchFamily="34" charset="0"/>
                <a:ea typeface="Calibri" panose="020F0502020204030204" pitchFamily="34" charset="0"/>
                <a:cs typeface="Calibri" panose="020F0502020204030204" pitchFamily="34" charset="0"/>
              </a:rPr>
              <a:t>Energy between 1 and 10 MeV, all surfaces must be accessible (small penetration depth).</a:t>
            </a:r>
          </a:p>
          <a:p>
            <a:pPr marL="285750" indent="-285750" algn="l">
              <a:spcBef>
                <a:spcPts val="600"/>
              </a:spcBef>
              <a:buFont typeface="Arial" panose="020B0604020202020204" pitchFamily="34" charset="0"/>
              <a:buChar char="•"/>
            </a:pPr>
            <a:r>
              <a:rPr lang="en-GB" sz="1600" dirty="0">
                <a:latin typeface="Calibri" panose="020F0502020204030204" pitchFamily="34" charset="0"/>
                <a:ea typeface="Calibri" panose="020F0502020204030204" pitchFamily="34" charset="0"/>
                <a:cs typeface="Calibri" panose="020F0502020204030204" pitchFamily="34" charset="0"/>
              </a:rPr>
              <a:t>The world market-leader in the aseptic carton packaging of liquid foods is currently undergoing the installation of e-beam sterilisation machines in the majority of its production facilities. </a:t>
            </a:r>
          </a:p>
        </p:txBody>
      </p:sp>
      <p:pic>
        <p:nvPicPr>
          <p:cNvPr id="8" name="Picture 7">
            <a:extLst>
              <a:ext uri="{FF2B5EF4-FFF2-40B4-BE49-F238E27FC236}">
                <a16:creationId xmlns:a16="http://schemas.microsoft.com/office/drawing/2014/main" id="{5A7ACB89-2A0C-42A6-837A-9C5A2BCC281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452785" y="498273"/>
            <a:ext cx="2398481" cy="3933507"/>
          </a:xfrm>
          <a:prstGeom prst="rect">
            <a:avLst/>
          </a:prstGeom>
        </p:spPr>
      </p:pic>
      <p:pic>
        <p:nvPicPr>
          <p:cNvPr id="10" name="Picture 9">
            <a:extLst>
              <a:ext uri="{FF2B5EF4-FFF2-40B4-BE49-F238E27FC236}">
                <a16:creationId xmlns:a16="http://schemas.microsoft.com/office/drawing/2014/main" id="{FA8A0F00-B2F8-4C36-BD67-22C7562154C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720192" y="4379864"/>
            <a:ext cx="2225468" cy="1930187"/>
          </a:xfrm>
          <a:prstGeom prst="rect">
            <a:avLst/>
          </a:prstGeom>
        </p:spPr>
      </p:pic>
    </p:spTree>
    <p:extLst>
      <p:ext uri="{BB962C8B-B14F-4D97-AF65-F5344CB8AC3E}">
        <p14:creationId xmlns:p14="http://schemas.microsoft.com/office/powerpoint/2010/main" val="40574984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699AC-5725-44B9-AF78-4045DF305C63}"/>
              </a:ext>
            </a:extLst>
          </p:cNvPr>
          <p:cNvSpPr>
            <a:spLocks noGrp="1"/>
          </p:cNvSpPr>
          <p:nvPr>
            <p:ph type="title"/>
          </p:nvPr>
        </p:nvSpPr>
        <p:spPr>
          <a:xfrm>
            <a:off x="-1831" y="2674"/>
            <a:ext cx="12192000" cy="792244"/>
          </a:xfrm>
        </p:spPr>
        <p:txBody>
          <a:bodyPr/>
          <a:lstStyle/>
          <a:p>
            <a:r>
              <a:rPr lang="fr-CH" dirty="0"/>
              <a:t>Food </a:t>
            </a:r>
            <a:r>
              <a:rPr lang="fr-CH" dirty="0" err="1"/>
              <a:t>sterilisation</a:t>
            </a:r>
            <a:r>
              <a:rPr lang="fr-CH" dirty="0"/>
              <a:t> and </a:t>
            </a:r>
            <a:r>
              <a:rPr lang="fr-CH" dirty="0" err="1"/>
              <a:t>radiophobia</a:t>
            </a:r>
            <a:endParaRPr lang="en-GB" dirty="0"/>
          </a:p>
        </p:txBody>
      </p:sp>
      <p:sp>
        <p:nvSpPr>
          <p:cNvPr id="4" name="Slide Number Placeholder 3">
            <a:extLst>
              <a:ext uri="{FF2B5EF4-FFF2-40B4-BE49-F238E27FC236}">
                <a16:creationId xmlns:a16="http://schemas.microsoft.com/office/drawing/2014/main" id="{14EAABFB-B378-44C0-877C-367919325264}"/>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
        <p:nvSpPr>
          <p:cNvPr id="3" name="TextBox 2">
            <a:extLst>
              <a:ext uri="{FF2B5EF4-FFF2-40B4-BE49-F238E27FC236}">
                <a16:creationId xmlns:a16="http://schemas.microsoft.com/office/drawing/2014/main" id="{EC3FD061-E2E8-4242-B920-5EF0CAB6EF55}"/>
              </a:ext>
            </a:extLst>
          </p:cNvPr>
          <p:cNvSpPr txBox="1"/>
          <p:nvPr/>
        </p:nvSpPr>
        <p:spPr>
          <a:xfrm flipH="1">
            <a:off x="390615" y="990718"/>
            <a:ext cx="11585361" cy="2123658"/>
          </a:xfrm>
          <a:prstGeom prst="rect">
            <a:avLst/>
          </a:prstGeom>
          <a:noFill/>
        </p:spPr>
        <p:txBody>
          <a:bodyPr wrap="square" lIns="0" tIns="0" rIns="0" bIns="0" rtlCol="0">
            <a:spAutoFit/>
          </a:bodyPr>
          <a:lstStyle/>
          <a:p>
            <a:pPr algn="l"/>
            <a:r>
              <a:rPr lang="en-GB" b="1" dirty="0"/>
              <a:t>Seed and crop treatment – </a:t>
            </a:r>
            <a:r>
              <a:rPr lang="en-GB" i="1" dirty="0">
                <a:solidFill>
                  <a:srgbClr val="C00000"/>
                </a:solidFill>
              </a:rPr>
              <a:t>20 to 30% of food harvested is lost to rotting and insect infestation</a:t>
            </a:r>
          </a:p>
          <a:p>
            <a:pPr algn="l"/>
            <a:r>
              <a:rPr lang="en-GB" dirty="0"/>
              <a:t>Crop seeds must be free from pathogens (fungi, bacteria and viruses) that can endanger health and food security. Standard treatment: chemical seed dressing that can result in the contamination of soil and ground water with waste products, drifting of dressing agents across ﬁelds, killing of probiotic microorganisms. </a:t>
            </a:r>
          </a:p>
          <a:p>
            <a:pPr algn="l"/>
            <a:endParaRPr lang="en-GB" sz="1050" dirty="0"/>
          </a:p>
          <a:p>
            <a:pPr algn="l"/>
            <a:r>
              <a:rPr lang="en-GB" dirty="0"/>
              <a:t>Alternative: physical disinfection of seed using the </a:t>
            </a:r>
            <a:r>
              <a:rPr lang="en-GB" b="1" dirty="0">
                <a:solidFill>
                  <a:srgbClr val="C00000"/>
                </a:solidFill>
              </a:rPr>
              <a:t>biocidal effect of accelerated electrons</a:t>
            </a:r>
            <a:r>
              <a:rPr lang="en-GB" dirty="0"/>
              <a:t>. By precisely </a:t>
            </a:r>
          </a:p>
          <a:p>
            <a:pPr algn="l"/>
            <a:r>
              <a:rPr lang="en-GB" dirty="0"/>
              <a:t>adjusting the energy of the e-beam, contamination on the seed surface can be treated without damaging </a:t>
            </a:r>
          </a:p>
          <a:p>
            <a:pPr algn="l"/>
            <a:r>
              <a:rPr lang="en-GB" dirty="0"/>
              <a:t>the DNA of the seed grain. </a:t>
            </a:r>
          </a:p>
        </p:txBody>
      </p:sp>
      <p:sp>
        <p:nvSpPr>
          <p:cNvPr id="7" name="TextBox 6">
            <a:extLst>
              <a:ext uri="{FF2B5EF4-FFF2-40B4-BE49-F238E27FC236}">
                <a16:creationId xmlns:a16="http://schemas.microsoft.com/office/drawing/2014/main" id="{9942931F-954B-4B76-BAF6-AD0D545CCFDE}"/>
              </a:ext>
            </a:extLst>
          </p:cNvPr>
          <p:cNvSpPr txBox="1"/>
          <p:nvPr/>
        </p:nvSpPr>
        <p:spPr>
          <a:xfrm flipH="1">
            <a:off x="343493" y="3135868"/>
            <a:ext cx="5726032" cy="1107996"/>
          </a:xfrm>
          <a:prstGeom prst="rect">
            <a:avLst/>
          </a:prstGeom>
          <a:noFill/>
        </p:spPr>
        <p:txBody>
          <a:bodyPr wrap="square" lIns="0" tIns="0" rIns="0" bIns="0" rtlCol="0">
            <a:spAutoFit/>
          </a:bodyPr>
          <a:lstStyle/>
          <a:p>
            <a:pPr algn="l"/>
            <a:r>
              <a:rPr lang="en-GB" b="1" dirty="0"/>
              <a:t>Advantages</a:t>
            </a:r>
            <a:r>
              <a:rPr lang="en-GB" dirty="0"/>
              <a:t>:</a:t>
            </a:r>
          </a:p>
          <a:p>
            <a:pPr marL="285750" indent="-285750" algn="l">
              <a:buFont typeface="Wingdings" panose="05000000000000000000" pitchFamily="2" charset="2"/>
              <a:buChar char="Ø"/>
            </a:pPr>
            <a:r>
              <a:rPr lang="en-GB" dirty="0"/>
              <a:t>no change in taste, texture of colour;</a:t>
            </a:r>
          </a:p>
          <a:p>
            <a:pPr marL="285750" indent="-285750" algn="l">
              <a:buFont typeface="Wingdings" panose="05000000000000000000" pitchFamily="2" charset="2"/>
              <a:buChar char="Ø"/>
            </a:pPr>
            <a:r>
              <a:rPr lang="en-GB" dirty="0"/>
              <a:t>no toxic residue;</a:t>
            </a:r>
          </a:p>
          <a:p>
            <a:pPr marL="285750" indent="-285750" algn="l">
              <a:buFont typeface="Wingdings" panose="05000000000000000000" pitchFamily="2" charset="2"/>
              <a:buChar char="Ø"/>
            </a:pPr>
            <a:r>
              <a:rPr lang="en-GB" dirty="0"/>
              <a:t>less energy consumption than e.g. steaming;</a:t>
            </a:r>
          </a:p>
        </p:txBody>
      </p:sp>
      <p:sp>
        <p:nvSpPr>
          <p:cNvPr id="8" name="TextBox 7">
            <a:extLst>
              <a:ext uri="{FF2B5EF4-FFF2-40B4-BE49-F238E27FC236}">
                <a16:creationId xmlns:a16="http://schemas.microsoft.com/office/drawing/2014/main" id="{CEA07D37-0A00-4B65-A4E4-ABBA1C755B22}"/>
              </a:ext>
            </a:extLst>
          </p:cNvPr>
          <p:cNvSpPr txBox="1"/>
          <p:nvPr/>
        </p:nvSpPr>
        <p:spPr>
          <a:xfrm flipH="1">
            <a:off x="267509" y="4536936"/>
            <a:ext cx="6652111" cy="1330346"/>
          </a:xfrm>
          <a:prstGeom prst="rect">
            <a:avLst/>
          </a:prstGeom>
        </p:spPr>
        <p:style>
          <a:lnRef idx="1">
            <a:schemeClr val="accent3"/>
          </a:lnRef>
          <a:fillRef idx="2">
            <a:schemeClr val="accent3"/>
          </a:fillRef>
          <a:effectRef idx="1">
            <a:schemeClr val="accent3"/>
          </a:effectRef>
          <a:fontRef idx="minor">
            <a:schemeClr val="dk1"/>
          </a:fontRef>
        </p:style>
        <p:txBody>
          <a:bodyPr wrap="square" lIns="72000" tIns="72000" rIns="72000" bIns="72000" rtlCol="0">
            <a:spAutoFit/>
          </a:bodyPr>
          <a:lstStyle/>
          <a:p>
            <a:pPr algn="l">
              <a:spcBef>
                <a:spcPts val="600"/>
              </a:spcBef>
            </a:pPr>
            <a:r>
              <a:rPr lang="en-GB" dirty="0"/>
              <a:t>E-beam treatment diffusion is limited by </a:t>
            </a:r>
            <a:r>
              <a:rPr lang="en-GB" b="1" dirty="0"/>
              <a:t>low social acceptance </a:t>
            </a:r>
            <a:r>
              <a:rPr lang="en-GB" dirty="0"/>
              <a:t>of any association between “radiation” and “food”, which results as well in stringent regulatory constraints.</a:t>
            </a:r>
          </a:p>
          <a:p>
            <a:pPr algn="l">
              <a:spcBef>
                <a:spcPts val="600"/>
              </a:spcBef>
            </a:pPr>
            <a:r>
              <a:rPr lang="en-GB" dirty="0"/>
              <a:t>Crop treatment companies never use the word “radiation”… </a:t>
            </a:r>
          </a:p>
        </p:txBody>
      </p:sp>
      <p:pic>
        <p:nvPicPr>
          <p:cNvPr id="9" name="Picture 8">
            <a:extLst>
              <a:ext uri="{FF2B5EF4-FFF2-40B4-BE49-F238E27FC236}">
                <a16:creationId xmlns:a16="http://schemas.microsoft.com/office/drawing/2014/main" id="{193925A5-F433-40CE-B13A-84647EC3C08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31729" y="3310176"/>
            <a:ext cx="4896409" cy="2647176"/>
          </a:xfrm>
          <a:prstGeom prst="rect">
            <a:avLst/>
          </a:prstGeom>
        </p:spPr>
      </p:pic>
    </p:spTree>
    <p:extLst>
      <p:ext uri="{BB962C8B-B14F-4D97-AF65-F5344CB8AC3E}">
        <p14:creationId xmlns:p14="http://schemas.microsoft.com/office/powerpoint/2010/main" val="795992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22764"/>
          </a:xfrm>
        </p:spPr>
        <p:txBody>
          <a:bodyPr/>
          <a:lstStyle/>
          <a:p>
            <a:r>
              <a:rPr lang="en-US" dirty="0"/>
              <a:t>Environmental applications of low-energy electrons</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12</a:t>
            </a:fld>
            <a:endParaRPr lang="en-GB"/>
          </a:p>
        </p:txBody>
      </p:sp>
      <p:sp>
        <p:nvSpPr>
          <p:cNvPr id="6" name="TextBox 5"/>
          <p:cNvSpPr txBox="1"/>
          <p:nvPr/>
        </p:nvSpPr>
        <p:spPr>
          <a:xfrm>
            <a:off x="340837" y="796038"/>
            <a:ext cx="8304399"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a:t>Low-energy electrons can break molecular bonds and be used for:</a:t>
            </a:r>
          </a:p>
          <a:p>
            <a:pPr marL="342900" indent="-342900">
              <a:buFontTx/>
              <a:buChar char="-"/>
            </a:pPr>
            <a:r>
              <a:rPr lang="en-US" dirty="0"/>
              <a:t>Flue gas treatment (cleaning of </a:t>
            </a:r>
            <a:r>
              <a:rPr lang="en-US" dirty="0" err="1"/>
              <a:t>SOx</a:t>
            </a:r>
            <a:r>
              <a:rPr lang="en-US" dirty="0"/>
              <a:t> from smokes of fossil fuel power plants) </a:t>
            </a:r>
          </a:p>
          <a:p>
            <a:pPr marL="342900" indent="-342900">
              <a:buFontTx/>
              <a:buChar char="-"/>
            </a:pPr>
            <a:r>
              <a:rPr lang="en-US" dirty="0"/>
              <a:t>Wastewater and sewage treatment</a:t>
            </a:r>
          </a:p>
          <a:p>
            <a:pPr marL="342900" indent="-342900">
              <a:buFontTx/>
              <a:buChar char="-"/>
            </a:pPr>
            <a:r>
              <a:rPr lang="en-US" dirty="0"/>
              <a:t>Treatment of marine diesel exhaust gases (removal of </a:t>
            </a:r>
            <a:r>
              <a:rPr lang="en-US" dirty="0" err="1"/>
              <a:t>SOx</a:t>
            </a:r>
            <a:r>
              <a:rPr lang="en-US" dirty="0"/>
              <a:t> and NOx). </a:t>
            </a:r>
          </a:p>
        </p:txBody>
      </p:sp>
      <p:pic>
        <p:nvPicPr>
          <p:cNvPr id="7" name="Picture 7" descr="statek.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8767345" y="796038"/>
            <a:ext cx="3230616" cy="2224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340837" y="2146868"/>
            <a:ext cx="6226218" cy="229293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285750" indent="-285750">
              <a:spcBef>
                <a:spcPts val="600"/>
              </a:spcBef>
              <a:buFont typeface="Arial" panose="020B0604020202020204" pitchFamily="34" charset="0"/>
              <a:buChar char="•"/>
            </a:pPr>
            <a:r>
              <a:rPr lang="en-GB" sz="1600" b="1" dirty="0">
                <a:solidFill>
                  <a:srgbClr val="FF0000"/>
                </a:solidFill>
              </a:rPr>
              <a:t>Maritime transport </a:t>
            </a:r>
            <a:r>
              <a:rPr lang="en-GB" sz="1600" dirty="0"/>
              <a:t>is the largest contributor to air pollution: a cruise ship emits as much sulphur oxides as 1 million cars!</a:t>
            </a:r>
          </a:p>
          <a:p>
            <a:pPr marL="285750" indent="-285750">
              <a:spcBef>
                <a:spcPts val="600"/>
              </a:spcBef>
              <a:buFont typeface="Arial" panose="020B0604020202020204" pitchFamily="34" charset="0"/>
              <a:buChar char="•"/>
            </a:pPr>
            <a:r>
              <a:rPr lang="en-GB" sz="1600" dirty="0"/>
              <a:t>Ships burn Heavy Fuel Oil, cheap but rich in </a:t>
            </a:r>
            <a:r>
              <a:rPr lang="en-GB" sz="1600" dirty="0">
                <a:solidFill>
                  <a:srgbClr val="FF0000"/>
                </a:solidFill>
              </a:rPr>
              <a:t>Sulphur</a:t>
            </a:r>
            <a:r>
              <a:rPr lang="en-GB" sz="1600" dirty="0"/>
              <a:t>. Diesels (high efficiency) emit </a:t>
            </a:r>
            <a:r>
              <a:rPr lang="en-GB" sz="1600" dirty="0">
                <a:solidFill>
                  <a:srgbClr val="FF0000"/>
                </a:solidFill>
              </a:rPr>
              <a:t>Nitrogen</a:t>
            </a:r>
            <a:r>
              <a:rPr lang="en-GB" sz="1600" dirty="0"/>
              <a:t> oxides and </a:t>
            </a:r>
            <a:r>
              <a:rPr lang="en-GB" sz="1600" dirty="0">
                <a:solidFill>
                  <a:srgbClr val="FF0000"/>
                </a:solidFill>
              </a:rPr>
              <a:t>particulate</a:t>
            </a:r>
            <a:r>
              <a:rPr lang="en-GB" sz="1600" dirty="0"/>
              <a:t> matter.</a:t>
            </a:r>
          </a:p>
          <a:p>
            <a:pPr marL="285750" indent="-285750">
              <a:spcBef>
                <a:spcPts val="600"/>
              </a:spcBef>
              <a:buFont typeface="Arial" panose="020B0604020202020204" pitchFamily="34" charset="0"/>
              <a:buChar char="•"/>
            </a:pPr>
            <a:r>
              <a:rPr lang="en-GB" sz="1600" dirty="0"/>
              <a:t>New legislation is going to drastically limit </a:t>
            </a:r>
            <a:r>
              <a:rPr lang="en-GB" sz="1600" dirty="0" err="1"/>
              <a:t>SOx</a:t>
            </a:r>
            <a:r>
              <a:rPr lang="en-GB" sz="1600" dirty="0"/>
              <a:t> and NOx emissions from shipping, with priority to critical coastal areas.</a:t>
            </a:r>
          </a:p>
          <a:p>
            <a:pPr marL="285750" indent="-285750">
              <a:spcBef>
                <a:spcPts val="600"/>
              </a:spcBef>
              <a:buFont typeface="Arial" panose="020B0604020202020204" pitchFamily="34" charset="0"/>
              <a:buChar char="•"/>
            </a:pPr>
            <a:r>
              <a:rPr lang="en-GB" sz="1600" dirty="0"/>
              <a:t>So far, technical solutions exist to reduce </a:t>
            </a:r>
            <a:r>
              <a:rPr lang="en-GB" sz="1600" dirty="0" err="1"/>
              <a:t>SOx</a:t>
            </a:r>
            <a:r>
              <a:rPr lang="en-GB" sz="1600" dirty="0"/>
              <a:t> or NOx, but there is no economically viable solution for both. </a:t>
            </a:r>
          </a:p>
        </p:txBody>
      </p:sp>
      <p:pic>
        <p:nvPicPr>
          <p:cNvPr id="8" name="Obraz 1">
            <a:extLst>
              <a:ext uri="{FF2B5EF4-FFF2-40B4-BE49-F238E27FC236}">
                <a16:creationId xmlns:a16="http://schemas.microsoft.com/office/drawing/2014/main" id="{4FE85EFC-D170-48F0-B9F6-CE6EF255895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56325" y="3590456"/>
            <a:ext cx="3741636" cy="2687378"/>
          </a:xfrm>
          <a:prstGeom prst="rect">
            <a:avLst/>
          </a:prstGeom>
        </p:spPr>
      </p:pic>
      <p:sp>
        <p:nvSpPr>
          <p:cNvPr id="9" name="TextBox 8">
            <a:extLst>
              <a:ext uri="{FF2B5EF4-FFF2-40B4-BE49-F238E27FC236}">
                <a16:creationId xmlns:a16="http://schemas.microsoft.com/office/drawing/2014/main" id="{9A87D8F3-A754-4BE9-9E95-509605EB2FDB}"/>
              </a:ext>
            </a:extLst>
          </p:cNvPr>
          <p:cNvSpPr txBox="1"/>
          <p:nvPr/>
        </p:nvSpPr>
        <p:spPr>
          <a:xfrm>
            <a:off x="7060708" y="3250474"/>
            <a:ext cx="2632363" cy="95410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400" dirty="0"/>
              <a:t>150 kV </a:t>
            </a:r>
            <a:r>
              <a:rPr lang="fr-CH" sz="1400" dirty="0" err="1"/>
              <a:t>electron</a:t>
            </a:r>
            <a:r>
              <a:rPr lang="fr-CH" sz="1400" dirty="0"/>
              <a:t> </a:t>
            </a:r>
            <a:r>
              <a:rPr lang="fr-CH" sz="1400" dirty="0" err="1"/>
              <a:t>accelerator</a:t>
            </a:r>
            <a:r>
              <a:rPr lang="fr-CH" sz="1400" dirty="0"/>
              <a:t> to break the high </a:t>
            </a:r>
            <a:r>
              <a:rPr lang="fr-CH" sz="1400" dirty="0" err="1"/>
              <a:t>order</a:t>
            </a:r>
            <a:r>
              <a:rPr lang="fr-CH" sz="1400" dirty="0"/>
              <a:t> </a:t>
            </a:r>
            <a:r>
              <a:rPr lang="fr-CH" sz="1400" dirty="0" err="1"/>
              <a:t>molecules</a:t>
            </a:r>
            <a:r>
              <a:rPr lang="fr-CH" sz="1400" dirty="0"/>
              <a:t> </a:t>
            </a:r>
            <a:r>
              <a:rPr lang="fr-CH" sz="1400" dirty="0" err="1"/>
              <a:t>that</a:t>
            </a:r>
            <a:r>
              <a:rPr lang="fr-CH" sz="1400" dirty="0"/>
              <a:t> are </a:t>
            </a:r>
            <a:r>
              <a:rPr lang="fr-CH" sz="1400" dirty="0" err="1"/>
              <a:t>then</a:t>
            </a:r>
            <a:r>
              <a:rPr lang="fr-CH" sz="1400" dirty="0"/>
              <a:t> </a:t>
            </a:r>
            <a:r>
              <a:rPr lang="fr-CH" sz="1400" dirty="0" err="1"/>
              <a:t>cleaned</a:t>
            </a:r>
            <a:r>
              <a:rPr lang="fr-CH" sz="1400" dirty="0"/>
              <a:t> by a water jet (scrubber)</a:t>
            </a:r>
            <a:endParaRPr lang="en-GB" sz="1400" dirty="0"/>
          </a:p>
        </p:txBody>
      </p:sp>
      <p:sp>
        <p:nvSpPr>
          <p:cNvPr id="10" name="TextBox 9">
            <a:extLst>
              <a:ext uri="{FF2B5EF4-FFF2-40B4-BE49-F238E27FC236}">
                <a16:creationId xmlns:a16="http://schemas.microsoft.com/office/drawing/2014/main" id="{50A1BC56-2C5D-4EAA-8F88-B39C18FD720A}"/>
              </a:ext>
            </a:extLst>
          </p:cNvPr>
          <p:cNvSpPr txBox="1"/>
          <p:nvPr/>
        </p:nvSpPr>
        <p:spPr>
          <a:xfrm>
            <a:off x="340837" y="4574115"/>
            <a:ext cx="6226218" cy="163121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b="1" dirty="0">
                <a:solidFill>
                  <a:srgbClr val="FF0000"/>
                </a:solidFill>
              </a:rPr>
              <a:t>Hybrid Exhaust Gas Cleaning Retrofit Technology for International Shipping (HERTIS)</a:t>
            </a:r>
          </a:p>
          <a:p>
            <a:r>
              <a:rPr lang="en-GB" sz="1600" dirty="0"/>
              <a:t>A project based on a patent from INCT Warsaw promoted by a collaboration of research institutions (including CERN), accelerator industry, shipyards, maritime companies, maritime associations (Germany, UK, Switzerland, Poland, Latvia, Italy).</a:t>
            </a:r>
            <a:endParaRPr lang="en-GB" sz="1400" dirty="0"/>
          </a:p>
        </p:txBody>
      </p:sp>
      <p:sp>
        <p:nvSpPr>
          <p:cNvPr id="4" name="Arrow: Right 3">
            <a:extLst>
              <a:ext uri="{FF2B5EF4-FFF2-40B4-BE49-F238E27FC236}">
                <a16:creationId xmlns:a16="http://schemas.microsoft.com/office/drawing/2014/main" id="{C598042A-7662-41CE-99CC-A77D51C51C59}"/>
              </a:ext>
            </a:extLst>
          </p:cNvPr>
          <p:cNvSpPr/>
          <p:nvPr/>
        </p:nvSpPr>
        <p:spPr>
          <a:xfrm>
            <a:off x="6986817" y="5194143"/>
            <a:ext cx="909216" cy="5232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Up 10">
            <a:extLst>
              <a:ext uri="{FF2B5EF4-FFF2-40B4-BE49-F238E27FC236}">
                <a16:creationId xmlns:a16="http://schemas.microsoft.com/office/drawing/2014/main" id="{A5167661-AEDE-48C3-B3DD-95077DFF43F6}"/>
              </a:ext>
            </a:extLst>
          </p:cNvPr>
          <p:cNvSpPr/>
          <p:nvPr/>
        </p:nvSpPr>
        <p:spPr>
          <a:xfrm>
            <a:off x="10264742" y="6026332"/>
            <a:ext cx="457200" cy="365125"/>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Up 11">
            <a:extLst>
              <a:ext uri="{FF2B5EF4-FFF2-40B4-BE49-F238E27FC236}">
                <a16:creationId xmlns:a16="http://schemas.microsoft.com/office/drawing/2014/main" id="{ED87F2A6-8360-4F6D-BD3D-A5032774F31F}"/>
              </a:ext>
            </a:extLst>
          </p:cNvPr>
          <p:cNvSpPr/>
          <p:nvPr/>
        </p:nvSpPr>
        <p:spPr>
          <a:xfrm>
            <a:off x="10351370" y="3093564"/>
            <a:ext cx="457200" cy="413199"/>
          </a:xfrm>
          <a:prstGeom prst="up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9A292FD0-FB42-437F-AF08-1BE29AA043FF}"/>
              </a:ext>
            </a:extLst>
          </p:cNvPr>
          <p:cNvSpPr txBox="1"/>
          <p:nvPr/>
        </p:nvSpPr>
        <p:spPr>
          <a:xfrm>
            <a:off x="10934624" y="6112998"/>
            <a:ext cx="982935" cy="184666"/>
          </a:xfrm>
          <a:prstGeom prst="rect">
            <a:avLst/>
          </a:prstGeom>
          <a:solidFill>
            <a:srgbClr val="FFFF00"/>
          </a:solidFill>
        </p:spPr>
        <p:txBody>
          <a:bodyPr wrap="square" lIns="0" tIns="0" rIns="0" bIns="0" rtlCol="0">
            <a:spAutoFit/>
          </a:bodyPr>
          <a:lstStyle/>
          <a:p>
            <a:pPr algn="l"/>
            <a:r>
              <a:rPr lang="en-US" sz="1200" i="1" dirty="0"/>
              <a:t>From engine</a:t>
            </a:r>
            <a:endParaRPr lang="en-GB" sz="1200" i="1" dirty="0"/>
          </a:p>
        </p:txBody>
      </p:sp>
      <p:sp>
        <p:nvSpPr>
          <p:cNvPr id="14" name="TextBox 13">
            <a:extLst>
              <a:ext uri="{FF2B5EF4-FFF2-40B4-BE49-F238E27FC236}">
                <a16:creationId xmlns:a16="http://schemas.microsoft.com/office/drawing/2014/main" id="{098E3C2D-D272-4819-B02E-3C83C363B514}"/>
              </a:ext>
            </a:extLst>
          </p:cNvPr>
          <p:cNvSpPr txBox="1"/>
          <p:nvPr/>
        </p:nvSpPr>
        <p:spPr>
          <a:xfrm>
            <a:off x="11009668" y="3201002"/>
            <a:ext cx="457201" cy="184666"/>
          </a:xfrm>
          <a:prstGeom prst="rect">
            <a:avLst/>
          </a:prstGeom>
          <a:solidFill>
            <a:srgbClr val="FFFF00"/>
          </a:solidFill>
        </p:spPr>
        <p:txBody>
          <a:bodyPr wrap="square" lIns="0" tIns="0" rIns="0" bIns="0" rtlCol="0">
            <a:spAutoFit/>
          </a:bodyPr>
          <a:lstStyle/>
          <a:p>
            <a:pPr algn="l"/>
            <a:r>
              <a:rPr lang="en-US" sz="1200" i="1" dirty="0"/>
              <a:t>To air</a:t>
            </a:r>
            <a:endParaRPr lang="en-GB" sz="1200" i="1" dirty="0"/>
          </a:p>
        </p:txBody>
      </p:sp>
    </p:spTree>
    <p:extLst>
      <p:ext uri="{BB962C8B-B14F-4D97-AF65-F5344CB8AC3E}">
        <p14:creationId xmlns:p14="http://schemas.microsoft.com/office/powerpoint/2010/main" val="8604566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10"/>
            <a:ext cx="12192000" cy="722764"/>
          </a:xfrm>
        </p:spPr>
        <p:txBody>
          <a:bodyPr/>
          <a:lstStyle/>
          <a:p>
            <a:r>
              <a:rPr lang="fr-CH" dirty="0"/>
              <a:t>Test of HERTIS at Riga </a:t>
            </a:r>
            <a:r>
              <a:rPr lang="fr-CH" dirty="0" err="1"/>
              <a:t>Shipyard</a:t>
            </a:r>
            <a:r>
              <a:rPr lang="fr-CH" dirty="0"/>
              <a:t>, July 2019</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13</a:t>
            </a:fld>
            <a:endParaRPr lang="en-GB"/>
          </a:p>
        </p:txBody>
      </p:sp>
      <p:sp>
        <p:nvSpPr>
          <p:cNvPr id="6" name="TextBox 5"/>
          <p:cNvSpPr txBox="1"/>
          <p:nvPr/>
        </p:nvSpPr>
        <p:spPr>
          <a:xfrm>
            <a:off x="424873" y="827516"/>
            <a:ext cx="11323782" cy="584775"/>
          </a:xfrm>
          <a:prstGeom prst="rect">
            <a:avLst/>
          </a:prstGeom>
          <a:noFill/>
        </p:spPr>
        <p:txBody>
          <a:bodyPr wrap="square" rtlCol="0">
            <a:spAutoFit/>
          </a:bodyPr>
          <a:lstStyle/>
          <a:p>
            <a:r>
              <a:rPr lang="fr-CH" sz="1600" dirty="0"/>
              <a:t>Mobile </a:t>
            </a:r>
            <a:r>
              <a:rPr lang="fr-CH" sz="1600" dirty="0" err="1"/>
              <a:t>electron</a:t>
            </a:r>
            <a:r>
              <a:rPr lang="fr-CH" sz="1600" dirty="0"/>
              <a:t> </a:t>
            </a:r>
            <a:r>
              <a:rPr lang="fr-CH" sz="1600" dirty="0" err="1"/>
              <a:t>accelerator</a:t>
            </a:r>
            <a:r>
              <a:rPr lang="fr-CH" sz="1600" dirty="0"/>
              <a:t> system </a:t>
            </a:r>
            <a:r>
              <a:rPr lang="fr-CH" sz="1600" dirty="0" err="1"/>
              <a:t>from</a:t>
            </a:r>
            <a:r>
              <a:rPr lang="fr-CH" sz="1600" dirty="0"/>
              <a:t> FAP Dresden </a:t>
            </a:r>
            <a:r>
              <a:rPr lang="fr-CH" sz="1600" dirty="0" err="1"/>
              <a:t>commonly</a:t>
            </a:r>
            <a:r>
              <a:rPr lang="fr-CH" sz="1600" dirty="0"/>
              <a:t> </a:t>
            </a:r>
            <a:r>
              <a:rPr lang="fr-CH" sz="1600" dirty="0" err="1"/>
              <a:t>used</a:t>
            </a:r>
            <a:r>
              <a:rPr lang="fr-CH" sz="1600" dirty="0"/>
              <a:t> to </a:t>
            </a:r>
            <a:r>
              <a:rPr lang="fr-CH" sz="1600" dirty="0" err="1"/>
              <a:t>treat</a:t>
            </a:r>
            <a:r>
              <a:rPr lang="fr-CH" sz="1600" dirty="0"/>
              <a:t> </a:t>
            </a:r>
            <a:r>
              <a:rPr lang="fr-CH" sz="1600" dirty="0" err="1"/>
              <a:t>crops</a:t>
            </a:r>
            <a:r>
              <a:rPr lang="fr-CH" sz="1600" dirty="0"/>
              <a:t> </a:t>
            </a:r>
            <a:r>
              <a:rPr lang="fr-CH" sz="1600" dirty="0" err="1"/>
              <a:t>connected</a:t>
            </a:r>
            <a:r>
              <a:rPr lang="fr-CH" sz="1600" dirty="0"/>
              <a:t> to the </a:t>
            </a:r>
            <a:r>
              <a:rPr lang="fr-CH" sz="1600" dirty="0" err="1"/>
              <a:t>exhaust</a:t>
            </a:r>
            <a:r>
              <a:rPr lang="fr-CH" sz="1600" dirty="0"/>
              <a:t> </a:t>
            </a:r>
            <a:r>
              <a:rPr lang="fr-CH" sz="1600" dirty="0" err="1"/>
              <a:t>funnel</a:t>
            </a:r>
            <a:r>
              <a:rPr lang="fr-CH" sz="1600" dirty="0"/>
              <a:t> of the </a:t>
            </a:r>
            <a:r>
              <a:rPr lang="en-US" sz="1600" dirty="0" err="1"/>
              <a:t>Orkāns</a:t>
            </a:r>
            <a:r>
              <a:rPr lang="en-US" sz="1600" dirty="0"/>
              <a:t>, an old Soviet-built tugboat. The fumes then passed through a small water scrubber before being released in the air.</a:t>
            </a:r>
            <a:endParaRPr lang="en-GB" sz="1600" dirty="0"/>
          </a:p>
        </p:txBody>
      </p:sp>
      <p:pic>
        <p:nvPicPr>
          <p:cNvPr id="9" name="Picture 8" descr="\\cern.ch\dfs\Users\v\vretenar\Desktop\foto transito\IMG_20190705_114101.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4929689" y="3701637"/>
            <a:ext cx="3735984" cy="2575123"/>
          </a:xfrm>
          <a:prstGeom prst="rect">
            <a:avLst/>
          </a:prstGeom>
          <a:noFill/>
          <a:ln>
            <a:noFill/>
          </a:ln>
        </p:spPr>
      </p:pic>
      <p:pic>
        <p:nvPicPr>
          <p:cNvPr id="10" name="Picture 9" descr="\\cern.ch\dfs\Users\v\vretenar\Desktop\foto transito\IMG_20190705_112737.jpg"/>
          <p:cNvPicPr/>
          <p:nvPr/>
        </p:nvPicPr>
        <p:blipFill rotWithShape="1">
          <a:blip r:embed="rId3" cstate="email">
            <a:extLst>
              <a:ext uri="{28A0092B-C50C-407E-A947-70E740481C1C}">
                <a14:useLocalDpi xmlns:a14="http://schemas.microsoft.com/office/drawing/2010/main"/>
              </a:ext>
            </a:extLst>
          </a:blip>
          <a:srcRect/>
          <a:stretch/>
        </p:blipFill>
        <p:spPr bwMode="auto">
          <a:xfrm>
            <a:off x="7252132" y="1527653"/>
            <a:ext cx="4769359" cy="1677446"/>
          </a:xfrm>
          <a:prstGeom prst="rect">
            <a:avLst/>
          </a:prstGeom>
          <a:noFill/>
          <a:ln>
            <a:noFill/>
          </a:ln>
          <a:extLst>
            <a:ext uri="{53640926-AAD7-44D8-BBD7-CCE9431645EC}">
              <a14:shadowObscured xmlns:a14="http://schemas.microsoft.com/office/drawing/2010/main"/>
            </a:ext>
          </a:extLst>
        </p:spPr>
      </p:pic>
      <p:pic>
        <p:nvPicPr>
          <p:cNvPr id="8" name="Picture 7" descr="\\cern.ch\dfs\Users\v\vretenar\Desktop\foto transito\IMG_20190705_110317.jpg"/>
          <p:cNvPicPr/>
          <p:nvPr/>
        </p:nvPicPr>
        <p:blipFill rotWithShape="1">
          <a:blip r:embed="rId4" cstate="email">
            <a:extLst>
              <a:ext uri="{28A0092B-C50C-407E-A947-70E740481C1C}">
                <a14:useLocalDpi xmlns:a14="http://schemas.microsoft.com/office/drawing/2010/main"/>
              </a:ext>
            </a:extLst>
          </a:blip>
          <a:srcRect/>
          <a:stretch/>
        </p:blipFill>
        <p:spPr bwMode="auto">
          <a:xfrm>
            <a:off x="3577973" y="1527653"/>
            <a:ext cx="3600936" cy="2173984"/>
          </a:xfrm>
          <a:prstGeom prst="rect">
            <a:avLst/>
          </a:prstGeom>
          <a:noFill/>
          <a:ln>
            <a:noFill/>
          </a:ln>
          <a:extLst>
            <a:ext uri="{53640926-AAD7-44D8-BBD7-CCE9431645EC}">
              <a14:shadowObscured xmlns:a14="http://schemas.microsoft.com/office/drawing/2010/main"/>
            </a:ext>
          </a:extLst>
        </p:spPr>
      </p:pic>
      <p:sp>
        <p:nvSpPr>
          <p:cNvPr id="11" name="TextBox 10"/>
          <p:cNvSpPr txBox="1"/>
          <p:nvPr/>
        </p:nvSpPr>
        <p:spPr>
          <a:xfrm>
            <a:off x="238783" y="4383934"/>
            <a:ext cx="4292017" cy="189282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sz="1400" dirty="0"/>
              <a:t>The tests confirmed the laboratory measurements and the overall effectiveness of the system.</a:t>
            </a:r>
          </a:p>
          <a:p>
            <a:r>
              <a:rPr lang="en-GB" sz="500" dirty="0"/>
              <a:t> </a:t>
            </a:r>
          </a:p>
          <a:p>
            <a:r>
              <a:rPr lang="en-GB" sz="1400" dirty="0"/>
              <a:t>Measured </a:t>
            </a:r>
            <a:r>
              <a:rPr lang="en-GB" sz="1400" b="1" dirty="0">
                <a:solidFill>
                  <a:srgbClr val="00B0F0"/>
                </a:solidFill>
              </a:rPr>
              <a:t>NOx removal rate 45% </a:t>
            </a:r>
            <a:r>
              <a:rPr lang="en-GB" sz="1400" dirty="0"/>
              <a:t>at full engine power with the available scrubber and accelerator. Estimated removal with optimised scrubber and homogeneous e-beam 98%.</a:t>
            </a:r>
          </a:p>
          <a:p>
            <a:r>
              <a:rPr lang="en-GB" sz="1400" dirty="0" err="1"/>
              <a:t>SOx</a:t>
            </a:r>
            <a:r>
              <a:rPr lang="en-GB" sz="1400" dirty="0"/>
              <a:t> removal only measured in laboratory (no Sulphur allowed in port) with similar removal rates.</a:t>
            </a:r>
          </a:p>
        </p:txBody>
      </p:sp>
      <p:pic>
        <p:nvPicPr>
          <p:cNvPr id="12" name="Picture 11">
            <a:extLst>
              <a:ext uri="{FF2B5EF4-FFF2-40B4-BE49-F238E27FC236}">
                <a16:creationId xmlns:a16="http://schemas.microsoft.com/office/drawing/2014/main" id="{DC59CAB6-9B50-47B9-8E55-556721504EEC}"/>
              </a:ext>
            </a:extLst>
          </p:cNvPr>
          <p:cNvPicPr/>
          <p:nvPr/>
        </p:nvPicPr>
        <p:blipFill rotWithShape="1">
          <a:blip r:embed="rId5" cstate="email">
            <a:extLst>
              <a:ext uri="{28A0092B-C50C-407E-A947-70E740481C1C}">
                <a14:useLocalDpi xmlns:a14="http://schemas.microsoft.com/office/drawing/2010/main"/>
              </a:ext>
            </a:extLst>
          </a:blip>
          <a:srcRect/>
          <a:stretch/>
        </p:blipFill>
        <p:spPr bwMode="auto">
          <a:xfrm>
            <a:off x="424872" y="1452466"/>
            <a:ext cx="3079877" cy="2860916"/>
          </a:xfrm>
          <a:prstGeom prst="rect">
            <a:avLst/>
          </a:prstGeom>
          <a:ln>
            <a:noFill/>
          </a:ln>
          <a:extLst>
            <a:ext uri="{53640926-AAD7-44D8-BBD7-CCE9431645EC}">
              <a14:shadowObscured xmlns:a14="http://schemas.microsoft.com/office/drawing/2010/main"/>
            </a:ext>
          </a:extLst>
        </p:spPr>
      </p:pic>
      <p:pic>
        <p:nvPicPr>
          <p:cNvPr id="4" name="Picture 3" descr="A person walking on a train&#10;&#10;Description automatically generated with low confidence">
            <a:extLst>
              <a:ext uri="{FF2B5EF4-FFF2-40B4-BE49-F238E27FC236}">
                <a16:creationId xmlns:a16="http://schemas.microsoft.com/office/drawing/2014/main" id="{A97505DB-2C10-4FBC-9459-2DEE6144A20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129217" y="3120397"/>
            <a:ext cx="2367272" cy="3156363"/>
          </a:xfrm>
          <a:prstGeom prst="rect">
            <a:avLst/>
          </a:prstGeom>
        </p:spPr>
      </p:pic>
    </p:spTree>
    <p:extLst>
      <p:ext uri="{BB962C8B-B14F-4D97-AF65-F5344CB8AC3E}">
        <p14:creationId xmlns:p14="http://schemas.microsoft.com/office/powerpoint/2010/main" val="90157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22764"/>
          </a:xfrm>
        </p:spPr>
        <p:txBody>
          <a:bodyPr>
            <a:normAutofit/>
          </a:bodyPr>
          <a:lstStyle/>
          <a:p>
            <a:r>
              <a:rPr lang="en-US" sz="4000" dirty="0"/>
              <a:t>Environmental applications of accelerators - 2</a:t>
            </a:r>
            <a:endParaRPr lang="en-GB" sz="4000" dirty="0"/>
          </a:p>
        </p:txBody>
      </p:sp>
      <p:sp>
        <p:nvSpPr>
          <p:cNvPr id="5" name="Slide Number Placeholder 4"/>
          <p:cNvSpPr>
            <a:spLocks noGrp="1"/>
          </p:cNvSpPr>
          <p:nvPr>
            <p:ph type="sldNum" sz="quarter" idx="12"/>
          </p:nvPr>
        </p:nvSpPr>
        <p:spPr>
          <a:xfrm>
            <a:off x="9696400" y="6129202"/>
            <a:ext cx="1657400"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accent5"/>
                </a:solidFill>
                <a:latin typeface="Montserrat" panose="00000500000000000000"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7A1A58B-7BA1-7E42-8231-6D1CB1C760B1}" type="slidenum">
              <a:rPr lang="en-US" smtClean="0"/>
              <a:pPr/>
              <a:t>14</a:t>
            </a:fld>
            <a:endParaRPr lang="en-GB"/>
          </a:p>
        </p:txBody>
      </p:sp>
      <p:sp>
        <p:nvSpPr>
          <p:cNvPr id="6" name="TextBox 5"/>
          <p:cNvSpPr txBox="1"/>
          <p:nvPr/>
        </p:nvSpPr>
        <p:spPr>
          <a:xfrm>
            <a:off x="790542" y="1037290"/>
            <a:ext cx="5305458" cy="70788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dirty="0"/>
              <a:t>Design of an advanced electron accelerator plant for biohazards treatment</a:t>
            </a:r>
          </a:p>
        </p:txBody>
      </p:sp>
      <p:pic>
        <p:nvPicPr>
          <p:cNvPr id="17" name="Obraz 23">
            <a:extLst>
              <a:ext uri="{FF2B5EF4-FFF2-40B4-BE49-F238E27FC236}">
                <a16:creationId xmlns:a16="http://schemas.microsoft.com/office/drawing/2014/main" id="{BA7DAF1C-6A10-C374-ED69-29BFD24FD071}"/>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94593" y="1745176"/>
            <a:ext cx="7620415" cy="4507755"/>
          </a:xfrm>
          <a:prstGeom prst="rect">
            <a:avLst/>
          </a:prstGeom>
          <a:noFill/>
          <a:ln>
            <a:noFill/>
          </a:ln>
        </p:spPr>
      </p:pic>
      <p:sp>
        <p:nvSpPr>
          <p:cNvPr id="18" name="TextBox 17">
            <a:extLst>
              <a:ext uri="{FF2B5EF4-FFF2-40B4-BE49-F238E27FC236}">
                <a16:creationId xmlns:a16="http://schemas.microsoft.com/office/drawing/2014/main" id="{CB98F4B0-8582-7C7C-A912-7201F43ABCFF}"/>
              </a:ext>
            </a:extLst>
          </p:cNvPr>
          <p:cNvSpPr txBox="1"/>
          <p:nvPr/>
        </p:nvSpPr>
        <p:spPr>
          <a:xfrm>
            <a:off x="7094483" y="1041731"/>
            <a:ext cx="5097517" cy="2769989"/>
          </a:xfrm>
          <a:prstGeom prst="rect">
            <a:avLst/>
          </a:prstGeom>
          <a:noFill/>
        </p:spPr>
        <p:txBody>
          <a:bodyPr wrap="square" lIns="0" tIns="0" rIns="0" bIns="0" rtlCol="0">
            <a:spAutoFit/>
          </a:bodyPr>
          <a:lstStyle/>
          <a:p>
            <a:pPr algn="l"/>
            <a:r>
              <a:rPr lang="en-GB" dirty="0">
                <a:latin typeface="Calibri" panose="020F0502020204030204" pitchFamily="34" charset="0"/>
                <a:cs typeface="Calibri" panose="020F0502020204030204" pitchFamily="34" charset="0"/>
              </a:rPr>
              <a:t>Sludge produced in municipal sewage treatment plants is highly contaminated with parasite eggs.</a:t>
            </a:r>
          </a:p>
          <a:p>
            <a:r>
              <a:rPr lang="en-GB" dirty="0">
                <a:latin typeface="Calibri" panose="020F0502020204030204" pitchFamily="34" charset="0"/>
                <a:cs typeface="Calibri" panose="020F0502020204030204" pitchFamily="34" charset="0"/>
              </a:rPr>
              <a:t>An expensive </a:t>
            </a:r>
            <a:r>
              <a:rPr lang="en-GB" dirty="0" err="1">
                <a:latin typeface="Calibri" panose="020F0502020204030204" pitchFamily="34" charset="0"/>
                <a:cs typeface="Calibri" panose="020F0502020204030204" pitchFamily="34" charset="0"/>
              </a:rPr>
              <a:t>hygienization</a:t>
            </a:r>
            <a:r>
              <a:rPr lang="en-GB" dirty="0">
                <a:latin typeface="Calibri" panose="020F0502020204030204" pitchFamily="34" charset="0"/>
                <a:cs typeface="Calibri" panose="020F0502020204030204" pitchFamily="34" charset="0"/>
              </a:rPr>
              <a:t> process is needed before agricultural utilization, with the consequence that in most cases the sludge is dumped. </a:t>
            </a:r>
          </a:p>
          <a:p>
            <a:r>
              <a:rPr lang="en-GB" dirty="0">
                <a:latin typeface="Calibri" panose="020F0502020204030204" pitchFamily="34" charset="0"/>
                <a:cs typeface="Calibri" panose="020F0502020204030204" pitchFamily="34" charset="0"/>
              </a:rPr>
              <a:t>Treatment with an electron accelerators provides a simple and inexpensive way to sanitize sludge and directly convert it into fertiliser, using the energy produced onsite.</a:t>
            </a:r>
          </a:p>
          <a:p>
            <a:pPr algn="l"/>
            <a:endParaRPr lang="en-GB" dirty="0">
              <a:latin typeface="Calibri" panose="020F0502020204030204" pitchFamily="34" charset="0"/>
              <a:cs typeface="Calibri" panose="020F0502020204030204" pitchFamily="34" charset="0"/>
            </a:endParaRPr>
          </a:p>
        </p:txBody>
      </p:sp>
      <p:pic>
        <p:nvPicPr>
          <p:cNvPr id="19" name="Picture 18">
            <a:extLst>
              <a:ext uri="{FF2B5EF4-FFF2-40B4-BE49-F238E27FC236}">
                <a16:creationId xmlns:a16="http://schemas.microsoft.com/office/drawing/2014/main" id="{7C5447CF-8CD3-29F4-3E46-C06701BFF448}"/>
              </a:ext>
            </a:extLst>
          </p:cNvPr>
          <p:cNvPicPr>
            <a:picLocks noChangeAspect="1"/>
          </p:cNvPicPr>
          <p:nvPr/>
        </p:nvPicPr>
        <p:blipFill>
          <a:blip r:embed="rId3"/>
          <a:stretch>
            <a:fillRect/>
          </a:stretch>
        </p:blipFill>
        <p:spPr>
          <a:xfrm>
            <a:off x="10022305" y="3568862"/>
            <a:ext cx="1840832" cy="2604583"/>
          </a:xfrm>
          <a:prstGeom prst="rect">
            <a:avLst/>
          </a:prstGeom>
        </p:spPr>
      </p:pic>
    </p:spTree>
    <p:extLst>
      <p:ext uri="{BB962C8B-B14F-4D97-AF65-F5344CB8AC3E}">
        <p14:creationId xmlns:p14="http://schemas.microsoft.com/office/powerpoint/2010/main" val="42457163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699AC-5725-44B9-AF78-4045DF305C63}"/>
              </a:ext>
            </a:extLst>
          </p:cNvPr>
          <p:cNvSpPr>
            <a:spLocks noGrp="1"/>
          </p:cNvSpPr>
          <p:nvPr>
            <p:ph type="title"/>
          </p:nvPr>
        </p:nvSpPr>
        <p:spPr>
          <a:xfrm>
            <a:off x="-1831" y="2674"/>
            <a:ext cx="12192000" cy="792244"/>
          </a:xfrm>
        </p:spPr>
        <p:txBody>
          <a:bodyPr/>
          <a:lstStyle/>
          <a:p>
            <a:r>
              <a:rPr lang="fr-CH" dirty="0"/>
              <a:t>Ion implantation</a:t>
            </a:r>
            <a:endParaRPr lang="en-GB" dirty="0"/>
          </a:p>
        </p:txBody>
      </p:sp>
      <p:sp>
        <p:nvSpPr>
          <p:cNvPr id="4" name="Slide Number Placeholder 3">
            <a:extLst>
              <a:ext uri="{FF2B5EF4-FFF2-40B4-BE49-F238E27FC236}">
                <a16:creationId xmlns:a16="http://schemas.microsoft.com/office/drawing/2014/main" id="{14EAABFB-B378-44C0-877C-367919325264}"/>
              </a:ext>
            </a:extLst>
          </p:cNvPr>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5" name="Picture 2" descr="http://www.halbleiter.org/img/waferfabrication/doping/implanter.gif">
            <a:extLst>
              <a:ext uri="{FF2B5EF4-FFF2-40B4-BE49-F238E27FC236}">
                <a16:creationId xmlns:a16="http://schemas.microsoft.com/office/drawing/2014/main" id="{445C3751-4181-4B97-AEB7-8E59D2A86251}"/>
              </a:ext>
            </a:extLst>
          </p:cNvPr>
          <p:cNvPicPr>
            <a:picLocks noChangeAspect="1" noChangeArrowheads="1"/>
          </p:cNvPicPr>
          <p:nvPr/>
        </p:nvPicPr>
        <p:blipFill>
          <a:blip r:embed="rId2" cstate="print"/>
          <a:srcRect/>
          <a:stretch>
            <a:fillRect/>
          </a:stretch>
        </p:blipFill>
        <p:spPr bwMode="auto">
          <a:xfrm>
            <a:off x="695417" y="860394"/>
            <a:ext cx="5729502" cy="3124200"/>
          </a:xfrm>
          <a:prstGeom prst="rect">
            <a:avLst/>
          </a:prstGeom>
          <a:noFill/>
        </p:spPr>
      </p:pic>
      <p:pic>
        <p:nvPicPr>
          <p:cNvPr id="6" name="Picture 2">
            <a:extLst>
              <a:ext uri="{FF2B5EF4-FFF2-40B4-BE49-F238E27FC236}">
                <a16:creationId xmlns:a16="http://schemas.microsoft.com/office/drawing/2014/main" id="{DF4241EB-7A17-499D-8F3E-B4297D3ACF9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606417" y="4128117"/>
            <a:ext cx="2197619" cy="2049929"/>
          </a:xfrm>
          <a:prstGeom prst="rect">
            <a:avLst/>
          </a:prstGeom>
          <a:noFill/>
          <a:ln w="9525">
            <a:noFill/>
            <a:miter lim="800000"/>
            <a:headEnd/>
            <a:tailEnd/>
          </a:ln>
        </p:spPr>
      </p:pic>
      <p:sp>
        <p:nvSpPr>
          <p:cNvPr id="3" name="TextBox 2">
            <a:extLst>
              <a:ext uri="{FF2B5EF4-FFF2-40B4-BE49-F238E27FC236}">
                <a16:creationId xmlns:a16="http://schemas.microsoft.com/office/drawing/2014/main" id="{BD31F2C7-C768-46BB-9DAC-3F14B2CF99DD}"/>
              </a:ext>
            </a:extLst>
          </p:cNvPr>
          <p:cNvSpPr txBox="1"/>
          <p:nvPr/>
        </p:nvSpPr>
        <p:spPr>
          <a:xfrm>
            <a:off x="6951215" y="957113"/>
            <a:ext cx="5015884" cy="3323987"/>
          </a:xfrm>
          <a:prstGeom prst="rect">
            <a:avLst/>
          </a:prstGeom>
          <a:noFill/>
        </p:spPr>
        <p:txBody>
          <a:bodyPr wrap="square" lIns="0" tIns="0" rIns="0" bIns="0" rtlCol="0">
            <a:spAutoFit/>
          </a:bodyPr>
          <a:lstStyle/>
          <a:p>
            <a:pPr algn="l"/>
            <a:r>
              <a:rPr lang="en-GB" dirty="0"/>
              <a:t>The </a:t>
            </a:r>
            <a:r>
              <a:rPr lang="en-GB" b="1" dirty="0">
                <a:solidFill>
                  <a:srgbClr val="C00000"/>
                </a:solidFill>
              </a:rPr>
              <a:t>semiconductor industry </a:t>
            </a:r>
            <a:r>
              <a:rPr lang="en-GB" dirty="0"/>
              <a:t>requires </a:t>
            </a:r>
          </a:p>
          <a:p>
            <a:pPr algn="l"/>
            <a:r>
              <a:rPr lang="en-GB" dirty="0"/>
              <a:t>ion implantation to introduce atoms into semiconducting materials to alter </a:t>
            </a:r>
          </a:p>
          <a:p>
            <a:pPr algn="l"/>
            <a:r>
              <a:rPr lang="en-GB" dirty="0"/>
              <a:t>their electronic properties (doping).</a:t>
            </a:r>
          </a:p>
          <a:p>
            <a:pPr algn="l"/>
            <a:r>
              <a:rPr lang="en-GB" dirty="0"/>
              <a:t>Huge industry and one of the most important uses of particle accelerators. </a:t>
            </a:r>
          </a:p>
          <a:p>
            <a:pPr algn="l"/>
            <a:endParaRPr lang="en-GB" dirty="0"/>
          </a:p>
          <a:p>
            <a:pPr algn="l"/>
            <a:r>
              <a:rPr lang="en-GB" dirty="0"/>
              <a:t>Developing into research for quantum computing (single ions with nanometre-scale spatial accuracy) and novel opto-electronic devices (nano-precipitates in silicon-dioxide layers for light-emitting devices).</a:t>
            </a:r>
          </a:p>
        </p:txBody>
      </p:sp>
      <p:sp>
        <p:nvSpPr>
          <p:cNvPr id="8" name="Slide Number Placeholder 3">
            <a:extLst>
              <a:ext uri="{FF2B5EF4-FFF2-40B4-BE49-F238E27FC236}">
                <a16:creationId xmlns:a16="http://schemas.microsoft.com/office/drawing/2014/main" id="{4B8ED7A2-85D6-4D52-A81A-20DC0E3ECFE4}"/>
              </a:ext>
            </a:extLst>
          </p:cNvPr>
          <p:cNvSpPr txBox="1">
            <a:spLocks/>
          </p:cNvSpPr>
          <p:nvPr/>
        </p:nvSpPr>
        <p:spPr>
          <a:xfrm>
            <a:off x="7536846" y="5126873"/>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6F15528-21DE-4FAA-801E-634DDDAF4B2B}" type="slidenum">
              <a:rPr lang="en-US"/>
              <a:pPr/>
              <a:t>15</a:t>
            </a:fld>
            <a:endParaRPr lang="en-US"/>
          </a:p>
        </p:txBody>
      </p:sp>
      <p:sp>
        <p:nvSpPr>
          <p:cNvPr id="9" name="Slide Number Placeholder 3">
            <a:extLst>
              <a:ext uri="{FF2B5EF4-FFF2-40B4-BE49-F238E27FC236}">
                <a16:creationId xmlns:a16="http://schemas.microsoft.com/office/drawing/2014/main" id="{4EEA1C50-C3AC-4A1F-BCA1-47D69B10E1C9}"/>
              </a:ext>
            </a:extLst>
          </p:cNvPr>
          <p:cNvSpPr txBox="1">
            <a:spLocks/>
          </p:cNvSpPr>
          <p:nvPr/>
        </p:nvSpPr>
        <p:spPr>
          <a:xfrm>
            <a:off x="7579472" y="4293589"/>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6F15528-21DE-4FAA-801E-634DDDAF4B2B}" type="slidenum">
              <a:rPr lang="en-US"/>
              <a:pPr/>
              <a:t>15</a:t>
            </a:fld>
            <a:endParaRPr lang="en-US"/>
          </a:p>
        </p:txBody>
      </p:sp>
      <p:pic>
        <p:nvPicPr>
          <p:cNvPr id="10" name="Picture 9" descr="Diagram&#10;&#10;Description automatically generated">
            <a:extLst>
              <a:ext uri="{FF2B5EF4-FFF2-40B4-BE49-F238E27FC236}">
                <a16:creationId xmlns:a16="http://schemas.microsoft.com/office/drawing/2014/main" id="{C77B5938-F9EF-47E0-B1F9-9B865F436ED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27962" y="4293589"/>
            <a:ext cx="3467418" cy="2180920"/>
          </a:xfrm>
          <a:prstGeom prst="rect">
            <a:avLst/>
          </a:prstGeom>
        </p:spPr>
      </p:pic>
      <p:sp>
        <p:nvSpPr>
          <p:cNvPr id="11" name="TextBox 10">
            <a:extLst>
              <a:ext uri="{FF2B5EF4-FFF2-40B4-BE49-F238E27FC236}">
                <a16:creationId xmlns:a16="http://schemas.microsoft.com/office/drawing/2014/main" id="{3474E48D-0928-4AFD-AE19-9832821B2343}"/>
              </a:ext>
            </a:extLst>
          </p:cNvPr>
          <p:cNvSpPr txBox="1"/>
          <p:nvPr/>
        </p:nvSpPr>
        <p:spPr>
          <a:xfrm>
            <a:off x="5583651" y="5839500"/>
            <a:ext cx="1412971" cy="369332"/>
          </a:xfrm>
          <a:prstGeom prst="rect">
            <a:avLst/>
          </a:prstGeom>
          <a:solidFill>
            <a:srgbClr val="FFFF00"/>
          </a:solidFill>
        </p:spPr>
        <p:txBody>
          <a:bodyPr wrap="square" lIns="0" tIns="0" rIns="0" bIns="0" rtlCol="0">
            <a:spAutoFit/>
          </a:bodyPr>
          <a:lstStyle/>
          <a:p>
            <a:pPr algn="l"/>
            <a:r>
              <a:rPr lang="en-US" sz="1200" i="1" dirty="0"/>
              <a:t>Commercial system for ion implantation</a:t>
            </a:r>
            <a:endParaRPr lang="en-GB" sz="1200" i="1" dirty="0"/>
          </a:p>
        </p:txBody>
      </p:sp>
    </p:spTree>
    <p:extLst>
      <p:ext uri="{BB962C8B-B14F-4D97-AF65-F5344CB8AC3E}">
        <p14:creationId xmlns:p14="http://schemas.microsoft.com/office/powerpoint/2010/main" val="3846513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AA606-134E-434D-90D6-1ABD340D2511}"/>
              </a:ext>
            </a:extLst>
          </p:cNvPr>
          <p:cNvSpPr>
            <a:spLocks noGrp="1"/>
          </p:cNvSpPr>
          <p:nvPr>
            <p:ph type="title"/>
          </p:nvPr>
        </p:nvSpPr>
        <p:spPr>
          <a:xfrm>
            <a:off x="6951215" y="1571347"/>
            <a:ext cx="4103741" cy="1337855"/>
          </a:xfrm>
        </p:spPr>
        <p:txBody>
          <a:bodyPr/>
          <a:lstStyle/>
          <a:p>
            <a:r>
              <a:rPr lang="fr-CH" dirty="0"/>
              <a:t>Surface </a:t>
            </a:r>
            <a:r>
              <a:rPr lang="fr-CH" dirty="0" err="1"/>
              <a:t>analysis</a:t>
            </a:r>
            <a:r>
              <a:rPr lang="fr-CH" dirty="0"/>
              <a:t> applications</a:t>
            </a:r>
            <a:endParaRPr lang="en-GB" dirty="0"/>
          </a:p>
        </p:txBody>
      </p:sp>
      <p:sp>
        <p:nvSpPr>
          <p:cNvPr id="4" name="Slide Number Placeholder 3">
            <a:extLst>
              <a:ext uri="{FF2B5EF4-FFF2-40B4-BE49-F238E27FC236}">
                <a16:creationId xmlns:a16="http://schemas.microsoft.com/office/drawing/2014/main" id="{28FF5525-58D7-48D9-AD2F-553BF36A7CEC}"/>
              </a:ext>
            </a:extLst>
          </p:cNvPr>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5" name="Picture 4">
            <a:extLst>
              <a:ext uri="{FF2B5EF4-FFF2-40B4-BE49-F238E27FC236}">
                <a16:creationId xmlns:a16="http://schemas.microsoft.com/office/drawing/2014/main" id="{E05E6E38-7FDA-42EC-999D-CFD770DD3AE9}"/>
              </a:ext>
            </a:extLst>
          </p:cNvPr>
          <p:cNvPicPr>
            <a:picLocks noChangeAspect="1"/>
          </p:cNvPicPr>
          <p:nvPr/>
        </p:nvPicPr>
        <p:blipFill>
          <a:blip r:embed="rId2"/>
          <a:stretch>
            <a:fillRect/>
          </a:stretch>
        </p:blipFill>
        <p:spPr>
          <a:xfrm>
            <a:off x="1381714" y="2240274"/>
            <a:ext cx="4714286" cy="3542857"/>
          </a:xfrm>
          <a:prstGeom prst="rect">
            <a:avLst/>
          </a:prstGeom>
        </p:spPr>
      </p:pic>
    </p:spTree>
    <p:extLst>
      <p:ext uri="{BB962C8B-B14F-4D97-AF65-F5344CB8AC3E}">
        <p14:creationId xmlns:p14="http://schemas.microsoft.com/office/powerpoint/2010/main" val="16660937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699AC-5725-44B9-AF78-4045DF305C63}"/>
              </a:ext>
            </a:extLst>
          </p:cNvPr>
          <p:cNvSpPr>
            <a:spLocks noGrp="1"/>
          </p:cNvSpPr>
          <p:nvPr>
            <p:ph type="title"/>
          </p:nvPr>
        </p:nvSpPr>
        <p:spPr>
          <a:xfrm>
            <a:off x="-1831" y="2674"/>
            <a:ext cx="12192000" cy="792244"/>
          </a:xfrm>
        </p:spPr>
        <p:txBody>
          <a:bodyPr/>
          <a:lstStyle/>
          <a:p>
            <a:r>
              <a:rPr lang="fr-CH" dirty="0"/>
              <a:t>Ion Beam </a:t>
            </a:r>
            <a:r>
              <a:rPr lang="fr-CH" dirty="0" err="1"/>
              <a:t>Analysis</a:t>
            </a:r>
            <a:endParaRPr lang="en-GB" dirty="0"/>
          </a:p>
        </p:txBody>
      </p:sp>
      <p:sp>
        <p:nvSpPr>
          <p:cNvPr id="4" name="Slide Number Placeholder 3">
            <a:extLst>
              <a:ext uri="{FF2B5EF4-FFF2-40B4-BE49-F238E27FC236}">
                <a16:creationId xmlns:a16="http://schemas.microsoft.com/office/drawing/2014/main" id="{14EAABFB-B378-44C0-877C-367919325264}"/>
              </a:ext>
            </a:extLst>
          </p:cNvPr>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10242" name="Picture 21">
            <a:extLst>
              <a:ext uri="{FF2B5EF4-FFF2-40B4-BE49-F238E27FC236}">
                <a16:creationId xmlns:a16="http://schemas.microsoft.com/office/drawing/2014/main" id="{40D45DCD-A5C9-438C-A1D4-01A8ABB5409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5179" y="1257164"/>
            <a:ext cx="4338650" cy="4343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6D3CAEEA-A04A-4AAE-90F5-681054BE3D44}"/>
              </a:ext>
            </a:extLst>
          </p:cNvPr>
          <p:cNvSpPr txBox="1"/>
          <p:nvPr/>
        </p:nvSpPr>
        <p:spPr>
          <a:xfrm>
            <a:off x="5870885" y="1043596"/>
            <a:ext cx="5439376" cy="2031325"/>
          </a:xfrm>
          <a:prstGeom prst="rect">
            <a:avLst/>
          </a:prstGeom>
          <a:noFill/>
        </p:spPr>
        <p:txBody>
          <a:bodyPr wrap="square">
            <a:spAutoFit/>
          </a:bodyPr>
          <a:lstStyle/>
          <a:p>
            <a:r>
              <a:rPr lang="en-US" dirty="0">
                <a:latin typeface="Times New Roman" panose="02020603050405020304" pitchFamily="18" charset="0"/>
                <a:ea typeface="Times New Roman" panose="02020603050405020304" pitchFamily="18" charset="0"/>
              </a:rPr>
              <a:t>A</a:t>
            </a:r>
            <a:r>
              <a:rPr lang="en-US" sz="1800" dirty="0">
                <a:effectLst/>
                <a:latin typeface="Times New Roman" panose="02020603050405020304" pitchFamily="18" charset="0"/>
                <a:ea typeface="Times New Roman" panose="02020603050405020304" pitchFamily="18" charset="0"/>
              </a:rPr>
              <a:t>nalytical techniques that exploits the interactions of MeV protons or heavier ions with matter in order to determine the elemental composition and structure of the surface regions of solids (to depths of about 100 </a:t>
            </a:r>
            <a:r>
              <a:rPr lang="en-US" sz="1800" dirty="0">
                <a:effectLst/>
                <a:latin typeface="Symbol" panose="05050102010706020507" pitchFamily="18" charset="2"/>
                <a:ea typeface="Times New Roman" panose="02020603050405020304" pitchFamily="18" charset="0"/>
              </a:rPr>
              <a:t>m</a:t>
            </a:r>
            <a:r>
              <a:rPr lang="en-US" sz="1800" dirty="0">
                <a:effectLst/>
                <a:latin typeface="Times New Roman" panose="02020603050405020304" pitchFamily="18" charset="0"/>
                <a:ea typeface="Times New Roman" panose="02020603050405020304" pitchFamily="18" charset="0"/>
              </a:rPr>
              <a:t>m), from measured quantities such as the characteristic spectra of the resulting X-rays, gamma-rays or charged particles emitted.</a:t>
            </a:r>
            <a:endParaRPr lang="en-GB" dirty="0"/>
          </a:p>
        </p:txBody>
      </p:sp>
      <p:sp>
        <p:nvSpPr>
          <p:cNvPr id="8" name="TextBox 7">
            <a:extLst>
              <a:ext uri="{FF2B5EF4-FFF2-40B4-BE49-F238E27FC236}">
                <a16:creationId xmlns:a16="http://schemas.microsoft.com/office/drawing/2014/main" id="{EE49B80E-6B5F-4E21-A918-0C2F08049FFA}"/>
              </a:ext>
            </a:extLst>
          </p:cNvPr>
          <p:cNvSpPr txBox="1"/>
          <p:nvPr/>
        </p:nvSpPr>
        <p:spPr>
          <a:xfrm>
            <a:off x="5543313" y="3379479"/>
            <a:ext cx="6094520" cy="2462213"/>
          </a:xfrm>
          <a:prstGeom prst="rect">
            <a:avLst/>
          </a:prstGeom>
          <a:noFill/>
        </p:spPr>
        <p:txBody>
          <a:bodyPr wrap="square">
            <a:spAutoFit/>
          </a:bodyPr>
          <a:lstStyle/>
          <a:p>
            <a:pPr marL="285750" indent="-285750" algn="just">
              <a:spcBef>
                <a:spcPts val="200"/>
              </a:spcBef>
              <a:spcAft>
                <a:spcPts val="200"/>
              </a:spcAft>
              <a:buFont typeface="Wingdings" panose="05000000000000000000" pitchFamily="2" charset="2"/>
              <a:buChar char="Ø"/>
            </a:pPr>
            <a:r>
              <a:rPr lang="en-US" sz="1800" dirty="0">
                <a:effectLst/>
                <a:latin typeface="Times New Roman" panose="02020603050405020304" pitchFamily="18" charset="0"/>
                <a:ea typeface="Times New Roman" panose="02020603050405020304" pitchFamily="18" charset="0"/>
              </a:rPr>
              <a:t>Elastic or Rutherford backscattering (EBS or RBS), with a particle detector at a backscattering angle; </a:t>
            </a:r>
            <a:endParaRPr lang="en-GB" sz="1800" dirty="0">
              <a:effectLst/>
              <a:latin typeface="Times New Roman" panose="02020603050405020304" pitchFamily="18" charset="0"/>
              <a:ea typeface="Times New Roman" panose="02020603050405020304" pitchFamily="18" charset="0"/>
            </a:endParaRPr>
          </a:p>
          <a:p>
            <a:pPr marL="285750" indent="-285750" algn="just">
              <a:spcBef>
                <a:spcPts val="200"/>
              </a:spcBef>
              <a:spcAft>
                <a:spcPts val="200"/>
              </a:spcAft>
              <a:buFont typeface="Wingdings" panose="05000000000000000000" pitchFamily="2" charset="2"/>
              <a:buChar char="Ø"/>
            </a:pPr>
            <a:r>
              <a:rPr lang="en-US" sz="1800" dirty="0">
                <a:effectLst/>
                <a:latin typeface="Times New Roman" panose="02020603050405020304" pitchFamily="18" charset="0"/>
                <a:ea typeface="Times New Roman" panose="02020603050405020304" pitchFamily="18" charset="0"/>
              </a:rPr>
              <a:t>Particle-induced X-ray emission (PIXE), with an X-ray detector; </a:t>
            </a:r>
            <a:endParaRPr lang="en-GB" sz="1800" dirty="0">
              <a:effectLst/>
              <a:latin typeface="Times New Roman" panose="02020603050405020304" pitchFamily="18" charset="0"/>
              <a:ea typeface="Times New Roman" panose="02020603050405020304" pitchFamily="18" charset="0"/>
            </a:endParaRPr>
          </a:p>
          <a:p>
            <a:pPr marL="285750" indent="-285750" algn="just">
              <a:spcBef>
                <a:spcPts val="200"/>
              </a:spcBef>
              <a:spcAft>
                <a:spcPts val="200"/>
              </a:spcAft>
              <a:buFont typeface="Wingdings" panose="05000000000000000000" pitchFamily="2" charset="2"/>
              <a:buChar char="Ø"/>
            </a:pPr>
            <a:r>
              <a:rPr lang="en-US" sz="1800" dirty="0">
                <a:effectLst/>
                <a:latin typeface="Times New Roman" panose="02020603050405020304" pitchFamily="18" charset="0"/>
                <a:ea typeface="Times New Roman" panose="02020603050405020304" pitchFamily="18" charset="0"/>
              </a:rPr>
              <a:t>Particle-induced gamma-ray emission (PIGE), with a gamma detector;</a:t>
            </a:r>
            <a:endParaRPr lang="en-GB" sz="1800" dirty="0">
              <a:effectLst/>
              <a:latin typeface="Times New Roman" panose="02020603050405020304" pitchFamily="18" charset="0"/>
              <a:ea typeface="Times New Roman" panose="02020603050405020304" pitchFamily="18" charset="0"/>
            </a:endParaRPr>
          </a:p>
          <a:p>
            <a:pPr marL="285750" indent="-285750" algn="just">
              <a:spcBef>
                <a:spcPts val="200"/>
              </a:spcBef>
              <a:spcAft>
                <a:spcPts val="200"/>
              </a:spcAft>
              <a:buFont typeface="Wingdings" panose="05000000000000000000" pitchFamily="2" charset="2"/>
              <a:buChar char="Ø"/>
            </a:pPr>
            <a:r>
              <a:rPr lang="en-US" sz="1800" dirty="0">
                <a:effectLst/>
                <a:latin typeface="Times New Roman" panose="02020603050405020304" pitchFamily="18" charset="0"/>
                <a:ea typeface="Times New Roman" panose="02020603050405020304" pitchFamily="18" charset="0"/>
              </a:rPr>
              <a:t>Elastic recoil detection analysis (ERDA) with a particle detector at a forward recoil/scattering angle. </a:t>
            </a:r>
            <a:endParaRPr lang="en-GB"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352763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53CD5-C247-406B-9D1E-C2C1E4E1E5FD}"/>
              </a:ext>
            </a:extLst>
          </p:cNvPr>
          <p:cNvSpPr>
            <a:spLocks noGrp="1"/>
          </p:cNvSpPr>
          <p:nvPr>
            <p:ph type="title"/>
          </p:nvPr>
        </p:nvSpPr>
        <p:spPr>
          <a:xfrm>
            <a:off x="0" y="0"/>
            <a:ext cx="12192000" cy="722764"/>
          </a:xfrm>
        </p:spPr>
        <p:txBody>
          <a:bodyPr/>
          <a:lstStyle/>
          <a:p>
            <a:r>
              <a:rPr lang="fr-CH" dirty="0" err="1"/>
              <a:t>Accelerators</a:t>
            </a:r>
            <a:r>
              <a:rPr lang="fr-CH" dirty="0"/>
              <a:t> for art</a:t>
            </a:r>
            <a:endParaRPr lang="en-GB" dirty="0"/>
          </a:p>
        </p:txBody>
      </p:sp>
      <p:sp>
        <p:nvSpPr>
          <p:cNvPr id="4" name="Slide Number Placeholder 3">
            <a:extLst>
              <a:ext uri="{FF2B5EF4-FFF2-40B4-BE49-F238E27FC236}">
                <a16:creationId xmlns:a16="http://schemas.microsoft.com/office/drawing/2014/main" id="{D36116E2-63C9-43A1-B9A1-B52A4DF14598}"/>
              </a:ext>
            </a:extLst>
          </p:cNvPr>
          <p:cNvSpPr>
            <a:spLocks noGrp="1"/>
          </p:cNvSpPr>
          <p:nvPr>
            <p:ph type="sldNum" sz="quarter" idx="4"/>
          </p:nvPr>
        </p:nvSpPr>
        <p:spPr/>
        <p:txBody>
          <a:bodyPr/>
          <a:lstStyle/>
          <a:p>
            <a:fld id="{17918391-D411-FE40-AAD7-861AE5233E0E}" type="slidenum">
              <a:rPr lang="en-US" smtClean="0"/>
              <a:pPr/>
              <a:t>18</a:t>
            </a:fld>
            <a:endParaRPr lang="en-US" dirty="0"/>
          </a:p>
        </p:txBody>
      </p:sp>
      <p:sp>
        <p:nvSpPr>
          <p:cNvPr id="6" name="Rectangle 46" descr="Papyrus">
            <a:extLst>
              <a:ext uri="{FF2B5EF4-FFF2-40B4-BE49-F238E27FC236}">
                <a16:creationId xmlns:a16="http://schemas.microsoft.com/office/drawing/2014/main" id="{163BE95B-0C0A-490F-B71C-2A9B27F1E401}"/>
              </a:ext>
            </a:extLst>
          </p:cNvPr>
          <p:cNvSpPr>
            <a:spLocks noChangeArrowheads="1"/>
          </p:cNvSpPr>
          <p:nvPr/>
        </p:nvSpPr>
        <p:spPr bwMode="auto">
          <a:xfrm>
            <a:off x="6508022" y="3646534"/>
            <a:ext cx="377494" cy="1342224"/>
          </a:xfrm>
          <a:prstGeom prst="rect">
            <a:avLst/>
          </a:prstGeom>
          <a:blipFill dpi="0" rotWithShape="1">
            <a:blip r:embed="rId2">
              <a:extLst>
                <a:ext uri="{28A0092B-C50C-407E-A947-70E740481C1C}">
                  <a14:useLocalDpi xmlns:a14="http://schemas.microsoft.com/office/drawing/2010/main"/>
                </a:ext>
              </a:extLst>
            </a:blip>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7" name="Group 8">
            <a:extLst>
              <a:ext uri="{FF2B5EF4-FFF2-40B4-BE49-F238E27FC236}">
                <a16:creationId xmlns:a16="http://schemas.microsoft.com/office/drawing/2014/main" id="{C785219A-49C9-4945-8EA1-2EDAF380F1BB}"/>
              </a:ext>
            </a:extLst>
          </p:cNvPr>
          <p:cNvGrpSpPr>
            <a:grpSpLocks/>
          </p:cNvGrpSpPr>
          <p:nvPr/>
        </p:nvGrpSpPr>
        <p:grpSpPr bwMode="auto">
          <a:xfrm>
            <a:off x="586197" y="4233115"/>
            <a:ext cx="2884488" cy="1881389"/>
            <a:chOff x="204" y="2931"/>
            <a:chExt cx="2041" cy="1316"/>
          </a:xfrm>
        </p:grpSpPr>
        <p:pic>
          <p:nvPicPr>
            <p:cNvPr id="8" name="Picture 9" descr="DSCF0016">
              <a:extLst>
                <a:ext uri="{FF2B5EF4-FFF2-40B4-BE49-F238E27FC236}">
                  <a16:creationId xmlns:a16="http://schemas.microsoft.com/office/drawing/2014/main" id="{39197C4D-DCA7-4476-9DC7-7342534DA25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4" y="2931"/>
              <a:ext cx="2041" cy="1316"/>
            </a:xfrm>
            <a:prstGeom prst="rect">
              <a:avLst/>
            </a:prstGeom>
            <a:noFill/>
            <a:ln w="28575">
              <a:solidFill>
                <a:schemeClr val="bg2"/>
              </a:solidFill>
              <a:miter lim="800000"/>
              <a:headEnd/>
              <a:tailEnd/>
            </a:ln>
            <a:extLst>
              <a:ext uri="{909E8E84-426E-40dd-AFC4-6F175D3DCCD1}">
                <a14:hiddenFill xmlns:a14="http://schemas.microsoft.com/office/drawing/2010/main" xmlns="">
                  <a:solidFill>
                    <a:srgbClr val="FFFFFF"/>
                  </a:solidFill>
                </a14:hiddenFill>
              </a:ext>
            </a:extLst>
          </p:spPr>
        </p:pic>
        <p:sp>
          <p:nvSpPr>
            <p:cNvPr id="9" name="Line 10">
              <a:extLst>
                <a:ext uri="{FF2B5EF4-FFF2-40B4-BE49-F238E27FC236}">
                  <a16:creationId xmlns:a16="http://schemas.microsoft.com/office/drawing/2014/main" id="{7E0F2778-88F5-406C-8309-43FA9C9A70B5}"/>
                </a:ext>
              </a:extLst>
            </p:cNvPr>
            <p:cNvSpPr>
              <a:spLocks noChangeShapeType="1"/>
            </p:cNvSpPr>
            <p:nvPr/>
          </p:nvSpPr>
          <p:spPr bwMode="auto">
            <a:xfrm flipV="1">
              <a:off x="210" y="2950"/>
              <a:ext cx="1934" cy="662"/>
            </a:xfrm>
            <a:prstGeom prst="line">
              <a:avLst/>
            </a:prstGeom>
            <a:noFill/>
            <a:ln w="38100">
              <a:solidFill>
                <a:srgbClr val="FF0000"/>
              </a:solidFill>
              <a:prstDash val="sysDot"/>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 name="Text Box 11">
              <a:extLst>
                <a:ext uri="{FF2B5EF4-FFF2-40B4-BE49-F238E27FC236}">
                  <a16:creationId xmlns:a16="http://schemas.microsoft.com/office/drawing/2014/main" id="{0C229850-95D0-4A1D-81DD-969EDF73D815}"/>
                </a:ext>
              </a:extLst>
            </p:cNvPr>
            <p:cNvSpPr txBox="1">
              <a:spLocks noChangeArrowheads="1"/>
            </p:cNvSpPr>
            <p:nvPr/>
          </p:nvSpPr>
          <p:spPr bwMode="auto">
            <a:xfrm>
              <a:off x="206" y="3987"/>
              <a:ext cx="1815"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800" i="1">
                  <a:solidFill>
                    <a:srgbClr val="000000"/>
                  </a:solidFill>
                  <a:latin typeface="Tahoma" charset="0"/>
                </a:rPr>
                <a:t>particle accelerator</a:t>
              </a:r>
            </a:p>
          </p:txBody>
        </p:sp>
      </p:grpSp>
      <p:grpSp>
        <p:nvGrpSpPr>
          <p:cNvPr id="11" name="Group 12">
            <a:extLst>
              <a:ext uri="{FF2B5EF4-FFF2-40B4-BE49-F238E27FC236}">
                <a16:creationId xmlns:a16="http://schemas.microsoft.com/office/drawing/2014/main" id="{C084A53B-39E0-45F1-9CA8-6B3B938B1025}"/>
              </a:ext>
            </a:extLst>
          </p:cNvPr>
          <p:cNvGrpSpPr>
            <a:grpSpLocks/>
          </p:cNvGrpSpPr>
          <p:nvPr/>
        </p:nvGrpSpPr>
        <p:grpSpPr bwMode="auto">
          <a:xfrm>
            <a:off x="3458120" y="3888225"/>
            <a:ext cx="3053571" cy="960438"/>
            <a:chOff x="2245" y="2913"/>
            <a:chExt cx="2494" cy="605"/>
          </a:xfrm>
        </p:grpSpPr>
        <p:sp>
          <p:nvSpPr>
            <p:cNvPr id="12" name="Text Box 13">
              <a:extLst>
                <a:ext uri="{FF2B5EF4-FFF2-40B4-BE49-F238E27FC236}">
                  <a16:creationId xmlns:a16="http://schemas.microsoft.com/office/drawing/2014/main" id="{061F5E69-FB6E-4D5F-A4F6-111745B0D9A3}"/>
                </a:ext>
              </a:extLst>
            </p:cNvPr>
            <p:cNvSpPr txBox="1">
              <a:spLocks noChangeArrowheads="1"/>
            </p:cNvSpPr>
            <p:nvPr/>
          </p:nvSpPr>
          <p:spPr bwMode="auto">
            <a:xfrm>
              <a:off x="2245" y="2913"/>
              <a:ext cx="1587" cy="231"/>
            </a:xfrm>
            <a:prstGeom prst="rect">
              <a:avLst/>
            </a:prstGeom>
            <a:noFill/>
            <a:ln>
              <a:noFill/>
            </a:ln>
            <a:effectLst/>
            <a:extLst>
              <a:ext uri="{909E8E84-426E-40dd-AFC4-6F175D3DCCD1}">
                <a14:hiddenFill xmlns:a14="http://schemas.microsoft.com/office/drawing/2010/main" xmlns="">
                  <a:solidFill>
                    <a:srgbClr val="BD3F7E"/>
                  </a:solidFill>
                </a14:hiddenFill>
              </a:ext>
              <a:ext uri="{91240B29-F687-4f45-9708-019B960494DF}">
                <a14:hiddenLine xmlns:a14="http://schemas.microsoft.com/office/drawing/2010/main" xmlns="" w="9525">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800" i="1">
                  <a:solidFill>
                    <a:srgbClr val="FF0000"/>
                  </a:solidFill>
                  <a:latin typeface="Tahoma" charset="0"/>
                </a:rPr>
                <a:t>particle beam</a:t>
              </a:r>
            </a:p>
          </p:txBody>
        </p:sp>
        <p:grpSp>
          <p:nvGrpSpPr>
            <p:cNvPr id="13" name="Group 14">
              <a:extLst>
                <a:ext uri="{FF2B5EF4-FFF2-40B4-BE49-F238E27FC236}">
                  <a16:creationId xmlns:a16="http://schemas.microsoft.com/office/drawing/2014/main" id="{D723F694-D3C5-4484-88C9-DF7CB503D53F}"/>
                </a:ext>
              </a:extLst>
            </p:cNvPr>
            <p:cNvGrpSpPr>
              <a:grpSpLocks/>
            </p:cNvGrpSpPr>
            <p:nvPr/>
          </p:nvGrpSpPr>
          <p:grpSpPr bwMode="auto">
            <a:xfrm>
              <a:off x="2699" y="3159"/>
              <a:ext cx="2040" cy="359"/>
              <a:chOff x="1134" y="4372"/>
              <a:chExt cx="7043" cy="897"/>
            </a:xfrm>
          </p:grpSpPr>
          <p:sp>
            <p:nvSpPr>
              <p:cNvPr id="14" name="Oval 15">
                <a:extLst>
                  <a:ext uri="{FF2B5EF4-FFF2-40B4-BE49-F238E27FC236}">
                    <a16:creationId xmlns:a16="http://schemas.microsoft.com/office/drawing/2014/main" id="{60885A25-EC2F-4B03-8AAB-56F90FF620C8}"/>
                  </a:ext>
                </a:extLst>
              </p:cNvPr>
              <p:cNvSpPr>
                <a:spLocks noChangeAspect="1" noChangeArrowheads="1"/>
              </p:cNvSpPr>
              <p:nvPr/>
            </p:nvSpPr>
            <p:spPr bwMode="auto">
              <a:xfrm>
                <a:off x="2034" y="4942"/>
                <a:ext cx="147" cy="147"/>
              </a:xfrm>
              <a:prstGeom prst="ellipse">
                <a:avLst/>
              </a:prstGeom>
              <a:solidFill>
                <a:srgbClr val="FF0000"/>
              </a:solidFill>
              <a:ln w="9525">
                <a:solidFill>
                  <a:srgbClr val="FF0000"/>
                </a:solidFill>
                <a:round/>
                <a:headEnd/>
                <a:tailEnd/>
              </a:ln>
            </p:spPr>
            <p:txBody>
              <a:bodyPr/>
              <a:lstStyle/>
              <a:p>
                <a:endParaRPr lang="en-GB"/>
              </a:p>
            </p:txBody>
          </p:sp>
          <p:sp>
            <p:nvSpPr>
              <p:cNvPr id="15" name="Oval 16">
                <a:extLst>
                  <a:ext uri="{FF2B5EF4-FFF2-40B4-BE49-F238E27FC236}">
                    <a16:creationId xmlns:a16="http://schemas.microsoft.com/office/drawing/2014/main" id="{EF09EB18-D8FE-499D-8F5E-7EE9F6163E52}"/>
                  </a:ext>
                </a:extLst>
              </p:cNvPr>
              <p:cNvSpPr>
                <a:spLocks noChangeAspect="1" noChangeArrowheads="1"/>
              </p:cNvSpPr>
              <p:nvPr/>
            </p:nvSpPr>
            <p:spPr bwMode="auto">
              <a:xfrm>
                <a:off x="2934" y="5107"/>
                <a:ext cx="147" cy="147"/>
              </a:xfrm>
              <a:prstGeom prst="ellipse">
                <a:avLst/>
              </a:prstGeom>
              <a:solidFill>
                <a:srgbClr val="FF0000"/>
              </a:solidFill>
              <a:ln w="9525">
                <a:solidFill>
                  <a:srgbClr val="FF0000"/>
                </a:solidFill>
                <a:round/>
                <a:headEnd/>
                <a:tailEnd/>
              </a:ln>
            </p:spPr>
            <p:txBody>
              <a:bodyPr/>
              <a:lstStyle/>
              <a:p>
                <a:endParaRPr lang="en-GB"/>
              </a:p>
            </p:txBody>
          </p:sp>
          <p:grpSp>
            <p:nvGrpSpPr>
              <p:cNvPr id="16" name="Group 17">
                <a:extLst>
                  <a:ext uri="{FF2B5EF4-FFF2-40B4-BE49-F238E27FC236}">
                    <a16:creationId xmlns:a16="http://schemas.microsoft.com/office/drawing/2014/main" id="{4FB4028E-0D37-4E15-A8AD-1FFA2F08A96B}"/>
                  </a:ext>
                </a:extLst>
              </p:cNvPr>
              <p:cNvGrpSpPr>
                <a:grpSpLocks/>
              </p:cNvGrpSpPr>
              <p:nvPr/>
            </p:nvGrpSpPr>
            <p:grpSpPr bwMode="auto">
              <a:xfrm>
                <a:off x="1134" y="4477"/>
                <a:ext cx="7043" cy="720"/>
                <a:chOff x="1134" y="4477"/>
                <a:chExt cx="7043" cy="720"/>
              </a:xfrm>
            </p:grpSpPr>
            <p:sp>
              <p:nvSpPr>
                <p:cNvPr id="27" name="Line 18">
                  <a:extLst>
                    <a:ext uri="{FF2B5EF4-FFF2-40B4-BE49-F238E27FC236}">
                      <a16:creationId xmlns:a16="http://schemas.microsoft.com/office/drawing/2014/main" id="{9A0E78BE-9E48-4EB9-AAAD-7327DDB2C19F}"/>
                    </a:ext>
                  </a:extLst>
                </p:cNvPr>
                <p:cNvSpPr>
                  <a:spLocks noChangeShapeType="1"/>
                </p:cNvSpPr>
                <p:nvPr/>
              </p:nvSpPr>
              <p:spPr bwMode="auto">
                <a:xfrm>
                  <a:off x="1134" y="4477"/>
                  <a:ext cx="6803" cy="0"/>
                </a:xfrm>
                <a:prstGeom prst="line">
                  <a:avLst/>
                </a:prstGeom>
                <a:noFill/>
                <a:ln w="12700">
                  <a:solidFill>
                    <a:srgbClr val="FF0000"/>
                  </a:solidFill>
                  <a:round/>
                  <a:headEnd/>
                  <a:tailEnd type="arrow" w="med" len="med"/>
                </a:ln>
                <a:extLst>
                  <a:ext uri="{909E8E84-426E-40dd-AFC4-6F175D3DCCD1}">
                    <a14:hiddenFill xmlns:a14="http://schemas.microsoft.com/office/drawing/2010/main" xmlns="">
                      <a:noFill/>
                    </a14:hiddenFill>
                  </a:ext>
                </a:extLst>
              </p:spPr>
              <p:txBody>
                <a:bodyPr/>
                <a:lstStyle/>
                <a:p>
                  <a:endParaRPr lang="en-GB"/>
                </a:p>
              </p:txBody>
            </p:sp>
            <p:sp>
              <p:nvSpPr>
                <p:cNvPr id="28" name="Line 19">
                  <a:extLst>
                    <a:ext uri="{FF2B5EF4-FFF2-40B4-BE49-F238E27FC236}">
                      <a16:creationId xmlns:a16="http://schemas.microsoft.com/office/drawing/2014/main" id="{990AF97E-F55E-47B4-8D3A-584616065D49}"/>
                    </a:ext>
                  </a:extLst>
                </p:cNvPr>
                <p:cNvSpPr>
                  <a:spLocks noChangeShapeType="1"/>
                </p:cNvSpPr>
                <p:nvPr/>
              </p:nvSpPr>
              <p:spPr bwMode="auto">
                <a:xfrm>
                  <a:off x="1374" y="4657"/>
                  <a:ext cx="6803" cy="0"/>
                </a:xfrm>
                <a:prstGeom prst="line">
                  <a:avLst/>
                </a:prstGeom>
                <a:noFill/>
                <a:ln w="12700">
                  <a:solidFill>
                    <a:srgbClr val="FF0000"/>
                  </a:solidFill>
                  <a:round/>
                  <a:headEnd/>
                  <a:tailEnd type="arrow" w="med" len="med"/>
                </a:ln>
                <a:extLst>
                  <a:ext uri="{909E8E84-426E-40dd-AFC4-6F175D3DCCD1}">
                    <a14:hiddenFill xmlns:a14="http://schemas.microsoft.com/office/drawing/2010/main" xmlns="">
                      <a:noFill/>
                    </a14:hiddenFill>
                  </a:ext>
                </a:extLst>
              </p:spPr>
              <p:txBody>
                <a:bodyPr/>
                <a:lstStyle/>
                <a:p>
                  <a:endParaRPr lang="en-GB"/>
                </a:p>
              </p:txBody>
            </p:sp>
            <p:sp>
              <p:nvSpPr>
                <p:cNvPr id="29" name="Line 20">
                  <a:extLst>
                    <a:ext uri="{FF2B5EF4-FFF2-40B4-BE49-F238E27FC236}">
                      <a16:creationId xmlns:a16="http://schemas.microsoft.com/office/drawing/2014/main" id="{9B2DEE4A-9D87-446F-AE94-4074C49A1B7D}"/>
                    </a:ext>
                  </a:extLst>
                </p:cNvPr>
                <p:cNvSpPr>
                  <a:spLocks noChangeShapeType="1"/>
                </p:cNvSpPr>
                <p:nvPr/>
              </p:nvSpPr>
              <p:spPr bwMode="auto">
                <a:xfrm>
                  <a:off x="1134" y="4837"/>
                  <a:ext cx="6803" cy="0"/>
                </a:xfrm>
                <a:prstGeom prst="line">
                  <a:avLst/>
                </a:prstGeom>
                <a:noFill/>
                <a:ln w="12700">
                  <a:solidFill>
                    <a:srgbClr val="FF0000"/>
                  </a:solidFill>
                  <a:round/>
                  <a:headEnd/>
                  <a:tailEnd type="arrow" w="med" len="med"/>
                </a:ln>
                <a:extLst>
                  <a:ext uri="{909E8E84-426E-40dd-AFC4-6F175D3DCCD1}">
                    <a14:hiddenFill xmlns:a14="http://schemas.microsoft.com/office/drawing/2010/main" xmlns="">
                      <a:noFill/>
                    </a14:hiddenFill>
                  </a:ext>
                </a:extLst>
              </p:spPr>
              <p:txBody>
                <a:bodyPr/>
                <a:lstStyle/>
                <a:p>
                  <a:endParaRPr lang="en-GB"/>
                </a:p>
              </p:txBody>
            </p:sp>
            <p:sp>
              <p:nvSpPr>
                <p:cNvPr id="30" name="Line 21">
                  <a:extLst>
                    <a:ext uri="{FF2B5EF4-FFF2-40B4-BE49-F238E27FC236}">
                      <a16:creationId xmlns:a16="http://schemas.microsoft.com/office/drawing/2014/main" id="{6BB6940E-6BDB-4EB5-BF24-B436779D8045}"/>
                    </a:ext>
                  </a:extLst>
                </p:cNvPr>
                <p:cNvSpPr>
                  <a:spLocks noChangeShapeType="1"/>
                </p:cNvSpPr>
                <p:nvPr/>
              </p:nvSpPr>
              <p:spPr bwMode="auto">
                <a:xfrm>
                  <a:off x="1314" y="5017"/>
                  <a:ext cx="6803" cy="0"/>
                </a:xfrm>
                <a:prstGeom prst="line">
                  <a:avLst/>
                </a:prstGeom>
                <a:noFill/>
                <a:ln w="12700">
                  <a:solidFill>
                    <a:srgbClr val="FF0000"/>
                  </a:solidFill>
                  <a:round/>
                  <a:headEnd/>
                  <a:tailEnd type="arrow" w="med" len="med"/>
                </a:ln>
                <a:extLst>
                  <a:ext uri="{909E8E84-426E-40dd-AFC4-6F175D3DCCD1}">
                    <a14:hiddenFill xmlns:a14="http://schemas.microsoft.com/office/drawing/2010/main" xmlns="">
                      <a:noFill/>
                    </a14:hiddenFill>
                  </a:ext>
                </a:extLst>
              </p:spPr>
              <p:txBody>
                <a:bodyPr/>
                <a:lstStyle/>
                <a:p>
                  <a:endParaRPr lang="en-GB"/>
                </a:p>
              </p:txBody>
            </p:sp>
            <p:sp>
              <p:nvSpPr>
                <p:cNvPr id="31" name="Line 22">
                  <a:extLst>
                    <a:ext uri="{FF2B5EF4-FFF2-40B4-BE49-F238E27FC236}">
                      <a16:creationId xmlns:a16="http://schemas.microsoft.com/office/drawing/2014/main" id="{A9EC044D-D745-4116-8738-2FC82F6D6302}"/>
                    </a:ext>
                  </a:extLst>
                </p:cNvPr>
                <p:cNvSpPr>
                  <a:spLocks noChangeShapeType="1"/>
                </p:cNvSpPr>
                <p:nvPr/>
              </p:nvSpPr>
              <p:spPr bwMode="auto">
                <a:xfrm>
                  <a:off x="1134" y="5197"/>
                  <a:ext cx="6803" cy="0"/>
                </a:xfrm>
                <a:prstGeom prst="line">
                  <a:avLst/>
                </a:prstGeom>
                <a:noFill/>
                <a:ln w="12700">
                  <a:solidFill>
                    <a:srgbClr val="FF0000"/>
                  </a:solidFill>
                  <a:round/>
                  <a:headEnd/>
                  <a:tailEnd type="arrow" w="med" len="med"/>
                </a:ln>
                <a:extLst>
                  <a:ext uri="{909E8E84-426E-40dd-AFC4-6F175D3DCCD1}">
                    <a14:hiddenFill xmlns:a14="http://schemas.microsoft.com/office/drawing/2010/main" xmlns="">
                      <a:noFill/>
                    </a14:hiddenFill>
                  </a:ext>
                </a:extLst>
              </p:spPr>
              <p:txBody>
                <a:bodyPr/>
                <a:lstStyle/>
                <a:p>
                  <a:endParaRPr lang="en-GB"/>
                </a:p>
              </p:txBody>
            </p:sp>
          </p:grpSp>
          <p:sp>
            <p:nvSpPr>
              <p:cNvPr id="17" name="Oval 23">
                <a:extLst>
                  <a:ext uri="{FF2B5EF4-FFF2-40B4-BE49-F238E27FC236}">
                    <a16:creationId xmlns:a16="http://schemas.microsoft.com/office/drawing/2014/main" id="{C81B7CCB-DF6E-497C-9D52-285E4204FE6C}"/>
                  </a:ext>
                </a:extLst>
              </p:cNvPr>
              <p:cNvSpPr>
                <a:spLocks noChangeAspect="1" noChangeArrowheads="1"/>
              </p:cNvSpPr>
              <p:nvPr/>
            </p:nvSpPr>
            <p:spPr bwMode="auto">
              <a:xfrm>
                <a:off x="4914" y="5122"/>
                <a:ext cx="147" cy="147"/>
              </a:xfrm>
              <a:prstGeom prst="ellipse">
                <a:avLst/>
              </a:prstGeom>
              <a:solidFill>
                <a:srgbClr val="FF0000"/>
              </a:solidFill>
              <a:ln w="9525">
                <a:solidFill>
                  <a:srgbClr val="FF0000"/>
                </a:solidFill>
                <a:round/>
                <a:headEnd/>
                <a:tailEnd/>
              </a:ln>
            </p:spPr>
            <p:txBody>
              <a:bodyPr/>
              <a:lstStyle/>
              <a:p>
                <a:endParaRPr lang="en-GB"/>
              </a:p>
            </p:txBody>
          </p:sp>
          <p:sp>
            <p:nvSpPr>
              <p:cNvPr id="18" name="Oval 24">
                <a:extLst>
                  <a:ext uri="{FF2B5EF4-FFF2-40B4-BE49-F238E27FC236}">
                    <a16:creationId xmlns:a16="http://schemas.microsoft.com/office/drawing/2014/main" id="{AABA60DA-B991-4016-B81F-6EA1B947A3E8}"/>
                  </a:ext>
                </a:extLst>
              </p:cNvPr>
              <p:cNvSpPr>
                <a:spLocks noChangeAspect="1" noChangeArrowheads="1"/>
              </p:cNvSpPr>
              <p:nvPr/>
            </p:nvSpPr>
            <p:spPr bwMode="auto">
              <a:xfrm>
                <a:off x="4014" y="4942"/>
                <a:ext cx="147" cy="147"/>
              </a:xfrm>
              <a:prstGeom prst="ellipse">
                <a:avLst/>
              </a:prstGeom>
              <a:solidFill>
                <a:srgbClr val="FF0000"/>
              </a:solidFill>
              <a:ln w="9525">
                <a:solidFill>
                  <a:srgbClr val="FF0000"/>
                </a:solidFill>
                <a:round/>
                <a:headEnd/>
                <a:tailEnd/>
              </a:ln>
            </p:spPr>
            <p:txBody>
              <a:bodyPr/>
              <a:lstStyle/>
              <a:p>
                <a:endParaRPr lang="en-GB"/>
              </a:p>
            </p:txBody>
          </p:sp>
          <p:sp>
            <p:nvSpPr>
              <p:cNvPr id="19" name="Oval 25">
                <a:extLst>
                  <a:ext uri="{FF2B5EF4-FFF2-40B4-BE49-F238E27FC236}">
                    <a16:creationId xmlns:a16="http://schemas.microsoft.com/office/drawing/2014/main" id="{F5B3E394-427B-4206-A0F5-BA1FD21771BC}"/>
                  </a:ext>
                </a:extLst>
              </p:cNvPr>
              <p:cNvSpPr>
                <a:spLocks noChangeAspect="1" noChangeArrowheads="1"/>
              </p:cNvSpPr>
              <p:nvPr/>
            </p:nvSpPr>
            <p:spPr bwMode="auto">
              <a:xfrm>
                <a:off x="6174" y="4942"/>
                <a:ext cx="147" cy="147"/>
              </a:xfrm>
              <a:prstGeom prst="ellipse">
                <a:avLst/>
              </a:prstGeom>
              <a:solidFill>
                <a:srgbClr val="FF0000"/>
              </a:solidFill>
              <a:ln w="9525">
                <a:solidFill>
                  <a:srgbClr val="FF0000"/>
                </a:solidFill>
                <a:round/>
                <a:headEnd/>
                <a:tailEnd/>
              </a:ln>
            </p:spPr>
            <p:txBody>
              <a:bodyPr/>
              <a:lstStyle/>
              <a:p>
                <a:endParaRPr lang="en-GB"/>
              </a:p>
            </p:txBody>
          </p:sp>
          <p:sp>
            <p:nvSpPr>
              <p:cNvPr id="20" name="Oval 26">
                <a:extLst>
                  <a:ext uri="{FF2B5EF4-FFF2-40B4-BE49-F238E27FC236}">
                    <a16:creationId xmlns:a16="http://schemas.microsoft.com/office/drawing/2014/main" id="{AECD6291-E728-4732-A997-6606B8AA11A8}"/>
                  </a:ext>
                </a:extLst>
              </p:cNvPr>
              <p:cNvSpPr>
                <a:spLocks noChangeAspect="1" noChangeArrowheads="1"/>
              </p:cNvSpPr>
              <p:nvPr/>
            </p:nvSpPr>
            <p:spPr bwMode="auto">
              <a:xfrm>
                <a:off x="5127" y="4750"/>
                <a:ext cx="147" cy="147"/>
              </a:xfrm>
              <a:prstGeom prst="ellipse">
                <a:avLst/>
              </a:prstGeom>
              <a:solidFill>
                <a:srgbClr val="FF0000"/>
              </a:solidFill>
              <a:ln w="9525">
                <a:solidFill>
                  <a:srgbClr val="FF0000"/>
                </a:solidFill>
                <a:round/>
                <a:headEnd/>
                <a:tailEnd/>
              </a:ln>
            </p:spPr>
            <p:txBody>
              <a:bodyPr/>
              <a:lstStyle/>
              <a:p>
                <a:endParaRPr lang="en-GB"/>
              </a:p>
            </p:txBody>
          </p:sp>
          <p:sp>
            <p:nvSpPr>
              <p:cNvPr id="21" name="Oval 27">
                <a:extLst>
                  <a:ext uri="{FF2B5EF4-FFF2-40B4-BE49-F238E27FC236}">
                    <a16:creationId xmlns:a16="http://schemas.microsoft.com/office/drawing/2014/main" id="{A2BFA8DC-A894-4E16-92FF-CA18337F8A30}"/>
                  </a:ext>
                </a:extLst>
              </p:cNvPr>
              <p:cNvSpPr>
                <a:spLocks noChangeAspect="1" noChangeArrowheads="1"/>
              </p:cNvSpPr>
              <p:nvPr/>
            </p:nvSpPr>
            <p:spPr bwMode="auto">
              <a:xfrm>
                <a:off x="3507" y="4762"/>
                <a:ext cx="147" cy="147"/>
              </a:xfrm>
              <a:prstGeom prst="ellipse">
                <a:avLst/>
              </a:prstGeom>
              <a:solidFill>
                <a:srgbClr val="FF0000"/>
              </a:solidFill>
              <a:ln w="9525">
                <a:solidFill>
                  <a:srgbClr val="FF0000"/>
                </a:solidFill>
                <a:round/>
                <a:headEnd/>
                <a:tailEnd/>
              </a:ln>
            </p:spPr>
            <p:txBody>
              <a:bodyPr/>
              <a:lstStyle/>
              <a:p>
                <a:endParaRPr lang="en-GB"/>
              </a:p>
            </p:txBody>
          </p:sp>
          <p:sp>
            <p:nvSpPr>
              <p:cNvPr id="22" name="Oval 28">
                <a:extLst>
                  <a:ext uri="{FF2B5EF4-FFF2-40B4-BE49-F238E27FC236}">
                    <a16:creationId xmlns:a16="http://schemas.microsoft.com/office/drawing/2014/main" id="{98BC3463-BB7A-47F7-B3F6-F99A729B01A9}"/>
                  </a:ext>
                </a:extLst>
              </p:cNvPr>
              <p:cNvSpPr>
                <a:spLocks noChangeAspect="1" noChangeArrowheads="1"/>
              </p:cNvSpPr>
              <p:nvPr/>
            </p:nvSpPr>
            <p:spPr bwMode="auto">
              <a:xfrm>
                <a:off x="1887" y="4582"/>
                <a:ext cx="147" cy="147"/>
              </a:xfrm>
              <a:prstGeom prst="ellipse">
                <a:avLst/>
              </a:prstGeom>
              <a:solidFill>
                <a:srgbClr val="FF0000"/>
              </a:solidFill>
              <a:ln w="9525">
                <a:solidFill>
                  <a:srgbClr val="FF0000"/>
                </a:solidFill>
                <a:round/>
                <a:headEnd/>
                <a:tailEnd/>
              </a:ln>
            </p:spPr>
            <p:txBody>
              <a:bodyPr/>
              <a:lstStyle/>
              <a:p>
                <a:endParaRPr lang="en-GB"/>
              </a:p>
            </p:txBody>
          </p:sp>
          <p:sp>
            <p:nvSpPr>
              <p:cNvPr id="23" name="Oval 29">
                <a:extLst>
                  <a:ext uri="{FF2B5EF4-FFF2-40B4-BE49-F238E27FC236}">
                    <a16:creationId xmlns:a16="http://schemas.microsoft.com/office/drawing/2014/main" id="{2A78D115-587B-49D9-8BD4-A65A1335168F}"/>
                  </a:ext>
                </a:extLst>
              </p:cNvPr>
              <p:cNvSpPr>
                <a:spLocks noChangeAspect="1" noChangeArrowheads="1"/>
              </p:cNvSpPr>
              <p:nvPr/>
            </p:nvSpPr>
            <p:spPr bwMode="auto">
              <a:xfrm>
                <a:off x="4407" y="4567"/>
                <a:ext cx="147" cy="147"/>
              </a:xfrm>
              <a:prstGeom prst="ellipse">
                <a:avLst/>
              </a:prstGeom>
              <a:solidFill>
                <a:srgbClr val="FF0000"/>
              </a:solidFill>
              <a:ln w="9525">
                <a:solidFill>
                  <a:srgbClr val="FF0000"/>
                </a:solidFill>
                <a:round/>
                <a:headEnd/>
                <a:tailEnd/>
              </a:ln>
            </p:spPr>
            <p:txBody>
              <a:bodyPr/>
              <a:lstStyle/>
              <a:p>
                <a:endParaRPr lang="en-GB"/>
              </a:p>
            </p:txBody>
          </p:sp>
          <p:sp>
            <p:nvSpPr>
              <p:cNvPr id="24" name="Oval 30">
                <a:extLst>
                  <a:ext uri="{FF2B5EF4-FFF2-40B4-BE49-F238E27FC236}">
                    <a16:creationId xmlns:a16="http://schemas.microsoft.com/office/drawing/2014/main" id="{1C382A51-F80C-42F5-9C58-5569AB55190B}"/>
                  </a:ext>
                </a:extLst>
              </p:cNvPr>
              <p:cNvSpPr>
                <a:spLocks noChangeAspect="1" noChangeArrowheads="1"/>
              </p:cNvSpPr>
              <p:nvPr/>
            </p:nvSpPr>
            <p:spPr bwMode="auto">
              <a:xfrm>
                <a:off x="7044" y="4762"/>
                <a:ext cx="147" cy="147"/>
              </a:xfrm>
              <a:prstGeom prst="ellipse">
                <a:avLst/>
              </a:prstGeom>
              <a:solidFill>
                <a:srgbClr val="FF0000"/>
              </a:solidFill>
              <a:ln w="9525">
                <a:solidFill>
                  <a:srgbClr val="FF0000"/>
                </a:solidFill>
                <a:round/>
                <a:headEnd/>
                <a:tailEnd/>
              </a:ln>
            </p:spPr>
            <p:txBody>
              <a:bodyPr/>
              <a:lstStyle/>
              <a:p>
                <a:endParaRPr lang="en-GB"/>
              </a:p>
            </p:txBody>
          </p:sp>
          <p:sp>
            <p:nvSpPr>
              <p:cNvPr id="25" name="Oval 31">
                <a:extLst>
                  <a:ext uri="{FF2B5EF4-FFF2-40B4-BE49-F238E27FC236}">
                    <a16:creationId xmlns:a16="http://schemas.microsoft.com/office/drawing/2014/main" id="{C210085B-EDD8-4041-94FA-A5FB9F7A5023}"/>
                  </a:ext>
                </a:extLst>
              </p:cNvPr>
              <p:cNvSpPr>
                <a:spLocks noChangeAspect="1" noChangeArrowheads="1"/>
              </p:cNvSpPr>
              <p:nvPr/>
            </p:nvSpPr>
            <p:spPr bwMode="auto">
              <a:xfrm>
                <a:off x="2724" y="4372"/>
                <a:ext cx="147" cy="147"/>
              </a:xfrm>
              <a:prstGeom prst="ellipse">
                <a:avLst/>
              </a:prstGeom>
              <a:solidFill>
                <a:srgbClr val="FF0000"/>
              </a:solidFill>
              <a:ln w="9525">
                <a:solidFill>
                  <a:srgbClr val="FF0000"/>
                </a:solidFill>
                <a:round/>
                <a:headEnd/>
                <a:tailEnd/>
              </a:ln>
            </p:spPr>
            <p:txBody>
              <a:bodyPr/>
              <a:lstStyle/>
              <a:p>
                <a:endParaRPr lang="en-GB"/>
              </a:p>
            </p:txBody>
          </p:sp>
          <p:sp>
            <p:nvSpPr>
              <p:cNvPr id="26" name="Oval 32">
                <a:extLst>
                  <a:ext uri="{FF2B5EF4-FFF2-40B4-BE49-F238E27FC236}">
                    <a16:creationId xmlns:a16="http://schemas.microsoft.com/office/drawing/2014/main" id="{9C32EE21-0C46-4BC3-AD30-C9804C37C6B9}"/>
                  </a:ext>
                </a:extLst>
              </p:cNvPr>
              <p:cNvSpPr>
                <a:spLocks noChangeAspect="1" noChangeArrowheads="1"/>
              </p:cNvSpPr>
              <p:nvPr/>
            </p:nvSpPr>
            <p:spPr bwMode="auto">
              <a:xfrm>
                <a:off x="5814" y="4390"/>
                <a:ext cx="147" cy="147"/>
              </a:xfrm>
              <a:prstGeom prst="ellipse">
                <a:avLst/>
              </a:prstGeom>
              <a:solidFill>
                <a:srgbClr val="FF0000"/>
              </a:solidFill>
              <a:ln w="9525">
                <a:solidFill>
                  <a:srgbClr val="FF0000"/>
                </a:solidFill>
                <a:round/>
                <a:headEnd/>
                <a:tailEnd/>
              </a:ln>
            </p:spPr>
            <p:txBody>
              <a:bodyPr/>
              <a:lstStyle/>
              <a:p>
                <a:endParaRPr lang="en-GB"/>
              </a:p>
            </p:txBody>
          </p:sp>
        </p:grpSp>
      </p:grpSp>
      <p:grpSp>
        <p:nvGrpSpPr>
          <p:cNvPr id="32" name="Group 33">
            <a:extLst>
              <a:ext uri="{FF2B5EF4-FFF2-40B4-BE49-F238E27FC236}">
                <a16:creationId xmlns:a16="http://schemas.microsoft.com/office/drawing/2014/main" id="{000F01CE-A4C7-4B60-9BD3-A7FF173649FE}"/>
              </a:ext>
            </a:extLst>
          </p:cNvPr>
          <p:cNvGrpSpPr>
            <a:grpSpLocks/>
          </p:cNvGrpSpPr>
          <p:nvPr/>
        </p:nvGrpSpPr>
        <p:grpSpPr bwMode="auto">
          <a:xfrm>
            <a:off x="5485672" y="3309983"/>
            <a:ext cx="1238250" cy="1128713"/>
            <a:chOff x="3869" y="2447"/>
            <a:chExt cx="780" cy="711"/>
          </a:xfrm>
        </p:grpSpPr>
        <p:sp>
          <p:nvSpPr>
            <p:cNvPr id="33" name="Line 34">
              <a:extLst>
                <a:ext uri="{FF2B5EF4-FFF2-40B4-BE49-F238E27FC236}">
                  <a16:creationId xmlns:a16="http://schemas.microsoft.com/office/drawing/2014/main" id="{B398E583-75B1-4B2E-96C5-5E0BBF25E505}"/>
                </a:ext>
              </a:extLst>
            </p:cNvPr>
            <p:cNvSpPr>
              <a:spLocks noChangeShapeType="1"/>
            </p:cNvSpPr>
            <p:nvPr/>
          </p:nvSpPr>
          <p:spPr bwMode="auto">
            <a:xfrm flipH="1" flipV="1">
              <a:off x="4241" y="2447"/>
              <a:ext cx="408" cy="612"/>
            </a:xfrm>
            <a:prstGeom prst="line">
              <a:avLst/>
            </a:prstGeom>
            <a:noFill/>
            <a:ln w="28575" cap="rnd">
              <a:solidFill>
                <a:srgbClr val="000066"/>
              </a:solidFill>
              <a:prstDash val="sysDot"/>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4" name="Line 35">
              <a:extLst>
                <a:ext uri="{FF2B5EF4-FFF2-40B4-BE49-F238E27FC236}">
                  <a16:creationId xmlns:a16="http://schemas.microsoft.com/office/drawing/2014/main" id="{B165F249-471E-4757-825F-17A8DC1972B6}"/>
                </a:ext>
              </a:extLst>
            </p:cNvPr>
            <p:cNvSpPr>
              <a:spLocks noChangeShapeType="1"/>
            </p:cNvSpPr>
            <p:nvPr/>
          </p:nvSpPr>
          <p:spPr bwMode="auto">
            <a:xfrm flipH="1" flipV="1">
              <a:off x="3951" y="2728"/>
              <a:ext cx="635" cy="385"/>
            </a:xfrm>
            <a:prstGeom prst="line">
              <a:avLst/>
            </a:prstGeom>
            <a:noFill/>
            <a:ln w="28575" cap="rnd">
              <a:solidFill>
                <a:srgbClr val="000066"/>
              </a:solidFill>
              <a:prstDash val="sysDot"/>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5" name="Line 36">
              <a:extLst>
                <a:ext uri="{FF2B5EF4-FFF2-40B4-BE49-F238E27FC236}">
                  <a16:creationId xmlns:a16="http://schemas.microsoft.com/office/drawing/2014/main" id="{3C9D928F-766A-44B8-9E7F-6A01F239B585}"/>
                </a:ext>
              </a:extLst>
            </p:cNvPr>
            <p:cNvSpPr>
              <a:spLocks noChangeShapeType="1"/>
            </p:cNvSpPr>
            <p:nvPr/>
          </p:nvSpPr>
          <p:spPr bwMode="auto">
            <a:xfrm flipH="1" flipV="1">
              <a:off x="4069" y="2565"/>
              <a:ext cx="544" cy="521"/>
            </a:xfrm>
            <a:prstGeom prst="line">
              <a:avLst/>
            </a:prstGeom>
            <a:noFill/>
            <a:ln w="28575" cap="rnd">
              <a:solidFill>
                <a:srgbClr val="000066"/>
              </a:solidFill>
              <a:prstDash val="sysDot"/>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6" name="Line 37">
              <a:extLst>
                <a:ext uri="{FF2B5EF4-FFF2-40B4-BE49-F238E27FC236}">
                  <a16:creationId xmlns:a16="http://schemas.microsoft.com/office/drawing/2014/main" id="{6A97EF7A-4E8E-4617-8BB5-6DF35B27CE08}"/>
                </a:ext>
              </a:extLst>
            </p:cNvPr>
            <p:cNvSpPr>
              <a:spLocks noChangeShapeType="1"/>
            </p:cNvSpPr>
            <p:nvPr/>
          </p:nvSpPr>
          <p:spPr bwMode="auto">
            <a:xfrm flipH="1" flipV="1">
              <a:off x="3869" y="2864"/>
              <a:ext cx="726" cy="294"/>
            </a:xfrm>
            <a:prstGeom prst="line">
              <a:avLst/>
            </a:prstGeom>
            <a:noFill/>
            <a:ln w="28575" cap="rnd">
              <a:solidFill>
                <a:srgbClr val="000066"/>
              </a:solidFill>
              <a:prstDash val="sysDot"/>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sp>
        <p:nvSpPr>
          <p:cNvPr id="37" name="Text Box 38">
            <a:extLst>
              <a:ext uri="{FF2B5EF4-FFF2-40B4-BE49-F238E27FC236}">
                <a16:creationId xmlns:a16="http://schemas.microsoft.com/office/drawing/2014/main" id="{A73333C8-CEBC-4C39-81E5-1477AA2324E1}"/>
              </a:ext>
            </a:extLst>
          </p:cNvPr>
          <p:cNvSpPr txBox="1">
            <a:spLocks noChangeArrowheads="1"/>
          </p:cNvSpPr>
          <p:nvPr/>
        </p:nvSpPr>
        <p:spPr bwMode="auto">
          <a:xfrm>
            <a:off x="5412951" y="2154586"/>
            <a:ext cx="2112710" cy="1077218"/>
          </a:xfrm>
          <a:prstGeom prst="rect">
            <a:avLst/>
          </a:prstGeom>
          <a:noFill/>
          <a:ln>
            <a:noFill/>
          </a:ln>
          <a:effectLst/>
          <a:extLst>
            <a:ext uri="{909E8E84-426E-40dd-AFC4-6F175D3DCCD1}">
              <a14:hiddenFill xmlns:a14="http://schemas.microsoft.com/office/drawing/2010/main" xmlns="">
                <a:solidFill>
                  <a:srgbClr val="BD3F7E"/>
                </a:solidFill>
              </a14:hiddenFill>
            </a:ext>
            <a:ext uri="{91240B29-F687-4f45-9708-019B960494DF}">
              <a14:hiddenLine xmlns:a14="http://schemas.microsoft.com/office/drawing/2010/main" xmlns="" w="9525">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GB" sz="1600" i="1" dirty="0">
                <a:solidFill>
                  <a:srgbClr val="000066"/>
                </a:solidFill>
                <a:latin typeface="Tahoma" charset="0"/>
              </a:rPr>
              <a:t>Emission of radiation of </a:t>
            </a:r>
            <a:r>
              <a:rPr lang="en-GB" sz="1600" i="1" u="sng" dirty="0">
                <a:solidFill>
                  <a:srgbClr val="000066"/>
                </a:solidFill>
                <a:latin typeface="Tahoma" charset="0"/>
              </a:rPr>
              <a:t>characteristic energies</a:t>
            </a:r>
            <a:r>
              <a:rPr lang="en-GB" sz="1600" i="1" dirty="0">
                <a:solidFill>
                  <a:srgbClr val="000066"/>
                </a:solidFill>
                <a:latin typeface="Tahoma" charset="0"/>
              </a:rPr>
              <a:t> </a:t>
            </a:r>
            <a:r>
              <a:rPr lang="en-GB" sz="1600" dirty="0">
                <a:solidFill>
                  <a:srgbClr val="000066"/>
                </a:solidFill>
                <a:latin typeface="Tahoma" charset="0"/>
              </a:rPr>
              <a:t>(X-rays, </a:t>
            </a:r>
            <a:r>
              <a:rPr lang="en-GB" sz="1600" dirty="0">
                <a:solidFill>
                  <a:srgbClr val="000066"/>
                </a:solidFill>
                <a:latin typeface="Symbol" charset="0"/>
              </a:rPr>
              <a:t>g</a:t>
            </a:r>
            <a:r>
              <a:rPr lang="en-GB" sz="1600" dirty="0">
                <a:solidFill>
                  <a:srgbClr val="000066"/>
                </a:solidFill>
                <a:latin typeface="Tahoma" charset="0"/>
              </a:rPr>
              <a:t>, particles…)</a:t>
            </a:r>
          </a:p>
        </p:txBody>
      </p:sp>
      <p:grpSp>
        <p:nvGrpSpPr>
          <p:cNvPr id="38" name="Group 39">
            <a:extLst>
              <a:ext uri="{FF2B5EF4-FFF2-40B4-BE49-F238E27FC236}">
                <a16:creationId xmlns:a16="http://schemas.microsoft.com/office/drawing/2014/main" id="{D4D59892-9B95-44BA-8B0B-5DE8E818610B}"/>
              </a:ext>
            </a:extLst>
          </p:cNvPr>
          <p:cNvGrpSpPr>
            <a:grpSpLocks/>
          </p:cNvGrpSpPr>
          <p:nvPr/>
        </p:nvGrpSpPr>
        <p:grpSpPr bwMode="auto">
          <a:xfrm>
            <a:off x="303864" y="2216779"/>
            <a:ext cx="4984751" cy="1146175"/>
            <a:chOff x="6" y="1540"/>
            <a:chExt cx="3140" cy="722"/>
          </a:xfrm>
        </p:grpSpPr>
        <p:sp>
          <p:nvSpPr>
            <p:cNvPr id="39" name="Text Box 40">
              <a:extLst>
                <a:ext uri="{FF2B5EF4-FFF2-40B4-BE49-F238E27FC236}">
                  <a16:creationId xmlns:a16="http://schemas.microsoft.com/office/drawing/2014/main" id="{B6D39E3B-70BE-42AA-8D0B-B34C319182BD}"/>
                </a:ext>
              </a:extLst>
            </p:cNvPr>
            <p:cNvSpPr txBox="1">
              <a:spLocks noChangeArrowheads="1"/>
            </p:cNvSpPr>
            <p:nvPr/>
          </p:nvSpPr>
          <p:spPr bwMode="auto">
            <a:xfrm>
              <a:off x="6" y="1567"/>
              <a:ext cx="1679" cy="4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800" i="1" dirty="0">
                  <a:solidFill>
                    <a:srgbClr val="336600"/>
                  </a:solidFill>
                  <a:latin typeface="Tahoma" charset="0"/>
                </a:rPr>
                <a:t>Radiation detection and spectral analysis</a:t>
              </a:r>
            </a:p>
          </p:txBody>
        </p:sp>
        <p:pic>
          <p:nvPicPr>
            <p:cNvPr id="40" name="Picture 41" descr="sdd">
              <a:extLst>
                <a:ext uri="{FF2B5EF4-FFF2-40B4-BE49-F238E27FC236}">
                  <a16:creationId xmlns:a16="http://schemas.microsoft.com/office/drawing/2014/main" id="{36A4607C-7530-4A27-B458-A980DB10CE2E}"/>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067" y="1540"/>
              <a:ext cx="1079" cy="7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1" name="Content Placeholder 2">
            <a:extLst>
              <a:ext uri="{FF2B5EF4-FFF2-40B4-BE49-F238E27FC236}">
                <a16:creationId xmlns:a16="http://schemas.microsoft.com/office/drawing/2014/main" id="{F4B3958B-31FD-4E6F-B5BE-FB61BF4986B1}"/>
              </a:ext>
            </a:extLst>
          </p:cNvPr>
          <p:cNvSpPr txBox="1">
            <a:spLocks/>
          </p:cNvSpPr>
          <p:nvPr/>
        </p:nvSpPr>
        <p:spPr>
          <a:xfrm>
            <a:off x="238690" y="788698"/>
            <a:ext cx="7630851" cy="1369451"/>
          </a:xfrm>
          <a:prstGeom prst="rect">
            <a:avLst/>
          </a:prstGeom>
        </p:spPr>
        <p:style>
          <a:lnRef idx="1">
            <a:schemeClr val="accent1"/>
          </a:lnRef>
          <a:fillRef idx="2">
            <a:schemeClr val="accent1"/>
          </a:fillRef>
          <a:effectRef idx="1">
            <a:schemeClr val="accent1"/>
          </a:effectRef>
          <a:fontRef idx="minor">
            <a:schemeClr val="dk1"/>
          </a:fontRef>
        </p:style>
        <p:txBody>
          <a:bodyPr vert="horz">
            <a:normAutofit fontScale="92500"/>
          </a:bodyPr>
          <a:lstStyle>
            <a:lvl1pPr marL="493776" indent="-457200" algn="l" rtl="0" eaLnBrk="1" latinLnBrk="0" hangingPunct="1">
              <a:spcBef>
                <a:spcPct val="20000"/>
              </a:spcBef>
              <a:buClr>
                <a:schemeClr val="tx1"/>
              </a:buClr>
              <a:buSzPct val="80000"/>
              <a:buFont typeface="Arial"/>
              <a:buChar char="•"/>
              <a:defRPr kumimoji="0" sz="3000" kern="1200">
                <a:solidFill>
                  <a:schemeClr val="dk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dk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dk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dk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dk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dk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dk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dk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dk1"/>
                </a:solidFill>
                <a:latin typeface="+mn-lt"/>
                <a:ea typeface="+mn-ea"/>
                <a:cs typeface="+mn-cs"/>
              </a:defRPr>
            </a:lvl9pPr>
          </a:lstStyle>
          <a:p>
            <a:pPr marL="136525" indent="0">
              <a:spcBef>
                <a:spcPts val="0"/>
              </a:spcBef>
              <a:buFont typeface="Arial"/>
              <a:buNone/>
            </a:pPr>
            <a:r>
              <a:rPr lang="en-US" sz="2200" b="1" dirty="0">
                <a:solidFill>
                  <a:srgbClr val="FF0000"/>
                </a:solidFill>
                <a:effectLst>
                  <a:outerShdw blurRad="38100" dist="38100" dir="2700000" algn="tl">
                    <a:srgbClr val="000000">
                      <a:alpha val="43137"/>
                    </a:srgbClr>
                  </a:outerShdw>
                </a:effectLst>
                <a:latin typeface="Calibri" panose="020F0502020204030204" pitchFamily="34" charset="0"/>
              </a:rPr>
              <a:t>PIXE, Proton Induced X-ray Emission</a:t>
            </a:r>
          </a:p>
          <a:p>
            <a:pPr marL="136525" indent="0">
              <a:spcBef>
                <a:spcPts val="0"/>
              </a:spcBef>
              <a:buFont typeface="Arial"/>
              <a:buNone/>
            </a:pPr>
            <a:r>
              <a:rPr lang="en-US" sz="1600" b="1" dirty="0">
                <a:effectLst>
                  <a:outerShdw blurRad="38100" dist="38100" dir="2700000" algn="tl">
                    <a:srgbClr val="000000">
                      <a:alpha val="43137"/>
                    </a:srgbClr>
                  </a:outerShdw>
                </a:effectLst>
                <a:latin typeface="Calibri" panose="020F0502020204030204" pitchFamily="34" charset="0"/>
              </a:rPr>
              <a:t>A beam of particles (protons) from an accelerator is sent on a sample </a:t>
            </a:r>
            <a:r>
              <a:rPr lang="en-US" sz="1600" dirty="0">
                <a:effectLst>
                  <a:outerShdw blurRad="38100" dist="38100" dir="2700000" algn="tl">
                    <a:srgbClr val="000000">
                      <a:alpha val="43137"/>
                    </a:srgbClr>
                  </a:outerShdw>
                </a:effectLst>
                <a:latin typeface="Calibri" panose="020F0502020204030204" pitchFamily="34" charset="0"/>
              </a:rPr>
              <a:t>(e.g. a painting)</a:t>
            </a:r>
            <a:endParaRPr lang="en-US" sz="1600" b="1" dirty="0">
              <a:effectLst>
                <a:outerShdw blurRad="38100" dist="38100" dir="2700000" algn="tl">
                  <a:srgbClr val="000000">
                    <a:alpha val="43137"/>
                  </a:srgbClr>
                </a:outerShdw>
              </a:effectLst>
              <a:latin typeface="Calibri" panose="020F0502020204030204" pitchFamily="34" charset="0"/>
            </a:endParaRPr>
          </a:p>
          <a:p>
            <a:pPr marL="136525" indent="0">
              <a:spcBef>
                <a:spcPts val="0"/>
              </a:spcBef>
              <a:buFont typeface="Arial"/>
              <a:buNone/>
            </a:pPr>
            <a:r>
              <a:rPr lang="en-US" sz="1600" dirty="0">
                <a:latin typeface="Calibri" panose="020F0502020204030204" pitchFamily="34" charset="0"/>
              </a:rPr>
              <a:t>The atoms are excited and emit different types of radiation (X-rays, gammas, etc.)</a:t>
            </a:r>
          </a:p>
          <a:p>
            <a:pPr marL="136525" indent="0">
              <a:spcBef>
                <a:spcPts val="0"/>
              </a:spcBef>
              <a:buFont typeface="Arial"/>
              <a:buNone/>
            </a:pPr>
            <a:r>
              <a:rPr lang="en-US" sz="1600" dirty="0">
                <a:latin typeface="Calibri" panose="020F0502020204030204" pitchFamily="34" charset="0"/>
              </a:rPr>
              <a:t>Different atomic elements emit X-rays at different energies – Spectral analysis from one or more detectors allows determination of the chemical composition (e.g. of the pigments).  </a:t>
            </a:r>
          </a:p>
        </p:txBody>
      </p:sp>
      <p:pic>
        <p:nvPicPr>
          <p:cNvPr id="42" name="Picture 43">
            <a:extLst>
              <a:ext uri="{FF2B5EF4-FFF2-40B4-BE49-F238E27FC236}">
                <a16:creationId xmlns:a16="http://schemas.microsoft.com/office/drawing/2014/main" id="{E8BA0743-256E-426F-91C1-4F98E4DCBA28}"/>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16844" y="2990487"/>
            <a:ext cx="2884844" cy="1076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707"/>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 name="Picture 42">
            <a:extLst>
              <a:ext uri="{FF2B5EF4-FFF2-40B4-BE49-F238E27FC236}">
                <a16:creationId xmlns:a16="http://schemas.microsoft.com/office/drawing/2014/main" id="{4D794610-2A5B-428E-8CBC-572571001A7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20014" y="791591"/>
            <a:ext cx="3272104" cy="2454078"/>
          </a:xfrm>
          <a:prstGeom prst="rect">
            <a:avLst/>
          </a:prstGeom>
        </p:spPr>
      </p:pic>
      <p:sp>
        <p:nvSpPr>
          <p:cNvPr id="44" name="TextBox 43">
            <a:extLst>
              <a:ext uri="{FF2B5EF4-FFF2-40B4-BE49-F238E27FC236}">
                <a16:creationId xmlns:a16="http://schemas.microsoft.com/office/drawing/2014/main" id="{399F4EBA-8E0A-4692-9F22-E23281713D67}"/>
              </a:ext>
            </a:extLst>
          </p:cNvPr>
          <p:cNvSpPr txBox="1"/>
          <p:nvPr/>
        </p:nvSpPr>
        <p:spPr>
          <a:xfrm>
            <a:off x="8291211" y="3299490"/>
            <a:ext cx="3914126" cy="461665"/>
          </a:xfrm>
          <a:prstGeom prst="rect">
            <a:avLst/>
          </a:prstGeom>
          <a:noFill/>
        </p:spPr>
        <p:txBody>
          <a:bodyPr wrap="square" rtlCol="0">
            <a:spAutoFit/>
          </a:bodyPr>
          <a:lstStyle/>
          <a:p>
            <a:r>
              <a:rPr lang="fr-CH" sz="1200" dirty="0" err="1"/>
              <a:t>Ritratto</a:t>
            </a:r>
            <a:r>
              <a:rPr lang="fr-CH" sz="1200" dirty="0"/>
              <a:t> Trivulzio by Antonello da Messina, 1476 – </a:t>
            </a:r>
            <a:r>
              <a:rPr lang="fr-CH" sz="1200" dirty="0" err="1"/>
              <a:t>analysis</a:t>
            </a:r>
            <a:r>
              <a:rPr lang="fr-CH" sz="1200" dirty="0"/>
              <a:t> at INFN-LABEC (Florence)</a:t>
            </a:r>
            <a:endParaRPr lang="en-GB" sz="1200" dirty="0"/>
          </a:p>
        </p:txBody>
      </p:sp>
      <p:pic>
        <p:nvPicPr>
          <p:cNvPr id="45" name="Picture 2">
            <a:extLst>
              <a:ext uri="{FF2B5EF4-FFF2-40B4-BE49-F238E27FC236}">
                <a16:creationId xmlns:a16="http://schemas.microsoft.com/office/drawing/2014/main" id="{4F8686E1-BDBC-4678-B561-C81F2D0A8AAF}"/>
              </a:ext>
            </a:extLst>
          </p:cNvPr>
          <p:cNvPicPr/>
          <p:nvPr/>
        </p:nvPicPr>
        <p:blipFill>
          <a:blip r:embed="rId7" cstate="email">
            <a:extLst>
              <a:ext uri="{28A0092B-C50C-407E-A947-70E740481C1C}">
                <a14:useLocalDpi xmlns:a14="http://schemas.microsoft.com/office/drawing/2010/main"/>
              </a:ext>
            </a:extLst>
          </a:blip>
          <a:stretch/>
        </p:blipFill>
        <p:spPr>
          <a:xfrm>
            <a:off x="5764834" y="5158353"/>
            <a:ext cx="3209522" cy="820349"/>
          </a:xfrm>
          <a:prstGeom prst="rect">
            <a:avLst/>
          </a:prstGeom>
          <a:ln>
            <a:noFill/>
          </a:ln>
        </p:spPr>
      </p:pic>
      <p:cxnSp>
        <p:nvCxnSpPr>
          <p:cNvPr id="46" name="Straight Connector 45">
            <a:extLst>
              <a:ext uri="{FF2B5EF4-FFF2-40B4-BE49-F238E27FC236}">
                <a16:creationId xmlns:a16="http://schemas.microsoft.com/office/drawing/2014/main" id="{A6574D36-8404-4DB3-915D-0D9EBE5514EE}"/>
              </a:ext>
            </a:extLst>
          </p:cNvPr>
          <p:cNvCxnSpPr>
            <a:cxnSpLocks/>
          </p:cNvCxnSpPr>
          <p:nvPr/>
        </p:nvCxnSpPr>
        <p:spPr>
          <a:xfrm>
            <a:off x="8919856" y="5249959"/>
            <a:ext cx="0" cy="880135"/>
          </a:xfrm>
          <a:prstGeom prst="line">
            <a:avLst/>
          </a:prstGeom>
          <a:ln>
            <a:solidFill>
              <a:schemeClr val="tx2">
                <a:lumMod val="60000"/>
                <a:lumOff val="40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7BD808AB-9491-4BD6-98C8-32E91BC2C608}"/>
              </a:ext>
            </a:extLst>
          </p:cNvPr>
          <p:cNvCxnSpPr>
            <a:cxnSpLocks/>
          </p:cNvCxnSpPr>
          <p:nvPr/>
        </p:nvCxnSpPr>
        <p:spPr>
          <a:xfrm>
            <a:off x="5783748" y="5978702"/>
            <a:ext cx="3079842" cy="0"/>
          </a:xfrm>
          <a:prstGeom prst="straightConnector1">
            <a:avLst/>
          </a:prstGeom>
          <a:ln w="508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A8AAB245-E14F-4CD2-A08D-345C50B4A5C0}"/>
              </a:ext>
            </a:extLst>
          </p:cNvPr>
          <p:cNvSpPr txBox="1"/>
          <p:nvPr/>
        </p:nvSpPr>
        <p:spPr>
          <a:xfrm>
            <a:off x="7478108" y="5960785"/>
            <a:ext cx="598409" cy="307777"/>
          </a:xfrm>
          <a:prstGeom prst="rect">
            <a:avLst/>
          </a:prstGeom>
          <a:noFill/>
        </p:spPr>
        <p:txBody>
          <a:bodyPr wrap="square" rtlCol="0">
            <a:spAutoFit/>
          </a:bodyPr>
          <a:lstStyle/>
          <a:p>
            <a:r>
              <a:rPr lang="fr-CH" sz="1400" dirty="0"/>
              <a:t>2 m</a:t>
            </a:r>
            <a:endParaRPr lang="en-GB" sz="1400" dirty="0"/>
          </a:p>
        </p:txBody>
      </p:sp>
      <p:sp>
        <p:nvSpPr>
          <p:cNvPr id="51" name="TextBox 50">
            <a:extLst>
              <a:ext uri="{FF2B5EF4-FFF2-40B4-BE49-F238E27FC236}">
                <a16:creationId xmlns:a16="http://schemas.microsoft.com/office/drawing/2014/main" id="{08E3C2DA-B9C4-4478-942F-D3728D65A276}"/>
              </a:ext>
            </a:extLst>
          </p:cNvPr>
          <p:cNvSpPr txBox="1"/>
          <p:nvPr/>
        </p:nvSpPr>
        <p:spPr>
          <a:xfrm>
            <a:off x="9129181" y="5823061"/>
            <a:ext cx="2932080" cy="461665"/>
          </a:xfrm>
          <a:prstGeom prst="rect">
            <a:avLst/>
          </a:prstGeom>
          <a:noFill/>
        </p:spPr>
        <p:txBody>
          <a:bodyPr wrap="square" rtlCol="0">
            <a:spAutoFit/>
          </a:bodyPr>
          <a:lstStyle/>
          <a:p>
            <a:r>
              <a:rPr lang="fr-CH" sz="1200" dirty="0"/>
              <a:t>Portable PIXE system </a:t>
            </a:r>
            <a:r>
              <a:rPr lang="fr-CH" sz="1200" dirty="0" err="1"/>
              <a:t>based</a:t>
            </a:r>
            <a:r>
              <a:rPr lang="fr-CH" sz="1200" dirty="0"/>
              <a:t> on an RFQ linac </a:t>
            </a:r>
            <a:r>
              <a:rPr lang="fr-CH" sz="1200" dirty="0" err="1"/>
              <a:t>being</a:t>
            </a:r>
            <a:r>
              <a:rPr lang="fr-CH" sz="1200" dirty="0"/>
              <a:t> </a:t>
            </a:r>
            <a:r>
              <a:rPr lang="fr-CH" sz="1200" dirty="0" err="1"/>
              <a:t>built</a:t>
            </a:r>
            <a:r>
              <a:rPr lang="fr-CH" sz="1200" dirty="0"/>
              <a:t> by CERN and LABEC</a:t>
            </a:r>
            <a:endParaRPr lang="en-GB" sz="1200" dirty="0"/>
          </a:p>
        </p:txBody>
      </p:sp>
      <p:pic>
        <p:nvPicPr>
          <p:cNvPr id="53" name="Picture 52" descr="A picture containing engine&#10;&#10;Description automatically generated">
            <a:extLst>
              <a:ext uri="{FF2B5EF4-FFF2-40B4-BE49-F238E27FC236}">
                <a16:creationId xmlns:a16="http://schemas.microsoft.com/office/drawing/2014/main" id="{C635BE77-40BF-474E-AD1F-8D39A49858A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172567" y="3798151"/>
            <a:ext cx="2690491" cy="2017868"/>
          </a:xfrm>
          <a:prstGeom prst="rect">
            <a:avLst/>
          </a:prstGeom>
        </p:spPr>
      </p:pic>
    </p:spTree>
    <p:extLst>
      <p:ext uri="{BB962C8B-B14F-4D97-AF65-F5344CB8AC3E}">
        <p14:creationId xmlns:p14="http://schemas.microsoft.com/office/powerpoint/2010/main" val="20004269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699AC-5725-44B9-AF78-4045DF305C63}"/>
              </a:ext>
            </a:extLst>
          </p:cNvPr>
          <p:cNvSpPr>
            <a:spLocks noGrp="1"/>
          </p:cNvSpPr>
          <p:nvPr>
            <p:ph type="title"/>
          </p:nvPr>
        </p:nvSpPr>
        <p:spPr>
          <a:xfrm>
            <a:off x="-1831" y="2674"/>
            <a:ext cx="12192000" cy="792244"/>
          </a:xfrm>
        </p:spPr>
        <p:txBody>
          <a:bodyPr/>
          <a:lstStyle/>
          <a:p>
            <a:r>
              <a:rPr lang="fr-CH" dirty="0"/>
              <a:t>The MACHINA </a:t>
            </a:r>
            <a:r>
              <a:rPr lang="fr-CH" dirty="0" err="1"/>
              <a:t>project</a:t>
            </a:r>
            <a:endParaRPr lang="en-GB" dirty="0"/>
          </a:p>
        </p:txBody>
      </p:sp>
      <p:sp>
        <p:nvSpPr>
          <p:cNvPr id="4" name="Slide Number Placeholder 3">
            <a:extLst>
              <a:ext uri="{FF2B5EF4-FFF2-40B4-BE49-F238E27FC236}">
                <a16:creationId xmlns:a16="http://schemas.microsoft.com/office/drawing/2014/main" id="{14EAABFB-B378-44C0-877C-367919325264}"/>
              </a:ext>
            </a:extLst>
          </p:cNvPr>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5" name="Picture 4">
            <a:extLst>
              <a:ext uri="{FF2B5EF4-FFF2-40B4-BE49-F238E27FC236}">
                <a16:creationId xmlns:a16="http://schemas.microsoft.com/office/drawing/2014/main" id="{BD2CBD5F-A4D2-4D40-9729-97C0DD599170}"/>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77786" y="1173219"/>
            <a:ext cx="4136185" cy="3551068"/>
          </a:xfrm>
          <a:prstGeom prst="rect">
            <a:avLst/>
          </a:prstGeom>
          <a:noFill/>
        </p:spPr>
      </p:pic>
      <p:sp>
        <p:nvSpPr>
          <p:cNvPr id="6" name="TextBox 5">
            <a:extLst>
              <a:ext uri="{FF2B5EF4-FFF2-40B4-BE49-F238E27FC236}">
                <a16:creationId xmlns:a16="http://schemas.microsoft.com/office/drawing/2014/main" id="{1463A4A8-92CB-42C7-981E-42B3002F6F21}"/>
              </a:ext>
            </a:extLst>
          </p:cNvPr>
          <p:cNvSpPr txBox="1"/>
          <p:nvPr/>
        </p:nvSpPr>
        <p:spPr>
          <a:xfrm>
            <a:off x="4403324" y="794918"/>
            <a:ext cx="4649236" cy="3041602"/>
          </a:xfrm>
          <a:prstGeom prst="rect">
            <a:avLst/>
          </a:prstGeom>
          <a:noFill/>
        </p:spPr>
        <p:txBody>
          <a:bodyPr wrap="square">
            <a:spAutoFit/>
          </a:bodyPr>
          <a:lstStyle/>
          <a:p>
            <a:pPr indent="450215">
              <a:lnSpc>
                <a:spcPct val="115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MACHINA (Movable Accelerator for Cultural Heritage In situ Analysis) project of CERN and INFN.</a:t>
            </a:r>
          </a:p>
          <a:p>
            <a:pPr indent="450215">
              <a:lnSpc>
                <a:spcPct val="115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Construction of a transportable RFQ (PIXE-RFQ) optimized for the analysis of material with a 2 MeV proton beam. </a:t>
            </a:r>
          </a:p>
          <a:p>
            <a:pPr indent="450215">
              <a:lnSpc>
                <a:spcPct val="115000"/>
              </a:lnSpc>
              <a:spcAft>
                <a:spcPts val="80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Will be </a:t>
            </a:r>
            <a:r>
              <a:rPr lang="en-GB" sz="1600" dirty="0">
                <a:latin typeface="Calibri" panose="020F0502020204030204" pitchFamily="34" charset="0"/>
                <a:ea typeface="Calibri" panose="020F0502020204030204" pitchFamily="34" charset="0"/>
                <a:cs typeface="Times New Roman" panose="02020603050405020304" pitchFamily="18" charset="0"/>
              </a:rPr>
              <a:t>installed in the </a:t>
            </a:r>
            <a:r>
              <a:rPr lang="en-GB" sz="1600" dirty="0" err="1">
                <a:latin typeface="Calibri" panose="020F0502020204030204" pitchFamily="34" charset="0"/>
                <a:ea typeface="Calibri" panose="020F0502020204030204" pitchFamily="34" charset="0"/>
                <a:cs typeface="Times New Roman" panose="02020603050405020304" pitchFamily="18" charset="0"/>
              </a:rPr>
              <a:t>Opificio</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err="1">
                <a:latin typeface="Calibri" panose="020F0502020204030204" pitchFamily="34" charset="0"/>
                <a:ea typeface="Calibri" panose="020F0502020204030204" pitchFamily="34" charset="0"/>
                <a:cs typeface="Times New Roman" panose="02020603050405020304" pitchFamily="18" charset="0"/>
              </a:rPr>
              <a:t>delle</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err="1">
                <a:latin typeface="Calibri" panose="020F0502020204030204" pitchFamily="34" charset="0"/>
                <a:ea typeface="Calibri" panose="020F0502020204030204" pitchFamily="34" charset="0"/>
                <a:cs typeface="Times New Roman" panose="02020603050405020304" pitchFamily="18" charset="0"/>
              </a:rPr>
              <a:t>Pietre</a:t>
            </a:r>
            <a:r>
              <a:rPr lang="en-GB" sz="1600" dirty="0">
                <a:latin typeface="Calibri" panose="020F0502020204030204" pitchFamily="34" charset="0"/>
                <a:ea typeface="Calibri" panose="020F0502020204030204" pitchFamily="34" charset="0"/>
                <a:cs typeface="Times New Roman" panose="02020603050405020304" pitchFamily="18" charset="0"/>
              </a:rPr>
              <a:t> Dure in Florence (Italian central  institution for artwork analysis)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D2E46048-5F59-4661-A0F5-343B242DFBB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bwMode="auto">
          <a:xfrm>
            <a:off x="9201097" y="664459"/>
            <a:ext cx="2840535" cy="5471373"/>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F14FF008-805A-4045-BCB7-8B0493EFA0D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19498" y="3630482"/>
            <a:ext cx="3792246" cy="2993621"/>
          </a:xfrm>
          <a:prstGeom prst="rect">
            <a:avLst/>
          </a:prstGeom>
        </p:spPr>
      </p:pic>
    </p:spTree>
    <p:extLst>
      <p:ext uri="{BB962C8B-B14F-4D97-AF65-F5344CB8AC3E}">
        <p14:creationId xmlns:p14="http://schemas.microsoft.com/office/powerpoint/2010/main" val="1622305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56257"/>
          </a:xfrm>
        </p:spPr>
        <p:txBody>
          <a:bodyPr>
            <a:normAutofit/>
          </a:bodyPr>
          <a:lstStyle/>
          <a:p>
            <a:r>
              <a:rPr lang="en-US" sz="4000" dirty="0"/>
              <a:t>Accelerators for Society</a:t>
            </a:r>
            <a:endParaRPr lang="en-GB" sz="4000" dirty="0"/>
          </a:p>
        </p:txBody>
      </p:sp>
      <p:sp>
        <p:nvSpPr>
          <p:cNvPr id="5" name="Footer Placeholder 4"/>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dirty="0"/>
              <a:t>M. Vretenar, Accelerators for Society</a:t>
            </a:r>
            <a:endParaRPr lang="en-US" dirty="0"/>
          </a:p>
        </p:txBody>
      </p:sp>
      <p:sp>
        <p:nvSpPr>
          <p:cNvPr id="6" name="Slide Number Placeholder 5"/>
          <p:cNvSpPr>
            <a:spLocks noGrp="1"/>
          </p:cNvSpPr>
          <p:nvPr>
            <p:ph type="sldNum" sz="quarter" idx="4"/>
          </p:nvPr>
        </p:nvSpPr>
        <p:spPr>
          <a:xfrm>
            <a:off x="11005767" y="6497585"/>
            <a:ext cx="668565" cy="365125"/>
          </a:xfrm>
        </p:spPr>
        <p:txBody>
          <a:bodyPr/>
          <a:lstStyle/>
          <a:p>
            <a:fld id="{17918391-D411-FE40-AAD7-861AE5233E0E}" type="slidenum">
              <a:rPr lang="en-US" smtClean="0"/>
              <a:pPr/>
              <a:t>2</a:t>
            </a:fld>
            <a:endParaRPr lang="en-US" dirty="0"/>
          </a:p>
        </p:txBody>
      </p:sp>
      <p:graphicFrame>
        <p:nvGraphicFramePr>
          <p:cNvPr id="7" name="Table 6"/>
          <p:cNvGraphicFramePr>
            <a:graphicFrameLocks noGrp="1"/>
          </p:cNvGraphicFramePr>
          <p:nvPr/>
        </p:nvGraphicFramePr>
        <p:xfrm>
          <a:off x="2513539" y="1134827"/>
          <a:ext cx="6365019" cy="4792740"/>
        </p:xfrm>
        <a:graphic>
          <a:graphicData uri="http://schemas.openxmlformats.org/drawingml/2006/table">
            <a:tbl>
              <a:tblPr firstRow="1" bandRow="1">
                <a:tableStyleId>{5C22544A-7EE6-4342-B048-85BDC9FD1C3A}</a:tableStyleId>
              </a:tblPr>
              <a:tblGrid>
                <a:gridCol w="1950967">
                  <a:extLst>
                    <a:ext uri="{9D8B030D-6E8A-4147-A177-3AD203B41FA5}">
                      <a16:colId xmlns:a16="http://schemas.microsoft.com/office/drawing/2014/main" val="20000"/>
                    </a:ext>
                  </a:extLst>
                </a:gridCol>
                <a:gridCol w="3395643">
                  <a:extLst>
                    <a:ext uri="{9D8B030D-6E8A-4147-A177-3AD203B41FA5}">
                      <a16:colId xmlns:a16="http://schemas.microsoft.com/office/drawing/2014/main" val="20001"/>
                    </a:ext>
                  </a:extLst>
                </a:gridCol>
                <a:gridCol w="1018409">
                  <a:extLst>
                    <a:ext uri="{9D8B030D-6E8A-4147-A177-3AD203B41FA5}">
                      <a16:colId xmlns:a16="http://schemas.microsoft.com/office/drawing/2014/main" val="20002"/>
                    </a:ext>
                  </a:extLst>
                </a:gridCol>
              </a:tblGrid>
              <a:tr h="313035">
                <a:tc>
                  <a:txBody>
                    <a:bodyPr/>
                    <a:lstStyle/>
                    <a:p>
                      <a:r>
                        <a:rPr lang="fr-FR" sz="1400" dirty="0" err="1"/>
                        <a:t>Research</a:t>
                      </a:r>
                      <a:endParaRPr lang="fr-FR" sz="1400" dirty="0"/>
                    </a:p>
                  </a:txBody>
                  <a:tcPr>
                    <a:solidFill>
                      <a:srgbClr val="00C000"/>
                    </a:solidFill>
                  </a:tcPr>
                </a:tc>
                <a:tc>
                  <a:txBody>
                    <a:bodyPr/>
                    <a:lstStyle/>
                    <a:p>
                      <a:endParaRPr lang="fr-FR" sz="1400" dirty="0"/>
                    </a:p>
                  </a:txBody>
                  <a:tcPr>
                    <a:solidFill>
                      <a:srgbClr val="00C000"/>
                    </a:solidFill>
                  </a:tcPr>
                </a:tc>
                <a:tc>
                  <a:txBody>
                    <a:bodyPr/>
                    <a:lstStyle/>
                    <a:p>
                      <a:r>
                        <a:rPr lang="fr-FR" sz="1400" dirty="0"/>
                        <a:t>6%</a:t>
                      </a:r>
                    </a:p>
                  </a:txBody>
                  <a:tcPr>
                    <a:solidFill>
                      <a:srgbClr val="00C000"/>
                    </a:solidFill>
                  </a:tcPr>
                </a:tc>
                <a:extLst>
                  <a:ext uri="{0D108BD9-81ED-4DB2-BD59-A6C34878D82A}">
                    <a16:rowId xmlns:a16="http://schemas.microsoft.com/office/drawing/2014/main" val="10000"/>
                  </a:ext>
                </a:extLst>
              </a:tr>
              <a:tr h="313035">
                <a:tc>
                  <a:txBody>
                    <a:bodyPr/>
                    <a:lstStyle/>
                    <a:p>
                      <a:endParaRPr lang="fr-FR" sz="1400" dirty="0"/>
                    </a:p>
                  </a:txBody>
                  <a:tcPr/>
                </a:tc>
                <a:tc>
                  <a:txBody>
                    <a:bodyPr/>
                    <a:lstStyle/>
                    <a:p>
                      <a:r>
                        <a:rPr lang="fr-FR" sz="1400" dirty="0" err="1"/>
                        <a:t>Particle</a:t>
                      </a:r>
                      <a:r>
                        <a:rPr lang="fr-FR" sz="1400" baseline="0" dirty="0"/>
                        <a:t> </a:t>
                      </a:r>
                      <a:r>
                        <a:rPr lang="fr-FR" sz="1400" baseline="0" dirty="0" err="1"/>
                        <a:t>Physics</a:t>
                      </a:r>
                      <a:endParaRPr lang="fr-FR" sz="1400" dirty="0"/>
                    </a:p>
                  </a:txBody>
                  <a:tcPr/>
                </a:tc>
                <a:tc>
                  <a:txBody>
                    <a:bodyPr/>
                    <a:lstStyle/>
                    <a:p>
                      <a:r>
                        <a:rPr lang="fr-FR" sz="1400"/>
                        <a:t>0,5%</a:t>
                      </a:r>
                    </a:p>
                  </a:txBody>
                  <a:tcPr/>
                </a:tc>
                <a:extLst>
                  <a:ext uri="{0D108BD9-81ED-4DB2-BD59-A6C34878D82A}">
                    <a16:rowId xmlns:a16="http://schemas.microsoft.com/office/drawing/2014/main" val="10001"/>
                  </a:ext>
                </a:extLst>
              </a:tr>
              <a:tr h="313035">
                <a:tc>
                  <a:txBody>
                    <a:bodyPr/>
                    <a:lstStyle/>
                    <a:p>
                      <a:endParaRPr lang="fr-FR" sz="1400" dirty="0"/>
                    </a:p>
                  </a:txBody>
                  <a:tcPr/>
                </a:tc>
                <a:tc>
                  <a:txBody>
                    <a:bodyPr/>
                    <a:lstStyle/>
                    <a:p>
                      <a:r>
                        <a:rPr lang="fr-FR" sz="1400" noProof="0" dirty="0" err="1"/>
                        <a:t>Nuclear</a:t>
                      </a:r>
                      <a:r>
                        <a:rPr lang="fr-FR" sz="1400" noProof="0" dirty="0"/>
                        <a:t> </a:t>
                      </a:r>
                      <a:r>
                        <a:rPr lang="fr-FR" sz="1400" noProof="0" dirty="0" err="1"/>
                        <a:t>Physics</a:t>
                      </a:r>
                      <a:r>
                        <a:rPr lang="fr-FR" sz="1400" noProof="0" dirty="0"/>
                        <a:t>, </a:t>
                      </a:r>
                      <a:r>
                        <a:rPr lang="fr-FR" sz="1400" noProof="0" dirty="0" err="1"/>
                        <a:t>solid</a:t>
                      </a:r>
                      <a:r>
                        <a:rPr lang="fr-FR" sz="1400" noProof="0" dirty="0"/>
                        <a:t> state, </a:t>
                      </a:r>
                      <a:r>
                        <a:rPr lang="fr-FR" sz="1400" noProof="0" dirty="0" err="1"/>
                        <a:t>materials</a:t>
                      </a:r>
                      <a:endParaRPr lang="fr-FR" sz="1400" noProof="0" dirty="0"/>
                    </a:p>
                  </a:txBody>
                  <a:tcPr/>
                </a:tc>
                <a:tc>
                  <a:txBody>
                    <a:bodyPr/>
                    <a:lstStyle/>
                    <a:p>
                      <a:r>
                        <a:rPr lang="fr-FR" sz="1400" dirty="0"/>
                        <a:t>0,2 -</a:t>
                      </a:r>
                      <a:r>
                        <a:rPr lang="fr-FR" sz="1400" baseline="0" dirty="0"/>
                        <a:t> </a:t>
                      </a:r>
                      <a:r>
                        <a:rPr lang="fr-FR" sz="1400" dirty="0"/>
                        <a:t>0,9%</a:t>
                      </a:r>
                    </a:p>
                  </a:txBody>
                  <a:tcPr/>
                </a:tc>
                <a:extLst>
                  <a:ext uri="{0D108BD9-81ED-4DB2-BD59-A6C34878D82A}">
                    <a16:rowId xmlns:a16="http://schemas.microsoft.com/office/drawing/2014/main" val="10002"/>
                  </a:ext>
                </a:extLst>
              </a:tr>
              <a:tr h="313035">
                <a:tc>
                  <a:txBody>
                    <a:bodyPr/>
                    <a:lstStyle/>
                    <a:p>
                      <a:endParaRPr lang="fr-FR" sz="1400" dirty="0"/>
                    </a:p>
                  </a:txBody>
                  <a:tcPr/>
                </a:tc>
                <a:tc>
                  <a:txBody>
                    <a:bodyPr/>
                    <a:lstStyle/>
                    <a:p>
                      <a:r>
                        <a:rPr lang="fr-FR" sz="1400" dirty="0" err="1"/>
                        <a:t>Biology</a:t>
                      </a:r>
                      <a:endParaRPr lang="fr-FR" sz="1400" dirty="0"/>
                    </a:p>
                  </a:txBody>
                  <a:tcPr/>
                </a:tc>
                <a:tc>
                  <a:txBody>
                    <a:bodyPr/>
                    <a:lstStyle/>
                    <a:p>
                      <a:r>
                        <a:rPr lang="fr-FR" sz="1400" dirty="0"/>
                        <a:t>5%</a:t>
                      </a:r>
                    </a:p>
                  </a:txBody>
                  <a:tcPr/>
                </a:tc>
                <a:extLst>
                  <a:ext uri="{0D108BD9-81ED-4DB2-BD59-A6C34878D82A}">
                    <a16:rowId xmlns:a16="http://schemas.microsoft.com/office/drawing/2014/main" val="10003"/>
                  </a:ext>
                </a:extLst>
              </a:tr>
              <a:tr h="31303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b="1" dirty="0">
                          <a:solidFill>
                            <a:schemeClr val="bg1"/>
                          </a:solidFill>
                        </a:rPr>
                        <a:t>Medical Applications</a:t>
                      </a:r>
                    </a:p>
                  </a:txBody>
                  <a:tcPr>
                    <a:solidFill>
                      <a:srgbClr val="00C000"/>
                    </a:solidFill>
                  </a:tcPr>
                </a:tc>
                <a:tc>
                  <a:txBody>
                    <a:bodyPr/>
                    <a:lstStyle/>
                    <a:p>
                      <a:endParaRPr lang="fr-FR" sz="1400" b="1" dirty="0">
                        <a:solidFill>
                          <a:schemeClr val="bg1"/>
                        </a:solidFill>
                      </a:endParaRPr>
                    </a:p>
                  </a:txBody>
                  <a:tcPr>
                    <a:solidFill>
                      <a:srgbClr val="00C000"/>
                    </a:solidFill>
                  </a:tcPr>
                </a:tc>
                <a:tc>
                  <a:txBody>
                    <a:bodyPr/>
                    <a:lstStyle/>
                    <a:p>
                      <a:r>
                        <a:rPr lang="fr-FR" sz="1400" b="1" dirty="0">
                          <a:solidFill>
                            <a:schemeClr val="bg1"/>
                          </a:solidFill>
                        </a:rPr>
                        <a:t>35</a:t>
                      </a:r>
                      <a:r>
                        <a:rPr lang="fr-FR" sz="1400" b="1" baseline="0" dirty="0">
                          <a:solidFill>
                            <a:schemeClr val="bg1"/>
                          </a:solidFill>
                        </a:rPr>
                        <a:t>%</a:t>
                      </a:r>
                      <a:endParaRPr lang="fr-FR" sz="1400" b="1" dirty="0">
                        <a:solidFill>
                          <a:schemeClr val="bg1"/>
                        </a:solidFill>
                      </a:endParaRPr>
                    </a:p>
                  </a:txBody>
                  <a:tcPr>
                    <a:solidFill>
                      <a:srgbClr val="00C000"/>
                    </a:solidFill>
                  </a:tcPr>
                </a:tc>
                <a:extLst>
                  <a:ext uri="{0D108BD9-81ED-4DB2-BD59-A6C34878D82A}">
                    <a16:rowId xmlns:a16="http://schemas.microsoft.com/office/drawing/2014/main" val="10004"/>
                  </a:ext>
                </a:extLst>
              </a:tr>
              <a:tr h="313035">
                <a:tc>
                  <a:txBody>
                    <a:bodyPr/>
                    <a:lstStyle/>
                    <a:p>
                      <a:endParaRPr lang="fr-FR" sz="1400"/>
                    </a:p>
                  </a:txBody>
                  <a:tcPr/>
                </a:tc>
                <a:tc>
                  <a:txBody>
                    <a:bodyPr/>
                    <a:lstStyle/>
                    <a:p>
                      <a:r>
                        <a:rPr lang="fr-FR" sz="1400" dirty="0"/>
                        <a:t>Diagnostics/</a:t>
                      </a:r>
                      <a:r>
                        <a:rPr lang="fr-FR" sz="1400" dirty="0" err="1"/>
                        <a:t>treatment</a:t>
                      </a:r>
                      <a:r>
                        <a:rPr lang="fr-FR" sz="1400" dirty="0"/>
                        <a:t> </a:t>
                      </a:r>
                      <a:r>
                        <a:rPr lang="fr-FR" sz="1400" dirty="0" err="1"/>
                        <a:t>with</a:t>
                      </a:r>
                      <a:r>
                        <a:rPr lang="fr-FR" sz="1400" dirty="0"/>
                        <a:t> X-ray or </a:t>
                      </a:r>
                      <a:r>
                        <a:rPr lang="fr-FR" sz="1400" dirty="0" err="1"/>
                        <a:t>electrons</a:t>
                      </a:r>
                      <a:endParaRPr lang="fr-FR" sz="1400" dirty="0"/>
                    </a:p>
                  </a:txBody>
                  <a:tcPr/>
                </a:tc>
                <a:tc>
                  <a:txBody>
                    <a:bodyPr/>
                    <a:lstStyle/>
                    <a:p>
                      <a:r>
                        <a:rPr lang="fr-FR" sz="1400"/>
                        <a:t>33%</a:t>
                      </a:r>
                    </a:p>
                  </a:txBody>
                  <a:tcPr/>
                </a:tc>
                <a:extLst>
                  <a:ext uri="{0D108BD9-81ED-4DB2-BD59-A6C34878D82A}">
                    <a16:rowId xmlns:a16="http://schemas.microsoft.com/office/drawing/2014/main" val="10005"/>
                  </a:ext>
                </a:extLst>
              </a:tr>
              <a:tr h="313035">
                <a:tc>
                  <a:txBody>
                    <a:bodyPr/>
                    <a:lstStyle/>
                    <a:p>
                      <a:endParaRPr lang="fr-FR" sz="1400" dirty="0"/>
                    </a:p>
                  </a:txBody>
                  <a:tcPr/>
                </a:tc>
                <a:tc>
                  <a:txBody>
                    <a:bodyPr/>
                    <a:lstStyle/>
                    <a:p>
                      <a:r>
                        <a:rPr lang="fr-FR" sz="1400" dirty="0"/>
                        <a:t>Radio-isotope production </a:t>
                      </a:r>
                    </a:p>
                  </a:txBody>
                  <a:tcPr/>
                </a:tc>
                <a:tc>
                  <a:txBody>
                    <a:bodyPr/>
                    <a:lstStyle/>
                    <a:p>
                      <a:r>
                        <a:rPr lang="fr-FR" sz="1400"/>
                        <a:t>2%</a:t>
                      </a:r>
                    </a:p>
                  </a:txBody>
                  <a:tcPr/>
                </a:tc>
                <a:extLst>
                  <a:ext uri="{0D108BD9-81ED-4DB2-BD59-A6C34878D82A}">
                    <a16:rowId xmlns:a16="http://schemas.microsoft.com/office/drawing/2014/main" val="10006"/>
                  </a:ext>
                </a:extLst>
              </a:tr>
              <a:tr h="313035">
                <a:tc>
                  <a:txBody>
                    <a:bodyPr/>
                    <a:lstStyle/>
                    <a:p>
                      <a:endParaRPr lang="fr-FR" sz="1400" dirty="0"/>
                    </a:p>
                  </a:txBody>
                  <a:tcPr/>
                </a:tc>
                <a:tc>
                  <a:txBody>
                    <a:bodyPr/>
                    <a:lstStyle/>
                    <a:p>
                      <a:r>
                        <a:rPr lang="fr-FR" sz="1400" dirty="0"/>
                        <a:t>Proton</a:t>
                      </a:r>
                      <a:r>
                        <a:rPr lang="fr-FR" sz="1400" baseline="0" dirty="0"/>
                        <a:t> or</a:t>
                      </a:r>
                      <a:r>
                        <a:rPr lang="fr-FR" sz="1400" dirty="0"/>
                        <a:t> ion </a:t>
                      </a:r>
                      <a:r>
                        <a:rPr lang="fr-FR" sz="1400" dirty="0" err="1"/>
                        <a:t>treatment</a:t>
                      </a:r>
                      <a:endParaRPr lang="fr-FR" sz="1400" dirty="0"/>
                    </a:p>
                  </a:txBody>
                  <a:tcPr/>
                </a:tc>
                <a:tc>
                  <a:txBody>
                    <a:bodyPr/>
                    <a:lstStyle/>
                    <a:p>
                      <a:r>
                        <a:rPr lang="fr-FR" sz="1400"/>
                        <a:t>0,1%</a:t>
                      </a:r>
                    </a:p>
                  </a:txBody>
                  <a:tcPr/>
                </a:tc>
                <a:extLst>
                  <a:ext uri="{0D108BD9-81ED-4DB2-BD59-A6C34878D82A}">
                    <a16:rowId xmlns:a16="http://schemas.microsoft.com/office/drawing/2014/main" val="10007"/>
                  </a:ext>
                </a:extLst>
              </a:tr>
              <a:tr h="313035">
                <a:tc>
                  <a:txBody>
                    <a:bodyPr/>
                    <a:lstStyle/>
                    <a:p>
                      <a:r>
                        <a:rPr lang="fr-FR" sz="1400" b="1" dirty="0" err="1">
                          <a:solidFill>
                            <a:schemeClr val="bg1"/>
                          </a:solidFill>
                        </a:rPr>
                        <a:t>Industrial</a:t>
                      </a:r>
                      <a:r>
                        <a:rPr lang="fr-FR" sz="1400" b="1" baseline="0" dirty="0">
                          <a:solidFill>
                            <a:schemeClr val="bg1"/>
                          </a:solidFill>
                        </a:rPr>
                        <a:t> </a:t>
                      </a:r>
                      <a:r>
                        <a:rPr lang="fr-FR" sz="1400" b="1" dirty="0">
                          <a:solidFill>
                            <a:schemeClr val="bg1"/>
                          </a:solidFill>
                        </a:rPr>
                        <a:t>Applications</a:t>
                      </a:r>
                    </a:p>
                  </a:txBody>
                  <a:tcPr>
                    <a:solidFill>
                      <a:srgbClr val="00C000"/>
                    </a:solidFill>
                  </a:tcPr>
                </a:tc>
                <a:tc>
                  <a:txBody>
                    <a:bodyPr/>
                    <a:lstStyle/>
                    <a:p>
                      <a:endParaRPr lang="fr-FR" sz="1400" b="1" dirty="0">
                        <a:solidFill>
                          <a:schemeClr val="bg1"/>
                        </a:solidFill>
                      </a:endParaRPr>
                    </a:p>
                  </a:txBody>
                  <a:tcPr>
                    <a:solidFill>
                      <a:srgbClr val="00C000"/>
                    </a:solidFill>
                  </a:tcPr>
                </a:tc>
                <a:tc>
                  <a:txBody>
                    <a:bodyPr/>
                    <a:lstStyle/>
                    <a:p>
                      <a:r>
                        <a:rPr lang="fr-FR" sz="1400" b="1" dirty="0">
                          <a:solidFill>
                            <a:schemeClr val="bg1"/>
                          </a:solidFill>
                        </a:rPr>
                        <a:t>&lt;60%</a:t>
                      </a:r>
                    </a:p>
                  </a:txBody>
                  <a:tcPr>
                    <a:solidFill>
                      <a:srgbClr val="00C000"/>
                    </a:solidFill>
                  </a:tcPr>
                </a:tc>
                <a:extLst>
                  <a:ext uri="{0D108BD9-81ED-4DB2-BD59-A6C34878D82A}">
                    <a16:rowId xmlns:a16="http://schemas.microsoft.com/office/drawing/2014/main" val="10008"/>
                  </a:ext>
                </a:extLst>
              </a:tr>
              <a:tr h="313035">
                <a:tc>
                  <a:txBody>
                    <a:bodyPr/>
                    <a:lstStyle/>
                    <a:p>
                      <a:endParaRPr lang="fr-FR" sz="1400"/>
                    </a:p>
                  </a:txBody>
                  <a:tcPr/>
                </a:tc>
                <a:tc>
                  <a:txBody>
                    <a:bodyPr/>
                    <a:lstStyle/>
                    <a:p>
                      <a:r>
                        <a:rPr lang="fr-FR" sz="1400" dirty="0"/>
                        <a:t>Ion implantation (</a:t>
                      </a:r>
                      <a:r>
                        <a:rPr lang="fr-FR" sz="1400" dirty="0" err="1"/>
                        <a:t>semiconductors</a:t>
                      </a:r>
                      <a:r>
                        <a:rPr lang="fr-FR" sz="1400" dirty="0"/>
                        <a:t>)</a:t>
                      </a:r>
                    </a:p>
                  </a:txBody>
                  <a:tcPr/>
                </a:tc>
                <a:tc>
                  <a:txBody>
                    <a:bodyPr/>
                    <a:lstStyle/>
                    <a:p>
                      <a:r>
                        <a:rPr lang="fr-FR" sz="1400"/>
                        <a:t>34%</a:t>
                      </a:r>
                    </a:p>
                  </a:txBody>
                  <a:tcPr/>
                </a:tc>
                <a:extLst>
                  <a:ext uri="{0D108BD9-81ED-4DB2-BD59-A6C34878D82A}">
                    <a16:rowId xmlns:a16="http://schemas.microsoft.com/office/drawing/2014/main" val="10009"/>
                  </a:ext>
                </a:extLst>
              </a:tr>
              <a:tr h="313035">
                <a:tc>
                  <a:txBody>
                    <a:bodyPr/>
                    <a:lstStyle/>
                    <a:p>
                      <a:endParaRPr lang="fr-FR" sz="1400" dirty="0"/>
                    </a:p>
                  </a:txBody>
                  <a:tcPr/>
                </a:tc>
                <a:tc>
                  <a:txBody>
                    <a:bodyPr/>
                    <a:lstStyle/>
                    <a:p>
                      <a:r>
                        <a:rPr lang="fr-FR" sz="1400" dirty="0" err="1"/>
                        <a:t>Cutting</a:t>
                      </a:r>
                      <a:r>
                        <a:rPr lang="fr-FR" sz="1400" baseline="0" dirty="0"/>
                        <a:t> and </a:t>
                      </a:r>
                      <a:r>
                        <a:rPr lang="fr-FR" sz="1400" baseline="0" dirty="0" err="1"/>
                        <a:t>welding</a:t>
                      </a:r>
                      <a:r>
                        <a:rPr lang="fr-FR" sz="1400" baseline="0" dirty="0"/>
                        <a:t> </a:t>
                      </a:r>
                      <a:r>
                        <a:rPr lang="fr-FR" sz="1400" baseline="0" dirty="0" err="1"/>
                        <a:t>with</a:t>
                      </a:r>
                      <a:r>
                        <a:rPr lang="fr-FR" sz="1400" baseline="0" dirty="0"/>
                        <a:t> </a:t>
                      </a:r>
                      <a:r>
                        <a:rPr lang="fr-FR" sz="1400" baseline="0" dirty="0" err="1"/>
                        <a:t>electron</a:t>
                      </a:r>
                      <a:r>
                        <a:rPr lang="fr-FR" sz="1400" baseline="0" dirty="0"/>
                        <a:t> </a:t>
                      </a:r>
                      <a:r>
                        <a:rPr lang="fr-FR" sz="1400" baseline="0" dirty="0" err="1"/>
                        <a:t>beams</a:t>
                      </a:r>
                      <a:endParaRPr lang="fr-FR" sz="1400" dirty="0"/>
                    </a:p>
                  </a:txBody>
                  <a:tcPr/>
                </a:tc>
                <a:tc>
                  <a:txBody>
                    <a:bodyPr/>
                    <a:lstStyle/>
                    <a:p>
                      <a:r>
                        <a:rPr lang="fr-FR" sz="1400" dirty="0"/>
                        <a:t>16%</a:t>
                      </a:r>
                    </a:p>
                  </a:txBody>
                  <a:tcPr/>
                </a:tc>
                <a:extLst>
                  <a:ext uri="{0D108BD9-81ED-4DB2-BD59-A6C34878D82A}">
                    <a16:rowId xmlns:a16="http://schemas.microsoft.com/office/drawing/2014/main" val="10010"/>
                  </a:ext>
                </a:extLst>
              </a:tr>
              <a:tr h="313035">
                <a:tc>
                  <a:txBody>
                    <a:bodyPr/>
                    <a:lstStyle/>
                    <a:p>
                      <a:endParaRPr lang="fr-FR" sz="1400"/>
                    </a:p>
                  </a:txBody>
                  <a:tcPr/>
                </a:tc>
                <a:tc>
                  <a:txBody>
                    <a:bodyPr/>
                    <a:lstStyle/>
                    <a:p>
                      <a:r>
                        <a:rPr lang="fr-FR" sz="1400" dirty="0" err="1"/>
                        <a:t>Polymerization</a:t>
                      </a:r>
                      <a:endParaRPr lang="fr-FR" sz="1400" dirty="0"/>
                    </a:p>
                  </a:txBody>
                  <a:tcPr/>
                </a:tc>
                <a:tc>
                  <a:txBody>
                    <a:bodyPr/>
                    <a:lstStyle/>
                    <a:p>
                      <a:r>
                        <a:rPr lang="fr-FR" sz="1400" dirty="0"/>
                        <a:t>7%</a:t>
                      </a:r>
                    </a:p>
                  </a:txBody>
                  <a:tcPr/>
                </a:tc>
                <a:extLst>
                  <a:ext uri="{0D108BD9-81ED-4DB2-BD59-A6C34878D82A}">
                    <a16:rowId xmlns:a16="http://schemas.microsoft.com/office/drawing/2014/main" val="10011"/>
                  </a:ext>
                </a:extLst>
              </a:tr>
              <a:tr h="313035">
                <a:tc>
                  <a:txBody>
                    <a:bodyPr/>
                    <a:lstStyle/>
                    <a:p>
                      <a:endParaRPr lang="fr-FR" sz="1400"/>
                    </a:p>
                  </a:txBody>
                  <a:tcPr/>
                </a:tc>
                <a:tc>
                  <a:txBody>
                    <a:bodyPr/>
                    <a:lstStyle/>
                    <a:p>
                      <a:r>
                        <a:rPr lang="fr-FR" sz="1400" dirty="0"/>
                        <a:t>Neutron</a:t>
                      </a:r>
                      <a:r>
                        <a:rPr lang="fr-FR" sz="1400" baseline="0" dirty="0"/>
                        <a:t> </a:t>
                      </a:r>
                      <a:r>
                        <a:rPr lang="fr-FR" sz="1400" baseline="0" dirty="0" err="1"/>
                        <a:t>testing</a:t>
                      </a:r>
                      <a:endParaRPr lang="fr-FR" sz="1400" dirty="0"/>
                    </a:p>
                  </a:txBody>
                  <a:tcPr/>
                </a:tc>
                <a:tc>
                  <a:txBody>
                    <a:bodyPr/>
                    <a:lstStyle/>
                    <a:p>
                      <a:r>
                        <a:rPr lang="fr-FR" sz="1400" dirty="0"/>
                        <a:t>3.5%</a:t>
                      </a:r>
                    </a:p>
                  </a:txBody>
                  <a:tcPr/>
                </a:tc>
                <a:extLst>
                  <a:ext uri="{0D108BD9-81ED-4DB2-BD59-A6C34878D82A}">
                    <a16:rowId xmlns:a16="http://schemas.microsoft.com/office/drawing/2014/main" val="10012"/>
                  </a:ext>
                </a:extLst>
              </a:tr>
              <a:tr h="313035">
                <a:tc>
                  <a:txBody>
                    <a:bodyPr/>
                    <a:lstStyle/>
                    <a:p>
                      <a:endParaRPr lang="fr-FR" sz="1400" dirty="0"/>
                    </a:p>
                  </a:txBody>
                  <a:tcPr/>
                </a:tc>
                <a:tc>
                  <a:txBody>
                    <a:bodyPr/>
                    <a:lstStyle/>
                    <a:p>
                      <a:r>
                        <a:rPr lang="fr-FR" sz="1400" dirty="0"/>
                        <a:t>Non destructive</a:t>
                      </a:r>
                      <a:r>
                        <a:rPr lang="fr-FR" sz="1400" baseline="0" dirty="0"/>
                        <a:t> </a:t>
                      </a:r>
                      <a:r>
                        <a:rPr lang="fr-FR" sz="1400" baseline="0" dirty="0" err="1"/>
                        <a:t>testing</a:t>
                      </a:r>
                      <a:endParaRPr lang="fr-FR" sz="1400" dirty="0"/>
                    </a:p>
                  </a:txBody>
                  <a:tcPr/>
                </a:tc>
                <a:tc>
                  <a:txBody>
                    <a:bodyPr/>
                    <a:lstStyle/>
                    <a:p>
                      <a:r>
                        <a:rPr lang="fr-FR" sz="1400" dirty="0"/>
                        <a:t>2,3%</a:t>
                      </a:r>
                    </a:p>
                  </a:txBody>
                  <a:tcPr/>
                </a:tc>
                <a:extLst>
                  <a:ext uri="{0D108BD9-81ED-4DB2-BD59-A6C34878D82A}">
                    <a16:rowId xmlns:a16="http://schemas.microsoft.com/office/drawing/2014/main" val="10013"/>
                  </a:ext>
                </a:extLst>
              </a:tr>
            </a:tbl>
          </a:graphicData>
        </a:graphic>
      </p:graphicFrame>
      <p:sp>
        <p:nvSpPr>
          <p:cNvPr id="8" name="TextBox 7"/>
          <p:cNvSpPr txBox="1"/>
          <p:nvPr/>
        </p:nvSpPr>
        <p:spPr>
          <a:xfrm>
            <a:off x="349696" y="1134827"/>
            <a:ext cx="1873045" cy="4339650"/>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r>
              <a:rPr lang="en-GB" dirty="0"/>
              <a:t>Over 35’000 particle  accelerators are in operation world-wide.</a:t>
            </a:r>
          </a:p>
          <a:p>
            <a:endParaRPr lang="en-GB" sz="1200" dirty="0"/>
          </a:p>
          <a:p>
            <a:r>
              <a:rPr lang="en-GB" dirty="0"/>
              <a:t>Only ~1% are used for fundamental research.</a:t>
            </a:r>
          </a:p>
          <a:p>
            <a:endParaRPr lang="en-GB" sz="1200" dirty="0"/>
          </a:p>
          <a:p>
            <a:r>
              <a:rPr lang="en-GB" dirty="0"/>
              <a:t>Medicine is the largest application with more than 1/3 of all accelerators.</a:t>
            </a:r>
          </a:p>
        </p:txBody>
      </p:sp>
      <p:sp>
        <p:nvSpPr>
          <p:cNvPr id="9" name="Slide Number Placeholder 3">
            <a:extLst>
              <a:ext uri="{FF2B5EF4-FFF2-40B4-BE49-F238E27FC236}">
                <a16:creationId xmlns:a16="http://schemas.microsoft.com/office/drawing/2014/main" id="{4C3E12A0-3CEE-4E64-9D18-463A107B789F}"/>
              </a:ext>
            </a:extLst>
          </p:cNvPr>
          <p:cNvSpPr txBox="1">
            <a:spLocks/>
          </p:cNvSpPr>
          <p:nvPr/>
        </p:nvSpPr>
        <p:spPr>
          <a:xfrm>
            <a:off x="10001102" y="4885618"/>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6F15528-21DE-4FAA-801E-634DDDAF4B2B}" type="slidenum">
              <a:rPr lang="en-US"/>
              <a:pPr/>
              <a:t>2</a:t>
            </a:fld>
            <a:endParaRPr lang="en-US"/>
          </a:p>
        </p:txBody>
      </p:sp>
      <p:pic>
        <p:nvPicPr>
          <p:cNvPr id="10" name="Picture 18" descr="http://www.myradiotherapy.com/general/treatment/Treatment_Machines/files/Linac5.jpg">
            <a:extLst>
              <a:ext uri="{FF2B5EF4-FFF2-40B4-BE49-F238E27FC236}">
                <a16:creationId xmlns:a16="http://schemas.microsoft.com/office/drawing/2014/main" id="{84BC9B5F-47D1-4ED3-9183-17FDE2F710D4}"/>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497517" y="211836"/>
            <a:ext cx="2461635" cy="1845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Medical-isotope cyclotron designs go full circle – CERN Courier">
            <a:extLst>
              <a:ext uri="{FF2B5EF4-FFF2-40B4-BE49-F238E27FC236}">
                <a16:creationId xmlns:a16="http://schemas.microsoft.com/office/drawing/2014/main" id="{1BA0343B-B397-425B-A777-4228F0D378D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48211" y="2511662"/>
            <a:ext cx="2486025" cy="180975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823F0B97-74F8-481E-B6C3-B2E9D44F0BC4}"/>
              </a:ext>
            </a:extLst>
          </p:cNvPr>
          <p:cNvSpPr txBox="1"/>
          <p:nvPr/>
        </p:nvSpPr>
        <p:spPr>
          <a:xfrm>
            <a:off x="9778554" y="2238566"/>
            <a:ext cx="1899559" cy="184666"/>
          </a:xfrm>
          <a:prstGeom prst="rect">
            <a:avLst/>
          </a:prstGeom>
          <a:solidFill>
            <a:srgbClr val="FFFF00"/>
          </a:solidFill>
        </p:spPr>
        <p:txBody>
          <a:bodyPr wrap="none" lIns="0" tIns="0" rIns="0" bIns="0" rtlCol="0">
            <a:spAutoFit/>
          </a:bodyPr>
          <a:lstStyle/>
          <a:p>
            <a:pPr algn="l"/>
            <a:r>
              <a:rPr lang="en-US" sz="1200" i="1" dirty="0" err="1"/>
              <a:t>Radiotherap</a:t>
            </a:r>
            <a:r>
              <a:rPr lang="fr-CH" sz="1200" i="1" dirty="0"/>
              <a:t>y </a:t>
            </a:r>
            <a:r>
              <a:rPr lang="fr-CH" sz="1200" i="1" dirty="0" err="1"/>
              <a:t>electron</a:t>
            </a:r>
            <a:r>
              <a:rPr lang="fr-CH" sz="1200" i="1" dirty="0"/>
              <a:t> linac </a:t>
            </a:r>
            <a:endParaRPr lang="en-GB" sz="1200" i="1" dirty="0"/>
          </a:p>
        </p:txBody>
      </p:sp>
      <p:sp>
        <p:nvSpPr>
          <p:cNvPr id="13" name="TextBox 12">
            <a:extLst>
              <a:ext uri="{FF2B5EF4-FFF2-40B4-BE49-F238E27FC236}">
                <a16:creationId xmlns:a16="http://schemas.microsoft.com/office/drawing/2014/main" id="{EF396D11-946D-4353-8E9F-629ACE2D1677}"/>
              </a:ext>
            </a:extLst>
          </p:cNvPr>
          <p:cNvSpPr txBox="1"/>
          <p:nvPr/>
        </p:nvSpPr>
        <p:spPr>
          <a:xfrm>
            <a:off x="9172875" y="4436884"/>
            <a:ext cx="3111057" cy="184666"/>
          </a:xfrm>
          <a:prstGeom prst="rect">
            <a:avLst/>
          </a:prstGeom>
          <a:solidFill>
            <a:srgbClr val="FFFF00"/>
          </a:solidFill>
        </p:spPr>
        <p:txBody>
          <a:bodyPr wrap="square" lIns="0" tIns="0" rIns="0" bIns="0" rtlCol="0">
            <a:spAutoFit/>
          </a:bodyPr>
          <a:lstStyle/>
          <a:p>
            <a:pPr algn="l"/>
            <a:r>
              <a:rPr lang="en-US" sz="1200" i="1" dirty="0"/>
              <a:t>Proton cyclotron for radioisotope production</a:t>
            </a:r>
            <a:r>
              <a:rPr lang="fr-CH" sz="1200" i="1" dirty="0"/>
              <a:t> </a:t>
            </a:r>
            <a:endParaRPr lang="en-GB" sz="1200" i="1" dirty="0"/>
          </a:p>
        </p:txBody>
      </p:sp>
      <p:pic>
        <p:nvPicPr>
          <p:cNvPr id="14" name="Picture 13" descr="Diagram&#10;&#10;Description automatically generated">
            <a:extLst>
              <a:ext uri="{FF2B5EF4-FFF2-40B4-BE49-F238E27FC236}">
                <a16:creationId xmlns:a16="http://schemas.microsoft.com/office/drawing/2014/main" id="{405DB978-97A1-453F-B793-16F8741B356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574815" y="4760236"/>
            <a:ext cx="2510371" cy="1578961"/>
          </a:xfrm>
          <a:prstGeom prst="rect">
            <a:avLst/>
          </a:prstGeom>
        </p:spPr>
      </p:pic>
      <p:sp>
        <p:nvSpPr>
          <p:cNvPr id="15" name="TextBox 14">
            <a:extLst>
              <a:ext uri="{FF2B5EF4-FFF2-40B4-BE49-F238E27FC236}">
                <a16:creationId xmlns:a16="http://schemas.microsoft.com/office/drawing/2014/main" id="{23BD2532-0D79-45CC-B74F-C6EBF9112688}"/>
              </a:ext>
            </a:extLst>
          </p:cNvPr>
          <p:cNvSpPr txBox="1"/>
          <p:nvPr/>
        </p:nvSpPr>
        <p:spPr>
          <a:xfrm>
            <a:off x="9229381" y="6339197"/>
            <a:ext cx="2855805" cy="184666"/>
          </a:xfrm>
          <a:prstGeom prst="rect">
            <a:avLst/>
          </a:prstGeom>
          <a:solidFill>
            <a:srgbClr val="FFFF00"/>
          </a:solidFill>
        </p:spPr>
        <p:txBody>
          <a:bodyPr wrap="square" lIns="0" tIns="0" rIns="0" bIns="0" rtlCol="0">
            <a:spAutoFit/>
          </a:bodyPr>
          <a:lstStyle/>
          <a:p>
            <a:pPr algn="l"/>
            <a:r>
              <a:rPr lang="en-US" sz="1200" i="1" dirty="0"/>
              <a:t>Commercial system for ion implantation</a:t>
            </a:r>
            <a:endParaRPr lang="en-GB" sz="1200" i="1" dirty="0"/>
          </a:p>
        </p:txBody>
      </p:sp>
    </p:spTree>
    <p:extLst>
      <p:ext uri="{BB962C8B-B14F-4D97-AF65-F5344CB8AC3E}">
        <p14:creationId xmlns:p14="http://schemas.microsoft.com/office/powerpoint/2010/main" val="26716426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AE4EB-0B6C-4553-B949-854B58A5376F}"/>
              </a:ext>
            </a:extLst>
          </p:cNvPr>
          <p:cNvSpPr>
            <a:spLocks noGrp="1"/>
          </p:cNvSpPr>
          <p:nvPr>
            <p:ph type="title"/>
          </p:nvPr>
        </p:nvSpPr>
        <p:spPr>
          <a:xfrm>
            <a:off x="0" y="1"/>
            <a:ext cx="12192000" cy="801246"/>
          </a:xfrm>
        </p:spPr>
        <p:txBody>
          <a:bodyPr/>
          <a:lstStyle/>
          <a:p>
            <a:r>
              <a:rPr lang="fr-CH" sz="4000" dirty="0" err="1"/>
              <a:t>Towards</a:t>
            </a:r>
            <a:r>
              <a:rPr lang="fr-CH" sz="4000" dirty="0"/>
              <a:t> the miniature </a:t>
            </a:r>
            <a:r>
              <a:rPr lang="fr-CH" sz="4000" dirty="0" err="1"/>
              <a:t>accelerator</a:t>
            </a:r>
            <a:r>
              <a:rPr lang="fr-CH" sz="4000" dirty="0"/>
              <a:t>?</a:t>
            </a:r>
            <a:endParaRPr lang="en-GB" sz="4000" dirty="0"/>
          </a:p>
        </p:txBody>
      </p:sp>
      <p:sp>
        <p:nvSpPr>
          <p:cNvPr id="4" name="Slide Number Placeholder 3">
            <a:extLst>
              <a:ext uri="{FF2B5EF4-FFF2-40B4-BE49-F238E27FC236}">
                <a16:creationId xmlns:a16="http://schemas.microsoft.com/office/drawing/2014/main" id="{7CE60C86-F123-473A-869B-9104F4E7145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5" name="Content Placeholder 2">
            <a:extLst>
              <a:ext uri="{FF2B5EF4-FFF2-40B4-BE49-F238E27FC236}">
                <a16:creationId xmlns:a16="http://schemas.microsoft.com/office/drawing/2014/main" id="{6BFAD8B5-4FCF-4269-AAB0-BC713E19B730}"/>
              </a:ext>
            </a:extLst>
          </p:cNvPr>
          <p:cNvSpPr txBox="1">
            <a:spLocks/>
          </p:cNvSpPr>
          <p:nvPr/>
        </p:nvSpPr>
        <p:spPr>
          <a:xfrm>
            <a:off x="272009" y="1896710"/>
            <a:ext cx="3611564" cy="4199290"/>
          </a:xfrm>
          <a:prstGeom prst="rect">
            <a:avLst/>
          </a:prstGeom>
        </p:spPr>
        <p:style>
          <a:lnRef idx="2">
            <a:schemeClr val="dk1"/>
          </a:lnRef>
          <a:fillRef idx="1">
            <a:schemeClr val="lt1"/>
          </a:fillRef>
          <a:effectRef idx="0">
            <a:schemeClr val="dk1"/>
          </a:effectRef>
          <a:fontRef idx="minor">
            <a:schemeClr val="dk1"/>
          </a:fontRef>
        </p:style>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l" defTabSz="914400" rtl="0" eaLnBrk="1" fontAlgn="auto" latinLnBrk="0" hangingPunct="1">
              <a:lnSpc>
                <a:spcPct val="100000"/>
              </a:lnSpc>
              <a:spcBef>
                <a:spcPct val="20000"/>
              </a:spcBef>
              <a:spcAft>
                <a:spcPts val="0"/>
              </a:spcAft>
              <a:buClr>
                <a:srgbClr val="0033A0"/>
              </a:buClr>
              <a:buSzPct val="80000"/>
              <a:buFont typeface="Arial"/>
              <a:buNone/>
              <a:tabLst/>
              <a:defRPr/>
            </a:pPr>
            <a:r>
              <a:rPr kumimoji="0" lang="en-US" sz="2200" b="0" i="0" u="none" strike="noStrike" kern="1200" cap="none" spc="0" normalizeH="0" baseline="0" noProof="0" dirty="0">
                <a:ln>
                  <a:noFill/>
                </a:ln>
                <a:solidFill>
                  <a:srgbClr val="0033A0"/>
                </a:solidFill>
                <a:effectLst/>
                <a:uLnTx/>
                <a:uFillTx/>
                <a:latin typeface="Arial"/>
                <a:ea typeface="+mn-ea"/>
                <a:cs typeface="+mn-cs"/>
              </a:rPr>
              <a:t>The mini-RFQ </a:t>
            </a:r>
          </a:p>
          <a:p>
            <a:pPr marL="36576" marR="0" lvl="0" indent="0" algn="l" defTabSz="914400" rtl="0" eaLnBrk="1" fontAlgn="auto" latinLnBrk="0" hangingPunct="1">
              <a:lnSpc>
                <a:spcPct val="100000"/>
              </a:lnSpc>
              <a:spcBef>
                <a:spcPct val="20000"/>
              </a:spcBef>
              <a:spcAft>
                <a:spcPts val="0"/>
              </a:spcAft>
              <a:buClr>
                <a:srgbClr val="0033A0"/>
              </a:buClr>
              <a:buSzPct val="80000"/>
              <a:buFont typeface="Arial"/>
              <a:buNone/>
              <a:tabLst/>
              <a:defRPr/>
            </a:pPr>
            <a:endParaRPr kumimoji="0" lang="fr-CH" sz="2600" b="0" i="0" u="none" strike="noStrike" kern="1200" cap="none" spc="0" normalizeH="0" baseline="0" noProof="0" dirty="0">
              <a:ln>
                <a:noFill/>
              </a:ln>
              <a:solidFill>
                <a:srgbClr val="0033A0"/>
              </a:solidFill>
              <a:effectLst/>
              <a:uLnTx/>
              <a:uFillTx/>
              <a:latin typeface="Arial"/>
              <a:ea typeface="+mn-ea"/>
              <a:cs typeface="+mn-cs"/>
            </a:endParaRPr>
          </a:p>
          <a:p>
            <a:pPr marL="36576" marR="0" lvl="0" indent="0" algn="l" defTabSz="914400" rtl="0" eaLnBrk="1" fontAlgn="auto" latinLnBrk="0" hangingPunct="1">
              <a:lnSpc>
                <a:spcPct val="100000"/>
              </a:lnSpc>
              <a:spcBef>
                <a:spcPct val="20000"/>
              </a:spcBef>
              <a:spcAft>
                <a:spcPts val="0"/>
              </a:spcAft>
              <a:buClr>
                <a:srgbClr val="0033A0"/>
              </a:buClr>
              <a:buSzPct val="80000"/>
              <a:buFont typeface="Arial"/>
              <a:buNone/>
              <a:tabLst/>
              <a:defRPr/>
            </a:pPr>
            <a:endParaRPr kumimoji="0" lang="fr-CH" sz="2600" b="0" i="0" u="none" strike="noStrike" kern="1200" cap="none" spc="0" normalizeH="0" baseline="0" noProof="0" dirty="0">
              <a:ln>
                <a:noFill/>
              </a:ln>
              <a:solidFill>
                <a:srgbClr val="0033A0"/>
              </a:solidFill>
              <a:effectLst/>
              <a:uLnTx/>
              <a:uFillTx/>
              <a:latin typeface="Arial"/>
              <a:ea typeface="+mn-ea"/>
              <a:cs typeface="+mn-cs"/>
            </a:endParaRPr>
          </a:p>
          <a:p>
            <a:pPr marL="36576" marR="0" lvl="0" indent="0" algn="l" defTabSz="914400" rtl="0" eaLnBrk="1" fontAlgn="auto" latinLnBrk="0" hangingPunct="1">
              <a:lnSpc>
                <a:spcPct val="100000"/>
              </a:lnSpc>
              <a:spcBef>
                <a:spcPct val="20000"/>
              </a:spcBef>
              <a:spcAft>
                <a:spcPts val="0"/>
              </a:spcAft>
              <a:buClr>
                <a:srgbClr val="0033A0"/>
              </a:buClr>
              <a:buSzPct val="80000"/>
              <a:buFont typeface="Arial"/>
              <a:buNone/>
              <a:tabLst/>
              <a:defRPr/>
            </a:pPr>
            <a:endParaRPr kumimoji="0" lang="fr-CH" sz="2600" b="0" i="0" u="none" strike="noStrike" kern="1200" cap="none" spc="0" normalizeH="0" baseline="0" noProof="0" dirty="0">
              <a:ln>
                <a:noFill/>
              </a:ln>
              <a:solidFill>
                <a:srgbClr val="0033A0"/>
              </a:solidFill>
              <a:effectLst/>
              <a:uLnTx/>
              <a:uFillTx/>
              <a:latin typeface="Arial"/>
              <a:ea typeface="+mn-ea"/>
              <a:cs typeface="+mn-cs"/>
            </a:endParaRPr>
          </a:p>
          <a:p>
            <a:pPr marL="36576" marR="0" lvl="0" indent="0" algn="l" defTabSz="914400" rtl="0" eaLnBrk="1" fontAlgn="auto" latinLnBrk="0" hangingPunct="1">
              <a:lnSpc>
                <a:spcPct val="100000"/>
              </a:lnSpc>
              <a:spcBef>
                <a:spcPct val="20000"/>
              </a:spcBef>
              <a:spcAft>
                <a:spcPts val="0"/>
              </a:spcAft>
              <a:buClr>
                <a:srgbClr val="0033A0"/>
              </a:buClr>
              <a:buSzPct val="80000"/>
              <a:buFont typeface="Arial"/>
              <a:buNone/>
              <a:tabLst/>
              <a:defRPr/>
            </a:pPr>
            <a:endParaRPr kumimoji="0" lang="fr-CH" sz="2600" b="0" i="0" u="none" strike="noStrike" kern="1200" cap="none" spc="0" normalizeH="0" baseline="0" noProof="0" dirty="0">
              <a:ln>
                <a:noFill/>
              </a:ln>
              <a:solidFill>
                <a:srgbClr val="0033A0"/>
              </a:solidFill>
              <a:effectLst/>
              <a:uLnTx/>
              <a:uFillTx/>
              <a:latin typeface="Arial"/>
              <a:ea typeface="+mn-ea"/>
              <a:cs typeface="+mn-cs"/>
            </a:endParaRPr>
          </a:p>
          <a:p>
            <a:pPr marL="36576" marR="0" lvl="0" indent="0" algn="l" defTabSz="914400" rtl="0" eaLnBrk="1" fontAlgn="auto" latinLnBrk="0" hangingPunct="1">
              <a:lnSpc>
                <a:spcPct val="100000"/>
              </a:lnSpc>
              <a:spcBef>
                <a:spcPct val="20000"/>
              </a:spcBef>
              <a:spcAft>
                <a:spcPts val="0"/>
              </a:spcAft>
              <a:buClr>
                <a:srgbClr val="0033A0"/>
              </a:buClr>
              <a:buSzPct val="80000"/>
              <a:buFont typeface="Arial"/>
              <a:buNone/>
              <a:tabLst/>
              <a:defRPr/>
            </a:pPr>
            <a:endParaRPr kumimoji="0" lang="fr-CH" sz="2600" b="0" i="0" u="none" strike="noStrike" kern="1200" cap="none" spc="0" normalizeH="0" baseline="0" noProof="0" dirty="0">
              <a:ln>
                <a:noFill/>
              </a:ln>
              <a:solidFill>
                <a:srgbClr val="0033A0"/>
              </a:solidFill>
              <a:effectLst/>
              <a:uLnTx/>
              <a:uFillTx/>
              <a:latin typeface="Arial"/>
              <a:ea typeface="+mn-ea"/>
              <a:cs typeface="+mn-cs"/>
            </a:endParaRPr>
          </a:p>
          <a:p>
            <a:pPr marL="36576" marR="0" lvl="0" indent="0" algn="l" defTabSz="914400" rtl="0" eaLnBrk="1" fontAlgn="auto" latinLnBrk="0" hangingPunct="1">
              <a:lnSpc>
                <a:spcPct val="100000"/>
              </a:lnSpc>
              <a:spcBef>
                <a:spcPct val="20000"/>
              </a:spcBef>
              <a:spcAft>
                <a:spcPts val="0"/>
              </a:spcAft>
              <a:buClr>
                <a:srgbClr val="0033A0"/>
              </a:buClr>
              <a:buSzPct val="80000"/>
              <a:buFont typeface="Arial"/>
              <a:buNone/>
              <a:tabLst/>
              <a:defRPr/>
            </a:pPr>
            <a:endParaRPr kumimoji="0" lang="fr-CH" sz="2600" b="0" i="0" u="none" strike="noStrike" kern="1200" cap="none" spc="0" normalizeH="0" baseline="0" noProof="0" dirty="0">
              <a:ln>
                <a:noFill/>
              </a:ln>
              <a:solidFill>
                <a:srgbClr val="0033A0"/>
              </a:solidFill>
              <a:effectLst/>
              <a:uLnTx/>
              <a:uFillTx/>
              <a:latin typeface="Arial"/>
              <a:ea typeface="+mn-ea"/>
              <a:cs typeface="+mn-cs"/>
            </a:endParaRPr>
          </a:p>
          <a:p>
            <a:pPr marL="36576" marR="0" lvl="0" indent="0" algn="l" defTabSz="914400" rtl="0" eaLnBrk="1" fontAlgn="auto" latinLnBrk="0" hangingPunct="1">
              <a:lnSpc>
                <a:spcPct val="100000"/>
              </a:lnSpc>
              <a:spcBef>
                <a:spcPct val="20000"/>
              </a:spcBef>
              <a:spcAft>
                <a:spcPts val="0"/>
              </a:spcAft>
              <a:buClr>
                <a:srgbClr val="0033A0"/>
              </a:buClr>
              <a:buSzPct val="80000"/>
              <a:buFont typeface="Arial"/>
              <a:buNone/>
              <a:tabLst/>
              <a:defRPr/>
            </a:pPr>
            <a:endParaRPr kumimoji="0" lang="en-GB" sz="2600" b="0" i="0" u="none" strike="noStrike" kern="1200" cap="none" spc="0" normalizeH="0" baseline="0" noProof="0" dirty="0">
              <a:ln>
                <a:noFill/>
              </a:ln>
              <a:solidFill>
                <a:srgbClr val="0033A0"/>
              </a:solidFill>
              <a:effectLst/>
              <a:uLnTx/>
              <a:uFillTx/>
              <a:latin typeface="Arial"/>
              <a:ea typeface="+mn-ea"/>
              <a:cs typeface="+mn-cs"/>
            </a:endParaRPr>
          </a:p>
        </p:txBody>
      </p:sp>
      <p:sp>
        <p:nvSpPr>
          <p:cNvPr id="6" name="Content Placeholder 2">
            <a:extLst>
              <a:ext uri="{FF2B5EF4-FFF2-40B4-BE49-F238E27FC236}">
                <a16:creationId xmlns:a16="http://schemas.microsoft.com/office/drawing/2014/main" id="{C645061C-2CD9-4FAD-B760-1CB18D8F3FC2}"/>
              </a:ext>
            </a:extLst>
          </p:cNvPr>
          <p:cNvSpPr txBox="1">
            <a:spLocks/>
          </p:cNvSpPr>
          <p:nvPr/>
        </p:nvSpPr>
        <p:spPr>
          <a:xfrm>
            <a:off x="3979168" y="1891046"/>
            <a:ext cx="3707939" cy="4199290"/>
          </a:xfrm>
          <a:prstGeom prst="rect">
            <a:avLst/>
          </a:prstGeom>
        </p:spPr>
        <p:style>
          <a:lnRef idx="2">
            <a:schemeClr val="dk1"/>
          </a:lnRef>
          <a:fillRef idx="1">
            <a:schemeClr val="lt1"/>
          </a:fillRef>
          <a:effectRef idx="0">
            <a:schemeClr val="dk1"/>
          </a:effectRef>
          <a:fontRef idx="minor">
            <a:schemeClr val="dk1"/>
          </a:fontRef>
        </p:style>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l" defTabSz="914400" rtl="0" eaLnBrk="1" fontAlgn="auto" latinLnBrk="0" hangingPunct="1">
              <a:lnSpc>
                <a:spcPct val="100000"/>
              </a:lnSpc>
              <a:spcBef>
                <a:spcPct val="20000"/>
              </a:spcBef>
              <a:spcAft>
                <a:spcPts val="0"/>
              </a:spcAft>
              <a:buClr>
                <a:srgbClr val="0033A0"/>
              </a:buClr>
              <a:buSzPct val="80000"/>
              <a:buFont typeface="Arial"/>
              <a:buNone/>
              <a:tabLst/>
              <a:defRPr/>
            </a:pPr>
            <a:r>
              <a:rPr kumimoji="0" lang="en-US" sz="2000" b="0" i="0" u="none" strike="noStrike" kern="1200" cap="none" spc="0" normalizeH="0" baseline="0" noProof="0" dirty="0">
                <a:ln>
                  <a:noFill/>
                </a:ln>
                <a:solidFill>
                  <a:srgbClr val="0033A0"/>
                </a:solidFill>
                <a:effectLst/>
                <a:uLnTx/>
                <a:uFillTx/>
                <a:latin typeface="Arial"/>
                <a:ea typeface="+mn-ea"/>
                <a:cs typeface="+mn-cs"/>
              </a:rPr>
              <a:t>X-band structures </a:t>
            </a:r>
          </a:p>
          <a:p>
            <a:pPr marL="36576" marR="0" lvl="0" indent="0" algn="l" defTabSz="914400" rtl="0" eaLnBrk="1" fontAlgn="auto" latinLnBrk="0" hangingPunct="1">
              <a:lnSpc>
                <a:spcPct val="100000"/>
              </a:lnSpc>
              <a:spcBef>
                <a:spcPct val="20000"/>
              </a:spcBef>
              <a:spcAft>
                <a:spcPts val="0"/>
              </a:spcAft>
              <a:buClr>
                <a:srgbClr val="0033A0"/>
              </a:buClr>
              <a:buSzPct val="80000"/>
              <a:buFont typeface="Arial"/>
              <a:buNone/>
              <a:tabLst/>
              <a:defRPr/>
            </a:pPr>
            <a:endParaRPr kumimoji="0" lang="en-US" sz="2600" b="0" i="0" u="none" strike="noStrike" kern="1200" cap="none" spc="0" normalizeH="0" baseline="0" noProof="0" dirty="0">
              <a:ln>
                <a:noFill/>
              </a:ln>
              <a:solidFill>
                <a:srgbClr val="0033A0"/>
              </a:solidFill>
              <a:effectLst/>
              <a:uLnTx/>
              <a:uFillTx/>
              <a:latin typeface="Arial"/>
              <a:ea typeface="+mn-ea"/>
              <a:cs typeface="+mn-cs"/>
            </a:endParaRPr>
          </a:p>
        </p:txBody>
      </p:sp>
      <p:pic>
        <p:nvPicPr>
          <p:cNvPr id="7" name="Picture 6">
            <a:extLst>
              <a:ext uri="{FF2B5EF4-FFF2-40B4-BE49-F238E27FC236}">
                <a16:creationId xmlns:a16="http://schemas.microsoft.com/office/drawing/2014/main" id="{F8193776-05A9-4E08-8C8D-55D0AD20B7C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6482" y="2361305"/>
            <a:ext cx="1897117" cy="1266062"/>
          </a:xfrm>
          <a:prstGeom prst="rect">
            <a:avLst/>
          </a:prstGeom>
        </p:spPr>
      </p:pic>
      <p:pic>
        <p:nvPicPr>
          <p:cNvPr id="8" name="Picture 7">
            <a:extLst>
              <a:ext uri="{FF2B5EF4-FFF2-40B4-BE49-F238E27FC236}">
                <a16:creationId xmlns:a16="http://schemas.microsoft.com/office/drawing/2014/main" id="{21C9C700-2FF4-47A0-8582-177D7D416F1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997030" y="4532969"/>
            <a:ext cx="1791950" cy="1454879"/>
          </a:xfrm>
          <a:prstGeom prst="rect">
            <a:avLst/>
          </a:prstGeom>
        </p:spPr>
      </p:pic>
      <p:sp>
        <p:nvSpPr>
          <p:cNvPr id="9" name="TextBox 8">
            <a:extLst>
              <a:ext uri="{FF2B5EF4-FFF2-40B4-BE49-F238E27FC236}">
                <a16:creationId xmlns:a16="http://schemas.microsoft.com/office/drawing/2014/main" id="{8A9FBF5C-665C-409C-BC1C-F57C2B2BE04C}"/>
              </a:ext>
            </a:extLst>
          </p:cNvPr>
          <p:cNvSpPr txBox="1"/>
          <p:nvPr/>
        </p:nvSpPr>
        <p:spPr>
          <a:xfrm>
            <a:off x="219456" y="3681444"/>
            <a:ext cx="2702420"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Proton therapy injector (in operation)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Artwork PIXE analysis (in construction, transportable)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Isotope production (design)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a:ln>
                  <a:noFill/>
                </a:ln>
                <a:solidFill>
                  <a:srgbClr val="0033A0"/>
                </a:solidFill>
                <a:effectLst/>
                <a:uLnTx/>
                <a:uFillTx/>
                <a:latin typeface="Arial"/>
                <a:ea typeface="+mn-ea"/>
                <a:cs typeface="+mn-cs"/>
              </a:rPr>
              <a:t>Neutron </a:t>
            </a:r>
            <a:r>
              <a:rPr kumimoji="0" lang="fr-CH" sz="1200" b="0" i="0" u="none" strike="noStrike" kern="1200" cap="none" spc="0" normalizeH="0" baseline="0" noProof="0" dirty="0" err="1">
                <a:ln>
                  <a:noFill/>
                </a:ln>
                <a:solidFill>
                  <a:srgbClr val="0033A0"/>
                </a:solidFill>
                <a:effectLst/>
                <a:uLnTx/>
                <a:uFillTx/>
                <a:latin typeface="Arial"/>
                <a:ea typeface="+mn-ea"/>
                <a:cs typeface="+mn-cs"/>
              </a:rPr>
              <a:t>radiography</a:t>
            </a:r>
            <a:r>
              <a:rPr kumimoji="0" lang="fr-CH" sz="1200" b="0" i="0" u="none" strike="noStrike" kern="1200" cap="none" spc="0" normalizeH="0" baseline="0" noProof="0" dirty="0">
                <a:ln>
                  <a:noFill/>
                </a:ln>
                <a:solidFill>
                  <a:srgbClr val="0033A0"/>
                </a:solidFill>
                <a:effectLst/>
                <a:uLnTx/>
                <a:uFillTx/>
                <a:latin typeface="Arial"/>
                <a:ea typeface="+mn-ea"/>
                <a:cs typeface="+mn-cs"/>
              </a:rPr>
              <a:t> (</a:t>
            </a:r>
            <a:r>
              <a:rPr kumimoji="0" lang="fr-CH" sz="1200" b="0" i="0" u="none" strike="noStrike" kern="1200" cap="none" spc="0" normalizeH="0" baseline="0" noProof="0" dirty="0" err="1">
                <a:ln>
                  <a:noFill/>
                </a:ln>
                <a:solidFill>
                  <a:srgbClr val="0033A0"/>
                </a:solidFill>
                <a:effectLst/>
                <a:uLnTx/>
                <a:uFillTx/>
                <a:latin typeface="Arial"/>
                <a:ea typeface="+mn-ea"/>
                <a:cs typeface="+mn-cs"/>
              </a:rPr>
              <a:t>conceptual</a:t>
            </a:r>
            <a:r>
              <a:rPr kumimoji="0" lang="fr-CH" sz="1200" b="0" i="0" u="none" strike="noStrike" kern="1200" cap="none" spc="0" normalizeH="0" baseline="0" noProof="0" dirty="0">
                <a:ln>
                  <a:noFill/>
                </a:ln>
                <a:solidFill>
                  <a:srgbClr val="0033A0"/>
                </a:solidFill>
                <a:effectLst/>
                <a:uLnTx/>
                <a:uFillTx/>
                <a:latin typeface="Arial"/>
                <a:ea typeface="+mn-ea"/>
                <a:cs typeface="+mn-cs"/>
              </a:rPr>
              <a:t> stage)</a:t>
            </a:r>
            <a:endParaRPr kumimoji="0" lang="en-GB" sz="12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0" name="Picture 9">
            <a:extLst>
              <a:ext uri="{FF2B5EF4-FFF2-40B4-BE49-F238E27FC236}">
                <a16:creationId xmlns:a16="http://schemas.microsoft.com/office/drawing/2014/main" id="{7219E0EA-9CA0-48C0-B4D6-7EF8C14E7F3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49542" y="5044482"/>
            <a:ext cx="1899672" cy="997441"/>
          </a:xfrm>
          <a:prstGeom prst="rect">
            <a:avLst/>
          </a:prstGeom>
        </p:spPr>
      </p:pic>
      <p:sp>
        <p:nvSpPr>
          <p:cNvPr id="11" name="TextBox 10">
            <a:extLst>
              <a:ext uri="{FF2B5EF4-FFF2-40B4-BE49-F238E27FC236}">
                <a16:creationId xmlns:a16="http://schemas.microsoft.com/office/drawing/2014/main" id="{6F18F851-BC60-4511-89A0-28F98A8565E2}"/>
              </a:ext>
            </a:extLst>
          </p:cNvPr>
          <p:cNvSpPr txBox="1"/>
          <p:nvPr/>
        </p:nvSpPr>
        <p:spPr>
          <a:xfrm>
            <a:off x="2419193" y="2361305"/>
            <a:ext cx="129277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a:ln>
                  <a:noFill/>
                </a:ln>
                <a:solidFill>
                  <a:srgbClr val="0033A0"/>
                </a:solidFill>
                <a:effectLst/>
                <a:uLnTx/>
                <a:uFillTx/>
                <a:latin typeface="Arial"/>
                <a:ea typeface="+mn-ea"/>
                <a:cs typeface="+mn-cs"/>
              </a:rPr>
              <a:t>750 MHz</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a:ln>
                  <a:noFill/>
                </a:ln>
                <a:solidFill>
                  <a:srgbClr val="0033A0"/>
                </a:solidFill>
                <a:effectLst/>
                <a:uLnTx/>
                <a:uFillTx/>
                <a:latin typeface="Arial"/>
                <a:ea typeface="+mn-ea"/>
                <a:cs typeface="+mn-cs"/>
              </a:rPr>
              <a:t>92 mm </a:t>
            </a:r>
            <a:r>
              <a:rPr kumimoji="0" lang="fr-CH" sz="1200" b="0" i="0" u="none" strike="noStrike" kern="1200" cap="none" spc="0" normalizeH="0" baseline="0" noProof="0" dirty="0" err="1">
                <a:ln>
                  <a:noFill/>
                </a:ln>
                <a:solidFill>
                  <a:srgbClr val="0033A0"/>
                </a:solidFill>
                <a:effectLst/>
                <a:uLnTx/>
                <a:uFillTx/>
                <a:latin typeface="Arial"/>
                <a:ea typeface="+mn-ea"/>
                <a:cs typeface="+mn-cs"/>
              </a:rPr>
              <a:t>diameter</a:t>
            </a:r>
            <a:endParaRPr kumimoji="0" lang="fr-CH" sz="12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a:ln>
                  <a:noFill/>
                </a:ln>
                <a:solidFill>
                  <a:srgbClr val="0033A0"/>
                </a:solidFill>
                <a:effectLst/>
                <a:uLnTx/>
                <a:uFillTx/>
                <a:latin typeface="Arial"/>
                <a:ea typeface="+mn-ea"/>
                <a:cs typeface="+mn-cs"/>
              </a:rPr>
              <a:t>2.5 MeV/m</a:t>
            </a:r>
          </a:p>
        </p:txBody>
      </p:sp>
      <p:sp>
        <p:nvSpPr>
          <p:cNvPr id="12" name="Content Placeholder 2">
            <a:extLst>
              <a:ext uri="{FF2B5EF4-FFF2-40B4-BE49-F238E27FC236}">
                <a16:creationId xmlns:a16="http://schemas.microsoft.com/office/drawing/2014/main" id="{2D2F94EE-E5D9-4581-B5D0-BD6E3E014C50}"/>
              </a:ext>
            </a:extLst>
          </p:cNvPr>
          <p:cNvSpPr txBox="1">
            <a:spLocks/>
          </p:cNvSpPr>
          <p:nvPr/>
        </p:nvSpPr>
        <p:spPr>
          <a:xfrm>
            <a:off x="7782701" y="1896709"/>
            <a:ext cx="3873271" cy="4199291"/>
          </a:xfrm>
          <a:prstGeom prst="rect">
            <a:avLst/>
          </a:prstGeom>
        </p:spPr>
        <p:style>
          <a:lnRef idx="2">
            <a:schemeClr val="dk1"/>
          </a:lnRef>
          <a:fillRef idx="1">
            <a:schemeClr val="lt1"/>
          </a:fillRef>
          <a:effectRef idx="0">
            <a:schemeClr val="dk1"/>
          </a:effectRef>
          <a:fontRef idx="minor">
            <a:schemeClr val="dk1"/>
          </a:fontRef>
        </p:style>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l" defTabSz="914400" rtl="0" eaLnBrk="1" fontAlgn="auto" latinLnBrk="0" hangingPunct="1">
              <a:lnSpc>
                <a:spcPct val="100000"/>
              </a:lnSpc>
              <a:spcBef>
                <a:spcPct val="20000"/>
              </a:spcBef>
              <a:spcAft>
                <a:spcPts val="0"/>
              </a:spcAft>
              <a:buClr>
                <a:srgbClr val="0033A0"/>
              </a:buClr>
              <a:buSzPct val="80000"/>
              <a:buFont typeface="Arial"/>
              <a:buNone/>
              <a:tabLst/>
              <a:defRPr/>
            </a:pPr>
            <a:r>
              <a:rPr kumimoji="0" lang="en-US" sz="2000" b="0" i="0" u="none" strike="noStrike" kern="1200" cap="none" spc="0" normalizeH="0" baseline="0" noProof="0" dirty="0">
                <a:ln>
                  <a:noFill/>
                </a:ln>
                <a:solidFill>
                  <a:srgbClr val="0033A0"/>
                </a:solidFill>
                <a:effectLst/>
                <a:uLnTx/>
                <a:uFillTx/>
                <a:latin typeface="Arial"/>
                <a:ea typeface="+mn-ea"/>
                <a:cs typeface="+mn-cs"/>
              </a:rPr>
              <a:t>Compact accelerators for ion therapy</a:t>
            </a:r>
            <a:r>
              <a:rPr kumimoji="0" lang="en-US" sz="1800" b="0" i="0" u="none" strike="noStrike" kern="1200" cap="none" spc="0" normalizeH="0" baseline="0" noProof="0" dirty="0">
                <a:ln>
                  <a:noFill/>
                </a:ln>
                <a:solidFill>
                  <a:srgbClr val="0033A0"/>
                </a:solidFill>
                <a:effectLst/>
                <a:uLnTx/>
                <a:uFillTx/>
                <a:latin typeface="Arial"/>
                <a:ea typeface="+mn-ea"/>
                <a:cs typeface="+mn-cs"/>
              </a:rPr>
              <a:t> </a:t>
            </a:r>
            <a:endParaRPr kumimoji="0" lang="en-US" sz="2000" b="0" i="0" u="none" strike="noStrike" kern="1200" cap="none" spc="0" normalizeH="0" baseline="0" noProof="0" dirty="0">
              <a:ln>
                <a:noFill/>
              </a:ln>
              <a:solidFill>
                <a:srgbClr val="0033A0"/>
              </a:solidFill>
              <a:effectLst/>
              <a:uLnTx/>
              <a:uFillTx/>
              <a:latin typeface="Arial"/>
              <a:ea typeface="+mn-ea"/>
              <a:cs typeface="+mn-cs"/>
            </a:endParaRPr>
          </a:p>
          <a:p>
            <a:pPr marL="36576" marR="0" lvl="0" indent="0" algn="l" defTabSz="914400" rtl="0" eaLnBrk="1" fontAlgn="auto" latinLnBrk="0" hangingPunct="1">
              <a:lnSpc>
                <a:spcPct val="100000"/>
              </a:lnSpc>
              <a:spcBef>
                <a:spcPct val="20000"/>
              </a:spcBef>
              <a:spcAft>
                <a:spcPts val="0"/>
              </a:spcAft>
              <a:buClr>
                <a:srgbClr val="0033A0"/>
              </a:buClr>
              <a:buSzPct val="80000"/>
              <a:buFont typeface="Arial"/>
              <a:buNone/>
              <a:tabLst/>
              <a:defRPr/>
            </a:pPr>
            <a:endParaRPr kumimoji="0" lang="en-US" sz="2600" b="0" i="0" u="none" strike="noStrike" kern="1200" cap="none" spc="0" normalizeH="0" baseline="0" noProof="0" dirty="0">
              <a:ln>
                <a:noFill/>
              </a:ln>
              <a:solidFill>
                <a:srgbClr val="0033A0"/>
              </a:solidFill>
              <a:effectLst/>
              <a:uLnTx/>
              <a:uFillTx/>
              <a:latin typeface="Arial"/>
              <a:ea typeface="+mn-ea"/>
              <a:cs typeface="+mn-cs"/>
            </a:endParaRPr>
          </a:p>
          <a:p>
            <a:pPr marL="36576" marR="0" lvl="0" indent="0" algn="l" defTabSz="914400" rtl="0" eaLnBrk="1" fontAlgn="auto" latinLnBrk="0" hangingPunct="1">
              <a:lnSpc>
                <a:spcPct val="100000"/>
              </a:lnSpc>
              <a:spcBef>
                <a:spcPct val="20000"/>
              </a:spcBef>
              <a:spcAft>
                <a:spcPts val="0"/>
              </a:spcAft>
              <a:buClr>
                <a:srgbClr val="0033A0"/>
              </a:buClr>
              <a:buSzPct val="80000"/>
              <a:buFont typeface="Arial"/>
              <a:buNone/>
              <a:tabLst/>
              <a:defRPr/>
            </a:pPr>
            <a:endParaRPr kumimoji="0" lang="en-GB" sz="26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3" name="Picture 12">
            <a:extLst>
              <a:ext uri="{FF2B5EF4-FFF2-40B4-BE49-F238E27FC236}">
                <a16:creationId xmlns:a16="http://schemas.microsoft.com/office/drawing/2014/main" id="{934A78A3-5D2D-43A5-AE76-5BC24EB4BCB1}"/>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778335" y="3135776"/>
            <a:ext cx="959552" cy="1322050"/>
          </a:xfrm>
          <a:prstGeom prst="rect">
            <a:avLst/>
          </a:prstGeom>
        </p:spPr>
      </p:pic>
      <p:sp>
        <p:nvSpPr>
          <p:cNvPr id="14" name="TextBox 13">
            <a:extLst>
              <a:ext uri="{FF2B5EF4-FFF2-40B4-BE49-F238E27FC236}">
                <a16:creationId xmlns:a16="http://schemas.microsoft.com/office/drawing/2014/main" id="{4D6E55F5-10C9-496F-8A8B-45104734338E}"/>
              </a:ext>
            </a:extLst>
          </p:cNvPr>
          <p:cNvSpPr txBox="1"/>
          <p:nvPr/>
        </p:nvSpPr>
        <p:spPr>
          <a:xfrm>
            <a:off x="3979167" y="4124060"/>
            <a:ext cx="3707939"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err="1">
                <a:ln>
                  <a:noFill/>
                </a:ln>
                <a:solidFill>
                  <a:srgbClr val="0033A0"/>
                </a:solidFill>
                <a:effectLst/>
                <a:uLnTx/>
                <a:uFillTx/>
                <a:latin typeface="Arial"/>
                <a:ea typeface="+mn-ea"/>
                <a:cs typeface="+mn-cs"/>
              </a:rPr>
              <a:t>Developed</a:t>
            </a:r>
            <a:r>
              <a:rPr kumimoji="0" lang="fr-CH" sz="1200" b="0" i="0" u="none" strike="noStrike" kern="1200" cap="none" spc="0" normalizeH="0" baseline="0" noProof="0" dirty="0">
                <a:ln>
                  <a:noFill/>
                </a:ln>
                <a:solidFill>
                  <a:srgbClr val="0033A0"/>
                </a:solidFill>
                <a:effectLst/>
                <a:uLnTx/>
                <a:uFillTx/>
                <a:latin typeface="Arial"/>
                <a:ea typeface="+mn-ea"/>
                <a:cs typeface="+mn-cs"/>
              </a:rPr>
              <a:t> for CLIC, in </a:t>
            </a:r>
            <a:r>
              <a:rPr kumimoji="0" lang="fr-CH" sz="1200" b="0" i="0" u="none" strike="noStrike" kern="1200" cap="none" spc="0" normalizeH="0" baseline="0" noProof="0" dirty="0" err="1">
                <a:ln>
                  <a:noFill/>
                </a:ln>
                <a:solidFill>
                  <a:srgbClr val="0033A0"/>
                </a:solidFill>
                <a:effectLst/>
                <a:uLnTx/>
                <a:uFillTx/>
                <a:latin typeface="Arial"/>
                <a:ea typeface="+mn-ea"/>
                <a:cs typeface="+mn-cs"/>
              </a:rPr>
              <a:t>operation</a:t>
            </a:r>
            <a:r>
              <a:rPr kumimoji="0" lang="fr-CH" sz="1200" b="0" i="0" u="none" strike="noStrike" kern="1200" cap="none" spc="0" normalizeH="0" baseline="0" noProof="0" dirty="0">
                <a:ln>
                  <a:noFill/>
                </a:ln>
                <a:solidFill>
                  <a:srgbClr val="0033A0"/>
                </a:solidFill>
                <a:effectLst/>
                <a:uLnTx/>
                <a:uFillTx/>
                <a:latin typeface="Arial"/>
                <a:ea typeface="+mn-ea"/>
                <a:cs typeface="+mn-cs"/>
              </a:rPr>
              <a:t> at CLIC test stand</a:t>
            </a:r>
            <a:endParaRPr kumimoji="0" lang="en-GB" sz="12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 Compact XFEL (</a:t>
            </a:r>
            <a:r>
              <a:rPr kumimoji="0" lang="en-GB" sz="1200" b="0" i="0" u="none" strike="noStrike" kern="1200" cap="none" spc="0" normalizeH="0" baseline="0" noProof="0" dirty="0" err="1">
                <a:ln>
                  <a:noFill/>
                </a:ln>
                <a:solidFill>
                  <a:srgbClr val="0033A0"/>
                </a:solidFill>
                <a:effectLst/>
                <a:uLnTx/>
                <a:uFillTx/>
                <a:latin typeface="Arial"/>
                <a:ea typeface="+mn-ea"/>
                <a:cs typeface="+mn-cs"/>
              </a:rPr>
              <a:t>CompactLight</a:t>
            </a:r>
            <a:r>
              <a:rPr kumimoji="0" lang="en-GB" sz="1200" b="0" i="0" u="none" strike="noStrike" kern="1200" cap="none" spc="0" normalizeH="0" baseline="0" noProof="0" dirty="0">
                <a:ln>
                  <a:noFill/>
                </a:ln>
                <a:solidFill>
                  <a:srgbClr val="0033A0"/>
                </a:solidFill>
                <a:effectLst/>
                <a:uLnTx/>
                <a:uFillTx/>
                <a:latin typeface="Arial"/>
                <a:ea typeface="+mn-ea"/>
                <a:cs typeface="+mn-cs"/>
              </a:rPr>
              <a:t> Design Study)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 VHEE and FLASH therapy linac (design)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a:ln>
                  <a:noFill/>
                </a:ln>
                <a:solidFill>
                  <a:srgbClr val="0033A0"/>
                </a:solidFill>
                <a:effectLst/>
                <a:uLnTx/>
                <a:uFillTx/>
                <a:latin typeface="Arial"/>
                <a:ea typeface="+mn-ea"/>
                <a:cs typeface="+mn-cs"/>
              </a:rPr>
              <a:t>- </a:t>
            </a:r>
            <a:r>
              <a:rPr kumimoji="0" lang="fr-CH" sz="1200" b="0" i="0" u="none" strike="noStrike" kern="1200" cap="none" spc="0" normalizeH="0" baseline="0" noProof="0" dirty="0" err="1">
                <a:ln>
                  <a:noFill/>
                </a:ln>
                <a:solidFill>
                  <a:srgbClr val="0033A0"/>
                </a:solidFill>
                <a:effectLst/>
                <a:uLnTx/>
                <a:uFillTx/>
                <a:latin typeface="Arial"/>
                <a:ea typeface="+mn-ea"/>
                <a:cs typeface="+mn-cs"/>
              </a:rPr>
              <a:t>SmartLight</a:t>
            </a:r>
            <a:r>
              <a:rPr kumimoji="0" lang="fr-CH" sz="1200" b="0" i="0" u="none" strike="noStrike" kern="1200" cap="none" spc="0" normalizeH="0" baseline="0" noProof="0" dirty="0">
                <a:ln>
                  <a:noFill/>
                </a:ln>
                <a:solidFill>
                  <a:srgbClr val="0033A0"/>
                </a:solidFill>
                <a:effectLst/>
                <a:uLnTx/>
                <a:uFillTx/>
                <a:latin typeface="Arial"/>
                <a:ea typeface="+mn-ea"/>
                <a:cs typeface="+mn-cs"/>
              </a:rPr>
              <a:t> (table top inverse Compton </a:t>
            </a:r>
            <a:r>
              <a:rPr kumimoji="0" lang="fr-CH" sz="1200" b="0" i="0" u="none" strike="noStrike" kern="1200" cap="none" spc="0" normalizeH="0" baseline="0" noProof="0" dirty="0" err="1">
                <a:ln>
                  <a:noFill/>
                </a:ln>
                <a:solidFill>
                  <a:srgbClr val="0033A0"/>
                </a:solidFill>
                <a:effectLst/>
                <a:uLnTx/>
                <a:uFillTx/>
                <a:latin typeface="Arial"/>
                <a:ea typeface="+mn-ea"/>
                <a:cs typeface="+mn-cs"/>
              </a:rPr>
              <a:t>scattering</a:t>
            </a:r>
            <a:r>
              <a:rPr kumimoji="0" lang="fr-CH" sz="1200" b="0" i="0" u="none" strike="noStrike" kern="1200" cap="none" spc="0" normalizeH="0" baseline="0" noProof="0" dirty="0">
                <a:ln>
                  <a:noFill/>
                </a:ln>
                <a:solidFill>
                  <a:srgbClr val="0033A0"/>
                </a:solidFill>
                <a:effectLst/>
                <a:uLnTx/>
                <a:uFillTx/>
                <a:latin typeface="Arial"/>
                <a:ea typeface="+mn-ea"/>
                <a:cs typeface="+mn-cs"/>
              </a:rPr>
              <a:t> light source, design)</a:t>
            </a:r>
            <a:endParaRPr kumimoji="0" lang="en-GB" sz="12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5" name="Picture 14">
            <a:extLst>
              <a:ext uri="{FF2B5EF4-FFF2-40B4-BE49-F238E27FC236}">
                <a16:creationId xmlns:a16="http://schemas.microsoft.com/office/drawing/2014/main" id="{B44C843E-460C-4A6F-9F4E-B7B245DA77E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125593" y="2355641"/>
            <a:ext cx="2621050" cy="1768419"/>
          </a:xfrm>
          <a:prstGeom prst="rect">
            <a:avLst/>
          </a:prstGeom>
        </p:spPr>
      </p:pic>
      <p:sp>
        <p:nvSpPr>
          <p:cNvPr id="16" name="TextBox 15">
            <a:extLst>
              <a:ext uri="{FF2B5EF4-FFF2-40B4-BE49-F238E27FC236}">
                <a16:creationId xmlns:a16="http://schemas.microsoft.com/office/drawing/2014/main" id="{4D6ABD00-6660-4950-8C01-765384C64E79}"/>
              </a:ext>
            </a:extLst>
          </p:cNvPr>
          <p:cNvSpPr txBox="1"/>
          <p:nvPr/>
        </p:nvSpPr>
        <p:spPr>
          <a:xfrm>
            <a:off x="6746643" y="2387089"/>
            <a:ext cx="101950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a:ln>
                  <a:noFill/>
                </a:ln>
                <a:solidFill>
                  <a:srgbClr val="0033A0"/>
                </a:solidFill>
                <a:effectLst/>
                <a:uLnTx/>
                <a:uFillTx/>
                <a:latin typeface="Arial"/>
                <a:ea typeface="+mn-ea"/>
                <a:cs typeface="+mn-cs"/>
              </a:rPr>
              <a:t>12 GHz</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a:ln>
                  <a:noFill/>
                </a:ln>
                <a:solidFill>
                  <a:srgbClr val="0033A0"/>
                </a:solidFill>
                <a:effectLst/>
                <a:uLnTx/>
                <a:uFillTx/>
                <a:latin typeface="Arial"/>
                <a:ea typeface="+mn-ea"/>
                <a:cs typeface="+mn-cs"/>
              </a:rPr>
              <a:t>100 MeV/m</a:t>
            </a:r>
          </a:p>
        </p:txBody>
      </p:sp>
      <p:pic>
        <p:nvPicPr>
          <p:cNvPr id="17" name="Picture 16">
            <a:extLst>
              <a:ext uri="{FF2B5EF4-FFF2-40B4-BE49-F238E27FC236}">
                <a16:creationId xmlns:a16="http://schemas.microsoft.com/office/drawing/2014/main" id="{F492DF7B-9864-45FA-809F-0C61019DCA10}"/>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553597" y="4965126"/>
            <a:ext cx="2043703" cy="1476287"/>
          </a:xfrm>
          <a:prstGeom prst="rect">
            <a:avLst/>
          </a:prstGeom>
        </p:spPr>
      </p:pic>
      <p:sp>
        <p:nvSpPr>
          <p:cNvPr id="18" name="TextBox 17">
            <a:extLst>
              <a:ext uri="{FF2B5EF4-FFF2-40B4-BE49-F238E27FC236}">
                <a16:creationId xmlns:a16="http://schemas.microsoft.com/office/drawing/2014/main" id="{A7464AC5-1A9D-4501-9F78-9120D1BA7188}"/>
              </a:ext>
            </a:extLst>
          </p:cNvPr>
          <p:cNvSpPr txBox="1"/>
          <p:nvPr/>
        </p:nvSpPr>
        <p:spPr>
          <a:xfrm>
            <a:off x="9517424" y="2695244"/>
            <a:ext cx="1945986"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Superconducting C-ion synchrotron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a:ln>
                  <a:noFill/>
                </a:ln>
                <a:solidFill>
                  <a:srgbClr val="0033A0"/>
                </a:solidFill>
                <a:effectLst/>
                <a:uLnTx/>
                <a:uFillTx/>
                <a:latin typeface="Arial"/>
                <a:ea typeface="+mn-ea"/>
                <a:cs typeface="+mn-cs"/>
              </a:rPr>
              <a:t>Bmax</a:t>
            </a:r>
            <a:r>
              <a:rPr kumimoji="0" lang="en-GB" sz="1200" b="0" i="0" u="none" strike="noStrike" kern="1200" cap="none" spc="0" normalizeH="0" baseline="0" noProof="0" dirty="0">
                <a:ln>
                  <a:noFill/>
                </a:ln>
                <a:solidFill>
                  <a:srgbClr val="0033A0"/>
                </a:solidFill>
                <a:effectLst/>
                <a:uLnTx/>
                <a:uFillTx/>
                <a:latin typeface="Arial"/>
                <a:ea typeface="+mn-ea"/>
                <a:cs typeface="+mn-cs"/>
              </a:rPr>
              <a:t> 3.5 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27m circumference</a:t>
            </a:r>
          </a:p>
        </p:txBody>
      </p:sp>
      <p:pic>
        <p:nvPicPr>
          <p:cNvPr id="20" name="Picture 19">
            <a:extLst>
              <a:ext uri="{FF2B5EF4-FFF2-40B4-BE49-F238E27FC236}">
                <a16:creationId xmlns:a16="http://schemas.microsoft.com/office/drawing/2014/main" id="{43FC4007-BCA5-45F4-A868-3FCEFA33DCF4}"/>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171729" y="4763404"/>
            <a:ext cx="2443446" cy="1098273"/>
          </a:xfrm>
          <a:prstGeom prst="rect">
            <a:avLst/>
          </a:prstGeom>
        </p:spPr>
      </p:pic>
      <p:pic>
        <p:nvPicPr>
          <p:cNvPr id="21" name="Picture 20">
            <a:extLst>
              <a:ext uri="{FF2B5EF4-FFF2-40B4-BE49-F238E27FC236}">
                <a16:creationId xmlns:a16="http://schemas.microsoft.com/office/drawing/2014/main" id="{EA7FD512-98CE-42A9-BDAE-A958B9BB4264}"/>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954441" y="2617921"/>
            <a:ext cx="1459968" cy="1600947"/>
          </a:xfrm>
          <a:prstGeom prst="rect">
            <a:avLst/>
          </a:prstGeom>
        </p:spPr>
      </p:pic>
      <p:sp>
        <p:nvSpPr>
          <p:cNvPr id="22" name="TextBox 21">
            <a:extLst>
              <a:ext uri="{FF2B5EF4-FFF2-40B4-BE49-F238E27FC236}">
                <a16:creationId xmlns:a16="http://schemas.microsoft.com/office/drawing/2014/main" id="{7965ECCF-D31F-4A09-8508-0D31CE8B83E8}"/>
              </a:ext>
            </a:extLst>
          </p:cNvPr>
          <p:cNvSpPr txBox="1"/>
          <p:nvPr/>
        </p:nvSpPr>
        <p:spPr>
          <a:xfrm>
            <a:off x="8161120" y="4558607"/>
            <a:ext cx="220082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Folded C-ion linac,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Tot. length 53 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Tot. RF power 260 MW</a:t>
            </a:r>
          </a:p>
        </p:txBody>
      </p:sp>
      <p:pic>
        <p:nvPicPr>
          <p:cNvPr id="23" name="Picture 22">
            <a:extLst>
              <a:ext uri="{FF2B5EF4-FFF2-40B4-BE49-F238E27FC236}">
                <a16:creationId xmlns:a16="http://schemas.microsoft.com/office/drawing/2014/main" id="{C3D1345A-94C7-47E3-8095-AD190F2D50D7}"/>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9483822" y="-16411"/>
            <a:ext cx="1821768" cy="1913481"/>
          </a:xfrm>
          <a:prstGeom prst="rect">
            <a:avLst/>
          </a:prstGeom>
        </p:spPr>
      </p:pic>
      <p:sp>
        <p:nvSpPr>
          <p:cNvPr id="24" name="TextBox 23">
            <a:extLst>
              <a:ext uri="{FF2B5EF4-FFF2-40B4-BE49-F238E27FC236}">
                <a16:creationId xmlns:a16="http://schemas.microsoft.com/office/drawing/2014/main" id="{74D1B54F-7951-4CEF-B90A-C2DE085C6096}"/>
              </a:ext>
            </a:extLst>
          </p:cNvPr>
          <p:cNvSpPr txBox="1"/>
          <p:nvPr/>
        </p:nvSpPr>
        <p:spPr>
          <a:xfrm>
            <a:off x="310366" y="1061597"/>
            <a:ext cx="8951168" cy="276999"/>
          </a:xfrm>
          <a:prstGeom prst="rect">
            <a:avLst/>
          </a:prstGeom>
        </p:spPr>
        <p:style>
          <a:lnRef idx="1">
            <a:schemeClr val="accent3"/>
          </a:lnRef>
          <a:fillRef idx="2">
            <a:schemeClr val="accent3"/>
          </a:fillRef>
          <a:effectRef idx="1">
            <a:schemeClr val="accent3"/>
          </a:effectRef>
          <a:fontRef idx="minor">
            <a:schemeClr val="dk1"/>
          </a:fontRef>
        </p:style>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Important trend towards miniaturization of accelerators, for use in medicine and industry</a:t>
            </a:r>
          </a:p>
        </p:txBody>
      </p:sp>
      <p:sp>
        <p:nvSpPr>
          <p:cNvPr id="25" name="TextBox 24">
            <a:extLst>
              <a:ext uri="{FF2B5EF4-FFF2-40B4-BE49-F238E27FC236}">
                <a16:creationId xmlns:a16="http://schemas.microsoft.com/office/drawing/2014/main" id="{5F6A2218-B1F5-41B6-844E-1EF16022D49C}"/>
              </a:ext>
            </a:extLst>
          </p:cNvPr>
          <p:cNvSpPr txBox="1"/>
          <p:nvPr/>
        </p:nvSpPr>
        <p:spPr>
          <a:xfrm>
            <a:off x="310366" y="1459109"/>
            <a:ext cx="7553350"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Here are presented only three examples of recent developments at CERN</a:t>
            </a:r>
            <a:r>
              <a:rPr kumimoji="0" lang="fr-CH" sz="1800" b="0" i="0" u="none" strike="noStrike" kern="1200" cap="none" spc="0" normalizeH="0" baseline="0" noProof="0" dirty="0">
                <a:ln>
                  <a:noFill/>
                </a:ln>
                <a:solidFill>
                  <a:srgbClr val="0033A0"/>
                </a:solidFill>
                <a:effectLst/>
                <a:uLnTx/>
                <a:uFillTx/>
                <a:latin typeface="Arial"/>
                <a:ea typeface="+mn-ea"/>
                <a:cs typeface="+mn-cs"/>
              </a:rPr>
              <a:t>:</a:t>
            </a: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spTree>
    <p:extLst>
      <p:ext uri="{BB962C8B-B14F-4D97-AF65-F5344CB8AC3E}">
        <p14:creationId xmlns:p14="http://schemas.microsoft.com/office/powerpoint/2010/main" val="27195108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823CFD-56A2-454A-A7C1-A816644145DE}"/>
              </a:ext>
            </a:extLst>
          </p:cNvPr>
          <p:cNvSpPr>
            <a:spLocks noGrp="1"/>
          </p:cNvSpPr>
          <p:nvPr>
            <p:ph type="title"/>
          </p:nvPr>
        </p:nvSpPr>
        <p:spPr>
          <a:xfrm>
            <a:off x="7057748" y="1485243"/>
            <a:ext cx="3562203" cy="1426631"/>
          </a:xfrm>
        </p:spPr>
        <p:txBody>
          <a:bodyPr/>
          <a:lstStyle/>
          <a:p>
            <a:r>
              <a:rPr lang="fr-CH" dirty="0"/>
              <a:t>Screening and </a:t>
            </a:r>
            <a:r>
              <a:rPr lang="fr-CH" dirty="0" err="1"/>
              <a:t>security</a:t>
            </a:r>
            <a:endParaRPr lang="en-GB" dirty="0"/>
          </a:p>
        </p:txBody>
      </p:sp>
      <p:sp>
        <p:nvSpPr>
          <p:cNvPr id="4" name="Slide Number Placeholder 3">
            <a:extLst>
              <a:ext uri="{FF2B5EF4-FFF2-40B4-BE49-F238E27FC236}">
                <a16:creationId xmlns:a16="http://schemas.microsoft.com/office/drawing/2014/main" id="{EBF17552-1216-40D4-8F72-D7DAB62C003B}"/>
              </a:ext>
            </a:extLst>
          </p:cNvPr>
          <p:cNvSpPr>
            <a:spLocks noGrp="1"/>
          </p:cNvSpPr>
          <p:nvPr>
            <p:ph type="sldNum" sz="quarter" idx="4"/>
          </p:nvPr>
        </p:nvSpPr>
        <p:spPr/>
        <p:txBody>
          <a:bodyPr/>
          <a:lstStyle/>
          <a:p>
            <a:fld id="{17918391-D411-FE40-AAD7-861AE5233E0E}" type="slidenum">
              <a:rPr lang="en-US" smtClean="0"/>
              <a:pPr/>
              <a:t>21</a:t>
            </a:fld>
            <a:endParaRPr lang="en-US" dirty="0"/>
          </a:p>
        </p:txBody>
      </p:sp>
    </p:spTree>
    <p:extLst>
      <p:ext uri="{BB962C8B-B14F-4D97-AF65-F5344CB8AC3E}">
        <p14:creationId xmlns:p14="http://schemas.microsoft.com/office/powerpoint/2010/main" val="40787947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Cargo screening – X-ray</a:t>
            </a:r>
            <a:endParaRPr lang="en-US" dirty="0"/>
          </a:p>
        </p:txBody>
      </p:sp>
      <p:sp>
        <p:nvSpPr>
          <p:cNvPr id="3" name="Footer Placeholder 2"/>
          <p:cNvSpPr>
            <a:spLocks noGrp="1"/>
          </p:cNvSpPr>
          <p:nvPr>
            <p:ph type="ftr" sz="quarter" idx="11"/>
          </p:nvPr>
        </p:nvSpPr>
        <p:spPr/>
        <p:txBody>
          <a:bodyPr/>
          <a:lstStyle/>
          <a:p>
            <a:fld id="{A30787F0-7746-430D-A219-2ACB3829ADC5}" type="slidenum">
              <a:rPr lang="en-GB" smtClean="0"/>
              <a:pPr/>
              <a:t>22</a:t>
            </a:fld>
            <a:endParaRPr lang="en-GB"/>
          </a:p>
        </p:txBody>
      </p:sp>
      <p:pic>
        <p:nvPicPr>
          <p:cNvPr id="4" name="Picture 10" descr="truck"/>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89625" y="1720840"/>
            <a:ext cx="6378830" cy="3161190"/>
          </a:xfrm>
          <a:prstGeom prst="rect">
            <a:avLst/>
          </a:prstGeom>
          <a:noFill/>
          <a:ln w="9525">
            <a:noFill/>
            <a:miter lim="800000"/>
            <a:headEnd/>
            <a:tailEnd/>
          </a:ln>
        </p:spPr>
      </p:pic>
      <p:sp>
        <p:nvSpPr>
          <p:cNvPr id="6" name="TextBox 5">
            <a:extLst>
              <a:ext uri="{FF2B5EF4-FFF2-40B4-BE49-F238E27FC236}">
                <a16:creationId xmlns:a16="http://schemas.microsoft.com/office/drawing/2014/main" id="{5884C10A-CDC9-4F1B-9155-93298DA011EA}"/>
              </a:ext>
            </a:extLst>
          </p:cNvPr>
          <p:cNvSpPr txBox="1"/>
          <p:nvPr/>
        </p:nvSpPr>
        <p:spPr>
          <a:xfrm>
            <a:off x="7350710" y="1720840"/>
            <a:ext cx="4463248" cy="3416320"/>
          </a:xfrm>
          <a:prstGeom prst="rect">
            <a:avLst/>
          </a:prstGeom>
          <a:noFill/>
        </p:spPr>
        <p:txBody>
          <a:bodyPr wrap="square">
            <a:spAutoFit/>
          </a:bodyPr>
          <a:lstStyle/>
          <a:p>
            <a:r>
              <a:rPr lang="en-GB" dirty="0"/>
              <a:t>X-RAY IMAGING </a:t>
            </a:r>
          </a:p>
          <a:p>
            <a:r>
              <a:rPr lang="en-GB" dirty="0"/>
              <a:t>Established screening technique in border </a:t>
            </a:r>
          </a:p>
          <a:p>
            <a:r>
              <a:rPr lang="en-GB" dirty="0"/>
              <a:t>control. </a:t>
            </a:r>
          </a:p>
          <a:p>
            <a:r>
              <a:rPr lang="en-GB" dirty="0"/>
              <a:t>Source of electrons accelerated to several </a:t>
            </a:r>
          </a:p>
          <a:p>
            <a:r>
              <a:rPr lang="en-GB" dirty="0"/>
              <a:t>MeV, usually in a linac. Production of X-rays by bremsstrahlung (electrons decelerated by scattering inside a solid target).</a:t>
            </a:r>
          </a:p>
          <a:p>
            <a:r>
              <a:rPr lang="en-GB" dirty="0"/>
              <a:t>Signiﬁcant dose rates according to the </a:t>
            </a:r>
          </a:p>
          <a:p>
            <a:r>
              <a:rPr lang="en-GB" dirty="0"/>
              <a:t>penetration and regulation requirements for a particular transport method and </a:t>
            </a:r>
          </a:p>
          <a:p>
            <a:r>
              <a:rPr lang="en-GB" dirty="0"/>
              <a:t>objects to be scanned.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Cargo screening – neutrons</a:t>
            </a:r>
            <a:endParaRPr lang="en-US" dirty="0"/>
          </a:p>
        </p:txBody>
      </p:sp>
      <p:sp>
        <p:nvSpPr>
          <p:cNvPr id="3" name="Footer Placeholder 2"/>
          <p:cNvSpPr>
            <a:spLocks noGrp="1"/>
          </p:cNvSpPr>
          <p:nvPr>
            <p:ph type="ftr" sz="quarter" idx="11"/>
          </p:nvPr>
        </p:nvSpPr>
        <p:spPr/>
        <p:txBody>
          <a:bodyPr/>
          <a:lstStyle/>
          <a:p>
            <a:fld id="{A30787F0-7746-430D-A219-2ACB3829ADC5}" type="slidenum">
              <a:rPr lang="en-GB" smtClean="0"/>
              <a:pPr/>
              <a:t>23</a:t>
            </a:fld>
            <a:endParaRPr lang="en-GB"/>
          </a:p>
        </p:txBody>
      </p:sp>
      <p:sp>
        <p:nvSpPr>
          <p:cNvPr id="6" name="TextBox 5">
            <a:extLst>
              <a:ext uri="{FF2B5EF4-FFF2-40B4-BE49-F238E27FC236}">
                <a16:creationId xmlns:a16="http://schemas.microsoft.com/office/drawing/2014/main" id="{5884C10A-CDC9-4F1B-9155-93298DA011EA}"/>
              </a:ext>
            </a:extLst>
          </p:cNvPr>
          <p:cNvSpPr txBox="1"/>
          <p:nvPr/>
        </p:nvSpPr>
        <p:spPr>
          <a:xfrm>
            <a:off x="452759" y="1161547"/>
            <a:ext cx="5255583" cy="3416320"/>
          </a:xfrm>
          <a:prstGeom prst="rect">
            <a:avLst/>
          </a:prstGeom>
          <a:noFill/>
        </p:spPr>
        <p:txBody>
          <a:bodyPr wrap="square">
            <a:spAutoFit/>
          </a:bodyPr>
          <a:lstStyle/>
          <a:p>
            <a:pPr marL="285750" indent="-285750">
              <a:buFont typeface="Wingdings" panose="05000000000000000000" pitchFamily="2" charset="2"/>
              <a:buChar char="Ø"/>
            </a:pPr>
            <a:r>
              <a:rPr lang="en-GB" dirty="0"/>
              <a:t>Neutron radiography: detecting the neutrons transmitted through an object; </a:t>
            </a:r>
          </a:p>
          <a:p>
            <a:pPr marL="285750" indent="-285750">
              <a:buFont typeface="Wingdings" panose="05000000000000000000" pitchFamily="2" charset="2"/>
              <a:buChar char="Ø"/>
            </a:pPr>
            <a:r>
              <a:rPr lang="en-GB" dirty="0"/>
              <a:t>Neutron-induced gamma spectroscopy: gamma-rays produced by neutron interactions with the cargo are detected.</a:t>
            </a:r>
          </a:p>
          <a:p>
            <a:pPr marL="285750" indent="-285750">
              <a:buFont typeface="Wingdings" panose="05000000000000000000" pitchFamily="2" charset="2"/>
              <a:buChar char="Ø"/>
            </a:pPr>
            <a:endParaRPr lang="en-GB" dirty="0"/>
          </a:p>
          <a:p>
            <a:r>
              <a:rPr lang="en-GB" dirty="0"/>
              <a:t>Application to nuclear detection, e.g. of highly shielded nuclear materials. Neutron sources stimulate detectable fission in nuclear material.</a:t>
            </a:r>
          </a:p>
          <a:p>
            <a:endParaRPr lang="en-GB" dirty="0"/>
          </a:p>
          <a:p>
            <a:r>
              <a:rPr lang="en-GB" dirty="0"/>
              <a:t>Accelerators: acceleration of protons or deuterium to targets made of deuterium or tritium. </a:t>
            </a:r>
          </a:p>
        </p:txBody>
      </p:sp>
      <p:pic>
        <p:nvPicPr>
          <p:cNvPr id="7" name="Picture 6" descr="A picture containing bullet, projectile, weapon, gear&#10;&#10;Description automatically generated">
            <a:extLst>
              <a:ext uri="{FF2B5EF4-FFF2-40B4-BE49-F238E27FC236}">
                <a16:creationId xmlns:a16="http://schemas.microsoft.com/office/drawing/2014/main" id="{91DB9DFE-06F3-4AB7-827B-B37E2073EAA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09685" y="1161547"/>
            <a:ext cx="5975674" cy="1993084"/>
          </a:xfrm>
          <a:prstGeom prst="rect">
            <a:avLst/>
          </a:prstGeom>
        </p:spPr>
      </p:pic>
      <p:sp>
        <p:nvSpPr>
          <p:cNvPr id="8" name="TextBox 7">
            <a:extLst>
              <a:ext uri="{FF2B5EF4-FFF2-40B4-BE49-F238E27FC236}">
                <a16:creationId xmlns:a16="http://schemas.microsoft.com/office/drawing/2014/main" id="{F20C1DA1-E6FE-4760-9E58-B76A7E9373FE}"/>
              </a:ext>
            </a:extLst>
          </p:cNvPr>
          <p:cNvSpPr txBox="1"/>
          <p:nvPr/>
        </p:nvSpPr>
        <p:spPr>
          <a:xfrm>
            <a:off x="8388025" y="3275326"/>
            <a:ext cx="3034036" cy="184666"/>
          </a:xfrm>
          <a:prstGeom prst="rect">
            <a:avLst/>
          </a:prstGeom>
          <a:noFill/>
        </p:spPr>
        <p:txBody>
          <a:bodyPr wrap="none" lIns="0" tIns="0" rIns="0" bIns="0" rtlCol="0">
            <a:spAutoFit/>
          </a:bodyPr>
          <a:lstStyle/>
          <a:p>
            <a:pPr algn="l"/>
            <a:r>
              <a:rPr lang="fr-CH" sz="1200" dirty="0"/>
              <a:t>Pictures </a:t>
            </a:r>
            <a:r>
              <a:rPr lang="fr-CH" sz="1200" dirty="0" err="1"/>
              <a:t>courtesy</a:t>
            </a:r>
            <a:r>
              <a:rPr lang="fr-CH" sz="1200" dirty="0"/>
              <a:t> of </a:t>
            </a:r>
            <a:r>
              <a:rPr lang="fr-CH" sz="1200" dirty="0" err="1"/>
              <a:t>Starfire</a:t>
            </a:r>
            <a:r>
              <a:rPr lang="fr-CH" sz="1200" dirty="0"/>
              <a:t> Industries, USA </a:t>
            </a:r>
            <a:endParaRPr lang="en-GB" sz="1200" dirty="0"/>
          </a:p>
        </p:txBody>
      </p:sp>
      <p:pic>
        <p:nvPicPr>
          <p:cNvPr id="9" name="Picture 8">
            <a:extLst>
              <a:ext uri="{FF2B5EF4-FFF2-40B4-BE49-F238E27FC236}">
                <a16:creationId xmlns:a16="http://schemas.microsoft.com/office/drawing/2014/main" id="{6230C356-BE99-477F-908A-B682D02C002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45372" y="3642027"/>
            <a:ext cx="4034346" cy="2501295"/>
          </a:xfrm>
          <a:prstGeom prst="rect">
            <a:avLst/>
          </a:prstGeom>
        </p:spPr>
      </p:pic>
      <p:pic>
        <p:nvPicPr>
          <p:cNvPr id="10" name="Picture 9">
            <a:extLst>
              <a:ext uri="{FF2B5EF4-FFF2-40B4-BE49-F238E27FC236}">
                <a16:creationId xmlns:a16="http://schemas.microsoft.com/office/drawing/2014/main" id="{0FA95607-2A80-4B45-94BE-626B32373F07}"/>
              </a:ext>
            </a:extLst>
          </p:cNvPr>
          <p:cNvPicPr>
            <a:picLocks noChangeAspect="1"/>
          </p:cNvPicPr>
          <p:nvPr/>
        </p:nvPicPr>
        <p:blipFill>
          <a:blip r:embed="rId4"/>
          <a:stretch>
            <a:fillRect/>
          </a:stretch>
        </p:blipFill>
        <p:spPr>
          <a:xfrm>
            <a:off x="1558221" y="4548223"/>
            <a:ext cx="3697360" cy="1672101"/>
          </a:xfrm>
          <a:prstGeom prst="rect">
            <a:avLst/>
          </a:prstGeom>
        </p:spPr>
      </p:pic>
    </p:spTree>
    <p:extLst>
      <p:ext uri="{BB962C8B-B14F-4D97-AF65-F5344CB8AC3E}">
        <p14:creationId xmlns:p14="http://schemas.microsoft.com/office/powerpoint/2010/main" val="23582699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88986-5553-0E16-6B5A-15D24F23B5F2}"/>
              </a:ext>
            </a:extLst>
          </p:cNvPr>
          <p:cNvSpPr>
            <a:spLocks noGrp="1"/>
          </p:cNvSpPr>
          <p:nvPr>
            <p:ph type="title"/>
          </p:nvPr>
        </p:nvSpPr>
        <p:spPr>
          <a:xfrm>
            <a:off x="838200" y="365125"/>
            <a:ext cx="10515600" cy="687611"/>
          </a:xfrm>
        </p:spPr>
        <p:txBody>
          <a:bodyPr/>
          <a:lstStyle/>
          <a:p>
            <a:r>
              <a:rPr lang="fr-CH" sz="4000" dirty="0"/>
              <a:t>Neutron sources for </a:t>
            </a:r>
            <a:r>
              <a:rPr lang="fr-CH" sz="4000" dirty="0" err="1"/>
              <a:t>material</a:t>
            </a:r>
            <a:r>
              <a:rPr lang="fr-CH" sz="4000" dirty="0"/>
              <a:t> </a:t>
            </a:r>
            <a:r>
              <a:rPr lang="fr-CH" sz="4000" dirty="0" err="1"/>
              <a:t>testing</a:t>
            </a:r>
            <a:endParaRPr lang="en-GB" sz="4000" dirty="0"/>
          </a:p>
        </p:txBody>
      </p:sp>
      <p:sp>
        <p:nvSpPr>
          <p:cNvPr id="3" name="Date Placeholder 2">
            <a:extLst>
              <a:ext uri="{FF2B5EF4-FFF2-40B4-BE49-F238E27FC236}">
                <a16:creationId xmlns:a16="http://schemas.microsoft.com/office/drawing/2014/main" id="{68133049-0DFB-CCA7-5387-D47608FE4115}"/>
              </a:ext>
            </a:extLst>
          </p:cNvPr>
          <p:cNvSpPr>
            <a:spLocks noGrp="1"/>
          </p:cNvSpPr>
          <p:nvPr>
            <p:ph type="dt" sz="half" idx="10"/>
          </p:nvPr>
        </p:nvSpPr>
        <p:spPr/>
        <p:txBody>
          <a:bodyPr/>
          <a:lstStyle/>
          <a:p>
            <a:fld id="{23793A62-AA7E-5A4D-A43E-DF1B3593C4E5}" type="datetime1">
              <a:rPr lang="en-US" smtClean="0"/>
              <a:t>5/16/2024</a:t>
            </a:fld>
            <a:endParaRPr lang="en-US" dirty="0"/>
          </a:p>
        </p:txBody>
      </p:sp>
      <p:sp>
        <p:nvSpPr>
          <p:cNvPr id="4" name="Footer Placeholder 3">
            <a:extLst>
              <a:ext uri="{FF2B5EF4-FFF2-40B4-BE49-F238E27FC236}">
                <a16:creationId xmlns:a16="http://schemas.microsoft.com/office/drawing/2014/main" id="{6DE5937C-89A8-4BDF-571B-696EE6E69F51}"/>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B0FE1184-D3D0-8EF2-79F1-2E62C17354A4}"/>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6" name="TextBox 5">
            <a:extLst>
              <a:ext uri="{FF2B5EF4-FFF2-40B4-BE49-F238E27FC236}">
                <a16:creationId xmlns:a16="http://schemas.microsoft.com/office/drawing/2014/main" id="{9EC891E7-5ABB-718C-F349-717D928B0037}"/>
              </a:ext>
            </a:extLst>
          </p:cNvPr>
          <p:cNvSpPr txBox="1"/>
          <p:nvPr/>
        </p:nvSpPr>
        <p:spPr>
          <a:xfrm>
            <a:off x="747373" y="1220486"/>
            <a:ext cx="8746882" cy="1477328"/>
          </a:xfrm>
          <a:prstGeom prst="rect">
            <a:avLst/>
          </a:prstGeom>
          <a:noFill/>
        </p:spPr>
        <p:txBody>
          <a:bodyPr wrap="none" lIns="0" tIns="0" rIns="0" bIns="0" rtlCol="0">
            <a:spAutoFit/>
          </a:bodyPr>
          <a:lstStyle/>
          <a:p>
            <a:pPr algn="l"/>
            <a:r>
              <a:rPr lang="en-GB" sz="2400" dirty="0">
                <a:latin typeface="Calibri" panose="020F0502020204030204" pitchFamily="34" charset="0"/>
                <a:cs typeface="Calibri" panose="020F0502020204030204" pitchFamily="34" charset="0"/>
              </a:rPr>
              <a:t>3 fields of application:</a:t>
            </a:r>
          </a:p>
          <a:p>
            <a:pPr marL="342900" indent="-342900" algn="l">
              <a:buAutoNum type="arabicPeriod"/>
            </a:pPr>
            <a:r>
              <a:rPr lang="en-GB" sz="2400" dirty="0">
                <a:latin typeface="Calibri" panose="020F0502020204030204" pitchFamily="34" charset="0"/>
                <a:cs typeface="Calibri" panose="020F0502020204030204" pitchFamily="34" charset="0"/>
              </a:rPr>
              <a:t>Compact neutron radiography → cargo screening, concrete analysis</a:t>
            </a:r>
          </a:p>
          <a:p>
            <a:pPr marL="342900" indent="-342900" algn="l">
              <a:buAutoNum type="arabicPeriod"/>
            </a:pPr>
            <a:r>
              <a:rPr lang="en-GB" sz="2400" dirty="0">
                <a:latin typeface="Calibri" panose="020F0502020204030204" pitchFamily="34" charset="0"/>
                <a:cs typeface="Calibri" panose="020F0502020204030204" pitchFamily="34" charset="0"/>
              </a:rPr>
              <a:t>Advanced organic material analysis (spallation sources)</a:t>
            </a:r>
          </a:p>
          <a:p>
            <a:pPr marL="342900" indent="-342900" algn="l">
              <a:buAutoNum type="arabicPeriod"/>
            </a:pPr>
            <a:r>
              <a:rPr lang="en-GB" sz="2400" dirty="0">
                <a:latin typeface="Calibri" panose="020F0502020204030204" pitchFamily="34" charset="0"/>
                <a:cs typeface="Calibri" panose="020F0502020204030204" pitchFamily="34" charset="0"/>
              </a:rPr>
              <a:t>Test of nuclear materials (e.g. for fusion)</a:t>
            </a:r>
          </a:p>
        </p:txBody>
      </p:sp>
      <p:pic>
        <p:nvPicPr>
          <p:cNvPr id="9" name="Picture 8">
            <a:extLst>
              <a:ext uri="{FF2B5EF4-FFF2-40B4-BE49-F238E27FC236}">
                <a16:creationId xmlns:a16="http://schemas.microsoft.com/office/drawing/2014/main" id="{2B6D6692-1433-6C99-77FB-80921514009F}"/>
              </a:ext>
            </a:extLst>
          </p:cNvPr>
          <p:cNvPicPr>
            <a:picLocks noChangeAspect="1"/>
          </p:cNvPicPr>
          <p:nvPr/>
        </p:nvPicPr>
        <p:blipFill>
          <a:blip r:embed="rId2"/>
          <a:stretch>
            <a:fillRect/>
          </a:stretch>
        </p:blipFill>
        <p:spPr>
          <a:xfrm>
            <a:off x="7018064" y="2972127"/>
            <a:ext cx="4770736" cy="2932599"/>
          </a:xfrm>
          <a:prstGeom prst="rect">
            <a:avLst/>
          </a:prstGeom>
        </p:spPr>
      </p:pic>
      <p:sp>
        <p:nvSpPr>
          <p:cNvPr id="10" name="TextBox 9">
            <a:extLst>
              <a:ext uri="{FF2B5EF4-FFF2-40B4-BE49-F238E27FC236}">
                <a16:creationId xmlns:a16="http://schemas.microsoft.com/office/drawing/2014/main" id="{4F767562-DECB-DAC2-18DD-4E369F7DA8C8}"/>
              </a:ext>
            </a:extLst>
          </p:cNvPr>
          <p:cNvSpPr txBox="1"/>
          <p:nvPr/>
        </p:nvSpPr>
        <p:spPr>
          <a:xfrm>
            <a:off x="941994" y="3156933"/>
            <a:ext cx="5717628" cy="2492990"/>
          </a:xfrm>
          <a:prstGeom prst="rect">
            <a:avLst/>
          </a:prstGeom>
          <a:noFill/>
        </p:spPr>
        <p:txBody>
          <a:bodyPr wrap="square" lIns="0" tIns="0" rIns="0" bIns="0" rtlCol="0">
            <a:spAutoFit/>
          </a:bodyPr>
          <a:lstStyle/>
          <a:p>
            <a:pPr algn="l"/>
            <a:r>
              <a:rPr lang="en-US" b="1" dirty="0"/>
              <a:t>RIKEN (Japan):</a:t>
            </a:r>
          </a:p>
          <a:p>
            <a:r>
              <a:rPr lang="en-US" dirty="0"/>
              <a:t>Concept of a </a:t>
            </a:r>
            <a:r>
              <a:rPr lang="en-GB" dirty="0"/>
              <a:t>a truck-mounted device sending neutrons from a source (accelerator + target) aboard the truck to the detector attached to the arm.</a:t>
            </a:r>
          </a:p>
          <a:p>
            <a:r>
              <a:rPr lang="en-GB" dirty="0"/>
              <a:t>The system can non-invasively inspect the structural soundness of bridges by detecting steel fractures and their water content (rust). Neutrons have much better penetration than X-rays that are blocked by the steel structure inside the concrete. </a:t>
            </a:r>
          </a:p>
        </p:txBody>
      </p:sp>
    </p:spTree>
    <p:extLst>
      <p:ext uri="{BB962C8B-B14F-4D97-AF65-F5344CB8AC3E}">
        <p14:creationId xmlns:p14="http://schemas.microsoft.com/office/powerpoint/2010/main" val="4920559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AA941-49D4-44D3-BEFB-601737C7E6A9}"/>
              </a:ext>
            </a:extLst>
          </p:cNvPr>
          <p:cNvSpPr>
            <a:spLocks noGrp="1"/>
          </p:cNvSpPr>
          <p:nvPr>
            <p:ph type="title"/>
          </p:nvPr>
        </p:nvSpPr>
        <p:spPr>
          <a:xfrm>
            <a:off x="7459982" y="1352080"/>
            <a:ext cx="3337522" cy="1426632"/>
          </a:xfrm>
        </p:spPr>
        <p:txBody>
          <a:bodyPr/>
          <a:lstStyle/>
          <a:p>
            <a:r>
              <a:rPr lang="fr-CH" dirty="0" err="1"/>
              <a:t>Accelerators</a:t>
            </a:r>
            <a:r>
              <a:rPr lang="fr-CH" dirty="0"/>
              <a:t> for </a:t>
            </a:r>
            <a:r>
              <a:rPr lang="fr-CH" dirty="0" err="1"/>
              <a:t>energy</a:t>
            </a:r>
            <a:endParaRPr lang="en-GB" dirty="0"/>
          </a:p>
        </p:txBody>
      </p:sp>
      <p:sp>
        <p:nvSpPr>
          <p:cNvPr id="4" name="Slide Number Placeholder 3">
            <a:extLst>
              <a:ext uri="{FF2B5EF4-FFF2-40B4-BE49-F238E27FC236}">
                <a16:creationId xmlns:a16="http://schemas.microsoft.com/office/drawing/2014/main" id="{A34798EE-2D9A-4EB3-AB62-BA2C59E740FB}"/>
              </a:ext>
            </a:extLst>
          </p:cNvPr>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5" name="Picture 4">
            <a:extLst>
              <a:ext uri="{FF2B5EF4-FFF2-40B4-BE49-F238E27FC236}">
                <a16:creationId xmlns:a16="http://schemas.microsoft.com/office/drawing/2014/main" id="{D00C3755-A6E9-4CB3-8BC6-51A199535544}"/>
              </a:ext>
            </a:extLst>
          </p:cNvPr>
          <p:cNvPicPr>
            <a:picLocks noChangeAspect="1"/>
          </p:cNvPicPr>
          <p:nvPr/>
        </p:nvPicPr>
        <p:blipFill>
          <a:blip r:embed="rId2"/>
          <a:stretch>
            <a:fillRect/>
          </a:stretch>
        </p:blipFill>
        <p:spPr>
          <a:xfrm>
            <a:off x="1853028" y="3089429"/>
            <a:ext cx="4383350" cy="2454676"/>
          </a:xfrm>
          <a:prstGeom prst="rect">
            <a:avLst/>
          </a:prstGeom>
        </p:spPr>
      </p:pic>
    </p:spTree>
    <p:extLst>
      <p:ext uri="{BB962C8B-B14F-4D97-AF65-F5344CB8AC3E}">
        <p14:creationId xmlns:p14="http://schemas.microsoft.com/office/powerpoint/2010/main" val="1971157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B6A0E-36B7-4D48-BE45-F41DAEBD2BA2}"/>
              </a:ext>
            </a:extLst>
          </p:cNvPr>
          <p:cNvSpPr>
            <a:spLocks noGrp="1"/>
          </p:cNvSpPr>
          <p:nvPr>
            <p:ph type="title"/>
          </p:nvPr>
        </p:nvSpPr>
        <p:spPr>
          <a:xfrm>
            <a:off x="0" y="-1"/>
            <a:ext cx="12192000" cy="834501"/>
          </a:xfrm>
        </p:spPr>
        <p:txBody>
          <a:bodyPr/>
          <a:lstStyle/>
          <a:p>
            <a:r>
              <a:rPr lang="fr-CH" dirty="0" err="1"/>
              <a:t>Accelerators</a:t>
            </a:r>
            <a:r>
              <a:rPr lang="fr-CH" dirty="0"/>
              <a:t> </a:t>
            </a:r>
            <a:r>
              <a:rPr lang="fr-CH" dirty="0" err="1"/>
              <a:t>addressing</a:t>
            </a:r>
            <a:r>
              <a:rPr lang="fr-CH" dirty="0"/>
              <a:t> the issues of </a:t>
            </a:r>
            <a:r>
              <a:rPr lang="fr-CH" dirty="0" err="1"/>
              <a:t>nuclear</a:t>
            </a:r>
            <a:r>
              <a:rPr lang="fr-CH" dirty="0"/>
              <a:t> power</a:t>
            </a:r>
            <a:endParaRPr lang="en-GB" dirty="0"/>
          </a:p>
        </p:txBody>
      </p:sp>
      <p:sp>
        <p:nvSpPr>
          <p:cNvPr id="4" name="Slide Number Placeholder 3">
            <a:extLst>
              <a:ext uri="{FF2B5EF4-FFF2-40B4-BE49-F238E27FC236}">
                <a16:creationId xmlns:a16="http://schemas.microsoft.com/office/drawing/2014/main" id="{70C06117-9093-4795-96CA-8C4DBFA5B29A}"/>
              </a:ext>
            </a:extLst>
          </p:cNvPr>
          <p:cNvSpPr>
            <a:spLocks noGrp="1"/>
          </p:cNvSpPr>
          <p:nvPr>
            <p:ph type="sldNum" sz="quarter" idx="4"/>
          </p:nvPr>
        </p:nvSpPr>
        <p:spPr/>
        <p:txBody>
          <a:bodyPr/>
          <a:lstStyle/>
          <a:p>
            <a:fld id="{17918391-D411-FE40-AAD7-861AE5233E0E}" type="slidenum">
              <a:rPr lang="en-US" smtClean="0"/>
              <a:pPr/>
              <a:t>26</a:t>
            </a:fld>
            <a:endParaRPr lang="en-US" dirty="0"/>
          </a:p>
        </p:txBody>
      </p:sp>
      <p:pic>
        <p:nvPicPr>
          <p:cNvPr id="5" name="Picture 4">
            <a:extLst>
              <a:ext uri="{FF2B5EF4-FFF2-40B4-BE49-F238E27FC236}">
                <a16:creationId xmlns:a16="http://schemas.microsoft.com/office/drawing/2014/main" id="{1DC164D8-8830-4302-9C37-24AAB4D85C32}"/>
              </a:ext>
            </a:extLst>
          </p:cNvPr>
          <p:cNvPicPr>
            <a:picLocks noChangeAspect="1"/>
          </p:cNvPicPr>
          <p:nvPr/>
        </p:nvPicPr>
        <p:blipFill>
          <a:blip r:embed="rId2"/>
          <a:stretch>
            <a:fillRect/>
          </a:stretch>
        </p:blipFill>
        <p:spPr>
          <a:xfrm>
            <a:off x="505155" y="3082738"/>
            <a:ext cx="5342380" cy="2799655"/>
          </a:xfrm>
          <a:prstGeom prst="rect">
            <a:avLst/>
          </a:prstGeom>
        </p:spPr>
      </p:pic>
      <p:sp>
        <p:nvSpPr>
          <p:cNvPr id="6" name="TextBox 5">
            <a:extLst>
              <a:ext uri="{FF2B5EF4-FFF2-40B4-BE49-F238E27FC236}">
                <a16:creationId xmlns:a16="http://schemas.microsoft.com/office/drawing/2014/main" id="{C5AACC27-FCBC-4D8D-B09E-0B3525F2FF8D}"/>
              </a:ext>
            </a:extLst>
          </p:cNvPr>
          <p:cNvSpPr txBox="1"/>
          <p:nvPr/>
        </p:nvSpPr>
        <p:spPr>
          <a:xfrm>
            <a:off x="699988" y="1183835"/>
            <a:ext cx="4364510" cy="1484234"/>
          </a:xfrm>
          <a:prstGeom prst="rect">
            <a:avLst/>
          </a:prstGeom>
        </p:spPr>
        <p:style>
          <a:lnRef idx="2">
            <a:schemeClr val="accent3"/>
          </a:lnRef>
          <a:fillRef idx="1">
            <a:schemeClr val="lt1"/>
          </a:fillRef>
          <a:effectRef idx="0">
            <a:schemeClr val="accent3"/>
          </a:effectRef>
          <a:fontRef idx="minor">
            <a:schemeClr val="dk1"/>
          </a:fontRef>
        </p:style>
        <p:txBody>
          <a:bodyPr wrap="none" lIns="72000" tIns="72000" rIns="72000" bIns="72000" rtlCol="0">
            <a:spAutoFit/>
          </a:bodyPr>
          <a:lstStyle/>
          <a:p>
            <a:pPr algn="l">
              <a:spcBef>
                <a:spcPts val="600"/>
              </a:spcBef>
            </a:pPr>
            <a:r>
              <a:rPr lang="en-GB" dirty="0"/>
              <a:t>Main public concerns with nuclear power:</a:t>
            </a:r>
          </a:p>
          <a:p>
            <a:pPr marL="342900" indent="-342900" algn="l">
              <a:spcBef>
                <a:spcPts val="600"/>
              </a:spcBef>
              <a:buFont typeface="+mj-lt"/>
              <a:buAutoNum type="arabicPeriod"/>
            </a:pPr>
            <a:r>
              <a:rPr lang="en-GB" dirty="0"/>
              <a:t>Risk of critical accidents</a:t>
            </a:r>
          </a:p>
          <a:p>
            <a:pPr marL="342900" indent="-342900" algn="l">
              <a:spcBef>
                <a:spcPts val="600"/>
              </a:spcBef>
              <a:buFont typeface="+mj-lt"/>
              <a:buAutoNum type="arabicPeriod"/>
            </a:pPr>
            <a:r>
              <a:rPr lang="en-GB" dirty="0"/>
              <a:t>Long-term waste disposal</a:t>
            </a:r>
          </a:p>
          <a:p>
            <a:pPr marL="342900" indent="-342900" algn="l">
              <a:spcBef>
                <a:spcPts val="600"/>
              </a:spcBef>
              <a:buFont typeface="+mj-lt"/>
              <a:buAutoNum type="arabicPeriod"/>
            </a:pPr>
            <a:r>
              <a:rPr lang="en-GB" dirty="0"/>
              <a:t>Risk of nuclear proliferation</a:t>
            </a:r>
          </a:p>
        </p:txBody>
      </p:sp>
      <p:sp>
        <p:nvSpPr>
          <p:cNvPr id="7" name="TextBox 6">
            <a:extLst>
              <a:ext uri="{FF2B5EF4-FFF2-40B4-BE49-F238E27FC236}">
                <a16:creationId xmlns:a16="http://schemas.microsoft.com/office/drawing/2014/main" id="{90CFF189-44B9-4D6C-BD22-31504A914DC3}"/>
              </a:ext>
            </a:extLst>
          </p:cNvPr>
          <p:cNvSpPr txBox="1"/>
          <p:nvPr/>
        </p:nvSpPr>
        <p:spPr>
          <a:xfrm>
            <a:off x="6090329" y="1183835"/>
            <a:ext cx="5529316" cy="1484234"/>
          </a:xfrm>
          <a:prstGeom prst="rect">
            <a:avLst/>
          </a:prstGeom>
        </p:spPr>
        <p:style>
          <a:lnRef idx="2">
            <a:schemeClr val="accent3"/>
          </a:lnRef>
          <a:fillRef idx="1">
            <a:schemeClr val="lt1"/>
          </a:fillRef>
          <a:effectRef idx="0">
            <a:schemeClr val="accent3"/>
          </a:effectRef>
          <a:fontRef idx="minor">
            <a:schemeClr val="dk1"/>
          </a:fontRef>
        </p:style>
        <p:txBody>
          <a:bodyPr wrap="none" lIns="72000" tIns="72000" rIns="72000" bIns="72000" rtlCol="0">
            <a:spAutoFit/>
          </a:bodyPr>
          <a:lstStyle/>
          <a:p>
            <a:pPr algn="l">
              <a:spcBef>
                <a:spcPts val="600"/>
              </a:spcBef>
            </a:pPr>
            <a:r>
              <a:rPr lang="en-GB" dirty="0"/>
              <a:t>The accelerator answer:</a:t>
            </a:r>
          </a:p>
          <a:p>
            <a:pPr marL="285750" indent="-285750" algn="l">
              <a:spcBef>
                <a:spcPts val="600"/>
              </a:spcBef>
              <a:buFontTx/>
              <a:buChar char="-"/>
            </a:pPr>
            <a:r>
              <a:rPr lang="en-GB" dirty="0"/>
              <a:t>Accelerator-driven sub-critical operation</a:t>
            </a:r>
          </a:p>
          <a:p>
            <a:pPr marL="285750" indent="-285750" algn="l">
              <a:spcBef>
                <a:spcPts val="600"/>
              </a:spcBef>
              <a:buFontTx/>
              <a:buChar char="-"/>
            </a:pPr>
            <a:r>
              <a:rPr lang="en-GB" dirty="0"/>
              <a:t>Waste treatment (transmutation) with accelerators</a:t>
            </a:r>
          </a:p>
          <a:p>
            <a:pPr marL="285750" indent="-285750" algn="l">
              <a:spcBef>
                <a:spcPts val="600"/>
              </a:spcBef>
              <a:buFontTx/>
              <a:buChar char="-"/>
            </a:pPr>
            <a:r>
              <a:rPr lang="en-GB" dirty="0"/>
              <a:t>Thorium-based reactors</a:t>
            </a:r>
          </a:p>
        </p:txBody>
      </p:sp>
      <p:sp>
        <p:nvSpPr>
          <p:cNvPr id="8" name="Arrow: Right 7">
            <a:extLst>
              <a:ext uri="{FF2B5EF4-FFF2-40B4-BE49-F238E27FC236}">
                <a16:creationId xmlns:a16="http://schemas.microsoft.com/office/drawing/2014/main" id="{BA1A95C9-C6A4-49DE-8054-435EA272CF9F}"/>
              </a:ext>
            </a:extLst>
          </p:cNvPr>
          <p:cNvSpPr/>
          <p:nvPr/>
        </p:nvSpPr>
        <p:spPr>
          <a:xfrm>
            <a:off x="5203178" y="1491449"/>
            <a:ext cx="591845" cy="898049"/>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E48563F9-8930-4882-8D37-087B6A915D07}"/>
              </a:ext>
            </a:extLst>
          </p:cNvPr>
          <p:cNvSpPr txBox="1"/>
          <p:nvPr/>
        </p:nvSpPr>
        <p:spPr>
          <a:xfrm>
            <a:off x="6344467" y="4618282"/>
            <a:ext cx="5237934" cy="976403"/>
          </a:xfrm>
          <a:prstGeom prst="rect">
            <a:avLst/>
          </a:prstGeom>
        </p:spPr>
        <p:style>
          <a:lnRef idx="1">
            <a:schemeClr val="accent2"/>
          </a:lnRef>
          <a:fillRef idx="2">
            <a:schemeClr val="accent2"/>
          </a:fillRef>
          <a:effectRef idx="1">
            <a:schemeClr val="accent2"/>
          </a:effectRef>
          <a:fontRef idx="minor">
            <a:schemeClr val="dk1"/>
          </a:fontRef>
        </p:style>
        <p:txBody>
          <a:bodyPr wrap="square" lIns="72000" tIns="72000" rIns="72000" bIns="72000" rtlCol="0">
            <a:spAutoFit/>
          </a:bodyPr>
          <a:lstStyle/>
          <a:p>
            <a:pPr algn="l"/>
            <a:r>
              <a:rPr lang="en-GB" dirty="0"/>
              <a:t>Transmutation of Minor Actinides </a:t>
            </a:r>
            <a:r>
              <a:rPr lang="en-GB" sz="1400" dirty="0"/>
              <a:t>(heavier radioactive isotopes of neptunium, americium and curium) </a:t>
            </a:r>
            <a:r>
              <a:rPr lang="en-GB" dirty="0"/>
              <a:t>requires a fast-neutron system, possibly not reactor-based. </a:t>
            </a:r>
          </a:p>
        </p:txBody>
      </p:sp>
      <p:pic>
        <p:nvPicPr>
          <p:cNvPr id="10" name="Picture 9">
            <a:extLst>
              <a:ext uri="{FF2B5EF4-FFF2-40B4-BE49-F238E27FC236}">
                <a16:creationId xmlns:a16="http://schemas.microsoft.com/office/drawing/2014/main" id="{D284FF16-FBBF-420B-A2DB-9831FF30B7B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98203" y="3353043"/>
            <a:ext cx="5313567" cy="1068467"/>
          </a:xfrm>
          <a:prstGeom prst="rect">
            <a:avLst/>
          </a:prstGeom>
        </p:spPr>
      </p:pic>
    </p:spTree>
    <p:extLst>
      <p:ext uri="{BB962C8B-B14F-4D97-AF65-F5344CB8AC3E}">
        <p14:creationId xmlns:p14="http://schemas.microsoft.com/office/powerpoint/2010/main" val="34706308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Accelerator </a:t>
            </a:r>
            <a:r>
              <a:rPr lang="fr-CH" dirty="0" err="1"/>
              <a:t>Driven</a:t>
            </a:r>
            <a:r>
              <a:rPr lang="fr-CH" dirty="0"/>
              <a:t> </a:t>
            </a:r>
            <a:r>
              <a:rPr lang="fr-CH" dirty="0" err="1"/>
              <a:t>Systems</a:t>
            </a:r>
            <a:endParaRPr lang="en-GB" dirty="0"/>
          </a:p>
        </p:txBody>
      </p:sp>
      <p:sp>
        <p:nvSpPr>
          <p:cNvPr id="3" name="Footer Placeholder 2"/>
          <p:cNvSpPr>
            <a:spLocks noGrp="1"/>
          </p:cNvSpPr>
          <p:nvPr>
            <p:ph type="ftr" sz="quarter" idx="11"/>
          </p:nvPr>
        </p:nvSpPr>
        <p:spPr/>
        <p:txBody>
          <a:bodyPr/>
          <a:lstStyle/>
          <a:p>
            <a:fld id="{EB996D84-0222-4F55-83D2-C4FDBB2E5B02}" type="slidenum">
              <a:rPr lang="en-GB" smtClean="0"/>
              <a:pPr/>
              <a:t>27</a:t>
            </a:fld>
            <a:endParaRPr lang="en-GB"/>
          </a:p>
        </p:txBody>
      </p:sp>
      <p:pic>
        <p:nvPicPr>
          <p:cNvPr id="4" name="Picture 3" descr="accelerator driven system ADS"/>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3422" y="1316985"/>
            <a:ext cx="5336681" cy="3582988"/>
          </a:xfrm>
          <a:prstGeom prst="rect">
            <a:avLst/>
          </a:prstGeom>
          <a:noFill/>
        </p:spPr>
      </p:pic>
      <p:sp>
        <p:nvSpPr>
          <p:cNvPr id="5" name="Text Box 9"/>
          <p:cNvSpPr txBox="1">
            <a:spLocks noChangeArrowheads="1"/>
          </p:cNvSpPr>
          <p:nvPr/>
        </p:nvSpPr>
        <p:spPr bwMode="auto">
          <a:xfrm>
            <a:off x="6453048" y="1487342"/>
            <a:ext cx="5104661" cy="2062103"/>
          </a:xfrm>
          <a:prstGeom prst="rect">
            <a:avLst/>
          </a:prstGeom>
          <a:noFill/>
          <a:ln w="12700">
            <a:noFill/>
            <a:miter lim="800000"/>
            <a:headEnd type="none" w="sm" len="sm"/>
            <a:tailEnd type="none" w="sm" len="sm"/>
          </a:ln>
          <a:effectLst/>
        </p:spPr>
        <p:txBody>
          <a:bodyPr wrap="square">
            <a:spAutoFit/>
          </a:bodyPr>
          <a:lstStyle/>
          <a:p>
            <a:pPr>
              <a:spcBef>
                <a:spcPct val="50000"/>
              </a:spcBef>
              <a:buFont typeface="Wingdings" pitchFamily="2" charset="2"/>
              <a:buNone/>
            </a:pPr>
            <a:r>
              <a:rPr lang="en-US" sz="1600" dirty="0">
                <a:latin typeface="Comic Sans MS" pitchFamily="66" charset="0"/>
              </a:rPr>
              <a:t>A linac coupled to a spallation source provides the missing neutrons to maintain the reaction in a </a:t>
            </a:r>
            <a:r>
              <a:rPr lang="en-US" sz="1600" dirty="0">
                <a:solidFill>
                  <a:srgbClr val="C00000"/>
                </a:solidFill>
                <a:latin typeface="Comic Sans MS" pitchFamily="66" charset="0"/>
              </a:rPr>
              <a:t>subcritical reactor</a:t>
            </a:r>
            <a:r>
              <a:rPr lang="en-US" sz="1600" dirty="0">
                <a:latin typeface="Comic Sans MS" pitchFamily="66" charset="0"/>
              </a:rPr>
              <a:t>. </a:t>
            </a:r>
          </a:p>
          <a:p>
            <a:pPr>
              <a:spcBef>
                <a:spcPct val="50000"/>
              </a:spcBef>
            </a:pPr>
            <a:r>
              <a:rPr lang="en-US" sz="1600" dirty="0">
                <a:latin typeface="Comic Sans MS" pitchFamily="66" charset="0"/>
              </a:rPr>
              <a:t>Could be used for energy production allowing </a:t>
            </a:r>
            <a:r>
              <a:rPr lang="en-US" sz="1600" dirty="0">
                <a:solidFill>
                  <a:srgbClr val="C00000"/>
                </a:solidFill>
                <a:latin typeface="Comic Sans MS" pitchFamily="66" charset="0"/>
              </a:rPr>
              <a:t>alternative fuel cycles</a:t>
            </a:r>
            <a:r>
              <a:rPr lang="en-US" sz="1600" dirty="0">
                <a:latin typeface="Comic Sans MS" pitchFamily="66" charset="0"/>
              </a:rPr>
              <a:t> (thorium) and with no safety concerns (subcritical). </a:t>
            </a:r>
          </a:p>
          <a:p>
            <a:pPr>
              <a:spcBef>
                <a:spcPct val="50000"/>
              </a:spcBef>
              <a:buFont typeface="Wingdings" pitchFamily="2" charset="2"/>
              <a:buNone/>
            </a:pPr>
            <a:endParaRPr lang="en-US" sz="1600" dirty="0">
              <a:latin typeface="Comic Sans MS" pitchFamily="66" charset="0"/>
            </a:endParaRPr>
          </a:p>
        </p:txBody>
      </p:sp>
      <p:graphicFrame>
        <p:nvGraphicFramePr>
          <p:cNvPr id="7" name="Table 6">
            <a:extLst>
              <a:ext uri="{FF2B5EF4-FFF2-40B4-BE49-F238E27FC236}">
                <a16:creationId xmlns:a16="http://schemas.microsoft.com/office/drawing/2014/main" id="{92943DC3-AAFF-48FC-AC3D-453A617A5B1E}"/>
              </a:ext>
            </a:extLst>
          </p:cNvPr>
          <p:cNvGraphicFramePr>
            <a:graphicFrameLocks noGrp="1"/>
          </p:cNvGraphicFramePr>
          <p:nvPr>
            <p:extLst>
              <p:ext uri="{D42A27DB-BD31-4B8C-83A1-F6EECF244321}">
                <p14:modId xmlns:p14="http://schemas.microsoft.com/office/powerpoint/2010/main" val="1648046482"/>
              </p:ext>
            </p:extLst>
          </p:nvPr>
        </p:nvGraphicFramePr>
        <p:xfrm>
          <a:off x="6453048" y="3659445"/>
          <a:ext cx="5363130" cy="2352040"/>
        </p:xfrm>
        <a:graphic>
          <a:graphicData uri="http://schemas.openxmlformats.org/drawingml/2006/table">
            <a:tbl>
              <a:tblPr firstRow="1" bandRow="1">
                <a:tableStyleId>{5C22544A-7EE6-4342-B048-85BDC9FD1C3A}</a:tableStyleId>
              </a:tblPr>
              <a:tblGrid>
                <a:gridCol w="2633986">
                  <a:extLst>
                    <a:ext uri="{9D8B030D-6E8A-4147-A177-3AD203B41FA5}">
                      <a16:colId xmlns:a16="http://schemas.microsoft.com/office/drawing/2014/main" val="20000"/>
                    </a:ext>
                  </a:extLst>
                </a:gridCol>
                <a:gridCol w="2729144">
                  <a:extLst>
                    <a:ext uri="{9D8B030D-6E8A-4147-A177-3AD203B41FA5}">
                      <a16:colId xmlns:a16="http://schemas.microsoft.com/office/drawing/2014/main" val="20001"/>
                    </a:ext>
                  </a:extLst>
                </a:gridCol>
              </a:tblGrid>
              <a:tr h="370840">
                <a:tc>
                  <a:txBody>
                    <a:bodyPr/>
                    <a:lstStyle/>
                    <a:p>
                      <a:r>
                        <a:rPr lang="en-US" sz="1400" dirty="0"/>
                        <a:t>Pros</a:t>
                      </a:r>
                    </a:p>
                  </a:txBody>
                  <a:tcPr/>
                </a:tc>
                <a:tc>
                  <a:txBody>
                    <a:bodyPr/>
                    <a:lstStyle/>
                    <a:p>
                      <a:r>
                        <a:rPr lang="en-US" sz="1400" dirty="0"/>
                        <a:t>Cons</a:t>
                      </a:r>
                    </a:p>
                  </a:txBody>
                  <a:tcPr/>
                </a:tc>
                <a:extLst>
                  <a:ext uri="{0D108BD9-81ED-4DB2-BD59-A6C34878D82A}">
                    <a16:rowId xmlns:a16="http://schemas.microsoft.com/office/drawing/2014/main" val="10000"/>
                  </a:ext>
                </a:extLst>
              </a:tr>
              <a:tr h="370840">
                <a:tc>
                  <a:txBody>
                    <a:bodyPr/>
                    <a:lstStyle/>
                    <a:p>
                      <a:r>
                        <a:rPr lang="en-US" sz="1400" dirty="0"/>
                        <a:t>Safety: subcritical</a:t>
                      </a:r>
                      <a:r>
                        <a:rPr lang="en-US" sz="1400" baseline="0" dirty="0"/>
                        <a:t> reaction, allows for immediate switch-off </a:t>
                      </a:r>
                      <a:endParaRPr lang="en-US" sz="1400" dirty="0"/>
                    </a:p>
                  </a:txBody>
                  <a:tcPr/>
                </a:tc>
                <a:tc>
                  <a:txBody>
                    <a:bodyPr/>
                    <a:lstStyle/>
                    <a:p>
                      <a:r>
                        <a:rPr lang="en-US" sz="1400" dirty="0"/>
                        <a:t>High reliability (</a:t>
                      </a:r>
                      <a:r>
                        <a:rPr lang="en-US" sz="1400" dirty="0">
                          <a:latin typeface="Arial"/>
                          <a:cs typeface="Arial"/>
                        </a:rPr>
                        <a:t>→cost) required for the accelerator, to protect</a:t>
                      </a:r>
                      <a:r>
                        <a:rPr lang="en-US" sz="1400" baseline="0" dirty="0">
                          <a:latin typeface="Arial"/>
                          <a:cs typeface="Arial"/>
                        </a:rPr>
                        <a:t> structures from thermal shocks</a:t>
                      </a:r>
                      <a:endParaRPr lang="en-US" sz="1400" dirty="0"/>
                    </a:p>
                  </a:txBody>
                  <a:tcPr/>
                </a:tc>
                <a:extLst>
                  <a:ext uri="{0D108BD9-81ED-4DB2-BD59-A6C34878D82A}">
                    <a16:rowId xmlns:a16="http://schemas.microsoft.com/office/drawing/2014/main" val="10001"/>
                  </a:ext>
                </a:extLst>
              </a:tr>
              <a:tr h="370840">
                <a:tc>
                  <a:txBody>
                    <a:bodyPr/>
                    <a:lstStyle/>
                    <a:p>
                      <a:r>
                        <a:rPr lang="en-US" sz="1400" dirty="0"/>
                        <a:t>Possibility to operate below</a:t>
                      </a:r>
                      <a:r>
                        <a:rPr lang="en-US" sz="1400" baseline="0" dirty="0"/>
                        <a:t> criticality opens the way to new reactor concepts</a:t>
                      </a:r>
                      <a:endParaRPr lang="en-US" sz="1400" dirty="0"/>
                    </a:p>
                  </a:txBody>
                  <a:tcPr/>
                </a:tc>
                <a:tc>
                  <a:txBody>
                    <a:bodyPr/>
                    <a:lstStyle/>
                    <a:p>
                      <a:r>
                        <a:rPr lang="en-US" sz="1400" dirty="0"/>
                        <a:t>Reduction in net plant power efficiency due to power consumption of accelerator</a:t>
                      </a:r>
                    </a:p>
                  </a:txBody>
                  <a:tcPr/>
                </a:tc>
                <a:extLst>
                  <a:ext uri="{0D108BD9-81ED-4DB2-BD59-A6C34878D82A}">
                    <a16:rowId xmlns:a16="http://schemas.microsoft.com/office/drawing/2014/main" val="10002"/>
                  </a:ext>
                </a:extLst>
              </a:tr>
              <a:tr h="370840">
                <a:tc>
                  <a:txBody>
                    <a:bodyPr/>
                    <a:lstStyle/>
                    <a:p>
                      <a:r>
                        <a:rPr lang="en-US" sz="1400" dirty="0"/>
                        <a:t>Simple</a:t>
                      </a:r>
                      <a:r>
                        <a:rPr lang="en-US" sz="1400" baseline="0" dirty="0"/>
                        <a:t> reactor control by modulating accelerator current</a:t>
                      </a:r>
                      <a:endParaRPr lang="en-US" sz="1400" dirty="0"/>
                    </a:p>
                  </a:txBody>
                  <a:tcPr/>
                </a:tc>
                <a:tc>
                  <a:txBody>
                    <a:bodyPr/>
                    <a:lstStyle/>
                    <a:p>
                      <a:r>
                        <a:rPr lang="en-US" sz="1400" dirty="0"/>
                        <a:t>Increased complexity (and cost)</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9229392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MYRRHA project</a:t>
            </a:r>
            <a:endParaRPr lang="en-GB" dirty="0"/>
          </a:p>
        </p:txBody>
      </p:sp>
      <p:sp>
        <p:nvSpPr>
          <p:cNvPr id="3" name="Footer Placeholder 2"/>
          <p:cNvSpPr>
            <a:spLocks noGrp="1"/>
          </p:cNvSpPr>
          <p:nvPr>
            <p:ph type="ftr" sz="quarter" idx="11"/>
          </p:nvPr>
        </p:nvSpPr>
        <p:spPr/>
        <p:txBody>
          <a:bodyPr/>
          <a:lstStyle/>
          <a:p>
            <a:fld id="{A30787F0-7746-430D-A219-2ACB3829ADC5}" type="slidenum">
              <a:rPr lang="en-GB" smtClean="0"/>
              <a:pPr/>
              <a:t>28</a:t>
            </a:fld>
            <a:endParaRPr lang="en-GB"/>
          </a:p>
        </p:txBody>
      </p:sp>
      <p:sp>
        <p:nvSpPr>
          <p:cNvPr id="4" name="TextBox 3">
            <a:extLst>
              <a:ext uri="{FF2B5EF4-FFF2-40B4-BE49-F238E27FC236}">
                <a16:creationId xmlns:a16="http://schemas.microsoft.com/office/drawing/2014/main" id="{F0F57880-0E47-402A-B993-090D2B8C6EFE}"/>
              </a:ext>
            </a:extLst>
          </p:cNvPr>
          <p:cNvSpPr txBox="1"/>
          <p:nvPr/>
        </p:nvSpPr>
        <p:spPr>
          <a:xfrm>
            <a:off x="5365864" y="361674"/>
            <a:ext cx="3449662" cy="276999"/>
          </a:xfrm>
          <a:prstGeom prst="rect">
            <a:avLst/>
          </a:prstGeom>
          <a:noFill/>
        </p:spPr>
        <p:txBody>
          <a:bodyPr wrap="none" lIns="0" tIns="0" rIns="0" bIns="0" rtlCol="0">
            <a:spAutoFit/>
          </a:bodyPr>
          <a:lstStyle/>
          <a:p>
            <a:pPr algn="l"/>
            <a:r>
              <a:rPr lang="fr-CH" dirty="0"/>
              <a:t>SCK-CEN </a:t>
            </a:r>
            <a:r>
              <a:rPr lang="fr-CH" dirty="0" err="1"/>
              <a:t>project</a:t>
            </a:r>
            <a:r>
              <a:rPr lang="fr-CH" dirty="0"/>
              <a:t> at Mol, </a:t>
            </a:r>
            <a:r>
              <a:rPr lang="fr-CH" dirty="0" err="1"/>
              <a:t>Belgium</a:t>
            </a:r>
            <a:endParaRPr lang="en-GB" dirty="0"/>
          </a:p>
        </p:txBody>
      </p:sp>
      <p:pic>
        <p:nvPicPr>
          <p:cNvPr id="11266" name="Picture 38">
            <a:extLst>
              <a:ext uri="{FF2B5EF4-FFF2-40B4-BE49-F238E27FC236}">
                <a16:creationId xmlns:a16="http://schemas.microsoft.com/office/drawing/2014/main" id="{C9023CB1-DA5A-4C00-9E86-E8DD19D4EE4B}"/>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538884" y="961397"/>
            <a:ext cx="2353710" cy="2607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F6D8BC98-2DB6-4440-8FCA-860E6F6DADD3}"/>
              </a:ext>
            </a:extLst>
          </p:cNvPr>
          <p:cNvSpPr txBox="1"/>
          <p:nvPr/>
        </p:nvSpPr>
        <p:spPr>
          <a:xfrm>
            <a:off x="8575828" y="2570183"/>
            <a:ext cx="1077158" cy="646331"/>
          </a:xfrm>
          <a:prstGeom prst="rect">
            <a:avLst/>
          </a:prstGeom>
          <a:noFill/>
        </p:spPr>
        <p:txBody>
          <a:bodyPr wrap="square">
            <a:spAutoFit/>
          </a:bodyPr>
          <a:lstStyle/>
          <a:p>
            <a:r>
              <a:rPr lang="en-GB" sz="1200" i="1" dirty="0">
                <a:effectLst/>
                <a:latin typeface="Times New Roman" panose="02020603050405020304" pitchFamily="18" charset="0"/>
                <a:ea typeface="Times New Roman" panose="02020603050405020304" pitchFamily="18" charset="0"/>
              </a:rPr>
              <a:t>Layout of the MYRRHA reactor vessel</a:t>
            </a:r>
            <a:endParaRPr lang="en-GB" sz="1200" dirty="0"/>
          </a:p>
        </p:txBody>
      </p:sp>
      <p:pic>
        <p:nvPicPr>
          <p:cNvPr id="6" name="Picture 5">
            <a:extLst>
              <a:ext uri="{FF2B5EF4-FFF2-40B4-BE49-F238E27FC236}">
                <a16:creationId xmlns:a16="http://schemas.microsoft.com/office/drawing/2014/main" id="{B8C15A30-A038-4C9A-9649-7F00A8450F5A}"/>
              </a:ext>
            </a:extLst>
          </p:cNvPr>
          <p:cNvPicPr>
            <a:picLocks noChangeAspect="1"/>
          </p:cNvPicPr>
          <p:nvPr/>
        </p:nvPicPr>
        <p:blipFill>
          <a:blip r:embed="rId3"/>
          <a:stretch>
            <a:fillRect/>
          </a:stretch>
        </p:blipFill>
        <p:spPr>
          <a:xfrm>
            <a:off x="842947" y="4109359"/>
            <a:ext cx="4155181" cy="1863620"/>
          </a:xfrm>
          <a:prstGeom prst="rect">
            <a:avLst/>
          </a:prstGeom>
        </p:spPr>
      </p:pic>
      <p:sp>
        <p:nvSpPr>
          <p:cNvPr id="14" name="TextBox 13">
            <a:extLst>
              <a:ext uri="{FF2B5EF4-FFF2-40B4-BE49-F238E27FC236}">
                <a16:creationId xmlns:a16="http://schemas.microsoft.com/office/drawing/2014/main" id="{72C4E782-148A-4C14-908D-8D76DD2BEAEE}"/>
              </a:ext>
            </a:extLst>
          </p:cNvPr>
          <p:cNvSpPr txBox="1"/>
          <p:nvPr/>
        </p:nvSpPr>
        <p:spPr>
          <a:xfrm>
            <a:off x="5238454" y="4441004"/>
            <a:ext cx="2306918" cy="1200329"/>
          </a:xfrm>
          <a:prstGeom prst="rect">
            <a:avLst/>
          </a:prstGeom>
          <a:noFill/>
        </p:spPr>
        <p:txBody>
          <a:bodyPr wrap="square">
            <a:spAutoFit/>
          </a:bodyPr>
          <a:lstStyle/>
          <a:p>
            <a:r>
              <a:rPr lang="en-GB" sz="1200" i="1" dirty="0">
                <a:effectLst/>
                <a:latin typeface="Times New Roman" panose="02020603050405020304" pitchFamily="18" charset="0"/>
                <a:ea typeface="Times New Roman" panose="02020603050405020304" pitchFamily="18" charset="0"/>
              </a:rPr>
              <a:t>General layout of the 17 MeV MYRRHA Medium Energy Beam Transport section, that links the two injectors with the higher energy “fault-tolerant” main superconducting linac </a:t>
            </a:r>
            <a:endParaRPr lang="en-GB" sz="1200" dirty="0"/>
          </a:p>
        </p:txBody>
      </p:sp>
      <p:pic>
        <p:nvPicPr>
          <p:cNvPr id="8" name="Picture 7">
            <a:extLst>
              <a:ext uri="{FF2B5EF4-FFF2-40B4-BE49-F238E27FC236}">
                <a16:creationId xmlns:a16="http://schemas.microsoft.com/office/drawing/2014/main" id="{4D48CC62-3B7E-4323-9510-8854D56FADAD}"/>
              </a:ext>
            </a:extLst>
          </p:cNvPr>
          <p:cNvPicPr>
            <a:picLocks noChangeAspect="1"/>
          </p:cNvPicPr>
          <p:nvPr/>
        </p:nvPicPr>
        <p:blipFill>
          <a:blip r:embed="rId4"/>
          <a:stretch>
            <a:fillRect/>
          </a:stretch>
        </p:blipFill>
        <p:spPr>
          <a:xfrm>
            <a:off x="8211846" y="3731365"/>
            <a:ext cx="3864112" cy="2347985"/>
          </a:xfrm>
          <a:prstGeom prst="rect">
            <a:avLst/>
          </a:prstGeom>
        </p:spPr>
      </p:pic>
      <p:pic>
        <p:nvPicPr>
          <p:cNvPr id="9" name="Picture 8">
            <a:extLst>
              <a:ext uri="{FF2B5EF4-FFF2-40B4-BE49-F238E27FC236}">
                <a16:creationId xmlns:a16="http://schemas.microsoft.com/office/drawing/2014/main" id="{ABB5D69B-4473-453F-BCEB-238E5C18021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b="8403"/>
          <a:stretch/>
        </p:blipFill>
        <p:spPr>
          <a:xfrm>
            <a:off x="1157112" y="1085089"/>
            <a:ext cx="5646085" cy="2800652"/>
          </a:xfrm>
          <a:prstGeom prst="rect">
            <a:avLst/>
          </a:prstGeom>
        </p:spPr>
      </p:pic>
    </p:spTree>
    <p:extLst>
      <p:ext uri="{BB962C8B-B14F-4D97-AF65-F5344CB8AC3E}">
        <p14:creationId xmlns:p14="http://schemas.microsoft.com/office/powerpoint/2010/main" val="31420304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158" name="Text Box 14"/>
          <p:cNvSpPr txBox="1">
            <a:spLocks noChangeArrowheads="1"/>
          </p:cNvSpPr>
          <p:nvPr/>
        </p:nvSpPr>
        <p:spPr bwMode="auto">
          <a:xfrm>
            <a:off x="873217" y="1290950"/>
            <a:ext cx="5943600" cy="1508105"/>
          </a:xfrm>
          <a:prstGeom prst="rect">
            <a:avLst/>
          </a:prstGeom>
          <a:noFill/>
          <a:ln w="9525">
            <a:noFill/>
            <a:miter lim="800000"/>
            <a:headEnd/>
            <a:tailEnd/>
          </a:ln>
          <a:effectLst/>
        </p:spPr>
        <p:txBody>
          <a:bodyPr wrap="square">
            <a:spAutoFit/>
          </a:bodyPr>
          <a:lstStyle/>
          <a:p>
            <a:pPr marL="457200" indent="-457200">
              <a:spcBef>
                <a:spcPct val="50000"/>
              </a:spcBef>
              <a:buFontTx/>
              <a:buChar char="-"/>
            </a:pPr>
            <a:r>
              <a:rPr lang="en-GB" sz="1400" dirty="0"/>
              <a:t>Beam trips longer than 1 sec are forbidden </a:t>
            </a:r>
            <a:r>
              <a:rPr lang="en-US" sz="1400" dirty="0"/>
              <a:t>to avoid thermal stresses &amp; fatigue on the ADS target, fuel &amp; assembly &amp; to provide good plant availability.</a:t>
            </a:r>
          </a:p>
          <a:p>
            <a:pPr marL="457200" indent="-457200">
              <a:spcBef>
                <a:spcPct val="50000"/>
              </a:spcBef>
              <a:buFontTx/>
              <a:buChar char="-"/>
            </a:pPr>
            <a:r>
              <a:rPr lang="en-US" sz="1400" dirty="0"/>
              <a:t>Present SPECIFICATIONS</a:t>
            </a:r>
            <a:endParaRPr lang="en-US" sz="1100" dirty="0"/>
          </a:p>
          <a:p>
            <a:pPr marL="457200" indent="-457200">
              <a:spcBef>
                <a:spcPct val="50000"/>
              </a:spcBef>
            </a:pPr>
            <a:r>
              <a:rPr lang="en-US" sz="1400" dirty="0">
                <a:solidFill>
                  <a:srgbClr val="CC0000"/>
                </a:solidFill>
              </a:rPr>
              <a:t>	Less than 5-10 beam trips (&gt;1-3sec) per 3-month operation cycle</a:t>
            </a:r>
            <a:br>
              <a:rPr lang="en-US" sz="1400" dirty="0">
                <a:solidFill>
                  <a:srgbClr val="CC0000"/>
                </a:solidFill>
              </a:rPr>
            </a:br>
            <a:endParaRPr lang="en-US" sz="800" dirty="0">
              <a:solidFill>
                <a:srgbClr val="CC0000"/>
              </a:solidFill>
            </a:endParaRPr>
          </a:p>
        </p:txBody>
      </p:sp>
      <p:sp>
        <p:nvSpPr>
          <p:cNvPr id="5" name="Title 1"/>
          <p:cNvSpPr txBox="1">
            <a:spLocks/>
          </p:cNvSpPr>
          <p:nvPr/>
        </p:nvSpPr>
        <p:spPr bwMode="auto">
          <a:xfrm>
            <a:off x="3352800" y="196779"/>
            <a:ext cx="5943600" cy="6096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algn="ctr" eaLnBrk="0" fontAlgn="base" hangingPunct="0">
              <a:lnSpc>
                <a:spcPct val="90000"/>
              </a:lnSpc>
              <a:spcBef>
                <a:spcPct val="0"/>
              </a:spcBef>
              <a:spcAft>
                <a:spcPct val="0"/>
              </a:spcAft>
              <a:defRPr/>
            </a:pPr>
            <a:r>
              <a:rPr lang="en-US" sz="3600" kern="0">
                <a:solidFill>
                  <a:srgbClr val="FF0000"/>
                </a:solidFill>
                <a:latin typeface="+mj-lt"/>
                <a:ea typeface="+mj-ea"/>
                <a:cs typeface="+mj-cs"/>
              </a:rPr>
              <a:t>The reliability challenge</a:t>
            </a:r>
            <a:endParaRPr lang="en-US" sz="3600" kern="0" dirty="0">
              <a:solidFill>
                <a:srgbClr val="FF0000"/>
              </a:solidFill>
              <a:latin typeface="+mj-lt"/>
              <a:ea typeface="+mj-ea"/>
              <a:cs typeface="+mj-cs"/>
            </a:endParaRPr>
          </a:p>
        </p:txBody>
      </p:sp>
      <p:pic>
        <p:nvPicPr>
          <p:cNvPr id="6" name="Image 6" descr="Beamtrips.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1099" y="1251087"/>
            <a:ext cx="3957085" cy="2514600"/>
          </a:xfrm>
          <a:prstGeom prst="rect">
            <a:avLst/>
          </a:prstGeom>
        </p:spPr>
      </p:pic>
      <p:sp>
        <p:nvSpPr>
          <p:cNvPr id="7" name="Text Box 14"/>
          <p:cNvSpPr txBox="1">
            <a:spLocks noChangeArrowheads="1"/>
          </p:cNvSpPr>
          <p:nvPr/>
        </p:nvSpPr>
        <p:spPr bwMode="auto">
          <a:xfrm>
            <a:off x="548935" y="3299213"/>
            <a:ext cx="11000913" cy="2569934"/>
          </a:xfrm>
          <a:prstGeom prst="rect">
            <a:avLst/>
          </a:prstGeom>
          <a:noFill/>
          <a:ln w="9525">
            <a:noFill/>
            <a:miter lim="800000"/>
            <a:headEnd/>
            <a:tailEnd/>
          </a:ln>
          <a:effectLst/>
        </p:spPr>
        <p:txBody>
          <a:bodyPr wrap="square">
            <a:spAutoFit/>
          </a:bodyPr>
          <a:lstStyle/>
          <a:p>
            <a:pPr eaLnBrk="1" hangingPunct="1">
              <a:spcBef>
                <a:spcPct val="50000"/>
              </a:spcBef>
            </a:pPr>
            <a:r>
              <a:rPr lang="en-US" sz="1400" dirty="0"/>
              <a:t>Reliability guidelines have been followed during the ADS accelerator design</a:t>
            </a:r>
          </a:p>
          <a:p>
            <a:pPr marL="914400" lvl="1" indent="-457200">
              <a:spcBef>
                <a:spcPct val="50000"/>
              </a:spcBef>
            </a:pPr>
            <a:r>
              <a:rPr lang="en-GB" sz="1400" dirty="0"/>
              <a:t>1.	Strong component design (“</a:t>
            </a:r>
            <a:r>
              <a:rPr lang="en-GB" sz="1400" dirty="0">
                <a:solidFill>
                  <a:srgbClr val="008000"/>
                </a:solidFill>
              </a:rPr>
              <a:t>overdesign</a:t>
            </a:r>
            <a:r>
              <a:rPr lang="en-GB" sz="1400" dirty="0"/>
              <a:t>”)</a:t>
            </a:r>
          </a:p>
          <a:p>
            <a:pPr marL="914400" lvl="1" indent="-457200">
              <a:spcBef>
                <a:spcPct val="50000"/>
              </a:spcBef>
              <a:buFontTx/>
              <a:buChar char="-"/>
            </a:pPr>
            <a:r>
              <a:rPr lang="en-GB" sz="1400" dirty="0"/>
              <a:t>All components are </a:t>
            </a:r>
            <a:r>
              <a:rPr lang="en-GB" sz="1400" dirty="0" err="1"/>
              <a:t>derated</a:t>
            </a:r>
            <a:r>
              <a:rPr lang="en-GB" sz="1400" dirty="0"/>
              <a:t> with respect to technological limitations</a:t>
            </a:r>
          </a:p>
          <a:p>
            <a:pPr marL="914400" lvl="1" indent="-457200">
              <a:spcBef>
                <a:spcPct val="50000"/>
              </a:spcBef>
            </a:pPr>
            <a:r>
              <a:rPr lang="en-US" sz="1400" dirty="0"/>
              <a:t>2.	Inclusion of </a:t>
            </a:r>
            <a:r>
              <a:rPr lang="en-US" sz="1400" dirty="0">
                <a:solidFill>
                  <a:srgbClr val="008000"/>
                </a:solidFill>
              </a:rPr>
              <a:t>redundancies</a:t>
            </a:r>
            <a:r>
              <a:rPr lang="en-US" sz="1400" dirty="0"/>
              <a:t> in critical areas</a:t>
            </a:r>
          </a:p>
          <a:p>
            <a:pPr marL="914400" lvl="1" indent="-457200">
              <a:spcBef>
                <a:spcPct val="50000"/>
              </a:spcBef>
              <a:buFontTx/>
              <a:buChar char="-"/>
            </a:pPr>
            <a:r>
              <a:rPr lang="en-US" sz="1400" dirty="0"/>
              <a:t>Doubled front-end (hot stand-by injector), solid-state RF power amplifiers where possible…</a:t>
            </a:r>
          </a:p>
          <a:p>
            <a:pPr marL="914400" lvl="1" indent="-457200">
              <a:spcBef>
                <a:spcPct val="50000"/>
              </a:spcBef>
            </a:pPr>
            <a:r>
              <a:rPr lang="en-US" sz="1400" dirty="0"/>
              <a:t>3.	Enhance the capability of </a:t>
            </a:r>
            <a:r>
              <a:rPr lang="en-US" sz="1400" dirty="0">
                <a:solidFill>
                  <a:srgbClr val="008000"/>
                </a:solidFill>
              </a:rPr>
              <a:t>fault-tolerant</a:t>
            </a:r>
            <a:r>
              <a:rPr lang="en-US" sz="1400" dirty="0">
                <a:solidFill>
                  <a:srgbClr val="3333FF"/>
                </a:solidFill>
              </a:rPr>
              <a:t> </a:t>
            </a:r>
            <a:r>
              <a:rPr lang="en-US" sz="1400" dirty="0"/>
              <a:t>operation </a:t>
            </a:r>
          </a:p>
          <a:p>
            <a:pPr marL="914400" lvl="1" indent="-457200">
              <a:spcBef>
                <a:spcPct val="50000"/>
              </a:spcBef>
              <a:buFontTx/>
              <a:buChar char="-"/>
            </a:pPr>
            <a:r>
              <a:rPr lang="en-US" sz="1400" dirty="0"/>
              <a:t>“Fault-tolerance” = ability to pursue operation despite some major faults in the system  </a:t>
            </a:r>
          </a:p>
          <a:p>
            <a:pPr marL="914400" lvl="1" indent="-457200">
              <a:spcBef>
                <a:spcPct val="50000"/>
              </a:spcBef>
              <a:buFontTx/>
              <a:buChar char="-"/>
            </a:pPr>
            <a:r>
              <a:rPr lang="en-US" sz="1400" dirty="0"/>
              <a:t>Expected in the independently-phased superconducting linac, especially for RF faults (RF systems = critical reliability area)</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281E7-4083-4121-9957-1AF31A2C8BAD}"/>
              </a:ext>
            </a:extLst>
          </p:cNvPr>
          <p:cNvSpPr>
            <a:spLocks noGrp="1"/>
          </p:cNvSpPr>
          <p:nvPr>
            <p:ph type="title"/>
          </p:nvPr>
        </p:nvSpPr>
        <p:spPr>
          <a:xfrm>
            <a:off x="0" y="1"/>
            <a:ext cx="12192000" cy="820270"/>
          </a:xfrm>
        </p:spPr>
        <p:txBody>
          <a:bodyPr/>
          <a:lstStyle/>
          <a:p>
            <a:r>
              <a:rPr lang="en-GB" sz="4000" dirty="0"/>
              <a:t>Particle Accelerators concentrate energy</a:t>
            </a:r>
          </a:p>
        </p:txBody>
      </p:sp>
      <p:sp>
        <p:nvSpPr>
          <p:cNvPr id="4" name="Slide Number Placeholder 3">
            <a:extLst>
              <a:ext uri="{FF2B5EF4-FFF2-40B4-BE49-F238E27FC236}">
                <a16:creationId xmlns:a16="http://schemas.microsoft.com/office/drawing/2014/main" id="{BCE12F94-05F8-46B4-B888-736AA049A47F}"/>
              </a:ext>
            </a:extLst>
          </p:cNvPr>
          <p:cNvSpPr>
            <a:spLocks noGrp="1"/>
          </p:cNvSpPr>
          <p:nvPr>
            <p:ph type="sldNum" sz="quarter" idx="4"/>
          </p:nvPr>
        </p:nvSpPr>
        <p:spPr/>
        <p:txBody>
          <a:bodyPr/>
          <a:lstStyle/>
          <a:p>
            <a:fld id="{17918391-D411-FE40-AAD7-861AE5233E0E}" type="slidenum">
              <a:rPr lang="en-US" smtClean="0"/>
              <a:pPr/>
              <a:t>3</a:t>
            </a:fld>
            <a:endParaRPr lang="en-US" dirty="0"/>
          </a:p>
        </p:txBody>
      </p:sp>
      <p:pic>
        <p:nvPicPr>
          <p:cNvPr id="5" name="Picture 4">
            <a:extLst>
              <a:ext uri="{FF2B5EF4-FFF2-40B4-BE49-F238E27FC236}">
                <a16:creationId xmlns:a16="http://schemas.microsoft.com/office/drawing/2014/main" id="{F9CCAD72-2DBC-4745-9A4B-0CA1355CD1B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899123" y="2528782"/>
            <a:ext cx="2112160" cy="1467851"/>
          </a:xfrm>
          <a:prstGeom prst="rect">
            <a:avLst/>
          </a:prstGeom>
        </p:spPr>
      </p:pic>
      <p:cxnSp>
        <p:nvCxnSpPr>
          <p:cNvPr id="8" name="Straight Arrow Connector 7">
            <a:extLst>
              <a:ext uri="{FF2B5EF4-FFF2-40B4-BE49-F238E27FC236}">
                <a16:creationId xmlns:a16="http://schemas.microsoft.com/office/drawing/2014/main" id="{ABD78839-02F9-4BCB-9532-3815F000394D}"/>
              </a:ext>
            </a:extLst>
          </p:cNvPr>
          <p:cNvCxnSpPr>
            <a:cxnSpLocks/>
          </p:cNvCxnSpPr>
          <p:nvPr/>
        </p:nvCxnSpPr>
        <p:spPr>
          <a:xfrm>
            <a:off x="2940098" y="3204448"/>
            <a:ext cx="516037" cy="0"/>
          </a:xfrm>
          <a:prstGeom prst="straightConnector1">
            <a:avLst/>
          </a:prstGeom>
          <a:ln>
            <a:solidFill>
              <a:schemeClr val="accent6">
                <a:lumMod val="50000"/>
              </a:schemeClr>
            </a:solidFill>
            <a:tailEnd type="triangle" w="lg" len="lg"/>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8C581942-14AA-49FE-ABBF-E8EB45D52993}"/>
              </a:ext>
            </a:extLst>
          </p:cNvPr>
          <p:cNvSpPr txBox="1"/>
          <p:nvPr/>
        </p:nvSpPr>
        <p:spPr>
          <a:xfrm>
            <a:off x="238793" y="1336730"/>
            <a:ext cx="5127796" cy="707886"/>
          </a:xfrm>
          <a:prstGeom prst="rect">
            <a:avLst/>
          </a:prstGeom>
          <a:noFill/>
        </p:spPr>
        <p:txBody>
          <a:bodyPr wrap="square" rtlCol="0">
            <a:spAutoFit/>
          </a:bodyPr>
          <a:lstStyle/>
          <a:p>
            <a:r>
              <a:rPr lang="en-US" sz="2000" dirty="0">
                <a:latin typeface="Calibri" panose="020F0502020204030204" pitchFamily="34" charset="0"/>
                <a:ea typeface="Calibri" panose="020F0502020204030204" pitchFamily="34" charset="0"/>
                <a:cs typeface="Calibri" panose="020F0502020204030204" pitchFamily="34" charset="0"/>
              </a:rPr>
              <a:t>A particle beam creates a high concentration of </a:t>
            </a:r>
            <a:r>
              <a:rPr lang="en-US" sz="2000" b="1" dirty="0">
                <a:solidFill>
                  <a:srgbClr val="FF0000"/>
                </a:solidFill>
                <a:latin typeface="Calibri" panose="020F0502020204030204" pitchFamily="34" charset="0"/>
                <a:ea typeface="Calibri" panose="020F0502020204030204" pitchFamily="34" charset="0"/>
                <a:cs typeface="Calibri" panose="020F0502020204030204" pitchFamily="34" charset="0"/>
              </a:rPr>
              <a:t>energy in a small volume</a:t>
            </a:r>
          </a:p>
        </p:txBody>
      </p:sp>
      <p:sp>
        <p:nvSpPr>
          <p:cNvPr id="14" name="Oval 13">
            <a:extLst>
              <a:ext uri="{FF2B5EF4-FFF2-40B4-BE49-F238E27FC236}">
                <a16:creationId xmlns:a16="http://schemas.microsoft.com/office/drawing/2014/main" id="{5AB314BA-6069-4E92-B138-842C4D97B78A}"/>
              </a:ext>
            </a:extLst>
          </p:cNvPr>
          <p:cNvSpPr/>
          <p:nvPr/>
        </p:nvSpPr>
        <p:spPr>
          <a:xfrm>
            <a:off x="2596819" y="3112811"/>
            <a:ext cx="173736" cy="183274"/>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latin typeface="Calibri" panose="020F0502020204030204" pitchFamily="34" charset="0"/>
              <a:ea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202DAE45-F56F-4E9E-8373-3A521D9E5225}"/>
              </a:ext>
            </a:extLst>
          </p:cNvPr>
          <p:cNvSpPr txBox="1"/>
          <p:nvPr/>
        </p:nvSpPr>
        <p:spPr>
          <a:xfrm>
            <a:off x="2346094" y="2778680"/>
            <a:ext cx="675185" cy="300082"/>
          </a:xfrm>
          <a:prstGeom prst="rect">
            <a:avLst/>
          </a:prstGeom>
          <a:noFill/>
        </p:spPr>
        <p:txBody>
          <a:bodyPr wrap="none" rtlCol="0">
            <a:spAutoFit/>
          </a:bodyPr>
          <a:lstStyle/>
          <a:p>
            <a:r>
              <a:rPr lang="fr-CH" sz="1350" i="1" dirty="0">
                <a:latin typeface="Calibri" panose="020F0502020204030204" pitchFamily="34" charset="0"/>
                <a:ea typeface="Calibri" panose="020F0502020204030204" pitchFamily="34" charset="0"/>
                <a:cs typeface="Calibri" panose="020F0502020204030204" pitchFamily="34" charset="0"/>
              </a:rPr>
              <a:t>proton</a:t>
            </a:r>
            <a:endParaRPr lang="en-GB" sz="1350" i="1" dirty="0">
              <a:latin typeface="Calibri" panose="020F0502020204030204" pitchFamily="34" charset="0"/>
              <a:ea typeface="Calibri" panose="020F0502020204030204" pitchFamily="34" charset="0"/>
              <a:cs typeface="Calibri" panose="020F0502020204030204" pitchFamily="34" charset="0"/>
            </a:endParaRPr>
          </a:p>
        </p:txBody>
      </p:sp>
      <p:pic>
        <p:nvPicPr>
          <p:cNvPr id="27" name="Picture 26">
            <a:extLst>
              <a:ext uri="{FF2B5EF4-FFF2-40B4-BE49-F238E27FC236}">
                <a16:creationId xmlns:a16="http://schemas.microsoft.com/office/drawing/2014/main" id="{607AD3A9-69CC-416B-A6EC-F8F3E46D6EF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7028" y="2319331"/>
            <a:ext cx="1554211" cy="1165659"/>
          </a:xfrm>
          <a:prstGeom prst="rect">
            <a:avLst/>
          </a:prstGeom>
        </p:spPr>
      </p:pic>
      <p:cxnSp>
        <p:nvCxnSpPr>
          <p:cNvPr id="30" name="Straight Arrow Connector 29">
            <a:extLst>
              <a:ext uri="{FF2B5EF4-FFF2-40B4-BE49-F238E27FC236}">
                <a16:creationId xmlns:a16="http://schemas.microsoft.com/office/drawing/2014/main" id="{7F14DF95-2D6C-4AE6-ABDC-11B35CA03029}"/>
              </a:ext>
            </a:extLst>
          </p:cNvPr>
          <p:cNvCxnSpPr>
            <a:cxnSpLocks/>
          </p:cNvCxnSpPr>
          <p:nvPr/>
        </p:nvCxnSpPr>
        <p:spPr>
          <a:xfrm>
            <a:off x="1784554" y="3204448"/>
            <a:ext cx="683697" cy="0"/>
          </a:xfrm>
          <a:prstGeom prst="straightConnector1">
            <a:avLst/>
          </a:prstGeom>
          <a:ln>
            <a:solidFill>
              <a:schemeClr val="accent6">
                <a:lumMod val="50000"/>
              </a:schemeClr>
            </a:solidFill>
            <a:tailEnd type="triangle" w="lg" len="lg"/>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AE59380D-7DD1-48E6-A66F-5DBA6EEE1803}"/>
              </a:ext>
            </a:extLst>
          </p:cNvPr>
          <p:cNvSpPr txBox="1"/>
          <p:nvPr/>
        </p:nvSpPr>
        <p:spPr>
          <a:xfrm>
            <a:off x="-20156" y="794328"/>
            <a:ext cx="12191999" cy="276999"/>
          </a:xfrm>
          <a:prstGeom prst="rect">
            <a:avLst/>
          </a:prstGeom>
        </p:spPr>
        <p:style>
          <a:lnRef idx="1">
            <a:schemeClr val="accent3"/>
          </a:lnRef>
          <a:fillRef idx="2">
            <a:schemeClr val="accent3"/>
          </a:fillRef>
          <a:effectRef idx="1">
            <a:schemeClr val="accent3"/>
          </a:effectRef>
          <a:fontRef idx="minor">
            <a:schemeClr val="dk1"/>
          </a:fontRef>
        </p:style>
        <p:txBody>
          <a:bodyPr wrap="square" lIns="0" tIns="0" rIns="0" bIns="0" rtlCol="0">
            <a:spAutoFit/>
          </a:bodyPr>
          <a:lstStyle/>
          <a:p>
            <a:pPr algn="ctr"/>
            <a:r>
              <a:rPr lang="fr-CH" dirty="0">
                <a:latin typeface="Calibri" panose="020F0502020204030204" pitchFamily="34" charset="0"/>
                <a:ea typeface="Calibri" panose="020F0502020204030204" pitchFamily="34" charset="0"/>
                <a:cs typeface="Calibri" panose="020F0502020204030204" pitchFamily="34" charset="0"/>
              </a:rPr>
              <a:t>A </a:t>
            </a:r>
            <a:r>
              <a:rPr lang="fr-CH" dirty="0" err="1">
                <a:latin typeface="Calibri" panose="020F0502020204030204" pitchFamily="34" charset="0"/>
                <a:ea typeface="Calibri" panose="020F0502020204030204" pitchFamily="34" charset="0"/>
                <a:cs typeface="Calibri" panose="020F0502020204030204" pitchFamily="34" charset="0"/>
              </a:rPr>
              <a:t>particle</a:t>
            </a:r>
            <a:r>
              <a:rPr lang="fr-CH" dirty="0">
                <a:latin typeface="Calibri" panose="020F0502020204030204" pitchFamily="34" charset="0"/>
                <a:ea typeface="Calibri" panose="020F0502020204030204" pitchFamily="34" charset="0"/>
                <a:cs typeface="Calibri" panose="020F0502020204030204" pitchFamily="34" charset="0"/>
              </a:rPr>
              <a:t> </a:t>
            </a:r>
            <a:r>
              <a:rPr lang="fr-CH" dirty="0" err="1">
                <a:latin typeface="Calibri" panose="020F0502020204030204" pitchFamily="34" charset="0"/>
                <a:ea typeface="Calibri" panose="020F0502020204030204" pitchFamily="34" charset="0"/>
                <a:cs typeface="Calibri" panose="020F0502020204030204" pitchFamily="34" charset="0"/>
              </a:rPr>
              <a:t>accelerator</a:t>
            </a:r>
            <a:r>
              <a:rPr lang="fr-CH" dirty="0">
                <a:latin typeface="Calibri" panose="020F0502020204030204" pitchFamily="34" charset="0"/>
                <a:ea typeface="Calibri" panose="020F0502020204030204" pitchFamily="34" charset="0"/>
                <a:cs typeface="Calibri" panose="020F0502020204030204" pitchFamily="34" charset="0"/>
              </a:rPr>
              <a:t> </a:t>
            </a:r>
            <a:r>
              <a:rPr lang="fr-CH" dirty="0" err="1">
                <a:latin typeface="Calibri" panose="020F0502020204030204" pitchFamily="34" charset="0"/>
                <a:ea typeface="Calibri" panose="020F0502020204030204" pitchFamily="34" charset="0"/>
                <a:cs typeface="Calibri" panose="020F0502020204030204" pitchFamily="34" charset="0"/>
              </a:rPr>
              <a:t>is</a:t>
            </a:r>
            <a:r>
              <a:rPr lang="fr-CH" dirty="0">
                <a:latin typeface="Calibri" panose="020F0502020204030204" pitchFamily="34" charset="0"/>
                <a:ea typeface="Calibri" panose="020F0502020204030204" pitchFamily="34" charset="0"/>
                <a:cs typeface="Calibri" panose="020F0502020204030204" pitchFamily="34" charset="0"/>
              </a:rPr>
              <a:t> an instrument capable of </a:t>
            </a:r>
            <a:r>
              <a:rPr lang="fr-CH" dirty="0" err="1">
                <a:latin typeface="Calibri" panose="020F0502020204030204" pitchFamily="34" charset="0"/>
                <a:ea typeface="Calibri" panose="020F0502020204030204" pitchFamily="34" charset="0"/>
                <a:cs typeface="Calibri" panose="020F0502020204030204" pitchFamily="34" charset="0"/>
              </a:rPr>
              <a:t>concentrating</a:t>
            </a:r>
            <a:r>
              <a:rPr lang="fr-CH" dirty="0">
                <a:latin typeface="Calibri" panose="020F0502020204030204" pitchFamily="34" charset="0"/>
                <a:ea typeface="Calibri" panose="020F0502020204030204" pitchFamily="34" charset="0"/>
                <a:cs typeface="Calibri" panose="020F0502020204030204" pitchFamily="34" charset="0"/>
              </a:rPr>
              <a:t> large </a:t>
            </a:r>
            <a:r>
              <a:rPr lang="fr-CH" dirty="0" err="1">
                <a:latin typeface="Calibri" panose="020F0502020204030204" pitchFamily="34" charset="0"/>
                <a:ea typeface="Calibri" panose="020F0502020204030204" pitchFamily="34" charset="0"/>
                <a:cs typeface="Calibri" panose="020F0502020204030204" pitchFamily="34" charset="0"/>
              </a:rPr>
              <a:t>amounts</a:t>
            </a:r>
            <a:r>
              <a:rPr lang="fr-CH" dirty="0">
                <a:latin typeface="Calibri" panose="020F0502020204030204" pitchFamily="34" charset="0"/>
                <a:ea typeface="Calibri" panose="020F0502020204030204" pitchFamily="34" charset="0"/>
                <a:cs typeface="Calibri" panose="020F0502020204030204" pitchFamily="34" charset="0"/>
              </a:rPr>
              <a:t> of </a:t>
            </a:r>
            <a:r>
              <a:rPr lang="fr-CH" dirty="0" err="1">
                <a:latin typeface="Calibri" panose="020F0502020204030204" pitchFamily="34" charset="0"/>
                <a:ea typeface="Calibri" panose="020F0502020204030204" pitchFamily="34" charset="0"/>
                <a:cs typeface="Calibri" panose="020F0502020204030204" pitchFamily="34" charset="0"/>
              </a:rPr>
              <a:t>energy</a:t>
            </a:r>
            <a:r>
              <a:rPr lang="fr-CH" dirty="0">
                <a:latin typeface="Calibri" panose="020F0502020204030204" pitchFamily="34" charset="0"/>
                <a:ea typeface="Calibri" panose="020F0502020204030204" pitchFamily="34" charset="0"/>
                <a:cs typeface="Calibri" panose="020F0502020204030204" pitchFamily="34" charset="0"/>
              </a:rPr>
              <a:t> at </a:t>
            </a:r>
            <a:r>
              <a:rPr lang="fr-CH" dirty="0" err="1">
                <a:latin typeface="Calibri" panose="020F0502020204030204" pitchFamily="34" charset="0"/>
                <a:ea typeface="Calibri" panose="020F0502020204030204" pitchFamily="34" charset="0"/>
                <a:cs typeface="Calibri" panose="020F0502020204030204" pitchFamily="34" charset="0"/>
              </a:rPr>
              <a:t>subatomic</a:t>
            </a:r>
            <a:r>
              <a:rPr lang="fr-CH" dirty="0">
                <a:latin typeface="Calibri" panose="020F0502020204030204" pitchFamily="34" charset="0"/>
                <a:ea typeface="Calibri" panose="020F0502020204030204" pitchFamily="34" charset="0"/>
                <a:cs typeface="Calibri" panose="020F0502020204030204" pitchFamily="34" charset="0"/>
              </a:rPr>
              <a:t> dimensions </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9759CA4D-B3C0-682B-2125-AB0BCC079BB4}"/>
              </a:ext>
            </a:extLst>
          </p:cNvPr>
          <p:cNvSpPr txBox="1"/>
          <p:nvPr/>
        </p:nvSpPr>
        <p:spPr>
          <a:xfrm>
            <a:off x="5351244" y="1336730"/>
            <a:ext cx="3982794" cy="455509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spcBef>
                <a:spcPts val="600"/>
              </a:spcBef>
            </a:pPr>
            <a:r>
              <a:rPr lang="en-US" dirty="0">
                <a:latin typeface="Calibri" panose="020F0502020204030204" pitchFamily="34" charset="0"/>
                <a:ea typeface="Calibri" panose="020F0502020204030204" pitchFamily="34" charset="0"/>
                <a:cs typeface="Calibri" panose="020F0502020204030204" pitchFamily="34" charset="0"/>
              </a:rPr>
              <a:t>The accelerated particle can:</a:t>
            </a:r>
          </a:p>
          <a:p>
            <a:pPr marL="342900" indent="-342900">
              <a:spcBef>
                <a:spcPts val="600"/>
              </a:spcBef>
              <a:buAutoNum type="alphaLcParenR"/>
            </a:pPr>
            <a:r>
              <a:rPr lang="en-US" dirty="0">
                <a:latin typeface="Calibri" panose="020F0502020204030204" pitchFamily="34" charset="0"/>
                <a:ea typeface="Calibri" panose="020F0502020204030204" pitchFamily="34" charset="0"/>
                <a:cs typeface="Calibri" panose="020F0502020204030204" pitchFamily="34" charset="0"/>
              </a:rPr>
              <a:t>kick an electron out of the atom (</a:t>
            </a:r>
            <a:r>
              <a:rPr lang="en-US" b="1" dirty="0">
                <a:solidFill>
                  <a:srgbClr val="7030A0"/>
                </a:solidFill>
                <a:latin typeface="Calibri" panose="020F0502020204030204" pitchFamily="34" charset="0"/>
                <a:ea typeface="Calibri" panose="020F0502020204030204" pitchFamily="34" charset="0"/>
                <a:cs typeface="Calibri" panose="020F0502020204030204" pitchFamily="34" charset="0"/>
              </a:rPr>
              <a:t>ionization</a:t>
            </a:r>
            <a:r>
              <a:rPr lang="en-US" dirty="0">
                <a:latin typeface="Calibri" panose="020F0502020204030204" pitchFamily="34" charset="0"/>
                <a:ea typeface="Calibri" panose="020F0502020204030204" pitchFamily="34" charset="0"/>
                <a:cs typeface="Calibri" panose="020F0502020204030204" pitchFamily="34" charset="0"/>
              </a:rPr>
              <a:t>) – breaking of molecular bonds, generation of free chemical radicals.</a:t>
            </a:r>
          </a:p>
          <a:p>
            <a:pPr marL="342900" indent="-342900">
              <a:spcBef>
                <a:spcPts val="600"/>
              </a:spcBef>
              <a:buAutoNum type="alphaLcParenR"/>
            </a:pPr>
            <a:r>
              <a:rPr lang="en-US" b="1" dirty="0">
                <a:solidFill>
                  <a:srgbClr val="7030A0"/>
                </a:solidFill>
                <a:latin typeface="Calibri" panose="020F0502020204030204" pitchFamily="34" charset="0"/>
                <a:ea typeface="Calibri" panose="020F0502020204030204" pitchFamily="34" charset="0"/>
                <a:cs typeface="Calibri" panose="020F0502020204030204" pitchFamily="34" charset="0"/>
              </a:rPr>
              <a:t>Excite</a:t>
            </a:r>
            <a:r>
              <a:rPr lang="en-US" dirty="0">
                <a:latin typeface="Calibri" panose="020F0502020204030204" pitchFamily="34" charset="0"/>
                <a:ea typeface="Calibri" panose="020F0502020204030204" pitchFamily="34" charset="0"/>
                <a:cs typeface="Calibri" panose="020F0502020204030204" pitchFamily="34" charset="0"/>
              </a:rPr>
              <a:t> the electron to a higher energy level, that  comes back generating an </a:t>
            </a:r>
            <a:r>
              <a:rPr lang="en-US" b="1"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rPr>
              <a:t>X-ray</a:t>
            </a:r>
            <a:r>
              <a:rPr lang="en-US" dirty="0">
                <a:latin typeface="Calibri" panose="020F0502020204030204" pitchFamily="34" charset="0"/>
                <a:ea typeface="Calibri" panose="020F0502020204030204" pitchFamily="34" charset="0"/>
                <a:cs typeface="Calibri" panose="020F0502020204030204" pitchFamily="34" charset="0"/>
              </a:rPr>
              <a:t> (photon). </a:t>
            </a:r>
          </a:p>
          <a:p>
            <a:pPr marL="342900" indent="-342900">
              <a:spcBef>
                <a:spcPts val="600"/>
              </a:spcBef>
              <a:buAutoNum type="alphaLcParenR"/>
            </a:pPr>
            <a:r>
              <a:rPr lang="en-US" dirty="0">
                <a:latin typeface="Calibri" panose="020F0502020204030204" pitchFamily="34" charset="0"/>
                <a:ea typeface="Calibri" panose="020F0502020204030204" pitchFamily="34" charset="0"/>
                <a:cs typeface="Calibri" panose="020F0502020204030204" pitchFamily="34" charset="0"/>
              </a:rPr>
              <a:t>be </a:t>
            </a:r>
            <a:r>
              <a:rPr lang="en-US" b="1" dirty="0">
                <a:solidFill>
                  <a:srgbClr val="7030A0"/>
                </a:solidFill>
                <a:latin typeface="Calibri" panose="020F0502020204030204" pitchFamily="34" charset="0"/>
                <a:ea typeface="Calibri" panose="020F0502020204030204" pitchFamily="34" charset="0"/>
                <a:cs typeface="Calibri" panose="020F0502020204030204" pitchFamily="34" charset="0"/>
              </a:rPr>
              <a:t>deflected</a:t>
            </a:r>
            <a:r>
              <a:rPr lang="en-US" dirty="0">
                <a:latin typeface="Calibri" panose="020F0502020204030204" pitchFamily="34" charset="0"/>
                <a:ea typeface="Calibri" panose="020F0502020204030204" pitchFamily="34" charset="0"/>
                <a:cs typeface="Calibri" panose="020F0502020204030204" pitchFamily="34" charset="0"/>
              </a:rPr>
              <a:t> by the nucleus giving energy to the atom -  increase of temperature, etc.</a:t>
            </a:r>
          </a:p>
          <a:p>
            <a:pPr marL="342900" indent="-342900">
              <a:spcBef>
                <a:spcPts val="600"/>
              </a:spcBef>
              <a:buAutoNum type="alphaLcParenR"/>
            </a:pPr>
            <a:r>
              <a:rPr lang="en-US" dirty="0">
                <a:latin typeface="Calibri" panose="020F0502020204030204" pitchFamily="34" charset="0"/>
                <a:ea typeface="Calibri" panose="020F0502020204030204" pitchFamily="34" charset="0"/>
                <a:cs typeface="Calibri" panose="020F0502020204030204" pitchFamily="34" charset="0"/>
              </a:rPr>
              <a:t>be absorbed by the nucleus bringing it to an excited state that can </a:t>
            </a:r>
            <a:r>
              <a:rPr lang="en-US" b="1"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rPr>
              <a:t>generate </a:t>
            </a:r>
            <a:r>
              <a:rPr lang="en-US" dirty="0">
                <a:latin typeface="Calibri" panose="020F0502020204030204" pitchFamily="34" charset="0"/>
                <a:ea typeface="Calibri" panose="020F0502020204030204" pitchFamily="34" charset="0"/>
                <a:cs typeface="Calibri" panose="020F0502020204030204" pitchFamily="34" charset="0"/>
              </a:rPr>
              <a:t>secondary particles (</a:t>
            </a:r>
            <a:r>
              <a:rPr lang="en-US" b="1" dirty="0">
                <a:solidFill>
                  <a:schemeClr val="accent3">
                    <a:lumMod val="75000"/>
                  </a:schemeClr>
                </a:solidFill>
                <a:latin typeface="Calibri" panose="020F0502020204030204" pitchFamily="34" charset="0"/>
                <a:ea typeface="Calibri" panose="020F0502020204030204" pitchFamily="34" charset="0"/>
                <a:cs typeface="Calibri" panose="020F0502020204030204" pitchFamily="34" charset="0"/>
              </a:rPr>
              <a:t>radiation)</a:t>
            </a:r>
            <a:r>
              <a:rPr lang="en-US" dirty="0">
                <a:latin typeface="Calibri" panose="020F0502020204030204" pitchFamily="34" charset="0"/>
                <a:ea typeface="Calibri" panose="020F0502020204030204" pitchFamily="34" charset="0"/>
                <a:cs typeface="Calibri" panose="020F0502020204030204" pitchFamily="34" charset="0"/>
              </a:rPr>
              <a:t>.</a:t>
            </a:r>
            <a:endParaRPr lang="en-US" sz="700" dirty="0">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449EBC92-D03C-696A-FB4A-D7AB48BA5899}"/>
              </a:ext>
            </a:extLst>
          </p:cNvPr>
          <p:cNvSpPr txBox="1"/>
          <p:nvPr/>
        </p:nvSpPr>
        <p:spPr>
          <a:xfrm>
            <a:off x="9745872" y="1821380"/>
            <a:ext cx="2069587" cy="4023391"/>
          </a:xfrm>
          <a:prstGeom prst="rect">
            <a:avLst/>
          </a:prstGeom>
        </p:spPr>
        <p:style>
          <a:lnRef idx="2">
            <a:schemeClr val="accent1"/>
          </a:lnRef>
          <a:fillRef idx="1">
            <a:schemeClr val="lt1"/>
          </a:fillRef>
          <a:effectRef idx="0">
            <a:schemeClr val="accent1"/>
          </a:effectRef>
          <a:fontRef idx="minor">
            <a:schemeClr val="dk1"/>
          </a:fontRef>
        </p:style>
        <p:txBody>
          <a:bodyPr wrap="none" lIns="72000" tIns="72000" rIns="72000" bIns="72000" rtlCol="0">
            <a:spAutoFit/>
          </a:bodyPr>
          <a:lstStyle/>
          <a:p>
            <a:pPr algn="l"/>
            <a:r>
              <a:rPr lang="en-US" dirty="0">
                <a:latin typeface="Calibri" panose="020F0502020204030204" pitchFamily="34" charset="0"/>
                <a:ea typeface="Calibri" panose="020F0502020204030204" pitchFamily="34" charset="0"/>
                <a:cs typeface="Calibri" panose="020F0502020204030204" pitchFamily="34" charset="0"/>
              </a:rPr>
              <a:t>Cancer treatment</a:t>
            </a:r>
          </a:p>
          <a:p>
            <a:pPr algn="l"/>
            <a:r>
              <a:rPr lang="en-US" dirty="0">
                <a:latin typeface="Calibri" panose="020F0502020204030204" pitchFamily="34" charset="0"/>
                <a:ea typeface="Calibri" panose="020F0502020204030204" pitchFamily="34" charset="0"/>
                <a:cs typeface="Calibri" panose="020F0502020204030204" pitchFamily="34" charset="0"/>
              </a:rPr>
              <a:t>Polymerization</a:t>
            </a:r>
          </a:p>
          <a:p>
            <a:pPr algn="l"/>
            <a:r>
              <a:rPr lang="en-US" dirty="0">
                <a:latin typeface="Calibri" panose="020F0502020204030204" pitchFamily="34" charset="0"/>
                <a:ea typeface="Calibri" panose="020F0502020204030204" pitchFamily="34" charset="0"/>
                <a:cs typeface="Calibri" panose="020F0502020204030204" pitchFamily="34" charset="0"/>
              </a:rPr>
              <a:t>Sterilization</a:t>
            </a:r>
          </a:p>
          <a:p>
            <a:pPr algn="l"/>
            <a:endParaRPr lang="en-US" dirty="0">
              <a:latin typeface="Calibri" panose="020F0502020204030204" pitchFamily="34" charset="0"/>
              <a:ea typeface="Calibri" panose="020F0502020204030204" pitchFamily="34" charset="0"/>
              <a:cs typeface="Calibri" panose="020F0502020204030204" pitchFamily="34" charset="0"/>
            </a:endParaRPr>
          </a:p>
          <a:p>
            <a:pPr algn="l"/>
            <a:r>
              <a:rPr lang="en-US" dirty="0">
                <a:latin typeface="Calibri" panose="020F0502020204030204" pitchFamily="34" charset="0"/>
                <a:ea typeface="Calibri" panose="020F0502020204030204" pitchFamily="34" charset="0"/>
                <a:cs typeface="Calibri" panose="020F0502020204030204" pitchFamily="34" charset="0"/>
              </a:rPr>
              <a:t>Cancer treatment</a:t>
            </a:r>
          </a:p>
          <a:p>
            <a:pPr algn="l"/>
            <a:r>
              <a:rPr lang="en-US" dirty="0">
                <a:latin typeface="Calibri" panose="020F0502020204030204" pitchFamily="34" charset="0"/>
                <a:ea typeface="Calibri" panose="020F0502020204030204" pitchFamily="34" charset="0"/>
                <a:cs typeface="Calibri" panose="020F0502020204030204" pitchFamily="34" charset="0"/>
              </a:rPr>
              <a:t>Security</a:t>
            </a:r>
          </a:p>
          <a:p>
            <a:pPr algn="l"/>
            <a:r>
              <a:rPr lang="en-US" dirty="0">
                <a:latin typeface="Calibri" panose="020F0502020204030204" pitchFamily="34" charset="0"/>
                <a:ea typeface="Calibri" panose="020F0502020204030204" pitchFamily="34" charset="0"/>
                <a:cs typeface="Calibri" panose="020F0502020204030204" pitchFamily="34" charset="0"/>
              </a:rPr>
              <a:t>Diagnostics</a:t>
            </a:r>
          </a:p>
          <a:p>
            <a:pPr algn="l"/>
            <a:endParaRPr lang="en-US" dirty="0">
              <a:latin typeface="Calibri" panose="020F0502020204030204" pitchFamily="34" charset="0"/>
              <a:ea typeface="Calibri" panose="020F0502020204030204" pitchFamily="34" charset="0"/>
              <a:cs typeface="Calibri" panose="020F0502020204030204" pitchFamily="34" charset="0"/>
            </a:endParaRPr>
          </a:p>
          <a:p>
            <a:pPr algn="l"/>
            <a:r>
              <a:rPr lang="en-US" dirty="0">
                <a:latin typeface="Calibri" panose="020F0502020204030204" pitchFamily="34" charset="0"/>
                <a:ea typeface="Calibri" panose="020F0502020204030204" pitchFamily="34" charset="0"/>
                <a:cs typeface="Calibri" panose="020F0502020204030204" pitchFamily="34" charset="0"/>
              </a:rPr>
              <a:t>Cutting, welding</a:t>
            </a:r>
          </a:p>
          <a:p>
            <a:pPr algn="l"/>
            <a:endParaRPr lang="en-US" dirty="0">
              <a:latin typeface="Calibri" panose="020F0502020204030204" pitchFamily="34" charset="0"/>
              <a:ea typeface="Calibri" panose="020F0502020204030204" pitchFamily="34" charset="0"/>
              <a:cs typeface="Calibri" panose="020F0502020204030204" pitchFamily="34" charset="0"/>
            </a:endParaRPr>
          </a:p>
          <a:p>
            <a:pPr algn="l"/>
            <a:endParaRPr lang="en-US" dirty="0">
              <a:latin typeface="Calibri" panose="020F0502020204030204" pitchFamily="34" charset="0"/>
              <a:ea typeface="Calibri" panose="020F0502020204030204" pitchFamily="34" charset="0"/>
              <a:cs typeface="Calibri" panose="020F0502020204030204" pitchFamily="34" charset="0"/>
            </a:endParaRPr>
          </a:p>
          <a:p>
            <a:pPr algn="l"/>
            <a:r>
              <a:rPr lang="en-US" dirty="0">
                <a:latin typeface="Calibri" panose="020F0502020204030204" pitchFamily="34" charset="0"/>
                <a:ea typeface="Calibri" panose="020F0502020204030204" pitchFamily="34" charset="0"/>
                <a:cs typeface="Calibri" panose="020F0502020204030204" pitchFamily="34" charset="0"/>
              </a:rPr>
              <a:t>Isotope production</a:t>
            </a:r>
          </a:p>
          <a:p>
            <a:pPr algn="l"/>
            <a:r>
              <a:rPr lang="en-US" dirty="0">
                <a:latin typeface="Calibri" panose="020F0502020204030204" pitchFamily="34" charset="0"/>
                <a:ea typeface="Calibri" panose="020F0502020204030204" pitchFamily="34" charset="0"/>
                <a:cs typeface="Calibri" panose="020F0502020204030204" pitchFamily="34" charset="0"/>
              </a:rPr>
              <a:t>Neutron production </a:t>
            </a:r>
          </a:p>
          <a:p>
            <a:pPr algn="l"/>
            <a:endParaRPr lang="en-CH" dirty="0">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A02D82D7-5A64-71B4-F5E3-18FFA7D036BE}"/>
              </a:ext>
            </a:extLst>
          </p:cNvPr>
          <p:cNvSpPr txBox="1"/>
          <p:nvPr/>
        </p:nvSpPr>
        <p:spPr>
          <a:xfrm>
            <a:off x="527973" y="4361422"/>
            <a:ext cx="4137691" cy="1253402"/>
          </a:xfrm>
          <a:prstGeom prst="rect">
            <a:avLst/>
          </a:prstGeom>
        </p:spPr>
        <p:style>
          <a:lnRef idx="1">
            <a:schemeClr val="accent2"/>
          </a:lnRef>
          <a:fillRef idx="2">
            <a:schemeClr val="accent2"/>
          </a:fillRef>
          <a:effectRef idx="1">
            <a:schemeClr val="accent2"/>
          </a:effectRef>
          <a:fontRef idx="minor">
            <a:schemeClr val="dk1"/>
          </a:fontRef>
        </p:style>
        <p:txBody>
          <a:bodyPr wrap="square" lIns="72000" tIns="72000" rIns="72000" bIns="72000" rtlCol="0">
            <a:spAutoFit/>
          </a:bodyPr>
          <a:lstStyle/>
          <a:p>
            <a:r>
              <a:rPr lang="en-GB" dirty="0">
                <a:latin typeface="Calibri" panose="020F0502020204030204" pitchFamily="34" charset="0"/>
                <a:ea typeface="Calibri" panose="020F0502020204030204" pitchFamily="34" charset="0"/>
                <a:cs typeface="Calibri" panose="020F0502020204030204" pitchFamily="34" charset="0"/>
              </a:rPr>
              <a:t>Note that particle beams are efficient only in driving </a:t>
            </a:r>
            <a:r>
              <a:rPr lang="en-GB" b="1" dirty="0">
                <a:solidFill>
                  <a:schemeClr val="accent1"/>
                </a:solidFill>
                <a:latin typeface="Calibri" panose="020F0502020204030204" pitchFamily="34" charset="0"/>
                <a:ea typeface="Calibri" panose="020F0502020204030204" pitchFamily="34" charset="0"/>
                <a:cs typeface="Calibri" panose="020F0502020204030204" pitchFamily="34" charset="0"/>
              </a:rPr>
              <a:t>microscopic processes. </a:t>
            </a:r>
            <a:r>
              <a:rPr lang="en-GB" dirty="0">
                <a:latin typeface="Calibri" panose="020F0502020204030204" pitchFamily="34" charset="0"/>
                <a:ea typeface="Calibri" panose="020F0502020204030204" pitchFamily="34" charset="0"/>
                <a:cs typeface="Calibri" panose="020F0502020204030204" pitchFamily="34" charset="0"/>
              </a:rPr>
              <a:t>They can interact only with small amounts of matter (mg/s, vs. kg/s for other processes).</a:t>
            </a:r>
          </a:p>
        </p:txBody>
      </p:sp>
      <p:sp>
        <p:nvSpPr>
          <p:cNvPr id="13" name="Arrow: Right 12">
            <a:extLst>
              <a:ext uri="{FF2B5EF4-FFF2-40B4-BE49-F238E27FC236}">
                <a16:creationId xmlns:a16="http://schemas.microsoft.com/office/drawing/2014/main" id="{2D2F7CF8-9EE0-F21C-D219-6D15DA726E9E}"/>
              </a:ext>
            </a:extLst>
          </p:cNvPr>
          <p:cNvSpPr/>
          <p:nvPr/>
        </p:nvSpPr>
        <p:spPr>
          <a:xfrm>
            <a:off x="9363602" y="3064918"/>
            <a:ext cx="352705" cy="109871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3127932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en-US" altLang="zh-CN" dirty="0"/>
              <a:t>Roadmap of ADS project in China</a:t>
            </a:r>
            <a:endParaRPr kumimoji="1" lang="zh-CN" altLang="en-US" dirty="0"/>
          </a:p>
        </p:txBody>
      </p:sp>
      <p:sp>
        <p:nvSpPr>
          <p:cNvPr id="13" name="矩形 12"/>
          <p:cNvSpPr/>
          <p:nvPr/>
        </p:nvSpPr>
        <p:spPr>
          <a:xfrm>
            <a:off x="665188" y="4876479"/>
            <a:ext cx="4122334" cy="1107996"/>
          </a:xfrm>
          <a:prstGeom prst="rect">
            <a:avLst/>
          </a:prstGeom>
        </p:spPr>
        <p:txBody>
          <a:bodyPr wrap="square">
            <a:spAutoFit/>
          </a:bodyPr>
          <a:lstStyle/>
          <a:p>
            <a:r>
              <a:rPr lang="en-US" altLang="zh-CN" sz="1600" dirty="0">
                <a:solidFill>
                  <a:prstClr val="black"/>
                </a:solidFill>
                <a:latin typeface="Times New Roman"/>
                <a:ea typeface="宋体"/>
              </a:rPr>
              <a:t>“Strategic Technology Pilot Project” </a:t>
            </a:r>
          </a:p>
          <a:p>
            <a:r>
              <a:rPr lang="en-US" altLang="zh-CN" sz="1600" dirty="0">
                <a:solidFill>
                  <a:prstClr val="black"/>
                </a:solidFill>
                <a:latin typeface="Times New Roman"/>
                <a:ea typeface="宋体"/>
              </a:rPr>
              <a:t>of the Chinese Academy of Sciences</a:t>
            </a:r>
          </a:p>
          <a:p>
            <a:pPr algn="ctr"/>
            <a:r>
              <a:rPr lang="en-US" altLang="zh-CN" dirty="0">
                <a:solidFill>
                  <a:srgbClr val="3366FF"/>
                </a:solidFill>
                <a:latin typeface="Times New Roman"/>
                <a:ea typeface="仿宋" pitchFamily="49" charset="-122"/>
              </a:rPr>
              <a:t>Key technology R&amp;D</a:t>
            </a:r>
          </a:p>
          <a:p>
            <a:pPr algn="ctr"/>
            <a:r>
              <a:rPr lang="en-US" altLang="zh-CN" sz="1600" dirty="0">
                <a:solidFill>
                  <a:srgbClr val="3366FF"/>
                </a:solidFill>
                <a:latin typeface="Times New Roman"/>
                <a:ea typeface="仿宋" pitchFamily="49" charset="-122"/>
              </a:rPr>
              <a:t>Y2011-2017, 1.78 B CNY</a:t>
            </a:r>
            <a:endParaRPr lang="zh-CN" altLang="en-US" sz="1600" dirty="0">
              <a:solidFill>
                <a:srgbClr val="3366FF"/>
              </a:solidFill>
              <a:latin typeface="Times New Roman"/>
              <a:ea typeface="仿宋" pitchFamily="49" charset="-122"/>
            </a:endParaRPr>
          </a:p>
        </p:txBody>
      </p:sp>
      <p:pic>
        <p:nvPicPr>
          <p:cNvPr id="4" name="Picture 1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1048" y="1959709"/>
            <a:ext cx="8969620" cy="2528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20"/>
          <p:cNvSpPr>
            <a:spLocks noChangeArrowheads="1"/>
          </p:cNvSpPr>
          <p:nvPr/>
        </p:nvSpPr>
        <p:spPr bwMode="auto">
          <a:xfrm>
            <a:off x="4363582" y="4392755"/>
            <a:ext cx="3368159" cy="89255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r>
              <a:rPr lang="en-US" altLang="zh-CN" sz="1400" dirty="0">
                <a:solidFill>
                  <a:srgbClr val="FF0000"/>
                </a:solidFill>
                <a:latin typeface="Arial" pitchFamily="34" charset="0"/>
                <a:ea typeface="宋体"/>
              </a:rPr>
              <a:t>Stage 1: Research facility (CIADS)</a:t>
            </a:r>
          </a:p>
          <a:p>
            <a:pPr algn="ctr">
              <a:spcBef>
                <a:spcPts val="600"/>
              </a:spcBef>
            </a:pPr>
            <a:r>
              <a:rPr lang="en-US" altLang="zh-CN" sz="1400" dirty="0">
                <a:solidFill>
                  <a:srgbClr val="FF0000"/>
                </a:solidFill>
                <a:latin typeface="Arial" pitchFamily="34" charset="0"/>
                <a:ea typeface="宋体"/>
              </a:rPr>
              <a:t>(250 MeV, 10 mA, 10 </a:t>
            </a:r>
            <a:r>
              <a:rPr lang="en-US" altLang="zh-CN" sz="1400" dirty="0" err="1">
                <a:solidFill>
                  <a:srgbClr val="FF0000"/>
                </a:solidFill>
                <a:latin typeface="Arial" pitchFamily="34" charset="0"/>
                <a:ea typeface="宋体"/>
              </a:rPr>
              <a:t>MWt</a:t>
            </a:r>
            <a:r>
              <a:rPr lang="en-US" altLang="zh-CN" sz="1400" dirty="0">
                <a:solidFill>
                  <a:srgbClr val="FF0000"/>
                </a:solidFill>
                <a:latin typeface="Arial" pitchFamily="34" charset="0"/>
                <a:ea typeface="宋体"/>
              </a:rPr>
              <a:t>) </a:t>
            </a:r>
          </a:p>
          <a:p>
            <a:pPr algn="ctr">
              <a:spcBef>
                <a:spcPts val="600"/>
              </a:spcBef>
            </a:pPr>
            <a:r>
              <a:rPr lang="en-US" altLang="zh-CN" sz="1400" dirty="0">
                <a:solidFill>
                  <a:srgbClr val="FF0000"/>
                </a:solidFill>
                <a:latin typeface="Arial" pitchFamily="34" charset="0"/>
                <a:ea typeface="宋体"/>
              </a:rPr>
              <a:t>Y2017-2022, 2.25 B CNY</a:t>
            </a:r>
          </a:p>
        </p:txBody>
      </p:sp>
      <p:sp>
        <p:nvSpPr>
          <p:cNvPr id="7" name="Rectangle 22"/>
          <p:cNvSpPr>
            <a:spLocks noChangeArrowheads="1"/>
          </p:cNvSpPr>
          <p:nvPr/>
        </p:nvSpPr>
        <p:spPr bwMode="auto">
          <a:xfrm>
            <a:off x="7153284" y="5344924"/>
            <a:ext cx="3373125" cy="89255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r>
              <a:rPr lang="en-US" altLang="zh-CN" sz="1400" dirty="0">
                <a:solidFill>
                  <a:srgbClr val="4B24A2"/>
                </a:solidFill>
                <a:latin typeface="Arial" pitchFamily="34" charset="0"/>
                <a:ea typeface="宋体"/>
              </a:rPr>
              <a:t>Stage 2: Demo facility (CDADS)</a:t>
            </a:r>
          </a:p>
          <a:p>
            <a:pPr algn="ctr">
              <a:spcBef>
                <a:spcPts val="600"/>
              </a:spcBef>
            </a:pPr>
            <a:r>
              <a:rPr lang="en-US" altLang="zh-CN" sz="1400" dirty="0">
                <a:solidFill>
                  <a:srgbClr val="4B24A2"/>
                </a:solidFill>
                <a:latin typeface="Arial" pitchFamily="34" charset="0"/>
                <a:ea typeface="宋体"/>
              </a:rPr>
              <a:t>(1.2~1.5GeV, 10~25 mA, 100 </a:t>
            </a:r>
            <a:r>
              <a:rPr lang="en-US" altLang="zh-CN" sz="1400" dirty="0" err="1">
                <a:solidFill>
                  <a:srgbClr val="4B24A2"/>
                </a:solidFill>
                <a:latin typeface="Arial" pitchFamily="34" charset="0"/>
                <a:ea typeface="宋体"/>
              </a:rPr>
              <a:t>MWt</a:t>
            </a:r>
            <a:r>
              <a:rPr lang="en-US" altLang="zh-CN" sz="1400" dirty="0">
                <a:solidFill>
                  <a:srgbClr val="4B24A2"/>
                </a:solidFill>
                <a:latin typeface="Arial" pitchFamily="34" charset="0"/>
                <a:ea typeface="宋体"/>
              </a:rPr>
              <a:t>)</a:t>
            </a:r>
          </a:p>
          <a:p>
            <a:pPr algn="ctr">
              <a:spcBef>
                <a:spcPts val="600"/>
              </a:spcBef>
            </a:pPr>
            <a:r>
              <a:rPr lang="en-US" altLang="zh-CN" sz="1400" dirty="0">
                <a:solidFill>
                  <a:srgbClr val="4B24A2"/>
                </a:solidFill>
                <a:latin typeface="Arial" pitchFamily="34" charset="0"/>
                <a:ea typeface="宋体"/>
              </a:rPr>
              <a:t>Y2030</a:t>
            </a:r>
          </a:p>
        </p:txBody>
      </p:sp>
      <p:cxnSp>
        <p:nvCxnSpPr>
          <p:cNvPr id="8" name="直接连接符 2"/>
          <p:cNvCxnSpPr>
            <a:cxnSpLocks noChangeShapeType="1"/>
          </p:cNvCxnSpPr>
          <p:nvPr/>
        </p:nvCxnSpPr>
        <p:spPr bwMode="auto">
          <a:xfrm>
            <a:off x="6188879" y="2679790"/>
            <a:ext cx="0" cy="2346067"/>
          </a:xfrm>
          <a:prstGeom prst="line">
            <a:avLst/>
          </a:prstGeom>
          <a:noFill/>
          <a:ln w="28575" algn="ctr">
            <a:solidFill>
              <a:srgbClr val="FF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4" name="直接连接符 2"/>
          <p:cNvCxnSpPr>
            <a:cxnSpLocks noChangeShapeType="1"/>
          </p:cNvCxnSpPr>
          <p:nvPr/>
        </p:nvCxnSpPr>
        <p:spPr bwMode="auto">
          <a:xfrm>
            <a:off x="3555278" y="1427523"/>
            <a:ext cx="8927" cy="2584414"/>
          </a:xfrm>
          <a:prstGeom prst="line">
            <a:avLst/>
          </a:prstGeom>
          <a:noFill/>
          <a:ln w="28575" algn="ctr">
            <a:solidFill>
              <a:srgbClr val="66FFFF"/>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0" name="文本框 19"/>
          <p:cNvSpPr txBox="1"/>
          <p:nvPr/>
        </p:nvSpPr>
        <p:spPr bwMode="auto">
          <a:xfrm>
            <a:off x="3564205" y="1311637"/>
            <a:ext cx="1943161" cy="338554"/>
          </a:xfrm>
          <a:prstGeom prst="rect">
            <a:avLst/>
          </a:prstGeom>
          <a:noFill/>
          <a:ln w="9525">
            <a:noFill/>
            <a:miter lim="800000"/>
            <a:headEnd/>
            <a:tailEnd/>
          </a:ln>
        </p:spPr>
        <p:txBody>
          <a:bodyPr wrap="none" rtlCol="0">
            <a:spAutoFit/>
          </a:bodyPr>
          <a:lstStyle/>
          <a:p>
            <a:r>
              <a:rPr kumimoji="1" lang="en-US" altLang="zh-CN" sz="1600" dirty="0">
                <a:solidFill>
                  <a:srgbClr val="66FFFF"/>
                </a:solidFill>
                <a:latin typeface="Arial Narrow" pitchFamily="34" charset="0"/>
                <a:ea typeface="楷体_GB2312" pitchFamily="49" charset="-122"/>
                <a:cs typeface="Times New Roman" pitchFamily="18" charset="0"/>
              </a:rPr>
              <a:t>Goal in 2015.06, 5 MeV</a:t>
            </a:r>
            <a:endParaRPr kumimoji="1" lang="zh-CN" altLang="en-US" sz="1600" dirty="0">
              <a:solidFill>
                <a:srgbClr val="66FFFF"/>
              </a:solidFill>
              <a:latin typeface="Arial Narrow" pitchFamily="34" charset="0"/>
              <a:ea typeface="楷体_GB2312" pitchFamily="49" charset="-122"/>
              <a:cs typeface="Times New Roman" pitchFamily="18" charset="0"/>
            </a:endParaRPr>
          </a:p>
        </p:txBody>
      </p:sp>
      <p:cxnSp>
        <p:nvCxnSpPr>
          <p:cNvPr id="21" name="直接连接符 2"/>
          <p:cNvCxnSpPr>
            <a:cxnSpLocks noChangeShapeType="1"/>
          </p:cNvCxnSpPr>
          <p:nvPr/>
        </p:nvCxnSpPr>
        <p:spPr bwMode="auto">
          <a:xfrm>
            <a:off x="4131341" y="1823221"/>
            <a:ext cx="0" cy="2188717"/>
          </a:xfrm>
          <a:prstGeom prst="line">
            <a:avLst/>
          </a:prstGeom>
          <a:noFill/>
          <a:ln w="28575" algn="ctr">
            <a:solidFill>
              <a:srgbClr val="D129C5"/>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4" name="文本框 23"/>
          <p:cNvSpPr txBox="1"/>
          <p:nvPr/>
        </p:nvSpPr>
        <p:spPr bwMode="auto">
          <a:xfrm>
            <a:off x="4244423" y="1671677"/>
            <a:ext cx="2036135" cy="338554"/>
          </a:xfrm>
          <a:prstGeom prst="rect">
            <a:avLst/>
          </a:prstGeom>
          <a:noFill/>
          <a:ln w="9525">
            <a:noFill/>
            <a:miter lim="800000"/>
            <a:headEnd/>
            <a:tailEnd/>
          </a:ln>
        </p:spPr>
        <p:txBody>
          <a:bodyPr wrap="none" rtlCol="0">
            <a:spAutoFit/>
          </a:bodyPr>
          <a:lstStyle/>
          <a:p>
            <a:r>
              <a:rPr kumimoji="1" lang="en-US" altLang="zh-CN" sz="1600" dirty="0">
                <a:solidFill>
                  <a:srgbClr val="D129C5"/>
                </a:solidFill>
                <a:latin typeface="Arial Narrow" pitchFamily="34" charset="0"/>
                <a:ea typeface="楷体_GB2312" pitchFamily="49" charset="-122"/>
                <a:cs typeface="Times New Roman" pitchFamily="18" charset="0"/>
              </a:rPr>
              <a:t>Goal in 2015.12, 10 MeV</a:t>
            </a:r>
            <a:endParaRPr kumimoji="1" lang="zh-CN" altLang="en-US" sz="1600" dirty="0">
              <a:solidFill>
                <a:srgbClr val="D129C5"/>
              </a:solidFill>
              <a:latin typeface="Arial Narrow" pitchFamily="34" charset="0"/>
              <a:ea typeface="楷体_GB2312" pitchFamily="49" charset="-122"/>
              <a:cs typeface="Times New Roman" pitchFamily="18" charset="0"/>
            </a:endParaRPr>
          </a:p>
        </p:txBody>
      </p:sp>
      <p:cxnSp>
        <p:nvCxnSpPr>
          <p:cNvPr id="17" name="直接连接符 14"/>
          <p:cNvCxnSpPr>
            <a:cxnSpLocks noChangeShapeType="1"/>
          </p:cNvCxnSpPr>
          <p:nvPr/>
        </p:nvCxnSpPr>
        <p:spPr bwMode="auto">
          <a:xfrm>
            <a:off x="10526409" y="2953708"/>
            <a:ext cx="0" cy="3744416"/>
          </a:xfrm>
          <a:prstGeom prst="line">
            <a:avLst/>
          </a:prstGeom>
          <a:noFill/>
          <a:ln w="28575" algn="ctr">
            <a:solidFill>
              <a:srgbClr val="4B24A2"/>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2" name="直接连接符 2"/>
          <p:cNvCxnSpPr>
            <a:cxnSpLocks noChangeShapeType="1"/>
          </p:cNvCxnSpPr>
          <p:nvPr/>
        </p:nvCxnSpPr>
        <p:spPr bwMode="auto">
          <a:xfrm>
            <a:off x="5211461" y="2175935"/>
            <a:ext cx="0" cy="3600198"/>
          </a:xfrm>
          <a:prstGeom prst="line">
            <a:avLst/>
          </a:prstGeom>
          <a:noFill/>
          <a:ln w="28575" algn="ctr">
            <a:solidFill>
              <a:srgbClr val="0000FF"/>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3" name="直接连接符 2"/>
          <p:cNvCxnSpPr>
            <a:cxnSpLocks noChangeShapeType="1"/>
          </p:cNvCxnSpPr>
          <p:nvPr/>
        </p:nvCxnSpPr>
        <p:spPr bwMode="auto">
          <a:xfrm>
            <a:off x="3009317" y="1081577"/>
            <a:ext cx="0" cy="2930361"/>
          </a:xfrm>
          <a:prstGeom prst="line">
            <a:avLst/>
          </a:prstGeom>
          <a:noFill/>
          <a:ln w="28575" algn="ctr">
            <a:solidFill>
              <a:srgbClr val="008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4" name="文本框 33"/>
          <p:cNvSpPr txBox="1"/>
          <p:nvPr/>
        </p:nvSpPr>
        <p:spPr bwMode="auto">
          <a:xfrm>
            <a:off x="5301526" y="2031717"/>
            <a:ext cx="2036135" cy="338554"/>
          </a:xfrm>
          <a:prstGeom prst="rect">
            <a:avLst/>
          </a:prstGeom>
          <a:noFill/>
          <a:ln w="9525">
            <a:noFill/>
            <a:miter lim="800000"/>
            <a:headEnd/>
            <a:tailEnd/>
          </a:ln>
        </p:spPr>
        <p:txBody>
          <a:bodyPr wrap="none" rtlCol="0">
            <a:spAutoFit/>
          </a:bodyPr>
          <a:lstStyle/>
          <a:p>
            <a:r>
              <a:rPr kumimoji="1" lang="en-US" altLang="zh-CN" sz="1600" dirty="0">
                <a:solidFill>
                  <a:srgbClr val="0000FF"/>
                </a:solidFill>
                <a:latin typeface="Arial Narrow" pitchFamily="34" charset="0"/>
                <a:ea typeface="楷体_GB2312" pitchFamily="49" charset="-122"/>
                <a:cs typeface="Times New Roman" pitchFamily="18" charset="0"/>
              </a:rPr>
              <a:t>Goal in 2016.09, 25 MeV</a:t>
            </a:r>
            <a:endParaRPr kumimoji="1" lang="zh-CN" altLang="en-US" sz="1600" dirty="0">
              <a:solidFill>
                <a:srgbClr val="0000FF"/>
              </a:solidFill>
              <a:latin typeface="Arial Narrow" pitchFamily="34" charset="0"/>
              <a:ea typeface="楷体_GB2312" pitchFamily="49" charset="-122"/>
              <a:cs typeface="Times New Roman" pitchFamily="18" charset="0"/>
            </a:endParaRPr>
          </a:p>
        </p:txBody>
      </p:sp>
      <p:sp>
        <p:nvSpPr>
          <p:cNvPr id="19" name="文本框 18"/>
          <p:cNvSpPr txBox="1"/>
          <p:nvPr/>
        </p:nvSpPr>
        <p:spPr bwMode="auto">
          <a:xfrm>
            <a:off x="3051222" y="951597"/>
            <a:ext cx="2363147" cy="338554"/>
          </a:xfrm>
          <a:prstGeom prst="rect">
            <a:avLst/>
          </a:prstGeom>
          <a:noFill/>
          <a:ln w="9525">
            <a:noFill/>
            <a:miter lim="800000"/>
            <a:headEnd/>
            <a:tailEnd/>
          </a:ln>
        </p:spPr>
        <p:txBody>
          <a:bodyPr wrap="none" rtlCol="0">
            <a:spAutoFit/>
          </a:bodyPr>
          <a:lstStyle/>
          <a:p>
            <a:r>
              <a:rPr kumimoji="1" lang="en-US" altLang="zh-CN" sz="1600" dirty="0">
                <a:solidFill>
                  <a:srgbClr val="008000"/>
                </a:solidFill>
                <a:latin typeface="Arial Narrow" pitchFamily="34" charset="0"/>
                <a:ea typeface="楷体_GB2312" pitchFamily="49" charset="-122"/>
                <a:cs typeface="Times New Roman" pitchFamily="18" charset="0"/>
              </a:rPr>
              <a:t>2014.06, 2.1 MeV/10 mA/CW</a:t>
            </a:r>
            <a:endParaRPr kumimoji="1" lang="zh-CN" altLang="en-US" sz="1600" dirty="0">
              <a:solidFill>
                <a:srgbClr val="008000"/>
              </a:solidFill>
              <a:latin typeface="Arial Narrow" pitchFamily="34" charset="0"/>
              <a:ea typeface="楷体_GB2312" pitchFamily="49" charset="-122"/>
              <a:cs typeface="Times New Roman" pitchFamily="18" charset="0"/>
            </a:endParaRPr>
          </a:p>
        </p:txBody>
      </p:sp>
      <p:sp>
        <p:nvSpPr>
          <p:cNvPr id="3" name="文本框 2"/>
          <p:cNvSpPr txBox="1"/>
          <p:nvPr/>
        </p:nvSpPr>
        <p:spPr bwMode="auto">
          <a:xfrm>
            <a:off x="1539053" y="1642789"/>
            <a:ext cx="2281394" cy="369332"/>
          </a:xfrm>
          <a:prstGeom prst="rect">
            <a:avLst/>
          </a:prstGeom>
          <a:noFill/>
          <a:ln w="9525">
            <a:noFill/>
            <a:miter lim="800000"/>
            <a:headEnd/>
            <a:tailEnd/>
          </a:ln>
        </p:spPr>
        <p:txBody>
          <a:bodyPr wrap="none" rtlCol="0">
            <a:spAutoFit/>
          </a:bodyPr>
          <a:lstStyle/>
          <a:p>
            <a:r>
              <a:rPr kumimoji="1" lang="en-US" altLang="zh-CN" dirty="0">
                <a:solidFill>
                  <a:srgbClr val="0000FF"/>
                </a:solidFill>
                <a:latin typeface="Times New Roman"/>
                <a:ea typeface="楷体_GB2312" pitchFamily="49" charset="-122"/>
                <a:cs typeface="Times New Roman" pitchFamily="18" charset="0"/>
              </a:rPr>
              <a:t>Injector II, 162.5 MHz</a:t>
            </a:r>
            <a:endParaRPr kumimoji="1" lang="zh-CN" altLang="en-US" dirty="0">
              <a:solidFill>
                <a:srgbClr val="0000FF"/>
              </a:solidFill>
              <a:latin typeface="Times New Roman"/>
              <a:ea typeface="楷体_GB2312" pitchFamily="49" charset="-122"/>
              <a:cs typeface="Times New Roman" pitchFamily="18" charset="0"/>
            </a:endParaRPr>
          </a:p>
        </p:txBody>
      </p:sp>
      <p:sp>
        <p:nvSpPr>
          <p:cNvPr id="18" name="文本框 17"/>
          <p:cNvSpPr txBox="1"/>
          <p:nvPr/>
        </p:nvSpPr>
        <p:spPr bwMode="auto">
          <a:xfrm>
            <a:off x="1539054" y="3858960"/>
            <a:ext cx="2031325" cy="369332"/>
          </a:xfrm>
          <a:prstGeom prst="rect">
            <a:avLst/>
          </a:prstGeom>
          <a:noFill/>
          <a:ln w="9525">
            <a:noFill/>
            <a:miter lim="800000"/>
            <a:headEnd/>
            <a:tailEnd/>
          </a:ln>
        </p:spPr>
        <p:txBody>
          <a:bodyPr wrap="none" rtlCol="0">
            <a:spAutoFit/>
          </a:bodyPr>
          <a:lstStyle/>
          <a:p>
            <a:r>
              <a:rPr kumimoji="1" lang="en-US" altLang="zh-CN" dirty="0">
                <a:solidFill>
                  <a:srgbClr val="0000FF"/>
                </a:solidFill>
                <a:latin typeface="Times New Roman"/>
                <a:ea typeface="楷体_GB2312" pitchFamily="49" charset="-122"/>
                <a:cs typeface="Times New Roman" pitchFamily="18" charset="0"/>
              </a:rPr>
              <a:t>Injector I, 325 MHz</a:t>
            </a:r>
            <a:endParaRPr kumimoji="1" lang="zh-CN" altLang="en-US" dirty="0">
              <a:solidFill>
                <a:srgbClr val="0000FF"/>
              </a:solidFill>
              <a:latin typeface="Times New Roman"/>
              <a:ea typeface="楷体_GB2312" pitchFamily="49" charset="-122"/>
              <a:cs typeface="Times New Roman" pitchFamily="18" charset="0"/>
            </a:endParaRPr>
          </a:p>
        </p:txBody>
      </p:sp>
    </p:spTree>
    <p:extLst>
      <p:ext uri="{BB962C8B-B14F-4D97-AF65-F5344CB8AC3E}">
        <p14:creationId xmlns:p14="http://schemas.microsoft.com/office/powerpoint/2010/main" val="1410789454"/>
      </p:ext>
    </p:extLst>
  </p:cSld>
  <p:clrMapOvr>
    <a:masterClrMapping/>
  </p:clrMapOvr>
  <mc:AlternateContent xmlns:mc="http://schemas.openxmlformats.org/markup-compatibility/2006" xmlns:p14="http://schemas.microsoft.com/office/powerpoint/2010/main">
    <mc:Choice Requires="p14">
      <p:transition p14:dur="0" advTm="114609"/>
    </mc:Choice>
    <mc:Fallback xmlns="">
      <p:transition advTm="114609"/>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62000"/>
          </a:xfrm>
        </p:spPr>
        <p:txBody>
          <a:bodyPr/>
          <a:lstStyle/>
          <a:p>
            <a:r>
              <a:rPr lang="fr-CH" dirty="0"/>
              <a:t>Advanced </a:t>
            </a:r>
            <a:r>
              <a:rPr lang="fr-CH" dirty="0" err="1"/>
              <a:t>materials</a:t>
            </a:r>
            <a:r>
              <a:rPr lang="fr-CH" dirty="0"/>
              <a:t> on the </a:t>
            </a:r>
            <a:r>
              <a:rPr lang="fr-CH" dirty="0" err="1"/>
              <a:t>critical</a:t>
            </a:r>
            <a:r>
              <a:rPr lang="fr-CH" dirty="0"/>
              <a:t> </a:t>
            </a:r>
            <a:r>
              <a:rPr lang="fr-CH" dirty="0" err="1"/>
              <a:t>path</a:t>
            </a:r>
            <a:r>
              <a:rPr lang="fr-CH" dirty="0"/>
              <a:t> to fusion</a:t>
            </a:r>
            <a:endParaRPr lang="en-GB" dirty="0"/>
          </a:p>
        </p:txBody>
      </p:sp>
      <p:sp>
        <p:nvSpPr>
          <p:cNvPr id="3" name="Footer Placeholder 2"/>
          <p:cNvSpPr>
            <a:spLocks noGrp="1"/>
          </p:cNvSpPr>
          <p:nvPr>
            <p:ph type="ftr" sz="quarter" idx="11"/>
          </p:nvPr>
        </p:nvSpPr>
        <p:spPr>
          <a:xfrm>
            <a:off x="4117219" y="5791319"/>
            <a:ext cx="6572221" cy="365125"/>
          </a:xfrm>
        </p:spPr>
        <p:txBody>
          <a:bodyPr/>
          <a:lstStyle/>
          <a:p>
            <a:fld id="{A30787F0-7746-430D-A219-2ACB3829ADC5}" type="slidenum">
              <a:rPr lang="en-GB" smtClean="0"/>
              <a:pPr/>
              <a:t>31</a:t>
            </a:fld>
            <a:endParaRPr lang="en-GB"/>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81957" y="1833900"/>
            <a:ext cx="7547610" cy="43205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413722" y="899537"/>
            <a:ext cx="5093061" cy="369332"/>
          </a:xfrm>
          <a:prstGeom prst="rect">
            <a:avLst/>
          </a:prstGeom>
          <a:noFill/>
        </p:spPr>
        <p:txBody>
          <a:bodyPr wrap="none" rtlCol="0">
            <a:spAutoFit/>
          </a:bodyPr>
          <a:lstStyle/>
          <a:p>
            <a:r>
              <a:rPr lang="fr-FR" b="1" dirty="0">
                <a:solidFill>
                  <a:srgbClr val="003366"/>
                </a:solidFill>
                <a:latin typeface="Arial Narrow"/>
              </a:rPr>
              <a:t>DEMO = Fusion Power Plant </a:t>
            </a:r>
            <a:r>
              <a:rPr lang="fr-FR" b="1" dirty="0" err="1">
                <a:solidFill>
                  <a:srgbClr val="003366"/>
                </a:solidFill>
                <a:latin typeface="Arial Narrow"/>
              </a:rPr>
              <a:t>Demonstrator</a:t>
            </a:r>
            <a:r>
              <a:rPr lang="fr-FR" b="1" dirty="0">
                <a:solidFill>
                  <a:srgbClr val="003366"/>
                </a:solidFill>
                <a:latin typeface="Arial Narrow"/>
              </a:rPr>
              <a:t> (</a:t>
            </a:r>
            <a:r>
              <a:rPr lang="fr-FR" b="1" dirty="0" err="1">
                <a:solidFill>
                  <a:srgbClr val="003366"/>
                </a:solidFill>
                <a:latin typeface="Arial Narrow"/>
              </a:rPr>
              <a:t>after</a:t>
            </a:r>
            <a:r>
              <a:rPr lang="fr-FR" b="1" dirty="0">
                <a:solidFill>
                  <a:srgbClr val="003366"/>
                </a:solidFill>
                <a:latin typeface="Arial Narrow"/>
              </a:rPr>
              <a:t> ITER)</a:t>
            </a:r>
            <a:endParaRPr lang="en-US" b="1" dirty="0">
              <a:solidFill>
                <a:srgbClr val="003366"/>
              </a:solidFill>
              <a:latin typeface="Arial Narrow"/>
            </a:endParaRPr>
          </a:p>
        </p:txBody>
      </p:sp>
      <p:sp>
        <p:nvSpPr>
          <p:cNvPr id="6" name="Text Box 36"/>
          <p:cNvSpPr txBox="1">
            <a:spLocks noChangeArrowheads="1"/>
          </p:cNvSpPr>
          <p:nvPr/>
        </p:nvSpPr>
        <p:spPr bwMode="auto">
          <a:xfrm>
            <a:off x="5194385" y="1187570"/>
            <a:ext cx="3922869" cy="646331"/>
          </a:xfrm>
          <a:prstGeom prst="rect">
            <a:avLst/>
          </a:prstGeom>
          <a:noFill/>
          <a:ln w="9525" algn="ctr">
            <a:noFill/>
            <a:miter lim="800000"/>
            <a:headEnd/>
            <a:tailEnd/>
          </a:ln>
          <a:effectLst/>
        </p:spPr>
        <p:txBody>
          <a:bodyPr wrap="none">
            <a:spAutoFit/>
          </a:bodyPr>
          <a:lstStyle/>
          <a:p>
            <a:pPr marL="1588"/>
            <a:r>
              <a:rPr lang="en-US" dirty="0">
                <a:solidFill>
                  <a:srgbClr val="003366"/>
                </a:solidFill>
                <a:latin typeface="Arial Narrow"/>
              </a:rPr>
              <a:t>Fusion Power:	2.5 GW	( x 5 ITER )</a:t>
            </a:r>
            <a:endParaRPr lang="en-US" baseline="-25000" dirty="0">
              <a:solidFill>
                <a:srgbClr val="003366"/>
              </a:solidFill>
              <a:latin typeface="Arial Narrow"/>
            </a:endParaRPr>
          </a:p>
          <a:p>
            <a:pPr marL="1588"/>
            <a:r>
              <a:rPr lang="en-US" dirty="0">
                <a:solidFill>
                  <a:srgbClr val="003366"/>
                </a:solidFill>
                <a:latin typeface="Arial Narrow"/>
              </a:rPr>
              <a:t>Reactor Efficiency:	37-45%</a:t>
            </a:r>
            <a:endParaRPr lang="en-GB" dirty="0">
              <a:solidFill>
                <a:srgbClr val="003366"/>
              </a:solidFill>
              <a:latin typeface="Arial Narrow"/>
            </a:endParaRPr>
          </a:p>
        </p:txBody>
      </p:sp>
      <p:pic>
        <p:nvPicPr>
          <p:cNvPr id="7" name="Picture 2"/>
          <p:cNvPicPr>
            <a:picLocks noChangeAspect="1" noChangeArrowheads="1"/>
          </p:cNvPicPr>
          <p:nvPr/>
        </p:nvPicPr>
        <p:blipFill>
          <a:blip r:embed="rId3" cstate="screen">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a:ext>
            </a:extLst>
          </a:blip>
          <a:srcRect/>
          <a:stretch>
            <a:fillRect/>
          </a:stretch>
        </p:blipFill>
        <p:spPr bwMode="auto">
          <a:xfrm>
            <a:off x="8693318" y="1949569"/>
            <a:ext cx="1684079" cy="1499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78858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BD0DC-624D-71F4-FEB1-816B9810B404}"/>
              </a:ext>
            </a:extLst>
          </p:cNvPr>
          <p:cNvSpPr>
            <a:spLocks noGrp="1"/>
          </p:cNvSpPr>
          <p:nvPr>
            <p:ph type="title"/>
          </p:nvPr>
        </p:nvSpPr>
        <p:spPr/>
        <p:txBody>
          <a:bodyPr/>
          <a:lstStyle/>
          <a:p>
            <a:r>
              <a:rPr lang="en-US" dirty="0"/>
              <a:t>The IFMIF-DONES Principle</a:t>
            </a:r>
            <a:endParaRPr lang="en-CH" dirty="0"/>
          </a:p>
        </p:txBody>
      </p:sp>
      <p:sp>
        <p:nvSpPr>
          <p:cNvPr id="3" name="Date Placeholder 2">
            <a:extLst>
              <a:ext uri="{FF2B5EF4-FFF2-40B4-BE49-F238E27FC236}">
                <a16:creationId xmlns:a16="http://schemas.microsoft.com/office/drawing/2014/main" id="{03EB844D-F6EF-8601-36AA-6ACA4FB1FFCC}"/>
              </a:ext>
            </a:extLst>
          </p:cNvPr>
          <p:cNvSpPr>
            <a:spLocks noGrp="1"/>
          </p:cNvSpPr>
          <p:nvPr>
            <p:ph type="dt" sz="half" idx="10"/>
          </p:nvPr>
        </p:nvSpPr>
        <p:spPr/>
        <p:txBody>
          <a:bodyPr/>
          <a:lstStyle/>
          <a:p>
            <a:fld id="{23793A62-AA7E-5A4D-A43E-DF1B3593C4E5}" type="datetime1">
              <a:rPr lang="en-US" smtClean="0"/>
              <a:t>5/16/2024</a:t>
            </a:fld>
            <a:endParaRPr lang="en-US" dirty="0"/>
          </a:p>
        </p:txBody>
      </p:sp>
      <p:sp>
        <p:nvSpPr>
          <p:cNvPr id="4" name="Footer Placeholder 3">
            <a:extLst>
              <a:ext uri="{FF2B5EF4-FFF2-40B4-BE49-F238E27FC236}">
                <a16:creationId xmlns:a16="http://schemas.microsoft.com/office/drawing/2014/main" id="{AB59F7D7-2C50-634D-E81F-2DCE81F1A4FD}"/>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1AAA0723-5780-A669-4CDC-801A54585EF2}"/>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7" name="Picture 6">
            <a:extLst>
              <a:ext uri="{FF2B5EF4-FFF2-40B4-BE49-F238E27FC236}">
                <a16:creationId xmlns:a16="http://schemas.microsoft.com/office/drawing/2014/main" id="{2FF3E835-17E5-2FA6-2583-377CD68A027A}"/>
              </a:ext>
            </a:extLst>
          </p:cNvPr>
          <p:cNvPicPr>
            <a:picLocks noChangeAspect="1"/>
          </p:cNvPicPr>
          <p:nvPr/>
        </p:nvPicPr>
        <p:blipFill>
          <a:blip r:embed="rId2"/>
          <a:stretch>
            <a:fillRect/>
          </a:stretch>
        </p:blipFill>
        <p:spPr>
          <a:xfrm>
            <a:off x="1602716" y="1501676"/>
            <a:ext cx="8572500" cy="4000500"/>
          </a:xfrm>
          <a:prstGeom prst="rect">
            <a:avLst/>
          </a:prstGeom>
        </p:spPr>
      </p:pic>
    </p:spTree>
    <p:extLst>
      <p:ext uri="{BB962C8B-B14F-4D97-AF65-F5344CB8AC3E}">
        <p14:creationId xmlns:p14="http://schemas.microsoft.com/office/powerpoint/2010/main" val="19737748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3EB844D-F6EF-8601-36AA-6ACA4FB1FFCC}"/>
              </a:ext>
            </a:extLst>
          </p:cNvPr>
          <p:cNvSpPr>
            <a:spLocks noGrp="1"/>
          </p:cNvSpPr>
          <p:nvPr>
            <p:ph type="dt" sz="half" idx="10"/>
          </p:nvPr>
        </p:nvSpPr>
        <p:spPr/>
        <p:txBody>
          <a:bodyPr/>
          <a:lstStyle/>
          <a:p>
            <a:fld id="{23793A62-AA7E-5A4D-A43E-DF1B3593C4E5}" type="datetime1">
              <a:rPr lang="en-US" smtClean="0"/>
              <a:t>5/16/2024</a:t>
            </a:fld>
            <a:endParaRPr lang="en-US" dirty="0"/>
          </a:p>
        </p:txBody>
      </p:sp>
      <p:sp>
        <p:nvSpPr>
          <p:cNvPr id="4" name="Footer Placeholder 3">
            <a:extLst>
              <a:ext uri="{FF2B5EF4-FFF2-40B4-BE49-F238E27FC236}">
                <a16:creationId xmlns:a16="http://schemas.microsoft.com/office/drawing/2014/main" id="{AB59F7D7-2C50-634D-E81F-2DCE81F1A4FD}"/>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1AAA0723-5780-A669-4CDC-801A54585EF2}"/>
              </a:ext>
            </a:extLst>
          </p:cNvPr>
          <p:cNvSpPr>
            <a:spLocks noGrp="1"/>
          </p:cNvSpPr>
          <p:nvPr>
            <p:ph type="sldNum" sz="quarter" idx="12"/>
          </p:nvPr>
        </p:nvSpPr>
        <p:spPr/>
        <p:txBody>
          <a:bodyPr/>
          <a:lstStyle/>
          <a:p>
            <a:fld id="{36B5EA5A-BC32-A742-B11B-8E7414D5B535}" type="slidenum">
              <a:rPr lang="en-US" smtClean="0"/>
              <a:pPr/>
              <a:t>33</a:t>
            </a:fld>
            <a:endParaRPr lang="en-US" dirty="0"/>
          </a:p>
        </p:txBody>
      </p:sp>
      <p:pic>
        <p:nvPicPr>
          <p:cNvPr id="9" name="Picture 8">
            <a:extLst>
              <a:ext uri="{FF2B5EF4-FFF2-40B4-BE49-F238E27FC236}">
                <a16:creationId xmlns:a16="http://schemas.microsoft.com/office/drawing/2014/main" id="{21DB5EAD-049F-B684-EA23-CEB8E10BFC4F}"/>
              </a:ext>
            </a:extLst>
          </p:cNvPr>
          <p:cNvPicPr>
            <a:picLocks noChangeAspect="1"/>
          </p:cNvPicPr>
          <p:nvPr/>
        </p:nvPicPr>
        <p:blipFill>
          <a:blip r:embed="rId2"/>
          <a:stretch>
            <a:fillRect/>
          </a:stretch>
        </p:blipFill>
        <p:spPr>
          <a:xfrm>
            <a:off x="417078" y="3087277"/>
            <a:ext cx="7128294" cy="3065166"/>
          </a:xfrm>
          <a:prstGeom prst="rect">
            <a:avLst/>
          </a:prstGeom>
        </p:spPr>
      </p:pic>
      <p:pic>
        <p:nvPicPr>
          <p:cNvPr id="8" name="Picture 7" descr="A diagram of a building&#10;&#10;Description automatically generated">
            <a:extLst>
              <a:ext uri="{FF2B5EF4-FFF2-40B4-BE49-F238E27FC236}">
                <a16:creationId xmlns:a16="http://schemas.microsoft.com/office/drawing/2014/main" id="{C5399BAC-86AE-B6B9-46BE-CD546AB3ABE5}"/>
              </a:ext>
            </a:extLst>
          </p:cNvPr>
          <p:cNvPicPr>
            <a:picLocks noChangeAspect="1"/>
          </p:cNvPicPr>
          <p:nvPr/>
        </p:nvPicPr>
        <p:blipFill rotWithShape="1">
          <a:blip r:embed="rId3"/>
          <a:srcRect r="3533"/>
          <a:stretch/>
        </p:blipFill>
        <p:spPr>
          <a:xfrm rot="768131">
            <a:off x="5066835" y="834291"/>
            <a:ext cx="6876503" cy="3114765"/>
          </a:xfrm>
          <a:prstGeom prst="rect">
            <a:avLst/>
          </a:prstGeom>
        </p:spPr>
      </p:pic>
      <p:sp>
        <p:nvSpPr>
          <p:cNvPr id="2" name="Title 1">
            <a:extLst>
              <a:ext uri="{FF2B5EF4-FFF2-40B4-BE49-F238E27FC236}">
                <a16:creationId xmlns:a16="http://schemas.microsoft.com/office/drawing/2014/main" id="{19ABD0DC-624D-71F4-FEB1-816B9810B404}"/>
              </a:ext>
            </a:extLst>
          </p:cNvPr>
          <p:cNvSpPr>
            <a:spLocks noGrp="1"/>
          </p:cNvSpPr>
          <p:nvPr>
            <p:ph type="title"/>
          </p:nvPr>
        </p:nvSpPr>
        <p:spPr/>
        <p:txBody>
          <a:bodyPr/>
          <a:lstStyle/>
          <a:p>
            <a:r>
              <a:rPr lang="en-US" dirty="0"/>
              <a:t>The IFMIF-DONES Project (Granada, Spain)</a:t>
            </a:r>
            <a:endParaRPr lang="en-CH" dirty="0"/>
          </a:p>
        </p:txBody>
      </p:sp>
    </p:spTree>
    <p:extLst>
      <p:ext uri="{BB962C8B-B14F-4D97-AF65-F5344CB8AC3E}">
        <p14:creationId xmlns:p14="http://schemas.microsoft.com/office/powerpoint/2010/main" val="32082007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AA941-49D4-44D3-BEFB-601737C7E6A9}"/>
              </a:ext>
            </a:extLst>
          </p:cNvPr>
          <p:cNvSpPr>
            <a:spLocks noGrp="1"/>
          </p:cNvSpPr>
          <p:nvPr>
            <p:ph type="title"/>
          </p:nvPr>
        </p:nvSpPr>
        <p:spPr>
          <a:xfrm>
            <a:off x="7459982" y="1352079"/>
            <a:ext cx="3337522" cy="1737349"/>
          </a:xfrm>
        </p:spPr>
        <p:txBody>
          <a:bodyPr/>
          <a:lstStyle/>
          <a:p>
            <a:r>
              <a:rPr lang="fr-CH" dirty="0" err="1"/>
              <a:t>Accelerators</a:t>
            </a:r>
            <a:r>
              <a:rPr lang="fr-CH" dirty="0"/>
              <a:t> for neutron production</a:t>
            </a:r>
            <a:endParaRPr lang="en-GB" dirty="0"/>
          </a:p>
        </p:txBody>
      </p:sp>
      <p:sp>
        <p:nvSpPr>
          <p:cNvPr id="4" name="Slide Number Placeholder 3">
            <a:extLst>
              <a:ext uri="{FF2B5EF4-FFF2-40B4-BE49-F238E27FC236}">
                <a16:creationId xmlns:a16="http://schemas.microsoft.com/office/drawing/2014/main" id="{A34798EE-2D9A-4EB3-AB62-BA2C59E740FB}"/>
              </a:ext>
            </a:extLst>
          </p:cNvPr>
          <p:cNvSpPr>
            <a:spLocks noGrp="1"/>
          </p:cNvSpPr>
          <p:nvPr>
            <p:ph type="sldNum" sz="quarter" idx="4"/>
          </p:nvPr>
        </p:nvSpPr>
        <p:spPr/>
        <p:txBody>
          <a:bodyPr/>
          <a:lstStyle/>
          <a:p>
            <a:fld id="{17918391-D411-FE40-AAD7-861AE5233E0E}" type="slidenum">
              <a:rPr lang="en-US" smtClean="0"/>
              <a:pPr/>
              <a:t>34</a:t>
            </a:fld>
            <a:endParaRPr lang="en-US" dirty="0"/>
          </a:p>
        </p:txBody>
      </p:sp>
    </p:spTree>
    <p:extLst>
      <p:ext uri="{BB962C8B-B14F-4D97-AF65-F5344CB8AC3E}">
        <p14:creationId xmlns:p14="http://schemas.microsoft.com/office/powerpoint/2010/main" val="30968285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Secondary particle beams</a:t>
            </a:r>
          </a:p>
        </p:txBody>
      </p:sp>
      <p:sp>
        <p:nvSpPr>
          <p:cNvPr id="3" name="Footer Placeholder 2"/>
          <p:cNvSpPr>
            <a:spLocks noGrp="1"/>
          </p:cNvSpPr>
          <p:nvPr>
            <p:ph type="ftr" sz="quarter" idx="11"/>
          </p:nvPr>
        </p:nvSpPr>
        <p:spPr/>
        <p:txBody>
          <a:bodyPr/>
          <a:lstStyle/>
          <a:p>
            <a:fld id="{A30787F0-7746-430D-A219-2ACB3829ADC5}" type="slidenum">
              <a:rPr lang="en-GB" smtClean="0"/>
              <a:pPr/>
              <a:t>35</a:t>
            </a:fld>
            <a:endParaRPr lang="en-GB"/>
          </a:p>
        </p:txBody>
      </p:sp>
      <p:pic>
        <p:nvPicPr>
          <p:cNvPr id="750594" name="Picture 2" descr="http://www.jaea.go.jp/04/qubs/english/section_e/J-PARC-1-100.jpg"/>
          <p:cNvPicPr>
            <a:picLocks noChangeAspect="1" noChangeArrowheads="1"/>
          </p:cNvPicPr>
          <p:nvPr/>
        </p:nvPicPr>
        <p:blipFill>
          <a:blip r:embed="rId2" cstate="print"/>
          <a:srcRect/>
          <a:stretch>
            <a:fillRect/>
          </a:stretch>
        </p:blipFill>
        <p:spPr bwMode="auto">
          <a:xfrm>
            <a:off x="1433003" y="1181100"/>
            <a:ext cx="8432625" cy="4495800"/>
          </a:xfrm>
          <a:prstGeom prst="rect">
            <a:avLst/>
          </a:prstGeom>
          <a:noFill/>
        </p:spPr>
      </p:pic>
      <p:sp>
        <p:nvSpPr>
          <p:cNvPr id="5" name="TextBox 4"/>
          <p:cNvSpPr txBox="1"/>
          <p:nvPr/>
        </p:nvSpPr>
        <p:spPr>
          <a:xfrm>
            <a:off x="1828801" y="5676900"/>
            <a:ext cx="1574277" cy="276999"/>
          </a:xfrm>
          <a:prstGeom prst="rect">
            <a:avLst/>
          </a:prstGeom>
          <a:noFill/>
        </p:spPr>
        <p:txBody>
          <a:bodyPr wrap="none" rtlCol="0">
            <a:spAutoFit/>
          </a:bodyPr>
          <a:lstStyle/>
          <a:p>
            <a:r>
              <a:rPr lang="en-US" sz="1200" i="1" dirty="0"/>
              <a:t>(courtesy of JPARC)</a:t>
            </a:r>
          </a:p>
        </p:txBody>
      </p:sp>
      <p:sp>
        <p:nvSpPr>
          <p:cNvPr id="6" name="TextBox 5"/>
          <p:cNvSpPr txBox="1"/>
          <p:nvPr/>
        </p:nvSpPr>
        <p:spPr>
          <a:xfrm>
            <a:off x="5791344" y="5562600"/>
            <a:ext cx="4876656" cy="523220"/>
          </a:xfrm>
          <a:prstGeom prst="rect">
            <a:avLst/>
          </a:prstGeom>
          <a:noFill/>
        </p:spPr>
        <p:txBody>
          <a:bodyPr wrap="none" rtlCol="0">
            <a:spAutoFit/>
          </a:bodyPr>
          <a:lstStyle/>
          <a:p>
            <a:r>
              <a:rPr lang="en-US" sz="1400" dirty="0"/>
              <a:t>. Energy production (Accelerator Driven Systems), &gt; 2 GeV</a:t>
            </a:r>
          </a:p>
          <a:p>
            <a:r>
              <a:rPr lang="en-US" sz="1400" dirty="0"/>
              <a:t>. </a:t>
            </a:r>
            <a:r>
              <a:rPr lang="en-US" sz="1400" dirty="0" err="1"/>
              <a:t>Radiactive</a:t>
            </a:r>
            <a:r>
              <a:rPr lang="en-US" sz="1400" dirty="0"/>
              <a:t> Ion Beams (ISOL), &gt; 1 GeV</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213"/>
            <a:ext cx="12192000" cy="762000"/>
          </a:xfrm>
        </p:spPr>
        <p:txBody>
          <a:bodyPr/>
          <a:lstStyle/>
          <a:p>
            <a:r>
              <a:rPr lang="en-US" sz="3200" dirty="0"/>
              <a:t>Neutron scattering: Spallation Neutron Sources</a:t>
            </a:r>
          </a:p>
        </p:txBody>
      </p:sp>
      <p:sp>
        <p:nvSpPr>
          <p:cNvPr id="5" name="TextBox 4"/>
          <p:cNvSpPr txBox="1"/>
          <p:nvPr/>
        </p:nvSpPr>
        <p:spPr>
          <a:xfrm>
            <a:off x="3939651" y="2390057"/>
            <a:ext cx="6400800" cy="1754326"/>
          </a:xfrm>
          <a:prstGeom prst="rect">
            <a:avLst/>
          </a:prstGeom>
          <a:noFill/>
        </p:spPr>
        <p:txBody>
          <a:bodyPr wrap="square" rtlCol="0">
            <a:spAutoFit/>
          </a:bodyPr>
          <a:lstStyle/>
          <a:p>
            <a:r>
              <a:rPr lang="en-US" dirty="0">
                <a:latin typeface="+mj-lt"/>
              </a:rPr>
              <a:t>Traditionally, neutrons were produced by  </a:t>
            </a:r>
            <a:r>
              <a:rPr lang="en-US" dirty="0">
                <a:solidFill>
                  <a:srgbClr val="C00000"/>
                </a:solidFill>
                <a:latin typeface="+mj-lt"/>
              </a:rPr>
              <a:t>nuclear reactors;  </a:t>
            </a:r>
            <a:r>
              <a:rPr lang="en-US" dirty="0">
                <a:latin typeface="+mj-lt"/>
              </a:rPr>
              <a:t>nowadays, are used </a:t>
            </a:r>
            <a:r>
              <a:rPr lang="en-US" dirty="0">
                <a:solidFill>
                  <a:srgbClr val="C00000"/>
                </a:solidFill>
                <a:latin typeface="+mj-lt"/>
              </a:rPr>
              <a:t>linear accelerators </a:t>
            </a:r>
            <a:r>
              <a:rPr lang="en-US" dirty="0">
                <a:latin typeface="+mj-lt"/>
              </a:rPr>
              <a:t>at energy </a:t>
            </a:r>
            <a:r>
              <a:rPr lang="en-US" dirty="0">
                <a:latin typeface="Book Antiqua"/>
              </a:rPr>
              <a:t>≥ </a:t>
            </a:r>
            <a:r>
              <a:rPr lang="en-US" dirty="0">
                <a:latin typeface="+mj-lt"/>
              </a:rPr>
              <a:t>1 GeV  </a:t>
            </a:r>
          </a:p>
          <a:p>
            <a:endParaRPr lang="en-US" dirty="0">
              <a:latin typeface="+mj-lt"/>
            </a:endParaRPr>
          </a:p>
          <a:p>
            <a:r>
              <a:rPr lang="en-US" dirty="0">
                <a:latin typeface="+mj-lt"/>
              </a:rPr>
              <a:t>2 linac-based facilities operational (SNS at Oak Ridge – USA and J-PARC at Tokai – Japan) and a third is in construction (</a:t>
            </a:r>
            <a:r>
              <a:rPr lang="en-US" dirty="0">
                <a:solidFill>
                  <a:srgbClr val="C00000"/>
                </a:solidFill>
                <a:latin typeface="+mj-lt"/>
              </a:rPr>
              <a:t>European Spallation Source at Lund – Sweden</a:t>
            </a:r>
            <a:r>
              <a:rPr lang="en-US" dirty="0">
                <a:latin typeface="+mj-lt"/>
              </a:rPr>
              <a:t>). </a:t>
            </a:r>
            <a:endParaRPr lang="fr-CH" dirty="0">
              <a:latin typeface="+mj-lt"/>
            </a:endParaRPr>
          </a:p>
        </p:txBody>
      </p:sp>
      <p:pic>
        <p:nvPicPr>
          <p:cNvPr id="36866" name="Picture 2" descr="http://www.lbl.gov/Science-Articles/Archive/images2/neutron-spallate.gif"/>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461116" y="2222619"/>
            <a:ext cx="2190750" cy="2847976"/>
          </a:xfrm>
          <a:prstGeom prst="rect">
            <a:avLst/>
          </a:prstGeom>
          <a:noFill/>
        </p:spPr>
      </p:pic>
      <p:sp>
        <p:nvSpPr>
          <p:cNvPr id="6" name="Rectangle 5"/>
          <p:cNvSpPr/>
          <p:nvPr/>
        </p:nvSpPr>
        <p:spPr>
          <a:xfrm>
            <a:off x="1173331" y="1054625"/>
            <a:ext cx="10083553" cy="1200329"/>
          </a:xfrm>
          <a:prstGeom prst="rect">
            <a:avLst/>
          </a:prstGeom>
        </p:spPr>
        <p:txBody>
          <a:bodyPr wrap="square">
            <a:spAutoFit/>
          </a:bodyPr>
          <a:lstStyle/>
          <a:p>
            <a:r>
              <a:rPr lang="en-US" dirty="0"/>
              <a:t>Neutrons are ideal probes to map the molecular and magnetic structure and behavior of materials (high-temperature superconductors, polymers, metals), and biological samples </a:t>
            </a:r>
            <a:r>
              <a:rPr lang="en-US" dirty="0">
                <a:latin typeface="Book Antiqua"/>
              </a:rPr>
              <a:t>→ </a:t>
            </a:r>
            <a:r>
              <a:rPr lang="en-US" dirty="0"/>
              <a:t>Application to </a:t>
            </a:r>
            <a:r>
              <a:rPr lang="en-US" dirty="0">
                <a:solidFill>
                  <a:schemeClr val="accent1"/>
                </a:solidFill>
              </a:rPr>
              <a:t>fundamental physics</a:t>
            </a:r>
            <a:r>
              <a:rPr lang="en-US" dirty="0"/>
              <a:t>, </a:t>
            </a:r>
            <a:r>
              <a:rPr lang="en-US" dirty="0">
                <a:solidFill>
                  <a:schemeClr val="accent1"/>
                </a:solidFill>
              </a:rPr>
              <a:t>structural biology</a:t>
            </a:r>
            <a:r>
              <a:rPr lang="en-US" dirty="0"/>
              <a:t> and </a:t>
            </a:r>
            <a:r>
              <a:rPr lang="en-US" dirty="0">
                <a:solidFill>
                  <a:schemeClr val="accent1"/>
                </a:solidFill>
              </a:rPr>
              <a:t>biotechnology</a:t>
            </a:r>
            <a:r>
              <a:rPr lang="en-US" dirty="0"/>
              <a:t>, </a:t>
            </a:r>
            <a:r>
              <a:rPr lang="en-US" dirty="0">
                <a:solidFill>
                  <a:schemeClr val="accent1"/>
                </a:solidFill>
              </a:rPr>
              <a:t>magnetism and superconductivity</a:t>
            </a:r>
            <a:r>
              <a:rPr lang="en-US" dirty="0"/>
              <a:t>, </a:t>
            </a:r>
            <a:r>
              <a:rPr lang="en-US" dirty="0">
                <a:solidFill>
                  <a:schemeClr val="accent1"/>
                </a:solidFill>
              </a:rPr>
              <a:t>chemical and engineering materials</a:t>
            </a:r>
            <a:r>
              <a:rPr lang="en-US" dirty="0"/>
              <a:t>, </a:t>
            </a:r>
            <a:r>
              <a:rPr lang="en-US" dirty="0">
                <a:solidFill>
                  <a:schemeClr val="accent1"/>
                </a:solidFill>
              </a:rPr>
              <a:t>nanotechnology</a:t>
            </a:r>
            <a:r>
              <a:rPr lang="en-US" dirty="0"/>
              <a:t>, </a:t>
            </a:r>
            <a:r>
              <a:rPr lang="en-US" dirty="0">
                <a:solidFill>
                  <a:schemeClr val="accent1"/>
                </a:solidFill>
              </a:rPr>
              <a:t>complex fluids</a:t>
            </a:r>
            <a:r>
              <a:rPr lang="en-US" dirty="0"/>
              <a:t>, ...</a:t>
            </a:r>
          </a:p>
        </p:txBody>
      </p:sp>
      <p:pic>
        <p:nvPicPr>
          <p:cNvPr id="3" name="Picture 2">
            <a:extLst>
              <a:ext uri="{FF2B5EF4-FFF2-40B4-BE49-F238E27FC236}">
                <a16:creationId xmlns:a16="http://schemas.microsoft.com/office/drawing/2014/main" id="{E32989D0-E30A-481B-99A9-9E754DA9FCB1}"/>
              </a:ext>
            </a:extLst>
          </p:cNvPr>
          <p:cNvPicPr>
            <a:picLocks noChangeAspect="1"/>
          </p:cNvPicPr>
          <p:nvPr/>
        </p:nvPicPr>
        <p:blipFill>
          <a:blip r:embed="rId3"/>
          <a:stretch>
            <a:fillRect/>
          </a:stretch>
        </p:blipFill>
        <p:spPr>
          <a:xfrm>
            <a:off x="7642654" y="4279486"/>
            <a:ext cx="4011260" cy="2195217"/>
          </a:xfrm>
          <a:prstGeom prst="rect">
            <a:avLst/>
          </a:prstGeom>
        </p:spPr>
      </p:pic>
    </p:spTree>
    <p:extLst>
      <p:ext uri="{BB962C8B-B14F-4D97-AF65-F5344CB8AC3E}">
        <p14:creationId xmlns:p14="http://schemas.microsoft.com/office/powerpoint/2010/main" val="19271849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Beam power</a:t>
            </a:r>
          </a:p>
        </p:txBody>
      </p:sp>
      <p:sp>
        <p:nvSpPr>
          <p:cNvPr id="3" name="Footer Placeholder 2"/>
          <p:cNvSpPr>
            <a:spLocks noGrp="1"/>
          </p:cNvSpPr>
          <p:nvPr>
            <p:ph type="ftr" sz="quarter" idx="11"/>
          </p:nvPr>
        </p:nvSpPr>
        <p:spPr/>
        <p:txBody>
          <a:bodyPr/>
          <a:lstStyle/>
          <a:p>
            <a:fld id="{A30787F0-7746-430D-A219-2ACB3829ADC5}" type="slidenum">
              <a:rPr lang="en-GB" smtClean="0"/>
              <a:pPr/>
              <a:t>37</a:t>
            </a:fld>
            <a:endParaRPr lang="en-GB"/>
          </a:p>
        </p:txBody>
      </p:sp>
      <p:sp>
        <p:nvSpPr>
          <p:cNvPr id="5" name="TextBox 4"/>
          <p:cNvSpPr txBox="1"/>
          <p:nvPr/>
        </p:nvSpPr>
        <p:spPr>
          <a:xfrm>
            <a:off x="6016840" y="1380251"/>
            <a:ext cx="5719439" cy="4247317"/>
          </a:xfrm>
          <a:prstGeom prst="rect">
            <a:avLst/>
          </a:prstGeom>
          <a:noFill/>
        </p:spPr>
        <p:txBody>
          <a:bodyPr wrap="square" rtlCol="0">
            <a:spAutoFit/>
          </a:bodyPr>
          <a:lstStyle/>
          <a:p>
            <a:r>
              <a:rPr lang="en-US" dirty="0"/>
              <a:t>Figure of merit for accelerators at the intensity frontier is </a:t>
            </a:r>
            <a:r>
              <a:rPr lang="en-US" dirty="0">
                <a:solidFill>
                  <a:srgbClr val="FF0000"/>
                </a:solidFill>
              </a:rPr>
              <a:t>beam power</a:t>
            </a:r>
            <a:r>
              <a:rPr lang="en-US" dirty="0"/>
              <a:t> P=</a:t>
            </a:r>
            <a:r>
              <a:rPr lang="en-US" dirty="0" err="1"/>
              <a:t>W×I×duty</a:t>
            </a:r>
            <a:r>
              <a:rPr lang="en-US" dirty="0"/>
              <a:t> cycle</a:t>
            </a:r>
          </a:p>
          <a:p>
            <a:endParaRPr lang="en-US" dirty="0"/>
          </a:p>
          <a:p>
            <a:r>
              <a:rPr lang="en-US" dirty="0"/>
              <a:t>Production rate (cross-section) for most of the particles in high-intensity applications is independent on the energy (above a certain threshold) but proportional to beam power.</a:t>
            </a:r>
          </a:p>
          <a:p>
            <a:endParaRPr lang="en-US" dirty="0"/>
          </a:p>
          <a:p>
            <a:r>
              <a:rPr lang="en-US" dirty="0"/>
              <a:t>The new generation of accelerators under project or construction aims at moving the power from the 100 kW’s range to the MW’s range.</a:t>
            </a:r>
          </a:p>
          <a:p>
            <a:endParaRPr lang="en-US" dirty="0"/>
          </a:p>
          <a:p>
            <a:r>
              <a:rPr lang="en-US" dirty="0"/>
              <a:t>A MW-class machine presents a large number of challenges and requires the development of specific technologies.</a:t>
            </a:r>
          </a:p>
        </p:txBody>
      </p:sp>
      <p:pic>
        <p:nvPicPr>
          <p:cNvPr id="7"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68532" y="1217909"/>
            <a:ext cx="4806033"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4648200" y="6362701"/>
            <a:ext cx="1722972" cy="307777"/>
          </a:xfrm>
          <a:prstGeom prst="rect">
            <a:avLst/>
          </a:prstGeom>
          <a:noFill/>
        </p:spPr>
        <p:txBody>
          <a:bodyPr wrap="none" rtlCol="0">
            <a:spAutoFit/>
          </a:bodyPr>
          <a:lstStyle/>
          <a:p>
            <a:r>
              <a:rPr lang="fr-FR" sz="1400" i="1" dirty="0" err="1"/>
              <a:t>Jie</a:t>
            </a:r>
            <a:r>
              <a:rPr lang="fr-FR" sz="1400" i="1" dirty="0"/>
              <a:t> Wei, IPAC 2014</a:t>
            </a:r>
            <a:endParaRPr lang="en-US" sz="1400" i="1"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22764"/>
          </a:xfrm>
        </p:spPr>
        <p:txBody>
          <a:bodyPr/>
          <a:lstStyle/>
          <a:p>
            <a:r>
              <a:rPr lang="en-US" dirty="0"/>
              <a:t>US </a:t>
            </a:r>
            <a:r>
              <a:rPr lang="en-US" dirty="0" err="1"/>
              <a:t>Spallation</a:t>
            </a:r>
            <a:r>
              <a:rPr lang="en-US" dirty="0"/>
              <a:t> Neutron Source</a:t>
            </a:r>
          </a:p>
        </p:txBody>
      </p:sp>
      <p:sp>
        <p:nvSpPr>
          <p:cNvPr id="4" name="Footer Placeholder 3"/>
          <p:cNvSpPr>
            <a:spLocks noGrp="1"/>
          </p:cNvSpPr>
          <p:nvPr>
            <p:ph type="ftr" sz="quarter" idx="11"/>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7E52BD5F-3CB0-4B80-962F-4D0A86435C7C}" type="slidenum">
              <a:rPr lang="en-GB" smtClean="0"/>
              <a:pPr/>
              <a:t>38</a:t>
            </a:fld>
            <a:endParaRPr lang="en-GB"/>
          </a:p>
        </p:txBody>
      </p:sp>
      <p:pic>
        <p:nvPicPr>
          <p:cNvPr id="83763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24000" y="1028700"/>
            <a:ext cx="6396311" cy="4800600"/>
          </a:xfrm>
          <a:prstGeom prst="rect">
            <a:avLst/>
          </a:prstGeom>
          <a:noFill/>
          <a:ln w="9525">
            <a:noFill/>
            <a:miter lim="800000"/>
            <a:headEnd/>
            <a:tailEnd/>
          </a:ln>
        </p:spPr>
      </p:pic>
      <p:sp>
        <p:nvSpPr>
          <p:cNvPr id="6" name="TextBox 5"/>
          <p:cNvSpPr txBox="1"/>
          <p:nvPr/>
        </p:nvSpPr>
        <p:spPr>
          <a:xfrm>
            <a:off x="8523303" y="1416156"/>
            <a:ext cx="1905000" cy="2031325"/>
          </a:xfrm>
          <a:prstGeom prst="rect">
            <a:avLst/>
          </a:prstGeom>
          <a:noFill/>
        </p:spPr>
        <p:txBody>
          <a:bodyPr wrap="square" rtlCol="0">
            <a:spAutoFit/>
          </a:bodyPr>
          <a:lstStyle/>
          <a:p>
            <a:r>
              <a:rPr lang="en-US" dirty="0"/>
              <a:t>US </a:t>
            </a:r>
            <a:r>
              <a:rPr lang="en-US" dirty="0" err="1"/>
              <a:t>Spallation</a:t>
            </a:r>
            <a:r>
              <a:rPr lang="en-US" dirty="0"/>
              <a:t> Neutron Source (Oak Ridge)</a:t>
            </a:r>
          </a:p>
          <a:p>
            <a:r>
              <a:rPr lang="en-US" dirty="0"/>
              <a:t>World’s highest power proton source (1 MW)</a:t>
            </a:r>
          </a:p>
          <a:p>
            <a:r>
              <a:rPr lang="en-US" dirty="0"/>
              <a:t>1 GeV, 5% duty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SNS - layout</a:t>
            </a:r>
          </a:p>
        </p:txBody>
      </p:sp>
      <p:sp>
        <p:nvSpPr>
          <p:cNvPr id="4" name="Footer Placeholder 3"/>
          <p:cNvSpPr>
            <a:spLocks noGrp="1"/>
          </p:cNvSpPr>
          <p:nvPr>
            <p:ph type="ftr" sz="quarter" idx="11"/>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7E52BD5F-3CB0-4B80-962F-4D0A86435C7C}" type="slidenum">
              <a:rPr lang="en-GB" smtClean="0"/>
              <a:pPr/>
              <a:t>39</a:t>
            </a:fld>
            <a:endParaRPr lang="en-GB"/>
          </a:p>
        </p:txBody>
      </p:sp>
      <p:pic>
        <p:nvPicPr>
          <p:cNvPr id="83968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52601" y="1524000"/>
            <a:ext cx="8601075" cy="4076084"/>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6E01D-3637-4DE5-AB19-6514F8576C3E}"/>
              </a:ext>
            </a:extLst>
          </p:cNvPr>
          <p:cNvSpPr>
            <a:spLocks noGrp="1"/>
          </p:cNvSpPr>
          <p:nvPr>
            <p:ph type="title"/>
          </p:nvPr>
        </p:nvSpPr>
        <p:spPr>
          <a:xfrm>
            <a:off x="0" y="-1"/>
            <a:ext cx="6583472" cy="1287263"/>
          </a:xfrm>
        </p:spPr>
        <p:txBody>
          <a:bodyPr/>
          <a:lstStyle/>
          <a:p>
            <a:r>
              <a:rPr lang="en-US" sz="3200" dirty="0"/>
              <a:t>An inventory of most popular accelerator applications</a:t>
            </a:r>
            <a:endParaRPr lang="en-GB" sz="3200" dirty="0"/>
          </a:p>
        </p:txBody>
      </p:sp>
      <p:sp>
        <p:nvSpPr>
          <p:cNvPr id="4" name="Slide Number Placeholder 3">
            <a:extLst>
              <a:ext uri="{FF2B5EF4-FFF2-40B4-BE49-F238E27FC236}">
                <a16:creationId xmlns:a16="http://schemas.microsoft.com/office/drawing/2014/main" id="{A6B6A1D6-9F04-4524-9381-F18B14826DD1}"/>
              </a:ext>
            </a:extLst>
          </p:cNvPr>
          <p:cNvSpPr>
            <a:spLocks noGrp="1"/>
          </p:cNvSpPr>
          <p:nvPr>
            <p:ph type="sldNum" sz="quarter" idx="4"/>
          </p:nvPr>
        </p:nvSpPr>
        <p:spPr/>
        <p:txBody>
          <a:bodyPr/>
          <a:lstStyle/>
          <a:p>
            <a:fld id="{17918391-D411-FE40-AAD7-861AE5233E0E}" type="slidenum">
              <a:rPr lang="en-US" smtClean="0"/>
              <a:pPr/>
              <a:t>4</a:t>
            </a:fld>
            <a:endParaRPr lang="en-US" dirty="0"/>
          </a:p>
        </p:txBody>
      </p:sp>
      <p:pic>
        <p:nvPicPr>
          <p:cNvPr id="8" name="Picture 7">
            <a:extLst>
              <a:ext uri="{FF2B5EF4-FFF2-40B4-BE49-F238E27FC236}">
                <a16:creationId xmlns:a16="http://schemas.microsoft.com/office/drawing/2014/main" id="{E053566C-66C9-4690-ACD2-49CCD2122E1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83472" y="0"/>
            <a:ext cx="5608528" cy="6858000"/>
          </a:xfrm>
          <a:prstGeom prst="rect">
            <a:avLst/>
          </a:prstGeom>
        </p:spPr>
      </p:pic>
      <p:sp>
        <p:nvSpPr>
          <p:cNvPr id="9" name="TextBox 8">
            <a:extLst>
              <a:ext uri="{FF2B5EF4-FFF2-40B4-BE49-F238E27FC236}">
                <a16:creationId xmlns:a16="http://schemas.microsoft.com/office/drawing/2014/main" id="{865C8A24-5BA1-4674-9818-5A0101219669}"/>
              </a:ext>
            </a:extLst>
          </p:cNvPr>
          <p:cNvSpPr txBox="1"/>
          <p:nvPr/>
        </p:nvSpPr>
        <p:spPr>
          <a:xfrm>
            <a:off x="927350" y="1998869"/>
            <a:ext cx="3864373" cy="3069284"/>
          </a:xfrm>
          <a:prstGeom prst="rect">
            <a:avLst/>
          </a:prstGeom>
        </p:spPr>
        <p:style>
          <a:lnRef idx="1">
            <a:schemeClr val="accent4"/>
          </a:lnRef>
          <a:fillRef idx="2">
            <a:schemeClr val="accent4"/>
          </a:fillRef>
          <a:effectRef idx="1">
            <a:schemeClr val="accent4"/>
          </a:effectRef>
          <a:fontRef idx="minor">
            <a:schemeClr val="dk1"/>
          </a:fontRef>
        </p:style>
        <p:txBody>
          <a:bodyPr wrap="none" lIns="72000" tIns="72000" rIns="72000" bIns="72000" rtlCol="0">
            <a:spAutoFit/>
          </a:bodyPr>
          <a:lstStyle/>
          <a:p>
            <a:pPr marL="342900" indent="-342900" algn="l">
              <a:spcBef>
                <a:spcPts val="1800"/>
              </a:spcBef>
              <a:buAutoNum type="arabicPeriod"/>
            </a:pPr>
            <a:r>
              <a:rPr lang="en-GB" sz="2800" dirty="0">
                <a:latin typeface="Bahnschrift Light Condensed" panose="020B0502040204020203" pitchFamily="34" charset="0"/>
                <a:cs typeface="Calibri" panose="020F0502020204030204" pitchFamily="34" charset="0"/>
              </a:rPr>
              <a:t>Photon and Neutron Sources</a:t>
            </a:r>
          </a:p>
          <a:p>
            <a:pPr marL="342900" indent="-342900" algn="l">
              <a:spcBef>
                <a:spcPts val="1800"/>
              </a:spcBef>
              <a:buAutoNum type="arabicPeriod"/>
            </a:pPr>
            <a:r>
              <a:rPr lang="en-GB" sz="2800" dirty="0">
                <a:latin typeface="Bahnschrift Light Condensed" panose="020B0502040204020203" pitchFamily="34" charset="0"/>
                <a:cs typeface="Calibri" panose="020F0502020204030204" pitchFamily="34" charset="0"/>
              </a:rPr>
              <a:t>Security (X-rays, neutrons)</a:t>
            </a:r>
          </a:p>
          <a:p>
            <a:pPr marL="342900" indent="-342900" algn="l">
              <a:spcBef>
                <a:spcPts val="1200"/>
              </a:spcBef>
              <a:buAutoNum type="arabicPeriod"/>
            </a:pPr>
            <a:r>
              <a:rPr lang="en-GB" sz="2800" dirty="0">
                <a:latin typeface="Bahnschrift Light Condensed" panose="020B0502040204020203" pitchFamily="34" charset="0"/>
                <a:cs typeface="Calibri" panose="020F0502020204030204" pitchFamily="34" charset="0"/>
              </a:rPr>
              <a:t>Industry</a:t>
            </a:r>
          </a:p>
          <a:p>
            <a:pPr marL="342900" indent="-342900" algn="l">
              <a:spcBef>
                <a:spcPts val="1800"/>
              </a:spcBef>
              <a:buAutoNum type="arabicPeriod"/>
            </a:pPr>
            <a:r>
              <a:rPr lang="en-GB" sz="2800" dirty="0">
                <a:latin typeface="Bahnschrift Light Condensed" panose="020B0502040204020203" pitchFamily="34" charset="0"/>
                <a:cs typeface="Calibri" panose="020F0502020204030204" pitchFamily="34" charset="0"/>
              </a:rPr>
              <a:t>Energy</a:t>
            </a:r>
          </a:p>
          <a:p>
            <a:pPr marL="342900" indent="-342900" algn="l">
              <a:spcBef>
                <a:spcPts val="1200"/>
              </a:spcBef>
              <a:buAutoNum type="arabicPeriod"/>
            </a:pPr>
            <a:r>
              <a:rPr lang="en-GB" sz="2800" dirty="0">
                <a:latin typeface="Bahnschrift Light Condensed" panose="020B0502040204020203" pitchFamily="34" charset="0"/>
                <a:cs typeface="Calibri" panose="020F0502020204030204" pitchFamily="34" charset="0"/>
              </a:rPr>
              <a:t>Medicine</a:t>
            </a:r>
          </a:p>
        </p:txBody>
      </p:sp>
    </p:spTree>
    <p:extLst>
      <p:ext uri="{BB962C8B-B14F-4D97-AF65-F5344CB8AC3E}">
        <p14:creationId xmlns:p14="http://schemas.microsoft.com/office/powerpoint/2010/main" val="9440620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230"/>
            <a:ext cx="12192000" cy="722764"/>
          </a:xfrm>
        </p:spPr>
        <p:txBody>
          <a:bodyPr/>
          <a:lstStyle/>
          <a:p>
            <a:r>
              <a:rPr lang="en-US" dirty="0"/>
              <a:t>European </a:t>
            </a:r>
            <a:r>
              <a:rPr lang="en-US" dirty="0" err="1"/>
              <a:t>Spallation</a:t>
            </a:r>
            <a:r>
              <a:rPr lang="en-US" dirty="0"/>
              <a:t> Source</a:t>
            </a:r>
          </a:p>
        </p:txBody>
      </p:sp>
      <p:sp>
        <p:nvSpPr>
          <p:cNvPr id="4" name="Footer Placeholder 3"/>
          <p:cNvSpPr>
            <a:spLocks noGrp="1"/>
          </p:cNvSpPr>
          <p:nvPr>
            <p:ph type="ftr" sz="quarter" idx="11"/>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7E52BD5F-3CB0-4B80-962F-4D0A86435C7C}" type="slidenum">
              <a:rPr lang="en-GB" smtClean="0"/>
              <a:pPr/>
              <a:t>40</a:t>
            </a:fld>
            <a:endParaRPr lang="en-GB"/>
          </a:p>
        </p:txBody>
      </p:sp>
      <p:sp>
        <p:nvSpPr>
          <p:cNvPr id="7" name="Text Box 9"/>
          <p:cNvSpPr txBox="1">
            <a:spLocks noChangeArrowheads="1"/>
          </p:cNvSpPr>
          <p:nvPr/>
        </p:nvSpPr>
        <p:spPr bwMode="auto">
          <a:xfrm>
            <a:off x="7137645" y="994319"/>
            <a:ext cx="4199139" cy="984885"/>
          </a:xfrm>
          <a:prstGeom prst="rect">
            <a:avLst/>
          </a:prstGeom>
          <a:noFill/>
          <a:ln w="12700">
            <a:noFill/>
            <a:miter lim="800000"/>
            <a:headEnd type="none" w="sm" len="sm"/>
            <a:tailEnd type="none" w="sm" len="sm"/>
          </a:ln>
          <a:effectLst/>
        </p:spPr>
        <p:txBody>
          <a:bodyPr wrap="square">
            <a:spAutoFit/>
          </a:bodyPr>
          <a:lstStyle/>
          <a:p>
            <a:r>
              <a:rPr lang="en-US" sz="1600" dirty="0">
                <a:latin typeface="Comic Sans MS" pitchFamily="66" charset="0"/>
              </a:rPr>
              <a:t>The ESS is being built in Lund (Sweden).</a:t>
            </a:r>
          </a:p>
          <a:p>
            <a:endParaRPr lang="en-US" sz="1000" dirty="0">
              <a:latin typeface="Comic Sans MS" pitchFamily="66" charset="0"/>
            </a:endParaRPr>
          </a:p>
          <a:p>
            <a:r>
              <a:rPr lang="en-US" sz="1600" dirty="0">
                <a:latin typeface="Comic Sans MS" pitchFamily="66" charset="0"/>
              </a:rPr>
              <a:t>Will provide the EU neutron science community with a modern facility</a:t>
            </a:r>
          </a:p>
        </p:txBody>
      </p:sp>
      <p:sp>
        <p:nvSpPr>
          <p:cNvPr id="8" name="Text Box 9"/>
          <p:cNvSpPr txBox="1">
            <a:spLocks noChangeArrowheads="1"/>
          </p:cNvSpPr>
          <p:nvPr/>
        </p:nvSpPr>
        <p:spPr bwMode="auto">
          <a:xfrm>
            <a:off x="452198" y="4799567"/>
            <a:ext cx="5042517" cy="1323439"/>
          </a:xfrm>
          <a:prstGeom prst="rect">
            <a:avLst/>
          </a:prstGeom>
          <a:noFill/>
          <a:ln w="12700">
            <a:noFill/>
            <a:miter lim="800000"/>
            <a:headEnd type="none" w="sm" len="sm"/>
            <a:tailEnd type="none" w="sm" len="sm"/>
          </a:ln>
          <a:effectLst/>
        </p:spPr>
        <p:txBody>
          <a:bodyPr wrap="square">
            <a:spAutoFit/>
          </a:bodyPr>
          <a:lstStyle/>
          <a:p>
            <a:r>
              <a:rPr lang="en-US" sz="1600" dirty="0">
                <a:latin typeface="Comic Sans MS" pitchFamily="66" charset="0"/>
              </a:rPr>
              <a:t>5 MW long-pulse: no need of an accumulator/compressor like SNS.</a:t>
            </a:r>
          </a:p>
          <a:p>
            <a:endParaRPr lang="fr-CH" sz="1600" dirty="0">
              <a:latin typeface="Comic Sans MS" pitchFamily="66" charset="0"/>
            </a:endParaRPr>
          </a:p>
          <a:p>
            <a:r>
              <a:rPr lang="fr-CH" sz="1600" dirty="0">
                <a:latin typeface="Comic Sans MS" pitchFamily="66" charset="0"/>
              </a:rPr>
              <a:t>He-</a:t>
            </a:r>
            <a:r>
              <a:rPr lang="fr-CH" sz="1600" dirty="0" err="1">
                <a:latin typeface="Comic Sans MS" pitchFamily="66" charset="0"/>
              </a:rPr>
              <a:t>cooled</a:t>
            </a:r>
            <a:r>
              <a:rPr lang="fr-CH" sz="1600" dirty="0">
                <a:latin typeface="Comic Sans MS" pitchFamily="66" charset="0"/>
              </a:rPr>
              <a:t> </a:t>
            </a:r>
            <a:r>
              <a:rPr lang="fr-CH" sz="1600" dirty="0" err="1">
                <a:latin typeface="Comic Sans MS" pitchFamily="66" charset="0"/>
              </a:rPr>
              <a:t>rotating</a:t>
            </a:r>
            <a:r>
              <a:rPr lang="fr-CH" sz="1600" dirty="0">
                <a:latin typeface="Comic Sans MS" pitchFamily="66" charset="0"/>
              </a:rPr>
              <a:t> </a:t>
            </a:r>
            <a:r>
              <a:rPr lang="fr-CH" sz="1600" dirty="0" err="1">
                <a:latin typeface="Comic Sans MS" pitchFamily="66" charset="0"/>
              </a:rPr>
              <a:t>tungsten</a:t>
            </a:r>
            <a:r>
              <a:rPr lang="fr-CH" sz="1600" dirty="0">
                <a:latin typeface="Comic Sans MS" pitchFamily="66" charset="0"/>
              </a:rPr>
              <a:t> </a:t>
            </a:r>
            <a:r>
              <a:rPr lang="fr-CH" sz="1600" dirty="0" err="1">
                <a:latin typeface="Comic Sans MS" pitchFamily="66" charset="0"/>
              </a:rPr>
              <a:t>wheel</a:t>
            </a:r>
            <a:r>
              <a:rPr lang="fr-CH" sz="1600" dirty="0">
                <a:latin typeface="Comic Sans MS" pitchFamily="66" charset="0"/>
              </a:rPr>
              <a:t> </a:t>
            </a:r>
            <a:r>
              <a:rPr lang="fr-CH" sz="1600" dirty="0" err="1">
                <a:latin typeface="Comic Sans MS" pitchFamily="66" charset="0"/>
              </a:rPr>
              <a:t>target</a:t>
            </a:r>
            <a:r>
              <a:rPr lang="fr-CH" sz="1600" dirty="0">
                <a:latin typeface="Comic Sans MS" pitchFamily="66" charset="0"/>
              </a:rPr>
              <a:t> (to </a:t>
            </a:r>
            <a:r>
              <a:rPr lang="fr-CH" sz="1600" dirty="0" err="1">
                <a:latin typeface="Comic Sans MS" pitchFamily="66" charset="0"/>
              </a:rPr>
              <a:t>avoid</a:t>
            </a:r>
            <a:r>
              <a:rPr lang="fr-CH" sz="1600" dirty="0">
                <a:latin typeface="Comic Sans MS" pitchFamily="66" charset="0"/>
              </a:rPr>
              <a:t> management of </a:t>
            </a:r>
            <a:r>
              <a:rPr lang="fr-CH" sz="1600" dirty="0" err="1">
                <a:latin typeface="Comic Sans MS" pitchFamily="66" charset="0"/>
              </a:rPr>
              <a:t>activated</a:t>
            </a:r>
            <a:r>
              <a:rPr lang="fr-CH" sz="1600" dirty="0">
                <a:latin typeface="Comic Sans MS" pitchFamily="66" charset="0"/>
              </a:rPr>
              <a:t> Hg as in SNS).</a:t>
            </a:r>
          </a:p>
        </p:txBody>
      </p:sp>
      <p:pic>
        <p:nvPicPr>
          <p:cNvPr id="3" name="Picture 2">
            <a:extLst>
              <a:ext uri="{FF2B5EF4-FFF2-40B4-BE49-F238E27FC236}">
                <a16:creationId xmlns:a16="http://schemas.microsoft.com/office/drawing/2014/main" id="{80715235-7C90-4E72-99BA-2C1B4A265A7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734994"/>
            <a:ext cx="6693764" cy="3765242"/>
          </a:xfrm>
          <a:prstGeom prst="rect">
            <a:avLst/>
          </a:prstGeom>
        </p:spPr>
      </p:pic>
      <p:pic>
        <p:nvPicPr>
          <p:cNvPr id="5" name="Picture 4">
            <a:extLst>
              <a:ext uri="{FF2B5EF4-FFF2-40B4-BE49-F238E27FC236}">
                <a16:creationId xmlns:a16="http://schemas.microsoft.com/office/drawing/2014/main" id="{E3A80452-FFB5-4DD4-A221-A8AF2189D65A}"/>
              </a:ext>
            </a:extLst>
          </p:cNvPr>
          <p:cNvPicPr>
            <a:picLocks noChangeAspect="1"/>
          </p:cNvPicPr>
          <p:nvPr/>
        </p:nvPicPr>
        <p:blipFill>
          <a:blip r:embed="rId3"/>
          <a:stretch>
            <a:fillRect/>
          </a:stretch>
        </p:blipFill>
        <p:spPr>
          <a:xfrm>
            <a:off x="5946912" y="3867150"/>
            <a:ext cx="6048375" cy="230505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Title 1"/>
          <p:cNvSpPr>
            <a:spLocks noGrp="1"/>
          </p:cNvSpPr>
          <p:nvPr>
            <p:ph type="title"/>
          </p:nvPr>
        </p:nvSpPr>
        <p:spPr>
          <a:xfrm>
            <a:off x="5939" y="950"/>
            <a:ext cx="12192000" cy="728407"/>
          </a:xfrm>
        </p:spPr>
        <p:txBody>
          <a:bodyPr/>
          <a:lstStyle/>
          <a:p>
            <a:r>
              <a:rPr lang="en-US" altLang="en-US" sz="3374" dirty="0"/>
              <a:t>ESS accelerator technical performance</a:t>
            </a:r>
          </a:p>
        </p:txBody>
      </p:sp>
      <p:sp>
        <p:nvSpPr>
          <p:cNvPr id="70" name="Content Placeholder 2"/>
          <p:cNvSpPr txBox="1">
            <a:spLocks/>
          </p:cNvSpPr>
          <p:nvPr/>
        </p:nvSpPr>
        <p:spPr>
          <a:xfrm>
            <a:off x="1906264" y="1346001"/>
            <a:ext cx="3456153" cy="2154330"/>
          </a:xfrm>
          <a:prstGeom prst="rect">
            <a:avLst/>
          </a:prstGeom>
          <a:noFill/>
          <a:ln>
            <a:solidFill>
              <a:srgbClr val="0084C0"/>
            </a:solidFill>
          </a:ln>
        </p:spPr>
        <p:txBody>
          <a:bodyPr lIns="103757" tIns="51878" rIns="103757" bIns="51878"/>
          <a:lstStyle>
            <a:lvl1pPr marL="342813" indent="-342813" algn="l" rtl="0" eaLnBrk="0" fontAlgn="base" hangingPunct="0">
              <a:spcBef>
                <a:spcPct val="20000"/>
              </a:spcBef>
              <a:spcAft>
                <a:spcPct val="0"/>
              </a:spcAft>
              <a:buChar char="•"/>
              <a:defRPr sz="2800">
                <a:solidFill>
                  <a:srgbClr val="000000"/>
                </a:solidFill>
                <a:latin typeface="+mn-lt"/>
                <a:ea typeface="ＭＳ Ｐゴシック" pitchFamily="-112" charset="-128"/>
                <a:cs typeface="ＭＳ Ｐゴシック" pitchFamily="-112" charset="-128"/>
              </a:defRPr>
            </a:lvl1pPr>
            <a:lvl2pPr marL="742760" indent="-285677" algn="l" rtl="0" eaLnBrk="0" fontAlgn="base" hangingPunct="0">
              <a:spcBef>
                <a:spcPct val="20000"/>
              </a:spcBef>
              <a:spcAft>
                <a:spcPct val="0"/>
              </a:spcAft>
              <a:buChar char="–"/>
              <a:defRPr sz="2800">
                <a:solidFill>
                  <a:srgbClr val="000000"/>
                </a:solidFill>
                <a:latin typeface="+mn-lt"/>
                <a:ea typeface="ＭＳ Ｐゴシック" pitchFamily="-112" charset="-128"/>
              </a:defRPr>
            </a:lvl2pPr>
            <a:lvl3pPr marL="1142706" indent="-228541" algn="l" rtl="0" eaLnBrk="0" fontAlgn="base" hangingPunct="0">
              <a:spcBef>
                <a:spcPct val="20000"/>
              </a:spcBef>
              <a:spcAft>
                <a:spcPct val="0"/>
              </a:spcAft>
              <a:buChar char="•"/>
              <a:defRPr sz="2800">
                <a:solidFill>
                  <a:srgbClr val="000000"/>
                </a:solidFill>
                <a:latin typeface="+mn-lt"/>
                <a:ea typeface="ＭＳ Ｐゴシック" pitchFamily="-112" charset="-128"/>
              </a:defRPr>
            </a:lvl3pPr>
            <a:lvl4pPr marL="1599790" indent="-228541" algn="l" rtl="0" eaLnBrk="0" fontAlgn="base" hangingPunct="0">
              <a:spcBef>
                <a:spcPct val="20000"/>
              </a:spcBef>
              <a:spcAft>
                <a:spcPct val="0"/>
              </a:spcAft>
              <a:buChar char="–"/>
              <a:defRPr sz="2800">
                <a:solidFill>
                  <a:srgbClr val="000000"/>
                </a:solidFill>
                <a:latin typeface="+mn-lt"/>
                <a:ea typeface="ＭＳ Ｐゴシック" pitchFamily="-112" charset="-128"/>
              </a:defRPr>
            </a:lvl4pPr>
            <a:lvl5pPr marL="2056875" indent="-228541" algn="l" rtl="0" eaLnBrk="0" fontAlgn="base" hangingPunct="0">
              <a:spcBef>
                <a:spcPct val="20000"/>
              </a:spcBef>
              <a:spcAft>
                <a:spcPct val="0"/>
              </a:spcAft>
              <a:buChar char="»"/>
              <a:defRPr sz="2800">
                <a:solidFill>
                  <a:srgbClr val="000000"/>
                </a:solidFill>
                <a:latin typeface="+mn-lt"/>
                <a:ea typeface="ＭＳ Ｐゴシック" pitchFamily="-112" charset="-128"/>
              </a:defRPr>
            </a:lvl5pPr>
            <a:lvl6pPr marL="2513959" indent="-228541" algn="l" rtl="0" fontAlgn="base">
              <a:spcBef>
                <a:spcPct val="20000"/>
              </a:spcBef>
              <a:spcAft>
                <a:spcPct val="0"/>
              </a:spcAft>
              <a:buChar char="»"/>
              <a:defRPr sz="2800">
                <a:solidFill>
                  <a:srgbClr val="000000"/>
                </a:solidFill>
                <a:latin typeface="+mn-lt"/>
                <a:ea typeface="ＭＳ Ｐゴシック" pitchFamily="-112" charset="-128"/>
              </a:defRPr>
            </a:lvl6pPr>
            <a:lvl7pPr marL="2971040" indent="-228541" algn="l" rtl="0" fontAlgn="base">
              <a:spcBef>
                <a:spcPct val="20000"/>
              </a:spcBef>
              <a:spcAft>
                <a:spcPct val="0"/>
              </a:spcAft>
              <a:buChar char="»"/>
              <a:defRPr sz="2800">
                <a:solidFill>
                  <a:srgbClr val="000000"/>
                </a:solidFill>
                <a:latin typeface="+mn-lt"/>
                <a:ea typeface="ＭＳ Ｐゴシック" pitchFamily="-112" charset="-128"/>
              </a:defRPr>
            </a:lvl7pPr>
            <a:lvl8pPr marL="3428124" indent="-228541" algn="l" rtl="0" fontAlgn="base">
              <a:spcBef>
                <a:spcPct val="20000"/>
              </a:spcBef>
              <a:spcAft>
                <a:spcPct val="0"/>
              </a:spcAft>
              <a:buChar char="»"/>
              <a:defRPr sz="2800">
                <a:solidFill>
                  <a:srgbClr val="000000"/>
                </a:solidFill>
                <a:latin typeface="+mn-lt"/>
                <a:ea typeface="ＭＳ Ｐゴシック" pitchFamily="-112" charset="-128"/>
              </a:defRPr>
            </a:lvl8pPr>
            <a:lvl9pPr marL="3885205" indent="-228541" algn="l" rtl="0" fontAlgn="base">
              <a:spcBef>
                <a:spcPct val="20000"/>
              </a:spcBef>
              <a:spcAft>
                <a:spcPct val="0"/>
              </a:spcAft>
              <a:buChar char="»"/>
              <a:defRPr sz="2800">
                <a:solidFill>
                  <a:srgbClr val="000000"/>
                </a:solidFill>
                <a:latin typeface="+mn-lt"/>
                <a:ea typeface="ＭＳ Ｐゴシック" pitchFamily="-112" charset="-128"/>
              </a:defRPr>
            </a:lvl9pPr>
          </a:lstStyle>
          <a:p>
            <a:pPr marL="0" indent="0">
              <a:buNone/>
              <a:defRPr/>
            </a:pPr>
            <a:r>
              <a:rPr lang="en-US" sz="1593" dirty="0">
                <a:latin typeface="Arial"/>
                <a:cs typeface="Arial"/>
              </a:rPr>
              <a:t>Design Drivers:</a:t>
            </a:r>
          </a:p>
          <a:p>
            <a:pPr marL="0" indent="0">
              <a:buNone/>
              <a:defRPr/>
            </a:pPr>
            <a:r>
              <a:rPr lang="en-US" sz="1593" dirty="0">
                <a:latin typeface="Arial"/>
                <a:cs typeface="Arial"/>
              </a:rPr>
              <a:t>High Average Beam Power</a:t>
            </a:r>
          </a:p>
          <a:p>
            <a:pPr marL="0" indent="0">
              <a:buNone/>
              <a:defRPr/>
            </a:pPr>
            <a:r>
              <a:rPr lang="en-US" sz="1593" dirty="0">
                <a:latin typeface="Arial"/>
                <a:cs typeface="Arial"/>
              </a:rPr>
              <a:t>		5 MW</a:t>
            </a:r>
          </a:p>
          <a:p>
            <a:pPr marL="0" indent="0">
              <a:buNone/>
              <a:defRPr/>
            </a:pPr>
            <a:r>
              <a:rPr lang="en-US" sz="1593" dirty="0">
                <a:latin typeface="Arial"/>
                <a:cs typeface="Arial"/>
              </a:rPr>
              <a:t>High Peak Beam Power</a:t>
            </a:r>
          </a:p>
          <a:p>
            <a:pPr marL="0" indent="0">
              <a:buNone/>
              <a:defRPr/>
            </a:pPr>
            <a:r>
              <a:rPr lang="en-US" sz="1593" dirty="0">
                <a:latin typeface="Arial"/>
                <a:cs typeface="Arial"/>
              </a:rPr>
              <a:t>		125 MW</a:t>
            </a:r>
            <a:endParaRPr lang="sv-SE" sz="1593" dirty="0">
              <a:latin typeface="Arial"/>
              <a:cs typeface="Arial"/>
            </a:endParaRPr>
          </a:p>
          <a:p>
            <a:pPr marL="0" indent="0">
              <a:buNone/>
              <a:defRPr/>
            </a:pPr>
            <a:r>
              <a:rPr lang="en-US" sz="1593" dirty="0">
                <a:latin typeface="Arial"/>
                <a:cs typeface="Arial"/>
              </a:rPr>
              <a:t>High Availability </a:t>
            </a:r>
          </a:p>
          <a:p>
            <a:pPr marL="0" indent="0">
              <a:buNone/>
              <a:defRPr/>
            </a:pPr>
            <a:r>
              <a:rPr lang="en-US" sz="1593" dirty="0">
                <a:latin typeface="Arial"/>
                <a:cs typeface="Arial"/>
              </a:rPr>
              <a:t>		&gt; 95%</a:t>
            </a:r>
          </a:p>
          <a:p>
            <a:pPr marL="517318" lvl="1" indent="0">
              <a:buNone/>
              <a:defRPr/>
            </a:pPr>
            <a:endParaRPr lang="sv-SE" sz="1593" dirty="0">
              <a:cs typeface="ヒラギノ角ゴ ProN W3" charset="0"/>
            </a:endParaRPr>
          </a:p>
          <a:p>
            <a:pPr>
              <a:defRPr/>
            </a:pPr>
            <a:endParaRPr lang="sv-SE" sz="1593" dirty="0"/>
          </a:p>
        </p:txBody>
      </p:sp>
      <p:sp>
        <p:nvSpPr>
          <p:cNvPr id="71" name="Content Placeholder 2"/>
          <p:cNvSpPr txBox="1">
            <a:spLocks/>
          </p:cNvSpPr>
          <p:nvPr/>
        </p:nvSpPr>
        <p:spPr>
          <a:xfrm>
            <a:off x="6668702" y="1110930"/>
            <a:ext cx="3610883" cy="2579840"/>
          </a:xfrm>
          <a:prstGeom prst="rect">
            <a:avLst/>
          </a:prstGeom>
          <a:ln>
            <a:solidFill>
              <a:schemeClr val="tx1"/>
            </a:solidFill>
          </a:ln>
        </p:spPr>
        <p:txBody>
          <a:bodyPr lIns="72723" tIns="36359" rIns="72723" bIns="36359"/>
          <a:lstStyle/>
          <a:p>
            <a:pPr marL="365689" defTabSz="1034469">
              <a:defRPr/>
            </a:pPr>
            <a:r>
              <a:rPr lang="en-US" sz="1593" kern="0" dirty="0">
                <a:solidFill>
                  <a:srgbClr val="0000E5"/>
                </a:solidFill>
                <a:latin typeface="Arial"/>
                <a:ea typeface="ヒラギノ角ゴ ProN W3" charset="0"/>
                <a:cs typeface="Arial"/>
                <a:sym typeface="Futura Condensed" charset="0"/>
              </a:rPr>
              <a:t>Key parameters:</a:t>
            </a:r>
          </a:p>
          <a:p>
            <a:pPr marL="365689" lvl="2" indent="258856" defTabSz="1034469">
              <a:defRPr/>
            </a:pPr>
            <a:r>
              <a:rPr lang="en-US" sz="1593" kern="0" dirty="0">
                <a:solidFill>
                  <a:srgbClr val="0000E5"/>
                </a:solidFill>
                <a:latin typeface="Arial"/>
                <a:ea typeface="ヒラギノ角ゴ ProN W3" charset="0"/>
                <a:cs typeface="Arial"/>
                <a:sym typeface="Futura Condensed" charset="0"/>
              </a:rPr>
              <a:t>-</a:t>
            </a:r>
            <a:r>
              <a:rPr lang="en-US" sz="1593" kern="0" dirty="0">
                <a:solidFill>
                  <a:srgbClr val="C0504D"/>
                </a:solidFill>
                <a:latin typeface="Arial"/>
                <a:ea typeface="ヒラギノ角ゴ ProN W3" charset="0"/>
                <a:cs typeface="Arial"/>
                <a:sym typeface="Futura Condensed" charset="0"/>
              </a:rPr>
              <a:t>2.86 </a:t>
            </a:r>
            <a:r>
              <a:rPr lang="en-US" sz="1593" kern="0" dirty="0" err="1">
                <a:solidFill>
                  <a:srgbClr val="C0504D"/>
                </a:solidFill>
                <a:latin typeface="Arial"/>
                <a:ea typeface="ヒラギノ角ゴ ProN W3" charset="0"/>
                <a:cs typeface="Arial"/>
                <a:sym typeface="Futura Condensed" charset="0"/>
              </a:rPr>
              <a:t>ms</a:t>
            </a:r>
            <a:r>
              <a:rPr lang="en-US" sz="1593" kern="0" dirty="0">
                <a:solidFill>
                  <a:srgbClr val="C0504D"/>
                </a:solidFill>
                <a:latin typeface="Arial"/>
                <a:ea typeface="ヒラギノ角ゴ ProN W3" charset="0"/>
                <a:cs typeface="Arial"/>
                <a:sym typeface="Futura Condensed" charset="0"/>
              </a:rPr>
              <a:t> pulses</a:t>
            </a:r>
          </a:p>
          <a:p>
            <a:pPr marL="365689" lvl="2" indent="258856" defTabSz="1034469">
              <a:defRPr/>
            </a:pPr>
            <a:r>
              <a:rPr lang="en-US" sz="1593" kern="0" dirty="0">
                <a:solidFill>
                  <a:schemeClr val="accent2"/>
                </a:solidFill>
                <a:latin typeface="Arial"/>
                <a:ea typeface="ヒラギノ角ゴ ProN W3" charset="0"/>
                <a:cs typeface="Arial"/>
                <a:sym typeface="Futura Condensed" charset="0"/>
              </a:rPr>
              <a:t>-2 </a:t>
            </a:r>
            <a:r>
              <a:rPr lang="en-US" sz="1593" kern="0" dirty="0" err="1">
                <a:solidFill>
                  <a:schemeClr val="accent2"/>
                </a:solidFill>
                <a:latin typeface="Arial"/>
                <a:ea typeface="ヒラギノ角ゴ ProN W3" charset="0"/>
                <a:cs typeface="Arial"/>
                <a:sym typeface="Futura Condensed" charset="0"/>
              </a:rPr>
              <a:t>GeV</a:t>
            </a:r>
            <a:endParaRPr lang="en-US" sz="1593" kern="0" dirty="0">
              <a:solidFill>
                <a:schemeClr val="accent2"/>
              </a:solidFill>
              <a:latin typeface="Arial"/>
              <a:ea typeface="ヒラギノ角ゴ ProN W3" charset="0"/>
              <a:cs typeface="Arial"/>
              <a:sym typeface="Futura Condensed" charset="0"/>
            </a:endParaRPr>
          </a:p>
          <a:p>
            <a:pPr marL="365689" lvl="2" indent="258856" defTabSz="1034469">
              <a:defRPr/>
            </a:pPr>
            <a:r>
              <a:rPr lang="en-US" sz="1593" kern="0" dirty="0">
                <a:solidFill>
                  <a:schemeClr val="accent2"/>
                </a:solidFill>
                <a:latin typeface="Arial"/>
                <a:ea typeface="ヒラギノ角ゴ ProN W3" charset="0"/>
                <a:cs typeface="Arial"/>
                <a:sym typeface="Futura Condensed" charset="0"/>
              </a:rPr>
              <a:t>-62.5 mA peak</a:t>
            </a:r>
          </a:p>
          <a:p>
            <a:pPr marL="365689" lvl="2" indent="258856" defTabSz="1034469">
              <a:defRPr/>
            </a:pPr>
            <a:r>
              <a:rPr lang="en-US" sz="1593" kern="0" dirty="0">
                <a:solidFill>
                  <a:schemeClr val="accent2"/>
                </a:solidFill>
                <a:latin typeface="Arial"/>
                <a:ea typeface="ヒラギノ角ゴ ProN W3" charset="0"/>
                <a:cs typeface="Arial"/>
                <a:sym typeface="Futura Condensed" charset="0"/>
              </a:rPr>
              <a:t>-14 Hz</a:t>
            </a:r>
          </a:p>
          <a:p>
            <a:pPr marL="365689" lvl="2" indent="258856" defTabSz="1034469">
              <a:defRPr/>
            </a:pPr>
            <a:r>
              <a:rPr lang="en-US" sz="1593" kern="0" dirty="0">
                <a:solidFill>
                  <a:srgbClr val="0000E5"/>
                </a:solidFill>
                <a:latin typeface="Arial"/>
                <a:ea typeface="ヒラギノ角ゴ ProN W3" charset="0"/>
                <a:cs typeface="Arial"/>
                <a:sym typeface="Futura Condensed" charset="0"/>
              </a:rPr>
              <a:t>-Protons (H+)	</a:t>
            </a:r>
          </a:p>
          <a:p>
            <a:pPr marL="365689" lvl="2" indent="258856" defTabSz="1034469">
              <a:defRPr/>
            </a:pPr>
            <a:r>
              <a:rPr lang="en-US" sz="1593" kern="0" dirty="0">
                <a:solidFill>
                  <a:srgbClr val="0000E5"/>
                </a:solidFill>
                <a:latin typeface="Arial"/>
                <a:ea typeface="ヒラギノ角ゴ ProN W3" charset="0"/>
                <a:cs typeface="Arial"/>
                <a:sym typeface="Futura Condensed" charset="0"/>
              </a:rPr>
              <a:t>-Low losses</a:t>
            </a:r>
          </a:p>
          <a:p>
            <a:pPr marL="365689" lvl="2" indent="258856" defTabSz="1034469">
              <a:defRPr/>
            </a:pPr>
            <a:r>
              <a:rPr lang="en-US" sz="1593" kern="0" dirty="0">
                <a:solidFill>
                  <a:srgbClr val="0000E5"/>
                </a:solidFill>
                <a:latin typeface="Arial"/>
                <a:ea typeface="ヒラギノ角ゴ ProN W3" charset="0"/>
                <a:cs typeface="Arial"/>
                <a:sym typeface="Futura Condensed" charset="0"/>
              </a:rPr>
              <a:t>-Minimize energy use</a:t>
            </a:r>
          </a:p>
          <a:p>
            <a:pPr marL="365689" lvl="2" indent="258856" defTabSz="1034469">
              <a:defRPr/>
            </a:pPr>
            <a:r>
              <a:rPr lang="en-US" sz="1593" kern="0" dirty="0">
                <a:solidFill>
                  <a:srgbClr val="0000E5"/>
                </a:solidFill>
                <a:latin typeface="Arial"/>
                <a:ea typeface="ヒラギノ角ゴ ProN W3" charset="0"/>
                <a:cs typeface="Arial"/>
                <a:sym typeface="Futura Condensed" charset="0"/>
              </a:rPr>
              <a:t>-Flexible design for mitigation and future upgrades</a:t>
            </a:r>
          </a:p>
        </p:txBody>
      </p:sp>
      <p:grpSp>
        <p:nvGrpSpPr>
          <p:cNvPr id="159748" name="Group 10"/>
          <p:cNvGrpSpPr>
            <a:grpSpLocks/>
          </p:cNvGrpSpPr>
          <p:nvPr/>
        </p:nvGrpSpPr>
        <p:grpSpPr bwMode="auto">
          <a:xfrm>
            <a:off x="1676577" y="4158876"/>
            <a:ext cx="8897026" cy="1065263"/>
            <a:chOff x="0" y="0"/>
            <a:chExt cx="12547601" cy="1720850"/>
          </a:xfrm>
        </p:grpSpPr>
        <p:sp>
          <p:nvSpPr>
            <p:cNvPr id="73" name="AutoShape 11"/>
            <p:cNvSpPr>
              <a:spLocks/>
            </p:cNvSpPr>
            <p:nvPr/>
          </p:nvSpPr>
          <p:spPr bwMode="auto">
            <a:xfrm>
              <a:off x="5461774" y="648924"/>
              <a:ext cx="965200" cy="468666"/>
            </a:xfrm>
            <a:prstGeom prst="roundRect">
              <a:avLst>
                <a:gd name="adj" fmla="val 29731"/>
              </a:avLst>
            </a:prstGeom>
            <a:solidFill>
              <a:srgbClr val="66A1DD">
                <a:alpha val="79999"/>
              </a:srgbClr>
            </a:solidFill>
            <a:ln w="25400" cap="flat" cmpd="sng">
              <a:solidFill>
                <a:srgbClr val="606060">
                  <a:alpha val="79999"/>
                </a:srgbClr>
              </a:solidFill>
              <a:prstDash val="solid"/>
              <a:miter lim="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200">
                  <a:solidFill>
                    <a:srgbClr val="FFFFFF"/>
                  </a:solidFill>
                  <a:effectLst>
                    <a:outerShdw blurRad="38100" dist="38100" dir="2700000" algn="tl">
                      <a:srgbClr val="000000"/>
                    </a:outerShdw>
                  </a:effectLst>
                  <a:ea typeface="ヒラギノ角ゴ ProN W3" charset="0"/>
                  <a:cs typeface="Gill Sans" charset="0"/>
                </a:rPr>
                <a:t>Spokes</a:t>
              </a:r>
              <a:endParaRPr lang="en-US" sz="1600">
                <a:ea typeface="ヒラギノ角ゴ ProN W3" charset="0"/>
                <a:cs typeface="Gill Sans Light" charset="0"/>
              </a:endParaRPr>
            </a:p>
          </p:txBody>
        </p:sp>
        <p:sp>
          <p:nvSpPr>
            <p:cNvPr id="74" name="AutoShape 12"/>
            <p:cNvSpPr>
              <a:spLocks/>
            </p:cNvSpPr>
            <p:nvPr/>
          </p:nvSpPr>
          <p:spPr bwMode="auto">
            <a:xfrm>
              <a:off x="6615818" y="648924"/>
              <a:ext cx="1240072" cy="468666"/>
            </a:xfrm>
            <a:prstGeom prst="roundRect">
              <a:avLst>
                <a:gd name="adj" fmla="val 27028"/>
              </a:avLst>
            </a:prstGeom>
            <a:solidFill>
              <a:srgbClr val="4180FC">
                <a:alpha val="79999"/>
              </a:srgbClr>
            </a:solidFill>
            <a:ln w="25400" cap="flat" cmpd="sng">
              <a:solidFill>
                <a:srgbClr val="606060">
                  <a:alpha val="79999"/>
                </a:srgbClr>
              </a:solidFill>
              <a:prstDash val="solid"/>
              <a:miter lim="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hangingPunct="0">
                <a:defRPr sz="3200">
                  <a:solidFill>
                    <a:srgbClr val="000000"/>
                  </a:solidFill>
                  <a:latin typeface="Gill Sans" charset="0"/>
                  <a:ea typeface="ヒラギノ角ゴ ProN W3" charset="-128"/>
                  <a:sym typeface="Gill Sans" charset="0"/>
                </a:defRPr>
              </a:lvl1pPr>
              <a:lvl2pPr marL="742950" indent="-285750" eaLnBrk="0" hangingPunct="0">
                <a:defRPr sz="3200">
                  <a:solidFill>
                    <a:srgbClr val="000000"/>
                  </a:solidFill>
                  <a:latin typeface="Gill Sans" charset="0"/>
                  <a:ea typeface="ヒラギノ角ゴ ProN W3" charset="-128"/>
                  <a:sym typeface="Gill Sans" charset="0"/>
                </a:defRPr>
              </a:lvl2pPr>
              <a:lvl3pPr marL="1143000" indent="-228600" eaLnBrk="0" hangingPunct="0">
                <a:defRPr sz="3200">
                  <a:solidFill>
                    <a:srgbClr val="000000"/>
                  </a:solidFill>
                  <a:latin typeface="Gill Sans" charset="0"/>
                  <a:ea typeface="ヒラギノ角ゴ ProN W3" charset="-128"/>
                  <a:sym typeface="Gill Sans" charset="0"/>
                </a:defRPr>
              </a:lvl3pPr>
              <a:lvl4pPr marL="1600200" indent="-228600" eaLnBrk="0" hangingPunct="0">
                <a:defRPr sz="3200">
                  <a:solidFill>
                    <a:srgbClr val="000000"/>
                  </a:solidFill>
                  <a:latin typeface="Gill Sans" charset="0"/>
                  <a:ea typeface="ヒラギノ角ゴ ProN W3" charset="-128"/>
                  <a:sym typeface="Gill Sans" charset="0"/>
                </a:defRPr>
              </a:lvl4pPr>
              <a:lvl5pPr marL="2057400" indent="-228600" eaLnBrk="0" hangingPunct="0">
                <a:defRPr sz="3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3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3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3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3200">
                  <a:solidFill>
                    <a:srgbClr val="000000"/>
                  </a:solidFill>
                  <a:latin typeface="Gill Sans" charset="0"/>
                  <a:ea typeface="ヒラギノ角ゴ ProN W3" charset="-128"/>
                  <a:sym typeface="Gill Sans" charset="0"/>
                </a:defRPr>
              </a:lvl9pPr>
            </a:lstStyle>
            <a:p>
              <a:pPr eaLnBrk="1" hangingPunct="1"/>
              <a:r>
                <a:rPr lang="en-US" altLang="en-US" sz="1200">
                  <a:solidFill>
                    <a:srgbClr val="FFFFFF"/>
                  </a:solidFill>
                  <a:effectLst>
                    <a:outerShdw blurRad="38100" dist="38100" dir="2700000" algn="tl">
                      <a:srgbClr val="000000"/>
                    </a:outerShdw>
                  </a:effectLst>
                </a:rPr>
                <a:t>Medium β</a:t>
              </a:r>
              <a:endParaRPr lang="en-US" altLang="en-US" sz="2400"/>
            </a:p>
          </p:txBody>
        </p:sp>
        <p:sp>
          <p:nvSpPr>
            <p:cNvPr id="75" name="AutoShape 13"/>
            <p:cNvSpPr>
              <a:spLocks/>
            </p:cNvSpPr>
            <p:nvPr/>
          </p:nvSpPr>
          <p:spPr bwMode="auto">
            <a:xfrm>
              <a:off x="8095091" y="641713"/>
              <a:ext cx="1271546" cy="480684"/>
            </a:xfrm>
            <a:prstGeom prst="roundRect">
              <a:avLst>
                <a:gd name="adj" fmla="val 26315"/>
              </a:avLst>
            </a:prstGeom>
            <a:solidFill>
              <a:srgbClr val="0196FC">
                <a:alpha val="79999"/>
              </a:srgbClr>
            </a:solidFill>
            <a:ln w="25400" cap="flat" cmpd="sng">
              <a:solidFill>
                <a:srgbClr val="606060">
                  <a:alpha val="79999"/>
                </a:srgbClr>
              </a:solidFill>
              <a:prstDash val="solid"/>
              <a:miter lim="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hangingPunct="0">
                <a:defRPr sz="3200">
                  <a:solidFill>
                    <a:srgbClr val="000000"/>
                  </a:solidFill>
                  <a:latin typeface="Gill Sans" charset="0"/>
                  <a:ea typeface="ヒラギノ角ゴ ProN W3" charset="-128"/>
                  <a:sym typeface="Gill Sans" charset="0"/>
                </a:defRPr>
              </a:lvl1pPr>
              <a:lvl2pPr marL="742950" indent="-285750" eaLnBrk="0" hangingPunct="0">
                <a:defRPr sz="3200">
                  <a:solidFill>
                    <a:srgbClr val="000000"/>
                  </a:solidFill>
                  <a:latin typeface="Gill Sans" charset="0"/>
                  <a:ea typeface="ヒラギノ角ゴ ProN W3" charset="-128"/>
                  <a:sym typeface="Gill Sans" charset="0"/>
                </a:defRPr>
              </a:lvl2pPr>
              <a:lvl3pPr marL="1143000" indent="-228600" eaLnBrk="0" hangingPunct="0">
                <a:defRPr sz="3200">
                  <a:solidFill>
                    <a:srgbClr val="000000"/>
                  </a:solidFill>
                  <a:latin typeface="Gill Sans" charset="0"/>
                  <a:ea typeface="ヒラギノ角ゴ ProN W3" charset="-128"/>
                  <a:sym typeface="Gill Sans" charset="0"/>
                </a:defRPr>
              </a:lvl3pPr>
              <a:lvl4pPr marL="1600200" indent="-228600" eaLnBrk="0" hangingPunct="0">
                <a:defRPr sz="3200">
                  <a:solidFill>
                    <a:srgbClr val="000000"/>
                  </a:solidFill>
                  <a:latin typeface="Gill Sans" charset="0"/>
                  <a:ea typeface="ヒラギノ角ゴ ProN W3" charset="-128"/>
                  <a:sym typeface="Gill Sans" charset="0"/>
                </a:defRPr>
              </a:lvl4pPr>
              <a:lvl5pPr marL="2057400" indent="-228600" eaLnBrk="0" hangingPunct="0">
                <a:defRPr sz="3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3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3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3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3200">
                  <a:solidFill>
                    <a:srgbClr val="000000"/>
                  </a:solidFill>
                  <a:latin typeface="Gill Sans" charset="0"/>
                  <a:ea typeface="ヒラギノ角ゴ ProN W3" charset="-128"/>
                  <a:sym typeface="Gill Sans" charset="0"/>
                </a:defRPr>
              </a:lvl9pPr>
            </a:lstStyle>
            <a:p>
              <a:pPr eaLnBrk="1" hangingPunct="1"/>
              <a:r>
                <a:rPr lang="en-US" altLang="en-US" sz="1200">
                  <a:solidFill>
                    <a:srgbClr val="FFFFFF"/>
                  </a:solidFill>
                  <a:effectLst>
                    <a:outerShdw blurRad="38100" dist="38100" dir="2700000" algn="tl">
                      <a:srgbClr val="000000"/>
                    </a:outerShdw>
                  </a:effectLst>
                </a:rPr>
                <a:t>High β</a:t>
              </a:r>
              <a:endParaRPr lang="en-US" altLang="en-US" sz="2400"/>
            </a:p>
          </p:txBody>
        </p:sp>
        <p:sp>
          <p:nvSpPr>
            <p:cNvPr id="76" name="AutoShape 14"/>
            <p:cNvSpPr>
              <a:spLocks/>
            </p:cNvSpPr>
            <p:nvPr/>
          </p:nvSpPr>
          <p:spPr bwMode="auto">
            <a:xfrm>
              <a:off x="4343400" y="648924"/>
              <a:ext cx="774259" cy="468666"/>
            </a:xfrm>
            <a:prstGeom prst="roundRect">
              <a:avLst>
                <a:gd name="adj" fmla="val 21620"/>
              </a:avLst>
            </a:prstGeom>
            <a:solidFill>
              <a:srgbClr val="FFD479">
                <a:alpha val="89999"/>
              </a:srgbClr>
            </a:solidFill>
            <a:ln w="25400" cap="flat" cmpd="sng">
              <a:solidFill>
                <a:srgbClr val="606060">
                  <a:alpha val="89999"/>
                </a:srgbClr>
              </a:solidFill>
              <a:prstDash val="solid"/>
              <a:miter lim="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200">
                  <a:solidFill>
                    <a:srgbClr val="FFFFFF"/>
                  </a:solidFill>
                  <a:effectLst>
                    <a:outerShdw blurRad="38100" dist="38100" dir="2700000" algn="tl">
                      <a:srgbClr val="000000"/>
                    </a:outerShdw>
                  </a:effectLst>
                  <a:ea typeface="ヒラギノ角ゴ ProN W3" charset="0"/>
                  <a:cs typeface="Gill Sans" charset="0"/>
                </a:rPr>
                <a:t>DTL</a:t>
              </a:r>
              <a:endParaRPr lang="en-US" sz="1600">
                <a:ea typeface="ヒラギノ角ゴ ProN W3" charset="0"/>
                <a:cs typeface="Gill Sans Light" charset="0"/>
              </a:endParaRPr>
            </a:p>
          </p:txBody>
        </p:sp>
        <p:sp>
          <p:nvSpPr>
            <p:cNvPr id="77" name="AutoShape 15"/>
            <p:cNvSpPr>
              <a:spLocks/>
            </p:cNvSpPr>
            <p:nvPr/>
          </p:nvSpPr>
          <p:spPr bwMode="auto">
            <a:xfrm>
              <a:off x="3302663" y="648924"/>
              <a:ext cx="862386" cy="468666"/>
            </a:xfrm>
            <a:prstGeom prst="roundRect">
              <a:avLst>
                <a:gd name="adj" fmla="val 29731"/>
              </a:avLst>
            </a:prstGeom>
            <a:solidFill>
              <a:srgbClr val="FE7C1A">
                <a:alpha val="89999"/>
              </a:srgbClr>
            </a:solidFill>
            <a:ln w="25400" cap="flat" cmpd="sng">
              <a:solidFill>
                <a:srgbClr val="606060">
                  <a:alpha val="89999"/>
                </a:srgbClr>
              </a:solidFill>
              <a:prstDash val="solid"/>
              <a:miter lim="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200">
                  <a:solidFill>
                    <a:srgbClr val="FFFFFF"/>
                  </a:solidFill>
                  <a:effectLst>
                    <a:outerShdw blurRad="38100" dist="38100" dir="2700000" algn="tl">
                      <a:srgbClr val="000000"/>
                    </a:outerShdw>
                  </a:effectLst>
                  <a:ea typeface="ヒラギノ角ゴ ProN W3" charset="0"/>
                  <a:cs typeface="Gill Sans" charset="0"/>
                </a:rPr>
                <a:t>MEBT</a:t>
              </a:r>
              <a:endParaRPr lang="en-US" sz="1600">
                <a:ea typeface="ヒラギノ角ゴ ProN W3" charset="0"/>
                <a:cs typeface="Gill Sans Light" charset="0"/>
              </a:endParaRPr>
            </a:p>
          </p:txBody>
        </p:sp>
        <p:sp>
          <p:nvSpPr>
            <p:cNvPr id="78" name="AutoShape 16"/>
            <p:cNvSpPr>
              <a:spLocks/>
            </p:cNvSpPr>
            <p:nvPr/>
          </p:nvSpPr>
          <p:spPr bwMode="auto">
            <a:xfrm>
              <a:off x="2234649" y="648924"/>
              <a:ext cx="870778" cy="468666"/>
            </a:xfrm>
            <a:prstGeom prst="roundRect">
              <a:avLst>
                <a:gd name="adj" fmla="val 29731"/>
              </a:avLst>
            </a:prstGeom>
            <a:solidFill>
              <a:srgbClr val="FD2612">
                <a:alpha val="89999"/>
              </a:srgbClr>
            </a:solidFill>
            <a:ln w="25400" cap="flat" cmpd="sng">
              <a:solidFill>
                <a:srgbClr val="606060">
                  <a:alpha val="89999"/>
                </a:srgbClr>
              </a:solidFill>
              <a:prstDash val="solid"/>
              <a:miter lim="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200" dirty="0">
                  <a:solidFill>
                    <a:srgbClr val="FFFFFF"/>
                  </a:solidFill>
                  <a:effectLst>
                    <a:outerShdw blurRad="38100" dist="38100" dir="2700000" algn="tl">
                      <a:srgbClr val="000000"/>
                    </a:outerShdw>
                  </a:effectLst>
                  <a:ea typeface="ヒラギノ角ゴ ProN W3" charset="0"/>
                  <a:cs typeface="Gill Sans" charset="0"/>
                </a:rPr>
                <a:t>RFQ</a:t>
              </a:r>
              <a:endParaRPr lang="en-US" sz="1600" dirty="0">
                <a:ea typeface="ヒラギノ角ゴ ProN W3" charset="0"/>
                <a:cs typeface="Gill Sans Light" charset="0"/>
              </a:endParaRPr>
            </a:p>
          </p:txBody>
        </p:sp>
        <p:sp>
          <p:nvSpPr>
            <p:cNvPr id="79" name="AutoShape 17"/>
            <p:cNvSpPr>
              <a:spLocks/>
            </p:cNvSpPr>
            <p:nvPr/>
          </p:nvSpPr>
          <p:spPr bwMode="auto">
            <a:xfrm>
              <a:off x="1219090" y="648924"/>
              <a:ext cx="870778" cy="468666"/>
            </a:xfrm>
            <a:prstGeom prst="roundRect">
              <a:avLst>
                <a:gd name="adj" fmla="val 27028"/>
              </a:avLst>
            </a:prstGeom>
            <a:solidFill>
              <a:srgbClr val="FE7E78">
                <a:alpha val="89999"/>
              </a:srgbClr>
            </a:solidFill>
            <a:ln w="25400" cap="flat" cmpd="sng">
              <a:solidFill>
                <a:srgbClr val="606060">
                  <a:alpha val="89999"/>
                </a:srgbClr>
              </a:solidFill>
              <a:prstDash val="solid"/>
              <a:miter lim="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200">
                  <a:solidFill>
                    <a:srgbClr val="FFFFFF"/>
                  </a:solidFill>
                  <a:effectLst>
                    <a:outerShdw blurRad="38100" dist="38100" dir="2700000" algn="tl">
                      <a:srgbClr val="000000"/>
                    </a:outerShdw>
                  </a:effectLst>
                  <a:ea typeface="ヒラギノ角ゴ ProN W3" charset="0"/>
                  <a:cs typeface="Gill Sans" charset="0"/>
                </a:rPr>
                <a:t>LEBT</a:t>
              </a:r>
              <a:endParaRPr lang="en-US" sz="1600">
                <a:ea typeface="ヒラギノ角ゴ ProN W3" charset="0"/>
                <a:cs typeface="Gill Sans Light" charset="0"/>
              </a:endParaRPr>
            </a:p>
          </p:txBody>
        </p:sp>
        <p:sp>
          <p:nvSpPr>
            <p:cNvPr id="80" name="AutoShape 18"/>
            <p:cNvSpPr>
              <a:spLocks/>
            </p:cNvSpPr>
            <p:nvPr/>
          </p:nvSpPr>
          <p:spPr bwMode="auto">
            <a:xfrm>
              <a:off x="0" y="648924"/>
              <a:ext cx="1055426" cy="468666"/>
            </a:xfrm>
            <a:prstGeom prst="roundRect">
              <a:avLst>
                <a:gd name="adj" fmla="val 24324"/>
              </a:avLst>
            </a:prstGeom>
            <a:solidFill>
              <a:srgbClr val="EB811A">
                <a:alpha val="89999"/>
              </a:srgbClr>
            </a:solidFill>
            <a:ln w="25400" cap="flat" cmpd="sng">
              <a:solidFill>
                <a:srgbClr val="606060">
                  <a:alpha val="89999"/>
                </a:srgbClr>
              </a:solidFill>
              <a:prstDash val="solid"/>
              <a:miter lim="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200">
                  <a:solidFill>
                    <a:srgbClr val="FFFFFF"/>
                  </a:solidFill>
                  <a:effectLst>
                    <a:outerShdw blurRad="38100" dist="38100" dir="2700000" algn="tl">
                      <a:srgbClr val="000000"/>
                    </a:outerShdw>
                  </a:effectLst>
                  <a:ea typeface="ヒラギノ角ゴ ProN W3" charset="0"/>
                  <a:cs typeface="Gill Sans" charset="0"/>
                </a:rPr>
                <a:t>Source</a:t>
              </a:r>
              <a:endParaRPr lang="en-US" sz="1600">
                <a:ea typeface="ヒラギノ角ゴ ProN W3" charset="0"/>
                <a:cs typeface="Gill Sans Light" charset="0"/>
              </a:endParaRPr>
            </a:p>
          </p:txBody>
        </p:sp>
        <p:sp>
          <p:nvSpPr>
            <p:cNvPr id="81" name="AutoShape 19"/>
            <p:cNvSpPr>
              <a:spLocks/>
            </p:cNvSpPr>
            <p:nvPr/>
          </p:nvSpPr>
          <p:spPr bwMode="auto">
            <a:xfrm>
              <a:off x="9586955" y="648924"/>
              <a:ext cx="1804504" cy="468666"/>
            </a:xfrm>
            <a:prstGeom prst="roundRect">
              <a:avLst>
                <a:gd name="adj" fmla="val 18917"/>
              </a:avLst>
            </a:prstGeom>
            <a:gradFill rotWithShape="0">
              <a:gsLst>
                <a:gs pos="0">
                  <a:srgbClr val="C1B3D1">
                    <a:alpha val="89999"/>
                  </a:srgbClr>
                </a:gs>
                <a:gs pos="50990">
                  <a:srgbClr val="DEBFBA">
                    <a:alpha val="89999"/>
                  </a:srgbClr>
                </a:gs>
                <a:gs pos="81346">
                  <a:srgbClr val="FACBA3">
                    <a:alpha val="89999"/>
                  </a:srgbClr>
                </a:gs>
                <a:gs pos="91818">
                  <a:srgbClr val="FCA58F">
                    <a:alpha val="89999"/>
                  </a:srgbClr>
                </a:gs>
                <a:gs pos="100000">
                  <a:srgbClr val="FE7E7B">
                    <a:alpha val="89999"/>
                  </a:srgbClr>
                </a:gs>
              </a:gsLst>
              <a:lin ang="0"/>
            </a:gradFill>
            <a:ln w="25400" cap="flat" cmpd="sng">
              <a:solidFill>
                <a:srgbClr val="606060">
                  <a:alpha val="89999"/>
                </a:srgbClr>
              </a:solidFill>
              <a:prstDash val="solid"/>
              <a:miter lim="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100">
                  <a:solidFill>
                    <a:srgbClr val="FFFFFF"/>
                  </a:solidFill>
                  <a:effectLst>
                    <a:outerShdw blurRad="38100" dist="38100" dir="2700000" algn="tl">
                      <a:srgbClr val="000000"/>
                    </a:outerShdw>
                  </a:effectLst>
                  <a:ea typeface="ヒラギノ角ゴ ProN W3" charset="0"/>
                  <a:cs typeface="Gill Sans" charset="0"/>
                </a:rPr>
                <a:t>HEBT &amp; Contingency</a:t>
              </a:r>
              <a:endParaRPr lang="en-US" sz="1600">
                <a:ea typeface="ヒラギノ角ゴ ProN W3" charset="0"/>
                <a:cs typeface="Gill Sans Light" charset="0"/>
              </a:endParaRPr>
            </a:p>
          </p:txBody>
        </p:sp>
        <p:sp>
          <p:nvSpPr>
            <p:cNvPr id="82" name="AutoShape 20"/>
            <p:cNvSpPr>
              <a:spLocks/>
            </p:cNvSpPr>
            <p:nvPr/>
          </p:nvSpPr>
          <p:spPr bwMode="auto">
            <a:xfrm>
              <a:off x="11582401" y="406178"/>
              <a:ext cx="965200" cy="966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E7E78">
                <a:alpha val="79999"/>
              </a:srgbClr>
            </a:solidFill>
            <a:ln w="25400" cap="flat" cmpd="sng">
              <a:solidFill>
                <a:srgbClr val="7A7A7A">
                  <a:alpha val="79999"/>
                </a:srgbClr>
              </a:solidFill>
              <a:prstDash val="solid"/>
              <a:miter lim="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120000"/>
                </a:lnSpc>
                <a:defRPr/>
              </a:pPr>
              <a:r>
                <a:rPr lang="en-US" sz="1200" dirty="0">
                  <a:solidFill>
                    <a:srgbClr val="FFFFFF"/>
                  </a:solidFill>
                  <a:effectLst>
                    <a:outerShdw blurRad="38100" dist="38100" dir="2700000" algn="tl">
                      <a:srgbClr val="000000"/>
                    </a:outerShdw>
                  </a:effectLst>
                  <a:ea typeface="ヒラギノ角ゴ ProN W3" charset="0"/>
                  <a:cs typeface="Gill Sans" charset="0"/>
                </a:rPr>
                <a:t>Target</a:t>
              </a:r>
              <a:endParaRPr lang="en-US" sz="1600" dirty="0">
                <a:ea typeface="ヒラギノ角ゴ ProN W3" charset="0"/>
                <a:cs typeface="Gill Sans Light" charset="0"/>
              </a:endParaRPr>
            </a:p>
          </p:txBody>
        </p:sp>
        <p:sp>
          <p:nvSpPr>
            <p:cNvPr id="83" name="Line 21"/>
            <p:cNvSpPr>
              <a:spLocks noChangeShapeType="1"/>
            </p:cNvSpPr>
            <p:nvPr/>
          </p:nvSpPr>
          <p:spPr bwMode="auto">
            <a:xfrm flipH="1">
              <a:off x="1040737" y="889266"/>
              <a:ext cx="190942" cy="0"/>
            </a:xfrm>
            <a:prstGeom prst="line">
              <a:avLst/>
            </a:prstGeom>
            <a:noFill/>
            <a:ln w="25400" cap="flat" cmpd="sng">
              <a:solidFill>
                <a:srgbClr val="000000"/>
              </a:solidFill>
              <a:prstDash val="solid"/>
              <a:round/>
              <a:headEnd type="triangle"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364732">
                <a:defRPr/>
              </a:pPr>
              <a:endParaRPr lang="en-US" sz="900">
                <a:latin typeface="Helvetica" charset="0"/>
                <a:ea typeface="ヒラギノ角ゴ ProN W3" charset="0"/>
                <a:cs typeface="Helvetica" charset="0"/>
                <a:sym typeface="Helvetica" charset="0"/>
              </a:endParaRPr>
            </a:p>
          </p:txBody>
        </p:sp>
        <p:sp>
          <p:nvSpPr>
            <p:cNvPr id="84" name="Line 22"/>
            <p:cNvSpPr>
              <a:spLocks noChangeShapeType="1"/>
            </p:cNvSpPr>
            <p:nvPr/>
          </p:nvSpPr>
          <p:spPr bwMode="auto">
            <a:xfrm flipH="1">
              <a:off x="2083574" y="889266"/>
              <a:ext cx="190941" cy="0"/>
            </a:xfrm>
            <a:prstGeom prst="line">
              <a:avLst/>
            </a:prstGeom>
            <a:noFill/>
            <a:ln w="25400" cap="flat" cmpd="sng">
              <a:solidFill>
                <a:srgbClr val="000000"/>
              </a:solidFill>
              <a:prstDash val="solid"/>
              <a:round/>
              <a:headEnd type="triangle"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364732">
                <a:defRPr/>
              </a:pPr>
              <a:endParaRPr lang="en-US" sz="900">
                <a:latin typeface="Helvetica" charset="0"/>
                <a:ea typeface="ヒラギノ角ゴ ProN W3" charset="0"/>
                <a:cs typeface="Helvetica" charset="0"/>
                <a:sym typeface="Helvetica" charset="0"/>
              </a:endParaRPr>
            </a:p>
          </p:txBody>
        </p:sp>
        <p:sp>
          <p:nvSpPr>
            <p:cNvPr id="85" name="Line 23"/>
            <p:cNvSpPr>
              <a:spLocks noChangeShapeType="1"/>
            </p:cNvSpPr>
            <p:nvPr/>
          </p:nvSpPr>
          <p:spPr bwMode="auto">
            <a:xfrm flipH="1">
              <a:off x="3111722" y="889266"/>
              <a:ext cx="190941" cy="0"/>
            </a:xfrm>
            <a:prstGeom prst="line">
              <a:avLst/>
            </a:prstGeom>
            <a:noFill/>
            <a:ln w="25400" cap="flat" cmpd="sng">
              <a:solidFill>
                <a:srgbClr val="000000"/>
              </a:solidFill>
              <a:prstDash val="solid"/>
              <a:round/>
              <a:headEnd type="triangle"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364732">
                <a:defRPr/>
              </a:pPr>
              <a:endParaRPr lang="en-US" sz="900">
                <a:latin typeface="Helvetica" charset="0"/>
                <a:ea typeface="ヒラギノ角ゴ ProN W3" charset="0"/>
                <a:cs typeface="Helvetica" charset="0"/>
                <a:sym typeface="Helvetica" charset="0"/>
              </a:endParaRPr>
            </a:p>
          </p:txBody>
        </p:sp>
        <p:sp>
          <p:nvSpPr>
            <p:cNvPr id="86" name="Line 24"/>
            <p:cNvSpPr>
              <a:spLocks noChangeShapeType="1"/>
            </p:cNvSpPr>
            <p:nvPr/>
          </p:nvSpPr>
          <p:spPr bwMode="auto">
            <a:xfrm flipH="1">
              <a:off x="4165049" y="889266"/>
              <a:ext cx="190941" cy="0"/>
            </a:xfrm>
            <a:prstGeom prst="line">
              <a:avLst/>
            </a:prstGeom>
            <a:noFill/>
            <a:ln w="25400" cap="flat" cmpd="sng">
              <a:solidFill>
                <a:srgbClr val="000000"/>
              </a:solidFill>
              <a:prstDash val="solid"/>
              <a:round/>
              <a:headEnd type="triangle"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364732">
                <a:defRPr/>
              </a:pPr>
              <a:endParaRPr lang="en-US" sz="900">
                <a:latin typeface="Helvetica" charset="0"/>
                <a:ea typeface="ヒラギノ角ゴ ProN W3" charset="0"/>
                <a:cs typeface="Helvetica" charset="0"/>
                <a:sym typeface="Helvetica" charset="0"/>
              </a:endParaRPr>
            </a:p>
          </p:txBody>
        </p:sp>
        <p:sp>
          <p:nvSpPr>
            <p:cNvPr id="87" name="Line 25"/>
            <p:cNvSpPr>
              <a:spLocks noChangeShapeType="1"/>
            </p:cNvSpPr>
            <p:nvPr/>
          </p:nvSpPr>
          <p:spPr bwMode="auto">
            <a:xfrm flipH="1">
              <a:off x="5132346" y="889266"/>
              <a:ext cx="316838" cy="0"/>
            </a:xfrm>
            <a:prstGeom prst="line">
              <a:avLst/>
            </a:prstGeom>
            <a:noFill/>
            <a:ln w="50800" cap="flat" cmpd="sng">
              <a:solidFill>
                <a:srgbClr val="7B219F"/>
              </a:solidFill>
              <a:prstDash val="solid"/>
              <a:round/>
              <a:headEnd type="stealth"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64732">
                <a:defRPr/>
              </a:pPr>
              <a:endParaRPr lang="en-US" sz="900">
                <a:latin typeface="Helvetica" charset="0"/>
                <a:ea typeface="ヒラギノ角ゴ ProN W3" charset="0"/>
                <a:cs typeface="Helvetica" charset="0"/>
                <a:sym typeface="Helvetica" charset="0"/>
              </a:endParaRPr>
            </a:p>
          </p:txBody>
        </p:sp>
        <p:sp>
          <p:nvSpPr>
            <p:cNvPr id="88" name="Line 26"/>
            <p:cNvSpPr>
              <a:spLocks noChangeShapeType="1"/>
            </p:cNvSpPr>
            <p:nvPr/>
          </p:nvSpPr>
          <p:spPr bwMode="auto">
            <a:xfrm flipH="1">
              <a:off x="6439564" y="889266"/>
              <a:ext cx="190941" cy="0"/>
            </a:xfrm>
            <a:prstGeom prst="line">
              <a:avLst/>
            </a:prstGeom>
            <a:noFill/>
            <a:ln w="25400" cap="flat" cmpd="sng">
              <a:solidFill>
                <a:srgbClr val="000000"/>
              </a:solidFill>
              <a:prstDash val="solid"/>
              <a:round/>
              <a:headEnd type="triangle"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364732">
                <a:defRPr/>
              </a:pPr>
              <a:endParaRPr lang="en-US" sz="900">
                <a:latin typeface="Helvetica" charset="0"/>
                <a:ea typeface="ヒラギノ角ゴ ProN W3" charset="0"/>
                <a:cs typeface="Helvetica" charset="0"/>
                <a:sym typeface="Helvetica" charset="0"/>
              </a:endParaRPr>
            </a:p>
          </p:txBody>
        </p:sp>
        <p:sp>
          <p:nvSpPr>
            <p:cNvPr id="89" name="Line 27"/>
            <p:cNvSpPr>
              <a:spLocks noChangeShapeType="1"/>
            </p:cNvSpPr>
            <p:nvPr/>
          </p:nvSpPr>
          <p:spPr bwMode="auto">
            <a:xfrm flipH="1">
              <a:off x="7837006" y="889266"/>
              <a:ext cx="241299" cy="0"/>
            </a:xfrm>
            <a:prstGeom prst="line">
              <a:avLst/>
            </a:prstGeom>
            <a:noFill/>
            <a:ln w="25400" cap="flat" cmpd="sng">
              <a:solidFill>
                <a:srgbClr val="000000"/>
              </a:solidFill>
              <a:prstDash val="solid"/>
              <a:round/>
              <a:headEnd type="triangle"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364732">
                <a:defRPr/>
              </a:pPr>
              <a:endParaRPr lang="en-US" sz="900">
                <a:latin typeface="Helvetica" charset="0"/>
                <a:ea typeface="ヒラギノ角ゴ ProN W3" charset="0"/>
                <a:cs typeface="Helvetica" charset="0"/>
                <a:sym typeface="Helvetica" charset="0"/>
              </a:endParaRPr>
            </a:p>
          </p:txBody>
        </p:sp>
        <p:sp>
          <p:nvSpPr>
            <p:cNvPr id="90" name="Line 28"/>
            <p:cNvSpPr>
              <a:spLocks noChangeShapeType="1"/>
            </p:cNvSpPr>
            <p:nvPr/>
          </p:nvSpPr>
          <p:spPr bwMode="auto">
            <a:xfrm flipH="1">
              <a:off x="9398112" y="889266"/>
              <a:ext cx="188843" cy="0"/>
            </a:xfrm>
            <a:prstGeom prst="line">
              <a:avLst/>
            </a:prstGeom>
            <a:noFill/>
            <a:ln w="25400" cap="flat" cmpd="sng">
              <a:solidFill>
                <a:srgbClr val="000000"/>
              </a:solidFill>
              <a:prstDash val="solid"/>
              <a:round/>
              <a:headEnd type="triangle"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364732">
                <a:defRPr/>
              </a:pPr>
              <a:endParaRPr lang="en-US" sz="900">
                <a:latin typeface="Helvetica" charset="0"/>
                <a:ea typeface="ヒラギノ角ゴ ProN W3" charset="0"/>
                <a:cs typeface="Helvetica" charset="0"/>
                <a:sym typeface="Helvetica" charset="0"/>
              </a:endParaRPr>
            </a:p>
          </p:txBody>
        </p:sp>
        <p:sp>
          <p:nvSpPr>
            <p:cNvPr id="91" name="Line 29"/>
            <p:cNvSpPr>
              <a:spLocks noChangeShapeType="1"/>
            </p:cNvSpPr>
            <p:nvPr/>
          </p:nvSpPr>
          <p:spPr bwMode="auto">
            <a:xfrm flipH="1">
              <a:off x="11391460" y="889266"/>
              <a:ext cx="190941" cy="0"/>
            </a:xfrm>
            <a:prstGeom prst="line">
              <a:avLst/>
            </a:prstGeom>
            <a:noFill/>
            <a:ln w="25400" cap="flat" cmpd="sng">
              <a:solidFill>
                <a:srgbClr val="000000"/>
              </a:solidFill>
              <a:prstDash val="solid"/>
              <a:round/>
              <a:headEnd type="triangle"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364732">
                <a:defRPr/>
              </a:pPr>
              <a:endParaRPr lang="en-US" sz="900">
                <a:latin typeface="Helvetica" charset="0"/>
                <a:ea typeface="ヒラギノ角ゴ ProN W3" charset="0"/>
                <a:cs typeface="Helvetica" charset="0"/>
                <a:sym typeface="Helvetica" charset="0"/>
              </a:endParaRPr>
            </a:p>
          </p:txBody>
        </p:sp>
        <p:sp>
          <p:nvSpPr>
            <p:cNvPr id="92" name="Line 30"/>
            <p:cNvSpPr>
              <a:spLocks noChangeShapeType="1"/>
            </p:cNvSpPr>
            <p:nvPr/>
          </p:nvSpPr>
          <p:spPr bwMode="auto">
            <a:xfrm flipH="1">
              <a:off x="1892631" y="483087"/>
              <a:ext cx="203532" cy="0"/>
            </a:xfrm>
            <a:prstGeom prst="line">
              <a:avLst/>
            </a:prstGeom>
            <a:noFill/>
            <a:ln w="19050" cap="flat" cmpd="sng">
              <a:solidFill>
                <a:srgbClr val="000000"/>
              </a:solidFill>
              <a:prstDash val="solid"/>
              <a:round/>
              <a:headEnd type="arrow"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64732">
                <a:defRPr/>
              </a:pPr>
              <a:endParaRPr lang="en-US" sz="900">
                <a:latin typeface="Helvetica" charset="0"/>
                <a:ea typeface="ヒラギノ角ゴ ProN W3" charset="0"/>
                <a:cs typeface="Helvetica" charset="0"/>
                <a:sym typeface="Helvetica" charset="0"/>
              </a:endParaRPr>
            </a:p>
          </p:txBody>
        </p:sp>
        <p:sp>
          <p:nvSpPr>
            <p:cNvPr id="93" name="Line 31"/>
            <p:cNvSpPr>
              <a:spLocks noChangeShapeType="1"/>
            </p:cNvSpPr>
            <p:nvPr/>
          </p:nvSpPr>
          <p:spPr bwMode="auto">
            <a:xfrm flipH="1">
              <a:off x="1246367" y="483087"/>
              <a:ext cx="188843" cy="0"/>
            </a:xfrm>
            <a:prstGeom prst="line">
              <a:avLst/>
            </a:prstGeom>
            <a:noFill/>
            <a:ln w="19050" cap="flat" cmpd="sng">
              <a:solidFill>
                <a:srgbClr val="000000"/>
              </a:solidFill>
              <a:prstDash val="solid"/>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64732">
                <a:defRPr/>
              </a:pPr>
              <a:endParaRPr lang="en-US" sz="900">
                <a:latin typeface="Helvetica" charset="0"/>
                <a:ea typeface="ヒラギノ角ゴ ProN W3" charset="0"/>
                <a:cs typeface="Helvetica" charset="0"/>
                <a:sym typeface="Helvetica" charset="0"/>
              </a:endParaRPr>
            </a:p>
          </p:txBody>
        </p:sp>
        <p:sp>
          <p:nvSpPr>
            <p:cNvPr id="94" name="AutoShape 32"/>
            <p:cNvSpPr>
              <a:spLocks/>
            </p:cNvSpPr>
            <p:nvPr/>
          </p:nvSpPr>
          <p:spPr bwMode="auto">
            <a:xfrm>
              <a:off x="1386951" y="305234"/>
              <a:ext cx="543449" cy="3172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100" dirty="0">
                  <a:ea typeface="ヒラギノ角ゴ ProN W3" charset="0"/>
                  <a:cs typeface="Gill Sans" charset="0"/>
                </a:rPr>
                <a:t>2.4 m</a:t>
              </a:r>
              <a:endParaRPr lang="en-US" sz="1400" dirty="0">
                <a:ea typeface="ヒラギノ角ゴ ProN W3" charset="0"/>
                <a:cs typeface="Gill Sans Light" charset="0"/>
              </a:endParaRPr>
            </a:p>
          </p:txBody>
        </p:sp>
        <p:sp>
          <p:nvSpPr>
            <p:cNvPr id="95" name="Line 33"/>
            <p:cNvSpPr>
              <a:spLocks noChangeShapeType="1"/>
            </p:cNvSpPr>
            <p:nvPr/>
          </p:nvSpPr>
          <p:spPr bwMode="auto">
            <a:xfrm flipH="1">
              <a:off x="2933369" y="483087"/>
              <a:ext cx="178353" cy="0"/>
            </a:xfrm>
            <a:prstGeom prst="line">
              <a:avLst/>
            </a:prstGeom>
            <a:noFill/>
            <a:ln w="19050" cap="flat" cmpd="sng">
              <a:solidFill>
                <a:srgbClr val="000000"/>
              </a:solidFill>
              <a:prstDash val="solid"/>
              <a:round/>
              <a:headEnd type="arrow"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64732">
                <a:defRPr/>
              </a:pPr>
              <a:endParaRPr lang="en-US" sz="900">
                <a:latin typeface="Helvetica" charset="0"/>
                <a:ea typeface="ヒラギノ角ゴ ProN W3" charset="0"/>
                <a:cs typeface="Helvetica" charset="0"/>
                <a:sym typeface="Helvetica" charset="0"/>
              </a:endParaRPr>
            </a:p>
          </p:txBody>
        </p:sp>
        <p:sp>
          <p:nvSpPr>
            <p:cNvPr id="96" name="Line 34"/>
            <p:cNvSpPr>
              <a:spLocks noChangeShapeType="1"/>
            </p:cNvSpPr>
            <p:nvPr/>
          </p:nvSpPr>
          <p:spPr bwMode="auto">
            <a:xfrm flipH="1">
              <a:off x="2261925" y="483087"/>
              <a:ext cx="163664" cy="0"/>
            </a:xfrm>
            <a:prstGeom prst="line">
              <a:avLst/>
            </a:prstGeom>
            <a:noFill/>
            <a:ln w="19050" cap="flat" cmpd="sng">
              <a:solidFill>
                <a:srgbClr val="000000"/>
              </a:solidFill>
              <a:prstDash val="solid"/>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64732">
                <a:defRPr/>
              </a:pPr>
              <a:endParaRPr lang="en-US" sz="900">
                <a:latin typeface="Helvetica" charset="0"/>
                <a:ea typeface="ヒラギノ角ゴ ProN W3" charset="0"/>
                <a:cs typeface="Helvetica" charset="0"/>
                <a:sym typeface="Helvetica" charset="0"/>
              </a:endParaRPr>
            </a:p>
          </p:txBody>
        </p:sp>
        <p:sp>
          <p:nvSpPr>
            <p:cNvPr id="97" name="AutoShape 35"/>
            <p:cNvSpPr>
              <a:spLocks/>
            </p:cNvSpPr>
            <p:nvPr/>
          </p:nvSpPr>
          <p:spPr bwMode="auto">
            <a:xfrm>
              <a:off x="2408804" y="305234"/>
              <a:ext cx="547647" cy="3172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100">
                  <a:ea typeface="ヒラギノ角ゴ ProN W3" charset="0"/>
                  <a:cs typeface="Gill Sans" charset="0"/>
                </a:rPr>
                <a:t>4.6 m</a:t>
              </a:r>
              <a:endParaRPr lang="en-US" sz="1400">
                <a:ea typeface="ヒラギノ角ゴ ProN W3" charset="0"/>
                <a:cs typeface="Gill Sans Light" charset="0"/>
              </a:endParaRPr>
            </a:p>
          </p:txBody>
        </p:sp>
        <p:sp>
          <p:nvSpPr>
            <p:cNvPr id="98" name="Line 36"/>
            <p:cNvSpPr>
              <a:spLocks noChangeShapeType="1"/>
            </p:cNvSpPr>
            <p:nvPr/>
          </p:nvSpPr>
          <p:spPr bwMode="auto">
            <a:xfrm flipH="1">
              <a:off x="3986696" y="483087"/>
              <a:ext cx="178353" cy="0"/>
            </a:xfrm>
            <a:prstGeom prst="line">
              <a:avLst/>
            </a:prstGeom>
            <a:noFill/>
            <a:ln w="19050" cap="flat" cmpd="sng">
              <a:solidFill>
                <a:srgbClr val="000000"/>
              </a:solidFill>
              <a:prstDash val="solid"/>
              <a:round/>
              <a:headEnd type="arrow"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64732">
                <a:defRPr/>
              </a:pPr>
              <a:endParaRPr lang="en-US" sz="900">
                <a:latin typeface="Helvetica" charset="0"/>
                <a:ea typeface="ヒラギノ角ゴ ProN W3" charset="0"/>
                <a:cs typeface="Helvetica" charset="0"/>
                <a:sym typeface="Helvetica" charset="0"/>
              </a:endParaRPr>
            </a:p>
          </p:txBody>
        </p:sp>
        <p:sp>
          <p:nvSpPr>
            <p:cNvPr id="99" name="Line 37"/>
            <p:cNvSpPr>
              <a:spLocks noChangeShapeType="1"/>
            </p:cNvSpPr>
            <p:nvPr/>
          </p:nvSpPr>
          <p:spPr bwMode="auto">
            <a:xfrm flipH="1">
              <a:off x="3353021" y="483087"/>
              <a:ext cx="163664" cy="0"/>
            </a:xfrm>
            <a:prstGeom prst="line">
              <a:avLst/>
            </a:prstGeom>
            <a:noFill/>
            <a:ln w="19050" cap="flat" cmpd="sng">
              <a:solidFill>
                <a:srgbClr val="000000"/>
              </a:solidFill>
              <a:prstDash val="solid"/>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64732">
                <a:defRPr/>
              </a:pPr>
              <a:endParaRPr lang="en-US" sz="900">
                <a:latin typeface="Helvetica" charset="0"/>
                <a:ea typeface="ヒラギノ角ゴ ProN W3" charset="0"/>
                <a:cs typeface="Helvetica" charset="0"/>
                <a:sym typeface="Helvetica" charset="0"/>
              </a:endParaRPr>
            </a:p>
          </p:txBody>
        </p:sp>
        <p:sp>
          <p:nvSpPr>
            <p:cNvPr id="100" name="AutoShape 38"/>
            <p:cNvSpPr>
              <a:spLocks/>
            </p:cNvSpPr>
            <p:nvPr/>
          </p:nvSpPr>
          <p:spPr bwMode="auto">
            <a:xfrm>
              <a:off x="3476819" y="305234"/>
              <a:ext cx="545548" cy="3172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100">
                  <a:ea typeface="ヒラギノ角ゴ ProN W3" charset="0"/>
                  <a:cs typeface="Gill Sans" charset="0"/>
                </a:rPr>
                <a:t>3.8 m</a:t>
              </a:r>
              <a:endParaRPr lang="en-US" sz="1400">
                <a:ea typeface="ヒラギノ角ゴ ProN W3" charset="0"/>
                <a:cs typeface="Gill Sans Light" charset="0"/>
              </a:endParaRPr>
            </a:p>
          </p:txBody>
        </p:sp>
        <p:sp>
          <p:nvSpPr>
            <p:cNvPr id="101" name="Line 39"/>
            <p:cNvSpPr>
              <a:spLocks noChangeShapeType="1"/>
            </p:cNvSpPr>
            <p:nvPr/>
          </p:nvSpPr>
          <p:spPr bwMode="auto">
            <a:xfrm flipH="1">
              <a:off x="5014844" y="483087"/>
              <a:ext cx="142682" cy="0"/>
            </a:xfrm>
            <a:prstGeom prst="line">
              <a:avLst/>
            </a:prstGeom>
            <a:noFill/>
            <a:ln w="19050" cap="flat" cmpd="sng">
              <a:solidFill>
                <a:srgbClr val="000000"/>
              </a:solidFill>
              <a:prstDash val="solid"/>
              <a:round/>
              <a:headEnd type="arrow"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64732">
                <a:defRPr/>
              </a:pPr>
              <a:endParaRPr lang="en-US" sz="900">
                <a:latin typeface="Helvetica" charset="0"/>
                <a:ea typeface="ヒラギノ角ゴ ProN W3" charset="0"/>
                <a:cs typeface="Helvetica" charset="0"/>
                <a:sym typeface="Helvetica" charset="0"/>
              </a:endParaRPr>
            </a:p>
          </p:txBody>
        </p:sp>
        <p:sp>
          <p:nvSpPr>
            <p:cNvPr id="102" name="Line 40"/>
            <p:cNvSpPr>
              <a:spLocks noChangeShapeType="1"/>
            </p:cNvSpPr>
            <p:nvPr/>
          </p:nvSpPr>
          <p:spPr bwMode="auto">
            <a:xfrm flipH="1">
              <a:off x="4328713" y="483087"/>
              <a:ext cx="130092" cy="0"/>
            </a:xfrm>
            <a:prstGeom prst="line">
              <a:avLst/>
            </a:prstGeom>
            <a:noFill/>
            <a:ln w="19050" cap="flat" cmpd="sng">
              <a:solidFill>
                <a:srgbClr val="000000"/>
              </a:solidFill>
              <a:prstDash val="solid"/>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64732">
                <a:defRPr/>
              </a:pPr>
              <a:endParaRPr lang="en-US" sz="900">
                <a:latin typeface="Helvetica" charset="0"/>
                <a:ea typeface="ヒラギノ角ゴ ProN W3" charset="0"/>
                <a:cs typeface="Helvetica" charset="0"/>
                <a:sym typeface="Helvetica" charset="0"/>
              </a:endParaRPr>
            </a:p>
          </p:txBody>
        </p:sp>
        <p:sp>
          <p:nvSpPr>
            <p:cNvPr id="103" name="AutoShape 41"/>
            <p:cNvSpPr>
              <a:spLocks/>
            </p:cNvSpPr>
            <p:nvPr/>
          </p:nvSpPr>
          <p:spPr bwMode="auto">
            <a:xfrm>
              <a:off x="4488181" y="305234"/>
              <a:ext cx="503583" cy="3172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100">
                  <a:ea typeface="ヒラギノ角ゴ ProN W3" charset="0"/>
                  <a:cs typeface="Gill Sans" charset="0"/>
                </a:rPr>
                <a:t>39 m</a:t>
              </a:r>
              <a:endParaRPr lang="en-US" sz="1400">
                <a:ea typeface="ヒラギノ角ゴ ProN W3" charset="0"/>
                <a:cs typeface="Gill Sans Light" charset="0"/>
              </a:endParaRPr>
            </a:p>
          </p:txBody>
        </p:sp>
        <p:sp>
          <p:nvSpPr>
            <p:cNvPr id="104" name="Line 42"/>
            <p:cNvSpPr>
              <a:spLocks noChangeShapeType="1"/>
            </p:cNvSpPr>
            <p:nvPr/>
          </p:nvSpPr>
          <p:spPr bwMode="auto">
            <a:xfrm flipH="1">
              <a:off x="6236032" y="483087"/>
              <a:ext cx="176254" cy="0"/>
            </a:xfrm>
            <a:prstGeom prst="line">
              <a:avLst/>
            </a:prstGeom>
            <a:noFill/>
            <a:ln w="19050" cap="flat" cmpd="sng">
              <a:solidFill>
                <a:srgbClr val="000000"/>
              </a:solidFill>
              <a:prstDash val="solid"/>
              <a:round/>
              <a:headEnd type="arrow"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64732">
                <a:defRPr/>
              </a:pPr>
              <a:endParaRPr lang="en-US" sz="900">
                <a:latin typeface="Helvetica" charset="0"/>
                <a:ea typeface="ヒラギノ角ゴ ProN W3" charset="0"/>
                <a:cs typeface="Helvetica" charset="0"/>
                <a:sym typeface="Helvetica" charset="0"/>
              </a:endParaRPr>
            </a:p>
          </p:txBody>
        </p:sp>
        <p:sp>
          <p:nvSpPr>
            <p:cNvPr id="105" name="Line 43"/>
            <p:cNvSpPr>
              <a:spLocks noChangeShapeType="1"/>
            </p:cNvSpPr>
            <p:nvPr/>
          </p:nvSpPr>
          <p:spPr bwMode="auto">
            <a:xfrm flipH="1">
              <a:off x="5486953" y="483087"/>
              <a:ext cx="165762" cy="0"/>
            </a:xfrm>
            <a:prstGeom prst="line">
              <a:avLst/>
            </a:prstGeom>
            <a:noFill/>
            <a:ln w="19050" cap="flat" cmpd="sng">
              <a:solidFill>
                <a:srgbClr val="000000"/>
              </a:solidFill>
              <a:prstDash val="solid"/>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64732">
                <a:defRPr/>
              </a:pPr>
              <a:endParaRPr lang="en-US" sz="900">
                <a:latin typeface="Helvetica" charset="0"/>
                <a:ea typeface="ヒラギノ角ゴ ProN W3" charset="0"/>
                <a:cs typeface="Helvetica" charset="0"/>
                <a:sym typeface="Helvetica" charset="0"/>
              </a:endParaRPr>
            </a:p>
          </p:txBody>
        </p:sp>
        <p:sp>
          <p:nvSpPr>
            <p:cNvPr id="106" name="AutoShape 44"/>
            <p:cNvSpPr>
              <a:spLocks/>
            </p:cNvSpPr>
            <p:nvPr/>
          </p:nvSpPr>
          <p:spPr bwMode="auto">
            <a:xfrm>
              <a:off x="5694680" y="305234"/>
              <a:ext cx="503583" cy="3172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100">
                  <a:ea typeface="ヒラギノ角ゴ ProN W3" charset="0"/>
                  <a:cs typeface="Gill Sans" charset="0"/>
                </a:rPr>
                <a:t>56 m</a:t>
              </a:r>
              <a:endParaRPr lang="en-US" sz="1400">
                <a:ea typeface="ヒラギノ角ゴ ProN W3" charset="0"/>
                <a:cs typeface="Gill Sans Light" charset="0"/>
              </a:endParaRPr>
            </a:p>
          </p:txBody>
        </p:sp>
        <p:sp>
          <p:nvSpPr>
            <p:cNvPr id="107" name="Line 45"/>
            <p:cNvSpPr>
              <a:spLocks noChangeShapeType="1"/>
            </p:cNvSpPr>
            <p:nvPr/>
          </p:nvSpPr>
          <p:spPr bwMode="auto">
            <a:xfrm flipH="1">
              <a:off x="7545347" y="483087"/>
              <a:ext cx="251791" cy="0"/>
            </a:xfrm>
            <a:prstGeom prst="line">
              <a:avLst/>
            </a:prstGeom>
            <a:noFill/>
            <a:ln w="19050" cap="flat" cmpd="sng">
              <a:solidFill>
                <a:srgbClr val="000000"/>
              </a:solidFill>
              <a:prstDash val="solid"/>
              <a:round/>
              <a:headEnd type="arrow"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64732">
                <a:defRPr/>
              </a:pPr>
              <a:endParaRPr lang="en-US" sz="900">
                <a:latin typeface="Helvetica" charset="0"/>
                <a:ea typeface="ヒラギノ角ゴ ProN W3" charset="0"/>
                <a:cs typeface="Helvetica" charset="0"/>
                <a:sym typeface="Helvetica" charset="0"/>
              </a:endParaRPr>
            </a:p>
          </p:txBody>
        </p:sp>
        <p:sp>
          <p:nvSpPr>
            <p:cNvPr id="108" name="Line 46"/>
            <p:cNvSpPr>
              <a:spLocks noChangeShapeType="1"/>
            </p:cNvSpPr>
            <p:nvPr/>
          </p:nvSpPr>
          <p:spPr bwMode="auto">
            <a:xfrm flipH="1">
              <a:off x="6630505" y="483087"/>
              <a:ext cx="291659" cy="0"/>
            </a:xfrm>
            <a:prstGeom prst="line">
              <a:avLst/>
            </a:prstGeom>
            <a:noFill/>
            <a:ln w="19050" cap="flat" cmpd="sng">
              <a:solidFill>
                <a:srgbClr val="000000"/>
              </a:solidFill>
              <a:prstDash val="solid"/>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64732">
                <a:defRPr/>
              </a:pPr>
              <a:endParaRPr lang="en-US" sz="900">
                <a:latin typeface="Helvetica" charset="0"/>
                <a:ea typeface="ヒラギノ角ゴ ProN W3" charset="0"/>
                <a:cs typeface="Helvetica" charset="0"/>
                <a:sym typeface="Helvetica" charset="0"/>
              </a:endParaRPr>
            </a:p>
          </p:txBody>
        </p:sp>
        <p:sp>
          <p:nvSpPr>
            <p:cNvPr id="109" name="AutoShape 47"/>
            <p:cNvSpPr>
              <a:spLocks/>
            </p:cNvSpPr>
            <p:nvPr/>
          </p:nvSpPr>
          <p:spPr bwMode="auto">
            <a:xfrm>
              <a:off x="6972522" y="305234"/>
              <a:ext cx="503583" cy="3172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100" dirty="0">
                  <a:ea typeface="ヒラギノ角ゴ ProN W3" charset="0"/>
                  <a:cs typeface="Gill Sans" charset="0"/>
                </a:rPr>
                <a:t>77 m</a:t>
              </a:r>
              <a:endParaRPr lang="en-US" sz="1400" dirty="0">
                <a:ea typeface="ヒラギノ角ゴ ProN W3" charset="0"/>
                <a:cs typeface="Gill Sans Light" charset="0"/>
              </a:endParaRPr>
            </a:p>
          </p:txBody>
        </p:sp>
        <p:sp>
          <p:nvSpPr>
            <p:cNvPr id="110" name="Line 48"/>
            <p:cNvSpPr>
              <a:spLocks noChangeShapeType="1"/>
            </p:cNvSpPr>
            <p:nvPr/>
          </p:nvSpPr>
          <p:spPr bwMode="auto">
            <a:xfrm flipH="1">
              <a:off x="9119042" y="483087"/>
              <a:ext cx="293757" cy="0"/>
            </a:xfrm>
            <a:prstGeom prst="line">
              <a:avLst/>
            </a:prstGeom>
            <a:noFill/>
            <a:ln w="19050" cap="flat" cmpd="sng">
              <a:solidFill>
                <a:srgbClr val="000000"/>
              </a:solidFill>
              <a:prstDash val="solid"/>
              <a:round/>
              <a:headEnd type="arrow"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64732">
                <a:defRPr/>
              </a:pPr>
              <a:endParaRPr lang="en-US" sz="900">
                <a:latin typeface="Helvetica" charset="0"/>
                <a:ea typeface="ヒラギノ角ゴ ProN W3" charset="0"/>
                <a:cs typeface="Helvetica" charset="0"/>
                <a:sym typeface="Helvetica" charset="0"/>
              </a:endParaRPr>
            </a:p>
          </p:txBody>
        </p:sp>
        <p:sp>
          <p:nvSpPr>
            <p:cNvPr id="111" name="Line 49"/>
            <p:cNvSpPr>
              <a:spLocks noChangeShapeType="1"/>
            </p:cNvSpPr>
            <p:nvPr/>
          </p:nvSpPr>
          <p:spPr bwMode="auto">
            <a:xfrm flipH="1">
              <a:off x="8088797" y="483087"/>
              <a:ext cx="230809" cy="0"/>
            </a:xfrm>
            <a:prstGeom prst="line">
              <a:avLst/>
            </a:prstGeom>
            <a:noFill/>
            <a:ln w="19050" cap="flat" cmpd="sng">
              <a:solidFill>
                <a:srgbClr val="000000"/>
              </a:solidFill>
              <a:prstDash val="solid"/>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64732">
                <a:defRPr/>
              </a:pPr>
              <a:endParaRPr lang="en-US" sz="900">
                <a:latin typeface="Helvetica" charset="0"/>
                <a:ea typeface="ヒラギノ角ゴ ProN W3" charset="0"/>
                <a:cs typeface="Helvetica" charset="0"/>
                <a:sym typeface="Helvetica" charset="0"/>
              </a:endParaRPr>
            </a:p>
          </p:txBody>
        </p:sp>
        <p:sp>
          <p:nvSpPr>
            <p:cNvPr id="112" name="AutoShape 50"/>
            <p:cNvSpPr>
              <a:spLocks/>
            </p:cNvSpPr>
            <p:nvPr/>
          </p:nvSpPr>
          <p:spPr bwMode="auto">
            <a:xfrm>
              <a:off x="8409830" y="305234"/>
              <a:ext cx="598005" cy="3172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100">
                  <a:ea typeface="ヒラギノ角ゴ ProN W3" charset="0"/>
                  <a:cs typeface="Gill Sans" charset="0"/>
                </a:rPr>
                <a:t>179 m</a:t>
              </a:r>
              <a:endParaRPr lang="en-US" sz="1400">
                <a:ea typeface="ヒラギノ角ゴ ProN W3" charset="0"/>
                <a:cs typeface="Gill Sans Light" charset="0"/>
              </a:endParaRPr>
            </a:p>
          </p:txBody>
        </p:sp>
        <p:sp>
          <p:nvSpPr>
            <p:cNvPr id="113" name="AutoShape 51"/>
            <p:cNvSpPr>
              <a:spLocks/>
            </p:cNvSpPr>
            <p:nvPr/>
          </p:nvSpPr>
          <p:spPr bwMode="auto">
            <a:xfrm rot="16200000">
              <a:off x="1011441" y="1136855"/>
              <a:ext cx="329270" cy="165762"/>
            </a:xfrm>
            <a:prstGeom prst="rightArrow">
              <a:avLst>
                <a:gd name="adj1" fmla="val 40000"/>
                <a:gd name="adj2" fmla="val 107694"/>
              </a:avLst>
            </a:prstGeom>
            <a:solidFill>
              <a:srgbClr val="FFFFFF"/>
            </a:solidFill>
            <a:ln w="12700" cap="flat" cmpd="sng">
              <a:solidFill>
                <a:srgbClr val="000000"/>
              </a:solidFill>
              <a:prstDash val="solid"/>
              <a:miter lim="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n-US" sz="2800">
                <a:solidFill>
                  <a:srgbClr val="FFFFFF"/>
                </a:solidFill>
                <a:effectLst>
                  <a:outerShdw blurRad="38100" dist="38100" dir="2700000" algn="tl">
                    <a:srgbClr val="DDDDDD"/>
                  </a:outerShdw>
                </a:effectLst>
                <a:ea typeface="ヒラギノ角ゴ ProN W3" charset="0"/>
                <a:cs typeface="Gill Sans" charset="0"/>
              </a:endParaRPr>
            </a:p>
          </p:txBody>
        </p:sp>
        <p:sp>
          <p:nvSpPr>
            <p:cNvPr id="114" name="AutoShape 52"/>
            <p:cNvSpPr>
              <a:spLocks/>
            </p:cNvSpPr>
            <p:nvPr/>
          </p:nvSpPr>
          <p:spPr bwMode="auto">
            <a:xfrm rot="16200000">
              <a:off x="3042558" y="1136855"/>
              <a:ext cx="329270" cy="165762"/>
            </a:xfrm>
            <a:prstGeom prst="rightArrow">
              <a:avLst>
                <a:gd name="adj1" fmla="val 40000"/>
                <a:gd name="adj2" fmla="val 107694"/>
              </a:avLst>
            </a:prstGeom>
            <a:solidFill>
              <a:srgbClr val="FFFFFF"/>
            </a:solidFill>
            <a:ln w="12700" cap="flat" cmpd="sng">
              <a:solidFill>
                <a:srgbClr val="000000"/>
              </a:solidFill>
              <a:prstDash val="solid"/>
              <a:miter lim="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n-US" sz="2800">
                <a:solidFill>
                  <a:srgbClr val="FFFFFF"/>
                </a:solidFill>
                <a:effectLst>
                  <a:outerShdw blurRad="38100" dist="38100" dir="2700000" algn="tl">
                    <a:srgbClr val="DDDDDD"/>
                  </a:outerShdw>
                </a:effectLst>
                <a:ea typeface="ヒラギノ角ゴ ProN W3" charset="0"/>
                <a:cs typeface="Gill Sans" charset="0"/>
              </a:endParaRPr>
            </a:p>
          </p:txBody>
        </p:sp>
        <p:sp>
          <p:nvSpPr>
            <p:cNvPr id="115" name="AutoShape 53"/>
            <p:cNvSpPr>
              <a:spLocks/>
            </p:cNvSpPr>
            <p:nvPr/>
          </p:nvSpPr>
          <p:spPr bwMode="auto">
            <a:xfrm rot="16200000">
              <a:off x="5088363" y="1136854"/>
              <a:ext cx="329270" cy="165763"/>
            </a:xfrm>
            <a:prstGeom prst="rightArrow">
              <a:avLst>
                <a:gd name="adj1" fmla="val 40000"/>
                <a:gd name="adj2" fmla="val 107694"/>
              </a:avLst>
            </a:prstGeom>
            <a:solidFill>
              <a:srgbClr val="FFFFFF"/>
            </a:solidFill>
            <a:ln w="12700" cap="flat" cmpd="sng">
              <a:solidFill>
                <a:srgbClr val="000000"/>
              </a:solidFill>
              <a:prstDash val="solid"/>
              <a:miter lim="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n-US" sz="2800">
                <a:solidFill>
                  <a:srgbClr val="FFFFFF"/>
                </a:solidFill>
                <a:effectLst>
                  <a:outerShdw blurRad="38100" dist="38100" dir="2700000" algn="tl">
                    <a:srgbClr val="DDDDDD"/>
                  </a:outerShdw>
                </a:effectLst>
                <a:ea typeface="ヒラギノ角ゴ ProN W3" charset="0"/>
                <a:cs typeface="Gill Sans" charset="0"/>
              </a:endParaRPr>
            </a:p>
          </p:txBody>
        </p:sp>
        <p:sp>
          <p:nvSpPr>
            <p:cNvPr id="116" name="AutoShape 54"/>
            <p:cNvSpPr>
              <a:spLocks/>
            </p:cNvSpPr>
            <p:nvPr/>
          </p:nvSpPr>
          <p:spPr bwMode="auto">
            <a:xfrm rot="16200000">
              <a:off x="6382989" y="1136855"/>
              <a:ext cx="329270" cy="165762"/>
            </a:xfrm>
            <a:prstGeom prst="rightArrow">
              <a:avLst>
                <a:gd name="adj1" fmla="val 40000"/>
                <a:gd name="adj2" fmla="val 107694"/>
              </a:avLst>
            </a:prstGeom>
            <a:solidFill>
              <a:srgbClr val="FFFFFF"/>
            </a:solidFill>
            <a:ln w="12700" cap="flat" cmpd="sng">
              <a:solidFill>
                <a:srgbClr val="000000"/>
              </a:solidFill>
              <a:prstDash val="solid"/>
              <a:miter lim="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n-US" sz="2800">
                <a:solidFill>
                  <a:srgbClr val="FFFFFF"/>
                </a:solidFill>
                <a:effectLst>
                  <a:outerShdw blurRad="38100" dist="38100" dir="2700000" algn="tl">
                    <a:srgbClr val="DDDDDD"/>
                  </a:outerShdw>
                </a:effectLst>
                <a:ea typeface="ヒラギノ角ゴ ProN W3" charset="0"/>
                <a:cs typeface="Gill Sans" charset="0"/>
              </a:endParaRPr>
            </a:p>
          </p:txBody>
        </p:sp>
        <p:sp>
          <p:nvSpPr>
            <p:cNvPr id="117" name="AutoShape 55"/>
            <p:cNvSpPr>
              <a:spLocks/>
            </p:cNvSpPr>
            <p:nvPr/>
          </p:nvSpPr>
          <p:spPr bwMode="auto">
            <a:xfrm rot="16200000">
              <a:off x="7793021" y="1136855"/>
              <a:ext cx="329270" cy="165762"/>
            </a:xfrm>
            <a:prstGeom prst="rightArrow">
              <a:avLst>
                <a:gd name="adj1" fmla="val 40000"/>
                <a:gd name="adj2" fmla="val 107694"/>
              </a:avLst>
            </a:prstGeom>
            <a:solidFill>
              <a:srgbClr val="FFFFFF"/>
            </a:solidFill>
            <a:ln w="12700" cap="flat" cmpd="sng">
              <a:solidFill>
                <a:srgbClr val="000000"/>
              </a:solidFill>
              <a:prstDash val="solid"/>
              <a:miter lim="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n-US" sz="2800">
                <a:solidFill>
                  <a:srgbClr val="FFFFFF"/>
                </a:solidFill>
                <a:effectLst>
                  <a:outerShdw blurRad="38100" dist="38100" dir="2700000" algn="tl">
                    <a:srgbClr val="DDDDDD"/>
                  </a:outerShdw>
                </a:effectLst>
                <a:ea typeface="ヒラギノ角ゴ ProN W3" charset="0"/>
                <a:cs typeface="Gill Sans" charset="0"/>
              </a:endParaRPr>
            </a:p>
          </p:txBody>
        </p:sp>
        <p:sp>
          <p:nvSpPr>
            <p:cNvPr id="118" name="AutoShape 56"/>
            <p:cNvSpPr>
              <a:spLocks/>
            </p:cNvSpPr>
            <p:nvPr/>
          </p:nvSpPr>
          <p:spPr bwMode="auto">
            <a:xfrm rot="16200000">
              <a:off x="9340489" y="1137903"/>
              <a:ext cx="329270" cy="163664"/>
            </a:xfrm>
            <a:prstGeom prst="rightArrow">
              <a:avLst>
                <a:gd name="adj1" fmla="val 40000"/>
                <a:gd name="adj2" fmla="val 107694"/>
              </a:avLst>
            </a:prstGeom>
            <a:solidFill>
              <a:srgbClr val="FFFFFF"/>
            </a:solidFill>
            <a:ln w="12700" cap="flat" cmpd="sng">
              <a:solidFill>
                <a:srgbClr val="000000"/>
              </a:solidFill>
              <a:prstDash val="solid"/>
              <a:miter lim="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n-US" sz="2800">
                <a:solidFill>
                  <a:srgbClr val="FFFFFF"/>
                </a:solidFill>
                <a:effectLst>
                  <a:outerShdw blurRad="38100" dist="38100" dir="2700000" algn="tl">
                    <a:srgbClr val="DDDDDD"/>
                  </a:outerShdw>
                </a:effectLst>
                <a:ea typeface="ヒラギノ角ゴ ProN W3" charset="0"/>
                <a:cs typeface="Gill Sans" charset="0"/>
              </a:endParaRPr>
            </a:p>
          </p:txBody>
        </p:sp>
        <p:sp>
          <p:nvSpPr>
            <p:cNvPr id="119" name="AutoShape 57"/>
            <p:cNvSpPr>
              <a:spLocks/>
            </p:cNvSpPr>
            <p:nvPr/>
          </p:nvSpPr>
          <p:spPr bwMode="auto">
            <a:xfrm>
              <a:off x="803635" y="1372353"/>
              <a:ext cx="686131" cy="3436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100">
                  <a:ea typeface="ヒラギノ角ゴ ProN W3" charset="0"/>
                  <a:cs typeface="Gill Sans" charset="0"/>
                </a:rPr>
                <a:t>75 keV</a:t>
              </a:r>
              <a:endParaRPr lang="en-US" sz="1600">
                <a:ea typeface="ヒラギノ角ゴ ProN W3" charset="0"/>
                <a:cs typeface="Gill Sans Light" charset="0"/>
              </a:endParaRPr>
            </a:p>
          </p:txBody>
        </p:sp>
        <p:sp>
          <p:nvSpPr>
            <p:cNvPr id="120" name="AutoShape 58"/>
            <p:cNvSpPr>
              <a:spLocks/>
            </p:cNvSpPr>
            <p:nvPr/>
          </p:nvSpPr>
          <p:spPr bwMode="auto">
            <a:xfrm>
              <a:off x="2855734" y="1377160"/>
              <a:ext cx="795240" cy="3436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100">
                  <a:ea typeface="ヒラギノ角ゴ ProN W3" charset="0"/>
                  <a:cs typeface="Gill Sans" charset="0"/>
                </a:rPr>
                <a:t>3.6 MeV</a:t>
              </a:r>
              <a:endParaRPr lang="en-US" sz="1600">
                <a:ea typeface="ヒラギノ角ゴ ProN W3" charset="0"/>
                <a:cs typeface="Gill Sans Light" charset="0"/>
              </a:endParaRPr>
            </a:p>
          </p:txBody>
        </p:sp>
        <p:sp>
          <p:nvSpPr>
            <p:cNvPr id="121" name="AutoShape 59"/>
            <p:cNvSpPr>
              <a:spLocks/>
            </p:cNvSpPr>
            <p:nvPr/>
          </p:nvSpPr>
          <p:spPr bwMode="auto">
            <a:xfrm>
              <a:off x="4857475" y="1377160"/>
              <a:ext cx="751177" cy="3436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100">
                  <a:ea typeface="ヒラギノ角ゴ ProN W3" charset="0"/>
                  <a:cs typeface="Gill Sans" charset="0"/>
                </a:rPr>
                <a:t>90 MeV</a:t>
              </a:r>
              <a:endParaRPr lang="en-US" sz="1600">
                <a:ea typeface="ヒラギノ角ゴ ProN W3" charset="0"/>
                <a:cs typeface="Gill Sans Light" charset="0"/>
              </a:endParaRPr>
            </a:p>
          </p:txBody>
        </p:sp>
        <p:sp>
          <p:nvSpPr>
            <p:cNvPr id="122" name="AutoShape 60"/>
            <p:cNvSpPr>
              <a:spLocks/>
            </p:cNvSpPr>
            <p:nvPr/>
          </p:nvSpPr>
          <p:spPr bwMode="auto">
            <a:xfrm>
              <a:off x="6068171" y="1377160"/>
              <a:ext cx="856091" cy="3436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100">
                  <a:ea typeface="ヒラギノ角ゴ ProN W3" charset="0"/>
                  <a:cs typeface="Gill Sans" charset="0"/>
                </a:rPr>
                <a:t>216 MeV</a:t>
              </a:r>
              <a:endParaRPr lang="en-US" sz="1600">
                <a:ea typeface="ヒラギノ角ゴ ProN W3" charset="0"/>
                <a:cs typeface="Gill Sans Light" charset="0"/>
              </a:endParaRPr>
            </a:p>
          </p:txBody>
        </p:sp>
        <p:sp>
          <p:nvSpPr>
            <p:cNvPr id="123" name="AutoShape 61"/>
            <p:cNvSpPr>
              <a:spLocks/>
            </p:cNvSpPr>
            <p:nvPr/>
          </p:nvSpPr>
          <p:spPr bwMode="auto">
            <a:xfrm>
              <a:off x="7471908" y="1377160"/>
              <a:ext cx="856091" cy="3436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100">
                  <a:ea typeface="ヒラギノ角ゴ ProN W3" charset="0"/>
                  <a:cs typeface="Gill Sans" charset="0"/>
                </a:rPr>
                <a:t>571 MeV</a:t>
              </a:r>
              <a:endParaRPr lang="en-US" sz="1600">
                <a:ea typeface="ヒラギノ角ゴ ProN W3" charset="0"/>
                <a:cs typeface="Gill Sans Light" charset="0"/>
              </a:endParaRPr>
            </a:p>
          </p:txBody>
        </p:sp>
        <p:sp>
          <p:nvSpPr>
            <p:cNvPr id="124" name="AutoShape 62"/>
            <p:cNvSpPr>
              <a:spLocks/>
            </p:cNvSpPr>
            <p:nvPr/>
          </p:nvSpPr>
          <p:spPr bwMode="auto">
            <a:xfrm>
              <a:off x="8934395" y="1377160"/>
              <a:ext cx="952611" cy="3436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100">
                  <a:ea typeface="ヒラギノ角ゴ ProN W3" charset="0"/>
                  <a:cs typeface="Gill Sans" charset="0"/>
                </a:rPr>
                <a:t>2000 MeV</a:t>
              </a:r>
              <a:endParaRPr lang="en-US" sz="1600">
                <a:ea typeface="ヒラギノ角ゴ ProN W3" charset="0"/>
                <a:cs typeface="Gill Sans Light" charset="0"/>
              </a:endParaRPr>
            </a:p>
          </p:txBody>
        </p:sp>
        <p:sp>
          <p:nvSpPr>
            <p:cNvPr id="125" name="AutoShape 63"/>
            <p:cNvSpPr>
              <a:spLocks/>
            </p:cNvSpPr>
            <p:nvPr/>
          </p:nvSpPr>
          <p:spPr bwMode="auto">
            <a:xfrm>
              <a:off x="3802049" y="0"/>
              <a:ext cx="1053327" cy="3172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100">
                  <a:ea typeface="ヒラギノ角ゴ ProN W3" charset="0"/>
                  <a:cs typeface="Gill Sans" charset="0"/>
                </a:rPr>
                <a:t>352.21 MHz</a:t>
              </a:r>
              <a:endParaRPr lang="en-US" sz="1400">
                <a:ea typeface="ヒラギノ角ゴ ProN W3" charset="0"/>
                <a:cs typeface="Gill Sans Light" charset="0"/>
              </a:endParaRPr>
            </a:p>
          </p:txBody>
        </p:sp>
        <p:sp>
          <p:nvSpPr>
            <p:cNvPr id="126" name="AutoShape 64"/>
            <p:cNvSpPr>
              <a:spLocks/>
            </p:cNvSpPr>
            <p:nvPr/>
          </p:nvSpPr>
          <p:spPr bwMode="auto">
            <a:xfrm>
              <a:off x="7480301" y="0"/>
              <a:ext cx="1053327" cy="3172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1100">
                  <a:ea typeface="ヒラギノ角ゴ ProN W3" charset="0"/>
                  <a:cs typeface="Gill Sans" charset="0"/>
                </a:rPr>
                <a:t>704.42 MHz</a:t>
              </a:r>
              <a:endParaRPr lang="en-US" sz="1400">
                <a:ea typeface="ヒラギノ角ゴ ProN W3" charset="0"/>
                <a:cs typeface="Gill Sans Light" charset="0"/>
              </a:endParaRPr>
            </a:p>
          </p:txBody>
        </p:sp>
        <p:sp>
          <p:nvSpPr>
            <p:cNvPr id="127" name="AutoShape 65"/>
            <p:cNvSpPr>
              <a:spLocks/>
            </p:cNvSpPr>
            <p:nvPr/>
          </p:nvSpPr>
          <p:spPr bwMode="auto">
            <a:xfrm flipH="1">
              <a:off x="2222059" y="64892"/>
              <a:ext cx="1588383" cy="189871"/>
            </a:xfrm>
            <a:prstGeom prst="rightArrow">
              <a:avLst>
                <a:gd name="adj1" fmla="val 50824"/>
                <a:gd name="adj2" fmla="val 213349"/>
              </a:avLst>
            </a:prstGeom>
            <a:solidFill>
              <a:srgbClr val="91919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n-US" sz="2800">
                <a:solidFill>
                  <a:srgbClr val="FFFFFF"/>
                </a:solidFill>
                <a:effectLst>
                  <a:outerShdw blurRad="38100" dist="38100" dir="2700000" algn="tl">
                    <a:srgbClr val="000000"/>
                  </a:outerShdw>
                </a:effectLst>
                <a:ea typeface="ヒラギノ角ゴ ProN W3" charset="0"/>
                <a:cs typeface="Gill Sans" charset="0"/>
              </a:endParaRPr>
            </a:p>
          </p:txBody>
        </p:sp>
        <p:sp>
          <p:nvSpPr>
            <p:cNvPr id="128" name="AutoShape 66"/>
            <p:cNvSpPr>
              <a:spLocks/>
            </p:cNvSpPr>
            <p:nvPr/>
          </p:nvSpPr>
          <p:spPr bwMode="auto">
            <a:xfrm>
              <a:off x="8495860" y="64892"/>
              <a:ext cx="927431" cy="189871"/>
            </a:xfrm>
            <a:prstGeom prst="rightArrow">
              <a:avLst>
                <a:gd name="adj1" fmla="val 50824"/>
                <a:gd name="adj2" fmla="val 213322"/>
              </a:avLst>
            </a:prstGeom>
            <a:solidFill>
              <a:srgbClr val="91919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n-US" sz="2800">
                <a:solidFill>
                  <a:srgbClr val="FFFFFF"/>
                </a:solidFill>
                <a:effectLst>
                  <a:outerShdw blurRad="38100" dist="38100" dir="2700000" algn="tl">
                    <a:srgbClr val="000000"/>
                  </a:outerShdw>
                </a:effectLst>
                <a:ea typeface="ヒラギノ角ゴ ProN W3" charset="0"/>
                <a:cs typeface="Gill Sans" charset="0"/>
              </a:endParaRPr>
            </a:p>
          </p:txBody>
        </p:sp>
        <p:sp>
          <p:nvSpPr>
            <p:cNvPr id="129" name="AutoShape 67"/>
            <p:cNvSpPr>
              <a:spLocks/>
            </p:cNvSpPr>
            <p:nvPr/>
          </p:nvSpPr>
          <p:spPr bwMode="auto">
            <a:xfrm flipH="1">
              <a:off x="6590639" y="64892"/>
              <a:ext cx="942119" cy="189871"/>
            </a:xfrm>
            <a:prstGeom prst="rightArrow">
              <a:avLst>
                <a:gd name="adj1" fmla="val 50824"/>
                <a:gd name="adj2" fmla="val 213344"/>
              </a:avLst>
            </a:prstGeom>
            <a:solidFill>
              <a:srgbClr val="91919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n-US" sz="2800">
                <a:solidFill>
                  <a:srgbClr val="FFFFFF"/>
                </a:solidFill>
                <a:effectLst>
                  <a:outerShdw blurRad="38100" dist="38100" dir="2700000" algn="tl">
                    <a:srgbClr val="000000"/>
                  </a:outerShdw>
                </a:effectLst>
                <a:ea typeface="ヒラギノ角ゴ ProN W3" charset="0"/>
                <a:cs typeface="Gill Sans" charset="0"/>
              </a:endParaRPr>
            </a:p>
          </p:txBody>
        </p:sp>
        <p:sp>
          <p:nvSpPr>
            <p:cNvPr id="130" name="AutoShape 68"/>
            <p:cNvSpPr>
              <a:spLocks/>
            </p:cNvSpPr>
            <p:nvPr/>
          </p:nvSpPr>
          <p:spPr bwMode="auto">
            <a:xfrm>
              <a:off x="4826000" y="64892"/>
              <a:ext cx="1600974" cy="189871"/>
            </a:xfrm>
            <a:prstGeom prst="rightArrow">
              <a:avLst>
                <a:gd name="adj1" fmla="val 50824"/>
                <a:gd name="adj2" fmla="val 213344"/>
              </a:avLst>
            </a:prstGeom>
            <a:solidFill>
              <a:srgbClr val="91919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n-US" sz="2800">
                <a:solidFill>
                  <a:srgbClr val="FFFFFF"/>
                </a:solidFill>
                <a:effectLst>
                  <a:outerShdw blurRad="38100" dist="38100" dir="2700000" algn="tl">
                    <a:srgbClr val="000000"/>
                  </a:outerShdw>
                </a:effectLst>
                <a:ea typeface="ヒラギノ角ゴ ProN W3" charset="0"/>
                <a:cs typeface="Gill Sans" charset="0"/>
              </a:endParaRPr>
            </a:p>
          </p:txBody>
        </p:sp>
      </p:grpSp>
      <p:sp>
        <p:nvSpPr>
          <p:cNvPr id="132" name="Right Arrow 131"/>
          <p:cNvSpPr>
            <a:spLocks noChangeArrowheads="1"/>
          </p:cNvSpPr>
          <p:nvPr/>
        </p:nvSpPr>
        <p:spPr bwMode="auto">
          <a:xfrm>
            <a:off x="5716511" y="2008072"/>
            <a:ext cx="690338" cy="769191"/>
          </a:xfrm>
          <a:prstGeom prst="rightArrow">
            <a:avLst>
              <a:gd name="adj1" fmla="val 50000"/>
              <a:gd name="adj2" fmla="val 50000"/>
            </a:avLst>
          </a:prstGeom>
          <a:gradFill rotWithShape="1">
            <a:gsLst>
              <a:gs pos="0">
                <a:srgbClr val="3A7CCB"/>
              </a:gs>
              <a:gs pos="20000">
                <a:srgbClr val="3C7BC7"/>
              </a:gs>
              <a:gs pos="100000">
                <a:srgbClr val="2C5D98"/>
              </a:gs>
            </a:gsLst>
            <a:lin ang="5400000"/>
          </a:gradFill>
          <a:ln w="9525">
            <a:solidFill>
              <a:srgbClr val="4A7EBB"/>
            </a:solidFill>
            <a:miter lim="800000"/>
            <a:headEnd/>
            <a:tailEnd/>
          </a:ln>
          <a:effectLst>
            <a:outerShdw blurRad="40000" dist="23000" dir="5400000" rotWithShape="0">
              <a:srgbClr val="808080">
                <a:alpha val="34999"/>
              </a:srgbClr>
            </a:outerShdw>
          </a:effectLst>
        </p:spPr>
        <p:txBody>
          <a:bodyPr lIns="97259" tIns="48630" rIns="97259" bIns="48630" anchor="ctr"/>
          <a:lstStyle/>
          <a:p>
            <a:pPr>
              <a:defRPr/>
            </a:pPr>
            <a:endParaRPr lang="en-US" sz="1874">
              <a:solidFill>
                <a:schemeClr val="lt1"/>
              </a:solidFill>
            </a:endParaRPr>
          </a:p>
        </p:txBody>
      </p:sp>
    </p:spTree>
    <p:extLst>
      <p:ext uri="{BB962C8B-B14F-4D97-AF65-F5344CB8AC3E}">
        <p14:creationId xmlns:p14="http://schemas.microsoft.com/office/powerpoint/2010/main" val="23566768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98650-76DC-421A-A6BD-B1562C923C2D}"/>
              </a:ext>
            </a:extLst>
          </p:cNvPr>
          <p:cNvSpPr>
            <a:spLocks noGrp="1"/>
          </p:cNvSpPr>
          <p:nvPr>
            <p:ph type="title"/>
          </p:nvPr>
        </p:nvSpPr>
        <p:spPr>
          <a:xfrm>
            <a:off x="0" y="0"/>
            <a:ext cx="12192000" cy="956257"/>
          </a:xfrm>
        </p:spPr>
        <p:txBody>
          <a:bodyPr/>
          <a:lstStyle/>
          <a:p>
            <a:r>
              <a:rPr lang="fr-CH" dirty="0" err="1"/>
              <a:t>Acknowledgement</a:t>
            </a:r>
            <a:r>
              <a:rPr lang="fr-CH" dirty="0"/>
              <a:t> and </a:t>
            </a:r>
            <a:r>
              <a:rPr lang="fr-CH" dirty="0" err="1"/>
              <a:t>further</a:t>
            </a:r>
            <a:r>
              <a:rPr lang="fr-CH" dirty="0"/>
              <a:t> </a:t>
            </a:r>
            <a:r>
              <a:rPr lang="fr-CH" dirty="0" err="1"/>
              <a:t>reading</a:t>
            </a:r>
            <a:endParaRPr lang="en-GB" dirty="0"/>
          </a:p>
        </p:txBody>
      </p:sp>
      <p:sp>
        <p:nvSpPr>
          <p:cNvPr id="4" name="Slide Number Placeholder 3">
            <a:extLst>
              <a:ext uri="{FF2B5EF4-FFF2-40B4-BE49-F238E27FC236}">
                <a16:creationId xmlns:a16="http://schemas.microsoft.com/office/drawing/2014/main" id="{B05A25FC-F715-40DC-B29D-3C6D9F3F28D2}"/>
              </a:ext>
            </a:extLst>
          </p:cNvPr>
          <p:cNvSpPr>
            <a:spLocks noGrp="1"/>
          </p:cNvSpPr>
          <p:nvPr>
            <p:ph type="sldNum" sz="quarter" idx="4"/>
          </p:nvPr>
        </p:nvSpPr>
        <p:spPr/>
        <p:txBody>
          <a:bodyPr/>
          <a:lstStyle/>
          <a:p>
            <a:fld id="{17918391-D411-FE40-AAD7-861AE5233E0E}" type="slidenum">
              <a:rPr lang="en-US" smtClean="0"/>
              <a:pPr/>
              <a:t>42</a:t>
            </a:fld>
            <a:endParaRPr lang="en-US" dirty="0"/>
          </a:p>
        </p:txBody>
      </p:sp>
      <p:sp>
        <p:nvSpPr>
          <p:cNvPr id="5" name="TextBox 4">
            <a:extLst>
              <a:ext uri="{FF2B5EF4-FFF2-40B4-BE49-F238E27FC236}">
                <a16:creationId xmlns:a16="http://schemas.microsoft.com/office/drawing/2014/main" id="{DDF85DE3-93EB-4EE5-BC11-DA979F5FEEC0}"/>
              </a:ext>
            </a:extLst>
          </p:cNvPr>
          <p:cNvSpPr txBox="1"/>
          <p:nvPr/>
        </p:nvSpPr>
        <p:spPr>
          <a:xfrm>
            <a:off x="4584181" y="1502008"/>
            <a:ext cx="6883824" cy="3447098"/>
          </a:xfrm>
          <a:prstGeom prst="rect">
            <a:avLst/>
          </a:prstGeom>
          <a:noFill/>
        </p:spPr>
        <p:txBody>
          <a:bodyPr wrap="square" lIns="0" tIns="0" rIns="0" bIns="0" rtlCol="0">
            <a:spAutoFit/>
          </a:bodyPr>
          <a:lstStyle/>
          <a:p>
            <a:pPr algn="l"/>
            <a:r>
              <a:rPr lang="en-GB" sz="1600" dirty="0"/>
              <a:t>Many of the pictures and some text of this lecture have been taken from the </a:t>
            </a:r>
          </a:p>
          <a:p>
            <a:pPr algn="l"/>
            <a:r>
              <a:rPr lang="en-GB" sz="1600" dirty="0"/>
              <a:t>2017 EuCARD2 Report on Accelerator Applications in Europe (112 pages):</a:t>
            </a:r>
          </a:p>
          <a:p>
            <a:pPr algn="l"/>
            <a:endParaRPr lang="en-GB" sz="1600" dirty="0"/>
          </a:p>
          <a:p>
            <a:pPr algn="l"/>
            <a:r>
              <a:rPr lang="en-GB" sz="1600" i="1" dirty="0">
                <a:hlinkClick r:id="rId2"/>
              </a:rPr>
              <a:t>http://apae.ific.uv.es/apae/wp-content/uploads/2015/04/EuCARD_Applications-of-Accelerators-2017.pdf</a:t>
            </a:r>
            <a:endParaRPr lang="en-GB" sz="1600" i="1" dirty="0"/>
          </a:p>
          <a:p>
            <a:pPr algn="l"/>
            <a:endParaRPr lang="en-GB" sz="1600" i="1" dirty="0"/>
          </a:p>
          <a:p>
            <a:pPr algn="l"/>
            <a:r>
              <a:rPr lang="en-GB" sz="1600" dirty="0"/>
              <a:t>Other useful resources are:</a:t>
            </a:r>
          </a:p>
          <a:p>
            <a:pPr algn="l"/>
            <a:endParaRPr lang="en-GB" sz="1600" dirty="0"/>
          </a:p>
          <a:p>
            <a:pPr algn="l"/>
            <a:r>
              <a:rPr lang="en-GB" sz="1600" dirty="0"/>
              <a:t>The TIARA site on accelerators for society:</a:t>
            </a:r>
          </a:p>
          <a:p>
            <a:pPr algn="l"/>
            <a:r>
              <a:rPr lang="en-GB" sz="1600" dirty="0">
                <a:hlinkClick r:id="rId3"/>
              </a:rPr>
              <a:t>http://www.accelerators-for-society.org/</a:t>
            </a:r>
            <a:r>
              <a:rPr lang="en-GB" sz="1600" dirty="0"/>
              <a:t> </a:t>
            </a:r>
          </a:p>
          <a:p>
            <a:pPr algn="l"/>
            <a:endParaRPr lang="en-GB" sz="1600" dirty="0"/>
          </a:p>
          <a:p>
            <a:pPr algn="l"/>
            <a:r>
              <a:rPr lang="en-GB" sz="1600" dirty="0"/>
              <a:t>The US action on Accelerators for America’s future: </a:t>
            </a:r>
            <a:r>
              <a:rPr lang="en-GB" sz="1600" dirty="0">
                <a:hlinkClick r:id="rId4"/>
              </a:rPr>
              <a:t>http://www.acceleratorsamerica.org/report/index.html</a:t>
            </a:r>
            <a:r>
              <a:rPr lang="en-GB" sz="1600" dirty="0"/>
              <a:t> </a:t>
            </a:r>
          </a:p>
          <a:p>
            <a:pPr algn="l"/>
            <a:r>
              <a:rPr lang="en-GB" sz="1600" dirty="0"/>
              <a:t> </a:t>
            </a:r>
          </a:p>
        </p:txBody>
      </p:sp>
      <p:pic>
        <p:nvPicPr>
          <p:cNvPr id="6" name="Picture 5">
            <a:extLst>
              <a:ext uri="{FF2B5EF4-FFF2-40B4-BE49-F238E27FC236}">
                <a16:creationId xmlns:a16="http://schemas.microsoft.com/office/drawing/2014/main" id="{6ECF7AD2-5882-4A43-BD84-6A89A7EF939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38688" y="1372682"/>
            <a:ext cx="3127221" cy="4440173"/>
          </a:xfrm>
          <a:prstGeom prst="rect">
            <a:avLst/>
          </a:prstGeom>
          <a:ln>
            <a:solidFill>
              <a:srgbClr val="2F2F2F"/>
            </a:solidFill>
          </a:ln>
        </p:spPr>
      </p:pic>
    </p:spTree>
    <p:extLst>
      <p:ext uri="{BB962C8B-B14F-4D97-AF65-F5344CB8AC3E}">
        <p14:creationId xmlns:p14="http://schemas.microsoft.com/office/powerpoint/2010/main" val="29374031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D86EDE86-EC12-9345-82F6-36BD1B27AF79}" type="slidenum">
              <a:rPr lang="en-GB" smtClean="0">
                <a:solidFill>
                  <a:srgbClr val="0055A0">
                    <a:tint val="75000"/>
                  </a:srgbClr>
                </a:solidFill>
              </a:rPr>
              <a:pPr/>
              <a:t>43</a:t>
            </a:fld>
            <a:endParaRPr lang="en-GB">
              <a:solidFill>
                <a:srgbClr val="0055A0">
                  <a:tint val="75000"/>
                </a:srgbClr>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07759" y="705108"/>
            <a:ext cx="8872468" cy="5317188"/>
          </a:xfrm>
          <a:prstGeom prst="rect">
            <a:avLst/>
          </a:prstGeom>
        </p:spPr>
      </p:pic>
      <p:sp>
        <p:nvSpPr>
          <p:cNvPr id="7" name="TextBox 6"/>
          <p:cNvSpPr txBox="1"/>
          <p:nvPr/>
        </p:nvSpPr>
        <p:spPr>
          <a:xfrm>
            <a:off x="9180227" y="5375965"/>
            <a:ext cx="1081888" cy="646331"/>
          </a:xfrm>
          <a:prstGeom prst="rect">
            <a:avLst/>
          </a:prstGeom>
          <a:noFill/>
        </p:spPr>
        <p:txBody>
          <a:bodyPr wrap="square" rtlCol="0">
            <a:spAutoFit/>
          </a:bodyPr>
          <a:lstStyle/>
          <a:p>
            <a:r>
              <a:rPr lang="en-US" dirty="0"/>
              <a:t>Elwood Smith</a:t>
            </a:r>
            <a:endParaRPr lang="en-GB" dirty="0"/>
          </a:p>
        </p:txBody>
      </p:sp>
      <p:sp>
        <p:nvSpPr>
          <p:cNvPr id="2" name="Title 1"/>
          <p:cNvSpPr>
            <a:spLocks noGrp="1"/>
          </p:cNvSpPr>
          <p:nvPr>
            <p:ph type="title"/>
          </p:nvPr>
        </p:nvSpPr>
        <p:spPr/>
        <p:txBody>
          <a:bodyPr/>
          <a:lstStyle/>
          <a:p>
            <a:r>
              <a:rPr lang="en-US" dirty="0"/>
              <a:t>End of Lecture 7</a:t>
            </a:r>
            <a:endParaRPr lang="en-GB" dirty="0"/>
          </a:p>
        </p:txBody>
      </p:sp>
      <p:sp>
        <p:nvSpPr>
          <p:cNvPr id="3" name="TextBox 2">
            <a:extLst>
              <a:ext uri="{FF2B5EF4-FFF2-40B4-BE49-F238E27FC236}">
                <a16:creationId xmlns:a16="http://schemas.microsoft.com/office/drawing/2014/main" id="{EB70E608-2508-4511-A646-993694C2E172}"/>
              </a:ext>
            </a:extLst>
          </p:cNvPr>
          <p:cNvSpPr txBox="1"/>
          <p:nvPr/>
        </p:nvSpPr>
        <p:spPr>
          <a:xfrm>
            <a:off x="9721171" y="1701708"/>
            <a:ext cx="2183161" cy="3323987"/>
          </a:xfrm>
          <a:prstGeom prst="rect">
            <a:avLst/>
          </a:prstGeom>
          <a:noFill/>
        </p:spPr>
        <p:txBody>
          <a:bodyPr wrap="square" lIns="0" tIns="0" rIns="0" bIns="0" rtlCol="0">
            <a:spAutoFit/>
          </a:bodyPr>
          <a:lstStyle/>
          <a:p>
            <a:pPr algn="l"/>
            <a:r>
              <a:rPr lang="en-GB" b="1" i="1" dirty="0">
                <a:solidFill>
                  <a:srgbClr val="C00000"/>
                </a:solidFill>
              </a:rPr>
              <a:t>DISCLAIMERS:</a:t>
            </a:r>
          </a:p>
          <a:p>
            <a:pPr algn="l"/>
            <a:endParaRPr lang="en-GB" b="1" i="1" dirty="0">
              <a:solidFill>
                <a:srgbClr val="C00000"/>
              </a:solidFill>
            </a:endParaRPr>
          </a:p>
          <a:p>
            <a:pPr algn="l"/>
            <a:r>
              <a:rPr lang="en-GB" b="1" i="1" dirty="0">
                <a:solidFill>
                  <a:srgbClr val="C00000"/>
                </a:solidFill>
              </a:rPr>
              <a:t>Accelerators for medicine will be the subject of Lecture 8</a:t>
            </a:r>
          </a:p>
          <a:p>
            <a:pPr algn="l"/>
            <a:endParaRPr lang="en-GB" b="1" i="1" dirty="0">
              <a:solidFill>
                <a:srgbClr val="C00000"/>
              </a:solidFill>
            </a:endParaRPr>
          </a:p>
          <a:p>
            <a:pPr algn="l"/>
            <a:r>
              <a:rPr lang="en-GB" b="1" i="1" dirty="0">
                <a:solidFill>
                  <a:srgbClr val="C00000"/>
                </a:solidFill>
              </a:rPr>
              <a:t>Synchrotron light sources, another important application, have been covered by another lecturer</a:t>
            </a:r>
          </a:p>
        </p:txBody>
      </p:sp>
    </p:spTree>
    <p:extLst>
      <p:ext uri="{BB962C8B-B14F-4D97-AF65-F5344CB8AC3E}">
        <p14:creationId xmlns:p14="http://schemas.microsoft.com/office/powerpoint/2010/main" val="18178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C7C42-6AD0-4EB0-95B5-A0660EBA1A12}"/>
              </a:ext>
            </a:extLst>
          </p:cNvPr>
          <p:cNvSpPr>
            <a:spLocks noGrp="1"/>
          </p:cNvSpPr>
          <p:nvPr>
            <p:ph type="title"/>
          </p:nvPr>
        </p:nvSpPr>
        <p:spPr>
          <a:xfrm>
            <a:off x="0" y="0"/>
            <a:ext cx="12192000" cy="956257"/>
          </a:xfrm>
        </p:spPr>
        <p:txBody>
          <a:bodyPr/>
          <a:lstStyle/>
          <a:p>
            <a:r>
              <a:rPr lang="en-US" sz="4400" dirty="0"/>
              <a:t>The applications map </a:t>
            </a:r>
            <a:r>
              <a:rPr lang="fr-CH" sz="4400" dirty="0"/>
              <a:t>- </a:t>
            </a:r>
            <a:r>
              <a:rPr lang="fr-CH" sz="4400" dirty="0" err="1"/>
              <a:t>electrons</a:t>
            </a:r>
            <a:endParaRPr lang="en-GB" sz="4400" dirty="0"/>
          </a:p>
        </p:txBody>
      </p:sp>
      <p:sp>
        <p:nvSpPr>
          <p:cNvPr id="4" name="Slide Number Placeholder 3">
            <a:extLst>
              <a:ext uri="{FF2B5EF4-FFF2-40B4-BE49-F238E27FC236}">
                <a16:creationId xmlns:a16="http://schemas.microsoft.com/office/drawing/2014/main" id="{EA43CD32-C352-4725-92CA-7DECD2285123}"/>
              </a:ext>
            </a:extLst>
          </p:cNvPr>
          <p:cNvSpPr>
            <a:spLocks noGrp="1"/>
          </p:cNvSpPr>
          <p:nvPr>
            <p:ph type="sldNum" sz="quarter" idx="4"/>
          </p:nvPr>
        </p:nvSpPr>
        <p:spPr/>
        <p:txBody>
          <a:bodyPr/>
          <a:lstStyle/>
          <a:p>
            <a:fld id="{17918391-D411-FE40-AAD7-861AE5233E0E}" type="slidenum">
              <a:rPr lang="en-US" smtClean="0"/>
              <a:pPr/>
              <a:t>5</a:t>
            </a:fld>
            <a:endParaRPr lang="en-US" dirty="0"/>
          </a:p>
        </p:txBody>
      </p:sp>
      <p:cxnSp>
        <p:nvCxnSpPr>
          <p:cNvPr id="6" name="Straight Arrow Connector 5">
            <a:extLst>
              <a:ext uri="{FF2B5EF4-FFF2-40B4-BE49-F238E27FC236}">
                <a16:creationId xmlns:a16="http://schemas.microsoft.com/office/drawing/2014/main" id="{B7592581-325F-4700-B1F1-392997B91268}"/>
              </a:ext>
            </a:extLst>
          </p:cNvPr>
          <p:cNvCxnSpPr>
            <a:cxnSpLocks/>
          </p:cNvCxnSpPr>
          <p:nvPr/>
        </p:nvCxnSpPr>
        <p:spPr>
          <a:xfrm>
            <a:off x="2417228" y="5045724"/>
            <a:ext cx="8342508" cy="0"/>
          </a:xfrm>
          <a:prstGeom prst="straightConnector1">
            <a:avLst/>
          </a:prstGeom>
          <a:ln w="57150">
            <a:tailEnd type="triangle"/>
          </a:ln>
        </p:spPr>
        <p:style>
          <a:lnRef idx="3">
            <a:schemeClr val="accent3"/>
          </a:lnRef>
          <a:fillRef idx="0">
            <a:schemeClr val="accent3"/>
          </a:fillRef>
          <a:effectRef idx="2">
            <a:schemeClr val="accent3"/>
          </a:effectRef>
          <a:fontRef idx="minor">
            <a:schemeClr val="tx1"/>
          </a:fontRef>
        </p:style>
      </p:cxnSp>
      <p:cxnSp>
        <p:nvCxnSpPr>
          <p:cNvPr id="7" name="Straight Arrow Connector 6">
            <a:extLst>
              <a:ext uri="{FF2B5EF4-FFF2-40B4-BE49-F238E27FC236}">
                <a16:creationId xmlns:a16="http://schemas.microsoft.com/office/drawing/2014/main" id="{1A6DEF96-F938-4ECE-975F-E71E29A29E73}"/>
              </a:ext>
            </a:extLst>
          </p:cNvPr>
          <p:cNvCxnSpPr>
            <a:cxnSpLocks/>
          </p:cNvCxnSpPr>
          <p:nvPr/>
        </p:nvCxnSpPr>
        <p:spPr>
          <a:xfrm flipV="1">
            <a:off x="2417228" y="1372483"/>
            <a:ext cx="0" cy="3673241"/>
          </a:xfrm>
          <a:prstGeom prst="straightConnector1">
            <a:avLst/>
          </a:prstGeom>
          <a:ln w="57150">
            <a:tailEnd type="triangle"/>
          </a:ln>
        </p:spPr>
        <p:style>
          <a:lnRef idx="3">
            <a:schemeClr val="accent3"/>
          </a:lnRef>
          <a:fillRef idx="0">
            <a:schemeClr val="accent3"/>
          </a:fillRef>
          <a:effectRef idx="2">
            <a:schemeClr val="accent3"/>
          </a:effectRef>
          <a:fontRef idx="minor">
            <a:schemeClr val="tx1"/>
          </a:fontRef>
        </p:style>
      </p:cxnSp>
      <p:sp>
        <p:nvSpPr>
          <p:cNvPr id="10" name="TextBox 9">
            <a:extLst>
              <a:ext uri="{FF2B5EF4-FFF2-40B4-BE49-F238E27FC236}">
                <a16:creationId xmlns:a16="http://schemas.microsoft.com/office/drawing/2014/main" id="{F2566E8C-DD54-4BCC-B2D6-8BFCFB0250AA}"/>
              </a:ext>
            </a:extLst>
          </p:cNvPr>
          <p:cNvSpPr txBox="1"/>
          <p:nvPr/>
        </p:nvSpPr>
        <p:spPr>
          <a:xfrm flipH="1">
            <a:off x="9293538" y="5152832"/>
            <a:ext cx="1624549" cy="276999"/>
          </a:xfrm>
          <a:prstGeom prst="rect">
            <a:avLst/>
          </a:prstGeom>
          <a:noFill/>
        </p:spPr>
        <p:txBody>
          <a:bodyPr wrap="square" lIns="0" tIns="0" rIns="0" bIns="0" rtlCol="0">
            <a:spAutoFit/>
          </a:bodyPr>
          <a:lstStyle/>
          <a:p>
            <a:pPr algn="l"/>
            <a:r>
              <a:rPr lang="fr-CH" dirty="0"/>
              <a:t>Energy (MeV)</a:t>
            </a:r>
            <a:endParaRPr lang="en-GB" dirty="0"/>
          </a:p>
        </p:txBody>
      </p:sp>
      <p:sp>
        <p:nvSpPr>
          <p:cNvPr id="11" name="TextBox 10">
            <a:extLst>
              <a:ext uri="{FF2B5EF4-FFF2-40B4-BE49-F238E27FC236}">
                <a16:creationId xmlns:a16="http://schemas.microsoft.com/office/drawing/2014/main" id="{60A4AC4A-4BB0-4D92-80AC-902DFD3568DE}"/>
              </a:ext>
            </a:extLst>
          </p:cNvPr>
          <p:cNvSpPr txBox="1"/>
          <p:nvPr/>
        </p:nvSpPr>
        <p:spPr>
          <a:xfrm flipH="1">
            <a:off x="833123" y="1832556"/>
            <a:ext cx="803408" cy="553998"/>
          </a:xfrm>
          <a:prstGeom prst="rect">
            <a:avLst/>
          </a:prstGeom>
          <a:noFill/>
        </p:spPr>
        <p:txBody>
          <a:bodyPr wrap="square" lIns="0" tIns="0" rIns="0" bIns="0" rtlCol="0">
            <a:spAutoFit/>
          </a:bodyPr>
          <a:lstStyle/>
          <a:p>
            <a:pPr algn="l"/>
            <a:r>
              <a:rPr lang="en-GB" dirty="0"/>
              <a:t>Current</a:t>
            </a:r>
            <a:r>
              <a:rPr lang="fr-CH" dirty="0"/>
              <a:t> (mA)</a:t>
            </a:r>
            <a:endParaRPr lang="en-GB" dirty="0"/>
          </a:p>
        </p:txBody>
      </p:sp>
      <p:sp>
        <p:nvSpPr>
          <p:cNvPr id="12" name="TextBox 11">
            <a:extLst>
              <a:ext uri="{FF2B5EF4-FFF2-40B4-BE49-F238E27FC236}">
                <a16:creationId xmlns:a16="http://schemas.microsoft.com/office/drawing/2014/main" id="{91345206-54CC-418B-A3B4-2DEB9412E6BA}"/>
              </a:ext>
            </a:extLst>
          </p:cNvPr>
          <p:cNvSpPr txBox="1"/>
          <p:nvPr/>
        </p:nvSpPr>
        <p:spPr>
          <a:xfrm>
            <a:off x="3511803" y="5135556"/>
            <a:ext cx="128240" cy="276999"/>
          </a:xfrm>
          <a:prstGeom prst="rect">
            <a:avLst/>
          </a:prstGeom>
          <a:noFill/>
        </p:spPr>
        <p:txBody>
          <a:bodyPr wrap="none" lIns="0" tIns="0" rIns="0" bIns="0" rtlCol="0">
            <a:spAutoFit/>
          </a:bodyPr>
          <a:lstStyle/>
          <a:p>
            <a:pPr algn="l"/>
            <a:r>
              <a:rPr lang="fr-CH" dirty="0"/>
              <a:t>5</a:t>
            </a:r>
            <a:endParaRPr lang="en-GB" dirty="0"/>
          </a:p>
        </p:txBody>
      </p:sp>
      <p:sp>
        <p:nvSpPr>
          <p:cNvPr id="14" name="TextBox 13">
            <a:extLst>
              <a:ext uri="{FF2B5EF4-FFF2-40B4-BE49-F238E27FC236}">
                <a16:creationId xmlns:a16="http://schemas.microsoft.com/office/drawing/2014/main" id="{A29DAF36-B47C-4DCC-920C-FC0F4D72106F}"/>
              </a:ext>
            </a:extLst>
          </p:cNvPr>
          <p:cNvSpPr txBox="1"/>
          <p:nvPr/>
        </p:nvSpPr>
        <p:spPr>
          <a:xfrm>
            <a:off x="4642742" y="5135556"/>
            <a:ext cx="256480" cy="276999"/>
          </a:xfrm>
          <a:prstGeom prst="rect">
            <a:avLst/>
          </a:prstGeom>
          <a:noFill/>
        </p:spPr>
        <p:txBody>
          <a:bodyPr wrap="none" lIns="0" tIns="0" rIns="0" bIns="0" rtlCol="0">
            <a:spAutoFit/>
          </a:bodyPr>
          <a:lstStyle/>
          <a:p>
            <a:pPr algn="l"/>
            <a:r>
              <a:rPr lang="fr-CH" dirty="0"/>
              <a:t>10</a:t>
            </a:r>
            <a:endParaRPr lang="en-GB" dirty="0"/>
          </a:p>
        </p:txBody>
      </p:sp>
      <p:sp>
        <p:nvSpPr>
          <p:cNvPr id="15" name="TextBox 14">
            <a:extLst>
              <a:ext uri="{FF2B5EF4-FFF2-40B4-BE49-F238E27FC236}">
                <a16:creationId xmlns:a16="http://schemas.microsoft.com/office/drawing/2014/main" id="{3AABB9AB-585D-476F-8C8E-BAC2B2E26C66}"/>
              </a:ext>
            </a:extLst>
          </p:cNvPr>
          <p:cNvSpPr txBox="1"/>
          <p:nvPr/>
        </p:nvSpPr>
        <p:spPr>
          <a:xfrm>
            <a:off x="5901921" y="5135556"/>
            <a:ext cx="256480" cy="276999"/>
          </a:xfrm>
          <a:prstGeom prst="rect">
            <a:avLst/>
          </a:prstGeom>
          <a:noFill/>
        </p:spPr>
        <p:txBody>
          <a:bodyPr wrap="none" lIns="0" tIns="0" rIns="0" bIns="0" rtlCol="0">
            <a:spAutoFit/>
          </a:bodyPr>
          <a:lstStyle/>
          <a:p>
            <a:pPr algn="l"/>
            <a:r>
              <a:rPr lang="fr-CH" dirty="0"/>
              <a:t>15</a:t>
            </a:r>
            <a:endParaRPr lang="en-GB" dirty="0"/>
          </a:p>
        </p:txBody>
      </p:sp>
      <p:sp>
        <p:nvSpPr>
          <p:cNvPr id="16" name="TextBox 15">
            <a:extLst>
              <a:ext uri="{FF2B5EF4-FFF2-40B4-BE49-F238E27FC236}">
                <a16:creationId xmlns:a16="http://schemas.microsoft.com/office/drawing/2014/main" id="{9E5BD5A3-1668-4FFB-A464-F57F698588F8}"/>
              </a:ext>
            </a:extLst>
          </p:cNvPr>
          <p:cNvSpPr txBox="1"/>
          <p:nvPr/>
        </p:nvSpPr>
        <p:spPr>
          <a:xfrm>
            <a:off x="7077901" y="5135556"/>
            <a:ext cx="256480" cy="276999"/>
          </a:xfrm>
          <a:prstGeom prst="rect">
            <a:avLst/>
          </a:prstGeom>
          <a:noFill/>
        </p:spPr>
        <p:txBody>
          <a:bodyPr wrap="none" lIns="0" tIns="0" rIns="0" bIns="0" rtlCol="0">
            <a:spAutoFit/>
          </a:bodyPr>
          <a:lstStyle/>
          <a:p>
            <a:pPr algn="l"/>
            <a:r>
              <a:rPr lang="fr-CH" dirty="0"/>
              <a:t>20</a:t>
            </a:r>
            <a:endParaRPr lang="en-GB" dirty="0"/>
          </a:p>
        </p:txBody>
      </p:sp>
      <p:sp>
        <p:nvSpPr>
          <p:cNvPr id="17" name="TextBox 16">
            <a:extLst>
              <a:ext uri="{FF2B5EF4-FFF2-40B4-BE49-F238E27FC236}">
                <a16:creationId xmlns:a16="http://schemas.microsoft.com/office/drawing/2014/main" id="{D04506D4-36AF-41F3-A615-C862411053D7}"/>
              </a:ext>
            </a:extLst>
          </p:cNvPr>
          <p:cNvSpPr txBox="1"/>
          <p:nvPr/>
        </p:nvSpPr>
        <p:spPr>
          <a:xfrm>
            <a:off x="1896764" y="3970094"/>
            <a:ext cx="256480" cy="276999"/>
          </a:xfrm>
          <a:prstGeom prst="rect">
            <a:avLst/>
          </a:prstGeom>
          <a:noFill/>
        </p:spPr>
        <p:txBody>
          <a:bodyPr wrap="none" lIns="0" tIns="0" rIns="0" bIns="0" rtlCol="0">
            <a:spAutoFit/>
          </a:bodyPr>
          <a:lstStyle/>
          <a:p>
            <a:pPr algn="l"/>
            <a:r>
              <a:rPr lang="fr-CH" dirty="0"/>
              <a:t>50</a:t>
            </a:r>
            <a:endParaRPr lang="en-GB" dirty="0"/>
          </a:p>
        </p:txBody>
      </p:sp>
      <p:sp>
        <p:nvSpPr>
          <p:cNvPr id="18" name="TextBox 17">
            <a:extLst>
              <a:ext uri="{FF2B5EF4-FFF2-40B4-BE49-F238E27FC236}">
                <a16:creationId xmlns:a16="http://schemas.microsoft.com/office/drawing/2014/main" id="{4AA4A9C4-D61B-4AF1-B3A5-08D429E69128}"/>
              </a:ext>
            </a:extLst>
          </p:cNvPr>
          <p:cNvSpPr txBox="1"/>
          <p:nvPr/>
        </p:nvSpPr>
        <p:spPr>
          <a:xfrm>
            <a:off x="1768523" y="2970575"/>
            <a:ext cx="384721" cy="276999"/>
          </a:xfrm>
          <a:prstGeom prst="rect">
            <a:avLst/>
          </a:prstGeom>
          <a:noFill/>
        </p:spPr>
        <p:txBody>
          <a:bodyPr wrap="none" lIns="0" tIns="0" rIns="0" bIns="0" rtlCol="0">
            <a:spAutoFit/>
          </a:bodyPr>
          <a:lstStyle/>
          <a:p>
            <a:pPr algn="l"/>
            <a:r>
              <a:rPr lang="fr-CH" dirty="0"/>
              <a:t>100</a:t>
            </a:r>
            <a:endParaRPr lang="en-GB" dirty="0"/>
          </a:p>
        </p:txBody>
      </p:sp>
      <p:sp>
        <p:nvSpPr>
          <p:cNvPr id="19" name="TextBox 18">
            <a:extLst>
              <a:ext uri="{FF2B5EF4-FFF2-40B4-BE49-F238E27FC236}">
                <a16:creationId xmlns:a16="http://schemas.microsoft.com/office/drawing/2014/main" id="{F35B6E95-F132-460F-A6F0-62A19CEAD008}"/>
              </a:ext>
            </a:extLst>
          </p:cNvPr>
          <p:cNvSpPr txBox="1"/>
          <p:nvPr/>
        </p:nvSpPr>
        <p:spPr>
          <a:xfrm>
            <a:off x="1768523" y="1971056"/>
            <a:ext cx="384721" cy="276999"/>
          </a:xfrm>
          <a:prstGeom prst="rect">
            <a:avLst/>
          </a:prstGeom>
          <a:noFill/>
        </p:spPr>
        <p:txBody>
          <a:bodyPr wrap="none" lIns="0" tIns="0" rIns="0" bIns="0" rtlCol="0">
            <a:spAutoFit/>
          </a:bodyPr>
          <a:lstStyle/>
          <a:p>
            <a:pPr algn="l"/>
            <a:r>
              <a:rPr lang="fr-CH" dirty="0"/>
              <a:t>150</a:t>
            </a:r>
            <a:endParaRPr lang="en-GB" dirty="0"/>
          </a:p>
        </p:txBody>
      </p:sp>
      <p:sp>
        <p:nvSpPr>
          <p:cNvPr id="20" name="Oval 19">
            <a:extLst>
              <a:ext uri="{FF2B5EF4-FFF2-40B4-BE49-F238E27FC236}">
                <a16:creationId xmlns:a16="http://schemas.microsoft.com/office/drawing/2014/main" id="{D49A5687-E092-4B14-B167-EE6216147F04}"/>
              </a:ext>
            </a:extLst>
          </p:cNvPr>
          <p:cNvSpPr/>
          <p:nvPr/>
        </p:nvSpPr>
        <p:spPr>
          <a:xfrm>
            <a:off x="3640043" y="4772632"/>
            <a:ext cx="3694337" cy="183261"/>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400" dirty="0"/>
              <a:t>cancer therapy</a:t>
            </a:r>
          </a:p>
        </p:txBody>
      </p:sp>
      <p:sp>
        <p:nvSpPr>
          <p:cNvPr id="23" name="Oval 22">
            <a:extLst>
              <a:ext uri="{FF2B5EF4-FFF2-40B4-BE49-F238E27FC236}">
                <a16:creationId xmlns:a16="http://schemas.microsoft.com/office/drawing/2014/main" id="{371B7B98-0437-4706-B107-6AED0F5043E0}"/>
              </a:ext>
            </a:extLst>
          </p:cNvPr>
          <p:cNvSpPr/>
          <p:nvPr/>
        </p:nvSpPr>
        <p:spPr>
          <a:xfrm>
            <a:off x="3027410" y="3897852"/>
            <a:ext cx="1671679" cy="717752"/>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400" dirty="0"/>
              <a:t>detection</a:t>
            </a:r>
          </a:p>
        </p:txBody>
      </p:sp>
      <p:sp>
        <p:nvSpPr>
          <p:cNvPr id="25" name="Oval 24">
            <a:extLst>
              <a:ext uri="{FF2B5EF4-FFF2-40B4-BE49-F238E27FC236}">
                <a16:creationId xmlns:a16="http://schemas.microsoft.com/office/drawing/2014/main" id="{91FC8727-7244-43CE-BB93-8EC3E7E4E9CB}"/>
              </a:ext>
            </a:extLst>
          </p:cNvPr>
          <p:cNvSpPr/>
          <p:nvPr/>
        </p:nvSpPr>
        <p:spPr>
          <a:xfrm>
            <a:off x="2681215" y="4400889"/>
            <a:ext cx="2308183" cy="42148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1400"/>
              <a:t>sterilisation</a:t>
            </a:r>
          </a:p>
        </p:txBody>
      </p:sp>
      <p:sp>
        <p:nvSpPr>
          <p:cNvPr id="26" name="Oval 25">
            <a:extLst>
              <a:ext uri="{FF2B5EF4-FFF2-40B4-BE49-F238E27FC236}">
                <a16:creationId xmlns:a16="http://schemas.microsoft.com/office/drawing/2014/main" id="{3EDC98BA-4130-4562-ADD1-36A5722051FB}"/>
              </a:ext>
            </a:extLst>
          </p:cNvPr>
          <p:cNvSpPr/>
          <p:nvPr/>
        </p:nvSpPr>
        <p:spPr>
          <a:xfrm rot="16200000">
            <a:off x="1783559" y="2780991"/>
            <a:ext cx="1740024" cy="314035"/>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1200" dirty="0"/>
              <a:t>polymerisation</a:t>
            </a:r>
          </a:p>
        </p:txBody>
      </p:sp>
      <p:sp>
        <p:nvSpPr>
          <p:cNvPr id="27" name="Oval 26">
            <a:extLst>
              <a:ext uri="{FF2B5EF4-FFF2-40B4-BE49-F238E27FC236}">
                <a16:creationId xmlns:a16="http://schemas.microsoft.com/office/drawing/2014/main" id="{1B748F17-E1E5-4458-912C-D442676157B0}"/>
              </a:ext>
            </a:extLst>
          </p:cNvPr>
          <p:cNvSpPr/>
          <p:nvPr/>
        </p:nvSpPr>
        <p:spPr>
          <a:xfrm>
            <a:off x="8887567" y="4395945"/>
            <a:ext cx="1246435" cy="452159"/>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400" dirty="0"/>
              <a:t>photon sources</a:t>
            </a:r>
          </a:p>
        </p:txBody>
      </p:sp>
      <p:cxnSp>
        <p:nvCxnSpPr>
          <p:cNvPr id="29" name="Straight Arrow Connector 28">
            <a:extLst>
              <a:ext uri="{FF2B5EF4-FFF2-40B4-BE49-F238E27FC236}">
                <a16:creationId xmlns:a16="http://schemas.microsoft.com/office/drawing/2014/main" id="{A1DA7292-DFD4-4784-8CDF-FEE344863861}"/>
              </a:ext>
            </a:extLst>
          </p:cNvPr>
          <p:cNvCxnSpPr>
            <a:cxnSpLocks/>
          </p:cNvCxnSpPr>
          <p:nvPr/>
        </p:nvCxnSpPr>
        <p:spPr>
          <a:xfrm flipV="1">
            <a:off x="10134002" y="4627653"/>
            <a:ext cx="578151" cy="122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11717FF4-7DEA-49E0-A53C-2584C79E78F1}"/>
              </a:ext>
            </a:extLst>
          </p:cNvPr>
          <p:cNvSpPr/>
          <p:nvPr/>
        </p:nvSpPr>
        <p:spPr>
          <a:xfrm>
            <a:off x="2490062" y="3897852"/>
            <a:ext cx="661546" cy="421481"/>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1100" dirty="0"/>
              <a:t>flue gas</a:t>
            </a:r>
          </a:p>
        </p:txBody>
      </p:sp>
      <p:sp>
        <p:nvSpPr>
          <p:cNvPr id="31" name="Oval 30">
            <a:extLst>
              <a:ext uri="{FF2B5EF4-FFF2-40B4-BE49-F238E27FC236}">
                <a16:creationId xmlns:a16="http://schemas.microsoft.com/office/drawing/2014/main" id="{AE07A3B8-9470-4CBC-831E-A6E2A68EB441}"/>
              </a:ext>
            </a:extLst>
          </p:cNvPr>
          <p:cNvSpPr/>
          <p:nvPr/>
        </p:nvSpPr>
        <p:spPr>
          <a:xfrm>
            <a:off x="3245149" y="4762741"/>
            <a:ext cx="661547" cy="282983"/>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900" dirty="0"/>
              <a:t>water treat.</a:t>
            </a:r>
          </a:p>
        </p:txBody>
      </p:sp>
      <p:sp>
        <p:nvSpPr>
          <p:cNvPr id="34" name="Oval 33">
            <a:extLst>
              <a:ext uri="{FF2B5EF4-FFF2-40B4-BE49-F238E27FC236}">
                <a16:creationId xmlns:a16="http://schemas.microsoft.com/office/drawing/2014/main" id="{C4DBFD4A-355C-4570-B36A-0DB2EBBDB064}"/>
              </a:ext>
            </a:extLst>
          </p:cNvPr>
          <p:cNvSpPr/>
          <p:nvPr/>
        </p:nvSpPr>
        <p:spPr>
          <a:xfrm rot="16200000">
            <a:off x="2042776" y="1555724"/>
            <a:ext cx="1242082" cy="314035"/>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1100" dirty="0"/>
              <a:t>material processing</a:t>
            </a:r>
          </a:p>
        </p:txBody>
      </p:sp>
      <p:sp>
        <p:nvSpPr>
          <p:cNvPr id="35" name="Oval 34">
            <a:extLst>
              <a:ext uri="{FF2B5EF4-FFF2-40B4-BE49-F238E27FC236}">
                <a16:creationId xmlns:a16="http://schemas.microsoft.com/office/drawing/2014/main" id="{8377573D-4D73-4848-B9C5-ED6C5FCED98A}"/>
              </a:ext>
            </a:extLst>
          </p:cNvPr>
          <p:cNvSpPr/>
          <p:nvPr/>
        </p:nvSpPr>
        <p:spPr>
          <a:xfrm>
            <a:off x="7972817" y="1843293"/>
            <a:ext cx="661546" cy="421481"/>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sz="1100" dirty="0"/>
          </a:p>
        </p:txBody>
      </p:sp>
      <p:sp>
        <p:nvSpPr>
          <p:cNvPr id="36" name="Oval 35">
            <a:extLst>
              <a:ext uri="{FF2B5EF4-FFF2-40B4-BE49-F238E27FC236}">
                <a16:creationId xmlns:a16="http://schemas.microsoft.com/office/drawing/2014/main" id="{EF9AE6F0-5627-4DEB-A8DD-425FE7F9DC84}"/>
              </a:ext>
            </a:extLst>
          </p:cNvPr>
          <p:cNvSpPr/>
          <p:nvPr/>
        </p:nvSpPr>
        <p:spPr>
          <a:xfrm>
            <a:off x="7991280" y="2527110"/>
            <a:ext cx="661546" cy="421481"/>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sz="1100" dirty="0"/>
          </a:p>
        </p:txBody>
      </p:sp>
      <p:sp>
        <p:nvSpPr>
          <p:cNvPr id="37" name="TextBox 36">
            <a:extLst>
              <a:ext uri="{FF2B5EF4-FFF2-40B4-BE49-F238E27FC236}">
                <a16:creationId xmlns:a16="http://schemas.microsoft.com/office/drawing/2014/main" id="{9279E880-D6B5-43A1-8FD6-62BF5F8F1408}"/>
              </a:ext>
            </a:extLst>
          </p:cNvPr>
          <p:cNvSpPr txBox="1"/>
          <p:nvPr/>
        </p:nvSpPr>
        <p:spPr>
          <a:xfrm>
            <a:off x="8744415" y="1961701"/>
            <a:ext cx="2164054" cy="184666"/>
          </a:xfrm>
          <a:prstGeom prst="rect">
            <a:avLst/>
          </a:prstGeom>
          <a:noFill/>
        </p:spPr>
        <p:txBody>
          <a:bodyPr wrap="none" lIns="0" tIns="0" rIns="0" bIns="0" rtlCol="0">
            <a:spAutoFit/>
          </a:bodyPr>
          <a:lstStyle/>
          <a:p>
            <a:pPr algn="l"/>
            <a:r>
              <a:rPr lang="en-GB" sz="1200" dirty="0"/>
              <a:t>direct electron beam application</a:t>
            </a:r>
          </a:p>
        </p:txBody>
      </p:sp>
      <p:sp>
        <p:nvSpPr>
          <p:cNvPr id="38" name="TextBox 37">
            <a:extLst>
              <a:ext uri="{FF2B5EF4-FFF2-40B4-BE49-F238E27FC236}">
                <a16:creationId xmlns:a16="http://schemas.microsoft.com/office/drawing/2014/main" id="{CED02C89-1861-4E01-9AEF-6BF600D3A407}"/>
              </a:ext>
            </a:extLst>
          </p:cNvPr>
          <p:cNvSpPr txBox="1"/>
          <p:nvPr/>
        </p:nvSpPr>
        <p:spPr>
          <a:xfrm>
            <a:off x="8744415" y="2657214"/>
            <a:ext cx="2173672" cy="184666"/>
          </a:xfrm>
          <a:prstGeom prst="rect">
            <a:avLst/>
          </a:prstGeom>
          <a:noFill/>
        </p:spPr>
        <p:txBody>
          <a:bodyPr wrap="none" lIns="0" tIns="0" rIns="0" bIns="0" rtlCol="0">
            <a:spAutoFit/>
          </a:bodyPr>
          <a:lstStyle/>
          <a:p>
            <a:pPr algn="l"/>
            <a:r>
              <a:rPr lang="en-GB" sz="1200" dirty="0"/>
              <a:t>conversion to X-rays application</a:t>
            </a:r>
          </a:p>
        </p:txBody>
      </p:sp>
      <p:cxnSp>
        <p:nvCxnSpPr>
          <p:cNvPr id="40" name="Straight Connector 39">
            <a:extLst>
              <a:ext uri="{FF2B5EF4-FFF2-40B4-BE49-F238E27FC236}">
                <a16:creationId xmlns:a16="http://schemas.microsoft.com/office/drawing/2014/main" id="{234AD24D-9D4E-42B0-AEEA-A75126F169D1}"/>
              </a:ext>
            </a:extLst>
          </p:cNvPr>
          <p:cNvCxnSpPr>
            <a:cxnSpLocks/>
          </p:cNvCxnSpPr>
          <p:nvPr/>
        </p:nvCxnSpPr>
        <p:spPr>
          <a:xfrm>
            <a:off x="2417228" y="1961701"/>
            <a:ext cx="3898169" cy="308402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D55670F5-EB07-4687-9B54-38FE652F52E2}"/>
              </a:ext>
            </a:extLst>
          </p:cNvPr>
          <p:cNvCxnSpPr>
            <a:cxnSpLocks/>
          </p:cNvCxnSpPr>
          <p:nvPr/>
        </p:nvCxnSpPr>
        <p:spPr>
          <a:xfrm flipV="1">
            <a:off x="4308939" y="3068735"/>
            <a:ext cx="301841" cy="3418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B3B4AFAE-BBF6-40DC-AC98-90AD66B91D8B}"/>
              </a:ext>
            </a:extLst>
          </p:cNvPr>
          <p:cNvSpPr txBox="1"/>
          <p:nvPr/>
        </p:nvSpPr>
        <p:spPr>
          <a:xfrm>
            <a:off x="4699090" y="2867788"/>
            <a:ext cx="493600" cy="369332"/>
          </a:xfrm>
          <a:prstGeom prst="rect">
            <a:avLst/>
          </a:prstGeom>
          <a:noFill/>
        </p:spPr>
        <p:txBody>
          <a:bodyPr wrap="square" lIns="0" tIns="0" rIns="0" bIns="0" rtlCol="0">
            <a:spAutoFit/>
          </a:bodyPr>
          <a:lstStyle/>
          <a:p>
            <a:pPr algn="l"/>
            <a:r>
              <a:rPr lang="en-GB" sz="1200" dirty="0"/>
              <a:t>beam power</a:t>
            </a:r>
          </a:p>
        </p:txBody>
      </p:sp>
      <p:sp>
        <p:nvSpPr>
          <p:cNvPr id="49" name="TextBox 48">
            <a:extLst>
              <a:ext uri="{FF2B5EF4-FFF2-40B4-BE49-F238E27FC236}">
                <a16:creationId xmlns:a16="http://schemas.microsoft.com/office/drawing/2014/main" id="{A47F0809-F7FD-491A-8008-9BDCB93D48F0}"/>
              </a:ext>
            </a:extLst>
          </p:cNvPr>
          <p:cNvSpPr txBox="1"/>
          <p:nvPr/>
        </p:nvSpPr>
        <p:spPr>
          <a:xfrm>
            <a:off x="2417228" y="5489301"/>
            <a:ext cx="945720" cy="184666"/>
          </a:xfrm>
          <a:prstGeom prst="rect">
            <a:avLst/>
          </a:prstGeom>
          <a:solidFill>
            <a:srgbClr val="00B050"/>
          </a:solidFill>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p>
            <a:pPr algn="ctr"/>
            <a:r>
              <a:rPr lang="en-GB" sz="1200" dirty="0"/>
              <a:t>electrostatic</a:t>
            </a:r>
          </a:p>
        </p:txBody>
      </p:sp>
      <p:sp>
        <p:nvSpPr>
          <p:cNvPr id="50" name="TextBox 49">
            <a:extLst>
              <a:ext uri="{FF2B5EF4-FFF2-40B4-BE49-F238E27FC236}">
                <a16:creationId xmlns:a16="http://schemas.microsoft.com/office/drawing/2014/main" id="{E113291F-D061-4CFC-9632-1E296963D569}"/>
              </a:ext>
            </a:extLst>
          </p:cNvPr>
          <p:cNvSpPr txBox="1"/>
          <p:nvPr/>
        </p:nvSpPr>
        <p:spPr>
          <a:xfrm>
            <a:off x="3151608" y="5791069"/>
            <a:ext cx="4110449" cy="184666"/>
          </a:xfrm>
          <a:prstGeom prst="rect">
            <a:avLst/>
          </a:prstGeom>
          <a:solidFill>
            <a:srgbClr val="00B050"/>
          </a:solidFill>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p>
            <a:pPr algn="ctr"/>
            <a:r>
              <a:rPr lang="fr-CH" sz="1200" dirty="0"/>
              <a:t>R</a:t>
            </a:r>
            <a:r>
              <a:rPr lang="en-GB" sz="1200" dirty="0"/>
              <a:t>F linac</a:t>
            </a:r>
          </a:p>
        </p:txBody>
      </p:sp>
      <p:sp>
        <p:nvSpPr>
          <p:cNvPr id="52" name="TextBox 51">
            <a:extLst>
              <a:ext uri="{FF2B5EF4-FFF2-40B4-BE49-F238E27FC236}">
                <a16:creationId xmlns:a16="http://schemas.microsoft.com/office/drawing/2014/main" id="{9C701232-4CF2-4A85-B77E-C44B3634285C}"/>
              </a:ext>
            </a:extLst>
          </p:cNvPr>
          <p:cNvSpPr txBox="1"/>
          <p:nvPr/>
        </p:nvSpPr>
        <p:spPr>
          <a:xfrm>
            <a:off x="3825262" y="5489301"/>
            <a:ext cx="945720" cy="184666"/>
          </a:xfrm>
          <a:prstGeom prst="rect">
            <a:avLst/>
          </a:prstGeom>
          <a:solidFill>
            <a:srgbClr val="00B050"/>
          </a:solidFill>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p>
            <a:pPr algn="ctr"/>
            <a:r>
              <a:rPr lang="fr-CH" sz="1200" dirty="0"/>
              <a:t>R</a:t>
            </a:r>
            <a:r>
              <a:rPr lang="en-GB" sz="1200" dirty="0" err="1"/>
              <a:t>hodotron</a:t>
            </a:r>
            <a:endParaRPr lang="en-GB" sz="1200" dirty="0"/>
          </a:p>
        </p:txBody>
      </p:sp>
    </p:spTree>
    <p:extLst>
      <p:ext uri="{BB962C8B-B14F-4D97-AF65-F5344CB8AC3E}">
        <p14:creationId xmlns:p14="http://schemas.microsoft.com/office/powerpoint/2010/main" val="81747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C7C42-6AD0-4EB0-95B5-A0660EBA1A12}"/>
              </a:ext>
            </a:extLst>
          </p:cNvPr>
          <p:cNvSpPr>
            <a:spLocks noGrp="1"/>
          </p:cNvSpPr>
          <p:nvPr>
            <p:ph type="title"/>
          </p:nvPr>
        </p:nvSpPr>
        <p:spPr>
          <a:xfrm>
            <a:off x="0" y="0"/>
            <a:ext cx="12192000" cy="956257"/>
          </a:xfrm>
        </p:spPr>
        <p:txBody>
          <a:bodyPr/>
          <a:lstStyle/>
          <a:p>
            <a:r>
              <a:rPr lang="en-US" sz="4400" dirty="0"/>
              <a:t>The applications map </a:t>
            </a:r>
            <a:r>
              <a:rPr lang="fr-CH" sz="4400" dirty="0"/>
              <a:t>– protons and ions</a:t>
            </a:r>
            <a:endParaRPr lang="en-GB" sz="4400" dirty="0"/>
          </a:p>
        </p:txBody>
      </p:sp>
      <p:sp>
        <p:nvSpPr>
          <p:cNvPr id="4" name="Slide Number Placeholder 3">
            <a:extLst>
              <a:ext uri="{FF2B5EF4-FFF2-40B4-BE49-F238E27FC236}">
                <a16:creationId xmlns:a16="http://schemas.microsoft.com/office/drawing/2014/main" id="{EA43CD32-C352-4725-92CA-7DECD2285123}"/>
              </a:ext>
            </a:extLst>
          </p:cNvPr>
          <p:cNvSpPr>
            <a:spLocks noGrp="1"/>
          </p:cNvSpPr>
          <p:nvPr>
            <p:ph type="sldNum" sz="quarter" idx="4"/>
          </p:nvPr>
        </p:nvSpPr>
        <p:spPr/>
        <p:txBody>
          <a:bodyPr/>
          <a:lstStyle/>
          <a:p>
            <a:fld id="{17918391-D411-FE40-AAD7-861AE5233E0E}" type="slidenum">
              <a:rPr lang="en-US" smtClean="0"/>
              <a:pPr/>
              <a:t>6</a:t>
            </a:fld>
            <a:endParaRPr lang="en-US" dirty="0"/>
          </a:p>
        </p:txBody>
      </p:sp>
      <p:cxnSp>
        <p:nvCxnSpPr>
          <p:cNvPr id="6" name="Straight Arrow Connector 5">
            <a:extLst>
              <a:ext uri="{FF2B5EF4-FFF2-40B4-BE49-F238E27FC236}">
                <a16:creationId xmlns:a16="http://schemas.microsoft.com/office/drawing/2014/main" id="{B7592581-325F-4700-B1F1-392997B91268}"/>
              </a:ext>
            </a:extLst>
          </p:cNvPr>
          <p:cNvCxnSpPr>
            <a:cxnSpLocks/>
          </p:cNvCxnSpPr>
          <p:nvPr/>
        </p:nvCxnSpPr>
        <p:spPr>
          <a:xfrm>
            <a:off x="1712854" y="4869452"/>
            <a:ext cx="5492776" cy="0"/>
          </a:xfrm>
          <a:prstGeom prst="straightConnector1">
            <a:avLst/>
          </a:prstGeom>
          <a:ln w="57150">
            <a:tailEnd type="none"/>
          </a:ln>
        </p:spPr>
        <p:style>
          <a:lnRef idx="3">
            <a:schemeClr val="accent3"/>
          </a:lnRef>
          <a:fillRef idx="0">
            <a:schemeClr val="accent3"/>
          </a:fillRef>
          <a:effectRef idx="2">
            <a:schemeClr val="accent3"/>
          </a:effectRef>
          <a:fontRef idx="minor">
            <a:schemeClr val="tx1"/>
          </a:fontRef>
        </p:style>
      </p:cxnSp>
      <p:cxnSp>
        <p:nvCxnSpPr>
          <p:cNvPr id="7" name="Straight Arrow Connector 6">
            <a:extLst>
              <a:ext uri="{FF2B5EF4-FFF2-40B4-BE49-F238E27FC236}">
                <a16:creationId xmlns:a16="http://schemas.microsoft.com/office/drawing/2014/main" id="{1A6DEF96-F938-4ECE-975F-E71E29A29E73}"/>
              </a:ext>
            </a:extLst>
          </p:cNvPr>
          <p:cNvCxnSpPr>
            <a:cxnSpLocks/>
          </p:cNvCxnSpPr>
          <p:nvPr/>
        </p:nvCxnSpPr>
        <p:spPr>
          <a:xfrm flipV="1">
            <a:off x="1712854" y="1196211"/>
            <a:ext cx="0" cy="3673241"/>
          </a:xfrm>
          <a:prstGeom prst="straightConnector1">
            <a:avLst/>
          </a:prstGeom>
          <a:ln w="57150">
            <a:tailEnd type="triangle"/>
          </a:ln>
        </p:spPr>
        <p:style>
          <a:lnRef idx="3">
            <a:schemeClr val="accent3"/>
          </a:lnRef>
          <a:fillRef idx="0">
            <a:schemeClr val="accent3"/>
          </a:fillRef>
          <a:effectRef idx="2">
            <a:schemeClr val="accent3"/>
          </a:effectRef>
          <a:fontRef idx="minor">
            <a:schemeClr val="tx1"/>
          </a:fontRef>
        </p:style>
      </p:cxnSp>
      <p:sp>
        <p:nvSpPr>
          <p:cNvPr id="10" name="TextBox 9">
            <a:extLst>
              <a:ext uri="{FF2B5EF4-FFF2-40B4-BE49-F238E27FC236}">
                <a16:creationId xmlns:a16="http://schemas.microsoft.com/office/drawing/2014/main" id="{F2566E8C-DD54-4BCC-B2D6-8BFCFB0250AA}"/>
              </a:ext>
            </a:extLst>
          </p:cNvPr>
          <p:cNvSpPr txBox="1"/>
          <p:nvPr/>
        </p:nvSpPr>
        <p:spPr>
          <a:xfrm flipH="1">
            <a:off x="7524247" y="5233636"/>
            <a:ext cx="1624549" cy="276999"/>
          </a:xfrm>
          <a:prstGeom prst="rect">
            <a:avLst/>
          </a:prstGeom>
          <a:noFill/>
        </p:spPr>
        <p:txBody>
          <a:bodyPr wrap="square" lIns="0" tIns="0" rIns="0" bIns="0" rtlCol="0">
            <a:spAutoFit/>
          </a:bodyPr>
          <a:lstStyle/>
          <a:p>
            <a:pPr algn="l"/>
            <a:r>
              <a:rPr lang="fr-CH" dirty="0"/>
              <a:t>Energy (MeV)</a:t>
            </a:r>
            <a:endParaRPr lang="en-GB" dirty="0"/>
          </a:p>
        </p:txBody>
      </p:sp>
      <p:sp>
        <p:nvSpPr>
          <p:cNvPr id="11" name="TextBox 10">
            <a:extLst>
              <a:ext uri="{FF2B5EF4-FFF2-40B4-BE49-F238E27FC236}">
                <a16:creationId xmlns:a16="http://schemas.microsoft.com/office/drawing/2014/main" id="{60A4AC4A-4BB0-4D92-80AC-902DFD3568DE}"/>
              </a:ext>
            </a:extLst>
          </p:cNvPr>
          <p:cNvSpPr txBox="1"/>
          <p:nvPr/>
        </p:nvSpPr>
        <p:spPr>
          <a:xfrm flipH="1">
            <a:off x="485565" y="2118223"/>
            <a:ext cx="803408" cy="553998"/>
          </a:xfrm>
          <a:prstGeom prst="rect">
            <a:avLst/>
          </a:prstGeom>
          <a:noFill/>
        </p:spPr>
        <p:txBody>
          <a:bodyPr wrap="square" lIns="0" tIns="0" rIns="0" bIns="0" rtlCol="0">
            <a:spAutoFit/>
          </a:bodyPr>
          <a:lstStyle/>
          <a:p>
            <a:pPr algn="l"/>
            <a:r>
              <a:rPr lang="en-GB" dirty="0"/>
              <a:t>Current</a:t>
            </a:r>
            <a:r>
              <a:rPr lang="fr-CH" dirty="0"/>
              <a:t> (mA)</a:t>
            </a:r>
            <a:endParaRPr lang="en-GB" dirty="0"/>
          </a:p>
        </p:txBody>
      </p:sp>
      <p:sp>
        <p:nvSpPr>
          <p:cNvPr id="14" name="TextBox 13">
            <a:extLst>
              <a:ext uri="{FF2B5EF4-FFF2-40B4-BE49-F238E27FC236}">
                <a16:creationId xmlns:a16="http://schemas.microsoft.com/office/drawing/2014/main" id="{A29DAF36-B47C-4DCC-920C-FC0F4D72106F}"/>
              </a:ext>
            </a:extLst>
          </p:cNvPr>
          <p:cNvSpPr txBox="1"/>
          <p:nvPr/>
        </p:nvSpPr>
        <p:spPr>
          <a:xfrm>
            <a:off x="3120888" y="4920052"/>
            <a:ext cx="384721" cy="276999"/>
          </a:xfrm>
          <a:prstGeom prst="rect">
            <a:avLst/>
          </a:prstGeom>
          <a:noFill/>
        </p:spPr>
        <p:txBody>
          <a:bodyPr wrap="none" lIns="0" tIns="0" rIns="0" bIns="0" rtlCol="0">
            <a:spAutoFit/>
          </a:bodyPr>
          <a:lstStyle/>
          <a:p>
            <a:pPr algn="l"/>
            <a:r>
              <a:rPr lang="fr-CH" dirty="0"/>
              <a:t>100</a:t>
            </a:r>
            <a:endParaRPr lang="en-GB" dirty="0"/>
          </a:p>
        </p:txBody>
      </p:sp>
      <p:sp>
        <p:nvSpPr>
          <p:cNvPr id="16" name="TextBox 15">
            <a:extLst>
              <a:ext uri="{FF2B5EF4-FFF2-40B4-BE49-F238E27FC236}">
                <a16:creationId xmlns:a16="http://schemas.microsoft.com/office/drawing/2014/main" id="{9E5BD5A3-1668-4FFB-A464-F57F698588F8}"/>
              </a:ext>
            </a:extLst>
          </p:cNvPr>
          <p:cNvSpPr txBox="1"/>
          <p:nvPr/>
        </p:nvSpPr>
        <p:spPr>
          <a:xfrm>
            <a:off x="4652577" y="4920051"/>
            <a:ext cx="384721" cy="276999"/>
          </a:xfrm>
          <a:prstGeom prst="rect">
            <a:avLst/>
          </a:prstGeom>
          <a:noFill/>
        </p:spPr>
        <p:txBody>
          <a:bodyPr wrap="none" lIns="0" tIns="0" rIns="0" bIns="0" rtlCol="0">
            <a:spAutoFit/>
          </a:bodyPr>
          <a:lstStyle/>
          <a:p>
            <a:pPr algn="l"/>
            <a:r>
              <a:rPr lang="fr-CH" dirty="0"/>
              <a:t>200</a:t>
            </a:r>
            <a:endParaRPr lang="en-GB" dirty="0"/>
          </a:p>
        </p:txBody>
      </p:sp>
      <p:sp>
        <p:nvSpPr>
          <p:cNvPr id="17" name="TextBox 16">
            <a:extLst>
              <a:ext uri="{FF2B5EF4-FFF2-40B4-BE49-F238E27FC236}">
                <a16:creationId xmlns:a16="http://schemas.microsoft.com/office/drawing/2014/main" id="{D04506D4-36AF-41F3-A615-C862411053D7}"/>
              </a:ext>
            </a:extLst>
          </p:cNvPr>
          <p:cNvSpPr txBox="1"/>
          <p:nvPr/>
        </p:nvSpPr>
        <p:spPr>
          <a:xfrm>
            <a:off x="1307416" y="3188940"/>
            <a:ext cx="128240" cy="276999"/>
          </a:xfrm>
          <a:prstGeom prst="rect">
            <a:avLst/>
          </a:prstGeom>
          <a:noFill/>
        </p:spPr>
        <p:txBody>
          <a:bodyPr wrap="none" lIns="0" tIns="0" rIns="0" bIns="0" rtlCol="0">
            <a:spAutoFit/>
          </a:bodyPr>
          <a:lstStyle/>
          <a:p>
            <a:pPr algn="l"/>
            <a:r>
              <a:rPr lang="fr-CH" dirty="0"/>
              <a:t>5</a:t>
            </a:r>
            <a:endParaRPr lang="en-GB" dirty="0"/>
          </a:p>
        </p:txBody>
      </p:sp>
      <p:sp>
        <p:nvSpPr>
          <p:cNvPr id="19" name="TextBox 18">
            <a:extLst>
              <a:ext uri="{FF2B5EF4-FFF2-40B4-BE49-F238E27FC236}">
                <a16:creationId xmlns:a16="http://schemas.microsoft.com/office/drawing/2014/main" id="{F35B6E95-F132-460F-A6F0-62A19CEAD008}"/>
              </a:ext>
            </a:extLst>
          </p:cNvPr>
          <p:cNvSpPr txBox="1"/>
          <p:nvPr/>
        </p:nvSpPr>
        <p:spPr>
          <a:xfrm>
            <a:off x="1256509" y="1610713"/>
            <a:ext cx="256480" cy="276999"/>
          </a:xfrm>
          <a:prstGeom prst="rect">
            <a:avLst/>
          </a:prstGeom>
          <a:noFill/>
        </p:spPr>
        <p:txBody>
          <a:bodyPr wrap="none" lIns="0" tIns="0" rIns="0" bIns="0" rtlCol="0">
            <a:spAutoFit/>
          </a:bodyPr>
          <a:lstStyle/>
          <a:p>
            <a:pPr algn="l"/>
            <a:r>
              <a:rPr lang="fr-CH" dirty="0"/>
              <a:t>10</a:t>
            </a:r>
            <a:endParaRPr lang="en-GB" dirty="0"/>
          </a:p>
        </p:txBody>
      </p:sp>
      <p:sp>
        <p:nvSpPr>
          <p:cNvPr id="20" name="Oval 19">
            <a:extLst>
              <a:ext uri="{FF2B5EF4-FFF2-40B4-BE49-F238E27FC236}">
                <a16:creationId xmlns:a16="http://schemas.microsoft.com/office/drawing/2014/main" id="{D49A5687-E092-4B14-B167-EE6216147F04}"/>
              </a:ext>
            </a:extLst>
          </p:cNvPr>
          <p:cNvSpPr/>
          <p:nvPr/>
        </p:nvSpPr>
        <p:spPr>
          <a:xfrm>
            <a:off x="5656040" y="4674771"/>
            <a:ext cx="155796" cy="14701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sz="900" dirty="0"/>
          </a:p>
        </p:txBody>
      </p:sp>
      <p:sp>
        <p:nvSpPr>
          <p:cNvPr id="23" name="Oval 22">
            <a:extLst>
              <a:ext uri="{FF2B5EF4-FFF2-40B4-BE49-F238E27FC236}">
                <a16:creationId xmlns:a16="http://schemas.microsoft.com/office/drawing/2014/main" id="{371B7B98-0437-4706-B107-6AED0F5043E0}"/>
              </a:ext>
            </a:extLst>
          </p:cNvPr>
          <p:cNvSpPr/>
          <p:nvPr/>
        </p:nvSpPr>
        <p:spPr>
          <a:xfrm>
            <a:off x="9120769" y="4145799"/>
            <a:ext cx="1182210" cy="528971"/>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200" dirty="0"/>
              <a:t>neutron sources</a:t>
            </a:r>
          </a:p>
        </p:txBody>
      </p:sp>
      <p:sp>
        <p:nvSpPr>
          <p:cNvPr id="27" name="Oval 26">
            <a:extLst>
              <a:ext uri="{FF2B5EF4-FFF2-40B4-BE49-F238E27FC236}">
                <a16:creationId xmlns:a16="http://schemas.microsoft.com/office/drawing/2014/main" id="{1B748F17-E1E5-4458-912C-D442676157B0}"/>
              </a:ext>
            </a:extLst>
          </p:cNvPr>
          <p:cNvSpPr/>
          <p:nvPr/>
        </p:nvSpPr>
        <p:spPr>
          <a:xfrm>
            <a:off x="1944736" y="1331199"/>
            <a:ext cx="1004995" cy="652235"/>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1050" dirty="0"/>
              <a:t>material studies</a:t>
            </a:r>
          </a:p>
        </p:txBody>
      </p:sp>
      <p:cxnSp>
        <p:nvCxnSpPr>
          <p:cNvPr id="40" name="Straight Connector 39">
            <a:extLst>
              <a:ext uri="{FF2B5EF4-FFF2-40B4-BE49-F238E27FC236}">
                <a16:creationId xmlns:a16="http://schemas.microsoft.com/office/drawing/2014/main" id="{234AD24D-9D4E-42B0-AEEA-A75126F169D1}"/>
              </a:ext>
            </a:extLst>
          </p:cNvPr>
          <p:cNvCxnSpPr>
            <a:cxnSpLocks/>
          </p:cNvCxnSpPr>
          <p:nvPr/>
        </p:nvCxnSpPr>
        <p:spPr>
          <a:xfrm>
            <a:off x="1729723" y="1785429"/>
            <a:ext cx="3898169" cy="308402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D55670F5-EB07-4687-9B54-38FE652F52E2}"/>
              </a:ext>
            </a:extLst>
          </p:cNvPr>
          <p:cNvCxnSpPr>
            <a:cxnSpLocks/>
          </p:cNvCxnSpPr>
          <p:nvPr/>
        </p:nvCxnSpPr>
        <p:spPr>
          <a:xfrm flipV="1">
            <a:off x="3604565" y="2892463"/>
            <a:ext cx="301841" cy="3418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B3B4AFAE-BBF6-40DC-AC98-90AD66B91D8B}"/>
              </a:ext>
            </a:extLst>
          </p:cNvPr>
          <p:cNvSpPr txBox="1"/>
          <p:nvPr/>
        </p:nvSpPr>
        <p:spPr>
          <a:xfrm>
            <a:off x="3994716" y="2691516"/>
            <a:ext cx="493600" cy="369332"/>
          </a:xfrm>
          <a:prstGeom prst="rect">
            <a:avLst/>
          </a:prstGeom>
          <a:noFill/>
        </p:spPr>
        <p:txBody>
          <a:bodyPr wrap="square" lIns="0" tIns="0" rIns="0" bIns="0" rtlCol="0">
            <a:spAutoFit/>
          </a:bodyPr>
          <a:lstStyle/>
          <a:p>
            <a:pPr algn="l"/>
            <a:r>
              <a:rPr lang="en-GB" sz="1200" dirty="0"/>
              <a:t>beam power</a:t>
            </a:r>
          </a:p>
        </p:txBody>
      </p:sp>
      <p:sp>
        <p:nvSpPr>
          <p:cNvPr id="49" name="TextBox 48">
            <a:extLst>
              <a:ext uri="{FF2B5EF4-FFF2-40B4-BE49-F238E27FC236}">
                <a16:creationId xmlns:a16="http://schemas.microsoft.com/office/drawing/2014/main" id="{A47F0809-F7FD-491A-8008-9BDCB93D48F0}"/>
              </a:ext>
            </a:extLst>
          </p:cNvPr>
          <p:cNvSpPr txBox="1"/>
          <p:nvPr/>
        </p:nvSpPr>
        <p:spPr>
          <a:xfrm>
            <a:off x="1682826" y="5124579"/>
            <a:ext cx="523002" cy="369332"/>
          </a:xfrm>
          <a:prstGeom prst="rect">
            <a:avLst/>
          </a:prstGeom>
          <a:solidFill>
            <a:srgbClr val="00B050"/>
          </a:solidFill>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p>
            <a:pPr algn="ctr"/>
            <a:r>
              <a:rPr lang="en-GB" sz="1200" dirty="0"/>
              <a:t>electrostatic</a:t>
            </a:r>
          </a:p>
        </p:txBody>
      </p:sp>
      <p:sp>
        <p:nvSpPr>
          <p:cNvPr id="50" name="TextBox 49">
            <a:extLst>
              <a:ext uri="{FF2B5EF4-FFF2-40B4-BE49-F238E27FC236}">
                <a16:creationId xmlns:a16="http://schemas.microsoft.com/office/drawing/2014/main" id="{E113291F-D061-4CFC-9632-1E296963D569}"/>
              </a:ext>
            </a:extLst>
          </p:cNvPr>
          <p:cNvSpPr txBox="1"/>
          <p:nvPr/>
        </p:nvSpPr>
        <p:spPr>
          <a:xfrm>
            <a:off x="1881921" y="5510635"/>
            <a:ext cx="1151204" cy="184666"/>
          </a:xfrm>
          <a:prstGeom prst="rect">
            <a:avLst/>
          </a:prstGeom>
          <a:solidFill>
            <a:srgbClr val="00B050"/>
          </a:solidFill>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p>
            <a:pPr algn="ctr"/>
            <a:r>
              <a:rPr lang="fr-CH" sz="1200" dirty="0"/>
              <a:t>cyclotron</a:t>
            </a:r>
            <a:endParaRPr lang="en-GB" sz="1200" dirty="0"/>
          </a:p>
        </p:txBody>
      </p:sp>
      <p:sp>
        <p:nvSpPr>
          <p:cNvPr id="39" name="TextBox 38">
            <a:extLst>
              <a:ext uri="{FF2B5EF4-FFF2-40B4-BE49-F238E27FC236}">
                <a16:creationId xmlns:a16="http://schemas.microsoft.com/office/drawing/2014/main" id="{39FC2220-7C9F-46E6-B016-329740265359}"/>
              </a:ext>
            </a:extLst>
          </p:cNvPr>
          <p:cNvSpPr txBox="1"/>
          <p:nvPr/>
        </p:nvSpPr>
        <p:spPr>
          <a:xfrm>
            <a:off x="6437645" y="4920053"/>
            <a:ext cx="384721" cy="276999"/>
          </a:xfrm>
          <a:prstGeom prst="rect">
            <a:avLst/>
          </a:prstGeom>
          <a:noFill/>
        </p:spPr>
        <p:txBody>
          <a:bodyPr wrap="none" lIns="0" tIns="0" rIns="0" bIns="0" rtlCol="0">
            <a:spAutoFit/>
          </a:bodyPr>
          <a:lstStyle/>
          <a:p>
            <a:pPr algn="l"/>
            <a:r>
              <a:rPr lang="fr-CH" dirty="0"/>
              <a:t>300</a:t>
            </a:r>
            <a:endParaRPr lang="en-GB" dirty="0"/>
          </a:p>
        </p:txBody>
      </p:sp>
      <p:sp>
        <p:nvSpPr>
          <p:cNvPr id="3" name="Callout: Line 2">
            <a:extLst>
              <a:ext uri="{FF2B5EF4-FFF2-40B4-BE49-F238E27FC236}">
                <a16:creationId xmlns:a16="http://schemas.microsoft.com/office/drawing/2014/main" id="{AA25F2D5-3C6F-43F6-9E46-D95169CEF35A}"/>
              </a:ext>
            </a:extLst>
          </p:cNvPr>
          <p:cNvSpPr/>
          <p:nvPr/>
        </p:nvSpPr>
        <p:spPr>
          <a:xfrm>
            <a:off x="6033330" y="4341944"/>
            <a:ext cx="653580" cy="324852"/>
          </a:xfrm>
          <a:prstGeom prst="borderCallout1">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GB" sz="1000" dirty="0"/>
              <a:t>cancer therapy</a:t>
            </a:r>
          </a:p>
        </p:txBody>
      </p:sp>
      <p:cxnSp>
        <p:nvCxnSpPr>
          <p:cNvPr id="41" name="Straight Arrow Connector 40">
            <a:extLst>
              <a:ext uri="{FF2B5EF4-FFF2-40B4-BE49-F238E27FC236}">
                <a16:creationId xmlns:a16="http://schemas.microsoft.com/office/drawing/2014/main" id="{D0A5B104-2601-4ACD-A6F9-04C85AD123E4}"/>
              </a:ext>
            </a:extLst>
          </p:cNvPr>
          <p:cNvCxnSpPr>
            <a:cxnSpLocks/>
          </p:cNvCxnSpPr>
          <p:nvPr/>
        </p:nvCxnSpPr>
        <p:spPr>
          <a:xfrm>
            <a:off x="9127598" y="4864278"/>
            <a:ext cx="1182210" cy="0"/>
          </a:xfrm>
          <a:prstGeom prst="straightConnector1">
            <a:avLst/>
          </a:prstGeom>
          <a:ln w="57150">
            <a:tailEnd type="triangle"/>
          </a:ln>
        </p:spPr>
        <p:style>
          <a:lnRef idx="3">
            <a:schemeClr val="accent3"/>
          </a:lnRef>
          <a:fillRef idx="0">
            <a:schemeClr val="accent3"/>
          </a:fillRef>
          <a:effectRef idx="2">
            <a:schemeClr val="accent3"/>
          </a:effectRef>
          <a:fontRef idx="minor">
            <a:schemeClr val="tx1"/>
          </a:fontRef>
        </p:style>
      </p:cxnSp>
      <p:cxnSp>
        <p:nvCxnSpPr>
          <p:cNvPr id="43" name="Straight Arrow Connector 42">
            <a:extLst>
              <a:ext uri="{FF2B5EF4-FFF2-40B4-BE49-F238E27FC236}">
                <a16:creationId xmlns:a16="http://schemas.microsoft.com/office/drawing/2014/main" id="{DCD62CC1-E304-405F-BC44-E0FF91B77B09}"/>
              </a:ext>
            </a:extLst>
          </p:cNvPr>
          <p:cNvCxnSpPr>
            <a:cxnSpLocks/>
          </p:cNvCxnSpPr>
          <p:nvPr/>
        </p:nvCxnSpPr>
        <p:spPr>
          <a:xfrm flipV="1">
            <a:off x="7170499" y="4872188"/>
            <a:ext cx="1950270" cy="2264"/>
          </a:xfrm>
          <a:prstGeom prst="straightConnector1">
            <a:avLst/>
          </a:prstGeom>
          <a:ln w="57150">
            <a:prstDash val="dash"/>
            <a:tailEnd type="none"/>
          </a:ln>
        </p:spPr>
        <p:style>
          <a:lnRef idx="3">
            <a:schemeClr val="accent3"/>
          </a:lnRef>
          <a:fillRef idx="0">
            <a:schemeClr val="accent3"/>
          </a:fillRef>
          <a:effectRef idx="2">
            <a:schemeClr val="accent3"/>
          </a:effectRef>
          <a:fontRef idx="minor">
            <a:schemeClr val="tx1"/>
          </a:fontRef>
        </p:style>
      </p:cxnSp>
      <p:sp>
        <p:nvSpPr>
          <p:cNvPr id="44" name="TextBox 43">
            <a:extLst>
              <a:ext uri="{FF2B5EF4-FFF2-40B4-BE49-F238E27FC236}">
                <a16:creationId xmlns:a16="http://schemas.microsoft.com/office/drawing/2014/main" id="{76856CE2-9809-4A96-BFB2-500481178A4E}"/>
              </a:ext>
            </a:extLst>
          </p:cNvPr>
          <p:cNvSpPr txBox="1"/>
          <p:nvPr/>
        </p:nvSpPr>
        <p:spPr>
          <a:xfrm>
            <a:off x="9239087" y="4933957"/>
            <a:ext cx="974626" cy="276999"/>
          </a:xfrm>
          <a:prstGeom prst="rect">
            <a:avLst/>
          </a:prstGeom>
          <a:noFill/>
        </p:spPr>
        <p:txBody>
          <a:bodyPr wrap="none" lIns="0" tIns="0" rIns="0" bIns="0" rtlCol="0">
            <a:spAutoFit/>
          </a:bodyPr>
          <a:lstStyle/>
          <a:p>
            <a:pPr algn="l"/>
            <a:r>
              <a:rPr lang="fr-CH" dirty="0"/>
              <a:t>500-1000</a:t>
            </a:r>
            <a:endParaRPr lang="en-GB" dirty="0"/>
          </a:p>
        </p:txBody>
      </p:sp>
      <p:sp>
        <p:nvSpPr>
          <p:cNvPr id="46" name="Oval 45">
            <a:extLst>
              <a:ext uri="{FF2B5EF4-FFF2-40B4-BE49-F238E27FC236}">
                <a16:creationId xmlns:a16="http://schemas.microsoft.com/office/drawing/2014/main" id="{E676A49F-6762-4238-BEA1-2D2D13EAE797}"/>
              </a:ext>
            </a:extLst>
          </p:cNvPr>
          <p:cNvSpPr/>
          <p:nvPr/>
        </p:nvSpPr>
        <p:spPr>
          <a:xfrm>
            <a:off x="1744039" y="4671834"/>
            <a:ext cx="155796" cy="14701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sz="900" dirty="0"/>
          </a:p>
        </p:txBody>
      </p:sp>
      <p:sp>
        <p:nvSpPr>
          <p:cNvPr id="47" name="Callout: Line 46">
            <a:extLst>
              <a:ext uri="{FF2B5EF4-FFF2-40B4-BE49-F238E27FC236}">
                <a16:creationId xmlns:a16="http://schemas.microsoft.com/office/drawing/2014/main" id="{1A7E8B7E-70B5-4354-9A11-864B35102003}"/>
              </a:ext>
            </a:extLst>
          </p:cNvPr>
          <p:cNvSpPr/>
          <p:nvPr/>
        </p:nvSpPr>
        <p:spPr>
          <a:xfrm>
            <a:off x="99357" y="4548523"/>
            <a:ext cx="1332097" cy="147019"/>
          </a:xfrm>
          <a:prstGeom prst="borderCallout1">
            <a:avLst>
              <a:gd name="adj1" fmla="val 108051"/>
              <a:gd name="adj2" fmla="val 120500"/>
              <a:gd name="adj3" fmla="val 57140"/>
              <a:gd name="adj4" fmla="val 103561"/>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GB" sz="1000" dirty="0"/>
              <a:t>ion beam analysis</a:t>
            </a:r>
          </a:p>
        </p:txBody>
      </p:sp>
      <p:sp>
        <p:nvSpPr>
          <p:cNvPr id="53" name="Oval 52">
            <a:extLst>
              <a:ext uri="{FF2B5EF4-FFF2-40B4-BE49-F238E27FC236}">
                <a16:creationId xmlns:a16="http://schemas.microsoft.com/office/drawing/2014/main" id="{6322E8A9-BC3A-4B2F-8388-580B9E7CFBDB}"/>
              </a:ext>
            </a:extLst>
          </p:cNvPr>
          <p:cNvSpPr/>
          <p:nvPr/>
        </p:nvSpPr>
        <p:spPr>
          <a:xfrm>
            <a:off x="1746718" y="4146172"/>
            <a:ext cx="135203" cy="307054"/>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sz="900" dirty="0"/>
          </a:p>
        </p:txBody>
      </p:sp>
      <p:sp>
        <p:nvSpPr>
          <p:cNvPr id="54" name="Callout: Line 53">
            <a:extLst>
              <a:ext uri="{FF2B5EF4-FFF2-40B4-BE49-F238E27FC236}">
                <a16:creationId xmlns:a16="http://schemas.microsoft.com/office/drawing/2014/main" id="{F0E47ED7-F801-4B0C-8F9C-0AC4633F0F68}"/>
              </a:ext>
            </a:extLst>
          </p:cNvPr>
          <p:cNvSpPr/>
          <p:nvPr/>
        </p:nvSpPr>
        <p:spPr>
          <a:xfrm>
            <a:off x="2274433" y="4146172"/>
            <a:ext cx="1332097" cy="147019"/>
          </a:xfrm>
          <a:prstGeom prst="borderCallout1">
            <a:avLst>
              <a:gd name="adj1" fmla="val 59743"/>
              <a:gd name="adj2" fmla="val -6124"/>
              <a:gd name="adj3" fmla="val 93370"/>
              <a:gd name="adj4" fmla="val -28395"/>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GB" sz="1000" dirty="0"/>
              <a:t>ion implantation</a:t>
            </a:r>
          </a:p>
        </p:txBody>
      </p:sp>
      <p:sp>
        <p:nvSpPr>
          <p:cNvPr id="55" name="Oval 54">
            <a:extLst>
              <a:ext uri="{FF2B5EF4-FFF2-40B4-BE49-F238E27FC236}">
                <a16:creationId xmlns:a16="http://schemas.microsoft.com/office/drawing/2014/main" id="{9BED3DC4-3828-4372-A31B-66E9FE59FB44}"/>
              </a:ext>
            </a:extLst>
          </p:cNvPr>
          <p:cNvSpPr/>
          <p:nvPr/>
        </p:nvSpPr>
        <p:spPr>
          <a:xfrm>
            <a:off x="9095176" y="1551732"/>
            <a:ext cx="1285264" cy="1421305"/>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200" dirty="0"/>
              <a:t>waste burning, energy production</a:t>
            </a:r>
          </a:p>
        </p:txBody>
      </p:sp>
      <p:cxnSp>
        <p:nvCxnSpPr>
          <p:cNvPr id="22" name="Straight Arrow Connector 21">
            <a:extLst>
              <a:ext uri="{FF2B5EF4-FFF2-40B4-BE49-F238E27FC236}">
                <a16:creationId xmlns:a16="http://schemas.microsoft.com/office/drawing/2014/main" id="{A9F3BDB1-FFF1-4BB7-9A00-67BFBCD674B9}"/>
              </a:ext>
            </a:extLst>
          </p:cNvPr>
          <p:cNvCxnSpPr>
            <a:stCxn id="27" idx="0"/>
          </p:cNvCxnSpPr>
          <p:nvPr/>
        </p:nvCxnSpPr>
        <p:spPr>
          <a:xfrm flipH="1" flipV="1">
            <a:off x="2447233" y="1039969"/>
            <a:ext cx="1" cy="2912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Oval 55">
            <a:extLst>
              <a:ext uri="{FF2B5EF4-FFF2-40B4-BE49-F238E27FC236}">
                <a16:creationId xmlns:a16="http://schemas.microsoft.com/office/drawing/2014/main" id="{2C2C393F-02DB-41C8-B2B1-D96C0B83F66F}"/>
              </a:ext>
            </a:extLst>
          </p:cNvPr>
          <p:cNvSpPr/>
          <p:nvPr/>
        </p:nvSpPr>
        <p:spPr>
          <a:xfrm>
            <a:off x="10380440" y="4674771"/>
            <a:ext cx="155796" cy="147018"/>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sz="900" dirty="0"/>
          </a:p>
        </p:txBody>
      </p:sp>
      <p:sp>
        <p:nvSpPr>
          <p:cNvPr id="57" name="Callout: Line 56">
            <a:extLst>
              <a:ext uri="{FF2B5EF4-FFF2-40B4-BE49-F238E27FC236}">
                <a16:creationId xmlns:a16="http://schemas.microsoft.com/office/drawing/2014/main" id="{9F1D8B59-EF87-4503-8575-7498D141943B}"/>
              </a:ext>
            </a:extLst>
          </p:cNvPr>
          <p:cNvSpPr/>
          <p:nvPr/>
        </p:nvSpPr>
        <p:spPr>
          <a:xfrm>
            <a:off x="10757730" y="4341944"/>
            <a:ext cx="653580" cy="324852"/>
          </a:xfrm>
          <a:prstGeom prst="borderCallout1">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GB" sz="1000" dirty="0"/>
              <a:t>cancer therapy</a:t>
            </a:r>
          </a:p>
        </p:txBody>
      </p:sp>
      <p:sp>
        <p:nvSpPr>
          <p:cNvPr id="58" name="TextBox 57">
            <a:extLst>
              <a:ext uri="{FF2B5EF4-FFF2-40B4-BE49-F238E27FC236}">
                <a16:creationId xmlns:a16="http://schemas.microsoft.com/office/drawing/2014/main" id="{C74419FC-2512-4CBB-AA49-A32520C28AF7}"/>
              </a:ext>
            </a:extLst>
          </p:cNvPr>
          <p:cNvSpPr txBox="1"/>
          <p:nvPr/>
        </p:nvSpPr>
        <p:spPr>
          <a:xfrm>
            <a:off x="1881921" y="5735817"/>
            <a:ext cx="8362532" cy="184666"/>
          </a:xfrm>
          <a:prstGeom prst="rect">
            <a:avLst/>
          </a:prstGeom>
          <a:solidFill>
            <a:srgbClr val="00B050"/>
          </a:solidFill>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p>
            <a:pPr algn="ctr"/>
            <a:r>
              <a:rPr lang="fr-CH" sz="1200" dirty="0"/>
              <a:t>R</a:t>
            </a:r>
            <a:r>
              <a:rPr lang="en-GB" sz="1200" dirty="0"/>
              <a:t>F linac</a:t>
            </a:r>
          </a:p>
        </p:txBody>
      </p:sp>
      <p:sp>
        <p:nvSpPr>
          <p:cNvPr id="59" name="TextBox 58">
            <a:extLst>
              <a:ext uri="{FF2B5EF4-FFF2-40B4-BE49-F238E27FC236}">
                <a16:creationId xmlns:a16="http://schemas.microsoft.com/office/drawing/2014/main" id="{51EF4B98-C8C0-44A1-A42C-9A5F6C083151}"/>
              </a:ext>
            </a:extLst>
          </p:cNvPr>
          <p:cNvSpPr txBox="1"/>
          <p:nvPr/>
        </p:nvSpPr>
        <p:spPr>
          <a:xfrm>
            <a:off x="3311370" y="5994552"/>
            <a:ext cx="7692262" cy="184666"/>
          </a:xfrm>
          <a:prstGeom prst="rect">
            <a:avLst/>
          </a:prstGeom>
          <a:solidFill>
            <a:srgbClr val="00B050"/>
          </a:solidFill>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p>
            <a:pPr algn="ctr"/>
            <a:r>
              <a:rPr lang="fr-CH" sz="1200" dirty="0"/>
              <a:t>synchrotron</a:t>
            </a:r>
            <a:endParaRPr lang="en-GB" sz="1200" dirty="0"/>
          </a:p>
        </p:txBody>
      </p:sp>
      <p:sp>
        <p:nvSpPr>
          <p:cNvPr id="60" name="Oval 59">
            <a:extLst>
              <a:ext uri="{FF2B5EF4-FFF2-40B4-BE49-F238E27FC236}">
                <a16:creationId xmlns:a16="http://schemas.microsoft.com/office/drawing/2014/main" id="{8709D770-F932-42CD-8902-08825EF3FDF7}"/>
              </a:ext>
            </a:extLst>
          </p:cNvPr>
          <p:cNvSpPr/>
          <p:nvPr/>
        </p:nvSpPr>
        <p:spPr>
          <a:xfrm>
            <a:off x="1990053" y="4474160"/>
            <a:ext cx="1194126" cy="29574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900" dirty="0"/>
              <a:t>radioisotope production</a:t>
            </a:r>
          </a:p>
        </p:txBody>
      </p:sp>
      <p:sp>
        <p:nvSpPr>
          <p:cNvPr id="61" name="Oval 60">
            <a:extLst>
              <a:ext uri="{FF2B5EF4-FFF2-40B4-BE49-F238E27FC236}">
                <a16:creationId xmlns:a16="http://schemas.microsoft.com/office/drawing/2014/main" id="{64E6D0DE-E7F4-4F31-9E46-D834A2526D3E}"/>
              </a:ext>
            </a:extLst>
          </p:cNvPr>
          <p:cNvSpPr/>
          <p:nvPr/>
        </p:nvSpPr>
        <p:spPr>
          <a:xfrm>
            <a:off x="4163264" y="5346622"/>
            <a:ext cx="394437" cy="184666"/>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sz="1100" dirty="0"/>
          </a:p>
        </p:txBody>
      </p:sp>
      <p:sp>
        <p:nvSpPr>
          <p:cNvPr id="62" name="Oval 61">
            <a:extLst>
              <a:ext uri="{FF2B5EF4-FFF2-40B4-BE49-F238E27FC236}">
                <a16:creationId xmlns:a16="http://schemas.microsoft.com/office/drawing/2014/main" id="{F6E7667C-59D7-4B45-A266-AAFAF0173D56}"/>
              </a:ext>
            </a:extLst>
          </p:cNvPr>
          <p:cNvSpPr/>
          <p:nvPr/>
        </p:nvSpPr>
        <p:spPr>
          <a:xfrm>
            <a:off x="5493301" y="5325662"/>
            <a:ext cx="388726" cy="20562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sz="1100" dirty="0"/>
          </a:p>
        </p:txBody>
      </p:sp>
      <p:sp>
        <p:nvSpPr>
          <p:cNvPr id="63" name="TextBox 62">
            <a:extLst>
              <a:ext uri="{FF2B5EF4-FFF2-40B4-BE49-F238E27FC236}">
                <a16:creationId xmlns:a16="http://schemas.microsoft.com/office/drawing/2014/main" id="{1157C1A6-66B0-4924-A821-D534D4996BCC}"/>
              </a:ext>
            </a:extLst>
          </p:cNvPr>
          <p:cNvSpPr txBox="1"/>
          <p:nvPr/>
        </p:nvSpPr>
        <p:spPr>
          <a:xfrm>
            <a:off x="4667754" y="5317549"/>
            <a:ext cx="511358" cy="184666"/>
          </a:xfrm>
          <a:prstGeom prst="rect">
            <a:avLst/>
          </a:prstGeom>
          <a:noFill/>
        </p:spPr>
        <p:txBody>
          <a:bodyPr wrap="none" lIns="0" tIns="0" rIns="0" bIns="0" rtlCol="0">
            <a:spAutoFit/>
          </a:bodyPr>
          <a:lstStyle/>
          <a:p>
            <a:pPr algn="l"/>
            <a:r>
              <a:rPr lang="en-GB" sz="1200" dirty="0"/>
              <a:t>protons</a:t>
            </a:r>
          </a:p>
        </p:txBody>
      </p:sp>
      <p:sp>
        <p:nvSpPr>
          <p:cNvPr id="64" name="TextBox 63">
            <a:extLst>
              <a:ext uri="{FF2B5EF4-FFF2-40B4-BE49-F238E27FC236}">
                <a16:creationId xmlns:a16="http://schemas.microsoft.com/office/drawing/2014/main" id="{2DF08CCA-09BE-40C4-B071-F7A23C9A6DBE}"/>
              </a:ext>
            </a:extLst>
          </p:cNvPr>
          <p:cNvSpPr txBox="1"/>
          <p:nvPr/>
        </p:nvSpPr>
        <p:spPr>
          <a:xfrm>
            <a:off x="5992080" y="5346900"/>
            <a:ext cx="825547" cy="184666"/>
          </a:xfrm>
          <a:prstGeom prst="rect">
            <a:avLst/>
          </a:prstGeom>
          <a:noFill/>
        </p:spPr>
        <p:txBody>
          <a:bodyPr wrap="none" lIns="0" tIns="0" rIns="0" bIns="0" rtlCol="0">
            <a:spAutoFit/>
          </a:bodyPr>
          <a:lstStyle/>
          <a:p>
            <a:pPr algn="l"/>
            <a:r>
              <a:rPr lang="en-GB" sz="1200" dirty="0"/>
              <a:t>heavier ions</a:t>
            </a:r>
          </a:p>
        </p:txBody>
      </p:sp>
    </p:spTree>
    <p:extLst>
      <p:ext uri="{BB962C8B-B14F-4D97-AF65-F5344CB8AC3E}">
        <p14:creationId xmlns:p14="http://schemas.microsoft.com/office/powerpoint/2010/main" val="2692045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4CB38-FC4F-4F54-8117-45952B000E0B}"/>
              </a:ext>
            </a:extLst>
          </p:cNvPr>
          <p:cNvSpPr>
            <a:spLocks noGrp="1"/>
          </p:cNvSpPr>
          <p:nvPr>
            <p:ph type="title"/>
          </p:nvPr>
        </p:nvSpPr>
        <p:spPr>
          <a:xfrm>
            <a:off x="5662180" y="861134"/>
            <a:ext cx="5383047" cy="722764"/>
          </a:xfrm>
        </p:spPr>
        <p:txBody>
          <a:bodyPr/>
          <a:lstStyle/>
          <a:p>
            <a:r>
              <a:rPr lang="fr-CH" dirty="0" err="1"/>
              <a:t>Industrial</a:t>
            </a:r>
            <a:r>
              <a:rPr lang="fr-CH" dirty="0"/>
              <a:t> applications</a:t>
            </a:r>
            <a:endParaRPr lang="en-GB" dirty="0"/>
          </a:p>
        </p:txBody>
      </p:sp>
      <p:sp>
        <p:nvSpPr>
          <p:cNvPr id="4" name="Slide Number Placeholder 3">
            <a:extLst>
              <a:ext uri="{FF2B5EF4-FFF2-40B4-BE49-F238E27FC236}">
                <a16:creationId xmlns:a16="http://schemas.microsoft.com/office/drawing/2014/main" id="{70EB9056-FF85-4925-A7B3-374D8D5DDFCE}"/>
              </a:ext>
            </a:extLst>
          </p:cNvPr>
          <p:cNvSpPr>
            <a:spLocks noGrp="1"/>
          </p:cNvSpPr>
          <p:nvPr>
            <p:ph type="sldNum" sz="quarter" idx="4"/>
          </p:nvPr>
        </p:nvSpPr>
        <p:spPr/>
        <p:txBody>
          <a:bodyPr/>
          <a:lstStyle/>
          <a:p>
            <a:fld id="{17918391-D411-FE40-AAD7-861AE5233E0E}" type="slidenum">
              <a:rPr lang="en-US" smtClean="0"/>
              <a:pPr/>
              <a:t>7</a:t>
            </a:fld>
            <a:endParaRPr lang="en-US" dirty="0"/>
          </a:p>
        </p:txBody>
      </p:sp>
      <p:pic>
        <p:nvPicPr>
          <p:cNvPr id="8" name="Picture 7">
            <a:extLst>
              <a:ext uri="{FF2B5EF4-FFF2-40B4-BE49-F238E27FC236}">
                <a16:creationId xmlns:a16="http://schemas.microsoft.com/office/drawing/2014/main" id="{298FE1E6-C766-48A5-97B2-5C6E11AB9918}"/>
              </a:ext>
            </a:extLst>
          </p:cNvPr>
          <p:cNvPicPr>
            <a:picLocks noChangeAspect="1"/>
          </p:cNvPicPr>
          <p:nvPr/>
        </p:nvPicPr>
        <p:blipFill>
          <a:blip r:embed="rId2"/>
          <a:stretch>
            <a:fillRect/>
          </a:stretch>
        </p:blipFill>
        <p:spPr>
          <a:xfrm>
            <a:off x="6096000" y="1961965"/>
            <a:ext cx="4949228" cy="2806777"/>
          </a:xfrm>
          <a:prstGeom prst="rect">
            <a:avLst/>
          </a:prstGeom>
        </p:spPr>
      </p:pic>
    </p:spTree>
    <p:extLst>
      <p:ext uri="{BB962C8B-B14F-4D97-AF65-F5344CB8AC3E}">
        <p14:creationId xmlns:p14="http://schemas.microsoft.com/office/powerpoint/2010/main" val="806847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699AC-5725-44B9-AF78-4045DF305C63}"/>
              </a:ext>
            </a:extLst>
          </p:cNvPr>
          <p:cNvSpPr>
            <a:spLocks noGrp="1"/>
          </p:cNvSpPr>
          <p:nvPr>
            <p:ph type="title"/>
          </p:nvPr>
        </p:nvSpPr>
        <p:spPr>
          <a:xfrm>
            <a:off x="-1831" y="2674"/>
            <a:ext cx="12192000" cy="792244"/>
          </a:xfrm>
        </p:spPr>
        <p:txBody>
          <a:bodyPr/>
          <a:lstStyle/>
          <a:p>
            <a:r>
              <a:rPr lang="fr-CH" dirty="0"/>
              <a:t>Very </a:t>
            </a:r>
            <a:r>
              <a:rPr lang="fr-CH" dirty="0" err="1"/>
              <a:t>low</a:t>
            </a:r>
            <a:r>
              <a:rPr lang="fr-CH" dirty="0"/>
              <a:t> </a:t>
            </a:r>
            <a:r>
              <a:rPr lang="fr-CH" dirty="0" err="1"/>
              <a:t>energy</a:t>
            </a:r>
            <a:r>
              <a:rPr lang="fr-CH" dirty="0"/>
              <a:t> </a:t>
            </a:r>
            <a:r>
              <a:rPr lang="fr-CH" dirty="0" err="1"/>
              <a:t>electrons</a:t>
            </a:r>
            <a:endParaRPr lang="en-GB" dirty="0"/>
          </a:p>
        </p:txBody>
      </p:sp>
      <p:sp>
        <p:nvSpPr>
          <p:cNvPr id="4" name="Slide Number Placeholder 3">
            <a:extLst>
              <a:ext uri="{FF2B5EF4-FFF2-40B4-BE49-F238E27FC236}">
                <a16:creationId xmlns:a16="http://schemas.microsoft.com/office/drawing/2014/main" id="{14EAABFB-B378-44C0-877C-367919325264}"/>
              </a:ext>
            </a:extLst>
          </p:cNvPr>
          <p:cNvSpPr>
            <a:spLocks noGrp="1"/>
          </p:cNvSpPr>
          <p:nvPr>
            <p:ph type="sldNum" sz="quarter" idx="4"/>
          </p:nvPr>
        </p:nvSpPr>
        <p:spPr/>
        <p:txBody>
          <a:bodyPr/>
          <a:lstStyle/>
          <a:p>
            <a:fld id="{17918391-D411-FE40-AAD7-861AE5233E0E}" type="slidenum">
              <a:rPr lang="en-US" smtClean="0"/>
              <a:pPr/>
              <a:t>8</a:t>
            </a:fld>
            <a:endParaRPr lang="en-US" dirty="0"/>
          </a:p>
        </p:txBody>
      </p:sp>
      <p:graphicFrame>
        <p:nvGraphicFramePr>
          <p:cNvPr id="5" name="Table 7">
            <a:extLst>
              <a:ext uri="{FF2B5EF4-FFF2-40B4-BE49-F238E27FC236}">
                <a16:creationId xmlns:a16="http://schemas.microsoft.com/office/drawing/2014/main" id="{968C0950-26F0-41C1-9E99-97079C3CE750}"/>
              </a:ext>
            </a:extLst>
          </p:cNvPr>
          <p:cNvGraphicFramePr>
            <a:graphicFrameLocks noGrp="1"/>
          </p:cNvGraphicFramePr>
          <p:nvPr>
            <p:extLst>
              <p:ext uri="{D42A27DB-BD31-4B8C-83A1-F6EECF244321}">
                <p14:modId xmlns:p14="http://schemas.microsoft.com/office/powerpoint/2010/main" val="2364240297"/>
              </p:ext>
            </p:extLst>
          </p:nvPr>
        </p:nvGraphicFramePr>
        <p:xfrm>
          <a:off x="253210" y="967841"/>
          <a:ext cx="7372761" cy="1529080"/>
        </p:xfrm>
        <a:graphic>
          <a:graphicData uri="http://schemas.openxmlformats.org/drawingml/2006/table">
            <a:tbl>
              <a:tblPr firstRow="1" bandRow="1">
                <a:tableStyleId>{8EC20E35-A176-4012-BC5E-935CFFF8708E}</a:tableStyleId>
              </a:tblPr>
              <a:tblGrid>
                <a:gridCol w="1672997">
                  <a:extLst>
                    <a:ext uri="{9D8B030D-6E8A-4147-A177-3AD203B41FA5}">
                      <a16:colId xmlns:a16="http://schemas.microsoft.com/office/drawing/2014/main" val="269809418"/>
                    </a:ext>
                  </a:extLst>
                </a:gridCol>
                <a:gridCol w="1064029">
                  <a:extLst>
                    <a:ext uri="{9D8B030D-6E8A-4147-A177-3AD203B41FA5}">
                      <a16:colId xmlns:a16="http://schemas.microsoft.com/office/drawing/2014/main" val="4017100779"/>
                    </a:ext>
                  </a:extLst>
                </a:gridCol>
                <a:gridCol w="4635735">
                  <a:extLst>
                    <a:ext uri="{9D8B030D-6E8A-4147-A177-3AD203B41FA5}">
                      <a16:colId xmlns:a16="http://schemas.microsoft.com/office/drawing/2014/main" val="3547982916"/>
                    </a:ext>
                  </a:extLst>
                </a:gridCol>
              </a:tblGrid>
              <a:tr h="370840">
                <a:tc>
                  <a:txBody>
                    <a:bodyPr/>
                    <a:lstStyle/>
                    <a:p>
                      <a:endParaRPr lang="en-GB" sz="1600"/>
                    </a:p>
                  </a:txBody>
                  <a:tcPr/>
                </a:tc>
                <a:tc>
                  <a:txBody>
                    <a:bodyPr/>
                    <a:lstStyle/>
                    <a:p>
                      <a:r>
                        <a:rPr lang="fr-CH" sz="1600" dirty="0"/>
                        <a:t>Energy</a:t>
                      </a:r>
                      <a:endParaRPr lang="en-GB" sz="1600" dirty="0"/>
                    </a:p>
                  </a:txBody>
                  <a:tcPr/>
                </a:tc>
                <a:tc>
                  <a:txBody>
                    <a:bodyPr/>
                    <a:lstStyle/>
                    <a:p>
                      <a:r>
                        <a:rPr lang="fr-CH" sz="1600" dirty="0"/>
                        <a:t>Applications</a:t>
                      </a:r>
                      <a:endParaRPr lang="en-GB" sz="1600" dirty="0"/>
                    </a:p>
                  </a:txBody>
                  <a:tcPr/>
                </a:tc>
                <a:extLst>
                  <a:ext uri="{0D108BD9-81ED-4DB2-BD59-A6C34878D82A}">
                    <a16:rowId xmlns:a16="http://schemas.microsoft.com/office/drawing/2014/main" val="1702099792"/>
                  </a:ext>
                </a:extLst>
              </a:tr>
              <a:tr h="370840">
                <a:tc>
                  <a:txBody>
                    <a:bodyPr/>
                    <a:lstStyle/>
                    <a:p>
                      <a:r>
                        <a:rPr lang="en-GB" sz="1600" noProof="0"/>
                        <a:t>Very low energy electrons</a:t>
                      </a:r>
                    </a:p>
                  </a:txBody>
                  <a:tcPr/>
                </a:tc>
                <a:tc>
                  <a:txBody>
                    <a:bodyPr/>
                    <a:lstStyle/>
                    <a:p>
                      <a:r>
                        <a:rPr lang="en-GB" sz="1600" noProof="0"/>
                        <a:t>&lt;350 keV</a:t>
                      </a:r>
                    </a:p>
                  </a:txBody>
                  <a:tcPr/>
                </a:tc>
                <a:tc>
                  <a:txBody>
                    <a:bodyPr/>
                    <a:lstStyle/>
                    <a:p>
                      <a:r>
                        <a:rPr lang="en-GB" sz="1600" noProof="0"/>
                        <a:t>detection, welding, 3D-sintering, sterilisation, seed and grain treatment</a:t>
                      </a:r>
                    </a:p>
                  </a:txBody>
                  <a:tcPr/>
                </a:tc>
                <a:extLst>
                  <a:ext uri="{0D108BD9-81ED-4DB2-BD59-A6C34878D82A}">
                    <a16:rowId xmlns:a16="http://schemas.microsoft.com/office/drawing/2014/main" val="140172559"/>
                  </a:ext>
                </a:extLst>
              </a:tr>
              <a:tr h="370840">
                <a:tc>
                  <a:txBody>
                    <a:bodyPr/>
                    <a:lstStyle/>
                    <a:p>
                      <a:r>
                        <a:rPr lang="en-GB" sz="1600" noProof="0"/>
                        <a:t>Low-energy electrons </a:t>
                      </a:r>
                    </a:p>
                  </a:txBody>
                  <a:tcPr/>
                </a:tc>
                <a:tc>
                  <a:txBody>
                    <a:bodyPr/>
                    <a:lstStyle/>
                    <a:p>
                      <a:r>
                        <a:rPr lang="en-GB" sz="1600" noProof="0"/>
                        <a:t>&lt;10 MeV</a:t>
                      </a:r>
                    </a:p>
                  </a:txBody>
                  <a:tcPr/>
                </a:tc>
                <a:tc>
                  <a:txBody>
                    <a:bodyPr/>
                    <a:lstStyle/>
                    <a:p>
                      <a:r>
                        <a:rPr lang="en-GB" sz="1600" noProof="0" dirty="0"/>
                        <a:t>polymer modification, sterilisation, treatment of flue-gas, wastewater, sewage </a:t>
                      </a:r>
                    </a:p>
                  </a:txBody>
                  <a:tcPr/>
                </a:tc>
                <a:extLst>
                  <a:ext uri="{0D108BD9-81ED-4DB2-BD59-A6C34878D82A}">
                    <a16:rowId xmlns:a16="http://schemas.microsoft.com/office/drawing/2014/main" val="718987131"/>
                  </a:ext>
                </a:extLst>
              </a:tr>
            </a:tbl>
          </a:graphicData>
        </a:graphic>
      </p:graphicFrame>
      <p:pic>
        <p:nvPicPr>
          <p:cNvPr id="7" name="Picture 6">
            <a:extLst>
              <a:ext uri="{FF2B5EF4-FFF2-40B4-BE49-F238E27FC236}">
                <a16:creationId xmlns:a16="http://schemas.microsoft.com/office/drawing/2014/main" id="{48C62BD4-66F3-47B7-A631-9F563941F3AE}"/>
              </a:ext>
            </a:extLst>
          </p:cNvPr>
          <p:cNvPicPr>
            <a:picLocks noChangeAspect="1"/>
          </p:cNvPicPr>
          <p:nvPr/>
        </p:nvPicPr>
        <p:blipFill>
          <a:blip r:embed="rId2"/>
          <a:stretch>
            <a:fillRect/>
          </a:stretch>
        </p:blipFill>
        <p:spPr>
          <a:xfrm>
            <a:off x="8673406" y="1306905"/>
            <a:ext cx="2908994" cy="4388654"/>
          </a:xfrm>
          <a:prstGeom prst="rect">
            <a:avLst/>
          </a:prstGeom>
        </p:spPr>
      </p:pic>
      <p:sp>
        <p:nvSpPr>
          <p:cNvPr id="8" name="TextBox 7">
            <a:extLst>
              <a:ext uri="{FF2B5EF4-FFF2-40B4-BE49-F238E27FC236}">
                <a16:creationId xmlns:a16="http://schemas.microsoft.com/office/drawing/2014/main" id="{C156CD8C-A781-47BE-8DDE-9CF90BE5DB07}"/>
              </a:ext>
            </a:extLst>
          </p:cNvPr>
          <p:cNvSpPr txBox="1"/>
          <p:nvPr/>
        </p:nvSpPr>
        <p:spPr>
          <a:xfrm>
            <a:off x="481738" y="2799218"/>
            <a:ext cx="6915704" cy="1261884"/>
          </a:xfrm>
          <a:prstGeom prst="rect">
            <a:avLst/>
          </a:prstGeom>
          <a:noFill/>
        </p:spPr>
        <p:txBody>
          <a:bodyPr wrap="square" lIns="0" tIns="0" rIns="0" bIns="0" rtlCol="0">
            <a:spAutoFit/>
          </a:bodyPr>
          <a:lstStyle/>
          <a:p>
            <a:pPr marL="285750" indent="-285750" algn="l">
              <a:spcBef>
                <a:spcPts val="1200"/>
              </a:spcBef>
              <a:buFont typeface="Wingdings" panose="05000000000000000000" pitchFamily="2" charset="2"/>
              <a:buChar char="Ø"/>
            </a:pPr>
            <a:r>
              <a:rPr lang="en-GB" dirty="0"/>
              <a:t>Non-thermal: breaking molecular bonds, chemical modifications of organic materials, creation of radicals.</a:t>
            </a:r>
          </a:p>
          <a:p>
            <a:pPr marL="285750" indent="-285750" algn="l">
              <a:spcBef>
                <a:spcPts val="1200"/>
              </a:spcBef>
              <a:buFont typeface="Wingdings" panose="05000000000000000000" pitchFamily="2" charset="2"/>
              <a:buChar char="Ø"/>
            </a:pPr>
            <a:r>
              <a:rPr lang="en-GB" dirty="0"/>
              <a:t>Thermal: melting, evaporation, welding, joining, drilling, hardening, sintering,…</a:t>
            </a:r>
          </a:p>
        </p:txBody>
      </p:sp>
      <p:pic>
        <p:nvPicPr>
          <p:cNvPr id="10" name="Picture 9">
            <a:extLst>
              <a:ext uri="{FF2B5EF4-FFF2-40B4-BE49-F238E27FC236}">
                <a16:creationId xmlns:a16="http://schemas.microsoft.com/office/drawing/2014/main" id="{6056FB79-742A-4781-8D25-685C27245BC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30099" y="4171898"/>
            <a:ext cx="2256638" cy="2135023"/>
          </a:xfrm>
          <a:prstGeom prst="rect">
            <a:avLst/>
          </a:prstGeom>
        </p:spPr>
      </p:pic>
      <p:pic>
        <p:nvPicPr>
          <p:cNvPr id="12" name="Picture 11">
            <a:extLst>
              <a:ext uri="{FF2B5EF4-FFF2-40B4-BE49-F238E27FC236}">
                <a16:creationId xmlns:a16="http://schemas.microsoft.com/office/drawing/2014/main" id="{A1BDC944-FAB1-46A1-BC51-841715B34CA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17457" y="4258296"/>
            <a:ext cx="4028428" cy="2162630"/>
          </a:xfrm>
          <a:prstGeom prst="rect">
            <a:avLst/>
          </a:prstGeom>
        </p:spPr>
      </p:pic>
    </p:spTree>
    <p:extLst>
      <p:ext uri="{BB962C8B-B14F-4D97-AF65-F5344CB8AC3E}">
        <p14:creationId xmlns:p14="http://schemas.microsoft.com/office/powerpoint/2010/main" val="2315943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E5834-D32B-4D44-AA2F-AA598AD06B4C}"/>
              </a:ext>
            </a:extLst>
          </p:cNvPr>
          <p:cNvSpPr>
            <a:spLocks noGrp="1"/>
          </p:cNvSpPr>
          <p:nvPr>
            <p:ph type="title"/>
          </p:nvPr>
        </p:nvSpPr>
        <p:spPr>
          <a:xfrm>
            <a:off x="0" y="0"/>
            <a:ext cx="12192000" cy="722764"/>
          </a:xfrm>
        </p:spPr>
        <p:txBody>
          <a:bodyPr/>
          <a:lstStyle/>
          <a:p>
            <a:r>
              <a:rPr lang="fr-CH" dirty="0"/>
              <a:t>Electron </a:t>
            </a:r>
            <a:r>
              <a:rPr lang="fr-CH" dirty="0" err="1"/>
              <a:t>beam</a:t>
            </a:r>
            <a:r>
              <a:rPr lang="fr-CH" dirty="0"/>
              <a:t> </a:t>
            </a:r>
            <a:r>
              <a:rPr lang="fr-CH" dirty="0" err="1"/>
              <a:t>welding</a:t>
            </a:r>
            <a:endParaRPr lang="en-GB" dirty="0"/>
          </a:p>
        </p:txBody>
      </p:sp>
      <p:sp>
        <p:nvSpPr>
          <p:cNvPr id="4" name="Slide Number Placeholder 3">
            <a:extLst>
              <a:ext uri="{FF2B5EF4-FFF2-40B4-BE49-F238E27FC236}">
                <a16:creationId xmlns:a16="http://schemas.microsoft.com/office/drawing/2014/main" id="{D85181A0-B07D-4B8A-B096-887F33253224}"/>
              </a:ext>
            </a:extLst>
          </p:cNvPr>
          <p:cNvSpPr>
            <a:spLocks noGrp="1"/>
          </p:cNvSpPr>
          <p:nvPr>
            <p:ph type="sldNum" sz="quarter" idx="4"/>
          </p:nvPr>
        </p:nvSpPr>
        <p:spPr/>
        <p:txBody>
          <a:bodyPr/>
          <a:lstStyle/>
          <a:p>
            <a:fld id="{17918391-D411-FE40-AAD7-861AE5233E0E}" type="slidenum">
              <a:rPr lang="en-US" smtClean="0"/>
              <a:pPr/>
              <a:t>9</a:t>
            </a:fld>
            <a:endParaRPr lang="en-US" dirty="0"/>
          </a:p>
        </p:txBody>
      </p:sp>
      <p:pic>
        <p:nvPicPr>
          <p:cNvPr id="9218" name="Picture 25">
            <a:extLst>
              <a:ext uri="{FF2B5EF4-FFF2-40B4-BE49-F238E27FC236}">
                <a16:creationId xmlns:a16="http://schemas.microsoft.com/office/drawing/2014/main" id="{FBB866D3-4CB0-42BF-A5D7-1E88991F2C2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37676" y="814218"/>
            <a:ext cx="5727700" cy="326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AC434C57-DC15-458C-8FE1-DB761E7790EE}"/>
              </a:ext>
            </a:extLst>
          </p:cNvPr>
          <p:cNvSpPr txBox="1"/>
          <p:nvPr/>
        </p:nvSpPr>
        <p:spPr>
          <a:xfrm>
            <a:off x="7149703" y="1154097"/>
            <a:ext cx="3764132" cy="1384995"/>
          </a:xfrm>
          <a:prstGeom prst="rect">
            <a:avLst/>
          </a:prstGeom>
          <a:noFill/>
        </p:spPr>
        <p:txBody>
          <a:bodyPr wrap="square" lIns="0" tIns="0" rIns="0" bIns="0" rtlCol="0">
            <a:spAutoFit/>
          </a:bodyPr>
          <a:lstStyle/>
          <a:p>
            <a:pPr algn="l"/>
            <a:r>
              <a:rPr lang="en-GB" dirty="0"/>
              <a:t>Cross-sections - Comparison of extensive TIG-welding with a lot of weld seams with the single-weld seam of EB-welding at the same material thickness</a:t>
            </a:r>
          </a:p>
        </p:txBody>
      </p:sp>
      <p:pic>
        <p:nvPicPr>
          <p:cNvPr id="6" name="Picture 5">
            <a:extLst>
              <a:ext uri="{FF2B5EF4-FFF2-40B4-BE49-F238E27FC236}">
                <a16:creationId xmlns:a16="http://schemas.microsoft.com/office/drawing/2014/main" id="{F3CFC797-2C4D-4139-830D-B0CB5A0EEA5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49703" y="3065144"/>
            <a:ext cx="4417299" cy="2949758"/>
          </a:xfrm>
          <a:prstGeom prst="rect">
            <a:avLst/>
          </a:prstGeom>
        </p:spPr>
      </p:pic>
    </p:spTree>
    <p:extLst>
      <p:ext uri="{BB962C8B-B14F-4D97-AF65-F5344CB8AC3E}">
        <p14:creationId xmlns:p14="http://schemas.microsoft.com/office/powerpoint/2010/main" val="664647234"/>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Retrospettivo">
  <a:themeElements>
    <a:clrScheme name="Retrospettiv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ttiv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Corporate16-9</Template>
  <TotalTime>59745</TotalTime>
  <Words>3130</Words>
  <Application>Microsoft Office PowerPoint</Application>
  <PresentationFormat>Widescreen</PresentationFormat>
  <Paragraphs>465</Paragraphs>
  <Slides>43</Slides>
  <Notes>2</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43</vt:i4>
      </vt:variant>
    </vt:vector>
  </HeadingPairs>
  <TitlesOfParts>
    <vt:vector size="58" baseType="lpstr">
      <vt:lpstr>Arial</vt:lpstr>
      <vt:lpstr>Arial Narrow</vt:lpstr>
      <vt:lpstr>Bahnschrift Light Condensed</vt:lpstr>
      <vt:lpstr>Book Antiqua</vt:lpstr>
      <vt:lpstr>Calibri</vt:lpstr>
      <vt:lpstr>Calibri Light</vt:lpstr>
      <vt:lpstr>Comic Sans MS</vt:lpstr>
      <vt:lpstr>Helvetica</vt:lpstr>
      <vt:lpstr>Symbol</vt:lpstr>
      <vt:lpstr>Tahoma</vt:lpstr>
      <vt:lpstr>Times New Roman</vt:lpstr>
      <vt:lpstr>Wingdings</vt:lpstr>
      <vt:lpstr>ヒラギノ角ゴ ProN W3</vt:lpstr>
      <vt:lpstr>Office Theme</vt:lpstr>
      <vt:lpstr>Retrospettivo</vt:lpstr>
      <vt:lpstr>  Applications of Accelerators</vt:lpstr>
      <vt:lpstr>Accelerators for Society</vt:lpstr>
      <vt:lpstr>Particle Accelerators concentrate energy</vt:lpstr>
      <vt:lpstr>An inventory of most popular accelerator applications</vt:lpstr>
      <vt:lpstr>The applications map - electrons</vt:lpstr>
      <vt:lpstr>The applications map – protons and ions</vt:lpstr>
      <vt:lpstr>Industrial applications</vt:lpstr>
      <vt:lpstr>Very low energy electrons</vt:lpstr>
      <vt:lpstr>Electron beam welding</vt:lpstr>
      <vt:lpstr>Sterilisation</vt:lpstr>
      <vt:lpstr>Food sterilisation and radiophobia</vt:lpstr>
      <vt:lpstr>Environmental applications of low-energy electrons</vt:lpstr>
      <vt:lpstr>Test of HERTIS at Riga Shipyard, July 2019</vt:lpstr>
      <vt:lpstr>Environmental applications of accelerators - 2</vt:lpstr>
      <vt:lpstr>Ion implantation</vt:lpstr>
      <vt:lpstr>Surface analysis applications</vt:lpstr>
      <vt:lpstr>Ion Beam Analysis</vt:lpstr>
      <vt:lpstr>Accelerators for art</vt:lpstr>
      <vt:lpstr>The MACHINA project</vt:lpstr>
      <vt:lpstr>Towards the miniature accelerator?</vt:lpstr>
      <vt:lpstr>Screening and security</vt:lpstr>
      <vt:lpstr>Cargo screening – X-ray</vt:lpstr>
      <vt:lpstr>Cargo screening – neutrons</vt:lpstr>
      <vt:lpstr>Neutron sources for material testing</vt:lpstr>
      <vt:lpstr>Accelerators for energy</vt:lpstr>
      <vt:lpstr>Accelerators addressing the issues of nuclear power</vt:lpstr>
      <vt:lpstr>Accelerator Driven Systems</vt:lpstr>
      <vt:lpstr>The MYRRHA project</vt:lpstr>
      <vt:lpstr>PowerPoint Presentation</vt:lpstr>
      <vt:lpstr>Roadmap of ADS project in China</vt:lpstr>
      <vt:lpstr>Advanced materials on the critical path to fusion</vt:lpstr>
      <vt:lpstr>The IFMIF-DONES Principle</vt:lpstr>
      <vt:lpstr>The IFMIF-DONES Project (Granada, Spain)</vt:lpstr>
      <vt:lpstr>Accelerators for neutron production</vt:lpstr>
      <vt:lpstr>Secondary particle beams</vt:lpstr>
      <vt:lpstr>Neutron scattering: Spallation Neutron Sources</vt:lpstr>
      <vt:lpstr>Beam power</vt:lpstr>
      <vt:lpstr>US Spallation Neutron Source</vt:lpstr>
      <vt:lpstr>SNS - layout</vt:lpstr>
      <vt:lpstr>European Spallation Source</vt:lpstr>
      <vt:lpstr>ESS accelerator technical performance</vt:lpstr>
      <vt:lpstr>Acknowledgement and further reading</vt:lpstr>
      <vt:lpstr>End of Lecture 7</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CERN Next Ion Medical Machine Study: towards a new generation of accelerators for cancer therapy</dc:title>
  <dc:creator>Maurizio Vretenar</dc:creator>
  <cp:lastModifiedBy>Maurizio Vretenar</cp:lastModifiedBy>
  <cp:revision>1767</cp:revision>
  <dcterms:created xsi:type="dcterms:W3CDTF">2020-10-05T08:58:48Z</dcterms:created>
  <dcterms:modified xsi:type="dcterms:W3CDTF">2024-05-16T15:49:09Z</dcterms:modified>
</cp:coreProperties>
</file>