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702" r:id="rId5"/>
    <p:sldMasterId id="2147483715" r:id="rId6"/>
    <p:sldMasterId id="2147483730" r:id="rId7"/>
    <p:sldMasterId id="2147483744" r:id="rId8"/>
    <p:sldMasterId id="2147483757" r:id="rId9"/>
    <p:sldMasterId id="2147483784" r:id="rId10"/>
    <p:sldMasterId id="2147483796" r:id="rId11"/>
    <p:sldMasterId id="2147483820" r:id="rId12"/>
    <p:sldMasterId id="2147483832" r:id="rId13"/>
  </p:sldMasterIdLst>
  <p:notesMasterIdLst>
    <p:notesMasterId r:id="rId75"/>
  </p:notesMasterIdLst>
  <p:sldIdLst>
    <p:sldId id="676" r:id="rId14"/>
    <p:sldId id="681" r:id="rId15"/>
    <p:sldId id="565" r:id="rId16"/>
    <p:sldId id="721" r:id="rId17"/>
    <p:sldId id="791" r:id="rId18"/>
    <p:sldId id="792" r:id="rId19"/>
    <p:sldId id="568" r:id="rId20"/>
    <p:sldId id="569" r:id="rId21"/>
    <p:sldId id="570" r:id="rId22"/>
    <p:sldId id="571" r:id="rId23"/>
    <p:sldId id="724" r:id="rId24"/>
    <p:sldId id="572" r:id="rId25"/>
    <p:sldId id="573" r:id="rId26"/>
    <p:sldId id="464" r:id="rId27"/>
    <p:sldId id="465" r:id="rId28"/>
    <p:sldId id="470" r:id="rId29"/>
    <p:sldId id="471" r:id="rId30"/>
    <p:sldId id="466" r:id="rId31"/>
    <p:sldId id="467" r:id="rId32"/>
    <p:sldId id="468" r:id="rId33"/>
    <p:sldId id="469" r:id="rId34"/>
    <p:sldId id="726" r:id="rId35"/>
    <p:sldId id="310" r:id="rId36"/>
    <p:sldId id="766" r:id="rId37"/>
    <p:sldId id="313" r:id="rId38"/>
    <p:sldId id="322" r:id="rId39"/>
    <p:sldId id="339" r:id="rId40"/>
    <p:sldId id="340" r:id="rId41"/>
    <p:sldId id="341" r:id="rId42"/>
    <p:sldId id="780" r:id="rId43"/>
    <p:sldId id="345" r:id="rId44"/>
    <p:sldId id="773" r:id="rId45"/>
    <p:sldId id="774" r:id="rId46"/>
    <p:sldId id="776" r:id="rId47"/>
    <p:sldId id="348" r:id="rId48"/>
    <p:sldId id="360" r:id="rId49"/>
    <p:sldId id="361" r:id="rId50"/>
    <p:sldId id="362" r:id="rId51"/>
    <p:sldId id="363" r:id="rId52"/>
    <p:sldId id="364" r:id="rId53"/>
    <p:sldId id="768" r:id="rId54"/>
    <p:sldId id="369" r:id="rId55"/>
    <p:sldId id="370" r:id="rId56"/>
    <p:sldId id="371" r:id="rId57"/>
    <p:sldId id="564" r:id="rId58"/>
    <p:sldId id="785" r:id="rId59"/>
    <p:sldId id="615" r:id="rId60"/>
    <p:sldId id="729" r:id="rId61"/>
    <p:sldId id="616" r:id="rId62"/>
    <p:sldId id="655" r:id="rId63"/>
    <p:sldId id="624" r:id="rId64"/>
    <p:sldId id="662" r:id="rId65"/>
    <p:sldId id="618" r:id="rId66"/>
    <p:sldId id="663" r:id="rId67"/>
    <p:sldId id="668" r:id="rId68"/>
    <p:sldId id="769" r:id="rId69"/>
    <p:sldId id="783" r:id="rId70"/>
    <p:sldId id="784" r:id="rId71"/>
    <p:sldId id="786" r:id="rId72"/>
    <p:sldId id="730" r:id="rId73"/>
    <p:sldId id="675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3F4"/>
    <a:srgbClr val="CAF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0816" autoAdjust="0"/>
  </p:normalViewPr>
  <p:slideViewPr>
    <p:cSldViewPr>
      <p:cViewPr varScale="1">
        <p:scale>
          <a:sx n="116" d="100"/>
          <a:sy n="116" d="100"/>
        </p:scale>
        <p:origin x="206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3.xml"/><Relationship Id="rId21" Type="http://schemas.openxmlformats.org/officeDocument/2006/relationships/slide" Target="slides/slide8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63" Type="http://schemas.openxmlformats.org/officeDocument/2006/relationships/slide" Target="slides/slide50.xml"/><Relationship Id="rId68" Type="http://schemas.openxmlformats.org/officeDocument/2006/relationships/slide" Target="slides/slide55.xml"/><Relationship Id="rId16" Type="http://schemas.openxmlformats.org/officeDocument/2006/relationships/slide" Target="slides/slide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slide" Target="slides/slide53.xml"/><Relationship Id="rId74" Type="http://schemas.openxmlformats.org/officeDocument/2006/relationships/slide" Target="slides/slide61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48.xml"/><Relationship Id="rId19" Type="http://schemas.openxmlformats.org/officeDocument/2006/relationships/slide" Target="slides/slide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slide" Target="slides/slide56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8.xml"/><Relationship Id="rId72" Type="http://schemas.openxmlformats.org/officeDocument/2006/relationships/slide" Target="slides/slide59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slide" Target="slides/slide54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slide" Target="slides/slide57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73" Type="http://schemas.openxmlformats.org/officeDocument/2006/relationships/slide" Target="slides/slide60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39" Type="http://schemas.openxmlformats.org/officeDocument/2006/relationships/slide" Target="slides/slide26.xml"/><Relationship Id="rId34" Type="http://schemas.openxmlformats.org/officeDocument/2006/relationships/slide" Target="slides/slide21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58.xml"/><Relationship Id="rId2" Type="http://schemas.openxmlformats.org/officeDocument/2006/relationships/customXml" Target="../customXml/item2.xml"/><Relationship Id="rId29" Type="http://schemas.openxmlformats.org/officeDocument/2006/relationships/slide" Target="slides/slide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B8D2C-95C9-452D-BF0E-5C0D7EC11607}" type="datetimeFigureOut">
              <a:rPr lang="en-US" smtClean="0"/>
              <a:t>5/22/24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78535-692C-4294-B922-ECEB83096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2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D2CE2DB-5656-40CA-BEA4-A89CDD9A2F9B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5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03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19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51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45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23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0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84F34-F6CF-4DFF-979F-1D0F98354816}" type="slidenum">
              <a:rPr lang="en-US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36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9FF4C6-575E-4B1C-9A43-37E333B11F39}" type="slidenum">
              <a:rPr lang="en-US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98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183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889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5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BAA5FA5-CF21-43E8-9DC4-4F37B50CF3F9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6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297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5686EB6-8DD3-43F6-99EB-4CD9786AC1C3}" type="slidenum">
              <a:rPr lang="en-US" altLang="en-US">
                <a:solidFill>
                  <a:prstClr val="black"/>
                </a:solidFill>
                <a:latin typeface="Arial" charset="0"/>
              </a:rPr>
              <a:pPr/>
              <a:t>51</a:t>
            </a:fld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5907"/>
            <a:ext cx="4984962" cy="4467701"/>
          </a:xfrm>
          <a:noFill/>
        </p:spPr>
        <p:txBody>
          <a:bodyPr/>
          <a:lstStyle/>
          <a:p>
            <a:pPr eaLnBrk="1" hangingPunct="1"/>
            <a:r>
              <a:rPr lang="de-AT" altLang="en-US"/>
              <a:t>Electronics = 60% epoxy resin, 35% silicon, 2.5% copper, 2.5% carbon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8285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7E12B5-7133-4283-BAEB-F4ED8378EF6B}" type="slidenum">
              <a:rPr lang="en-US" altLang="en-US">
                <a:solidFill>
                  <a:srgbClr val="000000"/>
                </a:solidFill>
              </a:rPr>
              <a:pPr/>
              <a:t>59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327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29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B3D8B6B-643A-4BA6-8776-A3309CBE8A99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7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93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6DC0D11-8F34-4A60-8DF8-912FA9D242BB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8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11 </a:t>
            </a:r>
            <a:r>
              <a:rPr lang="en-US"/>
              <a:t>GJ</a:t>
            </a:r>
            <a:r>
              <a:rPr lang="en-US" baseline="0"/>
              <a:t> stored in magnets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1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048EB0A0-86D6-4CCE-9309-5A5A1E4C43F2}" type="datetime1">
              <a:rPr lang="en-US">
                <a:solidFill>
                  <a:prstClr val="black"/>
                </a:solidFill>
              </a:rPr>
              <a:pPr>
                <a:defRPr/>
              </a:pPr>
              <a:t>5/22/24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EPAC 2004 - Doris Forkel-Wirth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655304-BC16-47B9-8099-E68A351390E1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329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39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La dosimétrie à haute dose</a:t>
            </a:r>
          </a:p>
          <a:p>
            <a:endParaRPr lang="fr-FR"/>
          </a:p>
          <a:p>
            <a:r>
              <a:rPr lang="fr-FR"/>
              <a:t>Les points de mesures</a:t>
            </a:r>
          </a:p>
          <a:p>
            <a:r>
              <a:rPr lang="fr-FR"/>
              <a:t>Le long de accélérateur</a:t>
            </a:r>
          </a:p>
          <a:p>
            <a:r>
              <a:rPr lang="fr-FR"/>
              <a:t>La fréquence des mesures</a:t>
            </a:r>
          </a:p>
          <a:p>
            <a:r>
              <a:rPr lang="fr-FR"/>
              <a:t>Les ancienne répartition de dose des années passer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992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36E04-73B0-4EE4-A55D-B273E514BB31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17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9801-B3E1-4A55-86C9-B895D28EB24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5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53350-25BD-4CD0-8FD8-D90F636011A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40361-2609-41B6-8EB9-210642B50B3B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02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9FF85-73C4-4662-B615-1FC576278D6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E9276-11FD-4821-918D-6E69C44D220B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68129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C0D42-7809-451A-8E2D-45369FA4CE8A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24E2A-C72A-4CAD-9D53-E4CFF539B7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65285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C8A67-CBB2-4775-93C1-18B9F8EEFD1E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8C918-E33C-4B92-9437-6BA49ED300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142231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91F2E-AAAA-4772-A5DF-BD87D046F0A1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2898A-5047-4E6D-AFBA-3407F15202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28238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B07B4-8A68-42B9-A098-0054CB334114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EBD98-D838-47E9-8C58-B085D256F3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421268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C00EE-B70A-4365-AD47-B3972B308522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A0083-5961-455E-95B2-47B048DC64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4164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CC2C0-6D9F-4B27-A5F5-3E020F7BDCEC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59070-A515-47DE-A54B-17EB4CEDAF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80357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4CFBC-E5F2-4C1D-AD76-372901D1F776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E9CF8E65-ED36-47DB-80DA-5E47CB9867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67977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5311-A8B6-475F-BCDE-939164055890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66F96-4F7F-410B-8C36-7BF8B7A25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96622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3906-76AF-4F58-9E08-1BE78A061F47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F1A39-05BC-4D58-BA82-444424607B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672143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72178-DED8-4667-BCFD-16FB160973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4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68FAB-C710-4F0D-A915-9F5F2664659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49B90-6978-4F3D-AF7B-216BCF0BBF0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3470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5613F-F190-4720-B201-A97B6A6B78E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2652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5BBD9-DFDA-466E-9E3A-CFF073E69C6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79781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4D886-B3D4-4DB8-BA6A-05F3624252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8643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076E7-5CF0-4C71-AAB9-88426AB774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3880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F6508-036B-445F-A693-4FAA12A4547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1582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5BC7C-3709-4F86-8394-2BBAB6B8518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2603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A81-D23C-42D0-A411-7ACFAB36B3F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3572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19A2E-8A1B-4E75-82EC-224EB07A2B0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31952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EF6E-AE81-4CF3-9917-83976538E3C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4906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0DE36-D223-4CE0-A59E-67BEBF29C40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86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8D1E87-2407-46DA-AABB-44B2CAF4792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D892B75-F28A-44E1-BDBD-4CB110986ED9}" type="slidenum">
              <a:rPr lang="en-US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4009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ED642-5F7F-44CA-AB1F-80A7CC66ED7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28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22"/>
          <p:cNvSpPr/>
          <p:nvPr userDrawn="1"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23"/>
          <p:cNvSpPr/>
          <p:nvPr userDrawn="1"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24"/>
          <p:cNvSpPr/>
          <p:nvPr userDrawn="1"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25"/>
          <p:cNvSpPr/>
          <p:nvPr userDrawn="1"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26"/>
          <p:cNvSpPr/>
          <p:nvPr userDrawn="1"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4" name="Rounded Rectangle 29"/>
          <p:cNvSpPr/>
          <p:nvPr userDrawn="1"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5" name="Rounded Rectangle 30"/>
          <p:cNvSpPr/>
          <p:nvPr userDrawn="1"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6"/>
          <p:cNvSpPr/>
          <p:nvPr userDrawn="1"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9"/>
          <p:cNvSpPr/>
          <p:nvPr userDrawn="1"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0"/>
          <p:cNvSpPr/>
          <p:nvPr userDrawn="1"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0B9704F-43E5-4BDF-BE2C-0294FF7614DE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2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424456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424456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0FAFF5E-0957-4DF5-BE7C-7CE0A90EF4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284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C0FC539-A61E-4974-8D18-568FAEEB4DF2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8982ECD-A707-4002-A796-5BB3D28360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15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DE5547B4-2B70-483B-B0D7-7B11907E6945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995A2BB-D0E7-4334-A4D7-DF4F35EE0A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02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0A88747-B3DC-4322-B6CF-A89AA276AF08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CEF1E5C-A73F-4587-8A5D-8CEFF1BCDD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373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B12BEC4-3B39-43A1-A9E7-B233AAB91AA0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0D9F6BD-B9A3-460D-BB7E-A1A483AF1D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3666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B12BEC4-3B39-43A1-A9E7-B233AAB91AA0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90CC9F0-9018-4A25-A7D3-0E98C566FA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47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AD5C031-CCC8-4811-82F5-717C2282CE79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424456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A0B76D0-D44F-40B2-94B8-036E33665F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26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BC181-2990-4727-BC16-CE8F98619CF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E2275-003B-4158-A594-296710C8998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79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4A5E38E-AF25-406E-96C6-F837DFAF6C3C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42C3D68-04B4-4493-B95C-E293E9671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380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27478A8-F2C4-4119-9CC5-EFDE6753EC30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3798318-7CDD-4B03-9C67-87CF686A67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476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7D74277-BC76-4073-B4B9-75B82238DF99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902684C-967C-4425-9D25-842A26C3F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902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DE2A8788-0307-4826-9534-4A2671AA5A81}" type="datetimeFigureOut">
              <a:rPr lang="de-DE"/>
              <a:pPr>
                <a:defRPr/>
              </a:pPr>
              <a:t>22.05.24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7EE73D8-02B9-49B6-A589-1C24BD0AC3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491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 lIns="91440" tIns="45720" rIns="91440" bIns="45720" rtlCol="0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/>
              <a:t>EDMS 1193119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8013" y="6492875"/>
            <a:ext cx="2895600" cy="365125"/>
          </a:xfrm>
        </p:spPr>
        <p:txBody>
          <a:bodyPr lIns="91440" tIns="45720" rIns="91440" bIns="45720" rtlCol="0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/>
              <a:t>IEFC Meeting 24</a:t>
            </a:r>
            <a:r>
              <a:rPr lang="en-US" baseline="30000"/>
              <a:t>th</a:t>
            </a:r>
            <a:r>
              <a:rPr lang="en-US"/>
              <a:t> February 2012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lIns="91440" tIns="45720" rIns="91440" bIns="45720" rtlCol="0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2A4E3B7-76C4-4BCD-B68D-5AEAF8516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86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9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931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944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70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63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ED3A1-6517-4490-9E45-45F6EC5BE46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F185B-0B01-4254-A3B2-C1289D2EE3B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401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17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21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771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157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832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656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8D1E87-2407-46DA-AABB-44B2CAF4792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D892B75-F28A-44E1-BDBD-4CB110986ED9}" type="slidenum">
              <a:rPr lang="en-US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0512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53350-25BD-4CD0-8FD8-D90F636011A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40361-2609-41B6-8EB9-210642B50B3B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094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BC181-2990-4727-BC16-CE8F98619CF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E2275-003B-4158-A594-296710C8998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228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ED3A1-6517-4490-9E45-45F6EC5BE46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F185B-0B01-4254-A3B2-C1289D2EE3B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7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D16E2-99DC-4F3E-8AAB-F03EE3D7867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C121A-80F8-445C-8661-232362329C9A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05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D16E2-99DC-4F3E-8AAB-F03EE3D7867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C121A-80F8-445C-8661-232362329C9A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9235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4C1E-CF5A-4271-A596-7FA008A0FE3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0FCC8-032F-437B-9250-CB642849B19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872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246D4-5A28-4979-B90F-3DF1A542877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42AB-B197-4E65-9A5C-CB671BF9244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0315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08F0-2886-475F-9E42-82C3D2374ED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94ED-5EC9-4960-915A-F9EF0AA6CC3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5421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1A08D-96A3-4626-AFB6-1F628BFBC31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8B61D-7ECE-48C0-8EB5-F3D1820DD07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7458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6E4F2-B292-442E-B07C-4C51CD6C704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AC5F-F21B-4F4F-BDBC-250C70EB61D5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012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9FF85-73C4-4662-B615-1FC576278D6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E9276-11FD-4821-918D-6E69C44D220B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198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68FAB-C710-4F0D-A915-9F5F2664659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49B90-6978-4F3D-AF7B-216BCF0BBF0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0359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8D1E87-2407-46DA-AABB-44B2CAF4792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D892B75-F28A-44E1-BDBD-4CB110986ED9}" type="slidenum">
              <a:rPr lang="en-US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6338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975" y="274638"/>
            <a:ext cx="7616825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4100" y="1614488"/>
            <a:ext cx="3732213" cy="445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8713" y="1614488"/>
            <a:ext cx="3733800" cy="2152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38713" y="3919538"/>
            <a:ext cx="3733800" cy="2152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89013" y="6234113"/>
            <a:ext cx="2009775" cy="476250"/>
          </a:xfrm>
        </p:spPr>
        <p:txBody>
          <a:bodyPr/>
          <a:lstStyle>
            <a:lvl1pPr>
              <a:defRPr/>
            </a:lvl1pPr>
          </a:lstStyle>
          <a:p>
            <a:fld id="{3B3EC4E7-16C2-46D9-A385-09DF84F35FFA}" type="datetime1">
              <a:rPr lang="fr-FR">
                <a:solidFill>
                  <a:srgbClr val="04617B">
                    <a:shade val="90000"/>
                  </a:srgbClr>
                </a:solidFill>
              </a:rPr>
              <a:pPr/>
              <a:t>22/05/2024</a:t>
            </a:fld>
            <a:r>
              <a:rPr lang="fr-FR">
                <a:solidFill>
                  <a:srgbClr val="04617B">
                    <a:shade val="90000"/>
                  </a:srgbClr>
                </a:solidFill>
              </a:rPr>
              <a:t>Session automne 2003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13125" y="6221413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4617B">
                    <a:shade val="90000"/>
                  </a:srgbClr>
                </a:solidFill>
              </a:rPr>
              <a:t>hfhggjdfkgjdkjfHigh Level Dosimetry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070850" y="6245225"/>
            <a:ext cx="615950" cy="476250"/>
          </a:xfrm>
        </p:spPr>
        <p:txBody>
          <a:bodyPr/>
          <a:lstStyle>
            <a:lvl1pPr>
              <a:defRPr/>
            </a:lvl1pPr>
          </a:lstStyle>
          <a:p>
            <a:fld id="{9BE92E91-DDC3-420B-A70F-57E4AD74F927}" type="slidenum">
              <a:rPr lang="fr-FR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69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C4C1E-CF5A-4271-A596-7FA008A0FE3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0FCC8-032F-437B-9250-CB642849B19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4312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DF204-7868-4B4D-A06B-ABB7B3B1351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765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43480-5EB3-4DFB-9806-67D7728D55A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1097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ADEB6-C1F5-4850-A33E-1886F99580A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962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8B5E3-0865-4E1E-822C-C45DACCE413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3445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7FCBF-058E-4448-B9F1-C324D7F132F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4098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61997-0C33-4DA4-B417-EA6401B2CF4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347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C1582-C5D5-4C1D-A26F-36EEE03FEE1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6263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83306-0F6C-4F9C-B327-51F4B36AA80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048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CB59F-4155-47CF-8C9A-AF9725E4A3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557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7B745-839A-4F6E-9CCE-E2DD613C3C1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25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246D4-5A28-4979-B90F-3DF1A542877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42AB-B197-4E65-9A5C-CB671BF9244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723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EE80C-92E3-40E8-BA08-191830643C2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080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e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63077" y="8"/>
            <a:ext cx="5981538" cy="720000"/>
          </a:xfrm>
          <a:prstGeom prst="rect">
            <a:avLst/>
          </a:prstGeom>
        </p:spPr>
        <p:txBody>
          <a:bodyPr/>
          <a:lstStyle>
            <a:lvl1pPr algn="ctr"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0154" y="640801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>
                <a:solidFill>
                  <a:srgbClr val="FFFFFF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218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46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972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258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4643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0843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333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860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902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08F0-2886-475F-9E42-82C3D2374ED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94ED-5EC9-4960-915A-F9EF0AA6CC3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079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68832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3170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103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975" y="274638"/>
            <a:ext cx="7616825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4100" y="1614488"/>
            <a:ext cx="3732213" cy="445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8713" y="1614488"/>
            <a:ext cx="3733800" cy="2152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38713" y="3919538"/>
            <a:ext cx="3733800" cy="2152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89013" y="6234113"/>
            <a:ext cx="2009775" cy="47625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13125" y="6221413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070850" y="6245225"/>
            <a:ext cx="615950" cy="476250"/>
          </a:xfrm>
        </p:spPr>
        <p:txBody>
          <a:bodyPr/>
          <a:lstStyle>
            <a:lvl1pPr>
              <a:defRPr/>
            </a:lvl1pPr>
          </a:lstStyle>
          <a:p>
            <a:fld id="{9BE92E91-DDC3-420B-A70F-57E4AD74F927}" type="slidenum">
              <a:rPr lang="fr-FR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5037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e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63077" y="8"/>
            <a:ext cx="5981538" cy="720000"/>
          </a:xfrm>
          <a:prstGeom prst="rect">
            <a:avLst/>
          </a:prstGeom>
        </p:spPr>
        <p:txBody>
          <a:bodyPr/>
          <a:lstStyle>
            <a:lvl1pPr algn="ctr"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0154" y="640801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77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077" y="8"/>
            <a:ext cx="5981538" cy="720000"/>
          </a:xfrm>
          <a:prstGeom prst="rect">
            <a:avLst/>
          </a:prstGeom>
        </p:spPr>
        <p:txBody>
          <a:bodyPr/>
          <a:lstStyle>
            <a:lvl1pPr algn="ctr"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309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DF204-7868-4B4D-A06B-ABB7B3B1351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8697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43480-5EB3-4DFB-9806-67D7728D55A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6096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ADEB6-C1F5-4850-A33E-1886F99580A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4345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8B5E3-0865-4E1E-822C-C45DACCE413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80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1A08D-96A3-4626-AFB6-1F628BFBC31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8B61D-7ECE-48C0-8EB5-F3D1820DD07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219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7FCBF-058E-4448-B9F1-C324D7F132F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6125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61997-0C33-4DA4-B417-EA6401B2CF4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590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C1582-C5D5-4C1D-A26F-36EEE03FEE1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490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83306-0F6C-4F9C-B327-51F4B36AA80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52609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CB59F-4155-47CF-8C9A-AF9725E4A3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0591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7B745-839A-4F6E-9CCE-E2DD613C3C1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7188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EE80C-92E3-40E8-BA08-191830643C2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213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DF204-7868-4B4D-A06B-ABB7B3B1351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706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43480-5EB3-4DFB-9806-67D7728D55A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253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ADEB6-C1F5-4850-A33E-1886F99580A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90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6E4F2-B292-442E-B07C-4C51CD6C704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AC5F-F21B-4F4F-BDBC-250C70EB61D5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8599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8B5E3-0865-4E1E-822C-C45DACCE413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1649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7FCBF-058E-4448-B9F1-C324D7F132F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099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61997-0C33-4DA4-B417-EA6401B2CF4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6634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C1582-C5D5-4C1D-A26F-36EEE03FEE1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9978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83306-0F6C-4F9C-B327-51F4B36AA80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61139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CB59F-4155-47CF-8C9A-AF9725E4A3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7842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7B745-839A-4F6E-9CCE-E2DD613C3C1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3564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EE80C-92E3-40E8-BA08-191830643C2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26012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BC679-7E10-4120-AB26-05C9622F97C8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2A766-1590-4694-828B-05F673ADE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4454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641B8-C259-4BC0-86BF-7132D38576F4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C2A7A-0B5B-4501-BDE0-575D688BC7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924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6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4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4.JP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124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B9E823-A754-402D-AF43-B3C658A3F22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31C9EF-64F9-4F14-B7B4-47CB36DB6C4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5129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960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BB59F4-6113-42B3-83C1-687B20B493BE}" type="slidenum">
              <a:rPr lang="en-US">
                <a:solidFill>
                  <a:srgbClr val="FFFFFF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48980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424456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12BEC4-3B39-43A1-A9E7-B233AAB91AA0}" type="datetimeFigureOut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22.05.24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424456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14188B-9131-42F3-A8FC-C75166D37A2E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4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2757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315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124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B9E823-A754-402D-AF43-B3C658A3F221}" type="datetime1">
              <a:rPr lang="en-US" smtClean="0">
                <a:solidFill>
                  <a:srgbClr val="04617B">
                    <a:shade val="90000"/>
                  </a:srgbClr>
                </a:solidFill>
                <a:ea typeface="ＭＳ Ｐゴシック" pitchFamily="34" charset="-128"/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31C9EF-64F9-4F14-B7B4-47CB36DB6C40}" type="slidenum">
              <a:rPr lang="en-US">
                <a:solidFill>
                  <a:srgbClr val="04617B">
                    <a:shade val="90000"/>
                  </a:srgbClr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ea typeface="ＭＳ Ｐゴシック" pitchFamily="34" charset="-128"/>
            </a:endParaRPr>
          </a:p>
        </p:txBody>
      </p:sp>
      <p:grpSp>
        <p:nvGrpSpPr>
          <p:cNvPr id="5129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ea typeface="ＭＳ Ｐゴシック" pitchFamily="34" charset="-128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633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1C9B1-DE0E-4DCC-9378-99530BC0CD21}" type="slidenum">
              <a:rPr lang="en-US">
                <a:solidFill>
                  <a:srgbClr val="FFFFFF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627795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2757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277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1C9B1-DE0E-4DCC-9378-99530BC0CD21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63057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1C9B1-DE0E-4DCC-9378-99530BC0CD21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8011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ADF584-9A99-44EA-99A6-F1A03AA9608E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5/22/24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F99551-463D-4DB7-8D3C-8AF143755635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027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34573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wmf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24.png"/><Relationship Id="rId4" Type="http://schemas.openxmlformats.org/officeDocument/2006/relationships/hyperlink" Target="http://dx.doi.org/10.1016/j.nimb.2013.05.007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9.xml"/><Relationship Id="rId4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8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1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51.wmf"/><Relationship Id="rId4" Type="http://schemas.openxmlformats.org/officeDocument/2006/relationships/image" Target="../media/image53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1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5.xml"/></Relationships>
</file>

<file path=ppt/slides/_rels/slide5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2.wmf"/><Relationship Id="rId18" Type="http://schemas.openxmlformats.org/officeDocument/2006/relationships/oleObject" Target="../embeddings/oleObject10.bin"/><Relationship Id="rId26" Type="http://schemas.openxmlformats.org/officeDocument/2006/relationships/image" Target="../media/image66.wmf"/><Relationship Id="rId39" Type="http://schemas.openxmlformats.org/officeDocument/2006/relationships/oleObject" Target="../embeddings/oleObject25.bin"/><Relationship Id="rId21" Type="http://schemas.openxmlformats.org/officeDocument/2006/relationships/oleObject" Target="../embeddings/oleObject13.bin"/><Relationship Id="rId34" Type="http://schemas.openxmlformats.org/officeDocument/2006/relationships/image" Target="../media/image69.wmf"/><Relationship Id="rId42" Type="http://schemas.openxmlformats.org/officeDocument/2006/relationships/oleObject" Target="../embeddings/oleObject28.bin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21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2.bin"/><Relationship Id="rId29" Type="http://schemas.openxmlformats.org/officeDocument/2006/relationships/oleObject" Target="../embeddings/oleObject19.bin"/><Relationship Id="rId41" Type="http://schemas.openxmlformats.org/officeDocument/2006/relationships/oleObject" Target="../embeddings/oleObject27.bin"/><Relationship Id="rId1" Type="http://schemas.openxmlformats.org/officeDocument/2006/relationships/slideLayout" Target="../slideLayouts/slideLayout110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1.wmf"/><Relationship Id="rId24" Type="http://schemas.openxmlformats.org/officeDocument/2006/relationships/oleObject" Target="../embeddings/oleObject15.bin"/><Relationship Id="rId32" Type="http://schemas.openxmlformats.org/officeDocument/2006/relationships/image" Target="../media/image68.wmf"/><Relationship Id="rId37" Type="http://schemas.openxmlformats.org/officeDocument/2006/relationships/oleObject" Target="../embeddings/oleObject23.bin"/><Relationship Id="rId40" Type="http://schemas.openxmlformats.org/officeDocument/2006/relationships/oleObject" Target="../embeddings/oleObject26.bin"/><Relationship Id="rId5" Type="http://schemas.openxmlformats.org/officeDocument/2006/relationships/image" Target="../media/image59.wmf"/><Relationship Id="rId15" Type="http://schemas.openxmlformats.org/officeDocument/2006/relationships/image" Target="../media/image63.wmf"/><Relationship Id="rId23" Type="http://schemas.openxmlformats.org/officeDocument/2006/relationships/image" Target="../media/image65.wmf"/><Relationship Id="rId28" Type="http://schemas.openxmlformats.org/officeDocument/2006/relationships/oleObject" Target="../embeddings/oleObject18.bin"/><Relationship Id="rId36" Type="http://schemas.openxmlformats.org/officeDocument/2006/relationships/image" Target="../media/image70.wmf"/><Relationship Id="rId10" Type="http://schemas.openxmlformats.org/officeDocument/2006/relationships/image" Target="../media/image60.wmf"/><Relationship Id="rId19" Type="http://schemas.openxmlformats.org/officeDocument/2006/relationships/oleObject" Target="../embeddings/oleObject11.bin"/><Relationship Id="rId31" Type="http://schemas.openxmlformats.org/officeDocument/2006/relationships/oleObject" Target="../embeddings/oleObject20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4.bin"/><Relationship Id="rId27" Type="http://schemas.openxmlformats.org/officeDocument/2006/relationships/oleObject" Target="../embeddings/oleObject17.bin"/><Relationship Id="rId30" Type="http://schemas.openxmlformats.org/officeDocument/2006/relationships/image" Target="../media/image67.wmf"/><Relationship Id="rId35" Type="http://schemas.openxmlformats.org/officeDocument/2006/relationships/oleObject" Target="../embeddings/oleObject22.bin"/><Relationship Id="rId8" Type="http://schemas.openxmlformats.org/officeDocument/2006/relationships/oleObject" Target="../embeddings/oleObject5.bin"/><Relationship Id="rId3" Type="http://schemas.openxmlformats.org/officeDocument/2006/relationships/slide" Target="slide18.xml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64.wmf"/><Relationship Id="rId25" Type="http://schemas.openxmlformats.org/officeDocument/2006/relationships/oleObject" Target="../embeddings/oleObject16.bin"/><Relationship Id="rId33" Type="http://schemas.openxmlformats.org/officeDocument/2006/relationships/oleObject" Target="../embeddings/oleObject21.bin"/><Relationship Id="rId38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82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2.xml"/><Relationship Id="rId1" Type="http://schemas.openxmlformats.org/officeDocument/2006/relationships/tags" Target="../tags/tag3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2.xml"/><Relationship Id="rId1" Type="http://schemas.openxmlformats.org/officeDocument/2006/relationships/tags" Target="../tags/tag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772400" cy="792088"/>
          </a:xfrm>
        </p:spPr>
        <p:txBody>
          <a:bodyPr/>
          <a:lstStyle/>
          <a:p>
            <a:pPr algn="ctr"/>
            <a:r>
              <a:rPr lang="en-GB" dirty="0">
                <a:effectLst/>
              </a:rPr>
              <a:t>Radiation Fields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ADEB6-C1F5-4850-A33E-1886F99580A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3068960"/>
            <a:ext cx="6476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Christoph Schäfer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With many thanks to Helmut </a:t>
            </a:r>
            <a:r>
              <a:rPr lang="en-GB" sz="2800" dirty="0" err="1"/>
              <a:t>Vincke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4311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514528" cy="72008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Radiation Fields around High-Energy Accelerators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364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of this chapter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55" y="1628800"/>
            <a:ext cx="8229600" cy="4104456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00000"/>
              <a:buNone/>
            </a:pPr>
            <a:r>
              <a:rPr lang="en-US" sz="24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We will learn something about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The different radiation fields occurring at CERN (beam-on versus beam-off)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Impact of ionizing radiation in accelerators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43480-5EB3-4DFB-9806-67D7728D55A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28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7952" y="44624"/>
            <a:ext cx="8514528" cy="72008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Radiation Fields around High Energy Accelerators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692696"/>
            <a:ext cx="8351840" cy="399765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Prompt ionizing radiation – beam 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Content Placeholder 3"/>
          <p:cNvSpPr txBox="1">
            <a:spLocks/>
          </p:cNvSpPr>
          <p:nvPr/>
        </p:nvSpPr>
        <p:spPr bwMode="auto">
          <a:xfrm>
            <a:off x="91008" y="3789040"/>
            <a:ext cx="815340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38086"/>
              </a:buClr>
            </a:pPr>
            <a:r>
              <a:rPr lang="en-US" sz="2400" dirty="0">
                <a:solidFill>
                  <a:prstClr val="white"/>
                </a:solidFill>
              </a:rPr>
              <a:t>Ionizing Radiation due to induced radioactivity – beam off</a:t>
            </a: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9745" y="4916776"/>
            <a:ext cx="1806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  <a:latin typeface="Symbol" panose="05050102010706020507" pitchFamily="18" charset="2"/>
                <a:ea typeface="ＭＳ Ｐゴシック" pitchFamily="34" charset="-128"/>
              </a:rPr>
              <a:t>a, b</a:t>
            </a:r>
            <a:r>
              <a:rPr lang="en-US" dirty="0">
                <a:solidFill>
                  <a:srgbClr val="FFFF00"/>
                </a:solidFill>
                <a:ea typeface="ＭＳ Ｐゴシック" pitchFamily="34" charset="-128"/>
              </a:rPr>
              <a:t>-, </a:t>
            </a:r>
            <a:r>
              <a:rPr lang="en-US" dirty="0">
                <a:solidFill>
                  <a:srgbClr val="FFFF00"/>
                </a:solidFill>
                <a:latin typeface="Symbol" panose="05050102010706020507" pitchFamily="18" charset="2"/>
                <a:ea typeface="ＭＳ Ｐゴシック" pitchFamily="34" charset="-128"/>
              </a:rPr>
              <a:t>g</a:t>
            </a:r>
            <a:r>
              <a:rPr lang="en-US" dirty="0">
                <a:solidFill>
                  <a:srgbClr val="FFFF00"/>
                </a:solidFill>
                <a:ea typeface="ＭＳ Ｐゴシック" pitchFamily="34" charset="-128"/>
              </a:rPr>
              <a:t>-radiation,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  <a:ea typeface="ＭＳ Ｐゴシック" pitchFamily="34" charset="-128"/>
              </a:rPr>
              <a:t>Main </a:t>
            </a:r>
            <a:r>
              <a:rPr lang="en-US" dirty="0">
                <a:solidFill>
                  <a:srgbClr val="FFFF00"/>
                </a:solidFill>
                <a:latin typeface="Symbol" panose="05050102010706020507" pitchFamily="18" charset="2"/>
                <a:ea typeface="ＭＳ Ｐゴシック" pitchFamily="34" charset="-128"/>
              </a:rPr>
              <a:t>g </a:t>
            </a:r>
            <a:r>
              <a:rPr lang="en-US" dirty="0">
                <a:solidFill>
                  <a:srgbClr val="FFFF00"/>
                </a:solidFill>
                <a:ea typeface="ＭＳ Ｐゴシック" pitchFamily="34" charset="-128"/>
              </a:rPr>
              <a:t>energies: &lt; 2.76 MeV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23728" y="1340768"/>
            <a:ext cx="3744416" cy="2376264"/>
            <a:chOff x="611560" y="1412776"/>
            <a:chExt cx="4076700" cy="2592288"/>
          </a:xfrm>
        </p:grpSpPr>
        <p:sp>
          <p:nvSpPr>
            <p:cNvPr id="2" name="Rectangle 1"/>
            <p:cNvSpPr/>
            <p:nvPr/>
          </p:nvSpPr>
          <p:spPr>
            <a:xfrm>
              <a:off x="611560" y="1412776"/>
              <a:ext cx="4076700" cy="2592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pic>
          <p:nvPicPr>
            <p:cNvPr id="27" name="Picture 14" descr="C:\Tis\Conferences, courses, talks\beam_on-real.cdr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46"/>
            <a:stretch/>
          </p:blipFill>
          <p:spPr bwMode="auto">
            <a:xfrm>
              <a:off x="827584" y="1412776"/>
              <a:ext cx="3373438" cy="2516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012160" y="1746682"/>
            <a:ext cx="1512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Whole particle zoo with E up to initial beam energy  </a:t>
            </a:r>
            <a:br>
              <a:rPr lang="en-US" dirty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</a:br>
            <a:endParaRPr lang="en-US" dirty="0">
              <a:solidFill>
                <a:srgbClr val="FFFF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837377" y="4276186"/>
            <a:ext cx="2848868" cy="2376264"/>
            <a:chOff x="1075060" y="4276186"/>
            <a:chExt cx="2848868" cy="2376264"/>
          </a:xfrm>
        </p:grpSpPr>
        <p:sp>
          <p:nvSpPr>
            <p:cNvPr id="29" name="Rectangle 28"/>
            <p:cNvSpPr/>
            <p:nvPr/>
          </p:nvSpPr>
          <p:spPr>
            <a:xfrm>
              <a:off x="1075060" y="4276186"/>
              <a:ext cx="2848868" cy="2376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pic>
          <p:nvPicPr>
            <p:cNvPr id="28" name="Picture 16" descr="C:\Tis\Conferences, courses, talks\beam_off.cdr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00"/>
            <a:stretch/>
          </p:blipFill>
          <p:spPr bwMode="auto">
            <a:xfrm>
              <a:off x="1075060" y="4276186"/>
              <a:ext cx="2650129" cy="2321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555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0" grpId="0"/>
      <p:bldP spid="2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s://cds.cern.ch/record/1345733/files/Cosmic_image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6" t="892" r="13186" b="10001"/>
          <a:stretch/>
        </p:blipFill>
        <p:spPr bwMode="auto">
          <a:xfrm>
            <a:off x="4788023" y="1452399"/>
            <a:ext cx="4155951" cy="396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16632"/>
            <a:ext cx="8153400" cy="99060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  <a:latin typeface="Calibri" pitchFamily="34" charset="0"/>
              </a:rPr>
              <a:t>Prompt Ionising Radiation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6072188" y="5556399"/>
            <a:ext cx="1223962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anchor="ctr" anchorCtr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prstClr val="white"/>
                </a:solidFill>
                <a:ea typeface="ＭＳ Ｐゴシック" pitchFamily="34" charset="-128"/>
              </a:rPr>
              <a:t>Cosmos</a:t>
            </a:r>
          </a:p>
        </p:txBody>
      </p:sp>
      <p:sp>
        <p:nvSpPr>
          <p:cNvPr id="13319" name="Text Box 18"/>
          <p:cNvSpPr txBox="1">
            <a:spLocks noChangeArrowheads="1"/>
          </p:cNvSpPr>
          <p:nvPr/>
        </p:nvSpPr>
        <p:spPr bwMode="auto">
          <a:xfrm>
            <a:off x="571500" y="5556399"/>
            <a:ext cx="3598863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anchor="ctr" anchorCtr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prstClr val="white"/>
                </a:solidFill>
                <a:ea typeface="ＭＳ Ｐゴシック" pitchFamily="34" charset="-128"/>
              </a:rPr>
              <a:t>Hadron accelerator</a:t>
            </a:r>
          </a:p>
        </p:txBody>
      </p:sp>
      <p:sp>
        <p:nvSpPr>
          <p:cNvPr id="13320" name="TextBox 19"/>
          <p:cNvSpPr txBox="1">
            <a:spLocks noChangeArrowheads="1"/>
          </p:cNvSpPr>
          <p:nvPr/>
        </p:nvSpPr>
        <p:spPr bwMode="auto">
          <a:xfrm>
            <a:off x="285750" y="6088063"/>
            <a:ext cx="8715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err="1">
                <a:solidFill>
                  <a:prstClr val="white"/>
                </a:solidFill>
                <a:ea typeface="ＭＳ Ｐゴシック" pitchFamily="34" charset="-128"/>
              </a:rPr>
              <a:t>Particle</a:t>
            </a:r>
            <a:r>
              <a:rPr lang="fr-FR" sz="2400" dirty="0">
                <a:solidFill>
                  <a:prstClr val="white"/>
                </a:solidFill>
                <a:ea typeface="ＭＳ Ｐゴシック" pitchFamily="34" charset="-128"/>
              </a:rPr>
              <a:t> impact </a:t>
            </a:r>
            <a:r>
              <a:rPr lang="fr-FR" sz="2400" dirty="0" err="1">
                <a:solidFill>
                  <a:prstClr val="white"/>
                </a:solidFill>
                <a:ea typeface="ＭＳ Ｐゴシック" pitchFamily="34" charset="-128"/>
              </a:rPr>
              <a:t>creates</a:t>
            </a:r>
            <a:r>
              <a:rPr lang="fr-FR" sz="2400" dirty="0">
                <a:solidFill>
                  <a:prstClr val="white"/>
                </a:solidFill>
                <a:ea typeface="ＭＳ Ｐゴシック" pitchFamily="34" charset="-128"/>
              </a:rPr>
              <a:t> high-</a:t>
            </a:r>
            <a:r>
              <a:rPr lang="fr-FR" sz="2400" dirty="0" err="1">
                <a:solidFill>
                  <a:prstClr val="white"/>
                </a:solidFill>
                <a:ea typeface="ＭＳ Ｐゴシック" pitchFamily="34" charset="-128"/>
              </a:rPr>
              <a:t>energy</a:t>
            </a:r>
            <a:r>
              <a:rPr lang="fr-FR" sz="2400" dirty="0">
                <a:solidFill>
                  <a:prstClr val="white"/>
                </a:solidFill>
                <a:ea typeface="ＭＳ Ｐゴシック" pitchFamily="34" charset="-128"/>
              </a:rPr>
              <a:t> </a:t>
            </a:r>
            <a:r>
              <a:rPr lang="fr-FR" sz="2400" dirty="0" err="1">
                <a:solidFill>
                  <a:prstClr val="white"/>
                </a:solidFill>
                <a:ea typeface="ＭＳ Ｐゴシック" pitchFamily="34" charset="-128"/>
              </a:rPr>
              <a:t>particle</a:t>
            </a:r>
            <a:r>
              <a:rPr lang="fr-FR" sz="2400" dirty="0">
                <a:solidFill>
                  <a:prstClr val="white"/>
                </a:solidFill>
                <a:ea typeface="ＭＳ Ｐゴシック" pitchFamily="34" charset="-128"/>
              </a:rPr>
              <a:t> cascades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08104" y="155853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Highest particle energy measured: 3.2×10</a:t>
            </a:r>
            <a:r>
              <a:rPr lang="en-US" baseline="30000" dirty="0">
                <a:solidFill>
                  <a:prstClr val="white"/>
                </a:solidFill>
                <a:ea typeface="ＭＳ Ｐゴシック" pitchFamily="34" charset="-128"/>
              </a:rPr>
              <a:t>20</a:t>
            </a:r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 eV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3024" y="1452399"/>
            <a:ext cx="4331238" cy="3960922"/>
            <a:chOff x="-1188640" y="1793765"/>
            <a:chExt cx="4331238" cy="3894247"/>
          </a:xfrm>
        </p:grpSpPr>
        <p:pic>
          <p:nvPicPr>
            <p:cNvPr id="21" name="Picture 14" descr="C:\Tis\Conferences, courses, talks\beam_on-real.cd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1188640" y="1793765"/>
              <a:ext cx="4331238" cy="38942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99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420136" y="2232776"/>
              <a:ext cx="1594934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prstClr val="black"/>
                  </a:solidFill>
                  <a:ea typeface="ＭＳ Ｐゴシック" pitchFamily="34" charset="-128"/>
                </a:rPr>
                <a:t>up to 7 </a:t>
              </a:r>
              <a:r>
                <a:rPr lang="en-US" sz="2000" dirty="0" err="1">
                  <a:solidFill>
                    <a:prstClr val="black"/>
                  </a:solidFill>
                  <a:ea typeface="ＭＳ Ｐゴシック" pitchFamily="34" charset="-128"/>
                </a:rPr>
                <a:t>TeV</a:t>
              </a:r>
              <a:endParaRPr lang="en-US" sz="2000" dirty="0">
                <a:solidFill>
                  <a:prstClr val="black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3187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9" grpId="0"/>
      <p:bldP spid="13320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Ionizing particles on matter: Impact and consequences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3518" y="5392067"/>
            <a:ext cx="203744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lvl="1" algn="ctr"/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Activation of material</a:t>
            </a:r>
          </a:p>
        </p:txBody>
      </p:sp>
      <p:sp>
        <p:nvSpPr>
          <p:cNvPr id="5" name="Rectangle 4"/>
          <p:cNvSpPr/>
          <p:nvPr/>
        </p:nvSpPr>
        <p:spPr>
          <a:xfrm>
            <a:off x="6412676" y="3642409"/>
            <a:ext cx="2286000" cy="646331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0" lvl="1" algn="ctr"/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Radiation triggered failure of electronics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7824" y="3642409"/>
            <a:ext cx="313184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Focused energy deposition in material </a:t>
            </a:r>
            <a:r>
              <a:rPr lang="en-US" dirty="0">
                <a:solidFill>
                  <a:prstClr val="white"/>
                </a:solidFill>
                <a:ea typeface="ＭＳ Ｐゴシック" pitchFamily="34" charset="-128"/>
                <a:sym typeface="Wingdings" pitchFamily="2" charset="2"/>
              </a:rPr>
              <a:t></a:t>
            </a:r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 heat development, shockwaves</a:t>
            </a:r>
            <a:r>
              <a:rPr lang="en-US" dirty="0">
                <a:solidFill>
                  <a:prstClr val="white"/>
                </a:solidFill>
                <a:ea typeface="ＭＳ Ｐゴシック" pitchFamily="34" charset="-128"/>
                <a:sym typeface="Wingdings" pitchFamily="2" charset="2"/>
              </a:rPr>
              <a:t> </a:t>
            </a:r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destruction of materials</a:t>
            </a:r>
            <a:endParaRPr lang="en-US" sz="2400" dirty="0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1904" y="5385990"/>
            <a:ext cx="2286000" cy="923330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0" lvl="1" algn="ctr"/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Aging of organic materials like insulations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F8126272-07E9-4738-B816-728F8FDF9354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331640" y="2780928"/>
            <a:ext cx="864096" cy="9999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6" idx="0"/>
          </p:cNvCxnSpPr>
          <p:nvPr/>
        </p:nvCxnSpPr>
        <p:spPr>
          <a:xfrm>
            <a:off x="4553744" y="2780928"/>
            <a:ext cx="0" cy="8614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5" idx="0"/>
          </p:cNvCxnSpPr>
          <p:nvPr/>
        </p:nvCxnSpPr>
        <p:spPr>
          <a:xfrm>
            <a:off x="6732240" y="2780928"/>
            <a:ext cx="823436" cy="8614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7" idx="0"/>
          </p:cNvCxnSpPr>
          <p:nvPr/>
        </p:nvCxnSpPr>
        <p:spPr>
          <a:xfrm flipH="1">
            <a:off x="2564904" y="2912170"/>
            <a:ext cx="441176" cy="24738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19664" y="2924944"/>
            <a:ext cx="612576" cy="23890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97768" y="3789040"/>
            <a:ext cx="2286000" cy="36933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0" lvl="1" algn="ctr"/>
            <a:r>
              <a:rPr lang="en-US" dirty="0">
                <a:solidFill>
                  <a:prstClr val="white"/>
                </a:solidFill>
                <a:ea typeface="ＭＳ Ｐゴシック" pitchFamily="34" charset="-128"/>
              </a:rPr>
              <a:t>Dose to people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23528" y="550421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white"/>
                </a:solidFill>
                <a:ea typeface="ＭＳ Ｐゴシック" pitchFamily="34" charset="-128"/>
              </a:rPr>
              <a:t>Prompt Ionizing Radiation in Accelerators</a:t>
            </a:r>
          </a:p>
        </p:txBody>
      </p:sp>
    </p:spTree>
    <p:extLst>
      <p:ext uri="{BB962C8B-B14F-4D97-AF65-F5344CB8AC3E}">
        <p14:creationId xmlns:p14="http://schemas.microsoft.com/office/powerpoint/2010/main" val="348322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54" y="2937718"/>
            <a:ext cx="8786590" cy="43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107504" y="1772816"/>
            <a:ext cx="893193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Tx/>
              <a:buChar char="•"/>
            </a:pPr>
            <a:r>
              <a:rPr lang="fr-FR" sz="2400" b="1" dirty="0">
                <a:solidFill>
                  <a:prstClr val="white"/>
                </a:solidFill>
                <a:ea typeface="ＭＳ Ｐゴシック" pitchFamily="34" charset="-128"/>
              </a:rPr>
              <a:t> Relation </a:t>
            </a:r>
            <a:r>
              <a:rPr lang="fr-FR" sz="2400" b="1" dirty="0" err="1">
                <a:solidFill>
                  <a:prstClr val="white"/>
                </a:solidFill>
                <a:ea typeface="ＭＳ Ｐゴシック" pitchFamily="34" charset="-128"/>
              </a:rPr>
              <a:t>between</a:t>
            </a:r>
            <a:r>
              <a:rPr lang="fr-FR" sz="2400" b="1" dirty="0">
                <a:solidFill>
                  <a:prstClr val="white"/>
                </a:solidFill>
                <a:ea typeface="ＭＳ Ｐゴシック" pitchFamily="34" charset="-128"/>
              </a:rPr>
              <a:t> </a:t>
            </a:r>
            <a:r>
              <a:rPr lang="fr-FR" sz="2400" b="1" dirty="0" err="1">
                <a:solidFill>
                  <a:prstClr val="white"/>
                </a:solidFill>
                <a:ea typeface="ＭＳ Ｐゴシック" pitchFamily="34" charset="-128"/>
              </a:rPr>
              <a:t>absorbed</a:t>
            </a:r>
            <a:r>
              <a:rPr lang="fr-FR" sz="2400" b="1" dirty="0">
                <a:solidFill>
                  <a:prstClr val="white"/>
                </a:solidFill>
                <a:ea typeface="ＭＳ Ｐゴシック" pitchFamily="34" charset="-128"/>
              </a:rPr>
              <a:t> dose and damage </a:t>
            </a:r>
            <a:r>
              <a:rPr lang="fr-FR" sz="2400" b="1" dirty="0" err="1">
                <a:solidFill>
                  <a:prstClr val="white"/>
                </a:solidFill>
                <a:ea typeface="ＭＳ Ｐゴシック" pitchFamily="34" charset="-128"/>
              </a:rPr>
              <a:t>caused</a:t>
            </a:r>
            <a:r>
              <a:rPr lang="fr-FR" sz="2400" b="1" dirty="0">
                <a:solidFill>
                  <a:prstClr val="white"/>
                </a:solidFill>
                <a:ea typeface="ＭＳ Ｐゴシック" pitchFamily="34" charset="-128"/>
              </a:rPr>
              <a:t> by radiation</a:t>
            </a:r>
          </a:p>
        </p:txBody>
      </p: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324854" y="2900121"/>
            <a:ext cx="2551113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1177415" y="2528069"/>
            <a:ext cx="51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ea typeface="ＭＳ Ｐゴシック" pitchFamily="34" charset="-128"/>
              </a:rPr>
              <a:t>Gy </a:t>
            </a:r>
          </a:p>
        </p:txBody>
      </p:sp>
      <p:grpSp>
        <p:nvGrpSpPr>
          <p:cNvPr id="108555" name="Group 11"/>
          <p:cNvGrpSpPr>
            <a:grpSpLocks/>
          </p:cNvGrpSpPr>
          <p:nvPr/>
        </p:nvGrpSpPr>
        <p:grpSpPr bwMode="auto">
          <a:xfrm>
            <a:off x="2684089" y="3371693"/>
            <a:ext cx="1088547" cy="2001523"/>
            <a:chOff x="1911" y="2015"/>
            <a:chExt cx="609" cy="815"/>
          </a:xfrm>
        </p:grpSpPr>
        <p:sp>
          <p:nvSpPr>
            <p:cNvPr id="108556" name="Text Box 12"/>
            <p:cNvSpPr txBox="1">
              <a:spLocks noChangeArrowheads="1"/>
            </p:cNvSpPr>
            <p:nvPr/>
          </p:nvSpPr>
          <p:spPr bwMode="auto">
            <a:xfrm>
              <a:off x="1911" y="2610"/>
              <a:ext cx="609" cy="22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LD 50/30 </a:t>
              </a:r>
            </a:p>
          </p:txBody>
        </p:sp>
        <p:sp>
          <p:nvSpPr>
            <p:cNvPr id="108557" name="Line 13"/>
            <p:cNvSpPr>
              <a:spLocks noChangeShapeType="1"/>
            </p:cNvSpPr>
            <p:nvPr/>
          </p:nvSpPr>
          <p:spPr bwMode="auto">
            <a:xfrm flipV="1">
              <a:off x="2274" y="2015"/>
              <a:ext cx="3" cy="50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prstClr val="white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08558" name="Line 14"/>
          <p:cNvSpPr>
            <a:spLocks noChangeShapeType="1"/>
          </p:cNvSpPr>
          <p:nvPr/>
        </p:nvSpPr>
        <p:spPr bwMode="auto">
          <a:xfrm flipH="1">
            <a:off x="1600410" y="3372094"/>
            <a:ext cx="0" cy="651846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108559" name="Text Box 15"/>
          <p:cNvSpPr txBox="1">
            <a:spLocks noChangeArrowheads="1"/>
          </p:cNvSpPr>
          <p:nvPr/>
        </p:nvSpPr>
        <p:spPr bwMode="auto">
          <a:xfrm>
            <a:off x="-36512" y="4017838"/>
            <a:ext cx="240607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prstClr val="white"/>
                </a:solidFill>
                <a:ea typeface="ＭＳ Ｐゴシック" pitchFamily="34" charset="-128"/>
              </a:rPr>
              <a:t>Annual</a:t>
            </a:r>
            <a:r>
              <a:rPr lang="fr-FR" dirty="0">
                <a:solidFill>
                  <a:prstClr val="white"/>
                </a:solidFill>
                <a:ea typeface="ＭＳ Ｐゴシック" pitchFamily="34" charset="-128"/>
              </a:rPr>
              <a:t> dose </a:t>
            </a:r>
            <a:r>
              <a:rPr lang="fr-FR" dirty="0" err="1">
                <a:solidFill>
                  <a:prstClr val="white"/>
                </a:solidFill>
                <a:ea typeface="ＭＳ Ｐゴシック" pitchFamily="34" charset="-128"/>
              </a:rPr>
              <a:t>limit</a:t>
            </a:r>
            <a:r>
              <a:rPr lang="fr-FR" dirty="0">
                <a:solidFill>
                  <a:prstClr val="white"/>
                </a:solidFill>
                <a:ea typeface="ＭＳ Ｐゴシック" pitchFamily="34" charset="-128"/>
              </a:rPr>
              <a:t> (Sv) for radiation </a:t>
            </a:r>
            <a:r>
              <a:rPr lang="fr-FR" dirty="0" err="1">
                <a:solidFill>
                  <a:prstClr val="white"/>
                </a:solidFill>
                <a:ea typeface="ＭＳ Ｐゴシック" pitchFamily="34" charset="-128"/>
              </a:rPr>
              <a:t>workers</a:t>
            </a:r>
            <a:r>
              <a:rPr lang="fr-FR" dirty="0">
                <a:solidFill>
                  <a:prstClr val="white"/>
                </a:solidFill>
                <a:ea typeface="ＭＳ Ｐゴシック" pitchFamily="34" charset="-128"/>
              </a:rPr>
              <a:t> in </a:t>
            </a:r>
            <a:r>
              <a:rPr lang="fr-FR" dirty="0" err="1">
                <a:solidFill>
                  <a:prstClr val="white"/>
                </a:solidFill>
                <a:ea typeface="ＭＳ Ｐゴシック" pitchFamily="34" charset="-128"/>
              </a:rPr>
              <a:t>Switzerland</a:t>
            </a:r>
            <a:endParaRPr lang="fr-FR" dirty="0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2716213" y="198438"/>
            <a:ext cx="3821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prstClr val="white"/>
                </a:solidFill>
                <a:ea typeface="ＭＳ Ｐゴシック" pitchFamily="34" charset="-128"/>
              </a:rPr>
              <a:t>Radiation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0635" y="3557218"/>
            <a:ext cx="5650809" cy="1011238"/>
            <a:chOff x="3460635" y="3557218"/>
            <a:chExt cx="5650809" cy="1011238"/>
          </a:xfrm>
        </p:grpSpPr>
        <p:grpSp>
          <p:nvGrpSpPr>
            <p:cNvPr id="108560" name="Group 16"/>
            <p:cNvGrpSpPr>
              <a:grpSpLocks/>
            </p:cNvGrpSpPr>
            <p:nvPr/>
          </p:nvGrpSpPr>
          <p:grpSpPr bwMode="auto">
            <a:xfrm>
              <a:off x="3460635" y="3557218"/>
              <a:ext cx="1986997" cy="1011238"/>
              <a:chOff x="2447" y="2142"/>
              <a:chExt cx="1058" cy="637"/>
            </a:xfrm>
          </p:grpSpPr>
          <p:sp>
            <p:nvSpPr>
              <p:cNvPr id="108561" name="Text Box 17"/>
              <p:cNvSpPr txBox="1">
                <a:spLocks noChangeArrowheads="1"/>
              </p:cNvSpPr>
              <p:nvPr/>
            </p:nvSpPr>
            <p:spPr bwMode="auto">
              <a:xfrm>
                <a:off x="2540" y="2197"/>
                <a:ext cx="952" cy="58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dirty="0" err="1">
                    <a:solidFill>
                      <a:prstClr val="white"/>
                    </a:solidFill>
                    <a:ea typeface="ＭＳ Ｐゴシック" pitchFamily="34" charset="-128"/>
                  </a:rPr>
                  <a:t>Problems</a:t>
                </a:r>
                <a:r>
                  <a:rPr lang="fr-FR" dirty="0">
                    <a:solidFill>
                      <a:prstClr val="white"/>
                    </a:solidFill>
                    <a:ea typeface="ＭＳ Ｐゴシック" pitchFamily="34" charset="-128"/>
                  </a:rPr>
                  <a:t> </a:t>
                </a:r>
                <a:r>
                  <a:rPr lang="fr-FR" dirty="0" err="1">
                    <a:solidFill>
                      <a:prstClr val="white"/>
                    </a:solidFill>
                    <a:ea typeface="ＭＳ Ｐゴシック" pitchFamily="34" charset="-128"/>
                  </a:rPr>
                  <a:t>with</a:t>
                </a:r>
                <a:r>
                  <a:rPr lang="fr-FR" dirty="0">
                    <a:solidFill>
                      <a:prstClr val="white"/>
                    </a:solidFill>
                    <a:ea typeface="ＭＳ Ｐゴシック" pitchFamily="34" charset="-128"/>
                  </a:rPr>
                  <a:t> </a:t>
                </a:r>
                <a:br>
                  <a:rPr lang="fr-FR" dirty="0">
                    <a:solidFill>
                      <a:prstClr val="white"/>
                    </a:solidFill>
                    <a:ea typeface="ＭＳ Ｐゴシック" pitchFamily="34" charset="-128"/>
                  </a:rPr>
                </a:br>
                <a:r>
                  <a:rPr lang="fr-FR" dirty="0" err="1">
                    <a:solidFill>
                      <a:prstClr val="white"/>
                    </a:solidFill>
                    <a:ea typeface="ＭＳ Ｐゴシック" pitchFamily="34" charset="-128"/>
                  </a:rPr>
                  <a:t>electronics</a:t>
                </a:r>
                <a:r>
                  <a:rPr lang="fr-FR" dirty="0">
                    <a:solidFill>
                      <a:prstClr val="white"/>
                    </a:solidFill>
                    <a:ea typeface="ＭＳ Ｐゴシック" pitchFamily="34" charset="-128"/>
                  </a:rPr>
                  <a:t> </a:t>
                </a:r>
                <a:br>
                  <a:rPr lang="fr-FR" dirty="0">
                    <a:solidFill>
                      <a:prstClr val="white"/>
                    </a:solidFill>
                    <a:ea typeface="ＭＳ Ｐゴシック" pitchFamily="34" charset="-128"/>
                  </a:rPr>
                </a:br>
                <a:r>
                  <a:rPr lang="fr-FR" dirty="0" err="1">
                    <a:solidFill>
                      <a:prstClr val="white"/>
                    </a:solidFill>
                    <a:ea typeface="ＭＳ Ｐゴシック" pitchFamily="34" charset="-128"/>
                  </a:rPr>
                  <a:t>equipment</a:t>
                </a:r>
                <a:r>
                  <a:rPr lang="fr-FR" dirty="0">
                    <a:solidFill>
                      <a:prstClr val="white"/>
                    </a:solidFill>
                    <a:ea typeface="ＭＳ Ｐゴシック" pitchFamily="34" charset="-128"/>
                  </a:rPr>
                  <a:t> </a:t>
                </a:r>
                <a:r>
                  <a:rPr lang="fr-FR" dirty="0" err="1">
                    <a:solidFill>
                      <a:prstClr val="white"/>
                    </a:solidFill>
                    <a:ea typeface="ＭＳ Ｐゴシック" pitchFamily="34" charset="-128"/>
                  </a:rPr>
                  <a:t>occur</a:t>
                </a:r>
                <a:endParaRPr lang="fr-FR" dirty="0">
                  <a:solidFill>
                    <a:prstClr val="white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8562" name="AutoShape 18"/>
              <p:cNvSpPr>
                <a:spLocks/>
              </p:cNvSpPr>
              <p:nvPr/>
            </p:nvSpPr>
            <p:spPr bwMode="auto">
              <a:xfrm rot="16200000" flipV="1">
                <a:off x="2956" y="1633"/>
                <a:ext cx="40" cy="1058"/>
              </a:xfrm>
              <a:prstGeom prst="leftBrace">
                <a:avLst>
                  <a:gd name="adj1" fmla="val 166352"/>
                  <a:gd name="adj2" fmla="val 50773"/>
                </a:avLst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prstClr val="white"/>
                  </a:solidFill>
                  <a:ea typeface="ＭＳ Ｐゴシック" pitchFamily="34" charset="-128"/>
                </a:endParaRPr>
              </a:p>
            </p:txBody>
          </p:sp>
        </p:grpSp>
        <p:cxnSp>
          <p:nvCxnSpPr>
            <p:cNvPr id="3" name="Straight Arrow Connector 2"/>
            <p:cNvCxnSpPr>
              <a:stCxn id="108562" idx="0"/>
            </p:cNvCxnSpPr>
            <p:nvPr/>
          </p:nvCxnSpPr>
          <p:spPr>
            <a:xfrm>
              <a:off x="5447632" y="3557219"/>
              <a:ext cx="3663812" cy="1085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750694" y="3985218"/>
            <a:ext cx="3360750" cy="1016925"/>
            <a:chOff x="5750694" y="3985218"/>
            <a:chExt cx="3360750" cy="1016925"/>
          </a:xfrm>
        </p:grpSpPr>
        <p:sp>
          <p:nvSpPr>
            <p:cNvPr id="108547" name="AutoShape 3"/>
            <p:cNvSpPr>
              <a:spLocks/>
            </p:cNvSpPr>
            <p:nvPr/>
          </p:nvSpPr>
          <p:spPr bwMode="auto">
            <a:xfrm rot="16200000" flipV="1">
              <a:off x="6552616" y="3191358"/>
              <a:ext cx="91853" cy="1679575"/>
            </a:xfrm>
            <a:prstGeom prst="leftBrace">
              <a:avLst>
                <a:gd name="adj1" fmla="val 166351"/>
                <a:gd name="adj2" fmla="val 50773"/>
              </a:avLst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prstClr val="white"/>
                </a:solidFill>
                <a:ea typeface="ＭＳ Ｐゴシック" pitchFamily="34" charset="-128"/>
              </a:endParaRPr>
            </a:p>
          </p:txBody>
        </p:sp>
        <p:sp>
          <p:nvSpPr>
            <p:cNvPr id="108548" name="Text Box 4"/>
            <p:cNvSpPr txBox="1">
              <a:spLocks noChangeArrowheads="1"/>
            </p:cNvSpPr>
            <p:nvPr/>
          </p:nvSpPr>
          <p:spPr bwMode="auto">
            <a:xfrm>
              <a:off x="5750694" y="4078813"/>
              <a:ext cx="1701626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Problems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with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cable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insulation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occur</a:t>
              </a:r>
              <a:endParaRPr lang="fr-FR" dirty="0">
                <a:solidFill>
                  <a:prstClr val="white"/>
                </a:solidFill>
                <a:ea typeface="ＭＳ Ｐゴシック" pitchFamily="34" charset="-128"/>
              </a:endParaRPr>
            </a:p>
          </p:txBody>
        </p:sp>
        <p:cxnSp>
          <p:nvCxnSpPr>
            <p:cNvPr id="23" name="Straight Arrow Connector 22"/>
            <p:cNvCxnSpPr>
              <a:stCxn id="108547" idx="0"/>
            </p:cNvCxnSpPr>
            <p:nvPr/>
          </p:nvCxnSpPr>
          <p:spPr>
            <a:xfrm flipV="1">
              <a:off x="7438330" y="3985218"/>
              <a:ext cx="1673114" cy="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308996" y="4463401"/>
            <a:ext cx="2124281" cy="1338381"/>
            <a:chOff x="7308996" y="4463401"/>
            <a:chExt cx="2124281" cy="1338381"/>
          </a:xfrm>
        </p:grpSpPr>
        <p:sp>
          <p:nvSpPr>
            <p:cNvPr id="108549" name="AutoShape 5"/>
            <p:cNvSpPr>
              <a:spLocks/>
            </p:cNvSpPr>
            <p:nvPr/>
          </p:nvSpPr>
          <p:spPr bwMode="auto">
            <a:xfrm rot="16200000" flipV="1">
              <a:off x="8249602" y="3833798"/>
              <a:ext cx="45719" cy="1304925"/>
            </a:xfrm>
            <a:prstGeom prst="leftBrace">
              <a:avLst>
                <a:gd name="adj1" fmla="val 80589"/>
                <a:gd name="adj2" fmla="val 50000"/>
              </a:avLst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prstClr val="white"/>
                </a:solidFill>
                <a:ea typeface="ＭＳ Ｐゴシック" pitchFamily="34" charset="-128"/>
              </a:endParaRPr>
            </a:p>
          </p:txBody>
        </p:sp>
        <p:sp>
          <p:nvSpPr>
            <p:cNvPr id="108550" name="Text Box 6"/>
            <p:cNvSpPr txBox="1">
              <a:spLocks noChangeArrowheads="1"/>
            </p:cNvSpPr>
            <p:nvPr/>
          </p:nvSpPr>
          <p:spPr bwMode="auto">
            <a:xfrm>
              <a:off x="7308996" y="4509120"/>
              <a:ext cx="2124281" cy="129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Problems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with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magnet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coil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insulation</a:t>
              </a:r>
              <a:r>
                <a:rPr lang="fr-FR" dirty="0">
                  <a:solidFill>
                    <a:prstClr val="white"/>
                  </a:solidFill>
                  <a:ea typeface="ＭＳ Ｐゴシック" pitchFamily="34" charset="-128"/>
                </a:rPr>
                <a:t> </a:t>
              </a:r>
              <a:r>
                <a:rPr lang="fr-FR" dirty="0" err="1">
                  <a:solidFill>
                    <a:prstClr val="white"/>
                  </a:solidFill>
                  <a:ea typeface="ＭＳ Ｐゴシック" pitchFamily="34" charset="-128"/>
                </a:rPr>
                <a:t>occur</a:t>
              </a:r>
              <a:endParaRPr lang="fr-FR" dirty="0">
                <a:solidFill>
                  <a:prstClr val="white"/>
                </a:solidFill>
                <a:ea typeface="ＭＳ Ｐゴシック" pitchFamily="34" charset="-128"/>
              </a:endParaRPr>
            </a:p>
            <a:p>
              <a:pPr algn="ctr"/>
              <a:endParaRPr lang="fr-FR" sz="2400" dirty="0">
                <a:solidFill>
                  <a:prstClr val="white"/>
                </a:solidFill>
                <a:ea typeface="ＭＳ Ｐゴシック" pitchFamily="34" charset="-128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8767608" y="4477394"/>
              <a:ext cx="343836" cy="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245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52" grpId="0" animBg="1"/>
      <p:bldP spid="108553" grpId="0"/>
      <p:bldP spid="108558" grpId="0" animBg="1"/>
      <p:bldP spid="108558" grpId="1" animBg="1"/>
      <p:bldP spid="108559" grpId="0"/>
      <p:bldP spid="10855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403095" y="188640"/>
            <a:ext cx="8201353" cy="64293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ase">
              <a:spcAft>
                <a:spcPct val="0"/>
              </a:spcAft>
              <a:defRPr/>
            </a:pPr>
            <a:r>
              <a:rPr lang="nb-NO" b="1" dirty="0">
                <a:solidFill>
                  <a:srgbClr val="FFFFFF">
                    <a:lumMod val="85000"/>
                    <a:lumOff val="15000"/>
                  </a:srgbClr>
                </a:solidFill>
              </a:rPr>
              <a:t>CERN operates powerfull (and dangerous) beams: full impact of a typical high-energy beam on metall (~ 0.16 % of the LHC beam energy)</a:t>
            </a:r>
            <a:endParaRPr lang="en-US" b="1" dirty="0">
              <a:solidFill>
                <a:srgbClr val="FFFFFF">
                  <a:lumMod val="85000"/>
                  <a:lumOff val="15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072" y="1376772"/>
            <a:ext cx="4096896" cy="34203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 sz="2800" b="0">
                <a:solidFill>
                  <a:schemeClr val="bg2">
                    <a:lumMod val="10000"/>
                  </a:schemeClr>
                </a:solidFill>
                <a:effectLst/>
                <a:cs typeface="Arial" pitchFamily="34" charset="0"/>
              </a:defRPr>
            </a:lvl1pPr>
            <a:lvl2pPr marL="342900" lvl="1" indent="-34290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 sz="2800" b="0">
                <a:solidFill>
                  <a:schemeClr val="bg2">
                    <a:lumMod val="10000"/>
                  </a:schemeClr>
                </a:solidFill>
                <a:effectLst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 sz="1400" b="0">
                <a:solidFill>
                  <a:schemeClr val="bg2">
                    <a:lumMod val="10000"/>
                  </a:schemeClr>
                </a:solidFill>
                <a:effectLst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–"/>
              <a:defRPr sz="1200" b="0">
                <a:solidFill>
                  <a:schemeClr val="bg2">
                    <a:lumMod val="10000"/>
                  </a:schemeClr>
                </a:solidFill>
                <a:effectLst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»"/>
              <a:defRPr sz="1200" b="0">
                <a:solidFill>
                  <a:schemeClr val="bg2">
                    <a:lumMod val="10000"/>
                  </a:schemeClr>
                </a:solidFill>
                <a:effectLst/>
                <a:cs typeface="Arial" pitchFamily="34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360000" indent="-360000" defTabSz="45720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9999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>
                <a:solidFill>
                  <a:srgbClr val="FFFFFF"/>
                </a:solidFill>
                <a:ea typeface="ＭＳ Ｐゴシック" pitchFamily="34" charset="-128"/>
              </a:rPr>
              <a:t>Beam energy 440 GeV/c (SPS beam momentum)</a:t>
            </a:r>
          </a:p>
          <a:p>
            <a:pPr marL="360000" indent="-360000" defTabSz="45720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9999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>
                <a:solidFill>
                  <a:srgbClr val="FFFFFF"/>
                </a:solidFill>
                <a:ea typeface="ＭＳ Ｐゴシック" pitchFamily="34" charset="-128"/>
              </a:rPr>
              <a:t>1.08×10</a:t>
            </a:r>
            <a:r>
              <a:rPr lang="en-US" sz="1600" baseline="30000" dirty="0">
                <a:solidFill>
                  <a:srgbClr val="FFFFFF"/>
                </a:solidFill>
                <a:ea typeface="ＭＳ Ｐゴシック" pitchFamily="34" charset="-128"/>
              </a:rPr>
              <a:t>13</a:t>
            </a:r>
            <a:r>
              <a:rPr lang="en-US" sz="1600" dirty="0">
                <a:solidFill>
                  <a:srgbClr val="FFFFFF"/>
                </a:solidFill>
                <a:ea typeface="ＭＳ Ｐゴシック" pitchFamily="34" charset="-128"/>
              </a:rPr>
              <a:t> protons on tungsten alloy (</a:t>
            </a:r>
            <a:r>
              <a:rPr lang="en-US" sz="1600" dirty="0" err="1">
                <a:solidFill>
                  <a:srgbClr val="FFFFFF"/>
                </a:solidFill>
                <a:ea typeface="ＭＳ Ｐゴシック" pitchFamily="34" charset="-128"/>
              </a:rPr>
              <a:t>Inermet</a:t>
            </a:r>
            <a:r>
              <a:rPr lang="en-US" sz="1600" dirty="0">
                <a:solidFill>
                  <a:srgbClr val="FFFFFF"/>
                </a:solidFill>
                <a:ea typeface="ＭＳ Ｐゴシック" pitchFamily="34" charset="-128"/>
              </a:rPr>
              <a:t> 180)</a:t>
            </a:r>
          </a:p>
          <a:p>
            <a:pPr marL="360000" indent="-360000" defTabSz="45720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9999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>
                <a:solidFill>
                  <a:srgbClr val="FFFFFF"/>
                </a:solidFill>
                <a:ea typeface="ＭＳ Ｐゴシック" pitchFamily="34" charset="-128"/>
              </a:rPr>
              <a:t>Beam impact within ~ 8 us</a:t>
            </a:r>
          </a:p>
          <a:p>
            <a:pPr marL="360000" indent="-360000" defTabSz="45720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9999"/>
              </a:buClr>
              <a:buSzPct val="95000"/>
              <a:buFont typeface="Wingdings" charset="2"/>
              <a:buChar char="§"/>
              <a:defRPr/>
            </a:pPr>
            <a:r>
              <a:rPr lang="en-US" sz="1600" b="1" dirty="0">
                <a:solidFill>
                  <a:srgbClr val="FFFFFF"/>
                </a:solidFill>
                <a:ea typeface="ＭＳ Ｐゴシック" pitchFamily="34" charset="-128"/>
              </a:rPr>
              <a:t>Question: How will the three 3 cm long tungsten alloy blocks digest the beam impact?</a:t>
            </a:r>
            <a:endParaRPr lang="en-US" sz="1600" b="1" dirty="0">
              <a:solidFill>
                <a:srgbClr val="E5FFFF">
                  <a:lumMod val="50000"/>
                </a:srgbClr>
              </a:solidFill>
              <a:latin typeface="Arial" pitchFamily="34" charset="0"/>
              <a:ea typeface="ＭＳ Ｐゴシック" pitchFamily="34" charset="-128"/>
            </a:endParaRPr>
          </a:p>
          <a:p>
            <a:pPr eaLnBrk="0" fontAlgn="base" hangingPunct="0">
              <a:spcAft>
                <a:spcPct val="0"/>
              </a:spcAft>
              <a:buClr>
                <a:srgbClr val="2D5C8A">
                  <a:lumMod val="75000"/>
                </a:srgbClr>
              </a:buClr>
            </a:pPr>
            <a:endParaRPr lang="en-GB" sz="300" b="1" dirty="0">
              <a:solidFill>
                <a:srgbClr val="E5FFFF">
                  <a:lumMod val="50000"/>
                </a:srgbClr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7170" name="Picture 2" descr="\\cern.ch\dfs\Workspaces\m\MechanicalMeasurement\Data\2012\EDMS_1168519\Pictures\Mécanique\WP_0000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0" t="26092" r="17451" b="16309"/>
          <a:stretch/>
        </p:blipFill>
        <p:spPr bwMode="auto">
          <a:xfrm>
            <a:off x="4835396" y="1556792"/>
            <a:ext cx="3600399" cy="459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868144" y="2093722"/>
            <a:ext cx="81403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>
                <a:solidFill>
                  <a:srgbClr val="FFFFFF">
                    <a:lumMod val="50000"/>
                    <a:lumOff val="50000"/>
                  </a:srgbClr>
                </a:solidFill>
              </a:rPr>
              <a:pPr/>
              <a:t>16</a:t>
            </a:fld>
            <a:endParaRPr lang="en-US" dirty="0">
              <a:solidFill>
                <a:srgbClr val="FFFFFF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5520" y="6381328"/>
            <a:ext cx="5000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rPr>
              <a:t>By courtesy of A. Bertarelli</a:t>
            </a:r>
          </a:p>
        </p:txBody>
      </p:sp>
    </p:spTree>
    <p:extLst>
      <p:ext uri="{BB962C8B-B14F-4D97-AF65-F5344CB8AC3E}">
        <p14:creationId xmlns:p14="http://schemas.microsoft.com/office/powerpoint/2010/main" val="41678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28" y="908720"/>
            <a:ext cx="3655385" cy="396000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404543" y="1465590"/>
            <a:ext cx="830769" cy="1440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4693" y="1177370"/>
            <a:ext cx="664615" cy="28814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white"/>
                </a:solidFill>
              </a:rPr>
              <a:t>Beam</a:t>
            </a:r>
          </a:p>
        </p:txBody>
      </p:sp>
      <p:sp>
        <p:nvSpPr>
          <p:cNvPr id="16" name="Title 6"/>
          <p:cNvSpPr>
            <a:spLocks noGrp="1"/>
          </p:cNvSpPr>
          <p:nvPr>
            <p:ph type="title"/>
          </p:nvPr>
        </p:nvSpPr>
        <p:spPr>
          <a:xfrm>
            <a:off x="1192154" y="116632"/>
            <a:ext cx="7009323" cy="720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800" dirty="0"/>
              <a:t>High speed camera catching the beam impact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88764" y="932977"/>
            <a:ext cx="3987692" cy="3935743"/>
            <a:chOff x="4688764" y="1581488"/>
            <a:chExt cx="3987692" cy="3935743"/>
          </a:xfrm>
        </p:grpSpPr>
        <p:pic>
          <p:nvPicPr>
            <p:cNvPr id="9" name="Picture 8" descr="\\cern.ch\dfs\Workspaces\m\MechanicalMeasurement\Data\2012\EDMS_1168519\Pictures\PostIrradiation\121012\DSCN1844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4" r="55904" b="42282"/>
            <a:stretch/>
          </p:blipFill>
          <p:spPr bwMode="auto">
            <a:xfrm rot="16200000" flipH="1">
              <a:off x="4714738" y="1555514"/>
              <a:ext cx="3935743" cy="398769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7334134" y="2598071"/>
              <a:ext cx="902164" cy="360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white"/>
                  </a:solidFill>
                </a:rPr>
                <a:t>~10.5 mm</a:t>
              </a:r>
            </a:p>
          </p:txBody>
        </p:sp>
        <p:sp>
          <p:nvSpPr>
            <p:cNvPr id="17" name="Right Arrow 16"/>
            <p:cNvSpPr/>
            <p:nvPr/>
          </p:nvSpPr>
          <p:spPr>
            <a:xfrm rot="21271319">
              <a:off x="4964094" y="2877357"/>
              <a:ext cx="649035" cy="161429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96816" y="2542293"/>
              <a:ext cx="664615" cy="2881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1400"/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prstClr val="white"/>
                  </a:solidFill>
                </a:rPr>
                <a:t>Beam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467544" y="5445224"/>
            <a:ext cx="77048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Details: Bertarelli et al., An experiment to test advanced materials impacted by intense proton pulses at CERN </a:t>
            </a:r>
            <a:r>
              <a:rPr lang="en-GB" sz="1600" dirty="0" err="1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HiRadMat</a:t>
            </a:r>
            <a:r>
              <a:rPr lang="en-GB" sz="16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 facility, </a:t>
            </a:r>
            <a:r>
              <a:rPr lang="en-GB" sz="1600" dirty="0" err="1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Nucl</a:t>
            </a:r>
            <a:r>
              <a:rPr lang="en-GB" sz="16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. Instr. Meth. B (2013) </a:t>
            </a:r>
            <a:r>
              <a:rPr lang="en-GB" sz="1600" u="sng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  <a:hlinkClick r:id="rId4"/>
              </a:rPr>
              <a:t>http://dx.doi.org/10.1016/j.nimb.2013.05.007</a:t>
            </a:r>
            <a:r>
              <a:rPr lang="en-GB" sz="16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endParaRPr lang="en-US" sz="16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 </a:t>
            </a:r>
            <a:endParaRPr lang="en-US" sz="16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901614"/>
            <a:ext cx="365760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2141984"/>
            <a:ext cx="8229600" cy="1143000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"/>
              </a:rPr>
              <a:t>Aging of organic materials like insulations in radiation environments</a:t>
            </a:r>
            <a:br>
              <a:rPr lang="en-US" sz="2800" dirty="0">
                <a:solidFill>
                  <a:schemeClr val="bg1"/>
                </a:solidFill>
                <a:latin typeface="Calibri"/>
              </a:rPr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6272-07E9-4738-B816-728F8FDF93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2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6900" y="266685"/>
            <a:ext cx="7175500" cy="858059"/>
          </a:xfrm>
        </p:spPr>
        <p:txBody>
          <a:bodyPr>
            <a:noAutofit/>
          </a:bodyPr>
          <a:lstStyle/>
          <a:p>
            <a:r>
              <a:rPr lang="fr-FR" sz="2800" b="1" dirty="0" err="1">
                <a:solidFill>
                  <a:schemeClr val="bg1"/>
                </a:solidFill>
              </a:rPr>
              <a:t>Examples</a:t>
            </a:r>
            <a:r>
              <a:rPr lang="fr-FR" sz="2800" b="1" dirty="0">
                <a:solidFill>
                  <a:schemeClr val="bg1"/>
                </a:solidFill>
              </a:rPr>
              <a:t> for radiation damage</a:t>
            </a:r>
            <a:br>
              <a:rPr lang="fr-FR" sz="2800" b="1" dirty="0">
                <a:solidFill>
                  <a:schemeClr val="bg1"/>
                </a:solidFill>
              </a:rPr>
            </a:br>
            <a:r>
              <a:rPr lang="fr-FR" sz="2800" b="1" dirty="0" err="1">
                <a:solidFill>
                  <a:schemeClr val="bg1"/>
                </a:solidFill>
              </a:rPr>
              <a:t>Resin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  <a:r>
              <a:rPr lang="fr-FR" sz="2800" b="1" dirty="0" err="1">
                <a:solidFill>
                  <a:schemeClr val="bg1"/>
                </a:solidFill>
              </a:rPr>
              <a:t>used</a:t>
            </a:r>
            <a:r>
              <a:rPr lang="fr-FR" sz="2800" b="1" dirty="0">
                <a:solidFill>
                  <a:schemeClr val="bg1"/>
                </a:solidFill>
              </a:rPr>
              <a:t> for </a:t>
            </a:r>
            <a:r>
              <a:rPr lang="fr-FR" sz="2800" b="1" dirty="0" err="1">
                <a:solidFill>
                  <a:schemeClr val="bg1"/>
                </a:solidFill>
              </a:rPr>
              <a:t>magnet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  <a:r>
              <a:rPr lang="fr-FR" sz="2800" b="1" dirty="0" err="1">
                <a:solidFill>
                  <a:schemeClr val="bg1"/>
                </a:solidFill>
              </a:rPr>
              <a:t>coil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  <a:r>
              <a:rPr lang="fr-FR" sz="2800" b="1" dirty="0" err="1">
                <a:solidFill>
                  <a:schemeClr val="bg1"/>
                </a:solidFill>
              </a:rPr>
              <a:t>insulation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5799138" y="1420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22535" name="Picture 7" descr="resine"/>
          <p:cNvPicPr>
            <a:picLocks noChangeAspect="1" noChangeArrowheads="1"/>
          </p:cNvPicPr>
          <p:nvPr/>
        </p:nvPicPr>
        <p:blipFill rotWithShape="1">
          <a:blip r:embed="rId3"/>
          <a:srcRect r="79569"/>
          <a:stretch/>
        </p:blipFill>
        <p:spPr bwMode="auto">
          <a:xfrm>
            <a:off x="388272" y="2160132"/>
            <a:ext cx="1544606" cy="3911658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644572" y="1714100"/>
            <a:ext cx="8490186" cy="461820"/>
            <a:chOff x="1109" y="1718"/>
            <a:chExt cx="4472" cy="234"/>
          </a:xfrm>
        </p:grpSpPr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1109" y="1738"/>
              <a:ext cx="425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fr-FR" sz="2000" b="1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0       	          5x10</a:t>
              </a:r>
              <a:r>
                <a:rPr lang="fr-FR" sz="2000" b="1" baseline="30000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6</a:t>
              </a:r>
              <a:r>
                <a:rPr lang="fr-FR" sz="2000" b="1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 	        10</a:t>
              </a:r>
              <a:r>
                <a:rPr lang="fr-FR" sz="2000" b="1" baseline="30000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7</a:t>
              </a:r>
              <a:r>
                <a:rPr lang="fr-FR" sz="2000" b="1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               2.5x10</a:t>
              </a:r>
              <a:r>
                <a:rPr lang="fr-FR" sz="2000" b="1" baseline="30000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7             </a:t>
              </a:r>
              <a:r>
                <a:rPr lang="fr-FR" sz="2000" b="1" dirty="0" err="1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5x10</a:t>
              </a:r>
              <a:r>
                <a:rPr lang="fr-FR" sz="2000" b="1" baseline="30000" dirty="0" err="1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7</a:t>
              </a:r>
              <a:endParaRPr lang="fr-FR" sz="2000" b="1" baseline="300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2557" name="Text Box 29"/>
            <p:cNvSpPr txBox="1">
              <a:spLocks noChangeArrowheads="1"/>
            </p:cNvSpPr>
            <p:nvPr/>
          </p:nvSpPr>
          <p:spPr bwMode="auto">
            <a:xfrm>
              <a:off x="4997" y="1718"/>
              <a:ext cx="584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sz="2400" b="1" dirty="0">
                  <a:solidFill>
                    <a:prstClr val="white"/>
                  </a:solidFill>
                  <a:latin typeface="Arial" pitchFamily="34" charset="0"/>
                  <a:ea typeface="ＭＳ Ｐゴシック" pitchFamily="34" charset="-128"/>
                </a:rPr>
                <a:t>D (Gy)</a:t>
              </a:r>
            </a:p>
          </p:txBody>
        </p:sp>
      </p:grpSp>
      <p:pic>
        <p:nvPicPr>
          <p:cNvPr id="11" name="Picture 7" descr="resine"/>
          <p:cNvPicPr>
            <a:picLocks noChangeAspect="1" noChangeArrowheads="1"/>
          </p:cNvPicPr>
          <p:nvPr/>
        </p:nvPicPr>
        <p:blipFill rotWithShape="1">
          <a:blip r:embed="rId3"/>
          <a:srcRect l="20432" r="58721"/>
          <a:stretch/>
        </p:blipFill>
        <p:spPr bwMode="auto">
          <a:xfrm>
            <a:off x="1932878" y="2160132"/>
            <a:ext cx="1576039" cy="3911658"/>
          </a:xfrm>
          <a:prstGeom prst="rect">
            <a:avLst/>
          </a:prstGeom>
          <a:noFill/>
          <a:ln/>
          <a:effectLst/>
        </p:spPr>
      </p:pic>
      <p:pic>
        <p:nvPicPr>
          <p:cNvPr id="12" name="Picture 7" descr="resine"/>
          <p:cNvPicPr>
            <a:picLocks noChangeAspect="1" noChangeArrowheads="1"/>
          </p:cNvPicPr>
          <p:nvPr/>
        </p:nvPicPr>
        <p:blipFill rotWithShape="1">
          <a:blip r:embed="rId3"/>
          <a:srcRect l="41279" r="38071"/>
          <a:stretch/>
        </p:blipFill>
        <p:spPr bwMode="auto">
          <a:xfrm>
            <a:off x="3508917" y="2160132"/>
            <a:ext cx="1561172" cy="3911658"/>
          </a:xfrm>
          <a:prstGeom prst="rect">
            <a:avLst/>
          </a:prstGeom>
          <a:noFill/>
          <a:ln/>
          <a:effectLst/>
        </p:spPr>
      </p:pic>
      <p:pic>
        <p:nvPicPr>
          <p:cNvPr id="13" name="Picture 7" descr="resine"/>
          <p:cNvPicPr>
            <a:picLocks noChangeAspect="1" noChangeArrowheads="1"/>
          </p:cNvPicPr>
          <p:nvPr/>
        </p:nvPicPr>
        <p:blipFill rotWithShape="1">
          <a:blip r:embed="rId3"/>
          <a:srcRect l="61929" r="17911"/>
          <a:stretch/>
        </p:blipFill>
        <p:spPr bwMode="auto">
          <a:xfrm>
            <a:off x="5070089" y="2160132"/>
            <a:ext cx="1524000" cy="3911658"/>
          </a:xfrm>
          <a:prstGeom prst="rect">
            <a:avLst/>
          </a:prstGeom>
          <a:noFill/>
          <a:ln/>
          <a:effectLst/>
        </p:spPr>
      </p:pic>
      <p:pic>
        <p:nvPicPr>
          <p:cNvPr id="14" name="Picture 7" descr="resine"/>
          <p:cNvPicPr>
            <a:picLocks noChangeAspect="1" noChangeArrowheads="1"/>
          </p:cNvPicPr>
          <p:nvPr/>
        </p:nvPicPr>
        <p:blipFill rotWithShape="1">
          <a:blip r:embed="rId3"/>
          <a:srcRect l="82088"/>
          <a:stretch/>
        </p:blipFill>
        <p:spPr bwMode="auto">
          <a:xfrm>
            <a:off x="6594088" y="2160132"/>
            <a:ext cx="1354093" cy="3911658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75175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60648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Contents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980728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Introduction to CERN’s accelerators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Radiation Fields around High Energy Accelerators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Dose to humans: shielding used to reduce dose in high-energy accelerators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Radiation detector systems used to measure mixed radiation fields at workplaces</a:t>
            </a:r>
          </a:p>
        </p:txBody>
      </p:sp>
    </p:spTree>
    <p:extLst>
      <p:ext uri="{BB962C8B-B14F-4D97-AF65-F5344CB8AC3E}">
        <p14:creationId xmlns:p14="http://schemas.microsoft.com/office/powerpoint/2010/main" val="405130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5" name="Picture 5"/>
          <p:cNvPicPr>
            <a:picLocks noChangeAspect="1" noChangeArrowheads="1"/>
          </p:cNvPicPr>
          <p:nvPr/>
        </p:nvPicPr>
        <p:blipFill>
          <a:blip r:embed="rId3"/>
          <a:srcRect b="22542"/>
          <a:stretch>
            <a:fillRect/>
          </a:stretch>
        </p:blipFill>
        <p:spPr bwMode="auto">
          <a:xfrm>
            <a:off x="857256" y="643488"/>
            <a:ext cx="735808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06" name="Picture 6"/>
          <p:cNvPicPr>
            <a:picLocks noChangeAspect="1" noChangeArrowheads="1"/>
          </p:cNvPicPr>
          <p:nvPr/>
        </p:nvPicPr>
        <p:blipFill rotWithShape="1">
          <a:blip r:embed="rId4"/>
          <a:srcRect l="22668" t="6400"/>
          <a:stretch/>
        </p:blipFill>
        <p:spPr bwMode="auto">
          <a:xfrm>
            <a:off x="42454" y="3501008"/>
            <a:ext cx="4386670" cy="314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5"/>
          <a:srcRect l="12442" t="41707" r="12672"/>
          <a:stretch/>
        </p:blipFill>
        <p:spPr bwMode="auto">
          <a:xfrm>
            <a:off x="4500562" y="3501008"/>
            <a:ext cx="4643470" cy="314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691680" y="11663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Radiation damage on cable insulations  </a:t>
            </a:r>
          </a:p>
        </p:txBody>
      </p:sp>
    </p:spTree>
    <p:extLst>
      <p:ext uri="{BB962C8B-B14F-4D97-AF65-F5344CB8AC3E}">
        <p14:creationId xmlns:p14="http://schemas.microsoft.com/office/powerpoint/2010/main" val="3539503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21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33265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Radiation damage is mainly caused by braking hydrogen bridge bounds in molecules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In radiation facilities insulation material shall be chosen according to the radiation level in the area. </a:t>
            </a:r>
          </a:p>
        </p:txBody>
      </p:sp>
      <p:sp>
        <p:nvSpPr>
          <p:cNvPr id="5" name="Down Arrow 4"/>
          <p:cNvSpPr/>
          <p:nvPr/>
        </p:nvSpPr>
        <p:spPr>
          <a:xfrm>
            <a:off x="1259632" y="2564904"/>
            <a:ext cx="244827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356992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In the last century, many radiation hardness tests were carried out and documented at CERN. </a:t>
            </a:r>
          </a:p>
        </p:txBody>
      </p:sp>
      <p:sp>
        <p:nvSpPr>
          <p:cNvPr id="7" name="Down Arrow 6"/>
          <p:cNvSpPr/>
          <p:nvPr/>
        </p:nvSpPr>
        <p:spPr>
          <a:xfrm>
            <a:off x="1979712" y="4437112"/>
            <a:ext cx="115212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01317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Material catalogues from the past are available and should be used</a:t>
            </a:r>
          </a:p>
        </p:txBody>
      </p:sp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3067"/>
            <a:ext cx="3888432" cy="497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48064" y="1290246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Radiation resistance of cable materials</a:t>
            </a:r>
          </a:p>
        </p:txBody>
      </p:sp>
    </p:spTree>
    <p:extLst>
      <p:ext uri="{BB962C8B-B14F-4D97-AF65-F5344CB8AC3E}">
        <p14:creationId xmlns:p14="http://schemas.microsoft.com/office/powerpoint/2010/main" val="304108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7544" y="1836107"/>
            <a:ext cx="7848872" cy="440120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It has to be distinguished between radiation field during “beam off” and radiation field during “beam on”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Impact of ionizing radiation</a:t>
            </a:r>
            <a:endParaRPr lang="en-US" sz="2000" dirty="0">
              <a:solidFill>
                <a:schemeClr val="bg1"/>
              </a:solidFill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Dose to people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Activation of material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Focused energy deposition in material 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US" sz="2000" dirty="0">
                <a:solidFill>
                  <a:schemeClr val="bg1"/>
                </a:solidFill>
              </a:rPr>
              <a:t> heat development, shockwaves </a:t>
            </a:r>
            <a:r>
              <a:rPr lang="en-US" sz="2000" dirty="0">
                <a:solidFill>
                  <a:schemeClr val="bg1"/>
                </a:solidFill>
                <a:sym typeface="Wingdings" pitchFamily="2" charset="2"/>
              </a:rPr>
              <a:t> </a:t>
            </a:r>
            <a:r>
              <a:rPr lang="en-US" sz="2000" dirty="0">
                <a:solidFill>
                  <a:schemeClr val="bg1"/>
                </a:solidFill>
              </a:rPr>
              <a:t>destruction of materials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Radiation triggered failure of electronics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Aging of organic materials like insulations</a:t>
            </a:r>
          </a:p>
          <a:p>
            <a:pPr marL="0" lvl="1"/>
            <a:endParaRPr lang="en-US" sz="2000" dirty="0">
              <a:solidFill>
                <a:schemeClr val="bg1"/>
              </a:solidFill>
            </a:endParaRPr>
          </a:p>
          <a:p>
            <a:pPr marL="0" lvl="1"/>
            <a:endParaRPr lang="en-US" sz="2000" dirty="0">
              <a:solidFill>
                <a:schemeClr val="bg1"/>
              </a:solidFill>
            </a:endParaRPr>
          </a:p>
          <a:p>
            <a:pPr marL="0" lvl="1"/>
            <a:endParaRPr lang="en-US" sz="2000" dirty="0">
              <a:solidFill>
                <a:schemeClr val="bg1"/>
              </a:solidFill>
            </a:endParaRPr>
          </a:p>
          <a:p>
            <a:pPr marL="0" lvl="1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116632"/>
            <a:ext cx="846043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Summary of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“Introduction to Radiation Fields </a:t>
            </a:r>
            <a:r>
              <a:rPr lang="en-US" sz="2800" b="1" dirty="0">
                <a:solidFill>
                  <a:schemeClr val="bg1"/>
                </a:solidFill>
              </a:rPr>
              <a:t>around</a:t>
            </a:r>
            <a:r>
              <a:rPr lang="en-US" sz="2400" b="1" dirty="0">
                <a:solidFill>
                  <a:schemeClr val="bg1"/>
                </a:solidFill>
              </a:rPr>
              <a:t> High-Energy Accelerators”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7270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16" y="1918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Dose to people: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Radiation Shielding in Proton Accelerator Environments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23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1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85349" y="404664"/>
            <a:ext cx="8229600" cy="77993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GB">
                <a:solidFill>
                  <a:schemeClr val="tx1"/>
                </a:solidFill>
              </a:rPr>
              <a:t>Goal of this chapter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0555" y="1628800"/>
            <a:ext cx="8229600" cy="4104456"/>
          </a:xfrm>
          <a:prstGeom prst="rect">
            <a:avLst/>
          </a:prstGeom>
        </p:spPr>
        <p:txBody>
          <a:bodyPr/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Wingdings 2" pitchFamily="18" charset="2"/>
              <a:buNone/>
            </a:pPr>
            <a:r>
              <a:rPr lang="en-US" sz="2400" dirty="0">
                <a:latin typeface="Arial" pitchFamily="34" charset="0"/>
                <a:ea typeface="ＭＳ Ｐゴシック" pitchFamily="34" charset="-128"/>
              </a:rPr>
              <a:t>We will learn something about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Wingdings 2" pitchFamily="18" charset="2"/>
              <a:buNone/>
            </a:pPr>
            <a:r>
              <a:rPr lang="en-US" sz="2400" dirty="0">
                <a:latin typeface="Arial" pitchFamily="34" charset="0"/>
                <a:ea typeface="ＭＳ Ｐゴシック" pitchFamily="34" charset="-128"/>
              </a:rPr>
              <a:t>Dose to people, shielding</a:t>
            </a:r>
          </a:p>
          <a:p>
            <a:pPr marL="800100" lvl="1" indent="-342900">
              <a:spcBef>
                <a:spcPct val="0"/>
              </a:spcBef>
              <a:spcAft>
                <a:spcPts val="1200"/>
              </a:spcAft>
              <a:buClrTx/>
              <a:buSzPct val="100000"/>
            </a:pPr>
            <a:r>
              <a:rPr lang="en-US" dirty="0">
                <a:latin typeface="Arial" pitchFamily="34" charset="0"/>
                <a:ea typeface="ＭＳ Ｐゴシック" pitchFamily="34" charset="-128"/>
              </a:rPr>
              <a:t>Radiation fields lateral to beam impact points </a:t>
            </a:r>
          </a:p>
          <a:p>
            <a:pPr marL="800100" lvl="1" indent="-342900">
              <a:spcBef>
                <a:spcPct val="0"/>
              </a:spcBef>
              <a:spcAft>
                <a:spcPts val="1200"/>
              </a:spcAft>
              <a:buClrTx/>
              <a:buSzPct val="100000"/>
            </a:pPr>
            <a:r>
              <a:rPr lang="en-US" dirty="0">
                <a:latin typeface="Arial" pitchFamily="34" charset="0"/>
                <a:ea typeface="ＭＳ Ｐゴシック" pitchFamily="34" charset="-128"/>
              </a:rPr>
              <a:t>Radiation fields downstream of beam impact point</a:t>
            </a:r>
          </a:p>
          <a:p>
            <a:pPr marL="800100" lvl="1" indent="-342900">
              <a:spcBef>
                <a:spcPct val="0"/>
              </a:spcBef>
              <a:spcAft>
                <a:spcPts val="1200"/>
              </a:spcAft>
              <a:buClrTx/>
              <a:buSzPct val="100000"/>
            </a:pPr>
            <a:r>
              <a:rPr lang="en-US" dirty="0">
                <a:latin typeface="Arial" pitchFamily="34" charset="0"/>
                <a:ea typeface="ＭＳ Ｐゴシック" pitchFamily="34" charset="-128"/>
              </a:rPr>
              <a:t>Shielding strategies</a:t>
            </a:r>
          </a:p>
        </p:txBody>
      </p:sp>
    </p:spTree>
    <p:extLst>
      <p:ext uri="{BB962C8B-B14F-4D97-AF65-F5344CB8AC3E}">
        <p14:creationId xmlns:p14="http://schemas.microsoft.com/office/powerpoint/2010/main" val="168801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76428" y="908720"/>
            <a:ext cx="6551612" cy="4752528"/>
            <a:chOff x="730919" y="1124744"/>
            <a:chExt cx="6551612" cy="4752528"/>
          </a:xfrm>
        </p:grpSpPr>
        <p:pic>
          <p:nvPicPr>
            <p:cNvPr id="11" name="Picture 4" descr="LHC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83" b="6729"/>
            <a:stretch/>
          </p:blipFill>
          <p:spPr bwMode="auto">
            <a:xfrm>
              <a:off x="730919" y="1124744"/>
              <a:ext cx="6551612" cy="475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2051720" y="4725144"/>
              <a:ext cx="360040" cy="2880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noFill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 rot="2619466">
              <a:off x="2515416" y="4125370"/>
              <a:ext cx="216024" cy="71078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31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9" t="3847" b="50932"/>
          <a:stretch/>
        </p:blipFill>
        <p:spPr bwMode="auto">
          <a:xfrm>
            <a:off x="6482674" y="764704"/>
            <a:ext cx="783176" cy="267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5" b="12933"/>
          <a:stretch/>
        </p:blipFill>
        <p:spPr bwMode="auto">
          <a:xfrm>
            <a:off x="179512" y="764704"/>
            <a:ext cx="5484725" cy="289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36"/>
          <a:stretch/>
        </p:blipFill>
        <p:spPr bwMode="auto">
          <a:xfrm rot="16200000">
            <a:off x="1455796" y="2440749"/>
            <a:ext cx="2826374" cy="537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1663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Example of full beam loss (7 TeV) in the LHC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64237" y="4221088"/>
            <a:ext cx="34797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Dose caused by a full beam loss (4E14 protons@7TeV) reaches levels of tens of thousands of Sv close to the loss point.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 strong shielding required to significantly reduce dose 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9" t="45547" b="8283"/>
          <a:stretch/>
        </p:blipFill>
        <p:spPr bwMode="auto">
          <a:xfrm>
            <a:off x="7337858" y="836712"/>
            <a:ext cx="762534" cy="266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6176" y="350100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mSv/full beam loss</a:t>
            </a:r>
          </a:p>
        </p:txBody>
      </p:sp>
      <p:sp>
        <p:nvSpPr>
          <p:cNvPr id="6" name="Oval 5"/>
          <p:cNvSpPr/>
          <p:nvPr/>
        </p:nvSpPr>
        <p:spPr>
          <a:xfrm>
            <a:off x="3347864" y="2564904"/>
            <a:ext cx="432048" cy="5040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8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2389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Which radiation fields are produced around beam loss points at high-energy proton accelerators?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8128" y="1268760"/>
            <a:ext cx="851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characteristics of radiation fields produced around loss points of proton accelerators depends on: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2204864"/>
            <a:ext cx="4464496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Energy (E) of the lost particle: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Dose ~ E</a:t>
            </a:r>
            <a: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0.8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– E</a:t>
            </a:r>
            <a: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0.9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Location of exposure with respect to the loss point</a:t>
            </a:r>
          </a:p>
          <a:p>
            <a:pPr marL="7429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Downstream</a:t>
            </a:r>
          </a:p>
          <a:p>
            <a:pPr marL="742950" lvl="1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Lateral/upstream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Amount and type of shielding material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756718" y="3242890"/>
            <a:ext cx="571500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6794943" y="3566740"/>
            <a:ext cx="714375" cy="2143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880301" y="2736154"/>
            <a:ext cx="142873" cy="1476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223568" y="3852490"/>
            <a:ext cx="156744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758680" y="3063610"/>
            <a:ext cx="141163" cy="1616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4937593" y="2915062"/>
            <a:ext cx="119949" cy="1071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4794693" y="3280990"/>
            <a:ext cx="1000125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121"/>
          <p:cNvGrpSpPr>
            <a:grpSpLocks/>
          </p:cNvGrpSpPr>
          <p:nvPr/>
        </p:nvGrpSpPr>
        <p:grpSpPr bwMode="auto">
          <a:xfrm>
            <a:off x="4651818" y="2780928"/>
            <a:ext cx="3709989" cy="1193513"/>
            <a:chOff x="4143372" y="1071546"/>
            <a:chExt cx="3710015" cy="1193522"/>
          </a:xfrm>
        </p:grpSpPr>
        <p:cxnSp>
          <p:nvCxnSpPr>
            <p:cNvPr id="95" name="Straight Connector 94"/>
            <p:cNvCxnSpPr/>
            <p:nvPr/>
          </p:nvCxnSpPr>
          <p:spPr>
            <a:xfrm>
              <a:off x="4786315" y="1142983"/>
              <a:ext cx="604841" cy="3905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10800000" flipV="1">
              <a:off x="5529271" y="1385874"/>
              <a:ext cx="2324116" cy="1762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5572132" y="1571611"/>
              <a:ext cx="2214579" cy="714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endCxn id="90" idx="5"/>
            </p:cNvCxnSpPr>
            <p:nvPr/>
          </p:nvCxnSpPr>
          <p:spPr>
            <a:xfrm>
              <a:off x="5495931" y="1550706"/>
              <a:ext cx="1352998" cy="7143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rot="10800000">
              <a:off x="4143372" y="1142983"/>
              <a:ext cx="1285884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16200000" flipH="1">
              <a:off x="5143505" y="1785925"/>
              <a:ext cx="57150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rot="5400000" flipH="1" flipV="1">
              <a:off x="5028536" y="1718922"/>
              <a:ext cx="461965" cy="1809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5715008" y="1071546"/>
              <a:ext cx="1214447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rot="16200000" flipH="1">
              <a:off x="6258604" y="753225"/>
              <a:ext cx="323852" cy="19669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rot="10800000" flipV="1">
              <a:off x="4500563" y="1643050"/>
              <a:ext cx="785817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16200000" flipH="1">
              <a:off x="5327296" y="1647105"/>
              <a:ext cx="609604" cy="46672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rot="5400000" flipH="1" flipV="1">
              <a:off x="5572132" y="1142985"/>
              <a:ext cx="428628" cy="28575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5400000" flipH="1" flipV="1">
              <a:off x="5193511" y="1297766"/>
              <a:ext cx="461965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107"/>
          <p:cNvSpPr txBox="1"/>
          <p:nvPr/>
        </p:nvSpPr>
        <p:spPr>
          <a:xfrm>
            <a:off x="4549419" y="3101911"/>
            <a:ext cx="29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39876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6" presetClass="entr" presetSubtype="3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1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1429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Spectra lateral and downstream of a target hit by a beam of 450 GeV/c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(all particles)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258932" y="1325104"/>
            <a:ext cx="7037641" cy="5374769"/>
            <a:chOff x="1258932" y="1325104"/>
            <a:chExt cx="7037641" cy="5374769"/>
          </a:xfrm>
        </p:grpSpPr>
        <p:pic>
          <p:nvPicPr>
            <p:cNvPr id="91138" name="Picture 2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11678"/>
            <a:stretch/>
          </p:blipFill>
          <p:spPr bwMode="auto">
            <a:xfrm>
              <a:off x="1258932" y="1325104"/>
              <a:ext cx="6170587" cy="537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 rot="1810807">
              <a:off x="4000496" y="3172151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1.5 m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 rot="20260281">
              <a:off x="2929769" y="4744504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1.5 m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43702" y="3357562"/>
              <a:ext cx="128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Beam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6200000" flipV="1">
              <a:off x="5786446" y="4572008"/>
              <a:ext cx="714380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643570" y="5143512"/>
              <a:ext cx="15716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50 cm copper target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 flipV="1">
              <a:off x="7453259" y="3287336"/>
              <a:ext cx="843314" cy="35452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21044"/>
      </p:ext>
    </p:extLst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3" y="878322"/>
            <a:ext cx="85091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85918" y="357166"/>
            <a:ext cx="5857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Fluence spectra at the downstream position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23528" y="6356350"/>
            <a:ext cx="936104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691680" y="6356350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Spectra reach very high energies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236296" y="878322"/>
            <a:ext cx="1633265" cy="1188206"/>
            <a:chOff x="1818594" y="1325106"/>
            <a:chExt cx="6477979" cy="478916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9069" t="11678" b="9623"/>
            <a:stretch/>
          </p:blipFill>
          <p:spPr bwMode="auto">
            <a:xfrm>
              <a:off x="1818594" y="1325106"/>
              <a:ext cx="5610926" cy="4789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Straight Arrow Connector 13"/>
            <p:cNvCxnSpPr/>
            <p:nvPr/>
          </p:nvCxnSpPr>
          <p:spPr>
            <a:xfrm rot="10800000" flipV="1">
              <a:off x="7453259" y="3287336"/>
              <a:ext cx="843314" cy="35452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/>
          <p:cNvSpPr/>
          <p:nvPr/>
        </p:nvSpPr>
        <p:spPr>
          <a:xfrm>
            <a:off x="7236296" y="1873399"/>
            <a:ext cx="216024" cy="221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6" name="Straight Arrow Connector 15"/>
          <p:cNvCxnSpPr>
            <a:endCxn id="6" idx="0"/>
          </p:cNvCxnSpPr>
          <p:nvPr/>
        </p:nvCxnSpPr>
        <p:spPr>
          <a:xfrm>
            <a:off x="7092280" y="757276"/>
            <a:ext cx="252028" cy="1116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70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357166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Fluence spectra at the lateral position</a:t>
            </a: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110" y="836712"/>
            <a:ext cx="8215338" cy="503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29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79512" y="6165304"/>
            <a:ext cx="585838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75053" y="5877272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Maximum energies of spectra are in the GeV range; for high-E beam particle almost independent from its initial energy. Higher beam energy results in higher intensity of secondary spectrum. Shape remains almost unchanged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995936" y="1268760"/>
            <a:ext cx="1633265" cy="1188206"/>
            <a:chOff x="1818594" y="1325106"/>
            <a:chExt cx="6477979" cy="478916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9069" t="11678" b="9623"/>
            <a:stretch/>
          </p:blipFill>
          <p:spPr bwMode="auto">
            <a:xfrm>
              <a:off x="1818594" y="1325106"/>
              <a:ext cx="5610926" cy="4789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rot="10800000" flipV="1">
              <a:off x="7453259" y="3287336"/>
              <a:ext cx="843314" cy="35452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>
            <a:off x="4029075" y="1203201"/>
            <a:ext cx="628650" cy="857250"/>
          </a:xfrm>
          <a:custGeom>
            <a:avLst/>
            <a:gdLst>
              <a:gd name="connsiteX0" fmla="*/ 0 w 628650"/>
              <a:gd name="connsiteY0" fmla="*/ 857250 h 857250"/>
              <a:gd name="connsiteX1" fmla="*/ 9525 w 628650"/>
              <a:gd name="connsiteY1" fmla="*/ 200025 h 857250"/>
              <a:gd name="connsiteX2" fmla="*/ 628650 w 628650"/>
              <a:gd name="connsiteY2" fmla="*/ 0 h 857250"/>
              <a:gd name="connsiteX3" fmla="*/ 581025 w 628650"/>
              <a:gd name="connsiteY3" fmla="*/ 666750 h 857250"/>
              <a:gd name="connsiteX4" fmla="*/ 0 w 628650"/>
              <a:gd name="connsiteY4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650" h="857250">
                <a:moveTo>
                  <a:pt x="0" y="857250"/>
                </a:moveTo>
                <a:lnTo>
                  <a:pt x="9525" y="200025"/>
                </a:lnTo>
                <a:lnTo>
                  <a:pt x="628650" y="0"/>
                </a:lnTo>
                <a:lnTo>
                  <a:pt x="581025" y="666750"/>
                </a:lnTo>
                <a:lnTo>
                  <a:pt x="0" y="85725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657725" y="476672"/>
            <a:ext cx="850379" cy="726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70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371600"/>
          </a:xfrm>
        </p:spPr>
        <p:txBody>
          <a:bodyPr/>
          <a:lstStyle/>
          <a:p>
            <a:r>
              <a:rPr lang="en-US" sz="3600" dirty="0"/>
              <a:t>CERN’s main accelerator chain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43480-5EB3-4DFB-9806-67D7728D55A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404664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Introduction to CERN’s accelerators</a:t>
            </a:r>
          </a:p>
        </p:txBody>
      </p:sp>
    </p:spTree>
    <p:extLst>
      <p:ext uri="{BB962C8B-B14F-4D97-AF65-F5344CB8AC3E}">
        <p14:creationId xmlns:p14="http://schemas.microsoft.com/office/powerpoint/2010/main" val="1674940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2060848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How can we shield these kind of radiation fields?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34379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285992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Lateral shielding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31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345474"/>
      </p:ext>
    </p:extLst>
  </p:cSld>
  <p:clrMapOvr>
    <a:masterClrMapping/>
  </p:clrMapOvr>
  <p:transition>
    <p:dissolv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388424" cy="476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9038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Simple Simulation Geometry (cylinder-symmetric) to calculate lateral radiation propagation through a shielding wall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5949280"/>
            <a:ext cx="81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450 GeV proton beam is sent onto a 5 m long target with a diameter of 5 cm.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Target is surrounded by particle detectors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6943372" y="1412776"/>
            <a:ext cx="18771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One quarter clipped for viewing the inner structure of geometry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3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860107"/>
            <a:ext cx="8964488" cy="472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6804248" y="2636913"/>
            <a:ext cx="504056" cy="456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957318" y="2924944"/>
                <a:ext cx="855042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318" y="2924944"/>
                <a:ext cx="855042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516651" y="1819563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Buildup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228184" y="1988840"/>
            <a:ext cx="360040" cy="206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4017443">
            <a:off x="5626701" y="2831145"/>
            <a:ext cx="1441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Attenuation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~e</a:t>
            </a:r>
            <a:r>
              <a:rPr lang="en-US" sz="1600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-d/</a:t>
            </a:r>
            <a:r>
              <a:rPr lang="en-US" sz="1600" baseline="30000" dirty="0">
                <a:solidFill>
                  <a:prstClr val="black"/>
                </a:solidFill>
                <a:latin typeface="Symbol" pitchFamily="18" charset="2"/>
                <a:cs typeface="Arial" pitchFamily="34" charset="0"/>
              </a:rPr>
              <a:t>l</a:t>
            </a:r>
            <a:endParaRPr lang="en-US" sz="1600" baseline="30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408204" y="3983578"/>
            <a:ext cx="301670" cy="2651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51720" y="260648"/>
            <a:ext cx="495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Dose analysis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4176" y="5734997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CH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Radiation attenuation through shielding walls shows various characteristic phenomena. </a:t>
            </a: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7384839" y="3535880"/>
            <a:ext cx="0" cy="447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08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8" grpId="0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1268413"/>
            <a:ext cx="90487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23850" y="214313"/>
            <a:ext cx="8642350" cy="47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1" dirty="0" err="1">
                <a:solidFill>
                  <a:prstClr val="black"/>
                </a:solidFill>
                <a:latin typeface="Tahoma" pitchFamily="34" charset="0"/>
                <a:cs typeface="Arial" pitchFamily="34" charset="0"/>
              </a:rPr>
              <a:t>Exemplarly</a:t>
            </a:r>
            <a:r>
              <a:rPr lang="en-US" sz="2000" b="1" dirty="0">
                <a:solidFill>
                  <a:prstClr val="black"/>
                </a:solidFill>
                <a:latin typeface="Tahoma" pitchFamily="34" charset="0"/>
                <a:cs typeface="Arial" pitchFamily="34" charset="0"/>
              </a:rPr>
              <a:t> fluence spectra outside a lateral shielding</a:t>
            </a:r>
            <a:endParaRPr lang="de-DE" sz="2000" b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1524000" y="3519488"/>
            <a:ext cx="3657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Total dose rate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524000" y="3900488"/>
            <a:ext cx="3429000" cy="747712"/>
            <a:chOff x="960" y="2400"/>
            <a:chExt cx="2160" cy="471"/>
          </a:xfrm>
        </p:grpSpPr>
        <p:sp>
          <p:nvSpPr>
            <p:cNvPr id="17437" name="Text Box 29"/>
            <p:cNvSpPr txBox="1">
              <a:spLocks noChangeArrowheads="1"/>
            </p:cNvSpPr>
            <p:nvPr/>
          </p:nvSpPr>
          <p:spPr bwMode="auto">
            <a:xfrm>
              <a:off x="960" y="2640"/>
              <a:ext cx="21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86% n    7 % p    4% </a:t>
              </a:r>
              <a:r>
                <a:rPr lang="en-US" dirty="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p     </a:t>
              </a:r>
              <a:r>
                <a:rPr lang="en-US" dirty="0">
                  <a:solidFill>
                    <a:prstClr val="black"/>
                  </a:solidFill>
                  <a:latin typeface="Arial Unicode MS" pitchFamily="34" charset="-128"/>
                  <a:cs typeface="Arial" pitchFamily="34" charset="0"/>
                </a:rPr>
                <a:t>3</a:t>
              </a:r>
              <a:r>
                <a:rPr lang="en-US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%</a:t>
              </a:r>
              <a:r>
                <a:rPr lang="en-US" dirty="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 g</a:t>
              </a:r>
            </a:p>
          </p:txBody>
        </p:sp>
        <p:sp>
          <p:nvSpPr>
            <p:cNvPr id="17438" name="Line 30"/>
            <p:cNvSpPr>
              <a:spLocks noChangeShapeType="1"/>
            </p:cNvSpPr>
            <p:nvPr/>
          </p:nvSpPr>
          <p:spPr bwMode="auto">
            <a:xfrm flipH="1">
              <a:off x="1248" y="2400"/>
              <a:ext cx="48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9" name="Line 31"/>
            <p:cNvSpPr>
              <a:spLocks noChangeShapeType="1"/>
            </p:cNvSpPr>
            <p:nvPr/>
          </p:nvSpPr>
          <p:spPr bwMode="auto">
            <a:xfrm flipH="1">
              <a:off x="1824" y="2400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0" name="Line 32"/>
            <p:cNvSpPr>
              <a:spLocks noChangeShapeType="1"/>
            </p:cNvSpPr>
            <p:nvPr/>
          </p:nvSpPr>
          <p:spPr bwMode="auto">
            <a:xfrm>
              <a:off x="2160" y="2400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1" name="Line 33"/>
            <p:cNvSpPr>
              <a:spLocks noChangeShapeType="1"/>
            </p:cNvSpPr>
            <p:nvPr/>
          </p:nvSpPr>
          <p:spPr bwMode="auto">
            <a:xfrm>
              <a:off x="2304" y="2400"/>
              <a:ext cx="38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2B75-F28A-44E1-BDBD-4CB110986ED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9417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7092950" y="2347913"/>
            <a:ext cx="1079500" cy="3889375"/>
            <a:chOff x="4468" y="1479"/>
            <a:chExt cx="680" cy="2450"/>
          </a:xfrm>
        </p:grpSpPr>
        <p:sp>
          <p:nvSpPr>
            <p:cNvPr id="77833" name="Rectangle 9"/>
            <p:cNvSpPr>
              <a:spLocks noChangeArrowheads="1"/>
            </p:cNvSpPr>
            <p:nvPr/>
          </p:nvSpPr>
          <p:spPr bwMode="auto">
            <a:xfrm>
              <a:off x="4650" y="1479"/>
              <a:ext cx="408" cy="17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851" name="Line 27"/>
            <p:cNvSpPr>
              <a:spLocks noChangeShapeType="1"/>
            </p:cNvSpPr>
            <p:nvPr/>
          </p:nvSpPr>
          <p:spPr bwMode="auto">
            <a:xfrm flipV="1">
              <a:off x="4854" y="2972"/>
              <a:ext cx="0" cy="7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852" name="Text Box 28"/>
            <p:cNvSpPr txBox="1">
              <a:spLocks noChangeArrowheads="1"/>
            </p:cNvSpPr>
            <p:nvPr/>
          </p:nvSpPr>
          <p:spPr bwMode="auto">
            <a:xfrm>
              <a:off x="4468" y="3698"/>
              <a:ext cx="6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Shielding</a:t>
              </a:r>
            </a:p>
          </p:txBody>
        </p:sp>
      </p:grp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214282" y="1628800"/>
            <a:ext cx="543841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627063" fontAlgn="base">
              <a:spcBef>
                <a:spcPct val="50000"/>
              </a:spcBef>
              <a:spcAft>
                <a:spcPct val="0"/>
              </a:spcAft>
            </a:pPr>
            <a:r>
              <a:rPr lang="en-US" i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H … dose </a:t>
            </a:r>
            <a:endParaRPr lang="en-GB" i="1" dirty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  <a:p>
            <a:pPr defTabSz="627063" fontAlgn="base">
              <a:spcBef>
                <a:spcPct val="50000"/>
              </a:spcBef>
              <a:spcAft>
                <a:spcPct val="0"/>
              </a:spcAft>
            </a:pPr>
            <a:r>
              <a:rPr lang="en-GB" i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r 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…. Distance from point source</a:t>
            </a:r>
            <a:endParaRPr lang="en-GB" baseline="-25000" dirty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i="1" dirty="0">
                <a:solidFill>
                  <a:prstClr val="black"/>
                </a:solidFill>
                <a:latin typeface="Symbol" pitchFamily="18" charset="2"/>
                <a:cs typeface="Arial" pitchFamily="34" charset="0"/>
              </a:rPr>
              <a:t>l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… </a:t>
            </a: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hadronic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 interaction length </a:t>
            </a: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7994380" y="1279982"/>
            <a:ext cx="898526" cy="2519362"/>
            <a:chOff x="5102" y="799"/>
            <a:chExt cx="566" cy="1587"/>
          </a:xfrm>
        </p:grpSpPr>
        <p:sp>
          <p:nvSpPr>
            <p:cNvPr id="77834" name="Oval 10"/>
            <p:cNvSpPr>
              <a:spLocks noChangeArrowheads="1"/>
            </p:cNvSpPr>
            <p:nvPr/>
          </p:nvSpPr>
          <p:spPr bwMode="auto">
            <a:xfrm>
              <a:off x="5330" y="2341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835" name="Line 11"/>
            <p:cNvSpPr>
              <a:spLocks noChangeShapeType="1"/>
            </p:cNvSpPr>
            <p:nvPr/>
          </p:nvSpPr>
          <p:spPr bwMode="auto">
            <a:xfrm>
              <a:off x="5345" y="1117"/>
              <a:ext cx="7" cy="11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836" name="Text Box 12"/>
            <p:cNvSpPr txBox="1">
              <a:spLocks noChangeArrowheads="1"/>
            </p:cNvSpPr>
            <p:nvPr/>
          </p:nvSpPr>
          <p:spPr bwMode="auto">
            <a:xfrm>
              <a:off x="5102" y="799"/>
              <a:ext cx="56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base"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Source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386202" y="3232597"/>
            <a:ext cx="714190" cy="372675"/>
            <a:chOff x="7386202" y="3232597"/>
            <a:chExt cx="714190" cy="372675"/>
          </a:xfrm>
        </p:grpSpPr>
        <p:grpSp>
          <p:nvGrpSpPr>
            <p:cNvPr id="9" name="Group 18"/>
            <p:cNvGrpSpPr>
              <a:grpSpLocks/>
            </p:cNvGrpSpPr>
            <p:nvPr/>
          </p:nvGrpSpPr>
          <p:grpSpPr bwMode="auto">
            <a:xfrm>
              <a:off x="7386202" y="3416680"/>
              <a:ext cx="643374" cy="137262"/>
              <a:chOff x="4059" y="2659"/>
              <a:chExt cx="590" cy="0"/>
            </a:xfrm>
          </p:grpSpPr>
          <p:sp>
            <p:nvSpPr>
              <p:cNvPr id="77843" name="Line 19"/>
              <p:cNvSpPr>
                <a:spLocks noChangeShapeType="1"/>
              </p:cNvSpPr>
              <p:nvPr/>
            </p:nvSpPr>
            <p:spPr bwMode="auto">
              <a:xfrm flipH="1">
                <a:off x="4059" y="2659"/>
                <a:ext cx="22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844" name="Line 20"/>
              <p:cNvSpPr>
                <a:spLocks noChangeShapeType="1"/>
              </p:cNvSpPr>
              <p:nvPr/>
            </p:nvSpPr>
            <p:spPr bwMode="auto">
              <a:xfrm>
                <a:off x="4450" y="2659"/>
                <a:ext cx="1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7849" name="Text Box 25"/>
            <p:cNvSpPr txBox="1">
              <a:spLocks noChangeArrowheads="1"/>
            </p:cNvSpPr>
            <p:nvPr/>
          </p:nvSpPr>
          <p:spPr bwMode="auto">
            <a:xfrm>
              <a:off x="7592631" y="3232597"/>
              <a:ext cx="507761" cy="372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d</a:t>
              </a:r>
              <a:endParaRPr lang="en-US" sz="1600" baseline="-25000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5652120" y="2446793"/>
            <a:ext cx="971550" cy="1357314"/>
            <a:chOff x="3734" y="1531"/>
            <a:chExt cx="612" cy="855"/>
          </a:xfrm>
        </p:grpSpPr>
        <p:sp>
          <p:nvSpPr>
            <p:cNvPr id="77837" name="Oval 13"/>
            <p:cNvSpPr>
              <a:spLocks noChangeArrowheads="1"/>
            </p:cNvSpPr>
            <p:nvPr/>
          </p:nvSpPr>
          <p:spPr bwMode="auto">
            <a:xfrm>
              <a:off x="4014" y="2341"/>
              <a:ext cx="45" cy="45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838" name="Text Box 14"/>
            <p:cNvSpPr txBox="1">
              <a:spLocks noChangeArrowheads="1"/>
            </p:cNvSpPr>
            <p:nvPr/>
          </p:nvSpPr>
          <p:spPr bwMode="auto">
            <a:xfrm>
              <a:off x="3734" y="1531"/>
              <a:ext cx="61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Point of  interest</a:t>
              </a:r>
            </a:p>
          </p:txBody>
        </p:sp>
        <p:sp>
          <p:nvSpPr>
            <p:cNvPr id="77863" name="Line 39"/>
            <p:cNvSpPr>
              <a:spLocks noChangeShapeType="1"/>
            </p:cNvSpPr>
            <p:nvPr/>
          </p:nvSpPr>
          <p:spPr bwMode="auto">
            <a:xfrm>
              <a:off x="4025" y="1964"/>
              <a:ext cx="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7877" name="Text Box 53"/>
          <p:cNvSpPr txBox="1">
            <a:spLocks noChangeArrowheads="1"/>
          </p:cNvSpPr>
          <p:nvPr/>
        </p:nvSpPr>
        <p:spPr bwMode="auto">
          <a:xfrm>
            <a:off x="642910" y="115888"/>
            <a:ext cx="81439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Calculation method for “point-source like” cases of lateral dose attenuation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14282" y="3131676"/>
            <a:ext cx="4929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>
                <a:solidFill>
                  <a:prstClr val="black"/>
                </a:solidFill>
                <a:latin typeface="Symbol" pitchFamily="18" charset="2"/>
                <a:cs typeface="Arial" pitchFamily="34" charset="0"/>
              </a:rPr>
              <a:t>l</a:t>
            </a:r>
            <a:r>
              <a:rPr lang="en-GB" i="1" baseline="-25000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  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has a strong effect on the final dose result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35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132339" y="3787775"/>
            <a:ext cx="2256085" cy="510621"/>
            <a:chOff x="6132339" y="3787775"/>
            <a:chExt cx="2256085" cy="51062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6132339" y="3799344"/>
              <a:ext cx="0" cy="400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388424" y="3787775"/>
              <a:ext cx="0" cy="400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6156177" y="4124263"/>
              <a:ext cx="93677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453598" y="4113730"/>
              <a:ext cx="934826" cy="105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163618" y="3929064"/>
              <a:ext cx="288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r</a:t>
              </a:r>
            </a:p>
          </p:txBody>
        </p:sp>
      </p:grp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644091"/>
              </p:ext>
            </p:extLst>
          </p:nvPr>
        </p:nvGraphicFramePr>
        <p:xfrm>
          <a:off x="179510" y="3520132"/>
          <a:ext cx="4051395" cy="5321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1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2171"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Hadronic interaction length (</a:t>
                      </a:r>
                      <a:r>
                        <a:rPr lang="en-US" sz="1600" u="none" strike="noStrike" dirty="0">
                          <a:effectLst/>
                          <a:latin typeface="Symbol" pitchFamily="18" charset="2"/>
                        </a:rPr>
                        <a:t>l</a:t>
                      </a:r>
                      <a:r>
                        <a:rPr lang="en-US" sz="1600" u="none" strike="noStrike" dirty="0">
                          <a:effectLst/>
                        </a:rPr>
                        <a:t>) for high-energy particles in cm</a:t>
                      </a:r>
                      <a:r>
                        <a:rPr lang="en-GB" sz="1600" dirty="0"/>
                        <a:t>*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-55195" y="6538912"/>
            <a:ext cx="3734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9388"/>
            <a:r>
              <a:rPr lang="en-US" sz="1200" dirty="0"/>
              <a:t>* 	Physical data group: Review of particle physics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59632" y="1124744"/>
                <a:ext cx="1297150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124744"/>
                <a:ext cx="1297150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222378"/>
              </p:ext>
            </p:extLst>
          </p:nvPr>
        </p:nvGraphicFramePr>
        <p:xfrm>
          <a:off x="179510" y="4064666"/>
          <a:ext cx="2016224" cy="29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6">
                  <a:extLst>
                    <a:ext uri="{9D8B030D-6E8A-4147-A177-3AD203B41FA5}">
                      <a16:colId xmlns:a16="http://schemas.microsoft.com/office/drawing/2014/main" val="2369588470"/>
                    </a:ext>
                  </a:extLst>
                </a:gridCol>
                <a:gridCol w="1080118">
                  <a:extLst>
                    <a:ext uri="{9D8B030D-6E8A-4147-A177-3AD203B41FA5}">
                      <a16:colId xmlns:a16="http://schemas.microsoft.com/office/drawing/2014/main" val="90307468"/>
                    </a:ext>
                  </a:extLst>
                </a:gridCol>
              </a:tblGrid>
              <a:tr h="2930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Iron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16.9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56394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879937"/>
              </p:ext>
            </p:extLst>
          </p:nvPr>
        </p:nvGraphicFramePr>
        <p:xfrm>
          <a:off x="2214681" y="4064666"/>
          <a:ext cx="2016224" cy="29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1175">
                  <a:extLst>
                    <a:ext uri="{9D8B030D-6E8A-4147-A177-3AD203B41FA5}">
                      <a16:colId xmlns:a16="http://schemas.microsoft.com/office/drawing/2014/main" val="1159481704"/>
                    </a:ext>
                  </a:extLst>
                </a:gridCol>
                <a:gridCol w="955049">
                  <a:extLst>
                    <a:ext uri="{9D8B030D-6E8A-4147-A177-3AD203B41FA5}">
                      <a16:colId xmlns:a16="http://schemas.microsoft.com/office/drawing/2014/main" val="648049387"/>
                    </a:ext>
                  </a:extLst>
                </a:gridCol>
              </a:tblGrid>
              <a:tr h="293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Concrete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~40 cm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1612730"/>
                  </a:ext>
                </a:extLst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416479" y="4841185"/>
            <a:ext cx="628803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Rule of thumb: </a:t>
            </a:r>
          </a:p>
          <a:p>
            <a:pPr algn="ctr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Shielding requirements for a dose attenuation of a factor of 10:</a:t>
            </a:r>
          </a:p>
          <a:p>
            <a:pPr algn="ctr"/>
            <a:endParaRPr lang="en-GB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algn="ctr"/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40 cm of iron      or        1 m of concrete.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6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2" grpId="0"/>
      <p:bldP spid="45" grpId="0"/>
      <p:bldP spid="5" grpId="0"/>
      <p:bldP spid="4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34878"/>
            <a:ext cx="8229600" cy="994122"/>
          </a:xfrm>
        </p:spPr>
        <p:txBody>
          <a:bodyPr/>
          <a:lstStyle/>
          <a:p>
            <a:pPr marL="0" indent="0" algn="ctr">
              <a:buNone/>
            </a:pPr>
            <a:r>
              <a:rPr lang="de-CH" b="1" dirty="0"/>
              <a:t>How to build lateral shieldings at high-energy accelerators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2B75-F28A-44E1-BDBD-4CB110986ED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5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643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Strategies for lateral shielding around high-energy proton machines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1428729" y="942787"/>
            <a:ext cx="1789095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248960" y="1262687"/>
            <a:ext cx="642940" cy="3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75275" y="942787"/>
            <a:ext cx="1854245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406" y="166055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Radiation attenuation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86182" y="166055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Activation of material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00892" y="1657167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Costs of shielding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753210" y="255273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6018" y="2803564"/>
            <a:ext cx="2425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Minimizing hadronic interaction length (</a:t>
            </a:r>
            <a:r>
              <a:rPr lang="en-US" dirty="0">
                <a:latin typeface="Symbol" pitchFamily="18" charset="2"/>
              </a:rPr>
              <a:t>l</a:t>
            </a:r>
            <a:r>
              <a:rPr lang="en-US" dirty="0"/>
              <a:t>):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949650"/>
              </p:ext>
            </p:extLst>
          </p:nvPr>
        </p:nvGraphicFramePr>
        <p:xfrm>
          <a:off x="142875" y="3475038"/>
          <a:ext cx="193198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63280" imgH="482400" progId="Equation.3">
                  <p:embed/>
                </p:oleObj>
              </mc:Choice>
              <mc:Fallback>
                <p:oleObj name="Equation" r:id="rId3" imgW="863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475038"/>
                        <a:ext cx="1931988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/>
          <p:cNvCxnSpPr>
            <a:stCxn id="16" idx="2"/>
            <a:endCxn id="25" idx="0"/>
          </p:cNvCxnSpPr>
          <p:nvPr/>
        </p:nvCxnSpPr>
        <p:spPr>
          <a:xfrm>
            <a:off x="4572000" y="2306887"/>
            <a:ext cx="0" cy="460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317250" y="2767102"/>
            <a:ext cx="2509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Avoid High Z material and high neutron x-section materials leading to radionuclide production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7643437" y="2588853"/>
            <a:ext cx="57150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26245" y="3019853"/>
            <a:ext cx="2717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Cheap material: </a:t>
            </a:r>
          </a:p>
          <a:p>
            <a:pPr algn="ctr"/>
            <a:r>
              <a:rPr lang="en-US" dirty="0"/>
              <a:t>1 m</a:t>
            </a:r>
            <a:r>
              <a:rPr lang="en-US" baseline="30000" dirty="0"/>
              <a:t>3</a:t>
            </a:r>
            <a:r>
              <a:rPr lang="en-US" dirty="0"/>
              <a:t> concrete: 150 Euro</a:t>
            </a:r>
          </a:p>
          <a:p>
            <a:pPr algn="ctr"/>
            <a:r>
              <a:rPr lang="en-US" dirty="0"/>
              <a:t>1 m</a:t>
            </a:r>
            <a:r>
              <a:rPr lang="en-US" baseline="30000" dirty="0"/>
              <a:t>3</a:t>
            </a:r>
            <a:r>
              <a:rPr lang="en-US" dirty="0"/>
              <a:t> steel: 8000 Euro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143108" y="4160886"/>
            <a:ext cx="642942" cy="568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4283228" y="4443372"/>
            <a:ext cx="567321" cy="3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6252487" y="4194911"/>
            <a:ext cx="639556" cy="571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2910" y="5014753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Shielding walls: concrete</a:t>
            </a:r>
          </a:p>
          <a:p>
            <a:pPr algn="ctr"/>
            <a:r>
              <a:rPr lang="en-US" dirty="0"/>
              <a:t>Local shielding if space is an issue: iron</a:t>
            </a:r>
          </a:p>
          <a:p>
            <a:pPr algn="ctr"/>
            <a:r>
              <a:rPr lang="en-US" dirty="0"/>
              <a:t>In case of high levels of activation: marble should to be used to shield radioactive components around beam 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6237312"/>
            <a:ext cx="745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Please note: shielding philosophies at low energy facilities can be different. </a:t>
            </a:r>
          </a:p>
        </p:txBody>
      </p:sp>
    </p:spTree>
    <p:extLst>
      <p:ext uri="{BB962C8B-B14F-4D97-AF65-F5344CB8AC3E}">
        <p14:creationId xmlns:p14="http://schemas.microsoft.com/office/powerpoint/2010/main" val="357915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1" grpId="0"/>
      <p:bldP spid="25" grpId="0"/>
      <p:bldP spid="28" grpId="0"/>
      <p:bldP spid="38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214554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Shielding downstream of beam impact points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17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/>
              <a:t>Simulation example to calculate radiation fields downstream an impact point of an high-energy proton beam</a:t>
            </a:r>
            <a:endParaRPr lang="en-GB" b="1" dirty="0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95749"/>
            <a:ext cx="8532440" cy="544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98072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450 GeV proton beam on 50 cm long iron target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44208" y="1980129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One quater of geometry is clipped in picture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9504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of this chapter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14800"/>
          </a:xfrm>
        </p:spPr>
        <p:txBody>
          <a:bodyPr/>
          <a:lstStyle/>
          <a:p>
            <a:r>
              <a:rPr lang="en-GB" dirty="0"/>
              <a:t>We will obtain an introduction to our accelerators </a:t>
            </a:r>
          </a:p>
          <a:p>
            <a:r>
              <a:rPr lang="en-GB" dirty="0"/>
              <a:t>Introduction to the radiological critical points at CERN’s accelerator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43480-5EB3-4DFB-9806-67D7728D55A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1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85" y="1134037"/>
            <a:ext cx="8420100" cy="337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Dose of all particles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773975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Dose by muons only</a:t>
            </a:r>
          </a:p>
        </p:txBody>
      </p:sp>
      <p:sp>
        <p:nvSpPr>
          <p:cNvPr id="4" name="Oval 3"/>
          <p:cNvSpPr/>
          <p:nvPr/>
        </p:nvSpPr>
        <p:spPr>
          <a:xfrm rot="1195210">
            <a:off x="7285544" y="2443453"/>
            <a:ext cx="1224136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5736" y="18864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Dose simulation results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6375" y="6453336"/>
            <a:ext cx="8086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Muons strongly dominate the dose seen downstream the heavy shielding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2101" y="3327955"/>
            <a:ext cx="4154373" cy="308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985" y="3327955"/>
            <a:ext cx="4429512" cy="308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1619672" y="1988840"/>
            <a:ext cx="432048" cy="1766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245099" y="2492896"/>
            <a:ext cx="279229" cy="1368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31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 animBg="1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41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33265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/>
              <a:t>Energy reduction of high-energy muons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052736"/>
            <a:ext cx="836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Muons are interacting very rarely via hadronic interactions in matter.</a:t>
            </a:r>
          </a:p>
          <a:p>
            <a:pPr defTabSz="266700"/>
            <a:r>
              <a:rPr lang="de-CH" dirty="0">
                <a:sym typeface="Wingdings" panose="05000000000000000000" pitchFamily="2" charset="2"/>
              </a:rPr>
              <a:t>	 They mainly lose their energy by electromagnetic interactions in matter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20486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In order to reduce a high-energy muon (several GeV and above) by 1 GeV one needs 0.7 m of iron shielding or 1.8 m of concrete shielding. Valid up to a muon energy of ~100 GeV.  Above this energy, radiative losses increase the energy loss in matter.  </a:t>
            </a:r>
          </a:p>
        </p:txBody>
      </p:sp>
      <p:sp>
        <p:nvSpPr>
          <p:cNvPr id="6" name="Down Arrow 5"/>
          <p:cNvSpPr/>
          <p:nvPr/>
        </p:nvSpPr>
        <p:spPr>
          <a:xfrm>
            <a:off x="3491880" y="3284984"/>
            <a:ext cx="180020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407690" y="4325025"/>
            <a:ext cx="84847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Muons emerging from beam losses of the PS (25 GeV maximum) are shieldable.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Muons emerging from the SPS and LHC </a:t>
            </a:r>
            <a:r>
              <a:rPr lang="de-CH" dirty="0" err="1"/>
              <a:t>are</a:t>
            </a:r>
            <a:r>
              <a:rPr lang="de-CH" dirty="0"/>
              <a:t> barely shieldable with a reasonable amount of shielding.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This is one of the reason why the SPS and the LHC are built deeply  underneath the surface.  </a:t>
            </a:r>
          </a:p>
        </p:txBody>
      </p:sp>
    </p:spTree>
    <p:extLst>
      <p:ext uri="{BB962C8B-B14F-4D97-AF65-F5344CB8AC3E}">
        <p14:creationId xmlns:p14="http://schemas.microsoft.com/office/powerpoint/2010/main" val="376806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9090"/>
          </a:xfrm>
        </p:spPr>
        <p:txBody>
          <a:bodyPr/>
          <a:lstStyle/>
          <a:p>
            <a:pPr algn="ctr"/>
            <a:r>
              <a:rPr lang="de-CH" sz="3600" b="1" dirty="0"/>
              <a:t>Best way to limit muon radiation</a:t>
            </a:r>
            <a:endParaRPr lang="en-GB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E2275-003B-4158-A594-296710C8998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5536" y="2062589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The best way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eliminate</a:t>
            </a:r>
            <a:r>
              <a:rPr lang="de-CH" dirty="0"/>
              <a:t> muon radiation is the early capture of their hadronic parents (pions and kaons), preventing their decay into muons.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043608" y="4006805"/>
            <a:ext cx="36004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51520" y="4078813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6588224" y="3430741"/>
            <a:ext cx="2448272" cy="1296144"/>
            <a:chOff x="6588224" y="2564904"/>
            <a:chExt cx="2448272" cy="1296144"/>
          </a:xfrm>
        </p:grpSpPr>
        <p:sp>
          <p:nvSpPr>
            <p:cNvPr id="9" name="Rectangle 8"/>
            <p:cNvSpPr/>
            <p:nvPr/>
          </p:nvSpPr>
          <p:spPr>
            <a:xfrm>
              <a:off x="6588224" y="2564904"/>
              <a:ext cx="2448272" cy="12961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48264" y="2924944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/>
                <a:t>DUMP</a:t>
              </a:r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55576" y="357475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Target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5496" y="4150821"/>
            <a:ext cx="972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High-E protons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5518973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Reduction of distance between beam loss point and shielding: High-energy pions and kaons will be captured in dump before they decay into muons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62584" y="1198493"/>
            <a:ext cx="832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Muon</a:t>
            </a:r>
            <a:r>
              <a:rPr lang="en-US" dirty="0"/>
              <a:t> attenuation in shielding does not follow an exponential attenuation law. They only can be slowed down via electromagnetic energy losses (</a:t>
            </a:r>
            <a:r>
              <a:rPr lang="en-US" dirty="0" err="1"/>
              <a:t>dE</a:t>
            </a:r>
            <a:r>
              <a:rPr lang="en-US" dirty="0"/>
              <a:t>/dx).</a:t>
            </a:r>
          </a:p>
        </p:txBody>
      </p:sp>
    </p:spTree>
    <p:extLst>
      <p:ext uri="{BB962C8B-B14F-4D97-AF65-F5344CB8AC3E}">
        <p14:creationId xmlns:p14="http://schemas.microsoft.com/office/powerpoint/2010/main" val="276809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8422E-6 L -0.5434 -3.38422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11" grpId="0"/>
      <p:bldP spid="12" grpId="0"/>
      <p:bldP spid="13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E2275-003B-4158-A594-296710C8998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7544" y="18864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Modification of previous example (450 GeV protons on target)</a:t>
            </a:r>
            <a:r>
              <a:rPr lang="de-CH" dirty="0"/>
              <a:t>: we replace the 10 m block of concrete by 4 m of iron, being placed close to target (resulting in the same shielding strenght for hadrons).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6690"/>
            <a:ext cx="7963692" cy="508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85" y="1124744"/>
            <a:ext cx="7429586" cy="446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E2275-003B-4158-A594-296710C8998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79721"/>
            <a:ext cx="788377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855" y="3363997"/>
            <a:ext cx="2522999" cy="151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5868144" y="2319881"/>
            <a:ext cx="32771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2469678" cy="157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>
            <a:off x="6876256" y="2052883"/>
            <a:ext cx="1224136" cy="5550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496" y="145133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Comparison of muon fluence behind the two shielding configurations being equivalent in hadronical attenuation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8809" y="5934670"/>
            <a:ext cx="7715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/>
              <a:t>Although the hadronic shielding power remained unchanged the muon fluence could be significantly reduced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58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63910"/>
          </a:xfrm>
        </p:spPr>
        <p:txBody>
          <a:bodyPr/>
          <a:lstStyle/>
          <a:p>
            <a:pPr algn="ctr"/>
            <a:r>
              <a:rPr lang="en-US" sz="3200" b="1" dirty="0"/>
              <a:t>Additional possibilities to reduce muon dose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437"/>
          </a:xfrm>
        </p:spPr>
        <p:txBody>
          <a:bodyPr/>
          <a:lstStyle/>
          <a:p>
            <a:r>
              <a:rPr lang="en-US" dirty="0"/>
              <a:t>Dispersion of muons with magnetic fields</a:t>
            </a:r>
          </a:p>
          <a:p>
            <a:pPr lvl="1"/>
            <a:r>
              <a:rPr lang="en-US" dirty="0"/>
              <a:t>Does not reduce total number of muons but it reduces the high flux density along the center of the beam axis </a:t>
            </a:r>
          </a:p>
          <a:p>
            <a:pPr lvl="1"/>
            <a:r>
              <a:rPr lang="en-US" dirty="0"/>
              <a:t>Very difficult since high-energy muons are very rigid </a:t>
            </a:r>
            <a:r>
              <a:rPr lang="en-US" dirty="0">
                <a:sym typeface="Wingdings" panose="05000000000000000000" pitchFamily="2" charset="2"/>
              </a:rPr>
              <a:t> strong magnets are needed.</a:t>
            </a:r>
          </a:p>
          <a:p>
            <a:r>
              <a:rPr lang="en-US" dirty="0">
                <a:sym typeface="Wingdings" panose="05000000000000000000" pitchFamily="2" charset="2"/>
              </a:rPr>
              <a:t>Tons of shielding (as </a:t>
            </a:r>
            <a:r>
              <a:rPr lang="en-US">
                <a:sym typeface="Wingdings" panose="05000000000000000000" pitchFamily="2" charset="2"/>
              </a:rPr>
              <a:t>demonstrated before)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E2275-003B-4158-A594-296710C899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45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0738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203717"/>
            <a:ext cx="8291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b="1" dirty="0"/>
              <a:t>Behind lateral shielding</a:t>
            </a:r>
            <a:r>
              <a:rPr lang="en-US" dirty="0"/>
              <a:t>: ambient dose equivalent is dominated by neutrons below 1 GeV. </a:t>
            </a:r>
          </a:p>
          <a:p>
            <a:pPr marL="182563" indent="-182563">
              <a:buFont typeface="Arial" pitchFamily="34" charset="0"/>
              <a:buChar char="•"/>
            </a:pPr>
            <a:endParaRPr lang="en-US" dirty="0"/>
          </a:p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Dose attenuation in lateral shielding follows an exponential law.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dirty="0"/>
          </a:p>
          <a:p>
            <a:pPr marL="179388" indent="-179388">
              <a:buFont typeface="Arial" pitchFamily="34" charset="0"/>
              <a:buChar char="•"/>
            </a:pPr>
            <a:r>
              <a:rPr lang="en-US" dirty="0"/>
              <a:t> Strategies for lateral shielding around high-energy proton machines consider effectiveness of shielding, activation of shielding materials and costs of shielding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504" y="44624"/>
            <a:ext cx="8928992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/>
              <a:t>Summary of</a:t>
            </a:r>
            <a:br>
              <a:rPr lang="en-US" b="1" dirty="0"/>
            </a:br>
            <a:r>
              <a:rPr lang="en-US" b="1" dirty="0"/>
              <a:t>“</a:t>
            </a:r>
            <a:r>
              <a:rPr lang="en-GB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Dose to people” and “Radiation Shielding in Proton Accelerator Environments” </a:t>
            </a:r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5536" y="3270017"/>
            <a:ext cx="81431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At high energy proton accelerator </a:t>
            </a:r>
            <a:r>
              <a:rPr lang="en-US" b="1" dirty="0"/>
              <a:t>muons are the dominant </a:t>
            </a:r>
            <a:r>
              <a:rPr lang="en-US" dirty="0"/>
              <a:t>radiation constituent behind thick shielding located </a:t>
            </a:r>
            <a:r>
              <a:rPr lang="en-US" b="1" dirty="0"/>
              <a:t>downstream </a:t>
            </a:r>
            <a:r>
              <a:rPr lang="en-US" dirty="0"/>
              <a:t>the beam loss point. </a:t>
            </a:r>
          </a:p>
          <a:p>
            <a:pPr marL="182563" indent="-182563">
              <a:buFont typeface="Arial" pitchFamily="34" charset="0"/>
              <a:buChar char="•"/>
            </a:pPr>
            <a:endParaRPr lang="en-US" dirty="0"/>
          </a:p>
          <a:p>
            <a:pPr marL="182563" indent="-182563">
              <a:buFont typeface="Arial" pitchFamily="34" charset="0"/>
              <a:buChar char="•"/>
            </a:pPr>
            <a:r>
              <a:rPr lang="en-US" dirty="0" err="1"/>
              <a:t>Muon</a:t>
            </a:r>
            <a:r>
              <a:rPr lang="en-US" dirty="0"/>
              <a:t> attenuation in shielding does not follow an exponential attenuation law. They only can be slowed down via electromagnetic energy losses (</a:t>
            </a:r>
            <a:r>
              <a:rPr lang="en-US" dirty="0" err="1"/>
              <a:t>dE</a:t>
            </a:r>
            <a:r>
              <a:rPr lang="en-US" dirty="0"/>
              <a:t>/dx).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To reduce the energy of high-energy muons by 1 GeV 0.7 m of iron or 1.8 m of concrete is needed.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Hence, most effective way to reduce muon radiation: their production should be minimized by capturing high-energy </a:t>
            </a:r>
            <a:r>
              <a:rPr lang="en-US" dirty="0" err="1"/>
              <a:t>pions</a:t>
            </a:r>
            <a:r>
              <a:rPr lang="en-US" dirty="0"/>
              <a:t> and </a:t>
            </a:r>
            <a:r>
              <a:rPr lang="en-US" dirty="0" err="1"/>
              <a:t>kaons</a:t>
            </a:r>
            <a:r>
              <a:rPr lang="en-US" dirty="0"/>
              <a:t> prior their decay.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1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237626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Radiation detector systems used to measure mixed radiation fields at workplaces</a:t>
            </a:r>
          </a:p>
        </p:txBody>
      </p:sp>
    </p:spTree>
    <p:extLst>
      <p:ext uri="{BB962C8B-B14F-4D97-AF65-F5344CB8AC3E}">
        <p14:creationId xmlns:p14="http://schemas.microsoft.com/office/powerpoint/2010/main" val="5378373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>
              <a:buClr>
                <a:schemeClr val="tx1"/>
              </a:buClr>
            </a:pPr>
            <a:r>
              <a:rPr lang="en-GB" dirty="0"/>
              <a:t>Goal of this chapter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6" y="1556792"/>
            <a:ext cx="8712968" cy="4114800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We will introduce three different radiation detector types which are mainly used </a:t>
            </a:r>
            <a:r>
              <a:rPr lang="en-GB" sz="2400" dirty="0"/>
              <a:t>as fixed detector systems </a:t>
            </a:r>
            <a:r>
              <a:rPr lang="en-GB" sz="2400" dirty="0">
                <a:solidFill>
                  <a:schemeClr val="tx1"/>
                </a:solidFill>
              </a:rPr>
              <a:t>at CERN</a:t>
            </a:r>
          </a:p>
          <a:p>
            <a:pPr marL="0" indent="0">
              <a:buClr>
                <a:schemeClr val="tx1"/>
              </a:buClr>
              <a:buNone/>
            </a:pPr>
            <a:endParaRPr lang="en-GB" sz="2400" dirty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We will learn about their main fields of application in terms of radiation fields.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59080" y="6569533"/>
            <a:ext cx="533400" cy="244475"/>
          </a:xfrm>
        </p:spPr>
        <p:txBody>
          <a:bodyPr>
            <a:normAutofit/>
          </a:bodyPr>
          <a:lstStyle/>
          <a:p>
            <a:pPr>
              <a:defRPr/>
            </a:pPr>
            <a:fld id="{75743480-5EB3-4DFB-9806-67D7728D55A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8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6444208" y="1196752"/>
            <a:ext cx="2520213" cy="2831260"/>
            <a:chOff x="1154" y="2784"/>
            <a:chExt cx="720" cy="884"/>
          </a:xfrm>
        </p:grpSpPr>
        <p:pic>
          <p:nvPicPr>
            <p:cNvPr id="8" name="Picture 6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24" y="2784"/>
              <a:ext cx="605" cy="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154" y="3503"/>
              <a:ext cx="72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dirty="0">
                  <a:ea typeface="ＭＳ Ｐゴシック" pitchFamily="34" charset="-128"/>
                </a:rPr>
                <a:t>REM counter</a:t>
              </a:r>
            </a:p>
          </p:txBody>
        </p:sp>
      </p:grp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107504" y="1196752"/>
            <a:ext cx="3528392" cy="3390235"/>
            <a:chOff x="1885" y="2822"/>
            <a:chExt cx="1227" cy="1340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1" y="2822"/>
              <a:ext cx="714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885" y="3774"/>
              <a:ext cx="1227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dirty="0">
                  <a:ea typeface="ＭＳ Ｐゴシック" pitchFamily="34" charset="-128"/>
                </a:rPr>
                <a:t>High pressure ionization chamber</a:t>
              </a:r>
            </a:p>
          </p:txBody>
        </p:sp>
      </p:grp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3494615" y="3397298"/>
            <a:ext cx="2596859" cy="3057528"/>
            <a:chOff x="6032" y="1351"/>
            <a:chExt cx="1045" cy="1284"/>
          </a:xfrm>
        </p:grpSpPr>
        <p:pic>
          <p:nvPicPr>
            <p:cNvPr id="25" name="Picture 25" descr="IAM&amp;suppor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05" y="1351"/>
              <a:ext cx="741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6032" y="2389"/>
              <a:ext cx="1045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dirty="0">
                  <a:ea typeface="ＭＳ Ｐゴシック" pitchFamily="34" charset="-128"/>
                </a:rPr>
                <a:t>Air filled ionization chamber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07704" y="116632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Typical radiation detectors used at CERN for high-energy particle fields</a:t>
            </a:r>
          </a:p>
        </p:txBody>
      </p:sp>
    </p:spTree>
    <p:extLst>
      <p:ext uri="{BB962C8B-B14F-4D97-AF65-F5344CB8AC3E}">
        <p14:creationId xmlns:p14="http://schemas.microsoft.com/office/powerpoint/2010/main" val="255810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1042988" y="-26988"/>
            <a:ext cx="727233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2800">
                <a:solidFill>
                  <a:srgbClr val="FFFFFF"/>
                </a:solidFill>
              </a:rPr>
              <a:t>Main accelerator chain at CERN</a:t>
            </a:r>
            <a:br>
              <a:rPr lang="de-CH" sz="2800">
                <a:solidFill>
                  <a:srgbClr val="FFFFFF"/>
                </a:solidFill>
              </a:rPr>
            </a:br>
            <a:r>
              <a:rPr lang="de-CH" sz="2000">
                <a:solidFill>
                  <a:srgbClr val="FFFFFF"/>
                </a:solidFill>
              </a:rPr>
              <a:t>(low-energy part)</a:t>
            </a: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1287243" y="4889501"/>
            <a:ext cx="2348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CH" sz="1800" dirty="0">
                <a:solidFill>
                  <a:srgbClr val="FFFFFF"/>
                </a:solidFill>
              </a:rPr>
              <a:t>LINAC 4 (160 </a:t>
            </a:r>
            <a:r>
              <a:rPr lang="de-CH" sz="1800" dirty="0" err="1">
                <a:solidFill>
                  <a:srgbClr val="FFFFFF"/>
                </a:solidFill>
              </a:rPr>
              <a:t>MeV</a:t>
            </a:r>
            <a:r>
              <a:rPr lang="de-CH" sz="1800" dirty="0">
                <a:solidFill>
                  <a:srgbClr val="FFFFFF"/>
                </a:solidFill>
              </a:rPr>
              <a:t>)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076" name="Line 8"/>
          <p:cNvSpPr>
            <a:spLocks noChangeShapeType="1"/>
          </p:cNvSpPr>
          <p:nvPr/>
        </p:nvSpPr>
        <p:spPr bwMode="auto">
          <a:xfrm flipV="1">
            <a:off x="900113" y="3716338"/>
            <a:ext cx="2232025" cy="1584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77" name="Oval 9"/>
          <p:cNvSpPr>
            <a:spLocks noChangeArrowheads="1"/>
          </p:cNvSpPr>
          <p:nvPr/>
        </p:nvSpPr>
        <p:spPr bwMode="auto">
          <a:xfrm>
            <a:off x="1979613" y="2635250"/>
            <a:ext cx="1295400" cy="1295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78" name="Line 10"/>
          <p:cNvSpPr>
            <a:spLocks noChangeShapeType="1"/>
          </p:cNvSpPr>
          <p:nvPr/>
        </p:nvSpPr>
        <p:spPr bwMode="auto">
          <a:xfrm>
            <a:off x="2195513" y="3787775"/>
            <a:ext cx="3024187" cy="1655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79" name="Oval 11"/>
          <p:cNvSpPr>
            <a:spLocks noChangeArrowheads="1"/>
          </p:cNvSpPr>
          <p:nvPr/>
        </p:nvSpPr>
        <p:spPr bwMode="auto">
          <a:xfrm>
            <a:off x="3995738" y="1627188"/>
            <a:ext cx="4464050" cy="403225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88" name="Oval 12"/>
          <p:cNvSpPr>
            <a:spLocks noChangeArrowheads="1"/>
          </p:cNvSpPr>
          <p:nvPr/>
        </p:nvSpPr>
        <p:spPr bwMode="auto">
          <a:xfrm>
            <a:off x="900113" y="5229225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89" name="Oval 13"/>
          <p:cNvSpPr>
            <a:spLocks noChangeArrowheads="1"/>
          </p:cNvSpPr>
          <p:nvPr/>
        </p:nvSpPr>
        <p:spPr bwMode="auto">
          <a:xfrm>
            <a:off x="2987675" y="37163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90" name="Oval 14"/>
          <p:cNvSpPr>
            <a:spLocks noChangeArrowheads="1"/>
          </p:cNvSpPr>
          <p:nvPr/>
        </p:nvSpPr>
        <p:spPr bwMode="auto">
          <a:xfrm>
            <a:off x="2124075" y="37163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91" name="Oval 15"/>
          <p:cNvSpPr>
            <a:spLocks noChangeArrowheads="1"/>
          </p:cNvSpPr>
          <p:nvPr/>
        </p:nvSpPr>
        <p:spPr bwMode="auto">
          <a:xfrm>
            <a:off x="5292725" y="54435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84" name="Line 16"/>
          <p:cNvSpPr>
            <a:spLocks noChangeShapeType="1"/>
          </p:cNvSpPr>
          <p:nvPr/>
        </p:nvSpPr>
        <p:spPr bwMode="auto">
          <a:xfrm flipV="1">
            <a:off x="8388350" y="115888"/>
            <a:ext cx="936625" cy="4033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93" name="Oval 17"/>
          <p:cNvSpPr>
            <a:spLocks noChangeArrowheads="1"/>
          </p:cNvSpPr>
          <p:nvPr/>
        </p:nvSpPr>
        <p:spPr bwMode="auto">
          <a:xfrm>
            <a:off x="8388350" y="39322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86" name="Line 18"/>
          <p:cNvSpPr>
            <a:spLocks noChangeShapeType="1"/>
          </p:cNvSpPr>
          <p:nvPr/>
        </p:nvSpPr>
        <p:spPr bwMode="auto">
          <a:xfrm>
            <a:off x="3924300" y="6092825"/>
            <a:ext cx="4535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87" name="Text Box 19"/>
          <p:cNvSpPr txBox="1">
            <a:spLocks noChangeArrowheads="1"/>
          </p:cNvSpPr>
          <p:nvPr/>
        </p:nvSpPr>
        <p:spPr bwMode="auto">
          <a:xfrm>
            <a:off x="5076825" y="5732463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</a:rPr>
              <a:t>200 m</a:t>
            </a:r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-107950" y="3062288"/>
            <a:ext cx="2160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Booster (1.6 GeV)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1397" name="Text Box 21"/>
          <p:cNvSpPr txBox="1">
            <a:spLocks noChangeArrowheads="1"/>
          </p:cNvSpPr>
          <p:nvPr/>
        </p:nvSpPr>
        <p:spPr bwMode="auto">
          <a:xfrm>
            <a:off x="4572000" y="3355975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  Proton Synchrotron (26 GeV/c)</a:t>
            </a: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1404" name="Picture 28" descr="BR01_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750"/>
            <a:ext cx="3168650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408" name="Picture 32" descr="991201_m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338455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24847"/>
          <a:stretch/>
        </p:blipFill>
        <p:spPr>
          <a:xfrm>
            <a:off x="107950" y="12586"/>
            <a:ext cx="3384550" cy="252456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654" r="95082">
                        <a14:foregroundMark x1="64299" y1="41056" x2="64299" y2="41056"/>
                        <a14:foregroundMark x1="71767" y1="40176" x2="71767" y2="40176"/>
                        <a14:foregroundMark x1="71767" y1="47067" x2="71767" y2="470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551" y="5343768"/>
            <a:ext cx="354951" cy="440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1965" y="5732463"/>
            <a:ext cx="1367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Hydrogen bottle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7767043"/>
      </p:ext>
    </p:extLst>
  </p:cSld>
  <p:clrMapOvr>
    <a:masterClrMapping/>
  </p:clrMapOvr>
  <p:transition advTm="755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L 0.18629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23194 -0.2192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97" y="-1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58 0.02477 C -0.00399 0.02477 0.0283 -0.01806 0.0283 -0.07014 C 0.0283 -0.12269 -0.00399 -0.16505 -0.04358 -0.16505 C -0.08316 -0.16505 -0.11528 -0.12269 -0.11528 -0.07014 C -0.11528 -0.01806 -0.08316 0.02477 -0.04358 0.02477 Z " pathEditMode="relative" rAng="0" ptsTypes="fffff">
                                      <p:cBhvr>
                                        <p:cTn id="26" dur="1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1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9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7 0.0037 L 0.33784 0.2493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3" y="1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01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88 0.02477 C 0.2316 0.02477 0.34132 -0.10741 0.34132 -0.26921 C 0.34132 -0.43171 0.2316 -0.5632 0.09688 -0.5632 C -0.03784 -0.5632 -0.14687 -0.43171 -0.14687 -0.26921 C -0.14687 -0.10741 -0.03784 0.02477 0.09688 0.02477 Z " pathEditMode="relative" rAng="0" ptsTypes="fffff">
                                      <p:cBhvr>
                                        <p:cTn id="46" dur="1000" fill="hold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939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1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6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21545 -1.245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6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  <p:bldP spid="101388" grpId="0" animBg="1"/>
      <p:bldP spid="101389" grpId="0" animBg="1"/>
      <p:bldP spid="101389" grpId="1" animBg="1"/>
      <p:bldP spid="101390" grpId="0" animBg="1"/>
      <p:bldP spid="101390" grpId="1" animBg="1"/>
      <p:bldP spid="101391" grpId="0" animBg="1"/>
      <p:bldP spid="101391" grpId="1" animBg="1"/>
      <p:bldP spid="101393" grpId="0" animBg="1"/>
      <p:bldP spid="101393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IG5 monitor (high pressure ionization chamber) </a:t>
            </a:r>
          </a:p>
        </p:txBody>
      </p:sp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08102" y="314154"/>
            <a:ext cx="1582035" cy="365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314096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Used mainly in accessible areas during machine operation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4" y="371703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Comes in two flavours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472514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H-filled type: Calibrated to neutron sources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8144" y="470912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Ar</a:t>
            </a:r>
            <a:r>
              <a:rPr lang="en-GB" dirty="0"/>
              <a:t>-filled type: Calibrated to photon sources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2483768" y="4082589"/>
            <a:ext cx="800233" cy="6425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868144" y="4084477"/>
            <a:ext cx="720080" cy="6406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6676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g5-electronic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524000"/>
            <a:ext cx="3124200" cy="472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AT" dirty="0"/>
              <a:t>IG5 - Design</a:t>
            </a:r>
            <a:endParaRPr lang="en-US" dirty="0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6200" y="1873250"/>
            <a:ext cx="244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3600" b="1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Properties</a:t>
            </a:r>
            <a:endParaRPr lang="en-US" sz="3600" b="1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pitchFamily="34" charset="-128"/>
            </a:endParaRP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28600" y="2438400"/>
            <a:ext cx="313213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2 types (Ar or H filled)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5,2 l active volume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pressurized at 20 bar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1200 V high-voltage</a:t>
            </a:r>
            <a:endParaRPr lang="en-US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pitchFamily="34" charset="-128"/>
            </a:endParaRP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92075" y="4191000"/>
            <a:ext cx="2774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3600" b="1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Dimensions</a:t>
            </a:r>
            <a:endParaRPr lang="en-US" sz="3600" b="1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pitchFamily="34" charset="-128"/>
            </a:endParaRP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28600" y="4772025"/>
            <a:ext cx="6934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diameter – 18.33 cm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height – 45.6 cm 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3429000" y="3048000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electrodes</a:t>
            </a:r>
          </a:p>
        </p:txBody>
      </p:sp>
      <p:pic>
        <p:nvPicPr>
          <p:cNvPr id="77833" name="Picture 9" descr="IG5-with%20insulators%20-%20half%20open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124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7399338" y="5486400"/>
            <a:ext cx="1820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active</a:t>
            </a:r>
            <a:r>
              <a:rPr lang="en-US" sz="2000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 </a:t>
            </a: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medium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4038600" y="2362200"/>
            <a:ext cx="914400" cy="762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4038600" y="3124200"/>
            <a:ext cx="167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4876800" y="5791200"/>
            <a:ext cx="91440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 flipV="1">
            <a:off x="7543800" y="3962400"/>
            <a:ext cx="5334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3865563" y="5791200"/>
            <a:ext cx="14684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electronics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</a:rPr>
              <a:t>board</a:t>
            </a:r>
          </a:p>
        </p:txBody>
      </p:sp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259">
            <a:off x="8115289" y="65526"/>
            <a:ext cx="942630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61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Summary of IG5 chamber responses (</a:t>
            </a:r>
            <a:r>
              <a:rPr lang="en-GB" b="1" dirty="0" err="1"/>
              <a:t>Ar</a:t>
            </a:r>
            <a:r>
              <a:rPr lang="en-GB" b="1" dirty="0"/>
              <a:t> versus H)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0033" y="1070734"/>
            <a:ext cx="439248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IG5 hydrogen type</a:t>
            </a:r>
          </a:p>
          <a:p>
            <a:pPr algn="ctr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 sensitivity to neutrons at energies relevant behind thick shielding.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Reduced sensitivity to charged particles compared to the </a:t>
            </a:r>
            <a:r>
              <a:rPr lang="en-GB" dirty="0" err="1"/>
              <a:t>Ar</a:t>
            </a:r>
            <a:r>
              <a:rPr lang="en-GB" dirty="0"/>
              <a:t> type</a:t>
            </a:r>
            <a:r>
              <a:rPr lang="en-GB" dirty="0">
                <a:sym typeface="Wingdings" panose="05000000000000000000" pitchFamily="2" charset="2"/>
              </a:rPr>
              <a:t> total detector response in a neutron dominated field is dominated by neutron triggered counts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052736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IG5 argon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 times stronger sensitivity to charged particles and photons when being compared to H-type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</a:t>
            </a:r>
            <a:r>
              <a:rPr lang="en-GB" dirty="0"/>
              <a:t>Detector response in mixed fields is strongly triggered by charged particles (e.g. </a:t>
            </a:r>
            <a:r>
              <a:rPr lang="en-GB" dirty="0" err="1"/>
              <a:t>muons</a:t>
            </a:r>
            <a:r>
              <a:rPr lang="en-GB" dirty="0"/>
              <a:t>) and photons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572000" y="1052736"/>
            <a:ext cx="0" cy="56166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3803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Locations of IG5 chambers in our accelerator environment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1779781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be used at locations where the dose is </a:t>
            </a:r>
            <a:r>
              <a:rPr lang="en-GB" b="1" dirty="0"/>
              <a:t>dominated by neutrons</a:t>
            </a:r>
            <a:r>
              <a:rPr lang="en-GB" dirty="0"/>
              <a:t>: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Behind lateral shielding (e.g.: LHC experiments)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upstream of beam loss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 the end of mazes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5" y="1789723"/>
            <a:ext cx="42603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be used at locations where the dose is </a:t>
            </a:r>
            <a:r>
              <a:rPr lang="en-GB" b="1" dirty="0"/>
              <a:t>dominated by photons or charged particles</a:t>
            </a:r>
            <a:r>
              <a:rPr lang="en-GB" dirty="0"/>
              <a:t>: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Close to gamma sources (e.g.: ion exchangers of cooling water)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Behind massive beam dumps or shielding downstream high-energy beam loss points (</a:t>
            </a:r>
            <a:r>
              <a:rPr lang="en-GB" dirty="0" err="1"/>
              <a:t>muons</a:t>
            </a:r>
            <a:r>
              <a:rPr lang="en-GB" dirty="0"/>
              <a:t> dominating dose)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572000" y="1628800"/>
            <a:ext cx="0" cy="56166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 5"/>
          <p:cNvGrpSpPr/>
          <p:nvPr/>
        </p:nvGrpSpPr>
        <p:grpSpPr>
          <a:xfrm>
            <a:off x="5076056" y="4797152"/>
            <a:ext cx="3312368" cy="1666056"/>
            <a:chOff x="4860032" y="4797152"/>
            <a:chExt cx="3312368" cy="1666056"/>
          </a:xfrm>
        </p:grpSpPr>
        <p:grpSp>
          <p:nvGrpSpPr>
            <p:cNvPr id="23" name="Group 22"/>
            <p:cNvGrpSpPr/>
            <p:nvPr/>
          </p:nvGrpSpPr>
          <p:grpSpPr>
            <a:xfrm>
              <a:off x="6085485" y="6237312"/>
              <a:ext cx="252029" cy="144016"/>
              <a:chOff x="3095835" y="5157192"/>
              <a:chExt cx="252029" cy="144016"/>
            </a:xfrm>
          </p:grpSpPr>
          <p:sp>
            <p:nvSpPr>
              <p:cNvPr id="24" name="Oval 23"/>
              <p:cNvSpPr/>
              <p:nvPr/>
            </p:nvSpPr>
            <p:spPr bwMode="auto">
              <a:xfrm>
                <a:off x="3095835" y="5157192"/>
                <a:ext cx="108013" cy="144016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131840" y="5157192"/>
                <a:ext cx="216024" cy="14401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26" name="Rectangle 25"/>
            <p:cNvSpPr/>
            <p:nvPr/>
          </p:nvSpPr>
          <p:spPr bwMode="auto">
            <a:xfrm>
              <a:off x="5976155" y="5309592"/>
              <a:ext cx="432048" cy="14401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5184068" y="5381600"/>
              <a:ext cx="57606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TextBox 27"/>
            <p:cNvSpPr txBox="1"/>
            <p:nvPr/>
          </p:nvSpPr>
          <p:spPr>
            <a:xfrm>
              <a:off x="5112060" y="5301208"/>
              <a:ext cx="7200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beam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24128" y="4797152"/>
              <a:ext cx="1040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Target or loss point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60032" y="5661248"/>
              <a:ext cx="3312368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Shielding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00192" y="6155431"/>
              <a:ext cx="7560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IG5-H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7505" y="5301208"/>
            <a:ext cx="4536503" cy="1201607"/>
            <a:chOff x="107505" y="5301208"/>
            <a:chExt cx="4536503" cy="1201607"/>
          </a:xfrm>
        </p:grpSpPr>
        <p:grpSp>
          <p:nvGrpSpPr>
            <p:cNvPr id="15" name="Group 14"/>
            <p:cNvGrpSpPr/>
            <p:nvPr/>
          </p:nvGrpSpPr>
          <p:grpSpPr>
            <a:xfrm>
              <a:off x="3634576" y="5834998"/>
              <a:ext cx="252029" cy="144016"/>
              <a:chOff x="3095835" y="5157192"/>
              <a:chExt cx="252029" cy="144016"/>
            </a:xfrm>
          </p:grpSpPr>
          <p:sp>
            <p:nvSpPr>
              <p:cNvPr id="11" name="Oval 10"/>
              <p:cNvSpPr/>
              <p:nvPr/>
            </p:nvSpPr>
            <p:spPr bwMode="auto">
              <a:xfrm>
                <a:off x="3095835" y="5157192"/>
                <a:ext cx="108013" cy="144016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3131840" y="5157192"/>
                <a:ext cx="216024" cy="14401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 bwMode="auto">
            <a:xfrm>
              <a:off x="988765" y="5834998"/>
              <a:ext cx="432048" cy="14401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>
              <a:off x="179513" y="5907006"/>
              <a:ext cx="57606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" name="Group 17"/>
            <p:cNvGrpSpPr/>
            <p:nvPr/>
          </p:nvGrpSpPr>
          <p:grpSpPr>
            <a:xfrm>
              <a:off x="1826035" y="5578184"/>
              <a:ext cx="1728192" cy="648072"/>
              <a:chOff x="1835696" y="4869160"/>
              <a:chExt cx="1728192" cy="648072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1835697" y="4869160"/>
                <a:ext cx="1728191" cy="648072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1835696" y="5013176"/>
                <a:ext cx="1080120" cy="3600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07505" y="5834998"/>
              <a:ext cx="7200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beam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31638" y="6195038"/>
              <a:ext cx="7200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dump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87925" y="5733256"/>
              <a:ext cx="7560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IG5-Ar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5576" y="5301208"/>
              <a:ext cx="1040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Target or loss point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55576" y="1187460"/>
            <a:ext cx="277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IG5 Argon type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73419" y="1196752"/>
            <a:ext cx="277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IG5 hydrogen type</a:t>
            </a:r>
          </a:p>
        </p:txBody>
      </p:sp>
    </p:spTree>
    <p:extLst>
      <p:ext uri="{BB962C8B-B14F-4D97-AF65-F5344CB8AC3E}">
        <p14:creationId xmlns:p14="http://schemas.microsoft.com/office/powerpoint/2010/main" val="87274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REM counters adapted to high-energy neutron fields (WENDI2 detector)</a:t>
            </a:r>
          </a:p>
          <a:p>
            <a:pPr algn="ctr"/>
            <a:r>
              <a:rPr lang="en-GB" sz="2400" b="1" dirty="0"/>
              <a:t>To be used in neutron dominated areas (beam-on)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564904"/>
            <a:ext cx="2722891" cy="383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602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332656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Reminder to our typical radiation fields behind lateral shielding in accelerators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1620989" y="2996952"/>
            <a:ext cx="214707" cy="21602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511659" y="2213248"/>
            <a:ext cx="432048" cy="14401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719572" y="2285256"/>
            <a:ext cx="57606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647564" y="2204864"/>
            <a:ext cx="720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9632" y="1700808"/>
            <a:ext cx="1040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Target or loss point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2564904"/>
            <a:ext cx="273630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Shielding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5696" y="3059087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Radiation Detector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131840" y="1268760"/>
            <a:ext cx="0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3419872" y="1857598"/>
            <a:ext cx="5287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Majority of dose originates from neutrons in the energy range of a few hundred of </a:t>
            </a:r>
            <a:r>
              <a:rPr lang="en-GB" dirty="0" err="1"/>
              <a:t>keV</a:t>
            </a:r>
            <a:r>
              <a:rPr lang="en-GB" dirty="0"/>
              <a:t> to a few hundred of MeV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238" y="3030537"/>
            <a:ext cx="5771258" cy="371083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TextBox 2"/>
          <p:cNvSpPr txBox="1"/>
          <p:nvPr/>
        </p:nvSpPr>
        <p:spPr>
          <a:xfrm>
            <a:off x="179512" y="429309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is sensitive to neutrons only!!!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84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/>
      <p:bldP spid="9" grpId="0"/>
      <p:bldP spid="10" grpId="0" animBg="1"/>
      <p:bldP spid="11" grpId="0"/>
      <p:bldP spid="15" grpId="0"/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4624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Neutron detector used at CERN: </a:t>
            </a:r>
            <a:br>
              <a:rPr lang="en-GB" sz="2000" dirty="0"/>
            </a:br>
            <a:r>
              <a:rPr lang="en-GB" sz="2000" dirty="0"/>
              <a:t>FHT 762 Wendi-2</a:t>
            </a:r>
          </a:p>
          <a:p>
            <a:pPr algn="ctr"/>
            <a:r>
              <a:rPr lang="en-GB" sz="2000" dirty="0"/>
              <a:t>Wide Energy Neutron Detector (Thermo)</a:t>
            </a:r>
            <a:endParaRPr lang="en-GB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124744"/>
            <a:ext cx="3132348" cy="440688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364088" y="1124744"/>
            <a:ext cx="3312368" cy="4492952"/>
            <a:chOff x="5364088" y="1331476"/>
            <a:chExt cx="3312368" cy="44929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2662" t="13154" r="5938" b="19952"/>
            <a:stretch/>
          </p:blipFill>
          <p:spPr>
            <a:xfrm>
              <a:off x="5436096" y="1700808"/>
              <a:ext cx="3240360" cy="316835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020272" y="1331476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PE cylinder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20272" y="4869160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W-layer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36096" y="4869160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He-3 counter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36096" y="1331476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Borated</a:t>
              </a:r>
              <a:r>
                <a:rPr lang="en-GB" sz="1600" dirty="0">
                  <a:solidFill>
                    <a:srgbClr val="FF0000"/>
                  </a:solidFill>
                </a:rPr>
                <a:t> rubber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64088" y="5301208"/>
              <a:ext cx="33123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i="1" dirty="0">
                  <a:latin typeface="UniversLTStd-LightCnObl"/>
                </a:rPr>
                <a:t>Reference: </a:t>
              </a:r>
              <a:r>
                <a:rPr lang="en-GB" sz="1400" i="1" dirty="0" err="1">
                  <a:latin typeface="UniversLTStd-LightCnObl"/>
                </a:rPr>
                <a:t>Olsher</a:t>
              </a:r>
              <a:r>
                <a:rPr lang="en-GB" sz="1400" i="1" dirty="0">
                  <a:latin typeface="UniversLTStd-LightCnObl"/>
                </a:rPr>
                <a:t> et al, Health Physics, 79(2): 170ff, 2000</a:t>
              </a:r>
              <a:endParaRPr lang="en-GB" sz="40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23528" y="6300028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Equivalent instruments exist also from other companies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528" y="5640515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instrument is sensitive up to high neutron-energies but blind to all other particles. </a:t>
            </a:r>
          </a:p>
        </p:txBody>
      </p:sp>
    </p:spTree>
    <p:extLst>
      <p:ext uri="{BB962C8B-B14F-4D97-AF65-F5344CB8AC3E}">
        <p14:creationId xmlns:p14="http://schemas.microsoft.com/office/powerpoint/2010/main" val="315415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211138"/>
            <a:ext cx="6553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PMI detector (ionization chamber)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altLang="en-US" sz="2000" dirty="0">
              <a:solidFill>
                <a:srgbClr val="FF0000"/>
              </a:solidFill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6147" name="Picture 3" descr="H6_concrete_side_CERF_final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7" r="27083"/>
          <a:stretch>
            <a:fillRect/>
          </a:stretch>
        </p:blipFill>
        <p:spPr bwMode="auto">
          <a:xfrm>
            <a:off x="1258888" y="1058863"/>
            <a:ext cx="40703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4" name="Group 4"/>
          <p:cNvGrpSpPr>
            <a:grpSpLocks/>
          </p:cNvGrpSpPr>
          <p:nvPr/>
        </p:nvGrpSpPr>
        <p:grpSpPr bwMode="auto">
          <a:xfrm>
            <a:off x="107950" y="3148013"/>
            <a:ext cx="2808288" cy="641350"/>
            <a:chOff x="68" y="1983"/>
            <a:chExt cx="1769" cy="404"/>
          </a:xfrm>
        </p:grpSpPr>
        <p:sp>
          <p:nvSpPr>
            <p:cNvPr id="6185" name="Text Box 5"/>
            <p:cNvSpPr txBox="1">
              <a:spLocks noChangeArrowheads="1"/>
            </p:cNvSpPr>
            <p:nvPr/>
          </p:nvSpPr>
          <p:spPr bwMode="auto">
            <a:xfrm>
              <a:off x="68" y="1983"/>
              <a:ext cx="140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Anode: PE / graphite coated </a:t>
              </a:r>
            </a:p>
          </p:txBody>
        </p:sp>
        <p:sp>
          <p:nvSpPr>
            <p:cNvPr id="6186" name="Line 6"/>
            <p:cNvSpPr>
              <a:spLocks noChangeShapeType="1"/>
            </p:cNvSpPr>
            <p:nvPr/>
          </p:nvSpPr>
          <p:spPr bwMode="auto">
            <a:xfrm>
              <a:off x="1111" y="2164"/>
              <a:ext cx="726" cy="0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6149" name="Line 7"/>
          <p:cNvSpPr>
            <a:spLocks noChangeShapeType="1"/>
          </p:cNvSpPr>
          <p:nvPr/>
        </p:nvSpPr>
        <p:spPr bwMode="auto">
          <a:xfrm>
            <a:off x="6227763" y="981075"/>
            <a:ext cx="0" cy="5876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grpSp>
        <p:nvGrpSpPr>
          <p:cNvPr id="76808" name="Group 8"/>
          <p:cNvGrpSpPr>
            <a:grpSpLocks/>
          </p:cNvGrpSpPr>
          <p:nvPr/>
        </p:nvGrpSpPr>
        <p:grpSpPr bwMode="auto">
          <a:xfrm>
            <a:off x="0" y="2341564"/>
            <a:ext cx="9107488" cy="1563688"/>
            <a:chOff x="0" y="1475"/>
            <a:chExt cx="5737" cy="985"/>
          </a:xfrm>
        </p:grpSpPr>
        <p:grpSp>
          <p:nvGrpSpPr>
            <p:cNvPr id="6180" name="Group 9"/>
            <p:cNvGrpSpPr>
              <a:grpSpLocks/>
            </p:cNvGrpSpPr>
            <p:nvPr/>
          </p:nvGrpSpPr>
          <p:grpSpPr bwMode="auto">
            <a:xfrm>
              <a:off x="0" y="1475"/>
              <a:ext cx="1610" cy="231"/>
              <a:chOff x="0" y="1475"/>
              <a:chExt cx="1610" cy="231"/>
            </a:xfrm>
          </p:grpSpPr>
          <p:sp>
            <p:nvSpPr>
              <p:cNvPr id="6183" name="Line 10"/>
              <p:cNvSpPr>
                <a:spLocks noChangeShapeType="1"/>
              </p:cNvSpPr>
              <p:nvPr/>
            </p:nvSpPr>
            <p:spPr bwMode="auto">
              <a:xfrm flipV="1">
                <a:off x="1020" y="1616"/>
                <a:ext cx="590" cy="0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184" name="Text Box 11"/>
              <p:cNvSpPr txBox="1">
                <a:spLocks noChangeArrowheads="1"/>
              </p:cNvSpPr>
              <p:nvPr/>
            </p:nvSpPr>
            <p:spPr bwMode="auto">
              <a:xfrm>
                <a:off x="0" y="1475"/>
                <a:ext cx="113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rPr>
                  <a:t>Active volume</a:t>
                </a:r>
              </a:p>
            </p:txBody>
          </p:sp>
        </p:grpSp>
        <p:sp>
          <p:nvSpPr>
            <p:cNvPr id="6181" name="Text Box 12"/>
            <p:cNvSpPr txBox="1">
              <a:spLocks noChangeArrowheads="1"/>
            </p:cNvSpPr>
            <p:nvPr/>
          </p:nvSpPr>
          <p:spPr bwMode="auto">
            <a:xfrm>
              <a:off x="4082" y="1616"/>
              <a:ext cx="165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Filling gas: air atmospheric pressure</a:t>
              </a:r>
            </a:p>
          </p:txBody>
        </p:sp>
        <p:sp>
          <p:nvSpPr>
            <p:cNvPr id="6182" name="Text Box 13"/>
            <p:cNvSpPr txBox="1">
              <a:spLocks noChangeArrowheads="1"/>
            </p:cNvSpPr>
            <p:nvPr/>
          </p:nvSpPr>
          <p:spPr bwMode="auto">
            <a:xfrm>
              <a:off x="4105" y="2229"/>
              <a:ext cx="14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Active volume: 3l</a:t>
              </a:r>
            </a:p>
          </p:txBody>
        </p:sp>
      </p:grpSp>
      <p:grpSp>
        <p:nvGrpSpPr>
          <p:cNvPr id="76814" name="Group 14"/>
          <p:cNvGrpSpPr>
            <a:grpSpLocks/>
          </p:cNvGrpSpPr>
          <p:nvPr/>
        </p:nvGrpSpPr>
        <p:grpSpPr bwMode="auto">
          <a:xfrm>
            <a:off x="0" y="908050"/>
            <a:ext cx="8821738" cy="1433513"/>
            <a:chOff x="0" y="572"/>
            <a:chExt cx="5557" cy="903"/>
          </a:xfrm>
        </p:grpSpPr>
        <p:grpSp>
          <p:nvGrpSpPr>
            <p:cNvPr id="6176" name="Group 15"/>
            <p:cNvGrpSpPr>
              <a:grpSpLocks/>
            </p:cNvGrpSpPr>
            <p:nvPr/>
          </p:nvGrpSpPr>
          <p:grpSpPr bwMode="auto">
            <a:xfrm>
              <a:off x="0" y="572"/>
              <a:ext cx="1338" cy="635"/>
              <a:chOff x="0" y="572"/>
              <a:chExt cx="1338" cy="635"/>
            </a:xfrm>
          </p:grpSpPr>
          <p:sp>
            <p:nvSpPr>
              <p:cNvPr id="6178" name="Text Box 16"/>
              <p:cNvSpPr txBox="1">
                <a:spLocks noChangeArrowheads="1"/>
              </p:cNvSpPr>
              <p:nvPr/>
            </p:nvSpPr>
            <p:spPr bwMode="auto">
              <a:xfrm>
                <a:off x="0" y="572"/>
                <a:ext cx="1225" cy="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rPr>
                  <a:t>PE wall (4mm) / inside graphite coated </a:t>
                </a:r>
              </a:p>
            </p:txBody>
          </p:sp>
          <p:sp>
            <p:nvSpPr>
              <p:cNvPr id="6179" name="Line 17"/>
              <p:cNvSpPr>
                <a:spLocks noChangeShapeType="1"/>
              </p:cNvSpPr>
              <p:nvPr/>
            </p:nvSpPr>
            <p:spPr bwMode="auto">
              <a:xfrm>
                <a:off x="748" y="1026"/>
                <a:ext cx="590" cy="181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 pitchFamily="34" charset="-128"/>
                </a:endParaRPr>
              </a:p>
            </p:txBody>
          </p:sp>
        </p:grpSp>
        <p:sp>
          <p:nvSpPr>
            <p:cNvPr id="6177" name="Text Box 18"/>
            <p:cNvSpPr txBox="1">
              <a:spLocks noChangeArrowheads="1"/>
            </p:cNvSpPr>
            <p:nvPr/>
          </p:nvSpPr>
          <p:spPr bwMode="auto">
            <a:xfrm>
              <a:off x="4105" y="1071"/>
              <a:ext cx="14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Wall composition:   C-H</a:t>
              </a:r>
              <a:r>
                <a:rPr lang="en-US" altLang="en-US" baseline="-25000" dirty="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2</a:t>
              </a:r>
            </a:p>
          </p:txBody>
        </p:sp>
      </p:grpSp>
      <p:grpSp>
        <p:nvGrpSpPr>
          <p:cNvPr id="76819" name="Group 19"/>
          <p:cNvGrpSpPr>
            <a:grpSpLocks/>
          </p:cNvGrpSpPr>
          <p:nvPr/>
        </p:nvGrpSpPr>
        <p:grpSpPr bwMode="auto">
          <a:xfrm>
            <a:off x="180975" y="4237039"/>
            <a:ext cx="8639175" cy="2070100"/>
            <a:chOff x="114" y="2669"/>
            <a:chExt cx="5442" cy="1304"/>
          </a:xfrm>
        </p:grpSpPr>
        <p:sp>
          <p:nvSpPr>
            <p:cNvPr id="6168" name="Text Box 20"/>
            <p:cNvSpPr txBox="1">
              <a:spLocks noChangeArrowheads="1"/>
            </p:cNvSpPr>
            <p:nvPr/>
          </p:nvSpPr>
          <p:spPr bwMode="auto">
            <a:xfrm>
              <a:off x="4104" y="2669"/>
              <a:ext cx="14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Working voltage: ~460 V</a:t>
              </a:r>
            </a:p>
          </p:txBody>
        </p:sp>
        <p:grpSp>
          <p:nvGrpSpPr>
            <p:cNvPr id="6169" name="Group 21"/>
            <p:cNvGrpSpPr>
              <a:grpSpLocks/>
            </p:cNvGrpSpPr>
            <p:nvPr/>
          </p:nvGrpSpPr>
          <p:grpSpPr bwMode="auto">
            <a:xfrm>
              <a:off x="114" y="3071"/>
              <a:ext cx="1949" cy="902"/>
              <a:chOff x="114" y="3071"/>
              <a:chExt cx="1949" cy="902"/>
            </a:xfrm>
          </p:grpSpPr>
          <p:sp>
            <p:nvSpPr>
              <p:cNvPr id="6170" name="Line 22"/>
              <p:cNvSpPr>
                <a:spLocks noChangeShapeType="1"/>
              </p:cNvSpPr>
              <p:nvPr/>
            </p:nvSpPr>
            <p:spPr bwMode="auto">
              <a:xfrm flipV="1">
                <a:off x="702" y="3706"/>
                <a:ext cx="1361" cy="1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171" name="Line 23"/>
              <p:cNvSpPr>
                <a:spLocks noChangeShapeType="1"/>
              </p:cNvSpPr>
              <p:nvPr/>
            </p:nvSpPr>
            <p:spPr bwMode="auto">
              <a:xfrm flipV="1">
                <a:off x="702" y="3071"/>
                <a:ext cx="1044" cy="626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173" name="Line 25"/>
              <p:cNvSpPr>
                <a:spLocks noChangeShapeType="1"/>
              </p:cNvSpPr>
              <p:nvPr/>
            </p:nvSpPr>
            <p:spPr bwMode="auto">
              <a:xfrm flipV="1">
                <a:off x="702" y="3263"/>
                <a:ext cx="1179" cy="439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174" name="Text Box 26"/>
              <p:cNvSpPr txBox="1">
                <a:spLocks noChangeArrowheads="1"/>
              </p:cNvSpPr>
              <p:nvPr/>
            </p:nvSpPr>
            <p:spPr bwMode="auto">
              <a:xfrm>
                <a:off x="114" y="3566"/>
                <a:ext cx="1224" cy="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rPr>
                  <a:t>Various connectors</a:t>
                </a:r>
              </a:p>
            </p:txBody>
          </p:sp>
        </p:grpSp>
      </p:grpSp>
      <p:grpSp>
        <p:nvGrpSpPr>
          <p:cNvPr id="76828" name="Group 28"/>
          <p:cNvGrpSpPr>
            <a:grpSpLocks/>
          </p:cNvGrpSpPr>
          <p:nvPr/>
        </p:nvGrpSpPr>
        <p:grpSpPr bwMode="auto">
          <a:xfrm>
            <a:off x="2124075" y="836613"/>
            <a:ext cx="4032250" cy="5545137"/>
            <a:chOff x="1338" y="527"/>
            <a:chExt cx="2540" cy="3493"/>
          </a:xfrm>
        </p:grpSpPr>
        <p:sp>
          <p:nvSpPr>
            <p:cNvPr id="6154" name="Freeform 29"/>
            <p:cNvSpPr>
              <a:spLocks/>
            </p:cNvSpPr>
            <p:nvPr/>
          </p:nvSpPr>
          <p:spPr bwMode="auto">
            <a:xfrm>
              <a:off x="2971" y="1180"/>
              <a:ext cx="1" cy="935"/>
            </a:xfrm>
            <a:custGeom>
              <a:avLst/>
              <a:gdLst>
                <a:gd name="T0" fmla="*/ 0 w 1"/>
                <a:gd name="T1" fmla="*/ 935 h 935"/>
                <a:gd name="T2" fmla="*/ 0 w 1"/>
                <a:gd name="T3" fmla="*/ 0 h 9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935">
                  <a:moveTo>
                    <a:pt x="0" y="9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55" name="Freeform 30"/>
            <p:cNvSpPr>
              <a:spLocks/>
            </p:cNvSpPr>
            <p:nvPr/>
          </p:nvSpPr>
          <p:spPr bwMode="auto">
            <a:xfrm>
              <a:off x="3421" y="2523"/>
              <a:ext cx="3" cy="1481"/>
            </a:xfrm>
            <a:custGeom>
              <a:avLst/>
              <a:gdLst>
                <a:gd name="T0" fmla="*/ 3 w 3"/>
                <a:gd name="T1" fmla="*/ 0 h 1481"/>
                <a:gd name="T2" fmla="*/ 0 w 3"/>
                <a:gd name="T3" fmla="*/ 1481 h 148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1481">
                  <a:moveTo>
                    <a:pt x="3" y="0"/>
                  </a:moveTo>
                  <a:lnTo>
                    <a:pt x="0" y="148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56" name="Line 31"/>
            <p:cNvSpPr>
              <a:spLocks noChangeShapeType="1"/>
            </p:cNvSpPr>
            <p:nvPr/>
          </p:nvSpPr>
          <p:spPr bwMode="auto">
            <a:xfrm>
              <a:off x="2971" y="2478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57" name="Line 32"/>
            <p:cNvSpPr>
              <a:spLocks noChangeShapeType="1"/>
            </p:cNvSpPr>
            <p:nvPr/>
          </p:nvSpPr>
          <p:spPr bwMode="auto">
            <a:xfrm>
              <a:off x="1338" y="981"/>
              <a:ext cx="2313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58" name="Freeform 33"/>
            <p:cNvSpPr>
              <a:spLocks/>
            </p:cNvSpPr>
            <p:nvPr/>
          </p:nvSpPr>
          <p:spPr bwMode="auto">
            <a:xfrm>
              <a:off x="2402" y="3189"/>
              <a:ext cx="696" cy="98"/>
            </a:xfrm>
            <a:custGeom>
              <a:avLst/>
              <a:gdLst>
                <a:gd name="T0" fmla="*/ 0 w 696"/>
                <a:gd name="T1" fmla="*/ 0 h 98"/>
                <a:gd name="T2" fmla="*/ 696 w 696"/>
                <a:gd name="T3" fmla="*/ 98 h 9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6" h="98">
                  <a:moveTo>
                    <a:pt x="0" y="0"/>
                  </a:moveTo>
                  <a:lnTo>
                    <a:pt x="696" y="9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59" name="Freeform 34"/>
            <p:cNvSpPr>
              <a:spLocks/>
            </p:cNvSpPr>
            <p:nvPr/>
          </p:nvSpPr>
          <p:spPr bwMode="auto">
            <a:xfrm>
              <a:off x="2227" y="3849"/>
              <a:ext cx="1288" cy="171"/>
            </a:xfrm>
            <a:custGeom>
              <a:avLst/>
              <a:gdLst>
                <a:gd name="T0" fmla="*/ 0 w 1288"/>
                <a:gd name="T1" fmla="*/ 0 h 171"/>
                <a:gd name="T2" fmla="*/ 1288 w 1288"/>
                <a:gd name="T3" fmla="*/ 171 h 17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88" h="171">
                  <a:moveTo>
                    <a:pt x="0" y="0"/>
                  </a:moveTo>
                  <a:lnTo>
                    <a:pt x="1288" y="17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60" name="Freeform 35"/>
            <p:cNvSpPr>
              <a:spLocks/>
            </p:cNvSpPr>
            <p:nvPr/>
          </p:nvSpPr>
          <p:spPr bwMode="auto">
            <a:xfrm>
              <a:off x="3421" y="1236"/>
              <a:ext cx="3" cy="925"/>
            </a:xfrm>
            <a:custGeom>
              <a:avLst/>
              <a:gdLst>
                <a:gd name="T0" fmla="*/ 3 w 3"/>
                <a:gd name="T1" fmla="*/ 925 h 925"/>
                <a:gd name="T2" fmla="*/ 0 w 3"/>
                <a:gd name="T3" fmla="*/ 0 h 9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925">
                  <a:moveTo>
                    <a:pt x="3" y="92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61" name="Line 36"/>
            <p:cNvSpPr>
              <a:spLocks noChangeShapeType="1"/>
            </p:cNvSpPr>
            <p:nvPr/>
          </p:nvSpPr>
          <p:spPr bwMode="auto">
            <a:xfrm flipV="1">
              <a:off x="1338" y="527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62" name="Line 37"/>
            <p:cNvSpPr>
              <a:spLocks noChangeShapeType="1"/>
            </p:cNvSpPr>
            <p:nvPr/>
          </p:nvSpPr>
          <p:spPr bwMode="auto">
            <a:xfrm flipV="1">
              <a:off x="2653" y="663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63" name="Freeform 38"/>
            <p:cNvSpPr>
              <a:spLocks/>
            </p:cNvSpPr>
            <p:nvPr/>
          </p:nvSpPr>
          <p:spPr bwMode="auto">
            <a:xfrm>
              <a:off x="1339" y="619"/>
              <a:ext cx="424" cy="41"/>
            </a:xfrm>
            <a:custGeom>
              <a:avLst/>
              <a:gdLst>
                <a:gd name="T0" fmla="*/ 424 w 424"/>
                <a:gd name="T1" fmla="*/ 41 h 41"/>
                <a:gd name="T2" fmla="*/ 0 w 424"/>
                <a:gd name="T3" fmla="*/ 0 h 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24" h="41">
                  <a:moveTo>
                    <a:pt x="424" y="4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64" name="Freeform 39"/>
            <p:cNvSpPr>
              <a:spLocks/>
            </p:cNvSpPr>
            <p:nvPr/>
          </p:nvSpPr>
          <p:spPr bwMode="auto">
            <a:xfrm>
              <a:off x="2276" y="716"/>
              <a:ext cx="377" cy="38"/>
            </a:xfrm>
            <a:custGeom>
              <a:avLst/>
              <a:gdLst>
                <a:gd name="T0" fmla="*/ 0 w 377"/>
                <a:gd name="T1" fmla="*/ 0 h 38"/>
                <a:gd name="T2" fmla="*/ 377 w 377"/>
                <a:gd name="T3" fmla="*/ 38 h 3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77" h="38">
                  <a:moveTo>
                    <a:pt x="0" y="0"/>
                  </a:moveTo>
                  <a:lnTo>
                    <a:pt x="377" y="3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6165" name="Text Box 40"/>
            <p:cNvSpPr txBox="1">
              <a:spLocks noChangeArrowheads="1"/>
            </p:cNvSpPr>
            <p:nvPr/>
          </p:nvSpPr>
          <p:spPr bwMode="auto">
            <a:xfrm>
              <a:off x="3198" y="2296"/>
              <a:ext cx="6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60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28.5 cm</a:t>
              </a:r>
            </a:p>
          </p:txBody>
        </p:sp>
        <p:sp>
          <p:nvSpPr>
            <p:cNvPr id="6166" name="Text Box 41"/>
            <p:cNvSpPr txBox="1">
              <a:spLocks noChangeArrowheads="1"/>
            </p:cNvSpPr>
            <p:nvPr/>
          </p:nvSpPr>
          <p:spPr bwMode="auto">
            <a:xfrm>
              <a:off x="2744" y="2175"/>
              <a:ext cx="6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60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21.5 cm</a:t>
              </a:r>
            </a:p>
          </p:txBody>
        </p:sp>
        <p:sp>
          <p:nvSpPr>
            <p:cNvPr id="6167" name="Text Box 42"/>
            <p:cNvSpPr txBox="1">
              <a:spLocks noChangeArrowheads="1"/>
            </p:cNvSpPr>
            <p:nvPr/>
          </p:nvSpPr>
          <p:spPr bwMode="auto">
            <a:xfrm>
              <a:off x="1746" y="572"/>
              <a:ext cx="6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600">
                  <a:solidFill>
                    <a:srgbClr val="FFFFFF"/>
                  </a:solidFill>
                  <a:latin typeface="Arial" charset="0"/>
                  <a:ea typeface="ＭＳ Ｐゴシック" pitchFamily="34" charset="-128"/>
                </a:rPr>
                <a:t>15.8 cm</a:t>
              </a:r>
            </a:p>
          </p:txBody>
        </p:sp>
      </p:grpSp>
      <p:pic>
        <p:nvPicPr>
          <p:cNvPr id="44" name="Picture 25" descr="IAM&amp;support"/>
          <p:cNvPicPr>
            <a:picLocks noChangeAspect="1" noChangeArrowheads="1"/>
          </p:cNvPicPr>
          <p:nvPr/>
        </p:nvPicPr>
        <p:blipFill rotWithShape="1">
          <a:blip r:embed="rId3" cstate="print"/>
          <a:srcRect l="14186" r="13901" b="16974"/>
          <a:stretch/>
        </p:blipFill>
        <p:spPr bwMode="auto">
          <a:xfrm flipH="1">
            <a:off x="8037059" y="89693"/>
            <a:ext cx="999437" cy="153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515100" y="5180806"/>
            <a:ext cx="2305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Main installation place: radioactive equipment inside accelerator tunnel. </a:t>
            </a:r>
          </a:p>
        </p:txBody>
      </p:sp>
    </p:spTree>
    <p:extLst>
      <p:ext uri="{BB962C8B-B14F-4D97-AF65-F5344CB8AC3E}">
        <p14:creationId xmlns:p14="http://schemas.microsoft.com/office/powerpoint/2010/main" val="857420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663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Use of PMI monitors in RAMSES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430587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Main use: </a:t>
            </a:r>
            <a:r>
              <a:rPr lang="en-GB" dirty="0"/>
              <a:t>remote readout of monitors prior machine intervention when beam is off. </a:t>
            </a:r>
            <a:r>
              <a:rPr lang="en-GB" dirty="0">
                <a:sym typeface="Wingdings" panose="05000000000000000000" pitchFamily="2" charset="2"/>
              </a:rPr>
              <a:t> Monitor measures residual dose rate (ambient dose equivalent) coming from activated material in </a:t>
            </a:r>
            <a:r>
              <a:rPr lang="en-GB" dirty="0" err="1">
                <a:sym typeface="Wingdings" panose="05000000000000000000" pitchFamily="2" charset="2"/>
              </a:rPr>
              <a:t>Sv</a:t>
            </a:r>
            <a:r>
              <a:rPr lang="en-GB" dirty="0">
                <a:sym typeface="Wingdings" panose="05000000000000000000" pitchFamily="2" charset="2"/>
              </a:rPr>
              <a:t>/h.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397023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Secondary use: </a:t>
            </a:r>
            <a:r>
              <a:rPr lang="en-GB" dirty="0"/>
              <a:t>remote readout of monitors during machine operation. </a:t>
            </a:r>
            <a:r>
              <a:rPr lang="en-GB" dirty="0">
                <a:sym typeface="Wingdings" panose="05000000000000000000" pitchFamily="2" charset="2"/>
              </a:rPr>
              <a:t> Monitor measures prompt dose rate (in </a:t>
            </a:r>
            <a:r>
              <a:rPr lang="en-GB" dirty="0" err="1">
                <a:sym typeface="Wingdings" panose="05000000000000000000" pitchFamily="2" charset="2"/>
              </a:rPr>
              <a:t>Gy</a:t>
            </a:r>
            <a:r>
              <a:rPr lang="en-GB" dirty="0">
                <a:sym typeface="Wingdings" panose="05000000000000000000" pitchFamily="2" charset="2"/>
              </a:rPr>
              <a:t>/h!!! not </a:t>
            </a:r>
            <a:r>
              <a:rPr lang="en-GB" dirty="0" err="1">
                <a:sym typeface="Wingdings" panose="05000000000000000000" pitchFamily="2" charset="2"/>
              </a:rPr>
              <a:t>Sv</a:t>
            </a:r>
            <a:r>
              <a:rPr lang="en-GB" dirty="0">
                <a:sym typeface="Wingdings" panose="05000000000000000000" pitchFamily="2" charset="2"/>
              </a:rPr>
              <a:t>/h) of the cascade originating from lost particles. The measured value can be interpreted as dose rate in air within an accuracy of 20%.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928"/>
          <a:stretch/>
        </p:blipFill>
        <p:spPr>
          <a:xfrm>
            <a:off x="251520" y="620688"/>
            <a:ext cx="8640960" cy="345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609600"/>
            <a:ext cx="8382000" cy="957263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62595" name="Group 131"/>
          <p:cNvGrpSpPr>
            <a:grpSpLocks/>
          </p:cNvGrpSpPr>
          <p:nvPr/>
        </p:nvGrpSpPr>
        <p:grpSpPr bwMode="auto">
          <a:xfrm>
            <a:off x="684213" y="908050"/>
            <a:ext cx="8120062" cy="5256213"/>
            <a:chOff x="508" y="890"/>
            <a:chExt cx="5115" cy="3311"/>
          </a:xfrm>
        </p:grpSpPr>
        <p:sp>
          <p:nvSpPr>
            <p:cNvPr id="62468" name="Oval 4"/>
            <p:cNvSpPr>
              <a:spLocks noChangeArrowheads="1"/>
            </p:cNvSpPr>
            <p:nvPr/>
          </p:nvSpPr>
          <p:spPr bwMode="auto">
            <a:xfrm>
              <a:off x="508" y="2026"/>
              <a:ext cx="4884" cy="2175"/>
            </a:xfrm>
            <a:prstGeom prst="ellipse">
              <a:avLst/>
            </a:prstGeom>
            <a:solidFill>
              <a:srgbClr val="EBFF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62469" name="Oval 5"/>
            <p:cNvSpPr>
              <a:spLocks noChangeArrowheads="1"/>
            </p:cNvSpPr>
            <p:nvPr/>
          </p:nvSpPr>
          <p:spPr bwMode="auto">
            <a:xfrm>
              <a:off x="1603" y="2532"/>
              <a:ext cx="1474" cy="88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FFFFFF"/>
                </a:solidFill>
              </a:endParaRPr>
            </a:p>
          </p:txBody>
        </p:sp>
        <p:grpSp>
          <p:nvGrpSpPr>
            <p:cNvPr id="62470" name="Group 6"/>
            <p:cNvGrpSpPr>
              <a:grpSpLocks/>
            </p:cNvGrpSpPr>
            <p:nvPr/>
          </p:nvGrpSpPr>
          <p:grpSpPr bwMode="auto">
            <a:xfrm>
              <a:off x="635" y="3021"/>
              <a:ext cx="841" cy="621"/>
              <a:chOff x="2400" y="864"/>
              <a:chExt cx="960" cy="672"/>
            </a:xfrm>
          </p:grpSpPr>
          <p:sp>
            <p:nvSpPr>
              <p:cNvPr id="62471" name="Line 7"/>
              <p:cNvSpPr>
                <a:spLocks noChangeShapeType="1"/>
              </p:cNvSpPr>
              <p:nvPr/>
            </p:nvSpPr>
            <p:spPr bwMode="auto">
              <a:xfrm flipH="1" flipV="1">
                <a:off x="3168" y="1392"/>
                <a:ext cx="192" cy="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62472" name="Line 8"/>
              <p:cNvSpPr>
                <a:spLocks noChangeShapeType="1"/>
              </p:cNvSpPr>
              <p:nvPr/>
            </p:nvSpPr>
            <p:spPr bwMode="auto">
              <a:xfrm flipV="1">
                <a:off x="3168" y="1296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62473" name="Line 9"/>
              <p:cNvSpPr>
                <a:spLocks noChangeShapeType="1"/>
              </p:cNvSpPr>
              <p:nvPr/>
            </p:nvSpPr>
            <p:spPr bwMode="auto">
              <a:xfrm flipH="1" flipV="1">
                <a:off x="2928" y="1296"/>
                <a:ext cx="384" cy="19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graphicFrame>
            <p:nvGraphicFramePr>
              <p:cNvPr id="62474" name="Object 10"/>
              <p:cNvGraphicFramePr>
                <a:graphicFrameLocks noChangeAspect="1"/>
              </p:cNvGraphicFramePr>
              <p:nvPr/>
            </p:nvGraphicFramePr>
            <p:xfrm>
              <a:off x="3120" y="1152"/>
              <a:ext cx="106" cy="1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4" imgW="262800" imgH="427320" progId="Designer.Drawing.7">
                      <p:embed/>
                    </p:oleObj>
                  </mc:Choice>
                  <mc:Fallback>
                    <p:oleObj name="Designer Drawing" r:id="rId4" imgW="262800" imgH="427320" progId="Designer.Drawing.7">
                      <p:embed/>
                      <p:pic>
                        <p:nvPicPr>
                          <p:cNvPr id="62474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20" y="1152"/>
                            <a:ext cx="106" cy="1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475" name="Line 11"/>
              <p:cNvSpPr>
                <a:spLocks noChangeShapeType="1"/>
              </p:cNvSpPr>
              <p:nvPr/>
            </p:nvSpPr>
            <p:spPr bwMode="auto">
              <a:xfrm flipV="1">
                <a:off x="2928" y="1200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graphicFrame>
            <p:nvGraphicFramePr>
              <p:cNvPr id="62476" name="Object 12"/>
              <p:cNvGraphicFramePr>
                <a:graphicFrameLocks noChangeAspect="1"/>
              </p:cNvGraphicFramePr>
              <p:nvPr/>
            </p:nvGraphicFramePr>
            <p:xfrm>
              <a:off x="2880" y="1056"/>
              <a:ext cx="106" cy="1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6" imgW="262800" imgH="427320" progId="Designer.Drawing.7">
                      <p:embed/>
                    </p:oleObj>
                  </mc:Choice>
                  <mc:Fallback>
                    <p:oleObj name="Designer Drawing" r:id="rId6" imgW="262800" imgH="427320" progId="Designer.Drawing.7">
                      <p:embed/>
                      <p:pic>
                        <p:nvPicPr>
                          <p:cNvPr id="62476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80" y="1056"/>
                            <a:ext cx="106" cy="1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477" name="Line 13"/>
              <p:cNvSpPr>
                <a:spLocks noChangeShapeType="1"/>
              </p:cNvSpPr>
              <p:nvPr/>
            </p:nvSpPr>
            <p:spPr bwMode="auto">
              <a:xfrm flipH="1" flipV="1">
                <a:off x="2688" y="1200"/>
                <a:ext cx="672" cy="3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62478" name="Line 14"/>
              <p:cNvSpPr>
                <a:spLocks noChangeShapeType="1"/>
              </p:cNvSpPr>
              <p:nvPr/>
            </p:nvSpPr>
            <p:spPr bwMode="auto">
              <a:xfrm flipV="1">
                <a:off x="2688" y="110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62479" name="Line 15"/>
              <p:cNvSpPr>
                <a:spLocks noChangeShapeType="1"/>
              </p:cNvSpPr>
              <p:nvPr/>
            </p:nvSpPr>
            <p:spPr bwMode="auto">
              <a:xfrm flipH="1" flipV="1">
                <a:off x="2448" y="1104"/>
                <a:ext cx="864" cy="43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graphicFrame>
            <p:nvGraphicFramePr>
              <p:cNvPr id="62480" name="Object 16"/>
              <p:cNvGraphicFramePr>
                <a:graphicFrameLocks noChangeAspect="1"/>
              </p:cNvGraphicFramePr>
              <p:nvPr/>
            </p:nvGraphicFramePr>
            <p:xfrm>
              <a:off x="2640" y="960"/>
              <a:ext cx="106" cy="1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7" imgW="262800" imgH="427320" progId="Designer.Drawing.7">
                      <p:embed/>
                    </p:oleObj>
                  </mc:Choice>
                  <mc:Fallback>
                    <p:oleObj name="Designer Drawing" r:id="rId7" imgW="262800" imgH="427320" progId="Designer.Drawing.7">
                      <p:embed/>
                      <p:pic>
                        <p:nvPicPr>
                          <p:cNvPr id="62480" name="Objec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40" y="960"/>
                            <a:ext cx="106" cy="1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481" name="Line 17"/>
              <p:cNvSpPr>
                <a:spLocks noChangeShapeType="1"/>
              </p:cNvSpPr>
              <p:nvPr/>
            </p:nvSpPr>
            <p:spPr bwMode="auto">
              <a:xfrm flipV="1">
                <a:off x="2448" y="1008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graphicFrame>
            <p:nvGraphicFramePr>
              <p:cNvPr id="62482" name="Object 18"/>
              <p:cNvGraphicFramePr>
                <a:graphicFrameLocks noChangeAspect="1"/>
              </p:cNvGraphicFramePr>
              <p:nvPr/>
            </p:nvGraphicFramePr>
            <p:xfrm>
              <a:off x="2400" y="864"/>
              <a:ext cx="106" cy="1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8" imgW="262800" imgH="427320" progId="Designer.Drawing.7">
                      <p:embed/>
                    </p:oleObj>
                  </mc:Choice>
                  <mc:Fallback>
                    <p:oleObj name="Designer Drawing" r:id="rId8" imgW="262800" imgH="427320" progId="Designer.Drawing.7">
                      <p:embed/>
                      <p:pic>
                        <p:nvPicPr>
                          <p:cNvPr id="62482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00" y="864"/>
                            <a:ext cx="106" cy="1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2483" name="Group 19"/>
            <p:cNvGrpSpPr>
              <a:grpSpLocks/>
            </p:cNvGrpSpPr>
            <p:nvPr/>
          </p:nvGrpSpPr>
          <p:grpSpPr bwMode="auto">
            <a:xfrm>
              <a:off x="551" y="1023"/>
              <a:ext cx="1220" cy="743"/>
              <a:chOff x="551" y="1165"/>
              <a:chExt cx="1220" cy="743"/>
            </a:xfrm>
          </p:grpSpPr>
          <p:graphicFrame>
            <p:nvGraphicFramePr>
              <p:cNvPr id="62484" name="Object 20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887" y="1165"/>
              <a:ext cx="337" cy="5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lip" r:id="rId9" imgW="3396960" imgH="3809880" progId="MS_ClipArt_Gallery.2">
                      <p:embed/>
                    </p:oleObj>
                  </mc:Choice>
                  <mc:Fallback>
                    <p:oleObj name="Clip" r:id="rId9" imgW="3396960" imgH="3809880" progId="MS_ClipArt_Gallery.2">
                      <p:embed/>
                      <p:pic>
                        <p:nvPicPr>
                          <p:cNvPr id="62484" name="Object 20">
                            <a:hlinkClick r:id="" action="ppaction://ole?verb=0"/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87" y="1165"/>
                            <a:ext cx="337" cy="5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699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62485" name="AutoShape 21"/>
              <p:cNvCxnSpPr>
                <a:cxnSpLocks noChangeShapeType="1"/>
                <a:endCxn id="62548" idx="2"/>
              </p:cNvCxnSpPr>
              <p:nvPr/>
            </p:nvCxnSpPr>
            <p:spPr bwMode="auto">
              <a:xfrm flipV="1">
                <a:off x="1224" y="1320"/>
                <a:ext cx="547" cy="109"/>
              </a:xfrm>
              <a:prstGeom prst="curvedConnector3">
                <a:avLst>
                  <a:gd name="adj1" fmla="val 49907"/>
                </a:avLst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486" name="Rectangle 22"/>
              <p:cNvSpPr>
                <a:spLocks noChangeArrowheads="1"/>
              </p:cNvSpPr>
              <p:nvPr/>
            </p:nvSpPr>
            <p:spPr bwMode="auto">
              <a:xfrm>
                <a:off x="551" y="1696"/>
                <a:ext cx="65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RP Data Base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long term storage</a:t>
                </a:r>
              </a:p>
            </p:txBody>
          </p:sp>
        </p:grpSp>
        <p:grpSp>
          <p:nvGrpSpPr>
            <p:cNvPr id="62487" name="Group 23"/>
            <p:cNvGrpSpPr>
              <a:grpSpLocks/>
            </p:cNvGrpSpPr>
            <p:nvPr/>
          </p:nvGrpSpPr>
          <p:grpSpPr bwMode="auto">
            <a:xfrm>
              <a:off x="3539" y="2266"/>
              <a:ext cx="463" cy="532"/>
              <a:chOff x="3539" y="2408"/>
              <a:chExt cx="463" cy="532"/>
            </a:xfrm>
          </p:grpSpPr>
          <p:pic>
            <p:nvPicPr>
              <p:cNvPr id="62488" name="Picture 24" descr="COMP7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9" y="2408"/>
                <a:ext cx="379" cy="2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2489" name="AutoShape 25"/>
              <p:cNvCxnSpPr>
                <a:cxnSpLocks noChangeShapeType="1"/>
                <a:stCxn id="62488" idx="2"/>
              </p:cNvCxnSpPr>
              <p:nvPr/>
            </p:nvCxnSpPr>
            <p:spPr bwMode="auto">
              <a:xfrm rot="16200000" flipH="1">
                <a:off x="3742" y="2679"/>
                <a:ext cx="248" cy="273"/>
              </a:xfrm>
              <a:prstGeom prst="curvedConnector3">
                <a:avLst>
                  <a:gd name="adj1" fmla="val 50000"/>
                </a:avLst>
              </a:prstGeom>
              <a:noFill/>
              <a:ln w="25400">
                <a:solidFill>
                  <a:schemeClr val="accent1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2490" name="Group 26"/>
            <p:cNvGrpSpPr>
              <a:grpSpLocks/>
            </p:cNvGrpSpPr>
            <p:nvPr/>
          </p:nvGrpSpPr>
          <p:grpSpPr bwMode="auto">
            <a:xfrm>
              <a:off x="1200" y="2114"/>
              <a:ext cx="3915" cy="1848"/>
              <a:chOff x="1182" y="2274"/>
              <a:chExt cx="3915" cy="1848"/>
            </a:xfrm>
          </p:grpSpPr>
          <p:grpSp>
            <p:nvGrpSpPr>
              <p:cNvPr id="62491" name="Group 27"/>
              <p:cNvGrpSpPr>
                <a:grpSpLocks/>
              </p:cNvGrpSpPr>
              <p:nvPr/>
            </p:nvGrpSpPr>
            <p:grpSpPr bwMode="auto">
              <a:xfrm>
                <a:off x="1182" y="2363"/>
                <a:ext cx="1108" cy="1730"/>
                <a:chOff x="2640" y="192"/>
                <a:chExt cx="1264" cy="1871"/>
              </a:xfrm>
            </p:grpSpPr>
            <p:sp>
              <p:nvSpPr>
                <p:cNvPr id="62492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3120" y="1392"/>
                  <a:ext cx="480" cy="240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49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120" y="1536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494" name="Object 30"/>
                <p:cNvGraphicFramePr>
                  <a:graphicFrameLocks noChangeAspect="1"/>
                </p:cNvGraphicFramePr>
                <p:nvPr/>
              </p:nvGraphicFramePr>
              <p:xfrm>
                <a:off x="2880" y="1632"/>
                <a:ext cx="298" cy="20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12" imgW="473040" imgH="326520" progId="Designer.Drawing.7">
                        <p:embed/>
                      </p:oleObj>
                    </mc:Choice>
                    <mc:Fallback>
                      <p:oleObj name="Designer Drawing" r:id="rId12" imgW="473040" imgH="326520" progId="Designer.Drawing.7">
                        <p:embed/>
                        <p:pic>
                          <p:nvPicPr>
                            <p:cNvPr id="62494" name="Object 3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880" y="1632"/>
                              <a:ext cx="298" cy="20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2495" name="Object 31"/>
                <p:cNvGraphicFramePr>
                  <a:graphicFrameLocks noChangeAspect="1"/>
                </p:cNvGraphicFramePr>
                <p:nvPr/>
              </p:nvGraphicFramePr>
              <p:xfrm>
                <a:off x="3552" y="1584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14" imgW="149760" imgH="128520" progId="Designer.Drawing.7">
                        <p:embed/>
                      </p:oleObj>
                    </mc:Choice>
                    <mc:Fallback>
                      <p:oleObj name="Designer Drawing" r:id="rId14" imgW="149760" imgH="128520" progId="Designer.Drawing.7">
                        <p:embed/>
                        <p:pic>
                          <p:nvPicPr>
                            <p:cNvPr id="62495" name="Object 3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52" y="1584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496" name="Line 32"/>
                <p:cNvSpPr>
                  <a:spLocks noChangeShapeType="1"/>
                </p:cNvSpPr>
                <p:nvPr/>
              </p:nvSpPr>
              <p:spPr bwMode="auto">
                <a:xfrm flipH="1" flipV="1">
                  <a:off x="2784" y="1200"/>
                  <a:ext cx="336" cy="192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497" name="Line 33"/>
                <p:cNvSpPr>
                  <a:spLocks noChangeShapeType="1"/>
                </p:cNvSpPr>
                <p:nvPr/>
              </p:nvSpPr>
              <p:spPr bwMode="auto">
                <a:xfrm flipH="1" flipV="1">
                  <a:off x="2640" y="576"/>
                  <a:ext cx="144" cy="624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498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640" y="192"/>
                  <a:ext cx="960" cy="384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499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2899" y="1824"/>
                  <a:ext cx="525" cy="2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Monitor</a:t>
                  </a:r>
                  <a:endParaRPr lang="en-US" altLang="en-US" sz="900" b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9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Controller</a:t>
                  </a:r>
                  <a:endPara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500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3353" y="1639"/>
                  <a:ext cx="551" cy="1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Termination</a:t>
                  </a:r>
                  <a:endPara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graphicFrame>
              <p:nvGraphicFramePr>
                <p:cNvPr id="62501" name="Object 37"/>
                <p:cNvGraphicFramePr>
                  <a:graphicFrameLocks noChangeAspect="1"/>
                </p:cNvGraphicFramePr>
                <p:nvPr/>
              </p:nvGraphicFramePr>
              <p:xfrm>
                <a:off x="3360" y="1488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16" imgW="149760" imgH="128520" progId="Designer.Drawing.7">
                        <p:embed/>
                      </p:oleObj>
                    </mc:Choice>
                    <mc:Fallback>
                      <p:oleObj name="Designer Drawing" r:id="rId16" imgW="149760" imgH="128520" progId="Designer.Drawing.7">
                        <p:embed/>
                        <p:pic>
                          <p:nvPicPr>
                            <p:cNvPr id="62501" name="Object 3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360" y="1488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2502" name="Object 38"/>
                <p:cNvGraphicFramePr>
                  <a:graphicFrameLocks noChangeAspect="1"/>
                </p:cNvGraphicFramePr>
                <p:nvPr/>
              </p:nvGraphicFramePr>
              <p:xfrm>
                <a:off x="3072" y="1344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18" imgW="149760" imgH="128520" progId="Designer.Drawing.7">
                        <p:embed/>
                      </p:oleObj>
                    </mc:Choice>
                    <mc:Fallback>
                      <p:oleObj name="Designer Drawing" r:id="rId18" imgW="149760" imgH="128520" progId="Designer.Drawing.7">
                        <p:embed/>
                        <p:pic>
                          <p:nvPicPr>
                            <p:cNvPr id="62502" name="Object 3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72" y="1344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62503" name="Group 39"/>
              <p:cNvGrpSpPr>
                <a:grpSpLocks/>
              </p:cNvGrpSpPr>
              <p:nvPr/>
            </p:nvGrpSpPr>
            <p:grpSpPr bwMode="auto">
              <a:xfrm>
                <a:off x="2024" y="2363"/>
                <a:ext cx="208" cy="118"/>
                <a:chOff x="1824" y="2112"/>
                <a:chExt cx="238" cy="128"/>
              </a:xfrm>
            </p:grpSpPr>
            <p:sp>
              <p:nvSpPr>
                <p:cNvPr id="62504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1824" y="2112"/>
                  <a:ext cx="192" cy="96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05" name="Object 41"/>
                <p:cNvGraphicFramePr>
                  <a:graphicFrameLocks noChangeAspect="1"/>
                </p:cNvGraphicFramePr>
                <p:nvPr/>
              </p:nvGraphicFramePr>
              <p:xfrm>
                <a:off x="1968" y="2160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19" imgW="149760" imgH="128520" progId="Designer.Drawing.7">
                        <p:embed/>
                      </p:oleObj>
                    </mc:Choice>
                    <mc:Fallback>
                      <p:oleObj name="Designer Drawing" r:id="rId19" imgW="149760" imgH="128520" progId="Designer.Drawing.7">
                        <p:embed/>
                        <p:pic>
                          <p:nvPicPr>
                            <p:cNvPr id="62505" name="Object 4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968" y="2160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62506" name="Group 42"/>
              <p:cNvGrpSpPr>
                <a:grpSpLocks/>
              </p:cNvGrpSpPr>
              <p:nvPr/>
            </p:nvGrpSpPr>
            <p:grpSpPr bwMode="auto">
              <a:xfrm>
                <a:off x="3371" y="2851"/>
                <a:ext cx="1474" cy="979"/>
                <a:chOff x="3360" y="2640"/>
                <a:chExt cx="1680" cy="1058"/>
              </a:xfrm>
            </p:grpSpPr>
            <p:sp>
              <p:nvSpPr>
                <p:cNvPr id="62507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4464" y="2976"/>
                  <a:ext cx="576" cy="288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08" name="Object 44"/>
                <p:cNvGraphicFramePr>
                  <a:graphicFrameLocks noChangeAspect="1"/>
                </p:cNvGraphicFramePr>
                <p:nvPr/>
              </p:nvGraphicFramePr>
              <p:xfrm>
                <a:off x="3936" y="3072"/>
                <a:ext cx="298" cy="20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0" imgW="473040" imgH="326520" progId="Designer.Drawing.7">
                        <p:embed/>
                      </p:oleObj>
                    </mc:Choice>
                    <mc:Fallback>
                      <p:oleObj name="Designer Drawing" r:id="rId20" imgW="473040" imgH="326520" progId="Designer.Drawing.7">
                        <p:embed/>
                        <p:pic>
                          <p:nvPicPr>
                            <p:cNvPr id="62508" name="Object 4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36" y="3072"/>
                              <a:ext cx="298" cy="20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09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3648" y="3216"/>
                  <a:ext cx="384" cy="192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10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4128" y="3216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11" name="Object 47"/>
                <p:cNvGraphicFramePr>
                  <a:graphicFrameLocks noChangeAspect="1"/>
                </p:cNvGraphicFramePr>
                <p:nvPr/>
              </p:nvGraphicFramePr>
              <p:xfrm>
                <a:off x="4320" y="3264"/>
                <a:ext cx="298" cy="20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1" imgW="473040" imgH="326520" progId="Designer.Drawing.7">
                        <p:embed/>
                      </p:oleObj>
                    </mc:Choice>
                    <mc:Fallback>
                      <p:oleObj name="Designer Drawing" r:id="rId21" imgW="473040" imgH="326520" progId="Designer.Drawing.7">
                        <p:embed/>
                        <p:pic>
                          <p:nvPicPr>
                            <p:cNvPr id="62511" name="Object 4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20" y="3264"/>
                              <a:ext cx="298" cy="20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12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4032" y="3408"/>
                  <a:ext cx="384" cy="192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13" name="Object 49"/>
                <p:cNvGraphicFramePr>
                  <a:graphicFrameLocks noChangeAspect="1"/>
                </p:cNvGraphicFramePr>
                <p:nvPr/>
              </p:nvGraphicFramePr>
              <p:xfrm>
                <a:off x="3840" y="3312"/>
                <a:ext cx="334" cy="38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2" imgW="531000" imgH="613080" progId="Designer.Drawing.7">
                        <p:embed/>
                      </p:oleObj>
                    </mc:Choice>
                    <mc:Fallback>
                      <p:oleObj name="Designer Drawing" r:id="rId22" imgW="531000" imgH="613080" progId="Designer.Drawing.7">
                        <p:embed/>
                        <p:pic>
                          <p:nvPicPr>
                            <p:cNvPr id="62513" name="Object 4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40" y="3312"/>
                              <a:ext cx="334" cy="38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14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4560" y="3168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15" name="Object 51"/>
                <p:cNvGraphicFramePr>
                  <a:graphicFrameLocks noChangeAspect="1"/>
                </p:cNvGraphicFramePr>
                <p:nvPr/>
              </p:nvGraphicFramePr>
              <p:xfrm>
                <a:off x="4800" y="3120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4" imgW="149760" imgH="128520" progId="Designer.Drawing.7">
                        <p:embed/>
                      </p:oleObj>
                    </mc:Choice>
                    <mc:Fallback>
                      <p:oleObj name="Designer Drawing" r:id="rId24" imgW="149760" imgH="128520" progId="Designer.Drawing.7">
                        <p:embed/>
                        <p:pic>
                          <p:nvPicPr>
                            <p:cNvPr id="62515" name="Object 5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800" y="3120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1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4176" y="2976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17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3648" y="3312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18" name="Object 54"/>
                <p:cNvGraphicFramePr>
                  <a:graphicFrameLocks noChangeAspect="1"/>
                </p:cNvGraphicFramePr>
                <p:nvPr/>
              </p:nvGraphicFramePr>
              <p:xfrm>
                <a:off x="3552" y="2928"/>
                <a:ext cx="155" cy="4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5" imgW="302400" imgH="820440" progId="Designer.Drawing.7">
                        <p:embed/>
                      </p:oleObj>
                    </mc:Choice>
                    <mc:Fallback>
                      <p:oleObj name="Designer Drawing" r:id="rId25" imgW="302400" imgH="820440" progId="Designer.Drawing.7">
                        <p:embed/>
                        <p:pic>
                          <p:nvPicPr>
                            <p:cNvPr id="62518" name="Object 5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52" y="2928"/>
                              <a:ext cx="155" cy="4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19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360" y="2640"/>
                  <a:ext cx="432" cy="240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20" name="Line 56"/>
                <p:cNvSpPr>
                  <a:spLocks noChangeShapeType="1"/>
                </p:cNvSpPr>
                <p:nvPr/>
              </p:nvSpPr>
              <p:spPr bwMode="auto">
                <a:xfrm>
                  <a:off x="3792" y="2640"/>
                  <a:ext cx="672" cy="336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21" name="Object 57"/>
                <p:cNvGraphicFramePr>
                  <a:graphicFrameLocks noChangeAspect="1"/>
                </p:cNvGraphicFramePr>
                <p:nvPr/>
              </p:nvGraphicFramePr>
              <p:xfrm>
                <a:off x="4032" y="2736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7" imgW="149760" imgH="128520" progId="Designer.Drawing.7">
                        <p:embed/>
                      </p:oleObj>
                    </mc:Choice>
                    <mc:Fallback>
                      <p:oleObj name="Designer Drawing" r:id="rId27" imgW="149760" imgH="128520" progId="Designer.Drawing.7">
                        <p:embed/>
                        <p:pic>
                          <p:nvPicPr>
                            <p:cNvPr id="62521" name="Object 5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032" y="2736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2522" name="Object 58"/>
                <p:cNvGraphicFramePr>
                  <a:graphicFrameLocks noChangeAspect="1"/>
                </p:cNvGraphicFramePr>
                <p:nvPr/>
              </p:nvGraphicFramePr>
              <p:xfrm>
                <a:off x="4416" y="2928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8" imgW="149760" imgH="128520" progId="Designer.Drawing.7">
                        <p:embed/>
                      </p:oleObj>
                    </mc:Choice>
                    <mc:Fallback>
                      <p:oleObj name="Designer Drawing" r:id="rId28" imgW="149760" imgH="128520" progId="Designer.Drawing.7">
                        <p:embed/>
                        <p:pic>
                          <p:nvPicPr>
                            <p:cNvPr id="62522" name="Object 5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416" y="2928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62523" name="Group 59"/>
              <p:cNvGrpSpPr>
                <a:grpSpLocks/>
              </p:cNvGrpSpPr>
              <p:nvPr/>
            </p:nvGrpSpPr>
            <p:grpSpPr bwMode="auto">
              <a:xfrm>
                <a:off x="4172" y="2274"/>
                <a:ext cx="925" cy="1154"/>
                <a:chOff x="4273" y="2016"/>
                <a:chExt cx="1055" cy="1248"/>
              </a:xfrm>
            </p:grpSpPr>
            <p:sp>
              <p:nvSpPr>
                <p:cNvPr id="62524" name="Line 60"/>
                <p:cNvSpPr>
                  <a:spLocks noChangeShapeType="1"/>
                </p:cNvSpPr>
                <p:nvPr/>
              </p:nvSpPr>
              <p:spPr bwMode="auto">
                <a:xfrm>
                  <a:off x="5232" y="2928"/>
                  <a:ext cx="96" cy="48"/>
                </a:xfrm>
                <a:prstGeom prst="line">
                  <a:avLst/>
                </a:prstGeom>
                <a:noFill/>
                <a:ln w="317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25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5040" y="3120"/>
                  <a:ext cx="240" cy="144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26" name="Line 62"/>
                <p:cNvSpPr>
                  <a:spLocks noChangeShapeType="1"/>
                </p:cNvSpPr>
                <p:nvPr/>
              </p:nvSpPr>
              <p:spPr bwMode="auto">
                <a:xfrm flipH="1" flipV="1">
                  <a:off x="5280" y="2976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2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5280" y="2544"/>
                  <a:ext cx="0" cy="336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28" name="Line 64"/>
                <p:cNvSpPr>
                  <a:spLocks noChangeShapeType="1"/>
                </p:cNvSpPr>
                <p:nvPr/>
              </p:nvSpPr>
              <p:spPr bwMode="auto">
                <a:xfrm>
                  <a:off x="5232" y="2880"/>
                  <a:ext cx="96" cy="48"/>
                </a:xfrm>
                <a:prstGeom prst="line">
                  <a:avLst/>
                </a:prstGeom>
                <a:noFill/>
                <a:ln w="317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29" name="Line 65"/>
                <p:cNvSpPr>
                  <a:spLocks noChangeShapeType="1"/>
                </p:cNvSpPr>
                <p:nvPr/>
              </p:nvSpPr>
              <p:spPr bwMode="auto">
                <a:xfrm>
                  <a:off x="4752" y="2304"/>
                  <a:ext cx="528" cy="240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30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4800" y="2448"/>
                  <a:ext cx="192" cy="96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31" name="Object 67"/>
                <p:cNvGraphicFramePr>
                  <a:graphicFrameLocks noChangeAspect="1"/>
                </p:cNvGraphicFramePr>
                <p:nvPr/>
              </p:nvGraphicFramePr>
              <p:xfrm>
                <a:off x="4800" y="2496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9" imgW="149760" imgH="128520" progId="Designer.Drawing.7">
                        <p:embed/>
                      </p:oleObj>
                    </mc:Choice>
                    <mc:Fallback>
                      <p:oleObj name="Designer Drawing" r:id="rId29" imgW="149760" imgH="128520" progId="Designer.Drawing.7">
                        <p:embed/>
                        <p:pic>
                          <p:nvPicPr>
                            <p:cNvPr id="62531" name="Object 6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800" y="2496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pic>
              <p:nvPicPr>
                <p:cNvPr id="62532" name="Picture 68"/>
                <p:cNvPicPr>
                  <a:picLocks noChangeArrowheads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12" y="2016"/>
                  <a:ext cx="432" cy="4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aphicFrame>
              <p:nvGraphicFramePr>
                <p:cNvPr id="62533" name="Object 69"/>
                <p:cNvGraphicFramePr>
                  <a:graphicFrameLocks noChangeAspect="1"/>
                </p:cNvGraphicFramePr>
                <p:nvPr/>
              </p:nvGraphicFramePr>
              <p:xfrm>
                <a:off x="4992" y="2400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31" imgW="149760" imgH="128520" progId="Designer.Drawing.7">
                        <p:embed/>
                      </p:oleObj>
                    </mc:Choice>
                    <mc:Fallback>
                      <p:oleObj name="Designer Drawing" r:id="rId31" imgW="149760" imgH="128520" progId="Designer.Drawing.7">
                        <p:embed/>
                        <p:pic>
                          <p:nvPicPr>
                            <p:cNvPr id="62533" name="Object 6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992" y="2400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34" name="Rectangle 70"/>
                <p:cNvSpPr>
                  <a:spLocks noChangeArrowheads="1"/>
                </p:cNvSpPr>
                <p:nvPr/>
              </p:nvSpPr>
              <p:spPr bwMode="auto">
                <a:xfrm>
                  <a:off x="4562" y="2592"/>
                  <a:ext cx="551" cy="1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800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Termination</a:t>
                  </a:r>
                </a:p>
              </p:txBody>
            </p:sp>
            <p:sp>
              <p:nvSpPr>
                <p:cNvPr id="62535" name="Rectangle 71"/>
                <p:cNvSpPr>
                  <a:spLocks noChangeArrowheads="1"/>
                </p:cNvSpPr>
                <p:nvPr/>
              </p:nvSpPr>
              <p:spPr bwMode="auto">
                <a:xfrm>
                  <a:off x="4273" y="2302"/>
                  <a:ext cx="132" cy="1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62536" name="Text Box 72"/>
              <p:cNvSpPr txBox="1">
                <a:spLocks noChangeArrowheads="1"/>
              </p:cNvSpPr>
              <p:nvPr/>
            </p:nvSpPr>
            <p:spPr bwMode="auto">
              <a:xfrm>
                <a:off x="2667" y="3872"/>
                <a:ext cx="69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0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Network-based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0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Area Controller</a:t>
                </a:r>
                <a:endParaRPr lang="en-US" altLang="en-US" sz="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62537" name="Group 73"/>
            <p:cNvGrpSpPr>
              <a:grpSpLocks/>
            </p:cNvGrpSpPr>
            <p:nvPr/>
          </p:nvGrpSpPr>
          <p:grpSpPr bwMode="auto">
            <a:xfrm>
              <a:off x="1350" y="890"/>
              <a:ext cx="3921" cy="1444"/>
              <a:chOff x="1350" y="1032"/>
              <a:chExt cx="3921" cy="1444"/>
            </a:xfrm>
          </p:grpSpPr>
          <p:pic>
            <p:nvPicPr>
              <p:cNvPr id="62538" name="Picture 74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71" y="1564"/>
                <a:ext cx="289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39" name="Picture 75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0" y="1653"/>
                <a:ext cx="289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2540" name="Rectangle 76"/>
              <p:cNvSpPr>
                <a:spLocks noChangeArrowheads="1"/>
              </p:cNvSpPr>
              <p:nvPr/>
            </p:nvSpPr>
            <p:spPr bwMode="auto">
              <a:xfrm>
                <a:off x="1411" y="2053"/>
                <a:ext cx="38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RP User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Interface</a:t>
                </a:r>
              </a:p>
            </p:txBody>
          </p:sp>
          <p:sp>
            <p:nvSpPr>
              <p:cNvPr id="62541" name="Rectangle 77"/>
              <p:cNvSpPr>
                <a:spLocks noChangeArrowheads="1"/>
              </p:cNvSpPr>
              <p:nvPr/>
            </p:nvSpPr>
            <p:spPr bwMode="auto">
              <a:xfrm>
                <a:off x="4759" y="1920"/>
                <a:ext cx="51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Remote User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Interface</a:t>
                </a:r>
              </a:p>
            </p:txBody>
          </p:sp>
          <p:pic>
            <p:nvPicPr>
              <p:cNvPr id="62542" name="Picture 78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697"/>
                <a:ext cx="290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543" name="AutoShape 79"/>
              <p:cNvCxnSpPr>
                <a:cxnSpLocks noChangeShapeType="1"/>
              </p:cNvCxnSpPr>
              <p:nvPr/>
            </p:nvCxnSpPr>
            <p:spPr bwMode="auto">
              <a:xfrm flipV="1">
                <a:off x="3750" y="1254"/>
                <a:ext cx="463" cy="44"/>
              </a:xfrm>
              <a:prstGeom prst="curvedConnector3">
                <a:avLst>
                  <a:gd name="adj1" fmla="val 50000"/>
                </a:avLst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62544" name="Group 80"/>
              <p:cNvGrpSpPr>
                <a:grpSpLocks/>
              </p:cNvGrpSpPr>
              <p:nvPr/>
            </p:nvGrpSpPr>
            <p:grpSpPr bwMode="auto">
              <a:xfrm>
                <a:off x="4129" y="1032"/>
                <a:ext cx="842" cy="621"/>
                <a:chOff x="4416" y="816"/>
                <a:chExt cx="1090" cy="772"/>
              </a:xfrm>
            </p:grpSpPr>
            <p:graphicFrame>
              <p:nvGraphicFramePr>
                <p:cNvPr id="62545" name="Object 81"/>
                <p:cNvGraphicFramePr>
                  <a:graphicFrameLocks noChangeAspect="1"/>
                </p:cNvGraphicFramePr>
                <p:nvPr/>
              </p:nvGraphicFramePr>
              <p:xfrm>
                <a:off x="4416" y="816"/>
                <a:ext cx="1090" cy="77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Clip" r:id="rId33" imgW="4609800" imgH="4563720" progId="MS_ClipArt_Gallery.2">
                        <p:embed/>
                      </p:oleObj>
                    </mc:Choice>
                    <mc:Fallback>
                      <p:oleObj name="Clip" r:id="rId33" imgW="4609800" imgH="4563720" progId="MS_ClipArt_Gallery.2">
                        <p:embed/>
                        <p:pic>
                          <p:nvPicPr>
                            <p:cNvPr id="62545" name="Object 8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416" y="816"/>
                              <a:ext cx="1090" cy="77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46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4609" y="1081"/>
                  <a:ext cx="789" cy="2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FFCC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altLang="en-US" sz="1600" b="1">
                      <a:solidFill>
                        <a:srgbClr val="666699"/>
                      </a:solidFill>
                      <a:latin typeface="Arial" panose="020B0604020202020204" pitchFamily="34" charset="0"/>
                    </a:rPr>
                    <a:t>Internet</a:t>
                  </a:r>
                  <a:endParaRPr lang="en-GB" altLang="en-US" sz="1600">
                    <a:solidFill>
                      <a:srgbClr val="FFFFFF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2547" name="Oval 83"/>
              <p:cNvSpPr>
                <a:spLocks noChangeArrowheads="1"/>
              </p:cNvSpPr>
              <p:nvPr/>
            </p:nvSpPr>
            <p:spPr bwMode="auto">
              <a:xfrm>
                <a:off x="2688" y="1824"/>
                <a:ext cx="1305" cy="48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solidFill>
                      <a:srgbClr val="2B5481"/>
                    </a:solidFill>
                    <a:latin typeface="Arial" panose="020B0604020202020204" pitchFamily="34" charset="0"/>
                  </a:rPr>
                  <a:t>LHC point</a:t>
                </a:r>
                <a:endParaRPr lang="en-US" altLang="en-US" sz="900">
                  <a:solidFill>
                    <a:srgbClr val="2B5481"/>
                  </a:solidFill>
                  <a:latin typeface="Arial" panose="020B0604020202020204" pitchFamily="34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solidFill>
                      <a:srgbClr val="2B5481"/>
                    </a:solidFill>
                    <a:latin typeface="Arial" panose="020B0604020202020204" pitchFamily="34" charset="0"/>
                  </a:rPr>
                  <a:t>(local Network)</a:t>
                </a:r>
                <a:endParaRPr lang="en-US" altLang="en-US" sz="1600" b="1">
                  <a:solidFill>
                    <a:srgbClr val="E5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548" name="Oval 84"/>
              <p:cNvSpPr>
                <a:spLocks noChangeArrowheads="1"/>
              </p:cNvSpPr>
              <p:nvPr/>
            </p:nvSpPr>
            <p:spPr bwMode="auto">
              <a:xfrm>
                <a:off x="1771" y="1076"/>
                <a:ext cx="1937" cy="48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solidFill>
                      <a:srgbClr val="2B5481"/>
                    </a:solidFill>
                    <a:latin typeface="Arial" panose="020B0604020202020204" pitchFamily="34" charset="0"/>
                  </a:rPr>
                  <a:t>CERN Networks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>
                    <a:solidFill>
                      <a:srgbClr val="2B5481"/>
                    </a:solidFill>
                    <a:latin typeface="Arial" panose="020B0604020202020204" pitchFamily="34" charset="0"/>
                  </a:rPr>
                  <a:t>(Ethernet)</a:t>
                </a:r>
                <a:endParaRPr lang="en-US" altLang="en-US" sz="900">
                  <a:solidFill>
                    <a:srgbClr val="CCCC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62549" name="AutoShape 85"/>
              <p:cNvCxnSpPr>
                <a:cxnSpLocks noChangeShapeType="1"/>
                <a:stCxn id="62547" idx="6"/>
                <a:endCxn id="62532" idx="1"/>
              </p:cNvCxnSpPr>
              <p:nvPr/>
            </p:nvCxnSpPr>
            <p:spPr bwMode="auto">
              <a:xfrm>
                <a:off x="3993" y="2068"/>
                <a:ext cx="389" cy="408"/>
              </a:xfrm>
              <a:prstGeom prst="curvedConnector3">
                <a:avLst>
                  <a:gd name="adj1" fmla="val 49870"/>
                </a:avLst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50" name="AutoShape 86"/>
              <p:cNvCxnSpPr>
                <a:cxnSpLocks noChangeShapeType="1"/>
                <a:stCxn id="62548" idx="4"/>
                <a:endCxn id="62547" idx="0"/>
              </p:cNvCxnSpPr>
              <p:nvPr/>
            </p:nvCxnSpPr>
            <p:spPr bwMode="auto">
              <a:xfrm rot="16200000" flipH="1">
                <a:off x="2911" y="1393"/>
                <a:ext cx="260" cy="601"/>
              </a:xfrm>
              <a:prstGeom prst="curvedConnector3">
                <a:avLst>
                  <a:gd name="adj1" fmla="val 50000"/>
                </a:avLst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51" name="AutoShape 87"/>
              <p:cNvCxnSpPr>
                <a:cxnSpLocks noChangeShapeType="1"/>
                <a:stCxn id="62557" idx="3"/>
                <a:endCxn id="62548" idx="3"/>
              </p:cNvCxnSpPr>
              <p:nvPr/>
            </p:nvCxnSpPr>
            <p:spPr bwMode="auto">
              <a:xfrm flipV="1">
                <a:off x="1766" y="1493"/>
                <a:ext cx="288" cy="449"/>
              </a:xfrm>
              <a:prstGeom prst="curvedConnector2">
                <a:avLst/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62552" name="Picture 88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60" y="1680"/>
                <a:ext cx="290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553" name="AutoShape 89"/>
              <p:cNvCxnSpPr>
                <a:cxnSpLocks noChangeShapeType="1"/>
                <a:stCxn id="62552" idx="3"/>
                <a:endCxn id="62547" idx="2"/>
              </p:cNvCxnSpPr>
              <p:nvPr/>
            </p:nvCxnSpPr>
            <p:spPr bwMode="auto">
              <a:xfrm>
                <a:off x="2450" y="1836"/>
                <a:ext cx="238" cy="232"/>
              </a:xfrm>
              <a:prstGeom prst="curvedConnector3">
                <a:avLst>
                  <a:gd name="adj1" fmla="val 50000"/>
                </a:avLst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62554" name="Picture 90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7" y="1608"/>
                <a:ext cx="290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555" name="AutoShape 91"/>
              <p:cNvCxnSpPr>
                <a:cxnSpLocks noChangeShapeType="1"/>
                <a:stCxn id="62554" idx="1"/>
                <a:endCxn id="62546" idx="2"/>
              </p:cNvCxnSpPr>
              <p:nvPr/>
            </p:nvCxnSpPr>
            <p:spPr bwMode="auto">
              <a:xfrm rot="10800000">
                <a:off x="4584" y="1452"/>
                <a:ext cx="303" cy="312"/>
              </a:xfrm>
              <a:prstGeom prst="curvedConnector2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556" name="Rectangle 92"/>
              <p:cNvSpPr>
                <a:spLocks noChangeArrowheads="1"/>
              </p:cNvSpPr>
              <p:nvPr/>
            </p:nvSpPr>
            <p:spPr bwMode="auto">
              <a:xfrm>
                <a:off x="2112" y="1920"/>
                <a:ext cx="38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RP User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Interface</a:t>
                </a:r>
              </a:p>
            </p:txBody>
          </p:sp>
          <p:pic>
            <p:nvPicPr>
              <p:cNvPr id="62557" name="Picture 93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6" y="1786"/>
                <a:ext cx="290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62558" name="Object 94"/>
              <p:cNvGraphicFramePr>
                <a:graphicFrameLocks noChangeAspect="1"/>
              </p:cNvGraphicFramePr>
              <p:nvPr/>
            </p:nvGraphicFramePr>
            <p:xfrm>
              <a:off x="4971" y="1120"/>
              <a:ext cx="284" cy="3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lip" r:id="rId35" imgW="1113480" imgH="1131480" progId="MS_ClipArt_Gallery.2">
                      <p:embed/>
                    </p:oleObj>
                  </mc:Choice>
                  <mc:Fallback>
                    <p:oleObj name="Clip" r:id="rId35" imgW="1113480" imgH="1131480" progId="MS_ClipArt_Gallery.2">
                      <p:embed/>
                      <p:pic>
                        <p:nvPicPr>
                          <p:cNvPr id="62558" name="Object 9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71" y="1120"/>
                            <a:ext cx="284" cy="3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2559" name="Group 95"/>
            <p:cNvGrpSpPr>
              <a:grpSpLocks/>
            </p:cNvGrpSpPr>
            <p:nvPr/>
          </p:nvGrpSpPr>
          <p:grpSpPr bwMode="auto">
            <a:xfrm>
              <a:off x="1325" y="2310"/>
              <a:ext cx="2046" cy="1188"/>
              <a:chOff x="1325" y="2452"/>
              <a:chExt cx="2046" cy="1188"/>
            </a:xfrm>
          </p:grpSpPr>
          <p:sp>
            <p:nvSpPr>
              <p:cNvPr id="62560" name="Text Box 96"/>
              <p:cNvSpPr txBox="1">
                <a:spLocks noChangeArrowheads="1"/>
              </p:cNvSpPr>
              <p:nvPr/>
            </p:nvSpPr>
            <p:spPr bwMode="auto">
              <a:xfrm>
                <a:off x="2571" y="2452"/>
                <a:ext cx="390" cy="3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fontAlgn="base" hangingPunct="0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8080"/>
                    </a:solidFill>
                    <a:latin typeface="Arial" panose="020B0604020202020204" pitchFamily="34" charset="0"/>
                  </a:rPr>
                  <a:t>with</a:t>
                </a:r>
              </a:p>
              <a:p>
                <a:pPr algn="ctr" eaLnBrk="0" fontAlgn="base" hangingPunct="0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8080"/>
                    </a:solidFill>
                    <a:latin typeface="Arial" panose="020B0604020202020204" pitchFamily="34" charset="0"/>
                  </a:rPr>
                  <a:t>location ID</a:t>
                </a:r>
                <a:endParaRPr lang="en-US" altLang="en-US" sz="80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561" name="Text Box 97"/>
              <p:cNvSpPr txBox="1">
                <a:spLocks noChangeArrowheads="1"/>
              </p:cNvSpPr>
              <p:nvPr/>
            </p:nvSpPr>
            <p:spPr bwMode="auto">
              <a:xfrm>
                <a:off x="2422" y="3428"/>
                <a:ext cx="40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Radiation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Display</a:t>
                </a:r>
                <a:endParaRPr lang="en-US" altLang="en-US" sz="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562" name="Text Box 98"/>
              <p:cNvSpPr txBox="1">
                <a:spLocks noChangeArrowheads="1"/>
              </p:cNvSpPr>
              <p:nvPr/>
            </p:nvSpPr>
            <p:spPr bwMode="auto">
              <a:xfrm>
                <a:off x="2831" y="3213"/>
                <a:ext cx="475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Display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Control box</a:t>
                </a:r>
                <a:endParaRPr lang="en-US" altLang="en-US" sz="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62563" name="Object 99"/>
              <p:cNvGraphicFramePr>
                <a:graphicFrameLocks noChangeAspect="1"/>
              </p:cNvGraphicFramePr>
              <p:nvPr/>
            </p:nvGraphicFramePr>
            <p:xfrm>
              <a:off x="2065" y="2718"/>
              <a:ext cx="263" cy="1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37" imgW="473040" imgH="326520" progId="Designer.Drawing.7">
                      <p:embed/>
                    </p:oleObj>
                  </mc:Choice>
                  <mc:Fallback>
                    <p:oleObj name="Designer Drawing" r:id="rId37" imgW="473040" imgH="326520" progId="Designer.Drawing.7">
                      <p:embed/>
                      <p:pic>
                        <p:nvPicPr>
                          <p:cNvPr id="62563" name="Object 9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5" y="2718"/>
                            <a:ext cx="263" cy="19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2564" name="Group 100"/>
              <p:cNvGrpSpPr>
                <a:grpSpLocks/>
              </p:cNvGrpSpPr>
              <p:nvPr/>
            </p:nvGrpSpPr>
            <p:grpSpPr bwMode="auto">
              <a:xfrm>
                <a:off x="1813" y="2851"/>
                <a:ext cx="337" cy="178"/>
                <a:chOff x="1488" y="2640"/>
                <a:chExt cx="384" cy="192"/>
              </a:xfrm>
            </p:grpSpPr>
            <p:sp>
              <p:nvSpPr>
                <p:cNvPr id="62565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1488" y="2640"/>
                  <a:ext cx="384" cy="192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66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1488" y="2736"/>
                  <a:ext cx="1" cy="96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</p:grpSp>
          <p:graphicFrame>
            <p:nvGraphicFramePr>
              <p:cNvPr id="62567" name="Object 103"/>
              <p:cNvGraphicFramePr>
                <a:graphicFrameLocks noChangeAspect="1"/>
              </p:cNvGraphicFramePr>
              <p:nvPr/>
            </p:nvGraphicFramePr>
            <p:xfrm>
              <a:off x="1729" y="2586"/>
              <a:ext cx="136" cy="3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38" imgW="302400" imgH="820440" progId="Designer.Drawing.7">
                      <p:embed/>
                    </p:oleObj>
                  </mc:Choice>
                  <mc:Fallback>
                    <p:oleObj name="Designer Drawing" r:id="rId38" imgW="302400" imgH="820440" progId="Designer.Drawing.7">
                      <p:embed/>
                      <p:pic>
                        <p:nvPicPr>
                          <p:cNvPr id="62567" name="Object 10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29" y="2586"/>
                            <a:ext cx="136" cy="3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568" name="Text Box 104"/>
              <p:cNvSpPr txBox="1">
                <a:spLocks noChangeArrowheads="1"/>
              </p:cNvSpPr>
              <p:nvPr/>
            </p:nvSpPr>
            <p:spPr bwMode="auto">
              <a:xfrm>
                <a:off x="1325" y="2718"/>
                <a:ext cx="40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Radiation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Monitor</a:t>
                </a:r>
                <a:endParaRPr lang="en-US" altLang="en-US" sz="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569" name="Text Box 105"/>
              <p:cNvSpPr txBox="1">
                <a:spLocks noChangeArrowheads="1"/>
              </p:cNvSpPr>
              <p:nvPr/>
            </p:nvSpPr>
            <p:spPr bwMode="auto">
              <a:xfrm>
                <a:off x="1888" y="2497"/>
                <a:ext cx="422" cy="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9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Monitor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Controller</a:t>
                </a:r>
                <a:endParaRPr lang="en-US" altLang="en-US" sz="9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570" name="Line 106"/>
              <p:cNvSpPr>
                <a:spLocks noChangeShapeType="1"/>
              </p:cNvSpPr>
              <p:nvPr/>
            </p:nvSpPr>
            <p:spPr bwMode="auto">
              <a:xfrm flipH="1" flipV="1">
                <a:off x="2234" y="2851"/>
                <a:ext cx="547" cy="31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62571" name="Text Box 107"/>
              <p:cNvSpPr txBox="1">
                <a:spLocks noChangeArrowheads="1"/>
              </p:cNvSpPr>
              <p:nvPr/>
            </p:nvSpPr>
            <p:spPr bwMode="auto">
              <a:xfrm>
                <a:off x="2458" y="2761"/>
                <a:ext cx="458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Direct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hardware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connection</a:t>
                </a:r>
                <a:endParaRPr lang="en-US" altLang="en-US" sz="80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62572" name="Object 108"/>
              <p:cNvGraphicFramePr>
                <a:graphicFrameLocks noChangeAspect="1"/>
              </p:cNvGraphicFramePr>
              <p:nvPr/>
            </p:nvGraphicFramePr>
            <p:xfrm>
              <a:off x="2739" y="3074"/>
              <a:ext cx="262" cy="18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39" imgW="473040" imgH="326520" progId="Designer.Drawing.7">
                      <p:embed/>
                    </p:oleObj>
                  </mc:Choice>
                  <mc:Fallback>
                    <p:oleObj name="Designer Drawing" r:id="rId39" imgW="473040" imgH="326520" progId="Designer.Drawing.7">
                      <p:embed/>
                      <p:pic>
                        <p:nvPicPr>
                          <p:cNvPr id="62572" name="Object 10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9" y="3074"/>
                            <a:ext cx="262" cy="18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573" name="Line 109"/>
              <p:cNvSpPr>
                <a:spLocks noChangeShapeType="1"/>
              </p:cNvSpPr>
              <p:nvPr/>
            </p:nvSpPr>
            <p:spPr bwMode="auto">
              <a:xfrm flipH="1">
                <a:off x="2487" y="3207"/>
                <a:ext cx="337" cy="177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graphicFrame>
            <p:nvGraphicFramePr>
              <p:cNvPr id="62574" name="Object 110"/>
              <p:cNvGraphicFramePr>
                <a:graphicFrameLocks noChangeAspect="1"/>
              </p:cNvGraphicFramePr>
              <p:nvPr/>
            </p:nvGraphicFramePr>
            <p:xfrm>
              <a:off x="2318" y="3118"/>
              <a:ext cx="294" cy="3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40" imgW="531000" imgH="613080" progId="Designer.Drawing.7">
                      <p:embed/>
                    </p:oleObj>
                  </mc:Choice>
                  <mc:Fallback>
                    <p:oleObj name="Designer Drawing" r:id="rId40" imgW="531000" imgH="613080" progId="Designer.Drawing.7">
                      <p:embed/>
                      <p:pic>
                        <p:nvPicPr>
                          <p:cNvPr id="62574" name="Object 1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8" y="3118"/>
                            <a:ext cx="294" cy="3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2575" name="Group 111"/>
              <p:cNvGrpSpPr>
                <a:grpSpLocks/>
              </p:cNvGrpSpPr>
              <p:nvPr/>
            </p:nvGrpSpPr>
            <p:grpSpPr bwMode="auto">
              <a:xfrm>
                <a:off x="2192" y="2452"/>
                <a:ext cx="1179" cy="666"/>
                <a:chOff x="2208" y="2016"/>
                <a:chExt cx="1344" cy="720"/>
              </a:xfrm>
            </p:grpSpPr>
            <p:sp>
              <p:nvSpPr>
                <p:cNvPr id="62576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2208" y="2016"/>
                  <a:ext cx="384" cy="192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77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3072" y="2592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78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304" y="2208"/>
                  <a:ext cx="288" cy="144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579" name="Line 115"/>
                <p:cNvSpPr>
                  <a:spLocks noChangeShapeType="1"/>
                </p:cNvSpPr>
                <p:nvPr/>
              </p:nvSpPr>
              <p:spPr bwMode="auto">
                <a:xfrm flipH="1" flipV="1">
                  <a:off x="2592" y="2208"/>
                  <a:ext cx="768" cy="384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80" name="Object 116"/>
                <p:cNvGraphicFramePr>
                  <a:graphicFrameLocks noChangeAspect="1"/>
                </p:cNvGraphicFramePr>
                <p:nvPr/>
              </p:nvGraphicFramePr>
              <p:xfrm>
                <a:off x="2544" y="2160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41" imgW="149760" imgH="128520" progId="Designer.Drawing.7">
                        <p:embed/>
                      </p:oleObj>
                    </mc:Choice>
                    <mc:Fallback>
                      <p:oleObj name="Designer Drawing" r:id="rId41" imgW="149760" imgH="128520" progId="Designer.Drawing.7">
                        <p:embed/>
                        <p:pic>
                          <p:nvPicPr>
                            <p:cNvPr id="62580" name="Object 11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544" y="2160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581" name="Text Box 117"/>
                <p:cNvSpPr txBox="1">
                  <a:spLocks noChangeArrowheads="1"/>
                </p:cNvSpPr>
                <p:nvPr/>
              </p:nvSpPr>
              <p:spPr bwMode="auto">
                <a:xfrm>
                  <a:off x="2437" y="2022"/>
                  <a:ext cx="413" cy="1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800" b="1">
                      <a:solidFill>
                        <a:srgbClr val="009999"/>
                      </a:solidFill>
                      <a:latin typeface="Arial" panose="020B0604020202020204" pitchFamily="34" charset="0"/>
                    </a:rPr>
                    <a:t>Tap box</a:t>
                  </a:r>
                  <a:endParaRPr lang="en-US" altLang="en-US" sz="900">
                    <a:solidFill>
                      <a:srgbClr val="009999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582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2999" y="2248"/>
                  <a:ext cx="132" cy="1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sz="90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583" name="Line 119"/>
                <p:cNvSpPr>
                  <a:spLocks noChangeShapeType="1"/>
                </p:cNvSpPr>
                <p:nvPr/>
              </p:nvSpPr>
              <p:spPr bwMode="auto">
                <a:xfrm flipH="1" flipV="1">
                  <a:off x="3360" y="2592"/>
                  <a:ext cx="192" cy="96"/>
                </a:xfrm>
                <a:prstGeom prst="line">
                  <a:avLst/>
                </a:prstGeom>
                <a:noFill/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graphicFrame>
              <p:nvGraphicFramePr>
                <p:cNvPr id="62584" name="Object 120"/>
                <p:cNvGraphicFramePr>
                  <a:graphicFrameLocks noChangeAspect="1"/>
                </p:cNvGraphicFramePr>
                <p:nvPr/>
              </p:nvGraphicFramePr>
              <p:xfrm>
                <a:off x="3312" y="2544"/>
                <a:ext cx="94" cy="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42" imgW="149760" imgH="128520" progId="Designer.Drawing.7">
                        <p:embed/>
                      </p:oleObj>
                    </mc:Choice>
                    <mc:Fallback>
                      <p:oleObj name="Designer Drawing" r:id="rId42" imgW="149760" imgH="128520" progId="Designer.Drawing.7">
                        <p:embed/>
                        <p:pic>
                          <p:nvPicPr>
                            <p:cNvPr id="62584" name="Object 12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312" y="2544"/>
                              <a:ext cx="94" cy="8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2585" name="Text Box 121"/>
              <p:cNvSpPr txBox="1">
                <a:spLocks noChangeArrowheads="1"/>
              </p:cNvSpPr>
              <p:nvPr/>
            </p:nvSpPr>
            <p:spPr bwMode="auto">
              <a:xfrm>
                <a:off x="1739" y="3163"/>
                <a:ext cx="52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0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Basic Area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0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Controller</a:t>
                </a:r>
                <a:endParaRPr lang="en-US" altLang="en-US" sz="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586" name="Text Box 122"/>
              <p:cNvSpPr txBox="1">
                <a:spLocks noChangeArrowheads="1"/>
              </p:cNvSpPr>
              <p:nvPr/>
            </p:nvSpPr>
            <p:spPr bwMode="auto">
              <a:xfrm>
                <a:off x="1325" y="2851"/>
                <a:ext cx="400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8080"/>
                    </a:solidFill>
                    <a:latin typeface="Arial" panose="020B0604020202020204" pitchFamily="34" charset="0"/>
                  </a:rPr>
                  <a:t>with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8080"/>
                    </a:solidFill>
                    <a:latin typeface="Arial" panose="020B0604020202020204" pitchFamily="34" charset="0"/>
                  </a:rPr>
                  <a:t>ID + local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008080"/>
                    </a:solidFill>
                    <a:latin typeface="Arial" panose="020B0604020202020204" pitchFamily="34" charset="0"/>
                  </a:rPr>
                  <a:t>database</a:t>
                </a:r>
                <a:endParaRPr lang="en-US" altLang="en-US" sz="80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2587" name="WordArt 123"/>
            <p:cNvSpPr>
              <a:spLocks noChangeArrowheads="1" noChangeShapeType="1" noTextEdit="1"/>
            </p:cNvSpPr>
            <p:nvPr/>
          </p:nvSpPr>
          <p:spPr bwMode="auto">
            <a:xfrm rot="-985039">
              <a:off x="4080" y="3458"/>
              <a:ext cx="1543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/>
                    </a:outerShdw>
                  </a:effectLst>
                  <a:latin typeface="Arial Black" panose="020B0A04020102020204" pitchFamily="34" charset="0"/>
                </a:rPr>
                <a:t>Conceptual proposal</a:t>
              </a:r>
            </a:p>
          </p:txBody>
        </p:sp>
        <p:grpSp>
          <p:nvGrpSpPr>
            <p:cNvPr id="62588" name="Group 124"/>
            <p:cNvGrpSpPr>
              <a:grpSpLocks/>
            </p:cNvGrpSpPr>
            <p:nvPr/>
          </p:nvGrpSpPr>
          <p:grpSpPr bwMode="auto">
            <a:xfrm>
              <a:off x="3802" y="1322"/>
              <a:ext cx="758" cy="552"/>
              <a:chOff x="3802" y="1464"/>
              <a:chExt cx="758" cy="552"/>
            </a:xfrm>
          </p:grpSpPr>
          <p:sp>
            <p:nvSpPr>
              <p:cNvPr id="62589" name="Rectangle 125"/>
              <p:cNvSpPr>
                <a:spLocks noChangeArrowheads="1"/>
              </p:cNvSpPr>
              <p:nvPr/>
            </p:nvSpPr>
            <p:spPr bwMode="auto">
              <a:xfrm>
                <a:off x="3893" y="1727"/>
                <a:ext cx="667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Configuration and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Supervision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Manager</a:t>
                </a:r>
              </a:p>
            </p:txBody>
          </p:sp>
          <p:pic>
            <p:nvPicPr>
              <p:cNvPr id="62590" name="Picture 126"/>
              <p:cNvPicPr>
                <a:picLocks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8" y="1464"/>
                <a:ext cx="290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591" name="AutoShape 127"/>
              <p:cNvCxnSpPr>
                <a:cxnSpLocks noChangeShapeType="1"/>
                <a:stCxn id="62547" idx="7"/>
                <a:endCxn id="62590" idx="1"/>
              </p:cNvCxnSpPr>
              <p:nvPr/>
            </p:nvCxnSpPr>
            <p:spPr bwMode="auto">
              <a:xfrm rot="16200000">
                <a:off x="3802" y="1620"/>
                <a:ext cx="275" cy="276"/>
              </a:xfrm>
              <a:prstGeom prst="curvedConnector2">
                <a:avLst/>
              </a:prstGeom>
              <a:noFill/>
              <a:ln w="25400">
                <a:solidFill>
                  <a:srgbClr val="99CCFF"/>
                </a:solidFill>
                <a:prstDash val="sysDot"/>
                <a:round/>
                <a:headEnd type="triangle" w="sm" len="med"/>
                <a:tailEnd type="triangl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62593" name="Text Box 129"/>
          <p:cNvSpPr txBox="1">
            <a:spLocks noChangeArrowheads="1"/>
          </p:cNvSpPr>
          <p:nvPr/>
        </p:nvSpPr>
        <p:spPr bwMode="auto">
          <a:xfrm>
            <a:off x="179388" y="476250"/>
            <a:ext cx="8785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(</a:t>
            </a:r>
            <a:r>
              <a:rPr lang="de-CH" altLang="en-US" sz="2400" b="1" dirty="0" err="1">
                <a:solidFill>
                  <a:srgbClr val="FF3300"/>
                </a:solidFill>
                <a:latin typeface="Arial" panose="020B0604020202020204" pitchFamily="34" charset="0"/>
              </a:rPr>
              <a:t>RAdiation</a:t>
            </a:r>
            <a:r>
              <a:rPr lang="de-CH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 Monitoring System </a:t>
            </a:r>
            <a:r>
              <a:rPr lang="de-CH" altLang="en-US" sz="2400" b="1" dirty="0" err="1">
                <a:solidFill>
                  <a:srgbClr val="FF3300"/>
                </a:solidFill>
                <a:latin typeface="Arial" panose="020B0604020202020204" pitchFamily="34" charset="0"/>
              </a:rPr>
              <a:t>for</a:t>
            </a:r>
            <a:r>
              <a:rPr lang="de-CH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 Environment </a:t>
            </a:r>
            <a:r>
              <a:rPr lang="de-CH" altLang="en-US" sz="2400" b="1" dirty="0" err="1">
                <a:solidFill>
                  <a:srgbClr val="FF3300"/>
                </a:solidFill>
                <a:latin typeface="Arial" panose="020B0604020202020204" pitchFamily="34" charset="0"/>
              </a:rPr>
              <a:t>and</a:t>
            </a:r>
            <a:r>
              <a:rPr lang="de-CH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  <a:r>
              <a:rPr lang="de-CH" altLang="en-US" sz="2400" b="1" dirty="0" err="1">
                <a:solidFill>
                  <a:srgbClr val="FF3300"/>
                </a:solidFill>
                <a:latin typeface="Arial" panose="020B0604020202020204" pitchFamily="34" charset="0"/>
              </a:rPr>
              <a:t>Safety</a:t>
            </a:r>
            <a:r>
              <a:rPr lang="de-CH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)</a:t>
            </a:r>
            <a:endParaRPr lang="en-GB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62594" name="Text Box 130"/>
          <p:cNvSpPr txBox="1">
            <a:spLocks noChangeArrowheads="1"/>
          </p:cNvSpPr>
          <p:nvPr/>
        </p:nvSpPr>
        <p:spPr bwMode="auto">
          <a:xfrm>
            <a:off x="1619250" y="44450"/>
            <a:ext cx="5832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altLang="en-US" sz="2400" b="1">
                <a:solidFill>
                  <a:srgbClr val="FF3300"/>
                </a:solidFill>
                <a:latin typeface="Arial" panose="020B0604020202020204" pitchFamily="34" charset="0"/>
              </a:rPr>
              <a:t>Monitoring system </a:t>
            </a:r>
            <a:r>
              <a:rPr lang="de-CH" altLang="en-US" sz="2400" b="1">
                <a:solidFill>
                  <a:srgbClr val="FF3300"/>
                </a:solidFill>
              </a:rPr>
              <a:t>RAMSES</a:t>
            </a:r>
            <a:r>
              <a:rPr lang="de-CH" altLang="en-US" sz="2400">
                <a:solidFill>
                  <a:srgbClr val="FFFFFF"/>
                </a:solidFill>
              </a:rPr>
              <a:t> </a:t>
            </a:r>
            <a:endParaRPr lang="en-GB" alt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49788"/>
      </p:ext>
    </p:extLst>
  </p:cSld>
  <p:clrMapOvr>
    <a:masterClrMapping/>
  </p:clrMapOvr>
  <p:transition advTm="518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93" grpId="0"/>
      <p:bldP spid="625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9"/>
          <p:cNvSpPr txBox="1">
            <a:spLocks noChangeArrowheads="1"/>
          </p:cNvSpPr>
          <p:nvPr/>
        </p:nvSpPr>
        <p:spPr bwMode="auto">
          <a:xfrm>
            <a:off x="7885113" y="6165850"/>
            <a:ext cx="11509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</a:rPr>
              <a:t>1 km</a:t>
            </a:r>
          </a:p>
        </p:txBody>
      </p:sp>
      <p:sp>
        <p:nvSpPr>
          <p:cNvPr id="4099" name="Oval 15"/>
          <p:cNvSpPr>
            <a:spLocks noChangeArrowheads="1"/>
          </p:cNvSpPr>
          <p:nvPr/>
        </p:nvSpPr>
        <p:spPr bwMode="auto">
          <a:xfrm>
            <a:off x="4619625" y="4654550"/>
            <a:ext cx="2112963" cy="208756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0" name="Oval 16"/>
          <p:cNvSpPr>
            <a:spLocks noChangeArrowheads="1"/>
          </p:cNvSpPr>
          <p:nvPr/>
        </p:nvSpPr>
        <p:spPr bwMode="auto">
          <a:xfrm>
            <a:off x="2484438" y="71438"/>
            <a:ext cx="6599237" cy="6599237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1" name="Line 18"/>
          <p:cNvSpPr>
            <a:spLocks noChangeShapeType="1"/>
          </p:cNvSpPr>
          <p:nvPr/>
        </p:nvSpPr>
        <p:spPr bwMode="auto">
          <a:xfrm>
            <a:off x="6707188" y="5516563"/>
            <a:ext cx="142875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2" name="Freeform 19"/>
          <p:cNvSpPr>
            <a:spLocks/>
          </p:cNvSpPr>
          <p:nvPr/>
        </p:nvSpPr>
        <p:spPr bwMode="auto">
          <a:xfrm>
            <a:off x="6850063" y="6092825"/>
            <a:ext cx="576262" cy="215900"/>
          </a:xfrm>
          <a:custGeom>
            <a:avLst/>
            <a:gdLst>
              <a:gd name="T0" fmla="*/ 0 w 363"/>
              <a:gd name="T1" fmla="*/ 0 h 136"/>
              <a:gd name="T2" fmla="*/ 115927098 w 363"/>
              <a:gd name="T3" fmla="*/ 229333421 h 136"/>
              <a:gd name="T4" fmla="*/ 458668084 w 363"/>
              <a:gd name="T5" fmla="*/ 342741195 h 136"/>
              <a:gd name="T6" fmla="*/ 914815220 w 363"/>
              <a:gd name="T7" fmla="*/ 229333421 h 136"/>
              <a:gd name="T8" fmla="*/ 0 60000 65536"/>
              <a:gd name="T9" fmla="*/ 0 60000 65536"/>
              <a:gd name="T10" fmla="*/ 0 60000 65536"/>
              <a:gd name="T11" fmla="*/ 0 60000 65536"/>
              <a:gd name="T12" fmla="*/ 0 w 363"/>
              <a:gd name="T13" fmla="*/ 0 h 136"/>
              <a:gd name="T14" fmla="*/ 363 w 363"/>
              <a:gd name="T15" fmla="*/ 136 h 1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3" h="136">
                <a:moveTo>
                  <a:pt x="0" y="0"/>
                </a:moveTo>
                <a:cubicBezTo>
                  <a:pt x="8" y="34"/>
                  <a:pt x="16" y="68"/>
                  <a:pt x="46" y="91"/>
                </a:cubicBezTo>
                <a:cubicBezTo>
                  <a:pt x="76" y="114"/>
                  <a:pt x="129" y="136"/>
                  <a:pt x="182" y="136"/>
                </a:cubicBezTo>
                <a:cubicBezTo>
                  <a:pt x="235" y="136"/>
                  <a:pt x="333" y="98"/>
                  <a:pt x="363" y="91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7" name="Oval 27"/>
          <p:cNvSpPr>
            <a:spLocks noChangeArrowheads="1"/>
          </p:cNvSpPr>
          <p:nvPr/>
        </p:nvSpPr>
        <p:spPr bwMode="auto">
          <a:xfrm>
            <a:off x="5581650" y="6700838"/>
            <a:ext cx="73025" cy="71437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8" name="Oval 28"/>
          <p:cNvSpPr>
            <a:spLocks noChangeArrowheads="1"/>
          </p:cNvSpPr>
          <p:nvPr/>
        </p:nvSpPr>
        <p:spPr bwMode="auto">
          <a:xfrm>
            <a:off x="6667500" y="5445125"/>
            <a:ext cx="73025" cy="71438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9" name="Oval 29"/>
          <p:cNvSpPr>
            <a:spLocks noChangeArrowheads="1"/>
          </p:cNvSpPr>
          <p:nvPr/>
        </p:nvSpPr>
        <p:spPr bwMode="auto">
          <a:xfrm>
            <a:off x="7426325" y="6164263"/>
            <a:ext cx="73025" cy="71437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6" name="Line 4"/>
          <p:cNvSpPr>
            <a:spLocks noChangeShapeType="1"/>
          </p:cNvSpPr>
          <p:nvPr/>
        </p:nvSpPr>
        <p:spPr bwMode="auto">
          <a:xfrm flipV="1">
            <a:off x="3708400" y="6669088"/>
            <a:ext cx="195263" cy="120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7" name="Oval 5"/>
          <p:cNvSpPr>
            <a:spLocks noChangeArrowheads="1"/>
          </p:cNvSpPr>
          <p:nvPr/>
        </p:nvSpPr>
        <p:spPr bwMode="auto">
          <a:xfrm>
            <a:off x="3825875" y="6597650"/>
            <a:ext cx="87313" cy="7461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8" name="Line 6"/>
          <p:cNvSpPr>
            <a:spLocks noChangeShapeType="1"/>
          </p:cNvSpPr>
          <p:nvPr/>
        </p:nvSpPr>
        <p:spPr bwMode="auto">
          <a:xfrm>
            <a:off x="3887788" y="6686550"/>
            <a:ext cx="204787" cy="95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9" name="Oval 7"/>
          <p:cNvSpPr>
            <a:spLocks noChangeArrowheads="1"/>
          </p:cNvSpPr>
          <p:nvPr/>
        </p:nvSpPr>
        <p:spPr bwMode="auto">
          <a:xfrm>
            <a:off x="4067175" y="6643688"/>
            <a:ext cx="165100" cy="160337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0" name="Oval 8"/>
          <p:cNvSpPr>
            <a:spLocks noChangeArrowheads="1"/>
          </p:cNvSpPr>
          <p:nvPr/>
        </p:nvSpPr>
        <p:spPr bwMode="auto">
          <a:xfrm>
            <a:off x="3708400" y="6808788"/>
            <a:ext cx="6350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1" name="Oval 9"/>
          <p:cNvSpPr>
            <a:spLocks noChangeArrowheads="1"/>
          </p:cNvSpPr>
          <p:nvPr/>
        </p:nvSpPr>
        <p:spPr bwMode="auto">
          <a:xfrm>
            <a:off x="3894138" y="6691313"/>
            <a:ext cx="4762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2" name="Oval 10"/>
          <p:cNvSpPr>
            <a:spLocks noChangeArrowheads="1"/>
          </p:cNvSpPr>
          <p:nvPr/>
        </p:nvSpPr>
        <p:spPr bwMode="auto">
          <a:xfrm>
            <a:off x="3835400" y="6691313"/>
            <a:ext cx="6350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3" name="Oval 11"/>
          <p:cNvSpPr>
            <a:spLocks noChangeArrowheads="1"/>
          </p:cNvSpPr>
          <p:nvPr/>
        </p:nvSpPr>
        <p:spPr bwMode="auto">
          <a:xfrm>
            <a:off x="4049713" y="6791325"/>
            <a:ext cx="4762" cy="47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4" name="Line 12"/>
          <p:cNvSpPr>
            <a:spLocks noChangeShapeType="1"/>
          </p:cNvSpPr>
          <p:nvPr/>
        </p:nvSpPr>
        <p:spPr bwMode="auto">
          <a:xfrm flipV="1">
            <a:off x="4241800" y="5445125"/>
            <a:ext cx="401638" cy="1282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5" name="Oval 13"/>
          <p:cNvSpPr>
            <a:spLocks noChangeArrowheads="1"/>
          </p:cNvSpPr>
          <p:nvPr/>
        </p:nvSpPr>
        <p:spPr bwMode="auto">
          <a:xfrm>
            <a:off x="4257675" y="6704013"/>
            <a:ext cx="6350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0" name="Oval 20"/>
          <p:cNvSpPr>
            <a:spLocks noChangeArrowheads="1"/>
          </p:cNvSpPr>
          <p:nvPr/>
        </p:nvSpPr>
        <p:spPr bwMode="auto">
          <a:xfrm>
            <a:off x="3694113" y="6778625"/>
            <a:ext cx="22225" cy="23813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1" name="Oval 21"/>
          <p:cNvSpPr>
            <a:spLocks noChangeArrowheads="1"/>
          </p:cNvSpPr>
          <p:nvPr/>
        </p:nvSpPr>
        <p:spPr bwMode="auto">
          <a:xfrm>
            <a:off x="3856038" y="6680200"/>
            <a:ext cx="22225" cy="22225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2" name="Oval 22"/>
          <p:cNvSpPr>
            <a:spLocks noChangeArrowheads="1"/>
          </p:cNvSpPr>
          <p:nvPr/>
        </p:nvSpPr>
        <p:spPr bwMode="auto">
          <a:xfrm>
            <a:off x="3829050" y="6677025"/>
            <a:ext cx="22225" cy="22225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3" name="Oval 23"/>
          <p:cNvSpPr>
            <a:spLocks noChangeArrowheads="1"/>
          </p:cNvSpPr>
          <p:nvPr/>
        </p:nvSpPr>
        <p:spPr bwMode="auto">
          <a:xfrm>
            <a:off x="4129088" y="6783388"/>
            <a:ext cx="22225" cy="23812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4" name="Oval 24"/>
          <p:cNvSpPr>
            <a:spLocks noChangeArrowheads="1"/>
          </p:cNvSpPr>
          <p:nvPr/>
        </p:nvSpPr>
        <p:spPr bwMode="auto">
          <a:xfrm>
            <a:off x="4238625" y="6694488"/>
            <a:ext cx="22225" cy="23812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21" name="Freeform 32"/>
          <p:cNvSpPr>
            <a:spLocks/>
          </p:cNvSpPr>
          <p:nvPr/>
        </p:nvSpPr>
        <p:spPr bwMode="auto">
          <a:xfrm>
            <a:off x="3492500" y="5734050"/>
            <a:ext cx="2046288" cy="1006475"/>
          </a:xfrm>
          <a:custGeom>
            <a:avLst/>
            <a:gdLst>
              <a:gd name="T0" fmla="*/ 2147483647 w 1134"/>
              <a:gd name="T1" fmla="*/ 1679688299 h 596"/>
              <a:gd name="T2" fmla="*/ 1917886211 w 1134"/>
              <a:gd name="T3" fmla="*/ 1420178283 h 596"/>
              <a:gd name="T4" fmla="*/ 0 w 1134"/>
              <a:gd name="T5" fmla="*/ 0 h 596"/>
              <a:gd name="T6" fmla="*/ 0 60000 65536"/>
              <a:gd name="T7" fmla="*/ 0 60000 65536"/>
              <a:gd name="T8" fmla="*/ 0 60000 65536"/>
              <a:gd name="T9" fmla="*/ 0 w 1134"/>
              <a:gd name="T10" fmla="*/ 0 h 596"/>
              <a:gd name="T11" fmla="*/ 1134 w 1134"/>
              <a:gd name="T12" fmla="*/ 596 h 5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34" h="596">
                <a:moveTo>
                  <a:pt x="1134" y="589"/>
                </a:moveTo>
                <a:cubicBezTo>
                  <a:pt x="956" y="592"/>
                  <a:pt x="778" y="596"/>
                  <a:pt x="589" y="498"/>
                </a:cubicBezTo>
                <a:cubicBezTo>
                  <a:pt x="400" y="400"/>
                  <a:pt x="98" y="83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93" name="Oval 33"/>
          <p:cNvSpPr>
            <a:spLocks noChangeArrowheads="1"/>
          </p:cNvSpPr>
          <p:nvPr/>
        </p:nvSpPr>
        <p:spPr bwMode="auto">
          <a:xfrm>
            <a:off x="4643438" y="5373688"/>
            <a:ext cx="73025" cy="71437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94" name="Oval 34"/>
          <p:cNvSpPr>
            <a:spLocks noChangeArrowheads="1"/>
          </p:cNvSpPr>
          <p:nvPr/>
        </p:nvSpPr>
        <p:spPr bwMode="auto">
          <a:xfrm>
            <a:off x="3440113" y="5702300"/>
            <a:ext cx="73025" cy="71438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97" name="Text Box 37"/>
          <p:cNvSpPr txBox="1">
            <a:spLocks noChangeArrowheads="1"/>
          </p:cNvSpPr>
          <p:nvPr/>
        </p:nvSpPr>
        <p:spPr bwMode="auto">
          <a:xfrm>
            <a:off x="3708400" y="5013325"/>
            <a:ext cx="4067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Super Proton Synchrotron </a:t>
            </a:r>
            <a:br>
              <a:rPr lang="de-CH" sz="1800">
                <a:solidFill>
                  <a:srgbClr val="FFFFFF"/>
                </a:solidFill>
                <a:sym typeface="Wingdings" pitchFamily="2" charset="2"/>
              </a:rPr>
            </a:b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(450 GeV/c) </a:t>
            </a:r>
          </a:p>
        </p:txBody>
      </p:sp>
      <p:sp>
        <p:nvSpPr>
          <p:cNvPr id="4125" name="Line 38"/>
          <p:cNvSpPr>
            <a:spLocks noChangeShapeType="1"/>
          </p:cNvSpPr>
          <p:nvPr/>
        </p:nvSpPr>
        <p:spPr bwMode="auto">
          <a:xfrm>
            <a:off x="8099425" y="65976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0" name="Text Box 40"/>
          <p:cNvSpPr txBox="1">
            <a:spLocks noChangeArrowheads="1"/>
          </p:cNvSpPr>
          <p:nvPr/>
        </p:nvSpPr>
        <p:spPr bwMode="auto">
          <a:xfrm>
            <a:off x="3779838" y="549275"/>
            <a:ext cx="4067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3200" b="1">
                <a:solidFill>
                  <a:srgbClr val="FFFFFF"/>
                </a:solidFill>
                <a:sym typeface="Wingdings" pitchFamily="2" charset="2"/>
              </a:rPr>
              <a:t>LHC (2 x 7 TeV)</a:t>
            </a:r>
            <a:endParaRPr lang="en-US" sz="3200" b="1">
              <a:solidFill>
                <a:srgbClr val="FFFFFF"/>
              </a:solidFill>
            </a:endParaRPr>
          </a:p>
        </p:txBody>
      </p:sp>
      <p:sp>
        <p:nvSpPr>
          <p:cNvPr id="4127" name="Text Box 41"/>
          <p:cNvSpPr txBox="1">
            <a:spLocks noChangeArrowheads="1"/>
          </p:cNvSpPr>
          <p:nvPr/>
        </p:nvSpPr>
        <p:spPr bwMode="auto">
          <a:xfrm>
            <a:off x="34925" y="115888"/>
            <a:ext cx="352901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2800">
                <a:solidFill>
                  <a:srgbClr val="FFFFFF"/>
                </a:solidFill>
              </a:rPr>
              <a:t>Accelerators at CERN</a:t>
            </a:r>
          </a:p>
          <a:p>
            <a:pPr algn="ctr">
              <a:spcBef>
                <a:spcPct val="50000"/>
              </a:spcBef>
            </a:pPr>
            <a:r>
              <a:rPr lang="de-CH" sz="2000">
                <a:solidFill>
                  <a:srgbClr val="FFFFFF"/>
                </a:solidFill>
              </a:rPr>
              <a:t>(high-energy part)</a:t>
            </a: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17802" name="AutoShape 42"/>
          <p:cNvSpPr>
            <a:spLocks noChangeArrowheads="1"/>
          </p:cNvSpPr>
          <p:nvPr/>
        </p:nvSpPr>
        <p:spPr bwMode="auto">
          <a:xfrm>
            <a:off x="6948488" y="188913"/>
            <a:ext cx="144462" cy="217487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3" name="AutoShape 43"/>
          <p:cNvSpPr>
            <a:spLocks noChangeArrowheads="1"/>
          </p:cNvSpPr>
          <p:nvPr/>
        </p:nvSpPr>
        <p:spPr bwMode="auto">
          <a:xfrm>
            <a:off x="8099425" y="5516563"/>
            <a:ext cx="144463" cy="217487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4" name="AutoShape 44"/>
          <p:cNvSpPr>
            <a:spLocks noChangeArrowheads="1"/>
          </p:cNvSpPr>
          <p:nvPr/>
        </p:nvSpPr>
        <p:spPr bwMode="auto">
          <a:xfrm>
            <a:off x="3132138" y="5300663"/>
            <a:ext cx="144462" cy="217487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5" name="AutoShape 45"/>
          <p:cNvSpPr>
            <a:spLocks noChangeArrowheads="1"/>
          </p:cNvSpPr>
          <p:nvPr/>
        </p:nvSpPr>
        <p:spPr bwMode="auto">
          <a:xfrm>
            <a:off x="5630863" y="6524625"/>
            <a:ext cx="144462" cy="217488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pic>
        <p:nvPicPr>
          <p:cNvPr id="117808" name="Picture 4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484313"/>
            <a:ext cx="51847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810" name="Picture 50" descr="9710002_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052513"/>
            <a:ext cx="3887788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816" name="Text Box 56"/>
          <p:cNvSpPr txBox="1">
            <a:spLocks noChangeArrowheads="1"/>
          </p:cNvSpPr>
          <p:nvPr/>
        </p:nvSpPr>
        <p:spPr bwMode="auto">
          <a:xfrm>
            <a:off x="0" y="1196975"/>
            <a:ext cx="2916238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</a:rPr>
              <a:t>SPS</a:t>
            </a:r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Circumference: 7 km</a:t>
            </a:r>
          </a:p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</a:rPr>
              <a:t>Intensity per filling of the ring: 6E13 protons</a:t>
            </a:r>
          </a:p>
          <a:p>
            <a:pPr>
              <a:spcBef>
                <a:spcPct val="50000"/>
              </a:spcBef>
            </a:pPr>
            <a:endParaRPr lang="en-US" sz="1800">
              <a:solidFill>
                <a:srgbClr val="FFFFFF"/>
              </a:solidFill>
            </a:endParaRP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-36513" y="4149725"/>
            <a:ext cx="2879726" cy="1881188"/>
            <a:chOff x="-23" y="2614"/>
            <a:chExt cx="1814" cy="1185"/>
          </a:xfrm>
        </p:grpSpPr>
        <p:sp>
          <p:nvSpPr>
            <p:cNvPr id="4143" name="Text Box 58"/>
            <p:cNvSpPr txBox="1">
              <a:spLocks noChangeArrowheads="1"/>
            </p:cNvSpPr>
            <p:nvPr/>
          </p:nvSpPr>
          <p:spPr bwMode="auto">
            <a:xfrm>
              <a:off x="385" y="2614"/>
              <a:ext cx="11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CH" sz="1800">
                  <a:solidFill>
                    <a:srgbClr val="FFFFFF"/>
                  </a:solidFill>
                </a:rPr>
                <a:t>SPS beam</a:t>
              </a: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4144" name="Text Box 59"/>
            <p:cNvSpPr txBox="1">
              <a:spLocks noChangeArrowheads="1"/>
            </p:cNvSpPr>
            <p:nvPr/>
          </p:nvSpPr>
          <p:spPr bwMode="auto">
            <a:xfrm>
              <a:off x="-23" y="3113"/>
              <a:ext cx="975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CH" sz="1800">
                  <a:solidFill>
                    <a:srgbClr val="FFFFFF"/>
                  </a:solidFill>
                </a:rPr>
                <a:t>Fixed target experiments</a:t>
              </a: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4145" name="Text Box 60"/>
            <p:cNvSpPr txBox="1">
              <a:spLocks noChangeArrowheads="1"/>
            </p:cNvSpPr>
            <p:nvPr/>
          </p:nvSpPr>
          <p:spPr bwMode="auto">
            <a:xfrm>
              <a:off x="567" y="3566"/>
              <a:ext cx="8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de-CH" sz="1800" dirty="0">
                  <a:solidFill>
                    <a:srgbClr val="FFFFFF"/>
                  </a:solidFill>
                </a:rPr>
                <a:t> AWAKE</a:t>
              </a: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46" name="Text Box 61"/>
            <p:cNvSpPr txBox="1">
              <a:spLocks noChangeArrowheads="1"/>
            </p:cNvSpPr>
            <p:nvPr/>
          </p:nvSpPr>
          <p:spPr bwMode="auto">
            <a:xfrm>
              <a:off x="1246" y="3203"/>
              <a:ext cx="54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CH" sz="1800">
                  <a:solidFill>
                    <a:srgbClr val="FFFFFF"/>
                  </a:solidFill>
                </a:rPr>
                <a:t>LHC</a:t>
              </a: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4147" name="Line 62"/>
            <p:cNvSpPr>
              <a:spLocks noChangeShapeType="1"/>
            </p:cNvSpPr>
            <p:nvPr/>
          </p:nvSpPr>
          <p:spPr bwMode="auto">
            <a:xfrm flipH="1">
              <a:off x="431" y="2840"/>
              <a:ext cx="31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148" name="Line 63"/>
            <p:cNvSpPr>
              <a:spLocks noChangeShapeType="1"/>
            </p:cNvSpPr>
            <p:nvPr/>
          </p:nvSpPr>
          <p:spPr bwMode="auto">
            <a:xfrm>
              <a:off x="975" y="2840"/>
              <a:ext cx="0" cy="7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149" name="Line 64"/>
            <p:cNvSpPr>
              <a:spLocks noChangeShapeType="1"/>
            </p:cNvSpPr>
            <p:nvPr/>
          </p:nvSpPr>
          <p:spPr bwMode="auto">
            <a:xfrm>
              <a:off x="1202" y="2840"/>
              <a:ext cx="317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>
                <a:solidFill>
                  <a:srgbClr val="FFFFFF"/>
                </a:solidFill>
                <a:latin typeface="Tahoma" pitchFamily="34" charset="0"/>
              </a:endParaRPr>
            </a:p>
          </p:txBody>
        </p:sp>
      </p:grp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5637213" y="4614863"/>
            <a:ext cx="71437" cy="7143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>
            <a:off x="6675438" y="5445125"/>
            <a:ext cx="71437" cy="7143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cxnSp>
        <p:nvCxnSpPr>
          <p:cNvPr id="4139" name="Straight Connector 52"/>
          <p:cNvCxnSpPr>
            <a:cxnSpLocks noChangeShapeType="1"/>
          </p:cNvCxnSpPr>
          <p:nvPr/>
        </p:nvCxnSpPr>
        <p:spPr bwMode="auto">
          <a:xfrm rot="16200000" flipH="1">
            <a:off x="6619875" y="5599113"/>
            <a:ext cx="411163" cy="204787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40" name="Straight Connector 54"/>
          <p:cNvCxnSpPr>
            <a:cxnSpLocks noChangeShapeType="1"/>
          </p:cNvCxnSpPr>
          <p:nvPr/>
        </p:nvCxnSpPr>
        <p:spPr bwMode="auto">
          <a:xfrm>
            <a:off x="5705475" y="4648200"/>
            <a:ext cx="611188" cy="65088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6286500" y="4572000"/>
            <a:ext cx="6429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de-CH" sz="1600">
                <a:solidFill>
                  <a:srgbClr val="FFFFFF"/>
                </a:solidFill>
              </a:rPr>
              <a:t>FT </a:t>
            </a: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858000" y="5715000"/>
            <a:ext cx="8445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de-CH" sz="1600" dirty="0">
                <a:solidFill>
                  <a:srgbClr val="FFFFFF"/>
                </a:solidFill>
              </a:rPr>
              <a:t>AWAKE 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3048" r="2379"/>
          <a:stretch/>
        </p:blipFill>
        <p:spPr>
          <a:xfrm>
            <a:off x="3037698" y="1621221"/>
            <a:ext cx="5422108" cy="28856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0750" y="1311965"/>
            <a:ext cx="4973138" cy="31406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4944598"/>
      </p:ext>
    </p:extLst>
  </p:cSld>
  <p:clrMapOvr>
    <a:masterClrMapping/>
  </p:clrMapOvr>
  <p:transition advTm="991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0.01945 -0.0155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77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-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324 C 0.00017 -0.00115 -0.00209 -0.00115 -0.00417 -0.00486 C -0.00695 -0.00694 -0.00521 -0.01134 -0.00261 -0.01319 C -0.00018 -0.01458 0.00225 -0.01388 0.0033 -0.0118 C 0.00521 -0.00902 0.00469 -0.00578 0.00208 -0.00324 Z " pathEditMode="relative" rAng="8752429" ptsTypes="fffff">
                                      <p:cBhvr>
                                        <p:cTn id="8" dur="1000" spd="-100000" fill="hold"/>
                                        <p:tgtEl>
                                          <p:spTgt spid="1177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4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278 L 0.02465 0.012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7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7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C -0.00468 -2.22222E-6 -0.00833 -0.00509 -0.00833 -0.01111 C -0.00833 -0.0169 -0.00468 -0.02129 5E-6 -0.02129 C 0.00521 -0.02129 0.00973 -0.0169 0.00973 -0.01111 C 0.00973 -0.00509 0.00521 -2.22222E-6 5E-6 -2.22222E-6 Z " pathEditMode="relative" rAng="0" ptsTypes="fffff">
                                      <p:cBhvr>
                                        <p:cTn id="12" dur="1000" spd="-100000" fill="hold"/>
                                        <p:tgtEl>
                                          <p:spTgt spid="1177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0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4114 -0.1844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77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-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C 0.01667 -0.08194 0.07969 -0.13264 0.14115 -0.10764 C 0.20261 -0.08519 0.23802 -0.00185 0.22188 0.07847 C 0.20521 0.15972 0.14323 0.20741 0.08143 0.18449 C 0.02049 0.16296 -0.01649 0.07917 -3.05556E-6 3.7037E-7 Z " pathEditMode="relative" rAng="-4485609" ptsTypes="fffff">
                                      <p:cBhvr>
                                        <p:cTn id="20" dur="1000" fill="hold"/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1" y="37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7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6.60421E-6 C -0.02136 0.00047 -0.04254 0.00093 -0.06007 -0.00138 C -0.07761 -0.00369 -0.08854 -0.00416 -0.10521 -0.01387 C -0.12188 -0.02359 -0.13907 -0.03723 -0.16007 -0.05898 C -0.18108 -0.08072 -0.20643 -0.11265 -0.2316 -0.14434 " pathEditMode="relative" ptsTypes="aaaaA">
                                      <p:cBhvr>
                                        <p:cTn id="41" dur="1000" fill="hold"/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46 C 0.00486 0.03724 0.00937 0.07495 0.01632 0.09484 C 0.02326 0.11473 0.0316 0.11635 0.04271 0.11867 C 0.05382 0.12098 0.06823 0.11497 0.08264 0.10895 " pathEditMode="relative" ptsTypes="aaaA">
                                      <p:cBhvr>
                                        <p:cTn id="43" dur="1000" fill="hold"/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046 L 0.07101 0.0108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50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78 0.06294 " pathEditMode="relative" ptsTypes="AA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17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879 C -0.14306 -0.19616 -0.14288 -0.5015 -0.00156 -0.68887 C 0.13906 -0.87624 0.3691 -0.87531 0.5092 -0.68771 C 0.64982 -0.49988 0.64809 -0.195 0.50746 -0.00856 C 0.36614 0.17905 0.13785 0.17905 -0.00243 -0.00879 Z " pathEditMode="relative" rAng="13509823" ptsTypes="fffff">
                                      <p:cBhvr>
                                        <p:cTn id="76" dur="1000" fill="hold"/>
                                        <p:tgtEl>
                                          <p:spTgt spid="117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1" y="-3400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86607E-6 C -0.17083 0.13439 -0.39271 0.05852 -0.49375 -0.16956 C -0.59479 -0.39741 -0.53767 -0.6935 -0.36684 -0.8279 C -0.19566 -0.96253 0.0257 -0.8855 0.12674 -0.65788 C 0.22778 -0.42957 0.17118 -0.13463 -1.38889E-6 2.86607E-6 Z " pathEditMode="relative" rAng="8966253" ptsTypes="fffff">
                                      <p:cBhvr>
                                        <p:cTn id="80" dur="1000" spd="-100000" fill="hold"/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51" y="-4138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17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17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17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 tmFilter="0, 0; .2, .5; .8, .5; 1, 0"/>
                                        <p:tgtEl>
                                          <p:spTgt spid="1178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500" autoRev="1" fill="hold"/>
                                        <p:tgtEl>
                                          <p:spTgt spid="1178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 tmFilter="0, 0; .2, .5; .8, .5; 1, 0"/>
                                        <p:tgtEl>
                                          <p:spTgt spid="1178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500" autoRev="1" fill="hold"/>
                                        <p:tgtEl>
                                          <p:spTgt spid="1178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 tmFilter="0, 0; .2, .5; .8, .5; 1, 0"/>
                                        <p:tgtEl>
                                          <p:spTgt spid="1178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500" autoRev="1" fill="hold"/>
                                        <p:tgtEl>
                                          <p:spTgt spid="1178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 tmFilter="0, 0; .2, .5; .8, .5; 1, 0"/>
                                        <p:tgtEl>
                                          <p:spTgt spid="1178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500" autoRev="1" fill="hold"/>
                                        <p:tgtEl>
                                          <p:spTgt spid="1178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17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87" grpId="0" animBg="1"/>
      <p:bldP spid="117787" grpId="1" animBg="1"/>
      <p:bldP spid="117788" grpId="0" animBg="1"/>
      <p:bldP spid="117788" grpId="1" animBg="1"/>
      <p:bldP spid="117789" grpId="0" animBg="1"/>
      <p:bldP spid="117789" grpId="1" animBg="1"/>
      <p:bldP spid="117780" grpId="0" animBg="1"/>
      <p:bldP spid="117781" grpId="0" animBg="1"/>
      <p:bldP spid="117782" grpId="0" animBg="1"/>
      <p:bldP spid="117783" grpId="0" animBg="1"/>
      <p:bldP spid="117784" grpId="0" animBg="1"/>
      <p:bldP spid="117793" grpId="0" animBg="1"/>
      <p:bldP spid="117793" grpId="1" animBg="1"/>
      <p:bldP spid="117794" grpId="0" animBg="1"/>
      <p:bldP spid="117794" grpId="1" animBg="1"/>
      <p:bldP spid="117802" grpId="0" animBg="1"/>
      <p:bldP spid="117802" grpId="1" animBg="1"/>
      <p:bldP spid="117803" grpId="0" animBg="1"/>
      <p:bldP spid="117803" grpId="1" animBg="1"/>
      <p:bldP spid="117804" grpId="0" animBg="1"/>
      <p:bldP spid="117804" grpId="1" animBg="1"/>
      <p:bldP spid="117805" grpId="0" animBg="1"/>
      <p:bldP spid="117805" grpId="1" animBg="1"/>
      <p:bldP spid="117816" grpId="0"/>
      <p:bldP spid="117816" grpId="1"/>
      <p:bldP spid="50" grpId="0" animBg="1"/>
      <p:bldP spid="50" grpId="1" animBg="1"/>
      <p:bldP spid="51" grpId="0" animBg="1"/>
      <p:bldP spid="51" grpId="1" animBg="1"/>
      <p:bldP spid="58" grpId="0"/>
      <p:bldP spid="5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413931"/>
            <a:ext cx="84401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The IG5 chambers are used mainly to monitor accessible areas during beam-on There are two types available: 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dirty="0"/>
              <a:t>The hydrogen type is used mainly behind lateral shielding during beam-on 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dirty="0"/>
              <a:t>The argon type is used mainly to monitor dose behind dumps or close to gamma sources (e.g.: ion exchangers)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REM counters provide a clear discrimination to other particles than neutrons </a:t>
            </a:r>
            <a:r>
              <a:rPr lang="en-US" dirty="0">
                <a:sym typeface="Wingdings" panose="05000000000000000000" pitchFamily="2" charset="2"/>
              </a:rPr>
              <a:t> measuring only the neutron component of a radiation field</a:t>
            </a:r>
          </a:p>
          <a:p>
            <a:pPr marL="182563" indent="-182563">
              <a:buFont typeface="Arial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/>
              <a:t>The PMI (sometimes called IAM) detector is used to measure residual ambient dose equivalent rate (</a:t>
            </a:r>
            <a:r>
              <a:rPr lang="en-US" dirty="0" err="1"/>
              <a:t>Sv</a:t>
            </a:r>
            <a:r>
              <a:rPr lang="en-US" dirty="0"/>
              <a:t>) during “beam-off”.  During beam-on it provides a very good indication for the dose in air (</a:t>
            </a:r>
            <a:r>
              <a:rPr lang="en-US" dirty="0" err="1"/>
              <a:t>Gy</a:t>
            </a:r>
            <a:r>
              <a:rPr lang="en-US" dirty="0"/>
              <a:t>) caused by the given mixed radiation fields</a:t>
            </a:r>
          </a:p>
          <a:p>
            <a:pPr marL="182563" indent="-182563"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0722" y="260648"/>
            <a:ext cx="8644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Summary of </a:t>
            </a:r>
            <a:br>
              <a:rPr lang="en-US" b="1" dirty="0"/>
            </a:br>
            <a:r>
              <a:rPr lang="en-US" b="1" dirty="0"/>
              <a:t>“</a:t>
            </a:r>
            <a:r>
              <a:rPr lang="en-GB" dirty="0"/>
              <a:t>Radiation detector systems used to measure mixed radiation fields at workplaces</a:t>
            </a:r>
            <a:r>
              <a:rPr lang="en-US" b="1" dirty="0"/>
              <a:t>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B94ED-5EC9-4960-915A-F9EF0AA6CC3C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8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420888"/>
            <a:ext cx="52565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730078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7308850" y="685800"/>
            <a:ext cx="16557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Particle type: Protons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7308850" y="1555750"/>
            <a:ext cx="16557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Beam energy: 7 TeV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7308850" y="2276475"/>
            <a:ext cx="19431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Number of stored particles: 2×4·10</a:t>
            </a:r>
            <a:r>
              <a:rPr lang="en-US" baseline="30000">
                <a:solidFill>
                  <a:srgbClr val="FFFFFF"/>
                </a:solidFill>
              </a:rPr>
              <a:t>14</a:t>
            </a:r>
            <a:r>
              <a:rPr lang="en-US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7310438" y="3370263"/>
            <a:ext cx="179863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</a:rPr>
              <a:t>Stored energy: ~ 2×450 MJ 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</a:rPr>
              <a:t>Mass at rest: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~ 1 ng</a:t>
            </a:r>
          </a:p>
        </p:txBody>
      </p:sp>
      <p:sp>
        <p:nvSpPr>
          <p:cNvPr id="5126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sz="2400" b="1">
                <a:solidFill>
                  <a:srgbClr val="FF3300"/>
                </a:solidFill>
                <a:latin typeface="Arial" charset="0"/>
              </a:rPr>
              <a:t>Large Hadron Collider (LHC)</a:t>
            </a:r>
            <a:endParaRPr lang="en-GB" sz="2400" b="1">
              <a:solidFill>
                <a:srgbClr val="FF3300"/>
              </a:solidFill>
              <a:latin typeface="Arial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69582" y="776157"/>
            <a:ext cx="6551612" cy="5245131"/>
            <a:chOff x="0" y="803"/>
            <a:chExt cx="4558" cy="3517"/>
          </a:xfrm>
        </p:grpSpPr>
        <p:pic>
          <p:nvPicPr>
            <p:cNvPr id="5135" name="Picture 4" descr="LHC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51"/>
            <a:stretch/>
          </p:blipFill>
          <p:spPr bwMode="auto">
            <a:xfrm>
              <a:off x="0" y="803"/>
              <a:ext cx="4558" cy="3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6" name="Rectangle 13"/>
            <p:cNvSpPr>
              <a:spLocks noChangeArrowheads="1"/>
            </p:cNvSpPr>
            <p:nvPr/>
          </p:nvSpPr>
          <p:spPr bwMode="auto">
            <a:xfrm>
              <a:off x="113" y="4065"/>
              <a:ext cx="1406" cy="2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407516"/>
      </p:ext>
    </p:extLst>
  </p:cSld>
  <p:clrMapOvr>
    <a:masterClrMapping/>
  </p:clrMapOvr>
  <p:transition advTm="925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65542" grpId="0"/>
      <p:bldP spid="65544" grpId="0"/>
      <p:bldP spid="655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179388" y="115888"/>
            <a:ext cx="8713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The same amount of energy as in one LHC beam is stored in: </a:t>
            </a:r>
          </a:p>
        </p:txBody>
      </p:sp>
      <p:sp>
        <p:nvSpPr>
          <p:cNvPr id="133133" name="Text Box 13"/>
          <p:cNvSpPr txBox="1">
            <a:spLocks noChangeArrowheads="1"/>
          </p:cNvSpPr>
          <p:nvPr/>
        </p:nvSpPr>
        <p:spPr bwMode="auto">
          <a:xfrm>
            <a:off x="1023938" y="541338"/>
            <a:ext cx="19177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</a:rPr>
              <a:t>High Speed Train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639BD4-3504-9540-9F87-97AF91AA2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48" y="1212302"/>
            <a:ext cx="8136904" cy="54060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9316701"/>
      </p:ext>
    </p:extLst>
  </p:cSld>
  <p:clrMapOvr>
    <a:masterClrMapping/>
  </p:clrMapOvr>
  <p:transition advTm="331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60648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Radiologically problematic points at accelerator facilities</a:t>
            </a:r>
          </a:p>
          <a:p>
            <a:pPr algn="ctr"/>
            <a:r>
              <a:rPr lang="en-US" sz="2000" dirty="0">
                <a:solidFill>
                  <a:srgbClr val="FFFFFF"/>
                </a:solidFill>
              </a:rPr>
              <a:t>(Locations of elevated beam losses)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556792"/>
            <a:ext cx="7848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</a:rPr>
              <a:t>Target areas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Examples: SPS target area (TCC2) and HIRADMAT area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</a:rPr>
              <a:t>Dump areas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Example: all dumps from low to high energies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</a:rPr>
              <a:t>Collimation regions (beam cleaning)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Examples: Point 3 and 7 of the LHC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</a:rPr>
              <a:t>Beam injection and extraction regions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Example: PS and SPS beam extraction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</a:rPr>
              <a:t>Beam splitting regions: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Example: TDC2 area in the SPS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</a:rPr>
              <a:t>Areas around beam collision points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Examples: Areas around CMS and ATLAS</a:t>
            </a:r>
          </a:p>
        </p:txBody>
      </p:sp>
    </p:spTree>
    <p:extLst>
      <p:ext uri="{BB962C8B-B14F-4D97-AF65-F5344CB8AC3E}">
        <p14:creationId xmlns:p14="http://schemas.microsoft.com/office/powerpoint/2010/main" val="38267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14|15.9|3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22.2|19.4|2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6.4|14.3|11.1|0.8|9.9|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edi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15ef1fd0-dd4c-4675-baf2-4af685bb66d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5D282DFB66B44FB67D6963C6B14A33" ma:contentTypeVersion="1" ma:contentTypeDescription="Create a new document." ma:contentTypeScope="" ma:versionID="e011bcbc6e7b99449b31cec0779713ad">
  <xsd:schema xmlns:xsd="http://www.w3.org/2001/XMLSchema" xmlns:xs="http://www.w3.org/2001/XMLSchema" xmlns:p="http://schemas.microsoft.com/office/2006/metadata/properties" xmlns:ns2="15ef1fd0-dd4c-4675-baf2-4af685bb66d4" targetNamespace="http://schemas.microsoft.com/office/2006/metadata/properties" ma:root="true" ma:fieldsID="fc6ef0752720e319c196814299afcc2e" ns2:_="">
    <xsd:import namespace="15ef1fd0-dd4c-4675-baf2-4af685bb66d4"/>
    <xsd:element name="properties">
      <xsd:complexType>
        <xsd:sequence>
          <xsd:element name="documentManagement">
            <xsd:complexType>
              <xsd:all>
                <xsd:element ref="ns2: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ef1fd0-dd4c-4675-baf2-4af685bb66d4" elementFormDefault="qualified">
    <xsd:import namespace="http://schemas.microsoft.com/office/2006/documentManagement/types"/>
    <xsd:import namespace="http://schemas.microsoft.com/office/infopath/2007/PartnerControls"/>
    <xsd:element name="Date" ma:index="8" nillable="true" ma:displayName="Date" ma:format="DateOnly" ma:internalName="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9F4722-D99C-4235-83B9-5731FE5D93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6F4688-8EDA-4723-B3B3-46032EA3128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15ef1fd0-dd4c-4675-baf2-4af685bb66d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D65A1FE-069F-4166-A2FD-8F4DE94997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ef1fd0-dd4c-4675-baf2-4af685bb66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2863</Words>
  <Application>Microsoft Macintosh PowerPoint</Application>
  <PresentationFormat>On-screen Show (4:3)</PresentationFormat>
  <Paragraphs>479</Paragraphs>
  <Slides>61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61</vt:i4>
      </vt:variant>
    </vt:vector>
  </HeadingPairs>
  <TitlesOfParts>
    <vt:vector size="87" baseType="lpstr">
      <vt:lpstr>Arial Unicode MS</vt:lpstr>
      <vt:lpstr>ＭＳ Ｐゴシック</vt:lpstr>
      <vt:lpstr>Arial</vt:lpstr>
      <vt:lpstr>Arial Black</vt:lpstr>
      <vt:lpstr>Calibri</vt:lpstr>
      <vt:lpstr>Cambria Math</vt:lpstr>
      <vt:lpstr>Constantia</vt:lpstr>
      <vt:lpstr>Symbol</vt:lpstr>
      <vt:lpstr>Tahoma</vt:lpstr>
      <vt:lpstr>Times New Roman</vt:lpstr>
      <vt:lpstr>UniversLTStd-LightCnObl</vt:lpstr>
      <vt:lpstr>Wingdings</vt:lpstr>
      <vt:lpstr>Wingdings 2</vt:lpstr>
      <vt:lpstr>Flow</vt:lpstr>
      <vt:lpstr>2_Median</vt:lpstr>
      <vt:lpstr>2_Office Theme</vt:lpstr>
      <vt:lpstr>2_Flow</vt:lpstr>
      <vt:lpstr>1_Textured</vt:lpstr>
      <vt:lpstr>4_Office Theme</vt:lpstr>
      <vt:lpstr>Textured</vt:lpstr>
      <vt:lpstr>2_Textured</vt:lpstr>
      <vt:lpstr>1_Flow</vt:lpstr>
      <vt:lpstr>4_Textured</vt:lpstr>
      <vt:lpstr>Equation</vt:lpstr>
      <vt:lpstr>Designer Drawing</vt:lpstr>
      <vt:lpstr>Clip</vt:lpstr>
      <vt:lpstr>Radiation Fields at CERN</vt:lpstr>
      <vt:lpstr>PowerPoint Presentation</vt:lpstr>
      <vt:lpstr>CERN’s main accelerator chain</vt:lpstr>
      <vt:lpstr>Goal of this chapter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Radiation Fields around High-Energy Accelerators</vt:lpstr>
      <vt:lpstr>Goal of this chapter</vt:lpstr>
      <vt:lpstr>Radiation Fields around High Energy Accelerators</vt:lpstr>
      <vt:lpstr>Prompt Ionising Radiation</vt:lpstr>
      <vt:lpstr>Ionizing particles on matter: Impact and consequences </vt:lpstr>
      <vt:lpstr>PowerPoint Presentation</vt:lpstr>
      <vt:lpstr>PowerPoint Presentation</vt:lpstr>
      <vt:lpstr>High speed camera catching the beam impact </vt:lpstr>
      <vt:lpstr>Aging of organic materials like insulations in radiation environments </vt:lpstr>
      <vt:lpstr>Examples for radiation damage Resin used for magnet coil insulation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Best way to limit muon radiation</vt:lpstr>
      <vt:lpstr>PowerPoint Presentation</vt:lpstr>
      <vt:lpstr>PowerPoint Presentation</vt:lpstr>
      <vt:lpstr>Additional possibilities to reduce muon dose</vt:lpstr>
      <vt:lpstr>PowerPoint Presentation</vt:lpstr>
      <vt:lpstr>Radiation detector systems used to measure mixed radiation fields at workplaces</vt:lpstr>
      <vt:lpstr>Goal of this chapter</vt:lpstr>
      <vt:lpstr>PowerPoint Presentation</vt:lpstr>
      <vt:lpstr>PowerPoint Presentation</vt:lpstr>
      <vt:lpstr>IG5 -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Helmut Vincke</dc:creator>
  <cp:lastModifiedBy>Christoph Schaefer</cp:lastModifiedBy>
  <cp:revision>348</cp:revision>
  <dcterms:created xsi:type="dcterms:W3CDTF">2015-01-06T09:58:39Z</dcterms:created>
  <dcterms:modified xsi:type="dcterms:W3CDTF">2024-05-22T09:16:37Z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0x010100755D282DFB66B44FB67D6963C6B14A33</vt:lpwstr>
  </property>
</Properties>
</file>