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4"/>
  </p:sldMasterIdLst>
  <p:notesMasterIdLst>
    <p:notesMasterId r:id="rId23"/>
  </p:notesMasterIdLst>
  <p:sldIdLst>
    <p:sldId id="297" r:id="rId5"/>
    <p:sldId id="376" r:id="rId6"/>
    <p:sldId id="411" r:id="rId7"/>
    <p:sldId id="413" r:id="rId8"/>
    <p:sldId id="415" r:id="rId9"/>
    <p:sldId id="417" r:id="rId10"/>
    <p:sldId id="418" r:id="rId11"/>
    <p:sldId id="419" r:id="rId12"/>
    <p:sldId id="416" r:id="rId13"/>
    <p:sldId id="441" r:id="rId14"/>
    <p:sldId id="431" r:id="rId15"/>
    <p:sldId id="435" r:id="rId16"/>
    <p:sldId id="433" r:id="rId17"/>
    <p:sldId id="436" r:id="rId18"/>
    <p:sldId id="438" r:id="rId19"/>
    <p:sldId id="440" r:id="rId20"/>
    <p:sldId id="442" r:id="rId21"/>
    <p:sldId id="407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duction" id="{CB6BBEF7-9717-4733-A929-535518E6EBF6}">
          <p14:sldIdLst>
            <p14:sldId id="297"/>
            <p14:sldId id="376"/>
            <p14:sldId id="411"/>
            <p14:sldId id="413"/>
            <p14:sldId id="415"/>
            <p14:sldId id="417"/>
            <p14:sldId id="418"/>
            <p14:sldId id="419"/>
            <p14:sldId id="416"/>
            <p14:sldId id="441"/>
            <p14:sldId id="431"/>
            <p14:sldId id="435"/>
            <p14:sldId id="433"/>
            <p14:sldId id="436"/>
            <p14:sldId id="438"/>
            <p14:sldId id="440"/>
            <p14:sldId id="442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793" autoAdjust="0"/>
    <p:restoredTop sz="95170" autoAdjust="0"/>
  </p:normalViewPr>
  <p:slideViewPr>
    <p:cSldViewPr>
      <p:cViewPr varScale="1">
        <p:scale>
          <a:sx n="122" d="100"/>
          <a:sy n="122" d="100"/>
        </p:scale>
        <p:origin x="1376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9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368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F830A1-3891-4B82-A120-081866556DA0}" type="datetimeFigureOut">
              <a:rPr lang="en-US" smtClean="0"/>
              <a:pPr/>
              <a:t>5/22/24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CC9574-A819-4FE4-99A7-1E27AD09ADC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0637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CC9574-A819-4FE4-99A7-1E27AD09ADC2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87064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CC9574-A819-4FE4-99A7-1E27AD09ADC2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62255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/>
          </a:p>
        </p:txBody>
      </p:sp>
      <p:sp>
        <p:nvSpPr>
          <p:cNvPr id="5734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3CA8BA64-90AE-4B60-868B-577CCAE334F9}" type="slidenum">
              <a:rPr lang="en-GB" smtClean="0">
                <a:solidFill>
                  <a:prstClr val="black"/>
                </a:solidFill>
              </a:rPr>
              <a:pPr>
                <a:defRPr/>
              </a:pPr>
              <a:t>5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50276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E00D7F1-F76A-48FA-A50E-49B792DBC8D0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385173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E00D7F1-F76A-48FA-A50E-49B792DBC8D0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292505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78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/>
          </a:p>
        </p:txBody>
      </p:sp>
      <p:sp>
        <p:nvSpPr>
          <p:cNvPr id="7885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0ABDFDC-EAD6-4082-894E-7BE0AB8882C1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68677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CC9574-A819-4FE4-99A7-1E27AD09ADC2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86914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0548" y="20547"/>
            <a:ext cx="3498527" cy="282539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503486" y="20548"/>
            <a:ext cx="5624418" cy="282549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20923" y="2818500"/>
            <a:ext cx="7668994" cy="229626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7662119" y="2819400"/>
            <a:ext cx="1461333" cy="2293850"/>
          </a:xfrm>
          <a:prstGeom prst="rect">
            <a:avLst/>
          </a:prstGeom>
        </p:spPr>
      </p:pic>
      <p:pic>
        <p:nvPicPr>
          <p:cNvPr id="11" name="Picture 10"/>
          <p:cNvPicPr>
            <a:picLocks/>
          </p:cNvPicPr>
          <p:nvPr userDrawn="1"/>
        </p:nvPicPr>
        <p:blipFill>
          <a:blip r:embed="rId6" cstate="print"/>
          <a:stretch>
            <a:fillRect/>
          </a:stretch>
        </p:blipFill>
        <p:spPr>
          <a:xfrm>
            <a:off x="20548" y="5089818"/>
            <a:ext cx="9098280" cy="1737360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8755230" y="2469776"/>
            <a:ext cx="304800" cy="152400"/>
          </a:xfrm>
          <a:prstGeom prst="rect">
            <a:avLst/>
          </a:prstGeom>
          <a:solidFill>
            <a:srgbClr val="F274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47F28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BE41C60-85BF-4959-888D-DE49E3012658}" type="datetime1">
              <a:rPr lang="en-US" smtClean="0"/>
              <a:t>5/22/24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ALARA committee - 18/1/2012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0D5ECE-8B49-45CD-BE81-EF81920D19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4" hasCustomPrompt="1"/>
          </p:nvPr>
        </p:nvSpPr>
        <p:spPr>
          <a:xfrm>
            <a:off x="3581400" y="1295400"/>
            <a:ext cx="5105400" cy="1416269"/>
          </a:xfrm>
        </p:spPr>
        <p:txBody>
          <a:bodyPr anchor="b">
            <a:normAutofit/>
          </a:bodyPr>
          <a:lstStyle>
            <a:lvl1pPr algn="r">
              <a:buNone/>
              <a:defRPr lang="en-US" sz="22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Click to edit Master subtitle style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344" y="4114800"/>
            <a:ext cx="7315200" cy="914400"/>
          </a:xfrm>
        </p:spPr>
        <p:txBody>
          <a:bodyPr anchor="b" anchorCtr="0">
            <a:normAutofit/>
          </a:bodyPr>
          <a:lstStyle>
            <a:lvl1pPr marL="0" indent="0">
              <a:defRPr lang="en-US" sz="3600" b="1" kern="1200" baseline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342900" lvl="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build="p">
        <p:tmplLst>
          <p:tmpl lvl="1">
            <p:tnLst>
              <p:par>
                <p:cTn presetID="2" presetClass="entr" presetSubtype="2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with Text 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31EE51A-F362-4B82-82A5-6A8F73AD842A}" type="datetime1">
              <a:rPr lang="en-US" smtClean="0"/>
              <a:t>5/22/24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ALARA committee - 18/1/2012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0D5ECE-8B49-45CD-BE81-EF81920D19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2895600"/>
            <a:ext cx="7543800" cy="2133600"/>
          </a:xfrm>
          <a:prstGeom prst="rect">
            <a:avLst/>
          </a:prstGeom>
          <a:gradFill flip="none" rotWithShape="1">
            <a:gsLst>
              <a:gs pos="63000">
                <a:schemeClr val="tx1">
                  <a:lumMod val="85000"/>
                  <a:lumOff val="15000"/>
                  <a:alpha val="49000"/>
                </a:schemeClr>
              </a:gs>
              <a:gs pos="100000">
                <a:schemeClr val="tx1">
                  <a:lumMod val="95000"/>
                  <a:lumOff val="5000"/>
                  <a:alpha val="5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14867" y="3200400"/>
            <a:ext cx="7010400" cy="1676400"/>
          </a:xfrm>
        </p:spPr>
        <p:txBody>
          <a:bodyPr>
            <a:normAutofit/>
          </a:bodyPr>
          <a:lstStyle>
            <a:lvl1pPr marL="0" algn="l" defTabSz="914400" rtl="0" eaLnBrk="1" latinLnBrk="0" hangingPunct="1">
              <a:defRPr lang="en-US" sz="40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14" hasCustomPrompt="1"/>
          </p:nvPr>
        </p:nvSpPr>
        <p:spPr>
          <a:xfrm>
            <a:off x="4648200" y="664780"/>
            <a:ext cx="4191000" cy="381000"/>
          </a:xfrm>
        </p:spPr>
        <p:txBody>
          <a:bodyPr>
            <a:normAutofit/>
          </a:bodyPr>
          <a:lstStyle>
            <a:lvl1pPr algn="r">
              <a:buNone/>
              <a:defRPr lang="en-US" sz="1800" b="1" kern="1200" dirty="0" smtClean="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Click to edit Master subtitle style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vortex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utoUpdateAnimBg="0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609600"/>
            <a:ext cx="3008313" cy="8255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3650" y="609600"/>
            <a:ext cx="5111750" cy="5334000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8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1435101"/>
            <a:ext cx="3008313" cy="3822699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4AC4129-0872-4164-87AD-4C30C1F6966D}" type="datetime1">
              <a:rPr lang="en-US" smtClean="0"/>
              <a:t>5/22/24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ALARA committee - 18/1/2012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0D5ECE-8B49-45CD-BE81-EF81920D196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edia with Caption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DCF4D7C-0AD9-4041-A484-F11190F2DB30}" type="datetime1">
              <a:rPr lang="en-US" smtClean="0"/>
              <a:t>5/22/24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ALARA committee - 18/1/2012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0D5ECE-8B49-45CD-BE81-EF81920D19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595263" y="4800600"/>
            <a:ext cx="4873752" cy="685800"/>
          </a:xfrm>
          <a:prstGeom prst="rect">
            <a:avLst/>
          </a:prstGeom>
          <a:solidFill>
            <a:schemeClr val="tx1">
              <a:lumMod val="95000"/>
              <a:lumOff val="5000"/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latin typeface="Georgia" pitchFamily="18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06552" y="4800600"/>
            <a:ext cx="4809244" cy="566738"/>
          </a:xfrm>
        </p:spPr>
        <p:txBody>
          <a:bodyPr anchor="b">
            <a:normAutofit/>
          </a:bodyPr>
          <a:lstStyle>
            <a:lvl1pPr algn="ctr">
              <a:defRPr sz="1800" b="0" i="1">
                <a:solidFill>
                  <a:schemeClr val="bg1">
                    <a:lumMod val="85000"/>
                  </a:schemeClr>
                </a:solidFill>
                <a:latin typeface="Georgia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Media Placeholder 8"/>
          <p:cNvSpPr>
            <a:spLocks noGrp="1"/>
          </p:cNvSpPr>
          <p:nvPr>
            <p:ph type="media" sz="quarter" idx="13"/>
          </p:nvPr>
        </p:nvSpPr>
        <p:spPr>
          <a:xfrm>
            <a:off x="587022" y="838200"/>
            <a:ext cx="4873752" cy="381282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/>
              <a:t>Click icon to add media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5776863" y="838200"/>
            <a:ext cx="2819400" cy="4636911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1792800" y="4800600"/>
            <a:ext cx="5500800" cy="685800"/>
          </a:xfrm>
          <a:prstGeom prst="rect">
            <a:avLst/>
          </a:prstGeom>
          <a:solidFill>
            <a:schemeClr val="tx1">
              <a:lumMod val="95000"/>
              <a:lumOff val="5000"/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latin typeface="Georgia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>
            <a:normAutofit/>
          </a:bodyPr>
          <a:lstStyle>
            <a:lvl1pPr algn="ctr">
              <a:defRPr sz="1800" b="0" i="1">
                <a:solidFill>
                  <a:schemeClr val="bg1">
                    <a:lumMod val="85000"/>
                  </a:schemeClr>
                </a:solidFill>
                <a:latin typeface="Georgia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562600"/>
            <a:ext cx="5486400" cy="60960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161D74E-18A7-4F99-8B9E-2B947A236BAF}" type="datetime1">
              <a:rPr lang="en-US" smtClean="0"/>
              <a:t>5/22/24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ALARA committee - 18/1/2012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0D5ECE-8B49-45CD-BE81-EF81920D196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Vertical Tex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48DA-C28B-4B26-90A5-7E306CB3F253}" type="datetime1">
              <a:rPr lang="en-US" smtClean="0"/>
              <a:t>5/22/24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ALARA committee - 18/1/2012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D5ECE-8B49-45CD-BE81-EF81920D19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0" y="414867"/>
            <a:ext cx="5029200" cy="457200"/>
          </a:xfrm>
          <a:solidFill>
            <a:schemeClr val="tx1">
              <a:lumMod val="50000"/>
              <a:lumOff val="50000"/>
            </a:schemeClr>
          </a:solidFill>
        </p:spPr>
        <p:txBody>
          <a:bodyPr>
            <a:normAutofit/>
          </a:bodyPr>
          <a:lstStyle>
            <a:lvl1pPr algn="l">
              <a:defRPr lang="en-US" sz="2800" b="1" kern="120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/>
              <a:t>    Click to edit Master title style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7150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5105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CAC3DFF1-7671-41FC-A33A-736F2B7804F6}" type="datetime1">
              <a:rPr lang="en-US" smtClean="0"/>
              <a:t>5/22/24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ALARA committee - 18/1/2012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240D5ECE-8B49-45CD-BE81-EF81920D196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199DA-A8E9-4191-A1CD-150DBDF38BB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5/22/24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A5390-72EB-45C0-B4D7-7A2E15E453B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11665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1800" y="1992354"/>
            <a:ext cx="5867400" cy="1970046"/>
          </a:xfrm>
        </p:spPr>
        <p:txBody>
          <a:bodyPr anchor="ctr">
            <a:normAutofit/>
          </a:bodyPr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5105400"/>
            <a:ext cx="8229601" cy="375787"/>
          </a:xfrm>
        </p:spPr>
        <p:txBody>
          <a:bodyPr anchor="b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ALARA committee - 18/1/2012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240D5ECE-8B49-45CD-BE81-EF81920D19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Oval 6"/>
          <p:cNvSpPr/>
          <p:nvPr userDrawn="1"/>
        </p:nvSpPr>
        <p:spPr>
          <a:xfrm>
            <a:off x="762000" y="1946209"/>
            <a:ext cx="2057400" cy="2057400"/>
          </a:xfrm>
          <a:prstGeom prst="ellipse">
            <a:avLst/>
          </a:prstGeom>
          <a:gradFill flip="none" rotWithShape="1">
            <a:gsLst>
              <a:gs pos="0">
                <a:srgbClr val="F39C29"/>
              </a:gs>
              <a:gs pos="50000">
                <a:srgbClr val="F7931D"/>
              </a:gs>
              <a:gs pos="100000">
                <a:srgbClr val="FF6600"/>
              </a:gs>
            </a:gsLst>
            <a:path path="circle">
              <a:fillToRect l="50000" t="50000" r="50000" b="50000"/>
            </a:path>
            <a:tileRect/>
          </a:gradFill>
          <a:ln w="82550">
            <a:noFill/>
          </a:ln>
          <a:effectLst>
            <a:outerShdw blurRad="152400" dist="165100" dir="5400000" sx="90000" sy="-19000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            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8686800" y="5265376"/>
            <a:ext cx="457200" cy="96672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6600"/>
                </a:solidFill>
              </a:rPr>
              <a:t>           </a:t>
            </a:r>
          </a:p>
        </p:txBody>
      </p:sp>
      <p:sp>
        <p:nvSpPr>
          <p:cNvPr id="9" name="Oval 8"/>
          <p:cNvSpPr/>
          <p:nvPr userDrawn="1"/>
        </p:nvSpPr>
        <p:spPr>
          <a:xfrm>
            <a:off x="1007328" y="1992354"/>
            <a:ext cx="1583472" cy="1295400"/>
          </a:xfrm>
          <a:prstGeom prst="ellipse">
            <a:avLst/>
          </a:prstGeom>
          <a:gradFill flip="none" rotWithShape="1">
            <a:gsLst>
              <a:gs pos="63000">
                <a:schemeClr val="bg1">
                  <a:alpha val="7000"/>
                </a:schemeClr>
              </a:gs>
              <a:gs pos="72000">
                <a:schemeClr val="bg1">
                  <a:alpha val="15000"/>
                </a:schemeClr>
              </a:gs>
              <a:gs pos="91000">
                <a:schemeClr val="bg1">
                  <a:alpha val="28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      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print"/>
          <a:srcRect l="2599" r="5874" b="5262"/>
          <a:stretch/>
        </p:blipFill>
        <p:spPr>
          <a:xfrm>
            <a:off x="3530" y="5867400"/>
            <a:ext cx="9144000" cy="105369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6180" y="76200"/>
            <a:ext cx="8403020" cy="685800"/>
          </a:xfrm>
        </p:spPr>
        <p:txBody>
          <a:bodyPr anchor="ctr" anchorCtr="0">
            <a:normAutofit/>
          </a:bodyPr>
          <a:lstStyle>
            <a:lvl1pPr algn="l">
              <a:defRPr sz="3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847722D7-EC70-4DB2-BA50-E251C5FF0BCA}" type="datetime1">
              <a:rPr lang="en-US" smtClean="0"/>
              <a:t>5/22/24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ALARA committee - 18/1/2012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240D5ECE-8B49-45CD-BE81-EF81920D196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Title and Cont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6180" y="76200"/>
            <a:ext cx="8403020" cy="685800"/>
          </a:xfrm>
        </p:spPr>
        <p:txBody>
          <a:bodyPr anchor="ctr" anchorCtr="0">
            <a:normAutofit/>
          </a:bodyPr>
          <a:lstStyle>
            <a:lvl1pPr algn="l">
              <a:defRPr sz="3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4347BC56-8D95-4167-B581-695F6AAEFCC2}" type="datetime1">
              <a:rPr lang="en-US" smtClean="0"/>
              <a:t>5/22/24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ALARA committee - 18/1/2012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240D5ECE-8B49-45CD-BE81-EF81920D196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7012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: Emphasis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EFB88DC8-DBB7-40DB-B708-4486F31D4132}" type="datetime1">
              <a:rPr lang="en-US" smtClean="0"/>
              <a:t>5/22/24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ALARA committee - 18/1/2012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240D5ECE-8B49-45CD-BE81-EF81920D19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999" y="1"/>
            <a:ext cx="7068015" cy="838200"/>
          </a:xfr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6402"/>
            <a:ext cx="4038600" cy="3971455"/>
          </a:xfrm>
        </p:spPr>
        <p:txBody>
          <a:bodyPr/>
          <a:lstStyle>
            <a:lvl1pPr>
              <a:defRPr sz="28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 sz="1800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defRPr sz="1800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038600" cy="3971454"/>
          </a:xfrm>
        </p:spPr>
        <p:txBody>
          <a:bodyPr/>
          <a:lstStyle>
            <a:lvl1pPr>
              <a:defRPr sz="28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 sz="1800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defRPr sz="1800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C2CE7-E9F5-4A96-A9A8-5BAD50D9EBBA}" type="datetime1">
              <a:rPr lang="en-US" smtClean="0"/>
              <a:t>5/22/24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ALARA committee - 18/1/2012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D5ECE-8B49-45CD-BE81-EF81920D196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67DCA61-87E7-40D5-A087-3D80E1FEE77E}" type="datetime1">
              <a:rPr lang="en-US" smtClean="0"/>
              <a:t>5/22/24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ALARA committee - 18/1/2012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0D5ECE-8B49-45CD-BE81-EF81920D1969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762000"/>
            <a:ext cx="2445488" cy="2286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4400" y="2077200"/>
            <a:ext cx="70104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1_Title Only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FBF2D5E-7A31-4CA8-80D9-15635C9E0C8C}" type="datetime1">
              <a:rPr lang="en-US" smtClean="0"/>
              <a:t>5/22/24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ALARA committee - 18/1/2012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0D5ECE-8B49-45CD-BE81-EF81920D19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712968" cy="936104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107504" y="1052736"/>
            <a:ext cx="8856984" cy="0"/>
          </a:xfrm>
          <a:prstGeom prst="line">
            <a:avLst/>
          </a:prstGeom>
          <a:ln w="25400">
            <a:solidFill>
              <a:schemeClr val="accent2"/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 userDrawn="1"/>
        </p:nvCxnSpPr>
        <p:spPr>
          <a:xfrm>
            <a:off x="323528" y="836712"/>
            <a:ext cx="0" cy="43204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60749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Only: Emphasis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04D51-FB0C-49E6-A5B2-9023E4E48FF3}" type="datetime1">
              <a:rPr lang="en-US" smtClean="0"/>
              <a:t>5/22/24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ALARA committee - 18/1/2012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D5ECE-8B49-45CD-BE81-EF81920D19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290400" y="3081000"/>
            <a:ext cx="8686800" cy="1095600"/>
          </a:xfrm>
        </p:spPr>
        <p:txBody>
          <a:bodyPr>
            <a:normAutofit/>
          </a:bodyPr>
          <a:lstStyle>
            <a:lvl1pPr algn="ctr">
              <a:defRPr lang="en-US" sz="4600" b="1" kern="1200" spc="-150" baseline="0" dirty="0" smtClean="0">
                <a:ln>
                  <a:gradFill>
                    <a:gsLst>
                      <a:gs pos="0">
                        <a:schemeClr val="bg1"/>
                      </a:gs>
                      <a:gs pos="50000">
                        <a:schemeClr val="bg1">
                          <a:lumMod val="75000"/>
                        </a:schemeClr>
                      </a:gs>
                    </a:gsLst>
                    <a:lin ang="5400000" scaled="0"/>
                  </a:gradFill>
                </a:ln>
                <a:gradFill>
                  <a:gsLst>
                    <a:gs pos="11000">
                      <a:schemeClr val="bg1">
                        <a:lumMod val="75000"/>
                      </a:schemeClr>
                    </a:gs>
                    <a:gs pos="91000">
                      <a:schemeClr val="bg1"/>
                    </a:gs>
                  </a:gsLst>
                  <a:lin ang="16200000" scaled="1"/>
                </a:gradFill>
                <a:effectLst>
                  <a:outerShdw blurRad="38100" algn="ctr" rotWithShape="0">
                    <a:prstClr val="black">
                      <a:alpha val="25000"/>
                    </a:prstClr>
                  </a:outerShdw>
                  <a:reflection blurRad="6350" stA="60000" endA="900" endPos="58000" dir="5400000" sy="-100000" algn="bl" rotWithShape="0"/>
                </a:effectLst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283952" y="2424752"/>
            <a:ext cx="8694000" cy="639762"/>
          </a:xfrm>
        </p:spPr>
        <p:txBody>
          <a:bodyPr anchor="b">
            <a:normAutofit/>
          </a:bodyPr>
          <a:lstStyle>
            <a:lvl1pPr marL="0" indent="0" algn="ctr">
              <a:buNone/>
              <a:defRPr lang="en-US" sz="2800" kern="1200" dirty="0" smtClean="0">
                <a:solidFill>
                  <a:srgbClr val="2E507A">
                    <a:alpha val="81000"/>
                  </a:srgb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8" cstate="print"/>
          <a:srcRect l="2599" r="5874" b="5262"/>
          <a:stretch/>
        </p:blipFill>
        <p:spPr>
          <a:xfrm>
            <a:off x="3530" y="5867400"/>
            <a:ext cx="9144000" cy="105369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FE33D0-AA7E-4394-A41D-C8DA016D42FE}" type="datetime1">
              <a:rPr lang="en-US" smtClean="0"/>
              <a:t>5/22/24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ALARA committee - 18/1/2012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0D5ECE-8B49-45CD-BE81-EF81920D19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77" r:id="rId4"/>
    <p:sldLayoutId id="2147483661" r:id="rId5"/>
    <p:sldLayoutId id="2147483652" r:id="rId6"/>
    <p:sldLayoutId id="2147483654" r:id="rId7"/>
    <p:sldLayoutId id="2147483678" r:id="rId8"/>
    <p:sldLayoutId id="2147483655" r:id="rId9"/>
    <p:sldLayoutId id="2147483660" r:id="rId10"/>
    <p:sldLayoutId id="2147483656" r:id="rId11"/>
    <p:sldLayoutId id="2147483676" r:id="rId12"/>
    <p:sldLayoutId id="2147483657" r:id="rId13"/>
    <p:sldLayoutId id="2147483658" r:id="rId14"/>
    <p:sldLayoutId id="2147483659" r:id="rId15"/>
    <p:sldLayoutId id="2147483679" r:id="rId16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0.png"/><Relationship Id="rId7" Type="http://schemas.openxmlformats.org/officeDocument/2006/relationships/image" Target="../media/image32.png"/><Relationship Id="rId2" Type="http://schemas.openxmlformats.org/officeDocument/2006/relationships/image" Target="../media/image39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91.png"/><Relationship Id="rId5" Type="http://schemas.openxmlformats.org/officeDocument/2006/relationships/image" Target="../media/image420.png"/><Relationship Id="rId4" Type="http://schemas.openxmlformats.org/officeDocument/2006/relationships/image" Target="../media/image4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8.png"/><Relationship Id="rId4" Type="http://schemas.openxmlformats.org/officeDocument/2006/relationships/image" Target="../media/image3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440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46.png"/><Relationship Id="rId7" Type="http://schemas.openxmlformats.org/officeDocument/2006/relationships/image" Target="../media/image50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9.png"/><Relationship Id="rId11" Type="http://schemas.openxmlformats.org/officeDocument/2006/relationships/image" Target="../media/image54.png"/><Relationship Id="rId5" Type="http://schemas.openxmlformats.org/officeDocument/2006/relationships/image" Target="../media/image48.png"/><Relationship Id="rId10" Type="http://schemas.openxmlformats.org/officeDocument/2006/relationships/image" Target="../media/image53.png"/><Relationship Id="rId4" Type="http://schemas.openxmlformats.org/officeDocument/2006/relationships/image" Target="../media/image47.png"/><Relationship Id="rId9" Type="http://schemas.openxmlformats.org/officeDocument/2006/relationships/image" Target="../media/image5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jpeg"/><Relationship Id="rId7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0.png"/><Relationship Id="rId5" Type="http://schemas.openxmlformats.org/officeDocument/2006/relationships/image" Target="../media/image290.png"/><Relationship Id="rId4" Type="http://schemas.openxmlformats.org/officeDocument/2006/relationships/image" Target="../media/image3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0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-314534"/>
            <a:ext cx="9153820" cy="68534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56203" y="5717287"/>
            <a:ext cx="7524328" cy="936104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FF0000"/>
                </a:solidFill>
                <a:latin typeface="+mj-lt"/>
              </a:rPr>
              <a:t>Introduction to activation physics </a:t>
            </a:r>
            <a:br>
              <a:rPr lang="en-US" sz="3600" dirty="0">
                <a:solidFill>
                  <a:srgbClr val="FF0000"/>
                </a:solidFill>
                <a:latin typeface="+mj-lt"/>
              </a:rPr>
            </a:br>
            <a:r>
              <a:rPr lang="en-US" sz="1800" dirty="0">
                <a:solidFill>
                  <a:srgbClr val="FF0000"/>
                </a:solidFill>
                <a:latin typeface="+mj-lt"/>
              </a:rPr>
              <a:t>Christoph Schäfer (many thanks to the HSE RP team)</a:t>
            </a:r>
            <a:endParaRPr lang="en-GB" sz="18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D5ECE-8B49-45CD-BE81-EF81920D1969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131840" y="6453336"/>
            <a:ext cx="33441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Myriad Pro" pitchFamily="34" charset="0"/>
              </a:rPr>
              <a:t>RSO committee – 1/3/2012 </a:t>
            </a:r>
            <a:endParaRPr lang="en-GB" sz="2000" dirty="0">
              <a:solidFill>
                <a:schemeClr val="bg1"/>
              </a:solidFill>
              <a:latin typeface="Myriad Pro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5404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vortex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/>
              <a:t>Buildup</a:t>
            </a:r>
            <a:r>
              <a:rPr lang="en-GB" dirty="0"/>
              <a:t> &amp; decay of isotopes considering decay chains and multiple </a:t>
            </a:r>
            <a:r>
              <a:rPr lang="en-GB" dirty="0" err="1"/>
              <a:t>irradiation+cooling</a:t>
            </a:r>
            <a:r>
              <a:rPr lang="en-GB" dirty="0"/>
              <a:t> cycles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D5ECE-8B49-45CD-BE81-EF81920D1969}" type="slidenum">
              <a:rPr lang="en-US" smtClean="0"/>
              <a:pPr/>
              <a:t>10</a:t>
            </a:fld>
            <a:endParaRPr lang="en-US" dirty="0"/>
          </a:p>
        </p:txBody>
      </p:sp>
      <p:grpSp>
        <p:nvGrpSpPr>
          <p:cNvPr id="24" name="Group 23"/>
          <p:cNvGrpSpPr/>
          <p:nvPr/>
        </p:nvGrpSpPr>
        <p:grpSpPr>
          <a:xfrm>
            <a:off x="273657" y="1412776"/>
            <a:ext cx="8513892" cy="2792338"/>
            <a:chOff x="273657" y="1637495"/>
            <a:chExt cx="8513892" cy="279233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TextBox 4"/>
                <p:cNvSpPr txBox="1"/>
                <p:nvPr/>
              </p:nvSpPr>
              <p:spPr>
                <a:xfrm>
                  <a:off x="321818" y="1637495"/>
                  <a:ext cx="2058833" cy="61837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eaLnBrk="1" hangingPunct="1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en-US" sz="180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sz="180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d</m:t>
                            </m:r>
                            <m:sSub>
                              <m:sSubPr>
                                <m:ctrlPr>
                                  <a:rPr lang="en-US" sz="1800" i="1" smtClea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800" b="0" i="1" smtClean="0">
                                    <a:solidFill>
                                      <a:prstClr val="black"/>
                                    </a:solidFill>
                                    <a:latin typeface="Cambria Math"/>
                                  </a:rPr>
                                  <m:t>𝑁</m:t>
                                </m:r>
                              </m:e>
                              <m:sub>
                                <m:r>
                                  <a:rPr lang="en-US" sz="1800" b="0" i="1" smtClean="0">
                                    <a:solidFill>
                                      <a:prstClr val="black"/>
                                    </a:solidFill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</m:num>
                          <m:den>
                            <m:r>
                              <m:rPr>
                                <m:sty m:val="p"/>
                              </m:rPr>
                              <a:rPr lang="en-US" sz="1800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d</m:t>
                            </m:r>
                            <m:r>
                              <a:rPr lang="en-US" sz="1800" i="1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𝑡</m:t>
                            </m:r>
                          </m:den>
                        </m:f>
                        <m:r>
                          <a:rPr lang="de-CH" sz="180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=</m:t>
                        </m:r>
                        <m:sSub>
                          <m:sSubPr>
                            <m:ctrlPr>
                              <a:rPr lang="de-CH" sz="180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sz="1800" b="0" i="1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US" sz="18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sz="1800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CH" sz="1800" i="1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</a:rPr>
                              <m:t>𝜆</m:t>
                            </m:r>
                          </m:e>
                          <m:sub>
                            <m:r>
                              <a:rPr lang="en-US" sz="1800" b="0" i="1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de-CH" sz="1800" i="1" smtClean="0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∙</m:t>
                        </m:r>
                        <m:sSub>
                          <m:sSubPr>
                            <m:ctrlPr>
                              <a:rPr lang="de-CH" sz="180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de-CH" sz="1800" i="1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</a:rPr>
                              <m:t>𝑁</m:t>
                            </m:r>
                          </m:e>
                          <m:sub>
                            <m:r>
                              <a:rPr lang="en-US" sz="1800" b="0" i="1" smtClean="0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sz="1800" dirty="0">
                    <a:solidFill>
                      <a:prstClr val="black"/>
                    </a:solidFill>
                    <a:cs typeface="Arial" pitchFamily="34" charset="0"/>
                  </a:endParaRPr>
                </a:p>
              </p:txBody>
            </p:sp>
          </mc:Choice>
          <mc:Fallback xmlns="">
            <p:sp>
              <p:nvSpPr>
                <p:cNvPr id="5" name="TextBox 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21818" y="1637495"/>
                  <a:ext cx="2058833" cy="618374"/>
                </a:xfrm>
                <a:prstGeom prst="rect">
                  <a:avLst/>
                </a:prstGeom>
                <a:blipFill rotWithShape="0"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TextBox 5"/>
                <p:cNvSpPr txBox="1"/>
                <p:nvPr/>
              </p:nvSpPr>
              <p:spPr>
                <a:xfrm>
                  <a:off x="273657" y="2255869"/>
                  <a:ext cx="3720569" cy="61837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eaLnBrk="1" hangingPunct="1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en-US" sz="180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sz="180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d</m:t>
                            </m:r>
                            <m:sSub>
                              <m:sSubPr>
                                <m:ctrlPr>
                                  <a:rPr lang="en-US" sz="1800" i="1" smtClea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800" b="0" i="1" smtClean="0">
                                    <a:solidFill>
                                      <a:prstClr val="black"/>
                                    </a:solidFill>
                                    <a:latin typeface="Cambria Math"/>
                                  </a:rPr>
                                  <m:t>𝑁</m:t>
                                </m:r>
                              </m:e>
                              <m:sub>
                                <m:r>
                                  <a:rPr lang="en-US" sz="1800" b="0" i="1" smtClean="0">
                                    <a:solidFill>
                                      <a:prstClr val="black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</m:num>
                          <m:den>
                            <m:r>
                              <m:rPr>
                                <m:sty m:val="p"/>
                              </m:rPr>
                              <a:rPr lang="en-US" sz="1800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d</m:t>
                            </m:r>
                            <m:r>
                              <a:rPr lang="en-US" sz="1800" i="1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𝑡</m:t>
                            </m:r>
                          </m:den>
                        </m:f>
                        <m:r>
                          <a:rPr lang="de-CH" sz="180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=</m:t>
                        </m:r>
                        <m:sSub>
                          <m:sSubPr>
                            <m:ctrlPr>
                              <a:rPr lang="de-CH" sz="180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sz="1800" b="0" i="1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2</m:t>
                            </m:r>
                          </m:sub>
                        </m:sSub>
                        <m:r>
                          <a:rPr lang="en-US" sz="18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en-US" sz="18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sSub>
                              <m:sSubPr>
                                <m:ctrlPr>
                                  <a:rPr lang="en-US" sz="1800" i="1" smtClea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800" b="0" i="1" smtClean="0">
                                    <a:solidFill>
                                      <a:prstClr val="black"/>
                                    </a:solidFill>
                                    <a:latin typeface="Cambria Math"/>
                                  </a:rPr>
                                  <m:t>(</m:t>
                                </m:r>
                                <m:r>
                                  <a:rPr lang="en-US" sz="1800" b="0" i="1" smtClean="0">
                                    <a:solidFill>
                                      <a:prstClr val="black"/>
                                    </a:solidFill>
                                    <a:latin typeface="Cambria Math"/>
                                  </a:rPr>
                                  <m:t>𝑏</m:t>
                                </m:r>
                              </m:e>
                              <m:sub>
                                <m:r>
                                  <a:rPr lang="en-US" sz="1800" b="0" i="1" smtClean="0">
                                    <a:solidFill>
                                      <a:prstClr val="black"/>
                                    </a:solidFill>
                                    <a:latin typeface="Cambria Math"/>
                                  </a:rPr>
                                  <m:t>1,2</m:t>
                                </m:r>
                              </m:sub>
                            </m:sSub>
                            <m:r>
                              <a:rPr lang="en-US" sz="1800" i="1" smtClean="0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</a:rPr>
                              <m:t>∙</m:t>
                            </m:r>
                            <m:r>
                              <a:rPr lang="de-CH" sz="1800" i="1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</a:rPr>
                              <m:t>𝜆</m:t>
                            </m:r>
                          </m:e>
                          <m:sub>
                            <m:r>
                              <a:rPr lang="en-US" sz="18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de-CH" sz="1800" i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∙</m:t>
                        </m:r>
                        <m:sSub>
                          <m:sSubPr>
                            <m:ctrlPr>
                              <a:rPr lang="de-CH" sz="18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de-CH" sz="1800" i="1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</a:rPr>
                              <m:t>𝑁</m:t>
                            </m:r>
                          </m:e>
                          <m:sub>
                            <m:r>
                              <a:rPr lang="en-US" sz="1800" i="1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US" sz="1800" b="0" i="1" smtClean="0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)</m:t>
                        </m:r>
                        <m:r>
                          <a:rPr lang="en-US" sz="18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sz="1800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CH" sz="1800" i="1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</a:rPr>
                              <m:t>𝜆</m:t>
                            </m:r>
                          </m:e>
                          <m:sub>
                            <m:r>
                              <a:rPr lang="en-US" sz="1800" b="0" i="1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2</m:t>
                            </m:r>
                          </m:sub>
                        </m:sSub>
                        <m:r>
                          <a:rPr lang="de-CH" sz="1800" i="1" smtClean="0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∙</m:t>
                        </m:r>
                        <m:sSub>
                          <m:sSubPr>
                            <m:ctrlPr>
                              <a:rPr lang="de-CH" sz="180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de-CH" sz="1800" i="1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</a:rPr>
                              <m:t>𝑁</m:t>
                            </m:r>
                          </m:e>
                          <m:sub>
                            <m:r>
                              <a:rPr lang="en-US" sz="1800" b="0" i="1" smtClean="0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sz="1800" dirty="0">
                    <a:solidFill>
                      <a:prstClr val="black"/>
                    </a:solidFill>
                    <a:cs typeface="Arial" pitchFamily="34" charset="0"/>
                  </a:endParaRPr>
                </a:p>
              </p:txBody>
            </p:sp>
          </mc:Choice>
          <mc:Fallback xmlns="">
            <p:sp>
              <p:nvSpPr>
                <p:cNvPr id="6" name="TextBox 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3657" y="2255869"/>
                  <a:ext cx="3720569" cy="618374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/>
                <p:cNvSpPr txBox="1"/>
                <p:nvPr/>
              </p:nvSpPr>
              <p:spPr>
                <a:xfrm>
                  <a:off x="321818" y="3042579"/>
                  <a:ext cx="4056880" cy="61837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eaLnBrk="1" hangingPunct="1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en-US" sz="180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sz="180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d</m:t>
                            </m:r>
                            <m:sSub>
                              <m:sSubPr>
                                <m:ctrlPr>
                                  <a:rPr lang="en-US" sz="1800" i="1" smtClea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800" b="0" i="1" smtClean="0">
                                    <a:solidFill>
                                      <a:prstClr val="black"/>
                                    </a:solidFill>
                                    <a:latin typeface="Cambria Math"/>
                                  </a:rPr>
                                  <m:t>𝑁</m:t>
                                </m:r>
                              </m:e>
                              <m:sub>
                                <m:r>
                                  <a:rPr lang="en-US" sz="1800" b="0" i="1" smtClean="0">
                                    <a:solidFill>
                                      <a:prstClr val="black"/>
                                    </a:solidFill>
                                    <a:latin typeface="Cambria Math"/>
                                  </a:rPr>
                                  <m:t>𝑖</m:t>
                                </m:r>
                              </m:sub>
                            </m:sSub>
                          </m:num>
                          <m:den>
                            <m:r>
                              <m:rPr>
                                <m:sty m:val="p"/>
                              </m:rPr>
                              <a:rPr lang="en-US" sz="1800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d</m:t>
                            </m:r>
                            <m:r>
                              <a:rPr lang="en-US" sz="1800" i="1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𝑡</m:t>
                            </m:r>
                          </m:den>
                        </m:f>
                        <m:r>
                          <a:rPr lang="de-CH" sz="180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=</m:t>
                        </m:r>
                        <m:sSub>
                          <m:sSubPr>
                            <m:ctrlPr>
                              <a:rPr lang="de-CH" sz="180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sz="1800" b="0" i="1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  <m:r>
                          <a:rPr lang="en-US" sz="18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en-US" sz="18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sSub>
                              <m:sSubPr>
                                <m:ctrlPr>
                                  <a:rPr lang="en-US" sz="1800" i="1" smtClea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800" b="0" i="1" smtClean="0">
                                    <a:solidFill>
                                      <a:prstClr val="black"/>
                                    </a:solidFill>
                                    <a:latin typeface="Cambria Math"/>
                                  </a:rPr>
                                  <m:t>(</m:t>
                                </m:r>
                                <m:r>
                                  <a:rPr lang="en-US" sz="1800" b="0" i="1" smtClean="0">
                                    <a:solidFill>
                                      <a:prstClr val="black"/>
                                    </a:solidFill>
                                    <a:latin typeface="Cambria Math"/>
                                  </a:rPr>
                                  <m:t>𝑏</m:t>
                                </m:r>
                              </m:e>
                              <m:sub>
                                <m:r>
                                  <a:rPr lang="en-US" sz="1800" b="0" i="1" smtClean="0">
                                    <a:solidFill>
                                      <a:prstClr val="black"/>
                                    </a:solidFill>
                                    <a:latin typeface="Cambria Math"/>
                                  </a:rPr>
                                  <m:t>𝑖</m:t>
                                </m:r>
                                <m:r>
                                  <a:rPr lang="en-US" sz="1800" b="0" i="1" smtClean="0">
                                    <a:solidFill>
                                      <a:prstClr val="black"/>
                                    </a:solidFill>
                                    <a:latin typeface="Cambria Math"/>
                                  </a:rPr>
                                  <m:t>−1,</m:t>
                                </m:r>
                                <m:r>
                                  <a:rPr lang="en-US" sz="1800" b="0" i="1" smtClean="0">
                                    <a:solidFill>
                                      <a:prstClr val="black"/>
                                    </a:solidFill>
                                    <a:latin typeface="Cambria Math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n-US" sz="1800" i="1" smtClean="0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</a:rPr>
                              <m:t>∙</m:t>
                            </m:r>
                            <m:r>
                              <a:rPr lang="de-CH" sz="1800" i="1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</a:rPr>
                              <m:t>𝜆</m:t>
                            </m:r>
                          </m:e>
                          <m:sub>
                            <m:r>
                              <a:rPr lang="en-US" sz="1800" b="0" i="1" smtClean="0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</a:rPr>
                              <m:t>𝑖</m:t>
                            </m:r>
                            <m:r>
                              <a:rPr lang="en-US" sz="1800" b="0" i="1" smtClean="0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</a:rPr>
                              <m:t>−1</m:t>
                            </m:r>
                          </m:sub>
                        </m:sSub>
                        <m:r>
                          <a:rPr lang="de-CH" sz="1800" i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∙</m:t>
                        </m:r>
                        <m:sSub>
                          <m:sSubPr>
                            <m:ctrlPr>
                              <a:rPr lang="de-CH" sz="18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de-CH" sz="1800" i="1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</a:rPr>
                              <m:t>𝑁</m:t>
                            </m:r>
                          </m:e>
                          <m:sub>
                            <m:r>
                              <a:rPr lang="en-US" sz="1800" b="0" i="1" smtClean="0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</a:rPr>
                              <m:t>𝑖</m:t>
                            </m:r>
                            <m:r>
                              <a:rPr lang="en-US" sz="1800" b="0" i="1" smtClean="0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</a:rPr>
                              <m:t>−1</m:t>
                            </m:r>
                          </m:sub>
                        </m:sSub>
                        <m:r>
                          <a:rPr lang="en-US" sz="1800" b="0" i="1" smtClean="0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)</m:t>
                        </m:r>
                        <m:r>
                          <a:rPr lang="en-US" sz="18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sz="1800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CH" sz="1800" i="1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</a:rPr>
                              <m:t>𝜆</m:t>
                            </m:r>
                          </m:e>
                          <m:sub>
                            <m:r>
                              <a:rPr lang="en-US" sz="1800" b="0" i="1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  <m:r>
                          <a:rPr lang="de-CH" sz="1800" i="1" smtClean="0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∙</m:t>
                        </m:r>
                        <m:sSub>
                          <m:sSubPr>
                            <m:ctrlPr>
                              <a:rPr lang="de-CH" sz="180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de-CH" sz="1800" i="1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</a:rPr>
                              <m:t>𝑁</m:t>
                            </m:r>
                          </m:e>
                          <m:sub>
                            <m:r>
                              <a:rPr lang="en-US" sz="1800" b="0" i="1" smtClean="0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</a:rPr>
                              <m:t>𝑖</m:t>
                            </m:r>
                          </m:sub>
                        </m:sSub>
                      </m:oMath>
                    </m:oMathPara>
                  </a14:m>
                  <a:endParaRPr lang="en-US" sz="1800" dirty="0">
                    <a:solidFill>
                      <a:prstClr val="black"/>
                    </a:solidFill>
                    <a:cs typeface="Arial" pitchFamily="34" charset="0"/>
                  </a:endParaRPr>
                </a:p>
              </p:txBody>
            </p:sp>
          </mc:Choice>
          <mc:Fallback xmlns="">
            <p:sp>
              <p:nvSpPr>
                <p:cNvPr id="7" name="TextBox 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21818" y="3042579"/>
                  <a:ext cx="4056880" cy="618374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/>
                <p:cNvSpPr txBox="1"/>
                <p:nvPr/>
              </p:nvSpPr>
              <p:spPr>
                <a:xfrm>
                  <a:off x="273657" y="3811459"/>
                  <a:ext cx="4473853" cy="61837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eaLnBrk="1" hangingPunct="1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en-US" sz="180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sz="180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d</m:t>
                            </m:r>
                            <m:sSub>
                              <m:sSubPr>
                                <m:ctrlPr>
                                  <a:rPr lang="en-US" sz="1800" i="1" smtClea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800" b="0" i="1" smtClean="0">
                                    <a:solidFill>
                                      <a:prstClr val="black"/>
                                    </a:solidFill>
                                    <a:latin typeface="Cambria Math"/>
                                  </a:rPr>
                                  <m:t>𝑁</m:t>
                                </m:r>
                              </m:e>
                              <m:sub>
                                <m:r>
                                  <a:rPr lang="en-US" sz="1800" b="0" i="1" smtClean="0">
                                    <a:solidFill>
                                      <a:prstClr val="black"/>
                                    </a:solidFill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</m:num>
                          <m:den>
                            <m:r>
                              <m:rPr>
                                <m:sty m:val="p"/>
                              </m:rPr>
                              <a:rPr lang="en-US" sz="1800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d</m:t>
                            </m:r>
                            <m:r>
                              <a:rPr lang="en-US" sz="1800" i="1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𝑡</m:t>
                            </m:r>
                          </m:den>
                        </m:f>
                        <m:r>
                          <a:rPr lang="de-CH" sz="180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=</m:t>
                        </m:r>
                        <m:sSub>
                          <m:sSubPr>
                            <m:ctrlPr>
                              <a:rPr lang="de-CH" sz="180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sz="1800" b="0" i="1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  <m:r>
                          <a:rPr lang="en-US" sz="18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en-US" sz="18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sSub>
                              <m:sSubPr>
                                <m:ctrlPr>
                                  <a:rPr lang="en-US" sz="1800" i="1" smtClea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800" b="0" i="1" smtClean="0">
                                    <a:solidFill>
                                      <a:prstClr val="black"/>
                                    </a:solidFill>
                                    <a:latin typeface="Cambria Math"/>
                                  </a:rPr>
                                  <m:t>(</m:t>
                                </m:r>
                                <m:r>
                                  <a:rPr lang="en-US" sz="1800" b="0" i="1" smtClean="0">
                                    <a:solidFill>
                                      <a:prstClr val="black"/>
                                    </a:solidFill>
                                    <a:latin typeface="Cambria Math"/>
                                  </a:rPr>
                                  <m:t>𝑏</m:t>
                                </m:r>
                              </m:e>
                              <m:sub>
                                <m:r>
                                  <a:rPr lang="en-US" sz="1800" b="0" i="1" smtClean="0">
                                    <a:solidFill>
                                      <a:prstClr val="black"/>
                                    </a:solidFill>
                                    <a:latin typeface="Cambria Math"/>
                                  </a:rPr>
                                  <m:t>𝑛</m:t>
                                </m:r>
                                <m:r>
                                  <a:rPr lang="en-US" sz="1800" b="0" i="1" smtClean="0">
                                    <a:solidFill>
                                      <a:prstClr val="black"/>
                                    </a:solidFill>
                                    <a:latin typeface="Cambria Math"/>
                                  </a:rPr>
                                  <m:t>−1,</m:t>
                                </m:r>
                                <m:r>
                                  <a:rPr lang="en-US" sz="1800" b="0" i="1" smtClean="0">
                                    <a:solidFill>
                                      <a:prstClr val="black"/>
                                    </a:solidFill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en-US" sz="1800" i="1" smtClean="0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</a:rPr>
                              <m:t>∙</m:t>
                            </m:r>
                            <m:r>
                              <a:rPr lang="de-CH" sz="1800" i="1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</a:rPr>
                              <m:t>𝜆</m:t>
                            </m:r>
                          </m:e>
                          <m:sub>
                            <m:r>
                              <a:rPr lang="en-US" sz="1800" b="0" i="1" smtClean="0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</a:rPr>
                              <m:t>𝑛</m:t>
                            </m:r>
                            <m:r>
                              <a:rPr lang="en-US" sz="1800" b="0" i="1" smtClean="0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</a:rPr>
                              <m:t>−1</m:t>
                            </m:r>
                          </m:sub>
                        </m:sSub>
                        <m:r>
                          <a:rPr lang="de-CH" sz="1800" i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∙</m:t>
                        </m:r>
                        <m:sSub>
                          <m:sSubPr>
                            <m:ctrlPr>
                              <a:rPr lang="de-CH" sz="18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de-CH" sz="1800" i="1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</a:rPr>
                              <m:t>𝑁</m:t>
                            </m:r>
                          </m:e>
                          <m:sub>
                            <m:r>
                              <a:rPr lang="en-US" sz="1800" b="0" i="1" smtClean="0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</a:rPr>
                              <m:t>𝑛</m:t>
                            </m:r>
                            <m:r>
                              <a:rPr lang="en-US" sz="1800" b="0" i="1" smtClean="0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</a:rPr>
                              <m:t>−1</m:t>
                            </m:r>
                          </m:sub>
                        </m:sSub>
                        <m:r>
                          <a:rPr lang="en-US" sz="1800" b="0" i="1" smtClean="0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)</m:t>
                        </m:r>
                        <m:r>
                          <a:rPr lang="en-US" sz="18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sz="1800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CH" sz="1800" i="1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</a:rPr>
                              <m:t>𝜆</m:t>
                            </m:r>
                          </m:e>
                          <m:sub>
                            <m:r>
                              <a:rPr lang="en-US" sz="1800" b="0" i="1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  <m:r>
                          <a:rPr lang="de-CH" sz="1800" i="1" smtClean="0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∙</m:t>
                        </m:r>
                        <m:sSub>
                          <m:sSubPr>
                            <m:ctrlPr>
                              <a:rPr lang="de-CH" sz="180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de-CH" sz="1800" i="1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</a:rPr>
                              <m:t>𝑁</m:t>
                            </m:r>
                          </m:e>
                          <m:sub>
                            <m:r>
                              <a:rPr lang="en-US" sz="1800" b="0" i="1" smtClean="0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</a:rPr>
                              <m:t>𝑛</m:t>
                            </m:r>
                          </m:sub>
                        </m:sSub>
                      </m:oMath>
                    </m:oMathPara>
                  </a14:m>
                  <a:endParaRPr lang="en-US" sz="1800" dirty="0">
                    <a:solidFill>
                      <a:prstClr val="black"/>
                    </a:solidFill>
                    <a:cs typeface="Arial" pitchFamily="34" charset="0"/>
                  </a:endParaRPr>
                </a:p>
              </p:txBody>
            </p:sp>
          </mc:Choice>
          <mc:Fallback xmlns="">
            <p:sp>
              <p:nvSpPr>
                <p:cNvPr id="8" name="TextBox 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3657" y="3811459"/>
                  <a:ext cx="4473853" cy="618374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10" name="Group 9"/>
            <p:cNvGrpSpPr/>
            <p:nvPr/>
          </p:nvGrpSpPr>
          <p:grpSpPr>
            <a:xfrm>
              <a:off x="1257922" y="2759925"/>
              <a:ext cx="1570006" cy="491153"/>
              <a:chOff x="4658177" y="1037418"/>
              <a:chExt cx="1570006" cy="491153"/>
            </a:xfrm>
          </p:grpSpPr>
          <p:sp>
            <p:nvSpPr>
              <p:cNvPr id="17" name="TextBox 16"/>
              <p:cNvSpPr txBox="1"/>
              <p:nvPr/>
            </p:nvSpPr>
            <p:spPr>
              <a:xfrm rot="5400000">
                <a:off x="4644008" y="1052736"/>
                <a:ext cx="49000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…</a:t>
                </a: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 rot="5400000">
                <a:off x="5752349" y="1051587"/>
                <a:ext cx="49000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…</a:t>
                </a:r>
              </a:p>
            </p:txBody>
          </p:sp>
        </p:grpSp>
        <p:grpSp>
          <p:nvGrpSpPr>
            <p:cNvPr id="11" name="Group 10"/>
            <p:cNvGrpSpPr/>
            <p:nvPr/>
          </p:nvGrpSpPr>
          <p:grpSpPr>
            <a:xfrm>
              <a:off x="1257922" y="3552013"/>
              <a:ext cx="1570006" cy="491153"/>
              <a:chOff x="4658177" y="1037418"/>
              <a:chExt cx="1570006" cy="491153"/>
            </a:xfrm>
          </p:grpSpPr>
          <p:sp>
            <p:nvSpPr>
              <p:cNvPr id="15" name="TextBox 14"/>
              <p:cNvSpPr txBox="1"/>
              <p:nvPr/>
            </p:nvSpPr>
            <p:spPr>
              <a:xfrm rot="5400000">
                <a:off x="4644008" y="1052736"/>
                <a:ext cx="49000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…</a:t>
                </a: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 rot="5400000">
                <a:off x="5752349" y="1051587"/>
                <a:ext cx="49000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…</a:t>
                </a:r>
              </a:p>
            </p:txBody>
          </p:sp>
        </p:grpSp>
        <p:sp>
          <p:nvSpPr>
            <p:cNvPr id="19" name="TextBox 18"/>
            <p:cNvSpPr txBox="1"/>
            <p:nvPr/>
          </p:nvSpPr>
          <p:spPr>
            <a:xfrm>
              <a:off x="5043133" y="2408564"/>
              <a:ext cx="3744416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49263"/>
              <a:r>
                <a:rPr lang="en-US" sz="1200" dirty="0" err="1"/>
                <a:t>N</a:t>
              </a:r>
              <a:r>
                <a:rPr lang="en-US" sz="1200" baseline="-25000" dirty="0" err="1"/>
                <a:t>n</a:t>
              </a:r>
              <a:r>
                <a:rPr lang="en-US" sz="1200" dirty="0"/>
                <a:t> … Number of isotope n</a:t>
              </a:r>
            </a:p>
            <a:p>
              <a:pPr defTabSz="449263"/>
              <a:r>
                <a:rPr lang="en-US" sz="1200" dirty="0" err="1"/>
                <a:t>P</a:t>
              </a:r>
              <a:r>
                <a:rPr lang="en-US" sz="1200" baseline="-25000" dirty="0" err="1"/>
                <a:t>n</a:t>
              </a:r>
              <a:r>
                <a:rPr lang="en-US" sz="1200" dirty="0"/>
                <a:t> … 	Production rate of isotope n</a:t>
              </a:r>
            </a:p>
            <a:p>
              <a:pPr defTabSz="449263"/>
              <a:r>
                <a:rPr lang="en-US" sz="1200" dirty="0" err="1"/>
                <a:t>l</a:t>
              </a:r>
              <a:r>
                <a:rPr lang="en-US" sz="1200" baseline="-25000" dirty="0" err="1"/>
                <a:t>n</a:t>
              </a:r>
              <a:r>
                <a:rPr lang="en-US" sz="1200" baseline="-25000" dirty="0"/>
                <a:t> …  	</a:t>
              </a:r>
              <a:r>
                <a:rPr lang="en-US" sz="1200" dirty="0"/>
                <a:t>Decay constant of isotope n</a:t>
              </a:r>
            </a:p>
            <a:p>
              <a:pPr defTabSz="449263"/>
              <a:r>
                <a:rPr lang="en-US" sz="1200" dirty="0" err="1"/>
                <a:t>b</a:t>
              </a:r>
              <a:r>
                <a:rPr lang="en-US" sz="1200" baseline="-25000" dirty="0" err="1"/>
                <a:t>n</a:t>
              </a:r>
              <a:r>
                <a:rPr lang="en-US" sz="1200" dirty="0"/>
                <a:t> … 	Branching ratio from isotope n-1 into n</a:t>
              </a:r>
            </a:p>
            <a:p>
              <a:pPr defTabSz="449263"/>
              <a:r>
                <a:rPr lang="en-GB" sz="1200" dirty="0"/>
                <a:t>k  …     index of irradiation/cooling cycle</a:t>
              </a:r>
              <a:endParaRPr lang="en-US" sz="1200" dirty="0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273657" y="1037290"/>
            <a:ext cx="70137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At accelerators the production &amp; decay described via </a:t>
            </a:r>
            <a:r>
              <a:rPr lang="en-GB" dirty="0">
                <a:solidFill>
                  <a:srgbClr val="00B0F0"/>
                </a:solidFill>
              </a:rPr>
              <a:t>Bateman equations</a:t>
            </a:r>
            <a:r>
              <a:rPr lang="en-GB" dirty="0"/>
              <a:t>: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28" name="Right Brace 27"/>
          <p:cNvSpPr/>
          <p:nvPr/>
        </p:nvSpPr>
        <p:spPr>
          <a:xfrm rot="5400000">
            <a:off x="1151952" y="3895504"/>
            <a:ext cx="143352" cy="360040"/>
          </a:xfrm>
          <a:prstGeom prst="rightBrace">
            <a:avLst>
              <a:gd name="adj1" fmla="val 0"/>
              <a:gd name="adj2" fmla="val 50000"/>
            </a:avLst>
          </a:prstGeom>
          <a:noFill/>
          <a:ln>
            <a:solidFill>
              <a:srgbClr val="0070C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751618" y="4181018"/>
            <a:ext cx="11560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rgbClr val="0070C0"/>
                </a:solidFill>
                <a:latin typeface="+mj-lt"/>
              </a:rPr>
              <a:t>build-up</a:t>
            </a:r>
            <a:endParaRPr lang="en-US" sz="2000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30" name="Right Brace 29"/>
          <p:cNvSpPr/>
          <p:nvPr/>
        </p:nvSpPr>
        <p:spPr>
          <a:xfrm rot="5400000">
            <a:off x="2995353" y="2597840"/>
            <a:ext cx="186256" cy="2970801"/>
          </a:xfrm>
          <a:prstGeom prst="rightBrace">
            <a:avLst>
              <a:gd name="adj1" fmla="val 0"/>
              <a:gd name="adj2" fmla="val 49683"/>
            </a:avLst>
          </a:prstGeom>
          <a:noFill/>
          <a:ln>
            <a:solidFill>
              <a:srgbClr val="7030A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2701438" y="4181018"/>
            <a:ext cx="8624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7030A0"/>
                </a:solidFill>
                <a:latin typeface="+mj-lt"/>
              </a:rPr>
              <a:t>decay</a:t>
            </a:r>
            <a:endParaRPr lang="en-US" sz="2000" dirty="0">
              <a:solidFill>
                <a:srgbClr val="7030A0"/>
              </a:solidFill>
              <a:latin typeface="+mj-lt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1082432" y="1503256"/>
            <a:ext cx="276916" cy="2563408"/>
          </a:xfrm>
          <a:prstGeom prst="rect">
            <a:avLst/>
          </a:prstGeom>
          <a:solidFill>
            <a:srgbClr val="0070C0">
              <a:alpha val="1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/>
          <p:cNvSpPr/>
          <p:nvPr/>
        </p:nvSpPr>
        <p:spPr>
          <a:xfrm>
            <a:off x="1590253" y="1512738"/>
            <a:ext cx="2972511" cy="2563408"/>
          </a:xfrm>
          <a:prstGeom prst="rect">
            <a:avLst/>
          </a:prstGeom>
          <a:solidFill>
            <a:srgbClr val="7030A0">
              <a:alpha val="1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9" name="Group 8"/>
          <p:cNvGrpSpPr/>
          <p:nvPr/>
        </p:nvGrpSpPr>
        <p:grpSpPr>
          <a:xfrm>
            <a:off x="-14375" y="4653136"/>
            <a:ext cx="9063629" cy="2240392"/>
            <a:chOff x="-14375" y="4653136"/>
            <a:chExt cx="9063629" cy="2240392"/>
          </a:xfrm>
        </p:grpSpPr>
        <p:grpSp>
          <p:nvGrpSpPr>
            <p:cNvPr id="25" name="Group 24"/>
            <p:cNvGrpSpPr/>
            <p:nvPr/>
          </p:nvGrpSpPr>
          <p:grpSpPr>
            <a:xfrm>
              <a:off x="4013360" y="4653136"/>
              <a:ext cx="4103220" cy="600304"/>
              <a:chOff x="4013360" y="4584852"/>
              <a:chExt cx="4103220" cy="629323"/>
            </a:xfrm>
          </p:grpSpPr>
          <p:sp>
            <p:nvSpPr>
              <p:cNvPr id="22" name="Down Arrow 21"/>
              <p:cNvSpPr/>
              <p:nvPr/>
            </p:nvSpPr>
            <p:spPr>
              <a:xfrm>
                <a:off x="4013360" y="4584852"/>
                <a:ext cx="432048" cy="629323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4556759" y="4737651"/>
                <a:ext cx="3559821" cy="3871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… Laplace transform + some algebra</a:t>
                </a:r>
              </a:p>
            </p:txBody>
          </p:sp>
        </p:grpSp>
        <p:grpSp>
          <p:nvGrpSpPr>
            <p:cNvPr id="37" name="Group 36"/>
            <p:cNvGrpSpPr/>
            <p:nvPr/>
          </p:nvGrpSpPr>
          <p:grpSpPr>
            <a:xfrm>
              <a:off x="1603080" y="6307398"/>
              <a:ext cx="7446174" cy="586130"/>
              <a:chOff x="1956767" y="5170278"/>
              <a:chExt cx="7213558" cy="586130"/>
            </a:xfrm>
          </p:grpSpPr>
          <p:sp>
            <p:nvSpPr>
              <p:cNvPr id="38" name="Right Brace 37"/>
              <p:cNvSpPr/>
              <p:nvPr/>
            </p:nvSpPr>
            <p:spPr>
              <a:xfrm rot="5400000">
                <a:off x="4665027" y="4477286"/>
                <a:ext cx="193968" cy="1671864"/>
              </a:xfrm>
              <a:prstGeom prst="rightBrace">
                <a:avLst>
                  <a:gd name="adj1" fmla="val 0"/>
                  <a:gd name="adj2" fmla="val 50000"/>
                </a:avLst>
              </a:prstGeom>
              <a:noFill/>
              <a:ln>
                <a:solidFill>
                  <a:srgbClr val="7030A0"/>
                </a:solidFill>
              </a:ln>
            </p:spPr>
            <p:style>
              <a:lnRef idx="3">
                <a:schemeClr val="accent6"/>
              </a:lnRef>
              <a:fillRef idx="0">
                <a:schemeClr val="accent6"/>
              </a:fillRef>
              <a:effectRef idx="2">
                <a:schemeClr val="accent6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Right Brace 38"/>
              <p:cNvSpPr/>
              <p:nvPr/>
            </p:nvSpPr>
            <p:spPr>
              <a:xfrm rot="5400000">
                <a:off x="7088076" y="4053572"/>
                <a:ext cx="217629" cy="2495632"/>
              </a:xfrm>
              <a:prstGeom prst="rightBrace">
                <a:avLst>
                  <a:gd name="adj1" fmla="val 0"/>
                  <a:gd name="adj2" fmla="val 50000"/>
                </a:avLst>
              </a:prstGeom>
              <a:noFill/>
              <a:ln>
                <a:solidFill>
                  <a:srgbClr val="0070C0"/>
                </a:solidFill>
              </a:ln>
            </p:spPr>
            <p:style>
              <a:lnRef idx="3">
                <a:schemeClr val="accent6"/>
              </a:lnRef>
              <a:fillRef idx="0">
                <a:schemeClr val="accent6"/>
              </a:fillRef>
              <a:effectRef idx="2">
                <a:schemeClr val="accent6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3524035" y="5334000"/>
                <a:ext cx="228552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dirty="0">
                    <a:solidFill>
                      <a:srgbClr val="7030A0"/>
                    </a:solidFill>
                    <a:latin typeface="+mj-lt"/>
                  </a:rPr>
                  <a:t>cool-down </a:t>
                </a:r>
                <a:r>
                  <a:rPr lang="en-GB" sz="2000" dirty="0">
                    <a:solidFill>
                      <a:srgbClr val="7030A0"/>
                    </a:solidFill>
                    <a:latin typeface="+mj-lt"/>
                    <a:sym typeface="Wingdings" panose="05000000000000000000" pitchFamily="2" charset="2"/>
                  </a:rPr>
                  <a:t> decay</a:t>
                </a:r>
                <a:endParaRPr lang="en-US" sz="2000" dirty="0">
                  <a:solidFill>
                    <a:srgbClr val="7030A0"/>
                  </a:solidFill>
                  <a:latin typeface="+mj-lt"/>
                </a:endParaRPr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5835822" y="5334000"/>
                <a:ext cx="3334503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000" dirty="0">
                    <a:solidFill>
                      <a:srgbClr val="0070C0"/>
                    </a:solidFill>
                    <a:latin typeface="+mj-lt"/>
                  </a:rPr>
                  <a:t>operation </a:t>
                </a:r>
                <a:r>
                  <a:rPr lang="en-GB" sz="2000" dirty="0">
                    <a:solidFill>
                      <a:srgbClr val="0070C0"/>
                    </a:solidFill>
                    <a:latin typeface="+mj-lt"/>
                    <a:sym typeface="Wingdings" panose="05000000000000000000" pitchFamily="2" charset="2"/>
                  </a:rPr>
                  <a:t> build-up &amp; decay</a:t>
                </a:r>
                <a:endParaRPr lang="en-US" sz="2000" dirty="0">
                  <a:solidFill>
                    <a:srgbClr val="0070C0"/>
                  </a:solidFill>
                  <a:latin typeface="+mj-lt"/>
                </a:endParaRPr>
              </a:p>
            </p:txBody>
          </p:sp>
          <p:sp>
            <p:nvSpPr>
              <p:cNvPr id="42" name="Right Brace 41"/>
              <p:cNvSpPr/>
              <p:nvPr/>
            </p:nvSpPr>
            <p:spPr>
              <a:xfrm rot="5400000">
                <a:off x="2523371" y="4819699"/>
                <a:ext cx="262224" cy="963382"/>
              </a:xfrm>
              <a:prstGeom prst="rightBrace">
                <a:avLst>
                  <a:gd name="adj1" fmla="val 0"/>
                  <a:gd name="adj2" fmla="val 50000"/>
                </a:avLst>
              </a:prstGeom>
              <a:solidFill>
                <a:schemeClr val="bg1"/>
              </a:solidFill>
              <a:ln>
                <a:solidFill>
                  <a:srgbClr val="92D050"/>
                </a:solidFill>
              </a:ln>
            </p:spPr>
            <p:style>
              <a:lnRef idx="3">
                <a:schemeClr val="accent6"/>
              </a:lnRef>
              <a:fillRef idx="0">
                <a:schemeClr val="accent6"/>
              </a:fillRef>
              <a:effectRef idx="2">
                <a:schemeClr val="accent6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1956767" y="5356298"/>
                <a:ext cx="1253505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dirty="0">
                    <a:solidFill>
                      <a:srgbClr val="92D050"/>
                    </a:solidFill>
                    <a:latin typeface="+mj-lt"/>
                  </a:rPr>
                  <a:t>branching</a:t>
                </a:r>
                <a:endParaRPr lang="en-US" sz="2000" dirty="0">
                  <a:solidFill>
                    <a:srgbClr val="92D050"/>
                  </a:solidFill>
                  <a:latin typeface="+mj-lt"/>
                </a:endParaRPr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Rectangle 3"/>
                <p:cNvSpPr/>
                <p:nvPr/>
              </p:nvSpPr>
              <p:spPr>
                <a:xfrm>
                  <a:off x="-14375" y="5157192"/>
                  <a:ext cx="8762839" cy="1196161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  <m:r>
                          <a:rPr lang="en-US" i="0">
                            <a:latin typeface="Cambria Math" panose="02040503050406030204" pitchFamily="18" charset="0"/>
                          </a:rPr>
                          <m:t>=</m:t>
                        </m:r>
                        <m:nary>
                          <m:naryPr>
                            <m:chr m:val="∑"/>
                            <m:limLoc m:val="undOvr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  <m:r>
                              <a:rPr lang="en-US" i="0">
                                <a:latin typeface="Cambria Math" panose="02040503050406030204" pitchFamily="18" charset="0"/>
                              </a:rPr>
                              <m:t>=1</m:t>
                            </m:r>
                          </m:sub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</m:sup>
                          <m:e>
                            <m:nary>
                              <m:naryPr>
                                <m:chr m:val="∑"/>
                                <m:limLoc m:val="undOvr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naryPr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lang="en-US" i="0">
                                    <a:latin typeface="Cambria Math" panose="02040503050406030204" pitchFamily="18" charset="0"/>
                                  </a:rPr>
                                  <m:t>=1</m:t>
                                </m:r>
                              </m:sub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sup>
                              <m:e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d>
                                      <m:d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nary>
                                          <m:naryPr>
                                            <m:chr m:val="∏"/>
                                            <m:limLoc m:val="undOvr"/>
                                            <m:ctrlPr>
                                              <a:rPr lang="en-US" i="1" smtClean="0">
                                                <a:solidFill>
                                                  <a:srgbClr val="92D05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naryPr>
                                          <m:sub>
                                            <m:r>
                                              <a:rPr lang="en-US" i="1">
                                                <a:solidFill>
                                                  <a:srgbClr val="92D05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𝑗</m:t>
                                            </m:r>
                                            <m:r>
                                              <a:rPr lang="en-US" i="0">
                                                <a:solidFill>
                                                  <a:srgbClr val="92D05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=</m:t>
                                            </m:r>
                                            <m:r>
                                              <a:rPr lang="en-US" i="1">
                                                <a:solidFill>
                                                  <a:srgbClr val="92D05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𝑖</m:t>
                                            </m:r>
                                          </m:sub>
                                          <m:sup>
                                            <m:r>
                                              <a:rPr lang="en-US" i="1">
                                                <a:solidFill>
                                                  <a:srgbClr val="92D05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𝑛</m:t>
                                            </m:r>
                                            <m:r>
                                              <a:rPr lang="en-US" i="0">
                                                <a:solidFill>
                                                  <a:srgbClr val="92D05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−1</m:t>
                                            </m:r>
                                          </m:sup>
                                          <m:e>
                                            <m:sSub>
                                              <m:sSubPr>
                                                <m:ctrlPr>
                                                  <a:rPr lang="en-US" i="1">
                                                    <a:solidFill>
                                                      <a:srgbClr val="92D050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b="0" i="1" smtClean="0">
                                                    <a:solidFill>
                                                      <a:srgbClr val="92D050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𝑏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i="1">
                                                    <a:solidFill>
                                                      <a:srgbClr val="92D050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𝑗</m:t>
                                                </m:r>
                                                <m:r>
                                                  <a:rPr lang="en-US" i="0">
                                                    <a:solidFill>
                                                      <a:srgbClr val="92D050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,</m:t>
                                                </m:r>
                                                <m:r>
                                                  <a:rPr lang="en-US" i="1">
                                                    <a:solidFill>
                                                      <a:srgbClr val="92D050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𝑗</m:t>
                                                </m:r>
                                                <m:r>
                                                  <a:rPr lang="en-US" i="0">
                                                    <a:solidFill>
                                                      <a:srgbClr val="92D050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+1</m:t>
                                                </m:r>
                                              </m:sub>
                                            </m:sSub>
                                          </m:e>
                                        </m:nary>
                                      </m:e>
                                    </m:d>
                                    <m:nary>
                                      <m:naryPr>
                                        <m:chr m:val="∑"/>
                                        <m:limLoc m:val="undOvr"/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naryPr>
                                      <m:sub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𝑗</m:t>
                                        </m:r>
                                        <m:r>
                                          <a:rPr lang="en-US" i="0">
                                            <a:latin typeface="Cambria Math" panose="02040503050406030204" pitchFamily="18" charset="0"/>
                                          </a:rPr>
                                          <m:t>=</m:t>
                                        </m:r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</m:sub>
                                      <m:sup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𝑛</m:t>
                                        </m:r>
                                      </m:sup>
                                      <m:e>
                                        <m:d>
                                          <m:dPr>
                                            <m:ctrlP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f>
                                              <m:fPr>
                                                <m:ctrlPr>
                                                  <a:rPr lang="en-US" i="1" smtClean="0">
                                                    <a:solidFill>
                                                      <a:srgbClr val="7030A0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sSubSup>
                                                  <m:sSubSupPr>
                                                    <m:ctrlPr>
                                                      <a:rPr lang="en-US" i="1">
                                                        <a:solidFill>
                                                          <a:srgbClr val="7030A0"/>
                                                        </a:solidFill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sSubSupPr>
                                                  <m:e>
                                                    <m:r>
                                                      <a:rPr lang="en-US" i="1">
                                                        <a:solidFill>
                                                          <a:srgbClr val="7030A0"/>
                                                        </a:solidFill>
                                                        <a:latin typeface="Cambria Math" panose="02040503050406030204" pitchFamily="18" charset="0"/>
                                                      </a:rPr>
                                                      <m:t>𝑁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en-US" i="1">
                                                        <a:solidFill>
                                                          <a:srgbClr val="7030A0"/>
                                                        </a:solidFill>
                                                        <a:latin typeface="Cambria Math" panose="02040503050406030204" pitchFamily="18" charset="0"/>
                                                      </a:rPr>
                                                      <m:t>𝑖</m:t>
                                                    </m:r>
                                                  </m:sub>
                                                  <m:sup>
                                                    <m:r>
                                                      <a:rPr lang="en-US" i="1">
                                                        <a:solidFill>
                                                          <a:srgbClr val="7030A0"/>
                                                        </a:solidFill>
                                                        <a:latin typeface="Cambria Math" panose="02040503050406030204" pitchFamily="18" charset="0"/>
                                                      </a:rPr>
                                                      <m:t>𝑘</m:t>
                                                    </m:r>
                                                  </m:sup>
                                                </m:sSubSup>
                                                <m:sSup>
                                                  <m:sSupPr>
                                                    <m:ctrlPr>
                                                      <a:rPr lang="en-US" i="1">
                                                        <a:solidFill>
                                                          <a:srgbClr val="7030A0"/>
                                                        </a:solidFill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sSupPr>
                                                  <m:e>
                                                    <m:r>
                                                      <a:rPr lang="en-US" i="1">
                                                        <a:solidFill>
                                                          <a:srgbClr val="7030A0"/>
                                                        </a:solidFill>
                                                        <a:latin typeface="Cambria Math" panose="02040503050406030204" pitchFamily="18" charset="0"/>
                                                      </a:rPr>
                                                      <m:t>𝑒</m:t>
                                                    </m:r>
                                                  </m:e>
                                                  <m:sup>
                                                    <m:d>
                                                      <m:dPr>
                                                        <m:begChr m:val=""/>
                                                        <m:ctrlPr>
                                                          <a:rPr lang="en-US" i="1">
                                                            <a:solidFill>
                                                              <a:srgbClr val="7030A0"/>
                                                            </a:solidFill>
                                                            <a:latin typeface="Cambria Math" panose="02040503050406030204" pitchFamily="18" charset="0"/>
                                                          </a:rPr>
                                                        </m:ctrlPr>
                                                      </m:dPr>
                                                      <m:e>
                                                        <m:r>
                                                          <a:rPr lang="en-US" i="0">
                                                            <a:solidFill>
                                                              <a:srgbClr val="7030A0"/>
                                                            </a:solidFill>
                                                            <a:latin typeface="Cambria Math" panose="02040503050406030204" pitchFamily="18" charset="0"/>
                                                          </a:rPr>
                                                          <m:t>−</m:t>
                                                        </m:r>
                                                        <m:sSub>
                                                          <m:sSubPr>
                                                            <m:ctrlPr>
                                                              <a:rPr lang="en-US" i="1">
                                                                <a:solidFill>
                                                                  <a:srgbClr val="7030A0"/>
                                                                </a:solidFill>
                                                                <a:latin typeface="Cambria Math" panose="02040503050406030204" pitchFamily="18" charset="0"/>
                                                              </a:rPr>
                                                            </m:ctrlPr>
                                                          </m:sSubPr>
                                                          <m:e>
                                                            <m:r>
                                                              <a:rPr lang="en-US" i="1">
                                                                <a:solidFill>
                                                                  <a:srgbClr val="7030A0"/>
                                                                </a:solidFill>
                                                                <a:latin typeface="Cambria Math" panose="02040503050406030204" pitchFamily="18" charset="0"/>
                                                              </a:rPr>
                                                              <m:t>𝜆</m:t>
                                                            </m:r>
                                                          </m:e>
                                                          <m:sub>
                                                            <m:r>
                                                              <a:rPr lang="en-US" i="1">
                                                                <a:solidFill>
                                                                  <a:srgbClr val="7030A0"/>
                                                                </a:solidFill>
                                                                <a:latin typeface="Cambria Math" panose="02040503050406030204" pitchFamily="18" charset="0"/>
                                                              </a:rPr>
                                                              <m:t>𝑗</m:t>
                                                            </m:r>
                                                          </m:sub>
                                                        </m:sSub>
                                                        <m:r>
                                                          <a:rPr lang="en-US" i="0">
                                                            <a:solidFill>
                                                              <a:srgbClr val="7030A0"/>
                                                            </a:solidFill>
                                                            <a:latin typeface="Cambria Math" panose="02040503050406030204" pitchFamily="18" charset="0"/>
                                                          </a:rPr>
                                                          <m:t>(</m:t>
                                                        </m:r>
                                                        <m:sSub>
                                                          <m:sSubPr>
                                                            <m:ctrlPr>
                                                              <a:rPr lang="en-US" i="1">
                                                                <a:solidFill>
                                                                  <a:srgbClr val="7030A0"/>
                                                                </a:solidFill>
                                                                <a:latin typeface="Cambria Math" panose="02040503050406030204" pitchFamily="18" charset="0"/>
                                                              </a:rPr>
                                                            </m:ctrlPr>
                                                          </m:sSubPr>
                                                          <m:e>
                                                            <m:sSub>
                                                              <m:sSubPr>
                                                                <m:ctrlPr>
                                                                  <a:rPr lang="en-US" i="1">
                                                                    <a:solidFill>
                                                                      <a:srgbClr val="7030A0"/>
                                                                    </a:solidFill>
                                                                    <a:latin typeface="Cambria Math" panose="02040503050406030204" pitchFamily="18" charset="0"/>
                                                                  </a:rPr>
                                                                </m:ctrlPr>
                                                              </m:sSubPr>
                                                              <m:e>
                                                                <m:r>
                                                                  <a:rPr lang="en-US" i="1">
                                                                    <a:solidFill>
                                                                      <a:srgbClr val="7030A0"/>
                                                                    </a:solidFill>
                                                                    <a:latin typeface="Cambria Math" panose="02040503050406030204" pitchFamily="18" charset="0"/>
                                                                  </a:rPr>
                                                                  <m:t>𝑡</m:t>
                                                                </m:r>
                                                              </m:e>
                                                              <m:sub>
                                                                <m:r>
                                                                  <a:rPr lang="en-US" i="1">
                                                                    <a:solidFill>
                                                                      <a:srgbClr val="7030A0"/>
                                                                    </a:solidFill>
                                                                    <a:latin typeface="Cambria Math" panose="02040503050406030204" pitchFamily="18" charset="0"/>
                                                                  </a:rPr>
                                                                  <m:t>𝑘</m:t>
                                                                </m:r>
                                                                <m:r>
                                                                  <a:rPr lang="en-US" i="0">
                                                                    <a:solidFill>
                                                                      <a:srgbClr val="7030A0"/>
                                                                    </a:solidFill>
                                                                    <a:latin typeface="Cambria Math" panose="02040503050406030204" pitchFamily="18" charset="0"/>
                                                                  </a:rPr>
                                                                  <m:t>,</m:t>
                                                                </m:r>
                                                                <m:r>
                                                                  <a:rPr lang="en-US" i="1">
                                                                    <a:solidFill>
                                                                      <a:srgbClr val="7030A0"/>
                                                                    </a:solidFill>
                                                                    <a:latin typeface="Cambria Math" panose="02040503050406030204" pitchFamily="18" charset="0"/>
                                                                  </a:rPr>
                                                                  <m:t>𝑖𝑟𝑟</m:t>
                                                                </m:r>
                                                              </m:sub>
                                                            </m:sSub>
                                                            <m:r>
                                                              <a:rPr lang="en-US" i="0">
                                                                <a:solidFill>
                                                                  <a:srgbClr val="7030A0"/>
                                                                </a:solidFill>
                                                                <a:latin typeface="Cambria Math" panose="02040503050406030204" pitchFamily="18" charset="0"/>
                                                              </a:rPr>
                                                              <m:t>+</m:t>
                                                            </m:r>
                                                            <m:r>
                                                              <a:rPr lang="en-US" i="1">
                                                                <a:solidFill>
                                                                  <a:srgbClr val="7030A0"/>
                                                                </a:solidFill>
                                                                <a:latin typeface="Cambria Math" panose="02040503050406030204" pitchFamily="18" charset="0"/>
                                                              </a:rPr>
                                                              <m:t>𝑡</m:t>
                                                            </m:r>
                                                          </m:e>
                                                          <m:sub>
                                                            <m:r>
                                                              <a:rPr lang="en-US" i="1">
                                                                <a:solidFill>
                                                                  <a:srgbClr val="7030A0"/>
                                                                </a:solidFill>
                                                                <a:latin typeface="Cambria Math" panose="02040503050406030204" pitchFamily="18" charset="0"/>
                                                              </a:rPr>
                                                              <m:t>𝑘</m:t>
                                                            </m:r>
                                                            <m:r>
                                                              <a:rPr lang="en-US" i="0">
                                                                <a:solidFill>
                                                                  <a:srgbClr val="7030A0"/>
                                                                </a:solidFill>
                                                                <a:latin typeface="Cambria Math" panose="02040503050406030204" pitchFamily="18" charset="0"/>
                                                              </a:rPr>
                                                              <m:t>,</m:t>
                                                            </m:r>
                                                            <m:r>
                                                              <a:rPr lang="en-US" i="1">
                                                                <a:solidFill>
                                                                  <a:srgbClr val="7030A0"/>
                                                                </a:solidFill>
                                                                <a:latin typeface="Cambria Math" panose="02040503050406030204" pitchFamily="18" charset="0"/>
                                                              </a:rPr>
                                                              <m:t>𝑐𝑜𝑜𝑙</m:t>
                                                            </m:r>
                                                          </m:sub>
                                                        </m:sSub>
                                                      </m:e>
                                                    </m:d>
                                                  </m:sup>
                                                </m:sSup>
                                              </m:num>
                                              <m:den>
                                                <m:nary>
                                                  <m:naryPr>
                                                    <m:chr m:val="∏"/>
                                                    <m:limLoc m:val="undOvr"/>
                                                    <m:ctrlPr>
                                                      <a:rPr lang="en-US" i="1">
                                                        <a:solidFill>
                                                          <a:srgbClr val="7030A0"/>
                                                        </a:solidFill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naryPr>
                                                  <m:sub>
                                                    <m:eqArr>
                                                      <m:eqArrPr>
                                                        <m:ctrlPr>
                                                          <a:rPr lang="en-US" i="1">
                                                            <a:solidFill>
                                                              <a:srgbClr val="7030A0"/>
                                                            </a:solidFill>
                                                            <a:latin typeface="Cambria Math" panose="02040503050406030204" pitchFamily="18" charset="0"/>
                                                          </a:rPr>
                                                        </m:ctrlPr>
                                                      </m:eqArrPr>
                                                      <m:e>
                                                        <m:r>
                                                          <a:rPr lang="en-US" i="0">
                                                            <a:solidFill>
                                                              <a:srgbClr val="7030A0"/>
                                                            </a:solidFill>
                                                            <a:latin typeface="Cambria Math" panose="02040503050406030204" pitchFamily="18" charset="0"/>
                                                          </a:rPr>
                                                          <m:t>&amp;</m:t>
                                                        </m:r>
                                                        <m:r>
                                                          <a:rPr lang="en-US" i="1">
                                                            <a:solidFill>
                                                              <a:srgbClr val="7030A0"/>
                                                            </a:solidFill>
                                                            <a:latin typeface="Cambria Math" panose="02040503050406030204" pitchFamily="18" charset="0"/>
                                                          </a:rPr>
                                                          <m:t>𝑝</m:t>
                                                        </m:r>
                                                        <m:r>
                                                          <a:rPr lang="en-US" i="0">
                                                            <a:solidFill>
                                                              <a:srgbClr val="7030A0"/>
                                                            </a:solidFill>
                                                            <a:latin typeface="Cambria Math" panose="02040503050406030204" pitchFamily="18" charset="0"/>
                                                          </a:rPr>
                                                          <m:t>=</m:t>
                                                        </m:r>
                                                        <m:r>
                                                          <a:rPr lang="en-US" i="1">
                                                            <a:solidFill>
                                                              <a:srgbClr val="7030A0"/>
                                                            </a:solidFill>
                                                            <a:latin typeface="Cambria Math" panose="02040503050406030204" pitchFamily="18" charset="0"/>
                                                          </a:rPr>
                                                          <m:t>𝑖</m:t>
                                                        </m:r>
                                                      </m:e>
                                                      <m:e>
                                                        <m:r>
                                                          <a:rPr lang="en-US" i="0">
                                                            <a:solidFill>
                                                              <a:srgbClr val="7030A0"/>
                                                            </a:solidFill>
                                                            <a:latin typeface="Cambria Math" panose="02040503050406030204" pitchFamily="18" charset="0"/>
                                                          </a:rPr>
                                                          <m:t>&amp;</m:t>
                                                        </m:r>
                                                        <m:r>
                                                          <a:rPr lang="en-US" i="1">
                                                            <a:solidFill>
                                                              <a:srgbClr val="7030A0"/>
                                                            </a:solidFill>
                                                            <a:latin typeface="Cambria Math" panose="02040503050406030204" pitchFamily="18" charset="0"/>
                                                          </a:rPr>
                                                          <m:t>𝑝</m:t>
                                                        </m:r>
                                                        <m:r>
                                                          <a:rPr lang="en-US" i="0">
                                                            <a:solidFill>
                                                              <a:srgbClr val="7030A0"/>
                                                            </a:solidFill>
                                                            <a:latin typeface="Cambria Math" panose="02040503050406030204" pitchFamily="18" charset="0"/>
                                                          </a:rPr>
                                                          <m:t>≠</m:t>
                                                        </m:r>
                                                        <m:r>
                                                          <a:rPr lang="en-US" i="1">
                                                            <a:solidFill>
                                                              <a:srgbClr val="7030A0"/>
                                                            </a:solidFill>
                                                            <a:latin typeface="Cambria Math" panose="02040503050406030204" pitchFamily="18" charset="0"/>
                                                          </a:rPr>
                                                          <m:t>𝑗</m:t>
                                                        </m:r>
                                                      </m:e>
                                                    </m:eqArr>
                                                  </m:sub>
                                                  <m:sup>
                                                    <m:r>
                                                      <a:rPr lang="en-US" i="1">
                                                        <a:solidFill>
                                                          <a:srgbClr val="7030A0"/>
                                                        </a:solidFill>
                                                        <a:latin typeface="Cambria Math" panose="02040503050406030204" pitchFamily="18" charset="0"/>
                                                      </a:rPr>
                                                      <m:t>𝑛</m:t>
                                                    </m:r>
                                                  </m:sup>
                                                  <m:e>
                                                    <m:d>
                                                      <m:dPr>
                                                        <m:ctrlPr>
                                                          <a:rPr lang="en-US" i="1">
                                                            <a:solidFill>
                                                              <a:srgbClr val="7030A0"/>
                                                            </a:solidFill>
                                                            <a:latin typeface="Cambria Math" panose="02040503050406030204" pitchFamily="18" charset="0"/>
                                                          </a:rPr>
                                                        </m:ctrlPr>
                                                      </m:dPr>
                                                      <m:e>
                                                        <m:sSub>
                                                          <m:sSubPr>
                                                            <m:ctrlPr>
                                                              <a:rPr lang="en-US" i="1">
                                                                <a:solidFill>
                                                                  <a:srgbClr val="7030A0"/>
                                                                </a:solidFill>
                                                                <a:latin typeface="Cambria Math" panose="02040503050406030204" pitchFamily="18" charset="0"/>
                                                              </a:rPr>
                                                            </m:ctrlPr>
                                                          </m:sSubPr>
                                                          <m:e>
                                                            <m:r>
                                                              <a:rPr lang="en-US" i="1">
                                                                <a:solidFill>
                                                                  <a:srgbClr val="7030A0"/>
                                                                </a:solidFill>
                                                                <a:latin typeface="Cambria Math" panose="02040503050406030204" pitchFamily="18" charset="0"/>
                                                              </a:rPr>
                                                              <m:t>𝜆</m:t>
                                                            </m:r>
                                                          </m:e>
                                                          <m:sub>
                                                            <m:r>
                                                              <a:rPr lang="en-US" i="1">
                                                                <a:solidFill>
                                                                  <a:srgbClr val="7030A0"/>
                                                                </a:solidFill>
                                                                <a:latin typeface="Cambria Math" panose="02040503050406030204" pitchFamily="18" charset="0"/>
                                                              </a:rPr>
                                                              <m:t>𝑝</m:t>
                                                            </m:r>
                                                          </m:sub>
                                                        </m:sSub>
                                                        <m:r>
                                                          <a:rPr lang="en-US" i="0">
                                                            <a:solidFill>
                                                              <a:srgbClr val="7030A0"/>
                                                            </a:solidFill>
                                                            <a:latin typeface="Cambria Math" panose="02040503050406030204" pitchFamily="18" charset="0"/>
                                                          </a:rPr>
                                                          <m:t>−</m:t>
                                                        </m:r>
                                                        <m:sSub>
                                                          <m:sSubPr>
                                                            <m:ctrlPr>
                                                              <a:rPr lang="en-US" i="1">
                                                                <a:solidFill>
                                                                  <a:srgbClr val="7030A0"/>
                                                                </a:solidFill>
                                                                <a:latin typeface="Cambria Math" panose="02040503050406030204" pitchFamily="18" charset="0"/>
                                                              </a:rPr>
                                                            </m:ctrlPr>
                                                          </m:sSubPr>
                                                          <m:e>
                                                            <m:r>
                                                              <a:rPr lang="en-US" i="1">
                                                                <a:solidFill>
                                                                  <a:srgbClr val="7030A0"/>
                                                                </a:solidFill>
                                                                <a:latin typeface="Cambria Math" panose="02040503050406030204" pitchFamily="18" charset="0"/>
                                                              </a:rPr>
                                                              <m:t>𝜆</m:t>
                                                            </m:r>
                                                          </m:e>
                                                          <m:sub>
                                                            <m:r>
                                                              <a:rPr lang="en-US" i="1">
                                                                <a:solidFill>
                                                                  <a:srgbClr val="7030A0"/>
                                                                </a:solidFill>
                                                                <a:latin typeface="Cambria Math" panose="02040503050406030204" pitchFamily="18" charset="0"/>
                                                              </a:rPr>
                                                              <m:t>𝑗</m:t>
                                                            </m:r>
                                                          </m:sub>
                                                        </m:sSub>
                                                      </m:e>
                                                    </m:d>
                                                  </m:e>
                                                </m:nary>
                                              </m:den>
                                            </m:f>
                                            <m:r>
                                              <a:rPr lang="en-US" i="0">
                                                <a:latin typeface="Cambria Math" panose="02040503050406030204" pitchFamily="18" charset="0"/>
                                              </a:rPr>
                                              <m:t>+</m:t>
                                            </m:r>
                                            <m:f>
                                              <m:fPr>
                                                <m:ctrlPr>
                                                  <a:rPr lang="en-US" i="1" smtClean="0">
                                                    <a:solidFill>
                                                      <a:srgbClr val="0070C0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sSubSup>
                                                  <m:sSubSupPr>
                                                    <m:ctrlPr>
                                                      <a:rPr lang="en-US" i="1">
                                                        <a:solidFill>
                                                          <a:srgbClr val="0070C0"/>
                                                        </a:solidFill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sSubSupPr>
                                                  <m:e>
                                                    <m:r>
                                                      <a:rPr lang="en-US" i="1">
                                                        <a:solidFill>
                                                          <a:srgbClr val="0070C0"/>
                                                        </a:solidFill>
                                                        <a:latin typeface="Cambria Math" panose="02040503050406030204" pitchFamily="18" charset="0"/>
                                                      </a:rPr>
                                                      <m:t>𝑃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en-US" i="1">
                                                        <a:solidFill>
                                                          <a:srgbClr val="0070C0"/>
                                                        </a:solidFill>
                                                        <a:latin typeface="Cambria Math" panose="02040503050406030204" pitchFamily="18" charset="0"/>
                                                      </a:rPr>
                                                      <m:t>𝑖</m:t>
                                                    </m:r>
                                                  </m:sub>
                                                  <m:sup>
                                                    <m:r>
                                                      <a:rPr lang="en-US" i="1">
                                                        <a:solidFill>
                                                          <a:srgbClr val="0070C0"/>
                                                        </a:solidFill>
                                                        <a:latin typeface="Cambria Math" panose="02040503050406030204" pitchFamily="18" charset="0"/>
                                                      </a:rPr>
                                                      <m:t>𝑘</m:t>
                                                    </m:r>
                                                  </m:sup>
                                                </m:sSubSup>
                                                <m:r>
                                                  <a:rPr lang="en-US" i="0">
                                                    <a:solidFill>
                                                      <a:srgbClr val="0070C0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(1−</m:t>
                                                </m:r>
                                                <m:sSup>
                                                  <m:sSupPr>
                                                    <m:ctrlPr>
                                                      <a:rPr lang="en-US" i="1">
                                                        <a:solidFill>
                                                          <a:srgbClr val="0070C0"/>
                                                        </a:solidFill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sSupPr>
                                                  <m:e>
                                                    <m:r>
                                                      <a:rPr lang="en-US" i="1">
                                                        <a:solidFill>
                                                          <a:srgbClr val="0070C0"/>
                                                        </a:solidFill>
                                                        <a:latin typeface="Cambria Math" panose="02040503050406030204" pitchFamily="18" charset="0"/>
                                                      </a:rPr>
                                                      <m:t>𝑒</m:t>
                                                    </m:r>
                                                  </m:e>
                                                  <m:sup>
                                                    <m:r>
                                                      <a:rPr lang="en-US" i="0">
                                                        <a:solidFill>
                                                          <a:srgbClr val="0070C0"/>
                                                        </a:solidFill>
                                                        <a:latin typeface="Cambria Math" panose="02040503050406030204" pitchFamily="18" charset="0"/>
                                                      </a:rPr>
                                                      <m:t>−</m:t>
                                                    </m:r>
                                                    <m:sSub>
                                                      <m:sSubPr>
                                                        <m:ctrlPr>
                                                          <a:rPr lang="en-US" i="1">
                                                            <a:solidFill>
                                                              <a:srgbClr val="0070C0"/>
                                                            </a:solidFill>
                                                            <a:latin typeface="Cambria Math" panose="02040503050406030204" pitchFamily="18" charset="0"/>
                                                          </a:rPr>
                                                        </m:ctrlPr>
                                                      </m:sSubPr>
                                                      <m:e>
                                                        <m:r>
                                                          <a:rPr lang="en-US" i="1">
                                                            <a:solidFill>
                                                              <a:srgbClr val="0070C0"/>
                                                            </a:solidFill>
                                                            <a:latin typeface="Cambria Math" panose="02040503050406030204" pitchFamily="18" charset="0"/>
                                                          </a:rPr>
                                                          <m:t>𝜆</m:t>
                                                        </m:r>
                                                      </m:e>
                                                      <m:sub>
                                                        <m:r>
                                                          <a:rPr lang="en-US" i="1">
                                                            <a:solidFill>
                                                              <a:srgbClr val="0070C0"/>
                                                            </a:solidFill>
                                                            <a:latin typeface="Cambria Math" panose="02040503050406030204" pitchFamily="18" charset="0"/>
                                                          </a:rPr>
                                                          <m:t>𝑗</m:t>
                                                        </m:r>
                                                      </m:sub>
                                                    </m:sSub>
                                                    <m:sSub>
                                                      <m:sSubPr>
                                                        <m:ctrlPr>
                                                          <a:rPr lang="en-US" i="1">
                                                            <a:solidFill>
                                                              <a:srgbClr val="0070C0"/>
                                                            </a:solidFill>
                                                            <a:latin typeface="Cambria Math" panose="02040503050406030204" pitchFamily="18" charset="0"/>
                                                          </a:rPr>
                                                        </m:ctrlPr>
                                                      </m:sSubPr>
                                                      <m:e>
                                                        <m:r>
                                                          <a:rPr lang="en-US" i="1">
                                                            <a:solidFill>
                                                              <a:srgbClr val="0070C0"/>
                                                            </a:solidFill>
                                                            <a:latin typeface="Cambria Math" panose="02040503050406030204" pitchFamily="18" charset="0"/>
                                                          </a:rPr>
                                                          <m:t>𝑡</m:t>
                                                        </m:r>
                                                      </m:e>
                                                      <m:sub>
                                                        <m:r>
                                                          <a:rPr lang="en-US" i="1">
                                                            <a:solidFill>
                                                              <a:srgbClr val="0070C0"/>
                                                            </a:solidFill>
                                                            <a:latin typeface="Cambria Math" panose="02040503050406030204" pitchFamily="18" charset="0"/>
                                                          </a:rPr>
                                                          <m:t>𝑘</m:t>
                                                        </m:r>
                                                        <m:r>
                                                          <a:rPr lang="en-US" i="0">
                                                            <a:solidFill>
                                                              <a:srgbClr val="0070C0"/>
                                                            </a:solidFill>
                                                            <a:latin typeface="Cambria Math" panose="02040503050406030204" pitchFamily="18" charset="0"/>
                                                          </a:rPr>
                                                          <m:t>,</m:t>
                                                        </m:r>
                                                        <m:r>
                                                          <a:rPr lang="en-US" i="1">
                                                            <a:solidFill>
                                                              <a:srgbClr val="0070C0"/>
                                                            </a:solidFill>
                                                            <a:latin typeface="Cambria Math" panose="02040503050406030204" pitchFamily="18" charset="0"/>
                                                          </a:rPr>
                                                          <m:t>𝑖𝑟𝑟</m:t>
                                                        </m:r>
                                                      </m:sub>
                                                    </m:sSub>
                                                  </m:sup>
                                                </m:sSup>
                                                <m:r>
                                                  <a:rPr lang="en-US" i="0">
                                                    <a:solidFill>
                                                      <a:srgbClr val="0070C0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)</m:t>
                                                </m:r>
                                                <m:sSup>
                                                  <m:sSupPr>
                                                    <m:ctrlPr>
                                                      <a:rPr lang="en-US" i="1">
                                                        <a:solidFill>
                                                          <a:srgbClr val="0070C0"/>
                                                        </a:solidFill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sSupPr>
                                                  <m:e>
                                                    <m:r>
                                                      <a:rPr lang="en-US" i="1">
                                                        <a:solidFill>
                                                          <a:srgbClr val="0070C0"/>
                                                        </a:solidFill>
                                                        <a:latin typeface="Cambria Math" panose="02040503050406030204" pitchFamily="18" charset="0"/>
                                                      </a:rPr>
                                                      <m:t>𝑒</m:t>
                                                    </m:r>
                                                  </m:e>
                                                  <m:sup>
                                                    <m:r>
                                                      <a:rPr lang="en-US" i="0">
                                                        <a:solidFill>
                                                          <a:srgbClr val="0070C0"/>
                                                        </a:solidFill>
                                                        <a:latin typeface="Cambria Math" panose="02040503050406030204" pitchFamily="18" charset="0"/>
                                                      </a:rPr>
                                                      <m:t>−</m:t>
                                                    </m:r>
                                                    <m:sSub>
                                                      <m:sSubPr>
                                                        <m:ctrlPr>
                                                          <a:rPr lang="en-US" i="1">
                                                            <a:solidFill>
                                                              <a:srgbClr val="0070C0"/>
                                                            </a:solidFill>
                                                            <a:latin typeface="Cambria Math" panose="02040503050406030204" pitchFamily="18" charset="0"/>
                                                          </a:rPr>
                                                        </m:ctrlPr>
                                                      </m:sSubPr>
                                                      <m:e>
                                                        <m:r>
                                                          <a:rPr lang="en-US" i="1">
                                                            <a:solidFill>
                                                              <a:srgbClr val="0070C0"/>
                                                            </a:solidFill>
                                                            <a:latin typeface="Cambria Math" panose="02040503050406030204" pitchFamily="18" charset="0"/>
                                                          </a:rPr>
                                                          <m:t>𝜆</m:t>
                                                        </m:r>
                                                      </m:e>
                                                      <m:sub>
                                                        <m:r>
                                                          <a:rPr lang="en-US" i="1">
                                                            <a:solidFill>
                                                              <a:srgbClr val="0070C0"/>
                                                            </a:solidFill>
                                                            <a:latin typeface="Cambria Math" panose="02040503050406030204" pitchFamily="18" charset="0"/>
                                                          </a:rPr>
                                                          <m:t>𝑗</m:t>
                                                        </m:r>
                                                      </m:sub>
                                                    </m:sSub>
                                                    <m:sSub>
                                                      <m:sSubPr>
                                                        <m:ctrlPr>
                                                          <a:rPr lang="en-US" i="1">
                                                            <a:solidFill>
                                                              <a:srgbClr val="0070C0"/>
                                                            </a:solidFill>
                                                            <a:latin typeface="Cambria Math" panose="02040503050406030204" pitchFamily="18" charset="0"/>
                                                          </a:rPr>
                                                        </m:ctrlPr>
                                                      </m:sSubPr>
                                                      <m:e>
                                                        <m:r>
                                                          <a:rPr lang="en-US" i="1">
                                                            <a:solidFill>
                                                              <a:srgbClr val="0070C0"/>
                                                            </a:solidFill>
                                                            <a:latin typeface="Cambria Math" panose="02040503050406030204" pitchFamily="18" charset="0"/>
                                                          </a:rPr>
                                                          <m:t>𝑡</m:t>
                                                        </m:r>
                                                      </m:e>
                                                      <m:sub>
                                                        <m:r>
                                                          <a:rPr lang="en-US" i="1">
                                                            <a:solidFill>
                                                              <a:srgbClr val="0070C0"/>
                                                            </a:solidFill>
                                                            <a:latin typeface="Cambria Math" panose="02040503050406030204" pitchFamily="18" charset="0"/>
                                                          </a:rPr>
                                                          <m:t>𝑘</m:t>
                                                        </m:r>
                                                        <m:r>
                                                          <a:rPr lang="en-US" i="0">
                                                            <a:solidFill>
                                                              <a:srgbClr val="0070C0"/>
                                                            </a:solidFill>
                                                            <a:latin typeface="Cambria Math" panose="02040503050406030204" pitchFamily="18" charset="0"/>
                                                          </a:rPr>
                                                          <m:t>,</m:t>
                                                        </m:r>
                                                        <m:r>
                                                          <a:rPr lang="en-US" i="1">
                                                            <a:solidFill>
                                                              <a:srgbClr val="0070C0"/>
                                                            </a:solidFill>
                                                            <a:latin typeface="Cambria Math" panose="02040503050406030204" pitchFamily="18" charset="0"/>
                                                          </a:rPr>
                                                          <m:t>𝑐𝑜𝑜𝑙</m:t>
                                                        </m:r>
                                                      </m:sub>
                                                    </m:sSub>
                                                  </m:sup>
                                                </m:sSup>
                                              </m:num>
                                              <m:den>
                                                <m:d>
                                                  <m:dPr>
                                                    <m:begChr m:val=""/>
                                                    <m:ctrlPr>
                                                      <a:rPr lang="en-US" i="1">
                                                        <a:solidFill>
                                                          <a:srgbClr val="0070C0"/>
                                                        </a:solidFill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dPr>
                                                  <m:e>
                                                    <m:sSub>
                                                      <m:sSubPr>
                                                        <m:ctrlPr>
                                                          <a:rPr lang="en-US" i="1">
                                                            <a:solidFill>
                                                              <a:srgbClr val="0070C0"/>
                                                            </a:solidFill>
                                                            <a:latin typeface="Cambria Math" panose="02040503050406030204" pitchFamily="18" charset="0"/>
                                                          </a:rPr>
                                                        </m:ctrlPr>
                                                      </m:sSubPr>
                                                      <m:e>
                                                        <m:r>
                                                          <a:rPr lang="en-US" i="1">
                                                            <a:solidFill>
                                                              <a:srgbClr val="0070C0"/>
                                                            </a:solidFill>
                                                            <a:latin typeface="Cambria Math" panose="02040503050406030204" pitchFamily="18" charset="0"/>
                                                          </a:rPr>
                                                          <m:t>𝜆</m:t>
                                                        </m:r>
                                                      </m:e>
                                                      <m:sub>
                                                        <m:r>
                                                          <a:rPr lang="en-US" i="1">
                                                            <a:solidFill>
                                                              <a:srgbClr val="0070C0"/>
                                                            </a:solidFill>
                                                            <a:latin typeface="Cambria Math" panose="02040503050406030204" pitchFamily="18" charset="0"/>
                                                          </a:rPr>
                                                          <m:t>𝑗</m:t>
                                                        </m:r>
                                                      </m:sub>
                                                    </m:sSub>
                                                    <m:nary>
                                                      <m:naryPr>
                                                        <m:chr m:val="∏"/>
                                                        <m:limLoc m:val="undOvr"/>
                                                        <m:ctrlPr>
                                                          <a:rPr lang="en-US" i="1">
                                                            <a:solidFill>
                                                              <a:srgbClr val="0070C0"/>
                                                            </a:solidFill>
                                                            <a:latin typeface="Cambria Math" panose="02040503050406030204" pitchFamily="18" charset="0"/>
                                                          </a:rPr>
                                                        </m:ctrlPr>
                                                      </m:naryPr>
                                                      <m:sub>
                                                        <m:eqArr>
                                                          <m:eqArrPr>
                                                            <m:ctrlPr>
                                                              <a:rPr lang="en-US" i="1">
                                                                <a:solidFill>
                                                                  <a:srgbClr val="0070C0"/>
                                                                </a:solidFill>
                                                                <a:latin typeface="Cambria Math" panose="02040503050406030204" pitchFamily="18" charset="0"/>
                                                              </a:rPr>
                                                            </m:ctrlPr>
                                                          </m:eqArrPr>
                                                          <m:e>
                                                            <m:r>
                                                              <a:rPr lang="en-US" i="0">
                                                                <a:solidFill>
                                                                  <a:srgbClr val="0070C0"/>
                                                                </a:solidFill>
                                                                <a:latin typeface="Cambria Math" panose="02040503050406030204" pitchFamily="18" charset="0"/>
                                                              </a:rPr>
                                                              <m:t>&amp;</m:t>
                                                            </m:r>
                                                            <m:r>
                                                              <a:rPr lang="en-US" i="1">
                                                                <a:solidFill>
                                                                  <a:srgbClr val="0070C0"/>
                                                                </a:solidFill>
                                                                <a:latin typeface="Cambria Math" panose="02040503050406030204" pitchFamily="18" charset="0"/>
                                                              </a:rPr>
                                                              <m:t>𝑝</m:t>
                                                            </m:r>
                                                            <m:r>
                                                              <a:rPr lang="en-US" i="0">
                                                                <a:solidFill>
                                                                  <a:srgbClr val="0070C0"/>
                                                                </a:solidFill>
                                                                <a:latin typeface="Cambria Math" panose="02040503050406030204" pitchFamily="18" charset="0"/>
                                                              </a:rPr>
                                                              <m:t>=</m:t>
                                                            </m:r>
                                                            <m:r>
                                                              <a:rPr lang="en-US" i="1">
                                                                <a:solidFill>
                                                                  <a:srgbClr val="0070C0"/>
                                                                </a:solidFill>
                                                                <a:latin typeface="Cambria Math" panose="02040503050406030204" pitchFamily="18" charset="0"/>
                                                              </a:rPr>
                                                              <m:t>𝑖</m:t>
                                                            </m:r>
                                                          </m:e>
                                                          <m:e>
                                                            <m:r>
                                                              <a:rPr lang="en-US" i="0">
                                                                <a:solidFill>
                                                                  <a:srgbClr val="0070C0"/>
                                                                </a:solidFill>
                                                                <a:latin typeface="Cambria Math" panose="02040503050406030204" pitchFamily="18" charset="0"/>
                                                              </a:rPr>
                                                              <m:t>&amp;</m:t>
                                                            </m:r>
                                                            <m:r>
                                                              <a:rPr lang="en-US" i="1">
                                                                <a:solidFill>
                                                                  <a:srgbClr val="0070C0"/>
                                                                </a:solidFill>
                                                                <a:latin typeface="Cambria Math" panose="02040503050406030204" pitchFamily="18" charset="0"/>
                                                              </a:rPr>
                                                              <m:t>𝑝</m:t>
                                                            </m:r>
                                                            <m:r>
                                                              <a:rPr lang="en-US" i="0">
                                                                <a:solidFill>
                                                                  <a:srgbClr val="0070C0"/>
                                                                </a:solidFill>
                                                                <a:latin typeface="Cambria Math" panose="02040503050406030204" pitchFamily="18" charset="0"/>
                                                              </a:rPr>
                                                              <m:t>≠</m:t>
                                                            </m:r>
                                                            <m:r>
                                                              <a:rPr lang="en-US" i="1">
                                                                <a:solidFill>
                                                                  <a:srgbClr val="0070C0"/>
                                                                </a:solidFill>
                                                                <a:latin typeface="Cambria Math" panose="02040503050406030204" pitchFamily="18" charset="0"/>
                                                              </a:rPr>
                                                              <m:t>𝑗</m:t>
                                                            </m:r>
                                                          </m:e>
                                                        </m:eqArr>
                                                      </m:sub>
                                                      <m:sup>
                                                        <m:r>
                                                          <a:rPr lang="en-US" i="1">
                                                            <a:solidFill>
                                                              <a:srgbClr val="0070C0"/>
                                                            </a:solidFill>
                                                            <a:latin typeface="Cambria Math" panose="02040503050406030204" pitchFamily="18" charset="0"/>
                                                          </a:rPr>
                                                          <m:t>𝑛</m:t>
                                                        </m:r>
                                                      </m:sup>
                                                      <m:e>
                                                        <m:d>
                                                          <m:dPr>
                                                            <m:endChr m:val=""/>
                                                            <m:ctrlPr>
                                                              <a:rPr lang="en-US" i="1">
                                                                <a:solidFill>
                                                                  <a:srgbClr val="0070C0"/>
                                                                </a:solidFill>
                                                                <a:latin typeface="Cambria Math" panose="02040503050406030204" pitchFamily="18" charset="0"/>
                                                              </a:rPr>
                                                            </m:ctrlPr>
                                                          </m:dPr>
                                                          <m:e>
                                                            <m:sSub>
                                                              <m:sSubPr>
                                                                <m:ctrlPr>
                                                                  <a:rPr lang="en-US" i="1">
                                                                    <a:solidFill>
                                                                      <a:srgbClr val="0070C0"/>
                                                                    </a:solidFill>
                                                                    <a:latin typeface="Cambria Math" panose="02040503050406030204" pitchFamily="18" charset="0"/>
                                                                  </a:rPr>
                                                                </m:ctrlPr>
                                                              </m:sSubPr>
                                                              <m:e>
                                                                <m:r>
                                                                  <a:rPr lang="en-US" i="1">
                                                                    <a:solidFill>
                                                                      <a:srgbClr val="0070C0"/>
                                                                    </a:solidFill>
                                                                    <a:latin typeface="Cambria Math" panose="02040503050406030204" pitchFamily="18" charset="0"/>
                                                                  </a:rPr>
                                                                  <m:t>𝜆</m:t>
                                                                </m:r>
                                                              </m:e>
                                                              <m:sub>
                                                                <m:r>
                                                                  <a:rPr lang="en-US" i="1">
                                                                    <a:solidFill>
                                                                      <a:srgbClr val="0070C0"/>
                                                                    </a:solidFill>
                                                                    <a:latin typeface="Cambria Math" panose="02040503050406030204" pitchFamily="18" charset="0"/>
                                                                  </a:rPr>
                                                                  <m:t>𝑝</m:t>
                                                                </m:r>
                                                              </m:sub>
                                                            </m:sSub>
                                                            <m:r>
                                                              <a:rPr lang="en-US" i="0">
                                                                <a:solidFill>
                                                                  <a:srgbClr val="0070C0"/>
                                                                </a:solidFill>
                                                                <a:latin typeface="Cambria Math" panose="02040503050406030204" pitchFamily="18" charset="0"/>
                                                              </a:rPr>
                                                              <m:t>−</m:t>
                                                            </m:r>
                                                            <m:sSub>
                                                              <m:sSubPr>
                                                                <m:ctrlPr>
                                                                  <a:rPr lang="en-US" i="1">
                                                                    <a:solidFill>
                                                                      <a:srgbClr val="0070C0"/>
                                                                    </a:solidFill>
                                                                    <a:latin typeface="Cambria Math" panose="02040503050406030204" pitchFamily="18" charset="0"/>
                                                                  </a:rPr>
                                                                </m:ctrlPr>
                                                              </m:sSubPr>
                                                              <m:e>
                                                                <m:r>
                                                                  <a:rPr lang="en-US" i="1">
                                                                    <a:solidFill>
                                                                      <a:srgbClr val="0070C0"/>
                                                                    </a:solidFill>
                                                                    <a:latin typeface="Cambria Math" panose="02040503050406030204" pitchFamily="18" charset="0"/>
                                                                  </a:rPr>
                                                                  <m:t>𝜆</m:t>
                                                                </m:r>
                                                              </m:e>
                                                              <m:sub>
                                                                <m:r>
                                                                  <a:rPr lang="en-US" i="1">
                                                                    <a:solidFill>
                                                                      <a:srgbClr val="0070C0"/>
                                                                    </a:solidFill>
                                                                    <a:latin typeface="Cambria Math" panose="02040503050406030204" pitchFamily="18" charset="0"/>
                                                                  </a:rPr>
                                                                  <m:t>𝑗</m:t>
                                                                </m:r>
                                                              </m:sub>
                                                            </m:sSub>
                                                          </m:e>
                                                        </m:d>
                                                      </m:e>
                                                    </m:nary>
                                                  </m:e>
                                                </m:d>
                                              </m:den>
                                            </m:f>
                                          </m:e>
                                        </m:d>
                                      </m:e>
                                    </m:nary>
                                  </m:e>
                                </m:d>
                              </m:e>
                            </m:nary>
                          </m:e>
                        </m:nary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" name="Rectangle 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-14375" y="5157192"/>
                  <a:ext cx="8762839" cy="1196161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AB20519C-6078-452A-9AE0-C49A2DB421BC}"/>
              </a:ext>
            </a:extLst>
          </p:cNvPr>
          <p:cNvGrpSpPr/>
          <p:nvPr/>
        </p:nvGrpSpPr>
        <p:grpSpPr>
          <a:xfrm>
            <a:off x="5607223" y="3127047"/>
            <a:ext cx="2749015" cy="1492690"/>
            <a:chOff x="5607223" y="3127047"/>
            <a:chExt cx="2749015" cy="1492690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25839D67-2CC0-4ACE-B3D6-AA7AC41C553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166309" y="3448221"/>
              <a:ext cx="1556751" cy="541980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0B42A3F7-AD3E-4816-A4FE-EB84FB77B993}"/>
                </a:ext>
              </a:extLst>
            </p:cNvPr>
            <p:cNvSpPr txBox="1"/>
            <p:nvPr/>
          </p:nvSpPr>
          <p:spPr>
            <a:xfrm>
              <a:off x="6553200" y="3127047"/>
              <a:ext cx="78297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dirty="0">
                  <a:solidFill>
                    <a:srgbClr val="FF0000"/>
                  </a:solidFill>
                </a:rPr>
                <a:t>Use</a:t>
              </a:r>
              <a:endParaRPr lang="en-GB" dirty="0">
                <a:solidFill>
                  <a:srgbClr val="FF0000"/>
                </a:solidFill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CE7879B2-F6D7-4F91-9470-12C092CC37DF}"/>
                </a:ext>
              </a:extLst>
            </p:cNvPr>
            <p:cNvSpPr txBox="1"/>
            <p:nvPr/>
          </p:nvSpPr>
          <p:spPr>
            <a:xfrm>
              <a:off x="5607223" y="3973406"/>
              <a:ext cx="274901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CH" dirty="0" err="1">
                  <a:solidFill>
                    <a:srgbClr val="FF0000"/>
                  </a:solidFill>
                </a:rPr>
                <a:t>or</a:t>
              </a:r>
              <a:r>
                <a:rPr lang="de-CH" dirty="0">
                  <a:solidFill>
                    <a:srgbClr val="FF0000"/>
                  </a:solidFill>
                </a:rPr>
                <a:t> FLUKA</a:t>
              </a:r>
            </a:p>
            <a:p>
              <a:pPr algn="ctr"/>
              <a:r>
                <a:rPr lang="de-CH" dirty="0" err="1">
                  <a:solidFill>
                    <a:srgbClr val="FF0000"/>
                  </a:solidFill>
                </a:rPr>
                <a:t>To</a:t>
              </a:r>
              <a:r>
                <a:rPr lang="de-CH" dirty="0">
                  <a:solidFill>
                    <a:srgbClr val="FF0000"/>
                  </a:solidFill>
                </a:rPr>
                <a:t> </a:t>
              </a:r>
              <a:r>
                <a:rPr lang="de-CH" dirty="0" err="1">
                  <a:solidFill>
                    <a:srgbClr val="FF0000"/>
                  </a:solidFill>
                </a:rPr>
                <a:t>solve</a:t>
              </a:r>
              <a:r>
                <a:rPr lang="de-CH" dirty="0">
                  <a:solidFill>
                    <a:srgbClr val="FF0000"/>
                  </a:solidFill>
                </a:rPr>
                <a:t> </a:t>
              </a:r>
              <a:r>
                <a:rPr lang="de-CH" dirty="0" err="1">
                  <a:solidFill>
                    <a:srgbClr val="FF0000"/>
                  </a:solidFill>
                </a:rPr>
                <a:t>these</a:t>
              </a:r>
              <a:r>
                <a:rPr lang="de-CH" dirty="0">
                  <a:solidFill>
                    <a:srgbClr val="FF0000"/>
                  </a:solidFill>
                </a:rPr>
                <a:t> </a:t>
              </a:r>
              <a:r>
                <a:rPr lang="de-CH" dirty="0" err="1">
                  <a:solidFill>
                    <a:srgbClr val="FF0000"/>
                  </a:solidFill>
                </a:rPr>
                <a:t>problems</a:t>
              </a:r>
              <a:endParaRPr lang="en-GB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153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of residual activation @ CMS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6ACEE7-D485-4FBB-AED2-68F4C5072D3C}" type="slidenum">
              <a:rPr lang="en-GB">
                <a:solidFill>
                  <a:srgbClr val="04617B">
                    <a:shade val="90000"/>
                  </a:srgbClr>
                </a:solidFill>
                <a:latin typeface="Constantia"/>
              </a:rPr>
              <a:pPr>
                <a:defRPr/>
              </a:pPr>
              <a:t>11</a:t>
            </a:fld>
            <a:endParaRPr lang="en-GB" dirty="0">
              <a:solidFill>
                <a:srgbClr val="04617B">
                  <a:shade val="90000"/>
                </a:srgbClr>
              </a:solidFill>
              <a:latin typeface="Constantia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3648" y="1260501"/>
            <a:ext cx="6840760" cy="5130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223437"/>
      </p:ext>
    </p:extLst>
  </p:cSld>
  <p:clrMapOvr>
    <a:masterClrMapping/>
  </p:clrMapOvr>
  <p:transition>
    <p:dissolv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of residual activation @ CMS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6ACEE7-D485-4FBB-AED2-68F4C5072D3C}" type="slidenum">
              <a:rPr lang="en-GB">
                <a:solidFill>
                  <a:srgbClr val="04617B">
                    <a:shade val="90000"/>
                  </a:srgbClr>
                </a:solidFill>
                <a:latin typeface="Constantia"/>
              </a:rPr>
              <a:pPr>
                <a:defRPr/>
              </a:pPr>
              <a:t>12</a:t>
            </a:fld>
            <a:endParaRPr lang="en-GB" dirty="0">
              <a:solidFill>
                <a:srgbClr val="04617B">
                  <a:shade val="90000"/>
                </a:srgbClr>
              </a:solidFill>
              <a:latin typeface="Constantia"/>
            </a:endParaRPr>
          </a:p>
        </p:txBody>
      </p:sp>
      <p:pic>
        <p:nvPicPr>
          <p:cNvPr id="24580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7623" y="5864225"/>
            <a:ext cx="5411391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1" name="TextBox 6"/>
          <p:cNvSpPr txBox="1">
            <a:spLocks noChangeArrowheads="1"/>
          </p:cNvSpPr>
          <p:nvPr/>
        </p:nvSpPr>
        <p:spPr bwMode="auto">
          <a:xfrm>
            <a:off x="539552" y="4644351"/>
            <a:ext cx="263694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GB" sz="2000" dirty="0">
                <a:solidFill>
                  <a:srgbClr val="C00000"/>
                </a:solidFill>
                <a:latin typeface="+mn-lt"/>
              </a:rPr>
              <a:t>180 days </a:t>
            </a:r>
            <a:r>
              <a:rPr lang="en-GB" sz="2000" dirty="0">
                <a:solidFill>
                  <a:prstClr val="black"/>
                </a:solidFill>
                <a:latin typeface="+mn-lt"/>
              </a:rPr>
              <a:t>of irradiation, </a:t>
            </a:r>
          </a:p>
          <a:p>
            <a:pPr eaLnBrk="1" hangingPunct="1"/>
            <a:r>
              <a:rPr lang="en-GB" sz="2000" dirty="0">
                <a:solidFill>
                  <a:prstClr val="black"/>
                </a:solidFill>
                <a:latin typeface="+mn-lt"/>
              </a:rPr>
              <a:t>10</a:t>
            </a:r>
            <a:r>
              <a:rPr lang="en-GB" sz="2000" baseline="30000" dirty="0">
                <a:solidFill>
                  <a:prstClr val="black"/>
                </a:solidFill>
                <a:latin typeface="+mn-lt"/>
              </a:rPr>
              <a:t>9</a:t>
            </a:r>
            <a:r>
              <a:rPr lang="en-GB" sz="2000" dirty="0">
                <a:solidFill>
                  <a:prstClr val="black"/>
                </a:solidFill>
                <a:latin typeface="+mn-lt"/>
              </a:rPr>
              <a:t> pp/s, </a:t>
            </a:r>
            <a:r>
              <a:rPr lang="en-GB" sz="2000" dirty="0">
                <a:solidFill>
                  <a:srgbClr val="C00000"/>
                </a:solidFill>
                <a:latin typeface="+mn-lt"/>
              </a:rPr>
              <a:t>1h </a:t>
            </a:r>
            <a:r>
              <a:rPr lang="en-GB" sz="2000" dirty="0">
                <a:solidFill>
                  <a:prstClr val="black"/>
                </a:solidFill>
                <a:latin typeface="+mn-lt"/>
              </a:rPr>
              <a:t>of cooling</a:t>
            </a:r>
          </a:p>
        </p:txBody>
      </p:sp>
      <p:pic>
        <p:nvPicPr>
          <p:cNvPr id="9" name="Picture 8"/>
          <p:cNvPicPr>
            <a:picLocks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28800"/>
            <a:ext cx="4355976" cy="2804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7492" y="1800613"/>
            <a:ext cx="4385722" cy="2924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6"/>
          <p:cNvSpPr txBox="1">
            <a:spLocks noChangeArrowheads="1"/>
          </p:cNvSpPr>
          <p:nvPr/>
        </p:nvSpPr>
        <p:spPr bwMode="auto">
          <a:xfrm>
            <a:off x="5796136" y="4708476"/>
            <a:ext cx="263694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GB" sz="2000" dirty="0">
                <a:solidFill>
                  <a:srgbClr val="C00000"/>
                </a:solidFill>
                <a:latin typeface="+mn-lt"/>
              </a:rPr>
              <a:t>180 days </a:t>
            </a:r>
            <a:r>
              <a:rPr lang="en-GB" sz="2000" dirty="0">
                <a:solidFill>
                  <a:prstClr val="black"/>
                </a:solidFill>
                <a:latin typeface="+mn-lt"/>
              </a:rPr>
              <a:t>of irradiation, </a:t>
            </a:r>
          </a:p>
          <a:p>
            <a:pPr eaLnBrk="1" hangingPunct="1"/>
            <a:r>
              <a:rPr lang="en-GB" sz="2000" dirty="0">
                <a:solidFill>
                  <a:prstClr val="black"/>
                </a:solidFill>
                <a:latin typeface="+mn-lt"/>
              </a:rPr>
              <a:t>10</a:t>
            </a:r>
            <a:r>
              <a:rPr lang="en-GB" sz="2000" baseline="30000" dirty="0">
                <a:solidFill>
                  <a:prstClr val="black"/>
                </a:solidFill>
                <a:latin typeface="+mn-lt"/>
              </a:rPr>
              <a:t>9</a:t>
            </a:r>
            <a:r>
              <a:rPr lang="en-GB" sz="2000" dirty="0">
                <a:solidFill>
                  <a:prstClr val="black"/>
                </a:solidFill>
                <a:latin typeface="+mn-lt"/>
              </a:rPr>
              <a:t> pp/s, </a:t>
            </a:r>
            <a:r>
              <a:rPr lang="en-GB" sz="2000" dirty="0">
                <a:solidFill>
                  <a:srgbClr val="C00000"/>
                </a:solidFill>
                <a:latin typeface="+mn-lt"/>
              </a:rPr>
              <a:t>1d </a:t>
            </a:r>
            <a:r>
              <a:rPr lang="en-GB" sz="2000" dirty="0">
                <a:solidFill>
                  <a:prstClr val="black"/>
                </a:solidFill>
                <a:latin typeface="+mn-lt"/>
              </a:rPr>
              <a:t>of cooling</a:t>
            </a:r>
          </a:p>
        </p:txBody>
      </p:sp>
    </p:spTree>
    <p:extLst>
      <p:ext uri="{BB962C8B-B14F-4D97-AF65-F5344CB8AC3E}">
        <p14:creationId xmlns:p14="http://schemas.microsoft.com/office/powerpoint/2010/main" val="3100306679"/>
      </p:ext>
    </p:extLst>
  </p:cSld>
  <p:clrMapOvr>
    <a:masterClrMapping/>
  </p:clrMapOvr>
  <p:transition>
    <p:dissolv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of residual activation @ CMS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39BAAC-9A3E-49FE-BF54-F121344B7ED9}" type="slidenum">
              <a:rPr lang="en-GB">
                <a:solidFill>
                  <a:srgbClr val="04617B">
                    <a:shade val="90000"/>
                  </a:srgbClr>
                </a:solidFill>
                <a:latin typeface="Constantia"/>
              </a:rPr>
              <a:pPr>
                <a:defRPr/>
              </a:pPr>
              <a:t>13</a:t>
            </a:fld>
            <a:endParaRPr lang="en-GB" dirty="0">
              <a:solidFill>
                <a:srgbClr val="04617B">
                  <a:shade val="90000"/>
                </a:srgbClr>
              </a:solidFill>
              <a:latin typeface="Constantia"/>
            </a:endParaRPr>
          </a:p>
        </p:txBody>
      </p:sp>
      <p:pic>
        <p:nvPicPr>
          <p:cNvPr id="26629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7268" y="5751336"/>
            <a:ext cx="5411391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8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1820127"/>
            <a:ext cx="4248472" cy="2833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916832"/>
            <a:ext cx="4452193" cy="29688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6"/>
          <p:cNvSpPr txBox="1">
            <a:spLocks noChangeArrowheads="1"/>
          </p:cNvSpPr>
          <p:nvPr/>
        </p:nvSpPr>
        <p:spPr bwMode="auto">
          <a:xfrm>
            <a:off x="539552" y="4644351"/>
            <a:ext cx="263694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GB" sz="2000" dirty="0">
                <a:solidFill>
                  <a:srgbClr val="C00000"/>
                </a:solidFill>
                <a:latin typeface="+mn-lt"/>
              </a:rPr>
              <a:t>180 days </a:t>
            </a:r>
            <a:r>
              <a:rPr lang="en-GB" sz="2000" dirty="0">
                <a:solidFill>
                  <a:prstClr val="black"/>
                </a:solidFill>
                <a:latin typeface="+mn-lt"/>
              </a:rPr>
              <a:t>of irradiation, </a:t>
            </a:r>
          </a:p>
          <a:p>
            <a:pPr eaLnBrk="1" hangingPunct="1"/>
            <a:r>
              <a:rPr lang="en-GB" sz="2000" dirty="0">
                <a:solidFill>
                  <a:prstClr val="black"/>
                </a:solidFill>
                <a:latin typeface="+mn-lt"/>
              </a:rPr>
              <a:t>10</a:t>
            </a:r>
            <a:r>
              <a:rPr lang="en-GB" sz="2000" baseline="30000" dirty="0">
                <a:solidFill>
                  <a:prstClr val="black"/>
                </a:solidFill>
                <a:latin typeface="+mn-lt"/>
              </a:rPr>
              <a:t>9</a:t>
            </a:r>
            <a:r>
              <a:rPr lang="en-GB" sz="2000" dirty="0">
                <a:solidFill>
                  <a:prstClr val="black"/>
                </a:solidFill>
                <a:latin typeface="+mn-lt"/>
              </a:rPr>
              <a:t> pp/s, </a:t>
            </a:r>
            <a:r>
              <a:rPr lang="en-GB" sz="2000" dirty="0">
                <a:solidFill>
                  <a:srgbClr val="C00000"/>
                </a:solidFill>
                <a:latin typeface="+mn-lt"/>
              </a:rPr>
              <a:t>1w </a:t>
            </a:r>
            <a:r>
              <a:rPr lang="en-GB" sz="2000" dirty="0">
                <a:solidFill>
                  <a:prstClr val="black"/>
                </a:solidFill>
                <a:latin typeface="+mn-lt"/>
              </a:rPr>
              <a:t>of cooling</a:t>
            </a:r>
          </a:p>
        </p:txBody>
      </p:sp>
      <p:sp>
        <p:nvSpPr>
          <p:cNvPr id="14" name="TextBox 6"/>
          <p:cNvSpPr txBox="1">
            <a:spLocks noChangeArrowheads="1"/>
          </p:cNvSpPr>
          <p:nvPr/>
        </p:nvSpPr>
        <p:spPr bwMode="auto">
          <a:xfrm>
            <a:off x="5234730" y="4678852"/>
            <a:ext cx="263694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GB" sz="2000" dirty="0">
                <a:solidFill>
                  <a:srgbClr val="C00000"/>
                </a:solidFill>
                <a:latin typeface="+mn-lt"/>
              </a:rPr>
              <a:t>180 days </a:t>
            </a:r>
            <a:r>
              <a:rPr lang="en-GB" sz="2000" dirty="0">
                <a:solidFill>
                  <a:prstClr val="black"/>
                </a:solidFill>
                <a:latin typeface="+mn-lt"/>
              </a:rPr>
              <a:t>of irradiation, </a:t>
            </a:r>
          </a:p>
          <a:p>
            <a:pPr eaLnBrk="1" hangingPunct="1"/>
            <a:r>
              <a:rPr lang="en-GB" sz="2000" dirty="0">
                <a:solidFill>
                  <a:prstClr val="black"/>
                </a:solidFill>
                <a:latin typeface="+mn-lt"/>
              </a:rPr>
              <a:t>10</a:t>
            </a:r>
            <a:r>
              <a:rPr lang="en-GB" sz="2000" baseline="30000" dirty="0">
                <a:solidFill>
                  <a:prstClr val="black"/>
                </a:solidFill>
                <a:latin typeface="+mn-lt"/>
              </a:rPr>
              <a:t>9</a:t>
            </a:r>
            <a:r>
              <a:rPr lang="en-GB" sz="2000" dirty="0">
                <a:solidFill>
                  <a:prstClr val="black"/>
                </a:solidFill>
                <a:latin typeface="+mn-lt"/>
              </a:rPr>
              <a:t> pp/s, </a:t>
            </a:r>
            <a:r>
              <a:rPr lang="en-GB" sz="2000" dirty="0">
                <a:solidFill>
                  <a:srgbClr val="C00000"/>
                </a:solidFill>
                <a:latin typeface="+mn-lt"/>
              </a:rPr>
              <a:t>1m </a:t>
            </a:r>
            <a:r>
              <a:rPr lang="en-GB" sz="2000" dirty="0">
                <a:solidFill>
                  <a:prstClr val="black"/>
                </a:solidFill>
                <a:latin typeface="+mn-lt"/>
              </a:rPr>
              <a:t>of cooling</a:t>
            </a:r>
          </a:p>
        </p:txBody>
      </p:sp>
    </p:spTree>
    <p:extLst>
      <p:ext uri="{BB962C8B-B14F-4D97-AF65-F5344CB8AC3E}">
        <p14:creationId xmlns:p14="http://schemas.microsoft.com/office/powerpoint/2010/main" val="1447135849"/>
      </p:ext>
    </p:extLst>
  </p:cSld>
  <p:clrMapOvr>
    <a:masterClrMapping/>
  </p:clrMapOvr>
  <p:transition>
    <p:dissolv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Air activation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D5ECE-8B49-45CD-BE81-EF81920D1969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749651" y="1267842"/>
            <a:ext cx="29523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prstClr val="black"/>
                </a:solidFill>
              </a:rPr>
              <a:t>High-energy particles and neutrons are crossing the air which is surrounding beam impact points</a:t>
            </a:r>
          </a:p>
        </p:txBody>
      </p:sp>
      <p:sp>
        <p:nvSpPr>
          <p:cNvPr id="8" name="Down Arrow 7"/>
          <p:cNvSpPr/>
          <p:nvPr/>
        </p:nvSpPr>
        <p:spPr>
          <a:xfrm>
            <a:off x="6757763" y="2563985"/>
            <a:ext cx="648072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  <a:latin typeface="Constanti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677643" y="3212057"/>
            <a:ext cx="3131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prstClr val="black"/>
                </a:solidFill>
                <a:latin typeface="+mj-lt"/>
              </a:rPr>
              <a:t>Production of radioactive air.</a:t>
            </a:r>
          </a:p>
        </p:txBody>
      </p:sp>
      <p:sp>
        <p:nvSpPr>
          <p:cNvPr id="10" name="Down Arrow 9"/>
          <p:cNvSpPr/>
          <p:nvPr/>
        </p:nvSpPr>
        <p:spPr>
          <a:xfrm>
            <a:off x="6757763" y="3644105"/>
            <a:ext cx="648072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  <a:latin typeface="Constantia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677643" y="4292177"/>
            <a:ext cx="313184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prstClr val="black"/>
                </a:solidFill>
                <a:latin typeface="+mj-lt"/>
              </a:rPr>
              <a:t>Problems to be considered:</a:t>
            </a:r>
          </a:p>
          <a:p>
            <a:endParaRPr lang="en-GB" dirty="0">
              <a:solidFill>
                <a:prstClr val="black"/>
              </a:solidFill>
              <a:latin typeface="+mj-lt"/>
            </a:endParaRPr>
          </a:p>
          <a:p>
            <a:pPr marL="342900" indent="-342900">
              <a:buFontTx/>
              <a:buAutoNum type="arabicParenR"/>
            </a:pPr>
            <a:r>
              <a:rPr lang="en-GB" dirty="0">
                <a:solidFill>
                  <a:prstClr val="black"/>
                </a:solidFill>
                <a:latin typeface="+mj-lt"/>
              </a:rPr>
              <a:t>People entering the area are exposed to and inhale the radioactive air</a:t>
            </a:r>
          </a:p>
          <a:p>
            <a:pPr marL="342900" indent="-342900">
              <a:buFontTx/>
              <a:buAutoNum type="arabicParenR"/>
            </a:pPr>
            <a:r>
              <a:rPr lang="en-GB" dirty="0">
                <a:solidFill>
                  <a:prstClr val="black"/>
                </a:solidFill>
                <a:latin typeface="+mj-lt"/>
              </a:rPr>
              <a:t>Release of airborne radioactivity to the environment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7504" y="1285437"/>
            <a:ext cx="5184576" cy="4843075"/>
          </a:xfrm>
          <a:prstGeom prst="rect">
            <a:avLst/>
          </a:prstGeom>
        </p:spPr>
      </p:pic>
      <p:cxnSp>
        <p:nvCxnSpPr>
          <p:cNvPr id="14" name="Straight Arrow Connector 13"/>
          <p:cNvCxnSpPr/>
          <p:nvPr/>
        </p:nvCxnSpPr>
        <p:spPr>
          <a:xfrm>
            <a:off x="3779912" y="2708920"/>
            <a:ext cx="135094" cy="1296144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187442" y="2261684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Beam pipe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2541551" y="2387726"/>
            <a:ext cx="520657" cy="1335096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017022" y="2018394"/>
            <a:ext cx="7646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Target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3317310" y="3789040"/>
            <a:ext cx="550988" cy="86327"/>
          </a:xfrm>
          <a:prstGeom prst="straightConnector1">
            <a:avLst/>
          </a:prstGeom>
          <a:ln w="38100">
            <a:solidFill>
              <a:schemeClr val="bg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2966794" y="1592995"/>
            <a:ext cx="542731" cy="2148405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1962139" y="1223663"/>
            <a:ext cx="19956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Beam traversing air</a:t>
            </a:r>
          </a:p>
        </p:txBody>
      </p:sp>
    </p:spTree>
    <p:extLst>
      <p:ext uri="{BB962C8B-B14F-4D97-AF65-F5344CB8AC3E}">
        <p14:creationId xmlns:p14="http://schemas.microsoft.com/office/powerpoint/2010/main" val="4032178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 animBg="1"/>
      <p:bldP spid="11" grpId="0"/>
      <p:bldP spid="2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1521" y="6115362"/>
            <a:ext cx="885698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itchFamily="34" charset="0"/>
              <a:buChar char="•"/>
            </a:pPr>
            <a:r>
              <a:rPr lang="en-US" sz="1500" dirty="0">
                <a:solidFill>
                  <a:prstClr val="black"/>
                </a:solidFill>
              </a:rPr>
              <a:t>Different main contributors to airborne radioactivity at different cooling times</a:t>
            </a:r>
          </a:p>
          <a:p>
            <a:pPr marL="214313" indent="-214313">
              <a:buFont typeface="Arial" pitchFamily="34" charset="0"/>
              <a:buChar char="•"/>
            </a:pPr>
            <a:r>
              <a:rPr lang="en-US" sz="1500" dirty="0">
                <a:solidFill>
                  <a:prstClr val="black"/>
                </a:solidFill>
              </a:rPr>
              <a:t>Long lived isotopes (e.g. Be-7) become important for confined spaces for longer irradiation and cooling times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47664" y="1032448"/>
            <a:ext cx="6027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prstClr val="black"/>
                </a:solidFill>
              </a:rPr>
              <a:t>Example: Beam loss on an unshielded object in the SPS tunnel </a:t>
            </a:r>
            <a:br>
              <a:rPr lang="en-US" sz="1600" b="1" dirty="0">
                <a:solidFill>
                  <a:prstClr val="black"/>
                </a:solidFill>
              </a:rPr>
            </a:br>
            <a:r>
              <a:rPr lang="en-US" sz="1600" b="1" dirty="0">
                <a:solidFill>
                  <a:prstClr val="black"/>
                </a:solidFill>
              </a:rPr>
              <a:t>(short term irradiation of air)</a:t>
            </a:r>
            <a:endParaRPr lang="en-GB" sz="1600" b="1" dirty="0">
              <a:solidFill>
                <a:prstClr val="black"/>
              </a:solidFill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7289" y="2093080"/>
            <a:ext cx="1283183" cy="2037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7537289" y="2255018"/>
            <a:ext cx="641591" cy="216024"/>
          </a:xfrm>
          <a:prstGeom prst="rect">
            <a:avLst/>
          </a:prstGeom>
          <a:solidFill>
            <a:srgbClr val="FF0000">
              <a:alpha val="1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prstClr val="white"/>
              </a:solidFill>
              <a:latin typeface="Constantia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537289" y="2849084"/>
            <a:ext cx="641591" cy="216024"/>
          </a:xfrm>
          <a:prstGeom prst="rect">
            <a:avLst/>
          </a:prstGeom>
          <a:solidFill>
            <a:srgbClr val="FF0000">
              <a:alpha val="1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prstClr val="white"/>
              </a:solidFill>
              <a:latin typeface="Constantia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537289" y="2633060"/>
            <a:ext cx="641591" cy="216024"/>
          </a:xfrm>
          <a:prstGeom prst="rect">
            <a:avLst/>
          </a:prstGeom>
          <a:solidFill>
            <a:srgbClr val="FF0000">
              <a:alpha val="1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prstClr val="white"/>
              </a:solidFill>
              <a:latin typeface="Constantia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559393" y="3767186"/>
            <a:ext cx="641591" cy="216024"/>
          </a:xfrm>
          <a:prstGeom prst="rect">
            <a:avLst/>
          </a:prstGeom>
          <a:solidFill>
            <a:srgbClr val="FF0000">
              <a:alpha val="1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prstClr val="white"/>
              </a:solidFill>
              <a:latin typeface="Constantia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Air activation example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7103" y="1811470"/>
            <a:ext cx="5631161" cy="4075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0304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 animBg="1"/>
      <p:bldP spid="8" grpId="0" animBg="1"/>
      <p:bldP spid="9" grpId="0" animBg="1"/>
      <p:bldP spid="1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Exercise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D5ECE-8B49-45CD-BE81-EF81920D1969}" type="slidenum">
              <a:rPr lang="en-US" smtClean="0"/>
              <a:pPr/>
              <a:t>16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72901" y="6011403"/>
                <a:ext cx="4560031" cy="492443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 </m:t>
                    </m:r>
                    <m:r>
                      <a:rPr lang="en-US" sz="2000" b="0" i="1" smtClean="0">
                        <a:latin typeface="Cambria Math" charset="0"/>
                      </a:rPr>
                      <m:t>𝑁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𝑖𝑟𝑟</m:t>
                            </m:r>
                          </m:sub>
                        </m:s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sz="20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𝑐𝑜𝑜𝑙</m:t>
                            </m:r>
                          </m:sub>
                        </m:sSub>
                      </m:e>
                    </m:d>
                    <m:r>
                      <a:rPr lang="en-US" sz="200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mr-IN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 charset="0"/>
                          </a:rPr>
                          <m:t>𝑃</m:t>
                        </m:r>
                      </m:num>
                      <m:den>
                        <m:r>
                          <a:rPr lang="mr-IN" sz="200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𝜆</m:t>
                        </m:r>
                      </m:den>
                    </m:f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(1−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𝑖𝑟𝑟</m:t>
                            </m:r>
                          </m:sub>
                        </m:sSub>
                      </m:sup>
                    </m:sSup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  <m:sSub>
                          <m:sSubPr>
                            <m:ctrlPr>
                              <a:rPr lang="en-US" sz="20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𝑐𝑜𝑜𝑙</m:t>
                            </m:r>
                          </m:sub>
                        </m:sSub>
                      </m:sup>
                    </m:sSup>
                  </m:oMath>
                </a14:m>
                <a:r>
                  <a:rPr lang="en-US" sz="3200" dirty="0"/>
                  <a:t> </a:t>
                </a: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2901" y="6011403"/>
                <a:ext cx="4560031" cy="492443"/>
              </a:xfrm>
              <a:prstGeom prst="rect">
                <a:avLst/>
              </a:prstGeom>
              <a:blipFill rotWithShape="0">
                <a:blip r:embed="rId2"/>
                <a:stretch>
                  <a:fillRect b="-1235"/>
                </a:stretch>
              </a:blipFill>
              <a:ln w="28575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l="2449"/>
          <a:stretch/>
        </p:blipFill>
        <p:spPr>
          <a:xfrm>
            <a:off x="-19734" y="943778"/>
            <a:ext cx="5736695" cy="3611147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6793848" y="1537273"/>
            <a:ext cx="21310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Saturation level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76679" y="4660502"/>
            <a:ext cx="87644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After which irradiation time (expressed in multiples of half-lives) do we reach 90% </a:t>
            </a:r>
          </a:p>
          <a:p>
            <a:r>
              <a:rPr lang="en-US" sz="2000" dirty="0"/>
              <a:t>of the maximum saturation activity? (No cooling!)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76679" y="5584614"/>
            <a:ext cx="730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/>
              <a:t>Hints:</a:t>
            </a:r>
          </a:p>
        </p:txBody>
      </p:sp>
      <p:sp>
        <p:nvSpPr>
          <p:cNvPr id="37" name="Rectangle 36"/>
          <p:cNvSpPr/>
          <p:nvPr/>
        </p:nvSpPr>
        <p:spPr>
          <a:xfrm>
            <a:off x="1798067" y="1797466"/>
            <a:ext cx="3648411" cy="22566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Connector 19"/>
          <p:cNvCxnSpPr/>
          <p:nvPr/>
        </p:nvCxnSpPr>
        <p:spPr>
          <a:xfrm>
            <a:off x="380999" y="1797466"/>
            <a:ext cx="6351241" cy="0"/>
          </a:xfrm>
          <a:prstGeom prst="line">
            <a:avLst/>
          </a:prstGeom>
          <a:ln w="28575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645754" y="2859652"/>
            <a:ext cx="11317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Operation</a:t>
            </a:r>
          </a:p>
        </p:txBody>
      </p:sp>
    </p:spTree>
    <p:extLst>
      <p:ext uri="{BB962C8B-B14F-4D97-AF65-F5344CB8AC3E}">
        <p14:creationId xmlns:p14="http://schemas.microsoft.com/office/powerpoint/2010/main" val="1107717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7C390E-28CF-40A3-8128-6289C64F4D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Solution </a:t>
            </a:r>
            <a:r>
              <a:rPr lang="de-CH" dirty="0" err="1"/>
              <a:t>of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</a:t>
            </a:r>
            <a:r>
              <a:rPr lang="de-CH" dirty="0" err="1"/>
              <a:t>excercise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268395-2923-4F5F-9A69-7CB62B8E39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D5ECE-8B49-45CD-BE81-EF81920D1969}" type="slidenum">
              <a:rPr lang="en-US" smtClean="0"/>
              <a:pPr/>
              <a:t>17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3ED2A312-A4A6-4080-8364-A6E8C455C4BF}"/>
                  </a:ext>
                </a:extLst>
              </p:cNvPr>
              <p:cNvSpPr txBox="1"/>
              <p:nvPr/>
            </p:nvSpPr>
            <p:spPr>
              <a:xfrm>
                <a:off x="467544" y="1052736"/>
                <a:ext cx="5466433" cy="553998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 </m:t>
                    </m:r>
                    <m:r>
                      <a:rPr lang="en-US" sz="2400" b="0" i="1" smtClean="0">
                        <a:latin typeface="Cambria Math" charset="0"/>
                      </a:rPr>
                      <m:t>𝑁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𝑖𝑟𝑟</m:t>
                            </m:r>
                          </m:sub>
                        </m:s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sz="2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𝑐𝑜𝑜𝑙</m:t>
                            </m:r>
                          </m:sub>
                        </m:sSub>
                      </m:e>
                    </m:d>
                    <m:r>
                      <a:rPr lang="en-US" sz="240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mr-IN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charset="0"/>
                          </a:rPr>
                          <m:t>𝑃</m:t>
                        </m:r>
                      </m:num>
                      <m:den>
                        <m:r>
                          <a:rPr lang="mr-IN" sz="240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𝜆</m:t>
                        </m:r>
                      </m:den>
                    </m:f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(1−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𝑖𝑟𝑟</m:t>
                            </m:r>
                          </m:sub>
                        </m:sSub>
                      </m:sup>
                    </m:sSup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  <m:sSub>
                          <m:sSubPr>
                            <m:ctrlPr>
                              <a:rPr lang="en-US" sz="24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𝑐𝑜𝑜𝑙</m:t>
                            </m:r>
                          </m:sub>
                        </m:sSub>
                      </m:sup>
                    </m:sSup>
                  </m:oMath>
                </a14:m>
                <a:r>
                  <a:rPr lang="en-US" sz="3600" dirty="0"/>
                  <a:t> 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3ED2A312-A4A6-4080-8364-A6E8C455C4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1052736"/>
                <a:ext cx="5466433" cy="553998"/>
              </a:xfrm>
              <a:prstGeom prst="rect">
                <a:avLst/>
              </a:prstGeom>
              <a:blipFill>
                <a:blip r:embed="rId2"/>
                <a:stretch>
                  <a:fillRect b="-1099"/>
                </a:stretch>
              </a:blipFill>
              <a:ln w="28575"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68AD07FB-BA57-4238-ACE2-FF194AAD3976}"/>
              </a:ext>
            </a:extLst>
          </p:cNvPr>
          <p:cNvSpPr txBox="1"/>
          <p:nvPr/>
        </p:nvSpPr>
        <p:spPr>
          <a:xfrm>
            <a:off x="179512" y="1772816"/>
            <a:ext cx="86409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 err="1"/>
              <a:t>We</a:t>
            </a:r>
            <a:r>
              <a:rPr lang="de-CH" dirty="0"/>
              <a:t> </a:t>
            </a:r>
            <a:r>
              <a:rPr lang="de-CH" dirty="0" err="1"/>
              <a:t>talk</a:t>
            </a:r>
            <a:r>
              <a:rPr lang="de-CH" dirty="0"/>
              <a:t> </a:t>
            </a:r>
            <a:r>
              <a:rPr lang="de-CH" dirty="0" err="1"/>
              <a:t>about</a:t>
            </a:r>
            <a:r>
              <a:rPr lang="de-CH" dirty="0"/>
              <a:t> </a:t>
            </a:r>
            <a:r>
              <a:rPr lang="de-CH" dirty="0" err="1"/>
              <a:t>irradiation</a:t>
            </a:r>
            <a:r>
              <a:rPr lang="de-CH" dirty="0"/>
              <a:t> </a:t>
            </a:r>
            <a:r>
              <a:rPr lang="de-CH" dirty="0" err="1"/>
              <a:t>only</a:t>
            </a:r>
            <a:r>
              <a:rPr lang="de-CH" dirty="0"/>
              <a:t>, </a:t>
            </a:r>
            <a:r>
              <a:rPr lang="de-CH" dirty="0" err="1"/>
              <a:t>hence</a:t>
            </a:r>
            <a:r>
              <a:rPr lang="de-CH" dirty="0"/>
              <a:t> </a:t>
            </a:r>
            <a:r>
              <a:rPr lang="de-CH" dirty="0" err="1"/>
              <a:t>t</a:t>
            </a:r>
            <a:r>
              <a:rPr lang="de-CH" baseline="-25000" dirty="0" err="1"/>
              <a:t>cool</a:t>
            </a:r>
            <a:r>
              <a:rPr lang="de-CH" dirty="0"/>
              <a:t> </a:t>
            </a:r>
            <a:r>
              <a:rPr lang="de-CH" dirty="0" err="1"/>
              <a:t>is</a:t>
            </a:r>
            <a:r>
              <a:rPr lang="de-CH" dirty="0"/>
              <a:t> 0.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 err="1"/>
              <a:t>Full</a:t>
            </a:r>
            <a:r>
              <a:rPr lang="de-CH" dirty="0"/>
              <a:t> </a:t>
            </a:r>
            <a:r>
              <a:rPr lang="de-CH" dirty="0" err="1"/>
              <a:t>saturation</a:t>
            </a:r>
            <a:r>
              <a:rPr lang="de-CH" dirty="0"/>
              <a:t> </a:t>
            </a:r>
            <a:r>
              <a:rPr lang="de-CH" dirty="0" err="1"/>
              <a:t>occurrs</a:t>
            </a:r>
            <a:r>
              <a:rPr lang="de-CH" dirty="0"/>
              <a:t> after infinite time.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 err="1"/>
              <a:t>Hence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</a:t>
            </a:r>
            <a:r>
              <a:rPr lang="de-CH" dirty="0" err="1"/>
              <a:t>full</a:t>
            </a:r>
            <a:r>
              <a:rPr lang="de-CH" dirty="0"/>
              <a:t> </a:t>
            </a:r>
            <a:r>
              <a:rPr lang="de-CH" dirty="0" err="1"/>
              <a:t>saturation</a:t>
            </a:r>
            <a:r>
              <a:rPr lang="de-CH" dirty="0"/>
              <a:t> </a:t>
            </a:r>
            <a:r>
              <a:rPr lang="de-CH" dirty="0" err="1"/>
              <a:t>level</a:t>
            </a:r>
            <a:r>
              <a:rPr lang="de-CH" dirty="0"/>
              <a:t> </a:t>
            </a:r>
            <a:r>
              <a:rPr lang="de-CH" dirty="0" err="1"/>
              <a:t>is</a:t>
            </a:r>
            <a:r>
              <a:rPr lang="de-CH" dirty="0"/>
              <a:t> </a:t>
            </a:r>
            <a:r>
              <a:rPr lang="de-CH" dirty="0" err="1"/>
              <a:t>given</a:t>
            </a:r>
            <a:r>
              <a:rPr lang="de-CH" dirty="0"/>
              <a:t> </a:t>
            </a:r>
            <a:r>
              <a:rPr lang="de-CH" dirty="0" err="1"/>
              <a:t>with</a:t>
            </a:r>
            <a:r>
              <a:rPr lang="de-CH" dirty="0"/>
              <a:t>:  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BBA9B86-4125-45C2-8462-25FD1D11311C}"/>
                  </a:ext>
                </a:extLst>
              </p:cNvPr>
              <p:cNvSpPr txBox="1"/>
              <p:nvPr/>
            </p:nvSpPr>
            <p:spPr>
              <a:xfrm>
                <a:off x="467544" y="2780928"/>
                <a:ext cx="6231899" cy="699422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 </m:t>
                    </m:r>
                    <m:r>
                      <a:rPr lang="en-US" sz="2400" b="0" i="1" smtClean="0">
                        <a:latin typeface="Cambria Math" charset="0"/>
                      </a:rPr>
                      <m:t>𝑁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𝑖𝑟𝑟</m:t>
                            </m:r>
                          </m:sub>
                        </m:sSub>
                        <m:r>
                          <a:rPr lang="de-CH" sz="2400" b="0" i="1" smtClean="0">
                            <a:latin typeface="Cambria Math" panose="02040503050406030204" pitchFamily="18" charset="0"/>
                          </a:rPr>
                          <m:t>= ∞,</m:t>
                        </m:r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de-CH" sz="2400" b="0" i="1" smtClean="0">
                                <a:latin typeface="Cambria Math" panose="02040503050406030204" pitchFamily="18" charset="0"/>
                              </a:rPr>
                              <m:t>𝑐𝑜𝑜𝑙</m:t>
                            </m:r>
                          </m:sub>
                        </m:sSub>
                        <m:r>
                          <a:rPr lang="de-CH" sz="2400" i="1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de-CH" sz="24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d>
                    <m:r>
                      <a:rPr lang="en-US" sz="240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mr-IN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charset="0"/>
                          </a:rPr>
                          <m:t>𝑃</m:t>
                        </m:r>
                      </m:num>
                      <m:den>
                        <m:r>
                          <a:rPr lang="mr-IN" sz="240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𝜆</m:t>
                        </m:r>
                      </m:den>
                    </m:f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(1−</m:t>
                    </m:r>
                    <m:r>
                      <a:rPr lang="de-CH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0.0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>
                    <a:ea typeface="Cambria Math" panose="02040503050406030204" pitchFamily="18" charset="0"/>
                  </a:rPr>
                  <a:t> x 1.0 </a:t>
                </a:r>
                <a14:m>
                  <m:oMath xmlns:m="http://schemas.openxmlformats.org/officeDocument/2006/math">
                    <m:r>
                      <a:rPr lang="en-US" sz="32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mr-IN" sz="32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200" i="1">
                            <a:latin typeface="Cambria Math" charset="0"/>
                          </a:rPr>
                          <m:t>𝑃</m:t>
                        </m:r>
                      </m:num>
                      <m:den>
                        <m:r>
                          <a:rPr lang="mr-IN" sz="32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𝜆</m:t>
                        </m:r>
                      </m:den>
                    </m:f>
                  </m:oMath>
                </a14:m>
                <a:endParaRPr lang="en-US" sz="32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BBA9B86-4125-45C2-8462-25FD1D1131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2780928"/>
                <a:ext cx="6231899" cy="699422"/>
              </a:xfrm>
              <a:prstGeom prst="rect">
                <a:avLst/>
              </a:prstGeom>
              <a:blipFill>
                <a:blip r:embed="rId3"/>
                <a:stretch>
                  <a:fillRect b="-7826"/>
                </a:stretch>
              </a:blipFill>
              <a:ln w="28575"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F0D076AF-DD66-4B41-B25D-7820B0F31517}"/>
              </a:ext>
            </a:extLst>
          </p:cNvPr>
          <p:cNvSpPr txBox="1"/>
          <p:nvPr/>
        </p:nvSpPr>
        <p:spPr>
          <a:xfrm>
            <a:off x="380998" y="3573016"/>
            <a:ext cx="7215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err="1"/>
              <a:t>We</a:t>
            </a:r>
            <a:r>
              <a:rPr lang="de-CH" dirty="0"/>
              <a:t> </a:t>
            </a:r>
            <a:r>
              <a:rPr lang="de-CH" dirty="0" err="1"/>
              <a:t>are</a:t>
            </a:r>
            <a:r>
              <a:rPr lang="de-CH" dirty="0"/>
              <a:t> </a:t>
            </a:r>
            <a:r>
              <a:rPr lang="de-CH" dirty="0" err="1"/>
              <a:t>looking</a:t>
            </a:r>
            <a:r>
              <a:rPr lang="de-CH" dirty="0"/>
              <a:t> </a:t>
            </a:r>
            <a:r>
              <a:rPr lang="de-CH" dirty="0" err="1"/>
              <a:t>now</a:t>
            </a:r>
            <a:r>
              <a:rPr lang="de-CH" dirty="0"/>
              <a:t> </a:t>
            </a:r>
            <a:r>
              <a:rPr lang="de-CH" dirty="0" err="1"/>
              <a:t>for</a:t>
            </a:r>
            <a:r>
              <a:rPr lang="de-CH" dirty="0"/>
              <a:t> 90% </a:t>
            </a:r>
            <a:r>
              <a:rPr lang="de-CH" dirty="0" err="1"/>
              <a:t>of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</a:t>
            </a:r>
            <a:r>
              <a:rPr lang="de-CH" dirty="0" err="1"/>
              <a:t>saturation</a:t>
            </a:r>
            <a:r>
              <a:rPr lang="de-CH" dirty="0"/>
              <a:t> </a:t>
            </a:r>
            <a:r>
              <a:rPr lang="de-CH" dirty="0" err="1"/>
              <a:t>level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CA55C82-38CD-4797-AFFE-0F83147A2001}"/>
                  </a:ext>
                </a:extLst>
              </p:cNvPr>
              <p:cNvSpPr txBox="1"/>
              <p:nvPr/>
            </p:nvSpPr>
            <p:spPr>
              <a:xfrm>
                <a:off x="380998" y="4236382"/>
                <a:ext cx="3374898" cy="524503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 </m:t>
                    </m:r>
                    <m:r>
                      <a:rPr lang="de-CH" sz="2400" b="0" i="1" smtClean="0">
                        <a:latin typeface="Cambria Math" panose="02040503050406030204" pitchFamily="18" charset="0"/>
                      </a:rPr>
                      <m:t>0.9×</m:t>
                    </m:r>
                    <m:f>
                      <m:fPr>
                        <m:ctrlPr>
                          <a:rPr lang="mr-IN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charset="0"/>
                          </a:rPr>
                          <m:t>𝑃</m:t>
                        </m:r>
                      </m:num>
                      <m:den>
                        <m:r>
                          <a:rPr lang="mr-IN" sz="24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𝜆</m:t>
                        </m:r>
                      </m:den>
                    </m:f>
                    <m:r>
                      <a:rPr lang="en-US" sz="240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mr-IN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charset="0"/>
                          </a:rPr>
                          <m:t>𝑃</m:t>
                        </m:r>
                      </m:num>
                      <m:den>
                        <m:r>
                          <a:rPr lang="mr-IN" sz="240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𝜆</m:t>
                        </m:r>
                      </m:den>
                    </m:f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(1−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𝑖𝑟𝑟</m:t>
                            </m:r>
                          </m:sub>
                        </m:sSub>
                      </m:sup>
                    </m:sSup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>
                    <a:ea typeface="Cambria Math" panose="02040503050406030204" pitchFamily="18" charset="0"/>
                  </a:rPr>
                  <a:t> </a:t>
                </a:r>
                <a:endParaRPr lang="en-US" sz="36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CA55C82-38CD-4797-AFFE-0F83147A200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0998" y="4236382"/>
                <a:ext cx="3374898" cy="52450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E5282A3-379D-40B0-B589-FDF829A597C7}"/>
                  </a:ext>
                </a:extLst>
              </p:cNvPr>
              <p:cNvSpPr txBox="1"/>
              <p:nvPr/>
            </p:nvSpPr>
            <p:spPr>
              <a:xfrm>
                <a:off x="4499992" y="4283180"/>
                <a:ext cx="2475742" cy="386644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 </m:t>
                    </m:r>
                    <m:r>
                      <a:rPr lang="de-CH" sz="2400" b="0" i="1" smtClean="0">
                        <a:latin typeface="Cambria Math" panose="02040503050406030204" pitchFamily="18" charset="0"/>
                      </a:rPr>
                      <m:t>0.9</m:t>
                    </m:r>
                    <m:r>
                      <a:rPr lang="en-US" sz="240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mr-IN" sz="240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1−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𝑖𝑟𝑟</m:t>
                            </m:r>
                          </m:sub>
                        </m:sSub>
                      </m:sup>
                    </m:sSup>
                  </m:oMath>
                </a14:m>
                <a:r>
                  <a:rPr lang="en-US" sz="2400" dirty="0">
                    <a:ea typeface="Cambria Math" panose="02040503050406030204" pitchFamily="18" charset="0"/>
                  </a:rPr>
                  <a:t> </a:t>
                </a:r>
                <a:endParaRPr lang="en-US" sz="36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E5282A3-379D-40B0-B589-FDF829A597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9992" y="4283180"/>
                <a:ext cx="2475742" cy="386644"/>
              </a:xfrm>
              <a:prstGeom prst="rect">
                <a:avLst/>
              </a:prstGeom>
              <a:blipFill>
                <a:blip r:embed="rId5"/>
                <a:stretch>
                  <a:fillRect l="-246" t="-1587" b="-6349"/>
                </a:stretch>
              </a:blipFill>
              <a:ln w="28575"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Arrow: Right 11">
            <a:extLst>
              <a:ext uri="{FF2B5EF4-FFF2-40B4-BE49-F238E27FC236}">
                <a16:creationId xmlns:a16="http://schemas.microsoft.com/office/drawing/2014/main" id="{EE8B86F1-6971-4389-94A6-CB79F8E24457}"/>
              </a:ext>
            </a:extLst>
          </p:cNvPr>
          <p:cNvSpPr/>
          <p:nvPr/>
        </p:nvSpPr>
        <p:spPr>
          <a:xfrm>
            <a:off x="3755896" y="4377890"/>
            <a:ext cx="600080" cy="19332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D4B621E3-AB03-4C87-A09D-6F45BE234B03}"/>
                  </a:ext>
                </a:extLst>
              </p:cNvPr>
              <p:cNvSpPr txBox="1"/>
              <p:nvPr/>
            </p:nvSpPr>
            <p:spPr>
              <a:xfrm>
                <a:off x="1211640" y="4976656"/>
                <a:ext cx="1939762" cy="386644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 </m:t>
                    </m:r>
                    <m:r>
                      <a:rPr lang="de-CH" sz="2400" b="0" i="1" smtClean="0">
                        <a:latin typeface="Cambria Math" panose="02040503050406030204" pitchFamily="18" charset="0"/>
                      </a:rPr>
                      <m:t>0.1</m:t>
                    </m:r>
                    <m:r>
                      <a:rPr lang="en-US" sz="240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mr-IN" sz="2400" i="1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𝑖𝑟𝑟</m:t>
                            </m:r>
                          </m:sub>
                        </m:sSub>
                      </m:sup>
                    </m:sSup>
                  </m:oMath>
                </a14:m>
                <a:r>
                  <a:rPr lang="en-US" sz="2400" dirty="0">
                    <a:ea typeface="Cambria Math" panose="02040503050406030204" pitchFamily="18" charset="0"/>
                  </a:rPr>
                  <a:t> </a:t>
                </a:r>
                <a:endParaRPr lang="en-US" sz="3600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D4B621E3-AB03-4C87-A09D-6F45BE234B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1640" y="4976656"/>
                <a:ext cx="1939762" cy="386644"/>
              </a:xfrm>
              <a:prstGeom prst="rect">
                <a:avLst/>
              </a:prstGeom>
              <a:blipFill>
                <a:blip r:embed="rId6"/>
                <a:stretch>
                  <a:fillRect l="-314" t="-1563" b="-6250"/>
                </a:stretch>
              </a:blipFill>
              <a:ln w="28575"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Arrow: Right 13">
            <a:extLst>
              <a:ext uri="{FF2B5EF4-FFF2-40B4-BE49-F238E27FC236}">
                <a16:creationId xmlns:a16="http://schemas.microsoft.com/office/drawing/2014/main" id="{2F80FB6D-CE56-479F-8DE0-89FF3A332428}"/>
              </a:ext>
            </a:extLst>
          </p:cNvPr>
          <p:cNvSpPr/>
          <p:nvPr/>
        </p:nvSpPr>
        <p:spPr>
          <a:xfrm>
            <a:off x="467544" y="5071366"/>
            <a:ext cx="600080" cy="19332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2649B55-14D5-4813-8C4C-ECB4BEAC24CC}"/>
              </a:ext>
            </a:extLst>
          </p:cNvPr>
          <p:cNvSpPr txBox="1"/>
          <p:nvPr/>
        </p:nvSpPr>
        <p:spPr>
          <a:xfrm>
            <a:off x="3347864" y="4954123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000" dirty="0"/>
              <a:t>/ </a:t>
            </a:r>
            <a:r>
              <a:rPr lang="de-CH" sz="2000" dirty="0" err="1"/>
              <a:t>ln</a:t>
            </a:r>
            <a:endParaRPr lang="en-GB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ACEECDAD-EB61-4901-A81F-B3504BED40D3}"/>
                  </a:ext>
                </a:extLst>
              </p:cNvPr>
              <p:cNvSpPr txBox="1"/>
              <p:nvPr/>
            </p:nvSpPr>
            <p:spPr>
              <a:xfrm>
                <a:off x="5028064" y="4993968"/>
                <a:ext cx="2081532" cy="369332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  </m:t>
                      </m:r>
                      <m:r>
                        <a:rPr lang="de-CH" sz="2400" b="0" i="1" smtClean="0">
                          <a:latin typeface="Cambria Math" panose="02040503050406030204" pitchFamily="18" charset="0"/>
                        </a:rPr>
                        <m:t>−2.3</m:t>
                      </m:r>
                      <m:r>
                        <a:rPr lang="en-US" sz="240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𝜆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𝑖𝑟𝑟</m:t>
                          </m:r>
                        </m:sub>
                      </m:sSub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ACEECDAD-EB61-4901-A81F-B3504BED40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8064" y="4993968"/>
                <a:ext cx="2081532" cy="369332"/>
              </a:xfrm>
              <a:prstGeom prst="rect">
                <a:avLst/>
              </a:prstGeom>
              <a:blipFill>
                <a:blip r:embed="rId7"/>
                <a:stretch>
                  <a:fillRect r="-1173" b="-14754"/>
                </a:stretch>
              </a:blipFill>
              <a:ln w="28575"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Arrow: Right 16">
            <a:extLst>
              <a:ext uri="{FF2B5EF4-FFF2-40B4-BE49-F238E27FC236}">
                <a16:creationId xmlns:a16="http://schemas.microsoft.com/office/drawing/2014/main" id="{79E1C7E5-4628-487C-87F3-E99C12C687E7}"/>
              </a:ext>
            </a:extLst>
          </p:cNvPr>
          <p:cNvSpPr/>
          <p:nvPr/>
        </p:nvSpPr>
        <p:spPr>
          <a:xfrm>
            <a:off x="4283968" y="5088678"/>
            <a:ext cx="600080" cy="19332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CE1DD817-CF52-4650-A497-73A4C72840A5}"/>
                  </a:ext>
                </a:extLst>
              </p:cNvPr>
              <p:cNvSpPr txBox="1"/>
              <p:nvPr/>
            </p:nvSpPr>
            <p:spPr>
              <a:xfrm>
                <a:off x="323528" y="5642040"/>
                <a:ext cx="1773755" cy="369332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  </m:t>
                      </m:r>
                      <m:r>
                        <a:rPr lang="de-CH" sz="2400" b="0" i="1" smtClean="0">
                          <a:latin typeface="Cambria Math" panose="02040503050406030204" pitchFamily="18" charset="0"/>
                        </a:rPr>
                        <m:t>2.3/</m:t>
                      </m: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𝜆</m:t>
                      </m:r>
                      <m:r>
                        <a:rPr lang="en-US" sz="240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𝑖𝑟𝑟</m:t>
                          </m:r>
                        </m:sub>
                      </m:sSub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CE1DD817-CF52-4650-A497-73A4C72840A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5642040"/>
                <a:ext cx="1773755" cy="369332"/>
              </a:xfrm>
              <a:prstGeom prst="rect">
                <a:avLst/>
              </a:prstGeom>
              <a:blipFill>
                <a:blip r:embed="rId8"/>
                <a:stretch>
                  <a:fillRect r="-1375" b="-35000"/>
                </a:stretch>
              </a:blipFill>
              <a:ln w="28575"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7D30E3A9-C0A7-40F0-9543-5C89ACCCCA03}"/>
                  </a:ext>
                </a:extLst>
              </p:cNvPr>
              <p:cNvSpPr txBox="1"/>
              <p:nvPr/>
            </p:nvSpPr>
            <p:spPr>
              <a:xfrm>
                <a:off x="2947548" y="5556996"/>
                <a:ext cx="1041118" cy="6083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𝜆</m:t>
                      </m:r>
                      <m:r>
                        <a:rPr lang="en-US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= </m:t>
                      </m:r>
                      <m:f>
                        <m:fPr>
                          <m:ctrlPr>
                            <a:rPr lang="mr-IN" b="0" i="1" smtClean="0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ln</m:t>
                          </m:r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⁡(2)</m:t>
                          </m:r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1/2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7D30E3A9-C0A7-40F0-9543-5C89ACCCCA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7548" y="5556996"/>
                <a:ext cx="1041118" cy="608308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>
            <a:extLst>
              <a:ext uri="{FF2B5EF4-FFF2-40B4-BE49-F238E27FC236}">
                <a16:creationId xmlns:a16="http://schemas.microsoft.com/office/drawing/2014/main" id="{9B74D683-9C06-4E32-BB9B-AB6963B6C6C5}"/>
              </a:ext>
            </a:extLst>
          </p:cNvPr>
          <p:cNvSpPr txBox="1"/>
          <p:nvPr/>
        </p:nvSpPr>
        <p:spPr>
          <a:xfrm>
            <a:off x="2359546" y="5642040"/>
            <a:ext cx="7660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err="1"/>
              <a:t>with</a:t>
            </a:r>
            <a:endParaRPr lang="en-GB" dirty="0"/>
          </a:p>
        </p:txBody>
      </p:sp>
      <p:sp>
        <p:nvSpPr>
          <p:cNvPr id="21" name="Arrow: Right 20">
            <a:extLst>
              <a:ext uri="{FF2B5EF4-FFF2-40B4-BE49-F238E27FC236}">
                <a16:creationId xmlns:a16="http://schemas.microsoft.com/office/drawing/2014/main" id="{80538FFC-1F93-4A3C-BBA6-4184CB957B53}"/>
              </a:ext>
            </a:extLst>
          </p:cNvPr>
          <p:cNvSpPr/>
          <p:nvPr/>
        </p:nvSpPr>
        <p:spPr>
          <a:xfrm>
            <a:off x="4355976" y="5746042"/>
            <a:ext cx="600080" cy="19332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9D241BFD-650A-44D4-B3D2-833192B85F67}"/>
                  </a:ext>
                </a:extLst>
              </p:cNvPr>
              <p:cNvSpPr txBox="1"/>
              <p:nvPr/>
            </p:nvSpPr>
            <p:spPr>
              <a:xfrm>
                <a:off x="5323366" y="5601886"/>
                <a:ext cx="3056413" cy="402482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𝑖𝑟𝑟</m:t>
                          </m:r>
                        </m:sub>
                      </m:sSub>
                      <m:r>
                        <a:rPr lang="de-CH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de-CH" sz="2400" b="0" i="1" smtClean="0">
                          <a:latin typeface="Cambria Math" panose="02040503050406030204" pitchFamily="18" charset="0"/>
                        </a:rPr>
                        <m:t>2.3/</m:t>
                      </m:r>
                      <m:func>
                        <m:funcPr>
                          <m:ctrlPr>
                            <a:rPr lang="de-CH" sz="24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de-CH" sz="2400" b="0" i="0" smtClean="0">
                              <a:latin typeface="Cambria Math" panose="02040503050406030204" pitchFamily="18" charset="0"/>
                            </a:rPr>
                            <m:t>ln</m:t>
                          </m:r>
                        </m:fName>
                        <m:e>
                          <m:d>
                            <m:dPr>
                              <m:ctrlPr>
                                <a:rPr lang="de-CH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de-CH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d>
                        </m:e>
                      </m:func>
                      <m:r>
                        <a:rPr lang="de-CH" sz="2400" b="0" i="1" smtClean="0">
                          <a:latin typeface="Cambria Math" panose="02040503050406030204" pitchFamily="18" charset="0"/>
                        </a:rPr>
                        <m:t>×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𝑡</m:t>
                          </m:r>
                        </m:e>
                        <m:sub>
                          <m:r>
                            <a:rPr lang="en-US" sz="24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1/2</m:t>
                          </m:r>
                        </m:sub>
                      </m:sSub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9D241BFD-650A-44D4-B3D2-833192B85F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3366" y="5601886"/>
                <a:ext cx="3056413" cy="402482"/>
              </a:xfrm>
              <a:prstGeom prst="rect">
                <a:avLst/>
              </a:prstGeom>
              <a:blipFill>
                <a:blip r:embed="rId10"/>
                <a:stretch>
                  <a:fillRect l="-1394" r="-199" b="-25758"/>
                </a:stretch>
              </a:blipFill>
              <a:ln w="28575"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C3A59930-A6EE-4C6E-8D20-A1C67A8CBA83}"/>
                  </a:ext>
                </a:extLst>
              </p:cNvPr>
              <p:cNvSpPr txBox="1"/>
              <p:nvPr/>
            </p:nvSpPr>
            <p:spPr>
              <a:xfrm>
                <a:off x="4137315" y="6081954"/>
                <a:ext cx="4572000" cy="49481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𝒕</m:t>
                          </m:r>
                        </m:e>
                        <m:sub>
                          <m:r>
                            <a:rPr lang="en-US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𝒊𝒓𝒓</m:t>
                          </m:r>
                        </m:sub>
                      </m:sSub>
                      <m:r>
                        <a:rPr lang="de-CH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de-CH" sz="2400" b="1" i="1" smtClean="0"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de-CH" sz="2400" b="1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de-CH" sz="2400" b="1" i="1" smtClean="0"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de-CH" sz="2400" b="1" i="1" smtClean="0">
                          <a:latin typeface="Cambria Math" panose="02040503050406030204" pitchFamily="18" charset="0"/>
                        </a:rPr>
                        <m:t>×</m:t>
                      </m:r>
                      <m:sSub>
                        <m:sSubPr>
                          <m:ctrlPr>
                            <a:rPr lang="en-US" sz="2400" b="1" i="1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US" sz="2400" b="1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𝒕</m:t>
                          </m:r>
                        </m:e>
                        <m:sub>
                          <m:r>
                            <a:rPr lang="en-US" sz="2400" b="1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𝟏</m:t>
                          </m:r>
                          <m:r>
                            <a:rPr lang="en-US" sz="2400" b="1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/</m:t>
                          </m:r>
                          <m:r>
                            <a:rPr lang="en-US" sz="2400" b="1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en-GB" sz="2400" b="1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C3A59930-A6EE-4C6E-8D20-A1C67A8CBA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37315" y="6081954"/>
                <a:ext cx="4572000" cy="494815"/>
              </a:xfrm>
              <a:prstGeom prst="rect">
                <a:avLst/>
              </a:prstGeom>
              <a:blipFill>
                <a:blip r:embed="rId11"/>
                <a:stretch>
                  <a:fillRect b="-1234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05666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0" grpId="0"/>
      <p:bldP spid="11" grpId="0"/>
      <p:bldP spid="13" grpId="0"/>
      <p:bldP spid="16" grpId="0"/>
      <p:bldP spid="18" grpId="0"/>
      <p:bldP spid="2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Reduction of radioactive waste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D5ECE-8B49-45CD-BE81-EF81920D1969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3" name="AutoShape 4" descr="HSE Uni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" name="AutoShape 6" descr="HSE Unit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3" name="TextBox 22"/>
          <p:cNvSpPr txBox="1"/>
          <p:nvPr/>
        </p:nvSpPr>
        <p:spPr>
          <a:xfrm>
            <a:off x="3194199" y="1080026"/>
            <a:ext cx="5949801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/>
              <a:buChar char="•"/>
            </a:pPr>
            <a:r>
              <a:rPr lang="en-GB" dirty="0">
                <a:solidFill>
                  <a:srgbClr val="FF0000"/>
                </a:solidFill>
              </a:rPr>
              <a:t>Optimization</a:t>
            </a:r>
            <a:r>
              <a:rPr lang="en-GB" dirty="0"/>
              <a:t> already crucial during the </a:t>
            </a:r>
            <a:r>
              <a:rPr lang="en-GB" dirty="0">
                <a:solidFill>
                  <a:srgbClr val="FF0000"/>
                </a:solidFill>
              </a:rPr>
              <a:t>design phase </a:t>
            </a:r>
            <a:endParaRPr lang="en-US" dirty="0">
              <a:solidFill>
                <a:srgbClr val="FF0000"/>
              </a:solidFill>
            </a:endParaRPr>
          </a:p>
          <a:p>
            <a:pPr marL="285750" indent="-285750">
              <a:spcAft>
                <a:spcPts val="1200"/>
              </a:spcAft>
              <a:buFont typeface="Arial"/>
              <a:buChar char="•"/>
            </a:pPr>
            <a:endParaRPr lang="en-US" sz="1400" dirty="0"/>
          </a:p>
          <a:p>
            <a:pPr marL="285750" indent="-285750">
              <a:spcAft>
                <a:spcPts val="1200"/>
              </a:spcAft>
              <a:buFont typeface="Arial"/>
              <a:buChar char="•"/>
            </a:pPr>
            <a:r>
              <a:rPr lang="en-US" dirty="0"/>
              <a:t>Beside other aspects also the radiological consequences of the implementation of a material have to be considered</a:t>
            </a:r>
          </a:p>
          <a:p>
            <a:pPr>
              <a:spcAft>
                <a:spcPts val="1200"/>
              </a:spcAft>
            </a:pPr>
            <a:endParaRPr lang="en-US" sz="1200" dirty="0"/>
          </a:p>
          <a:p>
            <a:pPr marL="285750" indent="-285750">
              <a:buFont typeface="Arial"/>
              <a:buChar char="•"/>
            </a:pPr>
            <a:r>
              <a:rPr lang="en-US" dirty="0"/>
              <a:t>Level of </a:t>
            </a:r>
            <a:r>
              <a:rPr lang="en-US" dirty="0">
                <a:solidFill>
                  <a:srgbClr val="0070C0"/>
                </a:solidFill>
              </a:rPr>
              <a:t>activation</a:t>
            </a:r>
            <a:r>
              <a:rPr lang="en-US" dirty="0"/>
              <a:t> depends on the </a:t>
            </a:r>
            <a:r>
              <a:rPr lang="en-US" dirty="0">
                <a:solidFill>
                  <a:srgbClr val="0070C0"/>
                </a:solidFill>
              </a:rPr>
              <a:t>type of the material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9185"/>
          <a:stretch/>
        </p:blipFill>
        <p:spPr>
          <a:xfrm flipH="1">
            <a:off x="5493" y="1196752"/>
            <a:ext cx="3007602" cy="2311264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251519" y="3789040"/>
            <a:ext cx="8603991" cy="2463203"/>
            <a:chOff x="251519" y="1038994"/>
            <a:chExt cx="8603991" cy="2463203"/>
          </a:xfrm>
        </p:grpSpPr>
        <p:grpSp>
          <p:nvGrpSpPr>
            <p:cNvPr id="10" name="Group 9"/>
            <p:cNvGrpSpPr/>
            <p:nvPr/>
          </p:nvGrpSpPr>
          <p:grpSpPr>
            <a:xfrm>
              <a:off x="251520" y="1038994"/>
              <a:ext cx="2647171" cy="856777"/>
              <a:chOff x="131266" y="0"/>
              <a:chExt cx="2647171" cy="856777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131266" y="0"/>
                <a:ext cx="2647171" cy="856777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en-CH"/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131266" y="0"/>
                <a:ext cx="2647171" cy="856777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156464" tIns="89408" rIns="156464" bIns="89408" numCol="1" spcCol="1270" anchor="ctr" anchorCtr="0">
                <a:noAutofit/>
              </a:bodyPr>
              <a:lstStyle/>
              <a:p>
                <a:pPr lvl="0" algn="ctr" defTabSz="9779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GB" sz="2200" kern="12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j-lt"/>
                  </a:rPr>
                  <a:t>Safety benefit</a:t>
                </a:r>
              </a:p>
            </p:txBody>
          </p:sp>
        </p:grpSp>
        <p:grpSp>
          <p:nvGrpSpPr>
            <p:cNvPr id="11" name="Group 10"/>
            <p:cNvGrpSpPr/>
            <p:nvPr/>
          </p:nvGrpSpPr>
          <p:grpSpPr>
            <a:xfrm>
              <a:off x="251519" y="1895771"/>
              <a:ext cx="2647171" cy="1604276"/>
              <a:chOff x="13017" y="856777"/>
              <a:chExt cx="2647171" cy="1951534"/>
            </a:xfrm>
          </p:grpSpPr>
          <p:sp>
            <p:nvSpPr>
              <p:cNvPr id="25" name="Rectangle 24"/>
              <p:cNvSpPr/>
              <p:nvPr/>
            </p:nvSpPr>
            <p:spPr>
              <a:xfrm>
                <a:off x="13017" y="856777"/>
                <a:ext cx="2647171" cy="1951534"/>
              </a:xfrm>
              <a:prstGeom prst="rect">
                <a:avLst/>
              </a:prstGeom>
            </p:spPr>
            <p:style>
              <a:lnRef idx="2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/>
              <a:lstStyle/>
              <a:p>
                <a:endParaRPr lang="en-CH"/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13017" y="856777"/>
                <a:ext cx="2647171" cy="1951534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96012" tIns="96012" rIns="128016" bIns="144018" numCol="1" spcCol="1270" anchor="t" anchorCtr="0">
                <a:noAutofit/>
              </a:bodyPr>
              <a:lstStyle/>
              <a:p>
                <a:pPr marL="171450" lvl="1" indent="-171450" algn="l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15000"/>
                  </a:spcAft>
                  <a:buChar char="••"/>
                </a:pPr>
                <a:r>
                  <a:rPr lang="en-GB" sz="1800" kern="1200" dirty="0">
                    <a:latin typeface="+mn-lt"/>
                  </a:rPr>
                  <a:t>Lower dose rates and committed doses</a:t>
                </a:r>
              </a:p>
              <a:p>
                <a:pPr marL="228600" lvl="1" indent="-228600" algn="l" defTabSz="1066800">
                  <a:lnSpc>
                    <a:spcPct val="90000"/>
                  </a:lnSpc>
                  <a:spcBef>
                    <a:spcPct val="0"/>
                  </a:spcBef>
                  <a:spcAft>
                    <a:spcPct val="15000"/>
                  </a:spcAft>
                  <a:buChar char="••"/>
                </a:pPr>
                <a:endParaRPr lang="en-GB" sz="2400" kern="1200" dirty="0">
                  <a:latin typeface="+mj-lt"/>
                </a:endParaRPr>
              </a:p>
            </p:txBody>
          </p:sp>
        </p:grpSp>
        <p:grpSp>
          <p:nvGrpSpPr>
            <p:cNvPr id="12" name="Group 11"/>
            <p:cNvGrpSpPr/>
            <p:nvPr/>
          </p:nvGrpSpPr>
          <p:grpSpPr>
            <a:xfrm>
              <a:off x="3131840" y="1039955"/>
              <a:ext cx="2647171" cy="856777"/>
              <a:chOff x="3030793" y="0"/>
              <a:chExt cx="2647171" cy="856777"/>
            </a:xfrm>
          </p:grpSpPr>
          <p:sp>
            <p:nvSpPr>
              <p:cNvPr id="22" name="Rectangle 21"/>
              <p:cNvSpPr/>
              <p:nvPr/>
            </p:nvSpPr>
            <p:spPr>
              <a:xfrm>
                <a:off x="3030793" y="0"/>
                <a:ext cx="2647171" cy="856777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en-CH"/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3030793" y="0"/>
                <a:ext cx="2647171" cy="856777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156464" tIns="89408" rIns="156464" bIns="89408" numCol="1" spcCol="1270" anchor="ctr" anchorCtr="0">
                <a:noAutofit/>
              </a:bodyPr>
              <a:lstStyle/>
              <a:p>
                <a:pPr lvl="0" algn="ctr" defTabSz="9779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GB" sz="2200" kern="12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j-lt"/>
                  </a:rPr>
                  <a:t>Operational benefit</a:t>
                </a:r>
              </a:p>
            </p:txBody>
          </p:sp>
        </p:grpSp>
        <p:grpSp>
          <p:nvGrpSpPr>
            <p:cNvPr id="13" name="Group 12"/>
            <p:cNvGrpSpPr/>
            <p:nvPr/>
          </p:nvGrpSpPr>
          <p:grpSpPr>
            <a:xfrm>
              <a:off x="3131840" y="1896732"/>
              <a:ext cx="2647171" cy="1604276"/>
              <a:chOff x="3030793" y="856777"/>
              <a:chExt cx="2647171" cy="1951534"/>
            </a:xfrm>
          </p:grpSpPr>
          <p:sp>
            <p:nvSpPr>
              <p:cNvPr id="20" name="Rectangle 19"/>
              <p:cNvSpPr/>
              <p:nvPr/>
            </p:nvSpPr>
            <p:spPr>
              <a:xfrm>
                <a:off x="3030793" y="856777"/>
                <a:ext cx="2647171" cy="1951534"/>
              </a:xfrm>
              <a:prstGeom prst="rect">
                <a:avLst/>
              </a:prstGeom>
            </p:spPr>
            <p:style>
              <a:lnRef idx="2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/>
              <a:lstStyle/>
              <a:p>
                <a:endParaRPr lang="en-CH"/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3030793" y="856777"/>
                <a:ext cx="2647171" cy="1951534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96012" tIns="96012" rIns="128016" bIns="144018" numCol="1" spcCol="1270" anchor="t" anchorCtr="0">
                <a:noAutofit/>
              </a:bodyPr>
              <a:lstStyle/>
              <a:p>
                <a:pPr marL="171450" lvl="1" indent="-171450" algn="l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15000"/>
                  </a:spcAft>
                  <a:buChar char="••"/>
                </a:pPr>
                <a:r>
                  <a:rPr lang="en-GB" sz="1800" kern="1200" dirty="0">
                    <a:latin typeface="+mn-lt"/>
                  </a:rPr>
                  <a:t>Reduced downtime due to faster access</a:t>
                </a:r>
              </a:p>
              <a:p>
                <a:pPr marL="171450" lvl="1" indent="-171450" algn="l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15000"/>
                  </a:spcAft>
                  <a:buChar char="••"/>
                </a:pPr>
                <a:endParaRPr lang="en-GB" sz="1800" kern="1200" dirty="0">
                  <a:latin typeface="+mn-lt"/>
                </a:endParaRPr>
              </a:p>
              <a:p>
                <a:pPr marL="171450" lvl="1" indent="-171450" algn="l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15000"/>
                  </a:spcAft>
                  <a:buChar char="••"/>
                </a:pPr>
                <a:r>
                  <a:rPr lang="en-GB" sz="1800" kern="1200" dirty="0">
                    <a:latin typeface="+mn-lt"/>
                  </a:rPr>
                  <a:t>Less restrictions for manipulation &amp; access</a:t>
                </a:r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6012160" y="1051075"/>
              <a:ext cx="2843350" cy="827738"/>
              <a:chOff x="6048569" y="-27980"/>
              <a:chExt cx="2843350" cy="856777"/>
            </a:xfrm>
          </p:grpSpPr>
          <p:sp>
            <p:nvSpPr>
              <p:cNvPr id="18" name="Rectangle 17"/>
              <p:cNvSpPr/>
              <p:nvPr/>
            </p:nvSpPr>
            <p:spPr>
              <a:xfrm>
                <a:off x="6048569" y="-27980"/>
                <a:ext cx="2843350" cy="856777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en-CH"/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6048569" y="-27980"/>
                <a:ext cx="2843350" cy="856777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156464" tIns="89408" rIns="156464" bIns="89408" numCol="1" spcCol="1270" anchor="ctr" anchorCtr="0">
                <a:noAutofit/>
              </a:bodyPr>
              <a:lstStyle/>
              <a:p>
                <a:pPr lvl="0" algn="ctr" defTabSz="9779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GB" sz="2200" kern="12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j-lt"/>
                  </a:rPr>
                  <a:t>End of life-cycle benefit</a:t>
                </a:r>
              </a:p>
            </p:txBody>
          </p:sp>
        </p:grpSp>
        <p:grpSp>
          <p:nvGrpSpPr>
            <p:cNvPr id="15" name="Group 14"/>
            <p:cNvGrpSpPr/>
            <p:nvPr/>
          </p:nvGrpSpPr>
          <p:grpSpPr>
            <a:xfrm>
              <a:off x="6012292" y="1907851"/>
              <a:ext cx="2843085" cy="1594346"/>
              <a:chOff x="6048701" y="828796"/>
              <a:chExt cx="2843085" cy="2007495"/>
            </a:xfrm>
          </p:grpSpPr>
          <p:sp>
            <p:nvSpPr>
              <p:cNvPr id="16" name="Rectangle 15"/>
              <p:cNvSpPr/>
              <p:nvPr/>
            </p:nvSpPr>
            <p:spPr>
              <a:xfrm>
                <a:off x="6048701" y="828796"/>
                <a:ext cx="2843085" cy="2007495"/>
              </a:xfrm>
              <a:prstGeom prst="rect">
                <a:avLst/>
              </a:prstGeom>
            </p:spPr>
            <p:style>
              <a:lnRef idx="2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/>
              <a:lstStyle/>
              <a:p>
                <a:endParaRPr lang="en-CH"/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6048701" y="828796"/>
                <a:ext cx="2843085" cy="2007495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96012" tIns="96012" rIns="128016" bIns="144018" numCol="1" spcCol="1270" anchor="t" anchorCtr="0">
                <a:noAutofit/>
              </a:bodyPr>
              <a:lstStyle/>
              <a:p>
                <a:pPr marL="171450" lvl="1" indent="-171450" algn="l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15000"/>
                  </a:spcAft>
                  <a:buChar char="••"/>
                </a:pPr>
                <a:r>
                  <a:rPr lang="en-GB" sz="1800" kern="1200" dirty="0">
                    <a:latin typeface="+mn-lt"/>
                  </a:rPr>
                  <a:t>Smaller amount and less critical radioactive waste</a:t>
                </a:r>
              </a:p>
              <a:p>
                <a:pPr marL="171450" lvl="1" indent="-171450" algn="l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15000"/>
                  </a:spcAft>
                  <a:buChar char="••"/>
                </a:pPr>
                <a:endParaRPr lang="en-GB" sz="1800" kern="1200" dirty="0">
                  <a:latin typeface="+mn-lt"/>
                </a:endParaRPr>
              </a:p>
              <a:p>
                <a:pPr marL="171450" lvl="1" indent="-171450" algn="l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15000"/>
                  </a:spcAft>
                  <a:buChar char="••"/>
                </a:pPr>
                <a:r>
                  <a:rPr lang="en-US" sz="1800" kern="1200" dirty="0">
                    <a:latin typeface="+mn-lt"/>
                  </a:rPr>
                  <a:t>Smaller financial burden</a:t>
                </a:r>
                <a:endParaRPr lang="en-GB" sz="1800" kern="1200" dirty="0">
                  <a:latin typeface="+mn-lt"/>
                </a:endParaRPr>
              </a:p>
            </p:txBody>
          </p:sp>
        </p:grpSp>
      </p:grpSp>
      <p:sp>
        <p:nvSpPr>
          <p:cNvPr id="29" name="TextBox 28"/>
          <p:cNvSpPr txBox="1"/>
          <p:nvPr/>
        </p:nvSpPr>
        <p:spPr>
          <a:xfrm>
            <a:off x="251520" y="6453336"/>
            <a:ext cx="8136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S. Myers initiated the project concerning the radiological classification of materials  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7250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Contents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457200" y="1676402"/>
            <a:ext cx="8291264" cy="3971455"/>
          </a:xfrm>
        </p:spPr>
        <p:txBody>
          <a:bodyPr>
            <a:normAutofit/>
          </a:bodyPr>
          <a:lstStyle/>
          <a:p>
            <a:pPr>
              <a:spcBef>
                <a:spcPts val="1800"/>
              </a:spcBef>
            </a:pPr>
            <a:r>
              <a:rPr lang="en-US" dirty="0"/>
              <a:t>Basics of activation physics</a:t>
            </a:r>
          </a:p>
          <a:p>
            <a:pPr>
              <a:spcBef>
                <a:spcPts val="1800"/>
              </a:spcBef>
            </a:pPr>
            <a:endParaRPr lang="en-US" dirty="0"/>
          </a:p>
          <a:p>
            <a:pPr>
              <a:spcBef>
                <a:spcPts val="1800"/>
              </a:spcBef>
            </a:pPr>
            <a:r>
              <a:rPr lang="en-US" dirty="0"/>
              <a:t>Hands-on example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D5ECE-8B49-45CD-BE81-EF81920D1969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2093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D5ECE-8B49-45CD-BE81-EF81920D1969}" type="slidenum">
              <a:rPr lang="en-US" smtClean="0"/>
              <a:pPr/>
              <a:t>3</a:t>
            </a:fld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683568" y="1521371"/>
            <a:ext cx="7920880" cy="5200104"/>
            <a:chOff x="611560" y="965200"/>
            <a:chExt cx="7920880" cy="5200104"/>
          </a:xfrm>
        </p:grpSpPr>
        <p:grpSp>
          <p:nvGrpSpPr>
            <p:cNvPr id="11" name="Group 10"/>
            <p:cNvGrpSpPr/>
            <p:nvPr/>
          </p:nvGrpSpPr>
          <p:grpSpPr>
            <a:xfrm>
              <a:off x="611560" y="965200"/>
              <a:ext cx="7920880" cy="5200104"/>
              <a:chOff x="611560" y="965200"/>
              <a:chExt cx="7920880" cy="5200104"/>
            </a:xfrm>
          </p:grpSpPr>
          <p:sp>
            <p:nvSpPr>
              <p:cNvPr id="13" name="Rectangle 12"/>
              <p:cNvSpPr/>
              <p:nvPr/>
            </p:nvSpPr>
            <p:spPr>
              <a:xfrm>
                <a:off x="611560" y="965200"/>
                <a:ext cx="7920880" cy="520010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>
                    <a:solidFill>
                      <a:srgbClr val="00B0F0"/>
                    </a:solidFill>
                  </a:rPr>
                  <a:t>J</a:t>
                </a:r>
                <a:endParaRPr lang="en-US" dirty="0">
                  <a:solidFill>
                    <a:srgbClr val="00B0F0"/>
                  </a:solidFill>
                </a:endParaRPr>
              </a:p>
            </p:txBody>
          </p:sp>
          <p:grpSp>
            <p:nvGrpSpPr>
              <p:cNvPr id="14" name="Group 13"/>
              <p:cNvGrpSpPr/>
              <p:nvPr/>
            </p:nvGrpSpPr>
            <p:grpSpPr>
              <a:xfrm>
                <a:off x="2403128" y="1104693"/>
                <a:ext cx="4104456" cy="3980491"/>
                <a:chOff x="2195736" y="379075"/>
                <a:chExt cx="4826000" cy="5080000"/>
              </a:xfrm>
            </p:grpSpPr>
            <p:pic>
              <p:nvPicPr>
                <p:cNvPr id="15" name="Picture 14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195736" y="379075"/>
                  <a:ext cx="4826000" cy="5080000"/>
                </a:xfrm>
                <a:prstGeom prst="rect">
                  <a:avLst/>
                </a:prstGeom>
              </p:spPr>
            </p:pic>
            <p:sp>
              <p:nvSpPr>
                <p:cNvPr id="16" name="Rectangle 15"/>
                <p:cNvSpPr/>
                <p:nvPr/>
              </p:nvSpPr>
              <p:spPr>
                <a:xfrm>
                  <a:off x="2555776" y="2780928"/>
                  <a:ext cx="4320480" cy="122413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sp>
          <p:nvSpPr>
            <p:cNvPr id="12" name="TextBox 11"/>
            <p:cNvSpPr txBox="1"/>
            <p:nvPr/>
          </p:nvSpPr>
          <p:spPr>
            <a:xfrm>
              <a:off x="2029669" y="3173896"/>
              <a:ext cx="508466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/>
                <a:t>Basics of activation processes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506424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Basics of activation physics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D5ECE-8B49-45CD-BE81-EF81920D1969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28625" y="1339874"/>
            <a:ext cx="80010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sz="2400" b="1" dirty="0">
                <a:solidFill>
                  <a:prstClr val="black"/>
                </a:solidFill>
                <a:latin typeface="+mj-lt"/>
              </a:rPr>
              <a:t>What is activation?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dirty="0">
                <a:solidFill>
                  <a:prstClr val="black"/>
                </a:solidFill>
                <a:latin typeface="+mj-lt"/>
              </a:rPr>
              <a:t>Activation can be described as the </a:t>
            </a:r>
            <a:r>
              <a:rPr lang="en-GB" dirty="0">
                <a:solidFill>
                  <a:srgbClr val="FF0000"/>
                </a:solidFill>
                <a:latin typeface="+mj-lt"/>
              </a:rPr>
              <a:t>imposed change of nuclear composition </a:t>
            </a:r>
            <a:r>
              <a:rPr lang="en-GB" dirty="0">
                <a:solidFill>
                  <a:prstClr val="black"/>
                </a:solidFill>
                <a:latin typeface="+mj-lt"/>
              </a:rPr>
              <a:t>of given isotopes resulting in the production of radioactivity</a:t>
            </a:r>
            <a:endParaRPr lang="en-GB" sz="1600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28625" y="2854349"/>
            <a:ext cx="8286750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2400" b="1" dirty="0">
                <a:solidFill>
                  <a:prstClr val="black"/>
                </a:solidFill>
                <a:latin typeface="+mj-lt"/>
                <a:cs typeface="Arial" pitchFamily="34" charset="0"/>
              </a:rPr>
              <a:t>At which particle accelerators can activation occur?</a:t>
            </a:r>
            <a:r>
              <a:rPr lang="en-GB" sz="2400" dirty="0">
                <a:solidFill>
                  <a:prstClr val="black"/>
                </a:solidFill>
                <a:latin typeface="+mj-lt"/>
                <a:cs typeface="Arial" pitchFamily="34" charset="0"/>
              </a:rPr>
              <a:t> 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en-GB" dirty="0">
                <a:solidFill>
                  <a:prstClr val="black"/>
                </a:solidFill>
                <a:latin typeface="+mj-lt"/>
                <a:cs typeface="Arial" pitchFamily="34" charset="0"/>
              </a:rPr>
              <a:t>In principle at </a:t>
            </a:r>
            <a:r>
              <a:rPr lang="en-GB" dirty="0">
                <a:solidFill>
                  <a:srgbClr val="FF0000"/>
                </a:solidFill>
                <a:latin typeface="+mj-lt"/>
                <a:cs typeface="Arial" pitchFamily="34" charset="0"/>
              </a:rPr>
              <a:t>all high-energy accelerators</a:t>
            </a:r>
            <a:r>
              <a:rPr lang="en-GB" dirty="0">
                <a:solidFill>
                  <a:prstClr val="black"/>
                </a:solidFill>
                <a:latin typeface="+mj-lt"/>
                <a:cs typeface="Arial" pitchFamily="34" charset="0"/>
              </a:rPr>
              <a:t>. However, the radionuclide production rate is </a:t>
            </a:r>
            <a:r>
              <a:rPr lang="en-GB" dirty="0">
                <a:solidFill>
                  <a:srgbClr val="FF0000"/>
                </a:solidFill>
                <a:latin typeface="+mj-lt"/>
                <a:cs typeface="Arial" pitchFamily="34" charset="0"/>
              </a:rPr>
              <a:t>much higher at hadron or ion accelerators </a:t>
            </a:r>
            <a:r>
              <a:rPr lang="en-GB" dirty="0">
                <a:solidFill>
                  <a:prstClr val="black"/>
                </a:solidFill>
                <a:latin typeface="+mj-lt"/>
                <a:cs typeface="Arial" pitchFamily="34" charset="0"/>
              </a:rPr>
              <a:t>than those experienced at </a:t>
            </a:r>
            <a:r>
              <a:rPr lang="en-GB" dirty="0">
                <a:solidFill>
                  <a:srgbClr val="00B0F0"/>
                </a:solidFill>
                <a:latin typeface="+mj-lt"/>
                <a:cs typeface="Arial" pitchFamily="34" charset="0"/>
              </a:rPr>
              <a:t>electron/positron accelerators</a:t>
            </a:r>
            <a:r>
              <a:rPr lang="en-GB" dirty="0">
                <a:solidFill>
                  <a:prstClr val="black"/>
                </a:solidFill>
                <a:latin typeface="+mj-lt"/>
                <a:cs typeface="Arial" pitchFamily="34" charset="0"/>
              </a:rPr>
              <a:t>.</a:t>
            </a:r>
            <a:endParaRPr lang="en-GB" sz="1600" dirty="0">
              <a:solidFill>
                <a:prstClr val="black"/>
              </a:solidFill>
              <a:latin typeface="+mj-lt"/>
              <a:cs typeface="Arial" pitchFamily="34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500063" y="4483124"/>
            <a:ext cx="6572250" cy="1846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de-CH" sz="2400" b="1" dirty="0" err="1">
                <a:solidFill>
                  <a:prstClr val="black"/>
                </a:solidFill>
                <a:latin typeface="+mj-lt"/>
              </a:rPr>
              <a:t>Where</a:t>
            </a:r>
            <a:r>
              <a:rPr lang="de-CH" sz="2400" b="1" dirty="0">
                <a:solidFill>
                  <a:prstClr val="black"/>
                </a:solidFill>
                <a:latin typeface="+mj-lt"/>
              </a:rPr>
              <a:t> </a:t>
            </a:r>
            <a:r>
              <a:rPr lang="de-CH" sz="2400" b="1" dirty="0" err="1">
                <a:solidFill>
                  <a:prstClr val="black"/>
                </a:solidFill>
                <a:latin typeface="+mj-lt"/>
              </a:rPr>
              <a:t>does</a:t>
            </a:r>
            <a:r>
              <a:rPr lang="de-CH" sz="2400" b="1" dirty="0">
                <a:solidFill>
                  <a:prstClr val="black"/>
                </a:solidFill>
                <a:latin typeface="+mj-lt"/>
              </a:rPr>
              <a:t> </a:t>
            </a:r>
            <a:r>
              <a:rPr lang="de-CH" sz="2400" b="1" dirty="0" err="1">
                <a:solidFill>
                  <a:prstClr val="black"/>
                </a:solidFill>
                <a:latin typeface="+mj-lt"/>
              </a:rPr>
              <a:t>activation</a:t>
            </a:r>
            <a:r>
              <a:rPr lang="de-CH" sz="2400" b="1" dirty="0">
                <a:solidFill>
                  <a:prstClr val="black"/>
                </a:solidFill>
                <a:latin typeface="+mj-lt"/>
              </a:rPr>
              <a:t> </a:t>
            </a:r>
            <a:r>
              <a:rPr lang="de-CH" sz="2400" b="1" dirty="0" err="1">
                <a:solidFill>
                  <a:prstClr val="black"/>
                </a:solidFill>
                <a:latin typeface="+mj-lt"/>
              </a:rPr>
              <a:t>occur</a:t>
            </a:r>
            <a:r>
              <a:rPr lang="de-CH" sz="2400" b="1" dirty="0">
                <a:solidFill>
                  <a:prstClr val="black"/>
                </a:solidFill>
                <a:latin typeface="+mj-lt"/>
              </a:rPr>
              <a:t> at </a:t>
            </a:r>
            <a:r>
              <a:rPr lang="de-CH" sz="2400" b="1" dirty="0" err="1">
                <a:solidFill>
                  <a:prstClr val="black"/>
                </a:solidFill>
                <a:latin typeface="+mj-lt"/>
              </a:rPr>
              <a:t>accelerators</a:t>
            </a:r>
            <a:r>
              <a:rPr lang="de-CH" sz="2400" b="1" dirty="0">
                <a:solidFill>
                  <a:prstClr val="black"/>
                </a:solidFill>
                <a:latin typeface="+mj-lt"/>
              </a:rPr>
              <a:t>?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de-CH" dirty="0">
                <a:solidFill>
                  <a:prstClr val="black"/>
                </a:solidFill>
                <a:latin typeface="+mj-lt"/>
              </a:rPr>
              <a:t>At </a:t>
            </a:r>
            <a:r>
              <a:rPr lang="de-CH" dirty="0" err="1">
                <a:solidFill>
                  <a:srgbClr val="00B0F0"/>
                </a:solidFill>
                <a:latin typeface="+mj-lt"/>
              </a:rPr>
              <a:t>locations</a:t>
            </a:r>
            <a:r>
              <a:rPr lang="de-CH" dirty="0">
                <a:solidFill>
                  <a:prstClr val="black"/>
                </a:solidFill>
                <a:latin typeface="+mj-lt"/>
              </a:rPr>
              <a:t> </a:t>
            </a:r>
            <a:r>
              <a:rPr lang="de-CH" dirty="0" err="1">
                <a:solidFill>
                  <a:prstClr val="black"/>
                </a:solidFill>
                <a:latin typeface="+mj-lt"/>
              </a:rPr>
              <a:t>with</a:t>
            </a:r>
            <a:r>
              <a:rPr lang="de-CH" dirty="0">
                <a:solidFill>
                  <a:prstClr val="black"/>
                </a:solidFill>
                <a:latin typeface="+mj-lt"/>
              </a:rPr>
              <a:t> (high) </a:t>
            </a:r>
            <a:r>
              <a:rPr lang="de-CH" dirty="0" err="1">
                <a:solidFill>
                  <a:srgbClr val="00B0F0"/>
                </a:solidFill>
                <a:latin typeface="+mj-lt"/>
              </a:rPr>
              <a:t>particle</a:t>
            </a:r>
            <a:r>
              <a:rPr lang="de-CH" dirty="0">
                <a:solidFill>
                  <a:srgbClr val="00B0F0"/>
                </a:solidFill>
                <a:latin typeface="+mj-lt"/>
              </a:rPr>
              <a:t> </a:t>
            </a:r>
            <a:r>
              <a:rPr lang="de-CH" dirty="0" err="1">
                <a:solidFill>
                  <a:srgbClr val="00B0F0"/>
                </a:solidFill>
                <a:latin typeface="+mj-lt"/>
              </a:rPr>
              <a:t>losses</a:t>
            </a:r>
            <a:r>
              <a:rPr lang="de-CH" dirty="0">
                <a:solidFill>
                  <a:srgbClr val="00B0F0"/>
                </a:solidFill>
                <a:latin typeface="+mj-lt"/>
              </a:rPr>
              <a:t> </a:t>
            </a:r>
            <a:r>
              <a:rPr lang="de-CH" dirty="0">
                <a:solidFill>
                  <a:prstClr val="black"/>
                </a:solidFill>
                <a:latin typeface="+mj-lt"/>
              </a:rPr>
              <a:t>like: </a:t>
            </a:r>
          </a:p>
          <a:p>
            <a:pPr lvl="1" eaLnBrk="1" fontAlgn="base" hangingPunct="1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de-CH" dirty="0">
                <a:solidFill>
                  <a:prstClr val="black"/>
                </a:solidFill>
                <a:latin typeface="+mj-lt"/>
              </a:rPr>
              <a:t> Target </a:t>
            </a:r>
            <a:r>
              <a:rPr lang="de-CH" dirty="0" err="1">
                <a:solidFill>
                  <a:prstClr val="black"/>
                </a:solidFill>
                <a:latin typeface="+mj-lt"/>
              </a:rPr>
              <a:t>area</a:t>
            </a:r>
            <a:endParaRPr lang="de-CH" dirty="0">
              <a:solidFill>
                <a:prstClr val="black"/>
              </a:solidFill>
              <a:latin typeface="+mj-lt"/>
            </a:endParaRPr>
          </a:p>
          <a:p>
            <a:pPr lvl="1" eaLnBrk="1" fontAlgn="base" hangingPunct="1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de-CH" dirty="0">
                <a:solidFill>
                  <a:prstClr val="black"/>
                </a:solidFill>
                <a:latin typeface="+mj-lt"/>
              </a:rPr>
              <a:t> </a:t>
            </a:r>
            <a:r>
              <a:rPr lang="de-CH" dirty="0" err="1">
                <a:solidFill>
                  <a:prstClr val="black"/>
                </a:solidFill>
                <a:latin typeface="+mj-lt"/>
              </a:rPr>
              <a:t>Dump</a:t>
            </a:r>
            <a:r>
              <a:rPr lang="de-CH" dirty="0">
                <a:solidFill>
                  <a:prstClr val="black"/>
                </a:solidFill>
                <a:latin typeface="+mj-lt"/>
              </a:rPr>
              <a:t> </a:t>
            </a:r>
            <a:r>
              <a:rPr lang="de-CH" dirty="0" err="1">
                <a:solidFill>
                  <a:prstClr val="black"/>
                </a:solidFill>
                <a:latin typeface="+mj-lt"/>
              </a:rPr>
              <a:t>area</a:t>
            </a:r>
            <a:endParaRPr lang="de-CH" dirty="0">
              <a:solidFill>
                <a:prstClr val="black"/>
              </a:solidFill>
              <a:latin typeface="+mj-lt"/>
            </a:endParaRPr>
          </a:p>
          <a:p>
            <a:pPr lvl="1" eaLnBrk="1" fontAlgn="base" hangingPunct="1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de-CH" dirty="0">
                <a:solidFill>
                  <a:prstClr val="black"/>
                </a:solidFill>
                <a:latin typeface="+mj-lt"/>
              </a:rPr>
              <a:t> Beam </a:t>
            </a:r>
            <a:r>
              <a:rPr lang="de-CH" dirty="0" err="1">
                <a:solidFill>
                  <a:prstClr val="black"/>
                </a:solidFill>
                <a:latin typeface="+mj-lt"/>
              </a:rPr>
              <a:t>cleaning</a:t>
            </a:r>
            <a:r>
              <a:rPr lang="de-CH" dirty="0">
                <a:solidFill>
                  <a:prstClr val="black"/>
                </a:solidFill>
                <a:latin typeface="+mj-lt"/>
              </a:rPr>
              <a:t> </a:t>
            </a:r>
            <a:r>
              <a:rPr lang="de-CH" dirty="0" err="1">
                <a:solidFill>
                  <a:prstClr val="black"/>
                </a:solidFill>
                <a:latin typeface="+mj-lt"/>
              </a:rPr>
              <a:t>sections</a:t>
            </a:r>
            <a:r>
              <a:rPr lang="de-CH" dirty="0">
                <a:solidFill>
                  <a:prstClr val="black"/>
                </a:solidFill>
                <a:latin typeface="+mj-lt"/>
              </a:rPr>
              <a:t> like </a:t>
            </a:r>
            <a:r>
              <a:rPr lang="de-CH" dirty="0" err="1">
                <a:solidFill>
                  <a:prstClr val="black"/>
                </a:solidFill>
                <a:latin typeface="+mj-lt"/>
              </a:rPr>
              <a:t>collimators</a:t>
            </a:r>
            <a:r>
              <a:rPr lang="de-CH" dirty="0">
                <a:solidFill>
                  <a:prstClr val="black"/>
                </a:solidFill>
                <a:latin typeface="+mj-lt"/>
              </a:rPr>
              <a:t> </a:t>
            </a:r>
            <a:r>
              <a:rPr lang="de-CH" dirty="0" err="1">
                <a:solidFill>
                  <a:prstClr val="black"/>
                </a:solidFill>
                <a:latin typeface="+mj-lt"/>
              </a:rPr>
              <a:t>and</a:t>
            </a:r>
            <a:r>
              <a:rPr lang="de-CH" dirty="0">
                <a:solidFill>
                  <a:prstClr val="black"/>
                </a:solidFill>
                <a:latin typeface="+mj-lt"/>
              </a:rPr>
              <a:t> </a:t>
            </a:r>
            <a:r>
              <a:rPr lang="de-CH" dirty="0" err="1">
                <a:solidFill>
                  <a:prstClr val="black"/>
                </a:solidFill>
                <a:latin typeface="+mj-lt"/>
              </a:rPr>
              <a:t>scraper</a:t>
            </a:r>
            <a:r>
              <a:rPr lang="de-CH" dirty="0">
                <a:solidFill>
                  <a:prstClr val="black"/>
                </a:solidFill>
                <a:latin typeface="+mj-lt"/>
              </a:rPr>
              <a:t> </a:t>
            </a:r>
            <a:r>
              <a:rPr lang="de-CH" dirty="0" err="1">
                <a:solidFill>
                  <a:prstClr val="black"/>
                </a:solidFill>
                <a:latin typeface="+mj-lt"/>
              </a:rPr>
              <a:t>areas</a:t>
            </a:r>
            <a:endParaRPr lang="de-CH" dirty="0">
              <a:solidFill>
                <a:prstClr val="black"/>
              </a:solidFill>
              <a:latin typeface="+mj-lt"/>
            </a:endParaRPr>
          </a:p>
          <a:p>
            <a:pPr lvl="1" eaLnBrk="1" fontAlgn="base" hangingPunct="1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de-CH" dirty="0">
                <a:solidFill>
                  <a:prstClr val="black"/>
                </a:solidFill>
                <a:latin typeface="+mj-lt"/>
              </a:rPr>
              <a:t> High-</a:t>
            </a:r>
            <a:r>
              <a:rPr lang="de-CH" dirty="0" err="1">
                <a:solidFill>
                  <a:prstClr val="black"/>
                </a:solidFill>
                <a:latin typeface="+mj-lt"/>
              </a:rPr>
              <a:t>energy</a:t>
            </a:r>
            <a:r>
              <a:rPr lang="de-CH" dirty="0">
                <a:solidFill>
                  <a:prstClr val="black"/>
                </a:solidFill>
                <a:latin typeface="+mj-lt"/>
              </a:rPr>
              <a:t> </a:t>
            </a:r>
            <a:r>
              <a:rPr lang="de-CH" dirty="0" err="1">
                <a:solidFill>
                  <a:prstClr val="black"/>
                </a:solidFill>
                <a:latin typeface="+mj-lt"/>
              </a:rPr>
              <a:t>physics</a:t>
            </a:r>
            <a:r>
              <a:rPr lang="de-CH" dirty="0">
                <a:solidFill>
                  <a:prstClr val="black"/>
                </a:solidFill>
                <a:latin typeface="+mj-lt"/>
              </a:rPr>
              <a:t> </a:t>
            </a:r>
            <a:r>
              <a:rPr lang="de-CH" dirty="0" err="1">
                <a:solidFill>
                  <a:prstClr val="black"/>
                </a:solidFill>
                <a:latin typeface="+mj-lt"/>
              </a:rPr>
              <a:t>experiments</a:t>
            </a:r>
            <a:endParaRPr lang="en-US" dirty="0">
              <a:solidFill>
                <a:prstClr val="black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46759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85750" y="1096665"/>
            <a:ext cx="87153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b="1" dirty="0">
                <a:solidFill>
                  <a:prstClr val="black"/>
                </a:solidFill>
                <a:latin typeface="+mn-lt"/>
              </a:rPr>
              <a:t>Which production mechanisms of activation occur at high-energy accelerators?</a:t>
            </a:r>
            <a:r>
              <a:rPr lang="en-GB" dirty="0">
                <a:solidFill>
                  <a:prstClr val="black"/>
                </a:solidFill>
                <a:latin typeface="+mn-lt"/>
              </a:rPr>
              <a:t> </a:t>
            </a:r>
          </a:p>
          <a:p>
            <a:pPr algn="just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dirty="0">
                <a:solidFill>
                  <a:prstClr val="black"/>
                </a:solidFill>
                <a:latin typeface="+mn-lt"/>
              </a:rPr>
              <a:t>At high-energy accelerators primary </a:t>
            </a:r>
            <a:r>
              <a:rPr lang="en-GB" dirty="0">
                <a:solidFill>
                  <a:srgbClr val="00B0F0"/>
                </a:solidFill>
                <a:latin typeface="+mn-lt"/>
              </a:rPr>
              <a:t>particles interact with matter</a:t>
            </a:r>
            <a:r>
              <a:rPr lang="en-GB" dirty="0">
                <a:solidFill>
                  <a:prstClr val="black"/>
                </a:solidFill>
                <a:latin typeface="+mn-lt"/>
              </a:rPr>
              <a:t>. The primary particle itself or secondary particles interacting with nuclei can produce </a:t>
            </a:r>
            <a:r>
              <a:rPr lang="en-GB" dirty="0">
                <a:solidFill>
                  <a:srgbClr val="00B0F0"/>
                </a:solidFill>
                <a:latin typeface="+mn-lt"/>
              </a:rPr>
              <a:t>radioactive isotopes</a:t>
            </a:r>
            <a:r>
              <a:rPr lang="en-GB" dirty="0">
                <a:solidFill>
                  <a:prstClr val="black"/>
                </a:solidFill>
                <a:latin typeface="+mn-lt"/>
              </a:rPr>
              <a:t>. Main production channels of activation at high-energy accelerators are:    </a:t>
            </a: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0" y="2453977"/>
            <a:ext cx="853244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lvl="1"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GB" sz="1600" dirty="0">
                <a:solidFill>
                  <a:prstClr val="black"/>
                </a:solidFill>
                <a:cs typeface="Arial" pitchFamily="34" charset="0"/>
              </a:rPr>
              <a:t> Spallation and other inelastic hadronic interactions ( (</a:t>
            </a:r>
            <a:r>
              <a:rPr lang="en-GB" sz="1600" dirty="0" err="1">
                <a:solidFill>
                  <a:prstClr val="black"/>
                </a:solidFill>
                <a:cs typeface="Arial" pitchFamily="34" charset="0"/>
              </a:rPr>
              <a:t>n,n’</a:t>
            </a:r>
            <a:r>
              <a:rPr lang="en-GB" sz="1600" dirty="0" err="1">
                <a:solidFill>
                  <a:prstClr val="black"/>
                </a:solidFill>
                <a:latin typeface="Symbol" panose="05050102010706020507" pitchFamily="18" charset="2"/>
                <a:cs typeface="Arial" pitchFamily="34" charset="0"/>
              </a:rPr>
              <a:t>g</a:t>
            </a:r>
            <a:r>
              <a:rPr lang="en-GB" sz="1600" dirty="0">
                <a:solidFill>
                  <a:prstClr val="black"/>
                </a:solidFill>
                <a:cs typeface="Arial" pitchFamily="34" charset="0"/>
              </a:rPr>
              <a:t>), (n,2n), (</a:t>
            </a:r>
            <a:r>
              <a:rPr lang="en-GB" sz="1600" dirty="0" err="1">
                <a:solidFill>
                  <a:prstClr val="black"/>
                </a:solidFill>
                <a:cs typeface="Arial" pitchFamily="34" charset="0"/>
              </a:rPr>
              <a:t>n,p</a:t>
            </a:r>
            <a:r>
              <a:rPr lang="en-GB" sz="1600" dirty="0">
                <a:solidFill>
                  <a:prstClr val="black"/>
                </a:solidFill>
                <a:cs typeface="Arial" pitchFamily="34" charset="0"/>
              </a:rPr>
              <a:t>), (</a:t>
            </a:r>
            <a:r>
              <a:rPr lang="en-GB" sz="1600" dirty="0" err="1">
                <a:solidFill>
                  <a:prstClr val="black"/>
                </a:solidFill>
                <a:cs typeface="Arial" pitchFamily="34" charset="0"/>
              </a:rPr>
              <a:t>n,</a:t>
            </a:r>
            <a:r>
              <a:rPr lang="en-GB" sz="1600" dirty="0" err="1">
                <a:solidFill>
                  <a:prstClr val="black"/>
                </a:solidFill>
                <a:latin typeface="Symbol" panose="05050102010706020507" pitchFamily="18" charset="2"/>
                <a:cs typeface="Arial" pitchFamily="34" charset="0"/>
              </a:rPr>
              <a:t>a</a:t>
            </a:r>
            <a:r>
              <a:rPr lang="en-GB" sz="1600" dirty="0">
                <a:solidFill>
                  <a:prstClr val="black"/>
                </a:solidFill>
                <a:cs typeface="Arial" pitchFamily="34" charset="0"/>
              </a:rPr>
              <a:t>) …)</a:t>
            </a:r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0" y="3830340"/>
            <a:ext cx="45720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lvl="1"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GB" sz="1600">
                <a:solidFill>
                  <a:prstClr val="black"/>
                </a:solidFill>
                <a:cs typeface="Arial" pitchFamily="34" charset="0"/>
              </a:rPr>
              <a:t> Particle capture (mainly neutrons)</a:t>
            </a:r>
          </a:p>
        </p:txBody>
      </p:sp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0" y="5227340"/>
            <a:ext cx="838842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lvl="1"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GB" sz="1600" dirty="0">
                <a:solidFill>
                  <a:prstClr val="black"/>
                </a:solidFill>
                <a:cs typeface="Arial" pitchFamily="34" charset="0"/>
              </a:rPr>
              <a:t> Photodisintegration especially (</a:t>
            </a:r>
            <a:r>
              <a:rPr lang="en-GB" sz="1600" dirty="0" err="1">
                <a:solidFill>
                  <a:prstClr val="black"/>
                </a:solidFill>
                <a:latin typeface="Symbol" pitchFamily="18" charset="2"/>
                <a:cs typeface="Arial" pitchFamily="34" charset="0"/>
              </a:rPr>
              <a:t>g,</a:t>
            </a:r>
            <a:r>
              <a:rPr lang="en-GB" sz="1600" dirty="0" err="1">
                <a:solidFill>
                  <a:prstClr val="black"/>
                </a:solidFill>
                <a:cs typeface="Arial" pitchFamily="34" charset="0"/>
              </a:rPr>
              <a:t>n</a:t>
            </a:r>
            <a:r>
              <a:rPr lang="en-GB" sz="1600" dirty="0">
                <a:solidFill>
                  <a:prstClr val="black"/>
                </a:solidFill>
                <a:cs typeface="Arial" pitchFamily="34" charset="0"/>
              </a:rPr>
              <a:t>)-reactions (important for electron accelerators)</a:t>
            </a:r>
          </a:p>
        </p:txBody>
      </p:sp>
      <p:sp>
        <p:nvSpPr>
          <p:cNvPr id="8" name="Oval 7"/>
          <p:cNvSpPr/>
          <p:nvPr/>
        </p:nvSpPr>
        <p:spPr>
          <a:xfrm>
            <a:off x="928688" y="3239790"/>
            <a:ext cx="71437" cy="71437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prstClr val="white"/>
              </a:solidFill>
            </a:endParaRPr>
          </a:p>
        </p:txBody>
      </p:sp>
      <p:grpSp>
        <p:nvGrpSpPr>
          <p:cNvPr id="2" name="Group 111"/>
          <p:cNvGrpSpPr>
            <a:grpSpLocks/>
          </p:cNvGrpSpPr>
          <p:nvPr/>
        </p:nvGrpSpPr>
        <p:grpSpPr bwMode="auto">
          <a:xfrm>
            <a:off x="1357313" y="4382790"/>
            <a:ext cx="357187" cy="428625"/>
            <a:chOff x="1357290" y="3929066"/>
            <a:chExt cx="357190" cy="428628"/>
          </a:xfrm>
        </p:grpSpPr>
        <p:sp>
          <p:nvSpPr>
            <p:cNvPr id="38" name="Oval 37"/>
            <p:cNvSpPr/>
            <p:nvPr/>
          </p:nvSpPr>
          <p:spPr>
            <a:xfrm>
              <a:off x="1357290" y="4143379"/>
              <a:ext cx="71438" cy="7143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39" name="Oval 38"/>
            <p:cNvSpPr/>
            <p:nvPr/>
          </p:nvSpPr>
          <p:spPr>
            <a:xfrm>
              <a:off x="1428728" y="4143379"/>
              <a:ext cx="71439" cy="7143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40" name="Oval 39"/>
            <p:cNvSpPr/>
            <p:nvPr/>
          </p:nvSpPr>
          <p:spPr>
            <a:xfrm>
              <a:off x="1428728" y="4071942"/>
              <a:ext cx="71439" cy="7143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1500166" y="4071942"/>
              <a:ext cx="71438" cy="7143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42" name="Oval 41"/>
            <p:cNvSpPr/>
            <p:nvPr/>
          </p:nvSpPr>
          <p:spPr>
            <a:xfrm>
              <a:off x="1643042" y="4000503"/>
              <a:ext cx="71438" cy="7143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43" name="Oval 42"/>
            <p:cNvSpPr/>
            <p:nvPr/>
          </p:nvSpPr>
          <p:spPr>
            <a:xfrm>
              <a:off x="1500166" y="4214818"/>
              <a:ext cx="71438" cy="7143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44" name="Oval 43"/>
            <p:cNvSpPr/>
            <p:nvPr/>
          </p:nvSpPr>
          <p:spPr>
            <a:xfrm>
              <a:off x="1571604" y="4071942"/>
              <a:ext cx="71439" cy="7143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45" name="Oval 44"/>
            <p:cNvSpPr/>
            <p:nvPr/>
          </p:nvSpPr>
          <p:spPr>
            <a:xfrm>
              <a:off x="1571604" y="4214818"/>
              <a:ext cx="71439" cy="7143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46" name="Oval 45"/>
            <p:cNvSpPr/>
            <p:nvPr/>
          </p:nvSpPr>
          <p:spPr>
            <a:xfrm>
              <a:off x="1643042" y="4143379"/>
              <a:ext cx="71438" cy="7143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47" name="Oval 46"/>
            <p:cNvSpPr/>
            <p:nvPr/>
          </p:nvSpPr>
          <p:spPr>
            <a:xfrm>
              <a:off x="1571604" y="4000503"/>
              <a:ext cx="71439" cy="7143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48" name="Oval 47"/>
            <p:cNvSpPr/>
            <p:nvPr/>
          </p:nvSpPr>
          <p:spPr>
            <a:xfrm>
              <a:off x="1500166" y="4286255"/>
              <a:ext cx="71438" cy="7143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49" name="Oval 48"/>
            <p:cNvSpPr/>
            <p:nvPr/>
          </p:nvSpPr>
          <p:spPr>
            <a:xfrm>
              <a:off x="1428728" y="3929066"/>
              <a:ext cx="71439" cy="7143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50" name="Oval 49"/>
            <p:cNvSpPr/>
            <p:nvPr/>
          </p:nvSpPr>
          <p:spPr>
            <a:xfrm>
              <a:off x="1357290" y="4000503"/>
              <a:ext cx="71438" cy="7143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51" name="Oval 50"/>
            <p:cNvSpPr/>
            <p:nvPr/>
          </p:nvSpPr>
          <p:spPr>
            <a:xfrm>
              <a:off x="1500166" y="4143379"/>
              <a:ext cx="71438" cy="7143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52" name="Oval 51"/>
            <p:cNvSpPr/>
            <p:nvPr/>
          </p:nvSpPr>
          <p:spPr>
            <a:xfrm>
              <a:off x="1357290" y="4071942"/>
              <a:ext cx="71438" cy="7143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53" name="Oval 52"/>
            <p:cNvSpPr/>
            <p:nvPr/>
          </p:nvSpPr>
          <p:spPr>
            <a:xfrm>
              <a:off x="1500166" y="4000503"/>
              <a:ext cx="71438" cy="7143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54" name="Oval 53"/>
            <p:cNvSpPr/>
            <p:nvPr/>
          </p:nvSpPr>
          <p:spPr>
            <a:xfrm>
              <a:off x="1428728" y="4214818"/>
              <a:ext cx="71439" cy="7143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55" name="Oval 54"/>
            <p:cNvSpPr/>
            <p:nvPr/>
          </p:nvSpPr>
          <p:spPr>
            <a:xfrm>
              <a:off x="1571604" y="4143379"/>
              <a:ext cx="71439" cy="7143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56" name="Oval 55"/>
            <p:cNvSpPr/>
            <p:nvPr/>
          </p:nvSpPr>
          <p:spPr>
            <a:xfrm>
              <a:off x="1428728" y="4000503"/>
              <a:ext cx="71439" cy="7143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57" name="Oval 56"/>
            <p:cNvSpPr/>
            <p:nvPr/>
          </p:nvSpPr>
          <p:spPr>
            <a:xfrm>
              <a:off x="1643042" y="4071942"/>
              <a:ext cx="71438" cy="7143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58" name="Oval 57"/>
            <p:cNvSpPr/>
            <p:nvPr/>
          </p:nvSpPr>
          <p:spPr>
            <a:xfrm>
              <a:off x="1571604" y="3929066"/>
              <a:ext cx="71439" cy="7143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59" name="Oval 58"/>
            <p:cNvSpPr/>
            <p:nvPr/>
          </p:nvSpPr>
          <p:spPr>
            <a:xfrm>
              <a:off x="1643042" y="4214818"/>
              <a:ext cx="71438" cy="7143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60" name="Oval 59"/>
            <p:cNvSpPr/>
            <p:nvPr/>
          </p:nvSpPr>
          <p:spPr>
            <a:xfrm>
              <a:off x="1500166" y="3929066"/>
              <a:ext cx="71438" cy="7143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>
                <a:solidFill>
                  <a:prstClr val="white"/>
                </a:solidFill>
              </a:endParaRPr>
            </a:p>
          </p:txBody>
        </p:sp>
      </p:grpSp>
      <p:sp>
        <p:nvSpPr>
          <p:cNvPr id="61" name="Oval 60"/>
          <p:cNvSpPr/>
          <p:nvPr/>
        </p:nvSpPr>
        <p:spPr>
          <a:xfrm>
            <a:off x="1000125" y="4525665"/>
            <a:ext cx="71438" cy="714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prstClr val="white"/>
              </a:solidFill>
            </a:endParaRPr>
          </a:p>
        </p:txBody>
      </p:sp>
      <p:grpSp>
        <p:nvGrpSpPr>
          <p:cNvPr id="3" name="Group 112"/>
          <p:cNvGrpSpPr>
            <a:grpSpLocks/>
          </p:cNvGrpSpPr>
          <p:nvPr/>
        </p:nvGrpSpPr>
        <p:grpSpPr bwMode="auto">
          <a:xfrm>
            <a:off x="2000250" y="6168727"/>
            <a:ext cx="357188" cy="428625"/>
            <a:chOff x="2000232" y="5715016"/>
            <a:chExt cx="357190" cy="428628"/>
          </a:xfrm>
        </p:grpSpPr>
        <p:sp>
          <p:nvSpPr>
            <p:cNvPr id="63" name="Oval 62"/>
            <p:cNvSpPr/>
            <p:nvPr/>
          </p:nvSpPr>
          <p:spPr>
            <a:xfrm>
              <a:off x="2000232" y="5929331"/>
              <a:ext cx="71438" cy="7143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64" name="Oval 63"/>
            <p:cNvSpPr/>
            <p:nvPr/>
          </p:nvSpPr>
          <p:spPr>
            <a:xfrm>
              <a:off x="2071670" y="5929331"/>
              <a:ext cx="71437" cy="7143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65" name="Oval 64"/>
            <p:cNvSpPr/>
            <p:nvPr/>
          </p:nvSpPr>
          <p:spPr>
            <a:xfrm>
              <a:off x="2071670" y="5857892"/>
              <a:ext cx="71437" cy="7143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66" name="Oval 65"/>
            <p:cNvSpPr/>
            <p:nvPr/>
          </p:nvSpPr>
          <p:spPr>
            <a:xfrm>
              <a:off x="2143108" y="5857892"/>
              <a:ext cx="71438" cy="7143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67" name="Oval 66"/>
            <p:cNvSpPr/>
            <p:nvPr/>
          </p:nvSpPr>
          <p:spPr>
            <a:xfrm>
              <a:off x="2285984" y="5786455"/>
              <a:ext cx="71438" cy="7143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68" name="Oval 67"/>
            <p:cNvSpPr/>
            <p:nvPr/>
          </p:nvSpPr>
          <p:spPr>
            <a:xfrm>
              <a:off x="2143108" y="6000768"/>
              <a:ext cx="71438" cy="7143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69" name="Oval 68"/>
            <p:cNvSpPr/>
            <p:nvPr/>
          </p:nvSpPr>
          <p:spPr>
            <a:xfrm>
              <a:off x="2214546" y="5857892"/>
              <a:ext cx="71437" cy="7143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70" name="Oval 69"/>
            <p:cNvSpPr/>
            <p:nvPr/>
          </p:nvSpPr>
          <p:spPr>
            <a:xfrm>
              <a:off x="2214546" y="6000768"/>
              <a:ext cx="71437" cy="7143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71" name="Oval 70"/>
            <p:cNvSpPr/>
            <p:nvPr/>
          </p:nvSpPr>
          <p:spPr>
            <a:xfrm>
              <a:off x="2285984" y="5929331"/>
              <a:ext cx="71438" cy="7143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72" name="Oval 71"/>
            <p:cNvSpPr/>
            <p:nvPr/>
          </p:nvSpPr>
          <p:spPr>
            <a:xfrm>
              <a:off x="2214546" y="5786455"/>
              <a:ext cx="71437" cy="7143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73" name="Oval 72"/>
            <p:cNvSpPr/>
            <p:nvPr/>
          </p:nvSpPr>
          <p:spPr>
            <a:xfrm>
              <a:off x="2143108" y="6072207"/>
              <a:ext cx="71438" cy="7143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74" name="Oval 73"/>
            <p:cNvSpPr/>
            <p:nvPr/>
          </p:nvSpPr>
          <p:spPr>
            <a:xfrm>
              <a:off x="2071670" y="5715016"/>
              <a:ext cx="71437" cy="7143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75" name="Oval 74"/>
            <p:cNvSpPr/>
            <p:nvPr/>
          </p:nvSpPr>
          <p:spPr>
            <a:xfrm>
              <a:off x="2000232" y="5786455"/>
              <a:ext cx="71438" cy="7143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76" name="Oval 75"/>
            <p:cNvSpPr/>
            <p:nvPr/>
          </p:nvSpPr>
          <p:spPr>
            <a:xfrm>
              <a:off x="2143108" y="5929331"/>
              <a:ext cx="71438" cy="7143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77" name="Oval 76"/>
            <p:cNvSpPr/>
            <p:nvPr/>
          </p:nvSpPr>
          <p:spPr>
            <a:xfrm>
              <a:off x="2000232" y="5857892"/>
              <a:ext cx="71438" cy="7143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78" name="Oval 77"/>
            <p:cNvSpPr/>
            <p:nvPr/>
          </p:nvSpPr>
          <p:spPr>
            <a:xfrm>
              <a:off x="2143108" y="5786455"/>
              <a:ext cx="71438" cy="7143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79" name="Oval 78"/>
            <p:cNvSpPr/>
            <p:nvPr/>
          </p:nvSpPr>
          <p:spPr>
            <a:xfrm>
              <a:off x="2071670" y="6000768"/>
              <a:ext cx="71437" cy="7143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80" name="Oval 79"/>
            <p:cNvSpPr/>
            <p:nvPr/>
          </p:nvSpPr>
          <p:spPr>
            <a:xfrm>
              <a:off x="2214546" y="5929331"/>
              <a:ext cx="71437" cy="7143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81" name="Oval 80"/>
            <p:cNvSpPr/>
            <p:nvPr/>
          </p:nvSpPr>
          <p:spPr>
            <a:xfrm>
              <a:off x="2071670" y="5786455"/>
              <a:ext cx="71437" cy="7143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82" name="Oval 81"/>
            <p:cNvSpPr/>
            <p:nvPr/>
          </p:nvSpPr>
          <p:spPr>
            <a:xfrm>
              <a:off x="2285984" y="5857892"/>
              <a:ext cx="71438" cy="7143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83" name="Oval 82"/>
            <p:cNvSpPr/>
            <p:nvPr/>
          </p:nvSpPr>
          <p:spPr>
            <a:xfrm>
              <a:off x="2214546" y="5715016"/>
              <a:ext cx="71437" cy="7143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84" name="Oval 83"/>
            <p:cNvSpPr/>
            <p:nvPr/>
          </p:nvSpPr>
          <p:spPr>
            <a:xfrm>
              <a:off x="2285984" y="6000768"/>
              <a:ext cx="71438" cy="7143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85" name="Oval 84"/>
            <p:cNvSpPr/>
            <p:nvPr/>
          </p:nvSpPr>
          <p:spPr>
            <a:xfrm>
              <a:off x="2143108" y="5715016"/>
              <a:ext cx="71438" cy="7143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>
                <a:solidFill>
                  <a:prstClr val="white"/>
                </a:solidFill>
              </a:endParaRPr>
            </a:p>
          </p:txBody>
        </p:sp>
      </p:grpSp>
      <p:sp>
        <p:nvSpPr>
          <p:cNvPr id="86" name="Freeform 85"/>
          <p:cNvSpPr/>
          <p:nvPr/>
        </p:nvSpPr>
        <p:spPr>
          <a:xfrm>
            <a:off x="357188" y="6240165"/>
            <a:ext cx="952500" cy="227012"/>
          </a:xfrm>
          <a:custGeom>
            <a:avLst/>
            <a:gdLst>
              <a:gd name="connsiteX0" fmla="*/ 0 w 952500"/>
              <a:gd name="connsiteY0" fmla="*/ 207962 h 227012"/>
              <a:gd name="connsiteX1" fmla="*/ 133350 w 952500"/>
              <a:gd name="connsiteY1" fmla="*/ 17462 h 227012"/>
              <a:gd name="connsiteX2" fmla="*/ 276225 w 952500"/>
              <a:gd name="connsiteY2" fmla="*/ 227012 h 227012"/>
              <a:gd name="connsiteX3" fmla="*/ 457200 w 952500"/>
              <a:gd name="connsiteY3" fmla="*/ 17462 h 227012"/>
              <a:gd name="connsiteX4" fmla="*/ 590550 w 952500"/>
              <a:gd name="connsiteY4" fmla="*/ 217487 h 227012"/>
              <a:gd name="connsiteX5" fmla="*/ 752475 w 952500"/>
              <a:gd name="connsiteY5" fmla="*/ 17462 h 227012"/>
              <a:gd name="connsiteX6" fmla="*/ 857250 w 952500"/>
              <a:gd name="connsiteY6" fmla="*/ 112712 h 227012"/>
              <a:gd name="connsiteX7" fmla="*/ 952500 w 952500"/>
              <a:gd name="connsiteY7" fmla="*/ 112712 h 227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52500" h="227012">
                <a:moveTo>
                  <a:pt x="0" y="207962"/>
                </a:moveTo>
                <a:cubicBezTo>
                  <a:pt x="43656" y="111124"/>
                  <a:pt x="87313" y="14287"/>
                  <a:pt x="133350" y="17462"/>
                </a:cubicBezTo>
                <a:cubicBezTo>
                  <a:pt x="179387" y="20637"/>
                  <a:pt x="222250" y="227012"/>
                  <a:pt x="276225" y="227012"/>
                </a:cubicBezTo>
                <a:cubicBezTo>
                  <a:pt x="330200" y="227012"/>
                  <a:pt x="404813" y="19049"/>
                  <a:pt x="457200" y="17462"/>
                </a:cubicBezTo>
                <a:cubicBezTo>
                  <a:pt x="509587" y="15875"/>
                  <a:pt x="541338" y="217487"/>
                  <a:pt x="590550" y="217487"/>
                </a:cubicBezTo>
                <a:cubicBezTo>
                  <a:pt x="639762" y="217487"/>
                  <a:pt x="708025" y="34924"/>
                  <a:pt x="752475" y="17462"/>
                </a:cubicBezTo>
                <a:cubicBezTo>
                  <a:pt x="796925" y="0"/>
                  <a:pt x="823913" y="96837"/>
                  <a:pt x="857250" y="112712"/>
                </a:cubicBezTo>
                <a:cubicBezTo>
                  <a:pt x="890587" y="128587"/>
                  <a:pt x="941387" y="109537"/>
                  <a:pt x="952500" y="112712"/>
                </a:cubicBezTo>
              </a:path>
            </a:pathLst>
          </a:cu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prstClr val="black"/>
              </a:solidFill>
            </a:endParaRPr>
          </a:p>
        </p:txBody>
      </p:sp>
      <p:sp>
        <p:nvSpPr>
          <p:cNvPr id="87" name="Oval 86"/>
          <p:cNvSpPr/>
          <p:nvPr/>
        </p:nvSpPr>
        <p:spPr>
          <a:xfrm>
            <a:off x="2286000" y="6311602"/>
            <a:ext cx="71438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125" name="Oval 124"/>
          <p:cNvSpPr/>
          <p:nvPr/>
        </p:nvSpPr>
        <p:spPr>
          <a:xfrm>
            <a:off x="2357438" y="3239790"/>
            <a:ext cx="71437" cy="714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prstClr val="white"/>
              </a:solidFill>
            </a:endParaRPr>
          </a:p>
        </p:txBody>
      </p:sp>
      <p:grpSp>
        <p:nvGrpSpPr>
          <p:cNvPr id="5" name="Group 160"/>
          <p:cNvGrpSpPr>
            <a:grpSpLocks/>
          </p:cNvGrpSpPr>
          <p:nvPr/>
        </p:nvGrpSpPr>
        <p:grpSpPr bwMode="auto">
          <a:xfrm>
            <a:off x="1928813" y="3168352"/>
            <a:ext cx="357187" cy="285750"/>
            <a:chOff x="2071670" y="2571744"/>
            <a:chExt cx="357190" cy="285752"/>
          </a:xfrm>
        </p:grpSpPr>
        <p:sp>
          <p:nvSpPr>
            <p:cNvPr id="116" name="Oval 115"/>
            <p:cNvSpPr/>
            <p:nvPr/>
          </p:nvSpPr>
          <p:spPr>
            <a:xfrm>
              <a:off x="2143108" y="2714620"/>
              <a:ext cx="71439" cy="7143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117" name="Oval 116"/>
            <p:cNvSpPr/>
            <p:nvPr/>
          </p:nvSpPr>
          <p:spPr>
            <a:xfrm>
              <a:off x="2143108" y="2643183"/>
              <a:ext cx="71439" cy="7143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118" name="Oval 117"/>
            <p:cNvSpPr/>
            <p:nvPr/>
          </p:nvSpPr>
          <p:spPr>
            <a:xfrm>
              <a:off x="2214546" y="2643183"/>
              <a:ext cx="71438" cy="7143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120" name="Oval 119"/>
            <p:cNvSpPr/>
            <p:nvPr/>
          </p:nvSpPr>
          <p:spPr>
            <a:xfrm>
              <a:off x="2214546" y="2786059"/>
              <a:ext cx="71438" cy="7143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121" name="Oval 120"/>
            <p:cNvSpPr/>
            <p:nvPr/>
          </p:nvSpPr>
          <p:spPr>
            <a:xfrm>
              <a:off x="2285984" y="2643183"/>
              <a:ext cx="71439" cy="7143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123" name="Oval 122"/>
            <p:cNvSpPr/>
            <p:nvPr/>
          </p:nvSpPr>
          <p:spPr>
            <a:xfrm>
              <a:off x="2357422" y="2714620"/>
              <a:ext cx="71438" cy="7143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124" name="Oval 123"/>
            <p:cNvSpPr/>
            <p:nvPr/>
          </p:nvSpPr>
          <p:spPr>
            <a:xfrm>
              <a:off x="2285984" y="2571744"/>
              <a:ext cx="71439" cy="7143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128" name="Oval 127"/>
            <p:cNvSpPr/>
            <p:nvPr/>
          </p:nvSpPr>
          <p:spPr>
            <a:xfrm>
              <a:off x="2214546" y="2714620"/>
              <a:ext cx="71438" cy="7143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129" name="Oval 128"/>
            <p:cNvSpPr/>
            <p:nvPr/>
          </p:nvSpPr>
          <p:spPr>
            <a:xfrm>
              <a:off x="2071670" y="2643183"/>
              <a:ext cx="71438" cy="7143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130" name="Oval 129"/>
            <p:cNvSpPr/>
            <p:nvPr/>
          </p:nvSpPr>
          <p:spPr>
            <a:xfrm>
              <a:off x="2214546" y="2571744"/>
              <a:ext cx="71438" cy="7143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131" name="Oval 130"/>
            <p:cNvSpPr/>
            <p:nvPr/>
          </p:nvSpPr>
          <p:spPr>
            <a:xfrm>
              <a:off x="2143108" y="2786059"/>
              <a:ext cx="71439" cy="7143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132" name="Oval 131"/>
            <p:cNvSpPr/>
            <p:nvPr/>
          </p:nvSpPr>
          <p:spPr>
            <a:xfrm>
              <a:off x="2285984" y="2714620"/>
              <a:ext cx="71439" cy="7143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134" name="Oval 133"/>
            <p:cNvSpPr/>
            <p:nvPr/>
          </p:nvSpPr>
          <p:spPr>
            <a:xfrm>
              <a:off x="2357422" y="2643183"/>
              <a:ext cx="71438" cy="7143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>
                <a:solidFill>
                  <a:prstClr val="white"/>
                </a:solidFill>
              </a:endParaRPr>
            </a:p>
          </p:txBody>
        </p:sp>
      </p:grpSp>
      <p:sp>
        <p:nvSpPr>
          <p:cNvPr id="136" name="Oval 135"/>
          <p:cNvSpPr/>
          <p:nvPr/>
        </p:nvSpPr>
        <p:spPr>
          <a:xfrm>
            <a:off x="2357438" y="3382665"/>
            <a:ext cx="71437" cy="71437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137" name="Oval 136"/>
          <p:cNvSpPr/>
          <p:nvPr/>
        </p:nvSpPr>
        <p:spPr>
          <a:xfrm>
            <a:off x="2000250" y="3168352"/>
            <a:ext cx="71438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prstClr val="white"/>
              </a:solidFill>
            </a:endParaRPr>
          </a:p>
        </p:txBody>
      </p:sp>
      <p:grpSp>
        <p:nvGrpSpPr>
          <p:cNvPr id="6" name="Group 161"/>
          <p:cNvGrpSpPr>
            <a:grpSpLocks/>
          </p:cNvGrpSpPr>
          <p:nvPr/>
        </p:nvGrpSpPr>
        <p:grpSpPr bwMode="auto">
          <a:xfrm>
            <a:off x="2143125" y="3239790"/>
            <a:ext cx="285750" cy="276225"/>
            <a:chOff x="2786050" y="2795582"/>
            <a:chExt cx="285752" cy="276228"/>
          </a:xfrm>
        </p:grpSpPr>
        <p:sp>
          <p:nvSpPr>
            <p:cNvPr id="122" name="Oval 121"/>
            <p:cNvSpPr/>
            <p:nvPr/>
          </p:nvSpPr>
          <p:spPr>
            <a:xfrm>
              <a:off x="3000365" y="2857495"/>
              <a:ext cx="71437" cy="7143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126" name="Oval 125"/>
            <p:cNvSpPr/>
            <p:nvPr/>
          </p:nvSpPr>
          <p:spPr>
            <a:xfrm>
              <a:off x="2928926" y="3000371"/>
              <a:ext cx="71439" cy="7143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>
                <a:solidFill>
                  <a:prstClr val="white"/>
                </a:solidFill>
              </a:endParaRPr>
            </a:p>
          </p:txBody>
        </p:sp>
        <p:grpSp>
          <p:nvGrpSpPr>
            <p:cNvPr id="7202" name="Group 147"/>
            <p:cNvGrpSpPr>
              <a:grpSpLocks/>
            </p:cNvGrpSpPr>
            <p:nvPr/>
          </p:nvGrpSpPr>
          <p:grpSpPr bwMode="auto">
            <a:xfrm>
              <a:off x="2786050" y="2795582"/>
              <a:ext cx="214314" cy="276228"/>
              <a:chOff x="2786050" y="2795582"/>
              <a:chExt cx="214314" cy="276228"/>
            </a:xfrm>
          </p:grpSpPr>
          <p:sp>
            <p:nvSpPr>
              <p:cNvPr id="139" name="Oval 138"/>
              <p:cNvSpPr/>
              <p:nvPr/>
            </p:nvSpPr>
            <p:spPr>
              <a:xfrm>
                <a:off x="2786050" y="2938459"/>
                <a:ext cx="71438" cy="71438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>
                  <a:solidFill>
                    <a:prstClr val="white"/>
                  </a:solidFill>
                </a:endParaRPr>
              </a:p>
            </p:txBody>
          </p:sp>
          <p:sp>
            <p:nvSpPr>
              <p:cNvPr id="140" name="Oval 139"/>
              <p:cNvSpPr/>
              <p:nvPr/>
            </p:nvSpPr>
            <p:spPr>
              <a:xfrm>
                <a:off x="2857488" y="2795582"/>
                <a:ext cx="71437" cy="71438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>
                  <a:solidFill>
                    <a:prstClr val="white"/>
                  </a:solidFill>
                </a:endParaRPr>
              </a:p>
            </p:txBody>
          </p:sp>
          <p:sp>
            <p:nvSpPr>
              <p:cNvPr id="141" name="Oval 140"/>
              <p:cNvSpPr/>
              <p:nvPr/>
            </p:nvSpPr>
            <p:spPr>
              <a:xfrm>
                <a:off x="2857488" y="2938459"/>
                <a:ext cx="71437" cy="71438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>
                  <a:solidFill>
                    <a:prstClr val="white"/>
                  </a:solidFill>
                </a:endParaRPr>
              </a:p>
            </p:txBody>
          </p:sp>
          <p:sp>
            <p:nvSpPr>
              <p:cNvPr id="142" name="Oval 141"/>
              <p:cNvSpPr/>
              <p:nvPr/>
            </p:nvSpPr>
            <p:spPr>
              <a:xfrm>
                <a:off x="2928926" y="2867020"/>
                <a:ext cx="71438" cy="71439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>
                  <a:solidFill>
                    <a:prstClr val="white"/>
                  </a:solidFill>
                </a:endParaRPr>
              </a:p>
            </p:txBody>
          </p:sp>
          <p:sp>
            <p:nvSpPr>
              <p:cNvPr id="143" name="Oval 142"/>
              <p:cNvSpPr/>
              <p:nvPr/>
            </p:nvSpPr>
            <p:spPr>
              <a:xfrm>
                <a:off x="2857488" y="3000371"/>
                <a:ext cx="71437" cy="71439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>
                  <a:solidFill>
                    <a:prstClr val="white"/>
                  </a:solidFill>
                </a:endParaRPr>
              </a:p>
            </p:txBody>
          </p:sp>
          <p:sp>
            <p:nvSpPr>
              <p:cNvPr id="144" name="Oval 143"/>
              <p:cNvSpPr/>
              <p:nvPr/>
            </p:nvSpPr>
            <p:spPr>
              <a:xfrm>
                <a:off x="2786050" y="2867020"/>
                <a:ext cx="71438" cy="7143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>
                  <a:solidFill>
                    <a:prstClr val="white"/>
                  </a:solidFill>
                </a:endParaRPr>
              </a:p>
            </p:txBody>
          </p:sp>
          <p:sp>
            <p:nvSpPr>
              <p:cNvPr id="145" name="Oval 144"/>
              <p:cNvSpPr/>
              <p:nvPr/>
            </p:nvSpPr>
            <p:spPr>
              <a:xfrm>
                <a:off x="2857488" y="2867020"/>
                <a:ext cx="71437" cy="7143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>
                  <a:solidFill>
                    <a:prstClr val="white"/>
                  </a:solidFill>
                </a:endParaRPr>
              </a:p>
            </p:txBody>
          </p:sp>
          <p:sp>
            <p:nvSpPr>
              <p:cNvPr id="146" name="Oval 145"/>
              <p:cNvSpPr/>
              <p:nvPr/>
            </p:nvSpPr>
            <p:spPr>
              <a:xfrm>
                <a:off x="2928926" y="2795582"/>
                <a:ext cx="71438" cy="71438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>
                  <a:solidFill>
                    <a:prstClr val="white"/>
                  </a:solidFill>
                </a:endParaRPr>
              </a:p>
            </p:txBody>
          </p:sp>
          <p:sp>
            <p:nvSpPr>
              <p:cNvPr id="147" name="Oval 146"/>
              <p:cNvSpPr/>
              <p:nvPr/>
            </p:nvSpPr>
            <p:spPr>
              <a:xfrm>
                <a:off x="2928926" y="2938459"/>
                <a:ext cx="71438" cy="71438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9" name="Group 156"/>
          <p:cNvGrpSpPr>
            <a:grpSpLocks/>
          </p:cNvGrpSpPr>
          <p:nvPr/>
        </p:nvGrpSpPr>
        <p:grpSpPr bwMode="auto">
          <a:xfrm>
            <a:off x="2071688" y="3025477"/>
            <a:ext cx="214312" cy="214313"/>
            <a:chOff x="3071802" y="2357430"/>
            <a:chExt cx="214314" cy="214314"/>
          </a:xfrm>
        </p:grpSpPr>
        <p:sp>
          <p:nvSpPr>
            <p:cNvPr id="149" name="Oval 148"/>
            <p:cNvSpPr/>
            <p:nvPr/>
          </p:nvSpPr>
          <p:spPr>
            <a:xfrm>
              <a:off x="3143240" y="2500306"/>
              <a:ext cx="71439" cy="7143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150" name="Oval 149"/>
            <p:cNvSpPr/>
            <p:nvPr/>
          </p:nvSpPr>
          <p:spPr>
            <a:xfrm>
              <a:off x="3214678" y="2500306"/>
              <a:ext cx="71438" cy="7143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151" name="Oval 150"/>
            <p:cNvSpPr/>
            <p:nvPr/>
          </p:nvSpPr>
          <p:spPr>
            <a:xfrm>
              <a:off x="3143240" y="2357430"/>
              <a:ext cx="71439" cy="7143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152" name="Oval 151"/>
            <p:cNvSpPr/>
            <p:nvPr/>
          </p:nvSpPr>
          <p:spPr>
            <a:xfrm>
              <a:off x="3071802" y="2428868"/>
              <a:ext cx="71438" cy="7143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153" name="Oval 152"/>
            <p:cNvSpPr/>
            <p:nvPr/>
          </p:nvSpPr>
          <p:spPr>
            <a:xfrm>
              <a:off x="3071802" y="2500306"/>
              <a:ext cx="71438" cy="71438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154" name="Oval 153"/>
            <p:cNvSpPr/>
            <p:nvPr/>
          </p:nvSpPr>
          <p:spPr>
            <a:xfrm>
              <a:off x="3214678" y="2428868"/>
              <a:ext cx="71438" cy="7143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155" name="Oval 154"/>
            <p:cNvSpPr/>
            <p:nvPr/>
          </p:nvSpPr>
          <p:spPr>
            <a:xfrm>
              <a:off x="3143240" y="2428868"/>
              <a:ext cx="71439" cy="7143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156" name="Oval 155"/>
            <p:cNvSpPr/>
            <p:nvPr/>
          </p:nvSpPr>
          <p:spPr>
            <a:xfrm>
              <a:off x="3214678" y="2357430"/>
              <a:ext cx="71438" cy="7143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>
                <a:solidFill>
                  <a:prstClr val="white"/>
                </a:solidFill>
              </a:endParaRPr>
            </a:p>
          </p:txBody>
        </p:sp>
      </p:grpSp>
      <p:grpSp>
        <p:nvGrpSpPr>
          <p:cNvPr id="10" name="Group 162"/>
          <p:cNvGrpSpPr>
            <a:grpSpLocks/>
          </p:cNvGrpSpPr>
          <p:nvPr/>
        </p:nvGrpSpPr>
        <p:grpSpPr bwMode="auto">
          <a:xfrm>
            <a:off x="2286000" y="3096915"/>
            <a:ext cx="142875" cy="152400"/>
            <a:chOff x="3357554" y="2643182"/>
            <a:chExt cx="142876" cy="152400"/>
          </a:xfrm>
        </p:grpSpPr>
        <p:sp>
          <p:nvSpPr>
            <p:cNvPr id="135" name="Oval 134"/>
            <p:cNvSpPr/>
            <p:nvPr/>
          </p:nvSpPr>
          <p:spPr>
            <a:xfrm>
              <a:off x="3428993" y="2714619"/>
              <a:ext cx="71437" cy="71438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158" name="Oval 157"/>
            <p:cNvSpPr/>
            <p:nvPr/>
          </p:nvSpPr>
          <p:spPr>
            <a:xfrm>
              <a:off x="3428993" y="2643182"/>
              <a:ext cx="71437" cy="7143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159" name="Oval 158"/>
            <p:cNvSpPr/>
            <p:nvPr/>
          </p:nvSpPr>
          <p:spPr>
            <a:xfrm>
              <a:off x="3357554" y="2724144"/>
              <a:ext cx="71439" cy="7143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160" name="Oval 159"/>
            <p:cNvSpPr/>
            <p:nvPr/>
          </p:nvSpPr>
          <p:spPr>
            <a:xfrm>
              <a:off x="3357554" y="2643182"/>
              <a:ext cx="71439" cy="7143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>
                <a:solidFill>
                  <a:prstClr val="white"/>
                </a:solidFill>
              </a:endParaRPr>
            </a:p>
          </p:txBody>
        </p:sp>
      </p:grp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285750" y="31449"/>
            <a:ext cx="7068015" cy="838200"/>
          </a:xfrm>
        </p:spPr>
        <p:txBody>
          <a:bodyPr/>
          <a:lstStyle/>
          <a:p>
            <a:r>
              <a:rPr lang="en-US" dirty="0"/>
              <a:t>Activation processes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32ED1E-664D-42E0-B1FF-F0618A3E1E17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5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" name="Oval 103"/>
          <p:cNvSpPr/>
          <p:nvPr/>
        </p:nvSpPr>
        <p:spPr>
          <a:xfrm>
            <a:off x="6012731" y="6395740"/>
            <a:ext cx="71437" cy="71437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105" name="Oval 104"/>
          <p:cNvSpPr/>
          <p:nvPr/>
        </p:nvSpPr>
        <p:spPr bwMode="auto">
          <a:xfrm>
            <a:off x="7380882" y="6381328"/>
            <a:ext cx="71438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213082" y="6228020"/>
            <a:ext cx="823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proton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7632017" y="6228020"/>
            <a:ext cx="940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neutron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3608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0" presetClass="pat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8 -2.59259E-6 L 0.13472 0.00278 " pathEditMode="relative" rAng="0" ptsTypes="AA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00" y="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7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0" presetClass="path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3.7037E-7 L 0.15747 0.0544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900" y="2700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0" presetClass="path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938 -0.00325 L 0.10087 -0.01366 " pathEditMode="relative" ptsTypes="AA">
                                      <p:cBhvr>
                                        <p:cTn id="4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3" presetID="0" presetClass="path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4.44444E-6 L 0.22136 -0.07385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100" y="-370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0" presetClass="path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2.22222E-6 L 0.23629 0.01042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00" y="500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0" presetClass="path" presetSubtype="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8.14815E-6 L 0.56701 -0.06297 " pathEditMode="relative" ptsTypes="AA">
                                      <p:cBhvr>
                                        <p:cTn id="48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9" presetID="0" presetClass="path" presetSubtype="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153 -0.01806 L 0.52899 0.07986 " pathEditMode="relative" rAng="0" ptsTypes="AA">
                                      <p:cBhvr>
                                        <p:cTn id="50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500" y="4900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0" presetClass="path" presetSubtype="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1.11111E-6 L 0.5118 0.07338 " pathEditMode="relative" ptsTypes="AA">
                                      <p:cBhvr>
                                        <p:cTn id="52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3" presetID="35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35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0" presetClass="path" presetSubtype="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1.85185E-6 L 0.0474 -1.85185E-6 " pathEditMode="relative" ptsTypes="AA">
                                      <p:cBhvr>
                                        <p:cTn id="71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73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76" presetID="35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 nodeType="clickPar">
                      <p:stCondLst>
                        <p:cond delay="indefinite"/>
                      </p:stCondLst>
                      <p:childTnLst>
                        <p:par>
                          <p:cTn id="9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4.81481E-6 L 0.09323 -0.00047 " pathEditMode="relative" rAng="0" ptsTypes="AA">
                                      <p:cBhvr>
                                        <p:cTn id="95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7" presetID="22" presetClass="exit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98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1" presetID="0" presetClass="path" presetSubtype="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553 0.01343 L 0.08264 0.01736 " pathEditMode="relative" ptsTypes="AA">
                                      <p:cBhvr>
                                        <p:cTn id="10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3" presetID="0" presetClass="path" presetSubtype="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83333E-6 -3.7037E-6 L 0.5356 -0.06296 " pathEditMode="relative" ptsTypes="AA">
                                      <p:cBhvr>
                                        <p:cTn id="104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35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/>
      <p:bldP spid="7173" grpId="0"/>
      <p:bldP spid="7174" grpId="0"/>
      <p:bldP spid="8" grpId="0" animBg="1"/>
      <p:bldP spid="8" grpId="1" animBg="1"/>
      <p:bldP spid="8" grpId="2" animBg="1"/>
      <p:bldP spid="61" grpId="0" animBg="1"/>
      <p:bldP spid="61" grpId="1" animBg="1"/>
      <p:bldP spid="61" grpId="2" animBg="1"/>
      <p:bldP spid="87" grpId="0" animBg="1"/>
      <p:bldP spid="87" grpId="1" animBg="1"/>
      <p:bldP spid="125" grpId="0" animBg="1"/>
      <p:bldP spid="125" grpId="1" animBg="1"/>
      <p:bldP spid="136" grpId="0" animBg="1"/>
      <p:bldP spid="136" grpId="1" animBg="1"/>
      <p:bldP spid="137" grpId="0" animBg="1"/>
      <p:bldP spid="137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Isotope production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D5ECE-8B49-45CD-BE81-EF81920D1969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7704" y="963423"/>
            <a:ext cx="4987249" cy="36249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55906" y="4750685"/>
            <a:ext cx="8032517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/>
              <a:t>Activation depends on:</a:t>
            </a:r>
          </a:p>
          <a:p>
            <a:endParaRPr lang="en-US" dirty="0"/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chemical composition of target material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incident particle type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incident particle energy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irradiation &amp; cooling time</a:t>
            </a:r>
          </a:p>
        </p:txBody>
      </p:sp>
    </p:spTree>
    <p:extLst>
      <p:ext uri="{BB962C8B-B14F-4D97-AF65-F5344CB8AC3E}">
        <p14:creationId xmlns:p14="http://schemas.microsoft.com/office/powerpoint/2010/main" val="21245020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2"/>
          <a:srcRect l="2449"/>
          <a:stretch/>
        </p:blipFill>
        <p:spPr>
          <a:xfrm>
            <a:off x="-19734" y="943778"/>
            <a:ext cx="5736695" cy="361114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/>
              <a:t>Creation of isotopes at an accelerator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D5ECE-8B49-45CD-BE81-EF81920D1969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107004" y="4581128"/>
            <a:ext cx="531183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rgbClr val="C00000"/>
                </a:solidFill>
              </a:rPr>
              <a:t>Operation</a:t>
            </a:r>
            <a:r>
              <a:rPr lang="en-GB" sz="2400" dirty="0"/>
              <a:t>: direct production + decay </a:t>
            </a:r>
          </a:p>
          <a:p>
            <a:r>
              <a:rPr lang="en-GB" sz="2400" dirty="0">
                <a:solidFill>
                  <a:srgbClr val="00B0F0"/>
                </a:solidFill>
              </a:rPr>
              <a:t>Cool-down</a:t>
            </a:r>
            <a:r>
              <a:rPr lang="en-GB" sz="2400" dirty="0"/>
              <a:t>: indirect production via decay</a:t>
            </a:r>
          </a:p>
        </p:txBody>
      </p:sp>
      <p:grpSp>
        <p:nvGrpSpPr>
          <p:cNvPr id="51" name="Group 50"/>
          <p:cNvGrpSpPr/>
          <p:nvPr/>
        </p:nvGrpSpPr>
        <p:grpSpPr>
          <a:xfrm>
            <a:off x="5769329" y="1530143"/>
            <a:ext cx="3242139" cy="2957634"/>
            <a:chOff x="5769329" y="1530143"/>
            <a:chExt cx="3242139" cy="2957634"/>
          </a:xfrm>
        </p:grpSpPr>
        <p:sp>
          <p:nvSpPr>
            <p:cNvPr id="24" name="TextBox 23"/>
            <p:cNvSpPr txBox="1"/>
            <p:nvPr/>
          </p:nvSpPr>
          <p:spPr>
            <a:xfrm>
              <a:off x="6131574" y="4118445"/>
              <a:ext cx="28798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decay-chains with branching</a:t>
              </a:r>
            </a:p>
          </p:txBody>
        </p:sp>
        <p:grpSp>
          <p:nvGrpSpPr>
            <p:cNvPr id="31" name="Group 30"/>
            <p:cNvGrpSpPr/>
            <p:nvPr/>
          </p:nvGrpSpPr>
          <p:grpSpPr>
            <a:xfrm>
              <a:off x="5769329" y="1530143"/>
              <a:ext cx="3242139" cy="2317482"/>
              <a:chOff x="101977" y="1340768"/>
              <a:chExt cx="4113733" cy="2533506"/>
            </a:xfrm>
          </p:grpSpPr>
          <p:pic>
            <p:nvPicPr>
              <p:cNvPr id="32" name="Picture 31"/>
              <p:cNvPicPr>
                <a:picLocks noChangeAspect="1"/>
              </p:cNvPicPr>
              <p:nvPr/>
            </p:nvPicPr>
            <p:blipFill rotWithShape="1">
              <a:blip r:embed="rId3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380999" y="1340768"/>
                <a:ext cx="792088" cy="720080"/>
              </a:xfrm>
              <a:prstGeom prst="rect">
                <a:avLst/>
              </a:prstGeom>
            </p:spPr>
          </p:pic>
          <p:pic>
            <p:nvPicPr>
              <p:cNvPr id="33" name="Picture 32"/>
              <p:cNvPicPr>
                <a:picLocks noChangeAspect="1"/>
              </p:cNvPicPr>
              <p:nvPr/>
            </p:nvPicPr>
            <p:blipFill rotWithShape="1">
              <a:blip r:embed="rId4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2195736" y="1928736"/>
                <a:ext cx="478191" cy="478191"/>
              </a:xfrm>
              <a:prstGeom prst="rect">
                <a:avLst/>
              </a:prstGeom>
            </p:spPr>
          </p:pic>
          <p:sp>
            <p:nvSpPr>
              <p:cNvPr id="34" name="TextBox 33"/>
              <p:cNvSpPr txBox="1"/>
              <p:nvPr/>
            </p:nvSpPr>
            <p:spPr>
              <a:xfrm>
                <a:off x="101977" y="2041905"/>
                <a:ext cx="58221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baseline="30000" dirty="0"/>
                  <a:t>110m</a:t>
                </a:r>
                <a:r>
                  <a:rPr lang="en-GB" sz="1200" dirty="0"/>
                  <a:t>Ag</a:t>
                </a:r>
              </a:p>
            </p:txBody>
          </p:sp>
          <p:cxnSp>
            <p:nvCxnSpPr>
              <p:cNvPr id="35" name="Straight Arrow Connector 34"/>
              <p:cNvCxnSpPr/>
              <p:nvPr/>
            </p:nvCxnSpPr>
            <p:spPr>
              <a:xfrm>
                <a:off x="1170267" y="1805698"/>
                <a:ext cx="364756" cy="210701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pic>
            <p:nvPicPr>
              <p:cNvPr id="36" name="Picture 35"/>
              <p:cNvPicPr>
                <a:picLocks noChangeAspect="1"/>
              </p:cNvPicPr>
              <p:nvPr/>
            </p:nvPicPr>
            <p:blipFill rotWithShape="1">
              <a:blip r:embed="rId5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1581256" y="1874876"/>
                <a:ext cx="576064" cy="576064"/>
              </a:xfrm>
              <a:prstGeom prst="rect">
                <a:avLst/>
              </a:prstGeom>
            </p:spPr>
          </p:pic>
          <p:sp>
            <p:nvSpPr>
              <p:cNvPr id="37" name="TextBox 36"/>
              <p:cNvSpPr txBox="1"/>
              <p:nvPr/>
            </p:nvSpPr>
            <p:spPr>
              <a:xfrm>
                <a:off x="1656862" y="2471331"/>
                <a:ext cx="50045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baseline="30000" dirty="0"/>
                  <a:t>110</a:t>
                </a:r>
                <a:r>
                  <a:rPr lang="en-GB" sz="1200" dirty="0"/>
                  <a:t>Ag</a:t>
                </a:r>
              </a:p>
            </p:txBody>
          </p:sp>
          <p:cxnSp>
            <p:nvCxnSpPr>
              <p:cNvPr id="38" name="Straight Arrow Connector 37"/>
              <p:cNvCxnSpPr/>
              <p:nvPr/>
            </p:nvCxnSpPr>
            <p:spPr>
              <a:xfrm>
                <a:off x="763920" y="2162908"/>
                <a:ext cx="141700" cy="662798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pic>
            <p:nvPicPr>
              <p:cNvPr id="39" name="Picture 38"/>
              <p:cNvPicPr>
                <a:picLocks noChangeAspect="1"/>
              </p:cNvPicPr>
              <p:nvPr/>
            </p:nvPicPr>
            <p:blipFill rotWithShape="1">
              <a:blip r:embed="rId6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669031" y="2927766"/>
                <a:ext cx="504056" cy="576064"/>
              </a:xfrm>
              <a:prstGeom prst="rect">
                <a:avLst/>
              </a:prstGeom>
            </p:spPr>
          </p:pic>
          <p:pic>
            <p:nvPicPr>
              <p:cNvPr id="40" name="Picture 39"/>
              <p:cNvPicPr>
                <a:picLocks noChangeAspect="1"/>
              </p:cNvPicPr>
              <p:nvPr/>
            </p:nvPicPr>
            <p:blipFill rotWithShape="1">
              <a:blip r:embed="rId7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 rot="3311084">
                <a:off x="725600" y="2153855"/>
                <a:ext cx="360040" cy="216024"/>
              </a:xfrm>
              <a:prstGeom prst="rect">
                <a:avLst/>
              </a:prstGeom>
            </p:spPr>
          </p:pic>
          <p:sp>
            <p:nvSpPr>
              <p:cNvPr id="41" name="TextBox 40"/>
              <p:cNvSpPr txBox="1"/>
              <p:nvPr/>
            </p:nvSpPr>
            <p:spPr>
              <a:xfrm>
                <a:off x="561606" y="3554124"/>
                <a:ext cx="50045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baseline="30000" dirty="0"/>
                  <a:t>110</a:t>
                </a:r>
                <a:r>
                  <a:rPr lang="en-GB" sz="1200" dirty="0"/>
                  <a:t>Cd</a:t>
                </a:r>
              </a:p>
            </p:txBody>
          </p:sp>
          <p:pic>
            <p:nvPicPr>
              <p:cNvPr id="42" name="Picture 41"/>
              <p:cNvPicPr>
                <a:picLocks noChangeAspect="1"/>
              </p:cNvPicPr>
              <p:nvPr/>
            </p:nvPicPr>
            <p:blipFill rotWithShape="1">
              <a:blip r:embed="rId5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2620530" y="2494307"/>
                <a:ext cx="576064" cy="576064"/>
              </a:xfrm>
              <a:prstGeom prst="rect">
                <a:avLst/>
              </a:prstGeom>
            </p:spPr>
          </p:pic>
          <p:sp>
            <p:nvSpPr>
              <p:cNvPr id="43" name="TextBox 42"/>
              <p:cNvSpPr txBox="1"/>
              <p:nvPr/>
            </p:nvSpPr>
            <p:spPr>
              <a:xfrm>
                <a:off x="2654999" y="3077298"/>
                <a:ext cx="49629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baseline="30000" dirty="0"/>
                  <a:t>110</a:t>
                </a:r>
                <a:r>
                  <a:rPr lang="en-GB" sz="1200" dirty="0"/>
                  <a:t>Pd</a:t>
                </a:r>
              </a:p>
            </p:txBody>
          </p:sp>
          <p:cxnSp>
            <p:nvCxnSpPr>
              <p:cNvPr id="44" name="Straight Arrow Connector 43"/>
              <p:cNvCxnSpPr/>
              <p:nvPr/>
            </p:nvCxnSpPr>
            <p:spPr>
              <a:xfrm>
                <a:off x="2200733" y="2365980"/>
                <a:ext cx="364756" cy="210701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5" name="Straight Arrow Connector 44"/>
              <p:cNvCxnSpPr/>
              <p:nvPr/>
            </p:nvCxnSpPr>
            <p:spPr>
              <a:xfrm>
                <a:off x="3271746" y="2927766"/>
                <a:ext cx="364756" cy="210701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pic>
            <p:nvPicPr>
              <p:cNvPr id="46" name="Picture 45"/>
              <p:cNvPicPr>
                <a:picLocks noChangeAspect="1"/>
              </p:cNvPicPr>
              <p:nvPr/>
            </p:nvPicPr>
            <p:blipFill rotWithShape="1">
              <a:blip r:embed="rId6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3711654" y="3021211"/>
                <a:ext cx="504056" cy="576064"/>
              </a:xfrm>
              <a:prstGeom prst="rect">
                <a:avLst/>
              </a:prstGeom>
            </p:spPr>
          </p:pic>
          <p:sp>
            <p:nvSpPr>
              <p:cNvPr id="47" name="TextBox 46"/>
              <p:cNvSpPr txBox="1"/>
              <p:nvPr/>
            </p:nvSpPr>
            <p:spPr>
              <a:xfrm>
                <a:off x="3715252" y="3597275"/>
                <a:ext cx="50045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baseline="30000" dirty="0"/>
                  <a:t>110</a:t>
                </a:r>
                <a:r>
                  <a:rPr lang="en-GB" sz="1200" dirty="0"/>
                  <a:t>Cd</a:t>
                </a:r>
              </a:p>
            </p:txBody>
          </p:sp>
          <p:pic>
            <p:nvPicPr>
              <p:cNvPr id="48" name="Picture 47"/>
              <p:cNvPicPr>
                <a:picLocks noChangeAspect="1"/>
              </p:cNvPicPr>
              <p:nvPr/>
            </p:nvPicPr>
            <p:blipFill rotWithShape="1">
              <a:blip r:embed="rId8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3131840" y="2636912"/>
                <a:ext cx="360040" cy="216024"/>
              </a:xfrm>
              <a:prstGeom prst="rect">
                <a:avLst/>
              </a:prstGeom>
            </p:spPr>
          </p:pic>
          <p:cxnSp>
            <p:nvCxnSpPr>
              <p:cNvPr id="49" name="Straight Arrow Connector 48"/>
              <p:cNvCxnSpPr/>
              <p:nvPr/>
            </p:nvCxnSpPr>
            <p:spPr>
              <a:xfrm flipH="1">
                <a:off x="1217776" y="2447373"/>
                <a:ext cx="407452" cy="525549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pic>
            <p:nvPicPr>
              <p:cNvPr id="50" name="Picture 49"/>
              <p:cNvPicPr>
                <a:picLocks noChangeAspect="1"/>
              </p:cNvPicPr>
              <p:nvPr/>
            </p:nvPicPr>
            <p:blipFill rotWithShape="1">
              <a:blip r:embed="rId7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 rot="4886075">
                <a:off x="1470456" y="2585977"/>
                <a:ext cx="360040" cy="216024"/>
              </a:xfrm>
              <a:prstGeom prst="rect">
                <a:avLst/>
              </a:prstGeom>
            </p:spPr>
          </p:pic>
        </p:grpSp>
      </p:grpSp>
      <p:sp>
        <p:nvSpPr>
          <p:cNvPr id="4" name="Rectangle 3">
            <a:extLst>
              <a:ext uri="{FF2B5EF4-FFF2-40B4-BE49-F238E27FC236}">
                <a16:creationId xmlns:a16="http://schemas.microsoft.com/office/drawing/2014/main" id="{402C59C6-E6A5-4CE7-98CD-54A8991789FA}"/>
              </a:ext>
            </a:extLst>
          </p:cNvPr>
          <p:cNvSpPr/>
          <p:nvPr/>
        </p:nvSpPr>
        <p:spPr>
          <a:xfrm>
            <a:off x="395536" y="1669882"/>
            <a:ext cx="5170715" cy="237890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0" name="Group 29"/>
          <p:cNvGrpSpPr/>
          <p:nvPr/>
        </p:nvGrpSpPr>
        <p:grpSpPr>
          <a:xfrm>
            <a:off x="442607" y="1700808"/>
            <a:ext cx="5040561" cy="2376264"/>
            <a:chOff x="827584" y="1783075"/>
            <a:chExt cx="5040561" cy="2256918"/>
          </a:xfrm>
        </p:grpSpPr>
        <p:grpSp>
          <p:nvGrpSpPr>
            <p:cNvPr id="12" name="Group 11"/>
            <p:cNvGrpSpPr/>
            <p:nvPr/>
          </p:nvGrpSpPr>
          <p:grpSpPr>
            <a:xfrm>
              <a:off x="827584" y="1783075"/>
              <a:ext cx="5040561" cy="2256918"/>
              <a:chOff x="901802" y="1612519"/>
              <a:chExt cx="4308599" cy="2256918"/>
            </a:xfrm>
          </p:grpSpPr>
          <p:sp>
            <p:nvSpPr>
              <p:cNvPr id="8" name="Rectangle 7"/>
              <p:cNvSpPr/>
              <p:nvPr/>
            </p:nvSpPr>
            <p:spPr>
              <a:xfrm>
                <a:off x="901802" y="1632479"/>
                <a:ext cx="1211305" cy="2236958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  <a:alpha val="33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2113107" y="1632479"/>
                <a:ext cx="711980" cy="2236958"/>
              </a:xfrm>
              <a:prstGeom prst="rect">
                <a:avLst/>
              </a:prstGeom>
              <a:solidFill>
                <a:srgbClr val="002060">
                  <a:alpha val="33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2825087" y="1612519"/>
                <a:ext cx="969632" cy="2238774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  <a:alpha val="33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3794719" y="1632479"/>
                <a:ext cx="1415682" cy="2236957"/>
              </a:xfrm>
              <a:prstGeom prst="rect">
                <a:avLst/>
              </a:prstGeom>
              <a:solidFill>
                <a:srgbClr val="002060">
                  <a:alpha val="33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3" name="TextBox 12"/>
            <p:cNvSpPr txBox="1"/>
            <p:nvPr/>
          </p:nvSpPr>
          <p:spPr>
            <a:xfrm>
              <a:off x="969427" y="2997731"/>
              <a:ext cx="111683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/>
                <a:t>Operation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493103" y="3019272"/>
              <a:ext cx="91712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/>
                <a:t>Cool-down</a:t>
              </a:r>
              <a:endParaRPr lang="en-GB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245476" y="2997731"/>
              <a:ext cx="111683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/>
                <a:t>Operation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4719885" y="3019272"/>
              <a:ext cx="114826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/>
                <a:t>Cool-down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252437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Buildup</a:t>
            </a:r>
            <a:r>
              <a:rPr lang="en-GB" dirty="0"/>
              <a:t> &amp; decay of isotopes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D5ECE-8B49-45CD-BE81-EF81920D1969}" type="slidenum">
              <a:rPr lang="en-US" smtClean="0"/>
              <a:pPr/>
              <a:t>8</a:t>
            </a:fld>
            <a:endParaRPr lang="en-US" dirty="0"/>
          </a:p>
        </p:txBody>
      </p:sp>
      <p:grpSp>
        <p:nvGrpSpPr>
          <p:cNvPr id="24" name="Group 23"/>
          <p:cNvGrpSpPr/>
          <p:nvPr/>
        </p:nvGrpSpPr>
        <p:grpSpPr>
          <a:xfrm>
            <a:off x="1569618" y="1489211"/>
            <a:ext cx="6170734" cy="2082621"/>
            <a:chOff x="321818" y="1539389"/>
            <a:chExt cx="6170734" cy="172095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TextBox 4"/>
                <p:cNvSpPr txBox="1"/>
                <p:nvPr/>
              </p:nvSpPr>
              <p:spPr>
                <a:xfrm>
                  <a:off x="321818" y="1637495"/>
                  <a:ext cx="2122697" cy="67678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20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GB" sz="20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sz="200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sz="200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d</m:t>
                            </m:r>
                            <m:r>
                              <a:rPr lang="en-US" sz="200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𝑁</m:t>
                            </m:r>
                          </m:num>
                          <m:den>
                            <m:r>
                              <m:rPr>
                                <m:sty m:val="p"/>
                              </m:rPr>
                              <a:rPr lang="en-US" sz="2000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d</m:t>
                            </m:r>
                            <m:r>
                              <a:rPr lang="en-US" sz="2000" i="1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𝑡</m:t>
                            </m:r>
                          </m:den>
                        </m:f>
                        <m:r>
                          <a:rPr lang="de-CH" sz="200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=</m:t>
                        </m:r>
                        <m:r>
                          <a:rPr lang="en-US" sz="20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de-CH" sz="2000" i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𝜆</m:t>
                        </m:r>
                        <m:r>
                          <a:rPr lang="de-CH" sz="2000" i="1" smtClean="0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∙</m:t>
                        </m:r>
                        <m:r>
                          <a:rPr lang="en-US" sz="200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  <m:t>𝑁</m:t>
                        </m:r>
                      </m:oMath>
                    </m:oMathPara>
                  </a14:m>
                  <a:endParaRPr lang="en-US" sz="2000" dirty="0">
                    <a:solidFill>
                      <a:prstClr val="black"/>
                    </a:solidFill>
                    <a:cs typeface="Arial" pitchFamily="34" charset="0"/>
                  </a:endParaRPr>
                </a:p>
              </p:txBody>
            </p:sp>
          </mc:Choice>
          <mc:Fallback xmlns="">
            <p:sp>
              <p:nvSpPr>
                <p:cNvPr id="5" name="TextBox 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21818" y="1637495"/>
                  <a:ext cx="2122697" cy="676788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9" name="TextBox 18"/>
            <p:cNvSpPr txBox="1"/>
            <p:nvPr/>
          </p:nvSpPr>
          <p:spPr>
            <a:xfrm>
              <a:off x="2748136" y="1539389"/>
              <a:ext cx="3744416" cy="17209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49263"/>
              <a:r>
                <a:rPr lang="en-US" sz="1400" dirty="0"/>
                <a:t>N 	</a:t>
              </a:r>
              <a:r>
                <a:rPr lang="en-US" dirty="0"/>
                <a:t>… </a:t>
              </a:r>
              <a:r>
                <a:rPr lang="en-US" sz="1400" dirty="0"/>
                <a:t>Number of isotopes</a:t>
              </a:r>
              <a:endParaRPr lang="en-US" dirty="0"/>
            </a:p>
            <a:p>
              <a:pPr marL="285750" indent="-285750" defTabSz="449263">
                <a:buFont typeface="Symbol" panose="05050102010706020507" pitchFamily="18" charset="2"/>
                <a:buChar char="l"/>
              </a:pPr>
              <a:r>
                <a:rPr lang="en-US" dirty="0"/>
                <a:t>   …</a:t>
              </a:r>
              <a:r>
                <a:rPr lang="en-US" sz="1400" baseline="-25000" dirty="0"/>
                <a:t> </a:t>
              </a:r>
              <a:r>
                <a:rPr lang="en-US" sz="1400" dirty="0"/>
                <a:t>Decay constant of isotope</a:t>
              </a:r>
            </a:p>
            <a:p>
              <a:pPr defTabSz="449263"/>
              <a:r>
                <a:rPr lang="en-US" sz="1400" dirty="0"/>
                <a:t>N</a:t>
              </a:r>
              <a:r>
                <a:rPr lang="en-US" sz="1400" baseline="-25000" dirty="0"/>
                <a:t>0</a:t>
              </a:r>
              <a:r>
                <a:rPr lang="en-US" sz="1400" dirty="0"/>
                <a:t> 	</a:t>
              </a:r>
              <a:r>
                <a:rPr lang="en-US" dirty="0"/>
                <a:t>… </a:t>
              </a:r>
              <a:r>
                <a:rPr lang="en-US" sz="1400" dirty="0"/>
                <a:t>Number of isotopes at t = 0</a:t>
              </a:r>
            </a:p>
            <a:p>
              <a:pPr defTabSz="449263">
                <a:spcBef>
                  <a:spcPts val="300"/>
                </a:spcBef>
                <a:spcAft>
                  <a:spcPts val="300"/>
                </a:spcAft>
              </a:pPr>
              <a:r>
                <a:rPr lang="en-US" sz="1400" dirty="0"/>
                <a:t>t</a:t>
              </a:r>
              <a:r>
                <a:rPr lang="en-US" sz="1400" baseline="-25000" dirty="0"/>
                <a:t>1/2</a:t>
              </a:r>
              <a:r>
                <a:rPr lang="en-US" sz="1400" dirty="0"/>
                <a:t> 	… Half life </a:t>
              </a:r>
            </a:p>
            <a:p>
              <a:pPr defTabSz="449263"/>
              <a:r>
                <a:rPr lang="en-US" sz="1400" dirty="0"/>
                <a:t>A 	… Activity (</a:t>
              </a:r>
              <a:r>
                <a:rPr lang="en-US" sz="1400" dirty="0" err="1"/>
                <a:t>Bq</a:t>
              </a:r>
              <a:r>
                <a:rPr lang="en-US" sz="1400" dirty="0"/>
                <a:t>)</a:t>
              </a:r>
            </a:p>
            <a:p>
              <a:pPr defTabSz="449263"/>
              <a:r>
                <a:rPr lang="en-US" sz="1400" dirty="0"/>
                <a:t>N</a:t>
              </a:r>
              <a:r>
                <a:rPr lang="en-US" sz="1400" baseline="-25000" dirty="0"/>
                <a:t>0</a:t>
              </a:r>
              <a:r>
                <a:rPr lang="en-US" sz="1400" dirty="0"/>
                <a:t> 	… Number of isotopes at t = 0</a:t>
              </a:r>
            </a:p>
            <a:p>
              <a:pPr defTabSz="449263"/>
              <a:endParaRPr lang="en-US" sz="1400" dirty="0"/>
            </a:p>
            <a:p>
              <a:pPr defTabSz="449263"/>
              <a:endParaRPr lang="en-US" sz="1400" baseline="-25000" dirty="0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273657" y="1037290"/>
            <a:ext cx="76463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Decay</a:t>
            </a:r>
            <a:r>
              <a:rPr lang="en-GB" dirty="0"/>
              <a:t> of a </a:t>
            </a:r>
            <a:r>
              <a:rPr lang="en-GB" dirty="0">
                <a:solidFill>
                  <a:srgbClr val="FF0000"/>
                </a:solidFill>
              </a:rPr>
              <a:t>mono-isotopic source </a:t>
            </a:r>
            <a:r>
              <a:rPr lang="en-GB" dirty="0"/>
              <a:t>described via an ordinary differential equation:</a:t>
            </a:r>
            <a:endParaRPr lang="en-US" dirty="0">
              <a:solidFill>
                <a:srgbClr val="00B0F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/>
              <p:cNvSpPr txBox="1"/>
              <p:nvPr/>
            </p:nvSpPr>
            <p:spPr>
              <a:xfrm>
                <a:off x="1619672" y="5045227"/>
                <a:ext cx="2198102" cy="4789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en-US" sz="24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4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sz="24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)=</m:t>
                      </m:r>
                      <m:sSub>
                        <m:sSubPr>
                          <m:ctrlPr>
                            <a:rPr lang="de-CH" sz="240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sSup>
                        <m:sSupPr>
                          <m:ctrlPr>
                            <a:rPr lang="en-US" sz="240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sz="24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  <m:t>−</m:t>
                          </m:r>
                          <m:r>
                            <a:rPr lang="de-CH" sz="2400" i="1">
                              <a:solidFill>
                                <a:prstClr val="black"/>
                              </a:solidFill>
                              <a:latin typeface="Cambria Math"/>
                              <a:ea typeface="Cambria Math"/>
                            </a:rPr>
                            <m:t>𝜆</m:t>
                          </m:r>
                          <m:r>
                            <a:rPr lang="en-US" sz="24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  <m:t>𝑡</m:t>
                          </m:r>
                        </m:sup>
                      </m:sSup>
                    </m:oMath>
                  </m:oMathPara>
                </a14:m>
                <a:endParaRPr lang="en-US" sz="2400" dirty="0">
                  <a:solidFill>
                    <a:prstClr val="black"/>
                  </a:solidFill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42" name="TextBox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9672" y="5045227"/>
                <a:ext cx="2198102" cy="478977"/>
              </a:xfrm>
              <a:prstGeom prst="rect">
                <a:avLst/>
              </a:prstGeom>
              <a:blipFill>
                <a:blip r:embed="rId3"/>
                <a:stretch>
                  <a:fillRect b="-179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/>
              <p:cNvSpPr txBox="1"/>
              <p:nvPr/>
            </p:nvSpPr>
            <p:spPr>
              <a:xfrm>
                <a:off x="1619672" y="5656335"/>
                <a:ext cx="224381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US" sz="24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4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sz="24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)=</m:t>
                      </m:r>
                      <m:r>
                        <a:rPr lang="en-US" sz="24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𝑁</m:t>
                      </m:r>
                      <m:d>
                        <m:dPr>
                          <m:ctrlPr>
                            <a:rPr lang="en-US" sz="24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24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de-CH" sz="2400" i="1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</a:rPr>
                        <m:t>𝜆</m:t>
                      </m:r>
                    </m:oMath>
                  </m:oMathPara>
                </a14:m>
                <a:endParaRPr lang="en-US" sz="2400" dirty="0">
                  <a:solidFill>
                    <a:prstClr val="black"/>
                  </a:solidFill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43" name="TextBox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9672" y="5656335"/>
                <a:ext cx="2243819" cy="461665"/>
              </a:xfrm>
              <a:prstGeom prst="rect">
                <a:avLst/>
              </a:prstGeom>
              <a:blipFill>
                <a:blip r:embed="rId4"/>
                <a:stretch>
                  <a:fillRect b="-171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Down Arrow 8"/>
          <p:cNvSpPr/>
          <p:nvPr/>
        </p:nvSpPr>
        <p:spPr>
          <a:xfrm>
            <a:off x="2555062" y="2486034"/>
            <a:ext cx="338644" cy="62090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/>
              <p:cNvSpPr txBox="1"/>
              <p:nvPr/>
            </p:nvSpPr>
            <p:spPr>
              <a:xfrm>
                <a:off x="1570059" y="3140968"/>
                <a:ext cx="7518340" cy="76751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nary>
                      <m:naryPr>
                        <m:limLoc m:val="undOvr"/>
                        <m:ctrlPr>
                          <a:rPr lang="en-US" sz="240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sSub>
                          <m:sSubPr>
                            <m:ctrlPr>
                              <a:rPr lang="en-US" sz="240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sz="2400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sub>
                      <m:sup>
                        <m:r>
                          <a:rPr lang="en-US" sz="24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sup>
                      <m:e>
                        <m:f>
                          <m:fPr>
                            <m:ctrlPr>
                              <a:rPr lang="en-US" sz="24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sz="240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d</m:t>
                            </m:r>
                            <m:r>
                              <a:rPr lang="en-US" sz="24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𝑁</m:t>
                            </m:r>
                          </m:num>
                          <m:den>
                            <m:r>
                              <a:rPr lang="en-US" sz="24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𝑁</m:t>
                            </m:r>
                          </m:den>
                        </m:f>
                      </m:e>
                    </m:nary>
                    <m:r>
                      <a:rPr lang="de-CH" sz="2400" i="1" smtClean="0">
                        <a:solidFill>
                          <a:prstClr val="black"/>
                        </a:solidFill>
                        <a:latin typeface="Cambria Math"/>
                      </a:rPr>
                      <m:t>=</m:t>
                    </m:r>
                    <m:nary>
                      <m:naryPr>
                        <m:limLoc m:val="undOvr"/>
                        <m:ctrlPr>
                          <a:rPr lang="de-CH" sz="240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4"/>
                          </m:rPr>
                          <a:rPr lang="en-US" sz="24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US" sz="24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  <m:e>
                        <m:r>
                          <a:rPr lang="en-US" sz="24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de-CH" sz="2400" i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𝜆</m:t>
                        </m:r>
                        <m:r>
                          <a:rPr lang="de-CH" sz="2400" i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∙</m:t>
                        </m:r>
                        <m:r>
                          <a:rPr lang="en-US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  <m:t>𝑑𝑡</m:t>
                        </m:r>
                      </m:e>
                    </m:nary>
                    <m:r>
                      <a:rPr lang="en-US" sz="2400" b="0" i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 </m:t>
                    </m:r>
                    <m:groupChr>
                      <m:groupChrPr>
                        <m:chr m:val="→"/>
                        <m:vertJc m:val="bot"/>
                        <m:ctrlPr>
                          <a:rPr lang="en-US" sz="24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groupChrPr>
                      <m:e>
                        <m:r>
                          <m:rPr>
                            <m:nor/>
                          </m:rPr>
                          <a:rPr lang="en-US" sz="2400" b="0" i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yields</m:t>
                        </m:r>
                      </m:e>
                    </m:groupChr>
                    <m:r>
                      <m:rPr>
                        <m:sty m:val="p"/>
                      </m:rPr>
                      <a:rPr lang="en-US" sz="2400" b="0" i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ln</m:t>
                    </m:r>
                    <m:r>
                      <a:rPr lang="en-US" sz="2400" b="0" i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N</m:t>
                    </m:r>
                    <m:d>
                      <m:dPr>
                        <m:ctrlPr>
                          <a:rPr lang="en-US" sz="24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t</m:t>
                        </m:r>
                      </m:e>
                    </m:d>
                    <m:r>
                      <a:rPr lang="en-US" sz="24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−</m:t>
                    </m:r>
                    <m:func>
                      <m:funcPr>
                        <m:ctrlPr>
                          <a:rPr lang="en-US" sz="24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 b="0" i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ln</m:t>
                        </m:r>
                      </m:fName>
                      <m:e>
                        <m:sSub>
                          <m:sSubPr>
                            <m:ctrlPr>
                              <a:rPr lang="en-US" sz="2400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sz="2400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e>
                    </m:func>
                    <m:r>
                      <a:rPr lang="en-US" sz="24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2400" dirty="0">
                    <a:solidFill>
                      <a:prstClr val="black"/>
                    </a:solidFill>
                    <a:ea typeface="Cambria Math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/>
                      </a:rPr>
                      <m:t>−</m:t>
                    </m:r>
                    <m:r>
                      <a:rPr lang="de-CH" sz="2400" i="1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𝜆</m:t>
                    </m:r>
                    <m:r>
                      <a:rPr lang="de-CH" sz="24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US" sz="24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/>
                      </a:rPr>
                      <m:t>𝑡</m:t>
                    </m:r>
                    <m:r>
                      <a:rPr lang="en-US" sz="24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/>
                      </a:rPr>
                      <m:t>+</m:t>
                    </m:r>
                    <m:r>
                      <a:rPr lang="de-CH" sz="2400" i="1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𝜆</m:t>
                    </m:r>
                    <m:r>
                      <a:rPr lang="de-CH" sz="24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US" sz="24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/>
                      </a:rPr>
                      <m:t>0</m:t>
                    </m:r>
                  </m:oMath>
                </a14:m>
                <a:endParaRPr lang="en-US" sz="2400" dirty="0">
                  <a:solidFill>
                    <a:prstClr val="black"/>
                  </a:solidFill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44" name="TextBox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70059" y="3140968"/>
                <a:ext cx="7518340" cy="76751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" name="Down Arrow 44"/>
          <p:cNvSpPr/>
          <p:nvPr/>
        </p:nvSpPr>
        <p:spPr>
          <a:xfrm>
            <a:off x="2538738" y="4320263"/>
            <a:ext cx="338644" cy="62090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139951" y="3212976"/>
            <a:ext cx="4948447" cy="6480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7399487" y="1665487"/>
                <a:ext cx="1041118" cy="6083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𝜆</m:t>
                      </m:r>
                      <m:r>
                        <a:rPr lang="en-US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= </m:t>
                      </m:r>
                      <m:f>
                        <m:fPr>
                          <m:ctrlPr>
                            <a:rPr lang="mr-IN" b="0" i="1" smtClean="0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ln</m:t>
                          </m:r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⁡(2)</m:t>
                          </m:r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1/2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99487" y="1665487"/>
                <a:ext cx="1041118" cy="608308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86991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3" grpId="0"/>
      <p:bldP spid="9" grpId="0" animBg="1"/>
      <p:bldP spid="44" grpId="0"/>
      <p:bldP spid="45" grpId="0" animBg="1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Buildup</a:t>
            </a:r>
            <a:r>
              <a:rPr lang="en-GB" dirty="0"/>
              <a:t> &amp; decay of isotopes (simple case)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0999" y="5002161"/>
            <a:ext cx="8147248" cy="1714445"/>
          </a:xfrm>
        </p:spPr>
        <p:txBody>
          <a:bodyPr>
            <a:normAutofit/>
          </a:bodyPr>
          <a:lstStyle/>
          <a:p>
            <a:r>
              <a:rPr lang="en-US" dirty="0"/>
              <a:t>the </a:t>
            </a:r>
            <a:r>
              <a:rPr lang="en-US" dirty="0">
                <a:solidFill>
                  <a:srgbClr val="00B0F0"/>
                </a:solidFill>
              </a:rPr>
              <a:t>production rate </a:t>
            </a:r>
            <a:r>
              <a:rPr lang="en-US" i="1" dirty="0">
                <a:solidFill>
                  <a:srgbClr val="00B0F0"/>
                </a:solidFill>
              </a:rPr>
              <a:t>P</a:t>
            </a:r>
            <a:r>
              <a:rPr lang="en-US" dirty="0">
                <a:solidFill>
                  <a:srgbClr val="00B0F0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[nuclides/second]</a:t>
            </a:r>
            <a:r>
              <a:rPr lang="en-US" dirty="0">
                <a:solidFill>
                  <a:srgbClr val="00B0F0"/>
                </a:solidFill>
              </a:rPr>
              <a:t> </a:t>
            </a:r>
            <a:r>
              <a:rPr lang="en-US" dirty="0"/>
              <a:t>is </a:t>
            </a:r>
            <a:r>
              <a:rPr lang="en-US" dirty="0">
                <a:solidFill>
                  <a:srgbClr val="FF0000"/>
                </a:solidFill>
              </a:rPr>
              <a:t>constant</a:t>
            </a:r>
          </a:p>
          <a:p>
            <a:r>
              <a:rPr lang="en-US" dirty="0"/>
              <a:t>decay </a:t>
            </a:r>
            <a:r>
              <a:rPr lang="en-US" dirty="0">
                <a:solidFill>
                  <a:srgbClr val="00B0F0"/>
                </a:solidFill>
              </a:rPr>
              <a:t>chains</a:t>
            </a:r>
            <a:r>
              <a:rPr lang="en-US" dirty="0"/>
              <a:t> are </a:t>
            </a:r>
            <a:r>
              <a:rPr lang="en-US" dirty="0">
                <a:solidFill>
                  <a:srgbClr val="FF0000"/>
                </a:solidFill>
              </a:rPr>
              <a:t>neglected</a:t>
            </a:r>
          </a:p>
          <a:p>
            <a:r>
              <a:rPr lang="en-US" dirty="0"/>
              <a:t>consider only </a:t>
            </a:r>
            <a:r>
              <a:rPr lang="en-US" dirty="0">
                <a:solidFill>
                  <a:srgbClr val="92D050"/>
                </a:solidFill>
              </a:rPr>
              <a:t>one irradiation &amp; one cooling period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D5ECE-8B49-45CD-BE81-EF81920D1969}" type="slidenum">
              <a:rPr lang="en-US" smtClean="0"/>
              <a:pPr/>
              <a:t>9</a:t>
            </a:fld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180952" y="3112845"/>
            <a:ext cx="8666995" cy="1684307"/>
            <a:chOff x="113137" y="1179042"/>
            <a:chExt cx="8666995" cy="168430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/>
                <p:cNvSpPr txBox="1"/>
                <p:nvPr/>
              </p:nvSpPr>
              <p:spPr>
                <a:xfrm>
                  <a:off x="755576" y="1179042"/>
                  <a:ext cx="7239674" cy="1684307"/>
                </a:xfrm>
                <a:prstGeom prst="rect">
                  <a:avLst/>
                </a:prstGeom>
                <a:noFill/>
                <a:ln w="28575">
                  <a:solidFill>
                    <a:srgbClr val="FF0000"/>
                  </a:solidFill>
                </a:ln>
              </p:spPr>
              <p:txBody>
                <a:bodyPr wrap="none" lIns="0" tIns="0" rIns="0" bIns="0" rtlCol="0">
                  <a:spAutoFit/>
                </a:bodyPr>
                <a:lstStyle/>
                <a:p>
                  <a:endParaRPr lang="en-US" sz="3200" b="0" i="1" dirty="0">
                    <a:latin typeface="Cambria Math" panose="02040503050406030204" pitchFamily="18" charset="0"/>
                  </a:endParaRPr>
                </a:p>
                <a:p>
                  <a14:m>
                    <m:oMath xmlns:m="http://schemas.openxmlformats.org/officeDocument/2006/math"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  </m:t>
                      </m:r>
                      <m:r>
                        <a:rPr lang="en-US" sz="3200" b="0" i="1" smtClean="0">
                          <a:latin typeface="Cambria Math" charset="0"/>
                        </a:rPr>
                        <m:t>𝑁</m:t>
                      </m:r>
                      <m:d>
                        <m:dPr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  <m:t>𝑖𝑟𝑟</m:t>
                              </m:r>
                            </m:sub>
                          </m:sSub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3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  <m:t>𝑐𝑜𝑜𝑙</m:t>
                              </m:r>
                            </m:sub>
                          </m:sSub>
                        </m:e>
                      </m:d>
                      <m:r>
                        <a:rPr lang="en-US" sz="320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mr-IN" sz="32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b="0" i="1" smtClean="0">
                              <a:latin typeface="Cambria Math" charset="0"/>
                            </a:rPr>
                            <m:t>𝑃</m:t>
                          </m:r>
                        </m:num>
                        <m:den>
                          <m:r>
                            <a:rPr lang="mr-IN" sz="320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𝜆</m:t>
                          </m:r>
                        </m:den>
                      </m:f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(1−</m:t>
                      </m:r>
                      <m:sSup>
                        <m:sSupPr>
                          <m:ctrlP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  <m:sSub>
                            <m:sSubPr>
                              <m:ctrlPr>
                                <a:rPr lang="en-US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𝑖𝑟𝑟</m:t>
                              </m:r>
                            </m:sub>
                          </m:sSub>
                        </m:sup>
                      </m:sSup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a14:m>
                  <a:r>
                    <a:rPr lang="en-US" sz="3200" dirty="0">
                      <a:ea typeface="Cambria Math" panose="02040503050406030204" pitchFamily="18" charset="0"/>
                    </a:rPr>
                    <a:t> </a:t>
                  </a:r>
                  <a14:m>
                    <m:oMath xmlns:m="http://schemas.openxmlformats.org/officeDocument/2006/math">
                      <m:sSup>
                        <m:sSupPr>
                          <m:ctrlP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  <m:sSub>
                            <m:sSubPr>
                              <m:ctrlPr>
                                <a:rPr lang="en-US" sz="32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𝑐𝑜𝑜𝑙</m:t>
                              </m:r>
                            </m:sub>
                          </m:sSub>
                        </m:sup>
                      </m:sSup>
                    </m:oMath>
                  </a14:m>
                  <a:r>
                    <a:rPr lang="en-US" sz="3200" dirty="0"/>
                    <a:t> </a:t>
                  </a:r>
                  <a:br>
                    <a:rPr lang="en-US" sz="3200" dirty="0"/>
                  </a:br>
                  <a:endParaRPr lang="en-US" sz="3200" dirty="0"/>
                </a:p>
              </p:txBody>
            </p:sp>
          </mc:Choice>
          <mc:Fallback xmlns="">
            <p:sp>
              <p:nvSpPr>
                <p:cNvPr id="7" name="TextBox 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55576" y="1179042"/>
                  <a:ext cx="7239674" cy="1684307"/>
                </a:xfrm>
                <a:prstGeom prst="rect">
                  <a:avLst/>
                </a:prstGeom>
                <a:blipFill rotWithShape="0">
                  <a:blip r:embed="rId2"/>
                  <a:stretch>
                    <a:fillRect/>
                  </a:stretch>
                </a:blipFill>
                <a:ln w="28575">
                  <a:solidFill>
                    <a:srgbClr val="FF0000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8" name="TextBox 7"/>
            <p:cNvSpPr txBox="1"/>
            <p:nvPr/>
          </p:nvSpPr>
          <p:spPr>
            <a:xfrm>
              <a:off x="113137" y="1667669"/>
              <a:ext cx="53572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>
                  <a:solidFill>
                    <a:srgbClr val="FF0000"/>
                  </a:solidFill>
                </a:rPr>
                <a:t>!!!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8244408" y="1667669"/>
              <a:ext cx="53572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>
                  <a:solidFill>
                    <a:srgbClr val="FF0000"/>
                  </a:solidFill>
                </a:rPr>
                <a:t>!!!</a:t>
              </a:r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143866" y="974132"/>
            <a:ext cx="821244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At an accelerator we also need to consider buildup  </a:t>
            </a:r>
            <a:r>
              <a:rPr lang="en-US" sz="2000" dirty="0">
                <a:sym typeface="Wingdings"/>
              </a:rPr>
              <a:t> </a:t>
            </a:r>
            <a:r>
              <a:rPr lang="en-US" sz="2000" dirty="0"/>
              <a:t>we need to solve a </a:t>
            </a:r>
          </a:p>
          <a:p>
            <a:r>
              <a:rPr lang="en-US" sz="2000" dirty="0"/>
              <a:t>differential equations, considering beside the decay also a production term </a:t>
            </a:r>
            <a:r>
              <a:rPr lang="en-US" sz="2000" i="1" dirty="0"/>
              <a:t>P.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716676" y="2658729"/>
            <a:ext cx="43595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0070C0"/>
                </a:solidFill>
              </a:rPr>
              <a:t>Solution for this simple case: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5A8445D-D54C-4E92-846C-8CCB9C5002A3}"/>
                  </a:ext>
                </a:extLst>
              </p:cNvPr>
              <p:cNvSpPr txBox="1"/>
              <p:nvPr/>
            </p:nvSpPr>
            <p:spPr>
              <a:xfrm>
                <a:off x="3347864" y="1816108"/>
                <a:ext cx="1902444" cy="6767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200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d</m:t>
                          </m:r>
                          <m:r>
                            <a:rPr lang="en-US" sz="200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2000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d</m:t>
                          </m:r>
                          <m:r>
                            <a:rPr lang="en-US" sz="2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𝑡</m:t>
                          </m:r>
                        </m:den>
                      </m:f>
                      <m:r>
                        <a:rPr lang="de-CH" sz="2000" i="1" smtClean="0">
                          <a:solidFill>
                            <a:prstClr val="black"/>
                          </a:solidFill>
                          <a:latin typeface="Cambria Math"/>
                        </a:rPr>
                        <m:t>=</m:t>
                      </m:r>
                      <m:r>
                        <a:rPr lang="de-CH" sz="20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en-US" sz="2000" b="0" i="1" smtClean="0">
                          <a:solidFill>
                            <a:prstClr val="black"/>
                          </a:solidFill>
                          <a:latin typeface="Cambria Math"/>
                        </a:rPr>
                        <m:t>−</m:t>
                      </m:r>
                      <m:r>
                        <a:rPr lang="de-CH" sz="2000" i="1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</a:rPr>
                        <m:t>𝜆</m:t>
                      </m:r>
                      <m:r>
                        <a:rPr lang="de-CH" sz="2000" i="1" smtClean="0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en-US" sz="200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/>
                        </a:rPr>
                        <m:t>𝑁</m:t>
                      </m:r>
                    </m:oMath>
                  </m:oMathPara>
                </a14:m>
                <a:endParaRPr lang="en-US" sz="2000" dirty="0">
                  <a:solidFill>
                    <a:prstClr val="black"/>
                  </a:solidFill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5A8445D-D54C-4E92-846C-8CCB9C5002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7864" y="1816108"/>
                <a:ext cx="1902444" cy="67678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4387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</p:bldLst>
  </p:timing>
</p:sld>
</file>

<file path=ppt/theme/theme1.xml><?xml version="1.0" encoding="utf-8"?>
<a:theme xmlns:a="http://schemas.openxmlformats.org/drawingml/2006/main" name="Introducing PowerPoint 2010">
  <a:themeElements>
    <a:clrScheme name="Fresh">
      <a:dk1>
        <a:srgbClr val="262626"/>
      </a:dk1>
      <a:lt1>
        <a:sysClr val="window" lastClr="FFFFFF"/>
      </a:lt1>
      <a:dk2>
        <a:srgbClr val="595959"/>
      </a:dk2>
      <a:lt2>
        <a:srgbClr val="EEECE1"/>
      </a:lt2>
      <a:accent1>
        <a:srgbClr val="F4891E"/>
      </a:accent1>
      <a:accent2>
        <a:srgbClr val="7BCF27"/>
      </a:accent2>
      <a:accent3>
        <a:srgbClr val="9BBB59"/>
      </a:accent3>
      <a:accent4>
        <a:srgbClr val="00B0F0"/>
      </a:accent4>
      <a:accent5>
        <a:srgbClr val="4BACC6"/>
      </a:accent5>
      <a:accent6>
        <a:srgbClr val="F79646"/>
      </a:accent6>
      <a:hlink>
        <a:srgbClr val="00B0F0"/>
      </a:hlink>
      <a:folHlink>
        <a:srgbClr val="F4891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45459E97FD35F4095824CEF02EC2A42" ma:contentTypeVersion="0" ma:contentTypeDescription="Create a new document." ma:contentTypeScope="" ma:versionID="c5d2e76f2c8110f4ff105409917aba4b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E0263D17-81FD-41CA-A405-D4A5D58A76C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1C34EA24-78C3-4F7C-BAD2-736AD358B53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12B48D3-75DB-4C95-9D71-FA4A39ABE4CB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documentManagement/types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IntroducingPowerPoint2010</Template>
  <TotalTime>0</TotalTime>
  <Words>1064</Words>
  <Application>Microsoft Macintosh PowerPoint</Application>
  <PresentationFormat>On-screen Show (4:3)</PresentationFormat>
  <Paragraphs>187</Paragraphs>
  <Slides>18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7" baseType="lpstr">
      <vt:lpstr>Arial</vt:lpstr>
      <vt:lpstr>Calibri</vt:lpstr>
      <vt:lpstr>Cambria Math</vt:lpstr>
      <vt:lpstr>Constantia</vt:lpstr>
      <vt:lpstr>Georgia</vt:lpstr>
      <vt:lpstr>Myriad Pro</vt:lpstr>
      <vt:lpstr>Symbol</vt:lpstr>
      <vt:lpstr>Wingdings</vt:lpstr>
      <vt:lpstr>Introducing PowerPoint 2010</vt:lpstr>
      <vt:lpstr>Introduction to activation physics  Christoph Schäfer (many thanks to the HSE RP team)</vt:lpstr>
      <vt:lpstr>Contents</vt:lpstr>
      <vt:lpstr>PowerPoint Presentation</vt:lpstr>
      <vt:lpstr>Basics of activation physics</vt:lpstr>
      <vt:lpstr>Activation processes</vt:lpstr>
      <vt:lpstr>Isotope production</vt:lpstr>
      <vt:lpstr>Creation of isotopes at an accelerator</vt:lpstr>
      <vt:lpstr>Buildup &amp; decay of isotopes</vt:lpstr>
      <vt:lpstr>Buildup &amp; decay of isotopes (simple case)</vt:lpstr>
      <vt:lpstr>Buildup &amp; decay of isotopes considering decay chains and multiple irradiation+cooling cycles</vt:lpstr>
      <vt:lpstr>Example of residual activation @ CMS</vt:lpstr>
      <vt:lpstr>Example of residual activation @ CMS</vt:lpstr>
      <vt:lpstr>Example of residual activation @ CMS</vt:lpstr>
      <vt:lpstr>Air activation</vt:lpstr>
      <vt:lpstr>Air activation example</vt:lpstr>
      <vt:lpstr>Exercise</vt:lpstr>
      <vt:lpstr>Solution of the excercise</vt:lpstr>
      <vt:lpstr>Reduction of radioactive waste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2010-05-27T10:20:35Z</dcterms:created>
  <dcterms:modified xsi:type="dcterms:W3CDTF">2024-05-22T08:02:50Z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0x010100E45459E97FD35F4095824CEF02EC2A42</vt:lpwstr>
  </property>
</Properties>
</file>