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6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25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26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8"/>
  </p:notesMasterIdLst>
  <p:handoutMasterIdLst>
    <p:handoutMasterId r:id="rId79"/>
  </p:handoutMasterIdLst>
  <p:sldIdLst>
    <p:sldId id="258" r:id="rId2"/>
    <p:sldId id="256" r:id="rId3"/>
    <p:sldId id="1492" r:id="rId4"/>
    <p:sldId id="1050" r:id="rId5"/>
    <p:sldId id="1622" r:id="rId6"/>
    <p:sldId id="1606" r:id="rId7"/>
    <p:sldId id="1607" r:id="rId8"/>
    <p:sldId id="1608" r:id="rId9"/>
    <p:sldId id="1610" r:id="rId10"/>
    <p:sldId id="1632" r:id="rId11"/>
    <p:sldId id="1652" r:id="rId12"/>
    <p:sldId id="1653" r:id="rId13"/>
    <p:sldId id="1661" r:id="rId14"/>
    <p:sldId id="1651" r:id="rId15"/>
    <p:sldId id="1208" r:id="rId16"/>
    <p:sldId id="897" r:id="rId17"/>
    <p:sldId id="1638" r:id="rId18"/>
    <p:sldId id="1645" r:id="rId19"/>
    <p:sldId id="1646" r:id="rId20"/>
    <p:sldId id="1647" r:id="rId21"/>
    <p:sldId id="1648" r:id="rId22"/>
    <p:sldId id="1649" r:id="rId23"/>
    <p:sldId id="1650" r:id="rId24"/>
    <p:sldId id="1656" r:id="rId25"/>
    <p:sldId id="1657" r:id="rId26"/>
    <p:sldId id="1658" r:id="rId27"/>
    <p:sldId id="1621" r:id="rId28"/>
    <p:sldId id="1469" r:id="rId29"/>
    <p:sldId id="1501" r:id="rId30"/>
    <p:sldId id="1502" r:id="rId31"/>
    <p:sldId id="1474" r:id="rId32"/>
    <p:sldId id="1503" r:id="rId33"/>
    <p:sldId id="1683" r:id="rId34"/>
    <p:sldId id="1654" r:id="rId35"/>
    <p:sldId id="1618" r:id="rId36"/>
    <p:sldId id="1660" r:id="rId37"/>
    <p:sldId id="1662" r:id="rId38"/>
    <p:sldId id="1659" r:id="rId39"/>
    <p:sldId id="1663" r:id="rId40"/>
    <p:sldId id="1664" r:id="rId41"/>
    <p:sldId id="1665" r:id="rId42"/>
    <p:sldId id="1666" r:id="rId43"/>
    <p:sldId id="1667" r:id="rId44"/>
    <p:sldId id="1668" r:id="rId45"/>
    <p:sldId id="1669" r:id="rId46"/>
    <p:sldId id="1670" r:id="rId47"/>
    <p:sldId id="1671" r:id="rId48"/>
    <p:sldId id="1672" r:id="rId49"/>
    <p:sldId id="1673" r:id="rId50"/>
    <p:sldId id="1674" r:id="rId51"/>
    <p:sldId id="1675" r:id="rId52"/>
    <p:sldId id="1676" r:id="rId53"/>
    <p:sldId id="1677" r:id="rId54"/>
    <p:sldId id="1678" r:id="rId55"/>
    <p:sldId id="1679" r:id="rId56"/>
    <p:sldId id="1680" r:id="rId57"/>
    <p:sldId id="1682" r:id="rId58"/>
    <p:sldId id="1681" r:id="rId59"/>
    <p:sldId id="1655" r:id="rId60"/>
    <p:sldId id="1590" r:id="rId61"/>
    <p:sldId id="1589" r:id="rId62"/>
    <p:sldId id="1569" r:id="rId63"/>
    <p:sldId id="1573" r:id="rId64"/>
    <p:sldId id="1617" r:id="rId65"/>
    <p:sldId id="1518" r:id="rId66"/>
    <p:sldId id="1517" r:id="rId67"/>
    <p:sldId id="1594" r:id="rId68"/>
    <p:sldId id="1565" r:id="rId69"/>
    <p:sldId id="1566" r:id="rId70"/>
    <p:sldId id="1567" r:id="rId71"/>
    <p:sldId id="1568" r:id="rId72"/>
    <p:sldId id="1069" r:id="rId73"/>
    <p:sldId id="1065" r:id="rId74"/>
    <p:sldId id="1493" r:id="rId75"/>
    <p:sldId id="1523" r:id="rId76"/>
    <p:sldId id="1508" r:id="rId77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580B9"/>
    <a:srgbClr val="BF9000"/>
    <a:srgbClr val="000000"/>
    <a:srgbClr val="5B9BD5"/>
    <a:srgbClr val="70AD47"/>
    <a:srgbClr val="FFFFFF"/>
    <a:srgbClr val="282828"/>
    <a:srgbClr val="C55A11"/>
    <a:srgbClr val="66330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48" autoAdjust="0"/>
    <p:restoredTop sz="87614" autoAdjust="0"/>
  </p:normalViewPr>
  <p:slideViewPr>
    <p:cSldViewPr snapToGrid="0" showGuides="1">
      <p:cViewPr varScale="1">
        <p:scale>
          <a:sx n="115" d="100"/>
          <a:sy n="115" d="100"/>
        </p:scale>
        <p:origin x="116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D447C37-F3CA-4D3C-AB06-42A379D8AAD0}" type="datetimeFigureOut">
              <a:rPr lang="en-GB" smtClean="0"/>
              <a:t>20/05/2024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EA80465-AB5D-4FC7-B432-2FDADEF4C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6399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4D72CB5-BA9E-4169-B738-294668C4FB29}" type="datetimeFigureOut">
              <a:rPr lang="en-GB" smtClean="0"/>
              <a:t>20/05/2024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1C0567C-1BAA-43FC-B4E8-7C1C2D493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607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64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826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624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485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5664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8826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448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8449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6735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797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887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6187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4092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</a:t>
            </a:r>
            <a:r>
              <a:rPr lang="en-US" baseline="0" dirty="0"/>
              <a:t> we need to learn ho to describe/model these effects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970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1764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5071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Animates this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8734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4004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8836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522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48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990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602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</a:t>
            </a:r>
            <a:r>
              <a:rPr lang="en-US" baseline="0" dirty="0"/>
              <a:t> we need to learn ho to describe/model these effects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461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385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</a:t>
            </a:r>
            <a:r>
              <a:rPr lang="en-US" baseline="0" dirty="0"/>
              <a:t> we need to learn ho to describe/model these effects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980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412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41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6262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08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726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B2BFC-79F9-264E-80AD-CC555DC7F1D5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91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2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EA96-9DCC-034B-B7DD-364C6FC9B522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75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11BD0-0764-024B-92F1-BAEFC71DB6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73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F7921-E11D-BF44-93DF-75E69AD8965A}" type="datetime1">
              <a:rPr lang="de-CH" smtClean="0"/>
              <a:t>20.05.24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74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72000" y="6138000"/>
            <a:ext cx="648000" cy="64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 userDrawn="1"/>
        </p:nvCxnSpPr>
        <p:spPr>
          <a:xfrm>
            <a:off x="432000" y="6462000"/>
            <a:ext cx="8280000" cy="0"/>
          </a:xfrm>
          <a:prstGeom prst="straightConnector1">
            <a:avLst/>
          </a:prstGeom>
          <a:ln w="28575">
            <a:solidFill>
              <a:srgbClr val="104282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0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720000"/>
            <a:ext cx="8280000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000" y="6570000"/>
            <a:ext cx="18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F82D0-8E83-DC41-8BD5-579B8D593369}" type="datetime1">
              <a:rPr lang="de-CH" smtClean="0"/>
              <a:t>20.05.24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2000" y="6570000"/>
            <a:ext cx="36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Collective effects - Giovanni Rumolo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44000" y="6570000"/>
            <a:ext cx="18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6210000"/>
            <a:ext cx="576000" cy="57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04818E-D7E6-D7F5-BA66-9C1FB9023B0A}"/>
              </a:ext>
            </a:extLst>
          </p:cNvPr>
          <p:cNvSpPr txBox="1"/>
          <p:nvPr userDrawn="1"/>
        </p:nvSpPr>
        <p:spPr>
          <a:xfrm>
            <a:off x="8108688" y="-45342"/>
            <a:ext cx="1110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Courier" pitchFamily="2" charset="0"/>
              </a:rPr>
              <a:t>HEP700</a:t>
            </a:r>
          </a:p>
        </p:txBody>
      </p:sp>
    </p:spTree>
    <p:extLst>
      <p:ext uri="{BB962C8B-B14F-4D97-AF65-F5344CB8AC3E}">
        <p14:creationId xmlns:p14="http://schemas.microsoft.com/office/powerpoint/2010/main" val="75423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685" r:id="rId5"/>
    <p:sldLayoutId id="2147483686" r:id="rId6"/>
    <p:sldLayoutId id="2147483690" r:id="rId7"/>
    <p:sldLayoutId id="2147483691" r:id="rId8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10428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12.xml"/><Relationship Id="rId7" Type="http://schemas.openxmlformats.org/officeDocument/2006/relationships/image" Target="../media/image16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5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9.png"/><Relationship Id="rId4" Type="http://schemas.openxmlformats.org/officeDocument/2006/relationships/tags" Target="../tags/tag13.xml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16.xml"/><Relationship Id="rId7" Type="http://schemas.openxmlformats.org/officeDocument/2006/relationships/image" Target="../media/image20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4.png"/><Relationship Id="rId5" Type="http://schemas.openxmlformats.org/officeDocument/2006/relationships/tags" Target="../tags/tag18.xml"/><Relationship Id="rId10" Type="http://schemas.openxmlformats.org/officeDocument/2006/relationships/image" Target="../media/image23.png"/><Relationship Id="rId4" Type="http://schemas.openxmlformats.org/officeDocument/2006/relationships/tags" Target="../tags/tag17.xml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21.xml"/><Relationship Id="rId7" Type="http://schemas.openxmlformats.org/officeDocument/2006/relationships/image" Target="../media/image20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4.png"/><Relationship Id="rId5" Type="http://schemas.openxmlformats.org/officeDocument/2006/relationships/tags" Target="../tags/tag23.xml"/><Relationship Id="rId10" Type="http://schemas.openxmlformats.org/officeDocument/2006/relationships/image" Target="../media/image23.png"/><Relationship Id="rId4" Type="http://schemas.openxmlformats.org/officeDocument/2006/relationships/tags" Target="../tags/tag22.xml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8169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10" Type="http://schemas.openxmlformats.org/officeDocument/2006/relationships/image" Target="../media/image56.emf"/><Relationship Id="rId4" Type="http://schemas.openxmlformats.org/officeDocument/2006/relationships/image" Target="../media/image50.emf"/><Relationship Id="rId9" Type="http://schemas.openxmlformats.org/officeDocument/2006/relationships/image" Target="../media/image55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emf"/><Relationship Id="rId5" Type="http://schemas.openxmlformats.org/officeDocument/2006/relationships/image" Target="../media/image54.emf"/><Relationship Id="rId4" Type="http://schemas.openxmlformats.org/officeDocument/2006/relationships/image" Target="../media/image58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e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tiff"/><Relationship Id="rId4" Type="http://schemas.openxmlformats.org/officeDocument/2006/relationships/image" Target="../media/image74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2.xml"/><Relationship Id="rId4" Type="http://schemas.openxmlformats.org/officeDocument/2006/relationships/image" Target="../media/image7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80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77.png"/><Relationship Id="rId5" Type="http://schemas.openxmlformats.org/officeDocument/2006/relationships/image" Target="../media/image79.png"/><Relationship Id="rId4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82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81.png"/><Relationship Id="rId5" Type="http://schemas.openxmlformats.org/officeDocument/2006/relationships/image" Target="../media/image79.png"/><Relationship Id="rId4" Type="http://schemas.openxmlformats.org/officeDocument/2006/relationships/notesSlide" Target="../notesSlides/notesSlide2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1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image" Target="../media/image93.png"/><Relationship Id="rId4" Type="http://schemas.openxmlformats.org/officeDocument/2006/relationships/notesSlide" Target="../notesSlides/notesSlide2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image" Target="../media/image94.png"/><Relationship Id="rId4" Type="http://schemas.openxmlformats.org/officeDocument/2006/relationships/notesSlide" Target="../notesSlides/notesSlide26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tags" Target="../tags/tag44.xml"/><Relationship Id="rId7" Type="http://schemas.openxmlformats.org/officeDocument/2006/relationships/notesSlide" Target="../notesSlides/notesSlide27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97.png"/><Relationship Id="rId5" Type="http://schemas.openxmlformats.org/officeDocument/2006/relationships/tags" Target="../tags/tag46.xml"/><Relationship Id="rId10" Type="http://schemas.openxmlformats.org/officeDocument/2006/relationships/image" Target="../media/image96.png"/><Relationship Id="rId4" Type="http://schemas.openxmlformats.org/officeDocument/2006/relationships/tags" Target="../tags/tag45.xml"/><Relationship Id="rId9" Type="http://schemas.openxmlformats.org/officeDocument/2006/relationships/image" Target="../media/image94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287930/overview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1.mov"/><Relationship Id="rId7" Type="http://schemas.openxmlformats.org/officeDocument/2006/relationships/image" Target="../media/image9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5.xml"/><Relationship Id="rId11" Type="http://schemas.openxmlformats.org/officeDocument/2006/relationships/image" Target="../media/image14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3.png"/><Relationship Id="rId4" Type="http://schemas.openxmlformats.org/officeDocument/2006/relationships/video" Target="../media/media1.mov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80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70"/>
    </mc:Choice>
    <mc:Fallback xmlns="">
      <p:transition spd="slow" advTm="1277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2880000" y="5364000"/>
            <a:ext cx="3384000" cy="792000"/>
          </a:xfrm>
          <a:prstGeom prst="roundRect">
            <a:avLst>
              <a:gd name="adj" fmla="val 8631"/>
            </a:avLst>
          </a:prstGeom>
          <a:solidFill>
            <a:schemeClr val="bg1"/>
          </a:solidFill>
          <a:ln w="190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description of collective beam motion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252000" y="720000"/>
            <a:ext cx="8640000" cy="5220000"/>
          </a:xfrm>
        </p:spPr>
        <p:txBody>
          <a:bodyPr>
            <a:normAutofit/>
          </a:bodyPr>
          <a:lstStyle/>
          <a:p>
            <a:pPr algn="just"/>
            <a:r>
              <a:rPr lang="de-DE" sz="1900" dirty="0"/>
              <a:t>Formally, instead of investigating the full set of equations for a multiparticle system, we typically instead describe the latter by a </a:t>
            </a:r>
            <a:r>
              <a:rPr lang="de-DE" sz="1900" b="1" dirty="0">
                <a:solidFill>
                  <a:srgbClr val="C00000"/>
                </a:solidFill>
              </a:rPr>
              <a:t>particle distribution function</a:t>
            </a:r>
            <a:r>
              <a:rPr lang="de-DE" sz="1900" dirty="0"/>
              <a:t>:</a:t>
            </a:r>
          </a:p>
          <a:p>
            <a:pPr marL="0" indent="0" algn="just">
              <a:buNone/>
            </a:pPr>
            <a:endParaRPr lang="de-DE" sz="1900" dirty="0"/>
          </a:p>
          <a:p>
            <a:pPr marL="0" indent="0" algn="just">
              <a:buNone/>
            </a:pPr>
            <a:r>
              <a:rPr lang="de-DE" sz="1900" dirty="0"/>
              <a:t>    where</a:t>
            </a:r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r>
              <a:rPr lang="de-DE" sz="1900" dirty="0"/>
              <a:t>The accelerator environment together with the multiparticle system forms a </a:t>
            </a:r>
            <a:r>
              <a:rPr lang="de-DE" sz="1900" b="1" dirty="0">
                <a:solidFill>
                  <a:srgbClr val="C00000"/>
                </a:solidFill>
              </a:rPr>
              <a:t>Hamiltonian system </a:t>
            </a:r>
            <a:r>
              <a:rPr lang="de-DE" sz="1900" dirty="0"/>
              <a:t>for which the </a:t>
            </a:r>
            <a:r>
              <a:rPr lang="de-DE" sz="1900" b="1" dirty="0">
                <a:solidFill>
                  <a:srgbClr val="C00000"/>
                </a:solidFill>
              </a:rPr>
              <a:t>Hamilton equations of motion</a:t>
            </a:r>
            <a:r>
              <a:rPr lang="de-DE" sz="1900" dirty="0"/>
              <a:t> hold: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3436-A1F8-6B4E-A045-0C2B8FDD6267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788" y="1512000"/>
            <a:ext cx="2630424" cy="2674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335" y="2232000"/>
            <a:ext cx="4945330" cy="2689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227" y="5472000"/>
            <a:ext cx="2941547" cy="546052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432000" y="756000"/>
            <a:ext cx="8280000" cy="3816000"/>
          </a:xfrm>
          <a:prstGeom prst="roundRect">
            <a:avLst>
              <a:gd name="adj" fmla="val 3636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We can now derive the </a:t>
            </a:r>
            <a:r>
              <a:rPr lang="en-US" b="1" dirty="0" err="1">
                <a:solidFill>
                  <a:srgbClr val="C00000"/>
                </a:solidFill>
              </a:rPr>
              <a:t>Vlasov</a:t>
            </a:r>
            <a:r>
              <a:rPr lang="en-US" b="1" dirty="0">
                <a:solidFill>
                  <a:srgbClr val="C00000"/>
                </a:solidFill>
              </a:rPr>
              <a:t> equation </a:t>
            </a:r>
            <a:r>
              <a:rPr lang="en-US" dirty="0">
                <a:solidFill>
                  <a:schemeClr val="tx1"/>
                </a:solidFill>
              </a:rPr>
              <a:t>which forms the </a:t>
            </a:r>
            <a:r>
              <a:rPr lang="en-US" b="1" dirty="0">
                <a:solidFill>
                  <a:srgbClr val="C00000"/>
                </a:solidFill>
              </a:rPr>
              <a:t>foundation of the theoretical treatment</a:t>
            </a:r>
            <a:r>
              <a:rPr lang="en-US" dirty="0">
                <a:solidFill>
                  <a:schemeClr val="tx1"/>
                </a:solidFill>
              </a:rPr>
              <a:t> of beam dynamics with collective effects: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Consider an infinitesimal volume element d</a:t>
            </a:r>
            <a:r>
              <a:rPr lang="el-GR" sz="1600" dirty="0">
                <a:solidFill>
                  <a:schemeClr val="tx1"/>
                </a:solidFill>
              </a:rPr>
              <a:t>Ω</a:t>
            </a:r>
            <a:r>
              <a:rPr lang="en-US" sz="1600" dirty="0">
                <a:solidFill>
                  <a:schemeClr val="tx1"/>
                </a:solidFill>
              </a:rPr>
              <a:t> containing a finite number of particles </a:t>
            </a:r>
            <a:r>
              <a:rPr lang="en-US" sz="1600" dirty="0" err="1">
                <a:solidFill>
                  <a:schemeClr val="tx1"/>
                </a:solidFill>
              </a:rPr>
              <a:t>dN</a:t>
            </a:r>
            <a:r>
              <a:rPr lang="en-US" sz="1600" dirty="0">
                <a:solidFill>
                  <a:schemeClr val="tx1"/>
                </a:solidFill>
              </a:rPr>
              <a:t> in phase space which evolve in time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dN</a:t>
            </a:r>
            <a:r>
              <a:rPr lang="en-US" sz="1600" dirty="0">
                <a:solidFill>
                  <a:schemeClr val="tx1"/>
                </a:solidFill>
              </a:rPr>
              <a:t> is conserved as no particles can enter or leave the area (Picard-Lindelöf)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d</a:t>
            </a:r>
            <a:r>
              <a:rPr lang="el-GR" sz="1600" dirty="0">
                <a:solidFill>
                  <a:schemeClr val="tx1"/>
                </a:solidFill>
              </a:rPr>
              <a:t>Ω</a:t>
            </a:r>
            <a:r>
              <a:rPr lang="en-US" sz="1600" dirty="0">
                <a:solidFill>
                  <a:schemeClr val="tx1"/>
                </a:solidFill>
              </a:rPr>
              <a:t> is conserved by means of the Hamilton equations of motion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It follows that:</a:t>
            </a: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0" y="2953533"/>
            <a:ext cx="3872381" cy="14809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80000" y="2664000"/>
            <a:ext cx="2160000" cy="183038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60000" y="2916000"/>
            <a:ext cx="648000" cy="57600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60000" y="3528000"/>
            <a:ext cx="648000" cy="57600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260000" y="2088000"/>
            <a:ext cx="1368000" cy="576000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7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900" dirty="0"/>
              <a:t>The evolution of a </a:t>
            </a:r>
            <a:r>
              <a:rPr lang="en-US" sz="1900" b="1" dirty="0" err="1">
                <a:solidFill>
                  <a:srgbClr val="C00000"/>
                </a:solidFill>
              </a:rPr>
              <a:t>multiparticle</a:t>
            </a:r>
            <a:r>
              <a:rPr lang="en-US" sz="1900" b="1" dirty="0">
                <a:solidFill>
                  <a:srgbClr val="C00000"/>
                </a:solidFill>
              </a:rPr>
              <a:t> system</a:t>
            </a:r>
            <a:r>
              <a:rPr lang="en-US" sz="1900" dirty="0"/>
              <a:t> is given by the evolution of its </a:t>
            </a:r>
            <a:r>
              <a:rPr lang="en-US" sz="1900" b="1" dirty="0">
                <a:solidFill>
                  <a:srgbClr val="C00000"/>
                </a:solidFill>
              </a:rPr>
              <a:t>particle distribution function</a:t>
            </a:r>
          </a:p>
          <a:p>
            <a:pPr algn="just"/>
            <a:endParaRPr lang="en-US" sz="1900" dirty="0"/>
          </a:p>
          <a:p>
            <a:pPr algn="just"/>
            <a:endParaRPr lang="en-US" sz="1900" dirty="0"/>
          </a:p>
          <a:p>
            <a:pPr algn="just"/>
            <a:r>
              <a:rPr lang="en-US" sz="1900" dirty="0"/>
              <a:t>With the Hamiltonian composed of </a:t>
            </a:r>
            <a:r>
              <a:rPr lang="en-US" sz="1900" b="1" dirty="0">
                <a:solidFill>
                  <a:srgbClr val="C00000"/>
                </a:solidFill>
              </a:rPr>
              <a:t>an external </a:t>
            </a:r>
            <a:r>
              <a:rPr lang="en-US" sz="1900" dirty="0"/>
              <a:t>and </a:t>
            </a:r>
            <a:r>
              <a:rPr lang="en-US" sz="1900" b="1" dirty="0">
                <a:solidFill>
                  <a:srgbClr val="C00000"/>
                </a:solidFill>
              </a:rPr>
              <a:t>a collective part</a:t>
            </a:r>
            <a:r>
              <a:rPr lang="en-US" sz="1900" dirty="0"/>
              <a:t>, and the particle distribution function decomposed into </a:t>
            </a:r>
            <a:r>
              <a:rPr lang="en-US" sz="1900" b="1" dirty="0">
                <a:solidFill>
                  <a:srgbClr val="C00000"/>
                </a:solidFill>
              </a:rPr>
              <a:t>an unperturbed part </a:t>
            </a:r>
            <a:r>
              <a:rPr lang="en-US" sz="1900" dirty="0"/>
              <a:t>and </a:t>
            </a:r>
            <a:r>
              <a:rPr lang="en-US" sz="1900" b="1" dirty="0">
                <a:solidFill>
                  <a:srgbClr val="C00000"/>
                </a:solidFill>
              </a:rPr>
              <a:t>a small perturbation </a:t>
            </a:r>
            <a:r>
              <a:rPr lang="en-US" sz="1900" dirty="0"/>
              <a:t>one can write</a:t>
            </a:r>
          </a:p>
          <a:p>
            <a:pPr algn="just"/>
            <a:endParaRPr lang="en-US" sz="1900" dirty="0"/>
          </a:p>
          <a:p>
            <a:pPr algn="just"/>
            <a:endParaRPr lang="en-US" sz="1900" dirty="0"/>
          </a:p>
          <a:p>
            <a:pPr algn="just"/>
            <a:r>
              <a:rPr lang="en-US" sz="1900" dirty="0"/>
              <a:t>This becomes to </a:t>
            </a:r>
            <a:r>
              <a:rPr lang="en-US" sz="1900" b="1" dirty="0">
                <a:solidFill>
                  <a:srgbClr val="C00000"/>
                </a:solidFill>
              </a:rPr>
              <a:t>first order</a:t>
            </a:r>
          </a:p>
          <a:p>
            <a:pPr algn="just"/>
            <a:endParaRPr lang="de-DE" sz="1900" dirty="0"/>
          </a:p>
          <a:p>
            <a:pPr algn="just"/>
            <a:endParaRPr lang="en-US" sz="1900" dirty="0"/>
          </a:p>
          <a:p>
            <a:pPr algn="just"/>
            <a:endParaRPr lang="en-US" sz="1900" dirty="0"/>
          </a:p>
        </p:txBody>
      </p:sp>
      <p:pic>
        <p:nvPicPr>
          <p:cNvPr id="23" name="Picture 2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4176000"/>
            <a:ext cx="4279015" cy="539657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description of collective beam motion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094" y="3024000"/>
            <a:ext cx="3067812" cy="5318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5759999"/>
            <a:ext cx="3404800" cy="63984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952" y="1296000"/>
            <a:ext cx="1530096" cy="53187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807C0-7B9A-9049-8EA4-BB7746903AE7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4824000"/>
            <a:ext cx="4900850" cy="574924"/>
          </a:xfrm>
          <a:prstGeom prst="rect">
            <a:avLst/>
          </a:prstGeom>
        </p:spPr>
      </p:pic>
      <p:sp>
        <p:nvSpPr>
          <p:cNvPr id="27" name="Left Brace 26"/>
          <p:cNvSpPr/>
          <p:nvPr/>
        </p:nvSpPr>
        <p:spPr>
          <a:xfrm rot="16200000">
            <a:off x="3996000" y="2988000"/>
            <a:ext cx="144000" cy="3528000"/>
          </a:xfrm>
          <a:prstGeom prst="leftBrace">
            <a:avLst>
              <a:gd name="adj1" fmla="val 239844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364000" y="5760000"/>
            <a:ext cx="36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600" dirty="0"/>
              <a:t>We are looking for the EV of the evolution </a:t>
            </a:r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becomes an EV problem</a:t>
            </a:r>
            <a:r>
              <a:rPr lang="de-DE" sz="1600" dirty="0">
                <a:sym typeface="Wingdings" panose="05000000000000000000" pitchFamily="2" charset="2"/>
              </a:rPr>
              <a:t>!</a:t>
            </a:r>
            <a:endParaRPr lang="en-US" sz="1600" dirty="0"/>
          </a:p>
        </p:txBody>
      </p:sp>
      <p:sp>
        <p:nvSpPr>
          <p:cNvPr id="20" name="Rounded Rectangle 19"/>
          <p:cNvSpPr/>
          <p:nvPr/>
        </p:nvSpPr>
        <p:spPr>
          <a:xfrm>
            <a:off x="5400000" y="4788000"/>
            <a:ext cx="612000" cy="612000"/>
          </a:xfrm>
          <a:prstGeom prst="roundRect">
            <a:avLst>
              <a:gd name="adj" fmla="val 0"/>
            </a:avLst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1296000" y="4140000"/>
            <a:ext cx="1080000" cy="612000"/>
          </a:xfrm>
          <a:prstGeom prst="roundRect">
            <a:avLst>
              <a:gd name="adj" fmla="val 0"/>
            </a:avLst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16000" y="5688000"/>
            <a:ext cx="612000" cy="72000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564000" y="5688000"/>
            <a:ext cx="1296000" cy="72000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492000" y="5400000"/>
            <a:ext cx="1770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</a:rPr>
              <a:t>Temporal component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16000" y="5400000"/>
            <a:ext cx="1584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Spatial component</a:t>
            </a:r>
          </a:p>
        </p:txBody>
      </p:sp>
    </p:spTree>
    <p:extLst>
      <p:ext uri="{BB962C8B-B14F-4D97-AF65-F5344CB8AC3E}">
        <p14:creationId xmlns:p14="http://schemas.microsoft.com/office/powerpoint/2010/main" val="178235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0" grpId="0" animBg="1"/>
      <p:bldP spid="21" grpId="0" animBg="1"/>
      <p:bldP spid="22" grpId="0" animBg="1"/>
      <p:bldP spid="24" grpId="0" animBg="1"/>
      <p:bldP spid="25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900" dirty="0"/>
              <a:t>The evolution of a </a:t>
            </a:r>
            <a:r>
              <a:rPr lang="en-US" sz="1900" b="1" dirty="0" err="1">
                <a:solidFill>
                  <a:srgbClr val="C00000"/>
                </a:solidFill>
              </a:rPr>
              <a:t>multiparticle</a:t>
            </a:r>
            <a:r>
              <a:rPr lang="en-US" sz="1900" b="1" dirty="0">
                <a:solidFill>
                  <a:srgbClr val="C00000"/>
                </a:solidFill>
              </a:rPr>
              <a:t> system</a:t>
            </a:r>
            <a:r>
              <a:rPr lang="en-US" sz="1900" dirty="0"/>
              <a:t> is given by the evolution of its </a:t>
            </a:r>
            <a:r>
              <a:rPr lang="en-US" sz="1900" b="1" dirty="0">
                <a:solidFill>
                  <a:srgbClr val="C00000"/>
                </a:solidFill>
              </a:rPr>
              <a:t>particle distribution function</a:t>
            </a:r>
          </a:p>
          <a:p>
            <a:pPr algn="just"/>
            <a:endParaRPr lang="en-US" sz="1900" dirty="0"/>
          </a:p>
          <a:p>
            <a:pPr algn="just"/>
            <a:endParaRPr lang="en-US" sz="1900" dirty="0"/>
          </a:p>
          <a:p>
            <a:pPr algn="just"/>
            <a:r>
              <a:rPr lang="en-US" sz="1900" dirty="0"/>
              <a:t>With the Hamiltonian composed of </a:t>
            </a:r>
            <a:r>
              <a:rPr lang="en-US" sz="1900" b="1" dirty="0">
                <a:solidFill>
                  <a:srgbClr val="C00000"/>
                </a:solidFill>
              </a:rPr>
              <a:t>an external </a:t>
            </a:r>
            <a:r>
              <a:rPr lang="en-US" sz="1900" dirty="0"/>
              <a:t>and </a:t>
            </a:r>
            <a:r>
              <a:rPr lang="en-US" sz="1900" b="1" dirty="0">
                <a:solidFill>
                  <a:srgbClr val="C00000"/>
                </a:solidFill>
              </a:rPr>
              <a:t>a collective part</a:t>
            </a:r>
            <a:r>
              <a:rPr lang="en-US" sz="1900" dirty="0"/>
              <a:t>, and the particle distribution function decomposed into </a:t>
            </a:r>
            <a:r>
              <a:rPr lang="en-US" sz="1900" b="1" dirty="0">
                <a:solidFill>
                  <a:srgbClr val="C00000"/>
                </a:solidFill>
              </a:rPr>
              <a:t>an unperturbed part </a:t>
            </a:r>
            <a:r>
              <a:rPr lang="en-US" sz="1900" dirty="0"/>
              <a:t>and </a:t>
            </a:r>
            <a:r>
              <a:rPr lang="en-US" sz="1900" b="1" dirty="0">
                <a:solidFill>
                  <a:srgbClr val="C00000"/>
                </a:solidFill>
              </a:rPr>
              <a:t>a small perturbation </a:t>
            </a:r>
            <a:r>
              <a:rPr lang="en-US" sz="1900" dirty="0"/>
              <a:t>one can write</a:t>
            </a:r>
          </a:p>
          <a:p>
            <a:pPr algn="just"/>
            <a:endParaRPr lang="en-US" sz="1900" dirty="0"/>
          </a:p>
          <a:p>
            <a:pPr algn="just"/>
            <a:endParaRPr lang="en-US" sz="1900" dirty="0"/>
          </a:p>
          <a:p>
            <a:pPr algn="just"/>
            <a:r>
              <a:rPr lang="en-US" sz="1900" dirty="0"/>
              <a:t>This becomes to </a:t>
            </a:r>
            <a:r>
              <a:rPr lang="en-US" sz="1900" b="1" dirty="0">
                <a:solidFill>
                  <a:srgbClr val="C00000"/>
                </a:solidFill>
              </a:rPr>
              <a:t>first order</a:t>
            </a:r>
          </a:p>
          <a:p>
            <a:pPr algn="just"/>
            <a:endParaRPr lang="de-DE" sz="1900" dirty="0"/>
          </a:p>
          <a:p>
            <a:pPr algn="just"/>
            <a:endParaRPr lang="en-US" sz="1900" dirty="0"/>
          </a:p>
          <a:p>
            <a:pPr algn="just"/>
            <a:endParaRPr lang="en-US" sz="1900" dirty="0"/>
          </a:p>
        </p:txBody>
      </p:sp>
      <p:pic>
        <p:nvPicPr>
          <p:cNvPr id="23" name="Picture 2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4176000"/>
            <a:ext cx="4279015" cy="539657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description of collective beam motion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094" y="3024000"/>
            <a:ext cx="3067812" cy="5318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5759999"/>
            <a:ext cx="3404800" cy="63984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952" y="1296000"/>
            <a:ext cx="1530096" cy="53187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DEE62-E54C-1C40-8803-CE4F182264EE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4824000"/>
            <a:ext cx="4900850" cy="574924"/>
          </a:xfrm>
          <a:prstGeom prst="rect">
            <a:avLst/>
          </a:prstGeom>
        </p:spPr>
      </p:pic>
      <p:sp>
        <p:nvSpPr>
          <p:cNvPr id="27" name="Left Brace 26"/>
          <p:cNvSpPr/>
          <p:nvPr/>
        </p:nvSpPr>
        <p:spPr>
          <a:xfrm rot="16200000">
            <a:off x="3996000" y="2988000"/>
            <a:ext cx="144000" cy="3528000"/>
          </a:xfrm>
          <a:prstGeom prst="leftBrace">
            <a:avLst>
              <a:gd name="adj1" fmla="val 239844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364000" y="5760000"/>
            <a:ext cx="36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600" dirty="0"/>
              <a:t>We are looking for the EV of the evolution </a:t>
            </a:r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becomes an EV problem</a:t>
            </a:r>
            <a:r>
              <a:rPr lang="de-DE" sz="1600" dirty="0">
                <a:sym typeface="Wingdings" panose="05000000000000000000" pitchFamily="2" charset="2"/>
              </a:rPr>
              <a:t>!</a:t>
            </a:r>
            <a:endParaRPr lang="en-US" sz="1600" dirty="0"/>
          </a:p>
        </p:txBody>
      </p:sp>
      <p:sp>
        <p:nvSpPr>
          <p:cNvPr id="20" name="Rounded Rectangle 19"/>
          <p:cNvSpPr/>
          <p:nvPr/>
        </p:nvSpPr>
        <p:spPr>
          <a:xfrm>
            <a:off x="5400000" y="4788000"/>
            <a:ext cx="612000" cy="612000"/>
          </a:xfrm>
          <a:prstGeom prst="roundRect">
            <a:avLst>
              <a:gd name="adj" fmla="val 0"/>
            </a:avLst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1296000" y="4140000"/>
            <a:ext cx="1080000" cy="612000"/>
          </a:xfrm>
          <a:prstGeom prst="roundRect">
            <a:avLst>
              <a:gd name="adj" fmla="val 0"/>
            </a:avLst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16000" y="5688000"/>
            <a:ext cx="612000" cy="72000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564000" y="5688000"/>
            <a:ext cx="1296000" cy="720000"/>
          </a:xfrm>
          <a:prstGeom prst="rect">
            <a:avLst/>
          </a:prstGeom>
          <a:noFill/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492000" y="5400000"/>
            <a:ext cx="1770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</a:rPr>
              <a:t>Temporal component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16000" y="5400000"/>
            <a:ext cx="1584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Spatial component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12000" y="1980000"/>
            <a:ext cx="7920000" cy="3384000"/>
          </a:xfrm>
          <a:prstGeom prst="rect">
            <a:avLst/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50" lvl="1" algn="ctr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tx1"/>
                </a:solidFill>
              </a:rPr>
              <a:t>We call these distinct eigenvalues </a:t>
            </a:r>
            <a:r>
              <a:rPr lang="el-GR" sz="2000" dirty="0">
                <a:solidFill>
                  <a:schemeClr val="tx1"/>
                </a:solidFill>
              </a:rPr>
              <a:t>ψ</a:t>
            </a:r>
            <a:r>
              <a:rPr lang="de-DE" sz="2000" baseline="-25000" dirty="0">
                <a:solidFill>
                  <a:schemeClr val="tx1"/>
                </a:solidFill>
              </a:rPr>
              <a:t>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the coherent k-mode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</a:p>
          <a:p>
            <a:pPr marL="74250" lvl="1" algn="ctr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tx1"/>
                </a:solidFill>
              </a:rPr>
              <a:t>The mode and thus for example also an instability is fully characterized by a single number:</a:t>
            </a:r>
          </a:p>
          <a:p>
            <a:pPr marL="74250" lvl="1" algn="ctr"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C00000"/>
                </a:solidFill>
              </a:rPr>
              <a:t>the complex tune shift </a:t>
            </a:r>
            <a:r>
              <a:rPr lang="el-GR" sz="2000" b="1" dirty="0">
                <a:solidFill>
                  <a:srgbClr val="C00000"/>
                </a:solidFill>
              </a:rPr>
              <a:t>Ω</a:t>
            </a:r>
            <a:r>
              <a:rPr lang="en-US" sz="2000" b="1" baseline="-25000" dirty="0">
                <a:solidFill>
                  <a:srgbClr val="C00000"/>
                </a:solidFill>
              </a:rPr>
              <a:t>k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9" name="Rectangle 28"/>
          <p:cNvSpPr>
            <a:spLocks noChangeAspect="1"/>
          </p:cNvSpPr>
          <p:nvPr/>
        </p:nvSpPr>
        <p:spPr>
          <a:xfrm>
            <a:off x="4140000" y="5688000"/>
            <a:ext cx="396000" cy="39600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>
            <a:off x="4140000" y="4752000"/>
            <a:ext cx="396000" cy="864000"/>
          </a:xfrm>
          <a:prstGeom prst="downArrow">
            <a:avLst/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4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900" dirty="0"/>
              <a:t>The evolution of a </a:t>
            </a:r>
            <a:r>
              <a:rPr lang="en-US" sz="1900" b="1" dirty="0">
                <a:solidFill>
                  <a:srgbClr val="C00000"/>
                </a:solidFill>
              </a:rPr>
              <a:t>multiparticle system</a:t>
            </a:r>
            <a:r>
              <a:rPr lang="en-US" sz="1900" dirty="0"/>
              <a:t> can also be studied via direct </a:t>
            </a:r>
            <a:r>
              <a:rPr lang="en-US" sz="1900" b="1" dirty="0">
                <a:solidFill>
                  <a:srgbClr val="C00000"/>
                </a:solidFill>
              </a:rPr>
              <a:t>macro-particle simulation</a:t>
            </a:r>
          </a:p>
          <a:p>
            <a:pPr lvl="1" algn="just"/>
            <a:r>
              <a:rPr lang="en-US" sz="1600" dirty="0"/>
              <a:t>Number of macro-particles needs to be chosen to have results statistically significant but in reasonable execution times within the available computing power</a:t>
            </a:r>
          </a:p>
          <a:p>
            <a:pPr algn="just"/>
            <a:r>
              <a:rPr lang="en-US" sz="1900" dirty="0"/>
              <a:t>Here we need to solve numerically a set of equations of motion corresponding to macro-particles representing the beam</a:t>
            </a:r>
          </a:p>
          <a:p>
            <a:pPr lvl="1" algn="just"/>
            <a:r>
              <a:rPr lang="en-US" sz="1600" dirty="0"/>
              <a:t>The driving terms of these equations are the EM fields externally applied as well as the EM fields generated by the macro-particle distribution itself</a:t>
            </a:r>
          </a:p>
          <a:p>
            <a:pPr lvl="1" algn="just"/>
            <a:r>
              <a:rPr lang="en-US" sz="1600" dirty="0"/>
              <a:t>Therefore, we typically need to couple with an EM solver</a:t>
            </a:r>
          </a:p>
          <a:p>
            <a:pPr algn="just"/>
            <a:endParaRPr lang="en-US" sz="1900" dirty="0"/>
          </a:p>
          <a:p>
            <a:pPr algn="just"/>
            <a:endParaRPr lang="en-US" sz="1900" dirty="0"/>
          </a:p>
          <a:p>
            <a:pPr algn="just"/>
            <a:endParaRPr lang="de-DE" sz="1900" dirty="0"/>
          </a:p>
          <a:p>
            <a:pPr algn="just"/>
            <a:endParaRPr lang="en-US" sz="1900" dirty="0"/>
          </a:p>
          <a:p>
            <a:pPr algn="just"/>
            <a:endParaRPr lang="en-US" sz="1900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description of collective beam motion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51AC-E4DC-6E47-973D-5524B05CF546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E4E1C99-788F-ADE8-54D4-1848FDB436FC}"/>
              </a:ext>
            </a:extLst>
          </p:cNvPr>
          <p:cNvGrpSpPr/>
          <p:nvPr/>
        </p:nvGrpSpPr>
        <p:grpSpPr>
          <a:xfrm>
            <a:off x="441217" y="3527018"/>
            <a:ext cx="2862360" cy="1702317"/>
            <a:chOff x="683568" y="2878832"/>
            <a:chExt cx="2862360" cy="1702317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95039D0-C61D-CF2E-7D15-5858692ADDD0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6EFA4DA-11E1-5272-07B9-B500D6B5F5AD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C36B6B6-C91F-94A5-0B1E-778596C7FFF3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38B146D-DB1C-A68C-CA38-D714588D7862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F39BFD8-8559-2539-D78C-9F1284635D77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8882E38-0E65-847A-20D1-03FC6B0A71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5AE1019-E77A-FDAE-A92E-5A74F7D52E0F}"/>
                </a:ext>
              </a:extLst>
            </p:cNvPr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812517D-1601-1976-CE2C-40FA89F67698}"/>
                </a:ext>
              </a:extLst>
            </p:cNvPr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A921043-DA47-F898-1ECD-FC4B0019A79F}"/>
                </a:ext>
              </a:extLst>
            </p:cNvPr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3C067E0-E03F-6159-2384-CCAA16E0435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B2E0E0E-5704-7318-ADFA-D434177F06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4232DB9-1C7D-A2CF-386F-3D2F14BC15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705BF2B-4D04-30EB-BF88-B9A64EC5C0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85FF86D-D6A8-DBCC-E876-16127E4F72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1B91809-468C-4FAE-1931-EA7CD1D0C5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01FD8AA-95B2-A6B8-BB9D-4F8582D681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F8BF8B1-C12A-A8A2-ED49-94F0537001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801BE11-1407-A0AF-A6F2-80DFF9650E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9FD0FB0A-B29A-3F38-C612-BE0D5AAFD6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70D26D6-2806-E688-0736-0FE1400D87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796EC9A-02E5-DA9A-8719-EC7ED508A5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8848328-2C47-A16B-3B60-94DC7D6BBE0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B7E71322-D5F6-CE20-9D90-2DACF8229B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61882DF-D173-BF53-0B87-57F5B305AC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0033214-EC73-BFF4-2897-C7BDA08078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2D73295-7896-B48A-EAAE-FE0AA2575A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9CE32E2-560B-A605-9DD5-6BB434D586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C59777BF-E0C8-EAF2-4203-7CFF423F63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65DE3F0B-A673-5A7F-7172-A6A0199791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07A280E-B2E2-E2E0-6687-72B8FE7330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F24DADD-A777-E0F3-557D-728AFA2505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A1089482-4F2E-16BE-B522-60BF3006BE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5" name="Picture 64" descr="latex-image-1.pdf">
            <a:extLst>
              <a:ext uri="{FF2B5EF4-FFF2-40B4-BE49-F238E27FC236}">
                <a16:creationId xmlns:a16="http://schemas.microsoft.com/office/drawing/2014/main" id="{ADEBF571-284A-E7BF-AB11-B8A994A09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761" y="3749341"/>
            <a:ext cx="5855999" cy="288000"/>
          </a:xfrm>
          <a:prstGeom prst="rect">
            <a:avLst/>
          </a:prstGeom>
        </p:spPr>
      </p:pic>
      <p:pic>
        <p:nvPicPr>
          <p:cNvPr id="66" name="Picture 65" descr="latex-image-1.pdf">
            <a:extLst>
              <a:ext uri="{FF2B5EF4-FFF2-40B4-BE49-F238E27FC236}">
                <a16:creationId xmlns:a16="http://schemas.microsoft.com/office/drawing/2014/main" id="{FEF1E633-EC87-883A-78E1-B0B780125B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227" y="4277914"/>
            <a:ext cx="3359368" cy="648000"/>
          </a:xfrm>
          <a:prstGeom prst="rect">
            <a:avLst/>
          </a:prstGeom>
        </p:spPr>
      </p:pic>
      <p:pic>
        <p:nvPicPr>
          <p:cNvPr id="67" name="Picture 66" descr="latex-image-1.pdf">
            <a:extLst>
              <a:ext uri="{FF2B5EF4-FFF2-40B4-BE49-F238E27FC236}">
                <a16:creationId xmlns:a16="http://schemas.microsoft.com/office/drawing/2014/main" id="{3C12382F-4A31-F205-F46E-F0DEC4359F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916" y="5315266"/>
            <a:ext cx="2932085" cy="7920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A006AA9-BD26-8558-40A0-F679B3B133A7}"/>
              </a:ext>
            </a:extLst>
          </p:cNvPr>
          <p:cNvGrpSpPr/>
          <p:nvPr/>
        </p:nvGrpSpPr>
        <p:grpSpPr>
          <a:xfrm>
            <a:off x="5497555" y="5229334"/>
            <a:ext cx="3376844" cy="1003325"/>
            <a:chOff x="5497555" y="5229334"/>
            <a:chExt cx="3376844" cy="1003325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64B4BE53-9391-0416-5D1D-EAA16F567302}"/>
                </a:ext>
              </a:extLst>
            </p:cNvPr>
            <p:cNvSpPr/>
            <p:nvPr/>
          </p:nvSpPr>
          <p:spPr>
            <a:xfrm>
              <a:off x="5497555" y="5229334"/>
              <a:ext cx="1203129" cy="1003325"/>
            </a:xfrm>
            <a:prstGeom prst="roundRect">
              <a:avLst/>
            </a:prstGeom>
            <a:noFill/>
            <a:ln w="25400">
              <a:solidFill>
                <a:srgbClr val="258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BAE613D-5951-87FE-6712-93341652EA65}"/>
                </a:ext>
              </a:extLst>
            </p:cNvPr>
            <p:cNvCxnSpPr/>
            <p:nvPr/>
          </p:nvCxnSpPr>
          <p:spPr>
            <a:xfrm flipV="1">
              <a:off x="6700684" y="5555914"/>
              <a:ext cx="484156" cy="76675"/>
            </a:xfrm>
            <a:prstGeom prst="straightConnector1">
              <a:avLst/>
            </a:prstGeom>
            <a:ln>
              <a:solidFill>
                <a:srgbClr val="2580B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14E26BA-7767-EB05-C0F9-CCAFCCB8628D}"/>
                </a:ext>
              </a:extLst>
            </p:cNvPr>
            <p:cNvSpPr txBox="1"/>
            <p:nvPr/>
          </p:nvSpPr>
          <p:spPr>
            <a:xfrm>
              <a:off x="7152458" y="5301500"/>
              <a:ext cx="17219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2580B9"/>
                  </a:solidFill>
                </a:rPr>
                <a:t>Solutions of Maxwell’s equations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167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F8ED0-EDCA-3343-9820-41AEAB69179D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14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We have seen the difference between </a:t>
            </a:r>
            <a:r>
              <a:rPr lang="en-US" sz="2000" b="1" dirty="0">
                <a:solidFill>
                  <a:srgbClr val="C00000"/>
                </a:solidFill>
              </a:rPr>
              <a:t>external forces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rgbClr val="C00000"/>
                </a:solidFill>
              </a:rPr>
              <a:t>self-induced forces</a:t>
            </a:r>
            <a:r>
              <a:rPr lang="en-US" sz="2000" dirty="0"/>
              <a:t> and how these lead to </a:t>
            </a:r>
            <a:r>
              <a:rPr lang="en-US" sz="2000" b="1" dirty="0">
                <a:solidFill>
                  <a:srgbClr val="C00000"/>
                </a:solidFill>
              </a:rPr>
              <a:t>collective effects</a:t>
            </a:r>
            <a:r>
              <a:rPr lang="en-US" sz="2000" dirty="0"/>
              <a:t>.</a:t>
            </a:r>
          </a:p>
          <a:p>
            <a:pPr algn="just"/>
            <a:r>
              <a:rPr lang="en-US" sz="2000" dirty="0"/>
              <a:t>We have seen schematically how these collective effects can induce </a:t>
            </a:r>
            <a:r>
              <a:rPr lang="en-US" sz="2000" b="1" dirty="0">
                <a:solidFill>
                  <a:srgbClr val="C00000"/>
                </a:solidFill>
              </a:rPr>
              <a:t>coherent beam instabilities and some knobs to avoid them</a:t>
            </a:r>
            <a:r>
              <a:rPr lang="en-US" sz="2000" dirty="0"/>
              <a:t>.</a:t>
            </a:r>
          </a:p>
          <a:p>
            <a:pPr algn="just">
              <a:tabLst>
                <a:tab pos="1971675" algn="l"/>
              </a:tabLst>
            </a:pPr>
            <a:r>
              <a:rPr lang="en-US" sz="2000" dirty="0"/>
              <a:t>We have briefly sketched the </a:t>
            </a:r>
            <a:r>
              <a:rPr lang="en-US" sz="2000" b="1" dirty="0">
                <a:solidFill>
                  <a:srgbClr val="C00000"/>
                </a:solidFill>
              </a:rPr>
              <a:t>theoretical framework </a:t>
            </a:r>
            <a:r>
              <a:rPr lang="en-US" sz="2000" dirty="0"/>
              <a:t>within which the beam dynamics of collective effects is usually treated – we have encountered the </a:t>
            </a:r>
            <a:r>
              <a:rPr lang="en-US" sz="2000" dirty="0" err="1"/>
              <a:t>Vlasov</a:t>
            </a:r>
            <a:r>
              <a:rPr lang="en-US" sz="2000" dirty="0"/>
              <a:t> equation, bunch / beam </a:t>
            </a:r>
            <a:r>
              <a:rPr lang="en-US" sz="2000" dirty="0" err="1"/>
              <a:t>eigenmodes</a:t>
            </a:r>
            <a:r>
              <a:rPr lang="en-US" sz="2000" dirty="0"/>
              <a:t> and the complex tune shift.</a:t>
            </a:r>
            <a:endParaRPr lang="en-US" sz="1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32000" y="3024000"/>
            <a:ext cx="8280000" cy="3024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Part 1: Introduction + space charge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 to collective effects</a:t>
            </a:r>
          </a:p>
          <a:p>
            <a:pPr lvl="1"/>
            <a:r>
              <a:rPr lang="en-US" sz="2000" dirty="0"/>
              <a:t>Examples of coherent and incoherent effects</a:t>
            </a:r>
          </a:p>
          <a:p>
            <a:pPr lvl="1"/>
            <a:r>
              <a:rPr lang="en-US" sz="2000" dirty="0">
                <a:solidFill>
                  <a:schemeClr val="bg1">
                    <a:lumMod val="85000"/>
                  </a:schemeClr>
                </a:solidFill>
              </a:rPr>
              <a:t>Space charge</a:t>
            </a:r>
          </a:p>
          <a:p>
            <a:pPr lvl="2"/>
            <a:r>
              <a:rPr lang="en-US" sz="1700" dirty="0">
                <a:solidFill>
                  <a:schemeClr val="bg1">
                    <a:lumMod val="85000"/>
                  </a:schemeClr>
                </a:solidFill>
              </a:rPr>
              <a:t>Basic concepts</a:t>
            </a:r>
          </a:p>
          <a:p>
            <a:pPr lvl="2"/>
            <a:r>
              <a:rPr lang="en-US" sz="1700" dirty="0">
                <a:solidFill>
                  <a:schemeClr val="bg1">
                    <a:lumMod val="85000"/>
                  </a:schemeClr>
                </a:solidFill>
              </a:rPr>
              <a:t>Tune shift and tune spread</a:t>
            </a:r>
          </a:p>
        </p:txBody>
      </p:sp>
    </p:spTree>
    <p:extLst>
      <p:ext uri="{BB962C8B-B14F-4D97-AF65-F5344CB8AC3E}">
        <p14:creationId xmlns:p14="http://schemas.microsoft.com/office/powerpoint/2010/main" val="348887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626">
        <p:fade/>
      </p:transition>
    </mc:Choice>
    <mc:Fallback xmlns="">
      <p:transition spd="med" advTm="40626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Coherent effects, characterized by centroid motion, are mainly associated with beam instabilities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onset of a beam instability usually determines the maximum beam intensity that a machine can store/accelerate (performance limitation)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Understanding the type of instability limiting the performance, and its underlying mechanism, is essential because it:</a:t>
            </a:r>
          </a:p>
          <a:p>
            <a:pPr lvl="2"/>
            <a:r>
              <a:rPr lang="en-US" sz="1600" dirty="0"/>
              <a:t>Allows identifying the source and possible measures to mitigate/suppress the effect</a:t>
            </a:r>
          </a:p>
          <a:p>
            <a:pPr lvl="2"/>
            <a:r>
              <a:rPr lang="en-US" sz="1600" dirty="0"/>
              <a:t>Allows providing the specifications of an active feedback system to prevent the instability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FA34-5195-E84F-82E6-13FB73094D20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21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A beam becomes unstable when a </a:t>
            </a:r>
            <a:r>
              <a:rPr lang="en-US" sz="2000" b="1" dirty="0">
                <a:solidFill>
                  <a:srgbClr val="C00000"/>
                </a:solidFill>
              </a:rPr>
              <a:t>moment of its distribution</a:t>
            </a:r>
            <a:r>
              <a:rPr lang="en-US" sz="2000" dirty="0"/>
              <a:t> exhibits an </a:t>
            </a:r>
            <a:r>
              <a:rPr lang="en-US" sz="2000" b="1" dirty="0">
                <a:solidFill>
                  <a:srgbClr val="C00000"/>
                </a:solidFill>
              </a:rPr>
              <a:t>exponential growth</a:t>
            </a:r>
            <a:r>
              <a:rPr lang="en-US" sz="2000" dirty="0"/>
              <a:t> (e.g. mean positions, standard deviations, etc.), resulting into beam loss or emittance growth!</a:t>
            </a:r>
          </a:p>
          <a:p>
            <a:pPr lvl="1"/>
            <a:endParaRPr lang="en-US" dirty="0"/>
          </a:p>
          <a:p>
            <a:pPr lvl="2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beam coherent instability?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00" y="3528000"/>
            <a:ext cx="7132320" cy="2432304"/>
          </a:xfrm>
          <a:prstGeom prst="rect">
            <a:avLst/>
          </a:prstGeom>
        </p:spPr>
      </p:pic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720000" y="2016000"/>
            <a:ext cx="2232000" cy="1154138"/>
            <a:chOff x="396000" y="2088000"/>
            <a:chExt cx="2232000" cy="1154137"/>
          </a:xfrm>
        </p:grpSpPr>
        <p:grpSp>
          <p:nvGrpSpPr>
            <p:cNvPr id="37" name="Group 36"/>
            <p:cNvGrpSpPr/>
            <p:nvPr/>
          </p:nvGrpSpPr>
          <p:grpSpPr>
            <a:xfrm>
              <a:off x="612000" y="2088000"/>
              <a:ext cx="2016000" cy="972000"/>
              <a:chOff x="612000" y="2088000"/>
              <a:chExt cx="2016000" cy="972000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 flipV="1">
                <a:off x="1296000" y="2088000"/>
                <a:ext cx="0" cy="90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 rot="14100000" flipV="1">
                <a:off x="1044000" y="2628000"/>
                <a:ext cx="0" cy="864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rot="5400000" flipV="1">
                <a:off x="1908000" y="2160000"/>
                <a:ext cx="0" cy="144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396000" y="2522137"/>
              <a:ext cx="1800000" cy="720000"/>
              <a:chOff x="4794688" y="2124000"/>
              <a:chExt cx="1800000" cy="720000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4794688" y="2124000"/>
                <a:ext cx="1800000" cy="720000"/>
              </a:xfrm>
              <a:prstGeom prst="ellipse">
                <a:avLst/>
              </a:prstGeom>
              <a:solidFill>
                <a:schemeClr val="accent3">
                  <a:lumMod val="75000"/>
                  <a:alpha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 h="2476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5242929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>
                <a:spLocks noChangeAspect="1"/>
              </p:cNvSpPr>
              <p:nvPr/>
            </p:nvSpPr>
            <p:spPr>
              <a:xfrm>
                <a:off x="5195400" y="2389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>
                <a:spLocks noChangeAspect="1"/>
              </p:cNvSpPr>
              <p:nvPr/>
            </p:nvSpPr>
            <p:spPr>
              <a:xfrm>
                <a:off x="5669893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>
              <a:xfrm>
                <a:off x="5381385" y="2642033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>
                <a:spLocks noChangeAspect="1"/>
              </p:cNvSpPr>
              <p:nvPr/>
            </p:nvSpPr>
            <p:spPr>
              <a:xfrm>
                <a:off x="6135445" y="223396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>
                <a:spLocks noChangeAspect="1"/>
              </p:cNvSpPr>
              <p:nvPr/>
            </p:nvSpPr>
            <p:spPr>
              <a:xfrm>
                <a:off x="6027445" y="24172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5472918" y="235316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>
                <a:spLocks noChangeAspect="1"/>
              </p:cNvSpPr>
              <p:nvPr/>
            </p:nvSpPr>
            <p:spPr>
              <a:xfrm>
                <a:off x="6135445" y="255993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>
                <a:spLocks noChangeAspect="1"/>
              </p:cNvSpPr>
              <p:nvPr/>
            </p:nvSpPr>
            <p:spPr>
              <a:xfrm>
                <a:off x="5763683" y="255789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>
                <a:spLocks noChangeAspect="1"/>
              </p:cNvSpPr>
              <p:nvPr/>
            </p:nvSpPr>
            <p:spPr>
              <a:xfrm>
                <a:off x="5885384" y="217318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>
                <a:spLocks noChangeAspect="1"/>
              </p:cNvSpPr>
              <p:nvPr/>
            </p:nvSpPr>
            <p:spPr>
              <a:xfrm>
                <a:off x="4891024" y="2443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>
                <a:spLocks noChangeAspect="1"/>
              </p:cNvSpPr>
              <p:nvPr/>
            </p:nvSpPr>
            <p:spPr>
              <a:xfrm>
                <a:off x="5017296" y="2270649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455733" y="218128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>
                <a:spLocks noChangeAspect="1"/>
              </p:cNvSpPr>
              <p:nvPr/>
            </p:nvSpPr>
            <p:spPr>
              <a:xfrm>
                <a:off x="5961437" y="260962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>
                <a:spLocks noChangeAspect="1"/>
              </p:cNvSpPr>
              <p:nvPr/>
            </p:nvSpPr>
            <p:spPr>
              <a:xfrm>
                <a:off x="5120216" y="257842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>
                <a:spLocks noChangeAspect="1"/>
              </p:cNvSpPr>
              <p:nvPr/>
            </p:nvSpPr>
            <p:spPr>
              <a:xfrm>
                <a:off x="5356261" y="2481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>
                <a:spLocks noChangeAspect="1"/>
              </p:cNvSpPr>
              <p:nvPr/>
            </p:nvSpPr>
            <p:spPr>
              <a:xfrm>
                <a:off x="5845725" y="233775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>
                <a:spLocks noChangeAspect="1"/>
              </p:cNvSpPr>
              <p:nvPr/>
            </p:nvSpPr>
            <p:spPr>
              <a:xfrm>
                <a:off x="5602529" y="265654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6338739" y="232038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>
                <a:spLocks noChangeAspect="1"/>
              </p:cNvSpPr>
              <p:nvPr/>
            </p:nvSpPr>
            <p:spPr>
              <a:xfrm>
                <a:off x="6338739" y="2535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037D0-8B3A-914E-8265-38E6BCF4EF14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26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2052000" y="900000"/>
            <a:ext cx="5040000" cy="1944000"/>
          </a:xfrm>
          <a:prstGeom prst="roundRect">
            <a:avLst>
              <a:gd name="adj" fmla="val 8910"/>
            </a:avLst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19C27E8-9D74-1842-9740-930B2726148F}"/>
              </a:ext>
            </a:extLst>
          </p:cNvPr>
          <p:cNvSpPr/>
          <p:nvPr/>
        </p:nvSpPr>
        <p:spPr>
          <a:xfrm>
            <a:off x="2232000" y="1152000"/>
            <a:ext cx="4680000" cy="1440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instability loop</a:t>
            </a:r>
          </a:p>
        </p:txBody>
      </p:sp>
      <p:sp>
        <p:nvSpPr>
          <p:cNvPr id="11" name="Oval 10"/>
          <p:cNvSpPr/>
          <p:nvPr/>
        </p:nvSpPr>
        <p:spPr>
          <a:xfrm rot="20140131">
            <a:off x="2353517" y="1372128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21191454">
            <a:off x="3256612" y="1130297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59706" y="1062210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422001">
            <a:off x="5062800" y="1117400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95700" y="1440000"/>
            <a:ext cx="175260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Multi-bunch beam</a:t>
            </a: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>
          <a:xfrm>
            <a:off x="720000" y="6570000"/>
            <a:ext cx="1800000" cy="288000"/>
          </a:xfrm>
        </p:spPr>
        <p:txBody>
          <a:bodyPr/>
          <a:lstStyle/>
          <a:p>
            <a:fld id="{316FD800-83B5-7840-8144-1C56509231B9}" type="datetime1">
              <a:rPr lang="de-CH" smtClean="0"/>
              <a:t>20.05.24</a:t>
            </a:fld>
            <a:endParaRPr lang="en-GB" dirty="0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000" y="6570000"/>
            <a:ext cx="3600000" cy="288000"/>
          </a:xfrm>
        </p:spPr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4000" y="6570000"/>
            <a:ext cx="1800000" cy="288000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B0ED25A-F4B2-2347-BAEF-03CBA30D59EF}"/>
              </a:ext>
            </a:extLst>
          </p:cNvPr>
          <p:cNvSpPr/>
          <p:nvPr/>
        </p:nvSpPr>
        <p:spPr>
          <a:xfrm rot="1177760">
            <a:off x="5965895" y="1321425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A57AE0D0-1C11-8645-9C31-6D02E143759E}"/>
              </a:ext>
            </a:extLst>
          </p:cNvPr>
          <p:cNvSpPr/>
          <p:nvPr/>
        </p:nvSpPr>
        <p:spPr>
          <a:xfrm>
            <a:off x="4608000" y="1512000"/>
            <a:ext cx="1944000" cy="864000"/>
          </a:xfrm>
          <a:prstGeom prst="arc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27C19E-22C6-1F41-8B6D-83205C958613}"/>
              </a:ext>
            </a:extLst>
          </p:cNvPr>
          <p:cNvSpPr txBox="1"/>
          <p:nvPr/>
        </p:nvSpPr>
        <p:spPr>
          <a:xfrm>
            <a:off x="5688000" y="1656000"/>
            <a:ext cx="730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 = </a:t>
            </a:r>
            <a:r>
              <a:rPr lang="en-US" sz="1400" b="1" dirty="0" err="1"/>
              <a:t>vt</a:t>
            </a:r>
            <a:endParaRPr lang="en-US" sz="1400" b="1" dirty="0"/>
          </a:p>
        </p:txBody>
      </p:sp>
      <p:grpSp>
        <p:nvGrpSpPr>
          <p:cNvPr id="47" name="Group 46"/>
          <p:cNvGrpSpPr/>
          <p:nvPr/>
        </p:nvGrpSpPr>
        <p:grpSpPr>
          <a:xfrm>
            <a:off x="2952000" y="4248000"/>
            <a:ext cx="3240000" cy="1584000"/>
            <a:chOff x="2952000" y="4392000"/>
            <a:chExt cx="3240000" cy="1584000"/>
          </a:xfrm>
        </p:grpSpPr>
        <p:sp>
          <p:nvSpPr>
            <p:cNvPr id="48" name="Rounded Rectangle 47"/>
            <p:cNvSpPr/>
            <p:nvPr/>
          </p:nvSpPr>
          <p:spPr>
            <a:xfrm>
              <a:off x="2952000" y="4392000"/>
              <a:ext cx="3240000" cy="1584000"/>
            </a:xfrm>
            <a:prstGeom prst="roundRect">
              <a:avLst>
                <a:gd name="adj" fmla="val 11060"/>
              </a:avLst>
            </a:prstGeom>
            <a:solidFill>
              <a:srgbClr val="E0E0E0">
                <a:alpha val="22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Additional electromagnetic field acting on the beam, besides RF and external magnetic fields</a:t>
              </a:r>
            </a:p>
          </p:txBody>
        </p:sp>
        <p:pic>
          <p:nvPicPr>
            <p:cNvPr id="49" name="Picture 48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3092" y="4464000"/>
              <a:ext cx="917816" cy="54000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A8C259-426D-97C0-9991-0166B77CC7AC}"/>
              </a:ext>
            </a:extLst>
          </p:cNvPr>
          <p:cNvGrpSpPr/>
          <p:nvPr/>
        </p:nvGrpSpPr>
        <p:grpSpPr>
          <a:xfrm>
            <a:off x="6264000" y="1728000"/>
            <a:ext cx="2556000" cy="3708000"/>
            <a:chOff x="6264000" y="1728000"/>
            <a:chExt cx="2556000" cy="3708000"/>
          </a:xfrm>
        </p:grpSpPr>
        <p:sp>
          <p:nvSpPr>
            <p:cNvPr id="44" name="Bent-Up Arrow 43"/>
            <p:cNvSpPr/>
            <p:nvPr/>
          </p:nvSpPr>
          <p:spPr>
            <a:xfrm flipV="1">
              <a:off x="7128000" y="1728000"/>
              <a:ext cx="936000" cy="1476000"/>
            </a:xfrm>
            <a:prstGeom prst="bentUpArrow">
              <a:avLst>
                <a:gd name="adj1" fmla="val 27160"/>
                <a:gd name="adj2" fmla="val 26729"/>
                <a:gd name="adj3" fmla="val 41426"/>
              </a:avLst>
            </a:prstGeom>
            <a:solidFill>
              <a:srgbClr val="E0E0E0">
                <a:alpha val="75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6804000" y="3240000"/>
              <a:ext cx="2016000" cy="720000"/>
            </a:xfrm>
            <a:prstGeom prst="roundRect">
              <a:avLst/>
            </a:prstGeom>
            <a:solidFill>
              <a:srgbClr val="E0E0E0">
                <a:alpha val="22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Interaction with the external environment</a:t>
              </a:r>
            </a:p>
          </p:txBody>
        </p:sp>
        <p:sp>
          <p:nvSpPr>
            <p:cNvPr id="50" name="Bent-Up Arrow 49"/>
            <p:cNvSpPr/>
            <p:nvPr/>
          </p:nvSpPr>
          <p:spPr>
            <a:xfrm rot="5400000" flipV="1">
              <a:off x="6372000" y="3888000"/>
              <a:ext cx="1440000" cy="1656000"/>
            </a:xfrm>
            <a:prstGeom prst="bentUpArrow">
              <a:avLst>
                <a:gd name="adj1" fmla="val 18731"/>
                <a:gd name="adj2" fmla="val 18239"/>
                <a:gd name="adj3" fmla="val 30332"/>
              </a:avLst>
            </a:prstGeom>
            <a:solidFill>
              <a:srgbClr val="E0E0E0">
                <a:alpha val="75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21DC184-274C-489D-B385-E136B506C8CC}"/>
              </a:ext>
            </a:extLst>
          </p:cNvPr>
          <p:cNvGrpSpPr/>
          <p:nvPr/>
        </p:nvGrpSpPr>
        <p:grpSpPr>
          <a:xfrm>
            <a:off x="360000" y="1602000"/>
            <a:ext cx="2556000" cy="3654000"/>
            <a:chOff x="360000" y="1602000"/>
            <a:chExt cx="2556000" cy="3654000"/>
          </a:xfrm>
        </p:grpSpPr>
        <p:sp>
          <p:nvSpPr>
            <p:cNvPr id="46" name="Bent-Up Arrow 45"/>
            <p:cNvSpPr/>
            <p:nvPr/>
          </p:nvSpPr>
          <p:spPr>
            <a:xfrm flipH="1">
              <a:off x="1080000" y="3996000"/>
              <a:ext cx="1836000" cy="1260000"/>
            </a:xfrm>
            <a:prstGeom prst="bentUpArrow">
              <a:avLst>
                <a:gd name="adj1" fmla="val 21935"/>
                <a:gd name="adj2" fmla="val 23047"/>
                <a:gd name="adj3" fmla="val 28065"/>
              </a:avLst>
            </a:prstGeom>
            <a:solidFill>
              <a:srgbClr val="E0E0E0">
                <a:alpha val="75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360000" y="3240000"/>
              <a:ext cx="2016000" cy="720000"/>
            </a:xfrm>
            <a:prstGeom prst="roundRect">
              <a:avLst/>
            </a:prstGeom>
            <a:solidFill>
              <a:srgbClr val="E0E0E0">
                <a:alpha val="22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Equations of motion of the beam particles</a:t>
              </a:r>
            </a:p>
          </p:txBody>
        </p:sp>
        <p:sp>
          <p:nvSpPr>
            <p:cNvPr id="52" name="Bent-Up Arrow 51"/>
            <p:cNvSpPr/>
            <p:nvPr/>
          </p:nvSpPr>
          <p:spPr>
            <a:xfrm rot="5400000" flipH="1">
              <a:off x="828000" y="2016000"/>
              <a:ext cx="1584000" cy="756000"/>
            </a:xfrm>
            <a:prstGeom prst="bentUpArrow">
              <a:avLst>
                <a:gd name="adj1" fmla="val 35048"/>
                <a:gd name="adj2" fmla="val 28771"/>
                <a:gd name="adj3" fmla="val 36806"/>
              </a:avLst>
            </a:prstGeom>
            <a:solidFill>
              <a:srgbClr val="E0E0E0">
                <a:alpha val="75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2202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275">
        <p:fade/>
      </p:transition>
    </mc:Choice>
    <mc:Fallback xmlns="">
      <p:transition spd="med" advTm="492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2052000" y="900000"/>
            <a:ext cx="5040000" cy="1944000"/>
          </a:xfrm>
          <a:prstGeom prst="roundRect">
            <a:avLst>
              <a:gd name="adj" fmla="val 8910"/>
            </a:avLst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19C27E8-9D74-1842-9740-930B2726148F}"/>
              </a:ext>
            </a:extLst>
          </p:cNvPr>
          <p:cNvSpPr/>
          <p:nvPr/>
        </p:nvSpPr>
        <p:spPr>
          <a:xfrm>
            <a:off x="2232000" y="1152000"/>
            <a:ext cx="4680000" cy="1440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instability loop</a:t>
            </a:r>
          </a:p>
        </p:txBody>
      </p:sp>
      <p:sp>
        <p:nvSpPr>
          <p:cNvPr id="11" name="Oval 10"/>
          <p:cNvSpPr/>
          <p:nvPr/>
        </p:nvSpPr>
        <p:spPr>
          <a:xfrm rot="-2400000">
            <a:off x="2397712" y="1332544"/>
            <a:ext cx="540000" cy="252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-2400000">
            <a:off x="3300807" y="1090713"/>
            <a:ext cx="540000" cy="252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-2400000">
            <a:off x="4203901" y="1022626"/>
            <a:ext cx="540000" cy="252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-2400000">
            <a:off x="5106995" y="1077816"/>
            <a:ext cx="540000" cy="252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95700" y="1440000"/>
            <a:ext cx="175260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Multi-bunch beam</a:t>
            </a:r>
          </a:p>
        </p:txBody>
      </p:sp>
      <p:sp>
        <p:nvSpPr>
          <p:cNvPr id="22" name="Bent-Up Arrow 21"/>
          <p:cNvSpPr/>
          <p:nvPr/>
        </p:nvSpPr>
        <p:spPr>
          <a:xfrm flipV="1">
            <a:off x="7128000" y="1728000"/>
            <a:ext cx="936000" cy="1476000"/>
          </a:xfrm>
          <a:prstGeom prst="bentUpArrow">
            <a:avLst>
              <a:gd name="adj1" fmla="val 27160"/>
              <a:gd name="adj2" fmla="val 26729"/>
              <a:gd name="adj3" fmla="val 4142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6804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Interaction with the external environment</a:t>
            </a:r>
          </a:p>
        </p:txBody>
      </p:sp>
      <p:sp>
        <p:nvSpPr>
          <p:cNvPr id="26" name="Bent-Up Arrow 25"/>
          <p:cNvSpPr/>
          <p:nvPr/>
        </p:nvSpPr>
        <p:spPr>
          <a:xfrm flipH="1">
            <a:off x="1080000" y="3996000"/>
            <a:ext cx="1836000" cy="1260000"/>
          </a:xfrm>
          <a:prstGeom prst="bentUpArrow">
            <a:avLst>
              <a:gd name="adj1" fmla="val 21935"/>
              <a:gd name="adj2" fmla="val 23047"/>
              <a:gd name="adj3" fmla="val 28065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952000" y="4248000"/>
            <a:ext cx="3240000" cy="1584000"/>
            <a:chOff x="2952000" y="4392000"/>
            <a:chExt cx="3240000" cy="1584000"/>
          </a:xfrm>
        </p:grpSpPr>
        <p:sp>
          <p:nvSpPr>
            <p:cNvPr id="35" name="Rounded Rectangle 34"/>
            <p:cNvSpPr/>
            <p:nvPr/>
          </p:nvSpPr>
          <p:spPr>
            <a:xfrm>
              <a:off x="2952000" y="4392000"/>
              <a:ext cx="3240000" cy="1584000"/>
            </a:xfrm>
            <a:prstGeom prst="roundRect">
              <a:avLst>
                <a:gd name="adj" fmla="val 11060"/>
              </a:avLst>
            </a:prstGeom>
            <a:solidFill>
              <a:srgbClr val="E0E0E0">
                <a:alpha val="22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Additional electromagnetic field acting on the beam, besides RF and external magnetic fields</a:t>
              </a:r>
            </a:p>
          </p:txBody>
        </p:sp>
        <p:pic>
          <p:nvPicPr>
            <p:cNvPr id="32" name="Picture 31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3092" y="4464000"/>
              <a:ext cx="917816" cy="540000"/>
            </a:xfrm>
            <a:prstGeom prst="rect">
              <a:avLst/>
            </a:prstGeom>
          </p:spPr>
        </p:pic>
      </p:grpSp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>
          <a:xfrm>
            <a:off x="720000" y="6570000"/>
            <a:ext cx="1800000" cy="288000"/>
          </a:xfrm>
        </p:spPr>
        <p:txBody>
          <a:bodyPr/>
          <a:lstStyle/>
          <a:p>
            <a:fld id="{9A49120D-D5E8-0746-8DD7-82FE57251115}" type="datetime1">
              <a:rPr lang="de-CH" smtClean="0"/>
              <a:t>20.05.24</a:t>
            </a:fld>
            <a:endParaRPr lang="en-GB" dirty="0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000" y="6570000"/>
            <a:ext cx="3600000" cy="288000"/>
          </a:xfrm>
        </p:spPr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4000" y="6570000"/>
            <a:ext cx="1800000" cy="288000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B0ED25A-F4B2-2347-BAEF-03CBA30D59EF}"/>
              </a:ext>
            </a:extLst>
          </p:cNvPr>
          <p:cNvSpPr/>
          <p:nvPr/>
        </p:nvSpPr>
        <p:spPr>
          <a:xfrm rot="-2400000">
            <a:off x="6010090" y="1281841"/>
            <a:ext cx="540000" cy="252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A57AE0D0-1C11-8645-9C31-6D02E143759E}"/>
              </a:ext>
            </a:extLst>
          </p:cNvPr>
          <p:cNvSpPr/>
          <p:nvPr/>
        </p:nvSpPr>
        <p:spPr>
          <a:xfrm>
            <a:off x="4608000" y="1512000"/>
            <a:ext cx="1944000" cy="864000"/>
          </a:xfrm>
          <a:prstGeom prst="arc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27C19E-22C6-1F41-8B6D-83205C958613}"/>
              </a:ext>
            </a:extLst>
          </p:cNvPr>
          <p:cNvSpPr txBox="1"/>
          <p:nvPr/>
        </p:nvSpPr>
        <p:spPr>
          <a:xfrm>
            <a:off x="5688000" y="1656000"/>
            <a:ext cx="730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 = </a:t>
            </a:r>
            <a:r>
              <a:rPr lang="en-US" sz="1400" b="1" dirty="0" err="1"/>
              <a:t>vt</a:t>
            </a:r>
            <a:endParaRPr lang="en-US" sz="1400" b="1" dirty="0"/>
          </a:p>
        </p:txBody>
      </p:sp>
      <p:sp>
        <p:nvSpPr>
          <p:cNvPr id="41" name="Bent-Up Arrow 40"/>
          <p:cNvSpPr/>
          <p:nvPr/>
        </p:nvSpPr>
        <p:spPr>
          <a:xfrm rot="5400000" flipV="1">
            <a:off x="6372000" y="3888000"/>
            <a:ext cx="1440000" cy="1656000"/>
          </a:xfrm>
          <a:prstGeom prst="bentUpArrow">
            <a:avLst>
              <a:gd name="adj1" fmla="val 18731"/>
              <a:gd name="adj2" fmla="val 18239"/>
              <a:gd name="adj3" fmla="val 30332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360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Equations of motion of the beam particles</a:t>
            </a:r>
          </a:p>
        </p:txBody>
      </p:sp>
      <p:sp>
        <p:nvSpPr>
          <p:cNvPr id="43" name="Bent-Up Arrow 42"/>
          <p:cNvSpPr/>
          <p:nvPr/>
        </p:nvSpPr>
        <p:spPr>
          <a:xfrm rot="5400000" flipH="1">
            <a:off x="828000" y="2016000"/>
            <a:ext cx="1584000" cy="756000"/>
          </a:xfrm>
          <a:prstGeom prst="bentUpArrow">
            <a:avLst>
              <a:gd name="adj1" fmla="val 35048"/>
              <a:gd name="adj2" fmla="val 28771"/>
              <a:gd name="adj3" fmla="val 3680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51">
            <a:extLst>
              <a:ext uri="{FF2B5EF4-FFF2-40B4-BE49-F238E27FC236}">
                <a16:creationId xmlns:a16="http://schemas.microsoft.com/office/drawing/2014/main" id="{8F37E966-B5C4-8746-BA64-AE4CE0D692F6}"/>
              </a:ext>
            </a:extLst>
          </p:cNvPr>
          <p:cNvGrpSpPr/>
          <p:nvPr/>
        </p:nvGrpSpPr>
        <p:grpSpPr>
          <a:xfrm>
            <a:off x="2952000" y="3096000"/>
            <a:ext cx="3240000" cy="864000"/>
            <a:chOff x="3513357" y="3766357"/>
            <a:chExt cx="2458499" cy="678821"/>
          </a:xfrm>
        </p:grpSpPr>
        <p:sp>
          <p:nvSpPr>
            <p:cNvPr id="27" name="Curved Left Arrow 26">
              <a:extLst>
                <a:ext uri="{FF2B5EF4-FFF2-40B4-BE49-F238E27FC236}">
                  <a16:creationId xmlns:a16="http://schemas.microsoft.com/office/drawing/2014/main" id="{97275E89-320B-4546-8C82-996576660F5F}"/>
                </a:ext>
              </a:extLst>
            </p:cNvPr>
            <p:cNvSpPr/>
            <p:nvPr/>
          </p:nvSpPr>
          <p:spPr>
            <a:xfrm>
              <a:off x="5240336" y="3766357"/>
              <a:ext cx="731520" cy="641588"/>
            </a:xfrm>
            <a:prstGeom prst="curvedLeftArrow">
              <a:avLst/>
            </a:prstGeom>
            <a:solidFill>
              <a:srgbClr val="E0E0E0"/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Curved Right Arrow 27">
              <a:extLst>
                <a:ext uri="{FF2B5EF4-FFF2-40B4-BE49-F238E27FC236}">
                  <a16:creationId xmlns:a16="http://schemas.microsoft.com/office/drawing/2014/main" id="{F9F5FD0E-AAE5-BB45-88FD-15C373C98911}"/>
                </a:ext>
              </a:extLst>
            </p:cNvPr>
            <p:cNvSpPr/>
            <p:nvPr/>
          </p:nvSpPr>
          <p:spPr>
            <a:xfrm flipV="1">
              <a:off x="3513357" y="3766357"/>
              <a:ext cx="731520" cy="678821"/>
            </a:xfrm>
            <a:prstGeom prst="curvedRightArrow">
              <a:avLst/>
            </a:prstGeom>
            <a:solidFill>
              <a:srgbClr val="E0E0E0"/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972000" y="5832000"/>
            <a:ext cx="7200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When the loop closes, either the beam will find a new stable equilibrium configuration 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346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275">
        <p:fade/>
      </p:transition>
    </mc:Choice>
    <mc:Fallback xmlns="">
      <p:transition spd="med" advTm="49275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2052000" y="900000"/>
            <a:ext cx="5040000" cy="1944000"/>
          </a:xfrm>
          <a:prstGeom prst="roundRect">
            <a:avLst>
              <a:gd name="adj" fmla="val 8910"/>
            </a:avLst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19C27E8-9D74-1842-9740-930B2726148F}"/>
              </a:ext>
            </a:extLst>
          </p:cNvPr>
          <p:cNvSpPr/>
          <p:nvPr/>
        </p:nvSpPr>
        <p:spPr>
          <a:xfrm>
            <a:off x="2232000" y="1152000"/>
            <a:ext cx="4680000" cy="1440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instability loop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95700" y="1440000"/>
            <a:ext cx="175260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Multi-bunch beam</a:t>
            </a:r>
          </a:p>
        </p:txBody>
      </p:sp>
      <p:sp>
        <p:nvSpPr>
          <p:cNvPr id="22" name="Bent-Up Arrow 21"/>
          <p:cNvSpPr/>
          <p:nvPr/>
        </p:nvSpPr>
        <p:spPr>
          <a:xfrm flipV="1">
            <a:off x="7128000" y="1728000"/>
            <a:ext cx="936000" cy="1476000"/>
          </a:xfrm>
          <a:prstGeom prst="bentUpArrow">
            <a:avLst>
              <a:gd name="adj1" fmla="val 27160"/>
              <a:gd name="adj2" fmla="val 26729"/>
              <a:gd name="adj3" fmla="val 4142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6804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Interaction with the external environment</a:t>
            </a:r>
          </a:p>
        </p:txBody>
      </p:sp>
      <p:sp>
        <p:nvSpPr>
          <p:cNvPr id="26" name="Bent-Up Arrow 25"/>
          <p:cNvSpPr/>
          <p:nvPr/>
        </p:nvSpPr>
        <p:spPr>
          <a:xfrm flipH="1">
            <a:off x="1080000" y="3996000"/>
            <a:ext cx="1836000" cy="1260000"/>
          </a:xfrm>
          <a:prstGeom prst="bentUpArrow">
            <a:avLst>
              <a:gd name="adj1" fmla="val 21935"/>
              <a:gd name="adj2" fmla="val 23047"/>
              <a:gd name="adj3" fmla="val 28065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952000" y="4248000"/>
            <a:ext cx="3240000" cy="1584000"/>
            <a:chOff x="2952000" y="4392000"/>
            <a:chExt cx="3240000" cy="1584000"/>
          </a:xfrm>
        </p:grpSpPr>
        <p:sp>
          <p:nvSpPr>
            <p:cNvPr id="35" name="Rounded Rectangle 34"/>
            <p:cNvSpPr/>
            <p:nvPr/>
          </p:nvSpPr>
          <p:spPr>
            <a:xfrm>
              <a:off x="2952000" y="4392000"/>
              <a:ext cx="3240000" cy="1584000"/>
            </a:xfrm>
            <a:prstGeom prst="roundRect">
              <a:avLst>
                <a:gd name="adj" fmla="val 11060"/>
              </a:avLst>
            </a:prstGeom>
            <a:solidFill>
              <a:srgbClr val="E0E0E0">
                <a:alpha val="22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Additional electromagnetic field acting on the beam, besides RF and external magnetic fields</a:t>
              </a:r>
            </a:p>
          </p:txBody>
        </p:sp>
        <p:pic>
          <p:nvPicPr>
            <p:cNvPr id="32" name="Picture 31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3092" y="4464000"/>
              <a:ext cx="917816" cy="540000"/>
            </a:xfrm>
            <a:prstGeom prst="rect">
              <a:avLst/>
            </a:prstGeom>
          </p:spPr>
        </p:pic>
      </p:grpSp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>
          <a:xfrm>
            <a:off x="720000" y="6570000"/>
            <a:ext cx="1800000" cy="288000"/>
          </a:xfrm>
        </p:spPr>
        <p:txBody>
          <a:bodyPr/>
          <a:lstStyle/>
          <a:p>
            <a:fld id="{21BF3C09-20F8-8042-AAF3-297601444E96}" type="datetime1">
              <a:rPr lang="de-CH" smtClean="0"/>
              <a:t>20.05.24</a:t>
            </a:fld>
            <a:endParaRPr lang="en-GB" dirty="0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000" y="6570000"/>
            <a:ext cx="3600000" cy="288000"/>
          </a:xfrm>
        </p:spPr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4000" y="6570000"/>
            <a:ext cx="1800000" cy="288000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A57AE0D0-1C11-8645-9C31-6D02E143759E}"/>
              </a:ext>
            </a:extLst>
          </p:cNvPr>
          <p:cNvSpPr/>
          <p:nvPr/>
        </p:nvSpPr>
        <p:spPr>
          <a:xfrm>
            <a:off x="4608000" y="1512000"/>
            <a:ext cx="1944000" cy="864000"/>
          </a:xfrm>
          <a:prstGeom prst="arc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27C19E-22C6-1F41-8B6D-83205C958613}"/>
              </a:ext>
            </a:extLst>
          </p:cNvPr>
          <p:cNvSpPr txBox="1"/>
          <p:nvPr/>
        </p:nvSpPr>
        <p:spPr>
          <a:xfrm>
            <a:off x="5688000" y="1656000"/>
            <a:ext cx="730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 = </a:t>
            </a:r>
            <a:r>
              <a:rPr lang="en-US" sz="1400" b="1" dirty="0" err="1"/>
              <a:t>vt</a:t>
            </a:r>
            <a:endParaRPr lang="en-US" sz="1400" b="1" dirty="0"/>
          </a:p>
        </p:txBody>
      </p:sp>
      <p:sp>
        <p:nvSpPr>
          <p:cNvPr id="41" name="Bent-Up Arrow 40"/>
          <p:cNvSpPr/>
          <p:nvPr/>
        </p:nvSpPr>
        <p:spPr>
          <a:xfrm rot="5400000" flipV="1">
            <a:off x="6372000" y="3888000"/>
            <a:ext cx="1440000" cy="1656000"/>
          </a:xfrm>
          <a:prstGeom prst="bentUpArrow">
            <a:avLst>
              <a:gd name="adj1" fmla="val 18731"/>
              <a:gd name="adj2" fmla="val 18239"/>
              <a:gd name="adj3" fmla="val 30332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360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Equations of motion of the beam particles</a:t>
            </a:r>
          </a:p>
        </p:txBody>
      </p:sp>
      <p:sp>
        <p:nvSpPr>
          <p:cNvPr id="43" name="Bent-Up Arrow 42"/>
          <p:cNvSpPr/>
          <p:nvPr/>
        </p:nvSpPr>
        <p:spPr>
          <a:xfrm rot="5400000" flipH="1">
            <a:off x="828000" y="2016000"/>
            <a:ext cx="1584000" cy="756000"/>
          </a:xfrm>
          <a:prstGeom prst="bentUpArrow">
            <a:avLst>
              <a:gd name="adj1" fmla="val 35048"/>
              <a:gd name="adj2" fmla="val 28771"/>
              <a:gd name="adj3" fmla="val 3680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51">
            <a:extLst>
              <a:ext uri="{FF2B5EF4-FFF2-40B4-BE49-F238E27FC236}">
                <a16:creationId xmlns:a16="http://schemas.microsoft.com/office/drawing/2014/main" id="{8F37E966-B5C4-8746-BA64-AE4CE0D692F6}"/>
              </a:ext>
            </a:extLst>
          </p:cNvPr>
          <p:cNvGrpSpPr/>
          <p:nvPr/>
        </p:nvGrpSpPr>
        <p:grpSpPr>
          <a:xfrm>
            <a:off x="2952000" y="3096000"/>
            <a:ext cx="3240000" cy="864000"/>
            <a:chOff x="3513357" y="3766357"/>
            <a:chExt cx="2458499" cy="678821"/>
          </a:xfrm>
        </p:grpSpPr>
        <p:sp>
          <p:nvSpPr>
            <p:cNvPr id="27" name="Curved Left Arrow 26">
              <a:extLst>
                <a:ext uri="{FF2B5EF4-FFF2-40B4-BE49-F238E27FC236}">
                  <a16:creationId xmlns:a16="http://schemas.microsoft.com/office/drawing/2014/main" id="{97275E89-320B-4546-8C82-996576660F5F}"/>
                </a:ext>
              </a:extLst>
            </p:cNvPr>
            <p:cNvSpPr/>
            <p:nvPr/>
          </p:nvSpPr>
          <p:spPr>
            <a:xfrm>
              <a:off x="5240336" y="3766357"/>
              <a:ext cx="731520" cy="641588"/>
            </a:xfrm>
            <a:prstGeom prst="curvedLeftArrow">
              <a:avLst/>
            </a:prstGeom>
            <a:solidFill>
              <a:srgbClr val="E0E0E0"/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Curved Right Arrow 27">
              <a:extLst>
                <a:ext uri="{FF2B5EF4-FFF2-40B4-BE49-F238E27FC236}">
                  <a16:creationId xmlns:a16="http://schemas.microsoft.com/office/drawing/2014/main" id="{F9F5FD0E-AAE5-BB45-88FD-15C373C98911}"/>
                </a:ext>
              </a:extLst>
            </p:cNvPr>
            <p:cNvSpPr/>
            <p:nvPr/>
          </p:nvSpPr>
          <p:spPr>
            <a:xfrm flipV="1">
              <a:off x="3513357" y="3766357"/>
              <a:ext cx="731520" cy="678821"/>
            </a:xfrm>
            <a:prstGeom prst="curvedRightArrow">
              <a:avLst/>
            </a:prstGeom>
            <a:solidFill>
              <a:srgbClr val="E0E0E0"/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972000" y="5832000"/>
            <a:ext cx="7200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… or it might develop an instability along the bunch train …</a:t>
            </a:r>
          </a:p>
        </p:txBody>
      </p:sp>
      <p:sp>
        <p:nvSpPr>
          <p:cNvPr id="29" name="Oval 28"/>
          <p:cNvSpPr/>
          <p:nvPr/>
        </p:nvSpPr>
        <p:spPr>
          <a:xfrm rot="20140131">
            <a:off x="2353517" y="1485416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 rot="21191454">
            <a:off x="3256612" y="1017009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4159706" y="1191682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422001">
            <a:off x="5062800" y="971744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B0ED25A-F4B2-2347-BAEF-03CBA30D59EF}"/>
              </a:ext>
            </a:extLst>
          </p:cNvPr>
          <p:cNvSpPr/>
          <p:nvPr/>
        </p:nvSpPr>
        <p:spPr>
          <a:xfrm rot="1177760">
            <a:off x="5965895" y="1483265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865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275">
        <p:fade/>
      </p:transition>
    </mc:Choice>
    <mc:Fallback xmlns="">
      <p:transition spd="med" advTm="49275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Collective effects Part I:</a:t>
            </a:r>
            <a:br>
              <a:rPr lang="en-US" dirty="0"/>
            </a:br>
            <a:r>
              <a:rPr lang="en-US" dirty="0"/>
              <a:t>Introduction and space charge effect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Giovanni Rumolo</a:t>
            </a:r>
          </a:p>
          <a:p>
            <a:r>
              <a:rPr lang="en-US" dirty="0"/>
              <a:t>In Doctoral studies course “Accelerator Technologies” (HEP700) 2024</a:t>
            </a:r>
          </a:p>
          <a:p>
            <a:r>
              <a:rPr lang="en-GB" dirty="0">
                <a:hlinkClick r:id="rId3"/>
              </a:rPr>
              <a:t>https://indico.cern.ch/event/1381698/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2E69-8E12-284A-B7B0-FD1D22E79593}" type="datetime1">
              <a:rPr lang="de-CH" smtClean="0"/>
              <a:t>20.05.24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0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450">
        <p:fade/>
      </p:transition>
    </mc:Choice>
    <mc:Fallback xmlns="">
      <p:transition spd="med" advTm="6045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2052000" y="900000"/>
            <a:ext cx="5040000" cy="1944000"/>
          </a:xfrm>
          <a:prstGeom prst="roundRect">
            <a:avLst>
              <a:gd name="adj" fmla="val 8910"/>
            </a:avLst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19C27E8-9D74-1842-9740-930B2726148F}"/>
              </a:ext>
            </a:extLst>
          </p:cNvPr>
          <p:cNvSpPr/>
          <p:nvPr/>
        </p:nvSpPr>
        <p:spPr>
          <a:xfrm>
            <a:off x="2232000" y="1152000"/>
            <a:ext cx="4680000" cy="1440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instability loop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95700" y="1440000"/>
            <a:ext cx="175260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Multi-bunch beam</a:t>
            </a:r>
          </a:p>
        </p:txBody>
      </p:sp>
      <p:sp>
        <p:nvSpPr>
          <p:cNvPr id="22" name="Bent-Up Arrow 21"/>
          <p:cNvSpPr/>
          <p:nvPr/>
        </p:nvSpPr>
        <p:spPr>
          <a:xfrm flipV="1">
            <a:off x="7128000" y="1728000"/>
            <a:ext cx="936000" cy="1476000"/>
          </a:xfrm>
          <a:prstGeom prst="bentUpArrow">
            <a:avLst>
              <a:gd name="adj1" fmla="val 27160"/>
              <a:gd name="adj2" fmla="val 26729"/>
              <a:gd name="adj3" fmla="val 4142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6804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Interaction with the external environment</a:t>
            </a:r>
          </a:p>
        </p:txBody>
      </p:sp>
      <p:sp>
        <p:nvSpPr>
          <p:cNvPr id="26" name="Bent-Up Arrow 25"/>
          <p:cNvSpPr/>
          <p:nvPr/>
        </p:nvSpPr>
        <p:spPr>
          <a:xfrm flipH="1">
            <a:off x="1080000" y="3996000"/>
            <a:ext cx="1836000" cy="1260000"/>
          </a:xfrm>
          <a:prstGeom prst="bentUpArrow">
            <a:avLst>
              <a:gd name="adj1" fmla="val 21935"/>
              <a:gd name="adj2" fmla="val 23047"/>
              <a:gd name="adj3" fmla="val 28065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952000" y="4248000"/>
            <a:ext cx="3240000" cy="1584000"/>
            <a:chOff x="2952000" y="4392000"/>
            <a:chExt cx="3240000" cy="1584000"/>
          </a:xfrm>
        </p:grpSpPr>
        <p:sp>
          <p:nvSpPr>
            <p:cNvPr id="35" name="Rounded Rectangle 34"/>
            <p:cNvSpPr/>
            <p:nvPr/>
          </p:nvSpPr>
          <p:spPr>
            <a:xfrm>
              <a:off x="2952000" y="4392000"/>
              <a:ext cx="3240000" cy="1584000"/>
            </a:xfrm>
            <a:prstGeom prst="roundRect">
              <a:avLst>
                <a:gd name="adj" fmla="val 11060"/>
              </a:avLst>
            </a:prstGeom>
            <a:solidFill>
              <a:srgbClr val="E0E0E0">
                <a:alpha val="22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Additional electromagnetic field acting on the beam, besides RF and external magnetic fields</a:t>
              </a:r>
            </a:p>
          </p:txBody>
        </p:sp>
        <p:pic>
          <p:nvPicPr>
            <p:cNvPr id="32" name="Picture 31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3092" y="4464000"/>
              <a:ext cx="917816" cy="540000"/>
            </a:xfrm>
            <a:prstGeom prst="rect">
              <a:avLst/>
            </a:prstGeom>
          </p:spPr>
        </p:pic>
      </p:grpSp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>
          <a:xfrm>
            <a:off x="720000" y="6570000"/>
            <a:ext cx="1800000" cy="288000"/>
          </a:xfrm>
        </p:spPr>
        <p:txBody>
          <a:bodyPr/>
          <a:lstStyle/>
          <a:p>
            <a:fld id="{7E6467D5-1394-BB4F-B163-A1EAFA13587A}" type="datetime1">
              <a:rPr lang="de-CH" smtClean="0"/>
              <a:t>20.05.24</a:t>
            </a:fld>
            <a:endParaRPr lang="en-GB" dirty="0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000" y="6570000"/>
            <a:ext cx="3600000" cy="288000"/>
          </a:xfrm>
        </p:spPr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4000" y="6570000"/>
            <a:ext cx="1800000" cy="288000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A57AE0D0-1C11-8645-9C31-6D02E143759E}"/>
              </a:ext>
            </a:extLst>
          </p:cNvPr>
          <p:cNvSpPr/>
          <p:nvPr/>
        </p:nvSpPr>
        <p:spPr>
          <a:xfrm>
            <a:off x="4608000" y="1512000"/>
            <a:ext cx="1944000" cy="864000"/>
          </a:xfrm>
          <a:prstGeom prst="arc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27C19E-22C6-1F41-8B6D-83205C958613}"/>
              </a:ext>
            </a:extLst>
          </p:cNvPr>
          <p:cNvSpPr txBox="1"/>
          <p:nvPr/>
        </p:nvSpPr>
        <p:spPr>
          <a:xfrm>
            <a:off x="5688000" y="1656000"/>
            <a:ext cx="730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 = </a:t>
            </a:r>
            <a:r>
              <a:rPr lang="en-US" sz="1400" b="1" dirty="0" err="1"/>
              <a:t>vt</a:t>
            </a:r>
            <a:endParaRPr lang="en-US" sz="1400" b="1" dirty="0"/>
          </a:p>
        </p:txBody>
      </p:sp>
      <p:sp>
        <p:nvSpPr>
          <p:cNvPr id="41" name="Bent-Up Arrow 40"/>
          <p:cNvSpPr/>
          <p:nvPr/>
        </p:nvSpPr>
        <p:spPr>
          <a:xfrm rot="5400000" flipV="1">
            <a:off x="6372000" y="3888000"/>
            <a:ext cx="1440000" cy="1656000"/>
          </a:xfrm>
          <a:prstGeom prst="bentUpArrow">
            <a:avLst>
              <a:gd name="adj1" fmla="val 18731"/>
              <a:gd name="adj2" fmla="val 18239"/>
              <a:gd name="adj3" fmla="val 30332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360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Equations of motion of the beam particles</a:t>
            </a:r>
          </a:p>
        </p:txBody>
      </p:sp>
      <p:sp>
        <p:nvSpPr>
          <p:cNvPr id="43" name="Bent-Up Arrow 42"/>
          <p:cNvSpPr/>
          <p:nvPr/>
        </p:nvSpPr>
        <p:spPr>
          <a:xfrm rot="5400000" flipH="1">
            <a:off x="828000" y="2016000"/>
            <a:ext cx="1584000" cy="756000"/>
          </a:xfrm>
          <a:prstGeom prst="bentUpArrow">
            <a:avLst>
              <a:gd name="adj1" fmla="val 35048"/>
              <a:gd name="adj2" fmla="val 28771"/>
              <a:gd name="adj3" fmla="val 3680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51">
            <a:extLst>
              <a:ext uri="{FF2B5EF4-FFF2-40B4-BE49-F238E27FC236}">
                <a16:creationId xmlns:a16="http://schemas.microsoft.com/office/drawing/2014/main" id="{8F37E966-B5C4-8746-BA64-AE4CE0D692F6}"/>
              </a:ext>
            </a:extLst>
          </p:cNvPr>
          <p:cNvGrpSpPr/>
          <p:nvPr/>
        </p:nvGrpSpPr>
        <p:grpSpPr>
          <a:xfrm>
            <a:off x="2952000" y="3096000"/>
            <a:ext cx="3240000" cy="864000"/>
            <a:chOff x="3513357" y="3766357"/>
            <a:chExt cx="2458499" cy="678821"/>
          </a:xfrm>
        </p:grpSpPr>
        <p:sp>
          <p:nvSpPr>
            <p:cNvPr id="27" name="Curved Left Arrow 26">
              <a:extLst>
                <a:ext uri="{FF2B5EF4-FFF2-40B4-BE49-F238E27FC236}">
                  <a16:creationId xmlns:a16="http://schemas.microsoft.com/office/drawing/2014/main" id="{97275E89-320B-4546-8C82-996576660F5F}"/>
                </a:ext>
              </a:extLst>
            </p:cNvPr>
            <p:cNvSpPr/>
            <p:nvPr/>
          </p:nvSpPr>
          <p:spPr>
            <a:xfrm>
              <a:off x="5240336" y="3766357"/>
              <a:ext cx="731520" cy="641588"/>
            </a:xfrm>
            <a:prstGeom prst="curvedLeftArrow">
              <a:avLst/>
            </a:prstGeom>
            <a:solidFill>
              <a:srgbClr val="E0E0E0"/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Curved Right Arrow 27">
              <a:extLst>
                <a:ext uri="{FF2B5EF4-FFF2-40B4-BE49-F238E27FC236}">
                  <a16:creationId xmlns:a16="http://schemas.microsoft.com/office/drawing/2014/main" id="{F9F5FD0E-AAE5-BB45-88FD-15C373C98911}"/>
                </a:ext>
              </a:extLst>
            </p:cNvPr>
            <p:cNvSpPr/>
            <p:nvPr/>
          </p:nvSpPr>
          <p:spPr>
            <a:xfrm flipV="1">
              <a:off x="3513357" y="3766357"/>
              <a:ext cx="731520" cy="678821"/>
            </a:xfrm>
            <a:prstGeom prst="curvedRightArrow">
              <a:avLst/>
            </a:prstGeom>
            <a:solidFill>
              <a:srgbClr val="E0E0E0"/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972000" y="5832000"/>
            <a:ext cx="7200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… or also an instability affecting different bunches independently of each other</a:t>
            </a: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19ABCE02-7819-5F47-BE1D-FF7B7F412DAA}"/>
              </a:ext>
            </a:extLst>
          </p:cNvPr>
          <p:cNvSpPr/>
          <p:nvPr/>
        </p:nvSpPr>
        <p:spPr>
          <a:xfrm flipH="1">
            <a:off x="4147624" y="916756"/>
            <a:ext cx="685800" cy="466006"/>
          </a:xfrm>
          <a:custGeom>
            <a:avLst/>
            <a:gdLst>
              <a:gd name="connsiteX0" fmla="*/ 26223 w 854132"/>
              <a:gd name="connsiteY0" fmla="*/ 159205 h 616218"/>
              <a:gd name="connsiteX1" fmla="*/ 250995 w 854132"/>
              <a:gd name="connsiteY1" fmla="*/ 58063 h 616218"/>
              <a:gd name="connsiteX2" fmla="*/ 790447 w 854132"/>
              <a:gd name="connsiteY2" fmla="*/ 507584 h 616218"/>
              <a:gd name="connsiteX3" fmla="*/ 633107 w 854132"/>
              <a:gd name="connsiteY3" fmla="*/ 586250 h 616218"/>
              <a:gd name="connsiteX4" fmla="*/ 307188 w 854132"/>
              <a:gd name="connsiteY4" fmla="*/ 327775 h 616218"/>
              <a:gd name="connsiteX5" fmla="*/ 93654 w 854132"/>
              <a:gd name="connsiteY5" fmla="*/ 518822 h 616218"/>
              <a:gd name="connsiteX6" fmla="*/ 26223 w 854132"/>
              <a:gd name="connsiteY6" fmla="*/ 159205 h 6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132" h="616218">
                <a:moveTo>
                  <a:pt x="26223" y="159205"/>
                </a:moveTo>
                <a:cubicBezTo>
                  <a:pt x="52447" y="82412"/>
                  <a:pt x="123624" y="0"/>
                  <a:pt x="250995" y="58063"/>
                </a:cubicBezTo>
                <a:cubicBezTo>
                  <a:pt x="378366" y="116126"/>
                  <a:pt x="726762" y="419553"/>
                  <a:pt x="790447" y="507584"/>
                </a:cubicBezTo>
                <a:cubicBezTo>
                  <a:pt x="854132" y="595615"/>
                  <a:pt x="713650" y="616218"/>
                  <a:pt x="633107" y="586250"/>
                </a:cubicBezTo>
                <a:cubicBezTo>
                  <a:pt x="552564" y="556282"/>
                  <a:pt x="397097" y="339013"/>
                  <a:pt x="307188" y="327775"/>
                </a:cubicBezTo>
                <a:cubicBezTo>
                  <a:pt x="217279" y="316537"/>
                  <a:pt x="140482" y="550663"/>
                  <a:pt x="93654" y="518822"/>
                </a:cubicBezTo>
                <a:cubicBezTo>
                  <a:pt x="46827" y="486981"/>
                  <a:pt x="0" y="235998"/>
                  <a:pt x="26223" y="159205"/>
                </a:cubicBezTo>
                <a:close/>
              </a:path>
            </a:pathLst>
          </a:cu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1CCB606-C9F2-674D-B738-3072B4009317}"/>
              </a:ext>
            </a:extLst>
          </p:cNvPr>
          <p:cNvSpPr/>
          <p:nvPr/>
        </p:nvSpPr>
        <p:spPr>
          <a:xfrm rot="20404377" flipH="1" flipV="1">
            <a:off x="2348282" y="1259824"/>
            <a:ext cx="653168" cy="449477"/>
          </a:xfrm>
          <a:custGeom>
            <a:avLst/>
            <a:gdLst>
              <a:gd name="connsiteX0" fmla="*/ 26223 w 854132"/>
              <a:gd name="connsiteY0" fmla="*/ 159205 h 616218"/>
              <a:gd name="connsiteX1" fmla="*/ 250995 w 854132"/>
              <a:gd name="connsiteY1" fmla="*/ 58063 h 616218"/>
              <a:gd name="connsiteX2" fmla="*/ 790447 w 854132"/>
              <a:gd name="connsiteY2" fmla="*/ 507584 h 616218"/>
              <a:gd name="connsiteX3" fmla="*/ 633107 w 854132"/>
              <a:gd name="connsiteY3" fmla="*/ 586250 h 616218"/>
              <a:gd name="connsiteX4" fmla="*/ 307188 w 854132"/>
              <a:gd name="connsiteY4" fmla="*/ 327775 h 616218"/>
              <a:gd name="connsiteX5" fmla="*/ 93654 w 854132"/>
              <a:gd name="connsiteY5" fmla="*/ 518822 h 616218"/>
              <a:gd name="connsiteX6" fmla="*/ 26223 w 854132"/>
              <a:gd name="connsiteY6" fmla="*/ 159205 h 61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132" h="616218">
                <a:moveTo>
                  <a:pt x="26223" y="159205"/>
                </a:moveTo>
                <a:cubicBezTo>
                  <a:pt x="52447" y="82412"/>
                  <a:pt x="123624" y="0"/>
                  <a:pt x="250995" y="58063"/>
                </a:cubicBezTo>
                <a:cubicBezTo>
                  <a:pt x="378366" y="116126"/>
                  <a:pt x="726762" y="419553"/>
                  <a:pt x="790447" y="507584"/>
                </a:cubicBezTo>
                <a:cubicBezTo>
                  <a:pt x="854132" y="595615"/>
                  <a:pt x="713650" y="616218"/>
                  <a:pt x="633107" y="586250"/>
                </a:cubicBezTo>
                <a:cubicBezTo>
                  <a:pt x="552564" y="556282"/>
                  <a:pt x="397097" y="339013"/>
                  <a:pt x="307188" y="327775"/>
                </a:cubicBezTo>
                <a:cubicBezTo>
                  <a:pt x="217279" y="316537"/>
                  <a:pt x="140482" y="550663"/>
                  <a:pt x="93654" y="518822"/>
                </a:cubicBezTo>
                <a:cubicBezTo>
                  <a:pt x="46827" y="486981"/>
                  <a:pt x="0" y="235998"/>
                  <a:pt x="26223" y="159205"/>
                </a:cubicBezTo>
                <a:close/>
              </a:path>
            </a:pathLst>
          </a:cu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E238B879-3E38-9A4C-960A-545F6DBCB6F5}"/>
              </a:ext>
            </a:extLst>
          </p:cNvPr>
          <p:cNvSpPr/>
          <p:nvPr/>
        </p:nvSpPr>
        <p:spPr>
          <a:xfrm>
            <a:off x="3297032" y="932368"/>
            <a:ext cx="639065" cy="649932"/>
          </a:xfrm>
          <a:custGeom>
            <a:avLst/>
            <a:gdLst>
              <a:gd name="connsiteX0" fmla="*/ 99274 w 672442"/>
              <a:gd name="connsiteY0" fmla="*/ 494473 h 649932"/>
              <a:gd name="connsiteX1" fmla="*/ 166705 w 672442"/>
              <a:gd name="connsiteY1" fmla="*/ 224761 h 649932"/>
              <a:gd name="connsiteX2" fmla="*/ 447670 w 672442"/>
              <a:gd name="connsiteY2" fmla="*/ 471997 h 649932"/>
              <a:gd name="connsiteX3" fmla="*/ 605010 w 672442"/>
              <a:gd name="connsiteY3" fmla="*/ 629329 h 649932"/>
              <a:gd name="connsiteX4" fmla="*/ 661203 w 672442"/>
              <a:gd name="connsiteY4" fmla="*/ 348379 h 649932"/>
              <a:gd name="connsiteX5" fmla="*/ 537579 w 672442"/>
              <a:gd name="connsiteY5" fmla="*/ 449521 h 649932"/>
              <a:gd name="connsiteX6" fmla="*/ 132989 w 672442"/>
              <a:gd name="connsiteY6" fmla="*/ 11238 h 649932"/>
              <a:gd name="connsiteX7" fmla="*/ 9365 w 672442"/>
              <a:gd name="connsiteY7" fmla="*/ 516949 h 649932"/>
              <a:gd name="connsiteX8" fmla="*/ 76796 w 672442"/>
              <a:gd name="connsiteY8" fmla="*/ 561901 h 649932"/>
              <a:gd name="connsiteX9" fmla="*/ 99274 w 672442"/>
              <a:gd name="connsiteY9" fmla="*/ 494473 h 64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2442" h="649932">
                <a:moveTo>
                  <a:pt x="99274" y="494473"/>
                </a:moveTo>
                <a:cubicBezTo>
                  <a:pt x="114259" y="438283"/>
                  <a:pt x="108639" y="228507"/>
                  <a:pt x="166705" y="224761"/>
                </a:cubicBezTo>
                <a:cubicBezTo>
                  <a:pt x="224771" y="221015"/>
                  <a:pt x="374619" y="404569"/>
                  <a:pt x="447670" y="471997"/>
                </a:cubicBezTo>
                <a:cubicBezTo>
                  <a:pt x="520721" y="539425"/>
                  <a:pt x="569421" y="649932"/>
                  <a:pt x="605010" y="629329"/>
                </a:cubicBezTo>
                <a:cubicBezTo>
                  <a:pt x="640599" y="608726"/>
                  <a:pt x="672442" y="378347"/>
                  <a:pt x="661203" y="348379"/>
                </a:cubicBezTo>
                <a:cubicBezTo>
                  <a:pt x="649965" y="318411"/>
                  <a:pt x="625615" y="505711"/>
                  <a:pt x="537579" y="449521"/>
                </a:cubicBezTo>
                <a:cubicBezTo>
                  <a:pt x="449543" y="393331"/>
                  <a:pt x="221025" y="0"/>
                  <a:pt x="132989" y="11238"/>
                </a:cubicBezTo>
                <a:cubicBezTo>
                  <a:pt x="44953" y="22476"/>
                  <a:pt x="18730" y="425172"/>
                  <a:pt x="9365" y="516949"/>
                </a:cubicBezTo>
                <a:cubicBezTo>
                  <a:pt x="0" y="608726"/>
                  <a:pt x="61811" y="567520"/>
                  <a:pt x="76796" y="561901"/>
                </a:cubicBezTo>
                <a:cubicBezTo>
                  <a:pt x="91781" y="556282"/>
                  <a:pt x="84289" y="550663"/>
                  <a:pt x="99274" y="494473"/>
                </a:cubicBezTo>
                <a:close/>
              </a:path>
            </a:pathLst>
          </a:cu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FCAEA99F-9DC5-6C45-9691-0F7E6B468F73}"/>
              </a:ext>
            </a:extLst>
          </p:cNvPr>
          <p:cNvSpPr/>
          <p:nvPr/>
        </p:nvSpPr>
        <p:spPr>
          <a:xfrm flipV="1">
            <a:off x="5950584" y="1203039"/>
            <a:ext cx="786477" cy="445961"/>
          </a:xfrm>
          <a:custGeom>
            <a:avLst/>
            <a:gdLst>
              <a:gd name="connsiteX0" fmla="*/ 99274 w 672442"/>
              <a:gd name="connsiteY0" fmla="*/ 494473 h 649932"/>
              <a:gd name="connsiteX1" fmla="*/ 166705 w 672442"/>
              <a:gd name="connsiteY1" fmla="*/ 224761 h 649932"/>
              <a:gd name="connsiteX2" fmla="*/ 447670 w 672442"/>
              <a:gd name="connsiteY2" fmla="*/ 471997 h 649932"/>
              <a:gd name="connsiteX3" fmla="*/ 605010 w 672442"/>
              <a:gd name="connsiteY3" fmla="*/ 629329 h 649932"/>
              <a:gd name="connsiteX4" fmla="*/ 661203 w 672442"/>
              <a:gd name="connsiteY4" fmla="*/ 348379 h 649932"/>
              <a:gd name="connsiteX5" fmla="*/ 537579 w 672442"/>
              <a:gd name="connsiteY5" fmla="*/ 449521 h 649932"/>
              <a:gd name="connsiteX6" fmla="*/ 132989 w 672442"/>
              <a:gd name="connsiteY6" fmla="*/ 11238 h 649932"/>
              <a:gd name="connsiteX7" fmla="*/ 9365 w 672442"/>
              <a:gd name="connsiteY7" fmla="*/ 516949 h 649932"/>
              <a:gd name="connsiteX8" fmla="*/ 76796 w 672442"/>
              <a:gd name="connsiteY8" fmla="*/ 561901 h 649932"/>
              <a:gd name="connsiteX9" fmla="*/ 99274 w 672442"/>
              <a:gd name="connsiteY9" fmla="*/ 494473 h 649932"/>
              <a:gd name="connsiteX0" fmla="*/ 90870 w 655094"/>
              <a:gd name="connsiteY0" fmla="*/ 483472 h 620461"/>
              <a:gd name="connsiteX1" fmla="*/ 274423 w 655094"/>
              <a:gd name="connsiteY1" fmla="*/ 356681 h 620461"/>
              <a:gd name="connsiteX2" fmla="*/ 439266 w 655094"/>
              <a:gd name="connsiteY2" fmla="*/ 460996 h 620461"/>
              <a:gd name="connsiteX3" fmla="*/ 596606 w 655094"/>
              <a:gd name="connsiteY3" fmla="*/ 618328 h 620461"/>
              <a:gd name="connsiteX4" fmla="*/ 652799 w 655094"/>
              <a:gd name="connsiteY4" fmla="*/ 337378 h 620461"/>
              <a:gd name="connsiteX5" fmla="*/ 529175 w 655094"/>
              <a:gd name="connsiteY5" fmla="*/ 438520 h 620461"/>
              <a:gd name="connsiteX6" fmla="*/ 124585 w 655094"/>
              <a:gd name="connsiteY6" fmla="*/ 237 h 620461"/>
              <a:gd name="connsiteX7" fmla="*/ 961 w 655094"/>
              <a:gd name="connsiteY7" fmla="*/ 505948 h 620461"/>
              <a:gd name="connsiteX8" fmla="*/ 68392 w 655094"/>
              <a:gd name="connsiteY8" fmla="*/ 550900 h 620461"/>
              <a:gd name="connsiteX9" fmla="*/ 90870 w 655094"/>
              <a:gd name="connsiteY9" fmla="*/ 483472 h 620461"/>
              <a:gd name="connsiteX0" fmla="*/ 90870 w 610384"/>
              <a:gd name="connsiteY0" fmla="*/ 483444 h 635293"/>
              <a:gd name="connsiteX1" fmla="*/ 274423 w 610384"/>
              <a:gd name="connsiteY1" fmla="*/ 356653 h 635293"/>
              <a:gd name="connsiteX2" fmla="*/ 439266 w 610384"/>
              <a:gd name="connsiteY2" fmla="*/ 460968 h 635293"/>
              <a:gd name="connsiteX3" fmla="*/ 596606 w 610384"/>
              <a:gd name="connsiteY3" fmla="*/ 618300 h 635293"/>
              <a:gd name="connsiteX4" fmla="*/ 594738 w 610384"/>
              <a:gd name="connsiteY4" fmla="*/ 18525 h 635293"/>
              <a:gd name="connsiteX5" fmla="*/ 529175 w 610384"/>
              <a:gd name="connsiteY5" fmla="*/ 438492 h 635293"/>
              <a:gd name="connsiteX6" fmla="*/ 124585 w 610384"/>
              <a:gd name="connsiteY6" fmla="*/ 209 h 635293"/>
              <a:gd name="connsiteX7" fmla="*/ 961 w 610384"/>
              <a:gd name="connsiteY7" fmla="*/ 505920 h 635293"/>
              <a:gd name="connsiteX8" fmla="*/ 68392 w 610384"/>
              <a:gd name="connsiteY8" fmla="*/ 550872 h 635293"/>
              <a:gd name="connsiteX9" fmla="*/ 90870 w 610384"/>
              <a:gd name="connsiteY9" fmla="*/ 483444 h 635293"/>
              <a:gd name="connsiteX0" fmla="*/ 90870 w 827494"/>
              <a:gd name="connsiteY0" fmla="*/ 483475 h 619554"/>
              <a:gd name="connsiteX1" fmla="*/ 274423 w 827494"/>
              <a:gd name="connsiteY1" fmla="*/ 356684 h 619554"/>
              <a:gd name="connsiteX2" fmla="*/ 439266 w 827494"/>
              <a:gd name="connsiteY2" fmla="*/ 460999 h 619554"/>
              <a:gd name="connsiteX3" fmla="*/ 596606 w 827494"/>
              <a:gd name="connsiteY3" fmla="*/ 618331 h 619554"/>
              <a:gd name="connsiteX4" fmla="*/ 826983 w 827494"/>
              <a:gd name="connsiteY4" fmla="*/ 370364 h 619554"/>
              <a:gd name="connsiteX5" fmla="*/ 529175 w 827494"/>
              <a:gd name="connsiteY5" fmla="*/ 438523 h 619554"/>
              <a:gd name="connsiteX6" fmla="*/ 124585 w 827494"/>
              <a:gd name="connsiteY6" fmla="*/ 240 h 619554"/>
              <a:gd name="connsiteX7" fmla="*/ 961 w 827494"/>
              <a:gd name="connsiteY7" fmla="*/ 505951 h 619554"/>
              <a:gd name="connsiteX8" fmla="*/ 68392 w 827494"/>
              <a:gd name="connsiteY8" fmla="*/ 550903 h 619554"/>
              <a:gd name="connsiteX9" fmla="*/ 90870 w 827494"/>
              <a:gd name="connsiteY9" fmla="*/ 483475 h 619554"/>
              <a:gd name="connsiteX0" fmla="*/ 90870 w 827494"/>
              <a:gd name="connsiteY0" fmla="*/ 483475 h 619892"/>
              <a:gd name="connsiteX1" fmla="*/ 199773 w 827494"/>
              <a:gd name="connsiteY1" fmla="*/ 169787 h 619892"/>
              <a:gd name="connsiteX2" fmla="*/ 439266 w 827494"/>
              <a:gd name="connsiteY2" fmla="*/ 460999 h 619892"/>
              <a:gd name="connsiteX3" fmla="*/ 596606 w 827494"/>
              <a:gd name="connsiteY3" fmla="*/ 618331 h 619892"/>
              <a:gd name="connsiteX4" fmla="*/ 826983 w 827494"/>
              <a:gd name="connsiteY4" fmla="*/ 370364 h 619892"/>
              <a:gd name="connsiteX5" fmla="*/ 529175 w 827494"/>
              <a:gd name="connsiteY5" fmla="*/ 438523 h 619892"/>
              <a:gd name="connsiteX6" fmla="*/ 124585 w 827494"/>
              <a:gd name="connsiteY6" fmla="*/ 240 h 619892"/>
              <a:gd name="connsiteX7" fmla="*/ 961 w 827494"/>
              <a:gd name="connsiteY7" fmla="*/ 505951 h 619892"/>
              <a:gd name="connsiteX8" fmla="*/ 68392 w 827494"/>
              <a:gd name="connsiteY8" fmla="*/ 550903 h 619892"/>
              <a:gd name="connsiteX9" fmla="*/ 90870 w 827494"/>
              <a:gd name="connsiteY9" fmla="*/ 483475 h 619892"/>
              <a:gd name="connsiteX0" fmla="*/ 90870 w 827553"/>
              <a:gd name="connsiteY0" fmla="*/ 483475 h 621974"/>
              <a:gd name="connsiteX1" fmla="*/ 199773 w 827553"/>
              <a:gd name="connsiteY1" fmla="*/ 169787 h 621974"/>
              <a:gd name="connsiteX2" fmla="*/ 323143 w 827553"/>
              <a:gd name="connsiteY2" fmla="*/ 493981 h 621974"/>
              <a:gd name="connsiteX3" fmla="*/ 596606 w 827553"/>
              <a:gd name="connsiteY3" fmla="*/ 618331 h 621974"/>
              <a:gd name="connsiteX4" fmla="*/ 826983 w 827553"/>
              <a:gd name="connsiteY4" fmla="*/ 370364 h 621974"/>
              <a:gd name="connsiteX5" fmla="*/ 529175 w 827553"/>
              <a:gd name="connsiteY5" fmla="*/ 438523 h 621974"/>
              <a:gd name="connsiteX6" fmla="*/ 124585 w 827553"/>
              <a:gd name="connsiteY6" fmla="*/ 240 h 621974"/>
              <a:gd name="connsiteX7" fmla="*/ 961 w 827553"/>
              <a:gd name="connsiteY7" fmla="*/ 505951 h 621974"/>
              <a:gd name="connsiteX8" fmla="*/ 68392 w 827553"/>
              <a:gd name="connsiteY8" fmla="*/ 550903 h 621974"/>
              <a:gd name="connsiteX9" fmla="*/ 90870 w 827553"/>
              <a:gd name="connsiteY9" fmla="*/ 483475 h 621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7553" h="621974">
                <a:moveTo>
                  <a:pt x="90870" y="483475"/>
                </a:moveTo>
                <a:cubicBezTo>
                  <a:pt x="112767" y="419956"/>
                  <a:pt x="161061" y="168036"/>
                  <a:pt x="199773" y="169787"/>
                </a:cubicBezTo>
                <a:cubicBezTo>
                  <a:pt x="238485" y="171538"/>
                  <a:pt x="257004" y="419224"/>
                  <a:pt x="323143" y="493981"/>
                </a:cubicBezTo>
                <a:cubicBezTo>
                  <a:pt x="389282" y="568738"/>
                  <a:pt x="512633" y="638934"/>
                  <a:pt x="596606" y="618331"/>
                </a:cubicBezTo>
                <a:cubicBezTo>
                  <a:pt x="680579" y="597728"/>
                  <a:pt x="838222" y="400332"/>
                  <a:pt x="826983" y="370364"/>
                </a:cubicBezTo>
                <a:cubicBezTo>
                  <a:pt x="815745" y="340396"/>
                  <a:pt x="646241" y="500210"/>
                  <a:pt x="529175" y="438523"/>
                </a:cubicBezTo>
                <a:cubicBezTo>
                  <a:pt x="412109" y="376836"/>
                  <a:pt x="212621" y="-10998"/>
                  <a:pt x="124585" y="240"/>
                </a:cubicBezTo>
                <a:cubicBezTo>
                  <a:pt x="36549" y="11478"/>
                  <a:pt x="10326" y="414174"/>
                  <a:pt x="961" y="505951"/>
                </a:cubicBezTo>
                <a:cubicBezTo>
                  <a:pt x="-8404" y="597728"/>
                  <a:pt x="53407" y="556522"/>
                  <a:pt x="68392" y="550903"/>
                </a:cubicBezTo>
                <a:cubicBezTo>
                  <a:pt x="83377" y="545284"/>
                  <a:pt x="68973" y="546994"/>
                  <a:pt x="90870" y="483475"/>
                </a:cubicBezTo>
                <a:close/>
              </a:path>
            </a:pathLst>
          </a:cu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F5CCC66C-1F2A-DB48-B3CB-3A38FB058634}"/>
              </a:ext>
            </a:extLst>
          </p:cNvPr>
          <p:cNvSpPr/>
          <p:nvPr/>
        </p:nvSpPr>
        <p:spPr>
          <a:xfrm rot="10800000" flipH="1" flipV="1">
            <a:off x="5108823" y="1039480"/>
            <a:ext cx="607911" cy="297312"/>
          </a:xfrm>
          <a:custGeom>
            <a:avLst/>
            <a:gdLst>
              <a:gd name="connsiteX0" fmla="*/ 26223 w 854132"/>
              <a:gd name="connsiteY0" fmla="*/ 159205 h 616218"/>
              <a:gd name="connsiteX1" fmla="*/ 250995 w 854132"/>
              <a:gd name="connsiteY1" fmla="*/ 58063 h 616218"/>
              <a:gd name="connsiteX2" fmla="*/ 790447 w 854132"/>
              <a:gd name="connsiteY2" fmla="*/ 507584 h 616218"/>
              <a:gd name="connsiteX3" fmla="*/ 633107 w 854132"/>
              <a:gd name="connsiteY3" fmla="*/ 586250 h 616218"/>
              <a:gd name="connsiteX4" fmla="*/ 307188 w 854132"/>
              <a:gd name="connsiteY4" fmla="*/ 327775 h 616218"/>
              <a:gd name="connsiteX5" fmla="*/ 93654 w 854132"/>
              <a:gd name="connsiteY5" fmla="*/ 518822 h 616218"/>
              <a:gd name="connsiteX6" fmla="*/ 26223 w 854132"/>
              <a:gd name="connsiteY6" fmla="*/ 159205 h 616218"/>
              <a:gd name="connsiteX0" fmla="*/ 11281 w 789649"/>
              <a:gd name="connsiteY0" fmla="*/ 120699 h 556446"/>
              <a:gd name="connsiteX1" fmla="*/ 236053 w 789649"/>
              <a:gd name="connsiteY1" fmla="*/ 19557 h 556446"/>
              <a:gd name="connsiteX2" fmla="*/ 775505 w 789649"/>
              <a:gd name="connsiteY2" fmla="*/ 469078 h 556446"/>
              <a:gd name="connsiteX3" fmla="*/ 618165 w 789649"/>
              <a:gd name="connsiteY3" fmla="*/ 547744 h 556446"/>
              <a:gd name="connsiteX4" fmla="*/ 463405 w 789649"/>
              <a:gd name="connsiteY4" fmla="*/ 347392 h 556446"/>
              <a:gd name="connsiteX5" fmla="*/ 78712 w 789649"/>
              <a:gd name="connsiteY5" fmla="*/ 480316 h 556446"/>
              <a:gd name="connsiteX6" fmla="*/ 11281 w 789649"/>
              <a:gd name="connsiteY6" fmla="*/ 120699 h 556446"/>
              <a:gd name="connsiteX0" fmla="*/ 26817 w 794950"/>
              <a:gd name="connsiteY0" fmla="*/ 143348 h 579803"/>
              <a:gd name="connsiteX1" fmla="*/ 463419 w 794950"/>
              <a:gd name="connsiteY1" fmla="*/ 16928 h 579803"/>
              <a:gd name="connsiteX2" fmla="*/ 791041 w 794950"/>
              <a:gd name="connsiteY2" fmla="*/ 491727 h 579803"/>
              <a:gd name="connsiteX3" fmla="*/ 633701 w 794950"/>
              <a:gd name="connsiteY3" fmla="*/ 570393 h 579803"/>
              <a:gd name="connsiteX4" fmla="*/ 478941 w 794950"/>
              <a:gd name="connsiteY4" fmla="*/ 370041 h 579803"/>
              <a:gd name="connsiteX5" fmla="*/ 94248 w 794950"/>
              <a:gd name="connsiteY5" fmla="*/ 502965 h 579803"/>
              <a:gd name="connsiteX6" fmla="*/ 26817 w 794950"/>
              <a:gd name="connsiteY6" fmla="*/ 143348 h 579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4950" h="579803">
                <a:moveTo>
                  <a:pt x="26817" y="143348"/>
                </a:moveTo>
                <a:cubicBezTo>
                  <a:pt x="88346" y="62342"/>
                  <a:pt x="336048" y="-41135"/>
                  <a:pt x="463419" y="16928"/>
                </a:cubicBezTo>
                <a:cubicBezTo>
                  <a:pt x="590790" y="74991"/>
                  <a:pt x="762661" y="399483"/>
                  <a:pt x="791041" y="491727"/>
                </a:cubicBezTo>
                <a:cubicBezTo>
                  <a:pt x="819421" y="583971"/>
                  <a:pt x="685718" y="590674"/>
                  <a:pt x="633701" y="570393"/>
                </a:cubicBezTo>
                <a:cubicBezTo>
                  <a:pt x="581684" y="550112"/>
                  <a:pt x="568850" y="381279"/>
                  <a:pt x="478941" y="370041"/>
                </a:cubicBezTo>
                <a:cubicBezTo>
                  <a:pt x="389032" y="358803"/>
                  <a:pt x="169602" y="540747"/>
                  <a:pt x="94248" y="502965"/>
                </a:cubicBezTo>
                <a:cubicBezTo>
                  <a:pt x="18894" y="465183"/>
                  <a:pt x="-34712" y="224354"/>
                  <a:pt x="26817" y="143348"/>
                </a:cubicBezTo>
                <a:close/>
              </a:path>
            </a:pathLst>
          </a:cu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48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275">
        <p:fade/>
      </p:transition>
    </mc:Choice>
    <mc:Fallback xmlns="">
      <p:transition spd="med" advTm="49275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2052000" y="900000"/>
            <a:ext cx="5040000" cy="1944000"/>
          </a:xfrm>
          <a:prstGeom prst="roundRect">
            <a:avLst>
              <a:gd name="adj" fmla="val 8910"/>
            </a:avLst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19C27E8-9D74-1842-9740-930B2726148F}"/>
              </a:ext>
            </a:extLst>
          </p:cNvPr>
          <p:cNvSpPr/>
          <p:nvPr/>
        </p:nvSpPr>
        <p:spPr>
          <a:xfrm>
            <a:off x="2232000" y="1152000"/>
            <a:ext cx="4680000" cy="1440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instability loop</a:t>
            </a:r>
          </a:p>
        </p:txBody>
      </p:sp>
      <p:sp>
        <p:nvSpPr>
          <p:cNvPr id="11" name="Oval 10"/>
          <p:cNvSpPr/>
          <p:nvPr/>
        </p:nvSpPr>
        <p:spPr>
          <a:xfrm rot="20140131">
            <a:off x="2353517" y="1372128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21191454">
            <a:off x="3256612" y="1130297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59706" y="1062210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422001">
            <a:off x="5062800" y="1117400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95700" y="1440000"/>
            <a:ext cx="175260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Multi-bunch beam</a:t>
            </a: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>
          <a:xfrm>
            <a:off x="720000" y="6570000"/>
            <a:ext cx="1800000" cy="288000"/>
          </a:xfrm>
        </p:spPr>
        <p:txBody>
          <a:bodyPr/>
          <a:lstStyle/>
          <a:p>
            <a:fld id="{CE95B5D7-27C9-DB43-86D8-7CF87EC88B72}" type="datetime1">
              <a:rPr lang="de-CH" smtClean="0"/>
              <a:t>20.05.24</a:t>
            </a:fld>
            <a:endParaRPr lang="en-GB" dirty="0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000" y="6570000"/>
            <a:ext cx="3600000" cy="288000"/>
          </a:xfrm>
        </p:spPr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4000" y="6570000"/>
            <a:ext cx="1800000" cy="288000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B0ED25A-F4B2-2347-BAEF-03CBA30D59EF}"/>
              </a:ext>
            </a:extLst>
          </p:cNvPr>
          <p:cNvSpPr/>
          <p:nvPr/>
        </p:nvSpPr>
        <p:spPr>
          <a:xfrm rot="1177760">
            <a:off x="5965895" y="1321425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A57AE0D0-1C11-8645-9C31-6D02E143759E}"/>
              </a:ext>
            </a:extLst>
          </p:cNvPr>
          <p:cNvSpPr/>
          <p:nvPr/>
        </p:nvSpPr>
        <p:spPr>
          <a:xfrm>
            <a:off x="4608000" y="1512000"/>
            <a:ext cx="1944000" cy="864000"/>
          </a:xfrm>
          <a:prstGeom prst="arc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27C19E-22C6-1F41-8B6D-83205C958613}"/>
              </a:ext>
            </a:extLst>
          </p:cNvPr>
          <p:cNvSpPr txBox="1"/>
          <p:nvPr/>
        </p:nvSpPr>
        <p:spPr>
          <a:xfrm>
            <a:off x="5688000" y="1656000"/>
            <a:ext cx="730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 = </a:t>
            </a:r>
            <a:r>
              <a:rPr lang="en-US" sz="1400" b="1" dirty="0" err="1"/>
              <a:t>vt</a:t>
            </a:r>
            <a:endParaRPr lang="en-US" sz="1400" b="1" dirty="0"/>
          </a:p>
        </p:txBody>
      </p:sp>
      <p:sp>
        <p:nvSpPr>
          <p:cNvPr id="44" name="Bent-Up Arrow 43"/>
          <p:cNvSpPr/>
          <p:nvPr/>
        </p:nvSpPr>
        <p:spPr>
          <a:xfrm flipV="1">
            <a:off x="7128000" y="1728000"/>
            <a:ext cx="936000" cy="1476000"/>
          </a:xfrm>
          <a:prstGeom prst="bentUpArrow">
            <a:avLst>
              <a:gd name="adj1" fmla="val 27160"/>
              <a:gd name="adj2" fmla="val 26729"/>
              <a:gd name="adj3" fmla="val 4142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6804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Interaction with the external environment</a:t>
            </a:r>
          </a:p>
        </p:txBody>
      </p:sp>
      <p:sp>
        <p:nvSpPr>
          <p:cNvPr id="46" name="Bent-Up Arrow 45"/>
          <p:cNvSpPr/>
          <p:nvPr/>
        </p:nvSpPr>
        <p:spPr>
          <a:xfrm flipH="1">
            <a:off x="1080000" y="3996000"/>
            <a:ext cx="1836000" cy="1260000"/>
          </a:xfrm>
          <a:prstGeom prst="bentUpArrow">
            <a:avLst>
              <a:gd name="adj1" fmla="val 21935"/>
              <a:gd name="adj2" fmla="val 23047"/>
              <a:gd name="adj3" fmla="val 28065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2952000" y="4248000"/>
            <a:ext cx="3240000" cy="1584000"/>
            <a:chOff x="2952000" y="4392000"/>
            <a:chExt cx="3240000" cy="1584000"/>
          </a:xfrm>
        </p:grpSpPr>
        <p:sp>
          <p:nvSpPr>
            <p:cNvPr id="48" name="Rounded Rectangle 47"/>
            <p:cNvSpPr/>
            <p:nvPr/>
          </p:nvSpPr>
          <p:spPr>
            <a:xfrm>
              <a:off x="2952000" y="4392000"/>
              <a:ext cx="3240000" cy="1584000"/>
            </a:xfrm>
            <a:prstGeom prst="roundRect">
              <a:avLst>
                <a:gd name="adj" fmla="val 11060"/>
              </a:avLst>
            </a:prstGeom>
            <a:solidFill>
              <a:srgbClr val="E0E0E0">
                <a:alpha val="22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Additional electromagnetic field acting on the beam, besides RF and external magnetic fields</a:t>
              </a:r>
            </a:p>
          </p:txBody>
        </p:sp>
        <p:pic>
          <p:nvPicPr>
            <p:cNvPr id="49" name="Picture 48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3092" y="4464000"/>
              <a:ext cx="917816" cy="540000"/>
            </a:xfrm>
            <a:prstGeom prst="rect">
              <a:avLst/>
            </a:prstGeom>
          </p:spPr>
        </p:pic>
      </p:grpSp>
      <p:sp>
        <p:nvSpPr>
          <p:cNvPr id="50" name="Bent-Up Arrow 49"/>
          <p:cNvSpPr/>
          <p:nvPr/>
        </p:nvSpPr>
        <p:spPr>
          <a:xfrm rot="5400000" flipV="1">
            <a:off x="6372000" y="3888000"/>
            <a:ext cx="1440000" cy="1656000"/>
          </a:xfrm>
          <a:prstGeom prst="bentUpArrow">
            <a:avLst>
              <a:gd name="adj1" fmla="val 18731"/>
              <a:gd name="adj2" fmla="val 18239"/>
              <a:gd name="adj3" fmla="val 30332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360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Equations of motion of the beam particles</a:t>
            </a:r>
          </a:p>
        </p:txBody>
      </p:sp>
      <p:sp>
        <p:nvSpPr>
          <p:cNvPr id="52" name="Bent-Up Arrow 51"/>
          <p:cNvSpPr/>
          <p:nvPr/>
        </p:nvSpPr>
        <p:spPr>
          <a:xfrm rot="5400000" flipH="1">
            <a:off x="828000" y="2016000"/>
            <a:ext cx="1584000" cy="756000"/>
          </a:xfrm>
          <a:prstGeom prst="bentUpArrow">
            <a:avLst>
              <a:gd name="adj1" fmla="val 35048"/>
              <a:gd name="adj2" fmla="val 28771"/>
              <a:gd name="adj3" fmla="val 3680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55D6606-4041-AB47-B157-601B8287A149}"/>
              </a:ext>
            </a:extLst>
          </p:cNvPr>
          <p:cNvSpPr/>
          <p:nvPr/>
        </p:nvSpPr>
        <p:spPr>
          <a:xfrm>
            <a:off x="6480000" y="792000"/>
            <a:ext cx="2520000" cy="5544000"/>
          </a:xfrm>
          <a:prstGeom prst="ellipse">
            <a:avLst/>
          </a:prstGeom>
          <a:solidFill>
            <a:schemeClr val="accent5">
              <a:alpha val="20000"/>
            </a:schemeClr>
          </a:solidFill>
          <a:ln w="254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97D589FF-7347-9D43-975A-D498DFA719C1}"/>
              </a:ext>
            </a:extLst>
          </p:cNvPr>
          <p:cNvSpPr/>
          <p:nvPr/>
        </p:nvSpPr>
        <p:spPr>
          <a:xfrm>
            <a:off x="4212000" y="3960000"/>
            <a:ext cx="720000" cy="1296000"/>
          </a:xfrm>
          <a:prstGeom prst="down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46492A4-51BA-934E-8C5E-6E52E1A8771F}"/>
              </a:ext>
            </a:extLst>
          </p:cNvPr>
          <p:cNvSpPr txBox="1"/>
          <p:nvPr/>
        </p:nvSpPr>
        <p:spPr>
          <a:xfrm>
            <a:off x="2736000" y="2880000"/>
            <a:ext cx="3672000" cy="1008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Act on the right side of the loop </a:t>
            </a:r>
          </a:p>
          <a:p>
            <a:pPr algn="ctr"/>
            <a:r>
              <a:rPr lang="en-US" dirty="0">
                <a:solidFill>
                  <a:schemeClr val="bg1"/>
                </a:solidFill>
                <a:sym typeface="Wingdings"/>
              </a:rPr>
              <a:t> </a:t>
            </a:r>
            <a:r>
              <a:rPr lang="en-US" dirty="0" err="1">
                <a:solidFill>
                  <a:schemeClr val="bg1"/>
                </a:solidFill>
                <a:sym typeface="Wingdings"/>
              </a:rPr>
              <a:t>Minimise</a:t>
            </a:r>
            <a:r>
              <a:rPr lang="en-US" dirty="0">
                <a:solidFill>
                  <a:schemeClr val="bg1"/>
                </a:solidFill>
                <a:sym typeface="Wingdings"/>
              </a:rPr>
              <a:t> the creation of EM fields potentially detrimental to the beam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8C98D3-8A89-B24C-8A60-2733003CD1DC}"/>
              </a:ext>
            </a:extLst>
          </p:cNvPr>
          <p:cNvSpPr txBox="1"/>
          <p:nvPr/>
        </p:nvSpPr>
        <p:spPr>
          <a:xfrm>
            <a:off x="2268000" y="5328000"/>
            <a:ext cx="4608000" cy="1008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This will translate eventually into reducing/controlling/</a:t>
            </a:r>
            <a:r>
              <a:rPr lang="en-US" dirty="0" err="1">
                <a:solidFill>
                  <a:schemeClr val="bg1"/>
                </a:solidFill>
              </a:rPr>
              <a:t>optimising</a:t>
            </a:r>
            <a:r>
              <a:rPr lang="en-US" dirty="0">
                <a:solidFill>
                  <a:schemeClr val="bg1"/>
                </a:solidFill>
              </a:rPr>
              <a:t> the </a:t>
            </a:r>
            <a:r>
              <a:rPr lang="en-US" b="1" dirty="0">
                <a:solidFill>
                  <a:schemeClr val="bg1"/>
                </a:solidFill>
              </a:rPr>
              <a:t>impedance</a:t>
            </a:r>
            <a:r>
              <a:rPr lang="en-US" dirty="0">
                <a:solidFill>
                  <a:schemeClr val="bg1"/>
                </a:solidFill>
              </a:rPr>
              <a:t> of the single components of an accelerator ring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674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275">
        <p:fade/>
      </p:transition>
    </mc:Choice>
    <mc:Fallback xmlns="">
      <p:transition spd="med" advTm="49275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2052000" y="900000"/>
            <a:ext cx="5040000" cy="1944000"/>
          </a:xfrm>
          <a:prstGeom prst="roundRect">
            <a:avLst>
              <a:gd name="adj" fmla="val 8910"/>
            </a:avLst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19C27E8-9D74-1842-9740-930B2726148F}"/>
              </a:ext>
            </a:extLst>
          </p:cNvPr>
          <p:cNvSpPr/>
          <p:nvPr/>
        </p:nvSpPr>
        <p:spPr>
          <a:xfrm>
            <a:off x="2232000" y="1152000"/>
            <a:ext cx="4680000" cy="1440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instability loop</a:t>
            </a:r>
          </a:p>
        </p:txBody>
      </p:sp>
      <p:sp>
        <p:nvSpPr>
          <p:cNvPr id="11" name="Oval 10"/>
          <p:cNvSpPr/>
          <p:nvPr/>
        </p:nvSpPr>
        <p:spPr>
          <a:xfrm rot="20140131">
            <a:off x="2353517" y="1372128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21191454">
            <a:off x="3256612" y="1130297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59706" y="1062210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422001">
            <a:off x="5062800" y="1117400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95700" y="1440000"/>
            <a:ext cx="175260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Multi-bunch beam</a:t>
            </a: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>
          <a:xfrm>
            <a:off x="720000" y="6570000"/>
            <a:ext cx="1800000" cy="288000"/>
          </a:xfrm>
        </p:spPr>
        <p:txBody>
          <a:bodyPr/>
          <a:lstStyle/>
          <a:p>
            <a:fld id="{1C1BBF6B-AF22-2641-9977-E4732F4AC13A}" type="datetime1">
              <a:rPr lang="de-CH" smtClean="0"/>
              <a:t>20.05.24</a:t>
            </a:fld>
            <a:endParaRPr lang="en-GB" dirty="0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000" y="6570000"/>
            <a:ext cx="3600000" cy="288000"/>
          </a:xfrm>
        </p:spPr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4000" y="6570000"/>
            <a:ext cx="1800000" cy="288000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B0ED25A-F4B2-2347-BAEF-03CBA30D59EF}"/>
              </a:ext>
            </a:extLst>
          </p:cNvPr>
          <p:cNvSpPr/>
          <p:nvPr/>
        </p:nvSpPr>
        <p:spPr>
          <a:xfrm rot="1177760">
            <a:off x="5965895" y="1321425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A57AE0D0-1C11-8645-9C31-6D02E143759E}"/>
              </a:ext>
            </a:extLst>
          </p:cNvPr>
          <p:cNvSpPr/>
          <p:nvPr/>
        </p:nvSpPr>
        <p:spPr>
          <a:xfrm>
            <a:off x="4608000" y="1512000"/>
            <a:ext cx="1944000" cy="864000"/>
          </a:xfrm>
          <a:prstGeom prst="arc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27C19E-22C6-1F41-8B6D-83205C958613}"/>
              </a:ext>
            </a:extLst>
          </p:cNvPr>
          <p:cNvSpPr txBox="1"/>
          <p:nvPr/>
        </p:nvSpPr>
        <p:spPr>
          <a:xfrm>
            <a:off x="5688000" y="1656000"/>
            <a:ext cx="730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 = </a:t>
            </a:r>
            <a:r>
              <a:rPr lang="en-US" sz="1400" b="1" dirty="0" err="1"/>
              <a:t>vt</a:t>
            </a:r>
            <a:endParaRPr lang="en-US" sz="1400" b="1" dirty="0"/>
          </a:p>
        </p:txBody>
      </p:sp>
      <p:sp>
        <p:nvSpPr>
          <p:cNvPr id="44" name="Bent-Up Arrow 43"/>
          <p:cNvSpPr/>
          <p:nvPr/>
        </p:nvSpPr>
        <p:spPr>
          <a:xfrm flipV="1">
            <a:off x="7128000" y="1728000"/>
            <a:ext cx="936000" cy="1476000"/>
          </a:xfrm>
          <a:prstGeom prst="bentUpArrow">
            <a:avLst>
              <a:gd name="adj1" fmla="val 27160"/>
              <a:gd name="adj2" fmla="val 26729"/>
              <a:gd name="adj3" fmla="val 4142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6804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Interaction with the external environment</a:t>
            </a:r>
          </a:p>
        </p:txBody>
      </p:sp>
      <p:sp>
        <p:nvSpPr>
          <p:cNvPr id="46" name="Bent-Up Arrow 45"/>
          <p:cNvSpPr/>
          <p:nvPr/>
        </p:nvSpPr>
        <p:spPr>
          <a:xfrm flipH="1">
            <a:off x="1080000" y="3996000"/>
            <a:ext cx="1836000" cy="1260000"/>
          </a:xfrm>
          <a:prstGeom prst="bentUpArrow">
            <a:avLst>
              <a:gd name="adj1" fmla="val 21935"/>
              <a:gd name="adj2" fmla="val 23047"/>
              <a:gd name="adj3" fmla="val 28065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2952000" y="4248000"/>
            <a:ext cx="3240000" cy="1584000"/>
            <a:chOff x="2952000" y="4392000"/>
            <a:chExt cx="3240000" cy="1584000"/>
          </a:xfrm>
        </p:grpSpPr>
        <p:sp>
          <p:nvSpPr>
            <p:cNvPr id="48" name="Rounded Rectangle 47"/>
            <p:cNvSpPr/>
            <p:nvPr/>
          </p:nvSpPr>
          <p:spPr>
            <a:xfrm>
              <a:off x="2952000" y="4392000"/>
              <a:ext cx="3240000" cy="1584000"/>
            </a:xfrm>
            <a:prstGeom prst="roundRect">
              <a:avLst>
                <a:gd name="adj" fmla="val 11060"/>
              </a:avLst>
            </a:prstGeom>
            <a:solidFill>
              <a:srgbClr val="E0E0E0">
                <a:alpha val="22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Additional electromagnetic field acting on the beam, besides RF and external magnetic fields</a:t>
              </a:r>
            </a:p>
          </p:txBody>
        </p:sp>
        <p:pic>
          <p:nvPicPr>
            <p:cNvPr id="49" name="Picture 48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3092" y="4464000"/>
              <a:ext cx="917816" cy="540000"/>
            </a:xfrm>
            <a:prstGeom prst="rect">
              <a:avLst/>
            </a:prstGeom>
          </p:spPr>
        </p:pic>
      </p:grpSp>
      <p:sp>
        <p:nvSpPr>
          <p:cNvPr id="50" name="Bent-Up Arrow 49"/>
          <p:cNvSpPr/>
          <p:nvPr/>
        </p:nvSpPr>
        <p:spPr>
          <a:xfrm rot="5400000" flipV="1">
            <a:off x="6372000" y="3888000"/>
            <a:ext cx="1440000" cy="1656000"/>
          </a:xfrm>
          <a:prstGeom prst="bentUpArrow">
            <a:avLst>
              <a:gd name="adj1" fmla="val 18731"/>
              <a:gd name="adj2" fmla="val 18239"/>
              <a:gd name="adj3" fmla="val 30332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360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Equations of motion of the beam particles</a:t>
            </a:r>
          </a:p>
        </p:txBody>
      </p:sp>
      <p:sp>
        <p:nvSpPr>
          <p:cNvPr id="52" name="Bent-Up Arrow 51"/>
          <p:cNvSpPr/>
          <p:nvPr/>
        </p:nvSpPr>
        <p:spPr>
          <a:xfrm rot="5400000" flipH="1">
            <a:off x="828000" y="2016000"/>
            <a:ext cx="1584000" cy="756000"/>
          </a:xfrm>
          <a:prstGeom prst="bentUpArrow">
            <a:avLst>
              <a:gd name="adj1" fmla="val 35048"/>
              <a:gd name="adj2" fmla="val 28771"/>
              <a:gd name="adj3" fmla="val 3680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55D6606-4041-AB47-B157-601B8287A149}"/>
              </a:ext>
            </a:extLst>
          </p:cNvPr>
          <p:cNvSpPr/>
          <p:nvPr/>
        </p:nvSpPr>
        <p:spPr>
          <a:xfrm>
            <a:off x="144000" y="792000"/>
            <a:ext cx="2520000" cy="5544000"/>
          </a:xfrm>
          <a:prstGeom prst="ellipse">
            <a:avLst/>
          </a:prstGeom>
          <a:solidFill>
            <a:schemeClr val="accent4">
              <a:alpha val="20000"/>
            </a:schemeClr>
          </a:solidFill>
          <a:ln w="25400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97D589FF-7347-9D43-975A-D498DFA719C1}"/>
              </a:ext>
            </a:extLst>
          </p:cNvPr>
          <p:cNvSpPr/>
          <p:nvPr/>
        </p:nvSpPr>
        <p:spPr>
          <a:xfrm>
            <a:off x="4212000" y="3960000"/>
            <a:ext cx="720000" cy="1296000"/>
          </a:xfrm>
          <a:prstGeom prst="down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46492A4-51BA-934E-8C5E-6E52E1A8771F}"/>
              </a:ext>
            </a:extLst>
          </p:cNvPr>
          <p:cNvSpPr txBox="1"/>
          <p:nvPr/>
        </p:nvSpPr>
        <p:spPr>
          <a:xfrm>
            <a:off x="2736000" y="2880000"/>
            <a:ext cx="3672000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Act on the left side of the loop </a:t>
            </a:r>
          </a:p>
          <a:p>
            <a:pPr algn="ctr"/>
            <a:r>
              <a:rPr lang="en-US" dirty="0">
                <a:solidFill>
                  <a:schemeClr val="bg1"/>
                </a:solidFill>
                <a:sym typeface="Wingdings"/>
              </a:rPr>
              <a:t> Introduce </a:t>
            </a:r>
            <a:r>
              <a:rPr lang="en-US" dirty="0" err="1">
                <a:solidFill>
                  <a:schemeClr val="bg1"/>
                </a:solidFill>
                <a:sym typeface="Wingdings"/>
              </a:rPr>
              <a:t>stabilising</a:t>
            </a:r>
            <a:r>
              <a:rPr lang="en-US" dirty="0">
                <a:solidFill>
                  <a:schemeClr val="bg1"/>
                </a:solidFill>
                <a:sym typeface="Wingdings"/>
              </a:rPr>
              <a:t> terms in the equations of motion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8C98D3-8A89-B24C-8A60-2733003CD1DC}"/>
              </a:ext>
            </a:extLst>
          </p:cNvPr>
          <p:cNvSpPr txBox="1"/>
          <p:nvPr/>
        </p:nvSpPr>
        <p:spPr>
          <a:xfrm>
            <a:off x="2268000" y="5328000"/>
            <a:ext cx="4608000" cy="120032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This will translate eventually adding cooling/damping terms or nonlinear driving terms that can provide </a:t>
            </a:r>
            <a:r>
              <a:rPr lang="en-US" dirty="0" err="1">
                <a:solidFill>
                  <a:schemeClr val="bg1"/>
                </a:solidFill>
              </a:rPr>
              <a:t>stabilisation</a:t>
            </a:r>
            <a:r>
              <a:rPr lang="en-US" dirty="0">
                <a:solidFill>
                  <a:schemeClr val="bg1"/>
                </a:solidFill>
              </a:rPr>
              <a:t> of the system through frequency spread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224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275">
        <p:fade/>
      </p:transition>
    </mc:Choice>
    <mc:Fallback xmlns="">
      <p:transition spd="med" advTm="49275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2052000" y="900000"/>
            <a:ext cx="5040000" cy="1944000"/>
          </a:xfrm>
          <a:prstGeom prst="roundRect">
            <a:avLst>
              <a:gd name="adj" fmla="val 8910"/>
            </a:avLst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19C27E8-9D74-1842-9740-930B2726148F}"/>
              </a:ext>
            </a:extLst>
          </p:cNvPr>
          <p:cNvSpPr/>
          <p:nvPr/>
        </p:nvSpPr>
        <p:spPr>
          <a:xfrm>
            <a:off x="2232000" y="1152000"/>
            <a:ext cx="4680000" cy="1440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instability loop</a:t>
            </a:r>
          </a:p>
        </p:txBody>
      </p:sp>
      <p:sp>
        <p:nvSpPr>
          <p:cNvPr id="11" name="Oval 10"/>
          <p:cNvSpPr/>
          <p:nvPr/>
        </p:nvSpPr>
        <p:spPr>
          <a:xfrm rot="20140131">
            <a:off x="2353517" y="1372128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21191454">
            <a:off x="3256612" y="1130297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59706" y="1062210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422001">
            <a:off x="5062800" y="1117400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95700" y="1440000"/>
            <a:ext cx="175260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Multi-bunch beam</a:t>
            </a: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>
          <a:xfrm>
            <a:off x="720000" y="6570000"/>
            <a:ext cx="1800000" cy="288000"/>
          </a:xfrm>
        </p:spPr>
        <p:txBody>
          <a:bodyPr/>
          <a:lstStyle/>
          <a:p>
            <a:fld id="{F2796DF6-E4B7-FE46-AA78-9B23F6E3FBE9}" type="datetime1">
              <a:rPr lang="de-CH" smtClean="0"/>
              <a:t>20.05.24</a:t>
            </a:fld>
            <a:endParaRPr lang="en-GB" dirty="0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000" y="6570000"/>
            <a:ext cx="3600000" cy="288000"/>
          </a:xfrm>
        </p:spPr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4000" y="6570000"/>
            <a:ext cx="1800000" cy="288000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B0ED25A-F4B2-2347-BAEF-03CBA30D59EF}"/>
              </a:ext>
            </a:extLst>
          </p:cNvPr>
          <p:cNvSpPr/>
          <p:nvPr/>
        </p:nvSpPr>
        <p:spPr>
          <a:xfrm rot="1177760">
            <a:off x="5965895" y="1321425"/>
            <a:ext cx="720000" cy="1800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A57AE0D0-1C11-8645-9C31-6D02E143759E}"/>
              </a:ext>
            </a:extLst>
          </p:cNvPr>
          <p:cNvSpPr/>
          <p:nvPr/>
        </p:nvSpPr>
        <p:spPr>
          <a:xfrm>
            <a:off x="4608000" y="1512000"/>
            <a:ext cx="1944000" cy="864000"/>
          </a:xfrm>
          <a:prstGeom prst="arc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27C19E-22C6-1F41-8B6D-83205C958613}"/>
              </a:ext>
            </a:extLst>
          </p:cNvPr>
          <p:cNvSpPr txBox="1"/>
          <p:nvPr/>
        </p:nvSpPr>
        <p:spPr>
          <a:xfrm>
            <a:off x="5688000" y="1656000"/>
            <a:ext cx="730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 = </a:t>
            </a:r>
            <a:r>
              <a:rPr lang="en-US" sz="1400" b="1" dirty="0" err="1"/>
              <a:t>vt</a:t>
            </a:r>
            <a:endParaRPr lang="en-US" sz="1400" b="1" dirty="0"/>
          </a:p>
        </p:txBody>
      </p:sp>
      <p:sp>
        <p:nvSpPr>
          <p:cNvPr id="44" name="Bent-Up Arrow 43"/>
          <p:cNvSpPr/>
          <p:nvPr/>
        </p:nvSpPr>
        <p:spPr>
          <a:xfrm flipV="1">
            <a:off x="7128000" y="1728000"/>
            <a:ext cx="936000" cy="1476000"/>
          </a:xfrm>
          <a:prstGeom prst="bentUpArrow">
            <a:avLst>
              <a:gd name="adj1" fmla="val 27160"/>
              <a:gd name="adj2" fmla="val 26729"/>
              <a:gd name="adj3" fmla="val 4142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6804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Interaction with the external environment</a:t>
            </a:r>
          </a:p>
        </p:txBody>
      </p:sp>
      <p:sp>
        <p:nvSpPr>
          <p:cNvPr id="46" name="Bent-Up Arrow 45"/>
          <p:cNvSpPr/>
          <p:nvPr/>
        </p:nvSpPr>
        <p:spPr>
          <a:xfrm flipH="1">
            <a:off x="1080000" y="3996000"/>
            <a:ext cx="1836000" cy="1260000"/>
          </a:xfrm>
          <a:prstGeom prst="bentUpArrow">
            <a:avLst>
              <a:gd name="adj1" fmla="val 21935"/>
              <a:gd name="adj2" fmla="val 23047"/>
              <a:gd name="adj3" fmla="val 28065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2952000" y="4248000"/>
            <a:ext cx="3240000" cy="1584000"/>
            <a:chOff x="2952000" y="4392000"/>
            <a:chExt cx="3240000" cy="1584000"/>
          </a:xfrm>
        </p:grpSpPr>
        <p:sp>
          <p:nvSpPr>
            <p:cNvPr id="48" name="Rounded Rectangle 47"/>
            <p:cNvSpPr/>
            <p:nvPr/>
          </p:nvSpPr>
          <p:spPr>
            <a:xfrm>
              <a:off x="2952000" y="4392000"/>
              <a:ext cx="3240000" cy="1584000"/>
            </a:xfrm>
            <a:prstGeom prst="roundRect">
              <a:avLst>
                <a:gd name="adj" fmla="val 11060"/>
              </a:avLst>
            </a:prstGeom>
            <a:solidFill>
              <a:srgbClr val="E0E0E0">
                <a:alpha val="22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endParaRPr lang="en-US" sz="16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Additional electromagnetic field acting on the beam, besides RF and external magnetic fields</a:t>
              </a:r>
            </a:p>
          </p:txBody>
        </p:sp>
        <p:pic>
          <p:nvPicPr>
            <p:cNvPr id="49" name="Picture 48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3092" y="4464000"/>
              <a:ext cx="917816" cy="540000"/>
            </a:xfrm>
            <a:prstGeom prst="rect">
              <a:avLst/>
            </a:prstGeom>
          </p:spPr>
        </p:pic>
      </p:grpSp>
      <p:sp>
        <p:nvSpPr>
          <p:cNvPr id="50" name="Bent-Up Arrow 49"/>
          <p:cNvSpPr/>
          <p:nvPr/>
        </p:nvSpPr>
        <p:spPr>
          <a:xfrm rot="5400000" flipV="1">
            <a:off x="6372000" y="3888000"/>
            <a:ext cx="1440000" cy="1656000"/>
          </a:xfrm>
          <a:prstGeom prst="bentUpArrow">
            <a:avLst>
              <a:gd name="adj1" fmla="val 18731"/>
              <a:gd name="adj2" fmla="val 18239"/>
              <a:gd name="adj3" fmla="val 30332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360000" y="3240000"/>
            <a:ext cx="2016000" cy="720000"/>
          </a:xfrm>
          <a:prstGeom prst="roundRect">
            <a:avLst/>
          </a:prstGeom>
          <a:solidFill>
            <a:srgbClr val="E0E0E0">
              <a:alpha val="22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Equations of motion of the beam particles</a:t>
            </a:r>
          </a:p>
        </p:txBody>
      </p:sp>
      <p:sp>
        <p:nvSpPr>
          <p:cNvPr id="52" name="Bent-Up Arrow 51"/>
          <p:cNvSpPr/>
          <p:nvPr/>
        </p:nvSpPr>
        <p:spPr>
          <a:xfrm rot="5400000" flipH="1">
            <a:off x="828000" y="2016000"/>
            <a:ext cx="1584000" cy="756000"/>
          </a:xfrm>
          <a:prstGeom prst="bentUpArrow">
            <a:avLst>
              <a:gd name="adj1" fmla="val 35048"/>
              <a:gd name="adj2" fmla="val 28771"/>
              <a:gd name="adj3" fmla="val 36806"/>
            </a:avLst>
          </a:prstGeom>
          <a:solidFill>
            <a:srgbClr val="E0E0E0">
              <a:alpha val="75000"/>
            </a:srgb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6D4CC1D-C731-C348-8EE4-209D0921BF43}"/>
              </a:ext>
            </a:extLst>
          </p:cNvPr>
          <p:cNvSpPr txBox="1"/>
          <p:nvPr/>
        </p:nvSpPr>
        <p:spPr>
          <a:xfrm>
            <a:off x="2448000" y="2952000"/>
            <a:ext cx="4248000" cy="15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mr-IN" dirty="0">
                <a:solidFill>
                  <a:schemeClr val="bg1"/>
                </a:solidFill>
              </a:rPr>
              <a:t>…</a:t>
            </a:r>
            <a:r>
              <a:rPr lang="en-US" dirty="0">
                <a:solidFill>
                  <a:schemeClr val="bg1"/>
                </a:solidFill>
              </a:rPr>
              <a:t> or we actively create another loop in which we first detect a selected moment of the beam distribution and we then kick the particles accordingly to cancel deviations from the desired steady state</a:t>
            </a:r>
          </a:p>
        </p:txBody>
      </p:sp>
      <p:sp>
        <p:nvSpPr>
          <p:cNvPr id="30" name="Curved Left Arrow 29">
            <a:extLst>
              <a:ext uri="{FF2B5EF4-FFF2-40B4-BE49-F238E27FC236}">
                <a16:creationId xmlns:a16="http://schemas.microsoft.com/office/drawing/2014/main" id="{AD24A65B-DBA6-6A4D-BE4A-90628E749152}"/>
              </a:ext>
            </a:extLst>
          </p:cNvPr>
          <p:cNvSpPr/>
          <p:nvPr/>
        </p:nvSpPr>
        <p:spPr>
          <a:xfrm>
            <a:off x="7128000" y="2088000"/>
            <a:ext cx="1836000" cy="4176000"/>
          </a:xfrm>
          <a:prstGeom prst="curvedLeftArrow">
            <a:avLst>
              <a:gd name="adj1" fmla="val 12702"/>
              <a:gd name="adj2" fmla="val 19054"/>
              <a:gd name="adj3" fmla="val 1944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EB99B8B-EBF1-0145-B905-4073A6694A9A}"/>
              </a:ext>
            </a:extLst>
          </p:cNvPr>
          <p:cNvGrpSpPr/>
          <p:nvPr/>
        </p:nvGrpSpPr>
        <p:grpSpPr>
          <a:xfrm>
            <a:off x="5544000" y="5688000"/>
            <a:ext cx="1440000" cy="720000"/>
            <a:chOff x="3402774" y="5229140"/>
            <a:chExt cx="2328866" cy="772549"/>
          </a:xfrm>
        </p:grpSpPr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90CF972-DAB1-BB40-900A-83B3B9A58FE9}"/>
                </a:ext>
              </a:extLst>
            </p:cNvPr>
            <p:cNvSpPr/>
            <p:nvPr/>
          </p:nvSpPr>
          <p:spPr>
            <a:xfrm>
              <a:off x="3402774" y="5229140"/>
              <a:ext cx="2328866" cy="772549"/>
            </a:xfrm>
            <a:prstGeom prst="roundRect">
              <a:avLst/>
            </a:prstGeom>
            <a:solidFill>
              <a:schemeClr val="bg1"/>
            </a:solidFill>
            <a:ln w="28575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A714F27-9873-CB4E-BF94-CD12A0F9F522}"/>
                </a:ext>
              </a:extLst>
            </p:cNvPr>
            <p:cNvSpPr txBox="1"/>
            <p:nvPr/>
          </p:nvSpPr>
          <p:spPr>
            <a:xfrm>
              <a:off x="3659163" y="5342972"/>
              <a:ext cx="18160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rgbClr val="8F3B1B"/>
                  </a:solidFill>
                </a:rPr>
                <a:t>Detect </a:t>
              </a:r>
            </a:p>
            <a:p>
              <a:pPr algn="ctr"/>
              <a:r>
                <a:rPr lang="en-US" sz="1500" dirty="0">
                  <a:solidFill>
                    <a:srgbClr val="8F3B1B"/>
                  </a:solidFill>
                </a:rPr>
                <a:t>moments</a:t>
              </a:r>
            </a:p>
          </p:txBody>
        </p:sp>
      </p:grpSp>
      <p:sp>
        <p:nvSpPr>
          <p:cNvPr id="35" name="Left Arrow 34">
            <a:extLst>
              <a:ext uri="{FF2B5EF4-FFF2-40B4-BE49-F238E27FC236}">
                <a16:creationId xmlns:a16="http://schemas.microsoft.com/office/drawing/2014/main" id="{6F42E664-4643-8C40-99D3-B668728D4CFA}"/>
              </a:ext>
            </a:extLst>
          </p:cNvPr>
          <p:cNvSpPr/>
          <p:nvPr/>
        </p:nvSpPr>
        <p:spPr>
          <a:xfrm>
            <a:off x="3672000" y="5760000"/>
            <a:ext cx="1800000" cy="540000"/>
          </a:xfrm>
          <a:prstGeom prst="leftArrow">
            <a:avLst>
              <a:gd name="adj1" fmla="val 4470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CFBD174-2593-2E42-98BC-A280FA4D0A12}"/>
              </a:ext>
            </a:extLst>
          </p:cNvPr>
          <p:cNvGrpSpPr/>
          <p:nvPr/>
        </p:nvGrpSpPr>
        <p:grpSpPr>
          <a:xfrm>
            <a:off x="2160000" y="5688000"/>
            <a:ext cx="1440000" cy="720000"/>
            <a:chOff x="3402774" y="5229140"/>
            <a:chExt cx="2328866" cy="772549"/>
          </a:xfrm>
        </p:grpSpPr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D49DD02A-204F-9545-AAB6-80D81716002D}"/>
                </a:ext>
              </a:extLst>
            </p:cNvPr>
            <p:cNvSpPr/>
            <p:nvPr/>
          </p:nvSpPr>
          <p:spPr>
            <a:xfrm>
              <a:off x="3402774" y="5229140"/>
              <a:ext cx="2328866" cy="772549"/>
            </a:xfrm>
            <a:prstGeom prst="roundRect">
              <a:avLst/>
            </a:prstGeom>
            <a:solidFill>
              <a:schemeClr val="bg1"/>
            </a:solidFill>
            <a:ln w="28575" cmpd="sng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EA4645E-EE01-6744-A956-169C75C06B57}"/>
                </a:ext>
              </a:extLst>
            </p:cNvPr>
            <p:cNvSpPr txBox="1"/>
            <p:nvPr/>
          </p:nvSpPr>
          <p:spPr>
            <a:xfrm>
              <a:off x="3659163" y="5342972"/>
              <a:ext cx="18160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rgbClr val="8F3B1B"/>
                  </a:solidFill>
                </a:rPr>
                <a:t>Kick beam particles</a:t>
              </a:r>
            </a:p>
          </p:txBody>
        </p:sp>
      </p:grpSp>
      <p:sp>
        <p:nvSpPr>
          <p:cNvPr id="53" name="Bent Arrow 52">
            <a:extLst>
              <a:ext uri="{FF2B5EF4-FFF2-40B4-BE49-F238E27FC236}">
                <a16:creationId xmlns:a16="http://schemas.microsoft.com/office/drawing/2014/main" id="{4DDF057C-2C1D-4646-8891-6191CE90E7D6}"/>
              </a:ext>
            </a:extLst>
          </p:cNvPr>
          <p:cNvSpPr/>
          <p:nvPr/>
        </p:nvSpPr>
        <p:spPr>
          <a:xfrm rot="16200000">
            <a:off x="207919" y="4320258"/>
            <a:ext cx="2160516" cy="1512000"/>
          </a:xfrm>
          <a:prstGeom prst="bentArrow">
            <a:avLst>
              <a:gd name="adj1" fmla="val 19326"/>
              <a:gd name="adj2" fmla="val 17779"/>
              <a:gd name="adj3" fmla="val 16700"/>
              <a:gd name="adj4" fmla="val 3050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409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275">
        <p:fade/>
      </p:transition>
    </mc:Choice>
    <mc:Fallback xmlns="">
      <p:transition spd="med" advTm="49275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Incoherent effects, in which typically no centroid motion is detectable, are mainly associated with emittance growth, halo and tail formation, slow losses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strength of the excitation is not sufficient, or sufficiently resonant, to build up into a coherent centroid motion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They also result in performance limitations, as they can lead to intolerable loss of beam brightness due to emittance blow-up or intolerable level of losses in a machine leading to equipment activation or even damage</a:t>
            </a:r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FA34-5195-E84F-82E6-13FB73094D20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1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and incoherent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Observation of a </a:t>
            </a:r>
            <a:r>
              <a:rPr lang="en-US" b="1" dirty="0">
                <a:solidFill>
                  <a:srgbClr val="FF0000"/>
                </a:solidFill>
              </a:rPr>
              <a:t>transverse coherent instability</a:t>
            </a:r>
          </a:p>
          <a:p>
            <a:pPr lvl="1"/>
            <a:r>
              <a:rPr lang="en-US" dirty="0"/>
              <a:t>The beam centroid, detected by a beam position monitor (BPM), exhibits an exponential growth on the scale of tens to thousands of turns (typically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s-ms</a:t>
            </a:r>
            <a:r>
              <a:rPr lang="en-US" dirty="0"/>
              <a:t>)</a:t>
            </a:r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FA34-5195-E84F-82E6-13FB73094D20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25</a:t>
            </a:fld>
            <a:endParaRPr lang="en-GB"/>
          </a:p>
        </p:txBody>
      </p:sp>
      <p:pic>
        <p:nvPicPr>
          <p:cNvPr id="55" name="Picture 2">
            <a:extLst>
              <a:ext uri="{FF2B5EF4-FFF2-40B4-BE49-F238E27FC236}">
                <a16:creationId xmlns:a16="http://schemas.microsoft.com/office/drawing/2014/main" id="{0899436D-6DD6-21C1-4CCD-9CBCB59A5B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t="6050"/>
          <a:stretch/>
        </p:blipFill>
        <p:spPr bwMode="auto">
          <a:xfrm>
            <a:off x="3573373" y="3827898"/>
            <a:ext cx="3472014" cy="24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8F35979A-9E60-5F5F-4CBC-6C11FC33DC2D}"/>
              </a:ext>
            </a:extLst>
          </p:cNvPr>
          <p:cNvGrpSpPr/>
          <p:nvPr/>
        </p:nvGrpSpPr>
        <p:grpSpPr>
          <a:xfrm rot="18792226">
            <a:off x="681951" y="2747781"/>
            <a:ext cx="2862360" cy="1702317"/>
            <a:chOff x="683568" y="2878832"/>
            <a:chExt cx="2862360" cy="1702317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2AB8645B-83E7-D15F-2663-D5CC34E9B030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2AEA425C-B1C6-F686-ABA1-A088B46BAE9E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3E4C2A0-20BF-CA23-8546-7FDA3BDE862F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52611BBC-D3BC-EEFE-7059-203471F73358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138EF6E-146C-7AFE-6453-122A0888A26C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8D2E8A6-11F6-B5A7-C372-AB8CE911AD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2D46EB8-2F0E-B823-6E5E-18654D1A67E3}"/>
                </a:ext>
              </a:extLst>
            </p:cNvPr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E0F97AC-0EEB-8B08-9CF0-58285F360A89}"/>
                </a:ext>
              </a:extLst>
            </p:cNvPr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A3B5A3A-D49A-57F7-0554-38B3EBA8105D}"/>
                </a:ext>
              </a:extLst>
            </p:cNvPr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6A2C8F0-1F88-EF88-C61F-321160CAD9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BC2EA56-7DCF-E5A5-8249-422A811578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5AAD0D4D-505C-865A-F2B4-812BAD7529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D9686B98-56E2-058C-3223-B7510CB76D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1863B8B4-A3FB-EAE1-2DF0-88BDEF02D0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F65CC43-49A2-A912-4509-26B906B2C8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B0A355F-BA72-71C9-5F47-F3BB3224A0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73ABAEB-1833-5456-1606-0F780682DC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8CA178C-16E8-A3D1-27CE-DB726E7D27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CF042FB7-D5E5-13B3-A185-346E40CAE3C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B527C15-7232-70DA-65BE-554CAEEC2A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B2241B06-52EC-F608-1648-3EEC4B2717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CD034760-09AF-BAF8-FCB9-85ABAABF5E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F80C0DD2-ECA7-47CF-4794-DC856818CA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42B022D-D54A-17E6-3400-419C9B0BB3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A639EA26-2AD6-5F6A-0DC3-2D60F6EA44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DE082AEB-2C89-4567-739C-822F973F0C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8B4C5F7-3674-5FC3-E767-78381E3746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F9B8BE8-DC17-AB61-91A2-E7B82741AB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A32D07B9-7524-2632-3231-13B034D8DF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1F13E7C3-D370-306A-CB71-E371E0CB80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1122AD3F-478E-032A-F8D3-E776C023B9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38A067F4-CE02-C9D6-0669-8C587F1100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Block Arc 88">
            <a:extLst>
              <a:ext uri="{FF2B5EF4-FFF2-40B4-BE49-F238E27FC236}">
                <a16:creationId xmlns:a16="http://schemas.microsoft.com/office/drawing/2014/main" id="{28808D18-D582-EA68-5783-B6937E193A5B}"/>
              </a:ext>
            </a:extLst>
          </p:cNvPr>
          <p:cNvSpPr>
            <a:spLocks noChangeAspect="1"/>
          </p:cNvSpPr>
          <p:nvPr/>
        </p:nvSpPr>
        <p:spPr>
          <a:xfrm>
            <a:off x="1201698" y="2689287"/>
            <a:ext cx="7200000" cy="7200000"/>
          </a:xfrm>
          <a:prstGeom prst="blockArc">
            <a:avLst>
              <a:gd name="adj1" fmla="val 10800000"/>
              <a:gd name="adj2" fmla="val 21599999"/>
              <a:gd name="adj3" fmla="val 161"/>
            </a:avLst>
          </a:prstGeom>
          <a:noFill/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1B18CD1-4D47-BB69-DA52-3CC3D04C4472}"/>
              </a:ext>
            </a:extLst>
          </p:cNvPr>
          <p:cNvCxnSpPr/>
          <p:nvPr/>
        </p:nvCxnSpPr>
        <p:spPr>
          <a:xfrm>
            <a:off x="5605227" y="2567213"/>
            <a:ext cx="1224136" cy="43709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11D91F7-F984-5EC4-2FA7-814E6AA5EAED}"/>
              </a:ext>
            </a:extLst>
          </p:cNvPr>
          <p:cNvCxnSpPr/>
          <p:nvPr/>
        </p:nvCxnSpPr>
        <p:spPr>
          <a:xfrm>
            <a:off x="5461211" y="2892805"/>
            <a:ext cx="1224136" cy="43709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9DB2439-10A1-0C9E-A073-5011F8DCE520}"/>
              </a:ext>
            </a:extLst>
          </p:cNvPr>
          <p:cNvSpPr txBox="1"/>
          <p:nvPr/>
        </p:nvSpPr>
        <p:spPr>
          <a:xfrm>
            <a:off x="3985128" y="3510953"/>
            <a:ext cx="162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Unstable beam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59CD081-850C-58CD-575A-0F632677BDB3}"/>
              </a:ext>
            </a:extLst>
          </p:cNvPr>
          <p:cNvGrpSpPr>
            <a:grpSpLocks noChangeAspect="1"/>
          </p:cNvGrpSpPr>
          <p:nvPr/>
        </p:nvGrpSpPr>
        <p:grpSpPr>
          <a:xfrm>
            <a:off x="4067288" y="3897986"/>
            <a:ext cx="2509966" cy="622525"/>
            <a:chOff x="1211600" y="4064481"/>
            <a:chExt cx="6408400" cy="1182780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CFBE648C-C5FD-89A0-9594-3E587835365B}"/>
                </a:ext>
              </a:extLst>
            </p:cNvPr>
            <p:cNvGrpSpPr/>
            <p:nvPr/>
          </p:nvGrpSpPr>
          <p:grpSpPr>
            <a:xfrm>
              <a:off x="1211603" y="4152485"/>
              <a:ext cx="6408397" cy="1094776"/>
              <a:chOff x="1211603" y="3528713"/>
              <a:chExt cx="6408397" cy="1094776"/>
            </a:xfrm>
          </p:grpSpPr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44D31751-180C-8FD4-7391-15B275B5ECF3}"/>
                  </a:ext>
                </a:extLst>
              </p:cNvPr>
              <p:cNvCxnSpPr/>
              <p:nvPr/>
            </p:nvCxnSpPr>
            <p:spPr>
              <a:xfrm flipV="1">
                <a:off x="1211603" y="3538114"/>
                <a:ext cx="3417554" cy="19479"/>
              </a:xfrm>
              <a:prstGeom prst="line">
                <a:avLst/>
              </a:prstGeom>
              <a:ln w="28575" cap="flat" cmpd="sng" algn="ctr">
                <a:solidFill>
                  <a:srgbClr val="3366FF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805BF1EC-F10A-649D-76D1-2FC2EAE5EB48}"/>
                  </a:ext>
                </a:extLst>
              </p:cNvPr>
              <p:cNvSpPr/>
              <p:nvPr/>
            </p:nvSpPr>
            <p:spPr>
              <a:xfrm>
                <a:off x="4770539" y="3528713"/>
                <a:ext cx="678753" cy="1087990"/>
              </a:xfrm>
              <a:custGeom>
                <a:avLst/>
                <a:gdLst>
                  <a:gd name="connsiteX0" fmla="*/ 0 w 678752"/>
                  <a:gd name="connsiteY0" fmla="*/ 0 h 1218957"/>
                  <a:gd name="connsiteX1" fmla="*/ 240847 w 678752"/>
                  <a:gd name="connsiteY1" fmla="*/ 1018231 h 1218957"/>
                  <a:gd name="connsiteX2" fmla="*/ 678752 w 678752"/>
                  <a:gd name="connsiteY2" fmla="*/ 1204359 h 1218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8752" h="1218957">
                    <a:moveTo>
                      <a:pt x="0" y="0"/>
                    </a:moveTo>
                    <a:cubicBezTo>
                      <a:pt x="63861" y="408752"/>
                      <a:pt x="127722" y="817505"/>
                      <a:pt x="240847" y="1018231"/>
                    </a:cubicBezTo>
                    <a:cubicBezTo>
                      <a:pt x="353972" y="1218957"/>
                      <a:pt x="516362" y="1211658"/>
                      <a:pt x="678752" y="1204359"/>
                    </a:cubicBezTo>
                  </a:path>
                </a:pathLst>
              </a:custGeom>
              <a:ln w="28575" cap="flat" cmpd="sng" algn="ctr">
                <a:solidFill>
                  <a:srgbClr val="3366FF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5B11043C-0286-64A0-CC57-C9F2D2F8A8A5}"/>
                  </a:ext>
                </a:extLst>
              </p:cNvPr>
              <p:cNvCxnSpPr/>
              <p:nvPr/>
            </p:nvCxnSpPr>
            <p:spPr>
              <a:xfrm>
                <a:off x="5449292" y="4596580"/>
                <a:ext cx="2170708" cy="26909"/>
              </a:xfrm>
              <a:prstGeom prst="line">
                <a:avLst/>
              </a:prstGeom>
              <a:ln w="28575" cap="flat" cmpd="sng" algn="ctr">
                <a:solidFill>
                  <a:srgbClr val="3366FF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661FEF00-87F8-2E6B-A2D7-F824A96A8DE8}"/>
                </a:ext>
              </a:extLst>
            </p:cNvPr>
            <p:cNvSpPr txBox="1"/>
            <p:nvPr/>
          </p:nvSpPr>
          <p:spPr>
            <a:xfrm>
              <a:off x="1211600" y="4064481"/>
              <a:ext cx="3417554" cy="1052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3366FF"/>
                  </a:solidFill>
                </a:rPr>
                <a:t>Beam Current Transformer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4F4D141-40D8-963D-D449-50BD7CBC60EB}"/>
                </a:ext>
              </a:extLst>
            </p:cNvPr>
            <p:cNvSpPr txBox="1"/>
            <p:nvPr/>
          </p:nvSpPr>
          <p:spPr>
            <a:xfrm>
              <a:off x="5449292" y="4527263"/>
              <a:ext cx="1196396" cy="701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3366FF"/>
                  </a:solidFill>
                </a:rPr>
                <a:t>I(t)</a:t>
              </a:r>
            </a:p>
          </p:txBody>
        </p:sp>
      </p:grp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E1F97018-102A-0BB6-4BD2-B1F8AEF31F8B}"/>
              </a:ext>
            </a:extLst>
          </p:cNvPr>
          <p:cNvCxnSpPr/>
          <p:nvPr/>
        </p:nvCxnSpPr>
        <p:spPr>
          <a:xfrm flipV="1">
            <a:off x="5893259" y="3116296"/>
            <a:ext cx="152400" cy="35807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Freeform 100">
            <a:extLst>
              <a:ext uri="{FF2B5EF4-FFF2-40B4-BE49-F238E27FC236}">
                <a16:creationId xmlns:a16="http://schemas.microsoft.com/office/drawing/2014/main" id="{1725B134-5A38-58B9-9D2B-A70D87A2B9C2}"/>
              </a:ext>
            </a:extLst>
          </p:cNvPr>
          <p:cNvSpPr/>
          <p:nvPr/>
        </p:nvSpPr>
        <p:spPr>
          <a:xfrm>
            <a:off x="6195647" y="1996191"/>
            <a:ext cx="2148524" cy="3283033"/>
          </a:xfrm>
          <a:custGeom>
            <a:avLst/>
            <a:gdLst>
              <a:gd name="connsiteX0" fmla="*/ 0 w 1153253"/>
              <a:gd name="connsiteY0" fmla="*/ 182056 h 3221800"/>
              <a:gd name="connsiteX1" fmla="*/ 999861 w 1153253"/>
              <a:gd name="connsiteY1" fmla="*/ 168547 h 3221800"/>
              <a:gd name="connsiteX2" fmla="*/ 1107954 w 1153253"/>
              <a:gd name="connsiteY2" fmla="*/ 1965373 h 3221800"/>
              <a:gd name="connsiteX3" fmla="*/ 581000 w 1153253"/>
              <a:gd name="connsiteY3" fmla="*/ 3221800 h 3221800"/>
              <a:gd name="connsiteX0" fmla="*/ 0 w 1124970"/>
              <a:gd name="connsiteY0" fmla="*/ 174649 h 3227902"/>
              <a:gd name="connsiteX1" fmla="*/ 972838 w 1124970"/>
              <a:gd name="connsiteY1" fmla="*/ 174649 h 3227902"/>
              <a:gd name="connsiteX2" fmla="*/ 1080931 w 1124970"/>
              <a:gd name="connsiteY2" fmla="*/ 1971475 h 3227902"/>
              <a:gd name="connsiteX3" fmla="*/ 553977 w 1124970"/>
              <a:gd name="connsiteY3" fmla="*/ 3227902 h 3227902"/>
              <a:gd name="connsiteX0" fmla="*/ 0 w 1124970"/>
              <a:gd name="connsiteY0" fmla="*/ 211308 h 3264561"/>
              <a:gd name="connsiteX1" fmla="*/ 972838 w 1124970"/>
              <a:gd name="connsiteY1" fmla="*/ 211308 h 3264561"/>
              <a:gd name="connsiteX2" fmla="*/ 1080931 w 1124970"/>
              <a:gd name="connsiteY2" fmla="*/ 2008134 h 3264561"/>
              <a:gd name="connsiteX3" fmla="*/ 553977 w 1124970"/>
              <a:gd name="connsiteY3" fmla="*/ 3264561 h 3264561"/>
              <a:gd name="connsiteX0" fmla="*/ 0 w 1394701"/>
              <a:gd name="connsiteY0" fmla="*/ 626719 h 3099044"/>
              <a:gd name="connsiteX1" fmla="*/ 1229559 w 1394701"/>
              <a:gd name="connsiteY1" fmla="*/ 45791 h 3099044"/>
              <a:gd name="connsiteX2" fmla="*/ 1337652 w 1394701"/>
              <a:gd name="connsiteY2" fmla="*/ 1842617 h 3099044"/>
              <a:gd name="connsiteX3" fmla="*/ 810698 w 1394701"/>
              <a:gd name="connsiteY3" fmla="*/ 3099044 h 3099044"/>
              <a:gd name="connsiteX0" fmla="*/ 0 w 1338022"/>
              <a:gd name="connsiteY0" fmla="*/ 818945 h 3291270"/>
              <a:gd name="connsiteX1" fmla="*/ 878256 w 1338022"/>
              <a:gd name="connsiteY1" fmla="*/ 35368 h 3291270"/>
              <a:gd name="connsiteX2" fmla="*/ 1337652 w 1338022"/>
              <a:gd name="connsiteY2" fmla="*/ 2034843 h 3291270"/>
              <a:gd name="connsiteX3" fmla="*/ 810698 w 1338022"/>
              <a:gd name="connsiteY3" fmla="*/ 3291270 h 3291270"/>
              <a:gd name="connsiteX0" fmla="*/ 0 w 1702635"/>
              <a:gd name="connsiteY0" fmla="*/ 804870 h 3277195"/>
              <a:gd name="connsiteX1" fmla="*/ 878256 w 1702635"/>
              <a:gd name="connsiteY1" fmla="*/ 21293 h 3277195"/>
              <a:gd name="connsiteX2" fmla="*/ 1702466 w 1702635"/>
              <a:gd name="connsiteY2" fmla="*/ 1696529 h 3277195"/>
              <a:gd name="connsiteX3" fmla="*/ 810698 w 1702635"/>
              <a:gd name="connsiteY3" fmla="*/ 3277195 h 3277195"/>
              <a:gd name="connsiteX0" fmla="*/ 0 w 1705140"/>
              <a:gd name="connsiteY0" fmla="*/ 726243 h 3198568"/>
              <a:gd name="connsiteX1" fmla="*/ 499930 w 1705140"/>
              <a:gd name="connsiteY1" fmla="*/ 23726 h 3198568"/>
              <a:gd name="connsiteX2" fmla="*/ 1702466 w 1705140"/>
              <a:gd name="connsiteY2" fmla="*/ 1617902 h 3198568"/>
              <a:gd name="connsiteX3" fmla="*/ 810698 w 1705140"/>
              <a:gd name="connsiteY3" fmla="*/ 3198568 h 3198568"/>
              <a:gd name="connsiteX0" fmla="*/ 0 w 1705140"/>
              <a:gd name="connsiteY0" fmla="*/ 726843 h 3199168"/>
              <a:gd name="connsiteX1" fmla="*/ 499930 w 1705140"/>
              <a:gd name="connsiteY1" fmla="*/ 24326 h 3199168"/>
              <a:gd name="connsiteX2" fmla="*/ 1702466 w 1705140"/>
              <a:gd name="connsiteY2" fmla="*/ 1618502 h 3199168"/>
              <a:gd name="connsiteX3" fmla="*/ 810698 w 1705140"/>
              <a:gd name="connsiteY3" fmla="*/ 3199168 h 3199168"/>
              <a:gd name="connsiteX0" fmla="*/ 0 w 1706330"/>
              <a:gd name="connsiteY0" fmla="*/ 873537 h 3345862"/>
              <a:gd name="connsiteX1" fmla="*/ 432372 w 1706330"/>
              <a:gd name="connsiteY1" fmla="*/ 22410 h 3345862"/>
              <a:gd name="connsiteX2" fmla="*/ 1702466 w 1706330"/>
              <a:gd name="connsiteY2" fmla="*/ 1765196 h 3345862"/>
              <a:gd name="connsiteX3" fmla="*/ 810698 w 1706330"/>
              <a:gd name="connsiteY3" fmla="*/ 3345862 h 3345862"/>
              <a:gd name="connsiteX0" fmla="*/ 0 w 1706330"/>
              <a:gd name="connsiteY0" fmla="*/ 905971 h 3378296"/>
              <a:gd name="connsiteX1" fmla="*/ 432372 w 1706330"/>
              <a:gd name="connsiteY1" fmla="*/ 54844 h 3378296"/>
              <a:gd name="connsiteX2" fmla="*/ 1702466 w 1706330"/>
              <a:gd name="connsiteY2" fmla="*/ 1797630 h 3378296"/>
              <a:gd name="connsiteX3" fmla="*/ 810698 w 1706330"/>
              <a:gd name="connsiteY3" fmla="*/ 3378296 h 3378296"/>
              <a:gd name="connsiteX0" fmla="*/ 0 w 2150801"/>
              <a:gd name="connsiteY0" fmla="*/ 851228 h 3323553"/>
              <a:gd name="connsiteX1" fmla="*/ 432372 w 2150801"/>
              <a:gd name="connsiteY1" fmla="*/ 101 h 3323553"/>
              <a:gd name="connsiteX2" fmla="*/ 2148350 w 2150801"/>
              <a:gd name="connsiteY2" fmla="*/ 905268 h 3323553"/>
              <a:gd name="connsiteX3" fmla="*/ 810698 w 2150801"/>
              <a:gd name="connsiteY3" fmla="*/ 3323553 h 3323553"/>
              <a:gd name="connsiteX0" fmla="*/ 0 w 2148363"/>
              <a:gd name="connsiteY0" fmla="*/ 797198 h 3269523"/>
              <a:gd name="connsiteX1" fmla="*/ 783674 w 2148363"/>
              <a:gd name="connsiteY1" fmla="*/ 111 h 3269523"/>
              <a:gd name="connsiteX2" fmla="*/ 2148350 w 2148363"/>
              <a:gd name="connsiteY2" fmla="*/ 851238 h 3269523"/>
              <a:gd name="connsiteX3" fmla="*/ 810698 w 2148363"/>
              <a:gd name="connsiteY3" fmla="*/ 3269523 h 3269523"/>
              <a:gd name="connsiteX0" fmla="*/ 0 w 2148524"/>
              <a:gd name="connsiteY0" fmla="*/ 797198 h 3283033"/>
              <a:gd name="connsiteX1" fmla="*/ 783674 w 2148524"/>
              <a:gd name="connsiteY1" fmla="*/ 111 h 3283033"/>
              <a:gd name="connsiteX2" fmla="*/ 2148350 w 2148524"/>
              <a:gd name="connsiteY2" fmla="*/ 851238 h 3283033"/>
              <a:gd name="connsiteX3" fmla="*/ 878257 w 2148524"/>
              <a:gd name="connsiteY3" fmla="*/ 3283033 h 3283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524" h="3283033">
                <a:moveTo>
                  <a:pt x="0" y="797198"/>
                </a:moveTo>
                <a:cubicBezTo>
                  <a:pt x="340043" y="533754"/>
                  <a:pt x="425616" y="-8896"/>
                  <a:pt x="783674" y="111"/>
                </a:cubicBezTo>
                <a:cubicBezTo>
                  <a:pt x="1141732" y="9118"/>
                  <a:pt x="2132586" y="304084"/>
                  <a:pt x="2148350" y="851238"/>
                </a:cubicBezTo>
                <a:cubicBezTo>
                  <a:pt x="2164114" y="1398392"/>
                  <a:pt x="1106829" y="2909257"/>
                  <a:pt x="878257" y="3283033"/>
                </a:cubicBezTo>
              </a:path>
            </a:pathLst>
          </a:custGeom>
          <a:ln w="285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42E6965D-160E-0C02-C27A-1CFE62D030B1}"/>
              </a:ext>
            </a:extLst>
          </p:cNvPr>
          <p:cNvSpPr/>
          <p:nvPr/>
        </p:nvSpPr>
        <p:spPr>
          <a:xfrm>
            <a:off x="3533853" y="3482705"/>
            <a:ext cx="3511534" cy="2811647"/>
          </a:xfrm>
          <a:prstGeom prst="roundRect">
            <a:avLst>
              <a:gd name="adj" fmla="val 10600"/>
            </a:avLst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B46B8EC-3996-00D5-9C88-BCEF4F5C2F1E}"/>
              </a:ext>
            </a:extLst>
          </p:cNvPr>
          <p:cNvSpPr txBox="1"/>
          <p:nvPr/>
        </p:nvSpPr>
        <p:spPr>
          <a:xfrm>
            <a:off x="6563743" y="2275171"/>
            <a:ext cx="169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BPM</a:t>
            </a:r>
          </a:p>
        </p:txBody>
      </p:sp>
    </p:spTree>
    <p:extLst>
      <p:ext uri="{BB962C8B-B14F-4D97-AF65-F5344CB8AC3E}">
        <p14:creationId xmlns:p14="http://schemas.microsoft.com/office/powerpoint/2010/main" val="104990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and incoherent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Observation of a </a:t>
            </a:r>
            <a:r>
              <a:rPr lang="en-US" b="1" dirty="0">
                <a:solidFill>
                  <a:srgbClr val="FF0000"/>
                </a:solidFill>
              </a:rPr>
              <a:t>transverse incoherent effect</a:t>
            </a:r>
          </a:p>
          <a:p>
            <a:pPr lvl="1"/>
            <a:r>
              <a:rPr lang="en-US" dirty="0"/>
              <a:t>The beam exhibits slow losses (on the time scale of the cycle or store) and emittance growth visible on beam profile monitors</a:t>
            </a:r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0FA34-5195-E84F-82E6-13FB73094D20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26</a:t>
            </a:fld>
            <a:endParaRPr lang="en-GB"/>
          </a:p>
        </p:txBody>
      </p:sp>
      <p:sp>
        <p:nvSpPr>
          <p:cNvPr id="89" name="Block Arc 88">
            <a:extLst>
              <a:ext uri="{FF2B5EF4-FFF2-40B4-BE49-F238E27FC236}">
                <a16:creationId xmlns:a16="http://schemas.microsoft.com/office/drawing/2014/main" id="{28808D18-D582-EA68-5783-B6937E193A5B}"/>
              </a:ext>
            </a:extLst>
          </p:cNvPr>
          <p:cNvSpPr>
            <a:spLocks noChangeAspect="1"/>
          </p:cNvSpPr>
          <p:nvPr/>
        </p:nvSpPr>
        <p:spPr>
          <a:xfrm>
            <a:off x="1201698" y="2689287"/>
            <a:ext cx="7200000" cy="7200000"/>
          </a:xfrm>
          <a:prstGeom prst="blockArc">
            <a:avLst>
              <a:gd name="adj1" fmla="val 10800000"/>
              <a:gd name="adj2" fmla="val 21599999"/>
              <a:gd name="adj3" fmla="val 161"/>
            </a:avLst>
          </a:prstGeom>
          <a:noFill/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4084DBAC-ED89-3F4B-9964-0B53F08E65F0}"/>
              </a:ext>
            </a:extLst>
          </p:cNvPr>
          <p:cNvSpPr/>
          <p:nvPr/>
        </p:nvSpPr>
        <p:spPr>
          <a:xfrm>
            <a:off x="3928381" y="3780342"/>
            <a:ext cx="2672945" cy="190735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26A50FE-F224-6BA8-DAE7-0C4AA24D0C9C}"/>
              </a:ext>
            </a:extLst>
          </p:cNvPr>
          <p:cNvSpPr txBox="1"/>
          <p:nvPr/>
        </p:nvSpPr>
        <p:spPr>
          <a:xfrm>
            <a:off x="3790845" y="3411010"/>
            <a:ext cx="162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Stable beam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66A1532-89EF-E559-F89F-2C6D3984DEB8}"/>
              </a:ext>
            </a:extLst>
          </p:cNvPr>
          <p:cNvGrpSpPr>
            <a:grpSpLocks noChangeAspect="1"/>
          </p:cNvGrpSpPr>
          <p:nvPr/>
        </p:nvGrpSpPr>
        <p:grpSpPr>
          <a:xfrm>
            <a:off x="3928381" y="3832017"/>
            <a:ext cx="2539261" cy="1003414"/>
            <a:chOff x="1352985" y="4129039"/>
            <a:chExt cx="6483195" cy="1906464"/>
          </a:xfrm>
        </p:grpSpPr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B38E5D62-7EEB-BEC8-65EB-251A2CFB84A0}"/>
                </a:ext>
              </a:extLst>
            </p:cNvPr>
            <p:cNvSpPr/>
            <p:nvPr/>
          </p:nvSpPr>
          <p:spPr>
            <a:xfrm>
              <a:off x="1352985" y="4129039"/>
              <a:ext cx="6483195" cy="843846"/>
            </a:xfrm>
            <a:custGeom>
              <a:avLst/>
              <a:gdLst>
                <a:gd name="connsiteX0" fmla="*/ 0 w 678752"/>
                <a:gd name="connsiteY0" fmla="*/ 0 h 1218957"/>
                <a:gd name="connsiteX1" fmla="*/ 240847 w 678752"/>
                <a:gd name="connsiteY1" fmla="*/ 1018231 h 1218957"/>
                <a:gd name="connsiteX2" fmla="*/ 678752 w 678752"/>
                <a:gd name="connsiteY2" fmla="*/ 1204359 h 1218957"/>
                <a:gd name="connsiteX0" fmla="*/ 0 w 678752"/>
                <a:gd name="connsiteY0" fmla="*/ 0 h 1204636"/>
                <a:gd name="connsiteX1" fmla="*/ 183672 w 678752"/>
                <a:gd name="connsiteY1" fmla="*/ 873193 h 1204636"/>
                <a:gd name="connsiteX2" fmla="*/ 678752 w 678752"/>
                <a:gd name="connsiteY2" fmla="*/ 1204359 h 1204636"/>
                <a:gd name="connsiteX0" fmla="*/ 0 w 678752"/>
                <a:gd name="connsiteY0" fmla="*/ 0 h 1204636"/>
                <a:gd name="connsiteX1" fmla="*/ 183672 w 678752"/>
                <a:gd name="connsiteY1" fmla="*/ 873193 h 1204636"/>
                <a:gd name="connsiteX2" fmla="*/ 678752 w 678752"/>
                <a:gd name="connsiteY2" fmla="*/ 1204359 h 1204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8752" h="1204636">
                  <a:moveTo>
                    <a:pt x="0" y="0"/>
                  </a:moveTo>
                  <a:cubicBezTo>
                    <a:pt x="63861" y="408752"/>
                    <a:pt x="81267" y="527430"/>
                    <a:pt x="183672" y="873193"/>
                  </a:cubicBezTo>
                  <a:cubicBezTo>
                    <a:pt x="296797" y="1073919"/>
                    <a:pt x="516362" y="1211658"/>
                    <a:pt x="678752" y="1204359"/>
                  </a:cubicBezTo>
                </a:path>
              </a:pathLst>
            </a:custGeom>
            <a:ln w="28575" cap="flat" cmpd="sng" algn="ctr">
              <a:solidFill>
                <a:srgbClr val="3366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AB0E9AC-5433-B261-8003-5363ABDD35EE}"/>
                </a:ext>
              </a:extLst>
            </p:cNvPr>
            <p:cNvSpPr txBox="1"/>
            <p:nvPr/>
          </p:nvSpPr>
          <p:spPr>
            <a:xfrm>
              <a:off x="2456082" y="4982919"/>
              <a:ext cx="3417554" cy="1052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3366FF"/>
                  </a:solidFill>
                </a:rPr>
                <a:t>Beam Current Transformer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B4D1DCA-CCB7-0C32-E39A-3B56104D2106}"/>
                </a:ext>
              </a:extLst>
            </p:cNvPr>
            <p:cNvSpPr txBox="1"/>
            <p:nvPr/>
          </p:nvSpPr>
          <p:spPr>
            <a:xfrm>
              <a:off x="5449292" y="4199315"/>
              <a:ext cx="1438018" cy="701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3366FF"/>
                  </a:solidFill>
                </a:rPr>
                <a:t>I(t)</a:t>
              </a:r>
            </a:p>
          </p:txBody>
        </p:sp>
      </p:grp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2FCC1399-9D24-17D9-1A21-7A8F6D65E060}"/>
              </a:ext>
            </a:extLst>
          </p:cNvPr>
          <p:cNvSpPr/>
          <p:nvPr/>
        </p:nvSpPr>
        <p:spPr>
          <a:xfrm>
            <a:off x="3339570" y="3382762"/>
            <a:ext cx="3511534" cy="2811647"/>
          </a:xfrm>
          <a:prstGeom prst="roundRect">
            <a:avLst>
              <a:gd name="adj" fmla="val 10600"/>
            </a:avLst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0F38FFE-C6E0-9B77-9B95-EF172942DB98}"/>
              </a:ext>
            </a:extLst>
          </p:cNvPr>
          <p:cNvSpPr txBox="1"/>
          <p:nvPr/>
        </p:nvSpPr>
        <p:spPr>
          <a:xfrm>
            <a:off x="6369460" y="2380438"/>
            <a:ext cx="1692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Position Monitor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8ADA34E4-4BB4-AC62-E4B5-397B8D78CD2F}"/>
              </a:ext>
            </a:extLst>
          </p:cNvPr>
          <p:cNvGrpSpPr/>
          <p:nvPr/>
        </p:nvGrpSpPr>
        <p:grpSpPr>
          <a:xfrm>
            <a:off x="226368" y="2838491"/>
            <a:ext cx="2743932" cy="1811014"/>
            <a:chOff x="1464615" y="2564904"/>
            <a:chExt cx="2743932" cy="1811014"/>
          </a:xfrm>
        </p:grpSpPr>
        <p:sp>
          <p:nvSpPr>
            <p:cNvPr id="113" name="Rounded Rectangle 112">
              <a:extLst>
                <a:ext uri="{FF2B5EF4-FFF2-40B4-BE49-F238E27FC236}">
                  <a16:creationId xmlns:a16="http://schemas.microsoft.com/office/drawing/2014/main" id="{5FC4958E-1B4C-1268-D0B8-24A7C86C1075}"/>
                </a:ext>
              </a:extLst>
            </p:cNvPr>
            <p:cNvSpPr/>
            <p:nvPr/>
          </p:nvSpPr>
          <p:spPr>
            <a:xfrm>
              <a:off x="1464615" y="2564904"/>
              <a:ext cx="2725641" cy="1811014"/>
            </a:xfrm>
            <a:prstGeom prst="roundRect">
              <a:avLst/>
            </a:prstGeom>
            <a:solidFill>
              <a:srgbClr val="FFFFFF"/>
            </a:solidFill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2C1886C3-10F7-DC79-2404-EEB5D2ED774B}"/>
                </a:ext>
              </a:extLst>
            </p:cNvPr>
            <p:cNvSpPr/>
            <p:nvPr/>
          </p:nvSpPr>
          <p:spPr>
            <a:xfrm>
              <a:off x="1811036" y="2708920"/>
              <a:ext cx="1035693" cy="1406559"/>
            </a:xfrm>
            <a:custGeom>
              <a:avLst/>
              <a:gdLst>
                <a:gd name="connsiteX0" fmla="*/ 0 w 1035693"/>
                <a:gd name="connsiteY0" fmla="*/ 1405145 h 1406559"/>
                <a:gd name="connsiteX1" fmla="*/ 567165 w 1035693"/>
                <a:gd name="connsiteY1" fmla="*/ 1355829 h 1406559"/>
                <a:gd name="connsiteX2" fmla="*/ 739781 w 1035693"/>
                <a:gd name="connsiteY2" fmla="*/ 1072263 h 1406559"/>
                <a:gd name="connsiteX3" fmla="*/ 949386 w 1035693"/>
                <a:gd name="connsiteY3" fmla="*/ 122930 h 1406559"/>
                <a:gd name="connsiteX4" fmla="*/ 1035693 w 1035693"/>
                <a:gd name="connsiteY4" fmla="*/ 11970 h 1406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693" h="1406559">
                  <a:moveTo>
                    <a:pt x="0" y="1405145"/>
                  </a:moveTo>
                  <a:cubicBezTo>
                    <a:pt x="221934" y="1408227"/>
                    <a:pt x="443868" y="1411309"/>
                    <a:pt x="567165" y="1355829"/>
                  </a:cubicBezTo>
                  <a:cubicBezTo>
                    <a:pt x="690462" y="1300349"/>
                    <a:pt x="676078" y="1277746"/>
                    <a:pt x="739781" y="1072263"/>
                  </a:cubicBezTo>
                  <a:cubicBezTo>
                    <a:pt x="803484" y="866780"/>
                    <a:pt x="900067" y="299645"/>
                    <a:pt x="949386" y="122930"/>
                  </a:cubicBezTo>
                  <a:cubicBezTo>
                    <a:pt x="998705" y="-53785"/>
                    <a:pt x="1035693" y="11970"/>
                    <a:pt x="1035693" y="1197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 114">
              <a:extLst>
                <a:ext uri="{FF2B5EF4-FFF2-40B4-BE49-F238E27FC236}">
                  <a16:creationId xmlns:a16="http://schemas.microsoft.com/office/drawing/2014/main" id="{DEDD20A3-AA57-0A5A-D288-AB89538FF472}"/>
                </a:ext>
              </a:extLst>
            </p:cNvPr>
            <p:cNvSpPr/>
            <p:nvPr/>
          </p:nvSpPr>
          <p:spPr>
            <a:xfrm flipH="1">
              <a:off x="2821067" y="2708920"/>
              <a:ext cx="1035693" cy="1406559"/>
            </a:xfrm>
            <a:custGeom>
              <a:avLst/>
              <a:gdLst>
                <a:gd name="connsiteX0" fmla="*/ 0 w 1035693"/>
                <a:gd name="connsiteY0" fmla="*/ 1405145 h 1406559"/>
                <a:gd name="connsiteX1" fmla="*/ 567165 w 1035693"/>
                <a:gd name="connsiteY1" fmla="*/ 1355829 h 1406559"/>
                <a:gd name="connsiteX2" fmla="*/ 739781 w 1035693"/>
                <a:gd name="connsiteY2" fmla="*/ 1072263 h 1406559"/>
                <a:gd name="connsiteX3" fmla="*/ 949386 w 1035693"/>
                <a:gd name="connsiteY3" fmla="*/ 122930 h 1406559"/>
                <a:gd name="connsiteX4" fmla="*/ 1035693 w 1035693"/>
                <a:gd name="connsiteY4" fmla="*/ 11970 h 1406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693" h="1406559">
                  <a:moveTo>
                    <a:pt x="0" y="1405145"/>
                  </a:moveTo>
                  <a:cubicBezTo>
                    <a:pt x="221934" y="1408227"/>
                    <a:pt x="443868" y="1411309"/>
                    <a:pt x="567165" y="1355829"/>
                  </a:cubicBezTo>
                  <a:cubicBezTo>
                    <a:pt x="690462" y="1300349"/>
                    <a:pt x="676078" y="1277746"/>
                    <a:pt x="739781" y="1072263"/>
                  </a:cubicBezTo>
                  <a:cubicBezTo>
                    <a:pt x="803484" y="866780"/>
                    <a:pt x="900067" y="299645"/>
                    <a:pt x="949386" y="122930"/>
                  </a:cubicBezTo>
                  <a:cubicBezTo>
                    <a:pt x="998705" y="-53785"/>
                    <a:pt x="1035693" y="11970"/>
                    <a:pt x="1035693" y="11970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C1EF9DB8-9E00-4E67-9653-FC1FC7B08C30}"/>
                </a:ext>
              </a:extLst>
            </p:cNvPr>
            <p:cNvCxnSpPr/>
            <p:nvPr/>
          </p:nvCxnSpPr>
          <p:spPr>
            <a:xfrm>
              <a:off x="1464615" y="2881879"/>
              <a:ext cx="2725641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944DCAB-B6E9-2C66-904F-133DB46090AC}"/>
                </a:ext>
              </a:extLst>
            </p:cNvPr>
            <p:cNvCxnSpPr/>
            <p:nvPr/>
          </p:nvCxnSpPr>
          <p:spPr>
            <a:xfrm>
              <a:off x="1482906" y="3726679"/>
              <a:ext cx="272564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F3680E6B-6FC9-C364-0B84-DD9AF9C48F28}"/>
                </a:ext>
              </a:extLst>
            </p:cNvPr>
            <p:cNvCxnSpPr/>
            <p:nvPr/>
          </p:nvCxnSpPr>
          <p:spPr>
            <a:xfrm>
              <a:off x="1475235" y="4149080"/>
              <a:ext cx="272564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3768931A-7A50-DB51-95E2-A84B94729C89}"/>
                </a:ext>
              </a:extLst>
            </p:cNvPr>
            <p:cNvCxnSpPr/>
            <p:nvPr/>
          </p:nvCxnSpPr>
          <p:spPr>
            <a:xfrm>
              <a:off x="1464615" y="3304279"/>
              <a:ext cx="2725641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C00904B8-FA68-CCD1-409E-DD5468070DA0}"/>
                </a:ext>
              </a:extLst>
            </p:cNvPr>
            <p:cNvCxnSpPr/>
            <p:nvPr/>
          </p:nvCxnSpPr>
          <p:spPr>
            <a:xfrm>
              <a:off x="1897346" y="2590800"/>
              <a:ext cx="0" cy="1778541"/>
            </a:xfrm>
            <a:prstGeom prst="line">
              <a:avLst/>
            </a:prstGeom>
            <a:ln w="3175" cmpd="sng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832C03FB-20FF-A763-6B00-C4C365AC50F8}"/>
                </a:ext>
              </a:extLst>
            </p:cNvPr>
            <p:cNvCxnSpPr/>
            <p:nvPr/>
          </p:nvCxnSpPr>
          <p:spPr>
            <a:xfrm>
              <a:off x="2362720" y="2572247"/>
              <a:ext cx="0" cy="177854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95FCA202-422F-C54A-3172-1739F5593E70}"/>
                </a:ext>
              </a:extLst>
            </p:cNvPr>
            <p:cNvCxnSpPr/>
            <p:nvPr/>
          </p:nvCxnSpPr>
          <p:spPr>
            <a:xfrm>
              <a:off x="2828094" y="2572247"/>
              <a:ext cx="0" cy="177854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E73E5AA0-7ADC-CC2A-079A-E0AEECC5DDF1}"/>
                </a:ext>
              </a:extLst>
            </p:cNvPr>
            <p:cNvCxnSpPr/>
            <p:nvPr/>
          </p:nvCxnSpPr>
          <p:spPr>
            <a:xfrm>
              <a:off x="3758841" y="2564904"/>
              <a:ext cx="0" cy="177854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83D23024-747B-D47C-2B5D-0DA13549D18C}"/>
                </a:ext>
              </a:extLst>
            </p:cNvPr>
            <p:cNvCxnSpPr/>
            <p:nvPr/>
          </p:nvCxnSpPr>
          <p:spPr>
            <a:xfrm>
              <a:off x="3293468" y="2575470"/>
              <a:ext cx="0" cy="1778541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398AE56B-AE11-5DD1-1FD0-653CBE10ECA7}"/>
              </a:ext>
            </a:extLst>
          </p:cNvPr>
          <p:cNvSpPr/>
          <p:nvPr/>
        </p:nvSpPr>
        <p:spPr>
          <a:xfrm>
            <a:off x="5851376" y="2101458"/>
            <a:ext cx="2725641" cy="1811014"/>
          </a:xfrm>
          <a:prstGeom prst="roundRect">
            <a:avLst/>
          </a:prstGeom>
          <a:solidFill>
            <a:srgbClr val="FFFFFF"/>
          </a:solidFill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Freeform 125">
            <a:extLst>
              <a:ext uri="{FF2B5EF4-FFF2-40B4-BE49-F238E27FC236}">
                <a16:creationId xmlns:a16="http://schemas.microsoft.com/office/drawing/2014/main" id="{F4CFF364-6AEE-4A90-526E-FDFE083A219B}"/>
              </a:ext>
            </a:extLst>
          </p:cNvPr>
          <p:cNvSpPr/>
          <p:nvPr/>
        </p:nvSpPr>
        <p:spPr>
          <a:xfrm>
            <a:off x="6190702" y="2672480"/>
            <a:ext cx="1035693" cy="978241"/>
          </a:xfrm>
          <a:custGeom>
            <a:avLst/>
            <a:gdLst>
              <a:gd name="connsiteX0" fmla="*/ 0 w 1035693"/>
              <a:gd name="connsiteY0" fmla="*/ 1405145 h 1406559"/>
              <a:gd name="connsiteX1" fmla="*/ 567165 w 1035693"/>
              <a:gd name="connsiteY1" fmla="*/ 1355829 h 1406559"/>
              <a:gd name="connsiteX2" fmla="*/ 739781 w 1035693"/>
              <a:gd name="connsiteY2" fmla="*/ 1072263 h 1406559"/>
              <a:gd name="connsiteX3" fmla="*/ 949386 w 1035693"/>
              <a:gd name="connsiteY3" fmla="*/ 122930 h 1406559"/>
              <a:gd name="connsiteX4" fmla="*/ 1035693 w 1035693"/>
              <a:gd name="connsiteY4" fmla="*/ 11970 h 1406559"/>
              <a:gd name="connsiteX0" fmla="*/ 0 w 1035693"/>
              <a:gd name="connsiteY0" fmla="*/ 1405145 h 1405228"/>
              <a:gd name="connsiteX1" fmla="*/ 345231 w 1035693"/>
              <a:gd name="connsiteY1" fmla="*/ 1269526 h 1405228"/>
              <a:gd name="connsiteX2" fmla="*/ 739781 w 1035693"/>
              <a:gd name="connsiteY2" fmla="*/ 1072263 h 1405228"/>
              <a:gd name="connsiteX3" fmla="*/ 949386 w 1035693"/>
              <a:gd name="connsiteY3" fmla="*/ 122930 h 1405228"/>
              <a:gd name="connsiteX4" fmla="*/ 1035693 w 1035693"/>
              <a:gd name="connsiteY4" fmla="*/ 11970 h 1405228"/>
              <a:gd name="connsiteX0" fmla="*/ 0 w 1035693"/>
              <a:gd name="connsiteY0" fmla="*/ 1400333 h 1400435"/>
              <a:gd name="connsiteX1" fmla="*/ 345231 w 1035693"/>
              <a:gd name="connsiteY1" fmla="*/ 1264714 h 1400435"/>
              <a:gd name="connsiteX2" fmla="*/ 653473 w 1035693"/>
              <a:gd name="connsiteY2" fmla="*/ 968819 h 1400435"/>
              <a:gd name="connsiteX3" fmla="*/ 949386 w 1035693"/>
              <a:gd name="connsiteY3" fmla="*/ 118118 h 1400435"/>
              <a:gd name="connsiteX4" fmla="*/ 1035693 w 1035693"/>
              <a:gd name="connsiteY4" fmla="*/ 7158 h 140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5693" h="1400435">
                <a:moveTo>
                  <a:pt x="0" y="1400333"/>
                </a:moveTo>
                <a:cubicBezTo>
                  <a:pt x="221934" y="1403415"/>
                  <a:pt x="236319" y="1336633"/>
                  <a:pt x="345231" y="1264714"/>
                </a:cubicBezTo>
                <a:cubicBezTo>
                  <a:pt x="454143" y="1192795"/>
                  <a:pt x="552781" y="1159918"/>
                  <a:pt x="653473" y="968819"/>
                </a:cubicBezTo>
                <a:cubicBezTo>
                  <a:pt x="754166" y="777720"/>
                  <a:pt x="885683" y="278395"/>
                  <a:pt x="949386" y="118118"/>
                </a:cubicBezTo>
                <a:cubicBezTo>
                  <a:pt x="1013089" y="-42159"/>
                  <a:pt x="1035693" y="7158"/>
                  <a:pt x="1035693" y="7158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873530ED-2D65-7FF8-EDC4-0A7A70BB37CB}"/>
              </a:ext>
            </a:extLst>
          </p:cNvPr>
          <p:cNvCxnSpPr/>
          <p:nvPr/>
        </p:nvCxnSpPr>
        <p:spPr>
          <a:xfrm>
            <a:off x="5851376" y="2418433"/>
            <a:ext cx="2725641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7A228FC3-9E27-D0A8-9F32-E433AD08381F}"/>
              </a:ext>
            </a:extLst>
          </p:cNvPr>
          <p:cNvCxnSpPr/>
          <p:nvPr/>
        </p:nvCxnSpPr>
        <p:spPr>
          <a:xfrm>
            <a:off x="5869667" y="3263233"/>
            <a:ext cx="2725641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C4BC5CAE-3007-CD7B-B18A-99FBAFCA6B33}"/>
              </a:ext>
            </a:extLst>
          </p:cNvPr>
          <p:cNvCxnSpPr/>
          <p:nvPr/>
        </p:nvCxnSpPr>
        <p:spPr>
          <a:xfrm>
            <a:off x="5861996" y="3685634"/>
            <a:ext cx="2725641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41EDD59A-65EF-10B2-7631-C34D466AA2EC}"/>
              </a:ext>
            </a:extLst>
          </p:cNvPr>
          <p:cNvCxnSpPr/>
          <p:nvPr/>
        </p:nvCxnSpPr>
        <p:spPr>
          <a:xfrm>
            <a:off x="5851376" y="2840833"/>
            <a:ext cx="2725641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3734ACB9-8E9B-75FA-570C-7599F627581F}"/>
              </a:ext>
            </a:extLst>
          </p:cNvPr>
          <p:cNvCxnSpPr/>
          <p:nvPr/>
        </p:nvCxnSpPr>
        <p:spPr>
          <a:xfrm>
            <a:off x="6284107" y="2127354"/>
            <a:ext cx="0" cy="1778541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60E66037-2825-4310-B00E-2DEA8D62CB7C}"/>
              </a:ext>
            </a:extLst>
          </p:cNvPr>
          <p:cNvCxnSpPr/>
          <p:nvPr/>
        </p:nvCxnSpPr>
        <p:spPr>
          <a:xfrm>
            <a:off x="6749481" y="2108801"/>
            <a:ext cx="0" cy="1778541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715375E6-2DE4-2D9F-7033-5D07F02A7C76}"/>
              </a:ext>
            </a:extLst>
          </p:cNvPr>
          <p:cNvCxnSpPr/>
          <p:nvPr/>
        </p:nvCxnSpPr>
        <p:spPr>
          <a:xfrm>
            <a:off x="7214855" y="2108801"/>
            <a:ext cx="0" cy="1778541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6D5229E9-D3FE-41E7-D23B-B00D2088E5E8}"/>
              </a:ext>
            </a:extLst>
          </p:cNvPr>
          <p:cNvCxnSpPr/>
          <p:nvPr/>
        </p:nvCxnSpPr>
        <p:spPr>
          <a:xfrm>
            <a:off x="8145602" y="2101458"/>
            <a:ext cx="0" cy="1778541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2749A77D-286E-3DF5-0505-FF908F8F0B48}"/>
              </a:ext>
            </a:extLst>
          </p:cNvPr>
          <p:cNvCxnSpPr/>
          <p:nvPr/>
        </p:nvCxnSpPr>
        <p:spPr>
          <a:xfrm>
            <a:off x="7680229" y="2112024"/>
            <a:ext cx="0" cy="1778541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D1663D6F-A595-9371-7783-54EAF88A9759}"/>
              </a:ext>
            </a:extLst>
          </p:cNvPr>
          <p:cNvCxnSpPr/>
          <p:nvPr/>
        </p:nvCxnSpPr>
        <p:spPr>
          <a:xfrm>
            <a:off x="2952009" y="3394085"/>
            <a:ext cx="838836" cy="48591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Freeform 136">
            <a:extLst>
              <a:ext uri="{FF2B5EF4-FFF2-40B4-BE49-F238E27FC236}">
                <a16:creationId xmlns:a16="http://schemas.microsoft.com/office/drawing/2014/main" id="{02B92B38-7C6C-F945-CCB5-1D4C6AB02674}"/>
              </a:ext>
            </a:extLst>
          </p:cNvPr>
          <p:cNvSpPr/>
          <p:nvPr/>
        </p:nvSpPr>
        <p:spPr>
          <a:xfrm flipH="1">
            <a:off x="7214854" y="2672480"/>
            <a:ext cx="1035693" cy="967578"/>
          </a:xfrm>
          <a:custGeom>
            <a:avLst/>
            <a:gdLst>
              <a:gd name="connsiteX0" fmla="*/ 0 w 1035693"/>
              <a:gd name="connsiteY0" fmla="*/ 1405145 h 1406559"/>
              <a:gd name="connsiteX1" fmla="*/ 567165 w 1035693"/>
              <a:gd name="connsiteY1" fmla="*/ 1355829 h 1406559"/>
              <a:gd name="connsiteX2" fmla="*/ 739781 w 1035693"/>
              <a:gd name="connsiteY2" fmla="*/ 1072263 h 1406559"/>
              <a:gd name="connsiteX3" fmla="*/ 949386 w 1035693"/>
              <a:gd name="connsiteY3" fmla="*/ 122930 h 1406559"/>
              <a:gd name="connsiteX4" fmla="*/ 1035693 w 1035693"/>
              <a:gd name="connsiteY4" fmla="*/ 11970 h 1406559"/>
              <a:gd name="connsiteX0" fmla="*/ 0 w 1035693"/>
              <a:gd name="connsiteY0" fmla="*/ 1405145 h 1405228"/>
              <a:gd name="connsiteX1" fmla="*/ 345231 w 1035693"/>
              <a:gd name="connsiteY1" fmla="*/ 1269526 h 1405228"/>
              <a:gd name="connsiteX2" fmla="*/ 739781 w 1035693"/>
              <a:gd name="connsiteY2" fmla="*/ 1072263 h 1405228"/>
              <a:gd name="connsiteX3" fmla="*/ 949386 w 1035693"/>
              <a:gd name="connsiteY3" fmla="*/ 122930 h 1405228"/>
              <a:gd name="connsiteX4" fmla="*/ 1035693 w 1035693"/>
              <a:gd name="connsiteY4" fmla="*/ 11970 h 1405228"/>
              <a:gd name="connsiteX0" fmla="*/ 0 w 1035693"/>
              <a:gd name="connsiteY0" fmla="*/ 1400333 h 1400435"/>
              <a:gd name="connsiteX1" fmla="*/ 345231 w 1035693"/>
              <a:gd name="connsiteY1" fmla="*/ 1264714 h 1400435"/>
              <a:gd name="connsiteX2" fmla="*/ 653473 w 1035693"/>
              <a:gd name="connsiteY2" fmla="*/ 968819 h 1400435"/>
              <a:gd name="connsiteX3" fmla="*/ 949386 w 1035693"/>
              <a:gd name="connsiteY3" fmla="*/ 118118 h 1400435"/>
              <a:gd name="connsiteX4" fmla="*/ 1035693 w 1035693"/>
              <a:gd name="connsiteY4" fmla="*/ 7158 h 140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5693" h="1400435">
                <a:moveTo>
                  <a:pt x="0" y="1400333"/>
                </a:moveTo>
                <a:cubicBezTo>
                  <a:pt x="221934" y="1403415"/>
                  <a:pt x="236319" y="1336633"/>
                  <a:pt x="345231" y="1264714"/>
                </a:cubicBezTo>
                <a:cubicBezTo>
                  <a:pt x="454143" y="1192795"/>
                  <a:pt x="552781" y="1159918"/>
                  <a:pt x="653473" y="968819"/>
                </a:cubicBezTo>
                <a:cubicBezTo>
                  <a:pt x="754166" y="777720"/>
                  <a:pt x="885683" y="278395"/>
                  <a:pt x="949386" y="118118"/>
                </a:cubicBezTo>
                <a:cubicBezTo>
                  <a:pt x="1013089" y="-42159"/>
                  <a:pt x="1035693" y="7158"/>
                  <a:pt x="1035693" y="7158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3D0BEE81-B275-2E30-D004-08DEC0E7E12B}"/>
              </a:ext>
            </a:extLst>
          </p:cNvPr>
          <p:cNvSpPr txBox="1"/>
          <p:nvPr/>
        </p:nvSpPr>
        <p:spPr>
          <a:xfrm>
            <a:off x="534024" y="2544320"/>
            <a:ext cx="20844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Beam Profile Monitor</a:t>
            </a:r>
          </a:p>
        </p:txBody>
      </p: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E26AEC1A-DDAD-9971-A1ED-F90DCB0599F5}"/>
              </a:ext>
            </a:extLst>
          </p:cNvPr>
          <p:cNvCxnSpPr/>
          <p:nvPr/>
        </p:nvCxnSpPr>
        <p:spPr>
          <a:xfrm flipH="1">
            <a:off x="6162330" y="3905895"/>
            <a:ext cx="688774" cy="29545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477A6F23-8143-3132-A213-3D210203D91B}"/>
              </a:ext>
            </a:extLst>
          </p:cNvPr>
          <p:cNvSpPr txBox="1"/>
          <p:nvPr/>
        </p:nvSpPr>
        <p:spPr>
          <a:xfrm>
            <a:off x="6162330" y="1789219"/>
            <a:ext cx="20844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Beam Profile Monitor</a:t>
            </a: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90186CED-BC21-1685-E404-BA75815917F4}"/>
              </a:ext>
            </a:extLst>
          </p:cNvPr>
          <p:cNvCxnSpPr/>
          <p:nvPr/>
        </p:nvCxnSpPr>
        <p:spPr>
          <a:xfrm flipV="1">
            <a:off x="3928381" y="5079765"/>
            <a:ext cx="2672945" cy="1336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1450112B-910A-2765-5366-2118F549758E}"/>
              </a:ext>
            </a:extLst>
          </p:cNvPr>
          <p:cNvSpPr txBox="1"/>
          <p:nvPr/>
        </p:nvSpPr>
        <p:spPr>
          <a:xfrm>
            <a:off x="4433973" y="5066397"/>
            <a:ext cx="19236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Several seconds or several hours</a:t>
            </a:r>
          </a:p>
        </p:txBody>
      </p:sp>
    </p:spTree>
    <p:extLst>
      <p:ext uri="{BB962C8B-B14F-4D97-AF65-F5344CB8AC3E}">
        <p14:creationId xmlns:p14="http://schemas.microsoft.com/office/powerpoint/2010/main" val="366144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CERN accelerator complex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74D5-AB83-0343-913B-F9B01FAA83E3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27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0B467F-DD52-AAEB-178B-DD8C56941E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8" b="18600"/>
          <a:stretch/>
        </p:blipFill>
        <p:spPr>
          <a:xfrm>
            <a:off x="0" y="479503"/>
            <a:ext cx="9152163" cy="573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8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Coupled bunch instability in the SPS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760000" y="1008000"/>
            <a:ext cx="2988000" cy="2880000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Injection of 4 batches of 72 bunches trains into the SPS</a:t>
            </a:r>
          </a:p>
          <a:p>
            <a:pPr algn="just"/>
            <a:r>
              <a:rPr lang="en-US" sz="1600" dirty="0"/>
              <a:t>Later trains feature </a:t>
            </a:r>
            <a:r>
              <a:rPr lang="en-US" sz="1600" b="1" dirty="0">
                <a:solidFill>
                  <a:srgbClr val="C00000"/>
                </a:solidFill>
              </a:rPr>
              <a:t>strong losses (intensity)</a:t>
            </a:r>
            <a:r>
              <a:rPr lang="en-US" sz="1600" dirty="0"/>
              <a:t> and </a:t>
            </a:r>
            <a:r>
              <a:rPr lang="en-US" sz="1600" b="1" dirty="0">
                <a:solidFill>
                  <a:srgbClr val="C00000"/>
                </a:solidFill>
              </a:rPr>
              <a:t>large blow-up (emittance)</a:t>
            </a:r>
            <a:r>
              <a:rPr lang="en-US" sz="1600" dirty="0"/>
              <a:t> – this leads to a </a:t>
            </a:r>
            <a:r>
              <a:rPr lang="en-US" sz="1600" b="1" dirty="0">
                <a:solidFill>
                  <a:srgbClr val="C00000"/>
                </a:solidFill>
              </a:rPr>
              <a:t>strong loss of beam brightness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E9CE6-5CAA-7A4F-AE82-159E3F190210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28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3" t="68074" r="52146" b="2883"/>
          <a:stretch/>
        </p:blipFill>
        <p:spPr>
          <a:xfrm>
            <a:off x="4860000" y="4032000"/>
            <a:ext cx="3960000" cy="23190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3" t="37748" r="52146" b="31836"/>
          <a:stretch/>
        </p:blipFill>
        <p:spPr>
          <a:xfrm>
            <a:off x="216000" y="3996000"/>
            <a:ext cx="3960000" cy="24287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5" t="37853" r="9062" b="32462"/>
          <a:stretch/>
        </p:blipFill>
        <p:spPr>
          <a:xfrm>
            <a:off x="216000" y="648000"/>
            <a:ext cx="5616000" cy="349808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10000" y="504000"/>
            <a:ext cx="6254256" cy="774000"/>
            <a:chOff x="810000" y="504000"/>
            <a:chExt cx="6254256" cy="774000"/>
          </a:xfrm>
        </p:grpSpPr>
        <p:sp>
          <p:nvSpPr>
            <p:cNvPr id="15" name="Bent Arrow 14"/>
            <p:cNvSpPr/>
            <p:nvPr/>
          </p:nvSpPr>
          <p:spPr>
            <a:xfrm rot="16200000" flipH="1">
              <a:off x="1332000" y="108000"/>
              <a:ext cx="648000" cy="1692000"/>
            </a:xfrm>
            <a:prstGeom prst="bentArrow">
              <a:avLst/>
            </a:prstGeom>
            <a:solidFill>
              <a:schemeClr val="accent4">
                <a:alpha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Bent Arrow 13"/>
            <p:cNvSpPr/>
            <p:nvPr/>
          </p:nvSpPr>
          <p:spPr>
            <a:xfrm rot="16200000" flipH="1">
              <a:off x="1992000" y="108000"/>
              <a:ext cx="648000" cy="1692000"/>
            </a:xfrm>
            <a:prstGeom prst="bentArrow">
              <a:avLst/>
            </a:prstGeom>
            <a:solidFill>
              <a:schemeClr val="accent4">
                <a:alpha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Bent Arrow 12"/>
            <p:cNvSpPr/>
            <p:nvPr/>
          </p:nvSpPr>
          <p:spPr>
            <a:xfrm rot="16200000" flipH="1">
              <a:off x="2652000" y="108000"/>
              <a:ext cx="648000" cy="1692000"/>
            </a:xfrm>
            <a:prstGeom prst="bentArrow">
              <a:avLst/>
            </a:prstGeom>
            <a:solidFill>
              <a:schemeClr val="accent4">
                <a:alpha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Bent Arrow 10"/>
            <p:cNvSpPr/>
            <p:nvPr/>
          </p:nvSpPr>
          <p:spPr>
            <a:xfrm rot="16200000" flipH="1">
              <a:off x="3312000" y="108000"/>
              <a:ext cx="648000" cy="1692000"/>
            </a:xfrm>
            <a:prstGeom prst="bentArrow">
              <a:avLst/>
            </a:prstGeom>
            <a:solidFill>
              <a:schemeClr val="accent4">
                <a:alpha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36000" y="504000"/>
              <a:ext cx="2528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4"/>
                  </a:solidFill>
                </a:rPr>
                <a:t>72 bunches per injection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3276000" y="4104000"/>
            <a:ext cx="1512000" cy="3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Intensity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524000" y="4104000"/>
            <a:ext cx="1512000" cy="3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Beam size</a:t>
            </a:r>
          </a:p>
        </p:txBody>
      </p:sp>
    </p:spTree>
    <p:extLst>
      <p:ext uri="{BB962C8B-B14F-4D97-AF65-F5344CB8AC3E}">
        <p14:creationId xmlns:p14="http://schemas.microsoft.com/office/powerpoint/2010/main" val="211674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Coupled bunch instability in the SPS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760000" y="1008000"/>
            <a:ext cx="2988000" cy="2880000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Injection of 4 batches of 72 bunch trains into the SPS</a:t>
            </a:r>
          </a:p>
          <a:p>
            <a:pPr algn="just"/>
            <a:r>
              <a:rPr lang="en-US" sz="1600" dirty="0"/>
              <a:t>A closer look into one train exhibits </a:t>
            </a:r>
            <a:r>
              <a:rPr lang="en-US" sz="1600" b="1" dirty="0">
                <a:solidFill>
                  <a:srgbClr val="C00000"/>
                </a:solidFill>
              </a:rPr>
              <a:t>strong coherent coupled bunch oscillations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E81A-F4DA-8E4E-9C5D-B77A71999B9E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29</a:t>
            </a:fld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" t="7311" r="6049" b="2385"/>
          <a:stretch/>
        </p:blipFill>
        <p:spPr>
          <a:xfrm>
            <a:off x="2232000" y="2268000"/>
            <a:ext cx="6768000" cy="410841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92000" y="25200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72 bunches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32000" y="576000"/>
            <a:ext cx="7583286" cy="5472000"/>
            <a:chOff x="432000" y="576000"/>
            <a:chExt cx="7583286" cy="54720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8015285" y="2376000"/>
              <a:ext cx="0" cy="3672000"/>
            </a:xfrm>
            <a:prstGeom prst="line">
              <a:avLst/>
            </a:prstGeom>
            <a:ln w="25400">
              <a:solidFill>
                <a:schemeClr val="accent6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endCxn id="22" idx="3"/>
            </p:cNvCxnSpPr>
            <p:nvPr/>
          </p:nvCxnSpPr>
          <p:spPr>
            <a:xfrm flipH="1" flipV="1">
              <a:off x="5328000" y="2254529"/>
              <a:ext cx="2687286" cy="1957471"/>
            </a:xfrm>
            <a:prstGeom prst="straightConnector1">
              <a:avLst/>
            </a:prstGeom>
            <a:ln w="25400">
              <a:solidFill>
                <a:schemeClr val="accent6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1" t="7758" r="7185" b="-182"/>
            <a:stretch/>
          </p:blipFill>
          <p:spPr>
            <a:xfrm>
              <a:off x="432000" y="576000"/>
              <a:ext cx="4896000" cy="3357057"/>
            </a:xfrm>
            <a:prstGeom prst="rect">
              <a:avLst/>
            </a:prstGeom>
            <a:ln w="25400">
              <a:solidFill>
                <a:schemeClr val="accent6"/>
              </a:solidFill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1080000" y="756000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4"/>
                  </a:solidFill>
                </a:rPr>
                <a:t>Bunch # 60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685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3024000"/>
            <a:ext cx="8280000" cy="3024000"/>
          </a:xfrm>
        </p:spPr>
        <p:txBody>
          <a:bodyPr numCol="1">
            <a:normAutofit/>
          </a:bodyPr>
          <a:lstStyle/>
          <a:p>
            <a:r>
              <a:rPr lang="en-US" sz="2400" dirty="0"/>
              <a:t>Part 1: Introduction + space charge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Introduction to collective effects</a:t>
            </a:r>
          </a:p>
          <a:p>
            <a:pPr lvl="1"/>
            <a:r>
              <a:rPr lang="en-US" sz="2000" dirty="0"/>
              <a:t>Examples of coherent and incoherent effects</a:t>
            </a:r>
          </a:p>
          <a:p>
            <a:pPr lvl="1"/>
            <a:r>
              <a:rPr lang="en-US" sz="2000" dirty="0"/>
              <a:t>Space charge</a:t>
            </a:r>
          </a:p>
          <a:p>
            <a:pPr lvl="2"/>
            <a:r>
              <a:rPr lang="en-US" sz="1700" dirty="0"/>
              <a:t>Basic concepts</a:t>
            </a:r>
          </a:p>
          <a:p>
            <a:pPr lvl="2"/>
            <a:r>
              <a:rPr lang="en-US" sz="1700" dirty="0"/>
              <a:t>Tune shift and tune spread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2FA8-642C-FF4F-8311-F3BD86D4BB21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0000"/>
            <a:ext cx="8280000" cy="2520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000" dirty="0"/>
              <a:t>In this introductory part, we will first provide a qualitative description of </a:t>
            </a:r>
            <a:r>
              <a:rPr lang="en-US" sz="2000" b="1" dirty="0">
                <a:solidFill>
                  <a:srgbClr val="C00000"/>
                </a:solidFill>
              </a:rPr>
              <a:t>collective effects </a:t>
            </a:r>
            <a:r>
              <a:rPr lang="en-US" sz="2000" dirty="0"/>
              <a:t>and their </a:t>
            </a:r>
            <a:r>
              <a:rPr lang="en-US" sz="2000" b="1" dirty="0">
                <a:solidFill>
                  <a:srgbClr val="C00000"/>
                </a:solidFill>
              </a:rPr>
              <a:t>impact on particle beams</a:t>
            </a:r>
            <a:r>
              <a:rPr lang="en-US" sz="2000" dirty="0"/>
              <a:t>. </a:t>
            </a:r>
          </a:p>
          <a:p>
            <a:pPr marL="0" indent="0" algn="just">
              <a:buNone/>
            </a:pPr>
            <a:r>
              <a:rPr lang="en-US" sz="2000" dirty="0"/>
              <a:t>We will then introduce one first collective effect, known as </a:t>
            </a:r>
            <a:r>
              <a:rPr lang="en-US" sz="2000" b="1" dirty="0">
                <a:solidFill>
                  <a:srgbClr val="C00000"/>
                </a:solidFill>
              </a:rPr>
              <a:t>space charge </a:t>
            </a:r>
            <a:r>
              <a:rPr lang="en-US" sz="2000" dirty="0"/>
              <a:t>and will show </a:t>
            </a:r>
            <a:r>
              <a:rPr lang="en-US" sz="2000" b="1" dirty="0">
                <a:solidFill>
                  <a:srgbClr val="C00000"/>
                </a:solidFill>
              </a:rPr>
              <a:t>its possible effects</a:t>
            </a:r>
            <a:r>
              <a:rPr lang="en-US" sz="2000" dirty="0"/>
              <a:t>. This will be the first step towards other types of collective effects involving the parasitic interaction of the beam with its surrounding (next lectures).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4136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626">
        <p:fade/>
      </p:transition>
    </mc:Choice>
    <mc:Fallback xmlns="">
      <p:transition spd="med" advTm="40626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Coupled bunch instability in the SPS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760000" y="1008000"/>
            <a:ext cx="2988000" cy="2880000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Injection of 4 batches of 72 bunch trains into the SPS</a:t>
            </a:r>
          </a:p>
          <a:p>
            <a:pPr algn="just"/>
            <a:r>
              <a:rPr lang="en-US" sz="1600" dirty="0"/>
              <a:t>A closer look into one train exhibits </a:t>
            </a:r>
            <a:r>
              <a:rPr lang="en-US" sz="1600" b="1" dirty="0">
                <a:solidFill>
                  <a:srgbClr val="C00000"/>
                </a:solidFill>
              </a:rPr>
              <a:t>strong coherent coupled bunch oscillations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C9A3-CB18-8F4E-BE77-156FD8DEFCE4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30</a:t>
            </a:fld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" t="7311" r="6049" b="2385"/>
          <a:stretch/>
        </p:blipFill>
        <p:spPr>
          <a:xfrm>
            <a:off x="2232000" y="2268000"/>
            <a:ext cx="6768000" cy="410841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92000" y="25200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72 bunches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8015285" y="2376000"/>
            <a:ext cx="0" cy="3672000"/>
          </a:xfrm>
          <a:prstGeom prst="line">
            <a:avLst/>
          </a:prstGeom>
          <a:ln w="25400">
            <a:solidFill>
              <a:schemeClr val="accent6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22" idx="3"/>
          </p:cNvCxnSpPr>
          <p:nvPr/>
        </p:nvCxnSpPr>
        <p:spPr>
          <a:xfrm flipH="1" flipV="1">
            <a:off x="5328000" y="2254529"/>
            <a:ext cx="2687286" cy="1957471"/>
          </a:xfrm>
          <a:prstGeom prst="straightConnector1">
            <a:avLst/>
          </a:prstGeom>
          <a:ln w="25400">
            <a:solidFill>
              <a:schemeClr val="accent6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1" t="7758" r="7185" b="-182"/>
          <a:stretch/>
        </p:blipFill>
        <p:spPr>
          <a:xfrm>
            <a:off x="432000" y="576000"/>
            <a:ext cx="4896000" cy="3357057"/>
          </a:xfrm>
          <a:prstGeom prst="rect">
            <a:avLst/>
          </a:prstGeom>
          <a:ln w="25400">
            <a:solidFill>
              <a:schemeClr val="accent6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1080000" y="7560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Bunch # 60</a:t>
            </a:r>
          </a:p>
        </p:txBody>
      </p:sp>
      <p:pic>
        <p:nvPicPr>
          <p:cNvPr id="13" name="test20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t="34217"/>
          <a:stretch/>
        </p:blipFill>
        <p:spPr>
          <a:xfrm>
            <a:off x="504000" y="720000"/>
            <a:ext cx="7200000" cy="4736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926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bunch instability in the SPS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B5D2-1674-4248-9C2E-8DF4DD9AD4AB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8000"/>
            <a:ext cx="5040000" cy="5040000"/>
          </a:xfrm>
          <a:prstGeom prst="rect">
            <a:avLst/>
          </a:prstGeom>
          <a:effectLst/>
        </p:spPr>
      </p:pic>
      <p:sp>
        <p:nvSpPr>
          <p:cNvPr id="33" name="Rectangle 32"/>
          <p:cNvSpPr/>
          <p:nvPr/>
        </p:nvSpPr>
        <p:spPr>
          <a:xfrm>
            <a:off x="7128000" y="864000"/>
            <a:ext cx="1800000" cy="504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No feedback</a:t>
            </a:r>
            <a:endParaRPr lang="en-GB" b="1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0" y="2736000"/>
            <a:ext cx="4464000" cy="2976000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5238000" y="3033600"/>
            <a:ext cx="669600" cy="23808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000" y="1584000"/>
            <a:ext cx="2880000" cy="1920000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756000" y="5832000"/>
            <a:ext cx="7920000" cy="792000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Loss of more than 30% of the bunch intensity due to a </a:t>
            </a:r>
            <a:r>
              <a:rPr lang="en-US" sz="1600" b="1" dirty="0">
                <a:solidFill>
                  <a:srgbClr val="C00000"/>
                </a:solidFill>
              </a:rPr>
              <a:t>slow transverse mode coupling instability (TMCI)</a:t>
            </a:r>
            <a:r>
              <a:rPr lang="en-US" sz="1600" dirty="0"/>
              <a:t>.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08000" y="1296000"/>
            <a:ext cx="1727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Bunch charge profile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42425" y="3564000"/>
            <a:ext cx="2193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Vertical intra-bunch motion</a:t>
            </a:r>
          </a:p>
        </p:txBody>
      </p:sp>
    </p:spTree>
    <p:extLst>
      <p:ext uri="{BB962C8B-B14F-4D97-AF65-F5344CB8AC3E}">
        <p14:creationId xmlns:p14="http://schemas.microsoft.com/office/powerpoint/2010/main" val="98893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0" y="2736000"/>
            <a:ext cx="4464000" cy="2880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238000" y="3024000"/>
            <a:ext cx="669600" cy="2304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bunch instability in the SPS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40C0-1555-5A4D-90EF-22B299E5E403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756000" y="5832000"/>
            <a:ext cx="7920000" cy="792000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Loss of more than 30% of the bunch intensity due to a </a:t>
            </a:r>
            <a:r>
              <a:rPr lang="en-US" sz="1600" b="1" dirty="0">
                <a:solidFill>
                  <a:srgbClr val="C00000"/>
                </a:solidFill>
              </a:rPr>
              <a:t>slow transverse mode coupling instability (TMCI)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 can be mitigated by a </a:t>
            </a:r>
            <a:r>
              <a:rPr lang="en-US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wideband feedback system</a:t>
            </a:r>
            <a:r>
              <a:rPr lang="en-US" sz="1600" dirty="0">
                <a:sym typeface="Wingdings" panose="05000000000000000000" pitchFamily="2" charset="2"/>
              </a:rPr>
              <a:t>.</a:t>
            </a:r>
            <a:endParaRPr lang="en-US" sz="1600" b="1" dirty="0">
              <a:solidFill>
                <a:srgbClr val="C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000" y="1584000"/>
            <a:ext cx="2880000" cy="1920000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8000"/>
            <a:ext cx="5040000" cy="5040000"/>
          </a:xfrm>
          <a:prstGeom prst="rect">
            <a:avLst/>
          </a:prstGeom>
          <a:effectLst/>
        </p:spPr>
      </p:pic>
      <p:sp>
        <p:nvSpPr>
          <p:cNvPr id="18" name="Rectangle 17"/>
          <p:cNvSpPr/>
          <p:nvPr/>
        </p:nvSpPr>
        <p:spPr>
          <a:xfrm>
            <a:off x="7128000" y="864000"/>
            <a:ext cx="1800000" cy="504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Feedback on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808000" y="1296000"/>
            <a:ext cx="1727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Bunch charge profile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42425" y="3564000"/>
            <a:ext cx="2193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Vertical intra-bunch motion</a:t>
            </a:r>
          </a:p>
        </p:txBody>
      </p:sp>
    </p:spTree>
    <p:extLst>
      <p:ext uri="{BB962C8B-B14F-4D97-AF65-F5344CB8AC3E}">
        <p14:creationId xmlns:p14="http://schemas.microsoft.com/office/powerpoint/2010/main" val="347485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at injection energy in the 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40C0-1555-5A4D-90EF-22B299E5E403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756000" y="5832000"/>
            <a:ext cx="7920000" cy="792000"/>
          </a:xfrm>
        </p:spPr>
        <p:txBody>
          <a:bodyPr>
            <a:normAutofit/>
          </a:bodyPr>
          <a:lstStyle/>
          <a:p>
            <a:pPr algn="just"/>
            <a:r>
              <a:rPr lang="en-US" sz="1600" dirty="0"/>
              <a:t>The bunches injected 1.2 s earlier from the PSB suffer of emittance growth visible in the bunch-by-bunch emittance profile measured at high energy</a:t>
            </a:r>
            <a:endParaRPr lang="en-US" sz="1600" b="1" dirty="0">
              <a:solidFill>
                <a:srgbClr val="C00000"/>
              </a:solidFill>
            </a:endParaRPr>
          </a:p>
        </p:txBody>
      </p:sp>
      <p:pic>
        <p:nvPicPr>
          <p:cNvPr id="14" name="Picture 2" descr="C:\Heiko\Presentations\2014-11_RFUpgradesHB2014\2012-01_LHCBeamSlides\LHC25cycle_small.png">
            <a:extLst>
              <a:ext uri="{FF2B5EF4-FFF2-40B4-BE49-F238E27FC236}">
                <a16:creationId xmlns:a16="http://schemas.microsoft.com/office/drawing/2014/main" id="{4BEEC1E0-8E74-6977-28A7-61CEC8E99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9" y="1134001"/>
            <a:ext cx="8460000" cy="233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73EFBA3A-577F-9392-A8FD-C3DB98306E4D}"/>
              </a:ext>
            </a:extLst>
          </p:cNvPr>
          <p:cNvGrpSpPr/>
          <p:nvPr/>
        </p:nvGrpSpPr>
        <p:grpSpPr>
          <a:xfrm>
            <a:off x="1802669" y="560381"/>
            <a:ext cx="2131474" cy="1866882"/>
            <a:chOff x="1802669" y="560381"/>
            <a:chExt cx="2131474" cy="1866882"/>
          </a:xfrm>
        </p:grpSpPr>
        <p:pic>
          <p:nvPicPr>
            <p:cNvPr id="22" name="Picture 3" descr="C:\Heiko\Presentations\2014-11_RFUpgradesHB2014\2012-01_LHCBeamSlides\LHC25\inj2allb.png">
              <a:extLst>
                <a:ext uri="{FF2B5EF4-FFF2-40B4-BE49-F238E27FC236}">
                  <a16:creationId xmlns:a16="http://schemas.microsoft.com/office/drawing/2014/main" id="{AF30C1BE-B503-BF1E-4621-89D29550D9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2669" y="560381"/>
              <a:ext cx="1434662" cy="13808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AutoShape 31">
              <a:extLst>
                <a:ext uri="{FF2B5EF4-FFF2-40B4-BE49-F238E27FC236}">
                  <a16:creationId xmlns:a16="http://schemas.microsoft.com/office/drawing/2014/main" id="{7BD843CD-68EF-EEEA-CD46-9C170F3669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501612">
              <a:off x="3558227" y="1455223"/>
              <a:ext cx="375916" cy="972040"/>
            </a:xfrm>
            <a:prstGeom prst="upArrow">
              <a:avLst>
                <a:gd name="adj1" fmla="val 50000"/>
                <a:gd name="adj2" fmla="val 562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onstantia" pitchFamily="18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BC0B994-1456-D764-F087-BC9A807A6181}"/>
              </a:ext>
            </a:extLst>
          </p:cNvPr>
          <p:cNvGrpSpPr/>
          <p:nvPr/>
        </p:nvGrpSpPr>
        <p:grpSpPr>
          <a:xfrm>
            <a:off x="6050079" y="456795"/>
            <a:ext cx="2264343" cy="1354411"/>
            <a:chOff x="6050079" y="456795"/>
            <a:chExt cx="2264343" cy="1354411"/>
          </a:xfrm>
        </p:grpSpPr>
        <p:pic>
          <p:nvPicPr>
            <p:cNvPr id="25" name="Picture 5" descr="C:\Heiko\Presentations\2014-11_RFUpgradesHB2014\2012-01_LHCBeamSlides\LHC25\foursplitb12.png">
              <a:extLst>
                <a:ext uri="{FF2B5EF4-FFF2-40B4-BE49-F238E27FC236}">
                  <a16:creationId xmlns:a16="http://schemas.microsoft.com/office/drawing/2014/main" id="{0F8752C0-3947-E0A2-87D7-8687DA3AA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7638" y="456795"/>
              <a:ext cx="1376784" cy="1354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A51978B-8A8B-A856-80E4-5B318569A1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50079" y="1134000"/>
              <a:ext cx="681921" cy="186542"/>
            </a:xfrm>
            <a:prstGeom prst="straightConnector1">
              <a:avLst/>
            </a:prstGeom>
            <a:ln w="38100" cmpd="sng">
              <a:solidFill>
                <a:schemeClr val="bg1">
                  <a:lumMod val="6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9676822-7A26-AADA-D3AF-1275925A94FC}"/>
              </a:ext>
            </a:extLst>
          </p:cNvPr>
          <p:cNvGrpSpPr/>
          <p:nvPr/>
        </p:nvGrpSpPr>
        <p:grpSpPr>
          <a:xfrm>
            <a:off x="289925" y="3165502"/>
            <a:ext cx="2318886" cy="1568821"/>
            <a:chOff x="289925" y="3165502"/>
            <a:chExt cx="2318886" cy="15688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C10F65A-67F0-3D8B-89EC-78E04D2A537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9925" y="3353459"/>
              <a:ext cx="1330075" cy="1380864"/>
              <a:chOff x="318655" y="2558638"/>
              <a:chExt cx="1912621" cy="1985654"/>
            </a:xfrm>
          </p:grpSpPr>
          <p:pic>
            <p:nvPicPr>
              <p:cNvPr id="29" name="Picture 28" descr="tomo-PS.png">
                <a:extLst>
                  <a:ext uri="{FF2B5EF4-FFF2-40B4-BE49-F238E27FC236}">
                    <a16:creationId xmlns:a16="http://schemas.microsoft.com/office/drawing/2014/main" id="{7715772E-6B5A-9DC2-8233-5EE08017CE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300" t="15361" r="26369" b="15693"/>
              <a:stretch/>
            </p:blipFill>
            <p:spPr>
              <a:xfrm>
                <a:off x="318655" y="2558638"/>
                <a:ext cx="1912621" cy="1985654"/>
              </a:xfrm>
              <a:prstGeom prst="rect">
                <a:avLst/>
              </a:prstGeom>
            </p:spPr>
          </p:pic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377ED76-A8D3-84C2-0B89-8140F6E62A8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2176" y="2558638"/>
                <a:ext cx="579100" cy="1861200"/>
              </a:xfrm>
              <a:prstGeom prst="rect">
                <a:avLst/>
              </a:prstGeom>
              <a:solidFill>
                <a:srgbClr val="FFFDD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AutoShape 31">
              <a:extLst>
                <a:ext uri="{FF2B5EF4-FFF2-40B4-BE49-F238E27FC236}">
                  <a16:creationId xmlns:a16="http://schemas.microsoft.com/office/drawing/2014/main" id="{8A795AFD-4E36-FAE9-5BE5-5826A01B4A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217441">
              <a:off x="1934833" y="2867440"/>
              <a:ext cx="375916" cy="972040"/>
            </a:xfrm>
            <a:prstGeom prst="upArrow">
              <a:avLst>
                <a:gd name="adj1" fmla="val 50000"/>
                <a:gd name="adj2" fmla="val 562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onstantia" pitchFamily="18" charset="0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BD5A112-D2BD-34B7-8C95-F073967826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272" y="2721648"/>
            <a:ext cx="4832727" cy="278196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952503EE-1101-7CA3-9970-44C062B2F0C5}"/>
              </a:ext>
            </a:extLst>
          </p:cNvPr>
          <p:cNvGrpSpPr/>
          <p:nvPr/>
        </p:nvGrpSpPr>
        <p:grpSpPr>
          <a:xfrm>
            <a:off x="6937638" y="3353459"/>
            <a:ext cx="1376784" cy="1353272"/>
            <a:chOff x="6937638" y="3353459"/>
            <a:chExt cx="1376784" cy="135327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F748012-E681-F15F-F035-02025C45C2DB}"/>
                </a:ext>
              </a:extLst>
            </p:cNvPr>
            <p:cNvSpPr/>
            <p:nvPr/>
          </p:nvSpPr>
          <p:spPr>
            <a:xfrm>
              <a:off x="6937638" y="3353459"/>
              <a:ext cx="1376784" cy="43958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CAEA24C-A4AD-BF79-164B-E61792B3AB12}"/>
                </a:ext>
              </a:extLst>
            </p:cNvPr>
            <p:cNvSpPr/>
            <p:nvPr/>
          </p:nvSpPr>
          <p:spPr>
            <a:xfrm>
              <a:off x="6937638" y="4267147"/>
              <a:ext cx="1376784" cy="43958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712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A5490-B24C-5D45-B195-79EDD4EC896B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34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We now understand that collective effects can have a </a:t>
            </a:r>
            <a:r>
              <a:rPr lang="en-US" sz="2000" b="1" dirty="0">
                <a:solidFill>
                  <a:srgbClr val="C00000"/>
                </a:solidFill>
              </a:rPr>
              <a:t>huge potentially detrimental impact </a:t>
            </a:r>
            <a:r>
              <a:rPr lang="en-US" sz="2000" dirty="0"/>
              <a:t>on the machine performance and why, therefore, the study and the understanding of the underlying mechanism is important.</a:t>
            </a:r>
          </a:p>
          <a:p>
            <a:pPr algn="just"/>
            <a:r>
              <a:rPr lang="en-US" sz="2000" dirty="0"/>
              <a:t>We have encountered some </a:t>
            </a:r>
            <a:r>
              <a:rPr lang="en-US" sz="2000" b="1" dirty="0">
                <a:solidFill>
                  <a:srgbClr val="C00000"/>
                </a:solidFill>
              </a:rPr>
              <a:t>real world examples </a:t>
            </a:r>
            <a:r>
              <a:rPr lang="en-US" sz="2000" dirty="0"/>
              <a:t>of collective effects observed throughout the CERN accelerator chain.</a:t>
            </a:r>
          </a:p>
          <a:p>
            <a:pPr algn="just">
              <a:tabLst>
                <a:tab pos="1971675" algn="l"/>
              </a:tabLst>
            </a:pPr>
            <a:r>
              <a:rPr lang="en-US" sz="2000" dirty="0"/>
              <a:t>Next step is now having a look at the effect on the beam of the self-generated EM field, i.e. what we call  </a:t>
            </a:r>
            <a:r>
              <a:rPr lang="en-US" sz="2000" b="1" dirty="0">
                <a:solidFill>
                  <a:srgbClr val="C00000"/>
                </a:solidFill>
              </a:rPr>
              <a:t>direct space charge</a:t>
            </a:r>
            <a:r>
              <a:rPr lang="en-US" sz="2000" dirty="0"/>
              <a:t>.</a:t>
            </a:r>
            <a:endParaRPr lang="en-US" sz="1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32000" y="3024000"/>
            <a:ext cx="8280000" cy="3024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Part 1: Introduction + space charge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 to beam instabilities</a:t>
            </a:r>
          </a:p>
          <a:p>
            <a:pPr lvl="1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Examples of coherent and incoherent effects</a:t>
            </a:r>
          </a:p>
          <a:p>
            <a:pPr lvl="1"/>
            <a:r>
              <a:rPr lang="en-US" sz="2000" dirty="0"/>
              <a:t>Space charge</a:t>
            </a:r>
          </a:p>
          <a:p>
            <a:pPr lvl="2"/>
            <a:r>
              <a:rPr lang="en-US" sz="1700" dirty="0"/>
              <a:t>Basic concepts</a:t>
            </a:r>
          </a:p>
          <a:p>
            <a:pPr lvl="2"/>
            <a:r>
              <a:rPr lang="en-US" sz="1700" dirty="0"/>
              <a:t>Tune shift and tune spread</a:t>
            </a:r>
            <a:endParaRPr lang="en-US" sz="17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62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626">
        <p:fade/>
      </p:transition>
    </mc:Choice>
    <mc:Fallback xmlns="">
      <p:transition spd="med" advTm="40626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Particles within a bunch moving at any speed lower than speed of light generate a </a:t>
            </a:r>
            <a:r>
              <a:rPr lang="en-US" b="1" dirty="0">
                <a:solidFill>
                  <a:srgbClr val="FF0000"/>
                </a:solidFill>
              </a:rPr>
              <a:t>repulsive force </a:t>
            </a:r>
            <a:r>
              <a:rPr lang="en-US" dirty="0"/>
              <a:t>acting on other particles</a:t>
            </a:r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18" name="Content Placeholder 15">
            <a:extLst>
              <a:ext uri="{FF2B5EF4-FFF2-40B4-BE49-F238E27FC236}">
                <a16:creationId xmlns:a16="http://schemas.microsoft.com/office/drawing/2014/main" id="{EC8FC744-299B-3D42-6F15-617D2FA63C72}"/>
              </a:ext>
            </a:extLst>
          </p:cNvPr>
          <p:cNvSpPr txBox="1">
            <a:spLocks/>
          </p:cNvSpPr>
          <p:nvPr/>
        </p:nvSpPr>
        <p:spPr>
          <a:xfrm>
            <a:off x="432000" y="1638000"/>
            <a:ext cx="5323147" cy="45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Additional defocusing force on single particles with variable strength along the ring causing a decrease of their oscillation frequencies around the accelerator (tunes)</a:t>
            </a:r>
          </a:p>
          <a:p>
            <a:r>
              <a:rPr lang="en-US" dirty="0"/>
              <a:t>Furthermore, particles feel different space charge defocusing forces according to their positions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Spread of tunes within the bunch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19" name="Immagine 16">
            <a:extLst>
              <a:ext uri="{FF2B5EF4-FFF2-40B4-BE49-F238E27FC236}">
                <a16:creationId xmlns:a16="http://schemas.microsoft.com/office/drawing/2014/main" id="{F95DA4B9-C468-BCD6-0362-E38A94889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5147" y="1801605"/>
            <a:ext cx="3388853" cy="3650594"/>
          </a:xfrm>
          <a:prstGeom prst="rect">
            <a:avLst/>
          </a:prstGeom>
        </p:spPr>
      </p:pic>
      <p:grpSp>
        <p:nvGrpSpPr>
          <p:cNvPr id="82" name="Group 81">
            <a:extLst>
              <a:ext uri="{FF2B5EF4-FFF2-40B4-BE49-F238E27FC236}">
                <a16:creationId xmlns:a16="http://schemas.microsoft.com/office/drawing/2014/main" id="{1C403B97-C22B-7ED1-AB52-FE8ACAC797D1}"/>
              </a:ext>
            </a:extLst>
          </p:cNvPr>
          <p:cNvGrpSpPr>
            <a:grpSpLocks noChangeAspect="1"/>
          </p:cNvGrpSpPr>
          <p:nvPr/>
        </p:nvGrpSpPr>
        <p:grpSpPr>
          <a:xfrm>
            <a:off x="1636296" y="4142614"/>
            <a:ext cx="2784480" cy="1656000"/>
            <a:chOff x="683568" y="2878832"/>
            <a:chExt cx="2862360" cy="1702317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DAF2402F-C487-1A46-74B9-C28370766A7C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 w="9525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6772B020-B17C-7411-0F12-FA2688B1D932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DE1E3C5A-CCA8-E053-98C3-D1D0FA2AF1F6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C88CAB6E-93B9-B09F-5AD6-377AE49DA393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0A63ADA0-A154-2D5C-627F-11F3866929F3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dash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22BA7630-7C55-4399-62D4-532E8F9072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E7D60F9-AC72-B5D5-4E59-630A2DA98E65}"/>
                </a:ext>
              </a:extLst>
            </p:cNvPr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1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z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BD884C9-8822-181B-FD3C-4BDBE575F3BA}"/>
                </a:ext>
              </a:extLst>
            </p:cNvPr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1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y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E3AD9F32-766A-1BCA-25B8-B2AE29AAB51E}"/>
                </a:ext>
              </a:extLst>
            </p:cNvPr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1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x</a:t>
              </a: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214043F2-4675-85EA-9D7A-1BD6D61EAE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6EA356E5-4CEA-42A9-BBD1-62A5E359CB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FA86E5C1-72A7-ADEB-0096-11CF52B6D0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3756CF57-1FA7-F983-5F16-12A93C0BF9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004A59A6-F2FE-6E1A-2BAD-86B172D4EF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BAC7CD2A-6DB1-5CCA-85E4-962AADF402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AFA95F03-8C60-4D7D-2F1D-77023D3DD5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CD1E997-76C1-81E4-6766-A292C874B0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6C6677BB-99DE-6B95-77F3-FC6C6FA3B4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64CF237D-CBAD-21AC-3285-7B4AE8C031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EF77F800-E997-F507-C880-B82C366B87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160F2CEE-5D7F-B828-E0D4-A236346C9A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F40AA654-53C1-59B5-888C-93AFB078E8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5239738D-F87A-570C-19D7-2B9B38A77B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A5357E6-8781-361B-14F6-AA8D6B3A14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61F7BF88-9170-EAB9-6DE5-E58F69BA92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D2998FBD-433B-BFBE-E5F8-63FBB88F6C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A07648B-2DF6-ABF6-5A50-C0229C665E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8154C2C6-EC17-D557-376A-C5427FD422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54A86506-176F-EEFA-E85C-D561F119F9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9FE9B91F-F479-1A8A-C5BE-1B981D2854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726DCF8-2519-C651-44B8-BAF7A3023C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FCBC8538-998E-AC77-F35B-FF7AC20025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rgbClr val="00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1CCAE9D-4116-C678-83EB-0103CF9E9D9B}"/>
              </a:ext>
            </a:extLst>
          </p:cNvPr>
          <p:cNvGrpSpPr/>
          <p:nvPr/>
        </p:nvGrpSpPr>
        <p:grpSpPr>
          <a:xfrm>
            <a:off x="1156002" y="4259538"/>
            <a:ext cx="2978492" cy="1838000"/>
            <a:chOff x="-16815" y="2571835"/>
            <a:chExt cx="2978492" cy="1838000"/>
          </a:xfrm>
        </p:grpSpPr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B6DF9937-C9F9-1458-4F8F-3DEC921E03BC}"/>
                </a:ext>
              </a:extLst>
            </p:cNvPr>
            <p:cNvGrpSpPr/>
            <p:nvPr/>
          </p:nvGrpSpPr>
          <p:grpSpPr>
            <a:xfrm>
              <a:off x="1701226" y="2571835"/>
              <a:ext cx="1260451" cy="919107"/>
              <a:chOff x="1701226" y="2571835"/>
              <a:chExt cx="1260451" cy="919107"/>
            </a:xfrm>
          </p:grpSpPr>
          <p:cxnSp>
            <p:nvCxnSpPr>
              <p:cNvPr id="130" name="Straight Arrow Connector 129">
                <a:extLst>
                  <a:ext uri="{FF2B5EF4-FFF2-40B4-BE49-F238E27FC236}">
                    <a16:creationId xmlns:a16="http://schemas.microsoft.com/office/drawing/2014/main" id="{4594822E-9584-643C-9B4D-5A9C010D97EB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31" name="Straight Arrow Connector 130">
                <a:extLst>
                  <a:ext uri="{FF2B5EF4-FFF2-40B4-BE49-F238E27FC236}">
                    <a16:creationId xmlns:a16="http://schemas.microsoft.com/office/drawing/2014/main" id="{CBC76B5E-9FFB-0D0B-F203-3200FF65D3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32" name="Straight Arrow Connector 131">
                <a:extLst>
                  <a:ext uri="{FF2B5EF4-FFF2-40B4-BE49-F238E27FC236}">
                    <a16:creationId xmlns:a16="http://schemas.microsoft.com/office/drawing/2014/main" id="{3B9B5428-54AE-FB71-DBE2-CEB6640F71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33" name="Straight Arrow Connector 132">
                <a:extLst>
                  <a:ext uri="{FF2B5EF4-FFF2-40B4-BE49-F238E27FC236}">
                    <a16:creationId xmlns:a16="http://schemas.microsoft.com/office/drawing/2014/main" id="{354D4EA4-39A4-4C15-7247-62FBFDD8A5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4941" y="3487585"/>
                <a:ext cx="456736" cy="3357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01C567C4-40D5-C939-06F6-46B32991EF1F}"/>
                </a:ext>
              </a:extLst>
            </p:cNvPr>
            <p:cNvGrpSpPr/>
            <p:nvPr/>
          </p:nvGrpSpPr>
          <p:grpSpPr>
            <a:xfrm flipV="1">
              <a:off x="1698750" y="3730581"/>
              <a:ext cx="1083600" cy="679254"/>
              <a:chOff x="1701226" y="2571835"/>
              <a:chExt cx="1083600" cy="679254"/>
            </a:xfrm>
          </p:grpSpPr>
          <p:cxnSp>
            <p:nvCxnSpPr>
              <p:cNvPr id="127" name="Straight Arrow Connector 126">
                <a:extLst>
                  <a:ext uri="{FF2B5EF4-FFF2-40B4-BE49-F238E27FC236}">
                    <a16:creationId xmlns:a16="http://schemas.microsoft.com/office/drawing/2014/main" id="{AB9A19EF-8BB0-7D72-10C7-4B19DC1E7140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28" name="Straight Arrow Connector 127">
                <a:extLst>
                  <a:ext uri="{FF2B5EF4-FFF2-40B4-BE49-F238E27FC236}">
                    <a16:creationId xmlns:a16="http://schemas.microsoft.com/office/drawing/2014/main" id="{9A48CB12-F244-4A2B-649E-E7FE4DE6A5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29" name="Straight Arrow Connector 128">
                <a:extLst>
                  <a:ext uri="{FF2B5EF4-FFF2-40B4-BE49-F238E27FC236}">
                    <a16:creationId xmlns:a16="http://schemas.microsoft.com/office/drawing/2014/main" id="{84BCC0DC-675B-876D-3CF0-9B196EB103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839A7506-B0F4-879F-0CDF-ADD7E195C437}"/>
                </a:ext>
              </a:extLst>
            </p:cNvPr>
            <p:cNvGrpSpPr/>
            <p:nvPr/>
          </p:nvGrpSpPr>
          <p:grpSpPr>
            <a:xfrm flipH="1" flipV="1">
              <a:off x="65943" y="3719871"/>
              <a:ext cx="1083600" cy="679254"/>
              <a:chOff x="1701226" y="2571835"/>
              <a:chExt cx="1083600" cy="679254"/>
            </a:xfrm>
          </p:grpSpPr>
          <p:cxnSp>
            <p:nvCxnSpPr>
              <p:cNvPr id="124" name="Straight Arrow Connector 123">
                <a:extLst>
                  <a:ext uri="{FF2B5EF4-FFF2-40B4-BE49-F238E27FC236}">
                    <a16:creationId xmlns:a16="http://schemas.microsoft.com/office/drawing/2014/main" id="{FEED3F84-E8C5-639A-8762-A666C9A722D1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25" name="Straight Arrow Connector 124">
                <a:extLst>
                  <a:ext uri="{FF2B5EF4-FFF2-40B4-BE49-F238E27FC236}">
                    <a16:creationId xmlns:a16="http://schemas.microsoft.com/office/drawing/2014/main" id="{2EAA8DAA-04A6-E17C-6EA8-4AEE577BFA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26" name="Straight Arrow Connector 125">
                <a:extLst>
                  <a:ext uri="{FF2B5EF4-FFF2-40B4-BE49-F238E27FC236}">
                    <a16:creationId xmlns:a16="http://schemas.microsoft.com/office/drawing/2014/main" id="{79325C8F-8802-0741-176C-460A1D94CF6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C2878ACE-9B66-DEC6-265A-30CD524D7315}"/>
                </a:ext>
              </a:extLst>
            </p:cNvPr>
            <p:cNvGrpSpPr/>
            <p:nvPr/>
          </p:nvGrpSpPr>
          <p:grpSpPr>
            <a:xfrm flipH="1">
              <a:off x="-16815" y="2574328"/>
              <a:ext cx="1163269" cy="919107"/>
              <a:chOff x="1701226" y="2571835"/>
              <a:chExt cx="1163269" cy="919107"/>
            </a:xfrm>
          </p:grpSpPr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E5BB9969-1801-691B-AE27-EF2748D78E14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05F8180D-FFA6-5240-F373-6467C4D811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1DEF87AB-3102-09FB-D28A-F68430E575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C1B43118-CADE-010B-5052-A13F100B77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07759" y="3487585"/>
                <a:ext cx="456736" cy="3357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413069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Particles within a bunch moving at any speed lower than speed of light generate a </a:t>
            </a:r>
            <a:r>
              <a:rPr lang="en-US" b="1" dirty="0">
                <a:solidFill>
                  <a:srgbClr val="FF0000"/>
                </a:solidFill>
              </a:rPr>
              <a:t>repulsive force </a:t>
            </a:r>
            <a:r>
              <a:rPr lang="en-US" dirty="0"/>
              <a:t>acting on other particles</a:t>
            </a:r>
          </a:p>
          <a:p>
            <a:endParaRPr lang="en-US" dirty="0"/>
          </a:p>
          <a:p>
            <a:r>
              <a:rPr lang="en-US" dirty="0"/>
              <a:t>Space charge includes typically two aspects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Expected dependence on</a:t>
            </a:r>
          </a:p>
          <a:p>
            <a:pPr lvl="1"/>
            <a:r>
              <a:rPr lang="en-US" dirty="0"/>
              <a:t>Beam current (intensity) and particle distribution</a:t>
            </a:r>
          </a:p>
          <a:p>
            <a:pPr lvl="1"/>
            <a:r>
              <a:rPr lang="en-US" dirty="0"/>
              <a:t>Geometry and material of the surrounding vacuum chamber and machine elements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33C2E07-A31C-0E5F-ED8F-77882FFF5552}"/>
              </a:ext>
            </a:extLst>
          </p:cNvPr>
          <p:cNvGrpSpPr/>
          <p:nvPr/>
        </p:nvGrpSpPr>
        <p:grpSpPr>
          <a:xfrm>
            <a:off x="1957482" y="2309827"/>
            <a:ext cx="5514963" cy="1772721"/>
            <a:chOff x="1957482" y="2443639"/>
            <a:chExt cx="5514963" cy="1772721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87FFCDE-A3D5-FD80-EC20-95D4465FFD5B}"/>
                </a:ext>
              </a:extLst>
            </p:cNvPr>
            <p:cNvSpPr txBox="1"/>
            <p:nvPr/>
          </p:nvSpPr>
          <p:spPr>
            <a:xfrm>
              <a:off x="3553084" y="2481967"/>
              <a:ext cx="38185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>
                  <a:solidFill>
                    <a:srgbClr val="262626"/>
                  </a:solidFill>
                </a:rPr>
                <a:t>Direct space charge:</a:t>
              </a:r>
              <a:r>
                <a:rPr lang="en-US" sz="1400" dirty="0">
                  <a:solidFill>
                    <a:srgbClr val="262626"/>
                  </a:solidFill>
                </a:rPr>
                <a:t> </a:t>
              </a:r>
            </a:p>
            <a:p>
              <a:r>
                <a:rPr lang="en-US" sz="1400" dirty="0">
                  <a:solidFill>
                    <a:srgbClr val="262626"/>
                  </a:solidFill>
                </a:rPr>
                <a:t>interaction of charged particles in free space 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8B1463A-B871-4768-5EA6-B22B8B7AB2FE}"/>
                </a:ext>
              </a:extLst>
            </p:cNvPr>
            <p:cNvSpPr txBox="1"/>
            <p:nvPr/>
          </p:nvSpPr>
          <p:spPr>
            <a:xfrm>
              <a:off x="3557757" y="3262253"/>
              <a:ext cx="391468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>
                  <a:solidFill>
                    <a:srgbClr val="262626"/>
                  </a:solidFill>
                </a:rPr>
                <a:t>Indirect space charge:</a:t>
              </a:r>
              <a:r>
                <a:rPr lang="en-US" sz="1400" dirty="0">
                  <a:solidFill>
                    <a:srgbClr val="262626"/>
                  </a:solidFill>
                </a:rPr>
                <a:t> </a:t>
              </a:r>
            </a:p>
            <a:p>
              <a:r>
                <a:rPr lang="en-US" sz="1400" dirty="0">
                  <a:solidFill>
                    <a:srgbClr val="262626"/>
                  </a:solidFill>
                </a:rPr>
                <a:t>interaction with image charges and currents </a:t>
              </a:r>
            </a:p>
            <a:p>
              <a:r>
                <a:rPr lang="en-US" sz="1400" dirty="0">
                  <a:solidFill>
                    <a:srgbClr val="262626"/>
                  </a:solidFill>
                </a:rPr>
                <a:t>induced in perfect conducting wa</a:t>
              </a:r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lls and ferromagnetic materials close to the beam pipe</a:t>
              </a: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68CBB42-DCDE-C959-B6BC-6DB0BF67E76C}"/>
                </a:ext>
              </a:extLst>
            </p:cNvPr>
            <p:cNvGrpSpPr/>
            <p:nvPr/>
          </p:nvGrpSpPr>
          <p:grpSpPr>
            <a:xfrm>
              <a:off x="2189010" y="2443639"/>
              <a:ext cx="720000" cy="720000"/>
              <a:chOff x="959360" y="3000665"/>
              <a:chExt cx="720000" cy="720000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788B8198-7F2A-65CB-8EB6-0C8081777A22}"/>
                  </a:ext>
                </a:extLst>
              </p:cNvPr>
              <p:cNvSpPr/>
              <p:nvPr/>
            </p:nvSpPr>
            <p:spPr>
              <a:xfrm>
                <a:off x="1247360" y="3288665"/>
                <a:ext cx="144000" cy="144000"/>
              </a:xfrm>
              <a:prstGeom prst="ellipse">
                <a:avLst/>
              </a:prstGeom>
              <a:solidFill>
                <a:srgbClr val="008000"/>
              </a:solidFill>
              <a:ln w="254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ACEE6077-F08C-65FE-A4E1-7CF033127084}"/>
                  </a:ext>
                </a:extLst>
              </p:cNvPr>
              <p:cNvCxnSpPr/>
              <p:nvPr/>
            </p:nvCxnSpPr>
            <p:spPr>
              <a:xfrm flipH="1" flipV="1">
                <a:off x="1318698" y="3000665"/>
                <a:ext cx="0" cy="288000"/>
              </a:xfrm>
              <a:prstGeom prst="straightConnector1">
                <a:avLst/>
              </a:prstGeom>
              <a:ln w="9525">
                <a:solidFill>
                  <a:srgbClr val="008000"/>
                </a:solidFill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6908522C-1D8E-CACB-9695-B1178FD98AA3}"/>
                  </a:ext>
                </a:extLst>
              </p:cNvPr>
              <p:cNvCxnSpPr/>
              <p:nvPr/>
            </p:nvCxnSpPr>
            <p:spPr>
              <a:xfrm rot="10800000" flipH="1" flipV="1">
                <a:off x="1321946" y="3432665"/>
                <a:ext cx="0" cy="288000"/>
              </a:xfrm>
              <a:prstGeom prst="straightConnector1">
                <a:avLst/>
              </a:prstGeom>
              <a:ln w="9525">
                <a:solidFill>
                  <a:srgbClr val="008000"/>
                </a:solidFill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356C1537-8282-E81C-482C-5CC7140CD24D}"/>
                  </a:ext>
                </a:extLst>
              </p:cNvPr>
              <p:cNvCxnSpPr/>
              <p:nvPr/>
            </p:nvCxnSpPr>
            <p:spPr>
              <a:xfrm rot="16200000" flipH="1" flipV="1">
                <a:off x="1103360" y="3214779"/>
                <a:ext cx="0" cy="288000"/>
              </a:xfrm>
              <a:prstGeom prst="straightConnector1">
                <a:avLst/>
              </a:prstGeom>
              <a:ln w="9525">
                <a:solidFill>
                  <a:srgbClr val="008000"/>
                </a:solidFill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09FDC944-EBAF-072B-0E61-721CB4B9193F}"/>
                  </a:ext>
                </a:extLst>
              </p:cNvPr>
              <p:cNvCxnSpPr/>
              <p:nvPr/>
            </p:nvCxnSpPr>
            <p:spPr>
              <a:xfrm rot="5400000" flipH="1" flipV="1">
                <a:off x="1535360" y="3214779"/>
                <a:ext cx="0" cy="288000"/>
              </a:xfrm>
              <a:prstGeom prst="straightConnector1">
                <a:avLst/>
              </a:prstGeom>
              <a:ln w="9525">
                <a:solidFill>
                  <a:srgbClr val="008000"/>
                </a:solidFill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46B5323C-8E81-67BB-491E-54DBE74125B2}"/>
                  </a:ext>
                </a:extLst>
              </p:cNvPr>
              <p:cNvCxnSpPr/>
              <p:nvPr/>
            </p:nvCxnSpPr>
            <p:spPr>
              <a:xfrm rot="13500000" flipH="1" flipV="1">
                <a:off x="1160432" y="3363930"/>
                <a:ext cx="0" cy="288000"/>
              </a:xfrm>
              <a:prstGeom prst="straightConnector1">
                <a:avLst/>
              </a:prstGeom>
              <a:ln w="9525">
                <a:solidFill>
                  <a:srgbClr val="008000"/>
                </a:solidFill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>
                <a:extLst>
                  <a:ext uri="{FF2B5EF4-FFF2-40B4-BE49-F238E27FC236}">
                    <a16:creationId xmlns:a16="http://schemas.microsoft.com/office/drawing/2014/main" id="{EABF3AF5-5164-CAE4-9B41-94EE967E5388}"/>
                  </a:ext>
                </a:extLst>
              </p:cNvPr>
              <p:cNvCxnSpPr/>
              <p:nvPr/>
            </p:nvCxnSpPr>
            <p:spPr>
              <a:xfrm rot="18900000" flipH="1" flipV="1">
                <a:off x="1170294" y="3063898"/>
                <a:ext cx="0" cy="288000"/>
              </a:xfrm>
              <a:prstGeom prst="straightConnector1">
                <a:avLst/>
              </a:prstGeom>
              <a:ln w="9525">
                <a:solidFill>
                  <a:srgbClr val="008000"/>
                </a:solidFill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A7CA6F51-D296-222B-AB47-D73158930193}"/>
                  </a:ext>
                </a:extLst>
              </p:cNvPr>
              <p:cNvCxnSpPr/>
              <p:nvPr/>
            </p:nvCxnSpPr>
            <p:spPr>
              <a:xfrm rot="8100000" flipH="1" flipV="1">
                <a:off x="1475647" y="3360680"/>
                <a:ext cx="0" cy="288000"/>
              </a:xfrm>
              <a:prstGeom prst="straightConnector1">
                <a:avLst/>
              </a:prstGeom>
              <a:ln w="9525">
                <a:solidFill>
                  <a:srgbClr val="008000"/>
                </a:solidFill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8EDBCE3B-620B-F74F-12B4-666C7CD3CC58}"/>
                  </a:ext>
                </a:extLst>
              </p:cNvPr>
              <p:cNvCxnSpPr/>
              <p:nvPr/>
            </p:nvCxnSpPr>
            <p:spPr>
              <a:xfrm rot="2700000" flipH="1" flipV="1">
                <a:off x="1472518" y="3063899"/>
                <a:ext cx="0" cy="288000"/>
              </a:xfrm>
              <a:prstGeom prst="straightConnector1">
                <a:avLst/>
              </a:prstGeom>
              <a:ln w="9525">
                <a:solidFill>
                  <a:srgbClr val="008000"/>
                </a:solidFill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D490A5C-90F4-1533-6BA5-D790B951DF59}"/>
                </a:ext>
              </a:extLst>
            </p:cNvPr>
            <p:cNvCxnSpPr/>
            <p:nvPr/>
          </p:nvCxnSpPr>
          <p:spPr>
            <a:xfrm>
              <a:off x="1957482" y="3450932"/>
              <a:ext cx="1317600" cy="0"/>
            </a:xfrm>
            <a:prstGeom prst="line">
              <a:avLst/>
            </a:prstGeom>
            <a:ln w="19050">
              <a:solidFill>
                <a:schemeClr val="tx2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82127785-EB91-2530-937F-DE82BCD32A0D}"/>
                </a:ext>
              </a:extLst>
            </p:cNvPr>
            <p:cNvCxnSpPr/>
            <p:nvPr/>
          </p:nvCxnSpPr>
          <p:spPr>
            <a:xfrm>
              <a:off x="1957482" y="4028837"/>
              <a:ext cx="1317600" cy="0"/>
            </a:xfrm>
            <a:prstGeom prst="line">
              <a:avLst/>
            </a:prstGeom>
            <a:ln w="19050">
              <a:solidFill>
                <a:schemeClr val="tx2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663EF9B9-5FE0-58C4-F26F-30F1B3C67F46}"/>
                </a:ext>
              </a:extLst>
            </p:cNvPr>
            <p:cNvGrpSpPr/>
            <p:nvPr/>
          </p:nvGrpSpPr>
          <p:grpSpPr>
            <a:xfrm>
              <a:off x="2484390" y="3455257"/>
              <a:ext cx="144000" cy="564096"/>
              <a:chOff x="1247360" y="3091609"/>
              <a:chExt cx="144000" cy="564096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497451F5-BF87-1062-70D1-B02A6B24072B}"/>
                  </a:ext>
                </a:extLst>
              </p:cNvPr>
              <p:cNvSpPr/>
              <p:nvPr/>
            </p:nvSpPr>
            <p:spPr>
              <a:xfrm>
                <a:off x="1247360" y="3288665"/>
                <a:ext cx="144000" cy="144000"/>
              </a:xfrm>
              <a:prstGeom prst="ellipse">
                <a:avLst/>
              </a:prstGeom>
              <a:solidFill>
                <a:srgbClr val="008000"/>
              </a:solidFill>
              <a:ln w="254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F352D75F-C26B-56E9-57CB-23A41286C545}"/>
                  </a:ext>
                </a:extLst>
              </p:cNvPr>
              <p:cNvCxnSpPr/>
              <p:nvPr/>
            </p:nvCxnSpPr>
            <p:spPr>
              <a:xfrm flipH="1" flipV="1">
                <a:off x="1318698" y="3091609"/>
                <a:ext cx="0" cy="216000"/>
              </a:xfrm>
              <a:prstGeom prst="straightConnector1">
                <a:avLst/>
              </a:prstGeom>
              <a:ln w="9525">
                <a:solidFill>
                  <a:srgbClr val="008000"/>
                </a:solidFill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A43DCAE1-2ACE-330C-7CF9-0DC16E63A179}"/>
                  </a:ext>
                </a:extLst>
              </p:cNvPr>
              <p:cNvCxnSpPr/>
              <p:nvPr/>
            </p:nvCxnSpPr>
            <p:spPr>
              <a:xfrm rot="10800000" flipH="1" flipV="1">
                <a:off x="1321946" y="3367705"/>
                <a:ext cx="0" cy="288000"/>
              </a:xfrm>
              <a:prstGeom prst="straightConnector1">
                <a:avLst/>
              </a:prstGeom>
              <a:ln w="9525">
                <a:solidFill>
                  <a:srgbClr val="008000"/>
                </a:solidFill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A5F3551D-DB80-4D98-C6F5-D9BA0DF80D10}"/>
                </a:ext>
              </a:extLst>
            </p:cNvPr>
            <p:cNvSpPr/>
            <p:nvPr/>
          </p:nvSpPr>
          <p:spPr>
            <a:xfrm>
              <a:off x="2419753" y="3444437"/>
              <a:ext cx="71219" cy="249558"/>
            </a:xfrm>
            <a:custGeom>
              <a:avLst/>
              <a:gdLst>
                <a:gd name="connsiteX0" fmla="*/ 95741 w 95741"/>
                <a:gd name="connsiteY0" fmla="*/ 198135 h 198135"/>
                <a:gd name="connsiteX1" fmla="*/ 4797 w 95741"/>
                <a:gd name="connsiteY1" fmla="*/ 126677 h 198135"/>
                <a:gd name="connsiteX2" fmla="*/ 14541 w 95741"/>
                <a:gd name="connsiteY2" fmla="*/ 0 h 198135"/>
                <a:gd name="connsiteX0" fmla="*/ 82903 w 82903"/>
                <a:gd name="connsiteY0" fmla="*/ 198135 h 198135"/>
                <a:gd name="connsiteX1" fmla="*/ 14695 w 82903"/>
                <a:gd name="connsiteY1" fmla="*/ 146166 h 198135"/>
                <a:gd name="connsiteX2" fmla="*/ 1703 w 82903"/>
                <a:gd name="connsiteY2" fmla="*/ 0 h 198135"/>
                <a:gd name="connsiteX0" fmla="*/ 82023 w 82023"/>
                <a:gd name="connsiteY0" fmla="*/ 198135 h 198135"/>
                <a:gd name="connsiteX1" fmla="*/ 23559 w 82023"/>
                <a:gd name="connsiteY1" fmla="*/ 136422 h 198135"/>
                <a:gd name="connsiteX2" fmla="*/ 823 w 82023"/>
                <a:gd name="connsiteY2" fmla="*/ 0 h 198135"/>
                <a:gd name="connsiteX0" fmla="*/ 70707 w 70707"/>
                <a:gd name="connsiteY0" fmla="*/ 201288 h 201288"/>
                <a:gd name="connsiteX1" fmla="*/ 12243 w 70707"/>
                <a:gd name="connsiteY1" fmla="*/ 139575 h 201288"/>
                <a:gd name="connsiteX2" fmla="*/ 1840 w 70707"/>
                <a:gd name="connsiteY2" fmla="*/ 0 h 201288"/>
                <a:gd name="connsiteX0" fmla="*/ 63111 w 63111"/>
                <a:gd name="connsiteY0" fmla="*/ 235975 h 235975"/>
                <a:gd name="connsiteX1" fmla="*/ 12047 w 63111"/>
                <a:gd name="connsiteY1" fmla="*/ 139575 h 235975"/>
                <a:gd name="connsiteX2" fmla="*/ 1644 w 63111"/>
                <a:gd name="connsiteY2" fmla="*/ 0 h 235975"/>
                <a:gd name="connsiteX0" fmla="*/ 62548 w 62548"/>
                <a:gd name="connsiteY0" fmla="*/ 235975 h 235975"/>
                <a:gd name="connsiteX1" fmla="*/ 16417 w 62548"/>
                <a:gd name="connsiteY1" fmla="*/ 164802 h 235975"/>
                <a:gd name="connsiteX2" fmla="*/ 1081 w 62548"/>
                <a:gd name="connsiteY2" fmla="*/ 0 h 235975"/>
                <a:gd name="connsiteX0" fmla="*/ 64472 w 64472"/>
                <a:gd name="connsiteY0" fmla="*/ 235975 h 235975"/>
                <a:gd name="connsiteX1" fmla="*/ 18341 w 64472"/>
                <a:gd name="connsiteY1" fmla="*/ 164802 h 235975"/>
                <a:gd name="connsiteX2" fmla="*/ 3005 w 64472"/>
                <a:gd name="connsiteY2" fmla="*/ 0 h 235975"/>
                <a:gd name="connsiteX0" fmla="*/ 63408 w 63408"/>
                <a:gd name="connsiteY0" fmla="*/ 235975 h 235975"/>
                <a:gd name="connsiteX1" fmla="*/ 17277 w 63408"/>
                <a:gd name="connsiteY1" fmla="*/ 164802 h 235975"/>
                <a:gd name="connsiteX2" fmla="*/ 1941 w 63408"/>
                <a:gd name="connsiteY2" fmla="*/ 0 h 235975"/>
                <a:gd name="connsiteX0" fmla="*/ 68417 w 68417"/>
                <a:gd name="connsiteY0" fmla="*/ 235975 h 235975"/>
                <a:gd name="connsiteX1" fmla="*/ 9953 w 68417"/>
                <a:gd name="connsiteY1" fmla="*/ 158496 h 235975"/>
                <a:gd name="connsiteX2" fmla="*/ 6950 w 68417"/>
                <a:gd name="connsiteY2" fmla="*/ 0 h 235975"/>
                <a:gd name="connsiteX0" fmla="*/ 72660 w 72660"/>
                <a:gd name="connsiteY0" fmla="*/ 235975 h 235975"/>
                <a:gd name="connsiteX1" fmla="*/ 14196 w 72660"/>
                <a:gd name="connsiteY1" fmla="*/ 158496 h 235975"/>
                <a:gd name="connsiteX2" fmla="*/ 11193 w 72660"/>
                <a:gd name="connsiteY2" fmla="*/ 0 h 235975"/>
                <a:gd name="connsiteX0" fmla="*/ 66387 w 66387"/>
                <a:gd name="connsiteY0" fmla="*/ 235975 h 235975"/>
                <a:gd name="connsiteX1" fmla="*/ 7923 w 66387"/>
                <a:gd name="connsiteY1" fmla="*/ 158496 h 235975"/>
                <a:gd name="connsiteX2" fmla="*/ 4920 w 66387"/>
                <a:gd name="connsiteY2" fmla="*/ 0 h 235975"/>
                <a:gd name="connsiteX0" fmla="*/ 91624 w 91624"/>
                <a:gd name="connsiteY0" fmla="*/ 213901 h 213901"/>
                <a:gd name="connsiteX1" fmla="*/ 33160 w 91624"/>
                <a:gd name="connsiteY1" fmla="*/ 136422 h 213901"/>
                <a:gd name="connsiteX2" fmla="*/ 559 w 91624"/>
                <a:gd name="connsiteY2" fmla="*/ 0 h 213901"/>
                <a:gd name="connsiteX0" fmla="*/ 75049 w 75049"/>
                <a:gd name="connsiteY0" fmla="*/ 213901 h 213901"/>
                <a:gd name="connsiteX1" fmla="*/ 16585 w 75049"/>
                <a:gd name="connsiteY1" fmla="*/ 136422 h 213901"/>
                <a:gd name="connsiteX2" fmla="*/ 1250 w 75049"/>
                <a:gd name="connsiteY2" fmla="*/ 0 h 213901"/>
                <a:gd name="connsiteX0" fmla="*/ 74482 w 74482"/>
                <a:gd name="connsiteY0" fmla="*/ 213901 h 213901"/>
                <a:gd name="connsiteX1" fmla="*/ 25884 w 74482"/>
                <a:gd name="connsiteY1" fmla="*/ 133267 h 213901"/>
                <a:gd name="connsiteX2" fmla="*/ 683 w 74482"/>
                <a:gd name="connsiteY2" fmla="*/ 0 h 213901"/>
                <a:gd name="connsiteX0" fmla="*/ 76861 w 76861"/>
                <a:gd name="connsiteY0" fmla="*/ 213901 h 213901"/>
                <a:gd name="connsiteX1" fmla="*/ 28263 w 76861"/>
                <a:gd name="connsiteY1" fmla="*/ 133267 h 213901"/>
                <a:gd name="connsiteX2" fmla="*/ 3062 w 76861"/>
                <a:gd name="connsiteY2" fmla="*/ 0 h 213901"/>
                <a:gd name="connsiteX0" fmla="*/ 75502 w 75502"/>
                <a:gd name="connsiteY0" fmla="*/ 213901 h 213901"/>
                <a:gd name="connsiteX1" fmla="*/ 26904 w 75502"/>
                <a:gd name="connsiteY1" fmla="*/ 133267 h 213901"/>
                <a:gd name="connsiteX2" fmla="*/ 1703 w 75502"/>
                <a:gd name="connsiteY2" fmla="*/ 0 h 213901"/>
                <a:gd name="connsiteX0" fmla="*/ 74809 w 74809"/>
                <a:gd name="connsiteY0" fmla="*/ 213901 h 213901"/>
                <a:gd name="connsiteX1" fmla="*/ 26211 w 74809"/>
                <a:gd name="connsiteY1" fmla="*/ 133267 h 213901"/>
                <a:gd name="connsiteX2" fmla="*/ 1010 w 74809"/>
                <a:gd name="connsiteY2" fmla="*/ 0 h 213901"/>
                <a:gd name="connsiteX0" fmla="*/ 74412 w 74412"/>
                <a:gd name="connsiteY0" fmla="*/ 213901 h 213901"/>
                <a:gd name="connsiteX1" fmla="*/ 25814 w 74412"/>
                <a:gd name="connsiteY1" fmla="*/ 133267 h 213901"/>
                <a:gd name="connsiteX2" fmla="*/ 613 w 74412"/>
                <a:gd name="connsiteY2" fmla="*/ 0 h 213901"/>
                <a:gd name="connsiteX0" fmla="*/ 74692 w 74692"/>
                <a:gd name="connsiteY0" fmla="*/ 213901 h 213901"/>
                <a:gd name="connsiteX1" fmla="*/ 18694 w 74692"/>
                <a:gd name="connsiteY1" fmla="*/ 133267 h 213901"/>
                <a:gd name="connsiteX2" fmla="*/ 893 w 74692"/>
                <a:gd name="connsiteY2" fmla="*/ 0 h 213901"/>
                <a:gd name="connsiteX0" fmla="*/ 74849 w 74849"/>
                <a:gd name="connsiteY0" fmla="*/ 213901 h 213901"/>
                <a:gd name="connsiteX1" fmla="*/ 16385 w 74849"/>
                <a:gd name="connsiteY1" fmla="*/ 123807 h 213901"/>
                <a:gd name="connsiteX2" fmla="*/ 1050 w 74849"/>
                <a:gd name="connsiteY2" fmla="*/ 0 h 213901"/>
                <a:gd name="connsiteX0" fmla="*/ 64167 w 64167"/>
                <a:gd name="connsiteY0" fmla="*/ 226515 h 226515"/>
                <a:gd name="connsiteX1" fmla="*/ 5703 w 64167"/>
                <a:gd name="connsiteY1" fmla="*/ 136421 h 226515"/>
                <a:gd name="connsiteX2" fmla="*/ 5167 w 64167"/>
                <a:gd name="connsiteY2" fmla="*/ 0 h 226515"/>
                <a:gd name="connsiteX0" fmla="*/ 60585 w 60585"/>
                <a:gd name="connsiteY0" fmla="*/ 226515 h 226515"/>
                <a:gd name="connsiteX1" fmla="*/ 11987 w 60585"/>
                <a:gd name="connsiteY1" fmla="*/ 133268 h 226515"/>
                <a:gd name="connsiteX2" fmla="*/ 1585 w 60585"/>
                <a:gd name="connsiteY2" fmla="*/ 0 h 226515"/>
                <a:gd name="connsiteX0" fmla="*/ 62172 w 62172"/>
                <a:gd name="connsiteY0" fmla="*/ 226515 h 226515"/>
                <a:gd name="connsiteX1" fmla="*/ 13574 w 62172"/>
                <a:gd name="connsiteY1" fmla="*/ 133268 h 226515"/>
                <a:gd name="connsiteX2" fmla="*/ 3172 w 62172"/>
                <a:gd name="connsiteY2" fmla="*/ 0 h 226515"/>
                <a:gd name="connsiteX0" fmla="*/ 65777 w 65777"/>
                <a:gd name="connsiteY0" fmla="*/ 226515 h 226515"/>
                <a:gd name="connsiteX1" fmla="*/ 9780 w 65777"/>
                <a:gd name="connsiteY1" fmla="*/ 139575 h 226515"/>
                <a:gd name="connsiteX2" fmla="*/ 6777 w 65777"/>
                <a:gd name="connsiteY2" fmla="*/ 0 h 226515"/>
                <a:gd name="connsiteX0" fmla="*/ 61418 w 61418"/>
                <a:gd name="connsiteY0" fmla="*/ 226515 h 226515"/>
                <a:gd name="connsiteX1" fmla="*/ 15287 w 61418"/>
                <a:gd name="connsiteY1" fmla="*/ 139575 h 226515"/>
                <a:gd name="connsiteX2" fmla="*/ 2418 w 61418"/>
                <a:gd name="connsiteY2" fmla="*/ 0 h 226515"/>
                <a:gd name="connsiteX0" fmla="*/ 60549 w 60549"/>
                <a:gd name="connsiteY0" fmla="*/ 226515 h 226515"/>
                <a:gd name="connsiteX1" fmla="*/ 14418 w 60549"/>
                <a:gd name="connsiteY1" fmla="*/ 139575 h 226515"/>
                <a:gd name="connsiteX2" fmla="*/ 1549 w 60549"/>
                <a:gd name="connsiteY2" fmla="*/ 0 h 226515"/>
                <a:gd name="connsiteX0" fmla="*/ 63526 w 63526"/>
                <a:gd name="connsiteY0" fmla="*/ 226515 h 226515"/>
                <a:gd name="connsiteX1" fmla="*/ 17395 w 63526"/>
                <a:gd name="connsiteY1" fmla="*/ 139575 h 226515"/>
                <a:gd name="connsiteX2" fmla="*/ 4526 w 63526"/>
                <a:gd name="connsiteY2" fmla="*/ 0 h 226515"/>
                <a:gd name="connsiteX0" fmla="*/ 60926 w 60926"/>
                <a:gd name="connsiteY0" fmla="*/ 226515 h 226515"/>
                <a:gd name="connsiteX1" fmla="*/ 14795 w 60926"/>
                <a:gd name="connsiteY1" fmla="*/ 139575 h 226515"/>
                <a:gd name="connsiteX2" fmla="*/ 1926 w 60926"/>
                <a:gd name="connsiteY2" fmla="*/ 0 h 226515"/>
                <a:gd name="connsiteX0" fmla="*/ 60232 w 60232"/>
                <a:gd name="connsiteY0" fmla="*/ 226515 h 226515"/>
                <a:gd name="connsiteX1" fmla="*/ 19034 w 60232"/>
                <a:gd name="connsiteY1" fmla="*/ 120655 h 226515"/>
                <a:gd name="connsiteX2" fmla="*/ 1232 w 60232"/>
                <a:gd name="connsiteY2" fmla="*/ 0 h 226515"/>
                <a:gd name="connsiteX0" fmla="*/ 64752 w 64752"/>
                <a:gd name="connsiteY0" fmla="*/ 226515 h 226515"/>
                <a:gd name="connsiteX1" fmla="*/ 8754 w 64752"/>
                <a:gd name="connsiteY1" fmla="*/ 123808 h 226515"/>
                <a:gd name="connsiteX2" fmla="*/ 5752 w 64752"/>
                <a:gd name="connsiteY2" fmla="*/ 0 h 226515"/>
                <a:gd name="connsiteX0" fmla="*/ 60725 w 60725"/>
                <a:gd name="connsiteY0" fmla="*/ 226515 h 226515"/>
                <a:gd name="connsiteX1" fmla="*/ 4727 w 60725"/>
                <a:gd name="connsiteY1" fmla="*/ 123808 h 226515"/>
                <a:gd name="connsiteX2" fmla="*/ 1725 w 60725"/>
                <a:gd name="connsiteY2" fmla="*/ 0 h 226515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60673 w 60673"/>
                <a:gd name="connsiteY0" fmla="*/ 242283 h 242283"/>
                <a:gd name="connsiteX1" fmla="*/ 9608 w 60673"/>
                <a:gd name="connsiteY1" fmla="*/ 123808 h 242283"/>
                <a:gd name="connsiteX2" fmla="*/ 6606 w 60673"/>
                <a:gd name="connsiteY2" fmla="*/ 0 h 242283"/>
                <a:gd name="connsiteX0" fmla="*/ 54642 w 54642"/>
                <a:gd name="connsiteY0" fmla="*/ 242283 h 242283"/>
                <a:gd name="connsiteX1" fmla="*/ 3577 w 54642"/>
                <a:gd name="connsiteY1" fmla="*/ 123808 h 242283"/>
                <a:gd name="connsiteX2" fmla="*/ 575 w 54642"/>
                <a:gd name="connsiteY2" fmla="*/ 0 h 242283"/>
                <a:gd name="connsiteX0" fmla="*/ 55175 w 55175"/>
                <a:gd name="connsiteY0" fmla="*/ 242283 h 242283"/>
                <a:gd name="connsiteX1" fmla="*/ 4110 w 55175"/>
                <a:gd name="connsiteY1" fmla="*/ 123808 h 242283"/>
                <a:gd name="connsiteX2" fmla="*/ 1108 w 55175"/>
                <a:gd name="connsiteY2" fmla="*/ 0 h 242283"/>
                <a:gd name="connsiteX0" fmla="*/ 54084 w 54084"/>
                <a:gd name="connsiteY0" fmla="*/ 242283 h 242283"/>
                <a:gd name="connsiteX1" fmla="*/ 3019 w 54084"/>
                <a:gd name="connsiteY1" fmla="*/ 123808 h 242283"/>
                <a:gd name="connsiteX2" fmla="*/ 17 w 54084"/>
                <a:gd name="connsiteY2" fmla="*/ 0 h 24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084" h="242283">
                  <a:moveTo>
                    <a:pt x="54084" y="242283"/>
                  </a:moveTo>
                  <a:cubicBezTo>
                    <a:pt x="25244" y="216757"/>
                    <a:pt x="9564" y="167341"/>
                    <a:pt x="3019" y="123808"/>
                  </a:cubicBezTo>
                  <a:cubicBezTo>
                    <a:pt x="-3526" y="80275"/>
                    <a:pt x="3086" y="33726"/>
                    <a:pt x="17" y="0"/>
                  </a:cubicBezTo>
                </a:path>
              </a:pathLst>
            </a:custGeom>
            <a:ln w="12700">
              <a:solidFill>
                <a:srgbClr val="008000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BE1BBF42-B2F1-1EA8-5AB8-FCF82EC2567B}"/>
                </a:ext>
              </a:extLst>
            </p:cNvPr>
            <p:cNvSpPr/>
            <p:nvPr/>
          </p:nvSpPr>
          <p:spPr>
            <a:xfrm>
              <a:off x="2693894" y="3444434"/>
              <a:ext cx="71219" cy="249558"/>
            </a:xfrm>
            <a:custGeom>
              <a:avLst/>
              <a:gdLst>
                <a:gd name="connsiteX0" fmla="*/ 95741 w 95741"/>
                <a:gd name="connsiteY0" fmla="*/ 198135 h 198135"/>
                <a:gd name="connsiteX1" fmla="*/ 4797 w 95741"/>
                <a:gd name="connsiteY1" fmla="*/ 126677 h 198135"/>
                <a:gd name="connsiteX2" fmla="*/ 14541 w 95741"/>
                <a:gd name="connsiteY2" fmla="*/ 0 h 198135"/>
                <a:gd name="connsiteX0" fmla="*/ 82903 w 82903"/>
                <a:gd name="connsiteY0" fmla="*/ 198135 h 198135"/>
                <a:gd name="connsiteX1" fmla="*/ 14695 w 82903"/>
                <a:gd name="connsiteY1" fmla="*/ 146166 h 198135"/>
                <a:gd name="connsiteX2" fmla="*/ 1703 w 82903"/>
                <a:gd name="connsiteY2" fmla="*/ 0 h 198135"/>
                <a:gd name="connsiteX0" fmla="*/ 82023 w 82023"/>
                <a:gd name="connsiteY0" fmla="*/ 198135 h 198135"/>
                <a:gd name="connsiteX1" fmla="*/ 23559 w 82023"/>
                <a:gd name="connsiteY1" fmla="*/ 136422 h 198135"/>
                <a:gd name="connsiteX2" fmla="*/ 823 w 82023"/>
                <a:gd name="connsiteY2" fmla="*/ 0 h 198135"/>
                <a:gd name="connsiteX0" fmla="*/ 70707 w 70707"/>
                <a:gd name="connsiteY0" fmla="*/ 201288 h 201288"/>
                <a:gd name="connsiteX1" fmla="*/ 12243 w 70707"/>
                <a:gd name="connsiteY1" fmla="*/ 139575 h 201288"/>
                <a:gd name="connsiteX2" fmla="*/ 1840 w 70707"/>
                <a:gd name="connsiteY2" fmla="*/ 0 h 201288"/>
                <a:gd name="connsiteX0" fmla="*/ 63111 w 63111"/>
                <a:gd name="connsiteY0" fmla="*/ 235975 h 235975"/>
                <a:gd name="connsiteX1" fmla="*/ 12047 w 63111"/>
                <a:gd name="connsiteY1" fmla="*/ 139575 h 235975"/>
                <a:gd name="connsiteX2" fmla="*/ 1644 w 63111"/>
                <a:gd name="connsiteY2" fmla="*/ 0 h 235975"/>
                <a:gd name="connsiteX0" fmla="*/ 62548 w 62548"/>
                <a:gd name="connsiteY0" fmla="*/ 235975 h 235975"/>
                <a:gd name="connsiteX1" fmla="*/ 16417 w 62548"/>
                <a:gd name="connsiteY1" fmla="*/ 164802 h 235975"/>
                <a:gd name="connsiteX2" fmla="*/ 1081 w 62548"/>
                <a:gd name="connsiteY2" fmla="*/ 0 h 235975"/>
                <a:gd name="connsiteX0" fmla="*/ 64472 w 64472"/>
                <a:gd name="connsiteY0" fmla="*/ 235975 h 235975"/>
                <a:gd name="connsiteX1" fmla="*/ 18341 w 64472"/>
                <a:gd name="connsiteY1" fmla="*/ 164802 h 235975"/>
                <a:gd name="connsiteX2" fmla="*/ 3005 w 64472"/>
                <a:gd name="connsiteY2" fmla="*/ 0 h 235975"/>
                <a:gd name="connsiteX0" fmla="*/ 63408 w 63408"/>
                <a:gd name="connsiteY0" fmla="*/ 235975 h 235975"/>
                <a:gd name="connsiteX1" fmla="*/ 17277 w 63408"/>
                <a:gd name="connsiteY1" fmla="*/ 164802 h 235975"/>
                <a:gd name="connsiteX2" fmla="*/ 1941 w 63408"/>
                <a:gd name="connsiteY2" fmla="*/ 0 h 235975"/>
                <a:gd name="connsiteX0" fmla="*/ 68417 w 68417"/>
                <a:gd name="connsiteY0" fmla="*/ 235975 h 235975"/>
                <a:gd name="connsiteX1" fmla="*/ 9953 w 68417"/>
                <a:gd name="connsiteY1" fmla="*/ 158496 h 235975"/>
                <a:gd name="connsiteX2" fmla="*/ 6950 w 68417"/>
                <a:gd name="connsiteY2" fmla="*/ 0 h 235975"/>
                <a:gd name="connsiteX0" fmla="*/ 72660 w 72660"/>
                <a:gd name="connsiteY0" fmla="*/ 235975 h 235975"/>
                <a:gd name="connsiteX1" fmla="*/ 14196 w 72660"/>
                <a:gd name="connsiteY1" fmla="*/ 158496 h 235975"/>
                <a:gd name="connsiteX2" fmla="*/ 11193 w 72660"/>
                <a:gd name="connsiteY2" fmla="*/ 0 h 235975"/>
                <a:gd name="connsiteX0" fmla="*/ 66387 w 66387"/>
                <a:gd name="connsiteY0" fmla="*/ 235975 h 235975"/>
                <a:gd name="connsiteX1" fmla="*/ 7923 w 66387"/>
                <a:gd name="connsiteY1" fmla="*/ 158496 h 235975"/>
                <a:gd name="connsiteX2" fmla="*/ 4920 w 66387"/>
                <a:gd name="connsiteY2" fmla="*/ 0 h 235975"/>
                <a:gd name="connsiteX0" fmla="*/ 91624 w 91624"/>
                <a:gd name="connsiteY0" fmla="*/ 213901 h 213901"/>
                <a:gd name="connsiteX1" fmla="*/ 33160 w 91624"/>
                <a:gd name="connsiteY1" fmla="*/ 136422 h 213901"/>
                <a:gd name="connsiteX2" fmla="*/ 559 w 91624"/>
                <a:gd name="connsiteY2" fmla="*/ 0 h 213901"/>
                <a:gd name="connsiteX0" fmla="*/ 75049 w 75049"/>
                <a:gd name="connsiteY0" fmla="*/ 213901 h 213901"/>
                <a:gd name="connsiteX1" fmla="*/ 16585 w 75049"/>
                <a:gd name="connsiteY1" fmla="*/ 136422 h 213901"/>
                <a:gd name="connsiteX2" fmla="*/ 1250 w 75049"/>
                <a:gd name="connsiteY2" fmla="*/ 0 h 213901"/>
                <a:gd name="connsiteX0" fmla="*/ 74482 w 74482"/>
                <a:gd name="connsiteY0" fmla="*/ 213901 h 213901"/>
                <a:gd name="connsiteX1" fmla="*/ 25884 w 74482"/>
                <a:gd name="connsiteY1" fmla="*/ 133267 h 213901"/>
                <a:gd name="connsiteX2" fmla="*/ 683 w 74482"/>
                <a:gd name="connsiteY2" fmla="*/ 0 h 213901"/>
                <a:gd name="connsiteX0" fmla="*/ 76861 w 76861"/>
                <a:gd name="connsiteY0" fmla="*/ 213901 h 213901"/>
                <a:gd name="connsiteX1" fmla="*/ 28263 w 76861"/>
                <a:gd name="connsiteY1" fmla="*/ 133267 h 213901"/>
                <a:gd name="connsiteX2" fmla="*/ 3062 w 76861"/>
                <a:gd name="connsiteY2" fmla="*/ 0 h 213901"/>
                <a:gd name="connsiteX0" fmla="*/ 75502 w 75502"/>
                <a:gd name="connsiteY0" fmla="*/ 213901 h 213901"/>
                <a:gd name="connsiteX1" fmla="*/ 26904 w 75502"/>
                <a:gd name="connsiteY1" fmla="*/ 133267 h 213901"/>
                <a:gd name="connsiteX2" fmla="*/ 1703 w 75502"/>
                <a:gd name="connsiteY2" fmla="*/ 0 h 213901"/>
                <a:gd name="connsiteX0" fmla="*/ 74809 w 74809"/>
                <a:gd name="connsiteY0" fmla="*/ 213901 h 213901"/>
                <a:gd name="connsiteX1" fmla="*/ 26211 w 74809"/>
                <a:gd name="connsiteY1" fmla="*/ 133267 h 213901"/>
                <a:gd name="connsiteX2" fmla="*/ 1010 w 74809"/>
                <a:gd name="connsiteY2" fmla="*/ 0 h 213901"/>
                <a:gd name="connsiteX0" fmla="*/ 74412 w 74412"/>
                <a:gd name="connsiteY0" fmla="*/ 213901 h 213901"/>
                <a:gd name="connsiteX1" fmla="*/ 25814 w 74412"/>
                <a:gd name="connsiteY1" fmla="*/ 133267 h 213901"/>
                <a:gd name="connsiteX2" fmla="*/ 613 w 74412"/>
                <a:gd name="connsiteY2" fmla="*/ 0 h 213901"/>
                <a:gd name="connsiteX0" fmla="*/ 74692 w 74692"/>
                <a:gd name="connsiteY0" fmla="*/ 213901 h 213901"/>
                <a:gd name="connsiteX1" fmla="*/ 18694 w 74692"/>
                <a:gd name="connsiteY1" fmla="*/ 133267 h 213901"/>
                <a:gd name="connsiteX2" fmla="*/ 893 w 74692"/>
                <a:gd name="connsiteY2" fmla="*/ 0 h 213901"/>
                <a:gd name="connsiteX0" fmla="*/ 74849 w 74849"/>
                <a:gd name="connsiteY0" fmla="*/ 213901 h 213901"/>
                <a:gd name="connsiteX1" fmla="*/ 16385 w 74849"/>
                <a:gd name="connsiteY1" fmla="*/ 123807 h 213901"/>
                <a:gd name="connsiteX2" fmla="*/ 1050 w 74849"/>
                <a:gd name="connsiteY2" fmla="*/ 0 h 213901"/>
                <a:gd name="connsiteX0" fmla="*/ 64167 w 64167"/>
                <a:gd name="connsiteY0" fmla="*/ 226515 h 226515"/>
                <a:gd name="connsiteX1" fmla="*/ 5703 w 64167"/>
                <a:gd name="connsiteY1" fmla="*/ 136421 h 226515"/>
                <a:gd name="connsiteX2" fmla="*/ 5167 w 64167"/>
                <a:gd name="connsiteY2" fmla="*/ 0 h 226515"/>
                <a:gd name="connsiteX0" fmla="*/ 60585 w 60585"/>
                <a:gd name="connsiteY0" fmla="*/ 226515 h 226515"/>
                <a:gd name="connsiteX1" fmla="*/ 11987 w 60585"/>
                <a:gd name="connsiteY1" fmla="*/ 133268 h 226515"/>
                <a:gd name="connsiteX2" fmla="*/ 1585 w 60585"/>
                <a:gd name="connsiteY2" fmla="*/ 0 h 226515"/>
                <a:gd name="connsiteX0" fmla="*/ 62172 w 62172"/>
                <a:gd name="connsiteY0" fmla="*/ 226515 h 226515"/>
                <a:gd name="connsiteX1" fmla="*/ 13574 w 62172"/>
                <a:gd name="connsiteY1" fmla="*/ 133268 h 226515"/>
                <a:gd name="connsiteX2" fmla="*/ 3172 w 62172"/>
                <a:gd name="connsiteY2" fmla="*/ 0 h 226515"/>
                <a:gd name="connsiteX0" fmla="*/ 65777 w 65777"/>
                <a:gd name="connsiteY0" fmla="*/ 226515 h 226515"/>
                <a:gd name="connsiteX1" fmla="*/ 9780 w 65777"/>
                <a:gd name="connsiteY1" fmla="*/ 139575 h 226515"/>
                <a:gd name="connsiteX2" fmla="*/ 6777 w 65777"/>
                <a:gd name="connsiteY2" fmla="*/ 0 h 226515"/>
                <a:gd name="connsiteX0" fmla="*/ 61418 w 61418"/>
                <a:gd name="connsiteY0" fmla="*/ 226515 h 226515"/>
                <a:gd name="connsiteX1" fmla="*/ 15287 w 61418"/>
                <a:gd name="connsiteY1" fmla="*/ 139575 h 226515"/>
                <a:gd name="connsiteX2" fmla="*/ 2418 w 61418"/>
                <a:gd name="connsiteY2" fmla="*/ 0 h 226515"/>
                <a:gd name="connsiteX0" fmla="*/ 60549 w 60549"/>
                <a:gd name="connsiteY0" fmla="*/ 226515 h 226515"/>
                <a:gd name="connsiteX1" fmla="*/ 14418 w 60549"/>
                <a:gd name="connsiteY1" fmla="*/ 139575 h 226515"/>
                <a:gd name="connsiteX2" fmla="*/ 1549 w 60549"/>
                <a:gd name="connsiteY2" fmla="*/ 0 h 226515"/>
                <a:gd name="connsiteX0" fmla="*/ 63526 w 63526"/>
                <a:gd name="connsiteY0" fmla="*/ 226515 h 226515"/>
                <a:gd name="connsiteX1" fmla="*/ 17395 w 63526"/>
                <a:gd name="connsiteY1" fmla="*/ 139575 h 226515"/>
                <a:gd name="connsiteX2" fmla="*/ 4526 w 63526"/>
                <a:gd name="connsiteY2" fmla="*/ 0 h 226515"/>
                <a:gd name="connsiteX0" fmla="*/ 60926 w 60926"/>
                <a:gd name="connsiteY0" fmla="*/ 226515 h 226515"/>
                <a:gd name="connsiteX1" fmla="*/ 14795 w 60926"/>
                <a:gd name="connsiteY1" fmla="*/ 139575 h 226515"/>
                <a:gd name="connsiteX2" fmla="*/ 1926 w 60926"/>
                <a:gd name="connsiteY2" fmla="*/ 0 h 226515"/>
                <a:gd name="connsiteX0" fmla="*/ 60232 w 60232"/>
                <a:gd name="connsiteY0" fmla="*/ 226515 h 226515"/>
                <a:gd name="connsiteX1" fmla="*/ 19034 w 60232"/>
                <a:gd name="connsiteY1" fmla="*/ 120655 h 226515"/>
                <a:gd name="connsiteX2" fmla="*/ 1232 w 60232"/>
                <a:gd name="connsiteY2" fmla="*/ 0 h 226515"/>
                <a:gd name="connsiteX0" fmla="*/ 64752 w 64752"/>
                <a:gd name="connsiteY0" fmla="*/ 226515 h 226515"/>
                <a:gd name="connsiteX1" fmla="*/ 8754 w 64752"/>
                <a:gd name="connsiteY1" fmla="*/ 123808 h 226515"/>
                <a:gd name="connsiteX2" fmla="*/ 5752 w 64752"/>
                <a:gd name="connsiteY2" fmla="*/ 0 h 226515"/>
                <a:gd name="connsiteX0" fmla="*/ 60725 w 60725"/>
                <a:gd name="connsiteY0" fmla="*/ 226515 h 226515"/>
                <a:gd name="connsiteX1" fmla="*/ 4727 w 60725"/>
                <a:gd name="connsiteY1" fmla="*/ 123808 h 226515"/>
                <a:gd name="connsiteX2" fmla="*/ 1725 w 60725"/>
                <a:gd name="connsiteY2" fmla="*/ 0 h 226515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60673 w 60673"/>
                <a:gd name="connsiteY0" fmla="*/ 242283 h 242283"/>
                <a:gd name="connsiteX1" fmla="*/ 9608 w 60673"/>
                <a:gd name="connsiteY1" fmla="*/ 123808 h 242283"/>
                <a:gd name="connsiteX2" fmla="*/ 6606 w 60673"/>
                <a:gd name="connsiteY2" fmla="*/ 0 h 242283"/>
                <a:gd name="connsiteX0" fmla="*/ 54642 w 54642"/>
                <a:gd name="connsiteY0" fmla="*/ 242283 h 242283"/>
                <a:gd name="connsiteX1" fmla="*/ 3577 w 54642"/>
                <a:gd name="connsiteY1" fmla="*/ 123808 h 242283"/>
                <a:gd name="connsiteX2" fmla="*/ 575 w 54642"/>
                <a:gd name="connsiteY2" fmla="*/ 0 h 242283"/>
                <a:gd name="connsiteX0" fmla="*/ 55175 w 55175"/>
                <a:gd name="connsiteY0" fmla="*/ 242283 h 242283"/>
                <a:gd name="connsiteX1" fmla="*/ 4110 w 55175"/>
                <a:gd name="connsiteY1" fmla="*/ 123808 h 242283"/>
                <a:gd name="connsiteX2" fmla="*/ 1108 w 55175"/>
                <a:gd name="connsiteY2" fmla="*/ 0 h 242283"/>
                <a:gd name="connsiteX0" fmla="*/ 54084 w 54084"/>
                <a:gd name="connsiteY0" fmla="*/ 242283 h 242283"/>
                <a:gd name="connsiteX1" fmla="*/ 3019 w 54084"/>
                <a:gd name="connsiteY1" fmla="*/ 123808 h 242283"/>
                <a:gd name="connsiteX2" fmla="*/ 17 w 54084"/>
                <a:gd name="connsiteY2" fmla="*/ 0 h 24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084" h="242283">
                  <a:moveTo>
                    <a:pt x="54084" y="242283"/>
                  </a:moveTo>
                  <a:cubicBezTo>
                    <a:pt x="25244" y="216757"/>
                    <a:pt x="9564" y="167341"/>
                    <a:pt x="3019" y="123808"/>
                  </a:cubicBezTo>
                  <a:cubicBezTo>
                    <a:pt x="-3526" y="80275"/>
                    <a:pt x="3086" y="33726"/>
                    <a:pt x="17" y="0"/>
                  </a:cubicBezTo>
                </a:path>
              </a:pathLst>
            </a:custGeom>
            <a:ln w="12700">
              <a:solidFill>
                <a:srgbClr val="008000"/>
              </a:solidFill>
              <a:tailEnd type="triangle" w="lg" len="lg"/>
            </a:ln>
            <a:effectLst/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Freeform 136">
              <a:extLst>
                <a:ext uri="{FF2B5EF4-FFF2-40B4-BE49-F238E27FC236}">
                  <a16:creationId xmlns:a16="http://schemas.microsoft.com/office/drawing/2014/main" id="{DAA946AA-D0D6-EEBA-916B-0122E6D79F6E}"/>
                </a:ext>
              </a:extLst>
            </p:cNvPr>
            <p:cNvSpPr/>
            <p:nvPr/>
          </p:nvSpPr>
          <p:spPr>
            <a:xfrm flipV="1">
              <a:off x="2412742" y="3774539"/>
              <a:ext cx="71219" cy="249558"/>
            </a:xfrm>
            <a:custGeom>
              <a:avLst/>
              <a:gdLst>
                <a:gd name="connsiteX0" fmla="*/ 95741 w 95741"/>
                <a:gd name="connsiteY0" fmla="*/ 198135 h 198135"/>
                <a:gd name="connsiteX1" fmla="*/ 4797 w 95741"/>
                <a:gd name="connsiteY1" fmla="*/ 126677 h 198135"/>
                <a:gd name="connsiteX2" fmla="*/ 14541 w 95741"/>
                <a:gd name="connsiteY2" fmla="*/ 0 h 198135"/>
                <a:gd name="connsiteX0" fmla="*/ 82903 w 82903"/>
                <a:gd name="connsiteY0" fmla="*/ 198135 h 198135"/>
                <a:gd name="connsiteX1" fmla="*/ 14695 w 82903"/>
                <a:gd name="connsiteY1" fmla="*/ 146166 h 198135"/>
                <a:gd name="connsiteX2" fmla="*/ 1703 w 82903"/>
                <a:gd name="connsiteY2" fmla="*/ 0 h 198135"/>
                <a:gd name="connsiteX0" fmla="*/ 82023 w 82023"/>
                <a:gd name="connsiteY0" fmla="*/ 198135 h 198135"/>
                <a:gd name="connsiteX1" fmla="*/ 23559 w 82023"/>
                <a:gd name="connsiteY1" fmla="*/ 136422 h 198135"/>
                <a:gd name="connsiteX2" fmla="*/ 823 w 82023"/>
                <a:gd name="connsiteY2" fmla="*/ 0 h 198135"/>
                <a:gd name="connsiteX0" fmla="*/ 70707 w 70707"/>
                <a:gd name="connsiteY0" fmla="*/ 201288 h 201288"/>
                <a:gd name="connsiteX1" fmla="*/ 12243 w 70707"/>
                <a:gd name="connsiteY1" fmla="*/ 139575 h 201288"/>
                <a:gd name="connsiteX2" fmla="*/ 1840 w 70707"/>
                <a:gd name="connsiteY2" fmla="*/ 0 h 201288"/>
                <a:gd name="connsiteX0" fmla="*/ 63111 w 63111"/>
                <a:gd name="connsiteY0" fmla="*/ 235975 h 235975"/>
                <a:gd name="connsiteX1" fmla="*/ 12047 w 63111"/>
                <a:gd name="connsiteY1" fmla="*/ 139575 h 235975"/>
                <a:gd name="connsiteX2" fmla="*/ 1644 w 63111"/>
                <a:gd name="connsiteY2" fmla="*/ 0 h 235975"/>
                <a:gd name="connsiteX0" fmla="*/ 62548 w 62548"/>
                <a:gd name="connsiteY0" fmla="*/ 235975 h 235975"/>
                <a:gd name="connsiteX1" fmla="*/ 16417 w 62548"/>
                <a:gd name="connsiteY1" fmla="*/ 164802 h 235975"/>
                <a:gd name="connsiteX2" fmla="*/ 1081 w 62548"/>
                <a:gd name="connsiteY2" fmla="*/ 0 h 235975"/>
                <a:gd name="connsiteX0" fmla="*/ 64472 w 64472"/>
                <a:gd name="connsiteY0" fmla="*/ 235975 h 235975"/>
                <a:gd name="connsiteX1" fmla="*/ 18341 w 64472"/>
                <a:gd name="connsiteY1" fmla="*/ 164802 h 235975"/>
                <a:gd name="connsiteX2" fmla="*/ 3005 w 64472"/>
                <a:gd name="connsiteY2" fmla="*/ 0 h 235975"/>
                <a:gd name="connsiteX0" fmla="*/ 63408 w 63408"/>
                <a:gd name="connsiteY0" fmla="*/ 235975 h 235975"/>
                <a:gd name="connsiteX1" fmla="*/ 17277 w 63408"/>
                <a:gd name="connsiteY1" fmla="*/ 164802 h 235975"/>
                <a:gd name="connsiteX2" fmla="*/ 1941 w 63408"/>
                <a:gd name="connsiteY2" fmla="*/ 0 h 235975"/>
                <a:gd name="connsiteX0" fmla="*/ 68417 w 68417"/>
                <a:gd name="connsiteY0" fmla="*/ 235975 h 235975"/>
                <a:gd name="connsiteX1" fmla="*/ 9953 w 68417"/>
                <a:gd name="connsiteY1" fmla="*/ 158496 h 235975"/>
                <a:gd name="connsiteX2" fmla="*/ 6950 w 68417"/>
                <a:gd name="connsiteY2" fmla="*/ 0 h 235975"/>
                <a:gd name="connsiteX0" fmla="*/ 72660 w 72660"/>
                <a:gd name="connsiteY0" fmla="*/ 235975 h 235975"/>
                <a:gd name="connsiteX1" fmla="*/ 14196 w 72660"/>
                <a:gd name="connsiteY1" fmla="*/ 158496 h 235975"/>
                <a:gd name="connsiteX2" fmla="*/ 11193 w 72660"/>
                <a:gd name="connsiteY2" fmla="*/ 0 h 235975"/>
                <a:gd name="connsiteX0" fmla="*/ 66387 w 66387"/>
                <a:gd name="connsiteY0" fmla="*/ 235975 h 235975"/>
                <a:gd name="connsiteX1" fmla="*/ 7923 w 66387"/>
                <a:gd name="connsiteY1" fmla="*/ 158496 h 235975"/>
                <a:gd name="connsiteX2" fmla="*/ 4920 w 66387"/>
                <a:gd name="connsiteY2" fmla="*/ 0 h 235975"/>
                <a:gd name="connsiteX0" fmla="*/ 91624 w 91624"/>
                <a:gd name="connsiteY0" fmla="*/ 213901 h 213901"/>
                <a:gd name="connsiteX1" fmla="*/ 33160 w 91624"/>
                <a:gd name="connsiteY1" fmla="*/ 136422 h 213901"/>
                <a:gd name="connsiteX2" fmla="*/ 559 w 91624"/>
                <a:gd name="connsiteY2" fmla="*/ 0 h 213901"/>
                <a:gd name="connsiteX0" fmla="*/ 75049 w 75049"/>
                <a:gd name="connsiteY0" fmla="*/ 213901 h 213901"/>
                <a:gd name="connsiteX1" fmla="*/ 16585 w 75049"/>
                <a:gd name="connsiteY1" fmla="*/ 136422 h 213901"/>
                <a:gd name="connsiteX2" fmla="*/ 1250 w 75049"/>
                <a:gd name="connsiteY2" fmla="*/ 0 h 213901"/>
                <a:gd name="connsiteX0" fmla="*/ 74482 w 74482"/>
                <a:gd name="connsiteY0" fmla="*/ 213901 h 213901"/>
                <a:gd name="connsiteX1" fmla="*/ 25884 w 74482"/>
                <a:gd name="connsiteY1" fmla="*/ 133267 h 213901"/>
                <a:gd name="connsiteX2" fmla="*/ 683 w 74482"/>
                <a:gd name="connsiteY2" fmla="*/ 0 h 213901"/>
                <a:gd name="connsiteX0" fmla="*/ 76861 w 76861"/>
                <a:gd name="connsiteY0" fmla="*/ 213901 h 213901"/>
                <a:gd name="connsiteX1" fmla="*/ 28263 w 76861"/>
                <a:gd name="connsiteY1" fmla="*/ 133267 h 213901"/>
                <a:gd name="connsiteX2" fmla="*/ 3062 w 76861"/>
                <a:gd name="connsiteY2" fmla="*/ 0 h 213901"/>
                <a:gd name="connsiteX0" fmla="*/ 75502 w 75502"/>
                <a:gd name="connsiteY0" fmla="*/ 213901 h 213901"/>
                <a:gd name="connsiteX1" fmla="*/ 26904 w 75502"/>
                <a:gd name="connsiteY1" fmla="*/ 133267 h 213901"/>
                <a:gd name="connsiteX2" fmla="*/ 1703 w 75502"/>
                <a:gd name="connsiteY2" fmla="*/ 0 h 213901"/>
                <a:gd name="connsiteX0" fmla="*/ 74809 w 74809"/>
                <a:gd name="connsiteY0" fmla="*/ 213901 h 213901"/>
                <a:gd name="connsiteX1" fmla="*/ 26211 w 74809"/>
                <a:gd name="connsiteY1" fmla="*/ 133267 h 213901"/>
                <a:gd name="connsiteX2" fmla="*/ 1010 w 74809"/>
                <a:gd name="connsiteY2" fmla="*/ 0 h 213901"/>
                <a:gd name="connsiteX0" fmla="*/ 74412 w 74412"/>
                <a:gd name="connsiteY0" fmla="*/ 213901 h 213901"/>
                <a:gd name="connsiteX1" fmla="*/ 25814 w 74412"/>
                <a:gd name="connsiteY1" fmla="*/ 133267 h 213901"/>
                <a:gd name="connsiteX2" fmla="*/ 613 w 74412"/>
                <a:gd name="connsiteY2" fmla="*/ 0 h 213901"/>
                <a:gd name="connsiteX0" fmla="*/ 74692 w 74692"/>
                <a:gd name="connsiteY0" fmla="*/ 213901 h 213901"/>
                <a:gd name="connsiteX1" fmla="*/ 18694 w 74692"/>
                <a:gd name="connsiteY1" fmla="*/ 133267 h 213901"/>
                <a:gd name="connsiteX2" fmla="*/ 893 w 74692"/>
                <a:gd name="connsiteY2" fmla="*/ 0 h 213901"/>
                <a:gd name="connsiteX0" fmla="*/ 74849 w 74849"/>
                <a:gd name="connsiteY0" fmla="*/ 213901 h 213901"/>
                <a:gd name="connsiteX1" fmla="*/ 16385 w 74849"/>
                <a:gd name="connsiteY1" fmla="*/ 123807 h 213901"/>
                <a:gd name="connsiteX2" fmla="*/ 1050 w 74849"/>
                <a:gd name="connsiteY2" fmla="*/ 0 h 213901"/>
                <a:gd name="connsiteX0" fmla="*/ 64167 w 64167"/>
                <a:gd name="connsiteY0" fmla="*/ 226515 h 226515"/>
                <a:gd name="connsiteX1" fmla="*/ 5703 w 64167"/>
                <a:gd name="connsiteY1" fmla="*/ 136421 h 226515"/>
                <a:gd name="connsiteX2" fmla="*/ 5167 w 64167"/>
                <a:gd name="connsiteY2" fmla="*/ 0 h 226515"/>
                <a:gd name="connsiteX0" fmla="*/ 60585 w 60585"/>
                <a:gd name="connsiteY0" fmla="*/ 226515 h 226515"/>
                <a:gd name="connsiteX1" fmla="*/ 11987 w 60585"/>
                <a:gd name="connsiteY1" fmla="*/ 133268 h 226515"/>
                <a:gd name="connsiteX2" fmla="*/ 1585 w 60585"/>
                <a:gd name="connsiteY2" fmla="*/ 0 h 226515"/>
                <a:gd name="connsiteX0" fmla="*/ 62172 w 62172"/>
                <a:gd name="connsiteY0" fmla="*/ 226515 h 226515"/>
                <a:gd name="connsiteX1" fmla="*/ 13574 w 62172"/>
                <a:gd name="connsiteY1" fmla="*/ 133268 h 226515"/>
                <a:gd name="connsiteX2" fmla="*/ 3172 w 62172"/>
                <a:gd name="connsiteY2" fmla="*/ 0 h 226515"/>
                <a:gd name="connsiteX0" fmla="*/ 65777 w 65777"/>
                <a:gd name="connsiteY0" fmla="*/ 226515 h 226515"/>
                <a:gd name="connsiteX1" fmla="*/ 9780 w 65777"/>
                <a:gd name="connsiteY1" fmla="*/ 139575 h 226515"/>
                <a:gd name="connsiteX2" fmla="*/ 6777 w 65777"/>
                <a:gd name="connsiteY2" fmla="*/ 0 h 226515"/>
                <a:gd name="connsiteX0" fmla="*/ 61418 w 61418"/>
                <a:gd name="connsiteY0" fmla="*/ 226515 h 226515"/>
                <a:gd name="connsiteX1" fmla="*/ 15287 w 61418"/>
                <a:gd name="connsiteY1" fmla="*/ 139575 h 226515"/>
                <a:gd name="connsiteX2" fmla="*/ 2418 w 61418"/>
                <a:gd name="connsiteY2" fmla="*/ 0 h 226515"/>
                <a:gd name="connsiteX0" fmla="*/ 60549 w 60549"/>
                <a:gd name="connsiteY0" fmla="*/ 226515 h 226515"/>
                <a:gd name="connsiteX1" fmla="*/ 14418 w 60549"/>
                <a:gd name="connsiteY1" fmla="*/ 139575 h 226515"/>
                <a:gd name="connsiteX2" fmla="*/ 1549 w 60549"/>
                <a:gd name="connsiteY2" fmla="*/ 0 h 226515"/>
                <a:gd name="connsiteX0" fmla="*/ 63526 w 63526"/>
                <a:gd name="connsiteY0" fmla="*/ 226515 h 226515"/>
                <a:gd name="connsiteX1" fmla="*/ 17395 w 63526"/>
                <a:gd name="connsiteY1" fmla="*/ 139575 h 226515"/>
                <a:gd name="connsiteX2" fmla="*/ 4526 w 63526"/>
                <a:gd name="connsiteY2" fmla="*/ 0 h 226515"/>
                <a:gd name="connsiteX0" fmla="*/ 60926 w 60926"/>
                <a:gd name="connsiteY0" fmla="*/ 226515 h 226515"/>
                <a:gd name="connsiteX1" fmla="*/ 14795 w 60926"/>
                <a:gd name="connsiteY1" fmla="*/ 139575 h 226515"/>
                <a:gd name="connsiteX2" fmla="*/ 1926 w 60926"/>
                <a:gd name="connsiteY2" fmla="*/ 0 h 226515"/>
                <a:gd name="connsiteX0" fmla="*/ 60232 w 60232"/>
                <a:gd name="connsiteY0" fmla="*/ 226515 h 226515"/>
                <a:gd name="connsiteX1" fmla="*/ 19034 w 60232"/>
                <a:gd name="connsiteY1" fmla="*/ 120655 h 226515"/>
                <a:gd name="connsiteX2" fmla="*/ 1232 w 60232"/>
                <a:gd name="connsiteY2" fmla="*/ 0 h 226515"/>
                <a:gd name="connsiteX0" fmla="*/ 64752 w 64752"/>
                <a:gd name="connsiteY0" fmla="*/ 226515 h 226515"/>
                <a:gd name="connsiteX1" fmla="*/ 8754 w 64752"/>
                <a:gd name="connsiteY1" fmla="*/ 123808 h 226515"/>
                <a:gd name="connsiteX2" fmla="*/ 5752 w 64752"/>
                <a:gd name="connsiteY2" fmla="*/ 0 h 226515"/>
                <a:gd name="connsiteX0" fmla="*/ 60725 w 60725"/>
                <a:gd name="connsiteY0" fmla="*/ 226515 h 226515"/>
                <a:gd name="connsiteX1" fmla="*/ 4727 w 60725"/>
                <a:gd name="connsiteY1" fmla="*/ 123808 h 226515"/>
                <a:gd name="connsiteX2" fmla="*/ 1725 w 60725"/>
                <a:gd name="connsiteY2" fmla="*/ 0 h 226515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60673 w 60673"/>
                <a:gd name="connsiteY0" fmla="*/ 242283 h 242283"/>
                <a:gd name="connsiteX1" fmla="*/ 9608 w 60673"/>
                <a:gd name="connsiteY1" fmla="*/ 123808 h 242283"/>
                <a:gd name="connsiteX2" fmla="*/ 6606 w 60673"/>
                <a:gd name="connsiteY2" fmla="*/ 0 h 242283"/>
                <a:gd name="connsiteX0" fmla="*/ 54642 w 54642"/>
                <a:gd name="connsiteY0" fmla="*/ 242283 h 242283"/>
                <a:gd name="connsiteX1" fmla="*/ 3577 w 54642"/>
                <a:gd name="connsiteY1" fmla="*/ 123808 h 242283"/>
                <a:gd name="connsiteX2" fmla="*/ 575 w 54642"/>
                <a:gd name="connsiteY2" fmla="*/ 0 h 242283"/>
                <a:gd name="connsiteX0" fmla="*/ 55175 w 55175"/>
                <a:gd name="connsiteY0" fmla="*/ 242283 h 242283"/>
                <a:gd name="connsiteX1" fmla="*/ 4110 w 55175"/>
                <a:gd name="connsiteY1" fmla="*/ 123808 h 242283"/>
                <a:gd name="connsiteX2" fmla="*/ 1108 w 55175"/>
                <a:gd name="connsiteY2" fmla="*/ 0 h 242283"/>
                <a:gd name="connsiteX0" fmla="*/ 54084 w 54084"/>
                <a:gd name="connsiteY0" fmla="*/ 242283 h 242283"/>
                <a:gd name="connsiteX1" fmla="*/ 3019 w 54084"/>
                <a:gd name="connsiteY1" fmla="*/ 123808 h 242283"/>
                <a:gd name="connsiteX2" fmla="*/ 17 w 54084"/>
                <a:gd name="connsiteY2" fmla="*/ 0 h 24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084" h="242283">
                  <a:moveTo>
                    <a:pt x="54084" y="242283"/>
                  </a:moveTo>
                  <a:cubicBezTo>
                    <a:pt x="25244" y="216757"/>
                    <a:pt x="9564" y="167341"/>
                    <a:pt x="3019" y="123808"/>
                  </a:cubicBezTo>
                  <a:cubicBezTo>
                    <a:pt x="-3526" y="80275"/>
                    <a:pt x="3086" y="33726"/>
                    <a:pt x="17" y="0"/>
                  </a:cubicBezTo>
                </a:path>
              </a:pathLst>
            </a:custGeom>
            <a:ln w="12700">
              <a:solidFill>
                <a:srgbClr val="008000"/>
              </a:solidFill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33D9D46B-C934-7E10-3C16-1628ED7FEC89}"/>
                </a:ext>
              </a:extLst>
            </p:cNvPr>
            <p:cNvSpPr/>
            <p:nvPr/>
          </p:nvSpPr>
          <p:spPr>
            <a:xfrm flipV="1">
              <a:off x="2686883" y="3774536"/>
              <a:ext cx="71219" cy="249558"/>
            </a:xfrm>
            <a:custGeom>
              <a:avLst/>
              <a:gdLst>
                <a:gd name="connsiteX0" fmla="*/ 95741 w 95741"/>
                <a:gd name="connsiteY0" fmla="*/ 198135 h 198135"/>
                <a:gd name="connsiteX1" fmla="*/ 4797 w 95741"/>
                <a:gd name="connsiteY1" fmla="*/ 126677 h 198135"/>
                <a:gd name="connsiteX2" fmla="*/ 14541 w 95741"/>
                <a:gd name="connsiteY2" fmla="*/ 0 h 198135"/>
                <a:gd name="connsiteX0" fmla="*/ 82903 w 82903"/>
                <a:gd name="connsiteY0" fmla="*/ 198135 h 198135"/>
                <a:gd name="connsiteX1" fmla="*/ 14695 w 82903"/>
                <a:gd name="connsiteY1" fmla="*/ 146166 h 198135"/>
                <a:gd name="connsiteX2" fmla="*/ 1703 w 82903"/>
                <a:gd name="connsiteY2" fmla="*/ 0 h 198135"/>
                <a:gd name="connsiteX0" fmla="*/ 82023 w 82023"/>
                <a:gd name="connsiteY0" fmla="*/ 198135 h 198135"/>
                <a:gd name="connsiteX1" fmla="*/ 23559 w 82023"/>
                <a:gd name="connsiteY1" fmla="*/ 136422 h 198135"/>
                <a:gd name="connsiteX2" fmla="*/ 823 w 82023"/>
                <a:gd name="connsiteY2" fmla="*/ 0 h 198135"/>
                <a:gd name="connsiteX0" fmla="*/ 70707 w 70707"/>
                <a:gd name="connsiteY0" fmla="*/ 201288 h 201288"/>
                <a:gd name="connsiteX1" fmla="*/ 12243 w 70707"/>
                <a:gd name="connsiteY1" fmla="*/ 139575 h 201288"/>
                <a:gd name="connsiteX2" fmla="*/ 1840 w 70707"/>
                <a:gd name="connsiteY2" fmla="*/ 0 h 201288"/>
                <a:gd name="connsiteX0" fmla="*/ 63111 w 63111"/>
                <a:gd name="connsiteY0" fmla="*/ 235975 h 235975"/>
                <a:gd name="connsiteX1" fmla="*/ 12047 w 63111"/>
                <a:gd name="connsiteY1" fmla="*/ 139575 h 235975"/>
                <a:gd name="connsiteX2" fmla="*/ 1644 w 63111"/>
                <a:gd name="connsiteY2" fmla="*/ 0 h 235975"/>
                <a:gd name="connsiteX0" fmla="*/ 62548 w 62548"/>
                <a:gd name="connsiteY0" fmla="*/ 235975 h 235975"/>
                <a:gd name="connsiteX1" fmla="*/ 16417 w 62548"/>
                <a:gd name="connsiteY1" fmla="*/ 164802 h 235975"/>
                <a:gd name="connsiteX2" fmla="*/ 1081 w 62548"/>
                <a:gd name="connsiteY2" fmla="*/ 0 h 235975"/>
                <a:gd name="connsiteX0" fmla="*/ 64472 w 64472"/>
                <a:gd name="connsiteY0" fmla="*/ 235975 h 235975"/>
                <a:gd name="connsiteX1" fmla="*/ 18341 w 64472"/>
                <a:gd name="connsiteY1" fmla="*/ 164802 h 235975"/>
                <a:gd name="connsiteX2" fmla="*/ 3005 w 64472"/>
                <a:gd name="connsiteY2" fmla="*/ 0 h 235975"/>
                <a:gd name="connsiteX0" fmla="*/ 63408 w 63408"/>
                <a:gd name="connsiteY0" fmla="*/ 235975 h 235975"/>
                <a:gd name="connsiteX1" fmla="*/ 17277 w 63408"/>
                <a:gd name="connsiteY1" fmla="*/ 164802 h 235975"/>
                <a:gd name="connsiteX2" fmla="*/ 1941 w 63408"/>
                <a:gd name="connsiteY2" fmla="*/ 0 h 235975"/>
                <a:gd name="connsiteX0" fmla="*/ 68417 w 68417"/>
                <a:gd name="connsiteY0" fmla="*/ 235975 h 235975"/>
                <a:gd name="connsiteX1" fmla="*/ 9953 w 68417"/>
                <a:gd name="connsiteY1" fmla="*/ 158496 h 235975"/>
                <a:gd name="connsiteX2" fmla="*/ 6950 w 68417"/>
                <a:gd name="connsiteY2" fmla="*/ 0 h 235975"/>
                <a:gd name="connsiteX0" fmla="*/ 72660 w 72660"/>
                <a:gd name="connsiteY0" fmla="*/ 235975 h 235975"/>
                <a:gd name="connsiteX1" fmla="*/ 14196 w 72660"/>
                <a:gd name="connsiteY1" fmla="*/ 158496 h 235975"/>
                <a:gd name="connsiteX2" fmla="*/ 11193 w 72660"/>
                <a:gd name="connsiteY2" fmla="*/ 0 h 235975"/>
                <a:gd name="connsiteX0" fmla="*/ 66387 w 66387"/>
                <a:gd name="connsiteY0" fmla="*/ 235975 h 235975"/>
                <a:gd name="connsiteX1" fmla="*/ 7923 w 66387"/>
                <a:gd name="connsiteY1" fmla="*/ 158496 h 235975"/>
                <a:gd name="connsiteX2" fmla="*/ 4920 w 66387"/>
                <a:gd name="connsiteY2" fmla="*/ 0 h 235975"/>
                <a:gd name="connsiteX0" fmla="*/ 91624 w 91624"/>
                <a:gd name="connsiteY0" fmla="*/ 213901 h 213901"/>
                <a:gd name="connsiteX1" fmla="*/ 33160 w 91624"/>
                <a:gd name="connsiteY1" fmla="*/ 136422 h 213901"/>
                <a:gd name="connsiteX2" fmla="*/ 559 w 91624"/>
                <a:gd name="connsiteY2" fmla="*/ 0 h 213901"/>
                <a:gd name="connsiteX0" fmla="*/ 75049 w 75049"/>
                <a:gd name="connsiteY0" fmla="*/ 213901 h 213901"/>
                <a:gd name="connsiteX1" fmla="*/ 16585 w 75049"/>
                <a:gd name="connsiteY1" fmla="*/ 136422 h 213901"/>
                <a:gd name="connsiteX2" fmla="*/ 1250 w 75049"/>
                <a:gd name="connsiteY2" fmla="*/ 0 h 213901"/>
                <a:gd name="connsiteX0" fmla="*/ 74482 w 74482"/>
                <a:gd name="connsiteY0" fmla="*/ 213901 h 213901"/>
                <a:gd name="connsiteX1" fmla="*/ 25884 w 74482"/>
                <a:gd name="connsiteY1" fmla="*/ 133267 h 213901"/>
                <a:gd name="connsiteX2" fmla="*/ 683 w 74482"/>
                <a:gd name="connsiteY2" fmla="*/ 0 h 213901"/>
                <a:gd name="connsiteX0" fmla="*/ 76861 w 76861"/>
                <a:gd name="connsiteY0" fmla="*/ 213901 h 213901"/>
                <a:gd name="connsiteX1" fmla="*/ 28263 w 76861"/>
                <a:gd name="connsiteY1" fmla="*/ 133267 h 213901"/>
                <a:gd name="connsiteX2" fmla="*/ 3062 w 76861"/>
                <a:gd name="connsiteY2" fmla="*/ 0 h 213901"/>
                <a:gd name="connsiteX0" fmla="*/ 75502 w 75502"/>
                <a:gd name="connsiteY0" fmla="*/ 213901 h 213901"/>
                <a:gd name="connsiteX1" fmla="*/ 26904 w 75502"/>
                <a:gd name="connsiteY1" fmla="*/ 133267 h 213901"/>
                <a:gd name="connsiteX2" fmla="*/ 1703 w 75502"/>
                <a:gd name="connsiteY2" fmla="*/ 0 h 213901"/>
                <a:gd name="connsiteX0" fmla="*/ 74809 w 74809"/>
                <a:gd name="connsiteY0" fmla="*/ 213901 h 213901"/>
                <a:gd name="connsiteX1" fmla="*/ 26211 w 74809"/>
                <a:gd name="connsiteY1" fmla="*/ 133267 h 213901"/>
                <a:gd name="connsiteX2" fmla="*/ 1010 w 74809"/>
                <a:gd name="connsiteY2" fmla="*/ 0 h 213901"/>
                <a:gd name="connsiteX0" fmla="*/ 74412 w 74412"/>
                <a:gd name="connsiteY0" fmla="*/ 213901 h 213901"/>
                <a:gd name="connsiteX1" fmla="*/ 25814 w 74412"/>
                <a:gd name="connsiteY1" fmla="*/ 133267 h 213901"/>
                <a:gd name="connsiteX2" fmla="*/ 613 w 74412"/>
                <a:gd name="connsiteY2" fmla="*/ 0 h 213901"/>
                <a:gd name="connsiteX0" fmla="*/ 74692 w 74692"/>
                <a:gd name="connsiteY0" fmla="*/ 213901 h 213901"/>
                <a:gd name="connsiteX1" fmla="*/ 18694 w 74692"/>
                <a:gd name="connsiteY1" fmla="*/ 133267 h 213901"/>
                <a:gd name="connsiteX2" fmla="*/ 893 w 74692"/>
                <a:gd name="connsiteY2" fmla="*/ 0 h 213901"/>
                <a:gd name="connsiteX0" fmla="*/ 74849 w 74849"/>
                <a:gd name="connsiteY0" fmla="*/ 213901 h 213901"/>
                <a:gd name="connsiteX1" fmla="*/ 16385 w 74849"/>
                <a:gd name="connsiteY1" fmla="*/ 123807 h 213901"/>
                <a:gd name="connsiteX2" fmla="*/ 1050 w 74849"/>
                <a:gd name="connsiteY2" fmla="*/ 0 h 213901"/>
                <a:gd name="connsiteX0" fmla="*/ 64167 w 64167"/>
                <a:gd name="connsiteY0" fmla="*/ 226515 h 226515"/>
                <a:gd name="connsiteX1" fmla="*/ 5703 w 64167"/>
                <a:gd name="connsiteY1" fmla="*/ 136421 h 226515"/>
                <a:gd name="connsiteX2" fmla="*/ 5167 w 64167"/>
                <a:gd name="connsiteY2" fmla="*/ 0 h 226515"/>
                <a:gd name="connsiteX0" fmla="*/ 60585 w 60585"/>
                <a:gd name="connsiteY0" fmla="*/ 226515 h 226515"/>
                <a:gd name="connsiteX1" fmla="*/ 11987 w 60585"/>
                <a:gd name="connsiteY1" fmla="*/ 133268 h 226515"/>
                <a:gd name="connsiteX2" fmla="*/ 1585 w 60585"/>
                <a:gd name="connsiteY2" fmla="*/ 0 h 226515"/>
                <a:gd name="connsiteX0" fmla="*/ 62172 w 62172"/>
                <a:gd name="connsiteY0" fmla="*/ 226515 h 226515"/>
                <a:gd name="connsiteX1" fmla="*/ 13574 w 62172"/>
                <a:gd name="connsiteY1" fmla="*/ 133268 h 226515"/>
                <a:gd name="connsiteX2" fmla="*/ 3172 w 62172"/>
                <a:gd name="connsiteY2" fmla="*/ 0 h 226515"/>
                <a:gd name="connsiteX0" fmla="*/ 65777 w 65777"/>
                <a:gd name="connsiteY0" fmla="*/ 226515 h 226515"/>
                <a:gd name="connsiteX1" fmla="*/ 9780 w 65777"/>
                <a:gd name="connsiteY1" fmla="*/ 139575 h 226515"/>
                <a:gd name="connsiteX2" fmla="*/ 6777 w 65777"/>
                <a:gd name="connsiteY2" fmla="*/ 0 h 226515"/>
                <a:gd name="connsiteX0" fmla="*/ 61418 w 61418"/>
                <a:gd name="connsiteY0" fmla="*/ 226515 h 226515"/>
                <a:gd name="connsiteX1" fmla="*/ 15287 w 61418"/>
                <a:gd name="connsiteY1" fmla="*/ 139575 h 226515"/>
                <a:gd name="connsiteX2" fmla="*/ 2418 w 61418"/>
                <a:gd name="connsiteY2" fmla="*/ 0 h 226515"/>
                <a:gd name="connsiteX0" fmla="*/ 60549 w 60549"/>
                <a:gd name="connsiteY0" fmla="*/ 226515 h 226515"/>
                <a:gd name="connsiteX1" fmla="*/ 14418 w 60549"/>
                <a:gd name="connsiteY1" fmla="*/ 139575 h 226515"/>
                <a:gd name="connsiteX2" fmla="*/ 1549 w 60549"/>
                <a:gd name="connsiteY2" fmla="*/ 0 h 226515"/>
                <a:gd name="connsiteX0" fmla="*/ 63526 w 63526"/>
                <a:gd name="connsiteY0" fmla="*/ 226515 h 226515"/>
                <a:gd name="connsiteX1" fmla="*/ 17395 w 63526"/>
                <a:gd name="connsiteY1" fmla="*/ 139575 h 226515"/>
                <a:gd name="connsiteX2" fmla="*/ 4526 w 63526"/>
                <a:gd name="connsiteY2" fmla="*/ 0 h 226515"/>
                <a:gd name="connsiteX0" fmla="*/ 60926 w 60926"/>
                <a:gd name="connsiteY0" fmla="*/ 226515 h 226515"/>
                <a:gd name="connsiteX1" fmla="*/ 14795 w 60926"/>
                <a:gd name="connsiteY1" fmla="*/ 139575 h 226515"/>
                <a:gd name="connsiteX2" fmla="*/ 1926 w 60926"/>
                <a:gd name="connsiteY2" fmla="*/ 0 h 226515"/>
                <a:gd name="connsiteX0" fmla="*/ 60232 w 60232"/>
                <a:gd name="connsiteY0" fmla="*/ 226515 h 226515"/>
                <a:gd name="connsiteX1" fmla="*/ 19034 w 60232"/>
                <a:gd name="connsiteY1" fmla="*/ 120655 h 226515"/>
                <a:gd name="connsiteX2" fmla="*/ 1232 w 60232"/>
                <a:gd name="connsiteY2" fmla="*/ 0 h 226515"/>
                <a:gd name="connsiteX0" fmla="*/ 64752 w 64752"/>
                <a:gd name="connsiteY0" fmla="*/ 226515 h 226515"/>
                <a:gd name="connsiteX1" fmla="*/ 8754 w 64752"/>
                <a:gd name="connsiteY1" fmla="*/ 123808 h 226515"/>
                <a:gd name="connsiteX2" fmla="*/ 5752 w 64752"/>
                <a:gd name="connsiteY2" fmla="*/ 0 h 226515"/>
                <a:gd name="connsiteX0" fmla="*/ 60725 w 60725"/>
                <a:gd name="connsiteY0" fmla="*/ 226515 h 226515"/>
                <a:gd name="connsiteX1" fmla="*/ 4727 w 60725"/>
                <a:gd name="connsiteY1" fmla="*/ 123808 h 226515"/>
                <a:gd name="connsiteX2" fmla="*/ 1725 w 60725"/>
                <a:gd name="connsiteY2" fmla="*/ 0 h 226515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57581 w 57581"/>
                <a:gd name="connsiteY0" fmla="*/ 242283 h 242283"/>
                <a:gd name="connsiteX1" fmla="*/ 6516 w 57581"/>
                <a:gd name="connsiteY1" fmla="*/ 123808 h 242283"/>
                <a:gd name="connsiteX2" fmla="*/ 3514 w 57581"/>
                <a:gd name="connsiteY2" fmla="*/ 0 h 242283"/>
                <a:gd name="connsiteX0" fmla="*/ 60673 w 60673"/>
                <a:gd name="connsiteY0" fmla="*/ 242283 h 242283"/>
                <a:gd name="connsiteX1" fmla="*/ 9608 w 60673"/>
                <a:gd name="connsiteY1" fmla="*/ 123808 h 242283"/>
                <a:gd name="connsiteX2" fmla="*/ 6606 w 60673"/>
                <a:gd name="connsiteY2" fmla="*/ 0 h 242283"/>
                <a:gd name="connsiteX0" fmla="*/ 54642 w 54642"/>
                <a:gd name="connsiteY0" fmla="*/ 242283 h 242283"/>
                <a:gd name="connsiteX1" fmla="*/ 3577 w 54642"/>
                <a:gd name="connsiteY1" fmla="*/ 123808 h 242283"/>
                <a:gd name="connsiteX2" fmla="*/ 575 w 54642"/>
                <a:gd name="connsiteY2" fmla="*/ 0 h 242283"/>
                <a:gd name="connsiteX0" fmla="*/ 55175 w 55175"/>
                <a:gd name="connsiteY0" fmla="*/ 242283 h 242283"/>
                <a:gd name="connsiteX1" fmla="*/ 4110 w 55175"/>
                <a:gd name="connsiteY1" fmla="*/ 123808 h 242283"/>
                <a:gd name="connsiteX2" fmla="*/ 1108 w 55175"/>
                <a:gd name="connsiteY2" fmla="*/ 0 h 242283"/>
                <a:gd name="connsiteX0" fmla="*/ 54084 w 54084"/>
                <a:gd name="connsiteY0" fmla="*/ 242283 h 242283"/>
                <a:gd name="connsiteX1" fmla="*/ 3019 w 54084"/>
                <a:gd name="connsiteY1" fmla="*/ 123808 h 242283"/>
                <a:gd name="connsiteX2" fmla="*/ 17 w 54084"/>
                <a:gd name="connsiteY2" fmla="*/ 0 h 242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4084" h="242283">
                  <a:moveTo>
                    <a:pt x="54084" y="242283"/>
                  </a:moveTo>
                  <a:cubicBezTo>
                    <a:pt x="25244" y="216757"/>
                    <a:pt x="9564" y="167341"/>
                    <a:pt x="3019" y="123808"/>
                  </a:cubicBezTo>
                  <a:cubicBezTo>
                    <a:pt x="-3526" y="80275"/>
                    <a:pt x="3086" y="33726"/>
                    <a:pt x="17" y="0"/>
                  </a:cubicBezTo>
                </a:path>
              </a:pathLst>
            </a:custGeom>
            <a:ln w="12700">
              <a:solidFill>
                <a:srgbClr val="008000"/>
              </a:solidFill>
              <a:tailEnd type="triangle" w="lg" len="lg"/>
            </a:ln>
            <a:effectLst/>
            <a:scene3d>
              <a:camera prst="orthographicFront">
                <a:rot lat="0" lon="10800000" rev="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Cross 4">
            <a:extLst>
              <a:ext uri="{FF2B5EF4-FFF2-40B4-BE49-F238E27FC236}">
                <a16:creationId xmlns:a16="http://schemas.microsoft.com/office/drawing/2014/main" id="{E9250277-4880-2CBE-887F-BBE0F913E9EF}"/>
              </a:ext>
            </a:extLst>
          </p:cNvPr>
          <p:cNvSpPr/>
          <p:nvPr/>
        </p:nvSpPr>
        <p:spPr>
          <a:xfrm rot="2736545">
            <a:off x="4028250" y="3110238"/>
            <a:ext cx="914400" cy="914400"/>
          </a:xfrm>
          <a:prstGeom prst="plus">
            <a:avLst>
              <a:gd name="adj" fmla="val 432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0432D4F-51A0-CCE6-A099-1875B6662DBE}"/>
              </a:ext>
            </a:extLst>
          </p:cNvPr>
          <p:cNvGrpSpPr/>
          <p:nvPr/>
        </p:nvGrpSpPr>
        <p:grpSpPr>
          <a:xfrm>
            <a:off x="1048215" y="5330282"/>
            <a:ext cx="6902605" cy="241610"/>
            <a:chOff x="1048215" y="5330282"/>
            <a:chExt cx="6902605" cy="24161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19DC893-C1A7-DAF1-931F-7C9B2635BB1E}"/>
                </a:ext>
              </a:extLst>
            </p:cNvPr>
            <p:cNvCxnSpPr/>
            <p:nvPr/>
          </p:nvCxnSpPr>
          <p:spPr>
            <a:xfrm>
              <a:off x="1048215" y="5330282"/>
              <a:ext cx="690260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BECC6DAC-E483-AB6D-4E87-BC54FB54B622}"/>
                </a:ext>
              </a:extLst>
            </p:cNvPr>
            <p:cNvCxnSpPr>
              <a:cxnSpLocks/>
            </p:cNvCxnSpPr>
            <p:nvPr/>
          </p:nvCxnSpPr>
          <p:spPr>
            <a:xfrm>
              <a:off x="1048215" y="5571892"/>
              <a:ext cx="79173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988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Coasting beam of circular cross section with radius a and uniform charge density </a:t>
            </a:r>
            <a:r>
              <a:rPr lang="el-GR" dirty="0"/>
              <a:t>η=λ/π</a:t>
            </a:r>
            <a:r>
              <a:rPr lang="en-US" dirty="0"/>
              <a:t>a</a:t>
            </a:r>
            <a:r>
              <a:rPr lang="en-US" baseline="30000" dirty="0"/>
              <a:t>2</a:t>
            </a:r>
            <a:r>
              <a:rPr lang="en-US" dirty="0"/>
              <a:t> [</a:t>
            </a:r>
            <a:r>
              <a:rPr lang="en-US" dirty="0" err="1"/>
              <a:t>Cb</a:t>
            </a:r>
            <a:r>
              <a:rPr lang="en-US" dirty="0"/>
              <a:t>/m</a:t>
            </a:r>
            <a:r>
              <a:rPr lang="en-US" baseline="30000" dirty="0"/>
              <a:t>3</a:t>
            </a:r>
            <a:r>
              <a:rPr lang="en-US" dirty="0"/>
              <a:t>] moving at constant velocity v=</a:t>
            </a:r>
            <a:r>
              <a:rPr lang="el-GR" dirty="0"/>
              <a:t>β</a:t>
            </a:r>
            <a:r>
              <a:rPr lang="en-US" dirty="0"/>
              <a:t>c</a:t>
            </a:r>
          </a:p>
          <a:p>
            <a:pPr lvl="1"/>
            <a:r>
              <a:rPr lang="en-US" dirty="0"/>
              <a:t>Calculate the </a:t>
            </a:r>
            <a:r>
              <a:rPr lang="en-US" b="1" dirty="0">
                <a:solidFill>
                  <a:srgbClr val="2580B9"/>
                </a:solidFill>
              </a:rPr>
              <a:t>electric field </a:t>
            </a:r>
            <a:r>
              <a:rPr lang="en-US" dirty="0"/>
              <a:t>using Gauss’ law</a:t>
            </a:r>
          </a:p>
          <a:p>
            <a:pPr lvl="1"/>
            <a:r>
              <a:rPr lang="en-US" dirty="0"/>
              <a:t>Calculate the </a:t>
            </a:r>
            <a:r>
              <a:rPr lang="en-US" b="1" dirty="0">
                <a:solidFill>
                  <a:srgbClr val="2580B9"/>
                </a:solidFill>
              </a:rPr>
              <a:t>magnetic field </a:t>
            </a:r>
            <a:r>
              <a:rPr lang="en-US" dirty="0"/>
              <a:t>using Stokes’ law</a:t>
            </a:r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(direct)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62" name="Picture 61" descr="ps-99-012.pdf">
            <a:extLst>
              <a:ext uri="{FF2B5EF4-FFF2-40B4-BE49-F238E27FC236}">
                <a16:creationId xmlns:a16="http://schemas.microsoft.com/office/drawing/2014/main" id="{574A4DDC-43E8-4613-F230-97B605B927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8" t="34725" r="43354" b="46093"/>
          <a:stretch/>
        </p:blipFill>
        <p:spPr>
          <a:xfrm>
            <a:off x="2730917" y="2030455"/>
            <a:ext cx="2258523" cy="201856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F92A688-8272-E196-910C-E1CBF677E447}"/>
              </a:ext>
            </a:extLst>
          </p:cNvPr>
          <p:cNvGrpSpPr/>
          <p:nvPr/>
        </p:nvGrpSpPr>
        <p:grpSpPr>
          <a:xfrm>
            <a:off x="362870" y="2538191"/>
            <a:ext cx="4399777" cy="3560277"/>
            <a:chOff x="362870" y="2538191"/>
            <a:chExt cx="4399777" cy="3560277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4E3D88C-BB9A-D133-B392-BC3E81520874}"/>
                </a:ext>
              </a:extLst>
            </p:cNvPr>
            <p:cNvSpPr txBox="1"/>
            <p:nvPr/>
          </p:nvSpPr>
          <p:spPr>
            <a:xfrm>
              <a:off x="1125828" y="2538191"/>
              <a:ext cx="16050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262626"/>
                  </a:solidFill>
                </a:rPr>
                <a:t>Maxwell equation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867F251-925B-8E28-A4F4-C90D6FF32749}"/>
                </a:ext>
              </a:extLst>
            </p:cNvPr>
            <p:cNvGrpSpPr/>
            <p:nvPr/>
          </p:nvGrpSpPr>
          <p:grpSpPr>
            <a:xfrm>
              <a:off x="362870" y="2579188"/>
              <a:ext cx="4399777" cy="3519280"/>
              <a:chOff x="362870" y="2579188"/>
              <a:chExt cx="4399777" cy="3519280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F1A7C96D-195E-40A2-F178-AF473DA0F7B1}"/>
                  </a:ext>
                </a:extLst>
              </p:cNvPr>
              <p:cNvGrpSpPr/>
              <p:nvPr/>
            </p:nvGrpSpPr>
            <p:grpSpPr>
              <a:xfrm>
                <a:off x="1325278" y="3395814"/>
                <a:ext cx="1392669" cy="2162127"/>
                <a:chOff x="1325278" y="3395814"/>
                <a:chExt cx="1392669" cy="2162127"/>
              </a:xfrm>
            </p:grpSpPr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D59E912-C572-0E02-5355-8D5051A68E2A}"/>
                    </a:ext>
                  </a:extLst>
                </p:cNvPr>
                <p:cNvSpPr txBox="1"/>
                <p:nvPr/>
              </p:nvSpPr>
              <p:spPr>
                <a:xfrm>
                  <a:off x="1325278" y="3395814"/>
                  <a:ext cx="10560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262626"/>
                      </a:solidFill>
                    </a:rPr>
                    <a:t>Gauss’ law</a:t>
                  </a:r>
                </a:p>
              </p:txBody>
            </p:sp>
            <p:pic>
              <p:nvPicPr>
                <p:cNvPr id="68" name="Picture 67" descr="ps-99-012.pdf">
                  <a:extLst>
                    <a:ext uri="{FF2B5EF4-FFF2-40B4-BE49-F238E27FC236}">
                      <a16:creationId xmlns:a16="http://schemas.microsoft.com/office/drawing/2014/main" id="{FA5781CE-FDF3-09B9-73CD-A5E3290E57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292" t="24819" r="40747" b="73389"/>
                <a:stretch/>
              </p:blipFill>
              <p:spPr>
                <a:xfrm>
                  <a:off x="1883024" y="5253424"/>
                  <a:ext cx="834923" cy="304517"/>
                </a:xfrm>
                <a:prstGeom prst="rect">
                  <a:avLst/>
                </a:prstGeom>
              </p:spPr>
            </p:pic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6BC39184-D253-8EBE-4A7C-AA542145F6A1}"/>
                  </a:ext>
                </a:extLst>
              </p:cNvPr>
              <p:cNvGrpSpPr/>
              <p:nvPr/>
            </p:nvGrpSpPr>
            <p:grpSpPr>
              <a:xfrm>
                <a:off x="362870" y="2579188"/>
                <a:ext cx="4399777" cy="3519280"/>
                <a:chOff x="362870" y="2579188"/>
                <a:chExt cx="4399777" cy="3519280"/>
              </a:xfrm>
            </p:grpSpPr>
            <p:pic>
              <p:nvPicPr>
                <p:cNvPr id="70" name="Picture 69" descr="SpaceCharge.pdf">
                  <a:extLst>
                    <a:ext uri="{FF2B5EF4-FFF2-40B4-BE49-F238E27FC236}">
                      <a16:creationId xmlns:a16="http://schemas.microsoft.com/office/drawing/2014/main" id="{9A1A142C-0FB2-4F16-0EC7-2B4F20EFC7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075" t="21606" r="65514" b="73173"/>
                <a:stretch/>
              </p:blipFill>
              <p:spPr>
                <a:xfrm>
                  <a:off x="1055694" y="2579188"/>
                  <a:ext cx="1620304" cy="882092"/>
                </a:xfrm>
                <a:prstGeom prst="rect">
                  <a:avLst/>
                </a:prstGeom>
              </p:spPr>
            </p:pic>
            <p:pic>
              <p:nvPicPr>
                <p:cNvPr id="65" name="Picture 64" descr="ps-99-012.pdf">
                  <a:extLst>
                    <a:ext uri="{FF2B5EF4-FFF2-40B4-BE49-F238E27FC236}">
                      <a16:creationId xmlns:a16="http://schemas.microsoft.com/office/drawing/2014/main" id="{438427BD-CB8F-4276-D655-6391C893A4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2274" t="74793" r="43593" b="21881"/>
                <a:stretch/>
              </p:blipFill>
              <p:spPr>
                <a:xfrm>
                  <a:off x="1010635" y="4388664"/>
                  <a:ext cx="1720282" cy="573456"/>
                </a:xfrm>
                <a:prstGeom prst="rect">
                  <a:avLst/>
                </a:prstGeom>
              </p:spPr>
            </p:pic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15179315-5E23-C972-B710-53278EE737E3}"/>
                    </a:ext>
                  </a:extLst>
                </p:cNvPr>
                <p:cNvSpPr txBox="1"/>
                <p:nvPr/>
              </p:nvSpPr>
              <p:spPr>
                <a:xfrm>
                  <a:off x="2838523" y="4234994"/>
                  <a:ext cx="1924124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rgbClr val="262626"/>
                      </a:solidFill>
                    </a:rPr>
                    <a:t>due to symmetry the electric field has only a radial component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CD491F0C-4BB1-85CA-E938-4133B74D3C7F}"/>
                    </a:ext>
                  </a:extLst>
                </p:cNvPr>
                <p:cNvSpPr txBox="1"/>
                <p:nvPr/>
              </p:nvSpPr>
              <p:spPr>
                <a:xfrm>
                  <a:off x="457200" y="5223007"/>
                  <a:ext cx="150554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262626"/>
                      </a:solidFill>
                    </a:rPr>
                    <a:t>with line density</a:t>
                  </a:r>
                </a:p>
              </p:txBody>
            </p:sp>
            <p:pic>
              <p:nvPicPr>
                <p:cNvPr id="69" name="Picture 68" descr="SpaceCharge.pdf">
                  <a:extLst>
                    <a:ext uri="{FF2B5EF4-FFF2-40B4-BE49-F238E27FC236}">
                      <a16:creationId xmlns:a16="http://schemas.microsoft.com/office/drawing/2014/main" id="{7471108C-1366-EA52-708B-4DDDFEE380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654" t="30665" r="65512" b="65519"/>
                <a:stretch/>
              </p:blipFill>
              <p:spPr>
                <a:xfrm>
                  <a:off x="2987824" y="5156197"/>
                  <a:ext cx="1512168" cy="630890"/>
                </a:xfrm>
                <a:prstGeom prst="rect">
                  <a:avLst/>
                </a:prstGeom>
                <a:ln w="12700">
                  <a:solidFill>
                    <a:srgbClr val="0000FF"/>
                  </a:solidFill>
                </a:ln>
              </p:spPr>
            </p:pic>
            <p:pic>
              <p:nvPicPr>
                <p:cNvPr id="71" name="Picture 70" descr="SpaceCharge.pdf">
                  <a:extLst>
                    <a:ext uri="{FF2B5EF4-FFF2-40B4-BE49-F238E27FC236}">
                      <a16:creationId xmlns:a16="http://schemas.microsoft.com/office/drawing/2014/main" id="{16295879-F356-39AF-DE83-10FF209985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683" t="26572" r="60602" b="69056"/>
                <a:stretch/>
              </p:blipFill>
              <p:spPr>
                <a:xfrm>
                  <a:off x="362870" y="3584461"/>
                  <a:ext cx="2834908" cy="738664"/>
                </a:xfrm>
                <a:prstGeom prst="rect">
                  <a:avLst/>
                </a:prstGeom>
              </p:spPr>
            </p:pic>
            <p:sp>
              <p:nvSpPr>
                <p:cNvPr id="72" name="Right Arrow 71">
                  <a:extLst>
                    <a:ext uri="{FF2B5EF4-FFF2-40B4-BE49-F238E27FC236}">
                      <a16:creationId xmlns:a16="http://schemas.microsoft.com/office/drawing/2014/main" id="{6C345F87-18F1-C4DB-F022-2C8070CBD38B}"/>
                    </a:ext>
                  </a:extLst>
                </p:cNvPr>
                <p:cNvSpPr/>
                <p:nvPr/>
              </p:nvSpPr>
              <p:spPr>
                <a:xfrm>
                  <a:off x="452908" y="4524747"/>
                  <a:ext cx="510284" cy="192784"/>
                </a:xfrm>
                <a:prstGeom prst="rightArrow">
                  <a:avLst/>
                </a:prstGeom>
                <a:noFill/>
                <a:ln w="25400"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55F0BE2D-140F-6587-546A-10293C45D359}"/>
                    </a:ext>
                  </a:extLst>
                </p:cNvPr>
                <p:cNvSpPr txBox="1"/>
                <p:nvPr/>
              </p:nvSpPr>
              <p:spPr>
                <a:xfrm>
                  <a:off x="3274704" y="5790691"/>
                  <a:ext cx="96777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262626"/>
                      </a:solidFill>
                    </a:rPr>
                    <a:t>(for </a:t>
                  </a:r>
                  <a:r>
                    <a:rPr lang="en-US" sz="1400" b="1" i="1" dirty="0">
                      <a:solidFill>
                        <a:srgbClr val="262626"/>
                      </a:solidFill>
                    </a:rPr>
                    <a:t>r &lt; a</a:t>
                  </a:r>
                  <a:r>
                    <a:rPr lang="en-US" sz="1400" b="1" dirty="0">
                      <a:solidFill>
                        <a:srgbClr val="262626"/>
                      </a:solidFill>
                    </a:rPr>
                    <a:t>)</a:t>
                  </a:r>
                </a:p>
              </p:txBody>
            </p:sp>
          </p:grpSp>
        </p:grp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514F8E9-A095-65C2-B1A7-3D86CB942638}"/>
              </a:ext>
            </a:extLst>
          </p:cNvPr>
          <p:cNvGrpSpPr/>
          <p:nvPr/>
        </p:nvGrpSpPr>
        <p:grpSpPr>
          <a:xfrm>
            <a:off x="5182756" y="1895732"/>
            <a:ext cx="3802883" cy="4202736"/>
            <a:chOff x="5182756" y="1895732"/>
            <a:chExt cx="3802883" cy="4202736"/>
          </a:xfrm>
        </p:grpSpPr>
        <p:sp>
          <p:nvSpPr>
            <p:cNvPr id="75" name="Right Arrow 74">
              <a:extLst>
                <a:ext uri="{FF2B5EF4-FFF2-40B4-BE49-F238E27FC236}">
                  <a16:creationId xmlns:a16="http://schemas.microsoft.com/office/drawing/2014/main" id="{1166B466-04F1-34A0-16B0-CAF9988FBBD7}"/>
                </a:ext>
              </a:extLst>
            </p:cNvPr>
            <p:cNvSpPr/>
            <p:nvPr/>
          </p:nvSpPr>
          <p:spPr>
            <a:xfrm>
              <a:off x="6028370" y="4058745"/>
              <a:ext cx="510284" cy="192784"/>
            </a:xfrm>
            <a:prstGeom prst="rightArrow">
              <a:avLst/>
            </a:prstGeom>
            <a:noFill/>
            <a:ln w="2540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76" name="Picture 75" descr="ps-99-012.pdf">
              <a:extLst>
                <a:ext uri="{FF2B5EF4-FFF2-40B4-BE49-F238E27FC236}">
                  <a16:creationId xmlns:a16="http://schemas.microsoft.com/office/drawing/2014/main" id="{517B5B9A-AC66-1696-CFA2-FEFA80360E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78" t="42376" r="28914" b="46093"/>
            <a:stretch/>
          </p:blipFill>
          <p:spPr>
            <a:xfrm>
              <a:off x="5182756" y="1895732"/>
              <a:ext cx="1530309" cy="1723205"/>
            </a:xfrm>
            <a:prstGeom prst="rect">
              <a:avLst/>
            </a:prstGeom>
          </p:spPr>
        </p:pic>
        <p:pic>
          <p:nvPicPr>
            <p:cNvPr id="77" name="Picture 76" descr="SpaceCharge.pdf">
              <a:extLst>
                <a:ext uri="{FF2B5EF4-FFF2-40B4-BE49-F238E27FC236}">
                  <a16:creationId xmlns:a16="http://schemas.microsoft.com/office/drawing/2014/main" id="{884789D0-A241-27D0-8F06-839DFAB968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64" t="38032" r="64480" b="58117"/>
            <a:stretch/>
          </p:blipFill>
          <p:spPr>
            <a:xfrm>
              <a:off x="6925371" y="2391334"/>
              <a:ext cx="1758686" cy="687185"/>
            </a:xfrm>
            <a:prstGeom prst="rect">
              <a:avLst/>
            </a:prstGeom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4AB028F7-9EED-F3DD-4685-141184B9F681}"/>
                </a:ext>
              </a:extLst>
            </p:cNvPr>
            <p:cNvSpPr txBox="1"/>
            <p:nvPr/>
          </p:nvSpPr>
          <p:spPr>
            <a:xfrm>
              <a:off x="6925371" y="2242295"/>
              <a:ext cx="16050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262626"/>
                  </a:solidFill>
                </a:rPr>
                <a:t>Maxwell equation</a:t>
              </a:r>
            </a:p>
          </p:txBody>
        </p:sp>
        <p:pic>
          <p:nvPicPr>
            <p:cNvPr id="79" name="Picture 78" descr="SpaceCharge.pdf">
              <a:extLst>
                <a:ext uri="{FF2B5EF4-FFF2-40B4-BE49-F238E27FC236}">
                  <a16:creationId xmlns:a16="http://schemas.microsoft.com/office/drawing/2014/main" id="{063AE8D5-2B9A-D8E3-3670-D9F94B9FAC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04" t="41992" r="62351" b="53339"/>
            <a:stretch/>
          </p:blipFill>
          <p:spPr>
            <a:xfrm>
              <a:off x="6226098" y="3229759"/>
              <a:ext cx="2540078" cy="797470"/>
            </a:xfrm>
            <a:prstGeom prst="rect">
              <a:avLst/>
            </a:prstGeom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63927F2-B112-3C68-62CD-F97C2B3FA8F7}"/>
                </a:ext>
              </a:extLst>
            </p:cNvPr>
            <p:cNvSpPr txBox="1"/>
            <p:nvPr/>
          </p:nvSpPr>
          <p:spPr>
            <a:xfrm>
              <a:off x="7094383" y="3074090"/>
              <a:ext cx="10860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262626"/>
                  </a:solidFill>
                </a:rPr>
                <a:t>Stokes’ law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84E7DB3-DC50-CF5E-B9D0-264833F687D2}"/>
                </a:ext>
              </a:extLst>
            </p:cNvPr>
            <p:cNvSpPr txBox="1"/>
            <p:nvPr/>
          </p:nvSpPr>
          <p:spPr>
            <a:xfrm>
              <a:off x="5388254" y="4462145"/>
              <a:ext cx="17491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262626"/>
                  </a:solidFill>
                </a:rPr>
                <a:t>with current density</a:t>
              </a:r>
            </a:p>
          </p:txBody>
        </p:sp>
        <p:pic>
          <p:nvPicPr>
            <p:cNvPr id="134" name="Picture 133" descr="SpaceCharge.pdf">
              <a:extLst>
                <a:ext uri="{FF2B5EF4-FFF2-40B4-BE49-F238E27FC236}">
                  <a16:creationId xmlns:a16="http://schemas.microsoft.com/office/drawing/2014/main" id="{840EC9B1-E2B9-B65E-EE77-6FFB52A9D6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91" t="49772" r="64673" b="46425"/>
            <a:stretch/>
          </p:blipFill>
          <p:spPr>
            <a:xfrm>
              <a:off x="6652054" y="3836433"/>
              <a:ext cx="1823094" cy="653241"/>
            </a:xfrm>
            <a:prstGeom prst="rect">
              <a:avLst/>
            </a:prstGeom>
          </p:spPr>
        </p:pic>
        <p:pic>
          <p:nvPicPr>
            <p:cNvPr id="135" name="Picture 134" descr="SpaceCharge.pdf">
              <a:extLst>
                <a:ext uri="{FF2B5EF4-FFF2-40B4-BE49-F238E27FC236}">
                  <a16:creationId xmlns:a16="http://schemas.microsoft.com/office/drawing/2014/main" id="{F22C3105-9CBF-91B0-CF44-965C868D03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79" t="53808" r="65286" b="42499"/>
            <a:stretch/>
          </p:blipFill>
          <p:spPr>
            <a:xfrm>
              <a:off x="6503498" y="5156197"/>
              <a:ext cx="1676914" cy="634494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DAA798D8-7367-BA99-167E-71FAAE13C072}"/>
                </a:ext>
              </a:extLst>
            </p:cNvPr>
            <p:cNvSpPr txBox="1"/>
            <p:nvPr/>
          </p:nvSpPr>
          <p:spPr>
            <a:xfrm>
              <a:off x="6580131" y="4769922"/>
              <a:ext cx="4842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262626"/>
                  </a:solidFill>
                </a:rPr>
                <a:t>and</a:t>
              </a:r>
            </a:p>
          </p:txBody>
        </p:sp>
        <p:pic>
          <p:nvPicPr>
            <p:cNvPr id="137" name="Picture 136" descr="SpaceCharge.pdf">
              <a:extLst>
                <a:ext uri="{FF2B5EF4-FFF2-40B4-BE49-F238E27FC236}">
                  <a16:creationId xmlns:a16="http://schemas.microsoft.com/office/drawing/2014/main" id="{7D87D66A-D5AC-796F-4C99-091837A04F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852" t="54004" r="45872" b="42652"/>
            <a:stretch/>
          </p:blipFill>
          <p:spPr>
            <a:xfrm>
              <a:off x="6896339" y="4762529"/>
              <a:ext cx="1384465" cy="531404"/>
            </a:xfrm>
            <a:prstGeom prst="rect">
              <a:avLst/>
            </a:prstGeom>
          </p:spPr>
        </p:pic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920CF046-26BC-6B23-7B3B-90A303A4F0CC}"/>
                </a:ext>
              </a:extLst>
            </p:cNvPr>
            <p:cNvSpPr txBox="1"/>
            <p:nvPr/>
          </p:nvSpPr>
          <p:spPr>
            <a:xfrm>
              <a:off x="6948956" y="5790691"/>
              <a:ext cx="967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262626"/>
                  </a:solidFill>
                </a:rPr>
                <a:t>(for </a:t>
              </a:r>
              <a:r>
                <a:rPr lang="en-US" sz="1400" b="1" i="1" dirty="0">
                  <a:solidFill>
                    <a:srgbClr val="262626"/>
                  </a:solidFill>
                </a:rPr>
                <a:t>r &lt; a</a:t>
              </a:r>
              <a:r>
                <a:rPr lang="en-US" sz="1400" b="1" dirty="0">
                  <a:solidFill>
                    <a:srgbClr val="262626"/>
                  </a:solidFill>
                </a:rPr>
                <a:t>)</a:t>
              </a:r>
            </a:p>
          </p:txBody>
        </p:sp>
        <p:pic>
          <p:nvPicPr>
            <p:cNvPr id="139" name="Picture 138" descr="SpaceCharge.pdf">
              <a:extLst>
                <a:ext uri="{FF2B5EF4-FFF2-40B4-BE49-F238E27FC236}">
                  <a16:creationId xmlns:a16="http://schemas.microsoft.com/office/drawing/2014/main" id="{767BE530-2176-0365-E45C-086016ADC1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76" t="45952" r="43481" b="51295"/>
            <a:stretch/>
          </p:blipFill>
          <p:spPr>
            <a:xfrm>
              <a:off x="7026513" y="4384562"/>
              <a:ext cx="1959126" cy="435148"/>
            </a:xfrm>
            <a:prstGeom prst="rect">
              <a:avLst/>
            </a:prstGeom>
          </p:spPr>
        </p:pic>
      </p:grpSp>
      <p:sp>
        <p:nvSpPr>
          <p:cNvPr id="140" name="Oval 139">
            <a:extLst>
              <a:ext uri="{FF2B5EF4-FFF2-40B4-BE49-F238E27FC236}">
                <a16:creationId xmlns:a16="http://schemas.microsoft.com/office/drawing/2014/main" id="{76D4D433-6613-49D6-ABD0-DA6B7DD63D98}"/>
              </a:ext>
            </a:extLst>
          </p:cNvPr>
          <p:cNvSpPr>
            <a:spLocks noChangeAspect="1"/>
          </p:cNvSpPr>
          <p:nvPr/>
        </p:nvSpPr>
        <p:spPr>
          <a:xfrm>
            <a:off x="3520285" y="2538191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BA05C8DE-E982-9307-E1AD-555FC1BF83BC}"/>
              </a:ext>
            </a:extLst>
          </p:cNvPr>
          <p:cNvSpPr>
            <a:spLocks noChangeAspect="1"/>
          </p:cNvSpPr>
          <p:nvPr/>
        </p:nvSpPr>
        <p:spPr>
          <a:xfrm>
            <a:off x="3672685" y="2690591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8AE6FCDF-F0A3-4441-F713-2A552D917851}"/>
              </a:ext>
            </a:extLst>
          </p:cNvPr>
          <p:cNvSpPr>
            <a:spLocks noChangeAspect="1"/>
          </p:cNvSpPr>
          <p:nvPr/>
        </p:nvSpPr>
        <p:spPr>
          <a:xfrm>
            <a:off x="3825085" y="2842991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6E76DBBF-BA19-5C2E-D907-FE25E0BA7260}"/>
              </a:ext>
            </a:extLst>
          </p:cNvPr>
          <p:cNvSpPr>
            <a:spLocks noChangeAspect="1"/>
          </p:cNvSpPr>
          <p:nvPr/>
        </p:nvSpPr>
        <p:spPr>
          <a:xfrm>
            <a:off x="3977485" y="2995391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C38C405E-AE27-7F48-FE62-15251BC88736}"/>
              </a:ext>
            </a:extLst>
          </p:cNvPr>
          <p:cNvSpPr>
            <a:spLocks noChangeAspect="1"/>
          </p:cNvSpPr>
          <p:nvPr/>
        </p:nvSpPr>
        <p:spPr>
          <a:xfrm>
            <a:off x="4129885" y="3147791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D19059DE-1787-5D68-6080-E5B240AAE642}"/>
              </a:ext>
            </a:extLst>
          </p:cNvPr>
          <p:cNvSpPr>
            <a:spLocks noChangeAspect="1"/>
          </p:cNvSpPr>
          <p:nvPr/>
        </p:nvSpPr>
        <p:spPr>
          <a:xfrm>
            <a:off x="4161898" y="2950304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5B590713-4EFD-7DD3-414C-41DC175AC336}"/>
              </a:ext>
            </a:extLst>
          </p:cNvPr>
          <p:cNvSpPr>
            <a:spLocks noChangeAspect="1"/>
          </p:cNvSpPr>
          <p:nvPr/>
        </p:nvSpPr>
        <p:spPr>
          <a:xfrm>
            <a:off x="4038847" y="3521767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53AC17AB-72E5-D460-B6F7-81F27D12656F}"/>
              </a:ext>
            </a:extLst>
          </p:cNvPr>
          <p:cNvSpPr>
            <a:spLocks noChangeAspect="1"/>
          </p:cNvSpPr>
          <p:nvPr/>
        </p:nvSpPr>
        <p:spPr>
          <a:xfrm>
            <a:off x="3476349" y="2757334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CD949B1E-2ACE-585C-6DD8-5D6995D6B232}"/>
              </a:ext>
            </a:extLst>
          </p:cNvPr>
          <p:cNvSpPr>
            <a:spLocks noChangeAspect="1"/>
          </p:cNvSpPr>
          <p:nvPr/>
        </p:nvSpPr>
        <p:spPr>
          <a:xfrm>
            <a:off x="3297591" y="2842991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68E65243-BF34-C95C-09EF-CEEEA2F97849}"/>
              </a:ext>
            </a:extLst>
          </p:cNvPr>
          <p:cNvSpPr>
            <a:spLocks noChangeAspect="1"/>
          </p:cNvSpPr>
          <p:nvPr/>
        </p:nvSpPr>
        <p:spPr>
          <a:xfrm>
            <a:off x="3628749" y="2909734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616D0824-708A-B4DE-7599-086DCAE2F20F}"/>
              </a:ext>
            </a:extLst>
          </p:cNvPr>
          <p:cNvSpPr>
            <a:spLocks noChangeAspect="1"/>
          </p:cNvSpPr>
          <p:nvPr/>
        </p:nvSpPr>
        <p:spPr>
          <a:xfrm>
            <a:off x="3435433" y="2935238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FF42D0ED-69F3-C83F-FD4E-0780C3A748DB}"/>
              </a:ext>
            </a:extLst>
          </p:cNvPr>
          <p:cNvSpPr>
            <a:spLocks noChangeAspect="1"/>
          </p:cNvSpPr>
          <p:nvPr/>
        </p:nvSpPr>
        <p:spPr>
          <a:xfrm>
            <a:off x="3603230" y="3076628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555B4ECF-7B97-EC21-C8A9-CB42D8E7BBAA}"/>
              </a:ext>
            </a:extLst>
          </p:cNvPr>
          <p:cNvSpPr>
            <a:spLocks noChangeAspect="1"/>
          </p:cNvSpPr>
          <p:nvPr/>
        </p:nvSpPr>
        <p:spPr>
          <a:xfrm>
            <a:off x="3803062" y="3028877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E160C937-D9C4-28F9-7A66-446B307F7341}"/>
              </a:ext>
            </a:extLst>
          </p:cNvPr>
          <p:cNvSpPr>
            <a:spLocks noChangeAspect="1"/>
          </p:cNvSpPr>
          <p:nvPr/>
        </p:nvSpPr>
        <p:spPr>
          <a:xfrm>
            <a:off x="3606782" y="3291317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7A787516-2764-2D21-8651-BDE36FAA45F7}"/>
              </a:ext>
            </a:extLst>
          </p:cNvPr>
          <p:cNvSpPr>
            <a:spLocks noChangeAspect="1"/>
          </p:cNvSpPr>
          <p:nvPr/>
        </p:nvSpPr>
        <p:spPr>
          <a:xfrm>
            <a:off x="3348912" y="3140414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42D3F14A-FD0F-F87E-14C7-A35B3BF8E4B0}"/>
              </a:ext>
            </a:extLst>
          </p:cNvPr>
          <p:cNvSpPr>
            <a:spLocks noChangeAspect="1"/>
          </p:cNvSpPr>
          <p:nvPr/>
        </p:nvSpPr>
        <p:spPr>
          <a:xfrm>
            <a:off x="3117304" y="3005218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345FD593-BD98-5B93-90C6-3F9714E9CCCC}"/>
              </a:ext>
            </a:extLst>
          </p:cNvPr>
          <p:cNvSpPr>
            <a:spLocks noChangeAspect="1"/>
          </p:cNvSpPr>
          <p:nvPr/>
        </p:nvSpPr>
        <p:spPr>
          <a:xfrm>
            <a:off x="3099943" y="2803272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328A8D1C-2CD7-C945-A5F3-7B98449B2A01}"/>
              </a:ext>
            </a:extLst>
          </p:cNvPr>
          <p:cNvSpPr>
            <a:spLocks noChangeAspect="1"/>
          </p:cNvSpPr>
          <p:nvPr/>
        </p:nvSpPr>
        <p:spPr>
          <a:xfrm>
            <a:off x="3791689" y="3204164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5AB8431A-7D34-B056-296A-F3051D7884D1}"/>
              </a:ext>
            </a:extLst>
          </p:cNvPr>
          <p:cNvSpPr>
            <a:spLocks noChangeAspect="1"/>
          </p:cNvSpPr>
          <p:nvPr/>
        </p:nvSpPr>
        <p:spPr>
          <a:xfrm>
            <a:off x="3944089" y="3356564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05998F75-1B74-927C-D01A-04DE1A1F7D4E}"/>
              </a:ext>
            </a:extLst>
          </p:cNvPr>
          <p:cNvSpPr>
            <a:spLocks noChangeAspect="1"/>
          </p:cNvSpPr>
          <p:nvPr/>
        </p:nvSpPr>
        <p:spPr>
          <a:xfrm>
            <a:off x="3785540" y="3400342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BE3749F1-AC46-A699-9763-8AE17DB71338}"/>
              </a:ext>
            </a:extLst>
          </p:cNvPr>
          <p:cNvSpPr>
            <a:spLocks noChangeAspect="1"/>
          </p:cNvSpPr>
          <p:nvPr/>
        </p:nvSpPr>
        <p:spPr>
          <a:xfrm>
            <a:off x="4110674" y="3341767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AF2D4569-D7F3-91B7-0103-B546C868BA84}"/>
              </a:ext>
            </a:extLst>
          </p:cNvPr>
          <p:cNvSpPr>
            <a:spLocks noChangeAspect="1"/>
          </p:cNvSpPr>
          <p:nvPr/>
        </p:nvSpPr>
        <p:spPr>
          <a:xfrm>
            <a:off x="3970447" y="3171278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09348A8B-90E9-43E5-3138-9DFFFC381893}"/>
              </a:ext>
            </a:extLst>
          </p:cNvPr>
          <p:cNvSpPr>
            <a:spLocks noChangeAspect="1"/>
          </p:cNvSpPr>
          <p:nvPr/>
        </p:nvSpPr>
        <p:spPr>
          <a:xfrm>
            <a:off x="4314298" y="3102704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FE2AEEFD-DE99-62DD-C2E9-8BE770972892}"/>
              </a:ext>
            </a:extLst>
          </p:cNvPr>
          <p:cNvSpPr>
            <a:spLocks noChangeAspect="1"/>
          </p:cNvSpPr>
          <p:nvPr/>
        </p:nvSpPr>
        <p:spPr>
          <a:xfrm>
            <a:off x="4303612" y="3329618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B85A2389-B62C-DA9F-837A-3974DE2A653A}"/>
              </a:ext>
            </a:extLst>
          </p:cNvPr>
          <p:cNvSpPr>
            <a:spLocks noChangeAspect="1"/>
          </p:cNvSpPr>
          <p:nvPr/>
        </p:nvSpPr>
        <p:spPr>
          <a:xfrm>
            <a:off x="4303527" y="3546303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2121DAB7-DBBD-92A0-F663-51F4054E9353}"/>
              </a:ext>
            </a:extLst>
          </p:cNvPr>
          <p:cNvSpPr>
            <a:spLocks noChangeAspect="1"/>
          </p:cNvSpPr>
          <p:nvPr/>
        </p:nvSpPr>
        <p:spPr>
          <a:xfrm>
            <a:off x="4480549" y="3584461"/>
            <a:ext cx="83878" cy="104497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72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  <p:bldP spid="16" grpId="1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Coasting beam of circular cross section with radius a and uniform charge density </a:t>
            </a:r>
            <a:r>
              <a:rPr lang="el-GR" dirty="0"/>
              <a:t>η=λ/π</a:t>
            </a:r>
            <a:r>
              <a:rPr lang="en-US" dirty="0"/>
              <a:t>a</a:t>
            </a:r>
            <a:r>
              <a:rPr lang="en-US" baseline="30000" dirty="0"/>
              <a:t>2</a:t>
            </a:r>
            <a:r>
              <a:rPr lang="en-US" dirty="0"/>
              <a:t> [</a:t>
            </a:r>
            <a:r>
              <a:rPr lang="en-US" dirty="0" err="1"/>
              <a:t>Cb</a:t>
            </a:r>
            <a:r>
              <a:rPr lang="en-US" dirty="0"/>
              <a:t>/m</a:t>
            </a:r>
            <a:r>
              <a:rPr lang="en-US" baseline="30000" dirty="0"/>
              <a:t>3</a:t>
            </a:r>
            <a:r>
              <a:rPr lang="en-US" dirty="0"/>
              <a:t>] moving at constant velocity v=</a:t>
            </a:r>
            <a:r>
              <a:rPr lang="el-GR" dirty="0"/>
              <a:t>β</a:t>
            </a:r>
            <a:r>
              <a:rPr lang="en-US" dirty="0"/>
              <a:t>c</a:t>
            </a:r>
          </a:p>
          <a:p>
            <a:r>
              <a:rPr lang="en-US" dirty="0"/>
              <a:t>Calculate the resulting force on a test particle with charge 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(direct)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176" name="Picture 175" descr="SpaceCharge.pdf">
            <a:extLst>
              <a:ext uri="{FF2B5EF4-FFF2-40B4-BE49-F238E27FC236}">
                <a16:creationId xmlns:a16="http://schemas.microsoft.com/office/drawing/2014/main" id="{407BCC5D-8B17-5DA9-F347-2BF4F3E7F5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4" t="30665" r="65512" b="65519"/>
          <a:stretch/>
        </p:blipFill>
        <p:spPr>
          <a:xfrm>
            <a:off x="7188628" y="1958696"/>
            <a:ext cx="1279357" cy="533759"/>
          </a:xfrm>
          <a:prstGeom prst="rect">
            <a:avLst/>
          </a:prstGeom>
          <a:ln w="12700">
            <a:solidFill>
              <a:srgbClr val="0000FF"/>
            </a:solidFill>
          </a:ln>
        </p:spPr>
      </p:pic>
      <p:pic>
        <p:nvPicPr>
          <p:cNvPr id="177" name="Picture 176" descr="ps-99-012.pdf">
            <a:extLst>
              <a:ext uri="{FF2B5EF4-FFF2-40B4-BE49-F238E27FC236}">
                <a16:creationId xmlns:a16="http://schemas.microsoft.com/office/drawing/2014/main" id="{AE2B4E3A-6462-0967-2358-F581A1AE05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7" t="63497" r="41199" b="25589"/>
          <a:stretch/>
        </p:blipFill>
        <p:spPr>
          <a:xfrm>
            <a:off x="680379" y="2234024"/>
            <a:ext cx="1917428" cy="1406185"/>
          </a:xfrm>
          <a:prstGeom prst="rect">
            <a:avLst/>
          </a:prstGeom>
        </p:spPr>
      </p:pic>
      <p:sp>
        <p:nvSpPr>
          <p:cNvPr id="180" name="TextBox 179">
            <a:extLst>
              <a:ext uri="{FF2B5EF4-FFF2-40B4-BE49-F238E27FC236}">
                <a16:creationId xmlns:a16="http://schemas.microsoft.com/office/drawing/2014/main" id="{8A967F2A-CD6B-954E-C734-F20CBE637DE3}"/>
              </a:ext>
            </a:extLst>
          </p:cNvPr>
          <p:cNvSpPr txBox="1"/>
          <p:nvPr/>
        </p:nvSpPr>
        <p:spPr>
          <a:xfrm>
            <a:off x="2696738" y="4071137"/>
            <a:ext cx="5835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62626"/>
                </a:solidFill>
                <a:latin typeface="Arial"/>
              </a:rPr>
              <a:t>Electric and magnetic components have opposite signs and scale between them with </a:t>
            </a:r>
            <a:r>
              <a:rPr lang="en-US" sz="1400" i="1" dirty="0">
                <a:solidFill>
                  <a:srgbClr val="262626"/>
                </a:solidFill>
                <a:latin typeface="Arial"/>
              </a:rPr>
              <a:t>β</a:t>
            </a:r>
            <a:r>
              <a:rPr lang="en-US" sz="1400" baseline="30000" dirty="0">
                <a:solidFill>
                  <a:srgbClr val="262626"/>
                </a:solidFill>
                <a:latin typeface="Arial"/>
              </a:rPr>
              <a:t>2</a:t>
            </a:r>
            <a:r>
              <a:rPr lang="en-US" sz="140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0" dirty="0">
                <a:solidFill>
                  <a:srgbClr val="262626"/>
                </a:solidFill>
                <a:latin typeface="Arial"/>
                <a:sym typeface="Wingdings"/>
              </a:rPr>
              <a:t></a:t>
            </a:r>
            <a:r>
              <a:rPr lang="en-US" sz="1400" dirty="0">
                <a:solidFill>
                  <a:srgbClr val="262626"/>
                </a:solidFill>
                <a:latin typeface="Arial"/>
              </a:rPr>
              <a:t> there is perfect compensation when </a:t>
            </a:r>
            <a:r>
              <a:rPr lang="en-US" sz="1400" i="1" dirty="0">
                <a:solidFill>
                  <a:srgbClr val="262626"/>
                </a:solidFill>
                <a:latin typeface="Arial"/>
              </a:rPr>
              <a:t>β</a:t>
            </a:r>
            <a:r>
              <a:rPr lang="en-US" sz="1400" dirty="0">
                <a:solidFill>
                  <a:srgbClr val="262626"/>
                </a:solidFill>
                <a:latin typeface="Arial"/>
              </a:rPr>
              <a:t>=1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D1A31E3-ED28-F2DF-C615-C6E14A7ADFA7}"/>
              </a:ext>
            </a:extLst>
          </p:cNvPr>
          <p:cNvGrpSpPr/>
          <p:nvPr/>
        </p:nvGrpSpPr>
        <p:grpSpPr>
          <a:xfrm>
            <a:off x="612613" y="4945503"/>
            <a:ext cx="6673682" cy="652218"/>
            <a:chOff x="612613" y="4945503"/>
            <a:chExt cx="6673682" cy="652218"/>
          </a:xfrm>
        </p:grpSpPr>
        <p:pic>
          <p:nvPicPr>
            <p:cNvPr id="181" name="Picture 180" descr="SpaceCharge.pdf">
              <a:extLst>
                <a:ext uri="{FF2B5EF4-FFF2-40B4-BE49-F238E27FC236}">
                  <a16:creationId xmlns:a16="http://schemas.microsoft.com/office/drawing/2014/main" id="{5DB5CA21-B066-4024-4DE4-FD89E813C0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22" t="69686" r="64881" b="26316"/>
            <a:stretch/>
          </p:blipFill>
          <p:spPr>
            <a:xfrm>
              <a:off x="3112492" y="4945503"/>
              <a:ext cx="1700946" cy="652218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pic>
          <p:nvPicPr>
            <p:cNvPr id="182" name="Picture 181" descr="SpaceCharge.pdf">
              <a:extLst>
                <a:ext uri="{FF2B5EF4-FFF2-40B4-BE49-F238E27FC236}">
                  <a16:creationId xmlns:a16="http://schemas.microsoft.com/office/drawing/2014/main" id="{F221BAE2-90F0-DB6C-55BB-0326E8917F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12" t="73856" r="64791" b="22146"/>
            <a:stretch/>
          </p:blipFill>
          <p:spPr>
            <a:xfrm>
              <a:off x="5585349" y="4945503"/>
              <a:ext cx="1700946" cy="652218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EBAD635E-EFF7-6A70-FADC-2A98353D87F6}"/>
                </a:ext>
              </a:extLst>
            </p:cNvPr>
            <p:cNvSpPr txBox="1"/>
            <p:nvPr/>
          </p:nvSpPr>
          <p:spPr>
            <a:xfrm>
              <a:off x="612613" y="5085820"/>
              <a:ext cx="23567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262626"/>
                  </a:solidFill>
                  <a:latin typeface="Arial"/>
                </a:rPr>
                <a:t>writing the force in x and y:</a:t>
              </a:r>
            </a:p>
          </p:txBody>
        </p:sp>
      </p:grpSp>
      <p:pic>
        <p:nvPicPr>
          <p:cNvPr id="184" name="Picture 183" descr="SpaceCharge.pdf">
            <a:extLst>
              <a:ext uri="{FF2B5EF4-FFF2-40B4-BE49-F238E27FC236}">
                <a16:creationId xmlns:a16="http://schemas.microsoft.com/office/drawing/2014/main" id="{2AE60B63-8A74-1546-23AE-7706E12B27F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2" t="53808" r="65639" b="42499"/>
          <a:stretch/>
        </p:blipFill>
        <p:spPr>
          <a:xfrm>
            <a:off x="7188628" y="2664952"/>
            <a:ext cx="1279357" cy="508458"/>
          </a:xfrm>
          <a:prstGeom prst="rect">
            <a:avLst/>
          </a:prstGeom>
          <a:ln>
            <a:solidFill>
              <a:srgbClr val="0000FF"/>
            </a:solidFill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E9CB363-5218-9969-7E4F-1A5A8011632B}"/>
              </a:ext>
            </a:extLst>
          </p:cNvPr>
          <p:cNvGrpSpPr/>
          <p:nvPr/>
        </p:nvGrpSpPr>
        <p:grpSpPr>
          <a:xfrm>
            <a:off x="3127774" y="2499721"/>
            <a:ext cx="3778065" cy="1422681"/>
            <a:chOff x="3127774" y="2499721"/>
            <a:chExt cx="3778065" cy="1422681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DC075035-C738-55F5-85CE-725ED9A3461B}"/>
                </a:ext>
              </a:extLst>
            </p:cNvPr>
            <p:cNvSpPr txBox="1"/>
            <p:nvPr/>
          </p:nvSpPr>
          <p:spPr>
            <a:xfrm>
              <a:off x="3127774" y="2499721"/>
              <a:ext cx="32184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262626"/>
                  </a:solidFill>
                  <a:latin typeface="Arial"/>
                </a:rPr>
                <a:t>Lorentz force for the geometry studied</a:t>
              </a:r>
            </a:p>
          </p:txBody>
        </p:sp>
        <p:pic>
          <p:nvPicPr>
            <p:cNvPr id="179" name="Picture 178" descr="SpaceCharge.pdf">
              <a:extLst>
                <a:ext uri="{FF2B5EF4-FFF2-40B4-BE49-F238E27FC236}">
                  <a16:creationId xmlns:a16="http://schemas.microsoft.com/office/drawing/2014/main" id="{6765E9F1-9765-69E1-E71B-E8CE8F63E6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64" t="65753" r="57796" b="30215"/>
            <a:stretch/>
          </p:blipFill>
          <p:spPr>
            <a:xfrm>
              <a:off x="3498040" y="3264669"/>
              <a:ext cx="3407799" cy="657733"/>
            </a:xfrm>
            <a:prstGeom prst="rect">
              <a:avLst/>
            </a:prstGeom>
          </p:spPr>
        </p:pic>
        <p:pic>
          <p:nvPicPr>
            <p:cNvPr id="185" name="Picture 184">
              <a:extLst>
                <a:ext uri="{FF2B5EF4-FFF2-40B4-BE49-F238E27FC236}">
                  <a16:creationId xmlns:a16="http://schemas.microsoft.com/office/drawing/2014/main" id="{53EB22DF-1AB1-9BEA-40CC-381AD7216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99400" y="2807498"/>
              <a:ext cx="2006600" cy="406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160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Coasting beam of circular cross section with radius a and uniform charge density </a:t>
            </a:r>
            <a:r>
              <a:rPr lang="el-GR" dirty="0"/>
              <a:t>η=λ/π</a:t>
            </a:r>
            <a:r>
              <a:rPr lang="en-US" dirty="0"/>
              <a:t>a</a:t>
            </a:r>
            <a:r>
              <a:rPr lang="en-US" baseline="30000" dirty="0"/>
              <a:t>2</a:t>
            </a:r>
            <a:r>
              <a:rPr lang="en-US" dirty="0"/>
              <a:t> [</a:t>
            </a:r>
            <a:r>
              <a:rPr lang="en-US" dirty="0" err="1"/>
              <a:t>Cb</a:t>
            </a:r>
            <a:r>
              <a:rPr lang="en-US" dirty="0"/>
              <a:t>/m</a:t>
            </a:r>
            <a:r>
              <a:rPr lang="en-US" baseline="30000" dirty="0"/>
              <a:t>3</a:t>
            </a:r>
            <a:r>
              <a:rPr lang="en-US" dirty="0"/>
              <a:t>] moving at constant velocity v=</a:t>
            </a:r>
            <a:r>
              <a:rPr lang="el-GR" dirty="0"/>
              <a:t>β</a:t>
            </a:r>
            <a:r>
              <a:rPr lang="en-US" dirty="0"/>
              <a:t>c</a:t>
            </a:r>
          </a:p>
          <a:p>
            <a:r>
              <a:rPr lang="en-US" dirty="0"/>
              <a:t>In this case the direct space charge force is linear in x and 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(direct)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19" name="Picture 18" descr="SpaceCharge.pdf">
            <a:extLst>
              <a:ext uri="{FF2B5EF4-FFF2-40B4-BE49-F238E27FC236}">
                <a16:creationId xmlns:a16="http://schemas.microsoft.com/office/drawing/2014/main" id="{E518718F-88D4-669B-83BD-6CF76D26CD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2" t="73856" r="64791" b="22146"/>
          <a:stretch/>
        </p:blipFill>
        <p:spPr>
          <a:xfrm>
            <a:off x="6922226" y="2301869"/>
            <a:ext cx="1318254" cy="505477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20" name="Picture 19" descr="ps-99-012.pdf">
            <a:extLst>
              <a:ext uri="{FF2B5EF4-FFF2-40B4-BE49-F238E27FC236}">
                <a16:creationId xmlns:a16="http://schemas.microsoft.com/office/drawing/2014/main" id="{A03D133E-0CA1-7557-86A2-C0D7042E40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3" t="53044" r="38656" b="25955"/>
          <a:stretch/>
        </p:blipFill>
        <p:spPr>
          <a:xfrm>
            <a:off x="911262" y="2327064"/>
            <a:ext cx="3912273" cy="3051092"/>
          </a:xfrm>
          <a:prstGeom prst="rect">
            <a:avLst/>
          </a:prstGeom>
        </p:spPr>
      </p:pic>
      <p:pic>
        <p:nvPicPr>
          <p:cNvPr id="21" name="Picture 20" descr="SpaceCharge.pdf">
            <a:extLst>
              <a:ext uri="{FF2B5EF4-FFF2-40B4-BE49-F238E27FC236}">
                <a16:creationId xmlns:a16="http://schemas.microsoft.com/office/drawing/2014/main" id="{22B1E72E-F88F-F368-A58E-F13E01AC59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2" t="69686" r="64881" b="26316"/>
          <a:stretch/>
        </p:blipFill>
        <p:spPr>
          <a:xfrm>
            <a:off x="5213210" y="2294900"/>
            <a:ext cx="1336428" cy="512446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54AF156-E6E6-89BE-263C-1FE1C541786D}"/>
              </a:ext>
            </a:extLst>
          </p:cNvPr>
          <p:cNvSpPr txBox="1"/>
          <p:nvPr/>
        </p:nvSpPr>
        <p:spPr>
          <a:xfrm>
            <a:off x="5213210" y="3238338"/>
            <a:ext cx="31914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>
                <a:solidFill>
                  <a:srgbClr val="262626"/>
                </a:solidFill>
              </a:rPr>
              <a:t>direct space charge is like a defocusing </a:t>
            </a:r>
            <a:r>
              <a:rPr lang="en-US" sz="1400" dirty="0" err="1">
                <a:solidFill>
                  <a:srgbClr val="262626"/>
                </a:solidFill>
              </a:rPr>
              <a:t>quadrupole</a:t>
            </a:r>
            <a:r>
              <a:rPr lang="en-US" sz="1400" dirty="0">
                <a:solidFill>
                  <a:srgbClr val="262626"/>
                </a:solidFill>
              </a:rPr>
              <a:t>…  </a:t>
            </a:r>
          </a:p>
          <a:p>
            <a:pPr marL="0" lvl="1"/>
            <a:endParaRPr lang="en-US" sz="1400" dirty="0">
              <a:solidFill>
                <a:srgbClr val="262626"/>
              </a:solidFill>
            </a:endParaRPr>
          </a:p>
          <a:p>
            <a:pPr marL="0" lvl="1"/>
            <a:r>
              <a:rPr lang="en-US" sz="1400" dirty="0">
                <a:solidFill>
                  <a:srgbClr val="262626"/>
                </a:solidFill>
              </a:rPr>
              <a:t>however, direct space charge is always defocusing in both planes, while </a:t>
            </a:r>
            <a:r>
              <a:rPr lang="en-US" sz="1400" dirty="0" err="1">
                <a:solidFill>
                  <a:srgbClr val="262626"/>
                </a:solidFill>
              </a:rPr>
              <a:t>quadrupole</a:t>
            </a:r>
            <a:r>
              <a:rPr lang="en-US" sz="1400" dirty="0">
                <a:solidFill>
                  <a:srgbClr val="262626"/>
                </a:solidFill>
              </a:rPr>
              <a:t> is focusing in one and defocusing in the other plane</a:t>
            </a:r>
          </a:p>
        </p:txBody>
      </p:sp>
    </p:spTree>
    <p:extLst>
      <p:ext uri="{BB962C8B-B14F-4D97-AF65-F5344CB8AC3E}">
        <p14:creationId xmlns:p14="http://schemas.microsoft.com/office/powerpoint/2010/main" val="42849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What are collective effects?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87646-C3EE-FA44-B047-F8C768AB899A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</a:t>
            </a:fld>
            <a:r>
              <a:rPr lang="en-GB"/>
              <a:t>/40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3780001" y="5258250"/>
            <a:ext cx="863999" cy="40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8028000" cy="5220000"/>
          </a:xfrm>
        </p:spPr>
        <p:txBody>
          <a:bodyPr>
            <a:normAutofit/>
          </a:bodyPr>
          <a:lstStyle/>
          <a:p>
            <a:pPr algn="just"/>
            <a:r>
              <a:rPr lang="de-DE" sz="1800" dirty="0"/>
              <a:t>We will study the dynamics of </a:t>
            </a:r>
            <a:r>
              <a:rPr lang="de-DE" sz="1800" b="1" dirty="0">
                <a:solidFill>
                  <a:srgbClr val="C00000"/>
                </a:solidFill>
              </a:rPr>
              <a:t>charged particle beams </a:t>
            </a:r>
            <a:r>
              <a:rPr lang="de-DE" sz="1800" dirty="0"/>
              <a:t>in a </a:t>
            </a:r>
            <a:r>
              <a:rPr lang="de-DE" sz="1800" b="1" dirty="0">
                <a:solidFill>
                  <a:srgbClr val="C00000"/>
                </a:solidFill>
              </a:rPr>
              <a:t>particle accelerator environment</a:t>
            </a:r>
            <a:r>
              <a:rPr lang="de-DE" sz="1800" dirty="0"/>
              <a:t>, taking into account the </a:t>
            </a:r>
            <a:r>
              <a:rPr lang="de-DE" sz="1800" b="1" dirty="0">
                <a:solidFill>
                  <a:srgbClr val="C00000"/>
                </a:solidFill>
              </a:rPr>
              <a:t>beam self-induced electromagnetic fields</a:t>
            </a:r>
            <a:r>
              <a:rPr lang="de-DE" sz="1800" dirty="0"/>
              <a:t>, i.e. not only the </a:t>
            </a:r>
            <a:r>
              <a:rPr lang="de-DE" sz="1800" b="1" dirty="0">
                <a:solidFill>
                  <a:schemeClr val="accent4"/>
                </a:solidFill>
              </a:rPr>
              <a:t>impact of the machine onto the beam </a:t>
            </a:r>
            <a:r>
              <a:rPr lang="de-DE" sz="1800" dirty="0"/>
              <a:t>but also the </a:t>
            </a:r>
            <a:r>
              <a:rPr lang="de-DE" sz="1800" b="1" dirty="0">
                <a:solidFill>
                  <a:schemeClr val="accent2"/>
                </a:solidFill>
              </a:rPr>
              <a:t>impact of the beam onto the machine</a:t>
            </a:r>
            <a:r>
              <a:rPr lang="de-DE" sz="1800" dirty="0"/>
              <a:t>.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5796000" y="5688000"/>
            <a:ext cx="1980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816000" y="5616000"/>
            <a:ext cx="4248000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99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direct space charge force for a beam with uniform charge distribution is linear in x and y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results in the direct space charge tune shift</a:t>
            </a:r>
          </a:p>
          <a:p>
            <a:pPr lvl="1"/>
            <a:r>
              <a:rPr lang="en-US" dirty="0"/>
              <a:t>We derive it here for the vertical plane …</a:t>
            </a:r>
          </a:p>
          <a:p>
            <a:pPr lvl="1"/>
            <a:r>
              <a:rPr lang="en-US" dirty="0"/>
              <a:t>Express y’’ in terms of </a:t>
            </a:r>
            <a:r>
              <a:rPr lang="en-US" dirty="0" err="1"/>
              <a:t>F</a:t>
            </a:r>
            <a:r>
              <a:rPr lang="en-US" baseline="-25000" dirty="0" err="1"/>
              <a:t>y</a:t>
            </a:r>
            <a:r>
              <a:rPr lang="en-US" dirty="0"/>
              <a:t> using Newton’s law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pPr lvl="1"/>
            <a:r>
              <a:rPr lang="en-US" dirty="0"/>
              <a:t>Generalize Hill’s equation including defocusing space charge term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Calculate the tune shift treating space charge like a focusing error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tune shift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11" name="Picture 10" descr="SpaceCharge.pdf">
            <a:extLst>
              <a:ext uri="{FF2B5EF4-FFF2-40B4-BE49-F238E27FC236}">
                <a16:creationId xmlns:a16="http://schemas.microsoft.com/office/drawing/2014/main" id="{8892B654-D700-D7B7-FFF4-D93E4A0B6F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9" t="77624" r="55000" b="19364"/>
          <a:stretch/>
        </p:blipFill>
        <p:spPr>
          <a:xfrm>
            <a:off x="6251304" y="2842965"/>
            <a:ext cx="1738136" cy="464949"/>
          </a:xfrm>
          <a:prstGeom prst="rect">
            <a:avLst/>
          </a:prstGeom>
          <a:ln w="19050">
            <a:solidFill>
              <a:srgbClr val="008000"/>
            </a:solidFill>
          </a:ln>
        </p:spPr>
      </p:pic>
      <p:pic>
        <p:nvPicPr>
          <p:cNvPr id="12" name="Picture 11" descr="SpaceCharge.pdf">
            <a:extLst>
              <a:ext uri="{FF2B5EF4-FFF2-40B4-BE49-F238E27FC236}">
                <a16:creationId xmlns:a16="http://schemas.microsoft.com/office/drawing/2014/main" id="{1D29CB0E-4284-36E1-9235-DE37D6CA85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2" t="73856" r="64791" b="22146"/>
          <a:stretch/>
        </p:blipFill>
        <p:spPr>
          <a:xfrm>
            <a:off x="6282880" y="1864393"/>
            <a:ext cx="1650037" cy="632698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76FB9FB-FE5B-624B-9E70-E4B2C41054E2}"/>
              </a:ext>
            </a:extLst>
          </p:cNvPr>
          <p:cNvSpPr txBox="1"/>
          <p:nvPr/>
        </p:nvSpPr>
        <p:spPr>
          <a:xfrm>
            <a:off x="6103884" y="2569252"/>
            <a:ext cx="260811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rgbClr val="008000"/>
                </a:solidFill>
              </a:rPr>
              <a:t>classical particle radius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D97EC2-8E7B-C254-4AA9-35C799351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2711" y="2477640"/>
            <a:ext cx="4000500" cy="7112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D8F8F716-6A02-2FDB-7C9D-74F54C639510}"/>
              </a:ext>
            </a:extLst>
          </p:cNvPr>
          <p:cNvGrpSpPr/>
          <p:nvPr/>
        </p:nvGrpSpPr>
        <p:grpSpPr>
          <a:xfrm>
            <a:off x="1388920" y="3875580"/>
            <a:ext cx="6213760" cy="1108641"/>
            <a:chOff x="1606418" y="3637981"/>
            <a:chExt cx="6213760" cy="1108641"/>
          </a:xfrm>
        </p:grpSpPr>
        <p:pic>
          <p:nvPicPr>
            <p:cNvPr id="29" name="Picture 28" descr="SpaceCharge.pdf">
              <a:extLst>
                <a:ext uri="{FF2B5EF4-FFF2-40B4-BE49-F238E27FC236}">
                  <a16:creationId xmlns:a16="http://schemas.microsoft.com/office/drawing/2014/main" id="{AF3BC08F-2096-8F83-D3EE-4A7D32E07E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85" t="81224" r="39340" b="14956"/>
            <a:stretch/>
          </p:blipFill>
          <p:spPr>
            <a:xfrm>
              <a:off x="4972279" y="3894513"/>
              <a:ext cx="2847899" cy="589692"/>
            </a:xfrm>
            <a:prstGeom prst="rect">
              <a:avLst/>
            </a:prstGeom>
          </p:spPr>
        </p:pic>
        <p:pic>
          <p:nvPicPr>
            <p:cNvPr id="30" name="Picture 29" descr="SpaceCharge.pdf">
              <a:extLst>
                <a:ext uri="{FF2B5EF4-FFF2-40B4-BE49-F238E27FC236}">
                  <a16:creationId xmlns:a16="http://schemas.microsoft.com/office/drawing/2014/main" id="{5B6EBA9B-876B-7BB8-63D5-D7997F5294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890" t="85117" r="42193" b="11137"/>
            <a:stretch/>
          </p:blipFill>
          <p:spPr>
            <a:xfrm>
              <a:off x="1606418" y="4138329"/>
              <a:ext cx="2256589" cy="578351"/>
            </a:xfrm>
            <a:prstGeom prst="rect">
              <a:avLst/>
            </a:prstGeom>
          </p:spPr>
        </p:pic>
        <p:sp>
          <p:nvSpPr>
            <p:cNvPr id="31" name="Right Arrow 30">
              <a:extLst>
                <a:ext uri="{FF2B5EF4-FFF2-40B4-BE49-F238E27FC236}">
                  <a16:creationId xmlns:a16="http://schemas.microsoft.com/office/drawing/2014/main" id="{598D51C1-C86F-2C92-6F1E-18B38B8745CE}"/>
                </a:ext>
              </a:extLst>
            </p:cNvPr>
            <p:cNvSpPr/>
            <p:nvPr/>
          </p:nvSpPr>
          <p:spPr>
            <a:xfrm>
              <a:off x="4301567" y="4081627"/>
              <a:ext cx="510284" cy="192784"/>
            </a:xfrm>
            <a:prstGeom prst="rightArrow">
              <a:avLst/>
            </a:prstGeom>
            <a:noFill/>
            <a:ln w="2540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F164FB9-FACE-17A2-2ACA-DA5D240F17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94023" y="3637981"/>
              <a:ext cx="1736968" cy="477666"/>
            </a:xfrm>
            <a:prstGeom prst="rect">
              <a:avLst/>
            </a:prstGeom>
          </p:spPr>
        </p:pic>
        <p:sp>
          <p:nvSpPr>
            <p:cNvPr id="33" name="Right Brace 32">
              <a:extLst>
                <a:ext uri="{FF2B5EF4-FFF2-40B4-BE49-F238E27FC236}">
                  <a16:creationId xmlns:a16="http://schemas.microsoft.com/office/drawing/2014/main" id="{D58C1B57-586A-10A0-BB21-F6C7494F4C28}"/>
                </a:ext>
              </a:extLst>
            </p:cNvPr>
            <p:cNvSpPr/>
            <p:nvPr/>
          </p:nvSpPr>
          <p:spPr>
            <a:xfrm>
              <a:off x="3910599" y="3710839"/>
              <a:ext cx="173455" cy="1005841"/>
            </a:xfrm>
            <a:prstGeom prst="rightBrace">
              <a:avLst>
                <a:gd name="adj1" fmla="val 34047"/>
                <a:gd name="adj2" fmla="val 50000"/>
              </a:avLst>
            </a:prstGeom>
            <a:noFill/>
            <a:ln w="19050" cap="flat" cmpd="sng" algn="ctr">
              <a:solidFill>
                <a:srgbClr val="26262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7C0254-E131-64CA-5C85-3BC419B5E4B0}"/>
                </a:ext>
              </a:extLst>
            </p:cNvPr>
            <p:cNvSpPr txBox="1"/>
            <p:nvPr/>
          </p:nvSpPr>
          <p:spPr>
            <a:xfrm>
              <a:off x="5228116" y="4438845"/>
              <a:ext cx="23240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</a:rPr>
                <a:t>Generalized Hill’s equation</a:t>
              </a:r>
            </a:p>
          </p:txBody>
        </p:sp>
      </p:grpSp>
      <p:pic>
        <p:nvPicPr>
          <p:cNvPr id="36" name="Picture 35" descr="SpaceCharge.pdf">
            <a:extLst>
              <a:ext uri="{FF2B5EF4-FFF2-40B4-BE49-F238E27FC236}">
                <a16:creationId xmlns:a16="http://schemas.microsoft.com/office/drawing/2014/main" id="{EF4791C2-42D6-FD7F-75CC-426D4F5E35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8" t="88864" r="23823" b="7227"/>
          <a:stretch/>
        </p:blipFill>
        <p:spPr>
          <a:xfrm>
            <a:off x="1388920" y="5618425"/>
            <a:ext cx="6534380" cy="603500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82067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After some reshuffling we notice that the direct space charge tune shift</a:t>
            </a:r>
          </a:p>
          <a:p>
            <a:pPr lvl="1"/>
            <a:r>
              <a:rPr lang="en-US" dirty="0"/>
              <a:t>is negative, because space charge transversely always defocuses</a:t>
            </a:r>
          </a:p>
          <a:p>
            <a:pPr lvl="1"/>
            <a:r>
              <a:rPr lang="en-US" dirty="0"/>
              <a:t>is proportional to the line density and thus to the number of particles in the beam</a:t>
            </a:r>
          </a:p>
          <a:p>
            <a:pPr lvl="1"/>
            <a:r>
              <a:rPr lang="en-US" dirty="0"/>
              <a:t>decreases with energy like </a:t>
            </a:r>
            <a:r>
              <a:rPr lang="el-GR" dirty="0"/>
              <a:t>β</a:t>
            </a:r>
            <a:r>
              <a:rPr lang="el-GR" baseline="30000" dirty="0"/>
              <a:t>‐1</a:t>
            </a:r>
            <a:r>
              <a:rPr lang="el-GR" dirty="0"/>
              <a:t>γ</a:t>
            </a:r>
            <a:r>
              <a:rPr lang="el-GR" baseline="30000" dirty="0"/>
              <a:t>‐2</a:t>
            </a:r>
            <a:r>
              <a:rPr lang="el-GR" dirty="0"/>
              <a:t> (</a:t>
            </a:r>
            <a:r>
              <a:rPr lang="en-US" dirty="0"/>
              <a:t>when expressed in terms of normalized emittance) and therefore vanishes in the </a:t>
            </a:r>
            <a:r>
              <a:rPr lang="en-US" dirty="0" err="1"/>
              <a:t>ultrarelativistic</a:t>
            </a:r>
            <a:r>
              <a:rPr lang="en-US" dirty="0"/>
              <a:t> limit </a:t>
            </a:r>
          </a:p>
          <a:p>
            <a:pPr lvl="1"/>
            <a:r>
              <a:rPr lang="en-US" dirty="0"/>
              <a:t>does not depend on the local beta functions or beam sizes but is inversely proportional to the normalized beam emittance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tune shift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19" name="Picture 18" descr="SpaceCharge.pdf">
            <a:extLst>
              <a:ext uri="{FF2B5EF4-FFF2-40B4-BE49-F238E27FC236}">
                <a16:creationId xmlns:a16="http://schemas.microsoft.com/office/drawing/2014/main" id="{3AD4D248-AE89-7F4C-B982-6A1EC7D5ED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29" t="11686" r="36715" b="84254"/>
          <a:stretch/>
        </p:blipFill>
        <p:spPr>
          <a:xfrm>
            <a:off x="1242616" y="3431530"/>
            <a:ext cx="3552351" cy="697514"/>
          </a:xfrm>
          <a:prstGeom prst="rect">
            <a:avLst/>
          </a:prstGeom>
        </p:spPr>
      </p:pic>
      <p:sp>
        <p:nvSpPr>
          <p:cNvPr id="20" name="Right Brace 19">
            <a:extLst>
              <a:ext uri="{FF2B5EF4-FFF2-40B4-BE49-F238E27FC236}">
                <a16:creationId xmlns:a16="http://schemas.microsoft.com/office/drawing/2014/main" id="{98922D4B-C85B-6CE0-2A15-C3CED87C6EA8}"/>
              </a:ext>
            </a:extLst>
          </p:cNvPr>
          <p:cNvSpPr/>
          <p:nvPr/>
        </p:nvSpPr>
        <p:spPr>
          <a:xfrm>
            <a:off x="4299751" y="3429000"/>
            <a:ext cx="249708" cy="1450554"/>
          </a:xfrm>
          <a:prstGeom prst="rightBrace">
            <a:avLst>
              <a:gd name="adj1" fmla="val 34047"/>
              <a:gd name="adj2" fmla="val 50000"/>
            </a:avLst>
          </a:prstGeom>
          <a:ln>
            <a:solidFill>
              <a:srgbClr val="2626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SpaceCharge.pdf">
            <a:extLst>
              <a:ext uri="{FF2B5EF4-FFF2-40B4-BE49-F238E27FC236}">
                <a16:creationId xmlns:a16="http://schemas.microsoft.com/office/drawing/2014/main" id="{E13F88B3-6058-17C7-6369-9FC941CA35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89" t="23553" r="41688" b="72553"/>
          <a:stretch/>
        </p:blipFill>
        <p:spPr>
          <a:xfrm>
            <a:off x="1496122" y="4202575"/>
            <a:ext cx="2596190" cy="656710"/>
          </a:xfrm>
          <a:prstGeom prst="rect">
            <a:avLst/>
          </a:prstGeom>
        </p:spPr>
      </p:pic>
      <p:pic>
        <p:nvPicPr>
          <p:cNvPr id="22" name="Picture 21" descr="SpaceCharge.pdf">
            <a:extLst>
              <a:ext uri="{FF2B5EF4-FFF2-40B4-BE49-F238E27FC236}">
                <a16:creationId xmlns:a16="http://schemas.microsoft.com/office/drawing/2014/main" id="{B3533468-E8F4-37FC-932B-F1A0A8F24B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5" t="27025" r="42559" b="68201"/>
          <a:stretch/>
        </p:blipFill>
        <p:spPr>
          <a:xfrm>
            <a:off x="4904971" y="3585379"/>
            <a:ext cx="2804180" cy="984705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DE35A14-8A54-4C67-7C74-3AFAA14371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4843" y="5086957"/>
            <a:ext cx="4740255" cy="77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66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the (quite realistic) case of a beam with a transverse bi-Gaussian distribution the space charge force becomes nonlinear</a:t>
            </a:r>
          </a:p>
          <a:p>
            <a:pPr lvl="1"/>
            <a:r>
              <a:rPr lang="en-US" dirty="0"/>
              <a:t>Beam field over the beam cross section is nonlinear</a:t>
            </a:r>
          </a:p>
          <a:p>
            <a:pPr lvl="1"/>
            <a:r>
              <a:rPr lang="en-US" dirty="0"/>
              <a:t>Particles will see different tune shifts according to their </a:t>
            </a:r>
            <a:r>
              <a:rPr lang="en-US" dirty="0" err="1"/>
              <a:t>betatron</a:t>
            </a:r>
            <a:r>
              <a:rPr lang="en-US" dirty="0"/>
              <a:t> amplitudes. This causes a tune spread rather than a tune shift!</a:t>
            </a:r>
          </a:p>
          <a:p>
            <a:pPr lvl="1"/>
            <a:r>
              <a:rPr lang="en-US" dirty="0"/>
              <a:t>We can calculate the maximum tune shift, i.e. the tune shift in the beam center …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charge: Nonlinear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32" name="Picture 31" descr="ps-99-012.pdf">
            <a:extLst>
              <a:ext uri="{FF2B5EF4-FFF2-40B4-BE49-F238E27FC236}">
                <a16:creationId xmlns:a16="http://schemas.microsoft.com/office/drawing/2014/main" id="{0B3FF870-ABAC-A77F-4207-2630E05EAB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2" t="53044" r="20993" b="25955"/>
          <a:stretch/>
        </p:blipFill>
        <p:spPr>
          <a:xfrm>
            <a:off x="1518410" y="2832254"/>
            <a:ext cx="5901024" cy="305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87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consider first the case of a </a:t>
            </a:r>
            <a:r>
              <a:rPr lang="en-US" b="1" dirty="0"/>
              <a:t>circular beam </a:t>
            </a:r>
            <a:r>
              <a:rPr lang="en-US" dirty="0"/>
              <a:t>with rms beam size </a:t>
            </a:r>
            <a:r>
              <a:rPr lang="en-US" i="1" dirty="0" err="1">
                <a:latin typeface="Symbol" charset="2"/>
                <a:cs typeface="Symbol" charset="2"/>
              </a:rPr>
              <a:t>σ</a:t>
            </a:r>
            <a:endParaRPr lang="en-US" i="1" dirty="0">
              <a:latin typeface="Symbol" charset="2"/>
              <a:cs typeface="Symbol" charset="2"/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The following fields satisfy Maxwell’s equations </a:t>
            </a:r>
          </a:p>
          <a:p>
            <a:pPr lvl="1"/>
            <a:r>
              <a:rPr lang="en-US" dirty="0"/>
              <a:t>We obtain the radial Lorentz force and linearize it for small </a:t>
            </a:r>
            <a:r>
              <a:rPr lang="en-US" i="1" dirty="0"/>
              <a:t>r</a:t>
            </a:r>
            <a:r>
              <a:rPr lang="en-US" dirty="0"/>
              <a:t> to calculate the tune shift for particles around the beam center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charge: Gaussian beam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8" name="Picture 7" descr="SpaceCharge.pdf">
            <a:extLst>
              <a:ext uri="{FF2B5EF4-FFF2-40B4-BE49-F238E27FC236}">
                <a16:creationId xmlns:a16="http://schemas.microsoft.com/office/drawing/2014/main" id="{4F17101B-1644-BC04-30AD-176A2273CA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46" t="59866" r="43566" b="36453"/>
          <a:stretch/>
        </p:blipFill>
        <p:spPr>
          <a:xfrm>
            <a:off x="1429270" y="1239827"/>
            <a:ext cx="2198242" cy="638990"/>
          </a:xfrm>
          <a:prstGeom prst="rect">
            <a:avLst/>
          </a:prstGeom>
        </p:spPr>
      </p:pic>
      <p:pic>
        <p:nvPicPr>
          <p:cNvPr id="9" name="Picture 8" descr="SpaceCharge.pdf">
            <a:extLst>
              <a:ext uri="{FF2B5EF4-FFF2-40B4-BE49-F238E27FC236}">
                <a16:creationId xmlns:a16="http://schemas.microsoft.com/office/drawing/2014/main" id="{D909125C-78BF-9A2F-7F7A-7C4A49AAB3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4" t="68227" r="39574" b="23789"/>
          <a:stretch/>
        </p:blipFill>
        <p:spPr>
          <a:xfrm>
            <a:off x="1165225" y="3104632"/>
            <a:ext cx="2690677" cy="1170842"/>
          </a:xfrm>
          <a:prstGeom prst="rect">
            <a:avLst/>
          </a:prstGeom>
        </p:spPr>
      </p:pic>
      <p:pic>
        <p:nvPicPr>
          <p:cNvPr id="10" name="Picture 9" descr="SpaceCharge.pdf">
            <a:extLst>
              <a:ext uri="{FF2B5EF4-FFF2-40B4-BE49-F238E27FC236}">
                <a16:creationId xmlns:a16="http://schemas.microsoft.com/office/drawing/2014/main" id="{6A7BD82F-D651-79D3-1079-BF858924B9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1" t="6293" r="43612" b="88494"/>
          <a:stretch/>
        </p:blipFill>
        <p:spPr>
          <a:xfrm>
            <a:off x="5429302" y="1126341"/>
            <a:ext cx="2318458" cy="9693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53E953-4B63-F207-9415-4BCBA28C51D8}"/>
              </a:ext>
            </a:extLst>
          </p:cNvPr>
          <p:cNvSpPr txBox="1"/>
          <p:nvPr/>
        </p:nvSpPr>
        <p:spPr>
          <a:xfrm>
            <a:off x="3964387" y="1475022"/>
            <a:ext cx="1760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62626"/>
                </a:solidFill>
              </a:rPr>
              <a:t>with </a:t>
            </a:r>
            <a:r>
              <a:rPr lang="en-US" sz="1400" dirty="0" err="1">
                <a:solidFill>
                  <a:srgbClr val="262626"/>
                </a:solidFill>
              </a:rPr>
              <a:t>rms</a:t>
            </a:r>
            <a:r>
              <a:rPr lang="en-US" sz="1400" dirty="0">
                <a:solidFill>
                  <a:srgbClr val="262626"/>
                </a:solidFill>
              </a:rPr>
              <a:t> beam size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933B3D2-9FB0-A573-F536-94BC0E8DE0EF}"/>
              </a:ext>
            </a:extLst>
          </p:cNvPr>
          <p:cNvGrpSpPr/>
          <p:nvPr/>
        </p:nvGrpSpPr>
        <p:grpSpPr>
          <a:xfrm>
            <a:off x="4013603" y="3081952"/>
            <a:ext cx="4656774" cy="1193522"/>
            <a:chOff x="4166003" y="3247052"/>
            <a:chExt cx="4656774" cy="1193522"/>
          </a:xfrm>
        </p:grpSpPr>
        <p:pic>
          <p:nvPicPr>
            <p:cNvPr id="13" name="Picture 12" descr="SpaceCharge.pdf">
              <a:extLst>
                <a:ext uri="{FF2B5EF4-FFF2-40B4-BE49-F238E27FC236}">
                  <a16:creationId xmlns:a16="http://schemas.microsoft.com/office/drawing/2014/main" id="{0C3FB6E0-0275-F901-FAD7-C1AF462DAD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64" t="76122" r="39153" b="20225"/>
            <a:stretch/>
          </p:blipFill>
          <p:spPr>
            <a:xfrm>
              <a:off x="4511804" y="3247052"/>
              <a:ext cx="2746648" cy="528171"/>
            </a:xfrm>
            <a:prstGeom prst="rect">
              <a:avLst/>
            </a:prstGeom>
          </p:spPr>
        </p:pic>
        <p:pic>
          <p:nvPicPr>
            <p:cNvPr id="15" name="Picture 14" descr="SpaceCharge.pdf">
              <a:extLst>
                <a:ext uri="{FF2B5EF4-FFF2-40B4-BE49-F238E27FC236}">
                  <a16:creationId xmlns:a16="http://schemas.microsoft.com/office/drawing/2014/main" id="{D23DAB15-7C47-F830-92D7-DF796415B4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93" t="79973" r="31332" b="15481"/>
            <a:stretch/>
          </p:blipFill>
          <p:spPr>
            <a:xfrm>
              <a:off x="4421907" y="3800950"/>
              <a:ext cx="4400870" cy="639624"/>
            </a:xfrm>
            <a:prstGeom prst="rect">
              <a:avLst/>
            </a:prstGeom>
          </p:spPr>
        </p:pic>
        <p:sp>
          <p:nvSpPr>
            <p:cNvPr id="17" name="Right Brace 16">
              <a:extLst>
                <a:ext uri="{FF2B5EF4-FFF2-40B4-BE49-F238E27FC236}">
                  <a16:creationId xmlns:a16="http://schemas.microsoft.com/office/drawing/2014/main" id="{58368150-1DBB-EB73-02CD-B3EE94AA57A2}"/>
                </a:ext>
              </a:extLst>
            </p:cNvPr>
            <p:cNvSpPr/>
            <p:nvPr/>
          </p:nvSpPr>
          <p:spPr>
            <a:xfrm>
              <a:off x="4166003" y="3303752"/>
              <a:ext cx="173455" cy="1005841"/>
            </a:xfrm>
            <a:prstGeom prst="rightBrace">
              <a:avLst>
                <a:gd name="adj1" fmla="val 34047"/>
                <a:gd name="adj2" fmla="val 50000"/>
              </a:avLst>
            </a:prstGeom>
            <a:ln>
              <a:solidFill>
                <a:srgbClr val="26262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1C3A46C-669D-8DB3-BEDE-0FEC28E61733}"/>
              </a:ext>
            </a:extLst>
          </p:cNvPr>
          <p:cNvGrpSpPr/>
          <p:nvPr/>
        </p:nvGrpSpPr>
        <p:grpSpPr>
          <a:xfrm>
            <a:off x="1165225" y="4431448"/>
            <a:ext cx="6310448" cy="1055423"/>
            <a:chOff x="1317625" y="4596548"/>
            <a:chExt cx="6310448" cy="1055423"/>
          </a:xfrm>
        </p:grpSpPr>
        <p:pic>
          <p:nvPicPr>
            <p:cNvPr id="19" name="Picture 18" descr="SpaceCharge.pdf">
              <a:extLst>
                <a:ext uri="{FF2B5EF4-FFF2-40B4-BE49-F238E27FC236}">
                  <a16:creationId xmlns:a16="http://schemas.microsoft.com/office/drawing/2014/main" id="{8FBFD518-9FD3-0BBD-AAE9-C62880A952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99" t="85471" r="33883" b="10465"/>
            <a:stretch/>
          </p:blipFill>
          <p:spPr>
            <a:xfrm>
              <a:off x="2204828" y="4931053"/>
              <a:ext cx="4772712" cy="720918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5D75E0D-28A7-008B-C8AE-4FC3F89B6672}"/>
                </a:ext>
              </a:extLst>
            </p:cNvPr>
            <p:cNvSpPr/>
            <p:nvPr/>
          </p:nvSpPr>
          <p:spPr>
            <a:xfrm>
              <a:off x="1627030" y="4596548"/>
              <a:ext cx="6001043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US" sz="1500" b="1" dirty="0">
                  <a:solidFill>
                    <a:srgbClr val="FF0000"/>
                  </a:solidFill>
                </a:rPr>
                <a:t>maximum tune shift for a Gaussian beam distribution</a:t>
              </a:r>
              <a:endParaRPr lang="en-US" sz="1500" b="1" dirty="0"/>
            </a:p>
          </p:txBody>
        </p:sp>
        <p:sp>
          <p:nvSpPr>
            <p:cNvPr id="21" name="Right Arrow 20">
              <a:extLst>
                <a:ext uri="{FF2B5EF4-FFF2-40B4-BE49-F238E27FC236}">
                  <a16:creationId xmlns:a16="http://schemas.microsoft.com/office/drawing/2014/main" id="{058FFFA3-B89E-B013-507B-632F03D9FC86}"/>
                </a:ext>
              </a:extLst>
            </p:cNvPr>
            <p:cNvSpPr/>
            <p:nvPr/>
          </p:nvSpPr>
          <p:spPr>
            <a:xfrm>
              <a:off x="1317625" y="5198814"/>
              <a:ext cx="510284" cy="192784"/>
            </a:xfrm>
            <a:prstGeom prst="rightArrow">
              <a:avLst/>
            </a:prstGeom>
            <a:noFill/>
            <a:ln w="2540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23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effect on the tune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22" name="Picture 21" descr="ps-99-012.pdf">
            <a:extLst>
              <a:ext uri="{FF2B5EF4-FFF2-40B4-BE49-F238E27FC236}">
                <a16:creationId xmlns:a16="http://schemas.microsoft.com/office/drawing/2014/main" id="{07B17791-0FEF-C212-572E-8AB3CAE9C9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65" t="64469" r="56049" b="26584"/>
          <a:stretch/>
        </p:blipFill>
        <p:spPr>
          <a:xfrm>
            <a:off x="1215816" y="1416424"/>
            <a:ext cx="1323550" cy="874474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BDE627FE-F09E-7219-240B-A35C4B4CE07B}"/>
              </a:ext>
            </a:extLst>
          </p:cNvPr>
          <p:cNvGrpSpPr/>
          <p:nvPr/>
        </p:nvGrpSpPr>
        <p:grpSpPr>
          <a:xfrm>
            <a:off x="609687" y="2209222"/>
            <a:ext cx="2148883" cy="2122958"/>
            <a:chOff x="667587" y="1751066"/>
            <a:chExt cx="2148883" cy="2122958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FDE21A7-47EA-8401-D268-EF2EFA57C6AB}"/>
                </a:ext>
              </a:extLst>
            </p:cNvPr>
            <p:cNvCxnSpPr/>
            <p:nvPr/>
          </p:nvCxnSpPr>
          <p:spPr>
            <a:xfrm>
              <a:off x="1016470" y="3551067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F044C4B-1A76-D90B-3807-8228A7D27BB1}"/>
                </a:ext>
              </a:extLst>
            </p:cNvPr>
            <p:cNvCxnSpPr/>
            <p:nvPr/>
          </p:nvCxnSpPr>
          <p:spPr>
            <a:xfrm rot="16200000">
              <a:off x="116470" y="2651066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03D5F5F-39E1-293F-D2AD-AB2C28E4F5ED}"/>
                </a:ext>
              </a:extLst>
            </p:cNvPr>
            <p:cNvSpPr txBox="1"/>
            <p:nvPr/>
          </p:nvSpPr>
          <p:spPr>
            <a:xfrm>
              <a:off x="1705039" y="3566247"/>
              <a:ext cx="384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F4E0464-69FE-CE54-B8C5-625BE92B7B31}"/>
                </a:ext>
              </a:extLst>
            </p:cNvPr>
            <p:cNvSpPr txBox="1"/>
            <p:nvPr/>
          </p:nvSpPr>
          <p:spPr>
            <a:xfrm>
              <a:off x="667587" y="2366448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y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1D2F6C5-C284-A786-6F04-36256E92BDF4}"/>
                </a:ext>
              </a:extLst>
            </p:cNvPr>
            <p:cNvSpPr/>
            <p:nvPr/>
          </p:nvSpPr>
          <p:spPr>
            <a:xfrm>
              <a:off x="2268018" y="2107906"/>
              <a:ext cx="72000" cy="72000"/>
            </a:xfrm>
            <a:prstGeom prst="ellipse">
              <a:avLst/>
            </a:prstGeom>
            <a:solidFill>
              <a:srgbClr val="FF0000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817CEDEF-CDCB-A6FC-AE43-06F1FD27E4BF}"/>
              </a:ext>
            </a:extLst>
          </p:cNvPr>
          <p:cNvSpPr txBox="1"/>
          <p:nvPr/>
        </p:nvSpPr>
        <p:spPr>
          <a:xfrm>
            <a:off x="908926" y="897574"/>
            <a:ext cx="20025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without space charge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61B53B-39DC-C8CD-5488-E5A15CDF0AFC}"/>
              </a:ext>
            </a:extLst>
          </p:cNvPr>
          <p:cNvSpPr txBox="1"/>
          <p:nvPr/>
        </p:nvSpPr>
        <p:spPr>
          <a:xfrm>
            <a:off x="399300" y="4405431"/>
            <a:ext cx="276473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500" dirty="0"/>
              <a:t>All particles have the tunes </a:t>
            </a:r>
            <a:r>
              <a:rPr lang="en-US" sz="1500" dirty="0" err="1"/>
              <a:t>Q</a:t>
            </a:r>
            <a:r>
              <a:rPr lang="en-US" sz="1500" baseline="-25000" dirty="0" err="1"/>
              <a:t>x</a:t>
            </a:r>
            <a:r>
              <a:rPr lang="en-US" sz="1500" dirty="0"/>
              <a:t> and </a:t>
            </a:r>
            <a:r>
              <a:rPr lang="en-US" sz="1500" dirty="0" err="1"/>
              <a:t>Q</a:t>
            </a:r>
            <a:r>
              <a:rPr lang="en-US" sz="1500" baseline="-25000" dirty="0" err="1"/>
              <a:t>y</a:t>
            </a:r>
            <a:r>
              <a:rPr lang="en-US" sz="1500" dirty="0"/>
              <a:t> determined by the machine </a:t>
            </a:r>
            <a:r>
              <a:rPr lang="en-US" sz="1500" dirty="0" err="1"/>
              <a:t>quadrupoles</a:t>
            </a:r>
            <a:endParaRPr lang="en-US" sz="15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4186C87-6A5C-85F1-5769-253816290B64}"/>
              </a:ext>
            </a:extLst>
          </p:cNvPr>
          <p:cNvGrpSpPr/>
          <p:nvPr/>
        </p:nvGrpSpPr>
        <p:grpSpPr>
          <a:xfrm>
            <a:off x="5993798" y="769945"/>
            <a:ext cx="2988819" cy="5091007"/>
            <a:chOff x="5993798" y="769945"/>
            <a:chExt cx="2988819" cy="5091007"/>
          </a:xfrm>
        </p:grpSpPr>
        <p:pic>
          <p:nvPicPr>
            <p:cNvPr id="42" name="Picture 41" descr="ps-99-012.pdf">
              <a:extLst>
                <a:ext uri="{FF2B5EF4-FFF2-40B4-BE49-F238E27FC236}">
                  <a16:creationId xmlns:a16="http://schemas.microsoft.com/office/drawing/2014/main" id="{165D8472-00AE-A3D6-D4B7-736B2E0B9A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65" t="64469" r="56049" b="26584"/>
            <a:stretch/>
          </p:blipFill>
          <p:spPr>
            <a:xfrm>
              <a:off x="6198846" y="1394617"/>
              <a:ext cx="1323550" cy="874474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F0756AE-CA45-CB96-151D-B37DA33B2DE6}"/>
                </a:ext>
              </a:extLst>
            </p:cNvPr>
            <p:cNvGrpSpPr/>
            <p:nvPr/>
          </p:nvGrpSpPr>
          <p:grpSpPr>
            <a:xfrm>
              <a:off x="6204185" y="2187415"/>
              <a:ext cx="2148883" cy="2122958"/>
              <a:chOff x="667587" y="1751066"/>
              <a:chExt cx="2148883" cy="2122958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7AB4F45D-56F0-3BEA-6BC0-E8DE1ADBBDA6}"/>
                  </a:ext>
                </a:extLst>
              </p:cNvPr>
              <p:cNvCxnSpPr/>
              <p:nvPr/>
            </p:nvCxnSpPr>
            <p:spPr>
              <a:xfrm>
                <a:off x="1016470" y="3551067"/>
                <a:ext cx="1800000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64127FF1-8BAD-6548-849A-DCA6FB1772DF}"/>
                  </a:ext>
                </a:extLst>
              </p:cNvPr>
              <p:cNvCxnSpPr/>
              <p:nvPr/>
            </p:nvCxnSpPr>
            <p:spPr>
              <a:xfrm rot="16200000">
                <a:off x="116470" y="2651066"/>
                <a:ext cx="1800000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7132E14-B5DC-0AEC-3998-0910768281F4}"/>
                  </a:ext>
                </a:extLst>
              </p:cNvPr>
              <p:cNvSpPr txBox="1"/>
              <p:nvPr/>
            </p:nvSpPr>
            <p:spPr>
              <a:xfrm>
                <a:off x="1705039" y="3566247"/>
                <a:ext cx="3841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>
                    <a:solidFill>
                      <a:schemeClr val="accent6">
                        <a:lumMod val="50000"/>
                      </a:schemeClr>
                    </a:solidFill>
                  </a:rPr>
                  <a:t>Q</a:t>
                </a:r>
                <a:r>
                  <a:rPr lang="en-US" sz="14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x</a:t>
                </a:r>
                <a:endParaRPr lang="en-US" sz="14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E281BBD-5F9D-3004-FC4C-5F356E3986AE}"/>
                  </a:ext>
                </a:extLst>
              </p:cNvPr>
              <p:cNvSpPr txBox="1"/>
              <p:nvPr/>
            </p:nvSpPr>
            <p:spPr>
              <a:xfrm>
                <a:off x="667587" y="2366448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>
                    <a:solidFill>
                      <a:schemeClr val="accent6">
                        <a:lumMod val="50000"/>
                      </a:schemeClr>
                    </a:solidFill>
                  </a:rPr>
                  <a:t>Q</a:t>
                </a:r>
                <a:r>
                  <a:rPr lang="en-US" sz="14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y</a:t>
                </a:r>
                <a:endParaRPr lang="en-US" sz="14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E4223AF-D1F7-C2BE-EA28-14CEF14DD385}"/>
                  </a:ext>
                </a:extLst>
              </p:cNvPr>
              <p:cNvSpPr/>
              <p:nvPr/>
            </p:nvSpPr>
            <p:spPr>
              <a:xfrm>
                <a:off x="2268018" y="2107906"/>
                <a:ext cx="72000" cy="72000"/>
              </a:xfrm>
              <a:prstGeom prst="ellipse">
                <a:avLst/>
              </a:prstGeom>
              <a:solidFill>
                <a:srgbClr val="FF0000">
                  <a:alpha val="15000"/>
                </a:srgbClr>
              </a:solidFill>
              <a:ln w="254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B8C6871-899B-6D25-530E-639B8FEFE833}"/>
                </a:ext>
              </a:extLst>
            </p:cNvPr>
            <p:cNvSpPr txBox="1"/>
            <p:nvPr/>
          </p:nvSpPr>
          <p:spPr>
            <a:xfrm>
              <a:off x="6343328" y="769945"/>
              <a:ext cx="216190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/>
                <a:t>with space charge</a:t>
              </a:r>
            </a:p>
            <a:p>
              <a:pPr algn="ctr"/>
              <a:r>
                <a:rPr lang="en-US" sz="1500" b="1" dirty="0"/>
                <a:t>Gaussian distribution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210E19C-723A-B3F1-89A3-4029B7D00442}"/>
                </a:ext>
              </a:extLst>
            </p:cNvPr>
            <p:cNvSpPr txBox="1"/>
            <p:nvPr/>
          </p:nvSpPr>
          <p:spPr>
            <a:xfrm>
              <a:off x="5993798" y="4383624"/>
              <a:ext cx="284078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500" dirty="0"/>
                <a:t>Particles have a different tunes, since the space charge defocusing depends on the particles’ amplitude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500" dirty="0">
                  <a:sym typeface="Wingdings"/>
                </a:rPr>
                <a:t>The tune shift is largest for particles in the beam center</a:t>
              </a:r>
              <a:endParaRPr lang="en-US" sz="1500" dirty="0"/>
            </a:p>
          </p:txBody>
        </p:sp>
        <p:pic>
          <p:nvPicPr>
            <p:cNvPr id="51" name="Picture 50" descr="ps-99-012.pdf">
              <a:extLst>
                <a:ext uri="{FF2B5EF4-FFF2-40B4-BE49-F238E27FC236}">
                  <a16:creationId xmlns:a16="http://schemas.microsoft.com/office/drawing/2014/main" id="{7A453B47-DF63-FAF2-FDD0-9EDFC6E15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602" t="66084" r="23978" b="26102"/>
            <a:stretch/>
          </p:blipFill>
          <p:spPr>
            <a:xfrm>
              <a:off x="7545914" y="1553004"/>
              <a:ext cx="1132734" cy="763748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776F6E9-04B0-3A7B-49C0-885C0CE797DE}"/>
                </a:ext>
              </a:extLst>
            </p:cNvPr>
            <p:cNvSpPr txBox="1"/>
            <p:nvPr/>
          </p:nvSpPr>
          <p:spPr>
            <a:xfrm>
              <a:off x="7394808" y="1430521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30390B4A-DD9B-B262-67F7-E64E2C3B05D2}"/>
                </a:ext>
              </a:extLst>
            </p:cNvPr>
            <p:cNvCxnSpPr/>
            <p:nvPr/>
          </p:nvCxnSpPr>
          <p:spPr>
            <a:xfrm flipH="1">
              <a:off x="7522396" y="2639771"/>
              <a:ext cx="282220" cy="384723"/>
            </a:xfrm>
            <a:prstGeom prst="straightConnector1">
              <a:avLst/>
            </a:prstGeom>
            <a:ln w="25400"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Isosceles Triangle 66">
              <a:extLst>
                <a:ext uri="{FF2B5EF4-FFF2-40B4-BE49-F238E27FC236}">
                  <a16:creationId xmlns:a16="http://schemas.microsoft.com/office/drawing/2014/main" id="{6B890507-D017-2F7A-2261-9D44D73A3C53}"/>
                </a:ext>
              </a:extLst>
            </p:cNvPr>
            <p:cNvSpPr>
              <a:spLocks/>
            </p:cNvSpPr>
            <p:nvPr/>
          </p:nvSpPr>
          <p:spPr>
            <a:xfrm rot="13020000">
              <a:off x="7071989" y="2973843"/>
              <a:ext cx="477597" cy="653570"/>
            </a:xfrm>
            <a:prstGeom prst="triangle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FFFFFF">
                    <a:alpha val="20000"/>
                  </a:srgbClr>
                </a:gs>
              </a:gsLst>
              <a:lin ang="5400000" scaled="0"/>
              <a:tileRect/>
            </a:gra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7CCBCD1-7219-6C18-8854-7F0B66C56280}"/>
                </a:ext>
              </a:extLst>
            </p:cNvPr>
            <p:cNvSpPr txBox="1"/>
            <p:nvPr/>
          </p:nvSpPr>
          <p:spPr>
            <a:xfrm>
              <a:off x="7574071" y="3324029"/>
              <a:ext cx="14085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8000"/>
                  </a:solidFill>
                  <a:sym typeface="Wingdings"/>
                </a:rPr>
                <a:t> </a:t>
              </a:r>
              <a:r>
                <a:rPr lang="en-US" sz="1400" dirty="0">
                  <a:solidFill>
                    <a:srgbClr val="008000"/>
                  </a:solidFill>
                </a:rPr>
                <a:t>tune spread!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10C32AB-FC18-E755-5AB7-79ED409129D7}"/>
                </a:ext>
              </a:extLst>
            </p:cNvPr>
            <p:cNvSpPr txBox="1"/>
            <p:nvPr/>
          </p:nvSpPr>
          <p:spPr>
            <a:xfrm>
              <a:off x="6710688" y="3499816"/>
              <a:ext cx="9717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262626"/>
                  </a:solidFill>
                </a:rPr>
                <a:t>particles in the center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7E5845A-A771-AEF1-BEC9-37828AD032CD}"/>
                </a:ext>
              </a:extLst>
            </p:cNvPr>
            <p:cNvSpPr txBox="1"/>
            <p:nvPr/>
          </p:nvSpPr>
          <p:spPr>
            <a:xfrm>
              <a:off x="7479842" y="2884261"/>
              <a:ext cx="9717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particles in the tails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1391EF-84BC-DF9D-1ABF-BC534A4CEDF7}"/>
              </a:ext>
            </a:extLst>
          </p:cNvPr>
          <p:cNvSpPr txBox="1"/>
          <p:nvPr/>
        </p:nvSpPr>
        <p:spPr>
          <a:xfrm>
            <a:off x="1671829" y="2630362"/>
            <a:ext cx="1390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zero intensity working point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660432-2927-C346-536D-81458B26AC42}"/>
              </a:ext>
            </a:extLst>
          </p:cNvPr>
          <p:cNvGrpSpPr/>
          <p:nvPr/>
        </p:nvGrpSpPr>
        <p:grpSpPr>
          <a:xfrm>
            <a:off x="3222663" y="791752"/>
            <a:ext cx="2764733" cy="4860174"/>
            <a:chOff x="3222663" y="791752"/>
            <a:chExt cx="2764733" cy="4860174"/>
          </a:xfrm>
        </p:grpSpPr>
        <p:pic>
          <p:nvPicPr>
            <p:cNvPr id="31" name="Picture 30" descr="ps-99-012.pdf">
              <a:extLst>
                <a:ext uri="{FF2B5EF4-FFF2-40B4-BE49-F238E27FC236}">
                  <a16:creationId xmlns:a16="http://schemas.microsoft.com/office/drawing/2014/main" id="{DB75BE0D-82CE-2748-3EAC-DAD813D2D2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65" t="64469" r="56049" b="26584"/>
            <a:stretch/>
          </p:blipFill>
          <p:spPr>
            <a:xfrm>
              <a:off x="3427711" y="1416424"/>
              <a:ext cx="1323550" cy="874474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8CF4978-27B8-3B67-FA6A-1DDCACC2C816}"/>
                </a:ext>
              </a:extLst>
            </p:cNvPr>
            <p:cNvGrpSpPr/>
            <p:nvPr/>
          </p:nvGrpSpPr>
          <p:grpSpPr>
            <a:xfrm>
              <a:off x="3433050" y="2209222"/>
              <a:ext cx="2148883" cy="2122958"/>
              <a:chOff x="667587" y="1751066"/>
              <a:chExt cx="2148883" cy="2122958"/>
            </a:xfrm>
          </p:grpSpPr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B717505E-91CC-410B-9B2B-F697C5D014DB}"/>
                  </a:ext>
                </a:extLst>
              </p:cNvPr>
              <p:cNvCxnSpPr/>
              <p:nvPr/>
            </p:nvCxnSpPr>
            <p:spPr>
              <a:xfrm>
                <a:off x="1016470" y="3551067"/>
                <a:ext cx="1800000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3EB30D29-8497-BD59-D76D-F4B9F1EC278C}"/>
                  </a:ext>
                </a:extLst>
              </p:cNvPr>
              <p:cNvCxnSpPr/>
              <p:nvPr/>
            </p:nvCxnSpPr>
            <p:spPr>
              <a:xfrm rot="16200000">
                <a:off x="116470" y="2651066"/>
                <a:ext cx="1800000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7419135-C738-392E-F422-CAE9A2C973F9}"/>
                  </a:ext>
                </a:extLst>
              </p:cNvPr>
              <p:cNvSpPr txBox="1"/>
              <p:nvPr/>
            </p:nvSpPr>
            <p:spPr>
              <a:xfrm>
                <a:off x="1705039" y="3566247"/>
                <a:ext cx="3841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>
                    <a:solidFill>
                      <a:schemeClr val="accent6">
                        <a:lumMod val="50000"/>
                      </a:schemeClr>
                    </a:solidFill>
                  </a:rPr>
                  <a:t>Q</a:t>
                </a:r>
                <a:r>
                  <a:rPr lang="en-US" sz="14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x</a:t>
                </a:r>
                <a:endParaRPr lang="en-US" sz="14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BE911B8-36F6-382A-2DB3-9DF1F3576268}"/>
                  </a:ext>
                </a:extLst>
              </p:cNvPr>
              <p:cNvSpPr txBox="1"/>
              <p:nvPr/>
            </p:nvSpPr>
            <p:spPr>
              <a:xfrm>
                <a:off x="667587" y="2366448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>
                    <a:solidFill>
                      <a:schemeClr val="accent6">
                        <a:lumMod val="50000"/>
                      </a:schemeClr>
                    </a:solidFill>
                  </a:rPr>
                  <a:t>Q</a:t>
                </a:r>
                <a:r>
                  <a:rPr lang="en-US" sz="14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y</a:t>
                </a:r>
                <a:endParaRPr lang="en-US" sz="14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31D34A5A-2588-93B1-3540-E2BAA84D953D}"/>
                  </a:ext>
                </a:extLst>
              </p:cNvPr>
              <p:cNvSpPr/>
              <p:nvPr/>
            </p:nvSpPr>
            <p:spPr>
              <a:xfrm>
                <a:off x="2268018" y="2107906"/>
                <a:ext cx="72000" cy="72000"/>
              </a:xfrm>
              <a:prstGeom prst="ellipse">
                <a:avLst/>
              </a:prstGeom>
              <a:solidFill>
                <a:srgbClr val="FF0000">
                  <a:alpha val="15000"/>
                </a:srgbClr>
              </a:solidFill>
              <a:ln w="254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7DECCCB-49E8-0A78-89CE-F4660501DF17}"/>
                </a:ext>
              </a:extLst>
            </p:cNvPr>
            <p:cNvSpPr txBox="1"/>
            <p:nvPr/>
          </p:nvSpPr>
          <p:spPr>
            <a:xfrm>
              <a:off x="3647239" y="791752"/>
              <a:ext cx="201180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/>
                <a:t>with space charge</a:t>
              </a:r>
            </a:p>
            <a:p>
              <a:pPr algn="ctr"/>
              <a:r>
                <a:rPr lang="en-US" sz="1500" b="1" dirty="0"/>
                <a:t>uniform distribution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D79B6AB-3FD8-5AC6-149A-690DE7C28797}"/>
                </a:ext>
              </a:extLst>
            </p:cNvPr>
            <p:cNvSpPr txBox="1"/>
            <p:nvPr/>
          </p:nvSpPr>
          <p:spPr>
            <a:xfrm>
              <a:off x="3222663" y="4405431"/>
              <a:ext cx="2764733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500" dirty="0"/>
                <a:t>All particles have the tunes </a:t>
              </a:r>
              <a:r>
                <a:rPr lang="en-US" sz="1500" dirty="0" err="1"/>
                <a:t>Q</a:t>
              </a:r>
              <a:r>
                <a:rPr lang="en-US" sz="1500" baseline="-25000" dirty="0" err="1"/>
                <a:t>x</a:t>
              </a:r>
              <a:r>
                <a:rPr lang="en-US" sz="1500" dirty="0"/>
                <a:t> and </a:t>
              </a:r>
              <a:r>
                <a:rPr lang="en-US" sz="1500" dirty="0" err="1"/>
                <a:t>Q</a:t>
              </a:r>
              <a:r>
                <a:rPr lang="en-US" sz="1500" baseline="-25000" dirty="0" err="1"/>
                <a:t>y</a:t>
              </a:r>
              <a:r>
                <a:rPr lang="en-US" sz="1500" dirty="0"/>
                <a:t> determined by the machine </a:t>
              </a:r>
              <a:r>
                <a:rPr lang="en-US" sz="1500" dirty="0" err="1"/>
                <a:t>quadrupoles</a:t>
              </a:r>
              <a:r>
                <a:rPr lang="en-US" sz="1500" dirty="0"/>
                <a:t> and the linear defocusing from space charge</a:t>
              </a:r>
            </a:p>
          </p:txBody>
        </p:sp>
        <p:pic>
          <p:nvPicPr>
            <p:cNvPr id="40" name="Picture 39" descr="ps-99-012.pdf">
              <a:extLst>
                <a:ext uri="{FF2B5EF4-FFF2-40B4-BE49-F238E27FC236}">
                  <a16:creationId xmlns:a16="http://schemas.microsoft.com/office/drawing/2014/main" id="{0E6CE264-2044-D1D4-3103-37AD445CD8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55" t="65071" r="39725" b="25982"/>
            <a:stretch/>
          </p:blipFill>
          <p:spPr>
            <a:xfrm>
              <a:off x="4774779" y="1464085"/>
              <a:ext cx="1132734" cy="874474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94F39E1-A13D-75CE-7BCA-1126F13238DE}"/>
                </a:ext>
              </a:extLst>
            </p:cNvPr>
            <p:cNvSpPr txBox="1"/>
            <p:nvPr/>
          </p:nvSpPr>
          <p:spPr>
            <a:xfrm>
              <a:off x="4623673" y="1452328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86FBBE-17F4-7B37-213D-0F2DD40A9963}"/>
                </a:ext>
              </a:extLst>
            </p:cNvPr>
            <p:cNvSpPr txBox="1"/>
            <p:nvPr/>
          </p:nvSpPr>
          <p:spPr>
            <a:xfrm>
              <a:off x="4883715" y="2734812"/>
              <a:ext cx="809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8000"/>
                  </a:solidFill>
                </a:rPr>
                <a:t>tune shift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C52F9DB9-8DE9-4C75-5EF0-86AF278DB916}"/>
                </a:ext>
              </a:extLst>
            </p:cNvPr>
            <p:cNvCxnSpPr/>
            <p:nvPr/>
          </p:nvCxnSpPr>
          <p:spPr>
            <a:xfrm flipH="1">
              <a:off x="4872375" y="2661578"/>
              <a:ext cx="161106" cy="234414"/>
            </a:xfrm>
            <a:prstGeom prst="straightConnector1">
              <a:avLst/>
            </a:prstGeom>
            <a:ln w="25400"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30A5BD2-3FA8-9063-5EFF-05C0F07E5C0B}"/>
                </a:ext>
              </a:extLst>
            </p:cNvPr>
            <p:cNvSpPr/>
            <p:nvPr/>
          </p:nvSpPr>
          <p:spPr>
            <a:xfrm>
              <a:off x="4794063" y="2912024"/>
              <a:ext cx="72000" cy="72000"/>
            </a:xfrm>
            <a:prstGeom prst="ellipse">
              <a:avLst/>
            </a:prstGeom>
            <a:solidFill>
              <a:srgbClr val="008000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623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the beam is bunched and has an s‐dependent line density </a:t>
            </a:r>
          </a:p>
          <a:p>
            <a:pPr lvl="1"/>
            <a:r>
              <a:rPr lang="en-US" dirty="0"/>
              <a:t>The relativistic field has an opening angle of 1/</a:t>
            </a:r>
            <a:r>
              <a:rPr lang="el-GR" dirty="0"/>
              <a:t>γ</a:t>
            </a:r>
          </a:p>
          <a:p>
            <a:pPr lvl="1"/>
            <a:r>
              <a:rPr lang="en-US" dirty="0"/>
              <a:t>Bunched beam as locally continuous if the density </a:t>
            </a:r>
            <a:r>
              <a:rPr lang="el-GR" dirty="0"/>
              <a:t>λ(</a:t>
            </a:r>
            <a:r>
              <a:rPr lang="en-US" dirty="0"/>
              <a:t>s) changes smoothly (i.e. does not change much over </a:t>
            </a:r>
            <a:r>
              <a:rPr lang="el-GR" dirty="0"/>
              <a:t>Δ</a:t>
            </a:r>
            <a:r>
              <a:rPr lang="en-US" dirty="0"/>
              <a:t>s=a/</a:t>
            </a:r>
            <a:r>
              <a:rPr lang="el-GR" dirty="0"/>
              <a:t>γ </a:t>
            </a:r>
            <a:r>
              <a:rPr lang="en-US" dirty="0"/>
              <a:t>which means if </a:t>
            </a:r>
            <a:r>
              <a:rPr lang="el-GR" dirty="0"/>
              <a:t>γ &gt;&gt; </a:t>
            </a:r>
            <a:r>
              <a:rPr lang="en-US" dirty="0"/>
              <a:t>a/</a:t>
            </a:r>
            <a:r>
              <a:rPr lang="el-GR" dirty="0"/>
              <a:t>Δ</a:t>
            </a:r>
            <a:r>
              <a:rPr lang="en-US" dirty="0"/>
              <a:t>s)</a:t>
            </a:r>
          </a:p>
          <a:p>
            <a:pPr lvl="1"/>
            <a:r>
              <a:rPr lang="en-US" dirty="0"/>
              <a:t>Can still use the formulas derived for coasting beams but use the s (or in fact z) dependent line density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the tune shift will also depend on the position of the particle along the bunch</a:t>
            </a:r>
          </a:p>
          <a:p>
            <a:pPr lvl="1"/>
            <a:r>
              <a:rPr lang="en-US" dirty="0"/>
              <a:t>This translates into tune modulation with twice the synchrotron period, because particles execute longitudinal oscillations and sample different line densities </a:t>
            </a:r>
          </a:p>
          <a:p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charge: Bunched beams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2FC9330-7E67-55A1-45E7-A9272BC4E8E5}"/>
              </a:ext>
            </a:extLst>
          </p:cNvPr>
          <p:cNvGrpSpPr>
            <a:grpSpLocks noChangeAspect="1"/>
          </p:cNvGrpSpPr>
          <p:nvPr/>
        </p:nvGrpSpPr>
        <p:grpSpPr>
          <a:xfrm>
            <a:off x="726226" y="3531818"/>
            <a:ext cx="7164137" cy="2247430"/>
            <a:chOff x="1164129" y="3786157"/>
            <a:chExt cx="6092680" cy="1911308"/>
          </a:xfrm>
        </p:grpSpPr>
        <p:pic>
          <p:nvPicPr>
            <p:cNvPr id="26" name="Picture 25" descr="Rumolo-CAS-Divonne1.pdf">
              <a:extLst>
                <a:ext uri="{FF2B5EF4-FFF2-40B4-BE49-F238E27FC236}">
                  <a16:creationId xmlns:a16="http://schemas.microsoft.com/office/drawing/2014/main" id="{A077A1DD-7A83-B27F-6C91-29403393F8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10" t="65744" r="10483" b="14139"/>
            <a:stretch/>
          </p:blipFill>
          <p:spPr>
            <a:xfrm>
              <a:off x="1646243" y="3868465"/>
              <a:ext cx="5610566" cy="1829000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DA7888-638D-CFB4-4161-2AB6FAEF8C2D}"/>
                </a:ext>
              </a:extLst>
            </p:cNvPr>
            <p:cNvSpPr/>
            <p:nvPr/>
          </p:nvSpPr>
          <p:spPr>
            <a:xfrm>
              <a:off x="1164129" y="3786157"/>
              <a:ext cx="987746" cy="88186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182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the beam is bunched and has an s‐dependent line density </a:t>
            </a:r>
          </a:p>
          <a:p>
            <a:pPr lvl="1"/>
            <a:r>
              <a:rPr lang="en-US" dirty="0"/>
              <a:t>The relativistic field has an opening angle of 1/</a:t>
            </a:r>
            <a:r>
              <a:rPr lang="el-GR" dirty="0"/>
              <a:t>γ</a:t>
            </a:r>
          </a:p>
          <a:p>
            <a:pPr lvl="1"/>
            <a:r>
              <a:rPr lang="en-US" dirty="0"/>
              <a:t>Bunched beam as locally continuous if the density </a:t>
            </a:r>
            <a:r>
              <a:rPr lang="el-GR" dirty="0"/>
              <a:t>λ(</a:t>
            </a:r>
            <a:r>
              <a:rPr lang="en-US" dirty="0"/>
              <a:t>s) changes smoothly (i.e. does not change much over </a:t>
            </a:r>
            <a:r>
              <a:rPr lang="el-GR" dirty="0"/>
              <a:t>Δ</a:t>
            </a:r>
            <a:r>
              <a:rPr lang="en-US" dirty="0"/>
              <a:t>s=a/</a:t>
            </a:r>
            <a:r>
              <a:rPr lang="el-GR" dirty="0"/>
              <a:t>γ </a:t>
            </a:r>
            <a:r>
              <a:rPr lang="en-US" dirty="0"/>
              <a:t>which means if </a:t>
            </a:r>
            <a:r>
              <a:rPr lang="el-GR" dirty="0"/>
              <a:t>γ &gt;&gt; </a:t>
            </a:r>
            <a:r>
              <a:rPr lang="en-US" dirty="0"/>
              <a:t>a/</a:t>
            </a:r>
            <a:r>
              <a:rPr lang="el-GR" dirty="0"/>
              <a:t>Δ</a:t>
            </a:r>
            <a:r>
              <a:rPr lang="en-US" dirty="0"/>
              <a:t>s)</a:t>
            </a:r>
          </a:p>
          <a:p>
            <a:pPr lvl="1"/>
            <a:r>
              <a:rPr lang="en-US" dirty="0"/>
              <a:t>Can still use the formulas derived for coasting beams but use the s (or in fact z) dependent line density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the tune shift will also depend on the position of the particle along the bunch</a:t>
            </a:r>
          </a:p>
          <a:p>
            <a:pPr lvl="1"/>
            <a:r>
              <a:rPr lang="en-US" dirty="0"/>
              <a:t>This translates into tune modulation with twice the synchrotron period, because particles execute longitudinal oscillations and sample different line densities </a:t>
            </a:r>
          </a:p>
          <a:p>
            <a:pPr marL="342900" lvl="1" indent="0">
              <a:buNone/>
            </a:pPr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charge: Bunched beams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2FC9330-7E67-55A1-45E7-A9272BC4E8E5}"/>
              </a:ext>
            </a:extLst>
          </p:cNvPr>
          <p:cNvGrpSpPr>
            <a:grpSpLocks noChangeAspect="1"/>
          </p:cNvGrpSpPr>
          <p:nvPr/>
        </p:nvGrpSpPr>
        <p:grpSpPr>
          <a:xfrm>
            <a:off x="726226" y="3536708"/>
            <a:ext cx="7164137" cy="2247430"/>
            <a:chOff x="1164129" y="3786157"/>
            <a:chExt cx="6092680" cy="1911308"/>
          </a:xfrm>
        </p:grpSpPr>
        <p:pic>
          <p:nvPicPr>
            <p:cNvPr id="26" name="Picture 25" descr="Rumolo-CAS-Divonne1.pdf">
              <a:extLst>
                <a:ext uri="{FF2B5EF4-FFF2-40B4-BE49-F238E27FC236}">
                  <a16:creationId xmlns:a16="http://schemas.microsoft.com/office/drawing/2014/main" id="{A077A1DD-7A83-B27F-6C91-29403393F8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10" t="65744" r="10483" b="14139"/>
            <a:stretch/>
          </p:blipFill>
          <p:spPr>
            <a:xfrm>
              <a:off x="1646243" y="3868465"/>
              <a:ext cx="5610566" cy="1829000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DA7888-638D-CFB4-4161-2AB6FAEF8C2D}"/>
                </a:ext>
              </a:extLst>
            </p:cNvPr>
            <p:cNvSpPr/>
            <p:nvPr/>
          </p:nvSpPr>
          <p:spPr>
            <a:xfrm>
              <a:off x="1164129" y="3786157"/>
              <a:ext cx="987746" cy="88186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785C1B9-4CED-AA94-7D67-CB6E8B99F308}"/>
              </a:ext>
            </a:extLst>
          </p:cNvPr>
          <p:cNvGrpSpPr/>
          <p:nvPr/>
        </p:nvGrpSpPr>
        <p:grpSpPr>
          <a:xfrm>
            <a:off x="4217018" y="3081670"/>
            <a:ext cx="3742230" cy="1261660"/>
            <a:chOff x="4217018" y="3081670"/>
            <a:chExt cx="3742230" cy="126166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A629F5C-58DB-3059-CCC5-0E07B6C27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25390" y="3081670"/>
              <a:ext cx="3525486" cy="94666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EC7FCE-75BA-E921-7420-7B55EE75B4E9}"/>
                </a:ext>
              </a:extLst>
            </p:cNvPr>
            <p:cNvSpPr txBox="1"/>
            <p:nvPr/>
          </p:nvSpPr>
          <p:spPr>
            <a:xfrm>
              <a:off x="4217018" y="4004776"/>
              <a:ext cx="37422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Arial"/>
                </a:rPr>
                <a:t>Maximum tune shift (circular Gaussian)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ECFB85-415D-568C-3C57-96FCE1E75409}"/>
              </a:ext>
            </a:extLst>
          </p:cNvPr>
          <p:cNvGrpSpPr/>
          <p:nvPr/>
        </p:nvGrpSpPr>
        <p:grpSpPr>
          <a:xfrm>
            <a:off x="2850776" y="3081670"/>
            <a:ext cx="3971364" cy="1158636"/>
            <a:chOff x="2850776" y="3081670"/>
            <a:chExt cx="3971364" cy="1158636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8578AE3D-E86D-35BE-9E1C-F3EFBCACABF1}"/>
                </a:ext>
              </a:extLst>
            </p:cNvPr>
            <p:cNvSpPr/>
            <p:nvPr/>
          </p:nvSpPr>
          <p:spPr>
            <a:xfrm>
              <a:off x="6504640" y="3081670"/>
              <a:ext cx="317500" cy="47333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B0AE425-8D26-320E-7299-9B4B83DD20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50776" y="3467231"/>
              <a:ext cx="3680824" cy="7730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101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case a Gaussian bunched beam, the maximum tune spread is associated to particles close to the peak line density</a:t>
            </a:r>
          </a:p>
          <a:p>
            <a:pPr lvl="1"/>
            <a:endParaRPr lang="en-US" dirty="0"/>
          </a:p>
          <a:p>
            <a:r>
              <a:rPr lang="en-US" dirty="0"/>
              <a:t>Due to the Gaussian transverse distribution the tunes of these particles are also spread around the point of maximum shift</a:t>
            </a:r>
          </a:p>
          <a:p>
            <a:endParaRPr lang="en-US" dirty="0"/>
          </a:p>
          <a:p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746C8D-7885-9C70-69E4-B191EDDD15DB}"/>
              </a:ext>
            </a:extLst>
          </p:cNvPr>
          <p:cNvGrpSpPr/>
          <p:nvPr/>
        </p:nvGrpSpPr>
        <p:grpSpPr>
          <a:xfrm>
            <a:off x="324206" y="3535504"/>
            <a:ext cx="6951224" cy="2350512"/>
            <a:chOff x="324206" y="3535504"/>
            <a:chExt cx="6951224" cy="235051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44A4124-C170-626F-598E-7631A5E5E66A}"/>
                </a:ext>
              </a:extLst>
            </p:cNvPr>
            <p:cNvGrpSpPr/>
            <p:nvPr/>
          </p:nvGrpSpPr>
          <p:grpSpPr>
            <a:xfrm>
              <a:off x="1458739" y="3559348"/>
              <a:ext cx="2862360" cy="1329586"/>
              <a:chOff x="885846" y="2726032"/>
              <a:chExt cx="2862360" cy="1329586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E610E57A-07A3-DB7E-C803-89716491CE07}"/>
                  </a:ext>
                </a:extLst>
              </p:cNvPr>
              <p:cNvSpPr/>
              <p:nvPr/>
            </p:nvSpPr>
            <p:spPr>
              <a:xfrm>
                <a:off x="885846" y="3329142"/>
                <a:ext cx="1961261" cy="72647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1788EEB8-6ED0-E6D0-E51C-C2F1775D0DEF}"/>
                  </a:ext>
                </a:extLst>
              </p:cNvPr>
              <p:cNvCxnSpPr/>
              <p:nvPr/>
            </p:nvCxnSpPr>
            <p:spPr>
              <a:xfrm>
                <a:off x="1866773" y="3700620"/>
                <a:ext cx="1872208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416B22B8-B87D-D54D-8CB9-6E0362835FE0}"/>
                  </a:ext>
                </a:extLst>
              </p:cNvPr>
              <p:cNvCxnSpPr/>
              <p:nvPr/>
            </p:nvCxnSpPr>
            <p:spPr>
              <a:xfrm rot="10800000" flipH="1">
                <a:off x="1876992" y="3162148"/>
                <a:ext cx="692040" cy="520657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B0E4DDEC-6483-13B3-F178-A9B72AA579CB}"/>
                  </a:ext>
                </a:extLst>
              </p:cNvPr>
              <p:cNvCxnSpPr/>
              <p:nvPr/>
            </p:nvCxnSpPr>
            <p:spPr>
              <a:xfrm flipV="1">
                <a:off x="1863295" y="2726032"/>
                <a:ext cx="0" cy="97458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C3C23DF8-CD53-227C-1D56-D2137331E6C0}"/>
                  </a:ext>
                </a:extLst>
              </p:cNvPr>
              <p:cNvSpPr/>
              <p:nvPr/>
            </p:nvSpPr>
            <p:spPr>
              <a:xfrm>
                <a:off x="1749942" y="3329142"/>
                <a:ext cx="257369" cy="726476"/>
              </a:xfrm>
              <a:prstGeom prst="ellipse">
                <a:avLst/>
              </a:prstGeom>
              <a:noFill/>
              <a:ln>
                <a:solidFill>
                  <a:srgbClr val="000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9C471312-4D83-BFF3-0619-ACE5CAB8072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102915" y="3452372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BAF1C08-C94C-E1C9-0072-72AFC3C92613}"/>
                  </a:ext>
                </a:extLst>
              </p:cNvPr>
              <p:cNvSpPr txBox="1"/>
              <p:nvPr/>
            </p:nvSpPr>
            <p:spPr>
              <a:xfrm>
                <a:off x="3388166" y="3623535"/>
                <a:ext cx="360040" cy="296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i="1" dirty="0"/>
                  <a:t>z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3F9E674-3E5D-982B-9BC6-D87617392165}"/>
                  </a:ext>
                </a:extLst>
              </p:cNvPr>
              <p:cNvSpPr txBox="1"/>
              <p:nvPr/>
            </p:nvSpPr>
            <p:spPr>
              <a:xfrm>
                <a:off x="1835462" y="2734777"/>
                <a:ext cx="360040" cy="296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i="1" dirty="0"/>
                  <a:t>y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FB0BC0E-A49C-7B2A-FAC1-C7C9361CE152}"/>
                  </a:ext>
                </a:extLst>
              </p:cNvPr>
              <p:cNvSpPr txBox="1"/>
              <p:nvPr/>
            </p:nvSpPr>
            <p:spPr>
              <a:xfrm>
                <a:off x="2522053" y="3038055"/>
                <a:ext cx="360040" cy="296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i="1" dirty="0"/>
                  <a:t>x</a:t>
                </a: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16A28E6E-D5A6-525D-995C-F9FAC420E4E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06168" y="3659526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A7DFB7F0-8BC4-33D8-306D-A7502B3412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07715" y="3501633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C7829206-75CC-E575-8854-09221162813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41415" y="3848403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6056CA4-19C6-5A28-4FC8-D5B09656ED5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98818" y="3452372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DEDD3B5B-082E-19FB-9B81-BFB5C1308C4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51218" y="3592148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DA0998C-816F-EEC0-11A4-BF63C327E3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41930" y="3869399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50A47827-ED24-DB04-9AFB-B20350E6388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96445" y="3452372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99838BE-31EE-6860-57BE-D73A5A221C2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91724" y="3677225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831D176D-BBEC-6D3A-7123-9E5B6A3142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16737" y="3600155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E8B7A6D0-DBF9-4F2E-6C51-5CC2BE8236F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195666" y="3690670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E5A06072-180E-653F-B1CA-6DE2DBC0648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48924" y="3805258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4D5082CB-1763-FF0D-7D06-4C8C1491DB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59849" y="3805258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46214254-C69B-4695-1CB8-5364E138A64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63295" y="3869399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E3D8291C-F460-A832-51E9-4C4A74AFD76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46073" y="3452372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E31D881-6EDB-9138-0EED-7D43B81C141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466013" y="3700620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38C7A1DD-1928-C50D-CAD0-00A746F272E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58212" y="3368261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A295027-180D-943D-1E99-6C0A75C78F8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39557" y="3659526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6513392C-1E5A-7D91-0FF7-9D183A9033D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35726" y="3417522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558B2A2-CF05-0781-AB6D-A461D61016F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06407" y="3749881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D1A817F-0B47-6024-B6DA-1B4EC63211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50827" y="3659526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7593C9F-AF0E-DD39-F94B-C9276B47E3C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64206" y="3525013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8D97C129-0733-1341-B487-B8593EDBEC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15333" y="3641409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2A7C0906-1A20-8219-48C2-614D090F23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422901" y="3869001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651C001-D9BF-CE21-1F16-2C83463F72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18592" y="3803089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E29BC077-F8BD-D72B-3520-AA3544FBFB1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82751" y="3732087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9C03B09B-A1E7-925D-5C4A-BB49B0AE109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76823" y="3532201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E636C595-B5FF-3764-0108-35D207AB3A1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41546" y="3638023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03567F09-1D98-2BE9-8B98-E32E6203F5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912100" y="3391105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45B9640F-E6B7-6CE1-FF4C-EBACF33DC63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006172" y="3896699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56E88144-5E3E-80CD-715F-ACF1C8DFB72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23762" y="3520443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E0862B7D-762A-AE22-F572-D2140AA736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00535" y="3861425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EE578287-18FD-7A5B-1CAD-EBB2BEE32E4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47571" y="3543959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884960B-CE2E-13B5-1BA8-32A253E996D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82557" y="3743845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AB08F99E-BE37-965B-D3B0-F8624B10C2D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8942" y="3626265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F086C5BE-771B-6092-FEB0-57DC3273233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88873" y="3555717"/>
                <a:ext cx="86224" cy="98522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66FCCB3-1F55-D6C5-099E-2E19C87DAEBC}"/>
                </a:ext>
              </a:extLst>
            </p:cNvPr>
            <p:cNvGrpSpPr/>
            <p:nvPr/>
          </p:nvGrpSpPr>
          <p:grpSpPr>
            <a:xfrm>
              <a:off x="5126547" y="3535504"/>
              <a:ext cx="2148883" cy="2122958"/>
              <a:chOff x="667587" y="1751066"/>
              <a:chExt cx="2148883" cy="2122958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D136A54-2C1B-9764-0AFA-3CA316E50BA2}"/>
                  </a:ext>
                </a:extLst>
              </p:cNvPr>
              <p:cNvCxnSpPr/>
              <p:nvPr/>
            </p:nvCxnSpPr>
            <p:spPr>
              <a:xfrm>
                <a:off x="1016470" y="3551067"/>
                <a:ext cx="1800000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F97BBBB6-5C66-9649-71FE-5B152C930E8C}"/>
                  </a:ext>
                </a:extLst>
              </p:cNvPr>
              <p:cNvCxnSpPr/>
              <p:nvPr/>
            </p:nvCxnSpPr>
            <p:spPr>
              <a:xfrm rot="16200000">
                <a:off x="116470" y="2651066"/>
                <a:ext cx="1800000" cy="0"/>
              </a:xfrm>
              <a:prstGeom prst="straightConnector1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308F88E-8493-FD00-1EBE-D937BDB69A1F}"/>
                  </a:ext>
                </a:extLst>
              </p:cNvPr>
              <p:cNvSpPr txBox="1"/>
              <p:nvPr/>
            </p:nvSpPr>
            <p:spPr>
              <a:xfrm>
                <a:off x="1705039" y="3566247"/>
                <a:ext cx="3841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>
                    <a:solidFill>
                      <a:schemeClr val="accent6">
                        <a:lumMod val="50000"/>
                      </a:schemeClr>
                    </a:solidFill>
                  </a:rPr>
                  <a:t>Q</a:t>
                </a:r>
                <a:r>
                  <a:rPr lang="en-US" sz="14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x</a:t>
                </a:r>
                <a:endParaRPr lang="en-US" sz="14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FDEB967-0846-2CCB-4B97-39FA20686F3A}"/>
                  </a:ext>
                </a:extLst>
              </p:cNvPr>
              <p:cNvSpPr txBox="1"/>
              <p:nvPr/>
            </p:nvSpPr>
            <p:spPr>
              <a:xfrm>
                <a:off x="667587" y="2366448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>
                    <a:solidFill>
                      <a:schemeClr val="accent6">
                        <a:lumMod val="50000"/>
                      </a:schemeClr>
                    </a:solidFill>
                  </a:rPr>
                  <a:t>Q</a:t>
                </a:r>
                <a:r>
                  <a:rPr lang="en-US" sz="14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y</a:t>
                </a:r>
                <a:endParaRPr lang="en-US" sz="1400" baseline="-25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3333FE4-3CA8-D81B-F633-4126880DDD3F}"/>
                  </a:ext>
                </a:extLst>
              </p:cNvPr>
              <p:cNvSpPr/>
              <p:nvPr/>
            </p:nvSpPr>
            <p:spPr>
              <a:xfrm>
                <a:off x="2268018" y="2107906"/>
                <a:ext cx="72000" cy="72000"/>
              </a:xfrm>
              <a:prstGeom prst="ellipse">
                <a:avLst/>
              </a:prstGeom>
              <a:solidFill>
                <a:srgbClr val="FF0000">
                  <a:alpha val="15000"/>
                </a:srgbClr>
              </a:solidFill>
              <a:ln w="254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Isosceles Triangle 74">
              <a:extLst>
                <a:ext uri="{FF2B5EF4-FFF2-40B4-BE49-F238E27FC236}">
                  <a16:creationId xmlns:a16="http://schemas.microsoft.com/office/drawing/2014/main" id="{D983C977-BBA4-58B1-B656-B77813EE5BEF}"/>
                </a:ext>
              </a:extLst>
            </p:cNvPr>
            <p:cNvSpPr>
              <a:spLocks/>
            </p:cNvSpPr>
            <p:nvPr/>
          </p:nvSpPr>
          <p:spPr>
            <a:xfrm rot="13020000">
              <a:off x="5924419" y="4391016"/>
              <a:ext cx="477597" cy="653570"/>
            </a:xfrm>
            <a:prstGeom prst="triangle">
              <a:avLst/>
            </a:prstGeom>
            <a:gradFill flip="none" rotWithShape="1">
              <a:gsLst>
                <a:gs pos="0">
                  <a:srgbClr val="008000">
                    <a:alpha val="5000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0"/>
              <a:tileRect/>
            </a:gra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3036763-D4FC-61CF-50CD-EDB08A1A72F8}"/>
                </a:ext>
              </a:extLst>
            </p:cNvPr>
            <p:cNvSpPr/>
            <p:nvPr/>
          </p:nvSpPr>
          <p:spPr>
            <a:xfrm>
              <a:off x="324206" y="5362796"/>
              <a:ext cx="462545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Particles close to the peak line density (often in the bunch center) will have the largest tune spread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57C1420-B9A8-4858-F0B2-82E83B70AEE6}"/>
                </a:ext>
              </a:extLst>
            </p:cNvPr>
            <p:cNvCxnSpPr/>
            <p:nvPr/>
          </p:nvCxnSpPr>
          <p:spPr>
            <a:xfrm flipV="1">
              <a:off x="2447136" y="4937876"/>
              <a:ext cx="0" cy="435869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685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case a Gaussian bunched beam, the maximum tune spread is associated to particles close to the peak line density</a:t>
            </a:r>
          </a:p>
          <a:p>
            <a:pPr lvl="1"/>
            <a:r>
              <a:rPr lang="en-US" dirty="0"/>
              <a:t>As we move away from the peak density the ‘longitudinal’ shift decreases</a:t>
            </a:r>
          </a:p>
          <a:p>
            <a:r>
              <a:rPr lang="en-US" dirty="0"/>
              <a:t>Due to the Gaussian transverse distribution the tunes of these particles are also spread around the point of maximum shift</a:t>
            </a:r>
          </a:p>
          <a:p>
            <a:endParaRPr lang="en-US" dirty="0"/>
          </a:p>
          <a:p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D530D69-4048-A88A-F73E-650956D6E45B}"/>
              </a:ext>
            </a:extLst>
          </p:cNvPr>
          <p:cNvGrpSpPr/>
          <p:nvPr/>
        </p:nvGrpSpPr>
        <p:grpSpPr>
          <a:xfrm>
            <a:off x="1458739" y="3559348"/>
            <a:ext cx="2862360" cy="1329586"/>
            <a:chOff x="885846" y="2726032"/>
            <a:chExt cx="2862360" cy="1329586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2F2BAD1-B37F-8CCA-DDD6-8744D545D5DC}"/>
                </a:ext>
              </a:extLst>
            </p:cNvPr>
            <p:cNvSpPr/>
            <p:nvPr/>
          </p:nvSpPr>
          <p:spPr>
            <a:xfrm>
              <a:off x="885846" y="3329142"/>
              <a:ext cx="1961261" cy="72647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ED94BAB0-9669-E4F6-B4D6-5C11A280A856}"/>
                </a:ext>
              </a:extLst>
            </p:cNvPr>
            <p:cNvCxnSpPr/>
            <p:nvPr/>
          </p:nvCxnSpPr>
          <p:spPr>
            <a:xfrm>
              <a:off x="1866773" y="370062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AE0DF50-0A27-505B-B7F4-5D6D68093690}"/>
                </a:ext>
              </a:extLst>
            </p:cNvPr>
            <p:cNvCxnSpPr/>
            <p:nvPr/>
          </p:nvCxnSpPr>
          <p:spPr>
            <a:xfrm rot="10800000" flipH="1">
              <a:off x="1876992" y="3162148"/>
              <a:ext cx="692040" cy="520657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8B81738F-BD0B-26CD-47AB-D9CF580A6085}"/>
                </a:ext>
              </a:extLst>
            </p:cNvPr>
            <p:cNvCxnSpPr/>
            <p:nvPr/>
          </p:nvCxnSpPr>
          <p:spPr>
            <a:xfrm flipV="1">
              <a:off x="1863295" y="2726032"/>
              <a:ext cx="0" cy="974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3B5E986B-62BD-95A7-09BA-8481CA12B2DC}"/>
                </a:ext>
              </a:extLst>
            </p:cNvPr>
            <p:cNvSpPr/>
            <p:nvPr/>
          </p:nvSpPr>
          <p:spPr>
            <a:xfrm>
              <a:off x="1534482" y="3329142"/>
              <a:ext cx="257369" cy="726476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2A8A4465-7C5D-A200-3D4C-44B15C9A93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02915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F412F93-B525-A8A0-AC2F-39F885B174E3}"/>
                </a:ext>
              </a:extLst>
            </p:cNvPr>
            <p:cNvSpPr txBox="1"/>
            <p:nvPr/>
          </p:nvSpPr>
          <p:spPr>
            <a:xfrm>
              <a:off x="3388166" y="3623535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374C48D-9980-9C49-83CB-48315FB2249F}"/>
                </a:ext>
              </a:extLst>
            </p:cNvPr>
            <p:cNvSpPr txBox="1"/>
            <p:nvPr/>
          </p:nvSpPr>
          <p:spPr>
            <a:xfrm>
              <a:off x="1835462" y="2734777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6AC957B-321E-7BD1-A937-DD2473A3D78E}"/>
                </a:ext>
              </a:extLst>
            </p:cNvPr>
            <p:cNvSpPr txBox="1"/>
            <p:nvPr/>
          </p:nvSpPr>
          <p:spPr>
            <a:xfrm>
              <a:off x="2522053" y="3038055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2A5829B7-0C44-0152-8AEE-C7D0EDFB8F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6168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4F162DD6-ABB4-8BD3-2B5F-B05F5530A8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7715" y="350163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483246B-6A92-E0F0-1C3F-5496A6F3AC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41415" y="384840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1C067EC2-6106-9251-4D29-0E12195041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8818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F71E8A0-CA68-97A0-6753-0BA046C928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51218" y="359214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11AE2DE-15F5-44C8-9541-0428D57A99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41930" y="38693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60D98933-D367-2E1E-6B1C-CD77FB38EF4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445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97BD0B20-AC69-4F1C-69EF-6BD62D17EA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1724" y="367722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8C61F0D-4BEB-38C6-5A47-EE41381EE9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16737" y="360015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B39AE60C-5322-3D03-8DA6-9A9A6B077D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95666" y="3690670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07C1513E-F1ED-05BF-DE56-9E3950605B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8924" y="380525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89964C45-4F41-5F78-F23A-EBAC05AAAF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59849" y="380525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10B731E-6C49-444F-2235-8F683E0F57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63295" y="38693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65628063-8175-30F8-9075-C57C7EDB22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46073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594E06B3-9FD1-10AD-2CEB-980E2F66A0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66013" y="3700620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051A4773-A29E-7494-790B-5BF83614E4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212" y="336826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A2E64862-49A0-2080-BB1E-51101AA6FE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9557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DB7BAD08-69C0-20B3-34D4-D542911929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35726" y="341752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4A4EE155-F64D-86B2-F7FE-A9C17D46EB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06407" y="374988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8BEDA847-FAE0-34E2-B5AA-1C001E9069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827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A9C71FC3-0CA1-071B-7161-61B8ED5B26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4206" y="352501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8E18BFF4-E060-FD29-87CE-E2F9A70728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15333" y="364140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FE102B10-FB8D-9586-534A-5CA656581F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22901" y="386900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147A8F8C-64A2-C51E-0EE7-A96B3E6293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8592" y="380308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A55C40B9-3E0E-21BA-2C5E-0F829C0A2D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82751" y="3732087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A70DC6FC-FE23-8A94-9539-D336DFE13B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6823" y="353220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2A28533D-CD9A-879E-C94B-61305E0FF9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1546" y="363802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1D5E2EFD-B4F9-EAA5-08A4-2A27392570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2100" y="339110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6716D97C-38D9-3500-FC47-45CA2E9E85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06172" y="38966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26739A54-9AFA-E30A-FD1D-3BEEEDCF98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762" y="352044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8688AE19-FB32-EFF3-B519-8473C2D4F3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00535" y="386142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AF3A3BC4-C89E-041B-C1A5-8385D31AF6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7571" y="354395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6344BE01-848C-0FBB-8BBE-0B62CFA851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82557" y="374384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C454789E-41C6-BEA9-0A80-99046F961E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58942" y="362626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D011B1B9-D04D-6C0B-E69D-8229FB9274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873" y="3555717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5EB63488-5517-47B6-4500-D766E839D678}"/>
              </a:ext>
            </a:extLst>
          </p:cNvPr>
          <p:cNvGrpSpPr/>
          <p:nvPr/>
        </p:nvGrpSpPr>
        <p:grpSpPr>
          <a:xfrm>
            <a:off x="5126547" y="3535504"/>
            <a:ext cx="2148883" cy="2122958"/>
            <a:chOff x="667587" y="1751066"/>
            <a:chExt cx="2148883" cy="2122958"/>
          </a:xfrm>
        </p:grpSpPr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9E2BC67B-4B5B-A83C-0049-BFF45D8C35C1}"/>
                </a:ext>
              </a:extLst>
            </p:cNvPr>
            <p:cNvCxnSpPr/>
            <p:nvPr/>
          </p:nvCxnSpPr>
          <p:spPr>
            <a:xfrm>
              <a:off x="1016470" y="3551067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62534FAF-9AFE-6E82-AC6C-650EBDE6FDBB}"/>
                </a:ext>
              </a:extLst>
            </p:cNvPr>
            <p:cNvCxnSpPr/>
            <p:nvPr/>
          </p:nvCxnSpPr>
          <p:spPr>
            <a:xfrm rot="16200000">
              <a:off x="116470" y="2651066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31F66BA-E392-F4D3-4121-AF097869E9DE}"/>
                </a:ext>
              </a:extLst>
            </p:cNvPr>
            <p:cNvSpPr txBox="1"/>
            <p:nvPr/>
          </p:nvSpPr>
          <p:spPr>
            <a:xfrm>
              <a:off x="1705039" y="3566247"/>
              <a:ext cx="384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86DDA4B1-170E-FB73-23BA-358193E9FAA8}"/>
                </a:ext>
              </a:extLst>
            </p:cNvPr>
            <p:cNvSpPr txBox="1"/>
            <p:nvPr/>
          </p:nvSpPr>
          <p:spPr>
            <a:xfrm>
              <a:off x="667587" y="2366448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y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F5069073-2EB9-1520-5C68-B9958FF939BA}"/>
                </a:ext>
              </a:extLst>
            </p:cNvPr>
            <p:cNvSpPr/>
            <p:nvPr/>
          </p:nvSpPr>
          <p:spPr>
            <a:xfrm>
              <a:off x="2268018" y="2107906"/>
              <a:ext cx="72000" cy="72000"/>
            </a:xfrm>
            <a:prstGeom prst="ellipse">
              <a:avLst/>
            </a:prstGeom>
            <a:solidFill>
              <a:srgbClr val="FF0000">
                <a:alpha val="15000"/>
              </a:srgb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6" name="Isosceles Triangle 75">
            <a:extLst>
              <a:ext uri="{FF2B5EF4-FFF2-40B4-BE49-F238E27FC236}">
                <a16:creationId xmlns:a16="http://schemas.microsoft.com/office/drawing/2014/main" id="{4B324A1D-68DE-9D98-3B20-2D053749DEA4}"/>
              </a:ext>
            </a:extLst>
          </p:cNvPr>
          <p:cNvSpPr>
            <a:spLocks/>
          </p:cNvSpPr>
          <p:nvPr/>
        </p:nvSpPr>
        <p:spPr>
          <a:xfrm rot="13020000">
            <a:off x="6046581" y="4335507"/>
            <a:ext cx="402530" cy="550100"/>
          </a:xfrm>
          <a:prstGeom prst="triangle">
            <a:avLst/>
          </a:prstGeom>
          <a:gradFill flip="none" rotWithShape="1">
            <a:gsLst>
              <a:gs pos="0">
                <a:srgbClr val="008000">
                  <a:alpha val="5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  <a:tileRect/>
          </a:gra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98968529-76D3-5EA4-18C8-8EB39945AE2D}"/>
              </a:ext>
            </a:extLst>
          </p:cNvPr>
          <p:cNvSpPr/>
          <p:nvPr/>
        </p:nvSpPr>
        <p:spPr>
          <a:xfrm>
            <a:off x="171818" y="541021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262626"/>
                </a:solidFill>
              </a:rPr>
              <a:t>The tune spread is reduced for particles</a:t>
            </a:r>
          </a:p>
          <a:p>
            <a:pPr algn="ctr"/>
            <a:r>
              <a:rPr lang="en-US" sz="1400" dirty="0">
                <a:solidFill>
                  <a:srgbClr val="262626"/>
                </a:solidFill>
              </a:rPr>
              <a:t> further away from the peak line density</a:t>
            </a: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E3EDF26-E42C-FFC6-973D-FAB3C6CF9D1B}"/>
              </a:ext>
            </a:extLst>
          </p:cNvPr>
          <p:cNvCxnSpPr/>
          <p:nvPr/>
        </p:nvCxnSpPr>
        <p:spPr>
          <a:xfrm flipV="1">
            <a:off x="2233030" y="4937876"/>
            <a:ext cx="0" cy="43586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4F960979-7708-95C8-0652-61D9ABFE75AA}"/>
              </a:ext>
            </a:extLst>
          </p:cNvPr>
          <p:cNvCxnSpPr/>
          <p:nvPr/>
        </p:nvCxnSpPr>
        <p:spPr>
          <a:xfrm flipV="1">
            <a:off x="2665289" y="4937876"/>
            <a:ext cx="0" cy="43586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Oval 129">
            <a:extLst>
              <a:ext uri="{FF2B5EF4-FFF2-40B4-BE49-F238E27FC236}">
                <a16:creationId xmlns:a16="http://schemas.microsoft.com/office/drawing/2014/main" id="{36DC371A-3B54-556A-ABC9-724398EAF7AF}"/>
              </a:ext>
            </a:extLst>
          </p:cNvPr>
          <p:cNvSpPr/>
          <p:nvPr/>
        </p:nvSpPr>
        <p:spPr>
          <a:xfrm>
            <a:off x="2554615" y="4167438"/>
            <a:ext cx="257369" cy="726476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3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case a Gaussian bunched beam, the maximum tune spread is associated to particles close to the peak line density</a:t>
            </a:r>
          </a:p>
          <a:p>
            <a:pPr lvl="1"/>
            <a:r>
              <a:rPr lang="en-US" dirty="0"/>
              <a:t>As we move away from the peak density the ‘longitudinal’ shift decreases</a:t>
            </a:r>
          </a:p>
          <a:p>
            <a:r>
              <a:rPr lang="en-US" dirty="0"/>
              <a:t>Due to the Gaussian transverse distribution the tunes of these particles are also spread around the point of maximum shift</a:t>
            </a:r>
          </a:p>
          <a:p>
            <a:endParaRPr lang="en-US" dirty="0"/>
          </a:p>
          <a:p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19EA387-9C9F-7224-291A-8A9574A98D43}"/>
              </a:ext>
            </a:extLst>
          </p:cNvPr>
          <p:cNvGrpSpPr/>
          <p:nvPr/>
        </p:nvGrpSpPr>
        <p:grpSpPr>
          <a:xfrm>
            <a:off x="1458739" y="3559348"/>
            <a:ext cx="2862360" cy="1329586"/>
            <a:chOff x="885846" y="2726032"/>
            <a:chExt cx="2862360" cy="1329586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B17EE99B-EBD5-5CA5-6F76-FA1A3C658931}"/>
                </a:ext>
              </a:extLst>
            </p:cNvPr>
            <p:cNvSpPr/>
            <p:nvPr/>
          </p:nvSpPr>
          <p:spPr>
            <a:xfrm>
              <a:off x="885846" y="3329142"/>
              <a:ext cx="1961261" cy="72647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E36ED1CB-7FC4-ED70-22CA-5D565978999F}"/>
                </a:ext>
              </a:extLst>
            </p:cNvPr>
            <p:cNvCxnSpPr/>
            <p:nvPr/>
          </p:nvCxnSpPr>
          <p:spPr>
            <a:xfrm>
              <a:off x="1866773" y="370062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CE07E6FE-86E0-2C4F-2123-65F0407EED6C}"/>
                </a:ext>
              </a:extLst>
            </p:cNvPr>
            <p:cNvCxnSpPr/>
            <p:nvPr/>
          </p:nvCxnSpPr>
          <p:spPr>
            <a:xfrm rot="10800000" flipH="1">
              <a:off x="1876992" y="3162148"/>
              <a:ext cx="692040" cy="520657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BEE28786-872E-BC08-52EA-A9334A2B06AB}"/>
                </a:ext>
              </a:extLst>
            </p:cNvPr>
            <p:cNvCxnSpPr/>
            <p:nvPr/>
          </p:nvCxnSpPr>
          <p:spPr>
            <a:xfrm flipV="1">
              <a:off x="1863295" y="2726032"/>
              <a:ext cx="0" cy="974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DD2DEBC-368E-3391-8CE3-923C776961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02915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340ECB9-B667-D9F4-589B-371819FE3FAC}"/>
                </a:ext>
              </a:extLst>
            </p:cNvPr>
            <p:cNvSpPr txBox="1"/>
            <p:nvPr/>
          </p:nvSpPr>
          <p:spPr>
            <a:xfrm>
              <a:off x="3388166" y="3623535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88FD216-477D-7954-E800-94A6705CA712}"/>
                </a:ext>
              </a:extLst>
            </p:cNvPr>
            <p:cNvSpPr txBox="1"/>
            <p:nvPr/>
          </p:nvSpPr>
          <p:spPr>
            <a:xfrm>
              <a:off x="1835462" y="2734777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8260D88-6266-84E9-6A8C-2A0CE33124C9}"/>
                </a:ext>
              </a:extLst>
            </p:cNvPr>
            <p:cNvSpPr txBox="1"/>
            <p:nvPr/>
          </p:nvSpPr>
          <p:spPr>
            <a:xfrm>
              <a:off x="2522053" y="3038055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66E59D7C-EACA-C7B0-45FE-F8BCCB657F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6168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CE0D3846-D47C-440F-6A7F-9A690B6D30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7715" y="350163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399DCC0-2979-DF93-6F04-85EF3FF7B6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41415" y="384840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290506BF-5C18-6985-97BA-12A2989841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8818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2976D432-6BFA-22CA-A997-21220A5E93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51218" y="359214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9CF81E2-0EC8-2D70-3189-2FB9CB31B5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41930" y="38693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DD8EF588-2658-928D-FED4-E93D875120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445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101A794A-F1BE-56E0-1FB4-BF3784DD27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1724" y="367722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B689B48D-3044-2B6C-3A49-988186ADB9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16737" y="360015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2BE36B97-C863-AB6F-AA07-CE0AD91F74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95666" y="3690670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4DD4BD6F-1D58-D28C-B6FD-BC8022EB04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8924" y="380525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D54F4BE1-05CF-F695-F0F5-2D47D1E3E8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59849" y="380525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C930206E-A30E-6F49-81C2-7DEA302D589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63295" y="38693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BC3F7F13-D658-A5BF-905F-71B8950895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46073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EC7274C9-00A0-E311-65BB-0048642FA0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66013" y="3700620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74C37DCE-6F2F-125C-0922-57EA52B2C5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212" y="336826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C2672969-E05A-D5B7-20C8-F70E482D9C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9557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E8AB0C03-8B9C-B6D8-D2DB-032ED13B5E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35726" y="341752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2308834B-2717-6D69-BA98-337C11F7F8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06407" y="374988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07AE4FDF-F244-6A32-C80D-870E8849CC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827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749EE69-55EA-1BD8-EDB5-DE42BE73BD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4206" y="352501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5D9AA762-1CB1-5A3B-A3A3-F3BF17A78F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15333" y="364140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FB905A4E-6D24-E38C-E19E-8A7C72E8D8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22901" y="386900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CCC8E099-BD3C-19B8-4437-7389109271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8592" y="380308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C710697B-1A76-C4EB-64FB-1D30E298CB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82751" y="3732087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537BCDEC-3C5C-5A7F-48B1-AAB1233DA0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6823" y="353220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446A71F9-7C44-6FC7-373E-3680B8BC61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1546" y="363802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7D4804F8-F4F9-C52F-5A04-9E311ACDFA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2100" y="339110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47DAEF5F-8557-1187-1FFA-774FF5143F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06172" y="38966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3FC5C7BC-0F42-CBBC-1965-00BBBEA6E3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762" y="352044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7EFF6077-9F66-96DB-E2FC-53848211ED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00535" y="386142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2C3A7D80-7433-E4D7-8E06-9FCEFE7800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7571" y="354395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0983B882-1D9F-15A7-540E-5FEA5BB5FB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82557" y="374384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8911B8CD-F16D-CDC6-920E-065E90569D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58942" y="362626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B3359B70-E237-5946-1A22-C689B63264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873" y="3555717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BC748C7C-1F15-F74D-0044-E2013FE47861}"/>
              </a:ext>
            </a:extLst>
          </p:cNvPr>
          <p:cNvGrpSpPr/>
          <p:nvPr/>
        </p:nvGrpSpPr>
        <p:grpSpPr>
          <a:xfrm>
            <a:off x="5126547" y="3535504"/>
            <a:ext cx="2148883" cy="2122958"/>
            <a:chOff x="667587" y="1751066"/>
            <a:chExt cx="2148883" cy="2122958"/>
          </a:xfrm>
        </p:grpSpPr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2577E014-FBA0-03C0-BA90-D9421C5843A3}"/>
                </a:ext>
              </a:extLst>
            </p:cNvPr>
            <p:cNvCxnSpPr/>
            <p:nvPr/>
          </p:nvCxnSpPr>
          <p:spPr>
            <a:xfrm>
              <a:off x="1016470" y="3551067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107EB5F2-0F0F-7E99-0C2C-85868BD8FEBE}"/>
                </a:ext>
              </a:extLst>
            </p:cNvPr>
            <p:cNvCxnSpPr/>
            <p:nvPr/>
          </p:nvCxnSpPr>
          <p:spPr>
            <a:xfrm rot="16200000">
              <a:off x="116470" y="2651066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61A5AA97-CC66-71E0-31F0-5FEEAFD50BEF}"/>
                </a:ext>
              </a:extLst>
            </p:cNvPr>
            <p:cNvSpPr txBox="1"/>
            <p:nvPr/>
          </p:nvSpPr>
          <p:spPr>
            <a:xfrm>
              <a:off x="1705039" y="3566247"/>
              <a:ext cx="384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C24C9EBF-3281-C862-7875-FBD1958EC5B6}"/>
                </a:ext>
              </a:extLst>
            </p:cNvPr>
            <p:cNvSpPr txBox="1"/>
            <p:nvPr/>
          </p:nvSpPr>
          <p:spPr>
            <a:xfrm>
              <a:off x="667587" y="2366448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y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B7F0DC5-B332-8989-1EBE-A60D0B95D2E6}"/>
                </a:ext>
              </a:extLst>
            </p:cNvPr>
            <p:cNvSpPr/>
            <p:nvPr/>
          </p:nvSpPr>
          <p:spPr>
            <a:xfrm>
              <a:off x="2268018" y="2107906"/>
              <a:ext cx="72000" cy="72000"/>
            </a:xfrm>
            <a:prstGeom prst="ellipse">
              <a:avLst/>
            </a:prstGeom>
            <a:solidFill>
              <a:srgbClr val="FF0000">
                <a:alpha val="15000"/>
              </a:srgb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9" name="Isosceles Triangle 76">
            <a:extLst>
              <a:ext uri="{FF2B5EF4-FFF2-40B4-BE49-F238E27FC236}">
                <a16:creationId xmlns:a16="http://schemas.microsoft.com/office/drawing/2014/main" id="{A222927B-E4AD-A478-57AB-7FA60ACFB4E3}"/>
              </a:ext>
            </a:extLst>
          </p:cNvPr>
          <p:cNvSpPr>
            <a:spLocks/>
          </p:cNvSpPr>
          <p:nvPr/>
        </p:nvSpPr>
        <p:spPr>
          <a:xfrm rot="13020000">
            <a:off x="6196563" y="4244130"/>
            <a:ext cx="303775" cy="458126"/>
          </a:xfrm>
          <a:prstGeom prst="triangle">
            <a:avLst/>
          </a:prstGeom>
          <a:gradFill flip="none" rotWithShape="1">
            <a:gsLst>
              <a:gs pos="0">
                <a:srgbClr val="008000">
                  <a:alpha val="5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  <a:tileRect/>
          </a:gra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07B70FFF-EBF4-764F-D846-FDACA8FE3F86}"/>
              </a:ext>
            </a:extLst>
          </p:cNvPr>
          <p:cNvSpPr/>
          <p:nvPr/>
        </p:nvSpPr>
        <p:spPr>
          <a:xfrm>
            <a:off x="171818" y="541021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262626"/>
                </a:solidFill>
              </a:rPr>
              <a:t>The tune spread is reduced for particles</a:t>
            </a:r>
          </a:p>
          <a:p>
            <a:pPr algn="ctr"/>
            <a:r>
              <a:rPr lang="en-US" sz="1400" dirty="0">
                <a:solidFill>
                  <a:srgbClr val="262626"/>
                </a:solidFill>
              </a:rPr>
              <a:t> further away from the peak line density</a:t>
            </a:r>
          </a:p>
        </p:txBody>
      </p: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BA480B56-E9FF-E21F-BC61-1517D0D559C7}"/>
              </a:ext>
            </a:extLst>
          </p:cNvPr>
          <p:cNvCxnSpPr/>
          <p:nvPr/>
        </p:nvCxnSpPr>
        <p:spPr>
          <a:xfrm flipV="1">
            <a:off x="2051590" y="4937876"/>
            <a:ext cx="0" cy="43586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8745DA42-881A-4541-9C5C-1AB2A257C9AB}"/>
              </a:ext>
            </a:extLst>
          </p:cNvPr>
          <p:cNvCxnSpPr/>
          <p:nvPr/>
        </p:nvCxnSpPr>
        <p:spPr>
          <a:xfrm flipV="1">
            <a:off x="2817854" y="4937876"/>
            <a:ext cx="0" cy="43586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Oval 172">
            <a:extLst>
              <a:ext uri="{FF2B5EF4-FFF2-40B4-BE49-F238E27FC236}">
                <a16:creationId xmlns:a16="http://schemas.microsoft.com/office/drawing/2014/main" id="{C101A80F-321A-2B46-6842-B25B379CACB8}"/>
              </a:ext>
            </a:extLst>
          </p:cNvPr>
          <p:cNvSpPr/>
          <p:nvPr/>
        </p:nvSpPr>
        <p:spPr>
          <a:xfrm>
            <a:off x="1942255" y="4201458"/>
            <a:ext cx="239275" cy="659168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44C77EAD-D407-B7FA-B9E7-6F3E3837A458}"/>
              </a:ext>
            </a:extLst>
          </p:cNvPr>
          <p:cNvSpPr/>
          <p:nvPr/>
        </p:nvSpPr>
        <p:spPr>
          <a:xfrm>
            <a:off x="2697261" y="4194899"/>
            <a:ext cx="239275" cy="659168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9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What are collective effects?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21164-4102-2543-803E-DB4CC3BB0C1B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</a:t>
            </a:fld>
            <a:r>
              <a:rPr lang="en-GB"/>
              <a:t>/40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3780001" y="5258250"/>
            <a:ext cx="863999" cy="40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8028000" cy="5220000"/>
          </a:xfrm>
        </p:spPr>
        <p:txBody>
          <a:bodyPr>
            <a:normAutofit/>
          </a:bodyPr>
          <a:lstStyle/>
          <a:p>
            <a:pPr algn="just"/>
            <a:r>
              <a:rPr lang="de-DE" sz="1800" dirty="0"/>
              <a:t>We will study the dynamics of </a:t>
            </a:r>
            <a:r>
              <a:rPr lang="de-DE" sz="1800" b="1" dirty="0">
                <a:solidFill>
                  <a:srgbClr val="C00000"/>
                </a:solidFill>
              </a:rPr>
              <a:t>charged particle beams </a:t>
            </a:r>
            <a:r>
              <a:rPr lang="de-DE" sz="1800" dirty="0"/>
              <a:t>in a </a:t>
            </a:r>
            <a:r>
              <a:rPr lang="de-DE" sz="1800" b="1" dirty="0">
                <a:solidFill>
                  <a:srgbClr val="C00000"/>
                </a:solidFill>
              </a:rPr>
              <a:t>particle accelerator environment</a:t>
            </a:r>
            <a:r>
              <a:rPr lang="de-DE" sz="1800" dirty="0"/>
              <a:t>, taking into account the </a:t>
            </a:r>
            <a:r>
              <a:rPr lang="de-DE" sz="1800" b="1" dirty="0">
                <a:solidFill>
                  <a:srgbClr val="C00000"/>
                </a:solidFill>
              </a:rPr>
              <a:t>beam self-induced electromagnetic fields</a:t>
            </a:r>
            <a:r>
              <a:rPr lang="de-DE" sz="1800" dirty="0"/>
              <a:t>, i.e. not only the </a:t>
            </a:r>
            <a:r>
              <a:rPr lang="de-DE" sz="1800" b="1" dirty="0">
                <a:solidFill>
                  <a:schemeClr val="accent4"/>
                </a:solidFill>
              </a:rPr>
              <a:t>impact of the machine onto the beam </a:t>
            </a:r>
            <a:r>
              <a:rPr lang="de-DE" sz="1800" dirty="0"/>
              <a:t>but also the </a:t>
            </a:r>
            <a:r>
              <a:rPr lang="de-DE" sz="1800" b="1" dirty="0">
                <a:solidFill>
                  <a:schemeClr val="accent2"/>
                </a:solidFill>
              </a:rPr>
              <a:t>impact of the beam onto the machine</a:t>
            </a:r>
            <a:r>
              <a:rPr lang="de-DE" sz="1800" dirty="0"/>
              <a:t>.</a:t>
            </a:r>
          </a:p>
          <a:p>
            <a:pPr algn="just"/>
            <a:endParaRPr lang="de-DE" sz="1800" dirty="0"/>
          </a:p>
          <a:p>
            <a:pPr algn="just"/>
            <a:r>
              <a:rPr lang="en-US" sz="1800" dirty="0"/>
              <a:t>First step </a:t>
            </a: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b="1" dirty="0">
                <a:sym typeface="Wingdings" pitchFamily="2" charset="2"/>
              </a:rPr>
              <a:t>Coordinates system </a:t>
            </a:r>
            <a:r>
              <a:rPr lang="en-US" sz="1800" dirty="0">
                <a:sym typeface="Wingdings" pitchFamily="2" charset="2"/>
              </a:rPr>
              <a:t>we will use throughout this set of lectures</a:t>
            </a:r>
          </a:p>
          <a:p>
            <a:pPr lvl="1" algn="just"/>
            <a:r>
              <a:rPr lang="en-US" sz="1600" dirty="0"/>
              <a:t>The origin O is moving along with the “synchronous particle”, i.e. a reference particle that has the design momentum and follows the design orbit</a:t>
            </a:r>
          </a:p>
          <a:p>
            <a:pPr lvl="1" algn="just"/>
            <a:r>
              <a:rPr lang="en-US" sz="1600" dirty="0"/>
              <a:t>Transverse coordinates x (Horizontal) and y (Vertical) relative to reference particle (</a:t>
            </a:r>
            <a:r>
              <a:rPr lang="en-US" sz="1600" dirty="0" err="1"/>
              <a:t>x,y</a:t>
            </a:r>
            <a:r>
              <a:rPr lang="en-US" sz="1600" dirty="0"/>
              <a:t> &lt;&lt; R), typically x is in the plane of the bending</a:t>
            </a:r>
          </a:p>
          <a:p>
            <a:pPr lvl="1" algn="just"/>
            <a:r>
              <a:rPr lang="en-US" sz="1600" dirty="0"/>
              <a:t>Longitudinal coordinate z relative to reference particle</a:t>
            </a:r>
          </a:p>
          <a:p>
            <a:pPr lvl="1" algn="just"/>
            <a:r>
              <a:rPr lang="en-US" sz="1600" dirty="0"/>
              <a:t>Position along accelerator is described by independent variable s = </a:t>
            </a:r>
            <a:r>
              <a:rPr lang="en-US" sz="1600" dirty="0" err="1"/>
              <a:t>vt</a:t>
            </a:r>
            <a:endParaRPr lang="en-US" sz="1600" dirty="0"/>
          </a:p>
          <a:p>
            <a:pPr lvl="1" algn="just"/>
            <a:endParaRPr lang="en-US" sz="1500" dirty="0"/>
          </a:p>
          <a:p>
            <a:pPr lvl="1" algn="just"/>
            <a:endParaRPr lang="en-US" sz="1500" dirty="0"/>
          </a:p>
        </p:txBody>
      </p:sp>
      <p:sp>
        <p:nvSpPr>
          <p:cNvPr id="6" name="Rectangle 5"/>
          <p:cNvSpPr/>
          <p:nvPr/>
        </p:nvSpPr>
        <p:spPr>
          <a:xfrm>
            <a:off x="5796000" y="5688000"/>
            <a:ext cx="1980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816000" y="5616000"/>
            <a:ext cx="4248000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WileyChapter1.pdf">
            <a:extLst>
              <a:ext uri="{FF2B5EF4-FFF2-40B4-BE49-F238E27FC236}">
                <a16:creationId xmlns:a16="http://schemas.microsoft.com/office/drawing/2014/main" id="{8A8C9CB0-1159-914F-8A69-0C526E0487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8" t="10310" r="19226" b="68952"/>
          <a:stretch/>
        </p:blipFill>
        <p:spPr>
          <a:xfrm>
            <a:off x="2268000" y="3996000"/>
            <a:ext cx="4608000" cy="245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case a Gaussian bunched beam, the maximum tune spread is associated to particles close to the peak line density</a:t>
            </a:r>
          </a:p>
          <a:p>
            <a:pPr lvl="1"/>
            <a:r>
              <a:rPr lang="en-US" dirty="0"/>
              <a:t>As we move away from the peak density the ‘longitudinal’ shift decreases</a:t>
            </a:r>
          </a:p>
          <a:p>
            <a:r>
              <a:rPr lang="en-US" dirty="0"/>
              <a:t>Due to the Gaussian transverse distribution the tunes of these particles are also spread around the point of maximum shift</a:t>
            </a:r>
          </a:p>
          <a:p>
            <a:endParaRPr lang="en-US" dirty="0"/>
          </a:p>
          <a:p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CFE630F-B583-045D-C72B-043901668762}"/>
              </a:ext>
            </a:extLst>
          </p:cNvPr>
          <p:cNvGrpSpPr/>
          <p:nvPr/>
        </p:nvGrpSpPr>
        <p:grpSpPr>
          <a:xfrm>
            <a:off x="1458739" y="3559348"/>
            <a:ext cx="2862360" cy="1329586"/>
            <a:chOff x="885846" y="2726032"/>
            <a:chExt cx="2862360" cy="1329586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F073D6D8-0739-4C3F-2210-75278419B0A5}"/>
                </a:ext>
              </a:extLst>
            </p:cNvPr>
            <p:cNvSpPr/>
            <p:nvPr/>
          </p:nvSpPr>
          <p:spPr>
            <a:xfrm>
              <a:off x="885846" y="3329142"/>
              <a:ext cx="1961261" cy="72647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418DAA08-27F9-7957-4178-FBA75E2F1CD8}"/>
                </a:ext>
              </a:extLst>
            </p:cNvPr>
            <p:cNvCxnSpPr/>
            <p:nvPr/>
          </p:nvCxnSpPr>
          <p:spPr>
            <a:xfrm>
              <a:off x="1866773" y="370062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F84E2F1C-DDAD-DA12-3043-B6FF8F9D9B30}"/>
                </a:ext>
              </a:extLst>
            </p:cNvPr>
            <p:cNvCxnSpPr/>
            <p:nvPr/>
          </p:nvCxnSpPr>
          <p:spPr>
            <a:xfrm rot="10800000" flipH="1">
              <a:off x="1876992" y="3162148"/>
              <a:ext cx="692040" cy="520657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8975BE96-F99E-CC42-0F2F-A11C40D81310}"/>
                </a:ext>
              </a:extLst>
            </p:cNvPr>
            <p:cNvCxnSpPr/>
            <p:nvPr/>
          </p:nvCxnSpPr>
          <p:spPr>
            <a:xfrm flipV="1">
              <a:off x="1863295" y="2726032"/>
              <a:ext cx="0" cy="974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2B743E78-511F-AA5E-E028-5F53062EF2A8}"/>
                </a:ext>
              </a:extLst>
            </p:cNvPr>
            <p:cNvSpPr/>
            <p:nvPr/>
          </p:nvSpPr>
          <p:spPr>
            <a:xfrm>
              <a:off x="1218346" y="3391104"/>
              <a:ext cx="212049" cy="607813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8450CB17-8AC1-B6AD-5177-DBE8406097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02915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D2923C24-14DF-198D-8F1C-7D0B4AE6AE1E}"/>
                </a:ext>
              </a:extLst>
            </p:cNvPr>
            <p:cNvSpPr txBox="1"/>
            <p:nvPr/>
          </p:nvSpPr>
          <p:spPr>
            <a:xfrm>
              <a:off x="3388166" y="3623535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4709571-1906-B1E9-AADA-C2C4A0EDDF2A}"/>
                </a:ext>
              </a:extLst>
            </p:cNvPr>
            <p:cNvSpPr txBox="1"/>
            <p:nvPr/>
          </p:nvSpPr>
          <p:spPr>
            <a:xfrm>
              <a:off x="1835462" y="2734777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67C9822-D8F2-327B-9B45-040C61A1B8AB}"/>
                </a:ext>
              </a:extLst>
            </p:cNvPr>
            <p:cNvSpPr txBox="1"/>
            <p:nvPr/>
          </p:nvSpPr>
          <p:spPr>
            <a:xfrm>
              <a:off x="2522053" y="3038055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CC2DCE51-26ED-1469-6211-5318B06D08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6168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05B334BA-79AC-D833-EBBB-830D469D0C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7715" y="350163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AACF1F0F-4E7B-6AB0-E868-F30968DA32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41415" y="384840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107F225E-B313-2947-3517-A61CF704BD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8818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92EAF682-5CC7-F2CD-79A1-867BB1B556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51218" y="359214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20C01941-1F6A-ABB6-A6BE-D2521DC969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41930" y="38693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03C79FB-0C66-1305-92F1-C4189CBE4D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445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2FCA4B86-C461-F99E-4C58-6A2B2D0FD18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1724" y="367722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3BB469D-0CFB-70A2-6329-A21218E719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16737" y="360015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9DB720B4-3B0A-9832-06F6-7A6E5CD817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95666" y="3690670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5135AC77-40F0-4C75-057A-EF155C6B21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8924" y="380525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2145713B-9C15-E17E-3701-72F987B4AA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59849" y="380525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869FC6E2-989D-FCE7-2CC5-22EE64ED8A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63295" y="38693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217EDA5C-9ABE-59BA-4A2D-8683E5C988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46073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8C38A9CF-BE7D-2F90-B1BC-F7222A4847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66013" y="3700620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40C0F2FE-63D3-F7E8-468A-2A6526E93A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212" y="336826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F83E7EE1-B0BD-B6EA-A7A1-4D263EBF36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9557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3C24AB8C-C38B-994E-7B92-3D58501D17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35726" y="341752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773FDD1C-B8A9-7F21-50D4-46AC7F0E38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06407" y="374988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D6050798-47FD-C321-C2A6-EB183B03FD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827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CFA0E691-CEA8-3C3A-6B44-F9F9741FFD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4206" y="352501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71ED233-34C2-FCBC-BBB8-7AFA1676F6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15333" y="364140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5B51D7D-BA5F-BF4C-AAA8-C5AF6C4122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22901" y="386900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4A1722C-FF0E-592D-A0CF-643C6B5BD2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8592" y="380308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AAC9F090-C59E-2B8A-AC46-745B55D774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82751" y="3732087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94916E9-1027-B713-6104-89028E97CE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6823" y="353220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9AA9F3E6-4871-36BE-8419-105CA40C3E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1546" y="363802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525FF1E7-C3D7-DB5D-29B2-3D42EF62B8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2100" y="339110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700063D8-E53B-FBCE-615F-FE2188F2D7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06172" y="38966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43D09C0-1165-246D-9CD7-BC38355BC8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762" y="352044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892C3D10-3873-D02A-6141-E44498445F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00535" y="386142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E834B9AE-2E0C-E886-E646-BD4DA8D2B3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7571" y="354395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1C930EA5-6922-118F-5AEB-936EB6CAF4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82557" y="374384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432EE10-BB3C-39B4-BCA9-A31CDA43CC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58942" y="362626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18FCA503-AB85-3DF9-8C26-5B32CC4AEB8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873" y="3555717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543325D-B6B3-6EF8-0AD3-2BE879253802}"/>
              </a:ext>
            </a:extLst>
          </p:cNvPr>
          <p:cNvGrpSpPr/>
          <p:nvPr/>
        </p:nvGrpSpPr>
        <p:grpSpPr>
          <a:xfrm>
            <a:off x="5126547" y="3535504"/>
            <a:ext cx="2148883" cy="2122958"/>
            <a:chOff x="667587" y="1751066"/>
            <a:chExt cx="2148883" cy="2122958"/>
          </a:xfrm>
        </p:grpSpPr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8E33CA13-3137-556B-C3BA-5EDC8B9B1A2A}"/>
                </a:ext>
              </a:extLst>
            </p:cNvPr>
            <p:cNvCxnSpPr/>
            <p:nvPr/>
          </p:nvCxnSpPr>
          <p:spPr>
            <a:xfrm>
              <a:off x="1016470" y="3551067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3FC6A60E-FBE5-8F80-7889-A000FED13F74}"/>
                </a:ext>
              </a:extLst>
            </p:cNvPr>
            <p:cNvCxnSpPr/>
            <p:nvPr/>
          </p:nvCxnSpPr>
          <p:spPr>
            <a:xfrm rot="16200000">
              <a:off x="116470" y="2651066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0E60B0EC-6130-D1D5-5BCE-B8D8FD6C7261}"/>
                </a:ext>
              </a:extLst>
            </p:cNvPr>
            <p:cNvSpPr txBox="1"/>
            <p:nvPr/>
          </p:nvSpPr>
          <p:spPr>
            <a:xfrm>
              <a:off x="1705039" y="3566247"/>
              <a:ext cx="384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71FFFA60-B091-696B-9E9C-97B5B179B1B3}"/>
                </a:ext>
              </a:extLst>
            </p:cNvPr>
            <p:cNvSpPr txBox="1"/>
            <p:nvPr/>
          </p:nvSpPr>
          <p:spPr>
            <a:xfrm>
              <a:off x="667587" y="2366448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y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A60438C4-6E48-41C5-183A-EEA1C2EC36EE}"/>
                </a:ext>
              </a:extLst>
            </p:cNvPr>
            <p:cNvSpPr/>
            <p:nvPr/>
          </p:nvSpPr>
          <p:spPr>
            <a:xfrm>
              <a:off x="2268018" y="2107906"/>
              <a:ext cx="72000" cy="72000"/>
            </a:xfrm>
            <a:prstGeom prst="ellipse">
              <a:avLst/>
            </a:prstGeom>
            <a:solidFill>
              <a:srgbClr val="FF0000">
                <a:alpha val="15000"/>
              </a:srgb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6" name="Isosceles Triangle 61">
            <a:extLst>
              <a:ext uri="{FF2B5EF4-FFF2-40B4-BE49-F238E27FC236}">
                <a16:creationId xmlns:a16="http://schemas.microsoft.com/office/drawing/2014/main" id="{4347FE33-EB40-03E1-6C35-4C758CE5CC9A}"/>
              </a:ext>
            </a:extLst>
          </p:cNvPr>
          <p:cNvSpPr>
            <a:spLocks/>
          </p:cNvSpPr>
          <p:nvPr/>
        </p:nvSpPr>
        <p:spPr>
          <a:xfrm rot="13020000">
            <a:off x="6336395" y="4197105"/>
            <a:ext cx="233013" cy="286064"/>
          </a:xfrm>
          <a:prstGeom prst="triangle">
            <a:avLst/>
          </a:prstGeom>
          <a:gradFill flip="none" rotWithShape="1">
            <a:gsLst>
              <a:gs pos="0">
                <a:srgbClr val="008000">
                  <a:alpha val="5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  <a:tileRect/>
          </a:gra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98376B5E-DEEE-C933-E0ED-546141BE4739}"/>
              </a:ext>
            </a:extLst>
          </p:cNvPr>
          <p:cNvSpPr/>
          <p:nvPr/>
        </p:nvSpPr>
        <p:spPr>
          <a:xfrm>
            <a:off x="171818" y="541021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262626"/>
                </a:solidFill>
              </a:rPr>
              <a:t>The tune spread is reduced for particles</a:t>
            </a:r>
          </a:p>
          <a:p>
            <a:pPr algn="ctr"/>
            <a:r>
              <a:rPr lang="en-US" sz="1400" dirty="0">
                <a:solidFill>
                  <a:srgbClr val="262626"/>
                </a:solidFill>
              </a:rPr>
              <a:t> further away from the peak line density</a:t>
            </a: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4D5215D-195D-30A8-CA65-FB65ED1951ED}"/>
              </a:ext>
            </a:extLst>
          </p:cNvPr>
          <p:cNvCxnSpPr/>
          <p:nvPr/>
        </p:nvCxnSpPr>
        <p:spPr>
          <a:xfrm flipV="1">
            <a:off x="2976614" y="4937876"/>
            <a:ext cx="0" cy="43586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D6238F14-95AD-2946-9B54-E7FE8F1A20F2}"/>
              </a:ext>
            </a:extLst>
          </p:cNvPr>
          <p:cNvCxnSpPr/>
          <p:nvPr/>
        </p:nvCxnSpPr>
        <p:spPr>
          <a:xfrm flipV="1">
            <a:off x="1884446" y="4965465"/>
            <a:ext cx="0" cy="43586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Oval 129">
            <a:extLst>
              <a:ext uri="{FF2B5EF4-FFF2-40B4-BE49-F238E27FC236}">
                <a16:creationId xmlns:a16="http://schemas.microsoft.com/office/drawing/2014/main" id="{BC16D4D6-0130-76F9-BE6C-F3E103DB05E2}"/>
              </a:ext>
            </a:extLst>
          </p:cNvPr>
          <p:cNvSpPr/>
          <p:nvPr/>
        </p:nvSpPr>
        <p:spPr>
          <a:xfrm>
            <a:off x="2873599" y="4220079"/>
            <a:ext cx="212049" cy="607813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4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case a Gaussian bunched beam, the maximum tune spread is associated to particles close to the peak line density</a:t>
            </a:r>
          </a:p>
          <a:p>
            <a:pPr lvl="1"/>
            <a:r>
              <a:rPr lang="en-US" dirty="0"/>
              <a:t>As we move away from the peak density the ‘longitudinal’ shift decreases</a:t>
            </a:r>
          </a:p>
          <a:p>
            <a:r>
              <a:rPr lang="en-US" dirty="0"/>
              <a:t>Due to the Gaussian transverse distribution the tunes of these particles are also spread around the point of maximum shift</a:t>
            </a:r>
          </a:p>
          <a:p>
            <a:endParaRPr lang="en-US" dirty="0"/>
          </a:p>
          <a:p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484D47F-D914-4E3A-73D9-4AE81AEE76F6}"/>
              </a:ext>
            </a:extLst>
          </p:cNvPr>
          <p:cNvGrpSpPr/>
          <p:nvPr/>
        </p:nvGrpSpPr>
        <p:grpSpPr>
          <a:xfrm>
            <a:off x="1458739" y="3559348"/>
            <a:ext cx="2862360" cy="1329586"/>
            <a:chOff x="885846" y="2726032"/>
            <a:chExt cx="2862360" cy="1329586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2BFA9D27-9322-F47C-6034-FD32E9B280C2}"/>
                </a:ext>
              </a:extLst>
            </p:cNvPr>
            <p:cNvSpPr/>
            <p:nvPr/>
          </p:nvSpPr>
          <p:spPr>
            <a:xfrm>
              <a:off x="885846" y="3329142"/>
              <a:ext cx="1961261" cy="72647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0B6E835-844F-BE29-8902-F46E4E35ADA6}"/>
                </a:ext>
              </a:extLst>
            </p:cNvPr>
            <p:cNvCxnSpPr/>
            <p:nvPr/>
          </p:nvCxnSpPr>
          <p:spPr>
            <a:xfrm>
              <a:off x="1866773" y="370062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D4870E12-FFF1-6E31-4688-D32BE923C133}"/>
                </a:ext>
              </a:extLst>
            </p:cNvPr>
            <p:cNvCxnSpPr/>
            <p:nvPr/>
          </p:nvCxnSpPr>
          <p:spPr>
            <a:xfrm rot="10800000" flipH="1">
              <a:off x="1876992" y="3162148"/>
              <a:ext cx="692040" cy="520657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BD82B88F-BAED-F977-6B51-43898A493052}"/>
                </a:ext>
              </a:extLst>
            </p:cNvPr>
            <p:cNvCxnSpPr/>
            <p:nvPr/>
          </p:nvCxnSpPr>
          <p:spPr>
            <a:xfrm flipV="1">
              <a:off x="1863295" y="2726032"/>
              <a:ext cx="0" cy="974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BE123ED2-9096-CC4D-4546-358140ACBA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02915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E9383F6-D5DD-9E05-2376-12ECACEAF5DC}"/>
                </a:ext>
              </a:extLst>
            </p:cNvPr>
            <p:cNvSpPr txBox="1"/>
            <p:nvPr/>
          </p:nvSpPr>
          <p:spPr>
            <a:xfrm>
              <a:off x="3388166" y="3623535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C7E4694-2B6A-CEA2-1067-F87F36F70F3B}"/>
                </a:ext>
              </a:extLst>
            </p:cNvPr>
            <p:cNvSpPr txBox="1"/>
            <p:nvPr/>
          </p:nvSpPr>
          <p:spPr>
            <a:xfrm>
              <a:off x="1835462" y="2734777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1F469A1-9DBF-AB0D-CA2B-EF0F17771909}"/>
                </a:ext>
              </a:extLst>
            </p:cNvPr>
            <p:cNvSpPr txBox="1"/>
            <p:nvPr/>
          </p:nvSpPr>
          <p:spPr>
            <a:xfrm>
              <a:off x="2522053" y="3038055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D0BDF31E-7B7B-C978-319D-C7F3D27CD7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6168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5083212-DDDC-8002-A18E-E6A5EC13FC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7715" y="350163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9319D3B-CEE0-B920-2993-C458D08CB1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41415" y="384840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B708D0CA-8295-457E-1EEB-3891D8B71E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8818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AF93951F-7AC5-2446-3D78-6A40A754F8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51218" y="359214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9F40D48A-EB17-F775-74B8-20424FBE0F6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41930" y="38693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C4E8A684-0E35-7474-1CCF-988211B4D8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445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3FD24599-F775-687C-E374-2A3292EA7D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1724" y="367722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BE5E43B8-E25D-BDF2-3B7C-F4A6A15AB9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16737" y="360015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37243BBE-16B4-597F-4157-58C02A0328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95666" y="3690670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C3244469-83A6-175A-ECCB-15EB66757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8924" y="380525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2813A033-BCA5-D582-D90D-002ED41BDF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59849" y="380525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CCF79F99-332F-BE22-1021-202CB374C46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63295" y="38693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40EA4542-AA38-1871-6F6A-060FC8174C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46073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53A71733-8364-F92F-C8CE-D73CC14A85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66013" y="3700620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3AFF8225-7046-5820-4C25-8A6A02884F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212" y="336826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36985DD6-1F31-4FD6-820B-067FCB75FC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9557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4B72FC7E-6436-7D60-0CA1-D329B0E5DF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35726" y="341752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D3AB8907-33F8-F2F9-4D81-6C623C3CA8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06407" y="374988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BF0D36A8-D67E-7E63-CC85-F36A924619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827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7C46CEE-68D4-F704-A880-9735CF070A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4206" y="352501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E9C3FEE6-E633-CE93-21BF-7AE4BCB068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15333" y="364140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DDB2CD8A-6520-7686-B8C8-0B9E2566D52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22901" y="386900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10F6E8D9-232B-9FD2-2668-AD6B6130E95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8592" y="380308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D62E0D84-3528-A829-FA93-16F835CE2C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82751" y="3732087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798784C2-86CD-ED6A-EFAA-0A84F125AA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6823" y="353220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542F4D27-3868-97E6-C0D5-FE94CC7750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1546" y="363802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D388145B-1268-2E86-984C-468F6CF9D3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2100" y="339110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458A0BBF-A59B-904F-F70B-77D9DFEEF3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06172" y="38966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A3EB75B9-98EF-65D1-B3B3-3D60D333BB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762" y="352044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5382B5AD-6255-AE4F-FCFB-8772F03619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00535" y="386142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78892BC5-8850-FCA2-2632-20B436D4C3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7571" y="354395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913F3EF9-FFEE-B3A3-FEAA-6BB4CAEAE2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82557" y="374384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65BB6C22-8C07-EB5A-9FB5-2B37883999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58942" y="362626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771982E-FE01-D85B-4565-6A89A87A04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873" y="3555717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2CF53E1-A45C-4913-B7B7-E0492925B537}"/>
              </a:ext>
            </a:extLst>
          </p:cNvPr>
          <p:cNvGrpSpPr/>
          <p:nvPr/>
        </p:nvGrpSpPr>
        <p:grpSpPr>
          <a:xfrm>
            <a:off x="5126547" y="3535504"/>
            <a:ext cx="2148883" cy="2122958"/>
            <a:chOff x="667587" y="1751066"/>
            <a:chExt cx="2148883" cy="2122958"/>
          </a:xfrm>
        </p:grpSpPr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A06C5F9F-8022-79A7-5B72-47E6E10F2155}"/>
                </a:ext>
              </a:extLst>
            </p:cNvPr>
            <p:cNvCxnSpPr/>
            <p:nvPr/>
          </p:nvCxnSpPr>
          <p:spPr>
            <a:xfrm>
              <a:off x="1016470" y="3551067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98B9D6CC-12EA-0E05-327F-B9BB9026EA9C}"/>
                </a:ext>
              </a:extLst>
            </p:cNvPr>
            <p:cNvCxnSpPr/>
            <p:nvPr/>
          </p:nvCxnSpPr>
          <p:spPr>
            <a:xfrm rot="16200000">
              <a:off x="116470" y="2651066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FDE49769-88AF-F73B-3C8B-85C919449556}"/>
                </a:ext>
              </a:extLst>
            </p:cNvPr>
            <p:cNvSpPr txBox="1"/>
            <p:nvPr/>
          </p:nvSpPr>
          <p:spPr>
            <a:xfrm>
              <a:off x="1705039" y="3566247"/>
              <a:ext cx="384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3557C7B0-F34C-B546-5E6A-3C836DC636DF}"/>
                </a:ext>
              </a:extLst>
            </p:cNvPr>
            <p:cNvSpPr txBox="1"/>
            <p:nvPr/>
          </p:nvSpPr>
          <p:spPr>
            <a:xfrm>
              <a:off x="667587" y="2366448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y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ABBC5C02-A0B0-C088-AAA9-F53668352F9F}"/>
                </a:ext>
              </a:extLst>
            </p:cNvPr>
            <p:cNvSpPr/>
            <p:nvPr/>
          </p:nvSpPr>
          <p:spPr>
            <a:xfrm>
              <a:off x="2268018" y="2107906"/>
              <a:ext cx="72000" cy="72000"/>
            </a:xfrm>
            <a:prstGeom prst="ellipse">
              <a:avLst/>
            </a:prstGeom>
            <a:solidFill>
              <a:srgbClr val="FF0000">
                <a:alpha val="15000"/>
              </a:srgb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9" name="Isosceles Triangle 77">
            <a:extLst>
              <a:ext uri="{FF2B5EF4-FFF2-40B4-BE49-F238E27FC236}">
                <a16:creationId xmlns:a16="http://schemas.microsoft.com/office/drawing/2014/main" id="{34A774F8-CB8A-E028-EEDD-400D0F72B5C2}"/>
              </a:ext>
            </a:extLst>
          </p:cNvPr>
          <p:cNvSpPr>
            <a:spLocks/>
          </p:cNvSpPr>
          <p:nvPr/>
        </p:nvSpPr>
        <p:spPr>
          <a:xfrm rot="13020000">
            <a:off x="6473580" y="4097268"/>
            <a:ext cx="143218" cy="229336"/>
          </a:xfrm>
          <a:prstGeom prst="triangle">
            <a:avLst/>
          </a:prstGeom>
          <a:gradFill flip="none" rotWithShape="1">
            <a:gsLst>
              <a:gs pos="0">
                <a:srgbClr val="008000">
                  <a:alpha val="5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  <a:tileRect/>
          </a:gra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76AD67FD-C49B-79B0-0005-5C8AE7E73AB7}"/>
              </a:ext>
            </a:extLst>
          </p:cNvPr>
          <p:cNvSpPr/>
          <p:nvPr/>
        </p:nvSpPr>
        <p:spPr>
          <a:xfrm>
            <a:off x="171818" y="541021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rgbClr val="262626"/>
                </a:solidFill>
              </a:rPr>
              <a:t>The tune spread is reduced for particles</a:t>
            </a:r>
          </a:p>
          <a:p>
            <a:pPr algn="ctr"/>
            <a:r>
              <a:rPr lang="en-US" sz="1400" dirty="0">
                <a:solidFill>
                  <a:srgbClr val="262626"/>
                </a:solidFill>
              </a:rPr>
              <a:t> further away from the peak line density</a:t>
            </a:r>
          </a:p>
        </p:txBody>
      </p: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504F97DF-7F18-49BB-25AA-4992009713C5}"/>
              </a:ext>
            </a:extLst>
          </p:cNvPr>
          <p:cNvCxnSpPr/>
          <p:nvPr/>
        </p:nvCxnSpPr>
        <p:spPr>
          <a:xfrm flipV="1">
            <a:off x="3145934" y="4937876"/>
            <a:ext cx="0" cy="43586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8559312C-5D66-BB52-950E-E1DB6ABC8DEE}"/>
              </a:ext>
            </a:extLst>
          </p:cNvPr>
          <p:cNvCxnSpPr/>
          <p:nvPr/>
        </p:nvCxnSpPr>
        <p:spPr>
          <a:xfrm flipV="1">
            <a:off x="1725686" y="4965465"/>
            <a:ext cx="0" cy="43586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Oval 172">
            <a:extLst>
              <a:ext uri="{FF2B5EF4-FFF2-40B4-BE49-F238E27FC236}">
                <a16:creationId xmlns:a16="http://schemas.microsoft.com/office/drawing/2014/main" id="{B1C5BAF7-D86E-FBE7-56B3-DD8E7F572E93}"/>
              </a:ext>
            </a:extLst>
          </p:cNvPr>
          <p:cNvSpPr/>
          <p:nvPr/>
        </p:nvSpPr>
        <p:spPr>
          <a:xfrm>
            <a:off x="3021019" y="4278570"/>
            <a:ext cx="221347" cy="481282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57CA18BC-A878-8BA6-8DA6-FB5F30E85DB2}"/>
              </a:ext>
            </a:extLst>
          </p:cNvPr>
          <p:cNvSpPr/>
          <p:nvPr/>
        </p:nvSpPr>
        <p:spPr>
          <a:xfrm>
            <a:off x="1635656" y="4283305"/>
            <a:ext cx="221347" cy="481282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6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case a Gaussian bunched beam, the maximum tune spread is associated to particles close to the peak line density</a:t>
            </a:r>
          </a:p>
          <a:p>
            <a:pPr lvl="1"/>
            <a:r>
              <a:rPr lang="en-US" dirty="0"/>
              <a:t>As we move away from the peak density the ‘longitudinal’ shift decreases</a:t>
            </a:r>
          </a:p>
          <a:p>
            <a:r>
              <a:rPr lang="en-US" dirty="0"/>
              <a:t>Due to the Gaussian transverse distribution the tunes of these particles are also spread around the point of maximum shift</a:t>
            </a:r>
          </a:p>
          <a:p>
            <a:r>
              <a:rPr lang="en-US" dirty="0"/>
              <a:t>Globally, the bunched beam will exhibit a tune spread occupying almost all the space between bare tune and maximum shifted tune</a:t>
            </a:r>
          </a:p>
          <a:p>
            <a:endParaRPr lang="en-US" dirty="0"/>
          </a:p>
          <a:p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 tune spread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2CB8E7E-1C74-A03F-74A0-D70BF411A9ED}"/>
              </a:ext>
            </a:extLst>
          </p:cNvPr>
          <p:cNvGrpSpPr/>
          <p:nvPr/>
        </p:nvGrpSpPr>
        <p:grpSpPr>
          <a:xfrm>
            <a:off x="1458739" y="3559348"/>
            <a:ext cx="2862360" cy="1329586"/>
            <a:chOff x="885846" y="2726032"/>
            <a:chExt cx="2862360" cy="1329586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98691014-7A82-E476-EABB-3C07A4C67035}"/>
                </a:ext>
              </a:extLst>
            </p:cNvPr>
            <p:cNvSpPr/>
            <p:nvPr/>
          </p:nvSpPr>
          <p:spPr>
            <a:xfrm>
              <a:off x="885846" y="3329142"/>
              <a:ext cx="1961261" cy="72647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E3054CBA-A207-FE16-9CA4-7334A60E5413}"/>
                </a:ext>
              </a:extLst>
            </p:cNvPr>
            <p:cNvCxnSpPr/>
            <p:nvPr/>
          </p:nvCxnSpPr>
          <p:spPr>
            <a:xfrm>
              <a:off x="1866773" y="370062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4ACFE024-D050-AA52-D5C1-22C1F8522E9C}"/>
                </a:ext>
              </a:extLst>
            </p:cNvPr>
            <p:cNvCxnSpPr/>
            <p:nvPr/>
          </p:nvCxnSpPr>
          <p:spPr>
            <a:xfrm rot="10800000" flipH="1">
              <a:off x="1876992" y="3162148"/>
              <a:ext cx="692040" cy="520657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5DEAD47D-AAF2-580A-B527-A89E34902BAC}"/>
                </a:ext>
              </a:extLst>
            </p:cNvPr>
            <p:cNvCxnSpPr/>
            <p:nvPr/>
          </p:nvCxnSpPr>
          <p:spPr>
            <a:xfrm flipV="1">
              <a:off x="1863295" y="2726032"/>
              <a:ext cx="0" cy="97458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0F31A21-B9FD-5C3A-28AB-D42014601306}"/>
                </a:ext>
              </a:extLst>
            </p:cNvPr>
            <p:cNvSpPr/>
            <p:nvPr/>
          </p:nvSpPr>
          <p:spPr>
            <a:xfrm>
              <a:off x="1749942" y="3329142"/>
              <a:ext cx="257369" cy="726476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848A5E25-630C-97F3-E340-97F59F8667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02915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0F61815-2ADA-4B15-FC33-160C5FBF94EE}"/>
                </a:ext>
              </a:extLst>
            </p:cNvPr>
            <p:cNvSpPr txBox="1"/>
            <p:nvPr/>
          </p:nvSpPr>
          <p:spPr>
            <a:xfrm>
              <a:off x="3388166" y="3623535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D40C5281-095E-09C0-D40A-5E71064603AE}"/>
                </a:ext>
              </a:extLst>
            </p:cNvPr>
            <p:cNvSpPr txBox="1"/>
            <p:nvPr/>
          </p:nvSpPr>
          <p:spPr>
            <a:xfrm>
              <a:off x="1835462" y="2734777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9E779A04-DB06-0F28-BB42-6C007DFA6411}"/>
                </a:ext>
              </a:extLst>
            </p:cNvPr>
            <p:cNvSpPr txBox="1"/>
            <p:nvPr/>
          </p:nvSpPr>
          <p:spPr>
            <a:xfrm>
              <a:off x="2522053" y="3038055"/>
              <a:ext cx="360040" cy="296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1460A15B-3A3E-6354-DC39-9DAE4A5011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6168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1C2B898E-C822-7056-2FF0-AFC1ADC09D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07715" y="350163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5BB1D992-F3C9-8EB7-2830-1E311739E3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41415" y="384840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3235C130-6B03-FE3B-ED70-C827765E28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8818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ECB38A16-6E76-E60B-BA2B-19489AE3E5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51218" y="359214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55D1BA07-A97B-73DB-3D2E-331B7E6834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41930" y="38693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B78B4DD-3726-BDDD-5F28-FB21634FB7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445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C9148AE-CBD4-C15D-2202-46E97FD16D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1724" y="367722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937B04F4-59B4-D98E-F232-E57E7EF17B4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16737" y="360015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E0578F0A-CBE4-AF4C-8277-0EB164C98C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95666" y="3690670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531337A2-E72B-9D56-7858-3D87D950B9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48924" y="380525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70A5440E-AAC5-A4A3-CF55-73E3A6584B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59849" y="3805258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A2B1D62E-3681-0D2A-9709-FC14673D90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63295" y="38693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8E13ACA8-AFBB-4B7A-1488-242F5801C3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46073" y="345237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4B7FFD97-5B80-3955-CEDA-F53EF0EBA5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66013" y="3700620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EE8EA0EB-CD5A-9D9A-96B5-29D0706FAD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58212" y="336826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F549470-09EE-6E2B-5AD1-9A1AB378EA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39557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E8E1EE56-D1E1-D7C2-82B2-BF0E0EE6BB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35726" y="3417522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04A27DB1-2747-455F-F78C-87A31F1CEF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06407" y="374988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B9D241B5-47C8-909D-E6E2-1009DC8072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50827" y="3659526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60601560-9A25-1515-BFDF-58C4C5EAD4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4206" y="352501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3DF9D322-FB59-C726-C613-767565AFE13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15333" y="364140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8BD509A3-7B24-FD34-2D94-ACCCCD0434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22901" y="386900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40916425-E43C-4414-0E9D-A2689FAD2F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8592" y="380308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2A555EE6-E741-5813-6F70-E6081EE3D3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82751" y="3732087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5658D823-EA69-76EE-0170-EFF59091B8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76823" y="3532201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302B7ED-F644-B4C4-47FE-C3E5BE3523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1546" y="363802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FD6845AE-6BC2-D544-4F14-7DF2ED1A85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12100" y="339110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9EBF09EC-06B8-1C05-064E-70CD850A47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06172" y="389669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91C13027-3A32-FC9E-44BF-DDB829B26D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23762" y="3520443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12C271D-F703-3E13-0DA0-142979407C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00535" y="386142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BA28670-4BF9-CEDF-02F8-BC103DDC2B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7571" y="3543959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CEEBFB42-48E8-9B39-1E32-BDCC068A69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82557" y="374384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52647D6B-BCE4-714F-9CD9-BA15C40C28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58942" y="3626265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708C4752-2774-5F13-F052-21F76946EB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88873" y="3555717"/>
              <a:ext cx="86224" cy="9852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98CB5AA-BDAD-BB74-2F6A-75DEEE600AE6}"/>
              </a:ext>
            </a:extLst>
          </p:cNvPr>
          <p:cNvGrpSpPr/>
          <p:nvPr/>
        </p:nvGrpSpPr>
        <p:grpSpPr>
          <a:xfrm>
            <a:off x="5126547" y="3535504"/>
            <a:ext cx="2148883" cy="2122958"/>
            <a:chOff x="667587" y="1751066"/>
            <a:chExt cx="2148883" cy="2122958"/>
          </a:xfrm>
        </p:grpSpPr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58E14F1B-F2E4-CB2D-1FED-86A3607FF888}"/>
                </a:ext>
              </a:extLst>
            </p:cNvPr>
            <p:cNvCxnSpPr/>
            <p:nvPr/>
          </p:nvCxnSpPr>
          <p:spPr>
            <a:xfrm>
              <a:off x="1016470" y="3551067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5BE6BE3D-EF0D-50D5-0FCD-ADD728ECBD07}"/>
                </a:ext>
              </a:extLst>
            </p:cNvPr>
            <p:cNvCxnSpPr/>
            <p:nvPr/>
          </p:nvCxnSpPr>
          <p:spPr>
            <a:xfrm rot="16200000">
              <a:off x="116470" y="2651066"/>
              <a:ext cx="18000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4263E2AD-D33E-8EB4-BF64-EA7F357DDD4E}"/>
                </a:ext>
              </a:extLst>
            </p:cNvPr>
            <p:cNvSpPr txBox="1"/>
            <p:nvPr/>
          </p:nvSpPr>
          <p:spPr>
            <a:xfrm>
              <a:off x="1705039" y="3566247"/>
              <a:ext cx="384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AD7A831-B534-BDB0-38EC-B9B0123391A9}"/>
                </a:ext>
              </a:extLst>
            </p:cNvPr>
            <p:cNvSpPr txBox="1"/>
            <p:nvPr/>
          </p:nvSpPr>
          <p:spPr>
            <a:xfrm>
              <a:off x="667587" y="2366448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400" baseline="-25000" dirty="0" err="1">
                  <a:solidFill>
                    <a:schemeClr val="accent6">
                      <a:lumMod val="50000"/>
                    </a:schemeClr>
                  </a:solidFill>
                </a:rPr>
                <a:t>y</a:t>
              </a:r>
              <a:endParaRPr lang="en-US" sz="1400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92424F5C-2790-6313-9440-BC910B3ADE0F}"/>
                </a:ext>
              </a:extLst>
            </p:cNvPr>
            <p:cNvSpPr/>
            <p:nvPr/>
          </p:nvSpPr>
          <p:spPr>
            <a:xfrm>
              <a:off x="2268018" y="2107906"/>
              <a:ext cx="72000" cy="72000"/>
            </a:xfrm>
            <a:prstGeom prst="ellipse">
              <a:avLst/>
            </a:prstGeom>
            <a:solidFill>
              <a:srgbClr val="FF0000">
                <a:alpha val="15000"/>
              </a:srgb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6" name="Isosceles Triangle 61">
            <a:extLst>
              <a:ext uri="{FF2B5EF4-FFF2-40B4-BE49-F238E27FC236}">
                <a16:creationId xmlns:a16="http://schemas.microsoft.com/office/drawing/2014/main" id="{8BB57228-DFDC-5779-701C-44F2F117B2EC}"/>
              </a:ext>
            </a:extLst>
          </p:cNvPr>
          <p:cNvSpPr>
            <a:spLocks/>
          </p:cNvSpPr>
          <p:nvPr/>
        </p:nvSpPr>
        <p:spPr>
          <a:xfrm rot="13020000">
            <a:off x="6336395" y="4197105"/>
            <a:ext cx="233013" cy="286064"/>
          </a:xfrm>
          <a:prstGeom prst="triangle">
            <a:avLst/>
          </a:prstGeom>
          <a:gradFill flip="none" rotWithShape="1">
            <a:gsLst>
              <a:gs pos="0">
                <a:srgbClr val="008000">
                  <a:alpha val="5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  <a:tileRect/>
          </a:gra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6D0B0409-CE3A-6504-AAF7-03811166D641}"/>
              </a:ext>
            </a:extLst>
          </p:cNvPr>
          <p:cNvGrpSpPr/>
          <p:nvPr/>
        </p:nvGrpSpPr>
        <p:grpSpPr>
          <a:xfrm>
            <a:off x="5911860" y="4408929"/>
            <a:ext cx="658191" cy="653570"/>
            <a:chOff x="6808871" y="4493449"/>
            <a:chExt cx="658191" cy="653570"/>
          </a:xfrm>
        </p:grpSpPr>
        <p:sp>
          <p:nvSpPr>
            <p:cNvPr id="128" name="Isosceles Triangle 69">
              <a:extLst>
                <a:ext uri="{FF2B5EF4-FFF2-40B4-BE49-F238E27FC236}">
                  <a16:creationId xmlns:a16="http://schemas.microsoft.com/office/drawing/2014/main" id="{DB68076A-8665-5126-72DE-B4DE8927CC93}"/>
                </a:ext>
              </a:extLst>
            </p:cNvPr>
            <p:cNvSpPr>
              <a:spLocks/>
            </p:cNvSpPr>
            <p:nvPr/>
          </p:nvSpPr>
          <p:spPr>
            <a:xfrm rot="13020000">
              <a:off x="6808871" y="4493449"/>
              <a:ext cx="477597" cy="653570"/>
            </a:xfrm>
            <a:prstGeom prst="triangle">
              <a:avLst/>
            </a:prstGeom>
            <a:noFill/>
            <a:ln w="19050">
              <a:solidFill>
                <a:srgbClr val="008000">
                  <a:alpha val="50000"/>
                </a:srgb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6711D433-37D4-C2E9-BEA1-1DED4EAF1B2D}"/>
                </a:ext>
              </a:extLst>
            </p:cNvPr>
            <p:cNvSpPr/>
            <p:nvPr/>
          </p:nvSpPr>
          <p:spPr>
            <a:xfrm rot="13020000">
              <a:off x="7013462" y="4548494"/>
              <a:ext cx="453600" cy="3600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469F0DEF-EA30-F807-B151-9B98274CF97F}"/>
              </a:ext>
            </a:extLst>
          </p:cNvPr>
          <p:cNvGrpSpPr/>
          <p:nvPr/>
        </p:nvGrpSpPr>
        <p:grpSpPr>
          <a:xfrm rot="10800000">
            <a:off x="6118651" y="3897248"/>
            <a:ext cx="658191" cy="653570"/>
            <a:chOff x="6808871" y="4493449"/>
            <a:chExt cx="658191" cy="653570"/>
          </a:xfrm>
        </p:grpSpPr>
        <p:sp>
          <p:nvSpPr>
            <p:cNvPr id="175" name="Isosceles Triangle 72">
              <a:extLst>
                <a:ext uri="{FF2B5EF4-FFF2-40B4-BE49-F238E27FC236}">
                  <a16:creationId xmlns:a16="http://schemas.microsoft.com/office/drawing/2014/main" id="{CDD566DF-16A5-BA85-3BCE-745BB515BA7A}"/>
                </a:ext>
              </a:extLst>
            </p:cNvPr>
            <p:cNvSpPr>
              <a:spLocks/>
            </p:cNvSpPr>
            <p:nvPr/>
          </p:nvSpPr>
          <p:spPr>
            <a:xfrm rot="13020000">
              <a:off x="6808871" y="4493449"/>
              <a:ext cx="477597" cy="653570"/>
            </a:xfrm>
            <a:prstGeom prst="triangle">
              <a:avLst/>
            </a:prstGeom>
            <a:solidFill>
              <a:srgbClr val="008000">
                <a:alpha val="20000"/>
              </a:srgbClr>
            </a:solidFill>
            <a:ln w="19050">
              <a:solidFill>
                <a:srgbClr val="008000">
                  <a:alpha val="50000"/>
                </a:srgb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CC62FB35-2C09-C526-C7F8-18032398DCF0}"/>
                </a:ext>
              </a:extLst>
            </p:cNvPr>
            <p:cNvSpPr/>
            <p:nvPr/>
          </p:nvSpPr>
          <p:spPr>
            <a:xfrm rot="13020000">
              <a:off x="7013462" y="4548494"/>
              <a:ext cx="453600" cy="3600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7" name="Isosceles Triangle 74">
            <a:extLst>
              <a:ext uri="{FF2B5EF4-FFF2-40B4-BE49-F238E27FC236}">
                <a16:creationId xmlns:a16="http://schemas.microsoft.com/office/drawing/2014/main" id="{DB93F65F-58C1-80CE-83F6-3837A3C0F0CD}"/>
              </a:ext>
            </a:extLst>
          </p:cNvPr>
          <p:cNvSpPr>
            <a:spLocks/>
          </p:cNvSpPr>
          <p:nvPr/>
        </p:nvSpPr>
        <p:spPr>
          <a:xfrm rot="13020000">
            <a:off x="5924419" y="4391016"/>
            <a:ext cx="477597" cy="653570"/>
          </a:xfrm>
          <a:prstGeom prst="triangle">
            <a:avLst/>
          </a:prstGeom>
          <a:gradFill flip="none" rotWithShape="1">
            <a:gsLst>
              <a:gs pos="0">
                <a:srgbClr val="008000">
                  <a:alpha val="50000"/>
                </a:srgbClr>
              </a:gs>
              <a:gs pos="100000">
                <a:srgbClr val="008000">
                  <a:alpha val="10000"/>
                </a:srgbClr>
              </a:gs>
              <a:gs pos="59000">
                <a:srgbClr val="008000">
                  <a:alpha val="50000"/>
                </a:srgbClr>
              </a:gs>
            </a:gsLst>
            <a:lin ang="5400000" scaled="0"/>
            <a:tileRect/>
          </a:gra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8" name="Isosceles Triangle 75">
            <a:extLst>
              <a:ext uri="{FF2B5EF4-FFF2-40B4-BE49-F238E27FC236}">
                <a16:creationId xmlns:a16="http://schemas.microsoft.com/office/drawing/2014/main" id="{F405EA17-76D1-ED9D-0318-D70D3F6DA0B3}"/>
              </a:ext>
            </a:extLst>
          </p:cNvPr>
          <p:cNvSpPr>
            <a:spLocks/>
          </p:cNvSpPr>
          <p:nvPr/>
        </p:nvSpPr>
        <p:spPr>
          <a:xfrm rot="13020000">
            <a:off x="6046581" y="4335507"/>
            <a:ext cx="402530" cy="550100"/>
          </a:xfrm>
          <a:prstGeom prst="triangle">
            <a:avLst/>
          </a:prstGeom>
          <a:gradFill flip="none" rotWithShape="1">
            <a:gsLst>
              <a:gs pos="0">
                <a:srgbClr val="008000">
                  <a:alpha val="5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  <a:tileRect/>
          </a:gra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Isosceles Triangle 76">
            <a:extLst>
              <a:ext uri="{FF2B5EF4-FFF2-40B4-BE49-F238E27FC236}">
                <a16:creationId xmlns:a16="http://schemas.microsoft.com/office/drawing/2014/main" id="{468C8810-9B09-050B-ED31-4A9E9052110A}"/>
              </a:ext>
            </a:extLst>
          </p:cNvPr>
          <p:cNvSpPr>
            <a:spLocks/>
          </p:cNvSpPr>
          <p:nvPr/>
        </p:nvSpPr>
        <p:spPr>
          <a:xfrm rot="13020000">
            <a:off x="6196563" y="4244130"/>
            <a:ext cx="303775" cy="458126"/>
          </a:xfrm>
          <a:prstGeom prst="triangle">
            <a:avLst/>
          </a:prstGeom>
          <a:gradFill flip="none" rotWithShape="1">
            <a:gsLst>
              <a:gs pos="0">
                <a:srgbClr val="008000">
                  <a:alpha val="5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  <a:tileRect/>
          </a:gra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Isosceles Triangle 77">
            <a:extLst>
              <a:ext uri="{FF2B5EF4-FFF2-40B4-BE49-F238E27FC236}">
                <a16:creationId xmlns:a16="http://schemas.microsoft.com/office/drawing/2014/main" id="{E8BFDDCE-0B68-832B-ACCF-1DAF39A8AF8F}"/>
              </a:ext>
            </a:extLst>
          </p:cNvPr>
          <p:cNvSpPr>
            <a:spLocks/>
          </p:cNvSpPr>
          <p:nvPr/>
        </p:nvSpPr>
        <p:spPr>
          <a:xfrm rot="13020000">
            <a:off x="6473580" y="4097268"/>
            <a:ext cx="143218" cy="229336"/>
          </a:xfrm>
          <a:prstGeom prst="triangle">
            <a:avLst/>
          </a:prstGeom>
          <a:gradFill flip="none" rotWithShape="1">
            <a:gsLst>
              <a:gs pos="0">
                <a:srgbClr val="008000">
                  <a:alpha val="50000"/>
                </a:srgbClr>
              </a:gs>
              <a:gs pos="100000">
                <a:srgbClr val="FFFFFF">
                  <a:alpha val="20000"/>
                </a:srgbClr>
              </a:gs>
            </a:gsLst>
            <a:lin ang="5400000" scaled="0"/>
            <a:tileRect/>
          </a:gra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429BF9D3-6295-DEA3-1902-0CFB471DD2AE}"/>
              </a:ext>
            </a:extLst>
          </p:cNvPr>
          <p:cNvSpPr/>
          <p:nvPr/>
        </p:nvSpPr>
        <p:spPr>
          <a:xfrm>
            <a:off x="171818" y="5410219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For bunched beams the tune spread </a:t>
            </a:r>
          </a:p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is as big as the maximum tune shift!</a:t>
            </a:r>
          </a:p>
          <a:p>
            <a:pPr algn="ctr"/>
            <a:endParaRPr lang="en-US" sz="1400" dirty="0">
              <a:solidFill>
                <a:srgbClr val="262626"/>
              </a:solidFill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4E8ACE06-1E13-3E43-2AF7-D719CF7241C2}"/>
              </a:ext>
            </a:extLst>
          </p:cNvPr>
          <p:cNvSpPr txBox="1"/>
          <p:nvPr/>
        </p:nvSpPr>
        <p:spPr>
          <a:xfrm>
            <a:off x="6869503" y="4217687"/>
            <a:ext cx="21936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>
                <a:sym typeface="Wingdings"/>
              </a:rPr>
              <a:t>The tune footprint is also called the space charge necktie due to its shape </a:t>
            </a:r>
            <a:endParaRPr lang="en-US" sz="1400" dirty="0"/>
          </a:p>
        </p:txBody>
      </p:sp>
      <p:sp>
        <p:nvSpPr>
          <p:cNvPr id="183" name="Right Brace 182">
            <a:extLst>
              <a:ext uri="{FF2B5EF4-FFF2-40B4-BE49-F238E27FC236}">
                <a16:creationId xmlns:a16="http://schemas.microsoft.com/office/drawing/2014/main" id="{71BD12CD-6105-542E-49B5-C09BCDA200BE}"/>
              </a:ext>
            </a:extLst>
          </p:cNvPr>
          <p:cNvSpPr/>
          <p:nvPr/>
        </p:nvSpPr>
        <p:spPr>
          <a:xfrm rot="5400000">
            <a:off x="2370682" y="4220811"/>
            <a:ext cx="173455" cy="1925178"/>
          </a:xfrm>
          <a:prstGeom prst="rightBrace">
            <a:avLst>
              <a:gd name="adj1" fmla="val 34047"/>
              <a:gd name="adj2" fmla="val 50000"/>
            </a:avLst>
          </a:prstGeom>
          <a:ln>
            <a:solidFill>
              <a:srgbClr val="2626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7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space charge tune spread beyond 0.5 cannot be tolerated without excessive emittance blow-up and/or particle loss due to resonances</a:t>
            </a:r>
          </a:p>
          <a:p>
            <a:pPr lvl="1"/>
            <a:r>
              <a:rPr lang="en-US" dirty="0"/>
              <a:t>Dipole errors in the machine excite the integer resonances (Q=n) </a:t>
            </a:r>
          </a:p>
          <a:p>
            <a:pPr lvl="1"/>
            <a:r>
              <a:rPr lang="en-US" dirty="0"/>
              <a:t>Quadrupole errors excite the half integer resonances (Q=n+1/2)</a:t>
            </a:r>
          </a:p>
          <a:p>
            <a:pPr lvl="1"/>
            <a:r>
              <a:rPr lang="en-US" dirty="0"/>
              <a:t>Higher order resonances can be excited due to </a:t>
            </a:r>
            <a:r>
              <a:rPr lang="en-US" dirty="0" err="1"/>
              <a:t>sextupoles</a:t>
            </a:r>
            <a:r>
              <a:rPr lang="en-US" dirty="0"/>
              <a:t> and multipole errors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 from 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136" name="Picture 135" descr="figure_1.png">
            <a:extLst>
              <a:ext uri="{FF2B5EF4-FFF2-40B4-BE49-F238E27FC236}">
                <a16:creationId xmlns:a16="http://schemas.microsoft.com/office/drawing/2014/main" id="{71FA1B77-B048-640D-7199-1DA111154C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039" y="2475197"/>
            <a:ext cx="4574311" cy="3634574"/>
          </a:xfrm>
          <a:prstGeom prst="rect">
            <a:avLst/>
          </a:prstGeom>
        </p:spPr>
      </p:pic>
      <p:sp>
        <p:nvSpPr>
          <p:cNvPr id="137" name="Diamond 136">
            <a:extLst>
              <a:ext uri="{FF2B5EF4-FFF2-40B4-BE49-F238E27FC236}">
                <a16:creationId xmlns:a16="http://schemas.microsoft.com/office/drawing/2014/main" id="{821A77F2-6C83-34E9-1ECC-62FC87D46629}"/>
              </a:ext>
            </a:extLst>
          </p:cNvPr>
          <p:cNvSpPr/>
          <p:nvPr/>
        </p:nvSpPr>
        <p:spPr>
          <a:xfrm rot="1526992">
            <a:off x="5919262" y="2851044"/>
            <a:ext cx="819828" cy="3043635"/>
          </a:xfrm>
          <a:prstGeom prst="diamond">
            <a:avLst/>
          </a:prstGeom>
          <a:solidFill>
            <a:srgbClr val="008000">
              <a:alpha val="50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EBA34C63-2F37-7B7C-9F5B-DE9464EE26A3}"/>
              </a:ext>
            </a:extLst>
          </p:cNvPr>
          <p:cNvSpPr>
            <a:spLocks noChangeAspect="1"/>
          </p:cNvSpPr>
          <p:nvPr/>
        </p:nvSpPr>
        <p:spPr>
          <a:xfrm>
            <a:off x="6965996" y="2886975"/>
            <a:ext cx="86224" cy="9852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A53CED3-2AD9-8D8F-8B85-A9912FC278A1}"/>
              </a:ext>
            </a:extLst>
          </p:cNvPr>
          <p:cNvSpPr txBox="1"/>
          <p:nvPr/>
        </p:nvSpPr>
        <p:spPr>
          <a:xfrm>
            <a:off x="546081" y="2822571"/>
            <a:ext cx="31774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500" dirty="0"/>
              <a:t>Imagine that a beam with a tune spread of beyond 0.5 is injected  </a:t>
            </a:r>
          </a:p>
        </p:txBody>
      </p:sp>
    </p:spTree>
    <p:extLst>
      <p:ext uri="{BB962C8B-B14F-4D97-AF65-F5344CB8AC3E}">
        <p14:creationId xmlns:p14="http://schemas.microsoft.com/office/powerpoint/2010/main" val="33599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space charge tune spread beyond 0.5 cannot be tolerated without excessive emittance blow-up and/or particle loss due to resonances</a:t>
            </a:r>
          </a:p>
          <a:p>
            <a:pPr lvl="1"/>
            <a:r>
              <a:rPr lang="en-US" dirty="0"/>
              <a:t>Dipole errors in the machine excite the integer resonances (Q=n) </a:t>
            </a:r>
          </a:p>
          <a:p>
            <a:pPr lvl="1"/>
            <a:r>
              <a:rPr lang="en-US" dirty="0"/>
              <a:t>Quadrupole errors excite the half integer resonances (Q=n+1/2)</a:t>
            </a:r>
          </a:p>
          <a:p>
            <a:pPr lvl="1"/>
            <a:r>
              <a:rPr lang="en-US" dirty="0"/>
              <a:t>Higher order resonances can be excited due to </a:t>
            </a:r>
            <a:r>
              <a:rPr lang="en-US" dirty="0" err="1"/>
              <a:t>sextupoles</a:t>
            </a:r>
            <a:r>
              <a:rPr lang="en-US" dirty="0"/>
              <a:t> and multipole errors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 from 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11" name="Picture 10" descr="figure_1.png">
            <a:extLst>
              <a:ext uri="{FF2B5EF4-FFF2-40B4-BE49-F238E27FC236}">
                <a16:creationId xmlns:a16="http://schemas.microsoft.com/office/drawing/2014/main" id="{D278BA8D-6B4C-2785-16DD-3B02BDA22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039" y="2475197"/>
            <a:ext cx="4574311" cy="3634574"/>
          </a:xfrm>
          <a:prstGeom prst="rect">
            <a:avLst/>
          </a:prstGeom>
        </p:spPr>
      </p:pic>
      <p:sp>
        <p:nvSpPr>
          <p:cNvPr id="12" name="Diamond 11">
            <a:extLst>
              <a:ext uri="{FF2B5EF4-FFF2-40B4-BE49-F238E27FC236}">
                <a16:creationId xmlns:a16="http://schemas.microsoft.com/office/drawing/2014/main" id="{1A2E63F9-7178-12A4-FA9B-D13A95FF198B}"/>
              </a:ext>
            </a:extLst>
          </p:cNvPr>
          <p:cNvSpPr/>
          <p:nvPr/>
        </p:nvSpPr>
        <p:spPr>
          <a:xfrm rot="1526992">
            <a:off x="6011277" y="2871824"/>
            <a:ext cx="819828" cy="2615378"/>
          </a:xfrm>
          <a:prstGeom prst="diamond">
            <a:avLst/>
          </a:prstGeom>
          <a:solidFill>
            <a:srgbClr val="008000">
              <a:alpha val="50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CD7526-9764-31B7-AA87-F3CC0482EB8B}"/>
              </a:ext>
            </a:extLst>
          </p:cNvPr>
          <p:cNvSpPr txBox="1"/>
          <p:nvPr/>
        </p:nvSpPr>
        <p:spPr>
          <a:xfrm>
            <a:off x="546081" y="2822571"/>
            <a:ext cx="317748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500" dirty="0"/>
              <a:t>Imagine that a beam with a tune spread of beyond 0.5 is injected  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500" dirty="0"/>
              <a:t>Particles in the beam core will cross the integer resonance resulting in </a:t>
            </a:r>
            <a:r>
              <a:rPr lang="en-US" sz="1500" b="1" dirty="0" err="1"/>
              <a:t>emittance</a:t>
            </a:r>
            <a:r>
              <a:rPr lang="en-US" sz="1500" b="1" dirty="0"/>
              <a:t> blow-up </a:t>
            </a:r>
            <a:r>
              <a:rPr lang="en-US" sz="1500" dirty="0"/>
              <a:t>and a reduction of the tune spread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BB14AFF-EE0E-C99A-DCD0-4701592AF5FE}"/>
              </a:ext>
            </a:extLst>
          </p:cNvPr>
          <p:cNvSpPr>
            <a:spLocks noChangeAspect="1"/>
          </p:cNvSpPr>
          <p:nvPr/>
        </p:nvSpPr>
        <p:spPr>
          <a:xfrm>
            <a:off x="6965996" y="2886975"/>
            <a:ext cx="86224" cy="9852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05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space charge tune spread beyond 0.5 cannot be tolerated without excessive emittance blow-up and/or particle loss due to resonances</a:t>
            </a:r>
          </a:p>
          <a:p>
            <a:pPr lvl="1"/>
            <a:r>
              <a:rPr lang="en-US" dirty="0"/>
              <a:t>Dipole errors in the machine excite the integer resonances (Q=n) </a:t>
            </a:r>
          </a:p>
          <a:p>
            <a:pPr lvl="1"/>
            <a:r>
              <a:rPr lang="en-US" dirty="0"/>
              <a:t>Quadrupole errors excite the half integer resonances (Q=n+1/2)</a:t>
            </a:r>
          </a:p>
          <a:p>
            <a:pPr lvl="1"/>
            <a:r>
              <a:rPr lang="en-US" dirty="0"/>
              <a:t>Higher order resonances can be excited due to </a:t>
            </a:r>
            <a:r>
              <a:rPr lang="en-US" dirty="0" err="1"/>
              <a:t>sextupoles</a:t>
            </a:r>
            <a:r>
              <a:rPr lang="en-US" dirty="0"/>
              <a:t> and multipole errors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82400" lvl="1" indent="0">
              <a:buNone/>
            </a:pPr>
            <a:r>
              <a:rPr lang="en-US" dirty="0"/>
              <a:t>		</a:t>
            </a:r>
          </a:p>
          <a:p>
            <a:pPr marL="482400" lvl="1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 from 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20" name="Picture 19" descr="figure_1.png">
            <a:extLst>
              <a:ext uri="{FF2B5EF4-FFF2-40B4-BE49-F238E27FC236}">
                <a16:creationId xmlns:a16="http://schemas.microsoft.com/office/drawing/2014/main" id="{411D9EF9-7C90-5892-258A-BE907F665A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039" y="2475197"/>
            <a:ext cx="4574311" cy="3634574"/>
          </a:xfrm>
          <a:prstGeom prst="rect">
            <a:avLst/>
          </a:prstGeom>
        </p:spPr>
      </p:pic>
      <p:sp>
        <p:nvSpPr>
          <p:cNvPr id="21" name="Diamond 20">
            <a:extLst>
              <a:ext uri="{FF2B5EF4-FFF2-40B4-BE49-F238E27FC236}">
                <a16:creationId xmlns:a16="http://schemas.microsoft.com/office/drawing/2014/main" id="{CD221DD3-5ACC-4F01-8B65-F82D588EEB8A}"/>
              </a:ext>
            </a:extLst>
          </p:cNvPr>
          <p:cNvSpPr/>
          <p:nvPr/>
        </p:nvSpPr>
        <p:spPr>
          <a:xfrm rot="1526992">
            <a:off x="5953313" y="3128513"/>
            <a:ext cx="819828" cy="2345600"/>
          </a:xfrm>
          <a:prstGeom prst="diamond">
            <a:avLst/>
          </a:prstGeom>
          <a:solidFill>
            <a:srgbClr val="008000">
              <a:alpha val="50000"/>
            </a:srgb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DB8FC9-9E7A-5C77-B0D4-9A2A0714B3E4}"/>
              </a:ext>
            </a:extLst>
          </p:cNvPr>
          <p:cNvSpPr txBox="1"/>
          <p:nvPr/>
        </p:nvSpPr>
        <p:spPr>
          <a:xfrm>
            <a:off x="546081" y="2822571"/>
            <a:ext cx="3177483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500" dirty="0"/>
              <a:t>Imagine that a beam with a tune spread of beyond 0.5 is injected  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500" dirty="0"/>
              <a:t>Particles in the beam core will cross the integer resonance resulting in </a:t>
            </a:r>
            <a:r>
              <a:rPr lang="en-US" sz="1500" b="1" dirty="0" err="1"/>
              <a:t>emittance</a:t>
            </a:r>
            <a:r>
              <a:rPr lang="en-US" sz="1500" b="1" dirty="0"/>
              <a:t> blow-up </a:t>
            </a:r>
            <a:r>
              <a:rPr lang="en-US" sz="1500" dirty="0"/>
              <a:t>and a reduction of the tune spread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1500" dirty="0"/>
              <a:t>Particles in the beam tails can be pushed onto the half integer resonance resulting in </a:t>
            </a:r>
            <a:r>
              <a:rPr lang="en-US" sz="1500" b="1" dirty="0"/>
              <a:t>losses due to aperture restrictions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3413352-1B49-BFD5-9E3F-258AB719F86C}"/>
              </a:ext>
            </a:extLst>
          </p:cNvPr>
          <p:cNvSpPr>
            <a:spLocks noChangeAspect="1"/>
          </p:cNvSpPr>
          <p:nvPr/>
        </p:nvSpPr>
        <p:spPr>
          <a:xfrm>
            <a:off x="6965996" y="2886975"/>
            <a:ext cx="86224" cy="9852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35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cope with space charge</a:t>
            </a:r>
          </a:p>
          <a:p>
            <a:pPr lvl="1"/>
            <a:r>
              <a:rPr lang="en-US" dirty="0" err="1"/>
              <a:t>Minimise</a:t>
            </a:r>
            <a:r>
              <a:rPr lang="en-US" dirty="0"/>
              <a:t> tune charge tune spread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 from 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A5EF72-C5FC-DEA7-876A-95313329B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257" y="1761710"/>
            <a:ext cx="3525486" cy="94666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A986AC-E4A0-C459-DD3D-C6A00269BA04}"/>
              </a:ext>
            </a:extLst>
          </p:cNvPr>
          <p:cNvSpPr txBox="1"/>
          <p:nvPr/>
        </p:nvSpPr>
        <p:spPr>
          <a:xfrm>
            <a:off x="2717253" y="1420384"/>
            <a:ext cx="3742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Maximum tune shift (circular Gaussian)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B6D58B7-EC33-2870-40FA-FC5682D396AD}"/>
              </a:ext>
            </a:extLst>
          </p:cNvPr>
          <p:cNvSpPr/>
          <p:nvPr/>
        </p:nvSpPr>
        <p:spPr>
          <a:xfrm>
            <a:off x="4984266" y="1758938"/>
            <a:ext cx="312532" cy="471259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FB70955-F55A-38DA-FAAB-371F97135D0A}"/>
              </a:ext>
            </a:extLst>
          </p:cNvPr>
          <p:cNvGrpSpPr/>
          <p:nvPr/>
        </p:nvGrpSpPr>
        <p:grpSpPr>
          <a:xfrm>
            <a:off x="895504" y="2948408"/>
            <a:ext cx="3269549" cy="3109441"/>
            <a:chOff x="895504" y="2948408"/>
            <a:chExt cx="3269549" cy="3109441"/>
          </a:xfrm>
        </p:grpSpPr>
        <p:pic>
          <p:nvPicPr>
            <p:cNvPr id="15" name="Picture 14" descr="Flat_bunch_profile.pdf">
              <a:extLst>
                <a:ext uri="{FF2B5EF4-FFF2-40B4-BE49-F238E27FC236}">
                  <a16:creationId xmlns:a16="http://schemas.microsoft.com/office/drawing/2014/main" id="{E2EB5579-4E4A-2E18-B493-C30A72050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504" y="3389149"/>
              <a:ext cx="3202441" cy="26687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BBCCB2-50D4-CA8F-7C2F-2BDB77E559AC}"/>
                </a:ext>
              </a:extLst>
            </p:cNvPr>
            <p:cNvSpPr txBox="1"/>
            <p:nvPr/>
          </p:nvSpPr>
          <p:spPr>
            <a:xfrm>
              <a:off x="1269453" y="2948408"/>
              <a:ext cx="2895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Using a double RF system ..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716CA04-0C82-6A40-788B-4EB5C93023DC}"/>
              </a:ext>
            </a:extLst>
          </p:cNvPr>
          <p:cNvGrpSpPr/>
          <p:nvPr/>
        </p:nvGrpSpPr>
        <p:grpSpPr>
          <a:xfrm>
            <a:off x="4935398" y="2946700"/>
            <a:ext cx="4208602" cy="3111149"/>
            <a:chOff x="4935398" y="2946700"/>
            <a:chExt cx="4208602" cy="3111149"/>
          </a:xfrm>
        </p:grpSpPr>
        <p:pic>
          <p:nvPicPr>
            <p:cNvPr id="19" name="Picture 18" descr="Hollow_bunch.tiff">
              <a:extLst>
                <a:ext uri="{FF2B5EF4-FFF2-40B4-BE49-F238E27FC236}">
                  <a16:creationId xmlns:a16="http://schemas.microsoft.com/office/drawing/2014/main" id="{0CF7904A-9019-FD03-B393-66A8F3F0A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1988" y="3466778"/>
              <a:ext cx="3493897" cy="259107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CC2750A-176A-DDD8-7C89-1E10F942ECB0}"/>
                </a:ext>
              </a:extLst>
            </p:cNvPr>
            <p:cNvSpPr txBox="1"/>
            <p:nvPr/>
          </p:nvSpPr>
          <p:spPr>
            <a:xfrm>
              <a:off x="4935398" y="2946700"/>
              <a:ext cx="42086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.. or creating a hollow bunch distribution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808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cope with space charge</a:t>
            </a:r>
          </a:p>
          <a:p>
            <a:pPr lvl="1"/>
            <a:r>
              <a:rPr lang="en-US" dirty="0" err="1"/>
              <a:t>Minimise</a:t>
            </a:r>
            <a:r>
              <a:rPr lang="en-US" dirty="0"/>
              <a:t> tune charge tune spread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 from 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A5EF72-C5FC-DEA7-876A-95313329B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257" y="1761710"/>
            <a:ext cx="3525486" cy="94666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A986AC-E4A0-C459-DD3D-C6A00269BA04}"/>
              </a:ext>
            </a:extLst>
          </p:cNvPr>
          <p:cNvSpPr txBox="1"/>
          <p:nvPr/>
        </p:nvSpPr>
        <p:spPr>
          <a:xfrm>
            <a:off x="2717253" y="1420384"/>
            <a:ext cx="3742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Maximum tune shift (circular Gaussian)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C6F89EB-ACDC-46CC-83DC-0BE927CF8A64}"/>
              </a:ext>
            </a:extLst>
          </p:cNvPr>
          <p:cNvGrpSpPr/>
          <p:nvPr/>
        </p:nvGrpSpPr>
        <p:grpSpPr>
          <a:xfrm>
            <a:off x="4746001" y="2153308"/>
            <a:ext cx="3525486" cy="2922287"/>
            <a:chOff x="4746001" y="2153308"/>
            <a:chExt cx="3525486" cy="2922287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959AAE9-2DCA-BD8F-33AE-6B10A5788178}"/>
                </a:ext>
              </a:extLst>
            </p:cNvPr>
            <p:cNvSpPr/>
            <p:nvPr/>
          </p:nvSpPr>
          <p:spPr>
            <a:xfrm>
              <a:off x="4865275" y="2153308"/>
              <a:ext cx="604333" cy="471259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918FFE6-7DD1-841E-36A4-65C59BF53A60}"/>
                </a:ext>
              </a:extLst>
            </p:cNvPr>
            <p:cNvSpPr txBox="1"/>
            <p:nvPr/>
          </p:nvSpPr>
          <p:spPr>
            <a:xfrm>
              <a:off x="4746001" y="3059659"/>
              <a:ext cx="3525486" cy="2015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1200"/>
                </a:spcBef>
                <a:buFont typeface="Arial"/>
                <a:buChar char="•"/>
              </a:pPr>
              <a:r>
                <a:rPr lang="en-US" sz="1500" dirty="0"/>
                <a:t>Increase the beam energy</a:t>
              </a:r>
            </a:p>
            <a:p>
              <a:pPr marL="285750" indent="-285750">
                <a:spcBef>
                  <a:spcPts val="1200"/>
                </a:spcBef>
                <a:buFont typeface="Arial"/>
                <a:buChar char="•"/>
              </a:pPr>
              <a:r>
                <a:rPr lang="en-US" sz="1500" dirty="0"/>
                <a:t>Examples: Increase of injection energy into PSB (50 </a:t>
              </a:r>
              <a:r>
                <a:rPr lang="en-US" sz="1500" dirty="0">
                  <a:sym typeface="Wingdings" pitchFamily="2" charset="2"/>
                </a:rPr>
                <a:t> 160 MeV) and into PS (1.4  2 GeV) during Long Shutdown 2</a:t>
              </a:r>
              <a:endParaRPr lang="en-US" sz="1500" dirty="0"/>
            </a:p>
            <a:p>
              <a:pPr marL="742950" lvl="1" indent="-285750">
                <a:spcBef>
                  <a:spcPts val="1200"/>
                </a:spcBef>
                <a:buFont typeface="Arial"/>
                <a:buChar char="•"/>
              </a:pPr>
              <a:r>
                <a:rPr lang="en-US" sz="1500" dirty="0"/>
                <a:t>The scope is to eventually increase the brightness of the LHC beams!</a:t>
              </a:r>
              <a:endParaRPr lang="en-US" sz="15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165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cope with space charge</a:t>
            </a:r>
          </a:p>
          <a:p>
            <a:pPr lvl="1"/>
            <a:r>
              <a:rPr lang="en-US" dirty="0" err="1"/>
              <a:t>Minimise</a:t>
            </a:r>
            <a:r>
              <a:rPr lang="en-US" dirty="0"/>
              <a:t> tune charge tune spread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Compensate resonances</a:t>
            </a:r>
          </a:p>
          <a:p>
            <a:pPr lvl="2"/>
            <a:r>
              <a:rPr lang="en-US" dirty="0"/>
              <a:t>Some can be efficiently compensated by means of magnetic multipoles – and this frees up regions of the tune space in which larger tunes spreads can be accommodated without significant emittance growth and/or losses</a:t>
            </a:r>
          </a:p>
          <a:p>
            <a:pPr lvl="2"/>
            <a:r>
              <a:rPr lang="en-US" dirty="0"/>
              <a:t>Some may be however excited by space charge itself!</a:t>
            </a:r>
          </a:p>
          <a:p>
            <a:pPr lvl="2"/>
            <a:endParaRPr lang="en-US" dirty="0"/>
          </a:p>
          <a:p>
            <a:r>
              <a:rPr lang="en-US" dirty="0"/>
              <a:t>Space charge compensation as well as longitudinal shape tailoring are essential beam dynamics knobs (sometimes requiring additional hardware, e.g., multipoles or 2</a:t>
            </a:r>
            <a:r>
              <a:rPr lang="en-US" baseline="30000" dirty="0"/>
              <a:t>nd</a:t>
            </a:r>
            <a:r>
              <a:rPr lang="en-US" dirty="0"/>
              <a:t> harmonic RF system), especially in low energy machines, to preserve the high brightness needed for ex. in colliders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 from space charge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1CBA-0ED3-1B42-AB70-E5A9F4E22EBB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84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C4E55-DF1F-CF45-AE2F-01AA9E4DE39E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59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Space charge is an additional defocusing force that leads to, e.g., </a:t>
            </a:r>
            <a:r>
              <a:rPr lang="en-US" sz="2000" b="1" dirty="0">
                <a:solidFill>
                  <a:srgbClr val="C00000"/>
                </a:solidFill>
              </a:rPr>
              <a:t>negative tune shift </a:t>
            </a:r>
            <a:r>
              <a:rPr lang="en-US" sz="2000" dirty="0"/>
              <a:t>and</a:t>
            </a:r>
            <a:r>
              <a:rPr lang="en-US" sz="2000" b="1" dirty="0">
                <a:solidFill>
                  <a:srgbClr val="C00000"/>
                </a:solidFill>
              </a:rPr>
              <a:t> tune spread depending on transverse and longitudinal amplitudes</a:t>
            </a:r>
            <a:r>
              <a:rPr lang="en-US" sz="2000" dirty="0"/>
              <a:t>.</a:t>
            </a:r>
          </a:p>
          <a:p>
            <a:pPr algn="just"/>
            <a:r>
              <a:rPr lang="en-US" sz="2000" dirty="0"/>
              <a:t>This tune spread can intercept to </a:t>
            </a:r>
            <a:r>
              <a:rPr lang="en-US" sz="2000" b="1" dirty="0">
                <a:solidFill>
                  <a:srgbClr val="C00000"/>
                </a:solidFill>
              </a:rPr>
              <a:t>resonance lines </a:t>
            </a:r>
            <a:r>
              <a:rPr lang="en-US" sz="2000" dirty="0"/>
              <a:t>in the </a:t>
            </a:r>
            <a:r>
              <a:rPr lang="en-US" sz="2000" b="1" dirty="0">
                <a:solidFill>
                  <a:srgbClr val="C00000"/>
                </a:solidFill>
              </a:rPr>
              <a:t>tune diagram</a:t>
            </a:r>
            <a:r>
              <a:rPr lang="en-US" sz="2000" dirty="0"/>
              <a:t>.</a:t>
            </a:r>
          </a:p>
          <a:p>
            <a:pPr algn="just"/>
            <a:r>
              <a:rPr lang="de-DE" sz="2000" dirty="0"/>
              <a:t>Space </a:t>
            </a:r>
            <a:r>
              <a:rPr lang="de-DE" sz="2000" dirty="0" err="1"/>
              <a:t>charge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therefore</a:t>
            </a:r>
            <a:r>
              <a:rPr lang="de-DE" sz="2000" dirty="0"/>
              <a:t> </a:t>
            </a:r>
            <a:r>
              <a:rPr lang="de-DE" sz="2000" dirty="0" err="1"/>
              <a:t>lead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are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emittance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growth</a:t>
            </a:r>
            <a:r>
              <a:rPr lang="de-DE" sz="2000" dirty="0"/>
              <a:t> and/</a:t>
            </a:r>
            <a:r>
              <a:rPr lang="de-DE" sz="2000" dirty="0" err="1"/>
              <a:t>or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particle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loss</a:t>
            </a:r>
            <a:r>
              <a:rPr lang="de-DE" sz="2000" b="1" dirty="0">
                <a:solidFill>
                  <a:srgbClr val="C00000"/>
                </a:solidFill>
              </a:rPr>
              <a:t> – in </a:t>
            </a:r>
            <a:r>
              <a:rPr lang="de-DE" sz="2000" b="1" dirty="0" err="1">
                <a:solidFill>
                  <a:srgbClr val="C00000"/>
                </a:solidFill>
              </a:rPr>
              <a:t>either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case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loss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of</a:t>
            </a:r>
            <a:r>
              <a:rPr lang="de-DE" sz="2000" b="1" dirty="0">
                <a:solidFill>
                  <a:srgbClr val="C00000"/>
                </a:solidFill>
              </a:rPr>
              <a:t> beam </a:t>
            </a:r>
            <a:r>
              <a:rPr lang="de-DE" sz="2000" b="1" dirty="0" err="1">
                <a:solidFill>
                  <a:srgbClr val="C00000"/>
                </a:solidFill>
              </a:rPr>
              <a:t>quality</a:t>
            </a:r>
            <a:r>
              <a:rPr lang="de-DE" sz="2000" dirty="0"/>
              <a:t>.</a:t>
            </a:r>
            <a:endParaRPr lang="en-US" sz="2000" dirty="0"/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32000" y="3024000"/>
            <a:ext cx="8280000" cy="3024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8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626">
        <p:fade/>
      </p:transition>
    </mc:Choice>
    <mc:Fallback xmlns="">
      <p:transition spd="med" advTm="40626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5580000"/>
            <a:ext cx="2742363" cy="6090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2" y="5580000"/>
            <a:ext cx="2741421" cy="6107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What are collective effects?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CDC1-CAD2-764C-9968-9E24B274DD2D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6</a:t>
            </a:fld>
            <a:r>
              <a:rPr lang="en-GB"/>
              <a:t>/40</a:t>
            </a:r>
            <a:endParaRPr lang="en-GB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60000" y="3906000"/>
            <a:ext cx="2088625" cy="1080000"/>
            <a:chOff x="396000" y="2088000"/>
            <a:chExt cx="2232000" cy="1154137"/>
          </a:xfrm>
        </p:grpSpPr>
        <p:grpSp>
          <p:nvGrpSpPr>
            <p:cNvPr id="42" name="Group 41"/>
            <p:cNvGrpSpPr/>
            <p:nvPr/>
          </p:nvGrpSpPr>
          <p:grpSpPr>
            <a:xfrm>
              <a:off x="612000" y="2088000"/>
              <a:ext cx="2016000" cy="972000"/>
              <a:chOff x="612000" y="2088000"/>
              <a:chExt cx="2016000" cy="972000"/>
            </a:xfrm>
          </p:grpSpPr>
          <p:cxnSp>
            <p:nvCxnSpPr>
              <p:cNvPr id="85" name="Straight Arrow Connector 84"/>
              <p:cNvCxnSpPr/>
              <p:nvPr/>
            </p:nvCxnSpPr>
            <p:spPr>
              <a:xfrm flipV="1">
                <a:off x="1296000" y="2088000"/>
                <a:ext cx="0" cy="90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 rot="14100000" flipV="1">
                <a:off x="1044000" y="2628000"/>
                <a:ext cx="0" cy="864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 rot="5400000" flipV="1">
                <a:off x="1908000" y="2160000"/>
                <a:ext cx="0" cy="144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396000" y="2522137"/>
              <a:ext cx="1800000" cy="720000"/>
              <a:chOff x="4794688" y="2124000"/>
              <a:chExt cx="1800000" cy="720000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4794688" y="2124000"/>
                <a:ext cx="1800000" cy="720000"/>
              </a:xfrm>
              <a:prstGeom prst="ellipse">
                <a:avLst/>
              </a:prstGeom>
              <a:solidFill>
                <a:schemeClr val="accent3">
                  <a:lumMod val="75000"/>
                  <a:alpha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 h="2476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>
              <a:xfrm>
                <a:off x="5242929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>
              <a:xfrm>
                <a:off x="5195400" y="2389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>
              <a:xfrm>
                <a:off x="5669893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>
                <a:spLocks noChangeAspect="1"/>
              </p:cNvSpPr>
              <p:nvPr/>
            </p:nvSpPr>
            <p:spPr>
              <a:xfrm>
                <a:off x="5381385" y="2642033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>
                <a:spLocks noChangeAspect="1"/>
              </p:cNvSpPr>
              <p:nvPr/>
            </p:nvSpPr>
            <p:spPr>
              <a:xfrm>
                <a:off x="6135445" y="223396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>
                <a:spLocks noChangeAspect="1"/>
              </p:cNvSpPr>
              <p:nvPr/>
            </p:nvSpPr>
            <p:spPr>
              <a:xfrm>
                <a:off x="6027445" y="24172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>
                <a:spLocks noChangeAspect="1"/>
              </p:cNvSpPr>
              <p:nvPr/>
            </p:nvSpPr>
            <p:spPr>
              <a:xfrm>
                <a:off x="5472918" y="235316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>
                <a:spLocks noChangeAspect="1"/>
              </p:cNvSpPr>
              <p:nvPr/>
            </p:nvSpPr>
            <p:spPr>
              <a:xfrm>
                <a:off x="6135445" y="255993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>
                <a:spLocks noChangeAspect="1"/>
              </p:cNvSpPr>
              <p:nvPr/>
            </p:nvSpPr>
            <p:spPr>
              <a:xfrm>
                <a:off x="5763683" y="255789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>
                <a:spLocks noChangeAspect="1"/>
              </p:cNvSpPr>
              <p:nvPr/>
            </p:nvSpPr>
            <p:spPr>
              <a:xfrm>
                <a:off x="5885384" y="217318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>
                <a:spLocks noChangeAspect="1"/>
              </p:cNvSpPr>
              <p:nvPr/>
            </p:nvSpPr>
            <p:spPr>
              <a:xfrm>
                <a:off x="4891024" y="2443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>
                <a:spLocks noChangeAspect="1"/>
              </p:cNvSpPr>
              <p:nvPr/>
            </p:nvSpPr>
            <p:spPr>
              <a:xfrm>
                <a:off x="5017296" y="2270649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>
                <a:spLocks noChangeAspect="1"/>
              </p:cNvSpPr>
              <p:nvPr/>
            </p:nvSpPr>
            <p:spPr>
              <a:xfrm>
                <a:off x="5455733" y="218128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>
                <a:spLocks noChangeAspect="1"/>
              </p:cNvSpPr>
              <p:nvPr/>
            </p:nvSpPr>
            <p:spPr>
              <a:xfrm>
                <a:off x="5961437" y="260962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>
                <a:spLocks noChangeAspect="1"/>
              </p:cNvSpPr>
              <p:nvPr/>
            </p:nvSpPr>
            <p:spPr>
              <a:xfrm>
                <a:off x="5120216" y="257842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>
                <a:spLocks noChangeAspect="1"/>
              </p:cNvSpPr>
              <p:nvPr/>
            </p:nvSpPr>
            <p:spPr>
              <a:xfrm>
                <a:off x="5356261" y="2481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>
                <a:spLocks noChangeAspect="1"/>
              </p:cNvSpPr>
              <p:nvPr/>
            </p:nvSpPr>
            <p:spPr>
              <a:xfrm>
                <a:off x="5845725" y="233775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5602529" y="265654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>
                <a:off x="6338739" y="232038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6338739" y="2535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8028000" cy="5220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A charged particle beam is generally described as a </a:t>
            </a:r>
            <a:r>
              <a:rPr lang="en-US" sz="1800" b="1" dirty="0">
                <a:solidFill>
                  <a:srgbClr val="C00000"/>
                </a:solidFill>
              </a:rPr>
              <a:t>multiparticle system</a:t>
            </a:r>
            <a:r>
              <a:rPr lang="en-US" sz="1800" dirty="0"/>
              <a:t> via the </a:t>
            </a:r>
            <a:r>
              <a:rPr lang="en-US" sz="1800" b="1" dirty="0">
                <a:solidFill>
                  <a:srgbClr val="C00000"/>
                </a:solidFill>
              </a:rPr>
              <a:t>coordinates</a:t>
            </a:r>
            <a:r>
              <a:rPr lang="en-US" sz="1800" dirty="0"/>
              <a:t> and the </a:t>
            </a:r>
            <a:r>
              <a:rPr lang="en-US" sz="1800" b="1" dirty="0">
                <a:solidFill>
                  <a:srgbClr val="C00000"/>
                </a:solidFill>
              </a:rPr>
              <a:t>canonically conjugate momenta</a:t>
            </a:r>
            <a:r>
              <a:rPr lang="en-US" sz="1800" dirty="0"/>
              <a:t> of all of its particles – this makes up a distribution in the 6-dimensional phase space which can be described by a </a:t>
            </a:r>
            <a:r>
              <a:rPr lang="en-US" sz="1800" b="1" dirty="0">
                <a:solidFill>
                  <a:srgbClr val="C00000"/>
                </a:solidFill>
              </a:rPr>
              <a:t>particle distribution function</a:t>
            </a:r>
            <a:r>
              <a:rPr lang="en-US" sz="1800" dirty="0"/>
              <a:t>.</a:t>
            </a:r>
          </a:p>
          <a:p>
            <a:pPr algn="just"/>
            <a:r>
              <a:rPr lang="en-US" sz="1800" dirty="0"/>
              <a:t>Hence, we will study the </a:t>
            </a:r>
            <a:r>
              <a:rPr lang="en-US" sz="1800" b="1" dirty="0">
                <a:solidFill>
                  <a:srgbClr val="C00000"/>
                </a:solidFill>
              </a:rPr>
              <a:t>evolution of the phase space</a:t>
            </a:r>
            <a:r>
              <a:rPr lang="en-US" sz="1800" dirty="0"/>
              <a:t> occupied by this particle distribution (and described by its particle distribution function)</a:t>
            </a:r>
            <a:r>
              <a:rPr lang="en-US" sz="1800" b="1" dirty="0"/>
              <a:t>: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75500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31691-2E7B-FB4F-AE2F-3A812A7606C5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60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We have learned about some of the peculiarities of </a:t>
            </a:r>
            <a:r>
              <a:rPr lang="en-US" sz="1800" b="1" dirty="0">
                <a:solidFill>
                  <a:srgbClr val="C00000"/>
                </a:solidFill>
              </a:rPr>
              <a:t>collective effects</a:t>
            </a:r>
            <a:r>
              <a:rPr lang="en-US" sz="1800" dirty="0"/>
              <a:t>. We have also introduced </a:t>
            </a:r>
            <a:r>
              <a:rPr lang="en-US" sz="1800" b="1" dirty="0">
                <a:solidFill>
                  <a:srgbClr val="C00000"/>
                </a:solidFill>
              </a:rPr>
              <a:t>multi-particle systems </a:t>
            </a:r>
            <a:r>
              <a:rPr lang="en-US" sz="1800" dirty="0"/>
              <a:t>and have seen how these can be described and treated theoretically/numerically.</a:t>
            </a:r>
          </a:p>
          <a:p>
            <a:pPr algn="just"/>
            <a:r>
              <a:rPr lang="en-US" sz="1800" dirty="0"/>
              <a:t>We have seen some </a:t>
            </a:r>
            <a:r>
              <a:rPr lang="en-US" sz="1800" b="1" dirty="0">
                <a:solidFill>
                  <a:srgbClr val="C00000"/>
                </a:solidFill>
              </a:rPr>
              <a:t>real-world example of collective effects </a:t>
            </a:r>
            <a:r>
              <a:rPr lang="en-US" sz="1800" dirty="0"/>
              <a:t>manifesting themselves as coherent beam instabilities.</a:t>
            </a:r>
          </a:p>
          <a:p>
            <a:pPr algn="just"/>
            <a:r>
              <a:rPr lang="en-US" sz="1800" dirty="0"/>
              <a:t>We have looked at some specific </a:t>
            </a:r>
            <a:r>
              <a:rPr lang="en-US" sz="1800" b="1" dirty="0">
                <a:solidFill>
                  <a:srgbClr val="C00000"/>
                </a:solidFill>
              </a:rPr>
              <a:t>features of space charge </a:t>
            </a:r>
            <a:r>
              <a:rPr lang="en-US" sz="1800" dirty="0"/>
              <a:t>and how it can influence beam dynamics and lead to beam quality degradation.</a:t>
            </a:r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32000" y="3024000"/>
            <a:ext cx="8280000" cy="3024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Part 1: Introduction + space charge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Introduction to collective effects</a:t>
            </a:r>
          </a:p>
          <a:p>
            <a:pPr lvl="1"/>
            <a:r>
              <a:rPr lang="en-US" sz="2000" dirty="0"/>
              <a:t>Examples of coherent and incoherent effects</a:t>
            </a:r>
          </a:p>
          <a:p>
            <a:pPr lvl="1"/>
            <a:r>
              <a:rPr lang="en-US" sz="2000" dirty="0"/>
              <a:t>Space charge</a:t>
            </a:r>
          </a:p>
          <a:p>
            <a:pPr lvl="2"/>
            <a:r>
              <a:rPr lang="en-US" sz="1700" dirty="0"/>
              <a:t>Basic concepts</a:t>
            </a:r>
          </a:p>
          <a:p>
            <a:pPr lvl="2"/>
            <a:r>
              <a:rPr lang="en-US" sz="1700" dirty="0"/>
              <a:t>Tune shift and tune spread</a:t>
            </a:r>
          </a:p>
        </p:txBody>
      </p:sp>
    </p:spTree>
    <p:extLst>
      <p:ext uri="{BB962C8B-B14F-4D97-AF65-F5344CB8AC3E}">
        <p14:creationId xmlns:p14="http://schemas.microsoft.com/office/powerpoint/2010/main" val="2139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626">
        <p:fade/>
      </p:transition>
    </mc:Choice>
    <mc:Fallback xmlns="">
      <p:transition spd="med" advTm="40626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End part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5B91D-C31C-D14F-9259-F2BBD89561F6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61</a:t>
            </a:fld>
            <a:endParaRPr lang="en-GB"/>
          </a:p>
        </p:txBody>
      </p:sp>
      <p:pic>
        <p:nvPicPr>
          <p:cNvPr id="1026" name="Picture 2" descr="Image result for goal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000" y="4140000"/>
            <a:ext cx="2304000" cy="230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0593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4BBAE-3A85-724B-B3F9-3DCA1F491BCE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13699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3E0C4-D46C-2F4C-BED4-D3112BFCE83F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63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We have learned about the </a:t>
            </a:r>
            <a:r>
              <a:rPr lang="en-US" sz="1800" b="1" dirty="0">
                <a:solidFill>
                  <a:srgbClr val="C00000"/>
                </a:solidFill>
              </a:rPr>
              <a:t>particle description</a:t>
            </a:r>
            <a:r>
              <a:rPr lang="en-US" sz="1800" dirty="0"/>
              <a:t> of a beam.</a:t>
            </a:r>
          </a:p>
          <a:p>
            <a:pPr algn="just"/>
            <a:r>
              <a:rPr lang="en-US" sz="1800" dirty="0"/>
              <a:t>We have seen </a:t>
            </a:r>
            <a:r>
              <a:rPr lang="en-US" sz="1800" b="1" dirty="0" err="1">
                <a:solidFill>
                  <a:srgbClr val="C00000"/>
                </a:solidFill>
              </a:rPr>
              <a:t>macroparticles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dirty="0"/>
              <a:t>and 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b="1" dirty="0" err="1">
                <a:solidFill>
                  <a:srgbClr val="C00000"/>
                </a:solidFill>
              </a:rPr>
              <a:t>macroparticle</a:t>
            </a:r>
            <a:r>
              <a:rPr lang="en-US" sz="1800" b="1" dirty="0">
                <a:solidFill>
                  <a:srgbClr val="C00000"/>
                </a:solidFill>
              </a:rPr>
              <a:t> models</a:t>
            </a:r>
            <a:r>
              <a:rPr lang="en-US" sz="1800" dirty="0"/>
              <a:t>.</a:t>
            </a:r>
          </a:p>
          <a:p>
            <a:pPr algn="just"/>
            <a:r>
              <a:rPr lang="en-US" sz="1800" dirty="0"/>
              <a:t>We have seen how </a:t>
            </a:r>
            <a:r>
              <a:rPr lang="en-US" sz="1800" b="1" dirty="0" err="1">
                <a:solidFill>
                  <a:srgbClr val="C00000"/>
                </a:solidFill>
              </a:rPr>
              <a:t>macroparticle</a:t>
            </a:r>
            <a:r>
              <a:rPr lang="en-US" sz="1800" b="1" dirty="0">
                <a:solidFill>
                  <a:srgbClr val="C00000"/>
                </a:solidFill>
              </a:rPr>
              <a:t> models</a:t>
            </a:r>
            <a:r>
              <a:rPr lang="en-US" sz="1800" dirty="0"/>
              <a:t> are </a:t>
            </a:r>
            <a:r>
              <a:rPr lang="en-US" sz="1800" b="1" dirty="0">
                <a:solidFill>
                  <a:srgbClr val="C00000"/>
                </a:solidFill>
              </a:rPr>
              <a:t>mapped and represented in a computational environment</a:t>
            </a:r>
            <a:r>
              <a:rPr lang="en-US" sz="1800" dirty="0"/>
              <a:t>.</a:t>
            </a:r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32000" y="3024000"/>
            <a:ext cx="8280000" cy="3024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Part 1: Introduction – </a:t>
            </a:r>
            <a:r>
              <a:rPr lang="en-US" sz="2400" dirty="0" err="1"/>
              <a:t>multiparticle</a:t>
            </a:r>
            <a:r>
              <a:rPr lang="en-US" sz="2400" dirty="0"/>
              <a:t> systems, </a:t>
            </a:r>
            <a:r>
              <a:rPr lang="en-US" sz="2400" dirty="0" err="1"/>
              <a:t>macroparticle</a:t>
            </a:r>
            <a:r>
              <a:rPr lang="en-US" sz="2400" dirty="0"/>
              <a:t> models and wake functions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 to beam instabilities</a:t>
            </a:r>
          </a:p>
          <a:p>
            <a:pPr lvl="1"/>
            <a:r>
              <a:rPr lang="en-US" sz="2000" dirty="0"/>
              <a:t>Basic concepts</a:t>
            </a:r>
          </a:p>
          <a:p>
            <a:pPr lvl="2"/>
            <a:r>
              <a:rPr lang="en-US" sz="17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Particles and </a:t>
            </a:r>
            <a:r>
              <a:rPr lang="en-US" sz="17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macroparticles</a:t>
            </a:r>
            <a:r>
              <a:rPr lang="en-US" sz="17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– </a:t>
            </a:r>
            <a:r>
              <a:rPr lang="en-US" sz="17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macroparticle</a:t>
            </a:r>
            <a:r>
              <a:rPr lang="en-US" sz="17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distributions</a:t>
            </a:r>
          </a:p>
          <a:p>
            <a:pPr lvl="2"/>
            <a:r>
              <a:rPr lang="en-US" sz="1700" dirty="0"/>
              <a:t>Beam matching</a:t>
            </a:r>
          </a:p>
          <a:p>
            <a:pPr lvl="2"/>
            <a:r>
              <a:rPr lang="en-US" sz="17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Multiparticle</a:t>
            </a:r>
            <a:r>
              <a:rPr lang="en-US" sz="17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effects – </a:t>
            </a:r>
            <a:r>
              <a:rPr lang="en-US" sz="17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filamentation</a:t>
            </a:r>
            <a:r>
              <a:rPr lang="en-US" sz="17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and </a:t>
            </a:r>
            <a:r>
              <a:rPr lang="en-US" sz="17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decoherence</a:t>
            </a:r>
            <a:endParaRPr lang="en-US" sz="17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lvl="2"/>
            <a:r>
              <a:rPr lang="en-US" sz="17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Wakefields</a:t>
            </a:r>
            <a:r>
              <a:rPr lang="en-US" sz="17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as sources of collective effects</a:t>
            </a:r>
          </a:p>
        </p:txBody>
      </p:sp>
    </p:spTree>
    <p:extLst>
      <p:ext uri="{BB962C8B-B14F-4D97-AF65-F5344CB8AC3E}">
        <p14:creationId xmlns:p14="http://schemas.microsoft.com/office/powerpoint/2010/main" val="373214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26"/>
    </mc:Choice>
    <mc:Fallback xmlns="">
      <p:transition spd="slow" advTm="40626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800" dirty="0"/>
              <a:t>As seen earlier, and especially for the analytical treatment, we can represent a charged particle beam via a </a:t>
            </a:r>
            <a:r>
              <a:rPr lang="en-US" sz="1800" b="1" dirty="0">
                <a:solidFill>
                  <a:srgbClr val="C00000"/>
                </a:solidFill>
              </a:rPr>
              <a:t>particle distribution function</a:t>
            </a:r>
            <a:r>
              <a:rPr lang="en-US" sz="1800" dirty="0"/>
              <a:t>.</a:t>
            </a:r>
          </a:p>
          <a:p>
            <a:pPr algn="just"/>
            <a:r>
              <a:rPr lang="en-US" sz="1800" dirty="0"/>
              <a:t>In computer simulations, a charged particle beam is still represented as a </a:t>
            </a:r>
            <a:r>
              <a:rPr lang="en-US" sz="1800" dirty="0" err="1"/>
              <a:t>multiparticle</a:t>
            </a:r>
            <a:r>
              <a:rPr lang="en-US" sz="1800" dirty="0"/>
              <a:t> system. However, to be </a:t>
            </a:r>
            <a:r>
              <a:rPr lang="en-US" sz="1800" b="1" dirty="0">
                <a:solidFill>
                  <a:srgbClr val="C00000"/>
                </a:solidFill>
              </a:rPr>
              <a:t>compatible with computational resources</a:t>
            </a:r>
            <a:r>
              <a:rPr lang="en-US" sz="1800" dirty="0"/>
              <a:t>, we need to rely on </a:t>
            </a:r>
            <a:r>
              <a:rPr lang="en-US" sz="1800" b="1" dirty="0" err="1">
                <a:solidFill>
                  <a:srgbClr val="C00000"/>
                </a:solidFill>
              </a:rPr>
              <a:t>macroparticle</a:t>
            </a:r>
            <a:r>
              <a:rPr lang="en-US" sz="1800" b="1" dirty="0">
                <a:solidFill>
                  <a:srgbClr val="C00000"/>
                </a:solidFill>
              </a:rPr>
              <a:t> models</a:t>
            </a:r>
            <a:r>
              <a:rPr lang="en-US" sz="1800" dirty="0"/>
              <a:t>.</a:t>
            </a:r>
          </a:p>
          <a:p>
            <a:pPr algn="just"/>
            <a:r>
              <a:rPr lang="en-US" sz="1800" dirty="0"/>
              <a:t>A </a:t>
            </a:r>
            <a:r>
              <a:rPr lang="en-US" sz="1800" b="1" dirty="0" err="1">
                <a:solidFill>
                  <a:srgbClr val="C00000"/>
                </a:solidFill>
              </a:rPr>
              <a:t>macroparticle</a:t>
            </a:r>
            <a:r>
              <a:rPr lang="en-US" sz="1800" dirty="0">
                <a:solidFill>
                  <a:srgbClr val="C00000"/>
                </a:solidFill>
              </a:rPr>
              <a:t> </a:t>
            </a:r>
            <a:r>
              <a:rPr lang="en-US" sz="1800" dirty="0"/>
              <a:t>is a numerical </a:t>
            </a:r>
            <a:r>
              <a:rPr lang="en-US" sz="1800" b="1" dirty="0">
                <a:solidFill>
                  <a:srgbClr val="C00000"/>
                </a:solidFill>
              </a:rPr>
              <a:t>representation</a:t>
            </a:r>
            <a:r>
              <a:rPr lang="en-US" sz="1800" dirty="0"/>
              <a:t> of a </a:t>
            </a:r>
            <a:r>
              <a:rPr lang="en-US" sz="1800" b="1" dirty="0">
                <a:solidFill>
                  <a:srgbClr val="C00000"/>
                </a:solidFill>
              </a:rPr>
              <a:t>cluster of </a:t>
            </a:r>
            <a:r>
              <a:rPr lang="en-US" sz="1800" b="1" dirty="0" err="1">
                <a:solidFill>
                  <a:srgbClr val="C00000"/>
                </a:solidFill>
              </a:rPr>
              <a:t>neighbouring</a:t>
            </a:r>
            <a:r>
              <a:rPr lang="en-US" sz="1800" b="1" dirty="0">
                <a:solidFill>
                  <a:srgbClr val="C00000"/>
                </a:solidFill>
              </a:rPr>
              <a:t> physical particles</a:t>
            </a:r>
            <a:r>
              <a:rPr lang="en-US" sz="1800" dirty="0"/>
              <a:t>.</a:t>
            </a:r>
          </a:p>
          <a:p>
            <a:pPr algn="just"/>
            <a:r>
              <a:rPr lang="en-US" sz="1800" dirty="0"/>
              <a:t>Thus, instead of solving the system for the </a:t>
            </a: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N (~10</a:t>
            </a:r>
            <a:r>
              <a:rPr lang="en-US" sz="1800" b="1" baseline="30000" dirty="0">
                <a:solidFill>
                  <a:schemeClr val="accent3">
                    <a:lumMod val="75000"/>
                  </a:schemeClr>
                </a:solidFill>
              </a:rPr>
              <a:t>11</a:t>
            </a: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en-US" sz="1800" dirty="0"/>
              <a:t> physical particles one can significantly </a:t>
            </a:r>
            <a:r>
              <a:rPr lang="en-US" sz="1800" b="1" dirty="0">
                <a:solidFill>
                  <a:srgbClr val="C00000"/>
                </a:solidFill>
              </a:rPr>
              <a:t>reduce the number of degrees of freedom</a:t>
            </a:r>
            <a:r>
              <a:rPr lang="en-US" sz="1800" dirty="0"/>
              <a:t> to 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N</a:t>
            </a:r>
            <a:r>
              <a:rPr lang="en-US" sz="1800" b="1" baseline="-25000" dirty="0">
                <a:solidFill>
                  <a:schemeClr val="accent4">
                    <a:lumMod val="75000"/>
                  </a:schemeClr>
                </a:solidFill>
              </a:rPr>
              <a:t>MP 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(~10</a:t>
            </a:r>
            <a:r>
              <a:rPr lang="en-US" sz="1800" b="1" baseline="30000" dirty="0">
                <a:solidFill>
                  <a:schemeClr val="accent4">
                    <a:lumMod val="75000"/>
                  </a:schemeClr>
                </a:solidFill>
              </a:rPr>
              <a:t>6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)</a:t>
            </a:r>
            <a:r>
              <a:rPr lang="en-US" sz="1800" dirty="0"/>
              <a:t>. At the same time one must be aware that </a:t>
            </a:r>
            <a:r>
              <a:rPr lang="en-US" sz="1800" dirty="0">
                <a:sym typeface="Wingdings" panose="05000000000000000000" pitchFamily="2" charset="2"/>
              </a:rPr>
              <a:t>this </a:t>
            </a:r>
            <a:r>
              <a:rPr lang="en-US" sz="1800" b="1" dirty="0">
                <a:solidFill>
                  <a:srgbClr val="C00000"/>
                </a:solidFill>
                <a:sym typeface="Wingdings" panose="05000000000000000000" pitchFamily="2" charset="2"/>
              </a:rPr>
              <a:t>increases of the granularity </a:t>
            </a:r>
            <a:r>
              <a:rPr lang="en-US" sz="1800" dirty="0">
                <a:sym typeface="Wingdings" panose="05000000000000000000" pitchFamily="2" charset="2"/>
              </a:rPr>
              <a:t>of the  system which gives rise to numerical noise.</a:t>
            </a:r>
            <a:endParaRPr lang="en-US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4142613" y="3898993"/>
            <a:ext cx="4450302" cy="2242165"/>
            <a:chOff x="4142613" y="3898993"/>
            <a:chExt cx="4450302" cy="2242165"/>
          </a:xfrm>
        </p:grpSpPr>
        <p:sp>
          <p:nvSpPr>
            <p:cNvPr id="63" name="Oval 62"/>
            <p:cNvSpPr/>
            <p:nvPr/>
          </p:nvSpPr>
          <p:spPr>
            <a:xfrm>
              <a:off x="6552072" y="4191308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6492428" y="3939892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6653917" y="4021654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/>
            <p:cNvSpPr/>
            <p:nvPr/>
          </p:nvSpPr>
          <p:spPr>
            <a:xfrm>
              <a:off x="5179628" y="4233277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/>
            <p:cNvSpPr/>
            <p:nvPr/>
          </p:nvSpPr>
          <p:spPr>
            <a:xfrm>
              <a:off x="4336264" y="3898993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Oval 67"/>
            <p:cNvSpPr/>
            <p:nvPr/>
          </p:nvSpPr>
          <p:spPr>
            <a:xfrm>
              <a:off x="4294188" y="4119307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Oval 68"/>
            <p:cNvSpPr/>
            <p:nvPr/>
          </p:nvSpPr>
          <p:spPr>
            <a:xfrm>
              <a:off x="4142613" y="4848195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/>
            <p:cNvSpPr/>
            <p:nvPr/>
          </p:nvSpPr>
          <p:spPr>
            <a:xfrm>
              <a:off x="4515348" y="412716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/>
            <p:cNvSpPr/>
            <p:nvPr/>
          </p:nvSpPr>
          <p:spPr>
            <a:xfrm>
              <a:off x="5005499" y="4328996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/>
            <p:cNvSpPr/>
            <p:nvPr/>
          </p:nvSpPr>
          <p:spPr>
            <a:xfrm>
              <a:off x="5874591" y="5280466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/>
            <p:cNvSpPr/>
            <p:nvPr/>
          </p:nvSpPr>
          <p:spPr>
            <a:xfrm>
              <a:off x="5631573" y="5399913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/>
            <p:cNvSpPr/>
            <p:nvPr/>
          </p:nvSpPr>
          <p:spPr>
            <a:xfrm>
              <a:off x="4346473" y="4823267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/>
            <p:cNvSpPr/>
            <p:nvPr/>
          </p:nvSpPr>
          <p:spPr>
            <a:xfrm>
              <a:off x="4523585" y="5338131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/>
            <p:cNvSpPr/>
            <p:nvPr/>
          </p:nvSpPr>
          <p:spPr>
            <a:xfrm>
              <a:off x="4890169" y="4139527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/>
            <p:cNvSpPr/>
            <p:nvPr/>
          </p:nvSpPr>
          <p:spPr>
            <a:xfrm>
              <a:off x="5339131" y="5881827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/>
            <p:cNvSpPr/>
            <p:nvPr/>
          </p:nvSpPr>
          <p:spPr>
            <a:xfrm>
              <a:off x="5821045" y="5712953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/>
            <p:cNvSpPr/>
            <p:nvPr/>
          </p:nvSpPr>
          <p:spPr>
            <a:xfrm>
              <a:off x="5157900" y="5782974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/>
            <p:cNvSpPr/>
            <p:nvPr/>
          </p:nvSpPr>
          <p:spPr>
            <a:xfrm>
              <a:off x="5120829" y="5976563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/>
            <p:cNvSpPr/>
            <p:nvPr/>
          </p:nvSpPr>
          <p:spPr>
            <a:xfrm>
              <a:off x="5718072" y="5997158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6686017" y="4938596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/>
            <p:cNvSpPr/>
            <p:nvPr/>
          </p:nvSpPr>
          <p:spPr>
            <a:xfrm>
              <a:off x="5940494" y="5857115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6842537" y="4790316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/>
            <p:cNvSpPr/>
            <p:nvPr/>
          </p:nvSpPr>
          <p:spPr>
            <a:xfrm>
              <a:off x="6632472" y="4720294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/>
            <p:cNvSpPr/>
            <p:nvPr/>
          </p:nvSpPr>
          <p:spPr>
            <a:xfrm>
              <a:off x="6900203" y="5564672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>
              <a:off x="7258548" y="591477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/>
            <p:cNvSpPr/>
            <p:nvPr/>
          </p:nvSpPr>
          <p:spPr>
            <a:xfrm>
              <a:off x="8403445" y="5958564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Oval 88"/>
            <p:cNvSpPr/>
            <p:nvPr/>
          </p:nvSpPr>
          <p:spPr>
            <a:xfrm>
              <a:off x="4305284" y="5169255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4268213" y="4621437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/>
            <p:cNvSpPr/>
            <p:nvPr/>
          </p:nvSpPr>
          <p:spPr>
            <a:xfrm>
              <a:off x="4346474" y="5350487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/>
            <p:cNvSpPr/>
            <p:nvPr/>
          </p:nvSpPr>
          <p:spPr>
            <a:xfrm>
              <a:off x="7180289" y="5696477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/>
            <p:cNvSpPr/>
            <p:nvPr/>
          </p:nvSpPr>
          <p:spPr>
            <a:xfrm>
              <a:off x="6772516" y="534636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/>
            <p:cNvSpPr/>
            <p:nvPr/>
          </p:nvSpPr>
          <p:spPr>
            <a:xfrm>
              <a:off x="8448915" y="5745905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/>
            <p:cNvSpPr/>
            <p:nvPr/>
          </p:nvSpPr>
          <p:spPr>
            <a:xfrm>
              <a:off x="6945510" y="5338131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/>
            <p:cNvSpPr/>
            <p:nvPr/>
          </p:nvSpPr>
          <p:spPr>
            <a:xfrm>
              <a:off x="5722193" y="5210445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7019651" y="5857115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/>
            <p:cNvSpPr/>
            <p:nvPr/>
          </p:nvSpPr>
          <p:spPr>
            <a:xfrm>
              <a:off x="8259445" y="5712953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particle description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64</a:t>
            </a:fld>
            <a:endParaRPr lang="en-US"/>
          </a:p>
        </p:txBody>
      </p:sp>
      <p:grpSp>
        <p:nvGrpSpPr>
          <p:cNvPr id="99" name="Group 98"/>
          <p:cNvGrpSpPr>
            <a:grpSpLocks noChangeAspect="1"/>
          </p:cNvGrpSpPr>
          <p:nvPr/>
        </p:nvGrpSpPr>
        <p:grpSpPr>
          <a:xfrm>
            <a:off x="720000" y="3960000"/>
            <a:ext cx="2232000" cy="1154138"/>
            <a:chOff x="396000" y="2088000"/>
            <a:chExt cx="2232000" cy="1154137"/>
          </a:xfrm>
        </p:grpSpPr>
        <p:grpSp>
          <p:nvGrpSpPr>
            <p:cNvPr id="100" name="Group 99"/>
            <p:cNvGrpSpPr/>
            <p:nvPr/>
          </p:nvGrpSpPr>
          <p:grpSpPr>
            <a:xfrm>
              <a:off x="612000" y="2088000"/>
              <a:ext cx="2016000" cy="972000"/>
              <a:chOff x="612000" y="2088000"/>
              <a:chExt cx="2016000" cy="972000"/>
            </a:xfrm>
          </p:grpSpPr>
          <p:cxnSp>
            <p:nvCxnSpPr>
              <p:cNvPr id="123" name="Straight Arrow Connector 122"/>
              <p:cNvCxnSpPr/>
              <p:nvPr/>
            </p:nvCxnSpPr>
            <p:spPr>
              <a:xfrm flipV="1">
                <a:off x="1296000" y="2088000"/>
                <a:ext cx="0" cy="90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/>
              <p:nvPr/>
            </p:nvCxnSpPr>
            <p:spPr>
              <a:xfrm rot="14100000" flipV="1">
                <a:off x="1044000" y="2628000"/>
                <a:ext cx="0" cy="864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 rot="5400000" flipV="1">
                <a:off x="1908000" y="2160000"/>
                <a:ext cx="0" cy="144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Group 100"/>
            <p:cNvGrpSpPr/>
            <p:nvPr/>
          </p:nvGrpSpPr>
          <p:grpSpPr>
            <a:xfrm>
              <a:off x="396000" y="2522137"/>
              <a:ext cx="1800000" cy="720000"/>
              <a:chOff x="4794688" y="2124000"/>
              <a:chExt cx="1800000" cy="720000"/>
            </a:xfrm>
          </p:grpSpPr>
          <p:sp>
            <p:nvSpPr>
              <p:cNvPr id="102" name="Oval 101"/>
              <p:cNvSpPr/>
              <p:nvPr/>
            </p:nvSpPr>
            <p:spPr>
              <a:xfrm>
                <a:off x="4794688" y="2124000"/>
                <a:ext cx="1800000" cy="720000"/>
              </a:xfrm>
              <a:prstGeom prst="ellipse">
                <a:avLst/>
              </a:prstGeom>
              <a:solidFill>
                <a:schemeClr val="accent3">
                  <a:lumMod val="75000"/>
                  <a:alpha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 h="2476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>
                <a:spLocks noChangeAspect="1"/>
              </p:cNvSpPr>
              <p:nvPr/>
            </p:nvSpPr>
            <p:spPr>
              <a:xfrm>
                <a:off x="5242929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>
                <a:spLocks noChangeAspect="1"/>
              </p:cNvSpPr>
              <p:nvPr/>
            </p:nvSpPr>
            <p:spPr>
              <a:xfrm>
                <a:off x="5195400" y="2389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>
                <a:spLocks noChangeAspect="1"/>
              </p:cNvSpPr>
              <p:nvPr/>
            </p:nvSpPr>
            <p:spPr>
              <a:xfrm>
                <a:off x="5669893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>
                <a:spLocks noChangeAspect="1"/>
              </p:cNvSpPr>
              <p:nvPr/>
            </p:nvSpPr>
            <p:spPr>
              <a:xfrm>
                <a:off x="5381385" y="2642033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/>
              <p:cNvSpPr>
                <a:spLocks noChangeAspect="1"/>
              </p:cNvSpPr>
              <p:nvPr/>
            </p:nvSpPr>
            <p:spPr>
              <a:xfrm>
                <a:off x="6135445" y="223396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/>
              <p:cNvSpPr>
                <a:spLocks noChangeAspect="1"/>
              </p:cNvSpPr>
              <p:nvPr/>
            </p:nvSpPr>
            <p:spPr>
              <a:xfrm>
                <a:off x="6027445" y="24172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/>
              <p:cNvSpPr>
                <a:spLocks noChangeAspect="1"/>
              </p:cNvSpPr>
              <p:nvPr/>
            </p:nvSpPr>
            <p:spPr>
              <a:xfrm>
                <a:off x="5472918" y="235316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/>
              <p:cNvSpPr>
                <a:spLocks noChangeAspect="1"/>
              </p:cNvSpPr>
              <p:nvPr/>
            </p:nvSpPr>
            <p:spPr>
              <a:xfrm>
                <a:off x="6135445" y="255993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/>
              <p:cNvSpPr>
                <a:spLocks noChangeAspect="1"/>
              </p:cNvSpPr>
              <p:nvPr/>
            </p:nvSpPr>
            <p:spPr>
              <a:xfrm>
                <a:off x="5763683" y="255789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/>
              <p:cNvSpPr>
                <a:spLocks noChangeAspect="1"/>
              </p:cNvSpPr>
              <p:nvPr/>
            </p:nvSpPr>
            <p:spPr>
              <a:xfrm>
                <a:off x="5885384" y="217318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/>
              <p:cNvSpPr>
                <a:spLocks noChangeAspect="1"/>
              </p:cNvSpPr>
              <p:nvPr/>
            </p:nvSpPr>
            <p:spPr>
              <a:xfrm>
                <a:off x="4891024" y="2443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/>
              <p:cNvSpPr>
                <a:spLocks noChangeAspect="1"/>
              </p:cNvSpPr>
              <p:nvPr/>
            </p:nvSpPr>
            <p:spPr>
              <a:xfrm>
                <a:off x="5017296" y="2270649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/>
              <p:cNvSpPr>
                <a:spLocks noChangeAspect="1"/>
              </p:cNvSpPr>
              <p:nvPr/>
            </p:nvSpPr>
            <p:spPr>
              <a:xfrm>
                <a:off x="5455733" y="218128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/>
              <p:cNvSpPr>
                <a:spLocks noChangeAspect="1"/>
              </p:cNvSpPr>
              <p:nvPr/>
            </p:nvSpPr>
            <p:spPr>
              <a:xfrm>
                <a:off x="5961437" y="260962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/>
              <p:cNvSpPr>
                <a:spLocks noChangeAspect="1"/>
              </p:cNvSpPr>
              <p:nvPr/>
            </p:nvSpPr>
            <p:spPr>
              <a:xfrm>
                <a:off x="5120216" y="257842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/>
              <p:cNvSpPr>
                <a:spLocks noChangeAspect="1"/>
              </p:cNvSpPr>
              <p:nvPr/>
            </p:nvSpPr>
            <p:spPr>
              <a:xfrm>
                <a:off x="5356261" y="2481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/>
              <p:cNvSpPr>
                <a:spLocks noChangeAspect="1"/>
              </p:cNvSpPr>
              <p:nvPr/>
            </p:nvSpPr>
            <p:spPr>
              <a:xfrm>
                <a:off x="5845725" y="233775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/>
              <p:cNvSpPr>
                <a:spLocks noChangeAspect="1"/>
              </p:cNvSpPr>
              <p:nvPr/>
            </p:nvSpPr>
            <p:spPr>
              <a:xfrm>
                <a:off x="5602529" y="265654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/>
              <p:cNvSpPr>
                <a:spLocks noChangeAspect="1"/>
              </p:cNvSpPr>
              <p:nvPr/>
            </p:nvSpPr>
            <p:spPr>
              <a:xfrm>
                <a:off x="6338739" y="232038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Oval 121"/>
              <p:cNvSpPr>
                <a:spLocks noChangeAspect="1"/>
              </p:cNvSpPr>
              <p:nvPr/>
            </p:nvSpPr>
            <p:spPr>
              <a:xfrm>
                <a:off x="6338739" y="2535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" name="Picture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1" y="5544000"/>
            <a:ext cx="2649947" cy="32186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817B-3EDB-E547-8E15-013130A56864}" type="datetime1">
              <a:rPr lang="de-CH" smtClean="0"/>
              <a:t>20.05.24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pic>
        <p:nvPicPr>
          <p:cNvPr id="126" name="Picture 1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000" y="3672000"/>
            <a:ext cx="576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2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5"/>
          <a:srcRect l="2377" r="40461"/>
          <a:stretch/>
        </p:blipFill>
        <p:spPr>
          <a:xfrm>
            <a:off x="3924000" y="1440000"/>
            <a:ext cx="5040000" cy="47440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Macroparticle</a:t>
            </a:r>
            <a:r>
              <a:rPr lang="en-US" dirty="0"/>
              <a:t> representation of the beam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220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 err="1"/>
              <a:t>Macroparticle</a:t>
            </a:r>
            <a:r>
              <a:rPr lang="en-US" sz="1800" dirty="0"/>
              <a:t> models permit a </a:t>
            </a:r>
            <a:r>
              <a:rPr lang="en-US" sz="1800" b="1" dirty="0">
                <a:solidFill>
                  <a:srgbClr val="C00000"/>
                </a:solidFill>
              </a:rPr>
              <a:t>seamless mapping</a:t>
            </a:r>
            <a:r>
              <a:rPr lang="en-US" sz="1800" dirty="0"/>
              <a:t> of realistic systems into a </a:t>
            </a:r>
            <a:r>
              <a:rPr lang="en-US" sz="1800" b="1" dirty="0">
                <a:solidFill>
                  <a:srgbClr val="C00000"/>
                </a:solidFill>
              </a:rPr>
              <a:t>computational environment</a:t>
            </a:r>
            <a:r>
              <a:rPr lang="en-US" sz="1800" dirty="0"/>
              <a:t> – they are fairly easy to implement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630A6-749D-B647-B24A-A011CC68B0AF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65</a:t>
            </a:fld>
            <a:endParaRPr lang="en-GB"/>
          </a:p>
        </p:txBody>
      </p:sp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720000" y="3960000"/>
            <a:ext cx="2232000" cy="1154138"/>
            <a:chOff x="396000" y="2088000"/>
            <a:chExt cx="2232000" cy="1154137"/>
          </a:xfrm>
        </p:grpSpPr>
        <p:grpSp>
          <p:nvGrpSpPr>
            <p:cNvPr id="45" name="Group 44"/>
            <p:cNvGrpSpPr/>
            <p:nvPr/>
          </p:nvGrpSpPr>
          <p:grpSpPr>
            <a:xfrm>
              <a:off x="612000" y="2088000"/>
              <a:ext cx="2016000" cy="972000"/>
              <a:chOff x="612000" y="2088000"/>
              <a:chExt cx="2016000" cy="972000"/>
            </a:xfrm>
          </p:grpSpPr>
          <p:cxnSp>
            <p:nvCxnSpPr>
              <p:cNvPr id="70" name="Straight Arrow Connector 69"/>
              <p:cNvCxnSpPr/>
              <p:nvPr/>
            </p:nvCxnSpPr>
            <p:spPr>
              <a:xfrm flipV="1">
                <a:off x="1296000" y="2088000"/>
                <a:ext cx="0" cy="90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rot="14100000" flipV="1">
                <a:off x="1044000" y="2628000"/>
                <a:ext cx="0" cy="864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 rot="5400000" flipV="1">
                <a:off x="1908000" y="2160000"/>
                <a:ext cx="0" cy="144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>
              <a:off x="396000" y="2522137"/>
              <a:ext cx="1800000" cy="720000"/>
              <a:chOff x="4794688" y="2124000"/>
              <a:chExt cx="1800000" cy="720000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4794688" y="2124000"/>
                <a:ext cx="1800000" cy="720000"/>
              </a:xfrm>
              <a:prstGeom prst="ellipse">
                <a:avLst/>
              </a:prstGeom>
              <a:solidFill>
                <a:schemeClr val="accent3">
                  <a:lumMod val="75000"/>
                  <a:alpha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 h="2476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>
                <a:spLocks noChangeAspect="1"/>
              </p:cNvSpPr>
              <p:nvPr/>
            </p:nvSpPr>
            <p:spPr>
              <a:xfrm>
                <a:off x="5242929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>
                <a:spLocks noChangeAspect="1"/>
              </p:cNvSpPr>
              <p:nvPr/>
            </p:nvSpPr>
            <p:spPr>
              <a:xfrm>
                <a:off x="5195400" y="2389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>
                <a:spLocks noChangeAspect="1"/>
              </p:cNvSpPr>
              <p:nvPr/>
            </p:nvSpPr>
            <p:spPr>
              <a:xfrm>
                <a:off x="5669893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>
                <a:spLocks noChangeAspect="1"/>
              </p:cNvSpPr>
              <p:nvPr/>
            </p:nvSpPr>
            <p:spPr>
              <a:xfrm>
                <a:off x="5381385" y="2642033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6135445" y="223396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>
                <a:spLocks noChangeAspect="1"/>
              </p:cNvSpPr>
              <p:nvPr/>
            </p:nvSpPr>
            <p:spPr>
              <a:xfrm>
                <a:off x="6027445" y="24172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>
                <a:spLocks noChangeAspect="1"/>
              </p:cNvSpPr>
              <p:nvPr/>
            </p:nvSpPr>
            <p:spPr>
              <a:xfrm>
                <a:off x="5472918" y="235316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>
                <a:spLocks noChangeAspect="1"/>
              </p:cNvSpPr>
              <p:nvPr/>
            </p:nvSpPr>
            <p:spPr>
              <a:xfrm>
                <a:off x="6135445" y="255993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>
                <a:spLocks noChangeAspect="1"/>
              </p:cNvSpPr>
              <p:nvPr/>
            </p:nvSpPr>
            <p:spPr>
              <a:xfrm>
                <a:off x="5763683" y="255789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>
                <a:spLocks noChangeAspect="1"/>
              </p:cNvSpPr>
              <p:nvPr/>
            </p:nvSpPr>
            <p:spPr>
              <a:xfrm>
                <a:off x="5885384" y="217318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>
                <a:spLocks noChangeAspect="1"/>
              </p:cNvSpPr>
              <p:nvPr/>
            </p:nvSpPr>
            <p:spPr>
              <a:xfrm>
                <a:off x="4891024" y="2443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>
                <a:spLocks noChangeAspect="1"/>
              </p:cNvSpPr>
              <p:nvPr/>
            </p:nvSpPr>
            <p:spPr>
              <a:xfrm>
                <a:off x="5017296" y="2270649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>
                <a:off x="5455733" y="218128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>
              <a:xfrm>
                <a:off x="5961437" y="260962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5120216" y="257842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>
              <a:xfrm>
                <a:off x="5356261" y="2481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>
              <a:xfrm>
                <a:off x="5845725" y="233775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>
              <a:xfrm>
                <a:off x="5602529" y="265654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>
                <a:spLocks noChangeAspect="1"/>
              </p:cNvSpPr>
              <p:nvPr/>
            </p:nvSpPr>
            <p:spPr>
              <a:xfrm>
                <a:off x="6338739" y="232038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>
                <a:spLocks noChangeAspect="1"/>
              </p:cNvSpPr>
              <p:nvPr/>
            </p:nvSpPr>
            <p:spPr>
              <a:xfrm>
                <a:off x="6338739" y="2535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73" name="Picture 7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0" y="5544000"/>
            <a:ext cx="2649947" cy="32186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584000"/>
            <a:ext cx="3380572" cy="2227198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2088000" y="2340000"/>
            <a:ext cx="2067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C00000"/>
                </a:solidFill>
              </a:rPr>
              <a:t>Macroparticlenumber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16000" y="2952000"/>
            <a:ext cx="208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Canonically conjugate coordinates and momenta</a:t>
            </a:r>
            <a:endParaRPr lang="en-GB" sz="1400" dirty="0"/>
          </a:p>
        </p:txBody>
      </p:sp>
      <p:sp>
        <p:nvSpPr>
          <p:cNvPr id="39" name="Rectangle 38"/>
          <p:cNvSpPr/>
          <p:nvPr/>
        </p:nvSpPr>
        <p:spPr>
          <a:xfrm>
            <a:off x="3924000" y="1440000"/>
            <a:ext cx="5076000" cy="4860000"/>
          </a:xfrm>
          <a:prstGeom prst="rect">
            <a:avLst/>
          </a:prstGeom>
          <a:gradFill flip="none" rotWithShape="1">
            <a:gsLst>
              <a:gs pos="15000">
                <a:srgbClr val="FFFFFF"/>
              </a:gs>
              <a:gs pos="30000">
                <a:srgbClr val="FFFFFF">
                  <a:alpha val="0"/>
                </a:srgbClr>
              </a:gs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15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373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8928">
        <p:fade/>
      </p:transition>
    </mc:Choice>
    <mc:Fallback xmlns="">
      <p:transition spd="med" advTm="1689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77" r="40461" b="63576"/>
          <a:stretch/>
        </p:blipFill>
        <p:spPr>
          <a:xfrm>
            <a:off x="144000" y="4788000"/>
            <a:ext cx="4680000" cy="1604562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08000" y="4788000"/>
            <a:ext cx="4716000" cy="1620000"/>
          </a:xfrm>
          <a:prstGeom prst="rect">
            <a:avLst/>
          </a:prstGeom>
          <a:gradFill flip="none" rotWithShape="1">
            <a:gsLst>
              <a:gs pos="25000">
                <a:srgbClr val="FFFFFF"/>
              </a:gs>
              <a:gs pos="40000">
                <a:srgbClr val="FFFFFF">
                  <a:alpha val="0"/>
                </a:srgbClr>
              </a:gs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13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Macroparticle</a:t>
            </a:r>
            <a:r>
              <a:rPr lang="en-US" dirty="0"/>
              <a:t> representation of the 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935-7A81-E946-9637-FAC4B61A3175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66</a:t>
            </a:fld>
            <a:endParaRPr lang="en-GB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680000" y="899999"/>
            <a:ext cx="4139999" cy="5154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Initial conditions of the beam/particles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We use </a:t>
            </a:r>
            <a:r>
              <a:rPr lang="en-US" sz="1800" b="1" dirty="0">
                <a:solidFill>
                  <a:srgbClr val="C00000"/>
                </a:solidFill>
              </a:rPr>
              <a:t>random number generators</a:t>
            </a:r>
            <a:r>
              <a:rPr lang="en-US" sz="1800" dirty="0">
                <a:solidFill>
                  <a:srgbClr val="C00000"/>
                </a:solidFill>
              </a:rPr>
              <a:t> </a:t>
            </a:r>
            <a:r>
              <a:rPr lang="en-US" sz="1800" dirty="0"/>
              <a:t>to obtain </a:t>
            </a:r>
            <a:r>
              <a:rPr lang="en-US" sz="1800" b="1" dirty="0">
                <a:solidFill>
                  <a:srgbClr val="C00000"/>
                </a:solidFill>
              </a:rPr>
              <a:t>random distributions of coordinates and momenta</a:t>
            </a:r>
          </a:p>
          <a:p>
            <a:r>
              <a:rPr lang="en-US" sz="1800" dirty="0"/>
              <a:t>Example transverse Gaussian beam in the SPS with normalized emittance of</a:t>
            </a:r>
            <a:br>
              <a:rPr lang="en-US" sz="1800" dirty="0"/>
            </a:br>
            <a:r>
              <a:rPr lang="en-US" sz="1800" dirty="0"/>
              <a:t>2 um (0.35 eVs longitudinal)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160011"/>
              </p:ext>
            </p:extLst>
          </p:nvPr>
        </p:nvGraphicFramePr>
        <p:xfrm>
          <a:off x="4968000" y="1296093"/>
          <a:ext cx="3852000" cy="1800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lang="en-US" sz="1600" dirty="0"/>
                        <a:t>Profile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Size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Matching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600" dirty="0"/>
                        <a:t>Gaussian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Emittance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Optics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600" dirty="0"/>
                        <a:t>Parabolic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600" dirty="0"/>
                        <a:t>Flat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600" dirty="0"/>
                        <a:t>…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0" name="Picture 2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00" y="5171345"/>
            <a:ext cx="2810058" cy="11410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720000"/>
            <a:ext cx="4320000" cy="398769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4404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5202">
        <p:fade/>
      </p:transition>
    </mc:Choice>
    <mc:Fallback xmlns="">
      <p:transition spd="med" advTm="1552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 fields illustrative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Resonator wake: </a:t>
            </a:r>
            <a:r>
              <a:rPr lang="en-US" sz="1800" dirty="0" err="1"/>
              <a:t>fr</a:t>
            </a:r>
            <a:r>
              <a:rPr lang="en-US" sz="1800" dirty="0"/>
              <a:t> = 200 MHz, Q = 20 – Gaussian bunch charge profile</a:t>
            </a:r>
          </a:p>
          <a:p>
            <a:r>
              <a:rPr lang="en-US" sz="1800" dirty="0"/>
              <a:t>The plots show how the bunch moments and the wake function </a:t>
            </a:r>
            <a:r>
              <a:rPr lang="en-US" sz="1800" b="1" dirty="0">
                <a:solidFill>
                  <a:srgbClr val="C00000"/>
                </a:solidFill>
              </a:rPr>
              <a:t>convolve into an integrated deflecting kick</a:t>
            </a:r>
            <a:r>
              <a:rPr lang="en-US" sz="1800" dirty="0"/>
              <a:t> at the different positions along the bunch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2548-ECF7-AC47-850D-1B87BAA36E88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67</a:t>
            </a:fld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000"/>
            <a:ext cx="9144000" cy="39188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000"/>
            <a:ext cx="9144000" cy="39188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000"/>
            <a:ext cx="9144000" cy="391885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000"/>
            <a:ext cx="9144000" cy="39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864000"/>
            <a:ext cx="9144000" cy="1497615"/>
            <a:chOff x="0" y="1116000"/>
            <a:chExt cx="9144000" cy="149761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48020" b="30769"/>
            <a:stretch/>
          </p:blipFill>
          <p:spPr>
            <a:xfrm>
              <a:off x="0" y="1116000"/>
              <a:ext cx="4839812" cy="149761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284" t="69645" b="10755"/>
            <a:stretch/>
          </p:blipFill>
          <p:spPr>
            <a:xfrm>
              <a:off x="4664676" y="1177200"/>
              <a:ext cx="4479324" cy="1381363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E-cloud instabilities in the LHC</a:t>
            </a:r>
            <a:endParaRPr lang="en-GB" dirty="0"/>
          </a:p>
        </p:txBody>
      </p:sp>
      <p:sp>
        <p:nvSpPr>
          <p:cNvPr id="3" name="Horizontal Scroll 2"/>
          <p:cNvSpPr/>
          <p:nvPr/>
        </p:nvSpPr>
        <p:spPr>
          <a:xfrm>
            <a:off x="1512000" y="504000"/>
            <a:ext cx="6120000" cy="432000"/>
          </a:xfrm>
          <a:prstGeom prst="horizontalScroll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Scrubbing run in 2015 – early stage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0000" y="1206000"/>
            <a:ext cx="648000" cy="1008000"/>
          </a:xfrm>
          <a:prstGeom prst="rect">
            <a:avLst/>
          </a:prstGeom>
          <a:solidFill>
            <a:srgbClr val="418AB3">
              <a:alpha val="40000"/>
            </a:srgb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000" y="3276000"/>
            <a:ext cx="4104000" cy="2232000"/>
          </a:xfrm>
          <a:prstGeom prst="rect">
            <a:avLst/>
          </a:prstGeom>
        </p:spPr>
        <p:txBody>
          <a:bodyPr numCol="1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>
                <a:solidFill>
                  <a:schemeClr val="tx1"/>
                </a:solidFill>
              </a:rPr>
              <a:t>Injection of multiple bunch batches from the SPS into the LHC.</a:t>
            </a:r>
          </a:p>
          <a:p>
            <a:pPr algn="just"/>
            <a:r>
              <a:rPr lang="en-US" sz="1800" dirty="0">
                <a:solidFill>
                  <a:schemeClr val="tx1"/>
                </a:solidFill>
              </a:rPr>
              <a:t>Violent </a:t>
            </a:r>
            <a:r>
              <a:rPr lang="en-US" sz="1800" b="1" dirty="0">
                <a:solidFill>
                  <a:srgbClr val="C00000"/>
                </a:solidFill>
              </a:rPr>
              <a:t>instabilities during initial stages of scrubbing</a:t>
            </a:r>
            <a:r>
              <a:rPr lang="en-US" sz="1800" dirty="0">
                <a:solidFill>
                  <a:schemeClr val="tx1"/>
                </a:solidFill>
              </a:rPr>
              <a:t> – clear e-cloud signature</a:t>
            </a:r>
          </a:p>
          <a:p>
            <a:pPr algn="just"/>
            <a:r>
              <a:rPr lang="en-US" sz="1800" dirty="0">
                <a:solidFill>
                  <a:schemeClr val="tx1"/>
                </a:solidFill>
              </a:rPr>
              <a:t>Very hard to control in the beginning – </a:t>
            </a:r>
            <a:r>
              <a:rPr lang="en-US" sz="1800" b="1" dirty="0">
                <a:solidFill>
                  <a:srgbClr val="C00000"/>
                </a:solidFill>
              </a:rPr>
              <a:t>slow and staged ramp-up of intensity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(24 </a:t>
            </a: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 36  48  60  72  144 bpi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  <a:p>
            <a:pPr algn="just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63625-D547-9842-BE4C-62CA54CBA4CE}" type="datetime1">
              <a:rPr lang="de-CH" smtClean="0"/>
              <a:t>20.05.24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60000" y="2232000"/>
            <a:ext cx="3657600" cy="4572000"/>
            <a:chOff x="360120" y="2520000"/>
            <a:chExt cx="3456000" cy="4320000"/>
          </a:xfrm>
        </p:grpSpPr>
        <p:sp>
          <p:nvSpPr>
            <p:cNvPr id="7" name="Rectangle 6"/>
            <p:cNvSpPr/>
            <p:nvPr/>
          </p:nvSpPr>
          <p:spPr>
            <a:xfrm>
              <a:off x="360120" y="2520000"/>
              <a:ext cx="3456000" cy="432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120" y="2520000"/>
              <a:ext cx="3456000" cy="4320000"/>
            </a:xfrm>
            <a:prstGeom prst="rect">
              <a:avLst/>
            </a:prstGeom>
          </p:spPr>
        </p:pic>
      </p:grpSp>
      <p:cxnSp>
        <p:nvCxnSpPr>
          <p:cNvPr id="16" name="Straight Arrow Connector 15"/>
          <p:cNvCxnSpPr/>
          <p:nvPr/>
        </p:nvCxnSpPr>
        <p:spPr>
          <a:xfrm>
            <a:off x="4176000" y="2592000"/>
            <a:ext cx="0" cy="3744000"/>
          </a:xfrm>
          <a:prstGeom prst="straightConnector1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76000" y="2592000"/>
            <a:ext cx="1205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 of batch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76000" y="5976000"/>
            <a:ext cx="1066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Tail of batch</a:t>
            </a:r>
          </a:p>
        </p:txBody>
      </p:sp>
      <p:sp>
        <p:nvSpPr>
          <p:cNvPr id="13" name="Rectangle 12"/>
          <p:cNvSpPr/>
          <p:nvPr/>
        </p:nvSpPr>
        <p:spPr>
          <a:xfrm rot="16200000">
            <a:off x="2988000" y="4310112"/>
            <a:ext cx="26915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every 4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bunch just after injection</a:t>
            </a:r>
            <a:endParaRPr lang="en-US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50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864000"/>
            <a:ext cx="9144000" cy="1497615"/>
            <a:chOff x="0" y="1116000"/>
            <a:chExt cx="9144000" cy="149761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48020" b="30769"/>
            <a:stretch/>
          </p:blipFill>
          <p:spPr>
            <a:xfrm>
              <a:off x="0" y="1116000"/>
              <a:ext cx="4839812" cy="149761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284" t="69645" b="10755"/>
            <a:stretch/>
          </p:blipFill>
          <p:spPr>
            <a:xfrm>
              <a:off x="4664676" y="1177200"/>
              <a:ext cx="4479324" cy="1381363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E-cloud instabilities in the LHC</a:t>
            </a:r>
            <a:endParaRPr lang="en-GB" dirty="0"/>
          </a:p>
        </p:txBody>
      </p:sp>
      <p:sp>
        <p:nvSpPr>
          <p:cNvPr id="3" name="Horizontal Scroll 2"/>
          <p:cNvSpPr/>
          <p:nvPr/>
        </p:nvSpPr>
        <p:spPr>
          <a:xfrm>
            <a:off x="1512000" y="504000"/>
            <a:ext cx="6120000" cy="432000"/>
          </a:xfrm>
          <a:prstGeom prst="horizontalScroll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Scrubbing run in 2015 – second stage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32000" y="5184000"/>
            <a:ext cx="8280000" cy="972000"/>
          </a:xfrm>
          <a:prstGeom prst="rect">
            <a:avLst/>
          </a:prstGeom>
        </p:spPr>
        <p:txBody>
          <a:bodyPr numCol="1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>
                <a:solidFill>
                  <a:schemeClr val="tx1"/>
                </a:solidFill>
              </a:rPr>
              <a:t>At later stages dumps under control but still </a:t>
            </a:r>
            <a:r>
              <a:rPr lang="en-US" sz="1800" b="1" dirty="0">
                <a:solidFill>
                  <a:srgbClr val="C00000"/>
                </a:solidFill>
              </a:rPr>
              <a:t>emittance blow-up and serious beam quality degradation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sz="1800" dirty="0">
                <a:solidFill>
                  <a:schemeClr val="tx1"/>
                </a:solidFill>
              </a:rPr>
              <a:t>Beam and e-cloud induced h</a:t>
            </a:r>
            <a:r>
              <a:rPr lang="en-US" sz="1800" b="1" dirty="0">
                <a:solidFill>
                  <a:srgbClr val="C00000"/>
                </a:solidFill>
              </a:rPr>
              <a:t>eating of kickers and collimators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en-US" sz="1800" dirty="0">
              <a:solidFill>
                <a:schemeClr val="tx1"/>
              </a:solidFill>
            </a:endParaRPr>
          </a:p>
          <a:p>
            <a:pPr algn="just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04C9-91D2-BF42-B877-BDB5FB8D14D3}" type="datetime1">
              <a:rPr lang="de-CH" smtClean="0"/>
              <a:t>20.05.24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176000" y="2592000"/>
            <a:ext cx="1205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 of batch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692000" y="1224000"/>
            <a:ext cx="1332000" cy="1008000"/>
          </a:xfrm>
          <a:prstGeom prst="rect">
            <a:avLst/>
          </a:prstGeom>
          <a:solidFill>
            <a:srgbClr val="418AB3">
              <a:alpha val="40000"/>
            </a:srgb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52000" y="2268000"/>
            <a:ext cx="8640000" cy="2709512"/>
            <a:chOff x="0" y="4035596"/>
            <a:chExt cx="9000000" cy="2822404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/>
          </p:blipFill>
          <p:spPr>
            <a:xfrm>
              <a:off x="0" y="4035596"/>
              <a:ext cx="4500000" cy="282240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/>
          </p:blipFill>
          <p:spPr>
            <a:xfrm>
              <a:off x="4500000" y="4035596"/>
              <a:ext cx="4500000" cy="282240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78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5580000"/>
            <a:ext cx="5695572" cy="598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What are collective effects?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58107-DD0C-2E46-9C79-58B172DF282B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7</a:t>
            </a:fld>
            <a:r>
              <a:rPr lang="en-GB"/>
              <a:t>/40</a:t>
            </a:r>
            <a:endParaRPr lang="en-GB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60000" y="3906000"/>
            <a:ext cx="2088625" cy="1080000"/>
            <a:chOff x="396000" y="2088000"/>
            <a:chExt cx="2232000" cy="1154137"/>
          </a:xfrm>
        </p:grpSpPr>
        <p:grpSp>
          <p:nvGrpSpPr>
            <p:cNvPr id="42" name="Group 41"/>
            <p:cNvGrpSpPr/>
            <p:nvPr/>
          </p:nvGrpSpPr>
          <p:grpSpPr>
            <a:xfrm>
              <a:off x="612000" y="2088000"/>
              <a:ext cx="2016000" cy="972000"/>
              <a:chOff x="612000" y="2088000"/>
              <a:chExt cx="2016000" cy="972000"/>
            </a:xfrm>
          </p:grpSpPr>
          <p:cxnSp>
            <p:nvCxnSpPr>
              <p:cNvPr id="85" name="Straight Arrow Connector 84"/>
              <p:cNvCxnSpPr/>
              <p:nvPr/>
            </p:nvCxnSpPr>
            <p:spPr>
              <a:xfrm flipV="1">
                <a:off x="1296000" y="2088000"/>
                <a:ext cx="0" cy="90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 rot="14100000" flipV="1">
                <a:off x="1044000" y="2628000"/>
                <a:ext cx="0" cy="864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 rot="5400000" flipV="1">
                <a:off x="1908000" y="2160000"/>
                <a:ext cx="0" cy="144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396000" y="2522137"/>
              <a:ext cx="1800000" cy="720000"/>
              <a:chOff x="4794688" y="2124000"/>
              <a:chExt cx="1800000" cy="720000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4794688" y="2124000"/>
                <a:ext cx="1800000" cy="720000"/>
              </a:xfrm>
              <a:prstGeom prst="ellipse">
                <a:avLst/>
              </a:prstGeom>
              <a:solidFill>
                <a:schemeClr val="accent3">
                  <a:lumMod val="75000"/>
                  <a:alpha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 h="2476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>
              <a:xfrm>
                <a:off x="5242929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>
              <a:xfrm>
                <a:off x="5195400" y="2389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>
              <a:xfrm>
                <a:off x="5669893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>
                <a:spLocks noChangeAspect="1"/>
              </p:cNvSpPr>
              <p:nvPr/>
            </p:nvSpPr>
            <p:spPr>
              <a:xfrm>
                <a:off x="5381385" y="2642033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>
                <a:spLocks noChangeAspect="1"/>
              </p:cNvSpPr>
              <p:nvPr/>
            </p:nvSpPr>
            <p:spPr>
              <a:xfrm>
                <a:off x="6135445" y="223396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>
                <a:spLocks noChangeAspect="1"/>
              </p:cNvSpPr>
              <p:nvPr/>
            </p:nvSpPr>
            <p:spPr>
              <a:xfrm>
                <a:off x="6027445" y="24172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>
                <a:spLocks noChangeAspect="1"/>
              </p:cNvSpPr>
              <p:nvPr/>
            </p:nvSpPr>
            <p:spPr>
              <a:xfrm>
                <a:off x="5472918" y="235316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>
                <a:spLocks noChangeAspect="1"/>
              </p:cNvSpPr>
              <p:nvPr/>
            </p:nvSpPr>
            <p:spPr>
              <a:xfrm>
                <a:off x="6135445" y="255993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>
                <a:spLocks noChangeAspect="1"/>
              </p:cNvSpPr>
              <p:nvPr/>
            </p:nvSpPr>
            <p:spPr>
              <a:xfrm>
                <a:off x="5763683" y="255789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>
                <a:spLocks noChangeAspect="1"/>
              </p:cNvSpPr>
              <p:nvPr/>
            </p:nvSpPr>
            <p:spPr>
              <a:xfrm>
                <a:off x="5885384" y="217318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>
                <a:spLocks noChangeAspect="1"/>
              </p:cNvSpPr>
              <p:nvPr/>
            </p:nvSpPr>
            <p:spPr>
              <a:xfrm>
                <a:off x="4891024" y="2443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>
                <a:spLocks noChangeAspect="1"/>
              </p:cNvSpPr>
              <p:nvPr/>
            </p:nvSpPr>
            <p:spPr>
              <a:xfrm>
                <a:off x="5017296" y="2270649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>
                <a:spLocks noChangeAspect="1"/>
              </p:cNvSpPr>
              <p:nvPr/>
            </p:nvSpPr>
            <p:spPr>
              <a:xfrm>
                <a:off x="5455733" y="218128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>
                <a:spLocks noChangeAspect="1"/>
              </p:cNvSpPr>
              <p:nvPr/>
            </p:nvSpPr>
            <p:spPr>
              <a:xfrm>
                <a:off x="5961437" y="260962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>
                <a:spLocks noChangeAspect="1"/>
              </p:cNvSpPr>
              <p:nvPr/>
            </p:nvSpPr>
            <p:spPr>
              <a:xfrm>
                <a:off x="5120216" y="257842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>
                <a:spLocks noChangeAspect="1"/>
              </p:cNvSpPr>
              <p:nvPr/>
            </p:nvSpPr>
            <p:spPr>
              <a:xfrm>
                <a:off x="5356261" y="2481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>
                <a:spLocks noChangeAspect="1"/>
              </p:cNvSpPr>
              <p:nvPr/>
            </p:nvSpPr>
            <p:spPr>
              <a:xfrm>
                <a:off x="5845725" y="233775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5602529" y="265654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>
                <a:off x="6338739" y="232038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6338739" y="2535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8028000" cy="5220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A charged particle beam is generally described as a </a:t>
            </a:r>
            <a:r>
              <a:rPr lang="en-US" sz="1800" b="1" dirty="0" err="1">
                <a:solidFill>
                  <a:srgbClr val="C00000"/>
                </a:solidFill>
              </a:rPr>
              <a:t>multiparticle</a:t>
            </a:r>
            <a:r>
              <a:rPr lang="en-US" sz="1800" b="1" dirty="0">
                <a:solidFill>
                  <a:srgbClr val="C00000"/>
                </a:solidFill>
              </a:rPr>
              <a:t> system</a:t>
            </a:r>
            <a:r>
              <a:rPr lang="en-US" sz="1800" dirty="0"/>
              <a:t> via the </a:t>
            </a:r>
            <a:r>
              <a:rPr lang="en-US" sz="1800" b="1" dirty="0">
                <a:solidFill>
                  <a:srgbClr val="C00000"/>
                </a:solidFill>
              </a:rPr>
              <a:t>coordinates</a:t>
            </a:r>
            <a:r>
              <a:rPr lang="en-US" sz="1800" dirty="0"/>
              <a:t> and the </a:t>
            </a:r>
            <a:r>
              <a:rPr lang="en-US" sz="1800" b="1" dirty="0">
                <a:solidFill>
                  <a:srgbClr val="C00000"/>
                </a:solidFill>
              </a:rPr>
              <a:t>canonically conjugate momenta</a:t>
            </a:r>
            <a:r>
              <a:rPr lang="en-US" sz="1800" dirty="0"/>
              <a:t> of all of its particles – this makes up a distribution in the 6-dimensional phase space which can be described by a </a:t>
            </a:r>
            <a:r>
              <a:rPr lang="en-US" sz="1800" b="1" dirty="0">
                <a:solidFill>
                  <a:srgbClr val="C00000"/>
                </a:solidFill>
              </a:rPr>
              <a:t>particle distribution function</a:t>
            </a:r>
            <a:r>
              <a:rPr lang="en-US" sz="1800" dirty="0"/>
              <a:t>.</a:t>
            </a:r>
          </a:p>
          <a:p>
            <a:pPr algn="just"/>
            <a:r>
              <a:rPr lang="en-US" sz="1800" dirty="0"/>
              <a:t>Hence, we will study the </a:t>
            </a:r>
            <a:r>
              <a:rPr lang="en-US" sz="1800" b="1" dirty="0">
                <a:solidFill>
                  <a:srgbClr val="C00000"/>
                </a:solidFill>
              </a:rPr>
              <a:t>evolution of the phase space</a:t>
            </a:r>
            <a:r>
              <a:rPr lang="en-US" sz="1800" dirty="0"/>
              <a:t> occupied by this particle distribution (and described by its particle distribution function)</a:t>
            </a:r>
            <a:r>
              <a:rPr lang="en-US" sz="1800" b="1" dirty="0"/>
              <a:t>:</a:t>
            </a:r>
            <a:endParaRPr lang="en-US" sz="1600" b="1" dirty="0"/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600" dirty="0"/>
              <a:t>Optics defined by the machine lattice provides the 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external force fields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600" dirty="0"/>
              <a:t>(magnets, electrostatic fields, RF fields), e.g. for guidance and focusing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600" dirty="0"/>
              <a:t>Collective effects add to this </a:t>
            </a:r>
            <a:r>
              <a:rPr lang="en-US" sz="1600" b="1" dirty="0">
                <a:solidFill>
                  <a:schemeClr val="accent2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distribution dependent force fields </a:t>
            </a:r>
            <a:r>
              <a:rPr lang="en-US" sz="1600" dirty="0"/>
              <a:t>(space charge, wake fields)</a:t>
            </a:r>
          </a:p>
        </p:txBody>
      </p:sp>
      <p:pic>
        <p:nvPicPr>
          <p:cNvPr id="39" name="Picture 2" descr="Bildergebnis für cern sp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312" y="3726000"/>
            <a:ext cx="2560000" cy="144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 descr="MKE_internalcircuit.bmp"/>
          <p:cNvPicPr>
            <a:picLocks noChangeAspect="1"/>
          </p:cNvPicPr>
          <p:nvPr/>
        </p:nvPicPr>
        <p:blipFill>
          <a:blip r:embed="rId7" cstate="print"/>
          <a:srcRect l="15670" r="16710"/>
          <a:stretch>
            <a:fillRect/>
          </a:stretch>
        </p:blipFill>
        <p:spPr>
          <a:xfrm>
            <a:off x="6120000" y="3456000"/>
            <a:ext cx="2702362" cy="1980000"/>
          </a:xfrm>
          <a:prstGeom prst="rect">
            <a:avLst/>
          </a:prstGeom>
          <a:effectLst/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5580000"/>
            <a:ext cx="5694860" cy="59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5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Headtail</a:t>
            </a:r>
            <a:r>
              <a:rPr lang="en-US" dirty="0"/>
              <a:t> instabilities in the LHC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29ABB-AC0A-BD41-A569-834C9BB55E98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70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6000" y="1152000"/>
            <a:ext cx="4464000" cy="4320000"/>
          </a:xfrm>
          <a:prstGeom prst="rect">
            <a:avLst/>
          </a:prstGeom>
        </p:spPr>
        <p:txBody>
          <a:bodyPr numCol="1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>
                <a:solidFill>
                  <a:schemeClr val="tx1"/>
                </a:solidFill>
              </a:rPr>
              <a:t>The </a:t>
            </a:r>
            <a:r>
              <a:rPr lang="en-US" sz="1800" b="1" dirty="0">
                <a:solidFill>
                  <a:srgbClr val="C00000"/>
                </a:solidFill>
              </a:rPr>
              <a:t>impedance in the LHC</a:t>
            </a:r>
            <a:r>
              <a:rPr lang="en-US" sz="1800" dirty="0">
                <a:solidFill>
                  <a:schemeClr val="tx1"/>
                </a:solidFill>
              </a:rPr>
              <a:t> can give rise to coupled and single bunch instabilities which, when left untreated, can lead to </a:t>
            </a:r>
            <a:r>
              <a:rPr lang="en-US" sz="1800" b="1" dirty="0">
                <a:solidFill>
                  <a:srgbClr val="C00000"/>
                </a:solidFill>
              </a:rPr>
              <a:t>beam degradation and beam loss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en-US" sz="1800" dirty="0">
              <a:solidFill>
                <a:schemeClr val="tx1"/>
              </a:solidFill>
            </a:endParaRPr>
          </a:p>
          <a:p>
            <a:pPr algn="just"/>
            <a:r>
              <a:rPr lang="en-US" sz="1800" dirty="0">
                <a:solidFill>
                  <a:schemeClr val="tx1"/>
                </a:solidFill>
              </a:rPr>
              <a:t>As an example, </a:t>
            </a:r>
            <a:r>
              <a:rPr lang="en-US" sz="1800" b="1" dirty="0" err="1">
                <a:solidFill>
                  <a:srgbClr val="C00000"/>
                </a:solidFill>
              </a:rPr>
              <a:t>headtail</a:t>
            </a:r>
            <a:r>
              <a:rPr lang="en-US" sz="1800" b="1" dirty="0">
                <a:solidFill>
                  <a:srgbClr val="C00000"/>
                </a:solidFill>
              </a:rPr>
              <a:t> instabilities</a:t>
            </a:r>
            <a:r>
              <a:rPr lang="en-US" sz="1800" dirty="0">
                <a:solidFill>
                  <a:schemeClr val="tx1"/>
                </a:solidFill>
              </a:rPr>
              <a:t> are predicted from </a:t>
            </a:r>
            <a:r>
              <a:rPr lang="en-US" sz="1800" b="1" dirty="0" err="1">
                <a:solidFill>
                  <a:srgbClr val="C00000"/>
                </a:solidFill>
              </a:rPr>
              <a:t>macroparticle</a:t>
            </a:r>
            <a:r>
              <a:rPr lang="en-US" sz="1800" b="1" dirty="0">
                <a:solidFill>
                  <a:srgbClr val="C00000"/>
                </a:solidFill>
              </a:rPr>
              <a:t> simulations</a:t>
            </a:r>
            <a:r>
              <a:rPr lang="en-US" sz="1800" dirty="0">
                <a:solidFill>
                  <a:schemeClr val="tx1"/>
                </a:solidFill>
              </a:rPr>
              <a:t> using the LHC impedance model.</a:t>
            </a:r>
          </a:p>
          <a:p>
            <a:pPr algn="just"/>
            <a:endParaRPr lang="en-US" sz="1800" dirty="0">
              <a:solidFill>
                <a:schemeClr val="tx1"/>
              </a:solidFill>
            </a:endParaRPr>
          </a:p>
          <a:p>
            <a:pPr algn="just"/>
            <a:r>
              <a:rPr lang="en-US" sz="1800" dirty="0">
                <a:solidFill>
                  <a:schemeClr val="tx1"/>
                </a:solidFill>
              </a:rPr>
              <a:t>These simulations help to understand and to predict unstable modes which  are observed in the real machine.</a:t>
            </a: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4896000" y="1079993"/>
            <a:ext cx="3960000" cy="4977858"/>
            <a:chOff x="6457950" y="844138"/>
            <a:chExt cx="2320225" cy="291660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29" r="2955" b="50659"/>
            <a:stretch/>
          </p:blipFill>
          <p:spPr>
            <a:xfrm>
              <a:off x="6495993" y="2270311"/>
              <a:ext cx="2282182" cy="149043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8" t="734" r="50949" b="50659"/>
            <a:stretch/>
          </p:blipFill>
          <p:spPr>
            <a:xfrm>
              <a:off x="6457950" y="844138"/>
              <a:ext cx="2320224" cy="146825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8167805" y="2535652"/>
              <a:ext cx="380860" cy="208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i="1" dirty="0">
                  <a:solidFill>
                    <a:schemeClr val="accent5">
                      <a:lumMod val="75000"/>
                    </a:schemeClr>
                  </a:solidFill>
                </a:rPr>
                <a:t>head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65045" y="2535544"/>
              <a:ext cx="297341" cy="208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i="1" dirty="0">
                  <a:solidFill>
                    <a:schemeClr val="accent5">
                      <a:lumMod val="75000"/>
                    </a:schemeClr>
                  </a:solidFill>
                </a:rPr>
                <a:t>tail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897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Headtail</a:t>
            </a:r>
            <a:r>
              <a:rPr lang="en-US" dirty="0"/>
              <a:t> instabilities in the LHC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133B7-9D28-4E4E-8D81-7D6A33320694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71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92000" y="5760000"/>
            <a:ext cx="7560000" cy="648000"/>
          </a:xfrm>
          <a:prstGeom prst="rect">
            <a:avLst/>
          </a:prstGeom>
        </p:spPr>
        <p:txBody>
          <a:bodyPr numCol="1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>
                <a:solidFill>
                  <a:schemeClr val="tx1"/>
                </a:solidFill>
              </a:rPr>
              <a:t>These simulations help to understand and to </a:t>
            </a:r>
            <a:r>
              <a:rPr lang="en-US" sz="1800" b="1" dirty="0">
                <a:solidFill>
                  <a:srgbClr val="C00000"/>
                </a:solidFill>
              </a:rPr>
              <a:t>predict instabilities </a:t>
            </a:r>
            <a:r>
              <a:rPr lang="en-US" sz="1800" dirty="0">
                <a:solidFill>
                  <a:schemeClr val="tx1"/>
                </a:solidFill>
              </a:rPr>
              <a:t>which  are </a:t>
            </a:r>
            <a:r>
              <a:rPr lang="en-US" sz="1800" b="1" dirty="0">
                <a:solidFill>
                  <a:srgbClr val="C00000"/>
                </a:solidFill>
              </a:rPr>
              <a:t>observed in the real machine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" y="684000"/>
            <a:ext cx="7200000" cy="4856628"/>
          </a:xfrm>
          <a:prstGeom prst="rect">
            <a:avLst/>
          </a:prstGeom>
          <a:effectLst/>
        </p:spPr>
      </p:pic>
      <p:sp>
        <p:nvSpPr>
          <p:cNvPr id="6" name="Rectangle 5"/>
          <p:cNvSpPr/>
          <p:nvPr/>
        </p:nvSpPr>
        <p:spPr>
          <a:xfrm>
            <a:off x="648000" y="900000"/>
            <a:ext cx="7848000" cy="20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tx2"/>
                </a:solidFill>
              </a:rPr>
              <a:t>Macroparticle</a:t>
            </a:r>
            <a:r>
              <a:rPr lang="en-US" sz="2000" b="1" dirty="0">
                <a:solidFill>
                  <a:schemeClr val="tx2"/>
                </a:solidFill>
              </a:rPr>
              <a:t> simulations (</a:t>
            </a:r>
            <a:r>
              <a:rPr lang="en-US" sz="2000" b="1" dirty="0" err="1">
                <a:solidFill>
                  <a:schemeClr val="tx2"/>
                </a:solidFill>
              </a:rPr>
              <a:t>PyHEADTAIL</a:t>
            </a:r>
            <a:r>
              <a:rPr lang="en-US" sz="2000" b="1" dirty="0">
                <a:solidFill>
                  <a:schemeClr val="tx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7110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8546"/>
            <a:ext cx="8280000" cy="540000"/>
          </a:xfrm>
        </p:spPr>
        <p:txBody>
          <a:bodyPr/>
          <a:lstStyle/>
          <a:p>
            <a:r>
              <a:rPr lang="en-US"/>
              <a:t>Wakefields</a:t>
            </a:r>
            <a:r>
              <a:rPr lang="en-US" dirty="0"/>
              <a:t> as sources of collective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3816000"/>
            <a:ext cx="8280000" cy="2304000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The </a:t>
            </a:r>
            <a:r>
              <a:rPr lang="en-US" sz="2000" b="1" dirty="0">
                <a:solidFill>
                  <a:srgbClr val="C00000"/>
                </a:solidFill>
              </a:rPr>
              <a:t>wake function </a:t>
            </a:r>
            <a:r>
              <a:rPr lang="en-US" sz="2000" dirty="0"/>
              <a:t>is the </a:t>
            </a:r>
            <a:r>
              <a:rPr lang="en-US" sz="2000" b="1" dirty="0">
                <a:solidFill>
                  <a:srgbClr val="C00000"/>
                </a:solidFill>
              </a:rPr>
              <a:t>electromagnetic response</a:t>
            </a:r>
            <a:r>
              <a:rPr lang="en-US" sz="2000" dirty="0"/>
              <a:t> of an object to a charge pulse. It is an intrinsic property of any such object.</a:t>
            </a:r>
          </a:p>
          <a:p>
            <a:pPr algn="just"/>
            <a:r>
              <a:rPr lang="de-DE" sz="2000" dirty="0"/>
              <a:t>The wake function </a:t>
            </a:r>
            <a:r>
              <a:rPr lang="de-DE" sz="2000" b="1" dirty="0">
                <a:solidFill>
                  <a:srgbClr val="C00000"/>
                </a:solidFill>
              </a:rPr>
              <a:t>couples two charge distributions</a:t>
            </a:r>
            <a:r>
              <a:rPr lang="de-DE" sz="2000" dirty="0"/>
              <a:t> as a function of the distance between them.</a:t>
            </a:r>
            <a:endParaRPr lang="en-US" sz="2000" dirty="0"/>
          </a:p>
          <a:p>
            <a:pPr algn="just"/>
            <a:r>
              <a:rPr lang="en-US" sz="2000" dirty="0"/>
              <a:t>The response depends on the boundary conditions and can occur e.g. due to </a:t>
            </a:r>
            <a:r>
              <a:rPr lang="en-US" sz="2000" b="1" dirty="0">
                <a:solidFill>
                  <a:srgbClr val="C00000"/>
                </a:solidFill>
              </a:rPr>
              <a:t>finite conductivity</a:t>
            </a:r>
            <a:r>
              <a:rPr lang="en-US" sz="2000" dirty="0"/>
              <a:t> (resistive wall) or more or less sudden </a:t>
            </a:r>
            <a:r>
              <a:rPr lang="en-US" sz="2000" b="1" dirty="0">
                <a:solidFill>
                  <a:srgbClr val="C00000"/>
                </a:solidFill>
              </a:rPr>
              <a:t>changes in the geometry</a:t>
            </a:r>
            <a:r>
              <a:rPr lang="en-US" sz="2000" dirty="0"/>
              <a:t> (e.g. resonator) of a structure.</a:t>
            </a:r>
          </a:p>
          <a:p>
            <a:pPr algn="just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E183-62FA-604B-82D3-313D948A6527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72</a:t>
            </a:fld>
            <a:endParaRPr lang="en-GB"/>
          </a:p>
        </p:txBody>
      </p:sp>
      <p:pic>
        <p:nvPicPr>
          <p:cNvPr id="7" name="mke-s-2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96000" y="792000"/>
            <a:ext cx="5751483" cy="2700000"/>
          </a:xfrm>
          <a:prstGeom prst="rect">
            <a:avLst/>
          </a:prstGeom>
        </p:spPr>
      </p:pic>
      <p:pic>
        <p:nvPicPr>
          <p:cNvPr id="8" name="Picture 7" descr="MKE_internalcircuit.bmp"/>
          <p:cNvPicPr>
            <a:picLocks noChangeAspect="1"/>
          </p:cNvPicPr>
          <p:nvPr/>
        </p:nvPicPr>
        <p:blipFill>
          <a:blip r:embed="rId5" cstate="print"/>
          <a:srcRect l="15670" r="16710"/>
          <a:stretch>
            <a:fillRect/>
          </a:stretch>
        </p:blipFill>
        <p:spPr>
          <a:xfrm>
            <a:off x="288000" y="1152000"/>
            <a:ext cx="2702365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1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32000" y="4032000"/>
            <a:ext cx="8280000" cy="2520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Definition as the </a:t>
            </a:r>
            <a:r>
              <a:rPr lang="en-US" sz="2000" b="1" dirty="0">
                <a:solidFill>
                  <a:srgbClr val="C00000"/>
                </a:solidFill>
              </a:rPr>
              <a:t>integrated force </a:t>
            </a:r>
            <a:r>
              <a:rPr lang="en-US" sz="2000" dirty="0"/>
              <a:t>associated to a change in energy:</a:t>
            </a:r>
          </a:p>
          <a:p>
            <a:r>
              <a:rPr lang="en-US" sz="1800" dirty="0"/>
              <a:t>In general, for two point-like particles, we have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w is typically expanded in the transverse offsets of source and witness particles. This yields the different types of wake fields (dipole, quadrupole, coupling wakes)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 functions in general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137598E8-DB43-A442-88A6-4157559EEEF5}" type="datetime1">
              <a:rPr lang="de-CH" smtClean="0"/>
              <a:t>20.05.24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Collective effects - Giovanni Rumolo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73</a:t>
            </a:fld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259403" y="2488092"/>
            <a:ext cx="7424197" cy="1588"/>
          </a:xfrm>
          <a:prstGeom prst="straightConnector1">
            <a:avLst/>
          </a:prstGeom>
          <a:ln w="19050" cap="flat" cmpd="sng" algn="ctr">
            <a:solidFill>
              <a:srgbClr val="004078"/>
            </a:solidFill>
            <a:prstDash val="dash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Freeform 11"/>
          <p:cNvSpPr>
            <a:spLocks/>
          </p:cNvSpPr>
          <p:nvPr/>
        </p:nvSpPr>
        <p:spPr bwMode="auto">
          <a:xfrm>
            <a:off x="2601620" y="2831962"/>
            <a:ext cx="1367185" cy="976313"/>
          </a:xfrm>
          <a:custGeom>
            <a:avLst/>
            <a:gdLst>
              <a:gd name="T0" fmla="*/ 0 w 1200"/>
              <a:gd name="T1" fmla="*/ 0 h 1008"/>
              <a:gd name="T2" fmla="*/ 96 w 1200"/>
              <a:gd name="T3" fmla="*/ 672 h 1008"/>
              <a:gd name="T4" fmla="*/ 432 w 1200"/>
              <a:gd name="T5" fmla="*/ 1008 h 1008"/>
              <a:gd name="T6" fmla="*/ 720 w 1200"/>
              <a:gd name="T7" fmla="*/ 672 h 1008"/>
              <a:gd name="T8" fmla="*/ 960 w 1200"/>
              <a:gd name="T9" fmla="*/ 720 h 1008"/>
              <a:gd name="T10" fmla="*/ 1152 w 1200"/>
              <a:gd name="T11" fmla="*/ 432 h 1008"/>
              <a:gd name="T12" fmla="*/ 1200 w 1200"/>
              <a:gd name="T13" fmla="*/ 0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0"/>
              <a:gd name="T22" fmla="*/ 0 h 1008"/>
              <a:gd name="T23" fmla="*/ 1200 w 1200"/>
              <a:gd name="T24" fmla="*/ 1008 h 10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0" h="1008">
                <a:moveTo>
                  <a:pt x="0" y="0"/>
                </a:moveTo>
                <a:cubicBezTo>
                  <a:pt x="12" y="252"/>
                  <a:pt x="24" y="504"/>
                  <a:pt x="96" y="672"/>
                </a:cubicBezTo>
                <a:cubicBezTo>
                  <a:pt x="168" y="840"/>
                  <a:pt x="328" y="1008"/>
                  <a:pt x="432" y="1008"/>
                </a:cubicBezTo>
                <a:cubicBezTo>
                  <a:pt x="536" y="1008"/>
                  <a:pt x="632" y="720"/>
                  <a:pt x="720" y="672"/>
                </a:cubicBezTo>
                <a:cubicBezTo>
                  <a:pt x="808" y="624"/>
                  <a:pt x="888" y="760"/>
                  <a:pt x="960" y="720"/>
                </a:cubicBezTo>
                <a:cubicBezTo>
                  <a:pt x="1032" y="680"/>
                  <a:pt x="1112" y="552"/>
                  <a:pt x="1152" y="432"/>
                </a:cubicBezTo>
                <a:cubicBezTo>
                  <a:pt x="1192" y="312"/>
                  <a:pt x="1192" y="72"/>
                  <a:pt x="1200" y="0"/>
                </a:cubicBezTo>
              </a:path>
            </a:pathLst>
          </a:custGeom>
          <a:noFill/>
          <a:ln w="57150" cmpd="sng">
            <a:solidFill>
              <a:srgbClr val="86868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16"/>
          <p:cNvSpPr>
            <a:spLocks/>
          </p:cNvSpPr>
          <p:nvPr/>
        </p:nvSpPr>
        <p:spPr bwMode="auto">
          <a:xfrm flipV="1">
            <a:off x="2601620" y="1139687"/>
            <a:ext cx="1367185" cy="976313"/>
          </a:xfrm>
          <a:custGeom>
            <a:avLst/>
            <a:gdLst>
              <a:gd name="T0" fmla="*/ 0 w 1200"/>
              <a:gd name="T1" fmla="*/ 0 h 1008"/>
              <a:gd name="T2" fmla="*/ 96 w 1200"/>
              <a:gd name="T3" fmla="*/ 672 h 1008"/>
              <a:gd name="T4" fmla="*/ 432 w 1200"/>
              <a:gd name="T5" fmla="*/ 1008 h 1008"/>
              <a:gd name="T6" fmla="*/ 720 w 1200"/>
              <a:gd name="T7" fmla="*/ 672 h 1008"/>
              <a:gd name="T8" fmla="*/ 960 w 1200"/>
              <a:gd name="T9" fmla="*/ 720 h 1008"/>
              <a:gd name="T10" fmla="*/ 1152 w 1200"/>
              <a:gd name="T11" fmla="*/ 432 h 1008"/>
              <a:gd name="T12" fmla="*/ 1200 w 1200"/>
              <a:gd name="T13" fmla="*/ 0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0"/>
              <a:gd name="T22" fmla="*/ 0 h 1008"/>
              <a:gd name="T23" fmla="*/ 1200 w 1200"/>
              <a:gd name="T24" fmla="*/ 1008 h 10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0" h="1008">
                <a:moveTo>
                  <a:pt x="0" y="0"/>
                </a:moveTo>
                <a:cubicBezTo>
                  <a:pt x="12" y="252"/>
                  <a:pt x="24" y="504"/>
                  <a:pt x="96" y="672"/>
                </a:cubicBezTo>
                <a:cubicBezTo>
                  <a:pt x="168" y="840"/>
                  <a:pt x="328" y="1008"/>
                  <a:pt x="432" y="1008"/>
                </a:cubicBezTo>
                <a:cubicBezTo>
                  <a:pt x="536" y="1008"/>
                  <a:pt x="632" y="720"/>
                  <a:pt x="720" y="672"/>
                </a:cubicBezTo>
                <a:cubicBezTo>
                  <a:pt x="808" y="624"/>
                  <a:pt x="888" y="760"/>
                  <a:pt x="960" y="720"/>
                </a:cubicBezTo>
                <a:cubicBezTo>
                  <a:pt x="1032" y="680"/>
                  <a:pt x="1112" y="552"/>
                  <a:pt x="1152" y="432"/>
                </a:cubicBezTo>
                <a:cubicBezTo>
                  <a:pt x="1192" y="312"/>
                  <a:pt x="1192" y="72"/>
                  <a:pt x="1200" y="0"/>
                </a:cubicBezTo>
              </a:path>
            </a:pathLst>
          </a:custGeom>
          <a:noFill/>
          <a:ln w="57150" cmpd="sng">
            <a:solidFill>
              <a:srgbClr val="86868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8" name="Straight Connector 67"/>
          <p:cNvCxnSpPr>
            <a:stCxn id="67" idx="0"/>
          </p:cNvCxnSpPr>
          <p:nvPr/>
        </p:nvCxnSpPr>
        <p:spPr>
          <a:xfrm flipH="1" flipV="1">
            <a:off x="216000" y="2114644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 flipV="1">
            <a:off x="216000" y="2830606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94"/>
          <p:cNvGrpSpPr/>
          <p:nvPr/>
        </p:nvGrpSpPr>
        <p:grpSpPr>
          <a:xfrm>
            <a:off x="2619134" y="1207166"/>
            <a:ext cx="1312862" cy="2549525"/>
            <a:chOff x="2555534" y="1448897"/>
            <a:chExt cx="1312862" cy="2549525"/>
          </a:xfrm>
        </p:grpSpPr>
        <p:sp>
          <p:nvSpPr>
            <p:cNvPr id="119" name="Freeform 90"/>
            <p:cNvSpPr>
              <a:spLocks/>
            </p:cNvSpPr>
            <p:nvPr/>
          </p:nvSpPr>
          <p:spPr bwMode="auto">
            <a:xfrm>
              <a:off x="2631734" y="1644159"/>
              <a:ext cx="639763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1"/>
            <p:cNvSpPr>
              <a:spLocks/>
            </p:cNvSpPr>
            <p:nvPr/>
          </p:nvSpPr>
          <p:spPr bwMode="auto">
            <a:xfrm>
              <a:off x="2685709" y="15139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2"/>
            <p:cNvSpPr>
              <a:spLocks/>
            </p:cNvSpPr>
            <p:nvPr/>
          </p:nvSpPr>
          <p:spPr bwMode="auto">
            <a:xfrm>
              <a:off x="2815884" y="1448897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3"/>
            <p:cNvSpPr>
              <a:spLocks/>
            </p:cNvSpPr>
            <p:nvPr/>
          </p:nvSpPr>
          <p:spPr bwMode="auto">
            <a:xfrm rot="10800000" flipV="1">
              <a:off x="2555534" y="3141172"/>
              <a:ext cx="1299943" cy="215534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4"/>
            <p:cNvSpPr>
              <a:spLocks/>
            </p:cNvSpPr>
            <p:nvPr/>
          </p:nvSpPr>
          <p:spPr bwMode="auto">
            <a:xfrm flipV="1">
              <a:off x="2620622" y="3596784"/>
              <a:ext cx="650875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6"/>
            <p:cNvSpPr>
              <a:spLocks/>
            </p:cNvSpPr>
            <p:nvPr/>
          </p:nvSpPr>
          <p:spPr bwMode="auto">
            <a:xfrm flipV="1">
              <a:off x="2815884" y="3922222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2"/>
            <p:cNvSpPr>
              <a:spLocks/>
            </p:cNvSpPr>
            <p:nvPr/>
          </p:nvSpPr>
          <p:spPr bwMode="auto">
            <a:xfrm rot="10800000">
              <a:off x="2562757" y="2177322"/>
              <a:ext cx="1305639" cy="181443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95"/>
            <p:cNvSpPr>
              <a:spLocks/>
            </p:cNvSpPr>
            <p:nvPr/>
          </p:nvSpPr>
          <p:spPr bwMode="auto">
            <a:xfrm flipV="1">
              <a:off x="2685709" y="37491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7" name="Line 73"/>
          <p:cNvSpPr>
            <a:spLocks noChangeShapeType="1"/>
          </p:cNvSpPr>
          <p:nvPr/>
        </p:nvSpPr>
        <p:spPr bwMode="auto">
          <a:xfrm>
            <a:off x="259403" y="2131951"/>
            <a:ext cx="0" cy="715963"/>
          </a:xfrm>
          <a:prstGeom prst="line">
            <a:avLst/>
          </a:prstGeom>
          <a:noFill/>
          <a:ln w="12700" cap="flat" cmpd="sng" algn="ctr">
            <a:solidFill>
              <a:srgbClr val="3A3A3A"/>
            </a:solidFill>
            <a:prstDash val="solid"/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Text Box 74"/>
          <p:cNvSpPr txBox="1">
            <a:spLocks noChangeArrowheads="1"/>
          </p:cNvSpPr>
          <p:nvPr/>
        </p:nvSpPr>
        <p:spPr bwMode="auto">
          <a:xfrm>
            <a:off x="216000" y="2502136"/>
            <a:ext cx="4699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dirty="0">
                <a:solidFill>
                  <a:schemeClr val="accent6">
                    <a:lumMod val="50000"/>
                  </a:schemeClr>
                </a:solidFill>
              </a:rPr>
              <a:t>2b</a:t>
            </a:r>
          </a:p>
        </p:txBody>
      </p:sp>
      <p:cxnSp>
        <p:nvCxnSpPr>
          <p:cNvPr id="129" name="Straight Arrow Connector 128"/>
          <p:cNvCxnSpPr/>
          <p:nvPr/>
        </p:nvCxnSpPr>
        <p:spPr>
          <a:xfrm>
            <a:off x="1992835" y="955548"/>
            <a:ext cx="2609066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H="1" flipV="1">
            <a:off x="3968805" y="2113287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H="1" flipV="1">
            <a:off x="3968805" y="2831285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3160801" y="900000"/>
            <a:ext cx="304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2000" y="2097304"/>
            <a:ext cx="3370058" cy="744953"/>
            <a:chOff x="4491600" y="2097304"/>
            <a:chExt cx="3370058" cy="744953"/>
          </a:xfrm>
        </p:grpSpPr>
        <p:sp>
          <p:nvSpPr>
            <p:cNvPr id="131" name="Oval 18 1"/>
            <p:cNvSpPr>
              <a:spLocks noChangeArrowheads="1"/>
            </p:cNvSpPr>
            <p:nvPr/>
          </p:nvSpPr>
          <p:spPr bwMode="auto">
            <a:xfrm>
              <a:off x="5607600" y="2199053"/>
              <a:ext cx="215996" cy="216000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8 2"/>
            <p:cNvSpPr>
              <a:spLocks noChangeArrowheads="1"/>
            </p:cNvSpPr>
            <p:nvPr/>
          </p:nvSpPr>
          <p:spPr bwMode="auto">
            <a:xfrm>
              <a:off x="4491600" y="2523053"/>
              <a:ext cx="215999" cy="21600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>
              <a:off x="4749907" y="2485680"/>
              <a:ext cx="890266" cy="98"/>
            </a:xfrm>
            <a:prstGeom prst="straightConnector1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5028495" y="238559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262626"/>
                  </a:solidFill>
                </a:rPr>
                <a:t>z</a:t>
              </a:r>
              <a:endParaRPr lang="en-US" dirty="0">
                <a:solidFill>
                  <a:srgbClr val="262626"/>
                </a:solidFill>
              </a:endParaRP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 rot="5400000">
              <a:off x="6161167" y="2371805"/>
              <a:ext cx="283885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6337927" y="2097304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 rot="5400000">
              <a:off x="6398826" y="2592886"/>
              <a:ext cx="215999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6528814" y="2519092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</p:grpSp>
      <p:sp>
        <p:nvSpPr>
          <p:cNvPr id="161" name="Oval 18 3"/>
          <p:cNvSpPr>
            <a:spLocks noChangeArrowheads="1"/>
          </p:cNvSpPr>
          <p:nvPr/>
        </p:nvSpPr>
        <p:spPr bwMode="auto">
          <a:xfrm>
            <a:off x="7020000" y="1080000"/>
            <a:ext cx="216000" cy="216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Oval 18 4"/>
          <p:cNvSpPr>
            <a:spLocks noChangeArrowheads="1"/>
          </p:cNvSpPr>
          <p:nvPr/>
        </p:nvSpPr>
        <p:spPr bwMode="auto">
          <a:xfrm>
            <a:off x="7020000" y="1512000"/>
            <a:ext cx="216000" cy="216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7422935" y="1022235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/>
                </a:solidFill>
              </a:rPr>
              <a:t>Source, q</a:t>
            </a:r>
            <a:r>
              <a:rPr lang="en-US" sz="1500" baseline="-25000" dirty="0">
                <a:solidFill>
                  <a:schemeClr val="tx2"/>
                </a:solidFill>
              </a:rPr>
              <a:t>1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7422935" y="1458417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accent2">
                    <a:lumMod val="75000"/>
                  </a:schemeClr>
                </a:solidFill>
              </a:rPr>
              <a:t>Witness, q</a:t>
            </a:r>
            <a:r>
              <a:rPr lang="en-US" sz="1500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15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744" y="4788000"/>
            <a:ext cx="5358513" cy="57501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147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980">
        <p:fade/>
      </p:transition>
    </mc:Choice>
    <mc:Fallback xmlns="">
      <p:transition spd="med" advTm="699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6 L 0.5401 0.0020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97" y="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32000" y="4032000"/>
            <a:ext cx="8280000" cy="2520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Definition as the </a:t>
            </a:r>
            <a:r>
              <a:rPr lang="en-US" sz="2000" b="1" dirty="0">
                <a:solidFill>
                  <a:srgbClr val="C00000"/>
                </a:solidFill>
              </a:rPr>
              <a:t>integrated force </a:t>
            </a:r>
            <a:r>
              <a:rPr lang="en-US" sz="2000" dirty="0"/>
              <a:t>associated to a change in energy:</a:t>
            </a:r>
          </a:p>
          <a:p>
            <a:r>
              <a:rPr lang="en-US" sz="1800" dirty="0"/>
              <a:t>For an extended particle distribution this becomes</a:t>
            </a:r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 potential for a distribution of particles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4E1C254D-A932-4247-BD75-1DD3A17E37D3}" type="datetime1">
              <a:rPr lang="de-CH" smtClean="0"/>
              <a:t>20.05.24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Collective effects - Giovanni Rumolo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74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16000" y="900000"/>
            <a:ext cx="7645658" cy="2908275"/>
            <a:chOff x="152400" y="896947"/>
            <a:chExt cx="7645658" cy="2908275"/>
          </a:xfrm>
        </p:grpSpPr>
        <p:cxnSp>
          <p:nvCxnSpPr>
            <p:cNvPr id="65" name="Straight Arrow Connector 64"/>
            <p:cNvCxnSpPr/>
            <p:nvPr/>
          </p:nvCxnSpPr>
          <p:spPr>
            <a:xfrm>
              <a:off x="195803" y="2485039"/>
              <a:ext cx="7424197" cy="1588"/>
            </a:xfrm>
            <a:prstGeom prst="straightConnector1">
              <a:avLst/>
            </a:prstGeom>
            <a:ln w="19050" cap="flat" cmpd="sng" algn="ctr">
              <a:solidFill>
                <a:srgbClr val="004078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2538020" y="2828909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7150" cmpd="sng">
              <a:solidFill>
                <a:srgbClr val="86868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6"/>
            <p:cNvSpPr>
              <a:spLocks/>
            </p:cNvSpPr>
            <p:nvPr/>
          </p:nvSpPr>
          <p:spPr bwMode="auto">
            <a:xfrm flipV="1">
              <a:off x="2538020" y="1136634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7150" cmpd="sng">
              <a:solidFill>
                <a:srgbClr val="86868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68" name="Straight Connector 67"/>
            <p:cNvCxnSpPr>
              <a:stCxn id="67" idx="0"/>
            </p:cNvCxnSpPr>
            <p:nvPr/>
          </p:nvCxnSpPr>
          <p:spPr>
            <a:xfrm flipH="1" flipV="1">
              <a:off x="152400" y="2111591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152400" y="2827553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4"/>
            <p:cNvGrpSpPr/>
            <p:nvPr/>
          </p:nvGrpSpPr>
          <p:grpSpPr>
            <a:xfrm>
              <a:off x="2555534" y="1204113"/>
              <a:ext cx="1312862" cy="2549525"/>
              <a:chOff x="2555534" y="1448897"/>
              <a:chExt cx="1312862" cy="2549525"/>
            </a:xfrm>
          </p:grpSpPr>
          <p:sp>
            <p:nvSpPr>
              <p:cNvPr id="119" name="Freeform 90"/>
              <p:cNvSpPr>
                <a:spLocks/>
              </p:cNvSpPr>
              <p:nvPr/>
            </p:nvSpPr>
            <p:spPr bwMode="auto">
              <a:xfrm>
                <a:off x="2631734" y="1644159"/>
                <a:ext cx="639763" cy="228600"/>
              </a:xfrm>
              <a:custGeom>
                <a:avLst/>
                <a:gdLst>
                  <a:gd name="T0" fmla="*/ 0 w 480"/>
                  <a:gd name="T1" fmla="*/ 144 h 168"/>
                  <a:gd name="T2" fmla="*/ 240 w 480"/>
                  <a:gd name="T3" fmla="*/ 144 h 168"/>
                  <a:gd name="T4" fmla="*/ 480 w 480"/>
                  <a:gd name="T5" fmla="*/ 0 h 168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168"/>
                  <a:gd name="T11" fmla="*/ 480 w 480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168">
                    <a:moveTo>
                      <a:pt x="0" y="144"/>
                    </a:moveTo>
                    <a:cubicBezTo>
                      <a:pt x="80" y="156"/>
                      <a:pt x="160" y="168"/>
                      <a:pt x="240" y="144"/>
                    </a:cubicBezTo>
                    <a:cubicBezTo>
                      <a:pt x="320" y="120"/>
                      <a:pt x="440" y="24"/>
                      <a:pt x="48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1"/>
              <p:cNvSpPr>
                <a:spLocks/>
              </p:cNvSpPr>
              <p:nvPr/>
            </p:nvSpPr>
            <p:spPr bwMode="auto">
              <a:xfrm>
                <a:off x="2685709" y="1513984"/>
                <a:ext cx="520700" cy="152400"/>
              </a:xfrm>
              <a:custGeom>
                <a:avLst/>
                <a:gdLst>
                  <a:gd name="T0" fmla="*/ 0 w 384"/>
                  <a:gd name="T1" fmla="*/ 96 h 112"/>
                  <a:gd name="T2" fmla="*/ 192 w 384"/>
                  <a:gd name="T3" fmla="*/ 96 h 112"/>
                  <a:gd name="T4" fmla="*/ 384 w 384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112"/>
                  <a:gd name="T11" fmla="*/ 384 w 384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112">
                    <a:moveTo>
                      <a:pt x="0" y="96"/>
                    </a:moveTo>
                    <a:cubicBezTo>
                      <a:pt x="64" y="104"/>
                      <a:pt x="128" y="112"/>
                      <a:pt x="192" y="96"/>
                    </a:cubicBezTo>
                    <a:cubicBezTo>
                      <a:pt x="256" y="80"/>
                      <a:pt x="352" y="16"/>
                      <a:pt x="384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92"/>
              <p:cNvSpPr>
                <a:spLocks/>
              </p:cNvSpPr>
              <p:nvPr/>
            </p:nvSpPr>
            <p:spPr bwMode="auto">
              <a:xfrm>
                <a:off x="2815884" y="1448897"/>
                <a:ext cx="325438" cy="76200"/>
              </a:xfrm>
              <a:custGeom>
                <a:avLst/>
                <a:gdLst>
                  <a:gd name="T0" fmla="*/ 0 w 240"/>
                  <a:gd name="T1" fmla="*/ 48 h 56"/>
                  <a:gd name="T2" fmla="*/ 144 w 240"/>
                  <a:gd name="T3" fmla="*/ 48 h 56"/>
                  <a:gd name="T4" fmla="*/ 240 w 240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56"/>
                  <a:gd name="T11" fmla="*/ 240 w 240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56">
                    <a:moveTo>
                      <a:pt x="0" y="48"/>
                    </a:moveTo>
                    <a:cubicBezTo>
                      <a:pt x="52" y="52"/>
                      <a:pt x="104" y="56"/>
                      <a:pt x="144" y="48"/>
                    </a:cubicBezTo>
                    <a:cubicBezTo>
                      <a:pt x="184" y="40"/>
                      <a:pt x="212" y="2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93"/>
              <p:cNvSpPr>
                <a:spLocks/>
              </p:cNvSpPr>
              <p:nvPr/>
            </p:nvSpPr>
            <p:spPr bwMode="auto">
              <a:xfrm rot="10800000" flipV="1">
                <a:off x="2555534" y="3141172"/>
                <a:ext cx="1299943" cy="215534"/>
              </a:xfrm>
              <a:custGeom>
                <a:avLst/>
                <a:gdLst>
                  <a:gd name="T0" fmla="*/ 0 w 1008"/>
                  <a:gd name="T1" fmla="*/ 152 h 152"/>
                  <a:gd name="T2" fmla="*/ 480 w 1008"/>
                  <a:gd name="T3" fmla="*/ 8 h 152"/>
                  <a:gd name="T4" fmla="*/ 1008 w 1008"/>
                  <a:gd name="T5" fmla="*/ 104 h 152"/>
                  <a:gd name="T6" fmla="*/ 0 60000 65536"/>
                  <a:gd name="T7" fmla="*/ 0 60000 65536"/>
                  <a:gd name="T8" fmla="*/ 0 60000 65536"/>
                  <a:gd name="T9" fmla="*/ 0 w 1008"/>
                  <a:gd name="T10" fmla="*/ 0 h 152"/>
                  <a:gd name="T11" fmla="*/ 1008 w 1008"/>
                  <a:gd name="T12" fmla="*/ 152 h 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8" h="152">
                    <a:moveTo>
                      <a:pt x="0" y="152"/>
                    </a:moveTo>
                    <a:cubicBezTo>
                      <a:pt x="156" y="84"/>
                      <a:pt x="312" y="16"/>
                      <a:pt x="480" y="8"/>
                    </a:cubicBezTo>
                    <a:cubicBezTo>
                      <a:pt x="648" y="0"/>
                      <a:pt x="828" y="52"/>
                      <a:pt x="1008" y="104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 type="arrow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94"/>
              <p:cNvSpPr>
                <a:spLocks/>
              </p:cNvSpPr>
              <p:nvPr/>
            </p:nvSpPr>
            <p:spPr bwMode="auto">
              <a:xfrm flipV="1">
                <a:off x="2620622" y="3596784"/>
                <a:ext cx="650875" cy="228600"/>
              </a:xfrm>
              <a:custGeom>
                <a:avLst/>
                <a:gdLst>
                  <a:gd name="T0" fmla="*/ 0 w 480"/>
                  <a:gd name="T1" fmla="*/ 144 h 168"/>
                  <a:gd name="T2" fmla="*/ 240 w 480"/>
                  <a:gd name="T3" fmla="*/ 144 h 168"/>
                  <a:gd name="T4" fmla="*/ 480 w 480"/>
                  <a:gd name="T5" fmla="*/ 0 h 168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168"/>
                  <a:gd name="T11" fmla="*/ 480 w 480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168">
                    <a:moveTo>
                      <a:pt x="0" y="144"/>
                    </a:moveTo>
                    <a:cubicBezTo>
                      <a:pt x="80" y="156"/>
                      <a:pt x="160" y="168"/>
                      <a:pt x="240" y="144"/>
                    </a:cubicBezTo>
                    <a:cubicBezTo>
                      <a:pt x="320" y="120"/>
                      <a:pt x="440" y="24"/>
                      <a:pt x="48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96"/>
              <p:cNvSpPr>
                <a:spLocks/>
              </p:cNvSpPr>
              <p:nvPr/>
            </p:nvSpPr>
            <p:spPr bwMode="auto">
              <a:xfrm flipV="1">
                <a:off x="2815884" y="3922222"/>
                <a:ext cx="325438" cy="76200"/>
              </a:xfrm>
              <a:custGeom>
                <a:avLst/>
                <a:gdLst>
                  <a:gd name="T0" fmla="*/ 0 w 240"/>
                  <a:gd name="T1" fmla="*/ 48 h 56"/>
                  <a:gd name="T2" fmla="*/ 144 w 240"/>
                  <a:gd name="T3" fmla="*/ 48 h 56"/>
                  <a:gd name="T4" fmla="*/ 240 w 240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56"/>
                  <a:gd name="T11" fmla="*/ 240 w 240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56">
                    <a:moveTo>
                      <a:pt x="0" y="48"/>
                    </a:moveTo>
                    <a:cubicBezTo>
                      <a:pt x="52" y="52"/>
                      <a:pt x="104" y="56"/>
                      <a:pt x="144" y="48"/>
                    </a:cubicBezTo>
                    <a:cubicBezTo>
                      <a:pt x="184" y="40"/>
                      <a:pt x="212" y="2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2"/>
              <p:cNvSpPr>
                <a:spLocks/>
              </p:cNvSpPr>
              <p:nvPr/>
            </p:nvSpPr>
            <p:spPr bwMode="auto">
              <a:xfrm rot="10800000">
                <a:off x="2562757" y="2177322"/>
                <a:ext cx="1305639" cy="181443"/>
              </a:xfrm>
              <a:custGeom>
                <a:avLst/>
                <a:gdLst>
                  <a:gd name="T0" fmla="*/ 0 w 1008"/>
                  <a:gd name="T1" fmla="*/ 152 h 152"/>
                  <a:gd name="T2" fmla="*/ 480 w 1008"/>
                  <a:gd name="T3" fmla="*/ 8 h 152"/>
                  <a:gd name="T4" fmla="*/ 1008 w 1008"/>
                  <a:gd name="T5" fmla="*/ 104 h 152"/>
                  <a:gd name="T6" fmla="*/ 0 60000 65536"/>
                  <a:gd name="T7" fmla="*/ 0 60000 65536"/>
                  <a:gd name="T8" fmla="*/ 0 60000 65536"/>
                  <a:gd name="T9" fmla="*/ 0 w 1008"/>
                  <a:gd name="T10" fmla="*/ 0 h 152"/>
                  <a:gd name="T11" fmla="*/ 1008 w 1008"/>
                  <a:gd name="T12" fmla="*/ 152 h 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8" h="152">
                    <a:moveTo>
                      <a:pt x="0" y="152"/>
                    </a:moveTo>
                    <a:cubicBezTo>
                      <a:pt x="156" y="84"/>
                      <a:pt x="312" y="16"/>
                      <a:pt x="480" y="8"/>
                    </a:cubicBezTo>
                    <a:cubicBezTo>
                      <a:pt x="648" y="0"/>
                      <a:pt x="828" y="52"/>
                      <a:pt x="1008" y="104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 type="arrow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95"/>
              <p:cNvSpPr>
                <a:spLocks/>
              </p:cNvSpPr>
              <p:nvPr/>
            </p:nvSpPr>
            <p:spPr bwMode="auto">
              <a:xfrm flipV="1">
                <a:off x="2685709" y="3749184"/>
                <a:ext cx="520700" cy="152400"/>
              </a:xfrm>
              <a:custGeom>
                <a:avLst/>
                <a:gdLst>
                  <a:gd name="T0" fmla="*/ 0 w 384"/>
                  <a:gd name="T1" fmla="*/ 96 h 112"/>
                  <a:gd name="T2" fmla="*/ 192 w 384"/>
                  <a:gd name="T3" fmla="*/ 96 h 112"/>
                  <a:gd name="T4" fmla="*/ 384 w 384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112"/>
                  <a:gd name="T11" fmla="*/ 384 w 384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112">
                    <a:moveTo>
                      <a:pt x="0" y="96"/>
                    </a:moveTo>
                    <a:cubicBezTo>
                      <a:pt x="64" y="104"/>
                      <a:pt x="128" y="112"/>
                      <a:pt x="192" y="96"/>
                    </a:cubicBezTo>
                    <a:cubicBezTo>
                      <a:pt x="256" y="80"/>
                      <a:pt x="352" y="16"/>
                      <a:pt x="384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7" name="Line 73"/>
            <p:cNvSpPr>
              <a:spLocks noChangeShapeType="1"/>
            </p:cNvSpPr>
            <p:nvPr/>
          </p:nvSpPr>
          <p:spPr bwMode="auto">
            <a:xfrm>
              <a:off x="195803" y="2128898"/>
              <a:ext cx="0" cy="715963"/>
            </a:xfrm>
            <a:prstGeom prst="line">
              <a:avLst/>
            </a:prstGeom>
            <a:noFill/>
            <a:ln w="12700" cap="flat" cmpd="sng" algn="ctr">
              <a:solidFill>
                <a:srgbClr val="3A3A3A"/>
              </a:solidFill>
              <a:prstDash val="solid"/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 Box 74"/>
            <p:cNvSpPr txBox="1">
              <a:spLocks noChangeArrowheads="1"/>
            </p:cNvSpPr>
            <p:nvPr/>
          </p:nvSpPr>
          <p:spPr bwMode="auto">
            <a:xfrm>
              <a:off x="152400" y="2499083"/>
              <a:ext cx="4699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DE" sz="2000" dirty="0">
                  <a:solidFill>
                    <a:schemeClr val="accent6">
                      <a:lumMod val="50000"/>
                    </a:schemeClr>
                  </a:solidFill>
                </a:rPr>
                <a:t>2b</a:t>
              </a:r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>
              <a:off x="1929235" y="952495"/>
              <a:ext cx="2609066" cy="1588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Oval 18 1 1"/>
            <p:cNvSpPr>
              <a:spLocks noChangeArrowheads="1"/>
            </p:cNvSpPr>
            <p:nvPr/>
          </p:nvSpPr>
          <p:spPr bwMode="auto">
            <a:xfrm>
              <a:off x="5156400" y="2196000"/>
              <a:ext cx="936000" cy="216000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h="101600"/>
            </a:sp3d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8 2"/>
            <p:cNvSpPr>
              <a:spLocks noChangeArrowheads="1"/>
            </p:cNvSpPr>
            <p:nvPr/>
          </p:nvSpPr>
          <p:spPr bwMode="auto">
            <a:xfrm>
              <a:off x="4428000" y="2520000"/>
              <a:ext cx="215999" cy="21600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328400" y="2840947"/>
              <a:ext cx="36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solidFill>
                    <a:srgbClr val="262626"/>
                  </a:solidFill>
                </a:rPr>
                <a:t>z</a:t>
              </a:r>
              <a:endParaRPr lang="en-US" dirty="0">
                <a:solidFill>
                  <a:srgbClr val="262626"/>
                </a:solidFill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>
            <a:xfrm flipH="1" flipV="1">
              <a:off x="3905205" y="2110234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 flipV="1">
              <a:off x="3905205" y="2828232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3097201" y="896947"/>
              <a:ext cx="3048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262626"/>
                  </a:solidFill>
                </a:rPr>
                <a:t>L</a:t>
              </a: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 rot="5400000">
              <a:off x="6097567" y="2368752"/>
              <a:ext cx="283885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6274327" y="2094251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 rot="5400000">
              <a:off x="6335226" y="2589833"/>
              <a:ext cx="215999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6465214" y="2516039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</p:grpSp>
      <p:sp>
        <p:nvSpPr>
          <p:cNvPr id="162" name="Oval 18 4"/>
          <p:cNvSpPr>
            <a:spLocks noChangeArrowheads="1"/>
          </p:cNvSpPr>
          <p:nvPr/>
        </p:nvSpPr>
        <p:spPr bwMode="auto">
          <a:xfrm>
            <a:off x="7020000" y="1512000"/>
            <a:ext cx="216000" cy="216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7422935" y="1022235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/>
                </a:solidFill>
              </a:rPr>
              <a:t>Source, q</a:t>
            </a:r>
            <a:r>
              <a:rPr lang="en-US" sz="1500" baseline="-25000" dirty="0">
                <a:solidFill>
                  <a:schemeClr val="tx2"/>
                </a:solidFill>
              </a:rPr>
              <a:t>1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7422935" y="1458417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accent2">
                    <a:lumMod val="75000"/>
                  </a:schemeClr>
                </a:solidFill>
              </a:rPr>
              <a:t>Witness, q</a:t>
            </a:r>
            <a:r>
              <a:rPr lang="en-US" sz="1500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15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600" y="4788000"/>
            <a:ext cx="5366868" cy="579715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5544000" y="2844000"/>
            <a:ext cx="3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262626"/>
                </a:solidFill>
              </a:rPr>
              <a:t>z</a:t>
            </a:r>
            <a:r>
              <a:rPr lang="en-US" baseline="-25000" dirty="0">
                <a:solidFill>
                  <a:srgbClr val="262626"/>
                </a:solidFill>
              </a:rPr>
              <a:t>1</a:t>
            </a:r>
          </a:p>
        </p:txBody>
      </p:sp>
      <p:sp>
        <p:nvSpPr>
          <p:cNvPr id="43" name="Oval 18 1 2"/>
          <p:cNvSpPr>
            <a:spLocks noChangeArrowheads="1"/>
          </p:cNvSpPr>
          <p:nvPr/>
        </p:nvSpPr>
        <p:spPr bwMode="auto">
          <a:xfrm>
            <a:off x="6408000" y="1080000"/>
            <a:ext cx="936000" cy="216000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headEnd/>
            <a:tailEnd/>
          </a:ln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764000" y="4824000"/>
            <a:ext cx="5616000" cy="1296000"/>
            <a:chOff x="1764000" y="4824000"/>
            <a:chExt cx="5616000" cy="1296000"/>
          </a:xfrm>
        </p:grpSpPr>
        <p:sp>
          <p:nvSpPr>
            <p:cNvPr id="41" name="Rectangle 40"/>
            <p:cNvSpPr/>
            <p:nvPr/>
          </p:nvSpPr>
          <p:spPr>
            <a:xfrm>
              <a:off x="1764000" y="5544000"/>
              <a:ext cx="5616000" cy="576000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 w="25400">
              <a:solidFill>
                <a:schemeClr val="tx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4250" lvl="1"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chemeClr val="tx1"/>
                  </a:solidFill>
                </a:rPr>
                <a:t>Forces become dependent on the </a:t>
              </a:r>
              <a:r>
                <a:rPr lang="en-US" sz="1600" b="1" dirty="0">
                  <a:solidFill>
                    <a:srgbClr val="C00000"/>
                  </a:solidFill>
                </a:rPr>
                <a:t>particle distribution function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3330000" y="4824000"/>
              <a:ext cx="1080000" cy="504000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870000" y="5328000"/>
              <a:ext cx="3308" cy="216000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83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980">
        <p:fade/>
      </p:transition>
    </mc:Choice>
    <mc:Fallback xmlns="">
      <p:transition spd="med" advTm="699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713" y="3816000"/>
            <a:ext cx="7070574" cy="6891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 fields – impact on the equations of motion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8739C6B4-6C56-294B-978F-11EEF717BE09}" type="datetime1">
              <a:rPr lang="de-CH" smtClean="0"/>
              <a:t>20.05.24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Collective effects - Giovanni Rumolo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  <a:p>
            <a:r>
              <a:rPr lang="de-DE" dirty="0"/>
              <a:t>We include the impact of wake field into the standard Hamiltonian for linear betatron (or synchrotron motion):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The equations of motion become: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339" y="720000"/>
            <a:ext cx="5366341" cy="57814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98" y="2304000"/>
            <a:ext cx="7995405" cy="684975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>
          <a:xfrm>
            <a:off x="792000" y="4788000"/>
            <a:ext cx="7776000" cy="1368000"/>
          </a:xfrm>
          <a:prstGeom prst="rect">
            <a:avLst/>
          </a:prstGeom>
          <a:solidFill>
            <a:schemeClr val="bg1">
              <a:alpha val="95000"/>
            </a:schemeClr>
          </a:solidFill>
          <a:ln w="25400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50" lvl="1">
              <a:spcBef>
                <a:spcPct val="2000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The presence of wake fields adds an </a:t>
            </a:r>
            <a:r>
              <a:rPr lang="en-US" b="1" dirty="0">
                <a:solidFill>
                  <a:srgbClr val="C00000"/>
                </a:solidFill>
              </a:rPr>
              <a:t>additional excitation </a:t>
            </a:r>
            <a:r>
              <a:rPr lang="en-US" dirty="0">
                <a:solidFill>
                  <a:schemeClr val="tx1"/>
                </a:solidFill>
              </a:rPr>
              <a:t>which depends on </a:t>
            </a:r>
          </a:p>
          <a:p>
            <a:pPr marL="417150" lvl="1" indent="-3429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1"/>
                </a:solidFill>
              </a:rPr>
              <a:t>The </a:t>
            </a:r>
            <a:r>
              <a:rPr lang="en-US" sz="1600" b="1" dirty="0">
                <a:solidFill>
                  <a:schemeClr val="accent4"/>
                </a:solidFill>
              </a:rPr>
              <a:t>moments of the beam distribution</a:t>
            </a:r>
          </a:p>
          <a:p>
            <a:pPr marL="417150" lvl="1" indent="-34290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600" dirty="0">
                <a:solidFill>
                  <a:schemeClr val="tx1"/>
                </a:solidFill>
              </a:rPr>
              <a:t>The </a:t>
            </a:r>
            <a:r>
              <a:rPr lang="en-US" sz="1600" b="1" dirty="0">
                <a:solidFill>
                  <a:schemeClr val="accent2"/>
                </a:solidFill>
              </a:rPr>
              <a:t>shape and the order </a:t>
            </a:r>
            <a:r>
              <a:rPr lang="en-US" sz="1600" dirty="0">
                <a:solidFill>
                  <a:schemeClr val="tx1"/>
                </a:solidFill>
              </a:rPr>
              <a:t>of the wake function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032000" y="3924000"/>
            <a:ext cx="2844000" cy="50400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5436000" y="4446000"/>
            <a:ext cx="3308" cy="360000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78" y="3816000"/>
            <a:ext cx="7070574" cy="6891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9779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80"/>
    </mc:Choice>
    <mc:Fallback xmlns="">
      <p:transition spd="slow" advTm="699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9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900000"/>
            <a:ext cx="8280000" cy="5040000"/>
          </a:xfrm>
        </p:spPr>
        <p:txBody>
          <a:bodyPr>
            <a:noAutofit/>
          </a:bodyPr>
          <a:lstStyle/>
          <a:p>
            <a:pPr algn="just"/>
            <a:r>
              <a:rPr lang="en-US" sz="1800" b="1" dirty="0">
                <a:solidFill>
                  <a:srgbClr val="C00000"/>
                </a:solidFill>
              </a:rPr>
              <a:t>Analytical or semi-analytical</a:t>
            </a:r>
            <a:r>
              <a:rPr lang="en-US" sz="1800" dirty="0"/>
              <a:t> approach, when geometry is simple (or simplified)</a:t>
            </a:r>
          </a:p>
          <a:p>
            <a:pPr lvl="1" algn="just"/>
            <a:r>
              <a:rPr lang="en-US" sz="1600" dirty="0"/>
              <a:t>Solve Maxwell’s equations with the correct source terms, geometries and boundary conditions up to an advanced stage (e.g. resistive wall for axisymmetric chambers)</a:t>
            </a:r>
          </a:p>
          <a:p>
            <a:pPr lvl="1" algn="just"/>
            <a:r>
              <a:rPr lang="en-US" sz="1600" dirty="0"/>
              <a:t>Find closed expressions or execute the last steps numerically to derive wakes and impedances</a:t>
            </a:r>
          </a:p>
          <a:p>
            <a:pPr lvl="1" algn="just"/>
            <a:endParaRPr lang="en-US" sz="1600" dirty="0"/>
          </a:p>
          <a:p>
            <a:pPr algn="just"/>
            <a:r>
              <a:rPr lang="en-US" sz="1800" b="1" dirty="0">
                <a:solidFill>
                  <a:srgbClr val="C00000"/>
                </a:solidFill>
              </a:rPr>
              <a:t>Numerical approach</a:t>
            </a:r>
          </a:p>
          <a:p>
            <a:pPr lvl="1" algn="just"/>
            <a:r>
              <a:rPr lang="en-US" sz="1600" dirty="0"/>
              <a:t>Different codes have been developed over the years to solve numerically Maxwell’s equations in arbitrarily complicated structures</a:t>
            </a:r>
          </a:p>
          <a:p>
            <a:pPr lvl="1" algn="just"/>
            <a:r>
              <a:rPr lang="en-US" sz="1600" dirty="0"/>
              <a:t>Examples are CST Studio Suite (Particle Studio, Microwave Studio), ABCI, </a:t>
            </a:r>
            <a:r>
              <a:rPr lang="en-US" sz="1600" dirty="0" err="1"/>
              <a:t>GdFidL</a:t>
            </a:r>
            <a:r>
              <a:rPr lang="en-US" sz="1600" dirty="0"/>
              <a:t>, HFSS, ECHO2(3)D. Exhaustive list can be found from the program of the </a:t>
            </a:r>
            <a:r>
              <a:rPr lang="en-US" sz="1600" dirty="0">
                <a:hlinkClick r:id="rId2"/>
              </a:rPr>
              <a:t>ICFA mini-Workshop on “Electromagnetic wake fields and impedances in particle accelerators”</a:t>
            </a:r>
            <a:r>
              <a:rPr lang="en-US" sz="1600" dirty="0"/>
              <a:t>, </a:t>
            </a:r>
            <a:r>
              <a:rPr lang="en-US" sz="1600" dirty="0" err="1"/>
              <a:t>Erice</a:t>
            </a:r>
            <a:r>
              <a:rPr lang="en-US" sz="1600" dirty="0"/>
              <a:t>, Sicily, 23-28 April, 2014</a:t>
            </a:r>
          </a:p>
          <a:p>
            <a:pPr lvl="1" algn="just"/>
            <a:endParaRPr lang="en-US" sz="1600" dirty="0"/>
          </a:p>
          <a:p>
            <a:pPr algn="just"/>
            <a:r>
              <a:rPr lang="en-US" sz="1800" b="1" dirty="0">
                <a:solidFill>
                  <a:srgbClr val="C00000"/>
                </a:solidFill>
              </a:rPr>
              <a:t>Bench measurements</a:t>
            </a:r>
            <a:r>
              <a:rPr lang="en-US" sz="1800" dirty="0"/>
              <a:t> based on transmission/reflection measurements with stretched wires </a:t>
            </a:r>
          </a:p>
          <a:p>
            <a:pPr lvl="1" algn="just"/>
            <a:r>
              <a:rPr lang="en-US" sz="1600" dirty="0"/>
              <a:t>Seldom used independently to assess impedances, usefulness mainly lies in that they can be used for validating 3D EM models for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9AC5-F48B-1244-A744-8C1AAFC784CF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76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728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5580000"/>
            <a:ext cx="5695572" cy="598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What are collective effects?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7C139-EA0B-DA48-AE21-A0BCE784EF0C}" type="datetime1">
              <a:rPr lang="de-CH" smtClean="0"/>
              <a:t>20.05.24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8</a:t>
            </a:fld>
            <a:r>
              <a:rPr lang="en-GB"/>
              <a:t>/40</a:t>
            </a:r>
            <a:endParaRPr lang="en-GB" dirty="0"/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360000" y="3906000"/>
            <a:ext cx="2088625" cy="1080000"/>
            <a:chOff x="396000" y="2088000"/>
            <a:chExt cx="2232000" cy="1154137"/>
          </a:xfrm>
        </p:grpSpPr>
        <p:grpSp>
          <p:nvGrpSpPr>
            <p:cNvPr id="42" name="Group 41"/>
            <p:cNvGrpSpPr/>
            <p:nvPr/>
          </p:nvGrpSpPr>
          <p:grpSpPr>
            <a:xfrm>
              <a:off x="612000" y="2088000"/>
              <a:ext cx="2016000" cy="972000"/>
              <a:chOff x="612000" y="2088000"/>
              <a:chExt cx="2016000" cy="972000"/>
            </a:xfrm>
          </p:grpSpPr>
          <p:cxnSp>
            <p:nvCxnSpPr>
              <p:cNvPr id="85" name="Straight Arrow Connector 84"/>
              <p:cNvCxnSpPr/>
              <p:nvPr/>
            </p:nvCxnSpPr>
            <p:spPr>
              <a:xfrm flipV="1">
                <a:off x="1296000" y="2088000"/>
                <a:ext cx="0" cy="90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 rot="14100000" flipV="1">
                <a:off x="1044000" y="2628000"/>
                <a:ext cx="0" cy="864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 rot="5400000" flipV="1">
                <a:off x="1908000" y="2160000"/>
                <a:ext cx="0" cy="144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396000" y="2522137"/>
              <a:ext cx="1800000" cy="720000"/>
              <a:chOff x="4794688" y="2124000"/>
              <a:chExt cx="1800000" cy="720000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4794688" y="2124000"/>
                <a:ext cx="1800000" cy="720000"/>
              </a:xfrm>
              <a:prstGeom prst="ellipse">
                <a:avLst/>
              </a:prstGeom>
              <a:solidFill>
                <a:schemeClr val="accent3">
                  <a:lumMod val="75000"/>
                  <a:alpha val="6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0" h="2476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>
              <a:xfrm>
                <a:off x="5242929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>
              <a:xfrm>
                <a:off x="5195400" y="2389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>
                <a:spLocks noChangeAspect="1"/>
              </p:cNvSpPr>
              <p:nvPr/>
            </p:nvSpPr>
            <p:spPr>
              <a:xfrm>
                <a:off x="5669893" y="21914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>
                <a:spLocks noChangeAspect="1"/>
              </p:cNvSpPr>
              <p:nvPr/>
            </p:nvSpPr>
            <p:spPr>
              <a:xfrm>
                <a:off x="5381385" y="2642033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>
                <a:spLocks noChangeAspect="1"/>
              </p:cNvSpPr>
              <p:nvPr/>
            </p:nvSpPr>
            <p:spPr>
              <a:xfrm>
                <a:off x="6135445" y="223396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>
                <a:spLocks noChangeAspect="1"/>
              </p:cNvSpPr>
              <p:nvPr/>
            </p:nvSpPr>
            <p:spPr>
              <a:xfrm>
                <a:off x="6027445" y="241724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>
                <a:spLocks noChangeAspect="1"/>
              </p:cNvSpPr>
              <p:nvPr/>
            </p:nvSpPr>
            <p:spPr>
              <a:xfrm>
                <a:off x="5472918" y="2353168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>
                <a:spLocks noChangeAspect="1"/>
              </p:cNvSpPr>
              <p:nvPr/>
            </p:nvSpPr>
            <p:spPr>
              <a:xfrm>
                <a:off x="6135445" y="255993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>
                <a:spLocks noChangeAspect="1"/>
              </p:cNvSpPr>
              <p:nvPr/>
            </p:nvSpPr>
            <p:spPr>
              <a:xfrm>
                <a:off x="5763683" y="255789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>
                <a:spLocks noChangeAspect="1"/>
              </p:cNvSpPr>
              <p:nvPr/>
            </p:nvSpPr>
            <p:spPr>
              <a:xfrm>
                <a:off x="5885384" y="217318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>
                <a:spLocks noChangeAspect="1"/>
              </p:cNvSpPr>
              <p:nvPr/>
            </p:nvSpPr>
            <p:spPr>
              <a:xfrm>
                <a:off x="4891024" y="2443712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>
                <a:spLocks noChangeAspect="1"/>
              </p:cNvSpPr>
              <p:nvPr/>
            </p:nvSpPr>
            <p:spPr>
              <a:xfrm>
                <a:off x="5017296" y="2270649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/>
              <p:cNvSpPr>
                <a:spLocks noChangeAspect="1"/>
              </p:cNvSpPr>
              <p:nvPr/>
            </p:nvSpPr>
            <p:spPr>
              <a:xfrm>
                <a:off x="5455733" y="218128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>
                <a:spLocks noChangeAspect="1"/>
              </p:cNvSpPr>
              <p:nvPr/>
            </p:nvSpPr>
            <p:spPr>
              <a:xfrm>
                <a:off x="5961437" y="2609621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>
                <a:spLocks noChangeAspect="1"/>
              </p:cNvSpPr>
              <p:nvPr/>
            </p:nvSpPr>
            <p:spPr>
              <a:xfrm>
                <a:off x="5120216" y="257842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>
                <a:spLocks noChangeAspect="1"/>
              </p:cNvSpPr>
              <p:nvPr/>
            </p:nvSpPr>
            <p:spPr>
              <a:xfrm>
                <a:off x="5356261" y="2481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>
                <a:spLocks noChangeAspect="1"/>
              </p:cNvSpPr>
              <p:nvPr/>
            </p:nvSpPr>
            <p:spPr>
              <a:xfrm>
                <a:off x="5845725" y="233775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5602529" y="2656544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>
                <a:spLocks noChangeAspect="1"/>
              </p:cNvSpPr>
              <p:nvPr/>
            </p:nvSpPr>
            <p:spPr>
              <a:xfrm>
                <a:off x="6338739" y="2320380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6338739" y="2535697"/>
                <a:ext cx="108000" cy="108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8028000" cy="5220000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A charged particle beam is generally described as a </a:t>
            </a:r>
            <a:r>
              <a:rPr lang="en-US" sz="1800" b="1" dirty="0" err="1">
                <a:solidFill>
                  <a:srgbClr val="C00000"/>
                </a:solidFill>
              </a:rPr>
              <a:t>multiparticle</a:t>
            </a:r>
            <a:r>
              <a:rPr lang="en-US" sz="1800" b="1" dirty="0">
                <a:solidFill>
                  <a:srgbClr val="C00000"/>
                </a:solidFill>
              </a:rPr>
              <a:t> system</a:t>
            </a:r>
            <a:r>
              <a:rPr lang="en-US" sz="1800" dirty="0"/>
              <a:t> via the </a:t>
            </a:r>
            <a:r>
              <a:rPr lang="en-US" sz="1800" b="1" dirty="0">
                <a:solidFill>
                  <a:srgbClr val="C00000"/>
                </a:solidFill>
              </a:rPr>
              <a:t>coordinates</a:t>
            </a:r>
            <a:r>
              <a:rPr lang="en-US" sz="1800" dirty="0"/>
              <a:t> and the </a:t>
            </a:r>
            <a:r>
              <a:rPr lang="en-US" sz="1800" b="1" dirty="0">
                <a:solidFill>
                  <a:srgbClr val="C00000"/>
                </a:solidFill>
              </a:rPr>
              <a:t>canonically conjugate momenta</a:t>
            </a:r>
            <a:r>
              <a:rPr lang="en-US" sz="1800" dirty="0"/>
              <a:t> of all of its particles – this makes up a distribution in the 6-dimensional phase space which can be described by a </a:t>
            </a:r>
            <a:r>
              <a:rPr lang="en-US" sz="1800" b="1" dirty="0">
                <a:solidFill>
                  <a:srgbClr val="C00000"/>
                </a:solidFill>
              </a:rPr>
              <a:t>particle distribution function</a:t>
            </a:r>
            <a:r>
              <a:rPr lang="en-US" sz="1800" dirty="0"/>
              <a:t>.</a:t>
            </a:r>
          </a:p>
          <a:p>
            <a:pPr algn="just"/>
            <a:r>
              <a:rPr lang="en-US" sz="1800" dirty="0"/>
              <a:t>Hence, we will study the </a:t>
            </a:r>
            <a:r>
              <a:rPr lang="en-US" sz="1800" b="1" dirty="0">
                <a:solidFill>
                  <a:srgbClr val="C00000"/>
                </a:solidFill>
              </a:rPr>
              <a:t>evolution of the phase space</a:t>
            </a:r>
            <a:r>
              <a:rPr lang="en-US" sz="1800" dirty="0"/>
              <a:t> occupied by this particle distribution (and described by its particle distribution function)</a:t>
            </a:r>
            <a:r>
              <a:rPr lang="en-US" sz="1800" b="1" dirty="0"/>
              <a:t>:</a:t>
            </a:r>
            <a:endParaRPr lang="en-US" sz="1600" b="1" dirty="0"/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600" dirty="0"/>
              <a:t>Optics defined by the machine lattice provides the </a:t>
            </a:r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external force fields</a:t>
            </a:r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600" dirty="0"/>
              <a:t>(magnets, electrostatic fields, RF fields), e.g. for guidance and focusing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600" dirty="0"/>
              <a:t>Collective effects add to this </a:t>
            </a:r>
            <a:r>
              <a:rPr lang="en-US" sz="1600" b="1" dirty="0">
                <a:solidFill>
                  <a:schemeClr val="accent2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distribution dependent force fields </a:t>
            </a:r>
            <a:r>
              <a:rPr lang="en-US" sz="1600" dirty="0"/>
              <a:t>(space charge, wake fields)</a:t>
            </a:r>
          </a:p>
        </p:txBody>
      </p:sp>
      <p:pic>
        <p:nvPicPr>
          <p:cNvPr id="39" name="Picture 2" descr="Bildergebnis für cern sp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312" y="3726000"/>
            <a:ext cx="2560000" cy="144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 descr="MKE_internalcircuit.bmp"/>
          <p:cNvPicPr>
            <a:picLocks noChangeAspect="1"/>
          </p:cNvPicPr>
          <p:nvPr/>
        </p:nvPicPr>
        <p:blipFill>
          <a:blip r:embed="rId9" cstate="print"/>
          <a:srcRect l="15670" r="16710"/>
          <a:stretch>
            <a:fillRect/>
          </a:stretch>
        </p:blipFill>
        <p:spPr>
          <a:xfrm>
            <a:off x="6120000" y="3456000"/>
            <a:ext cx="2702362" cy="1980000"/>
          </a:xfrm>
          <a:prstGeom prst="rect">
            <a:avLst/>
          </a:prstGeom>
          <a:effectLst/>
        </p:spPr>
      </p:pic>
      <p:pic>
        <p:nvPicPr>
          <p:cNvPr id="40" name="Picture 3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5580000"/>
            <a:ext cx="5693893" cy="596935"/>
          </a:xfrm>
          <a:prstGeom prst="rect">
            <a:avLst/>
          </a:prstGeom>
        </p:spPr>
      </p:pic>
      <p:pic>
        <p:nvPicPr>
          <p:cNvPr id="38" name="mke-s-2.mo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332000" y="612000"/>
            <a:ext cx="6480000" cy="3042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4" name="Rectangle 43"/>
          <p:cNvSpPr/>
          <p:nvPr/>
        </p:nvSpPr>
        <p:spPr>
          <a:xfrm>
            <a:off x="1332000" y="3744000"/>
            <a:ext cx="6480000" cy="1728000"/>
          </a:xfrm>
          <a:prstGeom prst="rect">
            <a:avLst/>
          </a:prstGeom>
          <a:ln w="25400">
            <a:solidFill>
              <a:schemeClr val="tx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Ins="135000" rtlCol="0" anchor="ctr"/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de-DE" sz="1600" dirty="0"/>
              <a:t>For a </a:t>
            </a:r>
            <a:r>
              <a:rPr lang="de-DE" sz="1600" b="1" dirty="0">
                <a:solidFill>
                  <a:srgbClr val="C00000"/>
                </a:solidFill>
              </a:rPr>
              <a:t>multiparticle system</a:t>
            </a:r>
            <a:r>
              <a:rPr lang="de-DE" sz="1600" dirty="0"/>
              <a:t> </a:t>
            </a:r>
            <a:r>
              <a:rPr lang="de-DE" sz="1600" dirty="0" err="1"/>
              <a:t>this</a:t>
            </a:r>
            <a:r>
              <a:rPr lang="de-DE" sz="1600" dirty="0"/>
              <a:t> </a:t>
            </a:r>
            <a:r>
              <a:rPr lang="de-DE" sz="1600" dirty="0" err="1"/>
              <a:t>self-consistent</a:t>
            </a:r>
            <a:r>
              <a:rPr lang="de-DE" sz="1600" dirty="0"/>
              <a:t> equation becomes arbitrarily complex and practically </a:t>
            </a:r>
            <a:r>
              <a:rPr lang="de-DE" sz="1600" b="1" dirty="0">
                <a:solidFill>
                  <a:srgbClr val="C00000"/>
                </a:solidFill>
              </a:rPr>
              <a:t>impossible to solve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de-DE" sz="1600" dirty="0"/>
              <a:t>Obtaining the </a:t>
            </a:r>
            <a:r>
              <a:rPr lang="de-DE" sz="1600" b="1" dirty="0">
                <a:solidFill>
                  <a:srgbClr val="C00000"/>
                </a:solidFill>
              </a:rPr>
              <a:t>multiparticle dynamics</a:t>
            </a:r>
            <a:r>
              <a:rPr lang="de-DE" sz="1600" dirty="0"/>
              <a:t> very often requires </a:t>
            </a:r>
            <a:r>
              <a:rPr lang="de-DE" sz="1600" b="1" dirty="0">
                <a:solidFill>
                  <a:srgbClr val="C00000"/>
                </a:solidFill>
              </a:rPr>
              <a:t>computer simulation codes</a:t>
            </a:r>
          </a:p>
        </p:txBody>
      </p:sp>
    </p:spTree>
    <p:extLst>
      <p:ext uri="{BB962C8B-B14F-4D97-AF65-F5344CB8AC3E}">
        <p14:creationId xmlns:p14="http://schemas.microsoft.com/office/powerpoint/2010/main" val="17179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00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8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2880000" y="5364000"/>
            <a:ext cx="3384000" cy="792000"/>
          </a:xfrm>
          <a:prstGeom prst="roundRect">
            <a:avLst>
              <a:gd name="adj" fmla="val 8631"/>
            </a:avLst>
          </a:prstGeom>
          <a:solidFill>
            <a:schemeClr val="bg1"/>
          </a:solidFill>
          <a:ln w="190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 description of collective beam motion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252000" y="720000"/>
            <a:ext cx="8640000" cy="5220000"/>
          </a:xfrm>
        </p:spPr>
        <p:txBody>
          <a:bodyPr>
            <a:normAutofit/>
          </a:bodyPr>
          <a:lstStyle/>
          <a:p>
            <a:pPr algn="just"/>
            <a:r>
              <a:rPr lang="de-DE" sz="1900" dirty="0"/>
              <a:t>Formally, instead of investigating the full set of equations for a multiparticle system, we typically instead describe the latter by a </a:t>
            </a:r>
            <a:r>
              <a:rPr lang="de-DE" sz="1900" b="1" dirty="0">
                <a:solidFill>
                  <a:srgbClr val="C00000"/>
                </a:solidFill>
              </a:rPr>
              <a:t>particle distribution function</a:t>
            </a:r>
            <a:r>
              <a:rPr lang="de-DE" sz="1900" dirty="0"/>
              <a:t>:</a:t>
            </a:r>
          </a:p>
          <a:p>
            <a:pPr marL="0" indent="0" algn="just">
              <a:buNone/>
            </a:pPr>
            <a:endParaRPr lang="de-DE" sz="1900" dirty="0"/>
          </a:p>
          <a:p>
            <a:pPr marL="0" indent="0" algn="just">
              <a:buNone/>
            </a:pPr>
            <a:r>
              <a:rPr lang="de-DE" sz="1900" dirty="0"/>
              <a:t>    where</a:t>
            </a:r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endParaRPr lang="de-DE" sz="1900" dirty="0"/>
          </a:p>
          <a:p>
            <a:pPr algn="just"/>
            <a:r>
              <a:rPr lang="de-DE" sz="1900" dirty="0"/>
              <a:t>The accelerator environment together with the multiparticle system forms a </a:t>
            </a:r>
            <a:r>
              <a:rPr lang="de-DE" sz="1900" b="1" dirty="0">
                <a:solidFill>
                  <a:srgbClr val="C00000"/>
                </a:solidFill>
              </a:rPr>
              <a:t>Hamiltonian system </a:t>
            </a:r>
            <a:r>
              <a:rPr lang="de-DE" sz="1900" dirty="0"/>
              <a:t>for which the </a:t>
            </a:r>
            <a:r>
              <a:rPr lang="de-DE" sz="1900" b="1" dirty="0">
                <a:solidFill>
                  <a:srgbClr val="C00000"/>
                </a:solidFill>
              </a:rPr>
              <a:t>Hamilton equations of motion</a:t>
            </a:r>
            <a:r>
              <a:rPr lang="de-DE" sz="1900" dirty="0"/>
              <a:t> hold: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D69-C337-F844-B603-E4A18834FFBD}" type="datetime1">
              <a:rPr lang="de-CH" smtClean="0"/>
              <a:t>20.05.24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Collective effects - Giovanni Rumolo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788" y="1512000"/>
            <a:ext cx="2630424" cy="2674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335" y="2232000"/>
            <a:ext cx="4945330" cy="2689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227" y="5472000"/>
            <a:ext cx="2941547" cy="54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92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5"/>
  <p:tag name="ORIGINALWIDTH" val="1221,75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\pagestyle{empty}&#10;\begin{document}&#10;\begin{align*}&#10;\textcolor{white}{\frac{\partial}{\partial s}}\,\bm{\psi}\left(x, x', y, y', z, \delta, s\right)&#10;\end{align*}&#10;\end{document}"/>
  <p:tag name="IGUANATEXSIZE" val="22"/>
  <p:tag name="IGUANATEXCURSOR" val="662"/>
  <p:tag name="TRANSPARENCY" val="True"/>
  <p:tag name="FILENAME" val=""/>
  <p:tag name="LATEXENGINEID" val="0"/>
  <p:tag name="TEMPFOLDER" val="c:\temp\"/>
  <p:tag name="LATEXFORMHEIGHT" val="312"/>
  <p:tag name="LATEXFORMWIDTH" val="672,7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25"/>
  <p:tag name="ORIGINALWIDTH" val="1294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\bm{\psi} = \bm{\psi}(x,x',y,y',z,\delta,s)\]&#10;&#10;\end{document}"/>
  <p:tag name="IGUANATEXSIZE" val="20"/>
  <p:tag name="IGUANATEXCURSOR" val="605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25"/>
  <p:tag name="ORIGINALWIDTH" val="2431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d\bm{N}(s) = \bm{\psi}(x,x',y,y',z,\delta,s)\,dx dx'dy dy'dz d\delta\]&#10;&#10;\end{document}"/>
  <p:tag name="IGUANATEXSIZE" val="20"/>
  <p:tag name="IGUANATEXCURSOR" val="564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6.2167"/>
  <p:tag name="ORIGINALWIDTH" val="1446.569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frac{\partial x}{\partial s} = \frac{\partial H}{\partial x'}\,,\quad &#10;  \frac{\partial x'}{\partial s} = -\frac{\partial H}{\partial x}&#10;\end{align*}&#10;&#10;\end{document}"/>
  <p:tag name="IGUANATEXSIZE" val="20"/>
  <p:tag name="IGUANATEXCURSOR" val="713"/>
  <p:tag name="TRANSPARENCY" val="True"/>
  <p:tag name="FILENAME" val=""/>
  <p:tag name="LATEXENGINEID" val="0"/>
  <p:tag name="TEMPFOLDER" val="c:\temp\"/>
  <p:tag name="LATEXFORMHEIGHT" val="312"/>
  <p:tag name="LATEXFORMWIDTH" val="1432.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67.1541"/>
  <p:tag name="ORIGINALWIDTH" val="2005.999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  \frac{d}{ds}\bm{\psi}&#10;  &amp;= \frac{\partial\bm{\psi}}{\partial x}\frac{\partial x}{\partial s} + \frac{\partial\bm{\psi}}{\partial x'}\frac{\partial x'}{\partial s} + \frac{\partial}{\partial s}\bm{\psi}\\&#10;  &amp;= \underbrace{&#10;  \frac{\partial\bm{\psi}}{\partial x}\frac{\partial H}{\partial x'} - \frac{\partial\bm{\psi}}{\partial x'}\frac{\partial H}{\partial x}}_{\let\scriptstyle\textstyle [\bm{\psi}, H]\textrm{: Poisson bracket}}&#10;  + \frac{\partial}{\partial s}\bm{\psi} = 0&#10;\end{align*}&#10;&#10;\end{document}"/>
  <p:tag name="IGUANATEXSIZE" val="19"/>
  <p:tag name="IGUANATEXCURSOR" val="907"/>
  <p:tag name="TRANSPARENCY" val="True"/>
  <p:tag name="FILENAME" val=""/>
  <p:tag name="LATEXENGINEID" val="0"/>
  <p:tag name="TEMPFOLDER" val="c:\temp\"/>
  <p:tag name="LATEXFORMHEIGHT" val="571.5"/>
  <p:tag name="LATEXFORMWIDTH" val="831.7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5"/>
  <p:tag name="ORIGINALWIDTH" val="2103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  \frac{\partial}{\partial s}\bm{\psi_1} &amp;= &#10;  [\bm{H_0},\bm{\psi_1} ] + [\bm{H_1}(\bm{\psi_0} + \bm{\psi_1}),\bm{\psi_0}]&#10;\end{align*}&#10;&#10;\end{document}"/>
  <p:tag name="IGUANATEXSIZE" val="20"/>
  <p:tag name="IGUANATEXCURSOR" val="696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5"/>
  <p:tag name="ORIGINALWIDTH" val="1509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\frac{\partial}{\partial s}\bm{\psi} = [\bm{H_0} + \bm{H_1}, \bm{\psi_0} + \bm{\psi_1}]\]&#10;&#10;\end{document}"/>
  <p:tag name="IGUANATEXSIZE" val="20"/>
  <p:tag name="IGUANATEXCURSOR" val="52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31.4586"/>
  <p:tag name="ORIGINALWIDTH" val="1763.78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\implies \bm{\psi_1} = \sum_k a_k\,\bm{v_k}\,\exp\left(\frac{i\Omega_k}{\beta c} s\right)\]&#10;&#10;\end{document}"/>
  <p:tag name="IGUANATEXSIZE" val="19"/>
  <p:tag name="IGUANATEXCURSOR" val="625"/>
  <p:tag name="TRANSPARENCY" val="True"/>
  <p:tag name="FILENAME" val=""/>
  <p:tag name="LATEXENGINEID" val="0"/>
  <p:tag name="TEMPFOLDER" val="c:\temp\"/>
  <p:tag name="LATEXFORMHEIGHT" val="312"/>
  <p:tag name="LATEXFORMWIDTH" val="1432.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5"/>
  <p:tag name="ORIGINALWIDTH" val="753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\frac{\partial}{\partial s}\bm{\psi} = [\bm{H}, \bm{\psi}]\]&#10;&#10;\end{document}"/>
  <p:tag name="IGUANATEXSIZE" val="20"/>
  <p:tag name="IGUANATEXCURSOR" val="62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1.9647"/>
  <p:tag name="ORIGINALWIDTH" val="2408.699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\textrm{Linearization in $\bm{\psi_1}$:}\quad &#10;  \ldots \propto \bm{\widehat{\Lambda}}\bm{\psi_1}\textcolor{white}{ = -i\frac{\Omega}{\beta c}\bm{\psi_1}}\]&#10;&#10;\end{document}"/>
  <p:tag name="IGUANATEXSIZE" val="20"/>
  <p:tag name="IGUANATEXCURSOR" val="636"/>
  <p:tag name="TRANSPARENCY" val="True"/>
  <p:tag name="FILENAME" val=""/>
  <p:tag name="LATEXENGINEID" val="0"/>
  <p:tag name="TEMPFOLDER" val="c:\temp\"/>
  <p:tag name="LATEXFORMHEIGHT" val="312"/>
  <p:tag name="LATEXFORMWIDTH" val="1432.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5"/>
  <p:tag name="ORIGINALWIDTH" val="2103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  \frac{\partial}{\partial s}\bm{\psi_1} &amp;= &#10;  [\bm{H_0},\bm{\psi_1} ] + [\bm{H_1}(\bm{\psi_0} + \bm{\psi_1}),\bm{\psi_0}]&#10;\end{align*}&#10;&#10;\end{document}"/>
  <p:tag name="IGUANATEXSIZE" val="20"/>
  <p:tag name="IGUANATEXCURSOR" val="696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.7173"/>
  <p:tag name="ORIGINALWIDTH" val="1221.597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\pagestyle{empty}&#10;\begin{document}&#10;\begin{align*}&#10;\frac{\partial}{\partial s}\,\bm{\psi}\left(x, x', y, y', z, \delta, s\right)&#10;\end{align*}&#10;\end{document}"/>
  <p:tag name="IGUANATEXSIZE" val="22"/>
  <p:tag name="IGUANATEXCURSOR" val="615"/>
  <p:tag name="TRANSPARENCY" val="True"/>
  <p:tag name="FILENAME" val=""/>
  <p:tag name="LATEXENGINEID" val="0"/>
  <p:tag name="TEMPFOLDER" val="c:\temp\"/>
  <p:tag name="LATEXFORMHEIGHT" val="312"/>
  <p:tag name="LATEXFORMWIDTH" val="1432.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5"/>
  <p:tag name="ORIGINALWIDTH" val="1509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\frac{\partial}{\partial s}\bm{\psi} = [\bm{H_0} + \bm{H_1}, \bm{\psi_0} + \bm{\psi_1}]\]&#10;&#10;\end{document}"/>
  <p:tag name="IGUANATEXSIZE" val="20"/>
  <p:tag name="IGUANATEXCURSOR" val="52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31.4586"/>
  <p:tag name="ORIGINALWIDTH" val="1763.78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\implies \bm{\psi_1} = \sum_k a_k\,\bm{v_k}\,\exp\left(\frac{i\Omega_k}{\beta c} s\right)\]&#10;&#10;\end{document}"/>
  <p:tag name="IGUANATEXSIZE" val="19"/>
  <p:tag name="IGUANATEXCURSOR" val="625"/>
  <p:tag name="TRANSPARENCY" val="True"/>
  <p:tag name="FILENAME" val=""/>
  <p:tag name="LATEXENGINEID" val="0"/>
  <p:tag name="TEMPFOLDER" val="c:\temp\"/>
  <p:tag name="LATEXFORMHEIGHT" val="312"/>
  <p:tag name="LATEXFORMWIDTH" val="1432.5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5"/>
  <p:tag name="ORIGINALWIDTH" val="753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\frac{\partial}{\partial s}\bm{\psi} = [\bm{H}, \bm{\psi}]\]&#10;&#10;\end{document}"/>
  <p:tag name="IGUANATEXSIZE" val="20"/>
  <p:tag name="IGUANATEXCURSOR" val="62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1.9647"/>
  <p:tag name="ORIGINALWIDTH" val="2408.699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\textrm{Linearization in $\bm{\psi_1}$:}\quad &#10;  \ldots \propto \bm{\widehat{\Lambda}}\bm{\psi_1}\textcolor{white}{ = -i\frac{\Omega}{\beta c}\bm{\psi_1}}\]&#10;&#10;\end{document}"/>
  <p:tag name="IGUANATEXSIZE" val="20"/>
  <p:tag name="IGUANATEXCURSOR" val="636"/>
  <p:tag name="TRANSPARENCY" val="True"/>
  <p:tag name="FILENAME" val=""/>
  <p:tag name="LATEXENGINEID" val="0"/>
  <p:tag name="TEMPFOLDER" val="c:\temp\"/>
  <p:tag name="LATEXFORMHEIGHT" val="312"/>
  <p:tag name="LATEXFORMWIDTH" val="1432.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7"/>
  <p:tag name="ORIGINALWIDTH" val="3510"/>
  <p:tag name="LATEXADDIN" val="\documentclass{article}&#10;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N &amp;= \int \psi\left(x, x', y, y', z, \delta\right)\,dx dx'dy dy'dz d\delta\\&#10;\langle x\rangle &amp;= \frac{1}{N}\int &#10;    x \cdot \psi\left(x, x', y, y', z, \delta\right)\,dx dx'dy dy'dz d\delta\\&#10;\sigma_x^2 &amp;= \frac{1}{N}\int&#10;    \left(x - \langle x\rangle\right)^2 \cdot \psi\left(x, x', y, y', z, \delta\right)\,dx dx'dy dy'dz d\delta&#10;\end{align*}&#10;&#10;and similar definitions for $\langle y\rangle, \sigma_y, \langle z\rangle, \sigma_z$&#10;&#10;\end{document}"/>
  <p:tag name="IGUANATEXSIZE" val="20"/>
  <p:tag name="IGUANATEXCURSOR" val="727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6.3|8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6.3|8.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6.3|8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6.3|8.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6.3|8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5"/>
  <p:tag name="ORIGINALWIDTH" val="2544,75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\pagestyle{empty}&#10;\begin{document}&#10;\begin{align*}&#10;\frac{\partial}{\partial s}\,\bm{\psi}\left(x, x', y, y', z, \delta, s\right) &amp;\propto&#10;  f \left(&#10;  \textcolor{DarkGreen}{F_\textrm{extern}} + \textcolor{white}{F_\textrm{coll}\left(\bm{\psi}\right)}&#10;  \right)&#10;\end{align*}&#10;\end{document}"/>
  <p:tag name="IGUANATEXSIZE" val="22"/>
  <p:tag name="IGUANATEXCURSOR" val="697"/>
  <p:tag name="TRANSPARENCY" val="True"/>
  <p:tag name="FILENAME" val=""/>
  <p:tag name="LATEXENGINEID" val="0"/>
  <p:tag name="TEMPFOLDER" val="c:\temp\"/>
  <p:tag name="LATEXFORMHEIGHT" val="312"/>
  <p:tag name="LATEXFORMWIDTH" val="672,7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6.3|8.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6.3|8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2"/>
  <p:tag name="ORIGINALWIDTH" val="1086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color{DarkGreen}&#10;\begin{align*}&#10;\bm{\Psi \left(&#10;    \textcolor{cern}{x, x', y, y', z, \delta}&#10;    \right)}&#10;\end{align*}&#10;&#10;\end{document}"/>
  <p:tag name="IGUANATEXSIZE" val="24"/>
  <p:tag name="IGUANATEXCURSOR" val="63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7|83.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2"/>
  <p:tag name="ORIGINALWIDTH" val="1086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color{DarkGreen}&#10;\begin{align*}&#10;\bm{\Psi \left(&#10;    \textcolor{cern}{x, x', y, y', z, \delta}&#10;    \right)}&#10;\end{align*}&#10;&#10;\end{document}"/>
  <p:tag name="IGUANATEXSIZE" val="24"/>
  <p:tag name="IGUANATEXCURSOR" val="564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17.848"/>
  <p:tag name="ORIGINALWIDTH" val="1848.519"/>
  <p:tag name="LATEXADDIN" val="\documentclass{article}&#10;&#10;\usepackage[fleqn]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Beam:&#10;\begin{align*}&#10;&amp;\begin{pmatrix}&#10;x_{\color{BrickRed}i}\\x'_{\color{BrickRed}i}&#10;\end{pmatrix}\quad&#10;\begin{pmatrix}&#10;q_{\color{BrickRed}i}\\m_{\color{BrickRed}i}&#10;\end{pmatrix}\,,\quad \color{BrickRed}i=1,\ldots,N&#10;\\&#10;&amp;\begin{pmatrix}&#10;y_{\color{BrickRed}i}\\y'_{\color{BrickRed}i}&#10;\end{pmatrix}&#10;\\&#10;&amp;\begin{pmatrix}&#10;z_{\color{BrickRed}i}\\\delta_{\color{BrickRed}i}&#10;\end{pmatrix}&#10;\end{align*}&#10;\end{document}"/>
  <p:tag name="IGUANATEXSIZE" val="18"/>
  <p:tag name="IGUANATEXCURSOR" val="907"/>
  <p:tag name="TRANSPARENCY" val="True"/>
  <p:tag name="FILENAME" val=""/>
  <p:tag name="INPUTTYPE" val="0"/>
  <p:tag name="LATEXENGINEID" val="0"/>
  <p:tag name="TEMPFOLDER" val="c:\temp\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6.7|7.2|25.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23.922"/>
  <p:tag name="ORIGINALWIDTH" val="1536.558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varepsilon_\perp &amp;= \beta\gamma&#10;\sqrt{\langle x^2 \rangle \langle x'^2 \rangle&#10;-\langle xx' \rangle^2}\\&#10;&amp;= \beta\gamma\sigma_x\sigma_{x'}\\&#10;\varepsilon_\parallel &amp;= 4\pi\sigma_z\sigma_\delta\frac{p_0}{e}&#10;\end{align*}&#10;\end{document}"/>
  <p:tag name="IGUANATEXSIZE" val="18"/>
  <p:tag name="IGUANATEXCURSOR" val="856"/>
  <p:tag name="TRANSPARENCY" val="True"/>
  <p:tag name="FILENAME" val=""/>
  <p:tag name="INPUTTYPE" val="0"/>
  <p:tag name="LATEXENGINEID" val="0"/>
  <p:tag name="TEMPFOLDER" val="c:\temp\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32.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5"/>
  <p:tag name="ORIGINALWIDTH" val="2633,25"/>
  <p:tag name="LATEXADDIN" val="\documentclass{article}&#10;&#10;\usepackage{bm}&#10;\usepackage{amsmath}&#10;\usepackage{amssymb}&#10;\usepackage{textcomp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\Delta E_2 = \int F(x_1, x_2, z, s)\,ds = -q_1q_2\,\textcolor{DarkRed}{\bm{w(x_1, x_2, z)}}\]&#10;\end{document}"/>
  <p:tag name="IGUANATEXSIZE" val="20"/>
  <p:tag name="IGUANATEXCURSOR" val="71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.7173"/>
  <p:tag name="ORIGINALWIDTH" val="2544.432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\pagestyle{empty}&#10;\begin{document}&#10;\begin{align*}&#10;\frac{\partial}{\partial s}\,\bm{\psi}\left(x, x', y, y', z, \delta, s\right) &amp;\propto&#10;  f \left(&#10;  \textcolor{DarkGreen}{F_\textrm{extern}} + \textcolor{orange}{F_\textrm{coll}\left(\bm{\psi}\right)}&#10;  \right)&#10;\end{align*}&#10;\end{document}"/>
  <p:tag name="IGUANATEXSIZE" val="22"/>
  <p:tag name="IGUANATEXCURSOR" val="747"/>
  <p:tag name="TRANSPARENCY" val="True"/>
  <p:tag name="FILENAME" val=""/>
  <p:tag name="LATEXENGINEID" val="0"/>
  <p:tag name="TEMPFOLDER" val="c:\temp\"/>
  <p:tag name="LATEXFORMHEIGHT" val="312"/>
  <p:tag name="LATEXFORMWIDTH" val="1432.5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32.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5"/>
  <p:tag name="ORIGINALWIDTH" val="2637"/>
  <p:tag name="LATEXADDIN" val="\documentclass{article}&#10;&#10;\usepackage{bm}&#10;\usepackage{amsmath}&#10;\usepackage{amssymb}&#10;\usepackage{textcomp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\Delta E_2(z) \propto \int \lambda_1(x_1, z_1)\,&#10;    \textcolor{DarkRed}{\bm{w(x_1, x_2, z-z_1)}}\,dx_1 dz_1&#10;\]&#10;\end{document}"/>
  <p:tag name="IGUANATEXSIZE" val="20"/>
  <p:tag name="IGUANATEXCURSOR" val="73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32.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7"/>
  <p:tag name="ORIGINALWIDTH" val="3468,75"/>
  <p:tag name="LATEXADDIN" val="\documentclass{article}&#10;&#10;\usepackage{bm}&#10;\usepackage{amsmath}&#10;\usepackage{amssymb}&#10;\usepackage{textcomp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x'' + \left(\frac{Q_x}{R}\right)^2 x - \frac{e^2}{\beta^2 E C} \int &#10;  \lambda_1(x_1, z_1)\,w(x_1, x, z-z_1)\,dx_1 dz_1 = 0&#10;\end{align*}&#10;\end{document}"/>
  <p:tag name="IGUANATEXSIZE" val="20"/>
  <p:tag name="IGUANATEXCURSOR" val="805"/>
  <p:tag name="TRANSPARENCY" val="True"/>
  <p:tag name="FILENAME" val=""/>
  <p:tag name="LATEXENGINEID" val="0"/>
  <p:tag name="TEMPFOLDER" val="c:\temp\"/>
  <p:tag name="LATEXFORMHEIGHT" val="312"/>
  <p:tag name="LATEXFORMWIDTH" val="529,5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5"/>
  <p:tag name="ORIGINALWIDTH" val="2637"/>
  <p:tag name="LATEXADDIN" val="\documentclass{article}&#10;&#10;\usepackage{bm}&#10;\usepackage{amsmath}&#10;\usepackage{amssymb}&#10;\usepackage{textcomp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\Delta E_2(z) \propto \int \lambda_1(x_1, z_1)\,&#10;    \textcolor{DarkRed}{\bm{w(x_1, x_2, z-z_1)}}\,dx_1 dz_1&#10;\]&#10;\end{document}"/>
  <p:tag name="IGUANATEXSIZE" val="20"/>
  <p:tag name="IGUANATEXCURSOR" val="81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7"/>
  <p:tag name="ORIGINALWIDTH" val="3927"/>
  <p:tag name="LATEXADDIN" val="\documentclass{article}&#10;&#10;\usepackage{bm}&#10;\usepackage{amsmath}&#10;\usepackage{amssymb}&#10;\usepackage{textcomp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H = \frac{1}{2}\,x' + \frac{1}{2}\left(\frac{Q_x}{R}\right)^2\,x^2 &#10;  + \frac{e^2}{\beta^2 E C} \int \lambda_1(x_1, z_1)\,w(x_1, x, z-z_1)\,dx_1 dz_1 dx&#10;\]&#10;\end{document}"/>
  <p:tag name="IGUANATEXSIZE" val="20"/>
  <p:tag name="IGUANATEXCURSOR" val="825"/>
  <p:tag name="TRANSPARENCY" val="True"/>
  <p:tag name="FILENAME" val=""/>
  <p:tag name="LATEXENGINEID" val="0"/>
  <p:tag name="TEMPFOLDER" val="c:\temp\"/>
  <p:tag name="LATEXFORMHEIGHT" val="312"/>
  <p:tag name="LATEXFORMWIDTH" val="529,5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7"/>
  <p:tag name="ORIGINALWIDTH" val="3468,75"/>
  <p:tag name="LATEXADDIN" val="\documentclass{article}&#10;&#10;\usepackage{bm}&#10;\usepackage{amsmath}&#10;\usepackage{amssymb}&#10;\usepackage{textcomp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x'' + \left(\frac{Q_x}{R}\right)^2 x + \frac{e^2}{\beta^2 E C} \int &#10;  \textcolor{DarkGreen}{\lambda_1(x_1, z_1)}\,\textcolor{orange}{w(x_1, x, z-z_1)}\,dx_1 dz_1 = 0&#10;\end{align*}&#10;\end{document}"/>
  <p:tag name="IGUANATEXSIZE" val="20"/>
  <p:tag name="IGUANATEXCURSOR" val="753"/>
  <p:tag name="TRANSPARENCY" val="True"/>
  <p:tag name="FILENAME" val=""/>
  <p:tag name="LATEXENGINEID" val="0"/>
  <p:tag name="TEMPFOLDER" val="c:\temp\"/>
  <p:tag name="LATEXFORMHEIGHT" val="312"/>
  <p:tag name="LATEXFORMWIDTH" val="529,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5"/>
  <p:tag name="ORIGINALWIDTH" val="2544,75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\pagestyle{empty}&#10;\begin{document}&#10;\begin{align*}&#10;\frac{\partial}{\partial s}\,\bm{\psi}\left(x, x', y, y', z, \delta, s\right) &amp;\propto&#10;  f \left(&#10;  \textcolor{DarkGreen}{F_\textrm{extern}} + \textcolor{white}{F_\textrm{coll}\left(\bm{\psi}\right)}&#10;  \right)&#10;\end{align*}&#10;\end{document}"/>
  <p:tag name="IGUANATEXSIZE" val="22"/>
  <p:tag name="IGUANATEXCURSOR" val="697"/>
  <p:tag name="TRANSPARENCY" val="True"/>
  <p:tag name="FILENAME" val=""/>
  <p:tag name="LATEXENGINEID" val="0"/>
  <p:tag name="TEMPFOLDER" val="c:\temp\"/>
  <p:tag name="LATEXFORMHEIGHT" val="312"/>
  <p:tag name="LATEXFORMWIDTH" val="672,7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1,75"/>
  <p:tag name="ORIGINALWIDTH" val="2544,75"/>
  <p:tag name="LATEXADDIN" val="\documentclass{article}&#10;&#10;\usepackage{bm}&#10;\usepackage{amsmath}&#10;\usepackage{amssymb}&#10;\usepackage{textcomp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\pagestyle{empty}&#10;\begin{document}&#10;\begin{align*}&#10;\frac{\partial}{\partial s}\,\bm{\psi}\left(x, x', y, y', z, \delta, s\right) &amp;\propto&#10;  f \left(&#10;  \textcolor{DarkGreen}{F_\textrm{extern}} + \textcolor{orange}{F_\textrm{coll}\left(\bm{\psi}\right)}&#10;  \right)&#10;\end{align*}&#10;\end{document}"/>
  <p:tag name="IGUANATEXSIZE" val="22"/>
  <p:tag name="IGUANATEXCURSOR" val="747"/>
  <p:tag name="TRANSPARENCY" val="True"/>
  <p:tag name="FILENAME" val=""/>
  <p:tag name="LATEXENGINEID" val="0"/>
  <p:tag name="TEMPFOLDER" val="c:\temp\"/>
  <p:tag name="LATEXFORMHEIGHT" val="312"/>
  <p:tag name="LATEXFORMWIDTH" val="672,7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25"/>
  <p:tag name="ORIGINALWIDTH" val="1294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\bm{\psi} = \bm{\psi}(x,x',y,y',z,\delta,s)\]&#10;&#10;\end{document}"/>
  <p:tag name="IGUANATEXSIZE" val="20"/>
  <p:tag name="IGUANATEXCURSOR" val="605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25"/>
  <p:tag name="ORIGINALWIDTH" val="2431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d\bm{N}(s) = \bm{\psi}(x,x',y,y',z,\delta,s)\,dx dx'dy dy'dz d\delta\]&#10;&#10;\end{document}"/>
  <p:tag name="IGUANATEXSIZE" val="20"/>
  <p:tag name="IGUANATEXCURSOR" val="564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6.2167"/>
  <p:tag name="ORIGINALWIDTH" val="1446.569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frac{\partial x}{\partial s} = \frac{\partial H}{\partial x'}\,,\quad &#10;  \frac{\partial x'}{\partial s} = -\frac{\partial H}{\partial x}&#10;\end{align*}&#10;&#10;\end{document}"/>
  <p:tag name="IGUANATEXSIZE" val="20"/>
  <p:tag name="IGUANATEXCURSOR" val="713"/>
  <p:tag name="TRANSPARENCY" val="True"/>
  <p:tag name="FILENAME" val=""/>
  <p:tag name="LATEXENGINEID" val="0"/>
  <p:tag name="TEMPFOLDER" val="c:\temp\"/>
  <p:tag name="LATEXFORMHEIGHT" val="312"/>
  <p:tag name="LATEXFORMWIDTH" val="1432.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Earthtone">
      <a:dk1>
        <a:srgbClr val="2B2B2B"/>
      </a:dk1>
      <a:lt1>
        <a:srgbClr val="FFFFFF"/>
      </a:lt1>
      <a:dk2>
        <a:srgbClr val="44546A"/>
      </a:dk2>
      <a:lt2>
        <a:srgbClr val="FFFFFF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613318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34918</TotalTime>
  <Words>6206</Words>
  <Application>Microsoft Macintosh PowerPoint</Application>
  <PresentationFormat>On-screen Show (4:3)</PresentationFormat>
  <Paragraphs>1081</Paragraphs>
  <Slides>76</Slides>
  <Notes>27</Notes>
  <HiddenSlides>0</HiddenSlides>
  <MMClips>3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5" baseType="lpstr">
      <vt:lpstr>Arial</vt:lpstr>
      <vt:lpstr>Calibri</vt:lpstr>
      <vt:lpstr>Calibri Light</vt:lpstr>
      <vt:lpstr>Constantia</vt:lpstr>
      <vt:lpstr>Courier</vt:lpstr>
      <vt:lpstr>Courier New</vt:lpstr>
      <vt:lpstr>Symbol</vt:lpstr>
      <vt:lpstr>Wingdings</vt:lpstr>
      <vt:lpstr>Office Theme</vt:lpstr>
      <vt:lpstr>PowerPoint Presentation</vt:lpstr>
      <vt:lpstr>Collective effects Part I: Introduction and space charge effect</vt:lpstr>
      <vt:lpstr>Outline</vt:lpstr>
      <vt:lpstr>What are collective effects?</vt:lpstr>
      <vt:lpstr>What are collective effects?</vt:lpstr>
      <vt:lpstr>What are collective effects?</vt:lpstr>
      <vt:lpstr>What are collective effects?</vt:lpstr>
      <vt:lpstr>What are collective effects?</vt:lpstr>
      <vt:lpstr>Formal description of collective beam motion</vt:lpstr>
      <vt:lpstr>Formal description of collective beam motion</vt:lpstr>
      <vt:lpstr>Formal description of collective beam motion</vt:lpstr>
      <vt:lpstr>Formal description of collective beam motion</vt:lpstr>
      <vt:lpstr>Formal description of collective beam motion</vt:lpstr>
      <vt:lpstr>Signpost</vt:lpstr>
      <vt:lpstr>Coherent effects</vt:lpstr>
      <vt:lpstr>What is a beam coherent instability?</vt:lpstr>
      <vt:lpstr>The instability loop</vt:lpstr>
      <vt:lpstr>The instability loop</vt:lpstr>
      <vt:lpstr>The instability loop</vt:lpstr>
      <vt:lpstr>The instability loop</vt:lpstr>
      <vt:lpstr>The instability loop</vt:lpstr>
      <vt:lpstr>The instability loop</vt:lpstr>
      <vt:lpstr>The instability loop</vt:lpstr>
      <vt:lpstr>Incoherent effects</vt:lpstr>
      <vt:lpstr>Coherent and incoherent effects</vt:lpstr>
      <vt:lpstr>Coherent and incoherent effects</vt:lpstr>
      <vt:lpstr>The CERN accelerator complex</vt:lpstr>
      <vt:lpstr>Coupled bunch instability in the SPS</vt:lpstr>
      <vt:lpstr>Coupled bunch instability in the SPS</vt:lpstr>
      <vt:lpstr>Coupled bunch instability in the SPS</vt:lpstr>
      <vt:lpstr>Single bunch instability in the SPS</vt:lpstr>
      <vt:lpstr>Single bunch instability in the SPS</vt:lpstr>
      <vt:lpstr>Space charge at injection energy in the PS</vt:lpstr>
      <vt:lpstr>Signpost</vt:lpstr>
      <vt:lpstr>Space charge</vt:lpstr>
      <vt:lpstr>Space charge</vt:lpstr>
      <vt:lpstr>Space charge (direct)</vt:lpstr>
      <vt:lpstr>Space charge (direct)</vt:lpstr>
      <vt:lpstr>Space charge (direct)</vt:lpstr>
      <vt:lpstr>Space charge tune shift</vt:lpstr>
      <vt:lpstr>Space charge tune shift</vt:lpstr>
      <vt:lpstr>Space charge: Nonlinear</vt:lpstr>
      <vt:lpstr>Space charge: Gaussian beam</vt:lpstr>
      <vt:lpstr>Space charge effect on the tune</vt:lpstr>
      <vt:lpstr>Space charge: Bunched beams</vt:lpstr>
      <vt:lpstr>Space charge: Bunched beams</vt:lpstr>
      <vt:lpstr>Space charge tune spread</vt:lpstr>
      <vt:lpstr>Space charge tune spread</vt:lpstr>
      <vt:lpstr>Space charge tune spread</vt:lpstr>
      <vt:lpstr>Space charge tune spread</vt:lpstr>
      <vt:lpstr>Space charge tune spread</vt:lpstr>
      <vt:lpstr>Space charge tune spread</vt:lpstr>
      <vt:lpstr>Brightness limitation from space charge</vt:lpstr>
      <vt:lpstr>Brightness limitation from space charge</vt:lpstr>
      <vt:lpstr>Brightness limitation from space charge</vt:lpstr>
      <vt:lpstr>Brightness limitation from space charge</vt:lpstr>
      <vt:lpstr>Brightness limitation from space charge</vt:lpstr>
      <vt:lpstr>Brightness limitation from space charge</vt:lpstr>
      <vt:lpstr>Signpost</vt:lpstr>
      <vt:lpstr>Signpost</vt:lpstr>
      <vt:lpstr>End part 1</vt:lpstr>
      <vt:lpstr>Backup</vt:lpstr>
      <vt:lpstr>Signpost</vt:lpstr>
      <vt:lpstr>The particle description</vt:lpstr>
      <vt:lpstr>Macroparticle representation of the beam</vt:lpstr>
      <vt:lpstr>Macroparticle representation of the beam</vt:lpstr>
      <vt:lpstr>Wake fields illustrative examples</vt:lpstr>
      <vt:lpstr>E-cloud instabilities in the LHC</vt:lpstr>
      <vt:lpstr>E-cloud instabilities in the LHC</vt:lpstr>
      <vt:lpstr>Headtail instabilities in the LHC</vt:lpstr>
      <vt:lpstr>Headtail instabilities in the LHC</vt:lpstr>
      <vt:lpstr>Wakefields as sources of collective effects</vt:lpstr>
      <vt:lpstr>Wake functions in general</vt:lpstr>
      <vt:lpstr>Wake potential for a distribution of particles</vt:lpstr>
      <vt:lpstr>Wake fields – impact on the equations of motion</vt:lpstr>
      <vt:lpstr>How are wakes and impedances computed?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Giovanni Rumolo</cp:lastModifiedBy>
  <cp:revision>1588</cp:revision>
  <cp:lastPrinted>2017-06-26T15:05:53Z</cp:lastPrinted>
  <dcterms:created xsi:type="dcterms:W3CDTF">2015-10-12T18:31:23Z</dcterms:created>
  <dcterms:modified xsi:type="dcterms:W3CDTF">2024-05-21T08:52:28Z</dcterms:modified>
</cp:coreProperties>
</file>