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7.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8" r:id="rId2"/>
  </p:sldMasterIdLst>
  <p:notesMasterIdLst>
    <p:notesMasterId r:id="rId27"/>
  </p:notesMasterIdLst>
  <p:sldIdLst>
    <p:sldId id="257" r:id="rId3"/>
    <p:sldId id="256" r:id="rId4"/>
    <p:sldId id="260" r:id="rId5"/>
    <p:sldId id="295" r:id="rId6"/>
    <p:sldId id="273" r:id="rId7"/>
    <p:sldId id="278" r:id="rId8"/>
    <p:sldId id="287" r:id="rId9"/>
    <p:sldId id="286" r:id="rId10"/>
    <p:sldId id="279" r:id="rId11"/>
    <p:sldId id="288" r:id="rId12"/>
    <p:sldId id="277" r:id="rId13"/>
    <p:sldId id="272" r:id="rId14"/>
    <p:sldId id="274" r:id="rId15"/>
    <p:sldId id="276" r:id="rId16"/>
    <p:sldId id="294" r:id="rId17"/>
    <p:sldId id="293" r:id="rId18"/>
    <p:sldId id="292" r:id="rId19"/>
    <p:sldId id="275" r:id="rId20"/>
    <p:sldId id="281" r:id="rId21"/>
    <p:sldId id="291" r:id="rId22"/>
    <p:sldId id="289" r:id="rId23"/>
    <p:sldId id="290" r:id="rId24"/>
    <p:sldId id="282" r:id="rId25"/>
    <p:sldId id="283" r:id="rId26"/>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92822"/>
    <a:srgbClr val="095F99"/>
    <a:srgbClr val="F68B3B"/>
    <a:srgbClr val="F3CC3D"/>
    <a:srgbClr val="FFC03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26" autoAdjust="0"/>
    <p:restoredTop sz="94660"/>
  </p:normalViewPr>
  <p:slideViewPr>
    <p:cSldViewPr snapToGrid="0">
      <p:cViewPr varScale="1">
        <p:scale>
          <a:sx n="128" d="100"/>
          <a:sy n="128" d="100"/>
        </p:scale>
        <p:origin x="424" y="176"/>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364672230342464"/>
          <c:y val="0.14001431639226913"/>
          <c:w val="0.62121536454649762"/>
          <c:h val="0.80265350776994282"/>
        </c:manualLayout>
      </c:layout>
      <c:pieChart>
        <c:varyColors val="1"/>
        <c:ser>
          <c:idx val="0"/>
          <c:order val="0"/>
          <c:tx>
            <c:strRef>
              <c:f>'LS2'!$A$514:$A$517</c:f>
              <c:strCache>
                <c:ptCount val="4"/>
                <c:pt idx="0">
                  <c:v>STAFFS</c:v>
                </c:pt>
                <c:pt idx="1">
                  <c:v>USERS</c:v>
                </c:pt>
                <c:pt idx="2">
                  <c:v>CONTRACTORS</c:v>
                </c:pt>
                <c:pt idx="3">
                  <c:v>OTHERS</c:v>
                </c:pt>
              </c:strCache>
            </c:strRef>
          </c:tx>
          <c:explosion val="18"/>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1-DC3C-4EE7-A905-4BA9540F8DF9}"/>
              </c:ext>
            </c:extLst>
          </c:dPt>
          <c:dPt>
            <c:idx val="1"/>
            <c:bubble3D val="0"/>
            <c:spPr>
              <a:solidFill>
                <a:sysClr val="window" lastClr="FFFFFF">
                  <a:lumMod val="65000"/>
                </a:sys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3-DC3C-4EE7-A905-4BA9540F8DF9}"/>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5-DC3C-4EE7-A905-4BA9540F8DF9}"/>
              </c:ext>
            </c:extLst>
          </c:dPt>
          <c:dPt>
            <c:idx val="3"/>
            <c:bubble3D val="0"/>
            <c:spPr>
              <a:solidFill>
                <a:srgbClr val="5B9BD5">
                  <a:lumMod val="60000"/>
                  <a:lumOff val="4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extLst>
              <c:ext xmlns:c16="http://schemas.microsoft.com/office/drawing/2014/chart" uri="{C3380CC4-5D6E-409C-BE32-E72D297353CC}">
                <c16:uniqueId val="{00000007-DC3C-4EE7-A905-4BA9540F8DF9}"/>
              </c:ext>
            </c:extLst>
          </c:dPt>
          <c:dLbls>
            <c:dLbl>
              <c:idx val="0"/>
              <c:layout>
                <c:manualLayout>
                  <c:x val="-0.14819447718735757"/>
                  <c:y val="0.11778370063509953"/>
                </c:manualLayout>
              </c:layout>
              <c:tx>
                <c:rich>
                  <a:bodyPr/>
                  <a:lstStyle/>
                  <a:p>
                    <a:fld id="{FB15D5EC-7699-4B42-8E0C-E74C39DD2F40}" type="CELLRANGE">
                      <a:rPr lang="en-US" baseline="0"/>
                      <a:pPr/>
                      <a:t>[CELLRANGE]</a:t>
                    </a:fld>
                    <a:r>
                      <a:rPr lang="en-US" baseline="0"/>
                      <a:t>
</a:t>
                    </a:r>
                    <a:fld id="{7123F2EC-7E78-6946-B950-7B5AF76CB7F6}" type="PERCENTAGE">
                      <a:rPr lang="en-US" baseline="0"/>
                      <a:pPr/>
                      <a:t>[PERCENTAGE]</a:t>
                    </a:fld>
                    <a:endParaRPr lang="en-US" baseline="0"/>
                  </a:p>
                </c:rich>
              </c:tx>
              <c:showLegendKey val="0"/>
              <c:showVal val="0"/>
              <c:showCatName val="0"/>
              <c:showSerName val="0"/>
              <c:showPercent val="1"/>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1-DC3C-4EE7-A905-4BA9540F8DF9}"/>
                </c:ext>
              </c:extLst>
            </c:dLbl>
            <c:dLbl>
              <c:idx val="1"/>
              <c:layout>
                <c:manualLayout>
                  <c:x val="-0.1203139390510318"/>
                  <c:y val="-0.15440909344745835"/>
                </c:manualLayout>
              </c:layout>
              <c:tx>
                <c:rich>
                  <a:bodyPr/>
                  <a:lstStyle/>
                  <a:p>
                    <a:fld id="{76D4152C-F92D-154F-BE73-6EA0DCD964A3}" type="CELLRANGE">
                      <a:rPr lang="en-US" baseline="0"/>
                      <a:pPr/>
                      <a:t>[CELLRANGE]</a:t>
                    </a:fld>
                    <a:r>
                      <a:rPr lang="en-US" baseline="0"/>
                      <a:t>
</a:t>
                    </a:r>
                    <a:fld id="{2C109E1F-FFAE-7848-A255-15A687FEC6E2}" type="PERCENTAGE">
                      <a:rPr lang="en-US" baseline="0"/>
                      <a:pPr/>
                      <a:t>[PERCENTAGE]</a:t>
                    </a:fld>
                    <a:endParaRPr lang="en-US" baseline="0"/>
                  </a:p>
                </c:rich>
              </c:tx>
              <c:showLegendKey val="0"/>
              <c:showVal val="0"/>
              <c:showCatName val="0"/>
              <c:showSerName val="0"/>
              <c:showPercent val="1"/>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3-DC3C-4EE7-A905-4BA9540F8DF9}"/>
                </c:ext>
              </c:extLst>
            </c:dLbl>
            <c:dLbl>
              <c:idx val="2"/>
              <c:layout>
                <c:manualLayout>
                  <c:x val="0.10798591792792368"/>
                  <c:y val="-0.17807865892972277"/>
                </c:manualLayout>
              </c:layout>
              <c:tx>
                <c:rich>
                  <a:bodyPr/>
                  <a:lstStyle/>
                  <a:p>
                    <a:fld id="{344B6227-C3E3-0243-81C7-074D56242525}" type="CELLRANGE">
                      <a:rPr lang="en-US" baseline="0"/>
                      <a:pPr/>
                      <a:t>[CELLRANGE]</a:t>
                    </a:fld>
                    <a:r>
                      <a:rPr lang="en-US" baseline="0"/>
                      <a:t>
</a:t>
                    </a:r>
                    <a:fld id="{8FC06252-4B11-BB49-AE4C-1798D5C5B4EF}" type="PERCENTAGE">
                      <a:rPr lang="en-US" baseline="0"/>
                      <a:pPr/>
                      <a:t>[PERCENTAGE]</a:t>
                    </a:fld>
                    <a:endParaRPr lang="en-US" baseline="0"/>
                  </a:p>
                </c:rich>
              </c:tx>
              <c:showLegendKey val="0"/>
              <c:showVal val="0"/>
              <c:showCatName val="0"/>
              <c:showSerName val="0"/>
              <c:showPercent val="1"/>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5-DC3C-4EE7-A905-4BA9540F8DF9}"/>
                </c:ext>
              </c:extLst>
            </c:dLbl>
            <c:dLbl>
              <c:idx val="3"/>
              <c:layout>
                <c:manualLayout>
                  <c:x val="0.14858582048501426"/>
                  <c:y val="0.13732628682536541"/>
                </c:manualLayout>
              </c:layout>
              <c:tx>
                <c:rich>
                  <a:bodyPr/>
                  <a:lstStyle/>
                  <a:p>
                    <a:fld id="{65D27F0C-4B30-1646-BA0D-C9C8273218FC}" type="CELLRANGE">
                      <a:rPr lang="en-US" baseline="0"/>
                      <a:pPr/>
                      <a:t>[CELLRANGE]</a:t>
                    </a:fld>
                    <a:r>
                      <a:rPr lang="en-US" baseline="0"/>
                      <a:t>
</a:t>
                    </a:r>
                    <a:fld id="{74D971F8-08CA-FC4B-8164-71899E0B46A3}" type="PERCENTAGE">
                      <a:rPr lang="en-US" baseline="0"/>
                      <a:pPr/>
                      <a:t>[PERCENTAGE]</a:t>
                    </a:fld>
                    <a:endParaRPr lang="en-US" baseline="0"/>
                  </a:p>
                </c:rich>
              </c:tx>
              <c:showLegendKey val="0"/>
              <c:showVal val="0"/>
              <c:showCatName val="0"/>
              <c:showSerName val="0"/>
              <c:showPercent val="1"/>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7-DC3C-4EE7-A905-4BA9540F8DF9}"/>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n-CH"/>
              </a:p>
            </c:txPr>
            <c:showLegendKey val="0"/>
            <c:showVal val="0"/>
            <c:showCatName val="0"/>
            <c:showSerName val="0"/>
            <c:showPercent val="1"/>
            <c:showBubbleSize val="0"/>
            <c:separator>
</c:separator>
            <c:showLeaderLines val="0"/>
            <c:extLst>
              <c:ext xmlns:c15="http://schemas.microsoft.com/office/drawing/2012/chart" uri="{CE6537A1-D6FC-4f65-9D91-7224C49458BB}">
                <c15:showDataLabelsRange val="1"/>
              </c:ext>
            </c:extLst>
          </c:dLbls>
          <c:cat>
            <c:strRef>
              <c:f>'LS2'!$A$363:$A$366</c:f>
              <c:strCache>
                <c:ptCount val="4"/>
                <c:pt idx="0">
                  <c:v>STAFFS</c:v>
                </c:pt>
                <c:pt idx="1">
                  <c:v>USERS</c:v>
                </c:pt>
                <c:pt idx="2">
                  <c:v>CONTRACTORS</c:v>
                </c:pt>
                <c:pt idx="3">
                  <c:v>OTHERS</c:v>
                </c:pt>
              </c:strCache>
            </c:strRef>
          </c:cat>
          <c:val>
            <c:numRef>
              <c:f>'LS2'!$C$514:$C$517</c:f>
              <c:numCache>
                <c:formatCode>General</c:formatCode>
                <c:ptCount val="4"/>
                <c:pt idx="0">
                  <c:v>157.1</c:v>
                </c:pt>
                <c:pt idx="1">
                  <c:v>93.7</c:v>
                </c:pt>
                <c:pt idx="2">
                  <c:v>133.80000000000001</c:v>
                </c:pt>
                <c:pt idx="3">
                  <c:v>165.5</c:v>
                </c:pt>
              </c:numCache>
            </c:numRef>
          </c:val>
          <c:extLst>
            <c:ext xmlns:c15="http://schemas.microsoft.com/office/drawing/2012/chart" uri="{02D57815-91ED-43cb-92C2-25804820EDAC}">
              <c15:datalabelsRange>
                <c15:f>'LS2'!$C$514:$C$517</c15:f>
                <c15:dlblRangeCache>
                  <c:ptCount val="4"/>
                  <c:pt idx="0">
                    <c:v>157.1</c:v>
                  </c:pt>
                  <c:pt idx="1">
                    <c:v>93.7</c:v>
                  </c:pt>
                  <c:pt idx="2">
                    <c:v>133.8</c:v>
                  </c:pt>
                  <c:pt idx="3">
                    <c:v>165.5</c:v>
                  </c:pt>
                </c15:dlblRangeCache>
              </c15:datalabelsRange>
            </c:ext>
            <c:ext xmlns:c16="http://schemas.microsoft.com/office/drawing/2014/chart" uri="{C3380CC4-5D6E-409C-BE32-E72D297353CC}">
              <c16:uniqueId val="{00000008-DC3C-4EE7-A905-4BA9540F8DF9}"/>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CH"/>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CE19FD-D0D6-49A2-8B86-59569EA865F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5ECC2EB4-E6F6-42BE-BE08-3622BA8B50CE}">
      <dgm:prSet phldrT="[Text]" custT="1"/>
      <dgm:spPr>
        <a:solidFill>
          <a:schemeClr val="accent2">
            <a:lumMod val="75000"/>
          </a:schemeClr>
        </a:solidFill>
        <a:ln>
          <a:solidFill>
            <a:schemeClr val="bg1"/>
          </a:solidFill>
        </a:ln>
      </dgm:spPr>
      <dgm:t>
        <a:bodyPr/>
        <a:lstStyle/>
        <a:p>
          <a:r>
            <a:rPr lang="en-GB" sz="1600" b="1" kern="1200" baseline="0" noProof="0" dirty="0">
              <a:solidFill>
                <a:schemeClr val="bg1"/>
              </a:solidFill>
              <a:latin typeface="Arial"/>
              <a:ea typeface="+mn-ea"/>
              <a:cs typeface="+mn-cs"/>
            </a:rPr>
            <a:t>HSE </a:t>
          </a:r>
        </a:p>
        <a:p>
          <a:r>
            <a:rPr lang="en-GB" sz="1600" b="1" kern="1200" baseline="0" noProof="0" dirty="0">
              <a:solidFill>
                <a:schemeClr val="bg1"/>
              </a:solidFill>
              <a:latin typeface="Arial"/>
              <a:ea typeface="+mn-ea"/>
              <a:cs typeface="+mn-cs"/>
            </a:rPr>
            <a:t>Occupational Health &amp; Safety and Environmental Protection Unit</a:t>
          </a:r>
        </a:p>
        <a:p>
          <a:r>
            <a:rPr lang="en-GB" sz="1600" b="1" kern="1200" baseline="0" noProof="0" dirty="0">
              <a:solidFill>
                <a:schemeClr val="bg1"/>
              </a:solidFill>
              <a:latin typeface="Arial"/>
              <a:ea typeface="+mn-ea"/>
              <a:cs typeface="+mn-cs"/>
            </a:rPr>
            <a:t>DH: B. Delille / DDH: S. </a:t>
          </a:r>
          <a:r>
            <a:rPr lang="en-GB" sz="1600" b="1" kern="1200" baseline="0" noProof="0" dirty="0" err="1">
              <a:solidFill>
                <a:schemeClr val="bg1"/>
              </a:solidFill>
              <a:latin typeface="Arial"/>
              <a:ea typeface="+mn-ea"/>
              <a:cs typeface="+mn-cs"/>
            </a:rPr>
            <a:t>Roesler</a:t>
          </a:r>
          <a:endParaRPr lang="en-GB" sz="1600" b="1" kern="1200" baseline="0" noProof="0" dirty="0">
            <a:solidFill>
              <a:schemeClr val="bg1"/>
            </a:solidFill>
            <a:latin typeface="Arial"/>
            <a:ea typeface="+mn-ea"/>
            <a:cs typeface="+mn-cs"/>
          </a:endParaRPr>
        </a:p>
      </dgm:t>
    </dgm:pt>
    <dgm:pt modelId="{D020838D-D8BF-46E1-9ADF-54890D47B120}" type="parTrans" cxnId="{14643CB8-ECFB-44F7-BC9F-A15CBF611A19}">
      <dgm:prSet/>
      <dgm:spPr/>
      <dgm:t>
        <a:bodyPr/>
        <a:lstStyle/>
        <a:p>
          <a:endParaRPr lang="en-GB" noProof="0" dirty="0"/>
        </a:p>
      </dgm:t>
    </dgm:pt>
    <dgm:pt modelId="{69A4337A-7BD6-4B19-A5F9-7C9F9A2B9498}" type="sibTrans" cxnId="{14643CB8-ECFB-44F7-BC9F-A15CBF611A19}">
      <dgm:prSet/>
      <dgm:spPr/>
      <dgm:t>
        <a:bodyPr/>
        <a:lstStyle/>
        <a:p>
          <a:endParaRPr lang="en-GB" noProof="0" dirty="0"/>
        </a:p>
      </dgm:t>
    </dgm:pt>
    <dgm:pt modelId="{A8ED70F5-7EF0-47EB-8173-566B5C636C7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HSE-ENV</a:t>
          </a:r>
        </a:p>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Environment</a:t>
          </a:r>
        </a:p>
      </dgm:t>
    </dgm:pt>
    <dgm:pt modelId="{96602FDE-50FD-4382-8C57-871B97EF1870}" type="parTrans" cxnId="{23F712F4-25F9-43D5-8B70-E9F487B02B78}">
      <dgm:prSet/>
      <dgm:spPr/>
      <dgm:t>
        <a:bodyPr/>
        <a:lstStyle/>
        <a:p>
          <a:endParaRPr lang="en-GB" noProof="0" dirty="0"/>
        </a:p>
      </dgm:t>
    </dgm:pt>
    <dgm:pt modelId="{F673AF3B-9393-410F-B58B-073C8FE71B57}" type="sibTrans" cxnId="{23F712F4-25F9-43D5-8B70-E9F487B02B78}">
      <dgm:prSet/>
      <dgm:spPr/>
      <dgm:t>
        <a:bodyPr/>
        <a:lstStyle/>
        <a:p>
          <a:endParaRPr lang="en-GB" noProof="0" dirty="0"/>
        </a:p>
      </dgm:t>
    </dgm:pt>
    <dgm:pt modelId="{5E12CDF9-26C9-41B7-8EB3-5BC9D86E5787}">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en-GB" sz="1600" kern="1200" noProof="0" dirty="0">
              <a:solidFill>
                <a:schemeClr val="tx1"/>
              </a:solidFill>
            </a:rPr>
            <a:t>HSE-OHS</a:t>
          </a:r>
        </a:p>
        <a:p>
          <a:r>
            <a:rPr lang="en-GB" sz="1600" kern="1200" noProof="0" dirty="0">
              <a:solidFill>
                <a:schemeClr val="tx1"/>
              </a:solidFill>
              <a:latin typeface="Arial"/>
              <a:ea typeface="+mn-ea"/>
              <a:cs typeface="+mn-cs"/>
            </a:rPr>
            <a:t>Occupational</a:t>
          </a:r>
          <a:r>
            <a:rPr lang="en-GB" sz="1600" kern="1200" noProof="0" dirty="0">
              <a:solidFill>
                <a:schemeClr val="tx1"/>
              </a:solidFill>
            </a:rPr>
            <a:t> Health &amp; Safety </a:t>
          </a:r>
        </a:p>
      </dgm:t>
    </dgm:pt>
    <dgm:pt modelId="{7F5C7819-CC58-49CA-BC51-207B75ED6E25}" type="parTrans" cxnId="{DC08DF0E-1B2E-4874-8EBC-273AB15F4BE9}">
      <dgm:prSet/>
      <dgm:spPr/>
      <dgm:t>
        <a:bodyPr/>
        <a:lstStyle/>
        <a:p>
          <a:endParaRPr lang="en-GB" noProof="0" dirty="0"/>
        </a:p>
      </dgm:t>
    </dgm:pt>
    <dgm:pt modelId="{8CA6988B-9EB6-46E1-B2E9-A30D3C5F3B54}" type="sibTrans" cxnId="{DC08DF0E-1B2E-4874-8EBC-273AB15F4BE9}">
      <dgm:prSet/>
      <dgm:spPr/>
      <dgm:t>
        <a:bodyPr/>
        <a:lstStyle/>
        <a:p>
          <a:endParaRPr lang="en-GB" noProof="0" dirty="0"/>
        </a:p>
      </dgm:t>
    </dgm:pt>
    <dgm:pt modelId="{42656136-A377-4FF0-BCD9-D5F0F7E1A078}">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HSE-RP</a:t>
          </a:r>
        </a:p>
        <a:p>
          <a:pPr marL="0" lvl="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Radiation Protection</a:t>
          </a:r>
        </a:p>
      </dgm:t>
    </dgm:pt>
    <dgm:pt modelId="{003CFB9E-34EB-4F5E-8D1D-3174E91D11F6}" type="parTrans" cxnId="{84E2CA69-BE8E-449E-8BF4-53071D6AEB88}">
      <dgm:prSet/>
      <dgm:spPr/>
      <dgm:t>
        <a:bodyPr/>
        <a:lstStyle/>
        <a:p>
          <a:endParaRPr lang="en-GB" noProof="0" dirty="0"/>
        </a:p>
      </dgm:t>
    </dgm:pt>
    <dgm:pt modelId="{E5417B93-1C5C-475E-B497-43E53539C4D2}" type="sibTrans" cxnId="{84E2CA69-BE8E-449E-8BF4-53071D6AEB88}">
      <dgm:prSet/>
      <dgm:spPr/>
      <dgm:t>
        <a:bodyPr/>
        <a:lstStyle/>
        <a:p>
          <a:endParaRPr lang="en-GB" noProof="0" dirty="0"/>
        </a:p>
      </dgm:t>
    </dgm:pt>
    <dgm:pt modelId="{8A0DCFEB-B4E2-4EC1-A884-3538932D06A5}">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pPr marL="0" lvl="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HSE-TS</a:t>
          </a:r>
        </a:p>
        <a:p>
          <a:pPr marL="0" lvl="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Transversal Services</a:t>
          </a:r>
        </a:p>
      </dgm:t>
    </dgm:pt>
    <dgm:pt modelId="{9EADAB50-0959-4B60-8F58-E2491A9304EF}" type="parTrans" cxnId="{2BD5691C-99B4-4EB3-9A2B-6A74BA9FDD82}">
      <dgm:prSet/>
      <dgm:spPr/>
      <dgm:t>
        <a:bodyPr/>
        <a:lstStyle/>
        <a:p>
          <a:endParaRPr lang="en-GB" noProof="0" dirty="0"/>
        </a:p>
      </dgm:t>
    </dgm:pt>
    <dgm:pt modelId="{1A23650E-3F11-45B8-AE93-C47D289DFA45}" type="sibTrans" cxnId="{2BD5691C-99B4-4EB3-9A2B-6A74BA9FDD82}">
      <dgm:prSet/>
      <dgm:spPr/>
      <dgm:t>
        <a:bodyPr/>
        <a:lstStyle/>
        <a:p>
          <a:endParaRPr lang="en-GB" noProof="0" dirty="0"/>
        </a:p>
      </dgm:t>
    </dgm:pt>
    <dgm:pt modelId="{BD6C87EF-3B05-4EBD-A419-687EFBA831FB}">
      <dgm:prSet phldrT="[Text]" custT="1"/>
      <dgm:spPr>
        <a:solidFill>
          <a:srgbClr val="00B050"/>
        </a:solidFill>
        <a:ln w="12700" cap="flat" cmpd="sng" algn="ctr">
          <a:solidFill>
            <a:srgbClr val="FFFFFF">
              <a:hueOff val="0"/>
              <a:satOff val="0"/>
              <a:lumOff val="0"/>
              <a:alphaOff val="0"/>
            </a:srgbClr>
          </a:solidFill>
          <a:prstDash val="solid"/>
          <a:miter lim="800000"/>
        </a:ln>
        <a:effectLst/>
      </dgm:spPr>
      <dgm:t>
        <a:bodyPr spcFirstLastPara="0" vert="horz" wrap="square" lIns="10160" tIns="10160" rIns="10160" bIns="10160" numCol="1" spcCol="1270" anchor="ctr" anchorCtr="0"/>
        <a:lstStyle/>
        <a:p>
          <a:r>
            <a:rPr lang="en-GB" sz="1600" noProof="0" dirty="0"/>
            <a:t>HSE-FRS</a:t>
          </a:r>
        </a:p>
        <a:p>
          <a:r>
            <a:rPr lang="en-GB" sz="1600" noProof="0" dirty="0"/>
            <a:t>CERN Fire &amp; Rescue Service</a:t>
          </a:r>
        </a:p>
      </dgm:t>
    </dgm:pt>
    <dgm:pt modelId="{849438F3-0EF3-48D2-B41F-870738633513}" type="parTrans" cxnId="{2175360D-DFF8-41C1-89CF-D5DD65FB36A1}">
      <dgm:prSet/>
      <dgm:spPr/>
      <dgm:t>
        <a:bodyPr/>
        <a:lstStyle/>
        <a:p>
          <a:endParaRPr lang="en-GB" noProof="0" dirty="0"/>
        </a:p>
      </dgm:t>
    </dgm:pt>
    <dgm:pt modelId="{39FF7604-C22D-4F2D-AA45-DA7E92C9C4B3}" type="sibTrans" cxnId="{2175360D-DFF8-41C1-89CF-D5DD65FB36A1}">
      <dgm:prSet/>
      <dgm:spPr/>
      <dgm:t>
        <a:bodyPr/>
        <a:lstStyle/>
        <a:p>
          <a:endParaRPr lang="en-GB" noProof="0" dirty="0"/>
        </a:p>
      </dgm:t>
    </dgm:pt>
    <dgm:pt modelId="{F18EFE34-10AE-4190-B214-ADA0D04B24AA}">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Kleiner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L. Ulrici</a:t>
          </a:r>
        </a:p>
      </dgm:t>
    </dgm:pt>
    <dgm:pt modelId="{F345A42F-700A-4119-A39E-92E7A6F56207}" type="parTrans" cxnId="{66711FC8-6D13-4365-B99C-6E457BC1ACA6}">
      <dgm:prSet/>
      <dgm:spPr/>
      <dgm:t>
        <a:bodyPr/>
        <a:lstStyle/>
        <a:p>
          <a:endParaRPr lang="en-GB" noProof="0" dirty="0"/>
        </a:p>
      </dgm:t>
    </dgm:pt>
    <dgm:pt modelId="{39BC31D5-C0D1-4B91-8652-00EBBC933BCF}" type="sibTrans" cxnId="{66711FC8-6D13-4365-B99C-6E457BC1ACA6}">
      <dgm:prSet/>
      <dgm:spPr/>
      <dgm:t>
        <a:bodyPr/>
        <a:lstStyle/>
        <a:p>
          <a:endParaRPr lang="en-GB" noProof="0" dirty="0"/>
        </a:p>
      </dgm:t>
    </dgm:pt>
    <dgm:pt modelId="{D424D07F-EC20-46C0-82FE-591EC6A708A2}">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Y. Loertscher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S. La Mendola</a:t>
          </a:r>
        </a:p>
      </dgm:t>
    </dgm:pt>
    <dgm:pt modelId="{13EBF551-F26C-487A-A202-8BFD16BB875D}" type="parTrans" cxnId="{4C1D6ED3-38FA-45A1-BA77-BE3E4ED03B75}">
      <dgm:prSet/>
      <dgm:spPr/>
      <dgm:t>
        <a:bodyPr/>
        <a:lstStyle/>
        <a:p>
          <a:endParaRPr lang="en-GB" noProof="0" dirty="0"/>
        </a:p>
      </dgm:t>
    </dgm:pt>
    <dgm:pt modelId="{D2FD29D1-29DF-45DA-B1E8-8FA57048C3BA}" type="sibTrans" cxnId="{4C1D6ED3-38FA-45A1-BA77-BE3E4ED03B75}">
      <dgm:prSet/>
      <dgm:spPr/>
      <dgm:t>
        <a:bodyPr/>
        <a:lstStyle/>
        <a:p>
          <a:endParaRPr lang="en-GB" noProof="0" dirty="0"/>
        </a:p>
      </dgm:t>
    </dgm:pt>
    <dgm:pt modelId="{B29A1E7E-F4E8-4B9D-94A5-82DBB93E2E96}">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Roesler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H. Vincke</a:t>
          </a:r>
        </a:p>
      </dgm:t>
    </dgm:pt>
    <dgm:pt modelId="{713530C3-834E-47C0-B2DF-0E3BBA0D3BAB}" type="parTrans" cxnId="{55DE625D-39A1-4C61-BED8-CED6999F543E}">
      <dgm:prSet/>
      <dgm:spPr/>
      <dgm:t>
        <a:bodyPr/>
        <a:lstStyle/>
        <a:p>
          <a:endParaRPr lang="en-GB" noProof="0" dirty="0"/>
        </a:p>
      </dgm:t>
    </dgm:pt>
    <dgm:pt modelId="{13856764-F8DB-4EAF-BA37-362B7853D516}" type="sibTrans" cxnId="{55DE625D-39A1-4C61-BED8-CED6999F543E}">
      <dgm:prSet/>
      <dgm:spPr/>
      <dgm:t>
        <a:bodyPr/>
        <a:lstStyle/>
        <a:p>
          <a:endParaRPr lang="en-GB" noProof="0" dirty="0"/>
        </a:p>
      </dgm:t>
    </dgm:pt>
    <dgm:pt modelId="{7F53369C-39E6-4CC9-92B3-7654BE44D8FD}">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P. Bonnal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O. Deschamps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S. Gunning - M. Nas</a:t>
          </a:r>
        </a:p>
      </dgm:t>
    </dgm:pt>
    <dgm:pt modelId="{A7906692-A799-44A4-B0E1-10BA711E6055}" type="parTrans" cxnId="{8B098798-376B-41CA-9088-CCB3115EA765}">
      <dgm:prSet/>
      <dgm:spPr/>
      <dgm:t>
        <a:bodyPr/>
        <a:lstStyle/>
        <a:p>
          <a:endParaRPr lang="en-GB" noProof="0" dirty="0"/>
        </a:p>
      </dgm:t>
    </dgm:pt>
    <dgm:pt modelId="{6BDA23BA-27FA-4D2F-B1CA-6F860CE44F80}" type="sibTrans" cxnId="{8B098798-376B-41CA-9088-CCB3115EA765}">
      <dgm:prSet/>
      <dgm:spPr/>
      <dgm:t>
        <a:bodyPr/>
        <a:lstStyle/>
        <a:p>
          <a:endParaRPr lang="en-GB" noProof="0" dirty="0"/>
        </a:p>
      </dgm:t>
    </dgm:pt>
    <dgm:pt modelId="{8074E084-10E0-49EC-BB3B-8DCBC680DA01}">
      <dgm:prSet phldrT="[Text]" custT="1"/>
      <dgm:spPr>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gm:spPr>
      <dgm:t>
        <a:bodyPr spcFirstLastPara="0" vert="horz" wrap="square" lIns="45720" tIns="45720" rIns="45720" bIns="45720" numCol="1" spcCol="1270" anchor="ctr" anchorCtr="0"/>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A. Goehring-Crinon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 DGL: C. Delamare </a:t>
          </a:r>
        </a:p>
      </dgm:t>
    </dgm:pt>
    <dgm:pt modelId="{1BC2AFB8-FED7-4963-B7BC-FE6673F4EBC7}" type="parTrans" cxnId="{D2CFD30C-E867-4DFF-8819-4E002D5D5E9E}">
      <dgm:prSet/>
      <dgm:spPr/>
      <dgm:t>
        <a:bodyPr/>
        <a:lstStyle/>
        <a:p>
          <a:endParaRPr lang="en-GB" noProof="0" dirty="0"/>
        </a:p>
      </dgm:t>
    </dgm:pt>
    <dgm:pt modelId="{0AF963F5-2A62-46D6-82C3-CC4B67C28580}" type="sibTrans" cxnId="{D2CFD30C-E867-4DFF-8819-4E002D5D5E9E}">
      <dgm:prSet/>
      <dgm:spPr/>
      <dgm:t>
        <a:bodyPr/>
        <a:lstStyle/>
        <a:p>
          <a:endParaRPr lang="en-GB" noProof="0" dirty="0"/>
        </a:p>
      </dgm:t>
    </dgm:pt>
    <dgm:pt modelId="{02F8CF01-DC12-499E-85B5-A772FA6769C1}">
      <dgm:prSet phldrT="[Text]"/>
      <dgm:spPr>
        <a:solidFill>
          <a:schemeClr val="accent2">
            <a:lumMod val="75000"/>
          </a:schemeClr>
        </a:solidFill>
        <a:ln>
          <a:solidFill>
            <a:schemeClr val="bg1"/>
          </a:solidFill>
        </a:ln>
      </dgm:spPr>
      <dgm:t>
        <a:bodyPr/>
        <a:lstStyle/>
        <a:p>
          <a:r>
            <a:rPr lang="en-GB" b="1" baseline="0" noProof="0" dirty="0">
              <a:solidFill>
                <a:schemeClr val="bg1"/>
              </a:solidFill>
              <a:latin typeface="Arial"/>
              <a:ea typeface="+mn-ea"/>
              <a:cs typeface="+mn-cs"/>
            </a:rPr>
            <a:t>DG</a:t>
          </a:r>
        </a:p>
      </dgm:t>
    </dgm:pt>
    <dgm:pt modelId="{C3D8B966-4B4F-441D-AF46-C11F3ADB1380}" type="parTrans" cxnId="{F45A0B1D-24BB-423D-BA29-C25FAEFE4219}">
      <dgm:prSet/>
      <dgm:spPr/>
      <dgm:t>
        <a:bodyPr/>
        <a:lstStyle/>
        <a:p>
          <a:endParaRPr lang="en-GB" noProof="0" dirty="0"/>
        </a:p>
      </dgm:t>
    </dgm:pt>
    <dgm:pt modelId="{2FB09532-1A1A-452F-8113-5C8DABA65B09}" type="sibTrans" cxnId="{F45A0B1D-24BB-423D-BA29-C25FAEFE4219}">
      <dgm:prSet/>
      <dgm:spPr/>
      <dgm:t>
        <a:bodyPr/>
        <a:lstStyle/>
        <a:p>
          <a:endParaRPr lang="en-GB" noProof="0" dirty="0"/>
        </a:p>
      </dgm:t>
    </dgm:pt>
    <dgm:pt modelId="{556B8169-ABBD-4C37-942A-3852F5B3A500}" type="pres">
      <dgm:prSet presAssocID="{CACE19FD-D0D6-49A2-8B86-59569EA865FE}" presName="hierChild1" presStyleCnt="0">
        <dgm:presLayoutVars>
          <dgm:chPref val="1"/>
          <dgm:dir/>
          <dgm:animOne val="branch"/>
          <dgm:animLvl val="lvl"/>
          <dgm:resizeHandles/>
        </dgm:presLayoutVars>
      </dgm:prSet>
      <dgm:spPr/>
    </dgm:pt>
    <dgm:pt modelId="{0EF31674-5566-4BB5-9D6E-C3F186E1DAE0}" type="pres">
      <dgm:prSet presAssocID="{5ECC2EB4-E6F6-42BE-BE08-3622BA8B50CE}" presName="hierRoot1" presStyleCnt="0"/>
      <dgm:spPr/>
    </dgm:pt>
    <dgm:pt modelId="{9C849DBD-1A82-49A7-AF7F-70B892958FC1}" type="pres">
      <dgm:prSet presAssocID="{5ECC2EB4-E6F6-42BE-BE08-3622BA8B50CE}" presName="composite" presStyleCnt="0"/>
      <dgm:spPr/>
    </dgm:pt>
    <dgm:pt modelId="{231CD266-AE45-47B8-8AA1-ACEC9461ED8F}" type="pres">
      <dgm:prSet presAssocID="{5ECC2EB4-E6F6-42BE-BE08-3622BA8B50CE}" presName="background" presStyleLbl="node0" presStyleIdx="0" presStyleCnt="2"/>
      <dgm:spPr/>
    </dgm:pt>
    <dgm:pt modelId="{2BED24A3-B5DC-4FEB-B30C-4A309175FC50}" type="pres">
      <dgm:prSet presAssocID="{5ECC2EB4-E6F6-42BE-BE08-3622BA8B50CE}" presName="text" presStyleLbl="fgAcc0" presStyleIdx="0" presStyleCnt="2" custScaleX="207221" custScaleY="101166" custLinFactNeighborX="-5808" custLinFactNeighborY="-2444">
        <dgm:presLayoutVars>
          <dgm:chPref val="3"/>
        </dgm:presLayoutVars>
      </dgm:prSet>
      <dgm:spPr/>
    </dgm:pt>
    <dgm:pt modelId="{D55BC6BA-C32F-4ED4-9D9A-FE465E794D72}" type="pres">
      <dgm:prSet presAssocID="{5ECC2EB4-E6F6-42BE-BE08-3622BA8B50CE}" presName="hierChild2" presStyleCnt="0"/>
      <dgm:spPr/>
    </dgm:pt>
    <dgm:pt modelId="{EA86E80E-5E72-4882-A68B-4FAA00C9148D}" type="pres">
      <dgm:prSet presAssocID="{96602FDE-50FD-4382-8C57-871B97EF1870}" presName="Name10" presStyleLbl="parChTrans1D2" presStyleIdx="0" presStyleCnt="5"/>
      <dgm:spPr/>
    </dgm:pt>
    <dgm:pt modelId="{CE298641-C031-49BD-98C5-3A8F20CB79C8}" type="pres">
      <dgm:prSet presAssocID="{A8ED70F5-7EF0-47EB-8173-566B5C636C75}" presName="hierRoot2" presStyleCnt="0"/>
      <dgm:spPr/>
    </dgm:pt>
    <dgm:pt modelId="{059F2E1B-6406-4D80-B367-FBEE457ED49B}" type="pres">
      <dgm:prSet presAssocID="{A8ED70F5-7EF0-47EB-8173-566B5C636C75}" presName="composite2" presStyleCnt="0"/>
      <dgm:spPr/>
    </dgm:pt>
    <dgm:pt modelId="{4B804078-D27B-4598-B222-12222F72CCC7}" type="pres">
      <dgm:prSet presAssocID="{A8ED70F5-7EF0-47EB-8173-566B5C636C75}" presName="background2" presStyleLbl="node2" presStyleIdx="0" presStyleCnt="5"/>
      <dgm:spPr/>
    </dgm:pt>
    <dgm:pt modelId="{BBC0C9AF-4C46-40CE-AA1F-6A5AE7088A90}" type="pres">
      <dgm:prSet presAssocID="{A8ED70F5-7EF0-47EB-8173-566B5C636C75}" presName="text2" presStyleLbl="fgAcc2" presStyleIdx="0" presStyleCnt="5">
        <dgm:presLayoutVars>
          <dgm:chPref val="3"/>
        </dgm:presLayoutVars>
      </dgm:prSet>
      <dgm:spPr>
        <a:xfrm>
          <a:off x="213662" y="2046783"/>
          <a:ext cx="1894708" cy="1203139"/>
        </a:xfrm>
        <a:prstGeom prst="roundRect">
          <a:avLst>
            <a:gd name="adj" fmla="val 10000"/>
          </a:avLst>
        </a:prstGeom>
      </dgm:spPr>
    </dgm:pt>
    <dgm:pt modelId="{048AB869-1FE9-44CA-8D82-1986D5AE0806}" type="pres">
      <dgm:prSet presAssocID="{A8ED70F5-7EF0-47EB-8173-566B5C636C75}" presName="hierChild3" presStyleCnt="0"/>
      <dgm:spPr/>
    </dgm:pt>
    <dgm:pt modelId="{74B20D76-2F9F-479C-A68A-FD1752CE0E22}" type="pres">
      <dgm:prSet presAssocID="{F345A42F-700A-4119-A39E-92E7A6F56207}" presName="Name17" presStyleLbl="parChTrans1D3" presStyleIdx="0" presStyleCnt="5"/>
      <dgm:spPr/>
    </dgm:pt>
    <dgm:pt modelId="{5B90B3E8-434D-4064-8C83-02B75F012D01}" type="pres">
      <dgm:prSet presAssocID="{F18EFE34-10AE-4190-B214-ADA0D04B24AA}" presName="hierRoot3" presStyleCnt="0"/>
      <dgm:spPr/>
    </dgm:pt>
    <dgm:pt modelId="{626A163D-8999-447F-86EE-A39F1037012F}" type="pres">
      <dgm:prSet presAssocID="{F18EFE34-10AE-4190-B214-ADA0D04B24AA}" presName="composite3" presStyleCnt="0"/>
      <dgm:spPr/>
    </dgm:pt>
    <dgm:pt modelId="{1B4190F1-C6C7-4733-931F-85C81E23FF7C}" type="pres">
      <dgm:prSet presAssocID="{F18EFE34-10AE-4190-B214-ADA0D04B24AA}" presName="background3" presStyleLbl="node3" presStyleIdx="0" presStyleCnt="5"/>
      <dgm:spPr/>
    </dgm:pt>
    <dgm:pt modelId="{EF091D53-1448-462E-8409-0D469939921A}" type="pres">
      <dgm:prSet presAssocID="{F18EFE34-10AE-4190-B214-ADA0D04B24AA}" presName="text3" presStyleLbl="fgAcc3" presStyleIdx="0" presStyleCnt="5" custScaleX="99662" custScaleY="59423">
        <dgm:presLayoutVars>
          <dgm:chPref val="3"/>
        </dgm:presLayoutVars>
      </dgm:prSet>
      <dgm:spPr>
        <a:xfrm>
          <a:off x="216865" y="4065383"/>
          <a:ext cx="1888303" cy="714941"/>
        </a:xfrm>
        <a:prstGeom prst="roundRect">
          <a:avLst>
            <a:gd name="adj" fmla="val 10000"/>
          </a:avLst>
        </a:prstGeom>
      </dgm:spPr>
    </dgm:pt>
    <dgm:pt modelId="{A671D00F-3DFC-45C1-AA78-8E1ACDE28A2E}" type="pres">
      <dgm:prSet presAssocID="{F18EFE34-10AE-4190-B214-ADA0D04B24AA}" presName="hierChild4" presStyleCnt="0"/>
      <dgm:spPr/>
    </dgm:pt>
    <dgm:pt modelId="{19147969-03FD-4CDB-8632-AA2EB8C1ACB1}" type="pres">
      <dgm:prSet presAssocID="{7F5C7819-CC58-49CA-BC51-207B75ED6E25}" presName="Name10" presStyleLbl="parChTrans1D2" presStyleIdx="1" presStyleCnt="5"/>
      <dgm:spPr/>
    </dgm:pt>
    <dgm:pt modelId="{898064C9-F185-4D01-99C8-95C2A8C03B6C}" type="pres">
      <dgm:prSet presAssocID="{5E12CDF9-26C9-41B7-8EB3-5BC9D86E5787}" presName="hierRoot2" presStyleCnt="0"/>
      <dgm:spPr/>
    </dgm:pt>
    <dgm:pt modelId="{A69E98A2-40B5-4E0B-A065-950143E5C7CC}" type="pres">
      <dgm:prSet presAssocID="{5E12CDF9-26C9-41B7-8EB3-5BC9D86E5787}" presName="composite2" presStyleCnt="0"/>
      <dgm:spPr/>
    </dgm:pt>
    <dgm:pt modelId="{9642B34C-4E6F-48E2-B52B-DF70CC199B08}" type="pres">
      <dgm:prSet presAssocID="{5E12CDF9-26C9-41B7-8EB3-5BC9D86E5787}" presName="background2" presStyleLbl="node2" presStyleIdx="1" presStyleCnt="5"/>
      <dgm:spPr/>
    </dgm:pt>
    <dgm:pt modelId="{131EC524-4667-437D-9297-A71F6AAC0B01}" type="pres">
      <dgm:prSet presAssocID="{5E12CDF9-26C9-41B7-8EB3-5BC9D86E5787}" presName="text2" presStyleLbl="fgAcc2" presStyleIdx="1" presStyleCnt="5">
        <dgm:presLayoutVars>
          <dgm:chPref val="3"/>
        </dgm:presLayoutVars>
      </dgm:prSet>
      <dgm:spPr/>
    </dgm:pt>
    <dgm:pt modelId="{9A967BA3-917E-4ED4-AF0E-7529BFB4BB8B}" type="pres">
      <dgm:prSet presAssocID="{5E12CDF9-26C9-41B7-8EB3-5BC9D86E5787}" presName="hierChild3" presStyleCnt="0"/>
      <dgm:spPr/>
    </dgm:pt>
    <dgm:pt modelId="{73DE2D3E-570C-4394-BA4B-2B88B6D704A6}" type="pres">
      <dgm:prSet presAssocID="{13EBF551-F26C-487A-A202-8BFD16BB875D}" presName="Name17" presStyleLbl="parChTrans1D3" presStyleIdx="1" presStyleCnt="5"/>
      <dgm:spPr/>
    </dgm:pt>
    <dgm:pt modelId="{4EB83312-BA56-4FBD-B086-D155A5B7BD1D}" type="pres">
      <dgm:prSet presAssocID="{D424D07F-EC20-46C0-82FE-591EC6A708A2}" presName="hierRoot3" presStyleCnt="0"/>
      <dgm:spPr/>
    </dgm:pt>
    <dgm:pt modelId="{85982C02-5C5B-4339-8675-6CD215A8C2BF}" type="pres">
      <dgm:prSet presAssocID="{D424D07F-EC20-46C0-82FE-591EC6A708A2}" presName="composite3" presStyleCnt="0"/>
      <dgm:spPr/>
    </dgm:pt>
    <dgm:pt modelId="{2549BEE4-BFAA-42EE-A80C-4F892A81CAA8}" type="pres">
      <dgm:prSet presAssocID="{D424D07F-EC20-46C0-82FE-591EC6A708A2}" presName="background3" presStyleLbl="node3" presStyleIdx="1" presStyleCnt="5"/>
      <dgm:spPr/>
    </dgm:pt>
    <dgm:pt modelId="{B3E9CFA5-427C-4CDB-AB28-BFD817812913}" type="pres">
      <dgm:prSet presAssocID="{D424D07F-EC20-46C0-82FE-591EC6A708A2}" presName="text3" presStyleLbl="fgAcc3" presStyleIdx="1" presStyleCnt="5" custScaleX="100158" custScaleY="59385">
        <dgm:presLayoutVars>
          <dgm:chPref val="3"/>
        </dgm:presLayoutVars>
      </dgm:prSet>
      <dgm:spPr>
        <a:xfrm>
          <a:off x="2725968" y="3479199"/>
          <a:ext cx="1777226" cy="1128538"/>
        </a:xfrm>
        <a:prstGeom prst="roundRect">
          <a:avLst>
            <a:gd name="adj" fmla="val 10000"/>
          </a:avLst>
        </a:prstGeom>
      </dgm:spPr>
    </dgm:pt>
    <dgm:pt modelId="{84290BF4-7E1B-4430-9FBB-92C3514872AF}" type="pres">
      <dgm:prSet presAssocID="{D424D07F-EC20-46C0-82FE-591EC6A708A2}" presName="hierChild4" presStyleCnt="0"/>
      <dgm:spPr/>
    </dgm:pt>
    <dgm:pt modelId="{E906109A-D18E-403F-B126-73F14F906E11}" type="pres">
      <dgm:prSet presAssocID="{003CFB9E-34EB-4F5E-8D1D-3174E91D11F6}" presName="Name10" presStyleLbl="parChTrans1D2" presStyleIdx="2" presStyleCnt="5"/>
      <dgm:spPr/>
    </dgm:pt>
    <dgm:pt modelId="{34F8F159-754A-45E8-9870-4235D5E72D86}" type="pres">
      <dgm:prSet presAssocID="{42656136-A377-4FF0-BCD9-D5F0F7E1A078}" presName="hierRoot2" presStyleCnt="0"/>
      <dgm:spPr/>
    </dgm:pt>
    <dgm:pt modelId="{A0249EA5-9EB7-4369-A6E5-D74C7B13F4E2}" type="pres">
      <dgm:prSet presAssocID="{42656136-A377-4FF0-BCD9-D5F0F7E1A078}" presName="composite2" presStyleCnt="0"/>
      <dgm:spPr/>
    </dgm:pt>
    <dgm:pt modelId="{4D689A84-071D-432A-9840-FF2EE5946F77}" type="pres">
      <dgm:prSet presAssocID="{42656136-A377-4FF0-BCD9-D5F0F7E1A078}" presName="background2" presStyleLbl="node2" presStyleIdx="2" presStyleCnt="5"/>
      <dgm:spPr/>
    </dgm:pt>
    <dgm:pt modelId="{30BCD52F-71C4-4590-BD06-C0AC8FAB9005}" type="pres">
      <dgm:prSet presAssocID="{42656136-A377-4FF0-BCD9-D5F0F7E1A078}" presName="text2" presStyleLbl="fgAcc2" presStyleIdx="2" presStyleCnt="5">
        <dgm:presLayoutVars>
          <dgm:chPref val="3"/>
        </dgm:presLayoutVars>
      </dgm:prSet>
      <dgm:spPr>
        <a:xfrm>
          <a:off x="4846668" y="2046783"/>
          <a:ext cx="1894708" cy="1203139"/>
        </a:xfrm>
        <a:prstGeom prst="roundRect">
          <a:avLst>
            <a:gd name="adj" fmla="val 10000"/>
          </a:avLst>
        </a:prstGeom>
      </dgm:spPr>
    </dgm:pt>
    <dgm:pt modelId="{94D5C02C-9F21-429A-8C60-205E5E2F4008}" type="pres">
      <dgm:prSet presAssocID="{42656136-A377-4FF0-BCD9-D5F0F7E1A078}" presName="hierChild3" presStyleCnt="0"/>
      <dgm:spPr/>
    </dgm:pt>
    <dgm:pt modelId="{C1079784-6675-4A6F-BDF9-00759A80AA9D}" type="pres">
      <dgm:prSet presAssocID="{713530C3-834E-47C0-B2DF-0E3BBA0D3BAB}" presName="Name17" presStyleLbl="parChTrans1D3" presStyleIdx="2" presStyleCnt="5"/>
      <dgm:spPr/>
    </dgm:pt>
    <dgm:pt modelId="{54A9D446-0912-461D-9B59-66CBB66AB2E8}" type="pres">
      <dgm:prSet presAssocID="{B29A1E7E-F4E8-4B9D-94A5-82DBB93E2E96}" presName="hierRoot3" presStyleCnt="0"/>
      <dgm:spPr/>
    </dgm:pt>
    <dgm:pt modelId="{1F06D818-6532-4C60-977D-8E07FF362081}" type="pres">
      <dgm:prSet presAssocID="{B29A1E7E-F4E8-4B9D-94A5-82DBB93E2E96}" presName="composite3" presStyleCnt="0"/>
      <dgm:spPr/>
    </dgm:pt>
    <dgm:pt modelId="{9E52221F-43A3-454B-9892-CDC4DC2F69D7}" type="pres">
      <dgm:prSet presAssocID="{B29A1E7E-F4E8-4B9D-94A5-82DBB93E2E96}" presName="background3" presStyleLbl="node3" presStyleIdx="2" presStyleCnt="5"/>
      <dgm:spPr/>
    </dgm:pt>
    <dgm:pt modelId="{7E395B07-9B26-4CF5-B372-683437090457}" type="pres">
      <dgm:prSet presAssocID="{B29A1E7E-F4E8-4B9D-94A5-82DBB93E2E96}" presName="text3" presStyleLbl="fgAcc3" presStyleIdx="2" presStyleCnt="5" custScaleY="57962">
        <dgm:presLayoutVars>
          <dgm:chPref val="3"/>
        </dgm:presLayoutVars>
      </dgm:prSet>
      <dgm:spPr>
        <a:xfrm>
          <a:off x="4898836" y="3479199"/>
          <a:ext cx="1777226" cy="717908"/>
        </a:xfrm>
        <a:prstGeom prst="roundRect">
          <a:avLst>
            <a:gd name="adj" fmla="val 10000"/>
          </a:avLst>
        </a:prstGeom>
      </dgm:spPr>
    </dgm:pt>
    <dgm:pt modelId="{9F5F8853-DF73-4279-A72E-E5AF8619AF70}" type="pres">
      <dgm:prSet presAssocID="{B29A1E7E-F4E8-4B9D-94A5-82DBB93E2E96}" presName="hierChild4" presStyleCnt="0"/>
      <dgm:spPr/>
    </dgm:pt>
    <dgm:pt modelId="{DAC69F60-EEC1-441C-9387-02F88762F34C}" type="pres">
      <dgm:prSet presAssocID="{849438F3-0EF3-48D2-B41F-870738633513}" presName="Name10" presStyleLbl="parChTrans1D2" presStyleIdx="3" presStyleCnt="5"/>
      <dgm:spPr/>
    </dgm:pt>
    <dgm:pt modelId="{19EC7DB5-6D39-4DA4-94D9-2D4AB22410F1}" type="pres">
      <dgm:prSet presAssocID="{BD6C87EF-3B05-4EBD-A419-687EFBA831FB}" presName="hierRoot2" presStyleCnt="0"/>
      <dgm:spPr/>
    </dgm:pt>
    <dgm:pt modelId="{E92DB5A1-2296-4B98-BF7D-F4C5255F5972}" type="pres">
      <dgm:prSet presAssocID="{BD6C87EF-3B05-4EBD-A419-687EFBA831FB}" presName="composite2" presStyleCnt="0"/>
      <dgm:spPr/>
    </dgm:pt>
    <dgm:pt modelId="{49EA376B-D2AB-48BA-8098-CDE50D6E7989}" type="pres">
      <dgm:prSet presAssocID="{BD6C87EF-3B05-4EBD-A419-687EFBA831FB}" presName="background2" presStyleLbl="node2" presStyleIdx="3" presStyleCnt="5"/>
      <dgm:spPr/>
    </dgm:pt>
    <dgm:pt modelId="{070EAD82-9AE6-4475-B3D9-0B21DCD0B9C8}" type="pres">
      <dgm:prSet presAssocID="{BD6C87EF-3B05-4EBD-A419-687EFBA831FB}" presName="text2" presStyleLbl="fgAcc2" presStyleIdx="3" presStyleCnt="5">
        <dgm:presLayoutVars>
          <dgm:chPref val="3"/>
        </dgm:presLayoutVars>
      </dgm:prSet>
      <dgm:spPr>
        <a:xfrm>
          <a:off x="7162422" y="2046783"/>
          <a:ext cx="1894708" cy="1203139"/>
        </a:xfrm>
        <a:prstGeom prst="roundRect">
          <a:avLst>
            <a:gd name="adj" fmla="val 10000"/>
          </a:avLst>
        </a:prstGeom>
      </dgm:spPr>
    </dgm:pt>
    <dgm:pt modelId="{139A8255-ED29-402E-90DB-906EF3CD08EF}" type="pres">
      <dgm:prSet presAssocID="{BD6C87EF-3B05-4EBD-A419-687EFBA831FB}" presName="hierChild3" presStyleCnt="0"/>
      <dgm:spPr/>
    </dgm:pt>
    <dgm:pt modelId="{16D28587-F046-4288-893D-B1F9DDFDC694}" type="pres">
      <dgm:prSet presAssocID="{A7906692-A799-44A4-B0E1-10BA711E6055}" presName="Name17" presStyleLbl="parChTrans1D3" presStyleIdx="3" presStyleCnt="5"/>
      <dgm:spPr/>
    </dgm:pt>
    <dgm:pt modelId="{8B58CC65-0368-491F-8F6B-9961ADF88B26}" type="pres">
      <dgm:prSet presAssocID="{7F53369C-39E6-4CC9-92B3-7654BE44D8FD}" presName="hierRoot3" presStyleCnt="0"/>
      <dgm:spPr/>
    </dgm:pt>
    <dgm:pt modelId="{F20358B6-2DFB-444E-BB74-8D1FD08B6BE8}" type="pres">
      <dgm:prSet presAssocID="{7F53369C-39E6-4CC9-92B3-7654BE44D8FD}" presName="composite3" presStyleCnt="0"/>
      <dgm:spPr/>
    </dgm:pt>
    <dgm:pt modelId="{9A483C2D-C3EF-4222-8A70-59AC2B169D62}" type="pres">
      <dgm:prSet presAssocID="{7F53369C-39E6-4CC9-92B3-7654BE44D8FD}" presName="background3" presStyleLbl="node3" presStyleIdx="3" presStyleCnt="5"/>
      <dgm:spPr/>
    </dgm:pt>
    <dgm:pt modelId="{72386675-EC1E-42B1-B0A2-440318AEFF40}" type="pres">
      <dgm:prSet presAssocID="{7F53369C-39E6-4CC9-92B3-7654BE44D8FD}" presName="text3" presStyleLbl="fgAcc3" presStyleIdx="3" presStyleCnt="5" custScaleY="57988">
        <dgm:presLayoutVars>
          <dgm:chPref val="3"/>
        </dgm:presLayoutVars>
      </dgm:prSet>
      <dgm:spPr>
        <a:xfrm>
          <a:off x="7071001" y="3479199"/>
          <a:ext cx="1777226" cy="654416"/>
        </a:xfrm>
        <a:prstGeom prst="roundRect">
          <a:avLst>
            <a:gd name="adj" fmla="val 10000"/>
          </a:avLst>
        </a:prstGeom>
      </dgm:spPr>
    </dgm:pt>
    <dgm:pt modelId="{9352314F-8DE0-4B9B-A11F-56C55B96D501}" type="pres">
      <dgm:prSet presAssocID="{7F53369C-39E6-4CC9-92B3-7654BE44D8FD}" presName="hierChild4" presStyleCnt="0"/>
      <dgm:spPr/>
    </dgm:pt>
    <dgm:pt modelId="{AB97BB1B-D65B-4A55-837B-230317674880}" type="pres">
      <dgm:prSet presAssocID="{9EADAB50-0959-4B60-8F58-E2491A9304EF}" presName="Name10" presStyleLbl="parChTrans1D2" presStyleIdx="4" presStyleCnt="5"/>
      <dgm:spPr/>
    </dgm:pt>
    <dgm:pt modelId="{91C4A15A-A9AA-40C2-B901-EE782C444622}" type="pres">
      <dgm:prSet presAssocID="{8A0DCFEB-B4E2-4EC1-A884-3538932D06A5}" presName="hierRoot2" presStyleCnt="0"/>
      <dgm:spPr/>
    </dgm:pt>
    <dgm:pt modelId="{2A02E766-8F4C-4447-8C5A-2E713843FA6F}" type="pres">
      <dgm:prSet presAssocID="{8A0DCFEB-B4E2-4EC1-A884-3538932D06A5}" presName="composite2" presStyleCnt="0"/>
      <dgm:spPr/>
    </dgm:pt>
    <dgm:pt modelId="{7B9C564F-9C18-4543-9706-746C5027D624}" type="pres">
      <dgm:prSet presAssocID="{8A0DCFEB-B4E2-4EC1-A884-3538932D06A5}" presName="background2" presStyleLbl="node2" presStyleIdx="4" presStyleCnt="5"/>
      <dgm:spPr/>
    </dgm:pt>
    <dgm:pt modelId="{CB3B52D8-39D1-4AF8-A374-77CF2644D792}" type="pres">
      <dgm:prSet presAssocID="{8A0DCFEB-B4E2-4EC1-A884-3538932D06A5}" presName="text2" presStyleLbl="fgAcc2" presStyleIdx="4" presStyleCnt="5">
        <dgm:presLayoutVars>
          <dgm:chPref val="3"/>
        </dgm:presLayoutVars>
      </dgm:prSet>
      <dgm:spPr>
        <a:xfrm>
          <a:off x="9478177" y="2046783"/>
          <a:ext cx="1894708" cy="1203139"/>
        </a:xfrm>
        <a:prstGeom prst="roundRect">
          <a:avLst>
            <a:gd name="adj" fmla="val 10000"/>
          </a:avLst>
        </a:prstGeom>
      </dgm:spPr>
    </dgm:pt>
    <dgm:pt modelId="{309F71C7-7FE1-4A51-8EB5-A1E62D49ACCC}" type="pres">
      <dgm:prSet presAssocID="{8A0DCFEB-B4E2-4EC1-A884-3538932D06A5}" presName="hierChild3" presStyleCnt="0"/>
      <dgm:spPr/>
    </dgm:pt>
    <dgm:pt modelId="{13D4015C-492C-4240-AA44-1A763D334E83}" type="pres">
      <dgm:prSet presAssocID="{1BC2AFB8-FED7-4963-B7BC-FE6673F4EBC7}" presName="Name17" presStyleLbl="parChTrans1D3" presStyleIdx="4" presStyleCnt="5"/>
      <dgm:spPr/>
    </dgm:pt>
    <dgm:pt modelId="{686C7260-74B8-4253-A003-4CC68084C075}" type="pres">
      <dgm:prSet presAssocID="{8074E084-10E0-49EC-BB3B-8DCBC680DA01}" presName="hierRoot3" presStyleCnt="0"/>
      <dgm:spPr/>
    </dgm:pt>
    <dgm:pt modelId="{89FD681A-EADB-4000-B406-8BB3C4CD4190}" type="pres">
      <dgm:prSet presAssocID="{8074E084-10E0-49EC-BB3B-8DCBC680DA01}" presName="composite3" presStyleCnt="0"/>
      <dgm:spPr/>
    </dgm:pt>
    <dgm:pt modelId="{B7548C23-8620-4CEF-9092-07D7B5457815}" type="pres">
      <dgm:prSet presAssocID="{8074E084-10E0-49EC-BB3B-8DCBC680DA01}" presName="background3" presStyleLbl="node3" presStyleIdx="4" presStyleCnt="5"/>
      <dgm:spPr/>
    </dgm:pt>
    <dgm:pt modelId="{692D0970-A5C1-4F9D-8D17-955DC467AAC4}" type="pres">
      <dgm:prSet presAssocID="{8074E084-10E0-49EC-BB3B-8DCBC680DA01}" presName="text3" presStyleLbl="fgAcc3" presStyleIdx="4" presStyleCnt="5" custScaleY="55173">
        <dgm:presLayoutVars>
          <dgm:chPref val="3"/>
        </dgm:presLayoutVars>
      </dgm:prSet>
      <dgm:spPr>
        <a:xfrm>
          <a:off x="9478177" y="3800967"/>
          <a:ext cx="1894708" cy="663808"/>
        </a:xfrm>
        <a:prstGeom prst="roundRect">
          <a:avLst>
            <a:gd name="adj" fmla="val 10000"/>
          </a:avLst>
        </a:prstGeom>
      </dgm:spPr>
    </dgm:pt>
    <dgm:pt modelId="{010D6357-8A8A-4C1A-A1CF-316ECC22520B}" type="pres">
      <dgm:prSet presAssocID="{8074E084-10E0-49EC-BB3B-8DCBC680DA01}" presName="hierChild4" presStyleCnt="0"/>
      <dgm:spPr/>
    </dgm:pt>
    <dgm:pt modelId="{E3CBE0EC-3BB7-4A06-A2D5-84EBD27D2EBD}" type="pres">
      <dgm:prSet presAssocID="{02F8CF01-DC12-499E-85B5-A772FA6769C1}" presName="hierRoot1" presStyleCnt="0"/>
      <dgm:spPr/>
    </dgm:pt>
    <dgm:pt modelId="{C2E267EC-DB95-4227-AA73-03701C38AAB8}" type="pres">
      <dgm:prSet presAssocID="{02F8CF01-DC12-499E-85B5-A772FA6769C1}" presName="composite" presStyleCnt="0"/>
      <dgm:spPr/>
    </dgm:pt>
    <dgm:pt modelId="{D475AE25-1EE9-4792-BA97-87F9F3ADF801}" type="pres">
      <dgm:prSet presAssocID="{02F8CF01-DC12-499E-85B5-A772FA6769C1}" presName="background" presStyleLbl="node0" presStyleIdx="1" presStyleCnt="2"/>
      <dgm:spPr/>
    </dgm:pt>
    <dgm:pt modelId="{9F25A130-2518-4E70-8D40-629FBD6F333A}" type="pres">
      <dgm:prSet presAssocID="{02F8CF01-DC12-499E-85B5-A772FA6769C1}" presName="text" presStyleLbl="fgAcc0" presStyleIdx="1" presStyleCnt="2" custScaleX="60651" custScaleY="74960" custLinFactX="-200000" custLinFactNeighborX="-211703" custLinFactNeighborY="-29276">
        <dgm:presLayoutVars>
          <dgm:chPref val="3"/>
        </dgm:presLayoutVars>
      </dgm:prSet>
      <dgm:spPr/>
    </dgm:pt>
    <dgm:pt modelId="{D98389C3-B133-4EFB-B295-2E558CC9B9B3}" type="pres">
      <dgm:prSet presAssocID="{02F8CF01-DC12-499E-85B5-A772FA6769C1}" presName="hierChild2" presStyleCnt="0"/>
      <dgm:spPr/>
    </dgm:pt>
  </dgm:ptLst>
  <dgm:cxnLst>
    <dgm:cxn modelId="{D2CFD30C-E867-4DFF-8819-4E002D5D5E9E}" srcId="{8A0DCFEB-B4E2-4EC1-A884-3538932D06A5}" destId="{8074E084-10E0-49EC-BB3B-8DCBC680DA01}" srcOrd="0" destOrd="0" parTransId="{1BC2AFB8-FED7-4963-B7BC-FE6673F4EBC7}" sibTransId="{0AF963F5-2A62-46D6-82C3-CC4B67C28580}"/>
    <dgm:cxn modelId="{2175360D-DFF8-41C1-89CF-D5DD65FB36A1}" srcId="{5ECC2EB4-E6F6-42BE-BE08-3622BA8B50CE}" destId="{BD6C87EF-3B05-4EBD-A419-687EFBA831FB}" srcOrd="3" destOrd="0" parTransId="{849438F3-0EF3-48D2-B41F-870738633513}" sibTransId="{39FF7604-C22D-4F2D-AA45-DA7E92C9C4B3}"/>
    <dgm:cxn modelId="{DC08DF0E-1B2E-4874-8EBC-273AB15F4BE9}" srcId="{5ECC2EB4-E6F6-42BE-BE08-3622BA8B50CE}" destId="{5E12CDF9-26C9-41B7-8EB3-5BC9D86E5787}" srcOrd="1" destOrd="0" parTransId="{7F5C7819-CC58-49CA-BC51-207B75ED6E25}" sibTransId="{8CA6988B-9EB6-46E1-B2E9-A30D3C5F3B54}"/>
    <dgm:cxn modelId="{27557510-4903-4CCC-9F06-69B79D001A71}" type="presOf" srcId="{8074E084-10E0-49EC-BB3B-8DCBC680DA01}" destId="{692D0970-A5C1-4F9D-8D17-955DC467AAC4}" srcOrd="0" destOrd="0" presId="urn:microsoft.com/office/officeart/2005/8/layout/hierarchy1"/>
    <dgm:cxn modelId="{AD608912-C6DF-4859-9289-9D614C98EF38}" type="presOf" srcId="{003CFB9E-34EB-4F5E-8D1D-3174E91D11F6}" destId="{E906109A-D18E-403F-B126-73F14F906E11}" srcOrd="0" destOrd="0" presId="urn:microsoft.com/office/officeart/2005/8/layout/hierarchy1"/>
    <dgm:cxn modelId="{2E15FA15-13C1-4195-81EA-7F3B66E73981}" type="presOf" srcId="{849438F3-0EF3-48D2-B41F-870738633513}" destId="{DAC69F60-EEC1-441C-9387-02F88762F34C}" srcOrd="0" destOrd="0" presId="urn:microsoft.com/office/officeart/2005/8/layout/hierarchy1"/>
    <dgm:cxn modelId="{2BD5691C-99B4-4EB3-9A2B-6A74BA9FDD82}" srcId="{5ECC2EB4-E6F6-42BE-BE08-3622BA8B50CE}" destId="{8A0DCFEB-B4E2-4EC1-A884-3538932D06A5}" srcOrd="4" destOrd="0" parTransId="{9EADAB50-0959-4B60-8F58-E2491A9304EF}" sibTransId="{1A23650E-3F11-45B8-AE93-C47D289DFA45}"/>
    <dgm:cxn modelId="{F45A0B1D-24BB-423D-BA29-C25FAEFE4219}" srcId="{CACE19FD-D0D6-49A2-8B86-59569EA865FE}" destId="{02F8CF01-DC12-499E-85B5-A772FA6769C1}" srcOrd="1" destOrd="0" parTransId="{C3D8B966-4B4F-441D-AF46-C11F3ADB1380}" sibTransId="{2FB09532-1A1A-452F-8113-5C8DABA65B09}"/>
    <dgm:cxn modelId="{DBA72422-00C8-4C8F-9000-859AC2FD7052}" type="presOf" srcId="{02F8CF01-DC12-499E-85B5-A772FA6769C1}" destId="{9F25A130-2518-4E70-8D40-629FBD6F333A}" srcOrd="0" destOrd="0" presId="urn:microsoft.com/office/officeart/2005/8/layout/hierarchy1"/>
    <dgm:cxn modelId="{C2D9F72B-ABA6-4147-995D-BF71022361AD}" type="presOf" srcId="{7F5C7819-CC58-49CA-BC51-207B75ED6E25}" destId="{19147969-03FD-4CDB-8632-AA2EB8C1ACB1}" srcOrd="0" destOrd="0" presId="urn:microsoft.com/office/officeart/2005/8/layout/hierarchy1"/>
    <dgm:cxn modelId="{A53B4341-20F3-497C-B543-6D5346B5AD66}" type="presOf" srcId="{5E12CDF9-26C9-41B7-8EB3-5BC9D86E5787}" destId="{131EC524-4667-437D-9297-A71F6AAC0B01}" srcOrd="0" destOrd="0" presId="urn:microsoft.com/office/officeart/2005/8/layout/hierarchy1"/>
    <dgm:cxn modelId="{A180874A-EFF9-469F-923B-594CC5B3841B}" type="presOf" srcId="{5ECC2EB4-E6F6-42BE-BE08-3622BA8B50CE}" destId="{2BED24A3-B5DC-4FEB-B30C-4A309175FC50}" srcOrd="0" destOrd="0" presId="urn:microsoft.com/office/officeart/2005/8/layout/hierarchy1"/>
    <dgm:cxn modelId="{C8C0DB5A-E2B1-4DCF-B610-107C980A4F76}" type="presOf" srcId="{A8ED70F5-7EF0-47EB-8173-566B5C636C75}" destId="{BBC0C9AF-4C46-40CE-AA1F-6A5AE7088A90}" srcOrd="0" destOrd="0" presId="urn:microsoft.com/office/officeart/2005/8/layout/hierarchy1"/>
    <dgm:cxn modelId="{55DE625D-39A1-4C61-BED8-CED6999F543E}" srcId="{42656136-A377-4FF0-BCD9-D5F0F7E1A078}" destId="{B29A1E7E-F4E8-4B9D-94A5-82DBB93E2E96}" srcOrd="0" destOrd="0" parTransId="{713530C3-834E-47C0-B2DF-0E3BBA0D3BAB}" sibTransId="{13856764-F8DB-4EAF-BA37-362B7853D516}"/>
    <dgm:cxn modelId="{3DC0385E-A7B9-453E-9C1D-17E957FB776D}" type="presOf" srcId="{1BC2AFB8-FED7-4963-B7BC-FE6673F4EBC7}" destId="{13D4015C-492C-4240-AA44-1A763D334E83}" srcOrd="0" destOrd="0" presId="urn:microsoft.com/office/officeart/2005/8/layout/hierarchy1"/>
    <dgm:cxn modelId="{AC009762-85C3-4F75-9998-032AA4A4E190}" type="presOf" srcId="{13EBF551-F26C-487A-A202-8BFD16BB875D}" destId="{73DE2D3E-570C-4394-BA4B-2B88B6D704A6}" srcOrd="0" destOrd="0" presId="urn:microsoft.com/office/officeart/2005/8/layout/hierarchy1"/>
    <dgm:cxn modelId="{84E2CA69-BE8E-449E-8BF4-53071D6AEB88}" srcId="{5ECC2EB4-E6F6-42BE-BE08-3622BA8B50CE}" destId="{42656136-A377-4FF0-BCD9-D5F0F7E1A078}" srcOrd="2" destOrd="0" parTransId="{003CFB9E-34EB-4F5E-8D1D-3174E91D11F6}" sibTransId="{E5417B93-1C5C-475E-B497-43E53539C4D2}"/>
    <dgm:cxn modelId="{167DB36F-91C7-4E64-A9F0-92A433171669}" type="presOf" srcId="{9EADAB50-0959-4B60-8F58-E2491A9304EF}" destId="{AB97BB1B-D65B-4A55-837B-230317674880}" srcOrd="0" destOrd="0" presId="urn:microsoft.com/office/officeart/2005/8/layout/hierarchy1"/>
    <dgm:cxn modelId="{C5BC7D7E-37CE-41BA-8B2F-292CD06F12FB}" type="presOf" srcId="{F18EFE34-10AE-4190-B214-ADA0D04B24AA}" destId="{EF091D53-1448-462E-8409-0D469939921A}" srcOrd="0" destOrd="0" presId="urn:microsoft.com/office/officeart/2005/8/layout/hierarchy1"/>
    <dgm:cxn modelId="{3A583484-5D7E-4A16-9C60-B8D72B7C9F81}" type="presOf" srcId="{713530C3-834E-47C0-B2DF-0E3BBA0D3BAB}" destId="{C1079784-6675-4A6F-BDF9-00759A80AA9D}" srcOrd="0" destOrd="0" presId="urn:microsoft.com/office/officeart/2005/8/layout/hierarchy1"/>
    <dgm:cxn modelId="{1D32A289-59C3-4AFB-8057-F9CAE4939AA8}" type="presOf" srcId="{7F53369C-39E6-4CC9-92B3-7654BE44D8FD}" destId="{72386675-EC1E-42B1-B0A2-440318AEFF40}" srcOrd="0" destOrd="0" presId="urn:microsoft.com/office/officeart/2005/8/layout/hierarchy1"/>
    <dgm:cxn modelId="{789BE68F-7AEF-44DD-9424-BB01E4B1EF44}" type="presOf" srcId="{8A0DCFEB-B4E2-4EC1-A884-3538932D06A5}" destId="{CB3B52D8-39D1-4AF8-A374-77CF2644D792}" srcOrd="0" destOrd="0" presId="urn:microsoft.com/office/officeart/2005/8/layout/hierarchy1"/>
    <dgm:cxn modelId="{8B098798-376B-41CA-9088-CCB3115EA765}" srcId="{BD6C87EF-3B05-4EBD-A419-687EFBA831FB}" destId="{7F53369C-39E6-4CC9-92B3-7654BE44D8FD}" srcOrd="0" destOrd="0" parTransId="{A7906692-A799-44A4-B0E1-10BA711E6055}" sibTransId="{6BDA23BA-27FA-4D2F-B1CA-6F860CE44F80}"/>
    <dgm:cxn modelId="{3D647CB4-8158-4248-B0A3-F8B5655B52BC}" type="presOf" srcId="{96602FDE-50FD-4382-8C57-871B97EF1870}" destId="{EA86E80E-5E72-4882-A68B-4FAA00C9148D}" srcOrd="0" destOrd="0" presId="urn:microsoft.com/office/officeart/2005/8/layout/hierarchy1"/>
    <dgm:cxn modelId="{14643CB8-ECFB-44F7-BC9F-A15CBF611A19}" srcId="{CACE19FD-D0D6-49A2-8B86-59569EA865FE}" destId="{5ECC2EB4-E6F6-42BE-BE08-3622BA8B50CE}" srcOrd="0" destOrd="0" parTransId="{D020838D-D8BF-46E1-9ADF-54890D47B120}" sibTransId="{69A4337A-7BD6-4B19-A5F9-7C9F9A2B9498}"/>
    <dgm:cxn modelId="{66711FC8-6D13-4365-B99C-6E457BC1ACA6}" srcId="{A8ED70F5-7EF0-47EB-8173-566B5C636C75}" destId="{F18EFE34-10AE-4190-B214-ADA0D04B24AA}" srcOrd="0" destOrd="0" parTransId="{F345A42F-700A-4119-A39E-92E7A6F56207}" sibTransId="{39BC31D5-C0D1-4B91-8652-00EBBC933BCF}"/>
    <dgm:cxn modelId="{930B52CD-C7E8-4A75-B8CB-DA8025C7AD43}" type="presOf" srcId="{BD6C87EF-3B05-4EBD-A419-687EFBA831FB}" destId="{070EAD82-9AE6-4475-B3D9-0B21DCD0B9C8}" srcOrd="0" destOrd="0" presId="urn:microsoft.com/office/officeart/2005/8/layout/hierarchy1"/>
    <dgm:cxn modelId="{45854DD0-3DFB-4122-9D8B-1A1F12C1F853}" type="presOf" srcId="{42656136-A377-4FF0-BCD9-D5F0F7E1A078}" destId="{30BCD52F-71C4-4590-BD06-C0AC8FAB9005}" srcOrd="0" destOrd="0" presId="urn:microsoft.com/office/officeart/2005/8/layout/hierarchy1"/>
    <dgm:cxn modelId="{4C1D6ED3-38FA-45A1-BA77-BE3E4ED03B75}" srcId="{5E12CDF9-26C9-41B7-8EB3-5BC9D86E5787}" destId="{D424D07F-EC20-46C0-82FE-591EC6A708A2}" srcOrd="0" destOrd="0" parTransId="{13EBF551-F26C-487A-A202-8BFD16BB875D}" sibTransId="{D2FD29D1-29DF-45DA-B1E8-8FA57048C3BA}"/>
    <dgm:cxn modelId="{8856C5D8-5AB3-49FC-9AC2-063747278661}" type="presOf" srcId="{CACE19FD-D0D6-49A2-8B86-59569EA865FE}" destId="{556B8169-ABBD-4C37-942A-3852F5B3A500}" srcOrd="0" destOrd="0" presId="urn:microsoft.com/office/officeart/2005/8/layout/hierarchy1"/>
    <dgm:cxn modelId="{8CA786E0-FC1A-4A77-9039-2AC69EF1FFB8}" type="presOf" srcId="{A7906692-A799-44A4-B0E1-10BA711E6055}" destId="{16D28587-F046-4288-893D-B1F9DDFDC694}" srcOrd="0" destOrd="0" presId="urn:microsoft.com/office/officeart/2005/8/layout/hierarchy1"/>
    <dgm:cxn modelId="{0194F9E4-711D-40CF-8C9A-E8FEB6547141}" type="presOf" srcId="{B29A1E7E-F4E8-4B9D-94A5-82DBB93E2E96}" destId="{7E395B07-9B26-4CF5-B372-683437090457}" srcOrd="0" destOrd="0" presId="urn:microsoft.com/office/officeart/2005/8/layout/hierarchy1"/>
    <dgm:cxn modelId="{23F712F4-25F9-43D5-8B70-E9F487B02B78}" srcId="{5ECC2EB4-E6F6-42BE-BE08-3622BA8B50CE}" destId="{A8ED70F5-7EF0-47EB-8173-566B5C636C75}" srcOrd="0" destOrd="0" parTransId="{96602FDE-50FD-4382-8C57-871B97EF1870}" sibTransId="{F673AF3B-9393-410F-B58B-073C8FE71B57}"/>
    <dgm:cxn modelId="{AAA367F7-165A-4462-87DC-73F229A43D11}" type="presOf" srcId="{D424D07F-EC20-46C0-82FE-591EC6A708A2}" destId="{B3E9CFA5-427C-4CDB-AB28-BFD817812913}" srcOrd="0" destOrd="0" presId="urn:microsoft.com/office/officeart/2005/8/layout/hierarchy1"/>
    <dgm:cxn modelId="{6713F9FA-C663-4BF0-8447-DA7584D47F3B}" type="presOf" srcId="{F345A42F-700A-4119-A39E-92E7A6F56207}" destId="{74B20D76-2F9F-479C-A68A-FD1752CE0E22}" srcOrd="0" destOrd="0" presId="urn:microsoft.com/office/officeart/2005/8/layout/hierarchy1"/>
    <dgm:cxn modelId="{59441D1B-4286-4E4D-B37D-451D2F004336}" type="presParOf" srcId="{556B8169-ABBD-4C37-942A-3852F5B3A500}" destId="{0EF31674-5566-4BB5-9D6E-C3F186E1DAE0}" srcOrd="0" destOrd="0" presId="urn:microsoft.com/office/officeart/2005/8/layout/hierarchy1"/>
    <dgm:cxn modelId="{4B97BC83-50FB-40A5-923C-9D5CEEB95BE7}" type="presParOf" srcId="{0EF31674-5566-4BB5-9D6E-C3F186E1DAE0}" destId="{9C849DBD-1A82-49A7-AF7F-70B892958FC1}" srcOrd="0" destOrd="0" presId="urn:microsoft.com/office/officeart/2005/8/layout/hierarchy1"/>
    <dgm:cxn modelId="{C7840013-0369-4074-8B6F-6DEF7FD1017D}" type="presParOf" srcId="{9C849DBD-1A82-49A7-AF7F-70B892958FC1}" destId="{231CD266-AE45-47B8-8AA1-ACEC9461ED8F}" srcOrd="0" destOrd="0" presId="urn:microsoft.com/office/officeart/2005/8/layout/hierarchy1"/>
    <dgm:cxn modelId="{22A5A012-79FA-4509-87EC-82B715CD215D}" type="presParOf" srcId="{9C849DBD-1A82-49A7-AF7F-70B892958FC1}" destId="{2BED24A3-B5DC-4FEB-B30C-4A309175FC50}" srcOrd="1" destOrd="0" presId="urn:microsoft.com/office/officeart/2005/8/layout/hierarchy1"/>
    <dgm:cxn modelId="{35D83E7A-9C52-4F1B-BD3D-1BF92BD9B2AE}" type="presParOf" srcId="{0EF31674-5566-4BB5-9D6E-C3F186E1DAE0}" destId="{D55BC6BA-C32F-4ED4-9D9A-FE465E794D72}" srcOrd="1" destOrd="0" presId="urn:microsoft.com/office/officeart/2005/8/layout/hierarchy1"/>
    <dgm:cxn modelId="{579E322D-8AFD-4DAD-B396-B6EB947C3020}" type="presParOf" srcId="{D55BC6BA-C32F-4ED4-9D9A-FE465E794D72}" destId="{EA86E80E-5E72-4882-A68B-4FAA00C9148D}" srcOrd="0" destOrd="0" presId="urn:microsoft.com/office/officeart/2005/8/layout/hierarchy1"/>
    <dgm:cxn modelId="{57FA9DD4-98F4-45CA-BD20-744BEC02317F}" type="presParOf" srcId="{D55BC6BA-C32F-4ED4-9D9A-FE465E794D72}" destId="{CE298641-C031-49BD-98C5-3A8F20CB79C8}" srcOrd="1" destOrd="0" presId="urn:microsoft.com/office/officeart/2005/8/layout/hierarchy1"/>
    <dgm:cxn modelId="{72FE8928-479F-4C9D-B809-6B7221EB001A}" type="presParOf" srcId="{CE298641-C031-49BD-98C5-3A8F20CB79C8}" destId="{059F2E1B-6406-4D80-B367-FBEE457ED49B}" srcOrd="0" destOrd="0" presId="urn:microsoft.com/office/officeart/2005/8/layout/hierarchy1"/>
    <dgm:cxn modelId="{ABBE1A37-7056-41F2-B0C9-EDABBC284F7E}" type="presParOf" srcId="{059F2E1B-6406-4D80-B367-FBEE457ED49B}" destId="{4B804078-D27B-4598-B222-12222F72CCC7}" srcOrd="0" destOrd="0" presId="urn:microsoft.com/office/officeart/2005/8/layout/hierarchy1"/>
    <dgm:cxn modelId="{40C1DE02-2F1B-4287-A6A4-4BDE6342E0ED}" type="presParOf" srcId="{059F2E1B-6406-4D80-B367-FBEE457ED49B}" destId="{BBC0C9AF-4C46-40CE-AA1F-6A5AE7088A90}" srcOrd="1" destOrd="0" presId="urn:microsoft.com/office/officeart/2005/8/layout/hierarchy1"/>
    <dgm:cxn modelId="{75A365C4-1014-4EED-A1BF-69307C8755BD}" type="presParOf" srcId="{CE298641-C031-49BD-98C5-3A8F20CB79C8}" destId="{048AB869-1FE9-44CA-8D82-1986D5AE0806}" srcOrd="1" destOrd="0" presId="urn:microsoft.com/office/officeart/2005/8/layout/hierarchy1"/>
    <dgm:cxn modelId="{3FCDA871-D655-4997-B87D-98E7D661B173}" type="presParOf" srcId="{048AB869-1FE9-44CA-8D82-1986D5AE0806}" destId="{74B20D76-2F9F-479C-A68A-FD1752CE0E22}" srcOrd="0" destOrd="0" presId="urn:microsoft.com/office/officeart/2005/8/layout/hierarchy1"/>
    <dgm:cxn modelId="{2F3737EE-7C9E-4F0B-AA9B-24670ADBDC51}" type="presParOf" srcId="{048AB869-1FE9-44CA-8D82-1986D5AE0806}" destId="{5B90B3E8-434D-4064-8C83-02B75F012D01}" srcOrd="1" destOrd="0" presId="urn:microsoft.com/office/officeart/2005/8/layout/hierarchy1"/>
    <dgm:cxn modelId="{DD47FE1E-9D3B-46A0-BB5E-709A530FFF76}" type="presParOf" srcId="{5B90B3E8-434D-4064-8C83-02B75F012D01}" destId="{626A163D-8999-447F-86EE-A39F1037012F}" srcOrd="0" destOrd="0" presId="urn:microsoft.com/office/officeart/2005/8/layout/hierarchy1"/>
    <dgm:cxn modelId="{2E79E352-8611-4006-9920-4AAAB99D03CB}" type="presParOf" srcId="{626A163D-8999-447F-86EE-A39F1037012F}" destId="{1B4190F1-C6C7-4733-931F-85C81E23FF7C}" srcOrd="0" destOrd="0" presId="urn:microsoft.com/office/officeart/2005/8/layout/hierarchy1"/>
    <dgm:cxn modelId="{33E4FDEB-21D3-4434-B2A6-82706D9489D5}" type="presParOf" srcId="{626A163D-8999-447F-86EE-A39F1037012F}" destId="{EF091D53-1448-462E-8409-0D469939921A}" srcOrd="1" destOrd="0" presId="urn:microsoft.com/office/officeart/2005/8/layout/hierarchy1"/>
    <dgm:cxn modelId="{711587B9-CBE3-4FDA-87F6-FD5D26493810}" type="presParOf" srcId="{5B90B3E8-434D-4064-8C83-02B75F012D01}" destId="{A671D00F-3DFC-45C1-AA78-8E1ACDE28A2E}" srcOrd="1" destOrd="0" presId="urn:microsoft.com/office/officeart/2005/8/layout/hierarchy1"/>
    <dgm:cxn modelId="{D9C8AAC8-9E03-4238-AABB-0227977F1226}" type="presParOf" srcId="{D55BC6BA-C32F-4ED4-9D9A-FE465E794D72}" destId="{19147969-03FD-4CDB-8632-AA2EB8C1ACB1}" srcOrd="2" destOrd="0" presId="urn:microsoft.com/office/officeart/2005/8/layout/hierarchy1"/>
    <dgm:cxn modelId="{CCD0E2A3-E979-4081-857F-B609612B7350}" type="presParOf" srcId="{D55BC6BA-C32F-4ED4-9D9A-FE465E794D72}" destId="{898064C9-F185-4D01-99C8-95C2A8C03B6C}" srcOrd="3" destOrd="0" presId="urn:microsoft.com/office/officeart/2005/8/layout/hierarchy1"/>
    <dgm:cxn modelId="{B3B061F4-B303-47C6-BACD-1736E130A364}" type="presParOf" srcId="{898064C9-F185-4D01-99C8-95C2A8C03B6C}" destId="{A69E98A2-40B5-4E0B-A065-950143E5C7CC}" srcOrd="0" destOrd="0" presId="urn:microsoft.com/office/officeart/2005/8/layout/hierarchy1"/>
    <dgm:cxn modelId="{62ABB2AD-E46C-4C15-84A2-459B24443DCA}" type="presParOf" srcId="{A69E98A2-40B5-4E0B-A065-950143E5C7CC}" destId="{9642B34C-4E6F-48E2-B52B-DF70CC199B08}" srcOrd="0" destOrd="0" presId="urn:microsoft.com/office/officeart/2005/8/layout/hierarchy1"/>
    <dgm:cxn modelId="{69C6736F-7521-4054-97D1-0D59DEF51B24}" type="presParOf" srcId="{A69E98A2-40B5-4E0B-A065-950143E5C7CC}" destId="{131EC524-4667-437D-9297-A71F6AAC0B01}" srcOrd="1" destOrd="0" presId="urn:microsoft.com/office/officeart/2005/8/layout/hierarchy1"/>
    <dgm:cxn modelId="{73B6A148-AA36-440E-96E9-29E7A170480C}" type="presParOf" srcId="{898064C9-F185-4D01-99C8-95C2A8C03B6C}" destId="{9A967BA3-917E-4ED4-AF0E-7529BFB4BB8B}" srcOrd="1" destOrd="0" presId="urn:microsoft.com/office/officeart/2005/8/layout/hierarchy1"/>
    <dgm:cxn modelId="{A2AE6F38-44C0-4F3E-8E1C-616DA3198E72}" type="presParOf" srcId="{9A967BA3-917E-4ED4-AF0E-7529BFB4BB8B}" destId="{73DE2D3E-570C-4394-BA4B-2B88B6D704A6}" srcOrd="0" destOrd="0" presId="urn:microsoft.com/office/officeart/2005/8/layout/hierarchy1"/>
    <dgm:cxn modelId="{C640F421-1A89-40DF-AF79-A840F79B7565}" type="presParOf" srcId="{9A967BA3-917E-4ED4-AF0E-7529BFB4BB8B}" destId="{4EB83312-BA56-4FBD-B086-D155A5B7BD1D}" srcOrd="1" destOrd="0" presId="urn:microsoft.com/office/officeart/2005/8/layout/hierarchy1"/>
    <dgm:cxn modelId="{F7C21EED-E072-40B7-8A30-4954EF930F06}" type="presParOf" srcId="{4EB83312-BA56-4FBD-B086-D155A5B7BD1D}" destId="{85982C02-5C5B-4339-8675-6CD215A8C2BF}" srcOrd="0" destOrd="0" presId="urn:microsoft.com/office/officeart/2005/8/layout/hierarchy1"/>
    <dgm:cxn modelId="{C6E0E5D3-E4DD-4CC6-89AC-5053796540E3}" type="presParOf" srcId="{85982C02-5C5B-4339-8675-6CD215A8C2BF}" destId="{2549BEE4-BFAA-42EE-A80C-4F892A81CAA8}" srcOrd="0" destOrd="0" presId="urn:microsoft.com/office/officeart/2005/8/layout/hierarchy1"/>
    <dgm:cxn modelId="{0E6A9471-07EC-4D96-A1AD-FAA909EDBF0E}" type="presParOf" srcId="{85982C02-5C5B-4339-8675-6CD215A8C2BF}" destId="{B3E9CFA5-427C-4CDB-AB28-BFD817812913}" srcOrd="1" destOrd="0" presId="urn:microsoft.com/office/officeart/2005/8/layout/hierarchy1"/>
    <dgm:cxn modelId="{1C6E3577-8B46-40F0-A549-2CE23334E368}" type="presParOf" srcId="{4EB83312-BA56-4FBD-B086-D155A5B7BD1D}" destId="{84290BF4-7E1B-4430-9FBB-92C3514872AF}" srcOrd="1" destOrd="0" presId="urn:microsoft.com/office/officeart/2005/8/layout/hierarchy1"/>
    <dgm:cxn modelId="{5D848818-E2F6-4C5C-A6E1-620ECE4D5CC1}" type="presParOf" srcId="{D55BC6BA-C32F-4ED4-9D9A-FE465E794D72}" destId="{E906109A-D18E-403F-B126-73F14F906E11}" srcOrd="4" destOrd="0" presId="urn:microsoft.com/office/officeart/2005/8/layout/hierarchy1"/>
    <dgm:cxn modelId="{1FC54B2E-2772-4843-A283-457BE4BD7DD6}" type="presParOf" srcId="{D55BC6BA-C32F-4ED4-9D9A-FE465E794D72}" destId="{34F8F159-754A-45E8-9870-4235D5E72D86}" srcOrd="5" destOrd="0" presId="urn:microsoft.com/office/officeart/2005/8/layout/hierarchy1"/>
    <dgm:cxn modelId="{6BB53A80-AECD-4721-B3ED-43E81574459F}" type="presParOf" srcId="{34F8F159-754A-45E8-9870-4235D5E72D86}" destId="{A0249EA5-9EB7-4369-A6E5-D74C7B13F4E2}" srcOrd="0" destOrd="0" presId="urn:microsoft.com/office/officeart/2005/8/layout/hierarchy1"/>
    <dgm:cxn modelId="{0131FBC1-A582-453C-9A0B-03960D6FED54}" type="presParOf" srcId="{A0249EA5-9EB7-4369-A6E5-D74C7B13F4E2}" destId="{4D689A84-071D-432A-9840-FF2EE5946F77}" srcOrd="0" destOrd="0" presId="urn:microsoft.com/office/officeart/2005/8/layout/hierarchy1"/>
    <dgm:cxn modelId="{31BFD8C6-C861-414F-86ED-A432094A1A4E}" type="presParOf" srcId="{A0249EA5-9EB7-4369-A6E5-D74C7B13F4E2}" destId="{30BCD52F-71C4-4590-BD06-C0AC8FAB9005}" srcOrd="1" destOrd="0" presId="urn:microsoft.com/office/officeart/2005/8/layout/hierarchy1"/>
    <dgm:cxn modelId="{264FB014-212F-44A4-9E3E-3407B6B4DB9A}" type="presParOf" srcId="{34F8F159-754A-45E8-9870-4235D5E72D86}" destId="{94D5C02C-9F21-429A-8C60-205E5E2F4008}" srcOrd="1" destOrd="0" presId="urn:microsoft.com/office/officeart/2005/8/layout/hierarchy1"/>
    <dgm:cxn modelId="{6FF208F4-3FDC-4328-A32C-767B251E60BC}" type="presParOf" srcId="{94D5C02C-9F21-429A-8C60-205E5E2F4008}" destId="{C1079784-6675-4A6F-BDF9-00759A80AA9D}" srcOrd="0" destOrd="0" presId="urn:microsoft.com/office/officeart/2005/8/layout/hierarchy1"/>
    <dgm:cxn modelId="{A974D812-63EE-419B-B033-574835F60118}" type="presParOf" srcId="{94D5C02C-9F21-429A-8C60-205E5E2F4008}" destId="{54A9D446-0912-461D-9B59-66CBB66AB2E8}" srcOrd="1" destOrd="0" presId="urn:microsoft.com/office/officeart/2005/8/layout/hierarchy1"/>
    <dgm:cxn modelId="{5F5F7F3F-7E77-42C5-B1C9-93D58DE3C999}" type="presParOf" srcId="{54A9D446-0912-461D-9B59-66CBB66AB2E8}" destId="{1F06D818-6532-4C60-977D-8E07FF362081}" srcOrd="0" destOrd="0" presId="urn:microsoft.com/office/officeart/2005/8/layout/hierarchy1"/>
    <dgm:cxn modelId="{E6F22523-5F67-45DE-BCDF-D182A9DF995F}" type="presParOf" srcId="{1F06D818-6532-4C60-977D-8E07FF362081}" destId="{9E52221F-43A3-454B-9892-CDC4DC2F69D7}" srcOrd="0" destOrd="0" presId="urn:microsoft.com/office/officeart/2005/8/layout/hierarchy1"/>
    <dgm:cxn modelId="{EAA1227A-B231-4D1A-9B83-25AFC3AA38C8}" type="presParOf" srcId="{1F06D818-6532-4C60-977D-8E07FF362081}" destId="{7E395B07-9B26-4CF5-B372-683437090457}" srcOrd="1" destOrd="0" presId="urn:microsoft.com/office/officeart/2005/8/layout/hierarchy1"/>
    <dgm:cxn modelId="{148FC964-FF66-4491-9D8F-FE7568112ECF}" type="presParOf" srcId="{54A9D446-0912-461D-9B59-66CBB66AB2E8}" destId="{9F5F8853-DF73-4279-A72E-E5AF8619AF70}" srcOrd="1" destOrd="0" presId="urn:microsoft.com/office/officeart/2005/8/layout/hierarchy1"/>
    <dgm:cxn modelId="{A7750131-33E5-4407-9D6B-6580B7CDCCAF}" type="presParOf" srcId="{D55BC6BA-C32F-4ED4-9D9A-FE465E794D72}" destId="{DAC69F60-EEC1-441C-9387-02F88762F34C}" srcOrd="6" destOrd="0" presId="urn:microsoft.com/office/officeart/2005/8/layout/hierarchy1"/>
    <dgm:cxn modelId="{40B40F90-836D-419D-BDA1-989494DB4B7D}" type="presParOf" srcId="{D55BC6BA-C32F-4ED4-9D9A-FE465E794D72}" destId="{19EC7DB5-6D39-4DA4-94D9-2D4AB22410F1}" srcOrd="7" destOrd="0" presId="urn:microsoft.com/office/officeart/2005/8/layout/hierarchy1"/>
    <dgm:cxn modelId="{A205AAB2-D2BF-467C-BADC-5464C77C8E36}" type="presParOf" srcId="{19EC7DB5-6D39-4DA4-94D9-2D4AB22410F1}" destId="{E92DB5A1-2296-4B98-BF7D-F4C5255F5972}" srcOrd="0" destOrd="0" presId="urn:microsoft.com/office/officeart/2005/8/layout/hierarchy1"/>
    <dgm:cxn modelId="{06FB3E5B-D4ED-4279-97B8-793D585B1A81}" type="presParOf" srcId="{E92DB5A1-2296-4B98-BF7D-F4C5255F5972}" destId="{49EA376B-D2AB-48BA-8098-CDE50D6E7989}" srcOrd="0" destOrd="0" presId="urn:microsoft.com/office/officeart/2005/8/layout/hierarchy1"/>
    <dgm:cxn modelId="{F803CAD4-E6A2-4F5B-AD59-B18743DF7AB4}" type="presParOf" srcId="{E92DB5A1-2296-4B98-BF7D-F4C5255F5972}" destId="{070EAD82-9AE6-4475-B3D9-0B21DCD0B9C8}" srcOrd="1" destOrd="0" presId="urn:microsoft.com/office/officeart/2005/8/layout/hierarchy1"/>
    <dgm:cxn modelId="{B937FE57-6695-4CD9-A6C0-A57DC9037478}" type="presParOf" srcId="{19EC7DB5-6D39-4DA4-94D9-2D4AB22410F1}" destId="{139A8255-ED29-402E-90DB-906EF3CD08EF}" srcOrd="1" destOrd="0" presId="urn:microsoft.com/office/officeart/2005/8/layout/hierarchy1"/>
    <dgm:cxn modelId="{F1EBEEE9-2F85-46DF-B087-0182B2021EEF}" type="presParOf" srcId="{139A8255-ED29-402E-90DB-906EF3CD08EF}" destId="{16D28587-F046-4288-893D-B1F9DDFDC694}" srcOrd="0" destOrd="0" presId="urn:microsoft.com/office/officeart/2005/8/layout/hierarchy1"/>
    <dgm:cxn modelId="{0E70BFA5-A4DF-43E2-8383-D231C1A3D491}" type="presParOf" srcId="{139A8255-ED29-402E-90DB-906EF3CD08EF}" destId="{8B58CC65-0368-491F-8F6B-9961ADF88B26}" srcOrd="1" destOrd="0" presId="urn:microsoft.com/office/officeart/2005/8/layout/hierarchy1"/>
    <dgm:cxn modelId="{3CBDC222-349C-4A4B-A7E0-CCEF016EA81A}" type="presParOf" srcId="{8B58CC65-0368-491F-8F6B-9961ADF88B26}" destId="{F20358B6-2DFB-444E-BB74-8D1FD08B6BE8}" srcOrd="0" destOrd="0" presId="urn:microsoft.com/office/officeart/2005/8/layout/hierarchy1"/>
    <dgm:cxn modelId="{93C6D712-0052-4472-BF54-C4A8033499BB}" type="presParOf" srcId="{F20358B6-2DFB-444E-BB74-8D1FD08B6BE8}" destId="{9A483C2D-C3EF-4222-8A70-59AC2B169D62}" srcOrd="0" destOrd="0" presId="urn:microsoft.com/office/officeart/2005/8/layout/hierarchy1"/>
    <dgm:cxn modelId="{11279495-D6C9-40FD-B568-D04577EA96B2}" type="presParOf" srcId="{F20358B6-2DFB-444E-BB74-8D1FD08B6BE8}" destId="{72386675-EC1E-42B1-B0A2-440318AEFF40}" srcOrd="1" destOrd="0" presId="urn:microsoft.com/office/officeart/2005/8/layout/hierarchy1"/>
    <dgm:cxn modelId="{65AE1FD8-22C7-4E4B-9FA8-E8EE0E5E6F80}" type="presParOf" srcId="{8B58CC65-0368-491F-8F6B-9961ADF88B26}" destId="{9352314F-8DE0-4B9B-A11F-56C55B96D501}" srcOrd="1" destOrd="0" presId="urn:microsoft.com/office/officeart/2005/8/layout/hierarchy1"/>
    <dgm:cxn modelId="{BDF43AD3-8B4B-4CE1-9DB0-91FFCEBFE571}" type="presParOf" srcId="{D55BC6BA-C32F-4ED4-9D9A-FE465E794D72}" destId="{AB97BB1B-D65B-4A55-837B-230317674880}" srcOrd="8" destOrd="0" presId="urn:microsoft.com/office/officeart/2005/8/layout/hierarchy1"/>
    <dgm:cxn modelId="{C2A71D26-21BB-43B0-96F8-7AF047199EE6}" type="presParOf" srcId="{D55BC6BA-C32F-4ED4-9D9A-FE465E794D72}" destId="{91C4A15A-A9AA-40C2-B901-EE782C444622}" srcOrd="9" destOrd="0" presId="urn:microsoft.com/office/officeart/2005/8/layout/hierarchy1"/>
    <dgm:cxn modelId="{D86401D5-C503-4286-83F3-91D7B4BE91F4}" type="presParOf" srcId="{91C4A15A-A9AA-40C2-B901-EE782C444622}" destId="{2A02E766-8F4C-4447-8C5A-2E713843FA6F}" srcOrd="0" destOrd="0" presId="urn:microsoft.com/office/officeart/2005/8/layout/hierarchy1"/>
    <dgm:cxn modelId="{F8E2D25D-EAB7-4FB9-99DE-760338496F72}" type="presParOf" srcId="{2A02E766-8F4C-4447-8C5A-2E713843FA6F}" destId="{7B9C564F-9C18-4543-9706-746C5027D624}" srcOrd="0" destOrd="0" presId="urn:microsoft.com/office/officeart/2005/8/layout/hierarchy1"/>
    <dgm:cxn modelId="{37BD715C-08D3-47D9-A675-96B404E7B9F6}" type="presParOf" srcId="{2A02E766-8F4C-4447-8C5A-2E713843FA6F}" destId="{CB3B52D8-39D1-4AF8-A374-77CF2644D792}" srcOrd="1" destOrd="0" presId="urn:microsoft.com/office/officeart/2005/8/layout/hierarchy1"/>
    <dgm:cxn modelId="{96DE28AF-01E7-4691-B1D1-4B7ECB813D42}" type="presParOf" srcId="{91C4A15A-A9AA-40C2-B901-EE782C444622}" destId="{309F71C7-7FE1-4A51-8EB5-A1E62D49ACCC}" srcOrd="1" destOrd="0" presId="urn:microsoft.com/office/officeart/2005/8/layout/hierarchy1"/>
    <dgm:cxn modelId="{21F724B6-76C4-40ED-AF5D-8DD9D7960318}" type="presParOf" srcId="{309F71C7-7FE1-4A51-8EB5-A1E62D49ACCC}" destId="{13D4015C-492C-4240-AA44-1A763D334E83}" srcOrd="0" destOrd="0" presId="urn:microsoft.com/office/officeart/2005/8/layout/hierarchy1"/>
    <dgm:cxn modelId="{D183D523-28DD-4926-912C-FD96E371B149}" type="presParOf" srcId="{309F71C7-7FE1-4A51-8EB5-A1E62D49ACCC}" destId="{686C7260-74B8-4253-A003-4CC68084C075}" srcOrd="1" destOrd="0" presId="urn:microsoft.com/office/officeart/2005/8/layout/hierarchy1"/>
    <dgm:cxn modelId="{B7ACCFC1-03D9-44C5-9052-8019442F1928}" type="presParOf" srcId="{686C7260-74B8-4253-A003-4CC68084C075}" destId="{89FD681A-EADB-4000-B406-8BB3C4CD4190}" srcOrd="0" destOrd="0" presId="urn:microsoft.com/office/officeart/2005/8/layout/hierarchy1"/>
    <dgm:cxn modelId="{E9899B6E-E8DE-430F-B4B0-27068C91B5E3}" type="presParOf" srcId="{89FD681A-EADB-4000-B406-8BB3C4CD4190}" destId="{B7548C23-8620-4CEF-9092-07D7B5457815}" srcOrd="0" destOrd="0" presId="urn:microsoft.com/office/officeart/2005/8/layout/hierarchy1"/>
    <dgm:cxn modelId="{B3DAF815-BAED-4B4B-AF2A-830B42712C5E}" type="presParOf" srcId="{89FD681A-EADB-4000-B406-8BB3C4CD4190}" destId="{692D0970-A5C1-4F9D-8D17-955DC467AAC4}" srcOrd="1" destOrd="0" presId="urn:microsoft.com/office/officeart/2005/8/layout/hierarchy1"/>
    <dgm:cxn modelId="{F588ADEF-2544-42F2-9830-2866BC4BD534}" type="presParOf" srcId="{686C7260-74B8-4253-A003-4CC68084C075}" destId="{010D6357-8A8A-4C1A-A1CF-316ECC22520B}" srcOrd="1" destOrd="0" presId="urn:microsoft.com/office/officeart/2005/8/layout/hierarchy1"/>
    <dgm:cxn modelId="{28424D68-B622-4996-8145-4C7C9A9A0BAB}" type="presParOf" srcId="{556B8169-ABBD-4C37-942A-3852F5B3A500}" destId="{E3CBE0EC-3BB7-4A06-A2D5-84EBD27D2EBD}" srcOrd="1" destOrd="0" presId="urn:microsoft.com/office/officeart/2005/8/layout/hierarchy1"/>
    <dgm:cxn modelId="{A6DFE0B0-716B-4096-8592-34FB06AC43EB}" type="presParOf" srcId="{E3CBE0EC-3BB7-4A06-A2D5-84EBD27D2EBD}" destId="{C2E267EC-DB95-4227-AA73-03701C38AAB8}" srcOrd="0" destOrd="0" presId="urn:microsoft.com/office/officeart/2005/8/layout/hierarchy1"/>
    <dgm:cxn modelId="{154FBFB6-C2F5-4A14-AAEE-8F73ED903C33}" type="presParOf" srcId="{C2E267EC-DB95-4227-AA73-03701C38AAB8}" destId="{D475AE25-1EE9-4792-BA97-87F9F3ADF801}" srcOrd="0" destOrd="0" presId="urn:microsoft.com/office/officeart/2005/8/layout/hierarchy1"/>
    <dgm:cxn modelId="{747FFEC0-92D3-4338-BA09-99BCC2537E0A}" type="presParOf" srcId="{C2E267EC-DB95-4227-AA73-03701C38AAB8}" destId="{9F25A130-2518-4E70-8D40-629FBD6F333A}" srcOrd="1" destOrd="0" presId="urn:microsoft.com/office/officeart/2005/8/layout/hierarchy1"/>
    <dgm:cxn modelId="{E7AF2DF7-B231-492F-BD90-ACED29DE4A09}" type="presParOf" srcId="{E3CBE0EC-3BB7-4A06-A2D5-84EBD27D2EBD}" destId="{D98389C3-B133-4EFB-B295-2E558CC9B9B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4015C-492C-4240-AA44-1A763D334E83}">
      <dsp:nvSpPr>
        <dsp:cNvPr id="0" name=""/>
        <dsp:cNvSpPr/>
      </dsp:nvSpPr>
      <dsp:spPr>
        <a:xfrm>
          <a:off x="10169287"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97BB1B-D65B-4A55-837B-230317674880}">
      <dsp:nvSpPr>
        <dsp:cNvPr id="0" name=""/>
        <dsp:cNvSpPr/>
      </dsp:nvSpPr>
      <dsp:spPr>
        <a:xfrm>
          <a:off x="5472706" y="1530753"/>
          <a:ext cx="4742301" cy="580448"/>
        </a:xfrm>
        <a:custGeom>
          <a:avLst/>
          <a:gdLst/>
          <a:ahLst/>
          <a:cxnLst/>
          <a:rect l="0" t="0" r="0" b="0"/>
          <a:pathLst>
            <a:path>
              <a:moveTo>
                <a:pt x="0" y="0"/>
              </a:moveTo>
              <a:lnTo>
                <a:pt x="0" y="404925"/>
              </a:lnTo>
              <a:lnTo>
                <a:pt x="4742301" y="404925"/>
              </a:lnTo>
              <a:lnTo>
                <a:pt x="4742301"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6D28587-F046-4288-893D-B1F9DDFDC694}">
      <dsp:nvSpPr>
        <dsp:cNvPr id="0" name=""/>
        <dsp:cNvSpPr/>
      </dsp:nvSpPr>
      <dsp:spPr>
        <a:xfrm>
          <a:off x="7853533"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C69F60-EEC1-441C-9387-02F88762F34C}">
      <dsp:nvSpPr>
        <dsp:cNvPr id="0" name=""/>
        <dsp:cNvSpPr/>
      </dsp:nvSpPr>
      <dsp:spPr>
        <a:xfrm>
          <a:off x="5472706" y="1530753"/>
          <a:ext cx="2426547" cy="580448"/>
        </a:xfrm>
        <a:custGeom>
          <a:avLst/>
          <a:gdLst/>
          <a:ahLst/>
          <a:cxnLst/>
          <a:rect l="0" t="0" r="0" b="0"/>
          <a:pathLst>
            <a:path>
              <a:moveTo>
                <a:pt x="0" y="0"/>
              </a:moveTo>
              <a:lnTo>
                <a:pt x="0" y="404925"/>
              </a:lnTo>
              <a:lnTo>
                <a:pt x="2426547" y="404925"/>
              </a:lnTo>
              <a:lnTo>
                <a:pt x="2426547"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079784-6675-4A6F-BDF9-00759A80AA9D}">
      <dsp:nvSpPr>
        <dsp:cNvPr id="0" name=""/>
        <dsp:cNvSpPr/>
      </dsp:nvSpPr>
      <dsp:spPr>
        <a:xfrm>
          <a:off x="5537779"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906109A-D18E-403F-B126-73F14F906E11}">
      <dsp:nvSpPr>
        <dsp:cNvPr id="0" name=""/>
        <dsp:cNvSpPr/>
      </dsp:nvSpPr>
      <dsp:spPr>
        <a:xfrm>
          <a:off x="5472706" y="1530753"/>
          <a:ext cx="110793" cy="580448"/>
        </a:xfrm>
        <a:custGeom>
          <a:avLst/>
          <a:gdLst/>
          <a:ahLst/>
          <a:cxnLst/>
          <a:rect l="0" t="0" r="0" b="0"/>
          <a:pathLst>
            <a:path>
              <a:moveTo>
                <a:pt x="0" y="0"/>
              </a:moveTo>
              <a:lnTo>
                <a:pt x="0" y="404925"/>
              </a:lnTo>
              <a:lnTo>
                <a:pt x="110793" y="404925"/>
              </a:lnTo>
              <a:lnTo>
                <a:pt x="110793"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E2D3E-570C-4394-BA4B-2B88B6D704A6}">
      <dsp:nvSpPr>
        <dsp:cNvPr id="0" name=""/>
        <dsp:cNvSpPr/>
      </dsp:nvSpPr>
      <dsp:spPr>
        <a:xfrm>
          <a:off x="3220528"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9147969-03FD-4CDB-8632-AA2EB8C1ACB1}">
      <dsp:nvSpPr>
        <dsp:cNvPr id="0" name=""/>
        <dsp:cNvSpPr/>
      </dsp:nvSpPr>
      <dsp:spPr>
        <a:xfrm>
          <a:off x="3266248" y="1530753"/>
          <a:ext cx="2206458" cy="580448"/>
        </a:xfrm>
        <a:custGeom>
          <a:avLst/>
          <a:gdLst/>
          <a:ahLst/>
          <a:cxnLst/>
          <a:rect l="0" t="0" r="0" b="0"/>
          <a:pathLst>
            <a:path>
              <a:moveTo>
                <a:pt x="2206458" y="0"/>
              </a:moveTo>
              <a:lnTo>
                <a:pt x="2206458" y="404925"/>
              </a:lnTo>
              <a:lnTo>
                <a:pt x="0" y="404925"/>
              </a:lnTo>
              <a:lnTo>
                <a:pt x="0"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4B20D76-2F9F-479C-A68A-FD1752CE0E22}">
      <dsp:nvSpPr>
        <dsp:cNvPr id="0" name=""/>
        <dsp:cNvSpPr/>
      </dsp:nvSpPr>
      <dsp:spPr>
        <a:xfrm>
          <a:off x="904773" y="3314342"/>
          <a:ext cx="91440" cy="551044"/>
        </a:xfrm>
        <a:custGeom>
          <a:avLst/>
          <a:gdLst/>
          <a:ahLst/>
          <a:cxnLst/>
          <a:rect l="0" t="0" r="0" b="0"/>
          <a:pathLst>
            <a:path>
              <a:moveTo>
                <a:pt x="45720" y="0"/>
              </a:moveTo>
              <a:lnTo>
                <a:pt x="45720" y="55104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A86E80E-5E72-4882-A68B-4FAA00C9148D}">
      <dsp:nvSpPr>
        <dsp:cNvPr id="0" name=""/>
        <dsp:cNvSpPr/>
      </dsp:nvSpPr>
      <dsp:spPr>
        <a:xfrm>
          <a:off x="950493" y="1530753"/>
          <a:ext cx="4522212" cy="580448"/>
        </a:xfrm>
        <a:custGeom>
          <a:avLst/>
          <a:gdLst/>
          <a:ahLst/>
          <a:cxnLst/>
          <a:rect l="0" t="0" r="0" b="0"/>
          <a:pathLst>
            <a:path>
              <a:moveTo>
                <a:pt x="4522212" y="0"/>
              </a:moveTo>
              <a:lnTo>
                <a:pt x="4522212" y="404925"/>
              </a:lnTo>
              <a:lnTo>
                <a:pt x="0" y="404925"/>
              </a:lnTo>
              <a:lnTo>
                <a:pt x="0" y="58044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31CD266-AE45-47B8-8AA1-ACEC9461ED8F}">
      <dsp:nvSpPr>
        <dsp:cNvPr id="0" name=""/>
        <dsp:cNvSpPr/>
      </dsp:nvSpPr>
      <dsp:spPr>
        <a:xfrm>
          <a:off x="3509589" y="313585"/>
          <a:ext cx="3926233" cy="121716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BED24A3-B5DC-4FEB-B30C-4A309175FC50}">
      <dsp:nvSpPr>
        <dsp:cNvPr id="0" name=""/>
        <dsp:cNvSpPr/>
      </dsp:nvSpPr>
      <dsp:spPr>
        <a:xfrm>
          <a:off x="3720112" y="513582"/>
          <a:ext cx="3926233" cy="1217168"/>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baseline="0" noProof="0" dirty="0">
              <a:solidFill>
                <a:schemeClr val="bg1"/>
              </a:solidFill>
              <a:latin typeface="Arial"/>
              <a:ea typeface="+mn-ea"/>
              <a:cs typeface="+mn-cs"/>
            </a:rPr>
            <a:t>HSE </a:t>
          </a:r>
        </a:p>
        <a:p>
          <a:pPr marL="0" lvl="0" indent="0" algn="ctr" defTabSz="711200">
            <a:lnSpc>
              <a:spcPct val="90000"/>
            </a:lnSpc>
            <a:spcBef>
              <a:spcPct val="0"/>
            </a:spcBef>
            <a:spcAft>
              <a:spcPct val="35000"/>
            </a:spcAft>
            <a:buNone/>
          </a:pPr>
          <a:r>
            <a:rPr lang="en-GB" sz="1600" b="1" kern="1200" baseline="0" noProof="0" dirty="0">
              <a:solidFill>
                <a:schemeClr val="bg1"/>
              </a:solidFill>
              <a:latin typeface="Arial"/>
              <a:ea typeface="+mn-ea"/>
              <a:cs typeface="+mn-cs"/>
            </a:rPr>
            <a:t>Occupational Health &amp; Safety and Environmental Protection Unit</a:t>
          </a:r>
        </a:p>
        <a:p>
          <a:pPr marL="0" lvl="0" indent="0" algn="ctr" defTabSz="711200">
            <a:lnSpc>
              <a:spcPct val="90000"/>
            </a:lnSpc>
            <a:spcBef>
              <a:spcPct val="0"/>
            </a:spcBef>
            <a:spcAft>
              <a:spcPct val="35000"/>
            </a:spcAft>
            <a:buNone/>
          </a:pPr>
          <a:r>
            <a:rPr lang="en-GB" sz="1600" b="1" kern="1200" baseline="0" noProof="0" dirty="0">
              <a:solidFill>
                <a:schemeClr val="bg1"/>
              </a:solidFill>
              <a:latin typeface="Arial"/>
              <a:ea typeface="+mn-ea"/>
              <a:cs typeface="+mn-cs"/>
            </a:rPr>
            <a:t>DH: B. Delille / DDH: S. </a:t>
          </a:r>
          <a:r>
            <a:rPr lang="en-GB" sz="1600" b="1" kern="1200" baseline="0" noProof="0" dirty="0" err="1">
              <a:solidFill>
                <a:schemeClr val="bg1"/>
              </a:solidFill>
              <a:latin typeface="Arial"/>
              <a:ea typeface="+mn-ea"/>
              <a:cs typeface="+mn-cs"/>
            </a:rPr>
            <a:t>Roesler</a:t>
          </a:r>
          <a:endParaRPr lang="en-GB" sz="1600" b="1" kern="1200" baseline="0" noProof="0" dirty="0">
            <a:solidFill>
              <a:schemeClr val="bg1"/>
            </a:solidFill>
            <a:latin typeface="Arial"/>
            <a:ea typeface="+mn-ea"/>
            <a:cs typeface="+mn-cs"/>
          </a:endParaRPr>
        </a:p>
      </dsp:txBody>
      <dsp:txXfrm>
        <a:off x="3755762" y="549232"/>
        <a:ext cx="3854933" cy="1145868"/>
      </dsp:txXfrm>
    </dsp:sp>
    <dsp:sp modelId="{4B804078-D27B-4598-B222-12222F72CCC7}">
      <dsp:nvSpPr>
        <dsp:cNvPr id="0" name=""/>
        <dsp:cNvSpPr/>
      </dsp:nvSpPr>
      <dsp:spPr>
        <a:xfrm>
          <a:off x="3139"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C0C9AF-4C46-40CE-AA1F-6A5AE7088A90}">
      <dsp:nvSpPr>
        <dsp:cNvPr id="0" name=""/>
        <dsp:cNvSpPr/>
      </dsp:nvSpPr>
      <dsp:spPr>
        <a:xfrm>
          <a:off x="213662"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HSE-ENV</a:t>
          </a:r>
        </a:p>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Environment</a:t>
          </a:r>
        </a:p>
      </dsp:txBody>
      <dsp:txXfrm>
        <a:off x="248901" y="2346438"/>
        <a:ext cx="1824230" cy="1132661"/>
      </dsp:txXfrm>
    </dsp:sp>
    <dsp:sp modelId="{1B4190F1-C6C7-4733-931F-85C81E23FF7C}">
      <dsp:nvSpPr>
        <dsp:cNvPr id="0" name=""/>
        <dsp:cNvSpPr/>
      </dsp:nvSpPr>
      <dsp:spPr>
        <a:xfrm>
          <a:off x="6341" y="3865386"/>
          <a:ext cx="1888303" cy="71494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91D53-1448-462E-8409-0D469939921A}">
      <dsp:nvSpPr>
        <dsp:cNvPr id="0" name=""/>
        <dsp:cNvSpPr/>
      </dsp:nvSpPr>
      <dsp:spPr>
        <a:xfrm>
          <a:off x="216865" y="4065383"/>
          <a:ext cx="1888303" cy="714941"/>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Kleiner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L. Ulrici</a:t>
          </a:r>
        </a:p>
      </dsp:txBody>
      <dsp:txXfrm>
        <a:off x="237805" y="4086323"/>
        <a:ext cx="1846423" cy="673061"/>
      </dsp:txXfrm>
    </dsp:sp>
    <dsp:sp modelId="{9642B34C-4E6F-48E2-B52B-DF70CC199B08}">
      <dsp:nvSpPr>
        <dsp:cNvPr id="0" name=""/>
        <dsp:cNvSpPr/>
      </dsp:nvSpPr>
      <dsp:spPr>
        <a:xfrm>
          <a:off x="2318894"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1EC524-4667-437D-9297-A71F6AAC0B01}">
      <dsp:nvSpPr>
        <dsp:cNvPr id="0" name=""/>
        <dsp:cNvSpPr/>
      </dsp:nvSpPr>
      <dsp:spPr>
        <a:xfrm>
          <a:off x="2529417"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chemeClr val="tx1"/>
              </a:solidFill>
            </a:rPr>
            <a:t>HSE-OHS</a:t>
          </a:r>
        </a:p>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Occupational</a:t>
          </a:r>
          <a:r>
            <a:rPr lang="en-GB" sz="1600" kern="1200" noProof="0" dirty="0">
              <a:solidFill>
                <a:schemeClr val="tx1"/>
              </a:solidFill>
            </a:rPr>
            <a:t> Health &amp; Safety </a:t>
          </a:r>
        </a:p>
      </dsp:txBody>
      <dsp:txXfrm>
        <a:off x="2564656" y="2346438"/>
        <a:ext cx="1824230" cy="1132661"/>
      </dsp:txXfrm>
    </dsp:sp>
    <dsp:sp modelId="{2549BEE4-BFAA-42EE-A80C-4F892A81CAA8}">
      <dsp:nvSpPr>
        <dsp:cNvPr id="0" name=""/>
        <dsp:cNvSpPr/>
      </dsp:nvSpPr>
      <dsp:spPr>
        <a:xfrm>
          <a:off x="2317397" y="3865386"/>
          <a:ext cx="1897701" cy="7144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E9CFA5-427C-4CDB-AB28-BFD817812913}">
      <dsp:nvSpPr>
        <dsp:cNvPr id="0" name=""/>
        <dsp:cNvSpPr/>
      </dsp:nvSpPr>
      <dsp:spPr>
        <a:xfrm>
          <a:off x="2527920" y="4065383"/>
          <a:ext cx="1897701" cy="714484"/>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Y. Loertscher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S. La Mendola</a:t>
          </a:r>
        </a:p>
      </dsp:txBody>
      <dsp:txXfrm>
        <a:off x="2548847" y="4086310"/>
        <a:ext cx="1855847" cy="672630"/>
      </dsp:txXfrm>
    </dsp:sp>
    <dsp:sp modelId="{4D689A84-071D-432A-9840-FF2EE5946F77}">
      <dsp:nvSpPr>
        <dsp:cNvPr id="0" name=""/>
        <dsp:cNvSpPr/>
      </dsp:nvSpPr>
      <dsp:spPr>
        <a:xfrm>
          <a:off x="4636145"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0BCD52F-71C4-4590-BD06-C0AC8FAB9005}">
      <dsp:nvSpPr>
        <dsp:cNvPr id="0" name=""/>
        <dsp:cNvSpPr/>
      </dsp:nvSpPr>
      <dsp:spPr>
        <a:xfrm>
          <a:off x="4846668"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HSE-RP</a:t>
          </a:r>
        </a:p>
        <a:p>
          <a:pPr marL="0" lvl="0" indent="0" algn="ctr" defTabSz="711200">
            <a:lnSpc>
              <a:spcPct val="90000"/>
            </a:lnSpc>
            <a:spcBef>
              <a:spcPct val="0"/>
            </a:spcBef>
            <a:spcAft>
              <a:spcPct val="35000"/>
            </a:spcAft>
            <a:buNone/>
          </a:pPr>
          <a:r>
            <a:rPr lang="en-GB" sz="1600" kern="1200" noProof="0" dirty="0">
              <a:solidFill>
                <a:schemeClr val="tx1"/>
              </a:solidFill>
              <a:latin typeface="Arial"/>
              <a:ea typeface="+mn-ea"/>
              <a:cs typeface="+mn-cs"/>
            </a:rPr>
            <a:t>Radiation Protection</a:t>
          </a:r>
        </a:p>
      </dsp:txBody>
      <dsp:txXfrm>
        <a:off x="4881907" y="2346438"/>
        <a:ext cx="1824230" cy="1132661"/>
      </dsp:txXfrm>
    </dsp:sp>
    <dsp:sp modelId="{9E52221F-43A3-454B-9892-CDC4DC2F69D7}">
      <dsp:nvSpPr>
        <dsp:cNvPr id="0" name=""/>
        <dsp:cNvSpPr/>
      </dsp:nvSpPr>
      <dsp:spPr>
        <a:xfrm>
          <a:off x="4636145" y="3865386"/>
          <a:ext cx="1894708" cy="6973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95B07-9B26-4CF5-B372-683437090457}">
      <dsp:nvSpPr>
        <dsp:cNvPr id="0" name=""/>
        <dsp:cNvSpPr/>
      </dsp:nvSpPr>
      <dsp:spPr>
        <a:xfrm>
          <a:off x="4846668" y="4065383"/>
          <a:ext cx="1894708" cy="697363"/>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S. Roesler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H. Vincke</a:t>
          </a:r>
        </a:p>
      </dsp:txBody>
      <dsp:txXfrm>
        <a:off x="4867093" y="4085808"/>
        <a:ext cx="1853858" cy="656513"/>
      </dsp:txXfrm>
    </dsp:sp>
    <dsp:sp modelId="{49EA376B-D2AB-48BA-8098-CDE50D6E7989}">
      <dsp:nvSpPr>
        <dsp:cNvPr id="0" name=""/>
        <dsp:cNvSpPr/>
      </dsp:nvSpPr>
      <dsp:spPr>
        <a:xfrm>
          <a:off x="6951899"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0EAD82-9AE6-4475-B3D9-0B21DCD0B9C8}">
      <dsp:nvSpPr>
        <dsp:cNvPr id="0" name=""/>
        <dsp:cNvSpPr/>
      </dsp:nvSpPr>
      <dsp:spPr>
        <a:xfrm>
          <a:off x="7162422"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noProof="0" dirty="0"/>
            <a:t>HSE-FRS</a:t>
          </a:r>
        </a:p>
        <a:p>
          <a:pPr marL="0" lvl="0" indent="0" algn="ctr" defTabSz="711200">
            <a:lnSpc>
              <a:spcPct val="90000"/>
            </a:lnSpc>
            <a:spcBef>
              <a:spcPct val="0"/>
            </a:spcBef>
            <a:spcAft>
              <a:spcPct val="35000"/>
            </a:spcAft>
            <a:buNone/>
          </a:pPr>
          <a:r>
            <a:rPr lang="en-GB" sz="1600" kern="1200" noProof="0" dirty="0"/>
            <a:t>CERN Fire &amp; Rescue Service</a:t>
          </a:r>
        </a:p>
      </dsp:txBody>
      <dsp:txXfrm>
        <a:off x="7197661" y="2346438"/>
        <a:ext cx="1824230" cy="1132661"/>
      </dsp:txXfrm>
    </dsp:sp>
    <dsp:sp modelId="{9A483C2D-C3EF-4222-8A70-59AC2B169D62}">
      <dsp:nvSpPr>
        <dsp:cNvPr id="0" name=""/>
        <dsp:cNvSpPr/>
      </dsp:nvSpPr>
      <dsp:spPr>
        <a:xfrm>
          <a:off x="6951899" y="3865386"/>
          <a:ext cx="1894708" cy="69767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386675-EC1E-42B1-B0A2-440318AEFF40}">
      <dsp:nvSpPr>
        <dsp:cNvPr id="0" name=""/>
        <dsp:cNvSpPr/>
      </dsp:nvSpPr>
      <dsp:spPr>
        <a:xfrm>
          <a:off x="7162422" y="4065383"/>
          <a:ext cx="1894708" cy="697676"/>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P. Bonnal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DGL: O. Deschamps –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S. Gunning - M. Nas</a:t>
          </a:r>
        </a:p>
      </dsp:txBody>
      <dsp:txXfrm>
        <a:off x="7182856" y="4085817"/>
        <a:ext cx="1853840" cy="656808"/>
      </dsp:txXfrm>
    </dsp:sp>
    <dsp:sp modelId="{7B9C564F-9C18-4543-9706-746C5027D624}">
      <dsp:nvSpPr>
        <dsp:cNvPr id="0" name=""/>
        <dsp:cNvSpPr/>
      </dsp:nvSpPr>
      <dsp:spPr>
        <a:xfrm>
          <a:off x="9267653" y="2111202"/>
          <a:ext cx="1894708" cy="120313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3B52D8-39D1-4AF8-A374-77CF2644D792}">
      <dsp:nvSpPr>
        <dsp:cNvPr id="0" name=""/>
        <dsp:cNvSpPr/>
      </dsp:nvSpPr>
      <dsp:spPr>
        <a:xfrm>
          <a:off x="9478177" y="2311199"/>
          <a:ext cx="1894708" cy="1203139"/>
        </a:xfrm>
        <a:prstGeom prst="roundRect">
          <a:avLst>
            <a:gd name="adj" fmla="val 10000"/>
          </a:avLst>
        </a:prstGeom>
        <a:solidFill>
          <a:srgbClr val="00B050"/>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0" lvl="0" indent="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HSE-TS</a:t>
          </a:r>
        </a:p>
        <a:p>
          <a:pPr marL="0" lvl="0" indent="0" algn="ctr" defTabSz="666750">
            <a:lnSpc>
              <a:spcPct val="90000"/>
            </a:lnSpc>
            <a:spcBef>
              <a:spcPct val="0"/>
            </a:spcBef>
            <a:spcAft>
              <a:spcPct val="35000"/>
            </a:spcAft>
            <a:buNone/>
          </a:pPr>
          <a:r>
            <a:rPr lang="en-GB" sz="1600" kern="1200" noProof="0" dirty="0">
              <a:solidFill>
                <a:schemeClr val="tx1"/>
              </a:solidFill>
              <a:latin typeface="Arial"/>
              <a:ea typeface="+mn-ea"/>
              <a:cs typeface="+mn-cs"/>
            </a:rPr>
            <a:t>Transversal Services</a:t>
          </a:r>
        </a:p>
      </dsp:txBody>
      <dsp:txXfrm>
        <a:off x="9513416" y="2346438"/>
        <a:ext cx="1824230" cy="1132661"/>
      </dsp:txXfrm>
    </dsp:sp>
    <dsp:sp modelId="{B7548C23-8620-4CEF-9092-07D7B5457815}">
      <dsp:nvSpPr>
        <dsp:cNvPr id="0" name=""/>
        <dsp:cNvSpPr/>
      </dsp:nvSpPr>
      <dsp:spPr>
        <a:xfrm>
          <a:off x="9267653" y="3865386"/>
          <a:ext cx="1894708" cy="6638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2D0970-A5C1-4F9D-8D17-955DC467AAC4}">
      <dsp:nvSpPr>
        <dsp:cNvPr id="0" name=""/>
        <dsp:cNvSpPr/>
      </dsp:nvSpPr>
      <dsp:spPr>
        <a:xfrm>
          <a:off x="9478177" y="4065383"/>
          <a:ext cx="1894708" cy="663808"/>
        </a:xfrm>
        <a:prstGeom prst="roundRect">
          <a:avLst>
            <a:gd name="adj" fmla="val 10000"/>
          </a:avLst>
        </a:prstGeom>
        <a:solidFill>
          <a:srgbClr val="FFFFFF">
            <a:alpha val="90000"/>
            <a:hueOff val="0"/>
            <a:satOff val="0"/>
            <a:lumOff val="0"/>
            <a:alphaOff val="0"/>
          </a:srgbClr>
        </a:solidFill>
        <a:ln w="12700" cap="flat" cmpd="sng" algn="ctr">
          <a:solidFill>
            <a:srgbClr val="0033A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noProof="0" dirty="0">
              <a:solidFill>
                <a:srgbClr val="0033A0">
                  <a:hueOff val="0"/>
                  <a:satOff val="0"/>
                  <a:lumOff val="0"/>
                  <a:alphaOff val="0"/>
                </a:srgbClr>
              </a:solidFill>
              <a:latin typeface="Arial"/>
              <a:ea typeface="+mn-ea"/>
              <a:cs typeface="+mn-cs"/>
            </a:rPr>
            <a:t>GL: A. Goehring-Crinon </a:t>
          </a:r>
          <a:br>
            <a:rPr lang="en-GB" sz="1200" kern="1200" noProof="0" dirty="0">
              <a:solidFill>
                <a:srgbClr val="0033A0">
                  <a:hueOff val="0"/>
                  <a:satOff val="0"/>
                  <a:lumOff val="0"/>
                  <a:alphaOff val="0"/>
                </a:srgbClr>
              </a:solidFill>
              <a:latin typeface="Arial"/>
              <a:ea typeface="+mn-ea"/>
              <a:cs typeface="+mn-cs"/>
            </a:rPr>
          </a:br>
          <a:r>
            <a:rPr lang="en-GB" sz="1200" kern="1200" noProof="0" dirty="0">
              <a:solidFill>
                <a:srgbClr val="0033A0">
                  <a:hueOff val="0"/>
                  <a:satOff val="0"/>
                  <a:lumOff val="0"/>
                  <a:alphaOff val="0"/>
                </a:srgbClr>
              </a:solidFill>
              <a:latin typeface="Arial"/>
              <a:ea typeface="+mn-ea"/>
              <a:cs typeface="+mn-cs"/>
            </a:rPr>
            <a:t> DGL: C. Delamare </a:t>
          </a:r>
        </a:p>
      </dsp:txBody>
      <dsp:txXfrm>
        <a:off x="9497619" y="4084825"/>
        <a:ext cx="1855824" cy="624924"/>
      </dsp:txXfrm>
    </dsp:sp>
    <dsp:sp modelId="{D475AE25-1EE9-4792-BA97-87F9F3ADF801}">
      <dsp:nvSpPr>
        <dsp:cNvPr id="0" name=""/>
        <dsp:cNvSpPr/>
      </dsp:nvSpPr>
      <dsp:spPr>
        <a:xfrm>
          <a:off x="166343" y="-9241"/>
          <a:ext cx="1149159" cy="90187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25A130-2518-4E70-8D40-629FBD6F333A}">
      <dsp:nvSpPr>
        <dsp:cNvPr id="0" name=""/>
        <dsp:cNvSpPr/>
      </dsp:nvSpPr>
      <dsp:spPr>
        <a:xfrm>
          <a:off x="376866" y="190755"/>
          <a:ext cx="1149159" cy="901873"/>
        </a:xfrm>
        <a:prstGeom prst="roundRect">
          <a:avLst>
            <a:gd name="adj" fmla="val 10000"/>
          </a:avLst>
        </a:prstGeom>
        <a:solidFill>
          <a:schemeClr val="accent2">
            <a:lumMod val="7500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GB" sz="4000" b="1" kern="1200" baseline="0" noProof="0" dirty="0">
              <a:solidFill>
                <a:schemeClr val="bg1"/>
              </a:solidFill>
              <a:latin typeface="Arial"/>
              <a:ea typeface="+mn-ea"/>
              <a:cs typeface="+mn-cs"/>
            </a:rPr>
            <a:t>DG</a:t>
          </a:r>
        </a:p>
      </dsp:txBody>
      <dsp:txXfrm>
        <a:off x="403281" y="217170"/>
        <a:ext cx="1096329" cy="84904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CB1E0F6-951C-425C-9332-0C102B531294}" type="datetimeFigureOut">
              <a:rPr lang="en-GB" smtClean="0"/>
              <a:t>22/05/2024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2410928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1.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GB" dirty="0"/>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r>
              <a:rPr lang="en-GB" dirty="0"/>
              <a:t> </a:t>
            </a:r>
          </a:p>
        </p:txBody>
      </p:sp>
      <p:sp>
        <p:nvSpPr>
          <p:cNvPr id="5" name="Footer Placeholder 4"/>
          <p:cNvSpPr>
            <a:spLocks noGrp="1"/>
          </p:cNvSpPr>
          <p:nvPr>
            <p:ph type="ftr" sz="quarter" idx="11"/>
          </p:nvPr>
        </p:nvSpPr>
        <p:spPr/>
        <p:txBody>
          <a:bodyPr/>
          <a:lstStyle/>
          <a:p>
            <a:r>
              <a:rPr lang="en-GB" dirty="0"/>
              <a:t> </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22/05/2024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t>22/05/2024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t>22/05/2024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w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fld id="{A70E6A0D-B971-47F6-B20D-619954E64387}" type="datetime1">
              <a:rPr lang="en-GB" smtClean="0"/>
              <a:pPr/>
              <a:t>22/05/2024</a:t>
            </a:fld>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pic>
        <p:nvPicPr>
          <p:cNvPr id="7" name="Picture 6">
            <a:extLst>
              <a:ext uri="{FF2B5EF4-FFF2-40B4-BE49-F238E27FC236}">
                <a16:creationId xmlns:a16="http://schemas.microsoft.com/office/drawing/2014/main" id="{5B7DB16F-BC9F-414D-8A3B-0050D00324F8}"/>
              </a:ext>
            </a:extLst>
          </p:cNvPr>
          <p:cNvPicPr>
            <a:picLocks noChangeAspect="1"/>
          </p:cNvPicPr>
          <p:nvPr userDrawn="1"/>
        </p:nvPicPr>
        <p:blipFill>
          <a:blip r:embed="rId12"/>
          <a:stretch>
            <a:fillRect/>
          </a:stretch>
        </p:blipFill>
        <p:spPr>
          <a:xfrm>
            <a:off x="0" y="5997189"/>
            <a:ext cx="12192000" cy="895350"/>
          </a:xfrm>
          <a:prstGeom prst="rect">
            <a:avLst/>
          </a:prstGeom>
        </p:spPr>
      </p:pic>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jp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3.xml"/><Relationship Id="rId1" Type="http://schemas.openxmlformats.org/officeDocument/2006/relationships/themeOverride" Target="../theme/themeOverride2.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themeOverride" Target="../theme/themeOverride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3.xml"/><Relationship Id="rId1" Type="http://schemas.openxmlformats.org/officeDocument/2006/relationships/themeOverride" Target="../theme/themeOverr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7238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10</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Limitation – </a:t>
            </a:r>
            <a:r>
              <a:rPr lang="en-GB" sz="3200" i="1" dirty="0"/>
              <a:t>Area Classification</a:t>
            </a:r>
            <a:endParaRPr lang="en-US" sz="3200" i="1" dirty="0"/>
          </a:p>
        </p:txBody>
      </p:sp>
      <p:sp>
        <p:nvSpPr>
          <p:cNvPr id="14" name="Rectangle 13"/>
          <p:cNvSpPr/>
          <p:nvPr/>
        </p:nvSpPr>
        <p:spPr>
          <a:xfrm>
            <a:off x="1614047" y="3344142"/>
            <a:ext cx="1214437" cy="50006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pitchFamily="2" charset="2"/>
              <a:buNone/>
              <a:defRPr/>
            </a:pPr>
            <a:r>
              <a:rPr lang="en-US" sz="1600" dirty="0">
                <a:solidFill>
                  <a:srgbClr val="000000"/>
                </a:solidFill>
                <a:latin typeface="Calibri" pitchFamily="34" charset="0"/>
              </a:rPr>
              <a:t>non-designated</a:t>
            </a:r>
          </a:p>
        </p:txBody>
      </p:sp>
      <p:sp>
        <p:nvSpPr>
          <p:cNvPr id="15" name="Rectangle 14"/>
          <p:cNvSpPr/>
          <p:nvPr/>
        </p:nvSpPr>
        <p:spPr>
          <a:xfrm>
            <a:off x="2757047" y="3344142"/>
            <a:ext cx="1714500" cy="500063"/>
          </a:xfrm>
          <a:prstGeom prst="rect">
            <a:avLst/>
          </a:prstGeom>
          <a:solidFill>
            <a:srgbClr val="095F99"/>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4114359" y="3344142"/>
            <a:ext cx="1428750" cy="500063"/>
          </a:xfrm>
          <a:prstGeom prst="rect">
            <a:avLst/>
          </a:prstGeom>
          <a:solidFill>
            <a:srgbClr val="F3CC3D"/>
          </a:solidFill>
          <a:ln>
            <a:solidFill>
              <a:srgbClr val="F3CC3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5400234" y="3344142"/>
            <a:ext cx="1571625" cy="500063"/>
          </a:xfrm>
          <a:prstGeom prst="rect">
            <a:avLst/>
          </a:prstGeom>
          <a:solidFill>
            <a:srgbClr val="F68B3B"/>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19"/>
          <p:cNvSpPr/>
          <p:nvPr/>
        </p:nvSpPr>
        <p:spPr>
          <a:xfrm>
            <a:off x="6971859" y="3344142"/>
            <a:ext cx="1857375" cy="500063"/>
          </a:xfrm>
          <a:prstGeom prst="rect">
            <a:avLst/>
          </a:prstGeom>
          <a:solidFill>
            <a:srgbClr val="D9282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8829234" y="3344140"/>
            <a:ext cx="1357312" cy="500063"/>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TextBox 16"/>
          <p:cNvSpPr txBox="1">
            <a:spLocks noChangeArrowheads="1"/>
          </p:cNvSpPr>
          <p:nvPr/>
        </p:nvSpPr>
        <p:spPr bwMode="auto">
          <a:xfrm>
            <a:off x="2864203" y="3425104"/>
            <a:ext cx="1285875" cy="338137"/>
          </a:xfrm>
          <a:prstGeom prst="rect">
            <a:avLst/>
          </a:prstGeom>
          <a:noFill/>
          <a:ln w="9525">
            <a:noFill/>
            <a:miter lim="800000"/>
            <a:headEnd/>
            <a:tailEnd/>
          </a:ln>
        </p:spPr>
        <p:txBody>
          <a:bodyPr>
            <a:spAutoFit/>
          </a:bodyPr>
          <a:lstStyle/>
          <a:p>
            <a:pPr>
              <a:buFont typeface="Wingdings" pitchFamily="2" charset="2"/>
              <a:buNone/>
            </a:pPr>
            <a:r>
              <a:rPr lang="en-US" sz="1600" dirty="0">
                <a:solidFill>
                  <a:schemeClr val="bg1"/>
                </a:solidFill>
                <a:latin typeface="Calibri" pitchFamily="34" charset="0"/>
              </a:rPr>
              <a:t>Supervised</a:t>
            </a:r>
          </a:p>
        </p:txBody>
      </p:sp>
      <p:sp>
        <p:nvSpPr>
          <p:cNvPr id="23" name="TextBox 17"/>
          <p:cNvSpPr txBox="1">
            <a:spLocks noChangeArrowheads="1"/>
          </p:cNvSpPr>
          <p:nvPr/>
        </p:nvSpPr>
        <p:spPr bwMode="auto">
          <a:xfrm>
            <a:off x="4102379" y="3278003"/>
            <a:ext cx="1285875" cy="584200"/>
          </a:xfrm>
          <a:prstGeom prst="rect">
            <a:avLst/>
          </a:prstGeom>
          <a:noFill/>
          <a:ln w="9525">
            <a:noFill/>
            <a:miter lim="800000"/>
            <a:headEnd/>
            <a:tailEnd/>
          </a:ln>
        </p:spPr>
        <p:txBody>
          <a:bodyPr>
            <a:spAutoFit/>
          </a:bodyPr>
          <a:lstStyle/>
          <a:p>
            <a:pPr algn="ctr">
              <a:buFont typeface="Wingdings" pitchFamily="2" charset="2"/>
              <a:buNone/>
            </a:pPr>
            <a:r>
              <a:rPr lang="en-US" sz="1600" dirty="0">
                <a:solidFill>
                  <a:srgbClr val="000000"/>
                </a:solidFill>
                <a:latin typeface="Calibri" pitchFamily="34" charset="0"/>
              </a:rPr>
              <a:t>Simple Controlled</a:t>
            </a:r>
          </a:p>
        </p:txBody>
      </p:sp>
      <p:sp>
        <p:nvSpPr>
          <p:cNvPr id="25" name="TextBox 18"/>
          <p:cNvSpPr txBox="1">
            <a:spLocks noChangeArrowheads="1"/>
          </p:cNvSpPr>
          <p:nvPr/>
        </p:nvSpPr>
        <p:spPr bwMode="auto">
          <a:xfrm>
            <a:off x="5483651" y="3393354"/>
            <a:ext cx="1357313" cy="369887"/>
          </a:xfrm>
          <a:prstGeom prst="rect">
            <a:avLst/>
          </a:prstGeom>
          <a:noFill/>
          <a:ln w="9525">
            <a:noFill/>
            <a:miter lim="800000"/>
            <a:headEnd/>
            <a:tailEnd/>
          </a:ln>
        </p:spPr>
        <p:txBody>
          <a:bodyPr>
            <a:spAutoFit/>
          </a:bodyPr>
          <a:lstStyle/>
          <a:p>
            <a:pPr>
              <a:buFont typeface="Wingdings" pitchFamily="2" charset="2"/>
              <a:buNone/>
            </a:pPr>
            <a:r>
              <a:rPr lang="en-US" dirty="0">
                <a:solidFill>
                  <a:srgbClr val="000000"/>
                </a:solidFill>
                <a:latin typeface="Calibri" pitchFamily="34" charset="0"/>
              </a:rPr>
              <a:t>L</a:t>
            </a:r>
            <a:r>
              <a:rPr lang="en-US" sz="1800" dirty="0">
                <a:solidFill>
                  <a:srgbClr val="000000"/>
                </a:solidFill>
                <a:latin typeface="Calibri" pitchFamily="34" charset="0"/>
              </a:rPr>
              <a:t>imited </a:t>
            </a:r>
            <a:r>
              <a:rPr lang="en-US" dirty="0">
                <a:solidFill>
                  <a:srgbClr val="000000"/>
                </a:solidFill>
                <a:latin typeface="Calibri" pitchFamily="34" charset="0"/>
              </a:rPr>
              <a:t>S</a:t>
            </a:r>
            <a:r>
              <a:rPr lang="en-US" sz="1800" dirty="0">
                <a:solidFill>
                  <a:srgbClr val="000000"/>
                </a:solidFill>
                <a:latin typeface="Calibri" pitchFamily="34" charset="0"/>
              </a:rPr>
              <a:t>tay </a:t>
            </a:r>
          </a:p>
        </p:txBody>
      </p:sp>
      <p:sp>
        <p:nvSpPr>
          <p:cNvPr id="27" name="TextBox 19"/>
          <p:cNvSpPr txBox="1">
            <a:spLocks noChangeArrowheads="1"/>
          </p:cNvSpPr>
          <p:nvPr/>
        </p:nvSpPr>
        <p:spPr bwMode="auto">
          <a:xfrm>
            <a:off x="7079016" y="3385437"/>
            <a:ext cx="1571625" cy="369887"/>
          </a:xfrm>
          <a:prstGeom prst="rect">
            <a:avLst/>
          </a:prstGeom>
          <a:noFill/>
          <a:ln w="9525">
            <a:noFill/>
            <a:miter lim="800000"/>
            <a:headEnd/>
            <a:tailEnd/>
          </a:ln>
        </p:spPr>
        <p:txBody>
          <a:bodyPr>
            <a:spAutoFit/>
          </a:bodyPr>
          <a:lstStyle/>
          <a:p>
            <a:pPr>
              <a:buFont typeface="Wingdings" pitchFamily="2" charset="2"/>
              <a:buNone/>
            </a:pPr>
            <a:r>
              <a:rPr lang="en-US" dirty="0">
                <a:solidFill>
                  <a:schemeClr val="bg1"/>
                </a:solidFill>
                <a:latin typeface="Calibri" pitchFamily="34" charset="0"/>
              </a:rPr>
              <a:t>H</a:t>
            </a:r>
            <a:r>
              <a:rPr lang="en-US" sz="1800" dirty="0">
                <a:solidFill>
                  <a:schemeClr val="bg1"/>
                </a:solidFill>
                <a:latin typeface="Calibri" pitchFamily="34" charset="0"/>
              </a:rPr>
              <a:t>igh </a:t>
            </a:r>
            <a:r>
              <a:rPr lang="en-US" dirty="0">
                <a:solidFill>
                  <a:schemeClr val="bg1"/>
                </a:solidFill>
                <a:latin typeface="Calibri" pitchFamily="34" charset="0"/>
              </a:rPr>
              <a:t>R</a:t>
            </a:r>
            <a:r>
              <a:rPr lang="en-US" sz="1800" dirty="0">
                <a:solidFill>
                  <a:schemeClr val="bg1"/>
                </a:solidFill>
                <a:latin typeface="Calibri" pitchFamily="34" charset="0"/>
              </a:rPr>
              <a:t>adiation </a:t>
            </a:r>
          </a:p>
        </p:txBody>
      </p:sp>
      <p:sp>
        <p:nvSpPr>
          <p:cNvPr id="28" name="TextBox 20"/>
          <p:cNvSpPr txBox="1">
            <a:spLocks noChangeArrowheads="1"/>
          </p:cNvSpPr>
          <p:nvPr/>
        </p:nvSpPr>
        <p:spPr bwMode="auto">
          <a:xfrm>
            <a:off x="8829234" y="3385437"/>
            <a:ext cx="1214438" cy="369332"/>
          </a:xfrm>
          <a:prstGeom prst="rect">
            <a:avLst/>
          </a:prstGeom>
          <a:noFill/>
          <a:ln w="9525">
            <a:noFill/>
            <a:miter lim="800000"/>
            <a:headEnd/>
            <a:tailEnd/>
          </a:ln>
        </p:spPr>
        <p:txBody>
          <a:bodyPr>
            <a:spAutoFit/>
          </a:bodyPr>
          <a:lstStyle/>
          <a:p>
            <a:pPr>
              <a:buFont typeface="Wingdings" pitchFamily="2" charset="2"/>
              <a:buNone/>
            </a:pPr>
            <a:r>
              <a:rPr lang="en-US" dirty="0">
                <a:solidFill>
                  <a:srgbClr val="FF0000"/>
                </a:solidFill>
                <a:latin typeface="Calibri" pitchFamily="34" charset="0"/>
              </a:rPr>
              <a:t>P</a:t>
            </a:r>
            <a:r>
              <a:rPr lang="en-US" sz="1800" dirty="0">
                <a:solidFill>
                  <a:srgbClr val="FF0000"/>
                </a:solidFill>
                <a:latin typeface="Calibri" pitchFamily="34" charset="0"/>
              </a:rPr>
              <a:t>rohibited</a:t>
            </a:r>
            <a:r>
              <a:rPr lang="en-US" dirty="0">
                <a:solidFill>
                  <a:srgbClr val="FF0000"/>
                </a:solidFill>
                <a:latin typeface="Calibri" pitchFamily="34" charset="0"/>
              </a:rPr>
              <a:t> </a:t>
            </a:r>
          </a:p>
        </p:txBody>
      </p:sp>
      <p:sp>
        <p:nvSpPr>
          <p:cNvPr id="29" name="TextBox 21"/>
          <p:cNvSpPr txBox="1">
            <a:spLocks noChangeArrowheads="1"/>
          </p:cNvSpPr>
          <p:nvPr/>
        </p:nvSpPr>
        <p:spPr bwMode="auto">
          <a:xfrm>
            <a:off x="3280736" y="3989636"/>
            <a:ext cx="1500188" cy="338138"/>
          </a:xfrm>
          <a:prstGeom prst="rect">
            <a:avLst/>
          </a:prstGeom>
          <a:noFill/>
          <a:ln w="9525">
            <a:noFill/>
            <a:miter lim="800000"/>
            <a:headEnd/>
            <a:tailEnd/>
          </a:ln>
        </p:spPr>
        <p:txBody>
          <a:bodyPr>
            <a:spAutoFit/>
          </a:bodyPr>
          <a:lstStyle/>
          <a:p>
            <a:pPr>
              <a:buFont typeface="Wingdings" pitchFamily="2" charset="2"/>
              <a:buNone/>
            </a:pPr>
            <a:r>
              <a:rPr lang="en-US" sz="1600" dirty="0"/>
              <a:t>     </a:t>
            </a:r>
            <a:r>
              <a:rPr lang="en-US" sz="1600" dirty="0">
                <a:latin typeface="Calibri" pitchFamily="34" charset="0"/>
              </a:rPr>
              <a:t>15 µ</a:t>
            </a:r>
            <a:r>
              <a:rPr lang="en-US" sz="1600" dirty="0" err="1">
                <a:latin typeface="Calibri" pitchFamily="34" charset="0"/>
              </a:rPr>
              <a:t>Sv</a:t>
            </a:r>
            <a:r>
              <a:rPr lang="en-US" sz="1600" dirty="0">
                <a:latin typeface="Calibri" pitchFamily="34" charset="0"/>
              </a:rPr>
              <a:t>/h</a:t>
            </a:r>
          </a:p>
        </p:txBody>
      </p:sp>
      <p:sp>
        <p:nvSpPr>
          <p:cNvPr id="30" name="TextBox 22"/>
          <p:cNvSpPr txBox="1">
            <a:spLocks noChangeArrowheads="1"/>
          </p:cNvSpPr>
          <p:nvPr/>
        </p:nvSpPr>
        <p:spPr bwMode="auto">
          <a:xfrm>
            <a:off x="4876432" y="3990871"/>
            <a:ext cx="1285875" cy="338138"/>
          </a:xfrm>
          <a:prstGeom prst="rect">
            <a:avLst/>
          </a:prstGeom>
          <a:noFill/>
          <a:ln w="9525">
            <a:noFill/>
            <a:miter lim="800000"/>
            <a:headEnd/>
            <a:tailEnd/>
          </a:ln>
        </p:spPr>
        <p:txBody>
          <a:bodyPr>
            <a:spAutoFit/>
          </a:bodyPr>
          <a:lstStyle/>
          <a:p>
            <a:pPr>
              <a:buFont typeface="Wingdings" pitchFamily="2" charset="2"/>
              <a:buNone/>
            </a:pPr>
            <a:r>
              <a:rPr lang="en-US" sz="1600" dirty="0">
                <a:latin typeface="Calibri" pitchFamily="34" charset="0"/>
              </a:rPr>
              <a:t>50 µ</a:t>
            </a:r>
            <a:r>
              <a:rPr lang="en-US" sz="1600" dirty="0" err="1">
                <a:latin typeface="Calibri" pitchFamily="34" charset="0"/>
              </a:rPr>
              <a:t>Sv</a:t>
            </a:r>
            <a:r>
              <a:rPr lang="en-US" sz="1600" dirty="0">
                <a:latin typeface="Calibri" pitchFamily="34" charset="0"/>
              </a:rPr>
              <a:t>/h</a:t>
            </a:r>
          </a:p>
        </p:txBody>
      </p:sp>
      <p:sp>
        <p:nvSpPr>
          <p:cNvPr id="31" name="TextBox 23"/>
          <p:cNvSpPr txBox="1">
            <a:spLocks noChangeArrowheads="1"/>
          </p:cNvSpPr>
          <p:nvPr/>
        </p:nvSpPr>
        <p:spPr bwMode="auto">
          <a:xfrm>
            <a:off x="6518615" y="3990289"/>
            <a:ext cx="1143000" cy="338138"/>
          </a:xfrm>
          <a:prstGeom prst="rect">
            <a:avLst/>
          </a:prstGeom>
          <a:noFill/>
          <a:ln w="9525">
            <a:noFill/>
            <a:miter lim="800000"/>
            <a:headEnd/>
            <a:tailEnd/>
          </a:ln>
        </p:spPr>
        <p:txBody>
          <a:bodyPr>
            <a:spAutoFit/>
          </a:bodyPr>
          <a:lstStyle/>
          <a:p>
            <a:pPr>
              <a:buFont typeface="Wingdings" pitchFamily="2" charset="2"/>
              <a:buNone/>
            </a:pPr>
            <a:r>
              <a:rPr lang="en-US" sz="1600" dirty="0">
                <a:latin typeface="Calibri" pitchFamily="34" charset="0"/>
              </a:rPr>
              <a:t>2 </a:t>
            </a:r>
            <a:r>
              <a:rPr lang="en-US" sz="1600" dirty="0" err="1">
                <a:latin typeface="Calibri" pitchFamily="34" charset="0"/>
              </a:rPr>
              <a:t>mSv</a:t>
            </a:r>
            <a:r>
              <a:rPr lang="en-US" sz="1600" dirty="0">
                <a:latin typeface="Calibri" pitchFamily="34" charset="0"/>
              </a:rPr>
              <a:t>/h</a:t>
            </a:r>
          </a:p>
        </p:txBody>
      </p:sp>
      <p:sp>
        <p:nvSpPr>
          <p:cNvPr id="32" name="TextBox 24"/>
          <p:cNvSpPr txBox="1">
            <a:spLocks noChangeArrowheads="1"/>
          </p:cNvSpPr>
          <p:nvPr/>
        </p:nvSpPr>
        <p:spPr bwMode="auto">
          <a:xfrm>
            <a:off x="8240369" y="3989636"/>
            <a:ext cx="1428750" cy="338138"/>
          </a:xfrm>
          <a:prstGeom prst="rect">
            <a:avLst/>
          </a:prstGeom>
          <a:noFill/>
          <a:ln w="9525">
            <a:noFill/>
            <a:miter lim="800000"/>
            <a:headEnd/>
            <a:tailEnd/>
          </a:ln>
        </p:spPr>
        <p:txBody>
          <a:bodyPr>
            <a:spAutoFit/>
          </a:bodyPr>
          <a:lstStyle/>
          <a:p>
            <a:pPr>
              <a:buFont typeface="Wingdings" pitchFamily="2" charset="2"/>
              <a:buNone/>
            </a:pPr>
            <a:r>
              <a:rPr lang="en-US" sz="1600" dirty="0">
                <a:latin typeface="Calibri" pitchFamily="34" charset="0"/>
              </a:rPr>
              <a:t>100 </a:t>
            </a:r>
            <a:r>
              <a:rPr lang="en-US" sz="1600" dirty="0" err="1">
                <a:latin typeface="Calibri" pitchFamily="34" charset="0"/>
              </a:rPr>
              <a:t>mSv</a:t>
            </a:r>
            <a:r>
              <a:rPr lang="en-US" sz="1600" dirty="0">
                <a:latin typeface="Calibri" pitchFamily="34" charset="0"/>
              </a:rPr>
              <a:t>/h</a:t>
            </a:r>
          </a:p>
        </p:txBody>
      </p:sp>
      <p:sp>
        <p:nvSpPr>
          <p:cNvPr id="33" name="TextBox 25"/>
          <p:cNvSpPr txBox="1">
            <a:spLocks noChangeArrowheads="1"/>
          </p:cNvSpPr>
          <p:nvPr/>
        </p:nvSpPr>
        <p:spPr bwMode="auto">
          <a:xfrm>
            <a:off x="2214011" y="3990289"/>
            <a:ext cx="1071562" cy="338138"/>
          </a:xfrm>
          <a:prstGeom prst="rect">
            <a:avLst/>
          </a:prstGeom>
          <a:noFill/>
          <a:ln w="9525">
            <a:noFill/>
            <a:miter lim="800000"/>
            <a:headEnd/>
            <a:tailEnd/>
          </a:ln>
        </p:spPr>
        <p:txBody>
          <a:bodyPr>
            <a:spAutoFit/>
          </a:bodyPr>
          <a:lstStyle/>
          <a:p>
            <a:pPr>
              <a:buFont typeface="Wingdings" pitchFamily="2" charset="2"/>
              <a:buNone/>
            </a:pPr>
            <a:r>
              <a:rPr lang="en-US" sz="1600" dirty="0">
                <a:latin typeface="Calibri" pitchFamily="34" charset="0"/>
              </a:rPr>
              <a:t>2.5 µ</a:t>
            </a:r>
            <a:r>
              <a:rPr lang="en-US" sz="1600" dirty="0" err="1">
                <a:latin typeface="Calibri" pitchFamily="34" charset="0"/>
              </a:rPr>
              <a:t>Sv</a:t>
            </a:r>
            <a:r>
              <a:rPr lang="en-US" sz="1600" dirty="0">
                <a:latin typeface="Calibri" pitchFamily="34" charset="0"/>
              </a:rPr>
              <a:t>/h</a:t>
            </a:r>
          </a:p>
        </p:txBody>
      </p:sp>
      <p:sp>
        <p:nvSpPr>
          <p:cNvPr id="34" name="TextBox 71"/>
          <p:cNvSpPr txBox="1">
            <a:spLocks noChangeArrowheads="1"/>
          </p:cNvSpPr>
          <p:nvPr/>
        </p:nvSpPr>
        <p:spPr bwMode="auto">
          <a:xfrm>
            <a:off x="2510617" y="2150198"/>
            <a:ext cx="1993046" cy="1015663"/>
          </a:xfrm>
          <a:prstGeom prst="rect">
            <a:avLst/>
          </a:prstGeom>
          <a:noFill/>
          <a:ln w="9525">
            <a:noFill/>
            <a:miter lim="800000"/>
            <a:headEnd/>
            <a:tailEnd/>
          </a:ln>
        </p:spPr>
        <p:txBody>
          <a:bodyPr wrap="none">
            <a:spAutoFit/>
          </a:bodyPr>
          <a:lstStyle/>
          <a:p>
            <a:pPr>
              <a:lnSpc>
                <a:spcPts val="2400"/>
              </a:lnSpc>
              <a:spcBef>
                <a:spcPct val="0"/>
              </a:spcBef>
              <a:buFont typeface="Wingdings" pitchFamily="2" charset="2"/>
              <a:buNone/>
            </a:pPr>
            <a:r>
              <a:rPr lang="en-US" sz="1600" dirty="0">
                <a:latin typeface="Calibri" pitchFamily="34" charset="0"/>
              </a:rPr>
              <a:t>PS, SPS and LHC</a:t>
            </a:r>
          </a:p>
          <a:p>
            <a:pPr>
              <a:lnSpc>
                <a:spcPts val="2400"/>
              </a:lnSpc>
              <a:spcBef>
                <a:spcPct val="0"/>
              </a:spcBef>
              <a:buFont typeface="Wingdings" pitchFamily="2" charset="2"/>
              <a:buNone/>
            </a:pPr>
            <a:r>
              <a:rPr lang="en-US" sz="1600" b="1" dirty="0">
                <a:latin typeface="Calibri" pitchFamily="34" charset="0"/>
              </a:rPr>
              <a:t>experimental areas</a:t>
            </a:r>
          </a:p>
          <a:p>
            <a:pPr>
              <a:lnSpc>
                <a:spcPts val="2400"/>
              </a:lnSpc>
              <a:spcBef>
                <a:spcPct val="0"/>
              </a:spcBef>
              <a:buFont typeface="Wingdings" pitchFamily="2" charset="2"/>
              <a:buNone/>
            </a:pPr>
            <a:r>
              <a:rPr lang="en-US" sz="1600" dirty="0">
                <a:latin typeface="Calibri" pitchFamily="34" charset="0"/>
              </a:rPr>
              <a:t>LHC Arcs, LSS2, 4, 6, 8</a:t>
            </a:r>
          </a:p>
        </p:txBody>
      </p:sp>
      <p:sp>
        <p:nvSpPr>
          <p:cNvPr id="35" name="TextBox 64"/>
          <p:cNvSpPr txBox="1">
            <a:spLocks noChangeArrowheads="1"/>
          </p:cNvSpPr>
          <p:nvPr/>
        </p:nvSpPr>
        <p:spPr bwMode="auto">
          <a:xfrm>
            <a:off x="5251851" y="1841408"/>
            <a:ext cx="2562752" cy="1323439"/>
          </a:xfrm>
          <a:prstGeom prst="rect">
            <a:avLst/>
          </a:prstGeom>
          <a:noFill/>
          <a:ln w="9525">
            <a:noFill/>
            <a:miter lim="800000"/>
            <a:headEnd/>
            <a:tailEnd/>
          </a:ln>
        </p:spPr>
        <p:txBody>
          <a:bodyPr wrap="square">
            <a:spAutoFit/>
          </a:bodyPr>
          <a:lstStyle/>
          <a:p>
            <a:pPr>
              <a:buFont typeface="Wingdings" pitchFamily="2" charset="2"/>
              <a:buNone/>
            </a:pPr>
            <a:r>
              <a:rPr lang="en-US" sz="1600" dirty="0">
                <a:latin typeface="Calibri" pitchFamily="34" charset="0"/>
              </a:rPr>
              <a:t>PSB, PS, SPS </a:t>
            </a:r>
          </a:p>
          <a:p>
            <a:pPr>
              <a:buFont typeface="Wingdings" pitchFamily="2" charset="2"/>
              <a:buNone/>
            </a:pPr>
            <a:r>
              <a:rPr lang="en-US" sz="1600" b="1" dirty="0">
                <a:latin typeface="Calibri" pitchFamily="34" charset="0"/>
              </a:rPr>
              <a:t>accelerator areas</a:t>
            </a:r>
            <a:endParaRPr lang="en-US" sz="1600" b="1" dirty="0">
              <a:solidFill>
                <a:srgbClr val="FF0000"/>
              </a:solidFill>
              <a:latin typeface="Calibri" pitchFamily="34" charset="0"/>
            </a:endParaRPr>
          </a:p>
          <a:p>
            <a:pPr>
              <a:buFont typeface="Wingdings" pitchFamily="2" charset="2"/>
              <a:buNone/>
            </a:pPr>
            <a:r>
              <a:rPr lang="en-US" sz="1600" dirty="0">
                <a:latin typeface="Calibri" pitchFamily="34" charset="0"/>
              </a:rPr>
              <a:t>LHC LSS1, 3, 5, 7, dumps</a:t>
            </a:r>
          </a:p>
          <a:p>
            <a:pPr>
              <a:buFont typeface="Wingdings" pitchFamily="2" charset="2"/>
              <a:buNone/>
            </a:pPr>
            <a:r>
              <a:rPr lang="en-US" sz="1600" b="1" dirty="0">
                <a:latin typeface="Calibri" pitchFamily="34" charset="0"/>
              </a:rPr>
              <a:t>Target areas </a:t>
            </a:r>
            <a:r>
              <a:rPr lang="en-US" sz="1600" dirty="0">
                <a:latin typeface="Calibri" pitchFamily="34" charset="0"/>
              </a:rPr>
              <a:t>(East, North, </a:t>
            </a:r>
            <a:r>
              <a:rPr lang="en-US" sz="1600" dirty="0" err="1">
                <a:latin typeface="Calibri" pitchFamily="34" charset="0"/>
              </a:rPr>
              <a:t>HiRadMat</a:t>
            </a:r>
            <a:r>
              <a:rPr lang="en-US" sz="1600" dirty="0">
                <a:latin typeface="Calibri" pitchFamily="34" charset="0"/>
              </a:rPr>
              <a:t>, </a:t>
            </a:r>
            <a:r>
              <a:rPr lang="en-US" sz="1600" dirty="0" err="1">
                <a:latin typeface="Calibri" pitchFamily="34" charset="0"/>
              </a:rPr>
              <a:t>nTof</a:t>
            </a:r>
            <a:r>
              <a:rPr lang="en-US" sz="1600" dirty="0">
                <a:latin typeface="Calibri" pitchFamily="34" charset="0"/>
              </a:rPr>
              <a:t>, ISOLDE, AD)</a:t>
            </a:r>
          </a:p>
        </p:txBody>
      </p:sp>
    </p:spTree>
    <p:extLst>
      <p:ext uri="{BB962C8B-B14F-4D97-AF65-F5344CB8AC3E}">
        <p14:creationId xmlns:p14="http://schemas.microsoft.com/office/powerpoint/2010/main" val="3778553486"/>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11</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General Principles of  Radiation Protection </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Box 3"/>
          <p:cNvSpPr txBox="1">
            <a:spLocks noChangeArrowheads="1"/>
          </p:cNvSpPr>
          <p:nvPr/>
        </p:nvSpPr>
        <p:spPr bwMode="auto">
          <a:xfrm>
            <a:off x="1521438" y="1509660"/>
            <a:ext cx="9136809" cy="3816429"/>
          </a:xfrm>
          <a:prstGeom prst="rect">
            <a:avLst/>
          </a:prstGeom>
          <a:noFill/>
          <a:ln w="9525">
            <a:noFill/>
            <a:miter lim="800000"/>
            <a:headEnd/>
            <a:tailEnd/>
          </a:ln>
          <a:effectLst/>
        </p:spPr>
        <p:txBody>
          <a:bodyPr wrap="square">
            <a:spAutoFit/>
          </a:bodyPr>
          <a:lstStyle/>
          <a:p>
            <a:pPr marL="457200" indent="-457200" eaLnBrk="1" hangingPunct="1">
              <a:spcBef>
                <a:spcPct val="50000"/>
              </a:spcBef>
              <a:buFont typeface="+mj-lt"/>
              <a:buAutoNum type="arabicPeriod"/>
            </a:pPr>
            <a:r>
              <a:rPr lang="en-US" sz="2200" b="1" dirty="0">
                <a:solidFill>
                  <a:srgbClr val="C00000"/>
                </a:solidFill>
              </a:rPr>
              <a:t>Justification</a:t>
            </a:r>
            <a:br>
              <a:rPr lang="en-US" sz="2200" b="1" dirty="0">
                <a:solidFill>
                  <a:srgbClr val="C00000"/>
                </a:solidFill>
              </a:rPr>
            </a:br>
            <a:r>
              <a:rPr lang="en-US" sz="2200" dirty="0"/>
              <a:t>Any exposure of persons to ionizing radiation has to be justified</a:t>
            </a:r>
          </a:p>
          <a:p>
            <a:pPr marL="342900" indent="-342900" eaLnBrk="1" hangingPunct="1">
              <a:spcBef>
                <a:spcPct val="50000"/>
              </a:spcBef>
              <a:buFontTx/>
              <a:buAutoNum type="arabicPeriod"/>
            </a:pPr>
            <a:endParaRPr lang="en-US" sz="2200" dirty="0"/>
          </a:p>
          <a:p>
            <a:pPr marL="457200" indent="-457200" eaLnBrk="1" hangingPunct="1">
              <a:spcBef>
                <a:spcPct val="50000"/>
              </a:spcBef>
              <a:buFont typeface="+mj-lt"/>
              <a:buAutoNum type="arabicPeriod"/>
            </a:pPr>
            <a:r>
              <a:rPr lang="en-US" sz="2200" b="1" dirty="0">
                <a:solidFill>
                  <a:srgbClr val="C00000"/>
                </a:solidFill>
              </a:rPr>
              <a:t>Limitation</a:t>
            </a:r>
            <a:br>
              <a:rPr lang="en-US" sz="2200" b="1" dirty="0">
                <a:solidFill>
                  <a:srgbClr val="C00000"/>
                </a:solidFill>
              </a:rPr>
            </a:br>
            <a:r>
              <a:rPr lang="en-US" sz="2200" dirty="0"/>
              <a:t>The personal doses have to be kept below the legal limits</a:t>
            </a:r>
          </a:p>
          <a:p>
            <a:pPr marL="457200" indent="-457200" eaLnBrk="1" hangingPunct="1">
              <a:spcBef>
                <a:spcPct val="50000"/>
              </a:spcBef>
              <a:buFont typeface="+mj-lt"/>
              <a:buAutoNum type="arabicPeriod"/>
            </a:pPr>
            <a:endParaRPr lang="en-US" sz="2200" dirty="0"/>
          </a:p>
          <a:p>
            <a:pPr marL="457200" indent="-457200" eaLnBrk="1" hangingPunct="1">
              <a:spcBef>
                <a:spcPct val="50000"/>
              </a:spcBef>
              <a:buFont typeface="+mj-lt"/>
              <a:buAutoNum type="arabicPeriod"/>
            </a:pPr>
            <a:r>
              <a:rPr lang="en-US" sz="2200" b="1" dirty="0">
                <a:solidFill>
                  <a:srgbClr val="C00000"/>
                </a:solidFill>
              </a:rPr>
              <a:t>Optimization</a:t>
            </a:r>
            <a:br>
              <a:rPr lang="en-US" sz="2200" b="1" dirty="0">
                <a:solidFill>
                  <a:srgbClr val="C00000"/>
                </a:solidFill>
              </a:rPr>
            </a:br>
            <a:r>
              <a:rPr lang="en-US" sz="2200" dirty="0"/>
              <a:t>The personal doses and collective doses have to be kept as low as reasonably achievable (ALARA)</a:t>
            </a:r>
          </a:p>
        </p:txBody>
      </p:sp>
      <p:sp>
        <p:nvSpPr>
          <p:cNvPr id="2" name="Rectangle 1"/>
          <p:cNvSpPr/>
          <p:nvPr/>
        </p:nvSpPr>
        <p:spPr>
          <a:xfrm>
            <a:off x="1345997" y="4067251"/>
            <a:ext cx="9246413" cy="15654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6056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12</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Optimization</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ontent Placeholder 2"/>
          <p:cNvSpPr>
            <a:spLocks noGrp="1"/>
          </p:cNvSpPr>
          <p:nvPr>
            <p:ph idx="1"/>
          </p:nvPr>
        </p:nvSpPr>
        <p:spPr>
          <a:xfrm>
            <a:off x="325033" y="848226"/>
            <a:ext cx="11167145" cy="5142921"/>
          </a:xfrm>
        </p:spPr>
        <p:txBody>
          <a:bodyPr>
            <a:normAutofit fontScale="92500" lnSpcReduction="10000"/>
          </a:bodyPr>
          <a:lstStyle/>
          <a:p>
            <a:pPr marL="36576" indent="0" algn="just">
              <a:buNone/>
            </a:pPr>
            <a:endParaRPr lang="fr-FR" sz="2200" dirty="0"/>
          </a:p>
          <a:p>
            <a:pPr marL="36576" indent="0" algn="just">
              <a:buNone/>
            </a:pPr>
            <a:r>
              <a:rPr lang="fr-FR" sz="2200" b="1" dirty="0"/>
              <a:t>Publication ICRP 103 (2007)</a:t>
            </a:r>
          </a:p>
          <a:p>
            <a:pPr marL="36576" indent="0" algn="just">
              <a:buNone/>
            </a:pPr>
            <a:r>
              <a:rPr lang="en-GB" sz="1600" i="1" dirty="0"/>
              <a:t>The Principle of Optimisation of Protection</a:t>
            </a:r>
            <a:r>
              <a:rPr lang="en-GB" sz="1600" dirty="0"/>
              <a:t>: The likelihood of incurring exposure, the number of people exposed, and the magnitude of their individual doses should all be kept as low as reasonably achievable, taking into account economic and societal factors.</a:t>
            </a:r>
          </a:p>
          <a:p>
            <a:pPr marL="36576" indent="0" algn="just">
              <a:buNone/>
            </a:pPr>
            <a:r>
              <a:rPr lang="en-GB" sz="1600" dirty="0"/>
              <a:t>The revised Recommendations emphasise the </a:t>
            </a:r>
            <a:r>
              <a:rPr lang="en-GB" sz="1600" dirty="0">
                <a:solidFill>
                  <a:srgbClr val="FF0000"/>
                </a:solidFill>
              </a:rPr>
              <a:t>key role of the principle of optimisation</a:t>
            </a:r>
            <a:r>
              <a:rPr lang="en-GB" sz="1600" dirty="0"/>
              <a:t>. This principle should be applied in the same manner in all exposure situations. Restrictions are applied to doses to a nominal individual (the Reference Person), namely dose </a:t>
            </a:r>
            <a:r>
              <a:rPr lang="en-GB" sz="1600" dirty="0">
                <a:solidFill>
                  <a:srgbClr val="FF0000"/>
                </a:solidFill>
              </a:rPr>
              <a:t>constraints for planned exposure situations </a:t>
            </a:r>
            <a:r>
              <a:rPr lang="en-GB" sz="1600" dirty="0"/>
              <a:t>and </a:t>
            </a:r>
            <a:r>
              <a:rPr lang="en-GB" sz="1600" dirty="0">
                <a:solidFill>
                  <a:srgbClr val="FF0000"/>
                </a:solidFill>
              </a:rPr>
              <a:t>reference levels for emergency and existing exposure situations</a:t>
            </a:r>
            <a:r>
              <a:rPr lang="en-GB" sz="1600" dirty="0"/>
              <a:t>. </a:t>
            </a:r>
          </a:p>
          <a:p>
            <a:pPr marL="36576" indent="0" algn="just">
              <a:buNone/>
            </a:pPr>
            <a:endParaRPr lang="en-GB" sz="1600" dirty="0"/>
          </a:p>
          <a:p>
            <a:pPr marL="36576" indent="0" algn="just">
              <a:buNone/>
            </a:pPr>
            <a:r>
              <a:rPr lang="fr-FR" sz="2200" b="1" dirty="0"/>
              <a:t>Directive 2013/59/Euratom</a:t>
            </a:r>
          </a:p>
          <a:p>
            <a:pPr marL="36576" indent="0">
              <a:buNone/>
            </a:pPr>
            <a:r>
              <a:rPr lang="en-GB" sz="1600" dirty="0"/>
              <a:t>Planned exposure: </a:t>
            </a:r>
          </a:p>
          <a:p>
            <a:pPr marL="36576" indent="0">
              <a:buNone/>
            </a:pPr>
            <a:r>
              <a:rPr lang="en-GB" sz="1600" dirty="0"/>
              <a:t>	</a:t>
            </a:r>
            <a:r>
              <a:rPr lang="en-GB" sz="1600" b="1" i="1" dirty="0"/>
              <a:t>"dose constraint" </a:t>
            </a:r>
            <a:r>
              <a:rPr lang="en-GB" sz="1600" dirty="0"/>
              <a:t>means a constraint set as a prospective upper bound of individual doses, used to define the 	range of options considered in the process of optimisation for a given radiation source in a planned exposure 	situation</a:t>
            </a:r>
          </a:p>
          <a:p>
            <a:pPr marL="36576" indent="0">
              <a:buNone/>
            </a:pPr>
            <a:r>
              <a:rPr lang="en-GB" sz="1600" dirty="0"/>
              <a:t>Emergency / existing exposure: </a:t>
            </a:r>
          </a:p>
          <a:p>
            <a:pPr marL="36576" indent="0">
              <a:buNone/>
            </a:pPr>
            <a:r>
              <a:rPr lang="en-GB" sz="1600" dirty="0"/>
              <a:t>	</a:t>
            </a:r>
            <a:r>
              <a:rPr lang="en-GB" sz="1600" b="1" i="1" dirty="0"/>
              <a:t>"reference level" </a:t>
            </a:r>
            <a:r>
              <a:rPr lang="en-GB" sz="1600" dirty="0"/>
              <a:t>means in an emergency exposure situation or in an existing exposure situation, the level of 	effective dose or equivalent dose or activity concen­tration above which it is judged inappropriate to allow exposures to 	occur as a result of that exposure situation, even though it is not a limit that may not be exceeded</a:t>
            </a:r>
          </a:p>
          <a:p>
            <a:pPr marL="36576" indent="0">
              <a:buNone/>
            </a:pPr>
            <a:endParaRPr lang="fr-FR" sz="2400" dirty="0">
              <a:solidFill>
                <a:srgbClr val="0055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5810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13</a:t>
            </a:fld>
            <a:endParaRPr lang="en-GB"/>
          </a:p>
        </p:txBody>
      </p:sp>
      <p:sp>
        <p:nvSpPr>
          <p:cNvPr id="3" name="Rectangle 2"/>
          <p:cNvSpPr/>
          <p:nvPr/>
        </p:nvSpPr>
        <p:spPr>
          <a:xfrm>
            <a:off x="8268798"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Dose Optimization at CERN</a:t>
            </a:r>
            <a:endParaRPr lang="en-US" sz="3200" i="1" dirty="0"/>
          </a:p>
        </p:txBody>
      </p:sp>
      <p:sp>
        <p:nvSpPr>
          <p:cNvPr id="6" name="Right Arrow 5"/>
          <p:cNvSpPr/>
          <p:nvPr/>
        </p:nvSpPr>
        <p:spPr>
          <a:xfrm rot="16200000">
            <a:off x="-1163331" y="3037816"/>
            <a:ext cx="4240991" cy="704300"/>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rot="16200000">
            <a:off x="-110696" y="3272239"/>
            <a:ext cx="2121093" cy="369332"/>
          </a:xfrm>
          <a:prstGeom prst="rect">
            <a:avLst/>
          </a:prstGeom>
          <a:noFill/>
        </p:spPr>
        <p:txBody>
          <a:bodyPr wrap="none" rtlCol="0">
            <a:spAutoFit/>
          </a:bodyPr>
          <a:lstStyle/>
          <a:p>
            <a:r>
              <a:rPr lang="en-GB" dirty="0"/>
              <a:t>Individual risk level</a:t>
            </a:r>
          </a:p>
        </p:txBody>
      </p:sp>
      <p:sp>
        <p:nvSpPr>
          <p:cNvPr id="14" name="Rectangle 13"/>
          <p:cNvSpPr/>
          <p:nvPr/>
        </p:nvSpPr>
        <p:spPr>
          <a:xfrm>
            <a:off x="1521509" y="1389888"/>
            <a:ext cx="2253136" cy="11747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Unacceptable risk</a:t>
            </a:r>
          </a:p>
        </p:txBody>
      </p:sp>
      <p:sp>
        <p:nvSpPr>
          <p:cNvPr id="18" name="Rectangle 17"/>
          <p:cNvSpPr/>
          <p:nvPr/>
        </p:nvSpPr>
        <p:spPr>
          <a:xfrm>
            <a:off x="1524953" y="2731946"/>
            <a:ext cx="2253136" cy="1741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Tolerable risk</a:t>
            </a:r>
          </a:p>
        </p:txBody>
      </p:sp>
      <p:cxnSp>
        <p:nvCxnSpPr>
          <p:cNvPr id="21" name="Straight Arrow Connector 20"/>
          <p:cNvCxnSpPr/>
          <p:nvPr/>
        </p:nvCxnSpPr>
        <p:spPr>
          <a:xfrm>
            <a:off x="1134517" y="2648103"/>
            <a:ext cx="388371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039581" y="2463437"/>
            <a:ext cx="1796913" cy="369332"/>
          </a:xfrm>
          <a:prstGeom prst="rect">
            <a:avLst/>
          </a:prstGeom>
          <a:noFill/>
          <a:ln w="28575">
            <a:solidFill>
              <a:srgbClr val="FF0000"/>
            </a:solidFill>
          </a:ln>
        </p:spPr>
        <p:txBody>
          <a:bodyPr wrap="square" rtlCol="0">
            <a:spAutoFit/>
          </a:bodyPr>
          <a:lstStyle/>
          <a:p>
            <a:pPr algn="ctr"/>
            <a:r>
              <a:rPr lang="en-GB" dirty="0">
                <a:solidFill>
                  <a:srgbClr val="FF0000"/>
                </a:solidFill>
              </a:rPr>
              <a:t>Dose limit</a:t>
            </a:r>
          </a:p>
        </p:txBody>
      </p:sp>
      <p:cxnSp>
        <p:nvCxnSpPr>
          <p:cNvPr id="24" name="Straight Arrow Connector 23"/>
          <p:cNvCxnSpPr>
            <a:endCxn id="26" idx="1"/>
          </p:cNvCxnSpPr>
          <p:nvPr/>
        </p:nvCxnSpPr>
        <p:spPr>
          <a:xfrm flipV="1">
            <a:off x="3774645" y="3233318"/>
            <a:ext cx="1274181" cy="7317"/>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048826" y="3048652"/>
            <a:ext cx="1787669" cy="369332"/>
          </a:xfrm>
          <a:prstGeom prst="rect">
            <a:avLst/>
          </a:prstGeom>
          <a:noFill/>
          <a:ln w="28575">
            <a:solidFill>
              <a:srgbClr val="0070C0"/>
            </a:solidFill>
          </a:ln>
        </p:spPr>
        <p:txBody>
          <a:bodyPr wrap="none" rtlCol="0">
            <a:spAutoFit/>
          </a:bodyPr>
          <a:lstStyle/>
          <a:p>
            <a:r>
              <a:rPr lang="en-GB" dirty="0">
                <a:solidFill>
                  <a:srgbClr val="0070C0"/>
                </a:solidFill>
              </a:rPr>
              <a:t>Dose constraint</a:t>
            </a:r>
          </a:p>
        </p:txBody>
      </p:sp>
      <p:cxnSp>
        <p:nvCxnSpPr>
          <p:cNvPr id="27" name="Straight Arrow Connector 26"/>
          <p:cNvCxnSpPr>
            <a:endCxn id="28" idx="1"/>
          </p:cNvCxnSpPr>
          <p:nvPr/>
        </p:nvCxnSpPr>
        <p:spPr>
          <a:xfrm flipV="1">
            <a:off x="1134517" y="4541524"/>
            <a:ext cx="3914308" cy="15880"/>
          </a:xfrm>
          <a:prstGeom prst="straightConnector1">
            <a:avLst/>
          </a:prstGeom>
          <a:ln w="28575">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048825" y="4356858"/>
            <a:ext cx="1787669" cy="369332"/>
          </a:xfrm>
          <a:prstGeom prst="rect">
            <a:avLst/>
          </a:prstGeom>
          <a:noFill/>
          <a:ln w="28575">
            <a:solidFill>
              <a:schemeClr val="accent3">
                <a:lumMod val="75000"/>
              </a:schemeClr>
            </a:solidFill>
          </a:ln>
        </p:spPr>
        <p:txBody>
          <a:bodyPr wrap="square" rtlCol="0">
            <a:spAutoFit/>
          </a:bodyPr>
          <a:lstStyle/>
          <a:p>
            <a:pPr algn="ctr"/>
            <a:r>
              <a:rPr lang="en-GB" dirty="0">
                <a:solidFill>
                  <a:schemeClr val="accent3">
                    <a:lumMod val="75000"/>
                  </a:schemeClr>
                </a:solidFill>
              </a:rPr>
              <a:t>ALARA Level</a:t>
            </a:r>
          </a:p>
        </p:txBody>
      </p:sp>
      <p:sp>
        <p:nvSpPr>
          <p:cNvPr id="31" name="Rectangle 30"/>
          <p:cNvSpPr/>
          <p:nvPr/>
        </p:nvSpPr>
        <p:spPr>
          <a:xfrm>
            <a:off x="1529517" y="4630554"/>
            <a:ext cx="2253136" cy="8622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Acceptable risk</a:t>
            </a:r>
          </a:p>
        </p:txBody>
      </p:sp>
      <p:sp>
        <p:nvSpPr>
          <p:cNvPr id="33" name="TextBox 32"/>
          <p:cNvSpPr txBox="1"/>
          <p:nvPr/>
        </p:nvSpPr>
        <p:spPr>
          <a:xfrm>
            <a:off x="7070417" y="2451503"/>
            <a:ext cx="1796913" cy="369332"/>
          </a:xfrm>
          <a:prstGeom prst="rect">
            <a:avLst/>
          </a:prstGeom>
          <a:noFill/>
          <a:ln w="28575">
            <a:noFill/>
          </a:ln>
        </p:spPr>
        <p:txBody>
          <a:bodyPr wrap="square" rtlCol="0">
            <a:spAutoFit/>
          </a:bodyPr>
          <a:lstStyle/>
          <a:p>
            <a:pPr algn="ctr"/>
            <a:r>
              <a:rPr lang="en-GB" dirty="0">
                <a:solidFill>
                  <a:srgbClr val="FF0000"/>
                </a:solidFill>
              </a:rPr>
              <a:t>20 </a:t>
            </a:r>
            <a:r>
              <a:rPr lang="en-GB" dirty="0" err="1">
                <a:solidFill>
                  <a:srgbClr val="FF0000"/>
                </a:solidFill>
              </a:rPr>
              <a:t>mSv</a:t>
            </a:r>
            <a:r>
              <a:rPr lang="en-GB" dirty="0">
                <a:solidFill>
                  <a:srgbClr val="FF0000"/>
                </a:solidFill>
              </a:rPr>
              <a:t>/</a:t>
            </a:r>
            <a:r>
              <a:rPr lang="en-GB" dirty="0" err="1">
                <a:solidFill>
                  <a:srgbClr val="FF0000"/>
                </a:solidFill>
              </a:rPr>
              <a:t>yr</a:t>
            </a:r>
            <a:r>
              <a:rPr lang="en-GB" baseline="30000" dirty="0">
                <a:solidFill>
                  <a:srgbClr val="FF0000"/>
                </a:solidFill>
              </a:rPr>
              <a:t>*</a:t>
            </a:r>
          </a:p>
        </p:txBody>
      </p:sp>
      <p:sp>
        <p:nvSpPr>
          <p:cNvPr id="34" name="TextBox 33"/>
          <p:cNvSpPr txBox="1"/>
          <p:nvPr/>
        </p:nvSpPr>
        <p:spPr>
          <a:xfrm>
            <a:off x="7070417" y="3042416"/>
            <a:ext cx="1796913" cy="369332"/>
          </a:xfrm>
          <a:prstGeom prst="rect">
            <a:avLst/>
          </a:prstGeom>
          <a:noFill/>
          <a:ln w="28575">
            <a:noFill/>
          </a:ln>
        </p:spPr>
        <p:txBody>
          <a:bodyPr wrap="square" rtlCol="0">
            <a:spAutoFit/>
          </a:bodyPr>
          <a:lstStyle/>
          <a:p>
            <a:pPr algn="ctr"/>
            <a:r>
              <a:rPr lang="en-GB" dirty="0">
                <a:solidFill>
                  <a:srgbClr val="0070C0"/>
                </a:solidFill>
              </a:rPr>
              <a:t>3 </a:t>
            </a:r>
            <a:r>
              <a:rPr lang="en-GB" dirty="0" err="1">
                <a:solidFill>
                  <a:srgbClr val="0070C0"/>
                </a:solidFill>
              </a:rPr>
              <a:t>mSv</a:t>
            </a:r>
            <a:r>
              <a:rPr lang="en-GB" dirty="0">
                <a:solidFill>
                  <a:srgbClr val="0070C0"/>
                </a:solidFill>
              </a:rPr>
              <a:t>/</a:t>
            </a:r>
            <a:r>
              <a:rPr lang="en-GB" dirty="0" err="1">
                <a:solidFill>
                  <a:srgbClr val="0070C0"/>
                </a:solidFill>
              </a:rPr>
              <a:t>yr</a:t>
            </a:r>
            <a:endParaRPr lang="en-GB" dirty="0">
              <a:solidFill>
                <a:srgbClr val="0070C0"/>
              </a:solidFill>
            </a:endParaRPr>
          </a:p>
        </p:txBody>
      </p:sp>
      <p:sp>
        <p:nvSpPr>
          <p:cNvPr id="35" name="TextBox 34"/>
          <p:cNvSpPr txBox="1"/>
          <p:nvPr/>
        </p:nvSpPr>
        <p:spPr>
          <a:xfrm>
            <a:off x="6991422" y="4332786"/>
            <a:ext cx="1796913" cy="369332"/>
          </a:xfrm>
          <a:prstGeom prst="rect">
            <a:avLst/>
          </a:prstGeom>
          <a:noFill/>
          <a:ln w="28575">
            <a:noFill/>
          </a:ln>
        </p:spPr>
        <p:txBody>
          <a:bodyPr wrap="square" rtlCol="0">
            <a:spAutoFit/>
          </a:bodyPr>
          <a:lstStyle/>
          <a:p>
            <a:pPr algn="ctr"/>
            <a:r>
              <a:rPr lang="en-GB" dirty="0">
                <a:solidFill>
                  <a:schemeClr val="accent3">
                    <a:lumMod val="75000"/>
                  </a:schemeClr>
                </a:solidFill>
              </a:rPr>
              <a:t>100 µ</a:t>
            </a:r>
            <a:r>
              <a:rPr lang="en-GB" dirty="0" err="1">
                <a:solidFill>
                  <a:schemeClr val="accent3">
                    <a:lumMod val="75000"/>
                  </a:schemeClr>
                </a:solidFill>
              </a:rPr>
              <a:t>Sv</a:t>
            </a:r>
            <a:r>
              <a:rPr lang="en-GB" dirty="0">
                <a:solidFill>
                  <a:schemeClr val="accent3">
                    <a:lumMod val="75000"/>
                  </a:schemeClr>
                </a:solidFill>
              </a:rPr>
              <a:t>/</a:t>
            </a:r>
            <a:r>
              <a:rPr lang="en-GB" dirty="0" err="1">
                <a:solidFill>
                  <a:schemeClr val="accent3">
                    <a:lumMod val="75000"/>
                  </a:schemeClr>
                </a:solidFill>
              </a:rPr>
              <a:t>yr</a:t>
            </a:r>
            <a:endParaRPr lang="en-GB" dirty="0">
              <a:solidFill>
                <a:schemeClr val="accent3">
                  <a:lumMod val="75000"/>
                </a:schemeClr>
              </a:solidFill>
            </a:endParaRPr>
          </a:p>
        </p:txBody>
      </p:sp>
      <p:sp>
        <p:nvSpPr>
          <p:cNvPr id="32" name="TextBox 31"/>
          <p:cNvSpPr txBox="1"/>
          <p:nvPr/>
        </p:nvSpPr>
        <p:spPr>
          <a:xfrm>
            <a:off x="8255639" y="3665037"/>
            <a:ext cx="2339102" cy="369332"/>
          </a:xfrm>
          <a:prstGeom prst="rect">
            <a:avLst/>
          </a:prstGeom>
          <a:noFill/>
        </p:spPr>
        <p:txBody>
          <a:bodyPr wrap="none" rtlCol="0">
            <a:spAutoFit/>
          </a:bodyPr>
          <a:lstStyle/>
          <a:p>
            <a:r>
              <a:rPr lang="en-GB" dirty="0">
                <a:solidFill>
                  <a:srgbClr val="000000"/>
                </a:solidFill>
              </a:rPr>
              <a:t>Optimization process</a:t>
            </a:r>
          </a:p>
        </p:txBody>
      </p:sp>
      <p:sp>
        <p:nvSpPr>
          <p:cNvPr id="36" name="TextBox 35"/>
          <p:cNvSpPr txBox="1"/>
          <p:nvPr/>
        </p:nvSpPr>
        <p:spPr>
          <a:xfrm>
            <a:off x="7876150" y="1235834"/>
            <a:ext cx="1827006" cy="369332"/>
          </a:xfrm>
          <a:prstGeom prst="rect">
            <a:avLst/>
          </a:prstGeom>
          <a:noFill/>
        </p:spPr>
        <p:txBody>
          <a:bodyPr wrap="square" rtlCol="0">
            <a:spAutoFit/>
          </a:bodyPr>
          <a:lstStyle/>
          <a:p>
            <a:r>
              <a:rPr lang="en-GB" dirty="0"/>
              <a:t>CERN workers</a:t>
            </a:r>
          </a:p>
        </p:txBody>
      </p:sp>
      <p:sp>
        <p:nvSpPr>
          <p:cNvPr id="39" name="TextBox 38"/>
          <p:cNvSpPr txBox="1"/>
          <p:nvPr/>
        </p:nvSpPr>
        <p:spPr>
          <a:xfrm>
            <a:off x="8625318" y="2439463"/>
            <a:ext cx="1796913" cy="369332"/>
          </a:xfrm>
          <a:prstGeom prst="rect">
            <a:avLst/>
          </a:prstGeom>
          <a:noFill/>
          <a:ln w="28575">
            <a:noFill/>
          </a:ln>
        </p:spPr>
        <p:txBody>
          <a:bodyPr wrap="square" rtlCol="0">
            <a:spAutoFit/>
          </a:bodyPr>
          <a:lstStyle/>
          <a:p>
            <a:pPr algn="ctr"/>
            <a:r>
              <a:rPr lang="en-GB" dirty="0">
                <a:solidFill>
                  <a:srgbClr val="FF0000"/>
                </a:solidFill>
              </a:rPr>
              <a:t>1 </a:t>
            </a:r>
            <a:r>
              <a:rPr lang="en-GB" dirty="0" err="1">
                <a:solidFill>
                  <a:srgbClr val="FF0000"/>
                </a:solidFill>
              </a:rPr>
              <a:t>mSv</a:t>
            </a:r>
            <a:r>
              <a:rPr lang="en-GB" dirty="0">
                <a:solidFill>
                  <a:srgbClr val="FF0000"/>
                </a:solidFill>
              </a:rPr>
              <a:t>/</a:t>
            </a:r>
            <a:r>
              <a:rPr lang="en-GB" dirty="0" err="1">
                <a:solidFill>
                  <a:srgbClr val="FF0000"/>
                </a:solidFill>
              </a:rPr>
              <a:t>yr</a:t>
            </a:r>
            <a:endParaRPr lang="en-GB" dirty="0">
              <a:solidFill>
                <a:srgbClr val="FF0000"/>
              </a:solidFill>
            </a:endParaRPr>
          </a:p>
        </p:txBody>
      </p:sp>
      <p:sp>
        <p:nvSpPr>
          <p:cNvPr id="40" name="TextBox 39"/>
          <p:cNvSpPr txBox="1"/>
          <p:nvPr/>
        </p:nvSpPr>
        <p:spPr>
          <a:xfrm>
            <a:off x="10007861" y="2439020"/>
            <a:ext cx="1796913" cy="369332"/>
          </a:xfrm>
          <a:prstGeom prst="rect">
            <a:avLst/>
          </a:prstGeom>
          <a:noFill/>
          <a:ln w="28575">
            <a:noFill/>
          </a:ln>
        </p:spPr>
        <p:txBody>
          <a:bodyPr wrap="square" rtlCol="0">
            <a:spAutoFit/>
          </a:bodyPr>
          <a:lstStyle/>
          <a:p>
            <a:pPr algn="ctr"/>
            <a:r>
              <a:rPr lang="en-GB" dirty="0">
                <a:solidFill>
                  <a:srgbClr val="FF0000"/>
                </a:solidFill>
              </a:rPr>
              <a:t>300 µ</a:t>
            </a:r>
            <a:r>
              <a:rPr lang="en-GB" dirty="0" err="1">
                <a:solidFill>
                  <a:srgbClr val="FF0000"/>
                </a:solidFill>
              </a:rPr>
              <a:t>Sv</a:t>
            </a:r>
            <a:r>
              <a:rPr lang="en-GB" dirty="0">
                <a:solidFill>
                  <a:srgbClr val="FF0000"/>
                </a:solidFill>
              </a:rPr>
              <a:t>/</a:t>
            </a:r>
            <a:r>
              <a:rPr lang="en-GB" dirty="0" err="1">
                <a:solidFill>
                  <a:srgbClr val="FF0000"/>
                </a:solidFill>
              </a:rPr>
              <a:t>yr</a:t>
            </a:r>
            <a:endParaRPr lang="en-GB" dirty="0">
              <a:solidFill>
                <a:srgbClr val="FF0000"/>
              </a:solidFill>
            </a:endParaRPr>
          </a:p>
        </p:txBody>
      </p:sp>
      <p:sp>
        <p:nvSpPr>
          <p:cNvPr id="41" name="TextBox 40"/>
          <p:cNvSpPr txBox="1"/>
          <p:nvPr/>
        </p:nvSpPr>
        <p:spPr>
          <a:xfrm>
            <a:off x="8599848" y="4319797"/>
            <a:ext cx="1796913" cy="369332"/>
          </a:xfrm>
          <a:prstGeom prst="rect">
            <a:avLst/>
          </a:prstGeom>
          <a:noFill/>
          <a:ln w="28575">
            <a:noFill/>
          </a:ln>
        </p:spPr>
        <p:txBody>
          <a:bodyPr wrap="square" rtlCol="0">
            <a:spAutoFit/>
          </a:bodyPr>
          <a:lstStyle/>
          <a:p>
            <a:pPr algn="ctr"/>
            <a:r>
              <a:rPr lang="en-GB" dirty="0">
                <a:solidFill>
                  <a:schemeClr val="accent3">
                    <a:lumMod val="75000"/>
                  </a:schemeClr>
                </a:solidFill>
              </a:rPr>
              <a:t>10 µ</a:t>
            </a:r>
            <a:r>
              <a:rPr lang="en-GB" dirty="0" err="1">
                <a:solidFill>
                  <a:schemeClr val="accent3">
                    <a:lumMod val="75000"/>
                  </a:schemeClr>
                </a:solidFill>
              </a:rPr>
              <a:t>Sv</a:t>
            </a:r>
            <a:r>
              <a:rPr lang="en-GB" dirty="0">
                <a:solidFill>
                  <a:schemeClr val="accent3">
                    <a:lumMod val="75000"/>
                  </a:schemeClr>
                </a:solidFill>
              </a:rPr>
              <a:t>/</a:t>
            </a:r>
            <a:r>
              <a:rPr lang="en-GB" dirty="0" err="1">
                <a:solidFill>
                  <a:schemeClr val="accent3">
                    <a:lumMod val="75000"/>
                  </a:schemeClr>
                </a:solidFill>
              </a:rPr>
              <a:t>yr</a:t>
            </a:r>
            <a:endParaRPr lang="en-GB" dirty="0">
              <a:solidFill>
                <a:schemeClr val="accent3">
                  <a:lumMod val="75000"/>
                </a:schemeClr>
              </a:solidFill>
            </a:endParaRPr>
          </a:p>
        </p:txBody>
      </p:sp>
      <p:sp>
        <p:nvSpPr>
          <p:cNvPr id="42" name="TextBox 41"/>
          <p:cNvSpPr txBox="1"/>
          <p:nvPr/>
        </p:nvSpPr>
        <p:spPr>
          <a:xfrm>
            <a:off x="10047419" y="4332786"/>
            <a:ext cx="1796913" cy="369332"/>
          </a:xfrm>
          <a:prstGeom prst="rect">
            <a:avLst/>
          </a:prstGeom>
          <a:noFill/>
          <a:ln w="28575">
            <a:noFill/>
          </a:ln>
        </p:spPr>
        <p:txBody>
          <a:bodyPr wrap="square" rtlCol="0">
            <a:spAutoFit/>
          </a:bodyPr>
          <a:lstStyle/>
          <a:p>
            <a:pPr algn="ctr"/>
            <a:r>
              <a:rPr lang="en-GB" dirty="0">
                <a:solidFill>
                  <a:schemeClr val="accent3">
                    <a:lumMod val="75000"/>
                  </a:schemeClr>
                </a:solidFill>
              </a:rPr>
              <a:t>10 µ</a:t>
            </a:r>
            <a:r>
              <a:rPr lang="en-GB" dirty="0" err="1">
                <a:solidFill>
                  <a:schemeClr val="accent3">
                    <a:lumMod val="75000"/>
                  </a:schemeClr>
                </a:solidFill>
              </a:rPr>
              <a:t>Sv</a:t>
            </a:r>
            <a:r>
              <a:rPr lang="en-GB" dirty="0">
                <a:solidFill>
                  <a:schemeClr val="accent3">
                    <a:lumMod val="75000"/>
                  </a:schemeClr>
                </a:solidFill>
              </a:rPr>
              <a:t>/</a:t>
            </a:r>
            <a:r>
              <a:rPr lang="en-GB" dirty="0" err="1">
                <a:solidFill>
                  <a:schemeClr val="accent3">
                    <a:lumMod val="75000"/>
                  </a:schemeClr>
                </a:solidFill>
              </a:rPr>
              <a:t>yr</a:t>
            </a:r>
            <a:endParaRPr lang="en-GB" dirty="0">
              <a:solidFill>
                <a:schemeClr val="accent3">
                  <a:lumMod val="75000"/>
                </a:schemeClr>
              </a:solidFill>
            </a:endParaRPr>
          </a:p>
        </p:txBody>
      </p:sp>
      <p:sp>
        <p:nvSpPr>
          <p:cNvPr id="43" name="TextBox 42"/>
          <p:cNvSpPr txBox="1"/>
          <p:nvPr/>
        </p:nvSpPr>
        <p:spPr>
          <a:xfrm>
            <a:off x="10268962" y="1205222"/>
            <a:ext cx="1274709" cy="369332"/>
          </a:xfrm>
          <a:prstGeom prst="rect">
            <a:avLst/>
          </a:prstGeom>
          <a:noFill/>
        </p:spPr>
        <p:txBody>
          <a:bodyPr wrap="none" rtlCol="0">
            <a:spAutoFit/>
          </a:bodyPr>
          <a:lstStyle/>
          <a:p>
            <a:pPr algn="ctr"/>
            <a:r>
              <a:rPr lang="en-GB" dirty="0"/>
              <a:t>Population</a:t>
            </a:r>
          </a:p>
        </p:txBody>
      </p:sp>
      <p:sp>
        <p:nvSpPr>
          <p:cNvPr id="44" name="TextBox 43"/>
          <p:cNvSpPr txBox="1"/>
          <p:nvPr/>
        </p:nvSpPr>
        <p:spPr>
          <a:xfrm>
            <a:off x="7389227" y="1631328"/>
            <a:ext cx="1159292" cy="646331"/>
          </a:xfrm>
          <a:prstGeom prst="rect">
            <a:avLst/>
          </a:prstGeom>
          <a:noFill/>
        </p:spPr>
        <p:txBody>
          <a:bodyPr wrap="none" rtlCol="0">
            <a:spAutoFit/>
          </a:bodyPr>
          <a:lstStyle/>
          <a:p>
            <a:pPr algn="ctr"/>
            <a:r>
              <a:rPr lang="en-GB" dirty="0"/>
              <a:t>Radiation</a:t>
            </a:r>
          </a:p>
          <a:p>
            <a:pPr algn="ctr"/>
            <a:r>
              <a:rPr lang="en-GB" dirty="0"/>
              <a:t>Workers</a:t>
            </a:r>
          </a:p>
        </p:txBody>
      </p:sp>
      <p:sp>
        <p:nvSpPr>
          <p:cNvPr id="45" name="TextBox 44"/>
          <p:cNvSpPr txBox="1"/>
          <p:nvPr/>
        </p:nvSpPr>
        <p:spPr>
          <a:xfrm>
            <a:off x="8978451" y="1629999"/>
            <a:ext cx="1039708" cy="646331"/>
          </a:xfrm>
          <a:prstGeom prst="rect">
            <a:avLst/>
          </a:prstGeom>
          <a:noFill/>
        </p:spPr>
        <p:txBody>
          <a:bodyPr wrap="none" rtlCol="0">
            <a:spAutoFit/>
          </a:bodyPr>
          <a:lstStyle/>
          <a:p>
            <a:pPr algn="ctr"/>
            <a:r>
              <a:rPr lang="en-GB" dirty="0"/>
              <a:t>Other</a:t>
            </a:r>
          </a:p>
          <a:p>
            <a:pPr algn="ctr"/>
            <a:r>
              <a:rPr lang="en-GB" dirty="0"/>
              <a:t>Workers</a:t>
            </a:r>
          </a:p>
        </p:txBody>
      </p:sp>
      <p:sp>
        <p:nvSpPr>
          <p:cNvPr id="46" name="TextBox 45"/>
          <p:cNvSpPr txBox="1"/>
          <p:nvPr/>
        </p:nvSpPr>
        <p:spPr>
          <a:xfrm>
            <a:off x="10047419" y="3037219"/>
            <a:ext cx="1796913" cy="369332"/>
          </a:xfrm>
          <a:prstGeom prst="rect">
            <a:avLst/>
          </a:prstGeom>
          <a:noFill/>
          <a:ln w="28575">
            <a:noFill/>
          </a:ln>
        </p:spPr>
        <p:txBody>
          <a:bodyPr wrap="square" rtlCol="0">
            <a:spAutoFit/>
          </a:bodyPr>
          <a:lstStyle/>
          <a:p>
            <a:pPr algn="ctr"/>
            <a:r>
              <a:rPr lang="en-GB" dirty="0">
                <a:solidFill>
                  <a:srgbClr val="0070C0"/>
                </a:solidFill>
              </a:rPr>
              <a:t>10 µ</a:t>
            </a:r>
            <a:r>
              <a:rPr lang="en-GB" dirty="0" err="1">
                <a:solidFill>
                  <a:srgbClr val="0070C0"/>
                </a:solidFill>
              </a:rPr>
              <a:t>Sv</a:t>
            </a:r>
            <a:r>
              <a:rPr lang="en-GB" dirty="0">
                <a:solidFill>
                  <a:srgbClr val="0070C0"/>
                </a:solidFill>
              </a:rPr>
              <a:t>/</a:t>
            </a:r>
            <a:r>
              <a:rPr lang="en-GB" dirty="0" err="1">
                <a:solidFill>
                  <a:srgbClr val="0070C0"/>
                </a:solidFill>
              </a:rPr>
              <a:t>yr</a:t>
            </a:r>
            <a:endParaRPr lang="en-GB" dirty="0">
              <a:solidFill>
                <a:srgbClr val="0070C0"/>
              </a:solidFill>
            </a:endParaRPr>
          </a:p>
        </p:txBody>
      </p:sp>
      <p:sp>
        <p:nvSpPr>
          <p:cNvPr id="47" name="TextBox 46"/>
          <p:cNvSpPr txBox="1"/>
          <p:nvPr/>
        </p:nvSpPr>
        <p:spPr>
          <a:xfrm>
            <a:off x="8548519" y="3048652"/>
            <a:ext cx="1796913" cy="369332"/>
          </a:xfrm>
          <a:prstGeom prst="rect">
            <a:avLst/>
          </a:prstGeom>
          <a:noFill/>
          <a:ln w="28575">
            <a:noFill/>
          </a:ln>
        </p:spPr>
        <p:txBody>
          <a:bodyPr wrap="square" rtlCol="0">
            <a:spAutoFit/>
          </a:bodyPr>
          <a:lstStyle/>
          <a:p>
            <a:pPr algn="ctr"/>
            <a:r>
              <a:rPr lang="en-GB" dirty="0">
                <a:solidFill>
                  <a:srgbClr val="0070C0"/>
                </a:solidFill>
              </a:rPr>
              <a:t>100 µ</a:t>
            </a:r>
            <a:r>
              <a:rPr lang="en-GB" dirty="0" err="1">
                <a:solidFill>
                  <a:srgbClr val="0070C0"/>
                </a:solidFill>
              </a:rPr>
              <a:t>Sv</a:t>
            </a:r>
            <a:r>
              <a:rPr lang="en-GB" dirty="0">
                <a:solidFill>
                  <a:srgbClr val="0070C0"/>
                </a:solidFill>
              </a:rPr>
              <a:t>/</a:t>
            </a:r>
            <a:r>
              <a:rPr lang="en-GB" dirty="0" err="1">
                <a:solidFill>
                  <a:srgbClr val="0070C0"/>
                </a:solidFill>
              </a:rPr>
              <a:t>yr</a:t>
            </a:r>
            <a:endParaRPr lang="en-GB" dirty="0">
              <a:solidFill>
                <a:srgbClr val="0070C0"/>
              </a:solidFill>
            </a:endParaRPr>
          </a:p>
        </p:txBody>
      </p:sp>
      <p:sp>
        <p:nvSpPr>
          <p:cNvPr id="37" name="Oval 36"/>
          <p:cNvSpPr/>
          <p:nvPr/>
        </p:nvSpPr>
        <p:spPr>
          <a:xfrm>
            <a:off x="8141874" y="3561909"/>
            <a:ext cx="2648102" cy="607162"/>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sp>
        <p:nvSpPr>
          <p:cNvPr id="48" name="TextBox 47"/>
          <p:cNvSpPr txBox="1"/>
          <p:nvPr/>
        </p:nvSpPr>
        <p:spPr>
          <a:xfrm>
            <a:off x="7656089" y="5434639"/>
            <a:ext cx="4094134" cy="523220"/>
          </a:xfrm>
          <a:prstGeom prst="rect">
            <a:avLst/>
          </a:prstGeom>
          <a:noFill/>
        </p:spPr>
        <p:txBody>
          <a:bodyPr wrap="none" rtlCol="0">
            <a:spAutoFit/>
          </a:bodyPr>
          <a:lstStyle/>
          <a:p>
            <a:r>
              <a:rPr lang="en-GB" sz="1400" dirty="0"/>
              <a:t>* Apprentices and students (age 16-18): 6 </a:t>
            </a:r>
            <a:r>
              <a:rPr lang="en-GB" sz="1400" dirty="0" err="1"/>
              <a:t>mSv</a:t>
            </a:r>
            <a:r>
              <a:rPr lang="en-GB" sz="1400" dirty="0"/>
              <a:t>/</a:t>
            </a:r>
            <a:r>
              <a:rPr lang="en-GB" sz="1400" dirty="0" err="1"/>
              <a:t>yr</a:t>
            </a:r>
            <a:endParaRPr lang="en-GB" sz="1400" dirty="0"/>
          </a:p>
          <a:p>
            <a:r>
              <a:rPr lang="en-GB" sz="1400" dirty="0"/>
              <a:t>  Pregnant women: 1mSv/</a:t>
            </a:r>
            <a:r>
              <a:rPr lang="en-GB" sz="1400" dirty="0" err="1"/>
              <a:t>yr</a:t>
            </a:r>
            <a:endParaRPr lang="en-GB" sz="1400" dirty="0"/>
          </a:p>
        </p:txBody>
      </p:sp>
    </p:spTree>
    <p:extLst>
      <p:ext uri="{BB962C8B-B14F-4D97-AF65-F5344CB8AC3E}">
        <p14:creationId xmlns:p14="http://schemas.microsoft.com/office/powerpoint/2010/main" val="1646222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4" grpId="0" animBg="1"/>
      <p:bldP spid="18" grpId="0" animBg="1"/>
      <p:bldP spid="22" grpId="0" animBg="1"/>
      <p:bldP spid="26" grpId="0" animBg="1"/>
      <p:bldP spid="28" grpId="0" animBg="1"/>
      <p:bldP spid="31" grpId="0" animBg="1"/>
      <p:bldP spid="33" grpId="0"/>
      <p:bldP spid="34" grpId="0"/>
      <p:bldP spid="35" grpId="0"/>
      <p:bldP spid="32" grpId="0"/>
      <p:bldP spid="36" grpId="0"/>
      <p:bldP spid="39" grpId="0"/>
      <p:bldP spid="40" grpId="0"/>
      <p:bldP spid="41" grpId="0"/>
      <p:bldP spid="42" grpId="0"/>
      <p:bldP spid="43" grpId="0"/>
      <p:bldP spid="44" grpId="0"/>
      <p:bldP spid="45" grpId="0"/>
      <p:bldP spid="46" grpId="0"/>
      <p:bldP spid="47" grpId="0"/>
      <p:bldP spid="37" grpId="0" animBg="1"/>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14</a:t>
            </a:fld>
            <a:endParaRPr lang="en-GB"/>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ALARA Criteria and Levels</a:t>
            </a:r>
            <a:endParaRPr lang="en-US" sz="3200" i="1" dirty="0"/>
          </a:p>
        </p:txBody>
      </p:sp>
      <p:pic>
        <p:nvPicPr>
          <p:cNvPr id="10" name="Content Placeholder 9"/>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t="18943" b="67050"/>
          <a:stretch/>
        </p:blipFill>
        <p:spPr bwMode="auto">
          <a:xfrm>
            <a:off x="1288193" y="2599550"/>
            <a:ext cx="8744580" cy="68551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2261" b="2769"/>
          <a:stretch/>
        </p:blipFill>
        <p:spPr bwMode="auto">
          <a:xfrm>
            <a:off x="1388241" y="4118672"/>
            <a:ext cx="8909005" cy="15085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TextBox 7"/>
          <p:cNvSpPr txBox="1">
            <a:spLocks noChangeArrowheads="1"/>
          </p:cNvSpPr>
          <p:nvPr/>
        </p:nvSpPr>
        <p:spPr bwMode="auto">
          <a:xfrm>
            <a:off x="460587" y="1104548"/>
            <a:ext cx="1093893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None/>
            </a:pPr>
            <a:r>
              <a:rPr lang="en-GB" altLang="en-US" sz="1400" dirty="0">
                <a:solidFill>
                  <a:srgbClr val="FF0000"/>
                </a:solidFill>
              </a:rPr>
              <a:t>Optimization is legal requirement </a:t>
            </a:r>
            <a:r>
              <a:rPr lang="en-GB" altLang="en-US" sz="1400" dirty="0"/>
              <a:t>if accumulated dose exceeds 100 </a:t>
            </a:r>
            <a:r>
              <a:rPr lang="el-GR" altLang="en-US" sz="1400" dirty="0"/>
              <a:t>μ</a:t>
            </a:r>
            <a:r>
              <a:rPr lang="en-GB" altLang="en-US" sz="1400" dirty="0" err="1"/>
              <a:t>Sv</a:t>
            </a:r>
            <a:r>
              <a:rPr lang="en-GB" altLang="en-US" sz="1400" dirty="0"/>
              <a:t> (ALARA)</a:t>
            </a:r>
          </a:p>
          <a:p>
            <a:pPr>
              <a:spcBef>
                <a:spcPct val="0"/>
              </a:spcBef>
              <a:buClrTx/>
              <a:buSzTx/>
              <a:buNone/>
            </a:pPr>
            <a:r>
              <a:rPr lang="en-US" altLang="en-US" sz="1400" dirty="0"/>
              <a:t>Optimization includes different areas/aspects: work coordination, work procedures, handling tools, design, material choices</a:t>
            </a:r>
          </a:p>
          <a:p>
            <a:pPr>
              <a:spcBef>
                <a:spcPct val="0"/>
              </a:spcBef>
              <a:buClrTx/>
              <a:buSzTx/>
              <a:buNone/>
            </a:pPr>
            <a:endParaRPr lang="en-US" altLang="en-US" sz="1100" i="1" dirty="0"/>
          </a:p>
          <a:p>
            <a:pPr>
              <a:spcBef>
                <a:spcPct val="0"/>
              </a:spcBef>
              <a:buClrTx/>
              <a:buSzTx/>
              <a:buNone/>
            </a:pPr>
            <a:r>
              <a:rPr lang="en-US" altLang="en-US" sz="1100" i="1" dirty="0"/>
              <a:t>Reference: “ALARA Rule applied to interventions at CERN”, EDMS 1751123</a:t>
            </a:r>
          </a:p>
        </p:txBody>
      </p:sp>
      <p:sp>
        <p:nvSpPr>
          <p:cNvPr id="4" name="TextBox 3"/>
          <p:cNvSpPr txBox="1"/>
          <p:nvPr/>
        </p:nvSpPr>
        <p:spPr>
          <a:xfrm>
            <a:off x="460587" y="2187069"/>
            <a:ext cx="3391762" cy="307777"/>
          </a:xfrm>
          <a:prstGeom prst="rect">
            <a:avLst/>
          </a:prstGeom>
          <a:noFill/>
        </p:spPr>
        <p:txBody>
          <a:bodyPr wrap="none" rtlCol="0">
            <a:spAutoFit/>
          </a:bodyPr>
          <a:lstStyle/>
          <a:p>
            <a:r>
              <a:rPr lang="en-US" sz="1400" b="1" dirty="0"/>
              <a:t>Group 1 criteria </a:t>
            </a:r>
            <a:r>
              <a:rPr lang="en-US" sz="1400" dirty="0"/>
              <a:t>define the ALARA level</a:t>
            </a:r>
          </a:p>
        </p:txBody>
      </p:sp>
      <p:sp>
        <p:nvSpPr>
          <p:cNvPr id="14" name="TextBox 13"/>
          <p:cNvSpPr txBox="1"/>
          <p:nvPr/>
        </p:nvSpPr>
        <p:spPr>
          <a:xfrm>
            <a:off x="478672" y="3480775"/>
            <a:ext cx="11340795" cy="523220"/>
          </a:xfrm>
          <a:prstGeom prst="rect">
            <a:avLst/>
          </a:prstGeom>
          <a:noFill/>
        </p:spPr>
        <p:txBody>
          <a:bodyPr wrap="square" rtlCol="0">
            <a:spAutoFit/>
          </a:bodyPr>
          <a:lstStyle/>
          <a:p>
            <a:r>
              <a:rPr lang="en-US" sz="1400" b="1" dirty="0"/>
              <a:t>Group 2 criteria </a:t>
            </a:r>
            <a:r>
              <a:rPr lang="en-US" sz="1400" dirty="0"/>
              <a:t>are the bases of </a:t>
            </a:r>
            <a:r>
              <a:rPr lang="en-US" sz="1400" b="1" dirty="0"/>
              <a:t>a radiological risk assessment </a:t>
            </a:r>
            <a:r>
              <a:rPr lang="en-US" sz="1400" dirty="0"/>
              <a:t>(including accidents and incident scenarios) by the RSO and HSE-RP prior to the final ALARA level classification of the intervention. </a:t>
            </a:r>
          </a:p>
        </p:txBody>
      </p:sp>
      <p:sp>
        <p:nvSpPr>
          <p:cNvPr id="5" name="TextBox 4"/>
          <p:cNvSpPr txBox="1"/>
          <p:nvPr/>
        </p:nvSpPr>
        <p:spPr>
          <a:xfrm>
            <a:off x="8802806" y="2330984"/>
            <a:ext cx="1680012" cy="307777"/>
          </a:xfrm>
          <a:prstGeom prst="rect">
            <a:avLst/>
          </a:prstGeom>
          <a:noFill/>
        </p:spPr>
        <p:txBody>
          <a:bodyPr wrap="none" rtlCol="0">
            <a:spAutoFit/>
          </a:bodyPr>
          <a:lstStyle/>
          <a:p>
            <a:r>
              <a:rPr lang="en-GB" sz="1400" dirty="0">
                <a:solidFill>
                  <a:srgbClr val="000000"/>
                </a:solidFill>
              </a:rPr>
              <a:t>ALARA Committee</a:t>
            </a:r>
          </a:p>
        </p:txBody>
      </p:sp>
    </p:spTree>
    <p:extLst>
      <p:ext uri="{BB962C8B-B14F-4D97-AF65-F5344CB8AC3E}">
        <p14:creationId xmlns:p14="http://schemas.microsoft.com/office/powerpoint/2010/main" val="220606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1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15</a:t>
            </a:fld>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Personal Dosimetry</a:t>
            </a:r>
            <a:endParaRPr lang="en-US" sz="3200" i="1" dirty="0"/>
          </a:p>
        </p:txBody>
      </p:sp>
      <p:grpSp>
        <p:nvGrpSpPr>
          <p:cNvPr id="6" name="Group 5"/>
          <p:cNvGrpSpPr/>
          <p:nvPr/>
        </p:nvGrpSpPr>
        <p:grpSpPr>
          <a:xfrm>
            <a:off x="578414" y="1906941"/>
            <a:ext cx="10704220" cy="3307786"/>
            <a:chOff x="-508620" y="1320922"/>
            <a:chExt cx="12058650" cy="3726328"/>
          </a:xfrm>
        </p:grpSpPr>
        <p:pic>
          <p:nvPicPr>
            <p:cNvPr id="3" name="Picture 2"/>
            <p:cNvPicPr>
              <a:picLocks noChangeAspect="1"/>
            </p:cNvPicPr>
            <p:nvPr/>
          </p:nvPicPr>
          <p:blipFill>
            <a:blip r:embed="rId2"/>
            <a:stretch>
              <a:fillRect/>
            </a:stretch>
          </p:blipFill>
          <p:spPr>
            <a:xfrm>
              <a:off x="619236" y="1320922"/>
              <a:ext cx="10925175" cy="2828925"/>
            </a:xfrm>
            <a:prstGeom prst="rect">
              <a:avLst/>
            </a:prstGeom>
          </p:spPr>
        </p:pic>
        <p:pic>
          <p:nvPicPr>
            <p:cNvPr id="4" name="Picture 3"/>
            <p:cNvPicPr>
              <a:picLocks noChangeAspect="1"/>
            </p:cNvPicPr>
            <p:nvPr/>
          </p:nvPicPr>
          <p:blipFill>
            <a:blip r:embed="rId3"/>
            <a:stretch>
              <a:fillRect/>
            </a:stretch>
          </p:blipFill>
          <p:spPr>
            <a:xfrm>
              <a:off x="-508620" y="4218575"/>
              <a:ext cx="12058650" cy="828675"/>
            </a:xfrm>
            <a:prstGeom prst="rect">
              <a:avLst/>
            </a:prstGeom>
          </p:spPr>
        </p:pic>
      </p:grpSp>
      <p:sp>
        <p:nvSpPr>
          <p:cNvPr id="22" name="TextBox 21"/>
          <p:cNvSpPr txBox="1"/>
          <p:nvPr/>
        </p:nvSpPr>
        <p:spPr>
          <a:xfrm>
            <a:off x="4063379" y="1565517"/>
            <a:ext cx="5072222" cy="307777"/>
          </a:xfrm>
          <a:prstGeom prst="rect">
            <a:avLst/>
          </a:prstGeom>
          <a:noFill/>
        </p:spPr>
        <p:txBody>
          <a:bodyPr wrap="none" rtlCol="0">
            <a:spAutoFit/>
          </a:bodyPr>
          <a:lstStyle/>
          <a:p>
            <a:r>
              <a:rPr lang="en-GB" sz="1400" b="1" dirty="0"/>
              <a:t>Distribution of annual personal doses over dose intervals</a:t>
            </a:r>
          </a:p>
        </p:txBody>
      </p:sp>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3379" y="141767"/>
            <a:ext cx="494443" cy="495797"/>
          </a:xfrm>
          <a:prstGeom prst="rect">
            <a:avLst/>
          </a:prstGeom>
        </p:spPr>
      </p:pic>
      <p:pic>
        <p:nvPicPr>
          <p:cNvPr id="24" name="Picture 23"/>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91526">
            <a:off x="10052519" y="95520"/>
            <a:ext cx="566703" cy="1215428"/>
          </a:xfrm>
          <a:prstGeom prst="rect">
            <a:avLst/>
          </a:prstGeom>
          <a:noFill/>
          <a:ln>
            <a:noFill/>
          </a:ln>
          <a:effectLst>
            <a:outerShdw blurRad="127000" dist="76199" dir="3300009"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1279090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16</a:t>
            </a:fld>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Personal Dosimetry – </a:t>
            </a:r>
            <a:r>
              <a:rPr lang="en-US" sz="3200" i="1" dirty="0"/>
              <a:t>Example: LS2</a:t>
            </a:r>
          </a:p>
        </p:txBody>
      </p:sp>
      <p:sp>
        <p:nvSpPr>
          <p:cNvPr id="49" name="TextBox 48">
            <a:extLst>
              <a:ext uri="{FF2B5EF4-FFF2-40B4-BE49-F238E27FC236}">
                <a16:creationId xmlns:a16="http://schemas.microsoft.com/office/drawing/2014/main" id="{0EDEC2EC-91AA-4F7D-A0B4-06079C61BCF6}"/>
              </a:ext>
            </a:extLst>
          </p:cNvPr>
          <p:cNvSpPr txBox="1"/>
          <p:nvPr/>
        </p:nvSpPr>
        <p:spPr>
          <a:xfrm>
            <a:off x="926784" y="1090365"/>
            <a:ext cx="4759300" cy="1015663"/>
          </a:xfrm>
          <a:prstGeom prst="rect">
            <a:avLst/>
          </a:prstGeom>
          <a:noFill/>
          <a:ln w="19050">
            <a:solidFill>
              <a:srgbClr val="5B9BD5"/>
            </a:solidFill>
          </a:ln>
        </p:spPr>
        <p:txBody>
          <a:bodyPr wrap="square" rtlCol="0" anchor="t">
            <a:spAutoFit/>
          </a:bodyPr>
          <a:lstStyle/>
          <a:p>
            <a:pPr algn="ctr" defTabSz="877814">
              <a:defRPr/>
            </a:pPr>
            <a:r>
              <a:rPr lang="en-US" b="1" kern="0" dirty="0">
                <a:solidFill>
                  <a:prstClr val="black"/>
                </a:solidFill>
              </a:rPr>
              <a:t>Maximum individual dose</a:t>
            </a:r>
          </a:p>
          <a:p>
            <a:pPr algn="ctr" defTabSz="877814">
              <a:defRPr/>
            </a:pPr>
            <a:r>
              <a:rPr lang="en-US" sz="1200" b="1" i="1" kern="0" dirty="0"/>
              <a:t>(for any 12-months period between </a:t>
            </a:r>
          </a:p>
          <a:p>
            <a:pPr algn="ctr" defTabSz="877814">
              <a:defRPr/>
            </a:pPr>
            <a:r>
              <a:rPr lang="en-US" sz="1200" b="1" i="1" kern="0" dirty="0"/>
              <a:t>1</a:t>
            </a:r>
            <a:r>
              <a:rPr lang="en-US" sz="1200" b="1" i="1" kern="0" baseline="30000" dirty="0"/>
              <a:t>st</a:t>
            </a:r>
            <a:r>
              <a:rPr lang="en-US" sz="1200" b="1" i="1" kern="0" dirty="0"/>
              <a:t> of January 2019 – 30</a:t>
            </a:r>
            <a:r>
              <a:rPr lang="en-US" sz="1200" b="1" i="1" kern="0" baseline="30000" dirty="0"/>
              <a:t>th</a:t>
            </a:r>
            <a:r>
              <a:rPr lang="en-US" sz="1200" b="1" i="1" kern="0" dirty="0"/>
              <a:t> of April 2021)</a:t>
            </a:r>
            <a:endParaRPr lang="en-US" sz="1200" b="1" i="1" kern="0" dirty="0">
              <a:solidFill>
                <a:srgbClr val="0070C0"/>
              </a:solidFill>
            </a:endParaRPr>
          </a:p>
          <a:p>
            <a:pPr algn="ctr" defTabSz="877814">
              <a:defRPr/>
            </a:pPr>
            <a:r>
              <a:rPr lang="en-US" b="1" kern="0" dirty="0">
                <a:solidFill>
                  <a:prstClr val="black"/>
                </a:solidFill>
              </a:rPr>
              <a:t>2.0 mSv</a:t>
            </a:r>
          </a:p>
        </p:txBody>
      </p:sp>
      <p:pic>
        <p:nvPicPr>
          <p:cNvPr id="58" name="Picture 57"/>
          <p:cNvPicPr>
            <a:picLocks noChangeAspect="1"/>
          </p:cNvPicPr>
          <p:nvPr/>
        </p:nvPicPr>
        <p:blipFill>
          <a:blip r:embed="rId2"/>
          <a:stretch>
            <a:fillRect/>
          </a:stretch>
        </p:blipFill>
        <p:spPr>
          <a:xfrm>
            <a:off x="215893" y="2398789"/>
            <a:ext cx="5622018" cy="3478910"/>
          </a:xfrm>
          <a:prstGeom prst="rect">
            <a:avLst/>
          </a:prstGeom>
        </p:spPr>
      </p:pic>
      <p:sp>
        <p:nvSpPr>
          <p:cNvPr id="59" name="Rectangle 58"/>
          <p:cNvSpPr/>
          <p:nvPr/>
        </p:nvSpPr>
        <p:spPr>
          <a:xfrm>
            <a:off x="1083091" y="2743358"/>
            <a:ext cx="4917072" cy="677108"/>
          </a:xfrm>
          <a:prstGeom prst="rect">
            <a:avLst/>
          </a:prstGeom>
        </p:spPr>
        <p:txBody>
          <a:bodyPr wrap="square" anchor="t">
            <a:spAutoFit/>
          </a:bodyPr>
          <a:lstStyle/>
          <a:p>
            <a:pPr algn="ctr"/>
            <a:r>
              <a:rPr lang="en-GB" sz="1400" i="1" dirty="0"/>
              <a:t>Individual dose distribution </a:t>
            </a:r>
          </a:p>
          <a:p>
            <a:pPr algn="ctr"/>
            <a:r>
              <a:rPr lang="en-US" sz="1200" i="1" kern="0" dirty="0"/>
              <a:t>for the </a:t>
            </a:r>
            <a:r>
              <a:rPr lang="en-US" sz="1200" b="1" i="1" kern="0" dirty="0"/>
              <a:t>last 12 months</a:t>
            </a:r>
            <a:r>
              <a:rPr lang="en-US" sz="1200" i="1" kern="0" dirty="0"/>
              <a:t>, 1st of May 2020 – 30th of April 2021 </a:t>
            </a:r>
          </a:p>
          <a:p>
            <a:pPr algn="ctr"/>
            <a:r>
              <a:rPr lang="en-US" sz="1200" i="1" kern="0" dirty="0"/>
              <a:t>Total number of monitored persons: 6710</a:t>
            </a:r>
            <a:endParaRPr lang="en-GB" sz="1200" i="1" kern="0" dirty="0"/>
          </a:p>
        </p:txBody>
      </p:sp>
      <p:sp>
        <p:nvSpPr>
          <p:cNvPr id="2" name="TextBox 1"/>
          <p:cNvSpPr txBox="1"/>
          <p:nvPr/>
        </p:nvSpPr>
        <p:spPr>
          <a:xfrm>
            <a:off x="1855423" y="2152568"/>
            <a:ext cx="4842483" cy="246221"/>
          </a:xfrm>
          <a:prstGeom prst="rect">
            <a:avLst/>
          </a:prstGeom>
          <a:noFill/>
        </p:spPr>
        <p:txBody>
          <a:bodyPr wrap="square" rtlCol="0">
            <a:spAutoFit/>
          </a:bodyPr>
          <a:lstStyle/>
          <a:p>
            <a:r>
              <a:rPr lang="en-GB" sz="1000" b="1" i="1" dirty="0">
                <a:solidFill>
                  <a:srgbClr val="00B050"/>
                </a:solidFill>
              </a:rPr>
              <a:t>(well within the CERN dose constraint of 3 </a:t>
            </a:r>
            <a:r>
              <a:rPr lang="en-GB" sz="1000" b="1" i="1" dirty="0" err="1">
                <a:solidFill>
                  <a:srgbClr val="00B050"/>
                </a:solidFill>
              </a:rPr>
              <a:t>mSv</a:t>
            </a:r>
            <a:r>
              <a:rPr lang="en-GB" sz="1000" b="1" i="1" dirty="0">
                <a:solidFill>
                  <a:srgbClr val="00B050"/>
                </a:solidFill>
              </a:rPr>
              <a:t>/</a:t>
            </a:r>
            <a:r>
              <a:rPr lang="en-GB" sz="1000" b="1" i="1" dirty="0" err="1">
                <a:solidFill>
                  <a:srgbClr val="00B050"/>
                </a:solidFill>
              </a:rPr>
              <a:t>yr</a:t>
            </a:r>
            <a:r>
              <a:rPr lang="en-GB" sz="1000" b="1" i="1" dirty="0">
                <a:solidFill>
                  <a:srgbClr val="00B050"/>
                </a:solidFill>
              </a:rPr>
              <a:t> for Radiation Workers)</a:t>
            </a:r>
          </a:p>
        </p:txBody>
      </p:sp>
      <p:cxnSp>
        <p:nvCxnSpPr>
          <p:cNvPr id="5" name="Straight Connector 4"/>
          <p:cNvCxnSpPr/>
          <p:nvPr/>
        </p:nvCxnSpPr>
        <p:spPr>
          <a:xfrm>
            <a:off x="1243365" y="2898213"/>
            <a:ext cx="7374" cy="2905274"/>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698356" y="5795643"/>
            <a:ext cx="3365024" cy="246221"/>
          </a:xfrm>
          <a:prstGeom prst="rect">
            <a:avLst/>
          </a:prstGeom>
          <a:noFill/>
        </p:spPr>
        <p:txBody>
          <a:bodyPr wrap="none" rtlCol="0">
            <a:spAutoFit/>
          </a:bodyPr>
          <a:lstStyle/>
          <a:p>
            <a:r>
              <a:rPr lang="en-GB" sz="1000" b="1" i="1" dirty="0">
                <a:solidFill>
                  <a:srgbClr val="00B050"/>
                </a:solidFill>
              </a:rPr>
              <a:t>94% of all doses below “ALARA level” of 100 µ</a:t>
            </a:r>
            <a:r>
              <a:rPr lang="en-GB" sz="1000" b="1" i="1" dirty="0" err="1">
                <a:solidFill>
                  <a:srgbClr val="00B050"/>
                </a:solidFill>
              </a:rPr>
              <a:t>Sv</a:t>
            </a:r>
            <a:r>
              <a:rPr lang="en-GB" sz="1000" b="1" i="1" dirty="0">
                <a:solidFill>
                  <a:srgbClr val="00B050"/>
                </a:solidFill>
              </a:rPr>
              <a:t>/</a:t>
            </a:r>
            <a:r>
              <a:rPr lang="en-GB" sz="1000" b="1" i="1" dirty="0" err="1">
                <a:solidFill>
                  <a:srgbClr val="00B050"/>
                </a:solidFill>
              </a:rPr>
              <a:t>yr</a:t>
            </a:r>
            <a:r>
              <a:rPr lang="en-GB" sz="1000" b="1" i="1" dirty="0">
                <a:solidFill>
                  <a:srgbClr val="00B050"/>
                </a:solidFill>
              </a:rPr>
              <a:t> </a:t>
            </a:r>
          </a:p>
        </p:txBody>
      </p:sp>
      <p:sp>
        <p:nvSpPr>
          <p:cNvPr id="19" name="TextBox 18">
            <a:extLst>
              <a:ext uri="{FF2B5EF4-FFF2-40B4-BE49-F238E27FC236}">
                <a16:creationId xmlns:a16="http://schemas.microsoft.com/office/drawing/2014/main" id="{2C08541A-FCD2-4750-8E9E-EFC3A738524D}"/>
              </a:ext>
            </a:extLst>
          </p:cNvPr>
          <p:cNvSpPr txBox="1"/>
          <p:nvPr/>
        </p:nvSpPr>
        <p:spPr>
          <a:xfrm>
            <a:off x="7075971" y="1198714"/>
            <a:ext cx="4372460" cy="830997"/>
          </a:xfrm>
          <a:prstGeom prst="rect">
            <a:avLst/>
          </a:prstGeom>
          <a:noFill/>
          <a:ln w="19050">
            <a:solidFill>
              <a:srgbClr val="5B9BD5"/>
            </a:solidFill>
          </a:ln>
        </p:spPr>
        <p:txBody>
          <a:bodyPr wrap="square" rtlCol="0" anchor="t">
            <a:spAutoFit/>
          </a:bodyPr>
          <a:lstStyle/>
          <a:p>
            <a:pPr algn="ctr" defTabSz="877814">
              <a:defRPr/>
            </a:pPr>
            <a:r>
              <a:rPr lang="en-US" b="1" kern="0" dirty="0">
                <a:solidFill>
                  <a:prstClr val="black"/>
                </a:solidFill>
              </a:rPr>
              <a:t>Collective personal dose </a:t>
            </a:r>
          </a:p>
          <a:p>
            <a:pPr algn="ctr" defTabSz="877814">
              <a:defRPr/>
            </a:pPr>
            <a:r>
              <a:rPr lang="en-US" sz="1200" b="1" i="1" kern="0" dirty="0"/>
              <a:t>(1</a:t>
            </a:r>
            <a:r>
              <a:rPr lang="en-US" sz="1200" b="1" i="1" kern="0" baseline="30000" dirty="0"/>
              <a:t>st</a:t>
            </a:r>
            <a:r>
              <a:rPr lang="en-US" sz="1200" b="1" i="1" kern="0" dirty="0"/>
              <a:t> of January 2019 – 30</a:t>
            </a:r>
            <a:r>
              <a:rPr lang="en-US" sz="1200" b="1" i="1" kern="0" baseline="30000" dirty="0"/>
              <a:t>th</a:t>
            </a:r>
            <a:r>
              <a:rPr lang="en-US" sz="1200" b="1" i="1" kern="0" dirty="0"/>
              <a:t> of April 2021)</a:t>
            </a:r>
            <a:endParaRPr lang="en-US" sz="1200" b="1" kern="0" dirty="0"/>
          </a:p>
          <a:p>
            <a:pPr algn="ctr" defTabSz="877814">
              <a:defRPr/>
            </a:pPr>
            <a:r>
              <a:rPr lang="en-US" b="1" kern="0" dirty="0">
                <a:solidFill>
                  <a:prstClr val="black"/>
                </a:solidFill>
              </a:rPr>
              <a:t>550.1 person</a:t>
            </a:r>
            <a:r>
              <a:rPr lang="en-CH" b="1" kern="0" dirty="0">
                <a:solidFill>
                  <a:prstClr val="black"/>
                </a:solidFill>
              </a:rPr>
              <a:t> · </a:t>
            </a:r>
            <a:r>
              <a:rPr lang="en-US" b="1" kern="0" dirty="0" err="1">
                <a:solidFill>
                  <a:prstClr val="black"/>
                </a:solidFill>
              </a:rPr>
              <a:t>mSv</a:t>
            </a:r>
            <a:endParaRPr lang="en-US" b="1" kern="0" dirty="0">
              <a:solidFill>
                <a:prstClr val="black"/>
              </a:solidFill>
            </a:endParaRPr>
          </a:p>
        </p:txBody>
      </p:sp>
      <p:graphicFrame>
        <p:nvGraphicFramePr>
          <p:cNvPr id="20" name="Chart 19">
            <a:extLst>
              <a:ext uri="{FF2B5EF4-FFF2-40B4-BE49-F238E27FC236}">
                <a16:creationId xmlns:a16="http://schemas.microsoft.com/office/drawing/2014/main" id="{EEA05C6B-C7C9-4399-8281-FAC5C2A9B35A}"/>
              </a:ext>
            </a:extLst>
          </p:cNvPr>
          <p:cNvGraphicFramePr>
            <a:graphicFrameLocks/>
          </p:cNvGraphicFramePr>
          <p:nvPr>
            <p:extLst>
              <p:ext uri="{D42A27DB-BD31-4B8C-83A1-F6EECF244321}">
                <p14:modId xmlns:p14="http://schemas.microsoft.com/office/powerpoint/2010/main" val="2034805484"/>
              </p:ext>
            </p:extLst>
          </p:nvPr>
        </p:nvGraphicFramePr>
        <p:xfrm>
          <a:off x="7127993" y="2398789"/>
          <a:ext cx="4216161" cy="3617244"/>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1">
            <a:extLst>
              <a:ext uri="{FF2B5EF4-FFF2-40B4-BE49-F238E27FC236}">
                <a16:creationId xmlns:a16="http://schemas.microsoft.com/office/drawing/2014/main" id="{6BCC4C52-3A40-4C60-B112-4AA9267B04AC}"/>
              </a:ext>
            </a:extLst>
          </p:cNvPr>
          <p:cNvSpPr txBox="1"/>
          <p:nvPr/>
        </p:nvSpPr>
        <p:spPr>
          <a:xfrm>
            <a:off x="7380986" y="2534536"/>
            <a:ext cx="3710174" cy="59263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200" i="1" dirty="0"/>
              <a:t>Dose distribution per category of personnel</a:t>
            </a:r>
          </a:p>
          <a:p>
            <a:pPr algn="ctr"/>
            <a:r>
              <a:rPr lang="en-GB" sz="1200" dirty="0">
                <a:solidFill>
                  <a:srgbClr val="000000"/>
                </a:solidFill>
              </a:rPr>
              <a:t>(person · </a:t>
            </a:r>
            <a:r>
              <a:rPr lang="en-GB" sz="1200" dirty="0" err="1">
                <a:solidFill>
                  <a:srgbClr val="000000"/>
                </a:solidFill>
              </a:rPr>
              <a:t>mSv</a:t>
            </a:r>
            <a:r>
              <a:rPr lang="en-GB" sz="1200" dirty="0">
                <a:solidFill>
                  <a:srgbClr val="000000"/>
                </a:solidFill>
              </a:rPr>
              <a:t>)</a:t>
            </a:r>
          </a:p>
        </p:txBody>
      </p:sp>
      <p:sp>
        <p:nvSpPr>
          <p:cNvPr id="22" name="TextBox 1">
            <a:extLst>
              <a:ext uri="{FF2B5EF4-FFF2-40B4-BE49-F238E27FC236}">
                <a16:creationId xmlns:a16="http://schemas.microsoft.com/office/drawing/2014/main" id="{069F0C45-25BC-4B9C-8639-0FC356AF7569}"/>
              </a:ext>
            </a:extLst>
          </p:cNvPr>
          <p:cNvSpPr txBox="1"/>
          <p:nvPr/>
        </p:nvSpPr>
        <p:spPr>
          <a:xfrm>
            <a:off x="10283366" y="5153517"/>
            <a:ext cx="1092656" cy="28417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400" b="1" dirty="0">
                <a:solidFill>
                  <a:schemeClr val="accent6">
                    <a:lumMod val="50000"/>
                  </a:schemeClr>
                </a:solidFill>
              </a:rPr>
              <a:t>Users</a:t>
            </a:r>
          </a:p>
        </p:txBody>
      </p:sp>
      <p:sp>
        <p:nvSpPr>
          <p:cNvPr id="23" name="TextBox 1">
            <a:extLst>
              <a:ext uri="{FF2B5EF4-FFF2-40B4-BE49-F238E27FC236}">
                <a16:creationId xmlns:a16="http://schemas.microsoft.com/office/drawing/2014/main" id="{52C32C46-B19E-485A-A9E7-C3D2AE4242A1}"/>
              </a:ext>
            </a:extLst>
          </p:cNvPr>
          <p:cNvSpPr txBox="1"/>
          <p:nvPr/>
        </p:nvSpPr>
        <p:spPr>
          <a:xfrm>
            <a:off x="10518300" y="3512276"/>
            <a:ext cx="639734" cy="28417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400" b="1" dirty="0">
                <a:solidFill>
                  <a:schemeClr val="accent6">
                    <a:lumMod val="50000"/>
                  </a:schemeClr>
                </a:solidFill>
              </a:rPr>
              <a:t>Staff</a:t>
            </a:r>
          </a:p>
        </p:txBody>
      </p:sp>
      <p:sp>
        <p:nvSpPr>
          <p:cNvPr id="24" name="TextBox 1">
            <a:extLst>
              <a:ext uri="{FF2B5EF4-FFF2-40B4-BE49-F238E27FC236}">
                <a16:creationId xmlns:a16="http://schemas.microsoft.com/office/drawing/2014/main" id="{EE9B78B9-3644-4AC8-9049-7D9FDB7E078E}"/>
              </a:ext>
            </a:extLst>
          </p:cNvPr>
          <p:cNvSpPr txBox="1"/>
          <p:nvPr/>
        </p:nvSpPr>
        <p:spPr>
          <a:xfrm>
            <a:off x="7533123" y="3133205"/>
            <a:ext cx="807658" cy="28417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400" b="1" dirty="0">
                <a:solidFill>
                  <a:schemeClr val="accent6">
                    <a:lumMod val="50000"/>
                  </a:schemeClr>
                </a:solidFill>
              </a:rPr>
              <a:t>Others</a:t>
            </a:r>
          </a:p>
        </p:txBody>
      </p:sp>
      <p:sp>
        <p:nvSpPr>
          <p:cNvPr id="25" name="TextBox 24">
            <a:extLst>
              <a:ext uri="{FF2B5EF4-FFF2-40B4-BE49-F238E27FC236}">
                <a16:creationId xmlns:a16="http://schemas.microsoft.com/office/drawing/2014/main" id="{77EC0A3A-D4A9-4C76-A8E7-EBBD3A34A34C}"/>
              </a:ext>
            </a:extLst>
          </p:cNvPr>
          <p:cNvSpPr txBox="1"/>
          <p:nvPr/>
        </p:nvSpPr>
        <p:spPr>
          <a:xfrm>
            <a:off x="7083996" y="5252135"/>
            <a:ext cx="1199367" cy="307777"/>
          </a:xfrm>
          <a:prstGeom prst="rect">
            <a:avLst/>
          </a:prstGeom>
          <a:noFill/>
        </p:spPr>
        <p:txBody>
          <a:bodyPr wrap="none" rtlCol="0">
            <a:spAutoFit/>
          </a:bodyPr>
          <a:lstStyle/>
          <a:p>
            <a:r>
              <a:rPr lang="en-US" sz="1400" b="1" dirty="0">
                <a:solidFill>
                  <a:schemeClr val="accent6">
                    <a:lumMod val="50000"/>
                  </a:schemeClr>
                </a:solidFill>
              </a:rPr>
              <a:t>Contractors</a:t>
            </a:r>
          </a:p>
        </p:txBody>
      </p:sp>
      <p:cxnSp>
        <p:nvCxnSpPr>
          <p:cNvPr id="4" name="Straight Arrow Connector 3"/>
          <p:cNvCxnSpPr/>
          <p:nvPr/>
        </p:nvCxnSpPr>
        <p:spPr>
          <a:xfrm flipH="1">
            <a:off x="765544" y="5793421"/>
            <a:ext cx="477821"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94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9" grpId="0"/>
      <p:bldP spid="2" grpId="0"/>
      <p:bldP spid="60" grpId="0"/>
      <p:bldP spid="19" grpId="0" animBg="1"/>
      <p:bldGraphic spid="20" grpId="0">
        <p:bldAsOne/>
      </p:bldGraphic>
      <p:bldP spid="21" grpId="0"/>
      <p:bldP spid="22"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17</a:t>
            </a:fld>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ALARA Level 3 Interventions during LS2</a:t>
            </a:r>
            <a:endParaRPr lang="en-US" sz="3200" i="1" dirty="0"/>
          </a:p>
        </p:txBody>
      </p:sp>
      <p:pic>
        <p:nvPicPr>
          <p:cNvPr id="15" name="Picture 14"/>
          <p:cNvPicPr>
            <a:picLocks noChangeAspect="1"/>
          </p:cNvPicPr>
          <p:nvPr/>
        </p:nvPicPr>
        <p:blipFill>
          <a:blip r:embed="rId2"/>
          <a:stretch>
            <a:fillRect/>
          </a:stretch>
        </p:blipFill>
        <p:spPr>
          <a:xfrm>
            <a:off x="1320172" y="952116"/>
            <a:ext cx="9439116" cy="5658714"/>
          </a:xfrm>
          <a:prstGeom prst="rect">
            <a:avLst/>
          </a:prstGeom>
          <a:noFill/>
          <a:ln w="12700">
            <a:solidFill>
              <a:schemeClr val="tx1"/>
            </a:solidFill>
          </a:ln>
        </p:spPr>
      </p:pic>
      <p:cxnSp>
        <p:nvCxnSpPr>
          <p:cNvPr id="9" name="Straight Connector 8"/>
          <p:cNvCxnSpPr/>
          <p:nvPr/>
        </p:nvCxnSpPr>
        <p:spPr>
          <a:xfrm flipV="1">
            <a:off x="1489588" y="4343400"/>
            <a:ext cx="9195619" cy="737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320172" y="4097179"/>
            <a:ext cx="1101584" cy="246221"/>
          </a:xfrm>
          <a:prstGeom prst="rect">
            <a:avLst/>
          </a:prstGeom>
          <a:noFill/>
        </p:spPr>
        <p:txBody>
          <a:bodyPr wrap="none" rtlCol="0">
            <a:spAutoFit/>
          </a:bodyPr>
          <a:lstStyle/>
          <a:p>
            <a:r>
              <a:rPr lang="en-GB" sz="1000" b="1" dirty="0">
                <a:solidFill>
                  <a:srgbClr val="FF0000"/>
                </a:solidFill>
              </a:rPr>
              <a:t>ALARA Level 3</a:t>
            </a:r>
          </a:p>
        </p:txBody>
      </p:sp>
      <p:sp>
        <p:nvSpPr>
          <p:cNvPr id="18" name="TextBox 17"/>
          <p:cNvSpPr txBox="1"/>
          <p:nvPr/>
        </p:nvSpPr>
        <p:spPr>
          <a:xfrm>
            <a:off x="7329949" y="1118656"/>
            <a:ext cx="3236784" cy="369332"/>
          </a:xfrm>
          <a:prstGeom prst="rect">
            <a:avLst/>
          </a:prstGeom>
          <a:noFill/>
        </p:spPr>
        <p:txBody>
          <a:bodyPr wrap="none" rtlCol="0">
            <a:spAutoFit/>
          </a:bodyPr>
          <a:lstStyle/>
          <a:p>
            <a:r>
              <a:rPr lang="en-GB" dirty="0"/>
              <a:t>Collective Dose (person </a:t>
            </a:r>
            <a:r>
              <a:rPr lang="en-GB" dirty="0" err="1"/>
              <a:t>mSv</a:t>
            </a:r>
            <a:r>
              <a:rPr lang="en-GB" dirty="0"/>
              <a:t>)</a:t>
            </a:r>
          </a:p>
        </p:txBody>
      </p:sp>
      <p:sp>
        <p:nvSpPr>
          <p:cNvPr id="19" name="TextBox 18"/>
          <p:cNvSpPr txBox="1"/>
          <p:nvPr/>
        </p:nvSpPr>
        <p:spPr>
          <a:xfrm>
            <a:off x="6402589" y="1888305"/>
            <a:ext cx="5263072" cy="1631216"/>
          </a:xfrm>
          <a:prstGeom prst="rect">
            <a:avLst/>
          </a:prstGeom>
          <a:solidFill>
            <a:schemeClr val="bg1"/>
          </a:solidFill>
          <a:ln w="12700">
            <a:solidFill>
              <a:schemeClr val="accent6">
                <a:lumMod val="50000"/>
              </a:schemeClr>
            </a:solidFill>
          </a:ln>
        </p:spPr>
        <p:txBody>
          <a:bodyPr wrap="square" rtlCol="0">
            <a:spAutoFit/>
          </a:bodyPr>
          <a:lstStyle/>
          <a:p>
            <a:pPr marL="171450" indent="-171450">
              <a:buFont typeface="Arial" panose="020B0604020202020204" pitchFamily="34" charset="0"/>
              <a:buChar char="•"/>
            </a:pPr>
            <a:r>
              <a:rPr lang="en-GB" sz="1200" dirty="0">
                <a:solidFill>
                  <a:schemeClr val="accent6">
                    <a:lumMod val="50000"/>
                  </a:schemeClr>
                </a:solidFill>
              </a:rPr>
              <a:t>Some dose estimates very conservative</a:t>
            </a:r>
          </a:p>
          <a:p>
            <a:pPr marL="171450" indent="-171450">
              <a:buFont typeface="Arial" panose="020B0604020202020204" pitchFamily="34" charset="0"/>
              <a:buChar char="•"/>
            </a:pPr>
            <a:r>
              <a:rPr lang="en-GB" sz="1200" dirty="0">
                <a:solidFill>
                  <a:schemeClr val="accent6">
                    <a:lumMod val="50000"/>
                  </a:schemeClr>
                </a:solidFill>
              </a:rPr>
              <a:t>Largest deviations due to </a:t>
            </a:r>
            <a:r>
              <a:rPr lang="en-GB" sz="1200" b="1" i="1" dirty="0">
                <a:solidFill>
                  <a:schemeClr val="accent6">
                    <a:lumMod val="50000"/>
                  </a:schemeClr>
                </a:solidFill>
              </a:rPr>
              <a:t>overestimation of work durations</a:t>
            </a:r>
          </a:p>
          <a:p>
            <a:pPr marL="628650" lvl="1" indent="-171450">
              <a:buFont typeface="Wingdings" panose="05000000000000000000" pitchFamily="2" charset="2"/>
              <a:buChar char="Ø"/>
            </a:pPr>
            <a:r>
              <a:rPr lang="en-GB" sz="1000" dirty="0">
                <a:solidFill>
                  <a:schemeClr val="accent6">
                    <a:lumMod val="50000"/>
                  </a:schemeClr>
                </a:solidFill>
              </a:rPr>
              <a:t>Notably for long interventions: start from less radioactive area, gaining experience, development of optimized procedures</a:t>
            </a:r>
          </a:p>
          <a:p>
            <a:pPr marL="628650" lvl="1" indent="-171450">
              <a:buFont typeface="Wingdings" panose="05000000000000000000" pitchFamily="2" charset="2"/>
              <a:buChar char="Ø"/>
            </a:pPr>
            <a:r>
              <a:rPr lang="en-GB" sz="1000" dirty="0">
                <a:solidFill>
                  <a:schemeClr val="accent6">
                    <a:lumMod val="50000"/>
                  </a:schemeClr>
                </a:solidFill>
              </a:rPr>
              <a:t>Sometimes misunderstanding between work durations and hours written in the contract</a:t>
            </a:r>
          </a:p>
          <a:p>
            <a:pPr marL="171450" indent="-171450">
              <a:buFont typeface="Arial" panose="020B0604020202020204" pitchFamily="34" charset="0"/>
              <a:buChar char="•"/>
            </a:pPr>
            <a:r>
              <a:rPr lang="en-US" sz="1200" dirty="0">
                <a:solidFill>
                  <a:schemeClr val="accent6">
                    <a:lumMod val="50000"/>
                  </a:schemeClr>
                </a:solidFill>
              </a:rPr>
              <a:t>Converging to good granularity of IMPACT activities for DIMRs and WDP</a:t>
            </a:r>
          </a:p>
          <a:p>
            <a:r>
              <a:rPr lang="en-US" sz="1200" b="1" i="1" dirty="0">
                <a:solidFill>
                  <a:schemeClr val="accent6">
                    <a:lumMod val="50000"/>
                  </a:schemeClr>
                </a:solidFill>
              </a:rPr>
              <a:t>        </a:t>
            </a:r>
          </a:p>
          <a:p>
            <a:r>
              <a:rPr lang="en-US" sz="1200" b="1" i="1" dirty="0">
                <a:solidFill>
                  <a:schemeClr val="accent6">
                    <a:lumMod val="50000"/>
                  </a:schemeClr>
                </a:solidFill>
              </a:rPr>
              <a:t>                                                                   see lecture on DIMR/WDP</a:t>
            </a:r>
          </a:p>
        </p:txBody>
      </p:sp>
      <p:cxnSp>
        <p:nvCxnSpPr>
          <p:cNvPr id="23" name="Straight Arrow Connector 22"/>
          <p:cNvCxnSpPr/>
          <p:nvPr/>
        </p:nvCxnSpPr>
        <p:spPr>
          <a:xfrm>
            <a:off x="8679427" y="3377380"/>
            <a:ext cx="575187"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pic>
        <p:nvPicPr>
          <p:cNvPr id="12" name="Content Placeholder 9"/>
          <p:cNvPicPr>
            <a:picLocks noGrp="1" noChangeAspect="1" noChangeArrowheads="1"/>
          </p:cNvPicPr>
          <p:nvPr>
            <p:ph sz="half" idx="1"/>
          </p:nvPr>
        </p:nvPicPr>
        <p:blipFill rotWithShape="1">
          <a:blip r:embed="rId3" cstate="print">
            <a:extLst>
              <a:ext uri="{28A0092B-C50C-407E-A947-70E740481C1C}">
                <a14:useLocalDpi xmlns:a14="http://schemas.microsoft.com/office/drawing/2010/main" val="0"/>
              </a:ext>
            </a:extLst>
          </a:blip>
          <a:srcRect t="18943" b="67050"/>
          <a:stretch/>
        </p:blipFill>
        <p:spPr bwMode="auto">
          <a:xfrm>
            <a:off x="8088546" y="441918"/>
            <a:ext cx="3815615" cy="29911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133439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18</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Radioactive Material </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669197" y="1723129"/>
            <a:ext cx="6942111" cy="3447098"/>
          </a:xfrm>
          <a:prstGeom prst="rect">
            <a:avLst/>
          </a:prstGeom>
          <a:noFill/>
        </p:spPr>
        <p:txBody>
          <a:bodyPr wrap="square" rtlCol="0">
            <a:spAutoFit/>
          </a:bodyPr>
          <a:lstStyle/>
          <a:p>
            <a:r>
              <a:rPr lang="en-US" dirty="0">
                <a:solidFill>
                  <a:srgbClr val="FF0000"/>
                </a:solidFill>
              </a:rPr>
              <a:t>Specific and total activity exceed clearance limits (LL values)</a:t>
            </a:r>
          </a:p>
          <a:p>
            <a:r>
              <a:rPr lang="en-US" sz="1400" dirty="0"/>
              <a:t>as given in the Annex of EDMS 942170 (adopted from Swiss legislation)</a:t>
            </a:r>
          </a:p>
          <a:p>
            <a:endParaRPr lang="en-US" sz="1400" dirty="0">
              <a:solidFill>
                <a:srgbClr val="00B050"/>
              </a:solidFill>
            </a:endParaRPr>
          </a:p>
          <a:p>
            <a:endParaRPr lang="en-US" sz="1400" dirty="0">
              <a:solidFill>
                <a:srgbClr val="00B050"/>
              </a:solidFill>
            </a:endParaRPr>
          </a:p>
          <a:p>
            <a:r>
              <a:rPr lang="en-US" sz="1400" dirty="0">
                <a:solidFill>
                  <a:srgbClr val="00B050"/>
                </a:solidFill>
              </a:rPr>
              <a:t>                                                            </a:t>
            </a:r>
            <a:r>
              <a:rPr lang="en-US" dirty="0">
                <a:solidFill>
                  <a:srgbClr val="00B050"/>
                </a:solidFill>
              </a:rPr>
              <a:t>OR</a:t>
            </a:r>
          </a:p>
          <a:p>
            <a:endParaRPr lang="en-US" dirty="0"/>
          </a:p>
          <a:p>
            <a:endParaRPr lang="en-US" dirty="0"/>
          </a:p>
          <a:p>
            <a:r>
              <a:rPr lang="en-US" dirty="0">
                <a:solidFill>
                  <a:srgbClr val="FF0000"/>
                </a:solidFill>
              </a:rPr>
              <a:t>Net ambient dose equivalent rate &gt; 0.1 µ</a:t>
            </a:r>
            <a:r>
              <a:rPr lang="en-US" dirty="0" err="1">
                <a:solidFill>
                  <a:srgbClr val="FF0000"/>
                </a:solidFill>
              </a:rPr>
              <a:t>Sv</a:t>
            </a:r>
            <a:r>
              <a:rPr lang="en-US" dirty="0">
                <a:solidFill>
                  <a:srgbClr val="FF0000"/>
                </a:solidFill>
              </a:rPr>
              <a:t>/h in 10 cm distance</a:t>
            </a:r>
          </a:p>
          <a:p>
            <a:endParaRPr lang="en-US" dirty="0">
              <a:solidFill>
                <a:srgbClr val="FF0000"/>
              </a:solidFill>
            </a:endParaRPr>
          </a:p>
          <a:p>
            <a:r>
              <a:rPr lang="en-US" dirty="0">
                <a:solidFill>
                  <a:srgbClr val="FF0000"/>
                </a:solidFill>
              </a:rPr>
              <a:t>                                              </a:t>
            </a:r>
            <a:r>
              <a:rPr lang="en-US" dirty="0">
                <a:solidFill>
                  <a:srgbClr val="00B050"/>
                </a:solidFill>
              </a:rPr>
              <a:t>OR</a:t>
            </a:r>
          </a:p>
          <a:p>
            <a:endParaRPr lang="en-US" dirty="0"/>
          </a:p>
          <a:p>
            <a:r>
              <a:rPr lang="en-US" dirty="0">
                <a:solidFill>
                  <a:srgbClr val="FF0000"/>
                </a:solidFill>
              </a:rPr>
              <a:t>Surface contamination exceeds limits </a:t>
            </a:r>
          </a:p>
          <a:p>
            <a:r>
              <a:rPr lang="en-US" sz="1400" dirty="0"/>
              <a:t>as given in the Annex of EDMS 942170 (&gt; 1 CS)</a:t>
            </a:r>
          </a:p>
        </p:txBody>
      </p:sp>
      <p:sp>
        <p:nvSpPr>
          <p:cNvPr id="4" name="TextBox 3"/>
          <p:cNvSpPr txBox="1"/>
          <p:nvPr/>
        </p:nvSpPr>
        <p:spPr>
          <a:xfrm>
            <a:off x="333843" y="1207233"/>
            <a:ext cx="3634328" cy="369332"/>
          </a:xfrm>
          <a:prstGeom prst="rect">
            <a:avLst/>
          </a:prstGeom>
          <a:noFill/>
        </p:spPr>
        <p:txBody>
          <a:bodyPr wrap="none" rtlCol="0">
            <a:spAutoFit/>
          </a:bodyPr>
          <a:lstStyle/>
          <a:p>
            <a:r>
              <a:rPr lang="en-GB" b="1" i="1" dirty="0"/>
              <a:t>When is a material radioactive?</a:t>
            </a:r>
          </a:p>
        </p:txBody>
      </p:sp>
      <p:pic>
        <p:nvPicPr>
          <p:cNvPr id="5" name="Picture 4"/>
          <p:cNvPicPr>
            <a:picLocks noChangeAspect="1"/>
          </p:cNvPicPr>
          <p:nvPr/>
        </p:nvPicPr>
        <p:blipFill>
          <a:blip r:embed="rId2"/>
          <a:stretch>
            <a:fillRect/>
          </a:stretch>
        </p:blipFill>
        <p:spPr>
          <a:xfrm>
            <a:off x="7611308" y="398565"/>
            <a:ext cx="3722341" cy="5527274"/>
          </a:xfrm>
          <a:prstGeom prst="rect">
            <a:avLst/>
          </a:prstGeom>
        </p:spPr>
      </p:pic>
      <p:pic>
        <p:nvPicPr>
          <p:cNvPr id="6" name="Picture 5"/>
          <p:cNvPicPr>
            <a:picLocks noChangeAspect="1"/>
          </p:cNvPicPr>
          <p:nvPr/>
        </p:nvPicPr>
        <p:blipFill>
          <a:blip r:embed="rId3"/>
          <a:stretch>
            <a:fillRect/>
          </a:stretch>
        </p:blipFill>
        <p:spPr>
          <a:xfrm>
            <a:off x="6202889" y="2772800"/>
            <a:ext cx="738298" cy="510525"/>
          </a:xfrm>
          <a:prstGeom prst="rect">
            <a:avLst/>
          </a:prstGeom>
        </p:spPr>
      </p:pic>
      <p:sp>
        <p:nvSpPr>
          <p:cNvPr id="14" name="TextBox 13"/>
          <p:cNvSpPr txBox="1"/>
          <p:nvPr/>
        </p:nvSpPr>
        <p:spPr>
          <a:xfrm>
            <a:off x="4872236" y="2891072"/>
            <a:ext cx="1406154" cy="400110"/>
          </a:xfrm>
          <a:prstGeom prst="rect">
            <a:avLst/>
          </a:prstGeom>
          <a:noFill/>
        </p:spPr>
        <p:txBody>
          <a:bodyPr wrap="none" rtlCol="0">
            <a:spAutoFit/>
          </a:bodyPr>
          <a:lstStyle/>
          <a:p>
            <a:r>
              <a:rPr lang="en-GB" sz="1000" b="1" i="1" dirty="0"/>
              <a:t>Sum rule </a:t>
            </a:r>
            <a:r>
              <a:rPr lang="en-GB" sz="1000" dirty="0"/>
              <a:t>for mixture </a:t>
            </a:r>
          </a:p>
          <a:p>
            <a:r>
              <a:rPr lang="en-GB" sz="1000" dirty="0"/>
              <a:t>of radionuclides:</a:t>
            </a:r>
          </a:p>
        </p:txBody>
      </p:sp>
      <p:pic>
        <p:nvPicPr>
          <p:cNvPr id="8" name="Picture 7"/>
          <p:cNvPicPr>
            <a:picLocks noChangeAspect="1"/>
          </p:cNvPicPr>
          <p:nvPr/>
        </p:nvPicPr>
        <p:blipFill>
          <a:blip r:embed="rId4"/>
          <a:stretch>
            <a:fillRect/>
          </a:stretch>
        </p:blipFill>
        <p:spPr>
          <a:xfrm>
            <a:off x="6102331" y="4582106"/>
            <a:ext cx="885258" cy="510726"/>
          </a:xfrm>
          <a:prstGeom prst="rect">
            <a:avLst/>
          </a:prstGeom>
        </p:spPr>
      </p:pic>
      <p:sp>
        <p:nvSpPr>
          <p:cNvPr id="18" name="TextBox 17"/>
          <p:cNvSpPr txBox="1"/>
          <p:nvPr/>
        </p:nvSpPr>
        <p:spPr>
          <a:xfrm>
            <a:off x="4891109" y="4653631"/>
            <a:ext cx="1406154" cy="400110"/>
          </a:xfrm>
          <a:prstGeom prst="rect">
            <a:avLst/>
          </a:prstGeom>
          <a:noFill/>
        </p:spPr>
        <p:txBody>
          <a:bodyPr wrap="none" rtlCol="0">
            <a:spAutoFit/>
          </a:bodyPr>
          <a:lstStyle/>
          <a:p>
            <a:r>
              <a:rPr lang="en-GB" sz="1000" b="1" i="1" dirty="0"/>
              <a:t>Sum rule </a:t>
            </a:r>
            <a:r>
              <a:rPr lang="en-GB" sz="1000" dirty="0"/>
              <a:t>for mixture </a:t>
            </a:r>
          </a:p>
          <a:p>
            <a:r>
              <a:rPr lang="en-GB" sz="1000" dirty="0"/>
              <a:t>of radionuclides:</a:t>
            </a:r>
          </a:p>
        </p:txBody>
      </p:sp>
      <p:sp>
        <p:nvSpPr>
          <p:cNvPr id="19" name="TextBox 18"/>
          <p:cNvSpPr txBox="1"/>
          <p:nvPr/>
        </p:nvSpPr>
        <p:spPr>
          <a:xfrm>
            <a:off x="4872236" y="2395666"/>
            <a:ext cx="2661306" cy="400110"/>
          </a:xfrm>
          <a:prstGeom prst="rect">
            <a:avLst/>
          </a:prstGeom>
          <a:noFill/>
        </p:spPr>
        <p:txBody>
          <a:bodyPr wrap="none" rtlCol="0">
            <a:spAutoFit/>
          </a:bodyPr>
          <a:lstStyle/>
          <a:p>
            <a:r>
              <a:rPr lang="en-GB" sz="1000" b="1" i="1" dirty="0"/>
              <a:t>Examples:</a:t>
            </a:r>
            <a:r>
              <a:rPr lang="en-GB" sz="1000" dirty="0"/>
              <a:t>      0.1 </a:t>
            </a:r>
            <a:r>
              <a:rPr lang="en-GB" sz="1000" dirty="0" err="1"/>
              <a:t>Bq</a:t>
            </a:r>
            <a:r>
              <a:rPr lang="en-GB" sz="1000" dirty="0"/>
              <a:t>/g for </a:t>
            </a:r>
            <a:r>
              <a:rPr lang="en-GB" sz="1000" baseline="30000" dirty="0"/>
              <a:t>22</a:t>
            </a:r>
            <a:r>
              <a:rPr lang="en-GB" sz="1000" dirty="0"/>
              <a:t>Na, </a:t>
            </a:r>
            <a:r>
              <a:rPr lang="en-GB" sz="1000" baseline="30000" dirty="0"/>
              <a:t>54</a:t>
            </a:r>
            <a:r>
              <a:rPr lang="en-GB" sz="1000" dirty="0"/>
              <a:t>Mn, </a:t>
            </a:r>
            <a:r>
              <a:rPr lang="en-GB" sz="1000" baseline="30000" dirty="0"/>
              <a:t>60</a:t>
            </a:r>
            <a:r>
              <a:rPr lang="en-GB" sz="1000" dirty="0"/>
              <a:t>Co</a:t>
            </a:r>
          </a:p>
          <a:p>
            <a:r>
              <a:rPr lang="en-GB" sz="1000" dirty="0"/>
              <a:t>                     1000 </a:t>
            </a:r>
            <a:r>
              <a:rPr lang="en-GB" sz="1000" dirty="0" err="1"/>
              <a:t>Bq</a:t>
            </a:r>
            <a:r>
              <a:rPr lang="en-GB" sz="1000" dirty="0"/>
              <a:t>/g for </a:t>
            </a:r>
            <a:r>
              <a:rPr lang="en-GB" sz="1000" baseline="30000" dirty="0"/>
              <a:t>55</a:t>
            </a:r>
            <a:r>
              <a:rPr lang="en-GB" sz="1000" dirty="0"/>
              <a:t>Fe</a:t>
            </a:r>
          </a:p>
        </p:txBody>
      </p:sp>
      <p:pic>
        <p:nvPicPr>
          <p:cNvPr id="10" name="Picture 9"/>
          <p:cNvPicPr>
            <a:picLocks noChangeAspect="1"/>
          </p:cNvPicPr>
          <p:nvPr/>
        </p:nvPicPr>
        <p:blipFill>
          <a:blip r:embed="rId5"/>
          <a:stretch>
            <a:fillRect/>
          </a:stretch>
        </p:blipFill>
        <p:spPr>
          <a:xfrm>
            <a:off x="3189748" y="5237521"/>
            <a:ext cx="4086500" cy="688318"/>
          </a:xfrm>
          <a:prstGeom prst="rect">
            <a:avLst/>
          </a:prstGeom>
        </p:spPr>
      </p:pic>
    </p:spTree>
    <p:extLst>
      <p:ext uri="{BB962C8B-B14F-4D97-AF65-F5344CB8AC3E}">
        <p14:creationId xmlns:p14="http://schemas.microsoft.com/office/powerpoint/2010/main" val="354861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P spid="14"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19</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The HSE Unit</a:t>
            </a:r>
            <a:endParaRPr lang="en-US" sz="3200" i="1" dirty="0"/>
          </a:p>
        </p:txBody>
      </p:sp>
      <p:sp>
        <p:nvSpPr>
          <p:cNvPr id="20" name="Rectangle 19"/>
          <p:cNvSpPr/>
          <p:nvPr/>
        </p:nvSpPr>
        <p:spPr>
          <a:xfrm>
            <a:off x="8758337" y="106913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asetăText 66"/>
          <p:cNvSpPr txBox="1"/>
          <p:nvPr/>
        </p:nvSpPr>
        <p:spPr>
          <a:xfrm>
            <a:off x="2560602" y="2336721"/>
            <a:ext cx="890046" cy="369332"/>
          </a:xfrm>
          <a:prstGeom prst="rect">
            <a:avLst/>
          </a:prstGeom>
          <a:noFill/>
        </p:spPr>
        <p:txBody>
          <a:bodyPr wrap="square" rtlCol="0" anchor="ctr" anchorCtr="0">
            <a:normAutofit/>
          </a:bodyPr>
          <a:lstStyle/>
          <a:p>
            <a:endParaRPr lang="en-US" dirty="0">
              <a:solidFill>
                <a:srgbClr val="4F81BD"/>
              </a:solidFill>
            </a:endParaRPr>
          </a:p>
        </p:txBody>
      </p:sp>
      <p:graphicFrame>
        <p:nvGraphicFramePr>
          <p:cNvPr id="22" name="Content Placeholder 6">
            <a:extLst>
              <a:ext uri="{FF2B5EF4-FFF2-40B4-BE49-F238E27FC236}">
                <a16:creationId xmlns:a16="http://schemas.microsoft.com/office/drawing/2014/main" id="{1689C171-40AC-4432-892F-1AC4C5D5CBC8}"/>
              </a:ext>
            </a:extLst>
          </p:cNvPr>
          <p:cNvGraphicFramePr>
            <a:graphicFrameLocks noGrp="1"/>
          </p:cNvGraphicFramePr>
          <p:nvPr>
            <p:ph idx="1"/>
            <p:extLst>
              <p:ext uri="{D42A27DB-BD31-4B8C-83A1-F6EECF244321}">
                <p14:modId xmlns:p14="http://schemas.microsoft.com/office/powerpoint/2010/main" val="1390933450"/>
              </p:ext>
            </p:extLst>
          </p:nvPr>
        </p:nvGraphicFramePr>
        <p:xfrm>
          <a:off x="325034" y="1022612"/>
          <a:ext cx="11376025" cy="51233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4" name="Straight Arrow Connector 23">
            <a:extLst>
              <a:ext uri="{FF2B5EF4-FFF2-40B4-BE49-F238E27FC236}">
                <a16:creationId xmlns:a16="http://schemas.microsoft.com/office/drawing/2014/main" id="{AF2DFA4E-3B68-4CDD-B805-667AE6BA29FF}"/>
              </a:ext>
            </a:extLst>
          </p:cNvPr>
          <p:cNvCxnSpPr/>
          <p:nvPr/>
        </p:nvCxnSpPr>
        <p:spPr>
          <a:xfrm flipH="1" flipV="1">
            <a:off x="1933615" y="1612193"/>
            <a:ext cx="1799098" cy="33735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61D8C87-7038-4F9E-9D1D-C72D8A760546}"/>
              </a:ext>
            </a:extLst>
          </p:cNvPr>
          <p:cNvSpPr txBox="1"/>
          <p:nvPr/>
        </p:nvSpPr>
        <p:spPr>
          <a:xfrm rot="612000">
            <a:off x="2312286" y="1427527"/>
            <a:ext cx="1322772" cy="369332"/>
          </a:xfrm>
          <a:prstGeom prst="rect">
            <a:avLst/>
          </a:prstGeom>
          <a:noFill/>
        </p:spPr>
        <p:txBody>
          <a:bodyPr wrap="square" rtlCol="0">
            <a:spAutoFit/>
          </a:bodyPr>
          <a:lstStyle/>
          <a:p>
            <a:r>
              <a:rPr lang="fr-CH" dirty="0">
                <a:solidFill>
                  <a:schemeClr val="accent1"/>
                </a:solidFill>
              </a:rPr>
              <a:t>Reports to</a:t>
            </a:r>
            <a:endParaRPr lang="en-GB" dirty="0">
              <a:solidFill>
                <a:schemeClr val="accent1"/>
              </a:solidFill>
            </a:endParaRPr>
          </a:p>
        </p:txBody>
      </p:sp>
      <p:sp>
        <p:nvSpPr>
          <p:cNvPr id="4" name="Rectangle 3"/>
          <p:cNvSpPr/>
          <p:nvPr/>
        </p:nvSpPr>
        <p:spPr>
          <a:xfrm>
            <a:off x="4881716" y="2846439"/>
            <a:ext cx="2359742" cy="312665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696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sz="4400" dirty="0"/>
              <a:t>Radiation Protection at CERN</a:t>
            </a:r>
            <a:endParaRPr lang="en-GB" sz="2800" dirty="0"/>
          </a:p>
        </p:txBody>
      </p:sp>
      <p:sp>
        <p:nvSpPr>
          <p:cNvPr id="3" name="Subtitle 2"/>
          <p:cNvSpPr>
            <a:spLocks noGrp="1"/>
          </p:cNvSpPr>
          <p:nvPr>
            <p:ph type="subTitle" idx="1"/>
          </p:nvPr>
        </p:nvSpPr>
        <p:spPr>
          <a:xfrm>
            <a:off x="838200" y="3801980"/>
            <a:ext cx="10515600" cy="720400"/>
          </a:xfrm>
        </p:spPr>
        <p:txBody>
          <a:bodyPr>
            <a:normAutofit/>
          </a:bodyPr>
          <a:lstStyle/>
          <a:p>
            <a:pPr algn="ctr"/>
            <a:r>
              <a:rPr lang="en-US" sz="1800" b="1" dirty="0"/>
              <a:t>Christoph Schäfer</a:t>
            </a:r>
            <a:endParaRPr lang="en-US" sz="1400" b="1" dirty="0"/>
          </a:p>
        </p:txBody>
      </p:sp>
      <p:sp>
        <p:nvSpPr>
          <p:cNvPr id="4" name="TextBox 3"/>
          <p:cNvSpPr txBox="1"/>
          <p:nvPr/>
        </p:nvSpPr>
        <p:spPr>
          <a:xfrm>
            <a:off x="4544412" y="5150840"/>
            <a:ext cx="2991525" cy="338554"/>
          </a:xfrm>
          <a:prstGeom prst="rect">
            <a:avLst/>
          </a:prstGeom>
          <a:noFill/>
        </p:spPr>
        <p:txBody>
          <a:bodyPr wrap="none" rtlCol="0">
            <a:spAutoFit/>
          </a:bodyPr>
          <a:lstStyle/>
          <a:p>
            <a:pPr lvl="0" algn="ctr">
              <a:spcBef>
                <a:spcPct val="0"/>
              </a:spcBef>
              <a:defRPr/>
            </a:pPr>
            <a:r>
              <a:rPr lang="en-US" sz="1600" dirty="0"/>
              <a:t>Many thanks to Stefan </a:t>
            </a:r>
            <a:r>
              <a:rPr lang="en-US" sz="1600" dirty="0" err="1"/>
              <a:t>Roesler</a:t>
            </a:r>
            <a:endParaRPr lang="fr-FR" sz="1600" dirty="0"/>
          </a:p>
        </p:txBody>
      </p:sp>
    </p:spTree>
    <p:extLst>
      <p:ext uri="{BB962C8B-B14F-4D97-AF65-F5344CB8AC3E}">
        <p14:creationId xmlns:p14="http://schemas.microsoft.com/office/powerpoint/2010/main" val="4098680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20</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Radiation Protection Group</a:t>
            </a:r>
            <a:endParaRPr lang="en-US" sz="3200" i="1" dirty="0"/>
          </a:p>
        </p:txBody>
      </p:sp>
      <p:sp>
        <p:nvSpPr>
          <p:cNvPr id="3" name="Rectangle 2"/>
          <p:cNvSpPr/>
          <p:nvPr/>
        </p:nvSpPr>
        <p:spPr>
          <a:xfrm>
            <a:off x="8761761" y="197502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25034" y="2309287"/>
            <a:ext cx="5064620" cy="1477328"/>
          </a:xfrm>
          <a:prstGeom prst="rect">
            <a:avLst/>
          </a:prstGeom>
          <a:noFill/>
        </p:spPr>
        <p:txBody>
          <a:bodyPr wrap="square" rtlCol="0">
            <a:spAutoFit/>
          </a:bodyPr>
          <a:lstStyle/>
          <a:p>
            <a:r>
              <a:rPr lang="en-GB" dirty="0">
                <a:solidFill>
                  <a:srgbClr val="00B050"/>
                </a:solidFill>
              </a:rPr>
              <a:t>Operational Radiation Protection</a:t>
            </a:r>
          </a:p>
          <a:p>
            <a:pPr marL="628650" lvl="1" indent="-171450">
              <a:buFont typeface="Arial" panose="020B0604020202020204" pitchFamily="34" charset="0"/>
              <a:buChar char="•"/>
            </a:pPr>
            <a:r>
              <a:rPr lang="en-GB" sz="1200" dirty="0"/>
              <a:t>Risk assessments for personnel and public</a:t>
            </a:r>
          </a:p>
          <a:p>
            <a:pPr marL="628650" lvl="1" indent="-171450">
              <a:buFont typeface="Arial" panose="020B0604020202020204" pitchFamily="34" charset="0"/>
              <a:buChar char="•"/>
            </a:pPr>
            <a:r>
              <a:rPr lang="en-GB" sz="1200" dirty="0"/>
              <a:t>Definition of protective measures, authorization of operation</a:t>
            </a:r>
          </a:p>
          <a:p>
            <a:pPr marL="628650" lvl="1" indent="-171450">
              <a:buFont typeface="Arial" panose="020B0604020202020204" pitchFamily="34" charset="0"/>
              <a:buChar char="•"/>
            </a:pPr>
            <a:r>
              <a:rPr lang="en-GB" sz="1200" dirty="0"/>
              <a:t>Lead in implementation of ALARA principle</a:t>
            </a:r>
          </a:p>
          <a:p>
            <a:pPr marL="628650" lvl="1" indent="-171450">
              <a:buFont typeface="Arial" panose="020B0604020202020204" pitchFamily="34" charset="0"/>
              <a:buChar char="•"/>
            </a:pPr>
            <a:r>
              <a:rPr lang="en-GB" sz="1200" dirty="0"/>
              <a:t>Studies for projects and upgrades</a:t>
            </a:r>
          </a:p>
          <a:p>
            <a:pPr marL="628650" lvl="1" indent="-171450">
              <a:buFont typeface="Arial" panose="020B0604020202020204" pitchFamily="34" charset="0"/>
              <a:buChar char="•"/>
            </a:pPr>
            <a:r>
              <a:rPr lang="en-GB" sz="1200" dirty="0"/>
              <a:t>R&amp;D for tools and methods, operation of shielding benchmark facility</a:t>
            </a:r>
          </a:p>
        </p:txBody>
      </p:sp>
      <p:sp>
        <p:nvSpPr>
          <p:cNvPr id="9" name="TextBox 8"/>
          <p:cNvSpPr txBox="1"/>
          <p:nvPr/>
        </p:nvSpPr>
        <p:spPr>
          <a:xfrm>
            <a:off x="326145" y="4168113"/>
            <a:ext cx="5339250" cy="1107996"/>
          </a:xfrm>
          <a:prstGeom prst="rect">
            <a:avLst/>
          </a:prstGeom>
          <a:noFill/>
        </p:spPr>
        <p:txBody>
          <a:bodyPr wrap="square" rtlCol="0">
            <a:spAutoFit/>
          </a:bodyPr>
          <a:lstStyle/>
          <a:p>
            <a:r>
              <a:rPr lang="en-GB" dirty="0">
                <a:solidFill>
                  <a:srgbClr val="00B050"/>
                </a:solidFill>
              </a:rPr>
              <a:t>Radioactive Waste Management</a:t>
            </a:r>
          </a:p>
          <a:p>
            <a:pPr marL="628650" lvl="1" indent="-171450">
              <a:buFont typeface="Arial" panose="020B0604020202020204" pitchFamily="34" charset="0"/>
              <a:buChar char="•"/>
            </a:pPr>
            <a:r>
              <a:rPr lang="en-GB" sz="1200" dirty="0"/>
              <a:t>Operation of pre-conditioning and interim storage facility</a:t>
            </a:r>
          </a:p>
          <a:p>
            <a:pPr marL="628650" lvl="1" indent="-171450">
              <a:buFont typeface="Arial" panose="020B0604020202020204" pitchFamily="34" charset="0"/>
              <a:buChar char="•"/>
            </a:pPr>
            <a:r>
              <a:rPr lang="en-GB" sz="1200" dirty="0"/>
              <a:t>Waste disposal towards host states</a:t>
            </a:r>
          </a:p>
          <a:p>
            <a:pPr marL="628650" lvl="1" indent="-171450">
              <a:buFont typeface="Arial" panose="020B0604020202020204" pitchFamily="34" charset="0"/>
              <a:buChar char="•"/>
            </a:pPr>
            <a:r>
              <a:rPr lang="en-GB" sz="1200" dirty="0"/>
              <a:t>Support to departments in radioactive waste minimization and treatment</a:t>
            </a:r>
          </a:p>
        </p:txBody>
      </p:sp>
      <p:sp>
        <p:nvSpPr>
          <p:cNvPr id="10" name="TextBox 9"/>
          <p:cNvSpPr txBox="1"/>
          <p:nvPr/>
        </p:nvSpPr>
        <p:spPr>
          <a:xfrm>
            <a:off x="5941136" y="2309287"/>
            <a:ext cx="5855952" cy="923330"/>
          </a:xfrm>
          <a:prstGeom prst="rect">
            <a:avLst/>
          </a:prstGeom>
          <a:noFill/>
        </p:spPr>
        <p:txBody>
          <a:bodyPr wrap="square" rtlCol="0">
            <a:spAutoFit/>
          </a:bodyPr>
          <a:lstStyle/>
          <a:p>
            <a:r>
              <a:rPr lang="en-GB" dirty="0">
                <a:solidFill>
                  <a:srgbClr val="00B050"/>
                </a:solidFill>
              </a:rPr>
              <a:t>Individual Dosimetry</a:t>
            </a:r>
          </a:p>
          <a:p>
            <a:pPr marL="628650" lvl="1" indent="-171450">
              <a:buFont typeface="Arial" panose="020B0604020202020204" pitchFamily="34" charset="0"/>
              <a:buChar char="•"/>
            </a:pPr>
            <a:r>
              <a:rPr lang="en-GB" sz="1200" dirty="0"/>
              <a:t>Monitoring of external and internal doses and reporting (CERN dosimetry service carries official accreditation in Switzerland) </a:t>
            </a:r>
          </a:p>
          <a:p>
            <a:pPr marL="628650" lvl="1" indent="-171450">
              <a:buFont typeface="Arial" panose="020B0604020202020204" pitchFamily="34" charset="0"/>
              <a:buChar char="•"/>
            </a:pPr>
            <a:r>
              <a:rPr lang="en-GB" sz="1200" dirty="0"/>
              <a:t>Operation of calibration facility</a:t>
            </a:r>
          </a:p>
        </p:txBody>
      </p:sp>
      <p:sp>
        <p:nvSpPr>
          <p:cNvPr id="11" name="TextBox 10"/>
          <p:cNvSpPr txBox="1"/>
          <p:nvPr/>
        </p:nvSpPr>
        <p:spPr>
          <a:xfrm>
            <a:off x="5941135" y="3534134"/>
            <a:ext cx="5610831" cy="553998"/>
          </a:xfrm>
          <a:prstGeom prst="rect">
            <a:avLst/>
          </a:prstGeom>
          <a:noFill/>
        </p:spPr>
        <p:txBody>
          <a:bodyPr wrap="none" rtlCol="0">
            <a:spAutoFit/>
          </a:bodyPr>
          <a:lstStyle/>
          <a:p>
            <a:r>
              <a:rPr lang="en-GB" dirty="0">
                <a:solidFill>
                  <a:srgbClr val="00B050"/>
                </a:solidFill>
              </a:rPr>
              <a:t>Instrumentation</a:t>
            </a:r>
          </a:p>
          <a:p>
            <a:pPr marL="628650" lvl="1" indent="-171450">
              <a:buFont typeface="Arial" panose="020B0604020202020204" pitchFamily="34" charset="0"/>
              <a:buChar char="•"/>
            </a:pPr>
            <a:r>
              <a:rPr lang="en-GB" sz="1200" dirty="0"/>
              <a:t>Development, Installation and operation of radiation monitoring system</a:t>
            </a:r>
          </a:p>
        </p:txBody>
      </p:sp>
      <p:sp>
        <p:nvSpPr>
          <p:cNvPr id="12" name="TextBox 11"/>
          <p:cNvSpPr txBox="1"/>
          <p:nvPr/>
        </p:nvSpPr>
        <p:spPr>
          <a:xfrm>
            <a:off x="5941135" y="4387623"/>
            <a:ext cx="5833745" cy="1292662"/>
          </a:xfrm>
          <a:prstGeom prst="rect">
            <a:avLst/>
          </a:prstGeom>
          <a:noFill/>
        </p:spPr>
        <p:txBody>
          <a:bodyPr wrap="square" rtlCol="0">
            <a:spAutoFit/>
          </a:bodyPr>
          <a:lstStyle/>
          <a:p>
            <a:r>
              <a:rPr lang="en-GB" dirty="0">
                <a:solidFill>
                  <a:srgbClr val="00B050"/>
                </a:solidFill>
              </a:rPr>
              <a:t>Services</a:t>
            </a:r>
          </a:p>
          <a:p>
            <a:pPr marL="628650" lvl="1" indent="-171450">
              <a:buFont typeface="Arial" panose="020B0604020202020204" pitchFamily="34" charset="0"/>
              <a:buChar char="•"/>
            </a:pPr>
            <a:r>
              <a:rPr lang="en-GB" sz="1200" dirty="0"/>
              <a:t>Inter/intra-site radioactive transport</a:t>
            </a:r>
          </a:p>
          <a:p>
            <a:pPr marL="628650" lvl="1" indent="-171450">
              <a:buFont typeface="Arial" panose="020B0604020202020204" pitchFamily="34" charset="0"/>
              <a:buChar char="•"/>
            </a:pPr>
            <a:r>
              <a:rPr lang="en-GB" sz="1200" dirty="0"/>
              <a:t>Shipping (import/export) of radioactive goods</a:t>
            </a:r>
          </a:p>
          <a:p>
            <a:pPr marL="628650" lvl="1" indent="-171450">
              <a:buFont typeface="Arial" panose="020B0604020202020204" pitchFamily="34" charset="0"/>
              <a:buChar char="•"/>
            </a:pPr>
            <a:r>
              <a:rPr lang="en-GB" sz="1200" dirty="0"/>
              <a:t>Radiological characterization of material and waste, operation of analytical laboratory</a:t>
            </a:r>
          </a:p>
          <a:p>
            <a:pPr marL="628650" lvl="1" indent="-171450">
              <a:buFont typeface="Arial" panose="020B0604020202020204" pitchFamily="34" charset="0"/>
              <a:buChar char="•"/>
            </a:pPr>
            <a:r>
              <a:rPr lang="en-GB" sz="1200" dirty="0"/>
              <a:t>Radioactive sources service</a:t>
            </a:r>
          </a:p>
        </p:txBody>
      </p:sp>
      <p:sp>
        <p:nvSpPr>
          <p:cNvPr id="2" name="TextBox 1"/>
          <p:cNvSpPr txBox="1"/>
          <p:nvPr/>
        </p:nvSpPr>
        <p:spPr>
          <a:xfrm>
            <a:off x="325034" y="1089238"/>
            <a:ext cx="11016223" cy="954107"/>
          </a:xfrm>
          <a:prstGeom prst="rect">
            <a:avLst/>
          </a:prstGeom>
          <a:noFill/>
        </p:spPr>
        <p:txBody>
          <a:bodyPr wrap="square" rtlCol="0">
            <a:spAutoFit/>
          </a:bodyPr>
          <a:lstStyle/>
          <a:p>
            <a:r>
              <a:rPr lang="en-GB" sz="1400" b="1" i="1" dirty="0"/>
              <a:t>Mandate</a:t>
            </a:r>
          </a:p>
          <a:p>
            <a:r>
              <a:rPr lang="en-GB" sz="1400" dirty="0"/>
              <a:t>“The Radiation Protection Group (HSE-RP) of the HSE Unit ensures that personnel on the CERN sites and the public are protected from potentially harmful effects of ionizing radiation linked to CERN activities. The HSE-RP Group fulfils its mandate in collaboration with the CERN departments owning or operating sources of ionizing radiation and having the responsibility for Radiation Safety of these sources.”</a:t>
            </a:r>
          </a:p>
        </p:txBody>
      </p:sp>
    </p:spTree>
    <p:extLst>
      <p:ext uri="{BB962C8B-B14F-4D97-AF65-F5344CB8AC3E}">
        <p14:creationId xmlns:p14="http://schemas.microsoft.com/office/powerpoint/2010/main" val="38169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21</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Radiation Protection Group</a:t>
            </a:r>
            <a:endParaRPr lang="en-US" sz="3200" i="1" dirty="0"/>
          </a:p>
        </p:txBody>
      </p:sp>
      <p:pic>
        <p:nvPicPr>
          <p:cNvPr id="4" name="Picture 3"/>
          <p:cNvPicPr>
            <a:picLocks noChangeAspect="1"/>
          </p:cNvPicPr>
          <p:nvPr/>
        </p:nvPicPr>
        <p:blipFill rotWithShape="1">
          <a:blip r:embed="rId2"/>
          <a:srcRect b="31686"/>
          <a:stretch/>
        </p:blipFill>
        <p:spPr>
          <a:xfrm>
            <a:off x="1817517" y="925325"/>
            <a:ext cx="9023117" cy="5685505"/>
          </a:xfrm>
          <a:prstGeom prst="rect">
            <a:avLst/>
          </a:prstGeom>
        </p:spPr>
      </p:pic>
      <p:pic>
        <p:nvPicPr>
          <p:cNvPr id="15" name="Picture 14"/>
          <p:cNvPicPr>
            <a:picLocks noChangeAspect="1"/>
          </p:cNvPicPr>
          <p:nvPr/>
        </p:nvPicPr>
        <p:blipFill rotWithShape="1">
          <a:blip r:embed="rId2"/>
          <a:srcRect t="68609" r="85377"/>
          <a:stretch/>
        </p:blipFill>
        <p:spPr>
          <a:xfrm>
            <a:off x="472943" y="3848951"/>
            <a:ext cx="1319412" cy="2612509"/>
          </a:xfrm>
          <a:prstGeom prst="rect">
            <a:avLst/>
          </a:prstGeom>
        </p:spPr>
      </p:pic>
    </p:spTree>
    <p:extLst>
      <p:ext uri="{BB962C8B-B14F-4D97-AF65-F5344CB8AC3E}">
        <p14:creationId xmlns:p14="http://schemas.microsoft.com/office/powerpoint/2010/main" val="3538880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22</a:t>
            </a:fld>
            <a:endParaRPr lang="en-GB"/>
          </a:p>
        </p:txBody>
      </p:sp>
      <p:sp>
        <p:nvSpPr>
          <p:cNvPr id="3" name="Rectangle 2"/>
          <p:cNvSpPr/>
          <p:nvPr/>
        </p:nvSpPr>
        <p:spPr>
          <a:xfrm>
            <a:off x="8761761" y="182754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Key facts related to Radiation Protection</a:t>
            </a:r>
            <a:endParaRPr lang="en-US" sz="3200" i="1" dirty="0"/>
          </a:p>
        </p:txBody>
      </p:sp>
      <p:sp>
        <p:nvSpPr>
          <p:cNvPr id="10" name="Rectangle 9"/>
          <p:cNvSpPr/>
          <p:nvPr/>
        </p:nvSpPr>
        <p:spPr>
          <a:xfrm>
            <a:off x="8761761" y="182754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716833" y="989301"/>
            <a:ext cx="10514064" cy="2031325"/>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55A0"/>
                </a:solidFill>
              </a:rPr>
              <a:t>About 50 km of accelerator infrastructure and over 160 physics experiments, all areas classified as Radiation Areas</a:t>
            </a:r>
          </a:p>
          <a:p>
            <a:pPr marL="285750" indent="-285750">
              <a:buFont typeface="Arial" panose="020B0604020202020204" pitchFamily="34" charset="0"/>
              <a:buChar char="•"/>
            </a:pPr>
            <a:r>
              <a:rPr lang="en-US" dirty="0">
                <a:solidFill>
                  <a:srgbClr val="0055A0"/>
                </a:solidFill>
              </a:rPr>
              <a:t>Radioactive Ion Beam facility (ISOLDE)</a:t>
            </a:r>
          </a:p>
          <a:p>
            <a:pPr marL="285750" indent="-285750">
              <a:buFont typeface="Arial" panose="020B0604020202020204" pitchFamily="34" charset="0"/>
              <a:buChar char="•"/>
            </a:pPr>
            <a:r>
              <a:rPr lang="en-US" dirty="0">
                <a:solidFill>
                  <a:srgbClr val="0055A0"/>
                </a:solidFill>
              </a:rPr>
              <a:t>Spallation Source (n-TOF), </a:t>
            </a:r>
          </a:p>
          <a:p>
            <a:pPr marL="285750" indent="-285750">
              <a:buFont typeface="Arial" panose="020B0604020202020204" pitchFamily="34" charset="0"/>
              <a:buChar char="•"/>
            </a:pPr>
            <a:r>
              <a:rPr lang="en-US" dirty="0">
                <a:solidFill>
                  <a:srgbClr val="0055A0"/>
                </a:solidFill>
              </a:rPr>
              <a:t>Several experimental halls for fixed target experiments</a:t>
            </a:r>
          </a:p>
          <a:p>
            <a:pPr marL="285750" indent="-285750">
              <a:buFont typeface="Arial" panose="020B0604020202020204" pitchFamily="34" charset="0"/>
              <a:buChar char="•"/>
            </a:pPr>
            <a:r>
              <a:rPr lang="en-US" dirty="0">
                <a:solidFill>
                  <a:srgbClr val="0055A0"/>
                </a:solidFill>
              </a:rPr>
              <a:t>Radioactive laboratories </a:t>
            </a:r>
          </a:p>
          <a:p>
            <a:pPr marL="285750" indent="-285750">
              <a:buFont typeface="Arial" panose="020B0604020202020204" pitchFamily="34" charset="0"/>
              <a:buChar char="•"/>
            </a:pPr>
            <a:r>
              <a:rPr lang="en-US" dirty="0">
                <a:solidFill>
                  <a:srgbClr val="0055A0"/>
                </a:solidFill>
              </a:rPr>
              <a:t>Radioactive Waste Treatment Center and radioactive waste interim storage facility</a:t>
            </a:r>
          </a:p>
        </p:txBody>
      </p:sp>
      <p:sp>
        <p:nvSpPr>
          <p:cNvPr id="17" name="TextBox 16"/>
          <p:cNvSpPr txBox="1"/>
          <p:nvPr/>
        </p:nvSpPr>
        <p:spPr>
          <a:xfrm>
            <a:off x="716833" y="3173487"/>
            <a:ext cx="10904896"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55A0"/>
                </a:solidFill>
              </a:rPr>
              <a:t>Over </a:t>
            </a:r>
            <a:r>
              <a:rPr lang="en-US" dirty="0">
                <a:solidFill>
                  <a:srgbClr val="00B050"/>
                </a:solidFill>
              </a:rPr>
              <a:t>10000 Radiation Workers</a:t>
            </a:r>
          </a:p>
          <a:p>
            <a:pPr marL="285750" indent="-285750">
              <a:buFont typeface="Arial" panose="020B0604020202020204" pitchFamily="34" charset="0"/>
              <a:buChar char="•"/>
            </a:pPr>
            <a:r>
              <a:rPr lang="en-US" dirty="0">
                <a:solidFill>
                  <a:srgbClr val="00B050"/>
                </a:solidFill>
              </a:rPr>
              <a:t>Low radiological risks </a:t>
            </a:r>
            <a:r>
              <a:rPr lang="en-US" dirty="0">
                <a:solidFill>
                  <a:srgbClr val="0055A0"/>
                </a:solidFill>
              </a:rPr>
              <a:t>(more than 90% of annual individual doses are lower than 100 </a:t>
            </a:r>
            <a:r>
              <a:rPr lang="en-US" dirty="0" err="1">
                <a:solidFill>
                  <a:srgbClr val="0055A0"/>
                </a:solidFill>
              </a:rPr>
              <a:t>nSv</a:t>
            </a:r>
            <a:r>
              <a:rPr lang="en-US" dirty="0">
                <a:solidFill>
                  <a:srgbClr val="0055A0"/>
                </a:solidFill>
              </a:rPr>
              <a:t>, see above)</a:t>
            </a:r>
          </a:p>
          <a:p>
            <a:pPr marL="285750" indent="-285750">
              <a:buFont typeface="Arial" panose="020B0604020202020204" pitchFamily="34" charset="0"/>
              <a:buChar char="•"/>
            </a:pPr>
            <a:r>
              <a:rPr lang="en-US" dirty="0">
                <a:solidFill>
                  <a:srgbClr val="0055A0"/>
                </a:solidFill>
              </a:rPr>
              <a:t>External exposure mostly due to gamma irradiation (handling of activated equipment during shutdown periods)</a:t>
            </a:r>
          </a:p>
          <a:p>
            <a:pPr marL="285750" indent="-285750">
              <a:buFont typeface="Arial" panose="020B0604020202020204" pitchFamily="34" charset="0"/>
              <a:buChar char="•"/>
            </a:pPr>
            <a:r>
              <a:rPr lang="en-US" dirty="0">
                <a:solidFill>
                  <a:srgbClr val="0055A0"/>
                </a:solidFill>
              </a:rPr>
              <a:t>Most of the accelerator infrastructure is located underground (LHC up to 100m), thus very low external exposure during operation</a:t>
            </a:r>
          </a:p>
          <a:p>
            <a:pPr marL="285750" indent="-285750">
              <a:buFont typeface="Arial" panose="020B0604020202020204" pitchFamily="34" charset="0"/>
              <a:buChar char="•"/>
            </a:pPr>
            <a:r>
              <a:rPr lang="en-US" dirty="0">
                <a:solidFill>
                  <a:srgbClr val="00B050"/>
                </a:solidFill>
              </a:rPr>
              <a:t>Absence of radioactive contamination risks </a:t>
            </a:r>
            <a:r>
              <a:rPr lang="en-US" dirty="0">
                <a:solidFill>
                  <a:srgbClr val="0055A0"/>
                </a:solidFill>
              </a:rPr>
              <a:t>in most accelerator and experimental areas</a:t>
            </a:r>
          </a:p>
          <a:p>
            <a:pPr marL="285750" indent="-285750">
              <a:buFont typeface="Arial" panose="020B0604020202020204" pitchFamily="34" charset="0"/>
              <a:buChar char="•"/>
            </a:pPr>
            <a:r>
              <a:rPr lang="en-US" dirty="0">
                <a:solidFill>
                  <a:srgbClr val="0055A0"/>
                </a:solidFill>
              </a:rPr>
              <a:t>Radioactive </a:t>
            </a:r>
            <a:r>
              <a:rPr lang="en-US" dirty="0">
                <a:solidFill>
                  <a:srgbClr val="00B050"/>
                </a:solidFill>
              </a:rPr>
              <a:t>material and waste mostly with very low activation </a:t>
            </a:r>
            <a:r>
              <a:rPr lang="en-US" dirty="0">
                <a:solidFill>
                  <a:srgbClr val="0055A0"/>
                </a:solidFill>
              </a:rPr>
              <a:t>(French radioactive waste classification: </a:t>
            </a:r>
            <a:r>
              <a:rPr lang="en-GB" dirty="0" err="1"/>
              <a:t>Très</a:t>
            </a:r>
            <a:r>
              <a:rPr lang="en-GB" dirty="0"/>
              <a:t> </a:t>
            </a:r>
            <a:r>
              <a:rPr lang="en-GB" dirty="0" err="1"/>
              <a:t>Faible</a:t>
            </a:r>
            <a:r>
              <a:rPr lang="en-GB" dirty="0"/>
              <a:t> </a:t>
            </a:r>
            <a:r>
              <a:rPr lang="en-GB" dirty="0" err="1"/>
              <a:t>Activité</a:t>
            </a:r>
            <a:r>
              <a:rPr lang="en-GB" dirty="0"/>
              <a:t> </a:t>
            </a:r>
            <a:r>
              <a:rPr lang="en-US" dirty="0">
                <a:solidFill>
                  <a:srgbClr val="0055A0"/>
                </a:solidFill>
              </a:rPr>
              <a:t>TFA, </a:t>
            </a:r>
            <a:r>
              <a:rPr lang="en-GB" dirty="0" err="1"/>
              <a:t>Faible</a:t>
            </a:r>
            <a:r>
              <a:rPr lang="en-GB" dirty="0"/>
              <a:t> </a:t>
            </a:r>
            <a:r>
              <a:rPr lang="en-GB" dirty="0" err="1"/>
              <a:t>ou</a:t>
            </a:r>
            <a:r>
              <a:rPr lang="en-GB" dirty="0"/>
              <a:t> </a:t>
            </a:r>
            <a:r>
              <a:rPr lang="en-GB" dirty="0" err="1"/>
              <a:t>Moyenne</a:t>
            </a:r>
            <a:r>
              <a:rPr lang="en-GB" dirty="0"/>
              <a:t> </a:t>
            </a:r>
            <a:r>
              <a:rPr lang="en-GB" dirty="0" err="1"/>
              <a:t>Activité</a:t>
            </a:r>
            <a:r>
              <a:rPr lang="en-GB" dirty="0"/>
              <a:t> FMA), </a:t>
            </a:r>
            <a:r>
              <a:rPr lang="en-US" dirty="0">
                <a:solidFill>
                  <a:srgbClr val="0055A0"/>
                </a:solidFill>
              </a:rPr>
              <a:t>400 m</a:t>
            </a:r>
            <a:r>
              <a:rPr lang="en-US" baseline="30000" dirty="0">
                <a:solidFill>
                  <a:srgbClr val="0055A0"/>
                </a:solidFill>
              </a:rPr>
              <a:t>3</a:t>
            </a:r>
            <a:r>
              <a:rPr lang="en-US" dirty="0">
                <a:solidFill>
                  <a:srgbClr val="0055A0"/>
                </a:solidFill>
              </a:rPr>
              <a:t> radioactive waste produced per year (more during LS), currently about 6000 m</a:t>
            </a:r>
            <a:r>
              <a:rPr lang="en-US" baseline="30000" dirty="0">
                <a:solidFill>
                  <a:srgbClr val="0055A0"/>
                </a:solidFill>
              </a:rPr>
              <a:t>3  </a:t>
            </a:r>
            <a:r>
              <a:rPr lang="en-US" dirty="0">
                <a:solidFill>
                  <a:srgbClr val="0055A0"/>
                </a:solidFill>
              </a:rPr>
              <a:t>of radioactive waste stored</a:t>
            </a:r>
          </a:p>
        </p:txBody>
      </p:sp>
    </p:spTree>
    <p:extLst>
      <p:ext uri="{BB962C8B-B14F-4D97-AF65-F5344CB8AC3E}">
        <p14:creationId xmlns:p14="http://schemas.microsoft.com/office/powerpoint/2010/main" val="2382044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23</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CERN Radiation Protection Experts</a:t>
            </a:r>
            <a:endParaRPr lang="en-US" sz="3200" i="1" dirty="0"/>
          </a:p>
        </p:txBody>
      </p:sp>
      <p:sp>
        <p:nvSpPr>
          <p:cNvPr id="4" name="TextBox 3"/>
          <p:cNvSpPr txBox="1"/>
          <p:nvPr/>
        </p:nvSpPr>
        <p:spPr>
          <a:xfrm>
            <a:off x="325034" y="1121346"/>
            <a:ext cx="9232782" cy="1169551"/>
          </a:xfrm>
          <a:prstGeom prst="rect">
            <a:avLst/>
          </a:prstGeom>
          <a:noFill/>
        </p:spPr>
        <p:txBody>
          <a:bodyPr wrap="square" rtlCol="0">
            <a:spAutoFit/>
          </a:bodyPr>
          <a:lstStyle/>
          <a:p>
            <a:r>
              <a:rPr lang="en-GB" sz="1400" b="1" i="1" dirty="0"/>
              <a:t>Motivation</a:t>
            </a:r>
          </a:p>
          <a:p>
            <a:pPr marL="742950" lvl="1" indent="-285750">
              <a:buFont typeface="Arial" panose="020B0604020202020204" pitchFamily="34" charset="0"/>
              <a:buChar char="•"/>
            </a:pPr>
            <a:r>
              <a:rPr lang="en-GB" sz="1400" dirty="0"/>
              <a:t>Introduced with start of the LHC since LHC experiments need considerable RP availability and flexibility</a:t>
            </a:r>
          </a:p>
          <a:p>
            <a:pPr marL="742950" lvl="1" indent="-285750">
              <a:buFont typeface="Arial" panose="020B0604020202020204" pitchFamily="34" charset="0"/>
              <a:buChar char="•"/>
            </a:pPr>
            <a:r>
              <a:rPr lang="en-GB" sz="1400" dirty="0"/>
              <a:t>Need for having RP link persons in experiments with both deeper understanding of RP rules and practices as well as knowledge of the respective experiment who can contribute to RP tasks</a:t>
            </a:r>
          </a:p>
          <a:p>
            <a:pPr marL="742950" lvl="1" indent="-285750">
              <a:buFont typeface="Arial" panose="020B0604020202020204" pitchFamily="34" charset="0"/>
              <a:buChar char="•"/>
            </a:pPr>
            <a:r>
              <a:rPr lang="en-GB" sz="1400" dirty="0"/>
              <a:t>Scheme defined in EDMS 941627 and agreed on with ASN and OFSP</a:t>
            </a:r>
          </a:p>
        </p:txBody>
      </p:sp>
      <p:pic>
        <p:nvPicPr>
          <p:cNvPr id="5" name="Picture 4"/>
          <p:cNvPicPr>
            <a:picLocks noChangeAspect="1"/>
          </p:cNvPicPr>
          <p:nvPr/>
        </p:nvPicPr>
        <p:blipFill>
          <a:blip r:embed="rId2"/>
          <a:stretch>
            <a:fillRect/>
          </a:stretch>
        </p:blipFill>
        <p:spPr>
          <a:xfrm>
            <a:off x="10051543" y="186513"/>
            <a:ext cx="1794369" cy="2663478"/>
          </a:xfrm>
          <a:prstGeom prst="rect">
            <a:avLst/>
          </a:prstGeom>
        </p:spPr>
      </p:pic>
      <p:sp>
        <p:nvSpPr>
          <p:cNvPr id="19" name="TextBox 18"/>
          <p:cNvSpPr txBox="1"/>
          <p:nvPr/>
        </p:nvSpPr>
        <p:spPr>
          <a:xfrm>
            <a:off x="301913" y="2481759"/>
            <a:ext cx="11652031" cy="1600438"/>
          </a:xfrm>
          <a:prstGeom prst="rect">
            <a:avLst/>
          </a:prstGeom>
          <a:noFill/>
        </p:spPr>
        <p:txBody>
          <a:bodyPr wrap="square" rtlCol="0">
            <a:spAutoFit/>
          </a:bodyPr>
          <a:lstStyle/>
          <a:p>
            <a:r>
              <a:rPr lang="en-GB" sz="1400" b="1" i="1" dirty="0"/>
              <a:t>Requirements</a:t>
            </a:r>
            <a:endParaRPr lang="en-GB" b="1" i="1" dirty="0"/>
          </a:p>
          <a:p>
            <a:pPr marL="742950" lvl="1" indent="-285750">
              <a:buFont typeface="Arial" panose="020B0604020202020204" pitchFamily="34" charset="0"/>
              <a:buChar char="•"/>
            </a:pPr>
            <a:r>
              <a:rPr lang="en-GB" sz="1400" dirty="0"/>
              <a:t>University degree or technical training </a:t>
            </a:r>
          </a:p>
          <a:p>
            <a:pPr marL="742950" lvl="1" indent="-285750">
              <a:buFont typeface="Arial" panose="020B0604020202020204" pitchFamily="34" charset="0"/>
              <a:buChar char="•"/>
            </a:pPr>
            <a:r>
              <a:rPr lang="en-GB" sz="1400" dirty="0"/>
              <a:t>Good knowledge in working with ionizing radiation or in Radiation Areas</a:t>
            </a:r>
          </a:p>
          <a:p>
            <a:pPr marL="742950" lvl="1" indent="-285750">
              <a:buFont typeface="Arial" panose="020B0604020202020204" pitchFamily="34" charset="0"/>
              <a:buChar char="•"/>
            </a:pPr>
            <a:r>
              <a:rPr lang="en-GB" sz="1400" dirty="0"/>
              <a:t>A certificate received after a successful participation in an RPE course given by a body certified by a national authority. The course includes information on CERN specific radiation protection aspects (CERN specific risks, CERN’s RP rules and regulations)</a:t>
            </a:r>
          </a:p>
          <a:p>
            <a:pPr marL="742950" lvl="1" indent="-285750">
              <a:buFont typeface="Arial" panose="020B0604020202020204" pitchFamily="34" charset="0"/>
              <a:buChar char="•"/>
            </a:pPr>
            <a:r>
              <a:rPr lang="en-GB" sz="1400" dirty="0"/>
              <a:t>Successful completion of “on-the-job” training - accompanied by RP</a:t>
            </a:r>
          </a:p>
          <a:p>
            <a:pPr marL="742950" lvl="1" indent="-285750">
              <a:buFont typeface="Arial" panose="020B0604020202020204" pitchFamily="34" charset="0"/>
              <a:buChar char="•"/>
            </a:pPr>
            <a:r>
              <a:rPr lang="en-GB" sz="1400" dirty="0"/>
              <a:t>Joint nomination by the Technical Coordinator and HSE-RP</a:t>
            </a:r>
          </a:p>
        </p:txBody>
      </p:sp>
      <p:sp>
        <p:nvSpPr>
          <p:cNvPr id="20" name="TextBox 19"/>
          <p:cNvSpPr txBox="1"/>
          <p:nvPr/>
        </p:nvSpPr>
        <p:spPr>
          <a:xfrm>
            <a:off x="325034" y="4273059"/>
            <a:ext cx="9352922" cy="1600438"/>
          </a:xfrm>
          <a:prstGeom prst="rect">
            <a:avLst/>
          </a:prstGeom>
          <a:noFill/>
        </p:spPr>
        <p:txBody>
          <a:bodyPr wrap="square" rtlCol="0">
            <a:spAutoFit/>
          </a:bodyPr>
          <a:lstStyle/>
          <a:p>
            <a:r>
              <a:rPr lang="en-GB" sz="1400" b="1" i="1" dirty="0"/>
              <a:t>RPE activities in LHC Experiments today</a:t>
            </a:r>
            <a:endParaRPr lang="en-GB" b="1" i="1" dirty="0"/>
          </a:p>
          <a:p>
            <a:pPr marL="742950" lvl="1" indent="-285750">
              <a:buFont typeface="Arial" panose="020B0604020202020204" pitchFamily="34" charset="0"/>
              <a:buChar char="•"/>
            </a:pPr>
            <a:r>
              <a:rPr lang="en-GB" sz="1400" dirty="0"/>
              <a:t>Activities are limited to Supervised Radiation Areas</a:t>
            </a:r>
          </a:p>
          <a:p>
            <a:pPr marL="742950" lvl="1" indent="-285750">
              <a:buFont typeface="Arial" panose="020B0604020202020204" pitchFamily="34" charset="0"/>
              <a:buChar char="•"/>
            </a:pPr>
            <a:r>
              <a:rPr lang="en-GB" sz="1400" dirty="0"/>
              <a:t>Monitoring of radiation levels</a:t>
            </a:r>
          </a:p>
          <a:p>
            <a:pPr marL="742950" lvl="1" indent="-285750">
              <a:buFont typeface="Arial" panose="020B0604020202020204" pitchFamily="34" charset="0"/>
              <a:buChar char="•"/>
            </a:pPr>
            <a:r>
              <a:rPr lang="en-GB" sz="1400" dirty="0"/>
              <a:t>Lifting of RP veto</a:t>
            </a:r>
          </a:p>
          <a:p>
            <a:pPr marL="742950" lvl="1" indent="-285750">
              <a:buFont typeface="Arial" panose="020B0604020202020204" pitchFamily="34" charset="0"/>
              <a:buChar char="•"/>
            </a:pPr>
            <a:r>
              <a:rPr lang="en-GB" sz="1400" dirty="0"/>
              <a:t>Radiation surveys in experimental area</a:t>
            </a:r>
          </a:p>
          <a:p>
            <a:pPr marL="742950" lvl="1" indent="-285750">
              <a:buFont typeface="Arial" panose="020B0604020202020204" pitchFamily="34" charset="0"/>
              <a:buChar char="•"/>
            </a:pPr>
            <a:r>
              <a:rPr lang="en-GB" sz="1400" dirty="0"/>
              <a:t>Contribution to implementation of ALARA during interventions</a:t>
            </a:r>
          </a:p>
          <a:p>
            <a:pPr marL="742950" lvl="1" indent="-285750">
              <a:buFont typeface="Arial" panose="020B0604020202020204" pitchFamily="34" charset="0"/>
              <a:buChar char="•"/>
            </a:pPr>
            <a:r>
              <a:rPr lang="en-GB" sz="1400" dirty="0"/>
              <a:t>Radiological control of material from areas without activation risk</a:t>
            </a:r>
          </a:p>
        </p:txBody>
      </p:sp>
      <p:sp>
        <p:nvSpPr>
          <p:cNvPr id="6" name="TextBox 5"/>
          <p:cNvSpPr txBox="1"/>
          <p:nvPr/>
        </p:nvSpPr>
        <p:spPr>
          <a:xfrm>
            <a:off x="6989326" y="4287102"/>
            <a:ext cx="4856586" cy="646331"/>
          </a:xfrm>
          <a:prstGeom prst="rect">
            <a:avLst/>
          </a:prstGeom>
          <a:noFill/>
          <a:ln>
            <a:solidFill>
              <a:srgbClr val="FF0000"/>
            </a:solidFill>
          </a:ln>
        </p:spPr>
        <p:txBody>
          <a:bodyPr wrap="none" rtlCol="0">
            <a:spAutoFit/>
          </a:bodyPr>
          <a:lstStyle/>
          <a:p>
            <a:pPr algn="ctr"/>
            <a:r>
              <a:rPr lang="en-US" dirty="0">
                <a:solidFill>
                  <a:srgbClr val="FF0000"/>
                </a:solidFill>
                <a:latin typeface="Calibri" pitchFamily="34" charset="0"/>
              </a:rPr>
              <a:t>HSE-RP delegates tasks but not the responsibility  </a:t>
            </a:r>
          </a:p>
          <a:p>
            <a:pPr algn="ctr"/>
            <a:r>
              <a:rPr lang="en-US" dirty="0">
                <a:solidFill>
                  <a:srgbClr val="FF0000"/>
                </a:solidFill>
                <a:latin typeface="Calibri" pitchFamily="34" charset="0"/>
              </a:rPr>
              <a:t>RPE teams are part of the CERN RP team </a:t>
            </a:r>
          </a:p>
        </p:txBody>
      </p:sp>
      <p:sp>
        <p:nvSpPr>
          <p:cNvPr id="13" name="TextBox 12"/>
          <p:cNvSpPr txBox="1"/>
          <p:nvPr/>
        </p:nvSpPr>
        <p:spPr>
          <a:xfrm>
            <a:off x="6989326" y="5073278"/>
            <a:ext cx="4856586" cy="523220"/>
          </a:xfrm>
          <a:prstGeom prst="rect">
            <a:avLst/>
          </a:prstGeom>
          <a:noFill/>
          <a:ln>
            <a:solidFill>
              <a:srgbClr val="00B050"/>
            </a:solidFill>
          </a:ln>
        </p:spPr>
        <p:txBody>
          <a:bodyPr wrap="square" rtlCol="0">
            <a:spAutoFit/>
          </a:bodyPr>
          <a:lstStyle/>
          <a:p>
            <a:r>
              <a:rPr lang="en-GB" sz="1400" dirty="0">
                <a:solidFill>
                  <a:srgbClr val="00B050"/>
                </a:solidFill>
              </a:rPr>
              <a:t>The RPE scheme has proven to be very successful thanks to excellent collaboration between RPE and HSE-RP</a:t>
            </a:r>
          </a:p>
        </p:txBody>
      </p:sp>
    </p:spTree>
    <p:extLst>
      <p:ext uri="{BB962C8B-B14F-4D97-AF65-F5344CB8AC3E}">
        <p14:creationId xmlns:p14="http://schemas.microsoft.com/office/powerpoint/2010/main" val="2846774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p:bldP spid="20" grpId="0"/>
      <p:bldP spid="6"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24</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Radiation Protection – Radiation Safety</a:t>
            </a:r>
            <a:endParaRPr lang="en-US" sz="3200" i="1" dirty="0"/>
          </a:p>
        </p:txBody>
      </p:sp>
      <p:sp>
        <p:nvSpPr>
          <p:cNvPr id="12" name="TextBox 11"/>
          <p:cNvSpPr txBox="1"/>
          <p:nvPr/>
        </p:nvSpPr>
        <p:spPr>
          <a:xfrm>
            <a:off x="471871" y="1567327"/>
            <a:ext cx="11275164" cy="1384995"/>
          </a:xfrm>
          <a:prstGeom prst="rect">
            <a:avLst/>
          </a:prstGeom>
          <a:noFill/>
        </p:spPr>
        <p:txBody>
          <a:bodyPr wrap="square" rtlCol="0">
            <a:spAutoFit/>
          </a:bodyPr>
          <a:lstStyle/>
          <a:p>
            <a:r>
              <a:rPr lang="en-GB" sz="1400" b="1" i="1" dirty="0"/>
              <a:t>Radiation Protection</a:t>
            </a:r>
          </a:p>
          <a:p>
            <a:pPr marL="742950" lvl="1" indent="-285750">
              <a:buFont typeface="Arial" panose="020B0604020202020204" pitchFamily="34" charset="0"/>
              <a:buChar char="•"/>
            </a:pPr>
            <a:r>
              <a:rPr lang="en-GB" sz="1400" dirty="0">
                <a:solidFill>
                  <a:srgbClr val="FF0000"/>
                </a:solidFill>
              </a:rPr>
              <a:t>Responsibility of HSE-RP</a:t>
            </a:r>
            <a:endParaRPr lang="en-GB" sz="1400" b="1" dirty="0">
              <a:solidFill>
                <a:srgbClr val="FF0000"/>
              </a:solidFill>
            </a:endParaRPr>
          </a:p>
          <a:p>
            <a:pPr marL="742950" lvl="1" indent="-285750">
              <a:buFont typeface="Arial" panose="020B0604020202020204" pitchFamily="34" charset="0"/>
              <a:buChar char="•"/>
            </a:pPr>
            <a:r>
              <a:rPr lang="en-GB" sz="1400" dirty="0"/>
              <a:t>The duties of CERN’s Radiation Protection Group include operational radiation protection which comprises assessment of radiological risks, classification of work places in radiation zones, implementation of control measures, monitoring radiation levels for different radiation areas and impact of radiation on the environment, monitoring the implementation of regulations and of specific rulings, approval of ALARA plans, control and characterization of radioactive material and waste</a:t>
            </a:r>
          </a:p>
        </p:txBody>
      </p:sp>
      <p:sp>
        <p:nvSpPr>
          <p:cNvPr id="14" name="TextBox 13"/>
          <p:cNvSpPr txBox="1"/>
          <p:nvPr/>
        </p:nvSpPr>
        <p:spPr>
          <a:xfrm>
            <a:off x="471871" y="3766263"/>
            <a:ext cx="11221769" cy="1384995"/>
          </a:xfrm>
          <a:prstGeom prst="rect">
            <a:avLst/>
          </a:prstGeom>
          <a:noFill/>
        </p:spPr>
        <p:txBody>
          <a:bodyPr wrap="square" rtlCol="0">
            <a:spAutoFit/>
          </a:bodyPr>
          <a:lstStyle/>
          <a:p>
            <a:r>
              <a:rPr lang="en-GB" sz="1400" b="1" i="1" dirty="0"/>
              <a:t>Radiation Safety</a:t>
            </a:r>
          </a:p>
          <a:p>
            <a:pPr marL="742950" lvl="1" indent="-285750">
              <a:buFont typeface="Arial" panose="020B0604020202020204" pitchFamily="34" charset="0"/>
              <a:buChar char="•"/>
            </a:pPr>
            <a:r>
              <a:rPr lang="en-GB" sz="1400" dirty="0">
                <a:solidFill>
                  <a:srgbClr val="FF0000"/>
                </a:solidFill>
              </a:rPr>
              <a:t>Responsibility of every CERN Department</a:t>
            </a:r>
            <a:r>
              <a:rPr lang="en-GB" sz="1400" b="1" dirty="0">
                <a:solidFill>
                  <a:srgbClr val="FF0000"/>
                </a:solidFill>
              </a:rPr>
              <a:t> </a:t>
            </a:r>
            <a:r>
              <a:rPr lang="en-GB" sz="1400" dirty="0"/>
              <a:t>owning radiation sources or using radiation sources put at its disposition. </a:t>
            </a:r>
          </a:p>
          <a:p>
            <a:pPr marL="742950" lvl="1" indent="-285750">
              <a:buFont typeface="Arial" panose="020B0604020202020204" pitchFamily="34" charset="0"/>
              <a:buChar char="•"/>
            </a:pPr>
            <a:r>
              <a:rPr lang="en-GB" sz="1400" dirty="0"/>
              <a:t>These Departments are in charge of implementing the requirements laid down in CERN’s Safety rules and documents or specified by HSE-RP in order to ensure the safe operation of their existing and future installations (accelerators, beams, experiments). The Departments are also in charge of training their personnel in matters of Radiation Protection according to the rules specified by HSE-RP.</a:t>
            </a:r>
          </a:p>
        </p:txBody>
      </p:sp>
    </p:spTree>
    <p:extLst>
      <p:ext uri="{BB962C8B-B14F-4D97-AF65-F5344CB8AC3E}">
        <p14:creationId xmlns:p14="http://schemas.microsoft.com/office/powerpoint/2010/main" val="2185861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endParaRPr lang="en-GB" dirty="0"/>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Overview</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Content Placeholder 6"/>
          <p:cNvSpPr>
            <a:spLocks noGrp="1"/>
          </p:cNvSpPr>
          <p:nvPr>
            <p:ph idx="1"/>
          </p:nvPr>
        </p:nvSpPr>
        <p:spPr>
          <a:xfrm>
            <a:off x="1729919" y="1609226"/>
            <a:ext cx="8229600" cy="3677390"/>
          </a:xfrm>
        </p:spPr>
        <p:txBody>
          <a:bodyPr>
            <a:normAutofit fontScale="92500"/>
          </a:bodyPr>
          <a:lstStyle/>
          <a:p>
            <a:r>
              <a:rPr lang="en-US" sz="2200" dirty="0"/>
              <a:t>CERN Radiation Protection Legal Framework</a:t>
            </a:r>
          </a:p>
          <a:p>
            <a:pPr marL="0" indent="0">
              <a:buNone/>
            </a:pPr>
            <a:endParaRPr lang="en-US" sz="2200" dirty="0"/>
          </a:p>
          <a:p>
            <a:r>
              <a:rPr lang="en-US" sz="2200" dirty="0"/>
              <a:t>General principles of Radiation Protection – Implementation at CERN</a:t>
            </a:r>
          </a:p>
          <a:p>
            <a:endParaRPr lang="en-US" sz="2200" dirty="0"/>
          </a:p>
          <a:p>
            <a:r>
              <a:rPr lang="en-US" sz="2200" dirty="0"/>
              <a:t>Mandate and responsibilities of the Radiation Protection Group</a:t>
            </a:r>
          </a:p>
          <a:p>
            <a:pPr marL="457200" lvl="1" indent="0">
              <a:buNone/>
            </a:pPr>
            <a:endParaRPr lang="en-US" sz="2200" dirty="0"/>
          </a:p>
          <a:p>
            <a:r>
              <a:rPr lang="en-US" sz="2200" dirty="0"/>
              <a:t>Radiation Protection Experts (RPE) for experiments</a:t>
            </a:r>
          </a:p>
          <a:p>
            <a:endParaRPr lang="en-US" sz="2200" dirty="0"/>
          </a:p>
          <a:p>
            <a:r>
              <a:rPr lang="en-US" sz="2200" dirty="0"/>
              <a:t>Radiation Safety Support Officers (RSSO)</a:t>
            </a:r>
          </a:p>
          <a:p>
            <a:pPr marL="457200" lvl="1" indent="0">
              <a:buNone/>
            </a:pPr>
            <a:endParaRPr lang="en-US" sz="2200" dirty="0"/>
          </a:p>
          <a:p>
            <a:pPr marL="0" indent="0">
              <a:buNone/>
            </a:pPr>
            <a:endParaRPr lang="en-US" sz="2200" dirty="0"/>
          </a:p>
        </p:txBody>
      </p:sp>
    </p:spTree>
    <p:extLst>
      <p:ext uri="{BB962C8B-B14F-4D97-AF65-F5344CB8AC3E}">
        <p14:creationId xmlns:p14="http://schemas.microsoft.com/office/powerpoint/2010/main" val="3664239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4</a:t>
            </a:fld>
            <a:endParaRPr lang="en-GB"/>
          </a:p>
        </p:txBody>
      </p:sp>
      <p:sp>
        <p:nvSpPr>
          <p:cNvPr id="33"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a:t>CERN Radiation Protection Legal Framework</a:t>
            </a:r>
            <a:endParaRPr lang="en-US" sz="3200" i="1" dirty="0"/>
          </a:p>
        </p:txBody>
      </p:sp>
      <p:sp>
        <p:nvSpPr>
          <p:cNvPr id="21" name="Rectangle 20"/>
          <p:cNvSpPr/>
          <p:nvPr/>
        </p:nvSpPr>
        <p:spPr>
          <a:xfrm>
            <a:off x="8761761" y="197502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92516" y="1104499"/>
            <a:ext cx="11177250" cy="2862322"/>
          </a:xfrm>
          <a:prstGeom prst="rect">
            <a:avLst/>
          </a:prstGeom>
          <a:noFill/>
        </p:spPr>
        <p:txBody>
          <a:bodyPr wrap="square" rtlCol="0">
            <a:spAutoFit/>
          </a:bodyPr>
          <a:lstStyle/>
          <a:p>
            <a:pPr algn="just">
              <a:buSzPts val="2700"/>
            </a:pPr>
            <a:r>
              <a:rPr lang="en-GB" dirty="0"/>
              <a:t>CERN is an intergovernmental Organization subject not to national but </a:t>
            </a:r>
            <a:r>
              <a:rPr lang="en-GB" b="1" dirty="0"/>
              <a:t>international law</a:t>
            </a:r>
            <a:r>
              <a:rPr lang="en-GB" dirty="0"/>
              <a:t>. Its status has been recognized by its host states </a:t>
            </a:r>
            <a:r>
              <a:rPr lang="en-US" dirty="0"/>
              <a:t>where it must ensure their safety and security.</a:t>
            </a:r>
          </a:p>
          <a:p>
            <a:pPr algn="just">
              <a:buSzPts val="2700"/>
            </a:pPr>
            <a:endParaRPr lang="en-GB" dirty="0"/>
          </a:p>
          <a:p>
            <a:pPr algn="just">
              <a:buSzPts val="2700"/>
            </a:pPr>
            <a:r>
              <a:rPr lang="en-GB" dirty="0"/>
              <a:t>CERN has the right to establish </a:t>
            </a:r>
            <a:r>
              <a:rPr lang="en-GB" b="1" dirty="0"/>
              <a:t>its own rules </a:t>
            </a:r>
            <a:r>
              <a:rPr lang="en-GB" dirty="0"/>
              <a:t>as necessary for the proper functioning of the Organization, among others, </a:t>
            </a:r>
            <a:r>
              <a:rPr lang="en-GB" b="1" dirty="0"/>
              <a:t>Safety Rules</a:t>
            </a:r>
            <a:r>
              <a:rPr lang="en-GB" dirty="0"/>
              <a:t>. </a:t>
            </a:r>
          </a:p>
          <a:p>
            <a:pPr algn="just">
              <a:buSzPts val="2700"/>
            </a:pPr>
            <a:endParaRPr lang="en-GB" dirty="0"/>
          </a:p>
          <a:p>
            <a:pPr algn="just">
              <a:buSzPts val="2700"/>
            </a:pPr>
            <a:r>
              <a:rPr lang="en-GB" dirty="0"/>
              <a:t>CERN agrees to follow </a:t>
            </a:r>
            <a:r>
              <a:rPr lang="en-GB" dirty="0">
                <a:solidFill>
                  <a:srgbClr val="FF0000"/>
                </a:solidFill>
              </a:rPr>
              <a:t>best practices in matters of radiation protection and radiation safety </a:t>
            </a:r>
            <a:r>
              <a:rPr lang="en-GB" dirty="0"/>
              <a:t>taking into account the legislation of its host states, as well European and international standards. Their implementation is discussed between the host states authorities, ASN (F) and OFSP (CH), and CERN according to a "Tripartite Agreement” signed in 2010.</a:t>
            </a:r>
          </a:p>
        </p:txBody>
      </p:sp>
      <p:grpSp>
        <p:nvGrpSpPr>
          <p:cNvPr id="28" name="Group 27"/>
          <p:cNvGrpSpPr/>
          <p:nvPr/>
        </p:nvGrpSpPr>
        <p:grpSpPr>
          <a:xfrm>
            <a:off x="3358990" y="4165046"/>
            <a:ext cx="5108366" cy="1468144"/>
            <a:chOff x="141216" y="657907"/>
            <a:chExt cx="6426691" cy="2076629"/>
          </a:xfrm>
        </p:grpSpPr>
        <p:grpSp>
          <p:nvGrpSpPr>
            <p:cNvPr id="30" name="Group 29"/>
            <p:cNvGrpSpPr/>
            <p:nvPr/>
          </p:nvGrpSpPr>
          <p:grpSpPr>
            <a:xfrm>
              <a:off x="141216" y="657907"/>
              <a:ext cx="6426691" cy="2076629"/>
              <a:chOff x="141216" y="657907"/>
              <a:chExt cx="6426691" cy="2076629"/>
            </a:xfrm>
          </p:grpSpPr>
          <p:grpSp>
            <p:nvGrpSpPr>
              <p:cNvPr id="35" name="Group 34"/>
              <p:cNvGrpSpPr/>
              <p:nvPr/>
            </p:nvGrpSpPr>
            <p:grpSpPr>
              <a:xfrm>
                <a:off x="141216" y="657907"/>
                <a:ext cx="6426691" cy="2076629"/>
                <a:chOff x="141216" y="657907"/>
                <a:chExt cx="6426691" cy="2076629"/>
              </a:xfrm>
            </p:grpSpPr>
            <p:pic>
              <p:nvPicPr>
                <p:cNvPr id="3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216" y="1027662"/>
                  <a:ext cx="876300" cy="12877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38" name="Group 37"/>
                <p:cNvGrpSpPr/>
                <p:nvPr/>
              </p:nvGrpSpPr>
              <p:grpSpPr>
                <a:xfrm>
                  <a:off x="1554090" y="657907"/>
                  <a:ext cx="5013817" cy="2076629"/>
                  <a:chOff x="1554090" y="657907"/>
                  <a:chExt cx="5013817" cy="2076629"/>
                </a:xfrm>
              </p:grpSpPr>
              <p:pic>
                <p:nvPicPr>
                  <p:cNvPr id="3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54090" y="1204195"/>
                    <a:ext cx="1328736" cy="9258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40" name="Group 39"/>
                  <p:cNvGrpSpPr/>
                  <p:nvPr/>
                </p:nvGrpSpPr>
                <p:grpSpPr>
                  <a:xfrm>
                    <a:off x="3435270" y="657907"/>
                    <a:ext cx="3132637" cy="2076629"/>
                    <a:chOff x="2949261" y="2003450"/>
                    <a:chExt cx="3132637" cy="2076629"/>
                  </a:xfrm>
                </p:grpSpPr>
                <p:pic>
                  <p:nvPicPr>
                    <p:cNvPr id="4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9261" y="2536883"/>
                      <a:ext cx="1238250" cy="876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2" name="Picture 4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6959" y="2003450"/>
                      <a:ext cx="1028700" cy="685799"/>
                    </a:xfrm>
                    <a:prstGeom prst="rect">
                      <a:avLst/>
                    </a:prstGeom>
                  </p:spPr>
                </p:pic>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7303" y="3308370"/>
                      <a:ext cx="984595" cy="771709"/>
                    </a:xfrm>
                    <a:prstGeom prst="rect">
                      <a:avLst/>
                    </a:prstGeom>
                  </p:spPr>
                </p:pic>
              </p:grpSp>
            </p:grpSp>
          </p:grpSp>
          <p:sp>
            <p:nvSpPr>
              <p:cNvPr id="34" name="TextBox 33"/>
              <p:cNvSpPr txBox="1"/>
              <p:nvPr/>
            </p:nvSpPr>
            <p:spPr>
              <a:xfrm>
                <a:off x="1762794" y="2077995"/>
                <a:ext cx="936104" cy="522405"/>
              </a:xfrm>
              <a:prstGeom prst="rect">
                <a:avLst/>
              </a:prstGeom>
              <a:noFill/>
            </p:spPr>
            <p:txBody>
              <a:bodyPr wrap="square" rtlCol="0">
                <a:spAutoFit/>
              </a:bodyPr>
              <a:lstStyle/>
              <a:p>
                <a:r>
                  <a:rPr lang="en-US" dirty="0"/>
                  <a:t>IAEA</a:t>
                </a:r>
                <a:endParaRPr lang="en-GB" dirty="0"/>
              </a:p>
            </p:txBody>
          </p:sp>
        </p:grpSp>
        <p:sp>
          <p:nvSpPr>
            <p:cNvPr id="31" name="TextBox 30"/>
            <p:cNvSpPr txBox="1"/>
            <p:nvPr/>
          </p:nvSpPr>
          <p:spPr>
            <a:xfrm>
              <a:off x="3728132" y="2067640"/>
              <a:ext cx="769328" cy="522405"/>
            </a:xfrm>
            <a:prstGeom prst="rect">
              <a:avLst/>
            </a:prstGeom>
            <a:noFill/>
          </p:spPr>
          <p:txBody>
            <a:bodyPr wrap="square" rtlCol="0">
              <a:spAutoFit/>
            </a:bodyPr>
            <a:lstStyle/>
            <a:p>
              <a:r>
                <a:rPr lang="en-US" dirty="0"/>
                <a:t>EU</a:t>
              </a:r>
              <a:endParaRPr lang="en-GB" dirty="0"/>
            </a:p>
          </p:txBody>
        </p:sp>
      </p:grpSp>
      <p:sp>
        <p:nvSpPr>
          <p:cNvPr id="15" name="TextBox 14"/>
          <p:cNvSpPr txBox="1"/>
          <p:nvPr/>
        </p:nvSpPr>
        <p:spPr>
          <a:xfrm>
            <a:off x="7909975" y="5633190"/>
            <a:ext cx="487961" cy="369332"/>
          </a:xfrm>
          <a:prstGeom prst="rect">
            <a:avLst/>
          </a:prstGeom>
          <a:noFill/>
        </p:spPr>
        <p:txBody>
          <a:bodyPr wrap="square" rtlCol="0">
            <a:spAutoFit/>
          </a:bodyPr>
          <a:lstStyle/>
          <a:p>
            <a:r>
              <a:rPr lang="en-US" dirty="0"/>
              <a:t>F</a:t>
            </a:r>
            <a:endParaRPr lang="en-GB" dirty="0"/>
          </a:p>
        </p:txBody>
      </p:sp>
      <p:pic>
        <p:nvPicPr>
          <p:cNvPr id="1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5735" y="4617745"/>
            <a:ext cx="2458522" cy="5319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4" name="Picture 23"/>
          <p:cNvPicPr>
            <a:picLocks noChangeAspect="1"/>
          </p:cNvPicPr>
          <p:nvPr/>
        </p:nvPicPr>
        <p:blipFill>
          <a:blip r:embed="rId8"/>
          <a:stretch>
            <a:fillRect/>
          </a:stretch>
        </p:blipFill>
        <p:spPr>
          <a:xfrm>
            <a:off x="9046749" y="4352386"/>
            <a:ext cx="2917021" cy="996498"/>
          </a:xfrm>
          <a:prstGeom prst="rect">
            <a:avLst/>
          </a:prstGeom>
          <a:ln>
            <a:solidFill>
              <a:srgbClr val="000000"/>
            </a:solidFill>
          </a:ln>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053805" y="4352386"/>
            <a:ext cx="597743" cy="529291"/>
          </a:xfrm>
          <a:prstGeom prst="rect">
            <a:avLst/>
          </a:prstGeom>
        </p:spPr>
      </p:pic>
      <p:sp>
        <p:nvSpPr>
          <p:cNvPr id="48" name="TextBox 47"/>
          <p:cNvSpPr txBox="1"/>
          <p:nvPr/>
        </p:nvSpPr>
        <p:spPr>
          <a:xfrm>
            <a:off x="7775761" y="3818453"/>
            <a:ext cx="765004" cy="369332"/>
          </a:xfrm>
          <a:prstGeom prst="rect">
            <a:avLst/>
          </a:prstGeom>
          <a:noFill/>
        </p:spPr>
        <p:txBody>
          <a:bodyPr wrap="square" rtlCol="0">
            <a:spAutoFit/>
          </a:bodyPr>
          <a:lstStyle/>
          <a:p>
            <a:r>
              <a:rPr lang="en-US" dirty="0"/>
              <a:t>CH</a:t>
            </a:r>
            <a:endParaRPr lang="en-GB" dirty="0"/>
          </a:p>
        </p:txBody>
      </p:sp>
      <p:cxnSp>
        <p:nvCxnSpPr>
          <p:cNvPr id="8" name="Straight Arrow Connector 7"/>
          <p:cNvCxnSpPr>
            <a:stCxn id="16" idx="3"/>
            <a:endCxn id="37" idx="1"/>
          </p:cNvCxnSpPr>
          <p:nvPr/>
        </p:nvCxnSpPr>
        <p:spPr>
          <a:xfrm flipV="1">
            <a:off x="2874257" y="4881677"/>
            <a:ext cx="484733" cy="20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V="1">
            <a:off x="4009918" y="4878537"/>
            <a:ext cx="484733" cy="20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5479497" y="4883978"/>
            <a:ext cx="484733" cy="206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41" idx="3"/>
            <a:endCxn id="42" idx="1"/>
          </p:cNvCxnSpPr>
          <p:nvPr/>
        </p:nvCxnSpPr>
        <p:spPr>
          <a:xfrm flipV="1">
            <a:off x="6961570" y="4407471"/>
            <a:ext cx="683147" cy="4444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endCxn id="43" idx="1"/>
          </p:cNvCxnSpPr>
          <p:nvPr/>
        </p:nvCxnSpPr>
        <p:spPr>
          <a:xfrm>
            <a:off x="6968626" y="4851941"/>
            <a:ext cx="716108" cy="50845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24" idx="1"/>
          </p:cNvCxnSpPr>
          <p:nvPr/>
        </p:nvCxnSpPr>
        <p:spPr>
          <a:xfrm>
            <a:off x="6975682" y="4845236"/>
            <a:ext cx="2071067" cy="539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8475153" y="4387281"/>
            <a:ext cx="566637" cy="3188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8476067" y="4997314"/>
            <a:ext cx="556570" cy="36416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93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5</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General Principles of  Radiation Protection </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Box 3"/>
          <p:cNvSpPr txBox="1">
            <a:spLocks noChangeArrowheads="1"/>
          </p:cNvSpPr>
          <p:nvPr/>
        </p:nvSpPr>
        <p:spPr bwMode="auto">
          <a:xfrm>
            <a:off x="1521438" y="1509660"/>
            <a:ext cx="9136809" cy="3816429"/>
          </a:xfrm>
          <a:prstGeom prst="rect">
            <a:avLst/>
          </a:prstGeom>
          <a:noFill/>
          <a:ln w="9525">
            <a:noFill/>
            <a:miter lim="800000"/>
            <a:headEnd/>
            <a:tailEnd/>
          </a:ln>
          <a:effectLst/>
        </p:spPr>
        <p:txBody>
          <a:bodyPr wrap="square">
            <a:spAutoFit/>
          </a:bodyPr>
          <a:lstStyle/>
          <a:p>
            <a:pPr marL="457200" indent="-457200" eaLnBrk="1" hangingPunct="1">
              <a:spcBef>
                <a:spcPct val="50000"/>
              </a:spcBef>
              <a:buFont typeface="+mj-lt"/>
              <a:buAutoNum type="arabicPeriod"/>
            </a:pPr>
            <a:r>
              <a:rPr lang="en-US" sz="2200" b="1" dirty="0">
                <a:solidFill>
                  <a:srgbClr val="C00000"/>
                </a:solidFill>
              </a:rPr>
              <a:t>Justification</a:t>
            </a:r>
            <a:br>
              <a:rPr lang="en-US" sz="2200" b="1" dirty="0">
                <a:solidFill>
                  <a:srgbClr val="C00000"/>
                </a:solidFill>
              </a:rPr>
            </a:br>
            <a:r>
              <a:rPr lang="en-US" sz="2200" dirty="0"/>
              <a:t>Any exposure of persons to ionizing radiation has to be justified</a:t>
            </a:r>
          </a:p>
          <a:p>
            <a:pPr marL="342900" indent="-342900" eaLnBrk="1" hangingPunct="1">
              <a:spcBef>
                <a:spcPct val="50000"/>
              </a:spcBef>
              <a:buFontTx/>
              <a:buAutoNum type="arabicPeriod"/>
            </a:pPr>
            <a:endParaRPr lang="en-US" sz="2200" dirty="0"/>
          </a:p>
          <a:p>
            <a:pPr marL="457200" indent="-457200" eaLnBrk="1" hangingPunct="1">
              <a:spcBef>
                <a:spcPct val="50000"/>
              </a:spcBef>
              <a:buFont typeface="+mj-lt"/>
              <a:buAutoNum type="arabicPeriod"/>
            </a:pPr>
            <a:r>
              <a:rPr lang="en-US" sz="2200" b="1" dirty="0">
                <a:solidFill>
                  <a:srgbClr val="C00000"/>
                </a:solidFill>
              </a:rPr>
              <a:t>Limitation</a:t>
            </a:r>
            <a:br>
              <a:rPr lang="en-US" sz="2200" b="1" dirty="0">
                <a:solidFill>
                  <a:srgbClr val="C00000"/>
                </a:solidFill>
              </a:rPr>
            </a:br>
            <a:r>
              <a:rPr lang="en-US" sz="2200" dirty="0"/>
              <a:t>The personal doses have to be kept below the legal limits</a:t>
            </a:r>
          </a:p>
          <a:p>
            <a:pPr marL="457200" indent="-457200" eaLnBrk="1" hangingPunct="1">
              <a:spcBef>
                <a:spcPct val="50000"/>
              </a:spcBef>
              <a:buFont typeface="+mj-lt"/>
              <a:buAutoNum type="arabicPeriod"/>
            </a:pPr>
            <a:endParaRPr lang="en-US" sz="2200" dirty="0"/>
          </a:p>
          <a:p>
            <a:pPr marL="457200" indent="-457200" eaLnBrk="1" hangingPunct="1">
              <a:spcBef>
                <a:spcPct val="50000"/>
              </a:spcBef>
              <a:buFont typeface="+mj-lt"/>
              <a:buAutoNum type="arabicPeriod"/>
            </a:pPr>
            <a:r>
              <a:rPr lang="en-US" sz="2200" b="1" dirty="0">
                <a:solidFill>
                  <a:srgbClr val="C00000"/>
                </a:solidFill>
              </a:rPr>
              <a:t>Optimization</a:t>
            </a:r>
            <a:br>
              <a:rPr lang="en-US" sz="2200" b="1" dirty="0">
                <a:solidFill>
                  <a:srgbClr val="C00000"/>
                </a:solidFill>
              </a:rPr>
            </a:br>
            <a:r>
              <a:rPr lang="en-US" sz="2200" dirty="0"/>
              <a:t>The personal doses and collective doses have to be kept as low as reasonably achievable (ALARA)</a:t>
            </a:r>
          </a:p>
        </p:txBody>
      </p:sp>
      <p:sp>
        <p:nvSpPr>
          <p:cNvPr id="2" name="Rectangle 1"/>
          <p:cNvSpPr/>
          <p:nvPr/>
        </p:nvSpPr>
        <p:spPr>
          <a:xfrm>
            <a:off x="1294791" y="2670372"/>
            <a:ext cx="9246413" cy="12368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63304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6</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Limitation – </a:t>
            </a:r>
            <a:r>
              <a:rPr lang="en-GB" sz="3200" i="1" dirty="0"/>
              <a:t>Safety Code F</a:t>
            </a:r>
            <a:endParaRPr lang="en-US" sz="3200" i="1" dirty="0"/>
          </a:p>
        </p:txBody>
      </p:sp>
      <p:sp>
        <p:nvSpPr>
          <p:cNvPr id="3" name="Rectangle 2"/>
          <p:cNvSpPr/>
          <p:nvPr/>
        </p:nvSpPr>
        <p:spPr>
          <a:xfrm>
            <a:off x="7224620" y="1119167"/>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10"/>
          <p:cNvPicPr>
            <a:picLocks noChangeAspect="1" noChangeArrowheads="1"/>
          </p:cNvPicPr>
          <p:nvPr/>
        </p:nvPicPr>
        <p:blipFill>
          <a:blip r:embed="rId3">
            <a:extLst>
              <a:ext uri="{28A0092B-C50C-407E-A947-70E740481C1C}">
                <a14:useLocalDpi xmlns:a14="http://schemas.microsoft.com/office/drawing/2010/main" val="0"/>
              </a:ext>
            </a:extLst>
          </a:blip>
          <a:srcRect t="13676" b="58701"/>
          <a:stretch>
            <a:fillRect/>
          </a:stretch>
        </p:blipFill>
        <p:spPr bwMode="auto">
          <a:xfrm>
            <a:off x="1359219" y="1492229"/>
            <a:ext cx="5867400" cy="595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p:cNvPicPr>
            <a:picLocks noChangeAspect="1" noChangeArrowheads="1"/>
          </p:cNvPicPr>
          <p:nvPr/>
        </p:nvPicPr>
        <p:blipFill>
          <a:blip r:embed="rId4">
            <a:extLst>
              <a:ext uri="{28A0092B-C50C-407E-A947-70E740481C1C}">
                <a14:useLocalDpi xmlns:a14="http://schemas.microsoft.com/office/drawing/2010/main" val="0"/>
              </a:ext>
            </a:extLst>
          </a:blip>
          <a:srcRect t="19968"/>
          <a:stretch>
            <a:fillRect/>
          </a:stretch>
        </p:blipFill>
        <p:spPr bwMode="auto">
          <a:xfrm>
            <a:off x="1362394" y="2082779"/>
            <a:ext cx="5705475" cy="125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0481" y="4987904"/>
            <a:ext cx="5943600" cy="86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p:cNvPicPr>
            <a:picLocks noChangeAspect="1" noChangeArrowheads="1"/>
          </p:cNvPicPr>
          <p:nvPr/>
        </p:nvPicPr>
        <p:blipFill>
          <a:blip r:embed="rId3">
            <a:extLst>
              <a:ext uri="{28A0092B-C50C-407E-A947-70E740481C1C}">
                <a14:useLocalDpi xmlns:a14="http://schemas.microsoft.com/office/drawing/2010/main" val="0"/>
              </a:ext>
            </a:extLst>
          </a:blip>
          <a:srcRect t="77290"/>
          <a:stretch>
            <a:fillRect/>
          </a:stretch>
        </p:blipFill>
        <p:spPr bwMode="auto">
          <a:xfrm>
            <a:off x="1359219" y="3844904"/>
            <a:ext cx="5867400" cy="48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
          <p:cNvSpPr txBox="1">
            <a:spLocks noChangeArrowheads="1"/>
          </p:cNvSpPr>
          <p:nvPr/>
        </p:nvSpPr>
        <p:spPr bwMode="auto">
          <a:xfrm>
            <a:off x="1184594" y="1119167"/>
            <a:ext cx="56307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a:latin typeface="+mn-lt"/>
              </a:rPr>
              <a:t>Occupationally exposed persons (Radiation Workers)</a:t>
            </a:r>
            <a:endParaRPr lang="en-GB" altLang="en-US" dirty="0">
              <a:latin typeface="+mn-lt"/>
            </a:endParaRPr>
          </a:p>
        </p:txBody>
      </p:sp>
      <p:sp>
        <p:nvSpPr>
          <p:cNvPr id="14" name="TextBox 14"/>
          <p:cNvSpPr txBox="1">
            <a:spLocks noChangeArrowheads="1"/>
          </p:cNvSpPr>
          <p:nvPr/>
        </p:nvSpPr>
        <p:spPr bwMode="auto">
          <a:xfrm>
            <a:off x="1186181" y="3344842"/>
            <a:ext cx="3890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a:t>Not occupationally exposed persons</a:t>
            </a:r>
            <a:endParaRPr lang="en-GB" altLang="en-US" dirty="0"/>
          </a:p>
        </p:txBody>
      </p:sp>
      <p:sp>
        <p:nvSpPr>
          <p:cNvPr id="15" name="TextBox 15"/>
          <p:cNvSpPr txBox="1">
            <a:spLocks noChangeArrowheads="1"/>
          </p:cNvSpPr>
          <p:nvPr/>
        </p:nvSpPr>
        <p:spPr bwMode="auto">
          <a:xfrm>
            <a:off x="1183006" y="4487842"/>
            <a:ext cx="23262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a:t>Environment (Public)</a:t>
            </a:r>
            <a:endParaRPr lang="en-GB" altLang="en-US" dirty="0"/>
          </a:p>
        </p:txBody>
      </p:sp>
      <p:sp>
        <p:nvSpPr>
          <p:cNvPr id="18" name="TextBox 2"/>
          <p:cNvSpPr txBox="1">
            <a:spLocks noChangeArrowheads="1"/>
          </p:cNvSpPr>
          <p:nvPr/>
        </p:nvSpPr>
        <p:spPr bwMode="auto">
          <a:xfrm>
            <a:off x="7320281" y="2419329"/>
            <a:ext cx="24558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dirty="0">
                <a:solidFill>
                  <a:srgbClr val="FF0000"/>
                </a:solidFill>
              </a:rPr>
              <a:t>Category A:   </a:t>
            </a:r>
            <a:r>
              <a:rPr lang="en-US" altLang="en-US" sz="1400" b="1" dirty="0">
                <a:solidFill>
                  <a:srgbClr val="FF0000"/>
                </a:solidFill>
              </a:rPr>
              <a:t>20 </a:t>
            </a:r>
            <a:r>
              <a:rPr lang="en-US" altLang="en-US" sz="1400" b="1" dirty="0" err="1">
                <a:solidFill>
                  <a:srgbClr val="FF0000"/>
                </a:solidFill>
              </a:rPr>
              <a:t>mSv</a:t>
            </a:r>
            <a:r>
              <a:rPr lang="en-US" altLang="en-US" sz="1400" b="1" dirty="0">
                <a:solidFill>
                  <a:srgbClr val="FF0000"/>
                </a:solidFill>
              </a:rPr>
              <a:t> / </a:t>
            </a:r>
            <a:r>
              <a:rPr lang="en-US" altLang="en-US" sz="1400" b="1" dirty="0" err="1">
                <a:solidFill>
                  <a:srgbClr val="FF0000"/>
                </a:solidFill>
              </a:rPr>
              <a:t>yr</a:t>
            </a:r>
            <a:r>
              <a:rPr lang="en-US" altLang="en-US" sz="1400" b="1" dirty="0">
                <a:solidFill>
                  <a:srgbClr val="FF0000"/>
                </a:solidFill>
              </a:rPr>
              <a:t> </a:t>
            </a:r>
            <a:r>
              <a:rPr lang="en-US" altLang="en-US" sz="1400" b="1" baseline="30000" dirty="0">
                <a:solidFill>
                  <a:srgbClr val="FF0000"/>
                </a:solidFill>
              </a:rPr>
              <a:t>(</a:t>
            </a:r>
            <a:r>
              <a:rPr lang="en-US" altLang="en-US" sz="1400" b="1" dirty="0">
                <a:solidFill>
                  <a:srgbClr val="FF0000"/>
                </a:solidFill>
              </a:rPr>
              <a:t>*</a:t>
            </a:r>
            <a:r>
              <a:rPr lang="en-US" altLang="en-US" sz="1400" b="1" baseline="30000" dirty="0">
                <a:solidFill>
                  <a:srgbClr val="FF0000"/>
                </a:solidFill>
              </a:rPr>
              <a:t>)</a:t>
            </a:r>
            <a:endParaRPr lang="en-GB" altLang="en-US" sz="1400" b="1" baseline="30000" dirty="0">
              <a:solidFill>
                <a:srgbClr val="FF0000"/>
              </a:solidFill>
            </a:endParaRPr>
          </a:p>
        </p:txBody>
      </p:sp>
      <p:sp>
        <p:nvSpPr>
          <p:cNvPr id="19" name="TextBox 17"/>
          <p:cNvSpPr txBox="1">
            <a:spLocks noChangeArrowheads="1"/>
          </p:cNvSpPr>
          <p:nvPr/>
        </p:nvSpPr>
        <p:spPr bwMode="auto">
          <a:xfrm>
            <a:off x="7320281" y="2876529"/>
            <a:ext cx="23663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dirty="0">
                <a:solidFill>
                  <a:srgbClr val="FF0000"/>
                </a:solidFill>
              </a:rPr>
              <a:t>Category B:   </a:t>
            </a:r>
            <a:r>
              <a:rPr lang="en-US" altLang="en-US" sz="1400" b="1" dirty="0">
                <a:solidFill>
                  <a:srgbClr val="FF0000"/>
                </a:solidFill>
              </a:rPr>
              <a:t>6 </a:t>
            </a:r>
            <a:r>
              <a:rPr lang="en-US" altLang="en-US" sz="1400" b="1" dirty="0" err="1">
                <a:solidFill>
                  <a:srgbClr val="FF0000"/>
                </a:solidFill>
              </a:rPr>
              <a:t>mSv</a:t>
            </a:r>
            <a:r>
              <a:rPr lang="en-US" altLang="en-US" sz="1400" b="1" dirty="0">
                <a:solidFill>
                  <a:srgbClr val="FF0000"/>
                </a:solidFill>
              </a:rPr>
              <a:t> / </a:t>
            </a:r>
            <a:r>
              <a:rPr lang="en-US" altLang="en-US" sz="1400" b="1" dirty="0" err="1">
                <a:solidFill>
                  <a:srgbClr val="FF0000"/>
                </a:solidFill>
              </a:rPr>
              <a:t>yr</a:t>
            </a:r>
            <a:r>
              <a:rPr lang="en-US" altLang="en-US" sz="1400" b="1" dirty="0">
                <a:solidFill>
                  <a:srgbClr val="FF0000"/>
                </a:solidFill>
              </a:rPr>
              <a:t> </a:t>
            </a:r>
            <a:r>
              <a:rPr lang="en-US" altLang="en-US" sz="1400" b="1" baseline="30000" dirty="0">
                <a:solidFill>
                  <a:srgbClr val="FF0000"/>
                </a:solidFill>
              </a:rPr>
              <a:t>(</a:t>
            </a:r>
            <a:r>
              <a:rPr lang="en-US" altLang="en-US" sz="1400" b="1" dirty="0">
                <a:solidFill>
                  <a:srgbClr val="FF0000"/>
                </a:solidFill>
              </a:rPr>
              <a:t>*</a:t>
            </a:r>
            <a:r>
              <a:rPr lang="en-US" altLang="en-US" sz="1400" b="1" baseline="30000" dirty="0">
                <a:solidFill>
                  <a:srgbClr val="FF0000"/>
                </a:solidFill>
              </a:rPr>
              <a:t>)</a:t>
            </a:r>
            <a:endParaRPr lang="en-GB" altLang="en-US" sz="1400" b="1" baseline="30000" dirty="0">
              <a:solidFill>
                <a:srgbClr val="FF0000"/>
              </a:solidFill>
            </a:endParaRPr>
          </a:p>
        </p:txBody>
      </p:sp>
      <p:sp>
        <p:nvSpPr>
          <p:cNvPr id="20" name="TextBox 18"/>
          <p:cNvSpPr txBox="1">
            <a:spLocks noChangeArrowheads="1"/>
          </p:cNvSpPr>
          <p:nvPr/>
        </p:nvSpPr>
        <p:spPr bwMode="auto">
          <a:xfrm>
            <a:off x="8395019" y="3889354"/>
            <a:ext cx="10334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1 mSv / yr</a:t>
            </a:r>
            <a:endParaRPr lang="en-GB" altLang="en-US" sz="1400" b="1">
              <a:solidFill>
                <a:srgbClr val="FF0000"/>
              </a:solidFill>
            </a:endParaRPr>
          </a:p>
        </p:txBody>
      </p:sp>
      <p:sp>
        <p:nvSpPr>
          <p:cNvPr id="21" name="TextBox 19"/>
          <p:cNvSpPr txBox="1">
            <a:spLocks noChangeArrowheads="1"/>
          </p:cNvSpPr>
          <p:nvPr/>
        </p:nvSpPr>
        <p:spPr bwMode="auto">
          <a:xfrm>
            <a:off x="8285481" y="5086329"/>
            <a:ext cx="1181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1400" b="1">
                <a:solidFill>
                  <a:srgbClr val="FF0000"/>
                </a:solidFill>
              </a:rPr>
              <a:t>0.3 mSv / yr</a:t>
            </a:r>
            <a:endParaRPr lang="en-GB" altLang="en-US" sz="1400" b="1">
              <a:solidFill>
                <a:srgbClr val="FF0000"/>
              </a:solidFill>
            </a:endParaRPr>
          </a:p>
        </p:txBody>
      </p:sp>
      <p:sp>
        <p:nvSpPr>
          <p:cNvPr id="22" name="TextBox 21"/>
          <p:cNvSpPr txBox="1"/>
          <p:nvPr/>
        </p:nvSpPr>
        <p:spPr>
          <a:xfrm>
            <a:off x="8523076" y="3288067"/>
            <a:ext cx="3641894" cy="461665"/>
          </a:xfrm>
          <a:prstGeom prst="rect">
            <a:avLst/>
          </a:prstGeom>
          <a:noFill/>
        </p:spPr>
        <p:txBody>
          <a:bodyPr wrap="none" rtlCol="0">
            <a:spAutoFit/>
          </a:bodyPr>
          <a:lstStyle/>
          <a:p>
            <a:r>
              <a:rPr lang="en-GB" sz="1200" baseline="30000" dirty="0"/>
              <a:t>(</a:t>
            </a:r>
            <a:r>
              <a:rPr lang="en-GB" sz="1200" dirty="0"/>
              <a:t>*</a:t>
            </a:r>
            <a:r>
              <a:rPr lang="en-GB" sz="1200" baseline="30000" dirty="0"/>
              <a:t>)</a:t>
            </a:r>
            <a:r>
              <a:rPr lang="en-GB" sz="1200" dirty="0"/>
              <a:t> Apprentices and students (age 16-18): 6 </a:t>
            </a:r>
            <a:r>
              <a:rPr lang="en-GB" sz="1200" dirty="0" err="1"/>
              <a:t>mSv</a:t>
            </a:r>
            <a:r>
              <a:rPr lang="en-GB" sz="1200" dirty="0"/>
              <a:t>/</a:t>
            </a:r>
            <a:r>
              <a:rPr lang="en-GB" sz="1200" dirty="0" err="1"/>
              <a:t>yr</a:t>
            </a:r>
            <a:endParaRPr lang="en-GB" sz="1200" dirty="0"/>
          </a:p>
          <a:p>
            <a:r>
              <a:rPr lang="en-GB" sz="1200" dirty="0"/>
              <a:t>    Pregnant women: 1mSv/</a:t>
            </a:r>
            <a:r>
              <a:rPr lang="en-GB" sz="1200" dirty="0" err="1"/>
              <a:t>yr</a:t>
            </a:r>
            <a:endParaRPr lang="en-GB" sz="1200" dirty="0"/>
          </a:p>
        </p:txBody>
      </p:sp>
    </p:spTree>
    <p:extLst>
      <p:ext uri="{BB962C8B-B14F-4D97-AF65-F5344CB8AC3E}">
        <p14:creationId xmlns:p14="http://schemas.microsoft.com/office/powerpoint/2010/main" val="4512249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7</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Limitation – </a:t>
            </a:r>
            <a:r>
              <a:rPr lang="en-GB" sz="3200" i="1" dirty="0"/>
              <a:t>Area Classification (external exposure)</a:t>
            </a:r>
            <a:endParaRPr lang="en-US" sz="3200" i="1" dirty="0"/>
          </a:p>
        </p:txBody>
      </p:sp>
      <p:sp>
        <p:nvSpPr>
          <p:cNvPr id="25" name="TextBox 24"/>
          <p:cNvSpPr txBox="1"/>
          <p:nvPr/>
        </p:nvSpPr>
        <p:spPr>
          <a:xfrm>
            <a:off x="198591" y="4343108"/>
            <a:ext cx="3497987" cy="1200329"/>
          </a:xfrm>
          <a:prstGeom prst="rect">
            <a:avLst/>
          </a:prstGeom>
          <a:noFill/>
        </p:spPr>
        <p:txBody>
          <a:bodyPr wrap="square">
            <a:spAutoFit/>
          </a:bodyPr>
          <a:lstStyle/>
          <a:p>
            <a:pPr>
              <a:defRPr/>
            </a:pPr>
            <a:r>
              <a:rPr lang="en-US" sz="1200" dirty="0"/>
              <a:t>Total number of working hours per year: 2000 </a:t>
            </a:r>
            <a:r>
              <a:rPr lang="en-US" sz="1200" dirty="0" err="1"/>
              <a:t>hrs</a:t>
            </a:r>
            <a:r>
              <a:rPr lang="en-US" sz="1200" dirty="0"/>
              <a:t> </a:t>
            </a:r>
          </a:p>
          <a:p>
            <a:pPr>
              <a:defRPr/>
            </a:pPr>
            <a:endParaRPr lang="en-US" sz="1200" i="1" dirty="0"/>
          </a:p>
          <a:p>
            <a:pPr>
              <a:defRPr/>
            </a:pPr>
            <a:r>
              <a:rPr lang="en-US" sz="1200" i="1" dirty="0"/>
              <a:t>Example: </a:t>
            </a:r>
          </a:p>
          <a:p>
            <a:pPr>
              <a:defRPr/>
            </a:pPr>
            <a:r>
              <a:rPr lang="en-US" sz="1200" dirty="0"/>
              <a:t>Supervised Area 3 </a:t>
            </a:r>
            <a:r>
              <a:rPr lang="en-US" sz="1200" dirty="0">
                <a:latin typeface="Arial"/>
                <a:cs typeface="Arial"/>
              </a:rPr>
              <a:t>µ</a:t>
            </a:r>
            <a:r>
              <a:rPr lang="en-US" sz="1200" dirty="0" err="1">
                <a:latin typeface="Arial"/>
                <a:cs typeface="Arial"/>
              </a:rPr>
              <a:t>Sv</a:t>
            </a:r>
            <a:r>
              <a:rPr lang="en-US" sz="1200" dirty="0">
                <a:latin typeface="Arial"/>
                <a:cs typeface="Arial"/>
              </a:rPr>
              <a:t>/h × 2000 </a:t>
            </a:r>
            <a:r>
              <a:rPr lang="en-US" sz="1200" dirty="0" err="1">
                <a:latin typeface="Arial"/>
                <a:cs typeface="Arial"/>
              </a:rPr>
              <a:t>hrs</a:t>
            </a:r>
            <a:r>
              <a:rPr lang="en-US" sz="1200" dirty="0">
                <a:latin typeface="Arial"/>
                <a:cs typeface="Arial"/>
              </a:rPr>
              <a:t> = 6 </a:t>
            </a:r>
            <a:r>
              <a:rPr lang="en-US" sz="1200" dirty="0" err="1">
                <a:latin typeface="Arial"/>
                <a:cs typeface="Arial"/>
              </a:rPr>
              <a:t>mSv</a:t>
            </a:r>
            <a:endParaRPr lang="en-US" sz="1200" dirty="0">
              <a:latin typeface="Arial"/>
              <a:cs typeface="Arial"/>
            </a:endParaRPr>
          </a:p>
          <a:p>
            <a:pPr>
              <a:defRPr/>
            </a:pPr>
            <a:endParaRPr lang="en-US" sz="1200" dirty="0"/>
          </a:p>
          <a:p>
            <a:pPr>
              <a:defRPr/>
            </a:pPr>
            <a:r>
              <a:rPr lang="en-US" sz="1200" dirty="0"/>
              <a:t>Low-occupancy: &lt; 20% of working time</a:t>
            </a:r>
            <a:endParaRPr lang="en-GB" sz="1200" dirty="0"/>
          </a:p>
        </p:txBody>
      </p:sp>
      <p:sp>
        <p:nvSpPr>
          <p:cNvPr id="26" name="TextBox 5"/>
          <p:cNvSpPr txBox="1">
            <a:spLocks noChangeArrowheads="1"/>
          </p:cNvSpPr>
          <p:nvPr/>
        </p:nvSpPr>
        <p:spPr bwMode="auto">
          <a:xfrm>
            <a:off x="325034" y="1276628"/>
            <a:ext cx="3048000" cy="1200329"/>
          </a:xfrm>
          <a:prstGeom prst="rect">
            <a:avLst/>
          </a:prstGeom>
          <a:noFill/>
          <a:ln w="9525">
            <a:noFill/>
            <a:miter lim="800000"/>
            <a:headEnd/>
            <a:tailEnd/>
          </a:ln>
        </p:spPr>
        <p:txBody>
          <a:bodyPr>
            <a:spAutoFit/>
          </a:bodyPr>
          <a:lstStyle/>
          <a:p>
            <a:r>
              <a:rPr lang="en-US" dirty="0">
                <a:latin typeface="Calibri" pitchFamily="34" charset="0"/>
              </a:rPr>
              <a:t>Safety Instruction S3-GSI1 (EDMS  810149)</a:t>
            </a:r>
          </a:p>
          <a:p>
            <a:endParaRPr lang="en-US" dirty="0">
              <a:latin typeface="Calibri" pitchFamily="34" charset="0"/>
            </a:endParaRPr>
          </a:p>
          <a:p>
            <a:r>
              <a:rPr lang="en-GB" dirty="0"/>
              <a:t>http://cern.ch/raisin</a:t>
            </a:r>
          </a:p>
        </p:txBody>
      </p:sp>
      <p:pic>
        <p:nvPicPr>
          <p:cNvPr id="9" name="Picture 8"/>
          <p:cNvPicPr>
            <a:picLocks noChangeAspect="1"/>
          </p:cNvPicPr>
          <p:nvPr/>
        </p:nvPicPr>
        <p:blipFill>
          <a:blip r:embed="rId3"/>
          <a:stretch>
            <a:fillRect/>
          </a:stretch>
        </p:blipFill>
        <p:spPr>
          <a:xfrm>
            <a:off x="3696578" y="1371260"/>
            <a:ext cx="8333954" cy="4316342"/>
          </a:xfrm>
          <a:prstGeom prst="rect">
            <a:avLst/>
          </a:prstGeom>
        </p:spPr>
      </p:pic>
    </p:spTree>
    <p:extLst>
      <p:ext uri="{BB962C8B-B14F-4D97-AF65-F5344CB8AC3E}">
        <p14:creationId xmlns:p14="http://schemas.microsoft.com/office/powerpoint/2010/main" val="383757315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8</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Limitation – </a:t>
            </a:r>
            <a:r>
              <a:rPr lang="en-GB" sz="3200" i="1" dirty="0"/>
              <a:t>Area Classification (internal exposure)</a:t>
            </a:r>
            <a:endParaRPr lang="en-US" sz="3200" i="1" dirty="0"/>
          </a:p>
        </p:txBody>
      </p:sp>
      <p:sp>
        <p:nvSpPr>
          <p:cNvPr id="26" name="TextBox 5"/>
          <p:cNvSpPr txBox="1">
            <a:spLocks noChangeArrowheads="1"/>
          </p:cNvSpPr>
          <p:nvPr/>
        </p:nvSpPr>
        <p:spPr bwMode="auto">
          <a:xfrm>
            <a:off x="325034" y="1276628"/>
            <a:ext cx="3048000" cy="1200329"/>
          </a:xfrm>
          <a:prstGeom prst="rect">
            <a:avLst/>
          </a:prstGeom>
          <a:noFill/>
          <a:ln w="9525">
            <a:noFill/>
            <a:miter lim="800000"/>
            <a:headEnd/>
            <a:tailEnd/>
          </a:ln>
        </p:spPr>
        <p:txBody>
          <a:bodyPr>
            <a:spAutoFit/>
          </a:bodyPr>
          <a:lstStyle/>
          <a:p>
            <a:r>
              <a:rPr lang="en-US" dirty="0">
                <a:latin typeface="Calibri" pitchFamily="34" charset="0"/>
              </a:rPr>
              <a:t>Safety Instruction S3-GSI1 (EDMS  810149)</a:t>
            </a:r>
          </a:p>
          <a:p>
            <a:endParaRPr lang="en-US" dirty="0">
              <a:latin typeface="Calibri" pitchFamily="34" charset="0"/>
            </a:endParaRPr>
          </a:p>
          <a:p>
            <a:r>
              <a:rPr lang="en-GB" dirty="0"/>
              <a:t>http://cern.ch/raisin</a:t>
            </a:r>
          </a:p>
        </p:txBody>
      </p:sp>
      <p:sp>
        <p:nvSpPr>
          <p:cNvPr id="11" name="TextBox 7"/>
          <p:cNvSpPr txBox="1">
            <a:spLocks noChangeArrowheads="1"/>
          </p:cNvSpPr>
          <p:nvPr/>
        </p:nvSpPr>
        <p:spPr bwMode="auto">
          <a:xfrm>
            <a:off x="325034" y="4147924"/>
            <a:ext cx="4468192" cy="1569660"/>
          </a:xfrm>
          <a:prstGeom prst="rect">
            <a:avLst/>
          </a:prstGeom>
          <a:noFill/>
          <a:ln w="9525">
            <a:noFill/>
            <a:miter lim="800000"/>
            <a:headEnd/>
            <a:tailEnd/>
          </a:ln>
        </p:spPr>
        <p:txBody>
          <a:bodyPr wrap="square">
            <a:spAutoFit/>
          </a:bodyPr>
          <a:lstStyle/>
          <a:p>
            <a:r>
              <a:rPr lang="en-US" sz="1200" b="1" u="sng" dirty="0"/>
              <a:t>Specific surface contamination</a:t>
            </a:r>
          </a:p>
          <a:p>
            <a:r>
              <a:rPr lang="en-US" sz="1200" dirty="0"/>
              <a:t>1 CS = 1/10</a:t>
            </a:r>
            <a:r>
              <a:rPr lang="en-US" sz="1200" baseline="30000" dirty="0"/>
              <a:t>th</a:t>
            </a:r>
            <a:r>
              <a:rPr lang="en-US" sz="1200" dirty="0"/>
              <a:t> of dose limit to skin and/or 0.5 </a:t>
            </a:r>
            <a:r>
              <a:rPr lang="en-US" sz="1200" dirty="0" err="1"/>
              <a:t>mSv</a:t>
            </a:r>
            <a:r>
              <a:rPr lang="en-US" sz="1200" dirty="0"/>
              <a:t>/year for daily ingestion of contamination on 10 cm</a:t>
            </a:r>
            <a:r>
              <a:rPr lang="en-US" sz="1200" baseline="30000" dirty="0"/>
              <a:t>2</a:t>
            </a:r>
          </a:p>
          <a:p>
            <a:endParaRPr lang="en-US" sz="1200" u="sng" dirty="0"/>
          </a:p>
          <a:p>
            <a:r>
              <a:rPr lang="en-US" sz="1200" i="1" dirty="0"/>
              <a:t>“No contamination”</a:t>
            </a:r>
          </a:p>
          <a:p>
            <a:pPr lvl="1"/>
            <a:r>
              <a:rPr lang="en-US" sz="1200" dirty="0">
                <a:sym typeface="Wingdings" panose="05000000000000000000" pitchFamily="2" charset="2"/>
              </a:rPr>
              <a:t>&lt; 1 CS for identified isotopes</a:t>
            </a:r>
            <a:endParaRPr lang="en-US" sz="1200" dirty="0"/>
          </a:p>
          <a:p>
            <a:pPr lvl="1"/>
            <a:r>
              <a:rPr lang="en-US" sz="1200" dirty="0"/>
              <a:t>&lt; 1 </a:t>
            </a:r>
            <a:r>
              <a:rPr lang="en-US" sz="1200" dirty="0" err="1"/>
              <a:t>Bq</a:t>
            </a:r>
            <a:r>
              <a:rPr lang="en-US" sz="1200" dirty="0"/>
              <a:t>/cm</a:t>
            </a:r>
            <a:r>
              <a:rPr lang="en-US" sz="1200" baseline="30000" dirty="0"/>
              <a:t>2</a:t>
            </a:r>
            <a:r>
              <a:rPr lang="en-US" sz="1200" dirty="0"/>
              <a:t> for non-identified gamma and  beta emitters</a:t>
            </a:r>
          </a:p>
          <a:p>
            <a:pPr lvl="1"/>
            <a:r>
              <a:rPr lang="en-US" sz="1200" dirty="0"/>
              <a:t>&lt; 0.1 </a:t>
            </a:r>
            <a:r>
              <a:rPr lang="en-US" sz="1200" dirty="0" err="1"/>
              <a:t>Bq</a:t>
            </a:r>
            <a:r>
              <a:rPr lang="en-US" sz="1200" dirty="0"/>
              <a:t>/cm</a:t>
            </a:r>
            <a:r>
              <a:rPr lang="en-US" sz="1200" baseline="30000" dirty="0"/>
              <a:t>2</a:t>
            </a:r>
            <a:r>
              <a:rPr lang="en-US" sz="1200" dirty="0"/>
              <a:t> for non-identified alpha emitters</a:t>
            </a:r>
          </a:p>
        </p:txBody>
      </p:sp>
      <p:sp>
        <p:nvSpPr>
          <p:cNvPr id="12" name="Rectangle 11"/>
          <p:cNvSpPr/>
          <p:nvPr/>
        </p:nvSpPr>
        <p:spPr>
          <a:xfrm>
            <a:off x="325034" y="3339567"/>
            <a:ext cx="4003126" cy="646331"/>
          </a:xfrm>
          <a:prstGeom prst="rect">
            <a:avLst/>
          </a:prstGeom>
        </p:spPr>
        <p:txBody>
          <a:bodyPr wrap="square">
            <a:spAutoFit/>
          </a:bodyPr>
          <a:lstStyle/>
          <a:p>
            <a:r>
              <a:rPr lang="en-US" sz="1200" b="1" u="sng" dirty="0"/>
              <a:t>Specific airborne radioactivity</a:t>
            </a:r>
          </a:p>
          <a:p>
            <a:r>
              <a:rPr lang="en-US" sz="1200" dirty="0"/>
              <a:t>1 CA = effective committed dose of 20 </a:t>
            </a:r>
            <a:r>
              <a:rPr lang="en-US" sz="1200" dirty="0" err="1"/>
              <a:t>mSv</a:t>
            </a:r>
            <a:r>
              <a:rPr lang="en-US" sz="1200" dirty="0"/>
              <a:t> for a stay of   2000 hours/year</a:t>
            </a:r>
          </a:p>
        </p:txBody>
      </p:sp>
      <p:sp>
        <p:nvSpPr>
          <p:cNvPr id="3" name="TextBox 2"/>
          <p:cNvSpPr txBox="1"/>
          <p:nvPr/>
        </p:nvSpPr>
        <p:spPr>
          <a:xfrm>
            <a:off x="325034" y="2708088"/>
            <a:ext cx="4240193" cy="461665"/>
          </a:xfrm>
          <a:prstGeom prst="rect">
            <a:avLst/>
          </a:prstGeom>
          <a:noFill/>
        </p:spPr>
        <p:txBody>
          <a:bodyPr wrap="square" rtlCol="0">
            <a:spAutoFit/>
          </a:bodyPr>
          <a:lstStyle/>
          <a:p>
            <a:r>
              <a:rPr lang="en-GB" sz="1200" b="1" dirty="0"/>
              <a:t>CS, CA: Nuclide-specific Guidance values </a:t>
            </a:r>
            <a:r>
              <a:rPr lang="en-GB" sz="1200" dirty="0"/>
              <a:t>from Swiss legislation</a:t>
            </a:r>
          </a:p>
        </p:txBody>
      </p:sp>
      <p:graphicFrame>
        <p:nvGraphicFramePr>
          <p:cNvPr id="17" name="Table 16"/>
          <p:cNvGraphicFramePr>
            <a:graphicFrameLocks noGrp="1"/>
          </p:cNvGraphicFramePr>
          <p:nvPr>
            <p:extLst>
              <p:ext uri="{D42A27DB-BD31-4B8C-83A1-F6EECF244321}">
                <p14:modId xmlns:p14="http://schemas.microsoft.com/office/powerpoint/2010/main" val="735247693"/>
              </p:ext>
            </p:extLst>
          </p:nvPr>
        </p:nvGraphicFramePr>
        <p:xfrm>
          <a:off x="4695277" y="1490625"/>
          <a:ext cx="6520006" cy="4046154"/>
        </p:xfrm>
        <a:graphic>
          <a:graphicData uri="http://schemas.openxmlformats.org/drawingml/2006/table">
            <a:tbl>
              <a:tblPr firstRow="1" bandRow="1">
                <a:tableStyleId>{2D5ABB26-0587-4C30-8999-92F81FD0307C}</a:tableStyleId>
              </a:tblPr>
              <a:tblGrid>
                <a:gridCol w="427074">
                  <a:extLst>
                    <a:ext uri="{9D8B030D-6E8A-4147-A177-3AD203B41FA5}">
                      <a16:colId xmlns:a16="http://schemas.microsoft.com/office/drawing/2014/main" val="1692423642"/>
                    </a:ext>
                  </a:extLst>
                </a:gridCol>
                <a:gridCol w="1675630">
                  <a:extLst>
                    <a:ext uri="{9D8B030D-6E8A-4147-A177-3AD203B41FA5}">
                      <a16:colId xmlns:a16="http://schemas.microsoft.com/office/drawing/2014/main" val="306871029"/>
                    </a:ext>
                  </a:extLst>
                </a:gridCol>
                <a:gridCol w="1122066">
                  <a:extLst>
                    <a:ext uri="{9D8B030D-6E8A-4147-A177-3AD203B41FA5}">
                      <a16:colId xmlns:a16="http://schemas.microsoft.com/office/drawing/2014/main" val="3738670371"/>
                    </a:ext>
                  </a:extLst>
                </a:gridCol>
                <a:gridCol w="1433565">
                  <a:extLst>
                    <a:ext uri="{9D8B030D-6E8A-4147-A177-3AD203B41FA5}">
                      <a16:colId xmlns:a16="http://schemas.microsoft.com/office/drawing/2014/main" val="2718842741"/>
                    </a:ext>
                  </a:extLst>
                </a:gridCol>
                <a:gridCol w="1433565">
                  <a:extLst>
                    <a:ext uri="{9D8B030D-6E8A-4147-A177-3AD203B41FA5}">
                      <a16:colId xmlns:a16="http://schemas.microsoft.com/office/drawing/2014/main" val="1260819221"/>
                    </a:ext>
                  </a:extLst>
                </a:gridCol>
                <a:gridCol w="428106">
                  <a:extLst>
                    <a:ext uri="{9D8B030D-6E8A-4147-A177-3AD203B41FA5}">
                      <a16:colId xmlns:a16="http://schemas.microsoft.com/office/drawing/2014/main" val="2240628548"/>
                    </a:ext>
                  </a:extLst>
                </a:gridCol>
              </a:tblGrid>
              <a:tr h="536059">
                <a:tc>
                  <a:txBody>
                    <a:bodyPr/>
                    <a:lstStyle/>
                    <a:p>
                      <a:endParaRPr lang="en-GB" sz="1400" dirty="0">
                        <a:solidFill>
                          <a:schemeClr val="bg1"/>
                        </a:solidFill>
                      </a:endParaRPr>
                    </a:p>
                  </a:txBody>
                  <a:tcP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r>
                        <a:rPr lang="en-US" sz="1400" b="1" dirty="0">
                          <a:solidFill>
                            <a:srgbClr val="231F20"/>
                          </a:solidFill>
                        </a:rPr>
                        <a:t>Area</a:t>
                      </a:r>
                      <a:endParaRPr lang="en-GB" sz="1400" b="1" dirty="0">
                        <a:solidFill>
                          <a:srgbClr val="231F20"/>
                        </a:solidFill>
                      </a:endParaRPr>
                    </a:p>
                  </a:txBody>
                  <a:tcPr marT="144000">
                    <a:lnL>
                      <a:noFill/>
                    </a:lnL>
                    <a:lnR w="12700" cap="flat" cmpd="sng" algn="ctr">
                      <a:solidFill>
                        <a:schemeClr val="tx1"/>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chemeClr val="bg1">
                        <a:lumMod val="85000"/>
                      </a:schemeClr>
                    </a:solidFill>
                  </a:tcPr>
                </a:tc>
                <a:tc>
                  <a:txBody>
                    <a:bodyPr/>
                    <a:lstStyle/>
                    <a:p>
                      <a:pPr algn="ctr"/>
                      <a:r>
                        <a:rPr lang="en-US" sz="1400" b="1" dirty="0">
                          <a:solidFill>
                            <a:srgbClr val="231F20"/>
                          </a:solidFill>
                        </a:rPr>
                        <a:t>Annual dose limit (year)</a:t>
                      </a:r>
                      <a:endParaRPr lang="en-GB" sz="1400" b="1" dirty="0">
                        <a:solidFill>
                          <a:srgbClr val="231F20"/>
                        </a:solidFill>
                      </a:endParaRPr>
                    </a:p>
                  </a:txBody>
                  <a:tcPr marT="14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US" sz="1400" b="1" dirty="0">
                          <a:solidFill>
                            <a:srgbClr val="231F20"/>
                          </a:solidFill>
                        </a:rPr>
                        <a:t>Specific airborne radioactivity</a:t>
                      </a:r>
                      <a:endParaRPr lang="en-GB" sz="1400" b="1" dirty="0">
                        <a:solidFill>
                          <a:srgbClr val="231F20"/>
                        </a:solidFill>
                      </a:endParaRPr>
                    </a:p>
                  </a:txBody>
                  <a:tcPr marT="14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lang="en-GB" sz="1400" b="1" dirty="0">
                          <a:solidFill>
                            <a:srgbClr val="231F20"/>
                          </a:solidFill>
                        </a:rPr>
                        <a:t>Specific surface contamination</a:t>
                      </a:r>
                    </a:p>
                  </a:txBody>
                  <a:tcPr marT="144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GB" sz="1400" dirty="0">
                        <a:solidFill>
                          <a:schemeClr val="bg1"/>
                        </a:solidFill>
                      </a:endParaRPr>
                    </a:p>
                  </a:txBody>
                  <a:tcPr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449426875"/>
                  </a:ext>
                </a:extLst>
              </a:tr>
              <a:tr h="536059">
                <a:tc>
                  <a:txBody>
                    <a:bodyPr/>
                    <a:lstStyle/>
                    <a:p>
                      <a:endParaRPr lang="en-GB" sz="1400" dirty="0">
                        <a:solidFill>
                          <a:schemeClr val="bg2">
                            <a:lumMod val="10000"/>
                          </a:schemeClr>
                        </a:solidFill>
                      </a:endParaRPr>
                    </a:p>
                  </a:txBody>
                  <a:tcPr>
                    <a:lnT>
                      <a:noFill/>
                    </a:lnT>
                    <a:lnB w="12700" cap="flat" cmpd="sng" algn="ctr">
                      <a:solidFill>
                        <a:schemeClr val="bg2">
                          <a:lumMod val="10000"/>
                        </a:schemeClr>
                      </a:solidFill>
                      <a:prstDash val="solid"/>
                      <a:round/>
                      <a:headEnd type="none" w="med" len="med"/>
                      <a:tailEnd type="none" w="med" len="med"/>
                    </a:lnB>
                  </a:tcPr>
                </a:tc>
                <a:tc>
                  <a:txBody>
                    <a:bodyPr/>
                    <a:lstStyle/>
                    <a:p>
                      <a:r>
                        <a:rPr lang="en-US" sz="1400" dirty="0">
                          <a:solidFill>
                            <a:schemeClr val="bg2">
                              <a:lumMod val="10000"/>
                            </a:schemeClr>
                          </a:solidFill>
                        </a:rPr>
                        <a:t>Non-designated</a:t>
                      </a:r>
                      <a:endParaRPr lang="en-GB" sz="1400" dirty="0">
                        <a:solidFill>
                          <a:schemeClr val="bg2">
                            <a:lumMod val="10000"/>
                          </a:schemeClr>
                        </a:solidFill>
                      </a:endParaRPr>
                    </a:p>
                  </a:txBody>
                  <a:tcPr anchor="ctr">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pPr algn="ctr"/>
                      <a:r>
                        <a:rPr lang="en-US" sz="1400" dirty="0">
                          <a:solidFill>
                            <a:schemeClr val="bg2">
                              <a:lumMod val="10000"/>
                            </a:schemeClr>
                          </a:solidFill>
                        </a:rPr>
                        <a:t>1 </a:t>
                      </a:r>
                      <a:r>
                        <a:rPr lang="en-US" sz="1400" dirty="0" err="1">
                          <a:solidFill>
                            <a:schemeClr val="bg2">
                              <a:lumMod val="10000"/>
                            </a:schemeClr>
                          </a:solidFill>
                        </a:rPr>
                        <a:t>mSv</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pPr algn="ctr"/>
                      <a:r>
                        <a:rPr lang="en-US" sz="1400" dirty="0">
                          <a:solidFill>
                            <a:schemeClr val="bg2">
                              <a:lumMod val="10000"/>
                            </a:schemeClr>
                          </a:solidFill>
                        </a:rPr>
                        <a:t>0.05 CA</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pPr algn="ctr"/>
                      <a:r>
                        <a:rPr lang="en-US" sz="1400" dirty="0">
                          <a:solidFill>
                            <a:schemeClr val="bg2">
                              <a:lumMod val="10000"/>
                            </a:schemeClr>
                          </a:solidFill>
                        </a:rPr>
                        <a:t>1 CS</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T>
                      <a:noFill/>
                    </a:lnT>
                    <a:lnB w="12700" cap="flat" cmpd="sng" algn="ctr">
                      <a:noFill/>
                      <a:prstDash val="solid"/>
                      <a:round/>
                      <a:headEnd type="none" w="med" len="med"/>
                      <a:tailEnd type="none" w="med" len="med"/>
                    </a:lnB>
                  </a:tcPr>
                </a:tc>
                <a:extLst>
                  <a:ext uri="{0D108BD9-81ED-4DB2-BD59-A6C34878D82A}">
                    <a16:rowId xmlns:a16="http://schemas.microsoft.com/office/drawing/2014/main" val="1285566293"/>
                  </a:ext>
                </a:extLst>
              </a:tr>
              <a:tr h="536059">
                <a:tc rowSpan="5">
                  <a:txBody>
                    <a:bodyPr/>
                    <a:lstStyle/>
                    <a:p>
                      <a:pPr algn="ctr"/>
                      <a:r>
                        <a:rPr lang="en-US" sz="1400" b="1" dirty="0">
                          <a:solidFill>
                            <a:schemeClr val="bg2">
                              <a:lumMod val="10000"/>
                            </a:schemeClr>
                          </a:solidFill>
                        </a:rPr>
                        <a:t>Radiation Area</a:t>
                      </a:r>
                      <a:endParaRPr lang="en-GB" sz="1400" b="1" dirty="0">
                        <a:solidFill>
                          <a:schemeClr val="bg2">
                            <a:lumMod val="10000"/>
                          </a:schemeClr>
                        </a:solidFill>
                      </a:endParaRPr>
                    </a:p>
                  </a:txBody>
                  <a:tcPr vert="vert270" anchor="ct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r>
                        <a:rPr lang="en-US" sz="1400" dirty="0">
                          <a:solidFill>
                            <a:schemeClr val="bg1"/>
                          </a:solidFill>
                        </a:rPr>
                        <a:t>Supervised</a:t>
                      </a:r>
                      <a:endParaRPr lang="en-GB" sz="1400" dirty="0">
                        <a:solidFill>
                          <a:schemeClr val="bg1"/>
                        </a:solidFill>
                      </a:endParaRPr>
                    </a:p>
                  </a:txBody>
                  <a:tcPr anchor="ctr">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pPr algn="ctr"/>
                      <a:r>
                        <a:rPr lang="en-US" sz="1400" dirty="0">
                          <a:solidFill>
                            <a:schemeClr val="bg1"/>
                          </a:solidFill>
                        </a:rPr>
                        <a:t>6 </a:t>
                      </a:r>
                      <a:r>
                        <a:rPr lang="en-US" sz="1400" dirty="0" err="1">
                          <a:solidFill>
                            <a:schemeClr val="bg1"/>
                          </a:solidFill>
                        </a:rPr>
                        <a:t>mSv</a:t>
                      </a:r>
                      <a:endParaRPr lang="en-GB" sz="1400" dirty="0">
                        <a:solidFill>
                          <a:schemeClr val="bg1"/>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pPr algn="ctr"/>
                      <a:r>
                        <a:rPr lang="en-US" sz="1400" dirty="0">
                          <a:solidFill>
                            <a:schemeClr val="bg1"/>
                          </a:solidFill>
                        </a:rPr>
                        <a:t>0.1</a:t>
                      </a:r>
                      <a:r>
                        <a:rPr lang="en-US" sz="1400" baseline="0" dirty="0">
                          <a:solidFill>
                            <a:schemeClr val="bg1"/>
                          </a:solidFill>
                        </a:rPr>
                        <a:t> CA</a:t>
                      </a:r>
                      <a:endParaRPr lang="en-GB" sz="1400" dirty="0">
                        <a:solidFill>
                          <a:schemeClr val="bg1"/>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pPr algn="ctr"/>
                      <a:r>
                        <a:rPr lang="en-US" sz="1400" dirty="0">
                          <a:solidFill>
                            <a:schemeClr val="bg1"/>
                          </a:solidFill>
                        </a:rPr>
                        <a:t>1 CS</a:t>
                      </a:r>
                      <a:endParaRPr lang="en-GB" sz="1400" dirty="0">
                        <a:solidFill>
                          <a:schemeClr val="bg1"/>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095F99"/>
                    </a:solidFill>
                  </a:tcPr>
                </a:tc>
                <a:tc>
                  <a:txBody>
                    <a:bodyPr/>
                    <a:lstStyle/>
                    <a:p>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09434563"/>
                  </a:ext>
                </a:extLst>
              </a:tr>
              <a:tr h="536059">
                <a:tc vMerge="1">
                  <a:txBody>
                    <a:bodyPr/>
                    <a:lstStyle/>
                    <a:p>
                      <a:endParaRPr lang="en-GB" sz="1200" dirty="0">
                        <a:solidFill>
                          <a:schemeClr val="bg2">
                            <a:lumMod val="10000"/>
                          </a:schemeClr>
                        </a:solidFill>
                      </a:endParaRPr>
                    </a:p>
                  </a:txBody>
                  <a:tcPr/>
                </a:tc>
                <a:tc>
                  <a:txBody>
                    <a:bodyPr/>
                    <a:lstStyle/>
                    <a:p>
                      <a:r>
                        <a:rPr lang="en-US" sz="1400" dirty="0">
                          <a:solidFill>
                            <a:schemeClr val="bg2">
                              <a:lumMod val="10000"/>
                            </a:schemeClr>
                          </a:solidFill>
                        </a:rPr>
                        <a:t>Simple Controlled</a:t>
                      </a:r>
                      <a:endParaRPr lang="en-GB" sz="1400" dirty="0">
                        <a:solidFill>
                          <a:schemeClr val="bg2">
                            <a:lumMod val="10000"/>
                          </a:schemeClr>
                        </a:solidFill>
                      </a:endParaRPr>
                    </a:p>
                  </a:txBody>
                  <a:tcPr anchor="ctr">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a:txBody>
                    <a:bodyPr/>
                    <a:lstStyle/>
                    <a:p>
                      <a:pPr algn="ctr"/>
                      <a:r>
                        <a:rPr lang="en-US" sz="1400" dirty="0">
                          <a:solidFill>
                            <a:schemeClr val="bg2">
                              <a:lumMod val="10000"/>
                            </a:schemeClr>
                          </a:solidFill>
                        </a:rPr>
                        <a:t>20 </a:t>
                      </a:r>
                      <a:r>
                        <a:rPr lang="en-US" sz="1400" dirty="0" err="1">
                          <a:solidFill>
                            <a:schemeClr val="bg2">
                              <a:lumMod val="10000"/>
                            </a:schemeClr>
                          </a:solidFill>
                        </a:rPr>
                        <a:t>mSv</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a:txBody>
                    <a:bodyPr/>
                    <a:lstStyle/>
                    <a:p>
                      <a:pPr algn="ctr"/>
                      <a:r>
                        <a:rPr lang="en-US" sz="1400" dirty="0">
                          <a:solidFill>
                            <a:schemeClr val="bg2">
                              <a:lumMod val="10000"/>
                            </a:schemeClr>
                          </a:solidFill>
                        </a:rPr>
                        <a:t>0.1 CA</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a:txBody>
                    <a:bodyPr/>
                    <a:lstStyle/>
                    <a:p>
                      <a:pPr algn="ctr"/>
                      <a:r>
                        <a:rPr lang="en-US" sz="1400" dirty="0">
                          <a:solidFill>
                            <a:schemeClr val="bg2">
                              <a:lumMod val="10000"/>
                            </a:schemeClr>
                          </a:solidFill>
                        </a:rPr>
                        <a:t>1 CS</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solidFill>
                      <a:srgbClr val="F3CC3D"/>
                    </a:solidFill>
                  </a:tcPr>
                </a:tc>
                <a:tc rowSpan="4">
                  <a:txBody>
                    <a:bodyPr/>
                    <a:lstStyle/>
                    <a:p>
                      <a:pPr algn="ctr"/>
                      <a:r>
                        <a:rPr lang="en-US" sz="1400" b="1" dirty="0">
                          <a:solidFill>
                            <a:schemeClr val="bg2">
                              <a:lumMod val="10000"/>
                            </a:schemeClr>
                          </a:solidFill>
                        </a:rPr>
                        <a:t>Controlled Area</a:t>
                      </a:r>
                      <a:endParaRPr lang="en-GB" sz="1400" b="1" dirty="0">
                        <a:solidFill>
                          <a:schemeClr val="bg2">
                            <a:lumMod val="10000"/>
                          </a:schemeClr>
                        </a:solidFill>
                      </a:endParaRPr>
                    </a:p>
                  </a:txBody>
                  <a:tcPr vert="vert270" anchor="ctr">
                    <a:lnL w="12700" cap="flat" cmpd="sng" algn="ctr">
                      <a:solidFill>
                        <a:schemeClr val="bg2">
                          <a:lumMod val="10000"/>
                        </a:schemeClr>
                      </a:solidFill>
                      <a:prstDash val="solid"/>
                      <a:round/>
                      <a:headEnd type="none" w="med" len="med"/>
                      <a:tailEnd type="none" w="med" len="med"/>
                    </a:lnL>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extLst>
                  <a:ext uri="{0D108BD9-81ED-4DB2-BD59-A6C34878D82A}">
                    <a16:rowId xmlns:a16="http://schemas.microsoft.com/office/drawing/2014/main" val="2745456036"/>
                  </a:ext>
                </a:extLst>
              </a:tr>
              <a:tr h="536059">
                <a:tc vMerge="1">
                  <a:txBody>
                    <a:bodyPr/>
                    <a:lstStyle/>
                    <a:p>
                      <a:endParaRPr lang="en-GB" sz="1200" dirty="0">
                        <a:solidFill>
                          <a:schemeClr val="bg2">
                            <a:lumMod val="10000"/>
                          </a:schemeClr>
                        </a:solidFill>
                      </a:endParaRPr>
                    </a:p>
                  </a:txBody>
                  <a:tcPr/>
                </a:tc>
                <a:tc>
                  <a:txBody>
                    <a:bodyPr/>
                    <a:lstStyle/>
                    <a:p>
                      <a:r>
                        <a:rPr lang="en-US" sz="1400" dirty="0">
                          <a:solidFill>
                            <a:schemeClr val="bg2">
                              <a:lumMod val="10000"/>
                            </a:schemeClr>
                          </a:solidFill>
                        </a:rPr>
                        <a:t>Limited Stay</a:t>
                      </a:r>
                      <a:endParaRPr lang="en-GB" sz="1400" dirty="0">
                        <a:solidFill>
                          <a:schemeClr val="bg2">
                            <a:lumMod val="10000"/>
                          </a:schemeClr>
                        </a:solidFill>
                      </a:endParaRPr>
                    </a:p>
                  </a:txBody>
                  <a:tcPr anchor="ctr">
                    <a:lnR w="12700" cap="flat" cmpd="sng" algn="ctr">
                      <a:solidFill>
                        <a:schemeClr val="bg2">
                          <a:lumMod val="10000"/>
                        </a:schemeClr>
                      </a:solidFill>
                      <a:prstDash val="solid"/>
                      <a:round/>
                      <a:headEnd type="none" w="med" len="med"/>
                      <a:tailEnd type="none" w="med" len="med"/>
                    </a:lnR>
                    <a:solidFill>
                      <a:srgbClr val="F68B3B"/>
                    </a:solidFill>
                  </a:tcPr>
                </a:tc>
                <a:tc>
                  <a:txBody>
                    <a:bodyPr/>
                    <a:lstStyle/>
                    <a:p>
                      <a:pPr algn="ctr"/>
                      <a:r>
                        <a:rPr lang="en-US" sz="1400" dirty="0">
                          <a:solidFill>
                            <a:schemeClr val="bg2">
                              <a:lumMod val="10000"/>
                            </a:schemeClr>
                          </a:solidFill>
                        </a:rPr>
                        <a:t>20 </a:t>
                      </a:r>
                      <a:r>
                        <a:rPr lang="en-US" sz="1400" dirty="0" err="1">
                          <a:solidFill>
                            <a:schemeClr val="bg2">
                              <a:lumMod val="10000"/>
                            </a:schemeClr>
                          </a:solidFill>
                        </a:rPr>
                        <a:t>mSv</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F68B3B"/>
                    </a:solidFill>
                  </a:tcPr>
                </a:tc>
                <a:tc>
                  <a:txBody>
                    <a:bodyPr/>
                    <a:lstStyle/>
                    <a:p>
                      <a:pPr algn="ctr"/>
                      <a:r>
                        <a:rPr lang="en-US" sz="1400" dirty="0">
                          <a:solidFill>
                            <a:schemeClr val="bg2">
                              <a:lumMod val="10000"/>
                            </a:schemeClr>
                          </a:solidFill>
                        </a:rPr>
                        <a:t>100 CA</a:t>
                      </a:r>
                      <a:endParaRPr lang="en-GB"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F68B3B"/>
                    </a:solidFill>
                  </a:tcPr>
                </a:tc>
                <a:tc>
                  <a:txBody>
                    <a:bodyPr/>
                    <a:lstStyle/>
                    <a:p>
                      <a:pPr algn="ctr"/>
                      <a:r>
                        <a:rPr lang="en-US" sz="1400" dirty="0">
                          <a:solidFill>
                            <a:schemeClr val="bg2">
                              <a:lumMod val="10000"/>
                            </a:schemeClr>
                          </a:solidFill>
                        </a:rPr>
                        <a:t>4000</a:t>
                      </a:r>
                      <a:r>
                        <a:rPr lang="en-US" sz="1400" baseline="0" dirty="0">
                          <a:solidFill>
                            <a:schemeClr val="bg2">
                              <a:lumMod val="10000"/>
                            </a:schemeClr>
                          </a:solidFill>
                        </a:rPr>
                        <a:t> CS</a:t>
                      </a:r>
                      <a:endParaRPr lang="en-US" sz="1400" dirty="0">
                        <a:solidFill>
                          <a:schemeClr val="bg2">
                            <a:lumMod val="1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F68B3B"/>
                    </a:solidFill>
                  </a:tcPr>
                </a:tc>
                <a:tc vMerge="1">
                  <a:txBody>
                    <a:bodyPr/>
                    <a:lstStyle/>
                    <a:p>
                      <a:endParaRPr lang="en-GB" sz="1200" dirty="0">
                        <a:solidFill>
                          <a:schemeClr val="bg2">
                            <a:lumMod val="10000"/>
                          </a:schemeClr>
                        </a:solidFill>
                      </a:endParaRPr>
                    </a:p>
                  </a:txBody>
                  <a:tcPr anchor="ctr"/>
                </a:tc>
                <a:extLst>
                  <a:ext uri="{0D108BD9-81ED-4DB2-BD59-A6C34878D82A}">
                    <a16:rowId xmlns:a16="http://schemas.microsoft.com/office/drawing/2014/main" val="1610413000"/>
                  </a:ext>
                </a:extLst>
              </a:tr>
              <a:tr h="536059">
                <a:tc vMerge="1">
                  <a:txBody>
                    <a:bodyPr/>
                    <a:lstStyle/>
                    <a:p>
                      <a:endParaRPr lang="en-GB" sz="1200" dirty="0">
                        <a:solidFill>
                          <a:schemeClr val="bg2">
                            <a:lumMod val="10000"/>
                          </a:schemeClr>
                        </a:solidFill>
                      </a:endParaRPr>
                    </a:p>
                  </a:txBody>
                  <a:tcPr/>
                </a:tc>
                <a:tc>
                  <a:txBody>
                    <a:bodyPr/>
                    <a:lstStyle/>
                    <a:p>
                      <a:r>
                        <a:rPr lang="en-US" sz="1400" dirty="0">
                          <a:solidFill>
                            <a:schemeClr val="bg1"/>
                          </a:solidFill>
                        </a:rPr>
                        <a:t>High Radiation</a:t>
                      </a:r>
                      <a:endParaRPr lang="en-GB" sz="1400" dirty="0">
                        <a:solidFill>
                          <a:schemeClr val="bg1"/>
                        </a:solidFill>
                      </a:endParaRPr>
                    </a:p>
                  </a:txBody>
                  <a:tcPr anchor="ctr">
                    <a:lnR w="12700" cap="flat" cmpd="sng" algn="ctr">
                      <a:solidFill>
                        <a:schemeClr val="bg2">
                          <a:lumMod val="10000"/>
                        </a:schemeClr>
                      </a:solidFill>
                      <a:prstDash val="solid"/>
                      <a:round/>
                      <a:headEnd type="none" w="med" len="med"/>
                      <a:tailEnd type="none" w="med" len="med"/>
                    </a:lnR>
                    <a:solidFill>
                      <a:srgbClr val="D92822"/>
                    </a:solidFill>
                  </a:tcPr>
                </a:tc>
                <a:tc>
                  <a:txBody>
                    <a:bodyPr/>
                    <a:lstStyle/>
                    <a:p>
                      <a:pPr algn="ctr"/>
                      <a:r>
                        <a:rPr lang="en-US" sz="1400" dirty="0">
                          <a:solidFill>
                            <a:schemeClr val="bg1"/>
                          </a:solidFill>
                        </a:rPr>
                        <a:t>20 </a:t>
                      </a:r>
                      <a:r>
                        <a:rPr lang="en-US" sz="1400" dirty="0" err="1">
                          <a:solidFill>
                            <a:schemeClr val="bg1"/>
                          </a:solidFill>
                        </a:rPr>
                        <a:t>mSv</a:t>
                      </a:r>
                      <a:endParaRPr lang="en-GB" sz="1400" dirty="0">
                        <a:solidFill>
                          <a:schemeClr val="bg1"/>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D92822"/>
                    </a:solidFill>
                  </a:tcPr>
                </a:tc>
                <a:tc>
                  <a:txBody>
                    <a:bodyPr/>
                    <a:lstStyle/>
                    <a:p>
                      <a:pPr algn="ctr"/>
                      <a:r>
                        <a:rPr lang="en-US" sz="1400" dirty="0">
                          <a:solidFill>
                            <a:schemeClr val="bg1"/>
                          </a:solidFill>
                        </a:rPr>
                        <a:t>1000</a:t>
                      </a:r>
                      <a:r>
                        <a:rPr lang="en-US" sz="1400" baseline="0" dirty="0">
                          <a:solidFill>
                            <a:schemeClr val="bg1"/>
                          </a:solidFill>
                        </a:rPr>
                        <a:t> CA</a:t>
                      </a:r>
                      <a:endParaRPr lang="en-GB" sz="1400" dirty="0">
                        <a:solidFill>
                          <a:schemeClr val="bg1"/>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D92822"/>
                    </a:solidFill>
                  </a:tcPr>
                </a:tc>
                <a:tc>
                  <a:txBody>
                    <a:bodyPr/>
                    <a:lstStyle/>
                    <a:p>
                      <a:pPr algn="ctr"/>
                      <a:r>
                        <a:rPr lang="en-US" sz="1400" dirty="0">
                          <a:solidFill>
                            <a:schemeClr val="bg1"/>
                          </a:solidFill>
                        </a:rPr>
                        <a:t>40000 CS</a:t>
                      </a:r>
                      <a:endParaRPr lang="en-GB" sz="1400" dirty="0">
                        <a:solidFill>
                          <a:schemeClr val="bg1"/>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solidFill>
                      <a:srgbClr val="D92822"/>
                    </a:solidFill>
                  </a:tcPr>
                </a:tc>
                <a:tc vMerge="1">
                  <a:txBody>
                    <a:bodyPr/>
                    <a:lstStyle/>
                    <a:p>
                      <a:endParaRPr lang="en-GB" sz="1200" dirty="0">
                        <a:solidFill>
                          <a:schemeClr val="bg2">
                            <a:lumMod val="10000"/>
                          </a:schemeClr>
                        </a:solidFill>
                      </a:endParaRPr>
                    </a:p>
                  </a:txBody>
                  <a:tcPr anchor="ctr"/>
                </a:tc>
                <a:extLst>
                  <a:ext uri="{0D108BD9-81ED-4DB2-BD59-A6C34878D82A}">
                    <a16:rowId xmlns:a16="http://schemas.microsoft.com/office/drawing/2014/main" val="4065088155"/>
                  </a:ext>
                </a:extLst>
              </a:tr>
              <a:tr h="536059">
                <a:tc vMerge="1">
                  <a:txBody>
                    <a:bodyPr/>
                    <a:lstStyle/>
                    <a:p>
                      <a:endParaRPr lang="en-GB" sz="1200" dirty="0">
                        <a:solidFill>
                          <a:schemeClr val="bg2">
                            <a:lumMod val="10000"/>
                          </a:schemeClr>
                        </a:solidFill>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a:solidFill>
                            <a:srgbClr val="E5231C"/>
                          </a:solidFill>
                        </a:rPr>
                        <a:t>Prohibited</a:t>
                      </a:r>
                      <a:endParaRPr lang="en-GB" sz="1400" dirty="0">
                        <a:solidFill>
                          <a:srgbClr val="E5231C"/>
                        </a:solidFill>
                      </a:endParaRPr>
                    </a:p>
                  </a:txBody>
                  <a:tcPr anchor="ctr">
                    <a:lnL>
                      <a:noFill/>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a:txBody>
                    <a:bodyPr/>
                    <a:lstStyle/>
                    <a:p>
                      <a:pPr algn="ctr"/>
                      <a:r>
                        <a:rPr lang="en-US" sz="1400" dirty="0">
                          <a:solidFill>
                            <a:srgbClr val="E5231C"/>
                          </a:solidFill>
                        </a:rPr>
                        <a:t>20 </a:t>
                      </a:r>
                      <a:r>
                        <a:rPr lang="en-US" sz="1400" dirty="0" err="1">
                          <a:solidFill>
                            <a:srgbClr val="E5231C"/>
                          </a:solidFill>
                        </a:rPr>
                        <a:t>mSv</a:t>
                      </a:r>
                      <a:endParaRPr lang="en-GB" sz="1400" dirty="0">
                        <a:solidFill>
                          <a:srgbClr val="E5231C"/>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a:txBody>
                    <a:bodyPr/>
                    <a:lstStyle/>
                    <a:p>
                      <a:pPr algn="ctr"/>
                      <a:r>
                        <a:rPr lang="en-US" sz="1400" dirty="0">
                          <a:solidFill>
                            <a:srgbClr val="E5231C"/>
                          </a:solidFill>
                        </a:rPr>
                        <a:t>&gt; 1000</a:t>
                      </a:r>
                      <a:r>
                        <a:rPr lang="en-US" sz="1400" baseline="0" dirty="0">
                          <a:solidFill>
                            <a:srgbClr val="E5231C"/>
                          </a:solidFill>
                        </a:rPr>
                        <a:t> CA</a:t>
                      </a:r>
                      <a:endParaRPr lang="en-GB" sz="1400" dirty="0">
                        <a:solidFill>
                          <a:srgbClr val="E5231C"/>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a:txBody>
                    <a:bodyPr/>
                    <a:lstStyle/>
                    <a:p>
                      <a:pPr algn="ctr"/>
                      <a:r>
                        <a:rPr lang="en-US" sz="1400" dirty="0">
                          <a:solidFill>
                            <a:srgbClr val="E5231C"/>
                          </a:solidFill>
                        </a:rPr>
                        <a:t>&gt; 40000 CS</a:t>
                      </a:r>
                      <a:endParaRPr lang="en-GB" sz="1400" dirty="0">
                        <a:solidFill>
                          <a:srgbClr val="E5231C"/>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B w="12700" cap="flat" cmpd="sng" algn="ctr">
                      <a:solidFill>
                        <a:schemeClr val="bg2">
                          <a:lumMod val="10000"/>
                        </a:schemeClr>
                      </a:solidFill>
                      <a:prstDash val="solid"/>
                      <a:round/>
                      <a:headEnd type="none" w="med" len="med"/>
                      <a:tailEnd type="none" w="med" len="med"/>
                    </a:lnB>
                    <a:solidFill>
                      <a:srgbClr val="231F20"/>
                    </a:solidFill>
                  </a:tcPr>
                </a:tc>
                <a:tc vMerge="1">
                  <a:txBody>
                    <a:bodyPr/>
                    <a:lstStyle/>
                    <a:p>
                      <a:endParaRPr lang="en-GB" sz="1200" dirty="0">
                        <a:solidFill>
                          <a:schemeClr val="bg2">
                            <a:lumMod val="10000"/>
                          </a:schemeClr>
                        </a:solidFill>
                      </a:endParaRPr>
                    </a:p>
                  </a:txBody>
                  <a:tcPr anchor="ctr">
                    <a:lnL>
                      <a:noFill/>
                    </a:lnL>
                    <a:lnR>
                      <a:noFill/>
                    </a:lnR>
                    <a:lnT>
                      <a:noFill/>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5041054"/>
                  </a:ext>
                </a:extLst>
              </a:tr>
            </a:tbl>
          </a:graphicData>
        </a:graphic>
      </p:graphicFrame>
      <p:pic>
        <p:nvPicPr>
          <p:cNvPr id="4" name="Picture 3"/>
          <p:cNvPicPr>
            <a:picLocks noChangeAspect="1"/>
          </p:cNvPicPr>
          <p:nvPr/>
        </p:nvPicPr>
        <p:blipFill>
          <a:blip r:embed="rId3"/>
          <a:stretch>
            <a:fillRect/>
          </a:stretch>
        </p:blipFill>
        <p:spPr>
          <a:xfrm>
            <a:off x="10830582" y="3796991"/>
            <a:ext cx="998429" cy="701866"/>
          </a:xfrm>
          <a:prstGeom prst="rect">
            <a:avLst/>
          </a:prstGeom>
        </p:spPr>
      </p:pic>
      <p:pic>
        <p:nvPicPr>
          <p:cNvPr id="5" name="Picture 4"/>
          <p:cNvPicPr>
            <a:picLocks noChangeAspect="1"/>
          </p:cNvPicPr>
          <p:nvPr/>
        </p:nvPicPr>
        <p:blipFill>
          <a:blip r:embed="rId4"/>
          <a:stretch>
            <a:fillRect/>
          </a:stretch>
        </p:blipFill>
        <p:spPr>
          <a:xfrm>
            <a:off x="10819209" y="4498857"/>
            <a:ext cx="998429" cy="704577"/>
          </a:xfrm>
          <a:prstGeom prst="rect">
            <a:avLst/>
          </a:prstGeom>
        </p:spPr>
      </p:pic>
    </p:spTree>
    <p:extLst>
      <p:ext uri="{BB962C8B-B14F-4D97-AF65-F5344CB8AC3E}">
        <p14:creationId xmlns:p14="http://schemas.microsoft.com/office/powerpoint/2010/main" val="306960646"/>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4294967295"/>
          </p:nvPr>
        </p:nvSpPr>
        <p:spPr>
          <a:xfrm>
            <a:off x="11424361" y="6278898"/>
            <a:ext cx="482600" cy="331932"/>
          </a:xfrm>
        </p:spPr>
        <p:txBody>
          <a:bodyPr/>
          <a:lstStyle/>
          <a:p>
            <a:fld id="{BCD55979-00CC-4874-A80E-0959E76EB92F}" type="slidenum">
              <a:rPr lang="en-GB" smtClean="0"/>
              <a:t>9</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GB" sz="3200" dirty="0"/>
              <a:t>Limitation – </a:t>
            </a:r>
            <a:r>
              <a:rPr lang="en-GB" sz="3200" i="1" dirty="0"/>
              <a:t>Area Classification (new signage scheme)</a:t>
            </a:r>
            <a:endParaRPr lang="en-US" sz="3200" i="1" dirty="0"/>
          </a:p>
        </p:txBody>
      </p:sp>
      <p:pic>
        <p:nvPicPr>
          <p:cNvPr id="12" name="Picture 3" descr="part4"/>
          <p:cNvPicPr>
            <a:picLocks noChangeAspect="1" noChangeArrowheads="1"/>
          </p:cNvPicPr>
          <p:nvPr/>
        </p:nvPicPr>
        <p:blipFill rotWithShape="1">
          <a:blip r:embed="rId3">
            <a:extLst>
              <a:ext uri="{28A0092B-C50C-407E-A947-70E740481C1C}">
                <a14:useLocalDpi xmlns:a14="http://schemas.microsoft.com/office/drawing/2010/main" val="0"/>
              </a:ext>
            </a:extLst>
          </a:blip>
          <a:srcRect t="17579" b="5598"/>
          <a:stretch/>
        </p:blipFill>
        <p:spPr bwMode="auto">
          <a:xfrm>
            <a:off x="1327637" y="1546890"/>
            <a:ext cx="9645698" cy="3800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87975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8EDEE2E5-01A7-40FC-B6BE-248B8C35BD51}"/>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F6AFEA46-3E61-403F-8E23-7A49BCE470C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2.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3.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4.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5.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6.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Presentation3</Template>
  <TotalTime>21243</TotalTime>
  <Words>2267</Words>
  <Application>Microsoft Macintosh PowerPoint</Application>
  <PresentationFormat>Widescreen</PresentationFormat>
  <Paragraphs>328</Paragraphs>
  <Slides>24</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24</vt:i4>
      </vt:variant>
    </vt:vector>
  </HeadingPairs>
  <TitlesOfParts>
    <vt:vector size="29" baseType="lpstr">
      <vt:lpstr>Arial</vt:lpstr>
      <vt:lpstr>Calibri</vt:lpstr>
      <vt:lpstr>Wingdings</vt:lpstr>
      <vt:lpstr>CERNCorporate16-9</vt:lpstr>
      <vt:lpstr>End Slides</vt:lpstr>
      <vt:lpstr>PowerPoint Presentation</vt:lpstr>
      <vt:lpstr>Radiation Protection at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Derek Mathieson</dc:creator>
  <cp:lastModifiedBy>Christoph Schaefer</cp:lastModifiedBy>
  <cp:revision>348</cp:revision>
  <cp:lastPrinted>2018-11-21T12:25:41Z</cp:lastPrinted>
  <dcterms:created xsi:type="dcterms:W3CDTF">2016-01-26T10:53:29Z</dcterms:created>
  <dcterms:modified xsi:type="dcterms:W3CDTF">2024-05-22T08:04:38Z</dcterms:modified>
</cp:coreProperties>
</file>