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notesMasterIdLst>
    <p:notesMasterId r:id="rId47"/>
  </p:notesMasterIdLst>
  <p:sldIdLst>
    <p:sldId id="259" r:id="rId3"/>
    <p:sldId id="648" r:id="rId4"/>
    <p:sldId id="833" r:id="rId5"/>
    <p:sldId id="834" r:id="rId6"/>
    <p:sldId id="642" r:id="rId7"/>
    <p:sldId id="804" r:id="rId8"/>
    <p:sldId id="835" r:id="rId9"/>
    <p:sldId id="640" r:id="rId10"/>
    <p:sldId id="841" r:id="rId11"/>
    <p:sldId id="285" r:id="rId12"/>
    <p:sldId id="591" r:id="rId13"/>
    <p:sldId id="847" r:id="rId14"/>
    <p:sldId id="268" r:id="rId15"/>
    <p:sldId id="850" r:id="rId16"/>
    <p:sldId id="290" r:id="rId17"/>
    <p:sldId id="848" r:id="rId18"/>
    <p:sldId id="837" r:id="rId19"/>
    <p:sldId id="838" r:id="rId20"/>
    <p:sldId id="839" r:id="rId21"/>
    <p:sldId id="842" r:id="rId22"/>
    <p:sldId id="843" r:id="rId23"/>
    <p:sldId id="603" r:id="rId24"/>
    <p:sldId id="586" r:id="rId25"/>
    <p:sldId id="605" r:id="rId26"/>
    <p:sldId id="636" r:id="rId27"/>
    <p:sldId id="643" r:id="rId28"/>
    <p:sldId id="849" r:id="rId29"/>
    <p:sldId id="846" r:id="rId30"/>
    <p:sldId id="634" r:id="rId31"/>
    <p:sldId id="627" r:id="rId32"/>
    <p:sldId id="851" r:id="rId33"/>
    <p:sldId id="852" r:id="rId34"/>
    <p:sldId id="853" r:id="rId35"/>
    <p:sldId id="855" r:id="rId36"/>
    <p:sldId id="600" r:id="rId37"/>
    <p:sldId id="832" r:id="rId38"/>
    <p:sldId id="854" r:id="rId39"/>
    <p:sldId id="548" r:id="rId40"/>
    <p:sldId id="795" r:id="rId41"/>
    <p:sldId id="796" r:id="rId42"/>
    <p:sldId id="797" r:id="rId43"/>
    <p:sldId id="798" r:id="rId44"/>
    <p:sldId id="555" r:id="rId45"/>
    <p:sldId id="315"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4660"/>
  </p:normalViewPr>
  <p:slideViewPr>
    <p:cSldViewPr snapToGrid="0">
      <p:cViewPr varScale="1">
        <p:scale>
          <a:sx n="74" d="100"/>
          <a:sy n="74" d="100"/>
        </p:scale>
        <p:origin x="356" y="48"/>
      </p:cViewPr>
      <p:guideLst/>
    </p:cSldViewPr>
  </p:slideViewPr>
  <p:notesTextViewPr>
    <p:cViewPr>
      <p:scale>
        <a:sx n="1" d="1"/>
        <a:sy n="1" d="1"/>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0" Type="http://schemas.openxmlformats.org/officeDocument/2006/relationships/slide" Target="slides/slide18.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660506-7A65-4D9F-9018-8A509603BCDC}" type="datetimeFigureOut">
              <a:rPr lang="en-GB" smtClean="0"/>
              <a:t>13/05/2024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BFEFBF-FE79-4C1D-8523-02B8CAFFBDD1}" type="slidenum">
              <a:rPr lang="en-GB" smtClean="0"/>
              <a:t>‹#›</a:t>
            </a:fld>
            <a:endParaRPr lang="en-GB"/>
          </a:p>
        </p:txBody>
      </p:sp>
    </p:spTree>
    <p:extLst>
      <p:ext uri="{BB962C8B-B14F-4D97-AF65-F5344CB8AC3E}">
        <p14:creationId xmlns:p14="http://schemas.microsoft.com/office/powerpoint/2010/main" val="947499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7814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r>
              <a:rPr lang="en-US" dirty="0"/>
              <a:t>Important</a:t>
            </a:r>
            <a:r>
              <a:rPr lang="en-US" baseline="0" dirty="0"/>
              <a:t> to close the loop and go to models after simulations! Feeling of mechanical fabrication and mechanical errors (most typical mistake of a new RF designer is to compute a shape precise at the 6</a:t>
            </a:r>
            <a:r>
              <a:rPr lang="en-US" baseline="30000" dirty="0"/>
              <a:t>th</a:t>
            </a:r>
            <a:r>
              <a:rPr lang="en-US" baseline="0" dirty="0"/>
              <a:t> decimal digit, when fabrication errors affect already the 1</a:t>
            </a:r>
            <a:r>
              <a:rPr lang="en-US" baseline="30000" dirty="0"/>
              <a:t>st</a:t>
            </a:r>
            <a:r>
              <a:rPr lang="en-US" baseline="0" dirty="0"/>
              <a:t> digit…</a:t>
            </a:r>
            <a:endParaRPr lang="en-US" dirty="0"/>
          </a:p>
        </p:txBody>
      </p:sp>
    </p:spTree>
    <p:extLst>
      <p:ext uri="{BB962C8B-B14F-4D97-AF65-F5344CB8AC3E}">
        <p14:creationId xmlns:p14="http://schemas.microsoft.com/office/powerpoint/2010/main" val="2400504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dirty="0"/>
          </a:p>
        </p:txBody>
      </p:sp>
      <p:sp>
        <p:nvSpPr>
          <p:cNvPr id="4" name="Segnaposto numero diapositiva 3"/>
          <p:cNvSpPr>
            <a:spLocks noGrp="1"/>
          </p:cNvSpPr>
          <p:nvPr>
            <p:ph type="sldNum" sz="quarter" idx="10"/>
          </p:nvPr>
        </p:nvSpPr>
        <p:spPr/>
        <p:txBody>
          <a:bodyPr/>
          <a:lstStyle/>
          <a:p>
            <a:fld id="{F6982D5F-A17A-4929-80C7-FF4BA768977B}" type="slidenum">
              <a:rPr lang="en-US" smtClean="0"/>
              <a:pPr/>
              <a:t>13</a:t>
            </a:fld>
            <a:endParaRPr lang="en-US"/>
          </a:p>
        </p:txBody>
      </p:sp>
    </p:spTree>
    <p:extLst>
      <p:ext uri="{BB962C8B-B14F-4D97-AF65-F5344CB8AC3E}">
        <p14:creationId xmlns:p14="http://schemas.microsoft.com/office/powerpoint/2010/main" val="2848723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en-US" dirty="0"/>
          </a:p>
        </p:txBody>
      </p:sp>
      <p:sp>
        <p:nvSpPr>
          <p:cNvPr id="4" name="Segnaposto numero diapositiva 3"/>
          <p:cNvSpPr>
            <a:spLocks noGrp="1"/>
          </p:cNvSpPr>
          <p:nvPr>
            <p:ph type="sldNum" sz="quarter" idx="10"/>
          </p:nvPr>
        </p:nvSpPr>
        <p:spPr/>
        <p:txBody>
          <a:bodyPr/>
          <a:lstStyle/>
          <a:p>
            <a:fld id="{F6982D5F-A17A-4929-80C7-FF4BA768977B}" type="slidenum">
              <a:rPr lang="en-US" smtClean="0"/>
              <a:pPr/>
              <a:t>15</a:t>
            </a:fld>
            <a:endParaRPr lang="en-US"/>
          </a:p>
        </p:txBody>
      </p:sp>
    </p:spTree>
    <p:extLst>
      <p:ext uri="{BB962C8B-B14F-4D97-AF65-F5344CB8AC3E}">
        <p14:creationId xmlns:p14="http://schemas.microsoft.com/office/powerpoint/2010/main" val="3888226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xfrm>
            <a:off x="3820934" y="9417264"/>
            <a:ext cx="2924377" cy="495046"/>
          </a:xfrm>
          <a:prstGeom prst="rect">
            <a:avLst/>
          </a:prstGeom>
          <a:ln/>
        </p:spPr>
        <p:txBody>
          <a:bodyPr/>
          <a:lstStyle/>
          <a:p>
            <a:fld id="{0236566F-BC81-4AAF-B8CC-EE5745243D6E}" type="slidenum">
              <a:rPr lang="en-US"/>
              <a:pPr/>
              <a:t>23</a:t>
            </a:fld>
            <a:endParaRPr lang="en-US"/>
          </a:p>
        </p:txBody>
      </p:sp>
      <p:sp>
        <p:nvSpPr>
          <p:cNvPr id="868354" name="Rectangle 2"/>
          <p:cNvSpPr>
            <a:spLocks noGrp="1" noRot="1" noChangeAspect="1" noChangeArrowheads="1" noTextEdit="1"/>
          </p:cNvSpPr>
          <p:nvPr>
            <p:ph type="sldImg"/>
          </p:nvPr>
        </p:nvSpPr>
        <p:spPr>
          <a:xfrm>
            <a:off x="69850" y="744538"/>
            <a:ext cx="6607175" cy="3717925"/>
          </a:xfrm>
          <a:prstGeom prst="rect">
            <a:avLst/>
          </a:prstGeom>
          <a:ln/>
        </p:spPr>
      </p:sp>
      <p:sp>
        <p:nvSpPr>
          <p:cNvPr id="868355" name="Rectangle 3"/>
          <p:cNvSpPr>
            <a:spLocks noGrp="1" noChangeArrowheads="1"/>
          </p:cNvSpPr>
          <p:nvPr>
            <p:ph type="body" idx="1"/>
          </p:nvPr>
        </p:nvSpPr>
        <p:spPr>
          <a:xfrm>
            <a:off x="674375" y="4709447"/>
            <a:ext cx="5398126" cy="4460296"/>
          </a:xfrm>
          <a:prstGeom prst="rect">
            <a:avLst/>
          </a:prstGeom>
        </p:spPr>
        <p:txBody>
          <a:bodyPr/>
          <a:lstStyle/>
          <a:p>
            <a:r>
              <a:rPr lang="en-US"/>
              <a:t>Preaching to the converted…</a:t>
            </a:r>
          </a:p>
        </p:txBody>
      </p:sp>
    </p:spTree>
    <p:extLst>
      <p:ext uri="{BB962C8B-B14F-4D97-AF65-F5344CB8AC3E}">
        <p14:creationId xmlns:p14="http://schemas.microsoft.com/office/powerpoint/2010/main" val="2383910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9850" y="742950"/>
            <a:ext cx="6607175" cy="3717925"/>
          </a:xfrm>
          <a:prstGeom prst="rect">
            <a:avLst/>
          </a:prstGeom>
          <a:noFill/>
          <a:ln w="12700">
            <a:solidFill>
              <a:prstClr val="black"/>
            </a:solidFill>
          </a:ln>
        </p:spPr>
      </p:sp>
      <p:sp>
        <p:nvSpPr>
          <p:cNvPr id="3" name="Notes Placeholder 2"/>
          <p:cNvSpPr>
            <a:spLocks noGrp="1"/>
          </p:cNvSpPr>
          <p:nvPr>
            <p:ph type="body" idx="1"/>
          </p:nvPr>
        </p:nvSpPr>
        <p:spPr>
          <a:xfrm>
            <a:off x="674688" y="4708525"/>
            <a:ext cx="5397500" cy="4462463"/>
          </a:xfrm>
          <a:prstGeom prst="rect">
            <a:avLst/>
          </a:prstGeom>
        </p:spPr>
        <p:txBody>
          <a:bodyPr>
            <a:normAutofit/>
          </a:bodyPr>
          <a:lstStyle/>
          <a:p>
            <a:endParaRPr lang="en-US" dirty="0"/>
          </a:p>
        </p:txBody>
      </p:sp>
    </p:spTree>
    <p:extLst>
      <p:ext uri="{BB962C8B-B14F-4D97-AF65-F5344CB8AC3E}">
        <p14:creationId xmlns:p14="http://schemas.microsoft.com/office/powerpoint/2010/main" val="20858606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541538" y="4455620"/>
            <a:ext cx="11073408"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dirty="0"/>
              <a:t>AUTHOR NAME</a:t>
            </a:r>
            <a:endParaRPr lang="en-US" dirty="0"/>
          </a:p>
        </p:txBody>
      </p: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BE1BC7D-DDBF-4ECD-9465-702FF7643EEF}" type="datetime1">
              <a:rPr lang="it-IT" smtClean="0"/>
              <a:t>13/05/2024</a:t>
            </a:fld>
            <a:endParaRPr lang="it-IT" dirty="0"/>
          </a:p>
        </p:txBody>
      </p:sp>
      <p:sp>
        <p:nvSpPr>
          <p:cNvPr id="21"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it-IT"/>
          </a:p>
        </p:txBody>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23" name="Immagin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981022" y="-51247"/>
            <a:ext cx="2229954" cy="1115334"/>
          </a:xfrm>
          <a:prstGeom prst="rect">
            <a:avLst/>
          </a:prstGeom>
        </p:spPr>
      </p:pic>
      <p:cxnSp>
        <p:nvCxnSpPr>
          <p:cNvPr id="30" name="Straight Connector 9"/>
          <p:cNvCxnSpPr/>
          <p:nvPr userDrawn="1"/>
        </p:nvCxnSpPr>
        <p:spPr>
          <a:xfrm>
            <a:off x="1193532" y="4392271"/>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655803" y="5650938"/>
            <a:ext cx="5042417" cy="586217"/>
          </a:xfrm>
          <a:prstGeom prst="rect">
            <a:avLst/>
          </a:prstGeom>
        </p:spPr>
      </p:pic>
    </p:spTree>
    <p:extLst>
      <p:ext uri="{BB962C8B-B14F-4D97-AF65-F5344CB8AC3E}">
        <p14:creationId xmlns:p14="http://schemas.microsoft.com/office/powerpoint/2010/main" val="40829336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96853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M. Vretenar | NIMMS</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3389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351860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872640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2035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49141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5879456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947506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5/13/2024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9052968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5/13/2024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61582712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539" y="286603"/>
            <a:ext cx="11073408" cy="1450757"/>
          </a:xfrm>
        </p:spPr>
        <p:txBody>
          <a:bodyPr anchor="ctr">
            <a:norm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endParaRPr lang="en-US" dirty="0"/>
          </a:p>
        </p:txBody>
      </p:sp>
      <p:sp>
        <p:nvSpPr>
          <p:cNvPr id="3" name="Date Placeholder 2"/>
          <p:cNvSpPr>
            <a:spLocks noGrp="1"/>
          </p:cNvSpPr>
          <p:nvPr>
            <p:ph type="dt" sz="half" idx="10"/>
          </p:nvPr>
        </p:nvSpPr>
        <p:spPr/>
        <p:txBody>
          <a:bodyPr/>
          <a:lstStyle/>
          <a:p>
            <a:fld id="{C2493A9E-C768-4E41-B3A1-AD51A73D1C5A}" type="datetime1">
              <a:rPr lang="it-IT" smtClean="0"/>
              <a:t>13/05/2024</a:t>
            </a:fld>
            <a:endParaRPr lang="it-IT"/>
          </a:p>
        </p:txBody>
      </p:sp>
      <p:sp>
        <p:nvSpPr>
          <p:cNvPr id="4" name="Footer Placeholder 3"/>
          <p:cNvSpPr>
            <a:spLocks noGrp="1"/>
          </p:cNvSpPr>
          <p:nvPr>
            <p:ph type="ftr" sz="quarter" idx="11"/>
          </p:nvPr>
        </p:nvSpPr>
        <p:spPr/>
        <p:txBody>
          <a:bodyPr/>
          <a:lstStyle/>
          <a:p>
            <a:endParaRPr lang="it-IT" dirty="0"/>
          </a:p>
        </p:txBody>
      </p:sp>
      <p:sp>
        <p:nvSpPr>
          <p:cNvPr id="5"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6" name="Immagin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8" name="Immagine 7"/>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6541703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3585519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5/13/2024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198144153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3956534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228285963"/>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389336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31338964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9678827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411076144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33493"/>
            <a:ext cx="10969139" cy="722764"/>
          </a:xfrm>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a:xfrm>
            <a:off x="609600" y="1158241"/>
            <a:ext cx="10969139" cy="4834787"/>
          </a:xfrm>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948443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7" y="286603"/>
            <a:ext cx="11073409" cy="1450757"/>
          </a:xfrm>
        </p:spPr>
        <p:txBody>
          <a:bodyPr anchor="ctr">
            <a:normAutofit/>
          </a:bodyPr>
          <a:lstStyle>
            <a:lvl1pPr algn="l" defTabSz="914400" rtl="0" eaLnBrk="1" latinLnBrk="0" hangingPunct="1">
              <a:lnSpc>
                <a:spcPct val="85000"/>
              </a:lnSpc>
              <a:spcBef>
                <a:spcPct val="0"/>
              </a:spcBef>
              <a:buNone/>
              <a:defRPr lang="it-IT" sz="3000" kern="1200" spc="-50"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p>
        </p:txBody>
      </p:sp>
      <p:sp>
        <p:nvSpPr>
          <p:cNvPr id="3" name="Segnaposto contenuto 2"/>
          <p:cNvSpPr>
            <a:spLocks noGrp="1"/>
          </p:cNvSpPr>
          <p:nvPr>
            <p:ph idx="1"/>
          </p:nvPr>
        </p:nvSpPr>
        <p:spPr>
          <a:xfrm>
            <a:off x="541537" y="1845734"/>
            <a:ext cx="11073409" cy="3641809"/>
          </a:xfrm>
        </p:spPr>
        <p:txBody>
          <a:bodyPr/>
          <a:lstStyle>
            <a:lvl1pPr>
              <a:defRPr sz="1800">
                <a:latin typeface="Arial" panose="020B0604020202020204" pitchFamily="34" charset="0"/>
                <a:cs typeface="Arial" panose="020B0604020202020204" pitchFamily="34" charset="0"/>
              </a:defRPr>
            </a:lvl1pPr>
            <a:lvl2pPr>
              <a:defRPr sz="1600">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4" name="Segnaposto data 3"/>
          <p:cNvSpPr>
            <a:spLocks noGrp="1"/>
          </p:cNvSpPr>
          <p:nvPr>
            <p:ph type="dt" sz="half" idx="10"/>
          </p:nvPr>
        </p:nvSpPr>
        <p:spPr/>
        <p:txBody>
          <a:bodyPr/>
          <a:lstStyle/>
          <a:p>
            <a:fld id="{2F5F5B08-F7E1-47E3-AC3C-9CB5582ACB44}" type="datetime1">
              <a:rPr lang="it-IT" smtClean="0"/>
              <a:t>13/05/2024</a:t>
            </a:fld>
            <a:endParaRPr lang="it-IT"/>
          </a:p>
        </p:txBody>
      </p:sp>
      <p:sp>
        <p:nvSpPr>
          <p:cNvPr id="5" name="Segnaposto piè di pagina 4"/>
          <p:cNvSpPr>
            <a:spLocks noGrp="1"/>
          </p:cNvSpPr>
          <p:nvPr>
            <p:ph type="ftr" sz="quarter" idx="11"/>
          </p:nvPr>
        </p:nvSpPr>
        <p:spPr/>
        <p:txBody>
          <a:bodyPr/>
          <a:lstStyle/>
          <a:p>
            <a:endParaRPr lang="it-IT"/>
          </a:p>
        </p:txBody>
      </p:sp>
      <p:sp>
        <p:nvSpPr>
          <p:cNvPr id="7"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8" name="Immagine 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2780399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41538" y="457200"/>
            <a:ext cx="11073408" cy="1229557"/>
          </a:xfrm>
        </p:spPr>
        <p:txBody>
          <a:bodyPr anchor="ctr">
            <a:noAutofit/>
          </a:bodyPr>
          <a:lstStyle>
            <a:lvl1pPr>
              <a:defRPr sz="3000">
                <a:latin typeface="Arial" panose="020B0604020202020204" pitchFamily="34" charset="0"/>
                <a:cs typeface="Arial" panose="020B0604020202020204" pitchFamily="34" charset="0"/>
              </a:defRPr>
            </a:lvl1pPr>
          </a:lstStyle>
          <a:p>
            <a:r>
              <a:rPr lang="it-IT" dirty="0"/>
              <a:t>FARE CLIC PER MODIFICARE LO STILE DEL TITOLO</a:t>
            </a:r>
          </a:p>
        </p:txBody>
      </p:sp>
      <p:sp>
        <p:nvSpPr>
          <p:cNvPr id="3" name="Segnaposto immagine 2"/>
          <p:cNvSpPr>
            <a:spLocks noGrp="1"/>
          </p:cNvSpPr>
          <p:nvPr>
            <p:ph type="pic" idx="1"/>
          </p:nvPr>
        </p:nvSpPr>
        <p:spPr>
          <a:xfrm>
            <a:off x="5183187" y="1819922"/>
            <a:ext cx="6431759" cy="3778803"/>
          </a:xfrm>
        </p:spPr>
        <p:txBody>
          <a:bodyPr>
            <a:normAutofit/>
          </a:bodyPr>
          <a:lstStyle>
            <a:lvl1pPr marL="0" indent="0">
              <a:buNone/>
              <a:defRPr sz="30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dirty="0"/>
          </a:p>
        </p:txBody>
      </p:sp>
      <p:sp>
        <p:nvSpPr>
          <p:cNvPr id="4" name="Segnaposto testo 3"/>
          <p:cNvSpPr>
            <a:spLocks noGrp="1"/>
          </p:cNvSpPr>
          <p:nvPr>
            <p:ph type="body" sz="half" idx="2"/>
          </p:nvPr>
        </p:nvSpPr>
        <p:spPr>
          <a:xfrm>
            <a:off x="541538" y="1819922"/>
            <a:ext cx="4230487" cy="3778803"/>
          </a:xfrm>
        </p:spPr>
        <p:txBody>
          <a:bodyPr/>
          <a:lstStyle>
            <a:lvl1pPr marL="0" indent="0">
              <a:buNone/>
              <a:defRPr sz="1600">
                <a:latin typeface="Arial" panose="020B0604020202020204" pitchFamily="34" charset="0"/>
                <a:cs typeface="Arial" panose="020B0604020202020204"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dirty="0"/>
              <a:t>Fare clic per modificare stili del testo dello schema</a:t>
            </a:r>
          </a:p>
        </p:txBody>
      </p:sp>
      <p:sp>
        <p:nvSpPr>
          <p:cNvPr id="5" name="Segnaposto data 4"/>
          <p:cNvSpPr>
            <a:spLocks noGrp="1"/>
          </p:cNvSpPr>
          <p:nvPr>
            <p:ph type="dt" sz="half" idx="10"/>
          </p:nvPr>
        </p:nvSpPr>
        <p:spPr/>
        <p:txBody>
          <a:bodyPr/>
          <a:lstStyle/>
          <a:p>
            <a:fld id="{6B2EFBE5-16BA-4121-9014-946DDBFC04C4}" type="datetime1">
              <a:rPr lang="it-IT" smtClean="0"/>
              <a:t>13/05/2024</a:t>
            </a:fld>
            <a:endParaRPr lang="it-IT" dirty="0"/>
          </a:p>
        </p:txBody>
      </p:sp>
      <p:sp>
        <p:nvSpPr>
          <p:cNvPr id="6" name="Segnaposto piè di pagina 5"/>
          <p:cNvSpPr>
            <a:spLocks noGrp="1"/>
          </p:cNvSpPr>
          <p:nvPr>
            <p:ph type="ftr" sz="quarter" idx="11"/>
          </p:nvPr>
        </p:nvSpPr>
        <p:spPr/>
        <p:txBody>
          <a:bodyPr/>
          <a:lstStyle/>
          <a:p>
            <a:endParaRPr lang="it-IT"/>
          </a:p>
        </p:txBody>
      </p:sp>
      <p:sp>
        <p:nvSpPr>
          <p:cNvPr id="8" name="Slide Number Placeholder 4"/>
          <p:cNvSpPr>
            <a:spLocks noGrp="1"/>
          </p:cNvSpPr>
          <p:nvPr>
            <p:ph type="sldNum" sz="quarter" idx="12"/>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pic>
        <p:nvPicPr>
          <p:cNvPr id="9" name="Immagine 8"/>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0" name="Immagine 9"/>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4033772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hank you p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541537" y="1651246"/>
            <a:ext cx="11073409" cy="2673865"/>
          </a:xfrm>
        </p:spPr>
        <p:txBody>
          <a:bodyPr anchor="ctr">
            <a:normAutofit/>
          </a:bodyPr>
          <a:lstStyle>
            <a:lvl1pPr algn="l">
              <a:lnSpc>
                <a:spcPct val="85000"/>
              </a:lnSpc>
              <a:defRPr sz="4000" b="1" spc="-50"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9" name="Rectangle 8"/>
          <p:cNvSpPr/>
          <p:nvPr userDrawn="1"/>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10" name="Immagine 9"/>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541538" y="5598725"/>
            <a:ext cx="1384915" cy="749879"/>
          </a:xfrm>
          <a:prstGeom prst="rect">
            <a:avLst/>
          </a:prstGeom>
        </p:spPr>
      </p:pic>
      <p:pic>
        <p:nvPicPr>
          <p:cNvPr id="11" name="Immagin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7803472" y="5788112"/>
            <a:ext cx="4108465" cy="477638"/>
          </a:xfrm>
          <a:prstGeom prst="rect">
            <a:avLst/>
          </a:prstGeom>
        </p:spPr>
      </p:pic>
    </p:spTree>
    <p:extLst>
      <p:ext uri="{BB962C8B-B14F-4D97-AF65-F5344CB8AC3E}">
        <p14:creationId xmlns:p14="http://schemas.microsoft.com/office/powerpoint/2010/main" val="2966094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01274922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724646773"/>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M. Vretenar | NIMMS</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05039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a:noFill/>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96906108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3" Type="http://schemas.openxmlformats.org/officeDocument/2006/relationships/slideLayout" Target="../slideLayouts/slideLayout9.xml"/><Relationship Id="rId21" Type="http://schemas.openxmlformats.org/officeDocument/2006/relationships/slideLayout" Target="../slideLayouts/slideLayout27.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image" Target="../media/image6.png"/><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theme" Target="../theme/theme2.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 y="6400800"/>
            <a:ext cx="12192000"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latin typeface="Arial" panose="020B0604020202020204" pitchFamily="34" charset="0"/>
                <a:cs typeface="Arial" panose="020B0604020202020204" pitchFamily="34" charset="0"/>
              </a:defRPr>
            </a:lvl1pPr>
          </a:lstStyle>
          <a:p>
            <a:fld id="{47F50668-7C7A-4E04-AF8E-2281C5E456CB}" type="datetime1">
              <a:rPr lang="it-IT" smtClean="0"/>
              <a:pPr/>
              <a:t>13/05/2024</a:t>
            </a:fld>
            <a:endParaRPr lang="it-IT"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latin typeface="Arial" panose="020B0604020202020204" pitchFamily="34" charset="0"/>
                <a:cs typeface="Arial" panose="020B0604020202020204" pitchFamily="34" charset="0"/>
              </a:defRPr>
            </a:lvl1pPr>
          </a:lstStyle>
          <a:p>
            <a:endParaRPr lang="it-IT"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8"/>
          <p:cNvSpPr/>
          <p:nvPr userDrawn="1"/>
        </p:nvSpPr>
        <p:spPr>
          <a:xfrm>
            <a:off x="-1" y="6305866"/>
            <a:ext cx="12192001"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Slide Number Placeholder 4"/>
          <p:cNvSpPr>
            <a:spLocks noGrp="1"/>
          </p:cNvSpPr>
          <p:nvPr>
            <p:ph type="sldNum" sz="quarter" idx="4"/>
          </p:nvPr>
        </p:nvSpPr>
        <p:spPr>
          <a:xfrm>
            <a:off x="9927091" y="6459785"/>
            <a:ext cx="1312025" cy="365125"/>
          </a:xfrm>
          <a:prstGeom prst="rect">
            <a:avLst/>
          </a:prstGeom>
        </p:spPr>
        <p:txBody>
          <a:bodyPr anchor="ctr"/>
          <a:lstStyle>
            <a:lvl1pPr marL="0" algn="ctr" defTabSz="914400"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stStyle>
          <a:p>
            <a:fld id="{57A0FA2E-2223-4FE8-9E15-7906F6757A08}" type="slidenum">
              <a:rPr lang="it-IT" smtClean="0"/>
              <a:pPr/>
              <a:t>‹#›</a:t>
            </a:fld>
            <a:endParaRPr lang="it-IT" dirty="0"/>
          </a:p>
        </p:txBody>
      </p:sp>
    </p:spTree>
    <p:extLst>
      <p:ext uri="{BB962C8B-B14F-4D97-AF65-F5344CB8AC3E}">
        <p14:creationId xmlns:p14="http://schemas.microsoft.com/office/powerpoint/2010/main" val="7813175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ft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84583"/>
          </a:xfrm>
          <a:prstGeom prst="rect">
            <a:avLst/>
          </a:prstGeom>
          <a:solidFill>
            <a:srgbClr val="FFC000"/>
          </a:solidFill>
        </p:spPr>
        <p:txBody>
          <a:bodyPr vert="horz" lIns="0" tIns="0" rIns="0" bIns="0" rtlCol="0" anchor="ctr" anchorCtr="0">
            <a:noAutofit/>
          </a:bodyPr>
          <a:lstStyle/>
          <a:p>
            <a:r>
              <a:rPr lang="en-US" dirty="0"/>
              <a:t>Click to edit Master title style</a:t>
            </a:r>
          </a:p>
        </p:txBody>
      </p:sp>
      <p:pic>
        <p:nvPicPr>
          <p:cNvPr id="5" name="Picture 4"/>
          <p:cNvPicPr>
            <a:picLocks noChangeAspect="1"/>
          </p:cNvPicPr>
          <p:nvPr userDrawn="1"/>
        </p:nvPicPr>
        <p:blipFill>
          <a:blip r:embed="rId24" cstate="email">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5/13/2024</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M. Vretenar | NIMMS</a:t>
            </a:r>
          </a:p>
        </p:txBody>
      </p:sp>
    </p:spTree>
    <p:extLst>
      <p:ext uri="{BB962C8B-B14F-4D97-AF65-F5344CB8AC3E}">
        <p14:creationId xmlns:p14="http://schemas.microsoft.com/office/powerpoint/2010/main" val="255472503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Lst>
  <p:hf hdr="0"/>
  <p:txStyles>
    <p:titleStyle>
      <a:lvl1pPr marL="360000"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43.jpeg"/><Relationship Id="rId4" Type="http://schemas.openxmlformats.org/officeDocument/2006/relationships/image" Target="../media/image42.jpeg"/></Relationships>
</file>

<file path=ppt/slides/_rels/slide1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5.xml"/><Relationship Id="rId5" Type="http://schemas.openxmlformats.org/officeDocument/2006/relationships/image" Target="../media/image47.png"/><Relationship Id="rId4" Type="http://schemas.openxmlformats.org/officeDocument/2006/relationships/image" Target="../media/image46.png"/></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xml"/><Relationship Id="rId1" Type="http://schemas.openxmlformats.org/officeDocument/2006/relationships/slideLayout" Target="../slideLayouts/slideLayout28.xml"/><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28.xml"/><Relationship Id="rId5" Type="http://schemas.openxmlformats.org/officeDocument/2006/relationships/image" Target="../media/image53.jpeg"/><Relationship Id="rId4" Type="http://schemas.openxmlformats.org/officeDocument/2006/relationships/image" Target="../media/image52.jpeg"/></Relationships>
</file>

<file path=ppt/slides/_rels/slide15.xml.rels><?xml version="1.0" encoding="UTF-8" standalone="yes"?>
<Relationships xmlns="http://schemas.openxmlformats.org/package/2006/relationships"><Relationship Id="rId3" Type="http://schemas.openxmlformats.org/officeDocument/2006/relationships/image" Target="../media/image54.jpeg"/><Relationship Id="rId7" Type="http://schemas.openxmlformats.org/officeDocument/2006/relationships/image" Target="../media/image58.jpeg"/><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image" Target="../media/image57.jpeg"/><Relationship Id="rId5" Type="http://schemas.openxmlformats.org/officeDocument/2006/relationships/image" Target="../media/image56.png"/><Relationship Id="rId4" Type="http://schemas.openxmlformats.org/officeDocument/2006/relationships/image" Target="../media/image55.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jpeg"/><Relationship Id="rId1" Type="http://schemas.openxmlformats.org/officeDocument/2006/relationships/slideLayout" Target="../slideLayouts/slideLayout28.xml"/><Relationship Id="rId4" Type="http://schemas.openxmlformats.org/officeDocument/2006/relationships/image" Target="../media/image61.jpeg"/></Relationships>
</file>

<file path=ppt/slides/_rels/slide1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jpeg"/><Relationship Id="rId1" Type="http://schemas.openxmlformats.org/officeDocument/2006/relationships/slideLayout" Target="../slideLayouts/slideLayout28.xml"/><Relationship Id="rId4" Type="http://schemas.openxmlformats.org/officeDocument/2006/relationships/image" Target="../media/image64.jpeg"/></Relationships>
</file>

<file path=ppt/slides/_rels/slide19.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eg"/><Relationship Id="rId1" Type="http://schemas.openxmlformats.org/officeDocument/2006/relationships/slideLayout" Target="../slideLayouts/slideLayout28.xml"/><Relationship Id="rId5" Type="http://schemas.openxmlformats.org/officeDocument/2006/relationships/image" Target="../media/image68.jpeg"/><Relationship Id="rId4" Type="http://schemas.openxmlformats.org/officeDocument/2006/relationships/image" Target="../media/image67.jpeg"/></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emf"/><Relationship Id="rId1" Type="http://schemas.openxmlformats.org/officeDocument/2006/relationships/slideLayout" Target="../slideLayouts/slideLayout25.xml"/><Relationship Id="rId4" Type="http://schemas.openxmlformats.org/officeDocument/2006/relationships/image" Target="../media/image11.jpeg"/></Relationships>
</file>

<file path=ppt/slides/_rels/slide20.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5.xml"/></Relationships>
</file>

<file path=ppt/slides/_rels/slide21.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71.jpe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notesSlide" Target="../notesSlides/notesSlide5.xml"/><Relationship Id="rId1" Type="http://schemas.openxmlformats.org/officeDocument/2006/relationships/slideLayout" Target="../slideLayouts/slideLayout25.xml"/><Relationship Id="rId4" Type="http://schemas.openxmlformats.org/officeDocument/2006/relationships/image" Target="../media/image73.emf"/></Relationships>
</file>

<file path=ppt/slides/_rels/slide2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5.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png"/></Relationships>
</file>

<file path=ppt/slides/_rels/slide25.xml.rels><?xml version="1.0" encoding="UTF-8" standalone="yes"?>
<Relationships xmlns="http://schemas.openxmlformats.org/package/2006/relationships"><Relationship Id="rId3" Type="http://schemas.openxmlformats.org/officeDocument/2006/relationships/image" Target="../media/image80.wmf"/><Relationship Id="rId2" Type="http://schemas.openxmlformats.org/officeDocument/2006/relationships/image" Target="../media/image79.pn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5.xml"/><Relationship Id="rId5" Type="http://schemas.openxmlformats.org/officeDocument/2006/relationships/image" Target="../media/image84.png"/><Relationship Id="rId4" Type="http://schemas.openxmlformats.org/officeDocument/2006/relationships/image" Target="../media/image83.png"/></Relationships>
</file>

<file path=ppt/slides/_rels/slide2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25.xml"/><Relationship Id="rId4" Type="http://schemas.openxmlformats.org/officeDocument/2006/relationships/image" Target="../media/image8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89.jpeg"/><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jpeg"/><Relationship Id="rId1" Type="http://schemas.openxmlformats.org/officeDocument/2006/relationships/slideLayout" Target="../slideLayouts/slideLayout25.xml"/><Relationship Id="rId5" Type="http://schemas.openxmlformats.org/officeDocument/2006/relationships/image" Target="../media/image94.png"/><Relationship Id="rId4" Type="http://schemas.openxmlformats.org/officeDocument/2006/relationships/image" Target="../media/image93.png"/></Relationships>
</file>

<file path=ppt/slides/_rels/slide32.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25.xml"/><Relationship Id="rId4" Type="http://schemas.openxmlformats.org/officeDocument/2006/relationships/image" Target="../media/image97.png"/></Relationships>
</file>

<file path=ppt/slides/_rels/slide33.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image" Target="../media/image98.jpeg"/><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8" Type="http://schemas.openxmlformats.org/officeDocument/2006/relationships/image" Target="../media/image108.png"/><Relationship Id="rId3" Type="http://schemas.openxmlformats.org/officeDocument/2006/relationships/image" Target="../media/image103.jpeg"/><Relationship Id="rId7" Type="http://schemas.openxmlformats.org/officeDocument/2006/relationships/image" Target="../media/image107.png"/><Relationship Id="rId2" Type="http://schemas.openxmlformats.org/officeDocument/2006/relationships/image" Target="../media/image102.jpeg"/><Relationship Id="rId1" Type="http://schemas.openxmlformats.org/officeDocument/2006/relationships/slideLayout" Target="../slideLayouts/slideLayout25.xml"/><Relationship Id="rId6" Type="http://schemas.openxmlformats.org/officeDocument/2006/relationships/image" Target="../media/image106.png"/><Relationship Id="rId5" Type="http://schemas.openxmlformats.org/officeDocument/2006/relationships/image" Target="../media/image105.png"/><Relationship Id="rId4" Type="http://schemas.openxmlformats.org/officeDocument/2006/relationships/image" Target="../media/image104.png"/></Relationships>
</file>

<file path=ppt/slides/_rels/slide36.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3" Type="http://schemas.openxmlformats.org/officeDocument/2006/relationships/image" Target="../media/image110.gif"/><Relationship Id="rId2" Type="http://schemas.openxmlformats.org/officeDocument/2006/relationships/notesSlide" Target="../notesSlides/notesSlide6.xml"/><Relationship Id="rId1" Type="http://schemas.openxmlformats.org/officeDocument/2006/relationships/slideLayout" Target="../slideLayouts/slideLayout25.xml"/><Relationship Id="rId6" Type="http://schemas.openxmlformats.org/officeDocument/2006/relationships/image" Target="../media/image113.wmf"/><Relationship Id="rId5" Type="http://schemas.openxmlformats.org/officeDocument/2006/relationships/image" Target="../media/image112.jpeg"/><Relationship Id="rId4" Type="http://schemas.openxmlformats.org/officeDocument/2006/relationships/image" Target="../media/image111.jpeg"/></Relationships>
</file>

<file path=ppt/slides/_rels/slide39.xml.rels><?xml version="1.0" encoding="UTF-8" standalone="yes"?>
<Relationships xmlns="http://schemas.openxmlformats.org/package/2006/relationships"><Relationship Id="rId3" Type="http://schemas.openxmlformats.org/officeDocument/2006/relationships/image" Target="../media/image115.wmf"/><Relationship Id="rId2" Type="http://schemas.openxmlformats.org/officeDocument/2006/relationships/image" Target="../media/image114.wmf"/><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5.xml"/><Relationship Id="rId5" Type="http://schemas.openxmlformats.org/officeDocument/2006/relationships/image" Target="../media/image17.png"/><Relationship Id="rId4" Type="http://schemas.openxmlformats.org/officeDocument/2006/relationships/image" Target="../media/image16.png"/></Relationships>
</file>

<file path=ppt/slides/_rels/slide40.xml.rels><?xml version="1.0" encoding="UTF-8" standalone="yes"?>
<Relationships xmlns="http://schemas.openxmlformats.org/package/2006/relationships"><Relationship Id="rId3" Type="http://schemas.openxmlformats.org/officeDocument/2006/relationships/image" Target="../media/image117.wmf"/><Relationship Id="rId2" Type="http://schemas.openxmlformats.org/officeDocument/2006/relationships/image" Target="../media/image116.wmf"/><Relationship Id="rId1" Type="http://schemas.openxmlformats.org/officeDocument/2006/relationships/slideLayout" Target="../slideLayouts/slideLayout25.xml"/></Relationships>
</file>

<file path=ppt/slides/_rels/slide41.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120.wmf"/><Relationship Id="rId2" Type="http://schemas.openxmlformats.org/officeDocument/2006/relationships/oleObject" Target="../embeddings/oleObject14.bin"/><Relationship Id="rId1" Type="http://schemas.openxmlformats.org/officeDocument/2006/relationships/slideLayout" Target="../slideLayouts/slideLayout25.xml"/><Relationship Id="rId5" Type="http://schemas.openxmlformats.org/officeDocument/2006/relationships/image" Target="../media/image121.wmf"/><Relationship Id="rId4" Type="http://schemas.openxmlformats.org/officeDocument/2006/relationships/oleObject" Target="../embeddings/oleObject15.bin"/></Relationships>
</file>

<file path=ppt/slides/_rels/slide4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jpeg"/><Relationship Id="rId1" Type="http://schemas.openxmlformats.org/officeDocument/2006/relationships/slideLayout" Target="../slideLayouts/slideLayout25.xml"/></Relationships>
</file>

<file path=ppt/slides/_rels/slide44.xml.rels><?xml version="1.0" encoding="UTF-8" standalone="yes"?>
<Relationships xmlns="http://schemas.openxmlformats.org/package/2006/relationships"><Relationship Id="rId2" Type="http://schemas.openxmlformats.org/officeDocument/2006/relationships/image" Target="../media/image124.jp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image" Target="../media/image18.png"/><Relationship Id="rId1" Type="http://schemas.openxmlformats.org/officeDocument/2006/relationships/slideLayout" Target="../slideLayouts/slideLayout25.xml"/><Relationship Id="rId6" Type="http://schemas.openxmlformats.org/officeDocument/2006/relationships/image" Target="../media/image19.wmf"/><Relationship Id="rId11" Type="http://schemas.openxmlformats.org/officeDocument/2006/relationships/image" Target="../media/image23.png"/><Relationship Id="rId5" Type="http://schemas.openxmlformats.org/officeDocument/2006/relationships/oleObject" Target="../embeddings/oleObject2.bin"/><Relationship Id="rId10" Type="http://schemas.openxmlformats.org/officeDocument/2006/relationships/image" Target="../media/image21.wmf"/><Relationship Id="rId4" Type="http://schemas.openxmlformats.org/officeDocument/2006/relationships/image" Target="../media/image18.wmf"/><Relationship Id="rId9" Type="http://schemas.openxmlformats.org/officeDocument/2006/relationships/oleObject" Target="../embeddings/oleObject4.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oleObject" Target="../embeddings/oleObject10.bin"/><Relationship Id="rId3" Type="http://schemas.openxmlformats.org/officeDocument/2006/relationships/image" Target="../media/image22.wmf"/><Relationship Id="rId7" Type="http://schemas.openxmlformats.org/officeDocument/2006/relationships/image" Target="../media/image24.wmf"/><Relationship Id="rId12" Type="http://schemas.openxmlformats.org/officeDocument/2006/relationships/image" Target="../media/image27.emf"/><Relationship Id="rId2" Type="http://schemas.openxmlformats.org/officeDocument/2006/relationships/oleObject" Target="../embeddings/oleObject5.bin"/><Relationship Id="rId1" Type="http://schemas.openxmlformats.org/officeDocument/2006/relationships/slideLayout" Target="../slideLayouts/slideLayout25.xml"/><Relationship Id="rId6" Type="http://schemas.openxmlformats.org/officeDocument/2006/relationships/oleObject" Target="../embeddings/oleObject7.bin"/><Relationship Id="rId11" Type="http://schemas.openxmlformats.org/officeDocument/2006/relationships/image" Target="../media/image26.wmf"/><Relationship Id="rId5" Type="http://schemas.openxmlformats.org/officeDocument/2006/relationships/image" Target="../media/image23.w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25.wmf"/><Relationship Id="rId14" Type="http://schemas.openxmlformats.org/officeDocument/2006/relationships/image" Target="../media/image28.wmf"/></Relationships>
</file>

<file path=ppt/slides/_rels/slide7.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image" Target="../media/image29.png"/><Relationship Id="rId1" Type="http://schemas.openxmlformats.org/officeDocument/2006/relationships/slideLayout" Target="../slideLayouts/slideLayout2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3.bin"/><Relationship Id="rId3" Type="http://schemas.openxmlformats.org/officeDocument/2006/relationships/image" Target="../media/image33.gif"/><Relationship Id="rId7" Type="http://schemas.openxmlformats.org/officeDocument/2006/relationships/image" Target="../media/image35.wmf"/><Relationship Id="rId2" Type="http://schemas.openxmlformats.org/officeDocument/2006/relationships/image" Target="../media/image27.emf"/><Relationship Id="rId1" Type="http://schemas.openxmlformats.org/officeDocument/2006/relationships/slideLayout" Target="../slideLayouts/slideLayout25.xml"/><Relationship Id="rId6" Type="http://schemas.openxmlformats.org/officeDocument/2006/relationships/oleObject" Target="../embeddings/oleObject12.bin"/><Relationship Id="rId5" Type="http://schemas.openxmlformats.org/officeDocument/2006/relationships/image" Target="../media/image34.wmf"/><Relationship Id="rId4" Type="http://schemas.openxmlformats.org/officeDocument/2006/relationships/oleObject" Target="../embeddings/oleObject11.bin"/><Relationship Id="rId9" Type="http://schemas.openxmlformats.org/officeDocument/2006/relationships/image" Target="../media/image36.wmf"/></Relationships>
</file>

<file path=ppt/slides/_rels/slide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emf"/><Relationship Id="rId1" Type="http://schemas.openxmlformats.org/officeDocument/2006/relationships/slideLayout" Target="../slideLayouts/slideLayout25.xml"/><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10113" y="0"/>
            <a:ext cx="12171774" cy="552344"/>
          </a:xfrm>
          <a:solidFill>
            <a:srgbClr val="0070C0"/>
          </a:solidFill>
        </p:spPr>
        <p:txBody>
          <a:bodyPr/>
          <a:lstStyle/>
          <a:p>
            <a:pPr algn="l"/>
            <a:r>
              <a:rPr lang="en-US" sz="2800" dirty="0"/>
              <a:t>  Maurizio Vretenar </a:t>
            </a:r>
            <a:r>
              <a:rPr lang="en-US" dirty="0"/>
              <a:t>CERN 							RTU/CERN </a:t>
            </a:r>
            <a:r>
              <a:rPr lang="en-US" sz="2400" dirty="0"/>
              <a:t>May 2024 </a:t>
            </a:r>
            <a:endParaRPr lang="en-US" sz="2800" dirty="0"/>
          </a:p>
        </p:txBody>
      </p:sp>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0" y="6115705"/>
            <a:ext cx="12192000" cy="742295"/>
          </a:xfrm>
          <a:solidFill>
            <a:srgbClr val="0070C0"/>
          </a:solidFill>
        </p:spPr>
        <p:txBody>
          <a:bodyPr>
            <a:noAutofit/>
          </a:bodyPr>
          <a:lstStyle/>
          <a:p>
            <a:r>
              <a:rPr lang="en-GB" sz="4000" dirty="0">
                <a:solidFill>
                  <a:srgbClr val="FFFF00"/>
                </a:solidFill>
              </a:rPr>
              <a:t>  Radio Frequency Systems</a:t>
            </a:r>
            <a:endParaRPr lang="en-US" sz="4000" dirty="0">
              <a:solidFill>
                <a:srgbClr val="FFFF00"/>
              </a:solidFill>
            </a:endParaRPr>
          </a:p>
        </p:txBody>
      </p:sp>
      <p:pic>
        <p:nvPicPr>
          <p:cNvPr id="9" name="Image 2" descr="logooutline.eps">
            <a:extLst>
              <a:ext uri="{FF2B5EF4-FFF2-40B4-BE49-F238E27FC236}">
                <a16:creationId xmlns:a16="http://schemas.microsoft.com/office/drawing/2014/main" id="{6FABF745-455E-4622-9476-ED3B1E0E019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2852" y="4355399"/>
            <a:ext cx="1545657" cy="1530123"/>
          </a:xfrm>
          <a:prstGeom prst="rect">
            <a:avLst/>
          </a:prstGeom>
        </p:spPr>
      </p:pic>
      <p:sp>
        <p:nvSpPr>
          <p:cNvPr id="4" name="TextBox 3">
            <a:extLst>
              <a:ext uri="{FF2B5EF4-FFF2-40B4-BE49-F238E27FC236}">
                <a16:creationId xmlns:a16="http://schemas.microsoft.com/office/drawing/2014/main" id="{8DEF0166-B535-4BA0-81C6-162AB8ACA99F}"/>
              </a:ext>
            </a:extLst>
          </p:cNvPr>
          <p:cNvSpPr txBox="1"/>
          <p:nvPr/>
        </p:nvSpPr>
        <p:spPr>
          <a:xfrm>
            <a:off x="4782323" y="-49067"/>
            <a:ext cx="1975990"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3200" b="1" i="0" u="none" strike="noStrike" kern="1200" cap="none" spc="0" normalizeH="0" baseline="0" noProof="0" dirty="0">
                <a:ln w="22225">
                  <a:solidFill>
                    <a:srgbClr val="BD582C"/>
                  </a:solidFill>
                  <a:prstDash val="solid"/>
                </a:ln>
                <a:solidFill>
                  <a:srgbClr val="BD582C">
                    <a:lumMod val="40000"/>
                    <a:lumOff val="60000"/>
                  </a:srgbClr>
                </a:solidFill>
                <a:effectLst/>
                <a:uLnTx/>
                <a:uFillTx/>
                <a:latin typeface="Calibri" panose="020F0502020204030204"/>
                <a:ea typeface="+mn-ea"/>
                <a:cs typeface="+mn-cs"/>
              </a:rPr>
              <a:t>LECTURE 6</a:t>
            </a:r>
            <a:endParaRPr kumimoji="0" lang="en-GB" sz="3200" b="1" i="0" u="none" strike="noStrike" kern="1200" cap="none" spc="0" normalizeH="0" baseline="0" noProof="0" dirty="0">
              <a:ln w="22225">
                <a:solidFill>
                  <a:srgbClr val="BD582C"/>
                </a:solidFill>
                <a:prstDash val="solid"/>
              </a:ln>
              <a:solidFill>
                <a:srgbClr val="BD582C">
                  <a:lumMod val="40000"/>
                  <a:lumOff val="60000"/>
                </a:srgbClr>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C34E29B4-AB53-472C-8285-35B1C912298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42575" y="564554"/>
            <a:ext cx="9739312" cy="5538940"/>
          </a:xfrm>
          <a:prstGeom prst="rect">
            <a:avLst/>
          </a:prstGeom>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a:t>Cavity optimization</a:t>
            </a:r>
          </a:p>
        </p:txBody>
      </p:sp>
      <p:sp>
        <p:nvSpPr>
          <p:cNvPr id="4" name="Segnaposto piè di pagina 3"/>
          <p:cNvSpPr>
            <a:spLocks noGrp="1"/>
          </p:cNvSpPr>
          <p:nvPr>
            <p:ph type="ftr" sz="quarter" idx="10"/>
          </p:nvPr>
        </p:nvSpPr>
        <p:spPr bwMode="auto">
          <a:xfrm>
            <a:off x="3124200" y="65373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Francesco Grespan</a:t>
            </a:r>
          </a:p>
        </p:txBody>
      </p:sp>
      <p:sp>
        <p:nvSpPr>
          <p:cNvPr id="5" name="Segnaposto data 4"/>
          <p:cNvSpPr>
            <a:spLocks noGrp="1"/>
          </p:cNvSpPr>
          <p:nvPr>
            <p:ph type="dt" sz="half" idx="11"/>
          </p:nvPr>
        </p:nvSpPr>
        <p:spPr bwMode="auto">
          <a:xfrm>
            <a:off x="457200" y="65373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Helmohltz School 2015</a:t>
            </a:r>
          </a:p>
        </p:txBody>
      </p:sp>
      <p:grpSp>
        <p:nvGrpSpPr>
          <p:cNvPr id="6" name="Gruppo 83"/>
          <p:cNvGrpSpPr>
            <a:grpSpLocks/>
          </p:cNvGrpSpPr>
          <p:nvPr/>
        </p:nvGrpSpPr>
        <p:grpSpPr bwMode="auto">
          <a:xfrm>
            <a:off x="1508949" y="1448275"/>
            <a:ext cx="2357437" cy="1835150"/>
            <a:chOff x="357158" y="2450640"/>
            <a:chExt cx="3292499" cy="2242472"/>
          </a:xfrm>
        </p:grpSpPr>
        <p:cxnSp>
          <p:nvCxnSpPr>
            <p:cNvPr id="7" name="Connettore 1 6"/>
            <p:cNvCxnSpPr/>
            <p:nvPr/>
          </p:nvCxnSpPr>
          <p:spPr>
            <a:xfrm rot="10800000">
              <a:off x="2532203" y="3476824"/>
              <a:ext cx="10997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Connettore 1 7"/>
            <p:cNvCxnSpPr/>
            <p:nvPr/>
          </p:nvCxnSpPr>
          <p:spPr>
            <a:xfrm rot="10800000">
              <a:off x="357158" y="3469064"/>
              <a:ext cx="1099717" cy="19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74895" y="3674689"/>
              <a:ext cx="109971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Connettore 1 9"/>
            <p:cNvCxnSpPr/>
            <p:nvPr/>
          </p:nvCxnSpPr>
          <p:spPr>
            <a:xfrm>
              <a:off x="2549940" y="3680508"/>
              <a:ext cx="1099717" cy="19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rot="5400000" flipH="1" flipV="1">
              <a:off x="966370" y="2961653"/>
              <a:ext cx="1000965" cy="2216"/>
            </a:xfrm>
            <a:prstGeom prst="line">
              <a:avLst/>
            </a:prstGeom>
          </p:spPr>
          <p:style>
            <a:lnRef idx="2">
              <a:schemeClr val="dk1"/>
            </a:lnRef>
            <a:fillRef idx="0">
              <a:schemeClr val="dk1"/>
            </a:fillRef>
            <a:effectRef idx="1">
              <a:schemeClr val="dk1"/>
            </a:effectRef>
            <a:fontRef idx="minor">
              <a:schemeClr val="tx1"/>
            </a:fontRef>
          </p:style>
        </p:cxnSp>
        <p:cxnSp>
          <p:nvCxnSpPr>
            <p:cNvPr id="12" name="Connettore 1 11"/>
            <p:cNvCxnSpPr/>
            <p:nvPr/>
          </p:nvCxnSpPr>
          <p:spPr>
            <a:xfrm rot="5400000" flipH="1" flipV="1">
              <a:off x="961936" y="4191521"/>
              <a:ext cx="1000965" cy="2216"/>
            </a:xfrm>
            <a:prstGeom prst="line">
              <a:avLst/>
            </a:prstGeom>
          </p:spPr>
          <p:style>
            <a:lnRef idx="2">
              <a:schemeClr val="dk1"/>
            </a:lnRef>
            <a:fillRef idx="0">
              <a:schemeClr val="dk1"/>
            </a:fillRef>
            <a:effectRef idx="1">
              <a:schemeClr val="dk1"/>
            </a:effectRef>
            <a:fontRef idx="minor">
              <a:schemeClr val="tx1"/>
            </a:fontRef>
          </p:style>
        </p:cxnSp>
        <p:cxnSp>
          <p:nvCxnSpPr>
            <p:cNvPr id="13" name="Connettore 1 12"/>
            <p:cNvCxnSpPr/>
            <p:nvPr/>
          </p:nvCxnSpPr>
          <p:spPr>
            <a:xfrm rot="5400000" flipH="1" flipV="1">
              <a:off x="2031720" y="2962762"/>
              <a:ext cx="1000965" cy="0"/>
            </a:xfrm>
            <a:prstGeom prst="line">
              <a:avLst/>
            </a:prstGeom>
          </p:spPr>
          <p:style>
            <a:lnRef idx="2">
              <a:schemeClr val="dk1"/>
            </a:lnRef>
            <a:fillRef idx="0">
              <a:schemeClr val="dk1"/>
            </a:fillRef>
            <a:effectRef idx="1">
              <a:schemeClr val="dk1"/>
            </a:effectRef>
            <a:fontRef idx="minor">
              <a:schemeClr val="tx1"/>
            </a:fontRef>
          </p:style>
        </p:cxnSp>
        <p:cxnSp>
          <p:nvCxnSpPr>
            <p:cNvPr id="14" name="Connettore 1 13"/>
            <p:cNvCxnSpPr/>
            <p:nvPr/>
          </p:nvCxnSpPr>
          <p:spPr>
            <a:xfrm rot="5400000" flipH="1" flipV="1">
              <a:off x="2026178" y="4191521"/>
              <a:ext cx="1000965" cy="2216"/>
            </a:xfrm>
            <a:prstGeom prst="line">
              <a:avLst/>
            </a:prstGeom>
          </p:spPr>
          <p:style>
            <a:lnRef idx="2">
              <a:schemeClr val="dk1"/>
            </a:lnRef>
            <a:fillRef idx="0">
              <a:schemeClr val="dk1"/>
            </a:fillRef>
            <a:effectRef idx="1">
              <a:schemeClr val="dk1"/>
            </a:effectRef>
            <a:fontRef idx="minor">
              <a:schemeClr val="tx1"/>
            </a:fontRef>
          </p:style>
        </p:cxnSp>
        <p:cxnSp>
          <p:nvCxnSpPr>
            <p:cNvPr id="15" name="Connettore 1 14"/>
            <p:cNvCxnSpPr/>
            <p:nvPr/>
          </p:nvCxnSpPr>
          <p:spPr>
            <a:xfrm>
              <a:off x="1479047" y="2450640"/>
              <a:ext cx="1070893" cy="1940"/>
            </a:xfrm>
            <a:prstGeom prst="line">
              <a:avLst/>
            </a:prstGeom>
          </p:spPr>
          <p:style>
            <a:lnRef idx="2">
              <a:schemeClr val="dk1"/>
            </a:lnRef>
            <a:fillRef idx="0">
              <a:schemeClr val="dk1"/>
            </a:fillRef>
            <a:effectRef idx="1">
              <a:schemeClr val="dk1"/>
            </a:effectRef>
            <a:fontRef idx="minor">
              <a:schemeClr val="tx1"/>
            </a:fontRef>
          </p:style>
        </p:cxnSp>
        <p:cxnSp>
          <p:nvCxnSpPr>
            <p:cNvPr id="16" name="Connettore 1 15"/>
            <p:cNvCxnSpPr/>
            <p:nvPr/>
          </p:nvCxnSpPr>
          <p:spPr>
            <a:xfrm>
              <a:off x="1456875" y="4652376"/>
              <a:ext cx="1070893" cy="1939"/>
            </a:xfrm>
            <a:prstGeom prst="line">
              <a:avLst/>
            </a:prstGeom>
          </p:spPr>
          <p:style>
            <a:lnRef idx="2">
              <a:schemeClr val="dk1"/>
            </a:lnRef>
            <a:fillRef idx="0">
              <a:schemeClr val="dk1"/>
            </a:fillRef>
            <a:effectRef idx="1">
              <a:schemeClr val="dk1"/>
            </a:effectRef>
            <a:fontRef idx="minor">
              <a:schemeClr val="tx1"/>
            </a:fontRef>
          </p:style>
        </p:cxnSp>
      </p:grpSp>
      <p:sp>
        <p:nvSpPr>
          <p:cNvPr id="18" name="Rettangolo 13"/>
          <p:cNvSpPr>
            <a:spLocks noChangeArrowheads="1"/>
          </p:cNvSpPr>
          <p:nvPr/>
        </p:nvSpPr>
        <p:spPr bwMode="auto">
          <a:xfrm>
            <a:off x="1672548" y="3761264"/>
            <a:ext cx="1857375" cy="307975"/>
          </a:xfrm>
          <a:prstGeom prst="rect">
            <a:avLst/>
          </a:prstGeom>
          <a:noFill/>
          <a:ln w="9525">
            <a:noFill/>
            <a:miter lim="800000"/>
            <a:headEnd/>
            <a:tailEnd/>
          </a:ln>
        </p:spPr>
        <p:txBody>
          <a:bodyPr>
            <a:spAutoFit/>
          </a:bodyPr>
          <a:lstStyle/>
          <a:p>
            <a:pPr algn="just"/>
            <a:r>
              <a:rPr lang="it-IT" sz="1400" dirty="0" err="1">
                <a:solidFill>
                  <a:srgbClr val="000000"/>
                </a:solidFill>
                <a:latin typeface="Calibri" pitchFamily="34" charset="0"/>
              </a:rPr>
              <a:t>Step</a:t>
            </a:r>
            <a:r>
              <a:rPr lang="it-IT" sz="1400" dirty="0">
                <a:solidFill>
                  <a:srgbClr val="000000"/>
                </a:solidFill>
                <a:latin typeface="Calibri" pitchFamily="34" charset="0"/>
              </a:rPr>
              <a:t> 1: </a:t>
            </a:r>
            <a:r>
              <a:rPr lang="it-IT" sz="1400" dirty="0" err="1">
                <a:solidFill>
                  <a:srgbClr val="000000"/>
                </a:solidFill>
                <a:latin typeface="Calibri" pitchFamily="34" charset="0"/>
              </a:rPr>
              <a:t>pillbox</a:t>
            </a:r>
            <a:r>
              <a:rPr lang="it-IT" sz="1400" dirty="0">
                <a:solidFill>
                  <a:srgbClr val="000000"/>
                </a:solidFill>
                <a:latin typeface="Calibri" pitchFamily="34" charset="0"/>
              </a:rPr>
              <a:t> </a:t>
            </a:r>
            <a:r>
              <a:rPr lang="it-IT" sz="1400" dirty="0" err="1">
                <a:solidFill>
                  <a:srgbClr val="000000"/>
                </a:solidFill>
                <a:latin typeface="Calibri" pitchFamily="34" charset="0"/>
              </a:rPr>
              <a:t>cavity</a:t>
            </a:r>
            <a:endParaRPr lang="en-US" sz="1400" dirty="0">
              <a:solidFill>
                <a:srgbClr val="000000"/>
              </a:solidFill>
              <a:latin typeface="Calibri" pitchFamily="34" charset="0"/>
            </a:endParaRPr>
          </a:p>
        </p:txBody>
      </p:sp>
      <p:sp>
        <p:nvSpPr>
          <p:cNvPr id="20" name="Rettangolo 13"/>
          <p:cNvSpPr>
            <a:spLocks noChangeArrowheads="1"/>
          </p:cNvSpPr>
          <p:nvPr/>
        </p:nvSpPr>
        <p:spPr bwMode="auto">
          <a:xfrm>
            <a:off x="7377934" y="3761264"/>
            <a:ext cx="3143250" cy="1384995"/>
          </a:xfrm>
          <a:prstGeom prst="rect">
            <a:avLst/>
          </a:prstGeom>
          <a:noFill/>
          <a:ln w="9525">
            <a:noFill/>
            <a:miter lim="800000"/>
            <a:headEnd/>
            <a:tailEnd/>
          </a:ln>
        </p:spPr>
        <p:txBody>
          <a:bodyPr>
            <a:spAutoFit/>
          </a:bodyPr>
          <a:lstStyle/>
          <a:p>
            <a:pPr algn="just"/>
            <a:r>
              <a:rPr lang="it-IT" sz="1400" dirty="0" err="1">
                <a:solidFill>
                  <a:srgbClr val="000000"/>
                </a:solidFill>
                <a:latin typeface="Calibri" pitchFamily="34" charset="0"/>
              </a:rPr>
              <a:t>Step</a:t>
            </a:r>
            <a:r>
              <a:rPr lang="it-IT" sz="1400" dirty="0">
                <a:solidFill>
                  <a:srgbClr val="000000"/>
                </a:solidFill>
                <a:latin typeface="Calibri" pitchFamily="34" charset="0"/>
              </a:rPr>
              <a:t> 3: </a:t>
            </a:r>
            <a:r>
              <a:rPr lang="it-IT" sz="1400" b="1" dirty="0" err="1">
                <a:solidFill>
                  <a:srgbClr val="000000"/>
                </a:solidFill>
                <a:latin typeface="Calibri" pitchFamily="34" charset="0"/>
              </a:rPr>
              <a:t>optimization</a:t>
            </a:r>
            <a:endParaRPr lang="it-IT" sz="1400" dirty="0">
              <a:solidFill>
                <a:srgbClr val="000000"/>
              </a:solidFill>
              <a:latin typeface="Calibri" pitchFamily="34" charset="0"/>
            </a:endParaRPr>
          </a:p>
          <a:p>
            <a:pPr algn="just"/>
            <a:r>
              <a:rPr lang="en-US" sz="1400" dirty="0">
                <a:solidFill>
                  <a:srgbClr val="000000"/>
                </a:solidFill>
                <a:latin typeface="Calibri" pitchFamily="34" charset="0"/>
              </a:rPr>
              <a:t>Rounding off edges close to beam axis allows to increase the ratio E0/</a:t>
            </a:r>
            <a:r>
              <a:rPr lang="en-US" sz="1400" dirty="0" err="1">
                <a:solidFill>
                  <a:srgbClr val="000000"/>
                </a:solidFill>
                <a:latin typeface="Calibri" pitchFamily="34" charset="0"/>
              </a:rPr>
              <a:t>Epeak</a:t>
            </a:r>
            <a:r>
              <a:rPr lang="en-US" sz="1400" dirty="0">
                <a:solidFill>
                  <a:srgbClr val="000000"/>
                </a:solidFill>
                <a:latin typeface="Calibri" pitchFamily="34" charset="0"/>
              </a:rPr>
              <a:t>. The protrusion inside the cavity (nose cone) increase T and ZT</a:t>
            </a:r>
            <a:r>
              <a:rPr lang="en-US" sz="1400" baseline="30000" dirty="0">
                <a:solidFill>
                  <a:srgbClr val="000000"/>
                </a:solidFill>
                <a:latin typeface="Calibri" pitchFamily="34" charset="0"/>
              </a:rPr>
              <a:t>2</a:t>
            </a:r>
            <a:r>
              <a:rPr lang="en-US" sz="1400" dirty="0">
                <a:solidFill>
                  <a:srgbClr val="000000"/>
                </a:solidFill>
                <a:latin typeface="Calibri" pitchFamily="34" charset="0"/>
              </a:rPr>
              <a:t>. A spherical shape of the inductive zone improve Q.</a:t>
            </a:r>
          </a:p>
        </p:txBody>
      </p:sp>
      <p:sp>
        <p:nvSpPr>
          <p:cNvPr id="19" name="Rettangolo 13"/>
          <p:cNvSpPr>
            <a:spLocks noChangeArrowheads="1"/>
          </p:cNvSpPr>
          <p:nvPr/>
        </p:nvSpPr>
        <p:spPr bwMode="auto">
          <a:xfrm>
            <a:off x="3646058" y="3842099"/>
            <a:ext cx="3433927" cy="1815882"/>
          </a:xfrm>
          <a:prstGeom prst="rect">
            <a:avLst/>
          </a:prstGeom>
          <a:noFill/>
          <a:ln w="9525">
            <a:noFill/>
            <a:miter lim="800000"/>
            <a:headEnd/>
            <a:tailEnd/>
          </a:ln>
        </p:spPr>
        <p:txBody>
          <a:bodyPr wrap="square">
            <a:spAutoFit/>
          </a:bodyPr>
          <a:lstStyle/>
          <a:p>
            <a:pPr algn="just"/>
            <a:r>
              <a:rPr lang="en-US" sz="1400" dirty="0">
                <a:solidFill>
                  <a:srgbClr val="000000"/>
                </a:solidFill>
                <a:latin typeface="Calibri" pitchFamily="34" charset="0"/>
              </a:rPr>
              <a:t>Step 2: </a:t>
            </a:r>
            <a:r>
              <a:rPr lang="en-US" sz="1400" b="1" dirty="0">
                <a:solidFill>
                  <a:srgbClr val="000000"/>
                </a:solidFill>
                <a:latin typeface="Calibri" pitchFamily="34" charset="0"/>
              </a:rPr>
              <a:t>reentrant cavity</a:t>
            </a:r>
            <a:endParaRPr lang="en-US" sz="1400" dirty="0">
              <a:solidFill>
                <a:srgbClr val="000000"/>
              </a:solidFill>
              <a:latin typeface="Calibri" pitchFamily="34" charset="0"/>
            </a:endParaRPr>
          </a:p>
          <a:p>
            <a:pPr algn="just"/>
            <a:r>
              <a:rPr lang="en-US" sz="1400" dirty="0">
                <a:solidFill>
                  <a:srgbClr val="000000"/>
                </a:solidFill>
                <a:latin typeface="Calibri" pitchFamily="34" charset="0"/>
              </a:rPr>
              <a:t>E field is concentrated near beam axis and gap become shorter: T and gap capacitance increase. </a:t>
            </a:r>
            <a:r>
              <a:rPr lang="en-US" sz="1400" dirty="0" err="1">
                <a:solidFill>
                  <a:srgbClr val="000000"/>
                </a:solidFill>
                <a:latin typeface="Calibri" pitchFamily="34" charset="0"/>
              </a:rPr>
              <a:t>C</a:t>
            </a:r>
            <a:r>
              <a:rPr lang="en-US" sz="1400" baseline="-25000" dirty="0" err="1">
                <a:solidFill>
                  <a:srgbClr val="000000"/>
                </a:solidFill>
                <a:latin typeface="Calibri" pitchFamily="34" charset="0"/>
              </a:rPr>
              <a:t>gap</a:t>
            </a:r>
            <a:r>
              <a:rPr lang="en-US" sz="1400" dirty="0">
                <a:solidFill>
                  <a:srgbClr val="000000"/>
                </a:solidFill>
                <a:latin typeface="Calibri" pitchFamily="34" charset="0"/>
              </a:rPr>
              <a:t> a function of L1 and R1. </a:t>
            </a:r>
          </a:p>
          <a:p>
            <a:pPr algn="just"/>
            <a:r>
              <a:rPr lang="en-US" sz="1400" dirty="0">
                <a:solidFill>
                  <a:srgbClr val="000000"/>
                </a:solidFill>
                <a:latin typeface="Calibri" pitchFamily="34" charset="0"/>
              </a:rPr>
              <a:t>Magnetic field is confined on the outer walls and inductance is function of L2 and R2-R1. </a:t>
            </a:r>
          </a:p>
          <a:p>
            <a:pPr algn="just"/>
            <a:r>
              <a:rPr lang="en-US" sz="1400" dirty="0">
                <a:solidFill>
                  <a:srgbClr val="000000"/>
                </a:solidFill>
                <a:latin typeface="Calibri" pitchFamily="34" charset="0"/>
              </a:rPr>
              <a:t>To get the same frequency it is possible to reduce cavity radius, increasing Q and Z.</a:t>
            </a:r>
          </a:p>
        </p:txBody>
      </p:sp>
      <p:grpSp>
        <p:nvGrpSpPr>
          <p:cNvPr id="23" name="Gruppo 143"/>
          <p:cNvGrpSpPr>
            <a:grpSpLocks/>
          </p:cNvGrpSpPr>
          <p:nvPr/>
        </p:nvGrpSpPr>
        <p:grpSpPr bwMode="auto">
          <a:xfrm>
            <a:off x="4411215" y="1168241"/>
            <a:ext cx="2468880" cy="2002536"/>
            <a:chOff x="3000364" y="557442"/>
            <a:chExt cx="2571768" cy="2085740"/>
          </a:xfrm>
        </p:grpSpPr>
        <p:grpSp>
          <p:nvGrpSpPr>
            <p:cNvPr id="24" name="Gruppo 118"/>
            <p:cNvGrpSpPr>
              <a:grpSpLocks/>
            </p:cNvGrpSpPr>
            <p:nvPr/>
          </p:nvGrpSpPr>
          <p:grpSpPr bwMode="auto">
            <a:xfrm>
              <a:off x="3000364" y="928670"/>
              <a:ext cx="2571768" cy="1714512"/>
              <a:chOff x="3000364" y="928670"/>
              <a:chExt cx="2571768" cy="1714512"/>
            </a:xfrm>
          </p:grpSpPr>
          <p:grpSp>
            <p:nvGrpSpPr>
              <p:cNvPr id="34" name="Gruppo 52"/>
              <p:cNvGrpSpPr>
                <a:grpSpLocks/>
              </p:cNvGrpSpPr>
              <p:nvPr/>
            </p:nvGrpSpPr>
            <p:grpSpPr bwMode="auto">
              <a:xfrm>
                <a:off x="3000364" y="928670"/>
                <a:ext cx="2571768" cy="1714512"/>
                <a:chOff x="1993881" y="1278150"/>
                <a:chExt cx="4185358" cy="2675864"/>
              </a:xfrm>
            </p:grpSpPr>
            <p:grpSp>
              <p:nvGrpSpPr>
                <p:cNvPr id="51" name="Gruppo 41"/>
                <p:cNvGrpSpPr>
                  <a:grpSpLocks/>
                </p:cNvGrpSpPr>
                <p:nvPr/>
              </p:nvGrpSpPr>
              <p:grpSpPr bwMode="auto">
                <a:xfrm>
                  <a:off x="1993881" y="1278150"/>
                  <a:ext cx="4155877" cy="1184964"/>
                  <a:chOff x="1993881" y="1278150"/>
                  <a:chExt cx="4155877" cy="1184964"/>
                </a:xfrm>
              </p:grpSpPr>
              <p:cxnSp>
                <p:nvCxnSpPr>
                  <p:cNvPr id="62" name="Connettore 1 61"/>
                  <p:cNvCxnSpPr/>
                  <p:nvPr/>
                </p:nvCxnSpPr>
                <p:spPr>
                  <a:xfrm rot="10800000">
                    <a:off x="2929128" y="1927537"/>
                    <a:ext cx="857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13"/>
                  <p:cNvCxnSpPr/>
                  <p:nvPr/>
                </p:nvCxnSpPr>
                <p:spPr>
                  <a:xfrm rot="10800000">
                    <a:off x="4357834" y="1927537"/>
                    <a:ext cx="857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Connettore 1 63"/>
                  <p:cNvCxnSpPr/>
                  <p:nvPr/>
                </p:nvCxnSpPr>
                <p:spPr>
                  <a:xfrm rot="5400000" flipH="1" flipV="1">
                    <a:off x="2608309" y="1606720"/>
                    <a:ext cx="6416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Connettore 1 64"/>
                  <p:cNvCxnSpPr/>
                  <p:nvPr/>
                </p:nvCxnSpPr>
                <p:spPr>
                  <a:xfrm rot="5400000" flipH="1" flipV="1">
                    <a:off x="4893465" y="1597995"/>
                    <a:ext cx="641634" cy="25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a:off x="2929128" y="1283425"/>
                    <a:ext cx="2286446" cy="2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rot="10800000">
                    <a:off x="4365584" y="2460168"/>
                    <a:ext cx="1785237" cy="24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Connettore 1 67"/>
                  <p:cNvCxnSpPr/>
                  <p:nvPr/>
                </p:nvCxnSpPr>
                <p:spPr>
                  <a:xfrm rot="5400000">
                    <a:off x="3526693" y="2185129"/>
                    <a:ext cx="517767" cy="25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Connettore 1 68"/>
                  <p:cNvCxnSpPr/>
                  <p:nvPr/>
                </p:nvCxnSpPr>
                <p:spPr>
                  <a:xfrm rot="10800000">
                    <a:off x="1993881" y="2450258"/>
                    <a:ext cx="1785237" cy="24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Connettore 1 69"/>
                  <p:cNvCxnSpPr/>
                  <p:nvPr/>
                </p:nvCxnSpPr>
                <p:spPr>
                  <a:xfrm rot="5400000">
                    <a:off x="4120911" y="2185129"/>
                    <a:ext cx="517767" cy="25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2" name="Gruppo 42"/>
                <p:cNvGrpSpPr>
                  <a:grpSpLocks/>
                </p:cNvGrpSpPr>
                <p:nvPr/>
              </p:nvGrpSpPr>
              <p:grpSpPr bwMode="auto">
                <a:xfrm rot="10800000">
                  <a:off x="2023362" y="2769050"/>
                  <a:ext cx="4155877" cy="1184964"/>
                  <a:chOff x="1993881" y="1278150"/>
                  <a:chExt cx="4155877" cy="1184964"/>
                </a:xfrm>
              </p:grpSpPr>
              <p:cxnSp>
                <p:nvCxnSpPr>
                  <p:cNvPr id="53" name="Connettore 1 52"/>
                  <p:cNvCxnSpPr/>
                  <p:nvPr/>
                </p:nvCxnSpPr>
                <p:spPr>
                  <a:xfrm rot="10800000">
                    <a:off x="2908459" y="1927217"/>
                    <a:ext cx="857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rot="10800000">
                    <a:off x="4337164" y="1927217"/>
                    <a:ext cx="85774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rot="5400000" flipH="1" flipV="1">
                    <a:off x="2587642" y="1626219"/>
                    <a:ext cx="64163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rot="5400000" flipH="1" flipV="1">
                    <a:off x="4893463" y="1617495"/>
                    <a:ext cx="641636" cy="25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Connettore 1 56"/>
                  <p:cNvCxnSpPr/>
                  <p:nvPr/>
                </p:nvCxnSpPr>
                <p:spPr>
                  <a:xfrm>
                    <a:off x="2929128" y="1302924"/>
                    <a:ext cx="2286445" cy="247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rot="10800000">
                    <a:off x="4365584" y="2479668"/>
                    <a:ext cx="1785235" cy="2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rot="5400000">
                    <a:off x="3526691" y="2204628"/>
                    <a:ext cx="517768" cy="25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Connettore 1 59"/>
                  <p:cNvCxnSpPr/>
                  <p:nvPr/>
                </p:nvCxnSpPr>
                <p:spPr>
                  <a:xfrm rot="10800000">
                    <a:off x="1993881" y="2469759"/>
                    <a:ext cx="1785235" cy="247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Connettore 1 60"/>
                  <p:cNvCxnSpPr/>
                  <p:nvPr/>
                </p:nvCxnSpPr>
                <p:spPr>
                  <a:xfrm rot="5400000">
                    <a:off x="4120909" y="2204628"/>
                    <a:ext cx="517768" cy="25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5" name="Connettore 2 34"/>
              <p:cNvCxnSpPr/>
              <p:nvPr/>
            </p:nvCxnSpPr>
            <p:spPr>
              <a:xfrm>
                <a:off x="4143372" y="1571740"/>
                <a:ext cx="285752"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4143372" y="2000316"/>
                <a:ext cx="285752"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Connettore 2 36"/>
              <p:cNvCxnSpPr/>
              <p:nvPr/>
            </p:nvCxnSpPr>
            <p:spPr>
              <a:xfrm>
                <a:off x="4143372" y="1928887"/>
                <a:ext cx="285752" cy="15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a:off x="4143372" y="1643170"/>
                <a:ext cx="285752" cy="158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Arco 38"/>
              <p:cNvSpPr/>
              <p:nvPr/>
            </p:nvSpPr>
            <p:spPr>
              <a:xfrm rot="7980947">
                <a:off x="4091800" y="1353458"/>
                <a:ext cx="357147" cy="428628"/>
              </a:xfrm>
              <a:prstGeom prst="arc">
                <a:avLst/>
              </a:prstGeom>
              <a:ln>
                <a:head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sp>
            <p:nvSpPr>
              <p:cNvPr id="40" name="Arco 39"/>
              <p:cNvSpPr/>
              <p:nvPr/>
            </p:nvSpPr>
            <p:spPr>
              <a:xfrm rot="18268512">
                <a:off x="4125137" y="1796320"/>
                <a:ext cx="357148" cy="428628"/>
              </a:xfrm>
              <a:prstGeom prst="arc">
                <a:avLst/>
              </a:prstGeom>
              <a:ln>
                <a:headEnd type="none"/>
                <a:tailEnd type="triangle"/>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cxnSp>
            <p:nvCxnSpPr>
              <p:cNvPr id="41" name="Connettore 2 40"/>
              <p:cNvCxnSpPr/>
              <p:nvPr/>
            </p:nvCxnSpPr>
            <p:spPr>
              <a:xfrm>
                <a:off x="4143372" y="2070159"/>
                <a:ext cx="285752"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4143372" y="1498723"/>
                <a:ext cx="285752" cy="158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Somma 42"/>
              <p:cNvSpPr/>
              <p:nvPr/>
            </p:nvSpPr>
            <p:spPr>
              <a:xfrm>
                <a:off x="3678232" y="1016177"/>
                <a:ext cx="214313" cy="214289"/>
              </a:xfrm>
              <a:prstGeom prst="flowChartSummingJunction">
                <a:avLst/>
              </a:prstGeom>
              <a:ln w="12700"/>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a:p>
            </p:txBody>
          </p:sp>
          <p:sp>
            <p:nvSpPr>
              <p:cNvPr id="44" name="Somma 43"/>
              <p:cNvSpPr/>
              <p:nvPr/>
            </p:nvSpPr>
            <p:spPr>
              <a:xfrm>
                <a:off x="4654551" y="1011416"/>
                <a:ext cx="214315" cy="214288"/>
              </a:xfrm>
              <a:prstGeom prst="flowChartSummingJunction">
                <a:avLst/>
              </a:prstGeom>
              <a:ln w="12700"/>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a:p>
            </p:txBody>
          </p:sp>
          <p:sp>
            <p:nvSpPr>
              <p:cNvPr id="45" name="Ovale 44"/>
              <p:cNvSpPr/>
              <p:nvPr/>
            </p:nvSpPr>
            <p:spPr>
              <a:xfrm>
                <a:off x="3668707" y="2332067"/>
                <a:ext cx="214313" cy="214288"/>
              </a:xfrm>
              <a:prstGeom prst="ellipse">
                <a:avLst/>
              </a:prstGeom>
              <a:ln w="12700"/>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a:p>
            </p:txBody>
          </p:sp>
          <p:sp>
            <p:nvSpPr>
              <p:cNvPr id="46" name="Ovale 45"/>
              <p:cNvSpPr/>
              <p:nvPr/>
            </p:nvSpPr>
            <p:spPr>
              <a:xfrm>
                <a:off x="3749669" y="2411433"/>
                <a:ext cx="61913" cy="61905"/>
              </a:xfrm>
              <a:prstGeom prst="ellipse">
                <a:avLst/>
              </a:prstGeom>
              <a:ln w="12700"/>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7" name="Ovale 46"/>
              <p:cNvSpPr/>
              <p:nvPr/>
            </p:nvSpPr>
            <p:spPr>
              <a:xfrm>
                <a:off x="4618038" y="2322543"/>
                <a:ext cx="214313" cy="214288"/>
              </a:xfrm>
              <a:prstGeom prst="ellipse">
                <a:avLst/>
              </a:prstGeom>
              <a:ln w="12700"/>
            </p:spPr>
            <p:style>
              <a:lnRef idx="2">
                <a:schemeClr val="accent2"/>
              </a:lnRef>
              <a:fillRef idx="1">
                <a:schemeClr val="lt1"/>
              </a:fillRef>
              <a:effectRef idx="0">
                <a:schemeClr val="accent2"/>
              </a:effectRef>
              <a:fontRef idx="minor">
                <a:schemeClr val="dk1"/>
              </a:fontRef>
            </p:style>
            <p:txBody>
              <a:bodyPr anchor="ctr"/>
              <a:lstStyle/>
              <a:p>
                <a:pPr algn="ctr">
                  <a:defRPr/>
                </a:pPr>
                <a:endParaRPr lang="en-US"/>
              </a:p>
            </p:txBody>
          </p:sp>
          <p:sp>
            <p:nvSpPr>
              <p:cNvPr id="48" name="Ovale 47"/>
              <p:cNvSpPr/>
              <p:nvPr/>
            </p:nvSpPr>
            <p:spPr>
              <a:xfrm>
                <a:off x="4699001" y="2401909"/>
                <a:ext cx="61913" cy="61905"/>
              </a:xfrm>
              <a:prstGeom prst="ellipse">
                <a:avLst/>
              </a:prstGeom>
              <a:ln w="12700"/>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a:defRPr/>
                </a:pPr>
                <a:endParaRPr lang="en-US"/>
              </a:p>
            </p:txBody>
          </p:sp>
          <p:sp>
            <p:nvSpPr>
              <p:cNvPr id="49" name="CasellaDiTesto 116"/>
              <p:cNvSpPr txBox="1">
                <a:spLocks noChangeArrowheads="1"/>
              </p:cNvSpPr>
              <p:nvPr/>
            </p:nvSpPr>
            <p:spPr bwMode="auto">
              <a:xfrm>
                <a:off x="3286116" y="928670"/>
                <a:ext cx="352663" cy="384677"/>
              </a:xfrm>
              <a:prstGeom prst="rect">
                <a:avLst/>
              </a:prstGeom>
              <a:noFill/>
              <a:ln w="9525">
                <a:noFill/>
                <a:miter lim="800000"/>
                <a:headEnd/>
                <a:tailEnd/>
              </a:ln>
            </p:spPr>
            <p:txBody>
              <a:bodyPr wrap="none">
                <a:spAutoFit/>
              </a:bodyPr>
              <a:lstStyle/>
              <a:p>
                <a:r>
                  <a:rPr lang="it-IT">
                    <a:solidFill>
                      <a:srgbClr val="C00000"/>
                    </a:solidFill>
                  </a:rPr>
                  <a:t>B</a:t>
                </a:r>
                <a:endParaRPr lang="en-US">
                  <a:solidFill>
                    <a:srgbClr val="C00000"/>
                  </a:solidFill>
                </a:endParaRPr>
              </a:p>
            </p:txBody>
          </p:sp>
          <p:sp>
            <p:nvSpPr>
              <p:cNvPr id="50" name="CasellaDiTesto 117"/>
              <p:cNvSpPr txBox="1">
                <a:spLocks noChangeArrowheads="1"/>
              </p:cNvSpPr>
              <p:nvPr/>
            </p:nvSpPr>
            <p:spPr bwMode="auto">
              <a:xfrm>
                <a:off x="4447760" y="1345156"/>
                <a:ext cx="352663" cy="384677"/>
              </a:xfrm>
              <a:prstGeom prst="rect">
                <a:avLst/>
              </a:prstGeom>
              <a:noFill/>
              <a:ln w="9525">
                <a:noFill/>
                <a:miter lim="800000"/>
                <a:headEnd/>
                <a:tailEnd/>
              </a:ln>
            </p:spPr>
            <p:txBody>
              <a:bodyPr wrap="none">
                <a:spAutoFit/>
              </a:bodyPr>
              <a:lstStyle/>
              <a:p>
                <a:r>
                  <a:rPr lang="it-IT">
                    <a:solidFill>
                      <a:schemeClr val="accent1"/>
                    </a:solidFill>
                  </a:rPr>
                  <a:t>E</a:t>
                </a:r>
                <a:endParaRPr lang="en-US">
                  <a:solidFill>
                    <a:schemeClr val="accent1"/>
                  </a:solidFill>
                </a:endParaRPr>
              </a:p>
            </p:txBody>
          </p:sp>
        </p:grpSp>
        <p:cxnSp>
          <p:nvCxnSpPr>
            <p:cNvPr id="25" name="Connettore 2 24"/>
            <p:cNvCxnSpPr/>
            <p:nvPr/>
          </p:nvCxnSpPr>
          <p:spPr>
            <a:xfrm rot="5400000" flipH="1" flipV="1">
              <a:off x="4751419" y="1568565"/>
              <a:ext cx="500006" cy="158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6" name="Rettangolo 122"/>
            <p:cNvSpPr>
              <a:spLocks noChangeArrowheads="1"/>
            </p:cNvSpPr>
            <p:nvPr/>
          </p:nvSpPr>
          <p:spPr bwMode="auto">
            <a:xfrm>
              <a:off x="4714876" y="1357298"/>
              <a:ext cx="357190" cy="320565"/>
            </a:xfrm>
            <a:prstGeom prst="rect">
              <a:avLst/>
            </a:prstGeom>
            <a:noFill/>
            <a:ln w="9525">
              <a:noFill/>
              <a:miter lim="800000"/>
              <a:headEnd/>
              <a:tailEnd/>
            </a:ln>
          </p:spPr>
          <p:txBody>
            <a:bodyPr>
              <a:spAutoFit/>
            </a:bodyPr>
            <a:lstStyle/>
            <a:p>
              <a:pPr algn="r"/>
              <a:r>
                <a:rPr lang="it-IT" sz="1400">
                  <a:solidFill>
                    <a:srgbClr val="000000"/>
                  </a:solidFill>
                  <a:latin typeface="Calibri" pitchFamily="34" charset="0"/>
                </a:rPr>
                <a:t>R</a:t>
              </a:r>
              <a:r>
                <a:rPr lang="it-IT" sz="1400" baseline="-25000">
                  <a:solidFill>
                    <a:srgbClr val="000000"/>
                  </a:solidFill>
                  <a:latin typeface="Calibri" pitchFamily="34" charset="0"/>
                </a:rPr>
                <a:t>1</a:t>
              </a:r>
              <a:endParaRPr lang="en-US" baseline="-25000"/>
            </a:p>
          </p:txBody>
        </p:sp>
        <p:cxnSp>
          <p:nvCxnSpPr>
            <p:cNvPr id="27" name="Connettore 2 26"/>
            <p:cNvCxnSpPr/>
            <p:nvPr/>
          </p:nvCxnSpPr>
          <p:spPr>
            <a:xfrm rot="5400000" flipH="1" flipV="1">
              <a:off x="4696674" y="1374118"/>
              <a:ext cx="893661" cy="3175"/>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28" name="Rettangolo 128"/>
            <p:cNvSpPr>
              <a:spLocks noChangeArrowheads="1"/>
            </p:cNvSpPr>
            <p:nvPr/>
          </p:nvSpPr>
          <p:spPr bwMode="auto">
            <a:xfrm>
              <a:off x="5067966" y="1355773"/>
              <a:ext cx="357190" cy="320565"/>
            </a:xfrm>
            <a:prstGeom prst="rect">
              <a:avLst/>
            </a:prstGeom>
            <a:noFill/>
            <a:ln w="9525">
              <a:noFill/>
              <a:miter lim="800000"/>
              <a:headEnd/>
              <a:tailEnd/>
            </a:ln>
          </p:spPr>
          <p:txBody>
            <a:bodyPr>
              <a:spAutoFit/>
            </a:bodyPr>
            <a:lstStyle/>
            <a:p>
              <a:pPr algn="r"/>
              <a:r>
                <a:rPr lang="it-IT" sz="1400">
                  <a:solidFill>
                    <a:srgbClr val="000000"/>
                  </a:solidFill>
                  <a:latin typeface="Calibri" pitchFamily="34" charset="0"/>
                </a:rPr>
                <a:t>R</a:t>
              </a:r>
              <a:r>
                <a:rPr lang="it-IT" sz="1400" baseline="-25000">
                  <a:solidFill>
                    <a:srgbClr val="000000"/>
                  </a:solidFill>
                  <a:latin typeface="Calibri" pitchFamily="34" charset="0"/>
                </a:rPr>
                <a:t>2</a:t>
              </a:r>
              <a:endParaRPr lang="en-US" baseline="-25000"/>
            </a:p>
          </p:txBody>
        </p:sp>
        <p:cxnSp>
          <p:nvCxnSpPr>
            <p:cNvPr id="29" name="Connettore 2 28"/>
            <p:cNvCxnSpPr/>
            <p:nvPr/>
          </p:nvCxnSpPr>
          <p:spPr>
            <a:xfrm>
              <a:off x="4143372" y="1357452"/>
              <a:ext cx="285752" cy="158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0" name="Rettangolo 135"/>
            <p:cNvSpPr>
              <a:spLocks noChangeArrowheads="1"/>
            </p:cNvSpPr>
            <p:nvPr/>
          </p:nvSpPr>
          <p:spPr bwMode="auto">
            <a:xfrm>
              <a:off x="4084234" y="1075646"/>
              <a:ext cx="357190" cy="320565"/>
            </a:xfrm>
            <a:prstGeom prst="rect">
              <a:avLst/>
            </a:prstGeom>
            <a:noFill/>
            <a:ln w="9525">
              <a:noFill/>
              <a:miter lim="800000"/>
              <a:headEnd/>
              <a:tailEnd/>
            </a:ln>
          </p:spPr>
          <p:txBody>
            <a:bodyPr>
              <a:spAutoFit/>
            </a:bodyPr>
            <a:lstStyle/>
            <a:p>
              <a:pPr algn="r"/>
              <a:r>
                <a:rPr lang="it-IT" sz="1400">
                  <a:solidFill>
                    <a:srgbClr val="000000"/>
                  </a:solidFill>
                  <a:latin typeface="Calibri" pitchFamily="34" charset="0"/>
                </a:rPr>
                <a:t>L</a:t>
              </a:r>
              <a:r>
                <a:rPr lang="it-IT" sz="1400" baseline="-25000">
                  <a:solidFill>
                    <a:srgbClr val="000000"/>
                  </a:solidFill>
                  <a:latin typeface="Calibri" pitchFamily="34" charset="0"/>
                </a:rPr>
                <a:t>1</a:t>
              </a:r>
              <a:endParaRPr lang="en-US" baseline="-25000"/>
            </a:p>
          </p:txBody>
        </p:sp>
        <p:cxnSp>
          <p:nvCxnSpPr>
            <p:cNvPr id="31" name="Connettore 2 30"/>
            <p:cNvCxnSpPr/>
            <p:nvPr/>
          </p:nvCxnSpPr>
          <p:spPr>
            <a:xfrm>
              <a:off x="3571868" y="857445"/>
              <a:ext cx="1428760" cy="1588"/>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2" name="Rettangolo 138"/>
            <p:cNvSpPr>
              <a:spLocks noChangeArrowheads="1"/>
            </p:cNvSpPr>
            <p:nvPr/>
          </p:nvSpPr>
          <p:spPr bwMode="auto">
            <a:xfrm>
              <a:off x="4094172" y="557442"/>
              <a:ext cx="357190" cy="320565"/>
            </a:xfrm>
            <a:prstGeom prst="rect">
              <a:avLst/>
            </a:prstGeom>
            <a:noFill/>
            <a:ln w="9525">
              <a:noFill/>
              <a:miter lim="800000"/>
              <a:headEnd/>
              <a:tailEnd/>
            </a:ln>
          </p:spPr>
          <p:txBody>
            <a:bodyPr>
              <a:spAutoFit/>
            </a:bodyPr>
            <a:lstStyle/>
            <a:p>
              <a:pPr algn="r"/>
              <a:r>
                <a:rPr lang="it-IT" sz="1400">
                  <a:solidFill>
                    <a:srgbClr val="000000"/>
                  </a:solidFill>
                  <a:latin typeface="Calibri" pitchFamily="34" charset="0"/>
                </a:rPr>
                <a:t>L</a:t>
              </a:r>
              <a:r>
                <a:rPr lang="it-IT" sz="1400" baseline="-25000">
                  <a:solidFill>
                    <a:srgbClr val="000000"/>
                  </a:solidFill>
                  <a:latin typeface="Calibri" pitchFamily="34" charset="0"/>
                </a:rPr>
                <a:t>2</a:t>
              </a:r>
              <a:endParaRPr lang="en-US" baseline="-25000"/>
            </a:p>
          </p:txBody>
        </p:sp>
        <p:sp>
          <p:nvSpPr>
            <p:cNvPr id="33" name="CasellaDiTesto 142"/>
            <p:cNvSpPr txBox="1">
              <a:spLocks noChangeArrowheads="1"/>
            </p:cNvSpPr>
            <p:nvPr/>
          </p:nvSpPr>
          <p:spPr bwMode="auto">
            <a:xfrm>
              <a:off x="3299498" y="2256964"/>
              <a:ext cx="352663" cy="384677"/>
            </a:xfrm>
            <a:prstGeom prst="rect">
              <a:avLst/>
            </a:prstGeom>
            <a:noFill/>
            <a:ln w="9525">
              <a:noFill/>
              <a:miter lim="800000"/>
              <a:headEnd/>
              <a:tailEnd/>
            </a:ln>
          </p:spPr>
          <p:txBody>
            <a:bodyPr wrap="none">
              <a:spAutoFit/>
            </a:bodyPr>
            <a:lstStyle/>
            <a:p>
              <a:r>
                <a:rPr lang="it-IT">
                  <a:solidFill>
                    <a:srgbClr val="C00000"/>
                  </a:solidFill>
                </a:rPr>
                <a:t>B</a:t>
              </a:r>
              <a:endParaRPr lang="en-US">
                <a:solidFill>
                  <a:srgbClr val="C00000"/>
                </a:solidFill>
              </a:endParaRPr>
            </a:p>
          </p:txBody>
        </p:sp>
      </p:grpSp>
      <p:grpSp>
        <p:nvGrpSpPr>
          <p:cNvPr id="88" name="Gruppo 87"/>
          <p:cNvGrpSpPr/>
          <p:nvPr/>
        </p:nvGrpSpPr>
        <p:grpSpPr>
          <a:xfrm>
            <a:off x="7114410" y="1220785"/>
            <a:ext cx="2952750" cy="2332037"/>
            <a:chOff x="5715000" y="1477963"/>
            <a:chExt cx="2952750" cy="2332037"/>
          </a:xfrm>
        </p:grpSpPr>
        <p:pic>
          <p:nvPicPr>
            <p:cNvPr id="71" name="Picture 2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96000" y="1477963"/>
              <a:ext cx="2571750" cy="2332037"/>
            </a:xfrm>
            <a:prstGeom prst="rect">
              <a:avLst/>
            </a:prstGeom>
            <a:noFill/>
            <a:ln w="9525">
              <a:noFill/>
              <a:miter lim="800000"/>
              <a:headEnd/>
              <a:tailEnd/>
            </a:ln>
          </p:spPr>
        </p:pic>
        <p:grpSp>
          <p:nvGrpSpPr>
            <p:cNvPr id="72" name="Group 83"/>
            <p:cNvGrpSpPr>
              <a:grpSpLocks/>
            </p:cNvGrpSpPr>
            <p:nvPr/>
          </p:nvGrpSpPr>
          <p:grpSpPr bwMode="auto">
            <a:xfrm>
              <a:off x="5715000" y="1549400"/>
              <a:ext cx="1401763" cy="955675"/>
              <a:chOff x="5715008" y="714356"/>
              <a:chExt cx="1401464" cy="955990"/>
            </a:xfrm>
          </p:grpSpPr>
          <p:sp>
            <p:nvSpPr>
              <p:cNvPr id="73" name="Oval 69"/>
              <p:cNvSpPr/>
              <p:nvPr/>
            </p:nvSpPr>
            <p:spPr>
              <a:xfrm>
                <a:off x="6830783" y="1384502"/>
                <a:ext cx="285689" cy="285844"/>
              </a:xfrm>
              <a:prstGeom prst="ellipse">
                <a:avLst/>
              </a:prstGeom>
              <a:noFill/>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a:p>
            </p:txBody>
          </p:sp>
          <p:cxnSp>
            <p:nvCxnSpPr>
              <p:cNvPr id="74" name="Straight Arrow Connector 72"/>
              <p:cNvCxnSpPr/>
              <p:nvPr/>
            </p:nvCxnSpPr>
            <p:spPr>
              <a:xfrm rot="10800000">
                <a:off x="6268928" y="1000200"/>
                <a:ext cx="572965" cy="357306"/>
              </a:xfrm>
              <a:prstGeom prst="straightConnector1">
                <a:avLst/>
              </a:prstGeom>
              <a:ln>
                <a:tailEnd type="arrow"/>
              </a:ln>
            </p:spPr>
            <p:style>
              <a:lnRef idx="1">
                <a:schemeClr val="accent2"/>
              </a:lnRef>
              <a:fillRef idx="0">
                <a:schemeClr val="accent2"/>
              </a:fillRef>
              <a:effectRef idx="0">
                <a:schemeClr val="accent2"/>
              </a:effectRef>
              <a:fontRef idx="minor">
                <a:schemeClr val="tx1"/>
              </a:fontRef>
            </p:style>
          </p:cxnSp>
          <p:sp>
            <p:nvSpPr>
              <p:cNvPr id="75" name="Rettangolo 13"/>
              <p:cNvSpPr>
                <a:spLocks noChangeArrowheads="1"/>
              </p:cNvSpPr>
              <p:nvPr/>
            </p:nvSpPr>
            <p:spPr bwMode="auto">
              <a:xfrm>
                <a:off x="5715008" y="714356"/>
                <a:ext cx="999912" cy="308077"/>
              </a:xfrm>
              <a:prstGeom prst="rect">
                <a:avLst/>
              </a:prstGeom>
              <a:noFill/>
              <a:ln w="9525">
                <a:noFill/>
                <a:miter lim="800000"/>
                <a:headEnd/>
                <a:tailEnd/>
              </a:ln>
            </p:spPr>
            <p:txBody>
              <a:bodyPr>
                <a:spAutoFit/>
              </a:bodyPr>
              <a:lstStyle/>
              <a:p>
                <a:pPr algn="just">
                  <a:defRPr/>
                </a:pPr>
                <a:r>
                  <a:rPr lang="it-IT" sz="1400" dirty="0">
                    <a:solidFill>
                      <a:schemeClr val="accent6">
                        <a:lumMod val="75000"/>
                      </a:schemeClr>
                    </a:solidFill>
                    <a:latin typeface="Calibri" pitchFamily="34" charset="0"/>
                    <a:cs typeface="Arial" charset="0"/>
                  </a:rPr>
                  <a:t>Nose cone</a:t>
                </a:r>
                <a:endParaRPr lang="en-US" sz="1400" dirty="0">
                  <a:solidFill>
                    <a:schemeClr val="accent6">
                      <a:lumMod val="75000"/>
                    </a:schemeClr>
                  </a:solidFill>
                  <a:latin typeface="Calibri" pitchFamily="34" charset="0"/>
                  <a:cs typeface="Arial" charset="0"/>
                </a:endParaRPr>
              </a:p>
            </p:txBody>
          </p:sp>
        </p:grpSp>
      </p:grpSp>
      <p:sp>
        <p:nvSpPr>
          <p:cNvPr id="76" name="Segnaposto numero diapositiva 75"/>
          <p:cNvSpPr>
            <a:spLocks noGrp="1"/>
          </p:cNvSpPr>
          <p:nvPr>
            <p:ph type="sldNum" sz="quarter" idx="12"/>
          </p:nvPr>
        </p:nvSpPr>
        <p:spPr>
          <a:xfrm>
            <a:off x="6553200" y="6537325"/>
            <a:ext cx="2133600" cy="476250"/>
          </a:xfrm>
          <a:prstGeom prst="rect">
            <a:avLst/>
          </a:prstGeom>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5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74D4DF-6337-43E0-BDBE-9EB27889C467}" type="slidenum">
              <a:rPr lang="en-US" smtClean="0"/>
              <a:pPr/>
              <a:t>10</a:t>
            </a:fld>
            <a:endParaRPr lang="en-US"/>
          </a:p>
        </p:txBody>
      </p:sp>
      <p:sp>
        <p:nvSpPr>
          <p:cNvPr id="3" name="TextBox 2">
            <a:extLst>
              <a:ext uri="{FF2B5EF4-FFF2-40B4-BE49-F238E27FC236}">
                <a16:creationId xmlns:a16="http://schemas.microsoft.com/office/drawing/2014/main" id="{990DBE7A-9E68-4601-B979-5BB5F9FC58B8}"/>
              </a:ext>
            </a:extLst>
          </p:cNvPr>
          <p:cNvSpPr txBox="1"/>
          <p:nvPr/>
        </p:nvSpPr>
        <p:spPr>
          <a:xfrm>
            <a:off x="9256735" y="5869966"/>
            <a:ext cx="2205412" cy="246221"/>
          </a:xfrm>
          <a:prstGeom prst="rect">
            <a:avLst/>
          </a:prstGeom>
          <a:noFill/>
        </p:spPr>
        <p:txBody>
          <a:bodyPr wrap="none" lIns="0" tIns="0" rIns="0" bIns="0" rtlCol="0">
            <a:spAutoFit/>
          </a:bodyPr>
          <a:lstStyle/>
          <a:p>
            <a:pPr algn="l"/>
            <a:r>
              <a:rPr lang="fr-CH" sz="1600" i="1" dirty="0"/>
              <a:t>(</a:t>
            </a:r>
            <a:r>
              <a:rPr lang="fr-CH" sz="1600" i="1" dirty="0" err="1"/>
              <a:t>courtesy</a:t>
            </a:r>
            <a:r>
              <a:rPr lang="fr-CH" sz="1600" i="1" dirty="0"/>
              <a:t> of F. </a:t>
            </a:r>
            <a:r>
              <a:rPr lang="fr-CH" sz="1600" i="1" dirty="0" err="1"/>
              <a:t>Grespan</a:t>
            </a:r>
            <a:r>
              <a:rPr lang="fr-CH" sz="1600" i="1" dirty="0"/>
              <a:t>)</a:t>
            </a:r>
            <a:endParaRPr lang="en-GB" sz="16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Mapping cavity fields and calculating cavity parameters</a:t>
            </a:r>
          </a:p>
        </p:txBody>
      </p:sp>
      <p:sp>
        <p:nvSpPr>
          <p:cNvPr id="3" name="Footer Placeholder 2"/>
          <p:cNvSpPr>
            <a:spLocks noGrp="1"/>
          </p:cNvSpPr>
          <p:nvPr>
            <p:ph type="ftr" sz="quarter" idx="11"/>
          </p:nvPr>
        </p:nvSpPr>
        <p:spPr>
          <a:xfrm>
            <a:off x="3420018" y="5869333"/>
            <a:ext cx="6572221" cy="365125"/>
          </a:xfrm>
        </p:spPr>
        <p:txBody>
          <a:bodyPr/>
          <a:lstStyle/>
          <a:p>
            <a:fld id="{F478B020-40AD-45EC-B4A7-42AB5468E756}" type="slidenum">
              <a:rPr lang="en-GB" smtClean="0"/>
              <a:pPr/>
              <a:t>11</a:t>
            </a:fld>
            <a:endParaRPr lang="en-GB"/>
          </a:p>
        </p:txBody>
      </p:sp>
      <p:pic>
        <p:nvPicPr>
          <p:cNvPr id="666625" name="Picture 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19893" y="1570384"/>
            <a:ext cx="2665263" cy="1593256"/>
          </a:xfrm>
          <a:prstGeom prst="rect">
            <a:avLst/>
          </a:prstGeom>
          <a:noFill/>
          <a:ln w="9525">
            <a:solidFill>
              <a:srgbClr val="00B050"/>
            </a:solidFill>
            <a:miter lim="800000"/>
            <a:headEnd/>
            <a:tailEnd/>
          </a:ln>
        </p:spPr>
      </p:pic>
      <p:sp>
        <p:nvSpPr>
          <p:cNvPr id="6" name="Rectangle 5"/>
          <p:cNvSpPr>
            <a:spLocks noChangeArrowheads="1"/>
          </p:cNvSpPr>
          <p:nvPr/>
        </p:nvSpPr>
        <p:spPr bwMode="auto">
          <a:xfrm>
            <a:off x="0" y="896022"/>
            <a:ext cx="11954005" cy="685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Knowledge of the field distribution and definition of the correct dimensions for the required frequency is essential to finalise the mechanical design, to compute the accelerating voltage, to dimension the ancillary elements coupler,  etc.  </a:t>
            </a:r>
          </a:p>
        </p:txBody>
      </p:sp>
      <p:sp>
        <p:nvSpPr>
          <p:cNvPr id="7" name="Rectangle 6"/>
          <p:cNvSpPr>
            <a:spLocks noChangeArrowheads="1"/>
          </p:cNvSpPr>
          <p:nvPr/>
        </p:nvSpPr>
        <p:spPr bwMode="auto">
          <a:xfrm>
            <a:off x="4189955" y="1646583"/>
            <a:ext cx="7412067" cy="13716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1. The good old way: build a </a:t>
            </a:r>
            <a:r>
              <a:rPr lang="en-GB" sz="1600" u="sng" dirty="0">
                <a:solidFill>
                  <a:srgbClr val="FF0000"/>
                </a:solidFill>
                <a:latin typeface="Comic Sans MS" pitchFamily="66" charset="0"/>
                <a:sym typeface="Symbol" pitchFamily="18" charset="2"/>
              </a:rPr>
              <a:t>model and then measure </a:t>
            </a:r>
            <a:r>
              <a:rPr lang="en-GB" sz="1600" dirty="0">
                <a:latin typeface="Comic Sans MS" pitchFamily="66" charset="0"/>
                <a:sym typeface="Symbol" pitchFamily="18" charset="2"/>
              </a:rPr>
              <a:t>frequency and explore fields with a probe.</a:t>
            </a:r>
          </a:p>
          <a:p>
            <a:pPr marL="457200" indent="-457200">
              <a:lnSpc>
                <a:spcPct val="110000"/>
              </a:lnSpc>
              <a:spcBef>
                <a:spcPct val="50000"/>
              </a:spcBef>
              <a:buClr>
                <a:schemeClr val="hlink"/>
              </a:buClr>
              <a:buSzPct val="70000"/>
            </a:pPr>
            <a:r>
              <a:rPr lang="en-GB" sz="1400" dirty="0">
                <a:latin typeface="Comic Sans MS" pitchFamily="66" charset="0"/>
                <a:sym typeface="Symbol" pitchFamily="18" charset="2"/>
              </a:rPr>
              <a:t>(illustration from the original Alvarez paper on DTL)  </a:t>
            </a:r>
          </a:p>
        </p:txBody>
      </p:sp>
      <p:sp>
        <p:nvSpPr>
          <p:cNvPr id="8" name="Rectangle 7"/>
          <p:cNvSpPr>
            <a:spLocks noChangeArrowheads="1"/>
          </p:cNvSpPr>
          <p:nvPr/>
        </p:nvSpPr>
        <p:spPr bwMode="auto">
          <a:xfrm>
            <a:off x="147179" y="3279311"/>
            <a:ext cx="7882655" cy="6858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2. From the beginning of the 80’s, modern computers allow to calculate </a:t>
            </a:r>
            <a:r>
              <a:rPr lang="en-GB" sz="1600" u="sng" dirty="0">
                <a:solidFill>
                  <a:srgbClr val="FF0000"/>
                </a:solidFill>
                <a:latin typeface="Comic Sans MS" pitchFamily="66" charset="0"/>
                <a:sym typeface="Symbol" pitchFamily="18" charset="2"/>
              </a:rPr>
              <a:t>frequency and fields in 2D </a:t>
            </a:r>
            <a:r>
              <a:rPr lang="en-GB" sz="1600" dirty="0">
                <a:latin typeface="Comic Sans MS" pitchFamily="66" charset="0"/>
                <a:sym typeface="Symbol" pitchFamily="18" charset="2"/>
              </a:rPr>
              <a:t>(axis-symmetric cavities): SUPERFISH, URMEL.</a:t>
            </a:r>
          </a:p>
        </p:txBody>
      </p:sp>
      <p:sp>
        <p:nvSpPr>
          <p:cNvPr id="9" name="Rectangle 8"/>
          <p:cNvSpPr>
            <a:spLocks noChangeArrowheads="1"/>
          </p:cNvSpPr>
          <p:nvPr/>
        </p:nvSpPr>
        <p:spPr bwMode="auto">
          <a:xfrm>
            <a:off x="3885156" y="4771065"/>
            <a:ext cx="7475951" cy="1524000"/>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pPr>
            <a:r>
              <a:rPr lang="en-GB" sz="1600" dirty="0">
                <a:latin typeface="Comic Sans MS" pitchFamily="66" charset="0"/>
                <a:sym typeface="Symbol" pitchFamily="18" charset="2"/>
              </a:rPr>
              <a:t>3. At the end of the 80’s comes the first </a:t>
            </a:r>
            <a:r>
              <a:rPr lang="en-GB" sz="1600" u="sng" dirty="0">
                <a:solidFill>
                  <a:srgbClr val="FF0000"/>
                </a:solidFill>
                <a:latin typeface="Comic Sans MS" pitchFamily="66" charset="0"/>
                <a:sym typeface="Symbol" pitchFamily="18" charset="2"/>
              </a:rPr>
              <a:t>3D software</a:t>
            </a:r>
            <a:r>
              <a:rPr lang="en-GB" sz="1600" dirty="0">
                <a:latin typeface="Comic Sans MS" pitchFamily="66" charset="0"/>
                <a:sym typeface="Symbol" pitchFamily="18" charset="2"/>
              </a:rPr>
              <a:t>: the MAFIA package (DESY and LANL). Constantly improved, 3D packages allow nowadays to calculate complex shapes with amazing precision. </a:t>
            </a:r>
          </a:p>
          <a:p>
            <a:pPr marL="457200" indent="-457200">
              <a:lnSpc>
                <a:spcPct val="110000"/>
              </a:lnSpc>
              <a:spcBef>
                <a:spcPct val="50000"/>
              </a:spcBef>
              <a:buClr>
                <a:schemeClr val="hlink"/>
              </a:buClr>
              <a:buSzPct val="70000"/>
            </a:pPr>
            <a:r>
              <a:rPr lang="en-GB" sz="1400" dirty="0">
                <a:latin typeface="Comic Sans MS" pitchFamily="66" charset="0"/>
                <a:sym typeface="Symbol" pitchFamily="18" charset="2"/>
              </a:rPr>
              <a:t>(1</a:t>
            </a:r>
            <a:r>
              <a:rPr lang="en-GB" sz="1400" baseline="30000" dirty="0">
                <a:latin typeface="Comic Sans MS" pitchFamily="66" charset="0"/>
                <a:sym typeface="Symbol" pitchFamily="18" charset="2"/>
              </a:rPr>
              <a:t>st</a:t>
            </a:r>
            <a:r>
              <a:rPr lang="en-GB" sz="1400" dirty="0">
                <a:latin typeface="Comic Sans MS" pitchFamily="66" charset="0"/>
                <a:sym typeface="Symbol" pitchFamily="18" charset="2"/>
              </a:rPr>
              <a:t> 3D simulation of the CERN RFQ2 – 1987, 6000 mesh points)  </a:t>
            </a:r>
          </a:p>
        </p:txBody>
      </p:sp>
      <p:pic>
        <p:nvPicPr>
          <p:cNvPr id="19457" name="Picture 1" descr="C:\RF_photos\career_review\Numériser00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30893" y="4080782"/>
            <a:ext cx="2831727" cy="2214283"/>
          </a:xfrm>
          <a:prstGeom prst="rect">
            <a:avLst/>
          </a:prstGeom>
          <a:noFill/>
          <a:ln>
            <a:solidFill>
              <a:srgbClr val="00B050"/>
            </a:solidFill>
          </a:ln>
        </p:spPr>
      </p:pic>
      <p:pic>
        <p:nvPicPr>
          <p:cNvPr id="26626" name="Picture 2" descr="http://pbpl.physics.ucla.edu/Research/Technologies/RF_Structures/Photo_Injector/Superfish.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029834" y="3018183"/>
            <a:ext cx="3572189" cy="1504951"/>
          </a:xfrm>
          <a:prstGeom prst="rect">
            <a:avLst/>
          </a:prstGeom>
          <a:noFill/>
          <a:ln>
            <a:solidFill>
              <a:srgbClr val="00B050"/>
            </a:solid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6495C-6D1A-4179-BCFA-3C3D67607E26}"/>
              </a:ext>
            </a:extLst>
          </p:cNvPr>
          <p:cNvSpPr>
            <a:spLocks noGrp="1"/>
          </p:cNvSpPr>
          <p:nvPr>
            <p:ph type="title"/>
          </p:nvPr>
        </p:nvSpPr>
        <p:spPr/>
        <p:txBody>
          <a:bodyPr/>
          <a:lstStyle/>
          <a:p>
            <a:r>
              <a:rPr lang="fr-CH" dirty="0"/>
              <a:t>Modern </a:t>
            </a:r>
            <a:r>
              <a:rPr lang="fr-CH" dirty="0" err="1"/>
              <a:t>cavity</a:t>
            </a:r>
            <a:r>
              <a:rPr lang="fr-CH" dirty="0"/>
              <a:t> simulation software</a:t>
            </a:r>
            <a:endParaRPr lang="en-GB" dirty="0"/>
          </a:p>
        </p:txBody>
      </p:sp>
      <p:sp>
        <p:nvSpPr>
          <p:cNvPr id="3" name="Date Placeholder 2">
            <a:extLst>
              <a:ext uri="{FF2B5EF4-FFF2-40B4-BE49-F238E27FC236}">
                <a16:creationId xmlns:a16="http://schemas.microsoft.com/office/drawing/2014/main" id="{32C8F144-84A6-4F28-BB2A-4207F949F09E}"/>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8DFCF88F-E08C-4F26-8A2D-8EBC258816E8}"/>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0BECD3FD-A43D-45A9-AF6D-392D658657CC}"/>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6" name="TextBox 5">
            <a:extLst>
              <a:ext uri="{FF2B5EF4-FFF2-40B4-BE49-F238E27FC236}">
                <a16:creationId xmlns:a16="http://schemas.microsoft.com/office/drawing/2014/main" id="{ACCC332E-BA12-4D29-AC9E-12ED130B4E76}"/>
              </a:ext>
            </a:extLst>
          </p:cNvPr>
          <p:cNvSpPr txBox="1"/>
          <p:nvPr/>
        </p:nvSpPr>
        <p:spPr>
          <a:xfrm>
            <a:off x="444826" y="1012985"/>
            <a:ext cx="11505004" cy="2215991"/>
          </a:xfrm>
          <a:prstGeom prst="rect">
            <a:avLst/>
          </a:prstGeom>
          <a:noFill/>
        </p:spPr>
        <p:txBody>
          <a:bodyPr wrap="square" lIns="0" tIns="0" rIns="0" bIns="0" rtlCol="0">
            <a:spAutoFit/>
          </a:bodyPr>
          <a:lstStyle/>
          <a:p>
            <a:pPr algn="l"/>
            <a:r>
              <a:rPr lang="en-GB" dirty="0"/>
              <a:t>Modern 3d simulation software (e.g. CST Studio Suite) can analyse every geometry made with a large variety of materials (metallic and dielectric), providing you with information like:</a:t>
            </a:r>
          </a:p>
          <a:p>
            <a:pPr algn="l"/>
            <a:r>
              <a:rPr lang="en-GB" dirty="0"/>
              <a:t>Frequency, field distribution, acceleration parameters, shunt impedance, sensitivities, etc.</a:t>
            </a:r>
          </a:p>
          <a:p>
            <a:pPr algn="l"/>
            <a:endParaRPr lang="en-GB" dirty="0"/>
          </a:p>
          <a:p>
            <a:pPr algn="l"/>
            <a:r>
              <a:rPr lang="en-GB" dirty="0"/>
              <a:t>The codes are integrated into modern CAD systems and interfaced with thermo-mechanical simulation software.</a:t>
            </a:r>
          </a:p>
          <a:p>
            <a:pPr algn="l"/>
            <a:endParaRPr lang="en-GB" dirty="0"/>
          </a:p>
          <a:p>
            <a:pPr algn="l"/>
            <a:r>
              <a:rPr lang="en-GB" dirty="0"/>
              <a:t>CST Studio Suite contains finite integration technique (FIT), finite element method (FEM), transmission line matrix (TLM), multilevel fast multipole method (MLFMM) and particle-in-cell (PIC).</a:t>
            </a:r>
          </a:p>
        </p:txBody>
      </p:sp>
      <p:pic>
        <p:nvPicPr>
          <p:cNvPr id="8" name="Picture 7">
            <a:extLst>
              <a:ext uri="{FF2B5EF4-FFF2-40B4-BE49-F238E27FC236}">
                <a16:creationId xmlns:a16="http://schemas.microsoft.com/office/drawing/2014/main" id="{CD954E08-2995-4644-A8BE-6F888E90D87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53096" y="3858820"/>
            <a:ext cx="2419350" cy="1895475"/>
          </a:xfrm>
          <a:prstGeom prst="rect">
            <a:avLst/>
          </a:prstGeom>
        </p:spPr>
      </p:pic>
      <p:pic>
        <p:nvPicPr>
          <p:cNvPr id="9" name="Picture 8">
            <a:extLst>
              <a:ext uri="{FF2B5EF4-FFF2-40B4-BE49-F238E27FC236}">
                <a16:creationId xmlns:a16="http://schemas.microsoft.com/office/drawing/2014/main" id="{FD870F07-E7F1-4F55-B117-1D74773B846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142149" y="3804517"/>
            <a:ext cx="2807681" cy="1949778"/>
          </a:xfrm>
          <a:prstGeom prst="rect">
            <a:avLst/>
          </a:prstGeom>
        </p:spPr>
      </p:pic>
      <p:pic>
        <p:nvPicPr>
          <p:cNvPr id="10" name="Picture 9">
            <a:extLst>
              <a:ext uri="{FF2B5EF4-FFF2-40B4-BE49-F238E27FC236}">
                <a16:creationId xmlns:a16="http://schemas.microsoft.com/office/drawing/2014/main" id="{1A93BBD1-98D4-4529-95C7-C4C9FDF9BBB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52669" y="3839770"/>
            <a:ext cx="2390775" cy="1914525"/>
          </a:xfrm>
          <a:prstGeom prst="rect">
            <a:avLst/>
          </a:prstGeom>
        </p:spPr>
      </p:pic>
      <p:pic>
        <p:nvPicPr>
          <p:cNvPr id="11" name="Picture 10">
            <a:extLst>
              <a:ext uri="{FF2B5EF4-FFF2-40B4-BE49-F238E27FC236}">
                <a16:creationId xmlns:a16="http://schemas.microsoft.com/office/drawing/2014/main" id="{4CFCF312-296F-4384-9C0E-8C78CAFDB90F}"/>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97572" y="3971903"/>
            <a:ext cx="2895600" cy="1581150"/>
          </a:xfrm>
          <a:prstGeom prst="rect">
            <a:avLst/>
          </a:prstGeom>
        </p:spPr>
      </p:pic>
    </p:spTree>
    <p:extLst>
      <p:ext uri="{BB962C8B-B14F-4D97-AF65-F5344CB8AC3E}">
        <p14:creationId xmlns:p14="http://schemas.microsoft.com/office/powerpoint/2010/main" val="24325871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13900"/>
            <a:ext cx="12192000" cy="771035"/>
          </a:xfrm>
        </p:spPr>
        <p:txBody>
          <a:bodyPr/>
          <a:lstStyle/>
          <a:p>
            <a:r>
              <a:rPr lang="en-US" dirty="0"/>
              <a:t>Coupling RF power to a cavity</a:t>
            </a:r>
          </a:p>
        </p:txBody>
      </p:sp>
      <p:sp>
        <p:nvSpPr>
          <p:cNvPr id="4" name="Segnaposto piè di pagina 3"/>
          <p:cNvSpPr>
            <a:spLocks noGrp="1"/>
          </p:cNvSpPr>
          <p:nvPr>
            <p:ph type="ftr" sz="quarter" idx="10"/>
          </p:nvPr>
        </p:nvSpPr>
        <p:spPr bwMode="auto">
          <a:xfrm>
            <a:off x="3124200" y="65373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Francesco Grespan</a:t>
            </a:r>
          </a:p>
        </p:txBody>
      </p:sp>
      <p:sp>
        <p:nvSpPr>
          <p:cNvPr id="5" name="Segnaposto data 4"/>
          <p:cNvSpPr>
            <a:spLocks noGrp="1"/>
          </p:cNvSpPr>
          <p:nvPr>
            <p:ph type="dt" sz="half" idx="11"/>
          </p:nvPr>
        </p:nvSpPr>
        <p:spPr bwMode="auto">
          <a:xfrm>
            <a:off x="457200" y="65373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Helmohltz School 2015</a:t>
            </a:r>
          </a:p>
        </p:txBody>
      </p:sp>
      <p:pic>
        <p:nvPicPr>
          <p:cNvPr id="829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01414" y="1239837"/>
            <a:ext cx="6686687" cy="2399210"/>
          </a:xfrm>
          <a:prstGeom prst="rect">
            <a:avLst/>
          </a:prstGeom>
          <a:noFill/>
          <a:ln w="9525">
            <a:noFill/>
            <a:miter lim="800000"/>
            <a:headEnd/>
            <a:tailEnd/>
          </a:ln>
        </p:spPr>
      </p:pic>
      <p:sp>
        <p:nvSpPr>
          <p:cNvPr id="25" name="Segnaposto numero diapositiva 24"/>
          <p:cNvSpPr>
            <a:spLocks noGrp="1"/>
          </p:cNvSpPr>
          <p:nvPr>
            <p:ph type="sldNum" sz="quarter" idx="12"/>
          </p:nvPr>
        </p:nvSpPr>
        <p:spPr>
          <a:xfrm>
            <a:off x="6553200" y="6537325"/>
            <a:ext cx="2133600" cy="476250"/>
          </a:xfrm>
          <a:prstGeom prst="rect">
            <a:avLst/>
          </a:prstGeom>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5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74D4DF-6337-43E0-BDBE-9EB27889C467}" type="slidenum">
              <a:rPr lang="en-US" smtClean="0"/>
              <a:pPr/>
              <a:t>13</a:t>
            </a:fld>
            <a:endParaRPr lang="en-US"/>
          </a:p>
        </p:txBody>
      </p:sp>
      <p:sp>
        <p:nvSpPr>
          <p:cNvPr id="3" name="TextBox 2">
            <a:extLst>
              <a:ext uri="{FF2B5EF4-FFF2-40B4-BE49-F238E27FC236}">
                <a16:creationId xmlns:a16="http://schemas.microsoft.com/office/drawing/2014/main" id="{C51987DC-7002-4F06-8AEB-D871CA45747E}"/>
              </a:ext>
            </a:extLst>
          </p:cNvPr>
          <p:cNvSpPr txBox="1"/>
          <p:nvPr/>
        </p:nvSpPr>
        <p:spPr>
          <a:xfrm>
            <a:off x="933313" y="3922627"/>
            <a:ext cx="6686687" cy="2000548"/>
          </a:xfrm>
          <a:prstGeom prst="rect">
            <a:avLst/>
          </a:prstGeom>
          <a:noFill/>
        </p:spPr>
        <p:txBody>
          <a:bodyPr wrap="square" lIns="0" tIns="0" rIns="0" bIns="0" rtlCol="0">
            <a:spAutoFit/>
          </a:bodyPr>
          <a:lstStyle/>
          <a:p>
            <a:pPr algn="l">
              <a:spcBef>
                <a:spcPts val="600"/>
              </a:spcBef>
            </a:pPr>
            <a:r>
              <a:rPr lang="en-US" sz="2000" dirty="0"/>
              <a:t>At resonance, the cavity behaves like a pure resistance </a:t>
            </a:r>
            <a:r>
              <a:rPr lang="en-US" sz="2000" b="1" i="1" dirty="0">
                <a:solidFill>
                  <a:srgbClr val="FF0000"/>
                </a:solidFill>
              </a:rPr>
              <a:t>R</a:t>
            </a:r>
            <a:r>
              <a:rPr lang="en-US" sz="2000" dirty="0"/>
              <a:t>. </a:t>
            </a:r>
            <a:r>
              <a:rPr lang="en-GB" sz="2000" dirty="0"/>
              <a:t>A </a:t>
            </a:r>
            <a:r>
              <a:rPr lang="en-GB" sz="2000" b="1" dirty="0">
                <a:solidFill>
                  <a:srgbClr val="FF0000"/>
                </a:solidFill>
              </a:rPr>
              <a:t>coupler</a:t>
            </a:r>
            <a:r>
              <a:rPr lang="en-GB" sz="2000" dirty="0"/>
              <a:t> is required to:</a:t>
            </a:r>
          </a:p>
          <a:p>
            <a:pPr marL="457200" indent="-457200" algn="l">
              <a:spcBef>
                <a:spcPts val="600"/>
              </a:spcBef>
              <a:buFont typeface="+mj-lt"/>
              <a:buAutoNum type="arabicPeriod"/>
            </a:pPr>
            <a:r>
              <a:rPr lang="en-GB" sz="2000" dirty="0"/>
              <a:t>allow RF power to flow into the cavity, and </a:t>
            </a:r>
          </a:p>
          <a:p>
            <a:pPr marL="457200" indent="-457200" algn="l">
              <a:spcBef>
                <a:spcPts val="600"/>
              </a:spcBef>
              <a:buFont typeface="+mj-lt"/>
              <a:buAutoNum type="arabicPeriod"/>
            </a:pPr>
            <a:r>
              <a:rPr lang="en-GB" sz="2000" dirty="0"/>
              <a:t>transform the cavity impedance </a:t>
            </a:r>
            <a:r>
              <a:rPr lang="en-GB" sz="2000" i="1" dirty="0"/>
              <a:t>R</a:t>
            </a:r>
            <a:r>
              <a:rPr lang="en-GB" sz="2000" dirty="0"/>
              <a:t> into the characteristic impedance of the transmission line, </a:t>
            </a:r>
            <a:r>
              <a:rPr lang="en-GB" sz="2000" i="1" dirty="0"/>
              <a:t>Z</a:t>
            </a:r>
            <a:r>
              <a:rPr lang="en-GB" sz="2000" i="1" baseline="-25000" dirty="0"/>
              <a:t>0</a:t>
            </a:r>
            <a:r>
              <a:rPr lang="en-GB" sz="2000" dirty="0"/>
              <a:t>, to avoid power reflections.</a:t>
            </a:r>
          </a:p>
        </p:txBody>
      </p:sp>
      <p:sp>
        <p:nvSpPr>
          <p:cNvPr id="6" name="TextBox 5">
            <a:extLst>
              <a:ext uri="{FF2B5EF4-FFF2-40B4-BE49-F238E27FC236}">
                <a16:creationId xmlns:a16="http://schemas.microsoft.com/office/drawing/2014/main" id="{8AF9DC91-5613-4AC1-8434-67288C96CDA7}"/>
              </a:ext>
            </a:extLst>
          </p:cNvPr>
          <p:cNvSpPr txBox="1"/>
          <p:nvPr/>
        </p:nvSpPr>
        <p:spPr>
          <a:xfrm>
            <a:off x="7932683" y="956257"/>
            <a:ext cx="3786351" cy="4216539"/>
          </a:xfrm>
          <a:prstGeom prst="rect">
            <a:avLst/>
          </a:prstGeom>
          <a:noFill/>
        </p:spPr>
        <p:txBody>
          <a:bodyPr wrap="square" lIns="0" tIns="0" rIns="0" bIns="0" rtlCol="0">
            <a:spAutoFit/>
          </a:bodyPr>
          <a:lstStyle/>
          <a:p>
            <a:pPr algn="l"/>
            <a:r>
              <a:rPr lang="en-US" sz="2000" b="1" dirty="0">
                <a:solidFill>
                  <a:srgbClr val="FF0000"/>
                </a:solidFill>
              </a:rPr>
              <a:t>Transmission lines (coaxial, waveguides):</a:t>
            </a:r>
          </a:p>
          <a:p>
            <a:pPr marL="285750" indent="-285750" algn="l">
              <a:buFont typeface="Wingdings" panose="05000000000000000000" pitchFamily="2" charset="2"/>
              <a:buChar char="Ø"/>
            </a:pPr>
            <a:r>
              <a:rPr lang="en-US" dirty="0"/>
              <a:t>Each line has a characteristic impedance</a:t>
            </a:r>
            <a:r>
              <a:rPr lang="en-GB" sz="1800" i="1" dirty="0"/>
              <a:t> Z</a:t>
            </a:r>
            <a:r>
              <a:rPr lang="en-GB" sz="1800" i="1" baseline="-25000" dirty="0"/>
              <a:t>0</a:t>
            </a:r>
            <a:r>
              <a:rPr lang="en-US" dirty="0"/>
              <a:t>  (ratio energy in electric and magnetic fields) that depends on its dimensions.</a:t>
            </a:r>
          </a:p>
          <a:p>
            <a:pPr algn="l"/>
            <a:r>
              <a:rPr lang="en-US" dirty="0"/>
              <a:t>Examples:</a:t>
            </a:r>
          </a:p>
          <a:p>
            <a:pPr algn="l"/>
            <a:r>
              <a:rPr lang="en-GB" sz="1800" i="1" dirty="0"/>
              <a:t>Z</a:t>
            </a:r>
            <a:r>
              <a:rPr lang="en-GB" sz="1800" i="1" baseline="-25000" dirty="0"/>
              <a:t>0 </a:t>
            </a:r>
            <a:r>
              <a:rPr lang="en-US" dirty="0"/>
              <a:t>= 75 </a:t>
            </a:r>
            <a:r>
              <a:rPr lang="en-US" dirty="0">
                <a:latin typeface="Symbol" panose="05050102010706020507" pitchFamily="18" charset="2"/>
              </a:rPr>
              <a:t>W</a:t>
            </a:r>
            <a:r>
              <a:rPr lang="en-US" dirty="0"/>
              <a:t> (TV cables, low loss)</a:t>
            </a:r>
          </a:p>
          <a:p>
            <a:r>
              <a:rPr lang="en-GB" sz="1800" i="1" dirty="0"/>
              <a:t>Z</a:t>
            </a:r>
            <a:r>
              <a:rPr lang="en-GB" sz="1800" i="1" baseline="-25000" dirty="0"/>
              <a:t>0 </a:t>
            </a:r>
            <a:r>
              <a:rPr lang="en-US" dirty="0"/>
              <a:t>= 50 </a:t>
            </a:r>
            <a:r>
              <a:rPr lang="en-US" dirty="0">
                <a:latin typeface="Symbol" panose="05050102010706020507" pitchFamily="18" charset="2"/>
              </a:rPr>
              <a:t>W</a:t>
            </a:r>
            <a:r>
              <a:rPr lang="en-US" dirty="0"/>
              <a:t> (accelerators, high voltage)</a:t>
            </a:r>
          </a:p>
          <a:p>
            <a:pPr marL="285750" indent="-285750">
              <a:buFont typeface="Wingdings" panose="05000000000000000000" pitchFamily="2" charset="2"/>
              <a:buChar char="Ø"/>
            </a:pPr>
            <a:r>
              <a:rPr lang="en-US" dirty="0"/>
              <a:t>To avoid reflections of the transmitted wave, a transmission line must always be terminated on its characteristic impedance!</a:t>
            </a:r>
          </a:p>
          <a:p>
            <a:endParaRPr lang="en-US" dirty="0"/>
          </a:p>
          <a:p>
            <a:pPr algn="l"/>
            <a:endParaRPr lang="en-GB" dirty="0"/>
          </a:p>
        </p:txBody>
      </p:sp>
      <p:pic>
        <p:nvPicPr>
          <p:cNvPr id="8" name="Picture 7">
            <a:extLst>
              <a:ext uri="{FF2B5EF4-FFF2-40B4-BE49-F238E27FC236}">
                <a16:creationId xmlns:a16="http://schemas.microsoft.com/office/drawing/2014/main" id="{3249DB40-1313-464E-B761-6ADA8A1B55CE}"/>
              </a:ext>
            </a:extLst>
          </p:cNvPr>
          <p:cNvPicPr>
            <a:picLocks noChangeAspect="1"/>
          </p:cNvPicPr>
          <p:nvPr/>
        </p:nvPicPr>
        <p:blipFill>
          <a:blip r:embed="rId4"/>
          <a:stretch>
            <a:fillRect/>
          </a:stretch>
        </p:blipFill>
        <p:spPr>
          <a:xfrm>
            <a:off x="8377894" y="4633782"/>
            <a:ext cx="3099403" cy="192489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7679A-5228-4F65-BC00-2AD2E4F81649}"/>
              </a:ext>
            </a:extLst>
          </p:cNvPr>
          <p:cNvSpPr>
            <a:spLocks noGrp="1"/>
          </p:cNvSpPr>
          <p:nvPr>
            <p:ph type="title"/>
          </p:nvPr>
        </p:nvSpPr>
        <p:spPr>
          <a:xfrm>
            <a:off x="0" y="-6269"/>
            <a:ext cx="12192000" cy="895824"/>
          </a:xfrm>
        </p:spPr>
        <p:txBody>
          <a:bodyPr/>
          <a:lstStyle/>
          <a:p>
            <a:r>
              <a:rPr lang="en-US" dirty="0"/>
              <a:t>Power couplers</a:t>
            </a:r>
            <a:r>
              <a:rPr lang="en-GB" dirty="0"/>
              <a:t>: loops and </a:t>
            </a:r>
            <a:r>
              <a:rPr lang="en-US" dirty="0"/>
              <a:t>waveguide slots</a:t>
            </a:r>
            <a:endParaRPr lang="en-GB" dirty="0"/>
          </a:p>
        </p:txBody>
      </p:sp>
      <p:sp>
        <p:nvSpPr>
          <p:cNvPr id="4" name="Slide Number Placeholder 3">
            <a:extLst>
              <a:ext uri="{FF2B5EF4-FFF2-40B4-BE49-F238E27FC236}">
                <a16:creationId xmlns:a16="http://schemas.microsoft.com/office/drawing/2014/main" id="{408D21C6-0010-493B-AC56-077B3E7F254D}"/>
              </a:ext>
            </a:extLst>
          </p:cNvPr>
          <p:cNvSpPr>
            <a:spLocks noGrp="1"/>
          </p:cNvSpPr>
          <p:nvPr>
            <p:ph type="sldNum" sz="quarter" idx="4"/>
          </p:nvPr>
        </p:nvSpPr>
        <p:spPr/>
        <p:txBody>
          <a:bodyPr/>
          <a:lstStyle/>
          <a:p>
            <a:fld id="{17918391-D411-FE40-AAD7-861AE5233E0E}" type="slidenum">
              <a:rPr lang="en-US" smtClean="0"/>
              <a:pPr/>
              <a:t>14</a:t>
            </a:fld>
            <a:endParaRPr lang="en-US" dirty="0"/>
          </a:p>
        </p:txBody>
      </p:sp>
      <p:pic>
        <p:nvPicPr>
          <p:cNvPr id="7" name="Picture 3" descr="C:\RF_photos\Cavite400Mhz\Boucle.bmp">
            <a:extLst>
              <a:ext uri="{FF2B5EF4-FFF2-40B4-BE49-F238E27FC236}">
                <a16:creationId xmlns:a16="http://schemas.microsoft.com/office/drawing/2014/main" id="{555AA420-0DC7-45A3-9065-66CD36AF6B7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054126" y="1060827"/>
            <a:ext cx="2677532" cy="2008149"/>
          </a:xfrm>
          <a:prstGeom prst="rect">
            <a:avLst/>
          </a:prstGeom>
          <a:noFill/>
        </p:spPr>
      </p:pic>
      <p:sp>
        <p:nvSpPr>
          <p:cNvPr id="8" name="TextBox 7">
            <a:extLst>
              <a:ext uri="{FF2B5EF4-FFF2-40B4-BE49-F238E27FC236}">
                <a16:creationId xmlns:a16="http://schemas.microsoft.com/office/drawing/2014/main" id="{8E42B61B-8583-4C32-96D8-118FBDF48728}"/>
              </a:ext>
            </a:extLst>
          </p:cNvPr>
          <p:cNvSpPr txBox="1"/>
          <p:nvPr/>
        </p:nvSpPr>
        <p:spPr>
          <a:xfrm>
            <a:off x="9009413" y="1067549"/>
            <a:ext cx="2238704" cy="954107"/>
          </a:xfrm>
          <a:prstGeom prst="rect">
            <a:avLst/>
          </a:prstGeom>
          <a:solidFill>
            <a:srgbClr val="FFFFAB"/>
          </a:solidFill>
        </p:spPr>
        <p:txBody>
          <a:bodyPr wrap="square" rtlCol="0">
            <a:spAutoFit/>
          </a:bodyPr>
          <a:lstStyle/>
          <a:p>
            <a:r>
              <a:rPr lang="en-US" sz="1400" dirty="0"/>
              <a:t>Small loop coupler to a 400 MHz buncher after 15 years of operation (traces of </a:t>
            </a:r>
            <a:r>
              <a:rPr lang="en-US" sz="1400" dirty="0" err="1"/>
              <a:t>multipactoring</a:t>
            </a:r>
            <a:r>
              <a:rPr lang="en-US" sz="1400" dirty="0"/>
              <a:t>)</a:t>
            </a:r>
          </a:p>
        </p:txBody>
      </p:sp>
      <p:pic>
        <p:nvPicPr>
          <p:cNvPr id="9" name="Picture 2">
            <a:extLst>
              <a:ext uri="{FF2B5EF4-FFF2-40B4-BE49-F238E27FC236}">
                <a16:creationId xmlns:a16="http://schemas.microsoft.com/office/drawing/2014/main" id="{6BC1D39B-82C4-4A76-BC5E-03299964668E}"/>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898634" y="956257"/>
            <a:ext cx="3671486" cy="1957934"/>
          </a:xfrm>
          <a:prstGeom prst="rect">
            <a:avLst/>
          </a:prstGeom>
          <a:noFill/>
          <a:ln w="9525">
            <a:noFill/>
            <a:miter lim="800000"/>
            <a:headEnd/>
            <a:tailEnd/>
          </a:ln>
        </p:spPr>
      </p:pic>
      <p:sp>
        <p:nvSpPr>
          <p:cNvPr id="10" name="TextBox 9">
            <a:extLst>
              <a:ext uri="{FF2B5EF4-FFF2-40B4-BE49-F238E27FC236}">
                <a16:creationId xmlns:a16="http://schemas.microsoft.com/office/drawing/2014/main" id="{CA2786A7-40FA-46A0-BDF2-B2DDDE2DB073}"/>
              </a:ext>
            </a:extLst>
          </p:cNvPr>
          <p:cNvSpPr txBox="1"/>
          <p:nvPr/>
        </p:nvSpPr>
        <p:spPr>
          <a:xfrm>
            <a:off x="380630" y="3275400"/>
            <a:ext cx="5192985" cy="2693045"/>
          </a:xfrm>
          <a:prstGeom prst="rect">
            <a:avLst/>
          </a:prstGeom>
          <a:noFill/>
        </p:spPr>
        <p:txBody>
          <a:bodyPr wrap="square" lIns="0" tIns="0" rIns="0" bIns="0" rtlCol="0">
            <a:spAutoFit/>
          </a:bodyPr>
          <a:lstStyle/>
          <a:p>
            <a:pPr algn="l">
              <a:spcBef>
                <a:spcPts val="600"/>
              </a:spcBef>
            </a:pPr>
            <a:r>
              <a:rPr lang="en-GB" sz="2000" dirty="0"/>
              <a:t>We need to inductively couple 2 magnetic field distributions.</a:t>
            </a:r>
          </a:p>
          <a:p>
            <a:pPr algn="l">
              <a:spcBef>
                <a:spcPts val="600"/>
              </a:spcBef>
            </a:pPr>
            <a:r>
              <a:rPr lang="en-GB" sz="2000" dirty="0"/>
              <a:t>Two options:</a:t>
            </a:r>
          </a:p>
          <a:p>
            <a:pPr marL="457200" indent="-457200" algn="l">
              <a:spcBef>
                <a:spcPts val="600"/>
              </a:spcBef>
              <a:buFont typeface="+mj-lt"/>
              <a:buAutoNum type="arabicPeriod"/>
            </a:pPr>
            <a:r>
              <a:rPr lang="en-GB" sz="2000" dirty="0"/>
              <a:t>A coaxial line is terminated in a </a:t>
            </a:r>
            <a:r>
              <a:rPr lang="en-US" sz="2000" dirty="0"/>
              <a:t>small loop immersed in the cavity magnetic field;</a:t>
            </a:r>
          </a:p>
          <a:p>
            <a:pPr marL="457200" indent="-457200" algn="l">
              <a:spcBef>
                <a:spcPts val="600"/>
              </a:spcBef>
              <a:buFont typeface="+mj-lt"/>
              <a:buAutoNum type="arabicPeriod"/>
            </a:pPr>
            <a:r>
              <a:rPr lang="en-US" sz="2000" dirty="0"/>
              <a:t>A waveguide is terminated in a small slot that allows some magnetic field to enter the cavity.</a:t>
            </a:r>
            <a:r>
              <a:rPr lang="en-GB" sz="2000" dirty="0"/>
              <a:t> </a:t>
            </a:r>
          </a:p>
        </p:txBody>
      </p:sp>
      <p:pic>
        <p:nvPicPr>
          <p:cNvPr id="11" name="Picture 10">
            <a:extLst>
              <a:ext uri="{FF2B5EF4-FFF2-40B4-BE49-F238E27FC236}">
                <a16:creationId xmlns:a16="http://schemas.microsoft.com/office/drawing/2014/main" id="{0D836D13-054B-42F2-8FB3-DE99F2967C7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3173546"/>
            <a:ext cx="2677532" cy="2677532"/>
          </a:xfrm>
          <a:prstGeom prst="rect">
            <a:avLst/>
          </a:prstGeom>
        </p:spPr>
      </p:pic>
      <p:pic>
        <p:nvPicPr>
          <p:cNvPr id="12" name="Picture 11">
            <a:extLst>
              <a:ext uri="{FF2B5EF4-FFF2-40B4-BE49-F238E27FC236}">
                <a16:creationId xmlns:a16="http://schemas.microsoft.com/office/drawing/2014/main" id="{8AC886D1-394B-476C-80CB-660A25683085}"/>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9009413" y="2264699"/>
            <a:ext cx="2416154" cy="3586379"/>
          </a:xfrm>
          <a:prstGeom prst="rect">
            <a:avLst/>
          </a:prstGeom>
        </p:spPr>
      </p:pic>
      <p:sp>
        <p:nvSpPr>
          <p:cNvPr id="13" name="TextBox 12">
            <a:extLst>
              <a:ext uri="{FF2B5EF4-FFF2-40B4-BE49-F238E27FC236}">
                <a16:creationId xmlns:a16="http://schemas.microsoft.com/office/drawing/2014/main" id="{DB902AF9-42ED-4768-8592-E1272528F635}"/>
              </a:ext>
            </a:extLst>
          </p:cNvPr>
          <p:cNvSpPr txBox="1"/>
          <p:nvPr/>
        </p:nvSpPr>
        <p:spPr>
          <a:xfrm>
            <a:off x="6066874" y="5955648"/>
            <a:ext cx="5744496" cy="307777"/>
          </a:xfrm>
          <a:prstGeom prst="rect">
            <a:avLst/>
          </a:prstGeom>
          <a:solidFill>
            <a:srgbClr val="FFFFAB"/>
          </a:solidFill>
        </p:spPr>
        <p:txBody>
          <a:bodyPr wrap="square" rtlCol="0">
            <a:spAutoFit/>
          </a:bodyPr>
          <a:lstStyle/>
          <a:p>
            <a:r>
              <a:rPr lang="en-US" sz="1400" dirty="0"/>
              <a:t>Waveguide coupling slot to the Linac4 CCDTL accelerating structure</a:t>
            </a:r>
          </a:p>
        </p:txBody>
      </p:sp>
    </p:spTree>
    <p:extLst>
      <p:ext uri="{BB962C8B-B14F-4D97-AF65-F5344CB8AC3E}">
        <p14:creationId xmlns:p14="http://schemas.microsoft.com/office/powerpoint/2010/main" val="18678294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12192000" cy="722764"/>
          </a:xfrm>
        </p:spPr>
        <p:txBody>
          <a:bodyPr/>
          <a:lstStyle/>
          <a:p>
            <a:r>
              <a:rPr lang="en-US" dirty="0"/>
              <a:t>RF windows</a:t>
            </a:r>
          </a:p>
        </p:txBody>
      </p:sp>
      <p:sp>
        <p:nvSpPr>
          <p:cNvPr id="4" name="Segnaposto piè di pagina 3"/>
          <p:cNvSpPr>
            <a:spLocks noGrp="1"/>
          </p:cNvSpPr>
          <p:nvPr>
            <p:ph type="ftr" sz="quarter" idx="10"/>
          </p:nvPr>
        </p:nvSpPr>
        <p:spPr bwMode="auto">
          <a:xfrm>
            <a:off x="3124200" y="65373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Francesco Grespan</a:t>
            </a:r>
          </a:p>
        </p:txBody>
      </p:sp>
      <p:sp>
        <p:nvSpPr>
          <p:cNvPr id="5" name="Segnaposto data 4"/>
          <p:cNvSpPr>
            <a:spLocks noGrp="1"/>
          </p:cNvSpPr>
          <p:nvPr>
            <p:ph type="dt" sz="half" idx="11"/>
          </p:nvPr>
        </p:nvSpPr>
        <p:spPr bwMode="auto">
          <a:xfrm>
            <a:off x="457200" y="65373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400" kern="1200">
                <a:solidFill>
                  <a:schemeClr val="bg1">
                    <a:lumMod val="65000"/>
                  </a:schemeClr>
                </a:solidFill>
                <a:latin typeface="Calibri"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Helmohltz School 2015</a:t>
            </a:r>
          </a:p>
        </p:txBody>
      </p:sp>
      <p:sp>
        <p:nvSpPr>
          <p:cNvPr id="10" name="CasellaDiTesto 9"/>
          <p:cNvSpPr txBox="1"/>
          <p:nvPr/>
        </p:nvSpPr>
        <p:spPr>
          <a:xfrm>
            <a:off x="609600" y="1074413"/>
            <a:ext cx="10969138" cy="707886"/>
          </a:xfrm>
          <a:prstGeom prst="rect">
            <a:avLst/>
          </a:prstGeom>
          <a:noFill/>
        </p:spPr>
        <p:txBody>
          <a:bodyPr wrap="square" rtlCol="0">
            <a:spAutoFit/>
          </a:bodyPr>
          <a:lstStyle/>
          <a:p>
            <a:r>
              <a:rPr lang="en-US" sz="2000" dirty="0">
                <a:latin typeface="Calibri" pitchFamily="34" charset="0"/>
                <a:cs typeface="Calibri" pitchFamily="34" charset="0"/>
              </a:rPr>
              <a:t>RF windows provide the barrier for vacuum between transmission line (coaxial or waveguide) and cavity. Made of ceramic material.</a:t>
            </a:r>
          </a:p>
        </p:txBody>
      </p:sp>
      <p:sp>
        <p:nvSpPr>
          <p:cNvPr id="21" name="Segnaposto numero diapositiva 20"/>
          <p:cNvSpPr>
            <a:spLocks noGrp="1"/>
          </p:cNvSpPr>
          <p:nvPr>
            <p:ph type="sldNum" sz="quarter" idx="12"/>
          </p:nvPr>
        </p:nvSpPr>
        <p:spPr>
          <a:xfrm>
            <a:off x="6553200" y="6537325"/>
            <a:ext cx="2133600" cy="476250"/>
          </a:xfrm>
          <a:prstGeom prst="rect">
            <a:avLst/>
          </a:prstGeom>
        </p:spPr>
        <p:txBody>
          <a:bodyPr vert="horz" wrap="square" lIns="91440" tIns="45720" rIns="91440" bIns="45720" numCol="1" anchor="t" anchorCtr="0" compatLnSpc="1">
            <a:prstTxWarp prst="textNoShape">
              <a:avLst/>
            </a:prstTxWarp>
          </a:bodyPr>
          <a:lstStyle>
            <a:defPPr>
              <a:defRPr lang="en-US"/>
            </a:defPPr>
            <a:lvl1pPr marL="0" algn="ctr" defTabSz="914400" rtl="0" eaLnBrk="1" latinLnBrk="0" hangingPunct="1">
              <a:defRPr sz="1400" kern="1200">
                <a:solidFill>
                  <a:schemeClr val="bg1">
                    <a:lumMod val="50000"/>
                  </a:schemeClr>
                </a:solidFill>
                <a:latin typeface="Calibri" pitchFamily="34" charset="0"/>
                <a:ea typeface="+mn-ea"/>
                <a:cs typeface="Calibr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174D4DF-6337-43E0-BDBE-9EB27889C467}" type="slidenum">
              <a:rPr lang="en-US" smtClean="0"/>
              <a:pPr/>
              <a:t>15</a:t>
            </a:fld>
            <a:endParaRPr lang="en-US"/>
          </a:p>
        </p:txBody>
      </p:sp>
      <p:pic>
        <p:nvPicPr>
          <p:cNvPr id="129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825266" y="2000636"/>
            <a:ext cx="2753472" cy="3641158"/>
          </a:xfrm>
          <a:prstGeom prst="rect">
            <a:avLst/>
          </a:prstGeom>
          <a:noFill/>
          <a:ln w="9525">
            <a:noFill/>
            <a:miter lim="800000"/>
            <a:headEnd/>
            <a:tailEnd/>
          </a:ln>
        </p:spPr>
      </p:pic>
      <p:pic>
        <p:nvPicPr>
          <p:cNvPr id="20"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90700" y="4169969"/>
            <a:ext cx="2133600" cy="2101422"/>
          </a:xfrm>
          <a:prstGeom prst="rect">
            <a:avLst/>
          </a:prstGeom>
          <a:noFill/>
          <a:ln w="9525">
            <a:noFill/>
            <a:miter lim="800000"/>
            <a:headEnd/>
            <a:tailEnd/>
          </a:ln>
        </p:spPr>
      </p:pic>
      <p:pic>
        <p:nvPicPr>
          <p:cNvPr id="12902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09600" y="1870495"/>
            <a:ext cx="4495800" cy="2066085"/>
          </a:xfrm>
          <a:prstGeom prst="rect">
            <a:avLst/>
          </a:prstGeom>
          <a:noFill/>
          <a:ln w="9525">
            <a:noFill/>
            <a:miter lim="800000"/>
            <a:headEnd/>
            <a:tailEnd/>
          </a:ln>
        </p:spPr>
      </p:pic>
      <p:pic>
        <p:nvPicPr>
          <p:cNvPr id="129030" name="Picture 6"/>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rot="5400000">
            <a:off x="6374456" y="1544559"/>
            <a:ext cx="1950719" cy="2602592"/>
          </a:xfrm>
          <a:prstGeom prst="rect">
            <a:avLst/>
          </a:prstGeom>
          <a:noFill/>
          <a:ln w="9525">
            <a:noFill/>
            <a:miter lim="800000"/>
            <a:headEnd/>
            <a:tailEnd/>
          </a:ln>
        </p:spPr>
      </p:pic>
      <p:pic>
        <p:nvPicPr>
          <p:cNvPr id="123905" name="Picture 1"/>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836749" y="4100342"/>
            <a:ext cx="2600960" cy="195072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AD34C-E343-4853-9A82-032406B8D9F1}"/>
              </a:ext>
            </a:extLst>
          </p:cNvPr>
          <p:cNvSpPr>
            <a:spLocks noGrp="1"/>
          </p:cNvSpPr>
          <p:nvPr>
            <p:ph type="title"/>
          </p:nvPr>
        </p:nvSpPr>
        <p:spPr>
          <a:xfrm>
            <a:off x="4962115" y="2141951"/>
            <a:ext cx="5509644" cy="884583"/>
          </a:xfrm>
        </p:spPr>
        <p:txBody>
          <a:bodyPr/>
          <a:lstStyle/>
          <a:p>
            <a:r>
              <a:rPr lang="fr-CH" dirty="0" err="1"/>
              <a:t>Examples</a:t>
            </a:r>
            <a:r>
              <a:rPr lang="fr-CH" dirty="0"/>
              <a:t> of </a:t>
            </a:r>
            <a:r>
              <a:rPr lang="fr-CH" dirty="0" err="1"/>
              <a:t>cavities</a:t>
            </a:r>
            <a:endParaRPr lang="en-GB" dirty="0"/>
          </a:p>
        </p:txBody>
      </p:sp>
      <p:sp>
        <p:nvSpPr>
          <p:cNvPr id="3" name="Date Placeholder 2">
            <a:extLst>
              <a:ext uri="{FF2B5EF4-FFF2-40B4-BE49-F238E27FC236}">
                <a16:creationId xmlns:a16="http://schemas.microsoft.com/office/drawing/2014/main" id="{FCAD360F-0DDF-49F2-A111-4D00E7BC2C1C}"/>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CF482D22-E40C-45EA-A9B6-D03630B17DE7}"/>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A8932538-A6B3-4CB9-989C-FF723EC8226E}"/>
              </a:ext>
            </a:extLst>
          </p:cNvPr>
          <p:cNvSpPr>
            <a:spLocks noGrp="1"/>
          </p:cNvSpPr>
          <p:nvPr>
            <p:ph type="sldNum" sz="quarter" idx="12"/>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33391975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2E566-641D-4151-AE09-15AD00CA4005}"/>
              </a:ext>
            </a:extLst>
          </p:cNvPr>
          <p:cNvSpPr>
            <a:spLocks noGrp="1"/>
          </p:cNvSpPr>
          <p:nvPr>
            <p:ph type="title"/>
          </p:nvPr>
        </p:nvSpPr>
        <p:spPr>
          <a:xfrm>
            <a:off x="0" y="0"/>
            <a:ext cx="12192000" cy="722764"/>
          </a:xfrm>
        </p:spPr>
        <p:txBody>
          <a:bodyPr/>
          <a:lstStyle/>
          <a:p>
            <a:r>
              <a:rPr lang="fr-CH" sz="4400" dirty="0"/>
              <a:t>Synchrotron </a:t>
            </a:r>
            <a:r>
              <a:rPr lang="fr-CH" sz="4400" dirty="0" err="1"/>
              <a:t>cavities</a:t>
            </a:r>
            <a:r>
              <a:rPr lang="fr-CH" sz="4400" dirty="0"/>
              <a:t> (high </a:t>
            </a:r>
            <a:r>
              <a:rPr lang="fr-CH" sz="4400" dirty="0" err="1"/>
              <a:t>energy</a:t>
            </a:r>
            <a:r>
              <a:rPr lang="fr-CH" sz="4400" dirty="0"/>
              <a:t>)</a:t>
            </a:r>
            <a:endParaRPr lang="en-GB" sz="4400" dirty="0"/>
          </a:p>
        </p:txBody>
      </p:sp>
      <p:sp>
        <p:nvSpPr>
          <p:cNvPr id="4" name="Slide Number Placeholder 3">
            <a:extLst>
              <a:ext uri="{FF2B5EF4-FFF2-40B4-BE49-F238E27FC236}">
                <a16:creationId xmlns:a16="http://schemas.microsoft.com/office/drawing/2014/main" id="{C94DF5B4-5E33-49F7-9125-56F2AE6AAB65}"/>
              </a:ext>
            </a:extLst>
          </p:cNvPr>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5" name="Picture 4">
            <a:extLst>
              <a:ext uri="{FF2B5EF4-FFF2-40B4-BE49-F238E27FC236}">
                <a16:creationId xmlns:a16="http://schemas.microsoft.com/office/drawing/2014/main" id="{BBE1A466-B92E-4EB1-9449-8000A44DF1F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9080" y="1265307"/>
            <a:ext cx="4093180" cy="3907941"/>
          </a:xfrm>
          <a:prstGeom prst="rect">
            <a:avLst/>
          </a:prstGeom>
        </p:spPr>
      </p:pic>
      <p:sp>
        <p:nvSpPr>
          <p:cNvPr id="6" name="TextBox 5">
            <a:extLst>
              <a:ext uri="{FF2B5EF4-FFF2-40B4-BE49-F238E27FC236}">
                <a16:creationId xmlns:a16="http://schemas.microsoft.com/office/drawing/2014/main" id="{9A89841D-5725-4FFA-B474-9C7EC53DB015}"/>
              </a:ext>
            </a:extLst>
          </p:cNvPr>
          <p:cNvSpPr txBox="1"/>
          <p:nvPr/>
        </p:nvSpPr>
        <p:spPr>
          <a:xfrm>
            <a:off x="609600" y="5343798"/>
            <a:ext cx="4308872" cy="553998"/>
          </a:xfrm>
          <a:prstGeom prst="rect">
            <a:avLst/>
          </a:prstGeom>
          <a:noFill/>
        </p:spPr>
        <p:txBody>
          <a:bodyPr wrap="none" lIns="0" tIns="0" rIns="0" bIns="0" rtlCol="0">
            <a:spAutoFit/>
          </a:bodyPr>
          <a:lstStyle/>
          <a:p>
            <a:pPr algn="l"/>
            <a:r>
              <a:rPr lang="fr-CH" dirty="0"/>
              <a:t>The </a:t>
            </a:r>
            <a:r>
              <a:rPr lang="fr-CH" dirty="0" err="1"/>
              <a:t>pillbox</a:t>
            </a:r>
            <a:r>
              <a:rPr lang="fr-CH" dirty="0"/>
              <a:t> </a:t>
            </a:r>
            <a:r>
              <a:rPr lang="fr-CH" dirty="0" err="1"/>
              <a:t>becomes</a:t>
            </a:r>
            <a:r>
              <a:rPr lang="fr-CH" dirty="0"/>
              <a:t> </a:t>
            </a:r>
            <a:r>
              <a:rPr lang="fr-CH" dirty="0" err="1"/>
              <a:t>quite</a:t>
            </a:r>
            <a:r>
              <a:rPr lang="fr-CH" dirty="0"/>
              <a:t> </a:t>
            </a:r>
            <a:r>
              <a:rPr lang="fr-CH" dirty="0" err="1"/>
              <a:t>complex</a:t>
            </a:r>
            <a:r>
              <a:rPr lang="fr-CH" dirty="0"/>
              <a:t>…</a:t>
            </a:r>
          </a:p>
          <a:p>
            <a:pPr algn="l"/>
            <a:r>
              <a:rPr lang="fr-CH" dirty="0"/>
              <a:t>CERN PS 80 MHz </a:t>
            </a:r>
            <a:r>
              <a:rPr lang="fr-CH" dirty="0" err="1"/>
              <a:t>cavity</a:t>
            </a:r>
            <a:r>
              <a:rPr lang="fr-CH" dirty="0"/>
              <a:t> (for LHC </a:t>
            </a:r>
            <a:r>
              <a:rPr lang="fr-CH" dirty="0" err="1"/>
              <a:t>beams</a:t>
            </a:r>
            <a:r>
              <a:rPr lang="fr-CH" dirty="0"/>
              <a:t>)</a:t>
            </a:r>
            <a:endParaRPr lang="en-GB" dirty="0"/>
          </a:p>
        </p:txBody>
      </p:sp>
      <p:pic>
        <p:nvPicPr>
          <p:cNvPr id="7" name="Picture 6">
            <a:extLst>
              <a:ext uri="{FF2B5EF4-FFF2-40B4-BE49-F238E27FC236}">
                <a16:creationId xmlns:a16="http://schemas.microsoft.com/office/drawing/2014/main" id="{4031FAA6-6BEC-40A3-9C37-4D466E0AC01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51237" y="1265307"/>
            <a:ext cx="2885864" cy="3907941"/>
          </a:xfrm>
          <a:prstGeom prst="rect">
            <a:avLst/>
          </a:prstGeom>
        </p:spPr>
      </p:pic>
      <p:pic>
        <p:nvPicPr>
          <p:cNvPr id="8" name="Picture 7">
            <a:extLst>
              <a:ext uri="{FF2B5EF4-FFF2-40B4-BE49-F238E27FC236}">
                <a16:creationId xmlns:a16="http://schemas.microsoft.com/office/drawing/2014/main" id="{3E9F1217-42F8-48FD-B3F3-894A5443452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2959" y="1032625"/>
            <a:ext cx="2760416" cy="4140624"/>
          </a:xfrm>
          <a:prstGeom prst="rect">
            <a:avLst/>
          </a:prstGeom>
        </p:spPr>
      </p:pic>
      <p:sp>
        <p:nvSpPr>
          <p:cNvPr id="9" name="TextBox 8">
            <a:extLst>
              <a:ext uri="{FF2B5EF4-FFF2-40B4-BE49-F238E27FC236}">
                <a16:creationId xmlns:a16="http://schemas.microsoft.com/office/drawing/2014/main" id="{0971BBFB-2132-4E98-9BF0-1A95AE652923}"/>
              </a:ext>
            </a:extLst>
          </p:cNvPr>
          <p:cNvSpPr txBox="1"/>
          <p:nvPr/>
        </p:nvSpPr>
        <p:spPr>
          <a:xfrm>
            <a:off x="6588692" y="5326456"/>
            <a:ext cx="5298510" cy="830997"/>
          </a:xfrm>
          <a:prstGeom prst="rect">
            <a:avLst/>
          </a:prstGeom>
          <a:noFill/>
        </p:spPr>
        <p:txBody>
          <a:bodyPr wrap="square" lIns="0" tIns="0" rIns="0" bIns="0" rtlCol="0">
            <a:spAutoFit/>
          </a:bodyPr>
          <a:lstStyle/>
          <a:p>
            <a:pPr algn="l"/>
            <a:r>
              <a:rPr lang="en-GB" dirty="0"/>
              <a:t>One of the 16 cavities installed in the old LEP collider: 352.2 MHz, 5 coupled cells, equipped with a spherical storage cavity on top to reduce losses </a:t>
            </a:r>
          </a:p>
        </p:txBody>
      </p:sp>
    </p:spTree>
    <p:extLst>
      <p:ext uri="{BB962C8B-B14F-4D97-AF65-F5344CB8AC3E}">
        <p14:creationId xmlns:p14="http://schemas.microsoft.com/office/powerpoint/2010/main" val="3007297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3C4BCD-961E-4F5B-953C-EDB22C22595E}"/>
              </a:ext>
            </a:extLst>
          </p:cNvPr>
          <p:cNvSpPr>
            <a:spLocks noGrp="1"/>
          </p:cNvSpPr>
          <p:nvPr>
            <p:ph type="title"/>
          </p:nvPr>
        </p:nvSpPr>
        <p:spPr>
          <a:xfrm>
            <a:off x="0" y="-1"/>
            <a:ext cx="12192000" cy="757989"/>
          </a:xfrm>
        </p:spPr>
        <p:txBody>
          <a:bodyPr/>
          <a:lstStyle/>
          <a:p>
            <a:r>
              <a:rPr lang="fr-CH" sz="4000" dirty="0"/>
              <a:t>Synchrotron </a:t>
            </a:r>
            <a:r>
              <a:rPr lang="fr-CH" sz="4000" dirty="0" err="1"/>
              <a:t>cavities</a:t>
            </a:r>
            <a:r>
              <a:rPr lang="fr-CH" sz="4000" dirty="0"/>
              <a:t> (</a:t>
            </a:r>
            <a:r>
              <a:rPr lang="fr-CH" sz="4000" dirty="0" err="1"/>
              <a:t>low</a:t>
            </a:r>
            <a:r>
              <a:rPr lang="fr-CH" sz="4000" dirty="0"/>
              <a:t> </a:t>
            </a:r>
            <a:r>
              <a:rPr lang="fr-CH" sz="4000" dirty="0" err="1"/>
              <a:t>energy</a:t>
            </a:r>
            <a:r>
              <a:rPr lang="fr-CH" sz="4000" dirty="0"/>
              <a:t>, </a:t>
            </a:r>
            <a:r>
              <a:rPr lang="fr-CH" sz="4000" dirty="0" err="1"/>
              <a:t>tunable</a:t>
            </a:r>
            <a:r>
              <a:rPr lang="fr-CH" sz="4000" dirty="0"/>
              <a:t>)</a:t>
            </a:r>
            <a:endParaRPr lang="en-GB" sz="4000" dirty="0"/>
          </a:p>
        </p:txBody>
      </p:sp>
      <p:sp>
        <p:nvSpPr>
          <p:cNvPr id="4" name="Slide Number Placeholder 3">
            <a:extLst>
              <a:ext uri="{FF2B5EF4-FFF2-40B4-BE49-F238E27FC236}">
                <a16:creationId xmlns:a16="http://schemas.microsoft.com/office/drawing/2014/main" id="{1E55742D-CA49-47DE-BA79-3DA277DFE348}"/>
              </a:ext>
            </a:extLst>
          </p:cNvPr>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8" name="Picture 7">
            <a:extLst>
              <a:ext uri="{FF2B5EF4-FFF2-40B4-BE49-F238E27FC236}">
                <a16:creationId xmlns:a16="http://schemas.microsoft.com/office/drawing/2014/main" id="{3A3836A0-50C1-446E-848A-E668A35873E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791986" y="776208"/>
            <a:ext cx="2312683" cy="2886035"/>
          </a:xfrm>
          <a:prstGeom prst="rect">
            <a:avLst/>
          </a:prstGeom>
        </p:spPr>
      </p:pic>
      <p:sp>
        <p:nvSpPr>
          <p:cNvPr id="9" name="TextBox 8">
            <a:extLst>
              <a:ext uri="{FF2B5EF4-FFF2-40B4-BE49-F238E27FC236}">
                <a16:creationId xmlns:a16="http://schemas.microsoft.com/office/drawing/2014/main" id="{0FC849ED-030D-490F-9B3C-2249E3A74699}"/>
              </a:ext>
            </a:extLst>
          </p:cNvPr>
          <p:cNvSpPr txBox="1"/>
          <p:nvPr/>
        </p:nvSpPr>
        <p:spPr>
          <a:xfrm>
            <a:off x="3632422" y="1057984"/>
            <a:ext cx="4566980" cy="2462213"/>
          </a:xfrm>
          <a:prstGeom prst="rect">
            <a:avLst/>
          </a:prstGeom>
          <a:noFill/>
        </p:spPr>
        <p:txBody>
          <a:bodyPr wrap="square" lIns="0" tIns="0" rIns="0" bIns="0" rtlCol="0">
            <a:spAutoFit/>
          </a:bodyPr>
          <a:lstStyle/>
          <a:p>
            <a:pPr algn="l"/>
            <a:r>
              <a:rPr lang="en-GB" sz="2000" b="1" dirty="0">
                <a:solidFill>
                  <a:srgbClr val="FF0000"/>
                </a:solidFill>
              </a:rPr>
              <a:t>CERN PS Booster: </a:t>
            </a:r>
          </a:p>
          <a:p>
            <a:pPr algn="l"/>
            <a:r>
              <a:rPr lang="en-GB" sz="2000" dirty="0"/>
              <a:t>4 rings with a single accelerating cavity. </a:t>
            </a:r>
          </a:p>
          <a:p>
            <a:pPr algn="l"/>
            <a:r>
              <a:rPr lang="en-GB" sz="2000" dirty="0"/>
              <a:t>2 quarter-wave </a:t>
            </a:r>
            <a:r>
              <a:rPr lang="en-GB" sz="2000" dirty="0">
                <a:solidFill>
                  <a:srgbClr val="FF0000"/>
                </a:solidFill>
              </a:rPr>
              <a:t>ferrite-loaded </a:t>
            </a:r>
            <a:r>
              <a:rPr lang="en-GB" sz="2000" dirty="0"/>
              <a:t>resonators: 2 figure-of-eight loops on the ferrite loads for tuning the frequency throughout the acceleration cycle, from 3 to 8 MHz (from 50 MeV at injection to the original Booster energy of 800 MeV).</a:t>
            </a:r>
          </a:p>
        </p:txBody>
      </p:sp>
      <p:pic>
        <p:nvPicPr>
          <p:cNvPr id="11" name="Picture 10">
            <a:extLst>
              <a:ext uri="{FF2B5EF4-FFF2-40B4-BE49-F238E27FC236}">
                <a16:creationId xmlns:a16="http://schemas.microsoft.com/office/drawing/2014/main" id="{BA1034B3-BBC2-4548-9C45-274EF70A427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14909" y="3583399"/>
            <a:ext cx="4088545" cy="3041108"/>
          </a:xfrm>
          <a:prstGeom prst="rect">
            <a:avLst/>
          </a:prstGeom>
        </p:spPr>
      </p:pic>
      <p:pic>
        <p:nvPicPr>
          <p:cNvPr id="13" name="Picture 12" descr="Graphical user interface&#10;&#10;Description automatically generated with medium confidence">
            <a:extLst>
              <a:ext uri="{FF2B5EF4-FFF2-40B4-BE49-F238E27FC236}">
                <a16:creationId xmlns:a16="http://schemas.microsoft.com/office/drawing/2014/main" id="{87B98946-D72E-44B6-8CAA-5FD1E1AE7FCA}"/>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147200" y="3621924"/>
            <a:ext cx="5827086" cy="2579889"/>
          </a:xfrm>
          <a:prstGeom prst="rect">
            <a:avLst/>
          </a:prstGeom>
        </p:spPr>
      </p:pic>
      <p:sp>
        <p:nvSpPr>
          <p:cNvPr id="14" name="TextBox 13">
            <a:extLst>
              <a:ext uri="{FF2B5EF4-FFF2-40B4-BE49-F238E27FC236}">
                <a16:creationId xmlns:a16="http://schemas.microsoft.com/office/drawing/2014/main" id="{00320A24-4175-4A4A-AB1D-D678F2140D68}"/>
              </a:ext>
            </a:extLst>
          </p:cNvPr>
          <p:cNvSpPr txBox="1"/>
          <p:nvPr/>
        </p:nvSpPr>
        <p:spPr>
          <a:xfrm>
            <a:off x="8559579" y="1221131"/>
            <a:ext cx="3127111" cy="2154436"/>
          </a:xfrm>
          <a:prstGeom prst="rect">
            <a:avLst/>
          </a:prstGeom>
          <a:noFill/>
        </p:spPr>
        <p:txBody>
          <a:bodyPr wrap="square" lIns="0" tIns="0" rIns="0" bIns="0" rtlCol="0">
            <a:spAutoFit/>
          </a:bodyPr>
          <a:lstStyle/>
          <a:p>
            <a:pPr algn="l"/>
            <a:r>
              <a:rPr lang="en-US" sz="2000" b="1" dirty="0" err="1">
                <a:solidFill>
                  <a:srgbClr val="FF0000"/>
                </a:solidFill>
              </a:rPr>
              <a:t>Finemet</a:t>
            </a:r>
            <a:r>
              <a:rPr lang="en-US" sz="2000" b="1" dirty="0">
                <a:solidFill>
                  <a:srgbClr val="FF0000"/>
                </a:solidFill>
              </a:rPr>
              <a:t> cavities</a:t>
            </a:r>
          </a:p>
          <a:p>
            <a:pPr algn="l"/>
            <a:r>
              <a:rPr lang="en-US" sz="2000" dirty="0"/>
              <a:t>new type of magnetic alloy with wideband frequency response.</a:t>
            </a:r>
          </a:p>
          <a:p>
            <a:pPr algn="l"/>
            <a:r>
              <a:rPr lang="en-US" sz="2000" dirty="0"/>
              <a:t>State-of-art technology for modern small synchrotrons (e.g. medical)</a:t>
            </a:r>
            <a:endParaRPr lang="en-GB" sz="2000" dirty="0"/>
          </a:p>
        </p:txBody>
      </p:sp>
    </p:spTree>
    <p:extLst>
      <p:ext uri="{BB962C8B-B14F-4D97-AF65-F5344CB8AC3E}">
        <p14:creationId xmlns:p14="http://schemas.microsoft.com/office/powerpoint/2010/main" val="1752710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0E1D2-66BE-471A-890D-B09A226CEF3D}"/>
              </a:ext>
            </a:extLst>
          </p:cNvPr>
          <p:cNvSpPr>
            <a:spLocks noGrp="1"/>
          </p:cNvSpPr>
          <p:nvPr>
            <p:ph type="title"/>
          </p:nvPr>
        </p:nvSpPr>
        <p:spPr>
          <a:xfrm>
            <a:off x="0" y="17793"/>
            <a:ext cx="12192000" cy="819323"/>
          </a:xfrm>
        </p:spPr>
        <p:txBody>
          <a:bodyPr/>
          <a:lstStyle/>
          <a:p>
            <a:r>
              <a:rPr lang="fr-CH" sz="4000" dirty="0"/>
              <a:t>Superconducting </a:t>
            </a:r>
            <a:r>
              <a:rPr lang="fr-CH" sz="4000" dirty="0" err="1"/>
              <a:t>cavities</a:t>
            </a:r>
            <a:endParaRPr lang="en-GB" sz="4000" dirty="0"/>
          </a:p>
        </p:txBody>
      </p:sp>
      <p:sp>
        <p:nvSpPr>
          <p:cNvPr id="4" name="Slide Number Placeholder 3">
            <a:extLst>
              <a:ext uri="{FF2B5EF4-FFF2-40B4-BE49-F238E27FC236}">
                <a16:creationId xmlns:a16="http://schemas.microsoft.com/office/drawing/2014/main" id="{4982C3E1-0464-446F-879E-D84F56267D59}"/>
              </a:ext>
            </a:extLst>
          </p:cNvPr>
          <p:cNvSpPr>
            <a:spLocks noGrp="1"/>
          </p:cNvSpPr>
          <p:nvPr>
            <p:ph type="sldNum" sz="quarter" idx="4"/>
          </p:nvPr>
        </p:nvSpPr>
        <p:spPr/>
        <p:txBody>
          <a:bodyPr/>
          <a:lstStyle/>
          <a:p>
            <a:fld id="{17918391-D411-FE40-AAD7-861AE5233E0E}" type="slidenum">
              <a:rPr lang="en-US" smtClean="0"/>
              <a:pPr/>
              <a:t>19</a:t>
            </a:fld>
            <a:endParaRPr lang="en-US" dirty="0"/>
          </a:p>
        </p:txBody>
      </p:sp>
      <p:pic>
        <p:nvPicPr>
          <p:cNvPr id="5" name="Picture 4">
            <a:extLst>
              <a:ext uri="{FF2B5EF4-FFF2-40B4-BE49-F238E27FC236}">
                <a16:creationId xmlns:a16="http://schemas.microsoft.com/office/drawing/2014/main" id="{B93DDED3-255B-4A84-8C1E-DFA4E49BA86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51202" y="3869192"/>
            <a:ext cx="3559629" cy="2669721"/>
          </a:xfrm>
          <a:prstGeom prst="rect">
            <a:avLst/>
          </a:prstGeom>
        </p:spPr>
      </p:pic>
      <p:pic>
        <p:nvPicPr>
          <p:cNvPr id="7" name="Picture 6" descr="Diagram&#10;&#10;Description automatically generated">
            <a:extLst>
              <a:ext uri="{FF2B5EF4-FFF2-40B4-BE49-F238E27FC236}">
                <a16:creationId xmlns:a16="http://schemas.microsoft.com/office/drawing/2014/main" id="{D8E89542-1DC5-4E75-BD6B-722D0838B3C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9600" y="3869192"/>
            <a:ext cx="5336721" cy="2682630"/>
          </a:xfrm>
          <a:prstGeom prst="rect">
            <a:avLst/>
          </a:prstGeom>
        </p:spPr>
      </p:pic>
      <p:pic>
        <p:nvPicPr>
          <p:cNvPr id="8" name="Picture 7">
            <a:extLst>
              <a:ext uri="{FF2B5EF4-FFF2-40B4-BE49-F238E27FC236}">
                <a16:creationId xmlns:a16="http://schemas.microsoft.com/office/drawing/2014/main" id="{BAB1317C-D812-4EC3-9220-31795AEC8D4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94502" y="1078299"/>
            <a:ext cx="3211972" cy="2549710"/>
          </a:xfrm>
          <a:prstGeom prst="rect">
            <a:avLst/>
          </a:prstGeom>
        </p:spPr>
      </p:pic>
      <p:pic>
        <p:nvPicPr>
          <p:cNvPr id="9" name="Picture 8">
            <a:extLst>
              <a:ext uri="{FF2B5EF4-FFF2-40B4-BE49-F238E27FC236}">
                <a16:creationId xmlns:a16="http://schemas.microsoft.com/office/drawing/2014/main" id="{FBE0828A-6FC2-4BAC-BEAD-3BA113DC837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9600" y="1078299"/>
            <a:ext cx="4214814" cy="2772311"/>
          </a:xfrm>
          <a:prstGeom prst="rect">
            <a:avLst/>
          </a:prstGeom>
        </p:spPr>
      </p:pic>
      <p:sp>
        <p:nvSpPr>
          <p:cNvPr id="10" name="TextBox 9">
            <a:extLst>
              <a:ext uri="{FF2B5EF4-FFF2-40B4-BE49-F238E27FC236}">
                <a16:creationId xmlns:a16="http://schemas.microsoft.com/office/drawing/2014/main" id="{C02F9AD4-6ED3-4620-BF9D-030A5D5BF10B}"/>
              </a:ext>
            </a:extLst>
          </p:cNvPr>
          <p:cNvSpPr txBox="1"/>
          <p:nvPr/>
        </p:nvSpPr>
        <p:spPr>
          <a:xfrm>
            <a:off x="8376561" y="1078299"/>
            <a:ext cx="3380009" cy="2462213"/>
          </a:xfrm>
          <a:prstGeom prst="rect">
            <a:avLst/>
          </a:prstGeom>
          <a:noFill/>
        </p:spPr>
        <p:txBody>
          <a:bodyPr wrap="square" lIns="0" tIns="0" rIns="0" bIns="0" rtlCol="0">
            <a:spAutoFit/>
          </a:bodyPr>
          <a:lstStyle/>
          <a:p>
            <a:pPr algn="l"/>
            <a:r>
              <a:rPr lang="en-GB" sz="2000" dirty="0"/>
              <a:t>Used in high-energy synchrotrons (protons and electrons) and in linacs (fixed frequency, not </a:t>
            </a:r>
            <a:r>
              <a:rPr lang="en-GB" sz="2000" dirty="0" err="1"/>
              <a:t>tunable</a:t>
            </a:r>
            <a:r>
              <a:rPr lang="en-GB" sz="2000" dirty="0"/>
              <a:t>).</a:t>
            </a:r>
          </a:p>
          <a:p>
            <a:pPr algn="l"/>
            <a:r>
              <a:rPr lang="en-GB" sz="2000" dirty="0"/>
              <a:t>Made in niobium or niobium-sputtered copper immersed in a liquid helium bath at 4 </a:t>
            </a:r>
            <a:r>
              <a:rPr lang="en-GB" sz="2000" dirty="0" err="1"/>
              <a:t>degK</a:t>
            </a:r>
            <a:r>
              <a:rPr lang="en-GB" sz="2000" dirty="0"/>
              <a:t>.</a:t>
            </a:r>
          </a:p>
        </p:txBody>
      </p:sp>
    </p:spTree>
    <p:extLst>
      <p:ext uri="{BB962C8B-B14F-4D97-AF65-F5344CB8AC3E}">
        <p14:creationId xmlns:p14="http://schemas.microsoft.com/office/powerpoint/2010/main" val="2262608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Footer Placeholder 3"/>
          <p:cNvSpPr>
            <a:spLocks noGrp="1"/>
          </p:cNvSpPr>
          <p:nvPr>
            <p:ph type="ftr" sz="quarter" idx="11"/>
          </p:nvPr>
        </p:nvSpPr>
        <p:spPr>
          <a:xfrm>
            <a:off x="4159053" y="5869332"/>
            <a:ext cx="6572221" cy="365125"/>
          </a:xfrm>
        </p:spPr>
        <p:txBody>
          <a:bodyPr/>
          <a:lstStyle/>
          <a:p>
            <a:fld id="{DB9BFC16-A4AC-431D-AFC5-F2CF17466FA6}" type="slidenum">
              <a:rPr lang="en-GB"/>
              <a:pPr/>
              <a:t>2</a:t>
            </a:fld>
            <a:endParaRPr lang="en-GB"/>
          </a:p>
        </p:txBody>
      </p:sp>
      <p:sp>
        <p:nvSpPr>
          <p:cNvPr id="675866" name="Rectangle 26"/>
          <p:cNvSpPr>
            <a:spLocks noChangeArrowheads="1"/>
          </p:cNvSpPr>
          <p:nvPr/>
        </p:nvSpPr>
        <p:spPr bwMode="auto">
          <a:xfrm>
            <a:off x="3436306" y="3001480"/>
            <a:ext cx="3200400" cy="1447800"/>
          </a:xfrm>
          <a:prstGeom prst="rect">
            <a:avLst/>
          </a:prstGeom>
          <a:solidFill>
            <a:srgbClr val="99FF33"/>
          </a:solidFill>
          <a:ln w="12700">
            <a:solidFill>
              <a:schemeClr val="tx1"/>
            </a:solidFill>
            <a:miter lim="800000"/>
            <a:headEnd type="none" w="sm" len="sm"/>
            <a:tailEnd type="none" w="sm" len="sm"/>
          </a:ln>
          <a:effectLst/>
        </p:spPr>
        <p:txBody>
          <a:bodyPr wrap="none" anchor="ctr"/>
          <a:lstStyle/>
          <a:p>
            <a:endParaRPr lang="en-US"/>
          </a:p>
        </p:txBody>
      </p:sp>
      <p:sp>
        <p:nvSpPr>
          <p:cNvPr id="675844" name="Rectangle 4"/>
          <p:cNvSpPr>
            <a:spLocks noGrp="1" noChangeArrowheads="1"/>
          </p:cNvSpPr>
          <p:nvPr>
            <p:ph type="title"/>
          </p:nvPr>
        </p:nvSpPr>
        <p:spPr/>
        <p:txBody>
          <a:bodyPr/>
          <a:lstStyle/>
          <a:p>
            <a:r>
              <a:rPr lang="en-GB" dirty="0"/>
              <a:t>Reminder: Radio Frequency System building blocks</a:t>
            </a:r>
            <a:endParaRPr lang="en-US" dirty="0"/>
          </a:p>
        </p:txBody>
      </p:sp>
      <p:sp>
        <p:nvSpPr>
          <p:cNvPr id="675846" name="Line 6"/>
          <p:cNvSpPr>
            <a:spLocks noChangeShapeType="1"/>
          </p:cNvSpPr>
          <p:nvPr/>
        </p:nvSpPr>
        <p:spPr bwMode="auto">
          <a:xfrm>
            <a:off x="2369506" y="3763480"/>
            <a:ext cx="5486400" cy="0"/>
          </a:xfrm>
          <a:prstGeom prst="line">
            <a:avLst/>
          </a:prstGeom>
          <a:noFill/>
          <a:ln w="12700">
            <a:solidFill>
              <a:schemeClr val="tx1"/>
            </a:solidFill>
            <a:prstDash val="dash"/>
            <a:round/>
            <a:headEnd type="none" w="sm" len="sm"/>
            <a:tailEnd type="triangle" w="med" len="med"/>
          </a:ln>
          <a:effectLst/>
        </p:spPr>
        <p:txBody>
          <a:bodyPr/>
          <a:lstStyle/>
          <a:p>
            <a:endParaRPr lang="en-US"/>
          </a:p>
        </p:txBody>
      </p:sp>
      <p:pic>
        <p:nvPicPr>
          <p:cNvPr id="675859" name="Picture 1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9307" y="2163280"/>
            <a:ext cx="519113" cy="1295400"/>
          </a:xfrm>
          <a:prstGeom prst="rect">
            <a:avLst/>
          </a:prstGeom>
          <a:noFill/>
          <a:ln w="12700">
            <a:noFill/>
            <a:miter lim="800000"/>
            <a:headEnd type="none" w="sm" len="sm"/>
            <a:tailEnd type="none" w="sm" len="sm"/>
          </a:ln>
          <a:effectLst/>
        </p:spPr>
      </p:pic>
      <p:sp>
        <p:nvSpPr>
          <p:cNvPr id="675867" name="Oval 27"/>
          <p:cNvSpPr>
            <a:spLocks noChangeArrowheads="1"/>
          </p:cNvSpPr>
          <p:nvPr/>
        </p:nvSpPr>
        <p:spPr bwMode="auto">
          <a:xfrm>
            <a:off x="3741106" y="1706080"/>
            <a:ext cx="381000" cy="381000"/>
          </a:xfrm>
          <a:prstGeom prst="ellipse">
            <a:avLst/>
          </a:prstGeom>
          <a:solidFill>
            <a:schemeClr val="bg1"/>
          </a:solidFill>
          <a:ln w="12700">
            <a:solidFill>
              <a:schemeClr val="tx1"/>
            </a:solidFill>
            <a:round/>
            <a:headEnd type="none" w="sm" len="sm"/>
            <a:tailEnd type="none" w="sm" len="sm"/>
          </a:ln>
          <a:effectLst/>
        </p:spPr>
        <p:txBody>
          <a:bodyPr wrap="none" anchor="ctr"/>
          <a:lstStyle/>
          <a:p>
            <a:endParaRPr lang="en-US"/>
          </a:p>
        </p:txBody>
      </p:sp>
      <p:sp>
        <p:nvSpPr>
          <p:cNvPr id="675868" name="Line 28"/>
          <p:cNvSpPr>
            <a:spLocks noChangeShapeType="1"/>
          </p:cNvSpPr>
          <p:nvPr/>
        </p:nvSpPr>
        <p:spPr bwMode="auto">
          <a:xfrm>
            <a:off x="4807906" y="1934680"/>
            <a:ext cx="0" cy="228600"/>
          </a:xfrm>
          <a:prstGeom prst="line">
            <a:avLst/>
          </a:prstGeom>
          <a:noFill/>
          <a:ln w="12700">
            <a:solidFill>
              <a:schemeClr val="tx1"/>
            </a:solidFill>
            <a:round/>
            <a:headEnd type="none" w="sm" len="sm"/>
            <a:tailEnd type="none" w="sm" len="sm"/>
          </a:ln>
          <a:effectLst/>
        </p:spPr>
        <p:txBody>
          <a:bodyPr/>
          <a:lstStyle/>
          <a:p>
            <a:endParaRPr lang="en-US"/>
          </a:p>
        </p:txBody>
      </p:sp>
      <p:sp>
        <p:nvSpPr>
          <p:cNvPr id="675869" name="Text Box 29"/>
          <p:cNvSpPr txBox="1">
            <a:spLocks noChangeArrowheads="1"/>
          </p:cNvSpPr>
          <p:nvPr/>
        </p:nvSpPr>
        <p:spPr bwMode="auto">
          <a:xfrm>
            <a:off x="3174897" y="4891145"/>
            <a:ext cx="1061509" cy="584775"/>
          </a:xfrm>
          <a:prstGeom prst="rect">
            <a:avLst/>
          </a:prstGeom>
          <a:noFill/>
          <a:ln w="12700">
            <a:solidFill>
              <a:srgbClr val="3333FF"/>
            </a:solidFill>
            <a:prstDash val="dash"/>
            <a:miter lim="800000"/>
            <a:headEnd type="none" w="sm" len="sm"/>
            <a:tailEnd type="none" w="sm" len="sm"/>
          </a:ln>
          <a:effectLst/>
        </p:spPr>
        <p:txBody>
          <a:bodyPr wrap="none">
            <a:spAutoFit/>
          </a:bodyPr>
          <a:lstStyle/>
          <a:p>
            <a:r>
              <a:rPr lang="en-US" sz="1600" dirty="0"/>
              <a:t>cryogenic</a:t>
            </a:r>
          </a:p>
          <a:p>
            <a:r>
              <a:rPr lang="en-US" sz="1600" dirty="0"/>
              <a:t>system</a:t>
            </a:r>
          </a:p>
        </p:txBody>
      </p:sp>
      <p:sp>
        <p:nvSpPr>
          <p:cNvPr id="675870" name="Text Box 30"/>
          <p:cNvSpPr txBox="1">
            <a:spLocks noChangeArrowheads="1"/>
          </p:cNvSpPr>
          <p:nvPr/>
        </p:nvSpPr>
        <p:spPr bwMode="auto">
          <a:xfrm>
            <a:off x="4579306" y="4601681"/>
            <a:ext cx="908050" cy="593725"/>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vacuum</a:t>
            </a:r>
          </a:p>
          <a:p>
            <a:r>
              <a:rPr lang="en-US" sz="1600"/>
              <a:t>system</a:t>
            </a:r>
          </a:p>
        </p:txBody>
      </p:sp>
      <p:sp>
        <p:nvSpPr>
          <p:cNvPr id="675871" name="Text Box 31"/>
          <p:cNvSpPr txBox="1">
            <a:spLocks noChangeArrowheads="1"/>
          </p:cNvSpPr>
          <p:nvPr/>
        </p:nvSpPr>
        <p:spPr bwMode="auto">
          <a:xfrm>
            <a:off x="5722306" y="4601680"/>
            <a:ext cx="895350" cy="838200"/>
          </a:xfrm>
          <a:prstGeom prst="rect">
            <a:avLst/>
          </a:prstGeom>
          <a:noFill/>
          <a:ln w="12700">
            <a:solidFill>
              <a:srgbClr val="3333FF"/>
            </a:solidFill>
            <a:miter lim="800000"/>
            <a:headEnd type="none" w="sm" len="sm"/>
            <a:tailEnd type="none" w="sm" len="sm"/>
          </a:ln>
          <a:effectLst/>
        </p:spPr>
        <p:txBody>
          <a:bodyPr wrap="none">
            <a:spAutoFit/>
          </a:bodyPr>
          <a:lstStyle/>
          <a:p>
            <a:r>
              <a:rPr lang="en-US" sz="1600"/>
              <a:t>water </a:t>
            </a:r>
          </a:p>
          <a:p>
            <a:r>
              <a:rPr lang="en-US" sz="1600"/>
              <a:t>cooling </a:t>
            </a:r>
          </a:p>
          <a:p>
            <a:r>
              <a:rPr lang="en-US" sz="1600"/>
              <a:t>system</a:t>
            </a:r>
          </a:p>
        </p:txBody>
      </p:sp>
      <p:sp>
        <p:nvSpPr>
          <p:cNvPr id="675872" name="Text Box 32"/>
          <p:cNvSpPr txBox="1">
            <a:spLocks noChangeArrowheads="1"/>
          </p:cNvSpPr>
          <p:nvPr/>
        </p:nvSpPr>
        <p:spPr bwMode="auto">
          <a:xfrm>
            <a:off x="4960306" y="2315681"/>
            <a:ext cx="2514600" cy="581025"/>
          </a:xfrm>
          <a:prstGeom prst="rect">
            <a:avLst/>
          </a:prstGeom>
          <a:noFill/>
          <a:ln w="12700">
            <a:noFill/>
            <a:miter lim="800000"/>
            <a:headEnd type="none" w="sm" len="sm"/>
            <a:tailEnd type="none" w="sm" len="sm"/>
          </a:ln>
          <a:effectLst/>
        </p:spPr>
        <p:txBody>
          <a:bodyPr>
            <a:spAutoFit/>
          </a:bodyPr>
          <a:lstStyle/>
          <a:p>
            <a:r>
              <a:rPr lang="en-US" sz="1600"/>
              <a:t>High power RF amplifier (tube or klystron)</a:t>
            </a:r>
          </a:p>
        </p:txBody>
      </p:sp>
      <p:sp>
        <p:nvSpPr>
          <p:cNvPr id="675873" name="Text Box 33"/>
          <p:cNvSpPr txBox="1">
            <a:spLocks noChangeArrowheads="1"/>
          </p:cNvSpPr>
          <p:nvPr/>
        </p:nvSpPr>
        <p:spPr bwMode="auto">
          <a:xfrm>
            <a:off x="2674306" y="2239481"/>
            <a:ext cx="1447800" cy="593725"/>
          </a:xfrm>
          <a:prstGeom prst="rect">
            <a:avLst/>
          </a:prstGeom>
          <a:noFill/>
          <a:ln w="12700">
            <a:solidFill>
              <a:srgbClr val="3333FF"/>
            </a:solidFill>
            <a:miter lim="800000"/>
            <a:headEnd type="none" w="sm" len="sm"/>
            <a:tailEnd type="none" w="sm" len="sm"/>
          </a:ln>
          <a:effectLst/>
        </p:spPr>
        <p:txBody>
          <a:bodyPr>
            <a:spAutoFit/>
          </a:bodyPr>
          <a:lstStyle/>
          <a:p>
            <a:r>
              <a:rPr lang="en-US" sz="1600"/>
              <a:t>RF feedback</a:t>
            </a:r>
          </a:p>
          <a:p>
            <a:r>
              <a:rPr lang="en-US" sz="1600"/>
              <a:t>system</a:t>
            </a:r>
          </a:p>
        </p:txBody>
      </p:sp>
      <p:sp>
        <p:nvSpPr>
          <p:cNvPr id="675874" name="Text Box 34"/>
          <p:cNvSpPr txBox="1">
            <a:spLocks noChangeArrowheads="1"/>
          </p:cNvSpPr>
          <p:nvPr/>
        </p:nvSpPr>
        <p:spPr bwMode="auto">
          <a:xfrm>
            <a:off x="2293306" y="1706080"/>
            <a:ext cx="1600200" cy="336550"/>
          </a:xfrm>
          <a:prstGeom prst="rect">
            <a:avLst/>
          </a:prstGeom>
          <a:noFill/>
          <a:ln w="12700">
            <a:noFill/>
            <a:miter lim="800000"/>
            <a:headEnd type="none" w="sm" len="sm"/>
            <a:tailEnd type="none" w="sm" len="sm"/>
          </a:ln>
          <a:effectLst/>
        </p:spPr>
        <p:txBody>
          <a:bodyPr>
            <a:spAutoFit/>
          </a:bodyPr>
          <a:lstStyle/>
          <a:p>
            <a:r>
              <a:rPr lang="en-US" sz="1600"/>
              <a:t>Main oscillator</a:t>
            </a:r>
          </a:p>
        </p:txBody>
      </p:sp>
      <p:sp>
        <p:nvSpPr>
          <p:cNvPr id="675875" name="Text Box 35"/>
          <p:cNvSpPr txBox="1">
            <a:spLocks noChangeArrowheads="1"/>
          </p:cNvSpPr>
          <p:nvPr/>
        </p:nvSpPr>
        <p:spPr bwMode="auto">
          <a:xfrm>
            <a:off x="5569906" y="1401280"/>
            <a:ext cx="1219200" cy="838200"/>
          </a:xfrm>
          <a:prstGeom prst="rect">
            <a:avLst/>
          </a:prstGeom>
          <a:noFill/>
          <a:ln w="12700">
            <a:solidFill>
              <a:srgbClr val="3333FF"/>
            </a:solidFill>
            <a:miter lim="800000"/>
            <a:headEnd type="none" w="sm" len="sm"/>
            <a:tailEnd type="none" w="sm" len="sm"/>
          </a:ln>
          <a:effectLst/>
        </p:spPr>
        <p:txBody>
          <a:bodyPr>
            <a:spAutoFit/>
          </a:bodyPr>
          <a:lstStyle/>
          <a:p>
            <a:r>
              <a:rPr lang="en-US" sz="1600"/>
              <a:t>HV AC/DC power converter</a:t>
            </a:r>
          </a:p>
        </p:txBody>
      </p:sp>
      <p:pic>
        <p:nvPicPr>
          <p:cNvPr id="675876" name="Picture 36" descr="Spina_Presa_Terra"/>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941506" y="1172681"/>
            <a:ext cx="1066800" cy="873125"/>
          </a:xfrm>
          <a:prstGeom prst="rect">
            <a:avLst/>
          </a:prstGeom>
          <a:noFill/>
        </p:spPr>
      </p:pic>
      <p:sp>
        <p:nvSpPr>
          <p:cNvPr id="675877" name="Line 37"/>
          <p:cNvSpPr>
            <a:spLocks noChangeShapeType="1"/>
          </p:cNvSpPr>
          <p:nvPr/>
        </p:nvSpPr>
        <p:spPr bwMode="auto">
          <a:xfrm>
            <a:off x="5036506" y="2315680"/>
            <a:ext cx="3048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78" name="Line 38"/>
          <p:cNvSpPr>
            <a:spLocks noChangeShapeType="1"/>
          </p:cNvSpPr>
          <p:nvPr/>
        </p:nvSpPr>
        <p:spPr bwMode="auto">
          <a:xfrm flipV="1">
            <a:off x="5341306" y="1782280"/>
            <a:ext cx="0" cy="533400"/>
          </a:xfrm>
          <a:prstGeom prst="line">
            <a:avLst/>
          </a:prstGeom>
          <a:noFill/>
          <a:ln w="38100">
            <a:solidFill>
              <a:schemeClr val="tx1"/>
            </a:solidFill>
            <a:round/>
            <a:headEnd type="none" w="sm" len="sm"/>
            <a:tailEnd type="none" w="sm" len="sm"/>
          </a:ln>
          <a:effectLst/>
        </p:spPr>
        <p:txBody>
          <a:bodyPr/>
          <a:lstStyle/>
          <a:p>
            <a:endParaRPr lang="en-US"/>
          </a:p>
        </p:txBody>
      </p:sp>
      <p:sp>
        <p:nvSpPr>
          <p:cNvPr id="675879" name="Line 39"/>
          <p:cNvSpPr>
            <a:spLocks noChangeShapeType="1"/>
          </p:cNvSpPr>
          <p:nvPr/>
        </p:nvSpPr>
        <p:spPr bwMode="auto">
          <a:xfrm>
            <a:off x="5341306" y="1782280"/>
            <a:ext cx="228600" cy="0"/>
          </a:xfrm>
          <a:prstGeom prst="line">
            <a:avLst/>
          </a:prstGeom>
          <a:noFill/>
          <a:ln w="38100">
            <a:solidFill>
              <a:schemeClr val="tx1"/>
            </a:solidFill>
            <a:round/>
            <a:headEnd type="none" w="sm" len="sm"/>
            <a:tailEnd type="none" w="sm" len="sm"/>
          </a:ln>
          <a:effectLst/>
        </p:spPr>
        <p:txBody>
          <a:bodyPr/>
          <a:lstStyle/>
          <a:p>
            <a:endParaRPr lang="en-US"/>
          </a:p>
        </p:txBody>
      </p:sp>
      <p:sp>
        <p:nvSpPr>
          <p:cNvPr id="675880" name="Line 40"/>
          <p:cNvSpPr>
            <a:spLocks noChangeShapeType="1"/>
          </p:cNvSpPr>
          <p:nvPr/>
        </p:nvSpPr>
        <p:spPr bwMode="auto">
          <a:xfrm>
            <a:off x="6789106" y="1629880"/>
            <a:ext cx="152400" cy="0"/>
          </a:xfrm>
          <a:prstGeom prst="line">
            <a:avLst/>
          </a:prstGeom>
          <a:noFill/>
          <a:ln w="38100">
            <a:solidFill>
              <a:schemeClr val="tx1"/>
            </a:solidFill>
            <a:round/>
            <a:headEnd type="none" w="sm" len="sm"/>
            <a:tailEnd type="none" w="sm" len="sm"/>
          </a:ln>
          <a:effectLst/>
        </p:spPr>
        <p:txBody>
          <a:bodyPr/>
          <a:lstStyle/>
          <a:p>
            <a:endParaRPr lang="en-US"/>
          </a:p>
        </p:txBody>
      </p:sp>
      <p:pic>
        <p:nvPicPr>
          <p:cNvPr id="675882" name="Picture 42"/>
          <p:cNvPicPr>
            <a:picLocks noChangeAspect="1" noChangeArrowheads="1"/>
          </p:cNvPicPr>
          <p:nvPr/>
        </p:nvPicPr>
        <p:blipFill>
          <a:blip r:embed="rId2" cstate="email">
            <a:extLst>
              <a:ext uri="{28A0092B-C50C-407E-A947-70E740481C1C}">
                <a14:useLocalDpi xmlns:a14="http://schemas.microsoft.com/office/drawing/2010/main"/>
              </a:ext>
            </a:extLst>
          </a:blip>
          <a:srcRect t="46153"/>
          <a:stretch>
            <a:fillRect/>
          </a:stretch>
        </p:blipFill>
        <p:spPr bwMode="auto">
          <a:xfrm>
            <a:off x="3512507" y="2849080"/>
            <a:ext cx="265113" cy="266700"/>
          </a:xfrm>
          <a:prstGeom prst="rect">
            <a:avLst/>
          </a:prstGeom>
          <a:noFill/>
          <a:ln w="12700">
            <a:noFill/>
            <a:miter lim="800000"/>
            <a:headEnd type="none" w="sm" len="sm"/>
            <a:tailEnd type="none" w="sm" len="sm"/>
          </a:ln>
          <a:effectLst/>
        </p:spPr>
      </p:pic>
      <p:sp>
        <p:nvSpPr>
          <p:cNvPr id="675883" name="Line 43"/>
          <p:cNvSpPr>
            <a:spLocks noChangeShapeType="1"/>
          </p:cNvSpPr>
          <p:nvPr/>
        </p:nvSpPr>
        <p:spPr bwMode="auto">
          <a:xfrm>
            <a:off x="4122106" y="1934680"/>
            <a:ext cx="6858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4" name="Line 44"/>
          <p:cNvSpPr>
            <a:spLocks noChangeShapeType="1"/>
          </p:cNvSpPr>
          <p:nvPr/>
        </p:nvSpPr>
        <p:spPr bwMode="auto">
          <a:xfrm>
            <a:off x="4122106" y="2544280"/>
            <a:ext cx="228600" cy="0"/>
          </a:xfrm>
          <a:prstGeom prst="line">
            <a:avLst/>
          </a:prstGeom>
          <a:noFill/>
          <a:ln w="12700">
            <a:solidFill>
              <a:schemeClr val="tx1"/>
            </a:solidFill>
            <a:round/>
            <a:headEnd type="none" w="sm" len="sm"/>
            <a:tailEnd type="none" w="sm" len="sm"/>
          </a:ln>
          <a:effectLst/>
        </p:spPr>
        <p:txBody>
          <a:bodyPr/>
          <a:lstStyle/>
          <a:p>
            <a:endParaRPr lang="en-US"/>
          </a:p>
        </p:txBody>
      </p:sp>
      <p:sp>
        <p:nvSpPr>
          <p:cNvPr id="675885" name="Line 45"/>
          <p:cNvSpPr>
            <a:spLocks noChangeShapeType="1"/>
          </p:cNvSpPr>
          <p:nvPr/>
        </p:nvSpPr>
        <p:spPr bwMode="auto">
          <a:xfrm flipV="1">
            <a:off x="4350706" y="1934680"/>
            <a:ext cx="0" cy="609600"/>
          </a:xfrm>
          <a:prstGeom prst="line">
            <a:avLst/>
          </a:prstGeom>
          <a:noFill/>
          <a:ln w="12700">
            <a:solidFill>
              <a:schemeClr val="tx1"/>
            </a:solidFill>
            <a:round/>
            <a:headEnd type="none" w="sm" len="sm"/>
            <a:tailEnd type="none" w="sm" len="sm"/>
          </a:ln>
          <a:effectLst/>
        </p:spPr>
        <p:txBody>
          <a:bodyPr/>
          <a:lstStyle/>
          <a:p>
            <a:endParaRPr lang="en-US"/>
          </a:p>
        </p:txBody>
      </p:sp>
      <p:sp>
        <p:nvSpPr>
          <p:cNvPr id="675887" name="Freeform 47"/>
          <p:cNvSpPr>
            <a:spLocks/>
          </p:cNvSpPr>
          <p:nvPr/>
        </p:nvSpPr>
        <p:spPr bwMode="auto">
          <a:xfrm>
            <a:off x="3817306" y="1782280"/>
            <a:ext cx="228600" cy="228600"/>
          </a:xfrm>
          <a:custGeom>
            <a:avLst/>
            <a:gdLst/>
            <a:ahLst/>
            <a:cxnLst>
              <a:cxn ang="0">
                <a:pos x="0" y="240"/>
              </a:cxn>
              <a:cxn ang="0">
                <a:pos x="192" y="0"/>
              </a:cxn>
              <a:cxn ang="0">
                <a:pos x="336" y="240"/>
              </a:cxn>
              <a:cxn ang="0">
                <a:pos x="480" y="432"/>
              </a:cxn>
              <a:cxn ang="0">
                <a:pos x="624" y="192"/>
              </a:cxn>
            </a:cxnLst>
            <a:rect l="0" t="0" r="r" b="b"/>
            <a:pathLst>
              <a:path w="624" h="440">
                <a:moveTo>
                  <a:pt x="0" y="240"/>
                </a:moveTo>
                <a:cubicBezTo>
                  <a:pt x="68" y="120"/>
                  <a:pt x="136" y="0"/>
                  <a:pt x="192" y="0"/>
                </a:cubicBezTo>
                <a:cubicBezTo>
                  <a:pt x="248" y="0"/>
                  <a:pt x="288" y="168"/>
                  <a:pt x="336" y="240"/>
                </a:cubicBezTo>
                <a:cubicBezTo>
                  <a:pt x="384" y="312"/>
                  <a:pt x="432" y="440"/>
                  <a:pt x="480" y="432"/>
                </a:cubicBezTo>
                <a:cubicBezTo>
                  <a:pt x="528" y="424"/>
                  <a:pt x="600" y="232"/>
                  <a:pt x="624" y="192"/>
                </a:cubicBezTo>
              </a:path>
            </a:pathLst>
          </a:custGeom>
          <a:noFill/>
          <a:ln w="12700" cap="flat" cmpd="sng">
            <a:solidFill>
              <a:schemeClr val="tx1"/>
            </a:solidFill>
            <a:prstDash val="solid"/>
            <a:round/>
            <a:headEnd type="none" w="sm" len="sm"/>
            <a:tailEnd type="none" w="sm" len="sm"/>
          </a:ln>
          <a:effectLst/>
        </p:spPr>
        <p:txBody>
          <a:bodyPr/>
          <a:lstStyle/>
          <a:p>
            <a:endParaRPr lang="en-US"/>
          </a:p>
        </p:txBody>
      </p:sp>
      <p:sp>
        <p:nvSpPr>
          <p:cNvPr id="675888" name="AutoShape 48"/>
          <p:cNvSpPr>
            <a:spLocks/>
          </p:cNvSpPr>
          <p:nvPr/>
        </p:nvSpPr>
        <p:spPr bwMode="auto">
          <a:xfrm>
            <a:off x="7093907" y="4643353"/>
            <a:ext cx="2667000" cy="395697"/>
          </a:xfrm>
          <a:prstGeom prst="borderCallout1">
            <a:avLst>
              <a:gd name="adj1" fmla="val 9375"/>
              <a:gd name="adj2" fmla="val -2856"/>
              <a:gd name="adj3" fmla="val -52083"/>
              <a:gd name="adj4" fmla="val -10477"/>
            </a:avLst>
          </a:prstGeom>
          <a:solidFill>
            <a:schemeClr val="bg1"/>
          </a:solidFill>
          <a:ln w="12700">
            <a:solidFill>
              <a:schemeClr val="tx1"/>
            </a:solidFill>
            <a:miter lim="800000"/>
            <a:headEnd type="none" w="sm" len="sm"/>
            <a:tailEnd type="none" w="sm" len="sm"/>
          </a:ln>
          <a:effectLst/>
        </p:spPr>
        <p:txBody>
          <a:bodyPr/>
          <a:lstStyle/>
          <a:p>
            <a:pPr algn="ctr"/>
            <a:r>
              <a:rPr lang="en-US" sz="1600" dirty="0"/>
              <a:t>Accelerating Cavity</a:t>
            </a:r>
          </a:p>
        </p:txBody>
      </p:sp>
      <p:sp>
        <p:nvSpPr>
          <p:cNvPr id="675891" name="Line 51"/>
          <p:cNvSpPr>
            <a:spLocks noChangeShapeType="1"/>
          </p:cNvSpPr>
          <p:nvPr/>
        </p:nvSpPr>
        <p:spPr bwMode="auto">
          <a:xfrm>
            <a:off x="4960306" y="4449280"/>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2" name="Line 52"/>
          <p:cNvSpPr>
            <a:spLocks noChangeShapeType="1"/>
          </p:cNvSpPr>
          <p:nvPr/>
        </p:nvSpPr>
        <p:spPr bwMode="auto">
          <a:xfrm>
            <a:off x="6179506" y="4449280"/>
            <a:ext cx="0" cy="152400"/>
          </a:xfrm>
          <a:prstGeom prst="line">
            <a:avLst/>
          </a:prstGeom>
          <a:noFill/>
          <a:ln w="38100">
            <a:solidFill>
              <a:schemeClr val="tx1"/>
            </a:solidFill>
            <a:round/>
            <a:headEnd type="none" w="sm" len="sm"/>
            <a:tailEnd type="none" w="sm" len="sm"/>
          </a:ln>
          <a:effectLst/>
        </p:spPr>
        <p:txBody>
          <a:bodyPr/>
          <a:lstStyle/>
          <a:p>
            <a:endParaRPr lang="en-US"/>
          </a:p>
        </p:txBody>
      </p:sp>
      <p:sp>
        <p:nvSpPr>
          <p:cNvPr id="675893" name="AutoShape 53"/>
          <p:cNvSpPr>
            <a:spLocks/>
          </p:cNvSpPr>
          <p:nvPr/>
        </p:nvSpPr>
        <p:spPr bwMode="auto">
          <a:xfrm>
            <a:off x="7703506" y="2087080"/>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4" name="AutoShape 54"/>
          <p:cNvSpPr>
            <a:spLocks/>
          </p:cNvSpPr>
          <p:nvPr/>
        </p:nvSpPr>
        <p:spPr bwMode="auto">
          <a:xfrm>
            <a:off x="7703506" y="2849080"/>
            <a:ext cx="76200" cy="685800"/>
          </a:xfrm>
          <a:prstGeom prst="rightBrace">
            <a:avLst>
              <a:gd name="adj1" fmla="val 75000"/>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5" name="Text Box 55"/>
          <p:cNvSpPr txBox="1">
            <a:spLocks noChangeArrowheads="1"/>
          </p:cNvSpPr>
          <p:nvPr/>
        </p:nvSpPr>
        <p:spPr bwMode="auto">
          <a:xfrm>
            <a:off x="7932107" y="2163280"/>
            <a:ext cx="1844675" cy="523220"/>
          </a:xfrm>
          <a:prstGeom prst="rect">
            <a:avLst/>
          </a:prstGeom>
          <a:noFill/>
          <a:ln w="12700">
            <a:noFill/>
            <a:miter lim="800000"/>
            <a:headEnd type="none" w="sm" len="sm"/>
            <a:tailEnd type="none" w="sm" len="sm"/>
          </a:ln>
          <a:effectLst/>
        </p:spPr>
        <p:txBody>
          <a:bodyPr>
            <a:spAutoFit/>
          </a:bodyPr>
          <a:lstStyle/>
          <a:p>
            <a:r>
              <a:rPr lang="en-US" sz="1400" i="1"/>
              <a:t>DC to RF conversion efficiency </a:t>
            </a:r>
            <a:r>
              <a:rPr lang="en-US" sz="1400" i="1">
                <a:cs typeface="Arial" charset="0"/>
              </a:rPr>
              <a:t>~50%</a:t>
            </a:r>
          </a:p>
        </p:txBody>
      </p:sp>
      <p:sp>
        <p:nvSpPr>
          <p:cNvPr id="675896" name="AutoShape 56"/>
          <p:cNvSpPr>
            <a:spLocks/>
          </p:cNvSpPr>
          <p:nvPr/>
        </p:nvSpPr>
        <p:spPr bwMode="auto">
          <a:xfrm>
            <a:off x="8160706" y="1553680"/>
            <a:ext cx="76200" cy="533400"/>
          </a:xfrm>
          <a:prstGeom prst="rightBrace">
            <a:avLst>
              <a:gd name="adj1" fmla="val 58333"/>
              <a:gd name="adj2" fmla="val 50000"/>
            </a:avLst>
          </a:prstGeom>
          <a:noFill/>
          <a:ln w="12700">
            <a:solidFill>
              <a:schemeClr val="tx1"/>
            </a:solidFill>
            <a:round/>
            <a:headEnd type="none" w="sm" len="sm"/>
            <a:tailEnd type="none" w="sm" len="sm"/>
          </a:ln>
          <a:effectLst/>
        </p:spPr>
        <p:txBody>
          <a:bodyPr wrap="none" anchor="ctr"/>
          <a:lstStyle/>
          <a:p>
            <a:endParaRPr lang="en-US"/>
          </a:p>
        </p:txBody>
      </p:sp>
      <p:sp>
        <p:nvSpPr>
          <p:cNvPr id="675897" name="Text Box 57"/>
          <p:cNvSpPr txBox="1">
            <a:spLocks noChangeArrowheads="1"/>
          </p:cNvSpPr>
          <p:nvPr/>
        </p:nvSpPr>
        <p:spPr bwMode="auto">
          <a:xfrm>
            <a:off x="8144832" y="1553680"/>
            <a:ext cx="1844675" cy="523220"/>
          </a:xfrm>
          <a:prstGeom prst="rect">
            <a:avLst/>
          </a:prstGeom>
          <a:noFill/>
          <a:ln w="12700">
            <a:noFill/>
            <a:miter lim="800000"/>
            <a:headEnd type="none" w="sm" len="sm"/>
            <a:tailEnd type="none" w="sm" len="sm"/>
          </a:ln>
          <a:effectLst/>
        </p:spPr>
        <p:txBody>
          <a:bodyPr>
            <a:spAutoFit/>
          </a:bodyPr>
          <a:lstStyle/>
          <a:p>
            <a:r>
              <a:rPr lang="en-US" sz="1400" i="1"/>
              <a:t>AC to DC conversion efficiency </a:t>
            </a:r>
            <a:r>
              <a:rPr lang="en-US" sz="1400" i="1">
                <a:cs typeface="Arial" charset="0"/>
              </a:rPr>
              <a:t>~90%</a:t>
            </a:r>
          </a:p>
        </p:txBody>
      </p:sp>
      <p:sp>
        <p:nvSpPr>
          <p:cNvPr id="675898" name="Text Box 58"/>
          <p:cNvSpPr txBox="1">
            <a:spLocks noChangeArrowheads="1"/>
          </p:cNvSpPr>
          <p:nvPr/>
        </p:nvSpPr>
        <p:spPr bwMode="auto">
          <a:xfrm>
            <a:off x="7932106" y="2772881"/>
            <a:ext cx="2057400" cy="954107"/>
          </a:xfrm>
          <a:prstGeom prst="rect">
            <a:avLst/>
          </a:prstGeom>
          <a:noFill/>
          <a:ln w="12700">
            <a:noFill/>
            <a:miter lim="800000"/>
            <a:headEnd type="none" w="sm" len="sm"/>
            <a:tailEnd type="none" w="sm" len="sm"/>
          </a:ln>
          <a:effectLst/>
        </p:spPr>
        <p:txBody>
          <a:bodyPr>
            <a:spAutoFit/>
          </a:bodyPr>
          <a:lstStyle/>
          <a:p>
            <a:r>
              <a:rPr lang="en-US" sz="1400" i="1"/>
              <a:t>RF to beam voltage conversion efficiency = SHUNT IMPEDANCE</a:t>
            </a:r>
          </a:p>
          <a:p>
            <a:r>
              <a:rPr lang="en-US" sz="1400" i="1"/>
              <a:t>ZT</a:t>
            </a:r>
            <a:r>
              <a:rPr lang="en-US" sz="1400" i="1" baseline="30000"/>
              <a:t>2</a:t>
            </a:r>
            <a:r>
              <a:rPr lang="en-US" sz="1400" i="1"/>
              <a:t> ~ 20 - 60 M</a:t>
            </a:r>
            <a:r>
              <a:rPr lang="en-US" sz="1400" i="1">
                <a:latin typeface="Symbol" pitchFamily="18" charset="2"/>
              </a:rPr>
              <a:t>W</a:t>
            </a:r>
            <a:r>
              <a:rPr lang="en-US" sz="1400" i="1"/>
              <a:t>/m</a:t>
            </a:r>
          </a:p>
        </p:txBody>
      </p:sp>
      <p:sp>
        <p:nvSpPr>
          <p:cNvPr id="675899" name="Text Box 59"/>
          <p:cNvSpPr txBox="1">
            <a:spLocks noChangeArrowheads="1"/>
          </p:cNvSpPr>
          <p:nvPr/>
        </p:nvSpPr>
        <p:spPr bwMode="auto">
          <a:xfrm>
            <a:off x="7093907" y="3839680"/>
            <a:ext cx="2021707" cy="338554"/>
          </a:xfrm>
          <a:prstGeom prst="rect">
            <a:avLst/>
          </a:prstGeom>
          <a:noFill/>
          <a:ln w="12700">
            <a:noFill/>
            <a:miter lim="800000"/>
            <a:headEnd type="none" w="sm" len="sm"/>
            <a:tailEnd type="none" w="sm" len="sm"/>
          </a:ln>
          <a:effectLst/>
        </p:spPr>
        <p:txBody>
          <a:bodyPr wrap="none">
            <a:spAutoFit/>
          </a:bodyPr>
          <a:lstStyle/>
          <a:p>
            <a:r>
              <a:rPr lang="en-US" sz="1600">
                <a:solidFill>
                  <a:schemeClr val="hlink"/>
                </a:solidFill>
              </a:rPr>
              <a:t>ion beam, energy W</a:t>
            </a:r>
          </a:p>
        </p:txBody>
      </p:sp>
      <p:pic>
        <p:nvPicPr>
          <p:cNvPr id="63490" name="Picture 2" descr="3D-view of the full prototype PIMS cavity. | Download Scientific Diagram">
            <a:extLst>
              <a:ext uri="{FF2B5EF4-FFF2-40B4-BE49-F238E27FC236}">
                <a16:creationId xmlns:a16="http://schemas.microsoft.com/office/drawing/2014/main" id="{18858795-BC8A-495F-9E68-17978B6E2F84}"/>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58754" y="3060977"/>
            <a:ext cx="3158902" cy="132084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Comparing</a:t>
            </a:r>
            <a:r>
              <a:rPr lang="fr-CH" dirty="0"/>
              <a:t> normal </a:t>
            </a:r>
            <a:r>
              <a:rPr lang="fr-CH" dirty="0" err="1"/>
              <a:t>conducting</a:t>
            </a:r>
            <a:r>
              <a:rPr lang="fr-CH" dirty="0"/>
              <a:t> and </a:t>
            </a:r>
            <a:r>
              <a:rPr lang="fr-CH" dirty="0" err="1"/>
              <a:t>superconducting</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20</a:t>
            </a:fld>
            <a:endParaRPr lang="en-GB"/>
          </a:p>
        </p:txBody>
      </p:sp>
      <p:pic>
        <p:nvPicPr>
          <p:cNvPr id="674818"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03014" y="1082228"/>
            <a:ext cx="7772400" cy="5032028"/>
          </a:xfrm>
          <a:prstGeom prst="rect">
            <a:avLst/>
          </a:prstGeom>
          <a:noFill/>
          <a:ln w="9525">
            <a:noFill/>
            <a:miter lim="800000"/>
            <a:headEnd/>
            <a:tailEnd/>
          </a:ln>
        </p:spPr>
      </p:pic>
      <p:sp>
        <p:nvSpPr>
          <p:cNvPr id="5" name="TextBox 4"/>
          <p:cNvSpPr txBox="1"/>
          <p:nvPr/>
        </p:nvSpPr>
        <p:spPr>
          <a:xfrm>
            <a:off x="3581401" y="6400800"/>
            <a:ext cx="5994013" cy="369332"/>
          </a:xfrm>
          <a:prstGeom prst="rect">
            <a:avLst/>
          </a:prstGeom>
          <a:noFill/>
        </p:spPr>
        <p:txBody>
          <a:bodyPr wrap="none" rtlCol="0">
            <a:spAutoFit/>
          </a:bodyPr>
          <a:lstStyle/>
          <a:p>
            <a:r>
              <a:rPr lang="fr-CH" dirty="0"/>
              <a:t>This and the </a:t>
            </a:r>
            <a:r>
              <a:rPr lang="fr-CH" dirty="0" err="1"/>
              <a:t>next</a:t>
            </a:r>
            <a:r>
              <a:rPr lang="fr-CH" dirty="0"/>
              <a:t> few </a:t>
            </a:r>
            <a:r>
              <a:rPr lang="fr-CH" dirty="0" err="1"/>
              <a:t>slides</a:t>
            </a:r>
            <a:r>
              <a:rPr lang="fr-CH" dirty="0"/>
              <a:t> </a:t>
            </a:r>
            <a:r>
              <a:rPr lang="fr-CH" dirty="0" err="1"/>
              <a:t>courtesy</a:t>
            </a:r>
            <a:r>
              <a:rPr lang="fr-CH" dirty="0"/>
              <a:t> of F. Gerigk, CERN</a:t>
            </a:r>
            <a:endParaRPr lang="en-US" dirty="0"/>
          </a:p>
        </p:txBody>
      </p:sp>
      <p:sp>
        <p:nvSpPr>
          <p:cNvPr id="4" name="TextBox 3">
            <a:extLst>
              <a:ext uri="{FF2B5EF4-FFF2-40B4-BE49-F238E27FC236}">
                <a16:creationId xmlns:a16="http://schemas.microsoft.com/office/drawing/2014/main" id="{D0D1846A-7AEC-4F1A-A091-7828C62E7C72}"/>
              </a:ext>
            </a:extLst>
          </p:cNvPr>
          <p:cNvSpPr txBox="1"/>
          <p:nvPr/>
        </p:nvSpPr>
        <p:spPr>
          <a:xfrm>
            <a:off x="10198100" y="4800600"/>
            <a:ext cx="1612900" cy="1107996"/>
          </a:xfrm>
          <a:prstGeom prst="rect">
            <a:avLst/>
          </a:prstGeom>
          <a:noFill/>
        </p:spPr>
        <p:txBody>
          <a:bodyPr wrap="square" lIns="0" tIns="0" rIns="0" bIns="0" rtlCol="0">
            <a:spAutoFit/>
          </a:bodyPr>
          <a:lstStyle/>
          <a:p>
            <a:pPr algn="l"/>
            <a:r>
              <a:rPr lang="en-GB" dirty="0"/>
              <a:t>This and next 2 slides courtesy of F. Gerigk, CERN </a:t>
            </a:r>
          </a:p>
        </p:txBody>
      </p:sp>
    </p:spTree>
    <p:extLst>
      <p:ext uri="{BB962C8B-B14F-4D97-AF65-F5344CB8AC3E}">
        <p14:creationId xmlns:p14="http://schemas.microsoft.com/office/powerpoint/2010/main" val="4437040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When</a:t>
            </a:r>
            <a:r>
              <a:rPr lang="fr-CH" dirty="0"/>
              <a:t> are SC </a:t>
            </a:r>
            <a:r>
              <a:rPr lang="fr-CH" dirty="0" err="1"/>
              <a:t>cavities</a:t>
            </a:r>
            <a:r>
              <a:rPr lang="fr-CH" dirty="0"/>
              <a:t> attractive?</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21</a:t>
            </a:fld>
            <a:endParaRPr lang="en-GB"/>
          </a:p>
        </p:txBody>
      </p:sp>
      <p:pic>
        <p:nvPicPr>
          <p:cNvPr id="67584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30794" y="1078787"/>
            <a:ext cx="8547017" cy="5082503"/>
          </a:xfrm>
          <a:prstGeom prst="rect">
            <a:avLst/>
          </a:prstGeom>
          <a:noFill/>
          <a:ln w="9525">
            <a:noFill/>
            <a:miter lim="800000"/>
            <a:headEnd/>
            <a:tailEnd/>
          </a:ln>
        </p:spPr>
      </p:pic>
    </p:spTree>
    <p:extLst>
      <p:ext uri="{BB962C8B-B14F-4D97-AF65-F5344CB8AC3E}">
        <p14:creationId xmlns:p14="http://schemas.microsoft.com/office/powerpoint/2010/main" val="1724324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3"/>
          <p:cNvSpPr>
            <a:spLocks noGrp="1"/>
          </p:cNvSpPr>
          <p:nvPr>
            <p:ph type="ftr" sz="quarter" idx="11"/>
          </p:nvPr>
        </p:nvSpPr>
        <p:spPr/>
        <p:txBody>
          <a:bodyPr/>
          <a:lstStyle/>
          <a:p>
            <a:fld id="{0A133330-6B97-466C-9E37-51F01356E436}" type="slidenum">
              <a:rPr lang="en-GB"/>
              <a:pPr/>
              <a:t>22</a:t>
            </a:fld>
            <a:endParaRPr lang="en-GB"/>
          </a:p>
        </p:txBody>
      </p:sp>
      <p:sp>
        <p:nvSpPr>
          <p:cNvPr id="598020" name="Rectangle 4"/>
          <p:cNvSpPr>
            <a:spLocks noGrp="1" noChangeArrowheads="1"/>
          </p:cNvSpPr>
          <p:nvPr>
            <p:ph type="title"/>
          </p:nvPr>
        </p:nvSpPr>
        <p:spPr/>
        <p:txBody>
          <a:bodyPr/>
          <a:lstStyle/>
          <a:p>
            <a:r>
              <a:rPr lang="en-GB" dirty="0"/>
              <a:t>Superconducting Quarter Wave Resonators</a:t>
            </a:r>
            <a:endParaRPr lang="en-US" dirty="0"/>
          </a:p>
        </p:txBody>
      </p:sp>
      <p:pic>
        <p:nvPicPr>
          <p:cNvPr id="598024" name="Picture 8" descr="tandem03-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161393" y="876300"/>
            <a:ext cx="3175000" cy="5105400"/>
          </a:xfrm>
          <a:prstGeom prst="rect">
            <a:avLst/>
          </a:prstGeom>
          <a:noFill/>
        </p:spPr>
      </p:pic>
      <p:sp>
        <p:nvSpPr>
          <p:cNvPr id="598021" name="Text Box 5"/>
          <p:cNvSpPr txBox="1">
            <a:spLocks noChangeArrowheads="1"/>
          </p:cNvSpPr>
          <p:nvPr/>
        </p:nvSpPr>
        <p:spPr bwMode="auto">
          <a:xfrm>
            <a:off x="5131620" y="3820512"/>
            <a:ext cx="4106973" cy="1631216"/>
          </a:xfrm>
          <a:prstGeom prst="rect">
            <a:avLst/>
          </a:prstGeom>
          <a:noFill/>
          <a:ln w="12700">
            <a:noFill/>
            <a:miter lim="800000"/>
            <a:headEnd type="none" w="sm" len="sm"/>
            <a:tailEnd type="none" w="sm" len="sm"/>
          </a:ln>
          <a:effectLst/>
        </p:spPr>
        <p:txBody>
          <a:bodyPr wrap="square">
            <a:spAutoFit/>
          </a:bodyPr>
          <a:lstStyle/>
          <a:p>
            <a:r>
              <a:rPr lang="en-US" sz="2000" dirty="0">
                <a:latin typeface="Comic Sans MS" pitchFamily="66" charset="0"/>
              </a:rPr>
              <a:t>Simple 2-gap cavities commonly used in SC version (lead, niobium, sputtered niobium) for low beta protons or ion linacs, where ~CW operation is required.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2"/>
          <p:cNvSpPr>
            <a:spLocks noGrp="1"/>
          </p:cNvSpPr>
          <p:nvPr>
            <p:ph type="sldNum" sz="quarter" idx="10"/>
          </p:nvPr>
        </p:nvSpPr>
        <p:spPr>
          <a:xfrm>
            <a:off x="3096921" y="5817451"/>
            <a:ext cx="631160" cy="365125"/>
          </a:xfrm>
        </p:spPr>
        <p:txBody>
          <a:bodyPr/>
          <a:lstStyle/>
          <a:p>
            <a:fld id="{AC3E3FDD-F092-4C60-9405-A8880770127F}" type="slidenum">
              <a:rPr lang="en-US"/>
              <a:pPr/>
              <a:t>23</a:t>
            </a:fld>
            <a:endParaRPr lang="en-US"/>
          </a:p>
        </p:txBody>
      </p:sp>
      <p:sp>
        <p:nvSpPr>
          <p:cNvPr id="864260" name="Rectangle 4"/>
          <p:cNvSpPr>
            <a:spLocks noGrp="1" noChangeArrowheads="1"/>
          </p:cNvSpPr>
          <p:nvPr>
            <p:ph type="title"/>
          </p:nvPr>
        </p:nvSpPr>
        <p:spPr/>
        <p:txBody>
          <a:bodyPr/>
          <a:lstStyle/>
          <a:p>
            <a:r>
              <a:rPr lang="en-US" dirty="0"/>
              <a:t>The Spoke cavity</a:t>
            </a:r>
          </a:p>
        </p:txBody>
      </p:sp>
      <p:sp>
        <p:nvSpPr>
          <p:cNvPr id="864265" name="Text Box 9"/>
          <p:cNvSpPr txBox="1">
            <a:spLocks noChangeArrowheads="1"/>
          </p:cNvSpPr>
          <p:nvPr/>
        </p:nvSpPr>
        <p:spPr bwMode="auto">
          <a:xfrm>
            <a:off x="1516693" y="3581400"/>
            <a:ext cx="2743200" cy="738664"/>
          </a:xfrm>
          <a:prstGeom prst="rect">
            <a:avLst/>
          </a:prstGeom>
          <a:noFill/>
          <a:ln w="9525">
            <a:noFill/>
            <a:miter lim="800000"/>
            <a:headEnd/>
            <a:tailEnd/>
          </a:ln>
          <a:effectLst/>
        </p:spPr>
        <p:txBody>
          <a:bodyPr wrap="square">
            <a:spAutoFit/>
          </a:bodyPr>
          <a:lstStyle/>
          <a:p>
            <a:r>
              <a:rPr lang="en-US" sz="1400" i="1" dirty="0"/>
              <a:t>HIPPI Triple-spoke cavity prototype built at FZ </a:t>
            </a:r>
            <a:r>
              <a:rPr lang="en-US" sz="1400" i="1" dirty="0" err="1"/>
              <a:t>Jülich</a:t>
            </a:r>
            <a:r>
              <a:rPr lang="en-US" sz="1400" i="1" dirty="0"/>
              <a:t>, now under test at IPNO</a:t>
            </a:r>
          </a:p>
        </p:txBody>
      </p:sp>
      <p:pic>
        <p:nvPicPr>
          <p:cNvPr id="864319" name="Picture 6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592894" y="4495800"/>
            <a:ext cx="8540233" cy="1570038"/>
          </a:xfrm>
          <a:prstGeom prst="rect">
            <a:avLst/>
          </a:prstGeom>
          <a:noFill/>
        </p:spPr>
      </p:pic>
      <p:pic>
        <p:nvPicPr>
          <p:cNvPr id="864320" name="Picture 6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669094" y="1066800"/>
            <a:ext cx="3106455" cy="2362200"/>
          </a:xfrm>
          <a:prstGeom prst="rect">
            <a:avLst/>
          </a:prstGeom>
          <a:noFill/>
          <a:ln w="12700">
            <a:noFill/>
            <a:miter lim="800000"/>
            <a:headEnd type="none" w="sm" len="sm"/>
            <a:tailEnd type="none" w="sm" len="sm"/>
          </a:ln>
          <a:effectLst/>
        </p:spPr>
      </p:pic>
      <p:sp>
        <p:nvSpPr>
          <p:cNvPr id="12" name="Text Box 5"/>
          <p:cNvSpPr txBox="1">
            <a:spLocks noChangeArrowheads="1"/>
          </p:cNvSpPr>
          <p:nvPr/>
        </p:nvSpPr>
        <p:spPr bwMode="auto">
          <a:xfrm>
            <a:off x="5326693" y="1676400"/>
            <a:ext cx="3962400" cy="1200329"/>
          </a:xfrm>
          <a:prstGeom prst="rect">
            <a:avLst/>
          </a:prstGeom>
          <a:noFill/>
          <a:ln w="12700">
            <a:noFill/>
            <a:miter lim="800000"/>
            <a:headEnd type="none" w="sm" len="sm"/>
            <a:tailEnd type="none" w="sm" len="sm"/>
          </a:ln>
          <a:effectLst/>
        </p:spPr>
        <p:txBody>
          <a:bodyPr wrap="square">
            <a:spAutoFit/>
          </a:bodyPr>
          <a:lstStyle/>
          <a:p>
            <a:r>
              <a:rPr lang="en-US" dirty="0">
                <a:latin typeface="Comic Sans MS" pitchFamily="66" charset="0"/>
              </a:rPr>
              <a:t>Another option:</a:t>
            </a:r>
          </a:p>
          <a:p>
            <a:r>
              <a:rPr lang="en-US" dirty="0">
                <a:latin typeface="Comic Sans MS" pitchFamily="66" charset="0"/>
              </a:rPr>
              <a:t>Double or triple-spoke cavity,  can be used at higher energy (100-200 MeV for protons and triple-spoke). </a:t>
            </a:r>
            <a:endParaRPr lang="en-US" dirty="0">
              <a:latin typeface="Comic Sans MS" pitchFamily="66" charset="0"/>
              <a:sym typeface="Symbol" pitchFamily="18" charset="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ooter Placeholder 3"/>
          <p:cNvSpPr>
            <a:spLocks noGrp="1"/>
          </p:cNvSpPr>
          <p:nvPr>
            <p:ph type="ftr" sz="quarter" idx="11"/>
          </p:nvPr>
        </p:nvSpPr>
        <p:spPr/>
        <p:txBody>
          <a:bodyPr/>
          <a:lstStyle/>
          <a:p>
            <a:fld id="{58F94DF2-3E5C-4BEC-A7DE-A263D94A0D2D}" type="slidenum">
              <a:rPr lang="en-GB"/>
              <a:pPr/>
              <a:t>24</a:t>
            </a:fld>
            <a:endParaRPr lang="en-GB"/>
          </a:p>
        </p:txBody>
      </p:sp>
      <p:sp>
        <p:nvSpPr>
          <p:cNvPr id="563202" name="Rectangle 2"/>
          <p:cNvSpPr>
            <a:spLocks noGrp="1" noChangeArrowheads="1"/>
          </p:cNvSpPr>
          <p:nvPr>
            <p:ph type="title"/>
          </p:nvPr>
        </p:nvSpPr>
        <p:spPr/>
        <p:txBody>
          <a:bodyPr/>
          <a:lstStyle/>
          <a:p>
            <a:r>
              <a:rPr lang="en-US" dirty="0"/>
              <a:t>The superconducting zoo</a:t>
            </a:r>
          </a:p>
        </p:txBody>
      </p:sp>
      <p:pic>
        <p:nvPicPr>
          <p:cNvPr id="563203" name="Picture 3"/>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993715" y="2872754"/>
            <a:ext cx="484188" cy="1992313"/>
          </a:xfrm>
          <a:prstGeom prst="rect">
            <a:avLst/>
          </a:prstGeom>
          <a:noFill/>
          <a:ln w="9525">
            <a:noFill/>
            <a:miter lim="800000"/>
            <a:headEnd/>
            <a:tailEnd/>
          </a:ln>
          <a:effectLst/>
        </p:spPr>
      </p:pic>
      <p:pic>
        <p:nvPicPr>
          <p:cNvPr id="563204" name="Picture 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517715" y="3177553"/>
            <a:ext cx="1517650" cy="1657350"/>
          </a:xfrm>
          <a:prstGeom prst="rect">
            <a:avLst/>
          </a:prstGeom>
          <a:noFill/>
          <a:ln w="9525">
            <a:noFill/>
            <a:miter lim="800000"/>
            <a:headEnd/>
            <a:tailEnd/>
          </a:ln>
          <a:effectLst/>
        </p:spPr>
      </p:pic>
      <p:pic>
        <p:nvPicPr>
          <p:cNvPr id="563205" name="Picture 5" descr="3spoke-beam-axis"/>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1631515" y="1577354"/>
            <a:ext cx="2306638" cy="1349375"/>
          </a:xfrm>
          <a:prstGeom prst="rect">
            <a:avLst/>
          </a:prstGeom>
          <a:noFill/>
          <a:ln w="9525">
            <a:noFill/>
            <a:miter lim="800000"/>
            <a:headEnd/>
            <a:tailEnd/>
          </a:ln>
        </p:spPr>
      </p:pic>
      <p:sp>
        <p:nvSpPr>
          <p:cNvPr id="563207" name="Text Box 7"/>
          <p:cNvSpPr txBox="1">
            <a:spLocks noChangeArrowheads="1"/>
          </p:cNvSpPr>
          <p:nvPr/>
        </p:nvSpPr>
        <p:spPr bwMode="auto">
          <a:xfrm>
            <a:off x="1889874" y="1120153"/>
            <a:ext cx="1527982" cy="523220"/>
          </a:xfrm>
          <a:prstGeom prst="rect">
            <a:avLst/>
          </a:prstGeom>
          <a:noFill/>
          <a:ln w="9525">
            <a:noFill/>
            <a:miter lim="800000"/>
            <a:headEnd/>
            <a:tailEnd/>
          </a:ln>
          <a:effectLst/>
        </p:spPr>
        <p:txBody>
          <a:bodyPr wrap="none">
            <a:spAutoFit/>
          </a:bodyPr>
          <a:lstStyle/>
          <a:p>
            <a:pPr algn="ctr"/>
            <a:r>
              <a:rPr lang="en-US" sz="1400"/>
              <a:t>Spoke (low beta)</a:t>
            </a:r>
          </a:p>
          <a:p>
            <a:pPr algn="ctr"/>
            <a:r>
              <a:rPr lang="en-US" sz="1400"/>
              <a:t>[FZJ, Orsay]</a:t>
            </a:r>
          </a:p>
        </p:txBody>
      </p:sp>
      <p:pic>
        <p:nvPicPr>
          <p:cNvPr id="563209" name="Picture 9" descr="SC-CH"/>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4450915" y="1424953"/>
            <a:ext cx="2395538" cy="1365250"/>
          </a:xfrm>
          <a:prstGeom prst="rect">
            <a:avLst/>
          </a:prstGeom>
          <a:noFill/>
        </p:spPr>
      </p:pic>
      <p:sp>
        <p:nvSpPr>
          <p:cNvPr id="563210" name="Text Box 10"/>
          <p:cNvSpPr txBox="1">
            <a:spLocks noChangeArrowheads="1"/>
          </p:cNvSpPr>
          <p:nvPr/>
        </p:nvSpPr>
        <p:spPr bwMode="auto">
          <a:xfrm>
            <a:off x="4653183" y="1196353"/>
            <a:ext cx="1965602" cy="523220"/>
          </a:xfrm>
          <a:prstGeom prst="rect">
            <a:avLst/>
          </a:prstGeom>
          <a:noFill/>
          <a:ln w="9525">
            <a:noFill/>
            <a:miter lim="800000"/>
            <a:headEnd/>
            <a:tailEnd/>
          </a:ln>
          <a:effectLst/>
        </p:spPr>
        <p:txBody>
          <a:bodyPr wrap="none">
            <a:spAutoFit/>
          </a:bodyPr>
          <a:lstStyle/>
          <a:p>
            <a:pPr algn="ctr"/>
            <a:r>
              <a:rPr lang="en-US" sz="1400"/>
              <a:t>CH (low/medium beta)</a:t>
            </a:r>
          </a:p>
          <a:p>
            <a:pPr algn="ctr"/>
            <a:r>
              <a:rPr lang="en-US" sz="1400"/>
              <a:t>[IAP-FU]</a:t>
            </a:r>
          </a:p>
        </p:txBody>
      </p:sp>
      <p:sp>
        <p:nvSpPr>
          <p:cNvPr id="563211" name="Text Box 11"/>
          <p:cNvSpPr txBox="1">
            <a:spLocks noChangeArrowheads="1"/>
          </p:cNvSpPr>
          <p:nvPr/>
        </p:nvSpPr>
        <p:spPr bwMode="auto">
          <a:xfrm>
            <a:off x="2022096" y="3329953"/>
            <a:ext cx="1596912" cy="523220"/>
          </a:xfrm>
          <a:prstGeom prst="rect">
            <a:avLst/>
          </a:prstGeom>
          <a:noFill/>
          <a:ln w="9525">
            <a:noFill/>
            <a:miter lim="800000"/>
            <a:headEnd/>
            <a:tailEnd/>
          </a:ln>
          <a:effectLst/>
        </p:spPr>
        <p:txBody>
          <a:bodyPr wrap="none">
            <a:spAutoFit/>
          </a:bodyPr>
          <a:lstStyle/>
          <a:p>
            <a:pPr algn="ctr"/>
            <a:r>
              <a:rPr lang="en-US" sz="1400"/>
              <a:t>HWR (low beta)</a:t>
            </a:r>
          </a:p>
          <a:p>
            <a:pPr algn="ctr"/>
            <a:r>
              <a:rPr lang="en-US" sz="1400"/>
              <a:t>[FZJ, LNL, Orsay]</a:t>
            </a:r>
          </a:p>
        </p:txBody>
      </p:sp>
      <p:sp>
        <p:nvSpPr>
          <p:cNvPr id="563212" name="Text Box 12"/>
          <p:cNvSpPr txBox="1">
            <a:spLocks noChangeArrowheads="1"/>
          </p:cNvSpPr>
          <p:nvPr/>
        </p:nvSpPr>
        <p:spPr bwMode="auto">
          <a:xfrm>
            <a:off x="4908115" y="2796553"/>
            <a:ext cx="819150" cy="738664"/>
          </a:xfrm>
          <a:prstGeom prst="rect">
            <a:avLst/>
          </a:prstGeom>
          <a:noFill/>
          <a:ln w="9525">
            <a:noFill/>
            <a:miter lim="800000"/>
            <a:headEnd/>
            <a:tailEnd/>
          </a:ln>
          <a:effectLst/>
        </p:spPr>
        <p:txBody>
          <a:bodyPr>
            <a:spAutoFit/>
          </a:bodyPr>
          <a:lstStyle/>
          <a:p>
            <a:pPr algn="ctr"/>
            <a:r>
              <a:rPr lang="en-US" sz="1400"/>
              <a:t>Re-entrant</a:t>
            </a:r>
          </a:p>
          <a:p>
            <a:pPr algn="ctr"/>
            <a:r>
              <a:rPr lang="en-US" sz="1400"/>
              <a:t>[LNL]</a:t>
            </a:r>
          </a:p>
        </p:txBody>
      </p:sp>
      <p:sp>
        <p:nvSpPr>
          <p:cNvPr id="563213" name="Text Box 13"/>
          <p:cNvSpPr txBox="1">
            <a:spLocks noChangeArrowheads="1"/>
          </p:cNvSpPr>
          <p:nvPr/>
        </p:nvSpPr>
        <p:spPr bwMode="auto">
          <a:xfrm>
            <a:off x="7376608" y="1272553"/>
            <a:ext cx="1459053" cy="523220"/>
          </a:xfrm>
          <a:prstGeom prst="rect">
            <a:avLst/>
          </a:prstGeom>
          <a:noFill/>
          <a:ln w="9525">
            <a:noFill/>
            <a:miter lim="800000"/>
            <a:headEnd/>
            <a:tailEnd/>
          </a:ln>
          <a:effectLst/>
        </p:spPr>
        <p:txBody>
          <a:bodyPr wrap="none">
            <a:spAutoFit/>
          </a:bodyPr>
          <a:lstStyle/>
          <a:p>
            <a:pPr algn="ctr"/>
            <a:r>
              <a:rPr lang="en-US" sz="1400"/>
              <a:t>QWR (low beta)</a:t>
            </a:r>
          </a:p>
          <a:p>
            <a:pPr algn="ctr"/>
            <a:r>
              <a:rPr lang="en-US" sz="1400"/>
              <a:t>[LNL, etc.]</a:t>
            </a:r>
          </a:p>
        </p:txBody>
      </p:sp>
      <p:pic>
        <p:nvPicPr>
          <p:cNvPr id="563214" name="Picture 14"/>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879915" y="1729753"/>
            <a:ext cx="1517650" cy="1524000"/>
          </a:xfrm>
          <a:prstGeom prst="rect">
            <a:avLst/>
          </a:prstGeom>
          <a:noFill/>
          <a:ln w="9525">
            <a:noFill/>
            <a:miter lim="800000"/>
            <a:headEnd/>
            <a:tailEnd/>
          </a:ln>
          <a:effectLst/>
        </p:spPr>
      </p:pic>
      <p:sp>
        <p:nvSpPr>
          <p:cNvPr id="563215" name="Text Box 15"/>
          <p:cNvSpPr txBox="1">
            <a:spLocks noChangeArrowheads="1"/>
          </p:cNvSpPr>
          <p:nvPr/>
        </p:nvSpPr>
        <p:spPr bwMode="auto">
          <a:xfrm>
            <a:off x="647178" y="5181856"/>
            <a:ext cx="10897644" cy="646331"/>
          </a:xfrm>
          <a:prstGeom prst="rect">
            <a:avLst/>
          </a:prstGeom>
          <a:noFill/>
          <a:ln w="12700">
            <a:noFill/>
            <a:miter lim="800000"/>
            <a:headEnd type="none" w="sm" len="sm"/>
            <a:tailEnd type="none" w="sm" len="sm"/>
          </a:ln>
          <a:effectLst/>
        </p:spPr>
        <p:txBody>
          <a:bodyPr wrap="square">
            <a:spAutoFit/>
          </a:bodyPr>
          <a:lstStyle/>
          <a:p>
            <a:r>
              <a:rPr lang="en-US" dirty="0">
                <a:latin typeface="Comic Sans MS" pitchFamily="66" charset="0"/>
              </a:rPr>
              <a:t>Superconducting linacs for low and medium beta ions are made of multi-gap (1 to 4) individual cavities, spaced  by focusing elements. </a:t>
            </a:r>
            <a:endParaRPr lang="en-US" dirty="0">
              <a:latin typeface="Comic Sans MS" pitchFamily="66" charset="0"/>
              <a:sym typeface="Symbol" pitchFamily="18" charset="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4504"/>
            <a:ext cx="12192000" cy="762000"/>
          </a:xfrm>
        </p:spPr>
        <p:txBody>
          <a:bodyPr/>
          <a:lstStyle/>
          <a:p>
            <a:r>
              <a:rPr lang="fr-CH" dirty="0" err="1"/>
              <a:t>Cavity</a:t>
            </a:r>
            <a:r>
              <a:rPr lang="fr-CH" dirty="0"/>
              <a:t> construction technologies</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25</a:t>
            </a:fld>
            <a:endParaRPr lang="en-GB"/>
          </a:p>
        </p:txBody>
      </p:sp>
      <p:sp>
        <p:nvSpPr>
          <p:cNvPr id="4" name="Rectangle 12"/>
          <p:cNvSpPr>
            <a:spLocks noChangeArrowheads="1"/>
          </p:cNvSpPr>
          <p:nvPr/>
        </p:nvSpPr>
        <p:spPr bwMode="auto">
          <a:xfrm>
            <a:off x="732891" y="1232273"/>
            <a:ext cx="7924800" cy="20574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en-US" sz="1600" dirty="0">
                <a:latin typeface="Comic Sans MS" pitchFamily="66" charset="0"/>
                <a:sym typeface="Symbol" pitchFamily="18" charset="2"/>
              </a:rPr>
              <a:t>Set of parts joined together; needs to have:</a:t>
            </a:r>
          </a:p>
          <a:p>
            <a:pPr marL="457200" indent="-457200">
              <a:spcBef>
                <a:spcPts val="600"/>
              </a:spcBef>
              <a:buClr>
                <a:schemeClr val="hlink"/>
              </a:buClr>
              <a:buSzPct val="70000"/>
              <a:buFontTx/>
              <a:buChar char="-"/>
            </a:pPr>
            <a:r>
              <a:rPr lang="en-US" sz="1600" dirty="0">
                <a:latin typeface="Comic Sans MS" pitchFamily="66" charset="0"/>
                <a:sym typeface="Symbol" pitchFamily="18" charset="2"/>
              </a:rPr>
              <a:t>A well defined vacuum envelope (no trapped volumes, special vacuum joints)</a:t>
            </a:r>
          </a:p>
          <a:p>
            <a:pPr marL="457200" indent="-457200">
              <a:spcBef>
                <a:spcPts val="600"/>
              </a:spcBef>
              <a:buClr>
                <a:schemeClr val="hlink"/>
              </a:buClr>
              <a:buSzPct val="70000"/>
              <a:buFontTx/>
              <a:buChar char="-"/>
            </a:pPr>
            <a:r>
              <a:rPr lang="en-US" sz="1600" dirty="0">
                <a:latin typeface="Comic Sans MS" pitchFamily="66" charset="0"/>
                <a:sym typeface="Symbol" pitchFamily="18" charset="2"/>
              </a:rPr>
              <a:t>A well defined RF envelope (no leaking RF, good RF contacts between parts)</a:t>
            </a:r>
          </a:p>
          <a:p>
            <a:pPr marL="457200" indent="-457200">
              <a:spcBef>
                <a:spcPts val="600"/>
              </a:spcBef>
              <a:buClr>
                <a:schemeClr val="hlink"/>
              </a:buClr>
              <a:buSzPct val="70000"/>
              <a:buFontTx/>
              <a:buChar char="-"/>
            </a:pPr>
            <a:r>
              <a:rPr lang="fr-CH" sz="1600" dirty="0">
                <a:latin typeface="Comic Sans MS" pitchFamily="66" charset="0"/>
                <a:sym typeface="Symbol" pitchFamily="18" charset="2"/>
              </a:rPr>
              <a:t>A </a:t>
            </a:r>
            <a:r>
              <a:rPr lang="en-US" sz="1600" dirty="0">
                <a:latin typeface="Comic Sans MS" pitchFamily="66" charset="0"/>
                <a:sym typeface="Symbol" pitchFamily="18" charset="2"/>
              </a:rPr>
              <a:t>stable mechanical structure under vibrations and thermal deformations</a:t>
            </a:r>
          </a:p>
          <a:p>
            <a:pPr marL="457200" indent="-457200">
              <a:spcBef>
                <a:spcPts val="600"/>
              </a:spcBef>
              <a:buClr>
                <a:schemeClr val="hlink"/>
              </a:buClr>
              <a:buSzPct val="70000"/>
              <a:buFontTx/>
              <a:buChar char="-"/>
            </a:pPr>
            <a:r>
              <a:rPr lang="fr-CH" sz="1600" dirty="0">
                <a:latin typeface="Comic Sans MS" pitchFamily="66" charset="0"/>
                <a:sym typeface="Symbol" pitchFamily="18" charset="2"/>
              </a:rPr>
              <a:t>An effective </a:t>
            </a:r>
            <a:r>
              <a:rPr lang="fr-CH" sz="1600" dirty="0" err="1">
                <a:latin typeface="Comic Sans MS" pitchFamily="66" charset="0"/>
                <a:sym typeface="Symbol" pitchFamily="18" charset="2"/>
              </a:rPr>
              <a:t>cooling</a:t>
            </a:r>
            <a:r>
              <a:rPr lang="fr-CH" sz="1600" dirty="0">
                <a:latin typeface="Comic Sans MS" pitchFamily="66" charset="0"/>
                <a:sym typeface="Symbol" pitchFamily="18" charset="2"/>
              </a:rPr>
              <a:t> of the </a:t>
            </a:r>
            <a:r>
              <a:rPr lang="fr-CH" sz="1600" dirty="0" err="1">
                <a:latin typeface="Comic Sans MS" pitchFamily="66" charset="0"/>
                <a:sym typeface="Symbol" pitchFamily="18" charset="2"/>
              </a:rPr>
              <a:t>heat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produced</a:t>
            </a:r>
            <a:r>
              <a:rPr lang="fr-CH" sz="1600" dirty="0">
                <a:latin typeface="Comic Sans MS" pitchFamily="66" charset="0"/>
                <a:sym typeface="Symbol" pitchFamily="18" charset="2"/>
              </a:rPr>
              <a:t> by the RF.</a:t>
            </a:r>
          </a:p>
        </p:txBody>
      </p:sp>
      <p:sp>
        <p:nvSpPr>
          <p:cNvPr id="5" name="TextBox 4"/>
          <p:cNvSpPr txBox="1"/>
          <p:nvPr/>
        </p:nvSpPr>
        <p:spPr>
          <a:xfrm>
            <a:off x="612967" y="5438860"/>
            <a:ext cx="8404965" cy="584775"/>
          </a:xfrm>
          <a:prstGeom prst="rect">
            <a:avLst/>
          </a:prstGeom>
          <a:noFill/>
        </p:spPr>
        <p:txBody>
          <a:bodyPr wrap="square" rtlCol="0">
            <a:spAutoFit/>
          </a:bodyPr>
          <a:lstStyle/>
          <a:p>
            <a:r>
              <a:rPr lang="fr-CH" sz="1600" dirty="0"/>
              <a:t>In </a:t>
            </a:r>
            <a:r>
              <a:rPr lang="fr-CH" sz="1600" dirty="0" err="1"/>
              <a:t>most</a:t>
            </a:r>
            <a:r>
              <a:rPr lang="fr-CH" sz="1600" dirty="0"/>
              <a:t> of the cases,</a:t>
            </a:r>
          </a:p>
          <a:p>
            <a:r>
              <a:rPr lang="fr-CH" sz="1600" dirty="0" err="1">
                <a:solidFill>
                  <a:srgbClr val="FF0000"/>
                </a:solidFill>
              </a:rPr>
              <a:t>it</a:t>
            </a:r>
            <a:r>
              <a:rPr lang="fr-CH" sz="1600" dirty="0">
                <a:solidFill>
                  <a:srgbClr val="FF0000"/>
                </a:solidFill>
              </a:rPr>
              <a:t> </a:t>
            </a:r>
            <a:r>
              <a:rPr lang="fr-CH" sz="1600" dirty="0" err="1">
                <a:solidFill>
                  <a:srgbClr val="FF0000"/>
                </a:solidFill>
              </a:rPr>
              <a:t>is</a:t>
            </a:r>
            <a:r>
              <a:rPr lang="fr-CH" sz="1600" dirty="0">
                <a:solidFill>
                  <a:srgbClr val="FF0000"/>
                </a:solidFill>
              </a:rPr>
              <a:t> on the </a:t>
            </a:r>
            <a:r>
              <a:rPr lang="fr-CH" sz="1600" dirty="0" err="1">
                <a:solidFill>
                  <a:srgbClr val="FF0000"/>
                </a:solidFill>
              </a:rPr>
              <a:t>mechanical</a:t>
            </a:r>
            <a:r>
              <a:rPr lang="fr-CH" sz="1600" dirty="0">
                <a:solidFill>
                  <a:srgbClr val="FF0000"/>
                </a:solidFill>
              </a:rPr>
              <a:t> construction </a:t>
            </a:r>
            <a:r>
              <a:rPr lang="fr-CH" sz="1600" dirty="0" err="1">
                <a:solidFill>
                  <a:srgbClr val="FF0000"/>
                </a:solidFill>
              </a:rPr>
              <a:t>that</a:t>
            </a:r>
            <a:r>
              <a:rPr lang="fr-CH" sz="1600" dirty="0">
                <a:solidFill>
                  <a:srgbClr val="FF0000"/>
                </a:solidFill>
              </a:rPr>
              <a:t> </a:t>
            </a:r>
            <a:r>
              <a:rPr lang="fr-CH" sz="1600" dirty="0" err="1">
                <a:solidFill>
                  <a:srgbClr val="FF0000"/>
                </a:solidFill>
              </a:rPr>
              <a:t>you</a:t>
            </a:r>
            <a:r>
              <a:rPr lang="fr-CH" sz="1600" dirty="0">
                <a:solidFill>
                  <a:srgbClr val="FF0000"/>
                </a:solidFill>
              </a:rPr>
              <a:t> </a:t>
            </a:r>
            <a:r>
              <a:rPr lang="fr-CH" sz="1600" dirty="0" err="1">
                <a:solidFill>
                  <a:srgbClr val="FF0000"/>
                </a:solidFill>
              </a:rPr>
              <a:t>will</a:t>
            </a:r>
            <a:r>
              <a:rPr lang="fr-CH" sz="1600" dirty="0">
                <a:solidFill>
                  <a:srgbClr val="FF0000"/>
                </a:solidFill>
              </a:rPr>
              <a:t> </a:t>
            </a:r>
            <a:r>
              <a:rPr lang="fr-CH" sz="1600" dirty="0" err="1">
                <a:solidFill>
                  <a:srgbClr val="FF0000"/>
                </a:solidFill>
              </a:rPr>
              <a:t>win</a:t>
            </a:r>
            <a:r>
              <a:rPr lang="fr-CH" sz="1600" dirty="0">
                <a:solidFill>
                  <a:srgbClr val="FF0000"/>
                </a:solidFill>
              </a:rPr>
              <a:t> or lose </a:t>
            </a:r>
            <a:r>
              <a:rPr lang="fr-CH" sz="1600" dirty="0" err="1">
                <a:solidFill>
                  <a:srgbClr val="FF0000"/>
                </a:solidFill>
              </a:rPr>
              <a:t>your</a:t>
            </a:r>
            <a:r>
              <a:rPr lang="fr-CH" sz="1600" dirty="0">
                <a:solidFill>
                  <a:srgbClr val="FF0000"/>
                </a:solidFill>
              </a:rPr>
              <a:t> </a:t>
            </a:r>
            <a:r>
              <a:rPr lang="fr-CH" sz="1600" dirty="0" err="1">
                <a:solidFill>
                  <a:srgbClr val="FF0000"/>
                </a:solidFill>
              </a:rPr>
              <a:t>project</a:t>
            </a:r>
            <a:r>
              <a:rPr lang="fr-CH" sz="1600" dirty="0">
                <a:solidFill>
                  <a:srgbClr val="FF0000"/>
                </a:solidFill>
              </a:rPr>
              <a:t>…</a:t>
            </a:r>
            <a:endParaRPr lang="en-US" sz="1600" dirty="0">
              <a:solidFill>
                <a:srgbClr val="FF0000"/>
              </a:solidFill>
            </a:endParaRPr>
          </a:p>
        </p:txBody>
      </p:sp>
      <p:sp>
        <p:nvSpPr>
          <p:cNvPr id="3074" name="AutoShape 2" descr="data:image/jpeg;base64,/9j/4AAQSkZJRgABAQAAAQABAAD/2wCEAAkGBhQSDxUPERQWFBEWGQ8UFxAVFRQZFBgUFhwVFRcUFRQbHDIgGhovGRgWHy8gJCcpLTEuFSoxNTAqQScrLDUBCQoKDgwOGQ8PGjYkHCQ1MS8sKTUuKSotKTUuKSk1KSo1LC8sNC8qNSkpKSwsLiksKTUpLyw1LCwtLSksKSkpLP/AABEIAHwAwAMBIgACEQEDEQH/xAAcAAEBAAMBAQEBAAAAAAAAAAAABQQGBwMCCAH/xABIEAABAwIABRAGCAYBBQAAAAABAAIDBBEFBhIhMRMWFzVBUVNUYXSBkpSz0tMHFCIycZEzQlKCk6Gx0UNicnOisiMVNGPB4//EABgBAQEBAQEAAAAAAAAAAAAAAAABAgME/8QAJREBAQEBAAEDAgcBAAAAAAAAAAERAgMhMUETURIiMmGBodEU/9oADAMBAAIRAxEAPwDd8V8V6R1BSudSUznGnpHFzqeEuJMbCSSW3JuSbqnrTouJ0vZoPAmKe11Jzai7qNVVthK1p0XE6Xs0HgTWnRcTpezQeBVUTDUrWnRcTpezQeBNadFxOl7NB4FVRMNStadFxOl7NB4E1p0XE6Xs0HgVVEw1K1p0XE6Xs0HgTWnRcTpezQeBVUTDUrWnRcTpezQeBNadFxOl7NB4FVRMNStadFxOl7NB4E1p0XE6Xs0HgWVSzkzTMJ9lphyRvZUbXH8yVloJWtOi4nS9mg8Ca06LidL2aDwKqiYala06LidL2aDwJrTouJ0vZoPAqqJhqVrTouJ0vZoPAmtOi4nS9mg8CqomGpWtOi4nS9mg8Ca06LidL2aDwKqiYala06LidL2aDwKZjRivSNoKpzaSma4U9W4ObTwhwIjeQQQ24NwDdbQpWNm11Xzat7qRAxT2upObUXdRqqpWKe11Jzai7qNVUhRERVBERARY9dhGOFuXK8MboBOkneaNLjyBQKnHduiGF7v55LRs/O7j1VNXGzqRhTGiGEllzJKP4UdiR/W6+SzpK1SuwjNP9LIcngo7sZ02OU7pPQsaOMNFmgAbwAA+QU1cWn441B92OFo/mdI8/lkr+NxvqBpZA74aq387uUhFNXFWhxyImnL4HXJhzMkjIzRtGl2SfyWacdt6nf0yRD9HFapT/Sy/GL/RqyU0xsYx2G7TydD4T+rwqmCMYIqi7W3bIM5hfYPA+0LGzm8oJWkL5fHcg5w5pu14JDmnfa4ZwU0x0tFqGDsb5GezUNMjeGjAy/vx6D8W/LdV+gw/BMbRytLuDJyZPw3Wd02stazigiIqgiIgKVjZtdV82re6kVVSsbNrqvm1b3UilWGKe11Jzai7qNVVKxT2upObUXdRqqkKIiKoLXcYMZixxggsZRbLkIu2O+5b6z7bmgXud43548pjmgkEhwDhmIJFrg760PBcWCtQjL6mUPLGOcBLP77gHOz2znKJzrNrUjDLLuMjy58h0yPOU74A7g5BYL6VTUcEcal/Fn/ZNRwRxqX8Wf8AZZaS0VWOmwSSGiqluS1o/wCacZyQALkb5CvbHdN9qf8AHk/dBpiK5jHgbB1DHqlRLOL3yYxPIZHkbjW3/PQuXYYxua4ltLHJE3cfJPI+Q8uTfJGbcsfiunHi779o59+Xnj3rbKf6WX4xf6NWSuatwnVgucXygezcljgDmFrnJzZlsOAsb6e4bWRzZPCw1EtxymNxz9B6Fv8A5+82erP1+Ny+jaUWz4JxToamITwSzSRu0OE8mndBF7g8hXvV4jUcUbpZJJmsYC5zjPJYAaSc64OzUV8SwtcLOaHDeIB/VVdTwRxqX8Wf9k1PBHGpfxZ/2QYFNUyxfRTSMH2crLZ1X3HyVrBeNsmqMjnaxwe5rBMy7SHOzDLjNxa+a7Tu+6sTU8Ecal/Fn/ZY9fFgwsAgqZHSl8DWAyze8ZGAHOLZtPQmmN/REXRzFKxs2uq+bVvdSKqpWNm11Xzat7qRSrDFPa6k5tRd1GqqlYp7XUnNqLuo1VSFERFUFzX1fU3yQ8HJKwf03Lmf4OaOhdKWmY3UmRUtm+rMA0n/AMrL2+bO75VmtRJREWWnjWe596HvGLpGNmMjKGkfUvzkeyxl7Zch91v/ALPICub1nufeh7xirel3FmtqzE6mZqkMbXkxtcA/VCdOSczvZAA3c5W+JL1J1fRju2c28z1c9pKSXCU0tdWTanTx2M1S7Q0aWwxN3XWtZo0Xub3z+NT6SGUx1PBNOyBouPWpWiSpfuZRcfd+AXj6QMKiOODBMJIip2NfLcOaX1TxlPc5pAOa9gCN34Lqvo09FsNJAyoqYxJWPAccsXEV84Y1p+tvu033lry+W93J7fETx+OcTb7/ADXIYfSRhSNzpfWJPaLS4ujZkkgAC/s20WVOjxwpK86lhKFkErszcIU7cmzjoM8QzPbc5zydK71Qxh09U1wBaXQgg5wRqbcxC5V6YfRjFFCcI0bBGGkatC0WZkk21Rjfq2JzgZrb1s/KWy7HSyWZUTB+EKnAlfkk5UbslzmtN454TokZy2vY7hFiuv42V7J8DzTxODo3xBzXDdBsVxXA1b65gaankN56DJmhcbl3q7yGyR/AGx+W8toxLwuX4BrqVxvqIDm8jJTew+813WXp7v1OPqfM9L/rz8T6ff4Pi+3+M1EReZ6BedRob/cpO+iXovKo0N/uUnfRIOnFEKLo5ilY2bXVfNq3upFVUrGza6r5tW91IpVhintdSc2ou6jVVSsU9rqTm1F3UaqpCiIiqCnYxUOrUsjALuyS9n9xntMty3FulUUUVzSKQOaHDQQCPgRcL6Qwam+SHg5JGD+m+Uz/ABc0dCLDbxrPc+9D3jF2FcerPc+9D3jFf9LGNFZRNiNMWsiky2ulyMp7ZBnABPsi7bkZvqFa55vVyM9dTmbXI8cgG4wzat7vrMZdfRqd2HP9xfp5fmjHfBfrFNDhiLKdlgRVV3FzmVLM2U47jXCxG4LjfC3/ANGnpehfAykrniKZgaxszvckaMwynfVfbMb5jpvpWcy5Wt2bHRcG/wDc1P8AVB3bFj47PYMGVZktkajPe++WkD87LGpcY6VktTK+ohawuhIeZY7G0bdBvn6Fyr0s+lRlXH6jRkmC4Mk+capbOGMGnJvYknTbe0hrvowvlVx+r6jWZXSGhv8AlZV8RWn1XCR+r6vFf45Zt+V1jUdH6hgd+qC1VhDIDWEe0ykYcouO6Mp3zzbxW1Yn4FMWL9ZUuFjOLt/txnJaesXnpXo5/L4erfnP6cOvzeXmT43+2QiIvO7i9aCm1WphiAv7bJHDeZH7dzyZQYPiV4SyBrS46ACT0LcsWMD6jFlvH/PJkukP2dJbEORoJHxJO6rEqyiItsClY2bXVfNq3upFVUrGza6r5tW91IpVhintdSc2ou6jVVSsU9rqTm1F3UaqpCiIiqCIiDRMY4ciuk3pGQSD42dE784wfvLBW1Y4YOy4dXaLyQ3dYaTEbao3lzAOtvsWqg3zjRvrFbjxq/c+9D3jF0/GLAMdZTPppfdeMzhpa4Z2vbygrmNWwlhDQC67CATYHJc11r7mhbNsiTcUb2n/AOSnsvu5hepwNVPgmjEkMgLZIX/Q1EW+07hsdOlt84WPV4nUNWdUwfVNp3G5NHWHIyTvRzaHDe/VdJwxjR61EYaigjkZpsanOD9prtSu08oXOsI4muc8mBuQz7EkofbkDwwZviD8V6b14/L+v0v3+7zznvx/o9Z9kyP0W1Zc4OfTMa0tDpHVMYbnAcCDuixCqUWCsH4OOqyyNwhVtztgjv6oxw0OkkP0m/YfLdU2PEycuc0CK7S362+Ac3sq1gbFQRuyqmHV7WtG2o1Nn3rRlx6CFmceKet639sW9eW+k5z+Xpi5i9U4arTUTl2o5Q1Wa1mho0QxDftmzaBnOfT13HSnbHgmeNgDWNiyWtGgNGSAB0KFR48PijbFFQxsjaLNY2oAaByAQrGw7jfNU00lN6sxmqDJy/WMq2cZ8nUs/wA1jyeT8d+0ntG/H4/wT9/mpqIhK5ujMwHg/V6prT9HFkyv5Tc6mzrAu+DOVb6oWJtFkU2qn3piZfgw2EY6gafvK6txiiIiqClY2bXVfNq3upFVUrGza6r5tW91IpVhintdSc2ou6jVVSsU9rqTm1F3UaqpCiIiqCIiAtPw3iuYry0wLo85dTjOW77od8afY6u8twRRXM4pmu90g20jdHIRpB5Cvtb5hDAsM/0sbXHcfoePg8WcPmpMuI0X8OWaPkymvHye0rONa1lFZlxMmHuTRv5HxuYes1xH+KxZMXKpv8Jj+Vkrf0eGlMNR6f6WX4xf6NWSvOGjmEsoMEt7xXAZlW9hu60rIFJLwE34ZUV5ovf/AKbUblNN1Wj9XL3psXamQ21MRD7cpB+UbDc9Jb8UGCsrAmCvW5Laadh/5HA5nngQRpH2uTNu5tgosTIW55i6d389hH0RDNb+q6uxxhoDWgADMAAAAN4AaFrGbX0AiItMiIiApWNm11Xzat7qRVVKxs2uq+bVvdSKVYYp7XUnNqLuo1VXBcFemerip4oWxUxbHHDGC5s2UQxrWgm0tr2A3FlbOdbwNL1Z/OU1cdwRcP2c63gaXqz+cmznW8DS9Wfzk0x3BFw/ZzreBperP5ybOdbwNL1Z/OTTHcEXD9nOt4Gl6s/nJs51vA0vVn85NMdwRcP2c63gaXqz+cmznW8DS9Wfzk0x3BFw/ZzreBperP5ybOdbwNL1Z/OTTHbmxAEuAsXWud+wsL9AAX0uH7OdbwNL1Z/OTZzreBperP5yaY7gi4fs51vA0vVn85NnOt4Gl6s/nJpjuCLh+znW8DS9Wfzk2c63gaXqz+cmmO4IuH7OdbwNL1Z/OTZzreBperP5yaY7gi4fs51vA0vVn85NnOt4Gl6s/nJpjuClY2bXVfNq3upFyTZzreBperP5yxcK+merlp5YXRUwbJHNGS1s2UA9rmki8tr2J3E0x//Z"/>
          <p:cNvSpPr>
            <a:spLocks noChangeAspect="1" noChangeArrowheads="1"/>
          </p:cNvSpPr>
          <p:nvPr/>
        </p:nvSpPr>
        <p:spPr bwMode="auto">
          <a:xfrm>
            <a:off x="1524000" y="-574675"/>
            <a:ext cx="1828800" cy="11811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2" name="Picture 6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2891" y="3029715"/>
            <a:ext cx="2671175" cy="2186419"/>
          </a:xfrm>
          <a:prstGeom prst="rect">
            <a:avLst/>
          </a:prstGeom>
          <a:noFill/>
          <a:ln w="9525">
            <a:noFill/>
            <a:miter lim="800000"/>
            <a:headEnd/>
            <a:tailEnd/>
          </a:ln>
          <a:effectLst/>
        </p:spPr>
      </p:pic>
      <p:pic>
        <p:nvPicPr>
          <p:cNvPr id="13" name="Picture 6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506545" y="3100660"/>
            <a:ext cx="3095540" cy="2144812"/>
          </a:xfrm>
          <a:prstGeom prst="rect">
            <a:avLst/>
          </a:prstGeom>
          <a:noFill/>
          <a:ln w="9525">
            <a:noFill/>
            <a:miter lim="800000"/>
            <a:headEnd/>
            <a:tailEnd/>
          </a:ln>
          <a:effectLst/>
        </p:spPr>
      </p:pic>
      <p:sp>
        <p:nvSpPr>
          <p:cNvPr id="10" name="Rectangle 5">
            <a:extLst>
              <a:ext uri="{FF2B5EF4-FFF2-40B4-BE49-F238E27FC236}">
                <a16:creationId xmlns:a16="http://schemas.microsoft.com/office/drawing/2014/main" id="{B334C4EE-F74D-4154-BEF5-2D7F90B9AD97}"/>
              </a:ext>
            </a:extLst>
          </p:cNvPr>
          <p:cNvSpPr>
            <a:spLocks noChangeArrowheads="1"/>
          </p:cNvSpPr>
          <p:nvPr/>
        </p:nvSpPr>
        <p:spPr bwMode="auto">
          <a:xfrm>
            <a:off x="8659680" y="1163052"/>
            <a:ext cx="2919353" cy="4275808"/>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70000"/>
            </a:pPr>
            <a:r>
              <a:rPr lang="en-US" dirty="0">
                <a:solidFill>
                  <a:schemeClr val="hlink"/>
                </a:solidFill>
                <a:effectLst>
                  <a:outerShdw blurRad="38100" dist="38100" dir="2700000" algn="tl">
                    <a:srgbClr val="C0C0C0"/>
                  </a:outerShdw>
                </a:effectLst>
                <a:latin typeface="Comic Sans MS" pitchFamily="66" charset="0"/>
                <a:sym typeface="Symbol" pitchFamily="18" charset="2"/>
              </a:rPr>
              <a:t>Construction technology</a:t>
            </a:r>
            <a:r>
              <a:rPr lang="en-US" dirty="0">
                <a:latin typeface="Comic Sans MS" pitchFamily="66" charset="0"/>
                <a:sym typeface="Symbol" pitchFamily="18" charset="2"/>
              </a:rPr>
              <a:t> depends on dimensions (</a:t>
            </a:r>
            <a:r>
              <a:rPr lang="en-US" dirty="0">
                <a:latin typeface="Arial Unicode MS" pitchFamily="34" charset="-128"/>
                <a:ea typeface="Arial Unicode MS" pitchFamily="34" charset="-128"/>
                <a:cs typeface="Arial Unicode MS" pitchFamily="34" charset="-128"/>
                <a:sym typeface="Symbol" pitchFamily="18" charset="2"/>
              </a:rPr>
              <a:t>￫</a:t>
            </a:r>
            <a:r>
              <a:rPr lang="en-US" dirty="0">
                <a:latin typeface="Comic Sans MS" pitchFamily="66" charset="0"/>
                <a:sym typeface="Symbol" pitchFamily="18" charset="2"/>
              </a:rPr>
              <a:t>on frequency): </a:t>
            </a:r>
          </a:p>
          <a:p>
            <a:pPr marL="749300" lvl="1" indent="-342900">
              <a:lnSpc>
                <a:spcPct val="110000"/>
              </a:lnSpc>
              <a:spcBef>
                <a:spcPct val="50000"/>
              </a:spcBef>
              <a:buClr>
                <a:schemeClr val="hlink"/>
              </a:buClr>
              <a:buSzPct val="70000"/>
            </a:pPr>
            <a:r>
              <a:rPr lang="en-US" dirty="0">
                <a:latin typeface="Comic Sans MS" pitchFamily="66" charset="0"/>
                <a:sym typeface="Wingdings" pitchFamily="2" charset="2"/>
              </a:rPr>
              <a:t></a:t>
            </a:r>
            <a:r>
              <a:rPr lang="en-US" sz="1600" dirty="0">
                <a:latin typeface="Comic Sans MS" pitchFamily="66" charset="0"/>
                <a:sym typeface="Symbol" pitchFamily="18" charset="2"/>
              </a:rPr>
              <a:t> brazed copper elements (&gt;500 MHz) commonly used for electron linacs.  </a:t>
            </a:r>
          </a:p>
          <a:p>
            <a:pPr marL="749300" lvl="1" indent="-342900">
              <a:lnSpc>
                <a:spcPct val="110000"/>
              </a:lnSpc>
              <a:spcBef>
                <a:spcPct val="50000"/>
              </a:spcBef>
              <a:buClr>
                <a:schemeClr val="hlink"/>
              </a:buClr>
              <a:buSzPct val="70000"/>
            </a:pPr>
            <a:r>
              <a:rPr lang="en-US" dirty="0">
                <a:latin typeface="Comic Sans MS" pitchFamily="66" charset="0"/>
                <a:sym typeface="Wingdings" pitchFamily="2" charset="2"/>
              </a:rPr>
              <a:t></a:t>
            </a:r>
            <a:r>
              <a:rPr lang="en-US" sz="1600" dirty="0">
                <a:latin typeface="Comic Sans MS" pitchFamily="66" charset="0"/>
                <a:sym typeface="Symbol" pitchFamily="18" charset="2"/>
              </a:rPr>
              <a:t> copper or copper plated welded/bolted elements commonly used for ion linacs (&lt;500 MHz).</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47" y="7048"/>
            <a:ext cx="12189353" cy="762000"/>
          </a:xfrm>
        </p:spPr>
        <p:txBody>
          <a:bodyPr/>
          <a:lstStyle/>
          <a:p>
            <a:r>
              <a:rPr lang="fr-CH" dirty="0" err="1"/>
              <a:t>Example</a:t>
            </a:r>
            <a:r>
              <a:rPr lang="fr-CH" dirty="0"/>
              <a:t>: Linac4 DTL Tank1</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26</a:t>
            </a:fld>
            <a:endParaRPr lang="en-GB"/>
          </a:p>
        </p:txBody>
      </p:sp>
      <p:pic>
        <p:nvPicPr>
          <p:cNvPr id="43011"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38584" y="1257300"/>
            <a:ext cx="4851474" cy="2971800"/>
          </a:xfrm>
          <a:prstGeom prst="rect">
            <a:avLst/>
          </a:prstGeom>
          <a:noFill/>
          <a:ln w="9525">
            <a:noFill/>
            <a:miter lim="800000"/>
            <a:headEnd/>
            <a:tailEnd/>
          </a:ln>
        </p:spPr>
      </p:pic>
      <p:pic>
        <p:nvPicPr>
          <p:cNvPr id="43012"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83493" y="1111948"/>
            <a:ext cx="4214813" cy="2927847"/>
          </a:xfrm>
          <a:prstGeom prst="rect">
            <a:avLst/>
          </a:prstGeom>
          <a:noFill/>
          <a:ln w="9525">
            <a:noFill/>
            <a:miter lim="800000"/>
            <a:headEnd/>
            <a:tailEnd/>
          </a:ln>
        </p:spPr>
      </p:pic>
      <p:pic>
        <p:nvPicPr>
          <p:cNvPr id="43013"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283493" y="4343400"/>
            <a:ext cx="3124200" cy="1543782"/>
          </a:xfrm>
          <a:prstGeom prst="rect">
            <a:avLst/>
          </a:prstGeom>
          <a:noFill/>
          <a:ln w="9525">
            <a:noFill/>
            <a:miter lim="800000"/>
            <a:headEnd/>
            <a:tailEnd/>
          </a:ln>
        </p:spPr>
      </p:pic>
      <p:pic>
        <p:nvPicPr>
          <p:cNvPr id="43014" name="Picture 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521184" y="4023074"/>
            <a:ext cx="6048375" cy="2184434"/>
          </a:xfrm>
          <a:prstGeom prst="rect">
            <a:avLst/>
          </a:prstGeom>
          <a:noFill/>
          <a:ln w="9525">
            <a:noFill/>
            <a:miter lim="800000"/>
            <a:headEnd/>
            <a:tailEnd/>
          </a:ln>
        </p:spPr>
      </p:pic>
      <p:sp>
        <p:nvSpPr>
          <p:cNvPr id="4" name="TextBox 3"/>
          <p:cNvSpPr txBox="1"/>
          <p:nvPr/>
        </p:nvSpPr>
        <p:spPr>
          <a:xfrm>
            <a:off x="1752600" y="6375434"/>
            <a:ext cx="4352474" cy="369332"/>
          </a:xfrm>
          <a:prstGeom prst="rect">
            <a:avLst/>
          </a:prstGeom>
        </p:spPr>
        <p:style>
          <a:lnRef idx="1">
            <a:schemeClr val="accent6"/>
          </a:lnRef>
          <a:fillRef idx="3">
            <a:schemeClr val="accent6"/>
          </a:fillRef>
          <a:effectRef idx="2">
            <a:schemeClr val="accent6"/>
          </a:effectRef>
          <a:fontRef idx="minor">
            <a:schemeClr val="lt1"/>
          </a:fontRef>
        </p:style>
        <p:txBody>
          <a:bodyPr wrap="none" rtlCol="0">
            <a:spAutoFit/>
          </a:bodyPr>
          <a:lstStyle/>
          <a:p>
            <a:r>
              <a:rPr lang="fr-CH" i="1" dirty="0"/>
              <a:t>a puzzle of </a:t>
            </a:r>
            <a:r>
              <a:rPr lang="fr-CH" i="1" dirty="0" err="1"/>
              <a:t>several</a:t>
            </a:r>
            <a:r>
              <a:rPr lang="fr-CH" i="1" dirty="0"/>
              <a:t> </a:t>
            </a:r>
            <a:r>
              <a:rPr lang="fr-CH" i="1" dirty="0" err="1"/>
              <a:t>thousand</a:t>
            </a:r>
            <a:r>
              <a:rPr lang="fr-CH" i="1" dirty="0"/>
              <a:t> </a:t>
            </a:r>
            <a:r>
              <a:rPr lang="fr-CH" i="1" dirty="0" err="1"/>
              <a:t>elements</a:t>
            </a:r>
            <a:r>
              <a:rPr lang="fr-CH" i="1" dirty="0"/>
              <a:t>…</a:t>
            </a:r>
            <a:endParaRPr lang="en-GB"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6D850-82CA-4367-AA1F-F58D952DF6BF}"/>
              </a:ext>
            </a:extLst>
          </p:cNvPr>
          <p:cNvSpPr>
            <a:spLocks noGrp="1"/>
          </p:cNvSpPr>
          <p:nvPr>
            <p:ph type="title"/>
          </p:nvPr>
        </p:nvSpPr>
        <p:spPr/>
        <p:txBody>
          <a:bodyPr/>
          <a:lstStyle/>
          <a:p>
            <a:r>
              <a:rPr lang="en-US" dirty="0"/>
              <a:t>Cavity coatings</a:t>
            </a:r>
            <a:endParaRPr lang="en-GB" dirty="0"/>
          </a:p>
        </p:txBody>
      </p:sp>
      <p:sp>
        <p:nvSpPr>
          <p:cNvPr id="3" name="Date Placeholder 2">
            <a:extLst>
              <a:ext uri="{FF2B5EF4-FFF2-40B4-BE49-F238E27FC236}">
                <a16:creationId xmlns:a16="http://schemas.microsoft.com/office/drawing/2014/main" id="{D29DA167-5696-4D66-B9CD-F0FB0A1D626B}"/>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3D92DCD5-1040-445D-8B08-7B8B5713743B}"/>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D76194D6-2A27-41F2-836D-35B211857BAC}"/>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7" name="TextBox 6">
            <a:extLst>
              <a:ext uri="{FF2B5EF4-FFF2-40B4-BE49-F238E27FC236}">
                <a16:creationId xmlns:a16="http://schemas.microsoft.com/office/drawing/2014/main" id="{3C480868-6E81-4B6F-8D20-8F1C1DC30004}"/>
              </a:ext>
            </a:extLst>
          </p:cNvPr>
          <p:cNvSpPr txBox="1"/>
          <p:nvPr/>
        </p:nvSpPr>
        <p:spPr>
          <a:xfrm>
            <a:off x="3968679" y="1027980"/>
            <a:ext cx="4139104" cy="2492990"/>
          </a:xfrm>
          <a:prstGeom prst="rect">
            <a:avLst/>
          </a:prstGeom>
          <a:noFill/>
        </p:spPr>
        <p:txBody>
          <a:bodyPr wrap="square" lIns="0" tIns="0" rIns="0" bIns="0" rtlCol="0">
            <a:spAutoFit/>
          </a:bodyPr>
          <a:lstStyle/>
          <a:p>
            <a:pPr algn="l"/>
            <a:r>
              <a:rPr lang="en-GB" b="1" dirty="0">
                <a:solidFill>
                  <a:srgbClr val="FF0000"/>
                </a:solidFill>
              </a:rPr>
              <a:t>Skin depth: </a:t>
            </a:r>
            <a:endParaRPr lang="en-GB" dirty="0"/>
          </a:p>
          <a:p>
            <a:pPr algn="l"/>
            <a:r>
              <a:rPr lang="en-GB" dirty="0"/>
              <a:t>In the reflection of a wave from a metallic surface, if the resistivity of the metal is not zero the wave will penetrate in the metal with an amplitude that decreases exponentially.</a:t>
            </a:r>
          </a:p>
          <a:p>
            <a:pPr algn="l"/>
            <a:r>
              <a:rPr lang="en-GB" dirty="0"/>
              <a:t>The depth at which the amplitude is 1/e (37%) of the original amplitude is called “skin depth”.</a:t>
            </a:r>
          </a:p>
        </p:txBody>
      </p:sp>
      <p:pic>
        <p:nvPicPr>
          <p:cNvPr id="9" name="Picture 8" descr="Text&#10;&#10;Description automatically generated with low confidence">
            <a:extLst>
              <a:ext uri="{FF2B5EF4-FFF2-40B4-BE49-F238E27FC236}">
                <a16:creationId xmlns:a16="http://schemas.microsoft.com/office/drawing/2014/main" id="{21798E57-2F58-422D-A57B-859C8CA64B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4593" y="1031091"/>
            <a:ext cx="3200635" cy="2593216"/>
          </a:xfrm>
          <a:prstGeom prst="rect">
            <a:avLst/>
          </a:prstGeom>
        </p:spPr>
      </p:pic>
      <p:pic>
        <p:nvPicPr>
          <p:cNvPr id="10" name="Picture 9">
            <a:extLst>
              <a:ext uri="{FF2B5EF4-FFF2-40B4-BE49-F238E27FC236}">
                <a16:creationId xmlns:a16="http://schemas.microsoft.com/office/drawing/2014/main" id="{EA0537D1-B9F8-4EFC-B7C7-7C5F9A7CF458}"/>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30593" y="1154146"/>
            <a:ext cx="3571585" cy="2170234"/>
          </a:xfrm>
          <a:prstGeom prst="rect">
            <a:avLst/>
          </a:prstGeom>
        </p:spPr>
      </p:pic>
      <p:sp>
        <p:nvSpPr>
          <p:cNvPr id="11" name="TextBox 10">
            <a:extLst>
              <a:ext uri="{FF2B5EF4-FFF2-40B4-BE49-F238E27FC236}">
                <a16:creationId xmlns:a16="http://schemas.microsoft.com/office/drawing/2014/main" id="{F0AD3694-A099-489F-9EB0-0D70D29731D0}"/>
              </a:ext>
            </a:extLst>
          </p:cNvPr>
          <p:cNvSpPr txBox="1"/>
          <p:nvPr/>
        </p:nvSpPr>
        <p:spPr>
          <a:xfrm>
            <a:off x="260025" y="3664367"/>
            <a:ext cx="7922305" cy="2492990"/>
          </a:xfrm>
          <a:prstGeom prst="rect">
            <a:avLst/>
          </a:prstGeom>
          <a:noFill/>
        </p:spPr>
        <p:txBody>
          <a:bodyPr wrap="square" lIns="0" tIns="0" rIns="0" bIns="0" rtlCol="0">
            <a:spAutoFit/>
          </a:bodyPr>
          <a:lstStyle/>
          <a:p>
            <a:pPr algn="l"/>
            <a:r>
              <a:rPr lang="en-US" dirty="0"/>
              <a:t>Because at high frequencies the power dissipation in a cavity occurs only in a thin layer below the surface, this property is used to realize cavities that are not entirely made in copper (expensive and difficult to machine) but made of a stainless-steel substrate electrochemically plated with a thin layer of copper.</a:t>
            </a:r>
          </a:p>
          <a:p>
            <a:pPr algn="l"/>
            <a:r>
              <a:rPr lang="en-US" dirty="0"/>
              <a:t>Example: at 200 MHz, skin depth is 4.5 </a:t>
            </a:r>
            <a:r>
              <a:rPr lang="en-US" dirty="0">
                <a:latin typeface="Symbol" panose="05050102010706020507" pitchFamily="18" charset="2"/>
              </a:rPr>
              <a:t>m</a:t>
            </a:r>
            <a:r>
              <a:rPr lang="en-US" dirty="0"/>
              <a:t>m. A 30 </a:t>
            </a:r>
            <a:r>
              <a:rPr lang="en-US" dirty="0">
                <a:latin typeface="Symbol" panose="05050102010706020507" pitchFamily="18" charset="2"/>
              </a:rPr>
              <a:t>m</a:t>
            </a:r>
            <a:r>
              <a:rPr lang="en-US" dirty="0"/>
              <a:t>m layer of copper (about 5 skin depths) will intercept 99.9% of RF current.</a:t>
            </a:r>
          </a:p>
          <a:p>
            <a:pPr algn="l"/>
            <a:r>
              <a:rPr lang="en-US" dirty="0"/>
              <a:t>In a similar way, often SC cavities are made in copper sputtered with a thin layer of niobium (resistivity in this case is very low and only few atomic layers are sufficient!)</a:t>
            </a:r>
            <a:endParaRPr lang="en-GB" dirty="0"/>
          </a:p>
        </p:txBody>
      </p:sp>
      <p:pic>
        <p:nvPicPr>
          <p:cNvPr id="12" name="Picture 11">
            <a:extLst>
              <a:ext uri="{FF2B5EF4-FFF2-40B4-BE49-F238E27FC236}">
                <a16:creationId xmlns:a16="http://schemas.microsoft.com/office/drawing/2014/main" id="{258A7A3D-8582-4CAB-9A55-8C14450057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63072" y="3324380"/>
            <a:ext cx="3268903" cy="2888573"/>
          </a:xfrm>
          <a:prstGeom prst="rect">
            <a:avLst/>
          </a:prstGeom>
        </p:spPr>
      </p:pic>
    </p:spTree>
    <p:extLst>
      <p:ext uri="{BB962C8B-B14F-4D97-AF65-F5344CB8AC3E}">
        <p14:creationId xmlns:p14="http://schemas.microsoft.com/office/powerpoint/2010/main" val="2273062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E5553-A779-4AFD-ACDB-764927BEC5EB}"/>
              </a:ext>
            </a:extLst>
          </p:cNvPr>
          <p:cNvSpPr>
            <a:spLocks noGrp="1"/>
          </p:cNvSpPr>
          <p:nvPr>
            <p:ph type="title"/>
          </p:nvPr>
        </p:nvSpPr>
        <p:spPr>
          <a:xfrm>
            <a:off x="4259262" y="3429000"/>
            <a:ext cx="6947338" cy="884583"/>
          </a:xfrm>
        </p:spPr>
        <p:txBody>
          <a:bodyPr/>
          <a:lstStyle/>
          <a:p>
            <a:r>
              <a:rPr lang="en-US" sz="4400" dirty="0"/>
              <a:t>The RF power system</a:t>
            </a:r>
            <a:endParaRPr lang="en-GB" sz="4400" dirty="0"/>
          </a:p>
        </p:txBody>
      </p:sp>
      <p:sp>
        <p:nvSpPr>
          <p:cNvPr id="3" name="Date Placeholder 2">
            <a:extLst>
              <a:ext uri="{FF2B5EF4-FFF2-40B4-BE49-F238E27FC236}">
                <a16:creationId xmlns:a16="http://schemas.microsoft.com/office/drawing/2014/main" id="{4F5C2FDC-1671-4EEE-BF98-2CF44C6D03DA}"/>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D5A1DC9B-635F-4627-B390-BCEE3A21B778}"/>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7C981EFA-A157-4AEF-BF29-1D496A3D9C05}"/>
              </a:ext>
            </a:extLst>
          </p:cNvPr>
          <p:cNvSpPr>
            <a:spLocks noGrp="1"/>
          </p:cNvSpPr>
          <p:nvPr>
            <p:ph type="sldNum" sz="quarter" idx="12"/>
          </p:nvPr>
        </p:nvSpPr>
        <p:spPr/>
        <p:txBody>
          <a:bodyPr/>
          <a:lstStyle/>
          <a:p>
            <a:fld id="{36B5EA5A-BC32-A742-B11B-8E7414D5B535}" type="slidenum">
              <a:rPr lang="en-US" smtClean="0"/>
              <a:pPr/>
              <a:t>28</a:t>
            </a:fld>
            <a:endParaRPr lang="en-US" dirty="0"/>
          </a:p>
        </p:txBody>
      </p:sp>
    </p:spTree>
    <p:extLst>
      <p:ext uri="{BB962C8B-B14F-4D97-AF65-F5344CB8AC3E}">
        <p14:creationId xmlns:p14="http://schemas.microsoft.com/office/powerpoint/2010/main" val="42102353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sz="4000" dirty="0"/>
              <a:t>The RF system – the </a:t>
            </a:r>
            <a:r>
              <a:rPr lang="fr-CH" sz="4000" dirty="0" err="1"/>
              <a:t>complete</a:t>
            </a:r>
            <a:r>
              <a:rPr lang="fr-CH" sz="4000" dirty="0"/>
              <a:t> circuit </a:t>
            </a:r>
            <a:r>
              <a:rPr lang="fr-CH" sz="4000" dirty="0" err="1"/>
              <a:t>diagram</a:t>
            </a:r>
            <a:endParaRPr lang="en-US" sz="4000" dirty="0"/>
          </a:p>
        </p:txBody>
      </p:sp>
      <p:sp>
        <p:nvSpPr>
          <p:cNvPr id="3" name="Footer Placeholder 2"/>
          <p:cNvSpPr>
            <a:spLocks noGrp="1"/>
          </p:cNvSpPr>
          <p:nvPr>
            <p:ph type="ftr" sz="quarter" idx="11"/>
          </p:nvPr>
        </p:nvSpPr>
        <p:spPr/>
        <p:txBody>
          <a:bodyPr/>
          <a:lstStyle/>
          <a:p>
            <a:fld id="{F478B020-40AD-45EC-B4A7-42AB5468E756}" type="slidenum">
              <a:rPr lang="en-GB" smtClean="0"/>
              <a:pPr/>
              <a:t>29</a:t>
            </a:fld>
            <a:endParaRPr lang="en-GB"/>
          </a:p>
        </p:txBody>
      </p:sp>
      <p:sp>
        <p:nvSpPr>
          <p:cNvPr id="4" name="TextBox 3"/>
          <p:cNvSpPr txBox="1"/>
          <p:nvPr/>
        </p:nvSpPr>
        <p:spPr>
          <a:xfrm>
            <a:off x="736084" y="947667"/>
            <a:ext cx="10984624" cy="707886"/>
          </a:xfrm>
          <a:prstGeom prst="rect">
            <a:avLst/>
          </a:prstGeom>
          <a:noFill/>
        </p:spPr>
        <p:txBody>
          <a:bodyPr wrap="square" rtlCol="0">
            <a:spAutoFit/>
          </a:bodyPr>
          <a:lstStyle/>
          <a:p>
            <a:r>
              <a:rPr lang="en-US" sz="2000" dirty="0">
                <a:latin typeface="Calibri" pitchFamily="34" charset="0"/>
              </a:rPr>
              <a:t>A closer insight of what the RF does is given by the equivalent circuit of an amplifier/cavity system</a:t>
            </a:r>
          </a:p>
          <a:p>
            <a:r>
              <a:rPr lang="fr-CH" sz="2000" dirty="0">
                <a:latin typeface="Calibri" pitchFamily="34" charset="0"/>
              </a:rPr>
              <a:t>RF </a:t>
            </a:r>
            <a:r>
              <a:rPr lang="fr-CH" sz="2000" dirty="0" err="1">
                <a:latin typeface="Calibri" pitchFamily="34" charset="0"/>
              </a:rPr>
              <a:t>is</a:t>
            </a:r>
            <a:r>
              <a:rPr lang="fr-CH" sz="2000" dirty="0">
                <a:latin typeface="Calibri" pitchFamily="34" charset="0"/>
              </a:rPr>
              <a:t> the art of </a:t>
            </a:r>
            <a:r>
              <a:rPr lang="fr-CH" sz="2000" dirty="0" err="1">
                <a:latin typeface="Calibri" pitchFamily="34" charset="0"/>
              </a:rPr>
              <a:t>transporting</a:t>
            </a:r>
            <a:r>
              <a:rPr lang="fr-CH" sz="2000" dirty="0">
                <a:latin typeface="Calibri" pitchFamily="34" charset="0"/>
              </a:rPr>
              <a:t> </a:t>
            </a:r>
            <a:r>
              <a:rPr lang="fr-CH" sz="2000" dirty="0" err="1">
                <a:latin typeface="Calibri" pitchFamily="34" charset="0"/>
              </a:rPr>
              <a:t>energy</a:t>
            </a:r>
            <a:r>
              <a:rPr lang="fr-CH" sz="2000" dirty="0">
                <a:latin typeface="Calibri" pitchFamily="34" charset="0"/>
              </a:rPr>
              <a:t> at </a:t>
            </a:r>
            <a:r>
              <a:rPr lang="fr-CH" sz="2000" dirty="0" err="1">
                <a:latin typeface="Calibri" pitchFamily="34" charset="0"/>
              </a:rPr>
              <a:t>given</a:t>
            </a:r>
            <a:r>
              <a:rPr lang="fr-CH" sz="2000" dirty="0">
                <a:latin typeface="Calibri" pitchFamily="34" charset="0"/>
              </a:rPr>
              <a:t> </a:t>
            </a:r>
            <a:r>
              <a:rPr lang="fr-CH" sz="2000" dirty="0" err="1">
                <a:latin typeface="Calibri" pitchFamily="34" charset="0"/>
              </a:rPr>
              <a:t>frequency</a:t>
            </a:r>
            <a:r>
              <a:rPr lang="fr-CH" sz="2000" dirty="0">
                <a:latin typeface="Calibri" pitchFamily="34" charset="0"/>
              </a:rPr>
              <a:t> by </a:t>
            </a:r>
            <a:r>
              <a:rPr lang="fr-CH" sz="2000" dirty="0" err="1">
                <a:latin typeface="Calibri" pitchFamily="34" charset="0"/>
              </a:rPr>
              <a:t>matching</a:t>
            </a:r>
            <a:r>
              <a:rPr lang="fr-CH" sz="2000" dirty="0">
                <a:latin typeface="Calibri" pitchFamily="34" charset="0"/>
              </a:rPr>
              <a:t> </a:t>
            </a:r>
            <a:r>
              <a:rPr lang="fr-CH" sz="2000" dirty="0" err="1">
                <a:latin typeface="Calibri" pitchFamily="34" charset="0"/>
              </a:rPr>
              <a:t>impedances</a:t>
            </a:r>
            <a:endParaRPr lang="en-US" sz="2000" dirty="0">
              <a:latin typeface="Calibri" pitchFamily="34" charset="0"/>
            </a:endParaRPr>
          </a:p>
        </p:txBody>
      </p:sp>
      <p:pic>
        <p:nvPicPr>
          <p:cNvPr id="2052" name="Picture 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831429" y="2168088"/>
            <a:ext cx="5961063" cy="2133599"/>
          </a:xfrm>
          <a:prstGeom prst="rect">
            <a:avLst/>
          </a:prstGeom>
          <a:noFill/>
          <a:ln w="9525">
            <a:noFill/>
            <a:miter lim="800000"/>
            <a:headEnd/>
            <a:tailEnd/>
          </a:ln>
          <a:effectLst/>
        </p:spPr>
      </p:pic>
      <p:sp>
        <p:nvSpPr>
          <p:cNvPr id="9" name="TextBox 8"/>
          <p:cNvSpPr txBox="1"/>
          <p:nvPr/>
        </p:nvSpPr>
        <p:spPr>
          <a:xfrm>
            <a:off x="1069428" y="4758888"/>
            <a:ext cx="1600200" cy="1169551"/>
          </a:xfrm>
          <a:prstGeom prst="rect">
            <a:avLst/>
          </a:prstGeom>
          <a:solidFill>
            <a:srgbClr val="FFFFAB"/>
          </a:solidFill>
        </p:spPr>
        <p:txBody>
          <a:bodyPr wrap="square" rtlCol="0">
            <a:spAutoFit/>
          </a:bodyPr>
          <a:lstStyle/>
          <a:p>
            <a:r>
              <a:rPr lang="fr-CH" sz="1400" dirty="0"/>
              <a:t>active unit (RF tube or klystron):</a:t>
            </a:r>
          </a:p>
          <a:p>
            <a:r>
              <a:rPr lang="fr-CH" sz="1400" dirty="0" err="1"/>
              <a:t>current</a:t>
            </a:r>
            <a:r>
              <a:rPr lang="fr-CH" sz="1400" dirty="0"/>
              <a:t> </a:t>
            </a:r>
            <a:r>
              <a:rPr lang="fr-CH" sz="1400" dirty="0" err="1"/>
              <a:t>generator</a:t>
            </a:r>
            <a:r>
              <a:rPr lang="fr-CH" sz="1400" dirty="0"/>
              <a:t> </a:t>
            </a:r>
            <a:r>
              <a:rPr lang="fr-CH" sz="1400" dirty="0" err="1"/>
              <a:t>with</a:t>
            </a:r>
            <a:r>
              <a:rPr lang="fr-CH" sz="1400" dirty="0"/>
              <a:t> </a:t>
            </a:r>
            <a:r>
              <a:rPr lang="fr-CH" sz="1400" dirty="0" err="1"/>
              <a:t>internal</a:t>
            </a:r>
            <a:r>
              <a:rPr lang="fr-CH" sz="1400" dirty="0"/>
              <a:t> </a:t>
            </a:r>
            <a:r>
              <a:rPr lang="fr-CH" sz="1400" dirty="0" err="1"/>
              <a:t>impedance</a:t>
            </a:r>
            <a:endParaRPr lang="en-US" sz="1400" dirty="0"/>
          </a:p>
        </p:txBody>
      </p:sp>
      <p:sp>
        <p:nvSpPr>
          <p:cNvPr id="11" name="Right Brace 10"/>
          <p:cNvSpPr/>
          <p:nvPr/>
        </p:nvSpPr>
        <p:spPr bwMode="auto">
          <a:xfrm rot="5400000">
            <a:off x="2136228" y="3996887"/>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12" name="TextBox 11"/>
          <p:cNvSpPr txBox="1"/>
          <p:nvPr/>
        </p:nvSpPr>
        <p:spPr>
          <a:xfrm>
            <a:off x="2745828" y="4682688"/>
            <a:ext cx="1600200" cy="1384995"/>
          </a:xfrm>
          <a:prstGeom prst="rect">
            <a:avLst/>
          </a:prstGeom>
          <a:solidFill>
            <a:srgbClr val="FFFFAB"/>
          </a:solidFill>
        </p:spPr>
        <p:txBody>
          <a:bodyPr wrap="square" rtlCol="0">
            <a:spAutoFit/>
          </a:bodyPr>
          <a:lstStyle/>
          <a:p>
            <a:r>
              <a:rPr lang="fr-CH" sz="1400" dirty="0"/>
              <a:t>output </a:t>
            </a:r>
            <a:r>
              <a:rPr lang="fr-CH" sz="1400" dirty="0" err="1"/>
              <a:t>resonator</a:t>
            </a:r>
            <a:r>
              <a:rPr lang="fr-CH" sz="1400" dirty="0"/>
              <a:t> of the </a:t>
            </a:r>
            <a:r>
              <a:rPr lang="fr-CH" sz="1400" dirty="0" err="1"/>
              <a:t>transmitter</a:t>
            </a:r>
            <a:r>
              <a:rPr lang="fr-CH" sz="1400" dirty="0"/>
              <a:t> (klystron): </a:t>
            </a:r>
            <a:r>
              <a:rPr lang="fr-CH" sz="1400" dirty="0" err="1"/>
              <a:t>filters</a:t>
            </a:r>
            <a:r>
              <a:rPr lang="fr-CH" sz="1400" dirty="0"/>
              <a:t> </a:t>
            </a:r>
            <a:r>
              <a:rPr lang="fr-CH" sz="1400" dirty="0" err="1"/>
              <a:t>higher</a:t>
            </a:r>
            <a:r>
              <a:rPr lang="fr-CH" sz="1400" dirty="0"/>
              <a:t> </a:t>
            </a:r>
            <a:r>
              <a:rPr lang="fr-CH" sz="1400" dirty="0" err="1"/>
              <a:t>order</a:t>
            </a:r>
            <a:r>
              <a:rPr lang="fr-CH" sz="1400" dirty="0"/>
              <a:t> </a:t>
            </a:r>
            <a:r>
              <a:rPr lang="fr-CH" sz="1400" dirty="0" err="1"/>
              <a:t>harmonics</a:t>
            </a:r>
            <a:r>
              <a:rPr lang="fr-CH" sz="1400" dirty="0"/>
              <a:t> and coupes to the line</a:t>
            </a:r>
            <a:endParaRPr lang="en-US" sz="1400" dirty="0"/>
          </a:p>
        </p:txBody>
      </p:sp>
      <p:sp>
        <p:nvSpPr>
          <p:cNvPr id="13" name="Right Brace 12"/>
          <p:cNvSpPr/>
          <p:nvPr/>
        </p:nvSpPr>
        <p:spPr bwMode="auto">
          <a:xfrm rot="5400000">
            <a:off x="3507828" y="4073087"/>
            <a:ext cx="228600" cy="9906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14" name="TextBox 13"/>
          <p:cNvSpPr txBox="1"/>
          <p:nvPr/>
        </p:nvSpPr>
        <p:spPr>
          <a:xfrm>
            <a:off x="4422228" y="4758887"/>
            <a:ext cx="1371600" cy="738664"/>
          </a:xfrm>
          <a:prstGeom prst="rect">
            <a:avLst/>
          </a:prstGeom>
          <a:solidFill>
            <a:srgbClr val="FFFFAB"/>
          </a:solidFill>
        </p:spPr>
        <p:txBody>
          <a:bodyPr wrap="square" rtlCol="0">
            <a:spAutoFit/>
          </a:bodyPr>
          <a:lstStyle/>
          <a:p>
            <a:r>
              <a:rPr lang="fr-CH" sz="1400" dirty="0"/>
              <a:t>transmission line (coaxial or </a:t>
            </a:r>
            <a:r>
              <a:rPr lang="fr-CH" sz="1400" dirty="0" err="1"/>
              <a:t>waveguide</a:t>
            </a:r>
            <a:r>
              <a:rPr lang="fr-CH" sz="1400" dirty="0"/>
              <a:t>)</a:t>
            </a:r>
            <a:endParaRPr lang="en-US" sz="1400" dirty="0"/>
          </a:p>
        </p:txBody>
      </p:sp>
      <p:sp>
        <p:nvSpPr>
          <p:cNvPr id="15" name="Right Brace 14"/>
          <p:cNvSpPr/>
          <p:nvPr/>
        </p:nvSpPr>
        <p:spPr bwMode="auto">
          <a:xfrm rot="5400000">
            <a:off x="4384128" y="3501587"/>
            <a:ext cx="152400" cy="381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17" name="Right Brace 16"/>
          <p:cNvSpPr/>
          <p:nvPr/>
        </p:nvSpPr>
        <p:spPr bwMode="auto">
          <a:xfrm rot="5400000">
            <a:off x="4879428" y="3996887"/>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18" name="Right Brace 17"/>
          <p:cNvSpPr/>
          <p:nvPr/>
        </p:nvSpPr>
        <p:spPr bwMode="auto">
          <a:xfrm rot="5400000">
            <a:off x="5603328" y="3501587"/>
            <a:ext cx="152400" cy="381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20" name="TextBox 19"/>
          <p:cNvSpPr txBox="1"/>
          <p:nvPr/>
        </p:nvSpPr>
        <p:spPr>
          <a:xfrm>
            <a:off x="4041228" y="3768288"/>
            <a:ext cx="914400" cy="646331"/>
          </a:xfrm>
          <a:prstGeom prst="rect">
            <a:avLst/>
          </a:prstGeom>
          <a:solidFill>
            <a:srgbClr val="FFFFAB"/>
          </a:solidFill>
        </p:spPr>
        <p:txBody>
          <a:bodyPr wrap="square" rtlCol="0">
            <a:spAutoFit/>
          </a:bodyPr>
          <a:lstStyle/>
          <a:p>
            <a:r>
              <a:rPr lang="fr-CH" sz="1200" dirty="0" err="1"/>
              <a:t>transmitter</a:t>
            </a:r>
            <a:r>
              <a:rPr lang="fr-CH" sz="1200" dirty="0"/>
              <a:t> output coupler</a:t>
            </a:r>
            <a:endParaRPr lang="en-US" sz="1200" dirty="0"/>
          </a:p>
        </p:txBody>
      </p:sp>
      <p:sp>
        <p:nvSpPr>
          <p:cNvPr id="21" name="TextBox 20"/>
          <p:cNvSpPr txBox="1"/>
          <p:nvPr/>
        </p:nvSpPr>
        <p:spPr>
          <a:xfrm>
            <a:off x="5260428" y="3768288"/>
            <a:ext cx="838200" cy="646331"/>
          </a:xfrm>
          <a:prstGeom prst="rect">
            <a:avLst/>
          </a:prstGeom>
          <a:solidFill>
            <a:srgbClr val="FFFFAB"/>
          </a:solidFill>
        </p:spPr>
        <p:txBody>
          <a:bodyPr wrap="square" rtlCol="0">
            <a:spAutoFit/>
          </a:bodyPr>
          <a:lstStyle/>
          <a:p>
            <a:r>
              <a:rPr lang="fr-CH" sz="1200" dirty="0" err="1"/>
              <a:t>resonator</a:t>
            </a:r>
            <a:r>
              <a:rPr lang="fr-CH" sz="1200" dirty="0"/>
              <a:t> input coupler</a:t>
            </a:r>
            <a:endParaRPr lang="en-US" sz="1200" dirty="0"/>
          </a:p>
        </p:txBody>
      </p:sp>
      <p:sp>
        <p:nvSpPr>
          <p:cNvPr id="22" name="TextBox 21"/>
          <p:cNvSpPr txBox="1"/>
          <p:nvPr/>
        </p:nvSpPr>
        <p:spPr>
          <a:xfrm>
            <a:off x="5870028" y="4758887"/>
            <a:ext cx="990600" cy="523220"/>
          </a:xfrm>
          <a:prstGeom prst="rect">
            <a:avLst/>
          </a:prstGeom>
          <a:solidFill>
            <a:srgbClr val="FFFFAB"/>
          </a:solidFill>
        </p:spPr>
        <p:txBody>
          <a:bodyPr wrap="square" rtlCol="0">
            <a:spAutoFit/>
          </a:bodyPr>
          <a:lstStyle/>
          <a:p>
            <a:r>
              <a:rPr lang="fr-CH" sz="1400" dirty="0" err="1"/>
              <a:t>Cavity</a:t>
            </a:r>
            <a:r>
              <a:rPr lang="fr-CH" sz="1400" dirty="0"/>
              <a:t> </a:t>
            </a:r>
            <a:r>
              <a:rPr lang="fr-CH" sz="1400" dirty="0" err="1"/>
              <a:t>resonator</a:t>
            </a:r>
            <a:endParaRPr lang="en-US" sz="1400" dirty="0"/>
          </a:p>
        </p:txBody>
      </p:sp>
      <p:sp>
        <p:nvSpPr>
          <p:cNvPr id="23" name="Right Brace 22"/>
          <p:cNvSpPr/>
          <p:nvPr/>
        </p:nvSpPr>
        <p:spPr bwMode="auto">
          <a:xfrm rot="5400000">
            <a:off x="6251028" y="3996887"/>
            <a:ext cx="228600" cy="11430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24" name="TextBox 23"/>
          <p:cNvSpPr txBox="1"/>
          <p:nvPr/>
        </p:nvSpPr>
        <p:spPr>
          <a:xfrm>
            <a:off x="7089228" y="4758888"/>
            <a:ext cx="1752600" cy="1169551"/>
          </a:xfrm>
          <a:prstGeom prst="rect">
            <a:avLst/>
          </a:prstGeom>
          <a:solidFill>
            <a:srgbClr val="FFFFAB"/>
          </a:solidFill>
        </p:spPr>
        <p:txBody>
          <a:bodyPr wrap="square" rtlCol="0">
            <a:spAutoFit/>
          </a:bodyPr>
          <a:lstStyle/>
          <a:p>
            <a:r>
              <a:rPr lang="fr-CH" sz="1400" dirty="0" err="1"/>
              <a:t>Beam</a:t>
            </a:r>
            <a:r>
              <a:rPr lang="fr-CH" sz="1400" dirty="0"/>
              <a:t>: </a:t>
            </a:r>
            <a:r>
              <a:rPr lang="fr-CH" sz="1400" dirty="0" err="1"/>
              <a:t>additional</a:t>
            </a:r>
            <a:r>
              <a:rPr lang="fr-CH" sz="1400" dirty="0"/>
              <a:t> </a:t>
            </a:r>
            <a:r>
              <a:rPr lang="fr-CH" sz="1400" dirty="0" err="1"/>
              <a:t>resistance</a:t>
            </a:r>
            <a:r>
              <a:rPr lang="fr-CH" sz="1400" dirty="0"/>
              <a:t> (power </a:t>
            </a:r>
            <a:r>
              <a:rPr lang="fr-CH" sz="1400" dirty="0" err="1"/>
              <a:t>given</a:t>
            </a:r>
            <a:r>
              <a:rPr lang="fr-CH" sz="1400" dirty="0"/>
              <a:t> to the </a:t>
            </a:r>
            <a:r>
              <a:rPr lang="fr-CH" sz="1400" dirty="0" err="1"/>
              <a:t>beam</a:t>
            </a:r>
            <a:r>
              <a:rPr lang="fr-CH" sz="1400" dirty="0"/>
              <a:t>) + </a:t>
            </a:r>
            <a:r>
              <a:rPr lang="fr-CH" sz="1400" dirty="0" err="1"/>
              <a:t>current</a:t>
            </a:r>
            <a:r>
              <a:rPr lang="fr-CH" sz="1400" dirty="0"/>
              <a:t> </a:t>
            </a:r>
            <a:r>
              <a:rPr lang="fr-CH" sz="1400" dirty="0" err="1"/>
              <a:t>generator</a:t>
            </a:r>
            <a:r>
              <a:rPr lang="fr-CH" sz="1400" dirty="0"/>
              <a:t> out of phase</a:t>
            </a:r>
            <a:endParaRPr lang="en-US" sz="1400" dirty="0"/>
          </a:p>
        </p:txBody>
      </p:sp>
      <p:sp>
        <p:nvSpPr>
          <p:cNvPr id="25" name="Right Brace 24"/>
          <p:cNvSpPr/>
          <p:nvPr/>
        </p:nvSpPr>
        <p:spPr bwMode="auto">
          <a:xfrm rot="5400000">
            <a:off x="7394028" y="4225487"/>
            <a:ext cx="228600" cy="685800"/>
          </a:xfrm>
          <a:prstGeom prst="rightBrace">
            <a:avLst/>
          </a:prstGeom>
          <a:solidFill>
            <a:schemeClr val="bg1"/>
          </a:solid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dirty="0">
              <a:solidFill>
                <a:srgbClr val="FF0000"/>
              </a:solidFill>
              <a:latin typeface="Arial" charset="0"/>
            </a:endParaRPr>
          </a:p>
        </p:txBody>
      </p:sp>
      <p:sp>
        <p:nvSpPr>
          <p:cNvPr id="26" name="Left-Right Arrow 25"/>
          <p:cNvSpPr/>
          <p:nvPr/>
        </p:nvSpPr>
        <p:spPr bwMode="auto">
          <a:xfrm>
            <a:off x="1907628" y="1710887"/>
            <a:ext cx="2286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100" dirty="0">
                <a:solidFill>
                  <a:srgbClr val="FF0000"/>
                </a:solidFill>
                <a:latin typeface="Arial" charset="0"/>
              </a:rPr>
              <a:t>RF amplifier</a:t>
            </a:r>
            <a:endParaRPr lang="en-US" sz="1100" dirty="0">
              <a:solidFill>
                <a:srgbClr val="FF0000"/>
              </a:solidFill>
              <a:latin typeface="Arial" charset="0"/>
            </a:endParaRPr>
          </a:p>
        </p:txBody>
      </p:sp>
      <p:sp>
        <p:nvSpPr>
          <p:cNvPr id="27" name="Left-Right Arrow 26"/>
          <p:cNvSpPr/>
          <p:nvPr/>
        </p:nvSpPr>
        <p:spPr bwMode="auto">
          <a:xfrm>
            <a:off x="4193628" y="1710887"/>
            <a:ext cx="1524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100" dirty="0">
                <a:solidFill>
                  <a:srgbClr val="FF0000"/>
                </a:solidFill>
              </a:rPr>
              <a:t>transmission line</a:t>
            </a:r>
            <a:endParaRPr lang="en-US" sz="1100" dirty="0">
              <a:solidFill>
                <a:srgbClr val="FF0000"/>
              </a:solidFill>
              <a:latin typeface="Arial" charset="0"/>
            </a:endParaRPr>
          </a:p>
        </p:txBody>
      </p:sp>
      <p:sp>
        <p:nvSpPr>
          <p:cNvPr id="28" name="Left-Right Arrow 27"/>
          <p:cNvSpPr/>
          <p:nvPr/>
        </p:nvSpPr>
        <p:spPr bwMode="auto">
          <a:xfrm>
            <a:off x="5717628" y="1710887"/>
            <a:ext cx="1524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100" dirty="0">
                <a:solidFill>
                  <a:srgbClr val="FF0000"/>
                </a:solidFill>
              </a:rPr>
              <a:t>RF </a:t>
            </a:r>
            <a:r>
              <a:rPr lang="fr-CH" sz="1100" dirty="0" err="1">
                <a:solidFill>
                  <a:srgbClr val="FF0000"/>
                </a:solidFill>
              </a:rPr>
              <a:t>cavity</a:t>
            </a:r>
            <a:endParaRPr lang="en-US" sz="1100" dirty="0">
              <a:solidFill>
                <a:srgbClr val="FF0000"/>
              </a:solidFill>
              <a:latin typeface="Arial" charset="0"/>
            </a:endParaRPr>
          </a:p>
        </p:txBody>
      </p:sp>
      <p:sp>
        <p:nvSpPr>
          <p:cNvPr id="29" name="Left-Right Arrow 28"/>
          <p:cNvSpPr/>
          <p:nvPr/>
        </p:nvSpPr>
        <p:spPr bwMode="auto">
          <a:xfrm>
            <a:off x="7241628" y="1710887"/>
            <a:ext cx="762000" cy="381000"/>
          </a:xfrm>
          <a:prstGeom prst="leftRightArrow">
            <a:avLst/>
          </a:prstGeom>
          <a:solidFill>
            <a:srgbClr val="99FF33"/>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100" dirty="0" err="1">
                <a:solidFill>
                  <a:srgbClr val="FF0000"/>
                </a:solidFill>
              </a:rPr>
              <a:t>beam</a:t>
            </a:r>
            <a:endParaRPr lang="en-US" sz="1100" dirty="0">
              <a:solidFill>
                <a:srgbClr val="FF0000"/>
              </a:solidFill>
              <a:latin typeface="Arial" charset="0"/>
            </a:endParaRPr>
          </a:p>
        </p:txBody>
      </p:sp>
      <p:cxnSp>
        <p:nvCxnSpPr>
          <p:cNvPr id="31" name="Straight Arrow Connector 30"/>
          <p:cNvCxnSpPr/>
          <p:nvPr/>
        </p:nvCxnSpPr>
        <p:spPr bwMode="auto">
          <a:xfrm>
            <a:off x="5412828" y="2625287"/>
            <a:ext cx="228600" cy="0"/>
          </a:xfrm>
          <a:prstGeom prst="straightConnector1">
            <a:avLst/>
          </a:prstGeom>
          <a:solidFill>
            <a:schemeClr val="bg1"/>
          </a:solidFill>
          <a:ln w="12700" cap="flat" cmpd="sng" algn="ctr">
            <a:solidFill>
              <a:schemeClr val="tx1"/>
            </a:solidFill>
            <a:prstDash val="solid"/>
            <a:round/>
            <a:headEnd type="none" w="sm" len="sm"/>
            <a:tailEnd type="arrow"/>
          </a:ln>
          <a:effectLst/>
        </p:spPr>
      </p:cxnSp>
      <p:cxnSp>
        <p:nvCxnSpPr>
          <p:cNvPr id="32" name="Straight Arrow Connector 31"/>
          <p:cNvCxnSpPr/>
          <p:nvPr/>
        </p:nvCxnSpPr>
        <p:spPr bwMode="auto">
          <a:xfrm>
            <a:off x="4193628" y="2396687"/>
            <a:ext cx="228600" cy="0"/>
          </a:xfrm>
          <a:prstGeom prst="straightConnector1">
            <a:avLst/>
          </a:prstGeom>
          <a:solidFill>
            <a:schemeClr val="bg1"/>
          </a:solidFill>
          <a:ln w="12700" cap="flat" cmpd="sng" algn="ctr">
            <a:solidFill>
              <a:schemeClr val="tx1"/>
            </a:solidFill>
            <a:prstDash val="solid"/>
            <a:round/>
            <a:headEnd type="none" w="sm" len="sm"/>
            <a:tailEnd type="arrow"/>
          </a:ln>
          <a:effectLst/>
        </p:spPr>
      </p:cxnSp>
      <p:sp>
        <p:nvSpPr>
          <p:cNvPr id="33" name="TextBox 32"/>
          <p:cNvSpPr txBox="1"/>
          <p:nvPr/>
        </p:nvSpPr>
        <p:spPr>
          <a:xfrm>
            <a:off x="5108028" y="2472888"/>
            <a:ext cx="360996" cy="307777"/>
          </a:xfrm>
          <a:prstGeom prst="rect">
            <a:avLst/>
          </a:prstGeom>
          <a:noFill/>
        </p:spPr>
        <p:txBody>
          <a:bodyPr wrap="none" rtlCol="0">
            <a:spAutoFit/>
          </a:bodyPr>
          <a:lstStyle/>
          <a:p>
            <a:r>
              <a:rPr lang="fr-CH" sz="1400" dirty="0"/>
              <a:t>Z</a:t>
            </a:r>
            <a:r>
              <a:rPr lang="fr-CH" sz="1400" baseline="-25000" dirty="0"/>
              <a:t>0</a:t>
            </a:r>
            <a:endParaRPr lang="en-US" sz="1400" baseline="-25000" dirty="0">
              <a:latin typeface="Symbol" pitchFamily="18" charset="2"/>
            </a:endParaRPr>
          </a:p>
        </p:txBody>
      </p:sp>
      <p:sp>
        <p:nvSpPr>
          <p:cNvPr id="34" name="TextBox 33"/>
          <p:cNvSpPr txBox="1"/>
          <p:nvPr/>
        </p:nvSpPr>
        <p:spPr>
          <a:xfrm>
            <a:off x="4879428" y="2930088"/>
            <a:ext cx="360996" cy="307777"/>
          </a:xfrm>
          <a:prstGeom prst="rect">
            <a:avLst/>
          </a:prstGeom>
          <a:noFill/>
        </p:spPr>
        <p:txBody>
          <a:bodyPr wrap="none" rtlCol="0">
            <a:spAutoFit/>
          </a:bodyPr>
          <a:lstStyle/>
          <a:p>
            <a:r>
              <a:rPr lang="fr-CH" sz="1400" dirty="0"/>
              <a:t>Z</a:t>
            </a:r>
            <a:r>
              <a:rPr lang="fr-CH" sz="1400" baseline="-25000" dirty="0"/>
              <a:t>0</a:t>
            </a:r>
            <a:endParaRPr lang="en-US" sz="1400" baseline="-25000" dirty="0">
              <a:latin typeface="Symbol" pitchFamily="18" charset="2"/>
            </a:endParaRPr>
          </a:p>
        </p:txBody>
      </p:sp>
      <p:sp>
        <p:nvSpPr>
          <p:cNvPr id="35" name="TextBox 34"/>
          <p:cNvSpPr txBox="1"/>
          <p:nvPr/>
        </p:nvSpPr>
        <p:spPr>
          <a:xfrm>
            <a:off x="3812628" y="2244288"/>
            <a:ext cx="320922" cy="307777"/>
          </a:xfrm>
          <a:prstGeom prst="rect">
            <a:avLst/>
          </a:prstGeom>
          <a:noFill/>
        </p:spPr>
        <p:txBody>
          <a:bodyPr wrap="none" rtlCol="0">
            <a:spAutoFit/>
          </a:bodyPr>
          <a:lstStyle/>
          <a:p>
            <a:r>
              <a:rPr lang="fr-CH" sz="1400" dirty="0"/>
              <a:t>Z</a:t>
            </a:r>
            <a:r>
              <a:rPr lang="fr-CH" sz="1400" baseline="-25000" dirty="0"/>
              <a:t>i</a:t>
            </a:r>
            <a:endParaRPr lang="en-US" sz="1400" baseline="-25000" dirty="0">
              <a:latin typeface="Symbol" pitchFamily="18" charset="2"/>
            </a:endParaRPr>
          </a:p>
        </p:txBody>
      </p:sp>
      <p:sp>
        <p:nvSpPr>
          <p:cNvPr id="5" name="TextBox 4">
            <a:extLst>
              <a:ext uri="{FF2B5EF4-FFF2-40B4-BE49-F238E27FC236}">
                <a16:creationId xmlns:a16="http://schemas.microsoft.com/office/drawing/2014/main" id="{15303022-F8A0-46DC-8D56-A206ED8C8503}"/>
              </a:ext>
            </a:extLst>
          </p:cNvPr>
          <p:cNvSpPr txBox="1"/>
          <p:nvPr/>
        </p:nvSpPr>
        <p:spPr>
          <a:xfrm>
            <a:off x="8261216" y="2429460"/>
            <a:ext cx="3321183" cy="1384995"/>
          </a:xfrm>
          <a:prstGeom prst="rect">
            <a:avLst/>
          </a:prstGeom>
          <a:noFill/>
        </p:spPr>
        <p:txBody>
          <a:bodyPr wrap="square" lIns="0" tIns="0" rIns="0" bIns="0" rtlCol="0">
            <a:spAutoFit/>
          </a:bodyPr>
          <a:lstStyle/>
          <a:p>
            <a:pPr algn="l"/>
            <a:r>
              <a:rPr lang="en-US" dirty="0"/>
              <a:t>From the electrical point of view, the beam is a “perturbation”, in the form of an additional parallel resistance and a (</a:t>
            </a:r>
            <a:r>
              <a:rPr lang="en-US" dirty="0" err="1"/>
              <a:t>dephased</a:t>
            </a:r>
            <a:r>
              <a:rPr lang="en-US" dirty="0"/>
              <a:t>) current generator!</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C69EC-E917-440A-A521-79CC2810A1B3}"/>
              </a:ext>
            </a:extLst>
          </p:cNvPr>
          <p:cNvSpPr>
            <a:spLocks noGrp="1"/>
          </p:cNvSpPr>
          <p:nvPr>
            <p:ph type="title"/>
          </p:nvPr>
        </p:nvSpPr>
        <p:spPr/>
        <p:txBody>
          <a:bodyPr/>
          <a:lstStyle/>
          <a:p>
            <a:r>
              <a:rPr lang="fr-CH" dirty="0"/>
              <a:t>The basic («</a:t>
            </a:r>
            <a:r>
              <a:rPr lang="fr-CH" dirty="0" err="1"/>
              <a:t>pillbox</a:t>
            </a:r>
            <a:r>
              <a:rPr lang="fr-CH" dirty="0"/>
              <a:t>») Radio Frequency </a:t>
            </a:r>
            <a:r>
              <a:rPr lang="fr-CH" dirty="0" err="1"/>
              <a:t>cavity</a:t>
            </a:r>
            <a:endParaRPr lang="en-GB" dirty="0"/>
          </a:p>
        </p:txBody>
      </p:sp>
      <p:sp>
        <p:nvSpPr>
          <p:cNvPr id="3" name="Date Placeholder 2">
            <a:extLst>
              <a:ext uri="{FF2B5EF4-FFF2-40B4-BE49-F238E27FC236}">
                <a16:creationId xmlns:a16="http://schemas.microsoft.com/office/drawing/2014/main" id="{CCCF4609-E108-40A6-A426-63831EBCFA12}"/>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5" name="Slide Number Placeholder 4">
            <a:extLst>
              <a:ext uri="{FF2B5EF4-FFF2-40B4-BE49-F238E27FC236}">
                <a16:creationId xmlns:a16="http://schemas.microsoft.com/office/drawing/2014/main" id="{C568E943-74D6-4F20-89F1-2AD19E0AF015}"/>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6" name="Picture 5">
            <a:extLst>
              <a:ext uri="{FF2B5EF4-FFF2-40B4-BE49-F238E27FC236}">
                <a16:creationId xmlns:a16="http://schemas.microsoft.com/office/drawing/2014/main" id="{B10C9E44-0A05-4094-BE16-8D77E3F21D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26926" y="946152"/>
            <a:ext cx="7753611" cy="2668815"/>
          </a:xfrm>
          <a:prstGeom prst="rect">
            <a:avLst/>
          </a:prstGeom>
        </p:spPr>
      </p:pic>
      <p:pic>
        <p:nvPicPr>
          <p:cNvPr id="8" name="Picture 7" descr="A picture containing text&#10;&#10;Description automatically generated">
            <a:extLst>
              <a:ext uri="{FF2B5EF4-FFF2-40B4-BE49-F238E27FC236}">
                <a16:creationId xmlns:a16="http://schemas.microsoft.com/office/drawing/2014/main" id="{7550F296-7193-4B73-8181-F4FF0CE64D3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6250" y="1209675"/>
            <a:ext cx="11239500" cy="4438650"/>
          </a:xfrm>
          <a:prstGeom prst="rect">
            <a:avLst/>
          </a:prstGeom>
        </p:spPr>
      </p:pic>
    </p:spTree>
    <p:extLst>
      <p:ext uri="{BB962C8B-B14F-4D97-AF65-F5344CB8AC3E}">
        <p14:creationId xmlns:p14="http://schemas.microsoft.com/office/powerpoint/2010/main" val="9381334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3"/>
          <p:cNvSpPr>
            <a:spLocks noGrp="1"/>
          </p:cNvSpPr>
          <p:nvPr>
            <p:ph type="ftr" sz="quarter" idx="11"/>
          </p:nvPr>
        </p:nvSpPr>
        <p:spPr/>
        <p:txBody>
          <a:bodyPr/>
          <a:lstStyle/>
          <a:p>
            <a:fld id="{2EC1EFB3-6AB0-400C-9525-6EDCF2738A65}" type="slidenum">
              <a:rPr lang="en-GB"/>
              <a:pPr/>
              <a:t>30</a:t>
            </a:fld>
            <a:endParaRPr lang="en-GB"/>
          </a:p>
        </p:txBody>
      </p:sp>
      <p:sp>
        <p:nvSpPr>
          <p:cNvPr id="502788" name="Rectangle 4"/>
          <p:cNvSpPr>
            <a:spLocks noGrp="1" noChangeArrowheads="1"/>
          </p:cNvSpPr>
          <p:nvPr>
            <p:ph type="title"/>
          </p:nvPr>
        </p:nvSpPr>
        <p:spPr/>
        <p:txBody>
          <a:bodyPr/>
          <a:lstStyle/>
          <a:p>
            <a:r>
              <a:rPr lang="en-US" sz="3200"/>
              <a:t>RF and construction technologies</a:t>
            </a:r>
          </a:p>
        </p:txBody>
      </p:sp>
      <p:sp>
        <p:nvSpPr>
          <p:cNvPr id="502789" name="Rectangle 5"/>
          <p:cNvSpPr>
            <a:spLocks noChangeArrowheads="1"/>
          </p:cNvSpPr>
          <p:nvPr/>
        </p:nvSpPr>
        <p:spPr bwMode="auto">
          <a:xfrm>
            <a:off x="634732" y="1348918"/>
            <a:ext cx="4714989" cy="4137482"/>
          </a:xfrm>
          <a:prstGeom prst="rect">
            <a:avLst/>
          </a:prstGeom>
          <a:noFill/>
          <a:ln w="9525">
            <a:noFill/>
            <a:miter lim="800000"/>
            <a:headEnd/>
            <a:tailEnd/>
          </a:ln>
          <a:effectLst/>
        </p:spPr>
        <p:txBody>
          <a:bodyPr lIns="92075" tIns="46038" rIns="92075" bIns="46038"/>
          <a:lstStyle/>
          <a:p>
            <a:pPr marL="457200" indent="-457200">
              <a:lnSpc>
                <a:spcPct val="110000"/>
              </a:lnSpc>
              <a:spcBef>
                <a:spcPct val="50000"/>
              </a:spcBef>
              <a:buClr>
                <a:schemeClr val="hlink"/>
              </a:buClr>
              <a:buSzPct val="70000"/>
              <a:buFont typeface="Symbol" pitchFamily="18" charset="2"/>
              <a:buChar char="®"/>
            </a:pPr>
            <a:r>
              <a:rPr lang="en-US" sz="2400" dirty="0">
                <a:latin typeface="Comic Sans MS" pitchFamily="66" charset="0"/>
                <a:sym typeface="Symbol" pitchFamily="18" charset="2"/>
              </a:rPr>
              <a:t>Type of </a:t>
            </a:r>
            <a:r>
              <a:rPr lang="en-US" sz="2400" dirty="0">
                <a:solidFill>
                  <a:schemeClr val="hlink"/>
                </a:solidFill>
                <a:effectLst>
                  <a:outerShdw blurRad="38100" dist="38100" dir="2700000" algn="tl">
                    <a:srgbClr val="C0C0C0"/>
                  </a:outerShdw>
                </a:effectLst>
                <a:latin typeface="Comic Sans MS" pitchFamily="66" charset="0"/>
                <a:sym typeface="Symbol" pitchFamily="18" charset="2"/>
              </a:rPr>
              <a:t>RF power source</a:t>
            </a:r>
            <a:r>
              <a:rPr lang="en-US" sz="2400" dirty="0">
                <a:latin typeface="Comic Sans MS" pitchFamily="66" charset="0"/>
                <a:sym typeface="Symbol" pitchFamily="18" charset="2"/>
              </a:rPr>
              <a:t> depend on frequency: </a:t>
            </a:r>
          </a:p>
          <a:p>
            <a:pPr marL="749300" lvl="1" indent="-342900">
              <a:lnSpc>
                <a:spcPct val="110000"/>
              </a:lnSpc>
              <a:spcBef>
                <a:spcPct val="50000"/>
              </a:spcBef>
              <a:buClr>
                <a:schemeClr val="hlink"/>
              </a:buClr>
              <a:buSzPct val="70000"/>
            </a:pPr>
            <a:r>
              <a:rPr lang="en-US" sz="2400" dirty="0">
                <a:latin typeface="Comic Sans MS" pitchFamily="66" charset="0"/>
                <a:sym typeface="Wingdings" pitchFamily="2" charset="2"/>
              </a:rPr>
              <a:t></a:t>
            </a:r>
            <a:r>
              <a:rPr lang="en-US" sz="2000" dirty="0">
                <a:latin typeface="Comic Sans MS" pitchFamily="66" charset="0"/>
                <a:sym typeface="Wingdings" pitchFamily="2" charset="2"/>
              </a:rPr>
              <a:t> </a:t>
            </a:r>
            <a:r>
              <a:rPr lang="en-US" sz="2000" dirty="0">
                <a:latin typeface="Comic Sans MS" pitchFamily="66" charset="0"/>
                <a:sym typeface="Symbol" pitchFamily="18" charset="2"/>
              </a:rPr>
              <a:t>Klystrons (&gt;350 MHz) for electron linacs and modern proton linacs. RF distribution via waveguides.</a:t>
            </a:r>
          </a:p>
          <a:p>
            <a:pPr marL="749300" lvl="1" indent="-342900">
              <a:lnSpc>
                <a:spcPct val="110000"/>
              </a:lnSpc>
              <a:spcBef>
                <a:spcPct val="50000"/>
              </a:spcBef>
              <a:buClr>
                <a:schemeClr val="hlink"/>
              </a:buClr>
              <a:buSzPct val="70000"/>
            </a:pPr>
            <a:r>
              <a:rPr lang="en-US" sz="2400" dirty="0">
                <a:latin typeface="Comic Sans MS" pitchFamily="66" charset="0"/>
                <a:sym typeface="Wingdings" pitchFamily="2" charset="2"/>
              </a:rPr>
              <a:t></a:t>
            </a:r>
            <a:r>
              <a:rPr lang="en-US" sz="2000" dirty="0">
                <a:latin typeface="Comic Sans MS" pitchFamily="66" charset="0"/>
                <a:sym typeface="Symbol" pitchFamily="18" charset="2"/>
              </a:rPr>
              <a:t> RF tube (&lt;400 MHz) or solid state amplifiers for proton and heavy ion linacs. RF distribution via coaxial lines.</a:t>
            </a:r>
          </a:p>
          <a:p>
            <a:pPr>
              <a:lnSpc>
                <a:spcPct val="110000"/>
              </a:lnSpc>
              <a:spcBef>
                <a:spcPct val="50000"/>
              </a:spcBef>
              <a:buClr>
                <a:schemeClr val="hlink"/>
              </a:buClr>
              <a:buSzPct val="70000"/>
            </a:pPr>
            <a:endParaRPr lang="en-US" sz="2000" dirty="0">
              <a:latin typeface="Comic Sans MS" pitchFamily="66" charset="0"/>
              <a:sym typeface="Symbol" pitchFamily="18" charset="2"/>
            </a:endParaRPr>
          </a:p>
        </p:txBody>
      </p:sp>
      <p:pic>
        <p:nvPicPr>
          <p:cNvPr id="502791" name="Picture 7" descr="9112005_0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8933145" y="420566"/>
            <a:ext cx="2353481" cy="3589421"/>
          </a:xfrm>
          <a:prstGeom prst="rect">
            <a:avLst/>
          </a:prstGeom>
          <a:noFill/>
        </p:spPr>
      </p:pic>
      <p:sp>
        <p:nvSpPr>
          <p:cNvPr id="502792" name="Text Box 8"/>
          <p:cNvSpPr txBox="1">
            <a:spLocks noChangeArrowheads="1"/>
          </p:cNvSpPr>
          <p:nvPr/>
        </p:nvSpPr>
        <p:spPr bwMode="auto">
          <a:xfrm>
            <a:off x="8502026" y="4191000"/>
            <a:ext cx="1409360" cy="523220"/>
          </a:xfrm>
          <a:prstGeom prst="rect">
            <a:avLst/>
          </a:prstGeom>
          <a:noFill/>
          <a:ln w="9525">
            <a:noFill/>
            <a:miter lim="800000"/>
            <a:headEnd/>
            <a:tailEnd/>
          </a:ln>
          <a:effectLst/>
        </p:spPr>
        <p:txBody>
          <a:bodyPr wrap="none">
            <a:spAutoFit/>
          </a:bodyPr>
          <a:lstStyle/>
          <a:p>
            <a:pPr algn="ctr"/>
            <a:r>
              <a:rPr lang="en-US" sz="1400"/>
              <a:t>3 GHz klystron </a:t>
            </a:r>
          </a:p>
          <a:p>
            <a:pPr algn="ctr"/>
            <a:r>
              <a:rPr lang="en-US" sz="1400"/>
              <a:t>(CERN LPI)</a:t>
            </a:r>
          </a:p>
        </p:txBody>
      </p:sp>
      <p:pic>
        <p:nvPicPr>
          <p:cNvPr id="502793" name="Picture 9" descr="ampli"/>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887233" y="2413431"/>
            <a:ext cx="2353481" cy="3606369"/>
          </a:xfrm>
          <a:prstGeom prst="rect">
            <a:avLst/>
          </a:prstGeom>
          <a:noFill/>
        </p:spPr>
      </p:pic>
      <p:sp>
        <p:nvSpPr>
          <p:cNvPr id="502794" name="Text Box 10"/>
          <p:cNvSpPr txBox="1">
            <a:spLocks noChangeArrowheads="1"/>
          </p:cNvSpPr>
          <p:nvPr/>
        </p:nvSpPr>
        <p:spPr bwMode="auto">
          <a:xfrm>
            <a:off x="8296717" y="5486400"/>
            <a:ext cx="2173992" cy="523220"/>
          </a:xfrm>
          <a:prstGeom prst="rect">
            <a:avLst/>
          </a:prstGeom>
          <a:noFill/>
          <a:ln w="9525">
            <a:noFill/>
            <a:miter lim="800000"/>
            <a:headEnd/>
            <a:tailEnd/>
          </a:ln>
          <a:effectLst/>
        </p:spPr>
        <p:txBody>
          <a:bodyPr wrap="none">
            <a:spAutoFit/>
          </a:bodyPr>
          <a:lstStyle/>
          <a:p>
            <a:pPr algn="ctr"/>
            <a:r>
              <a:rPr lang="en-US" sz="1400"/>
              <a:t>200 MHz triode amplifier </a:t>
            </a:r>
          </a:p>
          <a:p>
            <a:pPr algn="ctr"/>
            <a:r>
              <a:rPr lang="en-US" sz="1400"/>
              <a:t>(CERN Linac3)</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74DC9-A781-4DB8-8DF6-66C9BDBB64C1}"/>
              </a:ext>
            </a:extLst>
          </p:cNvPr>
          <p:cNvSpPr>
            <a:spLocks noGrp="1"/>
          </p:cNvSpPr>
          <p:nvPr>
            <p:ph type="title"/>
          </p:nvPr>
        </p:nvSpPr>
        <p:spPr/>
        <p:txBody>
          <a:bodyPr/>
          <a:lstStyle/>
          <a:p>
            <a:r>
              <a:rPr lang="en-US" dirty="0"/>
              <a:t>RF tubes</a:t>
            </a:r>
            <a:endParaRPr lang="en-GB" dirty="0"/>
          </a:p>
        </p:txBody>
      </p:sp>
      <p:sp>
        <p:nvSpPr>
          <p:cNvPr id="3" name="Date Placeholder 2">
            <a:extLst>
              <a:ext uri="{FF2B5EF4-FFF2-40B4-BE49-F238E27FC236}">
                <a16:creationId xmlns:a16="http://schemas.microsoft.com/office/drawing/2014/main" id="{AAEFBE4F-AF87-48BF-871F-333AFEFD565F}"/>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629B85AA-B3B9-4CDB-B82B-D73ED44540D3}"/>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1B9F5E7C-2D08-4087-B079-49B3EB5BF78E}"/>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6" name="Picture 5">
            <a:extLst>
              <a:ext uri="{FF2B5EF4-FFF2-40B4-BE49-F238E27FC236}">
                <a16:creationId xmlns:a16="http://schemas.microsoft.com/office/drawing/2014/main" id="{545FAD70-27C9-4323-B319-70A14D9CE9C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5908" y="1061687"/>
            <a:ext cx="4543477" cy="3166666"/>
          </a:xfrm>
          <a:prstGeom prst="rect">
            <a:avLst/>
          </a:prstGeom>
        </p:spPr>
      </p:pic>
      <p:sp>
        <p:nvSpPr>
          <p:cNvPr id="7" name="TextBox 6">
            <a:extLst>
              <a:ext uri="{FF2B5EF4-FFF2-40B4-BE49-F238E27FC236}">
                <a16:creationId xmlns:a16="http://schemas.microsoft.com/office/drawing/2014/main" id="{8501F92B-A7BB-4E60-90BB-387D79017517}"/>
              </a:ext>
            </a:extLst>
          </p:cNvPr>
          <p:cNvSpPr txBox="1"/>
          <p:nvPr/>
        </p:nvSpPr>
        <p:spPr>
          <a:xfrm>
            <a:off x="499177" y="4785282"/>
            <a:ext cx="1087885" cy="830997"/>
          </a:xfrm>
          <a:prstGeom prst="rect">
            <a:avLst/>
          </a:prstGeom>
          <a:noFill/>
        </p:spPr>
        <p:txBody>
          <a:bodyPr wrap="square" lIns="0" tIns="0" rIns="0" bIns="0" rtlCol="0">
            <a:spAutoFit/>
          </a:bodyPr>
          <a:lstStyle/>
          <a:p>
            <a:pPr algn="l"/>
            <a:r>
              <a:rPr lang="en-US" dirty="0"/>
              <a:t>Courtesy JAES company</a:t>
            </a:r>
            <a:endParaRPr lang="en-GB" dirty="0"/>
          </a:p>
        </p:txBody>
      </p:sp>
      <p:sp>
        <p:nvSpPr>
          <p:cNvPr id="8" name="TextBox 7">
            <a:extLst>
              <a:ext uri="{FF2B5EF4-FFF2-40B4-BE49-F238E27FC236}">
                <a16:creationId xmlns:a16="http://schemas.microsoft.com/office/drawing/2014/main" id="{9298B04D-9099-44BE-8F96-8A739AAB1ECF}"/>
              </a:ext>
            </a:extLst>
          </p:cNvPr>
          <p:cNvSpPr txBox="1"/>
          <p:nvPr/>
        </p:nvSpPr>
        <p:spPr>
          <a:xfrm>
            <a:off x="6096000" y="1043245"/>
            <a:ext cx="5488535" cy="1846659"/>
          </a:xfrm>
          <a:prstGeom prst="rect">
            <a:avLst/>
          </a:prstGeom>
          <a:noFill/>
        </p:spPr>
        <p:txBody>
          <a:bodyPr wrap="square" lIns="0" tIns="0" rIns="0" bIns="0" rtlCol="0">
            <a:spAutoFit/>
          </a:bodyPr>
          <a:lstStyle/>
          <a:p>
            <a:pPr algn="l"/>
            <a:r>
              <a:rPr lang="en-GB" sz="2000" b="1" dirty="0">
                <a:solidFill>
                  <a:srgbClr val="FF0000"/>
                </a:solidFill>
              </a:rPr>
              <a:t>High power triodes and tetrodes : </a:t>
            </a:r>
            <a:endParaRPr lang="en-GB" sz="2000" dirty="0"/>
          </a:p>
          <a:p>
            <a:pPr algn="l"/>
            <a:r>
              <a:rPr lang="en-GB" sz="2000" dirty="0"/>
              <a:t>Used as active elements to amplify an RF signal (typical gain 10-30 dB).</a:t>
            </a:r>
          </a:p>
          <a:p>
            <a:pPr algn="l"/>
            <a:r>
              <a:rPr lang="en-GB" sz="2000" dirty="0"/>
              <a:t>To reach peak powers in the MW range are used cascades of RF amplifiers using different types of tubes.</a:t>
            </a:r>
          </a:p>
        </p:txBody>
      </p:sp>
      <p:pic>
        <p:nvPicPr>
          <p:cNvPr id="9" name="Picture 8">
            <a:extLst>
              <a:ext uri="{FF2B5EF4-FFF2-40B4-BE49-F238E27FC236}">
                <a16:creationId xmlns:a16="http://schemas.microsoft.com/office/drawing/2014/main" id="{4B9CC799-EBE2-4F14-9A2B-3E3D7326164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563351" y="3096370"/>
            <a:ext cx="3770979" cy="2953590"/>
          </a:xfrm>
          <a:prstGeom prst="rect">
            <a:avLst/>
          </a:prstGeom>
        </p:spPr>
      </p:pic>
      <p:pic>
        <p:nvPicPr>
          <p:cNvPr id="10" name="Picture 9">
            <a:extLst>
              <a:ext uri="{FF2B5EF4-FFF2-40B4-BE49-F238E27FC236}">
                <a16:creationId xmlns:a16="http://schemas.microsoft.com/office/drawing/2014/main" id="{3A096650-B169-4882-ADCD-B8AA6BFF3EA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77659" y="4336078"/>
            <a:ext cx="2985692" cy="1934162"/>
          </a:xfrm>
          <a:prstGeom prst="rect">
            <a:avLst/>
          </a:prstGeom>
        </p:spPr>
      </p:pic>
      <p:pic>
        <p:nvPicPr>
          <p:cNvPr id="11" name="Picture 10">
            <a:extLst>
              <a:ext uri="{FF2B5EF4-FFF2-40B4-BE49-F238E27FC236}">
                <a16:creationId xmlns:a16="http://schemas.microsoft.com/office/drawing/2014/main" id="{07C8E598-5185-4173-8A58-E59407D85D2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334330" y="2638569"/>
            <a:ext cx="2489602" cy="3818250"/>
          </a:xfrm>
          <a:prstGeom prst="rect">
            <a:avLst/>
          </a:prstGeom>
        </p:spPr>
      </p:pic>
    </p:spTree>
    <p:extLst>
      <p:ext uri="{BB962C8B-B14F-4D97-AF65-F5344CB8AC3E}">
        <p14:creationId xmlns:p14="http://schemas.microsoft.com/office/powerpoint/2010/main" val="34836386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30A8B3-BB04-4EFB-80F1-8F4CC8C270E6}"/>
              </a:ext>
            </a:extLst>
          </p:cNvPr>
          <p:cNvSpPr>
            <a:spLocks noGrp="1"/>
          </p:cNvSpPr>
          <p:nvPr>
            <p:ph type="title"/>
          </p:nvPr>
        </p:nvSpPr>
        <p:spPr/>
        <p:txBody>
          <a:bodyPr/>
          <a:lstStyle/>
          <a:p>
            <a:r>
              <a:rPr lang="en-US" dirty="0"/>
              <a:t>Klystrons</a:t>
            </a:r>
            <a:endParaRPr lang="en-GB" dirty="0"/>
          </a:p>
        </p:txBody>
      </p:sp>
      <p:sp>
        <p:nvSpPr>
          <p:cNvPr id="3" name="Date Placeholder 2">
            <a:extLst>
              <a:ext uri="{FF2B5EF4-FFF2-40B4-BE49-F238E27FC236}">
                <a16:creationId xmlns:a16="http://schemas.microsoft.com/office/drawing/2014/main" id="{F8C9DE4E-C599-496F-9F75-CBC2D31F8162}"/>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E42724A8-7C30-474E-9D4A-74D91850F1F8}"/>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AEE2C68A-E282-4902-9136-568A3CB64894}"/>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8" name="Picture 7">
            <a:extLst>
              <a:ext uri="{FF2B5EF4-FFF2-40B4-BE49-F238E27FC236}">
                <a16:creationId xmlns:a16="http://schemas.microsoft.com/office/drawing/2014/main" id="{67A2A6BA-2D16-464E-8458-BA656C8882F0}"/>
              </a:ext>
            </a:extLst>
          </p:cNvPr>
          <p:cNvPicPr>
            <a:picLocks noChangeAspect="1"/>
          </p:cNvPicPr>
          <p:nvPr/>
        </p:nvPicPr>
        <p:blipFill>
          <a:blip r:embed="rId2"/>
          <a:stretch>
            <a:fillRect/>
          </a:stretch>
        </p:blipFill>
        <p:spPr>
          <a:xfrm>
            <a:off x="951905" y="1226820"/>
            <a:ext cx="5468437" cy="2801179"/>
          </a:xfrm>
          <a:prstGeom prst="rect">
            <a:avLst/>
          </a:prstGeom>
        </p:spPr>
      </p:pic>
      <p:sp>
        <p:nvSpPr>
          <p:cNvPr id="9" name="TextBox 8">
            <a:extLst>
              <a:ext uri="{FF2B5EF4-FFF2-40B4-BE49-F238E27FC236}">
                <a16:creationId xmlns:a16="http://schemas.microsoft.com/office/drawing/2014/main" id="{F2AE4A67-B938-4C5D-9564-7B5C43DE25C4}"/>
              </a:ext>
            </a:extLst>
          </p:cNvPr>
          <p:cNvSpPr txBox="1"/>
          <p:nvPr/>
        </p:nvSpPr>
        <p:spPr>
          <a:xfrm>
            <a:off x="907041" y="4400074"/>
            <a:ext cx="5156373" cy="1231106"/>
          </a:xfrm>
          <a:prstGeom prst="rect">
            <a:avLst/>
          </a:prstGeom>
          <a:noFill/>
        </p:spPr>
        <p:txBody>
          <a:bodyPr wrap="square" lIns="0" tIns="0" rIns="0" bIns="0" rtlCol="0">
            <a:spAutoFit/>
          </a:bodyPr>
          <a:lstStyle/>
          <a:p>
            <a:pPr algn="l"/>
            <a:r>
              <a:rPr lang="en-GB" sz="2000" b="1" dirty="0">
                <a:solidFill>
                  <a:srgbClr val="FF0000"/>
                </a:solidFill>
              </a:rPr>
              <a:t>High frequency RF power amplifier : </a:t>
            </a:r>
            <a:endParaRPr lang="en-GB" sz="2000" dirty="0"/>
          </a:p>
          <a:p>
            <a:pPr algn="l"/>
            <a:r>
              <a:rPr lang="en-GB" sz="2000" dirty="0"/>
              <a:t>High efficiency and high gain.</a:t>
            </a:r>
          </a:p>
          <a:p>
            <a:pPr algn="l"/>
            <a:r>
              <a:rPr lang="en-GB" sz="2000" dirty="0"/>
              <a:t>Need bunching length of a few wavelength, used only at frequencies &gt; 350 MHz.</a:t>
            </a:r>
          </a:p>
        </p:txBody>
      </p:sp>
      <p:pic>
        <p:nvPicPr>
          <p:cNvPr id="10" name="Picture 9">
            <a:extLst>
              <a:ext uri="{FF2B5EF4-FFF2-40B4-BE49-F238E27FC236}">
                <a16:creationId xmlns:a16="http://schemas.microsoft.com/office/drawing/2014/main" id="{526136B6-46E2-4919-974D-4A3205FF0C14}"/>
              </a:ext>
            </a:extLst>
          </p:cNvPr>
          <p:cNvPicPr>
            <a:picLocks noChangeAspect="1"/>
          </p:cNvPicPr>
          <p:nvPr/>
        </p:nvPicPr>
        <p:blipFill>
          <a:blip r:embed="rId3"/>
          <a:stretch>
            <a:fillRect/>
          </a:stretch>
        </p:blipFill>
        <p:spPr>
          <a:xfrm>
            <a:off x="6558528" y="1380795"/>
            <a:ext cx="5016033" cy="2204687"/>
          </a:xfrm>
          <a:prstGeom prst="rect">
            <a:avLst/>
          </a:prstGeom>
        </p:spPr>
      </p:pic>
      <p:pic>
        <p:nvPicPr>
          <p:cNvPr id="11" name="Picture 10">
            <a:extLst>
              <a:ext uri="{FF2B5EF4-FFF2-40B4-BE49-F238E27FC236}">
                <a16:creationId xmlns:a16="http://schemas.microsoft.com/office/drawing/2014/main" id="{13D9ED2A-FA74-4BCE-8372-46D96DCA4E2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48134" y="3998660"/>
            <a:ext cx="4436825" cy="2079954"/>
          </a:xfrm>
          <a:prstGeom prst="rect">
            <a:avLst/>
          </a:prstGeom>
        </p:spPr>
      </p:pic>
    </p:spTree>
    <p:extLst>
      <p:ext uri="{BB962C8B-B14F-4D97-AF65-F5344CB8AC3E}">
        <p14:creationId xmlns:p14="http://schemas.microsoft.com/office/powerpoint/2010/main" val="2831415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B888E-4AF3-46BC-A276-B16FF4BE0730}"/>
              </a:ext>
            </a:extLst>
          </p:cNvPr>
          <p:cNvSpPr>
            <a:spLocks noGrp="1"/>
          </p:cNvSpPr>
          <p:nvPr>
            <p:ph type="title"/>
          </p:nvPr>
        </p:nvSpPr>
        <p:spPr/>
        <p:txBody>
          <a:bodyPr/>
          <a:lstStyle/>
          <a:p>
            <a:r>
              <a:rPr lang="en-US" dirty="0"/>
              <a:t>Solid State</a:t>
            </a:r>
            <a:endParaRPr lang="en-GB" dirty="0"/>
          </a:p>
        </p:txBody>
      </p:sp>
      <p:sp>
        <p:nvSpPr>
          <p:cNvPr id="3" name="Date Placeholder 2">
            <a:extLst>
              <a:ext uri="{FF2B5EF4-FFF2-40B4-BE49-F238E27FC236}">
                <a16:creationId xmlns:a16="http://schemas.microsoft.com/office/drawing/2014/main" id="{28DDF1E6-2C33-4DD2-BE3D-08064119ED39}"/>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0C9545A7-AA40-406F-B37E-703A77002EF9}"/>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0616903E-7A70-4184-A30B-F26E7A802B23}"/>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6" name="Picture 5">
            <a:extLst>
              <a:ext uri="{FF2B5EF4-FFF2-40B4-BE49-F238E27FC236}">
                <a16:creationId xmlns:a16="http://schemas.microsoft.com/office/drawing/2014/main" id="{4322F724-6C3E-43E6-A457-44131C9C03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3476" y="995905"/>
            <a:ext cx="3343389" cy="4356538"/>
          </a:xfrm>
          <a:prstGeom prst="rect">
            <a:avLst/>
          </a:prstGeom>
        </p:spPr>
      </p:pic>
      <p:sp>
        <p:nvSpPr>
          <p:cNvPr id="7" name="TextBox 6">
            <a:extLst>
              <a:ext uri="{FF2B5EF4-FFF2-40B4-BE49-F238E27FC236}">
                <a16:creationId xmlns:a16="http://schemas.microsoft.com/office/drawing/2014/main" id="{FECD21BB-EB47-401D-BCA3-66D36402BA84}"/>
              </a:ext>
            </a:extLst>
          </p:cNvPr>
          <p:cNvSpPr txBox="1"/>
          <p:nvPr/>
        </p:nvSpPr>
        <p:spPr>
          <a:xfrm>
            <a:off x="483476" y="5377755"/>
            <a:ext cx="4141076" cy="861774"/>
          </a:xfrm>
          <a:prstGeom prst="rect">
            <a:avLst/>
          </a:prstGeom>
          <a:noFill/>
        </p:spPr>
        <p:txBody>
          <a:bodyPr wrap="square" lIns="0" tIns="0" rIns="0" bIns="0" rtlCol="0">
            <a:spAutoFit/>
          </a:bodyPr>
          <a:lstStyle/>
          <a:p>
            <a:pPr algn="l"/>
            <a:r>
              <a:rPr lang="en-GB" sz="1400" dirty="0"/>
              <a:t> 3.2-kW RF amplifier module with two-way divider and combiner </a:t>
            </a:r>
          </a:p>
          <a:p>
            <a:r>
              <a:rPr lang="en-GB" sz="1400" dirty="0"/>
              <a:t>H. Song, S. Lee, J. Chai, Modular 20 kW, 83.2-MHz Solid-State RF Amplifier for a 10-MeV Cyclotron</a:t>
            </a:r>
          </a:p>
        </p:txBody>
      </p:sp>
      <p:pic>
        <p:nvPicPr>
          <p:cNvPr id="8" name="Picture 7">
            <a:extLst>
              <a:ext uri="{FF2B5EF4-FFF2-40B4-BE49-F238E27FC236}">
                <a16:creationId xmlns:a16="http://schemas.microsoft.com/office/drawing/2014/main" id="{CF96C493-04BC-4B1D-AB64-462A6A980C5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31677" y="240097"/>
            <a:ext cx="6182543" cy="4121695"/>
          </a:xfrm>
          <a:prstGeom prst="rect">
            <a:avLst/>
          </a:prstGeom>
        </p:spPr>
      </p:pic>
      <p:sp>
        <p:nvSpPr>
          <p:cNvPr id="9" name="TextBox 8">
            <a:extLst>
              <a:ext uri="{FF2B5EF4-FFF2-40B4-BE49-F238E27FC236}">
                <a16:creationId xmlns:a16="http://schemas.microsoft.com/office/drawing/2014/main" id="{19A7C651-6F91-4198-A278-4F5858C8BF6C}"/>
              </a:ext>
            </a:extLst>
          </p:cNvPr>
          <p:cNvSpPr txBox="1"/>
          <p:nvPr/>
        </p:nvSpPr>
        <p:spPr>
          <a:xfrm>
            <a:off x="4731678" y="4577536"/>
            <a:ext cx="7239605" cy="1661993"/>
          </a:xfrm>
          <a:prstGeom prst="rect">
            <a:avLst/>
          </a:prstGeom>
          <a:noFill/>
        </p:spPr>
        <p:txBody>
          <a:bodyPr wrap="square" lIns="0" tIns="0" rIns="0" bIns="0" rtlCol="0">
            <a:spAutoFit/>
          </a:bodyPr>
          <a:lstStyle/>
          <a:p>
            <a:pPr algn="l"/>
            <a:r>
              <a:rPr lang="en-US" dirty="0"/>
              <a:t>New solid-state RF amplifier system built by Thales for the CERN SPS, to provide the power for the high-luminosity LHC upgrade, commissioned in 2020.</a:t>
            </a:r>
          </a:p>
          <a:p>
            <a:pPr algn="l"/>
            <a:r>
              <a:rPr lang="en-GB" dirty="0"/>
              <a:t>Transistors are assembled in sets of four on 2 kW modules. </a:t>
            </a:r>
          </a:p>
          <a:p>
            <a:pPr algn="l"/>
            <a:r>
              <a:rPr lang="en-GB" dirty="0"/>
              <a:t>A total of 2560 modules (10 240 transistors) are spread across 32 towers. Power from 16 towers is combined to reach two times 1.6 MW.</a:t>
            </a:r>
          </a:p>
        </p:txBody>
      </p:sp>
    </p:spTree>
    <p:extLst>
      <p:ext uri="{BB962C8B-B14F-4D97-AF65-F5344CB8AC3E}">
        <p14:creationId xmlns:p14="http://schemas.microsoft.com/office/powerpoint/2010/main" val="25883433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E6D8A6-F842-4979-AD5E-05AA5BD81AB0}"/>
              </a:ext>
            </a:extLst>
          </p:cNvPr>
          <p:cNvSpPr>
            <a:spLocks noGrp="1"/>
          </p:cNvSpPr>
          <p:nvPr>
            <p:ph type="title"/>
          </p:nvPr>
        </p:nvSpPr>
        <p:spPr/>
        <p:txBody>
          <a:bodyPr/>
          <a:lstStyle/>
          <a:p>
            <a:r>
              <a:rPr lang="en-US" dirty="0"/>
              <a:t>Comparing different RF power sources</a:t>
            </a:r>
            <a:endParaRPr lang="en-GB" dirty="0"/>
          </a:p>
        </p:txBody>
      </p:sp>
      <p:sp>
        <p:nvSpPr>
          <p:cNvPr id="3" name="Date Placeholder 2">
            <a:extLst>
              <a:ext uri="{FF2B5EF4-FFF2-40B4-BE49-F238E27FC236}">
                <a16:creationId xmlns:a16="http://schemas.microsoft.com/office/drawing/2014/main" id="{74A43E0B-2862-47F5-92B7-8546E5CF27F0}"/>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144EA9A9-136A-4152-81E6-99664D056470}"/>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0BFF4B9D-2350-4767-94F7-6000287D58D7}"/>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7" name="Picture 6" descr="Diagram&#10;&#10;Description automatically generated">
            <a:extLst>
              <a:ext uri="{FF2B5EF4-FFF2-40B4-BE49-F238E27FC236}">
                <a16:creationId xmlns:a16="http://schemas.microsoft.com/office/drawing/2014/main" id="{8044C842-836A-4258-AF81-B1D611BFBEB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52147" y="1635369"/>
            <a:ext cx="6826203" cy="3959197"/>
          </a:xfrm>
          <a:prstGeom prst="rect">
            <a:avLst/>
          </a:prstGeom>
        </p:spPr>
      </p:pic>
      <p:pic>
        <p:nvPicPr>
          <p:cNvPr id="8" name="Picture 7">
            <a:extLst>
              <a:ext uri="{FF2B5EF4-FFF2-40B4-BE49-F238E27FC236}">
                <a16:creationId xmlns:a16="http://schemas.microsoft.com/office/drawing/2014/main" id="{1333A77E-4EB0-48DF-9D70-C438B266777C}"/>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30793" y="1940439"/>
            <a:ext cx="1876753" cy="2690013"/>
          </a:xfrm>
          <a:prstGeom prst="rect">
            <a:avLst/>
          </a:prstGeom>
        </p:spPr>
      </p:pic>
      <p:sp>
        <p:nvSpPr>
          <p:cNvPr id="9" name="TextBox 8">
            <a:extLst>
              <a:ext uri="{FF2B5EF4-FFF2-40B4-BE49-F238E27FC236}">
                <a16:creationId xmlns:a16="http://schemas.microsoft.com/office/drawing/2014/main" id="{4A4BCD56-349B-4BD2-A65B-695E7DAC3B67}"/>
              </a:ext>
            </a:extLst>
          </p:cNvPr>
          <p:cNvSpPr txBox="1"/>
          <p:nvPr/>
        </p:nvSpPr>
        <p:spPr>
          <a:xfrm>
            <a:off x="9230793" y="4918841"/>
            <a:ext cx="2351221" cy="276999"/>
          </a:xfrm>
          <a:prstGeom prst="rect">
            <a:avLst/>
          </a:prstGeom>
          <a:noFill/>
        </p:spPr>
        <p:txBody>
          <a:bodyPr wrap="none" lIns="0" tIns="0" rIns="0" bIns="0" rtlCol="0">
            <a:spAutoFit/>
          </a:bodyPr>
          <a:lstStyle/>
          <a:p>
            <a:pPr algn="l"/>
            <a:r>
              <a:rPr lang="en-US" dirty="0"/>
              <a:t>(from R. Carter’s book)</a:t>
            </a:r>
            <a:endParaRPr lang="en-GB" dirty="0"/>
          </a:p>
        </p:txBody>
      </p:sp>
    </p:spTree>
    <p:extLst>
      <p:ext uri="{BB962C8B-B14F-4D97-AF65-F5344CB8AC3E}">
        <p14:creationId xmlns:p14="http://schemas.microsoft.com/office/powerpoint/2010/main" val="25993488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EA96BA-49CF-46E2-878E-17FBB192C2F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10396" y="4668495"/>
            <a:ext cx="2471172" cy="1658226"/>
          </a:xfrm>
          <a:prstGeom prst="rect">
            <a:avLst/>
          </a:prstGeom>
        </p:spPr>
      </p:pic>
      <p:sp>
        <p:nvSpPr>
          <p:cNvPr id="2" name="Title 1"/>
          <p:cNvSpPr>
            <a:spLocks noGrp="1"/>
          </p:cNvSpPr>
          <p:nvPr>
            <p:ph type="title"/>
          </p:nvPr>
        </p:nvSpPr>
        <p:spPr/>
        <p:txBody>
          <a:bodyPr/>
          <a:lstStyle/>
          <a:p>
            <a:r>
              <a:rPr lang="en-US" dirty="0"/>
              <a:t>Transmission lines </a:t>
            </a:r>
          </a:p>
        </p:txBody>
      </p:sp>
      <p:sp>
        <p:nvSpPr>
          <p:cNvPr id="3" name="Footer Placeholder 2"/>
          <p:cNvSpPr>
            <a:spLocks noGrp="1"/>
          </p:cNvSpPr>
          <p:nvPr>
            <p:ph type="ftr" sz="quarter" idx="11"/>
          </p:nvPr>
        </p:nvSpPr>
        <p:spPr/>
        <p:txBody>
          <a:bodyPr/>
          <a:lstStyle/>
          <a:p>
            <a:fld id="{F478B020-40AD-45EC-B4A7-42AB5468E756}" type="slidenum">
              <a:rPr lang="en-GB" smtClean="0"/>
              <a:pPr/>
              <a:t>35</a:t>
            </a:fld>
            <a:endParaRPr lang="en-GB"/>
          </a:p>
        </p:txBody>
      </p:sp>
      <p:sp>
        <p:nvSpPr>
          <p:cNvPr id="7" name="TextBox 6"/>
          <p:cNvSpPr txBox="1"/>
          <p:nvPr/>
        </p:nvSpPr>
        <p:spPr>
          <a:xfrm>
            <a:off x="696310" y="1114097"/>
            <a:ext cx="7743497" cy="1200329"/>
          </a:xfrm>
          <a:prstGeom prst="rect">
            <a:avLst/>
          </a:prstGeom>
          <a:noFill/>
        </p:spPr>
        <p:txBody>
          <a:bodyPr wrap="square" rtlCol="0">
            <a:spAutoFit/>
          </a:bodyPr>
          <a:lstStyle/>
          <a:p>
            <a:r>
              <a:rPr lang="en-US" sz="2400" dirty="0">
                <a:latin typeface="Calibri" pitchFamily="34" charset="0"/>
              </a:rPr>
              <a:t>Power has to be transported to the cavity without reflections (matching), with minimum loss and reliably (no arcs!).</a:t>
            </a:r>
          </a:p>
          <a:p>
            <a:r>
              <a:rPr lang="en-US" sz="2400" dirty="0">
                <a:latin typeface="Calibri" pitchFamily="34" charset="0"/>
              </a:rPr>
              <a:t>Coaxial (rigid or cable) or waveguide.</a:t>
            </a:r>
          </a:p>
        </p:txBody>
      </p:sp>
      <p:pic>
        <p:nvPicPr>
          <p:cNvPr id="9220" name="Picture 4" descr="http://mediaarchive.cern.ch/MediaArchive/Photo/Public/1999/9912012/9912012_01/9912012_01-A5-at-72-dpi.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07972" y="1040524"/>
            <a:ext cx="3120589" cy="2013642"/>
          </a:xfrm>
          <a:prstGeom prst="rect">
            <a:avLst/>
          </a:prstGeom>
          <a:noFill/>
        </p:spPr>
      </p:pic>
      <p:sp>
        <p:nvSpPr>
          <p:cNvPr id="12" name="TextBox 11"/>
          <p:cNvSpPr txBox="1"/>
          <p:nvPr/>
        </p:nvSpPr>
        <p:spPr>
          <a:xfrm>
            <a:off x="6500648" y="2100059"/>
            <a:ext cx="1752600" cy="954107"/>
          </a:xfrm>
          <a:prstGeom prst="rect">
            <a:avLst/>
          </a:prstGeom>
          <a:solidFill>
            <a:srgbClr val="FFFFAB"/>
          </a:solidFill>
        </p:spPr>
        <p:txBody>
          <a:bodyPr wrap="square" rtlCol="0">
            <a:spAutoFit/>
          </a:bodyPr>
          <a:lstStyle/>
          <a:p>
            <a:r>
              <a:rPr lang="en-US" sz="1400" dirty="0"/>
              <a:t>Rigid coaxial lines for the CERN TW 400 MHz RF system at the SPS</a:t>
            </a:r>
          </a:p>
        </p:txBody>
      </p:sp>
      <p:pic>
        <p:nvPicPr>
          <p:cNvPr id="4" name="Picture 3">
            <a:extLst>
              <a:ext uri="{FF2B5EF4-FFF2-40B4-BE49-F238E27FC236}">
                <a16:creationId xmlns:a16="http://schemas.microsoft.com/office/drawing/2014/main" id="{5E22808D-C960-4B2A-8591-5E6503D445FB}"/>
              </a:ext>
            </a:extLst>
          </p:cNvPr>
          <p:cNvPicPr>
            <a:picLocks noChangeAspect="1"/>
          </p:cNvPicPr>
          <p:nvPr/>
        </p:nvPicPr>
        <p:blipFill>
          <a:blip r:embed="rId4"/>
          <a:stretch>
            <a:fillRect/>
          </a:stretch>
        </p:blipFill>
        <p:spPr>
          <a:xfrm>
            <a:off x="631604" y="2192721"/>
            <a:ext cx="2613134" cy="2613134"/>
          </a:xfrm>
          <a:prstGeom prst="rect">
            <a:avLst/>
          </a:prstGeom>
        </p:spPr>
      </p:pic>
      <p:pic>
        <p:nvPicPr>
          <p:cNvPr id="6" name="Picture 5">
            <a:extLst>
              <a:ext uri="{FF2B5EF4-FFF2-40B4-BE49-F238E27FC236}">
                <a16:creationId xmlns:a16="http://schemas.microsoft.com/office/drawing/2014/main" id="{ED37875D-D785-48CE-9DB2-1281254614F0}"/>
              </a:ext>
            </a:extLst>
          </p:cNvPr>
          <p:cNvPicPr>
            <a:picLocks noChangeAspect="1"/>
          </p:cNvPicPr>
          <p:nvPr/>
        </p:nvPicPr>
        <p:blipFill>
          <a:blip r:embed="rId5"/>
          <a:stretch>
            <a:fillRect/>
          </a:stretch>
        </p:blipFill>
        <p:spPr>
          <a:xfrm>
            <a:off x="3063153" y="3500859"/>
            <a:ext cx="2613134" cy="2613134"/>
          </a:xfrm>
          <a:prstGeom prst="rect">
            <a:avLst/>
          </a:prstGeom>
        </p:spPr>
      </p:pic>
      <p:sp>
        <p:nvSpPr>
          <p:cNvPr id="9" name="TextBox 8">
            <a:extLst>
              <a:ext uri="{FF2B5EF4-FFF2-40B4-BE49-F238E27FC236}">
                <a16:creationId xmlns:a16="http://schemas.microsoft.com/office/drawing/2014/main" id="{6B737093-6330-4EFB-8CCA-8B944761593D}"/>
              </a:ext>
            </a:extLst>
          </p:cNvPr>
          <p:cNvSpPr txBox="1"/>
          <p:nvPr/>
        </p:nvSpPr>
        <p:spPr>
          <a:xfrm>
            <a:off x="1216494" y="4405075"/>
            <a:ext cx="1846659" cy="276999"/>
          </a:xfrm>
          <a:prstGeom prst="rect">
            <a:avLst/>
          </a:prstGeom>
          <a:noFill/>
        </p:spPr>
        <p:txBody>
          <a:bodyPr wrap="none" lIns="0" tIns="0" rIns="0" bIns="0" rtlCol="0">
            <a:spAutoFit/>
          </a:bodyPr>
          <a:lstStyle/>
          <a:p>
            <a:pPr algn="l"/>
            <a:r>
              <a:rPr lang="en-US" dirty="0"/>
              <a:t>Rigid coaxial lines</a:t>
            </a:r>
            <a:endParaRPr lang="en-GB" dirty="0"/>
          </a:p>
        </p:txBody>
      </p:sp>
      <p:pic>
        <p:nvPicPr>
          <p:cNvPr id="10" name="Picture 9">
            <a:extLst>
              <a:ext uri="{FF2B5EF4-FFF2-40B4-BE49-F238E27FC236}">
                <a16:creationId xmlns:a16="http://schemas.microsoft.com/office/drawing/2014/main" id="{24D5F581-5AAA-47C0-AE50-1750663FE598}"/>
              </a:ext>
            </a:extLst>
          </p:cNvPr>
          <p:cNvPicPr>
            <a:picLocks noChangeAspect="1"/>
          </p:cNvPicPr>
          <p:nvPr/>
        </p:nvPicPr>
        <p:blipFill>
          <a:blip r:embed="rId6"/>
          <a:stretch>
            <a:fillRect/>
          </a:stretch>
        </p:blipFill>
        <p:spPr>
          <a:xfrm>
            <a:off x="4170964" y="2308118"/>
            <a:ext cx="2143125" cy="2143125"/>
          </a:xfrm>
          <a:prstGeom prst="rect">
            <a:avLst/>
          </a:prstGeom>
        </p:spPr>
      </p:pic>
      <p:sp>
        <p:nvSpPr>
          <p:cNvPr id="13" name="TextBox 12">
            <a:extLst>
              <a:ext uri="{FF2B5EF4-FFF2-40B4-BE49-F238E27FC236}">
                <a16:creationId xmlns:a16="http://schemas.microsoft.com/office/drawing/2014/main" id="{DE6654AC-42CD-4916-88D8-F1171EECFA25}"/>
              </a:ext>
            </a:extLst>
          </p:cNvPr>
          <p:cNvSpPr txBox="1"/>
          <p:nvPr/>
        </p:nvSpPr>
        <p:spPr>
          <a:xfrm>
            <a:off x="4024244" y="3942534"/>
            <a:ext cx="2436564" cy="276999"/>
          </a:xfrm>
          <a:prstGeom prst="rect">
            <a:avLst/>
          </a:prstGeom>
          <a:noFill/>
        </p:spPr>
        <p:txBody>
          <a:bodyPr wrap="none" lIns="0" tIns="0" rIns="0" bIns="0" rtlCol="0">
            <a:spAutoFit/>
          </a:bodyPr>
          <a:lstStyle/>
          <a:p>
            <a:pPr algn="l"/>
            <a:r>
              <a:rPr lang="en-US" dirty="0"/>
              <a:t>Semi-rigid coaxial cable</a:t>
            </a:r>
            <a:endParaRPr lang="en-GB" dirty="0"/>
          </a:p>
        </p:txBody>
      </p:sp>
      <p:pic>
        <p:nvPicPr>
          <p:cNvPr id="11" name="Picture 10">
            <a:extLst>
              <a:ext uri="{FF2B5EF4-FFF2-40B4-BE49-F238E27FC236}">
                <a16:creationId xmlns:a16="http://schemas.microsoft.com/office/drawing/2014/main" id="{B8DE553B-CA52-49EC-B3DA-179F5526C2A3}"/>
              </a:ext>
            </a:extLst>
          </p:cNvPr>
          <p:cNvPicPr>
            <a:picLocks noChangeAspect="1"/>
          </p:cNvPicPr>
          <p:nvPr/>
        </p:nvPicPr>
        <p:blipFill>
          <a:blip r:embed="rId7"/>
          <a:stretch>
            <a:fillRect/>
          </a:stretch>
        </p:blipFill>
        <p:spPr>
          <a:xfrm>
            <a:off x="9903943" y="2995393"/>
            <a:ext cx="2143125" cy="2143125"/>
          </a:xfrm>
          <a:prstGeom prst="rect">
            <a:avLst/>
          </a:prstGeom>
        </p:spPr>
      </p:pic>
      <p:pic>
        <p:nvPicPr>
          <p:cNvPr id="14" name="Picture 13">
            <a:extLst>
              <a:ext uri="{FF2B5EF4-FFF2-40B4-BE49-F238E27FC236}">
                <a16:creationId xmlns:a16="http://schemas.microsoft.com/office/drawing/2014/main" id="{0AEC1AFB-C818-4D01-BB52-DF7B67E0CDB1}"/>
              </a:ext>
            </a:extLst>
          </p:cNvPr>
          <p:cNvPicPr>
            <a:picLocks noChangeAspect="1"/>
          </p:cNvPicPr>
          <p:nvPr/>
        </p:nvPicPr>
        <p:blipFill>
          <a:blip r:embed="rId8"/>
          <a:stretch>
            <a:fillRect/>
          </a:stretch>
        </p:blipFill>
        <p:spPr>
          <a:xfrm>
            <a:off x="6834592" y="4666500"/>
            <a:ext cx="3200400" cy="1428750"/>
          </a:xfrm>
          <a:prstGeom prst="rect">
            <a:avLst/>
          </a:prstGeom>
        </p:spPr>
      </p:pic>
      <p:sp>
        <p:nvSpPr>
          <p:cNvPr id="17" name="TextBox 16">
            <a:extLst>
              <a:ext uri="{FF2B5EF4-FFF2-40B4-BE49-F238E27FC236}">
                <a16:creationId xmlns:a16="http://schemas.microsoft.com/office/drawing/2014/main" id="{C9DE7C33-1AA2-4C35-9988-F354DF63EFC8}"/>
              </a:ext>
            </a:extLst>
          </p:cNvPr>
          <p:cNvSpPr txBox="1"/>
          <p:nvPr/>
        </p:nvSpPr>
        <p:spPr>
          <a:xfrm>
            <a:off x="7246841" y="4126802"/>
            <a:ext cx="2410916" cy="276999"/>
          </a:xfrm>
          <a:prstGeom prst="rect">
            <a:avLst/>
          </a:prstGeom>
          <a:noFill/>
        </p:spPr>
        <p:txBody>
          <a:bodyPr wrap="none" lIns="0" tIns="0" rIns="0" bIns="0" rtlCol="0">
            <a:spAutoFit/>
          </a:bodyPr>
          <a:lstStyle/>
          <a:p>
            <a:pPr algn="l"/>
            <a:r>
              <a:rPr lang="en-US" dirty="0"/>
              <a:t>Rectangular waveguide</a:t>
            </a:r>
            <a:endParaRPr lang="en-GB"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6028" y="381000"/>
            <a:ext cx="11119944" cy="762000"/>
          </a:xfrm>
        </p:spPr>
        <p:txBody>
          <a:bodyPr/>
          <a:lstStyle/>
          <a:p>
            <a:r>
              <a:rPr lang="en-GB" sz="3200" dirty="0"/>
              <a:t>Traveling wave building blocks</a:t>
            </a:r>
            <a:endParaRPr lang="en-US" sz="3200" dirty="0"/>
          </a:p>
        </p:txBody>
      </p:sp>
      <p:sp>
        <p:nvSpPr>
          <p:cNvPr id="3" name="Footer Placeholder 2"/>
          <p:cNvSpPr>
            <a:spLocks noGrp="1"/>
          </p:cNvSpPr>
          <p:nvPr>
            <p:ph type="ftr" sz="quarter" idx="11"/>
          </p:nvPr>
        </p:nvSpPr>
        <p:spPr/>
        <p:txBody>
          <a:bodyPr/>
          <a:lstStyle/>
          <a:p>
            <a:fld id="{EB996D84-0222-4F55-83D2-C4FDBB2E5B02}" type="slidenum">
              <a:rPr lang="en-GB" smtClean="0"/>
              <a:pPr/>
              <a:t>36</a:t>
            </a:fld>
            <a:endParaRPr lang="en-GB"/>
          </a:p>
        </p:txBody>
      </p:sp>
      <p:pic>
        <p:nvPicPr>
          <p:cNvPr id="4" name="Picture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716924" y="1459850"/>
            <a:ext cx="6553200" cy="4579649"/>
          </a:xfrm>
          <a:prstGeom prst="rect">
            <a:avLst/>
          </a:prstGeom>
        </p:spPr>
      </p:pic>
      <p:sp>
        <p:nvSpPr>
          <p:cNvPr id="5" name="Oval 4"/>
          <p:cNvSpPr/>
          <p:nvPr/>
        </p:nvSpPr>
        <p:spPr bwMode="auto">
          <a:xfrm>
            <a:off x="2590800" y="2971800"/>
            <a:ext cx="1676400" cy="1905000"/>
          </a:xfrm>
          <a:prstGeom prst="ellipse">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6" name="TextBox 5"/>
          <p:cNvSpPr txBox="1"/>
          <p:nvPr/>
        </p:nvSpPr>
        <p:spPr>
          <a:xfrm>
            <a:off x="2057400" y="2514601"/>
            <a:ext cx="2265364" cy="307777"/>
          </a:xfrm>
          <a:prstGeom prst="rect">
            <a:avLst/>
          </a:prstGeom>
          <a:noFill/>
        </p:spPr>
        <p:txBody>
          <a:bodyPr wrap="none" rtlCol="0">
            <a:spAutoFit/>
          </a:bodyPr>
          <a:lstStyle/>
          <a:p>
            <a:r>
              <a:rPr lang="fr-CH" sz="1400" dirty="0"/>
              <a:t>« </a:t>
            </a:r>
            <a:r>
              <a:rPr lang="fr-CH" sz="1400" dirty="0" err="1"/>
              <a:t>Energy</a:t>
            </a:r>
            <a:r>
              <a:rPr lang="fr-CH" sz="1400" dirty="0"/>
              <a:t> doubler », SLED</a:t>
            </a:r>
            <a:endParaRPr lang="en-US" sz="1400" baseline="-25000" dirty="0">
              <a:latin typeface="Symbol" pitchFamily="18" charset="2"/>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76234-AEAD-43AA-84BA-1842658DD11F}"/>
              </a:ext>
            </a:extLst>
          </p:cNvPr>
          <p:cNvSpPr>
            <a:spLocks noGrp="1"/>
          </p:cNvSpPr>
          <p:nvPr>
            <p:ph type="title"/>
          </p:nvPr>
        </p:nvSpPr>
        <p:spPr>
          <a:xfrm>
            <a:off x="5213131" y="2427890"/>
            <a:ext cx="6274676" cy="1524000"/>
          </a:xfrm>
        </p:spPr>
        <p:txBody>
          <a:bodyPr/>
          <a:lstStyle/>
          <a:p>
            <a:r>
              <a:rPr lang="en-US" sz="4000" dirty="0"/>
              <a:t>Operational limitations for RF systems</a:t>
            </a:r>
            <a:endParaRPr lang="en-GB" sz="4000" dirty="0"/>
          </a:p>
        </p:txBody>
      </p:sp>
      <p:sp>
        <p:nvSpPr>
          <p:cNvPr id="3" name="Date Placeholder 2">
            <a:extLst>
              <a:ext uri="{FF2B5EF4-FFF2-40B4-BE49-F238E27FC236}">
                <a16:creationId xmlns:a16="http://schemas.microsoft.com/office/drawing/2014/main" id="{3ABA7987-D321-4AAB-8BBA-4F6DD8415FD4}"/>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CA5D93A8-2326-4B1C-8C30-27606EE3E13A}"/>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B9DF3C92-E77F-4464-A4F4-D8661DEC4B6E}"/>
              </a:ext>
            </a:extLst>
          </p:cNvPr>
          <p:cNvSpPr>
            <a:spLocks noGrp="1"/>
          </p:cNvSpPr>
          <p:nvPr>
            <p:ph type="sldNum" sz="quarter" idx="12"/>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22498323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The breakdown </a:t>
            </a:r>
            <a:r>
              <a:rPr lang="fr-CH" dirty="0" err="1"/>
              <a:t>limit</a:t>
            </a:r>
            <a:r>
              <a:rPr lang="fr-CH" dirty="0"/>
              <a:t> (in vacuum)</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38</a:t>
            </a:fld>
            <a:endParaRPr lang="en-GB"/>
          </a:p>
        </p:txBody>
      </p:sp>
      <p:pic>
        <p:nvPicPr>
          <p:cNvPr id="684034" name="Picture 2" descr="http://content.answcdn.com/main/content/img/McGrawHill/Encyclopedia/images/CE256200FG0010.gif"/>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085849" y="828674"/>
            <a:ext cx="2400300" cy="1533526"/>
          </a:xfrm>
          <a:prstGeom prst="rect">
            <a:avLst/>
          </a:prstGeom>
          <a:noFill/>
        </p:spPr>
      </p:pic>
      <p:pic>
        <p:nvPicPr>
          <p:cNvPr id="684036" name="Picture 4" descr="http://ipn2.epfl.ch/CHBU/images/NTfiel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85850" y="2352675"/>
            <a:ext cx="1762125" cy="1762125"/>
          </a:xfrm>
          <a:prstGeom prst="rect">
            <a:avLst/>
          </a:prstGeom>
          <a:noFill/>
        </p:spPr>
      </p:pic>
      <p:sp>
        <p:nvSpPr>
          <p:cNvPr id="6" name="Rectangle 17"/>
          <p:cNvSpPr>
            <a:spLocks noChangeArrowheads="1"/>
          </p:cNvSpPr>
          <p:nvPr/>
        </p:nvSpPr>
        <p:spPr bwMode="auto">
          <a:xfrm>
            <a:off x="3929008" y="1230793"/>
            <a:ext cx="7814354" cy="2514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solidFill>
                  <a:schemeClr val="hlink"/>
                </a:solidFill>
                <a:latin typeface="Comic Sans MS" pitchFamily="66" charset="0"/>
                <a:sym typeface="Symbol" pitchFamily="18" charset="2"/>
              </a:rPr>
              <a:t>The maximum surface electric field that can be reached in an RF cavity is limited by BREAKDOWN (RF breakdown in vacuum). The origin of breakdowns is FIELD EMISSION</a:t>
            </a:r>
            <a:r>
              <a:rPr lang="en-US" sz="1600" dirty="0">
                <a:latin typeface="Comic Sans MS" pitchFamily="66" charset="0"/>
                <a:sym typeface="Symbol" pitchFamily="18" charset="2"/>
              </a:rPr>
              <a:t>: </a:t>
            </a:r>
          </a:p>
          <a:p>
            <a:pPr>
              <a:buClr>
                <a:schemeClr val="hlink"/>
              </a:buClr>
              <a:buSzPct val="70000"/>
              <a:buFont typeface="Symbol" pitchFamily="18" charset="2"/>
              <a:buNone/>
            </a:pPr>
            <a:r>
              <a:rPr lang="en-US" sz="1600" dirty="0">
                <a:latin typeface="Comic Sans MS" pitchFamily="66" charset="0"/>
                <a:sym typeface="Symbol" pitchFamily="18" charset="2"/>
              </a:rPr>
              <a:t>Tunneling of electrons through the potential barrier at the boundary metal/vacuum in presence of an applied voltage. Increasing the surface electric field reduces the barrier and increases the number of escaping electrons. The temperature enhances the emitted current (field assisted </a:t>
            </a:r>
            <a:r>
              <a:rPr lang="en-US" sz="1600" dirty="0" err="1">
                <a:latin typeface="Comic Sans MS" pitchFamily="66" charset="0"/>
                <a:sym typeface="Symbol" pitchFamily="18" charset="2"/>
              </a:rPr>
              <a:t>thermoionic</a:t>
            </a:r>
            <a:r>
              <a:rPr lang="en-US" sz="1600" dirty="0">
                <a:latin typeface="Comic Sans MS" pitchFamily="66" charset="0"/>
                <a:sym typeface="Symbol" pitchFamily="18" charset="2"/>
              </a:rPr>
              <a:t> emission).</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Quantum </a:t>
            </a:r>
            <a:r>
              <a:rPr lang="fr-CH" sz="1600" dirty="0" err="1">
                <a:latin typeface="Comic Sans MS" pitchFamily="66" charset="0"/>
                <a:sym typeface="Symbol" pitchFamily="18" charset="2"/>
              </a:rPr>
              <a:t>mechanics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phenomenon</a:t>
            </a:r>
            <a:r>
              <a:rPr lang="fr-CH" sz="1600" dirty="0">
                <a:latin typeface="Comic Sans MS" pitchFamily="66" charset="0"/>
                <a:sym typeface="Symbol" pitchFamily="18" charset="2"/>
              </a:rPr>
              <a:t>, can </a:t>
            </a:r>
            <a:r>
              <a:rPr lang="fr-CH" sz="1600" dirty="0" err="1">
                <a:latin typeface="Comic Sans MS" pitchFamily="66" charset="0"/>
                <a:sym typeface="Symbol" pitchFamily="18" charset="2"/>
              </a:rPr>
              <a:t>be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calculated</a:t>
            </a:r>
            <a:r>
              <a:rPr lang="fr-CH" sz="1600" dirty="0">
                <a:latin typeface="Comic Sans MS" pitchFamily="66" charset="0"/>
                <a:sym typeface="Symbol" pitchFamily="18" charset="2"/>
              </a:rPr>
              <a:t>, </a:t>
            </a:r>
            <a:r>
              <a:rPr lang="fr-CH" sz="1600" dirty="0">
                <a:solidFill>
                  <a:srgbClr val="FF0000"/>
                </a:solidFill>
                <a:latin typeface="Comic Sans MS" pitchFamily="66" charset="0"/>
                <a:sym typeface="Symbol" pitchFamily="18" charset="2"/>
              </a:rPr>
              <a:t>Fowler-Nordheim relation</a:t>
            </a:r>
            <a:r>
              <a:rPr lang="en-US" sz="1600" dirty="0">
                <a:latin typeface="Comic Sans MS" pitchFamily="66" charset="0"/>
                <a:sym typeface="Symbol" pitchFamily="18" charset="2"/>
              </a:rPr>
              <a:t>:</a:t>
            </a:r>
            <a:endParaRPr lang="en-US" sz="1600" dirty="0">
              <a:solidFill>
                <a:srgbClr val="FF0000"/>
              </a:solidFill>
              <a:latin typeface="Comic Sans MS" pitchFamily="66" charset="0"/>
              <a:sym typeface="Symbol" pitchFamily="18" charset="2"/>
            </a:endParaRPr>
          </a:p>
        </p:txBody>
      </p:sp>
      <p:sp>
        <p:nvSpPr>
          <p:cNvPr id="8" name="Rectangle 17"/>
          <p:cNvSpPr>
            <a:spLocks noChangeArrowheads="1"/>
          </p:cNvSpPr>
          <p:nvPr/>
        </p:nvSpPr>
        <p:spPr bwMode="auto">
          <a:xfrm>
            <a:off x="8450262" y="3966181"/>
            <a:ext cx="3293100" cy="1600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400" i="1" dirty="0">
                <a:latin typeface="Comic Sans MS" pitchFamily="66" charset="0"/>
                <a:sym typeface="Symbol" pitchFamily="18" charset="2"/>
              </a:rPr>
              <a:t>Current density (A/cm</a:t>
            </a:r>
            <a:r>
              <a:rPr lang="en-US" sz="1400" i="1" baseline="30000" dirty="0">
                <a:latin typeface="Comic Sans MS" pitchFamily="66" charset="0"/>
                <a:sym typeface="Symbol" pitchFamily="18" charset="2"/>
              </a:rPr>
              <a:t>2</a:t>
            </a:r>
            <a:r>
              <a:rPr lang="en-US" sz="1400" i="1" dirty="0">
                <a:latin typeface="Comic Sans MS" pitchFamily="66" charset="0"/>
                <a:sym typeface="Symbol" pitchFamily="18" charset="2"/>
              </a:rPr>
              <a:t>) emitted by a metal of extraction potential </a:t>
            </a:r>
            <a:r>
              <a:rPr lang="en-US" sz="1400" i="1" dirty="0">
                <a:latin typeface="Symbol" pitchFamily="18" charset="2"/>
                <a:sym typeface="Symbol" pitchFamily="18" charset="2"/>
              </a:rPr>
              <a:t>F</a:t>
            </a:r>
            <a:r>
              <a:rPr lang="en-US" sz="1400" i="1" dirty="0">
                <a:latin typeface="Comic Sans MS" pitchFamily="66" charset="0"/>
                <a:sym typeface="Symbol" pitchFamily="18" charset="2"/>
              </a:rPr>
              <a:t> with an applied electric field E, in the limit case of T</a:t>
            </a:r>
            <a:r>
              <a:rPr lang="en-US" sz="1400" i="1" dirty="0">
                <a:latin typeface="Arial"/>
                <a:cs typeface="Arial"/>
                <a:sym typeface="Symbol" pitchFamily="18" charset="2"/>
              </a:rPr>
              <a:t>→0 (with some additional approximations).</a:t>
            </a:r>
            <a:endParaRPr lang="en-US" sz="1400" i="1" dirty="0">
              <a:latin typeface="Comic Sans MS" pitchFamily="66" charset="0"/>
              <a:sym typeface="Symbol" pitchFamily="18" charset="2"/>
            </a:endParaRPr>
          </a:p>
        </p:txBody>
      </p:sp>
      <p:pic>
        <p:nvPicPr>
          <p:cNvPr id="684039" name="Picture 7" descr="http://ej.iop.org/images/0953-8984/17/46/L04/Full/0699302.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33449" y="4410074"/>
            <a:ext cx="2363592" cy="1781176"/>
          </a:xfrm>
          <a:prstGeom prst="rect">
            <a:avLst/>
          </a:prstGeom>
          <a:noFill/>
        </p:spPr>
      </p:pic>
      <p:sp>
        <p:nvSpPr>
          <p:cNvPr id="10" name="Rectangle 17"/>
          <p:cNvSpPr>
            <a:spLocks noChangeArrowheads="1"/>
          </p:cNvSpPr>
          <p:nvPr/>
        </p:nvSpPr>
        <p:spPr bwMode="auto">
          <a:xfrm>
            <a:off x="4915328" y="5353050"/>
            <a:ext cx="5841714" cy="8382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The current goes up very quickly (exponential); a F.-N. </a:t>
            </a:r>
            <a:r>
              <a:rPr lang="en-US" sz="1600" dirty="0" err="1">
                <a:latin typeface="Comic Sans MS" pitchFamily="66" charset="0"/>
                <a:sym typeface="Symbol" pitchFamily="18" charset="2"/>
              </a:rPr>
              <a:t>behaviour</a:t>
            </a:r>
            <a:r>
              <a:rPr lang="en-US" sz="1600" dirty="0">
                <a:latin typeface="Comic Sans MS" pitchFamily="66" charset="0"/>
                <a:sym typeface="Symbol" pitchFamily="18" charset="2"/>
              </a:rPr>
              <a:t> is </a:t>
            </a:r>
            <a:r>
              <a:rPr lang="en-US" sz="1600" dirty="0" err="1">
                <a:latin typeface="Comic Sans MS" pitchFamily="66" charset="0"/>
                <a:sym typeface="Symbol" pitchFamily="18" charset="2"/>
              </a:rPr>
              <a:t>characterised</a:t>
            </a:r>
            <a:r>
              <a:rPr lang="en-US" sz="1600" dirty="0">
                <a:latin typeface="Comic Sans MS" pitchFamily="66" charset="0"/>
                <a:sym typeface="Symbol" pitchFamily="18" charset="2"/>
              </a:rPr>
              <a:t> by a linear </a:t>
            </a:r>
            <a:r>
              <a:rPr lang="en-US" sz="1600" dirty="0" err="1">
                <a:latin typeface="Comic Sans MS" pitchFamily="66" charset="0"/>
                <a:sym typeface="Symbol" pitchFamily="18" charset="2"/>
              </a:rPr>
              <a:t>ln</a:t>
            </a:r>
            <a:r>
              <a:rPr lang="en-US" sz="1600" dirty="0">
                <a:latin typeface="Comic Sans MS" pitchFamily="66" charset="0"/>
                <a:sym typeface="Symbol" pitchFamily="18" charset="2"/>
              </a:rPr>
              <a:t>(I/V)=f(1/V)</a:t>
            </a:r>
            <a:endParaRPr lang="en-US" sz="1600" dirty="0">
              <a:solidFill>
                <a:srgbClr val="FF0000"/>
              </a:solidFill>
              <a:latin typeface="Comic Sans MS" pitchFamily="66" charset="0"/>
              <a:sym typeface="Symbol" pitchFamily="18" charset="2"/>
            </a:endParaRPr>
          </a:p>
        </p:txBody>
      </p:sp>
      <p:pic>
        <p:nvPicPr>
          <p:cNvPr id="684040" name="Picture 8"/>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153667" y="4198248"/>
            <a:ext cx="4071936" cy="638040"/>
          </a:xfrm>
          <a:prstGeom prst="rect">
            <a:avLst/>
          </a:prstGeom>
          <a:solidFill>
            <a:srgbClr val="FFFFAB"/>
          </a:solidFill>
          <a:ln w="9525">
            <a:noFill/>
            <a:miter lim="800000"/>
            <a:headEnd/>
            <a:tailEnd/>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Breakdown and </a:t>
            </a:r>
            <a:r>
              <a:rPr lang="fr-CH" dirty="0" err="1"/>
              <a:t>impurities</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39</a:t>
            </a:fld>
            <a:endParaRPr lang="en-GB"/>
          </a:p>
        </p:txBody>
      </p:sp>
      <p:sp>
        <p:nvSpPr>
          <p:cNvPr id="4" name="Rectangle 17"/>
          <p:cNvSpPr>
            <a:spLocks noChangeArrowheads="1"/>
          </p:cNvSpPr>
          <p:nvPr/>
        </p:nvSpPr>
        <p:spPr bwMode="auto">
          <a:xfrm>
            <a:off x="630621" y="1052858"/>
            <a:ext cx="11119945" cy="2707484"/>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Looking at the numbers, for copper the F.E. current starts to become important only for fields in the region of few GV/m, well beyond normal operating fields in the order of 10-40 MV/m.</a:t>
            </a:r>
          </a:p>
          <a:p>
            <a:pPr>
              <a:buClr>
                <a:schemeClr val="hlink"/>
              </a:buClr>
              <a:buSzPct val="70000"/>
              <a:buFont typeface="Symbol" pitchFamily="18" charset="2"/>
              <a:buNone/>
            </a:pPr>
            <a:r>
              <a:rPr lang="en-US" sz="1600" dirty="0">
                <a:latin typeface="Comic Sans MS" pitchFamily="66" charset="0"/>
                <a:sym typeface="Symbol" pitchFamily="18" charset="2"/>
              </a:rPr>
              <a:t>		(E=1 GV/m </a:t>
            </a:r>
            <a:r>
              <a:rPr lang="en-US" sz="1600" dirty="0">
                <a:latin typeface="Arial"/>
                <a:cs typeface="Arial"/>
                <a:sym typeface="Symbol" pitchFamily="18" charset="2"/>
              </a:rPr>
              <a:t>→ </a:t>
            </a:r>
            <a:r>
              <a:rPr lang="en-US" sz="1600" dirty="0">
                <a:latin typeface="Comic Sans MS" pitchFamily="66" charset="0"/>
                <a:sym typeface="Symbol" pitchFamily="18" charset="2"/>
              </a:rPr>
              <a:t>J=5e-17 A/m</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E=5 GV/m </a:t>
            </a:r>
            <a:r>
              <a:rPr lang="en-US" sz="1600" dirty="0">
                <a:latin typeface="Arial"/>
                <a:cs typeface="Arial"/>
                <a:sym typeface="Symbol" pitchFamily="18" charset="2"/>
              </a:rPr>
              <a:t>→ </a:t>
            </a:r>
            <a:r>
              <a:rPr lang="en-US" sz="1600" dirty="0">
                <a:latin typeface="Comic Sans MS" pitchFamily="66" charset="0"/>
                <a:sym typeface="Symbol" pitchFamily="18" charset="2"/>
              </a:rPr>
              <a:t>J=7e11 A/m</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But: the theory is valid for smooth and perfect surfaces. A real electrode has marks coming from machining (finite surface roughness) and contains impurities incrusted on the surface (grains). Both these elements increase the surface field (edges for the roughness and dielectric constant for the impurities).</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“Mountain and snow”: The real field on the surface is </a:t>
            </a:r>
            <a:r>
              <a:rPr lang="en-US" sz="1600" i="1" dirty="0" err="1">
                <a:solidFill>
                  <a:srgbClr val="FF0000"/>
                </a:solidFill>
                <a:latin typeface="Symbol" pitchFamily="18" charset="2"/>
                <a:sym typeface="Symbol" pitchFamily="18" charset="2"/>
              </a:rPr>
              <a:t>b</a:t>
            </a:r>
            <a:r>
              <a:rPr lang="en-US" sz="1600" i="1" dirty="0" err="1">
                <a:solidFill>
                  <a:srgbClr val="FF0000"/>
                </a:solidFill>
                <a:latin typeface="Comic Sans MS" pitchFamily="66" charset="0"/>
                <a:sym typeface="Symbol" pitchFamily="18" charset="2"/>
              </a:rPr>
              <a:t>E</a:t>
            </a:r>
            <a:r>
              <a:rPr lang="en-US" sz="1600" dirty="0">
                <a:latin typeface="Comic Sans MS" pitchFamily="66" charset="0"/>
                <a:sym typeface="Symbol" pitchFamily="18" charset="2"/>
              </a:rPr>
              <a:t>, adding an </a:t>
            </a:r>
            <a:r>
              <a:rPr lang="en-US" sz="1600" dirty="0">
                <a:solidFill>
                  <a:srgbClr val="FF0000"/>
                </a:solidFill>
                <a:latin typeface="Comic Sans MS" pitchFamily="66" charset="0"/>
                <a:sym typeface="Symbol" pitchFamily="18" charset="2"/>
              </a:rPr>
              <a:t>“enhancement” factor </a:t>
            </a:r>
            <a:r>
              <a:rPr lang="en-US" sz="1600" dirty="0">
                <a:solidFill>
                  <a:srgbClr val="FF0000"/>
                </a:solidFill>
                <a:latin typeface="Symbol" pitchFamily="18" charset="2"/>
                <a:sym typeface="Symbol" pitchFamily="18" charset="2"/>
              </a:rPr>
              <a:t>b</a:t>
            </a:r>
            <a:r>
              <a:rPr lang="en-US" sz="1600" dirty="0">
                <a:latin typeface="Comic Sans MS" pitchFamily="66" charset="0"/>
                <a:sym typeface="Symbol" pitchFamily="18" charset="2"/>
              </a:rPr>
              <a:t>.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endParaRPr lang="fr-CH" sz="1600" dirty="0">
              <a:latin typeface="Comic Sans MS" pitchFamily="66" charset="0"/>
              <a:sym typeface="Symbol" pitchFamily="18" charset="2"/>
            </a:endParaRPr>
          </a:p>
        </p:txBody>
      </p:sp>
      <p:pic>
        <p:nvPicPr>
          <p:cNvPr id="6932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439257" y="3775325"/>
            <a:ext cx="3890433" cy="609600"/>
          </a:xfrm>
          <a:prstGeom prst="rect">
            <a:avLst/>
          </a:prstGeom>
          <a:solidFill>
            <a:srgbClr val="FFFFAB"/>
          </a:solidFill>
          <a:ln w="9525">
            <a:noFill/>
            <a:miter lim="800000"/>
            <a:headEnd/>
            <a:tailEnd/>
          </a:ln>
        </p:spPr>
      </p:pic>
      <p:sp>
        <p:nvSpPr>
          <p:cNvPr id="6" name="Rectangle 17"/>
          <p:cNvSpPr>
            <a:spLocks noChangeArrowheads="1"/>
          </p:cNvSpPr>
          <p:nvPr/>
        </p:nvSpPr>
        <p:spPr bwMode="auto">
          <a:xfrm>
            <a:off x="6858000" y="3854522"/>
            <a:ext cx="2743200" cy="533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400" i="1" dirty="0">
                <a:latin typeface="Comic Sans MS" pitchFamily="66" charset="0"/>
                <a:sym typeface="Symbol" pitchFamily="18" charset="2"/>
              </a:rPr>
              <a:t>F.-N. formula for copper, with the enhancement factor</a:t>
            </a:r>
          </a:p>
        </p:txBody>
      </p:sp>
      <p:sp>
        <p:nvSpPr>
          <p:cNvPr id="7" name="Rectangle 17"/>
          <p:cNvSpPr>
            <a:spLocks noChangeArrowheads="1"/>
          </p:cNvSpPr>
          <p:nvPr/>
        </p:nvSpPr>
        <p:spPr bwMode="auto">
          <a:xfrm>
            <a:off x="541961" y="4702176"/>
            <a:ext cx="7430785" cy="1828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fr-CH" sz="1600" dirty="0">
                <a:latin typeface="Comic Sans MS" pitchFamily="66" charset="0"/>
                <a:sym typeface="Symbol" pitchFamily="18" charset="2"/>
              </a:rPr>
              <a:t>Field </a:t>
            </a:r>
            <a:r>
              <a:rPr lang="fr-CH" sz="1600" dirty="0" err="1">
                <a:latin typeface="Comic Sans MS" pitchFamily="66" charset="0"/>
                <a:sym typeface="Symbol" pitchFamily="18" charset="2"/>
              </a:rPr>
              <a:t>emission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 </a:t>
            </a:r>
            <a:r>
              <a:rPr lang="fr-CH" sz="1600" dirty="0" err="1">
                <a:latin typeface="Comic Sans MS" pitchFamily="66" charset="0"/>
                <a:sym typeface="Symbol" pitchFamily="18" charset="2"/>
              </a:rPr>
              <a:t>pre</a:t>
            </a:r>
            <a:r>
              <a:rPr lang="fr-CH" sz="1600" dirty="0">
                <a:latin typeface="Comic Sans MS" pitchFamily="66" charset="0"/>
                <a:sym typeface="Symbol" pitchFamily="18" charset="2"/>
              </a:rPr>
              <a:t>-breakdown </a:t>
            </a:r>
            <a:r>
              <a:rPr lang="fr-CH" sz="1600" dirty="0" err="1">
                <a:latin typeface="Comic Sans MS" pitchFamily="66" charset="0"/>
                <a:sym typeface="Symbol" pitchFamily="18" charset="2"/>
              </a:rPr>
              <a:t>phenomenon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When</a:t>
            </a:r>
            <a:r>
              <a:rPr lang="fr-CH" sz="1600" dirty="0">
                <a:latin typeface="Comic Sans MS" pitchFamily="66" charset="0"/>
                <a:sym typeface="Symbol" pitchFamily="18" charset="2"/>
              </a:rPr>
              <a:t> the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at</a:t>
            </a:r>
            <a:r>
              <a:rPr lang="fr-CH" sz="1600" dirty="0">
                <a:latin typeface="Comic Sans MS" pitchFamily="66" charset="0"/>
                <a:sym typeface="Symbol" pitchFamily="18" charset="2"/>
              </a:rPr>
              <a:t> a certain spot </a:t>
            </a:r>
            <a:r>
              <a:rPr lang="fr-CH" sz="1600" dirty="0" err="1">
                <a:latin typeface="Comic Sans MS" pitchFamily="66" charset="0"/>
                <a:sym typeface="Symbol" pitchFamily="18" charset="2"/>
              </a:rPr>
              <a:t>goes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beyond</a:t>
            </a:r>
            <a:r>
              <a:rPr lang="fr-CH" sz="1600" dirty="0">
                <a:latin typeface="Comic Sans MS" pitchFamily="66" charset="0"/>
                <a:sym typeface="Symbol" pitchFamily="18" charset="2"/>
              </a:rPr>
              <a:t> a certain </a:t>
            </a:r>
            <a:r>
              <a:rPr lang="fr-CH" sz="1600" dirty="0" err="1">
                <a:latin typeface="Comic Sans MS" pitchFamily="66" charset="0"/>
                <a:sym typeface="Symbol" pitchFamily="18" charset="2"/>
              </a:rPr>
              <a:t>limit</a:t>
            </a:r>
            <a:r>
              <a:rPr lang="fr-CH" sz="1600" dirty="0">
                <a:latin typeface="Comic Sans MS" pitchFamily="66" charset="0"/>
                <a:sym typeface="Symbol" pitchFamily="18" charset="2"/>
              </a:rPr>
              <a:t> a breakdown </a:t>
            </a:r>
            <a:r>
              <a:rPr lang="fr-CH" sz="1600" dirty="0" err="1">
                <a:latin typeface="Comic Sans MS" pitchFamily="66" charset="0"/>
                <a:sym typeface="Symbol" pitchFamily="18" charset="2"/>
              </a:rPr>
              <a:t>starts</a:t>
            </a:r>
            <a:r>
              <a:rPr lang="fr-CH" sz="1600" dirty="0">
                <a:latin typeface="Comic Sans MS" pitchFamily="66" charset="0"/>
                <a:sym typeface="Symbol" pitchFamily="18" charset="2"/>
              </a:rPr>
              <a:t> (the real </a:t>
            </a:r>
            <a:r>
              <a:rPr lang="fr-CH" sz="1600" dirty="0" err="1">
                <a:latin typeface="Comic Sans MS" pitchFamily="66" charset="0"/>
                <a:sym typeface="Symbol" pitchFamily="18" charset="2"/>
              </a:rPr>
              <a:t>physics</a:t>
            </a:r>
            <a:r>
              <a:rPr lang="fr-CH" sz="1600" dirty="0">
                <a:latin typeface="Comic Sans MS" pitchFamily="66" charset="0"/>
                <a:sym typeface="Symbol" pitchFamily="18" charset="2"/>
              </a:rPr>
              <a:t> of the </a:t>
            </a:r>
            <a:r>
              <a:rPr lang="fr-CH" sz="1600" dirty="0" err="1">
                <a:latin typeface="Comic Sans MS" pitchFamily="66" charset="0"/>
                <a:sym typeface="Symbol" pitchFamily="18" charset="2"/>
              </a:rPr>
              <a:t>phenomenon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still</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under</a:t>
            </a:r>
            <a:r>
              <a:rPr lang="fr-CH" sz="1600" dirty="0">
                <a:latin typeface="Comic Sans MS" pitchFamily="66" charset="0"/>
                <a:sym typeface="Symbol" pitchFamily="18" charset="2"/>
              </a:rPr>
              <a:t> discussion).</a:t>
            </a: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Field </a:t>
            </a:r>
            <a:r>
              <a:rPr lang="fr-CH" sz="1600" dirty="0" err="1">
                <a:latin typeface="Comic Sans MS" pitchFamily="66" charset="0"/>
                <a:sym typeface="Symbol" pitchFamily="18" charset="2"/>
              </a:rPr>
              <a:t>emission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often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called</a:t>
            </a:r>
            <a:r>
              <a:rPr lang="fr-CH" sz="1600" dirty="0">
                <a:latin typeface="Comic Sans MS" pitchFamily="66" charset="0"/>
                <a:sym typeface="Symbol" pitchFamily="18" charset="2"/>
              </a:rPr>
              <a:t> « </a:t>
            </a:r>
            <a:r>
              <a:rPr lang="fr-CH" sz="1600" dirty="0" err="1">
                <a:latin typeface="Comic Sans MS" pitchFamily="66" charset="0"/>
                <a:sym typeface="Symbol" pitchFamily="18" charset="2"/>
              </a:rPr>
              <a:t>dark</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current</a:t>
            </a:r>
            <a:r>
              <a:rPr lang="fr-CH" sz="1600" dirty="0">
                <a:latin typeface="Comic Sans MS" pitchFamily="66" charset="0"/>
                <a:sym typeface="Symbol" pitchFamily="18" charset="2"/>
              </a:rPr>
              <a:t> » and </a:t>
            </a:r>
            <a:r>
              <a:rPr lang="fr-CH" sz="1600" dirty="0" err="1">
                <a:latin typeface="Comic Sans MS" pitchFamily="66" charset="0"/>
                <a:sym typeface="Symbol" pitchFamily="18" charset="2"/>
              </a:rPr>
              <a:t>can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be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measured</a:t>
            </a:r>
            <a:r>
              <a:rPr lang="fr-CH" sz="1600" dirty="0">
                <a:latin typeface="Comic Sans MS" pitchFamily="66" charset="0"/>
                <a:sym typeface="Symbol" pitchFamily="18" charset="2"/>
              </a:rPr>
              <a:t>.</a:t>
            </a:r>
            <a:endParaRPr lang="en-US" sz="1600" dirty="0">
              <a:latin typeface="Comic Sans MS" pitchFamily="66" charset="0"/>
              <a:sym typeface="Symbol" pitchFamily="18" charset="2"/>
            </a:endParaRPr>
          </a:p>
        </p:txBody>
      </p:sp>
      <p:pic>
        <p:nvPicPr>
          <p:cNvPr id="69325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883114" y="4600308"/>
            <a:ext cx="2911271" cy="1577975"/>
          </a:xfrm>
          <a:prstGeom prst="rect">
            <a:avLst/>
          </a:prstGeom>
          <a:noFill/>
          <a:ln w="9525">
            <a:noFill/>
            <a:miter lim="800000"/>
            <a:headEnd/>
            <a:tailEnd/>
          </a:ln>
        </p:spPr>
      </p:pic>
      <p:sp>
        <p:nvSpPr>
          <p:cNvPr id="9" name="TextBox 8"/>
          <p:cNvSpPr txBox="1"/>
          <p:nvPr/>
        </p:nvSpPr>
        <p:spPr>
          <a:xfrm>
            <a:off x="8229600" y="6553201"/>
            <a:ext cx="1109150" cy="276999"/>
          </a:xfrm>
          <a:prstGeom prst="rect">
            <a:avLst/>
          </a:prstGeom>
          <a:noFill/>
        </p:spPr>
        <p:txBody>
          <a:bodyPr wrap="none" rtlCol="0">
            <a:spAutoFit/>
          </a:bodyPr>
          <a:lstStyle/>
          <a:p>
            <a:r>
              <a:rPr lang="fr-CH" sz="1200" dirty="0"/>
              <a:t>Copper, </a:t>
            </a:r>
            <a:r>
              <a:rPr lang="fr-CH" sz="1200" dirty="0">
                <a:latin typeface="Symbol" pitchFamily="18" charset="2"/>
              </a:rPr>
              <a:t>b</a:t>
            </a:r>
            <a:r>
              <a:rPr lang="fr-CH" sz="1200" dirty="0"/>
              <a:t>=60</a:t>
            </a:r>
            <a:endParaRPr lang="en-US" sz="1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C69EC-E917-440A-A521-79CC2810A1B3}"/>
              </a:ext>
            </a:extLst>
          </p:cNvPr>
          <p:cNvSpPr>
            <a:spLocks noGrp="1"/>
          </p:cNvSpPr>
          <p:nvPr>
            <p:ph type="title"/>
          </p:nvPr>
        </p:nvSpPr>
        <p:spPr/>
        <p:txBody>
          <a:bodyPr/>
          <a:lstStyle/>
          <a:p>
            <a:r>
              <a:rPr lang="fr-CH" dirty="0"/>
              <a:t>The basic («</a:t>
            </a:r>
            <a:r>
              <a:rPr lang="fr-CH" dirty="0" err="1"/>
              <a:t>pillbox</a:t>
            </a:r>
            <a:r>
              <a:rPr lang="fr-CH" dirty="0"/>
              <a:t>») Radio Frequency </a:t>
            </a:r>
            <a:r>
              <a:rPr lang="fr-CH" dirty="0" err="1"/>
              <a:t>cavity</a:t>
            </a:r>
            <a:endParaRPr lang="en-GB" dirty="0"/>
          </a:p>
        </p:txBody>
      </p:sp>
      <p:sp>
        <p:nvSpPr>
          <p:cNvPr id="3" name="Date Placeholder 2">
            <a:extLst>
              <a:ext uri="{FF2B5EF4-FFF2-40B4-BE49-F238E27FC236}">
                <a16:creationId xmlns:a16="http://schemas.microsoft.com/office/drawing/2014/main" id="{CCCF4609-E108-40A6-A426-63831EBCFA12}"/>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5" name="Slide Number Placeholder 4">
            <a:extLst>
              <a:ext uri="{FF2B5EF4-FFF2-40B4-BE49-F238E27FC236}">
                <a16:creationId xmlns:a16="http://schemas.microsoft.com/office/drawing/2014/main" id="{C568E943-74D6-4F20-89F1-2AD19E0AF015}"/>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6" name="Picture 5">
            <a:extLst>
              <a:ext uri="{FF2B5EF4-FFF2-40B4-BE49-F238E27FC236}">
                <a16:creationId xmlns:a16="http://schemas.microsoft.com/office/drawing/2014/main" id="{B10C9E44-0A05-4094-BE16-8D77E3F21D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076569" y="999849"/>
            <a:ext cx="7986645" cy="2749026"/>
          </a:xfrm>
          <a:prstGeom prst="rect">
            <a:avLst/>
          </a:prstGeom>
        </p:spPr>
      </p:pic>
      <p:sp>
        <p:nvSpPr>
          <p:cNvPr id="7" name="TextBox 6">
            <a:extLst>
              <a:ext uri="{FF2B5EF4-FFF2-40B4-BE49-F238E27FC236}">
                <a16:creationId xmlns:a16="http://schemas.microsoft.com/office/drawing/2014/main" id="{0CBB9587-BAB6-421E-81F7-963623CD5427}"/>
              </a:ext>
            </a:extLst>
          </p:cNvPr>
          <p:cNvSpPr txBox="1"/>
          <p:nvPr/>
        </p:nvSpPr>
        <p:spPr>
          <a:xfrm>
            <a:off x="224347" y="4143664"/>
            <a:ext cx="3240970" cy="1938992"/>
          </a:xfrm>
          <a:prstGeom prst="rect">
            <a:avLst/>
          </a:prstGeom>
          <a:noFill/>
        </p:spPr>
        <p:txBody>
          <a:bodyPr wrap="square" lIns="0" tIns="0" rIns="0" bIns="0" rtlCol="0">
            <a:spAutoFit/>
          </a:bodyPr>
          <a:lstStyle/>
          <a:p>
            <a:pPr algn="l"/>
            <a:r>
              <a:rPr lang="en-GB" dirty="0"/>
              <a:t>The simplest cavity mode with longitudinal electric field on axis is the TM010 (=0 space periods in </a:t>
            </a:r>
            <a:r>
              <a:rPr lang="en-GB" i="1" dirty="0">
                <a:latin typeface="Symbol" panose="05050102010706020507" pitchFamily="18" charset="2"/>
              </a:rPr>
              <a:t>F</a:t>
            </a:r>
            <a:r>
              <a:rPr lang="en-GB" dirty="0"/>
              <a:t>, 1 variation / half period in </a:t>
            </a:r>
            <a:r>
              <a:rPr lang="en-GB" i="1" dirty="0"/>
              <a:t>r</a:t>
            </a:r>
            <a:r>
              <a:rPr lang="en-GB" dirty="0"/>
              <a:t>, 0 space periods in </a:t>
            </a:r>
            <a:r>
              <a:rPr lang="en-GB" i="1" dirty="0"/>
              <a:t>z</a:t>
            </a:r>
            <a:r>
              <a:rPr lang="en-GB" dirty="0"/>
              <a:t>), the first one that we find on the dispersion curve.</a:t>
            </a:r>
          </a:p>
        </p:txBody>
      </p:sp>
      <p:pic>
        <p:nvPicPr>
          <p:cNvPr id="9" name="Picture 8">
            <a:extLst>
              <a:ext uri="{FF2B5EF4-FFF2-40B4-BE49-F238E27FC236}">
                <a16:creationId xmlns:a16="http://schemas.microsoft.com/office/drawing/2014/main" id="{AAFB9F68-284E-4398-AE16-666F6567E81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50496" y="3824285"/>
            <a:ext cx="2975106" cy="1981372"/>
          </a:xfrm>
          <a:prstGeom prst="rect">
            <a:avLst/>
          </a:prstGeom>
        </p:spPr>
      </p:pic>
      <p:sp>
        <p:nvSpPr>
          <p:cNvPr id="10" name="TextBox 9">
            <a:extLst>
              <a:ext uri="{FF2B5EF4-FFF2-40B4-BE49-F238E27FC236}">
                <a16:creationId xmlns:a16="http://schemas.microsoft.com/office/drawing/2014/main" id="{73FBA7C3-1BF4-4D24-9285-657ACEA2D3CA}"/>
              </a:ext>
            </a:extLst>
          </p:cNvPr>
          <p:cNvSpPr txBox="1"/>
          <p:nvPr/>
        </p:nvSpPr>
        <p:spPr>
          <a:xfrm>
            <a:off x="4020855" y="5248406"/>
            <a:ext cx="718145" cy="276999"/>
          </a:xfrm>
          <a:prstGeom prst="rect">
            <a:avLst/>
          </a:prstGeom>
          <a:noFill/>
        </p:spPr>
        <p:txBody>
          <a:bodyPr wrap="none" lIns="0" tIns="0" rIns="0" bIns="0" rtlCol="0">
            <a:spAutoFit/>
          </a:bodyPr>
          <a:lstStyle/>
          <a:p>
            <a:pPr algn="l"/>
            <a:r>
              <a:rPr lang="fr-CH" dirty="0"/>
              <a:t>TM010</a:t>
            </a:r>
            <a:endParaRPr lang="en-GB" dirty="0"/>
          </a:p>
        </p:txBody>
      </p:sp>
      <p:cxnSp>
        <p:nvCxnSpPr>
          <p:cNvPr id="12" name="Straight Arrow Connector 11">
            <a:extLst>
              <a:ext uri="{FF2B5EF4-FFF2-40B4-BE49-F238E27FC236}">
                <a16:creationId xmlns:a16="http://schemas.microsoft.com/office/drawing/2014/main" id="{465323E9-DE7A-455A-85DC-4B3190D5109F}"/>
              </a:ext>
            </a:extLst>
          </p:cNvPr>
          <p:cNvCxnSpPr>
            <a:cxnSpLocks/>
          </p:cNvCxnSpPr>
          <p:nvPr/>
        </p:nvCxnSpPr>
        <p:spPr>
          <a:xfrm flipV="1">
            <a:off x="4860099" y="5248406"/>
            <a:ext cx="174104" cy="1384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141B0F0-7B1E-485B-9CA1-B023C1542C5C}"/>
              </a:ext>
            </a:extLst>
          </p:cNvPr>
          <p:cNvSpPr txBox="1"/>
          <p:nvPr/>
        </p:nvSpPr>
        <p:spPr>
          <a:xfrm>
            <a:off x="6982150" y="3785311"/>
            <a:ext cx="4878275" cy="2215991"/>
          </a:xfrm>
          <a:prstGeom prst="rect">
            <a:avLst/>
          </a:prstGeom>
          <a:noFill/>
        </p:spPr>
        <p:txBody>
          <a:bodyPr wrap="square" lIns="0" tIns="0" rIns="0" bIns="0" rtlCol="0">
            <a:spAutoFit/>
          </a:bodyPr>
          <a:lstStyle/>
          <a:p>
            <a:pPr algn="l"/>
            <a:r>
              <a:rPr lang="en-GB" dirty="0"/>
              <a:t>A particle traveling on the axis of a simple pillbox will have a low energy gain. </a:t>
            </a:r>
          </a:p>
          <a:p>
            <a:pPr algn="l"/>
            <a:r>
              <a:rPr lang="en-GB" dirty="0"/>
              <a:t>To improve we add some “noses” around axis, to increase the Transit Time factor, via:</a:t>
            </a:r>
          </a:p>
          <a:p>
            <a:pPr marL="342900" indent="-342900" algn="l">
              <a:buFont typeface="+mj-lt"/>
              <a:buAutoNum type="alphaLcPeriod"/>
            </a:pPr>
            <a:r>
              <a:rPr lang="en-GB" dirty="0"/>
              <a:t>An increase of electric field in the centre (Faraday law: integral of E = flux of B);</a:t>
            </a:r>
          </a:p>
          <a:p>
            <a:pPr marL="342900" indent="-342900" algn="l">
              <a:buFont typeface="+mj-lt"/>
              <a:buAutoNum type="alphaLcPeriod"/>
            </a:pPr>
            <a:r>
              <a:rPr lang="en-GB" dirty="0"/>
              <a:t>A decrease of the time spent by the beam in the maximum field region.</a:t>
            </a:r>
          </a:p>
        </p:txBody>
      </p:sp>
      <p:pic>
        <p:nvPicPr>
          <p:cNvPr id="16" name="Picture 15">
            <a:extLst>
              <a:ext uri="{FF2B5EF4-FFF2-40B4-BE49-F238E27FC236}">
                <a16:creationId xmlns:a16="http://schemas.microsoft.com/office/drawing/2014/main" id="{5C28FED5-1A01-4BA5-BD91-5D619008007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44264" y="1160801"/>
            <a:ext cx="2112527" cy="2459711"/>
          </a:xfrm>
          <a:prstGeom prst="rect">
            <a:avLst/>
          </a:prstGeom>
        </p:spPr>
      </p:pic>
      <p:sp>
        <p:nvSpPr>
          <p:cNvPr id="19" name="TextBox 18">
            <a:extLst>
              <a:ext uri="{FF2B5EF4-FFF2-40B4-BE49-F238E27FC236}">
                <a16:creationId xmlns:a16="http://schemas.microsoft.com/office/drawing/2014/main" id="{3D125080-EE70-4CED-970E-96991F8961C3}"/>
              </a:ext>
            </a:extLst>
          </p:cNvPr>
          <p:cNvSpPr txBox="1"/>
          <p:nvPr/>
        </p:nvSpPr>
        <p:spPr>
          <a:xfrm>
            <a:off x="235209" y="974876"/>
            <a:ext cx="1125308" cy="215444"/>
          </a:xfrm>
          <a:prstGeom prst="rect">
            <a:avLst/>
          </a:prstGeom>
          <a:noFill/>
        </p:spPr>
        <p:txBody>
          <a:bodyPr wrap="none" lIns="0" tIns="0" rIns="0" bIns="0" rtlCol="0">
            <a:spAutoFit/>
          </a:bodyPr>
          <a:lstStyle/>
          <a:p>
            <a:pPr algn="l"/>
            <a:r>
              <a:rPr lang="fr-CH" sz="1400" i="1" dirty="0"/>
              <a:t>E-</a:t>
            </a:r>
            <a:r>
              <a:rPr lang="fr-CH" sz="1400" i="1" dirty="0" err="1"/>
              <a:t>field</a:t>
            </a:r>
            <a:r>
              <a:rPr lang="fr-CH" sz="1400" i="1" dirty="0"/>
              <a:t> on axis</a:t>
            </a:r>
            <a:endParaRPr lang="en-GB" sz="1400" i="1" dirty="0"/>
          </a:p>
        </p:txBody>
      </p:sp>
      <p:sp>
        <p:nvSpPr>
          <p:cNvPr id="20" name="TextBox 19">
            <a:extLst>
              <a:ext uri="{FF2B5EF4-FFF2-40B4-BE49-F238E27FC236}">
                <a16:creationId xmlns:a16="http://schemas.microsoft.com/office/drawing/2014/main" id="{AD4E0E48-67BB-4745-AFCC-5A653F838CBA}"/>
              </a:ext>
            </a:extLst>
          </p:cNvPr>
          <p:cNvSpPr txBox="1"/>
          <p:nvPr/>
        </p:nvSpPr>
        <p:spPr>
          <a:xfrm>
            <a:off x="10831483" y="867154"/>
            <a:ext cx="1125308" cy="215444"/>
          </a:xfrm>
          <a:prstGeom prst="rect">
            <a:avLst/>
          </a:prstGeom>
          <a:noFill/>
        </p:spPr>
        <p:txBody>
          <a:bodyPr wrap="none" lIns="0" tIns="0" rIns="0" bIns="0" rtlCol="0">
            <a:spAutoFit/>
          </a:bodyPr>
          <a:lstStyle/>
          <a:p>
            <a:pPr algn="l"/>
            <a:r>
              <a:rPr lang="fr-CH" sz="1400" i="1" dirty="0"/>
              <a:t>E-</a:t>
            </a:r>
            <a:r>
              <a:rPr lang="fr-CH" sz="1400" i="1" dirty="0" err="1"/>
              <a:t>field</a:t>
            </a:r>
            <a:r>
              <a:rPr lang="fr-CH" sz="1400" i="1" dirty="0"/>
              <a:t> on axis</a:t>
            </a:r>
            <a:endParaRPr lang="en-GB" sz="1400" i="1" dirty="0"/>
          </a:p>
        </p:txBody>
      </p:sp>
      <p:pic>
        <p:nvPicPr>
          <p:cNvPr id="21" name="Picture 20">
            <a:extLst>
              <a:ext uri="{FF2B5EF4-FFF2-40B4-BE49-F238E27FC236}">
                <a16:creationId xmlns:a16="http://schemas.microsoft.com/office/drawing/2014/main" id="{AD70CE50-4A10-4F05-9D0B-4F2F09C4DF8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9169" y="1305586"/>
            <a:ext cx="2112527" cy="2459711"/>
          </a:xfrm>
          <a:prstGeom prst="rect">
            <a:avLst/>
          </a:prstGeom>
        </p:spPr>
      </p:pic>
    </p:spTree>
    <p:extLst>
      <p:ext uri="{BB962C8B-B14F-4D97-AF65-F5344CB8AC3E}">
        <p14:creationId xmlns:p14="http://schemas.microsoft.com/office/powerpoint/2010/main" val="28030761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Measurement</a:t>
            </a:r>
            <a:r>
              <a:rPr lang="fr-CH" dirty="0"/>
              <a:t> of </a:t>
            </a:r>
            <a:r>
              <a:rPr lang="fr-CH" dirty="0" err="1"/>
              <a:t>dark</a:t>
            </a:r>
            <a:r>
              <a:rPr lang="fr-CH" dirty="0"/>
              <a:t> </a:t>
            </a:r>
            <a:r>
              <a:rPr lang="fr-CH" dirty="0" err="1"/>
              <a:t>current</a:t>
            </a:r>
            <a:endParaRPr lang="en-US" dirty="0"/>
          </a:p>
        </p:txBody>
      </p:sp>
      <p:sp>
        <p:nvSpPr>
          <p:cNvPr id="3" name="Footer Placeholder 2"/>
          <p:cNvSpPr>
            <a:spLocks noGrp="1"/>
          </p:cNvSpPr>
          <p:nvPr>
            <p:ph type="ftr" sz="quarter" idx="11"/>
          </p:nvPr>
        </p:nvSpPr>
        <p:spPr>
          <a:xfrm>
            <a:off x="2964718" y="5750175"/>
            <a:ext cx="6572221" cy="365125"/>
          </a:xfrm>
        </p:spPr>
        <p:txBody>
          <a:bodyPr/>
          <a:lstStyle/>
          <a:p>
            <a:fld id="{A30787F0-7746-430D-A219-2ACB3829ADC5}" type="slidenum">
              <a:rPr lang="en-GB" smtClean="0"/>
              <a:pPr/>
              <a:t>40</a:t>
            </a:fld>
            <a:endParaRPr lang="en-GB"/>
          </a:p>
        </p:txBody>
      </p:sp>
      <p:pic>
        <p:nvPicPr>
          <p:cNvPr id="6922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4256" y="765425"/>
            <a:ext cx="3810000" cy="2717947"/>
          </a:xfrm>
          <a:prstGeom prst="rect">
            <a:avLst/>
          </a:prstGeom>
          <a:noFill/>
          <a:ln w="9525">
            <a:noFill/>
            <a:miter lim="800000"/>
            <a:headEnd/>
            <a:tailEnd/>
          </a:ln>
        </p:spPr>
      </p:pic>
      <p:sp>
        <p:nvSpPr>
          <p:cNvPr id="5" name="Rectangle 17"/>
          <p:cNvSpPr>
            <a:spLocks noChangeArrowheads="1"/>
          </p:cNvSpPr>
          <p:nvPr/>
        </p:nvSpPr>
        <p:spPr bwMode="auto">
          <a:xfrm>
            <a:off x="4344255" y="1298825"/>
            <a:ext cx="6572221" cy="1752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Plotting RF power measured at the input of the cavity as function of cavity voltage square (arbitrary units, measures on a pick-up loop at the cavity) we see above a certain power the appearance of dark current accelerated on the gap and absorbing power. </a:t>
            </a: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pic>
        <p:nvPicPr>
          <p:cNvPr id="6922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0456" y="3356226"/>
            <a:ext cx="3817938" cy="2742385"/>
          </a:xfrm>
          <a:prstGeom prst="rect">
            <a:avLst/>
          </a:prstGeom>
          <a:noFill/>
          <a:ln w="9525">
            <a:noFill/>
            <a:miter lim="800000"/>
            <a:headEnd/>
            <a:tailEnd/>
          </a:ln>
        </p:spPr>
      </p:pic>
      <p:sp>
        <p:nvSpPr>
          <p:cNvPr id="7" name="Rectangle 17"/>
          <p:cNvSpPr>
            <a:spLocks noChangeArrowheads="1"/>
          </p:cNvSpPr>
          <p:nvPr/>
        </p:nvSpPr>
        <p:spPr bwMode="auto">
          <a:xfrm>
            <a:off x="4496655" y="3432425"/>
            <a:ext cx="6419821" cy="17526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Considering that the dark current power is proportional to gap voltage and to current intensity, we can plot </a:t>
            </a:r>
            <a:r>
              <a:rPr lang="en-US" sz="1600" dirty="0" err="1">
                <a:latin typeface="Comic Sans MS" pitchFamily="66" charset="0"/>
                <a:sym typeface="Symbol" pitchFamily="18" charset="2"/>
              </a:rPr>
              <a:t>ln</a:t>
            </a:r>
            <a:r>
              <a:rPr lang="en-US" sz="1600" dirty="0">
                <a:latin typeface="Comic Sans MS" pitchFamily="66" charset="0"/>
                <a:sym typeface="Symbol" pitchFamily="18" charset="2"/>
              </a:rPr>
              <a:t>(I/V)=f(1/V); the slope of the curve is the enhancement factor.</a:t>
            </a:r>
          </a:p>
          <a:p>
            <a:pPr>
              <a:buClr>
                <a:schemeClr val="hlink"/>
              </a:buClr>
              <a:buSzPct val="70000"/>
              <a:buFont typeface="Symbol" pitchFamily="18" charset="2"/>
              <a:buNone/>
            </a:pPr>
            <a:endParaRPr lang="fr-CH" sz="1600" dirty="0">
              <a:latin typeface="Comic Sans MS" pitchFamily="66" charset="0"/>
              <a:sym typeface="Symbol" pitchFamily="18" charset="2"/>
            </a:endParaRPr>
          </a:p>
          <a:p>
            <a:pPr>
              <a:buClr>
                <a:schemeClr val="hlink"/>
              </a:buClr>
              <a:buSzPct val="70000"/>
              <a:buFont typeface="Symbol" pitchFamily="18" charset="2"/>
              <a:buNone/>
            </a:pPr>
            <a:r>
              <a:rPr lang="fr-CH" sz="1600" dirty="0">
                <a:latin typeface="Comic Sans MS" pitchFamily="66" charset="0"/>
                <a:sym typeface="Symbol" pitchFamily="18" charset="2"/>
              </a:rPr>
              <a:t>CERN RFQ2:</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=220 </a:t>
            </a:r>
            <a:r>
              <a:rPr lang="fr-CH" sz="1600" dirty="0" err="1">
                <a:latin typeface="Comic Sans MS" pitchFamily="66" charset="0"/>
                <a:sym typeface="Symbol" pitchFamily="18" charset="2"/>
              </a:rPr>
              <a:t>electrodes</a:t>
            </a:r>
            <a:r>
              <a:rPr lang="fr-CH" sz="1600" dirty="0">
                <a:latin typeface="Comic Sans MS" pitchFamily="66" charset="0"/>
                <a:sym typeface="Symbol" pitchFamily="18" charset="2"/>
              </a:rPr>
              <a:t> as out of the workshop</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=920 </a:t>
            </a:r>
            <a:r>
              <a:rPr lang="fr-CH" sz="1600" dirty="0" err="1">
                <a:latin typeface="Comic Sans MS" pitchFamily="66" charset="0"/>
                <a:sym typeface="Symbol" pitchFamily="18" charset="2"/>
              </a:rPr>
              <a:t>after</a:t>
            </a:r>
            <a:r>
              <a:rPr lang="fr-CH" sz="1600" dirty="0">
                <a:latin typeface="Comic Sans MS" pitchFamily="66" charset="0"/>
                <a:sym typeface="Symbol" pitchFamily="18" charset="2"/>
              </a:rPr>
              <a:t> a </a:t>
            </a:r>
            <a:r>
              <a:rPr lang="fr-CH" sz="1600" dirty="0" err="1">
                <a:latin typeface="Comic Sans MS" pitchFamily="66" charset="0"/>
                <a:sym typeface="Symbol" pitchFamily="18" charset="2"/>
              </a:rPr>
              <a:t>heavy</a:t>
            </a:r>
            <a:r>
              <a:rPr lang="fr-CH" sz="1600" dirty="0">
                <a:latin typeface="Comic Sans MS" pitchFamily="66" charset="0"/>
                <a:sym typeface="Symbol" pitchFamily="18" charset="2"/>
              </a:rPr>
              <a:t> pollution </a:t>
            </a:r>
            <a:r>
              <a:rPr lang="fr-CH" sz="1600" dirty="0" err="1">
                <a:latin typeface="Comic Sans MS" pitchFamily="66" charset="0"/>
                <a:sym typeface="Symbol" pitchFamily="18" charset="2"/>
              </a:rPr>
              <a:t>from</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hydrocarbons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from</a:t>
            </a:r>
            <a:r>
              <a:rPr lang="fr-CH" sz="1600" dirty="0">
                <a:latin typeface="Comic Sans MS" pitchFamily="66" charset="0"/>
                <a:sym typeface="Symbol" pitchFamily="18" charset="2"/>
              </a:rPr>
              <a:t> the vacuum system</a:t>
            </a:r>
          </a:p>
          <a:p>
            <a:pPr>
              <a:buClr>
                <a:schemeClr val="hlink"/>
              </a:buClr>
              <a:buSzPct val="70000"/>
              <a:buFont typeface="Symbol" pitchFamily="18" charset="2"/>
              <a:buNone/>
            </a:pPr>
            <a:r>
              <a:rPr lang="fr-CH" sz="1600" dirty="0">
                <a:latin typeface="Symbol" pitchFamily="18" charset="2"/>
                <a:sym typeface="Symbol" pitchFamily="18" charset="2"/>
              </a:rPr>
              <a:t>b</a:t>
            </a:r>
            <a:r>
              <a:rPr lang="fr-CH" sz="1600" dirty="0">
                <a:latin typeface="Comic Sans MS" pitchFamily="66" charset="0"/>
                <a:sym typeface="Symbol" pitchFamily="18" charset="2"/>
              </a:rPr>
              <a:t>=67 </a:t>
            </a:r>
            <a:r>
              <a:rPr lang="fr-CH" sz="1600" dirty="0" err="1">
                <a:latin typeface="Comic Sans MS" pitchFamily="66" charset="0"/>
                <a:sym typeface="Symbol" pitchFamily="18" charset="2"/>
              </a:rPr>
              <a:t>after</a:t>
            </a:r>
            <a:r>
              <a:rPr lang="fr-CH" sz="1600" dirty="0">
                <a:latin typeface="Comic Sans MS" pitchFamily="66" charset="0"/>
                <a:sym typeface="Symbol" pitchFamily="18" charset="2"/>
              </a:rPr>
              <a:t> long </a:t>
            </a:r>
            <a:r>
              <a:rPr lang="fr-CH" sz="1600" dirty="0" err="1">
                <a:latin typeface="Comic Sans MS" pitchFamily="66" charset="0"/>
                <a:sym typeface="Symbol" pitchFamily="18" charset="2"/>
              </a:rPr>
              <a:t>conditioning</a:t>
            </a:r>
            <a:r>
              <a:rPr lang="fr-CH" sz="1600" dirty="0">
                <a:latin typeface="Comic Sans MS" pitchFamily="66" charset="0"/>
                <a:sym typeface="Symbol" pitchFamily="18" charset="2"/>
              </a:rPr>
              <a:t> </a:t>
            </a: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Breakdowns and </a:t>
            </a:r>
            <a:r>
              <a:rPr lang="fr-CH" dirty="0" err="1"/>
              <a:t>conditioning</a:t>
            </a:r>
            <a:endParaRPr lang="en-US" dirty="0"/>
          </a:p>
        </p:txBody>
      </p:sp>
      <p:sp>
        <p:nvSpPr>
          <p:cNvPr id="3" name="Footer Placeholder 2"/>
          <p:cNvSpPr>
            <a:spLocks noGrp="1"/>
          </p:cNvSpPr>
          <p:nvPr>
            <p:ph type="ftr" sz="quarter" idx="11"/>
          </p:nvPr>
        </p:nvSpPr>
        <p:spPr/>
        <p:txBody>
          <a:bodyPr/>
          <a:lstStyle/>
          <a:p>
            <a:fld id="{A30787F0-7746-430D-A219-2ACB3829ADC5}" type="slidenum">
              <a:rPr lang="en-GB" smtClean="0"/>
              <a:pPr/>
              <a:t>41</a:t>
            </a:fld>
            <a:endParaRPr lang="en-GB"/>
          </a:p>
        </p:txBody>
      </p:sp>
      <p:sp>
        <p:nvSpPr>
          <p:cNvPr id="4" name="Rectangle 17"/>
          <p:cNvSpPr>
            <a:spLocks noChangeArrowheads="1"/>
          </p:cNvSpPr>
          <p:nvPr/>
        </p:nvSpPr>
        <p:spPr bwMode="auto">
          <a:xfrm>
            <a:off x="519701" y="1028700"/>
            <a:ext cx="11018178" cy="2819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Increasing the voltage, in one or few points the F.-E. current will go above the threshold and start a breakdown.</a:t>
            </a:r>
          </a:p>
          <a:p>
            <a:pPr>
              <a:buClr>
                <a:schemeClr val="hlink"/>
              </a:buClr>
              <a:buSzPct val="70000"/>
              <a:buFont typeface="Symbol" pitchFamily="18" charset="2"/>
              <a:buNone/>
            </a:pPr>
            <a:r>
              <a:rPr lang="en-US" sz="1600" dirty="0">
                <a:latin typeface="Comic Sans MS" pitchFamily="66" charset="0"/>
                <a:sym typeface="Symbol" pitchFamily="18" charset="2"/>
              </a:rPr>
              <a:t>But the breakdown will reconfigure the surface and there is a certain probability that the new surface will be better (melted spikes, </a:t>
            </a:r>
            <a:r>
              <a:rPr lang="en-US" sz="1600" dirty="0" err="1">
                <a:latin typeface="Comic Sans MS" pitchFamily="66" charset="0"/>
                <a:sym typeface="Symbol" pitchFamily="18" charset="2"/>
              </a:rPr>
              <a:t>degazed</a:t>
            </a:r>
            <a:r>
              <a:rPr lang="en-US" sz="1600" dirty="0">
                <a:latin typeface="Comic Sans MS" pitchFamily="66" charset="0"/>
                <a:sym typeface="Symbol" pitchFamily="18" charset="2"/>
              </a:rPr>
              <a:t> impurities) </a:t>
            </a:r>
            <a:r>
              <a:rPr lang="en-US" sz="1600" dirty="0">
                <a:latin typeface="Arial"/>
                <a:cs typeface="Arial"/>
                <a:sym typeface="Symbol" pitchFamily="18" charset="2"/>
              </a:rPr>
              <a:t>→ </a:t>
            </a:r>
            <a:r>
              <a:rPr lang="en-US" sz="1600" dirty="0">
                <a:latin typeface="Comic Sans MS" pitchFamily="66" charset="0"/>
                <a:sym typeface="Symbol" pitchFamily="18" charset="2"/>
              </a:rPr>
              <a:t>we can continue and condition the cavity.</a:t>
            </a:r>
          </a:p>
          <a:p>
            <a:pPr>
              <a:buClr>
                <a:schemeClr val="hlink"/>
              </a:buClr>
              <a:buSzPct val="70000"/>
              <a:buFont typeface="Symbol" pitchFamily="18" charset="2"/>
              <a:buNone/>
            </a:pPr>
            <a:r>
              <a:rPr lang="en-US" sz="1600" dirty="0">
                <a:latin typeface="Comic Sans MS" pitchFamily="66" charset="0"/>
                <a:sym typeface="Symbol" pitchFamily="18" charset="2"/>
              </a:rPr>
              <a:t>At some point, the number of emitting spots will be so high that we will always find a sparking point </a:t>
            </a:r>
            <a:r>
              <a:rPr lang="en-US" sz="1600" dirty="0">
                <a:latin typeface="Arial"/>
                <a:cs typeface="Arial"/>
                <a:sym typeface="Symbol" pitchFamily="18" charset="2"/>
              </a:rPr>
              <a:t>→</a:t>
            </a:r>
            <a:r>
              <a:rPr lang="en-US" sz="1600" dirty="0">
                <a:latin typeface="Comic Sans MS" pitchFamily="66" charset="0"/>
                <a:sym typeface="Symbol" pitchFamily="18" charset="2"/>
              </a:rPr>
              <a:t> limit of conditioning.  </a:t>
            </a:r>
          </a:p>
          <a:p>
            <a:pPr>
              <a:buClr>
                <a:schemeClr val="hlink"/>
              </a:buClr>
              <a:buSzPct val="70000"/>
              <a:buFont typeface="Symbol" pitchFamily="18" charset="2"/>
              <a:buNone/>
            </a:pPr>
            <a:r>
              <a:rPr lang="en-US" sz="1600" dirty="0">
                <a:latin typeface="Comic Sans MS" pitchFamily="66" charset="0"/>
                <a:sym typeface="Symbol" pitchFamily="18" charset="2"/>
              </a:rPr>
              <a:t>Note that breakdown is a statistic phenomenon. We cannot define a breakdown threshold, instead we can speak of sparking rate (number of breakdown per unit time) as </a:t>
            </a:r>
            <a:r>
              <a:rPr lang="en-US" sz="1600" dirty="0" err="1">
                <a:latin typeface="Comic Sans MS" pitchFamily="66" charset="0"/>
                <a:sym typeface="Symbol" pitchFamily="18" charset="2"/>
              </a:rPr>
              <a:t>funtion</a:t>
            </a:r>
            <a:r>
              <a:rPr lang="en-US" sz="1600" dirty="0">
                <a:latin typeface="Comic Sans MS" pitchFamily="66" charset="0"/>
                <a:sym typeface="Symbol" pitchFamily="18" charset="2"/>
              </a:rPr>
              <a:t> of voltage. The rate is decreased by conditioning; it will decrease asymptotically towards a limiting value.</a:t>
            </a: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pic>
        <p:nvPicPr>
          <p:cNvPr id="694274"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77420" y="3372653"/>
            <a:ext cx="4381500" cy="2590800"/>
          </a:xfrm>
          <a:prstGeom prst="rect">
            <a:avLst/>
          </a:prstGeom>
          <a:noFill/>
          <a:ln w="9525">
            <a:noFill/>
            <a:miter lim="800000"/>
            <a:headEnd/>
            <a:tailEnd/>
          </a:ln>
        </p:spPr>
      </p:pic>
      <p:pic>
        <p:nvPicPr>
          <p:cNvPr id="69427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96000" y="3392833"/>
            <a:ext cx="3590925" cy="2177722"/>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The Kilpatrick </a:t>
            </a:r>
            <a:r>
              <a:rPr lang="fr-CH" dirty="0" err="1"/>
              <a:t>field</a:t>
            </a:r>
            <a:endParaRPr lang="en-US" dirty="0"/>
          </a:p>
        </p:txBody>
      </p:sp>
      <p:sp>
        <p:nvSpPr>
          <p:cNvPr id="3" name="Footer Placeholder 2"/>
          <p:cNvSpPr>
            <a:spLocks noGrp="1"/>
          </p:cNvSpPr>
          <p:nvPr>
            <p:ph type="ftr" sz="quarter" idx="11"/>
          </p:nvPr>
        </p:nvSpPr>
        <p:spPr>
          <a:xfrm>
            <a:off x="3129105" y="6068674"/>
            <a:ext cx="6572221" cy="365125"/>
          </a:xfrm>
        </p:spPr>
        <p:txBody>
          <a:bodyPr/>
          <a:lstStyle/>
          <a:p>
            <a:fld id="{A30787F0-7746-430D-A219-2ACB3829ADC5}" type="slidenum">
              <a:rPr lang="en-GB" smtClean="0"/>
              <a:pPr/>
              <a:t>42</a:t>
            </a:fld>
            <a:endParaRPr lang="en-GB"/>
          </a:p>
        </p:txBody>
      </p:sp>
      <p:sp>
        <p:nvSpPr>
          <p:cNvPr id="4" name="Rectangle 17"/>
          <p:cNvSpPr>
            <a:spLocks noChangeArrowheads="1"/>
          </p:cNvSpPr>
          <p:nvPr/>
        </p:nvSpPr>
        <p:spPr bwMode="auto">
          <a:xfrm>
            <a:off x="622442" y="1083924"/>
            <a:ext cx="10884613" cy="914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W. Kilpatrick in 1956 fitted some experimental data on breakdown “levels” in RF regime with a F.-N. type formula, assuming that the breakdown is ignited by the impact on the surface of an ion accelerated on the gap, with energy W:</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graphicFrame>
        <p:nvGraphicFramePr>
          <p:cNvPr id="5" name="Object 4"/>
          <p:cNvGraphicFramePr>
            <a:graphicFrameLocks noChangeAspect="1"/>
          </p:cNvGraphicFramePr>
          <p:nvPr>
            <p:extLst>
              <p:ext uri="{D42A27DB-BD31-4B8C-83A1-F6EECF244321}">
                <p14:modId xmlns:p14="http://schemas.microsoft.com/office/powerpoint/2010/main" val="2208191763"/>
              </p:ext>
            </p:extLst>
          </p:nvPr>
        </p:nvGraphicFramePr>
        <p:xfrm>
          <a:off x="6229493" y="1781862"/>
          <a:ext cx="2717800" cy="432924"/>
        </p:xfrm>
        <a:graphic>
          <a:graphicData uri="http://schemas.openxmlformats.org/presentationml/2006/ole">
            <mc:AlternateContent xmlns:mc="http://schemas.openxmlformats.org/markup-compatibility/2006">
              <mc:Choice xmlns:v="urn:schemas-microsoft-com:vml" Requires="v">
                <p:oleObj name="Equation" r:id="rId2" imgW="1434960" imgH="228600" progId="Equation.3">
                  <p:embed/>
                </p:oleObj>
              </mc:Choice>
              <mc:Fallback>
                <p:oleObj name="Equation" r:id="rId2" imgW="1434960" imgH="228600" progId="Equation.3">
                  <p:embed/>
                  <p:pic>
                    <p:nvPicPr>
                      <p:cNvPr id="5" name="Object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9493" y="1781862"/>
                        <a:ext cx="2717800" cy="43292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17"/>
          <p:cNvSpPr>
            <a:spLocks noChangeArrowheads="1"/>
          </p:cNvSpPr>
          <p:nvPr/>
        </p:nvSpPr>
        <p:spPr bwMode="auto">
          <a:xfrm>
            <a:off x="698643" y="2379324"/>
            <a:ext cx="10808412" cy="914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In the late 60’s at Los Alamos they introduced a calculation of the ion velocity based on gap and frequency (the ion has a transit time factor!) </a:t>
            </a:r>
            <a:r>
              <a:rPr lang="en-US" sz="1600" dirty="0">
                <a:latin typeface="Arial"/>
                <a:cs typeface="Arial"/>
                <a:sym typeface="Symbol" pitchFamily="18" charset="2"/>
              </a:rPr>
              <a:t>→</a:t>
            </a:r>
            <a:r>
              <a:rPr lang="en-US" sz="1600" dirty="0">
                <a:latin typeface="Comic Sans MS" pitchFamily="66" charset="0"/>
                <a:sym typeface="Symbol" pitchFamily="18" charset="2"/>
              </a:rPr>
              <a:t> frequency dependant version of the Kilpatrick criterion:</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graphicFrame>
        <p:nvGraphicFramePr>
          <p:cNvPr id="695299" name="Object 3"/>
          <p:cNvGraphicFramePr>
            <a:graphicFrameLocks noChangeAspect="1"/>
          </p:cNvGraphicFramePr>
          <p:nvPr>
            <p:extLst>
              <p:ext uri="{D42A27DB-BD31-4B8C-83A1-F6EECF244321}">
                <p14:modId xmlns:p14="http://schemas.microsoft.com/office/powerpoint/2010/main" val="211764565"/>
              </p:ext>
            </p:extLst>
          </p:nvPr>
        </p:nvGraphicFramePr>
        <p:xfrm>
          <a:off x="6229493" y="3065125"/>
          <a:ext cx="2851150" cy="420965"/>
        </p:xfrm>
        <a:graphic>
          <a:graphicData uri="http://schemas.openxmlformats.org/presentationml/2006/ole">
            <mc:AlternateContent xmlns:mc="http://schemas.openxmlformats.org/markup-compatibility/2006">
              <mc:Choice xmlns:v="urn:schemas-microsoft-com:vml" Requires="v">
                <p:oleObj name="Equation" r:id="rId4" imgW="1549080" imgH="228600" progId="Equation.3">
                  <p:embed/>
                </p:oleObj>
              </mc:Choice>
              <mc:Fallback>
                <p:oleObj name="Equation" r:id="rId4" imgW="1549080" imgH="228600" progId="Equation.3">
                  <p:embed/>
                  <p:pic>
                    <p:nvPicPr>
                      <p:cNvPr id="695299"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29493" y="3065125"/>
                        <a:ext cx="2851150" cy="42096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7"/>
          <p:cNvSpPr>
            <a:spLocks noChangeArrowheads="1"/>
          </p:cNvSpPr>
          <p:nvPr/>
        </p:nvSpPr>
        <p:spPr bwMode="auto">
          <a:xfrm>
            <a:off x="546243" y="3674724"/>
            <a:ext cx="11402602" cy="25908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This formula is still used as a reference in the design of linear accelerators! For a given frequency, allows to calculate the “Kilpatrick field”. </a:t>
            </a: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Very useful and a good reference, with some caveats:</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gives</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famous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result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that</a:t>
            </a:r>
            <a:r>
              <a:rPr lang="fr-CH" sz="1400" dirty="0">
                <a:latin typeface="Comic Sans MS" pitchFamily="66" charset="0"/>
                <a:sym typeface="Symbol" pitchFamily="18" charset="2"/>
              </a:rPr>
              <a:t> maximum </a:t>
            </a:r>
            <a:r>
              <a:rPr lang="fr-CH" sz="1400" dirty="0" err="1">
                <a:latin typeface="Comic Sans MS" pitchFamily="66" charset="0"/>
                <a:sym typeface="Symbol" pitchFamily="18" charset="2"/>
              </a:rPr>
              <a:t>field</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goes</a:t>
            </a:r>
            <a:r>
              <a:rPr lang="fr-CH" sz="1400" dirty="0">
                <a:latin typeface="Comic Sans MS" pitchFamily="66" charset="0"/>
                <a:sym typeface="Symbol" pitchFamily="18" charset="2"/>
              </a:rPr>
              <a:t> as </a:t>
            </a:r>
            <a:r>
              <a:rPr lang="fr-CH" sz="1400" dirty="0">
                <a:latin typeface="Arial"/>
                <a:cs typeface="Arial"/>
                <a:sym typeface="Symbol" pitchFamily="18" charset="2"/>
              </a:rPr>
              <a:t>√f</a:t>
            </a:r>
            <a:r>
              <a:rPr lang="fr-CH" sz="1400" dirty="0">
                <a:latin typeface="Comic Sans MS" pitchFamily="66" charset="0"/>
                <a:sym typeface="Symbol" pitchFamily="18" charset="2"/>
              </a:rPr>
              <a:t> ; </a:t>
            </a:r>
            <a:r>
              <a:rPr lang="fr-CH" sz="1400" dirty="0" err="1">
                <a:latin typeface="Comic Sans MS" pitchFamily="66" charset="0"/>
                <a:sym typeface="Symbol" pitchFamily="18" charset="2"/>
              </a:rPr>
              <a:t>although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demonstrated</a:t>
            </a:r>
            <a:r>
              <a:rPr lang="fr-CH" sz="1400" dirty="0">
                <a:latin typeface="Comic Sans MS" pitchFamily="66" charset="0"/>
                <a:sym typeface="Symbol" pitchFamily="18" charset="2"/>
              </a:rPr>
              <a:t> in </a:t>
            </a:r>
            <a:r>
              <a:rPr lang="fr-CH" sz="1400" dirty="0" err="1">
                <a:latin typeface="Comic Sans MS" pitchFamily="66" charset="0"/>
                <a:sym typeface="Symbol" pitchFamily="18" charset="2"/>
              </a:rPr>
              <a:t>several</a:t>
            </a:r>
            <a:r>
              <a:rPr lang="fr-CH" sz="1400" dirty="0">
                <a:latin typeface="Comic Sans MS" pitchFamily="66" charset="0"/>
                <a:sym typeface="Symbol" pitchFamily="18" charset="2"/>
              </a:rPr>
              <a:t> cases, </a:t>
            </a:r>
            <a:r>
              <a:rPr lang="fr-CH" sz="1400" dirty="0" err="1">
                <a:latin typeface="Comic Sans MS" pitchFamily="66" charset="0"/>
                <a:sym typeface="Symbol" pitchFamily="18" charset="2"/>
              </a:rPr>
              <a:t>now</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considered</a:t>
            </a:r>
            <a:r>
              <a:rPr lang="fr-CH" sz="1400" dirty="0">
                <a:latin typeface="Comic Sans MS" pitchFamily="66" charset="0"/>
                <a:sym typeface="Symbol" pitchFamily="18" charset="2"/>
              </a:rPr>
              <a:t> as a </a:t>
            </a:r>
            <a:r>
              <a:rPr lang="fr-CH" sz="1400" dirty="0" err="1">
                <a:latin typeface="Comic Sans MS" pitchFamily="66" charset="0"/>
                <a:sym typeface="Symbol" pitchFamily="18" charset="2"/>
              </a:rPr>
              <a:t>fixed</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law</a:t>
            </a:r>
            <a:r>
              <a:rPr lang="fr-CH" sz="1400" dirty="0">
                <a:latin typeface="Comic Sans MS" pitchFamily="66" charset="0"/>
                <a:sym typeface="Symbol" pitchFamily="18" charset="2"/>
              </a:rPr>
              <a:t> and in </a:t>
            </a:r>
            <a:r>
              <a:rPr lang="fr-CH" sz="1400" dirty="0" err="1">
                <a:latin typeface="Comic Sans MS" pitchFamily="66" charset="0"/>
                <a:sym typeface="Symbol" pitchFamily="18" charset="2"/>
              </a:rPr>
              <a:t>particular</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does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hold</a:t>
            </a:r>
            <a:r>
              <a:rPr lang="fr-CH" sz="1400" dirty="0">
                <a:latin typeface="Comic Sans MS" pitchFamily="66" charset="0"/>
                <a:sym typeface="Symbol" pitchFamily="18" charset="2"/>
              </a:rPr>
              <a:t> &gt;10 GHz, </a:t>
            </a:r>
            <a:r>
              <a:rPr lang="fr-CH" sz="1400" dirty="0" err="1">
                <a:latin typeface="Comic Sans MS" pitchFamily="66" charset="0"/>
                <a:sym typeface="Symbol" pitchFamily="18" charset="2"/>
              </a:rPr>
              <a:t>where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other</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phenomena</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take</a:t>
            </a:r>
            <a:r>
              <a:rPr lang="fr-CH" sz="1400" dirty="0">
                <a:latin typeface="Comic Sans MS" pitchFamily="66" charset="0"/>
                <a:sym typeface="Symbol" pitchFamily="18" charset="2"/>
              </a:rPr>
              <a:t> place.</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not </a:t>
            </a:r>
            <a:r>
              <a:rPr lang="fr-CH" sz="1400" dirty="0" err="1">
                <a:latin typeface="Comic Sans MS" pitchFamily="66" charset="0"/>
                <a:sym typeface="Symbol" pitchFamily="18" charset="2"/>
              </a:rPr>
              <a:t>valid</a:t>
            </a:r>
            <a:r>
              <a:rPr lang="fr-CH" sz="1400" dirty="0">
                <a:latin typeface="Comic Sans MS" pitchFamily="66" charset="0"/>
                <a:sym typeface="Symbol" pitchFamily="18" charset="2"/>
              </a:rPr>
              <a:t> for </a:t>
            </a:r>
            <a:r>
              <a:rPr lang="fr-CH" sz="1400" dirty="0" err="1">
                <a:latin typeface="Comic Sans MS" pitchFamily="66" charset="0"/>
                <a:sym typeface="Symbol" pitchFamily="18" charset="2"/>
              </a:rPr>
              <a:t>small</a:t>
            </a:r>
            <a:r>
              <a:rPr lang="fr-CH" sz="1400" dirty="0">
                <a:latin typeface="Comic Sans MS" pitchFamily="66" charset="0"/>
                <a:sym typeface="Symbol" pitchFamily="18" charset="2"/>
              </a:rPr>
              <a:t> gaps and </a:t>
            </a:r>
            <a:r>
              <a:rPr lang="fr-CH" sz="1400" dirty="0" err="1">
                <a:latin typeface="Comic Sans MS" pitchFamily="66" charset="0"/>
                <a:sym typeface="Symbol" pitchFamily="18" charset="2"/>
              </a:rPr>
              <a:t>low</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frequencies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where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we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approach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instead</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limits</a:t>
            </a:r>
            <a:r>
              <a:rPr lang="fr-CH" sz="1400" dirty="0">
                <a:latin typeface="Comic Sans MS" pitchFamily="66" charset="0"/>
                <a:sym typeface="Symbol" pitchFamily="18" charset="2"/>
              </a:rPr>
              <a:t> for DC </a:t>
            </a:r>
            <a:r>
              <a:rPr lang="fr-CH" sz="1400" dirty="0" err="1">
                <a:latin typeface="Comic Sans MS" pitchFamily="66" charset="0"/>
                <a:sym typeface="Symbol" pitchFamily="18" charset="2"/>
              </a:rPr>
              <a:t>field</a:t>
            </a:r>
            <a:r>
              <a:rPr lang="fr-CH" sz="1400" dirty="0">
                <a:latin typeface="Comic Sans MS" pitchFamily="66" charset="0"/>
                <a:sym typeface="Symbol" pitchFamily="18" charset="2"/>
              </a:rPr>
              <a:t>;</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It </a:t>
            </a:r>
            <a:r>
              <a:rPr lang="fr-CH" sz="1400" dirty="0" err="1">
                <a:latin typeface="Comic Sans MS" pitchFamily="66" charset="0"/>
                <a:sym typeface="Symbol" pitchFamily="18" charset="2"/>
              </a:rPr>
              <a:t>gives</a:t>
            </a:r>
            <a:r>
              <a:rPr lang="fr-CH" sz="1400" dirty="0">
                <a:latin typeface="Comic Sans MS" pitchFamily="66" charset="0"/>
                <a:sym typeface="Symbol" pitchFamily="18" charset="2"/>
              </a:rPr>
              <a:t> the </a:t>
            </a:r>
            <a:r>
              <a:rPr lang="fr-CH" sz="1400" dirty="0" err="1">
                <a:latin typeface="Comic Sans MS" pitchFamily="66" charset="0"/>
                <a:sym typeface="Symbol" pitchFamily="18" charset="2"/>
              </a:rPr>
              <a:t>wrong</a:t>
            </a:r>
            <a:r>
              <a:rPr lang="fr-CH" sz="1400" dirty="0">
                <a:latin typeface="Comic Sans MS" pitchFamily="66" charset="0"/>
                <a:sym typeface="Symbol" pitchFamily="18" charset="2"/>
              </a:rPr>
              <a:t> message </a:t>
            </a:r>
            <a:r>
              <a:rPr lang="fr-CH" sz="1400" dirty="0" err="1">
                <a:latin typeface="Comic Sans MS" pitchFamily="66" charset="0"/>
                <a:sym typeface="Symbol" pitchFamily="18" charset="2"/>
              </a:rPr>
              <a:t>that</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there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is</a:t>
            </a:r>
            <a:r>
              <a:rPr lang="fr-CH" sz="1400" dirty="0">
                <a:latin typeface="Comic Sans MS" pitchFamily="66" charset="0"/>
                <a:sym typeface="Symbol" pitchFamily="18" charset="2"/>
              </a:rPr>
              <a:t> a breakdown </a:t>
            </a:r>
            <a:r>
              <a:rPr lang="fr-CH" sz="1400" dirty="0" err="1">
                <a:latin typeface="Comic Sans MS" pitchFamily="66" charset="0"/>
                <a:sym typeface="Symbol" pitchFamily="18" charset="2"/>
              </a:rPr>
              <a:t>threshold</a:t>
            </a:r>
            <a:r>
              <a:rPr lang="fr-CH" sz="1400" dirty="0">
                <a:latin typeface="Comic Sans MS" pitchFamily="66" charset="0"/>
                <a:sym typeface="Symbol" pitchFamily="18" charset="2"/>
              </a:rPr>
              <a:t>;</a:t>
            </a:r>
          </a:p>
          <a:p>
            <a:pPr marL="342900" indent="-342900">
              <a:buClr>
                <a:schemeClr val="hlink"/>
              </a:buClr>
              <a:buSzPct val="100000"/>
              <a:buFont typeface="Symbol" pitchFamily="18" charset="2"/>
              <a:buAutoNum type="arabicPeriod"/>
            </a:pPr>
            <a:r>
              <a:rPr lang="fr-CH" sz="1400" dirty="0">
                <a:latin typeface="Comic Sans MS" pitchFamily="66" charset="0"/>
                <a:sym typeface="Symbol" pitchFamily="18" charset="2"/>
              </a:rPr>
              <a:t>The </a:t>
            </a:r>
            <a:r>
              <a:rPr lang="fr-CH" sz="1400" dirty="0" err="1">
                <a:latin typeface="Comic Sans MS" pitchFamily="66" charset="0"/>
                <a:sym typeface="Symbol" pitchFamily="18" charset="2"/>
              </a:rPr>
              <a:t>experimental</a:t>
            </a:r>
            <a:r>
              <a:rPr lang="fr-CH" sz="1400" dirty="0">
                <a:latin typeface="Comic Sans MS" pitchFamily="66" charset="0"/>
                <a:sym typeface="Symbol" pitchFamily="18" charset="2"/>
              </a:rPr>
              <a:t> data </a:t>
            </a:r>
            <a:r>
              <a:rPr lang="fr-CH" sz="1400" dirty="0" err="1">
                <a:latin typeface="Comic Sans MS" pitchFamily="66" charset="0"/>
                <a:sym typeface="Symbol" pitchFamily="18" charset="2"/>
              </a:rPr>
              <a:t>were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taken</a:t>
            </a:r>
            <a:r>
              <a:rPr lang="fr-CH" sz="1400" dirty="0">
                <a:latin typeface="Comic Sans MS" pitchFamily="66" charset="0"/>
                <a:sym typeface="Symbol" pitchFamily="18" charset="2"/>
              </a:rPr>
              <a:t> in the 50’s </a:t>
            </a:r>
            <a:r>
              <a:rPr lang="fr-CH" sz="1400" dirty="0" err="1">
                <a:latin typeface="Comic Sans MS" pitchFamily="66" charset="0"/>
                <a:sym typeface="Symbol" pitchFamily="18" charset="2"/>
              </a:rPr>
              <a:t>with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bad</a:t>
            </a:r>
            <a:r>
              <a:rPr lang="fr-CH" sz="1400" dirty="0">
                <a:latin typeface="Comic Sans MS" pitchFamily="66" charset="0"/>
                <a:sym typeface="Symbol" pitchFamily="18" charset="2"/>
              </a:rPr>
              <a:t> vacuums, </a:t>
            </a:r>
            <a:r>
              <a:rPr lang="fr-CH" sz="1400" dirty="0" err="1">
                <a:latin typeface="Comic Sans MS" pitchFamily="66" charset="0"/>
                <a:sym typeface="Symbol" pitchFamily="18" charset="2"/>
              </a:rPr>
              <a:t>nowadays</a:t>
            </a:r>
            <a:r>
              <a:rPr lang="fr-CH" sz="1400" dirty="0">
                <a:latin typeface="Comic Sans MS" pitchFamily="66" charset="0"/>
                <a:sym typeface="Symbol" pitchFamily="18" charset="2"/>
              </a:rPr>
              <a:t> a </a:t>
            </a:r>
            <a:r>
              <a:rPr lang="fr-CH" sz="1400" dirty="0" err="1">
                <a:latin typeface="Comic Sans MS" pitchFamily="66" charset="0"/>
                <a:sym typeface="Symbol" pitchFamily="18" charset="2"/>
              </a:rPr>
              <a:t>cavity</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can</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operate</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at</a:t>
            </a:r>
            <a:r>
              <a:rPr lang="fr-CH" sz="1400" dirty="0">
                <a:latin typeface="Comic Sans MS" pitchFamily="66" charset="0"/>
                <a:sym typeface="Symbol" pitchFamily="18" charset="2"/>
              </a:rPr>
              <a:t> a few times the Kilpatrick </a:t>
            </a:r>
            <a:r>
              <a:rPr lang="fr-CH" sz="1400" dirty="0" err="1">
                <a:latin typeface="Comic Sans MS" pitchFamily="66" charset="0"/>
                <a:sym typeface="Symbol" pitchFamily="18" charset="2"/>
              </a:rPr>
              <a:t>limit</a:t>
            </a:r>
            <a:r>
              <a:rPr lang="fr-CH" sz="1400" dirty="0">
                <a:latin typeface="Comic Sans MS" pitchFamily="66" charset="0"/>
                <a:sym typeface="Symbol" pitchFamily="18" charset="2"/>
              </a:rPr>
              <a:t>.</a:t>
            </a:r>
          </a:p>
          <a:p>
            <a:pPr marL="342900" indent="-342900">
              <a:buClr>
                <a:schemeClr val="hlink"/>
              </a:buClr>
              <a:buSzPct val="100000"/>
            </a:pPr>
            <a:r>
              <a:rPr lang="fr-CH" sz="1400" dirty="0" err="1">
                <a:latin typeface="Comic Sans MS" pitchFamily="66" charset="0"/>
                <a:sym typeface="Symbol" pitchFamily="18" charset="2"/>
              </a:rPr>
              <a:t>Usual</a:t>
            </a:r>
            <a:r>
              <a:rPr lang="fr-CH" sz="1400" dirty="0">
                <a:latin typeface="Comic Sans MS" pitchFamily="66" charset="0"/>
                <a:sym typeface="Symbol" pitchFamily="18" charset="2"/>
              </a:rPr>
              <a:t> maximum </a:t>
            </a:r>
            <a:r>
              <a:rPr lang="fr-CH" sz="1400" dirty="0" err="1">
                <a:latin typeface="Comic Sans MS" pitchFamily="66" charset="0"/>
                <a:sym typeface="Symbol" pitchFamily="18" charset="2"/>
              </a:rPr>
              <a:t>fields</a:t>
            </a:r>
            <a:r>
              <a:rPr lang="fr-CH" sz="1400" dirty="0">
                <a:latin typeface="Comic Sans MS" pitchFamily="66" charset="0"/>
                <a:sym typeface="Symbol" pitchFamily="18" charset="2"/>
              </a:rPr>
              <a:t> range </a:t>
            </a:r>
            <a:r>
              <a:rPr lang="fr-CH" sz="1400" dirty="0" err="1">
                <a:latin typeface="Comic Sans MS" pitchFamily="66" charset="0"/>
                <a:sym typeface="Symbol" pitchFamily="18" charset="2"/>
              </a:rPr>
              <a:t>from</a:t>
            </a:r>
            <a:r>
              <a:rPr lang="fr-CH" sz="1400" dirty="0">
                <a:latin typeface="Comic Sans MS" pitchFamily="66" charset="0"/>
                <a:sym typeface="Symbol" pitchFamily="18" charset="2"/>
              </a:rPr>
              <a:t> about 1 Kilpatrick (CW </a:t>
            </a:r>
            <a:r>
              <a:rPr lang="fr-CH" sz="1400" dirty="0" err="1">
                <a:latin typeface="Comic Sans MS" pitchFamily="66" charset="0"/>
                <a:sym typeface="Symbol" pitchFamily="18" charset="2"/>
              </a:rPr>
              <a:t>systems</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high</a:t>
            </a:r>
            <a:r>
              <a:rPr lang="fr-CH" sz="1400" dirty="0">
                <a:latin typeface="Comic Sans MS" pitchFamily="66" charset="0"/>
                <a:sym typeface="Symbol" pitchFamily="18" charset="2"/>
              </a:rPr>
              <a:t> </a:t>
            </a:r>
            <a:r>
              <a:rPr lang="fr-CH" sz="1400" dirty="0" err="1">
                <a:latin typeface="Comic Sans MS" pitchFamily="66" charset="0"/>
                <a:sym typeface="Symbol" pitchFamily="18" charset="2"/>
              </a:rPr>
              <a:t>reliability</a:t>
            </a:r>
            <a:r>
              <a:rPr lang="fr-CH" sz="1400" dirty="0">
                <a:latin typeface="Comic Sans MS" pitchFamily="66" charset="0"/>
                <a:sym typeface="Symbol" pitchFamily="18" charset="2"/>
              </a:rPr>
              <a:t>) to 2.5 Kilpatrick (RFQ2)</a:t>
            </a:r>
            <a:endParaRPr lang="en-US" sz="14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endParaRPr lang="en-US" sz="16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		</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a:t>Multipactoring</a:t>
            </a:r>
            <a:endParaRPr lang="en-US" dirty="0"/>
          </a:p>
        </p:txBody>
      </p:sp>
      <p:sp>
        <p:nvSpPr>
          <p:cNvPr id="3" name="Footer Placeholder 2"/>
          <p:cNvSpPr>
            <a:spLocks noGrp="1"/>
          </p:cNvSpPr>
          <p:nvPr>
            <p:ph type="ftr" sz="quarter" idx="11"/>
          </p:nvPr>
        </p:nvSpPr>
        <p:spPr/>
        <p:txBody>
          <a:bodyPr/>
          <a:lstStyle/>
          <a:p>
            <a:fld id="{F478B020-40AD-45EC-B4A7-42AB5468E756}" type="slidenum">
              <a:rPr lang="en-GB" smtClean="0"/>
              <a:pPr/>
              <a:t>43</a:t>
            </a:fld>
            <a:endParaRPr lang="en-GB"/>
          </a:p>
        </p:txBody>
      </p:sp>
      <p:pic>
        <p:nvPicPr>
          <p:cNvPr id="43010" name="Picture 2" descr="C:\RF_photos\power_loop_debuncher\100-0089_IMG.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0894" y="923998"/>
            <a:ext cx="2805782" cy="3741043"/>
          </a:xfrm>
          <a:prstGeom prst="rect">
            <a:avLst/>
          </a:prstGeom>
          <a:noFill/>
        </p:spPr>
      </p:pic>
      <p:sp>
        <p:nvSpPr>
          <p:cNvPr id="5" name="Rectangle 17"/>
          <p:cNvSpPr>
            <a:spLocks noChangeArrowheads="1"/>
          </p:cNvSpPr>
          <p:nvPr/>
        </p:nvSpPr>
        <p:spPr bwMode="auto">
          <a:xfrm>
            <a:off x="3850551" y="1743165"/>
            <a:ext cx="8522944" cy="5486400"/>
          </a:xfrm>
          <a:prstGeom prst="rect">
            <a:avLst/>
          </a:prstGeom>
          <a:noFill/>
          <a:ln w="9525">
            <a:noFill/>
            <a:miter lim="800000"/>
            <a:headEnd/>
            <a:tailEnd/>
          </a:ln>
          <a:effectLst/>
        </p:spPr>
        <p:txBody>
          <a:bodyPr lIns="92075" tIns="46038" rIns="92075" bIns="46038"/>
          <a:lstStyle/>
          <a:p>
            <a:pPr>
              <a:buClr>
                <a:schemeClr val="hlink"/>
              </a:buClr>
              <a:buSzPct val="70000"/>
              <a:buFont typeface="Symbol" pitchFamily="18" charset="2"/>
              <a:buNone/>
            </a:pPr>
            <a:r>
              <a:rPr lang="en-US" sz="1600" dirty="0">
                <a:latin typeface="Comic Sans MS" pitchFamily="66" charset="0"/>
                <a:sym typeface="Symbol" pitchFamily="18" charset="2"/>
              </a:rPr>
              <a:t>Electron resonance due to secondary emitted electrons from the surfaces.</a:t>
            </a:r>
          </a:p>
          <a:p>
            <a:pPr>
              <a:buClr>
                <a:schemeClr val="hlink"/>
              </a:buClr>
              <a:buSzPct val="70000"/>
              <a:buFont typeface="Symbol" pitchFamily="18" charset="2"/>
              <a:buNone/>
            </a:pPr>
            <a:r>
              <a:rPr lang="en-US" sz="1600" dirty="0">
                <a:latin typeface="Comic Sans MS" pitchFamily="66" charset="0"/>
                <a:sym typeface="Symbol" pitchFamily="18" charset="2"/>
              </a:rPr>
              <a:t>Occurs at low voltages and can completely stop normal operation of a cavity.</a:t>
            </a:r>
          </a:p>
          <a:p>
            <a:pPr>
              <a:buClr>
                <a:schemeClr val="hlink"/>
              </a:buClr>
              <a:buSzPct val="70000"/>
              <a:buFont typeface="Symbol" pitchFamily="18" charset="2"/>
              <a:buNone/>
            </a:pPr>
            <a:endParaRPr lang="en-US" sz="800" dirty="0">
              <a:latin typeface="Comic Sans MS" pitchFamily="66" charset="0"/>
              <a:sym typeface="Symbol" pitchFamily="18" charset="2"/>
            </a:endParaRPr>
          </a:p>
          <a:p>
            <a:pPr>
              <a:buClr>
                <a:schemeClr val="hlink"/>
              </a:buClr>
              <a:buSzPct val="70000"/>
              <a:buFont typeface="Symbol" pitchFamily="18" charset="2"/>
              <a:buNone/>
            </a:pPr>
            <a:r>
              <a:rPr lang="en-US" sz="1600" dirty="0">
                <a:latin typeface="Comic Sans MS" pitchFamily="66" charset="0"/>
                <a:sym typeface="Symbol" pitchFamily="18" charset="2"/>
              </a:rPr>
              <a:t>Some causes of </a:t>
            </a:r>
            <a:r>
              <a:rPr lang="en-US" sz="1600" dirty="0" err="1">
                <a:latin typeface="Comic Sans MS" pitchFamily="66" charset="0"/>
                <a:sym typeface="Symbol" pitchFamily="18" charset="2"/>
              </a:rPr>
              <a:t>multipactoring</a:t>
            </a:r>
            <a:r>
              <a:rPr lang="en-US" sz="1600" dirty="0">
                <a:latin typeface="Comic Sans MS" pitchFamily="66" charset="0"/>
                <a:sym typeface="Symbol" pitchFamily="18" charset="2"/>
              </a:rPr>
              <a:t>:</a:t>
            </a:r>
          </a:p>
          <a:p>
            <a:pPr marL="285750" indent="-285750">
              <a:buClr>
                <a:schemeClr val="hlink"/>
              </a:buClr>
              <a:buSzPct val="70000"/>
              <a:buFontTx/>
              <a:buChar char="-"/>
            </a:pPr>
            <a:r>
              <a:rPr lang="en-US" sz="1600" dirty="0">
                <a:latin typeface="Comic Sans MS" pitchFamily="66" charset="0"/>
                <a:sym typeface="Symbol" pitchFamily="18" charset="2"/>
              </a:rPr>
              <a:t>Dirty surfaces (impurities emitting electrons)</a:t>
            </a:r>
          </a:p>
          <a:p>
            <a:pPr marL="285750" indent="-285750">
              <a:buClr>
                <a:schemeClr val="hlink"/>
              </a:buClr>
              <a:buSzPct val="70000"/>
              <a:buFontTx/>
              <a:buChar char="-"/>
            </a:pPr>
            <a:r>
              <a:rPr lang="en-US" sz="1600" dirty="0">
                <a:latin typeface="Comic Sans MS" pitchFamily="66" charset="0"/>
                <a:sym typeface="Symbol" pitchFamily="18" charset="2"/>
              </a:rPr>
              <a:t>Air pockets (providing ions and electrons)</a:t>
            </a:r>
          </a:p>
          <a:p>
            <a:pPr marL="285750" indent="-285750">
              <a:buClr>
                <a:schemeClr val="hlink"/>
              </a:buClr>
              <a:buSzPct val="70000"/>
              <a:buFontTx/>
              <a:buChar char="-"/>
            </a:pPr>
            <a:r>
              <a:rPr lang="en-US" sz="1600" dirty="0">
                <a:latin typeface="Comic Sans MS" pitchFamily="66" charset="0"/>
                <a:sym typeface="Symbol" pitchFamily="18" charset="2"/>
              </a:rPr>
              <a:t>Parallel plate and coaxial geometries (well-defined electron path)</a:t>
            </a:r>
          </a:p>
          <a:p>
            <a:pPr marL="285750" indent="-285750">
              <a:buClr>
                <a:schemeClr val="hlink"/>
              </a:buClr>
              <a:buSzPct val="70000"/>
              <a:buFontTx/>
              <a:buChar char="-"/>
            </a:pPr>
            <a:r>
              <a:rPr lang="en-US" sz="1600" dirty="0">
                <a:latin typeface="Comic Sans MS" pitchFamily="66" charset="0"/>
                <a:sym typeface="Symbol" pitchFamily="18" charset="2"/>
              </a:rPr>
              <a:t>High pulsing rates (remaining electrons)</a:t>
            </a:r>
          </a:p>
          <a:p>
            <a:pPr marL="285750" indent="-285750">
              <a:buClr>
                <a:schemeClr val="hlink"/>
              </a:buClr>
              <a:buSzPct val="70000"/>
              <a:buFontTx/>
              <a:buChar char="-"/>
            </a:pPr>
            <a:r>
              <a:rPr lang="en-US" sz="1600" dirty="0">
                <a:latin typeface="Comic Sans MS" pitchFamily="66" charset="0"/>
                <a:sym typeface="Symbol" pitchFamily="18" charset="2"/>
              </a:rPr>
              <a:t>Presence of silver (secondary emission &gt;1)</a:t>
            </a:r>
          </a:p>
          <a:p>
            <a:pPr marL="285750" indent="-285750">
              <a:buClr>
                <a:schemeClr val="hlink"/>
              </a:buClr>
              <a:buSzPct val="70000"/>
              <a:buFontTx/>
              <a:buChar char="-"/>
            </a:pPr>
            <a:r>
              <a:rPr lang="en-US" sz="1600" dirty="0">
                <a:latin typeface="Comic Sans MS" pitchFamily="66" charset="0"/>
                <a:sym typeface="Symbol" pitchFamily="18" charset="2"/>
              </a:rPr>
              <a:t>Vicinity of a ceramic insulator (high sec. emission) </a:t>
            </a:r>
          </a:p>
          <a:p>
            <a:pPr marL="285750" indent="-285750">
              <a:buClr>
                <a:schemeClr val="hlink"/>
              </a:buClr>
              <a:buSzPct val="70000"/>
              <a:buFontTx/>
              <a:buChar char="-"/>
            </a:pPr>
            <a:r>
              <a:rPr lang="en-US" sz="1600" dirty="0">
                <a:latin typeface="Comic Sans MS" pitchFamily="66" charset="0"/>
                <a:sym typeface="Symbol" pitchFamily="18" charset="2"/>
              </a:rPr>
              <a:t>Bad luck…</a:t>
            </a:r>
          </a:p>
          <a:p>
            <a:pPr marL="285750" indent="-285750">
              <a:buClr>
                <a:schemeClr val="hlink"/>
              </a:buClr>
              <a:buSzPct val="70000"/>
              <a:buFontTx/>
              <a:buChar char="-"/>
            </a:pPr>
            <a:endParaRPr lang="en-US" sz="800" dirty="0">
              <a:latin typeface="Comic Sans MS" pitchFamily="66" charset="0"/>
              <a:sym typeface="Symbol" pitchFamily="18" charset="2"/>
            </a:endParaRPr>
          </a:p>
          <a:p>
            <a:pPr>
              <a:buClr>
                <a:schemeClr val="hlink"/>
              </a:buClr>
              <a:buSzPct val="70000"/>
            </a:pPr>
            <a:r>
              <a:rPr lang="en-US" sz="1600" dirty="0">
                <a:latin typeface="Comic Sans MS" pitchFamily="66" charset="0"/>
                <a:sym typeface="Symbol" pitchFamily="18" charset="2"/>
              </a:rPr>
              <a:t>Some cures:</a:t>
            </a:r>
          </a:p>
          <a:p>
            <a:pPr marL="285750" indent="-285750">
              <a:buClr>
                <a:schemeClr val="hlink"/>
              </a:buClr>
              <a:buSzPct val="70000"/>
              <a:buFont typeface="Arial" panose="020B0604020202020204" pitchFamily="34" charset="0"/>
              <a:buChar char="•"/>
            </a:pPr>
            <a:r>
              <a:rPr lang="en-US" sz="1600" dirty="0">
                <a:latin typeface="Comic Sans MS" pitchFamily="66" charset="0"/>
                <a:sym typeface="Symbol" pitchFamily="18" charset="2"/>
              </a:rPr>
              <a:t>Conditioning: long times in the </a:t>
            </a:r>
            <a:r>
              <a:rPr lang="en-US" sz="1600" dirty="0" err="1">
                <a:latin typeface="Comic Sans MS" pitchFamily="66" charset="0"/>
                <a:sym typeface="Symbol" pitchFamily="18" charset="2"/>
              </a:rPr>
              <a:t>mp</a:t>
            </a:r>
            <a:r>
              <a:rPr lang="en-US" sz="1600" dirty="0">
                <a:latin typeface="Comic Sans MS" pitchFamily="66" charset="0"/>
                <a:sym typeface="Symbol" pitchFamily="18" charset="2"/>
              </a:rPr>
              <a:t>. region, possibly at higher repetition frequency, heating the surfaces to oxidize them and thus reduce the secondary emission coefficient below 1. Adding a frequency modulation increases the conditioned surface.</a:t>
            </a:r>
          </a:p>
          <a:p>
            <a:pPr marL="285750" indent="-285750">
              <a:buClr>
                <a:schemeClr val="hlink"/>
              </a:buClr>
              <a:buSzPct val="70000"/>
              <a:buFont typeface="Arial" panose="020B0604020202020204" pitchFamily="34" charset="0"/>
              <a:buChar char="•"/>
            </a:pPr>
            <a:r>
              <a:rPr lang="en-US" sz="1600" dirty="0">
                <a:latin typeface="Comic Sans MS" pitchFamily="66" charset="0"/>
                <a:sym typeface="Symbol" pitchFamily="18" charset="2"/>
              </a:rPr>
              <a:t>Some paints (</a:t>
            </a:r>
            <a:r>
              <a:rPr lang="en-US" sz="1600" dirty="0" err="1">
                <a:latin typeface="Comic Sans MS" pitchFamily="66" charset="0"/>
                <a:sym typeface="Symbol" pitchFamily="18" charset="2"/>
              </a:rPr>
              <a:t>aquadag</a:t>
            </a:r>
            <a:r>
              <a:rPr lang="en-US" sz="1600" dirty="0">
                <a:latin typeface="Comic Sans MS" pitchFamily="66" charset="0"/>
                <a:sym typeface="Symbol" pitchFamily="18" charset="2"/>
              </a:rPr>
              <a:t>) were used in the past but are not very good for vacuum.	</a:t>
            </a:r>
          </a:p>
        </p:txBody>
      </p:sp>
      <p:sp>
        <p:nvSpPr>
          <p:cNvPr id="4" name="TextBox 3"/>
          <p:cNvSpPr txBox="1"/>
          <p:nvPr/>
        </p:nvSpPr>
        <p:spPr>
          <a:xfrm>
            <a:off x="297077" y="4732957"/>
            <a:ext cx="3469391" cy="1384995"/>
          </a:xfrm>
          <a:prstGeom prst="rect">
            <a:avLst/>
          </a:prstGeom>
          <a:noFill/>
        </p:spPr>
        <p:txBody>
          <a:bodyPr wrap="square" rtlCol="0">
            <a:spAutoFit/>
          </a:bodyPr>
          <a:lstStyle/>
          <a:p>
            <a:r>
              <a:rPr lang="fr-CH" sz="1200" i="1" dirty="0"/>
              <a:t>The </a:t>
            </a:r>
            <a:r>
              <a:rPr lang="fr-CH" sz="1200" i="1" dirty="0" err="1"/>
              <a:t>inner</a:t>
            </a:r>
            <a:r>
              <a:rPr lang="fr-CH" sz="1200" i="1" dirty="0"/>
              <a:t> </a:t>
            </a:r>
            <a:r>
              <a:rPr lang="fr-CH" sz="1200" i="1" dirty="0" err="1"/>
              <a:t>conductor</a:t>
            </a:r>
            <a:r>
              <a:rPr lang="fr-CH" sz="1200" i="1" dirty="0"/>
              <a:t> of a coaxial coupler </a:t>
            </a:r>
            <a:r>
              <a:rPr lang="fr-CH" sz="1200" i="1" dirty="0" err="1"/>
              <a:t>that</a:t>
            </a:r>
            <a:r>
              <a:rPr lang="fr-CH" sz="1200" i="1" dirty="0"/>
              <a:t> </a:t>
            </a:r>
            <a:r>
              <a:rPr lang="fr-CH" sz="1200" i="1" dirty="0" err="1"/>
              <a:t>was</a:t>
            </a:r>
            <a:r>
              <a:rPr lang="fr-CH" sz="1200" i="1" dirty="0"/>
              <a:t> (</a:t>
            </a:r>
            <a:r>
              <a:rPr lang="fr-CH" sz="1200" i="1" dirty="0" err="1"/>
              <a:t>probably</a:t>
            </a:r>
            <a:r>
              <a:rPr lang="fr-CH" sz="1200" i="1" dirty="0"/>
              <a:t> by </a:t>
            </a:r>
            <a:r>
              <a:rPr lang="fr-CH" sz="1200" i="1" dirty="0" err="1"/>
              <a:t>mistake</a:t>
            </a:r>
            <a:r>
              <a:rPr lang="fr-CH" sz="1200" i="1" dirty="0"/>
              <a:t>) </a:t>
            </a:r>
            <a:r>
              <a:rPr lang="fr-CH" sz="1200" i="1" dirty="0" err="1"/>
              <a:t>silver</a:t>
            </a:r>
            <a:r>
              <a:rPr lang="fr-CH" sz="1200" i="1" dirty="0"/>
              <a:t> </a:t>
            </a:r>
            <a:r>
              <a:rPr lang="fr-CH" sz="1200" i="1" dirty="0" err="1"/>
              <a:t>plated</a:t>
            </a:r>
            <a:r>
              <a:rPr lang="fr-CH" sz="1200" i="1" dirty="0"/>
              <a:t> and </a:t>
            </a:r>
            <a:r>
              <a:rPr lang="fr-CH" sz="1200" i="1" dirty="0" err="1"/>
              <a:t>then</a:t>
            </a:r>
            <a:r>
              <a:rPr lang="fr-CH" sz="1200" i="1" dirty="0"/>
              <a:t> </a:t>
            </a:r>
            <a:r>
              <a:rPr lang="fr-CH" sz="1200" i="1" dirty="0" err="1"/>
              <a:t>installed</a:t>
            </a:r>
            <a:r>
              <a:rPr lang="fr-CH" sz="1200" i="1" dirty="0"/>
              <a:t> in a CERN linac </a:t>
            </a:r>
            <a:r>
              <a:rPr lang="fr-CH" sz="1200" i="1" dirty="0" err="1"/>
              <a:t>cavity</a:t>
            </a:r>
            <a:r>
              <a:rPr lang="fr-CH" sz="1200" i="1" dirty="0"/>
              <a:t> in 1978. </a:t>
            </a:r>
            <a:r>
              <a:rPr lang="fr-CH" sz="1200" i="1" dirty="0" err="1"/>
              <a:t>Multipactoring</a:t>
            </a:r>
            <a:r>
              <a:rPr lang="fr-CH" sz="1200" i="1" dirty="0"/>
              <a:t> </a:t>
            </a:r>
            <a:r>
              <a:rPr lang="fr-CH" sz="1200" i="1" dirty="0" err="1"/>
              <a:t>went</a:t>
            </a:r>
            <a:r>
              <a:rPr lang="fr-CH" sz="1200" i="1" dirty="0"/>
              <a:t> on for 25 </a:t>
            </a:r>
            <a:r>
              <a:rPr lang="fr-CH" sz="1200" i="1" dirty="0" err="1"/>
              <a:t>years</a:t>
            </a:r>
            <a:r>
              <a:rPr lang="fr-CH" sz="1200" i="1" dirty="0"/>
              <a:t> </a:t>
            </a:r>
            <a:r>
              <a:rPr lang="fr-CH" sz="1200" i="1" dirty="0" err="1"/>
              <a:t>during</a:t>
            </a:r>
            <a:r>
              <a:rPr lang="fr-CH" sz="1200" i="1" dirty="0"/>
              <a:t> normal </a:t>
            </a:r>
            <a:r>
              <a:rPr lang="fr-CH" sz="1200" i="1" dirty="0" err="1"/>
              <a:t>operation</a:t>
            </a:r>
            <a:r>
              <a:rPr lang="fr-CH" sz="1200" i="1" dirty="0"/>
              <a:t> </a:t>
            </a:r>
            <a:r>
              <a:rPr lang="fr-CH" sz="1200" i="1" dirty="0" err="1"/>
              <a:t>sputtering</a:t>
            </a:r>
            <a:r>
              <a:rPr lang="fr-CH" sz="1200" i="1" dirty="0"/>
              <a:t> </a:t>
            </a:r>
            <a:r>
              <a:rPr lang="fr-CH" sz="1200" i="1" dirty="0" err="1"/>
              <a:t>silver</a:t>
            </a:r>
            <a:r>
              <a:rPr lang="fr-CH" sz="1200" i="1" dirty="0"/>
              <a:t> on the </a:t>
            </a:r>
            <a:r>
              <a:rPr lang="fr-CH" sz="1200" i="1" dirty="0" err="1"/>
              <a:t>window</a:t>
            </a:r>
            <a:r>
              <a:rPr lang="fr-CH" sz="1200" i="1" dirty="0"/>
              <a:t>, </a:t>
            </a:r>
            <a:r>
              <a:rPr lang="fr-CH" sz="1200" i="1" dirty="0" err="1"/>
              <a:t>until</a:t>
            </a:r>
            <a:r>
              <a:rPr lang="fr-CH" sz="1200" i="1" dirty="0"/>
              <a:t> </a:t>
            </a:r>
            <a:r>
              <a:rPr lang="fr-CH" sz="1200" i="1" dirty="0" err="1"/>
              <a:t>it</a:t>
            </a:r>
            <a:r>
              <a:rPr lang="fr-CH" sz="1200" i="1" dirty="0"/>
              <a:t> </a:t>
            </a:r>
            <a:r>
              <a:rPr lang="fr-CH" sz="1200" i="1" dirty="0" err="1"/>
              <a:t>eventually</a:t>
            </a:r>
            <a:r>
              <a:rPr lang="fr-CH" sz="1200" i="1" dirty="0"/>
              <a:t> short </a:t>
            </a:r>
            <a:r>
              <a:rPr lang="fr-CH" sz="1200" i="1" dirty="0" err="1"/>
              <a:t>circuited</a:t>
            </a:r>
            <a:r>
              <a:rPr lang="fr-CH" sz="1200" i="1" dirty="0"/>
              <a:t> a Friday night in 2003 </a:t>
            </a:r>
            <a:r>
              <a:rPr lang="fr-CH" sz="1200" i="1" dirty="0" err="1"/>
              <a:t>stopping</a:t>
            </a:r>
            <a:r>
              <a:rPr lang="fr-CH" sz="1200" i="1" dirty="0"/>
              <a:t> all CERN </a:t>
            </a:r>
            <a:r>
              <a:rPr lang="fr-CH" sz="1200" i="1" dirty="0" err="1"/>
              <a:t>accelerators</a:t>
            </a:r>
            <a:r>
              <a:rPr lang="fr-CH" sz="1200" i="1" dirty="0"/>
              <a:t>… </a:t>
            </a:r>
            <a:endParaRPr lang="en-GB" sz="1200" i="1" dirty="0"/>
          </a:p>
        </p:txBody>
      </p:sp>
      <p:pic>
        <p:nvPicPr>
          <p:cNvPr id="6" name="Picture 5">
            <a:extLst>
              <a:ext uri="{FF2B5EF4-FFF2-40B4-BE49-F238E27FC236}">
                <a16:creationId xmlns:a16="http://schemas.microsoft.com/office/drawing/2014/main" id="{E8891F63-F385-465B-BBCA-D6A6ACE8CD1A}"/>
              </a:ext>
            </a:extLst>
          </p:cNvPr>
          <p:cNvPicPr>
            <a:picLocks noChangeAspect="1"/>
          </p:cNvPicPr>
          <p:nvPr/>
        </p:nvPicPr>
        <p:blipFill>
          <a:blip r:embed="rId3"/>
          <a:stretch>
            <a:fillRect/>
          </a:stretch>
        </p:blipFill>
        <p:spPr>
          <a:xfrm>
            <a:off x="8965326" y="181048"/>
            <a:ext cx="3067050" cy="1485900"/>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86EDE86-EC12-9345-82F6-36BD1B27AF79}" type="slidenum">
              <a:rPr lang="en-GB" smtClean="0">
                <a:solidFill>
                  <a:srgbClr val="0055A0">
                    <a:tint val="75000"/>
                  </a:srgbClr>
                </a:solidFill>
              </a:rPr>
              <a:pPr/>
              <a:t>44</a:t>
            </a:fld>
            <a:endParaRPr lang="en-GB">
              <a:solidFill>
                <a:srgbClr val="0055A0">
                  <a:tint val="75000"/>
                </a:srgb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09600" y="337888"/>
            <a:ext cx="9801796" cy="5874126"/>
          </a:xfrm>
          <a:prstGeom prst="rect">
            <a:avLst/>
          </a:prstGeom>
        </p:spPr>
      </p:pic>
      <p:sp>
        <p:nvSpPr>
          <p:cNvPr id="7" name="TextBox 6"/>
          <p:cNvSpPr txBox="1"/>
          <p:nvPr/>
        </p:nvSpPr>
        <p:spPr>
          <a:xfrm>
            <a:off x="10697834" y="5375965"/>
            <a:ext cx="1081888" cy="646331"/>
          </a:xfrm>
          <a:prstGeom prst="rect">
            <a:avLst/>
          </a:prstGeom>
          <a:noFill/>
        </p:spPr>
        <p:txBody>
          <a:bodyPr wrap="square" rtlCol="0">
            <a:spAutoFit/>
          </a:bodyPr>
          <a:lstStyle/>
          <a:p>
            <a:r>
              <a:rPr lang="en-US" dirty="0"/>
              <a:t>Elwood Smith</a:t>
            </a:r>
            <a:endParaRPr lang="en-GB" dirty="0"/>
          </a:p>
        </p:txBody>
      </p:sp>
      <p:sp>
        <p:nvSpPr>
          <p:cNvPr id="2" name="Title 1"/>
          <p:cNvSpPr>
            <a:spLocks noGrp="1"/>
          </p:cNvSpPr>
          <p:nvPr>
            <p:ph type="title"/>
          </p:nvPr>
        </p:nvSpPr>
        <p:spPr/>
        <p:txBody>
          <a:bodyPr/>
          <a:lstStyle/>
          <a:p>
            <a:r>
              <a:rPr lang="en-US" dirty="0"/>
              <a:t>End of Lecture 6</a:t>
            </a:r>
            <a:endParaRPr lang="en-GB" dirty="0"/>
          </a:p>
        </p:txBody>
      </p:sp>
    </p:spTree>
    <p:extLst>
      <p:ext uri="{BB962C8B-B14F-4D97-AF65-F5344CB8AC3E}">
        <p14:creationId xmlns:p14="http://schemas.microsoft.com/office/powerpoint/2010/main" val="181787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bwMode="auto">
          <a:xfrm>
            <a:off x="9475070" y="4555520"/>
            <a:ext cx="914400" cy="289983"/>
          </a:xfrm>
          <a:custGeom>
            <a:avLst/>
            <a:gdLst>
              <a:gd name="connsiteX0" fmla="*/ 0 w 717550"/>
              <a:gd name="connsiteY0" fmla="*/ 721783 h 747183"/>
              <a:gd name="connsiteX1" fmla="*/ 361950 w 717550"/>
              <a:gd name="connsiteY1" fmla="*/ 4233 h 747183"/>
              <a:gd name="connsiteX2" fmla="*/ 717550 w 717550"/>
              <a:gd name="connsiteY2" fmla="*/ 747183 h 747183"/>
            </a:gdLst>
            <a:ahLst/>
            <a:cxnLst>
              <a:cxn ang="0">
                <a:pos x="connsiteX0" y="connsiteY0"/>
              </a:cxn>
              <a:cxn ang="0">
                <a:pos x="connsiteX1" y="connsiteY1"/>
              </a:cxn>
              <a:cxn ang="0">
                <a:pos x="connsiteX2" y="connsiteY2"/>
              </a:cxn>
            </a:cxnLst>
            <a:rect l="l" t="t" r="r" b="b"/>
            <a:pathLst>
              <a:path w="717550" h="747183">
                <a:moveTo>
                  <a:pt x="0" y="721783"/>
                </a:moveTo>
                <a:cubicBezTo>
                  <a:pt x="121179" y="360891"/>
                  <a:pt x="242358" y="0"/>
                  <a:pt x="361950" y="4233"/>
                </a:cubicBezTo>
                <a:cubicBezTo>
                  <a:pt x="481542" y="8466"/>
                  <a:pt x="599546" y="377824"/>
                  <a:pt x="717550" y="747183"/>
                </a:cubicBezTo>
              </a:path>
            </a:pathLst>
          </a:custGeom>
          <a:solidFill>
            <a:schemeClr val="bg1"/>
          </a:solidFill>
          <a:ln w="254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2" name="Title 1"/>
          <p:cNvSpPr>
            <a:spLocks noGrp="1"/>
          </p:cNvSpPr>
          <p:nvPr>
            <p:ph type="title"/>
          </p:nvPr>
        </p:nvSpPr>
        <p:spPr/>
        <p:txBody>
          <a:bodyPr/>
          <a:lstStyle/>
          <a:p>
            <a:r>
              <a:rPr lang="fr-CH" dirty="0"/>
              <a:t>Transit time factor (</a:t>
            </a:r>
            <a:r>
              <a:rPr lang="fr-CH" dirty="0" err="1"/>
              <a:t>reminder</a:t>
            </a:r>
            <a:r>
              <a:rPr lang="fr-CH" dirty="0"/>
              <a:t>)</a:t>
            </a:r>
            <a:endParaRPr lang="en-US" dirty="0"/>
          </a:p>
        </p:txBody>
      </p:sp>
      <p:sp>
        <p:nvSpPr>
          <p:cNvPr id="3" name="Footer Placeholder 2"/>
          <p:cNvSpPr>
            <a:spLocks noGrp="1"/>
          </p:cNvSpPr>
          <p:nvPr>
            <p:ph type="ftr" sz="quarter" idx="11"/>
          </p:nvPr>
        </p:nvSpPr>
        <p:spPr>
          <a:xfrm>
            <a:off x="3944024" y="5456288"/>
            <a:ext cx="6572221" cy="365125"/>
          </a:xfrm>
        </p:spPr>
        <p:txBody>
          <a:bodyPr/>
          <a:lstStyle/>
          <a:p>
            <a:fld id="{F478B020-40AD-45EC-B4A7-42AB5468E756}" type="slidenum">
              <a:rPr lang="en-GB" smtClean="0"/>
              <a:pPr/>
              <a:t>5</a:t>
            </a:fld>
            <a:endParaRPr lang="en-GB"/>
          </a:p>
        </p:txBody>
      </p:sp>
      <mc:AlternateContent xmlns:mc="http://schemas.openxmlformats.org/markup-compatibility/2006" xmlns:a14="http://schemas.microsoft.com/office/drawing/2010/main">
        <mc:Choice Requires="a14">
          <p:sp>
            <p:nvSpPr>
              <p:cNvPr id="41986" name="Object 2"/>
              <p:cNvSpPr txBox="1"/>
              <p:nvPr/>
            </p:nvSpPr>
            <p:spPr bwMode="auto">
              <a:xfrm>
                <a:off x="438059" y="1063958"/>
                <a:ext cx="3775683" cy="835406"/>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m:rPr>
                          <m:sty m:val="p"/>
                        </m:rPr>
                        <a:rPr lang="en-GB" i="1" smtClean="0">
                          <a:solidFill>
                            <a:srgbClr val="000000"/>
                          </a:solidFill>
                          <a:latin typeface="Cambria Math" panose="02040503050406030204" pitchFamily="18" charset="0"/>
                        </a:rPr>
                        <m:t>Δ</m:t>
                      </m:r>
                      <m:r>
                        <a:rPr lang="en-GB" i="1" smtClean="0">
                          <a:solidFill>
                            <a:srgbClr val="000000"/>
                          </a:solidFill>
                          <a:latin typeface="Cambria Math" panose="02040503050406030204" pitchFamily="18" charset="0"/>
                        </a:rPr>
                        <m:t>𝑊</m:t>
                      </m:r>
                      <m:r>
                        <a:rPr lang="en-GB" i="1" smtClean="0">
                          <a:solidFill>
                            <a:srgbClr val="000000"/>
                          </a:solidFill>
                          <a:latin typeface="Cambria Math" panose="02040503050406030204" pitchFamily="18" charset="0"/>
                        </a:rPr>
                        <m:t>=</m:t>
                      </m:r>
                      <m:nary>
                        <m:naryPr>
                          <m:ctrlPr>
                            <a:rPr lang="en-GB" i="1" smtClean="0">
                              <a:solidFill>
                                <a:srgbClr val="000000"/>
                              </a:solidFill>
                              <a:latin typeface="Cambria Math" panose="02040503050406030204" pitchFamily="18" charset="0"/>
                            </a:rPr>
                          </m:ctrlPr>
                        </m:naryPr>
                        <m:sub>
                          <m:r>
                            <m:rPr>
                              <m:brk m:alnAt="23"/>
                            </m:rPr>
                            <a:rPr lang="fr-CH" b="0" i="1" smtClean="0">
                              <a:solidFill>
                                <a:srgbClr val="000000"/>
                              </a:solidFill>
                              <a:latin typeface="Cambria Math" panose="02040503050406030204" pitchFamily="18" charset="0"/>
                            </a:rPr>
                            <m:t>−</m:t>
                          </m:r>
                          <m:r>
                            <a:rPr lang="fr-CH" b="0" i="1" smtClean="0">
                              <a:solidFill>
                                <a:srgbClr val="000000"/>
                              </a:solidFill>
                              <a:latin typeface="Cambria Math" panose="02040503050406030204" pitchFamily="18" charset="0"/>
                            </a:rPr>
                            <m:t>𝐿</m:t>
                          </m:r>
                          <m:r>
                            <a:rPr lang="fr-CH" b="0" i="1" smtClean="0">
                              <a:solidFill>
                                <a:srgbClr val="000000"/>
                              </a:solidFill>
                              <a:latin typeface="Cambria Math" panose="02040503050406030204" pitchFamily="18" charset="0"/>
                            </a:rPr>
                            <m:t>/2</m:t>
                          </m:r>
                        </m:sub>
                        <m:sup>
                          <m:r>
                            <a:rPr lang="fr-CH" b="0" i="1" smtClean="0">
                              <a:solidFill>
                                <a:srgbClr val="000000"/>
                              </a:solidFill>
                              <a:latin typeface="Cambria Math" panose="02040503050406030204" pitchFamily="18" charset="0"/>
                            </a:rPr>
                            <m:t>𝐿</m:t>
                          </m:r>
                          <m:r>
                            <a:rPr lang="fr-CH" b="0" i="1" smtClean="0">
                              <a:solidFill>
                                <a:srgbClr val="000000"/>
                              </a:solidFill>
                              <a:latin typeface="Cambria Math" panose="02040503050406030204" pitchFamily="18" charset="0"/>
                            </a:rPr>
                            <m:t>/2</m:t>
                          </m:r>
                        </m:sup>
                        <m:e>
                          <m:r>
                            <a:rPr lang="fr-CH" b="0" i="1" smtClean="0">
                              <a:solidFill>
                                <a:srgbClr val="000000"/>
                              </a:solidFill>
                              <a:latin typeface="Cambria Math" panose="02040503050406030204" pitchFamily="18" charset="0"/>
                            </a:rPr>
                            <m:t>𝑒𝐸</m:t>
                          </m:r>
                          <m:d>
                            <m:dPr>
                              <m:ctrlPr>
                                <a:rPr lang="fr-CH" b="0" i="1" smtClean="0">
                                  <a:solidFill>
                                    <a:srgbClr val="000000"/>
                                  </a:solidFill>
                                  <a:latin typeface="Cambria Math" panose="02040503050406030204" pitchFamily="18" charset="0"/>
                                </a:rPr>
                              </m:ctrlPr>
                            </m:dPr>
                            <m:e>
                              <m:r>
                                <a:rPr lang="fr-CH" b="0" i="1" smtClean="0">
                                  <a:solidFill>
                                    <a:srgbClr val="000000"/>
                                  </a:solidFill>
                                  <a:latin typeface="Cambria Math" panose="02040503050406030204" pitchFamily="18" charset="0"/>
                                </a:rPr>
                                <m:t>𝑧</m:t>
                              </m:r>
                            </m:e>
                          </m:d>
                          <m:r>
                            <a:rPr lang="fr-CH" b="0" i="1" smtClean="0">
                              <a:solidFill>
                                <a:srgbClr val="000000"/>
                              </a:solidFill>
                              <a:latin typeface="Cambria Math" panose="02040503050406030204" pitchFamily="18" charset="0"/>
                            </a:rPr>
                            <m:t>𝑑𝑧</m:t>
                          </m:r>
                          <m:r>
                            <a:rPr lang="fr-CH" b="0" i="1" smtClean="0">
                              <a:solidFill>
                                <a:srgbClr val="000000"/>
                              </a:solidFill>
                              <a:latin typeface="Cambria Math" panose="02040503050406030204" pitchFamily="18" charset="0"/>
                            </a:rPr>
                            <m:t>=</m:t>
                          </m:r>
                        </m:e>
                      </m:nary>
                      <m:r>
                        <a:rPr lang="en-GB" i="1">
                          <a:solidFill>
                            <a:srgbClr val="000000"/>
                          </a:solidFill>
                          <a:latin typeface="Cambria Math" panose="02040503050406030204" pitchFamily="18" charset="0"/>
                        </a:rPr>
                        <m:t>𝑒</m:t>
                      </m:r>
                      <m:sSub>
                        <m:sSubPr>
                          <m:ctrlPr>
                            <a:rPr lang="en-GB" i="1">
                              <a:solidFill>
                                <a:srgbClr val="000000"/>
                              </a:solidFill>
                              <a:latin typeface="Cambria Math" panose="02040503050406030204" pitchFamily="18" charset="0"/>
                            </a:rPr>
                          </m:ctrlPr>
                        </m:sSubPr>
                        <m:e>
                          <m:r>
                            <a:rPr lang="en-GB" i="1">
                              <a:solidFill>
                                <a:srgbClr val="000000"/>
                              </a:solidFill>
                              <a:latin typeface="Cambria Math" panose="02040503050406030204" pitchFamily="18" charset="0"/>
                            </a:rPr>
                            <m:t>𝐸</m:t>
                          </m:r>
                        </m:e>
                        <m:sub>
                          <m:r>
                            <a:rPr lang="en-GB" i="1">
                              <a:solidFill>
                                <a:srgbClr val="000000"/>
                              </a:solidFill>
                              <a:latin typeface="Cambria Math" panose="02040503050406030204" pitchFamily="18" charset="0"/>
                            </a:rPr>
                            <m:t>0</m:t>
                          </m:r>
                        </m:sub>
                      </m:sSub>
                      <m:r>
                        <a:rPr lang="en-GB" i="1">
                          <a:solidFill>
                            <a:srgbClr val="000000"/>
                          </a:solidFill>
                          <a:latin typeface="Cambria Math" panose="02040503050406030204" pitchFamily="18" charset="0"/>
                        </a:rPr>
                        <m:t>𝑇𝐿</m:t>
                      </m:r>
                      <m:func>
                        <m:funcPr>
                          <m:ctrlPr>
                            <a:rPr lang="en-GB" i="1">
                              <a:solidFill>
                                <a:srgbClr val="000000"/>
                              </a:solidFill>
                              <a:latin typeface="Cambria Math" panose="02040503050406030204" pitchFamily="18" charset="0"/>
                            </a:rPr>
                          </m:ctrlPr>
                        </m:funcPr>
                        <m:fName>
                          <m:r>
                            <m:rPr>
                              <m:sty m:val="p"/>
                            </m:rPr>
                            <a:rPr lang="en-GB" i="0">
                              <a:solidFill>
                                <a:srgbClr val="000000"/>
                              </a:solidFill>
                              <a:latin typeface="Cambria Math" panose="02040503050406030204" pitchFamily="18" charset="0"/>
                            </a:rPr>
                            <m:t>cos</m:t>
                          </m:r>
                        </m:fName>
                        <m:e>
                          <m:r>
                            <a:rPr lang="en-GB" i="1">
                              <a:solidFill>
                                <a:srgbClr val="000000"/>
                              </a:solidFill>
                              <a:latin typeface="Cambria Math" panose="02040503050406030204" pitchFamily="18" charset="0"/>
                            </a:rPr>
                            <m:t>𝜙</m:t>
                          </m:r>
                        </m:e>
                      </m:func>
                    </m:oMath>
                  </m:oMathPara>
                </a14:m>
                <a:endParaRPr lang="en-GB" dirty="0"/>
              </a:p>
            </p:txBody>
          </p:sp>
        </mc:Choice>
        <mc:Fallback xmlns="">
          <p:sp>
            <p:nvSpPr>
              <p:cNvPr id="41986" name="Object 2"/>
              <p:cNvSpPr txBox="1">
                <a:spLocks noRot="1" noChangeAspect="1" noMove="1" noResize="1" noEditPoints="1" noAdjustHandles="1" noChangeArrowheads="1" noChangeShapeType="1" noTextEdit="1"/>
              </p:cNvSpPr>
              <p:nvPr/>
            </p:nvSpPr>
            <p:spPr bwMode="auto">
              <a:xfrm>
                <a:off x="438059" y="1063958"/>
                <a:ext cx="3775683" cy="835406"/>
              </a:xfrm>
              <a:prstGeom prst="rect">
                <a:avLst/>
              </a:prstGeom>
              <a:blipFill>
                <a:blip r:embed="rId2"/>
                <a:stretch>
                  <a:fillRect/>
                </a:stretch>
              </a:blipFill>
            </p:spPr>
            <p:txBody>
              <a:bodyPr/>
              <a:lstStyle/>
              <a:p>
                <a:r>
                  <a:rPr lang="en-CH">
                    <a:noFill/>
                  </a:rPr>
                  <a:t> </a:t>
                </a:r>
              </a:p>
            </p:txBody>
          </p:sp>
        </mc:Fallback>
      </mc:AlternateContent>
      <p:sp>
        <p:nvSpPr>
          <p:cNvPr id="10" name="Line Callout 1 9"/>
          <p:cNvSpPr/>
          <p:nvPr/>
        </p:nvSpPr>
        <p:spPr bwMode="auto">
          <a:xfrm>
            <a:off x="5418527" y="4779275"/>
            <a:ext cx="2057400" cy="533400"/>
          </a:xfrm>
          <a:prstGeom prst="borderCallout1">
            <a:avLst>
              <a:gd name="adj1" fmla="val 43238"/>
              <a:gd name="adj2" fmla="val -1445"/>
              <a:gd name="adj3" fmla="val -95984"/>
              <a:gd name="adj4" fmla="val -9829"/>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energy</a:t>
            </a:r>
            <a:r>
              <a:rPr lang="fr-CH" sz="1200" dirty="0"/>
              <a:t> gain by a </a:t>
            </a:r>
            <a:r>
              <a:rPr lang="fr-CH" sz="1200" dirty="0" err="1"/>
              <a:t>particle</a:t>
            </a:r>
            <a:r>
              <a:rPr lang="fr-CH" sz="1200" dirty="0"/>
              <a:t> in the middle of the gap </a:t>
            </a:r>
            <a:r>
              <a:rPr lang="fr-CH" sz="1200" dirty="0" err="1"/>
              <a:t>at</a:t>
            </a:r>
            <a:r>
              <a:rPr lang="fr-CH" sz="1200" dirty="0"/>
              <a:t> t=0</a:t>
            </a:r>
            <a:endParaRPr lang="en-US" sz="1200" dirty="0">
              <a:latin typeface="Arial" charset="0"/>
            </a:endParaRPr>
          </a:p>
        </p:txBody>
      </p:sp>
      <p:sp>
        <p:nvSpPr>
          <p:cNvPr id="11" name="TextBox 10"/>
          <p:cNvSpPr txBox="1"/>
          <p:nvPr/>
        </p:nvSpPr>
        <p:spPr>
          <a:xfrm>
            <a:off x="8890205" y="2474913"/>
            <a:ext cx="3384193" cy="1569660"/>
          </a:xfrm>
          <a:prstGeom prst="rect">
            <a:avLst/>
          </a:prstGeom>
          <a:noFill/>
        </p:spPr>
        <p:txBody>
          <a:bodyPr wrap="square" rtlCol="0">
            <a:spAutoFit/>
          </a:bodyPr>
          <a:lstStyle/>
          <a:p>
            <a:r>
              <a:rPr lang="fr-CH" sz="1600" i="1" dirty="0"/>
              <a:t>The Transit Time Factor T tells us how </a:t>
            </a:r>
            <a:r>
              <a:rPr lang="fr-CH" sz="1600" i="1" dirty="0" err="1"/>
              <a:t>much</a:t>
            </a:r>
            <a:r>
              <a:rPr lang="fr-CH" sz="1600" i="1" dirty="0"/>
              <a:t> of the E-</a:t>
            </a:r>
            <a:r>
              <a:rPr lang="fr-CH" sz="1600" i="1" dirty="0" err="1"/>
              <a:t>field</a:t>
            </a:r>
            <a:r>
              <a:rPr lang="fr-CH" sz="1600" i="1" dirty="0"/>
              <a:t> </a:t>
            </a:r>
            <a:r>
              <a:rPr lang="fr-CH" sz="1600" i="1" dirty="0" err="1"/>
              <a:t>that</a:t>
            </a:r>
            <a:r>
              <a:rPr lang="fr-CH" sz="1600" i="1" dirty="0"/>
              <a:t> </a:t>
            </a:r>
            <a:r>
              <a:rPr lang="fr-CH" sz="1600" i="1" dirty="0" err="1"/>
              <a:t>we</a:t>
            </a:r>
            <a:r>
              <a:rPr lang="fr-CH" sz="1600" i="1" dirty="0"/>
              <a:t> have </a:t>
            </a:r>
            <a:r>
              <a:rPr lang="fr-CH" sz="1600" i="1" dirty="0" err="1"/>
              <a:t>provided</a:t>
            </a:r>
            <a:r>
              <a:rPr lang="fr-CH" sz="1600" i="1" dirty="0"/>
              <a:t> on the gap has been </a:t>
            </a:r>
            <a:r>
              <a:rPr lang="fr-CH" sz="1600" i="1" dirty="0" err="1"/>
              <a:t>really</a:t>
            </a:r>
            <a:r>
              <a:rPr lang="fr-CH" sz="1600" i="1" dirty="0"/>
              <a:t> </a:t>
            </a:r>
            <a:r>
              <a:rPr lang="fr-CH" sz="1600" i="1" dirty="0" err="1"/>
              <a:t>seen</a:t>
            </a:r>
            <a:r>
              <a:rPr lang="fr-CH" sz="1600" i="1" dirty="0"/>
              <a:t> by a </a:t>
            </a:r>
            <a:r>
              <a:rPr lang="fr-CH" sz="1600" i="1" dirty="0" err="1"/>
              <a:t>particle</a:t>
            </a:r>
            <a:r>
              <a:rPr lang="fr-CH" sz="1600" i="1" dirty="0"/>
              <a:t> </a:t>
            </a:r>
            <a:r>
              <a:rPr lang="fr-CH" sz="1600" i="1" dirty="0" err="1"/>
              <a:t>moving</a:t>
            </a:r>
            <a:r>
              <a:rPr lang="fr-CH" sz="1600" i="1" dirty="0"/>
              <a:t> at </a:t>
            </a:r>
            <a:r>
              <a:rPr lang="fr-CH" sz="1600" i="1" dirty="0" err="1"/>
              <a:t>velocity</a:t>
            </a:r>
            <a:r>
              <a:rPr lang="fr-CH" sz="1600" i="1" dirty="0"/>
              <a:t> v=</a:t>
            </a:r>
            <a:r>
              <a:rPr lang="fr-CH" sz="1600" i="1" dirty="0" err="1">
                <a:latin typeface="Symbol" pitchFamily="18" charset="2"/>
              </a:rPr>
              <a:t>b</a:t>
            </a:r>
            <a:r>
              <a:rPr lang="fr-CH" sz="1600" i="1" dirty="0" err="1"/>
              <a:t>c</a:t>
            </a:r>
            <a:r>
              <a:rPr lang="fr-CH" sz="1600" i="1" dirty="0"/>
              <a:t>. Is the ratio </a:t>
            </a:r>
            <a:r>
              <a:rPr lang="fr-CH" sz="1600" i="1" dirty="0" err="1"/>
              <a:t>between</a:t>
            </a:r>
            <a:r>
              <a:rPr lang="fr-CH" sz="1600" i="1" dirty="0"/>
              <a:t> 2 </a:t>
            </a:r>
            <a:r>
              <a:rPr lang="fr-CH" sz="1600" i="1" dirty="0" err="1"/>
              <a:t>integrals</a:t>
            </a:r>
            <a:r>
              <a:rPr lang="fr-CH" sz="1600" i="1" dirty="0"/>
              <a:t> (0 </a:t>
            </a:r>
            <a:r>
              <a:rPr lang="fr-CH" sz="1600" i="1" dirty="0">
                <a:latin typeface="Arial"/>
                <a:cs typeface="Arial"/>
              </a:rPr>
              <a:t>≤</a:t>
            </a:r>
            <a:r>
              <a:rPr lang="fr-CH" sz="1600" i="1" dirty="0"/>
              <a:t>T</a:t>
            </a:r>
            <a:r>
              <a:rPr lang="fr-CH" sz="1600" i="1" dirty="0">
                <a:latin typeface="Arial"/>
                <a:cs typeface="Arial"/>
              </a:rPr>
              <a:t> ≤ </a:t>
            </a:r>
            <a:r>
              <a:rPr lang="fr-CH" sz="1600" i="1" dirty="0"/>
              <a:t>1)</a:t>
            </a:r>
            <a:endParaRPr lang="en-US" sz="1600" i="1" dirty="0"/>
          </a:p>
        </p:txBody>
      </p:sp>
      <p:sp>
        <p:nvSpPr>
          <p:cNvPr id="12" name="Line Callout 1 11"/>
          <p:cNvSpPr/>
          <p:nvPr/>
        </p:nvSpPr>
        <p:spPr bwMode="auto">
          <a:xfrm>
            <a:off x="2482516" y="4985423"/>
            <a:ext cx="1981200" cy="685800"/>
          </a:xfrm>
          <a:prstGeom prst="borderCallout1">
            <a:avLst>
              <a:gd name="adj1" fmla="val -2376"/>
              <a:gd name="adj2" fmla="val 47745"/>
              <a:gd name="adj3" fmla="val -56792"/>
              <a:gd name="adj4" fmla="val 61237"/>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err="1"/>
              <a:t>energy</a:t>
            </a:r>
            <a:r>
              <a:rPr lang="fr-CH" sz="1200" dirty="0"/>
              <a:t> gain by a </a:t>
            </a:r>
            <a:r>
              <a:rPr lang="fr-CH" sz="1200" dirty="0" err="1"/>
              <a:t>particle</a:t>
            </a:r>
            <a:r>
              <a:rPr lang="fr-CH" sz="1200" dirty="0"/>
              <a:t> </a:t>
            </a:r>
            <a:r>
              <a:rPr lang="fr-CH" sz="1200" dirty="0" err="1"/>
              <a:t>crossing</a:t>
            </a:r>
            <a:r>
              <a:rPr lang="fr-CH" sz="1200" dirty="0"/>
              <a:t> the gap </a:t>
            </a:r>
            <a:r>
              <a:rPr lang="fr-CH" sz="1200" dirty="0" err="1"/>
              <a:t>with</a:t>
            </a:r>
            <a:r>
              <a:rPr lang="fr-CH" sz="1200" dirty="0"/>
              <a:t> </a:t>
            </a:r>
            <a:r>
              <a:rPr lang="fr-CH" sz="1200" dirty="0" err="1"/>
              <a:t>infinite</a:t>
            </a:r>
            <a:r>
              <a:rPr lang="fr-CH" sz="1200" dirty="0"/>
              <a:t> </a:t>
            </a:r>
            <a:r>
              <a:rPr lang="fr-CH" sz="1200" dirty="0" err="1"/>
              <a:t>velocity</a:t>
            </a:r>
            <a:r>
              <a:rPr lang="fr-CH" sz="1200" dirty="0"/>
              <a:t> </a:t>
            </a:r>
            <a:r>
              <a:rPr lang="fr-CH" sz="1200" dirty="0" err="1"/>
              <a:t>at</a:t>
            </a:r>
            <a:r>
              <a:rPr lang="fr-CH" sz="1200" dirty="0"/>
              <a:t> t=0</a:t>
            </a:r>
            <a:endParaRPr lang="en-US" sz="1200" dirty="0">
              <a:latin typeface="Arial" charset="0"/>
            </a:endParaRPr>
          </a:p>
        </p:txBody>
      </p:sp>
      <p:cxnSp>
        <p:nvCxnSpPr>
          <p:cNvPr id="14" name="Straight Arrow Connector 13"/>
          <p:cNvCxnSpPr/>
          <p:nvPr/>
        </p:nvCxnSpPr>
        <p:spPr bwMode="auto">
          <a:xfrm flipV="1">
            <a:off x="9932270" y="4250719"/>
            <a:ext cx="0" cy="144780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16" name="Straight Arrow Connector 15"/>
          <p:cNvCxnSpPr/>
          <p:nvPr/>
        </p:nvCxnSpPr>
        <p:spPr bwMode="auto">
          <a:xfrm>
            <a:off x="9094070" y="5698519"/>
            <a:ext cx="1752600" cy="0"/>
          </a:xfrm>
          <a:prstGeom prst="straightConnector1">
            <a:avLst/>
          </a:prstGeom>
          <a:solidFill>
            <a:schemeClr val="bg1"/>
          </a:solidFill>
          <a:ln w="25400" cap="flat" cmpd="sng" algn="ctr">
            <a:solidFill>
              <a:schemeClr val="tx1"/>
            </a:solidFill>
            <a:prstDash val="solid"/>
            <a:round/>
            <a:headEnd type="none" w="sm" len="sm"/>
            <a:tailEnd type="arrow"/>
          </a:ln>
          <a:effectLst/>
        </p:spPr>
      </p:cxnSp>
      <p:cxnSp>
        <p:nvCxnSpPr>
          <p:cNvPr id="20" name="Straight Connector 19"/>
          <p:cNvCxnSpPr/>
          <p:nvPr/>
        </p:nvCxnSpPr>
        <p:spPr bwMode="auto">
          <a:xfrm flipV="1">
            <a:off x="9475070" y="4555519"/>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1" name="Straight Connector 20"/>
          <p:cNvCxnSpPr/>
          <p:nvPr/>
        </p:nvCxnSpPr>
        <p:spPr bwMode="auto">
          <a:xfrm flipV="1">
            <a:off x="10389470" y="4555519"/>
            <a:ext cx="0" cy="1143000"/>
          </a:xfrm>
          <a:prstGeom prst="line">
            <a:avLst/>
          </a:prstGeom>
          <a:solidFill>
            <a:schemeClr val="bg1"/>
          </a:solidFill>
          <a:ln w="25400" cap="flat" cmpd="sng" algn="ctr">
            <a:solidFill>
              <a:schemeClr val="tx1"/>
            </a:solidFill>
            <a:prstDash val="dash"/>
            <a:round/>
            <a:headEnd type="none" w="sm" len="sm"/>
            <a:tailEnd type="none" w="sm" len="sm"/>
          </a:ln>
          <a:effectLst/>
        </p:spPr>
      </p:cxnSp>
      <p:cxnSp>
        <p:nvCxnSpPr>
          <p:cNvPr id="23" name="Straight Connector 22"/>
          <p:cNvCxnSpPr/>
          <p:nvPr/>
        </p:nvCxnSpPr>
        <p:spPr bwMode="auto">
          <a:xfrm>
            <a:off x="9475070" y="4555519"/>
            <a:ext cx="914400" cy="0"/>
          </a:xfrm>
          <a:prstGeom prst="line">
            <a:avLst/>
          </a:prstGeom>
          <a:solidFill>
            <a:schemeClr val="bg1"/>
          </a:solidFill>
          <a:ln w="25400" cap="flat" cmpd="sng" algn="ctr">
            <a:solidFill>
              <a:srgbClr val="00FF00"/>
            </a:solidFill>
            <a:prstDash val="solid"/>
            <a:round/>
            <a:headEnd type="none" w="sm" len="sm"/>
            <a:tailEnd type="none" w="sm" len="sm"/>
          </a:ln>
          <a:effectLst/>
        </p:spPr>
      </p:cxnSp>
      <p:sp>
        <p:nvSpPr>
          <p:cNvPr id="29" name="TextBox 28"/>
          <p:cNvSpPr txBox="1"/>
          <p:nvPr/>
        </p:nvSpPr>
        <p:spPr>
          <a:xfrm>
            <a:off x="10008470" y="4098319"/>
            <a:ext cx="320922" cy="338554"/>
          </a:xfrm>
          <a:prstGeom prst="rect">
            <a:avLst/>
          </a:prstGeom>
          <a:noFill/>
        </p:spPr>
        <p:txBody>
          <a:bodyPr wrap="none" rtlCol="0">
            <a:spAutoFit/>
          </a:bodyPr>
          <a:lstStyle/>
          <a:p>
            <a:r>
              <a:rPr lang="fr-CH" sz="1600" i="1" dirty="0"/>
              <a:t>E</a:t>
            </a:r>
            <a:endParaRPr lang="en-US" sz="1600" i="1" dirty="0"/>
          </a:p>
        </p:txBody>
      </p:sp>
      <p:sp>
        <p:nvSpPr>
          <p:cNvPr id="30" name="TextBox 29"/>
          <p:cNvSpPr txBox="1"/>
          <p:nvPr/>
        </p:nvSpPr>
        <p:spPr>
          <a:xfrm>
            <a:off x="10846670" y="5469919"/>
            <a:ext cx="287258" cy="338554"/>
          </a:xfrm>
          <a:prstGeom prst="rect">
            <a:avLst/>
          </a:prstGeom>
          <a:noFill/>
        </p:spPr>
        <p:txBody>
          <a:bodyPr wrap="none" rtlCol="0">
            <a:spAutoFit/>
          </a:bodyPr>
          <a:lstStyle/>
          <a:p>
            <a:r>
              <a:rPr lang="fr-CH" sz="1600" i="1" dirty="0"/>
              <a:t>z</a:t>
            </a:r>
            <a:endParaRPr lang="en-US" sz="1600" i="1" dirty="0"/>
          </a:p>
        </p:txBody>
      </p:sp>
      <p:sp>
        <p:nvSpPr>
          <p:cNvPr id="31" name="TextBox 30"/>
          <p:cNvSpPr txBox="1"/>
          <p:nvPr/>
        </p:nvSpPr>
        <p:spPr>
          <a:xfrm>
            <a:off x="9159993" y="5740014"/>
            <a:ext cx="538930" cy="338554"/>
          </a:xfrm>
          <a:prstGeom prst="rect">
            <a:avLst/>
          </a:prstGeom>
          <a:noFill/>
        </p:spPr>
        <p:txBody>
          <a:bodyPr wrap="none" rtlCol="0">
            <a:spAutoFit/>
          </a:bodyPr>
          <a:lstStyle/>
          <a:p>
            <a:r>
              <a:rPr lang="fr-CH" sz="1600" i="1" dirty="0"/>
              <a:t>-g/2</a:t>
            </a:r>
            <a:endParaRPr lang="en-US" sz="1600" i="1" dirty="0"/>
          </a:p>
        </p:txBody>
      </p:sp>
      <p:sp>
        <p:nvSpPr>
          <p:cNvPr id="32" name="TextBox 31"/>
          <p:cNvSpPr txBox="1"/>
          <p:nvPr/>
        </p:nvSpPr>
        <p:spPr>
          <a:xfrm>
            <a:off x="10150593" y="5740014"/>
            <a:ext cx="470000" cy="338554"/>
          </a:xfrm>
          <a:prstGeom prst="rect">
            <a:avLst/>
          </a:prstGeom>
          <a:noFill/>
        </p:spPr>
        <p:txBody>
          <a:bodyPr wrap="none" rtlCol="0">
            <a:spAutoFit/>
          </a:bodyPr>
          <a:lstStyle/>
          <a:p>
            <a:r>
              <a:rPr lang="fr-CH" sz="1600" i="1" dirty="0"/>
              <a:t>g/2</a:t>
            </a:r>
            <a:endParaRPr lang="en-US" sz="1600" i="1" dirty="0"/>
          </a:p>
        </p:txBody>
      </p:sp>
      <p:sp>
        <p:nvSpPr>
          <p:cNvPr id="33" name="TextBox 32"/>
          <p:cNvSpPr txBox="1"/>
          <p:nvPr/>
        </p:nvSpPr>
        <p:spPr>
          <a:xfrm>
            <a:off x="10541870" y="4326919"/>
            <a:ext cx="561372" cy="338554"/>
          </a:xfrm>
          <a:prstGeom prst="rect">
            <a:avLst/>
          </a:prstGeom>
          <a:noFill/>
        </p:spPr>
        <p:txBody>
          <a:bodyPr wrap="none" rtlCol="0">
            <a:spAutoFit/>
          </a:bodyPr>
          <a:lstStyle/>
          <a:p>
            <a:r>
              <a:rPr lang="fr-CH" sz="1600" i="1" dirty="0">
                <a:solidFill>
                  <a:srgbClr val="00B050"/>
                </a:solidFill>
              </a:rPr>
              <a:t>E(z)</a:t>
            </a:r>
            <a:endParaRPr lang="en-US" sz="1600" i="1" dirty="0">
              <a:solidFill>
                <a:srgbClr val="00B050"/>
              </a:solidFill>
            </a:endParaRPr>
          </a:p>
        </p:txBody>
      </p:sp>
      <p:sp>
        <p:nvSpPr>
          <p:cNvPr id="34" name="TextBox 33"/>
          <p:cNvSpPr txBox="1"/>
          <p:nvPr/>
        </p:nvSpPr>
        <p:spPr>
          <a:xfrm>
            <a:off x="10505150" y="4759110"/>
            <a:ext cx="1319592" cy="338554"/>
          </a:xfrm>
          <a:prstGeom prst="rect">
            <a:avLst/>
          </a:prstGeom>
          <a:noFill/>
        </p:spPr>
        <p:txBody>
          <a:bodyPr wrap="none" rtlCol="0">
            <a:spAutoFit/>
          </a:bodyPr>
          <a:lstStyle/>
          <a:p>
            <a:r>
              <a:rPr lang="fr-CH" sz="1600" i="1" dirty="0">
                <a:solidFill>
                  <a:srgbClr val="FF0000"/>
                </a:solidFill>
              </a:rPr>
              <a:t>E(z)</a:t>
            </a:r>
            <a:r>
              <a:rPr lang="fr-CH" sz="1600" i="1" dirty="0" err="1">
                <a:solidFill>
                  <a:srgbClr val="FF0000"/>
                </a:solidFill>
              </a:rPr>
              <a:t>cos</a:t>
            </a:r>
            <a:r>
              <a:rPr lang="fr-CH" sz="1600" i="1" dirty="0" err="1">
                <a:solidFill>
                  <a:srgbClr val="FF0000"/>
                </a:solidFill>
                <a:latin typeface="Symbol" pitchFamily="18" charset="2"/>
              </a:rPr>
              <a:t>w</a:t>
            </a:r>
            <a:r>
              <a:rPr lang="fr-CH" sz="1600" i="1" dirty="0" err="1">
                <a:solidFill>
                  <a:srgbClr val="FF0000"/>
                </a:solidFill>
              </a:rPr>
              <a:t>t</a:t>
            </a:r>
            <a:r>
              <a:rPr lang="fr-CH" sz="1600" i="1" dirty="0">
                <a:solidFill>
                  <a:srgbClr val="FF0000"/>
                </a:solidFill>
              </a:rPr>
              <a:t>(z)</a:t>
            </a:r>
            <a:endParaRPr lang="en-US" sz="1600" i="1" dirty="0">
              <a:solidFill>
                <a:srgbClr val="FF0000"/>
              </a:solidFill>
            </a:endParaRPr>
          </a:p>
        </p:txBody>
      </p:sp>
      <p:sp>
        <p:nvSpPr>
          <p:cNvPr id="35" name="Rectangle 12"/>
          <p:cNvSpPr>
            <a:spLocks noChangeArrowheads="1"/>
          </p:cNvSpPr>
          <p:nvPr/>
        </p:nvSpPr>
        <p:spPr bwMode="auto">
          <a:xfrm>
            <a:off x="2324336" y="3363271"/>
            <a:ext cx="4558183" cy="336503"/>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fr-CH" sz="1600" dirty="0" err="1">
                <a:latin typeface="Comic Sans MS" pitchFamily="66" charset="0"/>
                <a:sym typeface="Symbol" pitchFamily="18" charset="2"/>
              </a:rPr>
              <a:t>Neglecting</a:t>
            </a:r>
            <a:r>
              <a:rPr lang="fr-CH" sz="1600" dirty="0">
                <a:latin typeface="Comic Sans MS" pitchFamily="66" charset="0"/>
                <a:sym typeface="Symbol" pitchFamily="18" charset="2"/>
              </a:rPr>
              <a:t> the </a:t>
            </a:r>
            <a:r>
              <a:rPr lang="fr-CH" sz="1600" dirty="0" err="1">
                <a:latin typeface="Comic Sans MS" pitchFamily="66" charset="0"/>
                <a:sym typeface="Symbol" pitchFamily="18" charset="2"/>
              </a:rPr>
              <a:t>increase</a:t>
            </a:r>
            <a:r>
              <a:rPr lang="fr-CH" sz="1600" dirty="0">
                <a:latin typeface="Comic Sans MS" pitchFamily="66" charset="0"/>
                <a:sym typeface="Symbol" pitchFamily="18" charset="2"/>
              </a:rPr>
              <a:t> in </a:t>
            </a:r>
            <a:r>
              <a:rPr lang="fr-CH" sz="1600" dirty="0" err="1">
                <a:latin typeface="Comic Sans MS" pitchFamily="66" charset="0"/>
                <a:sym typeface="Symbol" pitchFamily="18" charset="2"/>
              </a:rPr>
              <a:t>velocity</a:t>
            </a:r>
            <a:r>
              <a:rPr lang="fr-CH" sz="1600" dirty="0">
                <a:latin typeface="Comic Sans MS" pitchFamily="66" charset="0"/>
                <a:sym typeface="Symbol" pitchFamily="18" charset="2"/>
              </a:rPr>
              <a:t> in the gap</a:t>
            </a:r>
            <a:endParaRPr lang="en-US" sz="1600" dirty="0">
              <a:latin typeface="Comic Sans MS" pitchFamily="66" charset="0"/>
              <a:sym typeface="Symbol" pitchFamily="18" charset="2"/>
            </a:endParaRPr>
          </a:p>
        </p:txBody>
      </p:sp>
      <p:graphicFrame>
        <p:nvGraphicFramePr>
          <p:cNvPr id="41988" name="Object 4"/>
          <p:cNvGraphicFramePr>
            <a:graphicFrameLocks noChangeAspect="1"/>
          </p:cNvGraphicFramePr>
          <p:nvPr>
            <p:extLst>
              <p:ext uri="{D42A27DB-BD31-4B8C-83A1-F6EECF244321}">
                <p14:modId xmlns:p14="http://schemas.microsoft.com/office/powerpoint/2010/main" val="2989687086"/>
              </p:ext>
            </p:extLst>
          </p:nvPr>
        </p:nvGraphicFramePr>
        <p:xfrm>
          <a:off x="2885984" y="3886243"/>
          <a:ext cx="2590800" cy="881558"/>
        </p:xfrm>
        <a:graphic>
          <a:graphicData uri="http://schemas.openxmlformats.org/presentationml/2006/ole">
            <mc:AlternateContent xmlns:mc="http://schemas.openxmlformats.org/markup-compatibility/2006">
              <mc:Choice xmlns:v="urn:schemas-microsoft-com:vml" Requires="v">
                <p:oleObj name="Equation" r:id="rId3" imgW="1866600" imgH="634680" progId="Equation.3">
                  <p:embed/>
                </p:oleObj>
              </mc:Choice>
              <mc:Fallback>
                <p:oleObj name="Equation" r:id="rId3" imgW="1866600" imgH="634680" progId="Equation.3">
                  <p:embed/>
                  <p:pic>
                    <p:nvPicPr>
                      <p:cNvPr id="41988"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5984" y="3886243"/>
                        <a:ext cx="2590800" cy="88155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7" name="Rectangle 12"/>
          <p:cNvSpPr>
            <a:spLocks noChangeArrowheads="1"/>
          </p:cNvSpPr>
          <p:nvPr/>
        </p:nvSpPr>
        <p:spPr bwMode="auto">
          <a:xfrm>
            <a:off x="7614636" y="3877553"/>
            <a:ext cx="1412458" cy="881557"/>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fr-CH" sz="1600" dirty="0">
                <a:latin typeface="Comic Sans MS" pitchFamily="66" charset="0"/>
                <a:sym typeface="Symbol" pitchFamily="18" charset="2"/>
              </a:rPr>
              <a:t>For the </a:t>
            </a:r>
            <a:r>
              <a:rPr lang="fr-CH" sz="1600" dirty="0" err="1">
                <a:latin typeface="Comic Sans MS" pitchFamily="66" charset="0"/>
                <a:sym typeface="Symbol" pitchFamily="18" charset="2"/>
              </a:rPr>
              <a:t>simplest</a:t>
            </a:r>
            <a:r>
              <a:rPr lang="fr-CH" sz="1600" dirty="0">
                <a:latin typeface="Comic Sans MS" pitchFamily="66" charset="0"/>
                <a:sym typeface="Symbol" pitchFamily="18" charset="2"/>
              </a:rPr>
              <a:t> case E(z)=E</a:t>
            </a:r>
            <a:r>
              <a:rPr lang="fr-CH" sz="1600" baseline="-25000" dirty="0">
                <a:latin typeface="Comic Sans MS" pitchFamily="66" charset="0"/>
                <a:sym typeface="Symbol" pitchFamily="18" charset="2"/>
              </a:rPr>
              <a:t>0</a:t>
            </a:r>
            <a:endParaRPr lang="en-US" sz="1600" dirty="0">
              <a:latin typeface="Comic Sans MS" pitchFamily="66" charset="0"/>
              <a:sym typeface="Symbol" pitchFamily="18" charset="2"/>
            </a:endParaRPr>
          </a:p>
        </p:txBody>
      </p:sp>
      <p:graphicFrame>
        <p:nvGraphicFramePr>
          <p:cNvPr id="41989" name="Object 5"/>
          <p:cNvGraphicFramePr>
            <a:graphicFrameLocks noChangeAspect="1"/>
          </p:cNvGraphicFramePr>
          <p:nvPr>
            <p:extLst>
              <p:ext uri="{D42A27DB-BD31-4B8C-83A1-F6EECF244321}">
                <p14:modId xmlns:p14="http://schemas.microsoft.com/office/powerpoint/2010/main" val="1040242586"/>
              </p:ext>
            </p:extLst>
          </p:nvPr>
        </p:nvGraphicFramePr>
        <p:xfrm>
          <a:off x="5941247" y="4055390"/>
          <a:ext cx="1560693" cy="628732"/>
        </p:xfrm>
        <a:graphic>
          <a:graphicData uri="http://schemas.openxmlformats.org/presentationml/2006/ole">
            <mc:AlternateContent xmlns:mc="http://schemas.openxmlformats.org/markup-compatibility/2006">
              <mc:Choice xmlns:v="urn:schemas-microsoft-com:vml" Requires="v">
                <p:oleObj name="Equation" r:id="rId5" imgW="1041120" imgH="419040" progId="Equation.3">
                  <p:embed/>
                </p:oleObj>
              </mc:Choice>
              <mc:Fallback>
                <p:oleObj name="Equation" r:id="rId5" imgW="1041120" imgH="419040" progId="Equation.3">
                  <p:embed/>
                  <p:pic>
                    <p:nvPicPr>
                      <p:cNvPr id="41989" name="Object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1247" y="4055390"/>
                        <a:ext cx="1560693" cy="628732"/>
                      </a:xfrm>
                      <a:prstGeom prst="rect">
                        <a:avLst/>
                      </a:prstGeom>
                      <a:noFill/>
                    </p:spPr>
                  </p:pic>
                </p:oleObj>
              </mc:Fallback>
            </mc:AlternateContent>
          </a:graphicData>
        </a:graphic>
      </p:graphicFrame>
      <p:sp>
        <p:nvSpPr>
          <p:cNvPr id="39" name="TextBox 38"/>
          <p:cNvSpPr txBox="1"/>
          <p:nvPr/>
        </p:nvSpPr>
        <p:spPr>
          <a:xfrm>
            <a:off x="599416" y="5859495"/>
            <a:ext cx="7905287" cy="338554"/>
          </a:xfrm>
          <a:prstGeom prst="rect">
            <a:avLst/>
          </a:prstGeom>
          <a:noFill/>
        </p:spPr>
        <p:txBody>
          <a:bodyPr wrap="square" rtlCol="0">
            <a:spAutoFit/>
          </a:bodyPr>
          <a:lstStyle/>
          <a:p>
            <a:r>
              <a:rPr lang="fr-CH" sz="1600" i="1" dirty="0"/>
              <a:t>T </a:t>
            </a:r>
            <a:r>
              <a:rPr lang="fr-CH" sz="1600" i="1" dirty="0" err="1"/>
              <a:t>is</a:t>
            </a:r>
            <a:r>
              <a:rPr lang="fr-CH" sz="1600" i="1" dirty="0"/>
              <a:t> a </a:t>
            </a:r>
            <a:r>
              <a:rPr lang="fr-CH" sz="1600" i="1" dirty="0" err="1"/>
              <a:t>characteristic</a:t>
            </a:r>
            <a:r>
              <a:rPr lang="fr-CH" sz="1600" i="1" dirty="0"/>
              <a:t> of the </a:t>
            </a:r>
            <a:r>
              <a:rPr lang="fr-CH" sz="1600" i="1" dirty="0" err="1"/>
              <a:t>cavity</a:t>
            </a:r>
            <a:r>
              <a:rPr lang="fr-CH" sz="1600" i="1" dirty="0"/>
              <a:t> design; can </a:t>
            </a:r>
            <a:r>
              <a:rPr lang="fr-CH" sz="1600" i="1" dirty="0" err="1"/>
              <a:t>be</a:t>
            </a:r>
            <a:r>
              <a:rPr lang="fr-CH" sz="1600" i="1" dirty="0"/>
              <a:t> </a:t>
            </a:r>
            <a:r>
              <a:rPr lang="fr-CH" sz="1600" i="1" dirty="0" err="1"/>
              <a:t>easily</a:t>
            </a:r>
            <a:r>
              <a:rPr lang="fr-CH" sz="1600" i="1" dirty="0"/>
              <a:t> </a:t>
            </a:r>
            <a:r>
              <a:rPr lang="fr-CH" sz="1600" i="1" dirty="0" err="1"/>
              <a:t>calculated</a:t>
            </a:r>
            <a:r>
              <a:rPr lang="fr-CH" sz="1600" i="1" dirty="0"/>
              <a:t> by RF design codes</a:t>
            </a:r>
            <a:endParaRPr lang="en-US" sz="1600" i="1" dirty="0"/>
          </a:p>
        </p:txBody>
      </p:sp>
      <p:graphicFrame>
        <p:nvGraphicFramePr>
          <p:cNvPr id="41990" name="Object 6"/>
          <p:cNvGraphicFramePr>
            <a:graphicFrameLocks noChangeAspect="1"/>
          </p:cNvGraphicFramePr>
          <p:nvPr>
            <p:extLst>
              <p:ext uri="{D42A27DB-BD31-4B8C-83A1-F6EECF244321}">
                <p14:modId xmlns:p14="http://schemas.microsoft.com/office/powerpoint/2010/main" val="3475670900"/>
              </p:ext>
            </p:extLst>
          </p:nvPr>
        </p:nvGraphicFramePr>
        <p:xfrm>
          <a:off x="650785" y="4035716"/>
          <a:ext cx="1778000" cy="582613"/>
        </p:xfrm>
        <a:graphic>
          <a:graphicData uri="http://schemas.openxmlformats.org/presentationml/2006/ole">
            <mc:AlternateContent xmlns:mc="http://schemas.openxmlformats.org/markup-compatibility/2006">
              <mc:Choice xmlns:v="urn:schemas-microsoft-com:vml" Requires="v">
                <p:oleObj name="Equation" r:id="rId7" imgW="1282680" imgH="419040" progId="Equation.3">
                  <p:embed/>
                </p:oleObj>
              </mc:Choice>
              <mc:Fallback>
                <p:oleObj name="Equation" r:id="rId7" imgW="1282680" imgH="419040" progId="Equation.3">
                  <p:embed/>
                  <p:pic>
                    <p:nvPicPr>
                      <p:cNvPr id="41990" name="Object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0785" y="4035716"/>
                        <a:ext cx="1778000" cy="5826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Box 3">
            <a:extLst>
              <a:ext uri="{FF2B5EF4-FFF2-40B4-BE49-F238E27FC236}">
                <a16:creationId xmlns:a16="http://schemas.microsoft.com/office/drawing/2014/main" id="{2141DD74-45F2-487D-A226-2D8A08777F29}"/>
              </a:ext>
            </a:extLst>
          </p:cNvPr>
          <p:cNvSpPr txBox="1"/>
          <p:nvPr/>
        </p:nvSpPr>
        <p:spPr>
          <a:xfrm>
            <a:off x="4552060" y="1260368"/>
            <a:ext cx="6275562" cy="276999"/>
          </a:xfrm>
          <a:prstGeom prst="rect">
            <a:avLst/>
          </a:prstGeom>
          <a:noFill/>
        </p:spPr>
        <p:txBody>
          <a:bodyPr wrap="square" lIns="0" tIns="0" rIns="0" bIns="0" rtlCol="0">
            <a:spAutoFit/>
          </a:bodyPr>
          <a:lstStyle/>
          <a:p>
            <a:pPr algn="l"/>
            <a:r>
              <a:rPr lang="en-GB" dirty="0"/>
              <a:t>Panofsky equation: energy gain of a particle crossing a gap</a:t>
            </a:r>
          </a:p>
        </p:txBody>
      </p:sp>
      <p:graphicFrame>
        <p:nvGraphicFramePr>
          <p:cNvPr id="5" name="Object 5">
            <a:extLst>
              <a:ext uri="{FF2B5EF4-FFF2-40B4-BE49-F238E27FC236}">
                <a16:creationId xmlns:a16="http://schemas.microsoft.com/office/drawing/2014/main" id="{638110AC-0972-E276-8601-45C26B487905}"/>
              </a:ext>
            </a:extLst>
          </p:cNvPr>
          <p:cNvGraphicFramePr>
            <a:graphicFrameLocks noChangeAspect="1"/>
          </p:cNvGraphicFramePr>
          <p:nvPr>
            <p:extLst>
              <p:ext uri="{D42A27DB-BD31-4B8C-83A1-F6EECF244321}">
                <p14:modId xmlns:p14="http://schemas.microsoft.com/office/powerpoint/2010/main" val="514162060"/>
              </p:ext>
            </p:extLst>
          </p:nvPr>
        </p:nvGraphicFramePr>
        <p:xfrm>
          <a:off x="438059" y="1913152"/>
          <a:ext cx="8610600" cy="525462"/>
        </p:xfrm>
        <a:graphic>
          <a:graphicData uri="http://schemas.openxmlformats.org/presentationml/2006/ole">
            <mc:AlternateContent xmlns:mc="http://schemas.openxmlformats.org/markup-compatibility/2006">
              <mc:Choice xmlns:v="urn:schemas-microsoft-com:vml" Requires="v">
                <p:oleObj name="Equation" r:id="rId9" imgW="5397480" imgH="330120" progId="Equation.3">
                  <p:embed/>
                </p:oleObj>
              </mc:Choice>
              <mc:Fallback>
                <p:oleObj name="Equation" r:id="rId9" imgW="5397480" imgH="330120" progId="Equation.3">
                  <p:embed/>
                  <p:pic>
                    <p:nvPicPr>
                      <p:cNvPr id="40965" name="Object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8059" y="1913152"/>
                        <a:ext cx="8610600" cy="5254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 name="Object 6">
                <a:extLst>
                  <a:ext uri="{FF2B5EF4-FFF2-40B4-BE49-F238E27FC236}">
                    <a16:creationId xmlns:a16="http://schemas.microsoft.com/office/drawing/2014/main" id="{121B2FA4-F04F-33F3-167D-85FDE00420E4}"/>
                  </a:ext>
                </a:extLst>
              </p:cNvPr>
              <p:cNvSpPr txBox="1"/>
              <p:nvPr/>
            </p:nvSpPr>
            <p:spPr bwMode="auto">
              <a:xfrm>
                <a:off x="438150" y="2718392"/>
                <a:ext cx="7815513" cy="827774"/>
              </a:xfrm>
              <a:prstGeom prst="rect">
                <a:avLst/>
              </a:prstGeom>
              <a:noFill/>
            </p:spPr>
            <p:txBody>
              <a:bodyPr>
                <a:noAutofit/>
              </a:bodyPr>
              <a:lstStyle/>
              <a:p>
                <a:pPr/>
                <a14:m>
                  <m:oMathPara xmlns:m="http://schemas.openxmlformats.org/officeDocument/2006/math">
                    <m:oMathParaPr>
                      <m:jc m:val="left"/>
                    </m:oMathParaPr>
                    <m:oMath xmlns:m="http://schemas.openxmlformats.org/officeDocument/2006/math">
                      <m:r>
                        <a:rPr lang="en-CH" sz="1200" i="1">
                          <a:solidFill>
                            <a:srgbClr val="000000"/>
                          </a:solidFill>
                          <a:latin typeface="Cambria Math" panose="02040503050406030204" pitchFamily="18" charset="0"/>
                        </a:rPr>
                        <m:t>𝑇</m:t>
                      </m:r>
                      <m:r>
                        <a:rPr lang="en-CH" sz="1200" i="1">
                          <a:solidFill>
                            <a:srgbClr val="000000"/>
                          </a:solidFill>
                          <a:latin typeface="Cambria Math" panose="02040503050406030204" pitchFamily="18" charset="0"/>
                        </a:rPr>
                        <m:t>=</m:t>
                      </m:r>
                      <m:f>
                        <m:fPr>
                          <m:ctrlPr>
                            <a:rPr lang="en-CH" sz="1200" i="1">
                              <a:solidFill>
                                <a:srgbClr val="000000"/>
                              </a:solidFill>
                              <a:latin typeface="Cambria Math" panose="02040503050406030204" pitchFamily="18" charset="0"/>
                            </a:rPr>
                          </m:ctrlPr>
                        </m:fPr>
                        <m:num>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func>
                                <m:funcPr>
                                  <m:ctrlPr>
                                    <a:rPr lang="en-CH" sz="1200" i="1">
                                      <a:solidFill>
                                        <a:srgbClr val="000000"/>
                                      </a:solidFill>
                                      <a:latin typeface="Cambria Math" panose="02040503050406030204" pitchFamily="18" charset="0"/>
                                    </a:rPr>
                                  </m:ctrlPr>
                                </m:funcPr>
                                <m:fName>
                                  <m:r>
                                    <m:rPr>
                                      <m:sty m:val="p"/>
                                    </m:rPr>
                                    <a:rPr lang="en-CH" sz="1200" i="0">
                                      <a:solidFill>
                                        <a:srgbClr val="000000"/>
                                      </a:solidFill>
                                      <a:latin typeface="Cambria Math" panose="02040503050406030204" pitchFamily="18" charset="0"/>
                                    </a:rPr>
                                    <m:t>cos</m:t>
                                  </m:r>
                                </m:fName>
                                <m:e>
                                  <m:r>
                                    <a:rPr lang="en-CH" sz="1200" i="1">
                                      <a:solidFill>
                                        <a:srgbClr val="000000"/>
                                      </a:solidFill>
                                      <a:latin typeface="Cambria Math" panose="02040503050406030204" pitchFamily="18" charset="0"/>
                                    </a:rPr>
                                    <m:t>𝜔</m:t>
                                  </m:r>
                                </m:e>
                              </m:func>
                              <m:r>
                                <a:rPr lang="en-CH" sz="1200" i="1">
                                  <a:solidFill>
                                    <a:srgbClr val="000000"/>
                                  </a:solidFill>
                                  <a:latin typeface="Cambria Math" panose="02040503050406030204" pitchFamily="18" charset="0"/>
                                </a:rPr>
                                <m:t>𝑡</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num>
                        <m:den>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den>
                      </m:f>
                      <m:r>
                        <a:rPr lang="en-CH" sz="1200" i="1">
                          <a:solidFill>
                            <a:srgbClr val="000000"/>
                          </a:solidFill>
                          <a:latin typeface="Cambria Math" panose="02040503050406030204" pitchFamily="18" charset="0"/>
                        </a:rPr>
                        <m:t>−</m:t>
                      </m:r>
                      <m:func>
                        <m:funcPr>
                          <m:ctrlPr>
                            <a:rPr lang="en-CH" sz="1200" i="1">
                              <a:solidFill>
                                <a:srgbClr val="000000"/>
                              </a:solidFill>
                              <a:latin typeface="Cambria Math" panose="02040503050406030204" pitchFamily="18" charset="0"/>
                            </a:rPr>
                          </m:ctrlPr>
                        </m:funcPr>
                        <m:fName>
                          <m:r>
                            <m:rPr>
                              <m:sty m:val="p"/>
                            </m:rPr>
                            <a:rPr lang="en-CH" sz="1200" i="0">
                              <a:solidFill>
                                <a:srgbClr val="000000"/>
                              </a:solidFill>
                              <a:latin typeface="Cambria Math" panose="02040503050406030204" pitchFamily="18" charset="0"/>
                            </a:rPr>
                            <m:t>tan</m:t>
                          </m:r>
                        </m:fName>
                        <m:e>
                          <m:r>
                            <a:rPr lang="en-CH" sz="1200" i="1">
                              <a:solidFill>
                                <a:srgbClr val="000000"/>
                              </a:solidFill>
                              <a:latin typeface="Cambria Math" panose="02040503050406030204" pitchFamily="18" charset="0"/>
                            </a:rPr>
                            <m:t>𝜙</m:t>
                          </m:r>
                        </m:e>
                      </m:func>
                      <m:f>
                        <m:fPr>
                          <m:ctrlPr>
                            <a:rPr lang="en-CH" sz="1200" i="1">
                              <a:solidFill>
                                <a:srgbClr val="000000"/>
                              </a:solidFill>
                              <a:latin typeface="Cambria Math" panose="02040503050406030204" pitchFamily="18" charset="0"/>
                            </a:rPr>
                          </m:ctrlPr>
                        </m:fPr>
                        <m:num>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func>
                                <m:funcPr>
                                  <m:ctrlPr>
                                    <a:rPr lang="en-CH" sz="1200" i="1">
                                      <a:solidFill>
                                        <a:srgbClr val="000000"/>
                                      </a:solidFill>
                                      <a:latin typeface="Cambria Math" panose="02040503050406030204" pitchFamily="18" charset="0"/>
                                    </a:rPr>
                                  </m:ctrlPr>
                                </m:funcPr>
                                <m:fName>
                                  <m:r>
                                    <m:rPr>
                                      <m:sty m:val="p"/>
                                    </m:rPr>
                                    <a:rPr lang="en-CH" sz="1200" i="0">
                                      <a:solidFill>
                                        <a:srgbClr val="000000"/>
                                      </a:solidFill>
                                      <a:latin typeface="Cambria Math" panose="02040503050406030204" pitchFamily="18" charset="0"/>
                                    </a:rPr>
                                    <m:t>sin</m:t>
                                  </m:r>
                                </m:fName>
                                <m:e>
                                  <m:r>
                                    <a:rPr lang="en-CH" sz="1200" i="1">
                                      <a:solidFill>
                                        <a:srgbClr val="000000"/>
                                      </a:solidFill>
                                      <a:latin typeface="Cambria Math" panose="02040503050406030204" pitchFamily="18" charset="0"/>
                                    </a:rPr>
                                    <m:t>𝜔</m:t>
                                  </m:r>
                                </m:e>
                              </m:func>
                              <m:r>
                                <a:rPr lang="en-CH" sz="1200" i="1">
                                  <a:solidFill>
                                    <a:srgbClr val="000000"/>
                                  </a:solidFill>
                                  <a:latin typeface="Cambria Math" panose="02040503050406030204" pitchFamily="18" charset="0"/>
                                </a:rPr>
                                <m:t>𝑡</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num>
                        <m:den>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den>
                      </m:f>
                      <m:r>
                        <a:rPr lang="en-CH" sz="1200" i="1" smtClean="0">
                          <a:solidFill>
                            <a:srgbClr val="000000"/>
                          </a:solidFill>
                          <a:latin typeface="Cambria Math" panose="02040503050406030204" pitchFamily="18" charset="0"/>
                          <a:ea typeface="Cambria Math" panose="02040503050406030204" pitchFamily="18" charset="0"/>
                        </a:rPr>
                        <m:t>≅</m:t>
                      </m:r>
                      <m:f>
                        <m:fPr>
                          <m:ctrlPr>
                            <a:rPr lang="en-CH" sz="1200" i="1">
                              <a:solidFill>
                                <a:srgbClr val="000000"/>
                              </a:solidFill>
                              <a:latin typeface="Cambria Math" panose="02040503050406030204" pitchFamily="18" charset="0"/>
                            </a:rPr>
                          </m:ctrlPr>
                        </m:fPr>
                        <m:num>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func>
                                <m:funcPr>
                                  <m:ctrlPr>
                                    <a:rPr lang="en-CH" sz="1200" i="1">
                                      <a:solidFill>
                                        <a:srgbClr val="000000"/>
                                      </a:solidFill>
                                      <a:latin typeface="Cambria Math" panose="02040503050406030204" pitchFamily="18" charset="0"/>
                                    </a:rPr>
                                  </m:ctrlPr>
                                </m:funcPr>
                                <m:fName>
                                  <m:r>
                                    <m:rPr>
                                      <m:sty m:val="p"/>
                                    </m:rPr>
                                    <a:rPr lang="en-CH" sz="1200" i="0">
                                      <a:solidFill>
                                        <a:srgbClr val="000000"/>
                                      </a:solidFill>
                                      <a:latin typeface="Cambria Math" panose="02040503050406030204" pitchFamily="18" charset="0"/>
                                    </a:rPr>
                                    <m:t>cos</m:t>
                                  </m:r>
                                </m:fName>
                                <m:e>
                                  <m:r>
                                    <a:rPr lang="en-CH" sz="1200" i="1">
                                      <a:solidFill>
                                        <a:srgbClr val="000000"/>
                                      </a:solidFill>
                                      <a:latin typeface="Cambria Math" panose="02040503050406030204" pitchFamily="18" charset="0"/>
                                    </a:rPr>
                                    <m:t>𝜔</m:t>
                                  </m:r>
                                </m:e>
                              </m:func>
                              <m:r>
                                <a:rPr lang="en-CH" sz="1200" i="1">
                                  <a:solidFill>
                                    <a:srgbClr val="000000"/>
                                  </a:solidFill>
                                  <a:latin typeface="Cambria Math" panose="02040503050406030204" pitchFamily="18" charset="0"/>
                                </a:rPr>
                                <m:t>𝑡</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num>
                        <m:den>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den>
                      </m:f>
                      <m:r>
                        <a:rPr lang="en-CH" sz="1200" i="1">
                          <a:solidFill>
                            <a:srgbClr val="000000"/>
                          </a:solidFill>
                          <a:latin typeface="Cambria Math" panose="02040503050406030204" pitchFamily="18" charset="0"/>
                        </a:rPr>
                        <m:t>=</m:t>
                      </m:r>
                      <m:f>
                        <m:fPr>
                          <m:ctrlPr>
                            <a:rPr lang="en-CH" sz="1200" i="1">
                              <a:solidFill>
                                <a:srgbClr val="000000"/>
                              </a:solidFill>
                              <a:latin typeface="Cambria Math" panose="02040503050406030204" pitchFamily="18" charset="0"/>
                            </a:rPr>
                          </m:ctrlPr>
                        </m:fPr>
                        <m:num>
                          <m:r>
                            <a:rPr lang="en-CH" sz="1200" i="1">
                              <a:solidFill>
                                <a:srgbClr val="000000"/>
                              </a:solidFill>
                              <a:latin typeface="Cambria Math" panose="02040503050406030204" pitchFamily="18" charset="0"/>
                            </a:rPr>
                            <m:t>1</m:t>
                          </m:r>
                        </m:num>
                        <m:den>
                          <m:sSub>
                            <m:sSubPr>
                              <m:ctrlPr>
                                <a:rPr lang="en-CH" sz="1200" i="1">
                                  <a:solidFill>
                                    <a:srgbClr val="000000"/>
                                  </a:solidFill>
                                  <a:latin typeface="Cambria Math" panose="02040503050406030204" pitchFamily="18" charset="0"/>
                                </a:rPr>
                              </m:ctrlPr>
                            </m:sSubPr>
                            <m:e>
                              <m:r>
                                <a:rPr lang="en-CH" sz="1200" i="1">
                                  <a:solidFill>
                                    <a:srgbClr val="000000"/>
                                  </a:solidFill>
                                  <a:latin typeface="Cambria Math" panose="02040503050406030204" pitchFamily="18" charset="0"/>
                                </a:rPr>
                                <m:t>𝑉</m:t>
                              </m:r>
                            </m:e>
                            <m:sub>
                              <m:r>
                                <a:rPr lang="en-CH" sz="1200" i="1">
                                  <a:solidFill>
                                    <a:srgbClr val="000000"/>
                                  </a:solidFill>
                                  <a:latin typeface="Cambria Math" panose="02040503050406030204" pitchFamily="18" charset="0"/>
                                </a:rPr>
                                <m:t>0</m:t>
                              </m:r>
                            </m:sub>
                          </m:sSub>
                        </m:den>
                      </m:f>
                      <m:nary>
                        <m:naryPr>
                          <m:ctrlPr>
                            <a:rPr lang="en-CH" sz="1200" i="1">
                              <a:solidFill>
                                <a:srgbClr val="000000"/>
                              </a:solidFill>
                              <a:latin typeface="Cambria Math" panose="02040503050406030204" pitchFamily="18" charset="0"/>
                            </a:rPr>
                          </m:ctrlPr>
                        </m:naryPr>
                        <m:sub>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b>
                        <m:sup>
                          <m:r>
                            <a:rPr lang="en-CH" sz="1200" i="1">
                              <a:solidFill>
                                <a:srgbClr val="000000"/>
                              </a:solidFill>
                              <a:latin typeface="Cambria Math" panose="02040503050406030204" pitchFamily="18" charset="0"/>
                            </a:rPr>
                            <m:t>𝐿</m:t>
                          </m:r>
                          <m:r>
                            <a:rPr lang="en-CH" sz="1200" i="1">
                              <a:solidFill>
                                <a:srgbClr val="000000"/>
                              </a:solidFill>
                              <a:latin typeface="Cambria Math" panose="02040503050406030204" pitchFamily="18" charset="0"/>
                            </a:rPr>
                            <m:t>/2</m:t>
                          </m:r>
                        </m:sup>
                        <m:e>
                          <m:r>
                            <a:rPr lang="en-CH" sz="1200" i="1">
                              <a:solidFill>
                                <a:srgbClr val="000000"/>
                              </a:solidFill>
                              <a:latin typeface="Cambria Math" panose="02040503050406030204" pitchFamily="18" charset="0"/>
                            </a:rPr>
                            <m:t>𝐸</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func>
                            <m:funcPr>
                              <m:ctrlPr>
                                <a:rPr lang="en-CH" sz="1200" i="1">
                                  <a:solidFill>
                                    <a:srgbClr val="000000"/>
                                  </a:solidFill>
                                  <a:latin typeface="Cambria Math" panose="02040503050406030204" pitchFamily="18" charset="0"/>
                                </a:rPr>
                              </m:ctrlPr>
                            </m:funcPr>
                            <m:fName>
                              <m:r>
                                <m:rPr>
                                  <m:sty m:val="p"/>
                                </m:rPr>
                                <a:rPr lang="en-CH" sz="1200" i="0">
                                  <a:solidFill>
                                    <a:srgbClr val="000000"/>
                                  </a:solidFill>
                                  <a:latin typeface="Cambria Math" panose="02040503050406030204" pitchFamily="18" charset="0"/>
                                </a:rPr>
                                <m:t>cos</m:t>
                              </m:r>
                            </m:fName>
                            <m:e>
                              <m:r>
                                <a:rPr lang="en-CH" sz="1200" i="1">
                                  <a:solidFill>
                                    <a:srgbClr val="000000"/>
                                  </a:solidFill>
                                  <a:latin typeface="Cambria Math" panose="02040503050406030204" pitchFamily="18" charset="0"/>
                                </a:rPr>
                                <m:t>𝜔</m:t>
                              </m:r>
                            </m:e>
                          </m:func>
                          <m:r>
                            <a:rPr lang="en-CH" sz="1200" i="1">
                              <a:solidFill>
                                <a:srgbClr val="000000"/>
                              </a:solidFill>
                              <a:latin typeface="Cambria Math" panose="02040503050406030204" pitchFamily="18" charset="0"/>
                            </a:rPr>
                            <m:t>𝑡</m:t>
                          </m:r>
                          <m:r>
                            <a:rPr lang="en-CH" sz="1200" i="1">
                              <a:solidFill>
                                <a:srgbClr val="000000"/>
                              </a:solidFill>
                              <a:latin typeface="Cambria Math" panose="02040503050406030204" pitchFamily="18" charset="0"/>
                            </a:rPr>
                            <m:t>(</m:t>
                          </m:r>
                          <m:r>
                            <a:rPr lang="en-CH" sz="1200" i="1">
                              <a:solidFill>
                                <a:srgbClr val="000000"/>
                              </a:solidFill>
                              <a:latin typeface="Cambria Math" panose="02040503050406030204" pitchFamily="18" charset="0"/>
                            </a:rPr>
                            <m:t>𝑧</m:t>
                          </m:r>
                          <m:r>
                            <a:rPr lang="en-CH" sz="1200" i="1">
                              <a:solidFill>
                                <a:srgbClr val="000000"/>
                              </a:solidFill>
                              <a:latin typeface="Cambria Math" panose="02040503050406030204" pitchFamily="18" charset="0"/>
                            </a:rPr>
                            <m:t>)</m:t>
                          </m:r>
                        </m:e>
                      </m:nary>
                      <m:r>
                        <a:rPr lang="en-CH" sz="1200" i="1">
                          <a:solidFill>
                            <a:srgbClr val="000000"/>
                          </a:solidFill>
                          <a:latin typeface="Cambria Math" panose="02040503050406030204" pitchFamily="18" charset="0"/>
                        </a:rPr>
                        <m:t>𝑑𝑧</m:t>
                      </m:r>
                    </m:oMath>
                  </m:oMathPara>
                </a14:m>
                <a:endParaRPr lang="en-CH" sz="1200" dirty="0"/>
              </a:p>
            </p:txBody>
          </p:sp>
        </mc:Choice>
        <mc:Fallback xmlns="">
          <p:sp>
            <p:nvSpPr>
              <p:cNvPr id="6" name="Object 6">
                <a:extLst>
                  <a:ext uri="{FF2B5EF4-FFF2-40B4-BE49-F238E27FC236}">
                    <a16:creationId xmlns:a16="http://schemas.microsoft.com/office/drawing/2014/main" id="{121B2FA4-F04F-33F3-167D-85FDE00420E4}"/>
                  </a:ext>
                </a:extLst>
              </p:cNvPr>
              <p:cNvSpPr txBox="1">
                <a:spLocks noRot="1" noChangeAspect="1" noMove="1" noResize="1" noEditPoints="1" noAdjustHandles="1" noChangeArrowheads="1" noChangeShapeType="1" noTextEdit="1"/>
              </p:cNvSpPr>
              <p:nvPr/>
            </p:nvSpPr>
            <p:spPr bwMode="auto">
              <a:xfrm>
                <a:off x="438150" y="2718392"/>
                <a:ext cx="7815513" cy="827774"/>
              </a:xfrm>
              <a:prstGeom prst="rect">
                <a:avLst/>
              </a:prstGeom>
              <a:blipFill>
                <a:blip r:embed="rId11"/>
                <a:stretch>
                  <a:fillRect/>
                </a:stretch>
              </a:blipFill>
            </p:spPr>
            <p:txBody>
              <a:bodyPr/>
              <a:lstStyle/>
              <a:p>
                <a:r>
                  <a:rPr lang="en-CH">
                    <a:noFill/>
                  </a:rPr>
                  <a:t> </a:t>
                </a:r>
              </a:p>
            </p:txBody>
          </p:sp>
        </mc:Fallback>
      </mc:AlternateContent>
      <p:cxnSp>
        <p:nvCxnSpPr>
          <p:cNvPr id="13" name="Straight Arrow Connector 12">
            <a:extLst>
              <a:ext uri="{FF2B5EF4-FFF2-40B4-BE49-F238E27FC236}">
                <a16:creationId xmlns:a16="http://schemas.microsoft.com/office/drawing/2014/main" id="{471AF1EC-86B9-FA9D-C278-4C35F9A3DCD9}"/>
              </a:ext>
            </a:extLst>
          </p:cNvPr>
          <p:cNvCxnSpPr>
            <a:cxnSpLocks/>
          </p:cNvCxnSpPr>
          <p:nvPr/>
        </p:nvCxnSpPr>
        <p:spPr>
          <a:xfrm flipV="1">
            <a:off x="4463716" y="3132279"/>
            <a:ext cx="0" cy="2443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EE6B2E4-E76E-7120-5DE4-5D48EEDD3E51}"/>
              </a:ext>
            </a:extLst>
          </p:cNvPr>
          <p:cNvCxnSpPr/>
          <p:nvPr/>
        </p:nvCxnSpPr>
        <p:spPr>
          <a:xfrm>
            <a:off x="2492105" y="4303122"/>
            <a:ext cx="25683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Arrow: Right 18">
            <a:extLst>
              <a:ext uri="{FF2B5EF4-FFF2-40B4-BE49-F238E27FC236}">
                <a16:creationId xmlns:a16="http://schemas.microsoft.com/office/drawing/2014/main" id="{31196B79-43FC-0ADB-AC73-7FA66ECE3093}"/>
              </a:ext>
            </a:extLst>
          </p:cNvPr>
          <p:cNvSpPr/>
          <p:nvPr/>
        </p:nvSpPr>
        <p:spPr>
          <a:xfrm>
            <a:off x="5582215" y="4193167"/>
            <a:ext cx="246336" cy="216963"/>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Shunt </a:t>
            </a:r>
            <a:r>
              <a:rPr lang="fr-CH" dirty="0" err="1"/>
              <a:t>Impedance</a:t>
            </a:r>
            <a:r>
              <a:rPr lang="fr-CH" dirty="0"/>
              <a:t> (</a:t>
            </a:r>
            <a:r>
              <a:rPr lang="fr-CH" dirty="0" err="1"/>
              <a:t>reminder</a:t>
            </a:r>
            <a:r>
              <a:rPr lang="fr-CH" dirty="0"/>
              <a:t>)</a:t>
            </a:r>
            <a:endParaRPr lang="en-US" dirty="0"/>
          </a:p>
        </p:txBody>
      </p:sp>
      <p:sp>
        <p:nvSpPr>
          <p:cNvPr id="3" name="Footer Placeholder 2"/>
          <p:cNvSpPr>
            <a:spLocks noGrp="1"/>
          </p:cNvSpPr>
          <p:nvPr>
            <p:ph type="ftr" sz="quarter" idx="11"/>
          </p:nvPr>
        </p:nvSpPr>
        <p:spPr>
          <a:xfrm>
            <a:off x="3268662" y="5873750"/>
            <a:ext cx="6572221" cy="365125"/>
          </a:xfrm>
        </p:spPr>
        <p:txBody>
          <a:bodyPr/>
          <a:lstStyle/>
          <a:p>
            <a:fld id="{F478B020-40AD-45EC-B4A7-42AB5468E756}" type="slidenum">
              <a:rPr lang="en-GB" smtClean="0"/>
              <a:pPr/>
              <a:t>6</a:t>
            </a:fld>
            <a:endParaRPr lang="en-GB"/>
          </a:p>
        </p:txBody>
      </p:sp>
      <p:sp>
        <p:nvSpPr>
          <p:cNvPr id="4" name="Rectangle 12"/>
          <p:cNvSpPr>
            <a:spLocks noChangeArrowheads="1"/>
          </p:cNvSpPr>
          <p:nvPr/>
        </p:nvSpPr>
        <p:spPr bwMode="auto">
          <a:xfrm>
            <a:off x="457200" y="1064600"/>
            <a:ext cx="11277600" cy="25908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en-US" sz="1600" dirty="0">
                <a:latin typeface="Comic Sans MS" pitchFamily="66" charset="0"/>
                <a:sym typeface="Symbol" pitchFamily="18" charset="2"/>
              </a:rPr>
              <a:t>Design of an accelerating system </a:t>
            </a:r>
            <a:r>
              <a:rPr lang="en-US" sz="1600" dirty="0">
                <a:latin typeface="Arial"/>
                <a:cs typeface="Arial"/>
                <a:sym typeface="Symbol" pitchFamily="18" charset="2"/>
              </a:rPr>
              <a:t>→</a:t>
            </a:r>
            <a:r>
              <a:rPr lang="en-US" sz="1600" dirty="0">
                <a:latin typeface="Comic Sans MS" pitchFamily="66" charset="0"/>
                <a:sym typeface="Symbol" pitchFamily="18" charset="2"/>
              </a:rPr>
              <a:t> goal is to maximize acceleration </a:t>
            </a:r>
            <a:r>
              <a:rPr lang="en-US" sz="1600" i="1" dirty="0">
                <a:latin typeface="Symbol" pitchFamily="18" charset="2"/>
                <a:sym typeface="Symbol" pitchFamily="18" charset="2"/>
              </a:rPr>
              <a:t>D</a:t>
            </a:r>
            <a:r>
              <a:rPr lang="en-US" sz="1600" i="1" dirty="0">
                <a:latin typeface="Comic Sans MS" pitchFamily="66" charset="0"/>
                <a:sym typeface="Symbol" pitchFamily="18" charset="2"/>
              </a:rPr>
              <a:t>W</a:t>
            </a:r>
            <a:r>
              <a:rPr lang="en-US" sz="1600" dirty="0">
                <a:latin typeface="Comic Sans MS" pitchFamily="66" charset="0"/>
                <a:sym typeface="Symbol" pitchFamily="18" charset="2"/>
              </a:rPr>
              <a:t> for a given power delivered to the cavity </a:t>
            </a:r>
            <a:r>
              <a:rPr lang="en-US" sz="1600" i="1" dirty="0">
                <a:latin typeface="Comic Sans MS" pitchFamily="66" charset="0"/>
                <a:sym typeface="Symbol" pitchFamily="18" charset="2"/>
              </a:rPr>
              <a:t>P</a:t>
            </a:r>
            <a:r>
              <a:rPr lang="en-US" sz="1600" i="1" baseline="-25000" dirty="0">
                <a:latin typeface="Comic Sans MS" pitchFamily="66" charset="0"/>
                <a:sym typeface="Symbol" pitchFamily="18" charset="2"/>
              </a:rPr>
              <a:t>c </a:t>
            </a:r>
            <a:r>
              <a:rPr lang="en-US" sz="1600" i="1" dirty="0">
                <a:latin typeface="Comic Sans MS" pitchFamily="66" charset="0"/>
                <a:sym typeface="Symbol" pitchFamily="18" charset="2"/>
              </a:rPr>
              <a:t>.</a:t>
            </a:r>
            <a:r>
              <a:rPr lang="en-US" sz="1600" dirty="0">
                <a:latin typeface="Comic Sans MS" pitchFamily="66" charset="0"/>
                <a:sym typeface="Symbol" pitchFamily="18" charset="2"/>
              </a:rPr>
              <a:t> Can we define a </a:t>
            </a:r>
            <a:r>
              <a:rPr lang="en-US" sz="1600" dirty="0">
                <a:solidFill>
                  <a:srgbClr val="FF0000"/>
                </a:solidFill>
                <a:latin typeface="Comic Sans MS" pitchFamily="66" charset="0"/>
                <a:sym typeface="Symbol" pitchFamily="18" charset="2"/>
              </a:rPr>
              <a:t>figure of merit </a:t>
            </a:r>
            <a:r>
              <a:rPr lang="en-US" sz="1600" dirty="0">
                <a:latin typeface="Comic Sans MS" pitchFamily="66" charset="0"/>
                <a:sym typeface="Symbol" pitchFamily="18" charset="2"/>
              </a:rPr>
              <a:t>to compare different designs?</a:t>
            </a:r>
          </a:p>
          <a:p>
            <a:pPr marL="457200" indent="-457200">
              <a:spcBef>
                <a:spcPts val="600"/>
              </a:spcBef>
              <a:buClr>
                <a:schemeClr val="hlink"/>
              </a:buClr>
              <a:buSzPct val="70000"/>
            </a:pPr>
            <a:endParaRPr lang="fr-CH" sz="500" dirty="0">
              <a:latin typeface="Comic Sans MS" pitchFamily="66" charset="0"/>
              <a:sym typeface="Symbol" pitchFamily="18" charset="2"/>
            </a:endParaRPr>
          </a:p>
          <a:p>
            <a:pPr marL="457200" indent="-457200">
              <a:spcBef>
                <a:spcPts val="600"/>
              </a:spcBef>
              <a:buClr>
                <a:schemeClr val="hlink"/>
              </a:buClr>
              <a:buSzPct val="70000"/>
            </a:pPr>
            <a:r>
              <a:rPr lang="fr-CH" sz="1600" dirty="0" err="1">
                <a:latin typeface="Comic Sans MS" pitchFamily="66" charset="0"/>
                <a:sym typeface="Symbol" pitchFamily="18" charset="2"/>
              </a:rPr>
              <a:t>We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define</a:t>
            </a:r>
            <a:r>
              <a:rPr lang="fr-CH" sz="1600" dirty="0">
                <a:latin typeface="Comic Sans MS" pitchFamily="66" charset="0"/>
                <a:sym typeface="Symbol" pitchFamily="18" charset="2"/>
              </a:rPr>
              <a:t> a « shunt </a:t>
            </a:r>
            <a:r>
              <a:rPr lang="fr-CH" sz="1600" dirty="0" err="1">
                <a:latin typeface="Comic Sans MS" pitchFamily="66" charset="0"/>
                <a:sym typeface="Symbol" pitchFamily="18" charset="2"/>
              </a:rPr>
              <a:t>impedance</a:t>
            </a:r>
            <a:r>
              <a:rPr lang="fr-CH" sz="1600" dirty="0">
                <a:latin typeface="Comic Sans MS" pitchFamily="66" charset="0"/>
                <a:sym typeface="Symbol" pitchFamily="18" charset="2"/>
              </a:rPr>
              <a:t> » Z as 	 ; </a:t>
            </a:r>
            <a:r>
              <a:rPr lang="fr-CH" sz="1600" dirty="0" err="1">
                <a:latin typeface="Comic Sans MS" pitchFamily="66" charset="0"/>
                <a:sym typeface="Symbol" pitchFamily="18" charset="2"/>
              </a:rPr>
              <a:t>exactly</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twice</a:t>
            </a:r>
            <a:r>
              <a:rPr lang="fr-CH" sz="1600" dirty="0">
                <a:latin typeface="Comic Sans MS" pitchFamily="66" charset="0"/>
                <a:sym typeface="Symbol" pitchFamily="18" charset="2"/>
              </a:rPr>
              <a:t> the shunt </a:t>
            </a:r>
            <a:r>
              <a:rPr lang="fr-CH" sz="1600" dirty="0" err="1">
                <a:latin typeface="Comic Sans MS" pitchFamily="66" charset="0"/>
                <a:sym typeface="Symbol" pitchFamily="18" charset="2"/>
              </a:rPr>
              <a:t>resistance</a:t>
            </a:r>
            <a:r>
              <a:rPr lang="fr-CH" sz="1600" dirty="0">
                <a:latin typeface="Comic Sans MS" pitchFamily="66" charset="0"/>
                <a:sym typeface="Symbol" pitchFamily="18" charset="2"/>
              </a:rPr>
              <a:t> in the </a:t>
            </a:r>
            <a:r>
              <a:rPr lang="fr-CH" sz="1600" dirty="0" err="1">
                <a:latin typeface="Comic Sans MS" pitchFamily="66" charset="0"/>
                <a:sym typeface="Symbol" pitchFamily="18" charset="2"/>
              </a:rPr>
              <a:t>equivalent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parallel</a:t>
            </a:r>
            <a:r>
              <a:rPr lang="fr-CH" sz="1600" dirty="0">
                <a:latin typeface="Comic Sans MS" pitchFamily="66" charset="0"/>
                <a:sym typeface="Symbol" pitchFamily="18" charset="2"/>
              </a:rPr>
              <a:t> circuit  </a:t>
            </a:r>
          </a:p>
          <a:p>
            <a:pPr marL="457200" indent="-457200">
              <a:spcBef>
                <a:spcPts val="600"/>
              </a:spcBef>
              <a:buClr>
                <a:schemeClr val="hlink"/>
              </a:buClr>
              <a:buSzPct val="70000"/>
            </a:pPr>
            <a:endParaRPr lang="fr-CH" sz="800" dirty="0">
              <a:latin typeface="Comic Sans MS" pitchFamily="66" charset="0"/>
              <a:sym typeface="Symbol" pitchFamily="18" charset="2"/>
            </a:endParaRPr>
          </a:p>
          <a:p>
            <a:pPr marL="457200" indent="-457200">
              <a:spcBef>
                <a:spcPts val="600"/>
              </a:spcBef>
              <a:buClr>
                <a:schemeClr val="hlink"/>
              </a:buClr>
              <a:buSzPct val="70000"/>
            </a:pPr>
            <a:r>
              <a:rPr lang="fr-CH" sz="1600" dirty="0">
                <a:latin typeface="Comic Sans MS" pitchFamily="66" charset="0"/>
                <a:sym typeface="Symbol" pitchFamily="18" charset="2"/>
              </a:rPr>
              <a:t>The figure of </a:t>
            </a:r>
            <a:r>
              <a:rPr lang="fr-CH" sz="1600" dirty="0" err="1">
                <a:latin typeface="Comic Sans MS" pitchFamily="66" charset="0"/>
                <a:sym typeface="Symbol" pitchFamily="18" charset="2"/>
              </a:rPr>
              <a:t>merit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is</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considering</a:t>
            </a:r>
            <a:r>
              <a:rPr lang="fr-CH" sz="1600" dirty="0">
                <a:latin typeface="Comic Sans MS" pitchFamily="66" charset="0"/>
                <a:sym typeface="Symbol" pitchFamily="18" charset="2"/>
              </a:rPr>
              <a:t> maximum </a:t>
            </a:r>
            <a:r>
              <a:rPr lang="fr-CH" sz="1600" dirty="0" err="1">
                <a:latin typeface="Comic Sans MS" pitchFamily="66" charset="0"/>
                <a:sym typeface="Symbol" pitchFamily="18" charset="2"/>
              </a:rPr>
              <a:t>acceleration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at</a:t>
            </a:r>
            <a:r>
              <a:rPr lang="fr-CH" sz="1600" dirty="0">
                <a:latin typeface="Comic Sans MS" pitchFamily="66" charset="0"/>
                <a:sym typeface="Symbol" pitchFamily="18" charset="2"/>
              </a:rPr>
              <a:t> </a:t>
            </a:r>
            <a:r>
              <a:rPr lang="fr-CH" sz="1600" dirty="0">
                <a:latin typeface="Symbol" pitchFamily="18" charset="2"/>
                <a:sym typeface="Symbol" pitchFamily="18" charset="2"/>
              </a:rPr>
              <a:t>f</a:t>
            </a:r>
            <a:r>
              <a:rPr lang="fr-CH" sz="1600" dirty="0">
                <a:latin typeface="Comic Sans MS" pitchFamily="66" charset="0"/>
                <a:sym typeface="Symbol" pitchFamily="18" charset="2"/>
              </a:rPr>
              <a:t>=0 and </a:t>
            </a:r>
            <a:r>
              <a:rPr lang="fr-CH" sz="1600" dirty="0" err="1">
                <a:latin typeface="Comic Sans MS" pitchFamily="66" charset="0"/>
                <a:sym typeface="Symbol" pitchFamily="18" charset="2"/>
              </a:rPr>
              <a:t>taking</a:t>
            </a:r>
            <a:r>
              <a:rPr lang="fr-CH" sz="1600" dirty="0">
                <a:latin typeface="Comic Sans MS" pitchFamily="66" charset="0"/>
                <a:sym typeface="Symbol" pitchFamily="18" charset="2"/>
              </a:rPr>
              <a:t> the square of the </a:t>
            </a:r>
            <a:r>
              <a:rPr lang="fr-CH" sz="1600" dirty="0" err="1">
                <a:latin typeface="Comic Sans MS" pitchFamily="66" charset="0"/>
                <a:sym typeface="Symbol" pitchFamily="18" charset="2"/>
              </a:rPr>
              <a:t>energy</a:t>
            </a:r>
            <a:r>
              <a:rPr lang="fr-CH" sz="1600" dirty="0">
                <a:latin typeface="Comic Sans MS" pitchFamily="66" charset="0"/>
                <a:sym typeface="Symbol" pitchFamily="18" charset="2"/>
              </a:rPr>
              <a:t> gain in volts, to </a:t>
            </a:r>
            <a:r>
              <a:rPr lang="fr-CH" sz="1600" dirty="0" err="1">
                <a:latin typeface="Comic Sans MS" pitchFamily="66" charset="0"/>
                <a:sym typeface="Symbol" pitchFamily="18" charset="2"/>
              </a:rPr>
              <a:t>give</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consistancy</a:t>
            </a:r>
            <a:r>
              <a:rPr lang="fr-CH" sz="1600" dirty="0">
                <a:latin typeface="Comic Sans MS" pitchFamily="66" charset="0"/>
                <a:sym typeface="Symbol" pitchFamily="18" charset="2"/>
              </a:rPr>
              <a:t> to the </a:t>
            </a:r>
            <a:r>
              <a:rPr lang="fr-CH" sz="1600" dirty="0" err="1">
                <a:latin typeface="Comic Sans MS" pitchFamily="66" charset="0"/>
                <a:sym typeface="Symbol" pitchFamily="18" charset="2"/>
              </a:rPr>
              <a:t>units</a:t>
            </a:r>
            <a:r>
              <a:rPr lang="fr-CH" sz="1600" dirty="0">
                <a:latin typeface="Comic Sans MS" pitchFamily="66" charset="0"/>
                <a:sym typeface="Symbol" pitchFamily="18" charset="2"/>
              </a:rPr>
              <a:t>):</a:t>
            </a:r>
            <a:endParaRPr lang="en-US" sz="1600" dirty="0">
              <a:latin typeface="Comic Sans MS" pitchFamily="66" charset="0"/>
              <a:sym typeface="Symbol" pitchFamily="18" charset="2"/>
            </a:endParaRPr>
          </a:p>
          <a:p>
            <a:pPr marL="457200" indent="-457200">
              <a:spcBef>
                <a:spcPts val="600"/>
              </a:spcBef>
              <a:buClr>
                <a:schemeClr val="hlink"/>
              </a:buClr>
              <a:buSzPct val="70000"/>
            </a:pPr>
            <a:endParaRPr lang="en-US" sz="1600" dirty="0">
              <a:latin typeface="Comic Sans MS" pitchFamily="66" charset="0"/>
              <a:sym typeface="Symbol" pitchFamily="18" charset="2"/>
            </a:endParaRPr>
          </a:p>
          <a:p>
            <a:pPr marL="457200" indent="-457200">
              <a:spcBef>
                <a:spcPts val="600"/>
              </a:spcBef>
              <a:buClr>
                <a:schemeClr val="hlink"/>
              </a:buClr>
              <a:buSzPct val="70000"/>
            </a:pPr>
            <a:endParaRPr lang="en-US" sz="1600" dirty="0">
              <a:latin typeface="Comic Sans MS" pitchFamily="66" charset="0"/>
              <a:sym typeface="Symbol" pitchFamily="18" charset="2"/>
            </a:endParaRPr>
          </a:p>
        </p:txBody>
      </p:sp>
      <p:graphicFrame>
        <p:nvGraphicFramePr>
          <p:cNvPr id="44035" name="Object 3"/>
          <p:cNvGraphicFramePr>
            <a:graphicFrameLocks noChangeAspect="1"/>
          </p:cNvGraphicFramePr>
          <p:nvPr/>
        </p:nvGraphicFramePr>
        <p:xfrm>
          <a:off x="4495800" y="1574800"/>
          <a:ext cx="742950" cy="684212"/>
        </p:xfrm>
        <a:graphic>
          <a:graphicData uri="http://schemas.openxmlformats.org/presentationml/2006/ole">
            <mc:AlternateContent xmlns:mc="http://schemas.openxmlformats.org/markup-compatibility/2006">
              <mc:Choice xmlns:v="urn:schemas-microsoft-com:vml" Requires="v">
                <p:oleObj name="Equation" r:id="rId2" imgW="495000" imgH="457200" progId="Equation.3">
                  <p:embed/>
                </p:oleObj>
              </mc:Choice>
              <mc:Fallback>
                <p:oleObj name="Equation" r:id="rId2" imgW="495000" imgH="457200" progId="Equation.3">
                  <p:embed/>
                  <p:pic>
                    <p:nvPicPr>
                      <p:cNvPr id="44035" name="Object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74800"/>
                        <a:ext cx="742950" cy="684212"/>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4036" name="Object 4"/>
          <p:cNvGraphicFramePr>
            <a:graphicFrameLocks noChangeAspect="1"/>
          </p:cNvGraphicFramePr>
          <p:nvPr/>
        </p:nvGraphicFramePr>
        <p:xfrm>
          <a:off x="1257300" y="3021625"/>
          <a:ext cx="3581400" cy="709000"/>
        </p:xfrm>
        <a:graphic>
          <a:graphicData uri="http://schemas.openxmlformats.org/presentationml/2006/ole">
            <mc:AlternateContent xmlns:mc="http://schemas.openxmlformats.org/markup-compatibility/2006">
              <mc:Choice xmlns:v="urn:schemas-microsoft-com:vml" Requires="v">
                <p:oleObj name="Equation" r:id="rId4" imgW="2311200" imgH="457200" progId="Equation.3">
                  <p:embed/>
                </p:oleObj>
              </mc:Choice>
              <mc:Fallback>
                <p:oleObj name="Equation" r:id="rId4" imgW="2311200" imgH="457200" progId="Equation.3">
                  <p:embed/>
                  <p:pic>
                    <p:nvPicPr>
                      <p:cNvPr id="4403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57300" y="3021625"/>
                        <a:ext cx="3581400" cy="709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Rectangle 12"/>
          <p:cNvSpPr>
            <a:spLocks noChangeArrowheads="1"/>
          </p:cNvSpPr>
          <p:nvPr/>
        </p:nvSpPr>
        <p:spPr bwMode="auto">
          <a:xfrm>
            <a:off x="609600" y="3834301"/>
            <a:ext cx="10972800" cy="8382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en-US" sz="1600" dirty="0">
                <a:latin typeface="Comic Sans MS" pitchFamily="66" charset="0"/>
                <a:sym typeface="Symbol" pitchFamily="18" charset="2"/>
              </a:rPr>
              <a:t>ZT</a:t>
            </a:r>
            <a:r>
              <a:rPr lang="en-US" sz="1600" baseline="30000" dirty="0">
                <a:latin typeface="Comic Sans MS" pitchFamily="66" charset="0"/>
                <a:sym typeface="Symbol" pitchFamily="18" charset="2"/>
              </a:rPr>
              <a:t>2</a:t>
            </a:r>
            <a:r>
              <a:rPr lang="en-US" sz="1600" dirty="0">
                <a:latin typeface="Comic Sans MS" pitchFamily="66" charset="0"/>
                <a:sym typeface="Symbol" pitchFamily="18" charset="2"/>
              </a:rPr>
              <a:t> is the </a:t>
            </a:r>
            <a:r>
              <a:rPr lang="en-US" sz="1600" dirty="0">
                <a:solidFill>
                  <a:srgbClr val="FF0000"/>
                </a:solidFill>
                <a:latin typeface="Comic Sans MS" pitchFamily="66" charset="0"/>
                <a:sym typeface="Symbol" pitchFamily="18" charset="2"/>
              </a:rPr>
              <a:t>effective shunt impedance</a:t>
            </a:r>
            <a:r>
              <a:rPr lang="en-US" sz="1600" dirty="0">
                <a:latin typeface="Comic Sans MS" pitchFamily="66" charset="0"/>
                <a:sym typeface="Symbol" pitchFamily="18" charset="2"/>
              </a:rPr>
              <a:t>, depends only on the geometry (and on RF frequency and particle velocity). Unit is ohms (usually M</a:t>
            </a:r>
            <a:r>
              <a:rPr lang="en-US" sz="1600" dirty="0">
                <a:latin typeface="Symbol" pitchFamily="18" charset="2"/>
                <a:sym typeface="Symbol" pitchFamily="18" charset="2"/>
              </a:rPr>
              <a:t>W</a:t>
            </a:r>
            <a:r>
              <a:rPr lang="en-US" sz="1600" dirty="0">
                <a:latin typeface="Comic Sans MS" pitchFamily="66" charset="0"/>
                <a:sym typeface="Symbol" pitchFamily="18" charset="2"/>
              </a:rPr>
              <a:t>, or M</a:t>
            </a:r>
            <a:r>
              <a:rPr lang="en-US" sz="1600" dirty="0">
                <a:latin typeface="Symbol" pitchFamily="18" charset="2"/>
                <a:sym typeface="Symbol" pitchFamily="18" charset="2"/>
              </a:rPr>
              <a:t>W</a:t>
            </a:r>
            <a:r>
              <a:rPr lang="en-US" sz="1600" dirty="0">
                <a:latin typeface="Comic Sans MS" pitchFamily="66" charset="0"/>
                <a:sym typeface="Symbol" pitchFamily="18" charset="2"/>
              </a:rPr>
              <a:t>/m if referred to the unit length). Can be easily calculated by computer codes, and then used to calculate the cavity power and the final power efficiency:</a:t>
            </a:r>
          </a:p>
        </p:txBody>
      </p:sp>
      <p:graphicFrame>
        <p:nvGraphicFramePr>
          <p:cNvPr id="44037" name="Object 5"/>
          <p:cNvGraphicFramePr>
            <a:graphicFrameLocks noChangeAspect="1"/>
          </p:cNvGraphicFramePr>
          <p:nvPr/>
        </p:nvGraphicFramePr>
        <p:xfrm>
          <a:off x="1143000" y="5080001"/>
          <a:ext cx="3403600" cy="650875"/>
        </p:xfrm>
        <a:graphic>
          <a:graphicData uri="http://schemas.openxmlformats.org/presentationml/2006/ole">
            <mc:AlternateContent xmlns:mc="http://schemas.openxmlformats.org/markup-compatibility/2006">
              <mc:Choice xmlns:v="urn:schemas-microsoft-com:vml" Requires="v">
                <p:oleObj name="Equation" r:id="rId6" imgW="2197080" imgH="419040" progId="Equation.3">
                  <p:embed/>
                </p:oleObj>
              </mc:Choice>
              <mc:Fallback>
                <p:oleObj name="Equation" r:id="rId6" imgW="2197080" imgH="419040" progId="Equation.3">
                  <p:embed/>
                  <p:pic>
                    <p:nvPicPr>
                      <p:cNvPr id="44037"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43000" y="5080001"/>
                        <a:ext cx="3403600" cy="6508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0" name="Object 8"/>
          <p:cNvGraphicFramePr>
            <a:graphicFrameLocks noChangeAspect="1"/>
          </p:cNvGraphicFramePr>
          <p:nvPr/>
        </p:nvGraphicFramePr>
        <p:xfrm>
          <a:off x="7048501" y="2945425"/>
          <a:ext cx="1023937" cy="355600"/>
        </p:xfrm>
        <a:graphic>
          <a:graphicData uri="http://schemas.openxmlformats.org/presentationml/2006/ole">
            <mc:AlternateContent xmlns:mc="http://schemas.openxmlformats.org/markup-compatibility/2006">
              <mc:Choice xmlns:v="urn:schemas-microsoft-com:vml" Requires="v">
                <p:oleObj name="Equation" r:id="rId8" imgW="660240" imgH="228600" progId="Equation.3">
                  <p:embed/>
                </p:oleObj>
              </mc:Choice>
              <mc:Fallback>
                <p:oleObj name="Equation" r:id="rId8" imgW="660240" imgH="228600" progId="Equation.3">
                  <p:embed/>
                  <p:pic>
                    <p:nvPicPr>
                      <p:cNvPr id="44040" name="Object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048501" y="2945425"/>
                        <a:ext cx="1023937"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4041" name="Object 9"/>
          <p:cNvGraphicFramePr>
            <a:graphicFrameLocks noChangeAspect="1"/>
          </p:cNvGraphicFramePr>
          <p:nvPr/>
        </p:nvGraphicFramePr>
        <p:xfrm>
          <a:off x="6753225" y="3326425"/>
          <a:ext cx="1614488" cy="355600"/>
        </p:xfrm>
        <a:graphic>
          <a:graphicData uri="http://schemas.openxmlformats.org/presentationml/2006/ole">
            <mc:AlternateContent xmlns:mc="http://schemas.openxmlformats.org/markup-compatibility/2006">
              <mc:Choice xmlns:v="urn:schemas-microsoft-com:vml" Requires="v">
                <p:oleObj name="Equation" r:id="rId10" imgW="1041120" imgH="228600" progId="Equation.3">
                  <p:embed/>
                </p:oleObj>
              </mc:Choice>
              <mc:Fallback>
                <p:oleObj name="Equation" r:id="rId10" imgW="1041120" imgH="228600" progId="Equation.3">
                  <p:embed/>
                  <p:pic>
                    <p:nvPicPr>
                      <p:cNvPr id="44041" name="Object 9"/>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53225" y="3326425"/>
                        <a:ext cx="1614488" cy="355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44042" name="Picture 10"/>
          <p:cNvPicPr>
            <a:picLocks noChangeAspect="1" noChangeArrowheads="1"/>
          </p:cNvPicPr>
          <p:nvPr/>
        </p:nvPicPr>
        <p:blipFill>
          <a:blip r:embed="rId12" cstate="email">
            <a:extLst>
              <a:ext uri="{28A0092B-C50C-407E-A947-70E740481C1C}">
                <a14:useLocalDpi xmlns:a14="http://schemas.microsoft.com/office/drawing/2010/main"/>
              </a:ext>
            </a:extLst>
          </a:blip>
          <a:srcRect/>
          <a:stretch>
            <a:fillRect/>
          </a:stretch>
        </p:blipFill>
        <p:spPr bwMode="auto">
          <a:xfrm>
            <a:off x="5181601" y="4775200"/>
            <a:ext cx="1363663" cy="1111250"/>
          </a:xfrm>
          <a:prstGeom prst="rect">
            <a:avLst/>
          </a:prstGeom>
          <a:noFill/>
          <a:ln w="9525">
            <a:noFill/>
            <a:miter lim="800000"/>
            <a:headEnd/>
            <a:tailEnd/>
          </a:ln>
          <a:effectLst/>
        </p:spPr>
      </p:pic>
      <p:graphicFrame>
        <p:nvGraphicFramePr>
          <p:cNvPr id="44043" name="Object 11"/>
          <p:cNvGraphicFramePr>
            <a:graphicFrameLocks noChangeAspect="1"/>
          </p:cNvGraphicFramePr>
          <p:nvPr/>
        </p:nvGraphicFramePr>
        <p:xfrm>
          <a:off x="7924800" y="4699001"/>
          <a:ext cx="895350" cy="588963"/>
        </p:xfrm>
        <a:graphic>
          <a:graphicData uri="http://schemas.openxmlformats.org/presentationml/2006/ole">
            <mc:AlternateContent xmlns:mc="http://schemas.openxmlformats.org/markup-compatibility/2006">
              <mc:Choice xmlns:v="urn:schemas-microsoft-com:vml" Requires="v">
                <p:oleObj name="Equation" r:id="rId13" imgW="596880" imgH="393480" progId="Equation.3">
                  <p:embed/>
                </p:oleObj>
              </mc:Choice>
              <mc:Fallback>
                <p:oleObj name="Equation" r:id="rId13" imgW="596880" imgH="393480" progId="Equation.3">
                  <p:embed/>
                  <p:pic>
                    <p:nvPicPr>
                      <p:cNvPr id="44043" name="Object 11"/>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924800" y="4699001"/>
                        <a:ext cx="895350" cy="588963"/>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
        <p:nvSpPr>
          <p:cNvPr id="16" name="TextBox 15"/>
          <p:cNvSpPr txBox="1"/>
          <p:nvPr/>
        </p:nvSpPr>
        <p:spPr>
          <a:xfrm>
            <a:off x="5562600" y="5918201"/>
            <a:ext cx="533400" cy="307777"/>
          </a:xfrm>
          <a:prstGeom prst="rect">
            <a:avLst/>
          </a:prstGeom>
          <a:noFill/>
        </p:spPr>
        <p:txBody>
          <a:bodyPr wrap="square" rtlCol="0">
            <a:spAutoFit/>
          </a:bodyPr>
          <a:lstStyle/>
          <a:p>
            <a:r>
              <a:rPr lang="fr-CH" sz="1400" i="1" dirty="0"/>
              <a:t> </a:t>
            </a:r>
            <a:r>
              <a:rPr lang="fr-CH" sz="1400" i="1" dirty="0" err="1"/>
              <a:t>R</a:t>
            </a:r>
            <a:r>
              <a:rPr lang="fr-CH" sz="1400" i="1" baseline="-25000" dirty="0" err="1"/>
              <a:t>p</a:t>
            </a:r>
            <a:endParaRPr lang="en-US" sz="1400" i="1" baseline="-25000" dirty="0"/>
          </a:p>
        </p:txBody>
      </p:sp>
      <p:sp>
        <p:nvSpPr>
          <p:cNvPr id="17" name="Line Callout 1 16"/>
          <p:cNvSpPr/>
          <p:nvPr/>
        </p:nvSpPr>
        <p:spPr bwMode="auto">
          <a:xfrm>
            <a:off x="6629400" y="5308600"/>
            <a:ext cx="3048000" cy="838200"/>
          </a:xfrm>
          <a:prstGeom prst="borderCallout1">
            <a:avLst>
              <a:gd name="adj1" fmla="val -1206"/>
              <a:gd name="adj2" fmla="val 31247"/>
              <a:gd name="adj3" fmla="val -38517"/>
              <a:gd name="adj4" fmla="val 42095"/>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ATTENTION!!!</a:t>
            </a:r>
          </a:p>
          <a:p>
            <a:pPr eaLnBrk="0" fontAlgn="base" hangingPunct="0">
              <a:spcBef>
                <a:spcPct val="0"/>
              </a:spcBef>
              <a:spcAft>
                <a:spcPct val="0"/>
              </a:spcAft>
            </a:pPr>
            <a:r>
              <a:rPr lang="fr-CH" sz="1200" dirty="0" err="1"/>
              <a:t>Usually</a:t>
            </a:r>
            <a:r>
              <a:rPr lang="fr-CH" sz="1200" dirty="0"/>
              <a:t> in linacs </a:t>
            </a:r>
            <a:r>
              <a:rPr lang="fr-CH" sz="1200" dirty="0" err="1"/>
              <a:t>we</a:t>
            </a:r>
            <a:r>
              <a:rPr lang="fr-CH" sz="1200" dirty="0"/>
              <a:t> use Z, </a:t>
            </a:r>
            <a:r>
              <a:rPr lang="fr-CH" sz="1200" dirty="0" err="1"/>
              <a:t>while</a:t>
            </a:r>
            <a:r>
              <a:rPr lang="fr-CH" sz="1200" dirty="0"/>
              <a:t> for </a:t>
            </a:r>
            <a:r>
              <a:rPr lang="fr-CH" sz="1200" dirty="0" err="1"/>
              <a:t>other</a:t>
            </a:r>
            <a:r>
              <a:rPr lang="fr-CH" sz="1200" dirty="0"/>
              <a:t> RF </a:t>
            </a:r>
            <a:r>
              <a:rPr lang="fr-CH" sz="1200" dirty="0" err="1"/>
              <a:t>systems</a:t>
            </a:r>
            <a:r>
              <a:rPr lang="fr-CH" sz="1200" dirty="0"/>
              <a:t> and in </a:t>
            </a:r>
            <a:r>
              <a:rPr lang="fr-CH" sz="1200" dirty="0" err="1"/>
              <a:t>other</a:t>
            </a:r>
            <a:r>
              <a:rPr lang="fr-CH" sz="1200" dirty="0"/>
              <a:t> </a:t>
            </a:r>
            <a:r>
              <a:rPr lang="fr-CH" sz="1200" dirty="0" err="1"/>
              <a:t>literatures</a:t>
            </a:r>
            <a:r>
              <a:rPr lang="fr-CH" sz="1200" dirty="0"/>
              <a:t> </a:t>
            </a:r>
            <a:r>
              <a:rPr lang="fr-CH" sz="1200" dirty="0" err="1"/>
              <a:t>is</a:t>
            </a:r>
            <a:r>
              <a:rPr lang="fr-CH" sz="1200" dirty="0"/>
              <a:t> </a:t>
            </a:r>
            <a:r>
              <a:rPr lang="fr-CH" sz="1200" dirty="0" err="1"/>
              <a:t>used</a:t>
            </a:r>
            <a:r>
              <a:rPr lang="fr-CH" sz="1200" dirty="0"/>
              <a:t> </a:t>
            </a:r>
            <a:r>
              <a:rPr lang="fr-CH" sz="1200" dirty="0" err="1"/>
              <a:t>R</a:t>
            </a:r>
            <a:r>
              <a:rPr lang="fr-CH" sz="1200" baseline="-25000" dirty="0" err="1"/>
              <a:t>p</a:t>
            </a:r>
            <a:r>
              <a:rPr lang="fr-CH" sz="1200" dirty="0"/>
              <a:t>: </a:t>
            </a:r>
            <a:r>
              <a:rPr lang="fr-CH" sz="1200" dirty="0" err="1"/>
              <a:t>difference</a:t>
            </a:r>
            <a:r>
              <a:rPr lang="fr-CH" sz="1200" dirty="0"/>
              <a:t> by a factor 2 !</a:t>
            </a:r>
            <a:endParaRPr lang="en-US" sz="1200" dirty="0">
              <a:latin typeface="Arial" charset="0"/>
            </a:endParaRPr>
          </a:p>
        </p:txBody>
      </p:sp>
    </p:spTree>
    <p:extLst>
      <p:ext uri="{BB962C8B-B14F-4D97-AF65-F5344CB8AC3E}">
        <p14:creationId xmlns:p14="http://schemas.microsoft.com/office/powerpoint/2010/main" val="1104779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B03E7E-E6CE-422E-9A45-04E9D05FF3F4}"/>
              </a:ext>
            </a:extLst>
          </p:cNvPr>
          <p:cNvSpPr>
            <a:spLocks noGrp="1"/>
          </p:cNvSpPr>
          <p:nvPr>
            <p:ph type="title"/>
          </p:nvPr>
        </p:nvSpPr>
        <p:spPr/>
        <p:txBody>
          <a:bodyPr/>
          <a:lstStyle/>
          <a:p>
            <a:r>
              <a:rPr lang="fr-CH" dirty="0" err="1"/>
              <a:t>Capacity</a:t>
            </a:r>
            <a:r>
              <a:rPr lang="fr-CH" dirty="0"/>
              <a:t> and Inductance: the </a:t>
            </a:r>
            <a:r>
              <a:rPr lang="fr-CH" dirty="0" err="1"/>
              <a:t>equivalent</a:t>
            </a:r>
            <a:r>
              <a:rPr lang="fr-CH" dirty="0"/>
              <a:t> circuit</a:t>
            </a:r>
            <a:endParaRPr lang="en-GB" dirty="0"/>
          </a:p>
        </p:txBody>
      </p:sp>
      <p:sp>
        <p:nvSpPr>
          <p:cNvPr id="3" name="Date Placeholder 2">
            <a:extLst>
              <a:ext uri="{FF2B5EF4-FFF2-40B4-BE49-F238E27FC236}">
                <a16:creationId xmlns:a16="http://schemas.microsoft.com/office/drawing/2014/main" id="{AAD6F71B-ECB0-49B8-B0A6-6E887706E271}"/>
              </a:ext>
            </a:extLst>
          </p:cNvPr>
          <p:cNvSpPr>
            <a:spLocks noGrp="1"/>
          </p:cNvSpPr>
          <p:nvPr>
            <p:ph type="dt" sz="half" idx="10"/>
          </p:nvPr>
        </p:nvSpPr>
        <p:spPr/>
        <p:txBody>
          <a:bodyPr/>
          <a:lstStyle/>
          <a:p>
            <a:fld id="{23793A62-AA7E-5A4D-A43E-DF1B3593C4E5}" type="datetime1">
              <a:rPr lang="en-US" smtClean="0"/>
              <a:t>5/13/2024</a:t>
            </a:fld>
            <a:endParaRPr lang="en-US" dirty="0"/>
          </a:p>
        </p:txBody>
      </p:sp>
      <p:sp>
        <p:nvSpPr>
          <p:cNvPr id="4" name="Footer Placeholder 3">
            <a:extLst>
              <a:ext uri="{FF2B5EF4-FFF2-40B4-BE49-F238E27FC236}">
                <a16:creationId xmlns:a16="http://schemas.microsoft.com/office/drawing/2014/main" id="{9109F35A-90D5-4CC1-A230-74A65830074A}"/>
              </a:ext>
            </a:extLst>
          </p:cNvPr>
          <p:cNvSpPr>
            <a:spLocks noGrp="1"/>
          </p:cNvSpPr>
          <p:nvPr>
            <p:ph type="ftr" sz="quarter" idx="11"/>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2721D607-A841-4E49-8BF4-C3F121902956}"/>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6" name="Picture 5">
            <a:extLst>
              <a:ext uri="{FF2B5EF4-FFF2-40B4-BE49-F238E27FC236}">
                <a16:creationId xmlns:a16="http://schemas.microsoft.com/office/drawing/2014/main" id="{C861A34E-42D2-4A21-9672-04B89F782E6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92757" y="1172609"/>
            <a:ext cx="3347516" cy="3274129"/>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09430258-1F6A-4618-91B9-4FD3B02C38FE}"/>
                  </a:ext>
                </a:extLst>
              </p:cNvPr>
              <p:cNvSpPr txBox="1"/>
              <p:nvPr/>
            </p:nvSpPr>
            <p:spPr>
              <a:xfrm>
                <a:off x="4989250" y="1819445"/>
                <a:ext cx="6729919" cy="2296719"/>
              </a:xfrm>
              <a:prstGeom prst="rect">
                <a:avLst/>
              </a:prstGeom>
              <a:noFill/>
            </p:spPr>
            <p:txBody>
              <a:bodyPr wrap="square" lIns="0" tIns="0" rIns="0" bIns="0" rtlCol="0">
                <a:spAutoFit/>
              </a:bodyPr>
              <a:lstStyle/>
              <a:p>
                <a:pPr algn="l"/>
                <a:r>
                  <a:rPr lang="en-GB" dirty="0"/>
                  <a:t>The «loaded pillbox» (with noses) is a very simple RLC resonator: </a:t>
                </a:r>
              </a:p>
              <a:p>
                <a:pPr algn="l"/>
                <a:endParaRPr lang="en-GB" dirty="0"/>
              </a:p>
              <a:p>
                <a:pPr marL="285750" indent="-285750" algn="l">
                  <a:buFont typeface="Wingdings" panose="05000000000000000000" pitchFamily="2" charset="2"/>
                  <a:buChar char="Ø"/>
                </a:pPr>
                <a:r>
                  <a:rPr lang="en-GB" dirty="0"/>
                  <a:t>the capacitance C is concentrated on the gap</a:t>
                </a:r>
              </a:p>
              <a:p>
                <a:pPr marL="285750" indent="-285750" algn="l">
                  <a:buFont typeface="Wingdings" panose="05000000000000000000" pitchFamily="2" charset="2"/>
                  <a:buChar char="Ø"/>
                </a:pPr>
                <a:r>
                  <a:rPr lang="en-GB" dirty="0"/>
                  <a:t>the inductance L is concentrated on the external part</a:t>
                </a:r>
              </a:p>
              <a:p>
                <a:pPr marL="285750" indent="-285750" algn="l">
                  <a:buFont typeface="Wingdings" panose="05000000000000000000" pitchFamily="2" charset="2"/>
                  <a:buChar char="Ø"/>
                </a:pPr>
                <a:r>
                  <a:rPr lang="en-GB" dirty="0"/>
                  <a:t>the resistance R is that of the internal walls of the cavity</a:t>
                </a:r>
              </a:p>
              <a:p>
                <a:pPr algn="l"/>
                <a:endParaRPr lang="en-GB" dirty="0"/>
              </a:p>
              <a:p>
                <a:pPr algn="l"/>
                <a:r>
                  <a:rPr lang="en-GB" dirty="0"/>
                  <a:t>The resonance frequency will be </a:t>
                </a:r>
                <a14:m>
                  <m:oMath xmlns:m="http://schemas.openxmlformats.org/officeDocument/2006/math">
                    <m:r>
                      <a:rPr lang="fr-CH" sz="2800" b="0" i="1" smtClean="0">
                        <a:latin typeface="Cambria Math" panose="02040503050406030204" pitchFamily="18" charset="0"/>
                      </a:rPr>
                      <m:t>𝑓</m:t>
                    </m:r>
                    <m:r>
                      <a:rPr lang="fr-CH" sz="2800" b="0" i="1" smtClean="0">
                        <a:latin typeface="Cambria Math" panose="02040503050406030204" pitchFamily="18" charset="0"/>
                      </a:rPr>
                      <m:t>=</m:t>
                    </m:r>
                    <m:f>
                      <m:fPr>
                        <m:ctrlPr>
                          <a:rPr lang="fr-CH" sz="2800" b="0" i="1" smtClean="0">
                            <a:latin typeface="Cambria Math" panose="02040503050406030204" pitchFamily="18" charset="0"/>
                          </a:rPr>
                        </m:ctrlPr>
                      </m:fPr>
                      <m:num>
                        <m:r>
                          <a:rPr lang="fr-CH" sz="2800" b="0" i="1" smtClean="0">
                            <a:latin typeface="Cambria Math" panose="02040503050406030204" pitchFamily="18" charset="0"/>
                          </a:rPr>
                          <m:t>1</m:t>
                        </m:r>
                      </m:num>
                      <m:den>
                        <m:r>
                          <a:rPr lang="fr-CH" sz="2800" b="0" i="1" smtClean="0">
                            <a:latin typeface="Cambria Math" panose="02040503050406030204" pitchFamily="18" charset="0"/>
                          </a:rPr>
                          <m:t>2</m:t>
                        </m:r>
                        <m:r>
                          <a:rPr lang="fr-CH" sz="2800" b="0" i="1" smtClean="0">
                            <a:latin typeface="Cambria Math" panose="02040503050406030204" pitchFamily="18" charset="0"/>
                            <a:ea typeface="Cambria Math" panose="02040503050406030204" pitchFamily="18" charset="0"/>
                          </a:rPr>
                          <m:t>𝜋</m:t>
                        </m:r>
                        <m:rad>
                          <m:radPr>
                            <m:degHide m:val="on"/>
                            <m:ctrlPr>
                              <a:rPr lang="fr-CH" sz="2800" b="0" i="1" smtClean="0">
                                <a:latin typeface="Cambria Math" panose="02040503050406030204" pitchFamily="18" charset="0"/>
                                <a:ea typeface="Cambria Math" panose="02040503050406030204" pitchFamily="18" charset="0"/>
                              </a:rPr>
                            </m:ctrlPr>
                          </m:radPr>
                          <m:deg/>
                          <m:e>
                            <m:r>
                              <a:rPr lang="fr-CH" sz="2800" b="0" i="1" smtClean="0">
                                <a:latin typeface="Cambria Math" panose="02040503050406030204" pitchFamily="18" charset="0"/>
                                <a:ea typeface="Cambria Math" panose="02040503050406030204" pitchFamily="18" charset="0"/>
                              </a:rPr>
                              <m:t>𝐿𝐶</m:t>
                            </m:r>
                          </m:e>
                        </m:rad>
                      </m:den>
                    </m:f>
                  </m:oMath>
                </a14:m>
                <a:endParaRPr lang="en-GB" dirty="0"/>
              </a:p>
            </p:txBody>
          </p:sp>
        </mc:Choice>
        <mc:Fallback xmlns="">
          <p:sp>
            <p:nvSpPr>
              <p:cNvPr id="7" name="TextBox 6">
                <a:extLst>
                  <a:ext uri="{FF2B5EF4-FFF2-40B4-BE49-F238E27FC236}">
                    <a16:creationId xmlns:a16="http://schemas.microsoft.com/office/drawing/2014/main" id="{09430258-1F6A-4618-91B9-4FD3B02C38FE}"/>
                  </a:ext>
                </a:extLst>
              </p:cNvPr>
              <p:cNvSpPr txBox="1">
                <a:spLocks noRot="1" noChangeAspect="1" noMove="1" noResize="1" noEditPoints="1" noAdjustHandles="1" noChangeArrowheads="1" noChangeShapeType="1" noTextEdit="1"/>
              </p:cNvSpPr>
              <p:nvPr/>
            </p:nvSpPr>
            <p:spPr>
              <a:xfrm>
                <a:off x="4989250" y="1819445"/>
                <a:ext cx="6729919" cy="2296719"/>
              </a:xfrm>
              <a:prstGeom prst="rect">
                <a:avLst/>
              </a:prstGeom>
              <a:blipFill>
                <a:blip r:embed="rId3"/>
                <a:stretch>
                  <a:fillRect l="-2083" t="-3448" r="-1993"/>
                </a:stretch>
              </a:blipFill>
            </p:spPr>
            <p:txBody>
              <a:bodyPr/>
              <a:lstStyle/>
              <a:p>
                <a:r>
                  <a:rPr lang="en-GB">
                    <a:noFill/>
                  </a:rPr>
                  <a:t> </a:t>
                </a:r>
              </a:p>
            </p:txBody>
          </p:sp>
        </mc:Fallback>
      </mc:AlternateContent>
      <p:pic>
        <p:nvPicPr>
          <p:cNvPr id="8" name="Picture 7">
            <a:extLst>
              <a:ext uri="{FF2B5EF4-FFF2-40B4-BE49-F238E27FC236}">
                <a16:creationId xmlns:a16="http://schemas.microsoft.com/office/drawing/2014/main" id="{F69EE764-4BEC-4972-B262-5C08C80B4592}"/>
              </a:ext>
            </a:extLst>
          </p:cNvPr>
          <p:cNvPicPr>
            <a:picLocks noChangeAspect="1"/>
          </p:cNvPicPr>
          <p:nvPr/>
        </p:nvPicPr>
        <p:blipFill rotWithShape="1">
          <a:blip r:embed="rId4" cstate="email">
            <a:alphaModFix amt="50000"/>
            <a:extLst>
              <a:ext uri="{28A0092B-C50C-407E-A947-70E740481C1C}">
                <a14:useLocalDpi xmlns:a14="http://schemas.microsoft.com/office/drawing/2010/main"/>
              </a:ext>
            </a:extLst>
          </a:blip>
          <a:srcRect/>
          <a:stretch/>
        </p:blipFill>
        <p:spPr>
          <a:xfrm rot="16200000">
            <a:off x="1989340" y="2015121"/>
            <a:ext cx="1402673" cy="1589103"/>
          </a:xfrm>
          <a:prstGeom prst="rect">
            <a:avLst/>
          </a:prstGeom>
        </p:spPr>
      </p:pic>
      <p:pic>
        <p:nvPicPr>
          <p:cNvPr id="9" name="Picture 8">
            <a:extLst>
              <a:ext uri="{FF2B5EF4-FFF2-40B4-BE49-F238E27FC236}">
                <a16:creationId xmlns:a16="http://schemas.microsoft.com/office/drawing/2014/main" id="{54B1942B-1333-47ED-AB77-1EB80C9C7C37}"/>
              </a:ext>
            </a:extLst>
          </p:cNvPr>
          <p:cNvPicPr>
            <a:picLocks noChangeAspect="1"/>
          </p:cNvPicPr>
          <p:nvPr/>
        </p:nvPicPr>
        <p:blipFill rotWithShape="1">
          <a:blip r:embed="rId5" cstate="email">
            <a:alphaModFix amt="50000"/>
            <a:extLst>
              <a:ext uri="{28A0092B-C50C-407E-A947-70E740481C1C}">
                <a14:useLocalDpi xmlns:a14="http://schemas.microsoft.com/office/drawing/2010/main"/>
              </a:ext>
            </a:extLst>
          </a:blip>
          <a:srcRect/>
          <a:stretch/>
        </p:blipFill>
        <p:spPr>
          <a:xfrm rot="16200000">
            <a:off x="2357746" y="614435"/>
            <a:ext cx="817537" cy="1882237"/>
          </a:xfrm>
          <a:prstGeom prst="rect">
            <a:avLst/>
          </a:prstGeom>
        </p:spPr>
      </p:pic>
      <p:pic>
        <p:nvPicPr>
          <p:cNvPr id="10" name="Picture 9">
            <a:extLst>
              <a:ext uri="{FF2B5EF4-FFF2-40B4-BE49-F238E27FC236}">
                <a16:creationId xmlns:a16="http://schemas.microsoft.com/office/drawing/2014/main" id="{5FC9ADCB-EE66-43E2-A179-9E9DD03A918E}"/>
              </a:ext>
            </a:extLst>
          </p:cNvPr>
          <p:cNvPicPr>
            <a:picLocks noChangeAspect="1"/>
          </p:cNvPicPr>
          <p:nvPr/>
        </p:nvPicPr>
        <p:blipFill rotWithShape="1">
          <a:blip r:embed="rId5" cstate="email">
            <a:alphaModFix amt="50000"/>
            <a:extLst>
              <a:ext uri="{28A0092B-C50C-407E-A947-70E740481C1C}">
                <a14:useLocalDpi xmlns:a14="http://schemas.microsoft.com/office/drawing/2010/main"/>
              </a:ext>
            </a:extLst>
          </a:blip>
          <a:srcRect/>
          <a:stretch/>
        </p:blipFill>
        <p:spPr>
          <a:xfrm rot="16200000">
            <a:off x="2357746" y="3155947"/>
            <a:ext cx="817537" cy="1882237"/>
          </a:xfrm>
          <a:prstGeom prst="rect">
            <a:avLst/>
          </a:prstGeom>
        </p:spPr>
      </p:pic>
      <p:pic>
        <p:nvPicPr>
          <p:cNvPr id="11" name="Picture 10">
            <a:extLst>
              <a:ext uri="{FF2B5EF4-FFF2-40B4-BE49-F238E27FC236}">
                <a16:creationId xmlns:a16="http://schemas.microsoft.com/office/drawing/2014/main" id="{AB1B4660-2909-4103-AAAD-496351A165D0}"/>
              </a:ext>
            </a:extLst>
          </p:cNvPr>
          <p:cNvPicPr>
            <a:picLocks noChangeAspect="1"/>
          </p:cNvPicPr>
          <p:nvPr/>
        </p:nvPicPr>
        <p:blipFill rotWithShape="1">
          <a:blip r:embed="rId6" cstate="email">
            <a:alphaModFix amt="70000"/>
            <a:extLst>
              <a:ext uri="{28A0092B-C50C-407E-A947-70E740481C1C}">
                <a14:useLocalDpi xmlns:a14="http://schemas.microsoft.com/office/drawing/2010/main"/>
              </a:ext>
            </a:extLst>
          </a:blip>
          <a:srcRect/>
          <a:stretch/>
        </p:blipFill>
        <p:spPr>
          <a:xfrm rot="5400000">
            <a:off x="3226850" y="1765240"/>
            <a:ext cx="516754" cy="142799"/>
          </a:xfrm>
          <a:prstGeom prst="rect">
            <a:avLst/>
          </a:prstGeom>
        </p:spPr>
      </p:pic>
      <p:pic>
        <p:nvPicPr>
          <p:cNvPr id="12" name="Picture 11">
            <a:extLst>
              <a:ext uri="{FF2B5EF4-FFF2-40B4-BE49-F238E27FC236}">
                <a16:creationId xmlns:a16="http://schemas.microsoft.com/office/drawing/2014/main" id="{DAC2508D-ED1C-42B5-BAD1-039D6D62876F}"/>
              </a:ext>
            </a:extLst>
          </p:cNvPr>
          <p:cNvPicPr>
            <a:picLocks noChangeAspect="1"/>
          </p:cNvPicPr>
          <p:nvPr/>
        </p:nvPicPr>
        <p:blipFill rotWithShape="1">
          <a:blip r:embed="rId6" cstate="email">
            <a:alphaModFix amt="70000"/>
            <a:extLst>
              <a:ext uri="{28A0092B-C50C-407E-A947-70E740481C1C}">
                <a14:useLocalDpi xmlns:a14="http://schemas.microsoft.com/office/drawing/2010/main"/>
              </a:ext>
            </a:extLst>
          </a:blip>
          <a:srcRect/>
          <a:stretch/>
        </p:blipFill>
        <p:spPr>
          <a:xfrm rot="5400000">
            <a:off x="1766495" y="1742531"/>
            <a:ext cx="516754" cy="142799"/>
          </a:xfrm>
          <a:prstGeom prst="rect">
            <a:avLst/>
          </a:prstGeom>
        </p:spPr>
      </p:pic>
      <p:pic>
        <p:nvPicPr>
          <p:cNvPr id="13" name="Picture 12">
            <a:extLst>
              <a:ext uri="{FF2B5EF4-FFF2-40B4-BE49-F238E27FC236}">
                <a16:creationId xmlns:a16="http://schemas.microsoft.com/office/drawing/2014/main" id="{099D8DBD-2070-45B5-9969-27E61747AE81}"/>
              </a:ext>
            </a:extLst>
          </p:cNvPr>
          <p:cNvPicPr>
            <a:picLocks noChangeAspect="1"/>
          </p:cNvPicPr>
          <p:nvPr/>
        </p:nvPicPr>
        <p:blipFill rotWithShape="1">
          <a:blip r:embed="rId6" cstate="email">
            <a:alphaModFix amt="70000"/>
            <a:extLst>
              <a:ext uri="{28A0092B-C50C-407E-A947-70E740481C1C}">
                <a14:useLocalDpi xmlns:a14="http://schemas.microsoft.com/office/drawing/2010/main"/>
              </a:ext>
            </a:extLst>
          </a:blip>
          <a:srcRect/>
          <a:stretch/>
        </p:blipFill>
        <p:spPr>
          <a:xfrm rot="5400000">
            <a:off x="1739954" y="3777716"/>
            <a:ext cx="516754" cy="142799"/>
          </a:xfrm>
          <a:prstGeom prst="rect">
            <a:avLst/>
          </a:prstGeom>
        </p:spPr>
      </p:pic>
      <p:pic>
        <p:nvPicPr>
          <p:cNvPr id="14" name="Picture 13">
            <a:extLst>
              <a:ext uri="{FF2B5EF4-FFF2-40B4-BE49-F238E27FC236}">
                <a16:creationId xmlns:a16="http://schemas.microsoft.com/office/drawing/2014/main" id="{C729760B-98BA-4160-A8F5-F06BA5DB2A2C}"/>
              </a:ext>
            </a:extLst>
          </p:cNvPr>
          <p:cNvPicPr>
            <a:picLocks noChangeAspect="1"/>
          </p:cNvPicPr>
          <p:nvPr/>
        </p:nvPicPr>
        <p:blipFill rotWithShape="1">
          <a:blip r:embed="rId6" cstate="email">
            <a:alphaModFix amt="70000"/>
            <a:extLst>
              <a:ext uri="{28A0092B-C50C-407E-A947-70E740481C1C}">
                <a14:useLocalDpi xmlns:a14="http://schemas.microsoft.com/office/drawing/2010/main"/>
              </a:ext>
            </a:extLst>
          </a:blip>
          <a:srcRect/>
          <a:stretch/>
        </p:blipFill>
        <p:spPr>
          <a:xfrm rot="5400000">
            <a:off x="3262831" y="3845364"/>
            <a:ext cx="516754" cy="142799"/>
          </a:xfrm>
          <a:prstGeom prst="rect">
            <a:avLst/>
          </a:prstGeom>
        </p:spPr>
      </p:pic>
    </p:spTree>
    <p:extLst>
      <p:ext uri="{BB962C8B-B14F-4D97-AF65-F5344CB8AC3E}">
        <p14:creationId xmlns:p14="http://schemas.microsoft.com/office/powerpoint/2010/main" val="24108791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a:t>The 3 </a:t>
            </a:r>
            <a:r>
              <a:rPr lang="fr-CH" dirty="0" err="1"/>
              <a:t>cavity</a:t>
            </a:r>
            <a:r>
              <a:rPr lang="fr-CH" dirty="0"/>
              <a:t> </a:t>
            </a:r>
            <a:r>
              <a:rPr lang="fr-CH" dirty="0" err="1"/>
              <a:t>parameters</a:t>
            </a:r>
            <a:endParaRPr lang="en-US" dirty="0"/>
          </a:p>
        </p:txBody>
      </p:sp>
      <p:sp>
        <p:nvSpPr>
          <p:cNvPr id="3" name="Footer Placeholder 2"/>
          <p:cNvSpPr>
            <a:spLocks noGrp="1"/>
          </p:cNvSpPr>
          <p:nvPr>
            <p:ph type="ftr" sz="quarter" idx="11"/>
          </p:nvPr>
        </p:nvSpPr>
        <p:spPr>
          <a:xfrm>
            <a:off x="4099464" y="5716933"/>
            <a:ext cx="6572221" cy="365125"/>
          </a:xfrm>
        </p:spPr>
        <p:txBody>
          <a:bodyPr/>
          <a:lstStyle/>
          <a:p>
            <a:fld id="{F478B020-40AD-45EC-B4A7-42AB5468E756}" type="slidenum">
              <a:rPr lang="en-GB" smtClean="0"/>
              <a:pPr/>
              <a:t>8</a:t>
            </a:fld>
            <a:endParaRPr lang="en-GB"/>
          </a:p>
        </p:txBody>
      </p:sp>
      <p:sp>
        <p:nvSpPr>
          <p:cNvPr id="4" name="Rectangle 12"/>
          <p:cNvSpPr>
            <a:spLocks noChangeArrowheads="1"/>
          </p:cNvSpPr>
          <p:nvPr/>
        </p:nvSpPr>
        <p:spPr bwMode="auto">
          <a:xfrm>
            <a:off x="1592802" y="884583"/>
            <a:ext cx="9443060" cy="1447800"/>
          </a:xfrm>
          <a:prstGeom prst="rect">
            <a:avLst/>
          </a:prstGeom>
          <a:noFill/>
          <a:ln w="9525">
            <a:noFill/>
            <a:miter lim="800000"/>
            <a:headEnd/>
            <a:tailEnd/>
          </a:ln>
          <a:effectLst/>
        </p:spPr>
        <p:txBody>
          <a:bodyPr lIns="92075" tIns="46038" rIns="92075" bIns="46038"/>
          <a:lstStyle/>
          <a:p>
            <a:pPr marL="457200" indent="-457200">
              <a:spcBef>
                <a:spcPts val="600"/>
              </a:spcBef>
              <a:buClr>
                <a:schemeClr val="hlink"/>
              </a:buClr>
              <a:buSzPct val="70000"/>
            </a:pPr>
            <a:r>
              <a:rPr lang="en-US" sz="1600" dirty="0">
                <a:solidFill>
                  <a:schemeClr val="hlink"/>
                </a:solidFill>
                <a:latin typeface="Comic Sans MS" pitchFamily="66" charset="0"/>
                <a:sym typeface="Symbol" pitchFamily="18" charset="2"/>
              </a:rPr>
              <a:t>A resonator (= a mode in the accelerating cavity) is always defined by a set of 3 parameters. </a:t>
            </a:r>
            <a:r>
              <a:rPr lang="en-US" sz="1600" dirty="0">
                <a:latin typeface="Comic Sans MS" pitchFamily="66" charset="0"/>
                <a:sym typeface="Symbol" pitchFamily="18" charset="2"/>
              </a:rPr>
              <a:t> </a:t>
            </a:r>
          </a:p>
          <a:p>
            <a:pPr marL="457200" indent="-457200">
              <a:spcBef>
                <a:spcPts val="600"/>
              </a:spcBef>
              <a:buClr>
                <a:schemeClr val="hlink"/>
              </a:buClr>
              <a:buSzPct val="70000"/>
            </a:pPr>
            <a:r>
              <a:rPr lang="en-US" sz="1600" dirty="0">
                <a:latin typeface="Comic Sans MS" pitchFamily="66" charset="0"/>
                <a:sym typeface="Symbol" pitchFamily="18" charset="2"/>
              </a:rPr>
              <a:t>They can be:</a:t>
            </a:r>
          </a:p>
          <a:p>
            <a:pPr marL="457200" indent="-457200">
              <a:spcBef>
                <a:spcPts val="600"/>
              </a:spcBef>
              <a:buClr>
                <a:schemeClr val="hlink"/>
              </a:buClr>
              <a:buSzPct val="70000"/>
            </a:pPr>
            <a:r>
              <a:rPr lang="en-US" sz="1600" dirty="0">
                <a:latin typeface="Comic Sans MS" pitchFamily="66" charset="0"/>
                <a:sym typeface="Symbol" pitchFamily="18" charset="2"/>
              </a:rPr>
              <a:t>(Capacitance, Inductance, Resistance)</a:t>
            </a:r>
          </a:p>
          <a:p>
            <a:pPr marL="457200" indent="-457200">
              <a:spcBef>
                <a:spcPts val="600"/>
              </a:spcBef>
              <a:buClr>
                <a:schemeClr val="hlink"/>
              </a:buClr>
              <a:buSzPct val="70000"/>
            </a:pPr>
            <a:r>
              <a:rPr lang="en-US" sz="1600" dirty="0">
                <a:latin typeface="Comic Sans MS" pitchFamily="66" charset="0"/>
                <a:sym typeface="Symbol" pitchFamily="18" charset="2"/>
              </a:rPr>
              <a:t>(Frequency, Q-value, R/Q)</a:t>
            </a:r>
          </a:p>
          <a:p>
            <a:pPr marL="457200" indent="-457200">
              <a:spcBef>
                <a:spcPts val="600"/>
              </a:spcBef>
              <a:buClr>
                <a:schemeClr val="hlink"/>
              </a:buClr>
              <a:buSzPct val="70000"/>
            </a:pPr>
            <a:endParaRPr lang="en-US" sz="1600" dirty="0">
              <a:latin typeface="Comic Sans MS" pitchFamily="66" charset="0"/>
              <a:sym typeface="Symbol" pitchFamily="18" charset="2"/>
            </a:endParaRPr>
          </a:p>
        </p:txBody>
      </p:sp>
      <p:pic>
        <p:nvPicPr>
          <p:cNvPr id="5" name="Picture 10"/>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3803" y="2484783"/>
            <a:ext cx="1363663" cy="1111250"/>
          </a:xfrm>
          <a:prstGeom prst="rect">
            <a:avLst/>
          </a:prstGeom>
          <a:noFill/>
          <a:ln w="9525">
            <a:noFill/>
            <a:miter lim="800000"/>
            <a:headEnd/>
            <a:tailEnd/>
          </a:ln>
          <a:effectLst/>
        </p:spPr>
      </p:pic>
      <p:sp>
        <p:nvSpPr>
          <p:cNvPr id="6" name="TextBox 5"/>
          <p:cNvSpPr txBox="1"/>
          <p:nvPr/>
        </p:nvSpPr>
        <p:spPr>
          <a:xfrm>
            <a:off x="2354802" y="3703984"/>
            <a:ext cx="533400" cy="307777"/>
          </a:xfrm>
          <a:prstGeom prst="rect">
            <a:avLst/>
          </a:prstGeom>
          <a:noFill/>
        </p:spPr>
        <p:txBody>
          <a:bodyPr wrap="square" rtlCol="0">
            <a:spAutoFit/>
          </a:bodyPr>
          <a:lstStyle/>
          <a:p>
            <a:r>
              <a:rPr lang="fr-CH" sz="1400" i="1" dirty="0"/>
              <a:t> </a:t>
            </a:r>
            <a:r>
              <a:rPr lang="fr-CH" sz="1400" i="1" dirty="0" err="1"/>
              <a:t>R</a:t>
            </a:r>
            <a:r>
              <a:rPr lang="fr-CH" sz="1400" i="1" baseline="-25000" dirty="0" err="1"/>
              <a:t>p</a:t>
            </a:r>
            <a:endParaRPr lang="en-US" sz="1400" i="1" baseline="-25000" dirty="0"/>
          </a:p>
        </p:txBody>
      </p:sp>
      <p:sp>
        <p:nvSpPr>
          <p:cNvPr id="7" name="TextBox 6"/>
          <p:cNvSpPr txBox="1"/>
          <p:nvPr/>
        </p:nvSpPr>
        <p:spPr>
          <a:xfrm>
            <a:off x="1821402" y="3703984"/>
            <a:ext cx="533400" cy="307777"/>
          </a:xfrm>
          <a:prstGeom prst="rect">
            <a:avLst/>
          </a:prstGeom>
          <a:noFill/>
        </p:spPr>
        <p:txBody>
          <a:bodyPr wrap="square" rtlCol="0">
            <a:spAutoFit/>
          </a:bodyPr>
          <a:lstStyle/>
          <a:p>
            <a:r>
              <a:rPr lang="fr-CH" sz="1400" i="1" dirty="0"/>
              <a:t> L</a:t>
            </a:r>
            <a:r>
              <a:rPr lang="fr-CH" sz="1400" i="1" baseline="-25000" dirty="0"/>
              <a:t>0</a:t>
            </a:r>
            <a:endParaRPr lang="en-US" sz="1400" i="1" baseline="-25000" dirty="0"/>
          </a:p>
        </p:txBody>
      </p:sp>
      <p:sp>
        <p:nvSpPr>
          <p:cNvPr id="8" name="TextBox 7"/>
          <p:cNvSpPr txBox="1"/>
          <p:nvPr/>
        </p:nvSpPr>
        <p:spPr>
          <a:xfrm>
            <a:off x="2888202" y="3703984"/>
            <a:ext cx="533400" cy="307777"/>
          </a:xfrm>
          <a:prstGeom prst="rect">
            <a:avLst/>
          </a:prstGeom>
          <a:noFill/>
        </p:spPr>
        <p:txBody>
          <a:bodyPr wrap="square" rtlCol="0">
            <a:spAutoFit/>
          </a:bodyPr>
          <a:lstStyle/>
          <a:p>
            <a:r>
              <a:rPr lang="fr-CH" sz="1400" i="1" dirty="0"/>
              <a:t> C</a:t>
            </a:r>
            <a:r>
              <a:rPr lang="fr-CH" sz="1400" i="1" baseline="-25000" dirty="0"/>
              <a:t>0</a:t>
            </a:r>
            <a:endParaRPr lang="en-US" sz="1400" i="1" baseline="-25000" dirty="0"/>
          </a:p>
        </p:txBody>
      </p:sp>
      <p:sp>
        <p:nvSpPr>
          <p:cNvPr id="9" name="Rectangle 12"/>
          <p:cNvSpPr>
            <a:spLocks noChangeArrowheads="1"/>
          </p:cNvSpPr>
          <p:nvPr/>
        </p:nvSpPr>
        <p:spPr bwMode="auto">
          <a:xfrm>
            <a:off x="1592802" y="4313583"/>
            <a:ext cx="8610600" cy="1371600"/>
          </a:xfrm>
          <a:prstGeom prst="rect">
            <a:avLst/>
          </a:prstGeom>
          <a:noFill/>
          <a:ln w="9525">
            <a:noFill/>
            <a:miter lim="800000"/>
            <a:headEnd/>
            <a:tailEnd/>
          </a:ln>
          <a:effectLst/>
        </p:spPr>
        <p:txBody>
          <a:bodyPr lIns="92075" tIns="46038" rIns="92075" bIns="46038"/>
          <a:lstStyle/>
          <a:p>
            <a:pPr indent="-457200">
              <a:spcBef>
                <a:spcPts val="600"/>
              </a:spcBef>
              <a:buClr>
                <a:schemeClr val="hlink"/>
              </a:buClr>
              <a:buSzPct val="70000"/>
            </a:pPr>
            <a:r>
              <a:rPr lang="fr-CH" sz="1600" dirty="0">
                <a:latin typeface="Comic Sans MS" pitchFamily="66" charset="0"/>
                <a:sym typeface="Symbol" pitchFamily="18" charset="2"/>
              </a:rPr>
              <a:t>An RF transmission </a:t>
            </a:r>
            <a:r>
              <a:rPr lang="fr-CH" sz="1600" dirty="0" err="1">
                <a:latin typeface="Comic Sans MS" pitchFamily="66" charset="0"/>
                <a:sym typeface="Symbol" pitchFamily="18" charset="2"/>
              </a:rPr>
              <a:t>measurement</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can</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easily</a:t>
            </a:r>
            <a:r>
              <a:rPr lang="fr-CH" sz="1600" dirty="0">
                <a:latin typeface="Comic Sans MS" pitchFamily="66" charset="0"/>
                <a:sym typeface="Symbol" pitchFamily="18" charset="2"/>
              </a:rPr>
              <a:t> </a:t>
            </a:r>
            <a:r>
              <a:rPr lang="fr-CH" sz="1600" dirty="0" err="1">
                <a:latin typeface="Comic Sans MS" pitchFamily="66" charset="0"/>
                <a:sym typeface="Symbol" pitchFamily="18" charset="2"/>
              </a:rPr>
              <a:t>allow</a:t>
            </a:r>
            <a:r>
              <a:rPr lang="fr-CH" sz="1600" dirty="0">
                <a:latin typeface="Comic Sans MS" pitchFamily="66" charset="0"/>
                <a:sym typeface="Symbol" pitchFamily="18" charset="2"/>
              </a:rPr>
              <a:t> to </a:t>
            </a:r>
            <a:r>
              <a:rPr lang="fr-CH" sz="1600" dirty="0" err="1">
                <a:latin typeface="Comic Sans MS" pitchFamily="66" charset="0"/>
                <a:sym typeface="Symbol" pitchFamily="18" charset="2"/>
              </a:rPr>
              <a:t>get</a:t>
            </a:r>
            <a:r>
              <a:rPr lang="fr-CH" sz="1600" dirty="0">
                <a:latin typeface="Comic Sans MS" pitchFamily="66" charset="0"/>
                <a:sym typeface="Symbol" pitchFamily="18" charset="2"/>
              </a:rPr>
              <a:t> (f, Q) </a:t>
            </a:r>
            <a:r>
              <a:rPr lang="fr-CH" sz="1600" dirty="0" err="1">
                <a:latin typeface="Comic Sans MS" pitchFamily="66" charset="0"/>
                <a:sym typeface="Symbol" pitchFamily="18" charset="2"/>
              </a:rPr>
              <a:t>from</a:t>
            </a:r>
            <a:r>
              <a:rPr lang="fr-CH" sz="1600" dirty="0">
                <a:latin typeface="Comic Sans MS" pitchFamily="66" charset="0"/>
                <a:sym typeface="Symbol" pitchFamily="18" charset="2"/>
              </a:rPr>
              <a:t> the 3db </a:t>
            </a:r>
            <a:r>
              <a:rPr lang="fr-CH" sz="1600" dirty="0" err="1">
                <a:latin typeface="Comic Sans MS" pitchFamily="66" charset="0"/>
                <a:sym typeface="Symbol" pitchFamily="18" charset="2"/>
              </a:rPr>
              <a:t>bandwidth</a:t>
            </a:r>
            <a:r>
              <a:rPr lang="fr-CH" sz="1600" dirty="0">
                <a:latin typeface="Comic Sans MS" pitchFamily="66" charset="0"/>
                <a:sym typeface="Symbol" pitchFamily="18" charset="2"/>
              </a:rPr>
              <a:t>.</a:t>
            </a:r>
          </a:p>
          <a:p>
            <a:pPr indent="-457200">
              <a:spcBef>
                <a:spcPts val="600"/>
              </a:spcBef>
              <a:buClr>
                <a:schemeClr val="hlink"/>
              </a:buClr>
              <a:buSzPct val="70000"/>
            </a:pPr>
            <a:r>
              <a:rPr lang="fr-CH" sz="1400" i="1" dirty="0">
                <a:latin typeface="Comic Sans MS" pitchFamily="66" charset="0"/>
                <a:sym typeface="Symbol" pitchFamily="18" charset="2"/>
              </a:rPr>
              <a:t>(</a:t>
            </a:r>
            <a:r>
              <a:rPr lang="fr-CH" sz="1400" i="1" dirty="0" err="1">
                <a:latin typeface="Comic Sans MS" pitchFamily="66" charset="0"/>
                <a:sym typeface="Symbol" pitchFamily="18" charset="2"/>
              </a:rPr>
              <a:t>precaution</a:t>
            </a:r>
            <a:r>
              <a:rPr lang="fr-CH" sz="1400" i="1" dirty="0">
                <a:latin typeface="Comic Sans MS" pitchFamily="66" charset="0"/>
                <a:sym typeface="Symbol" pitchFamily="18" charset="2"/>
              </a:rPr>
              <a:t>: to </a:t>
            </a:r>
            <a:r>
              <a:rPr lang="fr-CH" sz="1400" i="1" dirty="0" err="1">
                <a:latin typeface="Comic Sans MS" pitchFamily="66" charset="0"/>
                <a:sym typeface="Symbol" pitchFamily="18" charset="2"/>
              </a:rPr>
              <a:t>measure</a:t>
            </a:r>
            <a:r>
              <a:rPr lang="fr-CH" sz="1400" i="1" dirty="0">
                <a:latin typeface="Comic Sans MS" pitchFamily="66" charset="0"/>
                <a:sym typeface="Symbol" pitchFamily="18" charset="2"/>
              </a:rPr>
              <a:t> Q</a:t>
            </a:r>
            <a:r>
              <a:rPr lang="fr-CH" sz="1400" i="1" baseline="-25000" dirty="0">
                <a:latin typeface="Comic Sans MS" pitchFamily="66" charset="0"/>
                <a:sym typeface="Symbol" pitchFamily="18" charset="2"/>
              </a:rPr>
              <a:t>0</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we</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need</a:t>
            </a:r>
            <a:r>
              <a:rPr lang="fr-CH" sz="1400" i="1" dirty="0">
                <a:latin typeface="Comic Sans MS" pitchFamily="66" charset="0"/>
                <a:sym typeface="Symbol" pitchFamily="18" charset="2"/>
              </a:rPr>
              <a:t> a </a:t>
            </a:r>
            <a:r>
              <a:rPr lang="fr-CH" sz="1400" i="1" dirty="0" err="1">
                <a:latin typeface="Comic Sans MS" pitchFamily="66" charset="0"/>
                <a:sym typeface="Symbol" pitchFamily="18" charset="2"/>
              </a:rPr>
              <a:t>sufficiently</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low</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ioupling</a:t>
            </a:r>
            <a:r>
              <a:rPr lang="fr-CH" sz="1400" i="1" dirty="0">
                <a:latin typeface="Comic Sans MS" pitchFamily="66" charset="0"/>
                <a:sym typeface="Symbol" pitchFamily="18" charset="2"/>
              </a:rPr>
              <a:t>. If input </a:t>
            </a:r>
            <a:r>
              <a:rPr lang="fr-CH" sz="1400" i="1" dirty="0" err="1">
                <a:latin typeface="Comic Sans MS" pitchFamily="66" charset="0"/>
                <a:sym typeface="Symbol" pitchFamily="18" charset="2"/>
              </a:rPr>
              <a:t>coupling</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is</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too</a:t>
            </a:r>
            <a:r>
              <a:rPr lang="fr-CH" sz="1400" i="1" dirty="0">
                <a:latin typeface="Comic Sans MS" pitchFamily="66" charset="0"/>
                <a:sym typeface="Symbol" pitchFamily="18" charset="2"/>
              </a:rPr>
              <a:t> large, </a:t>
            </a:r>
            <a:r>
              <a:rPr lang="fr-CH" sz="1400" i="1" dirty="0" err="1">
                <a:latin typeface="Comic Sans MS" pitchFamily="66" charset="0"/>
                <a:sym typeface="Symbol" pitchFamily="18" charset="2"/>
              </a:rPr>
              <a:t>is</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measured</a:t>
            </a:r>
            <a:r>
              <a:rPr lang="fr-CH" sz="1400" i="1" dirty="0">
                <a:latin typeface="Comic Sans MS" pitchFamily="66" charset="0"/>
                <a:sym typeface="Symbol" pitchFamily="18" charset="2"/>
              </a:rPr>
              <a:t> the Q </a:t>
            </a:r>
            <a:r>
              <a:rPr lang="fr-CH" sz="1400" i="1" dirty="0" err="1">
                <a:latin typeface="Comic Sans MS" pitchFamily="66" charset="0"/>
                <a:sym typeface="Symbol" pitchFamily="18" charset="2"/>
              </a:rPr>
              <a:t>loaded</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Q</a:t>
            </a:r>
            <a:r>
              <a:rPr lang="fr-CH" sz="1400" i="1" baseline="-25000" dirty="0" err="1">
                <a:latin typeface="Comic Sans MS" pitchFamily="66" charset="0"/>
                <a:sym typeface="Symbol" pitchFamily="18" charset="2"/>
              </a:rPr>
              <a:t>l</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given</a:t>
            </a:r>
            <a:r>
              <a:rPr lang="fr-CH" sz="1400" i="1" dirty="0">
                <a:latin typeface="Comic Sans MS" pitchFamily="66" charset="0"/>
                <a:sym typeface="Symbol" pitchFamily="18" charset="2"/>
              </a:rPr>
              <a:t> by the </a:t>
            </a:r>
            <a:r>
              <a:rPr lang="fr-CH" sz="1400" i="1" dirty="0" err="1">
                <a:latin typeface="Comic Sans MS" pitchFamily="66" charset="0"/>
                <a:sym typeface="Symbol" pitchFamily="18" charset="2"/>
              </a:rPr>
              <a:t>parallel</a:t>
            </a:r>
            <a:r>
              <a:rPr lang="fr-CH" sz="1400" i="1" dirty="0">
                <a:latin typeface="Comic Sans MS" pitchFamily="66" charset="0"/>
                <a:sym typeface="Symbol" pitchFamily="18" charset="2"/>
              </a:rPr>
              <a:t> of the </a:t>
            </a:r>
            <a:r>
              <a:rPr lang="fr-CH" sz="1400" i="1" dirty="0" err="1">
                <a:latin typeface="Comic Sans MS" pitchFamily="66" charset="0"/>
                <a:sym typeface="Symbol" pitchFamily="18" charset="2"/>
              </a:rPr>
              <a:t>cavity</a:t>
            </a:r>
            <a:r>
              <a:rPr lang="fr-CH" sz="1400" i="1" dirty="0">
                <a:latin typeface="Comic Sans MS" pitchFamily="66" charset="0"/>
                <a:sym typeface="Symbol" pitchFamily="18" charset="2"/>
              </a:rPr>
              <a:t> R and the </a:t>
            </a:r>
            <a:r>
              <a:rPr lang="fr-CH" sz="1400" i="1" dirty="0" err="1">
                <a:latin typeface="Comic Sans MS" pitchFamily="66" charset="0"/>
                <a:sym typeface="Symbol" pitchFamily="18" charset="2"/>
              </a:rPr>
              <a:t>transformed</a:t>
            </a:r>
            <a:r>
              <a:rPr lang="fr-CH" sz="1400" i="1" dirty="0">
                <a:latin typeface="Comic Sans MS" pitchFamily="66" charset="0"/>
                <a:sym typeface="Symbol" pitchFamily="18" charset="2"/>
              </a:rPr>
              <a:t> output </a:t>
            </a:r>
            <a:r>
              <a:rPr lang="fr-CH" sz="1400" i="1" dirty="0" err="1">
                <a:latin typeface="Comic Sans MS" pitchFamily="66" charset="0"/>
                <a:sym typeface="Symbol" pitchFamily="18" charset="2"/>
              </a:rPr>
              <a:t>impedance</a:t>
            </a:r>
            <a:r>
              <a:rPr lang="fr-CH" sz="1400" i="1" dirty="0">
                <a:latin typeface="Comic Sans MS" pitchFamily="66" charset="0"/>
                <a:sym typeface="Symbol" pitchFamily="18" charset="2"/>
              </a:rPr>
              <a:t> of the </a:t>
            </a:r>
            <a:r>
              <a:rPr lang="fr-CH" sz="1400" i="1" dirty="0" err="1">
                <a:latin typeface="Comic Sans MS" pitchFamily="66" charset="0"/>
                <a:sym typeface="Symbol" pitchFamily="18" charset="2"/>
              </a:rPr>
              <a:t>measurement</a:t>
            </a:r>
            <a:r>
              <a:rPr lang="fr-CH" sz="1400" i="1" dirty="0">
                <a:latin typeface="Comic Sans MS" pitchFamily="66" charset="0"/>
                <a:sym typeface="Symbol" pitchFamily="18" charset="2"/>
              </a:rPr>
              <a:t> </a:t>
            </a:r>
            <a:r>
              <a:rPr lang="fr-CH" sz="1400" i="1" dirty="0" err="1">
                <a:latin typeface="Comic Sans MS" pitchFamily="66" charset="0"/>
                <a:sym typeface="Symbol" pitchFamily="18" charset="2"/>
              </a:rPr>
              <a:t>device</a:t>
            </a:r>
            <a:r>
              <a:rPr lang="fr-CH" sz="1400" i="1" dirty="0">
                <a:latin typeface="Comic Sans MS" pitchFamily="66" charset="0"/>
                <a:sym typeface="Symbol" pitchFamily="18" charset="2"/>
              </a:rPr>
              <a:t>). </a:t>
            </a:r>
            <a:endParaRPr lang="en-US" sz="1400" i="1" dirty="0">
              <a:latin typeface="Comic Sans MS" pitchFamily="66" charset="0"/>
              <a:sym typeface="Symbol" pitchFamily="18" charset="2"/>
            </a:endParaRPr>
          </a:p>
          <a:p>
            <a:pPr marL="457200" indent="-457200">
              <a:spcBef>
                <a:spcPts val="600"/>
              </a:spcBef>
              <a:buClr>
                <a:schemeClr val="hlink"/>
              </a:buClr>
              <a:buSzPct val="70000"/>
            </a:pPr>
            <a:endParaRPr lang="en-US" sz="1600" dirty="0">
              <a:latin typeface="Comic Sans MS" pitchFamily="66" charset="0"/>
              <a:sym typeface="Symbol" pitchFamily="18" charset="2"/>
            </a:endParaRPr>
          </a:p>
        </p:txBody>
      </p:sp>
      <p:pic>
        <p:nvPicPr>
          <p:cNvPr id="48130" name="Picture 2" descr="http://www.sengpielaudio.com/FilterBandwidth09B.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50203" y="2179984"/>
            <a:ext cx="2619375" cy="1962907"/>
          </a:xfrm>
          <a:prstGeom prst="rect">
            <a:avLst/>
          </a:prstGeom>
          <a:noFill/>
        </p:spPr>
      </p:pic>
      <p:graphicFrame>
        <p:nvGraphicFramePr>
          <p:cNvPr id="48131" name="Object 3"/>
          <p:cNvGraphicFramePr>
            <a:graphicFrameLocks noChangeAspect="1"/>
          </p:cNvGraphicFramePr>
          <p:nvPr>
            <p:extLst>
              <p:ext uri="{D42A27DB-BD31-4B8C-83A1-F6EECF244321}">
                <p14:modId xmlns:p14="http://schemas.microsoft.com/office/powerpoint/2010/main" val="2689323908"/>
              </p:ext>
            </p:extLst>
          </p:nvPr>
        </p:nvGraphicFramePr>
        <p:xfrm>
          <a:off x="6774402" y="1646584"/>
          <a:ext cx="3086100" cy="663575"/>
        </p:xfrm>
        <a:graphic>
          <a:graphicData uri="http://schemas.openxmlformats.org/presentationml/2006/ole">
            <mc:AlternateContent xmlns:mc="http://schemas.openxmlformats.org/markup-compatibility/2006">
              <mc:Choice xmlns:v="urn:schemas-microsoft-com:vml" Requires="v">
                <p:oleObj name="Equation" r:id="rId4" imgW="2057400" imgH="444240" progId="Equation.3">
                  <p:embed/>
                </p:oleObj>
              </mc:Choice>
              <mc:Fallback>
                <p:oleObj name="Equation" r:id="rId4" imgW="2057400" imgH="444240" progId="Equation.3">
                  <p:embed/>
                  <p:pic>
                    <p:nvPicPr>
                      <p:cNvPr id="48131"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74402" y="1646584"/>
                        <a:ext cx="3086100" cy="663575"/>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graphicFrame>
        <p:nvGraphicFramePr>
          <p:cNvPr id="48132" name="Object 4"/>
          <p:cNvGraphicFramePr>
            <a:graphicFrameLocks noChangeAspect="1"/>
          </p:cNvGraphicFramePr>
          <p:nvPr>
            <p:extLst>
              <p:ext uri="{D42A27DB-BD31-4B8C-83A1-F6EECF244321}">
                <p14:modId xmlns:p14="http://schemas.microsoft.com/office/powerpoint/2010/main" val="1643681880"/>
              </p:ext>
            </p:extLst>
          </p:nvPr>
        </p:nvGraphicFramePr>
        <p:xfrm>
          <a:off x="7384002" y="2484784"/>
          <a:ext cx="2190750" cy="720725"/>
        </p:xfrm>
        <a:graphic>
          <a:graphicData uri="http://schemas.openxmlformats.org/presentationml/2006/ole">
            <mc:AlternateContent xmlns:mc="http://schemas.openxmlformats.org/markup-compatibility/2006">
              <mc:Choice xmlns:v="urn:schemas-microsoft-com:vml" Requires="v">
                <p:oleObj name="Equation" r:id="rId6" imgW="1460160" imgH="482400" progId="Equation.3">
                  <p:embed/>
                </p:oleObj>
              </mc:Choice>
              <mc:Fallback>
                <p:oleObj name="Equation" r:id="rId6" imgW="1460160" imgH="482400" progId="Equation.3">
                  <p:embed/>
                  <p:pic>
                    <p:nvPicPr>
                      <p:cNvPr id="48132"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84002" y="2484784"/>
                        <a:ext cx="2190750" cy="720725"/>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
        <p:nvSpPr>
          <p:cNvPr id="13" name="Line Callout 1 12"/>
          <p:cNvSpPr/>
          <p:nvPr/>
        </p:nvSpPr>
        <p:spPr bwMode="auto">
          <a:xfrm>
            <a:off x="7536401" y="3551583"/>
            <a:ext cx="3400303" cy="460178"/>
          </a:xfrm>
          <a:prstGeom prst="borderCallout1">
            <a:avLst>
              <a:gd name="adj1" fmla="val -17638"/>
              <a:gd name="adj2" fmla="val 3047"/>
              <a:gd name="adj3" fmla="val -85846"/>
              <a:gd name="adj4" fmla="val 3443"/>
            </a:avLst>
          </a:prstGeom>
          <a:solidFill>
            <a:srgbClr val="FFFF00"/>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1200" dirty="0"/>
              <a:t>R/Q </a:t>
            </a:r>
            <a:r>
              <a:rPr lang="fr-CH" sz="1200" dirty="0" err="1"/>
              <a:t>is</a:t>
            </a:r>
            <a:r>
              <a:rPr lang="fr-CH" sz="1200" dirty="0"/>
              <a:t> a </a:t>
            </a:r>
            <a:r>
              <a:rPr lang="fr-CH" sz="1200" dirty="0" err="1"/>
              <a:t>geometrical</a:t>
            </a:r>
            <a:r>
              <a:rPr lang="fr-CH" sz="1200" dirty="0"/>
              <a:t> </a:t>
            </a:r>
            <a:r>
              <a:rPr lang="fr-CH" sz="1200" dirty="0" err="1"/>
              <a:t>parameter</a:t>
            </a:r>
            <a:r>
              <a:rPr lang="fr-CH" sz="1200" dirty="0"/>
              <a:t>, the ratio </a:t>
            </a:r>
            <a:r>
              <a:rPr lang="fr-CH" sz="1200" dirty="0" err="1"/>
              <a:t>between</a:t>
            </a:r>
            <a:r>
              <a:rPr lang="fr-CH" sz="1200" dirty="0"/>
              <a:t> </a:t>
            </a:r>
            <a:r>
              <a:rPr lang="fr-CH" sz="1200" dirty="0" err="1"/>
              <a:t>current</a:t>
            </a:r>
            <a:r>
              <a:rPr lang="fr-CH" sz="1200" dirty="0"/>
              <a:t> and voltage in a system</a:t>
            </a:r>
            <a:endParaRPr lang="en-US" sz="1200" dirty="0">
              <a:latin typeface="Arial" charset="0"/>
            </a:endParaRPr>
          </a:p>
        </p:txBody>
      </p:sp>
      <p:sp>
        <p:nvSpPr>
          <p:cNvPr id="14" name="Oval 13"/>
          <p:cNvSpPr/>
          <p:nvPr/>
        </p:nvSpPr>
        <p:spPr bwMode="auto">
          <a:xfrm>
            <a:off x="6088602" y="5227983"/>
            <a:ext cx="914400" cy="838200"/>
          </a:xfrm>
          <a:prstGeom prst="ellipse">
            <a:avLst/>
          </a:pr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fr-CH" sz="800" dirty="0" err="1">
                <a:latin typeface="Arial" charset="0"/>
              </a:rPr>
              <a:t>resonator</a:t>
            </a:r>
            <a:endParaRPr lang="en-US" sz="800" dirty="0">
              <a:latin typeface="Arial" charset="0"/>
            </a:endParaRPr>
          </a:p>
        </p:txBody>
      </p:sp>
      <p:sp>
        <p:nvSpPr>
          <p:cNvPr id="17" name="Freeform 16"/>
          <p:cNvSpPr/>
          <p:nvPr/>
        </p:nvSpPr>
        <p:spPr bwMode="auto">
          <a:xfrm>
            <a:off x="6088602" y="5532784"/>
            <a:ext cx="133350" cy="151855"/>
          </a:xfrm>
          <a:custGeom>
            <a:avLst/>
            <a:gdLst>
              <a:gd name="connsiteX0" fmla="*/ 0 w 431335"/>
              <a:gd name="connsiteY0" fmla="*/ 9961 h 380891"/>
              <a:gd name="connsiteX1" fmla="*/ 38100 w 431335"/>
              <a:gd name="connsiteY1" fmla="*/ 436 h 380891"/>
              <a:gd name="connsiteX2" fmla="*/ 285750 w 431335"/>
              <a:gd name="connsiteY2" fmla="*/ 19486 h 380891"/>
              <a:gd name="connsiteX3" fmla="*/ 323850 w 431335"/>
              <a:gd name="connsiteY3" fmla="*/ 29011 h 380891"/>
              <a:gd name="connsiteX4" fmla="*/ 400050 w 431335"/>
              <a:gd name="connsiteY4" fmla="*/ 57586 h 380891"/>
              <a:gd name="connsiteX5" fmla="*/ 409575 w 431335"/>
              <a:gd name="connsiteY5" fmla="*/ 86161 h 380891"/>
              <a:gd name="connsiteX6" fmla="*/ 409575 w 431335"/>
              <a:gd name="connsiteY6" fmla="*/ 305236 h 380891"/>
              <a:gd name="connsiteX7" fmla="*/ 361950 w 431335"/>
              <a:gd name="connsiteY7" fmla="*/ 314761 h 380891"/>
              <a:gd name="connsiteX8" fmla="*/ 257175 w 431335"/>
              <a:gd name="connsiteY8" fmla="*/ 362386 h 380891"/>
              <a:gd name="connsiteX9" fmla="*/ 0 w 431335"/>
              <a:gd name="connsiteY9" fmla="*/ 371911 h 38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1335" h="380891">
                <a:moveTo>
                  <a:pt x="0" y="9961"/>
                </a:moveTo>
                <a:cubicBezTo>
                  <a:pt x="12700" y="6786"/>
                  <a:pt x="25016" y="0"/>
                  <a:pt x="38100" y="436"/>
                </a:cubicBezTo>
                <a:cubicBezTo>
                  <a:pt x="120848" y="3194"/>
                  <a:pt x="285750" y="19486"/>
                  <a:pt x="285750" y="19486"/>
                </a:cubicBezTo>
                <a:cubicBezTo>
                  <a:pt x="298450" y="22661"/>
                  <a:pt x="311263" y="25415"/>
                  <a:pt x="323850" y="29011"/>
                </a:cubicBezTo>
                <a:cubicBezTo>
                  <a:pt x="349981" y="36477"/>
                  <a:pt x="374888" y="47521"/>
                  <a:pt x="400050" y="57586"/>
                </a:cubicBezTo>
                <a:cubicBezTo>
                  <a:pt x="403225" y="67111"/>
                  <a:pt x="407140" y="76421"/>
                  <a:pt x="409575" y="86161"/>
                </a:cubicBezTo>
                <a:cubicBezTo>
                  <a:pt x="427119" y="156337"/>
                  <a:pt x="431335" y="236331"/>
                  <a:pt x="409575" y="305236"/>
                </a:cubicBezTo>
                <a:cubicBezTo>
                  <a:pt x="404700" y="320674"/>
                  <a:pt x="377825" y="311586"/>
                  <a:pt x="361950" y="314761"/>
                </a:cubicBezTo>
                <a:cubicBezTo>
                  <a:pt x="333434" y="329019"/>
                  <a:pt x="283750" y="354793"/>
                  <a:pt x="257175" y="362386"/>
                </a:cubicBezTo>
                <a:cubicBezTo>
                  <a:pt x="192407" y="380891"/>
                  <a:pt x="29758" y="371911"/>
                  <a:pt x="0" y="371911"/>
                </a:cubicBezTo>
              </a:path>
            </a:pathLst>
          </a:cu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sp>
        <p:nvSpPr>
          <p:cNvPr id="18" name="Freeform 17"/>
          <p:cNvSpPr/>
          <p:nvPr/>
        </p:nvSpPr>
        <p:spPr bwMode="auto">
          <a:xfrm rot="10800000">
            <a:off x="6850602" y="5532783"/>
            <a:ext cx="152400" cy="152400"/>
          </a:xfrm>
          <a:custGeom>
            <a:avLst/>
            <a:gdLst>
              <a:gd name="connsiteX0" fmla="*/ 0 w 431335"/>
              <a:gd name="connsiteY0" fmla="*/ 9961 h 380891"/>
              <a:gd name="connsiteX1" fmla="*/ 38100 w 431335"/>
              <a:gd name="connsiteY1" fmla="*/ 436 h 380891"/>
              <a:gd name="connsiteX2" fmla="*/ 285750 w 431335"/>
              <a:gd name="connsiteY2" fmla="*/ 19486 h 380891"/>
              <a:gd name="connsiteX3" fmla="*/ 323850 w 431335"/>
              <a:gd name="connsiteY3" fmla="*/ 29011 h 380891"/>
              <a:gd name="connsiteX4" fmla="*/ 400050 w 431335"/>
              <a:gd name="connsiteY4" fmla="*/ 57586 h 380891"/>
              <a:gd name="connsiteX5" fmla="*/ 409575 w 431335"/>
              <a:gd name="connsiteY5" fmla="*/ 86161 h 380891"/>
              <a:gd name="connsiteX6" fmla="*/ 409575 w 431335"/>
              <a:gd name="connsiteY6" fmla="*/ 305236 h 380891"/>
              <a:gd name="connsiteX7" fmla="*/ 361950 w 431335"/>
              <a:gd name="connsiteY7" fmla="*/ 314761 h 380891"/>
              <a:gd name="connsiteX8" fmla="*/ 257175 w 431335"/>
              <a:gd name="connsiteY8" fmla="*/ 362386 h 380891"/>
              <a:gd name="connsiteX9" fmla="*/ 0 w 431335"/>
              <a:gd name="connsiteY9" fmla="*/ 371911 h 380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31335" h="380891">
                <a:moveTo>
                  <a:pt x="0" y="9961"/>
                </a:moveTo>
                <a:cubicBezTo>
                  <a:pt x="12700" y="6786"/>
                  <a:pt x="25016" y="0"/>
                  <a:pt x="38100" y="436"/>
                </a:cubicBezTo>
                <a:cubicBezTo>
                  <a:pt x="120848" y="3194"/>
                  <a:pt x="285750" y="19486"/>
                  <a:pt x="285750" y="19486"/>
                </a:cubicBezTo>
                <a:cubicBezTo>
                  <a:pt x="298450" y="22661"/>
                  <a:pt x="311263" y="25415"/>
                  <a:pt x="323850" y="29011"/>
                </a:cubicBezTo>
                <a:cubicBezTo>
                  <a:pt x="349981" y="36477"/>
                  <a:pt x="374888" y="47521"/>
                  <a:pt x="400050" y="57586"/>
                </a:cubicBezTo>
                <a:cubicBezTo>
                  <a:pt x="403225" y="67111"/>
                  <a:pt x="407140" y="76421"/>
                  <a:pt x="409575" y="86161"/>
                </a:cubicBezTo>
                <a:cubicBezTo>
                  <a:pt x="427119" y="156337"/>
                  <a:pt x="431335" y="236331"/>
                  <a:pt x="409575" y="305236"/>
                </a:cubicBezTo>
                <a:cubicBezTo>
                  <a:pt x="404700" y="320674"/>
                  <a:pt x="377825" y="311586"/>
                  <a:pt x="361950" y="314761"/>
                </a:cubicBezTo>
                <a:cubicBezTo>
                  <a:pt x="333434" y="329019"/>
                  <a:pt x="283750" y="354793"/>
                  <a:pt x="257175" y="362386"/>
                </a:cubicBezTo>
                <a:cubicBezTo>
                  <a:pt x="192407" y="380891"/>
                  <a:pt x="29758" y="371911"/>
                  <a:pt x="0" y="371911"/>
                </a:cubicBezTo>
              </a:path>
            </a:pathLst>
          </a:custGeom>
          <a:solidFill>
            <a:schemeClr val="bg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000" b="1">
              <a:latin typeface="Arial" charset="0"/>
            </a:endParaRPr>
          </a:p>
        </p:txBody>
      </p:sp>
      <p:cxnSp>
        <p:nvCxnSpPr>
          <p:cNvPr id="20" name="Straight Connector 19"/>
          <p:cNvCxnSpPr>
            <a:stCxn id="18" idx="1"/>
          </p:cNvCxnSpPr>
          <p:nvPr/>
        </p:nvCxnSpPr>
        <p:spPr bwMode="auto">
          <a:xfrm>
            <a:off x="6989540" y="5685009"/>
            <a:ext cx="699262" cy="174"/>
          </a:xfrm>
          <a:prstGeom prst="line">
            <a:avLst/>
          </a:prstGeom>
          <a:solidFill>
            <a:schemeClr val="bg1"/>
          </a:solidFill>
          <a:ln w="12700" cap="flat" cmpd="sng" algn="ctr">
            <a:solidFill>
              <a:schemeClr val="tx1"/>
            </a:solidFill>
            <a:prstDash val="solid"/>
            <a:round/>
            <a:headEnd type="none" w="sm" len="sm"/>
            <a:tailEnd type="none" w="sm" len="sm"/>
          </a:ln>
          <a:effectLst/>
        </p:spPr>
      </p:cxnSp>
      <p:cxnSp>
        <p:nvCxnSpPr>
          <p:cNvPr id="22" name="Straight Connector 21"/>
          <p:cNvCxnSpPr/>
          <p:nvPr/>
        </p:nvCxnSpPr>
        <p:spPr bwMode="auto">
          <a:xfrm>
            <a:off x="5402802" y="5685183"/>
            <a:ext cx="699262" cy="174"/>
          </a:xfrm>
          <a:prstGeom prst="line">
            <a:avLst/>
          </a:prstGeom>
          <a:solidFill>
            <a:schemeClr val="bg1"/>
          </a:solidFill>
          <a:ln w="12700" cap="flat" cmpd="sng" algn="ctr">
            <a:solidFill>
              <a:schemeClr val="tx1"/>
            </a:solidFill>
            <a:prstDash val="solid"/>
            <a:round/>
            <a:headEnd type="none" w="sm" len="sm"/>
            <a:tailEnd type="none" w="sm" len="sm"/>
          </a:ln>
          <a:effectLst/>
        </p:spPr>
      </p:cxnSp>
      <p:sp>
        <p:nvSpPr>
          <p:cNvPr id="23" name="TextBox 22"/>
          <p:cNvSpPr txBox="1"/>
          <p:nvPr/>
        </p:nvSpPr>
        <p:spPr>
          <a:xfrm>
            <a:off x="4869402" y="5456583"/>
            <a:ext cx="533400" cy="523220"/>
          </a:xfrm>
          <a:prstGeom prst="rect">
            <a:avLst/>
          </a:prstGeom>
          <a:noFill/>
        </p:spPr>
        <p:txBody>
          <a:bodyPr wrap="square" rtlCol="0">
            <a:spAutoFit/>
          </a:bodyPr>
          <a:lstStyle/>
          <a:p>
            <a:r>
              <a:rPr lang="fr-CH" sz="1400" i="1" dirty="0"/>
              <a:t> RF in</a:t>
            </a:r>
            <a:endParaRPr lang="en-US" sz="1400" i="1" baseline="-25000" dirty="0"/>
          </a:p>
        </p:txBody>
      </p:sp>
      <p:sp>
        <p:nvSpPr>
          <p:cNvPr id="24" name="TextBox 23"/>
          <p:cNvSpPr txBox="1"/>
          <p:nvPr/>
        </p:nvSpPr>
        <p:spPr>
          <a:xfrm>
            <a:off x="7917402" y="5456583"/>
            <a:ext cx="533400" cy="523220"/>
          </a:xfrm>
          <a:prstGeom prst="rect">
            <a:avLst/>
          </a:prstGeom>
          <a:noFill/>
        </p:spPr>
        <p:txBody>
          <a:bodyPr wrap="square" rtlCol="0">
            <a:spAutoFit/>
          </a:bodyPr>
          <a:lstStyle/>
          <a:p>
            <a:r>
              <a:rPr lang="fr-CH" sz="1400" i="1" dirty="0"/>
              <a:t> RF out</a:t>
            </a:r>
            <a:endParaRPr lang="en-US" sz="1400" i="1" baseline="-25000" dirty="0"/>
          </a:p>
        </p:txBody>
      </p:sp>
      <p:graphicFrame>
        <p:nvGraphicFramePr>
          <p:cNvPr id="48133" name="Object 5"/>
          <p:cNvGraphicFramePr>
            <a:graphicFrameLocks noChangeAspect="1"/>
          </p:cNvGraphicFramePr>
          <p:nvPr>
            <p:extLst>
              <p:ext uri="{D42A27DB-BD31-4B8C-83A1-F6EECF244321}">
                <p14:modId xmlns:p14="http://schemas.microsoft.com/office/powerpoint/2010/main" val="4207459778"/>
              </p:ext>
            </p:extLst>
          </p:nvPr>
        </p:nvGraphicFramePr>
        <p:xfrm>
          <a:off x="6088602" y="3170583"/>
          <a:ext cx="1219200" cy="542758"/>
        </p:xfrm>
        <a:graphic>
          <a:graphicData uri="http://schemas.openxmlformats.org/presentationml/2006/ole">
            <mc:AlternateContent xmlns:mc="http://schemas.openxmlformats.org/markup-compatibility/2006">
              <mc:Choice xmlns:v="urn:schemas-microsoft-com:vml" Requires="v">
                <p:oleObj name="Equation" r:id="rId8" imgW="965160" imgH="431640" progId="Equation.3">
                  <p:embed/>
                </p:oleObj>
              </mc:Choice>
              <mc:Fallback>
                <p:oleObj name="Equation" r:id="rId8" imgW="965160" imgH="431640" progId="Equation.3">
                  <p:embed/>
                  <p:pic>
                    <p:nvPicPr>
                      <p:cNvPr id="48133" name="Object 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088602" y="3170583"/>
                        <a:ext cx="1219200" cy="542758"/>
                      </a:xfrm>
                      <a:prstGeom prst="rect">
                        <a:avLst/>
                      </a:prstGeom>
                      <a:noFill/>
                      <a:extLst>
                        <a:ext uri="{909E8E84-426E-40DD-AFC4-6F175D3DCCD1}">
                          <a14:hiddenFill xmlns:a14="http://schemas.microsoft.com/office/drawing/2010/main">
                            <a:solidFill>
                              <a:srgbClr val="FFFF00"/>
                            </a:solidFill>
                          </a14:hiddenFill>
                        </a:ext>
                      </a:extLst>
                    </p:spPr>
                  </p:pic>
                </p:oleObj>
              </mc:Fallback>
            </mc:AlternateContent>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of electric field distribution – the RFQ</a:t>
            </a:r>
          </a:p>
        </p:txBody>
      </p:sp>
      <p:sp>
        <p:nvSpPr>
          <p:cNvPr id="3" name="Footer Placeholder 2"/>
          <p:cNvSpPr>
            <a:spLocks noGrp="1"/>
          </p:cNvSpPr>
          <p:nvPr>
            <p:ph type="ftr" sz="quarter" idx="11"/>
          </p:nvPr>
        </p:nvSpPr>
        <p:spPr/>
        <p:txBody>
          <a:bodyPr/>
          <a:lstStyle/>
          <a:p>
            <a:fld id="{C6D4DA58-6EE7-421F-A59D-1B46DBFEBC48}" type="slidenum">
              <a:rPr lang="en-GB" smtClean="0"/>
              <a:pPr/>
              <a:t>9</a:t>
            </a:fld>
            <a:endParaRPr lang="en-GB"/>
          </a:p>
        </p:txBody>
      </p:sp>
      <p:grpSp>
        <p:nvGrpSpPr>
          <p:cNvPr id="6" name="Group 184"/>
          <p:cNvGrpSpPr/>
          <p:nvPr/>
        </p:nvGrpSpPr>
        <p:grpSpPr>
          <a:xfrm>
            <a:off x="1196267" y="884583"/>
            <a:ext cx="4571999" cy="2895600"/>
            <a:chOff x="1371600" y="1676400"/>
            <a:chExt cx="5770563" cy="4343400"/>
          </a:xfrm>
        </p:grpSpPr>
        <p:grpSp>
          <p:nvGrpSpPr>
            <p:cNvPr id="7" name="Group 2"/>
            <p:cNvGrpSpPr>
              <a:grpSpLocks noChangeAspect="1"/>
            </p:cNvGrpSpPr>
            <p:nvPr/>
          </p:nvGrpSpPr>
          <p:grpSpPr bwMode="auto">
            <a:xfrm>
              <a:off x="1371600" y="1752600"/>
              <a:ext cx="5770563" cy="4267200"/>
              <a:chOff x="2632" y="4597"/>
              <a:chExt cx="6214" cy="4596"/>
            </a:xfrm>
          </p:grpSpPr>
          <p:sp>
            <p:nvSpPr>
              <p:cNvPr id="781315" name="AutoShape 3"/>
              <p:cNvSpPr>
                <a:spLocks noChangeAspect="1" noChangeArrowheads="1"/>
              </p:cNvSpPr>
              <p:nvPr/>
            </p:nvSpPr>
            <p:spPr bwMode="auto">
              <a:xfrm>
                <a:off x="2632" y="4597"/>
                <a:ext cx="6214" cy="459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81316" name="Rectangle 4"/>
              <p:cNvSpPr>
                <a:spLocks noChangeArrowheads="1"/>
              </p:cNvSpPr>
              <p:nvPr/>
            </p:nvSpPr>
            <p:spPr bwMode="auto">
              <a:xfrm>
                <a:off x="3024" y="4597"/>
                <a:ext cx="812" cy="308"/>
              </a:xfrm>
              <a:prstGeom prst="rect">
                <a:avLst/>
              </a:prstGeom>
              <a:solidFill>
                <a:srgbClr val="FFFFFF"/>
              </a:solidFill>
              <a:ln w="3175">
                <a:noFill/>
                <a:miter lim="800000"/>
                <a:headEnd/>
                <a:tailEnd/>
              </a:ln>
            </p:spPr>
            <p:txBody>
              <a:bodyPr vert="horz" wrap="square" lIns="100813" tIns="50406" rIns="100813" bIns="50406" numCol="1" anchor="t" anchorCtr="0" compatLnSpc="1">
                <a:prstTxWarp prst="textNoShape">
                  <a:avLst/>
                </a:prstTxWarp>
              </a:bodyPr>
              <a:lstStyle/>
              <a:p>
                <a:pPr algn="ctr" fontAlgn="base">
                  <a:spcBef>
                    <a:spcPct val="0"/>
                  </a:spcBef>
                  <a:spcAft>
                    <a:spcPts val="1000"/>
                  </a:spcAft>
                </a:pPr>
                <a:r>
                  <a:rPr lang="en-US" sz="1100">
                    <a:latin typeface="Calibri" pitchFamily="34" charset="0"/>
                  </a:rPr>
                  <a:t>Motor</a:t>
                </a:r>
                <a:endParaRPr lang="en-US">
                  <a:latin typeface="Arial" pitchFamily="34" charset="0"/>
                </a:endParaRPr>
              </a:p>
            </p:txBody>
          </p:sp>
          <p:grpSp>
            <p:nvGrpSpPr>
              <p:cNvPr id="8" name="Group 5"/>
              <p:cNvGrpSpPr>
                <a:grpSpLocks/>
              </p:cNvGrpSpPr>
              <p:nvPr/>
            </p:nvGrpSpPr>
            <p:grpSpPr bwMode="auto">
              <a:xfrm>
                <a:off x="2646" y="4803"/>
                <a:ext cx="6200" cy="3949"/>
                <a:chOff x="2999" y="4799"/>
                <a:chExt cx="6200" cy="3948"/>
              </a:xfrm>
            </p:grpSpPr>
            <p:grpSp>
              <p:nvGrpSpPr>
                <p:cNvPr id="9" name="Group 6"/>
                <p:cNvGrpSpPr>
                  <a:grpSpLocks/>
                </p:cNvGrpSpPr>
                <p:nvPr/>
              </p:nvGrpSpPr>
              <p:grpSpPr bwMode="auto">
                <a:xfrm>
                  <a:off x="3165" y="5474"/>
                  <a:ext cx="5868" cy="1119"/>
                  <a:chOff x="3165" y="5474"/>
                  <a:chExt cx="5868" cy="1119"/>
                </a:xfrm>
              </p:grpSpPr>
              <p:sp>
                <p:nvSpPr>
                  <p:cNvPr id="781319" name="AutoShape 7"/>
                  <p:cNvSpPr>
                    <a:spLocks noChangeArrowheads="1"/>
                  </p:cNvSpPr>
                  <p:nvPr/>
                </p:nvSpPr>
                <p:spPr bwMode="auto">
                  <a:xfrm>
                    <a:off x="3693" y="5517"/>
                    <a:ext cx="4800" cy="1076"/>
                  </a:xfrm>
                  <a:prstGeom prst="plaque">
                    <a:avLst>
                      <a:gd name="adj" fmla="val 16667"/>
                    </a:avLst>
                  </a:prstGeom>
                  <a:solidFill>
                    <a:srgbClr val="FFFFFF"/>
                  </a:solidFill>
                  <a:ln w="57150">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781320" name="AutoShape 8"/>
                  <p:cNvCxnSpPr>
                    <a:cxnSpLocks noChangeShapeType="1"/>
                  </p:cNvCxnSpPr>
                  <p:nvPr/>
                </p:nvCxnSpPr>
                <p:spPr bwMode="auto">
                  <a:xfrm>
                    <a:off x="8494" y="5716"/>
                    <a:ext cx="539" cy="1"/>
                  </a:xfrm>
                  <a:prstGeom prst="straightConnector1">
                    <a:avLst/>
                  </a:prstGeom>
                  <a:noFill/>
                  <a:ln w="57150">
                    <a:solidFill>
                      <a:srgbClr val="000000"/>
                    </a:solidFill>
                    <a:round/>
                    <a:headEnd/>
                    <a:tailEnd/>
                  </a:ln>
                </p:spPr>
              </p:cxnSp>
              <p:cxnSp>
                <p:nvCxnSpPr>
                  <p:cNvPr id="781321" name="AutoShape 9"/>
                  <p:cNvCxnSpPr>
                    <a:cxnSpLocks noChangeShapeType="1"/>
                  </p:cNvCxnSpPr>
                  <p:nvPr/>
                </p:nvCxnSpPr>
                <p:spPr bwMode="auto">
                  <a:xfrm flipV="1">
                    <a:off x="3165" y="5716"/>
                    <a:ext cx="529" cy="3"/>
                  </a:xfrm>
                  <a:prstGeom prst="straightConnector1">
                    <a:avLst/>
                  </a:prstGeom>
                  <a:noFill/>
                  <a:ln w="57150">
                    <a:solidFill>
                      <a:srgbClr val="000000"/>
                    </a:solidFill>
                    <a:round/>
                    <a:headEnd/>
                    <a:tailEnd/>
                  </a:ln>
                </p:spPr>
              </p:cxnSp>
              <p:cxnSp>
                <p:nvCxnSpPr>
                  <p:cNvPr id="781322" name="AutoShape 10"/>
                  <p:cNvCxnSpPr>
                    <a:cxnSpLocks noChangeShapeType="1"/>
                    <a:stCxn id="781340" idx="4"/>
                  </p:cNvCxnSpPr>
                  <p:nvPr/>
                </p:nvCxnSpPr>
                <p:spPr bwMode="auto">
                  <a:xfrm flipH="1">
                    <a:off x="3570" y="5474"/>
                    <a:ext cx="1" cy="242"/>
                  </a:xfrm>
                  <a:prstGeom prst="straightConnector1">
                    <a:avLst/>
                  </a:prstGeom>
                  <a:noFill/>
                  <a:ln w="57150">
                    <a:solidFill>
                      <a:srgbClr val="000000"/>
                    </a:solidFill>
                    <a:round/>
                    <a:headEnd/>
                    <a:tailEnd/>
                  </a:ln>
                </p:spPr>
              </p:cxnSp>
              <p:cxnSp>
                <p:nvCxnSpPr>
                  <p:cNvPr id="781323" name="AutoShape 11"/>
                  <p:cNvCxnSpPr>
                    <a:cxnSpLocks noChangeShapeType="1"/>
                  </p:cNvCxnSpPr>
                  <p:nvPr/>
                </p:nvCxnSpPr>
                <p:spPr bwMode="auto">
                  <a:xfrm flipV="1">
                    <a:off x="3571" y="5514"/>
                    <a:ext cx="530" cy="3"/>
                  </a:xfrm>
                  <a:prstGeom prst="straightConnector1">
                    <a:avLst/>
                  </a:prstGeom>
                  <a:noFill/>
                  <a:ln w="57150">
                    <a:solidFill>
                      <a:srgbClr val="000000"/>
                    </a:solidFill>
                    <a:round/>
                    <a:headEnd/>
                    <a:tailEnd/>
                  </a:ln>
                </p:spPr>
              </p:cxnSp>
            </p:grpSp>
            <p:grpSp>
              <p:nvGrpSpPr>
                <p:cNvPr id="10" name="Group 12"/>
                <p:cNvGrpSpPr>
                  <a:grpSpLocks/>
                </p:cNvGrpSpPr>
                <p:nvPr/>
              </p:nvGrpSpPr>
              <p:grpSpPr bwMode="auto">
                <a:xfrm>
                  <a:off x="3000" y="5029"/>
                  <a:ext cx="165" cy="1027"/>
                  <a:chOff x="3203" y="5029"/>
                  <a:chExt cx="164" cy="1027"/>
                </a:xfrm>
              </p:grpSpPr>
              <p:sp>
                <p:nvSpPr>
                  <p:cNvPr id="781325" name="Oval 13"/>
                  <p:cNvSpPr>
                    <a:spLocks noChangeArrowheads="1"/>
                  </p:cNvSpPr>
                  <p:nvPr/>
                </p:nvSpPr>
                <p:spPr bwMode="auto">
                  <a:xfrm>
                    <a:off x="3203" y="5921"/>
                    <a:ext cx="134"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26" name="Oval 14"/>
                  <p:cNvSpPr>
                    <a:spLocks noChangeArrowheads="1"/>
                  </p:cNvSpPr>
                  <p:nvPr/>
                </p:nvSpPr>
                <p:spPr bwMode="auto">
                  <a:xfrm>
                    <a:off x="3203" y="5029"/>
                    <a:ext cx="134"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1" name="Group 15"/>
                  <p:cNvGrpSpPr>
                    <a:grpSpLocks/>
                  </p:cNvGrpSpPr>
                  <p:nvPr/>
                </p:nvGrpSpPr>
                <p:grpSpPr bwMode="auto">
                  <a:xfrm>
                    <a:off x="3337" y="5069"/>
                    <a:ext cx="30" cy="932"/>
                    <a:chOff x="3337" y="5069"/>
                    <a:chExt cx="30" cy="932"/>
                  </a:xfrm>
                </p:grpSpPr>
                <p:cxnSp>
                  <p:nvCxnSpPr>
                    <p:cNvPr id="781328" name="AutoShape 16"/>
                    <p:cNvCxnSpPr>
                      <a:cxnSpLocks noChangeShapeType="1"/>
                    </p:cNvCxnSpPr>
                    <p:nvPr/>
                  </p:nvCxnSpPr>
                  <p:spPr bwMode="auto">
                    <a:xfrm flipV="1">
                      <a:off x="3364" y="5069"/>
                      <a:ext cx="3" cy="931"/>
                    </a:xfrm>
                    <a:prstGeom prst="straightConnector1">
                      <a:avLst/>
                    </a:prstGeom>
                    <a:noFill/>
                    <a:ln w="3175">
                      <a:solidFill>
                        <a:srgbClr val="000000"/>
                      </a:solidFill>
                      <a:round/>
                      <a:headEnd/>
                      <a:tailEnd/>
                    </a:ln>
                  </p:spPr>
                </p:cxnSp>
                <p:cxnSp>
                  <p:nvCxnSpPr>
                    <p:cNvPr id="781329" name="AutoShape 17"/>
                    <p:cNvCxnSpPr>
                      <a:cxnSpLocks noChangeShapeType="1"/>
                    </p:cNvCxnSpPr>
                    <p:nvPr/>
                  </p:nvCxnSpPr>
                  <p:spPr bwMode="auto">
                    <a:xfrm>
                      <a:off x="3337" y="5069"/>
                      <a:ext cx="3" cy="931"/>
                    </a:xfrm>
                    <a:prstGeom prst="straightConnector1">
                      <a:avLst/>
                    </a:prstGeom>
                    <a:noFill/>
                    <a:ln w="3175">
                      <a:solidFill>
                        <a:srgbClr val="000000"/>
                      </a:solidFill>
                      <a:round/>
                      <a:headEnd/>
                      <a:tailEnd/>
                    </a:ln>
                  </p:spPr>
                </p:cxnSp>
                <p:cxnSp>
                  <p:nvCxnSpPr>
                    <p:cNvPr id="781330" name="AutoShape 18"/>
                    <p:cNvCxnSpPr>
                      <a:cxnSpLocks noChangeShapeType="1"/>
                    </p:cNvCxnSpPr>
                    <p:nvPr/>
                  </p:nvCxnSpPr>
                  <p:spPr bwMode="auto">
                    <a:xfrm flipH="1">
                      <a:off x="3337" y="6000"/>
                      <a:ext cx="24" cy="1"/>
                    </a:xfrm>
                    <a:prstGeom prst="straightConnector1">
                      <a:avLst/>
                    </a:prstGeom>
                    <a:noFill/>
                    <a:ln w="3175">
                      <a:solidFill>
                        <a:srgbClr val="000000"/>
                      </a:solidFill>
                      <a:round/>
                      <a:headEnd/>
                      <a:tailEnd/>
                    </a:ln>
                  </p:spPr>
                </p:cxnSp>
                <p:cxnSp>
                  <p:nvCxnSpPr>
                    <p:cNvPr id="781331" name="AutoShape 19"/>
                    <p:cNvCxnSpPr>
                      <a:cxnSpLocks noChangeShapeType="1"/>
                    </p:cNvCxnSpPr>
                    <p:nvPr/>
                  </p:nvCxnSpPr>
                  <p:spPr bwMode="auto">
                    <a:xfrm flipH="1">
                      <a:off x="3340" y="5072"/>
                      <a:ext cx="24" cy="1"/>
                    </a:xfrm>
                    <a:prstGeom prst="straightConnector1">
                      <a:avLst/>
                    </a:prstGeom>
                    <a:noFill/>
                    <a:ln w="3175">
                      <a:solidFill>
                        <a:srgbClr val="000000"/>
                      </a:solidFill>
                      <a:round/>
                      <a:headEnd/>
                      <a:tailEnd/>
                    </a:ln>
                  </p:spPr>
                </p:cxnSp>
              </p:grpSp>
            </p:grpSp>
            <p:grpSp>
              <p:nvGrpSpPr>
                <p:cNvPr id="12" name="Group 20"/>
                <p:cNvGrpSpPr>
                  <a:grpSpLocks/>
                </p:cNvGrpSpPr>
                <p:nvPr/>
              </p:nvGrpSpPr>
              <p:grpSpPr bwMode="auto">
                <a:xfrm>
                  <a:off x="9033" y="5032"/>
                  <a:ext cx="166" cy="1027"/>
                  <a:chOff x="8823" y="5032"/>
                  <a:chExt cx="166" cy="1027"/>
                </a:xfrm>
              </p:grpSpPr>
              <p:sp>
                <p:nvSpPr>
                  <p:cNvPr id="781333" name="Oval 21"/>
                  <p:cNvSpPr>
                    <a:spLocks noChangeArrowheads="1"/>
                  </p:cNvSpPr>
                  <p:nvPr/>
                </p:nvSpPr>
                <p:spPr bwMode="auto">
                  <a:xfrm>
                    <a:off x="8853" y="5032"/>
                    <a:ext cx="135"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34" name="Oval 22"/>
                  <p:cNvSpPr>
                    <a:spLocks noChangeArrowheads="1"/>
                  </p:cNvSpPr>
                  <p:nvPr/>
                </p:nvSpPr>
                <p:spPr bwMode="auto">
                  <a:xfrm>
                    <a:off x="8854" y="5924"/>
                    <a:ext cx="135" cy="135"/>
                  </a:xfrm>
                  <a:prstGeom prst="ellipse">
                    <a:avLst/>
                  </a:prstGeom>
                  <a:solidFill>
                    <a:srgbClr val="FFFFFF"/>
                  </a:solid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3" name="Group 23"/>
                  <p:cNvGrpSpPr>
                    <a:grpSpLocks/>
                  </p:cNvGrpSpPr>
                  <p:nvPr/>
                </p:nvGrpSpPr>
                <p:grpSpPr bwMode="auto">
                  <a:xfrm>
                    <a:off x="8823" y="5069"/>
                    <a:ext cx="30" cy="934"/>
                    <a:chOff x="8824" y="5069"/>
                    <a:chExt cx="30" cy="934"/>
                  </a:xfrm>
                </p:grpSpPr>
                <p:cxnSp>
                  <p:nvCxnSpPr>
                    <p:cNvPr id="781336" name="AutoShape 24"/>
                    <p:cNvCxnSpPr>
                      <a:cxnSpLocks noChangeShapeType="1"/>
                    </p:cNvCxnSpPr>
                    <p:nvPr/>
                  </p:nvCxnSpPr>
                  <p:spPr bwMode="auto">
                    <a:xfrm flipV="1">
                      <a:off x="8853" y="5072"/>
                      <a:ext cx="1" cy="931"/>
                    </a:xfrm>
                    <a:prstGeom prst="straightConnector1">
                      <a:avLst/>
                    </a:prstGeom>
                    <a:noFill/>
                    <a:ln w="3175">
                      <a:solidFill>
                        <a:srgbClr val="000000"/>
                      </a:solidFill>
                      <a:round/>
                      <a:headEnd/>
                      <a:tailEnd/>
                    </a:ln>
                  </p:spPr>
                </p:cxnSp>
                <p:cxnSp>
                  <p:nvCxnSpPr>
                    <p:cNvPr id="781337" name="AutoShape 25"/>
                    <p:cNvCxnSpPr>
                      <a:cxnSpLocks noChangeShapeType="1"/>
                    </p:cNvCxnSpPr>
                    <p:nvPr/>
                  </p:nvCxnSpPr>
                  <p:spPr bwMode="auto">
                    <a:xfrm>
                      <a:off x="8824" y="5069"/>
                      <a:ext cx="3" cy="931"/>
                    </a:xfrm>
                    <a:prstGeom prst="straightConnector1">
                      <a:avLst/>
                    </a:prstGeom>
                    <a:noFill/>
                    <a:ln w="3175">
                      <a:solidFill>
                        <a:srgbClr val="000000"/>
                      </a:solidFill>
                      <a:round/>
                      <a:headEnd/>
                      <a:tailEnd/>
                    </a:ln>
                  </p:spPr>
                </p:cxnSp>
                <p:cxnSp>
                  <p:nvCxnSpPr>
                    <p:cNvPr id="781338" name="AutoShape 26"/>
                    <p:cNvCxnSpPr>
                      <a:cxnSpLocks noChangeShapeType="1"/>
                    </p:cNvCxnSpPr>
                    <p:nvPr/>
                  </p:nvCxnSpPr>
                  <p:spPr bwMode="auto">
                    <a:xfrm flipH="1">
                      <a:off x="8827" y="5072"/>
                      <a:ext cx="24" cy="1"/>
                    </a:xfrm>
                    <a:prstGeom prst="straightConnector1">
                      <a:avLst/>
                    </a:prstGeom>
                    <a:noFill/>
                    <a:ln w="3175">
                      <a:solidFill>
                        <a:srgbClr val="000000"/>
                      </a:solidFill>
                      <a:round/>
                      <a:headEnd/>
                      <a:tailEnd/>
                    </a:ln>
                  </p:spPr>
                </p:cxnSp>
                <p:cxnSp>
                  <p:nvCxnSpPr>
                    <p:cNvPr id="781339" name="AutoShape 27"/>
                    <p:cNvCxnSpPr>
                      <a:cxnSpLocks noChangeShapeType="1"/>
                    </p:cNvCxnSpPr>
                    <p:nvPr/>
                  </p:nvCxnSpPr>
                  <p:spPr bwMode="auto">
                    <a:xfrm flipH="1">
                      <a:off x="8830" y="5999"/>
                      <a:ext cx="24" cy="1"/>
                    </a:xfrm>
                    <a:prstGeom prst="straightConnector1">
                      <a:avLst/>
                    </a:prstGeom>
                    <a:noFill/>
                    <a:ln w="3175">
                      <a:solidFill>
                        <a:srgbClr val="000000"/>
                      </a:solidFill>
                      <a:round/>
                      <a:headEnd/>
                      <a:tailEnd/>
                    </a:ln>
                  </p:spPr>
                </p:cxnSp>
              </p:grpSp>
            </p:grpSp>
            <p:sp>
              <p:nvSpPr>
                <p:cNvPr id="781340" name="Oval 28"/>
                <p:cNvSpPr>
                  <a:spLocks noChangeArrowheads="1"/>
                </p:cNvSpPr>
                <p:nvPr/>
              </p:nvSpPr>
              <p:spPr bwMode="auto">
                <a:xfrm>
                  <a:off x="3453" y="5238"/>
                  <a:ext cx="235" cy="236"/>
                </a:xfrm>
                <a:prstGeom prst="ellipse">
                  <a:avLst/>
                </a:prstGeom>
                <a:solidFill>
                  <a:srgbClr val="D8D8D8"/>
                </a:solidFill>
                <a:ln w="1270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781341" name="AutoShape 29"/>
                <p:cNvSpPr>
                  <a:spLocks noChangeArrowheads="1"/>
                </p:cNvSpPr>
                <p:nvPr/>
              </p:nvSpPr>
              <p:spPr bwMode="auto">
                <a:xfrm>
                  <a:off x="3514" y="5295"/>
                  <a:ext cx="112" cy="112"/>
                </a:xfrm>
                <a:prstGeom prst="star16">
                  <a:avLst>
                    <a:gd name="adj" fmla="val 37500"/>
                  </a:avLst>
                </a:prstGeom>
                <a:solidFill>
                  <a:srgbClr val="FF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42" name="AutoShape 30"/>
                <p:cNvSpPr>
                  <a:spLocks noChangeArrowheads="1"/>
                </p:cNvSpPr>
                <p:nvPr/>
              </p:nvSpPr>
              <p:spPr bwMode="auto">
                <a:xfrm>
                  <a:off x="3022" y="5052"/>
                  <a:ext cx="113" cy="112"/>
                </a:xfrm>
                <a:prstGeom prst="star16">
                  <a:avLst>
                    <a:gd name="adj" fmla="val 37500"/>
                  </a:avLst>
                </a:prstGeom>
                <a:solidFill>
                  <a:srgbClr val="FFFFFF"/>
                </a:solidFill>
                <a:ln w="317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pSp>
              <p:nvGrpSpPr>
                <p:cNvPr id="14" name="Group 31"/>
                <p:cNvGrpSpPr>
                  <a:grpSpLocks/>
                </p:cNvGrpSpPr>
                <p:nvPr/>
              </p:nvGrpSpPr>
              <p:grpSpPr bwMode="auto">
                <a:xfrm>
                  <a:off x="3022" y="5052"/>
                  <a:ext cx="549" cy="355"/>
                  <a:chOff x="3022" y="5052"/>
                  <a:chExt cx="549" cy="355"/>
                </a:xfrm>
              </p:grpSpPr>
              <p:cxnSp>
                <p:nvCxnSpPr>
                  <p:cNvPr id="781344" name="AutoShape 32"/>
                  <p:cNvCxnSpPr>
                    <a:cxnSpLocks noChangeShapeType="1"/>
                    <a:stCxn id="781342" idx="0"/>
                    <a:endCxn id="781342" idx="1"/>
                  </p:cNvCxnSpPr>
                  <p:nvPr/>
                </p:nvCxnSpPr>
                <p:spPr bwMode="auto">
                  <a:xfrm rot="16200000" flipH="1" flipV="1">
                    <a:off x="3023" y="5051"/>
                    <a:ext cx="56" cy="57"/>
                  </a:xfrm>
                  <a:prstGeom prst="curvedConnector4">
                    <a:avLst>
                      <a:gd name="adj1" fmla="val 13509"/>
                      <a:gd name="adj2" fmla="val 76315"/>
                    </a:avLst>
                  </a:prstGeom>
                  <a:noFill/>
                  <a:ln w="25400">
                    <a:solidFill>
                      <a:srgbClr val="974706"/>
                    </a:solidFill>
                    <a:round/>
                    <a:headEnd/>
                    <a:tailEnd/>
                  </a:ln>
                </p:spPr>
              </p:cxnSp>
              <p:cxnSp>
                <p:nvCxnSpPr>
                  <p:cNvPr id="781345" name="AutoShape 33"/>
                  <p:cNvCxnSpPr>
                    <a:cxnSpLocks noChangeShapeType="1"/>
                    <a:stCxn id="781342" idx="1"/>
                    <a:endCxn id="781342" idx="2"/>
                  </p:cNvCxnSpPr>
                  <p:nvPr/>
                </p:nvCxnSpPr>
                <p:spPr bwMode="auto">
                  <a:xfrm rot="10800000" flipH="1" flipV="1">
                    <a:off x="3022" y="5108"/>
                    <a:ext cx="57" cy="56"/>
                  </a:xfrm>
                  <a:prstGeom prst="curvedConnector4">
                    <a:avLst>
                      <a:gd name="adj1" fmla="val 19736"/>
                      <a:gd name="adj2" fmla="val 78662"/>
                    </a:avLst>
                  </a:prstGeom>
                  <a:noFill/>
                  <a:ln w="25400">
                    <a:solidFill>
                      <a:srgbClr val="974706"/>
                    </a:solidFill>
                    <a:round/>
                    <a:headEnd/>
                    <a:tailEnd/>
                  </a:ln>
                </p:spPr>
              </p:cxnSp>
              <p:cxnSp>
                <p:nvCxnSpPr>
                  <p:cNvPr id="781346" name="AutoShape 34"/>
                  <p:cNvCxnSpPr>
                    <a:cxnSpLocks noChangeShapeType="1"/>
                    <a:stCxn id="781341" idx="2"/>
                    <a:endCxn id="781341" idx="0"/>
                  </p:cNvCxnSpPr>
                  <p:nvPr/>
                </p:nvCxnSpPr>
                <p:spPr bwMode="auto">
                  <a:xfrm rot="5400000" flipH="1" flipV="1">
                    <a:off x="3515" y="5350"/>
                    <a:ext cx="112" cy="1"/>
                  </a:xfrm>
                  <a:prstGeom prst="curvedConnector5">
                    <a:avLst>
                      <a:gd name="adj1" fmla="val 7380"/>
                      <a:gd name="adj2" fmla="val 6500000"/>
                      <a:gd name="adj3" fmla="val 87245"/>
                    </a:avLst>
                  </a:prstGeom>
                  <a:noFill/>
                  <a:ln w="25400">
                    <a:solidFill>
                      <a:srgbClr val="974706"/>
                    </a:solidFill>
                    <a:round/>
                    <a:headEnd/>
                    <a:tailEnd/>
                  </a:ln>
                </p:spPr>
              </p:cxnSp>
              <p:cxnSp>
                <p:nvCxnSpPr>
                  <p:cNvPr id="781347" name="AutoShape 35"/>
                  <p:cNvCxnSpPr>
                    <a:cxnSpLocks noChangeShapeType="1"/>
                    <a:stCxn id="781341" idx="0"/>
                    <a:endCxn id="781342" idx="0"/>
                  </p:cNvCxnSpPr>
                  <p:nvPr/>
                </p:nvCxnSpPr>
                <p:spPr bwMode="auto">
                  <a:xfrm flipH="1" flipV="1">
                    <a:off x="3079" y="5052"/>
                    <a:ext cx="491" cy="243"/>
                  </a:xfrm>
                  <a:prstGeom prst="straightConnector1">
                    <a:avLst/>
                  </a:prstGeom>
                  <a:noFill/>
                  <a:ln w="25400">
                    <a:solidFill>
                      <a:srgbClr val="974706"/>
                    </a:solidFill>
                    <a:round/>
                    <a:headEnd/>
                    <a:tailEnd/>
                  </a:ln>
                </p:spPr>
              </p:cxnSp>
              <p:cxnSp>
                <p:nvCxnSpPr>
                  <p:cNvPr id="781348" name="AutoShape 36"/>
                  <p:cNvCxnSpPr>
                    <a:cxnSpLocks noChangeShapeType="1"/>
                    <a:stCxn id="781341" idx="2"/>
                    <a:endCxn id="781342" idx="2"/>
                  </p:cNvCxnSpPr>
                  <p:nvPr/>
                </p:nvCxnSpPr>
                <p:spPr bwMode="auto">
                  <a:xfrm flipH="1" flipV="1">
                    <a:off x="3079" y="5164"/>
                    <a:ext cx="491" cy="243"/>
                  </a:xfrm>
                  <a:prstGeom prst="straightConnector1">
                    <a:avLst/>
                  </a:prstGeom>
                  <a:noFill/>
                  <a:ln w="25400">
                    <a:solidFill>
                      <a:srgbClr val="974706"/>
                    </a:solidFill>
                    <a:round/>
                    <a:headEnd/>
                    <a:tailEnd/>
                  </a:ln>
                </p:spPr>
              </p:cxnSp>
            </p:grpSp>
            <p:grpSp>
              <p:nvGrpSpPr>
                <p:cNvPr id="15" name="Group 37"/>
                <p:cNvGrpSpPr>
                  <a:grpSpLocks/>
                </p:cNvGrpSpPr>
                <p:nvPr/>
              </p:nvGrpSpPr>
              <p:grpSpPr bwMode="auto">
                <a:xfrm>
                  <a:off x="2999" y="5029"/>
                  <a:ext cx="6200" cy="1030"/>
                  <a:chOff x="2999" y="5029"/>
                  <a:chExt cx="6200" cy="1030"/>
                </a:xfrm>
              </p:grpSpPr>
              <p:cxnSp>
                <p:nvCxnSpPr>
                  <p:cNvPr id="781350" name="AutoShape 38"/>
                  <p:cNvCxnSpPr>
                    <a:cxnSpLocks noChangeShapeType="1"/>
                    <a:stCxn id="781334" idx="4"/>
                    <a:endCxn id="781334" idx="6"/>
                  </p:cNvCxnSpPr>
                  <p:nvPr/>
                </p:nvCxnSpPr>
                <p:spPr bwMode="auto">
                  <a:xfrm rot="5400000" flipH="1" flipV="1">
                    <a:off x="9132" y="5991"/>
                    <a:ext cx="68" cy="67"/>
                  </a:xfrm>
                  <a:prstGeom prst="curvedConnector4">
                    <a:avLst>
                      <a:gd name="adj1" fmla="val 10986"/>
                      <a:gd name="adj2" fmla="val 96662"/>
                    </a:avLst>
                  </a:prstGeom>
                  <a:noFill/>
                  <a:ln w="25400">
                    <a:solidFill>
                      <a:srgbClr val="BFBFBF"/>
                    </a:solidFill>
                    <a:round/>
                    <a:headEnd/>
                    <a:tailEnd/>
                  </a:ln>
                </p:spPr>
              </p:cxnSp>
              <p:grpSp>
                <p:nvGrpSpPr>
                  <p:cNvPr id="16" name="Group 39"/>
                  <p:cNvGrpSpPr>
                    <a:grpSpLocks/>
                  </p:cNvGrpSpPr>
                  <p:nvPr/>
                </p:nvGrpSpPr>
                <p:grpSpPr bwMode="auto">
                  <a:xfrm>
                    <a:off x="2999" y="5029"/>
                    <a:ext cx="6200" cy="1030"/>
                    <a:chOff x="2999" y="5029"/>
                    <a:chExt cx="6200" cy="1030"/>
                  </a:xfrm>
                </p:grpSpPr>
                <p:cxnSp>
                  <p:nvCxnSpPr>
                    <p:cNvPr id="781352" name="AutoShape 40"/>
                    <p:cNvCxnSpPr>
                      <a:cxnSpLocks noChangeShapeType="1"/>
                      <a:stCxn id="781333" idx="0"/>
                      <a:endCxn id="781333" idx="6"/>
                    </p:cNvCxnSpPr>
                    <p:nvPr/>
                  </p:nvCxnSpPr>
                  <p:spPr bwMode="auto">
                    <a:xfrm rot="5400000" flipV="1">
                      <a:off x="9131" y="5032"/>
                      <a:ext cx="67" cy="67"/>
                    </a:xfrm>
                    <a:prstGeom prst="curvedConnector4">
                      <a:avLst>
                        <a:gd name="adj1" fmla="val -4495"/>
                        <a:gd name="adj2" fmla="val 88764"/>
                      </a:avLst>
                    </a:prstGeom>
                    <a:noFill/>
                    <a:ln w="25400">
                      <a:solidFill>
                        <a:srgbClr val="BFBFBF"/>
                      </a:solidFill>
                      <a:round/>
                      <a:headEnd/>
                      <a:tailEnd/>
                    </a:ln>
                  </p:spPr>
                </p:cxnSp>
                <p:grpSp>
                  <p:nvGrpSpPr>
                    <p:cNvPr id="17" name="Group 41"/>
                    <p:cNvGrpSpPr>
                      <a:grpSpLocks/>
                    </p:cNvGrpSpPr>
                    <p:nvPr/>
                  </p:nvGrpSpPr>
                  <p:grpSpPr bwMode="auto">
                    <a:xfrm>
                      <a:off x="2999" y="5029"/>
                      <a:ext cx="6200" cy="1030"/>
                      <a:chOff x="2999" y="5029"/>
                      <a:chExt cx="6200" cy="1030"/>
                    </a:xfrm>
                  </p:grpSpPr>
                  <p:grpSp>
                    <p:nvGrpSpPr>
                      <p:cNvPr id="18" name="Group 42"/>
                      <p:cNvGrpSpPr>
                        <a:grpSpLocks/>
                      </p:cNvGrpSpPr>
                      <p:nvPr/>
                    </p:nvGrpSpPr>
                    <p:grpSpPr bwMode="auto">
                      <a:xfrm>
                        <a:off x="2999" y="5029"/>
                        <a:ext cx="6200" cy="1030"/>
                        <a:chOff x="2999" y="5029"/>
                        <a:chExt cx="6200" cy="1030"/>
                      </a:xfrm>
                    </p:grpSpPr>
                    <p:grpSp>
                      <p:nvGrpSpPr>
                        <p:cNvPr id="19" name="Group 43"/>
                        <p:cNvGrpSpPr>
                          <a:grpSpLocks/>
                        </p:cNvGrpSpPr>
                        <p:nvPr/>
                      </p:nvGrpSpPr>
                      <p:grpSpPr bwMode="auto">
                        <a:xfrm>
                          <a:off x="2999" y="5029"/>
                          <a:ext cx="6200" cy="1030"/>
                          <a:chOff x="2999" y="5029"/>
                          <a:chExt cx="6200" cy="1030"/>
                        </a:xfrm>
                      </p:grpSpPr>
                      <p:cxnSp>
                        <p:nvCxnSpPr>
                          <p:cNvPr id="781356" name="AutoShape 44"/>
                          <p:cNvCxnSpPr>
                            <a:cxnSpLocks noChangeShapeType="1"/>
                            <a:stCxn id="781325" idx="4"/>
                          </p:cNvCxnSpPr>
                          <p:nvPr/>
                        </p:nvCxnSpPr>
                        <p:spPr bwMode="auto">
                          <a:xfrm flipV="1">
                            <a:off x="3068" y="6054"/>
                            <a:ext cx="625" cy="2"/>
                          </a:xfrm>
                          <a:prstGeom prst="straightConnector1">
                            <a:avLst/>
                          </a:prstGeom>
                          <a:noFill/>
                          <a:ln w="25400">
                            <a:solidFill>
                              <a:srgbClr val="BFBFBF"/>
                            </a:solidFill>
                            <a:round/>
                            <a:headEnd/>
                            <a:tailEnd/>
                          </a:ln>
                        </p:spPr>
                      </p:cxnSp>
                      <p:cxnSp>
                        <p:nvCxnSpPr>
                          <p:cNvPr id="781357" name="AutoShape 45"/>
                          <p:cNvCxnSpPr>
                            <a:cxnSpLocks noChangeShapeType="1"/>
                            <a:endCxn id="781334" idx="4"/>
                          </p:cNvCxnSpPr>
                          <p:nvPr/>
                        </p:nvCxnSpPr>
                        <p:spPr bwMode="auto">
                          <a:xfrm>
                            <a:off x="8494" y="6053"/>
                            <a:ext cx="638" cy="6"/>
                          </a:xfrm>
                          <a:prstGeom prst="straightConnector1">
                            <a:avLst/>
                          </a:prstGeom>
                          <a:noFill/>
                          <a:ln w="25400">
                            <a:solidFill>
                              <a:srgbClr val="BFBFBF"/>
                            </a:solidFill>
                            <a:round/>
                            <a:headEnd/>
                            <a:tailEnd/>
                          </a:ln>
                        </p:spPr>
                      </p:cxnSp>
                      <p:cxnSp>
                        <p:nvCxnSpPr>
                          <p:cNvPr id="781358" name="AutoShape 46"/>
                          <p:cNvCxnSpPr>
                            <a:cxnSpLocks noChangeShapeType="1"/>
                          </p:cNvCxnSpPr>
                          <p:nvPr/>
                        </p:nvCxnSpPr>
                        <p:spPr bwMode="auto">
                          <a:xfrm flipV="1">
                            <a:off x="2999" y="5093"/>
                            <a:ext cx="1" cy="892"/>
                          </a:xfrm>
                          <a:prstGeom prst="straightConnector1">
                            <a:avLst/>
                          </a:prstGeom>
                          <a:noFill/>
                          <a:ln w="25400">
                            <a:solidFill>
                              <a:srgbClr val="BFBFBF"/>
                            </a:solidFill>
                            <a:round/>
                            <a:headEnd/>
                            <a:tailEnd/>
                          </a:ln>
                        </p:spPr>
                      </p:cxnSp>
                      <p:cxnSp>
                        <p:nvCxnSpPr>
                          <p:cNvPr id="781359" name="AutoShape 47"/>
                          <p:cNvCxnSpPr>
                            <a:cxnSpLocks noChangeShapeType="1"/>
                            <a:endCxn id="781334" idx="6"/>
                          </p:cNvCxnSpPr>
                          <p:nvPr/>
                        </p:nvCxnSpPr>
                        <p:spPr bwMode="auto">
                          <a:xfrm>
                            <a:off x="9198" y="5093"/>
                            <a:ext cx="1" cy="898"/>
                          </a:xfrm>
                          <a:prstGeom prst="straightConnector1">
                            <a:avLst/>
                          </a:prstGeom>
                          <a:noFill/>
                          <a:ln w="25400">
                            <a:solidFill>
                              <a:srgbClr val="BFBFBF"/>
                            </a:solidFill>
                            <a:round/>
                            <a:headEnd/>
                            <a:tailEnd/>
                          </a:ln>
                        </p:spPr>
                      </p:cxnSp>
                      <p:cxnSp>
                        <p:nvCxnSpPr>
                          <p:cNvPr id="781360" name="AutoShape 48"/>
                          <p:cNvCxnSpPr>
                            <a:cxnSpLocks noChangeShapeType="1"/>
                            <a:stCxn id="781326" idx="0"/>
                            <a:endCxn id="781333" idx="0"/>
                          </p:cNvCxnSpPr>
                          <p:nvPr/>
                        </p:nvCxnSpPr>
                        <p:spPr bwMode="auto">
                          <a:xfrm>
                            <a:off x="3068" y="5029"/>
                            <a:ext cx="6063" cy="3"/>
                          </a:xfrm>
                          <a:prstGeom prst="straightConnector1">
                            <a:avLst/>
                          </a:prstGeom>
                          <a:noFill/>
                          <a:ln w="25400">
                            <a:solidFill>
                              <a:srgbClr val="BFBFBF"/>
                            </a:solidFill>
                            <a:round/>
                            <a:headEnd/>
                            <a:tailEnd/>
                          </a:ln>
                        </p:spPr>
                      </p:cxnSp>
                      <p:cxnSp>
                        <p:nvCxnSpPr>
                          <p:cNvPr id="781361" name="AutoShape 49"/>
                          <p:cNvCxnSpPr>
                            <a:cxnSpLocks noChangeShapeType="1"/>
                          </p:cNvCxnSpPr>
                          <p:nvPr/>
                        </p:nvCxnSpPr>
                        <p:spPr bwMode="auto">
                          <a:xfrm>
                            <a:off x="3694" y="6053"/>
                            <a:ext cx="4800" cy="1"/>
                          </a:xfrm>
                          <a:prstGeom prst="straightConnector1">
                            <a:avLst/>
                          </a:prstGeom>
                          <a:noFill/>
                          <a:ln w="25400">
                            <a:solidFill>
                              <a:srgbClr val="BFBFBF"/>
                            </a:solidFill>
                            <a:round/>
                            <a:headEnd/>
                            <a:tailEnd/>
                          </a:ln>
                        </p:spPr>
                      </p:cxnSp>
                    </p:grpSp>
                    <p:cxnSp>
                      <p:nvCxnSpPr>
                        <p:cNvPr id="781362" name="AutoShape 50"/>
                        <p:cNvCxnSpPr>
                          <a:cxnSpLocks noChangeShapeType="1"/>
                          <a:stCxn id="781326" idx="0"/>
                          <a:endCxn id="781326" idx="2"/>
                        </p:cNvCxnSpPr>
                        <p:nvPr/>
                      </p:nvCxnSpPr>
                      <p:spPr bwMode="auto">
                        <a:xfrm rot="16200000" flipH="1" flipV="1">
                          <a:off x="3000" y="5029"/>
                          <a:ext cx="67" cy="68"/>
                        </a:xfrm>
                        <a:prstGeom prst="curvedConnector4">
                          <a:avLst>
                            <a:gd name="adj1" fmla="val 5616"/>
                            <a:gd name="adj2" fmla="val 95602"/>
                          </a:avLst>
                        </a:prstGeom>
                        <a:noFill/>
                        <a:ln w="25400">
                          <a:solidFill>
                            <a:srgbClr val="BFBFBF"/>
                          </a:solidFill>
                          <a:round/>
                          <a:headEnd/>
                          <a:tailEnd/>
                        </a:ln>
                      </p:spPr>
                    </p:cxnSp>
                  </p:grpSp>
                  <p:cxnSp>
                    <p:nvCxnSpPr>
                      <p:cNvPr id="781363" name="AutoShape 51"/>
                      <p:cNvCxnSpPr>
                        <a:cxnSpLocks noChangeShapeType="1"/>
                        <a:stCxn id="781325" idx="2"/>
                        <a:endCxn id="781325" idx="4"/>
                      </p:cNvCxnSpPr>
                      <p:nvPr/>
                    </p:nvCxnSpPr>
                    <p:spPr bwMode="auto">
                      <a:xfrm rot="10800000" flipH="1" flipV="1">
                        <a:off x="3000" y="5988"/>
                        <a:ext cx="68" cy="68"/>
                      </a:xfrm>
                      <a:prstGeom prst="curvedConnector4">
                        <a:avLst>
                          <a:gd name="adj1" fmla="val 5491"/>
                          <a:gd name="adj2" fmla="val 101097"/>
                        </a:avLst>
                      </a:prstGeom>
                      <a:noFill/>
                      <a:ln w="25400">
                        <a:solidFill>
                          <a:srgbClr val="BFBFBF"/>
                        </a:solidFill>
                        <a:round/>
                        <a:headEnd/>
                        <a:tailEnd/>
                      </a:ln>
                    </p:spPr>
                  </p:cxnSp>
                </p:grpSp>
              </p:grpSp>
            </p:grpSp>
            <p:sp>
              <p:nvSpPr>
                <p:cNvPr id="781364" name="AutoShape 52"/>
                <p:cNvSpPr>
                  <a:spLocks noChangeArrowheads="1"/>
                </p:cNvSpPr>
                <p:nvPr/>
              </p:nvSpPr>
              <p:spPr bwMode="auto">
                <a:xfrm>
                  <a:off x="4310" y="6593"/>
                  <a:ext cx="135" cy="628"/>
                </a:xfrm>
                <a:prstGeom prst="plaque">
                  <a:avLst>
                    <a:gd name="adj"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65" name="AutoShape 53"/>
                <p:cNvSpPr>
                  <a:spLocks noChangeArrowheads="1"/>
                </p:cNvSpPr>
                <p:nvPr/>
              </p:nvSpPr>
              <p:spPr bwMode="auto">
                <a:xfrm>
                  <a:off x="7816" y="6593"/>
                  <a:ext cx="134" cy="628"/>
                </a:xfrm>
                <a:prstGeom prst="plaque">
                  <a:avLst>
                    <a:gd name="adj" fmla="val 166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1366" name="Rectangle 54"/>
                <p:cNvSpPr>
                  <a:spLocks noChangeArrowheads="1"/>
                </p:cNvSpPr>
                <p:nvPr/>
              </p:nvSpPr>
              <p:spPr bwMode="auto">
                <a:xfrm>
                  <a:off x="5483" y="5595"/>
                  <a:ext cx="728" cy="295"/>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algn="ctr" fontAlgn="base">
                    <a:spcBef>
                      <a:spcPct val="0"/>
                    </a:spcBef>
                    <a:spcAft>
                      <a:spcPts val="1000"/>
                    </a:spcAft>
                  </a:pPr>
                  <a:r>
                    <a:rPr lang="en-US" sz="1100">
                      <a:latin typeface="Calibri" pitchFamily="34" charset="0"/>
                    </a:rPr>
                    <a:t>Bead</a:t>
                  </a:r>
                  <a:endParaRPr lang="en-US">
                    <a:latin typeface="Arial" pitchFamily="34" charset="0"/>
                  </a:endParaRPr>
                </a:p>
              </p:txBody>
            </p:sp>
            <p:sp>
              <p:nvSpPr>
                <p:cNvPr id="781367" name="Rectangle 55"/>
                <p:cNvSpPr>
                  <a:spLocks noChangeArrowheads="1"/>
                </p:cNvSpPr>
                <p:nvPr/>
              </p:nvSpPr>
              <p:spPr bwMode="auto">
                <a:xfrm>
                  <a:off x="3944" y="7378"/>
                  <a:ext cx="867" cy="589"/>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algn="ctr" fontAlgn="base">
                    <a:spcBef>
                      <a:spcPct val="0"/>
                    </a:spcBef>
                    <a:spcAft>
                      <a:spcPct val="0"/>
                    </a:spcAft>
                  </a:pPr>
                  <a:r>
                    <a:rPr lang="en-US" sz="1100">
                      <a:latin typeface="Calibri" pitchFamily="34" charset="0"/>
                    </a:rPr>
                    <a:t>RF power in</a:t>
                  </a:r>
                  <a:endParaRPr lang="en-US">
                    <a:latin typeface="Arial" pitchFamily="34" charset="0"/>
                  </a:endParaRPr>
                </a:p>
              </p:txBody>
            </p:sp>
            <p:sp>
              <p:nvSpPr>
                <p:cNvPr id="781368" name="Rectangle 56"/>
                <p:cNvSpPr>
                  <a:spLocks noChangeArrowheads="1"/>
                </p:cNvSpPr>
                <p:nvPr/>
              </p:nvSpPr>
              <p:spPr bwMode="auto">
                <a:xfrm>
                  <a:off x="7406" y="7378"/>
                  <a:ext cx="926" cy="341"/>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algn="ctr" fontAlgn="base">
                    <a:spcBef>
                      <a:spcPct val="0"/>
                    </a:spcBef>
                    <a:spcAft>
                      <a:spcPct val="0"/>
                    </a:spcAft>
                  </a:pPr>
                  <a:r>
                    <a:rPr lang="en-US" sz="1100">
                      <a:latin typeface="Calibri" pitchFamily="34" charset="0"/>
                    </a:rPr>
                    <a:t>RF out</a:t>
                  </a:r>
                  <a:endParaRPr lang="en-US">
                    <a:latin typeface="Arial" pitchFamily="34" charset="0"/>
                  </a:endParaRPr>
                </a:p>
              </p:txBody>
            </p:sp>
            <p:sp>
              <p:nvSpPr>
                <p:cNvPr id="781369" name="Rectangle 57"/>
                <p:cNvSpPr>
                  <a:spLocks noChangeArrowheads="1"/>
                </p:cNvSpPr>
                <p:nvPr/>
              </p:nvSpPr>
              <p:spPr bwMode="auto">
                <a:xfrm>
                  <a:off x="5705" y="6593"/>
                  <a:ext cx="646" cy="341"/>
                </a:xfrm>
                <a:prstGeom prst="rect">
                  <a:avLst/>
                </a:prstGeom>
                <a:solidFill>
                  <a:srgbClr val="FFFFFF">
                    <a:alpha val="0"/>
                  </a:srgbClr>
                </a:solidFill>
                <a:ln w="3175">
                  <a:noFill/>
                  <a:miter lim="800000"/>
                  <a:headEnd/>
                  <a:tailEnd/>
                </a:ln>
              </p:spPr>
              <p:txBody>
                <a:bodyPr vert="horz" wrap="square" lIns="100813" tIns="50406" rIns="100813" bIns="50406" numCol="1" anchor="t" anchorCtr="0" compatLnSpc="1">
                  <a:prstTxWarp prst="textNoShape">
                    <a:avLst/>
                  </a:prstTxWarp>
                </a:bodyPr>
                <a:lstStyle/>
                <a:p>
                  <a:pPr fontAlgn="base">
                    <a:spcBef>
                      <a:spcPct val="0"/>
                    </a:spcBef>
                    <a:spcAft>
                      <a:spcPct val="0"/>
                    </a:spcAft>
                  </a:pPr>
                  <a:r>
                    <a:rPr lang="en-US" sz="1100">
                      <a:latin typeface="Calibri" pitchFamily="34" charset="0"/>
                    </a:rPr>
                    <a:t>Cavity</a:t>
                  </a:r>
                  <a:endParaRPr lang="en-US">
                    <a:latin typeface="Arial" pitchFamily="34" charset="0"/>
                  </a:endParaRPr>
                </a:p>
              </p:txBody>
            </p:sp>
            <p:cxnSp>
              <p:nvCxnSpPr>
                <p:cNvPr id="781370" name="AutoShape 58"/>
                <p:cNvCxnSpPr>
                  <a:cxnSpLocks noChangeShapeType="1"/>
                  <a:stCxn id="781316" idx="2"/>
                  <a:endCxn id="781340" idx="0"/>
                </p:cNvCxnSpPr>
                <p:nvPr/>
              </p:nvCxnSpPr>
              <p:spPr bwMode="auto">
                <a:xfrm flipH="1">
                  <a:off x="3571" y="4905"/>
                  <a:ext cx="64" cy="333"/>
                </a:xfrm>
                <a:prstGeom prst="straightConnector1">
                  <a:avLst/>
                </a:prstGeom>
                <a:noFill/>
                <a:ln w="9525">
                  <a:solidFill>
                    <a:srgbClr val="000000"/>
                  </a:solidFill>
                  <a:round/>
                  <a:headEnd/>
                  <a:tailEnd type="triangle" w="med" len="med"/>
                </a:ln>
              </p:spPr>
            </p:cxnSp>
            <p:cxnSp>
              <p:nvCxnSpPr>
                <p:cNvPr id="781371" name="AutoShape 59"/>
                <p:cNvCxnSpPr>
                  <a:cxnSpLocks noChangeShapeType="1"/>
                </p:cNvCxnSpPr>
                <p:nvPr/>
              </p:nvCxnSpPr>
              <p:spPr bwMode="auto">
                <a:xfrm>
                  <a:off x="6093" y="4799"/>
                  <a:ext cx="724" cy="230"/>
                </a:xfrm>
                <a:prstGeom prst="straightConnector1">
                  <a:avLst/>
                </a:prstGeom>
                <a:noFill/>
                <a:ln w="9525">
                  <a:solidFill>
                    <a:srgbClr val="000000"/>
                  </a:solidFill>
                  <a:round/>
                  <a:headEnd/>
                  <a:tailEnd type="triangle" w="med" len="med"/>
                </a:ln>
              </p:spPr>
            </p:cxnSp>
            <p:cxnSp>
              <p:nvCxnSpPr>
                <p:cNvPr id="781372" name="AutoShape 60"/>
                <p:cNvCxnSpPr>
                  <a:cxnSpLocks noChangeShapeType="1"/>
                  <a:stCxn id="781366" idx="2"/>
                  <a:endCxn id="781378" idx="7"/>
                </p:cNvCxnSpPr>
                <p:nvPr/>
              </p:nvCxnSpPr>
              <p:spPr bwMode="auto">
                <a:xfrm flipH="1">
                  <a:off x="5166" y="5890"/>
                  <a:ext cx="681" cy="102"/>
                </a:xfrm>
                <a:prstGeom prst="straightConnector1">
                  <a:avLst/>
                </a:prstGeom>
                <a:noFill/>
                <a:ln w="9525">
                  <a:solidFill>
                    <a:srgbClr val="000000"/>
                  </a:solidFill>
                  <a:round/>
                  <a:headEnd/>
                  <a:tailEnd type="triangle" w="med" len="med"/>
                </a:ln>
              </p:spPr>
            </p:cxnSp>
            <p:cxnSp>
              <p:nvCxnSpPr>
                <p:cNvPr id="781373" name="AutoShape 61"/>
                <p:cNvCxnSpPr>
                  <a:cxnSpLocks noChangeShapeType="1"/>
                  <a:stCxn id="781367" idx="0"/>
                </p:cNvCxnSpPr>
                <p:nvPr/>
              </p:nvCxnSpPr>
              <p:spPr bwMode="auto">
                <a:xfrm flipV="1">
                  <a:off x="4377" y="6284"/>
                  <a:ext cx="3" cy="1094"/>
                </a:xfrm>
                <a:prstGeom prst="straightConnector1">
                  <a:avLst/>
                </a:prstGeom>
                <a:noFill/>
                <a:ln w="12700">
                  <a:solidFill>
                    <a:srgbClr val="C00000"/>
                  </a:solidFill>
                  <a:round/>
                  <a:headEnd/>
                  <a:tailEnd type="triangle" w="med" len="med"/>
                </a:ln>
              </p:spPr>
            </p:cxnSp>
            <p:cxnSp>
              <p:nvCxnSpPr>
                <p:cNvPr id="781374" name="AutoShape 62"/>
                <p:cNvCxnSpPr>
                  <a:cxnSpLocks noChangeShapeType="1"/>
                </p:cNvCxnSpPr>
                <p:nvPr/>
              </p:nvCxnSpPr>
              <p:spPr bwMode="auto">
                <a:xfrm>
                  <a:off x="7883" y="6335"/>
                  <a:ext cx="1" cy="1084"/>
                </a:xfrm>
                <a:prstGeom prst="straightConnector1">
                  <a:avLst/>
                </a:prstGeom>
                <a:noFill/>
                <a:ln w="9525">
                  <a:solidFill>
                    <a:srgbClr val="0070C0"/>
                  </a:solidFill>
                  <a:round/>
                  <a:headEnd/>
                  <a:tailEnd type="triangle" w="med" len="med"/>
                </a:ln>
              </p:spPr>
            </p:cxnSp>
            <p:sp>
              <p:nvSpPr>
                <p:cNvPr id="781375" name="Rectangle 63"/>
                <p:cNvSpPr>
                  <a:spLocks noChangeArrowheads="1"/>
                </p:cNvSpPr>
                <p:nvPr/>
              </p:nvSpPr>
              <p:spPr bwMode="auto">
                <a:xfrm>
                  <a:off x="3626" y="8326"/>
                  <a:ext cx="4935" cy="421"/>
                </a:xfrm>
                <a:prstGeom prst="rect">
                  <a:avLst/>
                </a:prstGeom>
                <a:solidFill>
                  <a:srgbClr val="FFFFFF"/>
                </a:solidFill>
                <a:ln w="9525">
                  <a:solidFill>
                    <a:srgbClr val="000000"/>
                  </a:solidFill>
                  <a:miter lim="800000"/>
                  <a:headEnd/>
                  <a:tailEnd/>
                </a:ln>
              </p:spPr>
              <p:txBody>
                <a:bodyPr vert="horz" wrap="square" lIns="100813" tIns="50406" rIns="100813" bIns="50406" numCol="1" anchor="t" anchorCtr="0" compatLnSpc="1">
                  <a:prstTxWarp prst="textNoShape">
                    <a:avLst/>
                  </a:prstTxWarp>
                </a:bodyPr>
                <a:lstStyle/>
                <a:p>
                  <a:pPr fontAlgn="base">
                    <a:spcBef>
                      <a:spcPct val="0"/>
                    </a:spcBef>
                    <a:spcAft>
                      <a:spcPts val="1000"/>
                    </a:spcAft>
                  </a:pPr>
                  <a:r>
                    <a:rPr lang="en-US" sz="1200">
                      <a:latin typeface="Calibri" pitchFamily="34" charset="0"/>
                    </a:rPr>
                    <a:t>Generator	</a:t>
                  </a:r>
                  <a:r>
                    <a:rPr lang="en-US" sz="1400" b="1">
                      <a:latin typeface="Calibri" pitchFamily="34" charset="0"/>
                    </a:rPr>
                    <a:t>Network Analyzer</a:t>
                  </a:r>
                  <a:r>
                    <a:rPr lang="en-US" sz="1200">
                      <a:latin typeface="Times New Roman" pitchFamily="18" charset="0"/>
                    </a:rPr>
                    <a:t>	</a:t>
                  </a:r>
                  <a:r>
                    <a:rPr lang="en-US" sz="1200">
                      <a:latin typeface="Calibri" pitchFamily="34" charset="0"/>
                    </a:rPr>
                    <a:t>Detector</a:t>
                  </a:r>
                  <a:endParaRPr lang="en-US">
                    <a:latin typeface="Arial" pitchFamily="34" charset="0"/>
                  </a:endParaRPr>
                </a:p>
              </p:txBody>
            </p:sp>
            <p:cxnSp>
              <p:nvCxnSpPr>
                <p:cNvPr id="781376" name="AutoShape 64"/>
                <p:cNvCxnSpPr>
                  <a:cxnSpLocks noChangeShapeType="1"/>
                </p:cNvCxnSpPr>
                <p:nvPr/>
              </p:nvCxnSpPr>
              <p:spPr bwMode="auto">
                <a:xfrm flipV="1">
                  <a:off x="4380" y="7822"/>
                  <a:ext cx="1" cy="448"/>
                </a:xfrm>
                <a:prstGeom prst="straightConnector1">
                  <a:avLst/>
                </a:prstGeom>
                <a:noFill/>
                <a:ln w="9525">
                  <a:solidFill>
                    <a:srgbClr val="C00000"/>
                  </a:solidFill>
                  <a:round/>
                  <a:headEnd/>
                  <a:tailEnd type="triangle" w="med" len="med"/>
                </a:ln>
              </p:spPr>
            </p:cxnSp>
            <p:cxnSp>
              <p:nvCxnSpPr>
                <p:cNvPr id="781377" name="AutoShape 65"/>
                <p:cNvCxnSpPr>
                  <a:cxnSpLocks noChangeShapeType="1"/>
                </p:cNvCxnSpPr>
                <p:nvPr/>
              </p:nvCxnSpPr>
              <p:spPr bwMode="auto">
                <a:xfrm>
                  <a:off x="7883" y="7822"/>
                  <a:ext cx="1" cy="483"/>
                </a:xfrm>
                <a:prstGeom prst="straightConnector1">
                  <a:avLst/>
                </a:prstGeom>
                <a:noFill/>
                <a:ln w="9525">
                  <a:solidFill>
                    <a:srgbClr val="0070C0"/>
                  </a:solidFill>
                  <a:round/>
                  <a:headEnd/>
                  <a:tailEnd type="triangle" w="med" len="med"/>
                </a:ln>
              </p:spPr>
            </p:cxnSp>
            <p:sp>
              <p:nvSpPr>
                <p:cNvPr id="781378" name="Oval 66"/>
                <p:cNvSpPr>
                  <a:spLocks noChangeArrowheads="1"/>
                </p:cNvSpPr>
                <p:nvPr/>
              </p:nvSpPr>
              <p:spPr bwMode="auto">
                <a:xfrm>
                  <a:off x="5019" y="5967"/>
                  <a:ext cx="172" cy="172"/>
                </a:xfrm>
                <a:prstGeom prst="ellipse">
                  <a:avLst/>
                </a:prstGeom>
                <a:solidFill>
                  <a:srgbClr val="95B3D7"/>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cxnSp>
            <p:nvCxnSpPr>
              <p:cNvPr id="781379" name="AutoShape 67"/>
              <p:cNvCxnSpPr>
                <a:cxnSpLocks noChangeShapeType="1"/>
              </p:cNvCxnSpPr>
              <p:nvPr/>
            </p:nvCxnSpPr>
            <p:spPr bwMode="auto">
              <a:xfrm>
                <a:off x="2904" y="6968"/>
                <a:ext cx="529" cy="1"/>
              </a:xfrm>
              <a:prstGeom prst="straightConnector1">
                <a:avLst/>
              </a:prstGeom>
              <a:noFill/>
              <a:ln w="9525">
                <a:solidFill>
                  <a:srgbClr val="000000"/>
                </a:solidFill>
                <a:round/>
                <a:headEnd/>
                <a:tailEnd/>
              </a:ln>
            </p:spPr>
          </p:cxnSp>
          <p:cxnSp>
            <p:nvCxnSpPr>
              <p:cNvPr id="781380" name="AutoShape 68"/>
              <p:cNvCxnSpPr>
                <a:cxnSpLocks noChangeShapeType="1"/>
              </p:cNvCxnSpPr>
              <p:nvPr/>
            </p:nvCxnSpPr>
            <p:spPr bwMode="auto">
              <a:xfrm flipV="1">
                <a:off x="2812" y="6969"/>
                <a:ext cx="92" cy="84"/>
              </a:xfrm>
              <a:prstGeom prst="straightConnector1">
                <a:avLst/>
              </a:prstGeom>
              <a:noFill/>
              <a:ln w="9525">
                <a:solidFill>
                  <a:srgbClr val="000000"/>
                </a:solidFill>
                <a:round/>
                <a:headEnd/>
                <a:tailEnd/>
              </a:ln>
            </p:spPr>
          </p:cxnSp>
          <p:cxnSp>
            <p:nvCxnSpPr>
              <p:cNvPr id="781381" name="AutoShape 69"/>
              <p:cNvCxnSpPr>
                <a:cxnSpLocks noChangeShapeType="1"/>
              </p:cNvCxnSpPr>
              <p:nvPr/>
            </p:nvCxnSpPr>
            <p:spPr bwMode="auto">
              <a:xfrm flipV="1">
                <a:off x="3335" y="6969"/>
                <a:ext cx="92" cy="84"/>
              </a:xfrm>
              <a:prstGeom prst="straightConnector1">
                <a:avLst/>
              </a:prstGeom>
              <a:noFill/>
              <a:ln w="9525">
                <a:solidFill>
                  <a:srgbClr val="000000"/>
                </a:solidFill>
                <a:round/>
                <a:headEnd/>
                <a:tailEnd/>
              </a:ln>
            </p:spPr>
          </p:cxnSp>
          <p:cxnSp>
            <p:nvCxnSpPr>
              <p:cNvPr id="781382" name="AutoShape 70"/>
              <p:cNvCxnSpPr>
                <a:cxnSpLocks noChangeShapeType="1"/>
              </p:cNvCxnSpPr>
              <p:nvPr/>
            </p:nvCxnSpPr>
            <p:spPr bwMode="auto">
              <a:xfrm flipV="1">
                <a:off x="3341" y="7382"/>
                <a:ext cx="92" cy="85"/>
              </a:xfrm>
              <a:prstGeom prst="straightConnector1">
                <a:avLst/>
              </a:prstGeom>
              <a:noFill/>
              <a:ln w="9525">
                <a:solidFill>
                  <a:srgbClr val="000000"/>
                </a:solidFill>
                <a:round/>
                <a:headEnd/>
                <a:tailEnd/>
              </a:ln>
            </p:spPr>
          </p:cxnSp>
          <p:cxnSp>
            <p:nvCxnSpPr>
              <p:cNvPr id="781383" name="AutoShape 71"/>
              <p:cNvCxnSpPr>
                <a:cxnSpLocks noChangeShapeType="1"/>
              </p:cNvCxnSpPr>
              <p:nvPr/>
            </p:nvCxnSpPr>
            <p:spPr bwMode="auto">
              <a:xfrm>
                <a:off x="3340" y="7053"/>
                <a:ext cx="1" cy="418"/>
              </a:xfrm>
              <a:prstGeom prst="straightConnector1">
                <a:avLst/>
              </a:prstGeom>
              <a:noFill/>
              <a:ln w="9525">
                <a:solidFill>
                  <a:srgbClr val="000000"/>
                </a:solidFill>
                <a:round/>
                <a:headEnd/>
                <a:tailEnd/>
              </a:ln>
            </p:spPr>
          </p:cxnSp>
          <p:cxnSp>
            <p:nvCxnSpPr>
              <p:cNvPr id="781384" name="AutoShape 72"/>
              <p:cNvCxnSpPr>
                <a:cxnSpLocks noChangeShapeType="1"/>
              </p:cNvCxnSpPr>
              <p:nvPr/>
            </p:nvCxnSpPr>
            <p:spPr bwMode="auto">
              <a:xfrm>
                <a:off x="3431" y="6969"/>
                <a:ext cx="2" cy="418"/>
              </a:xfrm>
              <a:prstGeom prst="straightConnector1">
                <a:avLst/>
              </a:prstGeom>
              <a:noFill/>
              <a:ln w="9525">
                <a:solidFill>
                  <a:srgbClr val="000000"/>
                </a:solidFill>
                <a:round/>
                <a:headEnd/>
                <a:tailEnd/>
              </a:ln>
            </p:spPr>
          </p:cxnSp>
          <p:cxnSp>
            <p:nvCxnSpPr>
              <p:cNvPr id="781385" name="AutoShape 73"/>
              <p:cNvCxnSpPr>
                <a:cxnSpLocks noChangeShapeType="1"/>
              </p:cNvCxnSpPr>
              <p:nvPr/>
            </p:nvCxnSpPr>
            <p:spPr bwMode="auto">
              <a:xfrm>
                <a:off x="2806" y="7052"/>
                <a:ext cx="528" cy="1"/>
              </a:xfrm>
              <a:prstGeom prst="straightConnector1">
                <a:avLst/>
              </a:prstGeom>
              <a:noFill/>
              <a:ln w="9525">
                <a:solidFill>
                  <a:srgbClr val="000000"/>
                </a:solidFill>
                <a:round/>
                <a:headEnd/>
                <a:tailEnd/>
              </a:ln>
            </p:spPr>
          </p:cxnSp>
          <p:cxnSp>
            <p:nvCxnSpPr>
              <p:cNvPr id="781386" name="AutoShape 74"/>
              <p:cNvCxnSpPr>
                <a:cxnSpLocks noChangeShapeType="1"/>
              </p:cNvCxnSpPr>
              <p:nvPr/>
            </p:nvCxnSpPr>
            <p:spPr bwMode="auto">
              <a:xfrm>
                <a:off x="2813" y="7465"/>
                <a:ext cx="528" cy="2"/>
              </a:xfrm>
              <a:prstGeom prst="straightConnector1">
                <a:avLst/>
              </a:prstGeom>
              <a:noFill/>
              <a:ln w="9525">
                <a:solidFill>
                  <a:srgbClr val="000000"/>
                </a:solidFill>
                <a:round/>
                <a:headEnd/>
                <a:tailEnd/>
              </a:ln>
            </p:spPr>
          </p:cxnSp>
          <p:cxnSp>
            <p:nvCxnSpPr>
              <p:cNvPr id="781387" name="AutoShape 75"/>
              <p:cNvCxnSpPr>
                <a:cxnSpLocks noChangeShapeType="1"/>
              </p:cNvCxnSpPr>
              <p:nvPr/>
            </p:nvCxnSpPr>
            <p:spPr bwMode="auto">
              <a:xfrm>
                <a:off x="2813" y="7053"/>
                <a:ext cx="2" cy="418"/>
              </a:xfrm>
              <a:prstGeom prst="straightConnector1">
                <a:avLst/>
              </a:prstGeom>
              <a:noFill/>
              <a:ln w="9525">
                <a:solidFill>
                  <a:srgbClr val="000000"/>
                </a:solidFill>
                <a:round/>
                <a:headEnd/>
                <a:tailEnd/>
              </a:ln>
            </p:spPr>
          </p:cxnSp>
          <p:sp>
            <p:nvSpPr>
              <p:cNvPr id="781388" name="Freeform 76"/>
              <p:cNvSpPr>
                <a:spLocks/>
              </p:cNvSpPr>
              <p:nvPr/>
            </p:nvSpPr>
            <p:spPr bwMode="auto">
              <a:xfrm>
                <a:off x="2853" y="7089"/>
                <a:ext cx="420" cy="293"/>
              </a:xfrm>
              <a:custGeom>
                <a:avLst/>
                <a:gdLst/>
                <a:ahLst/>
                <a:cxnLst>
                  <a:cxn ang="0">
                    <a:pos x="0" y="428"/>
                  </a:cxn>
                  <a:cxn ang="0">
                    <a:pos x="315" y="0"/>
                  </a:cxn>
                  <a:cxn ang="0">
                    <a:pos x="614" y="428"/>
                  </a:cxn>
                </a:cxnLst>
                <a:rect l="0" t="0" r="r" b="b"/>
                <a:pathLst>
                  <a:path w="614" h="428">
                    <a:moveTo>
                      <a:pt x="0" y="428"/>
                    </a:moveTo>
                    <a:cubicBezTo>
                      <a:pt x="106" y="214"/>
                      <a:pt x="213" y="0"/>
                      <a:pt x="315" y="0"/>
                    </a:cubicBezTo>
                    <a:cubicBezTo>
                      <a:pt x="417" y="0"/>
                      <a:pt x="564" y="357"/>
                      <a:pt x="614" y="428"/>
                    </a:cubicBezTo>
                  </a:path>
                </a:pathLst>
              </a:custGeom>
              <a:noFill/>
              <a:ln w="15875">
                <a:solidFill>
                  <a:srgbClr val="31849B"/>
                </a:solidFill>
                <a:round/>
                <a:headEnd/>
                <a:tailEnd/>
              </a:ln>
            </p:spPr>
            <p:txBody>
              <a:bodyPr vert="horz" wrap="square" lIns="91440" tIns="45720" rIns="91440" bIns="45720" numCol="1" anchor="t" anchorCtr="0" compatLnSpc="1">
                <a:prstTxWarp prst="textNoShape">
                  <a:avLst/>
                </a:prstTxWarp>
              </a:bodyPr>
              <a:lstStyle/>
              <a:p>
                <a:endParaRPr lang="en-US"/>
              </a:p>
            </p:txBody>
          </p:sp>
          <p:cxnSp>
            <p:nvCxnSpPr>
              <p:cNvPr id="781389" name="AutoShape 77"/>
              <p:cNvCxnSpPr>
                <a:cxnSpLocks noChangeShapeType="1"/>
              </p:cNvCxnSpPr>
              <p:nvPr/>
            </p:nvCxnSpPr>
            <p:spPr bwMode="auto">
              <a:xfrm>
                <a:off x="3341" y="7465"/>
                <a:ext cx="189" cy="0"/>
              </a:xfrm>
              <a:prstGeom prst="straightConnector1">
                <a:avLst/>
              </a:prstGeom>
              <a:noFill/>
              <a:ln w="9525">
                <a:solidFill>
                  <a:srgbClr val="000000"/>
                </a:solidFill>
                <a:round/>
                <a:headEnd/>
                <a:tailEnd/>
              </a:ln>
            </p:spPr>
          </p:cxnSp>
          <p:cxnSp>
            <p:nvCxnSpPr>
              <p:cNvPr id="781390" name="AutoShape 78"/>
              <p:cNvCxnSpPr>
                <a:cxnSpLocks noChangeShapeType="1"/>
              </p:cNvCxnSpPr>
              <p:nvPr/>
            </p:nvCxnSpPr>
            <p:spPr bwMode="auto">
              <a:xfrm>
                <a:off x="3530" y="7465"/>
                <a:ext cx="0" cy="362"/>
              </a:xfrm>
              <a:prstGeom prst="straightConnector1">
                <a:avLst/>
              </a:prstGeom>
              <a:noFill/>
              <a:ln w="9525">
                <a:solidFill>
                  <a:srgbClr val="000000"/>
                </a:solidFill>
                <a:round/>
                <a:headEnd/>
                <a:tailEnd/>
              </a:ln>
            </p:spPr>
          </p:cxnSp>
          <p:cxnSp>
            <p:nvCxnSpPr>
              <p:cNvPr id="781391" name="AutoShape 79"/>
              <p:cNvCxnSpPr>
                <a:cxnSpLocks noChangeShapeType="1"/>
              </p:cNvCxnSpPr>
              <p:nvPr/>
            </p:nvCxnSpPr>
            <p:spPr bwMode="auto">
              <a:xfrm flipH="1">
                <a:off x="2669" y="7827"/>
                <a:ext cx="861" cy="0"/>
              </a:xfrm>
              <a:prstGeom prst="straightConnector1">
                <a:avLst/>
              </a:prstGeom>
              <a:noFill/>
              <a:ln w="9525">
                <a:solidFill>
                  <a:srgbClr val="000000"/>
                </a:solidFill>
                <a:round/>
                <a:headEnd/>
                <a:tailEnd/>
              </a:ln>
            </p:spPr>
          </p:cxnSp>
          <p:cxnSp>
            <p:nvCxnSpPr>
              <p:cNvPr id="781392" name="AutoShape 80"/>
              <p:cNvCxnSpPr>
                <a:cxnSpLocks noChangeShapeType="1"/>
              </p:cNvCxnSpPr>
              <p:nvPr/>
            </p:nvCxnSpPr>
            <p:spPr bwMode="auto">
              <a:xfrm flipV="1">
                <a:off x="2669" y="7467"/>
                <a:ext cx="0" cy="360"/>
              </a:xfrm>
              <a:prstGeom prst="straightConnector1">
                <a:avLst/>
              </a:prstGeom>
              <a:noFill/>
              <a:ln w="9525">
                <a:solidFill>
                  <a:srgbClr val="000000"/>
                </a:solidFill>
                <a:round/>
                <a:headEnd/>
                <a:tailEnd/>
              </a:ln>
            </p:spPr>
          </p:cxnSp>
          <p:cxnSp>
            <p:nvCxnSpPr>
              <p:cNvPr id="781393" name="AutoShape 81"/>
              <p:cNvCxnSpPr>
                <a:cxnSpLocks noChangeShapeType="1"/>
              </p:cNvCxnSpPr>
              <p:nvPr/>
            </p:nvCxnSpPr>
            <p:spPr bwMode="auto">
              <a:xfrm>
                <a:off x="2669" y="7471"/>
                <a:ext cx="146" cy="0"/>
              </a:xfrm>
              <a:prstGeom prst="straightConnector1">
                <a:avLst/>
              </a:prstGeom>
              <a:noFill/>
              <a:ln w="9525">
                <a:solidFill>
                  <a:srgbClr val="000000"/>
                </a:solidFill>
                <a:round/>
                <a:headEnd/>
                <a:tailEnd/>
              </a:ln>
            </p:spPr>
          </p:cxnSp>
          <p:cxnSp>
            <p:nvCxnSpPr>
              <p:cNvPr id="781394" name="AutoShape 82"/>
              <p:cNvCxnSpPr>
                <a:cxnSpLocks noChangeShapeType="1"/>
              </p:cNvCxnSpPr>
              <p:nvPr/>
            </p:nvCxnSpPr>
            <p:spPr bwMode="auto">
              <a:xfrm flipV="1">
                <a:off x="3529" y="7345"/>
                <a:ext cx="62" cy="122"/>
              </a:xfrm>
              <a:prstGeom prst="straightConnector1">
                <a:avLst/>
              </a:prstGeom>
              <a:noFill/>
              <a:ln w="9525">
                <a:solidFill>
                  <a:srgbClr val="000000"/>
                </a:solidFill>
                <a:round/>
                <a:headEnd/>
                <a:tailEnd/>
              </a:ln>
            </p:spPr>
          </p:cxnSp>
          <p:cxnSp>
            <p:nvCxnSpPr>
              <p:cNvPr id="781395" name="AutoShape 83"/>
              <p:cNvCxnSpPr>
                <a:cxnSpLocks noChangeShapeType="1"/>
              </p:cNvCxnSpPr>
              <p:nvPr/>
            </p:nvCxnSpPr>
            <p:spPr bwMode="auto">
              <a:xfrm>
                <a:off x="3591" y="7345"/>
                <a:ext cx="2" cy="361"/>
              </a:xfrm>
              <a:prstGeom prst="straightConnector1">
                <a:avLst/>
              </a:prstGeom>
              <a:noFill/>
              <a:ln w="9525">
                <a:solidFill>
                  <a:srgbClr val="000000"/>
                </a:solidFill>
                <a:round/>
                <a:headEnd/>
                <a:tailEnd/>
              </a:ln>
            </p:spPr>
          </p:cxnSp>
          <p:cxnSp>
            <p:nvCxnSpPr>
              <p:cNvPr id="781396" name="AutoShape 84"/>
              <p:cNvCxnSpPr>
                <a:cxnSpLocks noChangeShapeType="1"/>
              </p:cNvCxnSpPr>
              <p:nvPr/>
            </p:nvCxnSpPr>
            <p:spPr bwMode="auto">
              <a:xfrm flipV="1">
                <a:off x="3529" y="7691"/>
                <a:ext cx="62" cy="136"/>
              </a:xfrm>
              <a:prstGeom prst="straightConnector1">
                <a:avLst/>
              </a:prstGeom>
              <a:noFill/>
              <a:ln w="9525">
                <a:solidFill>
                  <a:srgbClr val="000000"/>
                </a:solidFill>
                <a:round/>
                <a:headEnd/>
                <a:tailEnd/>
              </a:ln>
            </p:spPr>
          </p:cxnSp>
          <p:cxnSp>
            <p:nvCxnSpPr>
              <p:cNvPr id="781397" name="AutoShape 85"/>
              <p:cNvCxnSpPr>
                <a:cxnSpLocks noChangeShapeType="1"/>
              </p:cNvCxnSpPr>
              <p:nvPr/>
            </p:nvCxnSpPr>
            <p:spPr bwMode="auto">
              <a:xfrm flipV="1">
                <a:off x="2669" y="7345"/>
                <a:ext cx="61" cy="136"/>
              </a:xfrm>
              <a:prstGeom prst="straightConnector1">
                <a:avLst/>
              </a:prstGeom>
              <a:noFill/>
              <a:ln w="9525">
                <a:solidFill>
                  <a:srgbClr val="000000"/>
                </a:solidFill>
                <a:round/>
                <a:headEnd/>
                <a:tailEnd/>
              </a:ln>
            </p:spPr>
          </p:cxnSp>
          <p:cxnSp>
            <p:nvCxnSpPr>
              <p:cNvPr id="781398" name="AutoShape 86"/>
              <p:cNvCxnSpPr>
                <a:cxnSpLocks noChangeShapeType="1"/>
              </p:cNvCxnSpPr>
              <p:nvPr/>
            </p:nvCxnSpPr>
            <p:spPr bwMode="auto">
              <a:xfrm>
                <a:off x="2730" y="7345"/>
                <a:ext cx="76" cy="0"/>
              </a:xfrm>
              <a:prstGeom prst="straightConnector1">
                <a:avLst/>
              </a:prstGeom>
              <a:noFill/>
              <a:ln w="9525">
                <a:solidFill>
                  <a:srgbClr val="000000"/>
                </a:solidFill>
                <a:round/>
                <a:headEnd/>
                <a:tailEnd/>
              </a:ln>
            </p:spPr>
          </p:cxnSp>
          <p:cxnSp>
            <p:nvCxnSpPr>
              <p:cNvPr id="781399" name="AutoShape 87"/>
              <p:cNvCxnSpPr>
                <a:cxnSpLocks noChangeShapeType="1"/>
              </p:cNvCxnSpPr>
              <p:nvPr/>
            </p:nvCxnSpPr>
            <p:spPr bwMode="auto">
              <a:xfrm flipH="1">
                <a:off x="3433" y="7345"/>
                <a:ext cx="158" cy="0"/>
              </a:xfrm>
              <a:prstGeom prst="straightConnector1">
                <a:avLst/>
              </a:prstGeom>
              <a:noFill/>
              <a:ln w="9525">
                <a:solidFill>
                  <a:srgbClr val="000000"/>
                </a:solidFill>
                <a:round/>
                <a:headEnd/>
                <a:tailEnd/>
              </a:ln>
            </p:spPr>
          </p:cxnSp>
          <p:cxnSp>
            <p:nvCxnSpPr>
              <p:cNvPr id="781400" name="AutoShape 88"/>
              <p:cNvCxnSpPr>
                <a:cxnSpLocks noChangeShapeType="1"/>
                <a:endCxn id="781340" idx="3"/>
              </p:cNvCxnSpPr>
              <p:nvPr/>
            </p:nvCxnSpPr>
            <p:spPr bwMode="auto">
              <a:xfrm flipV="1">
                <a:off x="2715" y="5443"/>
                <a:ext cx="419" cy="1907"/>
              </a:xfrm>
              <a:prstGeom prst="straightConnector1">
                <a:avLst/>
              </a:prstGeom>
              <a:noFill/>
              <a:ln w="25400" cap="rnd">
                <a:solidFill>
                  <a:srgbClr val="000000"/>
                </a:solidFill>
                <a:prstDash val="sysDot"/>
                <a:round/>
                <a:headEnd/>
                <a:tailEnd/>
              </a:ln>
            </p:spPr>
          </p:cxnSp>
          <p:cxnSp>
            <p:nvCxnSpPr>
              <p:cNvPr id="781401" name="AutoShape 89"/>
              <p:cNvCxnSpPr>
                <a:cxnSpLocks noChangeShapeType="1"/>
                <a:stCxn id="781367" idx="1"/>
                <a:endCxn id="781367" idx="1"/>
              </p:cNvCxnSpPr>
              <p:nvPr/>
            </p:nvCxnSpPr>
            <p:spPr bwMode="auto">
              <a:xfrm>
                <a:off x="3591" y="7677"/>
                <a:ext cx="1" cy="1"/>
              </a:xfrm>
              <a:prstGeom prst="straightConnector1">
                <a:avLst/>
              </a:prstGeom>
              <a:noFill/>
              <a:ln w="9525">
                <a:solidFill>
                  <a:srgbClr val="000000"/>
                </a:solidFill>
                <a:round/>
                <a:headEnd/>
                <a:tailEnd/>
              </a:ln>
            </p:spPr>
          </p:cxnSp>
          <p:cxnSp>
            <p:nvCxnSpPr>
              <p:cNvPr id="781402" name="AutoShape 90"/>
              <p:cNvCxnSpPr>
                <a:cxnSpLocks noChangeShapeType="1"/>
                <a:stCxn id="781375" idx="1"/>
              </p:cNvCxnSpPr>
              <p:nvPr/>
            </p:nvCxnSpPr>
            <p:spPr bwMode="auto">
              <a:xfrm flipH="1" flipV="1">
                <a:off x="2955" y="7832"/>
                <a:ext cx="318" cy="709"/>
              </a:xfrm>
              <a:prstGeom prst="straightConnector1">
                <a:avLst/>
              </a:prstGeom>
              <a:noFill/>
              <a:ln w="25400" cap="rnd">
                <a:solidFill>
                  <a:srgbClr val="000000"/>
                </a:solidFill>
                <a:prstDash val="sysDot"/>
                <a:round/>
                <a:headEnd/>
                <a:tailEnd/>
              </a:ln>
            </p:spPr>
          </p:cxnSp>
          <p:sp>
            <p:nvSpPr>
              <p:cNvPr id="781403" name="Text Box 91"/>
              <p:cNvSpPr txBox="1">
                <a:spLocks noChangeArrowheads="1"/>
              </p:cNvSpPr>
              <p:nvPr/>
            </p:nvSpPr>
            <p:spPr bwMode="auto">
              <a:xfrm>
                <a:off x="2715" y="7519"/>
                <a:ext cx="763" cy="30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ts val="1000"/>
                  </a:spcAft>
                </a:pPr>
                <a:r>
                  <a:rPr lang="en-US" sz="700" b="1">
                    <a:latin typeface="Calibri" pitchFamily="34" charset="0"/>
                  </a:rPr>
                  <a:t>PC+controller</a:t>
                </a:r>
                <a:endParaRPr lang="en-US">
                  <a:latin typeface="Arial" pitchFamily="34" charset="0"/>
                </a:endParaRPr>
              </a:p>
            </p:txBody>
          </p:sp>
        </p:grpSp>
        <p:pic>
          <p:nvPicPr>
            <p:cNvPr id="781494" name="Picture 18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29000" y="1676400"/>
              <a:ext cx="1082675" cy="463550"/>
            </a:xfrm>
            <a:prstGeom prst="rect">
              <a:avLst/>
            </a:prstGeom>
            <a:noFill/>
          </p:spPr>
        </p:pic>
      </p:gr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2867" y="3859373"/>
            <a:ext cx="5591175" cy="2511611"/>
          </a:xfrm>
          <a:prstGeom prst="rect">
            <a:avLst/>
          </a:prstGeom>
          <a:noFill/>
          <a:ln w="9525">
            <a:noFill/>
            <a:miter lim="800000"/>
            <a:headEnd/>
            <a:tailEnd/>
          </a:ln>
        </p:spPr>
      </p:pic>
      <p:pic>
        <p:nvPicPr>
          <p:cNvPr id="5"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01666" y="4368248"/>
            <a:ext cx="2971800" cy="2002735"/>
          </a:xfrm>
          <a:prstGeom prst="rect">
            <a:avLst/>
          </a:prstGeom>
          <a:noFill/>
          <a:ln w="9525">
            <a:noFill/>
            <a:miter lim="800000"/>
            <a:headEnd/>
            <a:tailEnd/>
          </a:ln>
        </p:spPr>
      </p:pic>
      <p:sp>
        <p:nvSpPr>
          <p:cNvPr id="99" name="TextBox 98"/>
          <p:cNvSpPr txBox="1"/>
          <p:nvPr/>
        </p:nvSpPr>
        <p:spPr>
          <a:xfrm>
            <a:off x="6377470" y="1039099"/>
            <a:ext cx="4906392" cy="3123932"/>
          </a:xfrm>
          <a:prstGeom prst="rect">
            <a:avLst/>
          </a:prstGeom>
          <a:noFill/>
        </p:spPr>
        <p:txBody>
          <a:bodyPr wrap="square" rtlCol="0">
            <a:spAutoFit/>
          </a:bodyPr>
          <a:lstStyle/>
          <a:p>
            <a:r>
              <a:rPr lang="en-US" sz="1600" i="1" dirty="0"/>
              <a:t>“bead-pull” </a:t>
            </a:r>
            <a:r>
              <a:rPr lang="en-US" sz="1600" i="1" dirty="0" err="1"/>
              <a:t>perturbative</a:t>
            </a:r>
            <a:r>
              <a:rPr lang="en-US" sz="1600" i="1" dirty="0"/>
              <a:t> measurement.</a:t>
            </a:r>
          </a:p>
          <a:p>
            <a:endParaRPr lang="en-US" sz="1050" i="1" dirty="0"/>
          </a:p>
          <a:p>
            <a:r>
              <a:rPr lang="en-US" sz="1600" i="1" dirty="0"/>
              <a:t>A small metallic bead is slowly moved inside the resonator.</a:t>
            </a:r>
          </a:p>
          <a:p>
            <a:r>
              <a:rPr lang="en-US" sz="1600" i="1" dirty="0">
                <a:solidFill>
                  <a:srgbClr val="FF0000"/>
                </a:solidFill>
              </a:rPr>
              <a:t>Slater’s perturbation theorem</a:t>
            </a:r>
            <a:r>
              <a:rPr lang="en-US" sz="1600" i="1" dirty="0"/>
              <a:t>: the variation in resonant frequency is proportional to the difference between square of electric field and square of magnetic field at the position of the bead.</a:t>
            </a:r>
          </a:p>
          <a:p>
            <a:endParaRPr lang="en-US" sz="1050" i="1" dirty="0"/>
          </a:p>
          <a:p>
            <a:r>
              <a:rPr lang="en-US" sz="1600" i="1" dirty="0"/>
              <a:t>Bead in regions of pure E or pure B field: easy way to plot the longitudinal field distribution.</a:t>
            </a:r>
          </a:p>
          <a:p>
            <a:r>
              <a:rPr lang="en-US" sz="1600" i="1" dirty="0"/>
              <a:t>It is a relative measurement (or needs calibration of the bead)  </a:t>
            </a:r>
          </a:p>
        </p:txBody>
      </p:sp>
    </p:spTree>
  </p:cSld>
  <p:clrMapOvr>
    <a:masterClrMapping/>
  </p:clrMapOvr>
</p:sld>
</file>

<file path=ppt/theme/theme1.xml><?xml version="1.0" encoding="utf-8"?>
<a:theme xmlns:a="http://schemas.openxmlformats.org/drawingml/2006/main" name="Retrospettivo">
  <a:themeElements>
    <a:clrScheme name="Retrospettivo">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ttiv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ttivo">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1_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29075</TotalTime>
  <Words>3974</Words>
  <Application>Microsoft Office PowerPoint</Application>
  <PresentationFormat>Widescreen</PresentationFormat>
  <Paragraphs>412</Paragraphs>
  <Slides>44</Slides>
  <Notes>6</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44</vt:i4>
      </vt:variant>
    </vt:vector>
  </HeadingPairs>
  <TitlesOfParts>
    <vt:vector size="56" baseType="lpstr">
      <vt:lpstr>Arial</vt:lpstr>
      <vt:lpstr>Arial Unicode MS</vt:lpstr>
      <vt:lpstr>Calibri</vt:lpstr>
      <vt:lpstr>Calibri Light</vt:lpstr>
      <vt:lpstr>Cambria Math</vt:lpstr>
      <vt:lpstr>Comic Sans MS</vt:lpstr>
      <vt:lpstr>Symbol</vt:lpstr>
      <vt:lpstr>Times New Roman</vt:lpstr>
      <vt:lpstr>Wingdings</vt:lpstr>
      <vt:lpstr>Retrospettivo</vt:lpstr>
      <vt:lpstr>1_Office Theme</vt:lpstr>
      <vt:lpstr>Equation</vt:lpstr>
      <vt:lpstr>  Radio Frequency Systems</vt:lpstr>
      <vt:lpstr>Reminder: Radio Frequency System building blocks</vt:lpstr>
      <vt:lpstr>The basic («pillbox») Radio Frequency cavity</vt:lpstr>
      <vt:lpstr>The basic («pillbox») Radio Frequency cavity</vt:lpstr>
      <vt:lpstr>Transit time factor (reminder)</vt:lpstr>
      <vt:lpstr>Shunt Impedance (reminder)</vt:lpstr>
      <vt:lpstr>Capacity and Inductance: the equivalent circuit</vt:lpstr>
      <vt:lpstr>The 3 cavity parameters</vt:lpstr>
      <vt:lpstr>Measurement of electric field distribution – the RFQ</vt:lpstr>
      <vt:lpstr>Cavity optimization</vt:lpstr>
      <vt:lpstr>Mapping cavity fields and calculating cavity parameters</vt:lpstr>
      <vt:lpstr>Modern cavity simulation software</vt:lpstr>
      <vt:lpstr>Coupling RF power to a cavity</vt:lpstr>
      <vt:lpstr>Power couplers: loops and waveguide slots</vt:lpstr>
      <vt:lpstr>RF windows</vt:lpstr>
      <vt:lpstr>Examples of cavities</vt:lpstr>
      <vt:lpstr>Synchrotron cavities (high energy)</vt:lpstr>
      <vt:lpstr>Synchrotron cavities (low energy, tunable)</vt:lpstr>
      <vt:lpstr>Superconducting cavities</vt:lpstr>
      <vt:lpstr>Comparing normal conducting and superconducting</vt:lpstr>
      <vt:lpstr>When are SC cavities attractive?</vt:lpstr>
      <vt:lpstr>Superconducting Quarter Wave Resonators</vt:lpstr>
      <vt:lpstr>The Spoke cavity</vt:lpstr>
      <vt:lpstr>The superconducting zoo</vt:lpstr>
      <vt:lpstr>Cavity construction technologies</vt:lpstr>
      <vt:lpstr>Example: Linac4 DTL Tank1</vt:lpstr>
      <vt:lpstr>Cavity coatings</vt:lpstr>
      <vt:lpstr>The RF power system</vt:lpstr>
      <vt:lpstr>The RF system – the complete circuit diagram</vt:lpstr>
      <vt:lpstr>RF and construction technologies</vt:lpstr>
      <vt:lpstr>RF tubes</vt:lpstr>
      <vt:lpstr>Klystrons</vt:lpstr>
      <vt:lpstr>Solid State</vt:lpstr>
      <vt:lpstr>Comparing different RF power sources</vt:lpstr>
      <vt:lpstr>Transmission lines </vt:lpstr>
      <vt:lpstr>Traveling wave building blocks</vt:lpstr>
      <vt:lpstr>Operational limitations for RF systems</vt:lpstr>
      <vt:lpstr>The breakdown limit (in vacuum)</vt:lpstr>
      <vt:lpstr>Breakdown and impurities</vt:lpstr>
      <vt:lpstr>Measurement of dark current</vt:lpstr>
      <vt:lpstr>Breakdowns and conditioning</vt:lpstr>
      <vt:lpstr>The Kilpatrick field</vt:lpstr>
      <vt:lpstr>Multipactoring</vt:lpstr>
      <vt:lpstr>End of Lecture 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Linear Accelerators</dc:title>
  <dc:creator>Maurizio Vretenar</dc:creator>
  <cp:lastModifiedBy>Maurizio Vretenar</cp:lastModifiedBy>
  <cp:revision>32</cp:revision>
  <dcterms:created xsi:type="dcterms:W3CDTF">2022-04-09T16:26:57Z</dcterms:created>
  <dcterms:modified xsi:type="dcterms:W3CDTF">2024-05-13T08:35:43Z</dcterms:modified>
</cp:coreProperties>
</file>