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 id="2147483692" r:id="rId3"/>
  </p:sldMasterIdLst>
  <p:notesMasterIdLst>
    <p:notesMasterId r:id="rId110"/>
  </p:notesMasterIdLst>
  <p:sldIdLst>
    <p:sldId id="259" r:id="rId4"/>
    <p:sldId id="568" r:id="rId5"/>
    <p:sldId id="569" r:id="rId6"/>
    <p:sldId id="576" r:id="rId7"/>
    <p:sldId id="809" r:id="rId8"/>
    <p:sldId id="564" r:id="rId9"/>
    <p:sldId id="810" r:id="rId10"/>
    <p:sldId id="811" r:id="rId11"/>
    <p:sldId id="800" r:id="rId12"/>
    <p:sldId id="812" r:id="rId13"/>
    <p:sldId id="544" r:id="rId14"/>
    <p:sldId id="559" r:id="rId15"/>
    <p:sldId id="565" r:id="rId16"/>
    <p:sldId id="561" r:id="rId17"/>
    <p:sldId id="575" r:id="rId18"/>
    <p:sldId id="579" r:id="rId19"/>
    <p:sldId id="582" r:id="rId20"/>
    <p:sldId id="445" r:id="rId21"/>
    <p:sldId id="446" r:id="rId22"/>
    <p:sldId id="447" r:id="rId23"/>
    <p:sldId id="516" r:id="rId24"/>
    <p:sldId id="472" r:id="rId25"/>
    <p:sldId id="448" r:id="rId26"/>
    <p:sldId id="490" r:id="rId27"/>
    <p:sldId id="546" r:id="rId28"/>
    <p:sldId id="513" r:id="rId29"/>
    <p:sldId id="552" r:id="rId30"/>
    <p:sldId id="580" r:id="rId31"/>
    <p:sldId id="581" r:id="rId32"/>
    <p:sldId id="449" r:id="rId33"/>
    <p:sldId id="628" r:id="rId34"/>
    <p:sldId id="636" r:id="rId35"/>
    <p:sldId id="556" r:id="rId36"/>
    <p:sldId id="562" r:id="rId37"/>
    <p:sldId id="563" r:id="rId38"/>
    <p:sldId id="637" r:id="rId39"/>
    <p:sldId id="566" r:id="rId40"/>
    <p:sldId id="638" r:id="rId41"/>
    <p:sldId id="632" r:id="rId42"/>
    <p:sldId id="621" r:id="rId43"/>
    <p:sldId id="487" r:id="rId44"/>
    <p:sldId id="639" r:id="rId45"/>
    <p:sldId id="640" r:id="rId46"/>
    <p:sldId id="763" r:id="rId47"/>
    <p:sldId id="634" r:id="rId48"/>
    <p:sldId id="635" r:id="rId49"/>
    <p:sldId id="607" r:id="rId50"/>
    <p:sldId id="608" r:id="rId51"/>
    <p:sldId id="643" r:id="rId52"/>
    <p:sldId id="610" r:id="rId53"/>
    <p:sldId id="802" r:id="rId54"/>
    <p:sldId id="813" r:id="rId55"/>
    <p:sldId id="642" r:id="rId56"/>
    <p:sldId id="804" r:id="rId57"/>
    <p:sldId id="807" r:id="rId58"/>
    <p:sldId id="815" r:id="rId59"/>
    <p:sldId id="848" r:id="rId60"/>
    <p:sldId id="784" r:id="rId61"/>
    <p:sldId id="785" r:id="rId62"/>
    <p:sldId id="623" r:id="rId63"/>
    <p:sldId id="455" r:id="rId64"/>
    <p:sldId id="615" r:id="rId65"/>
    <p:sldId id="641" r:id="rId66"/>
    <p:sldId id="619" r:id="rId67"/>
    <p:sldId id="786" r:id="rId68"/>
    <p:sldId id="560" r:id="rId69"/>
    <p:sldId id="787" r:id="rId70"/>
    <p:sldId id="616" r:id="rId71"/>
    <p:sldId id="617" r:id="rId72"/>
    <p:sldId id="485" r:id="rId73"/>
    <p:sldId id="525" r:id="rId74"/>
    <p:sldId id="620" r:id="rId75"/>
    <p:sldId id="788" r:id="rId76"/>
    <p:sldId id="624" r:id="rId77"/>
    <p:sldId id="627" r:id="rId78"/>
    <p:sldId id="630" r:id="rId79"/>
    <p:sldId id="790" r:id="rId80"/>
    <p:sldId id="557" r:id="rId81"/>
    <p:sldId id="602" r:id="rId82"/>
    <p:sldId id="517" r:id="rId83"/>
    <p:sldId id="521" r:id="rId84"/>
    <p:sldId id="791" r:id="rId85"/>
    <p:sldId id="523" r:id="rId86"/>
    <p:sldId id="538" r:id="rId87"/>
    <p:sldId id="792" r:id="rId88"/>
    <p:sldId id="536" r:id="rId89"/>
    <p:sldId id="793" r:id="rId90"/>
    <p:sldId id="549" r:id="rId91"/>
    <p:sldId id="550" r:id="rId92"/>
    <p:sldId id="551" r:id="rId93"/>
    <p:sldId id="545" r:id="rId94"/>
    <p:sldId id="794" r:id="rId95"/>
    <p:sldId id="547" r:id="rId96"/>
    <p:sldId id="315" r:id="rId97"/>
    <p:sldId id="799" r:id="rId98"/>
    <p:sldId id="548" r:id="rId99"/>
    <p:sldId id="795" r:id="rId100"/>
    <p:sldId id="796" r:id="rId101"/>
    <p:sldId id="797" r:id="rId102"/>
    <p:sldId id="798" r:id="rId103"/>
    <p:sldId id="555" r:id="rId104"/>
    <p:sldId id="803" r:id="rId105"/>
    <p:sldId id="622" r:id="rId106"/>
    <p:sldId id="625" r:id="rId107"/>
    <p:sldId id="644" r:id="rId108"/>
    <p:sldId id="645" r:id="rId10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75" autoAdjust="0"/>
    <p:restoredTop sz="94660"/>
  </p:normalViewPr>
  <p:slideViewPr>
    <p:cSldViewPr snapToGrid="0">
      <p:cViewPr varScale="1">
        <p:scale>
          <a:sx n="72" d="100"/>
          <a:sy n="72" d="100"/>
        </p:scale>
        <p:origin x="324" y="54"/>
      </p:cViewPr>
      <p:guideLst/>
    </p:cSldViewPr>
  </p:slideViewPr>
  <p:notesTextViewPr>
    <p:cViewPr>
      <p:scale>
        <a:sx n="1" d="1"/>
        <a:sy n="1" d="1"/>
      </p:scale>
      <p:origin x="0" y="0"/>
    </p:cViewPr>
  </p:notesTextViewPr>
  <p:sorterViewPr>
    <p:cViewPr>
      <p:scale>
        <a:sx n="60" d="100"/>
        <a:sy n="60" d="100"/>
      </p:scale>
      <p:origin x="0" y="-635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viewProps" Target="viewProps.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theme" Target="theme/theme1.xml"/><Relationship Id="rId80" Type="http://schemas.openxmlformats.org/officeDocument/2006/relationships/slide" Target="slides/slide77.xml"/><Relationship Id="rId85" Type="http://schemas.openxmlformats.org/officeDocument/2006/relationships/slide" Target="slides/slide82.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08" Type="http://schemas.openxmlformats.org/officeDocument/2006/relationships/slide" Target="slides/slide105.xml"/><Relationship Id="rId54" Type="http://schemas.openxmlformats.org/officeDocument/2006/relationships/slide" Target="slides/slide51.xml"/><Relationship Id="rId70" Type="http://schemas.openxmlformats.org/officeDocument/2006/relationships/slide" Target="slides/slide67.xml"/><Relationship Id="rId75" Type="http://schemas.openxmlformats.org/officeDocument/2006/relationships/slide" Target="slides/slide72.xml"/><Relationship Id="rId91" Type="http://schemas.openxmlformats.org/officeDocument/2006/relationships/slide" Target="slides/slide88.xml"/><Relationship Id="rId96" Type="http://schemas.openxmlformats.org/officeDocument/2006/relationships/slide" Target="slides/slide93.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tableStyles" Target="tableStyle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notesMaster" Target="notesMasters/notesMaster1.xml"/><Relationship Id="rId61" Type="http://schemas.openxmlformats.org/officeDocument/2006/relationships/slide" Target="slides/slide58.xml"/><Relationship Id="rId82" Type="http://schemas.openxmlformats.org/officeDocument/2006/relationships/slide" Target="slides/slide7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88" Type="http://schemas.openxmlformats.org/officeDocument/2006/relationships/slide" Target="slides/slide85.xml"/><Relationship Id="rId11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660506-7A65-4D9F-9018-8A509603BCDC}" type="datetimeFigureOut">
              <a:rPr lang="en-GB" smtClean="0"/>
              <a:t>05/05/2024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BFEFBF-FE79-4C1D-8523-02B8CAFFBDD1}" type="slidenum">
              <a:rPr lang="en-GB" smtClean="0"/>
              <a:t>‹#›</a:t>
            </a:fld>
            <a:endParaRPr lang="en-GB"/>
          </a:p>
        </p:txBody>
      </p:sp>
    </p:spTree>
    <p:extLst>
      <p:ext uri="{BB962C8B-B14F-4D97-AF65-F5344CB8AC3E}">
        <p14:creationId xmlns:p14="http://schemas.microsoft.com/office/powerpoint/2010/main" val="947499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7814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Rectangle 2"/>
          <p:cNvSpPr>
            <a:spLocks noGrp="1" noRot="1" noChangeAspect="1" noChangeArrowheads="1" noTextEdit="1"/>
          </p:cNvSpPr>
          <p:nvPr>
            <p:ph type="sldImg"/>
          </p:nvPr>
        </p:nvSpPr>
        <p:spPr bwMode="auto">
          <a:xfrm>
            <a:off x="92075" y="746125"/>
            <a:ext cx="6613525" cy="3721100"/>
          </a:xfrm>
          <a:prstGeom prst="rect">
            <a:avLst/>
          </a:prstGeom>
          <a:noFill/>
          <a:ln>
            <a:solidFill>
              <a:srgbClr val="000000"/>
            </a:solidFill>
            <a:miter lim="800000"/>
            <a:headEnd/>
            <a:tailEnd/>
          </a:ln>
        </p:spPr>
      </p:sp>
      <p:sp>
        <p:nvSpPr>
          <p:cNvPr id="464899" name="Rectangle 3"/>
          <p:cNvSpPr>
            <a:spLocks noGrp="1" noChangeArrowheads="1"/>
          </p:cNvSpPr>
          <p:nvPr>
            <p:ph type="body" idx="1"/>
          </p:nvPr>
        </p:nvSpPr>
        <p:spPr bwMode="auto">
          <a:xfrm>
            <a:off x="679768" y="4715311"/>
            <a:ext cx="5438140" cy="4467304"/>
          </a:xfrm>
          <a:prstGeom prst="rect">
            <a:avLst/>
          </a:prstGeom>
          <a:noFill/>
          <a:ln>
            <a:miter lim="800000"/>
            <a:headEnd/>
            <a:tailEnd/>
          </a:ln>
        </p:spPr>
        <p:txBody>
          <a:bodyPr lIns="93274" tIns="46637" rIns="93274" bIns="46637"/>
          <a:lstStyle/>
          <a:p>
            <a:r>
              <a:rPr lang="en-US"/>
              <a:t>This happens for every value of phi</a:t>
            </a:r>
          </a:p>
        </p:txBody>
      </p:sp>
    </p:spTree>
    <p:extLst>
      <p:ext uri="{BB962C8B-B14F-4D97-AF65-F5344CB8AC3E}">
        <p14:creationId xmlns:p14="http://schemas.microsoft.com/office/powerpoint/2010/main" val="30034020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Rot="1" noChangeAspect="1" noChangeArrowheads="1" noTextEdit="1"/>
          </p:cNvSpPr>
          <p:nvPr>
            <p:ph type="sldImg"/>
          </p:nvPr>
        </p:nvSpPr>
        <p:spPr bwMode="auto">
          <a:xfrm>
            <a:off x="90488" y="744538"/>
            <a:ext cx="6616700" cy="3722687"/>
          </a:xfrm>
          <a:prstGeom prst="rect">
            <a:avLst/>
          </a:prstGeom>
          <a:noFill/>
          <a:ln>
            <a:solidFill>
              <a:srgbClr val="000000"/>
            </a:solidFill>
            <a:miter lim="800000"/>
            <a:headEnd/>
            <a:tailEnd/>
          </a:ln>
        </p:spPr>
      </p:sp>
      <p:sp>
        <p:nvSpPr>
          <p:cNvPr id="518147" name="Rectangle 3"/>
          <p:cNvSpPr>
            <a:spLocks noGrp="1" noChangeArrowheads="1"/>
          </p:cNvSpPr>
          <p:nvPr>
            <p:ph type="body" idx="1"/>
          </p:nvPr>
        </p:nvSpPr>
        <p:spPr bwMode="auto">
          <a:xfrm>
            <a:off x="679768" y="4715311"/>
            <a:ext cx="5438140" cy="4468894"/>
          </a:xfrm>
          <a:prstGeom prst="rect">
            <a:avLst/>
          </a:prstGeom>
          <a:noFill/>
          <a:ln>
            <a:miter lim="800000"/>
            <a:headEnd/>
            <a:tailEnd/>
          </a:ln>
        </p:spPr>
        <p:txBody>
          <a:bodyPr lIns="91797" tIns="45898" rIns="91797" bIns="45898"/>
          <a:lstStyle/>
          <a:p>
            <a:r>
              <a:rPr lang="en-US"/>
              <a:t>Again obtained solving the equation of motion dp/dt=eEcos(phi(z,t)).</a:t>
            </a:r>
          </a:p>
        </p:txBody>
      </p:sp>
    </p:spTree>
    <p:extLst>
      <p:ext uri="{BB962C8B-B14F-4D97-AF65-F5344CB8AC3E}">
        <p14:creationId xmlns:p14="http://schemas.microsoft.com/office/powerpoint/2010/main" val="1852316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70" name="Rectangle 2"/>
          <p:cNvSpPr>
            <a:spLocks noGrp="1" noRot="1" noChangeAspect="1" noChangeArrowheads="1" noTextEdit="1"/>
          </p:cNvSpPr>
          <p:nvPr>
            <p:ph type="sldImg"/>
          </p:nvPr>
        </p:nvSpPr>
        <p:spPr bwMode="auto">
          <a:xfrm>
            <a:off x="90488" y="744538"/>
            <a:ext cx="6616700" cy="3722687"/>
          </a:xfrm>
          <a:prstGeom prst="rect">
            <a:avLst/>
          </a:prstGeom>
          <a:noFill/>
          <a:ln>
            <a:solidFill>
              <a:srgbClr val="000000"/>
            </a:solidFill>
            <a:miter lim="800000"/>
            <a:headEnd/>
            <a:tailEnd/>
          </a:ln>
        </p:spPr>
      </p:sp>
      <p:sp>
        <p:nvSpPr>
          <p:cNvPr id="519171" name="Rectangle 3"/>
          <p:cNvSpPr>
            <a:spLocks noGrp="1" noChangeArrowheads="1"/>
          </p:cNvSpPr>
          <p:nvPr>
            <p:ph type="body" idx="1"/>
          </p:nvPr>
        </p:nvSpPr>
        <p:spPr bwMode="auto">
          <a:xfrm>
            <a:off x="679768" y="4715311"/>
            <a:ext cx="5438140" cy="4468894"/>
          </a:xfrm>
          <a:prstGeom prst="rect">
            <a:avLst/>
          </a:prstGeom>
          <a:noFill/>
          <a:ln>
            <a:miter lim="800000"/>
            <a:headEnd/>
            <a:tailEnd/>
          </a:ln>
        </p:spPr>
        <p:txBody>
          <a:bodyPr lIns="91797" tIns="45898" rIns="91797" bIns="45898"/>
          <a:lstStyle/>
          <a:p>
            <a:r>
              <a:rPr lang="en-US"/>
              <a:t>Gauss law</a:t>
            </a:r>
          </a:p>
        </p:txBody>
      </p:sp>
    </p:spTree>
    <p:extLst>
      <p:ext uri="{BB962C8B-B14F-4D97-AF65-F5344CB8AC3E}">
        <p14:creationId xmlns:p14="http://schemas.microsoft.com/office/powerpoint/2010/main" val="856590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Rot="1" noChangeAspect="1" noChangeArrowheads="1" noTextEdit="1"/>
          </p:cNvSpPr>
          <p:nvPr>
            <p:ph type="sldImg"/>
          </p:nvPr>
        </p:nvSpPr>
        <p:spPr bwMode="auto">
          <a:xfrm>
            <a:off x="92075" y="746125"/>
            <a:ext cx="6613525" cy="3721100"/>
          </a:xfrm>
          <a:prstGeom prst="rect">
            <a:avLst/>
          </a:prstGeom>
          <a:noFill/>
          <a:ln>
            <a:solidFill>
              <a:srgbClr val="000000"/>
            </a:solidFill>
            <a:miter lim="800000"/>
            <a:headEnd/>
            <a:tailEnd/>
          </a:ln>
        </p:spPr>
      </p:sp>
      <p:sp>
        <p:nvSpPr>
          <p:cNvPr id="488451" name="Rectangle 3"/>
          <p:cNvSpPr>
            <a:spLocks noGrp="1" noChangeArrowheads="1"/>
          </p:cNvSpPr>
          <p:nvPr>
            <p:ph type="body" idx="1"/>
          </p:nvPr>
        </p:nvSpPr>
        <p:spPr bwMode="auto">
          <a:xfrm>
            <a:off x="679768" y="4715311"/>
            <a:ext cx="5438140" cy="4467304"/>
          </a:xfrm>
          <a:prstGeom prst="rect">
            <a:avLst/>
          </a:prstGeom>
          <a:noFill/>
          <a:ln>
            <a:miter lim="800000"/>
            <a:headEnd/>
            <a:tailEnd/>
          </a:ln>
        </p:spPr>
        <p:txBody>
          <a:bodyPr lIns="93274" tIns="46637" rIns="93274" bIns="46637"/>
          <a:lstStyle/>
          <a:p>
            <a:pPr>
              <a:lnSpc>
                <a:spcPct val="110000"/>
              </a:lnSpc>
              <a:spcBef>
                <a:spcPct val="50000"/>
              </a:spcBef>
              <a:buFont typeface="Symbol" pitchFamily="18" charset="2"/>
              <a:buNone/>
            </a:pPr>
            <a:r>
              <a:rPr lang="en-US" sz="800" dirty="0">
                <a:latin typeface="Comic Sans MS" pitchFamily="66" charset="0"/>
                <a:sym typeface="Symbol" pitchFamily="18" charset="2"/>
              </a:rPr>
              <a:t>Particles experience a higher field in the 2</a:t>
            </a:r>
            <a:r>
              <a:rPr lang="en-US" sz="800" baseline="30000" dirty="0">
                <a:latin typeface="Comic Sans MS" pitchFamily="66" charset="0"/>
                <a:sym typeface="Symbol" pitchFamily="18" charset="2"/>
              </a:rPr>
              <a:t>nd</a:t>
            </a:r>
            <a:r>
              <a:rPr lang="en-US" sz="800" dirty="0">
                <a:latin typeface="Comic Sans MS" pitchFamily="66" charset="0"/>
                <a:sym typeface="Symbol" pitchFamily="18" charset="2"/>
              </a:rPr>
              <a:t> half of a gap. Defocusing forces (2</a:t>
            </a:r>
            <a:r>
              <a:rPr lang="en-US" sz="800" baseline="30000" dirty="0">
                <a:latin typeface="Comic Sans MS" pitchFamily="66" charset="0"/>
                <a:sym typeface="Symbol" pitchFamily="18" charset="2"/>
              </a:rPr>
              <a:t>nd</a:t>
            </a:r>
            <a:r>
              <a:rPr lang="en-US" sz="800" dirty="0">
                <a:latin typeface="Comic Sans MS" pitchFamily="66" charset="0"/>
                <a:sym typeface="Symbol" pitchFamily="18" charset="2"/>
              </a:rPr>
              <a:t> half of gap) are stronger than focusing forces (1</a:t>
            </a:r>
            <a:r>
              <a:rPr lang="en-US" sz="800" baseline="30000" dirty="0">
                <a:latin typeface="Comic Sans MS" pitchFamily="66" charset="0"/>
                <a:sym typeface="Symbol" pitchFamily="18" charset="2"/>
              </a:rPr>
              <a:t>st</a:t>
            </a:r>
            <a:r>
              <a:rPr lang="en-US" sz="800" dirty="0">
                <a:latin typeface="Comic Sans MS" pitchFamily="66" charset="0"/>
                <a:sym typeface="Symbol" pitchFamily="18" charset="2"/>
              </a:rPr>
              <a:t> half).</a:t>
            </a:r>
          </a:p>
        </p:txBody>
      </p:sp>
    </p:spTree>
    <p:extLst>
      <p:ext uri="{BB962C8B-B14F-4D97-AF65-F5344CB8AC3E}">
        <p14:creationId xmlns:p14="http://schemas.microsoft.com/office/powerpoint/2010/main" val="3091872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Rot="1" noChangeAspect="1" noChangeArrowheads="1" noTextEdit="1"/>
          </p:cNvSpPr>
          <p:nvPr>
            <p:ph type="sldImg"/>
          </p:nvPr>
        </p:nvSpPr>
        <p:spPr bwMode="auto">
          <a:xfrm>
            <a:off x="400050" y="696913"/>
            <a:ext cx="6184900" cy="3479800"/>
          </a:xfrm>
          <a:prstGeom prst="rect">
            <a:avLst/>
          </a:prstGeom>
          <a:noFill/>
          <a:ln>
            <a:solidFill>
              <a:srgbClr val="000000"/>
            </a:solidFill>
            <a:miter lim="800000"/>
            <a:headEnd/>
            <a:tailEnd/>
          </a:ln>
        </p:spPr>
      </p:sp>
      <p:sp>
        <p:nvSpPr>
          <p:cNvPr id="480259" name="Rectangle 3"/>
          <p:cNvSpPr>
            <a:spLocks noGrp="1" noChangeArrowheads="1"/>
          </p:cNvSpPr>
          <p:nvPr>
            <p:ph type="body" idx="1"/>
          </p:nvPr>
        </p:nvSpPr>
        <p:spPr bwMode="auto">
          <a:xfrm>
            <a:off x="698501" y="4409201"/>
            <a:ext cx="5588000" cy="4177293"/>
          </a:xfrm>
          <a:prstGeom prst="rect">
            <a:avLst/>
          </a:prstGeom>
          <a:noFill/>
          <a:ln>
            <a:miter lim="800000"/>
            <a:headEnd/>
            <a:tailEnd/>
          </a:ln>
        </p:spPr>
        <p:txBody>
          <a:bodyPr lIns="89353" tIns="44677" rIns="89353" bIns="44677"/>
          <a:lstStyle/>
          <a:p>
            <a:r>
              <a:rPr lang="en-GB"/>
              <a:t>If phase advance is too large, we run into instabilities. If it is too small beam becomes too large in size.</a:t>
            </a:r>
            <a:endParaRPr lang="en-US"/>
          </a:p>
        </p:txBody>
      </p:sp>
    </p:spTree>
    <p:extLst>
      <p:ext uri="{BB962C8B-B14F-4D97-AF65-F5344CB8AC3E}">
        <p14:creationId xmlns:p14="http://schemas.microsoft.com/office/powerpoint/2010/main" val="1527057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Rectangle 2"/>
          <p:cNvSpPr>
            <a:spLocks noGrp="1" noRot="1" noChangeAspect="1" noChangeArrowheads="1" noTextEdit="1"/>
          </p:cNvSpPr>
          <p:nvPr>
            <p:ph type="sldImg"/>
          </p:nvPr>
        </p:nvSpPr>
        <p:spPr bwMode="auto">
          <a:xfrm>
            <a:off x="90488" y="744538"/>
            <a:ext cx="6616700" cy="3722687"/>
          </a:xfrm>
          <a:prstGeom prst="rect">
            <a:avLst/>
          </a:prstGeom>
          <a:noFill/>
          <a:ln>
            <a:solidFill>
              <a:srgbClr val="000000"/>
            </a:solidFill>
            <a:miter lim="800000"/>
            <a:headEnd/>
            <a:tailEnd/>
          </a:ln>
        </p:spPr>
      </p:sp>
      <p:sp>
        <p:nvSpPr>
          <p:cNvPr id="527363" name="Rectangle 3"/>
          <p:cNvSpPr>
            <a:spLocks noGrp="1" noChangeArrowheads="1"/>
          </p:cNvSpPr>
          <p:nvPr>
            <p:ph type="body" idx="1"/>
          </p:nvPr>
        </p:nvSpPr>
        <p:spPr bwMode="auto">
          <a:xfrm>
            <a:off x="679768" y="4715311"/>
            <a:ext cx="5438140" cy="4468894"/>
          </a:xfrm>
          <a:prstGeom prst="rect">
            <a:avLst/>
          </a:prstGeom>
          <a:noFill/>
          <a:ln>
            <a:miter lim="800000"/>
            <a:headEnd/>
            <a:tailEnd/>
          </a:ln>
        </p:spPr>
        <p:txBody>
          <a:bodyPr lIns="91797" tIns="45898" rIns="91797" bIns="45898"/>
          <a:lstStyle/>
          <a:p>
            <a:r>
              <a:rPr lang="en-US"/>
              <a:t>Beta 7% at 3 MeV</a:t>
            </a:r>
          </a:p>
        </p:txBody>
      </p:sp>
    </p:spTree>
    <p:extLst>
      <p:ext uri="{BB962C8B-B14F-4D97-AF65-F5344CB8AC3E}">
        <p14:creationId xmlns:p14="http://schemas.microsoft.com/office/powerpoint/2010/main" val="40141292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8978" name="Rectangle 2"/>
          <p:cNvSpPr>
            <a:spLocks noGrp="1" noRot="1" noChangeAspect="1" noChangeArrowheads="1" noTextEdit="1"/>
          </p:cNvSpPr>
          <p:nvPr>
            <p:ph type="sldImg"/>
          </p:nvPr>
        </p:nvSpPr>
        <p:spPr bwMode="auto">
          <a:xfrm>
            <a:off x="69850" y="742950"/>
            <a:ext cx="6607175" cy="3717925"/>
          </a:xfrm>
          <a:prstGeom prst="rect">
            <a:avLst/>
          </a:prstGeom>
          <a:noFill/>
          <a:ln>
            <a:solidFill>
              <a:srgbClr val="000000"/>
            </a:solidFill>
            <a:miter lim="800000"/>
            <a:headEnd/>
            <a:tailEnd/>
          </a:ln>
        </p:spPr>
      </p:sp>
      <p:sp>
        <p:nvSpPr>
          <p:cNvPr id="638979"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US"/>
              <a:t>Forget about the acronyms, important are 2 elements</a:t>
            </a:r>
          </a:p>
        </p:txBody>
      </p:sp>
    </p:spTree>
    <p:extLst>
      <p:ext uri="{BB962C8B-B14F-4D97-AF65-F5344CB8AC3E}">
        <p14:creationId xmlns:p14="http://schemas.microsoft.com/office/powerpoint/2010/main" val="2363110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6994" name="Rectangle 2"/>
          <p:cNvSpPr>
            <a:spLocks noGrp="1" noRot="1" noChangeAspect="1" noChangeArrowheads="1" noTextEdit="1"/>
          </p:cNvSpPr>
          <p:nvPr>
            <p:ph type="sldImg"/>
          </p:nvPr>
        </p:nvSpPr>
        <p:spPr bwMode="auto">
          <a:xfrm>
            <a:off x="69850" y="742950"/>
            <a:ext cx="6607175" cy="3717925"/>
          </a:xfrm>
          <a:prstGeom prst="rect">
            <a:avLst/>
          </a:prstGeom>
          <a:noFill/>
          <a:ln>
            <a:solidFill>
              <a:srgbClr val="000000"/>
            </a:solidFill>
            <a:miter lim="800000"/>
            <a:headEnd/>
            <a:tailEnd/>
          </a:ln>
        </p:spPr>
      </p:sp>
      <p:sp>
        <p:nvSpPr>
          <p:cNvPr id="596995"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GB"/>
              <a:t>Mixed NC-SC, different structures and frequencies, </a:t>
            </a:r>
            <a:endParaRPr lang="en-US"/>
          </a:p>
        </p:txBody>
      </p:sp>
    </p:spTree>
    <p:extLst>
      <p:ext uri="{BB962C8B-B14F-4D97-AF65-F5344CB8AC3E}">
        <p14:creationId xmlns:p14="http://schemas.microsoft.com/office/powerpoint/2010/main" val="352005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endParaRPr lang="en-US" dirty="0"/>
          </a:p>
        </p:txBody>
      </p:sp>
    </p:spTree>
    <p:extLst>
      <p:ext uri="{BB962C8B-B14F-4D97-AF65-F5344CB8AC3E}">
        <p14:creationId xmlns:p14="http://schemas.microsoft.com/office/powerpoint/2010/main" val="2085860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488" y="744538"/>
            <a:ext cx="6616700" cy="3722687"/>
          </a:xfrm>
          <a:prstGeom prst="rect">
            <a:avLst/>
          </a:prstGeom>
          <a:noFill/>
          <a:ln w="12700">
            <a:solidFill>
              <a:prstClr val="black"/>
            </a:solidFill>
          </a:ln>
        </p:spPr>
      </p:sp>
      <p:sp>
        <p:nvSpPr>
          <p:cNvPr id="3" name="Notes Placeholder 2"/>
          <p:cNvSpPr>
            <a:spLocks noGrp="1"/>
          </p:cNvSpPr>
          <p:nvPr>
            <p:ph type="body" idx="1"/>
          </p:nvPr>
        </p:nvSpPr>
        <p:spPr>
          <a:xfrm>
            <a:off x="679450" y="4716463"/>
            <a:ext cx="5438775" cy="4467225"/>
          </a:xfrm>
          <a:prstGeom prst="rect">
            <a:avLst/>
          </a:prstGeom>
        </p:spPr>
        <p:txBody>
          <a:bodyPr/>
          <a:lstStyle/>
          <a:p>
            <a:r>
              <a:rPr lang="en-US" dirty="0"/>
              <a:t>What</a:t>
            </a:r>
            <a:r>
              <a:rPr lang="en-US" baseline="0" dirty="0"/>
              <a:t> these machines have in common and why do we need linear accelerators</a:t>
            </a:r>
            <a:endParaRPr lang="en-GB" dirty="0"/>
          </a:p>
        </p:txBody>
      </p:sp>
    </p:spTree>
    <p:extLst>
      <p:ext uri="{BB962C8B-B14F-4D97-AF65-F5344CB8AC3E}">
        <p14:creationId xmlns:p14="http://schemas.microsoft.com/office/powerpoint/2010/main" val="3253339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p:cNvSpPr>
            <a:spLocks noGrp="1" noRot="1" noChangeAspect="1" noChangeArrowheads="1" noTextEdit="1"/>
          </p:cNvSpPr>
          <p:nvPr>
            <p:ph type="sldImg"/>
          </p:nvPr>
        </p:nvSpPr>
        <p:spPr bwMode="auto">
          <a:xfrm>
            <a:off x="71438" y="744538"/>
            <a:ext cx="6604000" cy="3716337"/>
          </a:xfrm>
          <a:prstGeom prst="rect">
            <a:avLst/>
          </a:prstGeom>
          <a:noFill/>
          <a:ln>
            <a:solidFill>
              <a:srgbClr val="000000"/>
            </a:solidFill>
            <a:miter lim="800000"/>
            <a:headEnd/>
            <a:tailEnd/>
          </a:ln>
        </p:spPr>
      </p:sp>
      <p:sp>
        <p:nvSpPr>
          <p:cNvPr id="495619" name="Rectangle 3"/>
          <p:cNvSpPr>
            <a:spLocks noGrp="1" noChangeArrowheads="1"/>
          </p:cNvSpPr>
          <p:nvPr>
            <p:ph type="body" idx="1"/>
          </p:nvPr>
        </p:nvSpPr>
        <p:spPr bwMode="auto">
          <a:xfrm>
            <a:off x="674688" y="4708525"/>
            <a:ext cx="5397500" cy="4460875"/>
          </a:xfrm>
          <a:prstGeom prst="rect">
            <a:avLst/>
          </a:prstGeom>
          <a:noFill/>
          <a:ln>
            <a:miter lim="800000"/>
            <a:headEnd/>
            <a:tailEnd/>
          </a:ln>
        </p:spPr>
        <p:txBody>
          <a:bodyPr lIns="92912" tIns="46456" rIns="92912" bIns="46456"/>
          <a:lstStyle/>
          <a:p>
            <a:r>
              <a:rPr lang="en-US"/>
              <a:t>Accelerating gradients that we can provide with a linac is nearly constant (2 MeV/m) --- synchrotron radiation ((beta*gamma)**4)/(r**2)</a:t>
            </a:r>
          </a:p>
        </p:txBody>
      </p:sp>
    </p:spTree>
    <p:extLst>
      <p:ext uri="{BB962C8B-B14F-4D97-AF65-F5344CB8AC3E}">
        <p14:creationId xmlns:p14="http://schemas.microsoft.com/office/powerpoint/2010/main" val="3316398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7650" name="Rectangle 2"/>
          <p:cNvSpPr>
            <a:spLocks noGrp="1" noRot="1" noChangeAspect="1" noChangeArrowheads="1" noTextEdit="1"/>
          </p:cNvSpPr>
          <p:nvPr>
            <p:ph type="sldImg"/>
          </p:nvPr>
        </p:nvSpPr>
        <p:spPr bwMode="auto">
          <a:xfrm>
            <a:off x="90488" y="744538"/>
            <a:ext cx="6616700" cy="3722687"/>
          </a:xfrm>
          <a:prstGeom prst="rect">
            <a:avLst/>
          </a:prstGeom>
          <a:noFill/>
          <a:ln>
            <a:solidFill>
              <a:srgbClr val="000000"/>
            </a:solidFill>
            <a:miter lim="800000"/>
            <a:headEnd/>
            <a:tailEnd/>
          </a:ln>
        </p:spPr>
      </p:sp>
      <p:sp>
        <p:nvSpPr>
          <p:cNvPr id="667651" name="Rectangle 3"/>
          <p:cNvSpPr>
            <a:spLocks noGrp="1" noChangeArrowheads="1"/>
          </p:cNvSpPr>
          <p:nvPr>
            <p:ph type="body" idx="1"/>
          </p:nvPr>
        </p:nvSpPr>
        <p:spPr bwMode="auto">
          <a:xfrm>
            <a:off x="679768" y="4715311"/>
            <a:ext cx="5438140" cy="4468894"/>
          </a:xfrm>
          <a:prstGeom prst="rect">
            <a:avLst/>
          </a:prstGeom>
          <a:noFill/>
          <a:ln>
            <a:miter lim="800000"/>
            <a:headEnd/>
            <a:tailEnd/>
          </a:ln>
        </p:spPr>
        <p:txBody>
          <a:bodyPr lIns="91797" tIns="45898" rIns="91797" bIns="45898"/>
          <a:lstStyle/>
          <a:p>
            <a:r>
              <a:rPr lang="en-GB" dirty="0"/>
              <a:t>How must be spaced the gaps? How should they be connected to the source of the wave? How many quadrupoles should we have?</a:t>
            </a:r>
          </a:p>
          <a:p>
            <a:r>
              <a:rPr lang="en-US" dirty="0"/>
              <a:t>Idea by</a:t>
            </a:r>
            <a:r>
              <a:rPr lang="en-US" baseline="0" dirty="0"/>
              <a:t> 2 </a:t>
            </a:r>
            <a:r>
              <a:rPr lang="en-US" baseline="0" dirty="0" err="1"/>
              <a:t>norwegians</a:t>
            </a:r>
            <a:r>
              <a:rPr lang="en-US" baseline="0" dirty="0"/>
              <a:t>: </a:t>
            </a:r>
            <a:r>
              <a:rPr lang="en-US" baseline="0" dirty="0" err="1"/>
              <a:t>Wideroe</a:t>
            </a:r>
            <a:r>
              <a:rPr lang="en-US" baseline="0" dirty="0"/>
              <a:t> for the gap and the RF, Bill Hansen for the cavity</a:t>
            </a:r>
            <a:endParaRPr lang="en-US" dirty="0"/>
          </a:p>
        </p:txBody>
      </p:sp>
    </p:spTree>
    <p:extLst>
      <p:ext uri="{BB962C8B-B14F-4D97-AF65-F5344CB8AC3E}">
        <p14:creationId xmlns:p14="http://schemas.microsoft.com/office/powerpoint/2010/main" val="2184626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914" name="Rectangle 2"/>
          <p:cNvSpPr>
            <a:spLocks noGrp="1" noRot="1" noChangeAspect="1" noChangeArrowheads="1" noTextEdit="1"/>
          </p:cNvSpPr>
          <p:nvPr>
            <p:ph type="sldImg"/>
          </p:nvPr>
        </p:nvSpPr>
        <p:spPr bwMode="auto">
          <a:xfrm>
            <a:off x="69850" y="742950"/>
            <a:ext cx="6607175" cy="3717925"/>
          </a:xfrm>
          <a:prstGeom prst="rect">
            <a:avLst/>
          </a:prstGeom>
          <a:noFill/>
          <a:ln>
            <a:solidFill>
              <a:srgbClr val="000000"/>
            </a:solidFill>
            <a:miter lim="800000"/>
            <a:headEnd/>
            <a:tailEnd/>
          </a:ln>
        </p:spPr>
      </p:sp>
      <p:sp>
        <p:nvSpPr>
          <p:cNvPr id="678915"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GB"/>
              <a:t>How must be spaced the gaps? How should they be connected to the source of the wave? How many quadrupoles should we have?</a:t>
            </a:r>
            <a:endParaRPr lang="en-US"/>
          </a:p>
        </p:txBody>
      </p:sp>
    </p:spTree>
    <p:extLst>
      <p:ext uri="{BB962C8B-B14F-4D97-AF65-F5344CB8AC3E}">
        <p14:creationId xmlns:p14="http://schemas.microsoft.com/office/powerpoint/2010/main" val="1026270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6514" name="Rectangle 2"/>
          <p:cNvSpPr>
            <a:spLocks noGrp="1" noRot="1" noChangeAspect="1" noChangeArrowheads="1" noTextEdit="1"/>
          </p:cNvSpPr>
          <p:nvPr>
            <p:ph type="sldImg"/>
          </p:nvPr>
        </p:nvSpPr>
        <p:spPr bwMode="auto">
          <a:xfrm>
            <a:off x="69850" y="742950"/>
            <a:ext cx="6607175" cy="3717925"/>
          </a:xfrm>
          <a:prstGeom prst="rect">
            <a:avLst/>
          </a:prstGeom>
          <a:noFill/>
          <a:ln>
            <a:solidFill>
              <a:srgbClr val="000000"/>
            </a:solidFill>
            <a:miter lim="800000"/>
            <a:headEnd/>
            <a:tailEnd/>
          </a:ln>
        </p:spPr>
      </p:sp>
      <p:sp>
        <p:nvSpPr>
          <p:cNvPr id="576515"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US"/>
              <a:t>We will now build our own linac, and we will see how we can use the same principle for both proton and electron linacs. Propagation by multiple reflections, means that the velocity and wavelength will not be the same as in vacuum.</a:t>
            </a:r>
          </a:p>
          <a:p>
            <a:endParaRPr lang="en-US"/>
          </a:p>
        </p:txBody>
      </p:sp>
    </p:spTree>
    <p:extLst>
      <p:ext uri="{BB962C8B-B14F-4D97-AF65-F5344CB8AC3E}">
        <p14:creationId xmlns:p14="http://schemas.microsoft.com/office/powerpoint/2010/main" val="3859478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9586" name="Rectangle 2"/>
          <p:cNvSpPr>
            <a:spLocks noGrp="1" noRot="1" noChangeAspect="1" noChangeArrowheads="1" noTextEdit="1"/>
          </p:cNvSpPr>
          <p:nvPr>
            <p:ph type="sldImg"/>
          </p:nvPr>
        </p:nvSpPr>
        <p:spPr bwMode="auto">
          <a:xfrm>
            <a:off x="69850" y="742950"/>
            <a:ext cx="6607175" cy="3717925"/>
          </a:xfrm>
          <a:prstGeom prst="rect">
            <a:avLst/>
          </a:prstGeom>
          <a:noFill/>
          <a:ln>
            <a:solidFill>
              <a:srgbClr val="000000"/>
            </a:solidFill>
            <a:miter lim="800000"/>
            <a:headEnd/>
            <a:tailEnd/>
          </a:ln>
        </p:spPr>
      </p:sp>
      <p:sp>
        <p:nvSpPr>
          <p:cNvPr id="579587"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US"/>
              <a:t>Stop bands are typical of every periodic system (phonon in crystals, etc.)</a:t>
            </a:r>
          </a:p>
        </p:txBody>
      </p:sp>
    </p:spTree>
    <p:extLst>
      <p:ext uri="{BB962C8B-B14F-4D97-AF65-F5344CB8AC3E}">
        <p14:creationId xmlns:p14="http://schemas.microsoft.com/office/powerpoint/2010/main" val="14820849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1239838"/>
            <a:ext cx="5943600" cy="3344862"/>
          </a:xfrm>
          <a:prstGeom prst="rect">
            <a:avLst/>
          </a:prstGeom>
          <a:noFill/>
          <a:ln w="12700">
            <a:solidFill>
              <a:prstClr val="black"/>
            </a:solidFill>
          </a:ln>
        </p:spPr>
      </p:sp>
      <p:sp>
        <p:nvSpPr>
          <p:cNvPr id="3" name="Notes Placeholder 2"/>
          <p:cNvSpPr>
            <a:spLocks noGrp="1"/>
          </p:cNvSpPr>
          <p:nvPr>
            <p:ph type="body" idx="1"/>
          </p:nvPr>
        </p:nvSpPr>
        <p:spPr>
          <a:xfrm>
            <a:off x="674688" y="4770438"/>
            <a:ext cx="5397500" cy="3903662"/>
          </a:xfrm>
          <a:prstGeom prst="rect">
            <a:avLst/>
          </a:prstGeom>
        </p:spPr>
        <p:txBody>
          <a:bodyPr/>
          <a:lstStyle/>
          <a:p>
            <a:r>
              <a:rPr lang="fr-CH" dirty="0"/>
              <a:t>The </a:t>
            </a:r>
            <a:r>
              <a:rPr lang="fr-CH" dirty="0" err="1"/>
              <a:t>cavity</a:t>
            </a:r>
            <a:r>
              <a:rPr lang="fr-CH" baseline="0" dirty="0"/>
              <a:t> </a:t>
            </a:r>
            <a:r>
              <a:rPr lang="fr-CH" baseline="0" dirty="0" err="1"/>
              <a:t>resonator</a:t>
            </a:r>
            <a:r>
              <a:rPr lang="fr-CH" baseline="0" dirty="0"/>
              <a:t> </a:t>
            </a:r>
            <a:r>
              <a:rPr lang="fr-CH" baseline="0" dirty="0" err="1"/>
              <a:t>introduced</a:t>
            </a:r>
            <a:r>
              <a:rPr lang="fr-CH" baseline="0" dirty="0"/>
              <a:t> by Hansen at SLAC</a:t>
            </a:r>
            <a:endParaRPr lang="en-GB" dirty="0"/>
          </a:p>
        </p:txBody>
      </p:sp>
    </p:spTree>
    <p:extLst>
      <p:ext uri="{BB962C8B-B14F-4D97-AF65-F5344CB8AC3E}">
        <p14:creationId xmlns:p14="http://schemas.microsoft.com/office/powerpoint/2010/main" val="752966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endParaRPr lang="en-US" dirty="0"/>
          </a:p>
        </p:txBody>
      </p:sp>
    </p:spTree>
    <p:extLst>
      <p:ext uri="{BB962C8B-B14F-4D97-AF65-F5344CB8AC3E}">
        <p14:creationId xmlns:p14="http://schemas.microsoft.com/office/powerpoint/2010/main" val="18905928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05/05/2024</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981022" y="-51247"/>
            <a:ext cx="2229954" cy="1115334"/>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5803" y="5650938"/>
            <a:ext cx="5042417" cy="586217"/>
          </a:xfrm>
          <a:prstGeom prst="rect">
            <a:avLst/>
          </a:prstGeom>
        </p:spPr>
      </p:pic>
    </p:spTree>
    <p:extLst>
      <p:ext uri="{BB962C8B-B14F-4D97-AF65-F5344CB8AC3E}">
        <p14:creationId xmlns:p14="http://schemas.microsoft.com/office/powerpoint/2010/main" val="4082933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9685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1338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35186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87264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035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249141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5/5/2024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87945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5/5/2024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694750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5/5/2024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905296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5/5/2024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61582712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05/05/2024</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8" name="Immagin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6541703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5/5/2024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3585519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5/5/2024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814415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5/5/2024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3956534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5/5/2024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2828596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38933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133896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678827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41107614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484439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00" y="381000"/>
            <a:ext cx="7823200" cy="762000"/>
          </a:xfrm>
        </p:spPr>
        <p:txBody>
          <a:bodyPr/>
          <a:lstStyle/>
          <a:p>
            <a:r>
              <a:rPr lang="en-US"/>
              <a:t>Click to edit Master title style</a:t>
            </a:r>
          </a:p>
        </p:txBody>
      </p:sp>
      <p:sp>
        <p:nvSpPr>
          <p:cNvPr id="3" name="Content Placeholder 2"/>
          <p:cNvSpPr>
            <a:spLocks noGrp="1"/>
          </p:cNvSpPr>
          <p:nvPr>
            <p:ph sz="half" idx="1"/>
          </p:nvPr>
        </p:nvSpPr>
        <p:spPr>
          <a:xfrm>
            <a:off x="1727200" y="1752600"/>
            <a:ext cx="4419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350000" y="17526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350000" y="37719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1727200" y="6096000"/>
            <a:ext cx="3251200" cy="457200"/>
          </a:xfrm>
        </p:spPr>
        <p:txBody>
          <a:bodyPr/>
          <a:lstStyle>
            <a:lvl1pPr>
              <a:defRPr/>
            </a:lvl1pPr>
          </a:lstStyle>
          <a:p>
            <a:endParaRPr lang="en-GB"/>
          </a:p>
        </p:txBody>
      </p:sp>
      <p:sp>
        <p:nvSpPr>
          <p:cNvPr id="7" name="Footer Placeholder 6"/>
          <p:cNvSpPr>
            <a:spLocks noGrp="1"/>
          </p:cNvSpPr>
          <p:nvPr>
            <p:ph type="ftr" sz="quarter" idx="11"/>
          </p:nvPr>
        </p:nvSpPr>
        <p:spPr>
          <a:xfrm>
            <a:off x="10871200" y="6172200"/>
            <a:ext cx="609600" cy="381000"/>
          </a:xfrm>
        </p:spPr>
        <p:txBody>
          <a:bodyPr/>
          <a:lstStyle>
            <a:lvl1pPr>
              <a:defRPr/>
            </a:lvl1pPr>
          </a:lstStyle>
          <a:p>
            <a:fld id="{0A832623-D834-4522-8DBA-C4BF1BBF7D65}" type="slidenum">
              <a:rPr lang="en-GB"/>
              <a:pPr/>
              <a:t>‹#›</a:t>
            </a:fld>
            <a:endParaRPr lang="en-GB"/>
          </a:p>
        </p:txBody>
      </p:sp>
    </p:spTree>
    <p:extLst>
      <p:ext uri="{BB962C8B-B14F-4D97-AF65-F5344CB8AC3E}">
        <p14:creationId xmlns:p14="http://schemas.microsoft.com/office/powerpoint/2010/main" val="2036712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05/05/2024</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780399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727200" y="1752600"/>
            <a:ext cx="4419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50000" y="1752600"/>
            <a:ext cx="4419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12593DCE-14E9-4D49-B034-5203E99606E9}" type="slidenum">
              <a:rPr lang="en-GB"/>
              <a:pPr/>
              <a:t>‹#›</a:t>
            </a:fld>
            <a:endParaRPr lang="en-GB"/>
          </a:p>
        </p:txBody>
      </p:sp>
    </p:spTree>
    <p:extLst>
      <p:ext uri="{BB962C8B-B14F-4D97-AF65-F5344CB8AC3E}">
        <p14:creationId xmlns:p14="http://schemas.microsoft.com/office/powerpoint/2010/main" val="36724673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438400" y="381000"/>
            <a:ext cx="7823200" cy="762000"/>
          </a:xfrm>
        </p:spPr>
        <p:txBody>
          <a:bodyPr/>
          <a:lstStyle/>
          <a:p>
            <a:r>
              <a:rPr lang="en-US"/>
              <a:t>Click to edit Master title style</a:t>
            </a:r>
          </a:p>
        </p:txBody>
      </p:sp>
      <p:sp>
        <p:nvSpPr>
          <p:cNvPr id="3" name="Content Placeholder 2"/>
          <p:cNvSpPr>
            <a:spLocks noGrp="1"/>
          </p:cNvSpPr>
          <p:nvPr>
            <p:ph sz="quarter" idx="1"/>
          </p:nvPr>
        </p:nvSpPr>
        <p:spPr>
          <a:xfrm>
            <a:off x="1727200" y="17526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350000" y="17526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1727200" y="37719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50000" y="37719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727200" y="6096000"/>
            <a:ext cx="3251200" cy="457200"/>
          </a:xfrm>
        </p:spPr>
        <p:txBody>
          <a:bodyPr/>
          <a:lstStyle>
            <a:lvl1pPr>
              <a:defRPr/>
            </a:lvl1pPr>
          </a:lstStyle>
          <a:p>
            <a:endParaRPr lang="en-GB"/>
          </a:p>
        </p:txBody>
      </p:sp>
      <p:sp>
        <p:nvSpPr>
          <p:cNvPr id="8" name="Footer Placeholder 7"/>
          <p:cNvSpPr>
            <a:spLocks noGrp="1"/>
          </p:cNvSpPr>
          <p:nvPr>
            <p:ph type="ftr" sz="quarter" idx="11"/>
          </p:nvPr>
        </p:nvSpPr>
        <p:spPr>
          <a:xfrm>
            <a:off x="10871200" y="6172200"/>
            <a:ext cx="609600" cy="381000"/>
          </a:xfrm>
        </p:spPr>
        <p:txBody>
          <a:bodyPr/>
          <a:lstStyle>
            <a:lvl1pPr>
              <a:defRPr/>
            </a:lvl1pPr>
          </a:lstStyle>
          <a:p>
            <a:fld id="{3276BFC7-B4F4-42C8-84DA-A9681C506047}" type="slidenum">
              <a:rPr lang="en-GB"/>
              <a:pPr/>
              <a:t>‹#›</a:t>
            </a:fld>
            <a:endParaRPr lang="en-GB"/>
          </a:p>
        </p:txBody>
      </p:sp>
    </p:spTree>
    <p:extLst>
      <p:ext uri="{BB962C8B-B14F-4D97-AF65-F5344CB8AC3E}">
        <p14:creationId xmlns:p14="http://schemas.microsoft.com/office/powerpoint/2010/main" val="35537617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0D23B0FC-F2AB-4F6B-B3BA-6B9E51756155}" type="slidenum">
              <a:rPr lang="en-GB"/>
              <a:pPr/>
              <a:t>‹#›</a:t>
            </a:fld>
            <a:endParaRPr lang="en-GB"/>
          </a:p>
        </p:txBody>
      </p:sp>
    </p:spTree>
    <p:extLst>
      <p:ext uri="{BB962C8B-B14F-4D97-AF65-F5344CB8AC3E}">
        <p14:creationId xmlns:p14="http://schemas.microsoft.com/office/powerpoint/2010/main" val="32867222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5E649111-3535-447C-B92C-40C8761D48D1}" type="slidenum">
              <a:rPr lang="en-GB"/>
              <a:pPr/>
              <a:t>‹#›</a:t>
            </a:fld>
            <a:endParaRPr lang="en-GB"/>
          </a:p>
        </p:txBody>
      </p:sp>
    </p:spTree>
    <p:extLst>
      <p:ext uri="{BB962C8B-B14F-4D97-AF65-F5344CB8AC3E}">
        <p14:creationId xmlns:p14="http://schemas.microsoft.com/office/powerpoint/2010/main" val="261537380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F16518C0-E8FE-4CAA-AF44-BACF3EA4BB0C}" type="slidenum">
              <a:rPr lang="en-GB"/>
              <a:pPr/>
              <a:t>‹#›</a:t>
            </a:fld>
            <a:endParaRPr lang="en-GB"/>
          </a:p>
        </p:txBody>
      </p:sp>
    </p:spTree>
    <p:extLst>
      <p:ext uri="{BB962C8B-B14F-4D97-AF65-F5344CB8AC3E}">
        <p14:creationId xmlns:p14="http://schemas.microsoft.com/office/powerpoint/2010/main" val="1103103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727200" y="1752600"/>
            <a:ext cx="4419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50000" y="1752600"/>
            <a:ext cx="4419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DF17729B-A9EC-4414-A9A5-0454ABAACCD6}" type="slidenum">
              <a:rPr lang="en-GB"/>
              <a:pPr/>
              <a:t>‹#›</a:t>
            </a:fld>
            <a:endParaRPr lang="en-GB"/>
          </a:p>
        </p:txBody>
      </p:sp>
    </p:spTree>
    <p:extLst>
      <p:ext uri="{BB962C8B-B14F-4D97-AF65-F5344CB8AC3E}">
        <p14:creationId xmlns:p14="http://schemas.microsoft.com/office/powerpoint/2010/main" val="29513394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fld id="{20F8D22D-61CF-4204-91A5-8C9BD904E765}" type="slidenum">
              <a:rPr lang="en-GB"/>
              <a:pPr/>
              <a:t>‹#›</a:t>
            </a:fld>
            <a:endParaRPr lang="en-GB"/>
          </a:p>
        </p:txBody>
      </p:sp>
    </p:spTree>
    <p:extLst>
      <p:ext uri="{BB962C8B-B14F-4D97-AF65-F5344CB8AC3E}">
        <p14:creationId xmlns:p14="http://schemas.microsoft.com/office/powerpoint/2010/main" val="37919653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fld id="{446968BE-E8D5-4AE0-9FF1-6003EDBA7DBA}" type="slidenum">
              <a:rPr lang="en-GB"/>
              <a:pPr/>
              <a:t>‹#›</a:t>
            </a:fld>
            <a:endParaRPr lang="en-GB"/>
          </a:p>
        </p:txBody>
      </p:sp>
    </p:spTree>
    <p:extLst>
      <p:ext uri="{BB962C8B-B14F-4D97-AF65-F5344CB8AC3E}">
        <p14:creationId xmlns:p14="http://schemas.microsoft.com/office/powerpoint/2010/main" val="27387355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fld id="{881E4395-CB70-43BA-BFD8-FC2A87FAB38A}" type="slidenum">
              <a:rPr lang="en-GB"/>
              <a:pPr/>
              <a:t>‹#›</a:t>
            </a:fld>
            <a:endParaRPr lang="en-GB"/>
          </a:p>
        </p:txBody>
      </p:sp>
    </p:spTree>
    <p:extLst>
      <p:ext uri="{BB962C8B-B14F-4D97-AF65-F5344CB8AC3E}">
        <p14:creationId xmlns:p14="http://schemas.microsoft.com/office/powerpoint/2010/main" val="26797329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16A312BD-EDC2-47A0-AF69-2ED1ADD874B4}" type="slidenum">
              <a:rPr lang="en-GB"/>
              <a:pPr/>
              <a:t>‹#›</a:t>
            </a:fld>
            <a:endParaRPr lang="en-GB"/>
          </a:p>
        </p:txBody>
      </p:sp>
    </p:spTree>
    <p:extLst>
      <p:ext uri="{BB962C8B-B14F-4D97-AF65-F5344CB8AC3E}">
        <p14:creationId xmlns:p14="http://schemas.microsoft.com/office/powerpoint/2010/main" val="42296589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05/05/2024</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0337727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A59BE6AE-FDD8-419A-A0C7-4130874A9915}" type="slidenum">
              <a:rPr lang="en-GB"/>
              <a:pPr/>
              <a:t>‹#›</a:t>
            </a:fld>
            <a:endParaRPr lang="en-GB"/>
          </a:p>
        </p:txBody>
      </p:sp>
    </p:spTree>
    <p:extLst>
      <p:ext uri="{BB962C8B-B14F-4D97-AF65-F5344CB8AC3E}">
        <p14:creationId xmlns:p14="http://schemas.microsoft.com/office/powerpoint/2010/main" val="41396414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92576662-A6BA-40E0-8765-ED8F84511123}" type="slidenum">
              <a:rPr lang="en-GB"/>
              <a:pPr/>
              <a:t>‹#›</a:t>
            </a:fld>
            <a:endParaRPr lang="en-GB"/>
          </a:p>
        </p:txBody>
      </p:sp>
    </p:spTree>
    <p:extLst>
      <p:ext uri="{BB962C8B-B14F-4D97-AF65-F5344CB8AC3E}">
        <p14:creationId xmlns:p14="http://schemas.microsoft.com/office/powerpoint/2010/main" val="6396639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09000" y="381000"/>
            <a:ext cx="2260600" cy="52578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727200" y="381000"/>
            <a:ext cx="65786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6B3342FA-7FEB-4057-BCD0-D1386156023C}" type="slidenum">
              <a:rPr lang="en-GB"/>
              <a:pPr/>
              <a:t>‹#›</a:t>
            </a:fld>
            <a:endParaRPr lang="en-GB"/>
          </a:p>
        </p:txBody>
      </p:sp>
    </p:spTree>
    <p:extLst>
      <p:ext uri="{BB962C8B-B14F-4D97-AF65-F5344CB8AC3E}">
        <p14:creationId xmlns:p14="http://schemas.microsoft.com/office/powerpoint/2010/main" val="25402438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2438400" y="381000"/>
            <a:ext cx="7823200" cy="762000"/>
          </a:xfrm>
        </p:spPr>
        <p:txBody>
          <a:bodyPr/>
          <a:lstStyle/>
          <a:p>
            <a:r>
              <a:rPr lang="en-US"/>
              <a:t>Click to edit Master title style</a:t>
            </a:r>
          </a:p>
        </p:txBody>
      </p:sp>
      <p:sp>
        <p:nvSpPr>
          <p:cNvPr id="3" name="Content Placeholder 2"/>
          <p:cNvSpPr>
            <a:spLocks noGrp="1"/>
          </p:cNvSpPr>
          <p:nvPr>
            <p:ph sz="quarter" idx="1"/>
          </p:nvPr>
        </p:nvSpPr>
        <p:spPr>
          <a:xfrm>
            <a:off x="1727200" y="17526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350000" y="17526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1727200" y="37719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350000" y="37719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727200" y="6096000"/>
            <a:ext cx="3251200" cy="457200"/>
          </a:xfrm>
        </p:spPr>
        <p:txBody>
          <a:bodyPr/>
          <a:lstStyle>
            <a:lvl1pPr>
              <a:defRPr/>
            </a:lvl1pPr>
          </a:lstStyle>
          <a:p>
            <a:endParaRPr lang="en-GB"/>
          </a:p>
        </p:txBody>
      </p:sp>
      <p:sp>
        <p:nvSpPr>
          <p:cNvPr id="8" name="Footer Placeholder 7"/>
          <p:cNvSpPr>
            <a:spLocks noGrp="1"/>
          </p:cNvSpPr>
          <p:nvPr>
            <p:ph type="ftr" sz="quarter" idx="11"/>
          </p:nvPr>
        </p:nvSpPr>
        <p:spPr>
          <a:xfrm>
            <a:off x="10871200" y="6172200"/>
            <a:ext cx="609600" cy="381000"/>
          </a:xfrm>
        </p:spPr>
        <p:txBody>
          <a:bodyPr/>
          <a:lstStyle>
            <a:lvl1pPr>
              <a:defRPr/>
            </a:lvl1pPr>
          </a:lstStyle>
          <a:p>
            <a:fld id="{3276BFC7-B4F4-42C8-84DA-A9681C506047}" type="slidenum">
              <a:rPr lang="en-GB"/>
              <a:pPr/>
              <a:t>‹#›</a:t>
            </a:fld>
            <a:endParaRPr lang="en-GB"/>
          </a:p>
        </p:txBody>
      </p:sp>
    </p:spTree>
    <p:extLst>
      <p:ext uri="{BB962C8B-B14F-4D97-AF65-F5344CB8AC3E}">
        <p14:creationId xmlns:p14="http://schemas.microsoft.com/office/powerpoint/2010/main" val="42602512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438400" y="381000"/>
            <a:ext cx="7823200" cy="762000"/>
          </a:xfrm>
        </p:spPr>
        <p:txBody>
          <a:bodyPr/>
          <a:lstStyle/>
          <a:p>
            <a:r>
              <a:rPr lang="en-US"/>
              <a:t>Click to edit Master title style</a:t>
            </a:r>
          </a:p>
        </p:txBody>
      </p:sp>
      <p:sp>
        <p:nvSpPr>
          <p:cNvPr id="3" name="Content Placeholder 2"/>
          <p:cNvSpPr>
            <a:spLocks noGrp="1"/>
          </p:cNvSpPr>
          <p:nvPr>
            <p:ph sz="half" idx="1"/>
          </p:nvPr>
        </p:nvSpPr>
        <p:spPr>
          <a:xfrm>
            <a:off x="1727200" y="1752600"/>
            <a:ext cx="4419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350000" y="17526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350000" y="3771900"/>
            <a:ext cx="4419600" cy="186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1727200" y="6096000"/>
            <a:ext cx="3251200" cy="457200"/>
          </a:xfrm>
        </p:spPr>
        <p:txBody>
          <a:bodyPr/>
          <a:lstStyle>
            <a:lvl1pPr>
              <a:defRPr/>
            </a:lvl1pPr>
          </a:lstStyle>
          <a:p>
            <a:endParaRPr lang="en-GB"/>
          </a:p>
        </p:txBody>
      </p:sp>
      <p:sp>
        <p:nvSpPr>
          <p:cNvPr id="7" name="Footer Placeholder 6"/>
          <p:cNvSpPr>
            <a:spLocks noGrp="1"/>
          </p:cNvSpPr>
          <p:nvPr>
            <p:ph type="ftr" sz="quarter" idx="11"/>
          </p:nvPr>
        </p:nvSpPr>
        <p:spPr>
          <a:xfrm>
            <a:off x="10871200" y="6172200"/>
            <a:ext cx="609600" cy="381000"/>
          </a:xfrm>
        </p:spPr>
        <p:txBody>
          <a:bodyPr/>
          <a:lstStyle>
            <a:lvl1pPr>
              <a:defRPr/>
            </a:lvl1pPr>
          </a:lstStyle>
          <a:p>
            <a:fld id="{84AC81CE-52AB-498D-A20C-D735E0B9E751}" type="slidenum">
              <a:rPr lang="en-GB"/>
              <a:pPr/>
              <a:t>‹#›</a:t>
            </a:fld>
            <a:endParaRPr lang="en-GB"/>
          </a:p>
        </p:txBody>
      </p:sp>
    </p:spTree>
    <p:extLst>
      <p:ext uri="{BB962C8B-B14F-4D97-AF65-F5344CB8AC3E}">
        <p14:creationId xmlns:p14="http://schemas.microsoft.com/office/powerpoint/2010/main" val="1225829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966094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01274922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72464677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05039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6906108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theme" Target="../theme/theme2.xml"/><Relationship Id="rId3" Type="http://schemas.openxmlformats.org/officeDocument/2006/relationships/slideLayout" Target="../slideLayouts/slideLayout9.xml"/><Relationship Id="rId21" Type="http://schemas.openxmlformats.org/officeDocument/2006/relationships/slideLayout" Target="../slideLayouts/slideLayout27.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slideLayout" Target="../slideLayouts/slideLayout31.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slideLayout" Target="../slideLayouts/slideLayout30.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slideLayout" Target="../slideLayouts/slideLayout29.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 Id="rId27"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05/05/2024</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781317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7"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5/5/2024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255472503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706" r:id="rId25"/>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727200" y="6096000"/>
            <a:ext cx="325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latin typeface="Times New Roman" pitchFamily="18" charset="0"/>
              </a:defRPr>
            </a:lvl1pPr>
          </a:lstStyle>
          <a:p>
            <a:endParaRPr lang="en-GB"/>
          </a:p>
        </p:txBody>
      </p:sp>
      <p:sp>
        <p:nvSpPr>
          <p:cNvPr id="1027" name="Rectangle 3"/>
          <p:cNvSpPr>
            <a:spLocks noGrp="1" noChangeArrowheads="1"/>
          </p:cNvSpPr>
          <p:nvPr>
            <p:ph type="ftr" sz="quarter" idx="3"/>
          </p:nvPr>
        </p:nvSpPr>
        <p:spPr bwMode="auto">
          <a:xfrm>
            <a:off x="10871200" y="6172200"/>
            <a:ext cx="6096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b="0">
                <a:latin typeface="Times New Roman" pitchFamily="18" charset="0"/>
              </a:defRPr>
            </a:lvl1pPr>
          </a:lstStyle>
          <a:p>
            <a:fld id="{ADC4BFC4-6238-4B19-820E-5AEC0A79F85D}" type="slidenum">
              <a:rPr lang="en-GB"/>
              <a:pPr/>
              <a:t>‹#›</a:t>
            </a:fld>
            <a:endParaRPr lang="en-GB"/>
          </a:p>
        </p:txBody>
      </p:sp>
      <p:sp>
        <p:nvSpPr>
          <p:cNvPr id="1029" name="Rectangle 5"/>
          <p:cNvSpPr>
            <a:spLocks noGrp="1" noChangeArrowheads="1"/>
          </p:cNvSpPr>
          <p:nvPr>
            <p:ph type="title"/>
          </p:nvPr>
        </p:nvSpPr>
        <p:spPr bwMode="auto">
          <a:xfrm>
            <a:off x="2743200" y="381000"/>
            <a:ext cx="75184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Slide Title</a:t>
            </a:r>
          </a:p>
        </p:txBody>
      </p:sp>
      <p:sp>
        <p:nvSpPr>
          <p:cNvPr id="1030" name="Rectangle 6"/>
          <p:cNvSpPr>
            <a:spLocks noGrp="1" noChangeArrowheads="1"/>
          </p:cNvSpPr>
          <p:nvPr>
            <p:ph type="body" idx="1"/>
          </p:nvPr>
        </p:nvSpPr>
        <p:spPr bwMode="auto">
          <a:xfrm>
            <a:off x="1727200" y="1752600"/>
            <a:ext cx="9042400" cy="3886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47" name="Line 23"/>
          <p:cNvSpPr>
            <a:spLocks noChangeShapeType="1"/>
          </p:cNvSpPr>
          <p:nvPr/>
        </p:nvSpPr>
        <p:spPr bwMode="auto">
          <a:xfrm>
            <a:off x="711200" y="1295400"/>
            <a:ext cx="10871200" cy="0"/>
          </a:xfrm>
          <a:prstGeom prst="line">
            <a:avLst/>
          </a:prstGeom>
          <a:noFill/>
          <a:ln w="38100">
            <a:solidFill>
              <a:schemeClr val="hlink"/>
            </a:solidFill>
            <a:round/>
            <a:headEnd type="none" w="sm" len="sm"/>
            <a:tailEnd type="none" w="sm" len="sm"/>
          </a:ln>
          <a:effectLst/>
        </p:spPr>
        <p:txBody>
          <a:bodyPr/>
          <a:lstStyle/>
          <a:p>
            <a:endParaRPr lang="en-US" sz="1800"/>
          </a:p>
        </p:txBody>
      </p:sp>
    </p:spTree>
    <p:extLst>
      <p:ext uri="{BB962C8B-B14F-4D97-AF65-F5344CB8AC3E}">
        <p14:creationId xmlns:p14="http://schemas.microsoft.com/office/powerpoint/2010/main" val="399225769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sldNum="0" hdr="0" dt="0"/>
  <p:txStyles>
    <p:titleStyle>
      <a:lvl1pPr algn="ctr" rtl="0" eaLnBrk="0" fontAlgn="base" hangingPunct="0">
        <a:lnSpc>
          <a:spcPct val="90000"/>
        </a:lnSpc>
        <a:spcBef>
          <a:spcPct val="0"/>
        </a:spcBef>
        <a:spcAft>
          <a:spcPct val="0"/>
        </a:spcAft>
        <a:defRPr sz="3600">
          <a:solidFill>
            <a:srgbClr val="FF0000"/>
          </a:solidFill>
          <a:latin typeface="+mj-lt"/>
          <a:ea typeface="+mj-ea"/>
          <a:cs typeface="+mj-cs"/>
        </a:defRPr>
      </a:lvl1pPr>
      <a:lvl2pPr algn="ctr" rtl="0" eaLnBrk="0" fontAlgn="base" hangingPunct="0">
        <a:lnSpc>
          <a:spcPct val="90000"/>
        </a:lnSpc>
        <a:spcBef>
          <a:spcPct val="0"/>
        </a:spcBef>
        <a:spcAft>
          <a:spcPct val="0"/>
        </a:spcAft>
        <a:defRPr sz="3600">
          <a:solidFill>
            <a:srgbClr val="FF0000"/>
          </a:solidFill>
          <a:latin typeface="Comic Sans MS" pitchFamily="66" charset="0"/>
        </a:defRPr>
      </a:lvl2pPr>
      <a:lvl3pPr algn="ctr" rtl="0" eaLnBrk="0" fontAlgn="base" hangingPunct="0">
        <a:lnSpc>
          <a:spcPct val="90000"/>
        </a:lnSpc>
        <a:spcBef>
          <a:spcPct val="0"/>
        </a:spcBef>
        <a:spcAft>
          <a:spcPct val="0"/>
        </a:spcAft>
        <a:defRPr sz="3600">
          <a:solidFill>
            <a:srgbClr val="FF0000"/>
          </a:solidFill>
          <a:latin typeface="Comic Sans MS" pitchFamily="66" charset="0"/>
        </a:defRPr>
      </a:lvl3pPr>
      <a:lvl4pPr algn="ctr" rtl="0" eaLnBrk="0" fontAlgn="base" hangingPunct="0">
        <a:lnSpc>
          <a:spcPct val="90000"/>
        </a:lnSpc>
        <a:spcBef>
          <a:spcPct val="0"/>
        </a:spcBef>
        <a:spcAft>
          <a:spcPct val="0"/>
        </a:spcAft>
        <a:defRPr sz="3600">
          <a:solidFill>
            <a:srgbClr val="FF0000"/>
          </a:solidFill>
          <a:latin typeface="Comic Sans MS" pitchFamily="66" charset="0"/>
        </a:defRPr>
      </a:lvl4pPr>
      <a:lvl5pPr algn="ctr" rtl="0" eaLnBrk="0" fontAlgn="base" hangingPunct="0">
        <a:lnSpc>
          <a:spcPct val="90000"/>
        </a:lnSpc>
        <a:spcBef>
          <a:spcPct val="0"/>
        </a:spcBef>
        <a:spcAft>
          <a:spcPct val="0"/>
        </a:spcAft>
        <a:defRPr sz="3600">
          <a:solidFill>
            <a:srgbClr val="FF0000"/>
          </a:solidFill>
          <a:latin typeface="Comic Sans MS" pitchFamily="66" charset="0"/>
        </a:defRPr>
      </a:lvl5pPr>
      <a:lvl6pPr marL="457200" algn="ctr" rtl="0" eaLnBrk="0" fontAlgn="base" hangingPunct="0">
        <a:lnSpc>
          <a:spcPct val="90000"/>
        </a:lnSpc>
        <a:spcBef>
          <a:spcPct val="0"/>
        </a:spcBef>
        <a:spcAft>
          <a:spcPct val="0"/>
        </a:spcAft>
        <a:defRPr sz="3600">
          <a:solidFill>
            <a:srgbClr val="FF0000"/>
          </a:solidFill>
          <a:latin typeface="Comic Sans MS" pitchFamily="66" charset="0"/>
        </a:defRPr>
      </a:lvl6pPr>
      <a:lvl7pPr marL="914400" algn="ctr" rtl="0" eaLnBrk="0" fontAlgn="base" hangingPunct="0">
        <a:lnSpc>
          <a:spcPct val="90000"/>
        </a:lnSpc>
        <a:spcBef>
          <a:spcPct val="0"/>
        </a:spcBef>
        <a:spcAft>
          <a:spcPct val="0"/>
        </a:spcAft>
        <a:defRPr sz="3600">
          <a:solidFill>
            <a:srgbClr val="FF0000"/>
          </a:solidFill>
          <a:latin typeface="Comic Sans MS" pitchFamily="66" charset="0"/>
        </a:defRPr>
      </a:lvl7pPr>
      <a:lvl8pPr marL="1371600" algn="ctr" rtl="0" eaLnBrk="0" fontAlgn="base" hangingPunct="0">
        <a:lnSpc>
          <a:spcPct val="90000"/>
        </a:lnSpc>
        <a:spcBef>
          <a:spcPct val="0"/>
        </a:spcBef>
        <a:spcAft>
          <a:spcPct val="0"/>
        </a:spcAft>
        <a:defRPr sz="3600">
          <a:solidFill>
            <a:srgbClr val="FF0000"/>
          </a:solidFill>
          <a:latin typeface="Comic Sans MS" pitchFamily="66" charset="0"/>
        </a:defRPr>
      </a:lvl8pPr>
      <a:lvl9pPr marL="1828800" algn="ctr" rtl="0" eaLnBrk="0" fontAlgn="base" hangingPunct="0">
        <a:lnSpc>
          <a:spcPct val="90000"/>
        </a:lnSpc>
        <a:spcBef>
          <a:spcPct val="0"/>
        </a:spcBef>
        <a:spcAft>
          <a:spcPct val="0"/>
        </a:spcAft>
        <a:defRPr sz="3600">
          <a:solidFill>
            <a:srgbClr val="FF0000"/>
          </a:solidFill>
          <a:latin typeface="Comic Sans MS" pitchFamily="66" charset="0"/>
        </a:defRPr>
      </a:lvl9pPr>
    </p:titleStyle>
    <p:bodyStyle>
      <a:lvl1pPr marL="292100" indent="-2921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635000" indent="-22860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143000" indent="-2413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600200" indent="-22860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1828800" algn="l" rtl="0" eaLnBrk="0" fontAlgn="base" hangingPunct="0">
        <a:lnSpc>
          <a:spcPct val="90000"/>
        </a:lnSpc>
        <a:spcBef>
          <a:spcPct val="30000"/>
        </a:spcBef>
        <a:spcAft>
          <a:spcPct val="0"/>
        </a:spcAft>
        <a:defRPr sz="1400" b="1">
          <a:solidFill>
            <a:srgbClr val="0000FF"/>
          </a:solidFill>
          <a:latin typeface="+mn-lt"/>
        </a:defRPr>
      </a:lvl5pPr>
      <a:lvl6pPr marL="2286000" algn="l" rtl="0" eaLnBrk="0" fontAlgn="base" hangingPunct="0">
        <a:lnSpc>
          <a:spcPct val="90000"/>
        </a:lnSpc>
        <a:spcBef>
          <a:spcPct val="30000"/>
        </a:spcBef>
        <a:spcAft>
          <a:spcPct val="0"/>
        </a:spcAft>
        <a:defRPr sz="1400" b="1">
          <a:solidFill>
            <a:srgbClr val="0000FF"/>
          </a:solidFill>
          <a:latin typeface="+mn-lt"/>
        </a:defRPr>
      </a:lvl6pPr>
      <a:lvl7pPr marL="2743200" algn="l" rtl="0" eaLnBrk="0" fontAlgn="base" hangingPunct="0">
        <a:lnSpc>
          <a:spcPct val="90000"/>
        </a:lnSpc>
        <a:spcBef>
          <a:spcPct val="30000"/>
        </a:spcBef>
        <a:spcAft>
          <a:spcPct val="0"/>
        </a:spcAft>
        <a:defRPr sz="1400" b="1">
          <a:solidFill>
            <a:srgbClr val="0000FF"/>
          </a:solidFill>
          <a:latin typeface="+mn-lt"/>
        </a:defRPr>
      </a:lvl7pPr>
      <a:lvl8pPr marL="3200400" algn="l" rtl="0" eaLnBrk="0" fontAlgn="base" hangingPunct="0">
        <a:lnSpc>
          <a:spcPct val="90000"/>
        </a:lnSpc>
        <a:spcBef>
          <a:spcPct val="30000"/>
        </a:spcBef>
        <a:spcAft>
          <a:spcPct val="0"/>
        </a:spcAft>
        <a:defRPr sz="1400" b="1">
          <a:solidFill>
            <a:srgbClr val="0000FF"/>
          </a:solidFill>
          <a:latin typeface="+mn-lt"/>
        </a:defRPr>
      </a:lvl8pPr>
      <a:lvl9pPr marL="365760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5.emf"/></Relationships>
</file>

<file path=ppt/slides/_rels/slide10.xml.rels><?xml version="1.0" encoding="UTF-8" standalone="yes"?>
<Relationships xmlns="http://schemas.openxmlformats.org/package/2006/relationships"><Relationship Id="rId3" Type="http://schemas.openxmlformats.org/officeDocument/2006/relationships/image" Target="../media/image26.emf"/><Relationship Id="rId7" Type="http://schemas.openxmlformats.org/officeDocument/2006/relationships/image" Target="../media/image25.wmf"/><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oleObject" Target="../embeddings/oleObject6.bin"/><Relationship Id="rId5" Type="http://schemas.openxmlformats.org/officeDocument/2006/relationships/image" Target="../media/image34.emf"/><Relationship Id="rId4" Type="http://schemas.openxmlformats.org/officeDocument/2006/relationships/image" Target="../media/image33.emf"/></Relationships>
</file>

<file path=ppt/slides/_rels/slide100.xml.rels><?xml version="1.0" encoding="UTF-8" standalone="yes"?>
<Relationships xmlns="http://schemas.openxmlformats.org/package/2006/relationships"><Relationship Id="rId3" Type="http://schemas.openxmlformats.org/officeDocument/2006/relationships/image" Target="../media/image231.wmf"/><Relationship Id="rId2" Type="http://schemas.openxmlformats.org/officeDocument/2006/relationships/oleObject" Target="../embeddings/oleObject71.bin"/><Relationship Id="rId1" Type="http://schemas.openxmlformats.org/officeDocument/2006/relationships/slideLayout" Target="../slideLayouts/slideLayout25.xml"/><Relationship Id="rId5" Type="http://schemas.openxmlformats.org/officeDocument/2006/relationships/image" Target="../media/image232.wmf"/><Relationship Id="rId4" Type="http://schemas.openxmlformats.org/officeDocument/2006/relationships/oleObject" Target="../embeddings/oleObject72.bin"/></Relationships>
</file>

<file path=ppt/slides/_rels/slide101.xml.rels><?xml version="1.0" encoding="UTF-8" standalone="yes"?>
<Relationships xmlns="http://schemas.openxmlformats.org/package/2006/relationships"><Relationship Id="rId2" Type="http://schemas.openxmlformats.org/officeDocument/2006/relationships/image" Target="../media/image233.jpeg"/><Relationship Id="rId1" Type="http://schemas.openxmlformats.org/officeDocument/2006/relationships/slideLayout" Target="../slideLayouts/slideLayout2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3.xml.rels><?xml version="1.0" encoding="UTF-8" standalone="yes"?>
<Relationships xmlns="http://schemas.openxmlformats.org/package/2006/relationships"><Relationship Id="rId8" Type="http://schemas.openxmlformats.org/officeDocument/2006/relationships/oleObject" Target="../embeddings/oleObject76.bin"/><Relationship Id="rId13" Type="http://schemas.openxmlformats.org/officeDocument/2006/relationships/oleObject" Target="../embeddings/oleObject78.bin"/><Relationship Id="rId18" Type="http://schemas.openxmlformats.org/officeDocument/2006/relationships/image" Target="../media/image242.wmf"/><Relationship Id="rId3" Type="http://schemas.openxmlformats.org/officeDocument/2006/relationships/image" Target="../media/image234.wmf"/><Relationship Id="rId7" Type="http://schemas.openxmlformats.org/officeDocument/2006/relationships/image" Target="../media/image236.wmf"/><Relationship Id="rId12" Type="http://schemas.openxmlformats.org/officeDocument/2006/relationships/image" Target="../media/image239.png"/><Relationship Id="rId17" Type="http://schemas.openxmlformats.org/officeDocument/2006/relationships/oleObject" Target="../embeddings/oleObject80.bin"/><Relationship Id="rId2" Type="http://schemas.openxmlformats.org/officeDocument/2006/relationships/oleObject" Target="../embeddings/oleObject73.bin"/><Relationship Id="rId16" Type="http://schemas.openxmlformats.org/officeDocument/2006/relationships/image" Target="../media/image241.wmf"/><Relationship Id="rId20" Type="http://schemas.openxmlformats.org/officeDocument/2006/relationships/image" Target="../media/image243.wmf"/><Relationship Id="rId1" Type="http://schemas.openxmlformats.org/officeDocument/2006/relationships/slideLayout" Target="../slideLayouts/slideLayout28.xml"/><Relationship Id="rId6" Type="http://schemas.openxmlformats.org/officeDocument/2006/relationships/oleObject" Target="../embeddings/oleObject75.bin"/><Relationship Id="rId11" Type="http://schemas.openxmlformats.org/officeDocument/2006/relationships/image" Target="../media/image238.wmf"/><Relationship Id="rId5" Type="http://schemas.openxmlformats.org/officeDocument/2006/relationships/image" Target="../media/image235.wmf"/><Relationship Id="rId15" Type="http://schemas.openxmlformats.org/officeDocument/2006/relationships/oleObject" Target="../embeddings/oleObject79.bin"/><Relationship Id="rId10" Type="http://schemas.openxmlformats.org/officeDocument/2006/relationships/oleObject" Target="../embeddings/oleObject77.bin"/><Relationship Id="rId19" Type="http://schemas.openxmlformats.org/officeDocument/2006/relationships/oleObject" Target="../embeddings/oleObject81.bin"/><Relationship Id="rId4" Type="http://schemas.openxmlformats.org/officeDocument/2006/relationships/oleObject" Target="../embeddings/oleObject74.bin"/><Relationship Id="rId9" Type="http://schemas.openxmlformats.org/officeDocument/2006/relationships/image" Target="../media/image237.wmf"/><Relationship Id="rId14" Type="http://schemas.openxmlformats.org/officeDocument/2006/relationships/image" Target="../media/image240.wmf"/></Relationships>
</file>

<file path=ppt/slides/_rels/slide104.xml.rels><?xml version="1.0" encoding="UTF-8" standalone="yes"?>
<Relationships xmlns="http://schemas.openxmlformats.org/package/2006/relationships"><Relationship Id="rId3" Type="http://schemas.openxmlformats.org/officeDocument/2006/relationships/image" Target="../media/image245.emf"/><Relationship Id="rId2" Type="http://schemas.openxmlformats.org/officeDocument/2006/relationships/image" Target="../media/image244.emf"/><Relationship Id="rId1" Type="http://schemas.openxmlformats.org/officeDocument/2006/relationships/slideLayout" Target="../slideLayouts/slideLayout28.xml"/><Relationship Id="rId5" Type="http://schemas.openxmlformats.org/officeDocument/2006/relationships/image" Target="../media/image246.wmf"/><Relationship Id="rId4" Type="http://schemas.openxmlformats.org/officeDocument/2006/relationships/oleObject" Target="../embeddings/oleObject82.bin"/></Relationships>
</file>

<file path=ppt/slides/_rels/slide105.xml.rels><?xml version="1.0" encoding="UTF-8" standalone="yes"?>
<Relationships xmlns="http://schemas.openxmlformats.org/package/2006/relationships"><Relationship Id="rId3" Type="http://schemas.openxmlformats.org/officeDocument/2006/relationships/image" Target="../media/image248.emf"/><Relationship Id="rId2" Type="http://schemas.openxmlformats.org/officeDocument/2006/relationships/image" Target="../media/image247.emf"/><Relationship Id="rId1" Type="http://schemas.openxmlformats.org/officeDocument/2006/relationships/slideLayout" Target="../slideLayouts/slideLayout25.xml"/></Relationships>
</file>

<file path=ppt/slides/_rels/slide106.xml.rels><?xml version="1.0" encoding="UTF-8" standalone="yes"?>
<Relationships xmlns="http://schemas.openxmlformats.org/package/2006/relationships"><Relationship Id="rId2" Type="http://schemas.openxmlformats.org/officeDocument/2006/relationships/image" Target="../media/image249.emf"/><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5.emf"/><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3" Type="http://schemas.openxmlformats.org/officeDocument/2006/relationships/hyperlink" Target="https://project-linac4.web.cern.ch/project-linac4/Files/Layout%20DTL%20(21-09-10).pdf" TargetMode="External"/><Relationship Id="rId2" Type="http://schemas.openxmlformats.org/officeDocument/2006/relationships/image" Target="../media/image38.wmf"/><Relationship Id="rId1" Type="http://schemas.openxmlformats.org/officeDocument/2006/relationships/slideLayout" Target="../slideLayouts/slideLayout25.xml"/><Relationship Id="rId5" Type="http://schemas.openxmlformats.org/officeDocument/2006/relationships/image" Target="../media/image40.png"/><Relationship Id="rId4" Type="http://schemas.openxmlformats.org/officeDocument/2006/relationships/image" Target="../media/image39.gif"/></Relationships>
</file>

<file path=ppt/slides/_rels/slide1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8" Type="http://schemas.openxmlformats.org/officeDocument/2006/relationships/image" Target="../media/image46.wmf"/><Relationship Id="rId13" Type="http://schemas.openxmlformats.org/officeDocument/2006/relationships/image" Target="../media/image51.wmf"/><Relationship Id="rId3" Type="http://schemas.openxmlformats.org/officeDocument/2006/relationships/image" Target="../media/image43.wmf"/><Relationship Id="rId7" Type="http://schemas.openxmlformats.org/officeDocument/2006/relationships/oleObject" Target="../embeddings/oleObject9.bin"/><Relationship Id="rId12" Type="http://schemas.openxmlformats.org/officeDocument/2006/relationships/image" Target="../media/image50.png"/><Relationship Id="rId2" Type="http://schemas.openxmlformats.org/officeDocument/2006/relationships/oleObject" Target="../embeddings/oleObject7.bin"/><Relationship Id="rId1" Type="http://schemas.openxmlformats.org/officeDocument/2006/relationships/slideLayout" Target="../slideLayouts/slideLayout28.xml"/><Relationship Id="rId6" Type="http://schemas.openxmlformats.org/officeDocument/2006/relationships/image" Target="../media/image45.emf"/><Relationship Id="rId11" Type="http://schemas.openxmlformats.org/officeDocument/2006/relationships/image" Target="../media/image49.png"/><Relationship Id="rId5" Type="http://schemas.openxmlformats.org/officeDocument/2006/relationships/image" Target="../media/image44.wmf"/><Relationship Id="rId10" Type="http://schemas.openxmlformats.org/officeDocument/2006/relationships/image" Target="../media/image48.png"/><Relationship Id="rId4" Type="http://schemas.openxmlformats.org/officeDocument/2006/relationships/oleObject" Target="../embeddings/oleObject8.bin"/><Relationship Id="rId9" Type="http://schemas.openxmlformats.org/officeDocument/2006/relationships/image" Target="../media/image47.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image" Target="../media/image52.png"/><Relationship Id="rId1" Type="http://schemas.openxmlformats.org/officeDocument/2006/relationships/slideLayout" Target="../slideLayouts/slideLayout25.xml"/><Relationship Id="rId6" Type="http://schemas.openxmlformats.org/officeDocument/2006/relationships/image" Target="../media/image54.wmf"/><Relationship Id="rId5" Type="http://schemas.openxmlformats.org/officeDocument/2006/relationships/oleObject" Target="../embeddings/oleObject11.bin"/><Relationship Id="rId4" Type="http://schemas.openxmlformats.org/officeDocument/2006/relationships/image" Target="../media/image53.wmf"/></Relationships>
</file>

<file path=ppt/slides/_rels/slide17.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6.xml"/><Relationship Id="rId1" Type="http://schemas.openxmlformats.org/officeDocument/2006/relationships/slideLayout" Target="../slideLayouts/slideLayout28.xml"/><Relationship Id="rId5" Type="http://schemas.openxmlformats.org/officeDocument/2006/relationships/image" Target="../media/image59.emf"/><Relationship Id="rId4" Type="http://schemas.openxmlformats.org/officeDocument/2006/relationships/image" Target="../media/image58.emf"/></Relationships>
</file>

<file path=ppt/slides/_rels/slide19.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emf"/><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notesSlide" Target="../notesSlides/notesSlide7.xml"/><Relationship Id="rId1" Type="http://schemas.openxmlformats.org/officeDocument/2006/relationships/slideLayout" Target="../slideLayouts/slideLayout25.xml"/><Relationship Id="rId5" Type="http://schemas.openxmlformats.org/officeDocument/2006/relationships/image" Target="../media/image64.emf"/><Relationship Id="rId4" Type="http://schemas.openxmlformats.org/officeDocument/2006/relationships/image" Target="../media/image59.emf"/></Relationships>
</file>

<file path=ppt/slides/_rels/slide22.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emf"/><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microsoft.com/office/2007/relationships/media" Target="file:///C:\my_presentations\Onda2.wmv" TargetMode="External"/><Relationship Id="rId7" Type="http://schemas.openxmlformats.org/officeDocument/2006/relationships/image" Target="../media/image69.png"/><Relationship Id="rId2" Type="http://schemas.openxmlformats.org/officeDocument/2006/relationships/video" Target="file:///C:\my_presentations\onda1.wmv" TargetMode="External"/><Relationship Id="rId1" Type="http://schemas.microsoft.com/office/2007/relationships/media" Target="file:///C:\my_presentations\onda1.wmv" TargetMode="External"/><Relationship Id="rId6" Type="http://schemas.openxmlformats.org/officeDocument/2006/relationships/image" Target="../media/image68.png"/><Relationship Id="rId5" Type="http://schemas.openxmlformats.org/officeDocument/2006/relationships/slideLayout" Target="../slideLayouts/slideLayout30.xml"/><Relationship Id="rId4" Type="http://schemas.openxmlformats.org/officeDocument/2006/relationships/video" Target="file:///C:\my_presentations\Onda2.wmv"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71.wmf"/><Relationship Id="rId2" Type="http://schemas.openxmlformats.org/officeDocument/2006/relationships/image" Target="../media/image70.emf"/><Relationship Id="rId1" Type="http://schemas.openxmlformats.org/officeDocument/2006/relationships/slideLayout" Target="../slideLayouts/slideLayout28.xml"/><Relationship Id="rId5" Type="http://schemas.openxmlformats.org/officeDocument/2006/relationships/image" Target="../media/image73.png"/><Relationship Id="rId4" Type="http://schemas.openxmlformats.org/officeDocument/2006/relationships/image" Target="../media/image72.png"/></Relationships>
</file>

<file path=ppt/slides/_rels/slide2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28.xml"/><Relationship Id="rId4" Type="http://schemas.openxmlformats.org/officeDocument/2006/relationships/image" Target="../media/image76.jpeg"/></Relationships>
</file>

<file path=ppt/slides/_rels/slide28.xml.rels><?xml version="1.0" encoding="UTF-8" standalone="yes"?>
<Relationships xmlns="http://schemas.openxmlformats.org/package/2006/relationships"><Relationship Id="rId3" Type="http://schemas.openxmlformats.org/officeDocument/2006/relationships/image" Target="../media/image78.gif"/><Relationship Id="rId2" Type="http://schemas.openxmlformats.org/officeDocument/2006/relationships/image" Target="../media/image77.gif"/><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2" Type="http://schemas.openxmlformats.org/officeDocument/2006/relationships/image" Target="../media/image79.gif"/><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3" Type="http://schemas.openxmlformats.org/officeDocument/2006/relationships/image" Target="../media/image81.wmf"/><Relationship Id="rId2" Type="http://schemas.openxmlformats.org/officeDocument/2006/relationships/image" Target="../media/image80.pn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openxmlformats.org/officeDocument/2006/relationships/image" Target="../media/image83.png"/></Relationships>
</file>

<file path=ppt/slides/_rels/slide33.xml.rels><?xml version="1.0" encoding="UTF-8" standalone="yes"?>
<Relationships xmlns="http://schemas.openxmlformats.org/package/2006/relationships"><Relationship Id="rId8" Type="http://schemas.openxmlformats.org/officeDocument/2006/relationships/image" Target="../media/image72.png"/><Relationship Id="rId3" Type="http://schemas.openxmlformats.org/officeDocument/2006/relationships/image" Target="../media/image33.emf"/><Relationship Id="rId7" Type="http://schemas.openxmlformats.org/officeDocument/2006/relationships/image" Target="../media/image87.emf"/><Relationship Id="rId2" Type="http://schemas.openxmlformats.org/officeDocument/2006/relationships/image" Target="../media/image26.emf"/><Relationship Id="rId1" Type="http://schemas.openxmlformats.org/officeDocument/2006/relationships/slideLayout" Target="../slideLayouts/slideLayout25.xml"/><Relationship Id="rId6" Type="http://schemas.openxmlformats.org/officeDocument/2006/relationships/image" Target="../media/image86.emf"/><Relationship Id="rId5" Type="http://schemas.openxmlformats.org/officeDocument/2006/relationships/image" Target="../media/image85.emf"/><Relationship Id="rId4" Type="http://schemas.openxmlformats.org/officeDocument/2006/relationships/image" Target="../media/image84.emf"/><Relationship Id="rId9" Type="http://schemas.openxmlformats.org/officeDocument/2006/relationships/image" Target="../media/image88.png"/></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image" Target="../media/image89.wmf"/><Relationship Id="rId7" Type="http://schemas.openxmlformats.org/officeDocument/2006/relationships/image" Target="../media/image92.emf"/><Relationship Id="rId2" Type="http://schemas.openxmlformats.org/officeDocument/2006/relationships/oleObject" Target="../embeddings/oleObject12.bin"/><Relationship Id="rId1" Type="http://schemas.openxmlformats.org/officeDocument/2006/relationships/slideLayout" Target="../slideLayouts/slideLayout29.xml"/><Relationship Id="rId6" Type="http://schemas.openxmlformats.org/officeDocument/2006/relationships/image" Target="../media/image91.wmf"/><Relationship Id="rId11" Type="http://schemas.openxmlformats.org/officeDocument/2006/relationships/image" Target="../media/image94.wmf"/><Relationship Id="rId5" Type="http://schemas.openxmlformats.org/officeDocument/2006/relationships/image" Target="../media/image90.wmf"/><Relationship Id="rId10" Type="http://schemas.openxmlformats.org/officeDocument/2006/relationships/oleObject" Target="../embeddings/oleObject15.bin"/><Relationship Id="rId4" Type="http://schemas.openxmlformats.org/officeDocument/2006/relationships/oleObject" Target="../embeddings/oleObject13.bin"/><Relationship Id="rId9" Type="http://schemas.openxmlformats.org/officeDocument/2006/relationships/image" Target="../media/image93.wmf"/></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99.wmf"/><Relationship Id="rId3" Type="http://schemas.openxmlformats.org/officeDocument/2006/relationships/oleObject" Target="../embeddings/oleObject16.bin"/><Relationship Id="rId7" Type="http://schemas.openxmlformats.org/officeDocument/2006/relationships/image" Target="../media/image91.wmf"/><Relationship Id="rId12" Type="http://schemas.openxmlformats.org/officeDocument/2006/relationships/oleObject" Target="../embeddings/oleObject20.bin"/><Relationship Id="rId2" Type="http://schemas.openxmlformats.org/officeDocument/2006/relationships/notesSlide" Target="../notesSlides/notesSlide9.xml"/><Relationship Id="rId1" Type="http://schemas.openxmlformats.org/officeDocument/2006/relationships/slideLayout" Target="../slideLayouts/slideLayout31.xml"/><Relationship Id="rId6" Type="http://schemas.openxmlformats.org/officeDocument/2006/relationships/image" Target="../media/image96.wmf"/><Relationship Id="rId11" Type="http://schemas.openxmlformats.org/officeDocument/2006/relationships/image" Target="../media/image98.wmf"/><Relationship Id="rId5" Type="http://schemas.openxmlformats.org/officeDocument/2006/relationships/oleObject" Target="../embeddings/oleObject17.bin"/><Relationship Id="rId10" Type="http://schemas.openxmlformats.org/officeDocument/2006/relationships/oleObject" Target="../embeddings/oleObject19.bin"/><Relationship Id="rId4" Type="http://schemas.openxmlformats.org/officeDocument/2006/relationships/image" Target="../media/image95.wmf"/><Relationship Id="rId9" Type="http://schemas.openxmlformats.org/officeDocument/2006/relationships/image" Target="../media/image97.wmf"/></Relationships>
</file>

<file path=ppt/slides/_rels/slide36.xml.rels><?xml version="1.0" encoding="UTF-8" standalone="yes"?>
<Relationships xmlns="http://schemas.openxmlformats.org/package/2006/relationships"><Relationship Id="rId3" Type="http://schemas.openxmlformats.org/officeDocument/2006/relationships/image" Target="../media/image100.wmf"/><Relationship Id="rId7" Type="http://schemas.openxmlformats.org/officeDocument/2006/relationships/image" Target="../media/image102.emf"/><Relationship Id="rId2" Type="http://schemas.openxmlformats.org/officeDocument/2006/relationships/oleObject" Target="../embeddings/oleObject21.bin"/><Relationship Id="rId1" Type="http://schemas.openxmlformats.org/officeDocument/2006/relationships/slideLayout" Target="../slideLayouts/slideLayout29.xml"/><Relationship Id="rId6" Type="http://schemas.openxmlformats.org/officeDocument/2006/relationships/oleObject" Target="../embeddings/oleObject23.bin"/><Relationship Id="rId5" Type="http://schemas.openxmlformats.org/officeDocument/2006/relationships/image" Target="../media/image101.wmf"/><Relationship Id="rId4" Type="http://schemas.openxmlformats.org/officeDocument/2006/relationships/oleObject" Target="../embeddings/oleObject22.bin"/></Relationships>
</file>

<file path=ppt/slides/_rels/slide37.xml.rels><?xml version="1.0" encoding="UTF-8" standalone="yes"?>
<Relationships xmlns="http://schemas.openxmlformats.org/package/2006/relationships"><Relationship Id="rId8" Type="http://schemas.openxmlformats.org/officeDocument/2006/relationships/image" Target="../media/image84.emf"/><Relationship Id="rId13" Type="http://schemas.openxmlformats.org/officeDocument/2006/relationships/oleObject" Target="../embeddings/oleObject28.bin"/><Relationship Id="rId18" Type="http://schemas.openxmlformats.org/officeDocument/2006/relationships/image" Target="../media/image111.emf"/><Relationship Id="rId3" Type="http://schemas.openxmlformats.org/officeDocument/2006/relationships/image" Target="../media/image103.wmf"/><Relationship Id="rId7" Type="http://schemas.openxmlformats.org/officeDocument/2006/relationships/image" Target="../media/image105.wmf"/><Relationship Id="rId12" Type="http://schemas.openxmlformats.org/officeDocument/2006/relationships/image" Target="../media/image106.wmf"/><Relationship Id="rId17" Type="http://schemas.openxmlformats.org/officeDocument/2006/relationships/image" Target="../media/image110.emf"/><Relationship Id="rId2" Type="http://schemas.openxmlformats.org/officeDocument/2006/relationships/oleObject" Target="../embeddings/oleObject24.bin"/><Relationship Id="rId16" Type="http://schemas.openxmlformats.org/officeDocument/2006/relationships/image" Target="../media/image109.emf"/><Relationship Id="rId1" Type="http://schemas.openxmlformats.org/officeDocument/2006/relationships/slideLayout" Target="../slideLayouts/slideLayout31.xml"/><Relationship Id="rId6" Type="http://schemas.openxmlformats.org/officeDocument/2006/relationships/oleObject" Target="../embeddings/oleObject26.bin"/><Relationship Id="rId11" Type="http://schemas.openxmlformats.org/officeDocument/2006/relationships/oleObject" Target="../embeddings/oleObject27.bin"/><Relationship Id="rId5" Type="http://schemas.openxmlformats.org/officeDocument/2006/relationships/image" Target="../media/image104.wmf"/><Relationship Id="rId15" Type="http://schemas.openxmlformats.org/officeDocument/2006/relationships/image" Target="../media/image108.emf"/><Relationship Id="rId10" Type="http://schemas.openxmlformats.org/officeDocument/2006/relationships/image" Target="../media/image86.emf"/><Relationship Id="rId19" Type="http://schemas.openxmlformats.org/officeDocument/2006/relationships/image" Target="../media/image112.emf"/><Relationship Id="rId4" Type="http://schemas.openxmlformats.org/officeDocument/2006/relationships/oleObject" Target="../embeddings/oleObject25.bin"/><Relationship Id="rId9" Type="http://schemas.openxmlformats.org/officeDocument/2006/relationships/image" Target="../media/image85.emf"/><Relationship Id="rId14" Type="http://schemas.openxmlformats.org/officeDocument/2006/relationships/image" Target="../media/image107.wmf"/></Relationships>
</file>

<file path=ppt/slides/_rels/slide38.xml.rels><?xml version="1.0" encoding="UTF-8" standalone="yes"?>
<Relationships xmlns="http://schemas.openxmlformats.org/package/2006/relationships"><Relationship Id="rId3" Type="http://schemas.openxmlformats.org/officeDocument/2006/relationships/image" Target="../media/image113.wmf"/><Relationship Id="rId2" Type="http://schemas.openxmlformats.org/officeDocument/2006/relationships/oleObject" Target="../embeddings/oleObject29.bin"/><Relationship Id="rId1" Type="http://schemas.openxmlformats.org/officeDocument/2006/relationships/slideLayout" Target="../slideLayouts/slideLayout30.xml"/><Relationship Id="rId6" Type="http://schemas.openxmlformats.org/officeDocument/2006/relationships/image" Target="../media/image115.emf"/><Relationship Id="rId5" Type="http://schemas.openxmlformats.org/officeDocument/2006/relationships/image" Target="../media/image114.wmf"/><Relationship Id="rId4" Type="http://schemas.openxmlformats.org/officeDocument/2006/relationships/oleObject" Target="../embeddings/oleObject30.bin"/></Relationships>
</file>

<file path=ppt/slides/_rels/slide39.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25.xml"/><Relationship Id="rId5" Type="http://schemas.openxmlformats.org/officeDocument/2006/relationships/image" Target="../media/image119.png"/><Relationship Id="rId4" Type="http://schemas.openxmlformats.org/officeDocument/2006/relationships/image" Target="../media/image118.wmf"/></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8.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gif"/></Relationships>
</file>

<file path=ppt/slides/_rels/slide40.x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oleObject" Target="../embeddings/oleObject31.bin"/><Relationship Id="rId1" Type="http://schemas.openxmlformats.org/officeDocument/2006/relationships/slideLayout" Target="../slideLayouts/slideLayout30.xml"/><Relationship Id="rId6" Type="http://schemas.openxmlformats.org/officeDocument/2006/relationships/image" Target="../media/image122.emf"/><Relationship Id="rId5" Type="http://schemas.openxmlformats.org/officeDocument/2006/relationships/image" Target="../media/image121.wmf"/><Relationship Id="rId4" Type="http://schemas.openxmlformats.org/officeDocument/2006/relationships/oleObject" Target="../embeddings/oleObject32.bin"/></Relationships>
</file>

<file path=ppt/slides/_rels/slide41.xml.rels><?xml version="1.0" encoding="UTF-8" standalone="yes"?>
<Relationships xmlns="http://schemas.openxmlformats.org/package/2006/relationships"><Relationship Id="rId3" Type="http://schemas.openxmlformats.org/officeDocument/2006/relationships/image" Target="../media/image124.emf"/><Relationship Id="rId2" Type="http://schemas.openxmlformats.org/officeDocument/2006/relationships/image" Target="../media/image123.emf"/><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jpeg"/><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png"/><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29.png"/><Relationship Id="rId1" Type="http://schemas.openxmlformats.org/officeDocument/2006/relationships/slideLayout" Target="../slideLayouts/slideLayout25.xml"/><Relationship Id="rId5" Type="http://schemas.openxmlformats.org/officeDocument/2006/relationships/image" Target="../media/image131.emf"/><Relationship Id="rId4" Type="http://schemas.openxmlformats.org/officeDocument/2006/relationships/image" Target="../media/image130.jpe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image" Target="../media/image132.jpeg"/><Relationship Id="rId1" Type="http://schemas.openxmlformats.org/officeDocument/2006/relationships/slideLayout" Target="../slideLayouts/slideLayout28.xml"/><Relationship Id="rId4" Type="http://schemas.openxmlformats.org/officeDocument/2006/relationships/image" Target="../media/image133.emf"/></Relationships>
</file>

<file path=ppt/slides/_rels/slide46.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image" Target="../media/image134.jpeg"/><Relationship Id="rId1" Type="http://schemas.openxmlformats.org/officeDocument/2006/relationships/slideLayout" Target="../slideLayouts/slideLayout25.xml"/><Relationship Id="rId4" Type="http://schemas.openxmlformats.org/officeDocument/2006/relationships/image" Target="../media/image136.jpeg"/></Relationships>
</file>

<file path=ppt/slides/_rels/slide47.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emf"/><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3" Type="http://schemas.openxmlformats.org/officeDocument/2006/relationships/image" Target="../media/image137.wmf"/><Relationship Id="rId2" Type="http://schemas.openxmlformats.org/officeDocument/2006/relationships/oleObject" Target="../embeddings/oleObject34.bin"/><Relationship Id="rId1" Type="http://schemas.openxmlformats.org/officeDocument/2006/relationships/slideLayout" Target="../slideLayouts/slideLayout28.xml"/><Relationship Id="rId5" Type="http://schemas.openxmlformats.org/officeDocument/2006/relationships/image" Target="../media/image66.emf"/><Relationship Id="rId4" Type="http://schemas.openxmlformats.org/officeDocument/2006/relationships/image" Target="../media/image67.wmf"/></Relationships>
</file>

<file path=ppt/slides/_rels/slide49.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7.wmf"/><Relationship Id="rId1" Type="http://schemas.openxmlformats.org/officeDocument/2006/relationships/slideLayout" Target="../slideLayouts/slideLayout28.xml"/><Relationship Id="rId5" Type="http://schemas.openxmlformats.org/officeDocument/2006/relationships/image" Target="../media/image137.wmf"/><Relationship Id="rId4" Type="http://schemas.openxmlformats.org/officeDocument/2006/relationships/oleObject" Target="../embeddings/oleObject35.bin"/></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8.xml"/><Relationship Id="rId5" Type="http://schemas.openxmlformats.org/officeDocument/2006/relationships/image" Target="../media/image19.jpeg"/><Relationship Id="rId4" Type="http://schemas.openxmlformats.org/officeDocument/2006/relationships/image" Target="../media/image18.jpeg"/></Relationships>
</file>

<file path=ppt/slides/_rels/slide50.xml.rels><?xml version="1.0" encoding="UTF-8" standalone="yes"?>
<Relationships xmlns="http://schemas.openxmlformats.org/package/2006/relationships"><Relationship Id="rId3" Type="http://schemas.openxmlformats.org/officeDocument/2006/relationships/image" Target="../media/image139.jpeg"/><Relationship Id="rId2" Type="http://schemas.openxmlformats.org/officeDocument/2006/relationships/image" Target="../media/image138.png"/><Relationship Id="rId1" Type="http://schemas.openxmlformats.org/officeDocument/2006/relationships/slideLayout" Target="../slideLayouts/slideLayout25.xml"/><Relationship Id="rId5" Type="http://schemas.openxmlformats.org/officeDocument/2006/relationships/image" Target="../media/image141.jpeg"/><Relationship Id="rId4" Type="http://schemas.openxmlformats.org/officeDocument/2006/relationships/image" Target="../media/image140.jpeg"/></Relationships>
</file>

<file path=ppt/slides/_rels/slide51.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emf"/><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8" Type="http://schemas.openxmlformats.org/officeDocument/2006/relationships/image" Target="../media/image147.wmf"/><Relationship Id="rId13" Type="http://schemas.openxmlformats.org/officeDocument/2006/relationships/image" Target="../media/image150.png"/><Relationship Id="rId3" Type="http://schemas.openxmlformats.org/officeDocument/2006/relationships/oleObject" Target="../embeddings/oleObject36.bin"/><Relationship Id="rId7" Type="http://schemas.openxmlformats.org/officeDocument/2006/relationships/oleObject" Target="../embeddings/oleObject38.bin"/><Relationship Id="rId12" Type="http://schemas.openxmlformats.org/officeDocument/2006/relationships/image" Target="../media/image149.wmf"/><Relationship Id="rId2" Type="http://schemas.openxmlformats.org/officeDocument/2006/relationships/image" Target="../media/image144.emf"/><Relationship Id="rId1" Type="http://schemas.openxmlformats.org/officeDocument/2006/relationships/slideLayout" Target="../slideLayouts/slideLayout25.xml"/><Relationship Id="rId6" Type="http://schemas.openxmlformats.org/officeDocument/2006/relationships/image" Target="../media/image146.wmf"/><Relationship Id="rId11" Type="http://schemas.openxmlformats.org/officeDocument/2006/relationships/oleObject" Target="../embeddings/oleObject40.bin"/><Relationship Id="rId5" Type="http://schemas.openxmlformats.org/officeDocument/2006/relationships/oleObject" Target="../embeddings/oleObject37.bin"/><Relationship Id="rId10" Type="http://schemas.openxmlformats.org/officeDocument/2006/relationships/image" Target="../media/image148.wmf"/><Relationship Id="rId4" Type="http://schemas.openxmlformats.org/officeDocument/2006/relationships/image" Target="../media/image145.wmf"/><Relationship Id="rId9" Type="http://schemas.openxmlformats.org/officeDocument/2006/relationships/oleObject" Target="../embeddings/oleObject39.bin"/></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44.bin"/><Relationship Id="rId3" Type="http://schemas.openxmlformats.org/officeDocument/2006/relationships/image" Target="../media/image151.wmf"/><Relationship Id="rId7" Type="http://schemas.openxmlformats.org/officeDocument/2006/relationships/image" Target="../media/image153.wmf"/><Relationship Id="rId2" Type="http://schemas.openxmlformats.org/officeDocument/2006/relationships/oleObject" Target="../embeddings/oleObject41.bin"/><Relationship Id="rId1" Type="http://schemas.openxmlformats.org/officeDocument/2006/relationships/slideLayout" Target="../slideLayouts/slideLayout25.xml"/><Relationship Id="rId6" Type="http://schemas.openxmlformats.org/officeDocument/2006/relationships/oleObject" Target="../embeddings/oleObject43.bin"/><Relationship Id="rId11" Type="http://schemas.openxmlformats.org/officeDocument/2006/relationships/image" Target="../media/image155.wmf"/><Relationship Id="rId5" Type="http://schemas.openxmlformats.org/officeDocument/2006/relationships/image" Target="../media/image152.wmf"/><Relationship Id="rId10" Type="http://schemas.openxmlformats.org/officeDocument/2006/relationships/oleObject" Target="../embeddings/oleObject45.bin"/><Relationship Id="rId4" Type="http://schemas.openxmlformats.org/officeDocument/2006/relationships/oleObject" Target="../embeddings/oleObject42.bin"/><Relationship Id="rId9" Type="http://schemas.openxmlformats.org/officeDocument/2006/relationships/image" Target="../media/image154.wmf"/></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49.bin"/><Relationship Id="rId13" Type="http://schemas.openxmlformats.org/officeDocument/2006/relationships/oleObject" Target="../embeddings/oleObject51.bin"/><Relationship Id="rId3" Type="http://schemas.openxmlformats.org/officeDocument/2006/relationships/image" Target="../media/image156.wmf"/><Relationship Id="rId7" Type="http://schemas.openxmlformats.org/officeDocument/2006/relationships/image" Target="../media/image158.wmf"/><Relationship Id="rId12" Type="http://schemas.openxmlformats.org/officeDocument/2006/relationships/image" Target="../media/image161.emf"/><Relationship Id="rId2" Type="http://schemas.openxmlformats.org/officeDocument/2006/relationships/oleObject" Target="../embeddings/oleObject46.bin"/><Relationship Id="rId1" Type="http://schemas.openxmlformats.org/officeDocument/2006/relationships/slideLayout" Target="../slideLayouts/slideLayout25.xml"/><Relationship Id="rId6" Type="http://schemas.openxmlformats.org/officeDocument/2006/relationships/oleObject" Target="../embeddings/oleObject48.bin"/><Relationship Id="rId11" Type="http://schemas.openxmlformats.org/officeDocument/2006/relationships/image" Target="../media/image160.wmf"/><Relationship Id="rId5" Type="http://schemas.openxmlformats.org/officeDocument/2006/relationships/image" Target="../media/image157.wmf"/><Relationship Id="rId10" Type="http://schemas.openxmlformats.org/officeDocument/2006/relationships/oleObject" Target="../embeddings/oleObject50.bin"/><Relationship Id="rId4" Type="http://schemas.openxmlformats.org/officeDocument/2006/relationships/oleObject" Target="../embeddings/oleObject47.bin"/><Relationship Id="rId9" Type="http://schemas.openxmlformats.org/officeDocument/2006/relationships/image" Target="../media/image159.wmf"/><Relationship Id="rId14" Type="http://schemas.openxmlformats.org/officeDocument/2006/relationships/image" Target="../media/image162.wmf"/></Relationships>
</file>

<file path=ppt/slides/_rels/slide55.xml.rels><?xml version="1.0" encoding="UTF-8" standalone="yes"?>
<Relationships xmlns="http://schemas.openxmlformats.org/package/2006/relationships"><Relationship Id="rId3" Type="http://schemas.openxmlformats.org/officeDocument/2006/relationships/image" Target="../media/image163.wmf"/><Relationship Id="rId2" Type="http://schemas.openxmlformats.org/officeDocument/2006/relationships/oleObject" Target="../embeddings/oleObject52.bin"/><Relationship Id="rId1" Type="http://schemas.openxmlformats.org/officeDocument/2006/relationships/slideLayout" Target="../slideLayouts/slideLayout25.xml"/><Relationship Id="rId5" Type="http://schemas.openxmlformats.org/officeDocument/2006/relationships/image" Target="../media/image164.wmf"/><Relationship Id="rId4" Type="http://schemas.openxmlformats.org/officeDocument/2006/relationships/oleObject" Target="../embeddings/oleObject53.bin"/></Relationships>
</file>

<file path=ppt/slides/_rels/slide56.xml.rels><?xml version="1.0" encoding="UTF-8" standalone="yes"?>
<Relationships xmlns="http://schemas.openxmlformats.org/package/2006/relationships"><Relationship Id="rId8" Type="http://schemas.openxmlformats.org/officeDocument/2006/relationships/image" Target="../media/image167.jpeg"/><Relationship Id="rId3" Type="http://schemas.openxmlformats.org/officeDocument/2006/relationships/image" Target="../media/image27.emf"/><Relationship Id="rId7" Type="http://schemas.openxmlformats.org/officeDocument/2006/relationships/image" Target="../media/image166.png"/><Relationship Id="rId2" Type="http://schemas.openxmlformats.org/officeDocument/2006/relationships/image" Target="../media/image26.emf"/><Relationship Id="rId1" Type="http://schemas.openxmlformats.org/officeDocument/2006/relationships/slideLayout" Target="../slideLayouts/slideLayout25.xml"/><Relationship Id="rId6" Type="http://schemas.openxmlformats.org/officeDocument/2006/relationships/image" Target="../media/image165.jpeg"/><Relationship Id="rId5" Type="http://schemas.openxmlformats.org/officeDocument/2006/relationships/image" Target="../media/image34.emf"/><Relationship Id="rId4" Type="http://schemas.openxmlformats.org/officeDocument/2006/relationships/image" Target="../media/image33.emf"/></Relationships>
</file>

<file path=ppt/slides/_rels/slide57.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5.xml"/><Relationship Id="rId5" Type="http://schemas.openxmlformats.org/officeDocument/2006/relationships/image" Target="../media/image33.emf"/><Relationship Id="rId4" Type="http://schemas.openxmlformats.org/officeDocument/2006/relationships/image" Target="../media/image165.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2" Type="http://schemas.openxmlformats.org/officeDocument/2006/relationships/image" Target="../media/image168.gif"/><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oleObject" Target="../embeddings/oleObject54.bin"/><Relationship Id="rId7" Type="http://schemas.openxmlformats.org/officeDocument/2006/relationships/image" Target="../media/image171.wmf"/><Relationship Id="rId2" Type="http://schemas.openxmlformats.org/officeDocument/2006/relationships/notesSlide" Target="../notesSlides/notesSlide10.xml"/><Relationship Id="rId1" Type="http://schemas.openxmlformats.org/officeDocument/2006/relationships/slideLayout" Target="../slideLayouts/slideLayout29.xml"/><Relationship Id="rId6" Type="http://schemas.openxmlformats.org/officeDocument/2006/relationships/image" Target="../media/image170.wmf"/><Relationship Id="rId5" Type="http://schemas.openxmlformats.org/officeDocument/2006/relationships/oleObject" Target="../embeddings/oleObject55.bin"/><Relationship Id="rId4" Type="http://schemas.openxmlformats.org/officeDocument/2006/relationships/image" Target="../media/image169.wmf"/><Relationship Id="rId9" Type="http://schemas.openxmlformats.org/officeDocument/2006/relationships/image" Target="../media/image172.wmf"/></Relationships>
</file>

<file path=ppt/slides/_rels/slide62.xml.rels><?xml version="1.0" encoding="UTF-8" standalone="yes"?>
<Relationships xmlns="http://schemas.openxmlformats.org/package/2006/relationships"><Relationship Id="rId8" Type="http://schemas.openxmlformats.org/officeDocument/2006/relationships/image" Target="../media/image175.wmf"/><Relationship Id="rId3" Type="http://schemas.openxmlformats.org/officeDocument/2006/relationships/oleObject" Target="../embeddings/oleObject57.bin"/><Relationship Id="rId7" Type="http://schemas.openxmlformats.org/officeDocument/2006/relationships/oleObject" Target="../embeddings/oleObject59.bin"/><Relationship Id="rId2" Type="http://schemas.openxmlformats.org/officeDocument/2006/relationships/notesSlide" Target="../notesSlides/notesSlide11.xml"/><Relationship Id="rId1" Type="http://schemas.openxmlformats.org/officeDocument/2006/relationships/slideLayout" Target="../slideLayouts/slideLayout29.xml"/><Relationship Id="rId6" Type="http://schemas.openxmlformats.org/officeDocument/2006/relationships/image" Target="../media/image174.wmf"/><Relationship Id="rId5" Type="http://schemas.openxmlformats.org/officeDocument/2006/relationships/oleObject" Target="../embeddings/oleObject58.bin"/><Relationship Id="rId4" Type="http://schemas.openxmlformats.org/officeDocument/2006/relationships/image" Target="../media/image173.wmf"/></Relationships>
</file>

<file path=ppt/slides/_rels/slide63.xml.rels><?xml version="1.0" encoding="UTF-8" standalone="yes"?>
<Relationships xmlns="http://schemas.openxmlformats.org/package/2006/relationships"><Relationship Id="rId8" Type="http://schemas.openxmlformats.org/officeDocument/2006/relationships/image" Target="../media/image178.wmf"/><Relationship Id="rId3" Type="http://schemas.openxmlformats.org/officeDocument/2006/relationships/oleObject" Target="../embeddings/oleObject60.bin"/><Relationship Id="rId7" Type="http://schemas.openxmlformats.org/officeDocument/2006/relationships/oleObject" Target="../embeddings/oleObject62.bin"/><Relationship Id="rId2" Type="http://schemas.openxmlformats.org/officeDocument/2006/relationships/notesSlide" Target="../notesSlides/notesSlide12.xml"/><Relationship Id="rId1" Type="http://schemas.openxmlformats.org/officeDocument/2006/relationships/slideLayout" Target="../slideLayouts/slideLayout29.xml"/><Relationship Id="rId6" Type="http://schemas.openxmlformats.org/officeDocument/2006/relationships/image" Target="../media/image177.wmf"/><Relationship Id="rId5" Type="http://schemas.openxmlformats.org/officeDocument/2006/relationships/oleObject" Target="../embeddings/oleObject61.bin"/><Relationship Id="rId4" Type="http://schemas.openxmlformats.org/officeDocument/2006/relationships/image" Target="../media/image176.wmf"/><Relationship Id="rId9" Type="http://schemas.openxmlformats.org/officeDocument/2006/relationships/image" Target="../media/image179.emf"/></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notesSlide" Target="../notesSlides/notesSlide13.xml"/><Relationship Id="rId1" Type="http://schemas.openxmlformats.org/officeDocument/2006/relationships/slideLayout" Target="../slideLayouts/slideLayout28.xml"/><Relationship Id="rId4" Type="http://schemas.openxmlformats.org/officeDocument/2006/relationships/image" Target="../media/image180.wmf"/></Relationships>
</file>

<file path=ppt/slides/_rels/slide65.xml.rels><?xml version="1.0" encoding="UTF-8" standalone="yes"?>
<Relationships xmlns="http://schemas.openxmlformats.org/package/2006/relationships"><Relationship Id="rId2" Type="http://schemas.openxmlformats.org/officeDocument/2006/relationships/image" Target="../media/image181.emf"/><Relationship Id="rId1" Type="http://schemas.openxmlformats.org/officeDocument/2006/relationships/slideLayout" Target="../slideLayouts/slideLayout28.xml"/></Relationships>
</file>

<file path=ppt/slides/_rels/slide66.xml.rels><?xml version="1.0" encoding="UTF-8" standalone="yes"?>
<Relationships xmlns="http://schemas.openxmlformats.org/package/2006/relationships"><Relationship Id="rId3" Type="http://schemas.openxmlformats.org/officeDocument/2006/relationships/image" Target="../media/image182.wmf"/><Relationship Id="rId2" Type="http://schemas.openxmlformats.org/officeDocument/2006/relationships/oleObject" Target="../embeddings/oleObject64.bin"/><Relationship Id="rId1" Type="http://schemas.openxmlformats.org/officeDocument/2006/relationships/slideLayout" Target="../slideLayouts/slideLayout26.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notesSlide" Target="../notesSlides/notesSlide14.xml"/><Relationship Id="rId1" Type="http://schemas.openxmlformats.org/officeDocument/2006/relationships/slideLayout" Target="../slideLayouts/slideLayout30.xml"/><Relationship Id="rId4" Type="http://schemas.openxmlformats.org/officeDocument/2006/relationships/image" Target="../media/image182.wmf"/></Relationships>
</file>

<file path=ppt/slides/_rels/slide68.xml.rels><?xml version="1.0" encoding="UTF-8" standalone="yes"?>
<Relationships xmlns="http://schemas.openxmlformats.org/package/2006/relationships"><Relationship Id="rId3" Type="http://schemas.openxmlformats.org/officeDocument/2006/relationships/image" Target="../media/image184.jpeg"/><Relationship Id="rId2" Type="http://schemas.openxmlformats.org/officeDocument/2006/relationships/image" Target="../media/image183.emf"/><Relationship Id="rId1" Type="http://schemas.openxmlformats.org/officeDocument/2006/relationships/slideLayout" Target="../slideLayouts/slideLayout26.xml"/></Relationships>
</file>

<file path=ppt/slides/_rels/slide69.xml.rels><?xml version="1.0" encoding="UTF-8" standalone="yes"?>
<Relationships xmlns="http://schemas.openxmlformats.org/package/2006/relationships"><Relationship Id="rId2" Type="http://schemas.openxmlformats.org/officeDocument/2006/relationships/image" Target="../media/image185.emf"/><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oleObject" Target="../embeddings/oleObject1.bin"/><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29.xml"/><Relationship Id="rId6" Type="http://schemas.openxmlformats.org/officeDocument/2006/relationships/image" Target="../media/image21.wmf"/><Relationship Id="rId5" Type="http://schemas.openxmlformats.org/officeDocument/2006/relationships/oleObject" Target="../embeddings/oleObject2.bin"/><Relationship Id="rId4" Type="http://schemas.openxmlformats.org/officeDocument/2006/relationships/image" Target="../media/image20.wmf"/><Relationship Id="rId9" Type="http://schemas.openxmlformats.org/officeDocument/2006/relationships/image" Target="../media/image24.jpeg"/></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3" Type="http://schemas.openxmlformats.org/officeDocument/2006/relationships/image" Target="../media/image187.emf"/><Relationship Id="rId2" Type="http://schemas.openxmlformats.org/officeDocument/2006/relationships/image" Target="../media/image186.emf"/><Relationship Id="rId1" Type="http://schemas.openxmlformats.org/officeDocument/2006/relationships/slideLayout" Target="../slideLayouts/slideLayout25.xml"/></Relationships>
</file>

<file path=ppt/slides/_rels/slide72.xml.rels><?xml version="1.0" encoding="UTF-8" standalone="yes"?>
<Relationships xmlns="http://schemas.openxmlformats.org/package/2006/relationships"><Relationship Id="rId3" Type="http://schemas.openxmlformats.org/officeDocument/2006/relationships/image" Target="../media/image188.wmf"/><Relationship Id="rId2" Type="http://schemas.openxmlformats.org/officeDocument/2006/relationships/oleObject" Target="../embeddings/oleObject66.bin"/><Relationship Id="rId1" Type="http://schemas.openxmlformats.org/officeDocument/2006/relationships/slideLayout" Target="../slideLayouts/slideLayout28.xml"/><Relationship Id="rId4" Type="http://schemas.openxmlformats.org/officeDocument/2006/relationships/image" Target="../media/image189.emf"/></Relationships>
</file>

<file path=ppt/slides/_rels/slide73.xml.rels><?xml version="1.0" encoding="UTF-8" standalone="yes"?>
<Relationships xmlns="http://schemas.openxmlformats.org/package/2006/relationships"><Relationship Id="rId2" Type="http://schemas.openxmlformats.org/officeDocument/2006/relationships/image" Target="../media/image190.gif"/><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2" Type="http://schemas.openxmlformats.org/officeDocument/2006/relationships/image" Target="../media/image191.png"/><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2" Type="http://schemas.openxmlformats.org/officeDocument/2006/relationships/image" Target="../media/image192.wmf"/><Relationship Id="rId1" Type="http://schemas.openxmlformats.org/officeDocument/2006/relationships/slideLayout" Target="../slideLayouts/slideLayout28.xml"/></Relationships>
</file>

<file path=ppt/slides/_rels/slide76.xml.rels><?xml version="1.0" encoding="UTF-8" standalone="yes"?>
<Relationships xmlns="http://schemas.openxmlformats.org/package/2006/relationships"><Relationship Id="rId2" Type="http://schemas.openxmlformats.org/officeDocument/2006/relationships/image" Target="../media/image193.png"/><Relationship Id="rId1" Type="http://schemas.openxmlformats.org/officeDocument/2006/relationships/slideLayout" Target="../slideLayouts/slideLayout28.xml"/></Relationships>
</file>

<file path=ppt/slides/_rels/slide77.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slideLayout" Target="../slideLayouts/slideLayout25.xml"/><Relationship Id="rId1" Type="http://schemas.openxmlformats.org/officeDocument/2006/relationships/video" Target="file:///C:\Nicolas\Course\CAS\Linacs\uncompressed_movies\non_linear_force2.avi" TargetMode="Externa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oleObject" Target="../embeddings/oleObject3.bin"/><Relationship Id="rId7" Type="http://schemas.openxmlformats.org/officeDocument/2006/relationships/image" Target="../media/image28.emf"/><Relationship Id="rId2" Type="http://schemas.openxmlformats.org/officeDocument/2006/relationships/notesSlide" Target="../notesSlides/notesSlide4.xml"/><Relationship Id="rId1" Type="http://schemas.openxmlformats.org/officeDocument/2006/relationships/slideLayout" Target="../slideLayouts/slideLayout30.xml"/><Relationship Id="rId6" Type="http://schemas.openxmlformats.org/officeDocument/2006/relationships/image" Target="../media/image27.emf"/><Relationship Id="rId5" Type="http://schemas.openxmlformats.org/officeDocument/2006/relationships/image" Target="../media/image26.emf"/><Relationship Id="rId10" Type="http://schemas.openxmlformats.org/officeDocument/2006/relationships/image" Target="../media/image30.gif"/><Relationship Id="rId4" Type="http://schemas.openxmlformats.org/officeDocument/2006/relationships/image" Target="../media/image25.wmf"/><Relationship Id="rId9" Type="http://schemas.openxmlformats.org/officeDocument/2006/relationships/image" Target="../media/image29.wmf"/></Relationships>
</file>

<file path=ppt/slides/_rels/slide80.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notesSlide" Target="../notesSlides/notesSlide16.xml"/><Relationship Id="rId1" Type="http://schemas.openxmlformats.org/officeDocument/2006/relationships/slideLayout" Target="../slideLayouts/slideLayout25.xml"/><Relationship Id="rId4" Type="http://schemas.openxmlformats.org/officeDocument/2006/relationships/image" Target="../media/image197.emf"/></Relationships>
</file>

<file path=ppt/slides/_rels/slide81.xml.rels><?xml version="1.0" encoding="UTF-8" standalone="yes"?>
<Relationships xmlns="http://schemas.openxmlformats.org/package/2006/relationships"><Relationship Id="rId3" Type="http://schemas.openxmlformats.org/officeDocument/2006/relationships/image" Target="../media/image199.emf"/><Relationship Id="rId2" Type="http://schemas.openxmlformats.org/officeDocument/2006/relationships/image" Target="../media/image198.emf"/><Relationship Id="rId1" Type="http://schemas.openxmlformats.org/officeDocument/2006/relationships/slideLayout" Target="../slideLayouts/slideLayout25.xml"/></Relationships>
</file>

<file path=ppt/slides/_rels/slide82.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3" Type="http://schemas.openxmlformats.org/officeDocument/2006/relationships/image" Target="../media/image202.emf"/><Relationship Id="rId2" Type="http://schemas.openxmlformats.org/officeDocument/2006/relationships/notesSlide" Target="../notesSlides/notesSlide17.xml"/><Relationship Id="rId1" Type="http://schemas.openxmlformats.org/officeDocument/2006/relationships/slideLayout" Target="../slideLayouts/slideLayout25.xml"/></Relationships>
</file>

<file path=ppt/slides/_rels/slide84.xml.rels><?xml version="1.0" encoding="UTF-8" standalone="yes"?>
<Relationships xmlns="http://schemas.openxmlformats.org/package/2006/relationships"><Relationship Id="rId3" Type="http://schemas.openxmlformats.org/officeDocument/2006/relationships/hyperlink" Target="http://rextrap.home.cern.ch/rextrap/_vti_bin/shtml.exe/Scheme.htm/map" TargetMode="External"/><Relationship Id="rId2" Type="http://schemas.openxmlformats.org/officeDocument/2006/relationships/image" Target="../media/image203.jpeg"/><Relationship Id="rId1" Type="http://schemas.openxmlformats.org/officeDocument/2006/relationships/slideLayout" Target="../slideLayouts/slideLayout25.xml"/><Relationship Id="rId5" Type="http://schemas.openxmlformats.org/officeDocument/2006/relationships/image" Target="../media/image205.jpeg"/><Relationship Id="rId4" Type="http://schemas.openxmlformats.org/officeDocument/2006/relationships/image" Target="../media/image204.png"/></Relationships>
</file>

<file path=ppt/slides/_rels/slide85.xml.rels><?xml version="1.0" encoding="UTF-8" standalone="yes"?>
<Relationships xmlns="http://schemas.openxmlformats.org/package/2006/relationships"><Relationship Id="rId3" Type="http://schemas.openxmlformats.org/officeDocument/2006/relationships/image" Target="../media/image207.jpeg"/><Relationship Id="rId2" Type="http://schemas.openxmlformats.org/officeDocument/2006/relationships/image" Target="../media/image206.png"/><Relationship Id="rId1" Type="http://schemas.openxmlformats.org/officeDocument/2006/relationships/slideLayout" Target="../slideLayouts/slideLayout25.xml"/></Relationships>
</file>

<file path=ppt/slides/_rels/slide86.xml.rels><?xml version="1.0" encoding="UTF-8" standalone="yes"?>
<Relationships xmlns="http://schemas.openxmlformats.org/package/2006/relationships"><Relationship Id="rId2" Type="http://schemas.openxmlformats.org/officeDocument/2006/relationships/image" Target="../media/image208.jpeg"/><Relationship Id="rId1" Type="http://schemas.openxmlformats.org/officeDocument/2006/relationships/slideLayout" Target="../slideLayouts/slideLayout25.xml"/></Relationships>
</file>

<file path=ppt/slides/_rels/slide87.xml.rels><?xml version="1.0" encoding="UTF-8" standalone="yes"?>
<Relationships xmlns="http://schemas.openxmlformats.org/package/2006/relationships"><Relationship Id="rId2" Type="http://schemas.openxmlformats.org/officeDocument/2006/relationships/image" Target="../media/image209.jpeg"/><Relationship Id="rId1" Type="http://schemas.openxmlformats.org/officeDocument/2006/relationships/slideLayout" Target="../slideLayouts/slideLayout25.xml"/></Relationships>
</file>

<file path=ppt/slides/_rels/slide88.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5.xml"/></Relationships>
</file>

<file path=ppt/slides/_rels/slide89.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oleObject" Target="../embeddings/oleObject5.bin"/><Relationship Id="rId1" Type="http://schemas.openxmlformats.org/officeDocument/2006/relationships/slideLayout" Target="../slideLayouts/slideLayout29.xml"/><Relationship Id="rId5" Type="http://schemas.openxmlformats.org/officeDocument/2006/relationships/image" Target="../media/image32.png"/><Relationship Id="rId4" Type="http://schemas.openxmlformats.org/officeDocument/2006/relationships/image" Target="../media/image31.png"/></Relationships>
</file>

<file path=ppt/slides/_rels/slide90.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3" Type="http://schemas.openxmlformats.org/officeDocument/2006/relationships/image" Target="../media/image214.emf"/><Relationship Id="rId2" Type="http://schemas.openxmlformats.org/officeDocument/2006/relationships/image" Target="../media/image213.emf"/><Relationship Id="rId1" Type="http://schemas.openxmlformats.org/officeDocument/2006/relationships/slideLayout" Target="../slideLayouts/slideLayout2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3.xml.rels><?xml version="1.0" encoding="UTF-8" standalone="yes"?>
<Relationships xmlns="http://schemas.openxmlformats.org/package/2006/relationships"><Relationship Id="rId8" Type="http://schemas.openxmlformats.org/officeDocument/2006/relationships/image" Target="../media/image218.wmf"/><Relationship Id="rId3" Type="http://schemas.openxmlformats.org/officeDocument/2006/relationships/image" Target="../media/image215.wmf"/><Relationship Id="rId7" Type="http://schemas.openxmlformats.org/officeDocument/2006/relationships/oleObject" Target="../embeddings/oleObject69.bin"/><Relationship Id="rId2" Type="http://schemas.openxmlformats.org/officeDocument/2006/relationships/oleObject" Target="../embeddings/oleObject67.bin"/><Relationship Id="rId1" Type="http://schemas.openxmlformats.org/officeDocument/2006/relationships/slideLayout" Target="../slideLayouts/slideLayout25.xml"/><Relationship Id="rId6" Type="http://schemas.openxmlformats.org/officeDocument/2006/relationships/image" Target="../media/image217.wmf"/><Relationship Id="rId5" Type="http://schemas.openxmlformats.org/officeDocument/2006/relationships/image" Target="../media/image216.wmf"/><Relationship Id="rId10" Type="http://schemas.openxmlformats.org/officeDocument/2006/relationships/image" Target="../media/image219.wmf"/><Relationship Id="rId4" Type="http://schemas.openxmlformats.org/officeDocument/2006/relationships/oleObject" Target="../embeddings/oleObject68.bin"/><Relationship Id="rId9" Type="http://schemas.openxmlformats.org/officeDocument/2006/relationships/oleObject" Target="../embeddings/oleObject70.bin"/></Relationships>
</file>

<file path=ppt/slides/_rels/slide94.xml.rels><?xml version="1.0" encoding="UTF-8" standalone="yes"?>
<Relationships xmlns="http://schemas.openxmlformats.org/package/2006/relationships"><Relationship Id="rId2" Type="http://schemas.openxmlformats.org/officeDocument/2006/relationships/image" Target="../media/image220.jpg"/><Relationship Id="rId1" Type="http://schemas.openxmlformats.org/officeDocument/2006/relationships/slideLayout" Target="../slideLayouts/slideLayout2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6.xml.rels><?xml version="1.0" encoding="UTF-8" standalone="yes"?>
<Relationships xmlns="http://schemas.openxmlformats.org/package/2006/relationships"><Relationship Id="rId3" Type="http://schemas.openxmlformats.org/officeDocument/2006/relationships/image" Target="../media/image221.gif"/><Relationship Id="rId2" Type="http://schemas.openxmlformats.org/officeDocument/2006/relationships/notesSlide" Target="../notesSlides/notesSlide18.xml"/><Relationship Id="rId1" Type="http://schemas.openxmlformats.org/officeDocument/2006/relationships/slideLayout" Target="../slideLayouts/slideLayout25.xml"/><Relationship Id="rId6" Type="http://schemas.openxmlformats.org/officeDocument/2006/relationships/image" Target="../media/image224.wmf"/><Relationship Id="rId5" Type="http://schemas.openxmlformats.org/officeDocument/2006/relationships/image" Target="../media/image223.jpeg"/><Relationship Id="rId4" Type="http://schemas.openxmlformats.org/officeDocument/2006/relationships/image" Target="../media/image222.jpeg"/></Relationships>
</file>

<file path=ppt/slides/_rels/slide97.xml.rels><?xml version="1.0" encoding="UTF-8" standalone="yes"?>
<Relationships xmlns="http://schemas.openxmlformats.org/package/2006/relationships"><Relationship Id="rId3" Type="http://schemas.openxmlformats.org/officeDocument/2006/relationships/image" Target="../media/image226.wmf"/><Relationship Id="rId2" Type="http://schemas.openxmlformats.org/officeDocument/2006/relationships/image" Target="../media/image225.wmf"/><Relationship Id="rId1" Type="http://schemas.openxmlformats.org/officeDocument/2006/relationships/slideLayout" Target="../slideLayouts/slideLayout25.xml"/></Relationships>
</file>

<file path=ppt/slides/_rels/slide98.xml.rels><?xml version="1.0" encoding="UTF-8" standalone="yes"?>
<Relationships xmlns="http://schemas.openxmlformats.org/package/2006/relationships"><Relationship Id="rId3" Type="http://schemas.openxmlformats.org/officeDocument/2006/relationships/image" Target="../media/image228.wmf"/><Relationship Id="rId2" Type="http://schemas.openxmlformats.org/officeDocument/2006/relationships/image" Target="../media/image227.wmf"/><Relationship Id="rId1" Type="http://schemas.openxmlformats.org/officeDocument/2006/relationships/slideLayout" Target="../slideLayouts/slideLayout25.xml"/></Relationships>
</file>

<file path=ppt/slides/_rels/slide99.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image" Target="../media/image229.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0113" y="0"/>
            <a:ext cx="12171774" cy="552344"/>
          </a:xfrm>
          <a:solidFill>
            <a:srgbClr val="0070C0"/>
          </a:solidFill>
        </p:spPr>
        <p:txBody>
          <a:bodyPr/>
          <a:lstStyle/>
          <a:p>
            <a:pPr algn="l"/>
            <a:r>
              <a:rPr lang="en-US" sz="2800" dirty="0"/>
              <a:t>  Maurizio Vretenar </a:t>
            </a:r>
            <a:r>
              <a:rPr lang="en-US" dirty="0"/>
              <a:t>CERN 							RTU/CERN </a:t>
            </a:r>
            <a:r>
              <a:rPr lang="en-US" sz="2400" dirty="0"/>
              <a:t>May 2024 </a:t>
            </a:r>
            <a:endParaRPr lang="en-US" sz="2800" dirty="0"/>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6115705"/>
            <a:ext cx="12192000" cy="742295"/>
          </a:xfrm>
          <a:solidFill>
            <a:srgbClr val="0070C0"/>
          </a:solidFill>
        </p:spPr>
        <p:txBody>
          <a:bodyPr anchor="ctr" anchorCtr="0">
            <a:noAutofit/>
          </a:bodyPr>
          <a:lstStyle/>
          <a:p>
            <a:r>
              <a:rPr lang="en-GB" sz="4400" b="1" dirty="0">
                <a:solidFill>
                  <a:srgbClr val="FFFF00"/>
                </a:solidFill>
              </a:rPr>
              <a:t>  RF Linear Accelerators</a:t>
            </a:r>
            <a:endParaRPr lang="en-US" sz="4400" b="1" dirty="0">
              <a:solidFill>
                <a:srgbClr val="FFFF00"/>
              </a:solidFill>
            </a:endParaRPr>
          </a:p>
        </p:txBody>
      </p:sp>
      <p:pic>
        <p:nvPicPr>
          <p:cNvPr id="5" name="Picture 4">
            <a:extLst>
              <a:ext uri="{FF2B5EF4-FFF2-40B4-BE49-F238E27FC236}">
                <a16:creationId xmlns:a16="http://schemas.microsoft.com/office/drawing/2014/main" id="{31BB0263-CEA6-4958-A971-9C7392DDC84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113" y="535708"/>
            <a:ext cx="12181887" cy="5579997"/>
          </a:xfrm>
          <a:prstGeom prst="rect">
            <a:avLst/>
          </a:prstGeom>
        </p:spPr>
      </p:pic>
      <p:pic>
        <p:nvPicPr>
          <p:cNvPr id="9" name="Image 2" descr="logooutline.eps">
            <a:extLst>
              <a:ext uri="{FF2B5EF4-FFF2-40B4-BE49-F238E27FC236}">
                <a16:creationId xmlns:a16="http://schemas.microsoft.com/office/drawing/2014/main" id="{6FABF745-455E-4622-9476-ED3B1E0E019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2852" y="4355399"/>
            <a:ext cx="1545657" cy="1530123"/>
          </a:xfrm>
          <a:prstGeom prst="rect">
            <a:avLst/>
          </a:prstGeom>
        </p:spPr>
      </p:pic>
      <p:sp>
        <p:nvSpPr>
          <p:cNvPr id="4" name="TextBox 3">
            <a:extLst>
              <a:ext uri="{FF2B5EF4-FFF2-40B4-BE49-F238E27FC236}">
                <a16:creationId xmlns:a16="http://schemas.microsoft.com/office/drawing/2014/main" id="{8DEF0166-B535-4BA0-81C6-162AB8ACA99F}"/>
              </a:ext>
            </a:extLst>
          </p:cNvPr>
          <p:cNvSpPr txBox="1"/>
          <p:nvPr/>
        </p:nvSpPr>
        <p:spPr>
          <a:xfrm>
            <a:off x="4782323" y="-49067"/>
            <a:ext cx="284879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3200" b="1" i="0" u="none" strike="noStrike" kern="1200" cap="none" spc="0" normalizeH="0" baseline="0" noProof="0" dirty="0">
                <a:ln w="22225">
                  <a:solidFill>
                    <a:srgbClr val="BD582C"/>
                  </a:solidFill>
                  <a:prstDash val="solid"/>
                </a:ln>
                <a:solidFill>
                  <a:srgbClr val="BD582C">
                    <a:lumMod val="40000"/>
                    <a:lumOff val="60000"/>
                  </a:srgbClr>
                </a:solidFill>
                <a:effectLst/>
                <a:uLnTx/>
                <a:uFillTx/>
                <a:latin typeface="Calibri" panose="020F0502020204030204"/>
                <a:ea typeface="+mn-ea"/>
                <a:cs typeface="+mn-cs"/>
              </a:rPr>
              <a:t>LECTURES 3 &amp; 4</a:t>
            </a:r>
            <a:endParaRPr kumimoji="0" lang="en-GB" sz="3200" b="1" i="0" u="none" strike="noStrike" kern="1200" cap="none" spc="0" normalizeH="0" baseline="0" noProof="0" dirty="0">
              <a:ln w="22225">
                <a:solidFill>
                  <a:srgbClr val="BD582C"/>
                </a:solidFill>
                <a:prstDash val="solid"/>
              </a:ln>
              <a:solidFill>
                <a:srgbClr val="BD582C">
                  <a:lumMod val="40000"/>
                  <a:lumOff val="60000"/>
                </a:srgb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7890" name="Rectangle 2"/>
          <p:cNvSpPr>
            <a:spLocks noGrp="1" noChangeArrowheads="1"/>
          </p:cNvSpPr>
          <p:nvPr>
            <p:ph type="title"/>
          </p:nvPr>
        </p:nvSpPr>
        <p:spPr>
          <a:xfrm>
            <a:off x="-1" y="-2429"/>
            <a:ext cx="12192000" cy="852994"/>
          </a:xfrm>
        </p:spPr>
        <p:txBody>
          <a:bodyPr/>
          <a:lstStyle/>
          <a:p>
            <a:r>
              <a:rPr lang="en-GB" sz="3200" dirty="0"/>
              <a:t>Accelerating structure architecture</a:t>
            </a:r>
            <a:endParaRPr lang="en-US" sz="3200" dirty="0"/>
          </a:p>
        </p:txBody>
      </p:sp>
      <p:sp>
        <p:nvSpPr>
          <p:cNvPr id="677892" name="Line 4"/>
          <p:cNvSpPr>
            <a:spLocks noChangeShapeType="1"/>
          </p:cNvSpPr>
          <p:nvPr/>
        </p:nvSpPr>
        <p:spPr bwMode="auto">
          <a:xfrm>
            <a:off x="5373686" y="2258323"/>
            <a:ext cx="48006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7904" name="Picture 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5907087" y="1724923"/>
            <a:ext cx="269875" cy="1066800"/>
          </a:xfrm>
          <a:prstGeom prst="rect">
            <a:avLst/>
          </a:prstGeom>
          <a:noFill/>
          <a:ln w="12700">
            <a:noFill/>
            <a:miter lim="800000"/>
            <a:headEnd type="none" w="sm" len="sm"/>
            <a:tailEnd type="none" w="sm" len="sm"/>
          </a:ln>
          <a:effectLst/>
        </p:spPr>
      </p:pic>
      <p:pic>
        <p:nvPicPr>
          <p:cNvPr id="677905" name="Picture 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6592887" y="1724923"/>
            <a:ext cx="269875" cy="1066800"/>
          </a:xfrm>
          <a:prstGeom prst="rect">
            <a:avLst/>
          </a:prstGeom>
          <a:noFill/>
          <a:ln w="12700">
            <a:noFill/>
            <a:miter lim="800000"/>
            <a:headEnd type="none" w="sm" len="sm"/>
            <a:tailEnd type="none" w="sm" len="sm"/>
          </a:ln>
          <a:effectLst/>
        </p:spPr>
      </p:pic>
      <p:pic>
        <p:nvPicPr>
          <p:cNvPr id="677906"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7278687" y="1724923"/>
            <a:ext cx="269875" cy="1066800"/>
          </a:xfrm>
          <a:prstGeom prst="rect">
            <a:avLst/>
          </a:prstGeom>
          <a:noFill/>
          <a:ln w="12700">
            <a:noFill/>
            <a:miter lim="800000"/>
            <a:headEnd type="none" w="sm" len="sm"/>
            <a:tailEnd type="none" w="sm" len="sm"/>
          </a:ln>
          <a:effectLst/>
        </p:spPr>
      </p:pic>
      <p:pic>
        <p:nvPicPr>
          <p:cNvPr id="677907" name="Picture 1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7964487" y="1724923"/>
            <a:ext cx="269875" cy="1066800"/>
          </a:xfrm>
          <a:prstGeom prst="rect">
            <a:avLst/>
          </a:prstGeom>
          <a:noFill/>
          <a:ln w="12700">
            <a:noFill/>
            <a:miter lim="800000"/>
            <a:headEnd type="none" w="sm" len="sm"/>
            <a:tailEnd type="none" w="sm" len="sm"/>
          </a:ln>
          <a:effectLst/>
        </p:spPr>
      </p:pic>
      <p:pic>
        <p:nvPicPr>
          <p:cNvPr id="677908" name="Picture 2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8650287" y="1724923"/>
            <a:ext cx="269875" cy="1066800"/>
          </a:xfrm>
          <a:prstGeom prst="rect">
            <a:avLst/>
          </a:prstGeom>
          <a:noFill/>
          <a:ln w="12700">
            <a:noFill/>
            <a:miter lim="800000"/>
            <a:headEnd type="none" w="sm" len="sm"/>
            <a:tailEnd type="none" w="sm" len="sm"/>
          </a:ln>
          <a:effectLst/>
        </p:spPr>
      </p:pic>
      <p:pic>
        <p:nvPicPr>
          <p:cNvPr id="677909" name="Picture 2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9336087" y="1724923"/>
            <a:ext cx="269875" cy="1066800"/>
          </a:xfrm>
          <a:prstGeom prst="rect">
            <a:avLst/>
          </a:prstGeom>
          <a:noFill/>
          <a:ln w="12700">
            <a:noFill/>
            <a:miter lim="800000"/>
            <a:headEnd type="none" w="sm" len="sm"/>
            <a:tailEnd type="none" w="sm" len="sm"/>
          </a:ln>
          <a:effectLst/>
        </p:spPr>
      </p:pic>
      <p:sp>
        <p:nvSpPr>
          <p:cNvPr id="677914" name="Line 26"/>
          <p:cNvSpPr>
            <a:spLocks noChangeShapeType="1"/>
          </p:cNvSpPr>
          <p:nvPr/>
        </p:nvSpPr>
        <p:spPr bwMode="auto">
          <a:xfrm>
            <a:off x="6745286" y="2867923"/>
            <a:ext cx="685800" cy="0"/>
          </a:xfrm>
          <a:prstGeom prst="line">
            <a:avLst/>
          </a:prstGeom>
          <a:noFill/>
          <a:ln w="12700">
            <a:solidFill>
              <a:schemeClr val="tx1"/>
            </a:solidFill>
            <a:round/>
            <a:headEnd type="triangle" w="med" len="med"/>
            <a:tailEnd type="triangle" w="med" len="med"/>
          </a:ln>
          <a:effectLst/>
        </p:spPr>
        <p:txBody>
          <a:bodyPr/>
          <a:lstStyle/>
          <a:p>
            <a:endParaRPr lang="en-US"/>
          </a:p>
        </p:txBody>
      </p:sp>
      <p:pic>
        <p:nvPicPr>
          <p:cNvPr id="677917" name="Picture 2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907087" y="1343923"/>
            <a:ext cx="265113" cy="495300"/>
          </a:xfrm>
          <a:prstGeom prst="rect">
            <a:avLst/>
          </a:prstGeom>
          <a:noFill/>
          <a:ln w="12700">
            <a:noFill/>
            <a:miter lim="800000"/>
            <a:headEnd type="none" w="sm" len="sm"/>
            <a:tailEnd type="none" w="sm" len="sm"/>
          </a:ln>
          <a:effectLst/>
        </p:spPr>
      </p:pic>
      <p:pic>
        <p:nvPicPr>
          <p:cNvPr id="677918" name="Picture 3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592887" y="1343923"/>
            <a:ext cx="265113" cy="495300"/>
          </a:xfrm>
          <a:prstGeom prst="rect">
            <a:avLst/>
          </a:prstGeom>
          <a:noFill/>
          <a:ln w="12700">
            <a:noFill/>
            <a:miter lim="800000"/>
            <a:headEnd type="none" w="sm" len="sm"/>
            <a:tailEnd type="none" w="sm" len="sm"/>
          </a:ln>
          <a:effectLst/>
        </p:spPr>
      </p:pic>
      <p:pic>
        <p:nvPicPr>
          <p:cNvPr id="677919" name="Picture 3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78687" y="1343923"/>
            <a:ext cx="265113" cy="495300"/>
          </a:xfrm>
          <a:prstGeom prst="rect">
            <a:avLst/>
          </a:prstGeom>
          <a:noFill/>
          <a:ln w="12700">
            <a:noFill/>
            <a:miter lim="800000"/>
            <a:headEnd type="none" w="sm" len="sm"/>
            <a:tailEnd type="none" w="sm" len="sm"/>
          </a:ln>
          <a:effectLst/>
        </p:spPr>
      </p:pic>
      <p:pic>
        <p:nvPicPr>
          <p:cNvPr id="677920" name="Picture 3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64487" y="1343923"/>
            <a:ext cx="265113" cy="495300"/>
          </a:xfrm>
          <a:prstGeom prst="rect">
            <a:avLst/>
          </a:prstGeom>
          <a:noFill/>
          <a:ln w="12700">
            <a:noFill/>
            <a:miter lim="800000"/>
            <a:headEnd type="none" w="sm" len="sm"/>
            <a:tailEnd type="none" w="sm" len="sm"/>
          </a:ln>
          <a:effectLst/>
        </p:spPr>
      </p:pic>
      <p:pic>
        <p:nvPicPr>
          <p:cNvPr id="677921" name="Picture 3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650287" y="1343923"/>
            <a:ext cx="265113" cy="495300"/>
          </a:xfrm>
          <a:prstGeom prst="rect">
            <a:avLst/>
          </a:prstGeom>
          <a:noFill/>
          <a:ln w="12700">
            <a:noFill/>
            <a:miter lim="800000"/>
            <a:headEnd type="none" w="sm" len="sm"/>
            <a:tailEnd type="none" w="sm" len="sm"/>
          </a:ln>
          <a:effectLst/>
        </p:spPr>
      </p:pic>
      <p:pic>
        <p:nvPicPr>
          <p:cNvPr id="677922" name="Picture 3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336087" y="1343923"/>
            <a:ext cx="265113" cy="495300"/>
          </a:xfrm>
          <a:prstGeom prst="rect">
            <a:avLst/>
          </a:prstGeom>
          <a:noFill/>
          <a:ln w="12700">
            <a:noFill/>
            <a:miter lim="800000"/>
            <a:headEnd type="none" w="sm" len="sm"/>
            <a:tailEnd type="none" w="sm" len="sm"/>
          </a:ln>
          <a:effectLst/>
        </p:spPr>
      </p:pic>
      <p:sp>
        <p:nvSpPr>
          <p:cNvPr id="677924" name="Text Box 36"/>
          <p:cNvSpPr txBox="1">
            <a:spLocks noChangeArrowheads="1"/>
          </p:cNvSpPr>
          <p:nvPr/>
        </p:nvSpPr>
        <p:spPr bwMode="auto">
          <a:xfrm>
            <a:off x="6897686" y="2486923"/>
            <a:ext cx="312906" cy="369332"/>
          </a:xfrm>
          <a:prstGeom prst="rect">
            <a:avLst/>
          </a:prstGeom>
          <a:noFill/>
          <a:ln w="12700">
            <a:noFill/>
            <a:miter lim="800000"/>
            <a:headEnd type="none" w="sm" len="sm"/>
            <a:tailEnd type="none" w="sm" len="sm"/>
          </a:ln>
          <a:effectLst/>
        </p:spPr>
        <p:txBody>
          <a:bodyPr wrap="none">
            <a:spAutoFit/>
          </a:bodyPr>
          <a:lstStyle/>
          <a:p>
            <a:r>
              <a:rPr lang="en-GB" i="1"/>
              <a:t>d</a:t>
            </a:r>
            <a:endParaRPr lang="en-US" i="1"/>
          </a:p>
        </p:txBody>
      </p:sp>
      <p:sp>
        <p:nvSpPr>
          <p:cNvPr id="677953" name="Line 65"/>
          <p:cNvSpPr>
            <a:spLocks noChangeShapeType="1"/>
          </p:cNvSpPr>
          <p:nvPr/>
        </p:nvSpPr>
        <p:spPr bwMode="auto">
          <a:xfrm>
            <a:off x="4383086" y="4412699"/>
            <a:ext cx="34290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7954" name="Picture 6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4611687" y="3879299"/>
            <a:ext cx="269875" cy="1066800"/>
          </a:xfrm>
          <a:prstGeom prst="rect">
            <a:avLst/>
          </a:prstGeom>
          <a:noFill/>
          <a:ln w="12700">
            <a:noFill/>
            <a:miter lim="800000"/>
            <a:headEnd type="none" w="sm" len="sm"/>
            <a:tailEnd type="none" w="sm" len="sm"/>
          </a:ln>
          <a:effectLst/>
        </p:spPr>
      </p:pic>
      <p:pic>
        <p:nvPicPr>
          <p:cNvPr id="677955" name="Picture 6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4916487" y="3879299"/>
            <a:ext cx="269875" cy="1066800"/>
          </a:xfrm>
          <a:prstGeom prst="rect">
            <a:avLst/>
          </a:prstGeom>
          <a:noFill/>
          <a:ln w="12700">
            <a:noFill/>
            <a:miter lim="800000"/>
            <a:headEnd type="none" w="sm" len="sm"/>
            <a:tailEnd type="none" w="sm" len="sm"/>
          </a:ln>
          <a:effectLst/>
        </p:spPr>
      </p:pic>
      <p:pic>
        <p:nvPicPr>
          <p:cNvPr id="677956" name="Picture 6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5297487" y="3879299"/>
            <a:ext cx="269875" cy="1066800"/>
          </a:xfrm>
          <a:prstGeom prst="rect">
            <a:avLst/>
          </a:prstGeom>
          <a:noFill/>
          <a:ln w="12700">
            <a:noFill/>
            <a:miter lim="800000"/>
            <a:headEnd type="none" w="sm" len="sm"/>
            <a:tailEnd type="none" w="sm" len="sm"/>
          </a:ln>
          <a:effectLst/>
        </p:spPr>
      </p:pic>
      <p:pic>
        <p:nvPicPr>
          <p:cNvPr id="677957" name="Picture 6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5830887" y="3879299"/>
            <a:ext cx="269875" cy="1066800"/>
          </a:xfrm>
          <a:prstGeom prst="rect">
            <a:avLst/>
          </a:prstGeom>
          <a:noFill/>
          <a:ln w="12700">
            <a:noFill/>
            <a:miter lim="800000"/>
            <a:headEnd type="none" w="sm" len="sm"/>
            <a:tailEnd type="none" w="sm" len="sm"/>
          </a:ln>
          <a:effectLst/>
        </p:spPr>
      </p:pic>
      <p:pic>
        <p:nvPicPr>
          <p:cNvPr id="677958" name="Picture 70"/>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6516687" y="3879299"/>
            <a:ext cx="269875" cy="1066800"/>
          </a:xfrm>
          <a:prstGeom prst="rect">
            <a:avLst/>
          </a:prstGeom>
          <a:noFill/>
          <a:ln w="12700">
            <a:noFill/>
            <a:miter lim="800000"/>
            <a:headEnd type="none" w="sm" len="sm"/>
            <a:tailEnd type="none" w="sm" len="sm"/>
          </a:ln>
          <a:effectLst/>
        </p:spPr>
      </p:pic>
      <p:pic>
        <p:nvPicPr>
          <p:cNvPr id="677959" name="Picture 7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7278687" y="3879299"/>
            <a:ext cx="269875" cy="1066800"/>
          </a:xfrm>
          <a:prstGeom prst="rect">
            <a:avLst/>
          </a:prstGeom>
          <a:noFill/>
          <a:ln w="12700">
            <a:noFill/>
            <a:miter lim="800000"/>
            <a:headEnd type="none" w="sm" len="sm"/>
            <a:tailEnd type="none" w="sm" len="sm"/>
          </a:ln>
          <a:effectLst/>
        </p:spPr>
      </p:pic>
      <p:pic>
        <p:nvPicPr>
          <p:cNvPr id="677966" name="Picture 7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749925" y="3345899"/>
            <a:ext cx="346075" cy="762000"/>
          </a:xfrm>
          <a:prstGeom prst="rect">
            <a:avLst/>
          </a:prstGeom>
          <a:noFill/>
          <a:ln w="12700">
            <a:noFill/>
            <a:miter lim="800000"/>
            <a:headEnd type="none" w="sm" len="sm"/>
            <a:tailEnd type="none" w="sm" len="sm"/>
          </a:ln>
          <a:effectLst/>
        </p:spPr>
      </p:pic>
      <p:pic>
        <p:nvPicPr>
          <p:cNvPr id="677971" name="Picture 8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87886" y="3726899"/>
            <a:ext cx="381000" cy="196850"/>
          </a:xfrm>
          <a:prstGeom prst="rect">
            <a:avLst/>
          </a:prstGeom>
          <a:noFill/>
          <a:ln w="12700">
            <a:noFill/>
            <a:miter lim="800000"/>
            <a:headEnd type="none" w="sm" len="sm"/>
            <a:tailEnd type="none" w="sm" len="sm"/>
          </a:ln>
          <a:effectLst/>
        </p:spPr>
      </p:pic>
      <p:pic>
        <p:nvPicPr>
          <p:cNvPr id="677972" name="Picture 8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068886" y="3726899"/>
            <a:ext cx="381000" cy="196850"/>
          </a:xfrm>
          <a:prstGeom prst="rect">
            <a:avLst/>
          </a:prstGeom>
          <a:noFill/>
          <a:ln w="12700">
            <a:noFill/>
            <a:miter lim="800000"/>
            <a:headEnd type="none" w="sm" len="sm"/>
            <a:tailEnd type="none" w="sm" len="sm"/>
          </a:ln>
          <a:effectLst/>
        </p:spPr>
      </p:pic>
      <p:pic>
        <p:nvPicPr>
          <p:cNvPr id="677973" name="Picture 8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49886" y="3687213"/>
            <a:ext cx="457200" cy="236537"/>
          </a:xfrm>
          <a:prstGeom prst="rect">
            <a:avLst/>
          </a:prstGeom>
          <a:noFill/>
          <a:ln w="12700">
            <a:noFill/>
            <a:miter lim="800000"/>
            <a:headEnd type="none" w="sm" len="sm"/>
            <a:tailEnd type="none" w="sm" len="sm"/>
          </a:ln>
          <a:effectLst/>
        </p:spPr>
      </p:pic>
      <p:pic>
        <p:nvPicPr>
          <p:cNvPr id="677974" name="Picture 8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59486" y="3650699"/>
            <a:ext cx="609600" cy="228600"/>
          </a:xfrm>
          <a:prstGeom prst="rect">
            <a:avLst/>
          </a:prstGeom>
          <a:noFill/>
          <a:ln w="12700">
            <a:noFill/>
            <a:miter lim="800000"/>
            <a:headEnd type="none" w="sm" len="sm"/>
            <a:tailEnd type="none" w="sm" len="sm"/>
          </a:ln>
          <a:effectLst/>
        </p:spPr>
      </p:pic>
      <p:pic>
        <p:nvPicPr>
          <p:cNvPr id="677975" name="Picture 8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69086" y="3650699"/>
            <a:ext cx="762000" cy="228600"/>
          </a:xfrm>
          <a:prstGeom prst="rect">
            <a:avLst/>
          </a:prstGeom>
          <a:noFill/>
          <a:ln w="12700">
            <a:noFill/>
            <a:miter lim="800000"/>
            <a:headEnd type="none" w="sm" len="sm"/>
            <a:tailEnd type="none" w="sm" len="sm"/>
          </a:ln>
          <a:effectLst/>
        </p:spPr>
      </p:pic>
      <p:sp>
        <p:nvSpPr>
          <p:cNvPr id="677976" name="Text Box 88"/>
          <p:cNvSpPr txBox="1">
            <a:spLocks noChangeArrowheads="1"/>
          </p:cNvSpPr>
          <p:nvPr/>
        </p:nvSpPr>
        <p:spPr bwMode="auto">
          <a:xfrm>
            <a:off x="3163886" y="1801124"/>
            <a:ext cx="1191352" cy="646331"/>
          </a:xfrm>
          <a:prstGeom prst="rect">
            <a:avLst/>
          </a:prstGeom>
          <a:noFill/>
          <a:ln w="12700">
            <a:noFill/>
            <a:miter lim="800000"/>
            <a:headEnd type="none" w="sm" len="sm"/>
            <a:tailEnd type="none" w="sm" len="sm"/>
          </a:ln>
          <a:effectLst/>
        </p:spPr>
        <p:txBody>
          <a:bodyPr wrap="none">
            <a:spAutoFit/>
          </a:bodyPr>
          <a:lstStyle/>
          <a:p>
            <a:r>
              <a:rPr lang="en-GB" i="1" dirty="0">
                <a:solidFill>
                  <a:schemeClr val="hlink"/>
                </a:solidFill>
              </a:rPr>
              <a:t>d = const.</a:t>
            </a:r>
          </a:p>
          <a:p>
            <a:r>
              <a:rPr lang="en-GB" i="1" dirty="0">
                <a:solidFill>
                  <a:schemeClr val="hlink"/>
                </a:solidFill>
                <a:latin typeface="Symbol" pitchFamily="18" charset="2"/>
              </a:rPr>
              <a:t>f </a:t>
            </a:r>
            <a:r>
              <a:rPr lang="en-GB" i="1" dirty="0">
                <a:solidFill>
                  <a:schemeClr val="hlink"/>
                </a:solidFill>
              </a:rPr>
              <a:t>variable</a:t>
            </a:r>
            <a:endParaRPr lang="en-US" i="1" dirty="0">
              <a:solidFill>
                <a:schemeClr val="hlink"/>
              </a:solidFill>
            </a:endParaRPr>
          </a:p>
        </p:txBody>
      </p:sp>
      <p:sp>
        <p:nvSpPr>
          <p:cNvPr id="677977" name="Text Box 89"/>
          <p:cNvSpPr txBox="1">
            <a:spLocks noChangeArrowheads="1"/>
          </p:cNvSpPr>
          <p:nvPr/>
        </p:nvSpPr>
        <p:spPr bwMode="auto">
          <a:xfrm>
            <a:off x="3163886" y="4107900"/>
            <a:ext cx="1184940" cy="646331"/>
          </a:xfrm>
          <a:prstGeom prst="rect">
            <a:avLst/>
          </a:prstGeom>
          <a:noFill/>
          <a:ln w="12700">
            <a:noFill/>
            <a:miter lim="800000"/>
            <a:headEnd type="none" w="sm" len="sm"/>
            <a:tailEnd type="none" w="sm" len="sm"/>
          </a:ln>
          <a:effectLst/>
        </p:spPr>
        <p:txBody>
          <a:bodyPr wrap="none">
            <a:spAutoFit/>
          </a:bodyPr>
          <a:lstStyle/>
          <a:p>
            <a:r>
              <a:rPr lang="en-GB" i="1" dirty="0">
                <a:solidFill>
                  <a:schemeClr val="hlink"/>
                </a:solidFill>
                <a:latin typeface="Symbol" pitchFamily="18" charset="2"/>
              </a:rPr>
              <a:t>f </a:t>
            </a:r>
            <a:r>
              <a:rPr lang="en-GB" i="1" dirty="0">
                <a:solidFill>
                  <a:schemeClr val="hlink"/>
                </a:solidFill>
              </a:rPr>
              <a:t>= const.</a:t>
            </a:r>
          </a:p>
          <a:p>
            <a:r>
              <a:rPr lang="en-GB" i="1" dirty="0">
                <a:solidFill>
                  <a:schemeClr val="hlink"/>
                </a:solidFill>
              </a:rPr>
              <a:t>d variable</a:t>
            </a:r>
            <a:endParaRPr lang="en-US" i="1" dirty="0">
              <a:solidFill>
                <a:schemeClr val="hlink"/>
              </a:solidFill>
            </a:endParaRPr>
          </a:p>
        </p:txBody>
      </p:sp>
      <p:sp>
        <p:nvSpPr>
          <p:cNvPr id="677978" name="Line 90"/>
          <p:cNvSpPr>
            <a:spLocks noChangeShapeType="1"/>
          </p:cNvSpPr>
          <p:nvPr/>
        </p:nvSpPr>
        <p:spPr bwMode="auto">
          <a:xfrm>
            <a:off x="5449886" y="5019124"/>
            <a:ext cx="533400" cy="0"/>
          </a:xfrm>
          <a:prstGeom prst="line">
            <a:avLst/>
          </a:prstGeom>
          <a:noFill/>
          <a:ln w="12700">
            <a:solidFill>
              <a:schemeClr val="tx1"/>
            </a:solidFill>
            <a:round/>
            <a:headEnd type="triangle" w="med" len="med"/>
            <a:tailEnd type="triangle" w="med" len="med"/>
          </a:ln>
          <a:effectLst/>
        </p:spPr>
        <p:txBody>
          <a:bodyPr/>
          <a:lstStyle/>
          <a:p>
            <a:endParaRPr lang="en-US"/>
          </a:p>
        </p:txBody>
      </p:sp>
      <p:sp>
        <p:nvSpPr>
          <p:cNvPr id="677979" name="Text Box 91"/>
          <p:cNvSpPr txBox="1">
            <a:spLocks noChangeArrowheads="1"/>
          </p:cNvSpPr>
          <p:nvPr/>
        </p:nvSpPr>
        <p:spPr bwMode="auto">
          <a:xfrm>
            <a:off x="4654686" y="4901649"/>
            <a:ext cx="1447800" cy="336550"/>
          </a:xfrm>
          <a:prstGeom prst="rect">
            <a:avLst/>
          </a:prstGeom>
          <a:noFill/>
          <a:ln w="12700">
            <a:noFill/>
            <a:miter lim="800000"/>
            <a:headEnd type="none" w="sm" len="sm"/>
            <a:tailEnd type="none" w="sm" len="sm"/>
          </a:ln>
          <a:effectLst/>
        </p:spPr>
        <p:txBody>
          <a:bodyPr>
            <a:spAutoFit/>
          </a:bodyPr>
          <a:lstStyle/>
          <a:p>
            <a:r>
              <a:rPr lang="en-GB" sz="1600" i="1" dirty="0"/>
              <a:t>d </a:t>
            </a:r>
            <a:r>
              <a:rPr lang="en-GB" sz="1600" i="1" dirty="0">
                <a:sym typeface="Symbol" pitchFamily="18" charset="2"/>
              </a:rPr>
              <a:t> </a:t>
            </a:r>
            <a:r>
              <a:rPr lang="en-GB" sz="1600" i="1" dirty="0">
                <a:latin typeface="Symbol" pitchFamily="18" charset="2"/>
              </a:rPr>
              <a:t>bl</a:t>
            </a:r>
            <a:endParaRPr lang="en-US" sz="1600" i="1" dirty="0"/>
          </a:p>
        </p:txBody>
      </p:sp>
      <p:graphicFrame>
        <p:nvGraphicFramePr>
          <p:cNvPr id="677989" name="Object 101"/>
          <p:cNvGraphicFramePr>
            <a:graphicFrameLocks noGrp="1" noChangeAspect="1"/>
          </p:cNvGraphicFramePr>
          <p:nvPr>
            <p:ph sz="half" idx="1"/>
            <p:extLst>
              <p:ext uri="{D42A27DB-BD31-4B8C-83A1-F6EECF244321}">
                <p14:modId xmlns:p14="http://schemas.microsoft.com/office/powerpoint/2010/main" val="4147567724"/>
              </p:ext>
            </p:extLst>
          </p:nvPr>
        </p:nvGraphicFramePr>
        <p:xfrm>
          <a:off x="1253845" y="2884215"/>
          <a:ext cx="1219200" cy="758825"/>
        </p:xfrm>
        <a:graphic>
          <a:graphicData uri="http://schemas.openxmlformats.org/presentationml/2006/ole">
            <mc:AlternateContent xmlns:mc="http://schemas.openxmlformats.org/markup-compatibility/2006">
              <mc:Choice xmlns:v="urn:schemas-microsoft-com:vml" Requires="v">
                <p:oleObj name="Equation" r:id="rId6" imgW="672840" imgH="419040" progId="Equation.3">
                  <p:embed/>
                </p:oleObj>
              </mc:Choice>
              <mc:Fallback>
                <p:oleObj name="Equation" r:id="rId6" imgW="672840" imgH="419040" progId="Equation.3">
                  <p:embed/>
                  <p:pic>
                    <p:nvPicPr>
                      <p:cNvPr id="677989" name="Object 1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53845" y="2884215"/>
                        <a:ext cx="1219200" cy="758825"/>
                      </a:xfrm>
                      <a:prstGeom prst="rect">
                        <a:avLst/>
                      </a:prstGeom>
                      <a:noFill/>
                      <a:ln w="9525">
                        <a:solidFill>
                          <a:srgbClr val="3333FF"/>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77991" name="Text Box 103"/>
          <p:cNvSpPr txBox="1">
            <a:spLocks noChangeArrowheads="1"/>
          </p:cNvSpPr>
          <p:nvPr/>
        </p:nvSpPr>
        <p:spPr bwMode="auto">
          <a:xfrm>
            <a:off x="349682" y="5203928"/>
            <a:ext cx="11492633" cy="523220"/>
          </a:xfrm>
          <a:prstGeom prst="rect">
            <a:avLst/>
          </a:prstGeom>
          <a:noFill/>
          <a:ln w="12700">
            <a:noFill/>
            <a:miter lim="800000"/>
            <a:headEnd type="none" w="sm" len="sm"/>
            <a:tailEnd type="none" w="sm" len="sm"/>
          </a:ln>
          <a:effectLst/>
        </p:spPr>
        <p:txBody>
          <a:bodyPr wrap="square">
            <a:spAutoFit/>
          </a:bodyPr>
          <a:lstStyle/>
          <a:p>
            <a:r>
              <a:rPr lang="en-GB" sz="1400" dirty="0">
                <a:solidFill>
                  <a:schemeClr val="hlink"/>
                </a:solidFill>
              </a:rPr>
              <a:t>Coupled cell cavities</a:t>
            </a:r>
            <a:r>
              <a:rPr lang="en-GB" sz="1400" i="1" dirty="0"/>
              <a:t> - a single RF source feeds many cells (up to </a:t>
            </a:r>
            <a:r>
              <a:rPr lang="en-GB" sz="1400" i="1" dirty="0">
                <a:cs typeface="Arial" charset="0"/>
              </a:rPr>
              <a:t>~</a:t>
            </a:r>
            <a:r>
              <a:rPr lang="en-GB" sz="1400" i="1" dirty="0"/>
              <a:t>100!) - phase between adjacent cells is fixed (from coupling), distance between cells increased to keep synchronism. Can accelerate only one type of ion for a given energy range. Effective but not flexible.   </a:t>
            </a:r>
            <a:endParaRPr lang="en-US" dirty="0"/>
          </a:p>
        </p:txBody>
      </p:sp>
      <p:sp>
        <p:nvSpPr>
          <p:cNvPr id="56" name="Bent Arrow 55"/>
          <p:cNvSpPr/>
          <p:nvPr/>
        </p:nvSpPr>
        <p:spPr bwMode="auto">
          <a:xfrm>
            <a:off x="1863445" y="1817414"/>
            <a:ext cx="1066800" cy="990600"/>
          </a:xfrm>
          <a:prstGeom prst="bentArrow">
            <a:avLst>
              <a:gd name="adj1" fmla="val 10714"/>
              <a:gd name="adj2" fmla="val 9971"/>
              <a:gd name="adj3" fmla="val 12500"/>
              <a:gd name="adj4" fmla="val 55060"/>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57" name="Bent Arrow 56"/>
          <p:cNvSpPr/>
          <p:nvPr/>
        </p:nvSpPr>
        <p:spPr bwMode="auto">
          <a:xfrm rot="10800000" flipH="1">
            <a:off x="1863445" y="3722414"/>
            <a:ext cx="1066800" cy="990600"/>
          </a:xfrm>
          <a:prstGeom prst="bentArrow">
            <a:avLst>
              <a:gd name="adj1" fmla="val 10714"/>
              <a:gd name="adj2" fmla="val 9971"/>
              <a:gd name="adj3" fmla="val 12500"/>
              <a:gd name="adj4" fmla="val 55060"/>
            </a:avLst>
          </a:prstGeom>
          <a:solidFill>
            <a:schemeClr val="accent1">
              <a:lumMod val="60000"/>
              <a:lumOff val="4000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41" name="TextBox 40"/>
          <p:cNvSpPr txBox="1"/>
          <p:nvPr/>
        </p:nvSpPr>
        <p:spPr>
          <a:xfrm>
            <a:off x="7964485" y="3904946"/>
            <a:ext cx="2866352" cy="954107"/>
          </a:xfrm>
          <a:prstGeom prst="rect">
            <a:avLst/>
          </a:prstGeom>
          <a:noFill/>
          <a:ln>
            <a:solidFill>
              <a:srgbClr val="0000CC"/>
            </a:solidFill>
          </a:ln>
        </p:spPr>
        <p:txBody>
          <a:bodyPr wrap="square" rtlCol="0">
            <a:spAutoFit/>
          </a:bodyPr>
          <a:lstStyle/>
          <a:p>
            <a:r>
              <a:rPr lang="en-US" sz="1400" i="1" dirty="0">
                <a:latin typeface="+mj-lt"/>
              </a:rPr>
              <a:t>Better, but 2 problems:</a:t>
            </a:r>
          </a:p>
          <a:p>
            <a:pPr marL="342900" indent="-342900">
              <a:buAutoNum type="arabicPeriod"/>
            </a:pPr>
            <a:r>
              <a:rPr lang="en-US" sz="1400" i="1" dirty="0">
                <a:latin typeface="+mj-lt"/>
              </a:rPr>
              <a:t>create a </a:t>
            </a:r>
            <a:r>
              <a:rPr lang="en-US" sz="1400" i="1" dirty="0">
                <a:solidFill>
                  <a:srgbClr val="FF0000"/>
                </a:solidFill>
                <a:latin typeface="+mj-lt"/>
              </a:rPr>
              <a:t>“coupling”;</a:t>
            </a:r>
          </a:p>
          <a:p>
            <a:pPr marL="342900" indent="-342900">
              <a:buAutoNum type="arabicPeriod"/>
            </a:pPr>
            <a:r>
              <a:rPr lang="en-US" sz="1400" i="1" dirty="0">
                <a:latin typeface="+mj-lt"/>
              </a:rPr>
              <a:t>create a mechanical structure with increasing cell length.</a:t>
            </a:r>
          </a:p>
        </p:txBody>
      </p:sp>
      <p:sp>
        <p:nvSpPr>
          <p:cNvPr id="42" name="Text Box 75"/>
          <p:cNvSpPr txBox="1">
            <a:spLocks noChangeArrowheads="1"/>
          </p:cNvSpPr>
          <p:nvPr/>
        </p:nvSpPr>
        <p:spPr bwMode="auto">
          <a:xfrm>
            <a:off x="468889" y="942824"/>
            <a:ext cx="11097780" cy="584775"/>
          </a:xfrm>
          <a:prstGeom prst="rect">
            <a:avLst/>
          </a:prstGeom>
          <a:noFill/>
          <a:ln w="12700">
            <a:noFill/>
            <a:miter lim="800000"/>
            <a:headEnd type="none" w="sm" len="sm"/>
            <a:tailEnd type="none" w="sm" len="sm"/>
          </a:ln>
          <a:effectLst/>
        </p:spPr>
        <p:txBody>
          <a:bodyPr wrap="square">
            <a:spAutoFit/>
          </a:bodyPr>
          <a:lstStyle/>
          <a:p>
            <a:r>
              <a:rPr lang="en-US" sz="1600" dirty="0"/>
              <a:t>When </a:t>
            </a:r>
            <a:r>
              <a:rPr lang="en-US" sz="1600" dirty="0">
                <a:latin typeface="Symbol" pitchFamily="18" charset="2"/>
              </a:rPr>
              <a:t>b</a:t>
            </a:r>
            <a:r>
              <a:rPr lang="en-US" sz="1600" dirty="0"/>
              <a:t> increases during acceleration, either the phase difference between cavities </a:t>
            </a:r>
            <a:r>
              <a:rPr lang="en-GB" sz="1600" i="1" dirty="0" err="1">
                <a:latin typeface="Symbol" pitchFamily="18" charset="2"/>
              </a:rPr>
              <a:t>D</a:t>
            </a:r>
            <a:r>
              <a:rPr lang="en-GB" sz="1600" i="1" dirty="0" err="1">
                <a:latin typeface="Symbol" pitchFamily="18" charset="2"/>
                <a:sym typeface="Symbol" pitchFamily="18" charset="2"/>
              </a:rPr>
              <a:t>f</a:t>
            </a:r>
            <a:r>
              <a:rPr lang="en-GB" sz="1600" dirty="0">
                <a:latin typeface="Symbol" pitchFamily="18" charset="2"/>
                <a:sym typeface="Symbol" pitchFamily="18" charset="2"/>
              </a:rPr>
              <a:t>  </a:t>
            </a:r>
            <a:r>
              <a:rPr lang="en-US" sz="1600" dirty="0"/>
              <a:t>must decrease or their distance </a:t>
            </a:r>
            <a:r>
              <a:rPr lang="en-US" sz="1600" i="1" dirty="0"/>
              <a:t>d</a:t>
            </a:r>
            <a:r>
              <a:rPr lang="en-US" sz="1600" dirty="0"/>
              <a:t> must increase.</a:t>
            </a:r>
          </a:p>
        </p:txBody>
      </p:sp>
      <p:sp>
        <p:nvSpPr>
          <p:cNvPr id="43" name="Text Box 103"/>
          <p:cNvSpPr txBox="1">
            <a:spLocks noChangeArrowheads="1"/>
          </p:cNvSpPr>
          <p:nvPr/>
        </p:nvSpPr>
        <p:spPr bwMode="auto">
          <a:xfrm>
            <a:off x="2912094" y="2867517"/>
            <a:ext cx="8998298" cy="738664"/>
          </a:xfrm>
          <a:prstGeom prst="rect">
            <a:avLst/>
          </a:prstGeom>
          <a:noFill/>
          <a:ln w="12700">
            <a:noFill/>
            <a:miter lim="800000"/>
            <a:headEnd type="none" w="sm" len="sm"/>
            <a:tailEnd type="none" w="sm" len="sm"/>
          </a:ln>
          <a:effectLst/>
        </p:spPr>
        <p:txBody>
          <a:bodyPr wrap="square">
            <a:spAutoFit/>
          </a:bodyPr>
          <a:lstStyle/>
          <a:p>
            <a:r>
              <a:rPr lang="en-GB" sz="1400" dirty="0">
                <a:solidFill>
                  <a:schemeClr val="hlink"/>
                </a:solidFill>
              </a:rPr>
              <a:t>Individual cavities</a:t>
            </a:r>
            <a:r>
              <a:rPr lang="en-GB" sz="1400" i="1" dirty="0"/>
              <a:t> – distance between cells constant, each cavity fed by an individual RF source, phase of each cavity adjusted to keep synchronism, for linacs operating with different ions or at different energies. Flexible but expensive! </a:t>
            </a:r>
            <a:endParaRPr lang="en-US" dirty="0"/>
          </a:p>
        </p:txBody>
      </p:sp>
      <p:sp>
        <p:nvSpPr>
          <p:cNvPr id="2" name="TextBox 1">
            <a:extLst>
              <a:ext uri="{FF2B5EF4-FFF2-40B4-BE49-F238E27FC236}">
                <a16:creationId xmlns:a16="http://schemas.microsoft.com/office/drawing/2014/main" id="{7AD1D265-4574-B7F0-70A2-3B9E1D7E8A9E}"/>
              </a:ext>
            </a:extLst>
          </p:cNvPr>
          <p:cNvSpPr txBox="1"/>
          <p:nvPr/>
        </p:nvSpPr>
        <p:spPr>
          <a:xfrm>
            <a:off x="2085527" y="5871947"/>
            <a:ext cx="7643118" cy="276999"/>
          </a:xfrm>
          <a:prstGeom prst="rect">
            <a:avLst/>
          </a:prstGeom>
        </p:spPr>
        <p:style>
          <a:lnRef idx="1">
            <a:schemeClr val="accent2"/>
          </a:lnRef>
          <a:fillRef idx="2">
            <a:schemeClr val="accent2"/>
          </a:fillRef>
          <a:effectRef idx="1">
            <a:schemeClr val="accent2"/>
          </a:effectRef>
          <a:fontRef idx="minor">
            <a:schemeClr val="dk1"/>
          </a:fontRef>
        </p:style>
        <p:txBody>
          <a:bodyPr wrap="none" lIns="0" tIns="0" rIns="0" bIns="0" rtlCol="0">
            <a:spAutoFit/>
          </a:bodyPr>
          <a:lstStyle/>
          <a:p>
            <a:pPr algn="l"/>
            <a:r>
              <a:rPr lang="en-US" dirty="0"/>
              <a:t>When particles become relativistic, the two architectures become the same!</a:t>
            </a:r>
            <a:endParaRPr lang="en-CH" dirty="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The Kilpatrick </a:t>
            </a:r>
            <a:r>
              <a:rPr lang="fr-CH" dirty="0" err="1"/>
              <a:t>field</a:t>
            </a:r>
            <a:endParaRPr lang="en-US" dirty="0"/>
          </a:p>
        </p:txBody>
      </p:sp>
      <p:sp>
        <p:nvSpPr>
          <p:cNvPr id="3" name="Footer Placeholder 2"/>
          <p:cNvSpPr>
            <a:spLocks noGrp="1"/>
          </p:cNvSpPr>
          <p:nvPr>
            <p:ph type="ftr" sz="quarter" idx="11"/>
          </p:nvPr>
        </p:nvSpPr>
        <p:spPr>
          <a:xfrm>
            <a:off x="3129105" y="6068674"/>
            <a:ext cx="6572221" cy="365125"/>
          </a:xfrm>
        </p:spPr>
        <p:txBody>
          <a:bodyPr/>
          <a:lstStyle/>
          <a:p>
            <a:fld id="{A30787F0-7746-430D-A219-2ACB3829ADC5}" type="slidenum">
              <a:rPr lang="en-GB" smtClean="0"/>
              <a:pPr/>
              <a:t>100</a:t>
            </a:fld>
            <a:endParaRPr lang="en-GB"/>
          </a:p>
        </p:txBody>
      </p:sp>
      <p:sp>
        <p:nvSpPr>
          <p:cNvPr id="4" name="Rectangle 17"/>
          <p:cNvSpPr>
            <a:spLocks noChangeArrowheads="1"/>
          </p:cNvSpPr>
          <p:nvPr/>
        </p:nvSpPr>
        <p:spPr bwMode="auto">
          <a:xfrm>
            <a:off x="622442" y="1083924"/>
            <a:ext cx="10884613" cy="914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W. Kilpatrick in 1956 fitted some experimental data on breakdown “levels” in RF regime with a F.-N. type formula, assuming that the breakdown is ignited by the impact on the surface of an ion accelerated on the gap, with energy W:</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graphicFrame>
        <p:nvGraphicFramePr>
          <p:cNvPr id="5" name="Object 4"/>
          <p:cNvGraphicFramePr>
            <a:graphicFrameLocks noChangeAspect="1"/>
          </p:cNvGraphicFramePr>
          <p:nvPr>
            <p:extLst>
              <p:ext uri="{D42A27DB-BD31-4B8C-83A1-F6EECF244321}">
                <p14:modId xmlns:p14="http://schemas.microsoft.com/office/powerpoint/2010/main" val="2208191763"/>
              </p:ext>
            </p:extLst>
          </p:nvPr>
        </p:nvGraphicFramePr>
        <p:xfrm>
          <a:off x="6229493" y="1781862"/>
          <a:ext cx="2717800" cy="432924"/>
        </p:xfrm>
        <a:graphic>
          <a:graphicData uri="http://schemas.openxmlformats.org/presentationml/2006/ole">
            <mc:AlternateContent xmlns:mc="http://schemas.openxmlformats.org/markup-compatibility/2006">
              <mc:Choice xmlns:v="urn:schemas-microsoft-com:vml" Requires="v">
                <p:oleObj name="Equation" r:id="rId2" imgW="1434960" imgH="228600" progId="Equation.3">
                  <p:embed/>
                </p:oleObj>
              </mc:Choice>
              <mc:Fallback>
                <p:oleObj name="Equation" r:id="rId2" imgW="1434960" imgH="228600" progId="Equation.3">
                  <p:embed/>
                  <p:pic>
                    <p:nvPicPr>
                      <p:cNvPr id="5"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9493" y="1781862"/>
                        <a:ext cx="2717800" cy="4329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17"/>
          <p:cNvSpPr>
            <a:spLocks noChangeArrowheads="1"/>
          </p:cNvSpPr>
          <p:nvPr/>
        </p:nvSpPr>
        <p:spPr bwMode="auto">
          <a:xfrm>
            <a:off x="698643" y="2379324"/>
            <a:ext cx="10808412" cy="914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In the late 60’s at Los Alamos they introduced a calculation of the ion velocity based on gap and frequency (the ion has a transit time factor!) </a:t>
            </a:r>
            <a:r>
              <a:rPr lang="en-US" sz="1600" dirty="0">
                <a:latin typeface="Arial"/>
                <a:cs typeface="Arial"/>
                <a:sym typeface="Symbol" pitchFamily="18" charset="2"/>
              </a:rPr>
              <a:t>→</a:t>
            </a:r>
            <a:r>
              <a:rPr lang="en-US" sz="1600" dirty="0">
                <a:latin typeface="Comic Sans MS" pitchFamily="66" charset="0"/>
                <a:sym typeface="Symbol" pitchFamily="18" charset="2"/>
              </a:rPr>
              <a:t> frequency dependant version of the Kilpatrick criterion:</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graphicFrame>
        <p:nvGraphicFramePr>
          <p:cNvPr id="695299" name="Object 3"/>
          <p:cNvGraphicFramePr>
            <a:graphicFrameLocks noChangeAspect="1"/>
          </p:cNvGraphicFramePr>
          <p:nvPr>
            <p:extLst>
              <p:ext uri="{D42A27DB-BD31-4B8C-83A1-F6EECF244321}">
                <p14:modId xmlns:p14="http://schemas.microsoft.com/office/powerpoint/2010/main" val="211764565"/>
              </p:ext>
            </p:extLst>
          </p:nvPr>
        </p:nvGraphicFramePr>
        <p:xfrm>
          <a:off x="6229493" y="3065125"/>
          <a:ext cx="2851150" cy="420965"/>
        </p:xfrm>
        <a:graphic>
          <a:graphicData uri="http://schemas.openxmlformats.org/presentationml/2006/ole">
            <mc:AlternateContent xmlns:mc="http://schemas.openxmlformats.org/markup-compatibility/2006">
              <mc:Choice xmlns:v="urn:schemas-microsoft-com:vml" Requires="v">
                <p:oleObj name="Equation" r:id="rId4" imgW="1549080" imgH="228600" progId="Equation.3">
                  <p:embed/>
                </p:oleObj>
              </mc:Choice>
              <mc:Fallback>
                <p:oleObj name="Equation" r:id="rId4" imgW="1549080" imgH="228600" progId="Equation.3">
                  <p:embed/>
                  <p:pic>
                    <p:nvPicPr>
                      <p:cNvPr id="69529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9493" y="3065125"/>
                        <a:ext cx="2851150" cy="4209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17"/>
          <p:cNvSpPr>
            <a:spLocks noChangeArrowheads="1"/>
          </p:cNvSpPr>
          <p:nvPr/>
        </p:nvSpPr>
        <p:spPr bwMode="auto">
          <a:xfrm>
            <a:off x="546243" y="3674724"/>
            <a:ext cx="11402602" cy="2590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This formula is still used as a reference in the design of linear accelerators! For a given frequency, allows to calculate the “Kilpatrick field”. </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Very useful and a good reference, with some caveats:</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It </a:t>
            </a:r>
            <a:r>
              <a:rPr lang="fr-CH" sz="1400" dirty="0" err="1">
                <a:latin typeface="Comic Sans MS" pitchFamily="66" charset="0"/>
                <a:sym typeface="Symbol" pitchFamily="18" charset="2"/>
              </a:rPr>
              <a:t>gives</a:t>
            </a:r>
            <a:r>
              <a:rPr lang="fr-CH" sz="1400" dirty="0">
                <a:latin typeface="Comic Sans MS" pitchFamily="66" charset="0"/>
                <a:sym typeface="Symbol" pitchFamily="18" charset="2"/>
              </a:rPr>
              <a:t> the </a:t>
            </a:r>
            <a:r>
              <a:rPr lang="fr-CH" sz="1400" dirty="0" err="1">
                <a:latin typeface="Comic Sans MS" pitchFamily="66" charset="0"/>
                <a:sym typeface="Symbol" pitchFamily="18" charset="2"/>
              </a:rPr>
              <a:t>famous</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result</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that</a:t>
            </a:r>
            <a:r>
              <a:rPr lang="fr-CH" sz="1400" dirty="0">
                <a:latin typeface="Comic Sans MS" pitchFamily="66" charset="0"/>
                <a:sym typeface="Symbol" pitchFamily="18" charset="2"/>
              </a:rPr>
              <a:t> maximum </a:t>
            </a:r>
            <a:r>
              <a:rPr lang="fr-CH" sz="1400" dirty="0" err="1">
                <a:latin typeface="Comic Sans MS" pitchFamily="66" charset="0"/>
                <a:sym typeface="Symbol" pitchFamily="18" charset="2"/>
              </a:rPr>
              <a:t>field</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goes</a:t>
            </a:r>
            <a:r>
              <a:rPr lang="fr-CH" sz="1400" dirty="0">
                <a:latin typeface="Comic Sans MS" pitchFamily="66" charset="0"/>
                <a:sym typeface="Symbol" pitchFamily="18" charset="2"/>
              </a:rPr>
              <a:t> as </a:t>
            </a:r>
            <a:r>
              <a:rPr lang="fr-CH" sz="1400" dirty="0">
                <a:latin typeface="Arial"/>
                <a:cs typeface="Arial"/>
                <a:sym typeface="Symbol" pitchFamily="18" charset="2"/>
              </a:rPr>
              <a:t>√f</a:t>
            </a:r>
            <a:r>
              <a:rPr lang="fr-CH" sz="1400" dirty="0">
                <a:latin typeface="Comic Sans MS" pitchFamily="66" charset="0"/>
                <a:sym typeface="Symbol" pitchFamily="18" charset="2"/>
              </a:rPr>
              <a:t> ; </a:t>
            </a:r>
            <a:r>
              <a:rPr lang="fr-CH" sz="1400" dirty="0" err="1">
                <a:latin typeface="Comic Sans MS" pitchFamily="66" charset="0"/>
                <a:sym typeface="Symbol" pitchFamily="18" charset="2"/>
              </a:rPr>
              <a:t>although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demonstrated</a:t>
            </a:r>
            <a:r>
              <a:rPr lang="fr-CH" sz="1400" dirty="0">
                <a:latin typeface="Comic Sans MS" pitchFamily="66" charset="0"/>
                <a:sym typeface="Symbol" pitchFamily="18" charset="2"/>
              </a:rPr>
              <a:t> in </a:t>
            </a:r>
            <a:r>
              <a:rPr lang="fr-CH" sz="1400" dirty="0" err="1">
                <a:latin typeface="Comic Sans MS" pitchFamily="66" charset="0"/>
                <a:sym typeface="Symbol" pitchFamily="18" charset="2"/>
              </a:rPr>
              <a:t>several</a:t>
            </a:r>
            <a:r>
              <a:rPr lang="fr-CH" sz="1400" dirty="0">
                <a:latin typeface="Comic Sans MS" pitchFamily="66" charset="0"/>
                <a:sym typeface="Symbol" pitchFamily="18" charset="2"/>
              </a:rPr>
              <a:t> cases, </a:t>
            </a:r>
            <a:r>
              <a:rPr lang="fr-CH" sz="1400" dirty="0" err="1">
                <a:latin typeface="Comic Sans MS" pitchFamily="66" charset="0"/>
                <a:sym typeface="Symbol" pitchFamily="18" charset="2"/>
              </a:rPr>
              <a:t>now</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it</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is</a:t>
            </a:r>
            <a:r>
              <a:rPr lang="fr-CH" sz="1400" dirty="0">
                <a:latin typeface="Comic Sans MS" pitchFamily="66" charset="0"/>
                <a:sym typeface="Symbol" pitchFamily="18" charset="2"/>
              </a:rPr>
              <a:t> not </a:t>
            </a:r>
            <a:r>
              <a:rPr lang="fr-CH" sz="1400" dirty="0" err="1">
                <a:latin typeface="Comic Sans MS" pitchFamily="66" charset="0"/>
                <a:sym typeface="Symbol" pitchFamily="18" charset="2"/>
              </a:rPr>
              <a:t>considered</a:t>
            </a:r>
            <a:r>
              <a:rPr lang="fr-CH" sz="1400" dirty="0">
                <a:latin typeface="Comic Sans MS" pitchFamily="66" charset="0"/>
                <a:sym typeface="Symbol" pitchFamily="18" charset="2"/>
              </a:rPr>
              <a:t> as a </a:t>
            </a:r>
            <a:r>
              <a:rPr lang="fr-CH" sz="1400" dirty="0" err="1">
                <a:latin typeface="Comic Sans MS" pitchFamily="66" charset="0"/>
                <a:sym typeface="Symbol" pitchFamily="18" charset="2"/>
              </a:rPr>
              <a:t>fixed</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law</a:t>
            </a:r>
            <a:r>
              <a:rPr lang="fr-CH" sz="1400" dirty="0">
                <a:latin typeface="Comic Sans MS" pitchFamily="66" charset="0"/>
                <a:sym typeface="Symbol" pitchFamily="18" charset="2"/>
              </a:rPr>
              <a:t> and in </a:t>
            </a:r>
            <a:r>
              <a:rPr lang="fr-CH" sz="1400" dirty="0" err="1">
                <a:latin typeface="Comic Sans MS" pitchFamily="66" charset="0"/>
                <a:sym typeface="Symbol" pitchFamily="18" charset="2"/>
              </a:rPr>
              <a:t>particular</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does</a:t>
            </a:r>
            <a:r>
              <a:rPr lang="fr-CH" sz="1400" dirty="0">
                <a:latin typeface="Comic Sans MS" pitchFamily="66" charset="0"/>
                <a:sym typeface="Symbol" pitchFamily="18" charset="2"/>
              </a:rPr>
              <a:t> not </a:t>
            </a:r>
            <a:r>
              <a:rPr lang="fr-CH" sz="1400" dirty="0" err="1">
                <a:latin typeface="Comic Sans MS" pitchFamily="66" charset="0"/>
                <a:sym typeface="Symbol" pitchFamily="18" charset="2"/>
              </a:rPr>
              <a:t>hold</a:t>
            </a:r>
            <a:r>
              <a:rPr lang="fr-CH" sz="1400" dirty="0">
                <a:latin typeface="Comic Sans MS" pitchFamily="66" charset="0"/>
                <a:sym typeface="Symbol" pitchFamily="18" charset="2"/>
              </a:rPr>
              <a:t> &gt;10 GHz, </a:t>
            </a:r>
            <a:r>
              <a:rPr lang="fr-CH" sz="1400" dirty="0" err="1">
                <a:latin typeface="Comic Sans MS" pitchFamily="66" charset="0"/>
                <a:sym typeface="Symbol" pitchFamily="18" charset="2"/>
              </a:rPr>
              <a:t>where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other</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phenomena</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take</a:t>
            </a:r>
            <a:r>
              <a:rPr lang="fr-CH" sz="1400" dirty="0">
                <a:latin typeface="Comic Sans MS" pitchFamily="66" charset="0"/>
                <a:sym typeface="Symbol" pitchFamily="18" charset="2"/>
              </a:rPr>
              <a:t> place.</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It </a:t>
            </a:r>
            <a:r>
              <a:rPr lang="fr-CH" sz="1400" dirty="0" err="1">
                <a:latin typeface="Comic Sans MS" pitchFamily="66" charset="0"/>
                <a:sym typeface="Symbol" pitchFamily="18" charset="2"/>
              </a:rPr>
              <a:t>is</a:t>
            </a:r>
            <a:r>
              <a:rPr lang="fr-CH" sz="1400" dirty="0">
                <a:latin typeface="Comic Sans MS" pitchFamily="66" charset="0"/>
                <a:sym typeface="Symbol" pitchFamily="18" charset="2"/>
              </a:rPr>
              <a:t> not </a:t>
            </a:r>
            <a:r>
              <a:rPr lang="fr-CH" sz="1400" dirty="0" err="1">
                <a:latin typeface="Comic Sans MS" pitchFamily="66" charset="0"/>
                <a:sym typeface="Symbol" pitchFamily="18" charset="2"/>
              </a:rPr>
              <a:t>valid</a:t>
            </a:r>
            <a:r>
              <a:rPr lang="fr-CH" sz="1400" dirty="0">
                <a:latin typeface="Comic Sans MS" pitchFamily="66" charset="0"/>
                <a:sym typeface="Symbol" pitchFamily="18" charset="2"/>
              </a:rPr>
              <a:t> for </a:t>
            </a:r>
            <a:r>
              <a:rPr lang="fr-CH" sz="1400" dirty="0" err="1">
                <a:latin typeface="Comic Sans MS" pitchFamily="66" charset="0"/>
                <a:sym typeface="Symbol" pitchFamily="18" charset="2"/>
              </a:rPr>
              <a:t>small</a:t>
            </a:r>
            <a:r>
              <a:rPr lang="fr-CH" sz="1400" dirty="0">
                <a:latin typeface="Comic Sans MS" pitchFamily="66" charset="0"/>
                <a:sym typeface="Symbol" pitchFamily="18" charset="2"/>
              </a:rPr>
              <a:t> gaps and </a:t>
            </a:r>
            <a:r>
              <a:rPr lang="fr-CH" sz="1400" dirty="0" err="1">
                <a:latin typeface="Comic Sans MS" pitchFamily="66" charset="0"/>
                <a:sym typeface="Symbol" pitchFamily="18" charset="2"/>
              </a:rPr>
              <a:t>low</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frequencies</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where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we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approach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instead</a:t>
            </a:r>
            <a:r>
              <a:rPr lang="fr-CH" sz="1400" dirty="0">
                <a:latin typeface="Comic Sans MS" pitchFamily="66" charset="0"/>
                <a:sym typeface="Symbol" pitchFamily="18" charset="2"/>
              </a:rPr>
              <a:t> the </a:t>
            </a:r>
            <a:r>
              <a:rPr lang="fr-CH" sz="1400" dirty="0" err="1">
                <a:latin typeface="Comic Sans MS" pitchFamily="66" charset="0"/>
                <a:sym typeface="Symbol" pitchFamily="18" charset="2"/>
              </a:rPr>
              <a:t>limits</a:t>
            </a:r>
            <a:r>
              <a:rPr lang="fr-CH" sz="1400" dirty="0">
                <a:latin typeface="Comic Sans MS" pitchFamily="66" charset="0"/>
                <a:sym typeface="Symbol" pitchFamily="18" charset="2"/>
              </a:rPr>
              <a:t> for DC </a:t>
            </a:r>
            <a:r>
              <a:rPr lang="fr-CH" sz="1400" dirty="0" err="1">
                <a:latin typeface="Comic Sans MS" pitchFamily="66" charset="0"/>
                <a:sym typeface="Symbol" pitchFamily="18" charset="2"/>
              </a:rPr>
              <a:t>field</a:t>
            </a:r>
            <a:r>
              <a:rPr lang="fr-CH" sz="1400" dirty="0">
                <a:latin typeface="Comic Sans MS" pitchFamily="66" charset="0"/>
                <a:sym typeface="Symbol" pitchFamily="18" charset="2"/>
              </a:rPr>
              <a:t>;</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It </a:t>
            </a:r>
            <a:r>
              <a:rPr lang="fr-CH" sz="1400" dirty="0" err="1">
                <a:latin typeface="Comic Sans MS" pitchFamily="66" charset="0"/>
                <a:sym typeface="Symbol" pitchFamily="18" charset="2"/>
              </a:rPr>
              <a:t>gives</a:t>
            </a:r>
            <a:r>
              <a:rPr lang="fr-CH" sz="1400" dirty="0">
                <a:latin typeface="Comic Sans MS" pitchFamily="66" charset="0"/>
                <a:sym typeface="Symbol" pitchFamily="18" charset="2"/>
              </a:rPr>
              <a:t> the </a:t>
            </a:r>
            <a:r>
              <a:rPr lang="fr-CH" sz="1400" dirty="0" err="1">
                <a:latin typeface="Comic Sans MS" pitchFamily="66" charset="0"/>
                <a:sym typeface="Symbol" pitchFamily="18" charset="2"/>
              </a:rPr>
              <a:t>wrong</a:t>
            </a:r>
            <a:r>
              <a:rPr lang="fr-CH" sz="1400" dirty="0">
                <a:latin typeface="Comic Sans MS" pitchFamily="66" charset="0"/>
                <a:sym typeface="Symbol" pitchFamily="18" charset="2"/>
              </a:rPr>
              <a:t> message </a:t>
            </a:r>
            <a:r>
              <a:rPr lang="fr-CH" sz="1400" dirty="0" err="1">
                <a:latin typeface="Comic Sans MS" pitchFamily="66" charset="0"/>
                <a:sym typeface="Symbol" pitchFamily="18" charset="2"/>
              </a:rPr>
              <a:t>that</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there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is</a:t>
            </a:r>
            <a:r>
              <a:rPr lang="fr-CH" sz="1400" dirty="0">
                <a:latin typeface="Comic Sans MS" pitchFamily="66" charset="0"/>
                <a:sym typeface="Symbol" pitchFamily="18" charset="2"/>
              </a:rPr>
              <a:t> a breakdown </a:t>
            </a:r>
            <a:r>
              <a:rPr lang="fr-CH" sz="1400" dirty="0" err="1">
                <a:latin typeface="Comic Sans MS" pitchFamily="66" charset="0"/>
                <a:sym typeface="Symbol" pitchFamily="18" charset="2"/>
              </a:rPr>
              <a:t>threshold</a:t>
            </a:r>
            <a:r>
              <a:rPr lang="fr-CH" sz="1400" dirty="0">
                <a:latin typeface="Comic Sans MS" pitchFamily="66" charset="0"/>
                <a:sym typeface="Symbol" pitchFamily="18" charset="2"/>
              </a:rPr>
              <a:t>;</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The </a:t>
            </a:r>
            <a:r>
              <a:rPr lang="fr-CH" sz="1400" dirty="0" err="1">
                <a:latin typeface="Comic Sans MS" pitchFamily="66" charset="0"/>
                <a:sym typeface="Symbol" pitchFamily="18" charset="2"/>
              </a:rPr>
              <a:t>experimental</a:t>
            </a:r>
            <a:r>
              <a:rPr lang="fr-CH" sz="1400" dirty="0">
                <a:latin typeface="Comic Sans MS" pitchFamily="66" charset="0"/>
                <a:sym typeface="Symbol" pitchFamily="18" charset="2"/>
              </a:rPr>
              <a:t> data </a:t>
            </a:r>
            <a:r>
              <a:rPr lang="fr-CH" sz="1400" dirty="0" err="1">
                <a:latin typeface="Comic Sans MS" pitchFamily="66" charset="0"/>
                <a:sym typeface="Symbol" pitchFamily="18" charset="2"/>
              </a:rPr>
              <a:t>were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taken</a:t>
            </a:r>
            <a:r>
              <a:rPr lang="fr-CH" sz="1400" dirty="0">
                <a:latin typeface="Comic Sans MS" pitchFamily="66" charset="0"/>
                <a:sym typeface="Symbol" pitchFamily="18" charset="2"/>
              </a:rPr>
              <a:t> in the 50’s </a:t>
            </a:r>
            <a:r>
              <a:rPr lang="fr-CH" sz="1400" dirty="0" err="1">
                <a:latin typeface="Comic Sans MS" pitchFamily="66" charset="0"/>
                <a:sym typeface="Symbol" pitchFamily="18" charset="2"/>
              </a:rPr>
              <a:t>with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bad</a:t>
            </a:r>
            <a:r>
              <a:rPr lang="fr-CH" sz="1400" dirty="0">
                <a:latin typeface="Comic Sans MS" pitchFamily="66" charset="0"/>
                <a:sym typeface="Symbol" pitchFamily="18" charset="2"/>
              </a:rPr>
              <a:t> vacuums, </a:t>
            </a:r>
            <a:r>
              <a:rPr lang="fr-CH" sz="1400" dirty="0" err="1">
                <a:latin typeface="Comic Sans MS" pitchFamily="66" charset="0"/>
                <a:sym typeface="Symbol" pitchFamily="18" charset="2"/>
              </a:rPr>
              <a:t>nowadays</a:t>
            </a:r>
            <a:r>
              <a:rPr lang="fr-CH" sz="1400" dirty="0">
                <a:latin typeface="Comic Sans MS" pitchFamily="66" charset="0"/>
                <a:sym typeface="Symbol" pitchFamily="18" charset="2"/>
              </a:rPr>
              <a:t> a </a:t>
            </a:r>
            <a:r>
              <a:rPr lang="fr-CH" sz="1400" dirty="0" err="1">
                <a:latin typeface="Comic Sans MS" pitchFamily="66" charset="0"/>
                <a:sym typeface="Symbol" pitchFamily="18" charset="2"/>
              </a:rPr>
              <a:t>cavity</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can</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operate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at</a:t>
            </a:r>
            <a:r>
              <a:rPr lang="fr-CH" sz="1400" dirty="0">
                <a:latin typeface="Comic Sans MS" pitchFamily="66" charset="0"/>
                <a:sym typeface="Symbol" pitchFamily="18" charset="2"/>
              </a:rPr>
              <a:t> a few times the Kilpatrick </a:t>
            </a:r>
            <a:r>
              <a:rPr lang="fr-CH" sz="1400" dirty="0" err="1">
                <a:latin typeface="Comic Sans MS" pitchFamily="66" charset="0"/>
                <a:sym typeface="Symbol" pitchFamily="18" charset="2"/>
              </a:rPr>
              <a:t>limit</a:t>
            </a:r>
            <a:r>
              <a:rPr lang="fr-CH" sz="1400" dirty="0">
                <a:latin typeface="Comic Sans MS" pitchFamily="66" charset="0"/>
                <a:sym typeface="Symbol" pitchFamily="18" charset="2"/>
              </a:rPr>
              <a:t>.</a:t>
            </a:r>
          </a:p>
          <a:p>
            <a:pPr marL="342900" indent="-342900">
              <a:buClr>
                <a:schemeClr val="hlink"/>
              </a:buClr>
              <a:buSzPct val="100000"/>
            </a:pPr>
            <a:r>
              <a:rPr lang="fr-CH" sz="1400" dirty="0" err="1">
                <a:latin typeface="Comic Sans MS" pitchFamily="66" charset="0"/>
                <a:sym typeface="Symbol" pitchFamily="18" charset="2"/>
              </a:rPr>
              <a:t>Usual</a:t>
            </a:r>
            <a:r>
              <a:rPr lang="fr-CH" sz="1400" dirty="0">
                <a:latin typeface="Comic Sans MS" pitchFamily="66" charset="0"/>
                <a:sym typeface="Symbol" pitchFamily="18" charset="2"/>
              </a:rPr>
              <a:t> maximum </a:t>
            </a:r>
            <a:r>
              <a:rPr lang="fr-CH" sz="1400" dirty="0" err="1">
                <a:latin typeface="Comic Sans MS" pitchFamily="66" charset="0"/>
                <a:sym typeface="Symbol" pitchFamily="18" charset="2"/>
              </a:rPr>
              <a:t>fields</a:t>
            </a:r>
            <a:r>
              <a:rPr lang="fr-CH" sz="1400" dirty="0">
                <a:latin typeface="Comic Sans MS" pitchFamily="66" charset="0"/>
                <a:sym typeface="Symbol" pitchFamily="18" charset="2"/>
              </a:rPr>
              <a:t> range </a:t>
            </a:r>
            <a:r>
              <a:rPr lang="fr-CH" sz="1400" dirty="0" err="1">
                <a:latin typeface="Comic Sans MS" pitchFamily="66" charset="0"/>
                <a:sym typeface="Symbol" pitchFamily="18" charset="2"/>
              </a:rPr>
              <a:t>from</a:t>
            </a:r>
            <a:r>
              <a:rPr lang="fr-CH" sz="1400" dirty="0">
                <a:latin typeface="Comic Sans MS" pitchFamily="66" charset="0"/>
                <a:sym typeface="Symbol" pitchFamily="18" charset="2"/>
              </a:rPr>
              <a:t> about 1 Kilpatrick (CW </a:t>
            </a:r>
            <a:r>
              <a:rPr lang="fr-CH" sz="1400" dirty="0" err="1">
                <a:latin typeface="Comic Sans MS" pitchFamily="66" charset="0"/>
                <a:sym typeface="Symbol" pitchFamily="18" charset="2"/>
              </a:rPr>
              <a:t>systems</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high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reliability</a:t>
            </a:r>
            <a:r>
              <a:rPr lang="fr-CH" sz="1400" dirty="0">
                <a:latin typeface="Comic Sans MS" pitchFamily="66" charset="0"/>
                <a:sym typeface="Symbol" pitchFamily="18" charset="2"/>
              </a:rPr>
              <a:t>) to 2.5 Kilpatrick (RFQ2)</a:t>
            </a:r>
            <a:endParaRPr lang="en-US" sz="14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Multipactoring</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101</a:t>
            </a:fld>
            <a:endParaRPr lang="en-GB"/>
          </a:p>
        </p:txBody>
      </p:sp>
      <p:pic>
        <p:nvPicPr>
          <p:cNvPr id="43010" name="Picture 2" descr="C:\RF_photos\power_loop_debuncher\100-0089_IMG.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5391" y="1068870"/>
            <a:ext cx="2609850" cy="3479800"/>
          </a:xfrm>
          <a:prstGeom prst="rect">
            <a:avLst/>
          </a:prstGeom>
          <a:noFill/>
        </p:spPr>
      </p:pic>
      <p:sp>
        <p:nvSpPr>
          <p:cNvPr id="5" name="Rectangle 17"/>
          <p:cNvSpPr>
            <a:spLocks noChangeArrowheads="1"/>
          </p:cNvSpPr>
          <p:nvPr/>
        </p:nvSpPr>
        <p:spPr bwMode="auto">
          <a:xfrm>
            <a:off x="4572001" y="1143693"/>
            <a:ext cx="7356296" cy="5486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Electron resonance due to secondary emitted electrons from the surfaces.</a:t>
            </a:r>
          </a:p>
          <a:p>
            <a:pPr>
              <a:buClr>
                <a:schemeClr val="hlink"/>
              </a:buClr>
              <a:buSzPct val="70000"/>
              <a:buFont typeface="Symbol" pitchFamily="18" charset="2"/>
              <a:buNone/>
            </a:pPr>
            <a:r>
              <a:rPr lang="en-US" sz="1600" dirty="0">
                <a:latin typeface="Comic Sans MS" pitchFamily="66" charset="0"/>
                <a:sym typeface="Symbol" pitchFamily="18" charset="2"/>
              </a:rPr>
              <a:t>Occurs at low voltages and can completely stop normal operation of a cavity.</a:t>
            </a:r>
          </a:p>
          <a:p>
            <a:pPr>
              <a:buClr>
                <a:schemeClr val="hlink"/>
              </a:buClr>
              <a:buSzPct val="70000"/>
              <a:buFont typeface="Symbol" pitchFamily="18" charset="2"/>
              <a:buNone/>
            </a:pPr>
            <a:endParaRPr lang="en-US" sz="8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Some causes of </a:t>
            </a:r>
            <a:r>
              <a:rPr lang="en-US" sz="1600" dirty="0" err="1">
                <a:latin typeface="Comic Sans MS" pitchFamily="66" charset="0"/>
                <a:sym typeface="Symbol" pitchFamily="18" charset="2"/>
              </a:rPr>
              <a:t>multipactoring</a:t>
            </a:r>
            <a:r>
              <a:rPr lang="en-US" sz="1600" dirty="0">
                <a:latin typeface="Comic Sans MS" pitchFamily="66" charset="0"/>
                <a:sym typeface="Symbol" pitchFamily="18" charset="2"/>
              </a:rPr>
              <a:t>:</a:t>
            </a:r>
          </a:p>
          <a:p>
            <a:pPr marL="285750" indent="-285750">
              <a:buClr>
                <a:schemeClr val="hlink"/>
              </a:buClr>
              <a:buSzPct val="70000"/>
              <a:buFontTx/>
              <a:buChar char="-"/>
            </a:pPr>
            <a:r>
              <a:rPr lang="en-US" sz="1600" dirty="0">
                <a:latin typeface="Comic Sans MS" pitchFamily="66" charset="0"/>
                <a:sym typeface="Symbol" pitchFamily="18" charset="2"/>
              </a:rPr>
              <a:t>Dirty surfaces (impurities emitting electrons)</a:t>
            </a:r>
          </a:p>
          <a:p>
            <a:pPr marL="285750" indent="-285750">
              <a:buClr>
                <a:schemeClr val="hlink"/>
              </a:buClr>
              <a:buSzPct val="70000"/>
              <a:buFontTx/>
              <a:buChar char="-"/>
            </a:pPr>
            <a:r>
              <a:rPr lang="en-US" sz="1600" dirty="0">
                <a:latin typeface="Comic Sans MS" pitchFamily="66" charset="0"/>
                <a:sym typeface="Symbol" pitchFamily="18" charset="2"/>
              </a:rPr>
              <a:t>Air pockets (providing ions and electrons)</a:t>
            </a:r>
          </a:p>
          <a:p>
            <a:pPr marL="285750" indent="-285750">
              <a:buClr>
                <a:schemeClr val="hlink"/>
              </a:buClr>
              <a:buSzPct val="70000"/>
              <a:buFontTx/>
              <a:buChar char="-"/>
            </a:pPr>
            <a:r>
              <a:rPr lang="en-US" sz="1600" dirty="0">
                <a:latin typeface="Comic Sans MS" pitchFamily="66" charset="0"/>
                <a:sym typeface="Symbol" pitchFamily="18" charset="2"/>
              </a:rPr>
              <a:t>Parallel plate and coaxial geometries (well-defined electron path)</a:t>
            </a:r>
          </a:p>
          <a:p>
            <a:pPr marL="285750" indent="-285750">
              <a:buClr>
                <a:schemeClr val="hlink"/>
              </a:buClr>
              <a:buSzPct val="70000"/>
              <a:buFontTx/>
              <a:buChar char="-"/>
            </a:pPr>
            <a:r>
              <a:rPr lang="en-US" sz="1600" dirty="0">
                <a:latin typeface="Comic Sans MS" pitchFamily="66" charset="0"/>
                <a:sym typeface="Symbol" pitchFamily="18" charset="2"/>
              </a:rPr>
              <a:t>High pulsing rates (remaining electrons)</a:t>
            </a:r>
          </a:p>
          <a:p>
            <a:pPr marL="285750" indent="-285750">
              <a:buClr>
                <a:schemeClr val="hlink"/>
              </a:buClr>
              <a:buSzPct val="70000"/>
              <a:buFontTx/>
              <a:buChar char="-"/>
            </a:pPr>
            <a:r>
              <a:rPr lang="en-US" sz="1600" dirty="0">
                <a:latin typeface="Comic Sans MS" pitchFamily="66" charset="0"/>
                <a:sym typeface="Symbol" pitchFamily="18" charset="2"/>
              </a:rPr>
              <a:t>Presence of silver (secondary emission &gt;1)</a:t>
            </a:r>
          </a:p>
          <a:p>
            <a:pPr marL="285750" indent="-285750">
              <a:buClr>
                <a:schemeClr val="hlink"/>
              </a:buClr>
              <a:buSzPct val="70000"/>
              <a:buFontTx/>
              <a:buChar char="-"/>
            </a:pPr>
            <a:r>
              <a:rPr lang="en-US" sz="1600" dirty="0">
                <a:latin typeface="Comic Sans MS" pitchFamily="66" charset="0"/>
                <a:sym typeface="Symbol" pitchFamily="18" charset="2"/>
              </a:rPr>
              <a:t>Vicinity of a ceramic insulator (high sec. emission) </a:t>
            </a:r>
          </a:p>
          <a:p>
            <a:pPr marL="285750" indent="-285750">
              <a:buClr>
                <a:schemeClr val="hlink"/>
              </a:buClr>
              <a:buSzPct val="70000"/>
              <a:buFontTx/>
              <a:buChar char="-"/>
            </a:pPr>
            <a:r>
              <a:rPr lang="en-US" sz="1600" dirty="0">
                <a:latin typeface="Comic Sans MS" pitchFamily="66" charset="0"/>
                <a:sym typeface="Symbol" pitchFamily="18" charset="2"/>
              </a:rPr>
              <a:t>Bad luck…</a:t>
            </a:r>
          </a:p>
          <a:p>
            <a:pPr marL="285750" indent="-285750">
              <a:buClr>
                <a:schemeClr val="hlink"/>
              </a:buClr>
              <a:buSzPct val="70000"/>
              <a:buFontTx/>
              <a:buChar char="-"/>
            </a:pPr>
            <a:endParaRPr lang="en-US" sz="800" dirty="0">
              <a:latin typeface="Comic Sans MS" pitchFamily="66" charset="0"/>
              <a:sym typeface="Symbol" pitchFamily="18" charset="2"/>
            </a:endParaRPr>
          </a:p>
          <a:p>
            <a:pPr>
              <a:buClr>
                <a:schemeClr val="hlink"/>
              </a:buClr>
              <a:buSzPct val="70000"/>
            </a:pPr>
            <a:r>
              <a:rPr lang="en-US" sz="1600" dirty="0">
                <a:latin typeface="Comic Sans MS" pitchFamily="66" charset="0"/>
                <a:sym typeface="Symbol" pitchFamily="18" charset="2"/>
              </a:rPr>
              <a:t>Some cures:</a:t>
            </a:r>
          </a:p>
          <a:p>
            <a:pPr marL="285750" indent="-285750">
              <a:buClr>
                <a:schemeClr val="hlink"/>
              </a:buClr>
              <a:buSzPct val="70000"/>
              <a:buFont typeface="Arial" panose="020B0604020202020204" pitchFamily="34" charset="0"/>
              <a:buChar char="•"/>
            </a:pPr>
            <a:r>
              <a:rPr lang="en-US" sz="1600" dirty="0">
                <a:latin typeface="Comic Sans MS" pitchFamily="66" charset="0"/>
                <a:sym typeface="Symbol" pitchFamily="18" charset="2"/>
              </a:rPr>
              <a:t>Conditioning: long times in the </a:t>
            </a:r>
            <a:r>
              <a:rPr lang="en-US" sz="1600" dirty="0" err="1">
                <a:latin typeface="Comic Sans MS" pitchFamily="66" charset="0"/>
                <a:sym typeface="Symbol" pitchFamily="18" charset="2"/>
              </a:rPr>
              <a:t>mp</a:t>
            </a:r>
            <a:r>
              <a:rPr lang="en-US" sz="1600" dirty="0">
                <a:latin typeface="Comic Sans MS" pitchFamily="66" charset="0"/>
                <a:sym typeface="Symbol" pitchFamily="18" charset="2"/>
              </a:rPr>
              <a:t>. region, possibly at higher repetition frequency, heating the surfaces to oxidize them and thus reduce the secondary emission coefficient below 1. Adding a frequency modulation increases the conditioned surface.</a:t>
            </a:r>
          </a:p>
          <a:p>
            <a:pPr marL="285750" indent="-285750">
              <a:buClr>
                <a:schemeClr val="hlink"/>
              </a:buClr>
              <a:buSzPct val="70000"/>
              <a:buFont typeface="Arial" panose="020B0604020202020204" pitchFamily="34" charset="0"/>
              <a:buChar char="•"/>
            </a:pPr>
            <a:r>
              <a:rPr lang="en-US" sz="1600" dirty="0">
                <a:latin typeface="Comic Sans MS" pitchFamily="66" charset="0"/>
                <a:sym typeface="Symbol" pitchFamily="18" charset="2"/>
              </a:rPr>
              <a:t>Some paints (</a:t>
            </a:r>
            <a:r>
              <a:rPr lang="en-US" sz="1600" dirty="0" err="1">
                <a:latin typeface="Comic Sans MS" pitchFamily="66" charset="0"/>
                <a:sym typeface="Symbol" pitchFamily="18" charset="2"/>
              </a:rPr>
              <a:t>aquadag</a:t>
            </a:r>
            <a:r>
              <a:rPr lang="en-US" sz="1600" dirty="0">
                <a:latin typeface="Comic Sans MS" pitchFamily="66" charset="0"/>
                <a:sym typeface="Symbol" pitchFamily="18" charset="2"/>
              </a:rPr>
              <a:t>) were used in the past but are not very good for the vacuum.</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sp>
        <p:nvSpPr>
          <p:cNvPr id="4" name="TextBox 3"/>
          <p:cNvSpPr txBox="1"/>
          <p:nvPr/>
        </p:nvSpPr>
        <p:spPr>
          <a:xfrm>
            <a:off x="789871" y="4712245"/>
            <a:ext cx="3469391" cy="1384995"/>
          </a:xfrm>
          <a:prstGeom prst="rect">
            <a:avLst/>
          </a:prstGeom>
          <a:noFill/>
        </p:spPr>
        <p:txBody>
          <a:bodyPr wrap="square" rtlCol="0">
            <a:spAutoFit/>
          </a:bodyPr>
          <a:lstStyle/>
          <a:p>
            <a:r>
              <a:rPr lang="fr-CH" sz="1200" i="1" dirty="0"/>
              <a:t>The </a:t>
            </a:r>
            <a:r>
              <a:rPr lang="fr-CH" sz="1200" i="1" dirty="0" err="1"/>
              <a:t>inner</a:t>
            </a:r>
            <a:r>
              <a:rPr lang="fr-CH" sz="1200" i="1" dirty="0"/>
              <a:t> </a:t>
            </a:r>
            <a:r>
              <a:rPr lang="fr-CH" sz="1200" i="1" dirty="0" err="1"/>
              <a:t>conductor</a:t>
            </a:r>
            <a:r>
              <a:rPr lang="fr-CH" sz="1200" i="1" dirty="0"/>
              <a:t> of a coaxial coupler </a:t>
            </a:r>
            <a:r>
              <a:rPr lang="fr-CH" sz="1200" i="1" dirty="0" err="1"/>
              <a:t>that</a:t>
            </a:r>
            <a:r>
              <a:rPr lang="fr-CH" sz="1200" i="1" dirty="0"/>
              <a:t> </a:t>
            </a:r>
            <a:r>
              <a:rPr lang="fr-CH" sz="1200" i="1" dirty="0" err="1"/>
              <a:t>was</a:t>
            </a:r>
            <a:r>
              <a:rPr lang="fr-CH" sz="1200" i="1" dirty="0"/>
              <a:t> (</a:t>
            </a:r>
            <a:r>
              <a:rPr lang="fr-CH" sz="1200" i="1" dirty="0" err="1"/>
              <a:t>probably</a:t>
            </a:r>
            <a:r>
              <a:rPr lang="fr-CH" sz="1200" i="1" dirty="0"/>
              <a:t> by </a:t>
            </a:r>
            <a:r>
              <a:rPr lang="fr-CH" sz="1200" i="1" dirty="0" err="1"/>
              <a:t>mistake</a:t>
            </a:r>
            <a:r>
              <a:rPr lang="fr-CH" sz="1200" i="1" dirty="0"/>
              <a:t>) </a:t>
            </a:r>
            <a:r>
              <a:rPr lang="fr-CH" sz="1200" i="1" dirty="0" err="1"/>
              <a:t>silver</a:t>
            </a:r>
            <a:r>
              <a:rPr lang="fr-CH" sz="1200" i="1" dirty="0"/>
              <a:t> </a:t>
            </a:r>
            <a:r>
              <a:rPr lang="fr-CH" sz="1200" i="1" dirty="0" err="1"/>
              <a:t>plated</a:t>
            </a:r>
            <a:r>
              <a:rPr lang="fr-CH" sz="1200" i="1" dirty="0"/>
              <a:t> and </a:t>
            </a:r>
            <a:r>
              <a:rPr lang="fr-CH" sz="1200" i="1" dirty="0" err="1"/>
              <a:t>then</a:t>
            </a:r>
            <a:r>
              <a:rPr lang="fr-CH" sz="1200" i="1" dirty="0"/>
              <a:t> </a:t>
            </a:r>
            <a:r>
              <a:rPr lang="fr-CH" sz="1200" i="1" dirty="0" err="1"/>
              <a:t>installed</a:t>
            </a:r>
            <a:r>
              <a:rPr lang="fr-CH" sz="1200" i="1" dirty="0"/>
              <a:t> in a CERN linac </a:t>
            </a:r>
            <a:r>
              <a:rPr lang="fr-CH" sz="1200" i="1" dirty="0" err="1"/>
              <a:t>cavity</a:t>
            </a:r>
            <a:r>
              <a:rPr lang="fr-CH" sz="1200" i="1" dirty="0"/>
              <a:t> in 1978. </a:t>
            </a:r>
            <a:r>
              <a:rPr lang="fr-CH" sz="1200" i="1" dirty="0" err="1"/>
              <a:t>Multipactoring</a:t>
            </a:r>
            <a:r>
              <a:rPr lang="fr-CH" sz="1200" i="1" dirty="0"/>
              <a:t> </a:t>
            </a:r>
            <a:r>
              <a:rPr lang="fr-CH" sz="1200" i="1" dirty="0" err="1"/>
              <a:t>went</a:t>
            </a:r>
            <a:r>
              <a:rPr lang="fr-CH" sz="1200" i="1" dirty="0"/>
              <a:t> on for 25 </a:t>
            </a:r>
            <a:r>
              <a:rPr lang="fr-CH" sz="1200" i="1" dirty="0" err="1"/>
              <a:t>years</a:t>
            </a:r>
            <a:r>
              <a:rPr lang="fr-CH" sz="1200" i="1" dirty="0"/>
              <a:t> </a:t>
            </a:r>
            <a:r>
              <a:rPr lang="fr-CH" sz="1200" i="1" dirty="0" err="1"/>
              <a:t>during</a:t>
            </a:r>
            <a:r>
              <a:rPr lang="fr-CH" sz="1200" i="1" dirty="0"/>
              <a:t> normal </a:t>
            </a:r>
            <a:r>
              <a:rPr lang="fr-CH" sz="1200" i="1" dirty="0" err="1"/>
              <a:t>operation</a:t>
            </a:r>
            <a:r>
              <a:rPr lang="fr-CH" sz="1200" i="1" dirty="0"/>
              <a:t> </a:t>
            </a:r>
            <a:r>
              <a:rPr lang="fr-CH" sz="1200" i="1" dirty="0" err="1"/>
              <a:t>sputtering</a:t>
            </a:r>
            <a:r>
              <a:rPr lang="fr-CH" sz="1200" i="1" dirty="0"/>
              <a:t> </a:t>
            </a:r>
            <a:r>
              <a:rPr lang="fr-CH" sz="1200" i="1" dirty="0" err="1"/>
              <a:t>silver</a:t>
            </a:r>
            <a:r>
              <a:rPr lang="fr-CH" sz="1200" i="1" dirty="0"/>
              <a:t> on the </a:t>
            </a:r>
            <a:r>
              <a:rPr lang="fr-CH" sz="1200" i="1" dirty="0" err="1"/>
              <a:t>window</a:t>
            </a:r>
            <a:r>
              <a:rPr lang="fr-CH" sz="1200" i="1" dirty="0"/>
              <a:t>, </a:t>
            </a:r>
            <a:r>
              <a:rPr lang="fr-CH" sz="1200" i="1" dirty="0" err="1"/>
              <a:t>until</a:t>
            </a:r>
            <a:r>
              <a:rPr lang="fr-CH" sz="1200" i="1" dirty="0"/>
              <a:t> </a:t>
            </a:r>
            <a:r>
              <a:rPr lang="fr-CH" sz="1200" i="1" dirty="0" err="1"/>
              <a:t>it</a:t>
            </a:r>
            <a:r>
              <a:rPr lang="fr-CH" sz="1200" i="1" dirty="0"/>
              <a:t> </a:t>
            </a:r>
            <a:r>
              <a:rPr lang="fr-CH" sz="1200" i="1" dirty="0" err="1"/>
              <a:t>eventually</a:t>
            </a:r>
            <a:r>
              <a:rPr lang="fr-CH" sz="1200" i="1" dirty="0"/>
              <a:t> short </a:t>
            </a:r>
            <a:r>
              <a:rPr lang="fr-CH" sz="1200" i="1" dirty="0" err="1"/>
              <a:t>circuited</a:t>
            </a:r>
            <a:r>
              <a:rPr lang="fr-CH" sz="1200" i="1" dirty="0"/>
              <a:t> a Friday night in 2003 </a:t>
            </a:r>
            <a:r>
              <a:rPr lang="fr-CH" sz="1200" i="1" dirty="0" err="1"/>
              <a:t>stopping</a:t>
            </a:r>
            <a:r>
              <a:rPr lang="fr-CH" sz="1200" i="1" dirty="0"/>
              <a:t> all CERN </a:t>
            </a:r>
            <a:r>
              <a:rPr lang="fr-CH" sz="1200" i="1" dirty="0" err="1"/>
              <a:t>accelerators</a:t>
            </a:r>
            <a:r>
              <a:rPr lang="fr-CH" sz="1200" i="1" dirty="0"/>
              <a:t>… </a:t>
            </a:r>
            <a:endParaRPr lang="en-GB" sz="1200" i="1" dirty="0"/>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56765-A49F-4EED-9C7B-625C66659575}"/>
              </a:ext>
            </a:extLst>
          </p:cNvPr>
          <p:cNvSpPr>
            <a:spLocks noGrp="1"/>
          </p:cNvSpPr>
          <p:nvPr>
            <p:ph type="title"/>
          </p:nvPr>
        </p:nvSpPr>
        <p:spPr/>
        <p:txBody>
          <a:bodyPr/>
          <a:lstStyle/>
          <a:p>
            <a:r>
              <a:rPr lang="fr-CH" dirty="0" err="1"/>
              <a:t>Additional</a:t>
            </a:r>
            <a:r>
              <a:rPr lang="fr-CH" dirty="0"/>
              <a:t> slides on </a:t>
            </a:r>
            <a:r>
              <a:rPr lang="fr-CH" dirty="0" err="1"/>
              <a:t>coupling</a:t>
            </a:r>
            <a:endParaRPr lang="en-GB" dirty="0"/>
          </a:p>
        </p:txBody>
      </p:sp>
      <p:sp>
        <p:nvSpPr>
          <p:cNvPr id="3" name="Date Placeholder 2">
            <a:extLst>
              <a:ext uri="{FF2B5EF4-FFF2-40B4-BE49-F238E27FC236}">
                <a16:creationId xmlns:a16="http://schemas.microsoft.com/office/drawing/2014/main" id="{04ED83BF-F0B9-4498-94B7-7D4470B4A37F}"/>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4" name="Footer Placeholder 3">
            <a:extLst>
              <a:ext uri="{FF2B5EF4-FFF2-40B4-BE49-F238E27FC236}">
                <a16:creationId xmlns:a16="http://schemas.microsoft.com/office/drawing/2014/main" id="{0C4D2AE0-F489-430C-88AF-F6730395C4F2}"/>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FA7169CF-3056-4C9B-8826-1173FDC79327}"/>
              </a:ext>
            </a:extLst>
          </p:cNvPr>
          <p:cNvSpPr>
            <a:spLocks noGrp="1"/>
          </p:cNvSpPr>
          <p:nvPr>
            <p:ph type="sldNum" sz="quarter" idx="12"/>
          </p:nvPr>
        </p:nvSpPr>
        <p:spPr/>
        <p:txBody>
          <a:bodyPr/>
          <a:lstStyle/>
          <a:p>
            <a:fld id="{36B5EA5A-BC32-A742-B11B-8E7414D5B535}" type="slidenum">
              <a:rPr lang="en-US" smtClean="0"/>
              <a:pPr/>
              <a:t>102</a:t>
            </a:fld>
            <a:endParaRPr lang="en-US" dirty="0"/>
          </a:p>
        </p:txBody>
      </p:sp>
    </p:spTree>
    <p:extLst>
      <p:ext uri="{BB962C8B-B14F-4D97-AF65-F5344CB8AC3E}">
        <p14:creationId xmlns:p14="http://schemas.microsoft.com/office/powerpoint/2010/main" val="219549020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534" y="234164"/>
            <a:ext cx="11309131" cy="762000"/>
          </a:xfrm>
        </p:spPr>
        <p:txBody>
          <a:bodyPr/>
          <a:lstStyle/>
          <a:p>
            <a:r>
              <a:rPr lang="en-US" dirty="0"/>
              <a:t>Coupling between two cavities</a:t>
            </a:r>
          </a:p>
        </p:txBody>
      </p:sp>
      <p:sp>
        <p:nvSpPr>
          <p:cNvPr id="5" name="TextBox 4"/>
          <p:cNvSpPr txBox="1"/>
          <p:nvPr/>
        </p:nvSpPr>
        <p:spPr>
          <a:xfrm>
            <a:off x="2367455" y="1436674"/>
            <a:ext cx="4705134" cy="369332"/>
          </a:xfrm>
          <a:prstGeom prst="rect">
            <a:avLst/>
          </a:prstGeom>
          <a:noFill/>
        </p:spPr>
        <p:txBody>
          <a:bodyPr wrap="none" rtlCol="0">
            <a:spAutoFit/>
          </a:bodyPr>
          <a:lstStyle/>
          <a:p>
            <a:r>
              <a:rPr lang="en-US" sz="1600" dirty="0"/>
              <a:t>Simplest case: </a:t>
            </a:r>
            <a:r>
              <a:rPr lang="en-US" dirty="0">
                <a:solidFill>
                  <a:srgbClr val="FF0000"/>
                </a:solidFill>
              </a:rPr>
              <a:t>2 resonators coupled via a slot</a:t>
            </a:r>
          </a:p>
        </p:txBody>
      </p:sp>
      <p:graphicFrame>
        <p:nvGraphicFramePr>
          <p:cNvPr id="766979" name="Object 3"/>
          <p:cNvGraphicFramePr>
            <a:graphicFrameLocks noChangeAspect="1"/>
          </p:cNvGraphicFramePr>
          <p:nvPr>
            <p:extLst>
              <p:ext uri="{D42A27DB-BD31-4B8C-83A1-F6EECF244321}">
                <p14:modId xmlns:p14="http://schemas.microsoft.com/office/powerpoint/2010/main" val="1339425787"/>
              </p:ext>
            </p:extLst>
          </p:nvPr>
        </p:nvGraphicFramePr>
        <p:xfrm>
          <a:off x="2443656" y="2198674"/>
          <a:ext cx="2046287" cy="655638"/>
        </p:xfrm>
        <a:graphic>
          <a:graphicData uri="http://schemas.openxmlformats.org/presentationml/2006/ole">
            <mc:AlternateContent xmlns:mc="http://schemas.openxmlformats.org/markup-compatibility/2006">
              <mc:Choice xmlns:v="urn:schemas-microsoft-com:vml" Requires="v">
                <p:oleObj name="Equation" r:id="rId2" imgW="1307880" imgH="419040" progId="Equation.3">
                  <p:embed/>
                </p:oleObj>
              </mc:Choice>
              <mc:Fallback>
                <p:oleObj name="Equation" r:id="rId2" imgW="1307880" imgH="419040" progId="Equation.3">
                  <p:embed/>
                  <p:pic>
                    <p:nvPicPr>
                      <p:cNvPr id="766979"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3656" y="2198674"/>
                        <a:ext cx="2046287" cy="655638"/>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graphicFrame>
        <p:nvGraphicFramePr>
          <p:cNvPr id="766980" name="Object 4"/>
          <p:cNvGraphicFramePr>
            <a:graphicFrameLocks noChangeAspect="1"/>
          </p:cNvGraphicFramePr>
          <p:nvPr>
            <p:extLst>
              <p:ext uri="{D42A27DB-BD31-4B8C-83A1-F6EECF244321}">
                <p14:modId xmlns:p14="http://schemas.microsoft.com/office/powerpoint/2010/main" val="637664894"/>
              </p:ext>
            </p:extLst>
          </p:nvPr>
        </p:nvGraphicFramePr>
        <p:xfrm>
          <a:off x="2443655" y="2808274"/>
          <a:ext cx="2046288" cy="655638"/>
        </p:xfrm>
        <a:graphic>
          <a:graphicData uri="http://schemas.openxmlformats.org/presentationml/2006/ole">
            <mc:AlternateContent xmlns:mc="http://schemas.openxmlformats.org/markup-compatibility/2006">
              <mc:Choice xmlns:v="urn:schemas-microsoft-com:vml" Requires="v">
                <p:oleObj name="Equation" r:id="rId4" imgW="1307880" imgH="419040" progId="Equation.3">
                  <p:embed/>
                </p:oleObj>
              </mc:Choice>
              <mc:Fallback>
                <p:oleObj name="Equation" r:id="rId4" imgW="1307880" imgH="419040" progId="Equation.3">
                  <p:embed/>
                  <p:pic>
                    <p:nvPicPr>
                      <p:cNvPr id="76698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3655" y="2808274"/>
                        <a:ext cx="2046288" cy="655638"/>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graphicFrame>
        <p:nvGraphicFramePr>
          <p:cNvPr id="766981" name="Object 5"/>
          <p:cNvGraphicFramePr>
            <a:graphicFrameLocks noChangeAspect="1"/>
          </p:cNvGraphicFramePr>
          <p:nvPr>
            <p:extLst>
              <p:ext uri="{D42A27DB-BD31-4B8C-83A1-F6EECF244321}">
                <p14:modId xmlns:p14="http://schemas.microsoft.com/office/powerpoint/2010/main" val="460024039"/>
              </p:ext>
            </p:extLst>
          </p:nvPr>
        </p:nvGraphicFramePr>
        <p:xfrm>
          <a:off x="5186855" y="2122474"/>
          <a:ext cx="2324672" cy="1295400"/>
        </p:xfrm>
        <a:graphic>
          <a:graphicData uri="http://schemas.openxmlformats.org/presentationml/2006/ole">
            <mc:AlternateContent xmlns:mc="http://schemas.openxmlformats.org/markup-compatibility/2006">
              <mc:Choice xmlns:v="urn:schemas-microsoft-com:vml" Requires="v">
                <p:oleObj name="Equation" r:id="rId6" imgW="1460160" imgH="812520" progId="Equation.3">
                  <p:embed/>
                </p:oleObj>
              </mc:Choice>
              <mc:Fallback>
                <p:oleObj name="Equation" r:id="rId6" imgW="1460160" imgH="812520" progId="Equation.3">
                  <p:embed/>
                  <p:pic>
                    <p:nvPicPr>
                      <p:cNvPr id="766981"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86855" y="2122474"/>
                        <a:ext cx="2324672" cy="1295400"/>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graphicFrame>
        <p:nvGraphicFramePr>
          <p:cNvPr id="766982" name="Object 6"/>
          <p:cNvGraphicFramePr>
            <a:graphicFrameLocks noChangeAspect="1"/>
          </p:cNvGraphicFramePr>
          <p:nvPr>
            <p:extLst>
              <p:ext uri="{D42A27DB-BD31-4B8C-83A1-F6EECF244321}">
                <p14:modId xmlns:p14="http://schemas.microsoft.com/office/powerpoint/2010/main" val="3520429882"/>
              </p:ext>
            </p:extLst>
          </p:nvPr>
        </p:nvGraphicFramePr>
        <p:xfrm>
          <a:off x="2457943" y="3875074"/>
          <a:ext cx="1292225" cy="655638"/>
        </p:xfrm>
        <a:graphic>
          <a:graphicData uri="http://schemas.openxmlformats.org/presentationml/2006/ole">
            <mc:AlternateContent xmlns:mc="http://schemas.openxmlformats.org/markup-compatibility/2006">
              <mc:Choice xmlns:v="urn:schemas-microsoft-com:vml" Requires="v">
                <p:oleObj name="Equation" r:id="rId8" imgW="825480" imgH="419040" progId="Equation.3">
                  <p:embed/>
                </p:oleObj>
              </mc:Choice>
              <mc:Fallback>
                <p:oleObj name="Equation" r:id="rId8" imgW="825480" imgH="419040" progId="Equation.3">
                  <p:embed/>
                  <p:pic>
                    <p:nvPicPr>
                      <p:cNvPr id="766982"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57943" y="3875074"/>
                        <a:ext cx="1292225" cy="655638"/>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graphicFrame>
        <p:nvGraphicFramePr>
          <p:cNvPr id="766983" name="Object 7"/>
          <p:cNvGraphicFramePr>
            <a:graphicFrameLocks noChangeAspect="1"/>
          </p:cNvGraphicFramePr>
          <p:nvPr>
            <p:extLst>
              <p:ext uri="{D42A27DB-BD31-4B8C-83A1-F6EECF244321}">
                <p14:modId xmlns:p14="http://schemas.microsoft.com/office/powerpoint/2010/main" val="221917372"/>
              </p:ext>
            </p:extLst>
          </p:nvPr>
        </p:nvGraphicFramePr>
        <p:xfrm>
          <a:off x="6572743" y="3875074"/>
          <a:ext cx="1311275" cy="655638"/>
        </p:xfrm>
        <a:graphic>
          <a:graphicData uri="http://schemas.openxmlformats.org/presentationml/2006/ole">
            <mc:AlternateContent xmlns:mc="http://schemas.openxmlformats.org/markup-compatibility/2006">
              <mc:Choice xmlns:v="urn:schemas-microsoft-com:vml" Requires="v">
                <p:oleObj name="Equation" r:id="rId10" imgW="838080" imgH="419040" progId="Equation.3">
                  <p:embed/>
                </p:oleObj>
              </mc:Choice>
              <mc:Fallback>
                <p:oleObj name="Equation" r:id="rId10" imgW="838080" imgH="419040" progId="Equation.3">
                  <p:embed/>
                  <p:pic>
                    <p:nvPicPr>
                      <p:cNvPr id="766983" name="Object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572743" y="3875074"/>
                        <a:ext cx="1311275" cy="655638"/>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sp>
        <p:nvSpPr>
          <p:cNvPr id="15" name="Text Box 10"/>
          <p:cNvSpPr txBox="1">
            <a:spLocks noChangeArrowheads="1"/>
          </p:cNvSpPr>
          <p:nvPr/>
        </p:nvSpPr>
        <p:spPr bwMode="auto">
          <a:xfrm>
            <a:off x="617484" y="974527"/>
            <a:ext cx="11094982" cy="584775"/>
          </a:xfrm>
          <a:prstGeom prst="rect">
            <a:avLst/>
          </a:prstGeom>
          <a:noFill/>
          <a:ln w="12700">
            <a:noFill/>
            <a:miter lim="800000"/>
            <a:headEnd type="none" w="sm" len="sm"/>
            <a:tailEnd type="none" w="sm" len="sm"/>
          </a:ln>
          <a:effectLst/>
        </p:spPr>
        <p:txBody>
          <a:bodyPr wrap="square">
            <a:spAutoFit/>
          </a:bodyPr>
          <a:lstStyle/>
          <a:p>
            <a:r>
              <a:rPr lang="en-GB" sz="1600" dirty="0"/>
              <a:t>In the PIMS, cells are coupled via a slot in the walls.  But what is the meaning of coupling, and how can we achieve a given coupling? </a:t>
            </a:r>
          </a:p>
        </p:txBody>
      </p:sp>
      <p:pic>
        <p:nvPicPr>
          <p:cNvPr id="16" name="Picture 2"/>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7663355" y="1250527"/>
            <a:ext cx="2362200" cy="2220925"/>
          </a:xfrm>
          <a:prstGeom prst="rect">
            <a:avLst/>
          </a:prstGeom>
          <a:noFill/>
          <a:ln w="9525">
            <a:noFill/>
            <a:miter lim="800000"/>
            <a:headEnd/>
            <a:tailEnd/>
          </a:ln>
        </p:spPr>
      </p:pic>
      <p:sp>
        <p:nvSpPr>
          <p:cNvPr id="17" name="Text Box 10"/>
          <p:cNvSpPr txBox="1">
            <a:spLocks noChangeArrowheads="1"/>
          </p:cNvSpPr>
          <p:nvPr/>
        </p:nvSpPr>
        <p:spPr bwMode="auto">
          <a:xfrm>
            <a:off x="2367455" y="1893874"/>
            <a:ext cx="3657600" cy="338554"/>
          </a:xfrm>
          <a:prstGeom prst="rect">
            <a:avLst/>
          </a:prstGeom>
          <a:noFill/>
          <a:ln w="12700">
            <a:noFill/>
            <a:miter lim="800000"/>
            <a:headEnd type="none" w="sm" len="sm"/>
            <a:tailEnd type="none" w="sm" len="sm"/>
          </a:ln>
          <a:effectLst/>
        </p:spPr>
        <p:txBody>
          <a:bodyPr wrap="square">
            <a:spAutoFit/>
          </a:bodyPr>
          <a:lstStyle/>
          <a:p>
            <a:r>
              <a:rPr lang="en-GB" sz="1600" dirty="0"/>
              <a:t>Described by a system of 2 equations: </a:t>
            </a:r>
          </a:p>
        </p:txBody>
      </p:sp>
      <p:sp>
        <p:nvSpPr>
          <p:cNvPr id="18" name="Left Brace 17"/>
          <p:cNvSpPr/>
          <p:nvPr/>
        </p:nvSpPr>
        <p:spPr bwMode="auto">
          <a:xfrm>
            <a:off x="2215055" y="2351074"/>
            <a:ext cx="228600" cy="990600"/>
          </a:xfrm>
          <a:prstGeom prst="leftBrace">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9" name="TextBox 18"/>
          <p:cNvSpPr txBox="1"/>
          <p:nvPr/>
        </p:nvSpPr>
        <p:spPr>
          <a:xfrm>
            <a:off x="4805855" y="2732074"/>
            <a:ext cx="367408" cy="338554"/>
          </a:xfrm>
          <a:prstGeom prst="rect">
            <a:avLst/>
          </a:prstGeom>
          <a:noFill/>
        </p:spPr>
        <p:txBody>
          <a:bodyPr wrap="none" rtlCol="0">
            <a:spAutoFit/>
          </a:bodyPr>
          <a:lstStyle/>
          <a:p>
            <a:r>
              <a:rPr lang="en-US" sz="1600" dirty="0"/>
              <a:t>or</a:t>
            </a:r>
          </a:p>
        </p:txBody>
      </p:sp>
      <p:sp>
        <p:nvSpPr>
          <p:cNvPr id="20" name="TextBox 19"/>
          <p:cNvSpPr txBox="1"/>
          <p:nvPr/>
        </p:nvSpPr>
        <p:spPr>
          <a:xfrm>
            <a:off x="2291256" y="3494074"/>
            <a:ext cx="4955203" cy="338554"/>
          </a:xfrm>
          <a:prstGeom prst="rect">
            <a:avLst/>
          </a:prstGeom>
          <a:noFill/>
        </p:spPr>
        <p:txBody>
          <a:bodyPr wrap="none" rtlCol="0">
            <a:spAutoFit/>
          </a:bodyPr>
          <a:lstStyle/>
          <a:p>
            <a:r>
              <a:rPr lang="en-US" sz="1600" dirty="0"/>
              <a:t>If </a:t>
            </a:r>
            <a:r>
              <a:rPr lang="en-US" sz="1600" dirty="0">
                <a:latin typeface="Symbol" pitchFamily="18" charset="2"/>
              </a:rPr>
              <a:t>w</a:t>
            </a:r>
            <a:r>
              <a:rPr lang="en-US" sz="1600" baseline="-25000" dirty="0"/>
              <a:t>1</a:t>
            </a:r>
            <a:r>
              <a:rPr lang="en-US" sz="1600" dirty="0"/>
              <a:t>=</a:t>
            </a:r>
            <a:r>
              <a:rPr lang="en-US" sz="1600" dirty="0">
                <a:latin typeface="Symbol" pitchFamily="18" charset="2"/>
              </a:rPr>
              <a:t>w</a:t>
            </a:r>
            <a:r>
              <a:rPr lang="en-US" sz="1600" baseline="-25000" dirty="0"/>
              <a:t>2</a:t>
            </a:r>
            <a:r>
              <a:rPr lang="en-US" sz="1600" dirty="0"/>
              <a:t>=</a:t>
            </a:r>
            <a:r>
              <a:rPr lang="en-US" sz="1600" dirty="0">
                <a:latin typeface="Symbol" pitchFamily="18" charset="2"/>
              </a:rPr>
              <a:t>w</a:t>
            </a:r>
            <a:r>
              <a:rPr lang="en-US" sz="1600" baseline="-25000" dirty="0"/>
              <a:t>0</a:t>
            </a:r>
            <a:r>
              <a:rPr lang="en-US" sz="1600" dirty="0"/>
              <a:t>, usual 2 solutions (mode 0 and mode </a:t>
            </a:r>
            <a:r>
              <a:rPr lang="en-US" sz="1600" dirty="0">
                <a:latin typeface="Symbol" pitchFamily="18" charset="2"/>
              </a:rPr>
              <a:t>p):</a:t>
            </a:r>
          </a:p>
        </p:txBody>
      </p:sp>
      <p:sp>
        <p:nvSpPr>
          <p:cNvPr id="21" name="Text Box 10"/>
          <p:cNvSpPr txBox="1">
            <a:spLocks noChangeArrowheads="1"/>
          </p:cNvSpPr>
          <p:nvPr/>
        </p:nvSpPr>
        <p:spPr bwMode="auto">
          <a:xfrm>
            <a:off x="5810742" y="4027474"/>
            <a:ext cx="609600" cy="338554"/>
          </a:xfrm>
          <a:prstGeom prst="rect">
            <a:avLst/>
          </a:prstGeom>
          <a:noFill/>
          <a:ln w="12700">
            <a:noFill/>
            <a:miter lim="800000"/>
            <a:headEnd type="none" w="sm" len="sm"/>
            <a:tailEnd type="none" w="sm" len="sm"/>
          </a:ln>
          <a:effectLst/>
        </p:spPr>
        <p:txBody>
          <a:bodyPr wrap="square">
            <a:spAutoFit/>
          </a:bodyPr>
          <a:lstStyle/>
          <a:p>
            <a:r>
              <a:rPr lang="en-GB" sz="1600" dirty="0"/>
              <a:t>and</a:t>
            </a:r>
          </a:p>
        </p:txBody>
      </p:sp>
      <p:sp>
        <p:nvSpPr>
          <p:cNvPr id="23" name="Text Box 10"/>
          <p:cNvSpPr txBox="1">
            <a:spLocks noChangeArrowheads="1"/>
          </p:cNvSpPr>
          <p:nvPr/>
        </p:nvSpPr>
        <p:spPr bwMode="auto">
          <a:xfrm>
            <a:off x="3829542" y="4027474"/>
            <a:ext cx="609600" cy="338554"/>
          </a:xfrm>
          <a:prstGeom prst="rect">
            <a:avLst/>
          </a:prstGeom>
          <a:noFill/>
          <a:ln w="12700">
            <a:noFill/>
            <a:miter lim="800000"/>
            <a:headEnd type="none" w="sm" len="sm"/>
            <a:tailEnd type="none" w="sm" len="sm"/>
          </a:ln>
          <a:effectLst/>
        </p:spPr>
        <p:txBody>
          <a:bodyPr wrap="square">
            <a:spAutoFit/>
          </a:bodyPr>
          <a:lstStyle/>
          <a:p>
            <a:r>
              <a:rPr lang="en-GB" sz="1600" dirty="0"/>
              <a:t>with</a:t>
            </a:r>
          </a:p>
        </p:txBody>
      </p:sp>
      <p:graphicFrame>
        <p:nvGraphicFramePr>
          <p:cNvPr id="766985" name="Object 9"/>
          <p:cNvGraphicFramePr>
            <a:graphicFrameLocks noChangeAspect="1"/>
          </p:cNvGraphicFramePr>
          <p:nvPr>
            <p:extLst>
              <p:ext uri="{D42A27DB-BD31-4B8C-83A1-F6EECF244321}">
                <p14:modId xmlns:p14="http://schemas.microsoft.com/office/powerpoint/2010/main" val="174130357"/>
              </p:ext>
            </p:extLst>
          </p:nvPr>
        </p:nvGraphicFramePr>
        <p:xfrm>
          <a:off x="4293092" y="3875074"/>
          <a:ext cx="1030288" cy="768350"/>
        </p:xfrm>
        <a:graphic>
          <a:graphicData uri="http://schemas.openxmlformats.org/presentationml/2006/ole">
            <mc:AlternateContent xmlns:mc="http://schemas.openxmlformats.org/markup-compatibility/2006">
              <mc:Choice xmlns:v="urn:schemas-microsoft-com:vml" Requires="v">
                <p:oleObj name="Equation" r:id="rId13" imgW="647640" imgH="482400" progId="Equation.3">
                  <p:embed/>
                </p:oleObj>
              </mc:Choice>
              <mc:Fallback>
                <p:oleObj name="Equation" r:id="rId13" imgW="647640" imgH="482400" progId="Equation.3">
                  <p:embed/>
                  <p:pic>
                    <p:nvPicPr>
                      <p:cNvPr id="766985" name="Object 9"/>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293092" y="3875074"/>
                        <a:ext cx="1030288" cy="768350"/>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sp>
        <p:nvSpPr>
          <p:cNvPr id="25" name="Text Box 10"/>
          <p:cNvSpPr txBox="1">
            <a:spLocks noChangeArrowheads="1"/>
          </p:cNvSpPr>
          <p:nvPr/>
        </p:nvSpPr>
        <p:spPr bwMode="auto">
          <a:xfrm>
            <a:off x="8020542" y="4027474"/>
            <a:ext cx="609600" cy="338554"/>
          </a:xfrm>
          <a:prstGeom prst="rect">
            <a:avLst/>
          </a:prstGeom>
          <a:noFill/>
          <a:ln w="12700">
            <a:noFill/>
            <a:miter lim="800000"/>
            <a:headEnd type="none" w="sm" len="sm"/>
            <a:tailEnd type="none" w="sm" len="sm"/>
          </a:ln>
          <a:effectLst/>
        </p:spPr>
        <p:txBody>
          <a:bodyPr wrap="square">
            <a:spAutoFit/>
          </a:bodyPr>
          <a:lstStyle/>
          <a:p>
            <a:r>
              <a:rPr lang="en-GB" sz="1600" dirty="0"/>
              <a:t>with</a:t>
            </a:r>
          </a:p>
        </p:txBody>
      </p:sp>
      <p:graphicFrame>
        <p:nvGraphicFramePr>
          <p:cNvPr id="26" name="Object 9"/>
          <p:cNvGraphicFramePr>
            <a:graphicFrameLocks noChangeAspect="1"/>
          </p:cNvGraphicFramePr>
          <p:nvPr>
            <p:extLst>
              <p:ext uri="{D42A27DB-BD31-4B8C-83A1-F6EECF244321}">
                <p14:modId xmlns:p14="http://schemas.microsoft.com/office/powerpoint/2010/main" val="4068458839"/>
              </p:ext>
            </p:extLst>
          </p:nvPr>
        </p:nvGraphicFramePr>
        <p:xfrm>
          <a:off x="8539655" y="3875074"/>
          <a:ext cx="1212850" cy="768350"/>
        </p:xfrm>
        <a:graphic>
          <a:graphicData uri="http://schemas.openxmlformats.org/presentationml/2006/ole">
            <mc:AlternateContent xmlns:mc="http://schemas.openxmlformats.org/markup-compatibility/2006">
              <mc:Choice xmlns:v="urn:schemas-microsoft-com:vml" Requires="v">
                <p:oleObj name="Equation" r:id="rId15" imgW="761760" imgH="482400" progId="Equation.3">
                  <p:embed/>
                </p:oleObj>
              </mc:Choice>
              <mc:Fallback>
                <p:oleObj name="Equation" r:id="rId15" imgW="761760" imgH="482400" progId="Equation.3">
                  <p:embed/>
                  <p:pic>
                    <p:nvPicPr>
                      <p:cNvPr id="26" name="Objec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539655" y="3875074"/>
                        <a:ext cx="1212850" cy="768350"/>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sp>
        <p:nvSpPr>
          <p:cNvPr id="27" name="TextBox 26"/>
          <p:cNvSpPr txBox="1"/>
          <p:nvPr/>
        </p:nvSpPr>
        <p:spPr>
          <a:xfrm>
            <a:off x="2388092" y="4637075"/>
            <a:ext cx="7924800" cy="307777"/>
          </a:xfrm>
          <a:prstGeom prst="rect">
            <a:avLst/>
          </a:prstGeom>
          <a:noFill/>
        </p:spPr>
        <p:txBody>
          <a:bodyPr wrap="square" rtlCol="0">
            <a:spAutoFit/>
          </a:bodyPr>
          <a:lstStyle/>
          <a:p>
            <a:r>
              <a:rPr lang="en-US" sz="1400" dirty="0"/>
              <a:t>Mode + + (field in phase in the 2 resonators) and mode + - (field with opposite phase)</a:t>
            </a:r>
            <a:endParaRPr lang="en-US" sz="1400" dirty="0">
              <a:latin typeface="Symbol" pitchFamily="18" charset="2"/>
            </a:endParaRPr>
          </a:p>
        </p:txBody>
      </p:sp>
      <p:cxnSp>
        <p:nvCxnSpPr>
          <p:cNvPr id="29" name="Straight Arrow Connector 28"/>
          <p:cNvCxnSpPr/>
          <p:nvPr/>
        </p:nvCxnSpPr>
        <p:spPr bwMode="auto">
          <a:xfrm>
            <a:off x="8158655" y="3341674"/>
            <a:ext cx="381000" cy="1588"/>
          </a:xfrm>
          <a:prstGeom prst="straightConnector1">
            <a:avLst/>
          </a:prstGeom>
          <a:solidFill>
            <a:schemeClr val="bg1"/>
          </a:solidFill>
          <a:ln w="28575" cap="flat" cmpd="sng" algn="ctr">
            <a:solidFill>
              <a:srgbClr val="002060"/>
            </a:solidFill>
            <a:prstDash val="solid"/>
            <a:round/>
            <a:headEnd type="none" w="sm" len="sm"/>
            <a:tailEnd type="arrow"/>
          </a:ln>
          <a:effectLst/>
        </p:spPr>
      </p:cxnSp>
      <p:cxnSp>
        <p:nvCxnSpPr>
          <p:cNvPr id="30" name="Straight Arrow Connector 29"/>
          <p:cNvCxnSpPr/>
          <p:nvPr/>
        </p:nvCxnSpPr>
        <p:spPr bwMode="auto">
          <a:xfrm>
            <a:off x="8844455" y="3341674"/>
            <a:ext cx="381000" cy="1588"/>
          </a:xfrm>
          <a:prstGeom prst="straightConnector1">
            <a:avLst/>
          </a:prstGeom>
          <a:solidFill>
            <a:schemeClr val="bg1"/>
          </a:solidFill>
          <a:ln w="28575" cap="flat" cmpd="sng" algn="ctr">
            <a:solidFill>
              <a:srgbClr val="002060"/>
            </a:solidFill>
            <a:prstDash val="solid"/>
            <a:round/>
            <a:headEnd type="none" w="sm" len="sm"/>
            <a:tailEnd type="arrow"/>
          </a:ln>
          <a:effectLst/>
        </p:spPr>
      </p:cxnSp>
      <p:cxnSp>
        <p:nvCxnSpPr>
          <p:cNvPr id="31" name="Straight Arrow Connector 30"/>
          <p:cNvCxnSpPr/>
          <p:nvPr/>
        </p:nvCxnSpPr>
        <p:spPr bwMode="auto">
          <a:xfrm>
            <a:off x="8158655" y="3494074"/>
            <a:ext cx="381000" cy="1588"/>
          </a:xfrm>
          <a:prstGeom prst="straightConnector1">
            <a:avLst/>
          </a:prstGeom>
          <a:solidFill>
            <a:schemeClr val="bg1"/>
          </a:solidFill>
          <a:ln w="28575" cap="flat" cmpd="sng" algn="ctr">
            <a:solidFill>
              <a:srgbClr val="002060"/>
            </a:solidFill>
            <a:prstDash val="solid"/>
            <a:round/>
            <a:headEnd type="none" w="sm" len="sm"/>
            <a:tailEnd type="arrow"/>
          </a:ln>
          <a:effectLst/>
        </p:spPr>
      </p:cxnSp>
      <p:cxnSp>
        <p:nvCxnSpPr>
          <p:cNvPr id="32" name="Straight Arrow Connector 31"/>
          <p:cNvCxnSpPr/>
          <p:nvPr/>
        </p:nvCxnSpPr>
        <p:spPr bwMode="auto">
          <a:xfrm rot="10800000">
            <a:off x="8844455" y="3494074"/>
            <a:ext cx="381000" cy="1588"/>
          </a:xfrm>
          <a:prstGeom prst="straightConnector1">
            <a:avLst/>
          </a:prstGeom>
          <a:solidFill>
            <a:schemeClr val="bg1"/>
          </a:solidFill>
          <a:ln w="28575" cap="flat" cmpd="sng" algn="ctr">
            <a:solidFill>
              <a:srgbClr val="002060"/>
            </a:solidFill>
            <a:prstDash val="solid"/>
            <a:round/>
            <a:headEnd type="none" w="sm" len="sm"/>
            <a:tailEnd type="arrow"/>
          </a:ln>
          <a:effectLst/>
        </p:spPr>
      </p:cxnSp>
      <p:sp>
        <p:nvSpPr>
          <p:cNvPr id="38" name="Text Box 10"/>
          <p:cNvSpPr txBox="1">
            <a:spLocks noChangeArrowheads="1"/>
          </p:cNvSpPr>
          <p:nvPr/>
        </p:nvSpPr>
        <p:spPr bwMode="auto">
          <a:xfrm>
            <a:off x="9454055" y="3113074"/>
            <a:ext cx="1676400" cy="338554"/>
          </a:xfrm>
          <a:prstGeom prst="rect">
            <a:avLst/>
          </a:prstGeom>
          <a:noFill/>
          <a:ln w="12700">
            <a:noFill/>
            <a:miter lim="800000"/>
            <a:headEnd type="none" w="sm" len="sm"/>
            <a:tailEnd type="none" w="sm" len="sm"/>
          </a:ln>
          <a:effectLst/>
        </p:spPr>
        <p:txBody>
          <a:bodyPr wrap="square">
            <a:spAutoFit/>
          </a:bodyPr>
          <a:lstStyle/>
          <a:p>
            <a:r>
              <a:rPr lang="en-GB" sz="1600" dirty="0"/>
              <a:t>E-field mode 1</a:t>
            </a:r>
          </a:p>
        </p:txBody>
      </p:sp>
      <p:sp>
        <p:nvSpPr>
          <p:cNvPr id="39" name="Text Box 10"/>
          <p:cNvSpPr txBox="1">
            <a:spLocks noChangeArrowheads="1"/>
          </p:cNvSpPr>
          <p:nvPr/>
        </p:nvSpPr>
        <p:spPr bwMode="auto">
          <a:xfrm>
            <a:off x="9454055" y="3341674"/>
            <a:ext cx="1676400" cy="338554"/>
          </a:xfrm>
          <a:prstGeom prst="rect">
            <a:avLst/>
          </a:prstGeom>
          <a:noFill/>
          <a:ln w="12700">
            <a:noFill/>
            <a:miter lim="800000"/>
            <a:headEnd type="none" w="sm" len="sm"/>
            <a:tailEnd type="none" w="sm" len="sm"/>
          </a:ln>
          <a:effectLst/>
        </p:spPr>
        <p:txBody>
          <a:bodyPr wrap="square">
            <a:spAutoFit/>
          </a:bodyPr>
          <a:lstStyle/>
          <a:p>
            <a:r>
              <a:rPr lang="en-GB" sz="1600" dirty="0"/>
              <a:t>E-field mode 2</a:t>
            </a:r>
          </a:p>
        </p:txBody>
      </p:sp>
      <p:graphicFrame>
        <p:nvGraphicFramePr>
          <p:cNvPr id="766987" name="Object 11"/>
          <p:cNvGraphicFramePr>
            <a:graphicFrameLocks noChangeAspect="1"/>
          </p:cNvGraphicFramePr>
          <p:nvPr>
            <p:extLst>
              <p:ext uri="{D42A27DB-BD31-4B8C-83A1-F6EECF244321}">
                <p14:modId xmlns:p14="http://schemas.microsoft.com/office/powerpoint/2010/main" val="1192313498"/>
              </p:ext>
            </p:extLst>
          </p:nvPr>
        </p:nvGraphicFramePr>
        <p:xfrm>
          <a:off x="5263056" y="4941874"/>
          <a:ext cx="3010145" cy="762000"/>
        </p:xfrm>
        <a:graphic>
          <a:graphicData uri="http://schemas.openxmlformats.org/presentationml/2006/ole">
            <mc:AlternateContent xmlns:mc="http://schemas.openxmlformats.org/markup-compatibility/2006">
              <mc:Choice xmlns:v="urn:schemas-microsoft-com:vml" Requires="v">
                <p:oleObj name="Equation" r:id="rId17" imgW="1854000" imgH="469800" progId="Equation.3">
                  <p:embed/>
                </p:oleObj>
              </mc:Choice>
              <mc:Fallback>
                <p:oleObj name="Equation" r:id="rId17" imgW="1854000" imgH="469800" progId="Equation.3">
                  <p:embed/>
                  <p:pic>
                    <p:nvPicPr>
                      <p:cNvPr id="766987" name="Object 11"/>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263056" y="4941874"/>
                        <a:ext cx="3010145" cy="762000"/>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sp>
        <p:nvSpPr>
          <p:cNvPr id="41" name="Text Box 10"/>
          <p:cNvSpPr txBox="1">
            <a:spLocks noChangeArrowheads="1"/>
          </p:cNvSpPr>
          <p:nvPr/>
        </p:nvSpPr>
        <p:spPr bwMode="auto">
          <a:xfrm>
            <a:off x="857741" y="5052821"/>
            <a:ext cx="4329114" cy="584775"/>
          </a:xfrm>
          <a:prstGeom prst="rect">
            <a:avLst/>
          </a:prstGeom>
          <a:noFill/>
          <a:ln w="12700">
            <a:noFill/>
            <a:miter lim="800000"/>
            <a:headEnd type="none" w="sm" len="sm"/>
            <a:tailEnd type="none" w="sm" len="sm"/>
          </a:ln>
          <a:effectLst/>
        </p:spPr>
        <p:txBody>
          <a:bodyPr wrap="square">
            <a:spAutoFit/>
          </a:bodyPr>
          <a:lstStyle/>
          <a:p>
            <a:r>
              <a:rPr lang="en-GB" sz="1600" dirty="0"/>
              <a:t>Taking the difference between the 2 solutions (squared), approximated for k&lt;&lt;1</a:t>
            </a:r>
          </a:p>
        </p:txBody>
      </p:sp>
      <p:sp>
        <p:nvSpPr>
          <p:cNvPr id="42" name="Text Box 10"/>
          <p:cNvSpPr txBox="1">
            <a:spLocks noChangeArrowheads="1"/>
          </p:cNvSpPr>
          <p:nvPr/>
        </p:nvSpPr>
        <p:spPr bwMode="auto">
          <a:xfrm>
            <a:off x="8311055" y="5170474"/>
            <a:ext cx="381000" cy="338554"/>
          </a:xfrm>
          <a:prstGeom prst="rect">
            <a:avLst/>
          </a:prstGeom>
          <a:noFill/>
          <a:ln w="12700">
            <a:noFill/>
            <a:miter lim="800000"/>
            <a:headEnd type="none" w="sm" len="sm"/>
            <a:tailEnd type="none" w="sm" len="sm"/>
          </a:ln>
          <a:effectLst/>
        </p:spPr>
        <p:txBody>
          <a:bodyPr wrap="square">
            <a:spAutoFit/>
          </a:bodyPr>
          <a:lstStyle/>
          <a:p>
            <a:r>
              <a:rPr lang="en-GB" sz="1600" dirty="0"/>
              <a:t>or</a:t>
            </a:r>
          </a:p>
        </p:txBody>
      </p:sp>
      <p:graphicFrame>
        <p:nvGraphicFramePr>
          <p:cNvPr id="766988" name="Object 12"/>
          <p:cNvGraphicFramePr>
            <a:graphicFrameLocks noChangeAspect="1"/>
          </p:cNvGraphicFramePr>
          <p:nvPr>
            <p:extLst>
              <p:ext uri="{D42A27DB-BD31-4B8C-83A1-F6EECF244321}">
                <p14:modId xmlns:p14="http://schemas.microsoft.com/office/powerpoint/2010/main" val="1214307616"/>
              </p:ext>
            </p:extLst>
          </p:nvPr>
        </p:nvGraphicFramePr>
        <p:xfrm>
          <a:off x="8768256" y="4941874"/>
          <a:ext cx="1443037" cy="762000"/>
        </p:xfrm>
        <a:graphic>
          <a:graphicData uri="http://schemas.openxmlformats.org/presentationml/2006/ole">
            <mc:AlternateContent xmlns:mc="http://schemas.openxmlformats.org/markup-compatibility/2006">
              <mc:Choice xmlns:v="urn:schemas-microsoft-com:vml" Requires="v">
                <p:oleObj name="Equation" r:id="rId19" imgW="888840" imgH="469800" progId="Equation.3">
                  <p:embed/>
                </p:oleObj>
              </mc:Choice>
              <mc:Fallback>
                <p:oleObj name="Equation" r:id="rId19" imgW="888840" imgH="469800" progId="Equation.3">
                  <p:embed/>
                  <p:pic>
                    <p:nvPicPr>
                      <p:cNvPr id="766988" name="Object 1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8768256" y="4941874"/>
                        <a:ext cx="1443037" cy="762000"/>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AB"/>
                            </a:solidFill>
                          </a14:hiddenFill>
                        </a:ext>
                      </a:extLst>
                    </p:spPr>
                  </p:pic>
                </p:oleObj>
              </mc:Fallback>
            </mc:AlternateContent>
          </a:graphicData>
        </a:graphic>
      </p:graphicFrame>
      <p:sp>
        <p:nvSpPr>
          <p:cNvPr id="44" name="Text Box 10"/>
          <p:cNvSpPr txBox="1">
            <a:spLocks noChangeArrowheads="1"/>
          </p:cNvSpPr>
          <p:nvPr/>
        </p:nvSpPr>
        <p:spPr bwMode="auto">
          <a:xfrm>
            <a:off x="857741" y="5707256"/>
            <a:ext cx="11094981" cy="615553"/>
          </a:xfrm>
          <a:prstGeom prst="rect">
            <a:avLst/>
          </a:prstGeom>
          <a:noFill/>
          <a:ln w="12700">
            <a:noFill/>
            <a:miter lim="800000"/>
            <a:headEnd type="none" w="sm" len="sm"/>
            <a:tailEnd type="none" w="sm" len="sm"/>
          </a:ln>
          <a:effectLst/>
        </p:spPr>
        <p:txBody>
          <a:bodyPr wrap="square">
            <a:spAutoFit/>
          </a:bodyPr>
          <a:lstStyle/>
          <a:p>
            <a:r>
              <a:rPr lang="en-GB" sz="1600" dirty="0"/>
              <a:t>The coupling k is equal to the difference between highest and lowest frequencies.</a:t>
            </a:r>
          </a:p>
          <a:p>
            <a:r>
              <a:rPr lang="en-GB" dirty="0">
                <a:latin typeface="Arial"/>
                <a:cs typeface="Arial"/>
              </a:rPr>
              <a:t>→</a:t>
            </a:r>
            <a:r>
              <a:rPr lang="en-GB" sz="1600" dirty="0">
                <a:latin typeface="Arial"/>
                <a:cs typeface="Arial"/>
              </a:rPr>
              <a:t>  </a:t>
            </a:r>
            <a:r>
              <a:rPr lang="en-GB" sz="1600" dirty="0"/>
              <a:t>k is the </a:t>
            </a:r>
            <a:r>
              <a:rPr lang="en-GB" sz="1600" u="sng" dirty="0">
                <a:solidFill>
                  <a:srgbClr val="FF0000"/>
                </a:solidFill>
              </a:rPr>
              <a:t>bandwidth of the coupled system.</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More on coupling</a:t>
            </a:r>
          </a:p>
        </p:txBody>
      </p:sp>
      <p:sp>
        <p:nvSpPr>
          <p:cNvPr id="5" name="Text Box 10"/>
          <p:cNvSpPr txBox="1">
            <a:spLocks noChangeArrowheads="1"/>
          </p:cNvSpPr>
          <p:nvPr/>
        </p:nvSpPr>
        <p:spPr bwMode="auto">
          <a:xfrm>
            <a:off x="7872248" y="1583939"/>
            <a:ext cx="2438400" cy="1600438"/>
          </a:xfrm>
          <a:prstGeom prst="rect">
            <a:avLst/>
          </a:prstGeom>
          <a:noFill/>
          <a:ln w="12700">
            <a:noFill/>
            <a:miter lim="800000"/>
            <a:headEnd type="none" w="sm" len="sm"/>
            <a:tailEnd type="none" w="sm" len="sm"/>
          </a:ln>
          <a:effectLst/>
        </p:spPr>
        <p:txBody>
          <a:bodyPr wrap="square">
            <a:spAutoFit/>
          </a:bodyPr>
          <a:lstStyle/>
          <a:p>
            <a:r>
              <a:rPr lang="en-GB" sz="1600" dirty="0"/>
              <a:t>- “Coupling” </a:t>
            </a:r>
            <a:r>
              <a:rPr lang="en-GB" sz="1600" u="sng" dirty="0">
                <a:solidFill>
                  <a:srgbClr val="FF0000"/>
                </a:solidFill>
              </a:rPr>
              <a:t>only when the 2 resonators are close in frequency.</a:t>
            </a:r>
          </a:p>
          <a:p>
            <a:endParaRPr lang="en-GB" sz="200" dirty="0"/>
          </a:p>
          <a:p>
            <a:r>
              <a:rPr lang="en-GB" sz="1600" dirty="0"/>
              <a:t>- For f</a:t>
            </a:r>
            <a:r>
              <a:rPr lang="en-GB" sz="1600" baseline="-25000" dirty="0"/>
              <a:t>1</a:t>
            </a:r>
            <a:r>
              <a:rPr lang="en-GB" sz="1600" dirty="0"/>
              <a:t>=f</a:t>
            </a:r>
            <a:r>
              <a:rPr lang="en-GB" sz="1600" baseline="-25000" dirty="0"/>
              <a:t>2</a:t>
            </a:r>
            <a:r>
              <a:rPr lang="en-GB" sz="1600" dirty="0"/>
              <a:t>, maximum spacing between the 2 frequencies (=kf</a:t>
            </a:r>
            <a:r>
              <a:rPr lang="en-GB" sz="1600" baseline="-25000" dirty="0"/>
              <a:t>0</a:t>
            </a:r>
            <a:r>
              <a:rPr lang="en-GB" sz="1600" dirty="0"/>
              <a:t>)</a:t>
            </a:r>
            <a:endParaRPr lang="en-US" sz="1600" dirty="0"/>
          </a:p>
        </p:txBody>
      </p:sp>
      <p:sp>
        <p:nvSpPr>
          <p:cNvPr id="6" name="Text Box 10"/>
          <p:cNvSpPr txBox="1">
            <a:spLocks noChangeArrowheads="1"/>
          </p:cNvSpPr>
          <p:nvPr/>
        </p:nvSpPr>
        <p:spPr bwMode="auto">
          <a:xfrm>
            <a:off x="7302061" y="5053335"/>
            <a:ext cx="4114800" cy="830997"/>
          </a:xfrm>
          <a:prstGeom prst="rect">
            <a:avLst/>
          </a:prstGeom>
          <a:noFill/>
          <a:ln w="12700">
            <a:noFill/>
            <a:miter lim="800000"/>
            <a:headEnd type="none" w="sm" len="sm"/>
            <a:tailEnd type="none" w="sm" len="sm"/>
          </a:ln>
          <a:effectLst/>
        </p:spPr>
        <p:txBody>
          <a:bodyPr wrap="square">
            <a:spAutoFit/>
          </a:bodyPr>
          <a:lstStyle/>
          <a:p>
            <a:r>
              <a:rPr lang="en-GB" sz="1600" dirty="0"/>
              <a:t>The coupling k is:</a:t>
            </a:r>
          </a:p>
          <a:p>
            <a:pPr>
              <a:buFont typeface="Arial" pitchFamily="34" charset="0"/>
              <a:buChar char="•"/>
            </a:pPr>
            <a:r>
              <a:rPr lang="en-GB" sz="1600" dirty="0"/>
              <a:t>Proportional to the 3</a:t>
            </a:r>
            <a:r>
              <a:rPr lang="en-GB" sz="1600" baseline="30000" dirty="0"/>
              <a:t>rd</a:t>
            </a:r>
            <a:r>
              <a:rPr lang="en-GB" sz="1600" dirty="0"/>
              <a:t> power of slot length.</a:t>
            </a:r>
          </a:p>
          <a:p>
            <a:pPr>
              <a:buFont typeface="Arial" pitchFamily="34" charset="0"/>
              <a:buChar char="•"/>
            </a:pPr>
            <a:r>
              <a:rPr lang="en-GB" sz="1600" dirty="0"/>
              <a:t>Inv. proportional to the stored energies.</a:t>
            </a:r>
            <a:endParaRPr lang="en-US" sz="1600" dirty="0"/>
          </a:p>
        </p:txBody>
      </p:sp>
      <p:sp>
        <p:nvSpPr>
          <p:cNvPr id="7" name="Text Box 10"/>
          <p:cNvSpPr txBox="1">
            <a:spLocks noChangeArrowheads="1"/>
          </p:cNvSpPr>
          <p:nvPr/>
        </p:nvSpPr>
        <p:spPr bwMode="auto">
          <a:xfrm>
            <a:off x="522889" y="958344"/>
            <a:ext cx="11193517" cy="830997"/>
          </a:xfrm>
          <a:prstGeom prst="rect">
            <a:avLst/>
          </a:prstGeom>
          <a:noFill/>
          <a:ln w="12700">
            <a:noFill/>
            <a:miter lim="800000"/>
            <a:headEnd type="none" w="sm" len="sm"/>
            <a:tailEnd type="none" w="sm" len="sm"/>
          </a:ln>
          <a:effectLst/>
        </p:spPr>
        <p:txBody>
          <a:bodyPr wrap="square">
            <a:spAutoFit/>
          </a:bodyPr>
          <a:lstStyle/>
          <a:p>
            <a:r>
              <a:rPr lang="en-GB" sz="1600" dirty="0"/>
              <a:t>Solving the previous equations allowing a </a:t>
            </a:r>
            <a:r>
              <a:rPr lang="en-GB" sz="1600" u="sng" dirty="0"/>
              <a:t>different frequency for each cell</a:t>
            </a:r>
            <a:r>
              <a:rPr lang="en-GB" sz="1600" dirty="0"/>
              <a:t>, we can plot the </a:t>
            </a:r>
            <a:r>
              <a:rPr lang="en-GB" sz="1600" u="sng" dirty="0"/>
              <a:t>frequencies of the coupled system </a:t>
            </a:r>
            <a:r>
              <a:rPr lang="en-GB" sz="1600" dirty="0"/>
              <a:t>as a function of the </a:t>
            </a:r>
            <a:r>
              <a:rPr lang="en-GB" sz="1600" u="sng" dirty="0"/>
              <a:t>frequency of the first resonator</a:t>
            </a:r>
            <a:r>
              <a:rPr lang="en-GB" sz="1600" dirty="0"/>
              <a:t>, keeping the frequency of the second constant, for different values of the coupling k.</a:t>
            </a:r>
          </a:p>
        </p:txBody>
      </p:sp>
      <p:pic>
        <p:nvPicPr>
          <p:cNvPr id="769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72049" y="3184140"/>
            <a:ext cx="2835275" cy="1705089"/>
          </a:xfrm>
          <a:prstGeom prst="rect">
            <a:avLst/>
          </a:prstGeom>
          <a:noFill/>
          <a:ln w="9525">
            <a:noFill/>
            <a:miter lim="800000"/>
            <a:headEnd/>
            <a:tailEnd/>
          </a:ln>
          <a:effectLst/>
        </p:spPr>
      </p:pic>
      <p:pic>
        <p:nvPicPr>
          <p:cNvPr id="76902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04848" y="1736340"/>
            <a:ext cx="4114800" cy="2809169"/>
          </a:xfrm>
          <a:prstGeom prst="rect">
            <a:avLst/>
          </a:prstGeom>
          <a:noFill/>
          <a:ln w="9525">
            <a:noFill/>
            <a:miter lim="800000"/>
            <a:headEnd/>
            <a:tailEnd/>
          </a:ln>
          <a:effectLst/>
        </p:spPr>
      </p:pic>
      <p:sp>
        <p:nvSpPr>
          <p:cNvPr id="19" name="Line Callout 1 18"/>
          <p:cNvSpPr/>
          <p:nvPr/>
        </p:nvSpPr>
        <p:spPr bwMode="auto">
          <a:xfrm>
            <a:off x="4900448" y="3184139"/>
            <a:ext cx="838200" cy="533400"/>
          </a:xfrm>
          <a:prstGeom prst="borderCallout1">
            <a:avLst>
              <a:gd name="adj1" fmla="val 18750"/>
              <a:gd name="adj2" fmla="val -8333"/>
              <a:gd name="adj3" fmla="val -54276"/>
              <a:gd name="adj4" fmla="val -73402"/>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000" i="1" dirty="0"/>
              <a:t>m</a:t>
            </a:r>
            <a:r>
              <a:rPr lang="en-US" sz="1000" i="1" dirty="0">
                <a:latin typeface="Arial" charset="0"/>
              </a:rPr>
              <a:t>aximum separation when f1=f2</a:t>
            </a:r>
          </a:p>
        </p:txBody>
      </p:sp>
      <p:sp>
        <p:nvSpPr>
          <p:cNvPr id="20" name="Oval 19"/>
          <p:cNvSpPr/>
          <p:nvPr/>
        </p:nvSpPr>
        <p:spPr bwMode="auto">
          <a:xfrm>
            <a:off x="6348248" y="1736339"/>
            <a:ext cx="609600" cy="609600"/>
          </a:xfrm>
          <a:prstGeom prst="ellipse">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2000" b="1" dirty="0">
                <a:latin typeface="Arial" charset="0"/>
              </a:rPr>
              <a:t>f</a:t>
            </a:r>
            <a:r>
              <a:rPr lang="en-US" sz="2000" b="1" baseline="-25000" dirty="0">
                <a:latin typeface="Arial" charset="0"/>
              </a:rPr>
              <a:t>1</a:t>
            </a:r>
          </a:p>
        </p:txBody>
      </p:sp>
      <p:sp>
        <p:nvSpPr>
          <p:cNvPr id="21" name="Oval 20"/>
          <p:cNvSpPr/>
          <p:nvPr/>
        </p:nvSpPr>
        <p:spPr bwMode="auto">
          <a:xfrm>
            <a:off x="7110248" y="1736339"/>
            <a:ext cx="609600" cy="609600"/>
          </a:xfrm>
          <a:prstGeom prst="ellipse">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2000" b="1" dirty="0">
                <a:latin typeface="Arial" charset="0"/>
              </a:rPr>
              <a:t>f</a:t>
            </a:r>
            <a:r>
              <a:rPr lang="en-US" baseline="-25000" dirty="0"/>
              <a:t>0</a:t>
            </a:r>
            <a:endParaRPr lang="en-US" sz="2000" b="1" baseline="-25000" dirty="0">
              <a:latin typeface="Arial" charset="0"/>
            </a:endParaRPr>
          </a:p>
        </p:txBody>
      </p:sp>
      <p:cxnSp>
        <p:nvCxnSpPr>
          <p:cNvPr id="23" name="Straight Connector 22"/>
          <p:cNvCxnSpPr>
            <a:stCxn id="20" idx="6"/>
            <a:endCxn id="21" idx="2"/>
          </p:cNvCxnSpPr>
          <p:nvPr/>
        </p:nvCxnSpPr>
        <p:spPr bwMode="auto">
          <a:xfrm>
            <a:off x="6957848" y="2041139"/>
            <a:ext cx="1524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25" name="Straight Arrow Connector 24"/>
          <p:cNvCxnSpPr/>
          <p:nvPr/>
        </p:nvCxnSpPr>
        <p:spPr bwMode="auto">
          <a:xfrm rot="5400000" flipH="1" flipV="1">
            <a:off x="6348248" y="1736339"/>
            <a:ext cx="609600" cy="609600"/>
          </a:xfrm>
          <a:prstGeom prst="straightConnector1">
            <a:avLst/>
          </a:prstGeom>
          <a:solidFill>
            <a:schemeClr val="bg1"/>
          </a:solidFill>
          <a:ln w="12700" cap="flat" cmpd="sng" algn="ctr">
            <a:solidFill>
              <a:schemeClr val="tx1"/>
            </a:solidFill>
            <a:prstDash val="solid"/>
            <a:round/>
            <a:headEnd type="none" w="sm" len="sm"/>
            <a:tailEnd type="arrow"/>
          </a:ln>
          <a:effectLst/>
        </p:spPr>
      </p:cxnSp>
      <p:sp>
        <p:nvSpPr>
          <p:cNvPr id="26" name="TextBox 25"/>
          <p:cNvSpPr txBox="1"/>
          <p:nvPr/>
        </p:nvSpPr>
        <p:spPr>
          <a:xfrm>
            <a:off x="9167648" y="3336540"/>
            <a:ext cx="1143000" cy="1384995"/>
          </a:xfrm>
          <a:prstGeom prst="rect">
            <a:avLst/>
          </a:prstGeom>
          <a:noFill/>
        </p:spPr>
        <p:txBody>
          <a:bodyPr wrap="square" rtlCol="0">
            <a:spAutoFit/>
          </a:bodyPr>
          <a:lstStyle/>
          <a:p>
            <a:r>
              <a:rPr lang="en-US" sz="1400" dirty="0"/>
              <a:t>case of 3 different coupling factors (0.1%, 5%, 10%)</a:t>
            </a:r>
          </a:p>
        </p:txBody>
      </p:sp>
      <p:sp>
        <p:nvSpPr>
          <p:cNvPr id="27" name="Text Box 10"/>
          <p:cNvSpPr txBox="1">
            <a:spLocks noChangeArrowheads="1"/>
          </p:cNvSpPr>
          <p:nvPr/>
        </p:nvSpPr>
        <p:spPr bwMode="auto">
          <a:xfrm>
            <a:off x="1287217" y="4737809"/>
            <a:ext cx="2895600" cy="338554"/>
          </a:xfrm>
          <a:prstGeom prst="rect">
            <a:avLst/>
          </a:prstGeom>
          <a:noFill/>
          <a:ln w="12700">
            <a:noFill/>
            <a:miter lim="800000"/>
            <a:headEnd type="none" w="sm" len="sm"/>
            <a:tailEnd type="none" w="sm" len="sm"/>
          </a:ln>
          <a:effectLst/>
        </p:spPr>
        <p:txBody>
          <a:bodyPr wrap="square">
            <a:spAutoFit/>
          </a:bodyPr>
          <a:lstStyle/>
          <a:p>
            <a:r>
              <a:rPr lang="en-GB" sz="1600" dirty="0"/>
              <a:t>For an elliptical coupling slot:</a:t>
            </a:r>
          </a:p>
        </p:txBody>
      </p:sp>
      <p:graphicFrame>
        <p:nvGraphicFramePr>
          <p:cNvPr id="769029" name="Object 5"/>
          <p:cNvGraphicFramePr>
            <a:graphicFrameLocks noChangeAspect="1"/>
          </p:cNvGraphicFramePr>
          <p:nvPr>
            <p:extLst>
              <p:ext uri="{D42A27DB-BD31-4B8C-83A1-F6EECF244321}">
                <p14:modId xmlns:p14="http://schemas.microsoft.com/office/powerpoint/2010/main" val="2001995478"/>
              </p:ext>
            </p:extLst>
          </p:nvPr>
        </p:nvGraphicFramePr>
        <p:xfrm>
          <a:off x="1418898" y="5144074"/>
          <a:ext cx="2351087" cy="823912"/>
        </p:xfrm>
        <a:graphic>
          <a:graphicData uri="http://schemas.openxmlformats.org/presentationml/2006/ole">
            <mc:AlternateContent xmlns:mc="http://schemas.openxmlformats.org/markup-compatibility/2006">
              <mc:Choice xmlns:v="urn:schemas-microsoft-com:vml" Requires="v">
                <p:oleObj name="Equation" r:id="rId4" imgW="1447560" imgH="507960" progId="Equation.3">
                  <p:embed/>
                </p:oleObj>
              </mc:Choice>
              <mc:Fallback>
                <p:oleObj name="Equation" r:id="rId4" imgW="1447560" imgH="507960" progId="Equation.3">
                  <p:embed/>
                  <p:pic>
                    <p:nvPicPr>
                      <p:cNvPr id="769029"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18898" y="5144074"/>
                        <a:ext cx="2351087" cy="823912"/>
                      </a:xfrm>
                      <a:prstGeom prst="rect">
                        <a:avLst/>
                      </a:prstGeom>
                      <a:noFill/>
                      <a:extLst>
                        <a:ext uri="{909E8E84-426E-40DD-AFC4-6F175D3DCCD1}">
                          <a14:hiddenFill xmlns:a14="http://schemas.microsoft.com/office/drawing/2010/main">
                            <a:solidFill>
                              <a:srgbClr val="FFFFAB"/>
                            </a:solidFill>
                          </a14:hiddenFill>
                        </a:ext>
                      </a:extLst>
                    </p:spPr>
                  </p:pic>
                </p:oleObj>
              </mc:Fallback>
            </mc:AlternateContent>
          </a:graphicData>
        </a:graphic>
      </p:graphicFrame>
      <p:sp>
        <p:nvSpPr>
          <p:cNvPr id="29" name="TextBox 28"/>
          <p:cNvSpPr txBox="1"/>
          <p:nvPr/>
        </p:nvSpPr>
        <p:spPr>
          <a:xfrm>
            <a:off x="4595648" y="4847145"/>
            <a:ext cx="1752600" cy="1384995"/>
          </a:xfrm>
          <a:prstGeom prst="rect">
            <a:avLst/>
          </a:prstGeom>
          <a:noFill/>
        </p:spPr>
        <p:txBody>
          <a:bodyPr wrap="square" rtlCol="0">
            <a:spAutoFit/>
          </a:bodyPr>
          <a:lstStyle/>
          <a:p>
            <a:r>
              <a:rPr lang="en-US" sz="1400" i="1" dirty="0"/>
              <a:t>F</a:t>
            </a:r>
            <a:r>
              <a:rPr lang="en-US" sz="1400" dirty="0"/>
              <a:t> = slot form factor</a:t>
            </a:r>
          </a:p>
          <a:p>
            <a:r>
              <a:rPr lang="en-US" sz="1400" i="1" dirty="0"/>
              <a:t>l</a:t>
            </a:r>
            <a:r>
              <a:rPr lang="en-US" sz="1400" dirty="0"/>
              <a:t> = slot length (in the direction of H)</a:t>
            </a:r>
          </a:p>
          <a:p>
            <a:r>
              <a:rPr lang="en-US" sz="1400" i="1" dirty="0"/>
              <a:t>H</a:t>
            </a:r>
            <a:r>
              <a:rPr lang="en-US" sz="1400" dirty="0"/>
              <a:t> = magnetic field at slot position</a:t>
            </a:r>
          </a:p>
          <a:p>
            <a:r>
              <a:rPr lang="en-US" sz="1400" i="1" dirty="0"/>
              <a:t>U</a:t>
            </a:r>
            <a:r>
              <a:rPr lang="en-US" sz="1400" dirty="0"/>
              <a:t> = stored energy</a:t>
            </a:r>
          </a:p>
        </p:txBody>
      </p:sp>
      <p:cxnSp>
        <p:nvCxnSpPr>
          <p:cNvPr id="18" name="Straight Connector 17"/>
          <p:cNvCxnSpPr/>
          <p:nvPr/>
        </p:nvCxnSpPr>
        <p:spPr bwMode="auto">
          <a:xfrm flipV="1">
            <a:off x="2690648" y="1888739"/>
            <a:ext cx="3124200" cy="1981200"/>
          </a:xfrm>
          <a:prstGeom prst="line">
            <a:avLst/>
          </a:prstGeom>
          <a:solidFill>
            <a:schemeClr val="bg1"/>
          </a:solidFill>
          <a:ln w="12700" cap="flat" cmpd="sng" algn="ctr">
            <a:solidFill>
              <a:schemeClr val="tx1"/>
            </a:solidFill>
            <a:prstDash val="sysDash"/>
            <a:round/>
            <a:headEnd type="none" w="sm" len="sm"/>
            <a:tailEnd type="none" w="sm" len="sm"/>
          </a:ln>
          <a:effectLst/>
        </p:spPr>
      </p:cxnSp>
      <p:cxnSp>
        <p:nvCxnSpPr>
          <p:cNvPr id="24" name="Straight Connector 23"/>
          <p:cNvCxnSpPr/>
          <p:nvPr/>
        </p:nvCxnSpPr>
        <p:spPr bwMode="auto">
          <a:xfrm>
            <a:off x="2690648" y="2879339"/>
            <a:ext cx="3200400" cy="0"/>
          </a:xfrm>
          <a:prstGeom prst="line">
            <a:avLst/>
          </a:prstGeom>
          <a:solidFill>
            <a:schemeClr val="bg1"/>
          </a:solidFill>
          <a:ln w="12700" cap="flat" cmpd="sng" algn="ctr">
            <a:solidFill>
              <a:schemeClr val="tx1"/>
            </a:solidFill>
            <a:prstDash val="sysDash"/>
            <a:round/>
            <a:headEnd type="none" w="sm" len="sm"/>
            <a:tailEnd type="none" w="sm" len="sm"/>
          </a:ln>
          <a:effectLst/>
        </p:spPr>
      </p:cxn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7820" y="381000"/>
            <a:ext cx="11219380" cy="762000"/>
          </a:xfrm>
        </p:spPr>
        <p:txBody>
          <a:bodyPr/>
          <a:lstStyle/>
          <a:p>
            <a:r>
              <a:rPr lang="en-US" dirty="0"/>
              <a:t>The IH and CH: a special case</a:t>
            </a:r>
            <a:endParaRPr lang="en-GB" dirty="0"/>
          </a:p>
        </p:txBody>
      </p:sp>
      <p:sp>
        <p:nvSpPr>
          <p:cNvPr id="3" name="Footer Placeholder 2"/>
          <p:cNvSpPr>
            <a:spLocks noGrp="1"/>
          </p:cNvSpPr>
          <p:nvPr>
            <p:ph type="ftr" sz="quarter" idx="11"/>
          </p:nvPr>
        </p:nvSpPr>
        <p:spPr/>
        <p:txBody>
          <a:bodyPr/>
          <a:lstStyle/>
          <a:p>
            <a:fld id="{EB996D84-0222-4F55-83D2-C4FDBB2E5B02}" type="slidenum">
              <a:rPr lang="en-GB" smtClean="0"/>
              <a:pPr/>
              <a:t>105</a:t>
            </a:fld>
            <a:endParaRPr lang="en-GB"/>
          </a:p>
        </p:txBody>
      </p:sp>
      <p:sp>
        <p:nvSpPr>
          <p:cNvPr id="4" name="Rectangle 6"/>
          <p:cNvSpPr>
            <a:spLocks noChangeArrowheads="1"/>
          </p:cNvSpPr>
          <p:nvPr/>
        </p:nvSpPr>
        <p:spPr bwMode="auto">
          <a:xfrm>
            <a:off x="667819" y="1447800"/>
            <a:ext cx="11126913" cy="51054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dirty="0">
                <a:latin typeface="Comic Sans MS" pitchFamily="66" charset="0"/>
                <a:sym typeface="Symbol" pitchFamily="18" charset="2"/>
              </a:rPr>
              <a:t>The IH and CH structures used at GSI are based on a special beam dynamics called the KONUS dynamics.</a:t>
            </a:r>
          </a:p>
          <a:p>
            <a:pPr marL="457200" indent="-457200">
              <a:buClr>
                <a:schemeClr val="hlink"/>
              </a:buClr>
              <a:buSzPct val="70000"/>
            </a:pPr>
            <a:r>
              <a:rPr lang="en-US" dirty="0">
                <a:latin typeface="Comic Sans MS" pitchFamily="66" charset="0"/>
                <a:sym typeface="Symbol" pitchFamily="18" charset="2"/>
              </a:rPr>
              <a:t>There is no stable particle. The beam from a relatively low energy goes through a series of accelerating gaps WITHOUT FOCUSING ELEMENTS. </a:t>
            </a:r>
          </a:p>
          <a:p>
            <a:pPr marL="457200" indent="-457200">
              <a:buClr>
                <a:schemeClr val="hlink"/>
              </a:buClr>
              <a:buSzPct val="70000"/>
            </a:pPr>
            <a:r>
              <a:rPr lang="en-US" dirty="0">
                <a:latin typeface="Comic Sans MS" pitchFamily="66" charset="0"/>
                <a:sym typeface="Symbol" pitchFamily="18" charset="2"/>
              </a:rPr>
              <a:t>The RF defocusing could completely destroy the beam: to avoid it, a gymnastics in the longitudinal plane is applied, where the beam rotates around a stable point corresponding to acceleration on the crest of the wave (phase=0).</a:t>
            </a: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46793" y="3693162"/>
            <a:ext cx="4225056" cy="1865506"/>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92921" y="3429000"/>
            <a:ext cx="3810000" cy="2668219"/>
          </a:xfrm>
          <a:prstGeom prst="rect">
            <a:avLst/>
          </a:prstGeom>
        </p:spPr>
      </p:pic>
    </p:spTree>
    <p:extLst>
      <p:ext uri="{BB962C8B-B14F-4D97-AF65-F5344CB8AC3E}">
        <p14:creationId xmlns:p14="http://schemas.microsoft.com/office/powerpoint/2010/main" val="938604576"/>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IH-CH </a:t>
            </a:r>
            <a:r>
              <a:rPr lang="en-US" dirty="0" err="1"/>
              <a:t>rebunching</a:t>
            </a:r>
            <a:endParaRPr lang="en-GB" dirty="0"/>
          </a:p>
        </p:txBody>
      </p:sp>
      <p:sp>
        <p:nvSpPr>
          <p:cNvPr id="3" name="Footer Placeholder 2"/>
          <p:cNvSpPr>
            <a:spLocks noGrp="1"/>
          </p:cNvSpPr>
          <p:nvPr>
            <p:ph type="ftr" sz="quarter" idx="11"/>
          </p:nvPr>
        </p:nvSpPr>
        <p:spPr/>
        <p:txBody>
          <a:bodyPr/>
          <a:lstStyle/>
          <a:p>
            <a:fld id="{EB996D84-0222-4F55-83D2-C4FDBB2E5B02}" type="slidenum">
              <a:rPr lang="en-GB" smtClean="0"/>
              <a:pPr/>
              <a:t>106</a:t>
            </a:fld>
            <a:endParaRPr lang="en-GB"/>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t="32935"/>
          <a:stretch/>
        </p:blipFill>
        <p:spPr>
          <a:xfrm>
            <a:off x="1816437" y="1178959"/>
            <a:ext cx="4279563" cy="5105400"/>
          </a:xfrm>
          <a:prstGeom prst="rect">
            <a:avLst/>
          </a:prstGeom>
        </p:spPr>
      </p:pic>
      <p:sp>
        <p:nvSpPr>
          <p:cNvPr id="6" name="Rectangle 6"/>
          <p:cNvSpPr>
            <a:spLocks noChangeArrowheads="1"/>
          </p:cNvSpPr>
          <p:nvPr/>
        </p:nvSpPr>
        <p:spPr bwMode="auto">
          <a:xfrm>
            <a:off x="6629400" y="1981200"/>
            <a:ext cx="3276600" cy="19050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dirty="0">
                <a:latin typeface="Comic Sans MS" pitchFamily="66" charset="0"/>
                <a:sym typeface="Symbol" pitchFamily="18" charset="2"/>
              </a:rPr>
              <a:t>A </a:t>
            </a:r>
            <a:r>
              <a:rPr lang="en-US" dirty="0" err="1">
                <a:latin typeface="Comic Sans MS" pitchFamily="66" charset="0"/>
                <a:sym typeface="Symbol" pitchFamily="18" charset="2"/>
              </a:rPr>
              <a:t>rebunching</a:t>
            </a:r>
            <a:r>
              <a:rPr lang="en-US" dirty="0">
                <a:latin typeface="Comic Sans MS" pitchFamily="66" charset="0"/>
                <a:sym typeface="Symbol" pitchFamily="18" charset="2"/>
              </a:rPr>
              <a:t> section at the beginning of each period (few gaps) </a:t>
            </a:r>
          </a:p>
        </p:txBody>
      </p:sp>
    </p:spTree>
    <p:extLst>
      <p:ext uri="{BB962C8B-B14F-4D97-AF65-F5344CB8AC3E}">
        <p14:creationId xmlns:p14="http://schemas.microsoft.com/office/powerpoint/2010/main" val="8277780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ooter Placeholder 4"/>
          <p:cNvSpPr>
            <a:spLocks noGrp="1"/>
          </p:cNvSpPr>
          <p:nvPr>
            <p:ph type="ftr" sz="quarter" idx="11"/>
          </p:nvPr>
        </p:nvSpPr>
        <p:spPr bwMode="auto">
          <a:xfrm>
            <a:off x="7349827" y="5913461"/>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11</a:t>
            </a:fld>
            <a:endParaRPr lang="en-GB"/>
          </a:p>
        </p:txBody>
      </p:sp>
      <p:sp>
        <p:nvSpPr>
          <p:cNvPr id="652301" name="Line 13"/>
          <p:cNvSpPr>
            <a:spLocks noChangeShapeType="1"/>
          </p:cNvSpPr>
          <p:nvPr/>
        </p:nvSpPr>
        <p:spPr bwMode="auto">
          <a:xfrm>
            <a:off x="1693611" y="2026520"/>
            <a:ext cx="2438400" cy="0"/>
          </a:xfrm>
          <a:prstGeom prst="line">
            <a:avLst/>
          </a:prstGeom>
          <a:noFill/>
          <a:ln w="19050">
            <a:solidFill>
              <a:schemeClr val="hlink"/>
            </a:solidFill>
            <a:round/>
            <a:headEnd type="none" w="sm" len="sm"/>
            <a:tailEnd type="none" w="sm" len="sm"/>
          </a:ln>
          <a:effectLst/>
        </p:spPr>
        <p:txBody>
          <a:bodyPr/>
          <a:lstStyle/>
          <a:p>
            <a:endParaRPr lang="en-US"/>
          </a:p>
        </p:txBody>
      </p:sp>
      <p:sp>
        <p:nvSpPr>
          <p:cNvPr id="652292" name="Rectangle 4"/>
          <p:cNvSpPr>
            <a:spLocks noGrp="1" noChangeArrowheads="1"/>
          </p:cNvSpPr>
          <p:nvPr>
            <p:ph type="title"/>
          </p:nvPr>
        </p:nvSpPr>
        <p:spPr/>
        <p:txBody>
          <a:bodyPr/>
          <a:lstStyle/>
          <a:p>
            <a:r>
              <a:rPr lang="en-GB" sz="3200"/>
              <a:t>Linear and circular accelerators</a:t>
            </a:r>
            <a:endParaRPr lang="en-US" sz="3200"/>
          </a:p>
        </p:txBody>
      </p:sp>
      <p:sp>
        <p:nvSpPr>
          <p:cNvPr id="652293" name="Oval 5"/>
          <p:cNvSpPr>
            <a:spLocks noChangeArrowheads="1"/>
          </p:cNvSpPr>
          <p:nvPr/>
        </p:nvSpPr>
        <p:spPr bwMode="auto">
          <a:xfrm>
            <a:off x="6189411" y="1112120"/>
            <a:ext cx="2209800" cy="2133600"/>
          </a:xfrm>
          <a:prstGeom prst="ellipse">
            <a:avLst/>
          </a:prstGeom>
          <a:solidFill>
            <a:schemeClr val="bg1"/>
          </a:solidFill>
          <a:ln w="19050">
            <a:solidFill>
              <a:schemeClr val="hlink"/>
            </a:solidFill>
            <a:round/>
            <a:headEnd type="none" w="sm" len="sm"/>
            <a:tailEnd type="none" w="sm" len="sm"/>
          </a:ln>
          <a:effectLst/>
        </p:spPr>
        <p:txBody>
          <a:bodyPr wrap="none" anchor="ctr"/>
          <a:lstStyle/>
          <a:p>
            <a:endParaRPr lang="en-US"/>
          </a:p>
        </p:txBody>
      </p:sp>
      <p:sp>
        <p:nvSpPr>
          <p:cNvPr id="652294" name="Rectangle 6"/>
          <p:cNvSpPr>
            <a:spLocks noChangeArrowheads="1"/>
          </p:cNvSpPr>
          <p:nvPr/>
        </p:nvSpPr>
        <p:spPr bwMode="auto">
          <a:xfrm>
            <a:off x="7256211" y="3017120"/>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5" name="Rectangle 7"/>
          <p:cNvSpPr>
            <a:spLocks noChangeArrowheads="1"/>
          </p:cNvSpPr>
          <p:nvPr/>
        </p:nvSpPr>
        <p:spPr bwMode="auto">
          <a:xfrm>
            <a:off x="1846011" y="1797920"/>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6" name="Rectangle 8"/>
          <p:cNvSpPr>
            <a:spLocks noChangeArrowheads="1"/>
          </p:cNvSpPr>
          <p:nvPr/>
        </p:nvSpPr>
        <p:spPr bwMode="auto">
          <a:xfrm>
            <a:off x="2074611" y="1797920"/>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7" name="Rectangle 9"/>
          <p:cNvSpPr>
            <a:spLocks noChangeArrowheads="1"/>
          </p:cNvSpPr>
          <p:nvPr/>
        </p:nvSpPr>
        <p:spPr bwMode="auto">
          <a:xfrm>
            <a:off x="2379411" y="1797920"/>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8" name="Rectangle 10"/>
          <p:cNvSpPr>
            <a:spLocks noChangeArrowheads="1"/>
          </p:cNvSpPr>
          <p:nvPr/>
        </p:nvSpPr>
        <p:spPr bwMode="auto">
          <a:xfrm>
            <a:off x="2760411" y="1797920"/>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299" name="Rectangle 11"/>
          <p:cNvSpPr>
            <a:spLocks noChangeArrowheads="1"/>
          </p:cNvSpPr>
          <p:nvPr/>
        </p:nvSpPr>
        <p:spPr bwMode="auto">
          <a:xfrm>
            <a:off x="3217611" y="1797920"/>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300" name="Rectangle 12"/>
          <p:cNvSpPr>
            <a:spLocks noChangeArrowheads="1"/>
          </p:cNvSpPr>
          <p:nvPr/>
        </p:nvSpPr>
        <p:spPr bwMode="auto">
          <a:xfrm>
            <a:off x="3751011" y="1797920"/>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endParaRPr lang="en-US"/>
          </a:p>
        </p:txBody>
      </p:sp>
      <p:sp>
        <p:nvSpPr>
          <p:cNvPr id="652302" name="Line 14"/>
          <p:cNvSpPr>
            <a:spLocks noChangeShapeType="1"/>
          </p:cNvSpPr>
          <p:nvPr/>
        </p:nvSpPr>
        <p:spPr bwMode="auto">
          <a:xfrm>
            <a:off x="4284411" y="2026520"/>
            <a:ext cx="381000" cy="0"/>
          </a:xfrm>
          <a:prstGeom prst="line">
            <a:avLst/>
          </a:prstGeom>
          <a:noFill/>
          <a:ln w="19050">
            <a:solidFill>
              <a:schemeClr val="tx1"/>
            </a:solidFill>
            <a:round/>
            <a:headEnd type="none" w="sm" len="sm"/>
            <a:tailEnd type="triangle" w="sm" len="sm"/>
          </a:ln>
          <a:effectLst/>
        </p:spPr>
        <p:txBody>
          <a:bodyPr/>
          <a:lstStyle/>
          <a:p>
            <a:endParaRPr lang="en-US"/>
          </a:p>
        </p:txBody>
      </p:sp>
      <p:sp>
        <p:nvSpPr>
          <p:cNvPr id="652306" name="Text Box 18"/>
          <p:cNvSpPr txBox="1">
            <a:spLocks noChangeArrowheads="1"/>
          </p:cNvSpPr>
          <p:nvPr/>
        </p:nvSpPr>
        <p:spPr bwMode="auto">
          <a:xfrm>
            <a:off x="516384" y="3817320"/>
            <a:ext cx="4679070" cy="2108269"/>
          </a:xfrm>
          <a:prstGeom prst="rect">
            <a:avLst/>
          </a:prstGeom>
          <a:noFill/>
          <a:ln w="12700">
            <a:solidFill>
              <a:schemeClr val="tx1"/>
            </a:solidFill>
            <a:miter lim="800000"/>
            <a:headEnd type="none" w="sm" len="sm"/>
            <a:tailEnd type="none" w="sm" len="sm"/>
          </a:ln>
          <a:effectLst/>
        </p:spPr>
        <p:txBody>
          <a:bodyPr wrap="square">
            <a:spAutoFit/>
          </a:bodyPr>
          <a:lstStyle/>
          <a:p>
            <a:r>
              <a:rPr lang="en-US" sz="1600">
                <a:solidFill>
                  <a:schemeClr val="hlink"/>
                </a:solidFill>
                <a:latin typeface="Comic Sans MS" pitchFamily="66" charset="0"/>
              </a:rPr>
              <a:t>Linear accelerator</a:t>
            </a:r>
            <a:r>
              <a:rPr lang="en-US" sz="1600">
                <a:latin typeface="Comic Sans MS" pitchFamily="66" charset="0"/>
              </a:rPr>
              <a:t>:</a:t>
            </a:r>
          </a:p>
          <a:p>
            <a:endParaRPr lang="en-US" sz="800">
              <a:latin typeface="Comic Sans MS" pitchFamily="66" charset="0"/>
            </a:endParaRPr>
          </a:p>
          <a:p>
            <a:r>
              <a:rPr lang="en-US" sz="1400">
                <a:latin typeface="Comic Sans MS" pitchFamily="66" charset="0"/>
              </a:rPr>
              <a:t>Particles accelerated by a sequence of gaps (all at the same RF phase). </a:t>
            </a:r>
          </a:p>
          <a:p>
            <a:endParaRPr lang="en-US" sz="700">
              <a:latin typeface="Comic Sans MS" pitchFamily="66" charset="0"/>
            </a:endParaRPr>
          </a:p>
          <a:p>
            <a:r>
              <a:rPr lang="en-US" sz="1400">
                <a:latin typeface="Comic Sans MS" pitchFamily="66" charset="0"/>
              </a:rPr>
              <a:t>Distance between gaps increases proportionally to the particle velocity, to keep synchronicity.</a:t>
            </a:r>
          </a:p>
          <a:p>
            <a:endParaRPr lang="en-US" sz="1400">
              <a:latin typeface="Comic Sans MS" pitchFamily="66" charset="0"/>
            </a:endParaRPr>
          </a:p>
          <a:p>
            <a:r>
              <a:rPr lang="en-US" sz="1400">
                <a:latin typeface="Comic Sans MS" pitchFamily="66" charset="0"/>
              </a:rPr>
              <a:t>Used in the range where </a:t>
            </a:r>
            <a:r>
              <a:rPr lang="en-US" sz="1600">
                <a:latin typeface="Symbol" pitchFamily="18" charset="2"/>
              </a:rPr>
              <a:t>b</a:t>
            </a:r>
            <a:r>
              <a:rPr lang="en-US" sz="1400">
                <a:latin typeface="Comic Sans MS" pitchFamily="66" charset="0"/>
              </a:rPr>
              <a:t> increases. “Newton” machine</a:t>
            </a:r>
            <a:endParaRPr lang="en-US" sz="1600">
              <a:latin typeface="Comic Sans MS" pitchFamily="66" charset="0"/>
            </a:endParaRPr>
          </a:p>
        </p:txBody>
      </p:sp>
      <p:sp>
        <p:nvSpPr>
          <p:cNvPr id="652307" name="Text Box 19"/>
          <p:cNvSpPr txBox="1">
            <a:spLocks noChangeArrowheads="1"/>
          </p:cNvSpPr>
          <p:nvPr/>
        </p:nvSpPr>
        <p:spPr bwMode="auto">
          <a:xfrm>
            <a:off x="5500253" y="3817320"/>
            <a:ext cx="5188461" cy="2139047"/>
          </a:xfrm>
          <a:prstGeom prst="rect">
            <a:avLst/>
          </a:prstGeom>
          <a:noFill/>
          <a:ln w="12700">
            <a:solidFill>
              <a:schemeClr val="tx1"/>
            </a:solidFill>
            <a:miter lim="800000"/>
            <a:headEnd type="none" w="sm" len="sm"/>
            <a:tailEnd type="none" w="sm" len="sm"/>
          </a:ln>
          <a:effectLst/>
        </p:spPr>
        <p:txBody>
          <a:bodyPr wrap="square">
            <a:spAutoFit/>
          </a:bodyPr>
          <a:lstStyle/>
          <a:p>
            <a:r>
              <a:rPr lang="en-US" sz="1600" dirty="0">
                <a:solidFill>
                  <a:schemeClr val="hlink"/>
                </a:solidFill>
                <a:latin typeface="Comic Sans MS" pitchFamily="66" charset="0"/>
              </a:rPr>
              <a:t>Circular accelerator</a:t>
            </a:r>
            <a:r>
              <a:rPr lang="en-US" sz="1600" dirty="0">
                <a:latin typeface="Comic Sans MS" pitchFamily="66" charset="0"/>
              </a:rPr>
              <a:t>:</a:t>
            </a:r>
          </a:p>
          <a:p>
            <a:endParaRPr lang="en-US" sz="800" dirty="0">
              <a:latin typeface="Comic Sans MS" pitchFamily="66" charset="0"/>
            </a:endParaRPr>
          </a:p>
          <a:p>
            <a:r>
              <a:rPr lang="en-US" sz="1400" dirty="0">
                <a:latin typeface="Comic Sans MS" pitchFamily="66" charset="0"/>
              </a:rPr>
              <a:t>Particles accelerated by one (or more) gaps at given positions in the ring. </a:t>
            </a:r>
          </a:p>
          <a:p>
            <a:endParaRPr lang="en-US" sz="700" dirty="0">
              <a:latin typeface="Comic Sans MS" pitchFamily="66" charset="0"/>
            </a:endParaRPr>
          </a:p>
          <a:p>
            <a:r>
              <a:rPr lang="en-US" sz="1400" dirty="0">
                <a:latin typeface="Comic Sans MS" pitchFamily="66" charset="0"/>
              </a:rPr>
              <a:t>Distance between gaps is fixed. Synchronicity only for </a:t>
            </a:r>
            <a:r>
              <a:rPr lang="en-US" sz="1600" dirty="0" err="1">
                <a:latin typeface="Symbol" pitchFamily="18" charset="2"/>
              </a:rPr>
              <a:t>b</a:t>
            </a:r>
            <a:r>
              <a:rPr lang="en-US" sz="1600" dirty="0" err="1">
                <a:cs typeface="Arial" charset="0"/>
              </a:rPr>
              <a:t>~const</a:t>
            </a:r>
            <a:r>
              <a:rPr lang="en-US" sz="1400" dirty="0">
                <a:latin typeface="Comic Sans MS" pitchFamily="66" charset="0"/>
              </a:rPr>
              <a:t>, or varying (in a limited range!) the RF frequency.</a:t>
            </a:r>
          </a:p>
          <a:p>
            <a:endParaRPr lang="en-US" sz="1400" dirty="0">
              <a:latin typeface="Comic Sans MS" pitchFamily="66" charset="0"/>
            </a:endParaRPr>
          </a:p>
          <a:p>
            <a:r>
              <a:rPr lang="en-US" sz="1400" dirty="0">
                <a:latin typeface="Comic Sans MS" pitchFamily="66" charset="0"/>
              </a:rPr>
              <a:t>Used in the range where </a:t>
            </a:r>
            <a:r>
              <a:rPr lang="en-US" sz="1600" dirty="0">
                <a:latin typeface="Symbol" pitchFamily="18" charset="2"/>
              </a:rPr>
              <a:t>b</a:t>
            </a:r>
            <a:r>
              <a:rPr lang="en-US" sz="1400" dirty="0">
                <a:latin typeface="Comic Sans MS" pitchFamily="66" charset="0"/>
              </a:rPr>
              <a:t> is nearly constant. “Einstein” machine</a:t>
            </a:r>
            <a:endParaRPr lang="en-US" sz="1600" dirty="0">
              <a:latin typeface="Comic Sans MS" pitchFamily="66" charset="0"/>
            </a:endParaRPr>
          </a:p>
        </p:txBody>
      </p:sp>
      <p:sp>
        <p:nvSpPr>
          <p:cNvPr id="652309" name="Text Box 21"/>
          <p:cNvSpPr txBox="1">
            <a:spLocks noChangeArrowheads="1"/>
          </p:cNvSpPr>
          <p:nvPr/>
        </p:nvSpPr>
        <p:spPr bwMode="auto">
          <a:xfrm>
            <a:off x="8768328" y="3040680"/>
            <a:ext cx="1688283" cy="584775"/>
          </a:xfrm>
          <a:prstGeom prst="rect">
            <a:avLst/>
          </a:prstGeom>
          <a:noFill/>
          <a:ln w="12700">
            <a:noFill/>
            <a:miter lim="800000"/>
            <a:headEnd type="none" w="sm" len="sm"/>
            <a:tailEnd type="none" w="sm" len="sm"/>
          </a:ln>
          <a:effectLst/>
        </p:spPr>
        <p:txBody>
          <a:bodyPr wrap="none">
            <a:spAutoFit/>
          </a:bodyPr>
          <a:lstStyle/>
          <a:p>
            <a:r>
              <a:rPr lang="en-GB" sz="1600" i="1" dirty="0"/>
              <a:t>d=2</a:t>
            </a:r>
            <a:r>
              <a:rPr lang="en-GB" sz="1600" i="1" dirty="0">
                <a:latin typeface="Symbol" pitchFamily="18" charset="2"/>
              </a:rPr>
              <a:t>p</a:t>
            </a:r>
            <a:r>
              <a:rPr lang="en-GB" sz="1600" i="1" dirty="0"/>
              <a:t>R=constant</a:t>
            </a:r>
          </a:p>
          <a:p>
            <a:r>
              <a:rPr lang="en-GB" sz="1600" i="1" dirty="0"/>
              <a:t>f=</a:t>
            </a:r>
            <a:r>
              <a:rPr lang="en-GB" sz="1600" i="1" dirty="0" err="1">
                <a:latin typeface="Symbol" pitchFamily="18" charset="2"/>
              </a:rPr>
              <a:t>b</a:t>
            </a:r>
            <a:r>
              <a:rPr lang="en-GB" sz="1600" i="1" dirty="0" err="1"/>
              <a:t>c</a:t>
            </a:r>
            <a:r>
              <a:rPr lang="en-GB" sz="1600" i="1" dirty="0"/>
              <a:t>/2d=variable</a:t>
            </a:r>
            <a:endParaRPr lang="en-US" sz="1600" i="1" dirty="0"/>
          </a:p>
        </p:txBody>
      </p:sp>
      <p:sp>
        <p:nvSpPr>
          <p:cNvPr id="652310" name="Text Box 22"/>
          <p:cNvSpPr txBox="1">
            <a:spLocks noChangeArrowheads="1"/>
          </p:cNvSpPr>
          <p:nvPr/>
        </p:nvSpPr>
        <p:spPr bwMode="auto">
          <a:xfrm>
            <a:off x="651381" y="2939590"/>
            <a:ext cx="1651414" cy="584775"/>
          </a:xfrm>
          <a:prstGeom prst="rect">
            <a:avLst/>
          </a:prstGeom>
          <a:noFill/>
          <a:ln w="12700">
            <a:noFill/>
            <a:miter lim="800000"/>
            <a:headEnd type="none" w="sm" len="sm"/>
            <a:tailEnd type="none" w="sm" len="sm"/>
          </a:ln>
          <a:effectLst/>
        </p:spPr>
        <p:txBody>
          <a:bodyPr wrap="none">
            <a:spAutoFit/>
          </a:bodyPr>
          <a:lstStyle/>
          <a:p>
            <a:r>
              <a:rPr lang="en-GB" sz="1600" i="1" dirty="0"/>
              <a:t>d=</a:t>
            </a:r>
            <a:r>
              <a:rPr lang="en-GB" sz="1600" i="1" dirty="0" err="1">
                <a:latin typeface="Symbol" pitchFamily="18" charset="2"/>
              </a:rPr>
              <a:t>bl</a:t>
            </a:r>
            <a:r>
              <a:rPr lang="en-GB" sz="1600" i="1" dirty="0"/>
              <a:t>/2=variable</a:t>
            </a:r>
          </a:p>
          <a:p>
            <a:r>
              <a:rPr lang="en-GB" sz="1600" i="1" dirty="0"/>
              <a:t>f=constant</a:t>
            </a:r>
            <a:endParaRPr lang="en-US" sz="1600" i="1" dirty="0"/>
          </a:p>
        </p:txBody>
      </p:sp>
      <p:sp>
        <p:nvSpPr>
          <p:cNvPr id="652312" name="Line 24"/>
          <p:cNvSpPr>
            <a:spLocks noChangeShapeType="1"/>
          </p:cNvSpPr>
          <p:nvPr/>
        </p:nvSpPr>
        <p:spPr bwMode="auto">
          <a:xfrm>
            <a:off x="2836611" y="2407520"/>
            <a:ext cx="457200" cy="0"/>
          </a:xfrm>
          <a:prstGeom prst="line">
            <a:avLst/>
          </a:prstGeom>
          <a:noFill/>
          <a:ln w="28575">
            <a:solidFill>
              <a:schemeClr val="accent2"/>
            </a:solidFill>
            <a:round/>
            <a:headEnd type="triangle" w="med" len="med"/>
            <a:tailEnd type="triangle" w="med" len="med"/>
          </a:ln>
          <a:effectLst/>
        </p:spPr>
        <p:txBody>
          <a:bodyPr/>
          <a:lstStyle/>
          <a:p>
            <a:endParaRPr lang="en-US"/>
          </a:p>
        </p:txBody>
      </p:sp>
      <p:sp>
        <p:nvSpPr>
          <p:cNvPr id="652313" name="Text Box 25"/>
          <p:cNvSpPr txBox="1">
            <a:spLocks noChangeArrowheads="1"/>
          </p:cNvSpPr>
          <p:nvPr/>
        </p:nvSpPr>
        <p:spPr bwMode="auto">
          <a:xfrm>
            <a:off x="2912811" y="2432921"/>
            <a:ext cx="311150" cy="366713"/>
          </a:xfrm>
          <a:prstGeom prst="rect">
            <a:avLst/>
          </a:prstGeom>
          <a:noFill/>
          <a:ln w="12700">
            <a:noFill/>
            <a:miter lim="800000"/>
            <a:headEnd type="none" w="sm" len="sm"/>
            <a:tailEnd type="none" w="sm" len="sm"/>
          </a:ln>
          <a:effectLst/>
        </p:spPr>
        <p:txBody>
          <a:bodyPr wrap="none">
            <a:spAutoFit/>
          </a:bodyPr>
          <a:lstStyle/>
          <a:p>
            <a:r>
              <a:rPr lang="en-GB" i="1"/>
              <a:t>d</a:t>
            </a:r>
            <a:endParaRPr lang="en-US" i="1"/>
          </a:p>
        </p:txBody>
      </p:sp>
      <p:pic>
        <p:nvPicPr>
          <p:cNvPr id="652323" name="Picture 3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99011" y="1416920"/>
            <a:ext cx="1017588" cy="787400"/>
          </a:xfrm>
          <a:prstGeom prst="rect">
            <a:avLst/>
          </a:prstGeom>
          <a:noFill/>
          <a:ln w="12700">
            <a:noFill/>
            <a:miter lim="800000"/>
            <a:headEnd type="none" w="sm" len="sm"/>
            <a:tailEnd type="none" w="sm" len="sm"/>
          </a:ln>
          <a:effectLst/>
        </p:spPr>
      </p:pic>
      <p:sp>
        <p:nvSpPr>
          <p:cNvPr id="652315" name="Text Box 27"/>
          <p:cNvSpPr txBox="1">
            <a:spLocks noChangeArrowheads="1"/>
          </p:cNvSpPr>
          <p:nvPr/>
        </p:nvSpPr>
        <p:spPr bwMode="auto">
          <a:xfrm>
            <a:off x="7103811" y="1569321"/>
            <a:ext cx="311150" cy="366713"/>
          </a:xfrm>
          <a:prstGeom prst="rect">
            <a:avLst/>
          </a:prstGeom>
          <a:noFill/>
          <a:ln w="12700">
            <a:noFill/>
            <a:miter lim="800000"/>
            <a:headEnd type="none" w="sm" len="sm"/>
            <a:tailEnd type="none" w="sm" len="sm"/>
          </a:ln>
          <a:effectLst/>
        </p:spPr>
        <p:txBody>
          <a:bodyPr wrap="none">
            <a:spAutoFit/>
          </a:bodyPr>
          <a:lstStyle/>
          <a:p>
            <a:r>
              <a:rPr lang="en-GB" i="1"/>
              <a:t>d</a:t>
            </a:r>
            <a:endParaRPr lang="en-US" i="1"/>
          </a:p>
        </p:txBody>
      </p:sp>
      <mc:AlternateContent xmlns:mc="http://schemas.openxmlformats.org/markup-compatibility/2006" xmlns:a14="http://schemas.microsoft.com/office/drawing/2010/main">
        <mc:Choice Requires="a14">
          <p:sp>
            <p:nvSpPr>
              <p:cNvPr id="652324" name="Object 36"/>
              <p:cNvSpPr txBox="1">
                <a:spLocks noGrp="1"/>
              </p:cNvSpPr>
              <p:nvPr>
                <p:ph idx="1"/>
              </p:nvPr>
            </p:nvSpPr>
            <p:spPr bwMode="auto">
              <a:xfrm>
                <a:off x="2557879" y="2898207"/>
                <a:ext cx="2691064" cy="815874"/>
              </a:xfrm>
              <a:prstGeom prst="rect">
                <a:avLst/>
              </a:prstGeom>
              <a:noFill/>
              <a:ln w="9525">
                <a:noFill/>
                <a:miter lim="800000"/>
                <a:headEnd/>
                <a:tailEnd/>
              </a:ln>
            </p:spPr>
            <p:txBody>
              <a:bodyPr>
                <a:normAutofit/>
              </a:bodyPr>
              <a:lstStyle/>
              <a:p>
                <a:pPr/>
                <a14:m>
                  <m:oMathPara xmlns:m="http://schemas.openxmlformats.org/officeDocument/2006/math">
                    <m:oMathParaPr>
                      <m:jc m:val="left"/>
                    </m:oMathParaPr>
                    <m:oMath xmlns:m="http://schemas.openxmlformats.org/officeDocument/2006/math">
                      <m:r>
                        <a:rPr lang="en-GB" i="1">
                          <a:solidFill>
                            <a:srgbClr val="000000"/>
                          </a:solidFill>
                          <a:latin typeface="Cambria Math" panose="02040503050406030204" pitchFamily="18" charset="0"/>
                        </a:rPr>
                        <m:t>𝑑</m:t>
                      </m:r>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𝛽</m:t>
                          </m:r>
                          <m:r>
                            <a:rPr lang="en-GB" i="1">
                              <a:solidFill>
                                <a:srgbClr val="000000"/>
                              </a:solidFill>
                              <a:latin typeface="Cambria Math" panose="02040503050406030204" pitchFamily="18" charset="0"/>
                            </a:rPr>
                            <m:t>𝑐</m:t>
                          </m:r>
                        </m:num>
                        <m:den>
                          <m:r>
                            <a:rPr lang="en-GB" i="1">
                              <a:solidFill>
                                <a:srgbClr val="000000"/>
                              </a:solidFill>
                              <a:latin typeface="Cambria Math" panose="02040503050406030204" pitchFamily="18" charset="0"/>
                            </a:rPr>
                            <m:t>2</m:t>
                          </m:r>
                          <m:r>
                            <a:rPr lang="en-GB" i="1">
                              <a:solidFill>
                                <a:srgbClr val="000000"/>
                              </a:solidFill>
                              <a:latin typeface="Cambria Math" panose="02040503050406030204" pitchFamily="18" charset="0"/>
                            </a:rPr>
                            <m:t>𝑓</m:t>
                          </m:r>
                        </m:den>
                      </m:f>
                      <m:f>
                        <m:fPr>
                          <m:ctrlPr>
                            <a:rPr lang="en-GB" i="1" smtClean="0">
                              <a:solidFill>
                                <a:srgbClr val="000000"/>
                              </a:solidFill>
                              <a:latin typeface="Cambria Math" panose="02040503050406030204" pitchFamily="18" charset="0"/>
                            </a:rPr>
                          </m:ctrlPr>
                        </m:fPr>
                        <m:num>
                          <m:r>
                            <a:rPr lang="en-GB" i="1" smtClean="0">
                              <a:solidFill>
                                <a:srgbClr val="000000"/>
                              </a:solidFill>
                              <a:latin typeface="Cambria Math" panose="02040503050406030204" pitchFamily="18" charset="0"/>
                              <a:ea typeface="Cambria Math" panose="02040503050406030204" pitchFamily="18" charset="0"/>
                            </a:rPr>
                            <m:t>∆</m:t>
                          </m:r>
                          <m:r>
                            <a:rPr lang="en-GB" i="1" smtClean="0">
                              <a:solidFill>
                                <a:srgbClr val="000000"/>
                              </a:solidFill>
                              <a:latin typeface="Cambria Math" panose="02040503050406030204" pitchFamily="18" charset="0"/>
                              <a:ea typeface="Cambria Math" panose="02040503050406030204" pitchFamily="18" charset="0"/>
                            </a:rPr>
                            <m:t>𝝋</m:t>
                          </m:r>
                        </m:num>
                        <m:den>
                          <m:r>
                            <a:rPr lang="en-GB" i="1" smtClean="0">
                              <a:solidFill>
                                <a:srgbClr val="000000"/>
                              </a:solidFill>
                              <a:latin typeface="Cambria Math" panose="02040503050406030204" pitchFamily="18" charset="0"/>
                              <a:ea typeface="Cambria Math" panose="02040503050406030204" pitchFamily="18" charset="0"/>
                            </a:rPr>
                            <m:t>𝝅</m:t>
                          </m:r>
                        </m:den>
                      </m:f>
                      <m:r>
                        <a:rPr lang="en-GB" i="1">
                          <a:solidFill>
                            <a:srgbClr val="000000"/>
                          </a:solidFill>
                          <a:latin typeface="Cambria Math" panose="02040503050406030204" pitchFamily="18" charset="0"/>
                        </a:rPr>
                        <m:t>=</m:t>
                      </m:r>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rPr>
                            <m:t>𝛽𝜆</m:t>
                          </m:r>
                        </m:num>
                        <m:den>
                          <m:r>
                            <a:rPr lang="en-GB" i="1">
                              <a:solidFill>
                                <a:srgbClr val="000000"/>
                              </a:solidFill>
                              <a:latin typeface="Cambria Math" panose="02040503050406030204" pitchFamily="18" charset="0"/>
                            </a:rPr>
                            <m:t>2</m:t>
                          </m:r>
                        </m:den>
                      </m:f>
                      <m:f>
                        <m:fPr>
                          <m:ctrlPr>
                            <a:rPr lang="en-GB" i="1">
                              <a:solidFill>
                                <a:srgbClr val="000000"/>
                              </a:solidFill>
                              <a:latin typeface="Cambria Math" panose="02040503050406030204" pitchFamily="18" charset="0"/>
                            </a:rPr>
                          </m:ctrlPr>
                        </m:fPr>
                        <m:num>
                          <m:r>
                            <a:rPr lang="en-GB" i="1">
                              <a:solidFill>
                                <a:srgbClr val="000000"/>
                              </a:solidFill>
                              <a:latin typeface="Cambria Math" panose="02040503050406030204" pitchFamily="18" charset="0"/>
                              <a:ea typeface="Cambria Math" panose="02040503050406030204" pitchFamily="18" charset="0"/>
                            </a:rPr>
                            <m:t>∆</m:t>
                          </m:r>
                          <m:r>
                            <a:rPr lang="en-GB" i="1">
                              <a:solidFill>
                                <a:srgbClr val="000000"/>
                              </a:solidFill>
                              <a:latin typeface="Cambria Math" panose="02040503050406030204" pitchFamily="18" charset="0"/>
                              <a:ea typeface="Cambria Math" panose="02040503050406030204" pitchFamily="18" charset="0"/>
                            </a:rPr>
                            <m:t>𝝋</m:t>
                          </m:r>
                        </m:num>
                        <m:den>
                          <m:r>
                            <a:rPr lang="en-GB" i="1">
                              <a:solidFill>
                                <a:srgbClr val="000000"/>
                              </a:solidFill>
                              <a:latin typeface="Cambria Math" panose="02040503050406030204" pitchFamily="18" charset="0"/>
                              <a:ea typeface="Cambria Math" panose="02040503050406030204" pitchFamily="18" charset="0"/>
                            </a:rPr>
                            <m:t>𝝅</m:t>
                          </m:r>
                        </m:den>
                      </m:f>
                      <m:r>
                        <a:rPr lang="en-GB" i="1">
                          <a:solidFill>
                            <a:srgbClr val="000000"/>
                          </a:solidFill>
                          <a:latin typeface="Cambria Math" panose="02040503050406030204" pitchFamily="18" charset="0"/>
                        </a:rPr>
                        <m:t> </m:t>
                      </m:r>
                    </m:oMath>
                  </m:oMathPara>
                </a14:m>
                <a:endParaRPr lang="en-GB" dirty="0"/>
              </a:p>
            </p:txBody>
          </p:sp>
        </mc:Choice>
        <mc:Fallback xmlns="">
          <p:sp>
            <p:nvSpPr>
              <p:cNvPr id="652324" name="Object 36"/>
              <p:cNvSpPr txBox="1">
                <a:spLocks noRot="1" noChangeAspect="1" noMove="1" noResize="1" noEditPoints="1" noAdjustHandles="1" noChangeArrowheads="1" noChangeShapeType="1" noTextEdit="1"/>
              </p:cNvSpPr>
              <p:nvPr>
                <p:ph idx="1"/>
              </p:nvPr>
            </p:nvSpPr>
            <p:spPr bwMode="auto">
              <a:xfrm>
                <a:off x="2557879" y="2898207"/>
                <a:ext cx="2691064" cy="815874"/>
              </a:xfrm>
              <a:prstGeom prst="rect">
                <a:avLst/>
              </a:prstGeom>
              <a:blipFill>
                <a:blip r:embed="rId3"/>
                <a:stretch>
                  <a:fillRect t="-1493"/>
                </a:stretch>
              </a:blipFill>
              <a:ln w="9525">
                <a:noFill/>
                <a:miter lim="800000"/>
                <a:headEnd/>
                <a:tailEnd/>
              </a:ln>
            </p:spPr>
            <p:txBody>
              <a:bodyPr/>
              <a:lstStyle/>
              <a:p>
                <a:r>
                  <a:rPr lang="en-GB">
                    <a:noFill/>
                  </a:rPr>
                  <a:t> </a:t>
                </a:r>
              </a:p>
            </p:txBody>
          </p:sp>
        </mc:Fallback>
      </mc:AlternateContent>
      <p:sp>
        <p:nvSpPr>
          <p:cNvPr id="652326" name="Text Box 38"/>
          <p:cNvSpPr txBox="1">
            <a:spLocks noChangeArrowheads="1"/>
          </p:cNvSpPr>
          <p:nvPr/>
        </p:nvSpPr>
        <p:spPr bwMode="auto">
          <a:xfrm>
            <a:off x="2744536" y="1148633"/>
            <a:ext cx="1974850" cy="366712"/>
          </a:xfrm>
          <a:prstGeom prst="rect">
            <a:avLst/>
          </a:prstGeom>
          <a:noFill/>
          <a:ln w="12700">
            <a:noFill/>
            <a:miter lim="800000"/>
            <a:headEnd type="none" w="sm" len="sm"/>
            <a:tailEnd type="none" w="sm" len="sm"/>
          </a:ln>
          <a:effectLst/>
        </p:spPr>
        <p:txBody>
          <a:bodyPr wrap="none">
            <a:spAutoFit/>
          </a:bodyPr>
          <a:lstStyle/>
          <a:p>
            <a:r>
              <a:rPr lang="en-GB"/>
              <a:t>accelerating gaps</a:t>
            </a:r>
            <a:endParaRPr lang="en-US"/>
          </a:p>
        </p:txBody>
      </p:sp>
      <p:sp>
        <p:nvSpPr>
          <p:cNvPr id="652327" name="Text Box 39"/>
          <p:cNvSpPr txBox="1">
            <a:spLocks noChangeArrowheads="1"/>
          </p:cNvSpPr>
          <p:nvPr/>
        </p:nvSpPr>
        <p:spPr bwMode="auto">
          <a:xfrm>
            <a:off x="6722811" y="2178920"/>
            <a:ext cx="1447800" cy="641350"/>
          </a:xfrm>
          <a:prstGeom prst="rect">
            <a:avLst/>
          </a:prstGeom>
          <a:noFill/>
          <a:ln w="12700">
            <a:noFill/>
            <a:miter lim="800000"/>
            <a:headEnd type="none" w="sm" len="sm"/>
            <a:tailEnd type="none" w="sm" len="sm"/>
          </a:ln>
          <a:effectLst/>
        </p:spPr>
        <p:txBody>
          <a:bodyPr>
            <a:spAutoFit/>
          </a:bodyPr>
          <a:lstStyle/>
          <a:p>
            <a:r>
              <a:rPr lang="en-GB"/>
              <a:t>accelerating gap</a:t>
            </a:r>
            <a:endParaRPr lang="en-US"/>
          </a:p>
        </p:txBody>
      </p:sp>
      <p:sp>
        <p:nvSpPr>
          <p:cNvPr id="652328" name="Line 40"/>
          <p:cNvSpPr>
            <a:spLocks noChangeShapeType="1"/>
          </p:cNvSpPr>
          <p:nvPr/>
        </p:nvSpPr>
        <p:spPr bwMode="auto">
          <a:xfrm flipH="1">
            <a:off x="2455611" y="1493120"/>
            <a:ext cx="30480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29" name="Line 41"/>
          <p:cNvSpPr>
            <a:spLocks noChangeShapeType="1"/>
          </p:cNvSpPr>
          <p:nvPr/>
        </p:nvSpPr>
        <p:spPr bwMode="auto">
          <a:xfrm flipH="1">
            <a:off x="2836611" y="1493120"/>
            <a:ext cx="7620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30" name="Line 42"/>
          <p:cNvSpPr>
            <a:spLocks noChangeShapeType="1"/>
          </p:cNvSpPr>
          <p:nvPr/>
        </p:nvSpPr>
        <p:spPr bwMode="auto">
          <a:xfrm>
            <a:off x="3293811" y="1493120"/>
            <a:ext cx="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31" name="Line 43"/>
          <p:cNvSpPr>
            <a:spLocks noChangeShapeType="1"/>
          </p:cNvSpPr>
          <p:nvPr/>
        </p:nvSpPr>
        <p:spPr bwMode="auto">
          <a:xfrm>
            <a:off x="3674811" y="1493120"/>
            <a:ext cx="152400" cy="228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52332" name="Line 44"/>
          <p:cNvSpPr>
            <a:spLocks noChangeShapeType="1"/>
          </p:cNvSpPr>
          <p:nvPr/>
        </p:nvSpPr>
        <p:spPr bwMode="auto">
          <a:xfrm flipH="1">
            <a:off x="7332411" y="2636120"/>
            <a:ext cx="76200" cy="304800"/>
          </a:xfrm>
          <a:prstGeom prst="line">
            <a:avLst/>
          </a:prstGeom>
          <a:noFill/>
          <a:ln w="12700">
            <a:solidFill>
              <a:schemeClr val="tx1"/>
            </a:solidFill>
            <a:round/>
            <a:headEnd type="none" w="sm" len="sm"/>
            <a:tailEnd type="triangle" w="sm" len="sm"/>
          </a:ln>
          <a:effectLst/>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1"/>
          </p:nvPr>
        </p:nvSpPr>
        <p:spPr/>
        <p:txBody>
          <a:bodyPr/>
          <a:lstStyle/>
          <a:p>
            <a:fld id="{32860648-D6BA-438C-838C-6C866CA41C56}" type="slidenum">
              <a:rPr lang="en-GB"/>
              <a:pPr/>
              <a:t>12</a:t>
            </a:fld>
            <a:endParaRPr lang="en-GB"/>
          </a:p>
        </p:txBody>
      </p:sp>
      <p:sp>
        <p:nvSpPr>
          <p:cNvPr id="670724" name="Rectangle 4"/>
          <p:cNvSpPr>
            <a:spLocks noGrp="1" noChangeArrowheads="1"/>
          </p:cNvSpPr>
          <p:nvPr>
            <p:ph type="title"/>
          </p:nvPr>
        </p:nvSpPr>
        <p:spPr>
          <a:xfrm>
            <a:off x="500929" y="315119"/>
            <a:ext cx="11240798" cy="762000"/>
          </a:xfrm>
        </p:spPr>
        <p:txBody>
          <a:bodyPr/>
          <a:lstStyle/>
          <a:p>
            <a:r>
              <a:rPr lang="en-GB" dirty="0"/>
              <a:t>Case 1: a single-cavities linac</a:t>
            </a:r>
            <a:endParaRPr lang="en-US" dirty="0"/>
          </a:p>
        </p:txBody>
      </p:sp>
      <p:pic>
        <p:nvPicPr>
          <p:cNvPr id="670725" name="Picture 3"/>
          <p:cNvPicPr>
            <a:picLocks noChangeAspect="1"/>
          </p:cNvPicPr>
          <p:nvPr/>
        </p:nvPicPr>
        <p:blipFill>
          <a:blip r:embed="rId2" cstate="print"/>
          <a:srcRect/>
          <a:stretch>
            <a:fillRect/>
          </a:stretch>
        </p:blipFill>
        <p:spPr bwMode="auto">
          <a:xfrm>
            <a:off x="1071561" y="1052512"/>
            <a:ext cx="7067550" cy="5303838"/>
          </a:xfrm>
          <a:prstGeom prst="rect">
            <a:avLst/>
          </a:prstGeom>
          <a:noFill/>
          <a:ln w="9525">
            <a:noFill/>
            <a:miter lim="800000"/>
            <a:headEnd/>
            <a:tailEnd/>
          </a:ln>
        </p:spPr>
      </p:pic>
      <p:pic>
        <p:nvPicPr>
          <p:cNvPr id="670726"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98527" y="1728355"/>
            <a:ext cx="2743200" cy="2459038"/>
          </a:xfrm>
          <a:prstGeom prst="rect">
            <a:avLst/>
          </a:prstGeom>
          <a:noFill/>
          <a:ln w="9525">
            <a:noFill/>
            <a:miter lim="800000"/>
            <a:headEnd/>
            <a:tailEnd/>
          </a:ln>
        </p:spPr>
      </p:pic>
      <p:sp>
        <p:nvSpPr>
          <p:cNvPr id="670727" name="Text Box 7"/>
          <p:cNvSpPr txBox="1">
            <a:spLocks noChangeArrowheads="1"/>
          </p:cNvSpPr>
          <p:nvPr/>
        </p:nvSpPr>
        <p:spPr bwMode="auto">
          <a:xfrm>
            <a:off x="442913" y="4370172"/>
            <a:ext cx="6124575" cy="1803400"/>
          </a:xfrm>
          <a:prstGeom prst="rect">
            <a:avLst/>
          </a:prstGeom>
          <a:noFill/>
          <a:ln w="12700">
            <a:noFill/>
            <a:miter lim="800000"/>
            <a:headEnd type="none" w="sm" len="sm"/>
            <a:tailEnd type="none" w="sm" len="sm"/>
          </a:ln>
          <a:effectLst/>
        </p:spPr>
        <p:txBody>
          <a:bodyPr wrap="none">
            <a:spAutoFit/>
          </a:bodyPr>
          <a:lstStyle/>
          <a:p>
            <a:r>
              <a:rPr lang="en-GB" sz="1600" dirty="0">
                <a:solidFill>
                  <a:schemeClr val="hlink"/>
                </a:solidFill>
              </a:rPr>
              <a:t>REX-HIE linac at CERN</a:t>
            </a:r>
            <a:r>
              <a:rPr lang="en-GB" sz="1600" dirty="0"/>
              <a:t> </a:t>
            </a:r>
          </a:p>
          <a:p>
            <a:r>
              <a:rPr lang="en-GB" sz="1600" dirty="0"/>
              <a:t>(</a:t>
            </a:r>
            <a:r>
              <a:rPr lang="en-GB" sz="1600" u="sng" dirty="0"/>
              <a:t>superconducting</a:t>
            </a:r>
            <a:r>
              <a:rPr lang="en-GB" sz="1600" dirty="0"/>
              <a:t>)</a:t>
            </a:r>
          </a:p>
          <a:p>
            <a:r>
              <a:rPr lang="en-GB" sz="1600" dirty="0"/>
              <a:t>Post-accelerator of radioactive ions</a:t>
            </a:r>
          </a:p>
          <a:p>
            <a:r>
              <a:rPr lang="en-GB" sz="1600" dirty="0"/>
              <a:t>2 sections of identical equally spaced cavities</a:t>
            </a:r>
          </a:p>
          <a:p>
            <a:r>
              <a:rPr lang="en-GB" sz="1600" dirty="0"/>
              <a:t>Quarter-wave RF cavities, 2 gaps</a:t>
            </a:r>
          </a:p>
          <a:p>
            <a:r>
              <a:rPr lang="en-GB" sz="1600" dirty="0"/>
              <a:t>12 + 20 cavities with individual RF amplifiers, 8 focusing solenoids</a:t>
            </a:r>
          </a:p>
          <a:p>
            <a:r>
              <a:rPr lang="en-GB" sz="1600" dirty="0"/>
              <a:t>Energy 1.2 </a:t>
            </a:r>
            <a:r>
              <a:rPr lang="en-GB" sz="1600" dirty="0">
                <a:sym typeface="Symbol" pitchFamily="18" charset="2"/>
              </a:rPr>
              <a:t> 10 MeV/u, accelerates different A/m</a:t>
            </a:r>
            <a:r>
              <a:rPr lang="en-GB" sz="1600" dirty="0"/>
              <a:t>   </a:t>
            </a:r>
            <a:endParaRPr lang="en-US" sz="1600" dirty="0"/>
          </a:p>
        </p:txBody>
      </p:sp>
      <p:sp>
        <p:nvSpPr>
          <p:cNvPr id="670728" name="Line 8"/>
          <p:cNvSpPr>
            <a:spLocks noChangeShapeType="1"/>
          </p:cNvSpPr>
          <p:nvPr/>
        </p:nvSpPr>
        <p:spPr bwMode="auto">
          <a:xfrm flipH="1" flipV="1">
            <a:off x="7676357" y="5043272"/>
            <a:ext cx="838200" cy="381000"/>
          </a:xfrm>
          <a:prstGeom prst="line">
            <a:avLst/>
          </a:prstGeom>
          <a:noFill/>
          <a:ln w="28575">
            <a:solidFill>
              <a:schemeClr val="hlink"/>
            </a:solidFill>
            <a:round/>
            <a:headEnd type="none" w="sm" len="sm"/>
            <a:tailEnd type="triangle" w="sm" len="sm"/>
          </a:ln>
          <a:effectLst/>
        </p:spPr>
        <p:txBody>
          <a:bodyPr/>
          <a:lstStyle/>
          <a:p>
            <a:endParaRPr lang="en-US"/>
          </a:p>
        </p:txBody>
      </p:sp>
      <p:sp>
        <p:nvSpPr>
          <p:cNvPr id="670729" name="Text Box 9"/>
          <p:cNvSpPr txBox="1">
            <a:spLocks noChangeArrowheads="1"/>
          </p:cNvSpPr>
          <p:nvPr/>
        </p:nvSpPr>
        <p:spPr bwMode="auto">
          <a:xfrm>
            <a:off x="8285957" y="4967073"/>
            <a:ext cx="755650" cy="366713"/>
          </a:xfrm>
          <a:prstGeom prst="rect">
            <a:avLst/>
          </a:prstGeom>
          <a:noFill/>
          <a:ln w="12700">
            <a:noFill/>
            <a:miter lim="800000"/>
            <a:headEnd type="none" w="sm" len="sm"/>
            <a:tailEnd type="none" w="sm" len="sm"/>
          </a:ln>
          <a:effectLst/>
        </p:spPr>
        <p:txBody>
          <a:bodyPr wrap="none">
            <a:spAutoFit/>
          </a:bodyPr>
          <a:lstStyle/>
          <a:p>
            <a:r>
              <a:rPr lang="en-GB"/>
              <a:t>beam</a:t>
            </a:r>
            <a:endParaRPr lang="en-US"/>
          </a:p>
        </p:txBody>
      </p:sp>
      <p:sp>
        <p:nvSpPr>
          <p:cNvPr id="670731" name="AutoShape 11"/>
          <p:cNvSpPr>
            <a:spLocks/>
          </p:cNvSpPr>
          <p:nvPr/>
        </p:nvSpPr>
        <p:spPr bwMode="auto">
          <a:xfrm>
            <a:off x="8007927" y="2109355"/>
            <a:ext cx="838200" cy="571500"/>
          </a:xfrm>
          <a:prstGeom prst="borderCallout1">
            <a:avLst>
              <a:gd name="adj1" fmla="val 20000"/>
              <a:gd name="adj2" fmla="val 109093"/>
              <a:gd name="adj3" fmla="val 173333"/>
              <a:gd name="adj4" fmla="val 190907"/>
            </a:avLst>
          </a:prstGeom>
          <a:solidFill>
            <a:schemeClr val="bg1"/>
          </a:solidFill>
          <a:ln w="12700">
            <a:solidFill>
              <a:schemeClr val="tx1"/>
            </a:solidFill>
            <a:miter lim="800000"/>
            <a:headEnd type="none" w="sm" len="sm"/>
            <a:tailEnd type="none" w="sm" len="sm"/>
          </a:ln>
          <a:effectLst/>
        </p:spPr>
        <p:txBody>
          <a:bodyPr/>
          <a:lstStyle/>
          <a:p>
            <a:pPr algn="ctr"/>
            <a:r>
              <a:rPr lang="en-GB" sz="1600"/>
              <a:t>RF cavity</a:t>
            </a:r>
            <a:endParaRPr lang="en-US" sz="1600"/>
          </a:p>
        </p:txBody>
      </p:sp>
      <p:sp>
        <p:nvSpPr>
          <p:cNvPr id="670732" name="AutoShape 12"/>
          <p:cNvSpPr>
            <a:spLocks/>
          </p:cNvSpPr>
          <p:nvPr/>
        </p:nvSpPr>
        <p:spPr bwMode="auto">
          <a:xfrm>
            <a:off x="7855527" y="2871355"/>
            <a:ext cx="1143000" cy="571500"/>
          </a:xfrm>
          <a:prstGeom prst="borderCallout1">
            <a:avLst>
              <a:gd name="adj1" fmla="val 20000"/>
              <a:gd name="adj2" fmla="val 106667"/>
              <a:gd name="adj3" fmla="val 106667"/>
              <a:gd name="adj4" fmla="val 228333"/>
            </a:avLst>
          </a:prstGeom>
          <a:solidFill>
            <a:schemeClr val="bg1"/>
          </a:solidFill>
          <a:ln w="12700">
            <a:solidFill>
              <a:schemeClr val="tx1"/>
            </a:solidFill>
            <a:miter lim="800000"/>
            <a:headEnd type="none" w="sm" len="sm"/>
            <a:tailEnd type="none" w="sm" len="sm"/>
          </a:ln>
          <a:effectLst/>
        </p:spPr>
        <p:txBody>
          <a:bodyPr/>
          <a:lstStyle/>
          <a:p>
            <a:pPr algn="ctr"/>
            <a:r>
              <a:rPr lang="en-GB" sz="1600"/>
              <a:t>focusing solenoid</a:t>
            </a:r>
            <a:endParaRPr lang="en-US" sz="1600"/>
          </a:p>
        </p:txBody>
      </p:sp>
      <p:sp>
        <p:nvSpPr>
          <p:cNvPr id="670733" name="Rectangle 13"/>
          <p:cNvSpPr>
            <a:spLocks noChangeArrowheads="1"/>
          </p:cNvSpPr>
          <p:nvPr/>
        </p:nvSpPr>
        <p:spPr bwMode="auto">
          <a:xfrm>
            <a:off x="500929" y="1101077"/>
            <a:ext cx="10619510" cy="457200"/>
          </a:xfrm>
          <a:prstGeom prst="rect">
            <a:avLst/>
          </a:prstGeom>
          <a:solidFill>
            <a:schemeClr val="bg1"/>
          </a:solidFill>
          <a:ln w="12700">
            <a:noFill/>
            <a:miter lim="800000"/>
            <a:headEnd type="none" w="sm" len="sm"/>
            <a:tailEnd type="none" w="sm" len="sm"/>
          </a:ln>
          <a:effectLst/>
        </p:spPr>
        <p:txBody>
          <a:bodyPr wrap="none" anchor="ctr"/>
          <a:lstStyle/>
          <a:p>
            <a:r>
              <a:rPr lang="en-GB" sz="1400" i="1" dirty="0"/>
              <a:t>The goal is flexibility: acceleration of different ions (e/m) at different energies </a:t>
            </a:r>
            <a:r>
              <a:rPr lang="en-GB" sz="1400" i="1" dirty="0">
                <a:sym typeface="Symbol" pitchFamily="18" charset="2"/>
              </a:rPr>
              <a:t> need to change phase relation for each ion-energy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3"/>
          <p:cNvSpPr>
            <a:spLocks noGrp="1"/>
          </p:cNvSpPr>
          <p:nvPr>
            <p:ph type="ftr" sz="quarter" idx="11"/>
          </p:nvPr>
        </p:nvSpPr>
        <p:spPr/>
        <p:txBody>
          <a:bodyPr/>
          <a:lstStyle/>
          <a:p>
            <a:fld id="{347E8919-B5E8-45FB-8EAB-00A0417BB0AE}" type="slidenum">
              <a:rPr lang="en-GB"/>
              <a:pPr/>
              <a:t>13</a:t>
            </a:fld>
            <a:endParaRPr lang="en-GB"/>
          </a:p>
        </p:txBody>
      </p:sp>
      <p:sp>
        <p:nvSpPr>
          <p:cNvPr id="656388" name="Rectangle 4"/>
          <p:cNvSpPr>
            <a:spLocks noGrp="1" noChangeArrowheads="1"/>
          </p:cNvSpPr>
          <p:nvPr>
            <p:ph type="title"/>
          </p:nvPr>
        </p:nvSpPr>
        <p:spPr>
          <a:xfrm>
            <a:off x="533399" y="181476"/>
            <a:ext cx="10912011" cy="762000"/>
          </a:xfrm>
        </p:spPr>
        <p:txBody>
          <a:bodyPr/>
          <a:lstStyle/>
          <a:p>
            <a:r>
              <a:rPr lang="en-US" sz="3200" dirty="0"/>
              <a:t>Case 2 : a Drift Tube Linac</a:t>
            </a:r>
          </a:p>
        </p:txBody>
      </p:sp>
      <p:sp>
        <p:nvSpPr>
          <p:cNvPr id="656390" name="Text Box 6"/>
          <p:cNvSpPr txBox="1">
            <a:spLocks noChangeArrowheads="1"/>
          </p:cNvSpPr>
          <p:nvPr/>
        </p:nvSpPr>
        <p:spPr bwMode="auto">
          <a:xfrm>
            <a:off x="9516862" y="1122366"/>
            <a:ext cx="2448411" cy="2585323"/>
          </a:xfrm>
          <a:prstGeom prst="rect">
            <a:avLst/>
          </a:prstGeom>
          <a:noFill/>
          <a:ln w="12700">
            <a:noFill/>
            <a:miter lim="800000"/>
            <a:headEnd type="none" w="sm" len="sm"/>
            <a:tailEnd type="none" w="sm" len="sm"/>
          </a:ln>
          <a:effectLst/>
        </p:spPr>
        <p:txBody>
          <a:bodyPr wrap="square">
            <a:spAutoFit/>
          </a:bodyPr>
          <a:lstStyle/>
          <a:p>
            <a:r>
              <a:rPr lang="en-US" dirty="0"/>
              <a:t>Tank 2 and 3 of the new Linac4 at CERN:</a:t>
            </a:r>
          </a:p>
          <a:p>
            <a:r>
              <a:rPr lang="en-US" dirty="0"/>
              <a:t>57 coupled accelerating gaps</a:t>
            </a:r>
          </a:p>
          <a:p>
            <a:r>
              <a:rPr lang="en-GB" dirty="0"/>
              <a:t>Frequency 352.2 MHz, </a:t>
            </a:r>
            <a:r>
              <a:rPr lang="en-GB" dirty="0">
                <a:latin typeface="Symbol" pitchFamily="18" charset="2"/>
              </a:rPr>
              <a:t>l </a:t>
            </a:r>
            <a:r>
              <a:rPr lang="en-GB" dirty="0"/>
              <a:t>= 85 cm</a:t>
            </a:r>
            <a:endParaRPr lang="en-US" dirty="0"/>
          </a:p>
          <a:p>
            <a:r>
              <a:rPr lang="en-US" dirty="0"/>
              <a:t>Cell length (d=</a:t>
            </a:r>
            <a:r>
              <a:rPr lang="en-US" dirty="0" err="1">
                <a:latin typeface="Symbol" pitchFamily="18" charset="2"/>
              </a:rPr>
              <a:t>bl</a:t>
            </a:r>
            <a:r>
              <a:rPr lang="en-US" dirty="0"/>
              <a:t>) from 12.3 cm to 26.4 cm (factor 2 !).</a:t>
            </a:r>
          </a:p>
        </p:txBody>
      </p:sp>
      <p:pic>
        <p:nvPicPr>
          <p:cNvPr id="656394" name="Picture 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362" y="1103209"/>
            <a:ext cx="7905750" cy="2270125"/>
          </a:xfrm>
          <a:prstGeom prst="rect">
            <a:avLst/>
          </a:prstGeom>
          <a:noFill/>
          <a:ln w="12700">
            <a:noFill/>
            <a:miter lim="800000"/>
            <a:headEnd type="none" w="sm" len="sm"/>
            <a:tailEnd type="none" w="sm" len="sm"/>
          </a:ln>
          <a:effectLst/>
        </p:spPr>
      </p:pic>
      <p:sp>
        <p:nvSpPr>
          <p:cNvPr id="656396" name="Text Box 12"/>
          <p:cNvSpPr txBox="1">
            <a:spLocks noChangeArrowheads="1"/>
          </p:cNvSpPr>
          <p:nvPr/>
        </p:nvSpPr>
        <p:spPr bwMode="auto">
          <a:xfrm>
            <a:off x="8390562" y="2551009"/>
            <a:ext cx="311150" cy="366713"/>
          </a:xfrm>
          <a:prstGeom prst="rect">
            <a:avLst/>
          </a:prstGeom>
          <a:noFill/>
          <a:ln w="12700">
            <a:noFill/>
            <a:miter lim="800000"/>
            <a:headEnd type="none" w="sm" len="sm"/>
            <a:tailEnd type="none" w="sm" len="sm"/>
          </a:ln>
          <a:effectLst/>
        </p:spPr>
        <p:txBody>
          <a:bodyPr wrap="none">
            <a:spAutoFit/>
          </a:bodyPr>
          <a:lstStyle/>
          <a:p>
            <a:r>
              <a:rPr lang="en-GB" i="1"/>
              <a:t>d</a:t>
            </a:r>
            <a:endParaRPr lang="en-US" i="1"/>
          </a:p>
        </p:txBody>
      </p:sp>
      <p:sp>
        <p:nvSpPr>
          <p:cNvPr id="656397" name="Line 13"/>
          <p:cNvSpPr>
            <a:spLocks noChangeShapeType="1"/>
          </p:cNvSpPr>
          <p:nvPr/>
        </p:nvSpPr>
        <p:spPr bwMode="auto">
          <a:xfrm>
            <a:off x="8466762" y="1789008"/>
            <a:ext cx="0" cy="685800"/>
          </a:xfrm>
          <a:prstGeom prst="line">
            <a:avLst/>
          </a:prstGeom>
          <a:noFill/>
          <a:ln w="19050">
            <a:solidFill>
              <a:schemeClr val="accent2"/>
            </a:solidFill>
            <a:round/>
            <a:headEnd type="none" w="sm" len="sm"/>
            <a:tailEnd type="none" w="sm" len="sm"/>
          </a:ln>
          <a:effectLst/>
        </p:spPr>
        <p:txBody>
          <a:bodyPr/>
          <a:lstStyle/>
          <a:p>
            <a:endParaRPr lang="en-US"/>
          </a:p>
        </p:txBody>
      </p:sp>
      <p:sp>
        <p:nvSpPr>
          <p:cNvPr id="656398" name="Line 14"/>
          <p:cNvSpPr>
            <a:spLocks noChangeShapeType="1"/>
          </p:cNvSpPr>
          <p:nvPr/>
        </p:nvSpPr>
        <p:spPr bwMode="auto">
          <a:xfrm>
            <a:off x="8619162" y="1789008"/>
            <a:ext cx="0" cy="685800"/>
          </a:xfrm>
          <a:prstGeom prst="line">
            <a:avLst/>
          </a:prstGeom>
          <a:noFill/>
          <a:ln w="19050">
            <a:solidFill>
              <a:schemeClr val="accent2"/>
            </a:solidFill>
            <a:round/>
            <a:headEnd type="none" w="sm" len="sm"/>
            <a:tailEnd type="none" w="sm" len="sm"/>
          </a:ln>
          <a:effectLst/>
        </p:spPr>
        <p:txBody>
          <a:bodyPr/>
          <a:lstStyle/>
          <a:p>
            <a:endParaRPr lang="en-US"/>
          </a:p>
        </p:txBody>
      </p:sp>
      <p:sp>
        <p:nvSpPr>
          <p:cNvPr id="656399" name="Line 15"/>
          <p:cNvSpPr>
            <a:spLocks noChangeShapeType="1"/>
          </p:cNvSpPr>
          <p:nvPr/>
        </p:nvSpPr>
        <p:spPr bwMode="auto">
          <a:xfrm>
            <a:off x="8314362" y="2398608"/>
            <a:ext cx="152400" cy="0"/>
          </a:xfrm>
          <a:prstGeom prst="line">
            <a:avLst/>
          </a:prstGeom>
          <a:noFill/>
          <a:ln w="12700">
            <a:solidFill>
              <a:schemeClr val="tx1"/>
            </a:solidFill>
            <a:round/>
            <a:headEnd type="none" w="sm" len="sm"/>
            <a:tailEnd type="triangle" w="sm" len="sm"/>
          </a:ln>
          <a:effectLst/>
        </p:spPr>
        <p:txBody>
          <a:bodyPr/>
          <a:lstStyle/>
          <a:p>
            <a:endParaRPr lang="en-US"/>
          </a:p>
        </p:txBody>
      </p:sp>
      <p:sp>
        <p:nvSpPr>
          <p:cNvPr id="656400" name="Line 16"/>
          <p:cNvSpPr>
            <a:spLocks noChangeShapeType="1"/>
          </p:cNvSpPr>
          <p:nvPr/>
        </p:nvSpPr>
        <p:spPr bwMode="auto">
          <a:xfrm flipH="1">
            <a:off x="8619162" y="2398608"/>
            <a:ext cx="152400" cy="0"/>
          </a:xfrm>
          <a:prstGeom prst="line">
            <a:avLst/>
          </a:prstGeom>
          <a:noFill/>
          <a:ln w="12700">
            <a:solidFill>
              <a:schemeClr val="tx1"/>
            </a:solidFill>
            <a:round/>
            <a:headEnd type="none" w="sm" len="sm"/>
            <a:tailEnd type="triangle" w="sm" len="sm"/>
          </a:ln>
          <a:effectLst/>
        </p:spPr>
        <p:txBody>
          <a:bodyPr/>
          <a:lstStyle/>
          <a:p>
            <a:endParaRPr lang="en-US"/>
          </a:p>
        </p:txBody>
      </p:sp>
      <p:sp>
        <p:nvSpPr>
          <p:cNvPr id="656401" name="Oval 17"/>
          <p:cNvSpPr>
            <a:spLocks noChangeArrowheads="1"/>
          </p:cNvSpPr>
          <p:nvPr/>
        </p:nvSpPr>
        <p:spPr bwMode="auto">
          <a:xfrm>
            <a:off x="8238162" y="1103208"/>
            <a:ext cx="685800" cy="1905000"/>
          </a:xfrm>
          <a:prstGeom prst="ellipse">
            <a:avLst/>
          </a:prstGeom>
          <a:noFill/>
          <a:ln w="28575">
            <a:solidFill>
              <a:schemeClr val="accent2"/>
            </a:solidFill>
            <a:round/>
            <a:headEnd type="none" w="sm" len="sm"/>
            <a:tailEnd type="none" w="sm" len="sm"/>
          </a:ln>
          <a:effectLst/>
        </p:spPr>
        <p:txBody>
          <a:bodyPr wrap="none" anchor="ctr"/>
          <a:lstStyle/>
          <a:p>
            <a:endParaRPr lang="en-US"/>
          </a:p>
        </p:txBody>
      </p:sp>
      <p:sp>
        <p:nvSpPr>
          <p:cNvPr id="656402" name="Line 18"/>
          <p:cNvSpPr>
            <a:spLocks noChangeShapeType="1"/>
          </p:cNvSpPr>
          <p:nvPr/>
        </p:nvSpPr>
        <p:spPr bwMode="auto">
          <a:xfrm>
            <a:off x="694362" y="1789008"/>
            <a:ext cx="228600" cy="0"/>
          </a:xfrm>
          <a:prstGeom prst="line">
            <a:avLst/>
          </a:prstGeom>
          <a:noFill/>
          <a:ln w="57150">
            <a:solidFill>
              <a:schemeClr val="hlink"/>
            </a:solidFill>
            <a:round/>
            <a:headEnd type="none" w="sm" len="sm"/>
            <a:tailEnd type="triangle" w="sm" len="sm"/>
          </a:ln>
          <a:effectLst/>
        </p:spPr>
        <p:txBody>
          <a:bodyPr/>
          <a:lstStyle/>
          <a:p>
            <a:endParaRPr lang="en-US"/>
          </a:p>
        </p:txBody>
      </p:sp>
      <p:sp>
        <p:nvSpPr>
          <p:cNvPr id="656403" name="Line 19"/>
          <p:cNvSpPr>
            <a:spLocks noChangeShapeType="1"/>
          </p:cNvSpPr>
          <p:nvPr/>
        </p:nvSpPr>
        <p:spPr bwMode="auto">
          <a:xfrm>
            <a:off x="9076362" y="1865208"/>
            <a:ext cx="228600" cy="0"/>
          </a:xfrm>
          <a:prstGeom prst="line">
            <a:avLst/>
          </a:prstGeom>
          <a:noFill/>
          <a:ln w="57150">
            <a:solidFill>
              <a:schemeClr val="hlink"/>
            </a:solidFill>
            <a:round/>
            <a:headEnd type="none" w="sm" len="sm"/>
            <a:tailEnd type="triangle" w="sm" len="sm"/>
          </a:ln>
          <a:effectLst/>
        </p:spPr>
        <p:txBody>
          <a:bodyPr/>
          <a:lstStyle/>
          <a:p>
            <a:endParaRPr lang="en-US"/>
          </a:p>
        </p:txBody>
      </p:sp>
      <p:sp>
        <p:nvSpPr>
          <p:cNvPr id="656404" name="AutoShape 20"/>
          <p:cNvSpPr>
            <a:spLocks/>
          </p:cNvSpPr>
          <p:nvPr/>
        </p:nvSpPr>
        <p:spPr bwMode="auto">
          <a:xfrm>
            <a:off x="846762" y="3389208"/>
            <a:ext cx="1371600" cy="723900"/>
          </a:xfrm>
          <a:prstGeom prst="borderCallout1">
            <a:avLst>
              <a:gd name="adj1" fmla="val 15792"/>
              <a:gd name="adj2" fmla="val -5556"/>
              <a:gd name="adj3" fmla="val -203946"/>
              <a:gd name="adj4" fmla="val -1505"/>
            </a:avLst>
          </a:prstGeom>
          <a:solidFill>
            <a:srgbClr val="FFFFAB"/>
          </a:solidFill>
          <a:ln w="12700">
            <a:solidFill>
              <a:schemeClr val="tx1"/>
            </a:solidFill>
            <a:miter lim="800000"/>
            <a:headEnd type="none" w="sm" len="sm"/>
            <a:tailEnd type="none" w="sm" len="sm"/>
          </a:ln>
          <a:effectLst/>
        </p:spPr>
        <p:txBody>
          <a:bodyPr/>
          <a:lstStyle/>
          <a:p>
            <a:pPr algn="ctr"/>
            <a:r>
              <a:rPr lang="en-GB"/>
              <a:t>10 MeV, </a:t>
            </a:r>
          </a:p>
          <a:p>
            <a:pPr algn="ctr"/>
            <a:r>
              <a:rPr lang="en-GB">
                <a:latin typeface="Symbol" pitchFamily="18" charset="2"/>
              </a:rPr>
              <a:t>b</a:t>
            </a:r>
            <a:r>
              <a:rPr lang="en-GB"/>
              <a:t> = 0.145</a:t>
            </a:r>
            <a:endParaRPr lang="en-US"/>
          </a:p>
        </p:txBody>
      </p:sp>
      <p:sp>
        <p:nvSpPr>
          <p:cNvPr id="656405" name="AutoShape 21"/>
          <p:cNvSpPr>
            <a:spLocks/>
          </p:cNvSpPr>
          <p:nvPr/>
        </p:nvSpPr>
        <p:spPr bwMode="auto">
          <a:xfrm>
            <a:off x="7780962" y="3389208"/>
            <a:ext cx="1371600" cy="723900"/>
          </a:xfrm>
          <a:prstGeom prst="borderCallout1">
            <a:avLst>
              <a:gd name="adj1" fmla="val 15792"/>
              <a:gd name="adj2" fmla="val 105556"/>
              <a:gd name="adj3" fmla="val -187500"/>
              <a:gd name="adj4" fmla="val 104283"/>
            </a:avLst>
          </a:prstGeom>
          <a:solidFill>
            <a:srgbClr val="FFFFAB"/>
          </a:solidFill>
          <a:ln w="12700">
            <a:solidFill>
              <a:schemeClr val="tx1"/>
            </a:solidFill>
            <a:miter lim="800000"/>
            <a:headEnd type="none" w="sm" len="sm"/>
            <a:tailEnd type="none" w="sm" len="sm"/>
          </a:ln>
          <a:effectLst/>
        </p:spPr>
        <p:txBody>
          <a:bodyPr/>
          <a:lstStyle/>
          <a:p>
            <a:pPr algn="ctr"/>
            <a:r>
              <a:rPr lang="en-GB"/>
              <a:t>50 MeV, </a:t>
            </a:r>
          </a:p>
          <a:p>
            <a:pPr algn="ctr"/>
            <a:r>
              <a:rPr lang="en-GB">
                <a:latin typeface="Symbol" pitchFamily="18" charset="2"/>
              </a:rPr>
              <a:t>b</a:t>
            </a:r>
            <a:r>
              <a:rPr lang="en-GB"/>
              <a:t> = 0.31</a:t>
            </a:r>
            <a:endParaRPr lang="en-US"/>
          </a:p>
        </p:txBody>
      </p:sp>
      <p:pic>
        <p:nvPicPr>
          <p:cNvPr id="794626" name="Picture 2" descr="https://project-linac4.web.cern.ch/project-linac4/Files/logo-DTL.gif">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l="23170"/>
          <a:stretch>
            <a:fillRect/>
          </a:stretch>
        </p:blipFill>
        <p:spPr bwMode="auto">
          <a:xfrm>
            <a:off x="6752262" y="4029659"/>
            <a:ext cx="4800600" cy="2233803"/>
          </a:xfrm>
          <a:prstGeom prst="rect">
            <a:avLst/>
          </a:prstGeom>
          <a:noFill/>
        </p:spPr>
      </p:pic>
      <p:sp>
        <p:nvSpPr>
          <p:cNvPr id="2" name="TextBox 1">
            <a:extLst>
              <a:ext uri="{FF2B5EF4-FFF2-40B4-BE49-F238E27FC236}">
                <a16:creationId xmlns:a16="http://schemas.microsoft.com/office/drawing/2014/main" id="{DC74BFBD-AFA2-4570-8B13-9EC259BB8614}"/>
              </a:ext>
            </a:extLst>
          </p:cNvPr>
          <p:cNvSpPr txBox="1"/>
          <p:nvPr/>
        </p:nvSpPr>
        <p:spPr>
          <a:xfrm>
            <a:off x="808662" y="5617131"/>
            <a:ext cx="5350266" cy="646331"/>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en-GB" sz="1400" dirty="0"/>
              <a:t>To achieve the maximum possible coupling, in a DTL the walls between cells are absent – possible thanks to the particular DTL operating mode with 2</a:t>
            </a:r>
            <a:r>
              <a:rPr lang="en-GB" sz="1400" dirty="0">
                <a:latin typeface="Symbol" panose="05050102010706020507" pitchFamily="18" charset="2"/>
              </a:rPr>
              <a:t>p</a:t>
            </a:r>
            <a:r>
              <a:rPr lang="en-GB" sz="1400" dirty="0"/>
              <a:t> phase difference between cells</a:t>
            </a:r>
          </a:p>
        </p:txBody>
      </p:sp>
      <p:pic>
        <p:nvPicPr>
          <p:cNvPr id="3" name="Picture 2">
            <a:extLst>
              <a:ext uri="{FF2B5EF4-FFF2-40B4-BE49-F238E27FC236}">
                <a16:creationId xmlns:a16="http://schemas.microsoft.com/office/drawing/2014/main" id="{50B97A70-BD26-4320-86B7-1800002E9B9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351310" y="3979933"/>
            <a:ext cx="4408855" cy="1569162"/>
          </a:xfrm>
          <a:prstGeom prst="rect">
            <a:avLst/>
          </a:prstGeom>
        </p:spPr>
      </p:pic>
      <p:sp>
        <p:nvSpPr>
          <p:cNvPr id="4" name="Arrow: Right 3">
            <a:extLst>
              <a:ext uri="{FF2B5EF4-FFF2-40B4-BE49-F238E27FC236}">
                <a16:creationId xmlns:a16="http://schemas.microsoft.com/office/drawing/2014/main" id="{A53EEE96-4E5B-4199-B2F8-394E0700A2A7}"/>
              </a:ext>
            </a:extLst>
          </p:cNvPr>
          <p:cNvSpPr/>
          <p:nvPr/>
        </p:nvSpPr>
        <p:spPr>
          <a:xfrm>
            <a:off x="1812948" y="4703833"/>
            <a:ext cx="114300" cy="11541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Right 35">
            <a:extLst>
              <a:ext uri="{FF2B5EF4-FFF2-40B4-BE49-F238E27FC236}">
                <a16:creationId xmlns:a16="http://schemas.microsoft.com/office/drawing/2014/main" id="{655D36F0-3DB3-4111-948E-9FD1BBE8ED3D}"/>
              </a:ext>
            </a:extLst>
          </p:cNvPr>
          <p:cNvSpPr/>
          <p:nvPr/>
        </p:nvSpPr>
        <p:spPr>
          <a:xfrm>
            <a:off x="580062" y="4412350"/>
            <a:ext cx="114300" cy="11541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Arrow: Right 36">
            <a:extLst>
              <a:ext uri="{FF2B5EF4-FFF2-40B4-BE49-F238E27FC236}">
                <a16:creationId xmlns:a16="http://schemas.microsoft.com/office/drawing/2014/main" id="{4B93B28C-FB92-442E-BF15-8C3D496CCB2B}"/>
              </a:ext>
            </a:extLst>
          </p:cNvPr>
          <p:cNvSpPr/>
          <p:nvPr/>
        </p:nvSpPr>
        <p:spPr>
          <a:xfrm>
            <a:off x="2304057" y="4703833"/>
            <a:ext cx="114300" cy="11541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Arrow: Right 37">
            <a:extLst>
              <a:ext uri="{FF2B5EF4-FFF2-40B4-BE49-F238E27FC236}">
                <a16:creationId xmlns:a16="http://schemas.microsoft.com/office/drawing/2014/main" id="{8BE5D6D4-EEB6-44E6-898C-E1523EF78C76}"/>
              </a:ext>
            </a:extLst>
          </p:cNvPr>
          <p:cNvSpPr/>
          <p:nvPr/>
        </p:nvSpPr>
        <p:spPr>
          <a:xfrm>
            <a:off x="2805045" y="4713893"/>
            <a:ext cx="114300" cy="115410"/>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D1728C21-2BAC-420D-AFE6-C18ACBE7C381}"/>
              </a:ext>
            </a:extLst>
          </p:cNvPr>
          <p:cNvSpPr txBox="1"/>
          <p:nvPr/>
        </p:nvSpPr>
        <p:spPr>
          <a:xfrm>
            <a:off x="131635" y="4607049"/>
            <a:ext cx="1229299" cy="338554"/>
          </a:xfrm>
          <a:prstGeom prst="rect">
            <a:avLst/>
          </a:prstGeom>
          <a:noFill/>
        </p:spPr>
        <p:txBody>
          <a:bodyPr wrap="square" lIns="0" tIns="0" rIns="0" bIns="0" rtlCol="0">
            <a:spAutoFit/>
          </a:bodyPr>
          <a:lstStyle/>
          <a:p>
            <a:pPr algn="l"/>
            <a:r>
              <a:rPr lang="en-GB" sz="1100" dirty="0"/>
              <a:t>Direction of electric</a:t>
            </a:r>
          </a:p>
          <a:p>
            <a:pPr algn="l"/>
            <a:r>
              <a:rPr lang="en-GB" sz="1100" dirty="0"/>
              <a:t>field at a given time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Intermediate cases</a:t>
            </a:r>
          </a:p>
        </p:txBody>
      </p:sp>
      <p:sp>
        <p:nvSpPr>
          <p:cNvPr id="3" name="Footer Placeholder 2"/>
          <p:cNvSpPr>
            <a:spLocks noGrp="1"/>
          </p:cNvSpPr>
          <p:nvPr>
            <p:ph type="ftr" sz="quarter" idx="11"/>
          </p:nvPr>
        </p:nvSpPr>
        <p:spPr/>
        <p:txBody>
          <a:bodyPr/>
          <a:lstStyle/>
          <a:p>
            <a:fld id="{EB996D84-0222-4F55-83D2-C4FDBB2E5B02}" type="slidenum">
              <a:rPr lang="en-GB" smtClean="0"/>
              <a:pPr/>
              <a:t>14</a:t>
            </a:fld>
            <a:endParaRPr lang="en-GB"/>
          </a:p>
        </p:txBody>
      </p:sp>
      <p:sp>
        <p:nvSpPr>
          <p:cNvPr id="4" name="TextBox 3"/>
          <p:cNvSpPr txBox="1"/>
          <p:nvPr/>
        </p:nvSpPr>
        <p:spPr>
          <a:xfrm>
            <a:off x="754472" y="1068733"/>
            <a:ext cx="10165658" cy="2277547"/>
          </a:xfrm>
          <a:prstGeom prst="rect">
            <a:avLst/>
          </a:prstGeom>
          <a:noFill/>
        </p:spPr>
        <p:txBody>
          <a:bodyPr wrap="square" rtlCol="0">
            <a:spAutoFit/>
          </a:bodyPr>
          <a:lstStyle/>
          <a:p>
            <a:pPr>
              <a:spcBef>
                <a:spcPts val="600"/>
              </a:spcBef>
            </a:pPr>
            <a:r>
              <a:rPr lang="en-US" sz="1600" dirty="0"/>
              <a:t>But:</a:t>
            </a:r>
          </a:p>
          <a:p>
            <a:pPr>
              <a:spcBef>
                <a:spcPts val="600"/>
              </a:spcBef>
            </a:pPr>
            <a:r>
              <a:rPr lang="en-US" sz="1600" dirty="0"/>
              <a:t>Between the 2 “extremes” there are many “intermediate” cases, because:</a:t>
            </a:r>
          </a:p>
          <a:p>
            <a:pPr marL="800100" lvl="1" indent="-342900">
              <a:spcBef>
                <a:spcPts val="600"/>
              </a:spcBef>
              <a:buAutoNum type="alphaLcPeriod"/>
            </a:pPr>
            <a:r>
              <a:rPr lang="en-US" sz="1600" dirty="0"/>
              <a:t>Single-gap cavities are expensive (both cavity and RF source!). </a:t>
            </a:r>
          </a:p>
          <a:p>
            <a:pPr marL="800100" lvl="1" indent="-342900">
              <a:spcBef>
                <a:spcPts val="600"/>
              </a:spcBef>
              <a:buAutoNum type="alphaLcPeriod"/>
            </a:pPr>
            <a:r>
              <a:rPr lang="en-US" sz="1600" dirty="0"/>
              <a:t>Structures with each cell matched to the beta profile are mechanically complicated and expensive.</a:t>
            </a:r>
          </a:p>
          <a:p>
            <a:pPr marL="342900" indent="-342900">
              <a:spcBef>
                <a:spcPts val="600"/>
              </a:spcBef>
            </a:pPr>
            <a:r>
              <a:rPr lang="en-US" sz="1600" dirty="0">
                <a:latin typeface="Arial"/>
                <a:cs typeface="Arial"/>
              </a:rPr>
              <a:t>→ as soon as the increase of beta with energy becomes small (</a:t>
            </a:r>
            <a:r>
              <a:rPr lang="en-US" sz="1600" dirty="0">
                <a:latin typeface="Symbol" pitchFamily="18" charset="2"/>
                <a:cs typeface="Arial"/>
              </a:rPr>
              <a:t>Db</a:t>
            </a:r>
            <a:r>
              <a:rPr lang="en-US" sz="1600" dirty="0">
                <a:latin typeface="Arial"/>
                <a:cs typeface="Arial"/>
              </a:rPr>
              <a:t>/</a:t>
            </a:r>
            <a:r>
              <a:rPr lang="en-US" sz="1600" dirty="0">
                <a:latin typeface="Symbol" pitchFamily="18" charset="2"/>
                <a:cs typeface="Arial"/>
              </a:rPr>
              <a:t>D</a:t>
            </a:r>
            <a:r>
              <a:rPr lang="en-US" sz="1600" dirty="0">
                <a:latin typeface="Arial"/>
                <a:cs typeface="Arial"/>
              </a:rPr>
              <a:t>W) we can accept a small error and:</a:t>
            </a:r>
            <a:endParaRPr lang="en-US" sz="1600" dirty="0"/>
          </a:p>
          <a:p>
            <a:pPr marL="342900" indent="-342900">
              <a:spcBef>
                <a:spcPts val="600"/>
              </a:spcBef>
              <a:buAutoNum type="arabicPeriod"/>
            </a:pPr>
            <a:r>
              <a:rPr lang="en-US" sz="1600" dirty="0"/>
              <a:t>Use multi-gap cavities with constant distance between gaps.</a:t>
            </a:r>
          </a:p>
          <a:p>
            <a:pPr marL="342900" indent="-342900">
              <a:spcBef>
                <a:spcPts val="600"/>
              </a:spcBef>
              <a:buAutoNum type="arabicPeriod"/>
            </a:pPr>
            <a:r>
              <a:rPr lang="en-US" sz="1600" dirty="0"/>
              <a:t>Use series of identical cavities (standardised design and construction). </a:t>
            </a:r>
          </a:p>
        </p:txBody>
      </p:sp>
      <p:sp>
        <p:nvSpPr>
          <p:cNvPr id="5" name="Footer Placeholder 3"/>
          <p:cNvSpPr txBox="1">
            <a:spLocks/>
          </p:cNvSpPr>
          <p:nvPr/>
        </p:nvSpPr>
        <p:spPr bwMode="auto">
          <a:xfrm>
            <a:off x="9677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p>
            <a:pPr algn="ctr" eaLnBrk="0" fontAlgn="base" hangingPunct="0">
              <a:spcBef>
                <a:spcPct val="0"/>
              </a:spcBef>
              <a:spcAft>
                <a:spcPct val="0"/>
              </a:spcAft>
              <a:defRPr/>
            </a:pPr>
            <a:fld id="{864468BA-795E-46F6-8008-0DD56082C1BD}" type="slidenum">
              <a:rPr lang="en-GB" sz="1400">
                <a:latin typeface="Times New Roman" pitchFamily="18" charset="0"/>
              </a:rPr>
              <a:pPr algn="ctr" eaLnBrk="0" fontAlgn="base" hangingPunct="0">
                <a:spcBef>
                  <a:spcPct val="0"/>
                </a:spcBef>
                <a:spcAft>
                  <a:spcPct val="0"/>
                </a:spcAft>
                <a:defRPr/>
              </a:pPr>
              <a:t>14</a:t>
            </a:fld>
            <a:endParaRPr lang="en-GB" sz="1400">
              <a:latin typeface="Times New Roman" pitchFamily="18" charset="0"/>
            </a:endParaRPr>
          </a:p>
        </p:txBody>
      </p:sp>
      <p:pic>
        <p:nvPicPr>
          <p:cNvPr id="788481"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20720" y="4092902"/>
            <a:ext cx="3756783" cy="1295400"/>
          </a:xfrm>
          <a:prstGeom prst="rect">
            <a:avLst/>
          </a:prstGeom>
          <a:noFill/>
          <a:ln w="9525">
            <a:noFill/>
            <a:miter lim="800000"/>
            <a:headEnd/>
            <a:tailEnd/>
          </a:ln>
          <a:effectLst/>
        </p:spPr>
      </p:pic>
      <p:pic>
        <p:nvPicPr>
          <p:cNvPr id="78848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11719" y="3788102"/>
            <a:ext cx="3048000" cy="1751946"/>
          </a:xfrm>
          <a:prstGeom prst="rect">
            <a:avLst/>
          </a:prstGeom>
          <a:noFill/>
          <a:ln w="9525">
            <a:noFill/>
            <a:miter lim="800000"/>
            <a:headEnd/>
            <a:tailEnd/>
          </a:ln>
          <a:effectLst/>
        </p:spPr>
      </p:pic>
      <p:sp>
        <p:nvSpPr>
          <p:cNvPr id="11" name="Rectangle 10"/>
          <p:cNvSpPr/>
          <p:nvPr/>
        </p:nvSpPr>
        <p:spPr bwMode="auto">
          <a:xfrm>
            <a:off x="6340319" y="4092902"/>
            <a:ext cx="2514600" cy="1066800"/>
          </a:xfrm>
          <a:prstGeom prst="rect">
            <a:avLst/>
          </a:prstGeom>
          <a:noFill/>
          <a:ln w="15875"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4"/>
          <p:cNvSpPr>
            <a:spLocks noGrp="1"/>
          </p:cNvSpPr>
          <p:nvPr>
            <p:ph type="ftr" sz="quarter" idx="11"/>
          </p:nvPr>
        </p:nvSpPr>
        <p:spPr bwMode="auto">
          <a:xfrm>
            <a:off x="11107970" y="6298651"/>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15</a:t>
            </a:fld>
            <a:endParaRPr lang="en-GB"/>
          </a:p>
        </p:txBody>
      </p:sp>
      <p:sp>
        <p:nvSpPr>
          <p:cNvPr id="435204" name="Rectangle 4"/>
          <p:cNvSpPr>
            <a:spLocks noGrp="1" noChangeArrowheads="1"/>
          </p:cNvSpPr>
          <p:nvPr>
            <p:ph type="title"/>
          </p:nvPr>
        </p:nvSpPr>
        <p:spPr>
          <a:xfrm>
            <a:off x="-10303" y="1677"/>
            <a:ext cx="12199683" cy="722764"/>
          </a:xfrm>
        </p:spPr>
        <p:txBody>
          <a:bodyPr/>
          <a:lstStyle/>
          <a:p>
            <a:r>
              <a:rPr lang="en-US" sz="3200" dirty="0"/>
              <a:t>Phase slippage (</a:t>
            </a:r>
            <a:r>
              <a:rPr lang="en-US" sz="3200" dirty="0" err="1"/>
              <a:t>asynchronicity</a:t>
            </a:r>
            <a:r>
              <a:rPr lang="en-US" sz="3200" dirty="0"/>
              <a:t>) in a multicell cavity</a:t>
            </a:r>
          </a:p>
        </p:txBody>
      </p:sp>
      <p:sp>
        <p:nvSpPr>
          <p:cNvPr id="435207" name="Text Box 7"/>
          <p:cNvSpPr txBox="1">
            <a:spLocks noChangeArrowheads="1"/>
          </p:cNvSpPr>
          <p:nvPr/>
        </p:nvSpPr>
        <p:spPr bwMode="auto">
          <a:xfrm>
            <a:off x="776200" y="4789417"/>
            <a:ext cx="4504680" cy="369332"/>
          </a:xfrm>
          <a:prstGeom prst="rect">
            <a:avLst/>
          </a:prstGeom>
          <a:noFill/>
          <a:ln w="9525">
            <a:noFill/>
            <a:miter lim="800000"/>
            <a:headEnd/>
            <a:tailEnd/>
          </a:ln>
          <a:effectLst/>
        </p:spPr>
        <p:txBody>
          <a:bodyPr wrap="square">
            <a:spAutoFit/>
          </a:bodyPr>
          <a:lstStyle/>
          <a:p>
            <a:r>
              <a:rPr lang="en-US" dirty="0">
                <a:latin typeface="Times New Roman" pitchFamily="18" charset="0"/>
              </a:rPr>
              <a:t>superconducting 4-cell accelerating structure </a:t>
            </a:r>
          </a:p>
        </p:txBody>
      </p:sp>
      <p:graphicFrame>
        <p:nvGraphicFramePr>
          <p:cNvPr id="435219" name="Object 19"/>
          <p:cNvGraphicFramePr>
            <a:graphicFrameLocks noChangeAspect="1"/>
          </p:cNvGraphicFramePr>
          <p:nvPr>
            <p:extLst>
              <p:ext uri="{D42A27DB-BD31-4B8C-83A1-F6EECF244321}">
                <p14:modId xmlns:p14="http://schemas.microsoft.com/office/powerpoint/2010/main" val="4052235680"/>
              </p:ext>
            </p:extLst>
          </p:nvPr>
        </p:nvGraphicFramePr>
        <p:xfrm>
          <a:off x="644436" y="5188292"/>
          <a:ext cx="121643" cy="214312"/>
        </p:xfrm>
        <a:graphic>
          <a:graphicData uri="http://schemas.openxmlformats.org/presentationml/2006/ole">
            <mc:AlternateContent xmlns:mc="http://schemas.openxmlformats.org/markup-compatibility/2006">
              <mc:Choice xmlns:v="urn:schemas-microsoft-com:vml" Requires="v">
                <p:oleObj name="Equation" r:id="rId2" imgW="114120" imgH="215640" progId="Equation.3">
                  <p:embed/>
                </p:oleObj>
              </mc:Choice>
              <mc:Fallback>
                <p:oleObj name="Equation" r:id="rId2" imgW="114120" imgH="215640" progId="Equation.3">
                  <p:embed/>
                  <p:pic>
                    <p:nvPicPr>
                      <p:cNvPr id="435219" name="Object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36" y="5188292"/>
                        <a:ext cx="121643" cy="214312"/>
                      </a:xfrm>
                      <a:prstGeom prst="rect">
                        <a:avLst/>
                      </a:prstGeom>
                      <a:noFill/>
                    </p:spPr>
                  </p:pic>
                </p:oleObj>
              </mc:Fallback>
            </mc:AlternateContent>
          </a:graphicData>
        </a:graphic>
      </p:graphicFrame>
      <p:graphicFrame>
        <p:nvGraphicFramePr>
          <p:cNvPr id="435220" name="Object 20"/>
          <p:cNvGraphicFramePr>
            <a:graphicFrameLocks noChangeAspect="1"/>
          </p:cNvGraphicFramePr>
          <p:nvPr>
            <p:extLst>
              <p:ext uri="{D42A27DB-BD31-4B8C-83A1-F6EECF244321}">
                <p14:modId xmlns:p14="http://schemas.microsoft.com/office/powerpoint/2010/main" val="1216268305"/>
              </p:ext>
            </p:extLst>
          </p:nvPr>
        </p:nvGraphicFramePr>
        <p:xfrm>
          <a:off x="2678025" y="5313594"/>
          <a:ext cx="1833207" cy="812800"/>
        </p:xfrm>
        <a:graphic>
          <a:graphicData uri="http://schemas.openxmlformats.org/presentationml/2006/ole">
            <mc:AlternateContent xmlns:mc="http://schemas.openxmlformats.org/markup-compatibility/2006">
              <mc:Choice xmlns:v="urn:schemas-microsoft-com:vml" Requires="v">
                <p:oleObj name="Equation" r:id="rId4" imgW="876240" imgH="419040" progId="Equation.3">
                  <p:embed/>
                </p:oleObj>
              </mc:Choice>
              <mc:Fallback>
                <p:oleObj name="Equation" r:id="rId4" imgW="876240" imgH="419040" progId="Equation.3">
                  <p:embed/>
                  <p:pic>
                    <p:nvPicPr>
                      <p:cNvPr id="43522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8025" y="5313594"/>
                        <a:ext cx="1833207" cy="812800"/>
                      </a:xfrm>
                      <a:prstGeom prst="rect">
                        <a:avLst/>
                      </a:prstGeom>
                      <a:noFill/>
                    </p:spPr>
                  </p:pic>
                </p:oleObj>
              </mc:Fallback>
            </mc:AlternateContent>
          </a:graphicData>
        </a:graphic>
      </p:graphicFrame>
      <p:sp>
        <p:nvSpPr>
          <p:cNvPr id="435223" name="Text Box 23"/>
          <p:cNvSpPr txBox="1">
            <a:spLocks noChangeArrowheads="1"/>
          </p:cNvSpPr>
          <p:nvPr/>
        </p:nvSpPr>
        <p:spPr bwMode="auto">
          <a:xfrm>
            <a:off x="543213" y="862145"/>
            <a:ext cx="11092649" cy="1077218"/>
          </a:xfrm>
          <a:prstGeom prst="rect">
            <a:avLst/>
          </a:prstGeom>
          <a:noFill/>
          <a:ln w="12700">
            <a:solidFill>
              <a:schemeClr val="tx1"/>
            </a:solidFill>
            <a:miter lim="800000"/>
            <a:headEnd type="none" w="sm" len="sm"/>
            <a:tailEnd type="none" w="sm" len="sm"/>
          </a:ln>
          <a:effectLst/>
        </p:spPr>
        <p:txBody>
          <a:bodyPr wrap="square">
            <a:spAutoFit/>
          </a:bodyPr>
          <a:lstStyle/>
          <a:p>
            <a:r>
              <a:rPr lang="en-US" sz="1600" dirty="0">
                <a:solidFill>
                  <a:schemeClr val="accent1"/>
                </a:solidFill>
                <a:latin typeface="Comic Sans MS" pitchFamily="66" charset="0"/>
              </a:rPr>
              <a:t>Multi-cell superconducting cavities can be only produced in batches of cavities with cells of identical length</a:t>
            </a:r>
          </a:p>
          <a:p>
            <a:r>
              <a:rPr lang="en-US" sz="1600" dirty="0">
                <a:solidFill>
                  <a:schemeClr val="accent1"/>
                </a:solidFill>
                <a:latin typeface="Comic Sans MS" pitchFamily="66" charset="0"/>
              </a:rPr>
              <a:t>(technological reason, cannot afford the complications of increasing cell length).  </a:t>
            </a:r>
          </a:p>
          <a:p>
            <a:r>
              <a:rPr lang="en-US" sz="1600" dirty="0">
                <a:solidFill>
                  <a:schemeClr val="accent1"/>
                </a:solidFill>
                <a:latin typeface="Comic Sans MS" pitchFamily="66" charset="0"/>
              </a:rPr>
              <a:t>The cell length is calculated with the usual formula for the beta at the centre of the cavity, but the phase of the beam (with respect to the crest of the wave) will not be “correct” in all other cells.</a:t>
            </a:r>
            <a:endParaRPr lang="en-US" dirty="0">
              <a:solidFill>
                <a:schemeClr val="accent1"/>
              </a:solidFill>
              <a:latin typeface="Comic Sans MS" pitchFamily="66" charset="0"/>
            </a:endParaRPr>
          </a:p>
        </p:txBody>
      </p:sp>
      <p:pic>
        <p:nvPicPr>
          <p:cNvPr id="435228" name="Picture 28"/>
          <p:cNvPicPr>
            <a:picLocks noChangeAspect="1" noChangeArrowheads="1"/>
          </p:cNvPicPr>
          <p:nvPr/>
        </p:nvPicPr>
        <p:blipFill>
          <a:blip r:embed="rId6" cstate="email">
            <a:extLst>
              <a:ext uri="{28A0092B-C50C-407E-A947-70E740481C1C}">
                <a14:useLocalDpi xmlns:a14="http://schemas.microsoft.com/office/drawing/2010/main"/>
              </a:ext>
            </a:extLst>
          </a:blip>
          <a:srcRect r="12132" b="14391"/>
          <a:stretch>
            <a:fillRect/>
          </a:stretch>
        </p:blipFill>
        <p:spPr bwMode="auto">
          <a:xfrm>
            <a:off x="644436" y="2126822"/>
            <a:ext cx="4724400" cy="2209800"/>
          </a:xfrm>
          <a:prstGeom prst="rect">
            <a:avLst/>
          </a:prstGeom>
          <a:noFill/>
          <a:ln w="9525">
            <a:noFill/>
            <a:miter lim="800000"/>
            <a:headEnd/>
            <a:tailEnd/>
          </a:ln>
        </p:spPr>
      </p:pic>
      <p:sp>
        <p:nvSpPr>
          <p:cNvPr id="435229" name="AutoShape 29"/>
          <p:cNvSpPr>
            <a:spLocks noChangeArrowheads="1"/>
          </p:cNvSpPr>
          <p:nvPr/>
        </p:nvSpPr>
        <p:spPr bwMode="auto">
          <a:xfrm>
            <a:off x="2220824" y="5618394"/>
            <a:ext cx="246712" cy="152400"/>
          </a:xfrm>
          <a:prstGeom prst="rightArrow">
            <a:avLst>
              <a:gd name="adj1" fmla="val 50000"/>
              <a:gd name="adj2" fmla="val 37500"/>
            </a:avLst>
          </a:prstGeom>
          <a:solidFill>
            <a:schemeClr val="hlink"/>
          </a:solidFill>
          <a:ln w="12700">
            <a:solidFill>
              <a:schemeClr val="tx1"/>
            </a:solidFill>
            <a:miter lim="800000"/>
            <a:headEnd type="none" w="sm" len="sm"/>
            <a:tailEnd type="none" w="sm" len="sm"/>
          </a:ln>
          <a:effectLst/>
        </p:spPr>
        <p:txBody>
          <a:bodyPr wrap="none" anchor="ctr"/>
          <a:lstStyle/>
          <a:p>
            <a:endParaRPr lang="en-US"/>
          </a:p>
        </p:txBody>
      </p:sp>
      <p:sp>
        <p:nvSpPr>
          <p:cNvPr id="435231" name="Line 31"/>
          <p:cNvSpPr>
            <a:spLocks noChangeShapeType="1"/>
          </p:cNvSpPr>
          <p:nvPr/>
        </p:nvSpPr>
        <p:spPr bwMode="auto">
          <a:xfrm>
            <a:off x="3235236" y="4412822"/>
            <a:ext cx="533400" cy="0"/>
          </a:xfrm>
          <a:prstGeom prst="line">
            <a:avLst/>
          </a:prstGeom>
          <a:noFill/>
          <a:ln w="28575">
            <a:solidFill>
              <a:schemeClr val="accent2"/>
            </a:solidFill>
            <a:round/>
            <a:headEnd type="triangle" w="med" len="med"/>
            <a:tailEnd type="triangle" w="med" len="med"/>
          </a:ln>
          <a:effectLst/>
        </p:spPr>
        <p:txBody>
          <a:bodyPr/>
          <a:lstStyle/>
          <a:p>
            <a:endParaRPr lang="en-US"/>
          </a:p>
        </p:txBody>
      </p:sp>
      <p:sp>
        <p:nvSpPr>
          <p:cNvPr id="435232" name="Text Box 32"/>
          <p:cNvSpPr txBox="1">
            <a:spLocks noChangeArrowheads="1"/>
          </p:cNvSpPr>
          <p:nvPr/>
        </p:nvSpPr>
        <p:spPr bwMode="auto">
          <a:xfrm>
            <a:off x="1109774" y="4407776"/>
            <a:ext cx="4079963" cy="369332"/>
          </a:xfrm>
          <a:prstGeom prst="rect">
            <a:avLst/>
          </a:prstGeom>
          <a:noFill/>
          <a:ln w="12700">
            <a:noFill/>
            <a:miter lim="800000"/>
            <a:headEnd type="none" w="sm" len="sm"/>
            <a:tailEnd type="none" w="sm" len="sm"/>
          </a:ln>
          <a:effectLst/>
        </p:spPr>
        <p:txBody>
          <a:bodyPr wrap="none">
            <a:spAutoFit/>
          </a:bodyPr>
          <a:lstStyle/>
          <a:p>
            <a:r>
              <a:rPr lang="en-GB" i="1" dirty="0"/>
              <a:t>d=</a:t>
            </a:r>
            <a:r>
              <a:rPr lang="en-GB" sz="1400" i="1" dirty="0"/>
              <a:t>distance between centres of consecutive cells</a:t>
            </a:r>
            <a:endParaRPr lang="en-US" i="1" dirty="0"/>
          </a:p>
        </p:txBody>
      </p:sp>
      <p:graphicFrame>
        <p:nvGraphicFramePr>
          <p:cNvPr id="435233" name="Object 33"/>
          <p:cNvGraphicFramePr>
            <a:graphicFrameLocks noGrp="1" noChangeAspect="1"/>
          </p:cNvGraphicFramePr>
          <p:nvPr>
            <p:ph idx="1"/>
            <p:extLst>
              <p:ext uri="{D42A27DB-BD31-4B8C-83A1-F6EECF244321}">
                <p14:modId xmlns:p14="http://schemas.microsoft.com/office/powerpoint/2010/main" val="2386163758"/>
              </p:ext>
            </p:extLst>
          </p:nvPr>
        </p:nvGraphicFramePr>
        <p:xfrm>
          <a:off x="776200" y="5313595"/>
          <a:ext cx="1312370" cy="862013"/>
        </p:xfrm>
        <a:graphic>
          <a:graphicData uri="http://schemas.openxmlformats.org/presentationml/2006/ole">
            <mc:AlternateContent xmlns:mc="http://schemas.openxmlformats.org/markup-compatibility/2006">
              <mc:Choice xmlns:v="urn:schemas-microsoft-com:vml" Requires="v">
                <p:oleObj name="Equation" r:id="rId7" imgW="609480" imgH="431640" progId="Equation.3">
                  <p:embed/>
                </p:oleObj>
              </mc:Choice>
              <mc:Fallback>
                <p:oleObj name="Equation" r:id="rId7" imgW="609480" imgH="431640" progId="Equation.3">
                  <p:embed/>
                  <p:pic>
                    <p:nvPicPr>
                      <p:cNvPr id="435233" name="Object 3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6200" y="5313595"/>
                        <a:ext cx="1312370" cy="862013"/>
                      </a:xfrm>
                      <a:prstGeom prst="rect">
                        <a:avLst/>
                      </a:prstGeom>
                      <a:noFill/>
                    </p:spPr>
                  </p:pic>
                </p:oleObj>
              </mc:Fallback>
            </mc:AlternateContent>
          </a:graphicData>
        </a:graphic>
      </p:graphicFrame>
      <p:pic>
        <p:nvPicPr>
          <p:cNvPr id="17" name="Picture 11">
            <a:extLst>
              <a:ext uri="{FF2B5EF4-FFF2-40B4-BE49-F238E27FC236}">
                <a16:creationId xmlns:a16="http://schemas.microsoft.com/office/drawing/2014/main" id="{60B7D959-F835-4BA4-ADB1-176FE9D484F9}"/>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479324" y="4938855"/>
            <a:ext cx="1600200" cy="844550"/>
          </a:xfrm>
          <a:prstGeom prst="rect">
            <a:avLst/>
          </a:prstGeom>
          <a:noFill/>
          <a:ln w="9525">
            <a:noFill/>
            <a:miter lim="800000"/>
            <a:headEnd/>
            <a:tailEnd/>
          </a:ln>
          <a:effectLst/>
        </p:spPr>
      </p:pic>
      <p:pic>
        <p:nvPicPr>
          <p:cNvPr id="18" name="Picture 13">
            <a:extLst>
              <a:ext uri="{FF2B5EF4-FFF2-40B4-BE49-F238E27FC236}">
                <a16:creationId xmlns:a16="http://schemas.microsoft.com/office/drawing/2014/main" id="{A3A47776-0825-4B37-AA35-06205349DD83}"/>
              </a:ext>
            </a:extLst>
          </p:cNvPr>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5555524" y="4024456"/>
            <a:ext cx="1143000" cy="754063"/>
          </a:xfrm>
          <a:prstGeom prst="rect">
            <a:avLst/>
          </a:prstGeom>
          <a:noFill/>
          <a:ln w="9525">
            <a:noFill/>
            <a:miter lim="800000"/>
            <a:headEnd/>
            <a:tailEnd/>
          </a:ln>
          <a:effectLst/>
        </p:spPr>
      </p:pic>
      <p:pic>
        <p:nvPicPr>
          <p:cNvPr id="19" name="Picture 14">
            <a:extLst>
              <a:ext uri="{FF2B5EF4-FFF2-40B4-BE49-F238E27FC236}">
                <a16:creationId xmlns:a16="http://schemas.microsoft.com/office/drawing/2014/main" id="{0904FF04-C85A-484B-8D35-0F52EACF1536}"/>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5555524" y="3110055"/>
            <a:ext cx="990600" cy="768350"/>
          </a:xfrm>
          <a:prstGeom prst="rect">
            <a:avLst/>
          </a:prstGeom>
          <a:noFill/>
          <a:ln w="9525">
            <a:noFill/>
            <a:miter lim="800000"/>
            <a:headEnd/>
            <a:tailEnd/>
          </a:ln>
          <a:effectLst/>
        </p:spPr>
      </p:pic>
      <p:pic>
        <p:nvPicPr>
          <p:cNvPr id="20" name="Picture 15">
            <a:extLst>
              <a:ext uri="{FF2B5EF4-FFF2-40B4-BE49-F238E27FC236}">
                <a16:creationId xmlns:a16="http://schemas.microsoft.com/office/drawing/2014/main" id="{AD20E53C-45BE-4EE6-8952-5D72AF0B56EB}"/>
              </a:ext>
            </a:extLst>
          </p:cNvPr>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593624" y="2119455"/>
            <a:ext cx="647700" cy="776288"/>
          </a:xfrm>
          <a:prstGeom prst="rect">
            <a:avLst/>
          </a:prstGeom>
          <a:noFill/>
          <a:ln w="9525">
            <a:noFill/>
            <a:miter lim="800000"/>
            <a:headEnd/>
            <a:tailEnd/>
          </a:ln>
          <a:effectLst/>
        </p:spPr>
      </p:pic>
      <p:sp>
        <p:nvSpPr>
          <p:cNvPr id="21" name="Text Box 16">
            <a:extLst>
              <a:ext uri="{FF2B5EF4-FFF2-40B4-BE49-F238E27FC236}">
                <a16:creationId xmlns:a16="http://schemas.microsoft.com/office/drawing/2014/main" id="{3A1A8416-044A-4192-9ED2-E9EAC86145E4}"/>
              </a:ext>
            </a:extLst>
          </p:cNvPr>
          <p:cNvSpPr txBox="1">
            <a:spLocks noChangeArrowheads="1"/>
          </p:cNvSpPr>
          <p:nvPr/>
        </p:nvSpPr>
        <p:spPr bwMode="auto">
          <a:xfrm>
            <a:off x="7155724" y="2207276"/>
            <a:ext cx="914400" cy="366713"/>
          </a:xfrm>
          <a:prstGeom prst="rect">
            <a:avLst/>
          </a:prstGeom>
          <a:noFill/>
          <a:ln w="9525">
            <a:noFill/>
            <a:miter lim="800000"/>
            <a:headEnd/>
            <a:tailEnd/>
          </a:ln>
          <a:effectLst/>
        </p:spPr>
        <p:txBody>
          <a:bodyPr>
            <a:spAutoFit/>
          </a:bodyPr>
          <a:lstStyle/>
          <a:p>
            <a:r>
              <a:rPr lang="en-US" i="1" dirty="0">
                <a:latin typeface="Symbol" pitchFamily="18" charset="2"/>
              </a:rPr>
              <a:t>b=0.52</a:t>
            </a:r>
            <a:endParaRPr lang="en-US" i="1" dirty="0">
              <a:latin typeface="Times New Roman" pitchFamily="18" charset="0"/>
            </a:endParaRPr>
          </a:p>
        </p:txBody>
      </p:sp>
      <p:sp>
        <p:nvSpPr>
          <p:cNvPr id="22" name="Text Box 17">
            <a:extLst>
              <a:ext uri="{FF2B5EF4-FFF2-40B4-BE49-F238E27FC236}">
                <a16:creationId xmlns:a16="http://schemas.microsoft.com/office/drawing/2014/main" id="{054CA9A4-C4CA-49C4-B0D3-4AB35AF6084D}"/>
              </a:ext>
            </a:extLst>
          </p:cNvPr>
          <p:cNvSpPr txBox="1">
            <a:spLocks noChangeArrowheads="1"/>
          </p:cNvSpPr>
          <p:nvPr/>
        </p:nvSpPr>
        <p:spPr bwMode="auto">
          <a:xfrm>
            <a:off x="7155724" y="3274076"/>
            <a:ext cx="914400" cy="366713"/>
          </a:xfrm>
          <a:prstGeom prst="rect">
            <a:avLst/>
          </a:prstGeom>
          <a:noFill/>
          <a:ln w="9525">
            <a:noFill/>
            <a:miter lim="800000"/>
            <a:headEnd/>
            <a:tailEnd/>
          </a:ln>
          <a:effectLst/>
        </p:spPr>
        <p:txBody>
          <a:bodyPr>
            <a:spAutoFit/>
          </a:bodyPr>
          <a:lstStyle/>
          <a:p>
            <a:r>
              <a:rPr lang="en-US" i="1">
                <a:latin typeface="Symbol" pitchFamily="18" charset="2"/>
              </a:rPr>
              <a:t>b=0.7</a:t>
            </a:r>
            <a:endParaRPr lang="en-US" i="1">
              <a:latin typeface="Times New Roman" pitchFamily="18" charset="0"/>
            </a:endParaRPr>
          </a:p>
        </p:txBody>
      </p:sp>
      <p:sp>
        <p:nvSpPr>
          <p:cNvPr id="23" name="Text Box 18">
            <a:extLst>
              <a:ext uri="{FF2B5EF4-FFF2-40B4-BE49-F238E27FC236}">
                <a16:creationId xmlns:a16="http://schemas.microsoft.com/office/drawing/2014/main" id="{51460457-9366-4AE4-816F-B7BEC9051052}"/>
              </a:ext>
            </a:extLst>
          </p:cNvPr>
          <p:cNvSpPr txBox="1">
            <a:spLocks noChangeArrowheads="1"/>
          </p:cNvSpPr>
          <p:nvPr/>
        </p:nvSpPr>
        <p:spPr bwMode="auto">
          <a:xfrm>
            <a:off x="7155724" y="4264676"/>
            <a:ext cx="914400" cy="366713"/>
          </a:xfrm>
          <a:prstGeom prst="rect">
            <a:avLst/>
          </a:prstGeom>
          <a:noFill/>
          <a:ln w="9525">
            <a:noFill/>
            <a:miter lim="800000"/>
            <a:headEnd/>
            <a:tailEnd/>
          </a:ln>
          <a:effectLst/>
        </p:spPr>
        <p:txBody>
          <a:bodyPr>
            <a:spAutoFit/>
          </a:bodyPr>
          <a:lstStyle/>
          <a:p>
            <a:r>
              <a:rPr lang="en-US" i="1">
                <a:latin typeface="Symbol" pitchFamily="18" charset="2"/>
              </a:rPr>
              <a:t>b=0.8</a:t>
            </a:r>
            <a:endParaRPr lang="en-US" i="1">
              <a:latin typeface="Times New Roman" pitchFamily="18" charset="0"/>
            </a:endParaRPr>
          </a:p>
        </p:txBody>
      </p:sp>
      <p:sp>
        <p:nvSpPr>
          <p:cNvPr id="24" name="Text Box 19">
            <a:extLst>
              <a:ext uri="{FF2B5EF4-FFF2-40B4-BE49-F238E27FC236}">
                <a16:creationId xmlns:a16="http://schemas.microsoft.com/office/drawing/2014/main" id="{E3BA68EF-C20B-4896-A5FA-22E17D0C2D62}"/>
              </a:ext>
            </a:extLst>
          </p:cNvPr>
          <p:cNvSpPr txBox="1">
            <a:spLocks noChangeArrowheads="1"/>
          </p:cNvSpPr>
          <p:nvPr/>
        </p:nvSpPr>
        <p:spPr bwMode="auto">
          <a:xfrm>
            <a:off x="7231924" y="5179076"/>
            <a:ext cx="914400" cy="366713"/>
          </a:xfrm>
          <a:prstGeom prst="rect">
            <a:avLst/>
          </a:prstGeom>
          <a:noFill/>
          <a:ln w="9525">
            <a:noFill/>
            <a:miter lim="800000"/>
            <a:headEnd/>
            <a:tailEnd/>
          </a:ln>
          <a:effectLst/>
        </p:spPr>
        <p:txBody>
          <a:bodyPr>
            <a:spAutoFit/>
          </a:bodyPr>
          <a:lstStyle/>
          <a:p>
            <a:r>
              <a:rPr lang="en-US" i="1">
                <a:latin typeface="Symbol" pitchFamily="18" charset="2"/>
              </a:rPr>
              <a:t>b=1</a:t>
            </a:r>
            <a:endParaRPr lang="en-US" i="1">
              <a:latin typeface="Times New Roman" pitchFamily="18" charset="0"/>
            </a:endParaRPr>
          </a:p>
        </p:txBody>
      </p:sp>
      <p:pic>
        <p:nvPicPr>
          <p:cNvPr id="25" name="Picture 7">
            <a:extLst>
              <a:ext uri="{FF2B5EF4-FFF2-40B4-BE49-F238E27FC236}">
                <a16:creationId xmlns:a16="http://schemas.microsoft.com/office/drawing/2014/main" id="{5BC0E891-C43A-4949-9471-306EB2906136}"/>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8033596" y="2208963"/>
            <a:ext cx="4096969" cy="3561831"/>
          </a:xfrm>
          <a:prstGeom prst="rect">
            <a:avLst/>
          </a:prstGeom>
          <a:noFill/>
          <a:ln w="9525">
            <a:noFill/>
            <a:miter lim="800000"/>
            <a:headEnd/>
            <a:tailEnd/>
          </a:ln>
          <a:effectLst/>
        </p:spPr>
      </p:pic>
      <p:sp>
        <p:nvSpPr>
          <p:cNvPr id="2" name="TextBox 1">
            <a:extLst>
              <a:ext uri="{FF2B5EF4-FFF2-40B4-BE49-F238E27FC236}">
                <a16:creationId xmlns:a16="http://schemas.microsoft.com/office/drawing/2014/main" id="{BC06E424-953D-41FA-8B89-C66825E029C1}"/>
              </a:ext>
            </a:extLst>
          </p:cNvPr>
          <p:cNvSpPr txBox="1"/>
          <p:nvPr/>
        </p:nvSpPr>
        <p:spPr>
          <a:xfrm>
            <a:off x="6003392" y="5874933"/>
            <a:ext cx="6185989" cy="430887"/>
          </a:xfrm>
          <a:prstGeom prst="rect">
            <a:avLst/>
          </a:prstGeom>
          <a:noFill/>
        </p:spPr>
        <p:txBody>
          <a:bodyPr wrap="none" lIns="0" tIns="0" rIns="0" bIns="0" rtlCol="0">
            <a:spAutoFit/>
          </a:bodyPr>
          <a:lstStyle/>
          <a:p>
            <a:pPr algn="l"/>
            <a:r>
              <a:rPr lang="fr-CH" sz="1400" dirty="0"/>
              <a:t>The linac </a:t>
            </a:r>
            <a:r>
              <a:rPr lang="fr-CH" sz="1400" dirty="0" err="1"/>
              <a:t>is</a:t>
            </a:r>
            <a:r>
              <a:rPr lang="fr-CH" sz="1400" dirty="0"/>
              <a:t> made of «sections» of </a:t>
            </a:r>
            <a:r>
              <a:rPr lang="fr-CH" sz="1400" dirty="0" err="1"/>
              <a:t>identical</a:t>
            </a:r>
            <a:r>
              <a:rPr lang="fr-CH" sz="1400" dirty="0"/>
              <a:t> </a:t>
            </a:r>
            <a:r>
              <a:rPr lang="fr-CH" sz="1400" dirty="0" err="1"/>
              <a:t>cavities</a:t>
            </a:r>
            <a:endParaRPr lang="fr-CH" sz="1400" dirty="0"/>
          </a:p>
          <a:p>
            <a:pPr algn="l"/>
            <a:r>
              <a:rPr lang="fr-CH" sz="1400" dirty="0"/>
              <a:t>For </a:t>
            </a:r>
            <a:r>
              <a:rPr lang="fr-CH" sz="1400" dirty="0" err="1"/>
              <a:t>each</a:t>
            </a:r>
            <a:r>
              <a:rPr lang="fr-CH" sz="1400" dirty="0"/>
              <a:t> </a:t>
            </a:r>
            <a:r>
              <a:rPr lang="fr-CH" sz="1400" dirty="0" err="1"/>
              <a:t>cavity</a:t>
            </a:r>
            <a:r>
              <a:rPr lang="fr-CH" sz="1400" dirty="0"/>
              <a:t> </a:t>
            </a:r>
            <a:r>
              <a:rPr lang="fr-CH" sz="1400" dirty="0" err="1"/>
              <a:t>we</a:t>
            </a:r>
            <a:r>
              <a:rPr lang="fr-CH" sz="1400" dirty="0"/>
              <a:t> </a:t>
            </a:r>
            <a:r>
              <a:rPr lang="fr-CH" sz="1400" dirty="0" err="1"/>
              <a:t>accept</a:t>
            </a:r>
            <a:r>
              <a:rPr lang="fr-CH" sz="1400" dirty="0"/>
              <a:t> a «</a:t>
            </a:r>
            <a:r>
              <a:rPr lang="fr-CH" sz="1400" dirty="0" err="1"/>
              <a:t>slippage</a:t>
            </a:r>
            <a:r>
              <a:rPr lang="fr-CH" sz="1400" dirty="0"/>
              <a:t>» of the phase </a:t>
            </a:r>
            <a:r>
              <a:rPr lang="fr-CH" sz="1400" dirty="0" err="1"/>
              <a:t>around</a:t>
            </a:r>
            <a:r>
              <a:rPr lang="fr-CH" sz="1400" dirty="0"/>
              <a:t> the design phase</a:t>
            </a:r>
            <a:endParaRPr lang="en-GB" sz="1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Effects of phase slippage</a:t>
            </a:r>
          </a:p>
        </p:txBody>
      </p:sp>
      <p:sp>
        <p:nvSpPr>
          <p:cNvPr id="3" name="Footer Placeholder 2"/>
          <p:cNvSpPr>
            <a:spLocks noGrp="1"/>
          </p:cNvSpPr>
          <p:nvPr>
            <p:ph type="ftr" sz="quarter" idx="11"/>
          </p:nvPr>
        </p:nvSpPr>
        <p:spPr>
          <a:xfrm>
            <a:off x="3560619" y="5883739"/>
            <a:ext cx="6572221" cy="365125"/>
          </a:xfrm>
        </p:spPr>
        <p:txBody>
          <a:bodyPr/>
          <a:lstStyle/>
          <a:p>
            <a:fld id="{EB996D84-0222-4F55-83D2-C4FDBB2E5B02}" type="slidenum">
              <a:rPr lang="en-GB" smtClean="0"/>
              <a:pPr/>
              <a:t>16</a:t>
            </a:fld>
            <a:endParaRPr lang="en-GB"/>
          </a:p>
        </p:txBody>
      </p:sp>
      <p:pic>
        <p:nvPicPr>
          <p:cNvPr id="82841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6358" y="2727789"/>
            <a:ext cx="5133975" cy="3471398"/>
          </a:xfrm>
          <a:prstGeom prst="rect">
            <a:avLst/>
          </a:prstGeom>
          <a:noFill/>
          <a:ln w="9525">
            <a:noFill/>
            <a:miter lim="800000"/>
            <a:headEnd/>
            <a:tailEnd/>
          </a:ln>
        </p:spPr>
      </p:pic>
      <p:graphicFrame>
        <p:nvGraphicFramePr>
          <p:cNvPr id="828419" name="Object 3"/>
          <p:cNvGraphicFramePr>
            <a:graphicFrameLocks noChangeAspect="1"/>
          </p:cNvGraphicFramePr>
          <p:nvPr>
            <p:extLst>
              <p:ext uri="{D42A27DB-BD31-4B8C-83A1-F6EECF244321}">
                <p14:modId xmlns:p14="http://schemas.microsoft.com/office/powerpoint/2010/main" val="3325555890"/>
              </p:ext>
            </p:extLst>
          </p:nvPr>
        </p:nvGraphicFramePr>
        <p:xfrm>
          <a:off x="1425432" y="1681518"/>
          <a:ext cx="2000250" cy="773113"/>
        </p:xfrm>
        <a:graphic>
          <a:graphicData uri="http://schemas.openxmlformats.org/presentationml/2006/ole">
            <mc:AlternateContent xmlns:mc="http://schemas.openxmlformats.org/markup-compatibility/2006">
              <mc:Choice xmlns:v="urn:schemas-microsoft-com:vml" Requires="v">
                <p:oleObj name="Equation" r:id="rId3" imgW="1117440" imgH="431640" progId="Equation.3">
                  <p:embed/>
                </p:oleObj>
              </mc:Choice>
              <mc:Fallback>
                <p:oleObj name="Equation" r:id="rId3" imgW="1117440" imgH="431640" progId="Equation.3">
                  <p:embed/>
                  <p:pic>
                    <p:nvPicPr>
                      <p:cNvPr id="828419"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5432" y="1681518"/>
                        <a:ext cx="2000250" cy="773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5"/>
          <p:cNvSpPr txBox="1"/>
          <p:nvPr/>
        </p:nvSpPr>
        <p:spPr>
          <a:xfrm>
            <a:off x="1282558" y="1051389"/>
            <a:ext cx="7508787" cy="338554"/>
          </a:xfrm>
          <a:prstGeom prst="rect">
            <a:avLst/>
          </a:prstGeom>
          <a:noFill/>
        </p:spPr>
        <p:txBody>
          <a:bodyPr wrap="none" rtlCol="0">
            <a:spAutoFit/>
          </a:bodyPr>
          <a:lstStyle/>
          <a:p>
            <a:r>
              <a:rPr lang="en-US" sz="1600" dirty="0"/>
              <a:t>When sequences of cells are not matched to the particle beta </a:t>
            </a:r>
            <a:r>
              <a:rPr lang="en-US" sz="1600" dirty="0">
                <a:latin typeface="Arial"/>
                <a:cs typeface="Arial"/>
              </a:rPr>
              <a:t>→ phase slippage</a:t>
            </a:r>
            <a:r>
              <a:rPr lang="en-US" sz="1600" dirty="0"/>
              <a:t> </a:t>
            </a:r>
          </a:p>
        </p:txBody>
      </p:sp>
      <p:sp>
        <p:nvSpPr>
          <p:cNvPr id="7" name="Right Arrow 6"/>
          <p:cNvSpPr/>
          <p:nvPr/>
        </p:nvSpPr>
        <p:spPr bwMode="auto">
          <a:xfrm>
            <a:off x="3711432" y="1833917"/>
            <a:ext cx="533400" cy="304800"/>
          </a:xfrm>
          <a:prstGeom prst="rightArrow">
            <a:avLst/>
          </a:prstGeom>
          <a:solidFill>
            <a:srgbClr val="00B0F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8" name="TextBox 7"/>
          <p:cNvSpPr txBox="1"/>
          <p:nvPr/>
        </p:nvSpPr>
        <p:spPr>
          <a:xfrm>
            <a:off x="4406758" y="1508590"/>
            <a:ext cx="6264201" cy="1077218"/>
          </a:xfrm>
          <a:prstGeom prst="rect">
            <a:avLst/>
          </a:prstGeom>
          <a:noFill/>
        </p:spPr>
        <p:txBody>
          <a:bodyPr wrap="square" rtlCol="0">
            <a:spAutoFit/>
          </a:bodyPr>
          <a:lstStyle/>
          <a:p>
            <a:pPr marL="342900" indent="-342900">
              <a:buAutoNum type="arabicPeriod"/>
            </a:pPr>
            <a:r>
              <a:rPr lang="en-US" sz="1600" dirty="0"/>
              <a:t>The effective gradient seen by the particle is lower.</a:t>
            </a:r>
          </a:p>
          <a:p>
            <a:pPr marL="342900" indent="-342900">
              <a:buAutoNum type="arabicPeriod"/>
            </a:pPr>
            <a:r>
              <a:rPr lang="en-US" sz="1600" dirty="0"/>
              <a:t>The phase of the bunch centre moves away from the synchronous phase </a:t>
            </a:r>
            <a:r>
              <a:rPr lang="en-US" sz="1600" dirty="0">
                <a:latin typeface="Arial"/>
                <a:cs typeface="Arial"/>
              </a:rPr>
              <a:t>→ can go (more) into the non-linear region, with possible longitudinal emittance growth and beam loss.</a:t>
            </a:r>
            <a:endParaRPr lang="en-US" sz="1600" dirty="0"/>
          </a:p>
        </p:txBody>
      </p:sp>
      <p:sp>
        <p:nvSpPr>
          <p:cNvPr id="9" name="TextBox 8"/>
          <p:cNvSpPr txBox="1"/>
          <p:nvPr/>
        </p:nvSpPr>
        <p:spPr>
          <a:xfrm>
            <a:off x="6311757" y="4861390"/>
            <a:ext cx="2819400" cy="1169551"/>
          </a:xfrm>
          <a:prstGeom prst="rect">
            <a:avLst/>
          </a:prstGeom>
          <a:noFill/>
        </p:spPr>
        <p:txBody>
          <a:bodyPr wrap="square" rtlCol="0">
            <a:spAutoFit/>
          </a:bodyPr>
          <a:lstStyle/>
          <a:p>
            <a:r>
              <a:rPr lang="en-US" sz="1400" i="1" dirty="0"/>
              <a:t>Curves of effective gradient (gradient seen by the beam for a constant  gradient in the cavity) for the previous case (4 sections of beta 0.52, 0.7, 0.8 and 1.0).</a:t>
            </a:r>
          </a:p>
        </p:txBody>
      </p:sp>
      <p:graphicFrame>
        <p:nvGraphicFramePr>
          <p:cNvPr id="828420" name="Object 4"/>
          <p:cNvGraphicFramePr>
            <a:graphicFrameLocks noChangeAspect="1"/>
          </p:cNvGraphicFramePr>
          <p:nvPr>
            <p:extLst>
              <p:ext uri="{D42A27DB-BD31-4B8C-83A1-F6EECF244321}">
                <p14:modId xmlns:p14="http://schemas.microsoft.com/office/powerpoint/2010/main" val="371085080"/>
              </p:ext>
            </p:extLst>
          </p:nvPr>
        </p:nvGraphicFramePr>
        <p:xfrm>
          <a:off x="6722111" y="2911011"/>
          <a:ext cx="3028950" cy="736078"/>
        </p:xfrm>
        <a:graphic>
          <a:graphicData uri="http://schemas.openxmlformats.org/presentationml/2006/ole">
            <mc:AlternateContent xmlns:mc="http://schemas.openxmlformats.org/markup-compatibility/2006">
              <mc:Choice xmlns:v="urn:schemas-microsoft-com:vml" Requires="v">
                <p:oleObj name="Equation" r:id="rId5" imgW="1777680" imgH="431640" progId="Equation.3">
                  <p:embed/>
                </p:oleObj>
              </mc:Choice>
              <mc:Fallback>
                <p:oleObj name="Equation" r:id="rId5" imgW="1777680" imgH="431640" progId="Equation.3">
                  <p:embed/>
                  <p:pic>
                    <p:nvPicPr>
                      <p:cNvPr id="82842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22111" y="2911011"/>
                        <a:ext cx="3028950" cy="736078"/>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6639491" y="3728448"/>
            <a:ext cx="2895600" cy="738664"/>
          </a:xfrm>
          <a:prstGeom prst="rect">
            <a:avLst/>
          </a:prstGeom>
          <a:noFill/>
        </p:spPr>
        <p:txBody>
          <a:bodyPr wrap="square" rtlCol="0">
            <a:spAutoFit/>
          </a:bodyPr>
          <a:lstStyle/>
          <a:p>
            <a:r>
              <a:rPr lang="en-US" sz="1400" i="1" dirty="0"/>
              <a:t>Very large at small energy (</a:t>
            </a:r>
            <a:r>
              <a:rPr lang="en-US" sz="1400" i="1" dirty="0">
                <a:latin typeface="Symbol" pitchFamily="18" charset="2"/>
              </a:rPr>
              <a:t>g</a:t>
            </a:r>
            <a:r>
              <a:rPr lang="en-US" sz="1400" i="1" dirty="0"/>
              <a:t>~1) becomes negligible at high energy (~2.5 °/m for </a:t>
            </a:r>
            <a:r>
              <a:rPr lang="en-US" sz="1400" i="1" dirty="0">
                <a:latin typeface="Symbol" pitchFamily="18" charset="2"/>
              </a:rPr>
              <a:t>g</a:t>
            </a:r>
            <a:r>
              <a:rPr lang="en-US" sz="1400" i="1" dirty="0"/>
              <a:t>~1.5, W=500 MeV).</a:t>
            </a:r>
          </a:p>
        </p:txBody>
      </p:sp>
    </p:spTree>
    <p:extLst>
      <p:ext uri="{BB962C8B-B14F-4D97-AF65-F5344CB8AC3E}">
        <p14:creationId xmlns:p14="http://schemas.microsoft.com/office/powerpoint/2010/main" val="6532351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Electron linacs</a:t>
            </a:r>
          </a:p>
        </p:txBody>
      </p:sp>
      <p:sp>
        <p:nvSpPr>
          <p:cNvPr id="4" name="Footer Placeholder 3"/>
          <p:cNvSpPr>
            <a:spLocks noGrp="1"/>
          </p:cNvSpPr>
          <p:nvPr>
            <p:ph type="ftr" sz="quarter" idx="11"/>
          </p:nvPr>
        </p:nvSpPr>
        <p:spPr bwMode="auto">
          <a:xfrm>
            <a:off x="7793805" y="5756857"/>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17</a:t>
            </a:fld>
            <a:endParaRPr lang="en-GB"/>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5405" y="3166057"/>
            <a:ext cx="6477000" cy="3125674"/>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a:off x="1164406" y="956258"/>
            <a:ext cx="3963063" cy="1552347"/>
          </a:xfrm>
          <a:prstGeom prst="rect">
            <a:avLst/>
          </a:prstGeom>
        </p:spPr>
      </p:pic>
      <p:sp>
        <p:nvSpPr>
          <p:cNvPr id="7" name="TextBox 6"/>
          <p:cNvSpPr txBox="1"/>
          <p:nvPr/>
        </p:nvSpPr>
        <p:spPr>
          <a:xfrm>
            <a:off x="9411984" y="5433691"/>
            <a:ext cx="2035995" cy="646331"/>
          </a:xfrm>
          <a:prstGeom prst="rect">
            <a:avLst/>
          </a:prstGeom>
          <a:solidFill>
            <a:srgbClr val="FFFFAB"/>
          </a:solidFill>
        </p:spPr>
        <p:txBody>
          <a:bodyPr wrap="square" rtlCol="0">
            <a:spAutoFit/>
          </a:bodyPr>
          <a:lstStyle/>
          <a:p>
            <a:r>
              <a:rPr lang="en-US" sz="1200" i="1" dirty="0"/>
              <a:t>Pictures from K. </a:t>
            </a:r>
            <a:r>
              <a:rPr lang="en-US" sz="1200" i="1" dirty="0" err="1"/>
              <a:t>Wille</a:t>
            </a:r>
            <a:r>
              <a:rPr lang="en-US" sz="1200" i="1" dirty="0"/>
              <a:t>, The Physics of Particle Accelerators</a:t>
            </a:r>
          </a:p>
        </p:txBody>
      </p:sp>
      <p:sp>
        <p:nvSpPr>
          <p:cNvPr id="8" name="Rectangle 5"/>
          <p:cNvSpPr>
            <a:spLocks noChangeArrowheads="1"/>
          </p:cNvSpPr>
          <p:nvPr/>
        </p:nvSpPr>
        <p:spPr bwMode="auto">
          <a:xfrm>
            <a:off x="5107776" y="1032457"/>
            <a:ext cx="6575237" cy="1648599"/>
          </a:xfrm>
          <a:prstGeom prst="rect">
            <a:avLst/>
          </a:prstGeom>
          <a:noFill/>
          <a:ln w="9525">
            <a:solidFill>
              <a:srgbClr val="FF3300"/>
            </a:solidFill>
            <a:miter lim="800000"/>
            <a:headEnd/>
            <a:tailEnd/>
          </a:ln>
          <a:effectLst/>
        </p:spPr>
        <p:txBody>
          <a:bodyPr lIns="92075" tIns="46038" rIns="92075" bIns="46038"/>
          <a:lstStyle/>
          <a:p>
            <a:pPr marL="457200" indent="-457200">
              <a:lnSpc>
                <a:spcPct val="110000"/>
              </a:lnSpc>
              <a:spcBef>
                <a:spcPct val="50000"/>
              </a:spcBef>
              <a:buClr>
                <a:schemeClr val="hlink"/>
              </a:buClr>
              <a:buFont typeface="Symbol" pitchFamily="18" charset="2"/>
              <a:buAutoNum type="arabicPeriod"/>
            </a:pPr>
            <a:r>
              <a:rPr lang="en-US" sz="1600" dirty="0">
                <a:latin typeface="Comic Sans MS" pitchFamily="66" charset="0"/>
                <a:sym typeface="Symbol" pitchFamily="18" charset="2"/>
              </a:rPr>
              <a:t>In an electron linac velocity is </a:t>
            </a:r>
            <a:r>
              <a:rPr lang="en-US" sz="1600" dirty="0">
                <a:latin typeface="Comic Sans MS"/>
                <a:sym typeface="Symbol" pitchFamily="18" charset="2"/>
              </a:rPr>
              <a:t>~ </a:t>
            </a:r>
            <a:r>
              <a:rPr lang="en-US" sz="1600" dirty="0">
                <a:latin typeface="Comic Sans MS" pitchFamily="66" charset="0"/>
                <a:sym typeface="Symbol" pitchFamily="18" charset="2"/>
              </a:rPr>
              <a:t>constant.      To use the fundamental accelerating mode cell length must be d = </a:t>
            </a:r>
            <a:r>
              <a:rPr lang="en-US" dirty="0" err="1">
                <a:latin typeface="Symbol" pitchFamily="18" charset="2"/>
                <a:sym typeface="Symbol" pitchFamily="18" charset="2"/>
              </a:rPr>
              <a:t>bl</a:t>
            </a:r>
            <a:r>
              <a:rPr lang="en-US" sz="1600" dirty="0">
                <a:latin typeface="Comic Sans MS" pitchFamily="66" charset="0"/>
                <a:sym typeface="Symbol" pitchFamily="18" charset="2"/>
              </a:rPr>
              <a:t> / 2.</a:t>
            </a:r>
          </a:p>
          <a:p>
            <a:pPr marL="457200" indent="-457200">
              <a:lnSpc>
                <a:spcPct val="110000"/>
              </a:lnSpc>
              <a:spcBef>
                <a:spcPct val="50000"/>
              </a:spcBef>
              <a:buClr>
                <a:schemeClr val="hlink"/>
              </a:buClr>
              <a:buFont typeface="Symbol" pitchFamily="18" charset="2"/>
              <a:buAutoNum type="arabicPeriod"/>
            </a:pPr>
            <a:r>
              <a:rPr lang="en-US" sz="1600" dirty="0">
                <a:latin typeface="Comic Sans MS" pitchFamily="66" charset="0"/>
                <a:sym typeface="Symbol" pitchFamily="18" charset="2"/>
              </a:rPr>
              <a:t>the linac structure will be made of a </a:t>
            </a:r>
            <a:r>
              <a:rPr lang="en-US" sz="1600" dirty="0">
                <a:solidFill>
                  <a:schemeClr val="hlink"/>
                </a:solidFill>
                <a:latin typeface="Comic Sans MS" pitchFamily="66" charset="0"/>
                <a:sym typeface="Symbol" pitchFamily="18" charset="2"/>
              </a:rPr>
              <a:t>sequence of identical cells.</a:t>
            </a:r>
            <a:r>
              <a:rPr lang="en-US" sz="1600" dirty="0">
                <a:latin typeface="Comic Sans MS" pitchFamily="66" charset="0"/>
                <a:sym typeface="Symbol" pitchFamily="18" charset="2"/>
              </a:rPr>
              <a:t> Because of the limits of the RF source, the cells will be grouped in cavities operating in </a:t>
            </a:r>
            <a:r>
              <a:rPr lang="en-US" sz="1600" dirty="0">
                <a:solidFill>
                  <a:srgbClr val="FF0000"/>
                </a:solidFill>
                <a:latin typeface="Comic Sans MS" pitchFamily="66" charset="0"/>
                <a:sym typeface="Symbol" pitchFamily="18" charset="2"/>
              </a:rPr>
              <a:t>travelling wave mode</a:t>
            </a:r>
            <a:r>
              <a:rPr lang="en-US" sz="1600" dirty="0">
                <a:latin typeface="Comic Sans MS" pitchFamily="66" charset="0"/>
                <a:sym typeface="Symbol" pitchFamily="18" charset="2"/>
              </a:rPr>
              <a:t>.  </a:t>
            </a:r>
          </a:p>
        </p:txBody>
      </p:sp>
    </p:spTree>
    <p:extLst>
      <p:ext uri="{BB962C8B-B14F-4D97-AF65-F5344CB8AC3E}">
        <p14:creationId xmlns:p14="http://schemas.microsoft.com/office/powerpoint/2010/main" val="3700278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4"/>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18</a:t>
            </a:fld>
            <a:endParaRPr lang="en-GB"/>
          </a:p>
        </p:txBody>
      </p:sp>
      <p:sp>
        <p:nvSpPr>
          <p:cNvPr id="412676" name="Rectangle 4"/>
          <p:cNvSpPr>
            <a:spLocks noGrp="1" noChangeArrowheads="1"/>
          </p:cNvSpPr>
          <p:nvPr>
            <p:ph type="title"/>
          </p:nvPr>
        </p:nvSpPr>
        <p:spPr>
          <a:xfrm>
            <a:off x="369870" y="233493"/>
            <a:ext cx="11482225" cy="722764"/>
          </a:xfrm>
        </p:spPr>
        <p:txBody>
          <a:bodyPr/>
          <a:lstStyle/>
          <a:p>
            <a:r>
              <a:rPr lang="en-US" sz="3200" dirty="0"/>
              <a:t>Acceleration in periodic structures - wave propagation</a:t>
            </a:r>
          </a:p>
        </p:txBody>
      </p:sp>
      <p:sp>
        <p:nvSpPr>
          <p:cNvPr id="412678" name="Rectangle 6"/>
          <p:cNvSpPr>
            <a:spLocks noChangeArrowheads="1"/>
          </p:cNvSpPr>
          <p:nvPr/>
        </p:nvSpPr>
        <p:spPr bwMode="auto">
          <a:xfrm>
            <a:off x="4667891" y="1216024"/>
            <a:ext cx="7184204" cy="4427306"/>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70000"/>
              <a:buFont typeface="Wingdings" pitchFamily="2" charset="2"/>
              <a:buChar char="Ø"/>
            </a:pPr>
            <a:r>
              <a:rPr lang="en-US" sz="1600" dirty="0">
                <a:latin typeface="Comic Sans MS" pitchFamily="66" charset="0"/>
                <a:sym typeface="Symbol" pitchFamily="18" charset="2"/>
              </a:rPr>
              <a:t>In a cylindrical waveguide different </a:t>
            </a:r>
            <a:r>
              <a:rPr lang="en-US" sz="1600" dirty="0">
                <a:solidFill>
                  <a:schemeClr val="hlink"/>
                </a:solidFill>
                <a:latin typeface="Comic Sans MS" pitchFamily="66" charset="0"/>
                <a:sym typeface="Symbol" pitchFamily="18" charset="2"/>
              </a:rPr>
              <a:t>modes</a:t>
            </a:r>
            <a:r>
              <a:rPr lang="en-US" sz="1600" dirty="0">
                <a:latin typeface="Comic Sans MS" pitchFamily="66" charset="0"/>
                <a:sym typeface="Symbol" pitchFamily="18" charset="2"/>
              </a:rPr>
              <a:t> can propagate (=Electromagnetic field distributions, transmitting power and/or information). The field is the superposition of waves reflected by the metallic walls of the pipe  velocity and wavelength of the modes will be different from free space (c, </a:t>
            </a:r>
            <a:r>
              <a:rPr lang="en-US" sz="1600" dirty="0">
                <a:latin typeface="Symbol" pitchFamily="18" charset="2"/>
                <a:sym typeface="Symbol" pitchFamily="18" charset="2"/>
              </a:rPr>
              <a:t>l</a:t>
            </a:r>
            <a:r>
              <a:rPr lang="en-US" sz="1600" dirty="0">
                <a:latin typeface="Comic Sans MS" pitchFamily="66" charset="0"/>
                <a:sym typeface="Symbol" pitchFamily="18" charset="2"/>
              </a:rPr>
              <a:t>)</a:t>
            </a:r>
          </a:p>
          <a:p>
            <a:pPr marL="266700" indent="-266700">
              <a:lnSpc>
                <a:spcPct val="110000"/>
              </a:lnSpc>
              <a:spcBef>
                <a:spcPct val="50000"/>
              </a:spcBef>
              <a:buClr>
                <a:schemeClr val="hlink"/>
              </a:buClr>
              <a:buSzPct val="70000"/>
              <a:buFont typeface="Wingdings" pitchFamily="2" charset="2"/>
              <a:buChar char="Ø"/>
            </a:pPr>
            <a:r>
              <a:rPr lang="en-US" sz="1600" dirty="0">
                <a:latin typeface="Comic Sans MS" pitchFamily="66" charset="0"/>
                <a:sym typeface="Symbol" pitchFamily="18" charset="2"/>
              </a:rPr>
              <a:t>To accelerate particles, we need a mode with longitudinal E-field component on axis: a TM mode (Transverse Magnetic, </a:t>
            </a:r>
            <a:r>
              <a:rPr lang="en-US" sz="1600" dirty="0" err="1">
                <a:latin typeface="Comic Sans MS" pitchFamily="66" charset="0"/>
                <a:sym typeface="Symbol" pitchFamily="18" charset="2"/>
              </a:rPr>
              <a:t>B</a:t>
            </a:r>
            <a:r>
              <a:rPr lang="en-US" sz="1600" baseline="-25000" dirty="0" err="1">
                <a:latin typeface="Comic Sans MS" pitchFamily="66" charset="0"/>
                <a:sym typeface="Symbol" pitchFamily="18" charset="2"/>
              </a:rPr>
              <a:t>z</a:t>
            </a:r>
            <a:r>
              <a:rPr lang="en-US" sz="1600" dirty="0">
                <a:latin typeface="Comic Sans MS" pitchFamily="66" charset="0"/>
                <a:sym typeface="Symbol" pitchFamily="18" charset="2"/>
              </a:rPr>
              <a:t>=0). The simplest is TM01.</a:t>
            </a:r>
          </a:p>
          <a:p>
            <a:pPr marL="266700" indent="-266700">
              <a:lnSpc>
                <a:spcPct val="110000"/>
              </a:lnSpc>
              <a:spcBef>
                <a:spcPct val="50000"/>
              </a:spcBef>
              <a:buClr>
                <a:schemeClr val="hlink"/>
              </a:buClr>
              <a:buSzPct val="70000"/>
              <a:buFont typeface="Wingdings" pitchFamily="2" charset="2"/>
              <a:buChar char="Ø"/>
            </a:pPr>
            <a:r>
              <a:rPr lang="en-US" sz="1600" dirty="0">
                <a:latin typeface="Comic Sans MS" pitchFamily="66" charset="0"/>
                <a:sym typeface="Symbol" pitchFamily="18" charset="2"/>
              </a:rPr>
              <a:t>We inject RF power at a frequency exciting the TM01 mode: sinusoidal E-field on axis, wavelength </a:t>
            </a:r>
            <a:r>
              <a:rPr lang="en-US" sz="1600" dirty="0" err="1">
                <a:latin typeface="Symbol" pitchFamily="18" charset="2"/>
                <a:sym typeface="Symbol" pitchFamily="18" charset="2"/>
              </a:rPr>
              <a:t>l</a:t>
            </a:r>
            <a:r>
              <a:rPr lang="en-US" sz="1600" baseline="-25000" dirty="0" err="1">
                <a:latin typeface="Comic Sans MS" pitchFamily="66" charset="0"/>
                <a:sym typeface="Symbol" pitchFamily="18" charset="2"/>
              </a:rPr>
              <a:t>p</a:t>
            </a:r>
            <a:r>
              <a:rPr lang="en-US" sz="1600" dirty="0">
                <a:latin typeface="Comic Sans MS" pitchFamily="66" charset="0"/>
                <a:sym typeface="Symbol" pitchFamily="18" charset="2"/>
              </a:rPr>
              <a:t> depending on frequency and on cylinder radius. Wave velocity (called “phase velocity”) is  </a:t>
            </a:r>
            <a:r>
              <a:rPr lang="en-US" sz="1600" dirty="0" err="1">
                <a:solidFill>
                  <a:schemeClr val="hlink"/>
                </a:solidFill>
                <a:latin typeface="Comic Sans MS" pitchFamily="66" charset="0"/>
                <a:sym typeface="Symbol" pitchFamily="18" charset="2"/>
              </a:rPr>
              <a:t>v</a:t>
            </a:r>
            <a:r>
              <a:rPr lang="en-US" sz="1600" baseline="-25000" dirty="0" err="1">
                <a:solidFill>
                  <a:schemeClr val="hlink"/>
                </a:solidFill>
                <a:latin typeface="Comic Sans MS" pitchFamily="66" charset="0"/>
                <a:sym typeface="Symbol" pitchFamily="18" charset="2"/>
              </a:rPr>
              <a:t>ph</a:t>
            </a:r>
            <a:r>
              <a:rPr lang="en-US" sz="1600" dirty="0">
                <a:solidFill>
                  <a:schemeClr val="hlink"/>
                </a:solidFill>
                <a:latin typeface="Comic Sans MS" pitchFamily="66" charset="0"/>
                <a:sym typeface="Symbol" pitchFamily="18" charset="2"/>
              </a:rPr>
              <a:t>= </a:t>
            </a:r>
            <a:r>
              <a:rPr lang="en-US" sz="1600" dirty="0" err="1">
                <a:solidFill>
                  <a:schemeClr val="hlink"/>
                </a:solidFill>
                <a:latin typeface="Symbol" pitchFamily="18" charset="2"/>
                <a:sym typeface="Symbol" pitchFamily="18" charset="2"/>
              </a:rPr>
              <a:t>l</a:t>
            </a:r>
            <a:r>
              <a:rPr lang="en-US" sz="1600" baseline="-25000" dirty="0" err="1">
                <a:solidFill>
                  <a:schemeClr val="hlink"/>
                </a:solidFill>
                <a:latin typeface="Comic Sans MS" pitchFamily="66" charset="0"/>
                <a:sym typeface="Symbol" pitchFamily="18" charset="2"/>
              </a:rPr>
              <a:t>p</a:t>
            </a:r>
            <a:r>
              <a:rPr lang="en-US" sz="1600" dirty="0">
                <a:solidFill>
                  <a:schemeClr val="hlink"/>
                </a:solidFill>
                <a:latin typeface="Comic Sans MS" pitchFamily="66" charset="0"/>
                <a:sym typeface="Symbol" pitchFamily="18" charset="2"/>
              </a:rPr>
              <a:t>/T = </a:t>
            </a:r>
            <a:r>
              <a:rPr lang="en-US" sz="1600" dirty="0" err="1">
                <a:solidFill>
                  <a:schemeClr val="hlink"/>
                </a:solidFill>
                <a:latin typeface="Symbol" pitchFamily="18" charset="2"/>
                <a:sym typeface="Symbol" pitchFamily="18" charset="2"/>
              </a:rPr>
              <a:t>l</a:t>
            </a:r>
            <a:r>
              <a:rPr lang="en-US" sz="1600" baseline="-25000" dirty="0" err="1">
                <a:solidFill>
                  <a:schemeClr val="hlink"/>
                </a:solidFill>
                <a:latin typeface="Comic Sans MS" pitchFamily="66" charset="0"/>
                <a:sym typeface="Symbol" pitchFamily="18" charset="2"/>
              </a:rPr>
              <a:t>p</a:t>
            </a:r>
            <a:r>
              <a:rPr lang="en-US" sz="1600" dirty="0" err="1">
                <a:solidFill>
                  <a:schemeClr val="hlink"/>
                </a:solidFill>
                <a:latin typeface="Comic Sans MS" pitchFamily="66" charset="0"/>
                <a:sym typeface="Symbol" pitchFamily="18" charset="2"/>
              </a:rPr>
              <a:t>f</a:t>
            </a:r>
            <a:r>
              <a:rPr lang="en-US" sz="1600" dirty="0">
                <a:solidFill>
                  <a:schemeClr val="hlink"/>
                </a:solidFill>
                <a:latin typeface="Comic Sans MS" pitchFamily="66" charset="0"/>
                <a:sym typeface="Symbol" pitchFamily="18" charset="2"/>
              </a:rPr>
              <a:t> = </a:t>
            </a:r>
            <a:r>
              <a:rPr lang="en-US" sz="1600" dirty="0">
                <a:solidFill>
                  <a:schemeClr val="hlink"/>
                </a:solidFill>
                <a:latin typeface="Symbol" pitchFamily="18" charset="2"/>
                <a:sym typeface="Symbol" pitchFamily="18" charset="2"/>
              </a:rPr>
              <a:t>w</a:t>
            </a:r>
            <a:r>
              <a:rPr lang="en-US" sz="1600" dirty="0">
                <a:solidFill>
                  <a:schemeClr val="hlink"/>
                </a:solidFill>
                <a:latin typeface="Comic Sans MS" pitchFamily="66" charset="0"/>
                <a:sym typeface="Symbol" pitchFamily="18" charset="2"/>
              </a:rPr>
              <a:t>/</a:t>
            </a:r>
            <a:r>
              <a:rPr lang="en-US" sz="1600" dirty="0" err="1">
                <a:solidFill>
                  <a:schemeClr val="hlink"/>
                </a:solidFill>
                <a:latin typeface="Comic Sans MS" pitchFamily="66" charset="0"/>
                <a:sym typeface="Symbol" pitchFamily="18" charset="2"/>
              </a:rPr>
              <a:t>k</a:t>
            </a:r>
            <a:r>
              <a:rPr lang="en-US" sz="1600" baseline="-25000" dirty="0" err="1">
                <a:solidFill>
                  <a:schemeClr val="hlink"/>
                </a:solidFill>
                <a:latin typeface="Comic Sans MS" pitchFamily="66" charset="0"/>
                <a:sym typeface="Symbol" pitchFamily="18" charset="2"/>
              </a:rPr>
              <a:t>z</a:t>
            </a:r>
            <a:r>
              <a:rPr lang="en-US" sz="1600" dirty="0">
                <a:solidFill>
                  <a:schemeClr val="hlink"/>
                </a:solidFill>
                <a:latin typeface="Comic Sans MS" pitchFamily="66" charset="0"/>
                <a:sym typeface="Symbol" pitchFamily="18" charset="2"/>
              </a:rPr>
              <a:t> </a:t>
            </a:r>
            <a:r>
              <a:rPr lang="en-US" sz="1600" dirty="0">
                <a:latin typeface="Comic Sans MS" pitchFamily="66" charset="0"/>
                <a:sym typeface="Symbol" pitchFamily="18" charset="2"/>
              </a:rPr>
              <a:t>with</a:t>
            </a:r>
            <a:r>
              <a:rPr lang="en-US" sz="1600" dirty="0">
                <a:solidFill>
                  <a:schemeClr val="hlink"/>
                </a:solidFill>
                <a:latin typeface="Comic Sans MS" pitchFamily="66" charset="0"/>
                <a:sym typeface="Symbol" pitchFamily="18" charset="2"/>
              </a:rPr>
              <a:t> </a:t>
            </a:r>
            <a:r>
              <a:rPr lang="en-US" sz="1600" dirty="0" err="1">
                <a:solidFill>
                  <a:schemeClr val="hlink"/>
                </a:solidFill>
                <a:latin typeface="Comic Sans MS" pitchFamily="66" charset="0"/>
                <a:sym typeface="Symbol" pitchFamily="18" charset="2"/>
              </a:rPr>
              <a:t>k</a:t>
            </a:r>
            <a:r>
              <a:rPr lang="en-US" sz="1600" baseline="-25000" dirty="0" err="1">
                <a:solidFill>
                  <a:schemeClr val="hlink"/>
                </a:solidFill>
                <a:latin typeface="Comic Sans MS" pitchFamily="66" charset="0"/>
                <a:sym typeface="Symbol" pitchFamily="18" charset="2"/>
              </a:rPr>
              <a:t>z</a:t>
            </a:r>
            <a:r>
              <a:rPr lang="en-US" sz="1600" dirty="0">
                <a:solidFill>
                  <a:schemeClr val="hlink"/>
                </a:solidFill>
                <a:latin typeface="Comic Sans MS" pitchFamily="66" charset="0"/>
                <a:sym typeface="Symbol" pitchFamily="18" charset="2"/>
              </a:rPr>
              <a:t>=2</a:t>
            </a:r>
            <a:r>
              <a:rPr lang="en-US" sz="1600" dirty="0">
                <a:solidFill>
                  <a:schemeClr val="hlink"/>
                </a:solidFill>
                <a:latin typeface="Symbol" pitchFamily="18" charset="2"/>
                <a:sym typeface="Symbol" pitchFamily="18" charset="2"/>
              </a:rPr>
              <a:t>p/</a:t>
            </a:r>
            <a:r>
              <a:rPr lang="en-US" sz="1600" dirty="0" err="1">
                <a:solidFill>
                  <a:schemeClr val="hlink"/>
                </a:solidFill>
                <a:latin typeface="Symbol" pitchFamily="18" charset="2"/>
                <a:sym typeface="Symbol" pitchFamily="18" charset="2"/>
              </a:rPr>
              <a:t>l</a:t>
            </a:r>
            <a:r>
              <a:rPr lang="en-US" sz="1600" baseline="-25000" dirty="0" err="1">
                <a:solidFill>
                  <a:schemeClr val="hlink"/>
                </a:solidFill>
                <a:latin typeface="Comic Sans MS" pitchFamily="66" charset="0"/>
                <a:sym typeface="Symbol" pitchFamily="18" charset="2"/>
              </a:rPr>
              <a:t>p</a:t>
            </a:r>
            <a:endParaRPr lang="en-US" sz="1600" baseline="-25000" dirty="0">
              <a:solidFill>
                <a:schemeClr val="hlink"/>
              </a:solidFill>
              <a:latin typeface="Comic Sans MS" pitchFamily="66" charset="0"/>
              <a:sym typeface="Symbol" pitchFamily="18" charset="2"/>
            </a:endParaRPr>
          </a:p>
          <a:p>
            <a:pPr marL="266700" indent="-266700">
              <a:lnSpc>
                <a:spcPct val="110000"/>
              </a:lnSpc>
              <a:spcBef>
                <a:spcPct val="50000"/>
              </a:spcBef>
              <a:buClr>
                <a:schemeClr val="hlink"/>
              </a:buClr>
              <a:buSzPct val="70000"/>
              <a:buFont typeface="Wingdings" pitchFamily="2" charset="2"/>
              <a:buChar char="Ø"/>
            </a:pPr>
            <a:r>
              <a:rPr lang="en-US" sz="1600" dirty="0">
                <a:latin typeface="Comic Sans MS" pitchFamily="66" charset="0"/>
                <a:sym typeface="Symbol" pitchFamily="18" charset="2"/>
              </a:rPr>
              <a:t>The relation between </a:t>
            </a:r>
            <a:r>
              <a:rPr lang="en-US" sz="1600" u="sng" dirty="0">
                <a:latin typeface="Comic Sans MS" pitchFamily="66" charset="0"/>
                <a:sym typeface="Symbol" pitchFamily="18" charset="2"/>
              </a:rPr>
              <a:t>frequency</a:t>
            </a:r>
            <a:r>
              <a:rPr lang="en-US" sz="1600" dirty="0">
                <a:latin typeface="Comic Sans MS" pitchFamily="66" charset="0"/>
                <a:sym typeface="Symbol" pitchFamily="18" charset="2"/>
              </a:rPr>
              <a:t> </a:t>
            </a:r>
            <a:r>
              <a:rPr lang="en-US" sz="1600" dirty="0">
                <a:solidFill>
                  <a:schemeClr val="hlink"/>
                </a:solidFill>
                <a:latin typeface="Symbol" pitchFamily="18" charset="2"/>
                <a:sym typeface="Symbol" pitchFamily="18" charset="2"/>
              </a:rPr>
              <a:t>w</a:t>
            </a:r>
            <a:r>
              <a:rPr lang="en-US" sz="1600" dirty="0">
                <a:latin typeface="Comic Sans MS" pitchFamily="66" charset="0"/>
                <a:sym typeface="Symbol" pitchFamily="18" charset="2"/>
              </a:rPr>
              <a:t> and </a:t>
            </a:r>
            <a:r>
              <a:rPr lang="en-US" sz="1600" u="sng" dirty="0">
                <a:latin typeface="Comic Sans MS" pitchFamily="66" charset="0"/>
                <a:sym typeface="Symbol" pitchFamily="18" charset="2"/>
              </a:rPr>
              <a:t>propagation constant</a:t>
            </a:r>
            <a:r>
              <a:rPr lang="en-US" sz="1600" dirty="0">
                <a:latin typeface="Comic Sans MS" pitchFamily="66" charset="0"/>
                <a:sym typeface="Symbol" pitchFamily="18" charset="2"/>
              </a:rPr>
              <a:t> </a:t>
            </a:r>
            <a:r>
              <a:rPr lang="en-US" sz="1600" dirty="0">
                <a:solidFill>
                  <a:schemeClr val="hlink"/>
                </a:solidFill>
                <a:latin typeface="Comic Sans MS" pitchFamily="66" charset="0"/>
                <a:sym typeface="Symbol" pitchFamily="18" charset="2"/>
              </a:rPr>
              <a:t>k</a:t>
            </a:r>
            <a:r>
              <a:rPr lang="en-US" sz="1600" dirty="0">
                <a:latin typeface="Comic Sans MS" pitchFamily="66" charset="0"/>
                <a:sym typeface="Symbol" pitchFamily="18" charset="2"/>
              </a:rPr>
              <a:t> is the </a:t>
            </a:r>
            <a:r>
              <a:rPr lang="en-US" sz="1600" dirty="0">
                <a:solidFill>
                  <a:schemeClr val="hlink"/>
                </a:solidFill>
                <a:latin typeface="Comic Sans MS" pitchFamily="66" charset="0"/>
                <a:sym typeface="Symbol" pitchFamily="18" charset="2"/>
              </a:rPr>
              <a:t>DISPERSION RELATION</a:t>
            </a:r>
            <a:r>
              <a:rPr lang="en-US" sz="1600" dirty="0">
                <a:latin typeface="Comic Sans MS" pitchFamily="66" charset="0"/>
                <a:sym typeface="Symbol" pitchFamily="18" charset="2"/>
              </a:rPr>
              <a:t> (red curve on plot), a fundamental property of waveguides.</a:t>
            </a:r>
          </a:p>
        </p:txBody>
      </p:sp>
      <p:pic>
        <p:nvPicPr>
          <p:cNvPr id="412680" name="Picture 8" descr="Mario7"/>
          <p:cNvPicPr>
            <a:picLocks noChangeAspect="1" noChangeArrowheads="1"/>
          </p:cNvPicPr>
          <p:nvPr/>
        </p:nvPicPr>
        <p:blipFill>
          <a:blip r:embed="rId3" cstate="email">
            <a:extLst>
              <a:ext uri="{28A0092B-C50C-407E-A947-70E740481C1C}">
                <a14:useLocalDpi xmlns:a14="http://schemas.microsoft.com/office/drawing/2010/main"/>
              </a:ext>
            </a:extLst>
          </a:blip>
          <a:srcRect l="7353" t="47881" r="74181" b="33020"/>
          <a:stretch>
            <a:fillRect/>
          </a:stretch>
        </p:blipFill>
        <p:spPr bwMode="auto">
          <a:xfrm>
            <a:off x="1315092" y="4187825"/>
            <a:ext cx="2971800" cy="1984375"/>
          </a:xfrm>
          <a:prstGeom prst="rect">
            <a:avLst/>
          </a:prstGeom>
          <a:solidFill>
            <a:srgbClr val="FFFFAB"/>
          </a:solidFill>
          <a:ln w="9525">
            <a:noFill/>
            <a:miter lim="800000"/>
            <a:headEnd/>
            <a:tailEnd/>
          </a:ln>
        </p:spPr>
      </p:pic>
      <p:pic>
        <p:nvPicPr>
          <p:cNvPr id="412685" name="Picture 1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391292" y="1139824"/>
            <a:ext cx="2743200" cy="1366838"/>
          </a:xfrm>
          <a:prstGeom prst="rect">
            <a:avLst/>
          </a:prstGeom>
          <a:noFill/>
          <a:ln w="9525">
            <a:noFill/>
            <a:miter lim="800000"/>
            <a:headEnd/>
            <a:tailEnd/>
          </a:ln>
          <a:effectLst/>
        </p:spPr>
      </p:pic>
      <p:sp>
        <p:nvSpPr>
          <p:cNvPr id="412691" name="Line 19"/>
          <p:cNvSpPr>
            <a:spLocks noChangeShapeType="1"/>
          </p:cNvSpPr>
          <p:nvPr/>
        </p:nvSpPr>
        <p:spPr bwMode="auto">
          <a:xfrm>
            <a:off x="2000892" y="1597024"/>
            <a:ext cx="0" cy="457200"/>
          </a:xfrm>
          <a:prstGeom prst="line">
            <a:avLst/>
          </a:prstGeom>
          <a:noFill/>
          <a:ln w="12700">
            <a:solidFill>
              <a:schemeClr val="tx1"/>
            </a:solidFill>
            <a:round/>
            <a:headEnd type="none" w="sm" len="sm"/>
            <a:tailEnd type="none" w="sm" len="sm"/>
          </a:ln>
          <a:effectLst/>
        </p:spPr>
        <p:txBody>
          <a:bodyPr/>
          <a:lstStyle/>
          <a:p>
            <a:endParaRPr lang="en-US"/>
          </a:p>
        </p:txBody>
      </p:sp>
      <p:sp>
        <p:nvSpPr>
          <p:cNvPr id="412692" name="Line 20"/>
          <p:cNvSpPr>
            <a:spLocks noChangeShapeType="1"/>
          </p:cNvSpPr>
          <p:nvPr/>
        </p:nvSpPr>
        <p:spPr bwMode="auto">
          <a:xfrm flipV="1">
            <a:off x="2000892" y="1978024"/>
            <a:ext cx="15240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412693" name="Line 21"/>
          <p:cNvSpPr>
            <a:spLocks noChangeShapeType="1"/>
          </p:cNvSpPr>
          <p:nvPr/>
        </p:nvSpPr>
        <p:spPr bwMode="auto">
          <a:xfrm flipV="1">
            <a:off x="2153292" y="1901824"/>
            <a:ext cx="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412694" name="Line 22"/>
          <p:cNvSpPr>
            <a:spLocks noChangeShapeType="1"/>
          </p:cNvSpPr>
          <p:nvPr/>
        </p:nvSpPr>
        <p:spPr bwMode="auto">
          <a:xfrm>
            <a:off x="2000892" y="1368424"/>
            <a:ext cx="0" cy="228600"/>
          </a:xfrm>
          <a:prstGeom prst="line">
            <a:avLst/>
          </a:prstGeom>
          <a:noFill/>
          <a:ln w="12700">
            <a:solidFill>
              <a:schemeClr val="tx1"/>
            </a:solidFill>
            <a:round/>
            <a:headEnd type="none" w="sm" len="sm"/>
            <a:tailEnd type="triangle" w="med" len="med"/>
          </a:ln>
          <a:effectLst/>
        </p:spPr>
        <p:txBody>
          <a:bodyPr/>
          <a:lstStyle/>
          <a:p>
            <a:endParaRPr lang="en-US"/>
          </a:p>
        </p:txBody>
      </p:sp>
      <p:sp>
        <p:nvSpPr>
          <p:cNvPr id="412695" name="Text Box 23"/>
          <p:cNvSpPr txBox="1">
            <a:spLocks noChangeArrowheads="1"/>
          </p:cNvSpPr>
          <p:nvPr/>
        </p:nvSpPr>
        <p:spPr bwMode="auto">
          <a:xfrm>
            <a:off x="1467493" y="1063624"/>
            <a:ext cx="854075" cy="304800"/>
          </a:xfrm>
          <a:prstGeom prst="rect">
            <a:avLst/>
          </a:prstGeom>
          <a:noFill/>
          <a:ln w="12700">
            <a:noFill/>
            <a:miter lim="800000"/>
            <a:headEnd type="none" w="sm" len="sm"/>
            <a:tailEnd type="none" w="sm" len="sm"/>
          </a:ln>
          <a:effectLst/>
        </p:spPr>
        <p:txBody>
          <a:bodyPr wrap="none">
            <a:spAutoFit/>
          </a:bodyPr>
          <a:lstStyle/>
          <a:p>
            <a:r>
              <a:rPr lang="en-US" sz="1400"/>
              <a:t>RF input</a:t>
            </a:r>
          </a:p>
        </p:txBody>
      </p:sp>
      <p:sp>
        <p:nvSpPr>
          <p:cNvPr id="412701" name="Text Box 29"/>
          <p:cNvSpPr txBox="1">
            <a:spLocks noChangeArrowheads="1"/>
          </p:cNvSpPr>
          <p:nvPr/>
        </p:nvSpPr>
        <p:spPr bwMode="auto">
          <a:xfrm>
            <a:off x="2229492" y="2587624"/>
            <a:ext cx="2057400" cy="274638"/>
          </a:xfrm>
          <a:prstGeom prst="rect">
            <a:avLst/>
          </a:prstGeom>
          <a:noFill/>
          <a:ln w="12700">
            <a:noFill/>
            <a:miter lim="800000"/>
            <a:headEnd type="none" w="sm" len="sm"/>
            <a:tailEnd type="none" w="sm" len="sm"/>
          </a:ln>
          <a:effectLst/>
        </p:spPr>
        <p:txBody>
          <a:bodyPr>
            <a:spAutoFit/>
          </a:bodyPr>
          <a:lstStyle/>
          <a:p>
            <a:r>
              <a:rPr lang="en-US" sz="1200" dirty="0"/>
              <a:t>TM01 field configuration</a:t>
            </a:r>
            <a:endParaRPr lang="en-US" sz="1200" baseline="30000" dirty="0"/>
          </a:p>
        </p:txBody>
      </p:sp>
      <p:sp>
        <p:nvSpPr>
          <p:cNvPr id="412702" name="Line 30"/>
          <p:cNvSpPr>
            <a:spLocks noChangeShapeType="1"/>
          </p:cNvSpPr>
          <p:nvPr/>
        </p:nvSpPr>
        <p:spPr bwMode="auto">
          <a:xfrm>
            <a:off x="3067692" y="3883024"/>
            <a:ext cx="457200" cy="0"/>
          </a:xfrm>
          <a:prstGeom prst="line">
            <a:avLst/>
          </a:prstGeom>
          <a:noFill/>
          <a:ln w="12700">
            <a:solidFill>
              <a:schemeClr val="hlink"/>
            </a:solidFill>
            <a:round/>
            <a:headEnd type="none" w="sm" len="sm"/>
            <a:tailEnd type="triangle" w="sm" len="sm"/>
          </a:ln>
          <a:effectLst/>
        </p:spPr>
        <p:txBody>
          <a:bodyPr/>
          <a:lstStyle/>
          <a:p>
            <a:endParaRPr lang="en-US"/>
          </a:p>
        </p:txBody>
      </p:sp>
      <p:sp>
        <p:nvSpPr>
          <p:cNvPr id="412703" name="Text Box 31"/>
          <p:cNvSpPr txBox="1">
            <a:spLocks noChangeArrowheads="1"/>
          </p:cNvSpPr>
          <p:nvPr/>
        </p:nvSpPr>
        <p:spPr bwMode="auto">
          <a:xfrm>
            <a:off x="3524892" y="3730624"/>
            <a:ext cx="762000" cy="304800"/>
          </a:xfrm>
          <a:prstGeom prst="rect">
            <a:avLst/>
          </a:prstGeom>
          <a:noFill/>
          <a:ln w="12700">
            <a:noFill/>
            <a:miter lim="800000"/>
            <a:headEnd type="none" w="sm" len="sm"/>
            <a:tailEnd type="none" w="sm" len="sm"/>
          </a:ln>
          <a:effectLst/>
        </p:spPr>
        <p:txBody>
          <a:bodyPr>
            <a:spAutoFit/>
          </a:bodyPr>
          <a:lstStyle/>
          <a:p>
            <a:r>
              <a:rPr lang="en-US" sz="1400"/>
              <a:t>E-field</a:t>
            </a:r>
            <a:endParaRPr lang="en-US" sz="1400" baseline="30000"/>
          </a:p>
        </p:txBody>
      </p:sp>
      <p:sp>
        <p:nvSpPr>
          <p:cNvPr id="412704" name="Text Box 32"/>
          <p:cNvSpPr txBox="1">
            <a:spLocks noChangeArrowheads="1"/>
          </p:cNvSpPr>
          <p:nvPr/>
        </p:nvSpPr>
        <p:spPr bwMode="auto">
          <a:xfrm>
            <a:off x="3524892" y="3883024"/>
            <a:ext cx="762000" cy="304800"/>
          </a:xfrm>
          <a:prstGeom prst="rect">
            <a:avLst/>
          </a:prstGeom>
          <a:noFill/>
          <a:ln w="12700">
            <a:noFill/>
            <a:miter lim="800000"/>
            <a:headEnd type="none" w="sm" len="sm"/>
            <a:tailEnd type="none" w="sm" len="sm"/>
          </a:ln>
          <a:effectLst/>
        </p:spPr>
        <p:txBody>
          <a:bodyPr>
            <a:spAutoFit/>
          </a:bodyPr>
          <a:lstStyle/>
          <a:p>
            <a:r>
              <a:rPr lang="en-US" sz="1400"/>
              <a:t>B-field</a:t>
            </a:r>
            <a:endParaRPr lang="en-US" sz="1400" baseline="30000"/>
          </a:p>
        </p:txBody>
      </p:sp>
      <p:sp>
        <p:nvSpPr>
          <p:cNvPr id="412705" name="Line 33"/>
          <p:cNvSpPr>
            <a:spLocks noChangeShapeType="1"/>
          </p:cNvSpPr>
          <p:nvPr/>
        </p:nvSpPr>
        <p:spPr bwMode="auto">
          <a:xfrm>
            <a:off x="3067692" y="4035424"/>
            <a:ext cx="4572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412707" name="Line 35"/>
          <p:cNvSpPr>
            <a:spLocks noChangeShapeType="1"/>
          </p:cNvSpPr>
          <p:nvPr/>
        </p:nvSpPr>
        <p:spPr bwMode="auto">
          <a:xfrm>
            <a:off x="1238892" y="3806824"/>
            <a:ext cx="1676400" cy="0"/>
          </a:xfrm>
          <a:prstGeom prst="line">
            <a:avLst/>
          </a:prstGeom>
          <a:noFill/>
          <a:ln w="19050">
            <a:solidFill>
              <a:srgbClr val="0000CC"/>
            </a:solidFill>
            <a:round/>
            <a:headEnd type="arrow" w="sm" len="sm"/>
            <a:tailEnd type="arrow" w="sm" len="sm"/>
          </a:ln>
          <a:effectLst/>
        </p:spPr>
        <p:txBody>
          <a:bodyPr/>
          <a:lstStyle/>
          <a:p>
            <a:endParaRPr lang="en-US"/>
          </a:p>
        </p:txBody>
      </p:sp>
      <p:sp>
        <p:nvSpPr>
          <p:cNvPr id="412709" name="Text Box 37"/>
          <p:cNvSpPr txBox="1">
            <a:spLocks noChangeArrowheads="1"/>
          </p:cNvSpPr>
          <p:nvPr/>
        </p:nvSpPr>
        <p:spPr bwMode="auto">
          <a:xfrm>
            <a:off x="1924692" y="3730624"/>
            <a:ext cx="381000" cy="304800"/>
          </a:xfrm>
          <a:prstGeom prst="rect">
            <a:avLst/>
          </a:prstGeom>
          <a:noFill/>
          <a:ln w="12700">
            <a:noFill/>
            <a:miter lim="800000"/>
            <a:headEnd type="none" w="sm" len="sm"/>
            <a:tailEnd type="none" w="sm" len="sm"/>
          </a:ln>
          <a:effectLst/>
        </p:spPr>
        <p:txBody>
          <a:bodyPr>
            <a:spAutoFit/>
          </a:bodyPr>
          <a:lstStyle/>
          <a:p>
            <a:r>
              <a:rPr lang="en-US" sz="1400">
                <a:latin typeface="Symbol" pitchFamily="18" charset="2"/>
              </a:rPr>
              <a:t>l</a:t>
            </a:r>
            <a:r>
              <a:rPr lang="en-US" sz="1400" baseline="-25000"/>
              <a:t>p</a:t>
            </a:r>
          </a:p>
        </p:txBody>
      </p:sp>
      <p:pic>
        <p:nvPicPr>
          <p:cNvPr id="412711" name="Picture 3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38892" y="2892424"/>
            <a:ext cx="3278188" cy="890588"/>
          </a:xfrm>
          <a:prstGeom prst="rect">
            <a:avLst/>
          </a:prstGeom>
          <a:noFill/>
          <a:ln w="12700">
            <a:noFill/>
            <a:miter lim="800000"/>
            <a:headEnd type="none" w="sm" len="sm"/>
            <a:tailEnd type="none" w="sm" len="sm"/>
          </a:ln>
          <a:effectLst/>
        </p:spPr>
      </p:pic>
      <p:sp>
        <p:nvSpPr>
          <p:cNvPr id="2" name="TextBox 1">
            <a:extLst>
              <a:ext uri="{FF2B5EF4-FFF2-40B4-BE49-F238E27FC236}">
                <a16:creationId xmlns:a16="http://schemas.microsoft.com/office/drawing/2014/main" id="{D79FA81F-1E48-44B1-9930-DAC689703672}"/>
              </a:ext>
            </a:extLst>
          </p:cNvPr>
          <p:cNvSpPr txBox="1"/>
          <p:nvPr/>
        </p:nvSpPr>
        <p:spPr>
          <a:xfrm>
            <a:off x="5010411" y="5769265"/>
            <a:ext cx="1718419" cy="276999"/>
          </a:xfrm>
          <a:prstGeom prst="rect">
            <a:avLst/>
          </a:prstGeom>
        </p:spPr>
        <p:style>
          <a:lnRef idx="1">
            <a:schemeClr val="accent2"/>
          </a:lnRef>
          <a:fillRef idx="2">
            <a:schemeClr val="accent2"/>
          </a:fillRef>
          <a:effectRef idx="1">
            <a:schemeClr val="accent2"/>
          </a:effectRef>
          <a:fontRef idx="minor">
            <a:schemeClr val="dk1"/>
          </a:fontRef>
        </p:style>
        <p:txBody>
          <a:bodyPr wrap="none" lIns="0" tIns="0" rIns="0" bIns="0" rtlCol="0">
            <a:spAutoFit/>
          </a:bodyPr>
          <a:lstStyle/>
          <a:p>
            <a:pPr algn="l"/>
            <a:r>
              <a:rPr lang="fr-CH" dirty="0"/>
              <a:t>Brillouin </a:t>
            </a:r>
            <a:r>
              <a:rPr lang="fr-CH" dirty="0" err="1"/>
              <a:t>diagram</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1"/>
          </p:nvPr>
        </p:nvSpPr>
        <p:spPr/>
        <p:txBody>
          <a:bodyPr/>
          <a:lstStyle/>
          <a:p>
            <a:fld id="{D7C07320-BDB4-440B-A694-C98B6CF27569}" type="slidenum">
              <a:rPr lang="en-GB"/>
              <a:pPr/>
              <a:t>19</a:t>
            </a:fld>
            <a:endParaRPr lang="en-GB"/>
          </a:p>
        </p:txBody>
      </p:sp>
      <p:sp>
        <p:nvSpPr>
          <p:cNvPr id="414724" name="Rectangle 4"/>
          <p:cNvSpPr>
            <a:spLocks noGrp="1" noChangeArrowheads="1"/>
          </p:cNvSpPr>
          <p:nvPr>
            <p:ph type="title"/>
          </p:nvPr>
        </p:nvSpPr>
        <p:spPr/>
        <p:txBody>
          <a:bodyPr/>
          <a:lstStyle/>
          <a:p>
            <a:r>
              <a:rPr lang="en-US" sz="3200"/>
              <a:t>Wave velocity: the dispersion relation</a:t>
            </a:r>
          </a:p>
        </p:txBody>
      </p:sp>
      <p:sp>
        <p:nvSpPr>
          <p:cNvPr id="414725" name="Rectangle 5"/>
          <p:cNvSpPr>
            <a:spLocks noChangeArrowheads="1"/>
          </p:cNvSpPr>
          <p:nvPr/>
        </p:nvSpPr>
        <p:spPr bwMode="auto">
          <a:xfrm>
            <a:off x="4891357" y="1956493"/>
            <a:ext cx="6985569" cy="3608040"/>
          </a:xfrm>
          <a:prstGeom prst="rect">
            <a:avLst/>
          </a:prstGeom>
          <a:noFill/>
          <a:ln w="9525">
            <a:noFill/>
            <a:miter lim="800000"/>
            <a:headEnd/>
            <a:tailEnd/>
          </a:ln>
          <a:effectLst/>
        </p:spPr>
        <p:txBody>
          <a:bodyPr lIns="92075" tIns="46038" rIns="92075" bIns="46038"/>
          <a:lstStyle/>
          <a:p>
            <a:pPr marL="457200" indent="-457200">
              <a:lnSpc>
                <a:spcPct val="110000"/>
              </a:lnSpc>
              <a:spcBef>
                <a:spcPct val="30000"/>
              </a:spcBef>
              <a:buClr>
                <a:schemeClr val="hlink"/>
              </a:buClr>
              <a:buFont typeface="Symbol" pitchFamily="18" charset="2"/>
              <a:buAutoNum type="arabicParenR"/>
            </a:pPr>
            <a:r>
              <a:rPr lang="en-US" sz="1600" dirty="0">
                <a:latin typeface="Comic Sans MS" pitchFamily="66" charset="0"/>
                <a:sym typeface="Symbol" pitchFamily="18" charset="2"/>
              </a:rPr>
              <a:t>There is a “</a:t>
            </a:r>
            <a:r>
              <a:rPr lang="en-US" sz="1600" dirty="0">
                <a:solidFill>
                  <a:schemeClr val="hlink"/>
                </a:solidFill>
                <a:latin typeface="Comic Sans MS" pitchFamily="66" charset="0"/>
                <a:sym typeface="Symbol" pitchFamily="18" charset="2"/>
              </a:rPr>
              <a:t>cut-off</a:t>
            </a:r>
            <a:r>
              <a:rPr lang="en-US" sz="1600" dirty="0">
                <a:latin typeface="Comic Sans MS" pitchFamily="66" charset="0"/>
                <a:sym typeface="Symbol" pitchFamily="18" charset="2"/>
              </a:rPr>
              <a:t> frequency”, below which a wave will not propagate. It depends on dimensions (</a:t>
            </a:r>
            <a:r>
              <a:rPr lang="en-US" sz="1600" dirty="0">
                <a:latin typeface="Symbol" pitchFamily="18" charset="2"/>
                <a:sym typeface="Symbol" pitchFamily="18" charset="2"/>
              </a:rPr>
              <a:t>l</a:t>
            </a:r>
            <a:r>
              <a:rPr lang="en-US" sz="1600" baseline="-25000" dirty="0">
                <a:latin typeface="Comic Sans MS" pitchFamily="66" charset="0"/>
                <a:sym typeface="Symbol" pitchFamily="18" charset="2"/>
              </a:rPr>
              <a:t>c</a:t>
            </a:r>
            <a:r>
              <a:rPr lang="en-US" sz="1600" dirty="0">
                <a:latin typeface="Comic Sans MS" pitchFamily="66" charset="0"/>
                <a:sym typeface="Symbol" pitchFamily="18" charset="2"/>
              </a:rPr>
              <a:t>=2.61a for the TM01 mode in the cylindrical waveguide).</a:t>
            </a:r>
          </a:p>
          <a:p>
            <a:pPr marL="457200" indent="-457200">
              <a:lnSpc>
                <a:spcPct val="110000"/>
              </a:lnSpc>
              <a:spcBef>
                <a:spcPct val="30000"/>
              </a:spcBef>
              <a:buClr>
                <a:schemeClr val="hlink"/>
              </a:buClr>
              <a:buFont typeface="Symbol" pitchFamily="18" charset="2"/>
              <a:buAutoNum type="arabicParenR"/>
            </a:pPr>
            <a:r>
              <a:rPr lang="en-US" sz="1600" dirty="0">
                <a:latin typeface="Comic Sans MS" pitchFamily="66" charset="0"/>
                <a:sym typeface="Symbol" pitchFamily="18" charset="2"/>
              </a:rPr>
              <a:t>At each excitation frequency is associated a </a:t>
            </a:r>
            <a:r>
              <a:rPr lang="en-US" sz="1600" dirty="0">
                <a:solidFill>
                  <a:schemeClr val="hlink"/>
                </a:solidFill>
                <a:latin typeface="Comic Sans MS" pitchFamily="66" charset="0"/>
                <a:sym typeface="Symbol" pitchFamily="18" charset="2"/>
              </a:rPr>
              <a:t>phase velocity</a:t>
            </a:r>
            <a:r>
              <a:rPr lang="en-US" sz="1600" dirty="0">
                <a:latin typeface="Comic Sans MS" pitchFamily="66" charset="0"/>
                <a:sym typeface="Symbol" pitchFamily="18" charset="2"/>
              </a:rPr>
              <a:t>, the velocity at which a certain phase travels in the waveguide. </a:t>
            </a:r>
            <a:r>
              <a:rPr lang="en-US" sz="1600" dirty="0" err="1">
                <a:solidFill>
                  <a:schemeClr val="hlink"/>
                </a:solidFill>
                <a:latin typeface="Comic Sans MS" pitchFamily="66" charset="0"/>
                <a:sym typeface="Symbol" pitchFamily="18" charset="2"/>
              </a:rPr>
              <a:t>v</a:t>
            </a:r>
            <a:r>
              <a:rPr lang="en-US" sz="1600" baseline="-25000" dirty="0" err="1">
                <a:solidFill>
                  <a:schemeClr val="hlink"/>
                </a:solidFill>
                <a:latin typeface="Comic Sans MS" pitchFamily="66" charset="0"/>
                <a:sym typeface="Symbol" pitchFamily="18" charset="2"/>
              </a:rPr>
              <a:t>p</a:t>
            </a:r>
            <a:r>
              <a:rPr lang="en-US" sz="1600" dirty="0">
                <a:solidFill>
                  <a:schemeClr val="hlink"/>
                </a:solidFill>
                <a:latin typeface="Comic Sans MS" pitchFamily="66" charset="0"/>
                <a:sym typeface="Symbol" pitchFamily="18" charset="2"/>
              </a:rPr>
              <a:t>=∞</a:t>
            </a:r>
            <a:r>
              <a:rPr lang="en-US" sz="1600" dirty="0">
                <a:latin typeface="Comic Sans MS" pitchFamily="66" charset="0"/>
                <a:sym typeface="Symbol" pitchFamily="18" charset="2"/>
              </a:rPr>
              <a:t> at k=0, </a:t>
            </a:r>
            <a:r>
              <a:rPr lang="en-US" sz="1600" dirty="0">
                <a:latin typeface="Symbol" pitchFamily="18" charset="2"/>
                <a:sym typeface="Symbol" pitchFamily="18" charset="2"/>
              </a:rPr>
              <a:t>w</a:t>
            </a:r>
            <a:r>
              <a:rPr lang="en-US" sz="1600" dirty="0">
                <a:latin typeface="Comic Sans MS" pitchFamily="66" charset="0"/>
                <a:sym typeface="Symbol" pitchFamily="18" charset="2"/>
              </a:rPr>
              <a:t>=</a:t>
            </a:r>
            <a:r>
              <a:rPr lang="en-US" sz="1600" dirty="0" err="1">
                <a:latin typeface="Symbol" pitchFamily="18" charset="2"/>
                <a:sym typeface="Symbol" pitchFamily="18" charset="2"/>
              </a:rPr>
              <a:t>w</a:t>
            </a:r>
            <a:r>
              <a:rPr lang="en-US" sz="1600" baseline="-25000" dirty="0" err="1">
                <a:latin typeface="Comic Sans MS" pitchFamily="66" charset="0"/>
                <a:sym typeface="Symbol" pitchFamily="18" charset="2"/>
              </a:rPr>
              <a:t>c</a:t>
            </a:r>
            <a:r>
              <a:rPr lang="en-US" sz="1600" dirty="0">
                <a:latin typeface="Comic Sans MS" pitchFamily="66" charset="0"/>
                <a:sym typeface="Symbol" pitchFamily="18" charset="2"/>
              </a:rPr>
              <a:t> and then decreases towards </a:t>
            </a:r>
            <a:r>
              <a:rPr lang="en-US" sz="1600" dirty="0" err="1">
                <a:solidFill>
                  <a:schemeClr val="hlink"/>
                </a:solidFill>
                <a:latin typeface="Comic Sans MS" pitchFamily="66" charset="0"/>
                <a:sym typeface="Symbol" pitchFamily="18" charset="2"/>
              </a:rPr>
              <a:t>v</a:t>
            </a:r>
            <a:r>
              <a:rPr lang="en-US" sz="1600" baseline="-25000" dirty="0" err="1">
                <a:solidFill>
                  <a:schemeClr val="hlink"/>
                </a:solidFill>
                <a:latin typeface="Comic Sans MS" pitchFamily="66" charset="0"/>
                <a:sym typeface="Symbol" pitchFamily="18" charset="2"/>
              </a:rPr>
              <a:t>p</a:t>
            </a:r>
            <a:r>
              <a:rPr lang="en-US" sz="1600" dirty="0">
                <a:solidFill>
                  <a:schemeClr val="hlink"/>
                </a:solidFill>
                <a:latin typeface="Comic Sans MS" pitchFamily="66" charset="0"/>
                <a:sym typeface="Symbol" pitchFamily="18" charset="2"/>
              </a:rPr>
              <a:t>=c</a:t>
            </a:r>
            <a:r>
              <a:rPr lang="en-US" sz="1600" dirty="0">
                <a:latin typeface="Comic Sans MS" pitchFamily="66" charset="0"/>
                <a:sym typeface="Symbol" pitchFamily="18" charset="2"/>
              </a:rPr>
              <a:t> for </a:t>
            </a:r>
            <a:r>
              <a:rPr lang="en-US" sz="1600" dirty="0" err="1">
                <a:latin typeface="Comic Sans MS" pitchFamily="66" charset="0"/>
                <a:sym typeface="Symbol" pitchFamily="18" charset="2"/>
              </a:rPr>
              <a:t>k,</a:t>
            </a:r>
            <a:r>
              <a:rPr lang="en-US" sz="1600" dirty="0" err="1">
                <a:latin typeface="Symbol" pitchFamily="18" charset="2"/>
                <a:sym typeface="Symbol" pitchFamily="18" charset="2"/>
              </a:rPr>
              <a:t>w</a:t>
            </a:r>
            <a:r>
              <a:rPr lang="en-US" sz="1600" dirty="0">
                <a:latin typeface="Arial Unicode MS" pitchFamily="34" charset="-128"/>
                <a:ea typeface="Arial Unicode MS" pitchFamily="34" charset="-128"/>
                <a:cs typeface="Arial Unicode MS" pitchFamily="34" charset="-128"/>
                <a:sym typeface="Symbol" pitchFamily="18" charset="2"/>
              </a:rPr>
              <a:t>￫</a:t>
            </a:r>
            <a:r>
              <a:rPr lang="en-US" sz="1600" dirty="0">
                <a:latin typeface="Comic Sans MS" pitchFamily="66" charset="0"/>
                <a:ea typeface="Arial Unicode MS" pitchFamily="34" charset="-128"/>
                <a:cs typeface="Arial Unicode MS" pitchFamily="34" charset="-128"/>
                <a:sym typeface="Symbol" pitchFamily="18" charset="2"/>
              </a:rPr>
              <a:t>∞. </a:t>
            </a:r>
          </a:p>
          <a:p>
            <a:pPr marL="457200" indent="-457200">
              <a:lnSpc>
                <a:spcPct val="110000"/>
              </a:lnSpc>
              <a:spcBef>
                <a:spcPct val="30000"/>
              </a:spcBef>
              <a:buClr>
                <a:schemeClr val="hlink"/>
              </a:buClr>
              <a:buFont typeface="Symbol" pitchFamily="18" charset="2"/>
              <a:buAutoNum type="arabicParenR"/>
            </a:pPr>
            <a:r>
              <a:rPr lang="en-US" sz="1600" dirty="0">
                <a:latin typeface="Comic Sans MS" pitchFamily="66" charset="0"/>
                <a:sym typeface="Symbol" pitchFamily="18" charset="2"/>
              </a:rPr>
              <a:t>To see at all times an accelerating E-field a particle traveling inside our cylinder has to travel at v = </a:t>
            </a:r>
            <a:r>
              <a:rPr lang="en-US" sz="1600" dirty="0" err="1">
                <a:latin typeface="Comic Sans MS" pitchFamily="66" charset="0"/>
                <a:sym typeface="Symbol" pitchFamily="18" charset="2"/>
              </a:rPr>
              <a:t>v</a:t>
            </a:r>
            <a:r>
              <a:rPr lang="en-US" sz="1600" baseline="-25000" dirty="0" err="1">
                <a:latin typeface="Comic Sans MS" pitchFamily="66" charset="0"/>
                <a:sym typeface="Symbol" pitchFamily="18" charset="2"/>
              </a:rPr>
              <a:t>ph</a:t>
            </a:r>
            <a:r>
              <a:rPr lang="en-US" sz="1600" dirty="0">
                <a:latin typeface="Comic Sans MS" pitchFamily="66" charset="0"/>
                <a:sym typeface="Symbol" pitchFamily="18" charset="2"/>
              </a:rPr>
              <a:t>  </a:t>
            </a:r>
            <a:r>
              <a:rPr lang="en-US" sz="1600" dirty="0">
                <a:solidFill>
                  <a:schemeClr val="hlink"/>
                </a:solidFill>
                <a:latin typeface="Comic Sans MS" pitchFamily="66" charset="0"/>
                <a:sym typeface="Symbol" pitchFamily="18" charset="2"/>
              </a:rPr>
              <a:t>v &gt; c</a:t>
            </a:r>
            <a:r>
              <a:rPr lang="en-US" sz="1600" dirty="0">
                <a:latin typeface="Comic Sans MS" pitchFamily="66" charset="0"/>
                <a:sym typeface="Symbol" pitchFamily="18" charset="2"/>
              </a:rPr>
              <a:t>  !!!</a:t>
            </a:r>
          </a:p>
          <a:p>
            <a:pPr marL="457200" indent="-457200">
              <a:lnSpc>
                <a:spcPct val="110000"/>
              </a:lnSpc>
              <a:spcBef>
                <a:spcPct val="30000"/>
              </a:spcBef>
              <a:buClr>
                <a:schemeClr val="hlink"/>
              </a:buClr>
            </a:pPr>
            <a:r>
              <a:rPr lang="en-US" sz="1600" dirty="0">
                <a:latin typeface="Comic Sans MS" pitchFamily="66" charset="0"/>
                <a:sym typeface="Symbol" pitchFamily="18" charset="2"/>
              </a:rPr>
              <a:t>Are we violating relativity? </a:t>
            </a:r>
            <a:r>
              <a:rPr lang="en-US" sz="1600" dirty="0">
                <a:solidFill>
                  <a:schemeClr val="hlink"/>
                </a:solidFill>
                <a:latin typeface="Comic Sans MS" pitchFamily="66" charset="0"/>
                <a:sym typeface="Symbol" pitchFamily="18" charset="2"/>
              </a:rPr>
              <a:t>No</a:t>
            </a:r>
            <a:r>
              <a:rPr lang="en-US" sz="1600" dirty="0">
                <a:latin typeface="Comic Sans MS" pitchFamily="66" charset="0"/>
                <a:sym typeface="Symbol" pitchFamily="18" charset="2"/>
              </a:rPr>
              <a:t>, energy (and information) travel at </a:t>
            </a:r>
            <a:r>
              <a:rPr lang="en-US" sz="1600" dirty="0">
                <a:solidFill>
                  <a:schemeClr val="hlink"/>
                </a:solidFill>
                <a:latin typeface="Comic Sans MS" pitchFamily="66" charset="0"/>
                <a:sym typeface="Symbol" pitchFamily="18" charset="2"/>
              </a:rPr>
              <a:t>group velocity</a:t>
            </a:r>
            <a:r>
              <a:rPr lang="en-US" sz="1600" dirty="0">
                <a:latin typeface="Comic Sans MS" pitchFamily="66" charset="0"/>
                <a:sym typeface="Symbol" pitchFamily="18" charset="2"/>
              </a:rPr>
              <a:t> </a:t>
            </a:r>
            <a:r>
              <a:rPr lang="en-US" sz="1600" dirty="0" err="1">
                <a:latin typeface="Comic Sans MS" pitchFamily="66" charset="0"/>
                <a:sym typeface="Symbol" pitchFamily="18" charset="2"/>
              </a:rPr>
              <a:t>d</a:t>
            </a:r>
            <a:r>
              <a:rPr lang="en-US" sz="1600" dirty="0" err="1">
                <a:latin typeface="Symbol" pitchFamily="18" charset="2"/>
                <a:sym typeface="Symbol" pitchFamily="18" charset="2"/>
              </a:rPr>
              <a:t>w</a:t>
            </a:r>
            <a:r>
              <a:rPr lang="en-US" sz="1600" dirty="0">
                <a:latin typeface="Comic Sans MS" pitchFamily="66" charset="0"/>
                <a:sym typeface="Symbol" pitchFamily="18" charset="2"/>
              </a:rPr>
              <a:t>/dk, always between 0 and c.</a:t>
            </a:r>
          </a:p>
          <a:p>
            <a:pPr marL="457200" indent="-457200">
              <a:lnSpc>
                <a:spcPct val="110000"/>
              </a:lnSpc>
              <a:spcBef>
                <a:spcPct val="30000"/>
              </a:spcBef>
              <a:buClr>
                <a:schemeClr val="hlink"/>
              </a:buClr>
            </a:pPr>
            <a:r>
              <a:rPr lang="en-US" sz="1600" dirty="0">
                <a:latin typeface="Comic Sans MS" pitchFamily="66" charset="0"/>
                <a:sym typeface="Symbol" pitchFamily="18" charset="2"/>
              </a:rPr>
              <a:t>To use the waveguide to accelerate particles, we need a “</a:t>
            </a:r>
            <a:r>
              <a:rPr lang="en-US" sz="1600" dirty="0">
                <a:solidFill>
                  <a:schemeClr val="hlink"/>
                </a:solidFill>
                <a:latin typeface="Comic Sans MS" pitchFamily="66" charset="0"/>
                <a:sym typeface="Symbol" pitchFamily="18" charset="2"/>
              </a:rPr>
              <a:t>trick</a:t>
            </a:r>
            <a:r>
              <a:rPr lang="en-US" sz="1600" dirty="0">
                <a:latin typeface="Comic Sans MS" pitchFamily="66" charset="0"/>
                <a:sym typeface="Symbol" pitchFamily="18" charset="2"/>
              </a:rPr>
              <a:t>” to slow down the wave.</a:t>
            </a:r>
          </a:p>
        </p:txBody>
      </p:sp>
      <p:sp>
        <p:nvSpPr>
          <p:cNvPr id="414728" name="Text Box 8"/>
          <p:cNvSpPr txBox="1">
            <a:spLocks noChangeArrowheads="1"/>
          </p:cNvSpPr>
          <p:nvPr/>
        </p:nvSpPr>
        <p:spPr bwMode="auto">
          <a:xfrm>
            <a:off x="1828800" y="1033461"/>
            <a:ext cx="7924800" cy="581025"/>
          </a:xfrm>
          <a:prstGeom prst="rect">
            <a:avLst/>
          </a:prstGeom>
          <a:noFill/>
          <a:ln w="12700">
            <a:noFill/>
            <a:miter lim="800000"/>
            <a:headEnd type="none" w="sm" len="sm"/>
            <a:tailEnd type="none" w="sm" len="sm"/>
          </a:ln>
          <a:effectLst/>
        </p:spPr>
        <p:txBody>
          <a:bodyPr>
            <a:spAutoFit/>
          </a:bodyPr>
          <a:lstStyle/>
          <a:p>
            <a:r>
              <a:rPr lang="en-US" sz="1600" dirty="0">
                <a:latin typeface="Comic Sans MS" pitchFamily="66" charset="0"/>
              </a:rPr>
              <a:t>The dispersion relation </a:t>
            </a:r>
            <a:r>
              <a:rPr lang="en-US" sz="1600" dirty="0">
                <a:latin typeface="Symbol" pitchFamily="18" charset="2"/>
              </a:rPr>
              <a:t>w</a:t>
            </a:r>
            <a:r>
              <a:rPr lang="en-US" sz="1600" dirty="0">
                <a:latin typeface="Comic Sans MS" pitchFamily="66" charset="0"/>
              </a:rPr>
              <a:t>(k) can be calculated from the theory of waveguides:              </a:t>
            </a:r>
            <a:r>
              <a:rPr lang="en-US" sz="1600" dirty="0">
                <a:solidFill>
                  <a:schemeClr val="accent1"/>
                </a:solidFill>
                <a:latin typeface="Symbol" pitchFamily="18" charset="2"/>
              </a:rPr>
              <a:t>w</a:t>
            </a:r>
            <a:r>
              <a:rPr lang="en-US" sz="1600" baseline="30000" dirty="0">
                <a:solidFill>
                  <a:schemeClr val="accent1"/>
                </a:solidFill>
              </a:rPr>
              <a:t>2 </a:t>
            </a:r>
            <a:r>
              <a:rPr lang="en-US" sz="1600" dirty="0">
                <a:solidFill>
                  <a:schemeClr val="accent1"/>
                </a:solidFill>
              </a:rPr>
              <a:t>= k</a:t>
            </a:r>
            <a:r>
              <a:rPr lang="en-US" sz="1600" baseline="30000" dirty="0">
                <a:solidFill>
                  <a:schemeClr val="accent1"/>
                </a:solidFill>
              </a:rPr>
              <a:t>2</a:t>
            </a:r>
            <a:r>
              <a:rPr lang="en-US" sz="1600" dirty="0">
                <a:solidFill>
                  <a:schemeClr val="accent1"/>
                </a:solidFill>
              </a:rPr>
              <a:t>c</a:t>
            </a:r>
            <a:r>
              <a:rPr lang="en-US" sz="1600" baseline="30000" dirty="0">
                <a:solidFill>
                  <a:schemeClr val="accent1"/>
                </a:solidFill>
              </a:rPr>
              <a:t>2 </a:t>
            </a:r>
            <a:r>
              <a:rPr lang="en-US" sz="1600" dirty="0">
                <a:solidFill>
                  <a:schemeClr val="accent1"/>
                </a:solidFill>
              </a:rPr>
              <a:t>+ </a:t>
            </a:r>
            <a:r>
              <a:rPr lang="en-US" sz="1600" dirty="0">
                <a:solidFill>
                  <a:schemeClr val="accent1"/>
                </a:solidFill>
                <a:latin typeface="Symbol" pitchFamily="18" charset="2"/>
              </a:rPr>
              <a:t>w</a:t>
            </a:r>
            <a:r>
              <a:rPr lang="en-US" sz="1600" baseline="-25000" dirty="0">
                <a:solidFill>
                  <a:schemeClr val="accent1"/>
                </a:solidFill>
              </a:rPr>
              <a:t>c</a:t>
            </a:r>
            <a:r>
              <a:rPr lang="en-US" sz="1600" baseline="30000" dirty="0">
                <a:solidFill>
                  <a:schemeClr val="accent1"/>
                </a:solidFill>
              </a:rPr>
              <a:t>2</a:t>
            </a:r>
            <a:r>
              <a:rPr lang="en-US" sz="1600" dirty="0">
                <a:solidFill>
                  <a:schemeClr val="accent1"/>
                </a:solidFill>
              </a:rPr>
              <a:t>                   </a:t>
            </a:r>
            <a:r>
              <a:rPr lang="en-US" sz="1600" dirty="0">
                <a:latin typeface="Comic Sans MS" pitchFamily="66" charset="0"/>
              </a:rPr>
              <a:t>Plotting this curve (hyperbola), we see that:</a:t>
            </a:r>
            <a:endParaRPr lang="en-US" sz="1600" dirty="0"/>
          </a:p>
        </p:txBody>
      </p:sp>
      <p:sp>
        <p:nvSpPr>
          <p:cNvPr id="414729" name="Text Box 9"/>
          <p:cNvSpPr txBox="1">
            <a:spLocks noChangeArrowheads="1"/>
          </p:cNvSpPr>
          <p:nvPr/>
        </p:nvSpPr>
        <p:spPr bwMode="auto">
          <a:xfrm>
            <a:off x="1524000" y="5107333"/>
            <a:ext cx="3200400" cy="366713"/>
          </a:xfrm>
          <a:prstGeom prst="rect">
            <a:avLst/>
          </a:prstGeom>
          <a:noFill/>
          <a:ln w="12700">
            <a:noFill/>
            <a:miter lim="800000"/>
            <a:headEnd type="none" w="sm" len="sm"/>
            <a:tailEnd type="none" w="sm" len="sm"/>
          </a:ln>
          <a:effectLst/>
        </p:spPr>
        <p:txBody>
          <a:bodyPr>
            <a:spAutoFit/>
          </a:bodyPr>
          <a:lstStyle/>
          <a:p>
            <a:r>
              <a:rPr lang="en-US"/>
              <a:t>v</a:t>
            </a:r>
            <a:r>
              <a:rPr lang="en-US" baseline="-25000"/>
              <a:t>ph</a:t>
            </a:r>
            <a:r>
              <a:rPr lang="en-US"/>
              <a:t>=</a:t>
            </a:r>
            <a:r>
              <a:rPr lang="en-US">
                <a:latin typeface="Symbol" pitchFamily="18" charset="2"/>
              </a:rPr>
              <a:t>w</a:t>
            </a:r>
            <a:r>
              <a:rPr lang="en-US"/>
              <a:t>/k = (c</a:t>
            </a:r>
            <a:r>
              <a:rPr lang="en-US" baseline="30000"/>
              <a:t>2</a:t>
            </a:r>
            <a:r>
              <a:rPr lang="en-US"/>
              <a:t>+</a:t>
            </a:r>
            <a:r>
              <a:rPr lang="en-US">
                <a:latin typeface="Symbol" pitchFamily="18" charset="2"/>
              </a:rPr>
              <a:t>w</a:t>
            </a:r>
            <a:r>
              <a:rPr lang="en-US" baseline="-25000"/>
              <a:t>c</a:t>
            </a:r>
            <a:r>
              <a:rPr lang="en-US" baseline="30000"/>
              <a:t>2</a:t>
            </a:r>
            <a:r>
              <a:rPr lang="en-US"/>
              <a:t>/k</a:t>
            </a:r>
            <a:r>
              <a:rPr lang="en-US" baseline="30000"/>
              <a:t>2</a:t>
            </a:r>
            <a:r>
              <a:rPr lang="en-US"/>
              <a:t>)</a:t>
            </a:r>
            <a:r>
              <a:rPr lang="en-US" baseline="30000"/>
              <a:t>1/2</a:t>
            </a:r>
          </a:p>
        </p:txBody>
      </p:sp>
      <p:sp>
        <p:nvSpPr>
          <p:cNvPr id="414730" name="Text Box 10"/>
          <p:cNvSpPr txBox="1">
            <a:spLocks noChangeArrowheads="1"/>
          </p:cNvSpPr>
          <p:nvPr/>
        </p:nvSpPr>
        <p:spPr bwMode="auto">
          <a:xfrm>
            <a:off x="1524000" y="5564533"/>
            <a:ext cx="1143000" cy="366713"/>
          </a:xfrm>
          <a:prstGeom prst="rect">
            <a:avLst/>
          </a:prstGeom>
          <a:noFill/>
          <a:ln w="12700">
            <a:noFill/>
            <a:miter lim="800000"/>
            <a:headEnd type="none" w="sm" len="sm"/>
            <a:tailEnd type="none" w="sm" len="sm"/>
          </a:ln>
          <a:effectLst/>
        </p:spPr>
        <p:txBody>
          <a:bodyPr>
            <a:spAutoFit/>
          </a:bodyPr>
          <a:lstStyle/>
          <a:p>
            <a:r>
              <a:rPr lang="en-US"/>
              <a:t>v</a:t>
            </a:r>
            <a:r>
              <a:rPr lang="en-US" baseline="-25000"/>
              <a:t>g</a:t>
            </a:r>
            <a:r>
              <a:rPr lang="en-US"/>
              <a:t>=d</a:t>
            </a:r>
            <a:r>
              <a:rPr lang="en-US">
                <a:latin typeface="Symbol" pitchFamily="18" charset="2"/>
              </a:rPr>
              <a:t>w</a:t>
            </a:r>
            <a:r>
              <a:rPr lang="en-US"/>
              <a:t>/dk</a:t>
            </a:r>
          </a:p>
        </p:txBody>
      </p:sp>
      <p:sp>
        <p:nvSpPr>
          <p:cNvPr id="414731" name="Text Box 11"/>
          <p:cNvSpPr txBox="1">
            <a:spLocks noChangeArrowheads="1"/>
          </p:cNvSpPr>
          <p:nvPr/>
        </p:nvSpPr>
        <p:spPr bwMode="auto">
          <a:xfrm>
            <a:off x="1524000" y="4650133"/>
            <a:ext cx="1066800" cy="366713"/>
          </a:xfrm>
          <a:prstGeom prst="rect">
            <a:avLst/>
          </a:prstGeom>
          <a:noFill/>
          <a:ln w="12700">
            <a:noFill/>
            <a:miter lim="800000"/>
            <a:headEnd type="none" w="sm" len="sm"/>
            <a:tailEnd type="none" w="sm" len="sm"/>
          </a:ln>
          <a:effectLst/>
        </p:spPr>
        <p:txBody>
          <a:bodyPr>
            <a:spAutoFit/>
          </a:bodyPr>
          <a:lstStyle/>
          <a:p>
            <a:r>
              <a:rPr lang="en-US"/>
              <a:t>k=2</a:t>
            </a:r>
            <a:r>
              <a:rPr lang="en-US">
                <a:latin typeface="Symbol" pitchFamily="18" charset="2"/>
              </a:rPr>
              <a:t>p/l</a:t>
            </a:r>
            <a:r>
              <a:rPr lang="en-US" baseline="-25000"/>
              <a:t>p</a:t>
            </a:r>
          </a:p>
        </p:txBody>
      </p:sp>
      <p:grpSp>
        <p:nvGrpSpPr>
          <p:cNvPr id="414750" name="Group 30"/>
          <p:cNvGrpSpPr>
            <a:grpSpLocks/>
          </p:cNvGrpSpPr>
          <p:nvPr/>
        </p:nvGrpSpPr>
        <p:grpSpPr bwMode="auto">
          <a:xfrm>
            <a:off x="1066800" y="1906932"/>
            <a:ext cx="3505200" cy="2514600"/>
            <a:chOff x="1418" y="3617"/>
            <a:chExt cx="7596" cy="5508"/>
          </a:xfrm>
        </p:grpSpPr>
        <p:pic>
          <p:nvPicPr>
            <p:cNvPr id="414751" name="Picture 3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18" y="3617"/>
              <a:ext cx="7596" cy="5508"/>
            </a:xfrm>
            <a:prstGeom prst="rect">
              <a:avLst/>
            </a:prstGeom>
            <a:noFill/>
            <a:ln w="9525">
              <a:noFill/>
              <a:miter lim="800000"/>
              <a:headEnd/>
              <a:tailEnd/>
            </a:ln>
          </p:spPr>
        </p:pic>
        <p:pic>
          <p:nvPicPr>
            <p:cNvPr id="414752" name="Picture 3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81" y="4984"/>
              <a:ext cx="3539" cy="3936"/>
            </a:xfrm>
            <a:prstGeom prst="rect">
              <a:avLst/>
            </a:prstGeom>
            <a:noFill/>
            <a:ln w="9525">
              <a:noFill/>
              <a:miter lim="800000"/>
              <a:headEnd/>
              <a:tailEnd/>
            </a:ln>
          </p:spPr>
        </p:pic>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883578"/>
            <a:ext cx="7167937" cy="2054831"/>
          </a:xfrm>
        </p:spPr>
        <p:style>
          <a:lnRef idx="1">
            <a:schemeClr val="dk1"/>
          </a:lnRef>
          <a:fillRef idx="2">
            <a:schemeClr val="dk1"/>
          </a:fillRef>
          <a:effectRef idx="1">
            <a:schemeClr val="dk1"/>
          </a:effectRef>
          <a:fontRef idx="minor">
            <a:schemeClr val="dk1"/>
          </a:fontRef>
        </p:style>
        <p:txBody>
          <a:bodyPr/>
          <a:lstStyle/>
          <a:p>
            <a:pPr algn="l"/>
            <a:r>
              <a:rPr lang="en-US" dirty="0">
                <a:solidFill>
                  <a:srgbClr val="99FF33"/>
                </a:solidFill>
                <a:effectLst>
                  <a:outerShdw blurRad="38100" dist="38100" dir="2700000" algn="tl">
                    <a:srgbClr val="000000">
                      <a:alpha val="43137"/>
                    </a:srgbClr>
                  </a:outerShdw>
                </a:effectLst>
              </a:rPr>
              <a:t>Module 1</a:t>
            </a:r>
            <a:br>
              <a:rPr lang="en-US" dirty="0">
                <a:solidFill>
                  <a:srgbClr val="99FF33"/>
                </a:solidFill>
                <a:effectLst>
                  <a:outerShdw blurRad="38100" dist="38100" dir="2700000" algn="tl">
                    <a:srgbClr val="000000">
                      <a:alpha val="43137"/>
                    </a:srgbClr>
                  </a:outerShdw>
                </a:effectLst>
              </a:rPr>
            </a:br>
            <a:r>
              <a:rPr lang="en-US" sz="2800" dirty="0">
                <a:solidFill>
                  <a:srgbClr val="99FF33"/>
                </a:solidFill>
                <a:effectLst>
                  <a:outerShdw blurRad="38100" dist="38100" dir="2700000" algn="tl">
                    <a:srgbClr val="000000">
                      <a:alpha val="43137"/>
                    </a:srgbClr>
                  </a:outerShdw>
                </a:effectLst>
              </a:rPr>
              <a:t>Why linear accelerators</a:t>
            </a:r>
            <a:br>
              <a:rPr lang="en-US" sz="2800" dirty="0">
                <a:solidFill>
                  <a:srgbClr val="99FF33"/>
                </a:solidFill>
                <a:effectLst>
                  <a:outerShdw blurRad="38100" dist="38100" dir="2700000" algn="tl">
                    <a:srgbClr val="000000">
                      <a:alpha val="43137"/>
                    </a:srgbClr>
                  </a:outerShdw>
                </a:effectLst>
              </a:rPr>
            </a:br>
            <a:r>
              <a:rPr lang="en-US" sz="2800" dirty="0">
                <a:solidFill>
                  <a:srgbClr val="99FF33"/>
                </a:solidFill>
                <a:effectLst>
                  <a:outerShdw blurRad="38100" dist="38100" dir="2700000" algn="tl">
                    <a:srgbClr val="000000">
                      <a:alpha val="43137"/>
                    </a:srgbClr>
                  </a:outerShdw>
                </a:effectLst>
              </a:rPr>
              <a:t>Basic linac structure</a:t>
            </a:r>
            <a:br>
              <a:rPr lang="en-US" sz="2800" dirty="0">
                <a:solidFill>
                  <a:srgbClr val="99FF33"/>
                </a:solidFill>
                <a:effectLst>
                  <a:outerShdw blurRad="38100" dist="38100" dir="2700000" algn="tl">
                    <a:srgbClr val="000000">
                      <a:alpha val="43137"/>
                    </a:srgbClr>
                  </a:outerShdw>
                </a:effectLst>
              </a:rPr>
            </a:br>
            <a:r>
              <a:rPr lang="en-US" sz="2800" dirty="0">
                <a:solidFill>
                  <a:srgbClr val="99FF33"/>
                </a:solidFill>
                <a:effectLst>
                  <a:outerShdw blurRad="38100" dist="38100" dir="2700000" algn="tl">
                    <a:srgbClr val="000000">
                      <a:alpha val="43137"/>
                    </a:srgbClr>
                  </a:outerShdw>
                </a:effectLst>
              </a:rPr>
              <a:t>Acceleration in periodic structures</a:t>
            </a:r>
            <a:endParaRPr lang="en-US" dirty="0">
              <a:solidFill>
                <a:srgbClr val="99FF33"/>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fld id="{87042A07-DF7A-4262-BC9E-50873C446CD2}" type="slidenum">
              <a:rPr lang="en-GB" smtClean="0"/>
              <a:pPr/>
              <a:t>2</a:t>
            </a:fld>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p:txBody>
          <a:bodyPr/>
          <a:lstStyle/>
          <a:p>
            <a:fld id="{09D38476-0A12-4FD1-B4DB-5DE2F1728111}" type="slidenum">
              <a:rPr lang="en-GB"/>
              <a:pPr/>
              <a:t>20</a:t>
            </a:fld>
            <a:endParaRPr lang="en-GB"/>
          </a:p>
        </p:txBody>
      </p:sp>
      <p:sp>
        <p:nvSpPr>
          <p:cNvPr id="416772" name="Rectangle 4"/>
          <p:cNvSpPr>
            <a:spLocks noGrp="1" noChangeArrowheads="1"/>
          </p:cNvSpPr>
          <p:nvPr>
            <p:ph type="title"/>
          </p:nvPr>
        </p:nvSpPr>
        <p:spPr/>
        <p:txBody>
          <a:bodyPr/>
          <a:lstStyle/>
          <a:p>
            <a:r>
              <a:rPr lang="en-US" sz="3200"/>
              <a:t>Slowing down waves: the disc- loaded waveguide</a:t>
            </a:r>
          </a:p>
        </p:txBody>
      </p:sp>
      <p:sp>
        <p:nvSpPr>
          <p:cNvPr id="416773" name="Rectangle 5"/>
          <p:cNvSpPr>
            <a:spLocks noChangeArrowheads="1"/>
          </p:cNvSpPr>
          <p:nvPr/>
        </p:nvSpPr>
        <p:spPr bwMode="auto">
          <a:xfrm>
            <a:off x="2819400" y="4419600"/>
            <a:ext cx="6400800" cy="838200"/>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80000"/>
            </a:pPr>
            <a:r>
              <a:rPr lang="en-US" sz="1600">
                <a:latin typeface="Comic Sans MS" pitchFamily="66" charset="0"/>
                <a:sym typeface="Symbol" pitchFamily="18" charset="2"/>
              </a:rPr>
              <a:t>Discs inside the cylindrical waveguide, spaced by a distance </a:t>
            </a:r>
            <a:r>
              <a:rPr lang="en-US">
                <a:latin typeface="Freestyle Script" pitchFamily="66" charset="0"/>
                <a:sym typeface="Symbol" pitchFamily="18" charset="2"/>
              </a:rPr>
              <a:t>l</a:t>
            </a:r>
            <a:r>
              <a:rPr lang="en-US" sz="1400">
                <a:latin typeface="Comic Sans MS" pitchFamily="66" charset="0"/>
                <a:sym typeface="Symbol" pitchFamily="18" charset="2"/>
              </a:rPr>
              <a:t> , will </a:t>
            </a:r>
            <a:r>
              <a:rPr lang="en-US" sz="1600">
                <a:latin typeface="Comic Sans MS" pitchFamily="66" charset="0"/>
                <a:sym typeface="Symbol" pitchFamily="18" charset="2"/>
              </a:rPr>
              <a:t>induce multiple reflections between the discs. </a:t>
            </a:r>
          </a:p>
        </p:txBody>
      </p:sp>
      <p:pic>
        <p:nvPicPr>
          <p:cNvPr id="416774" name="Picture 6" descr="Mario11"/>
          <p:cNvPicPr>
            <a:picLocks noChangeAspect="1" noChangeArrowheads="1"/>
          </p:cNvPicPr>
          <p:nvPr/>
        </p:nvPicPr>
        <p:blipFill>
          <a:blip r:embed="rId2" cstate="email">
            <a:extLst>
              <a:ext uri="{28A0092B-C50C-407E-A947-70E740481C1C}">
                <a14:useLocalDpi xmlns:a14="http://schemas.microsoft.com/office/drawing/2010/main"/>
              </a:ext>
            </a:extLst>
          </a:blip>
          <a:srcRect l="4965" t="44365" r="62881" b="37035"/>
          <a:stretch>
            <a:fillRect/>
          </a:stretch>
        </p:blipFill>
        <p:spPr bwMode="auto">
          <a:xfrm>
            <a:off x="3581400" y="1524001"/>
            <a:ext cx="4648200" cy="262572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p:txBody>
          <a:bodyPr/>
          <a:lstStyle/>
          <a:p>
            <a:fld id="{16E5D7FC-8F83-4E5A-9A61-FC8195311824}" type="slidenum">
              <a:rPr lang="en-GB"/>
              <a:pPr/>
              <a:t>21</a:t>
            </a:fld>
            <a:endParaRPr lang="en-GB"/>
          </a:p>
        </p:txBody>
      </p:sp>
      <p:sp>
        <p:nvSpPr>
          <p:cNvPr id="577540" name="Rectangle 4"/>
          <p:cNvSpPr>
            <a:spLocks noGrp="1" noChangeArrowheads="1"/>
          </p:cNvSpPr>
          <p:nvPr>
            <p:ph type="title"/>
          </p:nvPr>
        </p:nvSpPr>
        <p:spPr/>
        <p:txBody>
          <a:bodyPr/>
          <a:lstStyle/>
          <a:p>
            <a:r>
              <a:rPr lang="en-US" sz="3200"/>
              <a:t>Dispersion relation for the disc-loaded waveguide</a:t>
            </a:r>
          </a:p>
        </p:txBody>
      </p:sp>
      <p:pic>
        <p:nvPicPr>
          <p:cNvPr id="577542" name="Picture 6"/>
          <p:cNvPicPr>
            <a:picLocks noChangeAspect="1" noChangeArrowheads="1"/>
          </p:cNvPicPr>
          <p:nvPr/>
        </p:nvPicPr>
        <p:blipFill>
          <a:blip r:embed="rId3" cstate="email">
            <a:extLst>
              <a:ext uri="{28A0092B-C50C-407E-A947-70E740481C1C}">
                <a14:useLocalDpi xmlns:a14="http://schemas.microsoft.com/office/drawing/2010/main"/>
              </a:ext>
            </a:extLst>
          </a:blip>
          <a:srcRect b="50000"/>
          <a:stretch>
            <a:fillRect/>
          </a:stretch>
        </p:blipFill>
        <p:spPr bwMode="auto">
          <a:xfrm>
            <a:off x="904874" y="2127250"/>
            <a:ext cx="1676400" cy="1074738"/>
          </a:xfrm>
          <a:prstGeom prst="rect">
            <a:avLst/>
          </a:prstGeom>
          <a:noFill/>
          <a:ln w="9525">
            <a:noFill/>
            <a:miter lim="800000"/>
            <a:headEnd/>
            <a:tailEnd/>
          </a:ln>
        </p:spPr>
      </p:pic>
      <p:sp>
        <p:nvSpPr>
          <p:cNvPr id="577543" name="Rectangle 7"/>
          <p:cNvSpPr>
            <a:spLocks noChangeArrowheads="1"/>
          </p:cNvSpPr>
          <p:nvPr/>
        </p:nvSpPr>
        <p:spPr bwMode="auto">
          <a:xfrm>
            <a:off x="4648202" y="1205737"/>
            <a:ext cx="6877052" cy="4129025"/>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80000"/>
              <a:buFont typeface="Wingdings" pitchFamily="2" charset="2"/>
              <a:buChar char="Ø"/>
            </a:pPr>
            <a:r>
              <a:rPr lang="en-US" sz="1600" dirty="0">
                <a:latin typeface="Comic Sans MS" pitchFamily="66" charset="0"/>
                <a:sym typeface="Symbol" pitchFamily="18" charset="2"/>
              </a:rPr>
              <a:t>Wavelengths with </a:t>
            </a:r>
            <a:r>
              <a:rPr lang="en-US" sz="1600" dirty="0" err="1">
                <a:latin typeface="Symbol" pitchFamily="18" charset="2"/>
                <a:sym typeface="Symbol" pitchFamily="18" charset="2"/>
              </a:rPr>
              <a:t>l</a:t>
            </a:r>
            <a:r>
              <a:rPr lang="en-US" sz="1600" baseline="-25000" dirty="0" err="1">
                <a:latin typeface="Comic Sans MS" pitchFamily="66" charset="0"/>
                <a:sym typeface="Symbol" pitchFamily="18" charset="2"/>
              </a:rPr>
              <a:t>p</a:t>
            </a:r>
            <a:r>
              <a:rPr lang="en-US" sz="1600" dirty="0">
                <a:latin typeface="Comic Sans MS" pitchFamily="66" charset="0"/>
                <a:sym typeface="Symbol" pitchFamily="18" charset="2"/>
              </a:rPr>
              <a:t>/2~ </a:t>
            </a:r>
            <a:r>
              <a:rPr lang="en-US" dirty="0">
                <a:latin typeface="Freestyle Script" pitchFamily="66" charset="0"/>
                <a:sym typeface="Symbol" pitchFamily="18" charset="2"/>
              </a:rPr>
              <a:t>l</a:t>
            </a:r>
            <a:r>
              <a:rPr lang="en-US" sz="1600" dirty="0">
                <a:latin typeface="Comic Sans MS" pitchFamily="66" charset="0"/>
                <a:sym typeface="Symbol" pitchFamily="18" charset="2"/>
              </a:rPr>
              <a:t> will be most affected by the discs. On the contrary, for </a:t>
            </a:r>
            <a:r>
              <a:rPr lang="en-US" sz="1600" dirty="0" err="1">
                <a:latin typeface="Symbol" pitchFamily="18" charset="2"/>
                <a:sym typeface="Symbol" pitchFamily="18" charset="2"/>
              </a:rPr>
              <a:t>l</a:t>
            </a:r>
            <a:r>
              <a:rPr lang="en-US" sz="1600" baseline="-25000" dirty="0" err="1">
                <a:latin typeface="Comic Sans MS" pitchFamily="66" charset="0"/>
                <a:sym typeface="Symbol" pitchFamily="18" charset="2"/>
              </a:rPr>
              <a:t>p</a:t>
            </a:r>
            <a:r>
              <a:rPr lang="en-US" sz="1600" dirty="0">
                <a:latin typeface="Comic Sans MS" pitchFamily="66" charset="0"/>
                <a:sym typeface="Symbol" pitchFamily="18" charset="2"/>
              </a:rPr>
              <a:t>=0 and </a:t>
            </a:r>
            <a:r>
              <a:rPr lang="en-US" sz="1600" dirty="0" err="1">
                <a:latin typeface="Symbol" pitchFamily="18" charset="2"/>
                <a:sym typeface="Symbol" pitchFamily="18" charset="2"/>
              </a:rPr>
              <a:t>l</a:t>
            </a:r>
            <a:r>
              <a:rPr lang="en-US" sz="1600" baseline="-25000" dirty="0" err="1">
                <a:latin typeface="Comic Sans MS" pitchFamily="66" charset="0"/>
                <a:sym typeface="Symbol" pitchFamily="18" charset="2"/>
              </a:rPr>
              <a:t>p</a:t>
            </a:r>
            <a:r>
              <a:rPr lang="en-US" sz="1600" dirty="0">
                <a:latin typeface="Comic Sans MS" pitchFamily="66" charset="0"/>
                <a:sym typeface="Symbol" pitchFamily="18" charset="2"/>
              </a:rPr>
              <a:t>=∞ the wave does not see the discs  the dispersion curve remains that of the empty cylinder.</a:t>
            </a:r>
          </a:p>
          <a:p>
            <a:pPr marL="266700" indent="-266700">
              <a:lnSpc>
                <a:spcPct val="110000"/>
              </a:lnSpc>
              <a:spcBef>
                <a:spcPct val="50000"/>
              </a:spcBef>
              <a:buClr>
                <a:schemeClr val="hlink"/>
              </a:buClr>
              <a:buSzPct val="80000"/>
              <a:buFont typeface="Wingdings" pitchFamily="2" charset="2"/>
              <a:buChar char="Ø"/>
            </a:pPr>
            <a:r>
              <a:rPr lang="en-US" sz="1600" dirty="0">
                <a:latin typeface="Comic Sans MS" pitchFamily="66" charset="0"/>
                <a:sym typeface="Symbol" pitchFamily="18" charset="2"/>
              </a:rPr>
              <a:t>At </a:t>
            </a:r>
            <a:r>
              <a:rPr lang="en-US" sz="1600" dirty="0" err="1">
                <a:latin typeface="Symbol" pitchFamily="18" charset="2"/>
                <a:sym typeface="Symbol" pitchFamily="18" charset="2"/>
              </a:rPr>
              <a:t>l</a:t>
            </a:r>
            <a:r>
              <a:rPr lang="en-US" sz="1600" baseline="-25000" dirty="0" err="1">
                <a:latin typeface="Comic Sans MS" pitchFamily="66" charset="0"/>
                <a:sym typeface="Symbol" pitchFamily="18" charset="2"/>
              </a:rPr>
              <a:t>p</a:t>
            </a:r>
            <a:r>
              <a:rPr lang="en-US" sz="1600" dirty="0">
                <a:latin typeface="Comic Sans MS" pitchFamily="66" charset="0"/>
                <a:sym typeface="Symbol" pitchFamily="18" charset="2"/>
              </a:rPr>
              <a:t>/2= </a:t>
            </a:r>
            <a:r>
              <a:rPr lang="en-US" dirty="0">
                <a:latin typeface="Freestyle Script" pitchFamily="66" charset="0"/>
                <a:sym typeface="Symbol" pitchFamily="18" charset="2"/>
              </a:rPr>
              <a:t>l</a:t>
            </a:r>
            <a:r>
              <a:rPr lang="en-US" sz="1400" baseline="-25000" dirty="0">
                <a:latin typeface="Comic Sans MS" pitchFamily="66" charset="0"/>
                <a:sym typeface="Symbol" pitchFamily="18" charset="2"/>
              </a:rPr>
              <a:t> </a:t>
            </a:r>
            <a:r>
              <a:rPr lang="en-US" sz="1600" dirty="0">
                <a:latin typeface="Comic Sans MS" pitchFamily="66" charset="0"/>
                <a:sym typeface="Symbol" pitchFamily="18" charset="2"/>
              </a:rPr>
              <a:t>, the wave will be confined between the discs, and present 2 “polarizations” (mode A and B in the figure), 2 modes with same wavelength but different frequencies  the dispersion curve splits into 2 branches, separated by a </a:t>
            </a:r>
            <a:r>
              <a:rPr lang="en-US" sz="1600" dirty="0">
                <a:solidFill>
                  <a:schemeClr val="hlink"/>
                </a:solidFill>
                <a:latin typeface="Comic Sans MS" pitchFamily="66" charset="0"/>
                <a:sym typeface="Symbol" pitchFamily="18" charset="2"/>
              </a:rPr>
              <a:t>stop band</a:t>
            </a:r>
            <a:r>
              <a:rPr lang="en-US" sz="1600" dirty="0">
                <a:latin typeface="Comic Sans MS" pitchFamily="66" charset="0"/>
                <a:sym typeface="Symbol" pitchFamily="18" charset="2"/>
              </a:rPr>
              <a:t>.</a:t>
            </a:r>
          </a:p>
          <a:p>
            <a:pPr marL="266700" indent="-266700">
              <a:lnSpc>
                <a:spcPct val="110000"/>
              </a:lnSpc>
              <a:spcBef>
                <a:spcPct val="50000"/>
              </a:spcBef>
              <a:buClr>
                <a:schemeClr val="hlink"/>
              </a:buClr>
              <a:buSzPct val="80000"/>
              <a:buFont typeface="Wingdings" pitchFamily="2" charset="2"/>
              <a:buChar char="Ø"/>
            </a:pPr>
            <a:r>
              <a:rPr lang="en-US" sz="1600" dirty="0">
                <a:latin typeface="Comic Sans MS" pitchFamily="66" charset="0"/>
                <a:sym typeface="Symbol" pitchFamily="18" charset="2"/>
              </a:rPr>
              <a:t>In the disc-loaded waveguide, the lower branch of the dispersion curve is now “distorted” in such a way that we can find a range of frequencies with </a:t>
            </a:r>
            <a:r>
              <a:rPr lang="en-US" sz="1600" dirty="0" err="1">
                <a:latin typeface="Comic Sans MS" pitchFamily="66" charset="0"/>
                <a:sym typeface="Symbol" pitchFamily="18" charset="2"/>
              </a:rPr>
              <a:t>v</a:t>
            </a:r>
            <a:r>
              <a:rPr lang="en-US" sz="1600" baseline="-25000" dirty="0" err="1">
                <a:latin typeface="Comic Sans MS" pitchFamily="66" charset="0"/>
                <a:sym typeface="Symbol" pitchFamily="18" charset="2"/>
              </a:rPr>
              <a:t>ph</a:t>
            </a:r>
            <a:r>
              <a:rPr lang="en-US" sz="1600" dirty="0">
                <a:latin typeface="Comic Sans MS" pitchFamily="66" charset="0"/>
                <a:sym typeface="Symbol" pitchFamily="18" charset="2"/>
              </a:rPr>
              <a:t> = c  we can use it to accelerate a particle beam!</a:t>
            </a:r>
          </a:p>
          <a:p>
            <a:pPr marL="266700" indent="-266700">
              <a:lnSpc>
                <a:spcPct val="110000"/>
              </a:lnSpc>
              <a:spcBef>
                <a:spcPct val="50000"/>
              </a:spcBef>
              <a:buClr>
                <a:schemeClr val="hlink"/>
              </a:buClr>
              <a:buSzPct val="80000"/>
              <a:buFont typeface="Wingdings" pitchFamily="2" charset="2"/>
              <a:buChar char="Ø"/>
            </a:pPr>
            <a:r>
              <a:rPr lang="en-US" sz="1600" dirty="0">
                <a:latin typeface="Comic Sans MS" pitchFamily="66" charset="0"/>
                <a:sym typeface="Symbol" pitchFamily="18" charset="2"/>
              </a:rPr>
              <a:t>We have built a linac for </a:t>
            </a:r>
            <a:r>
              <a:rPr lang="en-US" sz="1600" dirty="0" err="1">
                <a:latin typeface="Comic Sans MS" pitchFamily="66" charset="0"/>
                <a:sym typeface="Symbol" pitchFamily="18" charset="2"/>
              </a:rPr>
              <a:t>v~c</a:t>
            </a:r>
            <a:r>
              <a:rPr lang="en-US" sz="1600" dirty="0">
                <a:latin typeface="Comic Sans MS" pitchFamily="66" charset="0"/>
                <a:sym typeface="Symbol" pitchFamily="18" charset="2"/>
              </a:rPr>
              <a:t>  a </a:t>
            </a:r>
            <a:r>
              <a:rPr lang="en-US" sz="1600" dirty="0">
                <a:solidFill>
                  <a:schemeClr val="hlink"/>
                </a:solidFill>
                <a:latin typeface="Comic Sans MS" pitchFamily="66" charset="0"/>
                <a:sym typeface="Symbol" pitchFamily="18" charset="2"/>
              </a:rPr>
              <a:t>TRAVELING WAVE</a:t>
            </a:r>
            <a:r>
              <a:rPr lang="en-US" sz="1600" dirty="0">
                <a:latin typeface="Comic Sans MS" pitchFamily="66" charset="0"/>
                <a:sym typeface="Symbol" pitchFamily="18" charset="2"/>
              </a:rPr>
              <a:t> (TW) ELECTRON LINAC </a:t>
            </a:r>
          </a:p>
        </p:txBody>
      </p:sp>
      <p:pic>
        <p:nvPicPr>
          <p:cNvPr id="577544" name="Picture 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81074" y="1136650"/>
            <a:ext cx="3278188" cy="890588"/>
          </a:xfrm>
          <a:prstGeom prst="rect">
            <a:avLst/>
          </a:prstGeom>
          <a:noFill/>
          <a:ln w="12700">
            <a:noFill/>
            <a:miter lim="800000"/>
            <a:headEnd type="none" w="sm" len="sm"/>
            <a:tailEnd type="none" w="sm" len="sm"/>
          </a:ln>
          <a:effectLst/>
        </p:spPr>
      </p:pic>
      <p:pic>
        <p:nvPicPr>
          <p:cNvPr id="577545"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t="50000"/>
          <a:stretch>
            <a:fillRect/>
          </a:stretch>
        </p:blipFill>
        <p:spPr bwMode="auto">
          <a:xfrm>
            <a:off x="2428874" y="2127250"/>
            <a:ext cx="1676400" cy="1074738"/>
          </a:xfrm>
          <a:prstGeom prst="rect">
            <a:avLst/>
          </a:prstGeom>
          <a:noFill/>
          <a:ln w="9525">
            <a:noFill/>
            <a:miter lim="800000"/>
            <a:headEnd/>
            <a:tailEnd/>
          </a:ln>
        </p:spPr>
      </p:pic>
      <p:pic>
        <p:nvPicPr>
          <p:cNvPr id="577549" name="Picture 1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81074" y="3270250"/>
            <a:ext cx="3124200" cy="3086100"/>
          </a:xfrm>
          <a:prstGeom prst="rect">
            <a:avLst/>
          </a:prstGeom>
          <a:noFill/>
          <a:ln w="9525">
            <a:noFill/>
            <a:miter lim="800000"/>
            <a:headEnd/>
            <a:tailEnd/>
          </a:ln>
        </p:spPr>
      </p:pic>
      <p:sp>
        <p:nvSpPr>
          <p:cNvPr id="577550" name="AutoShape 14"/>
          <p:cNvSpPr>
            <a:spLocks/>
          </p:cNvSpPr>
          <p:nvPr/>
        </p:nvSpPr>
        <p:spPr bwMode="auto">
          <a:xfrm>
            <a:off x="2428874" y="3727450"/>
            <a:ext cx="381000" cy="152400"/>
          </a:xfrm>
          <a:prstGeom prst="borderCallout1">
            <a:avLst>
              <a:gd name="adj1" fmla="val 75000"/>
              <a:gd name="adj2" fmla="val 120000"/>
              <a:gd name="adj3" fmla="val 167708"/>
              <a:gd name="adj4" fmla="val 215833"/>
            </a:avLst>
          </a:prstGeom>
          <a:solidFill>
            <a:srgbClr val="FFFFFF"/>
          </a:solidFill>
          <a:ln w="9525">
            <a:solidFill>
              <a:srgbClr val="000000"/>
            </a:solidFill>
            <a:miter lim="800000"/>
            <a:headEnd/>
            <a:tailEnd type="arrow" w="med" len="med"/>
          </a:ln>
        </p:spPr>
        <p:txBody>
          <a:bodyPr lIns="0" tIns="0" rIns="0" bIns="0"/>
          <a:lstStyle/>
          <a:p>
            <a:r>
              <a:rPr lang="en-GB" sz="800">
                <a:latin typeface="Times New Roman" pitchFamily="18" charset="0"/>
              </a:rPr>
              <a:t> mode B</a:t>
            </a:r>
            <a:endParaRPr lang="en-US"/>
          </a:p>
        </p:txBody>
      </p:sp>
      <p:sp>
        <p:nvSpPr>
          <p:cNvPr id="577551" name="AutoShape 15"/>
          <p:cNvSpPr>
            <a:spLocks/>
          </p:cNvSpPr>
          <p:nvPr/>
        </p:nvSpPr>
        <p:spPr bwMode="auto">
          <a:xfrm>
            <a:off x="3495674" y="4870450"/>
            <a:ext cx="381000" cy="152400"/>
          </a:xfrm>
          <a:prstGeom prst="borderCallout1">
            <a:avLst>
              <a:gd name="adj1" fmla="val 75000"/>
              <a:gd name="adj2" fmla="val -20000"/>
              <a:gd name="adj3" fmla="val -31250"/>
              <a:gd name="adj4" fmla="val -43333"/>
            </a:avLst>
          </a:prstGeom>
          <a:solidFill>
            <a:srgbClr val="FFFFFF"/>
          </a:solidFill>
          <a:ln w="9525">
            <a:solidFill>
              <a:srgbClr val="000000"/>
            </a:solidFill>
            <a:miter lim="800000"/>
            <a:headEnd/>
            <a:tailEnd type="arrow" w="med" len="med"/>
          </a:ln>
        </p:spPr>
        <p:txBody>
          <a:bodyPr lIns="0" tIns="0" rIns="0" bIns="0"/>
          <a:lstStyle/>
          <a:p>
            <a:r>
              <a:rPr lang="en-GB" sz="800">
                <a:latin typeface="Times New Roman" pitchFamily="18" charset="0"/>
              </a:rPr>
              <a:t> mode A</a:t>
            </a:r>
            <a:endParaRPr lang="en-US"/>
          </a:p>
        </p:txBody>
      </p:sp>
      <p:sp>
        <p:nvSpPr>
          <p:cNvPr id="577552" name="AutoShape 16"/>
          <p:cNvSpPr>
            <a:spLocks/>
          </p:cNvSpPr>
          <p:nvPr/>
        </p:nvSpPr>
        <p:spPr bwMode="auto">
          <a:xfrm>
            <a:off x="1438274" y="4184650"/>
            <a:ext cx="730250" cy="304800"/>
          </a:xfrm>
          <a:prstGeom prst="borderCallout1">
            <a:avLst>
              <a:gd name="adj1" fmla="val 37500"/>
              <a:gd name="adj2" fmla="val 110435"/>
              <a:gd name="adj3" fmla="val 215625"/>
              <a:gd name="adj4" fmla="val 162606"/>
            </a:avLst>
          </a:prstGeom>
          <a:solidFill>
            <a:srgbClr val="FFFFFF"/>
          </a:solidFill>
          <a:ln w="9525">
            <a:solidFill>
              <a:srgbClr val="000000"/>
            </a:solidFill>
            <a:miter lim="800000"/>
            <a:headEnd/>
            <a:tailEnd type="arrow" w="med" len="med"/>
          </a:ln>
        </p:spPr>
        <p:txBody>
          <a:bodyPr lIns="0" tIns="0" rIns="0" bIns="0"/>
          <a:lstStyle/>
          <a:p>
            <a:r>
              <a:rPr lang="en-GB" sz="800">
                <a:latin typeface="Times New Roman" pitchFamily="18" charset="0"/>
              </a:rPr>
              <a:t> open waveguide dispersion curve</a:t>
            </a:r>
            <a:endParaRPr lang="en-US"/>
          </a:p>
        </p:txBody>
      </p:sp>
      <p:sp>
        <p:nvSpPr>
          <p:cNvPr id="577553" name="Line 17"/>
          <p:cNvSpPr>
            <a:spLocks noChangeShapeType="1"/>
          </p:cNvSpPr>
          <p:nvPr/>
        </p:nvSpPr>
        <p:spPr bwMode="auto">
          <a:xfrm flipV="1">
            <a:off x="1285874" y="4946650"/>
            <a:ext cx="1600200" cy="1066800"/>
          </a:xfrm>
          <a:prstGeom prst="line">
            <a:avLst/>
          </a:prstGeom>
          <a:noFill/>
          <a:ln w="12700">
            <a:solidFill>
              <a:schemeClr val="tx1"/>
            </a:solidFill>
            <a:round/>
            <a:headEnd type="none" w="sm" len="sm"/>
            <a:tailEnd type="none" w="sm" len="sm"/>
          </a:ln>
          <a:effectLst/>
        </p:spPr>
        <p:txBody>
          <a:bodyPr/>
          <a:lstStyle/>
          <a:p>
            <a:endParaRPr lang="en-US"/>
          </a:p>
        </p:txBody>
      </p:sp>
      <p:sp>
        <p:nvSpPr>
          <p:cNvPr id="577555" name="Oval 19"/>
          <p:cNvSpPr>
            <a:spLocks noChangeArrowheads="1"/>
          </p:cNvSpPr>
          <p:nvPr/>
        </p:nvSpPr>
        <p:spPr bwMode="auto">
          <a:xfrm>
            <a:off x="2886074" y="4870450"/>
            <a:ext cx="76200" cy="76200"/>
          </a:xfrm>
          <a:prstGeom prst="ellipse">
            <a:avLst/>
          </a:prstGeom>
          <a:solidFill>
            <a:srgbClr val="0000CC"/>
          </a:solidFill>
          <a:ln w="12700">
            <a:solidFill>
              <a:schemeClr val="tx1"/>
            </a:solidFill>
            <a:round/>
            <a:headEnd type="none" w="sm" len="sm"/>
            <a:tailEnd type="none" w="sm" len="sm"/>
          </a:ln>
          <a:effectLst/>
        </p:spPr>
        <p:txBody>
          <a:bodyPr wrap="none" anchor="ctr"/>
          <a:lstStyle/>
          <a:p>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1E1CA7EA-2074-47D0-B5DF-6D87CDEC74B4}" type="slidenum">
              <a:rPr lang="en-GB"/>
              <a:pPr/>
              <a:t>22</a:t>
            </a:fld>
            <a:endParaRPr lang="en-GB"/>
          </a:p>
        </p:txBody>
      </p:sp>
      <p:sp>
        <p:nvSpPr>
          <p:cNvPr id="483332" name="Rectangle 4"/>
          <p:cNvSpPr>
            <a:spLocks noGrp="1" noChangeArrowheads="1"/>
          </p:cNvSpPr>
          <p:nvPr>
            <p:ph type="title"/>
          </p:nvPr>
        </p:nvSpPr>
        <p:spPr/>
        <p:txBody>
          <a:bodyPr/>
          <a:lstStyle/>
          <a:p>
            <a:r>
              <a:rPr lang="en-US" sz="3200"/>
              <a:t>Traveling wave linac structures</a:t>
            </a:r>
          </a:p>
        </p:txBody>
      </p:sp>
      <p:sp>
        <p:nvSpPr>
          <p:cNvPr id="483333" name="Rectangle 5"/>
          <p:cNvSpPr>
            <a:spLocks noChangeArrowheads="1"/>
          </p:cNvSpPr>
          <p:nvPr/>
        </p:nvSpPr>
        <p:spPr bwMode="auto">
          <a:xfrm>
            <a:off x="873303" y="3276600"/>
            <a:ext cx="10952252" cy="255905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Disc-loaded waveguide designed for </a:t>
            </a:r>
            <a:r>
              <a:rPr lang="en-US" sz="1600" dirty="0" err="1">
                <a:latin typeface="Comic Sans MS" pitchFamily="66" charset="0"/>
                <a:sym typeface="Symbol" pitchFamily="18" charset="2"/>
              </a:rPr>
              <a:t>v</a:t>
            </a:r>
            <a:r>
              <a:rPr lang="en-US" sz="1600" baseline="-25000" dirty="0" err="1">
                <a:latin typeface="Comic Sans MS" pitchFamily="66" charset="0"/>
                <a:sym typeface="Symbol" pitchFamily="18" charset="2"/>
              </a:rPr>
              <a:t>ph</a:t>
            </a:r>
            <a:r>
              <a:rPr lang="en-US" sz="1600" dirty="0">
                <a:latin typeface="Comic Sans MS" pitchFamily="66" charset="0"/>
                <a:sym typeface="Symbol" pitchFamily="18" charset="2"/>
              </a:rPr>
              <a:t>=c at a given frequency, equipped with an input and an output coupler.</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RF power is introduced via the input coupler. Part of the power is dissipated in the structure, part is taken by the beam (beam loading) and the rest is absorbed in a matched load at the end of the structure. Usually, structure length is such that ~30% of power goes to the load.</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The “</a:t>
            </a:r>
            <a:r>
              <a:rPr lang="en-US" sz="1600" dirty="0">
                <a:solidFill>
                  <a:schemeClr val="hlink"/>
                </a:solidFill>
                <a:latin typeface="Comic Sans MS" pitchFamily="66" charset="0"/>
                <a:sym typeface="Symbol" pitchFamily="18" charset="2"/>
              </a:rPr>
              <a:t>traveling wave</a:t>
            </a:r>
            <a:r>
              <a:rPr lang="en-US" sz="1600" dirty="0">
                <a:latin typeface="Comic Sans MS" pitchFamily="66" charset="0"/>
                <a:sym typeface="Symbol" pitchFamily="18" charset="2"/>
              </a:rPr>
              <a:t>” structure is the standard linac for </a:t>
            </a:r>
            <a:r>
              <a:rPr lang="en-US" sz="1600" dirty="0">
                <a:solidFill>
                  <a:schemeClr val="hlink"/>
                </a:solidFill>
                <a:latin typeface="Comic Sans MS" pitchFamily="66" charset="0"/>
                <a:sym typeface="Symbol" pitchFamily="18" charset="2"/>
              </a:rPr>
              <a:t>electrons from </a:t>
            </a:r>
            <a:r>
              <a:rPr lang="en-US" sz="1600" dirty="0">
                <a:solidFill>
                  <a:schemeClr val="hlink"/>
                </a:solidFill>
                <a:latin typeface="Symbol" pitchFamily="18" charset="2"/>
                <a:sym typeface="Symbol" pitchFamily="18" charset="2"/>
              </a:rPr>
              <a:t>b</a:t>
            </a:r>
            <a:r>
              <a:rPr lang="en-US" sz="1600" dirty="0">
                <a:solidFill>
                  <a:schemeClr val="hlink"/>
                </a:solidFill>
                <a:latin typeface="Comic Sans MS" pitchFamily="66" charset="0"/>
                <a:sym typeface="Symbol" pitchFamily="18" charset="2"/>
              </a:rPr>
              <a:t>~1</a:t>
            </a:r>
            <a:r>
              <a:rPr lang="en-US" sz="1600" dirty="0">
                <a:latin typeface="Comic Sans MS" pitchFamily="66" charset="0"/>
                <a:sym typeface="Symbol" pitchFamily="18" charset="2"/>
              </a:rPr>
              <a:t>. </a:t>
            </a:r>
          </a:p>
          <a:p>
            <a:pPr marL="457200" indent="-457200">
              <a:lnSpc>
                <a:spcPct val="110000"/>
              </a:lnSpc>
              <a:buClr>
                <a:schemeClr val="hlink"/>
              </a:buClr>
              <a:buSzPct val="70000"/>
              <a:buFont typeface="Symbol" pitchFamily="18" charset="2"/>
              <a:buChar char="®"/>
            </a:pPr>
            <a:r>
              <a:rPr lang="en-US" sz="1600" dirty="0">
                <a:latin typeface="Comic Sans MS" pitchFamily="66" charset="0"/>
                <a:sym typeface="Symbol" pitchFamily="18" charset="2"/>
              </a:rPr>
              <a:t>Can </a:t>
            </a:r>
            <a:r>
              <a:rPr lang="en-US" sz="1600" u="sng" dirty="0">
                <a:solidFill>
                  <a:schemeClr val="hlink"/>
                </a:solidFill>
                <a:latin typeface="Comic Sans MS" pitchFamily="66" charset="0"/>
                <a:sym typeface="Symbol" pitchFamily="18" charset="2"/>
              </a:rPr>
              <a:t>not</a:t>
            </a:r>
            <a:r>
              <a:rPr lang="en-US" sz="1600" dirty="0">
                <a:latin typeface="Comic Sans MS" pitchFamily="66" charset="0"/>
                <a:sym typeface="Symbol" pitchFamily="18" charset="2"/>
              </a:rPr>
              <a:t> be used for protons at v&lt;c: </a:t>
            </a:r>
          </a:p>
          <a:p>
            <a:pPr marL="457200" indent="-457200">
              <a:lnSpc>
                <a:spcPct val="110000"/>
              </a:lnSpc>
              <a:buClr>
                <a:schemeClr val="hlink"/>
              </a:buClr>
              <a:buSzPct val="70000"/>
            </a:pPr>
            <a:r>
              <a:rPr lang="en-US" sz="1600" dirty="0">
                <a:latin typeface="Comic Sans MS" pitchFamily="66" charset="0"/>
                <a:sym typeface="Symbol" pitchFamily="18" charset="2"/>
              </a:rPr>
              <a:t>		1. constant cell length does not allow synchronism 				</a:t>
            </a:r>
          </a:p>
          <a:p>
            <a:pPr marL="457200" indent="-457200">
              <a:lnSpc>
                <a:spcPct val="110000"/>
              </a:lnSpc>
              <a:buClr>
                <a:schemeClr val="hlink"/>
              </a:buClr>
              <a:buSzPct val="70000"/>
            </a:pPr>
            <a:r>
              <a:rPr lang="en-US" sz="1600" dirty="0">
                <a:latin typeface="Comic Sans MS" pitchFamily="66" charset="0"/>
                <a:sym typeface="Symbol" pitchFamily="18" charset="2"/>
              </a:rPr>
              <a:t>		2. structures are long, without space for transverse focusing</a:t>
            </a:r>
          </a:p>
        </p:txBody>
      </p:sp>
      <p:pic>
        <p:nvPicPr>
          <p:cNvPr id="483334"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559138" y="1083924"/>
            <a:ext cx="5157643" cy="2080516"/>
          </a:xfrm>
          <a:prstGeom prst="rect">
            <a:avLst/>
          </a:prstGeom>
          <a:noFill/>
          <a:ln w="9525">
            <a:noFill/>
            <a:miter lim="800000"/>
            <a:headEnd/>
            <a:tailEnd/>
          </a:ln>
          <a:effectLst/>
        </p:spPr>
      </p:pic>
      <p:sp>
        <p:nvSpPr>
          <p:cNvPr id="483335" name="Text Box 7"/>
          <p:cNvSpPr txBox="1">
            <a:spLocks noChangeArrowheads="1"/>
          </p:cNvSpPr>
          <p:nvPr/>
        </p:nvSpPr>
        <p:spPr bwMode="auto">
          <a:xfrm>
            <a:off x="2637889" y="2419350"/>
            <a:ext cx="838200" cy="336550"/>
          </a:xfrm>
          <a:prstGeom prst="rect">
            <a:avLst/>
          </a:prstGeom>
          <a:noFill/>
          <a:ln w="12700">
            <a:noFill/>
            <a:miter lim="800000"/>
            <a:headEnd type="none" w="sm" len="sm"/>
            <a:tailEnd type="none" w="sm" len="sm"/>
          </a:ln>
          <a:effectLst/>
        </p:spPr>
        <p:txBody>
          <a:bodyPr>
            <a:spAutoFit/>
          </a:bodyPr>
          <a:lstStyle/>
          <a:p>
            <a:r>
              <a:rPr lang="en-US" sz="1600" dirty="0">
                <a:solidFill>
                  <a:schemeClr val="accent1"/>
                </a:solidFill>
                <a:latin typeface="Comic Sans MS" pitchFamily="66" charset="0"/>
              </a:rPr>
              <a:t>beam</a:t>
            </a:r>
          </a:p>
        </p:txBody>
      </p:sp>
      <p:sp>
        <p:nvSpPr>
          <p:cNvPr id="483336" name="Line 8"/>
          <p:cNvSpPr>
            <a:spLocks noChangeShapeType="1"/>
          </p:cNvSpPr>
          <p:nvPr/>
        </p:nvSpPr>
        <p:spPr bwMode="auto">
          <a:xfrm>
            <a:off x="3330538" y="2587625"/>
            <a:ext cx="228600" cy="0"/>
          </a:xfrm>
          <a:prstGeom prst="line">
            <a:avLst/>
          </a:prstGeom>
          <a:noFill/>
          <a:ln w="19050">
            <a:solidFill>
              <a:schemeClr val="accent1"/>
            </a:solidFill>
            <a:round/>
            <a:headEnd type="none" w="sm" len="sm"/>
            <a:tailEnd type="triangle" w="sm" len="sm"/>
          </a:ln>
          <a:effectLst/>
        </p:spPr>
        <p:txBody>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a:xfrm>
            <a:off x="3421062" y="5904287"/>
            <a:ext cx="6572221" cy="365125"/>
          </a:xfrm>
        </p:spPr>
        <p:txBody>
          <a:bodyPr/>
          <a:lstStyle/>
          <a:p>
            <a:fld id="{0584690E-8BA3-4110-B319-CBC1CA72A493}" type="slidenum">
              <a:rPr lang="en-GB"/>
              <a:pPr/>
              <a:t>23</a:t>
            </a:fld>
            <a:endParaRPr lang="en-GB"/>
          </a:p>
        </p:txBody>
      </p:sp>
      <p:sp>
        <p:nvSpPr>
          <p:cNvPr id="418820" name="Rectangle 4"/>
          <p:cNvSpPr>
            <a:spLocks noGrp="1" noChangeArrowheads="1"/>
          </p:cNvSpPr>
          <p:nvPr>
            <p:ph type="title"/>
          </p:nvPr>
        </p:nvSpPr>
        <p:spPr/>
        <p:txBody>
          <a:bodyPr/>
          <a:lstStyle/>
          <a:p>
            <a:r>
              <a:rPr lang="en-US" sz="3200"/>
              <a:t>Standing wave linac structures </a:t>
            </a:r>
          </a:p>
        </p:txBody>
      </p:sp>
      <p:sp>
        <p:nvSpPr>
          <p:cNvPr id="418821" name="Rectangle 5"/>
          <p:cNvSpPr>
            <a:spLocks noChangeArrowheads="1"/>
          </p:cNvSpPr>
          <p:nvPr/>
        </p:nvSpPr>
        <p:spPr bwMode="auto">
          <a:xfrm>
            <a:off x="990600" y="2291137"/>
            <a:ext cx="5105400" cy="2286000"/>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70000"/>
              <a:buFont typeface="Symbol" pitchFamily="18" charset="2"/>
              <a:buNone/>
            </a:pPr>
            <a:r>
              <a:rPr lang="en-US" sz="1600">
                <a:latin typeface="Comic Sans MS" pitchFamily="66" charset="0"/>
                <a:sym typeface="Symbol" pitchFamily="18" charset="2"/>
              </a:rPr>
              <a:t>To obtain an accelerating structure for protons we close our disc-loaded structure at both ends with metallic walls  multiple reflections of the waves. </a:t>
            </a:r>
          </a:p>
          <a:p>
            <a:pPr>
              <a:lnSpc>
                <a:spcPct val="110000"/>
              </a:lnSpc>
              <a:spcBef>
                <a:spcPct val="50000"/>
              </a:spcBef>
              <a:buClr>
                <a:schemeClr val="hlink"/>
              </a:buClr>
              <a:buSzPct val="70000"/>
              <a:buFont typeface="Symbol" pitchFamily="18" charset="2"/>
              <a:buNone/>
            </a:pPr>
            <a:r>
              <a:rPr lang="en-US" sz="1600">
                <a:latin typeface="Comic Sans MS" pitchFamily="66" charset="0"/>
                <a:sym typeface="Symbol" pitchFamily="18" charset="2"/>
              </a:rPr>
              <a:t>Boundary condition at both ends is that electric field must be perpendicular to the cover  Only </a:t>
            </a:r>
            <a:r>
              <a:rPr lang="en-US" sz="1600">
                <a:solidFill>
                  <a:schemeClr val="hlink"/>
                </a:solidFill>
                <a:latin typeface="Comic Sans MS" pitchFamily="66" charset="0"/>
                <a:sym typeface="Symbol" pitchFamily="18" charset="2"/>
              </a:rPr>
              <a:t>some modes on the disc-loaded dispersion curve</a:t>
            </a:r>
            <a:r>
              <a:rPr lang="en-US" sz="1600">
                <a:latin typeface="Comic Sans MS" pitchFamily="66" charset="0"/>
                <a:sym typeface="Symbol" pitchFamily="18" charset="2"/>
              </a:rPr>
              <a:t> are allowed  only some frequencies on the dispersion curve are permitted.</a:t>
            </a:r>
          </a:p>
        </p:txBody>
      </p:sp>
      <p:pic>
        <p:nvPicPr>
          <p:cNvPr id="418844" name="Picture 2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77001" y="1387040"/>
            <a:ext cx="4212639" cy="3472635"/>
          </a:xfrm>
          <a:prstGeom prst="rect">
            <a:avLst/>
          </a:prstGeom>
          <a:noFill/>
          <a:ln w="9525">
            <a:noFill/>
            <a:miter lim="800000"/>
            <a:headEnd/>
            <a:tailEnd/>
          </a:ln>
        </p:spPr>
      </p:pic>
      <p:pic>
        <p:nvPicPr>
          <p:cNvPr id="418845" name="Picture 29"/>
          <p:cNvPicPr>
            <a:picLocks noChangeAspect="1" noChangeArrowheads="1"/>
          </p:cNvPicPr>
          <p:nvPr/>
        </p:nvPicPr>
        <p:blipFill>
          <a:blip r:embed="rId3" cstate="email">
            <a:extLst>
              <a:ext uri="{28A0092B-C50C-407E-A947-70E740481C1C}">
                <a14:useLocalDpi xmlns:a14="http://schemas.microsoft.com/office/drawing/2010/main"/>
              </a:ext>
            </a:extLst>
          </a:blip>
          <a:srcRect r="43549" b="79980"/>
          <a:stretch>
            <a:fillRect/>
          </a:stretch>
        </p:blipFill>
        <p:spPr bwMode="auto">
          <a:xfrm>
            <a:off x="1066800" y="1071937"/>
            <a:ext cx="4648200" cy="1195388"/>
          </a:xfrm>
          <a:prstGeom prst="rect">
            <a:avLst/>
          </a:prstGeom>
          <a:noFill/>
          <a:ln w="9525">
            <a:noFill/>
            <a:miter lim="800000"/>
            <a:headEnd/>
            <a:tailEnd/>
          </a:ln>
        </p:spPr>
      </p:pic>
      <p:sp>
        <p:nvSpPr>
          <p:cNvPr id="418846" name="Rectangle 30"/>
          <p:cNvSpPr>
            <a:spLocks noChangeArrowheads="1"/>
          </p:cNvSpPr>
          <p:nvPr/>
        </p:nvSpPr>
        <p:spPr bwMode="auto">
          <a:xfrm>
            <a:off x="1066800" y="4653337"/>
            <a:ext cx="8382000" cy="1371600"/>
          </a:xfrm>
          <a:prstGeom prst="rect">
            <a:avLst/>
          </a:prstGeom>
          <a:noFill/>
          <a:ln w="9525">
            <a:noFill/>
            <a:miter lim="800000"/>
            <a:headEnd/>
            <a:tailEnd/>
          </a:ln>
          <a:effectLst/>
        </p:spPr>
        <p:txBody>
          <a:bodyPr lIns="92075" tIns="46038" rIns="92075" bIns="46038"/>
          <a:lstStyle/>
          <a:p>
            <a:pPr marL="266700" indent="-266700">
              <a:lnSpc>
                <a:spcPct val="110000"/>
              </a:lnSpc>
              <a:spcBef>
                <a:spcPct val="10000"/>
              </a:spcBef>
              <a:buClr>
                <a:schemeClr val="hlink"/>
              </a:buClr>
              <a:buSzPct val="70000"/>
            </a:pPr>
            <a:r>
              <a:rPr lang="en-US" sz="1600">
                <a:latin typeface="Comic Sans MS" pitchFamily="66" charset="0"/>
                <a:sym typeface="Symbol" pitchFamily="18" charset="2"/>
              </a:rPr>
              <a:t>In general:</a:t>
            </a:r>
          </a:p>
          <a:p>
            <a:pPr marL="266700" indent="-266700">
              <a:lnSpc>
                <a:spcPct val="110000"/>
              </a:lnSpc>
              <a:spcBef>
                <a:spcPct val="10000"/>
              </a:spcBef>
              <a:buClr>
                <a:schemeClr val="hlink"/>
              </a:buClr>
              <a:buFont typeface="Symbol" pitchFamily="18" charset="2"/>
              <a:buAutoNum type="arabicPeriod"/>
            </a:pPr>
            <a:r>
              <a:rPr lang="en-US" sz="1600">
                <a:latin typeface="Comic Sans MS" pitchFamily="66" charset="0"/>
                <a:sym typeface="Symbol" pitchFamily="18" charset="2"/>
              </a:rPr>
              <a:t>the modes allowed will be equally spaced in k</a:t>
            </a:r>
          </a:p>
          <a:p>
            <a:pPr marL="266700" indent="-266700">
              <a:lnSpc>
                <a:spcPct val="110000"/>
              </a:lnSpc>
              <a:spcBef>
                <a:spcPct val="10000"/>
              </a:spcBef>
              <a:buClr>
                <a:schemeClr val="hlink"/>
              </a:buClr>
              <a:buFont typeface="Symbol" pitchFamily="18" charset="2"/>
              <a:buAutoNum type="arabicPeriod"/>
            </a:pPr>
            <a:r>
              <a:rPr lang="en-US" sz="1600">
                <a:latin typeface="Comic Sans MS" pitchFamily="66" charset="0"/>
                <a:sym typeface="Symbol" pitchFamily="18" charset="2"/>
              </a:rPr>
              <a:t>The number of modes will be identical to the number of cells (N cells  N modes)</a:t>
            </a:r>
          </a:p>
          <a:p>
            <a:pPr marL="266700" indent="-266700">
              <a:lnSpc>
                <a:spcPct val="110000"/>
              </a:lnSpc>
              <a:spcBef>
                <a:spcPct val="10000"/>
              </a:spcBef>
              <a:buClr>
                <a:schemeClr val="hlink"/>
              </a:buClr>
              <a:buFont typeface="Symbol" pitchFamily="18" charset="2"/>
              <a:buAutoNum type="arabicPeriod"/>
            </a:pPr>
            <a:r>
              <a:rPr lang="en-US" sz="1600">
                <a:latin typeface="Comic Sans MS" pitchFamily="66" charset="0"/>
                <a:sym typeface="Symbol" pitchFamily="18" charset="2"/>
              </a:rPr>
              <a:t>k represents the phase difference between the field in adjacent cells.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7A21A565-5BD8-430D-9F12-B42758C867DD}" type="slidenum">
              <a:rPr lang="en-GB"/>
              <a:pPr/>
              <a:t>24</a:t>
            </a:fld>
            <a:endParaRPr lang="en-GB"/>
          </a:p>
        </p:txBody>
      </p:sp>
      <p:sp>
        <p:nvSpPr>
          <p:cNvPr id="536580" name="Rectangle 4"/>
          <p:cNvSpPr>
            <a:spLocks noGrp="1" noChangeArrowheads="1"/>
          </p:cNvSpPr>
          <p:nvPr>
            <p:ph type="title"/>
          </p:nvPr>
        </p:nvSpPr>
        <p:spPr/>
        <p:txBody>
          <a:bodyPr/>
          <a:lstStyle/>
          <a:p>
            <a:r>
              <a:rPr lang="en-GB" sz="3200"/>
              <a:t>More on standing wave structures</a:t>
            </a:r>
            <a:endParaRPr lang="en-US" sz="3200"/>
          </a:p>
        </p:txBody>
      </p:sp>
      <p:sp>
        <p:nvSpPr>
          <p:cNvPr id="536581" name="Rectangle 5"/>
          <p:cNvSpPr>
            <a:spLocks noChangeArrowheads="1"/>
          </p:cNvSpPr>
          <p:nvPr/>
        </p:nvSpPr>
        <p:spPr bwMode="auto">
          <a:xfrm>
            <a:off x="6440472" y="1282808"/>
            <a:ext cx="5053173" cy="3209818"/>
          </a:xfrm>
          <a:prstGeom prst="rect">
            <a:avLst/>
          </a:prstGeom>
          <a:noFill/>
          <a:ln w="9525">
            <a:noFill/>
            <a:miter lim="800000"/>
            <a:headEnd/>
            <a:tailEnd/>
          </a:ln>
          <a:effectLst/>
        </p:spPr>
        <p:txBody>
          <a:bodyPr lIns="92075" tIns="46038" rIns="92075" bIns="46038"/>
          <a:lstStyle/>
          <a:p>
            <a:pPr marL="266700" indent="-266700">
              <a:lnSpc>
                <a:spcPct val="110000"/>
              </a:lnSpc>
              <a:spcBef>
                <a:spcPct val="50000"/>
              </a:spcBef>
              <a:buClr>
                <a:schemeClr val="hlink"/>
              </a:buClr>
              <a:buSzPct val="70000"/>
              <a:buFont typeface="Symbol" pitchFamily="18" charset="2"/>
              <a:buChar char="®"/>
            </a:pPr>
            <a:r>
              <a:rPr lang="en-US" sz="1600" dirty="0">
                <a:solidFill>
                  <a:schemeClr val="hlink"/>
                </a:solidFill>
                <a:latin typeface="Comic Sans MS" pitchFamily="66" charset="0"/>
                <a:sym typeface="Symbol" pitchFamily="18" charset="2"/>
              </a:rPr>
              <a:t>STANDING WAVE</a:t>
            </a:r>
            <a:r>
              <a:rPr lang="en-US" sz="1600" dirty="0">
                <a:latin typeface="Comic Sans MS" pitchFamily="66" charset="0"/>
                <a:sym typeface="Symbol" pitchFamily="18" charset="2"/>
              </a:rPr>
              <a:t> MODES are generated by the sum of 2 waves traveling in opposite directions, adding up in the different cells.</a:t>
            </a:r>
          </a:p>
          <a:p>
            <a:pPr marL="266700" indent="-2667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For acceleration, the particles must be in phase with the E-field on axis. We have already seen the </a:t>
            </a:r>
            <a:r>
              <a:rPr lang="en-US" sz="1600" dirty="0">
                <a:latin typeface="Symbol" pitchFamily="18" charset="2"/>
                <a:sym typeface="Symbol" pitchFamily="18" charset="2"/>
              </a:rPr>
              <a:t>p</a:t>
            </a:r>
            <a:r>
              <a:rPr lang="en-US" sz="1600" dirty="0">
                <a:latin typeface="Comic Sans MS" pitchFamily="66" charset="0"/>
                <a:sym typeface="Symbol" pitchFamily="18" charset="2"/>
              </a:rPr>
              <a:t> mode: synchronism condition for cell length </a:t>
            </a:r>
            <a:r>
              <a:rPr lang="en-US" dirty="0">
                <a:latin typeface="Freestyle Script" pitchFamily="66" charset="0"/>
                <a:sym typeface="Symbol" pitchFamily="18" charset="2"/>
              </a:rPr>
              <a:t>l</a:t>
            </a:r>
            <a:r>
              <a:rPr lang="en-US" sz="1600" dirty="0">
                <a:latin typeface="Comic Sans MS" pitchFamily="66" charset="0"/>
                <a:sym typeface="Symbol" pitchFamily="18" charset="2"/>
              </a:rPr>
              <a:t> = </a:t>
            </a:r>
            <a:r>
              <a:rPr lang="en-US" sz="1600" dirty="0">
                <a:latin typeface="Symbol" pitchFamily="18" charset="2"/>
                <a:sym typeface="Symbol" pitchFamily="18" charset="2"/>
              </a:rPr>
              <a:t>bl</a:t>
            </a:r>
            <a:r>
              <a:rPr lang="en-US" sz="1600" dirty="0">
                <a:latin typeface="Comic Sans MS" pitchFamily="66" charset="0"/>
                <a:sym typeface="Symbol" pitchFamily="18" charset="2"/>
              </a:rPr>
              <a:t>/2.</a:t>
            </a:r>
          </a:p>
          <a:p>
            <a:pPr marL="266700" indent="-2667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Standing wave structures can be used for </a:t>
            </a:r>
            <a:r>
              <a:rPr lang="en-US" sz="1600" dirty="0">
                <a:solidFill>
                  <a:schemeClr val="hlink"/>
                </a:solidFill>
                <a:latin typeface="Comic Sans MS" pitchFamily="66" charset="0"/>
                <a:sym typeface="Symbol" pitchFamily="18" charset="2"/>
              </a:rPr>
              <a:t>any </a:t>
            </a:r>
            <a:r>
              <a:rPr lang="en-US" sz="1600" dirty="0">
                <a:solidFill>
                  <a:schemeClr val="hlink"/>
                </a:solidFill>
                <a:latin typeface="Symbol" pitchFamily="18" charset="2"/>
                <a:sym typeface="Symbol" pitchFamily="18" charset="2"/>
              </a:rPr>
              <a:t>b</a:t>
            </a:r>
            <a:r>
              <a:rPr lang="en-US" sz="1600" dirty="0">
                <a:latin typeface="Comic Sans MS" pitchFamily="66" charset="0"/>
                <a:sym typeface="Symbol" pitchFamily="18" charset="2"/>
              </a:rPr>
              <a:t> ( ions and electrons) and their cell length can increase, to follow the </a:t>
            </a:r>
            <a:r>
              <a:rPr lang="en-US" sz="1600" dirty="0">
                <a:solidFill>
                  <a:schemeClr val="hlink"/>
                </a:solidFill>
                <a:latin typeface="Comic Sans MS" pitchFamily="66" charset="0"/>
                <a:sym typeface="Symbol" pitchFamily="18" charset="2"/>
              </a:rPr>
              <a:t>increase in </a:t>
            </a:r>
            <a:r>
              <a:rPr lang="en-US" sz="1600" dirty="0">
                <a:solidFill>
                  <a:schemeClr val="hlink"/>
                </a:solidFill>
                <a:latin typeface="Symbol" pitchFamily="18" charset="2"/>
                <a:sym typeface="Symbol" pitchFamily="18" charset="2"/>
              </a:rPr>
              <a:t>b</a:t>
            </a:r>
            <a:r>
              <a:rPr lang="en-US" sz="1600" dirty="0">
                <a:latin typeface="Comic Sans MS" pitchFamily="66" charset="0"/>
                <a:sym typeface="Symbol" pitchFamily="18" charset="2"/>
              </a:rPr>
              <a:t> of the ions.</a:t>
            </a:r>
          </a:p>
        </p:txBody>
      </p:sp>
      <p:pic>
        <p:nvPicPr>
          <p:cNvPr id="536582" name="Picture 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35441" y="1066801"/>
            <a:ext cx="5060559" cy="3669586"/>
          </a:xfrm>
          <a:prstGeom prst="rect">
            <a:avLst/>
          </a:prstGeom>
          <a:noFill/>
          <a:ln w="9525">
            <a:noFill/>
            <a:miter lim="800000"/>
            <a:headEnd/>
            <a:tailEnd/>
          </a:ln>
        </p:spPr>
      </p:pic>
      <p:sp>
        <p:nvSpPr>
          <p:cNvPr id="536583" name="Rectangle 7"/>
          <p:cNvSpPr>
            <a:spLocks noChangeArrowheads="1"/>
          </p:cNvSpPr>
          <p:nvPr/>
        </p:nvSpPr>
        <p:spPr bwMode="auto">
          <a:xfrm>
            <a:off x="462337" y="4719317"/>
            <a:ext cx="5633663" cy="1571946"/>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70000"/>
              <a:buFont typeface="Symbol" pitchFamily="18" charset="2"/>
              <a:buNone/>
            </a:pPr>
            <a:r>
              <a:rPr lang="en-US" sz="1600" dirty="0">
                <a:latin typeface="Comic Sans MS" pitchFamily="66" charset="0"/>
                <a:sym typeface="Symbol" pitchFamily="18" charset="2"/>
              </a:rPr>
              <a:t>Standing wave modes are named from the phase difference between adjacent cells: in the example above, mode 0, </a:t>
            </a:r>
            <a:r>
              <a:rPr lang="en-US" sz="1600" dirty="0">
                <a:latin typeface="Symbol" pitchFamily="18" charset="2"/>
                <a:sym typeface="Symbol" pitchFamily="18" charset="2"/>
              </a:rPr>
              <a:t>p</a:t>
            </a:r>
            <a:r>
              <a:rPr lang="en-US" sz="1600" dirty="0">
                <a:latin typeface="Comic Sans MS" pitchFamily="66" charset="0"/>
                <a:sym typeface="Symbol" pitchFamily="18" charset="2"/>
              </a:rPr>
              <a:t>/2, 2</a:t>
            </a:r>
            <a:r>
              <a:rPr lang="en-US" sz="1600" dirty="0">
                <a:latin typeface="Symbol" pitchFamily="18" charset="2"/>
                <a:sym typeface="Symbol" pitchFamily="18" charset="2"/>
              </a:rPr>
              <a:t>p</a:t>
            </a:r>
            <a:r>
              <a:rPr lang="en-US" sz="1600" dirty="0">
                <a:latin typeface="Comic Sans MS" pitchFamily="66" charset="0"/>
                <a:sym typeface="Symbol" pitchFamily="18" charset="2"/>
              </a:rPr>
              <a:t>/3, </a:t>
            </a:r>
            <a:r>
              <a:rPr lang="en-US" sz="1600" dirty="0">
                <a:latin typeface="Symbol" pitchFamily="18" charset="2"/>
                <a:sym typeface="Symbol" pitchFamily="18" charset="2"/>
              </a:rPr>
              <a:t>p</a:t>
            </a:r>
            <a:r>
              <a:rPr lang="en-US" sz="1600" dirty="0">
                <a:latin typeface="Comic Sans MS" pitchFamily="66" charset="0"/>
                <a:sym typeface="Symbol" pitchFamily="18" charset="2"/>
              </a:rPr>
              <a:t>. </a:t>
            </a:r>
          </a:p>
          <a:p>
            <a:pPr>
              <a:lnSpc>
                <a:spcPct val="110000"/>
              </a:lnSpc>
              <a:spcBef>
                <a:spcPct val="50000"/>
              </a:spcBef>
              <a:buClr>
                <a:schemeClr val="hlink"/>
              </a:buClr>
              <a:buSzPct val="70000"/>
              <a:buFont typeface="Symbol" pitchFamily="18" charset="2"/>
              <a:buNone/>
            </a:pPr>
            <a:r>
              <a:rPr lang="en-GB" sz="1600" dirty="0">
                <a:latin typeface="Comic Sans MS" pitchFamily="66" charset="0"/>
                <a:sym typeface="Symbol" pitchFamily="18" charset="2"/>
              </a:rPr>
              <a:t>In standing wave structures, cell length can be matched to the particle velocity !</a:t>
            </a:r>
            <a:endParaRPr lang="en-US" sz="1600" dirty="0">
              <a:latin typeface="Comic Sans MS" pitchFamily="66" charset="0"/>
              <a:sym typeface="Symbol" pitchFamily="18" charset="2"/>
            </a:endParaRPr>
          </a:p>
        </p:txBody>
      </p:sp>
      <p:sp>
        <p:nvSpPr>
          <p:cNvPr id="536584" name="Rectangle 8"/>
          <p:cNvSpPr>
            <a:spLocks noChangeArrowheads="1"/>
          </p:cNvSpPr>
          <p:nvPr/>
        </p:nvSpPr>
        <p:spPr bwMode="auto">
          <a:xfrm>
            <a:off x="7714468" y="4723607"/>
            <a:ext cx="2209800" cy="1066800"/>
          </a:xfrm>
          <a:prstGeom prst="rect">
            <a:avLst/>
          </a:prstGeom>
          <a:noFill/>
          <a:ln w="9525">
            <a:solidFill>
              <a:schemeClr val="hlink"/>
            </a:solidFill>
            <a:miter lim="800000"/>
            <a:headEnd/>
            <a:tailEnd/>
          </a:ln>
          <a:effectLst/>
        </p:spPr>
        <p:txBody>
          <a:bodyPr lIns="92075" tIns="46038" rIns="92075" bIns="46038"/>
          <a:lstStyle/>
          <a:p>
            <a:pPr marL="457200" indent="-457200">
              <a:buClr>
                <a:schemeClr val="hlink"/>
              </a:buClr>
              <a:buSzPct val="70000"/>
            </a:pPr>
            <a:r>
              <a:rPr lang="en-US" sz="1400">
                <a:latin typeface="Comic Sans MS" pitchFamily="66" charset="0"/>
                <a:sym typeface="Symbol" pitchFamily="18" charset="2"/>
              </a:rPr>
              <a:t>Synchronism conditions:</a:t>
            </a:r>
          </a:p>
          <a:p>
            <a:pPr marL="457200" indent="-457200">
              <a:buClr>
                <a:schemeClr val="hlink"/>
              </a:buClr>
              <a:buSzPct val="70000"/>
            </a:pPr>
            <a:r>
              <a:rPr lang="en-US" sz="1400">
                <a:latin typeface="Comic Sans MS" pitchFamily="66" charset="0"/>
                <a:sym typeface="Symbol" pitchFamily="18" charset="2"/>
              </a:rPr>
              <a:t>0-mode : </a:t>
            </a:r>
            <a:r>
              <a:rPr lang="en-US">
                <a:latin typeface="Freestyle Script" pitchFamily="66" charset="0"/>
                <a:sym typeface="Symbol" pitchFamily="18" charset="2"/>
              </a:rPr>
              <a:t>l</a:t>
            </a:r>
            <a:r>
              <a:rPr lang="en-US" sz="1400">
                <a:latin typeface="Comic Sans MS" pitchFamily="66" charset="0"/>
                <a:sym typeface="Symbol" pitchFamily="18" charset="2"/>
              </a:rPr>
              <a:t> = </a:t>
            </a:r>
            <a:r>
              <a:rPr lang="en-US" sz="1400" i="1">
                <a:latin typeface="Symbol" pitchFamily="18" charset="2"/>
                <a:sym typeface="Symbol" pitchFamily="18" charset="2"/>
              </a:rPr>
              <a:t>bl</a:t>
            </a:r>
          </a:p>
          <a:p>
            <a:pPr marL="457200" indent="-457200">
              <a:buClr>
                <a:schemeClr val="hlink"/>
              </a:buClr>
              <a:buSzPct val="70000"/>
            </a:pPr>
            <a:r>
              <a:rPr lang="en-US" sz="1400">
                <a:latin typeface="Symbol" pitchFamily="18" charset="2"/>
                <a:sym typeface="Symbol" pitchFamily="18" charset="2"/>
              </a:rPr>
              <a:t>p</a:t>
            </a:r>
            <a:r>
              <a:rPr lang="en-US" sz="1400">
                <a:latin typeface="Comic Sans MS" pitchFamily="66" charset="0"/>
                <a:sym typeface="Symbol" pitchFamily="18" charset="2"/>
              </a:rPr>
              <a:t>/2 mode: </a:t>
            </a:r>
            <a:r>
              <a:rPr lang="en-US" sz="1400" i="1">
                <a:latin typeface="Comic Sans MS" pitchFamily="66" charset="0"/>
                <a:sym typeface="Symbol" pitchFamily="18" charset="2"/>
              </a:rPr>
              <a:t>2</a:t>
            </a:r>
            <a:r>
              <a:rPr lang="en-US" sz="1400">
                <a:latin typeface="Comic Sans MS" pitchFamily="66" charset="0"/>
                <a:sym typeface="Symbol" pitchFamily="18" charset="2"/>
              </a:rPr>
              <a:t> </a:t>
            </a:r>
            <a:r>
              <a:rPr lang="en-US">
                <a:latin typeface="Freestyle Script" pitchFamily="66" charset="0"/>
                <a:sym typeface="Symbol" pitchFamily="18" charset="2"/>
              </a:rPr>
              <a:t>l</a:t>
            </a:r>
            <a:r>
              <a:rPr lang="en-US" sz="1400">
                <a:latin typeface="Comic Sans MS" pitchFamily="66" charset="0"/>
                <a:sym typeface="Symbol" pitchFamily="18" charset="2"/>
              </a:rPr>
              <a:t> = </a:t>
            </a:r>
            <a:r>
              <a:rPr lang="en-US" sz="1400" i="1">
                <a:latin typeface="Symbol" pitchFamily="18" charset="2"/>
                <a:sym typeface="Symbol" pitchFamily="18" charset="2"/>
              </a:rPr>
              <a:t>bl/2</a:t>
            </a:r>
            <a:endParaRPr lang="en-US" sz="1400">
              <a:latin typeface="Comic Sans MS" pitchFamily="66" charset="0"/>
              <a:sym typeface="Symbol" pitchFamily="18" charset="2"/>
            </a:endParaRPr>
          </a:p>
          <a:p>
            <a:pPr marL="457200" indent="-457200">
              <a:buClr>
                <a:schemeClr val="hlink"/>
              </a:buClr>
              <a:buSzPct val="70000"/>
            </a:pPr>
            <a:r>
              <a:rPr lang="en-US" sz="1400">
                <a:latin typeface="Symbol" pitchFamily="18" charset="2"/>
                <a:sym typeface="Symbol" pitchFamily="18" charset="2"/>
              </a:rPr>
              <a:t>p</a:t>
            </a:r>
            <a:r>
              <a:rPr lang="en-US" sz="1400">
                <a:latin typeface="Comic Sans MS" pitchFamily="66" charset="0"/>
                <a:sym typeface="Symbol" pitchFamily="18" charset="2"/>
              </a:rPr>
              <a:t> mode: </a:t>
            </a:r>
            <a:r>
              <a:rPr lang="en-US">
                <a:latin typeface="Freestyle Script" pitchFamily="66" charset="0"/>
                <a:sym typeface="Symbol" pitchFamily="18" charset="2"/>
              </a:rPr>
              <a:t>l</a:t>
            </a:r>
            <a:r>
              <a:rPr lang="en-US" sz="1400">
                <a:latin typeface="Comic Sans MS" pitchFamily="66" charset="0"/>
                <a:sym typeface="Symbol" pitchFamily="18" charset="2"/>
              </a:rPr>
              <a:t> = </a:t>
            </a:r>
            <a:r>
              <a:rPr lang="en-US" sz="1400" i="1">
                <a:latin typeface="Symbol" pitchFamily="18" charset="2"/>
                <a:sym typeface="Symbol" pitchFamily="18" charset="2"/>
              </a:rPr>
              <a:t>bl/2</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5"/>
          <p:cNvSpPr>
            <a:spLocks noGrp="1"/>
          </p:cNvSpPr>
          <p:nvPr>
            <p:ph type="ftr" sz="quarter" idx="11"/>
          </p:nvPr>
        </p:nvSpPr>
        <p:spPr/>
        <p:txBody>
          <a:bodyPr/>
          <a:lstStyle/>
          <a:p>
            <a:fld id="{C678E9D8-AB83-4C94-9304-4D13848631A7}" type="slidenum">
              <a:rPr lang="en-GB"/>
              <a:pPr/>
              <a:t>25</a:t>
            </a:fld>
            <a:endParaRPr lang="en-GB"/>
          </a:p>
        </p:txBody>
      </p:sp>
      <p:sp>
        <p:nvSpPr>
          <p:cNvPr id="658436" name="Rectangle 4"/>
          <p:cNvSpPr>
            <a:spLocks noGrp="1" noChangeArrowheads="1"/>
          </p:cNvSpPr>
          <p:nvPr>
            <p:ph type="title"/>
          </p:nvPr>
        </p:nvSpPr>
        <p:spPr/>
        <p:txBody>
          <a:bodyPr/>
          <a:lstStyle/>
          <a:p>
            <a:r>
              <a:rPr lang="en-US" sz="3200"/>
              <a:t>Acceleration on traveling and standing waves</a:t>
            </a:r>
          </a:p>
        </p:txBody>
      </p:sp>
      <p:sp>
        <p:nvSpPr>
          <p:cNvPr id="658439" name="Text Box 7"/>
          <p:cNvSpPr txBox="1">
            <a:spLocks noChangeArrowheads="1"/>
          </p:cNvSpPr>
          <p:nvPr/>
        </p:nvSpPr>
        <p:spPr bwMode="auto">
          <a:xfrm>
            <a:off x="3048000" y="1524000"/>
            <a:ext cx="2129814" cy="369332"/>
          </a:xfrm>
          <a:prstGeom prst="rect">
            <a:avLst/>
          </a:prstGeom>
          <a:noFill/>
          <a:ln w="12700">
            <a:noFill/>
            <a:miter lim="800000"/>
            <a:headEnd type="none" w="sm" len="sm"/>
            <a:tailEnd type="none" w="sm" len="sm"/>
          </a:ln>
          <a:effectLst/>
        </p:spPr>
        <p:txBody>
          <a:bodyPr wrap="none">
            <a:spAutoFit/>
          </a:bodyPr>
          <a:lstStyle/>
          <a:p>
            <a:r>
              <a:rPr lang="en-GB" i="1"/>
              <a:t>TRAVELING Wave</a:t>
            </a:r>
            <a:endParaRPr lang="en-US" i="1"/>
          </a:p>
        </p:txBody>
      </p:sp>
      <p:sp>
        <p:nvSpPr>
          <p:cNvPr id="658440" name="Text Box 8"/>
          <p:cNvSpPr txBox="1">
            <a:spLocks noChangeArrowheads="1"/>
          </p:cNvSpPr>
          <p:nvPr/>
        </p:nvSpPr>
        <p:spPr bwMode="auto">
          <a:xfrm>
            <a:off x="7086601" y="1524000"/>
            <a:ext cx="2010037" cy="369332"/>
          </a:xfrm>
          <a:prstGeom prst="rect">
            <a:avLst/>
          </a:prstGeom>
          <a:noFill/>
          <a:ln w="12700">
            <a:noFill/>
            <a:miter lim="800000"/>
            <a:headEnd type="none" w="sm" len="sm"/>
            <a:tailEnd type="none" w="sm" len="sm"/>
          </a:ln>
          <a:effectLst/>
        </p:spPr>
        <p:txBody>
          <a:bodyPr wrap="none">
            <a:spAutoFit/>
          </a:bodyPr>
          <a:lstStyle/>
          <a:p>
            <a:r>
              <a:rPr lang="en-GB" i="1"/>
              <a:t>STANDING Wave</a:t>
            </a:r>
            <a:endParaRPr lang="en-US" i="1"/>
          </a:p>
        </p:txBody>
      </p:sp>
      <p:sp>
        <p:nvSpPr>
          <p:cNvPr id="658444" name="Line 12"/>
          <p:cNvSpPr>
            <a:spLocks noChangeShapeType="1"/>
          </p:cNvSpPr>
          <p:nvPr/>
        </p:nvSpPr>
        <p:spPr bwMode="auto">
          <a:xfrm flipV="1">
            <a:off x="1752601" y="3048000"/>
            <a:ext cx="0" cy="1143000"/>
          </a:xfrm>
          <a:prstGeom prst="line">
            <a:avLst/>
          </a:prstGeom>
          <a:noFill/>
          <a:ln w="19050">
            <a:solidFill>
              <a:schemeClr val="hlink"/>
            </a:solidFill>
            <a:round/>
            <a:headEnd/>
            <a:tailEnd type="triangle" w="med" len="med"/>
          </a:ln>
          <a:effectLst/>
        </p:spPr>
        <p:txBody>
          <a:bodyPr/>
          <a:lstStyle/>
          <a:p>
            <a:endParaRPr lang="en-US"/>
          </a:p>
        </p:txBody>
      </p:sp>
      <p:sp>
        <p:nvSpPr>
          <p:cNvPr id="658446" name="Text Box 14"/>
          <p:cNvSpPr txBox="1">
            <a:spLocks noChangeArrowheads="1"/>
          </p:cNvSpPr>
          <p:nvPr/>
        </p:nvSpPr>
        <p:spPr bwMode="auto">
          <a:xfrm rot="16200000">
            <a:off x="1520033" y="3432969"/>
            <a:ext cx="831850" cy="366713"/>
          </a:xfrm>
          <a:prstGeom prst="rect">
            <a:avLst/>
          </a:prstGeom>
          <a:noFill/>
          <a:ln w="12700">
            <a:noFill/>
            <a:miter lim="800000"/>
            <a:headEnd type="none" w="sm" len="sm"/>
            <a:tailEnd type="none" w="sm" len="sm"/>
          </a:ln>
          <a:effectLst/>
        </p:spPr>
        <p:txBody>
          <a:bodyPr wrap="none">
            <a:spAutoFit/>
          </a:bodyPr>
          <a:lstStyle/>
          <a:p>
            <a:r>
              <a:rPr lang="en-GB"/>
              <a:t>E-field</a:t>
            </a:r>
            <a:endParaRPr lang="en-US"/>
          </a:p>
        </p:txBody>
      </p:sp>
      <p:sp>
        <p:nvSpPr>
          <p:cNvPr id="658448" name="Line 16"/>
          <p:cNvSpPr>
            <a:spLocks noChangeShapeType="1"/>
          </p:cNvSpPr>
          <p:nvPr/>
        </p:nvSpPr>
        <p:spPr bwMode="auto">
          <a:xfrm flipV="1">
            <a:off x="3216275" y="5907088"/>
            <a:ext cx="990600" cy="0"/>
          </a:xfrm>
          <a:prstGeom prst="line">
            <a:avLst/>
          </a:prstGeom>
          <a:noFill/>
          <a:ln w="19050">
            <a:solidFill>
              <a:schemeClr val="hlink"/>
            </a:solidFill>
            <a:round/>
            <a:headEnd/>
            <a:tailEnd type="triangle" w="med" len="med"/>
          </a:ln>
          <a:effectLst/>
        </p:spPr>
        <p:txBody>
          <a:bodyPr/>
          <a:lstStyle/>
          <a:p>
            <a:endParaRPr lang="en-US"/>
          </a:p>
        </p:txBody>
      </p:sp>
      <p:sp>
        <p:nvSpPr>
          <p:cNvPr id="658449" name="Text Box 17"/>
          <p:cNvSpPr txBox="1">
            <a:spLocks noChangeArrowheads="1"/>
          </p:cNvSpPr>
          <p:nvPr/>
        </p:nvSpPr>
        <p:spPr bwMode="auto">
          <a:xfrm>
            <a:off x="4343400" y="5715001"/>
            <a:ext cx="1149350" cy="366713"/>
          </a:xfrm>
          <a:prstGeom prst="rect">
            <a:avLst/>
          </a:prstGeom>
          <a:noFill/>
          <a:ln w="12700">
            <a:noFill/>
            <a:miter lim="800000"/>
            <a:headEnd type="none" w="sm" len="sm"/>
            <a:tailEnd type="none" w="sm" len="sm"/>
          </a:ln>
          <a:effectLst/>
        </p:spPr>
        <p:txBody>
          <a:bodyPr wrap="none">
            <a:spAutoFit/>
          </a:bodyPr>
          <a:lstStyle/>
          <a:p>
            <a:r>
              <a:rPr lang="en-GB"/>
              <a:t>position z</a:t>
            </a:r>
            <a:endParaRPr lang="en-US"/>
          </a:p>
        </p:txBody>
      </p:sp>
      <p:sp>
        <p:nvSpPr>
          <p:cNvPr id="658450" name="Line 18"/>
          <p:cNvSpPr>
            <a:spLocks noChangeShapeType="1"/>
          </p:cNvSpPr>
          <p:nvPr/>
        </p:nvSpPr>
        <p:spPr bwMode="auto">
          <a:xfrm flipV="1">
            <a:off x="7178675" y="5907088"/>
            <a:ext cx="990600" cy="0"/>
          </a:xfrm>
          <a:prstGeom prst="line">
            <a:avLst/>
          </a:prstGeom>
          <a:noFill/>
          <a:ln w="19050">
            <a:solidFill>
              <a:schemeClr val="hlink"/>
            </a:solidFill>
            <a:round/>
            <a:headEnd/>
            <a:tailEnd type="triangle" w="med" len="med"/>
          </a:ln>
          <a:effectLst/>
        </p:spPr>
        <p:txBody>
          <a:bodyPr/>
          <a:lstStyle/>
          <a:p>
            <a:endParaRPr lang="en-US"/>
          </a:p>
        </p:txBody>
      </p:sp>
      <p:sp>
        <p:nvSpPr>
          <p:cNvPr id="658451" name="Text Box 19"/>
          <p:cNvSpPr txBox="1">
            <a:spLocks noChangeArrowheads="1"/>
          </p:cNvSpPr>
          <p:nvPr/>
        </p:nvSpPr>
        <p:spPr bwMode="auto">
          <a:xfrm>
            <a:off x="8305800" y="5715001"/>
            <a:ext cx="1149350" cy="366713"/>
          </a:xfrm>
          <a:prstGeom prst="rect">
            <a:avLst/>
          </a:prstGeom>
          <a:noFill/>
          <a:ln w="12700">
            <a:noFill/>
            <a:miter lim="800000"/>
            <a:headEnd type="none" w="sm" len="sm"/>
            <a:tailEnd type="none" w="sm" len="sm"/>
          </a:ln>
          <a:effectLst/>
        </p:spPr>
        <p:txBody>
          <a:bodyPr wrap="none">
            <a:spAutoFit/>
          </a:bodyPr>
          <a:lstStyle/>
          <a:p>
            <a:r>
              <a:rPr lang="en-GB"/>
              <a:t>position z</a:t>
            </a:r>
            <a:endParaRPr lang="en-US"/>
          </a:p>
        </p:txBody>
      </p:sp>
      <p:pic>
        <p:nvPicPr>
          <p:cNvPr id="17" name="onda1.wmv">
            <a:hlinkClick r:id="" action="ppaction://media"/>
          </p:cNvPr>
          <p:cNvPicPr>
            <a:picLocks noChangeAspect="1"/>
          </p:cNvPicPr>
          <p:nvPr>
            <a:videoFile r:link="rId2"/>
            <p:extLst>
              <p:ext uri="{DAA4B4D4-6D71-4841-9C94-3DE7FCFB9230}">
                <p14:media xmlns:p14="http://schemas.microsoft.com/office/powerpoint/2010/main" r:link="rId1"/>
              </p:ext>
            </p:extLst>
          </p:nvPr>
        </p:nvPicPr>
        <p:blipFill>
          <a:blip r:embed="rId6" cstate="print"/>
          <a:stretch>
            <a:fillRect/>
          </a:stretch>
        </p:blipFill>
        <p:spPr>
          <a:xfrm>
            <a:off x="2133600" y="2133600"/>
            <a:ext cx="4672756" cy="3505200"/>
          </a:xfrm>
          <a:prstGeom prst="rect">
            <a:avLst/>
          </a:prstGeom>
        </p:spPr>
      </p:pic>
      <p:pic>
        <p:nvPicPr>
          <p:cNvPr id="18" name="Onda2.wmv">
            <a:hlinkClick r:id="" action="ppaction://media"/>
          </p:cNvPr>
          <p:cNvPicPr>
            <a:picLocks noChangeAspect="1"/>
          </p:cNvPicPr>
          <p:nvPr>
            <a:videoFile r:link="rId4"/>
            <p:extLst>
              <p:ext uri="{DAA4B4D4-6D71-4841-9C94-3DE7FCFB9230}">
                <p14:media xmlns:p14="http://schemas.microsoft.com/office/powerpoint/2010/main" r:link="rId3"/>
              </p:ext>
            </p:extLst>
          </p:nvPr>
        </p:nvPicPr>
        <p:blipFill>
          <a:blip r:embed="rId7" cstate="print"/>
          <a:stretch>
            <a:fillRect/>
          </a:stretch>
        </p:blipFill>
        <p:spPr>
          <a:xfrm>
            <a:off x="6781800" y="2286000"/>
            <a:ext cx="3455026" cy="2590800"/>
          </a:xfrm>
          <a:prstGeom prst="rect">
            <a:avLst/>
          </a:prstGeom>
        </p:spPr>
      </p:pic>
      <p:sp>
        <p:nvSpPr>
          <p:cNvPr id="19" name="Rectangle 18"/>
          <p:cNvSpPr/>
          <p:nvPr/>
        </p:nvSpPr>
        <p:spPr bwMode="auto">
          <a:xfrm>
            <a:off x="6781800" y="2133600"/>
            <a:ext cx="3429000" cy="152400"/>
          </a:xfrm>
          <a:prstGeom prst="rect">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0" name="Rectangle 19"/>
          <p:cNvSpPr/>
          <p:nvPr/>
        </p:nvSpPr>
        <p:spPr bwMode="auto">
          <a:xfrm>
            <a:off x="6781800" y="4876800"/>
            <a:ext cx="3429000" cy="762000"/>
          </a:xfrm>
          <a:prstGeom prst="rect">
            <a:avLst/>
          </a:prstGeom>
          <a:solidFill>
            <a:schemeClr val="tx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1" name="Rectangle 20"/>
          <p:cNvSpPr/>
          <p:nvPr/>
        </p:nvSpPr>
        <p:spPr bwMode="auto">
          <a:xfrm>
            <a:off x="6629400" y="4495800"/>
            <a:ext cx="3733800" cy="609600"/>
          </a:xfrm>
          <a:prstGeom prst="rect">
            <a:avLst/>
          </a:prstGeom>
          <a:solidFill>
            <a:schemeClr val="bg1"/>
          </a:solidFill>
          <a:ln w="12700" cap="flat" cmpd="sng" algn="ctr">
            <a:no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5536" fill="hold"/>
                                        <p:tgtEl>
                                          <p:spTgt spid="17"/>
                                        </p:tgtEl>
                                      </p:cBhvr>
                                    </p:cmd>
                                  </p:childTnLst>
                                </p:cTn>
                              </p:par>
                            </p:childTnLst>
                          </p:cTn>
                        </p:par>
                        <p:par>
                          <p:cTn id="7" fill="hold">
                            <p:stCondLst>
                              <p:cond delay="65536"/>
                            </p:stCondLst>
                            <p:childTnLst>
                              <p:par>
                                <p:cTn id="8" presetID="1" presetClass="mediacall" presetSubtype="0" fill="hold" nodeType="afterEffect">
                                  <p:stCondLst>
                                    <p:cond delay="0"/>
                                  </p:stCondLst>
                                  <p:childTnLst>
                                    <p:cmd type="call" cmd="playFrom(0.0)">
                                      <p:cBhvr>
                                        <p:cTn id="9" dur="64512" fill="hold"/>
                                        <p:tgtEl>
                                          <p:spTgt spid="1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10" fill="hold" display="0">
                  <p:stCondLst>
                    <p:cond delay="indefinite"/>
                  </p:stCondLst>
                  <p:endCondLst>
                    <p:cond evt="onNext" delay="0">
                      <p:tgtEl>
                        <p:sldTgt/>
                      </p:tgtEl>
                    </p:cond>
                    <p:cond evt="onPrev" delay="0">
                      <p:tgtEl>
                        <p:sldTgt/>
                      </p:tgtEl>
                    </p:cond>
                  </p:endCondLst>
                </p:cTn>
                <p:tgtEl>
                  <p:spTgt spid="17"/>
                </p:tgtEl>
              </p:cMediaNode>
            </p:video>
            <p:seq concurrent="1" nextAc="seek">
              <p:cTn id="11" restart="whenNotActive" fill="hold" evtFilter="cancelBubble" nodeType="interactiveSeq">
                <p:stCondLst>
                  <p:cond evt="onClick" delay="0">
                    <p:tgtEl>
                      <p:spTgt spid="17"/>
                    </p:tgtEl>
                  </p:cond>
                </p:stCondLst>
                <p:endSync evt="end" delay="0">
                  <p:rtn val="all"/>
                </p:endSync>
                <p:childTnLst>
                  <p:par>
                    <p:cTn id="12" fill="hold">
                      <p:stCondLst>
                        <p:cond delay="0"/>
                      </p:stCondLst>
                      <p:childTnLst>
                        <p:par>
                          <p:cTn id="13" fill="hold">
                            <p:stCondLst>
                              <p:cond delay="0"/>
                            </p:stCondLst>
                            <p:childTnLst>
                              <p:par>
                                <p:cTn id="14" presetID="2" presetClass="mediacall" presetSubtype="0" fill="hold" nodeType="clickEffect">
                                  <p:stCondLst>
                                    <p:cond delay="0"/>
                                  </p:stCondLst>
                                  <p:childTnLst>
                                    <p:cmd type="call" cmd="togglePause">
                                      <p:cBhvr>
                                        <p:cTn id="15" dur="1" fill="hold"/>
                                        <p:tgtEl>
                                          <p:spTgt spid="17"/>
                                        </p:tgtEl>
                                      </p:cBhvr>
                                    </p:cmd>
                                  </p:childTnLst>
                                </p:cTn>
                              </p:par>
                            </p:childTnLst>
                          </p:cTn>
                        </p:par>
                      </p:childTnLst>
                    </p:cTn>
                  </p:par>
                </p:childTnLst>
              </p:cTn>
              <p:nextCondLst>
                <p:cond evt="onClick" delay="0">
                  <p:tgtEl>
                    <p:spTgt spid="17"/>
                  </p:tgtEl>
                </p:cond>
              </p:nextCondLst>
            </p:seq>
            <p:video>
              <p:cMediaNode>
                <p:cTn id="16" fill="hold" display="0">
                  <p:stCondLst>
                    <p:cond delay="indefinite"/>
                  </p:stCondLst>
                  <p:endCondLst>
                    <p:cond evt="onNext" delay="0">
                      <p:tgtEl>
                        <p:sldTgt/>
                      </p:tgtEl>
                    </p:cond>
                    <p:cond evt="onPrev" delay="0">
                      <p:tgtEl>
                        <p:sldTgt/>
                      </p:tgtEl>
                    </p:cond>
                  </p:endCondLst>
                </p:cTn>
                <p:tgtEl>
                  <p:spTgt spid="18"/>
                </p:tgtEl>
              </p:cMediaNode>
            </p:video>
            <p:seq concurrent="1" nextAc="seek">
              <p:cTn id="17" restart="whenNotActive" fill="hold" evtFilter="cancelBubble" nodeType="interactiveSeq">
                <p:stCondLst>
                  <p:cond evt="onClick" delay="0">
                    <p:tgtEl>
                      <p:spTgt spid="18"/>
                    </p:tgtEl>
                  </p:cond>
                </p:stCondLst>
                <p:endSync evt="end" delay="0">
                  <p:rtn val="all"/>
                </p:endSync>
                <p:childTnLst>
                  <p:par>
                    <p:cTn id="18" fill="hold">
                      <p:stCondLst>
                        <p:cond delay="0"/>
                      </p:stCondLst>
                      <p:childTnLst>
                        <p:par>
                          <p:cTn id="19" fill="hold">
                            <p:stCondLst>
                              <p:cond delay="0"/>
                            </p:stCondLst>
                            <p:childTnLst>
                              <p:par>
                                <p:cTn id="20" presetID="2" presetClass="mediacall" presetSubtype="0" fill="hold" nodeType="clickEffect">
                                  <p:stCondLst>
                                    <p:cond delay="0"/>
                                  </p:stCondLst>
                                  <p:childTnLst>
                                    <p:cmd type="call" cmd="togglePause">
                                      <p:cBhvr>
                                        <p:cTn id="21" dur="1" fill="hold"/>
                                        <p:tgtEl>
                                          <p:spTgt spid="18"/>
                                        </p:tgtEl>
                                      </p:cBhvr>
                                    </p:cmd>
                                  </p:childTnLst>
                                </p:cTn>
                              </p:par>
                            </p:childTnLst>
                          </p:cTn>
                        </p:par>
                      </p:childTnLst>
                    </p:cTn>
                  </p:par>
                </p:childTnLst>
              </p:cTn>
              <p:nextCondLst>
                <p:cond evt="onClick" delay="0">
                  <p:tgtEl>
                    <p:spTgt spid="18"/>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4"/>
          <p:cNvSpPr>
            <a:spLocks noGrp="1"/>
          </p:cNvSpPr>
          <p:nvPr>
            <p:ph type="ftr" sz="quarter" idx="11"/>
          </p:nvPr>
        </p:nvSpPr>
        <p:spPr bwMode="auto">
          <a:xfrm>
            <a:off x="7557499" y="5637944"/>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26</a:t>
            </a:fld>
            <a:endParaRPr lang="en-GB"/>
          </a:p>
        </p:txBody>
      </p:sp>
      <p:sp>
        <p:nvSpPr>
          <p:cNvPr id="572418" name="Rectangle 2"/>
          <p:cNvSpPr>
            <a:spLocks noGrp="1" noChangeArrowheads="1"/>
          </p:cNvSpPr>
          <p:nvPr>
            <p:ph type="title"/>
          </p:nvPr>
        </p:nvSpPr>
        <p:spPr/>
        <p:txBody>
          <a:bodyPr/>
          <a:lstStyle/>
          <a:p>
            <a:r>
              <a:rPr lang="en-US" sz="3200"/>
              <a:t>Practical standing wave structures</a:t>
            </a:r>
            <a:endParaRPr lang="en-US"/>
          </a:p>
        </p:txBody>
      </p:sp>
      <p:sp>
        <p:nvSpPr>
          <p:cNvPr id="572423" name="AutoShape 7"/>
          <p:cNvSpPr>
            <a:spLocks noChangeArrowheads="1"/>
          </p:cNvSpPr>
          <p:nvPr/>
        </p:nvSpPr>
        <p:spPr bwMode="auto">
          <a:xfrm rot="16200000">
            <a:off x="4776199" y="1332644"/>
            <a:ext cx="304800" cy="533400"/>
          </a:xfrm>
          <a:prstGeom prst="downArrow">
            <a:avLst>
              <a:gd name="adj1" fmla="val 50000"/>
              <a:gd name="adj2" fmla="val 41506"/>
            </a:avLst>
          </a:prstGeom>
          <a:solidFill>
            <a:schemeClr val="accent1"/>
          </a:solidFill>
          <a:ln w="9525">
            <a:solidFill>
              <a:schemeClr val="tx1"/>
            </a:solidFill>
            <a:miter lim="800000"/>
            <a:headEnd/>
            <a:tailEnd/>
          </a:ln>
          <a:effectLst/>
        </p:spPr>
        <p:txBody>
          <a:bodyPr wrap="none" anchor="ctr"/>
          <a:lstStyle/>
          <a:p>
            <a:endParaRPr lang="en-US"/>
          </a:p>
        </p:txBody>
      </p:sp>
      <p:sp>
        <p:nvSpPr>
          <p:cNvPr id="572427" name="Rectangle 11"/>
          <p:cNvSpPr>
            <a:spLocks noChangeArrowheads="1"/>
          </p:cNvSpPr>
          <p:nvPr/>
        </p:nvSpPr>
        <p:spPr bwMode="auto">
          <a:xfrm>
            <a:off x="1232899" y="2513744"/>
            <a:ext cx="7620000" cy="2743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US" sz="1600">
                <a:latin typeface="Comic Sans MS" pitchFamily="66" charset="0"/>
                <a:sym typeface="Symbol" pitchFamily="18" charset="2"/>
              </a:rPr>
              <a:t>From </a:t>
            </a:r>
            <a:r>
              <a:rPr lang="en-US" sz="1600">
                <a:solidFill>
                  <a:schemeClr val="hlink"/>
                </a:solidFill>
                <a:latin typeface="Comic Sans MS" pitchFamily="66" charset="0"/>
                <a:sym typeface="Symbol" pitchFamily="18" charset="2"/>
              </a:rPr>
              <a:t>disc-loaded structure</a:t>
            </a:r>
            <a:r>
              <a:rPr lang="en-US" sz="1600">
                <a:latin typeface="Comic Sans MS" pitchFamily="66" charset="0"/>
                <a:sym typeface="Symbol" pitchFamily="18" charset="2"/>
              </a:rPr>
              <a:t> to a </a:t>
            </a:r>
            <a:r>
              <a:rPr lang="en-US" sz="1600">
                <a:solidFill>
                  <a:schemeClr val="hlink"/>
                </a:solidFill>
                <a:latin typeface="Comic Sans MS" pitchFamily="66" charset="0"/>
                <a:sym typeface="Symbol" pitchFamily="18" charset="2"/>
              </a:rPr>
              <a:t>real cavity</a:t>
            </a:r>
            <a:r>
              <a:rPr lang="en-US" sz="1600">
                <a:latin typeface="Comic Sans MS" pitchFamily="66" charset="0"/>
                <a:sym typeface="Symbol" pitchFamily="18" charset="2"/>
              </a:rPr>
              <a:t> (Linac4 PIMS, Pi-Mode Structure)</a:t>
            </a:r>
          </a:p>
          <a:p>
            <a:pPr marL="457200" indent="-457200">
              <a:lnSpc>
                <a:spcPct val="110000"/>
              </a:lnSpc>
              <a:spcBef>
                <a:spcPct val="50000"/>
              </a:spcBef>
              <a:buClr>
                <a:schemeClr val="hlink"/>
              </a:buClr>
              <a:buFont typeface="Symbol" pitchFamily="18" charset="2"/>
              <a:buAutoNum type="arabicPeriod"/>
            </a:pPr>
            <a:r>
              <a:rPr lang="en-US" sz="1600">
                <a:latin typeface="Comic Sans MS" pitchFamily="66" charset="0"/>
                <a:sym typeface="Symbol" pitchFamily="18" charset="2"/>
              </a:rPr>
              <a:t>To increase acceleration efficiency (=shunt impedance ZT</a:t>
            </a:r>
            <a:r>
              <a:rPr lang="en-US" sz="1600" baseline="30000">
                <a:latin typeface="Comic Sans MS" pitchFamily="66" charset="0"/>
                <a:sym typeface="Symbol" pitchFamily="18" charset="2"/>
              </a:rPr>
              <a:t>2</a:t>
            </a:r>
            <a:r>
              <a:rPr lang="en-US" sz="1600">
                <a:latin typeface="Comic Sans MS" pitchFamily="66" charset="0"/>
                <a:sym typeface="Symbol" pitchFamily="18" charset="2"/>
              </a:rPr>
              <a:t>!) we need to concentrate electric field on axis (Z</a:t>
            </a:r>
            <a:r>
              <a:rPr lang="en-US" sz="1600">
                <a:latin typeface="Comic Sans MS" pitchFamily="66" charset="0"/>
                <a:sym typeface="ZapfDingbats" pitchFamily="82" charset="2"/>
              </a:rPr>
              <a:t></a:t>
            </a:r>
            <a:r>
              <a:rPr lang="en-US" sz="1600">
                <a:latin typeface="Comic Sans MS" pitchFamily="66" charset="0"/>
                <a:sym typeface="Symbol" pitchFamily="18" charset="2"/>
              </a:rPr>
              <a:t>) and to shorten the gap (T</a:t>
            </a:r>
            <a:r>
              <a:rPr lang="en-US" sz="1600">
                <a:latin typeface="Comic Sans MS" pitchFamily="66" charset="0"/>
                <a:sym typeface="ZapfDingbats" pitchFamily="82" charset="2"/>
              </a:rPr>
              <a:t></a:t>
            </a:r>
            <a:r>
              <a:rPr lang="en-US" sz="1600">
                <a:latin typeface="Comic Sans MS" pitchFamily="66" charset="0"/>
                <a:sym typeface="Symbol" pitchFamily="18" charset="2"/>
              </a:rPr>
              <a:t>)  introduction of “noses” on the openings.</a:t>
            </a:r>
          </a:p>
          <a:p>
            <a:pPr marL="457200" indent="-457200">
              <a:lnSpc>
                <a:spcPct val="110000"/>
              </a:lnSpc>
              <a:spcBef>
                <a:spcPct val="50000"/>
              </a:spcBef>
              <a:buClr>
                <a:schemeClr val="hlink"/>
              </a:buClr>
              <a:buFont typeface="Symbol" pitchFamily="18" charset="2"/>
              <a:buAutoNum type="arabicPeriod"/>
            </a:pPr>
            <a:r>
              <a:rPr lang="en-US" sz="1600">
                <a:latin typeface="Comic Sans MS" pitchFamily="66" charset="0"/>
                <a:sym typeface="Symbol" pitchFamily="18" charset="2"/>
              </a:rPr>
              <a:t>The smaller opening would not allow the wave to propagate  introduction of “coupling slots” between cells.</a:t>
            </a:r>
          </a:p>
          <a:p>
            <a:pPr marL="457200" indent="-457200">
              <a:lnSpc>
                <a:spcPct val="110000"/>
              </a:lnSpc>
              <a:spcBef>
                <a:spcPct val="50000"/>
              </a:spcBef>
              <a:buClr>
                <a:schemeClr val="hlink"/>
              </a:buClr>
              <a:buFont typeface="Symbol" pitchFamily="18" charset="2"/>
              <a:buAutoNum type="arabicPeriod"/>
            </a:pPr>
            <a:r>
              <a:rPr lang="en-US" sz="1600">
                <a:latin typeface="Comic Sans MS" pitchFamily="66" charset="0"/>
                <a:sym typeface="Symbol" pitchFamily="18" charset="2"/>
              </a:rPr>
              <a:t>The RF wave has to be coupled into the cavity from one point, usually in the center.</a:t>
            </a:r>
          </a:p>
          <a:p>
            <a:pPr marL="457200" indent="-457200">
              <a:lnSpc>
                <a:spcPct val="110000"/>
              </a:lnSpc>
              <a:spcBef>
                <a:spcPct val="50000"/>
              </a:spcBef>
              <a:buClr>
                <a:schemeClr val="hlink"/>
              </a:buClr>
              <a:buFont typeface="Symbol" pitchFamily="18" charset="2"/>
              <a:buAutoNum type="arabicPeriod"/>
            </a:pPr>
            <a:endParaRPr lang="en-US" sz="1600">
              <a:latin typeface="Comic Sans MS" pitchFamily="66" charset="0"/>
              <a:sym typeface="Symbol" pitchFamily="18" charset="2"/>
            </a:endParaRPr>
          </a:p>
        </p:txBody>
      </p:sp>
      <p:pic>
        <p:nvPicPr>
          <p:cNvPr id="572432" name="Picture 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61499" y="1218345"/>
            <a:ext cx="3048000" cy="931863"/>
          </a:xfrm>
          <a:prstGeom prst="rect">
            <a:avLst/>
          </a:prstGeom>
          <a:noFill/>
          <a:ln w="12700">
            <a:noFill/>
            <a:miter lim="800000"/>
            <a:headEnd type="none" w="sm" len="sm"/>
            <a:tailEnd type="none" w="sm" len="sm"/>
          </a:ln>
          <a:effectLst/>
        </p:spPr>
      </p:pic>
      <p:pic>
        <p:nvPicPr>
          <p:cNvPr id="572433" name="Picture 17"/>
          <p:cNvPicPr>
            <a:picLocks noChangeAspect="1" noChangeArrowheads="1"/>
          </p:cNvPicPr>
          <p:nvPr/>
        </p:nvPicPr>
        <p:blipFill>
          <a:blip r:embed="rId3" cstate="email">
            <a:extLst>
              <a:ext uri="{28A0092B-C50C-407E-A947-70E740481C1C}">
                <a14:useLocalDpi xmlns:a14="http://schemas.microsoft.com/office/drawing/2010/main"/>
              </a:ext>
            </a:extLst>
          </a:blip>
          <a:srcRect l="11380" t="7996" r="4410" b="22710"/>
          <a:stretch>
            <a:fillRect/>
          </a:stretch>
        </p:blipFill>
        <p:spPr bwMode="auto">
          <a:xfrm>
            <a:off x="5271499" y="1065944"/>
            <a:ext cx="3200400" cy="1125538"/>
          </a:xfrm>
          <a:prstGeom prst="rect">
            <a:avLst/>
          </a:prstGeom>
          <a:noFill/>
          <a:ln w="9525" algn="ctr">
            <a:noFill/>
            <a:miter lim="800000"/>
            <a:headEnd/>
            <a:tailEnd/>
          </a:ln>
          <a:effectLst/>
        </p:spPr>
      </p:pic>
      <p:pic>
        <p:nvPicPr>
          <p:cNvPr id="572434"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l="32700" t="13034" r="57707" b="22710"/>
          <a:stretch>
            <a:fillRect/>
          </a:stretch>
        </p:blipFill>
        <p:spPr bwMode="auto">
          <a:xfrm>
            <a:off x="9318625" y="1190687"/>
            <a:ext cx="606425" cy="1735138"/>
          </a:xfrm>
          <a:prstGeom prst="rect">
            <a:avLst/>
          </a:prstGeom>
          <a:noFill/>
          <a:ln w="9525" algn="ctr">
            <a:noFill/>
            <a:miter lim="800000"/>
            <a:headEnd/>
            <a:tailEnd/>
          </a:ln>
          <a:effectLst/>
        </p:spPr>
      </p:pic>
      <p:pic>
        <p:nvPicPr>
          <p:cNvPr id="572435" name="Picture 1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163050" y="3436876"/>
            <a:ext cx="911225" cy="990600"/>
          </a:xfrm>
          <a:prstGeom prst="rect">
            <a:avLst/>
          </a:prstGeom>
          <a:noFill/>
          <a:ln w="9525" algn="ctr">
            <a:noFill/>
            <a:miter lim="800000"/>
            <a:headEnd/>
            <a:tailEnd/>
          </a:ln>
          <a:effectLst/>
        </p:spPr>
      </p:pic>
      <p:sp>
        <p:nvSpPr>
          <p:cNvPr id="572437" name="AutoShape 21" descr="A004E87B-E8B0-43E7-91A3-148B03006CA9@cern"/>
          <p:cNvSpPr>
            <a:spLocks noChangeAspect="1" noChangeArrowheads="1"/>
          </p:cNvSpPr>
          <p:nvPr/>
        </p:nvSpPr>
        <p:spPr bwMode="auto">
          <a:xfrm>
            <a:off x="3028950" y="1285875"/>
            <a:ext cx="6134100" cy="4286250"/>
          </a:xfrm>
          <a:prstGeom prst="rect">
            <a:avLst/>
          </a:prstGeom>
          <a:noFill/>
        </p:spPr>
        <p:txBody>
          <a:bodyPr/>
          <a:lstStyle/>
          <a:p>
            <a:endParaRPr lang="en-US"/>
          </a:p>
        </p:txBody>
      </p:sp>
      <p:sp>
        <p:nvSpPr>
          <p:cNvPr id="572439" name="AutoShape 23" descr="A004E87B-E8B0-43E7-91A3-148B03006CA9@cern"/>
          <p:cNvSpPr>
            <a:spLocks noChangeAspect="1" noChangeArrowheads="1"/>
          </p:cNvSpPr>
          <p:nvPr/>
        </p:nvSpPr>
        <p:spPr bwMode="auto">
          <a:xfrm>
            <a:off x="3028950" y="1285875"/>
            <a:ext cx="6134100" cy="4286250"/>
          </a:xfrm>
          <a:prstGeom prst="rect">
            <a:avLst/>
          </a:prstGeom>
          <a:noFill/>
        </p:spPr>
        <p:txBody>
          <a:bodyPr/>
          <a:lstStyle/>
          <a:p>
            <a:endParaRPr lang="en-US"/>
          </a:p>
        </p:txBody>
      </p:sp>
      <p:pic>
        <p:nvPicPr>
          <p:cNvPr id="572440" name="Picture 24" descr="pims"/>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318625" y="4427476"/>
            <a:ext cx="2362200" cy="152400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PIMMS Accelerating structure</a:t>
            </a:r>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27</a:t>
            </a:fld>
            <a:endParaRPr lang="en-GB"/>
          </a:p>
        </p:txBody>
      </p:sp>
      <p:pic>
        <p:nvPicPr>
          <p:cNvPr id="6"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368748" y="1561080"/>
            <a:ext cx="3137104" cy="4182806"/>
          </a:xfrm>
          <a:prstGeom prst="rect">
            <a:avLst/>
          </a:prstGeom>
          <a:noFill/>
          <a:ln w="9525">
            <a:noFill/>
            <a:miter lim="800000"/>
            <a:headEnd/>
            <a:tailEnd/>
          </a:ln>
          <a:effectLst/>
        </p:spPr>
      </p:pic>
      <p:pic>
        <p:nvPicPr>
          <p:cNvPr id="3" name="Picture 2" descr="Whole Cavity section">
            <a:extLst>
              <a:ext uri="{FF2B5EF4-FFF2-40B4-BE49-F238E27FC236}">
                <a16:creationId xmlns:a16="http://schemas.microsoft.com/office/drawing/2014/main" id="{E0AAAD7D-BA43-4DD0-DC8C-1461F7AB9E43}"/>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554403" y="1129799"/>
            <a:ext cx="3941399" cy="2522684"/>
          </a:xfrm>
          <a:prstGeom prst="rect">
            <a:avLst/>
          </a:prstGeom>
          <a:noFill/>
          <a:ln w="9525">
            <a:noFill/>
            <a:miter lim="800000"/>
            <a:headEnd/>
            <a:tailEnd/>
          </a:ln>
        </p:spPr>
      </p:pic>
      <p:pic>
        <p:nvPicPr>
          <p:cNvPr id="7" name="Picture 6">
            <a:extLst>
              <a:ext uri="{FF2B5EF4-FFF2-40B4-BE49-F238E27FC236}">
                <a16:creationId xmlns:a16="http://schemas.microsoft.com/office/drawing/2014/main" id="{A5C1B563-79B7-A91B-159B-BCA1BC84F5E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46851" y="2888974"/>
            <a:ext cx="3806549" cy="2854912"/>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Synchronism in the PIMS</a:t>
            </a:r>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28</a:t>
            </a:fld>
            <a:endParaRPr lang="en-GB"/>
          </a:p>
        </p:txBody>
      </p:sp>
      <p:pic>
        <p:nvPicPr>
          <p:cNvPr id="738307" name="Picture 3" descr="C:\4 Maurizio\01 - time varying fields.gif"/>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67000" y="1600200"/>
            <a:ext cx="6711273" cy="3962400"/>
          </a:xfrm>
          <a:prstGeom prst="rect">
            <a:avLst/>
          </a:prstGeom>
          <a:noFill/>
        </p:spPr>
      </p:pic>
      <p:pic>
        <p:nvPicPr>
          <p:cNvPr id="738306" name="Picture 2" descr="C:\4 Maurizio\02 - time varying fields with bunch train.gif"/>
          <p:cNvPicPr>
            <a:picLocks noChangeAspect="1" noChangeArrowheads="1" noCrop="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67000" y="1600200"/>
            <a:ext cx="7086600" cy="3962400"/>
          </a:xfrm>
          <a:prstGeom prst="rect">
            <a:avLst/>
          </a:prstGeom>
          <a:noFill/>
        </p:spPr>
      </p:pic>
      <p:sp>
        <p:nvSpPr>
          <p:cNvPr id="6" name="TextBox 5"/>
          <p:cNvSpPr txBox="1"/>
          <p:nvPr/>
        </p:nvSpPr>
        <p:spPr>
          <a:xfrm rot="19660841">
            <a:off x="8213650" y="5163924"/>
            <a:ext cx="2052870" cy="646331"/>
          </a:xfrm>
          <a:prstGeom prst="rect">
            <a:avLst/>
          </a:prstGeom>
          <a:solidFill>
            <a:srgbClr val="FFFF00"/>
          </a:solidFill>
        </p:spPr>
        <p:txBody>
          <a:bodyPr wrap="none" rtlCol="0">
            <a:spAutoFit/>
          </a:bodyPr>
          <a:lstStyle/>
          <a:p>
            <a:r>
              <a:rPr lang="en-US" dirty="0"/>
              <a:t>Animations by </a:t>
            </a:r>
          </a:p>
          <a:p>
            <a:r>
              <a:rPr lang="en-US" dirty="0"/>
              <a:t>R. Wegner, CERN</a:t>
            </a:r>
          </a:p>
        </p:txBody>
      </p:sp>
    </p:spTree>
    <p:extLst>
      <p:ext uri="{BB962C8B-B14F-4D97-AF65-F5344CB8AC3E}">
        <p14:creationId xmlns:p14="http://schemas.microsoft.com/office/powerpoint/2010/main" val="396492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83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6600" y="381000"/>
            <a:ext cx="6172200" cy="762000"/>
          </a:xfrm>
        </p:spPr>
        <p:txBody>
          <a:bodyPr/>
          <a:lstStyle/>
          <a:p>
            <a:r>
              <a:rPr lang="fr-CH" sz="3200" dirty="0" err="1"/>
              <a:t>Acceleration</a:t>
            </a:r>
            <a:r>
              <a:rPr lang="fr-CH" sz="3200" dirty="0"/>
              <a:t> in the PIMS</a:t>
            </a:r>
            <a:endParaRPr lang="en-US" sz="3200" dirty="0"/>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29</a:t>
            </a:fld>
            <a:endParaRPr lang="en-GB"/>
          </a:p>
        </p:txBody>
      </p:sp>
      <p:pic>
        <p:nvPicPr>
          <p:cNvPr id="738306" name="Picture 2" descr="C:\4 Maurizio\Animation_Particles_in_PI-mode-field.gif"/>
          <p:cNvPicPr>
            <a:picLocks noChangeAspect="1" noChangeArrowheads="1" noCrop="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66091" y="1552574"/>
            <a:ext cx="7548702" cy="4391026"/>
          </a:xfrm>
          <a:prstGeom prst="rect">
            <a:avLst/>
          </a:prstGeom>
          <a:noFill/>
        </p:spPr>
      </p:pic>
      <p:sp>
        <p:nvSpPr>
          <p:cNvPr id="5" name="TextBox 4"/>
          <p:cNvSpPr txBox="1"/>
          <p:nvPr/>
        </p:nvSpPr>
        <p:spPr>
          <a:xfrm rot="19660841">
            <a:off x="8213650" y="5163924"/>
            <a:ext cx="2052870" cy="646331"/>
          </a:xfrm>
          <a:prstGeom prst="rect">
            <a:avLst/>
          </a:prstGeom>
          <a:solidFill>
            <a:srgbClr val="FFFF00"/>
          </a:solidFill>
        </p:spPr>
        <p:txBody>
          <a:bodyPr wrap="none" rtlCol="0">
            <a:spAutoFit/>
          </a:bodyPr>
          <a:lstStyle/>
          <a:p>
            <a:r>
              <a:rPr lang="en-US" dirty="0"/>
              <a:t>Animations by </a:t>
            </a:r>
          </a:p>
          <a:p>
            <a:r>
              <a:rPr lang="en-US" dirty="0"/>
              <a:t>R. Wegner, CERN</a:t>
            </a:r>
          </a:p>
        </p:txBody>
      </p:sp>
    </p:spTree>
    <p:extLst>
      <p:ext uri="{BB962C8B-B14F-4D97-AF65-F5344CB8AC3E}">
        <p14:creationId xmlns:p14="http://schemas.microsoft.com/office/powerpoint/2010/main" val="1052761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Definitions</a:t>
            </a:r>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3</a:t>
            </a:fld>
            <a:endParaRPr lang="en-GB" dirty="0"/>
          </a:p>
        </p:txBody>
      </p:sp>
      <p:sp>
        <p:nvSpPr>
          <p:cNvPr id="5" name="TextBox 4"/>
          <p:cNvSpPr txBox="1"/>
          <p:nvPr/>
        </p:nvSpPr>
        <p:spPr>
          <a:xfrm>
            <a:off x="873303" y="1329001"/>
            <a:ext cx="10798140" cy="4755148"/>
          </a:xfrm>
          <a:prstGeom prst="rect">
            <a:avLst/>
          </a:prstGeom>
          <a:noFill/>
        </p:spPr>
        <p:txBody>
          <a:bodyPr wrap="square" rtlCol="0">
            <a:spAutoFit/>
          </a:bodyPr>
          <a:lstStyle/>
          <a:p>
            <a:r>
              <a:rPr lang="en-GB" sz="2000" b="1" dirty="0">
                <a:solidFill>
                  <a:srgbClr val="FF0000"/>
                </a:solidFill>
                <a:latin typeface="Calibri" pitchFamily="34" charset="0"/>
              </a:rPr>
              <a:t>Linear accelerator</a:t>
            </a:r>
            <a:r>
              <a:rPr lang="en-GB" sz="2000" dirty="0">
                <a:latin typeface="Calibri" pitchFamily="34" charset="0"/>
              </a:rPr>
              <a:t>: 	a device where charged particles acquire energy moving on a </a:t>
            </a:r>
            <a:r>
              <a:rPr lang="en-GB" sz="2000" dirty="0">
                <a:solidFill>
                  <a:srgbClr val="FF0000"/>
                </a:solidFill>
                <a:latin typeface="Calibri" pitchFamily="34" charset="0"/>
              </a:rPr>
              <a:t>linear path</a:t>
            </a:r>
          </a:p>
          <a:p>
            <a:r>
              <a:rPr lang="en-GB" sz="2000" b="1" dirty="0">
                <a:solidFill>
                  <a:srgbClr val="FF0000"/>
                </a:solidFill>
                <a:latin typeface="Calibri" pitchFamily="34" charset="0"/>
              </a:rPr>
              <a:t>RF linear accelerator:</a:t>
            </a:r>
            <a:r>
              <a:rPr lang="en-GB" sz="2000" dirty="0">
                <a:latin typeface="Calibri" pitchFamily="34" charset="0"/>
              </a:rPr>
              <a:t>	acceleration is provided by </a:t>
            </a:r>
            <a:r>
              <a:rPr lang="en-GB" sz="2000" dirty="0">
                <a:solidFill>
                  <a:srgbClr val="FF0000"/>
                </a:solidFill>
                <a:latin typeface="Calibri" pitchFamily="34" charset="0"/>
              </a:rPr>
              <a:t>time-varying electric fields</a:t>
            </a:r>
            <a:r>
              <a:rPr lang="en-GB" sz="2000" dirty="0">
                <a:latin typeface="Calibri" pitchFamily="34" charset="0"/>
              </a:rPr>
              <a:t> </a:t>
            </a:r>
            <a:r>
              <a:rPr lang="en-GB" dirty="0">
                <a:latin typeface="Calibri" pitchFamily="34" charset="0"/>
              </a:rPr>
              <a:t>(i.e. excludes electrostatic accelerators)</a:t>
            </a:r>
          </a:p>
          <a:p>
            <a:endParaRPr lang="en-GB" dirty="0">
              <a:latin typeface="Calibri" pitchFamily="34" charset="0"/>
            </a:endParaRPr>
          </a:p>
          <a:p>
            <a:r>
              <a:rPr lang="en-GB" sz="2000" dirty="0">
                <a:latin typeface="Calibri" pitchFamily="34" charset="0"/>
              </a:rPr>
              <a:t>A few definitions</a:t>
            </a:r>
            <a:r>
              <a:rPr lang="en-GB" dirty="0">
                <a:latin typeface="Calibri" pitchFamily="34" charset="0"/>
              </a:rPr>
              <a:t>:</a:t>
            </a:r>
          </a:p>
          <a:p>
            <a:endParaRPr lang="en-GB" sz="1100" dirty="0">
              <a:latin typeface="Calibri" pitchFamily="34" charset="0"/>
            </a:endParaRPr>
          </a:p>
          <a:p>
            <a:endParaRPr lang="en-GB" sz="1100" dirty="0">
              <a:latin typeface="Calibri" pitchFamily="34" charset="0"/>
            </a:endParaRPr>
          </a:p>
          <a:p>
            <a:endParaRPr lang="en-GB" sz="1100" dirty="0">
              <a:latin typeface="Calibri" pitchFamily="34" charset="0"/>
            </a:endParaRPr>
          </a:p>
          <a:p>
            <a:pPr>
              <a:spcBef>
                <a:spcPts val="600"/>
              </a:spcBef>
              <a:buFont typeface="Wingdings" pitchFamily="2" charset="2"/>
              <a:buChar char="Ø"/>
            </a:pPr>
            <a:r>
              <a:rPr lang="en-GB" dirty="0">
                <a:latin typeface="Calibri" pitchFamily="34" charset="0"/>
              </a:rPr>
              <a:t>CW (Continuous wave) linacs when the beam bunches come continuously out of the linac;</a:t>
            </a:r>
          </a:p>
          <a:p>
            <a:pPr>
              <a:spcBef>
                <a:spcPts val="600"/>
              </a:spcBef>
              <a:buFont typeface="Wingdings" pitchFamily="2" charset="2"/>
              <a:buChar char="Ø"/>
            </a:pPr>
            <a:r>
              <a:rPr lang="en-GB" dirty="0">
                <a:latin typeface="Calibri" pitchFamily="34" charset="0"/>
              </a:rPr>
              <a:t>Pulsed linac when the beam is produced in pulses: 	</a:t>
            </a:r>
            <a:r>
              <a:rPr lang="en-GB" dirty="0">
                <a:latin typeface="Symbol" pitchFamily="18" charset="2"/>
              </a:rPr>
              <a:t>t</a:t>
            </a:r>
            <a:r>
              <a:rPr lang="en-GB" dirty="0">
                <a:latin typeface="Calibri" pitchFamily="34" charset="0"/>
              </a:rPr>
              <a:t> pulse length, </a:t>
            </a:r>
            <a:r>
              <a:rPr lang="en-GB" dirty="0" err="1">
                <a:latin typeface="Calibri" pitchFamily="34" charset="0"/>
              </a:rPr>
              <a:t>f</a:t>
            </a:r>
            <a:r>
              <a:rPr lang="en-GB" baseline="-25000" dirty="0" err="1">
                <a:latin typeface="Calibri" pitchFamily="34" charset="0"/>
              </a:rPr>
              <a:t>r</a:t>
            </a:r>
            <a:r>
              <a:rPr lang="en-GB" dirty="0">
                <a:latin typeface="Calibri" pitchFamily="34" charset="0"/>
              </a:rPr>
              <a:t> repetition frequency, beam 							duty cycle </a:t>
            </a:r>
            <a:r>
              <a:rPr lang="en-GB" dirty="0">
                <a:latin typeface="Symbol" pitchFamily="18" charset="2"/>
              </a:rPr>
              <a:t>t</a:t>
            </a:r>
            <a:r>
              <a:rPr lang="en-GB" dirty="0">
                <a:latin typeface="Calibri" pitchFamily="34" charset="0"/>
              </a:rPr>
              <a:t> × </a:t>
            </a:r>
            <a:r>
              <a:rPr lang="en-GB" dirty="0" err="1">
                <a:latin typeface="Calibri" pitchFamily="34" charset="0"/>
              </a:rPr>
              <a:t>f</a:t>
            </a:r>
            <a:r>
              <a:rPr lang="en-GB" baseline="-25000" dirty="0" err="1">
                <a:latin typeface="Calibri" pitchFamily="34" charset="0"/>
              </a:rPr>
              <a:t>r</a:t>
            </a:r>
            <a:r>
              <a:rPr lang="en-GB" dirty="0">
                <a:latin typeface="Calibri" pitchFamily="34" charset="0"/>
              </a:rPr>
              <a:t> (%)</a:t>
            </a:r>
          </a:p>
          <a:p>
            <a:pPr>
              <a:spcBef>
                <a:spcPts val="600"/>
              </a:spcBef>
              <a:buFont typeface="Wingdings" pitchFamily="2" charset="2"/>
              <a:buChar char="Ø"/>
            </a:pPr>
            <a:r>
              <a:rPr lang="en-GB" dirty="0">
                <a:latin typeface="Calibri" pitchFamily="34" charset="0"/>
              </a:rPr>
              <a:t> Main parameters: 	</a:t>
            </a:r>
            <a:r>
              <a:rPr lang="en-GB" i="1" dirty="0">
                <a:latin typeface="Calibri" pitchFamily="34" charset="0"/>
              </a:rPr>
              <a:t>E</a:t>
            </a:r>
            <a:r>
              <a:rPr lang="en-GB" dirty="0">
                <a:latin typeface="Calibri" pitchFamily="34" charset="0"/>
              </a:rPr>
              <a:t> kinetic energy of the particles coming out of the linac [MeV]</a:t>
            </a:r>
          </a:p>
          <a:p>
            <a:pPr>
              <a:spcBef>
                <a:spcPts val="600"/>
              </a:spcBef>
            </a:pPr>
            <a:r>
              <a:rPr lang="en-GB" dirty="0">
                <a:latin typeface="Calibri" pitchFamily="34" charset="0"/>
              </a:rPr>
              <a:t>			</a:t>
            </a:r>
            <a:r>
              <a:rPr lang="en-GB" i="1" dirty="0">
                <a:latin typeface="Calibri" pitchFamily="34" charset="0"/>
              </a:rPr>
              <a:t>I</a:t>
            </a:r>
            <a:r>
              <a:rPr lang="en-GB" dirty="0">
                <a:latin typeface="Calibri" pitchFamily="34" charset="0"/>
              </a:rPr>
              <a:t> average current during the beam pulse [mA] (different from </a:t>
            </a:r>
            <a:r>
              <a:rPr lang="en-GB" i="1" dirty="0">
                <a:latin typeface="Calibri" pitchFamily="34" charset="0"/>
              </a:rPr>
              <a:t>average 					current </a:t>
            </a:r>
            <a:r>
              <a:rPr lang="en-GB" dirty="0">
                <a:latin typeface="Calibri" pitchFamily="34" charset="0"/>
              </a:rPr>
              <a:t>and from </a:t>
            </a:r>
            <a:r>
              <a:rPr lang="en-GB" i="1" dirty="0">
                <a:latin typeface="Calibri" pitchFamily="34" charset="0"/>
              </a:rPr>
              <a:t>bunch current </a:t>
            </a:r>
            <a:r>
              <a:rPr lang="en-GB" dirty="0">
                <a:latin typeface="Calibri" pitchFamily="34" charset="0"/>
              </a:rPr>
              <a:t>!)</a:t>
            </a:r>
          </a:p>
          <a:p>
            <a:pPr>
              <a:spcBef>
                <a:spcPts val="600"/>
              </a:spcBef>
            </a:pPr>
            <a:r>
              <a:rPr lang="en-GB" dirty="0">
                <a:latin typeface="Calibri" pitchFamily="34" charset="0"/>
              </a:rPr>
              <a:t>			</a:t>
            </a:r>
            <a:r>
              <a:rPr lang="en-GB" i="1" dirty="0">
                <a:latin typeface="Calibri" pitchFamily="34" charset="0"/>
              </a:rPr>
              <a:t>P</a:t>
            </a:r>
            <a:r>
              <a:rPr lang="en-GB" dirty="0">
                <a:latin typeface="Calibri" pitchFamily="34" charset="0"/>
              </a:rPr>
              <a:t> beam power = electrical power transferred to the beam during acceleration</a:t>
            </a:r>
          </a:p>
          <a:p>
            <a:pPr>
              <a:spcBef>
                <a:spcPts val="600"/>
              </a:spcBef>
            </a:pPr>
            <a:r>
              <a:rPr lang="en-GB" dirty="0">
                <a:latin typeface="Calibri" pitchFamily="34" charset="0"/>
              </a:rPr>
              <a:t>			</a:t>
            </a:r>
            <a:r>
              <a:rPr lang="en-GB" i="1" dirty="0">
                <a:latin typeface="Calibri" pitchFamily="34" charset="0"/>
              </a:rPr>
              <a:t>P</a:t>
            </a:r>
            <a:r>
              <a:rPr lang="en-GB" dirty="0">
                <a:latin typeface="Calibri" pitchFamily="34" charset="0"/>
              </a:rPr>
              <a:t> [W] = </a:t>
            </a:r>
            <a:r>
              <a:rPr lang="en-GB" i="1" dirty="0" err="1">
                <a:latin typeface="Calibri" pitchFamily="34" charset="0"/>
              </a:rPr>
              <a:t>V</a:t>
            </a:r>
            <a:r>
              <a:rPr lang="en-GB" i="1" baseline="-25000" dirty="0" err="1">
                <a:latin typeface="Calibri" pitchFamily="34" charset="0"/>
              </a:rPr>
              <a:t>tot</a:t>
            </a:r>
            <a:r>
              <a:rPr lang="en-GB" dirty="0">
                <a:latin typeface="Calibri" pitchFamily="34" charset="0"/>
              </a:rPr>
              <a:t> × </a:t>
            </a:r>
            <a:r>
              <a:rPr lang="en-GB" i="1" dirty="0">
                <a:latin typeface="Calibri" pitchFamily="34" charset="0"/>
              </a:rPr>
              <a:t>I</a:t>
            </a:r>
            <a:r>
              <a:rPr lang="en-GB" dirty="0">
                <a:latin typeface="Calibri" pitchFamily="34" charset="0"/>
              </a:rPr>
              <a:t> = </a:t>
            </a:r>
            <a:r>
              <a:rPr lang="en-GB" i="1" dirty="0">
                <a:latin typeface="Calibri" pitchFamily="34" charset="0"/>
              </a:rPr>
              <a:t>E</a:t>
            </a:r>
            <a:r>
              <a:rPr lang="en-GB" dirty="0">
                <a:latin typeface="Calibri" pitchFamily="34" charset="0"/>
              </a:rPr>
              <a:t> [eV] × </a:t>
            </a:r>
            <a:r>
              <a:rPr lang="en-GB" i="1" dirty="0">
                <a:latin typeface="Calibri" pitchFamily="34" charset="0"/>
              </a:rPr>
              <a:t>I</a:t>
            </a:r>
            <a:r>
              <a:rPr lang="en-GB" dirty="0">
                <a:latin typeface="Calibri" pitchFamily="34" charset="0"/>
              </a:rPr>
              <a:t> [A] × duty cycle</a:t>
            </a:r>
            <a:endParaRPr lang="en-GB" sz="2000" dirty="0">
              <a:latin typeface="Calibri" pitchFamily="34" charset="0"/>
            </a:endParaRPr>
          </a:p>
        </p:txBody>
      </p:sp>
      <p:pic>
        <p:nvPicPr>
          <p:cNvPr id="3" name="Graphic 2">
            <a:extLst>
              <a:ext uri="{FF2B5EF4-FFF2-40B4-BE49-F238E27FC236}">
                <a16:creationId xmlns:a16="http://schemas.microsoft.com/office/drawing/2014/main" id="{9AA5F833-5C33-537A-8C61-FB73E29F9A12}"/>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659349" y="2351781"/>
            <a:ext cx="1762198" cy="1077219"/>
          </a:xfrm>
          <a:prstGeom prst="rect">
            <a:avLst/>
          </a:prstGeom>
        </p:spPr>
      </p:pic>
      <p:cxnSp>
        <p:nvCxnSpPr>
          <p:cNvPr id="6" name="Straight Arrow Connector 5">
            <a:extLst>
              <a:ext uri="{FF2B5EF4-FFF2-40B4-BE49-F238E27FC236}">
                <a16:creationId xmlns:a16="http://schemas.microsoft.com/office/drawing/2014/main" id="{57AC0799-F496-AEB6-3377-74FBCAF795B4}"/>
              </a:ext>
            </a:extLst>
          </p:cNvPr>
          <p:cNvCxnSpPr>
            <a:cxnSpLocks/>
          </p:cNvCxnSpPr>
          <p:nvPr/>
        </p:nvCxnSpPr>
        <p:spPr>
          <a:xfrm flipV="1">
            <a:off x="9850133" y="2236191"/>
            <a:ext cx="0" cy="86405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CE4B19E-CCE2-29C0-DA07-CF26E9CA7594}"/>
              </a:ext>
            </a:extLst>
          </p:cNvPr>
          <p:cNvCxnSpPr>
            <a:cxnSpLocks/>
          </p:cNvCxnSpPr>
          <p:nvPr/>
        </p:nvCxnSpPr>
        <p:spPr>
          <a:xfrm>
            <a:off x="9850133" y="3078280"/>
            <a:ext cx="160923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683ABB8-F48D-87AB-0A4B-E501F6008FA3}"/>
              </a:ext>
            </a:extLst>
          </p:cNvPr>
          <p:cNvSpPr txBox="1"/>
          <p:nvPr/>
        </p:nvSpPr>
        <p:spPr>
          <a:xfrm rot="16200000">
            <a:off x="9223131" y="2597027"/>
            <a:ext cx="920124" cy="161583"/>
          </a:xfrm>
          <a:prstGeom prst="rect">
            <a:avLst/>
          </a:prstGeom>
          <a:noFill/>
        </p:spPr>
        <p:txBody>
          <a:bodyPr wrap="none" lIns="0" tIns="0" rIns="0" bIns="0" rtlCol="0">
            <a:spAutoFit/>
          </a:bodyPr>
          <a:lstStyle/>
          <a:p>
            <a:pPr algn="l"/>
            <a:r>
              <a:rPr lang="en-GB" sz="1050" i="1" dirty="0"/>
              <a:t>Beam current, I</a:t>
            </a:r>
          </a:p>
        </p:txBody>
      </p:sp>
      <p:sp>
        <p:nvSpPr>
          <p:cNvPr id="9" name="TextBox 8">
            <a:extLst>
              <a:ext uri="{FF2B5EF4-FFF2-40B4-BE49-F238E27FC236}">
                <a16:creationId xmlns:a16="http://schemas.microsoft.com/office/drawing/2014/main" id="{7BB7685D-648B-1065-A623-1F8330027C51}"/>
              </a:ext>
            </a:extLst>
          </p:cNvPr>
          <p:cNvSpPr txBox="1"/>
          <p:nvPr/>
        </p:nvSpPr>
        <p:spPr>
          <a:xfrm>
            <a:off x="10320579" y="3137881"/>
            <a:ext cx="410369" cy="161583"/>
          </a:xfrm>
          <a:prstGeom prst="rect">
            <a:avLst/>
          </a:prstGeom>
          <a:noFill/>
        </p:spPr>
        <p:txBody>
          <a:bodyPr wrap="none" lIns="0" tIns="0" rIns="0" bIns="0" rtlCol="0">
            <a:spAutoFit/>
          </a:bodyPr>
          <a:lstStyle/>
          <a:p>
            <a:pPr algn="l"/>
            <a:r>
              <a:rPr lang="en-GB" sz="1050" i="1" dirty="0"/>
              <a:t>Time, t</a:t>
            </a:r>
          </a:p>
        </p:txBody>
      </p:sp>
      <p:cxnSp>
        <p:nvCxnSpPr>
          <p:cNvPr id="10" name="Straight Arrow Connector 9">
            <a:extLst>
              <a:ext uri="{FF2B5EF4-FFF2-40B4-BE49-F238E27FC236}">
                <a16:creationId xmlns:a16="http://schemas.microsoft.com/office/drawing/2014/main" id="{10D3496E-27FB-9CCF-9DC7-0C2D2C0A3C6B}"/>
              </a:ext>
            </a:extLst>
          </p:cNvPr>
          <p:cNvCxnSpPr/>
          <p:nvPr/>
        </p:nvCxnSpPr>
        <p:spPr>
          <a:xfrm>
            <a:off x="10045148" y="2632689"/>
            <a:ext cx="40907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8F8A548-C398-9B5B-E6F6-124261C9DF4C}"/>
              </a:ext>
            </a:extLst>
          </p:cNvPr>
          <p:cNvSpPr txBox="1"/>
          <p:nvPr/>
        </p:nvSpPr>
        <p:spPr>
          <a:xfrm>
            <a:off x="10091672" y="2407493"/>
            <a:ext cx="278923" cy="161583"/>
          </a:xfrm>
          <a:prstGeom prst="rect">
            <a:avLst/>
          </a:prstGeom>
          <a:noFill/>
        </p:spPr>
        <p:txBody>
          <a:bodyPr wrap="none" lIns="0" tIns="0" rIns="0" bIns="0" rtlCol="0">
            <a:spAutoFit/>
          </a:bodyPr>
          <a:lstStyle/>
          <a:p>
            <a:pPr algn="l"/>
            <a:r>
              <a:rPr lang="en-GB" sz="1050" i="1" dirty="0"/>
              <a:t>1/</a:t>
            </a:r>
            <a:r>
              <a:rPr lang="en-GB" sz="1050" i="1" dirty="0" err="1"/>
              <a:t>f</a:t>
            </a:r>
            <a:r>
              <a:rPr lang="en-GB" sz="1050" i="1" baseline="-25000" dirty="0" err="1"/>
              <a:t>rep</a:t>
            </a:r>
            <a:endParaRPr lang="en-GB" sz="1050" i="1" baseline="-25000" dirty="0"/>
          </a:p>
        </p:txBody>
      </p:sp>
      <p:cxnSp>
        <p:nvCxnSpPr>
          <p:cNvPr id="12" name="Straight Arrow Connector 11">
            <a:extLst>
              <a:ext uri="{FF2B5EF4-FFF2-40B4-BE49-F238E27FC236}">
                <a16:creationId xmlns:a16="http://schemas.microsoft.com/office/drawing/2014/main" id="{A295951B-09D1-B881-A982-0F677A21C33E}"/>
              </a:ext>
            </a:extLst>
          </p:cNvPr>
          <p:cNvCxnSpPr>
            <a:cxnSpLocks/>
          </p:cNvCxnSpPr>
          <p:nvPr/>
        </p:nvCxnSpPr>
        <p:spPr>
          <a:xfrm>
            <a:off x="10836814" y="2604917"/>
            <a:ext cx="218987"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02A1D5A-69F4-6A21-498B-606429F775D5}"/>
              </a:ext>
            </a:extLst>
          </p:cNvPr>
          <p:cNvSpPr txBox="1"/>
          <p:nvPr/>
        </p:nvSpPr>
        <p:spPr>
          <a:xfrm>
            <a:off x="10906423" y="2386949"/>
            <a:ext cx="59312" cy="161583"/>
          </a:xfrm>
          <a:prstGeom prst="rect">
            <a:avLst/>
          </a:prstGeom>
          <a:noFill/>
        </p:spPr>
        <p:txBody>
          <a:bodyPr wrap="none" lIns="0" tIns="0" rIns="0" bIns="0" rtlCol="0">
            <a:spAutoFit/>
          </a:bodyPr>
          <a:lstStyle/>
          <a:p>
            <a:pPr algn="l"/>
            <a:r>
              <a:rPr lang="fr-CH" sz="1050" i="1" dirty="0">
                <a:latin typeface="Symbol" panose="05050102010706020507" pitchFamily="18" charset="2"/>
              </a:rPr>
              <a:t>t</a:t>
            </a:r>
            <a:endParaRPr lang="en-GB" sz="1050" i="1" dirty="0">
              <a:latin typeface="Symbol" panose="05050102010706020507" pitchFamily="18" charset="2"/>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p:txBody>
          <a:bodyPr/>
          <a:lstStyle/>
          <a:p>
            <a:fld id="{F946C18D-EF27-4D78-9BE9-3FC05921A8F7}" type="slidenum">
              <a:rPr lang="en-GB"/>
              <a:pPr/>
              <a:t>30</a:t>
            </a:fld>
            <a:endParaRPr lang="en-GB"/>
          </a:p>
        </p:txBody>
      </p:sp>
      <p:sp>
        <p:nvSpPr>
          <p:cNvPr id="420868" name="Rectangle 4"/>
          <p:cNvSpPr>
            <a:spLocks noGrp="1" noChangeArrowheads="1"/>
          </p:cNvSpPr>
          <p:nvPr>
            <p:ph type="title"/>
          </p:nvPr>
        </p:nvSpPr>
        <p:spPr/>
        <p:txBody>
          <a:bodyPr/>
          <a:lstStyle/>
          <a:p>
            <a:r>
              <a:rPr lang="en-US" sz="3200"/>
              <a:t>Comparing traveling and standing wave structures </a:t>
            </a:r>
          </a:p>
        </p:txBody>
      </p:sp>
      <p:pic>
        <p:nvPicPr>
          <p:cNvPr id="420869"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35125" y="1579067"/>
            <a:ext cx="4121150" cy="1663700"/>
          </a:xfrm>
          <a:prstGeom prst="rect">
            <a:avLst/>
          </a:prstGeom>
          <a:noFill/>
          <a:ln w="9525">
            <a:noFill/>
            <a:miter lim="800000"/>
            <a:headEnd/>
            <a:tailEnd/>
          </a:ln>
          <a:effectLst/>
        </p:spPr>
      </p:pic>
      <p:sp>
        <p:nvSpPr>
          <p:cNvPr id="420872" name="Rectangle 8"/>
          <p:cNvSpPr>
            <a:spLocks noChangeArrowheads="1"/>
          </p:cNvSpPr>
          <p:nvPr/>
        </p:nvSpPr>
        <p:spPr bwMode="auto">
          <a:xfrm>
            <a:off x="6400800" y="3323728"/>
            <a:ext cx="4267200" cy="25146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sz="1600">
                <a:latin typeface="Comic Sans MS" pitchFamily="66" charset="0"/>
                <a:sym typeface="Symbol" pitchFamily="18" charset="2"/>
              </a:rPr>
              <a:t>Chain of coupled cells in SW mode. </a:t>
            </a:r>
          </a:p>
          <a:p>
            <a:pPr marL="457200" indent="-457200">
              <a:buClr>
                <a:schemeClr val="hlink"/>
              </a:buClr>
              <a:buSzPct val="70000"/>
            </a:pPr>
            <a:r>
              <a:rPr lang="en-US" sz="1600">
                <a:latin typeface="Comic Sans MS" pitchFamily="66" charset="0"/>
                <a:sym typeface="Symbol" pitchFamily="18" charset="2"/>
              </a:rPr>
              <a:t>Coupling (bw. cells) by slots (or open). On-axis aperture reduced, higher E-field on axis and power efficiency. </a:t>
            </a:r>
          </a:p>
          <a:p>
            <a:pPr marL="457200" indent="-457200">
              <a:buClr>
                <a:schemeClr val="hlink"/>
              </a:buClr>
              <a:buSzPct val="70000"/>
            </a:pPr>
            <a:r>
              <a:rPr lang="en-US" sz="1600">
                <a:latin typeface="Comic Sans MS" pitchFamily="66" charset="0"/>
                <a:sym typeface="Symbol" pitchFamily="18" charset="2"/>
              </a:rPr>
              <a:t>RF power from a coupling port, dissipated in the structure (ohmic loss on walls).</a:t>
            </a:r>
          </a:p>
          <a:p>
            <a:pPr marL="457200" indent="-457200">
              <a:buClr>
                <a:schemeClr val="hlink"/>
              </a:buClr>
              <a:buSzPct val="70000"/>
            </a:pPr>
            <a:endParaRPr lang="en-US" sz="1600">
              <a:latin typeface="Comic Sans MS" pitchFamily="66" charset="0"/>
              <a:sym typeface="Symbol" pitchFamily="18" charset="2"/>
            </a:endParaRPr>
          </a:p>
          <a:p>
            <a:pPr marL="457200" indent="-457200">
              <a:buClr>
                <a:schemeClr val="hlink"/>
              </a:buClr>
              <a:buSzPct val="70000"/>
            </a:pPr>
            <a:r>
              <a:rPr lang="en-US" sz="1600">
                <a:latin typeface="Comic Sans MS" pitchFamily="66" charset="0"/>
                <a:sym typeface="Symbol" pitchFamily="18" charset="2"/>
              </a:rPr>
              <a:t>Long pulses. Gradients 2-5 MeV/m</a:t>
            </a:r>
            <a:endParaRPr lang="en-US" sz="1600" i="1">
              <a:latin typeface="Comic Sans MS" pitchFamily="66" charset="0"/>
              <a:sym typeface="Symbol" pitchFamily="18" charset="2"/>
            </a:endParaRPr>
          </a:p>
          <a:p>
            <a:pPr marL="457200" indent="-457200">
              <a:buClr>
                <a:schemeClr val="hlink"/>
              </a:buClr>
              <a:buSzPct val="70000"/>
            </a:pPr>
            <a:endParaRPr lang="en-US" sz="1600" i="1">
              <a:latin typeface="Comic Sans MS" pitchFamily="66" charset="0"/>
              <a:sym typeface="Symbol" pitchFamily="18" charset="2"/>
            </a:endParaRPr>
          </a:p>
          <a:p>
            <a:pPr marL="457200" indent="-457200">
              <a:buClr>
                <a:schemeClr val="hlink"/>
              </a:buClr>
              <a:buSzPct val="70000"/>
            </a:pPr>
            <a:r>
              <a:rPr lang="en-US" sz="1600" i="1">
                <a:latin typeface="Comic Sans MS" pitchFamily="66" charset="0"/>
                <a:sym typeface="Symbol" pitchFamily="18" charset="2"/>
              </a:rPr>
              <a:t>Used for Ions and electrons, all energies</a:t>
            </a:r>
          </a:p>
        </p:txBody>
      </p:sp>
      <p:sp>
        <p:nvSpPr>
          <p:cNvPr id="420873" name="Text Box 9"/>
          <p:cNvSpPr txBox="1">
            <a:spLocks noChangeArrowheads="1"/>
          </p:cNvSpPr>
          <p:nvPr/>
        </p:nvSpPr>
        <p:spPr bwMode="auto">
          <a:xfrm>
            <a:off x="8305801" y="1266328"/>
            <a:ext cx="1697901" cy="369332"/>
          </a:xfrm>
          <a:prstGeom prst="rect">
            <a:avLst/>
          </a:prstGeom>
          <a:noFill/>
          <a:ln w="12700">
            <a:solidFill>
              <a:schemeClr val="tx1"/>
            </a:solidFill>
            <a:miter lim="800000"/>
            <a:headEnd type="none" w="sm" len="sm"/>
            <a:tailEnd type="none" w="sm" len="sm"/>
          </a:ln>
          <a:effectLst/>
        </p:spPr>
        <p:txBody>
          <a:bodyPr wrap="none">
            <a:spAutoFit/>
          </a:bodyPr>
          <a:lstStyle/>
          <a:p>
            <a:r>
              <a:rPr lang="en-US">
                <a:solidFill>
                  <a:srgbClr val="3333FF"/>
                </a:solidFill>
              </a:rPr>
              <a:t>Standing wave</a:t>
            </a:r>
          </a:p>
        </p:txBody>
      </p:sp>
      <p:sp>
        <p:nvSpPr>
          <p:cNvPr id="420874" name="Text Box 10"/>
          <p:cNvSpPr txBox="1">
            <a:spLocks noChangeArrowheads="1"/>
          </p:cNvSpPr>
          <p:nvPr/>
        </p:nvSpPr>
        <p:spPr bwMode="auto">
          <a:xfrm>
            <a:off x="2549526" y="1426667"/>
            <a:ext cx="1727781" cy="369332"/>
          </a:xfrm>
          <a:prstGeom prst="rect">
            <a:avLst/>
          </a:prstGeom>
          <a:noFill/>
          <a:ln w="12700">
            <a:solidFill>
              <a:schemeClr val="tx1"/>
            </a:solidFill>
            <a:miter lim="800000"/>
            <a:headEnd type="none" w="sm" len="sm"/>
            <a:tailEnd type="none" w="sm" len="sm"/>
          </a:ln>
          <a:effectLst/>
        </p:spPr>
        <p:txBody>
          <a:bodyPr wrap="none">
            <a:spAutoFit/>
          </a:bodyPr>
          <a:lstStyle/>
          <a:p>
            <a:r>
              <a:rPr lang="en-US">
                <a:solidFill>
                  <a:srgbClr val="3333FF"/>
                </a:solidFill>
              </a:rPr>
              <a:t>Traveling wave</a:t>
            </a:r>
          </a:p>
        </p:txBody>
      </p:sp>
      <p:sp>
        <p:nvSpPr>
          <p:cNvPr id="420875" name="Line 11"/>
          <p:cNvSpPr>
            <a:spLocks noChangeShapeType="1"/>
          </p:cNvSpPr>
          <p:nvPr/>
        </p:nvSpPr>
        <p:spPr bwMode="auto">
          <a:xfrm>
            <a:off x="7924800" y="1418728"/>
            <a:ext cx="0" cy="304800"/>
          </a:xfrm>
          <a:prstGeom prst="line">
            <a:avLst/>
          </a:prstGeom>
          <a:noFill/>
          <a:ln w="76200">
            <a:solidFill>
              <a:schemeClr val="hlink"/>
            </a:solidFill>
            <a:round/>
            <a:headEnd type="none" w="sm" len="sm"/>
            <a:tailEnd type="triangle" w="sm" len="sm"/>
          </a:ln>
          <a:effectLst/>
        </p:spPr>
        <p:txBody>
          <a:bodyPr/>
          <a:lstStyle/>
          <a:p>
            <a:endParaRPr lang="en-US"/>
          </a:p>
        </p:txBody>
      </p:sp>
      <p:sp>
        <p:nvSpPr>
          <p:cNvPr id="420876" name="Line 12"/>
          <p:cNvSpPr>
            <a:spLocks noChangeShapeType="1"/>
          </p:cNvSpPr>
          <p:nvPr/>
        </p:nvSpPr>
        <p:spPr bwMode="auto">
          <a:xfrm>
            <a:off x="2168525" y="1350467"/>
            <a:ext cx="0" cy="304800"/>
          </a:xfrm>
          <a:prstGeom prst="line">
            <a:avLst/>
          </a:prstGeom>
          <a:noFill/>
          <a:ln w="76200">
            <a:solidFill>
              <a:schemeClr val="hlink"/>
            </a:solidFill>
            <a:round/>
            <a:headEnd type="none" w="sm" len="sm"/>
            <a:tailEnd type="triangle" w="sm" len="sm"/>
          </a:ln>
          <a:effectLst/>
        </p:spPr>
        <p:txBody>
          <a:bodyPr/>
          <a:lstStyle/>
          <a:p>
            <a:endParaRPr lang="en-US"/>
          </a:p>
        </p:txBody>
      </p:sp>
      <p:sp>
        <p:nvSpPr>
          <p:cNvPr id="420877" name="Line 13"/>
          <p:cNvSpPr>
            <a:spLocks noChangeShapeType="1"/>
          </p:cNvSpPr>
          <p:nvPr/>
        </p:nvSpPr>
        <p:spPr bwMode="auto">
          <a:xfrm flipV="1">
            <a:off x="4987925" y="1350467"/>
            <a:ext cx="0" cy="304800"/>
          </a:xfrm>
          <a:prstGeom prst="line">
            <a:avLst/>
          </a:prstGeom>
          <a:noFill/>
          <a:ln w="76200">
            <a:solidFill>
              <a:schemeClr val="hlink"/>
            </a:solidFill>
            <a:round/>
            <a:headEnd type="none" w="sm" len="sm"/>
            <a:tailEnd type="triangle" w="sm" len="sm"/>
          </a:ln>
          <a:effectLst/>
        </p:spPr>
        <p:txBody>
          <a:bodyPr/>
          <a:lstStyle/>
          <a:p>
            <a:endParaRPr lang="en-US"/>
          </a:p>
        </p:txBody>
      </p:sp>
      <p:sp>
        <p:nvSpPr>
          <p:cNvPr id="420878" name="Rectangle 14"/>
          <p:cNvSpPr>
            <a:spLocks noChangeArrowheads="1"/>
          </p:cNvSpPr>
          <p:nvPr/>
        </p:nvSpPr>
        <p:spPr bwMode="auto">
          <a:xfrm>
            <a:off x="1482725" y="3484067"/>
            <a:ext cx="4572000" cy="23622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sz="1600">
                <a:latin typeface="Comic Sans MS" pitchFamily="66" charset="0"/>
                <a:sym typeface="Symbol" pitchFamily="18" charset="2"/>
              </a:rPr>
              <a:t>Chain of coupled cells in TW mode </a:t>
            </a:r>
          </a:p>
          <a:p>
            <a:pPr marL="457200" indent="-457200">
              <a:buClr>
                <a:schemeClr val="hlink"/>
              </a:buClr>
              <a:buSzPct val="70000"/>
            </a:pPr>
            <a:r>
              <a:rPr lang="en-US" sz="1600">
                <a:latin typeface="Comic Sans MS" pitchFamily="66" charset="0"/>
                <a:sym typeface="Symbol" pitchFamily="18" charset="2"/>
              </a:rPr>
              <a:t>Coupling bw. cells from on-axis aperture. </a:t>
            </a:r>
          </a:p>
          <a:p>
            <a:pPr marL="457200" indent="-457200">
              <a:buClr>
                <a:schemeClr val="hlink"/>
              </a:buClr>
              <a:buSzPct val="70000"/>
            </a:pPr>
            <a:r>
              <a:rPr lang="en-US" sz="1600">
                <a:latin typeface="Comic Sans MS" pitchFamily="66" charset="0"/>
                <a:sym typeface="Symbol" pitchFamily="18" charset="2"/>
              </a:rPr>
              <a:t>RF power from input coupler at one end, </a:t>
            </a:r>
          </a:p>
          <a:p>
            <a:pPr marL="457200" indent="-457200">
              <a:buClr>
                <a:schemeClr val="hlink"/>
              </a:buClr>
              <a:buSzPct val="70000"/>
            </a:pPr>
            <a:r>
              <a:rPr lang="en-US" sz="1600">
                <a:latin typeface="Comic Sans MS" pitchFamily="66" charset="0"/>
                <a:sym typeface="Symbol" pitchFamily="18" charset="2"/>
              </a:rPr>
              <a:t>dissipated in the structure and on a load.</a:t>
            </a:r>
          </a:p>
          <a:p>
            <a:pPr marL="457200" indent="-457200">
              <a:buClr>
                <a:schemeClr val="hlink"/>
              </a:buClr>
              <a:buSzPct val="70000"/>
            </a:pPr>
            <a:endParaRPr lang="en-US" sz="1600">
              <a:latin typeface="Comic Sans MS" pitchFamily="66" charset="0"/>
              <a:sym typeface="Symbol" pitchFamily="18" charset="2"/>
            </a:endParaRPr>
          </a:p>
          <a:p>
            <a:pPr marL="457200" indent="-457200">
              <a:buClr>
                <a:schemeClr val="hlink"/>
              </a:buClr>
              <a:buSzPct val="70000"/>
            </a:pPr>
            <a:r>
              <a:rPr lang="en-US" sz="1600">
                <a:latin typeface="Comic Sans MS" pitchFamily="66" charset="0"/>
                <a:sym typeface="Symbol" pitchFamily="18" charset="2"/>
              </a:rPr>
              <a:t>Short pulses, High frequency ( 3 GHz).</a:t>
            </a:r>
          </a:p>
          <a:p>
            <a:pPr marL="457200" indent="-457200">
              <a:buClr>
                <a:schemeClr val="hlink"/>
              </a:buClr>
              <a:buSzPct val="70000"/>
            </a:pPr>
            <a:r>
              <a:rPr lang="en-US" sz="1600">
                <a:latin typeface="Comic Sans MS" pitchFamily="66" charset="0"/>
                <a:sym typeface="Symbol" pitchFamily="18" charset="2"/>
              </a:rPr>
              <a:t>Gradients 10-20 MeV/m</a:t>
            </a:r>
          </a:p>
          <a:p>
            <a:pPr marL="457200" indent="-457200">
              <a:buClr>
                <a:schemeClr val="hlink"/>
              </a:buClr>
              <a:buSzPct val="70000"/>
            </a:pPr>
            <a:endParaRPr lang="en-US" sz="1600" i="1">
              <a:latin typeface="Comic Sans MS" pitchFamily="66" charset="0"/>
              <a:sym typeface="Symbol" pitchFamily="18" charset="2"/>
            </a:endParaRPr>
          </a:p>
          <a:p>
            <a:pPr marL="457200" indent="-457200">
              <a:buClr>
                <a:schemeClr val="hlink"/>
              </a:buClr>
              <a:buSzPct val="70000"/>
            </a:pPr>
            <a:endParaRPr lang="en-US" sz="1600" i="1">
              <a:latin typeface="Comic Sans MS" pitchFamily="66" charset="0"/>
              <a:sym typeface="Symbol" pitchFamily="18" charset="2"/>
            </a:endParaRPr>
          </a:p>
          <a:p>
            <a:pPr marL="457200" indent="-457200">
              <a:buClr>
                <a:schemeClr val="hlink"/>
              </a:buClr>
              <a:buSzPct val="70000"/>
            </a:pPr>
            <a:r>
              <a:rPr lang="en-US" sz="1600" i="1">
                <a:latin typeface="Comic Sans MS" pitchFamily="66" charset="0"/>
                <a:sym typeface="Symbol" pitchFamily="18" charset="2"/>
              </a:rPr>
              <a:t>Used for Electrons at v~c</a:t>
            </a:r>
          </a:p>
        </p:txBody>
      </p:sp>
      <p:sp>
        <p:nvSpPr>
          <p:cNvPr id="420879" name="Rectangle 15"/>
          <p:cNvSpPr>
            <a:spLocks noChangeArrowheads="1"/>
          </p:cNvSpPr>
          <p:nvPr/>
        </p:nvSpPr>
        <p:spPr bwMode="auto">
          <a:xfrm>
            <a:off x="4495800" y="6248400"/>
            <a:ext cx="2895600" cy="3048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sz="1600">
                <a:latin typeface="Comic Sans MS" pitchFamily="66" charset="0"/>
                <a:sym typeface="Symbol" pitchFamily="18" charset="2"/>
              </a:rPr>
              <a:t>Comparable RF efficiencies</a:t>
            </a:r>
          </a:p>
        </p:txBody>
      </p:sp>
      <p:pic>
        <p:nvPicPr>
          <p:cNvPr id="420888" name="Picture 24"/>
          <p:cNvPicPr>
            <a:picLocks noChangeAspect="1" noChangeArrowheads="1"/>
          </p:cNvPicPr>
          <p:nvPr/>
        </p:nvPicPr>
        <p:blipFill>
          <a:blip r:embed="rId3" cstate="email">
            <a:extLst>
              <a:ext uri="{28A0092B-C50C-407E-A947-70E740481C1C}">
                <a14:useLocalDpi xmlns:a14="http://schemas.microsoft.com/office/drawing/2010/main"/>
              </a:ext>
            </a:extLst>
          </a:blip>
          <a:srcRect r="128"/>
          <a:stretch>
            <a:fillRect/>
          </a:stretch>
        </p:blipFill>
        <p:spPr bwMode="auto">
          <a:xfrm>
            <a:off x="6096000" y="1723529"/>
            <a:ext cx="4572000" cy="1592263"/>
          </a:xfrm>
          <a:prstGeom prst="rect">
            <a:avLst/>
          </a:prstGeom>
          <a:noFill/>
          <a:ln w="9525">
            <a:noFill/>
            <a:miter lim="800000"/>
            <a:headEnd/>
            <a:tailEnd/>
          </a:ln>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68431" y="1858467"/>
            <a:ext cx="6858000" cy="2506338"/>
          </a:xfrm>
        </p:spPr>
        <p:style>
          <a:lnRef idx="1">
            <a:schemeClr val="accent1"/>
          </a:lnRef>
          <a:fillRef idx="2">
            <a:schemeClr val="accent1"/>
          </a:fillRef>
          <a:effectRef idx="1">
            <a:schemeClr val="accent1"/>
          </a:effectRef>
          <a:fontRef idx="minor">
            <a:schemeClr val="dk1"/>
          </a:fontRef>
        </p:style>
        <p:txBody>
          <a:bodyPr/>
          <a:lstStyle/>
          <a:p>
            <a:pPr algn="l"/>
            <a: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Module 2</a:t>
            </a:r>
            <a:br>
              <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Coupled resonator chains</a:t>
            </a:r>
            <a:b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Stability and stabilization</a:t>
            </a:r>
            <a:b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Acceleration in periodic structures</a:t>
            </a:r>
            <a:b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Special accelerating structures</a:t>
            </a:r>
            <a:b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br>
            <a:r>
              <a:rPr lang="en-US" sz="2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Superconducting linac structures</a:t>
            </a:r>
            <a:endParaRPr lang="en-US" b="1"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p:txBody>
      </p:sp>
      <p:sp>
        <p:nvSpPr>
          <p:cNvPr id="4" name="Footer Placeholder 3"/>
          <p:cNvSpPr>
            <a:spLocks noGrp="1"/>
          </p:cNvSpPr>
          <p:nvPr>
            <p:ph type="ftr" sz="quarter" idx="11"/>
          </p:nvPr>
        </p:nvSpPr>
        <p:spPr/>
        <p:txBody>
          <a:bodyPr/>
          <a:lstStyle/>
          <a:p>
            <a:pPr eaLnBrk="0" fontAlgn="base" hangingPunct="0">
              <a:spcBef>
                <a:spcPct val="0"/>
              </a:spcBef>
              <a:spcAft>
                <a:spcPct val="0"/>
              </a:spcAft>
            </a:pPr>
            <a:fld id="{87042A07-DF7A-4262-BC9E-50873C446CD2}" type="slidenum">
              <a:rPr lang="en-GB">
                <a:solidFill>
                  <a:srgbClr val="000000"/>
                </a:solidFill>
              </a:rPr>
              <a:pPr eaLnBrk="0" fontAlgn="base" hangingPunct="0">
                <a:spcBef>
                  <a:spcPct val="0"/>
                </a:spcBef>
                <a:spcAft>
                  <a:spcPct val="0"/>
                </a:spcAft>
              </a:pPr>
              <a:t>31</a:t>
            </a:fld>
            <a:endParaRPr lang="en-GB" dirty="0">
              <a:solidFill>
                <a:srgbClr val="00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From the Wideröe gap to the linac cell</a:t>
            </a:r>
          </a:p>
        </p:txBody>
      </p:sp>
      <p:sp>
        <p:nvSpPr>
          <p:cNvPr id="4" name="Footer Placeholder 3"/>
          <p:cNvSpPr>
            <a:spLocks noGrp="1"/>
          </p:cNvSpPr>
          <p:nvPr>
            <p:ph type="ftr" sz="quarter" idx="11"/>
          </p:nvPr>
        </p:nvSpPr>
        <p:spPr bwMode="auto">
          <a:xfrm>
            <a:off x="7660240" y="5566025"/>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5E649111-3535-447C-B92C-40C8761D48D1}" type="slidenum">
              <a:rPr lang="en-GB" smtClean="0"/>
              <a:pPr/>
              <a:t>32</a:t>
            </a:fld>
            <a:endParaRPr lang="en-GB"/>
          </a:p>
        </p:txBody>
      </p:sp>
      <p:pic>
        <p:nvPicPr>
          <p:cNvPr id="6" name="Picture 10" descr="widero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3240" y="1679826"/>
            <a:ext cx="1905000" cy="2751667"/>
          </a:xfrm>
          <a:prstGeom prst="rect">
            <a:avLst/>
          </a:prstGeom>
          <a:noFill/>
        </p:spPr>
      </p:pic>
      <p:pic>
        <p:nvPicPr>
          <p:cNvPr id="7966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64440" y="1070225"/>
            <a:ext cx="7010400" cy="4921734"/>
          </a:xfrm>
          <a:prstGeom prst="rect">
            <a:avLst/>
          </a:prstGeom>
          <a:noFill/>
          <a:ln w="9525">
            <a:noFill/>
            <a:miter lim="800000"/>
            <a:headEnd/>
            <a:tailEnd/>
          </a:ln>
        </p:spPr>
      </p:pic>
      <p:sp>
        <p:nvSpPr>
          <p:cNvPr id="7" name="Right Arrow 6"/>
          <p:cNvSpPr/>
          <p:nvPr/>
        </p:nvSpPr>
        <p:spPr bwMode="auto">
          <a:xfrm>
            <a:off x="2935840" y="2822825"/>
            <a:ext cx="457200" cy="3048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7108" name="Rectangle 4"/>
          <p:cNvSpPr>
            <a:spLocks noGrp="1" noChangeArrowheads="1"/>
          </p:cNvSpPr>
          <p:nvPr>
            <p:ph type="title"/>
          </p:nvPr>
        </p:nvSpPr>
        <p:spPr/>
        <p:txBody>
          <a:bodyPr/>
          <a:lstStyle/>
          <a:p>
            <a:r>
              <a:rPr lang="en-US" dirty="0"/>
              <a:t>Coupling cavities</a:t>
            </a:r>
          </a:p>
        </p:txBody>
      </p:sp>
      <p:pic>
        <p:nvPicPr>
          <p:cNvPr id="687111"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1812533" y="2729650"/>
            <a:ext cx="269875" cy="1066800"/>
          </a:xfrm>
          <a:prstGeom prst="rect">
            <a:avLst/>
          </a:prstGeom>
          <a:noFill/>
          <a:ln w="12700">
            <a:noFill/>
            <a:miter lim="800000"/>
            <a:headEnd type="none" w="sm" len="sm"/>
            <a:tailEnd type="none" w="sm" len="sm"/>
          </a:ln>
          <a:effectLst/>
        </p:spPr>
      </p:pic>
      <p:pic>
        <p:nvPicPr>
          <p:cNvPr id="687112"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2117333" y="2729650"/>
            <a:ext cx="269875" cy="1066800"/>
          </a:xfrm>
          <a:prstGeom prst="rect">
            <a:avLst/>
          </a:prstGeom>
          <a:noFill/>
          <a:ln w="12700">
            <a:noFill/>
            <a:miter lim="800000"/>
            <a:headEnd type="none" w="sm" len="sm"/>
            <a:tailEnd type="none" w="sm" len="sm"/>
          </a:ln>
          <a:effectLst/>
        </p:spPr>
      </p:pic>
      <p:pic>
        <p:nvPicPr>
          <p:cNvPr id="687113"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2422133" y="2729650"/>
            <a:ext cx="269875" cy="1066800"/>
          </a:xfrm>
          <a:prstGeom prst="rect">
            <a:avLst/>
          </a:prstGeom>
          <a:noFill/>
          <a:ln w="12700">
            <a:noFill/>
            <a:miter lim="800000"/>
            <a:headEnd type="none" w="sm" len="sm"/>
            <a:tailEnd type="none" w="sm" len="sm"/>
          </a:ln>
          <a:effectLst/>
        </p:spPr>
      </p:pic>
      <p:pic>
        <p:nvPicPr>
          <p:cNvPr id="687114" name="Picture 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2726933" y="2729650"/>
            <a:ext cx="269875" cy="1066800"/>
          </a:xfrm>
          <a:prstGeom prst="rect">
            <a:avLst/>
          </a:prstGeom>
          <a:noFill/>
          <a:ln w="12700">
            <a:noFill/>
            <a:miter lim="800000"/>
            <a:headEnd type="none" w="sm" len="sm"/>
            <a:tailEnd type="none" w="sm" len="sm"/>
          </a:ln>
          <a:effectLst/>
        </p:spPr>
      </p:pic>
      <p:pic>
        <p:nvPicPr>
          <p:cNvPr id="687115" name="Picture 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3031733" y="2729650"/>
            <a:ext cx="269875" cy="1066800"/>
          </a:xfrm>
          <a:prstGeom prst="rect">
            <a:avLst/>
          </a:prstGeom>
          <a:noFill/>
          <a:ln w="12700">
            <a:noFill/>
            <a:miter lim="800000"/>
            <a:headEnd type="none" w="sm" len="sm"/>
            <a:tailEnd type="none" w="sm" len="sm"/>
          </a:ln>
          <a:effectLst/>
        </p:spPr>
      </p:pic>
      <p:pic>
        <p:nvPicPr>
          <p:cNvPr id="687116" name="Picture 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3336533" y="2729650"/>
            <a:ext cx="269875" cy="1066800"/>
          </a:xfrm>
          <a:prstGeom prst="rect">
            <a:avLst/>
          </a:prstGeom>
          <a:noFill/>
          <a:ln w="12700">
            <a:noFill/>
            <a:miter lim="800000"/>
            <a:headEnd type="none" w="sm" len="sm"/>
            <a:tailEnd type="none" w="sm" len="sm"/>
          </a:ln>
          <a:effectLst/>
        </p:spPr>
      </p:pic>
      <p:pic>
        <p:nvPicPr>
          <p:cNvPr id="687123" name="Picture 1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50733" y="2120050"/>
            <a:ext cx="346075" cy="762000"/>
          </a:xfrm>
          <a:prstGeom prst="rect">
            <a:avLst/>
          </a:prstGeom>
          <a:noFill/>
          <a:ln w="12700">
            <a:noFill/>
            <a:miter lim="800000"/>
            <a:headEnd type="none" w="sm" len="sm"/>
            <a:tailEnd type="none" w="sm" len="sm"/>
          </a:ln>
          <a:effectLst/>
        </p:spPr>
      </p:pic>
      <p:sp>
        <p:nvSpPr>
          <p:cNvPr id="687131" name="AutoShape 27"/>
          <p:cNvSpPr>
            <a:spLocks noChangeArrowheads="1"/>
          </p:cNvSpPr>
          <p:nvPr/>
        </p:nvSpPr>
        <p:spPr bwMode="auto">
          <a:xfrm>
            <a:off x="4174732" y="3110651"/>
            <a:ext cx="609600" cy="333375"/>
          </a:xfrm>
          <a:prstGeom prst="rightArrow">
            <a:avLst>
              <a:gd name="adj1" fmla="val 50000"/>
              <a:gd name="adj2" fmla="val 45714"/>
            </a:avLst>
          </a:prstGeom>
          <a:solidFill>
            <a:srgbClr val="FFFFAB"/>
          </a:solidFill>
          <a:ln w="12700">
            <a:solidFill>
              <a:schemeClr val="tx1"/>
            </a:solidFill>
            <a:miter lim="800000"/>
            <a:headEnd type="none" w="sm" len="sm"/>
            <a:tailEnd type="none" w="sm" len="sm"/>
          </a:ln>
          <a:effectLst/>
        </p:spPr>
        <p:txBody>
          <a:bodyPr wrap="none" anchor="ctr"/>
          <a:lstStyle/>
          <a:p>
            <a:endParaRPr lang="en-US"/>
          </a:p>
        </p:txBody>
      </p:sp>
      <p:sp>
        <p:nvSpPr>
          <p:cNvPr id="687132" name="AutoShape 28"/>
          <p:cNvSpPr>
            <a:spLocks/>
          </p:cNvSpPr>
          <p:nvPr/>
        </p:nvSpPr>
        <p:spPr bwMode="auto">
          <a:xfrm>
            <a:off x="4936732" y="2424850"/>
            <a:ext cx="228600" cy="1752600"/>
          </a:xfrm>
          <a:prstGeom prst="leftBrace">
            <a:avLst>
              <a:gd name="adj1" fmla="val 63889"/>
              <a:gd name="adj2" fmla="val 50000"/>
            </a:avLst>
          </a:prstGeom>
          <a:noFill/>
          <a:ln w="12700">
            <a:solidFill>
              <a:schemeClr val="tx1"/>
            </a:solidFill>
            <a:round/>
            <a:headEnd type="none" w="sm" len="sm"/>
            <a:tailEnd type="none" w="sm" len="sm"/>
          </a:ln>
          <a:effectLst/>
        </p:spPr>
        <p:txBody>
          <a:bodyPr wrap="none" anchor="ctr"/>
          <a:lstStyle/>
          <a:p>
            <a:endParaRPr lang="en-US"/>
          </a:p>
        </p:txBody>
      </p:sp>
      <p:pic>
        <p:nvPicPr>
          <p:cNvPr id="687133" name="Picture 2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3641333" y="2729650"/>
            <a:ext cx="269875" cy="1066800"/>
          </a:xfrm>
          <a:prstGeom prst="rect">
            <a:avLst/>
          </a:prstGeom>
          <a:noFill/>
          <a:ln w="12700">
            <a:noFill/>
            <a:miter lim="800000"/>
            <a:headEnd type="none" w="sm" len="sm"/>
            <a:tailEnd type="none" w="sm" len="sm"/>
          </a:ln>
          <a:effectLst/>
        </p:spPr>
      </p:pic>
      <p:sp>
        <p:nvSpPr>
          <p:cNvPr id="687134" name="Text Box 30"/>
          <p:cNvSpPr txBox="1">
            <a:spLocks noChangeArrowheads="1"/>
          </p:cNvSpPr>
          <p:nvPr/>
        </p:nvSpPr>
        <p:spPr bwMode="auto">
          <a:xfrm>
            <a:off x="1812533" y="4025051"/>
            <a:ext cx="2378075" cy="1323439"/>
          </a:xfrm>
          <a:prstGeom prst="rect">
            <a:avLst/>
          </a:prstGeom>
          <a:noFill/>
          <a:ln w="12700">
            <a:noFill/>
            <a:miter lim="800000"/>
            <a:headEnd type="none" w="sm" len="sm"/>
            <a:tailEnd type="none" w="sm" len="sm"/>
          </a:ln>
          <a:effectLst/>
        </p:spPr>
        <p:txBody>
          <a:bodyPr>
            <a:spAutoFit/>
          </a:bodyPr>
          <a:lstStyle/>
          <a:p>
            <a:r>
              <a:rPr lang="en-US" sz="1600" dirty="0"/>
              <a:t>How can we couple together a chain of n reentrant (=loaded pillbox) accelerating cavities ?</a:t>
            </a:r>
          </a:p>
        </p:txBody>
      </p:sp>
      <p:pic>
        <p:nvPicPr>
          <p:cNvPr id="687141" name="Picture 3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08333" y="1129450"/>
            <a:ext cx="346075" cy="762000"/>
          </a:xfrm>
          <a:prstGeom prst="rect">
            <a:avLst/>
          </a:prstGeom>
          <a:noFill/>
          <a:ln w="12700">
            <a:noFill/>
            <a:miter lim="800000"/>
            <a:headEnd type="none" w="sm" len="sm"/>
            <a:tailEnd type="none" w="sm" len="sm"/>
          </a:ln>
          <a:effectLst/>
        </p:spPr>
      </p:pic>
      <p:grpSp>
        <p:nvGrpSpPr>
          <p:cNvPr id="687169" name="Group 65"/>
          <p:cNvGrpSpPr>
            <a:grpSpLocks/>
          </p:cNvGrpSpPr>
          <p:nvPr/>
        </p:nvGrpSpPr>
        <p:grpSpPr bwMode="auto">
          <a:xfrm>
            <a:off x="5393932" y="1739050"/>
            <a:ext cx="2209800" cy="1219200"/>
            <a:chOff x="480" y="1200"/>
            <a:chExt cx="3852" cy="1938"/>
          </a:xfrm>
        </p:grpSpPr>
        <p:pic>
          <p:nvPicPr>
            <p:cNvPr id="687162" name="Picture 5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2" y="1200"/>
              <a:ext cx="935" cy="1938"/>
            </a:xfrm>
            <a:prstGeom prst="rect">
              <a:avLst/>
            </a:prstGeom>
            <a:noFill/>
            <a:ln w="12700">
              <a:noFill/>
              <a:miter lim="800000"/>
              <a:headEnd type="none" w="sm" len="sm"/>
              <a:tailEnd type="none" w="sm" len="sm"/>
            </a:ln>
            <a:effectLst/>
          </p:spPr>
        </p:pic>
        <p:pic>
          <p:nvPicPr>
            <p:cNvPr id="687163" name="Picture 5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48" y="1200"/>
              <a:ext cx="935" cy="1938"/>
            </a:xfrm>
            <a:prstGeom prst="rect">
              <a:avLst/>
            </a:prstGeom>
            <a:noFill/>
            <a:ln w="12700">
              <a:noFill/>
              <a:miter lim="800000"/>
              <a:headEnd type="none" w="sm" len="sm"/>
              <a:tailEnd type="none" w="sm" len="sm"/>
            </a:ln>
            <a:effectLst/>
          </p:spPr>
        </p:pic>
        <p:pic>
          <p:nvPicPr>
            <p:cNvPr id="687164" name="Picture 6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824" y="1200"/>
              <a:ext cx="935" cy="1938"/>
            </a:xfrm>
            <a:prstGeom prst="rect">
              <a:avLst/>
            </a:prstGeom>
            <a:noFill/>
            <a:ln w="12700">
              <a:noFill/>
              <a:miter lim="800000"/>
              <a:headEnd type="none" w="sm" len="sm"/>
              <a:tailEnd type="none" w="sm" len="sm"/>
            </a:ln>
            <a:effectLst/>
          </p:spPr>
        </p:pic>
        <p:pic>
          <p:nvPicPr>
            <p:cNvPr id="687165" name="Picture 6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00" y="1200"/>
              <a:ext cx="935" cy="1938"/>
            </a:xfrm>
            <a:prstGeom prst="rect">
              <a:avLst/>
            </a:prstGeom>
            <a:noFill/>
            <a:ln w="12700">
              <a:noFill/>
              <a:miter lim="800000"/>
              <a:headEnd type="none" w="sm" len="sm"/>
              <a:tailEnd type="none" w="sm" len="sm"/>
            </a:ln>
            <a:effectLst/>
          </p:spPr>
        </p:pic>
        <p:pic>
          <p:nvPicPr>
            <p:cNvPr id="687166" name="Picture 6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0" y="1200"/>
              <a:ext cx="580" cy="1938"/>
            </a:xfrm>
            <a:prstGeom prst="rect">
              <a:avLst/>
            </a:prstGeom>
            <a:noFill/>
            <a:ln w="12700">
              <a:noFill/>
              <a:miter lim="800000"/>
              <a:headEnd type="none" w="sm" len="sm"/>
              <a:tailEnd type="none" w="sm" len="sm"/>
            </a:ln>
            <a:effectLst/>
          </p:spPr>
        </p:pic>
        <p:pic>
          <p:nvPicPr>
            <p:cNvPr id="687167" name="Picture 6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04" y="1200"/>
              <a:ext cx="828" cy="1938"/>
            </a:xfrm>
            <a:prstGeom prst="rect">
              <a:avLst/>
            </a:prstGeom>
            <a:noFill/>
            <a:ln w="12700">
              <a:noFill/>
              <a:miter lim="800000"/>
              <a:headEnd type="none" w="sm" len="sm"/>
              <a:tailEnd type="none" w="sm" len="sm"/>
            </a:ln>
            <a:effectLst/>
          </p:spPr>
        </p:pic>
        <p:pic>
          <p:nvPicPr>
            <p:cNvPr id="687168" name="Picture 6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976" y="1200"/>
              <a:ext cx="935" cy="1938"/>
            </a:xfrm>
            <a:prstGeom prst="rect">
              <a:avLst/>
            </a:prstGeom>
            <a:noFill/>
            <a:ln w="12700">
              <a:noFill/>
              <a:miter lim="800000"/>
              <a:headEnd type="none" w="sm" len="sm"/>
              <a:tailEnd type="none" w="sm" len="sm"/>
            </a:ln>
            <a:effectLst/>
          </p:spPr>
        </p:pic>
      </p:grpSp>
      <p:sp>
        <p:nvSpPr>
          <p:cNvPr id="687170" name="Text Box 66"/>
          <p:cNvSpPr txBox="1">
            <a:spLocks noChangeArrowheads="1"/>
          </p:cNvSpPr>
          <p:nvPr/>
        </p:nvSpPr>
        <p:spPr bwMode="auto">
          <a:xfrm>
            <a:off x="7679933" y="1510450"/>
            <a:ext cx="2378075" cy="1466850"/>
          </a:xfrm>
          <a:prstGeom prst="rect">
            <a:avLst/>
          </a:prstGeom>
          <a:noFill/>
          <a:ln w="12700">
            <a:noFill/>
            <a:miter lim="800000"/>
            <a:headEnd type="none" w="sm" len="sm"/>
            <a:tailEnd type="none" w="sm" len="sm"/>
          </a:ln>
          <a:effectLst/>
        </p:spPr>
        <p:txBody>
          <a:bodyPr>
            <a:spAutoFit/>
          </a:bodyPr>
          <a:lstStyle/>
          <a:p>
            <a:r>
              <a:rPr lang="en-US" sz="1600"/>
              <a:t>1. </a:t>
            </a:r>
            <a:r>
              <a:rPr lang="en-US" sz="1600">
                <a:solidFill>
                  <a:schemeClr val="hlink"/>
                </a:solidFill>
              </a:rPr>
              <a:t>Magnetic coupling:</a:t>
            </a:r>
          </a:p>
          <a:p>
            <a:endParaRPr lang="en-US" sz="1000"/>
          </a:p>
          <a:p>
            <a:r>
              <a:rPr lang="en-US" sz="1600"/>
              <a:t>open “slots” in regions of high magnetic field </a:t>
            </a:r>
            <a:r>
              <a:rPr lang="en-US" sz="1600">
                <a:sym typeface="Symbol" pitchFamily="18" charset="2"/>
              </a:rPr>
              <a:t> B-field can couple from one cell to the next</a:t>
            </a:r>
          </a:p>
        </p:txBody>
      </p:sp>
      <p:sp>
        <p:nvSpPr>
          <p:cNvPr id="687171" name="Text Box 67"/>
          <p:cNvSpPr txBox="1">
            <a:spLocks noChangeArrowheads="1"/>
          </p:cNvSpPr>
          <p:nvPr/>
        </p:nvSpPr>
        <p:spPr bwMode="auto">
          <a:xfrm>
            <a:off x="7756133" y="3796451"/>
            <a:ext cx="2378075" cy="1527175"/>
          </a:xfrm>
          <a:prstGeom prst="rect">
            <a:avLst/>
          </a:prstGeom>
          <a:noFill/>
          <a:ln w="12700">
            <a:noFill/>
            <a:miter lim="800000"/>
            <a:headEnd type="none" w="sm" len="sm"/>
            <a:tailEnd type="none" w="sm" len="sm"/>
          </a:ln>
          <a:effectLst/>
        </p:spPr>
        <p:txBody>
          <a:bodyPr>
            <a:spAutoFit/>
          </a:bodyPr>
          <a:lstStyle/>
          <a:p>
            <a:r>
              <a:rPr lang="en-US" sz="1600"/>
              <a:t>2. </a:t>
            </a:r>
            <a:r>
              <a:rPr lang="en-US" sz="1600">
                <a:solidFill>
                  <a:schemeClr val="hlink"/>
                </a:solidFill>
              </a:rPr>
              <a:t>Electric coupling</a:t>
            </a:r>
            <a:r>
              <a:rPr lang="en-US" sz="1600"/>
              <a:t>:  </a:t>
            </a:r>
          </a:p>
          <a:p>
            <a:endParaRPr lang="en-US" sz="1000"/>
          </a:p>
          <a:p>
            <a:r>
              <a:rPr lang="en-US" sz="1600"/>
              <a:t>enlarge the beam aperture </a:t>
            </a:r>
            <a:r>
              <a:rPr lang="en-US">
                <a:sym typeface="Symbol" pitchFamily="18" charset="2"/>
              </a:rPr>
              <a:t> </a:t>
            </a:r>
            <a:r>
              <a:rPr lang="en-US" sz="1600">
                <a:sym typeface="Symbol" pitchFamily="18" charset="2"/>
              </a:rPr>
              <a:t>E-field can couple from one cell to the next</a:t>
            </a:r>
            <a:endParaRPr lang="en-US" sz="1600"/>
          </a:p>
        </p:txBody>
      </p:sp>
      <p:grpSp>
        <p:nvGrpSpPr>
          <p:cNvPr id="687179" name="Group 75"/>
          <p:cNvGrpSpPr>
            <a:grpSpLocks/>
          </p:cNvGrpSpPr>
          <p:nvPr/>
        </p:nvGrpSpPr>
        <p:grpSpPr bwMode="auto">
          <a:xfrm>
            <a:off x="5393932" y="3644050"/>
            <a:ext cx="2286000" cy="1143000"/>
            <a:chOff x="624" y="1152"/>
            <a:chExt cx="4110" cy="1938"/>
          </a:xfrm>
        </p:grpSpPr>
        <p:pic>
          <p:nvPicPr>
            <p:cNvPr id="687172" name="Picture 6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24" y="1152"/>
              <a:ext cx="654" cy="1938"/>
            </a:xfrm>
            <a:prstGeom prst="rect">
              <a:avLst/>
            </a:prstGeom>
            <a:noFill/>
            <a:ln w="12700">
              <a:noFill/>
              <a:miter lim="800000"/>
              <a:headEnd type="none" w="sm" len="sm"/>
              <a:tailEnd type="none" w="sm" len="sm"/>
            </a:ln>
            <a:effectLst/>
          </p:spPr>
        </p:pic>
        <p:pic>
          <p:nvPicPr>
            <p:cNvPr id="687173" name="Picture 69"/>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200" y="1152"/>
              <a:ext cx="654" cy="1938"/>
            </a:xfrm>
            <a:prstGeom prst="rect">
              <a:avLst/>
            </a:prstGeom>
            <a:noFill/>
            <a:ln w="12700">
              <a:noFill/>
              <a:miter lim="800000"/>
              <a:headEnd type="none" w="sm" len="sm"/>
              <a:tailEnd type="none" w="sm" len="sm"/>
            </a:ln>
            <a:effectLst/>
          </p:spPr>
        </p:pic>
        <p:pic>
          <p:nvPicPr>
            <p:cNvPr id="687174" name="Picture 70"/>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776" y="1152"/>
              <a:ext cx="654" cy="1938"/>
            </a:xfrm>
            <a:prstGeom prst="rect">
              <a:avLst/>
            </a:prstGeom>
            <a:noFill/>
            <a:ln w="12700">
              <a:noFill/>
              <a:miter lim="800000"/>
              <a:headEnd type="none" w="sm" len="sm"/>
              <a:tailEnd type="none" w="sm" len="sm"/>
            </a:ln>
            <a:effectLst/>
          </p:spPr>
        </p:pic>
        <p:pic>
          <p:nvPicPr>
            <p:cNvPr id="687175" name="Picture 7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352" y="1152"/>
              <a:ext cx="654" cy="1938"/>
            </a:xfrm>
            <a:prstGeom prst="rect">
              <a:avLst/>
            </a:prstGeom>
            <a:noFill/>
            <a:ln w="12700">
              <a:noFill/>
              <a:miter lim="800000"/>
              <a:headEnd type="none" w="sm" len="sm"/>
              <a:tailEnd type="none" w="sm" len="sm"/>
            </a:ln>
            <a:effectLst/>
          </p:spPr>
        </p:pic>
        <p:pic>
          <p:nvPicPr>
            <p:cNvPr id="687176" name="Picture 7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928" y="1152"/>
              <a:ext cx="654" cy="1938"/>
            </a:xfrm>
            <a:prstGeom prst="rect">
              <a:avLst/>
            </a:prstGeom>
            <a:noFill/>
            <a:ln w="12700">
              <a:noFill/>
              <a:miter lim="800000"/>
              <a:headEnd type="none" w="sm" len="sm"/>
              <a:tailEnd type="none" w="sm" len="sm"/>
            </a:ln>
            <a:effectLst/>
          </p:spPr>
        </p:pic>
        <p:pic>
          <p:nvPicPr>
            <p:cNvPr id="687177" name="Picture 73"/>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504" y="1152"/>
              <a:ext cx="654" cy="1938"/>
            </a:xfrm>
            <a:prstGeom prst="rect">
              <a:avLst/>
            </a:prstGeom>
            <a:noFill/>
            <a:ln w="12700">
              <a:noFill/>
              <a:miter lim="800000"/>
              <a:headEnd type="none" w="sm" len="sm"/>
              <a:tailEnd type="none" w="sm" len="sm"/>
            </a:ln>
            <a:effectLst/>
          </p:spPr>
        </p:pic>
        <p:pic>
          <p:nvPicPr>
            <p:cNvPr id="687178" name="Picture 74"/>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080" y="1152"/>
              <a:ext cx="654" cy="1938"/>
            </a:xfrm>
            <a:prstGeom prst="rect">
              <a:avLst/>
            </a:prstGeom>
            <a:noFill/>
            <a:ln w="12700">
              <a:noFill/>
              <a:miter lim="800000"/>
              <a:headEnd type="none" w="sm" len="sm"/>
              <a:tailEnd type="none" w="sm" len="sm"/>
            </a:ln>
            <a:effectLst/>
          </p:spPr>
        </p:pic>
      </p:grpSp>
      <p:pic>
        <p:nvPicPr>
          <p:cNvPr id="687180" name="Picture 7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08333" y="3110650"/>
            <a:ext cx="346075" cy="762000"/>
          </a:xfrm>
          <a:prstGeom prst="rect">
            <a:avLst/>
          </a:prstGeom>
          <a:noFill/>
          <a:ln w="12700">
            <a:noFill/>
            <a:miter lim="800000"/>
            <a:headEnd type="none" w="sm" len="sm"/>
            <a:tailEnd type="none" w="sm" len="sm"/>
          </a:ln>
          <a:effectLst/>
        </p:spPr>
      </p:pic>
      <p:sp>
        <p:nvSpPr>
          <p:cNvPr id="687181" name="Text Box 77"/>
          <p:cNvSpPr txBox="1">
            <a:spLocks noChangeArrowheads="1"/>
          </p:cNvSpPr>
          <p:nvPr/>
        </p:nvSpPr>
        <p:spPr bwMode="auto">
          <a:xfrm>
            <a:off x="1964932" y="5549051"/>
            <a:ext cx="7162800" cy="581025"/>
          </a:xfrm>
          <a:prstGeom prst="rect">
            <a:avLst/>
          </a:prstGeom>
          <a:noFill/>
          <a:ln w="12700">
            <a:noFill/>
            <a:miter lim="800000"/>
            <a:headEnd type="none" w="sm" len="sm"/>
            <a:tailEnd type="none" w="sm" len="sm"/>
          </a:ln>
          <a:effectLst/>
        </p:spPr>
        <p:txBody>
          <a:bodyPr>
            <a:spAutoFit/>
          </a:bodyPr>
          <a:lstStyle/>
          <a:p>
            <a:r>
              <a:rPr lang="en-US" sz="1600"/>
              <a:t>The effect of the coupling is that the cells no longer resonate independently, but will have common resonances with well defined field patterns. </a:t>
            </a:r>
          </a:p>
        </p:txBody>
      </p:sp>
      <p:pic>
        <p:nvPicPr>
          <p:cNvPr id="687182" name="Picture 7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508733" y="2653450"/>
            <a:ext cx="911225" cy="990600"/>
          </a:xfrm>
          <a:prstGeom prst="rect">
            <a:avLst/>
          </a:prstGeom>
          <a:noFill/>
          <a:ln w="9525" algn="ctr">
            <a:noFill/>
            <a:miter lim="800000"/>
            <a:headEnd/>
            <a:tailEnd/>
          </a:ln>
          <a:effectLst/>
        </p:spPr>
      </p:pic>
      <p:pic>
        <p:nvPicPr>
          <p:cNvPr id="699393" name="Picture 1"/>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660132" y="977050"/>
            <a:ext cx="979436" cy="139065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6"/>
          <p:cNvSpPr>
            <a:spLocks noGrp="1"/>
          </p:cNvSpPr>
          <p:nvPr>
            <p:ph type="ftr" sz="quarter" idx="11"/>
          </p:nvPr>
        </p:nvSpPr>
        <p:spPr/>
        <p:txBody>
          <a:bodyPr/>
          <a:lstStyle/>
          <a:p>
            <a:fld id="{536F7660-511D-49AF-82AB-EC1E9E9C2850}" type="slidenum">
              <a:rPr lang="en-GB"/>
              <a:pPr/>
              <a:t>34</a:t>
            </a:fld>
            <a:endParaRPr lang="en-GB"/>
          </a:p>
        </p:txBody>
      </p:sp>
      <p:sp>
        <p:nvSpPr>
          <p:cNvPr id="698372" name="Rectangle 4"/>
          <p:cNvSpPr>
            <a:spLocks noGrp="1" noChangeArrowheads="1"/>
          </p:cNvSpPr>
          <p:nvPr>
            <p:ph type="title"/>
          </p:nvPr>
        </p:nvSpPr>
        <p:spPr>
          <a:xfrm>
            <a:off x="577065" y="242269"/>
            <a:ext cx="11342670" cy="762000"/>
          </a:xfrm>
        </p:spPr>
        <p:txBody>
          <a:bodyPr/>
          <a:lstStyle/>
          <a:p>
            <a:r>
              <a:rPr lang="en-US" sz="3400" dirty="0"/>
              <a:t>Chains of coupled resonators</a:t>
            </a:r>
          </a:p>
        </p:txBody>
      </p:sp>
      <p:graphicFrame>
        <p:nvGraphicFramePr>
          <p:cNvPr id="698375" name="Object 7"/>
          <p:cNvGraphicFramePr>
            <a:graphicFrameLocks noGrp="1" noChangeAspect="1"/>
          </p:cNvGraphicFramePr>
          <p:nvPr>
            <p:ph sz="half" idx="1"/>
            <p:extLst>
              <p:ext uri="{D42A27DB-BD31-4B8C-83A1-F6EECF244321}">
                <p14:modId xmlns:p14="http://schemas.microsoft.com/office/powerpoint/2010/main" val="2235761306"/>
              </p:ext>
            </p:extLst>
          </p:nvPr>
        </p:nvGraphicFramePr>
        <p:xfrm>
          <a:off x="4553228" y="3720556"/>
          <a:ext cx="3906672" cy="685800"/>
        </p:xfrm>
        <a:graphic>
          <a:graphicData uri="http://schemas.openxmlformats.org/presentationml/2006/ole">
            <mc:AlternateContent xmlns:mc="http://schemas.openxmlformats.org/markup-compatibility/2006">
              <mc:Choice xmlns:v="urn:schemas-microsoft-com:vml" Requires="v">
                <p:oleObj name="Equation" r:id="rId2" imgW="2387520" imgH="419040" progId="Equation.3">
                  <p:embed/>
                </p:oleObj>
              </mc:Choice>
              <mc:Fallback>
                <p:oleObj name="Equation" r:id="rId2" imgW="2387520" imgH="419040" progId="Equation.3">
                  <p:embed/>
                  <p:pic>
                    <p:nvPicPr>
                      <p:cNvPr id="698375" name="Object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3228" y="3720556"/>
                        <a:ext cx="3906672" cy="685800"/>
                      </a:xfrm>
                      <a:prstGeom prst="rect">
                        <a:avLst/>
                      </a:prstGeom>
                      <a:solidFill>
                        <a:srgbClr val="FFFFAB"/>
                      </a:solidFill>
                    </p:spPr>
                  </p:pic>
                </p:oleObj>
              </mc:Fallback>
            </mc:AlternateContent>
          </a:graphicData>
        </a:graphic>
      </p:graphicFrame>
      <p:graphicFrame>
        <p:nvGraphicFramePr>
          <p:cNvPr id="698380" name="Object 12"/>
          <p:cNvGraphicFramePr>
            <a:graphicFrameLocks noGrp="1" noChangeAspect="1"/>
          </p:cNvGraphicFramePr>
          <p:nvPr>
            <p:ph sz="quarter" idx="2"/>
            <p:extLst>
              <p:ext uri="{D42A27DB-BD31-4B8C-83A1-F6EECF244321}">
                <p14:modId xmlns:p14="http://schemas.microsoft.com/office/powerpoint/2010/main" val="1756648406"/>
              </p:ext>
            </p:extLst>
          </p:nvPr>
        </p:nvGraphicFramePr>
        <p:xfrm>
          <a:off x="5848629" y="4863556"/>
          <a:ext cx="3393387" cy="731838"/>
        </p:xfrm>
        <a:graphic>
          <a:graphicData uri="http://schemas.openxmlformats.org/presentationml/2006/ole">
            <mc:AlternateContent xmlns:mc="http://schemas.openxmlformats.org/markup-compatibility/2006">
              <mc:Choice xmlns:v="urn:schemas-microsoft-com:vml" Requires="v">
                <p:oleObj name="Equation" r:id="rId4" imgW="1942920" imgH="419040" progId="Equation.3">
                  <p:embed/>
                </p:oleObj>
              </mc:Choice>
              <mc:Fallback>
                <p:oleObj name="Equation" r:id="rId4" imgW="1942920" imgH="419040" progId="Equation.3">
                  <p:embed/>
                  <p:pic>
                    <p:nvPicPr>
                      <p:cNvPr id="698380" name="Object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8629" y="4863556"/>
                        <a:ext cx="3393387" cy="731838"/>
                      </a:xfrm>
                      <a:prstGeom prst="rect">
                        <a:avLst/>
                      </a:prstGeom>
                      <a:solidFill>
                        <a:srgbClr val="FFFFAB"/>
                      </a:solidFill>
                    </p:spPr>
                  </p:pic>
                </p:oleObj>
              </mc:Fallback>
            </mc:AlternateContent>
          </a:graphicData>
        </a:graphic>
      </p:graphicFrame>
      <p:pic>
        <p:nvPicPr>
          <p:cNvPr id="698373" name="Picture 5"/>
          <p:cNvPicPr>
            <a:picLocks noChangeAspect="1" noChangeArrowheads="1"/>
          </p:cNvPicPr>
          <p:nvPr/>
        </p:nvPicPr>
        <p:blipFill>
          <a:blip r:embed="rId6" cstate="print"/>
          <a:srcRect/>
          <a:stretch>
            <a:fillRect/>
          </a:stretch>
        </p:blipFill>
        <p:spPr bwMode="auto">
          <a:xfrm>
            <a:off x="518066" y="1505880"/>
            <a:ext cx="2890838" cy="4191000"/>
          </a:xfrm>
          <a:prstGeom prst="rect">
            <a:avLst/>
          </a:prstGeom>
          <a:noFill/>
          <a:ln w="12700">
            <a:noFill/>
            <a:miter lim="800000"/>
            <a:headEnd type="none" w="sm" len="sm"/>
            <a:tailEnd type="none" w="sm" len="sm"/>
          </a:ln>
          <a:effectLst/>
        </p:spPr>
      </p:pic>
      <p:sp>
        <p:nvSpPr>
          <p:cNvPr id="698374" name="Text Box 6"/>
          <p:cNvSpPr txBox="1">
            <a:spLocks noChangeArrowheads="1"/>
          </p:cNvSpPr>
          <p:nvPr/>
        </p:nvSpPr>
        <p:spPr bwMode="auto">
          <a:xfrm>
            <a:off x="3455130" y="1716320"/>
            <a:ext cx="5289193" cy="1908215"/>
          </a:xfrm>
          <a:prstGeom prst="rect">
            <a:avLst/>
          </a:prstGeom>
          <a:noFill/>
          <a:ln w="12700">
            <a:noFill/>
            <a:miter lim="800000"/>
            <a:headEnd type="none" w="sm" len="sm"/>
            <a:tailEnd type="none" w="sm" len="sm"/>
          </a:ln>
          <a:effectLst/>
        </p:spPr>
        <p:txBody>
          <a:bodyPr wrap="square">
            <a:spAutoFit/>
          </a:bodyPr>
          <a:lstStyle/>
          <a:p>
            <a:r>
              <a:rPr lang="en-GB" sz="1600" dirty="0"/>
              <a:t>A linear chain of accelerating cells can be represented as a sequence of resonant circuits magnetically coupled.</a:t>
            </a:r>
          </a:p>
          <a:p>
            <a:endParaRPr lang="en-GB" sz="1000" dirty="0"/>
          </a:p>
          <a:p>
            <a:r>
              <a:rPr lang="en-GB" sz="1600" dirty="0"/>
              <a:t>Individual cavity resonating at </a:t>
            </a:r>
            <a:r>
              <a:rPr lang="en-GB" sz="1600" i="1" dirty="0">
                <a:latin typeface="Symbol" pitchFamily="18" charset="2"/>
              </a:rPr>
              <a:t>w</a:t>
            </a:r>
            <a:r>
              <a:rPr lang="en-GB" sz="1600" i="1" baseline="-25000" dirty="0">
                <a:latin typeface="Symbol" pitchFamily="18" charset="2"/>
              </a:rPr>
              <a:t>0</a:t>
            </a:r>
            <a:r>
              <a:rPr lang="en-GB" sz="1600" dirty="0"/>
              <a:t> </a:t>
            </a:r>
            <a:r>
              <a:rPr lang="en-GB" sz="1600" dirty="0">
                <a:sym typeface="Symbol" pitchFamily="18" charset="2"/>
              </a:rPr>
              <a:t> </a:t>
            </a:r>
            <a:r>
              <a:rPr lang="en-GB" sz="1600" dirty="0" err="1"/>
              <a:t>frequenci</a:t>
            </a:r>
            <a:r>
              <a:rPr lang="en-GB" sz="1600" dirty="0"/>
              <a:t>(</a:t>
            </a:r>
            <a:r>
              <a:rPr lang="en-GB" sz="1600" dirty="0" err="1"/>
              <a:t>es</a:t>
            </a:r>
            <a:r>
              <a:rPr lang="en-GB" sz="1600" dirty="0"/>
              <a:t>) of the coupled system ?</a:t>
            </a:r>
          </a:p>
          <a:p>
            <a:endParaRPr lang="en-GB" sz="1200" dirty="0"/>
          </a:p>
          <a:p>
            <a:r>
              <a:rPr lang="en-GB" sz="1600" dirty="0"/>
              <a:t>Resonant circuit equation for circuit </a:t>
            </a:r>
            <a:r>
              <a:rPr lang="en-GB" sz="1600" i="1" dirty="0" err="1"/>
              <a:t>i</a:t>
            </a:r>
            <a:r>
              <a:rPr lang="en-GB" sz="1600" dirty="0"/>
              <a:t> (neglecting the losses, R</a:t>
            </a:r>
            <a:r>
              <a:rPr lang="en-GB" sz="1600" dirty="0">
                <a:sym typeface="Symbol" pitchFamily="18" charset="2"/>
              </a:rPr>
              <a:t>0</a:t>
            </a:r>
            <a:r>
              <a:rPr lang="en-GB" sz="1600" dirty="0"/>
              <a:t>): </a:t>
            </a:r>
          </a:p>
        </p:txBody>
      </p:sp>
      <p:sp>
        <p:nvSpPr>
          <p:cNvPr id="698377" name="Text Box 9"/>
          <p:cNvSpPr txBox="1">
            <a:spLocks noChangeArrowheads="1"/>
          </p:cNvSpPr>
          <p:nvPr/>
        </p:nvSpPr>
        <p:spPr bwMode="auto">
          <a:xfrm>
            <a:off x="5239028" y="4482556"/>
            <a:ext cx="2717800" cy="336550"/>
          </a:xfrm>
          <a:prstGeom prst="rect">
            <a:avLst/>
          </a:prstGeom>
          <a:noFill/>
          <a:ln w="12700">
            <a:noFill/>
            <a:miter lim="800000"/>
            <a:headEnd type="none" w="sm" len="sm"/>
            <a:tailEnd type="none" w="sm" len="sm"/>
          </a:ln>
          <a:effectLst/>
        </p:spPr>
        <p:txBody>
          <a:bodyPr wrap="none">
            <a:spAutoFit/>
          </a:bodyPr>
          <a:lstStyle/>
          <a:p>
            <a:r>
              <a:rPr lang="en-GB" sz="1600" dirty="0"/>
              <a:t>Dividing both terms by </a:t>
            </a:r>
            <a:r>
              <a:rPr lang="en-GB" sz="1600" i="1" dirty="0"/>
              <a:t>2j</a:t>
            </a:r>
            <a:r>
              <a:rPr lang="en-GB" sz="1600" i="1" dirty="0">
                <a:latin typeface="Symbol" pitchFamily="18" charset="2"/>
              </a:rPr>
              <a:t>w</a:t>
            </a:r>
            <a:r>
              <a:rPr lang="en-GB" sz="1600" i="1" dirty="0"/>
              <a:t>L:</a:t>
            </a:r>
            <a:endParaRPr lang="en-US" sz="1600" i="1" dirty="0"/>
          </a:p>
        </p:txBody>
      </p:sp>
      <p:sp>
        <p:nvSpPr>
          <p:cNvPr id="698382" name="AutoShape 14"/>
          <p:cNvSpPr>
            <a:spLocks/>
          </p:cNvSpPr>
          <p:nvPr/>
        </p:nvSpPr>
        <p:spPr bwMode="auto">
          <a:xfrm>
            <a:off x="2953028" y="5739856"/>
            <a:ext cx="2209800" cy="876300"/>
          </a:xfrm>
          <a:prstGeom prst="borderCallout1">
            <a:avLst>
              <a:gd name="adj1" fmla="val 13042"/>
              <a:gd name="adj2" fmla="val 103449"/>
              <a:gd name="adj3" fmla="val -31523"/>
              <a:gd name="adj4" fmla="val 133190"/>
            </a:avLst>
          </a:prstGeom>
          <a:solidFill>
            <a:schemeClr val="bg1"/>
          </a:solidFill>
          <a:ln w="12700">
            <a:solidFill>
              <a:schemeClr val="tx1"/>
            </a:solidFill>
            <a:miter lim="800000"/>
            <a:headEnd type="none" w="sm" len="sm"/>
            <a:tailEnd type="none" w="sm" len="sm"/>
          </a:ln>
          <a:effectLst/>
        </p:spPr>
        <p:txBody>
          <a:bodyPr/>
          <a:lstStyle/>
          <a:p>
            <a:pPr algn="ctr"/>
            <a:r>
              <a:rPr lang="en-GB" sz="1400" i="1"/>
              <a:t>General response term, </a:t>
            </a:r>
            <a:r>
              <a:rPr lang="en-GB" sz="1400" i="1">
                <a:sym typeface="Symbol" pitchFamily="18" charset="2"/>
              </a:rPr>
              <a:t> </a:t>
            </a:r>
            <a:r>
              <a:rPr lang="en-GB" sz="1400" i="1">
                <a:cs typeface="Arial" charset="0"/>
                <a:sym typeface="Symbol" pitchFamily="18" charset="2"/>
              </a:rPr>
              <a:t>(stored energy)</a:t>
            </a:r>
            <a:r>
              <a:rPr lang="en-GB" sz="1400" i="1" baseline="30000">
                <a:cs typeface="Arial" charset="0"/>
                <a:sym typeface="Symbol" pitchFamily="18" charset="2"/>
              </a:rPr>
              <a:t>1/2,</a:t>
            </a:r>
          </a:p>
          <a:p>
            <a:pPr algn="ctr"/>
            <a:r>
              <a:rPr lang="en-GB" sz="1400" i="1">
                <a:cs typeface="Arial" charset="0"/>
                <a:sym typeface="Symbol" pitchFamily="18" charset="2"/>
              </a:rPr>
              <a:t>can be voltage, E-field, B-field, etc.</a:t>
            </a:r>
          </a:p>
        </p:txBody>
      </p:sp>
      <p:sp>
        <p:nvSpPr>
          <p:cNvPr id="698383" name="AutoShape 15"/>
          <p:cNvSpPr>
            <a:spLocks/>
          </p:cNvSpPr>
          <p:nvPr/>
        </p:nvSpPr>
        <p:spPr bwMode="auto">
          <a:xfrm>
            <a:off x="6610628" y="5930356"/>
            <a:ext cx="1676400" cy="533400"/>
          </a:xfrm>
          <a:prstGeom prst="borderCallout1">
            <a:avLst>
              <a:gd name="adj1" fmla="val 21431"/>
              <a:gd name="adj2" fmla="val -4546"/>
              <a:gd name="adj3" fmla="val -83931"/>
              <a:gd name="adj4" fmla="val -11366"/>
            </a:avLst>
          </a:prstGeom>
          <a:solidFill>
            <a:schemeClr val="bg1"/>
          </a:solidFill>
          <a:ln w="12700">
            <a:solidFill>
              <a:schemeClr val="tx1"/>
            </a:solidFill>
            <a:miter lim="800000"/>
            <a:headEnd type="none" w="sm" len="sm"/>
            <a:tailEnd type="none" w="sm" len="sm"/>
          </a:ln>
          <a:effectLst/>
        </p:spPr>
        <p:txBody>
          <a:bodyPr/>
          <a:lstStyle/>
          <a:p>
            <a:pPr algn="ctr"/>
            <a:r>
              <a:rPr lang="en-GB" sz="1400" i="1"/>
              <a:t>General resonance term</a:t>
            </a:r>
            <a:endParaRPr lang="en-GB" sz="1400" i="1">
              <a:cs typeface="Arial" charset="0"/>
              <a:sym typeface="Symbol" pitchFamily="18" charset="2"/>
            </a:endParaRPr>
          </a:p>
        </p:txBody>
      </p:sp>
      <p:sp>
        <p:nvSpPr>
          <p:cNvPr id="698384" name="AutoShape 16"/>
          <p:cNvSpPr>
            <a:spLocks/>
          </p:cNvSpPr>
          <p:nvPr/>
        </p:nvSpPr>
        <p:spPr bwMode="auto">
          <a:xfrm>
            <a:off x="8439428" y="5777956"/>
            <a:ext cx="1752600" cy="533400"/>
          </a:xfrm>
          <a:prstGeom prst="borderCallout1">
            <a:avLst>
              <a:gd name="adj1" fmla="val 21431"/>
              <a:gd name="adj2" fmla="val -4347"/>
              <a:gd name="adj3" fmla="val -51787"/>
              <a:gd name="adj4" fmla="val -16847"/>
            </a:avLst>
          </a:prstGeom>
          <a:solidFill>
            <a:schemeClr val="bg1"/>
          </a:solidFill>
          <a:ln w="12700">
            <a:solidFill>
              <a:schemeClr val="tx1"/>
            </a:solidFill>
            <a:miter lim="800000"/>
            <a:headEnd type="none" w="sm" len="sm"/>
            <a:tailEnd type="none" w="sm" len="sm"/>
          </a:ln>
          <a:effectLst/>
        </p:spPr>
        <p:txBody>
          <a:bodyPr/>
          <a:lstStyle/>
          <a:p>
            <a:pPr algn="ctr"/>
            <a:r>
              <a:rPr lang="en-GB" sz="1400" i="1"/>
              <a:t>Contribution from adjacent oscillators</a:t>
            </a:r>
            <a:endParaRPr lang="en-GB" sz="1400" i="1">
              <a:cs typeface="Arial" charset="0"/>
              <a:sym typeface="Symbol" pitchFamily="18" charset="2"/>
            </a:endParaRPr>
          </a:p>
        </p:txBody>
      </p:sp>
      <p:sp>
        <p:nvSpPr>
          <p:cNvPr id="698385" name="Text Box 17"/>
          <p:cNvSpPr txBox="1">
            <a:spLocks noChangeArrowheads="1"/>
          </p:cNvSpPr>
          <p:nvPr/>
        </p:nvSpPr>
        <p:spPr bwMode="auto">
          <a:xfrm>
            <a:off x="577065" y="1185478"/>
            <a:ext cx="11342670" cy="366713"/>
          </a:xfrm>
          <a:prstGeom prst="rect">
            <a:avLst/>
          </a:pr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wrap="square">
            <a:spAutoFit/>
          </a:bodyPr>
          <a:lstStyle/>
          <a:p>
            <a:r>
              <a:rPr lang="en-GB" dirty="0">
                <a:solidFill>
                  <a:schemeClr val="hlink"/>
                </a:solidFill>
              </a:rPr>
              <a:t>What is the relative phase and amplitude between cells in a chain of coupled cavities? </a:t>
            </a:r>
            <a:endParaRPr lang="en-US" dirty="0">
              <a:solidFill>
                <a:schemeClr val="hlink"/>
              </a:solidFill>
            </a:endParaRPr>
          </a:p>
        </p:txBody>
      </p:sp>
      <p:pic>
        <p:nvPicPr>
          <p:cNvPr id="698388" name="Picture 20"/>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896629" y="1797051"/>
            <a:ext cx="2252663" cy="1184275"/>
          </a:xfrm>
          <a:prstGeom prst="rect">
            <a:avLst/>
          </a:prstGeom>
          <a:noFill/>
          <a:ln w="12700">
            <a:noFill/>
            <a:miter lim="800000"/>
            <a:headEnd type="none" w="sm" len="sm"/>
            <a:tailEnd type="none" w="sm" len="sm"/>
          </a:ln>
          <a:effectLst/>
        </p:spPr>
      </p:pic>
      <p:sp>
        <p:nvSpPr>
          <p:cNvPr id="698390" name="Text Box 22"/>
          <p:cNvSpPr txBox="1">
            <a:spLocks noChangeArrowheads="1"/>
          </p:cNvSpPr>
          <p:nvPr/>
        </p:nvSpPr>
        <p:spPr bwMode="auto">
          <a:xfrm>
            <a:off x="9658628" y="2787651"/>
            <a:ext cx="3492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C</a:t>
            </a:r>
            <a:endParaRPr lang="en-US">
              <a:solidFill>
                <a:schemeClr val="hlink"/>
              </a:solidFill>
            </a:endParaRPr>
          </a:p>
        </p:txBody>
      </p:sp>
      <p:sp>
        <p:nvSpPr>
          <p:cNvPr id="698391" name="Text Box 23"/>
          <p:cNvSpPr txBox="1">
            <a:spLocks noChangeArrowheads="1"/>
          </p:cNvSpPr>
          <p:nvPr/>
        </p:nvSpPr>
        <p:spPr bwMode="auto">
          <a:xfrm>
            <a:off x="9430028" y="1949451"/>
            <a:ext cx="3238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L</a:t>
            </a:r>
            <a:endParaRPr lang="en-US">
              <a:solidFill>
                <a:schemeClr val="hlink"/>
              </a:solidFill>
            </a:endParaRPr>
          </a:p>
        </p:txBody>
      </p:sp>
      <p:sp>
        <p:nvSpPr>
          <p:cNvPr id="698392" name="Text Box 24"/>
          <p:cNvSpPr txBox="1">
            <a:spLocks noChangeArrowheads="1"/>
          </p:cNvSpPr>
          <p:nvPr/>
        </p:nvSpPr>
        <p:spPr bwMode="auto">
          <a:xfrm>
            <a:off x="10192028" y="1949451"/>
            <a:ext cx="3238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L</a:t>
            </a:r>
            <a:endParaRPr lang="en-US">
              <a:solidFill>
                <a:schemeClr val="hlink"/>
              </a:solidFill>
            </a:endParaRPr>
          </a:p>
        </p:txBody>
      </p:sp>
      <p:sp>
        <p:nvSpPr>
          <p:cNvPr id="698393" name="Text Box 25"/>
          <p:cNvSpPr txBox="1">
            <a:spLocks noChangeArrowheads="1"/>
          </p:cNvSpPr>
          <p:nvPr/>
        </p:nvSpPr>
        <p:spPr bwMode="auto">
          <a:xfrm>
            <a:off x="10801628" y="2178051"/>
            <a:ext cx="3238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L</a:t>
            </a:r>
            <a:endParaRPr lang="en-US">
              <a:solidFill>
                <a:schemeClr val="hlink"/>
              </a:solidFill>
            </a:endParaRPr>
          </a:p>
        </p:txBody>
      </p:sp>
      <p:sp>
        <p:nvSpPr>
          <p:cNvPr id="698394" name="Text Box 26"/>
          <p:cNvSpPr txBox="1">
            <a:spLocks noChangeArrowheads="1"/>
          </p:cNvSpPr>
          <p:nvPr/>
        </p:nvSpPr>
        <p:spPr bwMode="auto">
          <a:xfrm>
            <a:off x="8896628" y="2178051"/>
            <a:ext cx="3238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L</a:t>
            </a:r>
            <a:endParaRPr lang="en-US">
              <a:solidFill>
                <a:schemeClr val="hlink"/>
              </a:solidFill>
            </a:endParaRPr>
          </a:p>
        </p:txBody>
      </p:sp>
      <p:sp>
        <p:nvSpPr>
          <p:cNvPr id="698395" name="Text Box 27"/>
          <p:cNvSpPr txBox="1">
            <a:spLocks noChangeArrowheads="1"/>
          </p:cNvSpPr>
          <p:nvPr/>
        </p:nvSpPr>
        <p:spPr bwMode="auto">
          <a:xfrm>
            <a:off x="10496828" y="1568451"/>
            <a:ext cx="3746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M</a:t>
            </a:r>
            <a:endParaRPr lang="en-US">
              <a:solidFill>
                <a:schemeClr val="hlink"/>
              </a:solidFill>
            </a:endParaRPr>
          </a:p>
        </p:txBody>
      </p:sp>
      <p:sp>
        <p:nvSpPr>
          <p:cNvPr id="698396" name="Text Box 28"/>
          <p:cNvSpPr txBox="1">
            <a:spLocks noChangeArrowheads="1"/>
          </p:cNvSpPr>
          <p:nvPr/>
        </p:nvSpPr>
        <p:spPr bwMode="auto">
          <a:xfrm>
            <a:off x="9201428" y="1568451"/>
            <a:ext cx="3746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M</a:t>
            </a:r>
            <a:endParaRPr lang="en-US">
              <a:solidFill>
                <a:schemeClr val="hlink"/>
              </a:solidFill>
            </a:endParaRPr>
          </a:p>
        </p:txBody>
      </p:sp>
      <p:sp>
        <p:nvSpPr>
          <p:cNvPr id="698397" name="Text Box 29"/>
          <p:cNvSpPr txBox="1">
            <a:spLocks noChangeArrowheads="1"/>
          </p:cNvSpPr>
          <p:nvPr/>
        </p:nvSpPr>
        <p:spPr bwMode="auto">
          <a:xfrm>
            <a:off x="9811028" y="1492251"/>
            <a:ext cx="349250" cy="366713"/>
          </a:xfrm>
          <a:prstGeom prst="rect">
            <a:avLst/>
          </a:prstGeom>
          <a:noFill/>
          <a:ln w="12700">
            <a:noFill/>
            <a:miter lim="800000"/>
            <a:headEnd type="none" w="sm" len="sm"/>
            <a:tailEnd type="none" w="sm" len="sm"/>
          </a:ln>
          <a:effectLst/>
        </p:spPr>
        <p:txBody>
          <a:bodyPr wrap="none">
            <a:spAutoFit/>
          </a:bodyPr>
          <a:lstStyle/>
          <a:p>
            <a:r>
              <a:rPr lang="en-GB">
                <a:solidFill>
                  <a:schemeClr val="hlink"/>
                </a:solidFill>
              </a:rPr>
              <a:t>R</a:t>
            </a:r>
            <a:endParaRPr lang="en-US">
              <a:solidFill>
                <a:schemeClr val="hlink"/>
              </a:solidFill>
            </a:endParaRPr>
          </a:p>
        </p:txBody>
      </p:sp>
      <p:sp>
        <p:nvSpPr>
          <p:cNvPr id="698402" name="AutoShape 34"/>
          <p:cNvSpPr>
            <a:spLocks noChangeArrowheads="1"/>
          </p:cNvSpPr>
          <p:nvPr/>
        </p:nvSpPr>
        <p:spPr bwMode="auto">
          <a:xfrm rot="9232972">
            <a:off x="9658629" y="1949450"/>
            <a:ext cx="595313" cy="685800"/>
          </a:xfrm>
          <a:custGeom>
            <a:avLst/>
            <a:gdLst>
              <a:gd name="G0" fmla="+- -358355 0 0"/>
              <a:gd name="G1" fmla="+- -9105157 0 0"/>
              <a:gd name="G2" fmla="+- -358355 0 -9105157"/>
              <a:gd name="G3" fmla="+- 10800 0 0"/>
              <a:gd name="G4" fmla="+- 0 0 -358355"/>
              <a:gd name="T0" fmla="*/ 360 256 1"/>
              <a:gd name="T1" fmla="*/ 0 256 1"/>
              <a:gd name="G5" fmla="+- G2 T0 T1"/>
              <a:gd name="G6" fmla="?: G2 G2 G5"/>
              <a:gd name="G7" fmla="+- 0 0 G6"/>
              <a:gd name="G8" fmla="+- 9402 0 0"/>
              <a:gd name="G9" fmla="+- 0 0 -9105157"/>
              <a:gd name="G10" fmla="+- 9402 0 2700"/>
              <a:gd name="G11" fmla="cos G10 -358355"/>
              <a:gd name="G12" fmla="sin G10 -358355"/>
              <a:gd name="G13" fmla="cos 13500 -358355"/>
              <a:gd name="G14" fmla="sin 13500 -358355"/>
              <a:gd name="G15" fmla="+- G11 10800 0"/>
              <a:gd name="G16" fmla="+- G12 10800 0"/>
              <a:gd name="G17" fmla="+- G13 10800 0"/>
              <a:gd name="G18" fmla="+- G14 10800 0"/>
              <a:gd name="G19" fmla="*/ 9402 1 2"/>
              <a:gd name="G20" fmla="+- G19 5400 0"/>
              <a:gd name="G21" fmla="cos G20 -358355"/>
              <a:gd name="G22" fmla="sin G20 -358355"/>
              <a:gd name="G23" fmla="+- G21 10800 0"/>
              <a:gd name="G24" fmla="+- G12 G23 G22"/>
              <a:gd name="G25" fmla="+- G22 G23 G11"/>
              <a:gd name="G26" fmla="cos 10800 -358355"/>
              <a:gd name="G27" fmla="sin 10800 -358355"/>
              <a:gd name="G28" fmla="cos 9402 -358355"/>
              <a:gd name="G29" fmla="sin 9402 -358355"/>
              <a:gd name="G30" fmla="+- G26 10800 0"/>
              <a:gd name="G31" fmla="+- G27 10800 0"/>
              <a:gd name="G32" fmla="+- G28 10800 0"/>
              <a:gd name="G33" fmla="+- G29 10800 0"/>
              <a:gd name="G34" fmla="+- G19 5400 0"/>
              <a:gd name="G35" fmla="cos G34 -9105157"/>
              <a:gd name="G36" fmla="sin G34 -9105157"/>
              <a:gd name="G37" fmla="+/ -9105157 -358355 2"/>
              <a:gd name="T2" fmla="*/ 180 256 1"/>
              <a:gd name="T3" fmla="*/ 0 256 1"/>
              <a:gd name="G38" fmla="+- G37 T2 T3"/>
              <a:gd name="G39" fmla="?: G2 G37 G38"/>
              <a:gd name="G40" fmla="cos 10800 G39"/>
              <a:gd name="G41" fmla="sin 10800 G39"/>
              <a:gd name="G42" fmla="cos 9402 G39"/>
              <a:gd name="G43" fmla="sin 9402 G39"/>
              <a:gd name="G44" fmla="+- G40 10800 0"/>
              <a:gd name="G45" fmla="+- G41 10800 0"/>
              <a:gd name="G46" fmla="+- G42 10800 0"/>
              <a:gd name="G47" fmla="+- G43 10800 0"/>
              <a:gd name="G48" fmla="+- G35 10800 0"/>
              <a:gd name="G49" fmla="+- G36 10800 0"/>
              <a:gd name="T4" fmla="*/ 14101 w 21600"/>
              <a:gd name="T5" fmla="*/ 516 h 21600"/>
              <a:gd name="T6" fmla="*/ 3184 w 21600"/>
              <a:gd name="T7" fmla="*/ 4164 h 21600"/>
              <a:gd name="T8" fmla="*/ 13674 w 21600"/>
              <a:gd name="T9" fmla="*/ 1848 h 21600"/>
              <a:gd name="T10" fmla="*/ 24238 w 21600"/>
              <a:gd name="T11" fmla="*/ 9513 h 21600"/>
              <a:gd name="T12" fmla="*/ 21179 w 21600"/>
              <a:gd name="T13" fmla="*/ 13221 h 21600"/>
              <a:gd name="T14" fmla="*/ 17471 w 21600"/>
              <a:gd name="T15" fmla="*/ 10161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20159" y="9904"/>
                </a:moveTo>
                <a:cubicBezTo>
                  <a:pt x="19697" y="5080"/>
                  <a:pt x="15645" y="1398"/>
                  <a:pt x="10800" y="1398"/>
                </a:cubicBezTo>
                <a:cubicBezTo>
                  <a:pt x="8081" y="1397"/>
                  <a:pt x="5496" y="2574"/>
                  <a:pt x="3711" y="4623"/>
                </a:cubicBezTo>
                <a:lnTo>
                  <a:pt x="2657" y="3705"/>
                </a:lnTo>
                <a:cubicBezTo>
                  <a:pt x="4708" y="1351"/>
                  <a:pt x="7677" y="-1"/>
                  <a:pt x="10800" y="0"/>
                </a:cubicBezTo>
                <a:cubicBezTo>
                  <a:pt x="16366" y="0"/>
                  <a:pt x="21020" y="4230"/>
                  <a:pt x="21550" y="9770"/>
                </a:cubicBezTo>
                <a:lnTo>
                  <a:pt x="24238" y="9513"/>
                </a:lnTo>
                <a:lnTo>
                  <a:pt x="21179" y="13221"/>
                </a:lnTo>
                <a:lnTo>
                  <a:pt x="17471" y="10161"/>
                </a:lnTo>
                <a:lnTo>
                  <a:pt x="20159" y="9904"/>
                </a:lnTo>
                <a:close/>
              </a:path>
            </a:pathLst>
          </a:custGeom>
          <a:solidFill>
            <a:srgbClr val="00FF00"/>
          </a:solidFill>
          <a:ln w="12700">
            <a:solidFill>
              <a:schemeClr val="tx1"/>
            </a:solidFill>
            <a:miter lim="800000"/>
            <a:headEnd type="none" w="sm" len="sm"/>
            <a:tailEnd type="none" w="sm" len="sm"/>
          </a:ln>
          <a:effectLst/>
        </p:spPr>
        <p:txBody>
          <a:bodyPr wrap="none" anchor="ctr"/>
          <a:lstStyle/>
          <a:p>
            <a:endParaRPr lang="en-US"/>
          </a:p>
        </p:txBody>
      </p:sp>
      <p:sp>
        <p:nvSpPr>
          <p:cNvPr id="698403" name="Text Box 35"/>
          <p:cNvSpPr txBox="1">
            <a:spLocks noChangeArrowheads="1"/>
          </p:cNvSpPr>
          <p:nvPr/>
        </p:nvSpPr>
        <p:spPr bwMode="auto">
          <a:xfrm>
            <a:off x="9811029" y="2178051"/>
            <a:ext cx="290513" cy="366713"/>
          </a:xfrm>
          <a:prstGeom prst="rect">
            <a:avLst/>
          </a:prstGeom>
          <a:noFill/>
          <a:ln w="12700">
            <a:noFill/>
            <a:miter lim="800000"/>
            <a:headEnd type="none" w="sm" len="sm"/>
            <a:tailEnd type="none" w="sm" len="sm"/>
          </a:ln>
          <a:effectLst/>
        </p:spPr>
        <p:txBody>
          <a:bodyPr wrap="none">
            <a:spAutoFit/>
          </a:bodyPr>
          <a:lstStyle/>
          <a:p>
            <a:r>
              <a:rPr lang="en-GB">
                <a:solidFill>
                  <a:schemeClr val="accent2"/>
                </a:solidFill>
              </a:rPr>
              <a:t>I</a:t>
            </a:r>
            <a:r>
              <a:rPr lang="en-GB" baseline="-25000">
                <a:solidFill>
                  <a:schemeClr val="accent2"/>
                </a:solidFill>
              </a:rPr>
              <a:t>i</a:t>
            </a:r>
            <a:endParaRPr lang="en-US" baseline="-25000">
              <a:solidFill>
                <a:schemeClr val="accent2"/>
              </a:solidFill>
            </a:endParaRPr>
          </a:p>
        </p:txBody>
      </p:sp>
      <p:graphicFrame>
        <p:nvGraphicFramePr>
          <p:cNvPr id="698404" name="Object 36"/>
          <p:cNvGraphicFramePr>
            <a:graphicFrameLocks noGrp="1" noChangeAspect="1"/>
          </p:cNvGraphicFramePr>
          <p:nvPr>
            <p:ph sz="quarter" idx="3"/>
            <p:extLst>
              <p:ext uri="{D42A27DB-BD31-4B8C-83A1-F6EECF244321}">
                <p14:modId xmlns:p14="http://schemas.microsoft.com/office/powerpoint/2010/main" val="596019051"/>
              </p:ext>
            </p:extLst>
          </p:nvPr>
        </p:nvGraphicFramePr>
        <p:xfrm>
          <a:off x="9353828" y="3016250"/>
          <a:ext cx="1447800" cy="412750"/>
        </p:xfrm>
        <a:graphic>
          <a:graphicData uri="http://schemas.openxmlformats.org/presentationml/2006/ole">
            <mc:AlternateContent xmlns:mc="http://schemas.openxmlformats.org/markup-compatibility/2006">
              <mc:Choice xmlns:v="urn:schemas-microsoft-com:vml" Requires="v">
                <p:oleObj name="Equation" r:id="rId8" imgW="888840" imgH="253800" progId="Equation.3">
                  <p:embed/>
                </p:oleObj>
              </mc:Choice>
              <mc:Fallback>
                <p:oleObj name="Equation" r:id="rId8" imgW="888840" imgH="253800" progId="Equation.3">
                  <p:embed/>
                  <p:pic>
                    <p:nvPicPr>
                      <p:cNvPr id="698404" name="Object 3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53828" y="3016250"/>
                        <a:ext cx="1447800"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98405" name="Object 37"/>
          <p:cNvGraphicFramePr>
            <a:graphicFrameLocks noChangeAspect="1"/>
          </p:cNvGraphicFramePr>
          <p:nvPr>
            <p:extLst>
              <p:ext uri="{D42A27DB-BD31-4B8C-83A1-F6EECF244321}">
                <p14:modId xmlns:p14="http://schemas.microsoft.com/office/powerpoint/2010/main" val="363928241"/>
              </p:ext>
            </p:extLst>
          </p:nvPr>
        </p:nvGraphicFramePr>
        <p:xfrm>
          <a:off x="9353828" y="3397250"/>
          <a:ext cx="1839912" cy="412750"/>
        </p:xfrm>
        <a:graphic>
          <a:graphicData uri="http://schemas.openxmlformats.org/presentationml/2006/ole">
            <mc:AlternateContent xmlns:mc="http://schemas.openxmlformats.org/markup-compatibility/2006">
              <mc:Choice xmlns:v="urn:schemas-microsoft-com:vml" Requires="v">
                <p:oleObj name="Equation" r:id="rId10" imgW="1130040" imgH="253800" progId="Equation.3">
                  <p:embed/>
                </p:oleObj>
              </mc:Choice>
              <mc:Fallback>
                <p:oleObj name="Equation" r:id="rId10" imgW="1130040" imgH="253800" progId="Equation.3">
                  <p:embed/>
                  <p:pic>
                    <p:nvPicPr>
                      <p:cNvPr id="698405" name="Object 3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353828" y="3397250"/>
                        <a:ext cx="1839912"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7"/>
          <p:cNvSpPr>
            <a:spLocks noGrp="1"/>
          </p:cNvSpPr>
          <p:nvPr>
            <p:ph type="ftr" sz="quarter" idx="11"/>
          </p:nvPr>
        </p:nvSpPr>
        <p:spPr/>
        <p:txBody>
          <a:bodyPr/>
          <a:lstStyle/>
          <a:p>
            <a:fld id="{F42D16D7-8704-484A-9FAD-A0E190442EFA}" type="slidenum">
              <a:rPr lang="en-GB"/>
              <a:pPr/>
              <a:t>35</a:t>
            </a:fld>
            <a:endParaRPr lang="en-GB"/>
          </a:p>
        </p:txBody>
      </p:sp>
      <p:sp>
        <p:nvSpPr>
          <p:cNvPr id="700420" name="Rectangle 4"/>
          <p:cNvSpPr>
            <a:spLocks noGrp="1" noChangeArrowheads="1"/>
          </p:cNvSpPr>
          <p:nvPr>
            <p:ph type="title" sz="quarter"/>
          </p:nvPr>
        </p:nvSpPr>
        <p:spPr>
          <a:xfrm>
            <a:off x="417368" y="288926"/>
            <a:ext cx="11357264" cy="762000"/>
          </a:xfrm>
        </p:spPr>
        <p:txBody>
          <a:bodyPr/>
          <a:lstStyle/>
          <a:p>
            <a:r>
              <a:rPr lang="en-US" sz="3200" dirty="0"/>
              <a:t>The Coupled-system Matrix</a:t>
            </a:r>
          </a:p>
        </p:txBody>
      </p:sp>
      <p:graphicFrame>
        <p:nvGraphicFramePr>
          <p:cNvPr id="700422" name="Object 6"/>
          <p:cNvGraphicFramePr>
            <a:graphicFrameLocks noGrp="1" noChangeAspect="1"/>
          </p:cNvGraphicFramePr>
          <p:nvPr>
            <p:ph sz="quarter" idx="1"/>
            <p:extLst>
              <p:ext uri="{D42A27DB-BD31-4B8C-83A1-F6EECF244321}">
                <p14:modId xmlns:p14="http://schemas.microsoft.com/office/powerpoint/2010/main" val="2346858440"/>
              </p:ext>
            </p:extLst>
          </p:nvPr>
        </p:nvGraphicFramePr>
        <p:xfrm>
          <a:off x="4229102" y="1683328"/>
          <a:ext cx="3243263" cy="1895475"/>
        </p:xfrm>
        <a:graphic>
          <a:graphicData uri="http://schemas.openxmlformats.org/presentationml/2006/ole">
            <mc:AlternateContent xmlns:mc="http://schemas.openxmlformats.org/markup-compatibility/2006">
              <mc:Choice xmlns:v="urn:schemas-microsoft-com:vml" Requires="v">
                <p:oleObj name="Equation" r:id="rId3" imgW="2260440" imgH="1320480" progId="Equation.3">
                  <p:embed/>
                </p:oleObj>
              </mc:Choice>
              <mc:Fallback>
                <p:oleObj name="Equation" r:id="rId3" imgW="2260440" imgH="1320480" progId="Equation.3">
                  <p:embed/>
                  <p:pic>
                    <p:nvPicPr>
                      <p:cNvPr id="700422"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9102" y="1683328"/>
                        <a:ext cx="3243263" cy="1895475"/>
                      </a:xfrm>
                      <a:prstGeom prst="rect">
                        <a:avLst/>
                      </a:prstGeom>
                      <a:solidFill>
                        <a:srgbClr val="FFFFAB"/>
                      </a:solidFill>
                    </p:spPr>
                  </p:pic>
                </p:oleObj>
              </mc:Fallback>
            </mc:AlternateContent>
          </a:graphicData>
        </a:graphic>
      </p:graphicFrame>
      <p:graphicFrame>
        <p:nvGraphicFramePr>
          <p:cNvPr id="700424" name="Object 8"/>
          <p:cNvGraphicFramePr>
            <a:graphicFrameLocks noGrp="1" noChangeAspect="1"/>
          </p:cNvGraphicFramePr>
          <p:nvPr>
            <p:ph sz="quarter" idx="2"/>
            <p:extLst>
              <p:ext uri="{D42A27DB-BD31-4B8C-83A1-F6EECF244321}">
                <p14:modId xmlns:p14="http://schemas.microsoft.com/office/powerpoint/2010/main" val="3301450666"/>
              </p:ext>
            </p:extLst>
          </p:nvPr>
        </p:nvGraphicFramePr>
        <p:xfrm>
          <a:off x="8039102" y="2597727"/>
          <a:ext cx="1095375" cy="381000"/>
        </p:xfrm>
        <a:graphic>
          <a:graphicData uri="http://schemas.openxmlformats.org/presentationml/2006/ole">
            <mc:AlternateContent xmlns:mc="http://schemas.openxmlformats.org/markup-compatibility/2006">
              <mc:Choice xmlns:v="urn:schemas-microsoft-com:vml" Requires="v">
                <p:oleObj name="Equation" r:id="rId5" imgW="583920" imgH="203040" progId="Equation.3">
                  <p:embed/>
                </p:oleObj>
              </mc:Choice>
              <mc:Fallback>
                <p:oleObj name="Equation" r:id="rId5" imgW="583920" imgH="203040" progId="Equation.3">
                  <p:embed/>
                  <p:pic>
                    <p:nvPicPr>
                      <p:cNvPr id="700424" name="Object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39102" y="2597727"/>
                        <a:ext cx="1095375" cy="381000"/>
                      </a:xfrm>
                      <a:prstGeom prst="rect">
                        <a:avLst/>
                      </a:prstGeom>
                      <a:solidFill>
                        <a:srgbClr val="FFFFAB"/>
                      </a:solidFill>
                    </p:spPr>
                  </p:pic>
                </p:oleObj>
              </mc:Fallback>
            </mc:AlternateContent>
          </a:graphicData>
        </a:graphic>
      </p:graphicFrame>
      <p:pic>
        <p:nvPicPr>
          <p:cNvPr id="700421" name="Picture 5"/>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52501" y="3207327"/>
            <a:ext cx="2103438" cy="3048000"/>
          </a:xfrm>
          <a:prstGeom prst="rect">
            <a:avLst/>
          </a:prstGeom>
          <a:noFill/>
          <a:ln w="12700">
            <a:noFill/>
            <a:miter lim="800000"/>
            <a:headEnd type="none" w="sm" len="sm"/>
            <a:tailEnd type="none" w="sm" len="sm"/>
          </a:ln>
          <a:effectLst/>
        </p:spPr>
      </p:pic>
      <p:sp>
        <p:nvSpPr>
          <p:cNvPr id="700426" name="Text Box 10"/>
          <p:cNvSpPr txBox="1">
            <a:spLocks noChangeArrowheads="1"/>
          </p:cNvSpPr>
          <p:nvPr/>
        </p:nvSpPr>
        <p:spPr bwMode="auto">
          <a:xfrm>
            <a:off x="7581902" y="2597727"/>
            <a:ext cx="365125" cy="336550"/>
          </a:xfrm>
          <a:prstGeom prst="rect">
            <a:avLst/>
          </a:prstGeom>
          <a:noFill/>
          <a:ln w="12700">
            <a:noFill/>
            <a:miter lim="800000"/>
            <a:headEnd type="none" w="sm" len="sm"/>
            <a:tailEnd type="none" w="sm" len="sm"/>
          </a:ln>
          <a:effectLst/>
        </p:spPr>
        <p:txBody>
          <a:bodyPr wrap="none">
            <a:spAutoFit/>
          </a:bodyPr>
          <a:lstStyle/>
          <a:p>
            <a:r>
              <a:rPr lang="en-GB" sz="1600"/>
              <a:t>or</a:t>
            </a:r>
            <a:endParaRPr lang="en-US" sz="1600"/>
          </a:p>
        </p:txBody>
      </p:sp>
      <p:sp>
        <p:nvSpPr>
          <p:cNvPr id="700427" name="Text Box 11"/>
          <p:cNvSpPr txBox="1">
            <a:spLocks noChangeArrowheads="1"/>
          </p:cNvSpPr>
          <p:nvPr/>
        </p:nvSpPr>
        <p:spPr bwMode="auto">
          <a:xfrm>
            <a:off x="3390901" y="3816927"/>
            <a:ext cx="3898900" cy="336550"/>
          </a:xfrm>
          <a:prstGeom prst="rect">
            <a:avLst/>
          </a:prstGeom>
          <a:noFill/>
          <a:ln w="12700">
            <a:noFill/>
            <a:miter lim="800000"/>
            <a:headEnd type="none" w="sm" len="sm"/>
            <a:tailEnd type="none" w="sm" len="sm"/>
          </a:ln>
          <a:effectLst/>
        </p:spPr>
        <p:txBody>
          <a:bodyPr wrap="none">
            <a:spAutoFit/>
          </a:bodyPr>
          <a:lstStyle/>
          <a:p>
            <a:r>
              <a:rPr lang="en-GB" sz="1600"/>
              <a:t>This matrix equation has solutions only if </a:t>
            </a:r>
            <a:endParaRPr lang="en-US" sz="1600"/>
          </a:p>
        </p:txBody>
      </p:sp>
      <p:sp>
        <p:nvSpPr>
          <p:cNvPr id="700430" name="Text Box 14"/>
          <p:cNvSpPr txBox="1">
            <a:spLocks noChangeArrowheads="1"/>
          </p:cNvSpPr>
          <p:nvPr/>
        </p:nvSpPr>
        <p:spPr bwMode="auto">
          <a:xfrm>
            <a:off x="3009901" y="4197927"/>
            <a:ext cx="8586354" cy="1717393"/>
          </a:xfrm>
          <a:prstGeom prst="rect">
            <a:avLst/>
          </a:prstGeom>
          <a:noFill/>
          <a:ln w="12700">
            <a:noFill/>
            <a:miter lim="800000"/>
            <a:headEnd type="none" w="sm" len="sm"/>
            <a:tailEnd type="none" w="sm" len="sm"/>
          </a:ln>
          <a:effectLst/>
        </p:spPr>
        <p:txBody>
          <a:bodyPr wrap="square">
            <a:spAutoFit/>
          </a:bodyPr>
          <a:lstStyle/>
          <a:p>
            <a:pPr marL="266700" indent="-266700">
              <a:spcBef>
                <a:spcPct val="30000"/>
              </a:spcBef>
            </a:pPr>
            <a:r>
              <a:rPr lang="en-GB" sz="1600"/>
              <a:t>Eigenvalue problem! </a:t>
            </a:r>
          </a:p>
          <a:p>
            <a:pPr marL="266700" indent="-266700">
              <a:spcBef>
                <a:spcPct val="30000"/>
              </a:spcBef>
              <a:buFontTx/>
              <a:buAutoNum type="arabicPeriod"/>
            </a:pPr>
            <a:r>
              <a:rPr lang="en-GB" sz="1600"/>
              <a:t>System of order (N+1) in </a:t>
            </a:r>
            <a:r>
              <a:rPr lang="en-GB" sz="1600" i="1">
                <a:latin typeface="Symbol" pitchFamily="18" charset="2"/>
              </a:rPr>
              <a:t>w</a:t>
            </a:r>
            <a:r>
              <a:rPr lang="en-GB" sz="1600"/>
              <a:t> </a:t>
            </a:r>
            <a:r>
              <a:rPr lang="en-GB" sz="1600">
                <a:sym typeface="Symbol" pitchFamily="18" charset="2"/>
              </a:rPr>
              <a:t> </a:t>
            </a:r>
            <a:r>
              <a:rPr lang="en-GB" sz="1600"/>
              <a:t>only N+1 frequencies will be solution of the problem (</a:t>
            </a:r>
            <a:r>
              <a:rPr lang="en-US" sz="1600"/>
              <a:t>“eigenvalues”, corresponding to the resonances) </a:t>
            </a:r>
            <a:r>
              <a:rPr lang="en-GB" sz="1600">
                <a:sym typeface="Symbol" pitchFamily="18" charset="2"/>
              </a:rPr>
              <a:t> a system of N coupled oscillators has N resonance frequencies  an </a:t>
            </a:r>
            <a:r>
              <a:rPr lang="en-GB" sz="1600" i="1">
                <a:solidFill>
                  <a:schemeClr val="hlink"/>
                </a:solidFill>
                <a:sym typeface="Symbol" pitchFamily="18" charset="2"/>
              </a:rPr>
              <a:t>individual resonance opens up into a band of frequencies</a:t>
            </a:r>
            <a:r>
              <a:rPr lang="en-GB" sz="1600">
                <a:sym typeface="Symbol" pitchFamily="18" charset="2"/>
              </a:rPr>
              <a:t>. </a:t>
            </a:r>
          </a:p>
          <a:p>
            <a:pPr marL="266700" indent="-266700">
              <a:spcBef>
                <a:spcPct val="30000"/>
              </a:spcBef>
              <a:buFontTx/>
              <a:buAutoNum type="arabicPeriod"/>
            </a:pPr>
            <a:r>
              <a:rPr lang="en-GB" sz="1600"/>
              <a:t>At each frequency </a:t>
            </a:r>
            <a:r>
              <a:rPr lang="en-GB" sz="1600" i="1">
                <a:latin typeface="Symbol" pitchFamily="18" charset="2"/>
              </a:rPr>
              <a:t>w</a:t>
            </a:r>
            <a:r>
              <a:rPr lang="en-GB" sz="1600" baseline="-25000"/>
              <a:t>i </a:t>
            </a:r>
            <a:r>
              <a:rPr lang="en-GB" sz="1600"/>
              <a:t> will correspond a set of relative amplitudes in the different cells (</a:t>
            </a:r>
            <a:r>
              <a:rPr lang="en-GB" sz="1600" i="1"/>
              <a:t>X</a:t>
            </a:r>
            <a:r>
              <a:rPr lang="en-GB" sz="1600" baseline="-25000"/>
              <a:t>0</a:t>
            </a:r>
            <a:r>
              <a:rPr lang="en-GB" sz="1600"/>
              <a:t>, </a:t>
            </a:r>
            <a:r>
              <a:rPr lang="en-GB" sz="1600" i="1"/>
              <a:t>X</a:t>
            </a:r>
            <a:r>
              <a:rPr lang="en-GB" sz="1600" baseline="-25000"/>
              <a:t>2</a:t>
            </a:r>
            <a:r>
              <a:rPr lang="en-GB" sz="1600"/>
              <a:t>, …, </a:t>
            </a:r>
            <a:r>
              <a:rPr lang="en-GB" sz="1600" i="1"/>
              <a:t>X</a:t>
            </a:r>
            <a:r>
              <a:rPr lang="en-GB" sz="1600" baseline="-25000"/>
              <a:t>N</a:t>
            </a:r>
            <a:r>
              <a:rPr lang="en-GB" sz="1600"/>
              <a:t>): the “eigenmodes” or “</a:t>
            </a:r>
            <a:r>
              <a:rPr lang="en-GB" sz="1600" u="sng">
                <a:solidFill>
                  <a:schemeClr val="hlink"/>
                </a:solidFill>
              </a:rPr>
              <a:t>modes</a:t>
            </a:r>
            <a:r>
              <a:rPr lang="en-GB" sz="1600"/>
              <a:t>”.</a:t>
            </a:r>
            <a:endParaRPr lang="en-US" sz="1600"/>
          </a:p>
        </p:txBody>
      </p:sp>
      <p:graphicFrame>
        <p:nvGraphicFramePr>
          <p:cNvPr id="700433" name="Object 17"/>
          <p:cNvGraphicFramePr>
            <a:graphicFrameLocks noGrp="1" noChangeAspect="1"/>
          </p:cNvGraphicFramePr>
          <p:nvPr>
            <p:ph sz="quarter" idx="4"/>
            <p:extLst>
              <p:ext uri="{D42A27DB-BD31-4B8C-83A1-F6EECF244321}">
                <p14:modId xmlns:p14="http://schemas.microsoft.com/office/powerpoint/2010/main" val="974985814"/>
              </p:ext>
            </p:extLst>
          </p:nvPr>
        </p:nvGraphicFramePr>
        <p:xfrm>
          <a:off x="7277101" y="3805815"/>
          <a:ext cx="1181100" cy="323850"/>
        </p:xfrm>
        <a:graphic>
          <a:graphicData uri="http://schemas.openxmlformats.org/presentationml/2006/ole">
            <mc:AlternateContent xmlns:mc="http://schemas.openxmlformats.org/markup-compatibility/2006">
              <mc:Choice xmlns:v="urn:schemas-microsoft-com:vml" Requires="v">
                <p:oleObj name="Equation" r:id="rId8" imgW="647640" imgH="177480" progId="Equation.3">
                  <p:embed/>
                </p:oleObj>
              </mc:Choice>
              <mc:Fallback>
                <p:oleObj name="Equation" r:id="rId8" imgW="647640" imgH="177480" progId="Equation.3">
                  <p:embed/>
                  <p:pic>
                    <p:nvPicPr>
                      <p:cNvPr id="700433" name="Object 1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277101" y="3805815"/>
                        <a:ext cx="1181100" cy="323850"/>
                      </a:xfrm>
                      <a:prstGeom prst="rect">
                        <a:avLst/>
                      </a:prstGeom>
                      <a:solidFill>
                        <a:srgbClr val="FFFFAB"/>
                      </a:solidFill>
                    </p:spPr>
                  </p:pic>
                </p:oleObj>
              </mc:Fallback>
            </mc:AlternateContent>
          </a:graphicData>
        </a:graphic>
      </p:graphicFrame>
      <p:sp>
        <p:nvSpPr>
          <p:cNvPr id="700436" name="Text Box 20"/>
          <p:cNvSpPr txBox="1">
            <a:spLocks noChangeArrowheads="1"/>
          </p:cNvSpPr>
          <p:nvPr/>
        </p:nvSpPr>
        <p:spPr bwMode="auto">
          <a:xfrm>
            <a:off x="3390901" y="1226127"/>
            <a:ext cx="5976938" cy="336550"/>
          </a:xfrm>
          <a:prstGeom prst="rect">
            <a:avLst/>
          </a:prstGeom>
          <a:noFill/>
          <a:ln w="12700">
            <a:noFill/>
            <a:miter lim="800000"/>
            <a:headEnd type="none" w="sm" len="sm"/>
            <a:tailEnd type="none" w="sm" len="sm"/>
          </a:ln>
          <a:effectLst/>
        </p:spPr>
        <p:txBody>
          <a:bodyPr wrap="none">
            <a:spAutoFit/>
          </a:bodyPr>
          <a:lstStyle/>
          <a:p>
            <a:r>
              <a:rPr lang="en-GB" sz="1600" dirty="0"/>
              <a:t>A chain of N+1 resonators is described by a (N+1)x(N+1) matrix:</a:t>
            </a:r>
            <a:endParaRPr lang="en-US" sz="1600" dirty="0"/>
          </a:p>
        </p:txBody>
      </p:sp>
      <p:graphicFrame>
        <p:nvGraphicFramePr>
          <p:cNvPr id="700437" name="Object 21"/>
          <p:cNvGraphicFramePr>
            <a:graphicFrameLocks noChangeAspect="1"/>
          </p:cNvGraphicFramePr>
          <p:nvPr>
            <p:extLst>
              <p:ext uri="{D42A27DB-BD31-4B8C-83A1-F6EECF244321}">
                <p14:modId xmlns:p14="http://schemas.microsoft.com/office/powerpoint/2010/main" val="2188798346"/>
              </p:ext>
            </p:extLst>
          </p:nvPr>
        </p:nvGraphicFramePr>
        <p:xfrm>
          <a:off x="647702" y="1530927"/>
          <a:ext cx="3173017" cy="685800"/>
        </p:xfrm>
        <a:graphic>
          <a:graphicData uri="http://schemas.openxmlformats.org/presentationml/2006/ole">
            <mc:AlternateContent xmlns:mc="http://schemas.openxmlformats.org/markup-compatibility/2006">
              <mc:Choice xmlns:v="urn:schemas-microsoft-com:vml" Requires="v">
                <p:oleObj name="Equation" r:id="rId10" imgW="1942920" imgH="419040" progId="Equation.3">
                  <p:embed/>
                </p:oleObj>
              </mc:Choice>
              <mc:Fallback>
                <p:oleObj name="Equation" r:id="rId10" imgW="1942920" imgH="419040" progId="Equation.3">
                  <p:embed/>
                  <p:pic>
                    <p:nvPicPr>
                      <p:cNvPr id="700437" name="Object 2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47702" y="1530927"/>
                        <a:ext cx="3173017" cy="685800"/>
                      </a:xfrm>
                      <a:prstGeom prst="rect">
                        <a:avLst/>
                      </a:prstGeom>
                      <a:solidFill>
                        <a:srgbClr val="FFFFAB"/>
                      </a:solidFill>
                    </p:spPr>
                  </p:pic>
                </p:oleObj>
              </mc:Fallback>
            </mc:AlternateContent>
          </a:graphicData>
        </a:graphic>
      </p:graphicFrame>
      <p:graphicFrame>
        <p:nvGraphicFramePr>
          <p:cNvPr id="700438" name="Object 22"/>
          <p:cNvGraphicFramePr>
            <a:graphicFrameLocks noChangeAspect="1"/>
          </p:cNvGraphicFramePr>
          <p:nvPr>
            <p:extLst>
              <p:ext uri="{D42A27DB-BD31-4B8C-83A1-F6EECF244321}">
                <p14:modId xmlns:p14="http://schemas.microsoft.com/office/powerpoint/2010/main" val="497178619"/>
              </p:ext>
            </p:extLst>
          </p:nvPr>
        </p:nvGraphicFramePr>
        <p:xfrm>
          <a:off x="1485902" y="2292928"/>
          <a:ext cx="928687" cy="288925"/>
        </p:xfrm>
        <a:graphic>
          <a:graphicData uri="http://schemas.openxmlformats.org/presentationml/2006/ole">
            <mc:AlternateContent xmlns:mc="http://schemas.openxmlformats.org/markup-compatibility/2006">
              <mc:Choice xmlns:v="urn:schemas-microsoft-com:vml" Requires="v">
                <p:oleObj name="Equation" r:id="rId12" imgW="609480" imgH="190440" progId="Equation.3">
                  <p:embed/>
                </p:oleObj>
              </mc:Choice>
              <mc:Fallback>
                <p:oleObj name="Equation" r:id="rId12" imgW="609480" imgH="190440" progId="Equation.3">
                  <p:embed/>
                  <p:pic>
                    <p:nvPicPr>
                      <p:cNvPr id="700438" name="Object 2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85902" y="2292928"/>
                        <a:ext cx="928687" cy="288925"/>
                      </a:xfrm>
                      <a:prstGeom prst="rect">
                        <a:avLst/>
                      </a:prstGeom>
                      <a:solidFill>
                        <a:srgbClr val="FFFFAB"/>
                      </a:solidFill>
                    </p:spPr>
                  </p:pic>
                </p:oleObj>
              </mc:Fallback>
            </mc:AlternateContent>
          </a:graphicData>
        </a:graphic>
      </p:graphicFrame>
      <p:sp>
        <p:nvSpPr>
          <p:cNvPr id="700439" name="AutoShape 23"/>
          <p:cNvSpPr>
            <a:spLocks noChangeArrowheads="1"/>
          </p:cNvSpPr>
          <p:nvPr/>
        </p:nvSpPr>
        <p:spPr bwMode="auto">
          <a:xfrm rot="5400000">
            <a:off x="2209801" y="2407227"/>
            <a:ext cx="457200" cy="838200"/>
          </a:xfrm>
          <a:custGeom>
            <a:avLst/>
            <a:gdLst>
              <a:gd name="G0" fmla="+- 9257 0 0"/>
              <a:gd name="G1" fmla="+- 18514 0 0"/>
              <a:gd name="G2" fmla="+- 7200 0 0"/>
              <a:gd name="G3" fmla="*/ 9257 1 2"/>
              <a:gd name="G4" fmla="+- G3 10800 0"/>
              <a:gd name="G5" fmla="+- 21600 9257 18514"/>
              <a:gd name="G6" fmla="+- 18514 7200 0"/>
              <a:gd name="G7" fmla="*/ G6 1 2"/>
              <a:gd name="G8" fmla="*/ 18514 2 1"/>
              <a:gd name="G9" fmla="+- G8 0 21600"/>
              <a:gd name="G10" fmla="*/ 21600 G0 G1"/>
              <a:gd name="G11" fmla="*/ 21600 G4 G1"/>
              <a:gd name="G12" fmla="*/ 21600 G5 G1"/>
              <a:gd name="G13" fmla="*/ 21600 G7 G1"/>
              <a:gd name="G14" fmla="*/ 18514 1 2"/>
              <a:gd name="G15" fmla="+- G5 0 G4"/>
              <a:gd name="G16" fmla="+- G0 0 G4"/>
              <a:gd name="G17" fmla="*/ G2 G15 G16"/>
              <a:gd name="T0" fmla="*/ 15429 w 21600"/>
              <a:gd name="T1" fmla="*/ 0 h 21600"/>
              <a:gd name="T2" fmla="*/ 9257 w 21600"/>
              <a:gd name="T3" fmla="*/ 7200 h 21600"/>
              <a:gd name="T4" fmla="*/ 0 w 21600"/>
              <a:gd name="T5" fmla="*/ 18001 h 21600"/>
              <a:gd name="T6" fmla="*/ 9257 w 21600"/>
              <a:gd name="T7" fmla="*/ 21600 h 21600"/>
              <a:gd name="T8" fmla="*/ 18514 w 21600"/>
              <a:gd name="T9" fmla="*/ 15000 h 21600"/>
              <a:gd name="T10" fmla="*/ 21600 w 21600"/>
              <a:gd name="T11" fmla="*/ 7200 h 21600"/>
              <a:gd name="T12" fmla="*/ 17694720 60000 65536"/>
              <a:gd name="T13" fmla="*/ 11796480 60000 65536"/>
              <a:gd name="T14" fmla="*/ 11796480 60000 65536"/>
              <a:gd name="T15" fmla="*/ 5898240 60000 65536"/>
              <a:gd name="T16" fmla="*/ 0 60000 65536"/>
              <a:gd name="T17" fmla="*/ 0 60000 65536"/>
              <a:gd name="T18" fmla="*/ 0 w 21600"/>
              <a:gd name="T19" fmla="*/ G12 h 21600"/>
              <a:gd name="T20" fmla="*/ G1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close/>
              </a:path>
            </a:pathLst>
          </a:custGeom>
          <a:solidFill>
            <a:srgbClr val="00FF00"/>
          </a:solidFill>
          <a:ln w="12700">
            <a:solidFill>
              <a:schemeClr val="tx1"/>
            </a:solidFill>
            <a:miter lim="800000"/>
            <a:headEnd type="none" w="sm" len="sm"/>
            <a:tailEnd type="none" w="sm" len="sm"/>
          </a:ln>
          <a:effectLst/>
        </p:spPr>
        <p:txBody>
          <a:bodyPr wrap="none" anchor="ctr"/>
          <a:lstStyle/>
          <a:p>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ooter Placeholder 6"/>
          <p:cNvSpPr>
            <a:spLocks noGrp="1"/>
          </p:cNvSpPr>
          <p:nvPr>
            <p:ph type="ftr" sz="quarter" idx="11"/>
          </p:nvPr>
        </p:nvSpPr>
        <p:spPr/>
        <p:txBody>
          <a:bodyPr/>
          <a:lstStyle/>
          <a:p>
            <a:fld id="{1047EE76-355D-482E-B974-E4603516BAFC}" type="slidenum">
              <a:rPr lang="en-GB"/>
              <a:pPr/>
              <a:t>36</a:t>
            </a:fld>
            <a:endParaRPr lang="en-GB"/>
          </a:p>
        </p:txBody>
      </p:sp>
      <p:sp>
        <p:nvSpPr>
          <p:cNvPr id="710662" name="Rectangle 6"/>
          <p:cNvSpPr>
            <a:spLocks noGrp="1" noChangeArrowheads="1"/>
          </p:cNvSpPr>
          <p:nvPr>
            <p:ph type="title"/>
          </p:nvPr>
        </p:nvSpPr>
        <p:spPr>
          <a:xfrm>
            <a:off x="434939" y="381000"/>
            <a:ext cx="11322122" cy="762000"/>
          </a:xfrm>
        </p:spPr>
        <p:txBody>
          <a:bodyPr/>
          <a:lstStyle/>
          <a:p>
            <a:r>
              <a:rPr lang="en-US" sz="3200"/>
              <a:t>Modes in a linear chain of oscillators</a:t>
            </a:r>
          </a:p>
        </p:txBody>
      </p:sp>
      <p:graphicFrame>
        <p:nvGraphicFramePr>
          <p:cNvPr id="710661" name="Object 5"/>
          <p:cNvGraphicFramePr>
            <a:graphicFrameLocks noGrp="1" noChangeAspect="1"/>
          </p:cNvGraphicFramePr>
          <p:nvPr>
            <p:ph sz="half" idx="1"/>
          </p:nvPr>
        </p:nvGraphicFramePr>
        <p:xfrm>
          <a:off x="4114801" y="1803400"/>
          <a:ext cx="2957513" cy="933450"/>
        </p:xfrm>
        <a:graphic>
          <a:graphicData uri="http://schemas.openxmlformats.org/presentationml/2006/ole">
            <mc:AlternateContent xmlns:mc="http://schemas.openxmlformats.org/markup-compatibility/2006">
              <mc:Choice xmlns:v="urn:schemas-microsoft-com:vml" Requires="v">
                <p:oleObj name="Equation" r:id="rId2" imgW="1930320" imgH="609480" progId="Equation.3">
                  <p:embed/>
                </p:oleObj>
              </mc:Choice>
              <mc:Fallback>
                <p:oleObj name="Equation" r:id="rId2" imgW="1930320" imgH="609480" progId="Equation.3">
                  <p:embed/>
                  <p:pic>
                    <p:nvPicPr>
                      <p:cNvPr id="710661"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1" y="1803400"/>
                        <a:ext cx="2957513" cy="933450"/>
                      </a:xfrm>
                      <a:prstGeom prst="rect">
                        <a:avLst/>
                      </a:prstGeom>
                      <a:solidFill>
                        <a:srgbClr val="FFFFAB"/>
                      </a:solidFill>
                    </p:spPr>
                  </p:pic>
                </p:oleObj>
              </mc:Fallback>
            </mc:AlternateContent>
          </a:graphicData>
        </a:graphic>
      </p:graphicFrame>
      <p:graphicFrame>
        <p:nvGraphicFramePr>
          <p:cNvPr id="710670" name="Object 14"/>
          <p:cNvGraphicFramePr>
            <a:graphicFrameLocks noGrp="1" noChangeAspect="1"/>
          </p:cNvGraphicFramePr>
          <p:nvPr>
            <p:ph sz="quarter" idx="2"/>
            <p:extLst>
              <p:ext uri="{D42A27DB-BD31-4B8C-83A1-F6EECF244321}">
                <p14:modId xmlns:p14="http://schemas.microsoft.com/office/powerpoint/2010/main" val="704587165"/>
              </p:ext>
            </p:extLst>
          </p:nvPr>
        </p:nvGraphicFramePr>
        <p:xfrm>
          <a:off x="4602164" y="4830572"/>
          <a:ext cx="4203700" cy="668338"/>
        </p:xfrm>
        <a:graphic>
          <a:graphicData uri="http://schemas.openxmlformats.org/presentationml/2006/ole">
            <mc:AlternateContent xmlns:mc="http://schemas.openxmlformats.org/markup-compatibility/2006">
              <mc:Choice xmlns:v="urn:schemas-microsoft-com:vml" Requires="v">
                <p:oleObj name="Equation" r:id="rId4" imgW="2476440" imgH="393480" progId="Equation.3">
                  <p:embed/>
                </p:oleObj>
              </mc:Choice>
              <mc:Fallback>
                <p:oleObj name="Equation" r:id="rId4" imgW="2476440" imgH="393480" progId="Equation.3">
                  <p:embed/>
                  <p:pic>
                    <p:nvPicPr>
                      <p:cNvPr id="710670" name="Object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02164" y="4830572"/>
                        <a:ext cx="4203700" cy="668338"/>
                      </a:xfrm>
                      <a:prstGeom prst="rect">
                        <a:avLst/>
                      </a:prstGeom>
                      <a:solidFill>
                        <a:srgbClr val="FFFFAB"/>
                      </a:solidFill>
                    </p:spPr>
                  </p:pic>
                </p:oleObj>
              </mc:Fallback>
            </mc:AlternateContent>
          </a:graphicData>
        </a:graphic>
      </p:graphicFrame>
      <p:sp>
        <p:nvSpPr>
          <p:cNvPr id="710664" name="Text Box 8"/>
          <p:cNvSpPr txBox="1">
            <a:spLocks noChangeArrowheads="1"/>
          </p:cNvSpPr>
          <p:nvPr/>
        </p:nvSpPr>
        <p:spPr bwMode="auto">
          <a:xfrm>
            <a:off x="1828801" y="1371600"/>
            <a:ext cx="8677275" cy="336550"/>
          </a:xfrm>
          <a:prstGeom prst="rect">
            <a:avLst/>
          </a:prstGeom>
          <a:noFill/>
          <a:ln w="12700">
            <a:noFill/>
            <a:miter lim="800000"/>
            <a:headEnd type="none" w="sm" len="sm"/>
            <a:tailEnd type="none" w="sm" len="sm"/>
          </a:ln>
          <a:effectLst/>
        </p:spPr>
        <p:txBody>
          <a:bodyPr wrap="none">
            <a:spAutoFit/>
          </a:bodyPr>
          <a:lstStyle/>
          <a:p>
            <a:r>
              <a:rPr lang="en-GB" sz="1600"/>
              <a:t>We can find an analytical expression for eigenvalues (frequencies) and eigenvectors (modes): </a:t>
            </a:r>
            <a:endParaRPr lang="en-US" sz="1600"/>
          </a:p>
        </p:txBody>
      </p:sp>
      <p:sp>
        <p:nvSpPr>
          <p:cNvPr id="710665" name="Text Box 9"/>
          <p:cNvSpPr txBox="1">
            <a:spLocks noChangeArrowheads="1"/>
          </p:cNvSpPr>
          <p:nvPr/>
        </p:nvSpPr>
        <p:spPr bwMode="auto">
          <a:xfrm>
            <a:off x="2057401" y="2057401"/>
            <a:ext cx="2301875" cy="581025"/>
          </a:xfrm>
          <a:prstGeom prst="rect">
            <a:avLst/>
          </a:prstGeom>
          <a:noFill/>
          <a:ln w="12700">
            <a:noFill/>
            <a:miter lim="800000"/>
            <a:headEnd type="none" w="sm" len="sm"/>
            <a:tailEnd type="none" w="sm" len="sm"/>
          </a:ln>
          <a:effectLst/>
        </p:spPr>
        <p:txBody>
          <a:bodyPr>
            <a:spAutoFit/>
          </a:bodyPr>
          <a:lstStyle/>
          <a:p>
            <a:r>
              <a:rPr lang="en-US" sz="1600"/>
              <a:t>Frequencies of the coupled system :</a:t>
            </a:r>
          </a:p>
        </p:txBody>
      </p:sp>
      <p:sp>
        <p:nvSpPr>
          <p:cNvPr id="710666" name="Text Box 10"/>
          <p:cNvSpPr txBox="1">
            <a:spLocks noChangeArrowheads="1"/>
          </p:cNvSpPr>
          <p:nvPr/>
        </p:nvSpPr>
        <p:spPr bwMode="auto">
          <a:xfrm>
            <a:off x="7543800" y="1828800"/>
            <a:ext cx="2590800" cy="825500"/>
          </a:xfrm>
          <a:prstGeom prst="rect">
            <a:avLst/>
          </a:prstGeom>
          <a:noFill/>
          <a:ln w="12700">
            <a:noFill/>
            <a:miter lim="800000"/>
            <a:headEnd type="none" w="sm" len="sm"/>
            <a:tailEnd type="none" w="sm" len="sm"/>
          </a:ln>
          <a:effectLst/>
        </p:spPr>
        <p:txBody>
          <a:bodyPr>
            <a:spAutoFit/>
          </a:bodyPr>
          <a:lstStyle/>
          <a:p>
            <a:r>
              <a:rPr lang="en-US" sz="1600"/>
              <a:t>the index q defines the number of the solution </a:t>
            </a:r>
            <a:r>
              <a:rPr lang="en-US" sz="1600">
                <a:sym typeface="Symbol" pitchFamily="18" charset="2"/>
              </a:rPr>
              <a:t> is the “mode index”</a:t>
            </a:r>
            <a:endParaRPr lang="en-US" sz="1600"/>
          </a:p>
        </p:txBody>
      </p:sp>
      <p:sp>
        <p:nvSpPr>
          <p:cNvPr id="710668" name="Text Box 12"/>
          <p:cNvSpPr txBox="1">
            <a:spLocks noChangeArrowheads="1"/>
          </p:cNvSpPr>
          <p:nvPr/>
        </p:nvSpPr>
        <p:spPr bwMode="auto">
          <a:xfrm>
            <a:off x="636999" y="3158055"/>
            <a:ext cx="6584538" cy="1077218"/>
          </a:xfrm>
          <a:prstGeom prst="rect">
            <a:avLst/>
          </a:prstGeom>
          <a:noFill/>
          <a:ln w="12700">
            <a:noFill/>
            <a:miter lim="800000"/>
            <a:headEnd type="none" w="sm" len="sm"/>
            <a:tailEnd type="none" w="sm" len="sm"/>
          </a:ln>
          <a:effectLst/>
        </p:spPr>
        <p:txBody>
          <a:bodyPr wrap="square">
            <a:spAutoFit/>
          </a:bodyPr>
          <a:lstStyle/>
          <a:p>
            <a:pPr marL="180975" indent="-180975">
              <a:buFont typeface="Symbol" pitchFamily="18" charset="2"/>
              <a:buChar char="®"/>
            </a:pPr>
            <a:r>
              <a:rPr lang="en-US" sz="1600" dirty="0"/>
              <a:t> Each mode is characterized by a phase </a:t>
            </a:r>
            <a:r>
              <a:rPr lang="en-US" sz="1600" dirty="0" err="1">
                <a:solidFill>
                  <a:schemeClr val="hlink"/>
                </a:solidFill>
                <a:latin typeface="Symbol" pitchFamily="18" charset="2"/>
              </a:rPr>
              <a:t>p</a:t>
            </a:r>
            <a:r>
              <a:rPr lang="en-US" sz="1600" dirty="0" err="1">
                <a:solidFill>
                  <a:schemeClr val="hlink"/>
                </a:solidFill>
              </a:rPr>
              <a:t>q</a:t>
            </a:r>
            <a:r>
              <a:rPr lang="en-US" sz="1600" dirty="0">
                <a:solidFill>
                  <a:schemeClr val="hlink"/>
                </a:solidFill>
              </a:rPr>
              <a:t>/N</a:t>
            </a:r>
            <a:r>
              <a:rPr lang="en-US" sz="1600" dirty="0"/>
              <a:t>. Frequency vs. phase of each mode can be plotted as a “dispersion curve” </a:t>
            </a:r>
            <a:r>
              <a:rPr lang="en-US" sz="1600" i="1" dirty="0">
                <a:latin typeface="Symbol" pitchFamily="18" charset="2"/>
              </a:rPr>
              <a:t>w</a:t>
            </a:r>
            <a:r>
              <a:rPr lang="en-US" sz="1600" dirty="0"/>
              <a:t>=f(</a:t>
            </a:r>
            <a:r>
              <a:rPr lang="en-US" sz="1600" i="1" dirty="0">
                <a:latin typeface="Symbol" pitchFamily="18" charset="2"/>
              </a:rPr>
              <a:t>f</a:t>
            </a:r>
            <a:r>
              <a:rPr lang="en-US" sz="1600" dirty="0"/>
              <a:t>): </a:t>
            </a:r>
          </a:p>
          <a:p>
            <a:pPr marL="180975" indent="-180975">
              <a:buFont typeface="Symbol" pitchFamily="18" charset="2"/>
              <a:buAutoNum type="arabicPeriod"/>
            </a:pPr>
            <a:r>
              <a:rPr lang="en-US" sz="1600" dirty="0"/>
              <a:t>each mode is a point on a sinusoidal curve. </a:t>
            </a:r>
          </a:p>
          <a:p>
            <a:pPr marL="180975" indent="-180975">
              <a:buFont typeface="Symbol" pitchFamily="18" charset="2"/>
              <a:buAutoNum type="arabicPeriod"/>
            </a:pPr>
            <a:r>
              <a:rPr lang="en-US" sz="1600" dirty="0"/>
              <a:t>modes are equally spaced in phase.</a:t>
            </a:r>
          </a:p>
        </p:txBody>
      </p:sp>
      <p:sp>
        <p:nvSpPr>
          <p:cNvPr id="710669" name="Text Box 13"/>
          <p:cNvSpPr txBox="1">
            <a:spLocks noChangeArrowheads="1"/>
          </p:cNvSpPr>
          <p:nvPr/>
        </p:nvSpPr>
        <p:spPr bwMode="auto">
          <a:xfrm>
            <a:off x="561853" y="4905236"/>
            <a:ext cx="3811712" cy="584775"/>
          </a:xfrm>
          <a:prstGeom prst="rect">
            <a:avLst/>
          </a:prstGeom>
          <a:noFill/>
          <a:ln w="12700">
            <a:noFill/>
            <a:miter lim="800000"/>
            <a:headEnd type="none" w="sm" len="sm"/>
            <a:tailEnd type="none" w="sm" len="sm"/>
          </a:ln>
          <a:effectLst/>
        </p:spPr>
        <p:txBody>
          <a:bodyPr wrap="square">
            <a:spAutoFit/>
          </a:bodyPr>
          <a:lstStyle/>
          <a:p>
            <a:r>
              <a:rPr lang="en-US" sz="1600" dirty="0"/>
              <a:t>The “eigenvectors  = relative amplitude of the field in the cells are:</a:t>
            </a:r>
          </a:p>
        </p:txBody>
      </p:sp>
      <p:sp>
        <p:nvSpPr>
          <p:cNvPr id="710673" name="Text Box 17"/>
          <p:cNvSpPr txBox="1">
            <a:spLocks noChangeArrowheads="1"/>
          </p:cNvSpPr>
          <p:nvPr/>
        </p:nvSpPr>
        <p:spPr bwMode="auto">
          <a:xfrm>
            <a:off x="1017999" y="5514798"/>
            <a:ext cx="10952251" cy="615553"/>
          </a:xfrm>
          <a:prstGeom prst="rect">
            <a:avLst/>
          </a:prstGeom>
          <a:noFill/>
          <a:ln w="12700">
            <a:noFill/>
            <a:miter lim="800000"/>
            <a:headEnd type="none" w="sm" len="sm"/>
            <a:tailEnd type="none" w="sm" len="sm"/>
          </a:ln>
          <a:effectLst/>
        </p:spPr>
        <p:txBody>
          <a:bodyPr wrap="square">
            <a:spAutoFit/>
          </a:bodyPr>
          <a:lstStyle/>
          <a:p>
            <a:r>
              <a:rPr lang="en-US" dirty="0"/>
              <a:t>STANDING WAVE MODES, </a:t>
            </a:r>
            <a:r>
              <a:rPr lang="en-US" sz="1600" dirty="0"/>
              <a:t>defined by a phase </a:t>
            </a:r>
            <a:r>
              <a:rPr lang="en-US" sz="1600" dirty="0" err="1">
                <a:latin typeface="Symbol" pitchFamily="18" charset="2"/>
              </a:rPr>
              <a:t>p</a:t>
            </a:r>
            <a:r>
              <a:rPr lang="en-US" sz="1600" dirty="0" err="1"/>
              <a:t>q</a:t>
            </a:r>
            <a:r>
              <a:rPr lang="en-US" sz="1600" dirty="0"/>
              <a:t>/N corresponding to the phase shift between an oscillator and the next one </a:t>
            </a:r>
            <a:r>
              <a:rPr lang="en-US" sz="1600" dirty="0">
                <a:sym typeface="Symbol" pitchFamily="18" charset="2"/>
              </a:rPr>
              <a:t> </a:t>
            </a:r>
            <a:r>
              <a:rPr lang="en-US" sz="1600" dirty="0" err="1">
                <a:latin typeface="Symbol" pitchFamily="18" charset="2"/>
                <a:sym typeface="Symbol" pitchFamily="18" charset="2"/>
              </a:rPr>
              <a:t>p</a:t>
            </a:r>
            <a:r>
              <a:rPr lang="en-US" sz="1600" dirty="0" err="1">
                <a:sym typeface="Symbol" pitchFamily="18" charset="2"/>
              </a:rPr>
              <a:t>q</a:t>
            </a:r>
            <a:r>
              <a:rPr lang="en-US" sz="1600" dirty="0">
                <a:sym typeface="Symbol" pitchFamily="18" charset="2"/>
              </a:rPr>
              <a:t>/N=</a:t>
            </a:r>
            <a:r>
              <a:rPr lang="en-US" sz="1600" dirty="0">
                <a:latin typeface="Symbol" pitchFamily="18" charset="2"/>
                <a:sym typeface="Symbol" pitchFamily="18" charset="2"/>
              </a:rPr>
              <a:t>F</a:t>
            </a:r>
            <a:r>
              <a:rPr lang="en-US" sz="1600" dirty="0">
                <a:sym typeface="Symbol" pitchFamily="18" charset="2"/>
              </a:rPr>
              <a:t> is the phase difference between adjacent cells that we have introduces in the 1</a:t>
            </a:r>
            <a:r>
              <a:rPr lang="en-US" sz="1600" baseline="30000" dirty="0">
                <a:sym typeface="Symbol" pitchFamily="18" charset="2"/>
              </a:rPr>
              <a:t>st</a:t>
            </a:r>
            <a:r>
              <a:rPr lang="en-US" sz="1600" dirty="0">
                <a:sym typeface="Symbol" pitchFamily="18" charset="2"/>
              </a:rPr>
              <a:t> part of the lecture.</a:t>
            </a:r>
          </a:p>
        </p:txBody>
      </p:sp>
      <p:graphicFrame>
        <p:nvGraphicFramePr>
          <p:cNvPr id="710674" name="Object 18"/>
          <p:cNvGraphicFramePr>
            <a:graphicFrameLocks noGrp="1" noChangeAspect="1"/>
          </p:cNvGraphicFramePr>
          <p:nvPr>
            <p:ph sz="quarter" idx="3"/>
            <p:extLst>
              <p:ext uri="{D42A27DB-BD31-4B8C-83A1-F6EECF244321}">
                <p14:modId xmlns:p14="http://schemas.microsoft.com/office/powerpoint/2010/main" val="2152334868"/>
              </p:ext>
            </p:extLst>
          </p:nvPr>
        </p:nvGraphicFramePr>
        <p:xfrm>
          <a:off x="8051800" y="2638426"/>
          <a:ext cx="3429000" cy="2219325"/>
        </p:xfrm>
        <a:graphic>
          <a:graphicData uri="http://schemas.openxmlformats.org/presentationml/2006/ole">
            <mc:AlternateContent xmlns:mc="http://schemas.openxmlformats.org/markup-compatibility/2006">
              <mc:Choice xmlns:v="urn:schemas-microsoft-com:vml" Requires="v">
                <p:oleObj name="Chart" r:id="rId6" imgW="5120640" imgH="3314783" progId="Excel.Sheet.8">
                  <p:embed/>
                </p:oleObj>
              </mc:Choice>
              <mc:Fallback>
                <p:oleObj name="Chart" r:id="rId6" imgW="5120640" imgH="3314783" progId="Excel.Sheet.8">
                  <p:embed/>
                  <p:pic>
                    <p:nvPicPr>
                      <p:cNvPr id="710674"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051800" y="2638426"/>
                        <a:ext cx="3429000" cy="221932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0676" name="Text Box 20"/>
          <p:cNvSpPr txBox="1">
            <a:spLocks noChangeArrowheads="1"/>
          </p:cNvSpPr>
          <p:nvPr/>
        </p:nvSpPr>
        <p:spPr bwMode="auto">
          <a:xfrm>
            <a:off x="8509001" y="4314825"/>
            <a:ext cx="296863" cy="336550"/>
          </a:xfrm>
          <a:prstGeom prst="rect">
            <a:avLst/>
          </a:prstGeom>
          <a:noFill/>
          <a:ln w="12700">
            <a:noFill/>
            <a:miter lim="800000"/>
            <a:headEnd type="none" w="sm" len="sm"/>
            <a:tailEnd type="none" w="sm" len="sm"/>
          </a:ln>
          <a:effectLst/>
        </p:spPr>
        <p:txBody>
          <a:bodyPr wrap="none">
            <a:spAutoFit/>
          </a:bodyPr>
          <a:lstStyle/>
          <a:p>
            <a:r>
              <a:rPr lang="en-US" sz="1600"/>
              <a:t>0</a:t>
            </a:r>
          </a:p>
        </p:txBody>
      </p:sp>
      <p:sp>
        <p:nvSpPr>
          <p:cNvPr id="710677" name="Text Box 21"/>
          <p:cNvSpPr txBox="1">
            <a:spLocks noChangeArrowheads="1"/>
          </p:cNvSpPr>
          <p:nvPr/>
        </p:nvSpPr>
        <p:spPr bwMode="auto">
          <a:xfrm>
            <a:off x="9652000" y="4314825"/>
            <a:ext cx="465138"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p</a:t>
            </a:r>
            <a:r>
              <a:rPr lang="en-US" sz="1600"/>
              <a:t>/2</a:t>
            </a:r>
          </a:p>
        </p:txBody>
      </p:sp>
      <p:sp>
        <p:nvSpPr>
          <p:cNvPr id="710678" name="Text Box 22"/>
          <p:cNvSpPr txBox="1">
            <a:spLocks noChangeArrowheads="1"/>
          </p:cNvSpPr>
          <p:nvPr/>
        </p:nvSpPr>
        <p:spPr bwMode="auto">
          <a:xfrm>
            <a:off x="11176001" y="4238625"/>
            <a:ext cx="295275"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p</a:t>
            </a:r>
            <a:endParaRPr lang="en-US" sz="1600"/>
          </a:p>
        </p:txBody>
      </p:sp>
      <p:sp>
        <p:nvSpPr>
          <p:cNvPr id="710679" name="Text Box 23"/>
          <p:cNvSpPr txBox="1">
            <a:spLocks noChangeArrowheads="1"/>
          </p:cNvSpPr>
          <p:nvPr/>
        </p:nvSpPr>
        <p:spPr bwMode="auto">
          <a:xfrm>
            <a:off x="8280400" y="3400425"/>
            <a:ext cx="393700"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w</a:t>
            </a:r>
            <a:r>
              <a:rPr lang="en-US" sz="1600" baseline="-25000">
                <a:latin typeface="Symbol" pitchFamily="18" charset="2"/>
              </a:rPr>
              <a:t>0</a:t>
            </a:r>
          </a:p>
        </p:txBody>
      </p:sp>
      <p:sp>
        <p:nvSpPr>
          <p:cNvPr id="710680" name="Text Box 24"/>
          <p:cNvSpPr txBox="1">
            <a:spLocks noChangeArrowheads="1"/>
          </p:cNvSpPr>
          <p:nvPr/>
        </p:nvSpPr>
        <p:spPr bwMode="auto">
          <a:xfrm>
            <a:off x="7823201" y="2867025"/>
            <a:ext cx="855663"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w</a:t>
            </a:r>
            <a:r>
              <a:rPr lang="en-US" sz="1600" baseline="-25000">
                <a:latin typeface="Symbol" pitchFamily="18" charset="2"/>
              </a:rPr>
              <a:t>0</a:t>
            </a:r>
            <a:r>
              <a:rPr lang="en-US" sz="1600">
                <a:latin typeface="Symbol" pitchFamily="18" charset="2"/>
              </a:rPr>
              <a:t>/</a:t>
            </a:r>
            <a:r>
              <a:rPr lang="en-US" sz="1600">
                <a:cs typeface="Arial" charset="0"/>
              </a:rPr>
              <a:t>√1-k</a:t>
            </a:r>
          </a:p>
        </p:txBody>
      </p:sp>
      <p:sp>
        <p:nvSpPr>
          <p:cNvPr id="710681" name="Text Box 25"/>
          <p:cNvSpPr txBox="1">
            <a:spLocks noChangeArrowheads="1"/>
          </p:cNvSpPr>
          <p:nvPr/>
        </p:nvSpPr>
        <p:spPr bwMode="auto">
          <a:xfrm>
            <a:off x="7747001" y="3933825"/>
            <a:ext cx="906463"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w</a:t>
            </a:r>
            <a:r>
              <a:rPr lang="en-US" sz="1600" baseline="-25000">
                <a:latin typeface="Symbol" pitchFamily="18" charset="2"/>
              </a:rPr>
              <a:t>0</a:t>
            </a:r>
            <a:r>
              <a:rPr lang="en-US" sz="1600">
                <a:latin typeface="Symbol" pitchFamily="18" charset="2"/>
              </a:rPr>
              <a:t>/</a:t>
            </a:r>
            <a:r>
              <a:rPr lang="en-US" sz="1600">
                <a:cs typeface="Arial" charset="0"/>
              </a:rPr>
              <a:t>√1+k</a:t>
            </a:r>
          </a:p>
        </p:txBody>
      </p:sp>
      <p:sp>
        <p:nvSpPr>
          <p:cNvPr id="710682" name="Oval 26"/>
          <p:cNvSpPr>
            <a:spLocks noChangeArrowheads="1"/>
          </p:cNvSpPr>
          <p:nvPr/>
        </p:nvSpPr>
        <p:spPr bwMode="auto">
          <a:xfrm>
            <a:off x="11252200" y="3019425"/>
            <a:ext cx="76200" cy="76200"/>
          </a:xfrm>
          <a:prstGeom prst="ellipse">
            <a:avLst/>
          </a:prstGeom>
          <a:solidFill>
            <a:schemeClr val="hlink"/>
          </a:solidFill>
          <a:ln w="12700">
            <a:solidFill>
              <a:schemeClr val="tx1"/>
            </a:solidFill>
            <a:round/>
            <a:headEnd type="none" w="sm" len="sm"/>
            <a:tailEnd type="none" w="sm" len="sm"/>
          </a:ln>
          <a:effectLst/>
        </p:spPr>
        <p:txBody>
          <a:bodyPr wrap="none" anchor="ctr"/>
          <a:lstStyle/>
          <a:p>
            <a:endParaRPr lang="en-US"/>
          </a:p>
        </p:txBody>
      </p:sp>
      <p:sp>
        <p:nvSpPr>
          <p:cNvPr id="710683" name="Oval 27"/>
          <p:cNvSpPr>
            <a:spLocks noChangeArrowheads="1"/>
          </p:cNvSpPr>
          <p:nvPr/>
        </p:nvSpPr>
        <p:spPr bwMode="auto">
          <a:xfrm>
            <a:off x="8585200" y="4010025"/>
            <a:ext cx="76200" cy="76200"/>
          </a:xfrm>
          <a:prstGeom prst="ellipse">
            <a:avLst/>
          </a:prstGeom>
          <a:solidFill>
            <a:schemeClr val="hlink"/>
          </a:solidFill>
          <a:ln w="12700">
            <a:solidFill>
              <a:schemeClr val="tx1"/>
            </a:solidFill>
            <a:round/>
            <a:headEnd type="none" w="sm" len="sm"/>
            <a:tailEnd type="none" w="sm" len="sm"/>
          </a:ln>
          <a:effectLst/>
        </p:spPr>
        <p:txBody>
          <a:bodyPr wrap="none" anchor="ctr"/>
          <a:lstStyle/>
          <a:p>
            <a:endParaRPr lang="en-US"/>
          </a:p>
        </p:txBody>
      </p:sp>
      <p:sp>
        <p:nvSpPr>
          <p:cNvPr id="710684" name="Oval 28"/>
          <p:cNvSpPr>
            <a:spLocks noChangeArrowheads="1"/>
          </p:cNvSpPr>
          <p:nvPr/>
        </p:nvSpPr>
        <p:spPr bwMode="auto">
          <a:xfrm>
            <a:off x="9804400" y="3552825"/>
            <a:ext cx="76200" cy="76200"/>
          </a:xfrm>
          <a:prstGeom prst="ellipse">
            <a:avLst/>
          </a:prstGeom>
          <a:solidFill>
            <a:schemeClr val="hlink"/>
          </a:solidFill>
          <a:ln w="12700">
            <a:solidFill>
              <a:schemeClr val="tx1"/>
            </a:solidFill>
            <a:round/>
            <a:headEnd type="none" w="sm" len="sm"/>
            <a:tailEnd type="none" w="sm" len="sm"/>
          </a:ln>
          <a:effectLst/>
        </p:spPr>
        <p:txBody>
          <a:bodyPr wrap="none" anchor="ctr"/>
          <a:lstStyle/>
          <a:p>
            <a:endParaRPr lang="en-US"/>
          </a:p>
        </p:txBody>
      </p:sp>
      <p:sp>
        <p:nvSpPr>
          <p:cNvPr id="710685" name="Oval 29"/>
          <p:cNvSpPr>
            <a:spLocks noChangeArrowheads="1"/>
          </p:cNvSpPr>
          <p:nvPr/>
        </p:nvSpPr>
        <p:spPr bwMode="auto">
          <a:xfrm>
            <a:off x="9271000" y="3857625"/>
            <a:ext cx="76200" cy="76200"/>
          </a:xfrm>
          <a:prstGeom prst="ellipse">
            <a:avLst/>
          </a:prstGeom>
          <a:solidFill>
            <a:schemeClr val="hlink"/>
          </a:solidFill>
          <a:ln w="12700">
            <a:solidFill>
              <a:schemeClr val="tx1"/>
            </a:solidFill>
            <a:round/>
            <a:headEnd type="none" w="sm" len="sm"/>
            <a:tailEnd type="none" w="sm" len="sm"/>
          </a:ln>
          <a:effectLst/>
        </p:spPr>
        <p:txBody>
          <a:bodyPr wrap="none" anchor="ctr"/>
          <a:lstStyle/>
          <a:p>
            <a:endParaRPr lang="en-US"/>
          </a:p>
        </p:txBody>
      </p:sp>
      <p:sp>
        <p:nvSpPr>
          <p:cNvPr id="710686" name="Oval 30"/>
          <p:cNvSpPr>
            <a:spLocks noChangeArrowheads="1"/>
          </p:cNvSpPr>
          <p:nvPr/>
        </p:nvSpPr>
        <p:spPr bwMode="auto">
          <a:xfrm>
            <a:off x="10566400" y="3095625"/>
            <a:ext cx="76200" cy="76200"/>
          </a:xfrm>
          <a:prstGeom prst="ellipse">
            <a:avLst/>
          </a:prstGeom>
          <a:solidFill>
            <a:schemeClr val="hlink"/>
          </a:solidFill>
          <a:ln w="12700">
            <a:solidFill>
              <a:schemeClr val="tx1"/>
            </a:solidFill>
            <a:round/>
            <a:headEnd type="none" w="sm" len="sm"/>
            <a:tailEnd type="none" w="sm" len="sm"/>
          </a:ln>
          <a:effectLst/>
        </p:spPr>
        <p:txBody>
          <a:bodyPr wrap="none" anchor="ctr"/>
          <a:lstStyle/>
          <a:p>
            <a:endParaRPr lang="en-US"/>
          </a:p>
        </p:txBody>
      </p:sp>
      <p:sp>
        <p:nvSpPr>
          <p:cNvPr id="710687" name="AutoShape 31"/>
          <p:cNvSpPr>
            <a:spLocks noChangeArrowheads="1"/>
          </p:cNvSpPr>
          <p:nvPr/>
        </p:nvSpPr>
        <p:spPr bwMode="auto">
          <a:xfrm>
            <a:off x="561853" y="5708274"/>
            <a:ext cx="381000" cy="228600"/>
          </a:xfrm>
          <a:prstGeom prst="notchedRightArrow">
            <a:avLst>
              <a:gd name="adj1" fmla="val 50000"/>
              <a:gd name="adj2" fmla="val 41667"/>
            </a:avLst>
          </a:prstGeom>
          <a:solidFill>
            <a:srgbClr val="00FF00"/>
          </a:solidFill>
          <a:ln w="12700">
            <a:solidFill>
              <a:schemeClr val="tx1"/>
            </a:solidFill>
            <a:miter lim="800000"/>
            <a:headEnd type="none" w="sm" len="sm"/>
            <a:tailEnd type="none" w="sm" len="sm"/>
          </a:ln>
          <a:effectLst/>
        </p:spPr>
        <p:txBody>
          <a:bodyPr wrap="none" anchor="ctr"/>
          <a:lstStyle/>
          <a:p>
            <a:endParaRPr lang="en-US"/>
          </a:p>
        </p:txBody>
      </p:sp>
    </p:spTree>
    <p:extLst>
      <p:ext uri="{BB962C8B-B14F-4D97-AF65-F5344CB8AC3E}">
        <p14:creationId xmlns:p14="http://schemas.microsoft.com/office/powerpoint/2010/main" val="18144169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Footer Placeholder 7"/>
          <p:cNvSpPr>
            <a:spLocks noGrp="1"/>
          </p:cNvSpPr>
          <p:nvPr>
            <p:ph type="ftr" sz="quarter" idx="11"/>
          </p:nvPr>
        </p:nvSpPr>
        <p:spPr/>
        <p:txBody>
          <a:bodyPr/>
          <a:lstStyle/>
          <a:p>
            <a:fld id="{53D6873C-83DE-4096-8EB3-136076F7A87F}" type="slidenum">
              <a:rPr lang="en-GB"/>
              <a:pPr/>
              <a:t>37</a:t>
            </a:fld>
            <a:endParaRPr lang="en-GB"/>
          </a:p>
        </p:txBody>
      </p:sp>
      <p:sp>
        <p:nvSpPr>
          <p:cNvPr id="719876" name="Rectangle 4"/>
          <p:cNvSpPr>
            <a:spLocks noGrp="1" noChangeArrowheads="1"/>
          </p:cNvSpPr>
          <p:nvPr>
            <p:ph type="title" sz="quarter"/>
          </p:nvPr>
        </p:nvSpPr>
        <p:spPr>
          <a:xfrm>
            <a:off x="418243" y="256658"/>
            <a:ext cx="11126913" cy="762000"/>
          </a:xfrm>
        </p:spPr>
        <p:txBody>
          <a:bodyPr/>
          <a:lstStyle/>
          <a:p>
            <a:r>
              <a:rPr lang="en-US" sz="3200" dirty="0"/>
              <a:t>Acceleration on the normal modes of a 7-cell structure</a:t>
            </a:r>
          </a:p>
        </p:txBody>
      </p:sp>
      <p:graphicFrame>
        <p:nvGraphicFramePr>
          <p:cNvPr id="719886" name="Object 14"/>
          <p:cNvGraphicFramePr>
            <a:graphicFrameLocks noGrp="1" noChangeAspect="1"/>
          </p:cNvGraphicFramePr>
          <p:nvPr>
            <p:ph sz="quarter" idx="1"/>
            <p:extLst>
              <p:ext uri="{D42A27DB-BD31-4B8C-83A1-F6EECF244321}">
                <p14:modId xmlns:p14="http://schemas.microsoft.com/office/powerpoint/2010/main" val="1813445274"/>
              </p:ext>
            </p:extLst>
          </p:nvPr>
        </p:nvGraphicFramePr>
        <p:xfrm>
          <a:off x="3939021" y="1143001"/>
          <a:ext cx="3905250" cy="620713"/>
        </p:xfrm>
        <a:graphic>
          <a:graphicData uri="http://schemas.openxmlformats.org/presentationml/2006/ole">
            <mc:AlternateContent xmlns:mc="http://schemas.openxmlformats.org/markup-compatibility/2006">
              <mc:Choice xmlns:v="urn:schemas-microsoft-com:vml" Requires="v">
                <p:oleObj name="Equation" r:id="rId2" imgW="2476440" imgH="393480" progId="Equation.3">
                  <p:embed/>
                </p:oleObj>
              </mc:Choice>
              <mc:Fallback>
                <p:oleObj name="Equation" r:id="rId2" imgW="2476440" imgH="393480" progId="Equation.3">
                  <p:embed/>
                  <p:pic>
                    <p:nvPicPr>
                      <p:cNvPr id="719886" name="Object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9021" y="1143001"/>
                        <a:ext cx="3905250" cy="620713"/>
                      </a:xfrm>
                      <a:prstGeom prst="rect">
                        <a:avLst/>
                      </a:prstGeom>
                      <a:solidFill>
                        <a:srgbClr val="FFFFAB"/>
                      </a:solidFill>
                    </p:spPr>
                  </p:pic>
                </p:oleObj>
              </mc:Fallback>
            </mc:AlternateContent>
          </a:graphicData>
        </a:graphic>
      </p:graphicFrame>
      <p:graphicFrame>
        <p:nvGraphicFramePr>
          <p:cNvPr id="719888" name="Object 16"/>
          <p:cNvGraphicFramePr>
            <a:graphicFrameLocks noGrp="1" noChangeAspect="1"/>
          </p:cNvGraphicFramePr>
          <p:nvPr>
            <p:ph sz="quarter" idx="2"/>
            <p:extLst>
              <p:ext uri="{D42A27DB-BD31-4B8C-83A1-F6EECF244321}">
                <p14:modId xmlns:p14="http://schemas.microsoft.com/office/powerpoint/2010/main" val="874301897"/>
              </p:ext>
            </p:extLst>
          </p:nvPr>
        </p:nvGraphicFramePr>
        <p:xfrm>
          <a:off x="8177646" y="1219200"/>
          <a:ext cx="1371600" cy="685800"/>
        </p:xfrm>
        <a:graphic>
          <a:graphicData uri="http://schemas.openxmlformats.org/presentationml/2006/ole">
            <mc:AlternateContent xmlns:mc="http://schemas.openxmlformats.org/markup-compatibility/2006">
              <mc:Choice xmlns:v="urn:schemas-microsoft-com:vml" Requires="v">
                <p:oleObj name="Equation" r:id="rId4" imgW="838080" imgH="419040" progId="Equation.3">
                  <p:embed/>
                </p:oleObj>
              </mc:Choice>
              <mc:Fallback>
                <p:oleObj name="Equation" r:id="rId4" imgW="838080" imgH="419040" progId="Equation.3">
                  <p:embed/>
                  <p:pic>
                    <p:nvPicPr>
                      <p:cNvPr id="719888"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7646" y="1219200"/>
                        <a:ext cx="1371600" cy="685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9890" name="Object 18"/>
          <p:cNvGraphicFramePr>
            <a:graphicFrameLocks noGrp="1" noChangeAspect="1"/>
          </p:cNvGraphicFramePr>
          <p:nvPr>
            <p:ph sz="quarter" idx="3"/>
            <p:extLst>
              <p:ext uri="{D42A27DB-BD31-4B8C-83A1-F6EECF244321}">
                <p14:modId xmlns:p14="http://schemas.microsoft.com/office/powerpoint/2010/main" val="2503858575"/>
              </p:ext>
            </p:extLst>
          </p:nvPr>
        </p:nvGraphicFramePr>
        <p:xfrm>
          <a:off x="3873935" y="1874838"/>
          <a:ext cx="2586037" cy="533400"/>
        </p:xfrm>
        <a:graphic>
          <a:graphicData uri="http://schemas.openxmlformats.org/presentationml/2006/ole">
            <mc:AlternateContent xmlns:mc="http://schemas.openxmlformats.org/markup-compatibility/2006">
              <mc:Choice xmlns:v="urn:schemas-microsoft-com:vml" Requires="v">
                <p:oleObj name="Equation" r:id="rId6" imgW="2031840" imgH="419040" progId="Equation.3">
                  <p:embed/>
                </p:oleObj>
              </mc:Choice>
              <mc:Fallback>
                <p:oleObj name="Equation" r:id="rId6" imgW="2031840" imgH="419040" progId="Equation.3">
                  <p:embed/>
                  <p:pic>
                    <p:nvPicPr>
                      <p:cNvPr id="719890"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73935" y="1874838"/>
                        <a:ext cx="258603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33FF"/>
                            </a:solidFill>
                            <a:miter lim="800000"/>
                            <a:headEnd/>
                            <a:tailEnd/>
                          </a14:hiddenLine>
                        </a:ext>
                      </a:extLst>
                    </p:spPr>
                  </p:pic>
                </p:oleObj>
              </mc:Fallback>
            </mc:AlternateContent>
          </a:graphicData>
        </a:graphic>
      </p:graphicFrame>
      <p:grpSp>
        <p:nvGrpSpPr>
          <p:cNvPr id="719878" name="Group 6"/>
          <p:cNvGrpSpPr>
            <a:grpSpLocks/>
          </p:cNvGrpSpPr>
          <p:nvPr/>
        </p:nvGrpSpPr>
        <p:grpSpPr bwMode="auto">
          <a:xfrm>
            <a:off x="1319646" y="1066800"/>
            <a:ext cx="2209800" cy="762000"/>
            <a:chOff x="480" y="1200"/>
            <a:chExt cx="3852" cy="1938"/>
          </a:xfrm>
        </p:grpSpPr>
        <p:pic>
          <p:nvPicPr>
            <p:cNvPr id="719879" name="Picture 7"/>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2" y="1200"/>
              <a:ext cx="935" cy="1938"/>
            </a:xfrm>
            <a:prstGeom prst="rect">
              <a:avLst/>
            </a:prstGeom>
            <a:noFill/>
            <a:ln w="12700">
              <a:noFill/>
              <a:miter lim="800000"/>
              <a:headEnd type="none" w="sm" len="sm"/>
              <a:tailEnd type="none" w="sm" len="sm"/>
            </a:ln>
            <a:effectLst/>
          </p:spPr>
        </p:pic>
        <p:pic>
          <p:nvPicPr>
            <p:cNvPr id="719880" name="Picture 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248" y="1200"/>
              <a:ext cx="935" cy="1938"/>
            </a:xfrm>
            <a:prstGeom prst="rect">
              <a:avLst/>
            </a:prstGeom>
            <a:noFill/>
            <a:ln w="12700">
              <a:noFill/>
              <a:miter lim="800000"/>
              <a:headEnd type="none" w="sm" len="sm"/>
              <a:tailEnd type="none" w="sm" len="sm"/>
            </a:ln>
            <a:effectLst/>
          </p:spPr>
        </p:pic>
        <p:pic>
          <p:nvPicPr>
            <p:cNvPr id="719881" name="Picture 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824" y="1200"/>
              <a:ext cx="935" cy="1938"/>
            </a:xfrm>
            <a:prstGeom prst="rect">
              <a:avLst/>
            </a:prstGeom>
            <a:noFill/>
            <a:ln w="12700">
              <a:noFill/>
              <a:miter lim="800000"/>
              <a:headEnd type="none" w="sm" len="sm"/>
              <a:tailEnd type="none" w="sm" len="sm"/>
            </a:ln>
            <a:effectLst/>
          </p:spPr>
        </p:pic>
        <p:pic>
          <p:nvPicPr>
            <p:cNvPr id="719882" name="Picture 1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400" y="1200"/>
              <a:ext cx="935" cy="1938"/>
            </a:xfrm>
            <a:prstGeom prst="rect">
              <a:avLst/>
            </a:prstGeom>
            <a:noFill/>
            <a:ln w="12700">
              <a:noFill/>
              <a:miter lim="800000"/>
              <a:headEnd type="none" w="sm" len="sm"/>
              <a:tailEnd type="none" w="sm" len="sm"/>
            </a:ln>
            <a:effectLst/>
          </p:spPr>
        </p:pic>
        <p:pic>
          <p:nvPicPr>
            <p:cNvPr id="719883" name="Picture 11"/>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80" y="1200"/>
              <a:ext cx="580" cy="1938"/>
            </a:xfrm>
            <a:prstGeom prst="rect">
              <a:avLst/>
            </a:prstGeom>
            <a:noFill/>
            <a:ln w="12700">
              <a:noFill/>
              <a:miter lim="800000"/>
              <a:headEnd type="none" w="sm" len="sm"/>
              <a:tailEnd type="none" w="sm" len="sm"/>
            </a:ln>
            <a:effectLst/>
          </p:spPr>
        </p:pic>
        <p:pic>
          <p:nvPicPr>
            <p:cNvPr id="719884" name="Picture 1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504" y="1200"/>
              <a:ext cx="828" cy="1938"/>
            </a:xfrm>
            <a:prstGeom prst="rect">
              <a:avLst/>
            </a:prstGeom>
            <a:noFill/>
            <a:ln w="12700">
              <a:noFill/>
              <a:miter lim="800000"/>
              <a:headEnd type="none" w="sm" len="sm"/>
              <a:tailEnd type="none" w="sm" len="sm"/>
            </a:ln>
            <a:effectLst/>
          </p:spPr>
        </p:pic>
        <p:pic>
          <p:nvPicPr>
            <p:cNvPr id="719885" name="Picture 1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976" y="1200"/>
              <a:ext cx="935" cy="1938"/>
            </a:xfrm>
            <a:prstGeom prst="rect">
              <a:avLst/>
            </a:prstGeom>
            <a:noFill/>
            <a:ln w="12700">
              <a:noFill/>
              <a:miter lim="800000"/>
              <a:headEnd type="none" w="sm" len="sm"/>
              <a:tailEnd type="none" w="sm" len="sm"/>
            </a:ln>
            <a:effectLst/>
          </p:spPr>
        </p:pic>
      </p:grpSp>
      <p:graphicFrame>
        <p:nvGraphicFramePr>
          <p:cNvPr id="719892" name="Object 20"/>
          <p:cNvGraphicFramePr>
            <a:graphicFrameLocks noGrp="1" noChangeAspect="1"/>
          </p:cNvGraphicFramePr>
          <p:nvPr>
            <p:ph sz="quarter" idx="4"/>
            <p:extLst>
              <p:ext uri="{D42A27DB-BD31-4B8C-83A1-F6EECF244321}">
                <p14:modId xmlns:p14="http://schemas.microsoft.com/office/powerpoint/2010/main" val="3249432845"/>
              </p:ext>
            </p:extLst>
          </p:nvPr>
        </p:nvGraphicFramePr>
        <p:xfrm>
          <a:off x="3718360" y="5486400"/>
          <a:ext cx="2287587" cy="503238"/>
        </p:xfrm>
        <a:graphic>
          <a:graphicData uri="http://schemas.openxmlformats.org/presentationml/2006/ole">
            <mc:AlternateContent xmlns:mc="http://schemas.openxmlformats.org/markup-compatibility/2006">
              <mc:Choice xmlns:v="urn:schemas-microsoft-com:vml" Requires="v">
                <p:oleObj name="Equation" r:id="rId11" imgW="1904760" imgH="419040" progId="Equation.3">
                  <p:embed/>
                </p:oleObj>
              </mc:Choice>
              <mc:Fallback>
                <p:oleObj name="Equation" r:id="rId11" imgW="1904760" imgH="419040" progId="Equation.3">
                  <p:embed/>
                  <p:pic>
                    <p:nvPicPr>
                      <p:cNvPr id="719892" name="Object 2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718360" y="5486400"/>
                        <a:ext cx="22875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33FF"/>
                            </a:solidFill>
                            <a:miter lim="800000"/>
                            <a:headEnd/>
                            <a:tailEnd/>
                          </a14:hiddenLine>
                        </a:ext>
                      </a:extLst>
                    </p:spPr>
                  </p:pic>
                </p:oleObj>
              </mc:Fallback>
            </mc:AlternateContent>
          </a:graphicData>
        </a:graphic>
      </p:graphicFrame>
      <p:graphicFrame>
        <p:nvGraphicFramePr>
          <p:cNvPr id="719894" name="Object 22"/>
          <p:cNvGraphicFramePr>
            <a:graphicFrameLocks noChangeAspect="1"/>
          </p:cNvGraphicFramePr>
          <p:nvPr>
            <p:extLst>
              <p:ext uri="{D42A27DB-BD31-4B8C-83A1-F6EECF244321}">
                <p14:modId xmlns:p14="http://schemas.microsoft.com/office/powerpoint/2010/main" val="3955010425"/>
              </p:ext>
            </p:extLst>
          </p:nvPr>
        </p:nvGraphicFramePr>
        <p:xfrm>
          <a:off x="3794560" y="4343400"/>
          <a:ext cx="2289175" cy="484188"/>
        </p:xfrm>
        <a:graphic>
          <a:graphicData uri="http://schemas.openxmlformats.org/presentationml/2006/ole">
            <mc:AlternateContent xmlns:mc="http://schemas.openxmlformats.org/markup-compatibility/2006">
              <mc:Choice xmlns:v="urn:schemas-microsoft-com:vml" Requires="v">
                <p:oleObj name="Equation" r:id="rId13" imgW="1981080" imgH="419040" progId="Equation.3">
                  <p:embed/>
                </p:oleObj>
              </mc:Choice>
              <mc:Fallback>
                <p:oleObj name="Equation" r:id="rId13" imgW="1981080" imgH="419040" progId="Equation.3">
                  <p:embed/>
                  <p:pic>
                    <p:nvPicPr>
                      <p:cNvPr id="719894" name="Object 2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94560" y="4343400"/>
                        <a:ext cx="228917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33FF"/>
                            </a:solidFill>
                            <a:miter lim="800000"/>
                            <a:headEnd/>
                            <a:tailEnd/>
                          </a14:hiddenLine>
                        </a:ext>
                      </a:extLst>
                    </p:spPr>
                  </p:pic>
                </p:oleObj>
              </mc:Fallback>
            </mc:AlternateContent>
          </a:graphicData>
        </a:graphic>
      </p:graphicFrame>
      <p:sp>
        <p:nvSpPr>
          <p:cNvPr id="719895" name="Text Box 23"/>
          <p:cNvSpPr txBox="1">
            <a:spLocks noChangeArrowheads="1"/>
          </p:cNvSpPr>
          <p:nvPr/>
        </p:nvSpPr>
        <p:spPr bwMode="auto">
          <a:xfrm>
            <a:off x="9778550" y="5414426"/>
            <a:ext cx="1797639" cy="738664"/>
          </a:xfrm>
          <a:prstGeom prst="rect">
            <a:avLst/>
          </a:prstGeom>
          <a:noFill/>
          <a:ln w="12700">
            <a:noFill/>
            <a:miter lim="800000"/>
            <a:headEnd type="none" w="sm" len="sm"/>
            <a:tailEnd type="none" w="sm" len="sm"/>
          </a:ln>
          <a:effectLst/>
        </p:spPr>
        <p:txBody>
          <a:bodyPr wrap="square">
            <a:spAutoFit/>
          </a:bodyPr>
          <a:lstStyle/>
          <a:p>
            <a:r>
              <a:rPr lang="en-US" sz="1400" dirty="0"/>
              <a:t>Note: Field always maximum in first and last cell!</a:t>
            </a:r>
          </a:p>
        </p:txBody>
      </p:sp>
      <p:pic>
        <p:nvPicPr>
          <p:cNvPr id="719896" name="Picture 24"/>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1091046" y="1828800"/>
            <a:ext cx="2590800" cy="914400"/>
          </a:xfrm>
          <a:prstGeom prst="rect">
            <a:avLst/>
          </a:prstGeom>
          <a:noFill/>
          <a:ln w="12700">
            <a:noFill/>
            <a:miter lim="800000"/>
            <a:headEnd type="none" w="sm" len="sm"/>
            <a:tailEnd type="none" w="sm" len="sm"/>
          </a:ln>
          <a:effectLst/>
        </p:spPr>
      </p:pic>
      <p:pic>
        <p:nvPicPr>
          <p:cNvPr id="719898" name="Picture 26"/>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1091046" y="2743200"/>
            <a:ext cx="2590800" cy="838200"/>
          </a:xfrm>
          <a:prstGeom prst="rect">
            <a:avLst/>
          </a:prstGeom>
          <a:noFill/>
          <a:ln w="12700">
            <a:noFill/>
            <a:miter lim="800000"/>
            <a:headEnd type="none" w="sm" len="sm"/>
            <a:tailEnd type="none" w="sm" len="sm"/>
          </a:ln>
          <a:effectLst/>
        </p:spPr>
      </p:pic>
      <p:pic>
        <p:nvPicPr>
          <p:cNvPr id="719899" name="Picture 27"/>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1091046" y="3581400"/>
            <a:ext cx="2590800" cy="838200"/>
          </a:xfrm>
          <a:prstGeom prst="rect">
            <a:avLst/>
          </a:prstGeom>
          <a:noFill/>
          <a:ln w="12700">
            <a:noFill/>
            <a:miter lim="800000"/>
            <a:headEnd type="none" w="sm" len="sm"/>
            <a:tailEnd type="none" w="sm" len="sm"/>
          </a:ln>
          <a:effectLst/>
        </p:spPr>
      </p:pic>
      <p:pic>
        <p:nvPicPr>
          <p:cNvPr id="719900" name="Picture 28"/>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1091046" y="4419600"/>
            <a:ext cx="2590800" cy="838200"/>
          </a:xfrm>
          <a:prstGeom prst="rect">
            <a:avLst/>
          </a:prstGeom>
          <a:noFill/>
          <a:ln w="12700">
            <a:noFill/>
            <a:miter lim="800000"/>
            <a:headEnd type="none" w="sm" len="sm"/>
            <a:tailEnd type="none" w="sm" len="sm"/>
          </a:ln>
          <a:effectLst/>
        </p:spPr>
      </p:pic>
      <p:sp>
        <p:nvSpPr>
          <p:cNvPr id="719901" name="Text Box 29"/>
          <p:cNvSpPr txBox="1">
            <a:spLocks noChangeArrowheads="1"/>
          </p:cNvSpPr>
          <p:nvPr/>
        </p:nvSpPr>
        <p:spPr bwMode="auto">
          <a:xfrm>
            <a:off x="1167246" y="5181600"/>
            <a:ext cx="415498" cy="369332"/>
          </a:xfrm>
          <a:prstGeom prst="rect">
            <a:avLst/>
          </a:prstGeom>
          <a:noFill/>
          <a:ln w="12700">
            <a:noFill/>
            <a:miter lim="800000"/>
            <a:headEnd type="none" w="sm" len="sm"/>
            <a:tailEnd type="none" w="sm" len="sm"/>
          </a:ln>
          <a:effectLst/>
        </p:spPr>
        <p:txBody>
          <a:bodyPr wrap="none">
            <a:spAutoFit/>
          </a:bodyPr>
          <a:lstStyle/>
          <a:p>
            <a:r>
              <a:rPr lang="en-US"/>
              <a:t>…</a:t>
            </a:r>
          </a:p>
        </p:txBody>
      </p:sp>
      <p:pic>
        <p:nvPicPr>
          <p:cNvPr id="719902" name="Picture 30"/>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091046" y="5562600"/>
            <a:ext cx="2590800" cy="838200"/>
          </a:xfrm>
          <a:prstGeom prst="rect">
            <a:avLst/>
          </a:prstGeom>
          <a:noFill/>
          <a:ln w="12700">
            <a:noFill/>
            <a:miter lim="800000"/>
            <a:headEnd type="none" w="sm" len="sm"/>
            <a:tailEnd type="none" w="sm" len="sm"/>
          </a:ln>
          <a:effectLst/>
        </p:spPr>
      </p:pic>
      <p:sp>
        <p:nvSpPr>
          <p:cNvPr id="719903" name="Text Box 31"/>
          <p:cNvSpPr txBox="1">
            <a:spLocks noChangeArrowheads="1"/>
          </p:cNvSpPr>
          <p:nvPr/>
        </p:nvSpPr>
        <p:spPr bwMode="auto">
          <a:xfrm>
            <a:off x="3681847" y="2362200"/>
            <a:ext cx="3978275" cy="304800"/>
          </a:xfrm>
          <a:prstGeom prst="rect">
            <a:avLst/>
          </a:prstGeom>
          <a:noFill/>
          <a:ln w="12700">
            <a:noFill/>
            <a:miter lim="800000"/>
            <a:headEnd type="none" w="sm" len="sm"/>
            <a:tailEnd type="none" w="sm" len="sm"/>
          </a:ln>
          <a:effectLst/>
        </p:spPr>
        <p:txBody>
          <a:bodyPr>
            <a:spAutoFit/>
          </a:bodyPr>
          <a:lstStyle/>
          <a:p>
            <a:r>
              <a:rPr lang="en-US" sz="1400">
                <a:sym typeface="Symbol" pitchFamily="18" charset="2"/>
              </a:rPr>
              <a:t>0 (or 2</a:t>
            </a:r>
            <a:r>
              <a:rPr lang="en-US" sz="1400">
                <a:latin typeface="Symbol" pitchFamily="18" charset="2"/>
                <a:sym typeface="Symbol" pitchFamily="18" charset="2"/>
              </a:rPr>
              <a:t>p</a:t>
            </a:r>
            <a:r>
              <a:rPr lang="en-US" sz="1400">
                <a:sym typeface="Symbol" pitchFamily="18" charset="2"/>
              </a:rPr>
              <a:t>) mode, acceleration if   </a:t>
            </a:r>
            <a:r>
              <a:rPr lang="en-US" sz="1400">
                <a:solidFill>
                  <a:schemeClr val="hlink"/>
                </a:solidFill>
                <a:sym typeface="Symbol" pitchFamily="18" charset="2"/>
              </a:rPr>
              <a:t>d = </a:t>
            </a:r>
            <a:r>
              <a:rPr lang="en-US" sz="1400" i="1">
                <a:solidFill>
                  <a:schemeClr val="hlink"/>
                </a:solidFill>
                <a:latin typeface="Symbol" pitchFamily="18" charset="2"/>
                <a:sym typeface="Symbol" pitchFamily="18" charset="2"/>
              </a:rPr>
              <a:t>bl</a:t>
            </a:r>
            <a:endParaRPr lang="en-US" i="1">
              <a:solidFill>
                <a:schemeClr val="hlink"/>
              </a:solidFill>
              <a:latin typeface="Symbol" pitchFamily="18" charset="2"/>
              <a:sym typeface="Symbol" pitchFamily="18" charset="2"/>
            </a:endParaRPr>
          </a:p>
        </p:txBody>
      </p:sp>
      <p:sp>
        <p:nvSpPr>
          <p:cNvPr id="719906" name="AutoShape 34"/>
          <p:cNvSpPr>
            <a:spLocks/>
          </p:cNvSpPr>
          <p:nvPr/>
        </p:nvSpPr>
        <p:spPr bwMode="auto">
          <a:xfrm>
            <a:off x="3834246" y="2895600"/>
            <a:ext cx="152400" cy="13716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719907" name="Text Box 35"/>
          <p:cNvSpPr txBox="1">
            <a:spLocks noChangeArrowheads="1"/>
          </p:cNvSpPr>
          <p:nvPr/>
        </p:nvSpPr>
        <p:spPr bwMode="auto">
          <a:xfrm>
            <a:off x="4062846" y="3352800"/>
            <a:ext cx="1981200" cy="336550"/>
          </a:xfrm>
          <a:prstGeom prst="rect">
            <a:avLst/>
          </a:prstGeom>
          <a:noFill/>
          <a:ln w="12700">
            <a:noFill/>
            <a:miter lim="800000"/>
            <a:headEnd type="none" w="sm" len="sm"/>
            <a:tailEnd type="none" w="sm" len="sm"/>
          </a:ln>
          <a:effectLst/>
        </p:spPr>
        <p:txBody>
          <a:bodyPr>
            <a:spAutoFit/>
          </a:bodyPr>
          <a:lstStyle/>
          <a:p>
            <a:r>
              <a:rPr lang="en-US" sz="1600">
                <a:sym typeface="Symbol" pitchFamily="18" charset="2"/>
              </a:rPr>
              <a:t>Intermediate modes</a:t>
            </a:r>
            <a:endParaRPr lang="en-US" i="1">
              <a:latin typeface="Symbol" pitchFamily="18" charset="2"/>
              <a:sym typeface="Symbol" pitchFamily="18" charset="2"/>
            </a:endParaRPr>
          </a:p>
        </p:txBody>
      </p:sp>
      <p:sp>
        <p:nvSpPr>
          <p:cNvPr id="719908" name="Text Box 36"/>
          <p:cNvSpPr txBox="1">
            <a:spLocks noChangeArrowheads="1"/>
          </p:cNvSpPr>
          <p:nvPr/>
        </p:nvSpPr>
        <p:spPr bwMode="auto">
          <a:xfrm>
            <a:off x="3681847" y="4876800"/>
            <a:ext cx="3978275" cy="304800"/>
          </a:xfrm>
          <a:prstGeom prst="rect">
            <a:avLst/>
          </a:prstGeom>
          <a:noFill/>
          <a:ln w="12700">
            <a:noFill/>
            <a:miter lim="800000"/>
            <a:headEnd type="none" w="sm" len="sm"/>
            <a:tailEnd type="none" w="sm" len="sm"/>
          </a:ln>
          <a:effectLst/>
        </p:spPr>
        <p:txBody>
          <a:bodyPr>
            <a:spAutoFit/>
          </a:bodyPr>
          <a:lstStyle/>
          <a:p>
            <a:r>
              <a:rPr lang="en-US" sz="1400">
                <a:latin typeface="Symbol" pitchFamily="18" charset="2"/>
                <a:sym typeface="Symbol" pitchFamily="18" charset="2"/>
              </a:rPr>
              <a:t>p/2</a:t>
            </a:r>
            <a:r>
              <a:rPr lang="en-US" sz="1400">
                <a:sym typeface="Symbol" pitchFamily="18" charset="2"/>
              </a:rPr>
              <a:t> mode, acceleration if   </a:t>
            </a:r>
            <a:r>
              <a:rPr lang="en-US" sz="1400">
                <a:solidFill>
                  <a:schemeClr val="hlink"/>
                </a:solidFill>
                <a:sym typeface="Symbol" pitchFamily="18" charset="2"/>
              </a:rPr>
              <a:t>d = </a:t>
            </a:r>
            <a:r>
              <a:rPr lang="en-US" sz="1400" i="1">
                <a:solidFill>
                  <a:schemeClr val="hlink"/>
                </a:solidFill>
                <a:latin typeface="Symbol" pitchFamily="18" charset="2"/>
                <a:sym typeface="Symbol" pitchFamily="18" charset="2"/>
              </a:rPr>
              <a:t>bl/4</a:t>
            </a:r>
            <a:endParaRPr lang="en-US" i="1">
              <a:solidFill>
                <a:schemeClr val="hlink"/>
              </a:solidFill>
              <a:latin typeface="Symbol" pitchFamily="18" charset="2"/>
              <a:sym typeface="Symbol" pitchFamily="18" charset="2"/>
            </a:endParaRPr>
          </a:p>
        </p:txBody>
      </p:sp>
      <p:sp>
        <p:nvSpPr>
          <p:cNvPr id="719909" name="Text Box 37"/>
          <p:cNvSpPr txBox="1">
            <a:spLocks noChangeArrowheads="1"/>
          </p:cNvSpPr>
          <p:nvPr/>
        </p:nvSpPr>
        <p:spPr bwMode="auto">
          <a:xfrm>
            <a:off x="3726405" y="6008132"/>
            <a:ext cx="3124200" cy="304800"/>
          </a:xfrm>
          <a:prstGeom prst="rect">
            <a:avLst/>
          </a:prstGeom>
          <a:noFill/>
          <a:ln w="12700">
            <a:noFill/>
            <a:miter lim="800000"/>
            <a:headEnd type="none" w="sm" len="sm"/>
            <a:tailEnd type="none" w="sm" len="sm"/>
          </a:ln>
          <a:effectLst/>
        </p:spPr>
        <p:txBody>
          <a:bodyPr>
            <a:spAutoFit/>
          </a:bodyPr>
          <a:lstStyle/>
          <a:p>
            <a:r>
              <a:rPr lang="en-US" sz="1400">
                <a:latin typeface="Symbol" pitchFamily="18" charset="2"/>
                <a:sym typeface="Symbol" pitchFamily="18" charset="2"/>
              </a:rPr>
              <a:t>p</a:t>
            </a:r>
            <a:r>
              <a:rPr lang="en-US" sz="1400">
                <a:sym typeface="Symbol" pitchFamily="18" charset="2"/>
              </a:rPr>
              <a:t> mode, acceleration if   </a:t>
            </a:r>
            <a:r>
              <a:rPr lang="en-US" sz="1400">
                <a:solidFill>
                  <a:schemeClr val="hlink"/>
                </a:solidFill>
                <a:sym typeface="Symbol" pitchFamily="18" charset="2"/>
              </a:rPr>
              <a:t>d = </a:t>
            </a:r>
            <a:r>
              <a:rPr lang="en-US" sz="1400" i="1">
                <a:solidFill>
                  <a:schemeClr val="hlink"/>
                </a:solidFill>
                <a:latin typeface="Symbol" pitchFamily="18" charset="2"/>
                <a:sym typeface="Symbol" pitchFamily="18" charset="2"/>
              </a:rPr>
              <a:t>bl/2,</a:t>
            </a:r>
            <a:endParaRPr lang="en-US" i="1">
              <a:solidFill>
                <a:schemeClr val="hlink"/>
              </a:solidFill>
              <a:latin typeface="Symbol" pitchFamily="18" charset="2"/>
              <a:sym typeface="Symbol" pitchFamily="18" charset="2"/>
            </a:endParaRPr>
          </a:p>
        </p:txBody>
      </p:sp>
      <p:grpSp>
        <p:nvGrpSpPr>
          <p:cNvPr id="719910" name="Group 38"/>
          <p:cNvGrpSpPr>
            <a:grpSpLocks/>
          </p:cNvGrpSpPr>
          <p:nvPr/>
        </p:nvGrpSpPr>
        <p:grpSpPr bwMode="auto">
          <a:xfrm>
            <a:off x="7339446" y="1981200"/>
            <a:ext cx="2209800" cy="762000"/>
            <a:chOff x="480" y="1200"/>
            <a:chExt cx="3852" cy="1938"/>
          </a:xfrm>
        </p:grpSpPr>
        <p:pic>
          <p:nvPicPr>
            <p:cNvPr id="719911" name="Picture 3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2" y="1200"/>
              <a:ext cx="935" cy="1938"/>
            </a:xfrm>
            <a:prstGeom prst="rect">
              <a:avLst/>
            </a:prstGeom>
            <a:noFill/>
            <a:ln w="12700">
              <a:noFill/>
              <a:miter lim="800000"/>
              <a:headEnd type="none" w="sm" len="sm"/>
              <a:tailEnd type="none" w="sm" len="sm"/>
            </a:ln>
            <a:effectLst/>
          </p:spPr>
        </p:pic>
        <p:pic>
          <p:nvPicPr>
            <p:cNvPr id="719912" name="Picture 4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248" y="1200"/>
              <a:ext cx="935" cy="1938"/>
            </a:xfrm>
            <a:prstGeom prst="rect">
              <a:avLst/>
            </a:prstGeom>
            <a:noFill/>
            <a:ln w="12700">
              <a:noFill/>
              <a:miter lim="800000"/>
              <a:headEnd type="none" w="sm" len="sm"/>
              <a:tailEnd type="none" w="sm" len="sm"/>
            </a:ln>
            <a:effectLst/>
          </p:spPr>
        </p:pic>
        <p:pic>
          <p:nvPicPr>
            <p:cNvPr id="719913" name="Picture 41"/>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824" y="1200"/>
              <a:ext cx="935" cy="1938"/>
            </a:xfrm>
            <a:prstGeom prst="rect">
              <a:avLst/>
            </a:prstGeom>
            <a:noFill/>
            <a:ln w="12700">
              <a:noFill/>
              <a:miter lim="800000"/>
              <a:headEnd type="none" w="sm" len="sm"/>
              <a:tailEnd type="none" w="sm" len="sm"/>
            </a:ln>
            <a:effectLst/>
          </p:spPr>
        </p:pic>
        <p:pic>
          <p:nvPicPr>
            <p:cNvPr id="719914" name="Picture 4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400" y="1200"/>
              <a:ext cx="935" cy="1938"/>
            </a:xfrm>
            <a:prstGeom prst="rect">
              <a:avLst/>
            </a:prstGeom>
            <a:noFill/>
            <a:ln w="12700">
              <a:noFill/>
              <a:miter lim="800000"/>
              <a:headEnd type="none" w="sm" len="sm"/>
              <a:tailEnd type="none" w="sm" len="sm"/>
            </a:ln>
            <a:effectLst/>
          </p:spPr>
        </p:pic>
        <p:pic>
          <p:nvPicPr>
            <p:cNvPr id="719915" name="Picture 43"/>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80" y="1200"/>
              <a:ext cx="580" cy="1938"/>
            </a:xfrm>
            <a:prstGeom prst="rect">
              <a:avLst/>
            </a:prstGeom>
            <a:noFill/>
            <a:ln w="12700">
              <a:noFill/>
              <a:miter lim="800000"/>
              <a:headEnd type="none" w="sm" len="sm"/>
              <a:tailEnd type="none" w="sm" len="sm"/>
            </a:ln>
            <a:effectLst/>
          </p:spPr>
        </p:pic>
        <p:pic>
          <p:nvPicPr>
            <p:cNvPr id="719916" name="Picture 44"/>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504" y="1200"/>
              <a:ext cx="828" cy="1938"/>
            </a:xfrm>
            <a:prstGeom prst="rect">
              <a:avLst/>
            </a:prstGeom>
            <a:noFill/>
            <a:ln w="12700">
              <a:noFill/>
              <a:miter lim="800000"/>
              <a:headEnd type="none" w="sm" len="sm"/>
              <a:tailEnd type="none" w="sm" len="sm"/>
            </a:ln>
            <a:effectLst/>
          </p:spPr>
        </p:pic>
        <p:pic>
          <p:nvPicPr>
            <p:cNvPr id="719917" name="Picture 4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976" y="1200"/>
              <a:ext cx="935" cy="1938"/>
            </a:xfrm>
            <a:prstGeom prst="rect">
              <a:avLst/>
            </a:prstGeom>
            <a:noFill/>
            <a:ln w="12700">
              <a:noFill/>
              <a:miter lim="800000"/>
              <a:headEnd type="none" w="sm" len="sm"/>
              <a:tailEnd type="none" w="sm" len="sm"/>
            </a:ln>
            <a:effectLst/>
          </p:spPr>
        </p:pic>
      </p:grpSp>
      <p:grpSp>
        <p:nvGrpSpPr>
          <p:cNvPr id="719918" name="Group 46"/>
          <p:cNvGrpSpPr>
            <a:grpSpLocks/>
          </p:cNvGrpSpPr>
          <p:nvPr/>
        </p:nvGrpSpPr>
        <p:grpSpPr bwMode="auto">
          <a:xfrm>
            <a:off x="7339446" y="4419600"/>
            <a:ext cx="2209800" cy="762000"/>
            <a:chOff x="480" y="1200"/>
            <a:chExt cx="3852" cy="1938"/>
          </a:xfrm>
        </p:grpSpPr>
        <p:pic>
          <p:nvPicPr>
            <p:cNvPr id="719919" name="Picture 47"/>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2" y="1200"/>
              <a:ext cx="935" cy="1938"/>
            </a:xfrm>
            <a:prstGeom prst="rect">
              <a:avLst/>
            </a:prstGeom>
            <a:noFill/>
            <a:ln w="12700">
              <a:noFill/>
              <a:miter lim="800000"/>
              <a:headEnd type="none" w="sm" len="sm"/>
              <a:tailEnd type="none" w="sm" len="sm"/>
            </a:ln>
            <a:effectLst/>
          </p:spPr>
        </p:pic>
        <p:pic>
          <p:nvPicPr>
            <p:cNvPr id="719920" name="Picture 4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248" y="1200"/>
              <a:ext cx="935" cy="1938"/>
            </a:xfrm>
            <a:prstGeom prst="rect">
              <a:avLst/>
            </a:prstGeom>
            <a:noFill/>
            <a:ln w="12700">
              <a:noFill/>
              <a:miter lim="800000"/>
              <a:headEnd type="none" w="sm" len="sm"/>
              <a:tailEnd type="none" w="sm" len="sm"/>
            </a:ln>
            <a:effectLst/>
          </p:spPr>
        </p:pic>
        <p:pic>
          <p:nvPicPr>
            <p:cNvPr id="719921" name="Picture 49"/>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824" y="1200"/>
              <a:ext cx="935" cy="1938"/>
            </a:xfrm>
            <a:prstGeom prst="rect">
              <a:avLst/>
            </a:prstGeom>
            <a:noFill/>
            <a:ln w="12700">
              <a:noFill/>
              <a:miter lim="800000"/>
              <a:headEnd type="none" w="sm" len="sm"/>
              <a:tailEnd type="none" w="sm" len="sm"/>
            </a:ln>
            <a:effectLst/>
          </p:spPr>
        </p:pic>
        <p:pic>
          <p:nvPicPr>
            <p:cNvPr id="719922" name="Picture 50"/>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400" y="1200"/>
              <a:ext cx="935" cy="1938"/>
            </a:xfrm>
            <a:prstGeom prst="rect">
              <a:avLst/>
            </a:prstGeom>
            <a:noFill/>
            <a:ln w="12700">
              <a:noFill/>
              <a:miter lim="800000"/>
              <a:headEnd type="none" w="sm" len="sm"/>
              <a:tailEnd type="none" w="sm" len="sm"/>
            </a:ln>
            <a:effectLst/>
          </p:spPr>
        </p:pic>
        <p:pic>
          <p:nvPicPr>
            <p:cNvPr id="719923" name="Picture 51"/>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80" y="1200"/>
              <a:ext cx="580" cy="1938"/>
            </a:xfrm>
            <a:prstGeom prst="rect">
              <a:avLst/>
            </a:prstGeom>
            <a:noFill/>
            <a:ln w="12700">
              <a:noFill/>
              <a:miter lim="800000"/>
              <a:headEnd type="none" w="sm" len="sm"/>
              <a:tailEnd type="none" w="sm" len="sm"/>
            </a:ln>
            <a:effectLst/>
          </p:spPr>
        </p:pic>
        <p:pic>
          <p:nvPicPr>
            <p:cNvPr id="719924" name="Picture 5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504" y="1200"/>
              <a:ext cx="828" cy="1938"/>
            </a:xfrm>
            <a:prstGeom prst="rect">
              <a:avLst/>
            </a:prstGeom>
            <a:noFill/>
            <a:ln w="12700">
              <a:noFill/>
              <a:miter lim="800000"/>
              <a:headEnd type="none" w="sm" len="sm"/>
              <a:tailEnd type="none" w="sm" len="sm"/>
            </a:ln>
            <a:effectLst/>
          </p:spPr>
        </p:pic>
        <p:pic>
          <p:nvPicPr>
            <p:cNvPr id="719925" name="Picture 53"/>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976" y="1200"/>
              <a:ext cx="935" cy="1938"/>
            </a:xfrm>
            <a:prstGeom prst="rect">
              <a:avLst/>
            </a:prstGeom>
            <a:noFill/>
            <a:ln w="12700">
              <a:noFill/>
              <a:miter lim="800000"/>
              <a:headEnd type="none" w="sm" len="sm"/>
              <a:tailEnd type="none" w="sm" len="sm"/>
            </a:ln>
            <a:effectLst/>
          </p:spPr>
        </p:pic>
      </p:grpSp>
      <p:grpSp>
        <p:nvGrpSpPr>
          <p:cNvPr id="719926" name="Group 54"/>
          <p:cNvGrpSpPr>
            <a:grpSpLocks/>
          </p:cNvGrpSpPr>
          <p:nvPr/>
        </p:nvGrpSpPr>
        <p:grpSpPr bwMode="auto">
          <a:xfrm>
            <a:off x="7339446" y="5486400"/>
            <a:ext cx="2209800" cy="762000"/>
            <a:chOff x="480" y="1200"/>
            <a:chExt cx="3852" cy="1938"/>
          </a:xfrm>
        </p:grpSpPr>
        <p:pic>
          <p:nvPicPr>
            <p:cNvPr id="719927" name="Picture 55"/>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72" y="1200"/>
              <a:ext cx="935" cy="1938"/>
            </a:xfrm>
            <a:prstGeom prst="rect">
              <a:avLst/>
            </a:prstGeom>
            <a:noFill/>
            <a:ln w="12700">
              <a:noFill/>
              <a:miter lim="800000"/>
              <a:headEnd type="none" w="sm" len="sm"/>
              <a:tailEnd type="none" w="sm" len="sm"/>
            </a:ln>
            <a:effectLst/>
          </p:spPr>
        </p:pic>
        <p:pic>
          <p:nvPicPr>
            <p:cNvPr id="719928" name="Picture 56"/>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248" y="1200"/>
              <a:ext cx="935" cy="1938"/>
            </a:xfrm>
            <a:prstGeom prst="rect">
              <a:avLst/>
            </a:prstGeom>
            <a:noFill/>
            <a:ln w="12700">
              <a:noFill/>
              <a:miter lim="800000"/>
              <a:headEnd type="none" w="sm" len="sm"/>
              <a:tailEnd type="none" w="sm" len="sm"/>
            </a:ln>
            <a:effectLst/>
          </p:spPr>
        </p:pic>
        <p:pic>
          <p:nvPicPr>
            <p:cNvPr id="719929" name="Picture 57"/>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824" y="1200"/>
              <a:ext cx="935" cy="1938"/>
            </a:xfrm>
            <a:prstGeom prst="rect">
              <a:avLst/>
            </a:prstGeom>
            <a:noFill/>
            <a:ln w="12700">
              <a:noFill/>
              <a:miter lim="800000"/>
              <a:headEnd type="none" w="sm" len="sm"/>
              <a:tailEnd type="none" w="sm" len="sm"/>
            </a:ln>
            <a:effectLst/>
          </p:spPr>
        </p:pic>
        <p:pic>
          <p:nvPicPr>
            <p:cNvPr id="719930" name="Picture 5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400" y="1200"/>
              <a:ext cx="935" cy="1938"/>
            </a:xfrm>
            <a:prstGeom prst="rect">
              <a:avLst/>
            </a:prstGeom>
            <a:noFill/>
            <a:ln w="12700">
              <a:noFill/>
              <a:miter lim="800000"/>
              <a:headEnd type="none" w="sm" len="sm"/>
              <a:tailEnd type="none" w="sm" len="sm"/>
            </a:ln>
            <a:effectLst/>
          </p:spPr>
        </p:pic>
        <p:pic>
          <p:nvPicPr>
            <p:cNvPr id="719931" name="Picture 59"/>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80" y="1200"/>
              <a:ext cx="580" cy="1938"/>
            </a:xfrm>
            <a:prstGeom prst="rect">
              <a:avLst/>
            </a:prstGeom>
            <a:noFill/>
            <a:ln w="12700">
              <a:noFill/>
              <a:miter lim="800000"/>
              <a:headEnd type="none" w="sm" len="sm"/>
              <a:tailEnd type="none" w="sm" len="sm"/>
            </a:ln>
            <a:effectLst/>
          </p:spPr>
        </p:pic>
        <p:pic>
          <p:nvPicPr>
            <p:cNvPr id="719932" name="Picture 60"/>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3504" y="1200"/>
              <a:ext cx="828" cy="1938"/>
            </a:xfrm>
            <a:prstGeom prst="rect">
              <a:avLst/>
            </a:prstGeom>
            <a:noFill/>
            <a:ln w="12700">
              <a:noFill/>
              <a:miter lim="800000"/>
              <a:headEnd type="none" w="sm" len="sm"/>
              <a:tailEnd type="none" w="sm" len="sm"/>
            </a:ln>
            <a:effectLst/>
          </p:spPr>
        </p:pic>
        <p:pic>
          <p:nvPicPr>
            <p:cNvPr id="719933" name="Picture 61"/>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976" y="1200"/>
              <a:ext cx="935" cy="1938"/>
            </a:xfrm>
            <a:prstGeom prst="rect">
              <a:avLst/>
            </a:prstGeom>
            <a:noFill/>
            <a:ln w="12700">
              <a:noFill/>
              <a:miter lim="800000"/>
              <a:headEnd type="none" w="sm" len="sm"/>
              <a:tailEnd type="none" w="sm" len="sm"/>
            </a:ln>
            <a:effectLst/>
          </p:spPr>
        </p:pic>
      </p:grpSp>
      <p:sp>
        <p:nvSpPr>
          <p:cNvPr id="719934" name="Line 62"/>
          <p:cNvSpPr>
            <a:spLocks noChangeShapeType="1"/>
          </p:cNvSpPr>
          <p:nvPr/>
        </p:nvSpPr>
        <p:spPr bwMode="auto">
          <a:xfrm>
            <a:off x="7415646" y="23622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35" name="Line 63"/>
          <p:cNvSpPr>
            <a:spLocks noChangeShapeType="1"/>
          </p:cNvSpPr>
          <p:nvPr/>
        </p:nvSpPr>
        <p:spPr bwMode="auto">
          <a:xfrm>
            <a:off x="7720446" y="23622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36" name="Line 64"/>
          <p:cNvSpPr>
            <a:spLocks noChangeShapeType="1"/>
          </p:cNvSpPr>
          <p:nvPr/>
        </p:nvSpPr>
        <p:spPr bwMode="auto">
          <a:xfrm>
            <a:off x="8025246" y="23622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37" name="Line 65"/>
          <p:cNvSpPr>
            <a:spLocks noChangeShapeType="1"/>
          </p:cNvSpPr>
          <p:nvPr/>
        </p:nvSpPr>
        <p:spPr bwMode="auto">
          <a:xfrm>
            <a:off x="8330046" y="23622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38" name="Line 66"/>
          <p:cNvSpPr>
            <a:spLocks noChangeShapeType="1"/>
          </p:cNvSpPr>
          <p:nvPr/>
        </p:nvSpPr>
        <p:spPr bwMode="auto">
          <a:xfrm>
            <a:off x="8634846" y="23622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39" name="Line 67"/>
          <p:cNvSpPr>
            <a:spLocks noChangeShapeType="1"/>
          </p:cNvSpPr>
          <p:nvPr/>
        </p:nvSpPr>
        <p:spPr bwMode="auto">
          <a:xfrm>
            <a:off x="9015846" y="23622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40" name="Line 68"/>
          <p:cNvSpPr>
            <a:spLocks noChangeShapeType="1"/>
          </p:cNvSpPr>
          <p:nvPr/>
        </p:nvSpPr>
        <p:spPr bwMode="auto">
          <a:xfrm>
            <a:off x="9320646" y="23622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41" name="Line 69"/>
          <p:cNvSpPr>
            <a:spLocks noChangeShapeType="1"/>
          </p:cNvSpPr>
          <p:nvPr/>
        </p:nvSpPr>
        <p:spPr bwMode="auto">
          <a:xfrm>
            <a:off x="7415646" y="48006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42" name="Line 70"/>
          <p:cNvSpPr>
            <a:spLocks noChangeShapeType="1"/>
          </p:cNvSpPr>
          <p:nvPr/>
        </p:nvSpPr>
        <p:spPr bwMode="auto">
          <a:xfrm>
            <a:off x="8634846" y="48006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43" name="Line 71"/>
          <p:cNvSpPr>
            <a:spLocks noChangeShapeType="1"/>
          </p:cNvSpPr>
          <p:nvPr/>
        </p:nvSpPr>
        <p:spPr bwMode="auto">
          <a:xfrm>
            <a:off x="8025246" y="4800600"/>
            <a:ext cx="228600" cy="0"/>
          </a:xfrm>
          <a:prstGeom prst="line">
            <a:avLst/>
          </a:prstGeom>
          <a:noFill/>
          <a:ln w="19050">
            <a:solidFill>
              <a:srgbClr val="0000CC"/>
            </a:solidFill>
            <a:round/>
            <a:headEnd type="triangle" w="med" len="med"/>
            <a:tailEnd/>
          </a:ln>
          <a:effectLst/>
        </p:spPr>
        <p:txBody>
          <a:bodyPr/>
          <a:lstStyle/>
          <a:p>
            <a:endParaRPr lang="en-US"/>
          </a:p>
        </p:txBody>
      </p:sp>
      <p:sp>
        <p:nvSpPr>
          <p:cNvPr id="719944" name="Line 72"/>
          <p:cNvSpPr>
            <a:spLocks noChangeShapeType="1"/>
          </p:cNvSpPr>
          <p:nvPr/>
        </p:nvSpPr>
        <p:spPr bwMode="auto">
          <a:xfrm>
            <a:off x="9244446" y="4800600"/>
            <a:ext cx="228600" cy="0"/>
          </a:xfrm>
          <a:prstGeom prst="line">
            <a:avLst/>
          </a:prstGeom>
          <a:noFill/>
          <a:ln w="19050">
            <a:solidFill>
              <a:srgbClr val="0000CC"/>
            </a:solidFill>
            <a:round/>
            <a:headEnd type="triangle" w="med" len="med"/>
            <a:tailEnd/>
          </a:ln>
          <a:effectLst/>
        </p:spPr>
        <p:txBody>
          <a:bodyPr/>
          <a:lstStyle/>
          <a:p>
            <a:endParaRPr lang="en-US"/>
          </a:p>
        </p:txBody>
      </p:sp>
      <p:sp>
        <p:nvSpPr>
          <p:cNvPr id="719945" name="Line 73"/>
          <p:cNvSpPr>
            <a:spLocks noChangeShapeType="1"/>
          </p:cNvSpPr>
          <p:nvPr/>
        </p:nvSpPr>
        <p:spPr bwMode="auto">
          <a:xfrm>
            <a:off x="7720446" y="5867400"/>
            <a:ext cx="228600" cy="0"/>
          </a:xfrm>
          <a:prstGeom prst="line">
            <a:avLst/>
          </a:prstGeom>
          <a:noFill/>
          <a:ln w="19050">
            <a:solidFill>
              <a:srgbClr val="0000CC"/>
            </a:solidFill>
            <a:round/>
            <a:headEnd type="triangle" w="med" len="med"/>
            <a:tailEnd/>
          </a:ln>
          <a:effectLst/>
        </p:spPr>
        <p:txBody>
          <a:bodyPr/>
          <a:lstStyle/>
          <a:p>
            <a:endParaRPr lang="en-US"/>
          </a:p>
        </p:txBody>
      </p:sp>
      <p:sp>
        <p:nvSpPr>
          <p:cNvPr id="719946" name="Line 74"/>
          <p:cNvSpPr>
            <a:spLocks noChangeShapeType="1"/>
          </p:cNvSpPr>
          <p:nvPr/>
        </p:nvSpPr>
        <p:spPr bwMode="auto">
          <a:xfrm>
            <a:off x="8330046" y="5867400"/>
            <a:ext cx="228600" cy="0"/>
          </a:xfrm>
          <a:prstGeom prst="line">
            <a:avLst/>
          </a:prstGeom>
          <a:noFill/>
          <a:ln w="19050">
            <a:solidFill>
              <a:srgbClr val="0000CC"/>
            </a:solidFill>
            <a:round/>
            <a:headEnd type="triangle" w="med" len="med"/>
            <a:tailEnd/>
          </a:ln>
          <a:effectLst/>
        </p:spPr>
        <p:txBody>
          <a:bodyPr/>
          <a:lstStyle/>
          <a:p>
            <a:endParaRPr lang="en-US"/>
          </a:p>
        </p:txBody>
      </p:sp>
      <p:sp>
        <p:nvSpPr>
          <p:cNvPr id="719947" name="Line 75"/>
          <p:cNvSpPr>
            <a:spLocks noChangeShapeType="1"/>
          </p:cNvSpPr>
          <p:nvPr/>
        </p:nvSpPr>
        <p:spPr bwMode="auto">
          <a:xfrm>
            <a:off x="8939646" y="5867400"/>
            <a:ext cx="228600" cy="0"/>
          </a:xfrm>
          <a:prstGeom prst="line">
            <a:avLst/>
          </a:prstGeom>
          <a:noFill/>
          <a:ln w="19050">
            <a:solidFill>
              <a:srgbClr val="0000CC"/>
            </a:solidFill>
            <a:round/>
            <a:headEnd type="triangle" w="med" len="med"/>
            <a:tailEnd/>
          </a:ln>
          <a:effectLst/>
        </p:spPr>
        <p:txBody>
          <a:bodyPr/>
          <a:lstStyle/>
          <a:p>
            <a:endParaRPr lang="en-US"/>
          </a:p>
        </p:txBody>
      </p:sp>
      <p:sp>
        <p:nvSpPr>
          <p:cNvPr id="719948" name="Line 76"/>
          <p:cNvSpPr>
            <a:spLocks noChangeShapeType="1"/>
          </p:cNvSpPr>
          <p:nvPr/>
        </p:nvSpPr>
        <p:spPr bwMode="auto">
          <a:xfrm>
            <a:off x="7415646" y="58674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49" name="Line 77"/>
          <p:cNvSpPr>
            <a:spLocks noChangeShapeType="1"/>
          </p:cNvSpPr>
          <p:nvPr/>
        </p:nvSpPr>
        <p:spPr bwMode="auto">
          <a:xfrm>
            <a:off x="8025246" y="58674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50" name="Line 78"/>
          <p:cNvSpPr>
            <a:spLocks noChangeShapeType="1"/>
          </p:cNvSpPr>
          <p:nvPr/>
        </p:nvSpPr>
        <p:spPr bwMode="auto">
          <a:xfrm>
            <a:off x="8634846" y="58674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51" name="Line 79"/>
          <p:cNvSpPr>
            <a:spLocks noChangeShapeType="1"/>
          </p:cNvSpPr>
          <p:nvPr/>
        </p:nvSpPr>
        <p:spPr bwMode="auto">
          <a:xfrm>
            <a:off x="9244446" y="5867400"/>
            <a:ext cx="228600" cy="0"/>
          </a:xfrm>
          <a:prstGeom prst="line">
            <a:avLst/>
          </a:prstGeom>
          <a:noFill/>
          <a:ln w="19050">
            <a:solidFill>
              <a:srgbClr val="0000CC"/>
            </a:solidFill>
            <a:round/>
            <a:headEnd type="none" w="sm" len="sm"/>
            <a:tailEnd type="triangle" w="med" len="med"/>
          </a:ln>
          <a:effectLst/>
        </p:spPr>
        <p:txBody>
          <a:bodyPr/>
          <a:lstStyle/>
          <a:p>
            <a:endParaRPr lang="en-US"/>
          </a:p>
        </p:txBody>
      </p:sp>
      <p:sp>
        <p:nvSpPr>
          <p:cNvPr id="719952" name="Text Box 80"/>
          <p:cNvSpPr txBox="1">
            <a:spLocks noChangeArrowheads="1"/>
          </p:cNvSpPr>
          <p:nvPr/>
        </p:nvSpPr>
        <p:spPr bwMode="auto">
          <a:xfrm>
            <a:off x="6120247" y="5715000"/>
            <a:ext cx="1196975"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w = w</a:t>
            </a:r>
            <a:r>
              <a:rPr lang="en-US" sz="1600" baseline="-25000">
                <a:latin typeface="Symbol" pitchFamily="18" charset="2"/>
              </a:rPr>
              <a:t>0</a:t>
            </a:r>
            <a:r>
              <a:rPr lang="en-US" sz="1600">
                <a:latin typeface="Symbol" pitchFamily="18" charset="2"/>
              </a:rPr>
              <a:t>/</a:t>
            </a:r>
            <a:r>
              <a:rPr lang="en-US" sz="1600">
                <a:cs typeface="Arial" charset="0"/>
              </a:rPr>
              <a:t>√1-k</a:t>
            </a:r>
          </a:p>
        </p:txBody>
      </p:sp>
      <p:sp>
        <p:nvSpPr>
          <p:cNvPr id="719953" name="Text Box 81"/>
          <p:cNvSpPr txBox="1">
            <a:spLocks noChangeArrowheads="1"/>
          </p:cNvSpPr>
          <p:nvPr/>
        </p:nvSpPr>
        <p:spPr bwMode="auto">
          <a:xfrm>
            <a:off x="6425047" y="4572000"/>
            <a:ext cx="746125"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w = w</a:t>
            </a:r>
            <a:r>
              <a:rPr lang="en-US" sz="1600" baseline="-25000">
                <a:latin typeface="Symbol" pitchFamily="18" charset="2"/>
              </a:rPr>
              <a:t>0</a:t>
            </a:r>
            <a:endParaRPr lang="en-US" sz="1600">
              <a:cs typeface="Arial" charset="0"/>
            </a:endParaRPr>
          </a:p>
        </p:txBody>
      </p:sp>
      <p:sp>
        <p:nvSpPr>
          <p:cNvPr id="719954" name="Text Box 82"/>
          <p:cNvSpPr txBox="1">
            <a:spLocks noChangeArrowheads="1"/>
          </p:cNvSpPr>
          <p:nvPr/>
        </p:nvSpPr>
        <p:spPr bwMode="auto">
          <a:xfrm>
            <a:off x="6044047" y="2133600"/>
            <a:ext cx="1247775" cy="336550"/>
          </a:xfrm>
          <a:prstGeom prst="rect">
            <a:avLst/>
          </a:prstGeom>
          <a:noFill/>
          <a:ln w="12700">
            <a:noFill/>
            <a:miter lim="800000"/>
            <a:headEnd type="none" w="sm" len="sm"/>
            <a:tailEnd type="none" w="sm" len="sm"/>
          </a:ln>
          <a:effectLst/>
        </p:spPr>
        <p:txBody>
          <a:bodyPr wrap="none">
            <a:spAutoFit/>
          </a:bodyPr>
          <a:lstStyle/>
          <a:p>
            <a:r>
              <a:rPr lang="en-US" sz="1600">
                <a:latin typeface="Symbol" pitchFamily="18" charset="2"/>
              </a:rPr>
              <a:t>w = w</a:t>
            </a:r>
            <a:r>
              <a:rPr lang="en-US" sz="1600" baseline="-25000">
                <a:latin typeface="Symbol" pitchFamily="18" charset="2"/>
              </a:rPr>
              <a:t>0</a:t>
            </a:r>
            <a:r>
              <a:rPr lang="en-US" sz="1600">
                <a:latin typeface="Symbol" pitchFamily="18" charset="2"/>
              </a:rPr>
              <a:t>/</a:t>
            </a:r>
            <a:r>
              <a:rPr lang="en-US" sz="1600">
                <a:cs typeface="Arial" charset="0"/>
              </a:rPr>
              <a:t>√1+k</a:t>
            </a:r>
          </a:p>
        </p:txBody>
      </p:sp>
      <p:sp>
        <p:nvSpPr>
          <p:cNvPr id="719955" name="Text Box 83"/>
          <p:cNvSpPr txBox="1">
            <a:spLocks noChangeArrowheads="1"/>
          </p:cNvSpPr>
          <p:nvPr/>
        </p:nvSpPr>
        <p:spPr bwMode="auto">
          <a:xfrm>
            <a:off x="846571" y="2068513"/>
            <a:ext cx="312906" cy="369332"/>
          </a:xfrm>
          <a:prstGeom prst="rect">
            <a:avLst/>
          </a:prstGeom>
          <a:noFill/>
          <a:ln w="12700">
            <a:noFill/>
            <a:miter lim="800000"/>
            <a:headEnd type="none" w="sm" len="sm"/>
            <a:tailEnd type="none" w="sm" len="sm"/>
          </a:ln>
          <a:effectLst/>
        </p:spPr>
        <p:txBody>
          <a:bodyPr wrap="none">
            <a:spAutoFit/>
          </a:bodyPr>
          <a:lstStyle/>
          <a:p>
            <a:r>
              <a:rPr lang="en-US"/>
              <a:t>0</a:t>
            </a:r>
          </a:p>
        </p:txBody>
      </p:sp>
      <p:sp>
        <p:nvSpPr>
          <p:cNvPr id="719956" name="Text Box 84"/>
          <p:cNvSpPr txBox="1">
            <a:spLocks noChangeArrowheads="1"/>
          </p:cNvSpPr>
          <p:nvPr/>
        </p:nvSpPr>
        <p:spPr bwMode="auto">
          <a:xfrm>
            <a:off x="786246" y="4568825"/>
            <a:ext cx="503664" cy="369332"/>
          </a:xfrm>
          <a:prstGeom prst="rect">
            <a:avLst/>
          </a:prstGeom>
          <a:noFill/>
          <a:ln w="12700">
            <a:noFill/>
            <a:miter lim="800000"/>
            <a:headEnd type="none" w="sm" len="sm"/>
            <a:tailEnd type="none" w="sm" len="sm"/>
          </a:ln>
          <a:effectLst/>
        </p:spPr>
        <p:txBody>
          <a:bodyPr wrap="none">
            <a:spAutoFit/>
          </a:bodyPr>
          <a:lstStyle/>
          <a:p>
            <a:r>
              <a:rPr lang="en-US">
                <a:latin typeface="Symbol" pitchFamily="18" charset="2"/>
              </a:rPr>
              <a:t>p</a:t>
            </a:r>
            <a:r>
              <a:rPr lang="en-US"/>
              <a:t>/2</a:t>
            </a:r>
          </a:p>
        </p:txBody>
      </p:sp>
      <p:sp>
        <p:nvSpPr>
          <p:cNvPr id="719957" name="Text Box 85"/>
          <p:cNvSpPr txBox="1">
            <a:spLocks noChangeArrowheads="1"/>
          </p:cNvSpPr>
          <p:nvPr/>
        </p:nvSpPr>
        <p:spPr bwMode="auto">
          <a:xfrm>
            <a:off x="786246" y="5791200"/>
            <a:ext cx="311304" cy="369332"/>
          </a:xfrm>
          <a:prstGeom prst="rect">
            <a:avLst/>
          </a:prstGeom>
          <a:noFill/>
          <a:ln w="12700">
            <a:noFill/>
            <a:miter lim="800000"/>
            <a:headEnd type="none" w="sm" len="sm"/>
            <a:tailEnd type="none" w="sm" len="sm"/>
          </a:ln>
          <a:effectLst/>
        </p:spPr>
        <p:txBody>
          <a:bodyPr wrap="none">
            <a:spAutoFit/>
          </a:bodyPr>
          <a:lstStyle/>
          <a:p>
            <a:r>
              <a:rPr lang="en-US">
                <a:latin typeface="Symbol" pitchFamily="18" charset="2"/>
              </a:rPr>
              <a:t>p</a:t>
            </a:r>
          </a:p>
        </p:txBody>
      </p:sp>
      <p:sp>
        <p:nvSpPr>
          <p:cNvPr id="78" name="TextBox 77"/>
          <p:cNvSpPr txBox="1"/>
          <p:nvPr/>
        </p:nvSpPr>
        <p:spPr>
          <a:xfrm>
            <a:off x="9593571" y="1393972"/>
            <a:ext cx="1676400" cy="523220"/>
          </a:xfrm>
          <a:prstGeom prst="rect">
            <a:avLst/>
          </a:prstGeom>
          <a:noFill/>
        </p:spPr>
        <p:txBody>
          <a:bodyPr wrap="square" rtlCol="0">
            <a:spAutoFit/>
          </a:bodyPr>
          <a:lstStyle/>
          <a:p>
            <a:r>
              <a:rPr lang="en-US" sz="1400" i="1" dirty="0"/>
              <a:t>Remember the phase relation!</a:t>
            </a:r>
          </a:p>
        </p:txBody>
      </p:sp>
      <p:sp>
        <p:nvSpPr>
          <p:cNvPr id="79" name="TextBox 78"/>
          <p:cNvSpPr txBox="1"/>
          <p:nvPr/>
        </p:nvSpPr>
        <p:spPr>
          <a:xfrm>
            <a:off x="786247" y="2362200"/>
            <a:ext cx="575799" cy="369332"/>
          </a:xfrm>
          <a:prstGeom prst="rect">
            <a:avLst/>
          </a:prstGeom>
          <a:noFill/>
        </p:spPr>
        <p:txBody>
          <a:bodyPr wrap="none" rtlCol="0">
            <a:spAutoFit/>
          </a:bodyPr>
          <a:lstStyle/>
          <a:p>
            <a:r>
              <a:rPr lang="en-US" dirty="0"/>
              <a:t>q=0</a:t>
            </a:r>
          </a:p>
        </p:txBody>
      </p:sp>
      <p:sp>
        <p:nvSpPr>
          <p:cNvPr id="80" name="TextBox 79"/>
          <p:cNvSpPr txBox="1"/>
          <p:nvPr/>
        </p:nvSpPr>
        <p:spPr>
          <a:xfrm>
            <a:off x="786247" y="4876800"/>
            <a:ext cx="806631" cy="369332"/>
          </a:xfrm>
          <a:prstGeom prst="rect">
            <a:avLst/>
          </a:prstGeom>
          <a:noFill/>
        </p:spPr>
        <p:txBody>
          <a:bodyPr wrap="none" rtlCol="0">
            <a:spAutoFit/>
          </a:bodyPr>
          <a:lstStyle/>
          <a:p>
            <a:r>
              <a:rPr lang="en-US" dirty="0"/>
              <a:t>q=N/2</a:t>
            </a:r>
          </a:p>
        </p:txBody>
      </p:sp>
      <p:sp>
        <p:nvSpPr>
          <p:cNvPr id="81" name="TextBox 80"/>
          <p:cNvSpPr txBox="1"/>
          <p:nvPr/>
        </p:nvSpPr>
        <p:spPr>
          <a:xfrm>
            <a:off x="786247" y="6153090"/>
            <a:ext cx="614271" cy="369332"/>
          </a:xfrm>
          <a:prstGeom prst="rect">
            <a:avLst/>
          </a:prstGeom>
          <a:noFill/>
        </p:spPr>
        <p:txBody>
          <a:bodyPr wrap="none" rtlCol="0">
            <a:spAutoFit/>
          </a:bodyPr>
          <a:lstStyle/>
          <a:p>
            <a:r>
              <a:rPr lang="en-US" dirty="0"/>
              <a:t>q=N</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5"/>
          <p:cNvSpPr>
            <a:spLocks noGrp="1"/>
          </p:cNvSpPr>
          <p:nvPr>
            <p:ph type="ftr" sz="quarter" idx="11"/>
          </p:nvPr>
        </p:nvSpPr>
        <p:spPr/>
        <p:txBody>
          <a:bodyPr/>
          <a:lstStyle/>
          <a:p>
            <a:fld id="{40482BF5-A55B-42D0-91CA-88CC9589CB64}" type="slidenum">
              <a:rPr lang="en-GB"/>
              <a:pPr/>
              <a:t>38</a:t>
            </a:fld>
            <a:endParaRPr lang="en-GB"/>
          </a:p>
        </p:txBody>
      </p:sp>
      <p:sp>
        <p:nvSpPr>
          <p:cNvPr id="726020" name="Rectangle 4"/>
          <p:cNvSpPr>
            <a:spLocks noGrp="1" noChangeArrowheads="1"/>
          </p:cNvSpPr>
          <p:nvPr>
            <p:ph type="title"/>
          </p:nvPr>
        </p:nvSpPr>
        <p:spPr/>
        <p:txBody>
          <a:bodyPr/>
          <a:lstStyle/>
          <a:p>
            <a:r>
              <a:rPr lang="en-US" sz="3200"/>
              <a:t>Practical linac accelerating structures</a:t>
            </a:r>
          </a:p>
        </p:txBody>
      </p:sp>
      <p:graphicFrame>
        <p:nvGraphicFramePr>
          <p:cNvPr id="726022" name="Object 6"/>
          <p:cNvGraphicFramePr>
            <a:graphicFrameLocks noGrp="1" noChangeAspect="1"/>
          </p:cNvGraphicFramePr>
          <p:nvPr>
            <p:ph sz="half" idx="1"/>
            <p:extLst>
              <p:ext uri="{D42A27DB-BD31-4B8C-83A1-F6EECF244321}">
                <p14:modId xmlns:p14="http://schemas.microsoft.com/office/powerpoint/2010/main" val="3953004811"/>
              </p:ext>
            </p:extLst>
          </p:nvPr>
        </p:nvGraphicFramePr>
        <p:xfrm>
          <a:off x="1982056" y="1520203"/>
          <a:ext cx="2590800" cy="801688"/>
        </p:xfrm>
        <a:graphic>
          <a:graphicData uri="http://schemas.openxmlformats.org/presentationml/2006/ole">
            <mc:AlternateContent xmlns:mc="http://schemas.openxmlformats.org/markup-compatibility/2006">
              <mc:Choice xmlns:v="urn:schemas-microsoft-com:vml" Requires="v">
                <p:oleObj name="Equation" r:id="rId2" imgW="1968480" imgH="609480" progId="Equation.3">
                  <p:embed/>
                </p:oleObj>
              </mc:Choice>
              <mc:Fallback>
                <p:oleObj name="Equation" r:id="rId2" imgW="1968480" imgH="609480" progId="Equation.3">
                  <p:embed/>
                  <p:pic>
                    <p:nvPicPr>
                      <p:cNvPr id="726022"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2056" y="1520203"/>
                        <a:ext cx="2590800" cy="801688"/>
                      </a:xfrm>
                      <a:prstGeom prst="rect">
                        <a:avLst/>
                      </a:prstGeom>
                      <a:solidFill>
                        <a:srgbClr val="FFFFAB"/>
                      </a:solidFill>
                    </p:spPr>
                  </p:pic>
                </p:oleObj>
              </mc:Fallback>
            </mc:AlternateContent>
          </a:graphicData>
        </a:graphic>
      </p:graphicFrame>
      <p:sp>
        <p:nvSpPr>
          <p:cNvPr id="726021" name="Text Box 5"/>
          <p:cNvSpPr txBox="1">
            <a:spLocks noChangeArrowheads="1"/>
          </p:cNvSpPr>
          <p:nvPr/>
        </p:nvSpPr>
        <p:spPr bwMode="auto">
          <a:xfrm>
            <a:off x="1829656" y="1063003"/>
            <a:ext cx="7869462" cy="338554"/>
          </a:xfrm>
          <a:prstGeom prst="rect">
            <a:avLst/>
          </a:prstGeom>
          <a:solidFill>
            <a:schemeClr val="accent2">
              <a:lumMod val="60000"/>
              <a:lumOff val="40000"/>
            </a:schemeClr>
          </a:solidFill>
          <a:ln w="12700">
            <a:noFill/>
            <a:miter lim="800000"/>
            <a:headEnd type="none" w="sm" len="sm"/>
            <a:tailEnd type="none" w="sm" len="sm"/>
          </a:ln>
          <a:effectLst/>
        </p:spPr>
        <p:txBody>
          <a:bodyPr wrap="none">
            <a:spAutoFit/>
          </a:bodyPr>
          <a:lstStyle/>
          <a:p>
            <a:r>
              <a:rPr lang="en-US" sz="1600" i="1" dirty="0"/>
              <a:t>Note: our equations depend only on the cell frequency </a:t>
            </a:r>
            <a:r>
              <a:rPr lang="en-US" sz="1600" i="1" dirty="0">
                <a:latin typeface="Symbol" pitchFamily="18" charset="2"/>
              </a:rPr>
              <a:t>w</a:t>
            </a:r>
            <a:r>
              <a:rPr lang="en-US" sz="1600" i="1" dirty="0"/>
              <a:t>, not on the cell length d !!! </a:t>
            </a:r>
          </a:p>
        </p:txBody>
      </p:sp>
      <p:graphicFrame>
        <p:nvGraphicFramePr>
          <p:cNvPr id="726024" name="Object 8"/>
          <p:cNvGraphicFramePr>
            <a:graphicFrameLocks noGrp="1" noChangeAspect="1"/>
          </p:cNvGraphicFramePr>
          <p:nvPr>
            <p:ph sz="half" idx="2"/>
            <p:extLst>
              <p:ext uri="{D42A27DB-BD31-4B8C-83A1-F6EECF244321}">
                <p14:modId xmlns:p14="http://schemas.microsoft.com/office/powerpoint/2010/main" val="3616114601"/>
              </p:ext>
            </p:extLst>
          </p:nvPr>
        </p:nvGraphicFramePr>
        <p:xfrm>
          <a:off x="5258656" y="1596404"/>
          <a:ext cx="3886200" cy="608013"/>
        </p:xfrm>
        <a:graphic>
          <a:graphicData uri="http://schemas.openxmlformats.org/presentationml/2006/ole">
            <mc:AlternateContent xmlns:mc="http://schemas.openxmlformats.org/markup-compatibility/2006">
              <mc:Choice xmlns:v="urn:schemas-microsoft-com:vml" Requires="v">
                <p:oleObj name="Equation" r:id="rId4" imgW="2514600" imgH="393480" progId="Equation.3">
                  <p:embed/>
                </p:oleObj>
              </mc:Choice>
              <mc:Fallback>
                <p:oleObj name="Equation" r:id="rId4" imgW="2514600" imgH="393480" progId="Equation.3">
                  <p:embed/>
                  <p:pic>
                    <p:nvPicPr>
                      <p:cNvPr id="726024" name="Object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58656" y="1596404"/>
                        <a:ext cx="3886200" cy="608013"/>
                      </a:xfrm>
                      <a:prstGeom prst="rect">
                        <a:avLst/>
                      </a:prstGeom>
                      <a:solidFill>
                        <a:srgbClr val="FFFFAB"/>
                      </a:solidFill>
                    </p:spPr>
                  </p:pic>
                </p:oleObj>
              </mc:Fallback>
            </mc:AlternateContent>
          </a:graphicData>
        </a:graphic>
      </p:graphicFrame>
      <p:sp>
        <p:nvSpPr>
          <p:cNvPr id="726026" name="Text Box 10"/>
          <p:cNvSpPr txBox="1">
            <a:spLocks noChangeArrowheads="1"/>
          </p:cNvSpPr>
          <p:nvPr/>
        </p:nvSpPr>
        <p:spPr bwMode="auto">
          <a:xfrm>
            <a:off x="1753457" y="2358404"/>
            <a:ext cx="7788275" cy="615553"/>
          </a:xfrm>
          <a:prstGeom prst="rect">
            <a:avLst/>
          </a:prstGeom>
          <a:noFill/>
          <a:ln w="12700">
            <a:noFill/>
            <a:miter lim="800000"/>
            <a:headEnd type="none" w="sm" len="sm"/>
            <a:tailEnd type="none" w="sm" len="sm"/>
          </a:ln>
          <a:effectLst/>
        </p:spPr>
        <p:txBody>
          <a:bodyPr>
            <a:spAutoFit/>
          </a:bodyPr>
          <a:lstStyle/>
          <a:p>
            <a:r>
              <a:rPr lang="en-US">
                <a:sym typeface="Symbol" pitchFamily="18" charset="2"/>
              </a:rPr>
              <a:t> </a:t>
            </a:r>
            <a:r>
              <a:rPr lang="en-US" sz="1600">
                <a:sym typeface="Symbol" pitchFamily="18" charset="2"/>
              </a:rPr>
              <a:t>As soon as we keep the frequency of each cell constant, we can change the cell length following any acceleration (</a:t>
            </a:r>
            <a:r>
              <a:rPr lang="en-US" sz="1600" i="1">
                <a:latin typeface="Symbol" pitchFamily="18" charset="2"/>
                <a:sym typeface="Symbol" pitchFamily="18" charset="2"/>
              </a:rPr>
              <a:t>b</a:t>
            </a:r>
            <a:r>
              <a:rPr lang="en-US" sz="1600">
                <a:sym typeface="Symbol" pitchFamily="18" charset="2"/>
              </a:rPr>
              <a:t>) profile! </a:t>
            </a:r>
            <a:endParaRPr lang="en-US">
              <a:sym typeface="Symbol" pitchFamily="18" charset="2"/>
            </a:endParaRPr>
          </a:p>
        </p:txBody>
      </p:sp>
      <p:pic>
        <p:nvPicPr>
          <p:cNvPr id="726027" name="Picture 1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58240" y="3211501"/>
            <a:ext cx="5635625" cy="2124075"/>
          </a:xfrm>
          <a:prstGeom prst="rect">
            <a:avLst/>
          </a:prstGeom>
          <a:noFill/>
          <a:ln w="12700">
            <a:noFill/>
            <a:miter lim="800000"/>
            <a:headEnd type="none" w="sm" len="sm"/>
            <a:tailEnd type="none" w="sm" len="sm"/>
          </a:ln>
          <a:effectLst/>
        </p:spPr>
      </p:pic>
      <p:sp>
        <p:nvSpPr>
          <p:cNvPr id="726028" name="Text Box 12"/>
          <p:cNvSpPr txBox="1">
            <a:spLocks noChangeArrowheads="1"/>
          </p:cNvSpPr>
          <p:nvPr/>
        </p:nvSpPr>
        <p:spPr bwMode="auto">
          <a:xfrm>
            <a:off x="6811339" y="3278738"/>
            <a:ext cx="4333125" cy="2246769"/>
          </a:xfrm>
          <a:prstGeom prst="rect">
            <a:avLst/>
          </a:prstGeom>
          <a:noFill/>
          <a:ln w="12700">
            <a:noFill/>
            <a:miter lim="800000"/>
            <a:headEnd type="none" w="sm" len="sm"/>
            <a:tailEnd type="none" w="sm" len="sm"/>
          </a:ln>
          <a:effectLst/>
        </p:spPr>
        <p:txBody>
          <a:bodyPr wrap="square">
            <a:spAutoFit/>
          </a:bodyPr>
          <a:lstStyle/>
          <a:p>
            <a:r>
              <a:rPr lang="en-US" sz="1600" dirty="0"/>
              <a:t>Example:</a:t>
            </a:r>
          </a:p>
          <a:p>
            <a:r>
              <a:rPr lang="en-US" sz="1600" dirty="0"/>
              <a:t>The Drift Tube Linac (DTL)</a:t>
            </a:r>
          </a:p>
          <a:p>
            <a:endParaRPr lang="en-US" sz="600" dirty="0"/>
          </a:p>
          <a:p>
            <a:r>
              <a:rPr lang="en-US" sz="1600" dirty="0"/>
              <a:t>Chain of many (up to 100!) accelerating cells operating in the 0 mode. The ultimate coupling slot: no wall between the cells!</a:t>
            </a:r>
          </a:p>
          <a:p>
            <a:endParaRPr lang="en-US" sz="600" dirty="0"/>
          </a:p>
          <a:p>
            <a:r>
              <a:rPr lang="en-US" sz="1600" dirty="0"/>
              <a:t>Each cell has a different length, but the cell frequency remains constant </a:t>
            </a:r>
            <a:r>
              <a:rPr lang="en-US" sz="1600" dirty="0">
                <a:sym typeface="Symbol" pitchFamily="18" charset="2"/>
              </a:rPr>
              <a:t> </a:t>
            </a:r>
            <a:r>
              <a:rPr lang="en-US" sz="1600" i="1" dirty="0">
                <a:sym typeface="Symbol" pitchFamily="18" charset="2"/>
              </a:rPr>
              <a:t>“the EM fields don’t see that the cell length is changing!”</a:t>
            </a:r>
          </a:p>
        </p:txBody>
      </p:sp>
      <p:sp>
        <p:nvSpPr>
          <p:cNvPr id="726029" name="Text Box 13"/>
          <p:cNvSpPr txBox="1">
            <a:spLocks noChangeArrowheads="1"/>
          </p:cNvSpPr>
          <p:nvPr/>
        </p:nvSpPr>
        <p:spPr bwMode="auto">
          <a:xfrm>
            <a:off x="1210639" y="5649901"/>
            <a:ext cx="4649788" cy="366713"/>
          </a:xfrm>
          <a:prstGeom prst="rect">
            <a:avLst/>
          </a:prstGeom>
          <a:noFill/>
          <a:ln w="12700">
            <a:noFill/>
            <a:miter lim="800000"/>
            <a:headEnd type="none" w="sm" len="sm"/>
            <a:tailEnd type="none" w="sm" len="sm"/>
          </a:ln>
          <a:effectLst/>
        </p:spPr>
        <p:txBody>
          <a:bodyPr wrap="none">
            <a:spAutoFit/>
          </a:bodyPr>
          <a:lstStyle/>
          <a:p>
            <a:r>
              <a:rPr lang="en-US"/>
              <a:t>d</a:t>
            </a:r>
            <a:r>
              <a:rPr lang="en-US">
                <a:sym typeface="ZapfDingbats" pitchFamily="82" charset="2"/>
              </a:rPr>
              <a:t> </a:t>
            </a:r>
            <a:r>
              <a:rPr lang="en-US">
                <a:sym typeface="Symbol" pitchFamily="18" charset="2"/>
              </a:rPr>
              <a:t> (L </a:t>
            </a:r>
            <a:r>
              <a:rPr lang="en-US">
                <a:sym typeface="ZapfDingbats" pitchFamily="82" charset="2"/>
              </a:rPr>
              <a:t> , C</a:t>
            </a:r>
            <a:r>
              <a:rPr lang="en-US">
                <a:cs typeface="Arial" charset="0"/>
                <a:sym typeface="ZapfDingbats" pitchFamily="82" charset="2"/>
              </a:rPr>
              <a:t>↓) </a:t>
            </a:r>
            <a:r>
              <a:rPr lang="en-US">
                <a:sym typeface="Symbol" pitchFamily="18" charset="2"/>
              </a:rPr>
              <a:t> LC </a:t>
            </a:r>
            <a:r>
              <a:rPr lang="en-US">
                <a:cs typeface="Arial" charset="0"/>
                <a:sym typeface="Symbol" pitchFamily="18" charset="2"/>
              </a:rPr>
              <a:t>~ const </a:t>
            </a:r>
            <a:r>
              <a:rPr lang="en-US">
                <a:sym typeface="Symbol" pitchFamily="18" charset="2"/>
              </a:rPr>
              <a:t> </a:t>
            </a:r>
            <a:r>
              <a:rPr lang="en-US">
                <a:latin typeface="Symbol" pitchFamily="18" charset="2"/>
                <a:sym typeface="Symbol" pitchFamily="18" charset="2"/>
              </a:rPr>
              <a:t>w</a:t>
            </a:r>
            <a:r>
              <a:rPr lang="en-US">
                <a:sym typeface="Symbol" pitchFamily="18" charset="2"/>
              </a:rPr>
              <a:t> ~ const</a:t>
            </a:r>
          </a:p>
        </p:txBody>
      </p:sp>
    </p:spTree>
    <p:extLst>
      <p:ext uri="{BB962C8B-B14F-4D97-AF65-F5344CB8AC3E}">
        <p14:creationId xmlns:p14="http://schemas.microsoft.com/office/powerpoint/2010/main" val="5301767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3"/>
          <p:cNvSpPr>
            <a:spLocks noGrp="1"/>
          </p:cNvSpPr>
          <p:nvPr>
            <p:ph type="ftr" sz="quarter" idx="11"/>
          </p:nvPr>
        </p:nvSpPr>
        <p:spPr>
          <a:xfrm>
            <a:off x="3920215" y="6021733"/>
            <a:ext cx="6572221" cy="365125"/>
          </a:xfrm>
        </p:spPr>
        <p:txBody>
          <a:bodyPr/>
          <a:lstStyle/>
          <a:p>
            <a:fld id="{DE04C14F-8740-43CF-A36D-288BDD4F6DEC}" type="slidenum">
              <a:rPr lang="en-GB"/>
              <a:pPr/>
              <a:t>39</a:t>
            </a:fld>
            <a:endParaRPr lang="en-GB"/>
          </a:p>
        </p:txBody>
      </p:sp>
      <p:sp>
        <p:nvSpPr>
          <p:cNvPr id="589828" name="Rectangle 4"/>
          <p:cNvSpPr>
            <a:spLocks noGrp="1" noChangeArrowheads="1"/>
          </p:cNvSpPr>
          <p:nvPr>
            <p:ph type="title"/>
          </p:nvPr>
        </p:nvSpPr>
        <p:spPr/>
        <p:txBody>
          <a:bodyPr/>
          <a:lstStyle/>
          <a:p>
            <a:r>
              <a:rPr lang="en-US" sz="3200" dirty="0"/>
              <a:t>0-mode structures: the Drift Tube Linac (“Alvarez”)</a:t>
            </a:r>
          </a:p>
        </p:txBody>
      </p:sp>
      <p:pic>
        <p:nvPicPr>
          <p:cNvPr id="589832"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433353" y="1036983"/>
            <a:ext cx="2286000" cy="1600200"/>
          </a:xfrm>
          <a:prstGeom prst="rect">
            <a:avLst/>
          </a:prstGeom>
          <a:noFill/>
          <a:ln w="9525">
            <a:noFill/>
            <a:miter lim="800000"/>
            <a:headEnd/>
            <a:tailEnd/>
          </a:ln>
          <a:effectLst/>
        </p:spPr>
      </p:pic>
      <p:sp>
        <p:nvSpPr>
          <p:cNvPr id="589844" name="Text Box 20"/>
          <p:cNvSpPr txBox="1">
            <a:spLocks noChangeArrowheads="1"/>
          </p:cNvSpPr>
          <p:nvPr/>
        </p:nvSpPr>
        <p:spPr bwMode="auto">
          <a:xfrm>
            <a:off x="535111" y="3512610"/>
            <a:ext cx="6832315" cy="2585323"/>
          </a:xfrm>
          <a:prstGeom prst="rect">
            <a:avLst/>
          </a:prstGeom>
          <a:noFill/>
          <a:ln w="9525">
            <a:noFill/>
            <a:miter lim="800000"/>
            <a:headEnd/>
            <a:tailEnd/>
          </a:ln>
          <a:effectLst/>
        </p:spPr>
        <p:txBody>
          <a:bodyPr wrap="square">
            <a:spAutoFit/>
          </a:bodyPr>
          <a:lstStyle/>
          <a:p>
            <a:pPr marL="457200" indent="-457200"/>
            <a:r>
              <a:rPr lang="en-US" dirty="0">
                <a:latin typeface="Times New Roman" pitchFamily="18" charset="0"/>
              </a:rPr>
              <a:t>2 advantages of the 0-mode:</a:t>
            </a:r>
          </a:p>
          <a:p>
            <a:pPr marL="457200" indent="-457200">
              <a:buFontTx/>
              <a:buAutoNum type="arabicPeriod"/>
            </a:pPr>
            <a:r>
              <a:rPr lang="en-US" dirty="0">
                <a:latin typeface="Times New Roman" pitchFamily="18" charset="0"/>
              </a:rPr>
              <a:t>the fields are such that if we eliminate the walls between cells </a:t>
            </a:r>
            <a:r>
              <a:rPr lang="en-US" u="sng" dirty="0">
                <a:solidFill>
                  <a:schemeClr val="accent2"/>
                </a:solidFill>
                <a:latin typeface="Times New Roman" pitchFamily="18" charset="0"/>
              </a:rPr>
              <a:t>the fields are not affected</a:t>
            </a:r>
            <a:r>
              <a:rPr lang="en-US" dirty="0">
                <a:latin typeface="Times New Roman" pitchFamily="18" charset="0"/>
              </a:rPr>
              <a:t>, but we have less RF currents and higher power efficiency (“shunt impedance”).</a:t>
            </a:r>
          </a:p>
          <a:p>
            <a:pPr marL="457200" indent="-457200">
              <a:buFontTx/>
              <a:buAutoNum type="arabicPeriod"/>
            </a:pPr>
            <a:r>
              <a:rPr lang="en-US" dirty="0">
                <a:latin typeface="Times New Roman" pitchFamily="18" charset="0"/>
              </a:rPr>
              <a:t>The “drift tubes” are long (</a:t>
            </a:r>
            <a:r>
              <a:rPr lang="en-US" dirty="0">
                <a:latin typeface="Times New Roman" pitchFamily="18" charset="0"/>
                <a:cs typeface="Times New Roman" pitchFamily="18" charset="0"/>
              </a:rPr>
              <a:t>~0.75 </a:t>
            </a:r>
            <a:r>
              <a:rPr lang="en-US" i="1" dirty="0" err="1">
                <a:latin typeface="Symbol" pitchFamily="18" charset="2"/>
                <a:cs typeface="Times New Roman" pitchFamily="18" charset="0"/>
              </a:rPr>
              <a:t>bl</a:t>
            </a:r>
            <a:r>
              <a:rPr lang="en-US" dirty="0">
                <a:latin typeface="Times New Roman" pitchFamily="18" charset="0"/>
                <a:cs typeface="Times New Roman" pitchFamily="18" charset="0"/>
              </a:rPr>
              <a:t>)</a:t>
            </a:r>
            <a:r>
              <a:rPr lang="en-US" dirty="0">
                <a:latin typeface="Times New Roman" pitchFamily="18" charset="0"/>
              </a:rPr>
              <a:t>. The particles are inside the tubes when the electric field is decelerating, and we have space to introduce focusing elements (quadrupoles) inside the tubes.</a:t>
            </a:r>
          </a:p>
          <a:p>
            <a:pPr marL="457200" indent="-457200"/>
            <a:r>
              <a:rPr lang="en-US" dirty="0">
                <a:latin typeface="Times New Roman" pitchFamily="18" charset="0"/>
              </a:rPr>
              <a:t>Disadvantage (</a:t>
            </a:r>
            <a:r>
              <a:rPr lang="en-US" dirty="0" err="1">
                <a:latin typeface="Times New Roman" pitchFamily="18" charset="0"/>
              </a:rPr>
              <a:t>w.r.t</a:t>
            </a:r>
            <a:r>
              <a:rPr lang="en-US" dirty="0">
                <a:latin typeface="Times New Roman" pitchFamily="18" charset="0"/>
              </a:rPr>
              <a:t>. the </a:t>
            </a:r>
            <a:r>
              <a:rPr lang="en-US" dirty="0">
                <a:latin typeface="Symbol" pitchFamily="18" charset="2"/>
              </a:rPr>
              <a:t>p</a:t>
            </a:r>
            <a:r>
              <a:rPr lang="en-US" dirty="0">
                <a:latin typeface="Times New Roman" pitchFamily="18" charset="0"/>
              </a:rPr>
              <a:t> mode): half the number of gaps per unit length!</a:t>
            </a:r>
          </a:p>
        </p:txBody>
      </p:sp>
      <p:pic>
        <p:nvPicPr>
          <p:cNvPr id="589845" name="Picture 2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66353" y="1036983"/>
            <a:ext cx="2362200" cy="1524000"/>
          </a:xfrm>
          <a:prstGeom prst="rect">
            <a:avLst/>
          </a:prstGeom>
          <a:noFill/>
        </p:spPr>
      </p:pic>
      <p:sp>
        <p:nvSpPr>
          <p:cNvPr id="589846" name="AutoShape 22"/>
          <p:cNvSpPr>
            <a:spLocks noChangeArrowheads="1"/>
          </p:cNvSpPr>
          <p:nvPr/>
        </p:nvSpPr>
        <p:spPr bwMode="auto">
          <a:xfrm rot="16200000">
            <a:off x="4385353" y="1570383"/>
            <a:ext cx="304800" cy="304800"/>
          </a:xfrm>
          <a:prstGeom prst="downArrow">
            <a:avLst>
              <a:gd name="adj1" fmla="val 50000"/>
              <a:gd name="adj2" fmla="val 23718"/>
            </a:avLst>
          </a:prstGeom>
          <a:solidFill>
            <a:schemeClr val="accent1"/>
          </a:solidFill>
          <a:ln w="9525">
            <a:solidFill>
              <a:schemeClr val="tx1"/>
            </a:solidFill>
            <a:miter lim="800000"/>
            <a:headEnd/>
            <a:tailEnd/>
          </a:ln>
          <a:effectLst/>
        </p:spPr>
        <p:txBody>
          <a:bodyPr wrap="none" anchor="ctr"/>
          <a:lstStyle/>
          <a:p>
            <a:endParaRPr lang="en-US"/>
          </a:p>
        </p:txBody>
      </p:sp>
      <p:sp>
        <p:nvSpPr>
          <p:cNvPr id="589848" name="AutoShape 24"/>
          <p:cNvSpPr>
            <a:spLocks noChangeArrowheads="1"/>
          </p:cNvSpPr>
          <p:nvPr/>
        </p:nvSpPr>
        <p:spPr bwMode="auto">
          <a:xfrm rot="16200000">
            <a:off x="7204753" y="1646583"/>
            <a:ext cx="304800" cy="304800"/>
          </a:xfrm>
          <a:prstGeom prst="downArrow">
            <a:avLst>
              <a:gd name="adj1" fmla="val 50000"/>
              <a:gd name="adj2" fmla="val 23718"/>
            </a:avLst>
          </a:prstGeom>
          <a:solidFill>
            <a:schemeClr val="accent1"/>
          </a:solidFill>
          <a:ln w="9525">
            <a:solidFill>
              <a:schemeClr val="tx1"/>
            </a:solidFill>
            <a:miter lim="800000"/>
            <a:headEnd/>
            <a:tailEnd/>
          </a:ln>
          <a:effectLst/>
        </p:spPr>
        <p:txBody>
          <a:bodyPr wrap="none" anchor="ctr"/>
          <a:lstStyle/>
          <a:p>
            <a:endParaRPr lang="en-US"/>
          </a:p>
        </p:txBody>
      </p:sp>
      <p:pic>
        <p:nvPicPr>
          <p:cNvPr id="589850" name="Picture 26"/>
          <p:cNvPicPr>
            <a:picLocks noChangeAspect="1" noChangeArrowheads="1"/>
          </p:cNvPicPr>
          <p:nvPr/>
        </p:nvPicPr>
        <p:blipFill>
          <a:blip r:embed="rId4" cstate="email">
            <a:extLst>
              <a:ext uri="{28A0092B-C50C-407E-A947-70E740481C1C}">
                <a14:useLocalDpi xmlns:a14="http://schemas.microsoft.com/office/drawing/2010/main"/>
              </a:ext>
            </a:extLst>
          </a:blip>
          <a:srcRect l="19943" r="19502"/>
          <a:stretch>
            <a:fillRect/>
          </a:stretch>
        </p:blipFill>
        <p:spPr bwMode="auto">
          <a:xfrm>
            <a:off x="1718353" y="1189383"/>
            <a:ext cx="2362200" cy="1225550"/>
          </a:xfrm>
          <a:prstGeom prst="rect">
            <a:avLst/>
          </a:prstGeom>
          <a:noFill/>
          <a:ln w="12700">
            <a:noFill/>
            <a:miter lim="800000"/>
            <a:headEnd type="none" w="sm" len="sm"/>
            <a:tailEnd type="none" w="sm" len="sm"/>
          </a:ln>
          <a:effectLst/>
        </p:spPr>
      </p:pic>
      <p:sp>
        <p:nvSpPr>
          <p:cNvPr id="589851" name="Rectangle 27"/>
          <p:cNvSpPr>
            <a:spLocks noChangeArrowheads="1"/>
          </p:cNvSpPr>
          <p:nvPr/>
        </p:nvSpPr>
        <p:spPr bwMode="auto">
          <a:xfrm>
            <a:off x="1565953" y="2560983"/>
            <a:ext cx="2514600" cy="838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a:latin typeface="Comic Sans MS" pitchFamily="66" charset="0"/>
                <a:sym typeface="Symbol" pitchFamily="18" charset="2"/>
              </a:rPr>
              <a:t>Disc-loaded structures operating in 0-mode</a:t>
            </a:r>
          </a:p>
        </p:txBody>
      </p:sp>
      <p:sp>
        <p:nvSpPr>
          <p:cNvPr id="589852" name="Rectangle 28"/>
          <p:cNvSpPr>
            <a:spLocks noChangeArrowheads="1"/>
          </p:cNvSpPr>
          <p:nvPr/>
        </p:nvSpPr>
        <p:spPr bwMode="auto">
          <a:xfrm>
            <a:off x="4918753" y="2637183"/>
            <a:ext cx="2133600" cy="685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a:latin typeface="Comic Sans MS" pitchFamily="66" charset="0"/>
                <a:sym typeface="Symbol" pitchFamily="18" charset="2"/>
              </a:rPr>
              <a:t>Add tubes for high shunt impedance</a:t>
            </a:r>
          </a:p>
        </p:txBody>
      </p:sp>
      <p:sp>
        <p:nvSpPr>
          <p:cNvPr id="589853" name="Rectangle 29"/>
          <p:cNvSpPr>
            <a:spLocks noChangeArrowheads="1"/>
          </p:cNvSpPr>
          <p:nvPr/>
        </p:nvSpPr>
        <p:spPr bwMode="auto">
          <a:xfrm>
            <a:off x="7585753" y="2637183"/>
            <a:ext cx="2133600" cy="1066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a:latin typeface="Comic Sans MS" pitchFamily="66" charset="0"/>
                <a:sym typeface="Symbol" pitchFamily="18" charset="2"/>
              </a:rPr>
              <a:t>Maximize coupling between cells  remove completely the walls</a:t>
            </a:r>
          </a:p>
        </p:txBody>
      </p:sp>
      <p:pic>
        <p:nvPicPr>
          <p:cNvPr id="589854" name="Picture 3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14353" y="4070695"/>
            <a:ext cx="3200400" cy="1768475"/>
          </a:xfrm>
          <a:prstGeom prst="rect">
            <a:avLst/>
          </a:prstGeom>
          <a:noFill/>
          <a:ln w="12700">
            <a:noFill/>
            <a:miter lim="800000"/>
            <a:headEnd type="none" w="sm" len="sm"/>
            <a:tailEnd type="none" w="sm" len="sm"/>
          </a:ln>
          <a:effectLst/>
        </p:spPr>
      </p:pic>
      <p:sp>
        <p:nvSpPr>
          <p:cNvPr id="15" name="Arc 14"/>
          <p:cNvSpPr/>
          <p:nvPr/>
        </p:nvSpPr>
        <p:spPr bwMode="auto">
          <a:xfrm>
            <a:off x="5147353" y="1189383"/>
            <a:ext cx="381000" cy="685800"/>
          </a:xfrm>
          <a:prstGeom prst="arc">
            <a:avLst>
              <a:gd name="adj1" fmla="val 11006017"/>
              <a:gd name="adj2" fmla="val 0"/>
            </a:avLst>
          </a:prstGeom>
          <a:solidFill>
            <a:schemeClr val="bg1"/>
          </a:solidFill>
          <a:ln w="12700" cap="flat" cmpd="sng" algn="ctr">
            <a:solidFill>
              <a:schemeClr val="accent6"/>
            </a:solidFill>
            <a:prstDash val="solid"/>
            <a:round/>
            <a:headEnd type="arrow"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6" name="Arc 15"/>
          <p:cNvSpPr/>
          <p:nvPr/>
        </p:nvSpPr>
        <p:spPr bwMode="auto">
          <a:xfrm>
            <a:off x="5680753" y="1189383"/>
            <a:ext cx="381000" cy="685800"/>
          </a:xfrm>
          <a:prstGeom prst="arc">
            <a:avLst>
              <a:gd name="adj1" fmla="val 11006017"/>
              <a:gd name="adj2" fmla="val 0"/>
            </a:avLst>
          </a:prstGeom>
          <a:solidFill>
            <a:schemeClr val="bg1"/>
          </a:solidFill>
          <a:ln w="12700" cap="flat" cmpd="sng" algn="ctr">
            <a:solidFill>
              <a:schemeClr val="accent6"/>
            </a:solidFill>
            <a:prstDash val="solid"/>
            <a:round/>
            <a:headEnd type="arrow"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7" name="Arc 16"/>
          <p:cNvSpPr/>
          <p:nvPr/>
        </p:nvSpPr>
        <p:spPr bwMode="auto">
          <a:xfrm>
            <a:off x="6290353" y="1189383"/>
            <a:ext cx="381000" cy="685800"/>
          </a:xfrm>
          <a:prstGeom prst="arc">
            <a:avLst>
              <a:gd name="adj1" fmla="val 11006017"/>
              <a:gd name="adj2" fmla="val 0"/>
            </a:avLst>
          </a:prstGeom>
          <a:solidFill>
            <a:schemeClr val="bg1"/>
          </a:solidFill>
          <a:ln w="12700" cap="flat" cmpd="sng" algn="ctr">
            <a:solidFill>
              <a:schemeClr val="accent6"/>
            </a:solidFill>
            <a:prstDash val="solid"/>
            <a:round/>
            <a:headEnd type="arrow"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8" name="Arc 17"/>
          <p:cNvSpPr/>
          <p:nvPr/>
        </p:nvSpPr>
        <p:spPr bwMode="auto">
          <a:xfrm rot="10800000">
            <a:off x="5147353" y="1646583"/>
            <a:ext cx="381000" cy="685800"/>
          </a:xfrm>
          <a:prstGeom prst="arc">
            <a:avLst>
              <a:gd name="adj1" fmla="val 11006017"/>
              <a:gd name="adj2" fmla="val 0"/>
            </a:avLst>
          </a:prstGeom>
          <a:solidFill>
            <a:schemeClr val="bg1"/>
          </a:solidFill>
          <a:ln w="12700" cap="flat" cmpd="sng" algn="ctr">
            <a:solidFill>
              <a:schemeClr val="accent6"/>
            </a:solidFill>
            <a:prstDash val="solid"/>
            <a:round/>
            <a:headEnd type="none" w="sm" len="sm"/>
            <a:tailEnd type="arrow"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9" name="Arc 18"/>
          <p:cNvSpPr/>
          <p:nvPr/>
        </p:nvSpPr>
        <p:spPr bwMode="auto">
          <a:xfrm rot="10800000">
            <a:off x="5680753" y="1646583"/>
            <a:ext cx="381000" cy="685800"/>
          </a:xfrm>
          <a:prstGeom prst="arc">
            <a:avLst>
              <a:gd name="adj1" fmla="val 11006017"/>
              <a:gd name="adj2" fmla="val 0"/>
            </a:avLst>
          </a:prstGeom>
          <a:solidFill>
            <a:schemeClr val="bg1"/>
          </a:solidFill>
          <a:ln w="12700" cap="flat" cmpd="sng" algn="ctr">
            <a:solidFill>
              <a:schemeClr val="accent6"/>
            </a:solidFill>
            <a:prstDash val="solid"/>
            <a:round/>
            <a:headEnd type="none" w="sm" len="sm"/>
            <a:tailEnd type="arrow"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0" name="Arc 19"/>
          <p:cNvSpPr/>
          <p:nvPr/>
        </p:nvSpPr>
        <p:spPr bwMode="auto">
          <a:xfrm rot="10800000">
            <a:off x="6290353" y="1646583"/>
            <a:ext cx="381000" cy="685800"/>
          </a:xfrm>
          <a:prstGeom prst="arc">
            <a:avLst>
              <a:gd name="adj1" fmla="val 11006017"/>
              <a:gd name="adj2" fmla="val 0"/>
            </a:avLst>
          </a:prstGeom>
          <a:solidFill>
            <a:schemeClr val="bg1"/>
          </a:solidFill>
          <a:ln w="12700" cap="flat" cmpd="sng" algn="ctr">
            <a:solidFill>
              <a:schemeClr val="accent6"/>
            </a:solidFill>
            <a:prstDash val="solid"/>
            <a:round/>
            <a:headEnd type="none" w="sm" len="sm"/>
            <a:tailEnd type="arrow"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1" name="Line Callout 1 20"/>
          <p:cNvSpPr/>
          <p:nvPr/>
        </p:nvSpPr>
        <p:spPr bwMode="auto">
          <a:xfrm>
            <a:off x="6595153" y="884583"/>
            <a:ext cx="990600" cy="228600"/>
          </a:xfrm>
          <a:prstGeom prst="borderCallout1">
            <a:avLst>
              <a:gd name="adj1" fmla="val 18750"/>
              <a:gd name="adj2" fmla="val -8333"/>
              <a:gd name="adj3" fmla="val 126785"/>
              <a:gd name="adj4" fmla="val -74439"/>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200" dirty="0">
                <a:latin typeface="Arial" charset="0"/>
              </a:rPr>
              <a:t>RF currents</a:t>
            </a:r>
          </a:p>
        </p:txBody>
      </p:sp>
      <p:sp>
        <p:nvSpPr>
          <p:cNvPr id="22" name="Arc 21"/>
          <p:cNvSpPr/>
          <p:nvPr/>
        </p:nvSpPr>
        <p:spPr bwMode="auto">
          <a:xfrm>
            <a:off x="9033553" y="1265583"/>
            <a:ext cx="381000" cy="685800"/>
          </a:xfrm>
          <a:prstGeom prst="arc">
            <a:avLst>
              <a:gd name="adj1" fmla="val 16356926"/>
              <a:gd name="adj2" fmla="val 0"/>
            </a:avLst>
          </a:prstGeom>
          <a:solidFill>
            <a:schemeClr val="bg1"/>
          </a:solidFill>
          <a:ln w="12700" cap="flat" cmpd="sng" algn="ctr">
            <a:solidFill>
              <a:schemeClr val="accent6"/>
            </a:solidFill>
            <a:prstDash val="solid"/>
            <a:round/>
            <a:headEnd type="arrow"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3" name="Arc 22"/>
          <p:cNvSpPr/>
          <p:nvPr/>
        </p:nvSpPr>
        <p:spPr bwMode="auto">
          <a:xfrm rot="10800000">
            <a:off x="7814353" y="1646583"/>
            <a:ext cx="381000" cy="685800"/>
          </a:xfrm>
          <a:prstGeom prst="arc">
            <a:avLst>
              <a:gd name="adj1" fmla="val 16356926"/>
              <a:gd name="adj2" fmla="val 0"/>
            </a:avLst>
          </a:prstGeom>
          <a:solidFill>
            <a:schemeClr val="bg1"/>
          </a:solidFill>
          <a:ln w="12700" cap="flat" cmpd="sng" algn="ctr">
            <a:solidFill>
              <a:schemeClr val="accent6"/>
            </a:solidFill>
            <a:prstDash val="solid"/>
            <a:round/>
            <a:headEnd type="none" w="sm" len="sm"/>
            <a:tailEnd type="arrow"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4" name="Arc 23"/>
          <p:cNvSpPr/>
          <p:nvPr/>
        </p:nvSpPr>
        <p:spPr bwMode="auto">
          <a:xfrm rot="10800000">
            <a:off x="9033553" y="1646583"/>
            <a:ext cx="381000" cy="685800"/>
          </a:xfrm>
          <a:prstGeom prst="arc">
            <a:avLst>
              <a:gd name="adj1" fmla="val 11088608"/>
              <a:gd name="adj2" fmla="val 16219034"/>
            </a:avLst>
          </a:prstGeom>
          <a:solidFill>
            <a:schemeClr val="bg1"/>
          </a:solidFill>
          <a:ln w="12700" cap="flat" cmpd="sng" algn="ctr">
            <a:solidFill>
              <a:schemeClr val="accent6"/>
            </a:solidFill>
            <a:prstDash val="solid"/>
            <a:round/>
            <a:headEnd type="arrow"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5" name="Arc 24"/>
          <p:cNvSpPr/>
          <p:nvPr/>
        </p:nvSpPr>
        <p:spPr bwMode="auto">
          <a:xfrm>
            <a:off x="7814353" y="1265583"/>
            <a:ext cx="381000" cy="685800"/>
          </a:xfrm>
          <a:prstGeom prst="arc">
            <a:avLst>
              <a:gd name="adj1" fmla="val 11088608"/>
              <a:gd name="adj2" fmla="val 16219034"/>
            </a:avLst>
          </a:prstGeom>
          <a:solidFill>
            <a:schemeClr val="bg1"/>
          </a:solidFill>
          <a:ln w="12700" cap="flat" cmpd="sng" algn="ctr">
            <a:solidFill>
              <a:schemeClr val="accent6"/>
            </a:solidFill>
            <a:prstDash val="solid"/>
            <a:round/>
            <a:headEnd type="arrow"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cxnSp>
        <p:nvCxnSpPr>
          <p:cNvPr id="27" name="Straight Connector 26"/>
          <p:cNvCxnSpPr/>
          <p:nvPr/>
        </p:nvCxnSpPr>
        <p:spPr bwMode="auto">
          <a:xfrm>
            <a:off x="8042953" y="1265583"/>
            <a:ext cx="1143000" cy="0"/>
          </a:xfrm>
          <a:prstGeom prst="line">
            <a:avLst/>
          </a:prstGeom>
          <a:solidFill>
            <a:schemeClr val="bg1"/>
          </a:solidFill>
          <a:ln w="12700" cap="flat" cmpd="sng" algn="ctr">
            <a:solidFill>
              <a:schemeClr val="accent6"/>
            </a:solidFill>
            <a:prstDash val="solid"/>
            <a:round/>
            <a:headEnd type="arrow" w="sm" len="sm"/>
            <a:tailEnd type="none" w="sm" len="sm"/>
          </a:ln>
          <a:effectLst/>
        </p:spPr>
      </p:cxnSp>
      <p:cxnSp>
        <p:nvCxnSpPr>
          <p:cNvPr id="28" name="Straight Connector 27"/>
          <p:cNvCxnSpPr/>
          <p:nvPr/>
        </p:nvCxnSpPr>
        <p:spPr bwMode="auto">
          <a:xfrm>
            <a:off x="8042953" y="2332383"/>
            <a:ext cx="1143000" cy="0"/>
          </a:xfrm>
          <a:prstGeom prst="line">
            <a:avLst/>
          </a:prstGeom>
          <a:solidFill>
            <a:schemeClr val="bg1"/>
          </a:solidFill>
          <a:ln w="12700" cap="flat" cmpd="sng" algn="ctr">
            <a:solidFill>
              <a:schemeClr val="accent6"/>
            </a:solidFill>
            <a:prstDash val="solid"/>
            <a:round/>
            <a:headEnd type="arrow" w="sm" len="sm"/>
            <a:tailEnd type="none" w="sm" len="sm"/>
          </a:ln>
          <a:effectLst/>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en-US" dirty="0"/>
              <a:t>Variety of linacs</a:t>
            </a:r>
          </a:p>
        </p:txBody>
      </p:sp>
      <p:sp>
        <p:nvSpPr>
          <p:cNvPr id="3" name="Content Placeholder 2"/>
          <p:cNvSpPr>
            <a:spLocks noGrp="1"/>
          </p:cNvSpPr>
          <p:nvPr>
            <p:ph idx="1"/>
          </p:nvPr>
        </p:nvSpPr>
        <p:spPr>
          <a:xfrm>
            <a:off x="539821" y="1454959"/>
            <a:ext cx="4014535" cy="4298569"/>
          </a:xfrm>
        </p:spPr>
        <p:txBody>
          <a:bodyPr/>
          <a:lstStyle/>
          <a:p>
            <a:r>
              <a:rPr lang="en-US" sz="1800" dirty="0"/>
              <a:t>The first and the smallest: Rolf Wider</a:t>
            </a:r>
            <a:r>
              <a:rPr lang="en-US" sz="1800" dirty="0">
                <a:latin typeface="Arial" pitchFamily="34" charset="0"/>
                <a:cs typeface="Arial" pitchFamily="34" charset="0"/>
              </a:rPr>
              <a:t>ø</a:t>
            </a:r>
            <a:r>
              <a:rPr lang="en-US" sz="1800" dirty="0"/>
              <a:t>e thesis (1923)</a:t>
            </a:r>
          </a:p>
          <a:p>
            <a:r>
              <a:rPr lang="en-US" sz="1800" dirty="0"/>
              <a:t>The largest: Stanford Linear Collider (2 miles = 3.2 km)</a:t>
            </a:r>
          </a:p>
          <a:p>
            <a:r>
              <a:rPr lang="en-US" sz="1800" dirty="0"/>
              <a:t>One of the less linear: ALPI at LNL (Italy)</a:t>
            </a:r>
          </a:p>
          <a:p>
            <a:r>
              <a:rPr lang="en-US" sz="1800" dirty="0"/>
              <a:t>A limit case, multi-pass linacs: CEBAF at JLAB</a:t>
            </a:r>
          </a:p>
          <a:p>
            <a:r>
              <a:rPr lang="en-US" sz="1800" dirty="0"/>
              <a:t>The most common: medical electron linac (more than 14’000 in operation around the world!) </a:t>
            </a:r>
          </a:p>
          <a:p>
            <a:pPr>
              <a:buNone/>
            </a:pPr>
            <a:endParaRPr lang="en-US" sz="1800" dirty="0"/>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7E52BD5F-3CB0-4B80-962F-4D0A86435C7C}" type="slidenum">
              <a:rPr lang="en-GB" smtClean="0"/>
              <a:pPr/>
              <a:t>4</a:t>
            </a:fld>
            <a:endParaRPr lang="en-GB"/>
          </a:p>
        </p:txBody>
      </p:sp>
      <p:pic>
        <p:nvPicPr>
          <p:cNvPr id="5" name="Picture 10" descr="wideroe"/>
          <p:cNvPicPr>
            <a:picLocks noChangeAspect="1" noChangeArrowheads="1"/>
          </p:cNvPicPr>
          <p:nvPr/>
        </p:nvPicPr>
        <p:blipFill>
          <a:blip r:embed="rId3" cstate="email">
            <a:extLst>
              <a:ext uri="{28A0092B-C50C-407E-A947-70E740481C1C}">
                <a14:useLocalDpi xmlns:a14="http://schemas.microsoft.com/office/drawing/2010/main"/>
              </a:ext>
            </a:extLst>
          </a:blip>
          <a:srcRect b="-3362"/>
          <a:stretch>
            <a:fillRect/>
          </a:stretch>
        </p:blipFill>
        <p:spPr bwMode="auto">
          <a:xfrm>
            <a:off x="5529530" y="1211600"/>
            <a:ext cx="2047669" cy="1473184"/>
          </a:xfrm>
          <a:prstGeom prst="rect">
            <a:avLst/>
          </a:prstGeom>
          <a:noFill/>
        </p:spPr>
      </p:pic>
      <p:pic>
        <p:nvPicPr>
          <p:cNvPr id="386050" name="Picture 2" descr="http://www-sldnt.slac.stanford.edu/alr/images/slc.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283336" y="946496"/>
            <a:ext cx="3295403" cy="2571750"/>
          </a:xfrm>
          <a:prstGeom prst="rect">
            <a:avLst/>
          </a:prstGeom>
          <a:noFill/>
        </p:spPr>
      </p:pic>
      <p:pic>
        <p:nvPicPr>
          <p:cNvPr id="386051"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54356" y="2770500"/>
            <a:ext cx="3552824" cy="1967467"/>
          </a:xfrm>
          <a:prstGeom prst="rect">
            <a:avLst/>
          </a:prstGeom>
          <a:noFill/>
          <a:ln w="9525">
            <a:noFill/>
            <a:miter lim="800000"/>
            <a:headEnd/>
            <a:tailEnd/>
          </a:ln>
        </p:spPr>
      </p:pic>
      <p:pic>
        <p:nvPicPr>
          <p:cNvPr id="386055" name="Picture 7" descr="A Schematic of the 12 GeV Upgrade"/>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344229" y="3920139"/>
            <a:ext cx="3381375" cy="2252061"/>
          </a:xfrm>
          <a:prstGeom prst="rect">
            <a:avLst/>
          </a:prstGeom>
          <a:noFill/>
        </p:spPr>
      </p:pic>
      <p:pic>
        <p:nvPicPr>
          <p:cNvPr id="386057" name="Picture 9" descr="http://www.myradiotherapy.com/general/treatment/Treatment_Machines/files/Linac2.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894145" y="4742698"/>
            <a:ext cx="1070713" cy="1429502"/>
          </a:xfrm>
          <a:prstGeom prst="rect">
            <a:avLst/>
          </a:prstGeom>
          <a:noFill/>
        </p:spPr>
      </p:pic>
    </p:spTree>
    <p:extLst>
      <p:ext uri="{BB962C8B-B14F-4D97-AF65-F5344CB8AC3E}">
        <p14:creationId xmlns:p14="http://schemas.microsoft.com/office/powerpoint/2010/main" val="1201651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60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8605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8605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860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Drift Tube Linac</a:t>
            </a:r>
          </a:p>
        </p:txBody>
      </p:sp>
      <p:sp>
        <p:nvSpPr>
          <p:cNvPr id="5" name="Footer Placeholder 4"/>
          <p:cNvSpPr>
            <a:spLocks noGrp="1"/>
          </p:cNvSpPr>
          <p:nvPr>
            <p:ph type="ftr" sz="quarter" idx="11"/>
          </p:nvPr>
        </p:nvSpPr>
        <p:spPr/>
        <p:txBody>
          <a:bodyPr/>
          <a:lstStyle/>
          <a:p>
            <a:fld id="{DF17729B-A9EC-4414-A9A5-0454ABAACCD6}" type="slidenum">
              <a:rPr lang="en-GB" smtClean="0"/>
              <a:pPr/>
              <a:t>40</a:t>
            </a:fld>
            <a:endParaRPr lang="en-GB"/>
          </a:p>
        </p:txBody>
      </p:sp>
      <p:sp>
        <p:nvSpPr>
          <p:cNvPr id="6" name="Text Box 12"/>
          <p:cNvSpPr txBox="1">
            <a:spLocks noChangeArrowheads="1"/>
          </p:cNvSpPr>
          <p:nvPr/>
        </p:nvSpPr>
        <p:spPr bwMode="auto">
          <a:xfrm>
            <a:off x="1173161" y="964916"/>
            <a:ext cx="9964025" cy="584775"/>
          </a:xfrm>
          <a:prstGeom prst="rect">
            <a:avLst/>
          </a:prstGeom>
          <a:noFill/>
          <a:ln w="12700">
            <a:noFill/>
            <a:miter lim="800000"/>
            <a:headEnd type="none" w="sm" len="sm"/>
            <a:tailEnd type="none" w="sm" len="sm"/>
          </a:ln>
          <a:effectLst/>
        </p:spPr>
        <p:txBody>
          <a:bodyPr wrap="square">
            <a:spAutoFit/>
          </a:bodyPr>
          <a:lstStyle/>
          <a:p>
            <a:r>
              <a:rPr lang="en-US" sz="1600" dirty="0"/>
              <a:t>A DTL tank with N drift tubes will have N modes of oscillation.</a:t>
            </a:r>
          </a:p>
          <a:p>
            <a:r>
              <a:rPr lang="en-US" sz="1600" dirty="0"/>
              <a:t>For acceleration, we choose the 0-mode, the lowest of the band. All cells (gaps) are in phase, then </a:t>
            </a:r>
            <a:r>
              <a:rPr lang="en-US" sz="1600" i="1" dirty="0" err="1">
                <a:latin typeface="Symbol" pitchFamily="18" charset="2"/>
              </a:rPr>
              <a:t>Df</a:t>
            </a:r>
            <a:r>
              <a:rPr lang="en-US" sz="1600" i="1" dirty="0"/>
              <a:t>=2</a:t>
            </a:r>
            <a:r>
              <a:rPr lang="en-US" sz="1600" i="1" dirty="0">
                <a:latin typeface="Symbol" pitchFamily="18" charset="2"/>
              </a:rPr>
              <a:t>p</a:t>
            </a:r>
          </a:p>
        </p:txBody>
      </p:sp>
      <p:graphicFrame>
        <p:nvGraphicFramePr>
          <p:cNvPr id="765954" name="Object 2"/>
          <p:cNvGraphicFramePr>
            <a:graphicFrameLocks noChangeAspect="1"/>
          </p:cNvGraphicFramePr>
          <p:nvPr>
            <p:extLst>
              <p:ext uri="{D42A27DB-BD31-4B8C-83A1-F6EECF244321}">
                <p14:modId xmlns:p14="http://schemas.microsoft.com/office/powerpoint/2010/main" val="4185944908"/>
              </p:ext>
            </p:extLst>
          </p:nvPr>
        </p:nvGraphicFramePr>
        <p:xfrm>
          <a:off x="1356385" y="1577546"/>
          <a:ext cx="2108023" cy="781688"/>
        </p:xfrm>
        <a:graphic>
          <a:graphicData uri="http://schemas.openxmlformats.org/presentationml/2006/ole">
            <mc:AlternateContent xmlns:mc="http://schemas.openxmlformats.org/markup-compatibility/2006">
              <mc:Choice xmlns:v="urn:schemas-microsoft-com:vml" Requires="v">
                <p:oleObj name="Equation" r:id="rId2" imgW="1130040" imgH="419040" progId="Equation.3">
                  <p:embed/>
                </p:oleObj>
              </mc:Choice>
              <mc:Fallback>
                <p:oleObj name="Equation" r:id="rId2" imgW="1130040" imgH="419040" progId="Equation.3">
                  <p:embed/>
                  <p:pic>
                    <p:nvPicPr>
                      <p:cNvPr id="765954"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6385" y="1577546"/>
                        <a:ext cx="2108023" cy="781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8" name="AutoShape 31"/>
          <p:cNvSpPr>
            <a:spLocks noChangeArrowheads="1"/>
          </p:cNvSpPr>
          <p:nvPr/>
        </p:nvSpPr>
        <p:spPr bwMode="auto">
          <a:xfrm>
            <a:off x="3718584" y="1806146"/>
            <a:ext cx="381000" cy="228600"/>
          </a:xfrm>
          <a:prstGeom prst="notchedRightArrow">
            <a:avLst>
              <a:gd name="adj1" fmla="val 50000"/>
              <a:gd name="adj2" fmla="val 41667"/>
            </a:avLst>
          </a:prstGeom>
          <a:solidFill>
            <a:srgbClr val="00FF00"/>
          </a:solidFill>
          <a:ln w="12700">
            <a:solidFill>
              <a:schemeClr val="tx1"/>
            </a:solidFill>
            <a:miter lim="800000"/>
            <a:headEnd type="none" w="sm" len="sm"/>
            <a:tailEnd type="none" w="sm" len="sm"/>
          </a:ln>
          <a:effectLst/>
        </p:spPr>
        <p:txBody>
          <a:bodyPr wrap="none" anchor="ctr"/>
          <a:lstStyle/>
          <a:p>
            <a:endParaRPr lang="en-US"/>
          </a:p>
        </p:txBody>
      </p:sp>
      <p:graphicFrame>
        <p:nvGraphicFramePr>
          <p:cNvPr id="765955" name="Object 3"/>
          <p:cNvGraphicFramePr>
            <a:graphicFrameLocks noChangeAspect="1"/>
          </p:cNvGraphicFramePr>
          <p:nvPr>
            <p:extLst>
              <p:ext uri="{D42A27DB-BD31-4B8C-83A1-F6EECF244321}">
                <p14:modId xmlns:p14="http://schemas.microsoft.com/office/powerpoint/2010/main" val="2692356440"/>
              </p:ext>
            </p:extLst>
          </p:nvPr>
        </p:nvGraphicFramePr>
        <p:xfrm>
          <a:off x="4480584" y="1729946"/>
          <a:ext cx="920296" cy="351386"/>
        </p:xfrm>
        <a:graphic>
          <a:graphicData uri="http://schemas.openxmlformats.org/presentationml/2006/ole">
            <mc:AlternateContent xmlns:mc="http://schemas.openxmlformats.org/markup-compatibility/2006">
              <mc:Choice xmlns:v="urn:schemas-microsoft-com:vml" Requires="v">
                <p:oleObj name="Equation" r:id="rId4" imgW="533160" imgH="203040" progId="Equation.3">
                  <p:embed/>
                </p:oleObj>
              </mc:Choice>
              <mc:Fallback>
                <p:oleObj name="Equation" r:id="rId4" imgW="533160" imgH="203040" progId="Equation.3">
                  <p:embed/>
                  <p:pic>
                    <p:nvPicPr>
                      <p:cNvPr id="765955"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0584" y="1729946"/>
                        <a:ext cx="920296" cy="351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0" name="TextBox 9"/>
          <p:cNvSpPr txBox="1"/>
          <p:nvPr/>
        </p:nvSpPr>
        <p:spPr>
          <a:xfrm>
            <a:off x="5547385" y="1729946"/>
            <a:ext cx="3785011" cy="369332"/>
          </a:xfrm>
          <a:prstGeom prst="rect">
            <a:avLst/>
          </a:prstGeom>
          <a:noFill/>
        </p:spPr>
        <p:txBody>
          <a:bodyPr wrap="none" rtlCol="0">
            <a:spAutoFit/>
          </a:bodyPr>
          <a:lstStyle/>
          <a:p>
            <a:r>
              <a:rPr lang="en-US" dirty="0"/>
              <a:t>Distance between gaps must be </a:t>
            </a:r>
            <a:r>
              <a:rPr lang="en-US" dirty="0" err="1">
                <a:latin typeface="Symbol" pitchFamily="18" charset="2"/>
              </a:rPr>
              <a:t>bl</a:t>
            </a:r>
            <a:endParaRPr lang="en-US" dirty="0">
              <a:latin typeface="Symbol" pitchFamily="18" charset="2"/>
            </a:endParaRPr>
          </a:p>
        </p:txBody>
      </p:sp>
      <p:pic>
        <p:nvPicPr>
          <p:cNvPr id="765956" name="Picture 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735573" y="3333552"/>
            <a:ext cx="4419600" cy="2703350"/>
          </a:xfrm>
          <a:prstGeom prst="rect">
            <a:avLst/>
          </a:prstGeom>
          <a:noFill/>
          <a:ln w="9525">
            <a:noFill/>
            <a:miter lim="800000"/>
            <a:headEnd/>
            <a:tailEnd/>
          </a:ln>
        </p:spPr>
      </p:pic>
      <p:sp>
        <p:nvSpPr>
          <p:cNvPr id="13" name="Text Box 12"/>
          <p:cNvSpPr txBox="1">
            <a:spLocks noChangeArrowheads="1"/>
          </p:cNvSpPr>
          <p:nvPr/>
        </p:nvSpPr>
        <p:spPr bwMode="auto">
          <a:xfrm>
            <a:off x="513708" y="2263347"/>
            <a:ext cx="11219380" cy="830997"/>
          </a:xfrm>
          <a:prstGeom prst="rect">
            <a:avLst/>
          </a:prstGeom>
          <a:noFill/>
          <a:ln w="12700">
            <a:noFill/>
            <a:miter lim="800000"/>
            <a:headEnd type="none" w="sm" len="sm"/>
            <a:tailEnd type="none" w="sm" len="sm"/>
          </a:ln>
          <a:effectLst/>
        </p:spPr>
        <p:txBody>
          <a:bodyPr wrap="square">
            <a:spAutoFit/>
          </a:bodyPr>
          <a:lstStyle/>
          <a:p>
            <a:r>
              <a:rPr lang="en-US" sz="1600" dirty="0"/>
              <a:t>The other modes in the band (and many others!)  are still present. </a:t>
            </a:r>
          </a:p>
          <a:p>
            <a:r>
              <a:rPr lang="en-US" sz="1600" dirty="0"/>
              <a:t>If mode separation &gt;&gt; bandwidth, they are not “visible” at the operating frequency, but they can come out in case of frequency errors between the cells (mechanical errors or others).   </a:t>
            </a:r>
          </a:p>
        </p:txBody>
      </p:sp>
      <p:cxnSp>
        <p:nvCxnSpPr>
          <p:cNvPr id="15" name="Straight Arrow Connector 14"/>
          <p:cNvCxnSpPr/>
          <p:nvPr/>
        </p:nvCxnSpPr>
        <p:spPr bwMode="auto">
          <a:xfrm flipV="1">
            <a:off x="1583173" y="4400352"/>
            <a:ext cx="609600" cy="304800"/>
          </a:xfrm>
          <a:prstGeom prst="straightConnector1">
            <a:avLst/>
          </a:prstGeom>
          <a:solidFill>
            <a:schemeClr val="bg1"/>
          </a:solidFill>
          <a:ln w="12700" cap="flat" cmpd="sng" algn="ctr">
            <a:solidFill>
              <a:schemeClr val="tx1"/>
            </a:solidFill>
            <a:prstDash val="solid"/>
            <a:round/>
            <a:headEnd type="none" w="sm" len="sm"/>
            <a:tailEnd type="arrow"/>
          </a:ln>
          <a:effectLst/>
        </p:spPr>
      </p:cxnSp>
      <p:sp>
        <p:nvSpPr>
          <p:cNvPr id="17" name="TextBox 16"/>
          <p:cNvSpPr txBox="1"/>
          <p:nvPr/>
        </p:nvSpPr>
        <p:spPr>
          <a:xfrm>
            <a:off x="744973" y="4705153"/>
            <a:ext cx="1143000" cy="584775"/>
          </a:xfrm>
          <a:prstGeom prst="rect">
            <a:avLst/>
          </a:prstGeom>
          <a:noFill/>
        </p:spPr>
        <p:txBody>
          <a:bodyPr wrap="square" rtlCol="0">
            <a:spAutoFit/>
          </a:bodyPr>
          <a:lstStyle/>
          <a:p>
            <a:r>
              <a:rPr lang="en-US" sz="1600" i="1" dirty="0"/>
              <a:t>operating 0-mode</a:t>
            </a:r>
          </a:p>
        </p:txBody>
      </p:sp>
      <p:sp>
        <p:nvSpPr>
          <p:cNvPr id="18" name="Oval 17"/>
          <p:cNvSpPr/>
          <p:nvPr/>
        </p:nvSpPr>
        <p:spPr bwMode="auto">
          <a:xfrm>
            <a:off x="2192773" y="4324152"/>
            <a:ext cx="76200" cy="76200"/>
          </a:xfrm>
          <a:prstGeom prst="ellipse">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9" name="TextBox 18"/>
          <p:cNvSpPr txBox="1"/>
          <p:nvPr/>
        </p:nvSpPr>
        <p:spPr>
          <a:xfrm>
            <a:off x="6155173" y="5036465"/>
            <a:ext cx="5238769" cy="584775"/>
          </a:xfrm>
          <a:prstGeom prst="rect">
            <a:avLst/>
          </a:prstGeom>
          <a:noFill/>
        </p:spPr>
        <p:txBody>
          <a:bodyPr wrap="square" rtlCol="0">
            <a:spAutoFit/>
          </a:bodyPr>
          <a:lstStyle/>
          <a:p>
            <a:r>
              <a:rPr lang="en-US" sz="1600" i="1" dirty="0"/>
              <a:t>mode distribution in a DTL tank  (operating frequency 352 MHz, are plotted all frequencies &lt; 600 MHz)</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a:spLocks noGrp="1"/>
          </p:cNvSpPr>
          <p:nvPr>
            <p:ph type="ftr" sz="quarter" idx="11"/>
          </p:nvPr>
        </p:nvSpPr>
        <p:spPr>
          <a:xfrm>
            <a:off x="2954444" y="5996754"/>
            <a:ext cx="6572221" cy="365125"/>
          </a:xfrm>
        </p:spPr>
        <p:txBody>
          <a:bodyPr/>
          <a:lstStyle/>
          <a:p>
            <a:fld id="{5A0AA345-85E1-49B8-9415-9C8F10BF53E5}" type="slidenum">
              <a:rPr lang="en-GB"/>
              <a:pPr/>
              <a:t>41</a:t>
            </a:fld>
            <a:endParaRPr lang="en-GB"/>
          </a:p>
        </p:txBody>
      </p:sp>
      <p:sp>
        <p:nvSpPr>
          <p:cNvPr id="530436" name="Rectangle 4"/>
          <p:cNvSpPr>
            <a:spLocks noGrp="1" noChangeArrowheads="1"/>
          </p:cNvSpPr>
          <p:nvPr>
            <p:ph type="title"/>
          </p:nvPr>
        </p:nvSpPr>
        <p:spPr/>
        <p:txBody>
          <a:bodyPr/>
          <a:lstStyle/>
          <a:p>
            <a:r>
              <a:rPr lang="en-US" dirty="0"/>
              <a:t>DTL construction</a:t>
            </a:r>
          </a:p>
        </p:txBody>
      </p:sp>
      <p:pic>
        <p:nvPicPr>
          <p:cNvPr id="530461" name="Picture 2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2025" y="1799404"/>
            <a:ext cx="5053013" cy="3594100"/>
          </a:xfrm>
          <a:prstGeom prst="rect">
            <a:avLst/>
          </a:prstGeom>
          <a:noFill/>
          <a:ln w="9525">
            <a:noFill/>
            <a:miter lim="800000"/>
            <a:headEnd/>
            <a:tailEnd/>
          </a:ln>
          <a:effectLst/>
        </p:spPr>
      </p:pic>
      <p:sp>
        <p:nvSpPr>
          <p:cNvPr id="530462" name="Rectangle 30"/>
          <p:cNvSpPr>
            <a:spLocks noChangeArrowheads="1"/>
          </p:cNvSpPr>
          <p:nvPr/>
        </p:nvSpPr>
        <p:spPr bwMode="auto">
          <a:xfrm>
            <a:off x="5616539" y="1164404"/>
            <a:ext cx="6343436" cy="250347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sz="1600" dirty="0">
                <a:latin typeface="Comic Sans MS" pitchFamily="66" charset="0"/>
                <a:sym typeface="Symbol" pitchFamily="18" charset="2"/>
              </a:rPr>
              <a:t>Standing wave linac structure for protons and ions, </a:t>
            </a:r>
            <a:r>
              <a:rPr lang="en-US" sz="1600" dirty="0">
                <a:latin typeface="Symbol" pitchFamily="18" charset="2"/>
                <a:sym typeface="Symbol" pitchFamily="18" charset="2"/>
              </a:rPr>
              <a:t>b</a:t>
            </a:r>
            <a:r>
              <a:rPr lang="en-US" sz="1600" dirty="0">
                <a:latin typeface="Comic Sans MS" pitchFamily="66" charset="0"/>
                <a:sym typeface="Symbol" pitchFamily="18" charset="2"/>
              </a:rPr>
              <a:t>=0.1-0.5, f=20-400 MHz </a:t>
            </a:r>
          </a:p>
          <a:p>
            <a:pPr marL="457200" indent="-457200">
              <a:buClr>
                <a:schemeClr val="hlink"/>
              </a:buClr>
              <a:buSzPct val="70000"/>
            </a:pPr>
            <a:endParaRPr lang="en-US" sz="1600" dirty="0">
              <a:latin typeface="Comic Sans MS" pitchFamily="66" charset="0"/>
              <a:sym typeface="Symbol" pitchFamily="18" charset="2"/>
            </a:endParaRPr>
          </a:p>
          <a:p>
            <a:pPr marL="457200" indent="-457200">
              <a:buClr>
                <a:schemeClr val="hlink"/>
              </a:buClr>
              <a:buSzPct val="70000"/>
            </a:pPr>
            <a:r>
              <a:rPr lang="en-US" sz="1600" dirty="0">
                <a:latin typeface="Comic Sans MS" pitchFamily="66" charset="0"/>
                <a:sym typeface="Symbol" pitchFamily="18" charset="2"/>
              </a:rPr>
              <a:t>Drift tubes are suspended by stems (no net RF current on stem)</a:t>
            </a:r>
          </a:p>
          <a:p>
            <a:pPr marL="457200" indent="-457200">
              <a:buClr>
                <a:schemeClr val="hlink"/>
              </a:buClr>
              <a:buSzPct val="70000"/>
            </a:pPr>
            <a:endParaRPr lang="en-US" sz="1600" dirty="0">
              <a:latin typeface="Comic Sans MS" pitchFamily="66" charset="0"/>
              <a:sym typeface="Symbol" pitchFamily="18" charset="2"/>
            </a:endParaRPr>
          </a:p>
          <a:p>
            <a:pPr marL="457200" indent="-457200">
              <a:buClr>
                <a:schemeClr val="hlink"/>
              </a:buClr>
              <a:buSzPct val="70000"/>
            </a:pPr>
            <a:r>
              <a:rPr lang="en-GB" sz="1600" dirty="0">
                <a:latin typeface="Comic Sans MS" pitchFamily="66" charset="0"/>
                <a:sym typeface="Symbol" pitchFamily="18" charset="2"/>
              </a:rPr>
              <a:t>Coupling between cells is maximum (no slot, fully open !)</a:t>
            </a:r>
            <a:endParaRPr lang="en-US" sz="1600" dirty="0">
              <a:latin typeface="Comic Sans MS" pitchFamily="66" charset="0"/>
              <a:sym typeface="Symbol" pitchFamily="18" charset="2"/>
            </a:endParaRPr>
          </a:p>
          <a:p>
            <a:pPr marL="457200" indent="-457200">
              <a:buClr>
                <a:schemeClr val="hlink"/>
              </a:buClr>
              <a:buSzPct val="70000"/>
            </a:pPr>
            <a:endParaRPr lang="en-US" sz="1600" dirty="0">
              <a:latin typeface="Comic Sans MS" pitchFamily="66" charset="0"/>
              <a:sym typeface="Symbol" pitchFamily="18" charset="2"/>
            </a:endParaRPr>
          </a:p>
          <a:p>
            <a:pPr marL="457200" indent="-457200">
              <a:buClr>
                <a:schemeClr val="hlink"/>
              </a:buClr>
              <a:buSzPct val="70000"/>
            </a:pPr>
            <a:r>
              <a:rPr lang="en-US" sz="1600" dirty="0">
                <a:latin typeface="Comic Sans MS" pitchFamily="66" charset="0"/>
                <a:sym typeface="Symbol" pitchFamily="18" charset="2"/>
              </a:rPr>
              <a:t>The 0-mode allows a long enough cell (d=</a:t>
            </a:r>
            <a:r>
              <a:rPr lang="en-US" sz="1600" dirty="0">
                <a:latin typeface="Symbol" pitchFamily="18" charset="2"/>
                <a:sym typeface="Symbol" pitchFamily="18" charset="2"/>
              </a:rPr>
              <a:t>bl</a:t>
            </a:r>
            <a:r>
              <a:rPr lang="en-US" sz="1600" dirty="0">
                <a:latin typeface="Comic Sans MS" pitchFamily="66" charset="0"/>
                <a:sym typeface="Symbol" pitchFamily="18" charset="2"/>
              </a:rPr>
              <a:t>) to house </a:t>
            </a:r>
            <a:r>
              <a:rPr lang="en-US" sz="1600" u="sng" dirty="0">
                <a:solidFill>
                  <a:schemeClr val="hlink"/>
                </a:solidFill>
                <a:latin typeface="Comic Sans MS" pitchFamily="66" charset="0"/>
                <a:sym typeface="Symbol" pitchFamily="18" charset="2"/>
              </a:rPr>
              <a:t>focusing quadrupoles inside the drift tubes</a:t>
            </a:r>
            <a:r>
              <a:rPr lang="en-US" sz="1600" dirty="0">
                <a:latin typeface="Comic Sans MS" pitchFamily="66" charset="0"/>
                <a:sym typeface="Symbol" pitchFamily="18" charset="2"/>
              </a:rPr>
              <a:t>!</a:t>
            </a:r>
          </a:p>
          <a:p>
            <a:pPr marL="457200" indent="-457200">
              <a:buClr>
                <a:schemeClr val="hlink"/>
              </a:buClr>
              <a:buSzPct val="70000"/>
            </a:pPr>
            <a:endParaRPr lang="en-US" sz="1600" i="1" dirty="0">
              <a:latin typeface="Comic Sans MS" pitchFamily="66" charset="0"/>
              <a:sym typeface="Symbol" pitchFamily="18" charset="2"/>
            </a:endParaRPr>
          </a:p>
        </p:txBody>
      </p:sp>
      <p:pic>
        <p:nvPicPr>
          <p:cNvPr id="530464" name="Picture 32"/>
          <p:cNvPicPr>
            <a:picLocks noChangeAspect="1" noChangeArrowheads="1"/>
          </p:cNvPicPr>
          <p:nvPr/>
        </p:nvPicPr>
        <p:blipFill>
          <a:blip r:embed="rId3" cstate="email">
            <a:extLst>
              <a:ext uri="{28A0092B-C50C-407E-A947-70E740481C1C}">
                <a14:useLocalDpi xmlns:a14="http://schemas.microsoft.com/office/drawing/2010/main"/>
              </a:ext>
            </a:extLst>
          </a:blip>
          <a:srcRect l="34151" t="47664"/>
          <a:stretch>
            <a:fillRect/>
          </a:stretch>
        </p:blipFill>
        <p:spPr bwMode="auto">
          <a:xfrm>
            <a:off x="8413600" y="3971104"/>
            <a:ext cx="2644775" cy="1422400"/>
          </a:xfrm>
          <a:prstGeom prst="rect">
            <a:avLst/>
          </a:prstGeom>
          <a:noFill/>
          <a:ln w="9525">
            <a:noFill/>
            <a:miter lim="800000"/>
            <a:headEnd/>
            <a:tailEnd/>
          </a:ln>
          <a:effectLst/>
        </p:spPr>
      </p:pic>
      <p:pic>
        <p:nvPicPr>
          <p:cNvPr id="530465" name="Picture 33"/>
          <p:cNvPicPr>
            <a:picLocks noChangeAspect="1" noChangeArrowheads="1"/>
          </p:cNvPicPr>
          <p:nvPr/>
        </p:nvPicPr>
        <p:blipFill>
          <a:blip r:embed="rId3" cstate="email">
            <a:extLst>
              <a:ext uri="{28A0092B-C50C-407E-A947-70E740481C1C}">
                <a14:useLocalDpi xmlns:a14="http://schemas.microsoft.com/office/drawing/2010/main"/>
              </a:ext>
            </a:extLst>
          </a:blip>
          <a:srcRect r="35493" b="46729"/>
          <a:stretch>
            <a:fillRect/>
          </a:stretch>
        </p:blipFill>
        <p:spPr bwMode="auto">
          <a:xfrm>
            <a:off x="5650587" y="3971104"/>
            <a:ext cx="2590800" cy="1447800"/>
          </a:xfrm>
          <a:prstGeom prst="rect">
            <a:avLst/>
          </a:prstGeom>
          <a:noFill/>
          <a:ln w="9525">
            <a:noFill/>
            <a:miter lim="800000"/>
            <a:headEnd/>
            <a:tailEnd/>
          </a:ln>
          <a:effectLst/>
        </p:spPr>
      </p:pic>
      <p:sp>
        <p:nvSpPr>
          <p:cNvPr id="530467" name="Text Box 35"/>
          <p:cNvSpPr txBox="1">
            <a:spLocks noChangeArrowheads="1"/>
          </p:cNvSpPr>
          <p:nvPr/>
        </p:nvSpPr>
        <p:spPr bwMode="auto">
          <a:xfrm>
            <a:off x="10699599" y="5190304"/>
            <a:ext cx="762000" cy="304800"/>
          </a:xfrm>
          <a:prstGeom prst="rect">
            <a:avLst/>
          </a:prstGeom>
          <a:noFill/>
          <a:ln w="12700">
            <a:noFill/>
            <a:miter lim="800000"/>
            <a:headEnd type="none" w="sm" len="sm"/>
            <a:tailEnd type="none" w="sm" len="sm"/>
          </a:ln>
          <a:effectLst/>
        </p:spPr>
        <p:txBody>
          <a:bodyPr>
            <a:spAutoFit/>
          </a:bodyPr>
          <a:lstStyle/>
          <a:p>
            <a:r>
              <a:rPr lang="en-US" sz="1400"/>
              <a:t>B-field</a:t>
            </a:r>
            <a:endParaRPr lang="en-US" sz="1400" baseline="30000"/>
          </a:p>
        </p:txBody>
      </p:sp>
      <p:sp>
        <p:nvSpPr>
          <p:cNvPr id="530468" name="Text Box 36"/>
          <p:cNvSpPr txBox="1">
            <a:spLocks noChangeArrowheads="1"/>
          </p:cNvSpPr>
          <p:nvPr/>
        </p:nvSpPr>
        <p:spPr bwMode="auto">
          <a:xfrm>
            <a:off x="7574637" y="5119692"/>
            <a:ext cx="762000" cy="304800"/>
          </a:xfrm>
          <a:prstGeom prst="rect">
            <a:avLst/>
          </a:prstGeom>
          <a:noFill/>
          <a:ln w="12700">
            <a:noFill/>
            <a:miter lim="800000"/>
            <a:headEnd type="none" w="sm" len="sm"/>
            <a:tailEnd type="none" w="sm" len="sm"/>
          </a:ln>
          <a:effectLst/>
        </p:spPr>
        <p:txBody>
          <a:bodyPr>
            <a:spAutoFit/>
          </a:bodyPr>
          <a:lstStyle/>
          <a:p>
            <a:r>
              <a:rPr lang="en-US" sz="1400" dirty="0"/>
              <a:t>E-field</a:t>
            </a:r>
            <a:endParaRPr lang="en-US" sz="1400" baseline="30000" dirty="0"/>
          </a:p>
        </p:txBody>
      </p:sp>
      <p:sp>
        <p:nvSpPr>
          <p:cNvPr id="2" name="TextBox 1"/>
          <p:cNvSpPr txBox="1"/>
          <p:nvPr/>
        </p:nvSpPr>
        <p:spPr>
          <a:xfrm>
            <a:off x="2441824" y="5054950"/>
            <a:ext cx="1120820" cy="338554"/>
          </a:xfrm>
          <a:prstGeom prst="rect">
            <a:avLst/>
          </a:prstGeom>
          <a:noFill/>
        </p:spPr>
        <p:txBody>
          <a:bodyPr wrap="none" rtlCol="0">
            <a:spAutoFit/>
          </a:bodyPr>
          <a:lstStyle/>
          <a:p>
            <a:r>
              <a:rPr lang="fr-CH" sz="1600" dirty="0"/>
              <a:t>(at 90deg)</a:t>
            </a:r>
            <a:endParaRPr lang="en-GB" sz="16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1"/>
          </p:nvPr>
        </p:nvSpPr>
        <p:spPr/>
        <p:txBody>
          <a:bodyPr/>
          <a:lstStyle/>
          <a:p>
            <a:fld id="{73416D89-56A8-41D8-BFD0-57C0F06EF414}" type="slidenum">
              <a:rPr lang="en-GB"/>
              <a:pPr/>
              <a:t>42</a:t>
            </a:fld>
            <a:endParaRPr lang="en-GB"/>
          </a:p>
        </p:txBody>
      </p:sp>
      <p:sp>
        <p:nvSpPr>
          <p:cNvPr id="623618" name="Rectangle 2"/>
          <p:cNvSpPr>
            <a:spLocks noGrp="1" noChangeArrowheads="1"/>
          </p:cNvSpPr>
          <p:nvPr>
            <p:ph type="title"/>
          </p:nvPr>
        </p:nvSpPr>
        <p:spPr>
          <a:xfrm>
            <a:off x="9606498" y="588887"/>
            <a:ext cx="2449969" cy="762000"/>
          </a:xfrm>
        </p:spPr>
        <p:txBody>
          <a:bodyPr/>
          <a:lstStyle/>
          <a:p>
            <a:r>
              <a:rPr lang="en-US" sz="3200" dirty="0"/>
              <a:t>Examples of DTL</a:t>
            </a:r>
          </a:p>
        </p:txBody>
      </p:sp>
      <p:pic>
        <p:nvPicPr>
          <p:cNvPr id="623619" name="Picture 3" descr="7902525"/>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125073" y="588887"/>
            <a:ext cx="5437969" cy="4322159"/>
          </a:xfrm>
          <a:prstGeom prst="rect">
            <a:avLst/>
          </a:prstGeom>
          <a:noFill/>
        </p:spPr>
      </p:pic>
      <p:sp>
        <p:nvSpPr>
          <p:cNvPr id="623621" name="Text Box 5"/>
          <p:cNvSpPr txBox="1">
            <a:spLocks noChangeArrowheads="1"/>
          </p:cNvSpPr>
          <p:nvPr/>
        </p:nvSpPr>
        <p:spPr bwMode="auto">
          <a:xfrm>
            <a:off x="4125073" y="5382994"/>
            <a:ext cx="7646989" cy="646331"/>
          </a:xfrm>
          <a:prstGeom prst="rect">
            <a:avLst/>
          </a:prstGeom>
          <a:noFill/>
          <a:ln w="9525">
            <a:noFill/>
            <a:miter lim="800000"/>
            <a:headEnd/>
            <a:tailEnd/>
          </a:ln>
          <a:effectLst/>
        </p:spPr>
        <p:txBody>
          <a:bodyPr wrap="square">
            <a:spAutoFit/>
          </a:bodyPr>
          <a:lstStyle/>
          <a:p>
            <a:r>
              <a:rPr lang="en-US" sz="1200" dirty="0"/>
              <a:t>Top; CERN Linac2 Drift Tube Linac: 1978, 202.5 MHz, 3 tanks, final energy 50 MeV, tank diameter 1 meter.</a:t>
            </a:r>
          </a:p>
          <a:p>
            <a:endParaRPr lang="en-US" sz="1200" dirty="0"/>
          </a:p>
          <a:p>
            <a:r>
              <a:rPr lang="en-US" sz="1200" dirty="0"/>
              <a:t>Left: The Drift Tube Linac of the SNS at Oak Ridge (USA):  402.5 MHz, 6 tanks, final energy 87 MeV. </a:t>
            </a:r>
          </a:p>
        </p:txBody>
      </p:sp>
      <p:pic>
        <p:nvPicPr>
          <p:cNvPr id="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5749" y="493801"/>
            <a:ext cx="3690349" cy="5535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762114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A98A18F1-25F4-46B1-9CDF-83178A83EF65}" type="slidenum">
              <a:rPr lang="en-GB"/>
              <a:pPr/>
              <a:t>43</a:t>
            </a:fld>
            <a:endParaRPr lang="en-GB"/>
          </a:p>
        </p:txBody>
      </p:sp>
      <p:sp>
        <p:nvSpPr>
          <p:cNvPr id="633860" name="Rectangle 4"/>
          <p:cNvSpPr>
            <a:spLocks noGrp="1" noChangeArrowheads="1"/>
          </p:cNvSpPr>
          <p:nvPr>
            <p:ph type="title"/>
          </p:nvPr>
        </p:nvSpPr>
        <p:spPr/>
        <p:txBody>
          <a:bodyPr/>
          <a:lstStyle/>
          <a:p>
            <a:r>
              <a:rPr lang="en-GB"/>
              <a:t>The Linac4 DTL</a:t>
            </a:r>
            <a:endParaRPr lang="en-US"/>
          </a:p>
        </p:txBody>
      </p:sp>
      <p:pic>
        <p:nvPicPr>
          <p:cNvPr id="633861" name="Picture 5" descr="DTL_v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57399" y="1447801"/>
            <a:ext cx="8905407" cy="4533216"/>
          </a:xfrm>
          <a:prstGeom prst="rect">
            <a:avLst/>
          </a:prstGeom>
          <a:noFill/>
        </p:spPr>
      </p:pic>
      <p:sp>
        <p:nvSpPr>
          <p:cNvPr id="633862" name="Line 6"/>
          <p:cNvSpPr>
            <a:spLocks noChangeShapeType="1"/>
          </p:cNvSpPr>
          <p:nvPr/>
        </p:nvSpPr>
        <p:spPr bwMode="auto">
          <a:xfrm flipV="1">
            <a:off x="1981200" y="5187265"/>
            <a:ext cx="304800" cy="152400"/>
          </a:xfrm>
          <a:prstGeom prst="line">
            <a:avLst/>
          </a:prstGeom>
          <a:noFill/>
          <a:ln w="38100">
            <a:solidFill>
              <a:schemeClr val="hlink"/>
            </a:solidFill>
            <a:round/>
            <a:headEnd type="none" w="sm" len="sm"/>
            <a:tailEnd type="triangle" w="sm" len="sm"/>
          </a:ln>
          <a:effectLst/>
        </p:spPr>
        <p:txBody>
          <a:bodyPr/>
          <a:lstStyle/>
          <a:p>
            <a:endParaRPr lang="en-US"/>
          </a:p>
        </p:txBody>
      </p:sp>
      <p:sp>
        <p:nvSpPr>
          <p:cNvPr id="633863" name="Text Box 7"/>
          <p:cNvSpPr txBox="1">
            <a:spLocks noChangeArrowheads="1"/>
          </p:cNvSpPr>
          <p:nvPr/>
        </p:nvSpPr>
        <p:spPr bwMode="auto">
          <a:xfrm>
            <a:off x="1676400" y="5492065"/>
            <a:ext cx="647700" cy="304800"/>
          </a:xfrm>
          <a:prstGeom prst="rect">
            <a:avLst/>
          </a:prstGeom>
          <a:noFill/>
          <a:ln w="12700">
            <a:noFill/>
            <a:miter lim="800000"/>
            <a:headEnd type="none" w="sm" len="sm"/>
            <a:tailEnd type="none" w="sm" len="sm"/>
          </a:ln>
          <a:effectLst/>
        </p:spPr>
        <p:txBody>
          <a:bodyPr wrap="none">
            <a:spAutoFit/>
          </a:bodyPr>
          <a:lstStyle/>
          <a:p>
            <a:r>
              <a:rPr lang="en-GB" sz="1400"/>
              <a:t>beam</a:t>
            </a:r>
            <a:endParaRPr lang="en-US" sz="1400"/>
          </a:p>
        </p:txBody>
      </p:sp>
      <p:sp>
        <p:nvSpPr>
          <p:cNvPr id="633864" name="Text Box 8"/>
          <p:cNvSpPr txBox="1">
            <a:spLocks noChangeArrowheads="1"/>
          </p:cNvSpPr>
          <p:nvPr/>
        </p:nvSpPr>
        <p:spPr bwMode="auto">
          <a:xfrm>
            <a:off x="6546273" y="4060483"/>
            <a:ext cx="5029200" cy="2108200"/>
          </a:xfrm>
          <a:prstGeom prst="rect">
            <a:avLst/>
          </a:prstGeom>
          <a:noFill/>
          <a:ln w="9525">
            <a:noFill/>
            <a:miter lim="800000"/>
            <a:headEnd/>
            <a:tailEnd/>
          </a:ln>
          <a:effectLst/>
        </p:spPr>
        <p:txBody>
          <a:bodyPr>
            <a:spAutoFit/>
          </a:bodyPr>
          <a:lstStyle/>
          <a:p>
            <a:pPr algn="r"/>
            <a:r>
              <a:rPr lang="en-US" sz="1600" dirty="0"/>
              <a:t>352 MHz frequency</a:t>
            </a:r>
          </a:p>
          <a:p>
            <a:pPr algn="r"/>
            <a:r>
              <a:rPr lang="en-US" sz="1600" dirty="0"/>
              <a:t>Tank diameter 500mm</a:t>
            </a:r>
          </a:p>
          <a:p>
            <a:pPr algn="r"/>
            <a:r>
              <a:rPr lang="en-US" sz="1600" dirty="0"/>
              <a:t>3 resonators (tanks)</a:t>
            </a:r>
          </a:p>
          <a:p>
            <a:pPr algn="r"/>
            <a:r>
              <a:rPr lang="en-US" sz="1600" dirty="0"/>
              <a:t>Length 19 m</a:t>
            </a:r>
          </a:p>
          <a:p>
            <a:pPr algn="r"/>
            <a:r>
              <a:rPr lang="en-US" sz="1600" dirty="0"/>
              <a:t>120 Drift Tubes</a:t>
            </a:r>
          </a:p>
          <a:p>
            <a:pPr algn="r"/>
            <a:r>
              <a:rPr lang="en-US" sz="1600" dirty="0"/>
              <a:t>Energy 3 MeV to 50 MeV</a:t>
            </a:r>
          </a:p>
          <a:p>
            <a:pPr algn="r"/>
            <a:r>
              <a:rPr lang="en-US" sz="1600" dirty="0"/>
              <a:t>Beta </a:t>
            </a:r>
            <a:r>
              <a:rPr lang="en-US" sz="1600" dirty="0">
                <a:solidFill>
                  <a:schemeClr val="hlink"/>
                </a:solidFill>
              </a:rPr>
              <a:t>0.08 to 0.31</a:t>
            </a:r>
            <a:r>
              <a:rPr lang="en-US" sz="1600" dirty="0"/>
              <a:t> </a:t>
            </a:r>
            <a:r>
              <a:rPr lang="en-US" sz="1600" dirty="0">
                <a:sym typeface="Symbol" pitchFamily="18" charset="2"/>
              </a:rPr>
              <a:t> cell length (</a:t>
            </a:r>
            <a:r>
              <a:rPr lang="en-US" sz="1600" dirty="0" err="1">
                <a:latin typeface="Symbol" pitchFamily="18" charset="2"/>
                <a:sym typeface="Symbol" pitchFamily="18" charset="2"/>
              </a:rPr>
              <a:t>bl</a:t>
            </a:r>
            <a:r>
              <a:rPr lang="en-US" sz="1600" dirty="0">
                <a:sym typeface="Symbol" pitchFamily="18" charset="2"/>
              </a:rPr>
              <a:t>) </a:t>
            </a:r>
            <a:r>
              <a:rPr lang="en-US" sz="1600" dirty="0">
                <a:solidFill>
                  <a:schemeClr val="hlink"/>
                </a:solidFill>
                <a:sym typeface="Symbol" pitchFamily="18" charset="2"/>
              </a:rPr>
              <a:t>68mm to 264mm</a:t>
            </a:r>
          </a:p>
          <a:p>
            <a:pPr algn="r"/>
            <a:r>
              <a:rPr lang="en-US" sz="1600" dirty="0">
                <a:sym typeface="Symbol" pitchFamily="18" charset="2"/>
              </a:rPr>
              <a:t></a:t>
            </a:r>
            <a:r>
              <a:rPr lang="en-US" dirty="0">
                <a:sym typeface="Symbol" pitchFamily="18" charset="2"/>
              </a:rPr>
              <a:t> </a:t>
            </a:r>
            <a:r>
              <a:rPr lang="en-US" sz="1600" dirty="0">
                <a:sym typeface="Symbol" pitchFamily="18" charset="2"/>
              </a:rPr>
              <a:t>factor </a:t>
            </a:r>
            <a:r>
              <a:rPr lang="en-US" sz="1600" dirty="0">
                <a:solidFill>
                  <a:schemeClr val="hlink"/>
                </a:solidFill>
                <a:sym typeface="Symbol" pitchFamily="18" charset="2"/>
              </a:rPr>
              <a:t>3.9 </a:t>
            </a:r>
            <a:r>
              <a:rPr lang="en-US" sz="1600" dirty="0">
                <a:sym typeface="Symbol" pitchFamily="18" charset="2"/>
              </a:rPr>
              <a:t>increase in cell length</a:t>
            </a:r>
            <a:r>
              <a:rPr lang="en-US" sz="1600" dirty="0"/>
              <a:t> </a:t>
            </a:r>
          </a:p>
        </p:txBody>
      </p:sp>
      <p:sp>
        <p:nvSpPr>
          <p:cNvPr id="2" name="Rectangle 1"/>
          <p:cNvSpPr/>
          <p:nvPr/>
        </p:nvSpPr>
        <p:spPr>
          <a:xfrm>
            <a:off x="3456709" y="1092358"/>
            <a:ext cx="3886200" cy="523220"/>
          </a:xfrm>
          <a:prstGeom prst="rect">
            <a:avLst/>
          </a:prstGeom>
        </p:spPr>
        <p:txBody>
          <a:bodyPr wrap="square">
            <a:spAutoFit/>
          </a:bodyPr>
          <a:lstStyle/>
          <a:p>
            <a:r>
              <a:rPr lang="en-US" sz="1400" dirty="0"/>
              <a:t>DTL tank 1 fully equipped: focusing by small permanent quadrupoles inside drift tubes.</a:t>
            </a:r>
          </a:p>
        </p:txBody>
      </p:sp>
      <p:pic>
        <p:nvPicPr>
          <p:cNvPr id="11" name="Picture 10" descr="DTL_T1S1_PCs_horiz.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7012" y="1025349"/>
            <a:ext cx="3139587" cy="3242395"/>
          </a:xfrm>
          <a:prstGeom prst="rect">
            <a:avLst/>
          </a:prstGeom>
        </p:spPr>
      </p:pic>
    </p:spTree>
    <p:extLst>
      <p:ext uri="{BB962C8B-B14F-4D97-AF65-F5344CB8AC3E}">
        <p14:creationId xmlns:p14="http://schemas.microsoft.com/office/powerpoint/2010/main" val="11905322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3"/>
          <p:cNvSpPr>
            <a:spLocks noGrp="1"/>
          </p:cNvSpPr>
          <p:nvPr>
            <p:ph type="ftr" sz="quarter" idx="11"/>
          </p:nvPr>
        </p:nvSpPr>
        <p:spPr/>
        <p:txBody>
          <a:bodyPr/>
          <a:lstStyle/>
          <a:p>
            <a:fld id="{9D37C15E-4FCE-4190-82F4-66F6D2EB3389}" type="slidenum">
              <a:rPr lang="en-GB"/>
              <a:pPr/>
              <a:t>44</a:t>
            </a:fld>
            <a:endParaRPr lang="en-GB"/>
          </a:p>
        </p:txBody>
      </p:sp>
      <p:sp>
        <p:nvSpPr>
          <p:cNvPr id="694276" name="Rectangle 4"/>
          <p:cNvSpPr>
            <a:spLocks noGrp="1" noChangeArrowheads="1"/>
          </p:cNvSpPr>
          <p:nvPr>
            <p:ph type="title"/>
          </p:nvPr>
        </p:nvSpPr>
        <p:spPr/>
        <p:txBody>
          <a:bodyPr/>
          <a:lstStyle/>
          <a:p>
            <a:r>
              <a:rPr lang="en-US" sz="3200" dirty="0"/>
              <a:t>Pi-mode structures: the PIMS</a:t>
            </a:r>
          </a:p>
        </p:txBody>
      </p:sp>
      <p:sp>
        <p:nvSpPr>
          <p:cNvPr id="694279" name="Text Box 7"/>
          <p:cNvSpPr txBox="1">
            <a:spLocks noChangeArrowheads="1"/>
          </p:cNvSpPr>
          <p:nvPr/>
        </p:nvSpPr>
        <p:spPr bwMode="auto">
          <a:xfrm>
            <a:off x="3721814" y="3904498"/>
            <a:ext cx="950913" cy="336550"/>
          </a:xfrm>
          <a:prstGeom prst="rect">
            <a:avLst/>
          </a:prstGeom>
          <a:noFill/>
          <a:ln w="12700">
            <a:noFill/>
            <a:miter lim="800000"/>
            <a:headEnd type="none" w="sm" len="sm"/>
            <a:tailEnd type="none" w="sm" len="sm"/>
          </a:ln>
          <a:effectLst/>
        </p:spPr>
        <p:txBody>
          <a:bodyPr wrap="none">
            <a:spAutoFit/>
          </a:bodyPr>
          <a:lstStyle/>
          <a:p>
            <a:r>
              <a:rPr lang="en-US" sz="1600"/>
              <a:t>RF input</a:t>
            </a:r>
          </a:p>
        </p:txBody>
      </p:sp>
      <p:pic>
        <p:nvPicPr>
          <p:cNvPr id="694280" name="Picture 1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07213" y="4133098"/>
            <a:ext cx="1820030" cy="1797050"/>
          </a:xfrm>
          <a:prstGeom prst="rect">
            <a:avLst/>
          </a:prstGeom>
          <a:noFill/>
          <a:ln w="9525" algn="ctr">
            <a:noFill/>
            <a:miter lim="800000"/>
            <a:headEnd/>
            <a:tailEnd/>
          </a:ln>
        </p:spPr>
      </p:pic>
      <p:sp>
        <p:nvSpPr>
          <p:cNvPr id="694282" name="Text Box 10"/>
          <p:cNvSpPr txBox="1">
            <a:spLocks noChangeArrowheads="1"/>
          </p:cNvSpPr>
          <p:nvPr/>
        </p:nvSpPr>
        <p:spPr bwMode="auto">
          <a:xfrm>
            <a:off x="4421172" y="5201402"/>
            <a:ext cx="6248400" cy="830997"/>
          </a:xfrm>
          <a:prstGeom prst="rect">
            <a:avLst/>
          </a:prstGeom>
          <a:noFill/>
          <a:ln w="12700">
            <a:noFill/>
            <a:miter lim="800000"/>
            <a:headEnd type="none" w="sm" len="sm"/>
            <a:tailEnd type="none" w="sm" len="sm"/>
          </a:ln>
          <a:effectLst/>
        </p:spPr>
        <p:txBody>
          <a:bodyPr wrap="square">
            <a:spAutoFit/>
          </a:bodyPr>
          <a:lstStyle/>
          <a:p>
            <a:r>
              <a:rPr lang="en-GB" sz="1600" dirty="0"/>
              <a:t>Cells in a cavity have the same length.</a:t>
            </a:r>
          </a:p>
          <a:p>
            <a:r>
              <a:rPr lang="en-GB" sz="1600" dirty="0"/>
              <a:t>When more cavities are used for acceleration, the cells are longer from one cavity to the next, to follow the increase in beam velocity. </a:t>
            </a:r>
            <a:endParaRPr lang="en-US" sz="1600" dirty="0"/>
          </a:p>
        </p:txBody>
      </p:sp>
      <p:pic>
        <p:nvPicPr>
          <p:cNvPr id="694283" name="Picture 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814" y="2913898"/>
            <a:ext cx="911225" cy="990600"/>
          </a:xfrm>
          <a:prstGeom prst="rect">
            <a:avLst/>
          </a:prstGeom>
          <a:noFill/>
          <a:ln w="9525" algn="ctr">
            <a:noFill/>
            <a:miter lim="800000"/>
            <a:headEnd/>
            <a:tailEnd/>
          </a:ln>
          <a:effectLst/>
        </p:spPr>
      </p:pic>
      <p:sp>
        <p:nvSpPr>
          <p:cNvPr id="694285" name="Text Box 13"/>
          <p:cNvSpPr txBox="1">
            <a:spLocks noChangeArrowheads="1"/>
          </p:cNvSpPr>
          <p:nvPr/>
        </p:nvSpPr>
        <p:spPr bwMode="auto">
          <a:xfrm>
            <a:off x="462337" y="1127544"/>
            <a:ext cx="11116638" cy="338554"/>
          </a:xfrm>
          <a:prstGeom prst="rect">
            <a:avLst/>
          </a:prstGeom>
          <a:noFill/>
          <a:ln w="12700">
            <a:noFill/>
            <a:miter lim="800000"/>
            <a:headEnd type="none" w="sm" len="sm"/>
            <a:tailEnd type="none" w="sm" len="sm"/>
          </a:ln>
          <a:effectLst/>
        </p:spPr>
        <p:txBody>
          <a:bodyPr wrap="square">
            <a:spAutoFit/>
          </a:bodyPr>
          <a:lstStyle/>
          <a:p>
            <a:r>
              <a:rPr lang="en-GB" sz="1600" dirty="0"/>
              <a:t>PIMS = Pi-Mode Structure, will be used in Linac4 at CERN to accelerate protons from 100 to 160 MeV (</a:t>
            </a:r>
            <a:r>
              <a:rPr lang="en-US" sz="1600" dirty="0">
                <a:latin typeface="Symbol" pitchFamily="18" charset="2"/>
                <a:sym typeface="Symbol" pitchFamily="18" charset="2"/>
              </a:rPr>
              <a:t>b </a:t>
            </a:r>
            <a:r>
              <a:rPr lang="en-US" sz="1600" dirty="0">
                <a:latin typeface="Comic Sans MS" pitchFamily="66" charset="0"/>
                <a:sym typeface="Symbol" pitchFamily="18" charset="2"/>
              </a:rPr>
              <a:t>&gt; 0.4)</a:t>
            </a:r>
            <a:endParaRPr lang="en-US" sz="1600" dirty="0"/>
          </a:p>
        </p:txBody>
      </p:sp>
      <p:sp>
        <p:nvSpPr>
          <p:cNvPr id="13" name="Rectangle 6"/>
          <p:cNvSpPr>
            <a:spLocks noChangeArrowheads="1"/>
          </p:cNvSpPr>
          <p:nvPr/>
        </p:nvSpPr>
        <p:spPr bwMode="auto">
          <a:xfrm>
            <a:off x="6179751" y="1656598"/>
            <a:ext cx="3962400" cy="6858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sz="1600" dirty="0">
                <a:latin typeface="Comic Sans MS" pitchFamily="66" charset="0"/>
                <a:sym typeface="Symbol" pitchFamily="18" charset="2"/>
              </a:rPr>
              <a:t>7 cells magnetically coupled, 352 MHz</a:t>
            </a:r>
          </a:p>
          <a:p>
            <a:pPr marL="457200" indent="-457200">
              <a:buClr>
                <a:schemeClr val="hlink"/>
              </a:buClr>
              <a:buSzPct val="70000"/>
            </a:pPr>
            <a:r>
              <a:rPr lang="en-US" sz="1600" dirty="0">
                <a:latin typeface="Comic Sans MS" pitchFamily="66" charset="0"/>
                <a:sym typeface="Symbol" pitchFamily="18" charset="2"/>
              </a:rPr>
              <a:t>Operating in </a:t>
            </a:r>
            <a:r>
              <a:rPr lang="en-US" sz="1600" dirty="0">
                <a:latin typeface="Symbol" pitchFamily="18" charset="2"/>
                <a:sym typeface="Symbol" pitchFamily="18" charset="2"/>
              </a:rPr>
              <a:t>p</a:t>
            </a:r>
            <a:r>
              <a:rPr lang="en-US" sz="1600" dirty="0">
                <a:latin typeface="Comic Sans MS" pitchFamily="66" charset="0"/>
                <a:sym typeface="Symbol" pitchFamily="18" charset="2"/>
              </a:rPr>
              <a:t>-mode, cell length </a:t>
            </a:r>
            <a:r>
              <a:rPr lang="en-US" sz="1600" dirty="0" err="1">
                <a:latin typeface="Symbol" pitchFamily="18" charset="2"/>
                <a:sym typeface="Symbol" pitchFamily="18" charset="2"/>
              </a:rPr>
              <a:t>bl</a:t>
            </a:r>
            <a:r>
              <a:rPr lang="en-US" sz="1600" dirty="0">
                <a:latin typeface="Symbol" pitchFamily="18" charset="2"/>
                <a:sym typeface="Symbol" pitchFamily="18" charset="2"/>
              </a:rPr>
              <a:t>/2</a:t>
            </a:r>
            <a:r>
              <a:rPr lang="en-US" sz="1600" dirty="0">
                <a:latin typeface="Comic Sans MS" pitchFamily="66" charset="0"/>
                <a:sym typeface="Symbol" pitchFamily="18" charset="2"/>
              </a:rPr>
              <a:t>.</a:t>
            </a:r>
          </a:p>
        </p:txBody>
      </p:sp>
      <p:pic>
        <p:nvPicPr>
          <p:cNvPr id="14" name="Picture 13" descr="Whole Cavity section"/>
          <p:cNvPicPr/>
          <p:nvPr/>
        </p:nvPicPr>
        <p:blipFill>
          <a:blip r:embed="rId4" cstate="email">
            <a:extLst>
              <a:ext uri="{28A0092B-C50C-407E-A947-70E740481C1C}">
                <a14:useLocalDpi xmlns:a14="http://schemas.microsoft.com/office/drawing/2010/main"/>
              </a:ext>
            </a:extLst>
          </a:blip>
          <a:srcRect/>
          <a:stretch>
            <a:fillRect/>
          </a:stretch>
        </p:blipFill>
        <p:spPr bwMode="auto">
          <a:xfrm>
            <a:off x="1588213" y="1466098"/>
            <a:ext cx="3540760" cy="2255520"/>
          </a:xfrm>
          <a:prstGeom prst="rect">
            <a:avLst/>
          </a:prstGeom>
          <a:noFill/>
          <a:ln w="9525">
            <a:noFill/>
            <a:miter lim="800000"/>
            <a:headEnd/>
            <a:tailEnd/>
          </a:ln>
        </p:spPr>
      </p:pic>
      <p:sp>
        <p:nvSpPr>
          <p:cNvPr id="694278" name="Line 6"/>
          <p:cNvSpPr>
            <a:spLocks noChangeShapeType="1"/>
          </p:cNvSpPr>
          <p:nvPr/>
        </p:nvSpPr>
        <p:spPr bwMode="auto">
          <a:xfrm flipH="1" flipV="1">
            <a:off x="3569413" y="3218698"/>
            <a:ext cx="304800" cy="533400"/>
          </a:xfrm>
          <a:prstGeom prst="line">
            <a:avLst/>
          </a:prstGeom>
          <a:noFill/>
          <a:ln w="12700">
            <a:solidFill>
              <a:schemeClr val="tx1"/>
            </a:solidFill>
            <a:round/>
            <a:headEnd type="none" w="sm" len="sm"/>
            <a:tailEnd type="triangle" w="sm" len="sm"/>
          </a:ln>
          <a:effectLst/>
        </p:spPr>
        <p:txBody>
          <a:bodyPr/>
          <a:lstStyle/>
          <a:p>
            <a:endParaRPr lang="en-US"/>
          </a:p>
        </p:txBody>
      </p:sp>
      <p:pic>
        <p:nvPicPr>
          <p:cNvPr id="757762" name="Picture 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254849" y="2465787"/>
            <a:ext cx="3887302" cy="2477089"/>
          </a:xfrm>
          <a:prstGeom prst="rect">
            <a:avLst/>
          </a:prstGeom>
          <a:noFill/>
          <a:ln w="9525">
            <a:noFill/>
            <a:miter lim="800000"/>
            <a:headEnd/>
            <a:tailEnd/>
          </a:ln>
          <a:effectLst/>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ooter Placeholder 4"/>
          <p:cNvSpPr>
            <a:spLocks noGrp="1"/>
          </p:cNvSpPr>
          <p:nvPr>
            <p:ph type="ftr" sz="quarter" idx="11"/>
          </p:nvPr>
        </p:nvSpPr>
        <p:spPr bwMode="auto">
          <a:xfrm>
            <a:off x="9673739" y="5562601"/>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5E649111-3535-447C-B92C-40C8761D48D1}" type="slidenum">
              <a:rPr lang="en-GB" smtClean="0"/>
              <a:pPr/>
              <a:t>45</a:t>
            </a:fld>
            <a:endParaRPr lang="en-GB"/>
          </a:p>
        </p:txBody>
      </p:sp>
      <p:pic>
        <p:nvPicPr>
          <p:cNvPr id="631816" name="Picture 8" descr="PIMS_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49139" y="1836739"/>
            <a:ext cx="8229600" cy="4354512"/>
          </a:xfrm>
          <a:prstGeom prst="rect">
            <a:avLst/>
          </a:prstGeom>
          <a:noFill/>
        </p:spPr>
      </p:pic>
      <p:sp>
        <p:nvSpPr>
          <p:cNvPr id="631812" name="Rectangle 4"/>
          <p:cNvSpPr>
            <a:spLocks noGrp="1" noChangeArrowheads="1"/>
          </p:cNvSpPr>
          <p:nvPr>
            <p:ph type="title"/>
          </p:nvPr>
        </p:nvSpPr>
        <p:spPr/>
        <p:txBody>
          <a:bodyPr/>
          <a:lstStyle/>
          <a:p>
            <a:r>
              <a:rPr lang="en-GB" sz="3200"/>
              <a:t>Sequence of PIMS cavities</a:t>
            </a:r>
            <a:endParaRPr lang="en-US" sz="3200"/>
          </a:p>
        </p:txBody>
      </p:sp>
      <p:sp>
        <p:nvSpPr>
          <p:cNvPr id="631813" name="Rectangle 5"/>
          <p:cNvSpPr>
            <a:spLocks noChangeArrowheads="1"/>
          </p:cNvSpPr>
          <p:nvPr/>
        </p:nvSpPr>
        <p:spPr bwMode="auto">
          <a:xfrm>
            <a:off x="605939" y="1197070"/>
            <a:ext cx="8763000" cy="609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Cells have same length inside a cavity (7 cells) but increase from one cavity to the next. At high energy (&gt;100 MeV) beta changes slowly and phase error (“phase slippage”) is small.</a:t>
            </a:r>
          </a:p>
        </p:txBody>
      </p:sp>
      <p:graphicFrame>
        <p:nvGraphicFramePr>
          <p:cNvPr id="631814" name="Object 6"/>
          <p:cNvGraphicFramePr>
            <a:graphicFrameLocks noGrp="1" noChangeAspect="1"/>
          </p:cNvGraphicFramePr>
          <p:nvPr>
            <p:ph idx="1"/>
            <p:extLst>
              <p:ext uri="{D42A27DB-BD31-4B8C-83A1-F6EECF244321}">
                <p14:modId xmlns:p14="http://schemas.microsoft.com/office/powerpoint/2010/main" val="899554789"/>
              </p:ext>
            </p:extLst>
          </p:nvPr>
        </p:nvGraphicFramePr>
        <p:xfrm>
          <a:off x="8302139" y="3886201"/>
          <a:ext cx="2590800" cy="2179638"/>
        </p:xfrm>
        <a:graphic>
          <a:graphicData uri="http://schemas.openxmlformats.org/presentationml/2006/ole">
            <mc:AlternateContent xmlns:mc="http://schemas.openxmlformats.org/markup-compatibility/2006">
              <mc:Choice xmlns:v="urn:schemas-microsoft-com:vml" Requires="v">
                <p:oleObj name="Chart" r:id="rId3" imgW="6751402" imgH="4008010" progId="Excel.Sheet.8">
                  <p:embed/>
                </p:oleObj>
              </mc:Choice>
              <mc:Fallback>
                <p:oleObj name="Chart" r:id="rId3" imgW="6751402" imgH="4008010" progId="Excel.Sheet.8">
                  <p:embed/>
                  <p:pic>
                    <p:nvPicPr>
                      <p:cNvPr id="631814" name="Object 6"/>
                      <p:cNvPicPr>
                        <a:picLocks noChangeAspect="1" noChangeArrowheads="1"/>
                      </p:cNvPicPr>
                      <p:nvPr/>
                    </p:nvPicPr>
                    <p:blipFill>
                      <a:blip r:embed="rId4">
                        <a:extLst>
                          <a:ext uri="{28A0092B-C50C-407E-A947-70E740481C1C}">
                            <a14:useLocalDpi xmlns:a14="http://schemas.microsoft.com/office/drawing/2010/main" val="0"/>
                          </a:ext>
                        </a:extLst>
                      </a:blip>
                      <a:srcRect l="4167" t="30742" r="36867" b="1898"/>
                      <a:stretch>
                        <a:fillRect/>
                      </a:stretch>
                    </p:blipFill>
                    <p:spPr bwMode="auto">
                      <a:xfrm>
                        <a:off x="8302139" y="3886201"/>
                        <a:ext cx="2590800" cy="2179638"/>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31817" name="Line 9"/>
          <p:cNvSpPr>
            <a:spLocks noChangeShapeType="1"/>
          </p:cNvSpPr>
          <p:nvPr/>
        </p:nvSpPr>
        <p:spPr bwMode="auto">
          <a:xfrm flipV="1">
            <a:off x="3577739" y="3611564"/>
            <a:ext cx="533400" cy="1524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631818" name="Line 10"/>
          <p:cNvSpPr>
            <a:spLocks noChangeShapeType="1"/>
          </p:cNvSpPr>
          <p:nvPr/>
        </p:nvSpPr>
        <p:spPr bwMode="auto">
          <a:xfrm flipV="1">
            <a:off x="10435739" y="1935164"/>
            <a:ext cx="533400" cy="1524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631819" name="Text Box 11"/>
          <p:cNvSpPr txBox="1">
            <a:spLocks noChangeArrowheads="1"/>
          </p:cNvSpPr>
          <p:nvPr/>
        </p:nvSpPr>
        <p:spPr bwMode="auto">
          <a:xfrm>
            <a:off x="3501539" y="2925765"/>
            <a:ext cx="1054100" cy="581025"/>
          </a:xfrm>
          <a:prstGeom prst="rect">
            <a:avLst/>
          </a:prstGeom>
          <a:noFill/>
          <a:ln w="12700">
            <a:noFill/>
            <a:miter lim="800000"/>
            <a:headEnd type="none" w="sm" len="sm"/>
            <a:tailEnd type="none" w="sm" len="sm"/>
          </a:ln>
          <a:effectLst/>
        </p:spPr>
        <p:txBody>
          <a:bodyPr wrap="none">
            <a:spAutoFit/>
          </a:bodyPr>
          <a:lstStyle/>
          <a:p>
            <a:r>
              <a:rPr lang="en-US" sz="1600"/>
              <a:t>100 MeV,</a:t>
            </a:r>
          </a:p>
          <a:p>
            <a:r>
              <a:rPr lang="en-US" sz="1600"/>
              <a:t>128 cm </a:t>
            </a:r>
          </a:p>
        </p:txBody>
      </p:sp>
      <p:sp>
        <p:nvSpPr>
          <p:cNvPr id="631820" name="Text Box 12"/>
          <p:cNvSpPr txBox="1">
            <a:spLocks noChangeArrowheads="1"/>
          </p:cNvSpPr>
          <p:nvPr/>
        </p:nvSpPr>
        <p:spPr bwMode="auto">
          <a:xfrm>
            <a:off x="9749939" y="1379540"/>
            <a:ext cx="1054100" cy="581025"/>
          </a:xfrm>
          <a:prstGeom prst="rect">
            <a:avLst/>
          </a:prstGeom>
          <a:noFill/>
          <a:ln w="12700">
            <a:noFill/>
            <a:miter lim="800000"/>
            <a:headEnd type="none" w="sm" len="sm"/>
            <a:tailEnd type="none" w="sm" len="sm"/>
          </a:ln>
          <a:effectLst/>
        </p:spPr>
        <p:txBody>
          <a:bodyPr wrap="none">
            <a:spAutoFit/>
          </a:bodyPr>
          <a:lstStyle/>
          <a:p>
            <a:r>
              <a:rPr lang="en-US" sz="1600"/>
              <a:t>160 MeV,</a:t>
            </a:r>
          </a:p>
          <a:p>
            <a:r>
              <a:rPr lang="en-US" sz="1600"/>
              <a:t>155 cm </a:t>
            </a:r>
          </a:p>
        </p:txBody>
      </p:sp>
      <p:sp>
        <p:nvSpPr>
          <p:cNvPr id="631822" name="Line 14"/>
          <p:cNvSpPr>
            <a:spLocks noChangeShapeType="1"/>
          </p:cNvSpPr>
          <p:nvPr/>
        </p:nvSpPr>
        <p:spPr bwMode="auto">
          <a:xfrm flipH="1">
            <a:off x="5939939" y="2743201"/>
            <a:ext cx="152400" cy="609600"/>
          </a:xfrm>
          <a:prstGeom prst="line">
            <a:avLst/>
          </a:prstGeom>
          <a:noFill/>
          <a:ln w="28575">
            <a:solidFill>
              <a:srgbClr val="3333FF"/>
            </a:solidFill>
            <a:round/>
            <a:headEnd type="none" w="sm" len="sm"/>
            <a:tailEnd type="triangle" w="sm" len="sm"/>
          </a:ln>
          <a:effectLst/>
        </p:spPr>
        <p:txBody>
          <a:bodyPr/>
          <a:lstStyle/>
          <a:p>
            <a:endParaRPr lang="en-US"/>
          </a:p>
        </p:txBody>
      </p:sp>
      <p:sp>
        <p:nvSpPr>
          <p:cNvPr id="631825" name="Line 17"/>
          <p:cNvSpPr>
            <a:spLocks noChangeShapeType="1"/>
          </p:cNvSpPr>
          <p:nvPr/>
        </p:nvSpPr>
        <p:spPr bwMode="auto">
          <a:xfrm>
            <a:off x="6397139" y="2590801"/>
            <a:ext cx="152400" cy="609600"/>
          </a:xfrm>
          <a:prstGeom prst="line">
            <a:avLst/>
          </a:prstGeom>
          <a:noFill/>
          <a:ln w="28575">
            <a:solidFill>
              <a:srgbClr val="3333FF"/>
            </a:solidFill>
            <a:round/>
            <a:headEnd type="none" w="sm" len="sm"/>
            <a:tailEnd type="triangle" w="sm" len="sm"/>
          </a:ln>
          <a:effectLst/>
        </p:spPr>
        <p:txBody>
          <a:bodyPr/>
          <a:lstStyle/>
          <a:p>
            <a:endParaRPr lang="en-US"/>
          </a:p>
        </p:txBody>
      </p:sp>
      <p:sp>
        <p:nvSpPr>
          <p:cNvPr id="631826" name="Line 18"/>
          <p:cNvSpPr>
            <a:spLocks noChangeShapeType="1"/>
          </p:cNvSpPr>
          <p:nvPr/>
        </p:nvSpPr>
        <p:spPr bwMode="auto">
          <a:xfrm>
            <a:off x="6625739" y="2590801"/>
            <a:ext cx="457200" cy="381000"/>
          </a:xfrm>
          <a:prstGeom prst="line">
            <a:avLst/>
          </a:prstGeom>
          <a:noFill/>
          <a:ln w="28575">
            <a:solidFill>
              <a:srgbClr val="3333FF"/>
            </a:solidFill>
            <a:round/>
            <a:headEnd type="none" w="sm" len="sm"/>
            <a:tailEnd type="triangle" w="sm" len="sm"/>
          </a:ln>
          <a:effectLst/>
        </p:spPr>
        <p:txBody>
          <a:bodyPr/>
          <a:lstStyle/>
          <a:p>
            <a:endParaRPr lang="en-US"/>
          </a:p>
        </p:txBody>
      </p:sp>
      <p:sp>
        <p:nvSpPr>
          <p:cNvPr id="631827" name="Text Box 19"/>
          <p:cNvSpPr txBox="1">
            <a:spLocks noChangeArrowheads="1"/>
          </p:cNvSpPr>
          <p:nvPr/>
        </p:nvSpPr>
        <p:spPr bwMode="auto">
          <a:xfrm>
            <a:off x="5101739" y="1981202"/>
            <a:ext cx="2209800" cy="581025"/>
          </a:xfrm>
          <a:prstGeom prst="rect">
            <a:avLst/>
          </a:prstGeom>
          <a:noFill/>
          <a:ln w="12700">
            <a:noFill/>
            <a:miter lim="800000"/>
            <a:headEnd type="none" w="sm" len="sm"/>
            <a:tailEnd type="none" w="sm" len="sm"/>
          </a:ln>
          <a:effectLst/>
        </p:spPr>
        <p:txBody>
          <a:bodyPr>
            <a:spAutoFit/>
          </a:bodyPr>
          <a:lstStyle/>
          <a:p>
            <a:r>
              <a:rPr lang="en-US" sz="1600"/>
              <a:t>Focusing quadrupoles between cavities</a:t>
            </a:r>
          </a:p>
        </p:txBody>
      </p:sp>
      <p:sp>
        <p:nvSpPr>
          <p:cNvPr id="631828" name="Line 20"/>
          <p:cNvSpPr>
            <a:spLocks noChangeShapeType="1"/>
          </p:cNvSpPr>
          <p:nvPr/>
        </p:nvSpPr>
        <p:spPr bwMode="auto">
          <a:xfrm>
            <a:off x="9368939" y="5334001"/>
            <a:ext cx="685800" cy="0"/>
          </a:xfrm>
          <a:prstGeom prst="line">
            <a:avLst/>
          </a:prstGeom>
          <a:noFill/>
          <a:ln w="12700">
            <a:solidFill>
              <a:schemeClr val="tx1"/>
            </a:solidFill>
            <a:round/>
            <a:headEnd type="triangle" w="med" len="med"/>
            <a:tailEnd type="triangle" w="med" len="med"/>
          </a:ln>
          <a:effectLst/>
        </p:spPr>
        <p:txBody>
          <a:bodyPr/>
          <a:lstStyle/>
          <a:p>
            <a:endParaRPr lang="en-US"/>
          </a:p>
        </p:txBody>
      </p:sp>
      <p:sp>
        <p:nvSpPr>
          <p:cNvPr id="631829" name="Text Box 21"/>
          <p:cNvSpPr txBox="1">
            <a:spLocks noChangeArrowheads="1"/>
          </p:cNvSpPr>
          <p:nvPr/>
        </p:nvSpPr>
        <p:spPr bwMode="auto">
          <a:xfrm>
            <a:off x="9597539" y="5029201"/>
            <a:ext cx="1150938" cy="304800"/>
          </a:xfrm>
          <a:prstGeom prst="rect">
            <a:avLst/>
          </a:prstGeom>
          <a:noFill/>
          <a:ln w="12700">
            <a:noFill/>
            <a:miter lim="800000"/>
            <a:headEnd type="none" w="sm" len="sm"/>
            <a:tailEnd type="none" w="sm" len="sm"/>
          </a:ln>
          <a:effectLst/>
        </p:spPr>
        <p:txBody>
          <a:bodyPr wrap="none">
            <a:spAutoFit/>
          </a:bodyPr>
          <a:lstStyle/>
          <a:p>
            <a:r>
              <a:rPr lang="en-US" sz="1400"/>
              <a:t>PIMS range</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952C3CA7-0356-4C76-A2DC-0FB761F32550}" type="slidenum">
              <a:rPr lang="en-GB"/>
              <a:pPr/>
              <a:t>46</a:t>
            </a:fld>
            <a:endParaRPr lang="en-GB"/>
          </a:p>
        </p:txBody>
      </p:sp>
      <p:sp>
        <p:nvSpPr>
          <p:cNvPr id="547844" name="Rectangle 4"/>
          <p:cNvSpPr>
            <a:spLocks noGrp="1" noChangeArrowheads="1"/>
          </p:cNvSpPr>
          <p:nvPr>
            <p:ph type="title"/>
          </p:nvPr>
        </p:nvSpPr>
        <p:spPr/>
        <p:txBody>
          <a:bodyPr/>
          <a:lstStyle/>
          <a:p>
            <a:r>
              <a:rPr lang="en-GB" sz="3200" dirty="0"/>
              <a:t>Pi-mode superconducting structures (elliptical) </a:t>
            </a:r>
            <a:endParaRPr lang="en-US" sz="3200" dirty="0"/>
          </a:p>
        </p:txBody>
      </p:sp>
      <p:sp>
        <p:nvSpPr>
          <p:cNvPr id="547845" name="Rectangle 5"/>
          <p:cNvSpPr>
            <a:spLocks noChangeArrowheads="1"/>
          </p:cNvSpPr>
          <p:nvPr/>
        </p:nvSpPr>
        <p:spPr bwMode="auto">
          <a:xfrm>
            <a:off x="5229546" y="1371600"/>
            <a:ext cx="6962454" cy="30480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sz="1600" dirty="0">
                <a:latin typeface="Comic Sans MS" pitchFamily="66" charset="0"/>
                <a:sym typeface="Symbol" pitchFamily="18" charset="2"/>
              </a:rPr>
              <a:t>Standing wave structures for particles at </a:t>
            </a:r>
            <a:r>
              <a:rPr lang="en-US" sz="1600" dirty="0">
                <a:latin typeface="Symbol" pitchFamily="18" charset="2"/>
                <a:sym typeface="Symbol" pitchFamily="18" charset="2"/>
              </a:rPr>
              <a:t>b</a:t>
            </a:r>
            <a:r>
              <a:rPr lang="en-US" sz="1600" dirty="0">
                <a:latin typeface="Comic Sans MS" pitchFamily="66" charset="0"/>
                <a:sym typeface="Symbol" pitchFamily="18" charset="2"/>
              </a:rPr>
              <a:t>&gt;0.5-0.7, widely used for protons (SNS, etc.) and electrons (ILC, etc.) f=350-700 MHz (protons), f=350 MHz – 3 GHz (electrons)  </a:t>
            </a:r>
          </a:p>
          <a:p>
            <a:pPr marL="457200" indent="-457200">
              <a:buClr>
                <a:schemeClr val="hlink"/>
              </a:buClr>
              <a:buSzPct val="70000"/>
            </a:pPr>
            <a:r>
              <a:rPr lang="en-US" sz="1600" dirty="0">
                <a:latin typeface="Comic Sans MS" pitchFamily="66" charset="0"/>
                <a:sym typeface="Symbol" pitchFamily="18" charset="2"/>
              </a:rPr>
              <a:t>Chain of cells electrically coupled, large apertures (ZT</a:t>
            </a:r>
            <a:r>
              <a:rPr lang="en-US" sz="1600" baseline="30000" dirty="0">
                <a:latin typeface="Comic Sans MS" pitchFamily="66" charset="0"/>
                <a:sym typeface="Symbol" pitchFamily="18" charset="2"/>
              </a:rPr>
              <a:t>2</a:t>
            </a:r>
            <a:r>
              <a:rPr lang="en-US" sz="1600" dirty="0">
                <a:latin typeface="Comic Sans MS" pitchFamily="66" charset="0"/>
                <a:sym typeface="Symbol" pitchFamily="18" charset="2"/>
              </a:rPr>
              <a:t> not a concern).</a:t>
            </a:r>
          </a:p>
          <a:p>
            <a:pPr marL="457200" indent="-457200">
              <a:buClr>
                <a:schemeClr val="hlink"/>
              </a:buClr>
              <a:buSzPct val="70000"/>
            </a:pPr>
            <a:r>
              <a:rPr lang="en-US" sz="1600" dirty="0">
                <a:latin typeface="Comic Sans MS" pitchFamily="66" charset="0"/>
                <a:sym typeface="Symbol" pitchFamily="18" charset="2"/>
              </a:rPr>
              <a:t>Operating in </a:t>
            </a:r>
            <a:r>
              <a:rPr lang="en-US" sz="1600" dirty="0">
                <a:latin typeface="Symbol" pitchFamily="18" charset="2"/>
                <a:sym typeface="Symbol" pitchFamily="18" charset="2"/>
              </a:rPr>
              <a:t>p</a:t>
            </a:r>
            <a:r>
              <a:rPr lang="en-US" sz="1600" dirty="0">
                <a:latin typeface="Comic Sans MS" pitchFamily="66" charset="0"/>
                <a:sym typeface="Symbol" pitchFamily="18" charset="2"/>
              </a:rPr>
              <a:t>-mode, cell length </a:t>
            </a:r>
            <a:r>
              <a:rPr lang="en-US" sz="1600" dirty="0">
                <a:latin typeface="Symbol" pitchFamily="18" charset="2"/>
                <a:sym typeface="Symbol" pitchFamily="18" charset="2"/>
              </a:rPr>
              <a:t>bl/2</a:t>
            </a:r>
          </a:p>
          <a:p>
            <a:pPr marL="457200" indent="-457200">
              <a:buClr>
                <a:schemeClr val="hlink"/>
              </a:buClr>
              <a:buSzPct val="70000"/>
            </a:pPr>
            <a:r>
              <a:rPr lang="en-US" sz="1600" dirty="0">
                <a:latin typeface="Comic Sans MS" pitchFamily="66" charset="0"/>
                <a:sym typeface="Symbol" pitchFamily="18" charset="2"/>
              </a:rPr>
              <a:t>Input coupler placed at one end.</a:t>
            </a:r>
            <a:endParaRPr lang="en-US" sz="1600" i="1" dirty="0">
              <a:latin typeface="Comic Sans MS" pitchFamily="66" charset="0"/>
              <a:sym typeface="Symbol" pitchFamily="18" charset="2"/>
            </a:endParaRPr>
          </a:p>
        </p:txBody>
      </p:sp>
      <p:pic>
        <p:nvPicPr>
          <p:cNvPr id="547849" name="Picture 9" descr="ccl_2"/>
          <p:cNvPicPr>
            <a:picLocks noChangeAspect="1" noChangeArrowheads="1"/>
          </p:cNvPicPr>
          <p:nvPr/>
        </p:nvPicPr>
        <p:blipFill>
          <a:blip r:embed="rId2" cstate="print"/>
          <a:srcRect/>
          <a:stretch>
            <a:fillRect/>
          </a:stretch>
        </p:blipFill>
        <p:spPr bwMode="auto">
          <a:xfrm>
            <a:off x="897324" y="1050303"/>
            <a:ext cx="3048000" cy="2570163"/>
          </a:xfrm>
          <a:prstGeom prst="rect">
            <a:avLst/>
          </a:prstGeom>
          <a:noFill/>
        </p:spPr>
      </p:pic>
      <p:pic>
        <p:nvPicPr>
          <p:cNvPr id="547850" name="Picture 10" descr="9107011-A4-at-144-dpi"/>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97324" y="3739839"/>
            <a:ext cx="4038600" cy="2497138"/>
          </a:xfrm>
          <a:prstGeom prst="rect">
            <a:avLst/>
          </a:prstGeom>
          <a:noFill/>
        </p:spPr>
      </p:pic>
      <p:pic>
        <p:nvPicPr>
          <p:cNvPr id="547851" name="Picture 11" descr="9706010_0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946377" y="3263311"/>
            <a:ext cx="4034361" cy="2705974"/>
          </a:xfrm>
          <a:prstGeom prst="rect">
            <a:avLst/>
          </a:prstGeom>
          <a:noFill/>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ABAD9EAB-1528-47BB-B092-8069063CAD24}" type="slidenum">
              <a:rPr lang="en-GB"/>
              <a:pPr/>
              <a:t>47</a:t>
            </a:fld>
            <a:endParaRPr lang="en-GB"/>
          </a:p>
        </p:txBody>
      </p:sp>
      <p:sp>
        <p:nvSpPr>
          <p:cNvPr id="551938" name="Rectangle 2"/>
          <p:cNvSpPr>
            <a:spLocks noGrp="1" noChangeArrowheads="1"/>
          </p:cNvSpPr>
          <p:nvPr>
            <p:ph type="title"/>
          </p:nvPr>
        </p:nvSpPr>
        <p:spPr>
          <a:xfrm>
            <a:off x="523981" y="326988"/>
            <a:ext cx="11147461" cy="742985"/>
          </a:xfrm>
        </p:spPr>
        <p:txBody>
          <a:bodyPr/>
          <a:lstStyle/>
          <a:p>
            <a:r>
              <a:rPr lang="en-US" dirty="0"/>
              <a:t>Long chains of linac cells</a:t>
            </a:r>
          </a:p>
        </p:txBody>
      </p:sp>
      <p:sp>
        <p:nvSpPr>
          <p:cNvPr id="551941" name="Rectangle 5"/>
          <p:cNvSpPr>
            <a:spLocks noChangeArrowheads="1"/>
          </p:cNvSpPr>
          <p:nvPr/>
        </p:nvSpPr>
        <p:spPr bwMode="auto">
          <a:xfrm>
            <a:off x="590763" y="1254125"/>
            <a:ext cx="10710810" cy="1835151"/>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GB" dirty="0">
                <a:latin typeface="Comic Sans MS" pitchFamily="66" charset="0"/>
                <a:sym typeface="ZapfDingbats" pitchFamily="82" charset="2"/>
              </a:rPr>
              <a:t> </a:t>
            </a:r>
            <a:r>
              <a:rPr lang="en-GB" dirty="0">
                <a:latin typeface="Comic Sans MS" pitchFamily="66" charset="0"/>
                <a:sym typeface="Symbol" pitchFamily="18" charset="2"/>
              </a:rPr>
              <a:t>To reduce RF cost, linacs use high-power RF sources feeding a large number of </a:t>
            </a:r>
            <a:r>
              <a:rPr lang="en-GB" dirty="0">
                <a:solidFill>
                  <a:srgbClr val="FF3300"/>
                </a:solidFill>
                <a:latin typeface="Comic Sans MS" pitchFamily="66" charset="0"/>
                <a:sym typeface="Symbol" pitchFamily="18" charset="2"/>
              </a:rPr>
              <a:t>coupled cells</a:t>
            </a:r>
            <a:r>
              <a:rPr lang="en-GB" dirty="0">
                <a:latin typeface="Comic Sans MS" pitchFamily="66" charset="0"/>
                <a:sym typeface="Symbol" pitchFamily="18" charset="2"/>
              </a:rPr>
              <a:t> (DTL: 30-40 cells, other high-frequency structures can have &gt;100 cells).</a:t>
            </a:r>
          </a:p>
          <a:p>
            <a:pPr marL="457200" indent="-457200">
              <a:buClr>
                <a:schemeClr val="hlink"/>
              </a:buClr>
              <a:buSzPct val="70000"/>
            </a:pPr>
            <a:endParaRPr lang="en-GB" dirty="0">
              <a:latin typeface="Comic Sans MS" pitchFamily="66" charset="0"/>
              <a:sym typeface="Symbol" pitchFamily="18" charset="2"/>
            </a:endParaRPr>
          </a:p>
          <a:p>
            <a:pPr marL="457200" indent="-457200">
              <a:buClr>
                <a:schemeClr val="hlink"/>
              </a:buClr>
              <a:buSzPct val="70000"/>
            </a:pPr>
            <a:r>
              <a:rPr lang="en-GB" dirty="0">
                <a:latin typeface="Comic Sans MS" pitchFamily="66" charset="0"/>
                <a:sym typeface="ZapfDingbats" pitchFamily="82" charset="2"/>
              </a:rPr>
              <a:t></a:t>
            </a:r>
            <a:r>
              <a:rPr lang="en-GB" dirty="0">
                <a:latin typeface="Comic Sans MS" pitchFamily="66" charset="0"/>
                <a:sym typeface="Symbol" pitchFamily="18" charset="2"/>
              </a:rPr>
              <a:t> But long linac structures (operating in 0 or </a:t>
            </a:r>
            <a:r>
              <a:rPr lang="en-GB" dirty="0">
                <a:latin typeface="Symbol" pitchFamily="18" charset="2"/>
                <a:sym typeface="Symbol" pitchFamily="18" charset="2"/>
              </a:rPr>
              <a:t>p</a:t>
            </a:r>
            <a:r>
              <a:rPr lang="en-GB" dirty="0">
                <a:latin typeface="Comic Sans MS" pitchFamily="66" charset="0"/>
                <a:sym typeface="Symbol" pitchFamily="18" charset="2"/>
              </a:rPr>
              <a:t> mode) become extremely </a:t>
            </a:r>
            <a:r>
              <a:rPr lang="en-GB" dirty="0">
                <a:solidFill>
                  <a:srgbClr val="FF3300"/>
                </a:solidFill>
                <a:latin typeface="Comic Sans MS" pitchFamily="66" charset="0"/>
                <a:sym typeface="Symbol" pitchFamily="18" charset="2"/>
              </a:rPr>
              <a:t>sensitive to mechanical errors</a:t>
            </a:r>
            <a:r>
              <a:rPr lang="en-GB" dirty="0">
                <a:latin typeface="Comic Sans MS" pitchFamily="66" charset="0"/>
                <a:sym typeface="Symbol" pitchFamily="18" charset="2"/>
              </a:rPr>
              <a:t>: small machining errors in the cells can induce large differences in the accelerating field between cells.</a:t>
            </a:r>
            <a:endParaRPr lang="en-US" dirty="0">
              <a:latin typeface="Comic Sans MS" pitchFamily="66" charset="0"/>
              <a:sym typeface="Symbol" pitchFamily="18" charset="2"/>
            </a:endParaRPr>
          </a:p>
        </p:txBody>
      </p:sp>
      <p:pic>
        <p:nvPicPr>
          <p:cNvPr id="551945"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65816" y="3033982"/>
            <a:ext cx="3352800" cy="2763838"/>
          </a:xfrm>
          <a:prstGeom prst="rect">
            <a:avLst/>
          </a:prstGeom>
          <a:noFill/>
          <a:ln w="9525">
            <a:noFill/>
            <a:miter lim="800000"/>
            <a:headEnd/>
            <a:tailEnd/>
          </a:ln>
        </p:spPr>
      </p:pic>
      <p:pic>
        <p:nvPicPr>
          <p:cNvPr id="551946" name="Picture 10"/>
          <p:cNvPicPr>
            <a:picLocks noChangeAspect="1" noChangeArrowheads="1"/>
          </p:cNvPicPr>
          <p:nvPr/>
        </p:nvPicPr>
        <p:blipFill>
          <a:blip r:embed="rId3" cstate="email">
            <a:extLst>
              <a:ext uri="{28A0092B-C50C-407E-A947-70E740481C1C}">
                <a14:useLocalDpi xmlns:a14="http://schemas.microsoft.com/office/drawing/2010/main"/>
              </a:ext>
            </a:extLst>
          </a:blip>
          <a:srcRect r="43549" b="75533"/>
          <a:stretch>
            <a:fillRect/>
          </a:stretch>
        </p:blipFill>
        <p:spPr bwMode="auto">
          <a:xfrm>
            <a:off x="7275816" y="3414982"/>
            <a:ext cx="2667000" cy="838200"/>
          </a:xfrm>
          <a:prstGeom prst="rect">
            <a:avLst/>
          </a:prstGeom>
          <a:noFill/>
          <a:ln w="9525">
            <a:noFill/>
            <a:miter lim="800000"/>
            <a:headEnd/>
            <a:tailEnd/>
          </a:ln>
        </p:spPr>
      </p:pic>
      <p:pic>
        <p:nvPicPr>
          <p:cNvPr id="551947" name="Picture 11"/>
          <p:cNvPicPr>
            <a:picLocks noChangeAspect="1" noChangeArrowheads="1"/>
          </p:cNvPicPr>
          <p:nvPr/>
        </p:nvPicPr>
        <p:blipFill>
          <a:blip r:embed="rId3" cstate="email">
            <a:extLst>
              <a:ext uri="{28A0092B-C50C-407E-A947-70E740481C1C}">
                <a14:useLocalDpi xmlns:a14="http://schemas.microsoft.com/office/drawing/2010/main"/>
              </a:ext>
            </a:extLst>
          </a:blip>
          <a:srcRect t="75626" r="43549"/>
          <a:stretch>
            <a:fillRect/>
          </a:stretch>
        </p:blipFill>
        <p:spPr bwMode="auto">
          <a:xfrm>
            <a:off x="7275816" y="4329383"/>
            <a:ext cx="2667000" cy="835025"/>
          </a:xfrm>
          <a:prstGeom prst="rect">
            <a:avLst/>
          </a:prstGeom>
          <a:noFill/>
          <a:ln w="9525">
            <a:noFill/>
            <a:miter lim="800000"/>
            <a:headEnd/>
            <a:tailEnd/>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bwMode="auto">
          <a:xfrm>
            <a:off x="9355476" y="5907087"/>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5E649111-3535-447C-B92C-40C8761D48D1}" type="slidenum">
              <a:rPr lang="en-GB" smtClean="0"/>
              <a:pPr/>
              <a:t>48</a:t>
            </a:fld>
            <a:endParaRPr lang="en-GB"/>
          </a:p>
        </p:txBody>
      </p:sp>
      <p:sp>
        <p:nvSpPr>
          <p:cNvPr id="609284" name="Rectangle 4"/>
          <p:cNvSpPr>
            <a:spLocks noGrp="1" noChangeArrowheads="1"/>
          </p:cNvSpPr>
          <p:nvPr>
            <p:ph type="title"/>
          </p:nvPr>
        </p:nvSpPr>
        <p:spPr/>
        <p:txBody>
          <a:bodyPr/>
          <a:lstStyle/>
          <a:p>
            <a:r>
              <a:rPr lang="en-GB" sz="3200"/>
              <a:t>Stability of long chains of coupled resonators</a:t>
            </a:r>
            <a:endParaRPr lang="en-US" sz="3200"/>
          </a:p>
        </p:txBody>
      </p:sp>
      <p:sp>
        <p:nvSpPr>
          <p:cNvPr id="609285" name="Text Box 5"/>
          <p:cNvSpPr txBox="1">
            <a:spLocks noChangeArrowheads="1"/>
          </p:cNvSpPr>
          <p:nvPr/>
        </p:nvSpPr>
        <p:spPr bwMode="auto">
          <a:xfrm>
            <a:off x="472611" y="1371600"/>
            <a:ext cx="6123398" cy="3847207"/>
          </a:xfrm>
          <a:prstGeom prst="rect">
            <a:avLst/>
          </a:prstGeom>
          <a:noFill/>
          <a:ln w="9525">
            <a:noFill/>
            <a:miter lim="800000"/>
            <a:headEnd/>
            <a:tailEnd/>
          </a:ln>
          <a:effectLst/>
        </p:spPr>
        <p:txBody>
          <a:bodyPr wrap="square">
            <a:spAutoFit/>
          </a:bodyPr>
          <a:lstStyle/>
          <a:p>
            <a:r>
              <a:rPr lang="en-US" dirty="0">
                <a:latin typeface="Times New Roman" pitchFamily="18" charset="0"/>
              </a:rPr>
              <a:t>Mechanical errors </a:t>
            </a:r>
            <a:r>
              <a:rPr lang="en-US" dirty="0">
                <a:latin typeface="Times New Roman" pitchFamily="18" charset="0"/>
                <a:sym typeface="Wingdings" pitchFamily="2" charset="2"/>
              </a:rPr>
              <a:t></a:t>
            </a:r>
            <a:r>
              <a:rPr lang="en-US" dirty="0">
                <a:latin typeface="Times New Roman" pitchFamily="18" charset="0"/>
              </a:rPr>
              <a:t> differences in frequency between cells  </a:t>
            </a:r>
            <a:r>
              <a:rPr lang="en-US" dirty="0">
                <a:latin typeface="Times New Roman" pitchFamily="18" charset="0"/>
                <a:sym typeface="Wingdings" pitchFamily="2" charset="2"/>
              </a:rPr>
              <a:t></a:t>
            </a:r>
            <a:r>
              <a:rPr lang="en-US" dirty="0">
                <a:latin typeface="Times New Roman" pitchFamily="18" charset="0"/>
              </a:rPr>
              <a:t> </a:t>
            </a:r>
          </a:p>
          <a:p>
            <a:r>
              <a:rPr lang="en-US" dirty="0">
                <a:latin typeface="Times New Roman" pitchFamily="18" charset="0"/>
              </a:rPr>
              <a:t>to respect the new boundary conditions the electric field will be a linear combination of all modes, with weight   </a:t>
            </a:r>
          </a:p>
          <a:p>
            <a:endParaRPr lang="en-US" dirty="0">
              <a:latin typeface="Times New Roman" pitchFamily="18" charset="0"/>
            </a:endParaRPr>
          </a:p>
          <a:p>
            <a:endParaRPr lang="en-US" dirty="0">
              <a:latin typeface="Times New Roman" pitchFamily="18" charset="0"/>
            </a:endParaRPr>
          </a:p>
          <a:p>
            <a:endParaRPr lang="en-US" sz="1000" dirty="0">
              <a:latin typeface="Times New Roman" pitchFamily="18" charset="0"/>
            </a:endParaRPr>
          </a:p>
          <a:p>
            <a:r>
              <a:rPr lang="en-US" dirty="0">
                <a:latin typeface="Times New Roman" pitchFamily="18" charset="0"/>
              </a:rPr>
              <a:t>(general case of small perturbation to an </a:t>
            </a:r>
            <a:r>
              <a:rPr lang="en-US" dirty="0" err="1">
                <a:latin typeface="Times New Roman" pitchFamily="18" charset="0"/>
              </a:rPr>
              <a:t>eigenmode</a:t>
            </a:r>
            <a:r>
              <a:rPr lang="en-US" dirty="0">
                <a:latin typeface="Times New Roman" pitchFamily="18" charset="0"/>
              </a:rPr>
              <a:t> system, </a:t>
            </a:r>
          </a:p>
          <a:p>
            <a:r>
              <a:rPr lang="en-US" dirty="0">
                <a:latin typeface="Times New Roman" pitchFamily="18" charset="0"/>
              </a:rPr>
              <a:t>the new solution is a linear combination of all the individual modes)    </a:t>
            </a:r>
          </a:p>
          <a:p>
            <a:endParaRPr lang="en-US" dirty="0">
              <a:latin typeface="Times New Roman" pitchFamily="18" charset="0"/>
            </a:endParaRPr>
          </a:p>
          <a:p>
            <a:r>
              <a:rPr lang="en-GB" dirty="0">
                <a:latin typeface="Times New Roman" pitchFamily="18" charset="0"/>
                <a:sym typeface="Wingdings" pitchFamily="2" charset="2"/>
              </a:rPr>
              <a:t>T</a:t>
            </a:r>
            <a:r>
              <a:rPr lang="en-GB" dirty="0">
                <a:latin typeface="Times New Roman" pitchFamily="18" charset="0"/>
              </a:rPr>
              <a:t>he nearest modes have the highest effect, and when there are many modes on the dispersion curve (number</a:t>
            </a:r>
            <a:r>
              <a:rPr lang="en-US" dirty="0">
                <a:latin typeface="Times New Roman" pitchFamily="18" charset="0"/>
              </a:rPr>
              <a:t> of</a:t>
            </a:r>
            <a:r>
              <a:rPr lang="en-GB" dirty="0">
                <a:latin typeface="Times New Roman" pitchFamily="18" charset="0"/>
              </a:rPr>
              <a:t> modes = number of cells, but the total bandwidth is fixed = k !) the difference in </a:t>
            </a:r>
            <a:r>
              <a:rPr lang="en-GB" dirty="0" err="1">
                <a:latin typeface="Times New Roman" pitchFamily="18" charset="0"/>
              </a:rPr>
              <a:t>E‑field</a:t>
            </a:r>
            <a:r>
              <a:rPr lang="en-GB" dirty="0">
                <a:latin typeface="Times New Roman" pitchFamily="18" charset="0"/>
              </a:rPr>
              <a:t> between cells can be extremely high.</a:t>
            </a:r>
            <a:endParaRPr lang="en-US" dirty="0">
              <a:latin typeface="Times New Roman" pitchFamily="18" charset="0"/>
            </a:endParaRPr>
          </a:p>
        </p:txBody>
      </p:sp>
      <p:graphicFrame>
        <p:nvGraphicFramePr>
          <p:cNvPr id="609286" name="Object 6"/>
          <p:cNvGraphicFramePr>
            <a:graphicFrameLocks noGrp="1" noChangeAspect="1"/>
          </p:cNvGraphicFramePr>
          <p:nvPr>
            <p:ph idx="1"/>
            <p:extLst>
              <p:ext uri="{D42A27DB-BD31-4B8C-83A1-F6EECF244321}">
                <p14:modId xmlns:p14="http://schemas.microsoft.com/office/powerpoint/2010/main" val="1622820266"/>
              </p:ext>
            </p:extLst>
          </p:nvPr>
        </p:nvGraphicFramePr>
        <p:xfrm>
          <a:off x="4977829" y="2141307"/>
          <a:ext cx="762000" cy="588963"/>
        </p:xfrm>
        <a:graphic>
          <a:graphicData uri="http://schemas.openxmlformats.org/presentationml/2006/ole">
            <mc:AlternateContent xmlns:mc="http://schemas.openxmlformats.org/markup-compatibility/2006">
              <mc:Choice xmlns:v="urn:schemas-microsoft-com:vml" Requires="v">
                <p:oleObj name="Equation" r:id="rId2" imgW="558720" imgH="431640" progId="Equation.3">
                  <p:embed/>
                </p:oleObj>
              </mc:Choice>
              <mc:Fallback>
                <p:oleObj name="Equation" r:id="rId2" imgW="558720" imgH="431640" progId="Equation.3">
                  <p:embed/>
                  <p:pic>
                    <p:nvPicPr>
                      <p:cNvPr id="609286" name="Object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7829" y="2141307"/>
                        <a:ext cx="762000" cy="588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09291" name="Picture 1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764676" y="1106488"/>
            <a:ext cx="4724400" cy="3425825"/>
          </a:xfrm>
          <a:prstGeom prst="rect">
            <a:avLst/>
          </a:prstGeom>
          <a:noFill/>
          <a:ln w="9525">
            <a:noFill/>
            <a:miter lim="800000"/>
            <a:headEnd/>
            <a:tailEnd/>
          </a:ln>
        </p:spPr>
      </p:pic>
      <p:pic>
        <p:nvPicPr>
          <p:cNvPr id="609292" name="Picture 1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288676" y="4383088"/>
            <a:ext cx="2514600" cy="2073275"/>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1"/>
          </p:nvPr>
        </p:nvSpPr>
        <p:spPr bwMode="auto">
          <a:xfrm>
            <a:off x="7010400" y="5822879"/>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5E649111-3535-447C-B92C-40C8761D48D1}" type="slidenum">
              <a:rPr lang="en-GB" smtClean="0"/>
              <a:pPr/>
              <a:t>49</a:t>
            </a:fld>
            <a:endParaRPr lang="en-GB"/>
          </a:p>
        </p:txBody>
      </p:sp>
      <p:sp>
        <p:nvSpPr>
          <p:cNvPr id="612356" name="Rectangle 4"/>
          <p:cNvSpPr>
            <a:spLocks noGrp="1" noChangeArrowheads="1"/>
          </p:cNvSpPr>
          <p:nvPr>
            <p:ph type="title"/>
          </p:nvPr>
        </p:nvSpPr>
        <p:spPr/>
        <p:txBody>
          <a:bodyPr/>
          <a:lstStyle/>
          <a:p>
            <a:r>
              <a:rPr lang="en-US" sz="3200"/>
              <a:t>Stabilization of long chains: the </a:t>
            </a:r>
            <a:r>
              <a:rPr lang="en-US" sz="3200">
                <a:latin typeface="Symbol" pitchFamily="18" charset="2"/>
              </a:rPr>
              <a:t>p</a:t>
            </a:r>
            <a:r>
              <a:rPr lang="en-US" sz="3200"/>
              <a:t>/2 mode</a:t>
            </a:r>
          </a:p>
        </p:txBody>
      </p:sp>
      <p:pic>
        <p:nvPicPr>
          <p:cNvPr id="612359"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t="24467" r="43549" b="51065"/>
          <a:stretch>
            <a:fillRect/>
          </a:stretch>
        </p:blipFill>
        <p:spPr bwMode="auto">
          <a:xfrm>
            <a:off x="6629400" y="2327204"/>
            <a:ext cx="2667000" cy="838200"/>
          </a:xfrm>
          <a:prstGeom prst="rect">
            <a:avLst/>
          </a:prstGeom>
          <a:noFill/>
          <a:ln w="9525">
            <a:noFill/>
            <a:miter lim="800000"/>
            <a:headEnd/>
            <a:tailEnd/>
          </a:ln>
        </p:spPr>
      </p:pic>
      <p:sp>
        <p:nvSpPr>
          <p:cNvPr id="612360" name="Rectangle 8"/>
          <p:cNvSpPr>
            <a:spLocks noChangeArrowheads="1"/>
          </p:cNvSpPr>
          <p:nvPr/>
        </p:nvSpPr>
        <p:spPr bwMode="auto">
          <a:xfrm>
            <a:off x="609599" y="1098479"/>
            <a:ext cx="10969139" cy="12192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GB" dirty="0">
                <a:latin typeface="Comic Sans MS" pitchFamily="66" charset="0"/>
                <a:sym typeface="ZapfDingbats" pitchFamily="82" charset="2"/>
              </a:rPr>
              <a:t>Long chains of linac cells can be operated in the </a:t>
            </a:r>
            <a:r>
              <a:rPr lang="en-GB" dirty="0">
                <a:latin typeface="Symbol" pitchFamily="18" charset="2"/>
                <a:sym typeface="ZapfDingbats" pitchFamily="82" charset="2"/>
              </a:rPr>
              <a:t>p</a:t>
            </a:r>
            <a:r>
              <a:rPr lang="en-GB" dirty="0">
                <a:latin typeface="Comic Sans MS" pitchFamily="66" charset="0"/>
                <a:sym typeface="ZapfDingbats" pitchFamily="82" charset="2"/>
              </a:rPr>
              <a:t>/2 mode, which is </a:t>
            </a:r>
            <a:r>
              <a:rPr lang="en-GB" dirty="0">
                <a:solidFill>
                  <a:srgbClr val="FF3300"/>
                </a:solidFill>
                <a:latin typeface="Comic Sans MS" pitchFamily="66" charset="0"/>
                <a:sym typeface="ZapfDingbats" pitchFamily="82" charset="2"/>
              </a:rPr>
              <a:t>intrinsically insensitive</a:t>
            </a:r>
            <a:r>
              <a:rPr lang="en-GB" dirty="0">
                <a:latin typeface="Comic Sans MS" pitchFamily="66" charset="0"/>
                <a:sym typeface="ZapfDingbats" pitchFamily="82" charset="2"/>
              </a:rPr>
              <a:t> to mechanical errors </a:t>
            </a:r>
            <a:r>
              <a:rPr lang="fr-CH" dirty="0">
                <a:latin typeface="Comic Sans MS" pitchFamily="66" charset="0"/>
                <a:sym typeface="ZapfDingbats" pitchFamily="82" charset="2"/>
              </a:rPr>
              <a:t>= </a:t>
            </a:r>
            <a:r>
              <a:rPr lang="en-GB" dirty="0">
                <a:latin typeface="Comic Sans MS" pitchFamily="66" charset="0"/>
                <a:sym typeface="ZapfDingbats" pitchFamily="82" charset="2"/>
              </a:rPr>
              <a:t>differences in the cell frequencies.</a:t>
            </a:r>
          </a:p>
          <a:p>
            <a:pPr marL="457200" indent="-457200">
              <a:buClr>
                <a:schemeClr val="hlink"/>
              </a:buClr>
              <a:buSzPct val="70000"/>
            </a:pPr>
            <a:r>
              <a:rPr lang="en-GB" dirty="0">
                <a:latin typeface="Comic Sans MS" pitchFamily="66" charset="0"/>
                <a:sym typeface="ZapfDingbats" pitchFamily="82" charset="2"/>
              </a:rPr>
              <a:t>In presence of errors, the E-field will have components from the adjacent modes, with amplitude proportional to the error and to the mode separation. </a:t>
            </a:r>
          </a:p>
          <a:p>
            <a:pPr marL="457200" indent="-457200">
              <a:buClr>
                <a:schemeClr val="hlink"/>
              </a:buClr>
              <a:buSzPct val="70000"/>
            </a:pPr>
            <a:r>
              <a:rPr lang="en-GB" dirty="0">
                <a:latin typeface="Comic Sans MS" pitchFamily="66" charset="0"/>
                <a:sym typeface="ZapfDingbats" pitchFamily="82" charset="2"/>
              </a:rPr>
              <a:t> </a:t>
            </a:r>
          </a:p>
        </p:txBody>
      </p:sp>
      <p:pic>
        <p:nvPicPr>
          <p:cNvPr id="612361" name="Picture 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81350" y="2355780"/>
            <a:ext cx="2514600" cy="2073275"/>
          </a:xfrm>
          <a:prstGeom prst="rect">
            <a:avLst/>
          </a:prstGeom>
          <a:noFill/>
          <a:ln w="9525">
            <a:noFill/>
            <a:miter lim="800000"/>
            <a:headEnd/>
            <a:tailEnd/>
          </a:ln>
        </p:spPr>
      </p:pic>
      <p:sp>
        <p:nvSpPr>
          <p:cNvPr id="612363" name="AutoShape 11"/>
          <p:cNvSpPr>
            <a:spLocks/>
          </p:cNvSpPr>
          <p:nvPr/>
        </p:nvSpPr>
        <p:spPr bwMode="auto">
          <a:xfrm>
            <a:off x="5695950" y="3384479"/>
            <a:ext cx="914400" cy="495300"/>
          </a:xfrm>
          <a:prstGeom prst="borderCallout1">
            <a:avLst>
              <a:gd name="adj1" fmla="val 23079"/>
              <a:gd name="adj2" fmla="val -8333"/>
              <a:gd name="adj3" fmla="val -53847"/>
              <a:gd name="adj4" fmla="val -108333"/>
            </a:avLst>
          </a:prstGeom>
          <a:solidFill>
            <a:schemeClr val="bg1"/>
          </a:solidFill>
          <a:ln w="12700">
            <a:solidFill>
              <a:schemeClr val="tx1"/>
            </a:solidFill>
            <a:miter lim="800000"/>
            <a:headEnd type="none" w="sm" len="sm"/>
            <a:tailEnd type="none" w="sm" len="sm"/>
          </a:ln>
          <a:effectLst/>
        </p:spPr>
        <p:txBody>
          <a:bodyPr/>
          <a:lstStyle/>
          <a:p>
            <a:pPr algn="ctr"/>
            <a:r>
              <a:rPr lang="en-US" sz="1200"/>
              <a:t>Perturbing mode</a:t>
            </a:r>
          </a:p>
        </p:txBody>
      </p:sp>
      <p:sp>
        <p:nvSpPr>
          <p:cNvPr id="612364" name="AutoShape 12"/>
          <p:cNvSpPr>
            <a:spLocks/>
          </p:cNvSpPr>
          <p:nvPr/>
        </p:nvSpPr>
        <p:spPr bwMode="auto">
          <a:xfrm>
            <a:off x="2419350" y="2889179"/>
            <a:ext cx="914400" cy="495300"/>
          </a:xfrm>
          <a:prstGeom prst="borderCallout1">
            <a:avLst>
              <a:gd name="adj1" fmla="val 23079"/>
              <a:gd name="adj2" fmla="val 108333"/>
              <a:gd name="adj3" fmla="val 111537"/>
              <a:gd name="adj4" fmla="val 189583"/>
            </a:avLst>
          </a:prstGeom>
          <a:solidFill>
            <a:schemeClr val="bg1"/>
          </a:solidFill>
          <a:ln w="12700">
            <a:solidFill>
              <a:schemeClr val="tx1"/>
            </a:solidFill>
            <a:miter lim="800000"/>
            <a:headEnd type="none" w="sm" len="sm"/>
            <a:tailEnd type="none" w="sm" len="sm"/>
          </a:ln>
          <a:effectLst/>
        </p:spPr>
        <p:txBody>
          <a:bodyPr/>
          <a:lstStyle/>
          <a:p>
            <a:pPr algn="ctr"/>
            <a:r>
              <a:rPr lang="en-US" sz="1200"/>
              <a:t>Perturbing mode</a:t>
            </a:r>
          </a:p>
        </p:txBody>
      </p:sp>
      <p:sp>
        <p:nvSpPr>
          <p:cNvPr id="612365" name="AutoShape 13"/>
          <p:cNvSpPr>
            <a:spLocks/>
          </p:cNvSpPr>
          <p:nvPr/>
        </p:nvSpPr>
        <p:spPr bwMode="auto">
          <a:xfrm>
            <a:off x="5086350" y="4413179"/>
            <a:ext cx="990600" cy="495300"/>
          </a:xfrm>
          <a:prstGeom prst="borderCallout1">
            <a:avLst>
              <a:gd name="adj1" fmla="val 23079"/>
              <a:gd name="adj2" fmla="val -7694"/>
              <a:gd name="adj3" fmla="val -236537"/>
              <a:gd name="adj4" fmla="val -65384"/>
            </a:avLst>
          </a:prstGeom>
          <a:solidFill>
            <a:schemeClr val="bg1"/>
          </a:solidFill>
          <a:ln w="12700">
            <a:solidFill>
              <a:schemeClr val="tx1"/>
            </a:solidFill>
            <a:miter lim="800000"/>
            <a:headEnd type="none" w="sm" len="sm"/>
            <a:tailEnd type="none" w="sm" len="sm"/>
          </a:ln>
          <a:effectLst/>
        </p:spPr>
        <p:txBody>
          <a:bodyPr/>
          <a:lstStyle/>
          <a:p>
            <a:pPr algn="ctr"/>
            <a:r>
              <a:rPr lang="en-US" sz="1200">
                <a:solidFill>
                  <a:srgbClr val="FF3300"/>
                </a:solidFill>
              </a:rPr>
              <a:t>Operating mode</a:t>
            </a:r>
          </a:p>
        </p:txBody>
      </p:sp>
      <p:sp>
        <p:nvSpPr>
          <p:cNvPr id="612366" name="Rectangle 14"/>
          <p:cNvSpPr>
            <a:spLocks noChangeArrowheads="1"/>
          </p:cNvSpPr>
          <p:nvPr/>
        </p:nvSpPr>
        <p:spPr bwMode="auto">
          <a:xfrm>
            <a:off x="609600" y="4908479"/>
            <a:ext cx="10969138" cy="13716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GB" dirty="0">
                <a:latin typeface="Book Antiqua"/>
                <a:sym typeface="ZapfDingbats" pitchFamily="82" charset="2"/>
              </a:rPr>
              <a:t>→  </a:t>
            </a:r>
            <a:r>
              <a:rPr lang="en-GB" dirty="0">
                <a:latin typeface="Comic Sans MS" pitchFamily="66" charset="0"/>
                <a:sym typeface="ZapfDingbats" pitchFamily="82" charset="2"/>
              </a:rPr>
              <a:t>Contribution from adjacent modes proportional to               </a:t>
            </a:r>
            <a:r>
              <a:rPr lang="en-GB" dirty="0">
                <a:solidFill>
                  <a:srgbClr val="FF3300"/>
                </a:solidFill>
                <a:latin typeface="Comic Sans MS" pitchFamily="66" charset="0"/>
                <a:sym typeface="ZapfDingbats" pitchFamily="82" charset="2"/>
              </a:rPr>
              <a:t>with the sign</a:t>
            </a:r>
            <a:r>
              <a:rPr lang="en-GB" dirty="0">
                <a:latin typeface="Comic Sans MS" pitchFamily="66" charset="0"/>
                <a:sym typeface="ZapfDingbats" pitchFamily="82" charset="2"/>
              </a:rPr>
              <a:t> !!!</a:t>
            </a:r>
          </a:p>
          <a:p>
            <a:pPr marL="457200" indent="-457200">
              <a:buClr>
                <a:schemeClr val="hlink"/>
              </a:buClr>
              <a:buSzPct val="70000"/>
            </a:pPr>
            <a:endParaRPr lang="en-GB" sz="1050" dirty="0">
              <a:latin typeface="Comic Sans MS" pitchFamily="66" charset="0"/>
              <a:sym typeface="ZapfDingbats" pitchFamily="82" charset="2"/>
            </a:endParaRPr>
          </a:p>
          <a:p>
            <a:pPr indent="-457200">
              <a:buClr>
                <a:schemeClr val="hlink"/>
              </a:buClr>
              <a:buSzPct val="70000"/>
            </a:pPr>
            <a:r>
              <a:rPr lang="en-GB" dirty="0">
                <a:latin typeface="Comic Sans MS" pitchFamily="66" charset="0"/>
                <a:sym typeface="ZapfDingbats" pitchFamily="82" charset="2"/>
              </a:rPr>
              <a:t>The perturbation will add a component </a:t>
            </a:r>
            <a:r>
              <a:rPr lang="en-GB" dirty="0">
                <a:latin typeface="Symbol" pitchFamily="18" charset="2"/>
                <a:sym typeface="ZapfDingbats" pitchFamily="82" charset="2"/>
              </a:rPr>
              <a:t>D</a:t>
            </a:r>
            <a:r>
              <a:rPr lang="en-GB" dirty="0">
                <a:latin typeface="Comic Sans MS" pitchFamily="66" charset="0"/>
                <a:sym typeface="ZapfDingbats" pitchFamily="82" charset="2"/>
              </a:rPr>
              <a:t>E/(f</a:t>
            </a:r>
            <a:r>
              <a:rPr lang="en-GB" baseline="30000" dirty="0">
                <a:latin typeface="Comic Sans MS" pitchFamily="66" charset="0"/>
                <a:sym typeface="ZapfDingbats" pitchFamily="82" charset="2"/>
              </a:rPr>
              <a:t>2</a:t>
            </a:r>
            <a:r>
              <a:rPr lang="en-GB" dirty="0">
                <a:latin typeface="Comic Sans MS" pitchFamily="66" charset="0"/>
                <a:sym typeface="ZapfDingbats" pitchFamily="82" charset="2"/>
              </a:rPr>
              <a:t>-f</a:t>
            </a:r>
            <a:r>
              <a:rPr lang="en-GB" baseline="-25000" dirty="0">
                <a:latin typeface="Comic Sans MS" pitchFamily="66" charset="0"/>
                <a:sym typeface="ZapfDingbats" pitchFamily="82" charset="2"/>
              </a:rPr>
              <a:t>o</a:t>
            </a:r>
            <a:r>
              <a:rPr lang="en-GB" baseline="30000" dirty="0">
                <a:latin typeface="Comic Sans MS" pitchFamily="66" charset="0"/>
                <a:sym typeface="ZapfDingbats" pitchFamily="82" charset="2"/>
              </a:rPr>
              <a:t>2</a:t>
            </a:r>
            <a:r>
              <a:rPr lang="en-GB" dirty="0">
                <a:latin typeface="Comic Sans MS" pitchFamily="66" charset="0"/>
                <a:sym typeface="ZapfDingbats" pitchFamily="82" charset="2"/>
              </a:rPr>
              <a:t>) for each of the nearest modes.</a:t>
            </a:r>
          </a:p>
          <a:p>
            <a:pPr indent="-457200">
              <a:buClr>
                <a:schemeClr val="hlink"/>
              </a:buClr>
              <a:buSzPct val="70000"/>
            </a:pPr>
            <a:endParaRPr lang="en-GB" sz="1050" dirty="0">
              <a:solidFill>
                <a:srgbClr val="C00000"/>
              </a:solidFill>
              <a:latin typeface="Comic Sans MS" pitchFamily="66" charset="0"/>
              <a:sym typeface="ZapfDingbats" pitchFamily="82" charset="2"/>
            </a:endParaRPr>
          </a:p>
          <a:p>
            <a:pPr indent="-457200">
              <a:buClr>
                <a:schemeClr val="hlink"/>
              </a:buClr>
              <a:buSzPct val="70000"/>
            </a:pPr>
            <a:r>
              <a:rPr lang="en-GB" dirty="0">
                <a:solidFill>
                  <a:srgbClr val="C00000"/>
                </a:solidFill>
                <a:latin typeface="Comic Sans MS" pitchFamily="66" charset="0"/>
                <a:sym typeface="ZapfDingbats" pitchFamily="82" charset="2"/>
              </a:rPr>
              <a:t>Contributions from equally spaced modes in the dispersion curve will cancel each other !!</a:t>
            </a:r>
          </a:p>
        </p:txBody>
      </p:sp>
      <p:graphicFrame>
        <p:nvGraphicFramePr>
          <p:cNvPr id="612367" name="Object 15"/>
          <p:cNvGraphicFramePr>
            <a:graphicFrameLocks noGrp="1" noChangeAspect="1"/>
          </p:cNvGraphicFramePr>
          <p:nvPr>
            <p:ph idx="1"/>
            <p:extLst>
              <p:ext uri="{D42A27DB-BD31-4B8C-83A1-F6EECF244321}">
                <p14:modId xmlns:p14="http://schemas.microsoft.com/office/powerpoint/2010/main" val="4005019233"/>
              </p:ext>
            </p:extLst>
          </p:nvPr>
        </p:nvGraphicFramePr>
        <p:xfrm>
          <a:off x="6400800" y="4756079"/>
          <a:ext cx="838200" cy="647360"/>
        </p:xfrm>
        <a:graphic>
          <a:graphicData uri="http://schemas.openxmlformats.org/presentationml/2006/ole">
            <mc:AlternateContent xmlns:mc="http://schemas.openxmlformats.org/markup-compatibility/2006">
              <mc:Choice xmlns:v="urn:schemas-microsoft-com:vml" Requires="v">
                <p:oleObj name="Equation" r:id="rId4" imgW="558720" imgH="431640" progId="Equation.3">
                  <p:embed/>
                </p:oleObj>
              </mc:Choice>
              <mc:Fallback>
                <p:oleObj name="Equation" r:id="rId4" imgW="558720" imgH="431640" progId="Equation.3">
                  <p:embed/>
                  <p:pic>
                    <p:nvPicPr>
                      <p:cNvPr id="612367" name="Object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4756079"/>
                        <a:ext cx="838200" cy="6473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Picture 11"/>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1723" t="26969" r="24395" b="59129"/>
          <a:stretch/>
        </p:blipFill>
        <p:spPr bwMode="auto">
          <a:xfrm>
            <a:off x="914400" y="2889179"/>
            <a:ext cx="1362074" cy="476250"/>
          </a:xfrm>
          <a:prstGeom prst="rect">
            <a:avLst/>
          </a:prstGeom>
          <a:noFill/>
          <a:ln>
            <a:noFill/>
          </a:ln>
        </p:spPr>
      </p:pic>
      <p:pic>
        <p:nvPicPr>
          <p:cNvPr id="15" name="Picture 11"/>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61723" t="26969" r="24395" b="59129"/>
          <a:stretch/>
        </p:blipFill>
        <p:spPr bwMode="auto">
          <a:xfrm flipH="1">
            <a:off x="6858000" y="3394004"/>
            <a:ext cx="1362074" cy="476250"/>
          </a:xfrm>
          <a:prstGeom prst="rect">
            <a:avLst/>
          </a:prstGeom>
          <a:noFill/>
          <a:ln>
            <a:noFill/>
          </a:ln>
        </p:spPr>
      </p:pic>
    </p:spTree>
    <p:extLst>
      <p:ext uri="{BB962C8B-B14F-4D97-AF65-F5344CB8AC3E}">
        <p14:creationId xmlns:p14="http://schemas.microsoft.com/office/powerpoint/2010/main" val="23051539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15">
            <a:extLst>
              <a:ext uri="{FF2B5EF4-FFF2-40B4-BE49-F238E27FC236}">
                <a16:creationId xmlns:a16="http://schemas.microsoft.com/office/drawing/2014/main" id="{F17D385D-2293-FE20-97DA-31BA02A3D9E1}"/>
              </a:ext>
            </a:extLst>
          </p:cNvPr>
          <p:cNvSpPr/>
          <p:nvPr/>
        </p:nvSpPr>
        <p:spPr>
          <a:xfrm>
            <a:off x="8692124" y="1561578"/>
            <a:ext cx="1762445" cy="282166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CH" sz="1400" dirty="0"/>
              <a:t>Synchrotrons</a:t>
            </a:r>
            <a:endParaRPr lang="en-GB" sz="1400" dirty="0"/>
          </a:p>
        </p:txBody>
      </p:sp>
      <p:sp>
        <p:nvSpPr>
          <p:cNvPr id="2" name="Title 1">
            <a:extLst>
              <a:ext uri="{FF2B5EF4-FFF2-40B4-BE49-F238E27FC236}">
                <a16:creationId xmlns:a16="http://schemas.microsoft.com/office/drawing/2014/main" id="{FF8D709D-86D0-1B12-85AF-FC5003AB1191}"/>
              </a:ext>
            </a:extLst>
          </p:cNvPr>
          <p:cNvSpPr>
            <a:spLocks noGrp="1"/>
          </p:cNvSpPr>
          <p:nvPr>
            <p:ph type="title"/>
          </p:nvPr>
        </p:nvSpPr>
        <p:spPr>
          <a:xfrm>
            <a:off x="0" y="1"/>
            <a:ext cx="12192000" cy="864972"/>
          </a:xfrm>
        </p:spPr>
        <p:txBody>
          <a:bodyPr/>
          <a:lstStyle/>
          <a:p>
            <a:r>
              <a:rPr lang="en-GB" sz="4400" dirty="0"/>
              <a:t>Why linear accelerators ?</a:t>
            </a:r>
          </a:p>
        </p:txBody>
      </p:sp>
      <p:sp>
        <p:nvSpPr>
          <p:cNvPr id="4" name="Slide Number Placeholder 3">
            <a:extLst>
              <a:ext uri="{FF2B5EF4-FFF2-40B4-BE49-F238E27FC236}">
                <a16:creationId xmlns:a16="http://schemas.microsoft.com/office/drawing/2014/main" id="{8F0D2ED3-9180-F475-6773-BF28B73DA561}"/>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Rectangle 3">
            <a:extLst>
              <a:ext uri="{FF2B5EF4-FFF2-40B4-BE49-F238E27FC236}">
                <a16:creationId xmlns:a16="http://schemas.microsoft.com/office/drawing/2014/main" id="{0C4B113D-F54B-C85C-FE37-2E1B0967BBAD}"/>
              </a:ext>
            </a:extLst>
          </p:cNvPr>
          <p:cNvSpPr>
            <a:spLocks noChangeArrowheads="1"/>
          </p:cNvSpPr>
          <p:nvPr/>
        </p:nvSpPr>
        <p:spPr bwMode="auto">
          <a:xfrm>
            <a:off x="300534" y="1254953"/>
            <a:ext cx="6756717" cy="4704955"/>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2000" b="0" dirty="0">
                <a:latin typeface="Calibri" panose="020F0502020204030204" pitchFamily="34" charset="0"/>
                <a:cs typeface="Calibri" panose="020F0502020204030204" pitchFamily="34" charset="0"/>
                <a:sym typeface="Symbol" pitchFamily="18" charset="2"/>
              </a:rPr>
              <a:t>Linear Accelerators (</a:t>
            </a:r>
            <a:r>
              <a:rPr lang="en-GB" sz="2000" b="1" dirty="0">
                <a:solidFill>
                  <a:srgbClr val="FF0000"/>
                </a:solidFill>
                <a:latin typeface="Calibri" panose="020F0502020204030204" pitchFamily="34" charset="0"/>
                <a:cs typeface="Calibri" panose="020F0502020204030204" pitchFamily="34" charset="0"/>
                <a:sym typeface="Symbol" pitchFamily="18" charset="2"/>
              </a:rPr>
              <a:t>linacs</a:t>
            </a:r>
            <a:r>
              <a:rPr lang="en-GB" sz="2000" b="0" dirty="0">
                <a:latin typeface="Calibri" panose="020F0502020204030204" pitchFamily="34" charset="0"/>
                <a:cs typeface="Calibri" panose="020F0502020204030204" pitchFamily="34" charset="0"/>
                <a:sym typeface="Symbol" pitchFamily="18" charset="2"/>
              </a:rPr>
              <a:t>) for protons and heavier ions are used for:</a:t>
            </a:r>
          </a:p>
          <a:p>
            <a:pPr marL="457200" indent="-457200">
              <a:lnSpc>
                <a:spcPct val="110000"/>
              </a:lnSpc>
              <a:spcBef>
                <a:spcPct val="50000"/>
              </a:spcBef>
              <a:buClr>
                <a:schemeClr val="hlink"/>
              </a:buClr>
              <a:buFont typeface="Wingdings" panose="05000000000000000000" pitchFamily="2" charset="2"/>
              <a:buChar char="Ø"/>
            </a:pPr>
            <a:r>
              <a:rPr lang="en-GB" sz="2000" b="0" u="sng" dirty="0">
                <a:latin typeface="Calibri" panose="020F0502020204030204" pitchFamily="34" charset="0"/>
                <a:cs typeface="Calibri" panose="020F0502020204030204" pitchFamily="34" charset="0"/>
                <a:sym typeface="Symbol" pitchFamily="18" charset="2"/>
              </a:rPr>
              <a:t>Low-Energy acceleration</a:t>
            </a:r>
            <a:r>
              <a:rPr lang="en-GB" sz="2000" b="0" dirty="0">
                <a:latin typeface="Calibri" panose="020F0502020204030204" pitchFamily="34" charset="0"/>
                <a:cs typeface="Calibri" panose="020F0502020204030204" pitchFamily="34" charset="0"/>
                <a:sym typeface="Symbol" pitchFamily="18" charset="2"/>
              </a:rPr>
              <a:t> (injectors to synchrotrons or stand-alone): fo</a:t>
            </a:r>
            <a:r>
              <a:rPr lang="en-GB" b="0" dirty="0">
                <a:latin typeface="Calibri" panose="020F0502020204030204" pitchFamily="34" charset="0"/>
                <a:cs typeface="Calibri" panose="020F0502020204030204" pitchFamily="34" charset="0"/>
                <a:sym typeface="Symbol" pitchFamily="18" charset="2"/>
              </a:rPr>
              <a:t>r protons and ions, linacs can be </a:t>
            </a:r>
            <a:r>
              <a:rPr lang="en-GB" b="1" dirty="0">
                <a:solidFill>
                  <a:srgbClr val="FF0000"/>
                </a:solidFill>
                <a:latin typeface="Calibri" panose="020F0502020204030204" pitchFamily="34" charset="0"/>
                <a:cs typeface="Calibri" panose="020F0502020204030204" pitchFamily="34" charset="0"/>
                <a:sym typeface="Symbol" pitchFamily="18" charset="2"/>
              </a:rPr>
              <a:t>synchronous with the Radio Frequency (RF) fields </a:t>
            </a:r>
            <a:r>
              <a:rPr lang="en-GB" b="0" dirty="0">
                <a:latin typeface="Calibri" panose="020F0502020204030204" pitchFamily="34" charset="0"/>
                <a:cs typeface="Calibri" panose="020F0502020204030204" pitchFamily="34" charset="0"/>
                <a:sym typeface="Symbol" pitchFamily="18" charset="2"/>
              </a:rPr>
              <a:t>in the range where </a:t>
            </a:r>
            <a:r>
              <a:rPr lang="en-GB" b="1" dirty="0">
                <a:solidFill>
                  <a:srgbClr val="FF0000"/>
                </a:solidFill>
                <a:latin typeface="Calibri" panose="020F0502020204030204" pitchFamily="34" charset="0"/>
                <a:cs typeface="Calibri" panose="020F0502020204030204" pitchFamily="34" charset="0"/>
                <a:sym typeface="Symbol" pitchFamily="18" charset="2"/>
              </a:rPr>
              <a:t>velocity increases with energy</a:t>
            </a:r>
            <a:r>
              <a:rPr lang="en-GB" b="0" dirty="0">
                <a:latin typeface="Calibri" panose="020F0502020204030204" pitchFamily="34" charset="0"/>
                <a:cs typeface="Calibri" panose="020F0502020204030204" pitchFamily="34" charset="0"/>
                <a:sym typeface="Symbol" pitchFamily="18" charset="2"/>
              </a:rPr>
              <a:t>. When velocity is ~constant, synchrotrons are more efficient (multiple crossings of the RF gaps instead of single crossing). 		</a:t>
            </a:r>
            <a:r>
              <a:rPr lang="en-GB" dirty="0">
                <a:latin typeface="Calibri" panose="020F0502020204030204" pitchFamily="34" charset="0"/>
                <a:cs typeface="Calibri" panose="020F0502020204030204" pitchFamily="34" charset="0"/>
                <a:sym typeface="Symbol" pitchFamily="18" charset="2"/>
              </a:rPr>
              <a:t>	</a:t>
            </a:r>
            <a:r>
              <a:rPr lang="en-GB" b="0" dirty="0">
                <a:latin typeface="Calibri" panose="020F0502020204030204" pitchFamily="34" charset="0"/>
                <a:cs typeface="Calibri" panose="020F0502020204030204" pitchFamily="34" charset="0"/>
                <a:sym typeface="Symbol" pitchFamily="18" charset="2"/>
              </a:rPr>
              <a:t>Protons : </a:t>
            </a:r>
            <a:r>
              <a:rPr lang="en-GB" b="0" dirty="0">
                <a:latin typeface="Symbol" panose="05050102010706020507" pitchFamily="18" charset="2"/>
                <a:cs typeface="Calibri" panose="020F0502020204030204" pitchFamily="34" charset="0"/>
                <a:sym typeface="Symbol" pitchFamily="18" charset="2"/>
              </a:rPr>
              <a:t>b</a:t>
            </a:r>
            <a:r>
              <a:rPr lang="en-GB" b="0" dirty="0">
                <a:latin typeface="Calibri" panose="020F0502020204030204" pitchFamily="34" charset="0"/>
                <a:cs typeface="Calibri" panose="020F0502020204030204" pitchFamily="34" charset="0"/>
                <a:sym typeface="Symbol" pitchFamily="18" charset="2"/>
              </a:rPr>
              <a:t> = v/c = 0.51 at 150 MeV, 0.95 at 2 GeV.</a:t>
            </a:r>
          </a:p>
          <a:p>
            <a:pPr marL="457200" indent="-457200">
              <a:lnSpc>
                <a:spcPct val="110000"/>
              </a:lnSpc>
              <a:spcBef>
                <a:spcPct val="50000"/>
              </a:spcBef>
              <a:buClr>
                <a:schemeClr val="hlink"/>
              </a:buClr>
              <a:buFont typeface="Wingdings" panose="05000000000000000000" pitchFamily="2" charset="2"/>
              <a:buChar char="Ø"/>
            </a:pPr>
            <a:r>
              <a:rPr lang="en-GB" sz="2000" b="0" u="sng" dirty="0">
                <a:latin typeface="Calibri" panose="020F0502020204030204" pitchFamily="34" charset="0"/>
                <a:cs typeface="Calibri" panose="020F0502020204030204" pitchFamily="34" charset="0"/>
                <a:sym typeface="Symbol" pitchFamily="18" charset="2"/>
              </a:rPr>
              <a:t>High-Energy acceleration</a:t>
            </a:r>
            <a:r>
              <a:rPr lang="en-GB" sz="2000" b="0" dirty="0">
                <a:latin typeface="Calibri" panose="020F0502020204030204" pitchFamily="34" charset="0"/>
                <a:cs typeface="Calibri" panose="020F0502020204030204" pitchFamily="34" charset="0"/>
                <a:sym typeface="Symbol" pitchFamily="18" charset="2"/>
              </a:rPr>
              <a:t> in the case of production of </a:t>
            </a:r>
            <a:r>
              <a:rPr lang="en-GB" sz="2000" b="1" u="sng" dirty="0">
                <a:solidFill>
                  <a:srgbClr val="FF0000"/>
                </a:solidFill>
                <a:latin typeface="Calibri" panose="020F0502020204030204" pitchFamily="34" charset="0"/>
                <a:cs typeface="Calibri" panose="020F0502020204030204" pitchFamily="34" charset="0"/>
                <a:sym typeface="Symbol" pitchFamily="18" charset="2"/>
              </a:rPr>
              <a:t>high-intensity proton beams</a:t>
            </a:r>
            <a:r>
              <a:rPr lang="en-GB" sz="2000" b="0" dirty="0">
                <a:latin typeface="Calibri" panose="020F0502020204030204" pitchFamily="34" charset="0"/>
                <a:cs typeface="Calibri" panose="020F0502020204030204" pitchFamily="34" charset="0"/>
                <a:sym typeface="Symbol" pitchFamily="18" charset="2"/>
              </a:rPr>
              <a:t>: </a:t>
            </a:r>
            <a:r>
              <a:rPr lang="en-GB" b="0" dirty="0">
                <a:latin typeface="Calibri" panose="020F0502020204030204" pitchFamily="34" charset="0"/>
                <a:cs typeface="Calibri" panose="020F0502020204030204" pitchFamily="34" charset="0"/>
                <a:sym typeface="Symbol" pitchFamily="18" charset="2"/>
              </a:rPr>
              <a:t>in comparison with synchrotrons,</a:t>
            </a:r>
            <a:r>
              <a:rPr lang="en-GB" sz="2000" b="0" dirty="0">
                <a:latin typeface="Calibri" panose="020F0502020204030204" pitchFamily="34" charset="0"/>
                <a:cs typeface="Calibri" panose="020F0502020204030204" pitchFamily="34" charset="0"/>
                <a:sym typeface="Symbol" pitchFamily="18" charset="2"/>
              </a:rPr>
              <a:t> </a:t>
            </a:r>
            <a:r>
              <a:rPr lang="en-GB" b="0" dirty="0">
                <a:latin typeface="Calibri" panose="020F0502020204030204" pitchFamily="34" charset="0"/>
                <a:cs typeface="Calibri" panose="020F0502020204030204" pitchFamily="34" charset="0"/>
                <a:sym typeface="Symbol" pitchFamily="18" charset="2"/>
              </a:rPr>
              <a:t>linacs can go to </a:t>
            </a:r>
            <a:r>
              <a:rPr lang="en-GB" b="1" dirty="0">
                <a:solidFill>
                  <a:srgbClr val="FF0000"/>
                </a:solidFill>
                <a:latin typeface="Calibri" panose="020F0502020204030204" pitchFamily="34" charset="0"/>
                <a:cs typeface="Calibri" panose="020F0502020204030204" pitchFamily="34" charset="0"/>
                <a:sym typeface="Symbol" pitchFamily="18" charset="2"/>
              </a:rPr>
              <a:t>higher repetition rate</a:t>
            </a:r>
            <a:r>
              <a:rPr lang="en-GB" b="0" dirty="0">
                <a:latin typeface="Calibri" panose="020F0502020204030204" pitchFamily="34" charset="0"/>
                <a:cs typeface="Calibri" panose="020F0502020204030204" pitchFamily="34" charset="0"/>
                <a:sym typeface="Symbol" pitchFamily="18" charset="2"/>
              </a:rPr>
              <a:t> (up to CW), are less affected by </a:t>
            </a:r>
            <a:r>
              <a:rPr lang="en-GB" b="1" dirty="0">
                <a:solidFill>
                  <a:srgbClr val="FF0000"/>
                </a:solidFill>
                <a:latin typeface="Calibri" panose="020F0502020204030204" pitchFamily="34" charset="0"/>
                <a:cs typeface="Calibri" panose="020F0502020204030204" pitchFamily="34" charset="0"/>
                <a:sym typeface="Symbol" pitchFamily="18" charset="2"/>
              </a:rPr>
              <a:t>resonances</a:t>
            </a:r>
            <a:r>
              <a:rPr lang="en-GB" b="0" dirty="0">
                <a:latin typeface="Calibri" panose="020F0502020204030204" pitchFamily="34" charset="0"/>
                <a:cs typeface="Calibri" panose="020F0502020204030204" pitchFamily="34" charset="0"/>
                <a:sym typeface="Symbol" pitchFamily="18" charset="2"/>
              </a:rPr>
              <a:t> and have more </a:t>
            </a:r>
            <a:r>
              <a:rPr lang="en-GB" b="1" dirty="0">
                <a:solidFill>
                  <a:srgbClr val="FF0000"/>
                </a:solidFill>
                <a:latin typeface="Calibri" panose="020F0502020204030204" pitchFamily="34" charset="0"/>
                <a:cs typeface="Calibri" panose="020F0502020204030204" pitchFamily="34" charset="0"/>
                <a:sym typeface="Symbol" pitchFamily="18" charset="2"/>
              </a:rPr>
              <a:t>distributed beam losses</a:t>
            </a:r>
            <a:r>
              <a:rPr lang="en-GB" b="0" dirty="0">
                <a:latin typeface="Calibri" panose="020F0502020204030204" pitchFamily="34" charset="0"/>
                <a:cs typeface="Calibri" panose="020F0502020204030204" pitchFamily="34" charset="0"/>
                <a:sym typeface="Symbol" pitchFamily="18" charset="2"/>
              </a:rPr>
              <a:t>.</a:t>
            </a:r>
            <a:endParaRPr lang="en-GB" sz="2000" b="0" dirty="0">
              <a:latin typeface="Calibri" panose="020F0502020204030204" pitchFamily="34" charset="0"/>
              <a:cs typeface="Calibri" panose="020F0502020204030204" pitchFamily="34" charset="0"/>
              <a:sym typeface="Symbol" pitchFamily="18" charset="2"/>
            </a:endParaRPr>
          </a:p>
        </p:txBody>
      </p:sp>
      <p:sp>
        <p:nvSpPr>
          <p:cNvPr id="7" name="Arrow: Up 6">
            <a:extLst>
              <a:ext uri="{FF2B5EF4-FFF2-40B4-BE49-F238E27FC236}">
                <a16:creationId xmlns:a16="http://schemas.microsoft.com/office/drawing/2014/main" id="{ABFCC4C2-D74A-CC2E-AC8E-69B1EC9A57A1}"/>
              </a:ext>
            </a:extLst>
          </p:cNvPr>
          <p:cNvSpPr/>
          <p:nvPr/>
        </p:nvSpPr>
        <p:spPr>
          <a:xfrm>
            <a:off x="8215572" y="1233888"/>
            <a:ext cx="428367" cy="39212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4355988E-2BB5-1734-1C5D-6A0974B7DB1F}"/>
              </a:ext>
            </a:extLst>
          </p:cNvPr>
          <p:cNvSpPr txBox="1"/>
          <p:nvPr/>
        </p:nvSpPr>
        <p:spPr>
          <a:xfrm>
            <a:off x="11004501" y="5145931"/>
            <a:ext cx="1015221" cy="830997"/>
          </a:xfrm>
          <a:prstGeom prst="rect">
            <a:avLst/>
          </a:prstGeom>
          <a:noFill/>
        </p:spPr>
        <p:txBody>
          <a:bodyPr wrap="square" lIns="0" tIns="0" rIns="0" bIns="0" rtlCol="0">
            <a:spAutoFit/>
          </a:bodyPr>
          <a:lstStyle/>
          <a:p>
            <a:pPr algn="l"/>
            <a:r>
              <a:rPr lang="en-GB" i="1" dirty="0"/>
              <a:t>Average Beam current</a:t>
            </a:r>
          </a:p>
        </p:txBody>
      </p:sp>
      <p:sp>
        <p:nvSpPr>
          <p:cNvPr id="9" name="TextBox 8">
            <a:extLst>
              <a:ext uri="{FF2B5EF4-FFF2-40B4-BE49-F238E27FC236}">
                <a16:creationId xmlns:a16="http://schemas.microsoft.com/office/drawing/2014/main" id="{C4189BB3-CDB3-2F64-36F5-176C5A1690DF}"/>
              </a:ext>
            </a:extLst>
          </p:cNvPr>
          <p:cNvSpPr txBox="1"/>
          <p:nvPr/>
        </p:nvSpPr>
        <p:spPr>
          <a:xfrm>
            <a:off x="7632032" y="883964"/>
            <a:ext cx="730969" cy="276999"/>
          </a:xfrm>
          <a:prstGeom prst="rect">
            <a:avLst/>
          </a:prstGeom>
          <a:noFill/>
        </p:spPr>
        <p:txBody>
          <a:bodyPr wrap="none" lIns="0" tIns="0" rIns="0" bIns="0" rtlCol="0">
            <a:spAutoFit/>
          </a:bodyPr>
          <a:lstStyle/>
          <a:p>
            <a:pPr algn="l"/>
            <a:r>
              <a:rPr lang="en-GB" i="1" dirty="0"/>
              <a:t>Energy</a:t>
            </a:r>
          </a:p>
        </p:txBody>
      </p:sp>
      <p:sp>
        <p:nvSpPr>
          <p:cNvPr id="11" name="Oval 10">
            <a:extLst>
              <a:ext uri="{FF2B5EF4-FFF2-40B4-BE49-F238E27FC236}">
                <a16:creationId xmlns:a16="http://schemas.microsoft.com/office/drawing/2014/main" id="{38CCCD50-395A-6E6E-0357-53A9CABF13C5}"/>
              </a:ext>
            </a:extLst>
          </p:cNvPr>
          <p:cNvSpPr/>
          <p:nvPr/>
        </p:nvSpPr>
        <p:spPr>
          <a:xfrm>
            <a:off x="8602473" y="4036259"/>
            <a:ext cx="1510265" cy="986834"/>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fr-CH" sz="1400" dirty="0"/>
          </a:p>
          <a:p>
            <a:pPr algn="ctr"/>
            <a:r>
              <a:rPr lang="fr-CH" sz="1400" dirty="0"/>
              <a:t>C</a:t>
            </a:r>
            <a:r>
              <a:rPr lang="en-GB" sz="1400" dirty="0" err="1"/>
              <a:t>yclotrons</a:t>
            </a:r>
            <a:endParaRPr lang="en-GB" sz="1400" dirty="0"/>
          </a:p>
        </p:txBody>
      </p:sp>
      <p:sp>
        <p:nvSpPr>
          <p:cNvPr id="12" name="Oval 11">
            <a:extLst>
              <a:ext uri="{FF2B5EF4-FFF2-40B4-BE49-F238E27FC236}">
                <a16:creationId xmlns:a16="http://schemas.microsoft.com/office/drawing/2014/main" id="{4FF75EC6-7CB0-8EEC-EFDB-B11C30EDF7B0}"/>
              </a:ext>
            </a:extLst>
          </p:cNvPr>
          <p:cNvSpPr/>
          <p:nvPr/>
        </p:nvSpPr>
        <p:spPr>
          <a:xfrm>
            <a:off x="9523573" y="3483198"/>
            <a:ext cx="1683542" cy="1343535"/>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CH" sz="1400" dirty="0"/>
              <a:t>Linacs</a:t>
            </a:r>
            <a:endParaRPr lang="en-GB" sz="1400" dirty="0"/>
          </a:p>
        </p:txBody>
      </p:sp>
      <p:sp>
        <p:nvSpPr>
          <p:cNvPr id="13" name="TextBox 12">
            <a:extLst>
              <a:ext uri="{FF2B5EF4-FFF2-40B4-BE49-F238E27FC236}">
                <a16:creationId xmlns:a16="http://schemas.microsoft.com/office/drawing/2014/main" id="{D1B68E2C-2699-2492-E257-EBA89789ACA3}"/>
              </a:ext>
            </a:extLst>
          </p:cNvPr>
          <p:cNvSpPr txBox="1"/>
          <p:nvPr/>
        </p:nvSpPr>
        <p:spPr>
          <a:xfrm>
            <a:off x="7538068" y="4062982"/>
            <a:ext cx="716543" cy="215444"/>
          </a:xfrm>
          <a:prstGeom prst="rect">
            <a:avLst/>
          </a:prstGeom>
          <a:noFill/>
        </p:spPr>
        <p:txBody>
          <a:bodyPr wrap="none" lIns="0" tIns="0" rIns="0" bIns="0" rtlCol="0">
            <a:spAutoFit/>
          </a:bodyPr>
          <a:lstStyle/>
          <a:p>
            <a:pPr algn="l"/>
            <a:r>
              <a:rPr lang="fr-CH" sz="1400" dirty="0"/>
              <a:t>500 MeV</a:t>
            </a:r>
            <a:endParaRPr lang="en-GB" sz="1400" dirty="0"/>
          </a:p>
        </p:txBody>
      </p:sp>
      <p:sp>
        <p:nvSpPr>
          <p:cNvPr id="14" name="TextBox 13">
            <a:extLst>
              <a:ext uri="{FF2B5EF4-FFF2-40B4-BE49-F238E27FC236}">
                <a16:creationId xmlns:a16="http://schemas.microsoft.com/office/drawing/2014/main" id="{5D3C6BF9-8DFB-188F-3B63-641DB4738ED0}"/>
              </a:ext>
            </a:extLst>
          </p:cNvPr>
          <p:cNvSpPr txBox="1"/>
          <p:nvPr/>
        </p:nvSpPr>
        <p:spPr>
          <a:xfrm>
            <a:off x="7683328" y="4701277"/>
            <a:ext cx="517770" cy="215444"/>
          </a:xfrm>
          <a:prstGeom prst="rect">
            <a:avLst/>
          </a:prstGeom>
          <a:noFill/>
        </p:spPr>
        <p:txBody>
          <a:bodyPr wrap="none" lIns="0" tIns="0" rIns="0" bIns="0" rtlCol="0">
            <a:spAutoFit/>
          </a:bodyPr>
          <a:lstStyle/>
          <a:p>
            <a:pPr algn="l"/>
            <a:r>
              <a:rPr lang="fr-CH" sz="1400" dirty="0"/>
              <a:t>2 MeV</a:t>
            </a:r>
            <a:endParaRPr lang="en-GB" sz="1400" dirty="0"/>
          </a:p>
        </p:txBody>
      </p:sp>
      <p:sp>
        <p:nvSpPr>
          <p:cNvPr id="15" name="TextBox 14">
            <a:extLst>
              <a:ext uri="{FF2B5EF4-FFF2-40B4-BE49-F238E27FC236}">
                <a16:creationId xmlns:a16="http://schemas.microsoft.com/office/drawing/2014/main" id="{F1866B86-8A8E-58C4-34A3-DDA9118EF137}"/>
              </a:ext>
            </a:extLst>
          </p:cNvPr>
          <p:cNvSpPr txBox="1"/>
          <p:nvPr/>
        </p:nvSpPr>
        <p:spPr>
          <a:xfrm>
            <a:off x="7692946" y="3424687"/>
            <a:ext cx="508152" cy="215444"/>
          </a:xfrm>
          <a:prstGeom prst="rect">
            <a:avLst/>
          </a:prstGeom>
          <a:noFill/>
        </p:spPr>
        <p:txBody>
          <a:bodyPr wrap="none" lIns="0" tIns="0" rIns="0" bIns="0" rtlCol="0">
            <a:spAutoFit/>
          </a:bodyPr>
          <a:lstStyle/>
          <a:p>
            <a:pPr algn="l"/>
            <a:r>
              <a:rPr lang="fr-CH" sz="1400" dirty="0"/>
              <a:t>2 </a:t>
            </a:r>
            <a:r>
              <a:rPr lang="fr-CH" sz="1400" dirty="0" err="1"/>
              <a:t>GeV</a:t>
            </a:r>
            <a:endParaRPr lang="en-GB" sz="1400" dirty="0"/>
          </a:p>
        </p:txBody>
      </p:sp>
      <p:sp>
        <p:nvSpPr>
          <p:cNvPr id="17" name="TextBox 16">
            <a:extLst>
              <a:ext uri="{FF2B5EF4-FFF2-40B4-BE49-F238E27FC236}">
                <a16:creationId xmlns:a16="http://schemas.microsoft.com/office/drawing/2014/main" id="{1FBCBCCB-6AED-D474-A9E0-D54AE65A69A5}"/>
              </a:ext>
            </a:extLst>
          </p:cNvPr>
          <p:cNvSpPr txBox="1"/>
          <p:nvPr/>
        </p:nvSpPr>
        <p:spPr>
          <a:xfrm>
            <a:off x="7679476" y="1561578"/>
            <a:ext cx="454548" cy="215444"/>
          </a:xfrm>
          <a:prstGeom prst="rect">
            <a:avLst/>
          </a:prstGeom>
          <a:noFill/>
        </p:spPr>
        <p:txBody>
          <a:bodyPr wrap="none" lIns="0" tIns="0" rIns="0" bIns="0" rtlCol="0">
            <a:spAutoFit/>
          </a:bodyPr>
          <a:lstStyle/>
          <a:p>
            <a:pPr algn="l"/>
            <a:r>
              <a:rPr lang="fr-CH" sz="1400" dirty="0"/>
              <a:t>7 TeV</a:t>
            </a:r>
            <a:endParaRPr lang="en-GB" sz="1400" dirty="0"/>
          </a:p>
        </p:txBody>
      </p:sp>
      <p:sp>
        <p:nvSpPr>
          <p:cNvPr id="10" name="Oval 9">
            <a:extLst>
              <a:ext uri="{FF2B5EF4-FFF2-40B4-BE49-F238E27FC236}">
                <a16:creationId xmlns:a16="http://schemas.microsoft.com/office/drawing/2014/main" id="{53CBEE0D-1B0E-3099-324B-F94C393579E9}"/>
              </a:ext>
            </a:extLst>
          </p:cNvPr>
          <p:cNvSpPr/>
          <p:nvPr/>
        </p:nvSpPr>
        <p:spPr>
          <a:xfrm>
            <a:off x="9523573" y="4681392"/>
            <a:ext cx="1683542" cy="365125"/>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GB" sz="1400"/>
              <a:t>electrostatic</a:t>
            </a:r>
          </a:p>
        </p:txBody>
      </p:sp>
      <p:pic>
        <p:nvPicPr>
          <p:cNvPr id="19" name="Picture 18">
            <a:extLst>
              <a:ext uri="{FF2B5EF4-FFF2-40B4-BE49-F238E27FC236}">
                <a16:creationId xmlns:a16="http://schemas.microsoft.com/office/drawing/2014/main" id="{5A68011D-6701-124C-0485-1A9268B3174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60137" y="3325437"/>
            <a:ext cx="841180" cy="668748"/>
          </a:xfrm>
          <a:prstGeom prst="rect">
            <a:avLst/>
          </a:prstGeom>
        </p:spPr>
      </p:pic>
      <p:pic>
        <p:nvPicPr>
          <p:cNvPr id="20" name="Picture 19">
            <a:extLst>
              <a:ext uri="{FF2B5EF4-FFF2-40B4-BE49-F238E27FC236}">
                <a16:creationId xmlns:a16="http://schemas.microsoft.com/office/drawing/2014/main" id="{03ACAFA7-EA34-D7A8-4492-2137C458C15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814213" y="1781192"/>
            <a:ext cx="1460012" cy="879038"/>
          </a:xfrm>
          <a:prstGeom prst="rect">
            <a:avLst/>
          </a:prstGeom>
        </p:spPr>
      </p:pic>
      <p:pic>
        <p:nvPicPr>
          <p:cNvPr id="21" name="Picture 20">
            <a:extLst>
              <a:ext uri="{FF2B5EF4-FFF2-40B4-BE49-F238E27FC236}">
                <a16:creationId xmlns:a16="http://schemas.microsoft.com/office/drawing/2014/main" id="{B8C9119D-78D6-34EE-24F7-B7A259C58E68}"/>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725487" y="3904253"/>
            <a:ext cx="698350" cy="586581"/>
          </a:xfrm>
          <a:prstGeom prst="rect">
            <a:avLst/>
          </a:prstGeom>
        </p:spPr>
      </p:pic>
      <p:pic>
        <p:nvPicPr>
          <p:cNvPr id="22" name="Picture 21">
            <a:extLst>
              <a:ext uri="{FF2B5EF4-FFF2-40B4-BE49-F238E27FC236}">
                <a16:creationId xmlns:a16="http://schemas.microsoft.com/office/drawing/2014/main" id="{0C61E916-9309-7273-DE00-CA7B8E6E908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867178" y="4296300"/>
            <a:ext cx="874077" cy="532974"/>
          </a:xfrm>
          <a:prstGeom prst="rect">
            <a:avLst/>
          </a:prstGeom>
        </p:spPr>
      </p:pic>
      <p:sp>
        <p:nvSpPr>
          <p:cNvPr id="18" name="TextBox 17">
            <a:extLst>
              <a:ext uri="{FF2B5EF4-FFF2-40B4-BE49-F238E27FC236}">
                <a16:creationId xmlns:a16="http://schemas.microsoft.com/office/drawing/2014/main" id="{05DC1B4A-8930-87A4-F180-ECDB8CCA7FB5}"/>
              </a:ext>
            </a:extLst>
          </p:cNvPr>
          <p:cNvSpPr txBox="1"/>
          <p:nvPr/>
        </p:nvSpPr>
        <p:spPr>
          <a:xfrm>
            <a:off x="7211344" y="5691651"/>
            <a:ext cx="3835053" cy="492443"/>
          </a:xfrm>
          <a:prstGeom prst="rect">
            <a:avLst/>
          </a:prstGeom>
          <a:noFill/>
        </p:spPr>
        <p:txBody>
          <a:bodyPr wrap="square" lIns="0" tIns="0" rIns="0" bIns="0" rtlCol="0">
            <a:spAutoFit/>
          </a:bodyPr>
          <a:lstStyle/>
          <a:p>
            <a:pPr algn="l"/>
            <a:r>
              <a:rPr lang="en-GB" sz="1600" b="1" i="1" dirty="0"/>
              <a:t>Proton and ion particle accelerators </a:t>
            </a:r>
            <a:r>
              <a:rPr lang="en-GB" sz="1600" i="1" dirty="0"/>
              <a:t>(energy refers to protons)</a:t>
            </a:r>
          </a:p>
        </p:txBody>
      </p:sp>
      <p:sp>
        <p:nvSpPr>
          <p:cNvPr id="24" name="Arrow: Up 23">
            <a:extLst>
              <a:ext uri="{FF2B5EF4-FFF2-40B4-BE49-F238E27FC236}">
                <a16:creationId xmlns:a16="http://schemas.microsoft.com/office/drawing/2014/main" id="{8A652C71-2740-EE3C-A84E-DE940E3FC434}"/>
              </a:ext>
            </a:extLst>
          </p:cNvPr>
          <p:cNvSpPr/>
          <p:nvPr/>
        </p:nvSpPr>
        <p:spPr>
          <a:xfrm rot="5400000">
            <a:off x="9710544" y="4336878"/>
            <a:ext cx="428367" cy="215667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958644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p:txBody>
          <a:bodyPr/>
          <a:lstStyle/>
          <a:p>
            <a:fld id="{65BF9623-9AC7-4608-BF8D-B82F6474D470}" type="slidenum">
              <a:rPr lang="en-GB"/>
              <a:pPr/>
              <a:t>50</a:t>
            </a:fld>
            <a:endParaRPr lang="en-GB"/>
          </a:p>
        </p:txBody>
      </p:sp>
      <p:sp>
        <p:nvSpPr>
          <p:cNvPr id="552962" name="Rectangle 2"/>
          <p:cNvSpPr>
            <a:spLocks noGrp="1" noChangeArrowheads="1"/>
          </p:cNvSpPr>
          <p:nvPr>
            <p:ph type="title"/>
          </p:nvPr>
        </p:nvSpPr>
        <p:spPr/>
        <p:txBody>
          <a:bodyPr/>
          <a:lstStyle/>
          <a:p>
            <a:r>
              <a:rPr lang="en-US" sz="3200" dirty="0"/>
              <a:t>Pi/2 mode structures: the Side Coupled Linac</a:t>
            </a:r>
          </a:p>
        </p:txBody>
      </p:sp>
      <p:pic>
        <p:nvPicPr>
          <p:cNvPr id="552963" name="Picture 3" descr="scl"/>
          <p:cNvPicPr>
            <a:picLocks noChangeAspect="1" noChangeArrowheads="1"/>
          </p:cNvPicPr>
          <p:nvPr/>
        </p:nvPicPr>
        <p:blipFill>
          <a:blip r:embed="rId2" cstate="print"/>
          <a:srcRect/>
          <a:stretch>
            <a:fillRect/>
          </a:stretch>
        </p:blipFill>
        <p:spPr bwMode="auto">
          <a:xfrm>
            <a:off x="459289" y="1898251"/>
            <a:ext cx="4729163" cy="2590800"/>
          </a:xfrm>
          <a:prstGeom prst="rect">
            <a:avLst/>
          </a:prstGeom>
          <a:noFill/>
        </p:spPr>
      </p:pic>
      <p:sp>
        <p:nvSpPr>
          <p:cNvPr id="552967" name="Rectangle 7"/>
          <p:cNvSpPr>
            <a:spLocks noChangeArrowheads="1"/>
          </p:cNvSpPr>
          <p:nvPr/>
        </p:nvSpPr>
        <p:spPr bwMode="auto">
          <a:xfrm>
            <a:off x="525276" y="1119465"/>
            <a:ext cx="10471079" cy="618749"/>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GB" dirty="0">
                <a:latin typeface="Comic Sans MS" pitchFamily="66" charset="0"/>
                <a:sym typeface="ZapfDingbats" pitchFamily="82" charset="2"/>
              </a:rPr>
              <a:t>To operate efficiently in the </a:t>
            </a:r>
            <a:r>
              <a:rPr lang="en-GB" dirty="0">
                <a:latin typeface="Symbol" pitchFamily="18" charset="2"/>
                <a:sym typeface="ZapfDingbats" pitchFamily="82" charset="2"/>
              </a:rPr>
              <a:t>p</a:t>
            </a:r>
            <a:r>
              <a:rPr lang="en-GB" dirty="0">
                <a:latin typeface="Comic Sans MS" pitchFamily="66" charset="0"/>
                <a:sym typeface="ZapfDingbats" pitchFamily="82" charset="2"/>
              </a:rPr>
              <a:t>/2 mode, the cells that are not excited can be removed from the beam axis </a:t>
            </a:r>
            <a:r>
              <a:rPr lang="en-GB" dirty="0">
                <a:latin typeface="Comic Sans MS" pitchFamily="66" charset="0"/>
                <a:sym typeface="Symbol" pitchFamily="18" charset="2"/>
              </a:rPr>
              <a:t> they are called “coupling cells”, as for the </a:t>
            </a:r>
            <a:r>
              <a:rPr lang="en-GB" dirty="0">
                <a:solidFill>
                  <a:srgbClr val="FF3300"/>
                </a:solidFill>
                <a:latin typeface="Comic Sans MS" pitchFamily="66" charset="0"/>
                <a:sym typeface="Symbol" pitchFamily="18" charset="2"/>
              </a:rPr>
              <a:t>Side Coupled Structure</a:t>
            </a:r>
            <a:r>
              <a:rPr lang="en-GB" dirty="0">
                <a:latin typeface="Comic Sans MS" pitchFamily="66" charset="0"/>
                <a:sym typeface="ZapfDingbats" pitchFamily="82" charset="2"/>
              </a:rPr>
              <a:t>.  </a:t>
            </a:r>
          </a:p>
        </p:txBody>
      </p:sp>
      <p:pic>
        <p:nvPicPr>
          <p:cNvPr id="552968" name="Picture 8" descr="P000306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50451" y="2021211"/>
            <a:ext cx="3581400" cy="2028825"/>
          </a:xfrm>
          <a:prstGeom prst="rect">
            <a:avLst/>
          </a:prstGeom>
          <a:noFill/>
          <a:ln w="9525">
            <a:noFill/>
            <a:miter lim="800000"/>
            <a:headEnd/>
            <a:tailEnd/>
          </a:ln>
        </p:spPr>
      </p:pic>
      <p:sp>
        <p:nvSpPr>
          <p:cNvPr id="552969" name="Text Box 9"/>
          <p:cNvSpPr txBox="1">
            <a:spLocks noChangeArrowheads="1"/>
          </p:cNvSpPr>
          <p:nvPr/>
        </p:nvSpPr>
        <p:spPr bwMode="auto">
          <a:xfrm>
            <a:off x="9773209" y="2408257"/>
            <a:ext cx="1789206" cy="1169551"/>
          </a:xfrm>
          <a:prstGeom prst="rect">
            <a:avLst/>
          </a:prstGeom>
          <a:noFill/>
          <a:ln w="12700">
            <a:noFill/>
            <a:miter lim="800000"/>
            <a:headEnd type="none" w="sm" len="sm"/>
            <a:tailEnd type="none" w="sm" len="sm"/>
          </a:ln>
          <a:effectLst/>
        </p:spPr>
        <p:txBody>
          <a:bodyPr wrap="square">
            <a:spAutoFit/>
          </a:bodyPr>
          <a:lstStyle/>
          <a:p>
            <a:r>
              <a:rPr lang="en-GB" sz="1400" dirty="0"/>
              <a:t>Example: the Cell-Coupled Linac at the SNS linac, 805 MHz, 100-200 MeV, &gt;100 cells/module</a:t>
            </a:r>
            <a:endParaRPr lang="en-US" sz="1400" dirty="0"/>
          </a:p>
        </p:txBody>
      </p:sp>
      <p:cxnSp>
        <p:nvCxnSpPr>
          <p:cNvPr id="11" name="Straight Arrow Connector 10"/>
          <p:cNvCxnSpPr/>
          <p:nvPr/>
        </p:nvCxnSpPr>
        <p:spPr bwMode="auto">
          <a:xfrm>
            <a:off x="1754688" y="2944022"/>
            <a:ext cx="304800" cy="1588"/>
          </a:xfrm>
          <a:prstGeom prst="straightConnector1">
            <a:avLst/>
          </a:prstGeom>
          <a:solidFill>
            <a:schemeClr val="bg1"/>
          </a:solidFill>
          <a:ln w="38100" cap="flat" cmpd="sng" algn="ctr">
            <a:solidFill>
              <a:srgbClr val="CC0000"/>
            </a:solidFill>
            <a:prstDash val="solid"/>
            <a:round/>
            <a:headEnd type="none" w="sm" len="sm"/>
            <a:tailEnd type="arrow"/>
          </a:ln>
          <a:effectLst/>
        </p:spPr>
      </p:cxnSp>
      <p:cxnSp>
        <p:nvCxnSpPr>
          <p:cNvPr id="12" name="Straight Arrow Connector 11"/>
          <p:cNvCxnSpPr/>
          <p:nvPr/>
        </p:nvCxnSpPr>
        <p:spPr bwMode="auto">
          <a:xfrm rot="10800000" flipV="1">
            <a:off x="2364288" y="2944022"/>
            <a:ext cx="304800" cy="1588"/>
          </a:xfrm>
          <a:prstGeom prst="straightConnector1">
            <a:avLst/>
          </a:prstGeom>
          <a:solidFill>
            <a:schemeClr val="bg1"/>
          </a:solidFill>
          <a:ln w="38100" cap="flat" cmpd="sng" algn="ctr">
            <a:solidFill>
              <a:srgbClr val="CC0000"/>
            </a:solidFill>
            <a:prstDash val="solid"/>
            <a:round/>
            <a:headEnd type="none" w="sm" len="sm"/>
            <a:tailEnd type="arrow"/>
          </a:ln>
          <a:effectLst/>
        </p:spPr>
      </p:cxnSp>
      <p:sp>
        <p:nvSpPr>
          <p:cNvPr id="16" name="TextBox 15"/>
          <p:cNvSpPr txBox="1"/>
          <p:nvPr/>
        </p:nvSpPr>
        <p:spPr>
          <a:xfrm>
            <a:off x="459289" y="3858422"/>
            <a:ext cx="764953" cy="338554"/>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1600" dirty="0"/>
              <a:t>E-field</a:t>
            </a:r>
          </a:p>
        </p:txBody>
      </p:sp>
      <p:cxnSp>
        <p:nvCxnSpPr>
          <p:cNvPr id="18" name="Straight Arrow Connector 17"/>
          <p:cNvCxnSpPr/>
          <p:nvPr/>
        </p:nvCxnSpPr>
        <p:spPr bwMode="auto">
          <a:xfrm rot="5400000" flipH="1" flipV="1">
            <a:off x="1145088" y="3096422"/>
            <a:ext cx="762000" cy="609600"/>
          </a:xfrm>
          <a:prstGeom prst="straightConnector1">
            <a:avLst/>
          </a:prstGeom>
          <a:solidFill>
            <a:schemeClr val="bg1"/>
          </a:solidFill>
          <a:ln w="12700" cap="flat" cmpd="sng" algn="ctr">
            <a:solidFill>
              <a:schemeClr val="tx1"/>
            </a:solidFill>
            <a:prstDash val="solid"/>
            <a:round/>
            <a:headEnd type="none" w="sm" len="sm"/>
            <a:tailEnd type="arrow"/>
          </a:ln>
          <a:effectLst/>
        </p:spPr>
      </p:cxnSp>
      <p:pic>
        <p:nvPicPr>
          <p:cNvPr id="2" name="Picture 1">
            <a:extLst>
              <a:ext uri="{FF2B5EF4-FFF2-40B4-BE49-F238E27FC236}">
                <a16:creationId xmlns:a16="http://schemas.microsoft.com/office/drawing/2014/main" id="{8B563989-9A2D-BDE0-A136-7968A3A2142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47702" y="4209504"/>
            <a:ext cx="2255848" cy="2122646"/>
          </a:xfrm>
          <a:prstGeom prst="rect">
            <a:avLst/>
          </a:prstGeom>
        </p:spPr>
      </p:pic>
      <p:pic>
        <p:nvPicPr>
          <p:cNvPr id="3" name="Picture 2" descr="Image result for varian truebeam linear accelerator photos">
            <a:extLst>
              <a:ext uri="{FF2B5EF4-FFF2-40B4-BE49-F238E27FC236}">
                <a16:creationId xmlns:a16="http://schemas.microsoft.com/office/drawing/2014/main" id="{FB4E3694-47CA-9D9F-D57D-8FD7EA3235BA}"/>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30593" y="4333033"/>
            <a:ext cx="2521097" cy="1678944"/>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9">
            <a:extLst>
              <a:ext uri="{FF2B5EF4-FFF2-40B4-BE49-F238E27FC236}">
                <a16:creationId xmlns:a16="http://schemas.microsoft.com/office/drawing/2014/main" id="{F6DC04AB-6B3D-890C-83D1-4C9E7A5087B2}"/>
              </a:ext>
            </a:extLst>
          </p:cNvPr>
          <p:cNvSpPr txBox="1">
            <a:spLocks noChangeArrowheads="1"/>
          </p:cNvSpPr>
          <p:nvPr/>
        </p:nvSpPr>
        <p:spPr bwMode="auto">
          <a:xfrm>
            <a:off x="9703559" y="4511458"/>
            <a:ext cx="2255847" cy="1384995"/>
          </a:xfrm>
          <a:prstGeom prst="rect">
            <a:avLst/>
          </a:prstGeom>
          <a:noFill/>
          <a:ln w="12700">
            <a:noFill/>
            <a:miter lim="800000"/>
            <a:headEnd type="none" w="sm" len="sm"/>
            <a:tailEnd type="none" w="sm" len="sm"/>
          </a:ln>
          <a:effectLst/>
        </p:spPr>
        <p:txBody>
          <a:bodyPr wrap="square">
            <a:spAutoFit/>
          </a:bodyPr>
          <a:lstStyle/>
          <a:p>
            <a:r>
              <a:rPr lang="en-GB" sz="1400" dirty="0"/>
              <a:t>A short Side-Coupled Linac structure at 3 GHz is the accelerating module of all modern radiotherapy accelerators used for X-ray treatment of cancer.</a:t>
            </a:r>
            <a:endParaRPr lang="en-US" sz="14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p:txBody>
          <a:bodyPr/>
          <a:lstStyle/>
          <a:p>
            <a:fld id="{65BF9623-9AC7-4608-BF8D-B82F6474D470}" type="slidenum">
              <a:rPr lang="en-GB"/>
              <a:pPr/>
              <a:t>51</a:t>
            </a:fld>
            <a:endParaRPr lang="en-GB"/>
          </a:p>
        </p:txBody>
      </p:sp>
      <p:sp>
        <p:nvSpPr>
          <p:cNvPr id="552962" name="Rectangle 2"/>
          <p:cNvSpPr>
            <a:spLocks noGrp="1" noChangeArrowheads="1"/>
          </p:cNvSpPr>
          <p:nvPr>
            <p:ph type="title"/>
          </p:nvPr>
        </p:nvSpPr>
        <p:spPr/>
        <p:txBody>
          <a:bodyPr/>
          <a:lstStyle/>
          <a:p>
            <a:r>
              <a:rPr lang="fr-CH" sz="4000" dirty="0"/>
              <a:t>Ion sources</a:t>
            </a:r>
            <a:endParaRPr lang="en-US" sz="4000" dirty="0"/>
          </a:p>
        </p:txBody>
      </p:sp>
      <p:sp>
        <p:nvSpPr>
          <p:cNvPr id="4" name="Footer Placeholder 3">
            <a:extLst>
              <a:ext uri="{FF2B5EF4-FFF2-40B4-BE49-F238E27FC236}">
                <a16:creationId xmlns:a16="http://schemas.microsoft.com/office/drawing/2014/main" id="{A420F1C7-3602-49C0-839F-E713BCCD4A74}"/>
              </a:ext>
            </a:extLst>
          </p:cNvPr>
          <p:cNvSpPr txBox="1">
            <a:spLocks/>
          </p:cNvSpPr>
          <p:nvPr/>
        </p:nvSpPr>
        <p:spPr>
          <a:xfrm>
            <a:off x="10332873" y="5259388"/>
            <a:ext cx="457200" cy="3810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739C045-D082-41FD-B912-2E140B7B4016}" type="slidenum">
              <a:rPr lang="en-GB" smtClean="0"/>
              <a:pPr/>
              <a:t>51</a:t>
            </a:fld>
            <a:endParaRPr lang="en-GB"/>
          </a:p>
        </p:txBody>
      </p:sp>
      <p:sp>
        <p:nvSpPr>
          <p:cNvPr id="5" name="Rectangle 5">
            <a:extLst>
              <a:ext uri="{FF2B5EF4-FFF2-40B4-BE49-F238E27FC236}">
                <a16:creationId xmlns:a16="http://schemas.microsoft.com/office/drawing/2014/main" id="{CC86101C-C857-4375-AA90-8BE159CDBEB6}"/>
              </a:ext>
            </a:extLst>
          </p:cNvPr>
          <p:cNvSpPr>
            <a:spLocks noChangeArrowheads="1"/>
          </p:cNvSpPr>
          <p:nvPr/>
        </p:nvSpPr>
        <p:spPr bwMode="auto">
          <a:xfrm>
            <a:off x="199697" y="1105866"/>
            <a:ext cx="5415455" cy="20574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600" b="0" dirty="0">
                <a:solidFill>
                  <a:schemeClr val="hlink"/>
                </a:solidFill>
                <a:latin typeface="Comic Sans MS" pitchFamily="66" charset="0"/>
                <a:sym typeface="Symbol" pitchFamily="18" charset="2"/>
              </a:rPr>
              <a:t>Electron sources:</a:t>
            </a:r>
            <a:r>
              <a:rPr lang="en-US" sz="1600" b="0" dirty="0">
                <a:latin typeface="Comic Sans MS" pitchFamily="66" charset="0"/>
                <a:sym typeface="Symbol" pitchFamily="18" charset="2"/>
              </a:rPr>
              <a:t>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give energy to the free electrons inside a metal to overcome the potential barrier at the boundary.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Used for electron production: </a:t>
            </a:r>
          </a:p>
          <a:p>
            <a:pPr marL="457200" indent="-457200">
              <a:buClr>
                <a:schemeClr val="hlink"/>
              </a:buClr>
              <a:buSzPct val="70000"/>
              <a:buFont typeface="Wingdings" pitchFamily="2" charset="2"/>
              <a:buChar char="Ø"/>
            </a:pPr>
            <a:r>
              <a:rPr lang="en-US" sz="1600" b="0" dirty="0" err="1">
                <a:latin typeface="Comic Sans MS" pitchFamily="66" charset="0"/>
                <a:sym typeface="Symbol" pitchFamily="18" charset="2"/>
              </a:rPr>
              <a:t>thermoionic</a:t>
            </a:r>
            <a:r>
              <a:rPr lang="en-US" sz="1600" b="0" dirty="0">
                <a:latin typeface="Comic Sans MS" pitchFamily="66" charset="0"/>
                <a:sym typeface="Symbol" pitchFamily="18" charset="2"/>
              </a:rPr>
              <a:t> effect  </a:t>
            </a:r>
          </a:p>
          <a:p>
            <a:pPr marL="457200" indent="-457200">
              <a:buClr>
                <a:schemeClr val="hlink"/>
              </a:buClr>
              <a:buSzPct val="70000"/>
              <a:buFont typeface="Wingdings" pitchFamily="2" charset="2"/>
              <a:buChar char="Ø"/>
            </a:pPr>
            <a:r>
              <a:rPr lang="en-US" sz="1600" b="0" dirty="0">
                <a:latin typeface="Comic Sans MS" pitchFamily="66" charset="0"/>
                <a:sym typeface="Symbol" pitchFamily="18" charset="2"/>
              </a:rPr>
              <a:t>laser pulses </a:t>
            </a:r>
          </a:p>
          <a:p>
            <a:pPr marL="457200" indent="-457200">
              <a:buClr>
                <a:schemeClr val="hlink"/>
              </a:buClr>
              <a:buSzPct val="70000"/>
              <a:buFont typeface="Wingdings" pitchFamily="2" charset="2"/>
              <a:buChar char="Ø"/>
            </a:pPr>
            <a:r>
              <a:rPr lang="en-US" sz="1600" b="0" dirty="0">
                <a:latin typeface="Comic Sans MS" pitchFamily="66" charset="0"/>
                <a:sym typeface="Symbol" pitchFamily="18" charset="2"/>
              </a:rPr>
              <a:t>surface plasma</a:t>
            </a:r>
          </a:p>
        </p:txBody>
      </p:sp>
      <p:pic>
        <p:nvPicPr>
          <p:cNvPr id="6" name="Picture 9">
            <a:extLst>
              <a:ext uri="{FF2B5EF4-FFF2-40B4-BE49-F238E27FC236}">
                <a16:creationId xmlns:a16="http://schemas.microsoft.com/office/drawing/2014/main" id="{EF8FBF43-0416-4C8B-BE3B-1FD81CB8302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73327" y="3429000"/>
            <a:ext cx="4251325" cy="2211388"/>
          </a:xfrm>
          <a:prstGeom prst="rect">
            <a:avLst/>
          </a:prstGeom>
          <a:noFill/>
          <a:ln w="9525" algn="ctr">
            <a:noFill/>
            <a:miter lim="800000"/>
            <a:headEnd/>
            <a:tailEnd/>
          </a:ln>
          <a:effectLst/>
        </p:spPr>
      </p:pic>
      <p:sp>
        <p:nvSpPr>
          <p:cNvPr id="7" name="Rectangle 10">
            <a:extLst>
              <a:ext uri="{FF2B5EF4-FFF2-40B4-BE49-F238E27FC236}">
                <a16:creationId xmlns:a16="http://schemas.microsoft.com/office/drawing/2014/main" id="{A61E8241-15C8-4564-8EF1-BA7D066FFAAE}"/>
              </a:ext>
            </a:extLst>
          </p:cNvPr>
          <p:cNvSpPr>
            <a:spLocks noChangeArrowheads="1"/>
          </p:cNvSpPr>
          <p:nvPr/>
        </p:nvSpPr>
        <p:spPr bwMode="auto">
          <a:xfrm>
            <a:off x="1249527" y="3124200"/>
            <a:ext cx="1905000" cy="430213"/>
          </a:xfrm>
          <a:prstGeom prst="rect">
            <a:avLst/>
          </a:prstGeom>
          <a:noFill/>
          <a:ln w="9525">
            <a:noFill/>
            <a:miter lim="800000"/>
            <a:headEnd/>
            <a:tailEnd/>
          </a:ln>
          <a:effectLst/>
        </p:spPr>
        <p:txBody>
          <a:bodyPr/>
          <a:lstStyle/>
          <a:p>
            <a:pPr marL="292100" indent="-292100">
              <a:lnSpc>
                <a:spcPct val="90000"/>
              </a:lnSpc>
              <a:spcBef>
                <a:spcPct val="30000"/>
              </a:spcBef>
              <a:buClr>
                <a:schemeClr val="hlink"/>
              </a:buClr>
              <a:buSzPct val="70000"/>
              <a:buFont typeface="Wingdings" pitchFamily="2" charset="2"/>
              <a:buNone/>
            </a:pPr>
            <a:r>
              <a:rPr lang="en-US" sz="1400" b="0">
                <a:solidFill>
                  <a:srgbClr val="0000FF"/>
                </a:solidFill>
              </a:rPr>
              <a:t>Photo Injector Test Facility - Zeuthen</a:t>
            </a:r>
          </a:p>
        </p:txBody>
      </p:sp>
      <p:sp>
        <p:nvSpPr>
          <p:cNvPr id="8" name="Text Box 11">
            <a:extLst>
              <a:ext uri="{FF2B5EF4-FFF2-40B4-BE49-F238E27FC236}">
                <a16:creationId xmlns:a16="http://schemas.microsoft.com/office/drawing/2014/main" id="{E072CBBF-88FB-4A00-932F-8A156E0145D3}"/>
              </a:ext>
            </a:extLst>
          </p:cNvPr>
          <p:cNvSpPr txBox="1">
            <a:spLocks noChangeArrowheads="1"/>
          </p:cNvSpPr>
          <p:nvPr/>
        </p:nvSpPr>
        <p:spPr bwMode="auto">
          <a:xfrm>
            <a:off x="1401927" y="5181600"/>
            <a:ext cx="1069975" cy="274638"/>
          </a:xfrm>
          <a:prstGeom prst="rect">
            <a:avLst/>
          </a:prstGeom>
          <a:noFill/>
          <a:ln w="9525" algn="ctr">
            <a:noFill/>
            <a:miter lim="800000"/>
            <a:headEnd/>
            <a:tailEnd/>
          </a:ln>
          <a:effectLst/>
        </p:spPr>
        <p:txBody>
          <a:bodyPr wrap="none">
            <a:spAutoFit/>
          </a:bodyPr>
          <a:lstStyle/>
          <a:p>
            <a:pPr algn="ctr">
              <a:spcBef>
                <a:spcPct val="50000"/>
              </a:spcBef>
            </a:pPr>
            <a:r>
              <a:rPr lang="en-US" sz="1200" b="0">
                <a:solidFill>
                  <a:srgbClr val="000000"/>
                </a:solidFill>
              </a:rPr>
              <a:t>262nm Laser</a:t>
            </a:r>
          </a:p>
        </p:txBody>
      </p:sp>
      <p:sp>
        <p:nvSpPr>
          <p:cNvPr id="10" name="Rectangle 12">
            <a:extLst>
              <a:ext uri="{FF2B5EF4-FFF2-40B4-BE49-F238E27FC236}">
                <a16:creationId xmlns:a16="http://schemas.microsoft.com/office/drawing/2014/main" id="{00F06136-AFCB-4366-9E51-C2AA98364CF1}"/>
              </a:ext>
            </a:extLst>
          </p:cNvPr>
          <p:cNvSpPr>
            <a:spLocks noChangeArrowheads="1"/>
          </p:cNvSpPr>
          <p:nvPr/>
        </p:nvSpPr>
        <p:spPr bwMode="auto">
          <a:xfrm>
            <a:off x="6072351" y="1105866"/>
            <a:ext cx="5720255" cy="18288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600" b="0" dirty="0">
                <a:solidFill>
                  <a:schemeClr val="hlink"/>
                </a:solidFill>
                <a:latin typeface="Comic Sans MS" pitchFamily="66" charset="0"/>
                <a:sym typeface="Symbol" pitchFamily="18" charset="2"/>
              </a:rPr>
              <a:t>Ion sources:</a:t>
            </a:r>
            <a:r>
              <a:rPr lang="en-US" sz="1600" b="0" dirty="0">
                <a:latin typeface="Comic Sans MS" pitchFamily="66" charset="0"/>
                <a:sym typeface="Symbol" pitchFamily="18" charset="2"/>
              </a:rPr>
              <a:t>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create a plasma and </a:t>
            </a:r>
            <a:r>
              <a:rPr lang="en-US" sz="1600" b="0" dirty="0" err="1">
                <a:latin typeface="Comic Sans MS" pitchFamily="66" charset="0"/>
                <a:sym typeface="Symbol" pitchFamily="18" charset="2"/>
              </a:rPr>
              <a:t>optimise</a:t>
            </a:r>
            <a:r>
              <a:rPr lang="en-US" sz="1600" b="0" dirty="0">
                <a:latin typeface="Comic Sans MS" pitchFamily="66" charset="0"/>
                <a:sym typeface="Symbol" pitchFamily="18" charset="2"/>
              </a:rPr>
              <a:t> its conditions  (heating, confinement and loss mechanisms) to produce the desired ion type. Remove ions from the plasma via an aperture and a strong electric field.</a:t>
            </a:r>
          </a:p>
        </p:txBody>
      </p:sp>
      <p:pic>
        <p:nvPicPr>
          <p:cNvPr id="11" name="Picture 13" descr="CERNDuoplasmatron-col">
            <a:extLst>
              <a:ext uri="{FF2B5EF4-FFF2-40B4-BE49-F238E27FC236}">
                <a16:creationId xmlns:a16="http://schemas.microsoft.com/office/drawing/2014/main" id="{973AB1FD-AAC9-46B7-AEA8-737E75B477C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80073" y="2973388"/>
            <a:ext cx="3454400" cy="2590800"/>
          </a:xfrm>
          <a:prstGeom prst="rect">
            <a:avLst/>
          </a:prstGeom>
          <a:noFill/>
          <a:ln w="9525">
            <a:noFill/>
            <a:miter lim="800000"/>
            <a:headEnd/>
            <a:tailEnd/>
          </a:ln>
          <a:effectLst/>
        </p:spPr>
      </p:pic>
      <p:sp>
        <p:nvSpPr>
          <p:cNvPr id="12" name="Rectangle 14">
            <a:extLst>
              <a:ext uri="{FF2B5EF4-FFF2-40B4-BE49-F238E27FC236}">
                <a16:creationId xmlns:a16="http://schemas.microsoft.com/office/drawing/2014/main" id="{8D296DF3-9617-4560-B806-DB4CC1CDC57B}"/>
              </a:ext>
            </a:extLst>
          </p:cNvPr>
          <p:cNvSpPr>
            <a:spLocks noChangeArrowheads="1"/>
          </p:cNvSpPr>
          <p:nvPr/>
        </p:nvSpPr>
        <p:spPr bwMode="auto">
          <a:xfrm>
            <a:off x="8885073" y="2592388"/>
            <a:ext cx="2133600" cy="430213"/>
          </a:xfrm>
          <a:prstGeom prst="rect">
            <a:avLst/>
          </a:prstGeom>
          <a:noFill/>
          <a:ln w="9525">
            <a:noFill/>
            <a:miter lim="800000"/>
            <a:headEnd/>
            <a:tailEnd/>
          </a:ln>
          <a:effectLst/>
        </p:spPr>
        <p:txBody>
          <a:bodyPr/>
          <a:lstStyle/>
          <a:p>
            <a:pPr marL="292100" indent="-292100">
              <a:lnSpc>
                <a:spcPct val="90000"/>
              </a:lnSpc>
              <a:spcBef>
                <a:spcPct val="30000"/>
              </a:spcBef>
              <a:buClr>
                <a:schemeClr val="hlink"/>
              </a:buClr>
              <a:buSzPct val="70000"/>
              <a:buFont typeface="Wingdings" pitchFamily="2" charset="2"/>
              <a:buNone/>
            </a:pPr>
            <a:r>
              <a:rPr lang="en-US" sz="1400" b="0">
                <a:solidFill>
                  <a:srgbClr val="0000FF"/>
                </a:solidFill>
              </a:rPr>
              <a:t>CERN Duoplasmatron proton Source</a:t>
            </a:r>
          </a:p>
        </p:txBody>
      </p:sp>
    </p:spTree>
    <p:extLst>
      <p:ext uri="{BB962C8B-B14F-4D97-AF65-F5344CB8AC3E}">
        <p14:creationId xmlns:p14="http://schemas.microsoft.com/office/powerpoint/2010/main" val="37070134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5467"/>
            <a:ext cx="12192000" cy="884583"/>
          </a:xfrm>
        </p:spPr>
        <p:txBody>
          <a:bodyPr/>
          <a:lstStyle/>
          <a:p>
            <a:r>
              <a:rPr lang="fr-CH" dirty="0"/>
              <a:t>Energy gain in a gap</a:t>
            </a:r>
            <a:endParaRPr lang="en-US" dirty="0"/>
          </a:p>
        </p:txBody>
      </p:sp>
      <p:sp>
        <p:nvSpPr>
          <p:cNvPr id="3" name="Footer Placeholder 2"/>
          <p:cNvSpPr>
            <a:spLocks noGrp="1"/>
          </p:cNvSpPr>
          <p:nvPr>
            <p:ph type="ftr" sz="quarter" idx="11"/>
          </p:nvPr>
        </p:nvSpPr>
        <p:spPr>
          <a:xfrm>
            <a:off x="3658129" y="5894732"/>
            <a:ext cx="6572221" cy="365125"/>
          </a:xfrm>
        </p:spPr>
        <p:txBody>
          <a:bodyPr/>
          <a:lstStyle/>
          <a:p>
            <a:fld id="{F478B020-40AD-45EC-B4A7-42AB5468E756}" type="slidenum">
              <a:rPr lang="en-GB" smtClean="0"/>
              <a:pPr/>
              <a:t>52</a:t>
            </a:fld>
            <a:endParaRPr lang="en-GB"/>
          </a:p>
        </p:txBody>
      </p:sp>
      <p:pic>
        <p:nvPicPr>
          <p:cNvPr id="4096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36034" y="1120587"/>
            <a:ext cx="2003425" cy="1920875"/>
          </a:xfrm>
          <a:prstGeom prst="rect">
            <a:avLst/>
          </a:prstGeom>
          <a:noFill/>
          <a:ln w="9525">
            <a:noFill/>
            <a:miter lim="800000"/>
            <a:headEnd/>
            <a:tailEnd/>
          </a:ln>
          <a:effectLst/>
        </p:spPr>
      </p:pic>
      <p:sp>
        <p:nvSpPr>
          <p:cNvPr id="5" name="Rectangle 12"/>
          <p:cNvSpPr>
            <a:spLocks noChangeArrowheads="1"/>
          </p:cNvSpPr>
          <p:nvPr/>
        </p:nvSpPr>
        <p:spPr bwMode="auto">
          <a:xfrm>
            <a:off x="2569633" y="1044386"/>
            <a:ext cx="5486400" cy="21336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en-US" sz="1600" dirty="0">
                <a:solidFill>
                  <a:schemeClr val="hlink"/>
                </a:solidFill>
                <a:latin typeface="Comic Sans MS" pitchFamily="66" charset="0"/>
                <a:sym typeface="Symbol" pitchFamily="18" charset="2"/>
              </a:rPr>
              <a:t>Particle crossing an RF gap in a linac cell of length L:</a:t>
            </a:r>
          </a:p>
          <a:p>
            <a:pPr marL="457200" indent="-457200">
              <a:spcBef>
                <a:spcPts val="600"/>
              </a:spcBef>
              <a:buClr>
                <a:schemeClr val="hlink"/>
              </a:buClr>
              <a:buSzPct val="70000"/>
            </a:pPr>
            <a:r>
              <a:rPr lang="en-US" sz="700" dirty="0">
                <a:latin typeface="Comic Sans MS" pitchFamily="66" charset="0"/>
                <a:sym typeface="Symbol" pitchFamily="18" charset="2"/>
              </a:rPr>
              <a:t> </a:t>
            </a:r>
            <a:endParaRPr lang="en-US" sz="500" dirty="0">
              <a:latin typeface="Comic Sans MS" pitchFamily="66" charset="0"/>
              <a:sym typeface="Symbol" pitchFamily="18" charset="2"/>
            </a:endParaRPr>
          </a:p>
          <a:p>
            <a:pPr marL="457200" indent="-457200">
              <a:spcBef>
                <a:spcPts val="600"/>
              </a:spcBef>
              <a:buClr>
                <a:schemeClr val="hlink"/>
              </a:buClr>
              <a:buSzPct val="70000"/>
            </a:pPr>
            <a:r>
              <a:rPr lang="en-US" sz="1600" dirty="0">
                <a:latin typeface="Comic Sans MS" pitchFamily="66" charset="0"/>
                <a:sym typeface="Symbol" pitchFamily="18" charset="2"/>
              </a:rPr>
              <a:t>E-field is </a:t>
            </a:r>
          </a:p>
          <a:p>
            <a:pPr marL="457200" indent="-457200">
              <a:spcBef>
                <a:spcPts val="600"/>
              </a:spcBef>
              <a:buClr>
                <a:schemeClr val="hlink"/>
              </a:buClr>
              <a:buSzPct val="70000"/>
            </a:pPr>
            <a:endParaRPr lang="en-US" sz="800" dirty="0">
              <a:latin typeface="Comic Sans MS" pitchFamily="66" charset="0"/>
              <a:sym typeface="Symbol" pitchFamily="18" charset="2"/>
            </a:endParaRPr>
          </a:p>
          <a:p>
            <a:pPr marL="457200" indent="-457200">
              <a:spcBef>
                <a:spcPts val="600"/>
              </a:spcBef>
              <a:buClr>
                <a:schemeClr val="hlink"/>
              </a:buClr>
              <a:buSzPct val="70000"/>
            </a:pPr>
            <a:r>
              <a:rPr lang="en-US" sz="1600" dirty="0">
                <a:latin typeface="Comic Sans MS" pitchFamily="66" charset="0"/>
                <a:sym typeface="Symbol" pitchFamily="18" charset="2"/>
              </a:rPr>
              <a:t>Voltage is</a:t>
            </a:r>
          </a:p>
          <a:p>
            <a:pPr marL="457200" indent="-457200">
              <a:spcBef>
                <a:spcPts val="600"/>
              </a:spcBef>
              <a:buClr>
                <a:schemeClr val="hlink"/>
              </a:buClr>
              <a:buSzPct val="70000"/>
            </a:pPr>
            <a:r>
              <a:rPr lang="en-US" sz="900" dirty="0">
                <a:latin typeface="Comic Sans MS" pitchFamily="66" charset="0"/>
                <a:sym typeface="Symbol" pitchFamily="18" charset="2"/>
              </a:rPr>
              <a:t> </a:t>
            </a:r>
            <a:endParaRPr lang="en-US" sz="700" dirty="0">
              <a:latin typeface="Comic Sans MS" pitchFamily="66" charset="0"/>
              <a:sym typeface="Symbol" pitchFamily="18" charset="2"/>
            </a:endParaRPr>
          </a:p>
          <a:p>
            <a:pPr marL="457200" indent="-457200">
              <a:spcBef>
                <a:spcPts val="600"/>
              </a:spcBef>
              <a:buClr>
                <a:schemeClr val="hlink"/>
              </a:buClr>
              <a:buSzPct val="70000"/>
            </a:pPr>
            <a:r>
              <a:rPr lang="en-US" sz="1600" dirty="0">
                <a:latin typeface="Comic Sans MS" pitchFamily="66" charset="0"/>
                <a:sym typeface="Symbol" pitchFamily="18" charset="2"/>
              </a:rPr>
              <a:t>Energy gain by a particle crossing the gap at phase </a:t>
            </a:r>
            <a:r>
              <a:rPr lang="en-US" sz="1600" dirty="0">
                <a:latin typeface="Symbol" pitchFamily="18" charset="2"/>
                <a:sym typeface="Symbol" pitchFamily="18" charset="2"/>
              </a:rPr>
              <a:t>f </a:t>
            </a:r>
            <a:r>
              <a:rPr lang="en-US" sz="1600" dirty="0">
                <a:latin typeface="+mj-lt"/>
                <a:sym typeface="Symbol" pitchFamily="18" charset="2"/>
              </a:rPr>
              <a:t>is:</a:t>
            </a:r>
          </a:p>
        </p:txBody>
      </p:sp>
      <p:graphicFrame>
        <p:nvGraphicFramePr>
          <p:cNvPr id="6" name="Object 5"/>
          <p:cNvGraphicFramePr>
            <a:graphicFrameLocks noChangeAspect="1"/>
          </p:cNvGraphicFramePr>
          <p:nvPr/>
        </p:nvGraphicFramePr>
        <p:xfrm>
          <a:off x="3712633" y="1501587"/>
          <a:ext cx="2667000" cy="351465"/>
        </p:xfrm>
        <a:graphic>
          <a:graphicData uri="http://schemas.openxmlformats.org/presentationml/2006/ole">
            <mc:AlternateContent xmlns:mc="http://schemas.openxmlformats.org/markup-compatibility/2006">
              <mc:Choice xmlns:v="urn:schemas-microsoft-com:vml" Requires="v">
                <p:oleObj name="Equation" r:id="rId3" imgW="1638000" imgH="215640" progId="Equation.3">
                  <p:embed/>
                </p:oleObj>
              </mc:Choice>
              <mc:Fallback>
                <p:oleObj name="Equation" r:id="rId3" imgW="1638000" imgH="215640" progId="Equation.3">
                  <p:embed/>
                  <p:pic>
                    <p:nvPicPr>
                      <p:cNvPr id="6"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2633" y="1501587"/>
                        <a:ext cx="2667000" cy="3514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6595533" y="1576053"/>
            <a:ext cx="2527300" cy="461665"/>
          </a:xfrm>
          <a:prstGeom prst="rect">
            <a:avLst/>
          </a:prstGeom>
          <a:noFill/>
        </p:spPr>
        <p:txBody>
          <a:bodyPr wrap="square" rtlCol="0">
            <a:spAutoFit/>
          </a:bodyPr>
          <a:lstStyle/>
          <a:p>
            <a:r>
              <a:rPr lang="fr-CH" sz="1200" dirty="0"/>
              <a:t>The </a:t>
            </a:r>
            <a:r>
              <a:rPr lang="fr-CH" sz="1200" dirty="0" err="1"/>
              <a:t>shape</a:t>
            </a:r>
            <a:r>
              <a:rPr lang="fr-CH" sz="1200" dirty="0"/>
              <a:t> of </a:t>
            </a:r>
            <a:r>
              <a:rPr lang="fr-CH" sz="1200" dirty="0" err="1"/>
              <a:t>E</a:t>
            </a:r>
            <a:r>
              <a:rPr lang="fr-CH" sz="1200" baseline="-25000" dirty="0" err="1"/>
              <a:t>z</a:t>
            </a:r>
            <a:r>
              <a:rPr lang="fr-CH" sz="1200" dirty="0"/>
              <a:t> </a:t>
            </a:r>
            <a:r>
              <a:rPr lang="fr-CH" sz="1200" dirty="0" err="1"/>
              <a:t>depends</a:t>
            </a:r>
            <a:r>
              <a:rPr lang="fr-CH" sz="1200" dirty="0"/>
              <a:t> on gap </a:t>
            </a:r>
            <a:r>
              <a:rPr lang="fr-CH" sz="1200" dirty="0" err="1"/>
              <a:t>length</a:t>
            </a:r>
            <a:r>
              <a:rPr lang="fr-CH" sz="1200" dirty="0"/>
              <a:t> and aperture radius</a:t>
            </a:r>
            <a:endParaRPr lang="en-US" sz="1200" dirty="0"/>
          </a:p>
        </p:txBody>
      </p:sp>
      <p:graphicFrame>
        <p:nvGraphicFramePr>
          <p:cNvPr id="40964" name="Object 4"/>
          <p:cNvGraphicFramePr>
            <a:graphicFrameLocks noChangeAspect="1"/>
          </p:cNvGraphicFramePr>
          <p:nvPr/>
        </p:nvGraphicFramePr>
        <p:xfrm>
          <a:off x="3712633" y="1958787"/>
          <a:ext cx="2311400" cy="531813"/>
        </p:xfrm>
        <a:graphic>
          <a:graphicData uri="http://schemas.openxmlformats.org/presentationml/2006/ole">
            <mc:AlternateContent xmlns:mc="http://schemas.openxmlformats.org/markup-compatibility/2006">
              <mc:Choice xmlns:v="urn:schemas-microsoft-com:vml" Requires="v">
                <p:oleObj name="Equation" r:id="rId5" imgW="1434960" imgH="330120" progId="Equation.3">
                  <p:embed/>
                </p:oleObj>
              </mc:Choice>
              <mc:Fallback>
                <p:oleObj name="Equation" r:id="rId5" imgW="1434960" imgH="330120" progId="Equation.3">
                  <p:embed/>
                  <p:pic>
                    <p:nvPicPr>
                      <p:cNvPr id="40964"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12633" y="1958787"/>
                        <a:ext cx="2311400" cy="531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512233" y="815787"/>
            <a:ext cx="533400" cy="307777"/>
          </a:xfrm>
          <a:prstGeom prst="rect">
            <a:avLst/>
          </a:prstGeom>
          <a:noFill/>
        </p:spPr>
        <p:txBody>
          <a:bodyPr wrap="square" rtlCol="0">
            <a:spAutoFit/>
          </a:bodyPr>
          <a:lstStyle/>
          <a:p>
            <a:r>
              <a:rPr lang="fr-CH" sz="1400" dirty="0"/>
              <a:t>-L/2</a:t>
            </a:r>
            <a:endParaRPr lang="en-US" sz="1400" dirty="0"/>
          </a:p>
        </p:txBody>
      </p:sp>
      <p:graphicFrame>
        <p:nvGraphicFramePr>
          <p:cNvPr id="40965" name="Object 5"/>
          <p:cNvGraphicFramePr>
            <a:graphicFrameLocks noChangeAspect="1"/>
          </p:cNvGraphicFramePr>
          <p:nvPr/>
        </p:nvGraphicFramePr>
        <p:xfrm>
          <a:off x="512233" y="3131321"/>
          <a:ext cx="8610600" cy="525462"/>
        </p:xfrm>
        <a:graphic>
          <a:graphicData uri="http://schemas.openxmlformats.org/presentationml/2006/ole">
            <mc:AlternateContent xmlns:mc="http://schemas.openxmlformats.org/markup-compatibility/2006">
              <mc:Choice xmlns:v="urn:schemas-microsoft-com:vml" Requires="v">
                <p:oleObj name="Equation" r:id="rId7" imgW="5397480" imgH="330120" progId="Equation.3">
                  <p:embed/>
                </p:oleObj>
              </mc:Choice>
              <mc:Fallback>
                <p:oleObj name="Equation" r:id="rId7" imgW="5397480" imgH="330120" progId="Equation.3">
                  <p:embed/>
                  <p:pic>
                    <p:nvPicPr>
                      <p:cNvPr id="40965"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2233" y="3131321"/>
                        <a:ext cx="8610600" cy="525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2"/>
          <p:cNvSpPr>
            <a:spLocks noChangeArrowheads="1"/>
          </p:cNvSpPr>
          <p:nvPr/>
        </p:nvSpPr>
        <p:spPr bwMode="auto">
          <a:xfrm>
            <a:off x="541868" y="3856950"/>
            <a:ext cx="6781800" cy="3810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en-US" sz="1600" dirty="0">
                <a:latin typeface="Comic Sans MS" pitchFamily="66" charset="0"/>
                <a:sym typeface="Symbol" pitchFamily="18" charset="2"/>
              </a:rPr>
              <a:t>with a Transit Time Factor defined as:</a:t>
            </a:r>
          </a:p>
        </p:txBody>
      </p:sp>
      <p:graphicFrame>
        <p:nvGraphicFramePr>
          <p:cNvPr id="40966" name="Object 6"/>
          <p:cNvGraphicFramePr>
            <a:graphicFrameLocks noChangeAspect="1"/>
          </p:cNvGraphicFramePr>
          <p:nvPr/>
        </p:nvGraphicFramePr>
        <p:xfrm>
          <a:off x="436034" y="4333054"/>
          <a:ext cx="7179733" cy="719521"/>
        </p:xfrm>
        <a:graphic>
          <a:graphicData uri="http://schemas.openxmlformats.org/presentationml/2006/ole">
            <mc:AlternateContent xmlns:mc="http://schemas.openxmlformats.org/markup-compatibility/2006">
              <mc:Choice xmlns:v="urn:schemas-microsoft-com:vml" Requires="v">
                <p:oleObj name="Equation" r:id="rId9" imgW="6337080" imgH="634680" progId="Equation.3">
                  <p:embed/>
                </p:oleObj>
              </mc:Choice>
              <mc:Fallback>
                <p:oleObj name="Equation" r:id="rId9" imgW="6337080" imgH="634680" progId="Equation.3">
                  <p:embed/>
                  <p:pic>
                    <p:nvPicPr>
                      <p:cNvPr id="40966" name="Object 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6034" y="4333054"/>
                        <a:ext cx="7179733" cy="719521"/>
                      </a:xfrm>
                      <a:prstGeom prst="rect">
                        <a:avLst/>
                      </a:prstGeom>
                      <a:noFill/>
                    </p:spPr>
                  </p:pic>
                </p:oleObj>
              </mc:Fallback>
            </mc:AlternateContent>
          </a:graphicData>
        </a:graphic>
      </p:graphicFrame>
      <p:sp>
        <p:nvSpPr>
          <p:cNvPr id="13" name="TextBox 12"/>
          <p:cNvSpPr txBox="1"/>
          <p:nvPr/>
        </p:nvSpPr>
        <p:spPr>
          <a:xfrm>
            <a:off x="1655233" y="815787"/>
            <a:ext cx="533400" cy="307777"/>
          </a:xfrm>
          <a:prstGeom prst="rect">
            <a:avLst/>
          </a:prstGeom>
          <a:noFill/>
        </p:spPr>
        <p:txBody>
          <a:bodyPr wrap="square" rtlCol="0">
            <a:spAutoFit/>
          </a:bodyPr>
          <a:lstStyle/>
          <a:p>
            <a:r>
              <a:rPr lang="fr-CH" sz="1400" dirty="0"/>
              <a:t> L/2</a:t>
            </a:r>
            <a:endParaRPr lang="en-US" sz="1400" dirty="0"/>
          </a:p>
        </p:txBody>
      </p:sp>
      <p:sp>
        <p:nvSpPr>
          <p:cNvPr id="17" name="TextBox 16"/>
          <p:cNvSpPr txBox="1"/>
          <p:nvPr/>
        </p:nvSpPr>
        <p:spPr>
          <a:xfrm>
            <a:off x="6595533" y="2096754"/>
            <a:ext cx="1524000" cy="276999"/>
          </a:xfrm>
          <a:prstGeom prst="rect">
            <a:avLst/>
          </a:prstGeom>
          <a:noFill/>
        </p:spPr>
        <p:txBody>
          <a:bodyPr wrap="square" rtlCol="0">
            <a:spAutoFit/>
          </a:bodyPr>
          <a:lstStyle/>
          <a:p>
            <a:r>
              <a:rPr lang="fr-CH" sz="1200" dirty="0"/>
              <a:t>E</a:t>
            </a:r>
            <a:r>
              <a:rPr lang="fr-CH" sz="1200" baseline="-25000" dirty="0"/>
              <a:t>0</a:t>
            </a:r>
            <a:r>
              <a:rPr lang="fr-CH" sz="1200" dirty="0"/>
              <a:t> </a:t>
            </a:r>
            <a:r>
              <a:rPr lang="fr-CH" sz="1200" dirty="0" err="1"/>
              <a:t>mean</a:t>
            </a:r>
            <a:r>
              <a:rPr lang="fr-CH" sz="1200" dirty="0"/>
              <a:t> </a:t>
            </a:r>
            <a:r>
              <a:rPr lang="fr-CH" sz="1200" dirty="0" err="1"/>
              <a:t>field</a:t>
            </a:r>
            <a:endParaRPr lang="en-US" sz="1200" dirty="0"/>
          </a:p>
        </p:txBody>
      </p:sp>
      <p:sp>
        <p:nvSpPr>
          <p:cNvPr id="18" name="Rectangle 12"/>
          <p:cNvSpPr>
            <a:spLocks noChangeArrowheads="1"/>
          </p:cNvSpPr>
          <p:nvPr/>
        </p:nvSpPr>
        <p:spPr bwMode="auto">
          <a:xfrm>
            <a:off x="4199467" y="5481982"/>
            <a:ext cx="4419600" cy="6858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fr-CH" sz="1600" dirty="0">
                <a:latin typeface="Comic Sans MS" pitchFamily="66" charset="0"/>
                <a:sym typeface="Symbol" pitchFamily="18" charset="2"/>
              </a:rPr>
              <a:t>« Panofsky </a:t>
            </a:r>
            <a:r>
              <a:rPr lang="fr-CH" sz="1600" dirty="0" err="1">
                <a:latin typeface="Comic Sans MS" pitchFamily="66" charset="0"/>
                <a:sym typeface="Symbol" pitchFamily="18" charset="2"/>
              </a:rPr>
              <a:t>equation</a:t>
            </a:r>
            <a:r>
              <a:rPr lang="fr-CH" sz="1600" dirty="0">
                <a:latin typeface="Comic Sans MS" pitchFamily="66" charset="0"/>
                <a:sym typeface="Symbol" pitchFamily="18" charset="2"/>
              </a:rPr>
              <a:t> » </a:t>
            </a:r>
            <a:r>
              <a:rPr lang="fr-CH" sz="1600" dirty="0" err="1">
                <a:latin typeface="Comic Sans MS" pitchFamily="66" charset="0"/>
                <a:sym typeface="Symbol" pitchFamily="18" charset="2"/>
              </a:rPr>
              <a:t>very</a:t>
            </a:r>
            <a:r>
              <a:rPr lang="fr-CH" sz="1600" dirty="0">
                <a:latin typeface="Comic Sans MS" pitchFamily="66" charset="0"/>
                <a:sym typeface="Symbol" pitchFamily="18" charset="2"/>
              </a:rPr>
              <a:t> simple, but the </a:t>
            </a:r>
            <a:r>
              <a:rPr lang="fr-CH" sz="1600" dirty="0" err="1">
                <a:latin typeface="Comic Sans MS" pitchFamily="66" charset="0"/>
                <a:sym typeface="Symbol" pitchFamily="18" charset="2"/>
              </a:rPr>
              <a:t>physics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in the transit time factor!</a:t>
            </a:r>
            <a:endParaRPr lang="en-US" sz="1600" dirty="0">
              <a:latin typeface="Comic Sans MS" pitchFamily="66" charset="0"/>
              <a:sym typeface="Symbol" pitchFamily="18" charset="2"/>
            </a:endParaRPr>
          </a:p>
        </p:txBody>
      </p:sp>
      <p:graphicFrame>
        <p:nvGraphicFramePr>
          <p:cNvPr id="40967" name="Object 7"/>
          <p:cNvGraphicFramePr>
            <a:graphicFrameLocks noChangeAspect="1"/>
          </p:cNvGraphicFramePr>
          <p:nvPr/>
        </p:nvGraphicFramePr>
        <p:xfrm>
          <a:off x="1989668" y="5634383"/>
          <a:ext cx="1843087" cy="363537"/>
        </p:xfrm>
        <a:graphic>
          <a:graphicData uri="http://schemas.openxmlformats.org/presentationml/2006/ole">
            <mc:AlternateContent xmlns:mc="http://schemas.openxmlformats.org/markup-compatibility/2006">
              <mc:Choice xmlns:v="urn:schemas-microsoft-com:vml" Requires="v">
                <p:oleObj name="Equation" r:id="rId11" imgW="1155600" imgH="228600" progId="Equation.3">
                  <p:embed/>
                </p:oleObj>
              </mc:Choice>
              <mc:Fallback>
                <p:oleObj name="Equation" r:id="rId11" imgW="1155600" imgH="228600" progId="Equation.3">
                  <p:embed/>
                  <p:pic>
                    <p:nvPicPr>
                      <p:cNvPr id="40967" name="Object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989668" y="5634383"/>
                        <a:ext cx="1843087" cy="363537"/>
                      </a:xfrm>
                      <a:prstGeom prst="rect">
                        <a:avLst/>
                      </a:prstGeom>
                      <a:noFill/>
                      <a:ln w="28575">
                        <a:solidFill>
                          <a:srgbClr val="7030A0"/>
                        </a:solidFill>
                      </a:ln>
                    </p:spPr>
                  </p:pic>
                </p:oleObj>
              </mc:Fallback>
            </mc:AlternateContent>
          </a:graphicData>
        </a:graphic>
      </p:graphicFrame>
      <p:cxnSp>
        <p:nvCxnSpPr>
          <p:cNvPr id="21" name="Straight Connector 20"/>
          <p:cNvCxnSpPr/>
          <p:nvPr/>
        </p:nvCxnSpPr>
        <p:spPr bwMode="auto">
          <a:xfrm>
            <a:off x="740833" y="1044386"/>
            <a:ext cx="0" cy="1981200"/>
          </a:xfrm>
          <a:prstGeom prst="line">
            <a:avLst/>
          </a:prstGeom>
          <a:solidFill>
            <a:schemeClr val="bg1"/>
          </a:solidFill>
          <a:ln w="12700" cap="flat" cmpd="sng" algn="ctr">
            <a:solidFill>
              <a:schemeClr val="tx1"/>
            </a:solidFill>
            <a:prstDash val="dash"/>
            <a:round/>
            <a:headEnd type="none" w="sm" len="sm"/>
            <a:tailEnd type="none" w="sm" len="sm"/>
          </a:ln>
          <a:effectLst/>
        </p:spPr>
      </p:cxnSp>
      <p:cxnSp>
        <p:nvCxnSpPr>
          <p:cNvPr id="22" name="Straight Connector 21"/>
          <p:cNvCxnSpPr/>
          <p:nvPr/>
        </p:nvCxnSpPr>
        <p:spPr bwMode="auto">
          <a:xfrm>
            <a:off x="1883833" y="1044386"/>
            <a:ext cx="0" cy="1981200"/>
          </a:xfrm>
          <a:prstGeom prst="line">
            <a:avLst/>
          </a:prstGeom>
          <a:solidFill>
            <a:schemeClr val="bg1"/>
          </a:solidFill>
          <a:ln w="12700" cap="flat" cmpd="sng" algn="ctr">
            <a:solidFill>
              <a:schemeClr val="tx1"/>
            </a:solidFill>
            <a:prstDash val="dash"/>
            <a:round/>
            <a:headEnd type="none" w="sm" len="sm"/>
            <a:tailEnd type="none" w="sm" len="sm"/>
          </a:ln>
          <a:effectLst/>
        </p:spPr>
      </p:cxnSp>
      <p:sp>
        <p:nvSpPr>
          <p:cNvPr id="4" name="Rectangle 12">
            <a:extLst>
              <a:ext uri="{FF2B5EF4-FFF2-40B4-BE49-F238E27FC236}">
                <a16:creationId xmlns:a16="http://schemas.microsoft.com/office/drawing/2014/main" id="{C60EB2D1-08B5-9A58-905D-8CD92C8CF876}"/>
              </a:ext>
            </a:extLst>
          </p:cNvPr>
          <p:cNvSpPr>
            <a:spLocks noChangeArrowheads="1"/>
          </p:cNvSpPr>
          <p:nvPr/>
        </p:nvSpPr>
        <p:spPr bwMode="auto">
          <a:xfrm>
            <a:off x="7984066" y="4013038"/>
            <a:ext cx="3666066" cy="1130684"/>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en-US" sz="1600" dirty="0">
                <a:latin typeface="Comic Sans MS" pitchFamily="66" charset="0"/>
                <a:sym typeface="Symbol" pitchFamily="18" charset="2"/>
              </a:rPr>
              <a:t>The Transit Time Factor is 0 &lt; T &lt; 1 and describes how much the field changes with time while the particle crosses the gap.</a:t>
            </a:r>
          </a:p>
        </p:txBody>
      </p:sp>
      <p:sp>
        <p:nvSpPr>
          <p:cNvPr id="8" name="TextBox 7">
            <a:extLst>
              <a:ext uri="{FF2B5EF4-FFF2-40B4-BE49-F238E27FC236}">
                <a16:creationId xmlns:a16="http://schemas.microsoft.com/office/drawing/2014/main" id="{CAAF8388-7F7D-160E-8E59-2205FEC198A4}"/>
              </a:ext>
            </a:extLst>
          </p:cNvPr>
          <p:cNvSpPr txBox="1"/>
          <p:nvPr/>
        </p:nvSpPr>
        <p:spPr>
          <a:xfrm>
            <a:off x="10308167" y="837602"/>
            <a:ext cx="1125308" cy="215444"/>
          </a:xfrm>
          <a:prstGeom prst="rect">
            <a:avLst/>
          </a:prstGeom>
          <a:noFill/>
        </p:spPr>
        <p:txBody>
          <a:bodyPr wrap="none" lIns="0" tIns="0" rIns="0" bIns="0" rtlCol="0">
            <a:spAutoFit/>
          </a:bodyPr>
          <a:lstStyle/>
          <a:p>
            <a:pPr algn="l"/>
            <a:r>
              <a:rPr lang="fr-CH" sz="1400" i="1" dirty="0"/>
              <a:t>E-</a:t>
            </a:r>
            <a:r>
              <a:rPr lang="fr-CH" sz="1400" i="1" dirty="0" err="1"/>
              <a:t>field</a:t>
            </a:r>
            <a:r>
              <a:rPr lang="fr-CH" sz="1400" i="1" dirty="0"/>
              <a:t> on axis</a:t>
            </a:r>
            <a:endParaRPr lang="en-GB" sz="1400" i="1" dirty="0"/>
          </a:p>
        </p:txBody>
      </p:sp>
      <p:pic>
        <p:nvPicPr>
          <p:cNvPr id="10" name="Picture 9">
            <a:extLst>
              <a:ext uri="{FF2B5EF4-FFF2-40B4-BE49-F238E27FC236}">
                <a16:creationId xmlns:a16="http://schemas.microsoft.com/office/drawing/2014/main" id="{64341E7A-D65D-4F79-F491-53E08CE51425}"/>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9622367" y="1120587"/>
            <a:ext cx="2112527" cy="2459711"/>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bwMode="auto">
          <a:xfrm>
            <a:off x="7543800" y="4824680"/>
            <a:ext cx="914400" cy="289983"/>
          </a:xfrm>
          <a:custGeom>
            <a:avLst/>
            <a:gdLst>
              <a:gd name="connsiteX0" fmla="*/ 0 w 717550"/>
              <a:gd name="connsiteY0" fmla="*/ 721783 h 747183"/>
              <a:gd name="connsiteX1" fmla="*/ 361950 w 717550"/>
              <a:gd name="connsiteY1" fmla="*/ 4233 h 747183"/>
              <a:gd name="connsiteX2" fmla="*/ 717550 w 717550"/>
              <a:gd name="connsiteY2" fmla="*/ 747183 h 747183"/>
            </a:gdLst>
            <a:ahLst/>
            <a:cxnLst>
              <a:cxn ang="0">
                <a:pos x="connsiteX0" y="connsiteY0"/>
              </a:cxn>
              <a:cxn ang="0">
                <a:pos x="connsiteX1" y="connsiteY1"/>
              </a:cxn>
              <a:cxn ang="0">
                <a:pos x="connsiteX2" y="connsiteY2"/>
              </a:cxn>
            </a:cxnLst>
            <a:rect l="l" t="t" r="r" b="b"/>
            <a:pathLst>
              <a:path w="717550" h="747183">
                <a:moveTo>
                  <a:pt x="0" y="721783"/>
                </a:moveTo>
                <a:cubicBezTo>
                  <a:pt x="121179" y="360891"/>
                  <a:pt x="242358" y="0"/>
                  <a:pt x="361950" y="4233"/>
                </a:cubicBezTo>
                <a:cubicBezTo>
                  <a:pt x="481542" y="8466"/>
                  <a:pt x="599546" y="377824"/>
                  <a:pt x="717550" y="747183"/>
                </a:cubicBezTo>
              </a:path>
            </a:pathLst>
          </a:custGeom>
          <a:solidFill>
            <a:schemeClr val="bg1"/>
          </a:solid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 name="Title 1"/>
          <p:cNvSpPr>
            <a:spLocks noGrp="1"/>
          </p:cNvSpPr>
          <p:nvPr>
            <p:ph type="title"/>
          </p:nvPr>
        </p:nvSpPr>
        <p:spPr/>
        <p:txBody>
          <a:bodyPr/>
          <a:lstStyle/>
          <a:p>
            <a:r>
              <a:rPr lang="fr-CH" dirty="0"/>
              <a:t>Transit time factor</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53</a:t>
            </a:fld>
            <a:endParaRPr lang="en-GB"/>
          </a:p>
        </p:txBody>
      </p:sp>
      <p:graphicFrame>
        <p:nvGraphicFramePr>
          <p:cNvPr id="41986" name="Object 2"/>
          <p:cNvGraphicFramePr>
            <a:graphicFrameLocks noChangeAspect="1"/>
          </p:cNvGraphicFramePr>
          <p:nvPr>
            <p:extLst>
              <p:ext uri="{D42A27DB-BD31-4B8C-83A1-F6EECF244321}">
                <p14:modId xmlns:p14="http://schemas.microsoft.com/office/powerpoint/2010/main" val="1931384510"/>
              </p:ext>
            </p:extLst>
          </p:nvPr>
        </p:nvGraphicFramePr>
        <p:xfrm>
          <a:off x="1676401" y="938479"/>
          <a:ext cx="2438401" cy="480960"/>
        </p:xfrm>
        <a:graphic>
          <a:graphicData uri="http://schemas.openxmlformats.org/presentationml/2006/ole">
            <mc:AlternateContent xmlns:mc="http://schemas.openxmlformats.org/markup-compatibility/2006">
              <mc:Choice xmlns:v="urn:schemas-microsoft-com:vml" Requires="v">
                <p:oleObj name="Equation" r:id="rId2" imgW="1155600" imgH="228600" progId="Equation.3">
                  <p:embed/>
                </p:oleObj>
              </mc:Choice>
              <mc:Fallback>
                <p:oleObj name="Equation" r:id="rId2" imgW="1155600" imgH="228600" progId="Equation.3">
                  <p:embed/>
                  <p:pic>
                    <p:nvPicPr>
                      <p:cNvPr id="41986"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1" y="938479"/>
                        <a:ext cx="2438401" cy="4809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Line Callout 1 4"/>
          <p:cNvSpPr/>
          <p:nvPr/>
        </p:nvSpPr>
        <p:spPr bwMode="auto">
          <a:xfrm>
            <a:off x="1905000" y="1776679"/>
            <a:ext cx="914400" cy="838200"/>
          </a:xfrm>
          <a:prstGeom prst="borderCallout1">
            <a:avLst>
              <a:gd name="adj1" fmla="val -5625"/>
              <a:gd name="adj2" fmla="val 51396"/>
              <a:gd name="adj3" fmla="val -30626"/>
              <a:gd name="adj4" fmla="val 83751"/>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a:t>d</a:t>
            </a:r>
            <a:r>
              <a:rPr lang="fr-CH" sz="1200" dirty="0">
                <a:latin typeface="Arial" charset="0"/>
              </a:rPr>
              <a:t>esign </a:t>
            </a:r>
            <a:r>
              <a:rPr lang="fr-CH" sz="1200" dirty="0" err="1">
                <a:latin typeface="Arial" charset="0"/>
              </a:rPr>
              <a:t>parameter</a:t>
            </a:r>
            <a:r>
              <a:rPr lang="fr-CH" sz="1200" dirty="0">
                <a:latin typeface="Arial" charset="0"/>
              </a:rPr>
              <a:t>, </a:t>
            </a:r>
            <a:r>
              <a:rPr lang="fr-CH" sz="1200" dirty="0"/>
              <a:t>(</a:t>
            </a:r>
            <a:r>
              <a:rPr lang="fr-CH" sz="1200" dirty="0" err="1"/>
              <a:t>see</a:t>
            </a:r>
            <a:r>
              <a:rPr lang="fr-CH" sz="1200" dirty="0"/>
              <a:t> </a:t>
            </a:r>
            <a:r>
              <a:rPr lang="fr-CH" sz="1200" dirty="0">
                <a:latin typeface="Arial" charset="0"/>
              </a:rPr>
              <a:t>Module 6) </a:t>
            </a:r>
            <a:endParaRPr lang="en-US" sz="1200" dirty="0">
              <a:latin typeface="Arial" charset="0"/>
            </a:endParaRPr>
          </a:p>
        </p:txBody>
      </p:sp>
      <p:sp>
        <p:nvSpPr>
          <p:cNvPr id="6" name="Line Callout 1 5"/>
          <p:cNvSpPr/>
          <p:nvPr/>
        </p:nvSpPr>
        <p:spPr bwMode="auto">
          <a:xfrm>
            <a:off x="1905000" y="2767279"/>
            <a:ext cx="1447800" cy="685800"/>
          </a:xfrm>
          <a:prstGeom prst="borderCallout1">
            <a:avLst>
              <a:gd name="adj1" fmla="val -1458"/>
              <a:gd name="adj2" fmla="val 69452"/>
              <a:gd name="adj3" fmla="val -201737"/>
              <a:gd name="adj4" fmla="val 76933"/>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from</a:t>
            </a:r>
            <a:r>
              <a:rPr lang="fr-CH" sz="1200" dirty="0"/>
              <a:t> </a:t>
            </a:r>
            <a:r>
              <a:rPr lang="fr-CH" sz="1200" dirty="0" err="1"/>
              <a:t>frequency</a:t>
            </a:r>
            <a:r>
              <a:rPr lang="fr-CH" sz="1200" dirty="0"/>
              <a:t>, gap </a:t>
            </a:r>
            <a:r>
              <a:rPr lang="fr-CH" sz="1200" dirty="0" err="1"/>
              <a:t>geometry</a:t>
            </a:r>
            <a:r>
              <a:rPr lang="fr-CH" sz="1200" dirty="0"/>
              <a:t> and </a:t>
            </a:r>
            <a:r>
              <a:rPr lang="fr-CH" sz="1200" dirty="0" err="1"/>
              <a:t>particle</a:t>
            </a:r>
            <a:r>
              <a:rPr lang="fr-CH" sz="1200" dirty="0"/>
              <a:t> </a:t>
            </a:r>
            <a:r>
              <a:rPr lang="fr-CH" sz="1200" dirty="0" err="1"/>
              <a:t>velocity</a:t>
            </a:r>
            <a:endParaRPr lang="en-US" sz="1200" dirty="0">
              <a:latin typeface="Arial" charset="0"/>
            </a:endParaRPr>
          </a:p>
        </p:txBody>
      </p:sp>
      <p:sp>
        <p:nvSpPr>
          <p:cNvPr id="7" name="Line Callout 1 6"/>
          <p:cNvSpPr/>
          <p:nvPr/>
        </p:nvSpPr>
        <p:spPr bwMode="auto">
          <a:xfrm>
            <a:off x="3200400" y="1852879"/>
            <a:ext cx="685800" cy="762000"/>
          </a:xfrm>
          <a:prstGeom prst="borderCallout1">
            <a:avLst>
              <a:gd name="adj1" fmla="val -5625"/>
              <a:gd name="adj2" fmla="val 51396"/>
              <a:gd name="adj3" fmla="val -64376"/>
              <a:gd name="adj4" fmla="val 17589"/>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cell</a:t>
            </a:r>
            <a:r>
              <a:rPr lang="fr-CH" sz="1200" dirty="0"/>
              <a:t> </a:t>
            </a:r>
            <a:r>
              <a:rPr lang="fr-CH" sz="1200" dirty="0" err="1"/>
              <a:t>length</a:t>
            </a:r>
            <a:r>
              <a:rPr lang="fr-CH" sz="1200" dirty="0"/>
              <a:t>, </a:t>
            </a:r>
            <a:r>
              <a:rPr lang="fr-CH" sz="1200" dirty="0" err="1">
                <a:latin typeface="Symbol" pitchFamily="18" charset="2"/>
              </a:rPr>
              <a:t>bl</a:t>
            </a:r>
            <a:r>
              <a:rPr lang="fr-CH" sz="1200" dirty="0"/>
              <a:t> or </a:t>
            </a:r>
            <a:r>
              <a:rPr lang="fr-CH" sz="1200" dirty="0" err="1">
                <a:latin typeface="Symbol" pitchFamily="18" charset="2"/>
              </a:rPr>
              <a:t>bl</a:t>
            </a:r>
            <a:r>
              <a:rPr lang="fr-CH" sz="1200" dirty="0"/>
              <a:t>/2</a:t>
            </a:r>
            <a:endParaRPr lang="en-US" sz="1200" dirty="0">
              <a:latin typeface="Arial" charset="0"/>
            </a:endParaRPr>
          </a:p>
        </p:txBody>
      </p:sp>
      <p:sp>
        <p:nvSpPr>
          <p:cNvPr id="8" name="Line Callout 1 7"/>
          <p:cNvSpPr/>
          <p:nvPr/>
        </p:nvSpPr>
        <p:spPr bwMode="auto">
          <a:xfrm>
            <a:off x="3505200" y="2691079"/>
            <a:ext cx="1676400" cy="838200"/>
          </a:xfrm>
          <a:prstGeom prst="borderCallout1">
            <a:avLst>
              <a:gd name="adj1" fmla="val -7898"/>
              <a:gd name="adj2" fmla="val 37760"/>
              <a:gd name="adj3" fmla="val -156194"/>
              <a:gd name="adj4" fmla="val 29395"/>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synchronous</a:t>
            </a:r>
            <a:r>
              <a:rPr lang="fr-CH" sz="1200" dirty="0"/>
              <a:t> phase angle, </a:t>
            </a:r>
            <a:r>
              <a:rPr lang="fr-CH" sz="1200" dirty="0" err="1"/>
              <a:t>from</a:t>
            </a:r>
            <a:r>
              <a:rPr lang="fr-CH" sz="1200" dirty="0"/>
              <a:t> </a:t>
            </a:r>
            <a:r>
              <a:rPr lang="fr-CH" sz="1200" dirty="0" err="1"/>
              <a:t>beam</a:t>
            </a:r>
            <a:r>
              <a:rPr lang="fr-CH" sz="1200" dirty="0"/>
              <a:t> </a:t>
            </a:r>
            <a:r>
              <a:rPr lang="fr-CH" sz="1200" dirty="0" err="1"/>
              <a:t>dynamics</a:t>
            </a:r>
            <a:r>
              <a:rPr lang="fr-CH" sz="1200" dirty="0"/>
              <a:t> (longitudinal </a:t>
            </a:r>
            <a:r>
              <a:rPr lang="fr-CH" sz="1200" dirty="0" err="1"/>
              <a:t>stability</a:t>
            </a:r>
            <a:r>
              <a:rPr lang="fr-CH" sz="1200" dirty="0"/>
              <a:t>)</a:t>
            </a:r>
            <a:endParaRPr lang="en-US" sz="1200" dirty="0">
              <a:latin typeface="Arial" charset="0"/>
            </a:endParaRPr>
          </a:p>
        </p:txBody>
      </p:sp>
      <p:graphicFrame>
        <p:nvGraphicFramePr>
          <p:cNvPr id="41987" name="Object 3"/>
          <p:cNvGraphicFramePr>
            <a:graphicFrameLocks noChangeAspect="1"/>
          </p:cNvGraphicFramePr>
          <p:nvPr>
            <p:extLst>
              <p:ext uri="{D42A27DB-BD31-4B8C-83A1-F6EECF244321}">
                <p14:modId xmlns:p14="http://schemas.microsoft.com/office/powerpoint/2010/main" val="545666589"/>
              </p:ext>
            </p:extLst>
          </p:nvPr>
        </p:nvGraphicFramePr>
        <p:xfrm>
          <a:off x="4991101" y="1167079"/>
          <a:ext cx="3048001" cy="1219200"/>
        </p:xfrm>
        <a:graphic>
          <a:graphicData uri="http://schemas.openxmlformats.org/presentationml/2006/ole">
            <mc:AlternateContent xmlns:mc="http://schemas.openxmlformats.org/markup-compatibility/2006">
              <mc:Choice xmlns:v="urn:schemas-microsoft-com:vml" Requires="v">
                <p:oleObj name="Equation" r:id="rId4" imgW="1587240" imgH="634680" progId="Equation.3">
                  <p:embed/>
                </p:oleObj>
              </mc:Choice>
              <mc:Fallback>
                <p:oleObj name="Equation" r:id="rId4" imgW="1587240" imgH="634680" progId="Equation.3">
                  <p:embed/>
                  <p:pic>
                    <p:nvPicPr>
                      <p:cNvPr id="41987"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1101" y="1167079"/>
                        <a:ext cx="3048001"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Line Callout 1 9"/>
          <p:cNvSpPr/>
          <p:nvPr/>
        </p:nvSpPr>
        <p:spPr bwMode="auto">
          <a:xfrm>
            <a:off x="8305800" y="1090879"/>
            <a:ext cx="2057400" cy="533400"/>
          </a:xfrm>
          <a:prstGeom prst="borderCallout1">
            <a:avLst>
              <a:gd name="adj1" fmla="val 43238"/>
              <a:gd name="adj2" fmla="val -1445"/>
              <a:gd name="adj3" fmla="val 73189"/>
              <a:gd name="adj4" fmla="val -15092"/>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energy</a:t>
            </a:r>
            <a:r>
              <a:rPr lang="fr-CH" sz="1200" dirty="0"/>
              <a:t> gain by a </a:t>
            </a:r>
            <a:r>
              <a:rPr lang="fr-CH" sz="1200" dirty="0" err="1"/>
              <a:t>particle</a:t>
            </a:r>
            <a:r>
              <a:rPr lang="fr-CH" sz="1200" dirty="0"/>
              <a:t> in the middle of the gap </a:t>
            </a:r>
            <a:r>
              <a:rPr lang="fr-CH" sz="1200" dirty="0" err="1"/>
              <a:t>at</a:t>
            </a:r>
            <a:r>
              <a:rPr lang="fr-CH" sz="1200" dirty="0"/>
              <a:t> t=0</a:t>
            </a:r>
            <a:endParaRPr lang="en-US" sz="1200" dirty="0">
              <a:latin typeface="Arial" charset="0"/>
            </a:endParaRPr>
          </a:p>
        </p:txBody>
      </p:sp>
      <p:sp>
        <p:nvSpPr>
          <p:cNvPr id="11" name="TextBox 10"/>
          <p:cNvSpPr txBox="1"/>
          <p:nvPr/>
        </p:nvSpPr>
        <p:spPr>
          <a:xfrm>
            <a:off x="6096000" y="2767280"/>
            <a:ext cx="4038600" cy="1323439"/>
          </a:xfrm>
          <a:prstGeom prst="rect">
            <a:avLst/>
          </a:prstGeom>
          <a:noFill/>
        </p:spPr>
        <p:txBody>
          <a:bodyPr wrap="square" rtlCol="0">
            <a:spAutoFit/>
          </a:bodyPr>
          <a:lstStyle/>
          <a:p>
            <a:r>
              <a:rPr lang="fr-CH" sz="1600" i="1" dirty="0"/>
              <a:t>The Transit Time Factor T tells us how </a:t>
            </a:r>
            <a:r>
              <a:rPr lang="fr-CH" sz="1600" i="1" dirty="0" err="1"/>
              <a:t>much</a:t>
            </a:r>
            <a:r>
              <a:rPr lang="fr-CH" sz="1600" i="1" dirty="0"/>
              <a:t> of the E-</a:t>
            </a:r>
            <a:r>
              <a:rPr lang="fr-CH" sz="1600" i="1" dirty="0" err="1"/>
              <a:t>field</a:t>
            </a:r>
            <a:r>
              <a:rPr lang="fr-CH" sz="1600" i="1" dirty="0"/>
              <a:t> </a:t>
            </a:r>
            <a:r>
              <a:rPr lang="fr-CH" sz="1600" i="1" dirty="0" err="1"/>
              <a:t>that</a:t>
            </a:r>
            <a:r>
              <a:rPr lang="fr-CH" sz="1600" i="1" dirty="0"/>
              <a:t> </a:t>
            </a:r>
            <a:r>
              <a:rPr lang="fr-CH" sz="1600" i="1" dirty="0" err="1"/>
              <a:t>we</a:t>
            </a:r>
            <a:r>
              <a:rPr lang="fr-CH" sz="1600" i="1" dirty="0"/>
              <a:t> have </a:t>
            </a:r>
            <a:r>
              <a:rPr lang="fr-CH" sz="1600" i="1" dirty="0" err="1"/>
              <a:t>provided</a:t>
            </a:r>
            <a:r>
              <a:rPr lang="fr-CH" sz="1600" i="1" dirty="0"/>
              <a:t> on the gap has been </a:t>
            </a:r>
            <a:r>
              <a:rPr lang="fr-CH" sz="1600" i="1" dirty="0" err="1"/>
              <a:t>really</a:t>
            </a:r>
            <a:r>
              <a:rPr lang="fr-CH" sz="1600" i="1" dirty="0"/>
              <a:t> </a:t>
            </a:r>
            <a:r>
              <a:rPr lang="fr-CH" sz="1600" i="1" dirty="0" err="1"/>
              <a:t>seen</a:t>
            </a:r>
            <a:r>
              <a:rPr lang="fr-CH" sz="1600" i="1" dirty="0"/>
              <a:t> by a </a:t>
            </a:r>
            <a:r>
              <a:rPr lang="fr-CH" sz="1600" i="1" dirty="0" err="1"/>
              <a:t>particle</a:t>
            </a:r>
            <a:r>
              <a:rPr lang="fr-CH" sz="1600" i="1" dirty="0"/>
              <a:t> </a:t>
            </a:r>
            <a:r>
              <a:rPr lang="fr-CH" sz="1600" i="1" dirty="0" err="1"/>
              <a:t>moving</a:t>
            </a:r>
            <a:r>
              <a:rPr lang="fr-CH" sz="1600" i="1" dirty="0"/>
              <a:t> </a:t>
            </a:r>
            <a:r>
              <a:rPr lang="fr-CH" sz="1600" i="1" dirty="0" err="1"/>
              <a:t>at</a:t>
            </a:r>
            <a:r>
              <a:rPr lang="fr-CH" sz="1600" i="1" dirty="0"/>
              <a:t> </a:t>
            </a:r>
            <a:r>
              <a:rPr lang="fr-CH" sz="1600" i="1" dirty="0" err="1"/>
              <a:t>velocity</a:t>
            </a:r>
            <a:r>
              <a:rPr lang="fr-CH" sz="1600" i="1" dirty="0"/>
              <a:t> v=</a:t>
            </a:r>
            <a:r>
              <a:rPr lang="fr-CH" sz="1600" i="1" dirty="0" err="1">
                <a:latin typeface="Symbol" pitchFamily="18" charset="2"/>
              </a:rPr>
              <a:t>b</a:t>
            </a:r>
            <a:r>
              <a:rPr lang="fr-CH" sz="1600" i="1" dirty="0" err="1"/>
              <a:t>c</a:t>
            </a:r>
            <a:r>
              <a:rPr lang="fr-CH" sz="1600" i="1" dirty="0"/>
              <a:t>.</a:t>
            </a:r>
          </a:p>
          <a:p>
            <a:r>
              <a:rPr lang="fr-CH" sz="1600" i="1" dirty="0"/>
              <a:t>Is the ratio </a:t>
            </a:r>
            <a:r>
              <a:rPr lang="fr-CH" sz="1600" i="1" dirty="0" err="1"/>
              <a:t>between</a:t>
            </a:r>
            <a:r>
              <a:rPr lang="fr-CH" sz="1600" i="1" dirty="0"/>
              <a:t> 2 </a:t>
            </a:r>
            <a:r>
              <a:rPr lang="fr-CH" sz="1600" i="1" dirty="0" err="1"/>
              <a:t>integrals</a:t>
            </a:r>
            <a:r>
              <a:rPr lang="fr-CH" sz="1600" i="1" dirty="0"/>
              <a:t> (0 </a:t>
            </a:r>
            <a:r>
              <a:rPr lang="fr-CH" sz="1600" i="1" dirty="0">
                <a:latin typeface="Arial"/>
                <a:cs typeface="Arial"/>
              </a:rPr>
              <a:t>≤</a:t>
            </a:r>
            <a:r>
              <a:rPr lang="fr-CH" sz="1600" i="1" dirty="0"/>
              <a:t>T</a:t>
            </a:r>
            <a:r>
              <a:rPr lang="fr-CH" sz="1600" i="1" dirty="0">
                <a:latin typeface="Arial"/>
                <a:cs typeface="Arial"/>
              </a:rPr>
              <a:t> ≤ </a:t>
            </a:r>
            <a:r>
              <a:rPr lang="fr-CH" sz="1600" i="1" dirty="0"/>
              <a:t>1)</a:t>
            </a:r>
            <a:endParaRPr lang="en-US" sz="1600" i="1" dirty="0"/>
          </a:p>
        </p:txBody>
      </p:sp>
      <p:sp>
        <p:nvSpPr>
          <p:cNvPr id="12" name="Line Callout 1 11"/>
          <p:cNvSpPr/>
          <p:nvPr/>
        </p:nvSpPr>
        <p:spPr bwMode="auto">
          <a:xfrm>
            <a:off x="8305800" y="1776679"/>
            <a:ext cx="1981200" cy="685800"/>
          </a:xfrm>
          <a:prstGeom prst="borderCallout1">
            <a:avLst>
              <a:gd name="adj1" fmla="val 43238"/>
              <a:gd name="adj2" fmla="val -1445"/>
              <a:gd name="adj3" fmla="val 30927"/>
              <a:gd name="adj4" fmla="val -33499"/>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energy</a:t>
            </a:r>
            <a:r>
              <a:rPr lang="fr-CH" sz="1200" dirty="0"/>
              <a:t> gain by a </a:t>
            </a:r>
            <a:r>
              <a:rPr lang="fr-CH" sz="1200" dirty="0" err="1"/>
              <a:t>particle</a:t>
            </a:r>
            <a:r>
              <a:rPr lang="fr-CH" sz="1200" dirty="0"/>
              <a:t> </a:t>
            </a:r>
            <a:r>
              <a:rPr lang="fr-CH" sz="1200" dirty="0" err="1"/>
              <a:t>crossing</a:t>
            </a:r>
            <a:r>
              <a:rPr lang="fr-CH" sz="1200" dirty="0"/>
              <a:t> the gap </a:t>
            </a:r>
            <a:r>
              <a:rPr lang="fr-CH" sz="1200" dirty="0" err="1"/>
              <a:t>with</a:t>
            </a:r>
            <a:r>
              <a:rPr lang="fr-CH" sz="1200" dirty="0"/>
              <a:t> </a:t>
            </a:r>
            <a:r>
              <a:rPr lang="fr-CH" sz="1200" dirty="0" err="1"/>
              <a:t>infinite</a:t>
            </a:r>
            <a:r>
              <a:rPr lang="fr-CH" sz="1200" dirty="0"/>
              <a:t> </a:t>
            </a:r>
            <a:r>
              <a:rPr lang="fr-CH" sz="1200" dirty="0" err="1"/>
              <a:t>velocity</a:t>
            </a:r>
            <a:r>
              <a:rPr lang="fr-CH" sz="1200" dirty="0"/>
              <a:t> </a:t>
            </a:r>
            <a:r>
              <a:rPr lang="fr-CH" sz="1200" dirty="0" err="1"/>
              <a:t>at</a:t>
            </a:r>
            <a:r>
              <a:rPr lang="fr-CH" sz="1200" dirty="0"/>
              <a:t> t=0</a:t>
            </a:r>
            <a:endParaRPr lang="en-US" sz="1200" dirty="0">
              <a:latin typeface="Arial" charset="0"/>
            </a:endParaRPr>
          </a:p>
        </p:txBody>
      </p:sp>
      <p:cxnSp>
        <p:nvCxnSpPr>
          <p:cNvPr id="14" name="Straight Arrow Connector 13"/>
          <p:cNvCxnSpPr/>
          <p:nvPr/>
        </p:nvCxnSpPr>
        <p:spPr bwMode="auto">
          <a:xfrm flipV="1">
            <a:off x="8001000" y="4519879"/>
            <a:ext cx="0" cy="1447800"/>
          </a:xfrm>
          <a:prstGeom prst="straightConnector1">
            <a:avLst/>
          </a:prstGeom>
          <a:solidFill>
            <a:schemeClr val="bg1"/>
          </a:solidFill>
          <a:ln w="25400" cap="flat" cmpd="sng" algn="ctr">
            <a:solidFill>
              <a:schemeClr val="tx1"/>
            </a:solidFill>
            <a:prstDash val="solid"/>
            <a:round/>
            <a:headEnd type="none" w="sm" len="sm"/>
            <a:tailEnd type="arrow"/>
          </a:ln>
          <a:effectLst/>
        </p:spPr>
      </p:cxnSp>
      <p:cxnSp>
        <p:nvCxnSpPr>
          <p:cNvPr id="16" name="Straight Arrow Connector 15"/>
          <p:cNvCxnSpPr/>
          <p:nvPr/>
        </p:nvCxnSpPr>
        <p:spPr bwMode="auto">
          <a:xfrm>
            <a:off x="7162800" y="5967679"/>
            <a:ext cx="1752600" cy="0"/>
          </a:xfrm>
          <a:prstGeom prst="straightConnector1">
            <a:avLst/>
          </a:prstGeom>
          <a:solidFill>
            <a:schemeClr val="bg1"/>
          </a:solidFill>
          <a:ln w="25400" cap="flat" cmpd="sng" algn="ctr">
            <a:solidFill>
              <a:schemeClr val="tx1"/>
            </a:solidFill>
            <a:prstDash val="solid"/>
            <a:round/>
            <a:headEnd type="none" w="sm" len="sm"/>
            <a:tailEnd type="arrow"/>
          </a:ln>
          <a:effectLst/>
        </p:spPr>
      </p:cxnSp>
      <p:cxnSp>
        <p:nvCxnSpPr>
          <p:cNvPr id="20" name="Straight Connector 19"/>
          <p:cNvCxnSpPr/>
          <p:nvPr/>
        </p:nvCxnSpPr>
        <p:spPr bwMode="auto">
          <a:xfrm flipV="1">
            <a:off x="7543800" y="4824679"/>
            <a:ext cx="0" cy="1143000"/>
          </a:xfrm>
          <a:prstGeom prst="line">
            <a:avLst/>
          </a:prstGeom>
          <a:solidFill>
            <a:schemeClr val="bg1"/>
          </a:solidFill>
          <a:ln w="25400" cap="flat" cmpd="sng" algn="ctr">
            <a:solidFill>
              <a:schemeClr val="tx1"/>
            </a:solidFill>
            <a:prstDash val="dash"/>
            <a:round/>
            <a:headEnd type="none" w="sm" len="sm"/>
            <a:tailEnd type="none" w="sm" len="sm"/>
          </a:ln>
          <a:effectLst/>
        </p:spPr>
      </p:cxnSp>
      <p:cxnSp>
        <p:nvCxnSpPr>
          <p:cNvPr id="21" name="Straight Connector 20"/>
          <p:cNvCxnSpPr/>
          <p:nvPr/>
        </p:nvCxnSpPr>
        <p:spPr bwMode="auto">
          <a:xfrm flipV="1">
            <a:off x="8458200" y="4824679"/>
            <a:ext cx="0" cy="1143000"/>
          </a:xfrm>
          <a:prstGeom prst="line">
            <a:avLst/>
          </a:prstGeom>
          <a:solidFill>
            <a:schemeClr val="bg1"/>
          </a:solidFill>
          <a:ln w="25400" cap="flat" cmpd="sng" algn="ctr">
            <a:solidFill>
              <a:schemeClr val="tx1"/>
            </a:solidFill>
            <a:prstDash val="dash"/>
            <a:round/>
            <a:headEnd type="none" w="sm" len="sm"/>
            <a:tailEnd type="none" w="sm" len="sm"/>
          </a:ln>
          <a:effectLst/>
        </p:spPr>
      </p:cxnSp>
      <p:cxnSp>
        <p:nvCxnSpPr>
          <p:cNvPr id="23" name="Straight Connector 22"/>
          <p:cNvCxnSpPr/>
          <p:nvPr/>
        </p:nvCxnSpPr>
        <p:spPr bwMode="auto">
          <a:xfrm>
            <a:off x="7543800" y="4824679"/>
            <a:ext cx="914400" cy="0"/>
          </a:xfrm>
          <a:prstGeom prst="line">
            <a:avLst/>
          </a:prstGeom>
          <a:solidFill>
            <a:schemeClr val="bg1"/>
          </a:solidFill>
          <a:ln w="25400" cap="flat" cmpd="sng" algn="ctr">
            <a:solidFill>
              <a:srgbClr val="00FF00"/>
            </a:solidFill>
            <a:prstDash val="solid"/>
            <a:round/>
            <a:headEnd type="none" w="sm" len="sm"/>
            <a:tailEnd type="none" w="sm" len="sm"/>
          </a:ln>
          <a:effectLst/>
        </p:spPr>
      </p:cxnSp>
      <p:sp>
        <p:nvSpPr>
          <p:cNvPr id="29" name="TextBox 28"/>
          <p:cNvSpPr txBox="1"/>
          <p:nvPr/>
        </p:nvSpPr>
        <p:spPr>
          <a:xfrm>
            <a:off x="8077200" y="4367479"/>
            <a:ext cx="320922" cy="338554"/>
          </a:xfrm>
          <a:prstGeom prst="rect">
            <a:avLst/>
          </a:prstGeom>
          <a:noFill/>
        </p:spPr>
        <p:txBody>
          <a:bodyPr wrap="none" rtlCol="0">
            <a:spAutoFit/>
          </a:bodyPr>
          <a:lstStyle/>
          <a:p>
            <a:r>
              <a:rPr lang="fr-CH" sz="1600" i="1" dirty="0"/>
              <a:t>E</a:t>
            </a:r>
            <a:endParaRPr lang="en-US" sz="1600" i="1" dirty="0"/>
          </a:p>
        </p:txBody>
      </p:sp>
      <p:sp>
        <p:nvSpPr>
          <p:cNvPr id="30" name="TextBox 29"/>
          <p:cNvSpPr txBox="1"/>
          <p:nvPr/>
        </p:nvSpPr>
        <p:spPr>
          <a:xfrm>
            <a:off x="8915400" y="5739079"/>
            <a:ext cx="287258" cy="338554"/>
          </a:xfrm>
          <a:prstGeom prst="rect">
            <a:avLst/>
          </a:prstGeom>
          <a:noFill/>
        </p:spPr>
        <p:txBody>
          <a:bodyPr wrap="none" rtlCol="0">
            <a:spAutoFit/>
          </a:bodyPr>
          <a:lstStyle/>
          <a:p>
            <a:r>
              <a:rPr lang="fr-CH" sz="1600" i="1" dirty="0"/>
              <a:t>z</a:t>
            </a:r>
            <a:endParaRPr lang="en-US" sz="1600" i="1" dirty="0"/>
          </a:p>
        </p:txBody>
      </p:sp>
      <p:sp>
        <p:nvSpPr>
          <p:cNvPr id="31" name="TextBox 30"/>
          <p:cNvSpPr txBox="1"/>
          <p:nvPr/>
        </p:nvSpPr>
        <p:spPr>
          <a:xfrm>
            <a:off x="7391400" y="6400800"/>
            <a:ext cx="538930" cy="338554"/>
          </a:xfrm>
          <a:prstGeom prst="rect">
            <a:avLst/>
          </a:prstGeom>
          <a:noFill/>
        </p:spPr>
        <p:txBody>
          <a:bodyPr wrap="none" rtlCol="0">
            <a:spAutoFit/>
          </a:bodyPr>
          <a:lstStyle/>
          <a:p>
            <a:r>
              <a:rPr lang="fr-CH" sz="1600" i="1" dirty="0"/>
              <a:t>-g/2</a:t>
            </a:r>
            <a:endParaRPr lang="en-US" sz="1600" i="1" dirty="0"/>
          </a:p>
        </p:txBody>
      </p:sp>
      <p:sp>
        <p:nvSpPr>
          <p:cNvPr id="32" name="TextBox 31"/>
          <p:cNvSpPr txBox="1"/>
          <p:nvPr/>
        </p:nvSpPr>
        <p:spPr>
          <a:xfrm>
            <a:off x="8382000" y="6400800"/>
            <a:ext cx="470000" cy="338554"/>
          </a:xfrm>
          <a:prstGeom prst="rect">
            <a:avLst/>
          </a:prstGeom>
          <a:noFill/>
        </p:spPr>
        <p:txBody>
          <a:bodyPr wrap="none" rtlCol="0">
            <a:spAutoFit/>
          </a:bodyPr>
          <a:lstStyle/>
          <a:p>
            <a:r>
              <a:rPr lang="fr-CH" sz="1600" i="1" dirty="0"/>
              <a:t>g/2</a:t>
            </a:r>
            <a:endParaRPr lang="en-US" sz="1600" i="1" dirty="0"/>
          </a:p>
        </p:txBody>
      </p:sp>
      <p:sp>
        <p:nvSpPr>
          <p:cNvPr id="33" name="TextBox 32"/>
          <p:cNvSpPr txBox="1"/>
          <p:nvPr/>
        </p:nvSpPr>
        <p:spPr>
          <a:xfrm>
            <a:off x="8610600" y="4596079"/>
            <a:ext cx="561372" cy="338554"/>
          </a:xfrm>
          <a:prstGeom prst="rect">
            <a:avLst/>
          </a:prstGeom>
          <a:noFill/>
        </p:spPr>
        <p:txBody>
          <a:bodyPr wrap="none" rtlCol="0">
            <a:spAutoFit/>
          </a:bodyPr>
          <a:lstStyle/>
          <a:p>
            <a:r>
              <a:rPr lang="fr-CH" sz="1600" i="1" dirty="0">
                <a:solidFill>
                  <a:srgbClr val="00B050"/>
                </a:solidFill>
              </a:rPr>
              <a:t>E(z)</a:t>
            </a:r>
            <a:endParaRPr lang="en-US" sz="1600" i="1" dirty="0">
              <a:solidFill>
                <a:srgbClr val="00B050"/>
              </a:solidFill>
            </a:endParaRPr>
          </a:p>
        </p:txBody>
      </p:sp>
      <p:sp>
        <p:nvSpPr>
          <p:cNvPr id="34" name="TextBox 33"/>
          <p:cNvSpPr txBox="1"/>
          <p:nvPr/>
        </p:nvSpPr>
        <p:spPr>
          <a:xfrm>
            <a:off x="8610600" y="4977079"/>
            <a:ext cx="1319592" cy="338554"/>
          </a:xfrm>
          <a:prstGeom prst="rect">
            <a:avLst/>
          </a:prstGeom>
          <a:noFill/>
        </p:spPr>
        <p:txBody>
          <a:bodyPr wrap="none" rtlCol="0">
            <a:spAutoFit/>
          </a:bodyPr>
          <a:lstStyle/>
          <a:p>
            <a:r>
              <a:rPr lang="fr-CH" sz="1600" i="1" dirty="0">
                <a:solidFill>
                  <a:srgbClr val="FF0000"/>
                </a:solidFill>
              </a:rPr>
              <a:t>E(z)</a:t>
            </a:r>
            <a:r>
              <a:rPr lang="fr-CH" sz="1600" i="1" dirty="0" err="1">
                <a:solidFill>
                  <a:srgbClr val="FF0000"/>
                </a:solidFill>
              </a:rPr>
              <a:t>cos</a:t>
            </a:r>
            <a:r>
              <a:rPr lang="fr-CH" sz="1600" i="1" dirty="0" err="1">
                <a:solidFill>
                  <a:srgbClr val="FF0000"/>
                </a:solidFill>
                <a:latin typeface="Symbol" pitchFamily="18" charset="2"/>
              </a:rPr>
              <a:t>w</a:t>
            </a:r>
            <a:r>
              <a:rPr lang="fr-CH" sz="1600" i="1" dirty="0" err="1">
                <a:solidFill>
                  <a:srgbClr val="FF0000"/>
                </a:solidFill>
              </a:rPr>
              <a:t>t</a:t>
            </a:r>
            <a:r>
              <a:rPr lang="fr-CH" sz="1600" i="1" dirty="0">
                <a:solidFill>
                  <a:srgbClr val="FF0000"/>
                </a:solidFill>
              </a:rPr>
              <a:t>(z)</a:t>
            </a:r>
            <a:endParaRPr lang="en-US" sz="1600" i="1" dirty="0">
              <a:solidFill>
                <a:srgbClr val="FF0000"/>
              </a:solidFill>
            </a:endParaRPr>
          </a:p>
        </p:txBody>
      </p:sp>
      <p:sp>
        <p:nvSpPr>
          <p:cNvPr id="35" name="Rectangle 12"/>
          <p:cNvSpPr>
            <a:spLocks noChangeArrowheads="1"/>
          </p:cNvSpPr>
          <p:nvPr/>
        </p:nvSpPr>
        <p:spPr bwMode="auto">
          <a:xfrm>
            <a:off x="1371600" y="3910279"/>
            <a:ext cx="4648200" cy="3810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fr-CH" sz="1600" dirty="0" err="1">
                <a:latin typeface="Comic Sans MS" pitchFamily="66" charset="0"/>
                <a:sym typeface="Symbol" pitchFamily="18" charset="2"/>
              </a:rPr>
              <a:t>Neglecting</a:t>
            </a:r>
            <a:r>
              <a:rPr lang="fr-CH" sz="1600" dirty="0">
                <a:latin typeface="Comic Sans MS" pitchFamily="66" charset="0"/>
                <a:sym typeface="Symbol" pitchFamily="18" charset="2"/>
              </a:rPr>
              <a:t> the </a:t>
            </a:r>
            <a:r>
              <a:rPr lang="fr-CH" sz="1600" dirty="0" err="1">
                <a:latin typeface="Comic Sans MS" pitchFamily="66" charset="0"/>
                <a:sym typeface="Symbol" pitchFamily="18" charset="2"/>
              </a:rPr>
              <a:t>increase</a:t>
            </a:r>
            <a:r>
              <a:rPr lang="fr-CH" sz="1600" dirty="0">
                <a:latin typeface="Comic Sans MS" pitchFamily="66" charset="0"/>
                <a:sym typeface="Symbol" pitchFamily="18" charset="2"/>
              </a:rPr>
              <a:t> in </a:t>
            </a:r>
            <a:r>
              <a:rPr lang="fr-CH" sz="1600" dirty="0" err="1">
                <a:latin typeface="Comic Sans MS" pitchFamily="66" charset="0"/>
                <a:sym typeface="Symbol" pitchFamily="18" charset="2"/>
              </a:rPr>
              <a:t>velocity</a:t>
            </a:r>
            <a:r>
              <a:rPr lang="fr-CH" sz="1600" dirty="0">
                <a:latin typeface="Comic Sans MS" pitchFamily="66" charset="0"/>
                <a:sym typeface="Symbol" pitchFamily="18" charset="2"/>
              </a:rPr>
              <a:t> in the gap:</a:t>
            </a:r>
            <a:endParaRPr lang="en-US" sz="1600" dirty="0">
              <a:latin typeface="Comic Sans MS" pitchFamily="66" charset="0"/>
              <a:sym typeface="Symbol" pitchFamily="18" charset="2"/>
            </a:endParaRPr>
          </a:p>
        </p:txBody>
      </p:sp>
      <p:graphicFrame>
        <p:nvGraphicFramePr>
          <p:cNvPr id="41988" name="Object 4"/>
          <p:cNvGraphicFramePr>
            <a:graphicFrameLocks noChangeAspect="1"/>
          </p:cNvGraphicFramePr>
          <p:nvPr>
            <p:extLst>
              <p:ext uri="{D42A27DB-BD31-4B8C-83A1-F6EECF244321}">
                <p14:modId xmlns:p14="http://schemas.microsoft.com/office/powerpoint/2010/main" val="1757367460"/>
              </p:ext>
            </p:extLst>
          </p:nvPr>
        </p:nvGraphicFramePr>
        <p:xfrm>
          <a:off x="4724400" y="4215079"/>
          <a:ext cx="2590800" cy="881558"/>
        </p:xfrm>
        <a:graphic>
          <a:graphicData uri="http://schemas.openxmlformats.org/presentationml/2006/ole">
            <mc:AlternateContent xmlns:mc="http://schemas.openxmlformats.org/markup-compatibility/2006">
              <mc:Choice xmlns:v="urn:schemas-microsoft-com:vml" Requires="v">
                <p:oleObj name="Equation" r:id="rId6" imgW="1866600" imgH="634680" progId="Equation.3">
                  <p:embed/>
                </p:oleObj>
              </mc:Choice>
              <mc:Fallback>
                <p:oleObj name="Equation" r:id="rId6" imgW="1866600" imgH="634680" progId="Equation.3">
                  <p:embed/>
                  <p:pic>
                    <p:nvPicPr>
                      <p:cNvPr id="41988"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724400" y="4215079"/>
                        <a:ext cx="2590800" cy="8815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ectangle 12"/>
          <p:cNvSpPr>
            <a:spLocks noChangeArrowheads="1"/>
          </p:cNvSpPr>
          <p:nvPr/>
        </p:nvSpPr>
        <p:spPr bwMode="auto">
          <a:xfrm>
            <a:off x="1524000" y="5129479"/>
            <a:ext cx="4191000" cy="3810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fr-CH" sz="1600" dirty="0">
                <a:latin typeface="Comic Sans MS" pitchFamily="66" charset="0"/>
                <a:sym typeface="Symbol" pitchFamily="18" charset="2"/>
              </a:rPr>
              <a:t>For the </a:t>
            </a:r>
            <a:r>
              <a:rPr lang="fr-CH" sz="1600" dirty="0" err="1">
                <a:latin typeface="Comic Sans MS" pitchFamily="66" charset="0"/>
                <a:sym typeface="Symbol" pitchFamily="18" charset="2"/>
              </a:rPr>
              <a:t>simplest</a:t>
            </a:r>
            <a:r>
              <a:rPr lang="fr-CH" sz="1600" dirty="0">
                <a:latin typeface="Comic Sans MS" pitchFamily="66" charset="0"/>
                <a:sym typeface="Symbol" pitchFamily="18" charset="2"/>
              </a:rPr>
              <a:t> case E(z)=E</a:t>
            </a:r>
            <a:r>
              <a:rPr lang="fr-CH" sz="1600" baseline="-25000" dirty="0">
                <a:latin typeface="Comic Sans MS" pitchFamily="66" charset="0"/>
                <a:sym typeface="Symbol" pitchFamily="18" charset="2"/>
              </a:rPr>
              <a:t>0</a:t>
            </a:r>
            <a:r>
              <a:rPr lang="fr-CH" sz="1600" dirty="0">
                <a:latin typeface="Comic Sans MS" pitchFamily="66" charset="0"/>
                <a:sym typeface="Symbol" pitchFamily="18" charset="2"/>
              </a:rPr>
              <a:t> (-g/2, g/2):</a:t>
            </a:r>
            <a:endParaRPr lang="en-US" sz="1600" dirty="0">
              <a:latin typeface="Comic Sans MS" pitchFamily="66" charset="0"/>
              <a:sym typeface="Symbol" pitchFamily="18" charset="2"/>
            </a:endParaRPr>
          </a:p>
        </p:txBody>
      </p:sp>
      <p:graphicFrame>
        <p:nvGraphicFramePr>
          <p:cNvPr id="41989" name="Object 5"/>
          <p:cNvGraphicFramePr>
            <a:graphicFrameLocks noChangeAspect="1"/>
          </p:cNvGraphicFramePr>
          <p:nvPr>
            <p:extLst>
              <p:ext uri="{D42A27DB-BD31-4B8C-83A1-F6EECF244321}">
                <p14:modId xmlns:p14="http://schemas.microsoft.com/office/powerpoint/2010/main" val="3558382075"/>
              </p:ext>
            </p:extLst>
          </p:nvPr>
        </p:nvGraphicFramePr>
        <p:xfrm>
          <a:off x="1981201" y="5510480"/>
          <a:ext cx="1446213" cy="582613"/>
        </p:xfrm>
        <a:graphic>
          <a:graphicData uri="http://schemas.openxmlformats.org/presentationml/2006/ole">
            <mc:AlternateContent xmlns:mc="http://schemas.openxmlformats.org/markup-compatibility/2006">
              <mc:Choice xmlns:v="urn:schemas-microsoft-com:vml" Requires="v">
                <p:oleObj name="Equation" r:id="rId8" imgW="1041120" imgH="419040" progId="Equation.3">
                  <p:embed/>
                </p:oleObj>
              </mc:Choice>
              <mc:Fallback>
                <p:oleObj name="Equation" r:id="rId8" imgW="1041120" imgH="419040" progId="Equation.3">
                  <p:embed/>
                  <p:pic>
                    <p:nvPicPr>
                      <p:cNvPr id="41989"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81201" y="5510480"/>
                        <a:ext cx="1446213" cy="58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TextBox 38"/>
          <p:cNvSpPr txBox="1"/>
          <p:nvPr/>
        </p:nvSpPr>
        <p:spPr>
          <a:xfrm>
            <a:off x="3741508" y="5517682"/>
            <a:ext cx="3352800" cy="830997"/>
          </a:xfrm>
          <a:prstGeom prst="rect">
            <a:avLst/>
          </a:prstGeom>
          <a:noFill/>
        </p:spPr>
        <p:txBody>
          <a:bodyPr wrap="square" rtlCol="0">
            <a:spAutoFit/>
          </a:bodyPr>
          <a:lstStyle/>
          <a:p>
            <a:r>
              <a:rPr lang="fr-CH" sz="1600" i="1" dirty="0"/>
              <a:t>T </a:t>
            </a:r>
            <a:r>
              <a:rPr lang="fr-CH" sz="1600" i="1" dirty="0" err="1"/>
              <a:t>is</a:t>
            </a:r>
            <a:r>
              <a:rPr lang="fr-CH" sz="1600" i="1" dirty="0"/>
              <a:t> a </a:t>
            </a:r>
            <a:r>
              <a:rPr lang="fr-CH" sz="1600" i="1" dirty="0" err="1"/>
              <a:t>characteristic</a:t>
            </a:r>
            <a:r>
              <a:rPr lang="fr-CH" sz="1600" i="1" dirty="0"/>
              <a:t> of </a:t>
            </a:r>
            <a:r>
              <a:rPr lang="fr-CH" sz="1600" i="1" dirty="0" err="1"/>
              <a:t>your</a:t>
            </a:r>
            <a:r>
              <a:rPr lang="fr-CH" sz="1600" i="1" dirty="0"/>
              <a:t> design; </a:t>
            </a:r>
            <a:r>
              <a:rPr lang="fr-CH" sz="1600" i="1" dirty="0" err="1"/>
              <a:t>it</a:t>
            </a:r>
            <a:r>
              <a:rPr lang="fr-CH" sz="1600" i="1" dirty="0"/>
              <a:t> </a:t>
            </a:r>
            <a:r>
              <a:rPr lang="fr-CH" sz="1600" i="1" dirty="0" err="1"/>
              <a:t>can</a:t>
            </a:r>
            <a:r>
              <a:rPr lang="fr-CH" sz="1600" i="1" dirty="0"/>
              <a:t> </a:t>
            </a:r>
            <a:r>
              <a:rPr lang="fr-CH" sz="1600" i="1" dirty="0" err="1"/>
              <a:t>be</a:t>
            </a:r>
            <a:r>
              <a:rPr lang="fr-CH" sz="1600" i="1" dirty="0"/>
              <a:t> </a:t>
            </a:r>
            <a:r>
              <a:rPr lang="fr-CH" sz="1600" i="1" dirty="0" err="1"/>
              <a:t>easily</a:t>
            </a:r>
            <a:r>
              <a:rPr lang="fr-CH" sz="1600" i="1" dirty="0"/>
              <a:t> </a:t>
            </a:r>
            <a:r>
              <a:rPr lang="fr-CH" sz="1600" i="1" dirty="0" err="1"/>
              <a:t>calculated</a:t>
            </a:r>
            <a:r>
              <a:rPr lang="fr-CH" sz="1600" i="1" dirty="0"/>
              <a:t> by the RF design codes</a:t>
            </a:r>
            <a:endParaRPr lang="en-US" sz="1600" i="1" dirty="0"/>
          </a:p>
        </p:txBody>
      </p:sp>
      <p:graphicFrame>
        <p:nvGraphicFramePr>
          <p:cNvPr id="41990" name="Object 6"/>
          <p:cNvGraphicFramePr>
            <a:graphicFrameLocks noChangeAspect="1"/>
          </p:cNvGraphicFramePr>
          <p:nvPr>
            <p:extLst>
              <p:ext uri="{D42A27DB-BD31-4B8C-83A1-F6EECF244321}">
                <p14:modId xmlns:p14="http://schemas.microsoft.com/office/powerpoint/2010/main" val="3555974150"/>
              </p:ext>
            </p:extLst>
          </p:nvPr>
        </p:nvGraphicFramePr>
        <p:xfrm>
          <a:off x="2192338" y="4367480"/>
          <a:ext cx="1778000" cy="582613"/>
        </p:xfrm>
        <a:graphic>
          <a:graphicData uri="http://schemas.openxmlformats.org/presentationml/2006/ole">
            <mc:AlternateContent xmlns:mc="http://schemas.openxmlformats.org/markup-compatibility/2006">
              <mc:Choice xmlns:v="urn:schemas-microsoft-com:vml" Requires="v">
                <p:oleObj name="Equation" r:id="rId10" imgW="1282680" imgH="419040" progId="Equation.3">
                  <p:embed/>
                </p:oleObj>
              </mc:Choice>
              <mc:Fallback>
                <p:oleObj name="Equation" r:id="rId10" imgW="1282680" imgH="419040" progId="Equation.3">
                  <p:embed/>
                  <p:pic>
                    <p:nvPicPr>
                      <p:cNvPr id="41990" name="Object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92338" y="4367480"/>
                        <a:ext cx="1778000" cy="58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Shunt </a:t>
            </a:r>
            <a:r>
              <a:rPr lang="fr-CH" dirty="0" err="1"/>
              <a:t>Impedance</a:t>
            </a:r>
            <a:endParaRPr lang="en-US" dirty="0"/>
          </a:p>
        </p:txBody>
      </p:sp>
      <p:sp>
        <p:nvSpPr>
          <p:cNvPr id="3" name="Footer Placeholder 2"/>
          <p:cNvSpPr>
            <a:spLocks noGrp="1"/>
          </p:cNvSpPr>
          <p:nvPr>
            <p:ph type="ftr" sz="quarter" idx="11"/>
          </p:nvPr>
        </p:nvSpPr>
        <p:spPr>
          <a:xfrm>
            <a:off x="3268662" y="5873750"/>
            <a:ext cx="6572221" cy="365125"/>
          </a:xfrm>
        </p:spPr>
        <p:txBody>
          <a:bodyPr/>
          <a:lstStyle/>
          <a:p>
            <a:fld id="{F478B020-40AD-45EC-B4A7-42AB5468E756}" type="slidenum">
              <a:rPr lang="en-GB" smtClean="0"/>
              <a:pPr/>
              <a:t>54</a:t>
            </a:fld>
            <a:endParaRPr lang="en-GB"/>
          </a:p>
        </p:txBody>
      </p:sp>
      <p:sp>
        <p:nvSpPr>
          <p:cNvPr id="4" name="Rectangle 12"/>
          <p:cNvSpPr>
            <a:spLocks noChangeArrowheads="1"/>
          </p:cNvSpPr>
          <p:nvPr/>
        </p:nvSpPr>
        <p:spPr bwMode="auto">
          <a:xfrm>
            <a:off x="457200" y="1064600"/>
            <a:ext cx="11277600" cy="25908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en-US" sz="1600" dirty="0">
                <a:latin typeface="Comic Sans MS" pitchFamily="66" charset="0"/>
                <a:sym typeface="Symbol" pitchFamily="18" charset="2"/>
              </a:rPr>
              <a:t>Design of an accelerating system </a:t>
            </a:r>
            <a:r>
              <a:rPr lang="en-US" sz="1600" dirty="0">
                <a:latin typeface="Arial"/>
                <a:cs typeface="Arial"/>
                <a:sym typeface="Symbol" pitchFamily="18" charset="2"/>
              </a:rPr>
              <a:t>→</a:t>
            </a:r>
            <a:r>
              <a:rPr lang="en-US" sz="1600" dirty="0">
                <a:latin typeface="Comic Sans MS" pitchFamily="66" charset="0"/>
                <a:sym typeface="Symbol" pitchFamily="18" charset="2"/>
              </a:rPr>
              <a:t> goal is to maximize acceleration </a:t>
            </a:r>
            <a:r>
              <a:rPr lang="en-US" sz="1600" i="1" dirty="0">
                <a:latin typeface="Symbol" pitchFamily="18" charset="2"/>
                <a:sym typeface="Symbol" pitchFamily="18" charset="2"/>
              </a:rPr>
              <a:t>D</a:t>
            </a:r>
            <a:r>
              <a:rPr lang="en-US" sz="1600" i="1" dirty="0">
                <a:latin typeface="Comic Sans MS" pitchFamily="66" charset="0"/>
                <a:sym typeface="Symbol" pitchFamily="18" charset="2"/>
              </a:rPr>
              <a:t>W</a:t>
            </a:r>
            <a:r>
              <a:rPr lang="en-US" sz="1600" dirty="0">
                <a:latin typeface="Comic Sans MS" pitchFamily="66" charset="0"/>
                <a:sym typeface="Symbol" pitchFamily="18" charset="2"/>
              </a:rPr>
              <a:t> for a given power delivered to the cavity </a:t>
            </a:r>
            <a:r>
              <a:rPr lang="en-US" sz="1600" i="1" dirty="0">
                <a:latin typeface="Comic Sans MS" pitchFamily="66" charset="0"/>
                <a:sym typeface="Symbol" pitchFamily="18" charset="2"/>
              </a:rPr>
              <a:t>P</a:t>
            </a:r>
            <a:r>
              <a:rPr lang="en-US" sz="1600" i="1" baseline="-25000" dirty="0">
                <a:latin typeface="Comic Sans MS" pitchFamily="66" charset="0"/>
                <a:sym typeface="Symbol" pitchFamily="18" charset="2"/>
              </a:rPr>
              <a:t>c </a:t>
            </a:r>
            <a:r>
              <a:rPr lang="en-US" sz="1600" i="1" dirty="0">
                <a:latin typeface="Comic Sans MS" pitchFamily="66" charset="0"/>
                <a:sym typeface="Symbol" pitchFamily="18" charset="2"/>
              </a:rPr>
              <a:t>.</a:t>
            </a:r>
            <a:r>
              <a:rPr lang="en-US" sz="1600" dirty="0">
                <a:latin typeface="Comic Sans MS" pitchFamily="66" charset="0"/>
                <a:sym typeface="Symbol" pitchFamily="18" charset="2"/>
              </a:rPr>
              <a:t> Can we define a </a:t>
            </a:r>
            <a:r>
              <a:rPr lang="en-US" sz="1600" dirty="0">
                <a:solidFill>
                  <a:srgbClr val="FF0000"/>
                </a:solidFill>
                <a:latin typeface="Comic Sans MS" pitchFamily="66" charset="0"/>
                <a:sym typeface="Symbol" pitchFamily="18" charset="2"/>
              </a:rPr>
              <a:t>figure of merit </a:t>
            </a:r>
            <a:r>
              <a:rPr lang="en-US" sz="1600" dirty="0">
                <a:latin typeface="Comic Sans MS" pitchFamily="66" charset="0"/>
                <a:sym typeface="Symbol" pitchFamily="18" charset="2"/>
              </a:rPr>
              <a:t>to compare different designs?</a:t>
            </a:r>
          </a:p>
          <a:p>
            <a:pPr marL="457200" indent="-457200">
              <a:spcBef>
                <a:spcPts val="600"/>
              </a:spcBef>
              <a:buClr>
                <a:schemeClr val="hlink"/>
              </a:buClr>
              <a:buSzPct val="70000"/>
            </a:pPr>
            <a:endParaRPr lang="fr-CH" sz="500" dirty="0">
              <a:latin typeface="Comic Sans MS" pitchFamily="66" charset="0"/>
              <a:sym typeface="Symbol" pitchFamily="18" charset="2"/>
            </a:endParaRPr>
          </a:p>
          <a:p>
            <a:pPr marL="457200" indent="-457200">
              <a:spcBef>
                <a:spcPts val="600"/>
              </a:spcBef>
              <a:buClr>
                <a:schemeClr val="hlink"/>
              </a:buClr>
              <a:buSzPct val="70000"/>
            </a:pPr>
            <a:r>
              <a:rPr lang="fr-CH" sz="1600" dirty="0" err="1">
                <a:latin typeface="Comic Sans MS" pitchFamily="66" charset="0"/>
                <a:sym typeface="Symbol" pitchFamily="18" charset="2"/>
              </a:rPr>
              <a:t>We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define</a:t>
            </a:r>
            <a:r>
              <a:rPr lang="fr-CH" sz="1600" dirty="0">
                <a:latin typeface="Comic Sans MS" pitchFamily="66" charset="0"/>
                <a:sym typeface="Symbol" pitchFamily="18" charset="2"/>
              </a:rPr>
              <a:t> a « shunt </a:t>
            </a:r>
            <a:r>
              <a:rPr lang="fr-CH" sz="1600" dirty="0" err="1">
                <a:latin typeface="Comic Sans MS" pitchFamily="66" charset="0"/>
                <a:sym typeface="Symbol" pitchFamily="18" charset="2"/>
              </a:rPr>
              <a:t>impedance</a:t>
            </a:r>
            <a:r>
              <a:rPr lang="fr-CH" sz="1600" dirty="0">
                <a:latin typeface="Comic Sans MS" pitchFamily="66" charset="0"/>
                <a:sym typeface="Symbol" pitchFamily="18" charset="2"/>
              </a:rPr>
              <a:t> » Z as 	 ; </a:t>
            </a:r>
            <a:r>
              <a:rPr lang="fr-CH" sz="1600" dirty="0" err="1">
                <a:latin typeface="Comic Sans MS" pitchFamily="66" charset="0"/>
                <a:sym typeface="Symbol" pitchFamily="18" charset="2"/>
              </a:rPr>
              <a:t>exactly</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twice</a:t>
            </a:r>
            <a:r>
              <a:rPr lang="fr-CH" sz="1600" dirty="0">
                <a:latin typeface="Comic Sans MS" pitchFamily="66" charset="0"/>
                <a:sym typeface="Symbol" pitchFamily="18" charset="2"/>
              </a:rPr>
              <a:t> the shunt </a:t>
            </a:r>
            <a:r>
              <a:rPr lang="fr-CH" sz="1600" dirty="0" err="1">
                <a:latin typeface="Comic Sans MS" pitchFamily="66" charset="0"/>
                <a:sym typeface="Symbol" pitchFamily="18" charset="2"/>
              </a:rPr>
              <a:t>resistance</a:t>
            </a:r>
            <a:r>
              <a:rPr lang="fr-CH" sz="1600" dirty="0">
                <a:latin typeface="Comic Sans MS" pitchFamily="66" charset="0"/>
                <a:sym typeface="Symbol" pitchFamily="18" charset="2"/>
              </a:rPr>
              <a:t> in the </a:t>
            </a:r>
            <a:r>
              <a:rPr lang="fr-CH" sz="1600" dirty="0" err="1">
                <a:latin typeface="Comic Sans MS" pitchFamily="66" charset="0"/>
                <a:sym typeface="Symbol" pitchFamily="18" charset="2"/>
              </a:rPr>
              <a:t>equivalent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parallel</a:t>
            </a:r>
            <a:r>
              <a:rPr lang="fr-CH" sz="1600" dirty="0">
                <a:latin typeface="Comic Sans MS" pitchFamily="66" charset="0"/>
                <a:sym typeface="Symbol" pitchFamily="18" charset="2"/>
              </a:rPr>
              <a:t> circuit  </a:t>
            </a:r>
          </a:p>
          <a:p>
            <a:pPr marL="457200" indent="-457200">
              <a:spcBef>
                <a:spcPts val="600"/>
              </a:spcBef>
              <a:buClr>
                <a:schemeClr val="hlink"/>
              </a:buClr>
              <a:buSzPct val="70000"/>
            </a:pPr>
            <a:endParaRPr lang="fr-CH" sz="800" dirty="0">
              <a:latin typeface="Comic Sans MS" pitchFamily="66" charset="0"/>
              <a:sym typeface="Symbol" pitchFamily="18" charset="2"/>
            </a:endParaRPr>
          </a:p>
          <a:p>
            <a:pPr marL="457200" indent="-457200">
              <a:spcBef>
                <a:spcPts val="600"/>
              </a:spcBef>
              <a:buClr>
                <a:schemeClr val="hlink"/>
              </a:buClr>
              <a:buSzPct val="70000"/>
            </a:pPr>
            <a:r>
              <a:rPr lang="fr-CH" sz="1600" dirty="0">
                <a:latin typeface="Comic Sans MS" pitchFamily="66" charset="0"/>
                <a:sym typeface="Symbol" pitchFamily="18" charset="2"/>
              </a:rPr>
              <a:t>The figure of </a:t>
            </a:r>
            <a:r>
              <a:rPr lang="fr-CH" sz="1600" dirty="0" err="1">
                <a:latin typeface="Comic Sans MS" pitchFamily="66" charset="0"/>
                <a:sym typeface="Symbol" pitchFamily="18" charset="2"/>
              </a:rPr>
              <a:t>merit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considering</a:t>
            </a:r>
            <a:r>
              <a:rPr lang="fr-CH" sz="1600" dirty="0">
                <a:latin typeface="Comic Sans MS" pitchFamily="66" charset="0"/>
                <a:sym typeface="Symbol" pitchFamily="18" charset="2"/>
              </a:rPr>
              <a:t> maximum </a:t>
            </a:r>
            <a:r>
              <a:rPr lang="fr-CH" sz="1600" dirty="0" err="1">
                <a:latin typeface="Comic Sans MS" pitchFamily="66" charset="0"/>
                <a:sym typeface="Symbol" pitchFamily="18" charset="2"/>
              </a:rPr>
              <a:t>acceleration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at</a:t>
            </a:r>
            <a:r>
              <a:rPr lang="fr-CH" sz="1600" dirty="0">
                <a:latin typeface="Comic Sans MS" pitchFamily="66" charset="0"/>
                <a:sym typeface="Symbol" pitchFamily="18" charset="2"/>
              </a:rPr>
              <a:t> </a:t>
            </a:r>
            <a:r>
              <a:rPr lang="fr-CH" sz="1600" dirty="0">
                <a:latin typeface="Symbol" pitchFamily="18" charset="2"/>
                <a:sym typeface="Symbol" pitchFamily="18" charset="2"/>
              </a:rPr>
              <a:t>f</a:t>
            </a:r>
            <a:r>
              <a:rPr lang="fr-CH" sz="1600" dirty="0">
                <a:latin typeface="Comic Sans MS" pitchFamily="66" charset="0"/>
                <a:sym typeface="Symbol" pitchFamily="18" charset="2"/>
              </a:rPr>
              <a:t>=0 and </a:t>
            </a:r>
            <a:r>
              <a:rPr lang="fr-CH" sz="1600" dirty="0" err="1">
                <a:latin typeface="Comic Sans MS" pitchFamily="66" charset="0"/>
                <a:sym typeface="Symbol" pitchFamily="18" charset="2"/>
              </a:rPr>
              <a:t>taking</a:t>
            </a:r>
            <a:r>
              <a:rPr lang="fr-CH" sz="1600" dirty="0">
                <a:latin typeface="Comic Sans MS" pitchFamily="66" charset="0"/>
                <a:sym typeface="Symbol" pitchFamily="18" charset="2"/>
              </a:rPr>
              <a:t> the square of the </a:t>
            </a:r>
            <a:r>
              <a:rPr lang="fr-CH" sz="1600" dirty="0" err="1">
                <a:latin typeface="Comic Sans MS" pitchFamily="66" charset="0"/>
                <a:sym typeface="Symbol" pitchFamily="18" charset="2"/>
              </a:rPr>
              <a:t>energy</a:t>
            </a:r>
            <a:r>
              <a:rPr lang="fr-CH" sz="1600" dirty="0">
                <a:latin typeface="Comic Sans MS" pitchFamily="66" charset="0"/>
                <a:sym typeface="Symbol" pitchFamily="18" charset="2"/>
              </a:rPr>
              <a:t> gain in volts, to </a:t>
            </a:r>
            <a:r>
              <a:rPr lang="fr-CH" sz="1600" dirty="0" err="1">
                <a:latin typeface="Comic Sans MS" pitchFamily="66" charset="0"/>
                <a:sym typeface="Symbol" pitchFamily="18" charset="2"/>
              </a:rPr>
              <a:t>give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consistancy</a:t>
            </a:r>
            <a:r>
              <a:rPr lang="fr-CH" sz="1600" dirty="0">
                <a:latin typeface="Comic Sans MS" pitchFamily="66" charset="0"/>
                <a:sym typeface="Symbol" pitchFamily="18" charset="2"/>
              </a:rPr>
              <a:t> to the </a:t>
            </a:r>
            <a:r>
              <a:rPr lang="fr-CH" sz="1600" dirty="0" err="1">
                <a:latin typeface="Comic Sans MS" pitchFamily="66" charset="0"/>
                <a:sym typeface="Symbol" pitchFamily="18" charset="2"/>
              </a:rPr>
              <a:t>units</a:t>
            </a:r>
            <a:r>
              <a:rPr lang="fr-CH" sz="1600" dirty="0">
                <a:latin typeface="Comic Sans MS" pitchFamily="66" charset="0"/>
                <a:sym typeface="Symbol" pitchFamily="18" charset="2"/>
              </a:rPr>
              <a:t>):</a:t>
            </a:r>
            <a:endParaRPr lang="en-US" sz="1600" dirty="0">
              <a:latin typeface="Comic Sans MS" pitchFamily="66" charset="0"/>
              <a:sym typeface="Symbol" pitchFamily="18" charset="2"/>
            </a:endParaRPr>
          </a:p>
          <a:p>
            <a:pPr marL="457200" indent="-457200">
              <a:spcBef>
                <a:spcPts val="600"/>
              </a:spcBef>
              <a:buClr>
                <a:schemeClr val="hlink"/>
              </a:buClr>
              <a:buSzPct val="70000"/>
            </a:pPr>
            <a:endParaRPr lang="en-US" sz="1600" dirty="0">
              <a:latin typeface="Comic Sans MS" pitchFamily="66" charset="0"/>
              <a:sym typeface="Symbol" pitchFamily="18" charset="2"/>
            </a:endParaRPr>
          </a:p>
          <a:p>
            <a:pPr marL="457200" indent="-457200">
              <a:spcBef>
                <a:spcPts val="600"/>
              </a:spcBef>
              <a:buClr>
                <a:schemeClr val="hlink"/>
              </a:buClr>
              <a:buSzPct val="70000"/>
            </a:pPr>
            <a:endParaRPr lang="en-US" sz="1600" dirty="0">
              <a:latin typeface="Comic Sans MS" pitchFamily="66" charset="0"/>
              <a:sym typeface="Symbol" pitchFamily="18" charset="2"/>
            </a:endParaRPr>
          </a:p>
        </p:txBody>
      </p:sp>
      <p:graphicFrame>
        <p:nvGraphicFramePr>
          <p:cNvPr id="44035" name="Object 3"/>
          <p:cNvGraphicFramePr>
            <a:graphicFrameLocks noChangeAspect="1"/>
          </p:cNvGraphicFramePr>
          <p:nvPr/>
        </p:nvGraphicFramePr>
        <p:xfrm>
          <a:off x="4495800" y="1574800"/>
          <a:ext cx="742950" cy="684212"/>
        </p:xfrm>
        <a:graphic>
          <a:graphicData uri="http://schemas.openxmlformats.org/presentationml/2006/ole">
            <mc:AlternateContent xmlns:mc="http://schemas.openxmlformats.org/markup-compatibility/2006">
              <mc:Choice xmlns:v="urn:schemas-microsoft-com:vml" Requires="v">
                <p:oleObj name="Equation" r:id="rId2" imgW="495000" imgH="457200" progId="Equation.3">
                  <p:embed/>
                </p:oleObj>
              </mc:Choice>
              <mc:Fallback>
                <p:oleObj name="Equation" r:id="rId2" imgW="495000" imgH="457200" progId="Equation.3">
                  <p:embed/>
                  <p:pic>
                    <p:nvPicPr>
                      <p:cNvPr id="44035"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74800"/>
                        <a:ext cx="742950" cy="684212"/>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graphicFrame>
        <p:nvGraphicFramePr>
          <p:cNvPr id="44036" name="Object 4"/>
          <p:cNvGraphicFramePr>
            <a:graphicFrameLocks noChangeAspect="1"/>
          </p:cNvGraphicFramePr>
          <p:nvPr/>
        </p:nvGraphicFramePr>
        <p:xfrm>
          <a:off x="1257300" y="3021625"/>
          <a:ext cx="3581400" cy="709000"/>
        </p:xfrm>
        <a:graphic>
          <a:graphicData uri="http://schemas.openxmlformats.org/presentationml/2006/ole">
            <mc:AlternateContent xmlns:mc="http://schemas.openxmlformats.org/markup-compatibility/2006">
              <mc:Choice xmlns:v="urn:schemas-microsoft-com:vml" Requires="v">
                <p:oleObj name="Equation" r:id="rId4" imgW="2311200" imgH="457200" progId="Equation.3">
                  <p:embed/>
                </p:oleObj>
              </mc:Choice>
              <mc:Fallback>
                <p:oleObj name="Equation" r:id="rId4" imgW="2311200" imgH="457200" progId="Equation.3">
                  <p:embed/>
                  <p:pic>
                    <p:nvPicPr>
                      <p:cNvPr id="4403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3021625"/>
                        <a:ext cx="3581400" cy="70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12"/>
          <p:cNvSpPr>
            <a:spLocks noChangeArrowheads="1"/>
          </p:cNvSpPr>
          <p:nvPr/>
        </p:nvSpPr>
        <p:spPr bwMode="auto">
          <a:xfrm>
            <a:off x="609600" y="3834301"/>
            <a:ext cx="10972800" cy="8382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en-US" sz="1600" dirty="0">
                <a:latin typeface="Comic Sans MS" pitchFamily="66" charset="0"/>
                <a:sym typeface="Symbol" pitchFamily="18" charset="2"/>
              </a:rPr>
              <a:t>ZT</a:t>
            </a:r>
            <a:r>
              <a:rPr lang="en-US" sz="1600" baseline="30000" dirty="0">
                <a:latin typeface="Comic Sans MS" pitchFamily="66" charset="0"/>
                <a:sym typeface="Symbol" pitchFamily="18" charset="2"/>
              </a:rPr>
              <a:t>2</a:t>
            </a:r>
            <a:r>
              <a:rPr lang="en-US" sz="1600" dirty="0">
                <a:latin typeface="Comic Sans MS" pitchFamily="66" charset="0"/>
                <a:sym typeface="Symbol" pitchFamily="18" charset="2"/>
              </a:rPr>
              <a:t> is the </a:t>
            </a:r>
            <a:r>
              <a:rPr lang="en-US" sz="1600" dirty="0">
                <a:solidFill>
                  <a:srgbClr val="FF0000"/>
                </a:solidFill>
                <a:latin typeface="Comic Sans MS" pitchFamily="66" charset="0"/>
                <a:sym typeface="Symbol" pitchFamily="18" charset="2"/>
              </a:rPr>
              <a:t>effective shunt impedance</a:t>
            </a:r>
            <a:r>
              <a:rPr lang="en-US" sz="1600" dirty="0">
                <a:latin typeface="Comic Sans MS" pitchFamily="66" charset="0"/>
                <a:sym typeface="Symbol" pitchFamily="18" charset="2"/>
              </a:rPr>
              <a:t>, depends only on the geometry (and on RF frequency and particle velocity). Unit is ohms (usually M</a:t>
            </a:r>
            <a:r>
              <a:rPr lang="en-US" sz="1600" dirty="0">
                <a:latin typeface="Symbol" pitchFamily="18" charset="2"/>
                <a:sym typeface="Symbol" pitchFamily="18" charset="2"/>
              </a:rPr>
              <a:t>W</a:t>
            </a:r>
            <a:r>
              <a:rPr lang="en-US" sz="1600" dirty="0">
                <a:latin typeface="Comic Sans MS" pitchFamily="66" charset="0"/>
                <a:sym typeface="Symbol" pitchFamily="18" charset="2"/>
              </a:rPr>
              <a:t>, or M</a:t>
            </a:r>
            <a:r>
              <a:rPr lang="en-US" sz="1600" dirty="0">
                <a:latin typeface="Symbol" pitchFamily="18" charset="2"/>
                <a:sym typeface="Symbol" pitchFamily="18" charset="2"/>
              </a:rPr>
              <a:t>W</a:t>
            </a:r>
            <a:r>
              <a:rPr lang="en-US" sz="1600" dirty="0">
                <a:latin typeface="Comic Sans MS" pitchFamily="66" charset="0"/>
                <a:sym typeface="Symbol" pitchFamily="18" charset="2"/>
              </a:rPr>
              <a:t>/m if referred to the unit length). Can be easily calculated by computer codes, and then used to calculate the cavity power and the final power efficiency:</a:t>
            </a:r>
          </a:p>
        </p:txBody>
      </p:sp>
      <p:graphicFrame>
        <p:nvGraphicFramePr>
          <p:cNvPr id="44037" name="Object 5"/>
          <p:cNvGraphicFramePr>
            <a:graphicFrameLocks noChangeAspect="1"/>
          </p:cNvGraphicFramePr>
          <p:nvPr/>
        </p:nvGraphicFramePr>
        <p:xfrm>
          <a:off x="1143000" y="5080001"/>
          <a:ext cx="3403600" cy="650875"/>
        </p:xfrm>
        <a:graphic>
          <a:graphicData uri="http://schemas.openxmlformats.org/presentationml/2006/ole">
            <mc:AlternateContent xmlns:mc="http://schemas.openxmlformats.org/markup-compatibility/2006">
              <mc:Choice xmlns:v="urn:schemas-microsoft-com:vml" Requires="v">
                <p:oleObj name="Equation" r:id="rId6" imgW="2197080" imgH="419040" progId="Equation.3">
                  <p:embed/>
                </p:oleObj>
              </mc:Choice>
              <mc:Fallback>
                <p:oleObj name="Equation" r:id="rId6" imgW="2197080" imgH="419040" progId="Equation.3">
                  <p:embed/>
                  <p:pic>
                    <p:nvPicPr>
                      <p:cNvPr id="44037"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5080001"/>
                        <a:ext cx="3403600"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40" name="Object 8"/>
          <p:cNvGraphicFramePr>
            <a:graphicFrameLocks noChangeAspect="1"/>
          </p:cNvGraphicFramePr>
          <p:nvPr/>
        </p:nvGraphicFramePr>
        <p:xfrm>
          <a:off x="7048501" y="2945425"/>
          <a:ext cx="1023937" cy="355600"/>
        </p:xfrm>
        <a:graphic>
          <a:graphicData uri="http://schemas.openxmlformats.org/presentationml/2006/ole">
            <mc:AlternateContent xmlns:mc="http://schemas.openxmlformats.org/markup-compatibility/2006">
              <mc:Choice xmlns:v="urn:schemas-microsoft-com:vml" Requires="v">
                <p:oleObj name="Equation" r:id="rId8" imgW="660240" imgH="228600" progId="Equation.3">
                  <p:embed/>
                </p:oleObj>
              </mc:Choice>
              <mc:Fallback>
                <p:oleObj name="Equation" r:id="rId8" imgW="660240" imgH="228600" progId="Equation.3">
                  <p:embed/>
                  <p:pic>
                    <p:nvPicPr>
                      <p:cNvPr id="4404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48501" y="2945425"/>
                        <a:ext cx="1023937"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41" name="Object 9"/>
          <p:cNvGraphicFramePr>
            <a:graphicFrameLocks noChangeAspect="1"/>
          </p:cNvGraphicFramePr>
          <p:nvPr/>
        </p:nvGraphicFramePr>
        <p:xfrm>
          <a:off x="6753225" y="3326425"/>
          <a:ext cx="1614488" cy="355600"/>
        </p:xfrm>
        <a:graphic>
          <a:graphicData uri="http://schemas.openxmlformats.org/presentationml/2006/ole">
            <mc:AlternateContent xmlns:mc="http://schemas.openxmlformats.org/markup-compatibility/2006">
              <mc:Choice xmlns:v="urn:schemas-microsoft-com:vml" Requires="v">
                <p:oleObj name="Equation" r:id="rId10" imgW="1041120" imgH="228600" progId="Equation.3">
                  <p:embed/>
                </p:oleObj>
              </mc:Choice>
              <mc:Fallback>
                <p:oleObj name="Equation" r:id="rId10" imgW="1041120" imgH="228600" progId="Equation.3">
                  <p:embed/>
                  <p:pic>
                    <p:nvPicPr>
                      <p:cNvPr id="44041"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53225" y="3326425"/>
                        <a:ext cx="1614488"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4042" name="Picture 10"/>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181601" y="4775200"/>
            <a:ext cx="1363663" cy="1111250"/>
          </a:xfrm>
          <a:prstGeom prst="rect">
            <a:avLst/>
          </a:prstGeom>
          <a:noFill/>
          <a:ln w="9525">
            <a:noFill/>
            <a:miter lim="800000"/>
            <a:headEnd/>
            <a:tailEnd/>
          </a:ln>
          <a:effectLst/>
        </p:spPr>
      </p:pic>
      <p:graphicFrame>
        <p:nvGraphicFramePr>
          <p:cNvPr id="44043" name="Object 11"/>
          <p:cNvGraphicFramePr>
            <a:graphicFrameLocks noChangeAspect="1"/>
          </p:cNvGraphicFramePr>
          <p:nvPr/>
        </p:nvGraphicFramePr>
        <p:xfrm>
          <a:off x="7924800" y="4699001"/>
          <a:ext cx="895350" cy="588963"/>
        </p:xfrm>
        <a:graphic>
          <a:graphicData uri="http://schemas.openxmlformats.org/presentationml/2006/ole">
            <mc:AlternateContent xmlns:mc="http://schemas.openxmlformats.org/markup-compatibility/2006">
              <mc:Choice xmlns:v="urn:schemas-microsoft-com:vml" Requires="v">
                <p:oleObj name="Equation" r:id="rId13" imgW="596880" imgH="393480" progId="Equation.3">
                  <p:embed/>
                </p:oleObj>
              </mc:Choice>
              <mc:Fallback>
                <p:oleObj name="Equation" r:id="rId13" imgW="596880" imgH="393480" progId="Equation.3">
                  <p:embed/>
                  <p:pic>
                    <p:nvPicPr>
                      <p:cNvPr id="44043"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24800" y="4699001"/>
                        <a:ext cx="895350" cy="588963"/>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sp>
        <p:nvSpPr>
          <p:cNvPr id="16" name="TextBox 15"/>
          <p:cNvSpPr txBox="1"/>
          <p:nvPr/>
        </p:nvSpPr>
        <p:spPr>
          <a:xfrm>
            <a:off x="5562600" y="5918201"/>
            <a:ext cx="533400" cy="307777"/>
          </a:xfrm>
          <a:prstGeom prst="rect">
            <a:avLst/>
          </a:prstGeom>
          <a:noFill/>
        </p:spPr>
        <p:txBody>
          <a:bodyPr wrap="square" rtlCol="0">
            <a:spAutoFit/>
          </a:bodyPr>
          <a:lstStyle/>
          <a:p>
            <a:r>
              <a:rPr lang="fr-CH" sz="1400" i="1" dirty="0"/>
              <a:t> </a:t>
            </a:r>
            <a:r>
              <a:rPr lang="fr-CH" sz="1400" i="1" dirty="0" err="1"/>
              <a:t>R</a:t>
            </a:r>
            <a:r>
              <a:rPr lang="fr-CH" sz="1400" i="1" baseline="-25000" dirty="0" err="1"/>
              <a:t>p</a:t>
            </a:r>
            <a:endParaRPr lang="en-US" sz="1400" i="1" baseline="-25000" dirty="0"/>
          </a:p>
        </p:txBody>
      </p:sp>
      <p:sp>
        <p:nvSpPr>
          <p:cNvPr id="17" name="Line Callout 1 16"/>
          <p:cNvSpPr/>
          <p:nvPr/>
        </p:nvSpPr>
        <p:spPr bwMode="auto">
          <a:xfrm>
            <a:off x="6629400" y="5308600"/>
            <a:ext cx="3048000" cy="838200"/>
          </a:xfrm>
          <a:prstGeom prst="borderCallout1">
            <a:avLst>
              <a:gd name="adj1" fmla="val -1206"/>
              <a:gd name="adj2" fmla="val 31247"/>
              <a:gd name="adj3" fmla="val -38517"/>
              <a:gd name="adj4" fmla="val 42095"/>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a:t>ATTENTION!!!</a:t>
            </a:r>
          </a:p>
          <a:p>
            <a:pPr eaLnBrk="0" fontAlgn="base" hangingPunct="0">
              <a:spcBef>
                <a:spcPct val="0"/>
              </a:spcBef>
              <a:spcAft>
                <a:spcPct val="0"/>
              </a:spcAft>
            </a:pPr>
            <a:r>
              <a:rPr lang="fr-CH" sz="1200" dirty="0" err="1"/>
              <a:t>Usually</a:t>
            </a:r>
            <a:r>
              <a:rPr lang="fr-CH" sz="1200" dirty="0"/>
              <a:t> in linacs </a:t>
            </a:r>
            <a:r>
              <a:rPr lang="fr-CH" sz="1200" dirty="0" err="1"/>
              <a:t>we</a:t>
            </a:r>
            <a:r>
              <a:rPr lang="fr-CH" sz="1200" dirty="0"/>
              <a:t> use Z, </a:t>
            </a:r>
            <a:r>
              <a:rPr lang="fr-CH" sz="1200" dirty="0" err="1"/>
              <a:t>while</a:t>
            </a:r>
            <a:r>
              <a:rPr lang="fr-CH" sz="1200" dirty="0"/>
              <a:t> for </a:t>
            </a:r>
            <a:r>
              <a:rPr lang="fr-CH" sz="1200" dirty="0" err="1"/>
              <a:t>other</a:t>
            </a:r>
            <a:r>
              <a:rPr lang="fr-CH" sz="1200" dirty="0"/>
              <a:t> RF </a:t>
            </a:r>
            <a:r>
              <a:rPr lang="fr-CH" sz="1200" dirty="0" err="1"/>
              <a:t>systems</a:t>
            </a:r>
            <a:r>
              <a:rPr lang="fr-CH" sz="1200" dirty="0"/>
              <a:t> and in </a:t>
            </a:r>
            <a:r>
              <a:rPr lang="fr-CH" sz="1200" dirty="0" err="1"/>
              <a:t>other</a:t>
            </a:r>
            <a:r>
              <a:rPr lang="fr-CH" sz="1200" dirty="0"/>
              <a:t> </a:t>
            </a:r>
            <a:r>
              <a:rPr lang="fr-CH" sz="1200" dirty="0" err="1"/>
              <a:t>literatures</a:t>
            </a:r>
            <a:r>
              <a:rPr lang="fr-CH" sz="1200" dirty="0"/>
              <a:t> </a:t>
            </a:r>
            <a:r>
              <a:rPr lang="fr-CH" sz="1200" dirty="0" err="1"/>
              <a:t>is</a:t>
            </a:r>
            <a:r>
              <a:rPr lang="fr-CH" sz="1200" dirty="0"/>
              <a:t> </a:t>
            </a:r>
            <a:r>
              <a:rPr lang="fr-CH" sz="1200" dirty="0" err="1"/>
              <a:t>used</a:t>
            </a:r>
            <a:r>
              <a:rPr lang="fr-CH" sz="1200" dirty="0"/>
              <a:t> </a:t>
            </a:r>
            <a:r>
              <a:rPr lang="fr-CH" sz="1200" dirty="0" err="1"/>
              <a:t>R</a:t>
            </a:r>
            <a:r>
              <a:rPr lang="fr-CH" sz="1200" baseline="-25000" dirty="0" err="1"/>
              <a:t>p</a:t>
            </a:r>
            <a:r>
              <a:rPr lang="fr-CH" sz="1200" dirty="0"/>
              <a:t>: </a:t>
            </a:r>
            <a:r>
              <a:rPr lang="fr-CH" sz="1200" dirty="0" err="1"/>
              <a:t>difference</a:t>
            </a:r>
            <a:r>
              <a:rPr lang="fr-CH" sz="1200" dirty="0"/>
              <a:t> by a factor 2 !</a:t>
            </a:r>
            <a:endParaRPr lang="en-US" sz="1200" dirty="0">
              <a:latin typeface="Arial" charset="0"/>
            </a:endParaRPr>
          </a:p>
        </p:txBody>
      </p:sp>
    </p:spTree>
    <p:extLst>
      <p:ext uri="{BB962C8B-B14F-4D97-AF65-F5344CB8AC3E}">
        <p14:creationId xmlns:p14="http://schemas.microsoft.com/office/powerpoint/2010/main" val="11047796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Power </a:t>
            </a:r>
            <a:r>
              <a:rPr lang="fr-CH" dirty="0" err="1"/>
              <a:t>efficiency</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55</a:t>
            </a:fld>
            <a:endParaRPr lang="en-GB"/>
          </a:p>
        </p:txBody>
      </p:sp>
      <p:graphicFrame>
        <p:nvGraphicFramePr>
          <p:cNvPr id="45058" name="Object 2"/>
          <p:cNvGraphicFramePr>
            <a:graphicFrameLocks noChangeAspect="1"/>
          </p:cNvGraphicFramePr>
          <p:nvPr/>
        </p:nvGraphicFramePr>
        <p:xfrm>
          <a:off x="1828800" y="1676401"/>
          <a:ext cx="8477250" cy="709613"/>
        </p:xfrm>
        <a:graphic>
          <a:graphicData uri="http://schemas.openxmlformats.org/presentationml/2006/ole">
            <mc:AlternateContent xmlns:mc="http://schemas.openxmlformats.org/markup-compatibility/2006">
              <mc:Choice xmlns:v="urn:schemas-microsoft-com:vml" Requires="v">
                <p:oleObj name="Equation" r:id="rId2" imgW="5473440" imgH="457200" progId="Equation.3">
                  <p:embed/>
                </p:oleObj>
              </mc:Choice>
              <mc:Fallback>
                <p:oleObj name="Equation" r:id="rId2" imgW="5473440" imgH="457200" progId="Equation.3">
                  <p:embed/>
                  <p:pic>
                    <p:nvPicPr>
                      <p:cNvPr id="45058"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1676401"/>
                        <a:ext cx="8477250"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Line Callout 1 5"/>
          <p:cNvSpPr/>
          <p:nvPr/>
        </p:nvSpPr>
        <p:spPr bwMode="auto">
          <a:xfrm>
            <a:off x="4953000" y="4419600"/>
            <a:ext cx="1447800" cy="457200"/>
          </a:xfrm>
          <a:prstGeom prst="borderCallout1">
            <a:avLst>
              <a:gd name="adj1" fmla="val -1458"/>
              <a:gd name="adj2" fmla="val 69452"/>
              <a:gd name="adj3" fmla="val -282987"/>
              <a:gd name="adj4" fmla="val 75617"/>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a:t>Shunt </a:t>
            </a:r>
            <a:r>
              <a:rPr lang="fr-CH" sz="1200" dirty="0" err="1"/>
              <a:t>impedance</a:t>
            </a:r>
            <a:r>
              <a:rPr lang="fr-CH" sz="1200" dirty="0"/>
              <a:t> per unit </a:t>
            </a:r>
            <a:r>
              <a:rPr lang="fr-CH" sz="1200" dirty="0" err="1"/>
              <a:t>length</a:t>
            </a:r>
            <a:endParaRPr lang="en-US" sz="1200" dirty="0">
              <a:latin typeface="Arial" charset="0"/>
            </a:endParaRPr>
          </a:p>
        </p:txBody>
      </p:sp>
      <p:sp>
        <p:nvSpPr>
          <p:cNvPr id="7" name="Line Callout 1 6"/>
          <p:cNvSpPr/>
          <p:nvPr/>
        </p:nvSpPr>
        <p:spPr bwMode="auto">
          <a:xfrm>
            <a:off x="3810000" y="3581400"/>
            <a:ext cx="1905000" cy="685800"/>
          </a:xfrm>
          <a:prstGeom prst="borderCallout1">
            <a:avLst>
              <a:gd name="adj1" fmla="val -5625"/>
              <a:gd name="adj2" fmla="val 83396"/>
              <a:gd name="adj3" fmla="val -52015"/>
              <a:gd name="adj4" fmla="val 95145"/>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a:t>Main d</a:t>
            </a:r>
            <a:r>
              <a:rPr lang="fr-CH" sz="1200" dirty="0">
                <a:latin typeface="Arial" charset="0"/>
              </a:rPr>
              <a:t>esign </a:t>
            </a:r>
            <a:r>
              <a:rPr lang="fr-CH" sz="1200" dirty="0" err="1">
                <a:latin typeface="Arial" charset="0"/>
              </a:rPr>
              <a:t>parameters</a:t>
            </a:r>
            <a:r>
              <a:rPr lang="fr-CH" sz="1200" dirty="0">
                <a:latin typeface="Arial" charset="0"/>
              </a:rPr>
              <a:t>: </a:t>
            </a:r>
            <a:r>
              <a:rPr lang="fr-CH" sz="1200" dirty="0" err="1">
                <a:latin typeface="Arial" charset="0"/>
              </a:rPr>
              <a:t>beam</a:t>
            </a:r>
            <a:r>
              <a:rPr lang="fr-CH" sz="1200" dirty="0">
                <a:latin typeface="Arial" charset="0"/>
              </a:rPr>
              <a:t> </a:t>
            </a:r>
            <a:r>
              <a:rPr lang="fr-CH" sz="1200" dirty="0" err="1">
                <a:latin typeface="Arial" charset="0"/>
              </a:rPr>
              <a:t>current</a:t>
            </a:r>
            <a:r>
              <a:rPr lang="fr-CH" sz="1200" dirty="0">
                <a:latin typeface="Arial" charset="0"/>
              </a:rPr>
              <a:t> and effective gradient</a:t>
            </a:r>
            <a:endParaRPr lang="en-US" sz="1200" dirty="0">
              <a:latin typeface="Arial" charset="0"/>
            </a:endParaRPr>
          </a:p>
        </p:txBody>
      </p:sp>
      <p:sp>
        <p:nvSpPr>
          <p:cNvPr id="8" name="Line Callout 1 7"/>
          <p:cNvSpPr/>
          <p:nvPr/>
        </p:nvSpPr>
        <p:spPr bwMode="auto">
          <a:xfrm>
            <a:off x="6096000" y="3581400"/>
            <a:ext cx="1143000" cy="533400"/>
          </a:xfrm>
          <a:prstGeom prst="borderCallout1">
            <a:avLst>
              <a:gd name="adj1" fmla="val -3352"/>
              <a:gd name="adj2" fmla="val 64427"/>
              <a:gd name="adj3" fmla="val -99537"/>
              <a:gd name="adj4" fmla="val 55986"/>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synchronous</a:t>
            </a:r>
            <a:r>
              <a:rPr lang="fr-CH" sz="1200" dirty="0"/>
              <a:t> phase</a:t>
            </a:r>
            <a:endParaRPr lang="en-US" sz="1200" dirty="0">
              <a:latin typeface="Arial" charset="0"/>
            </a:endParaRPr>
          </a:p>
        </p:txBody>
      </p:sp>
      <p:graphicFrame>
        <p:nvGraphicFramePr>
          <p:cNvPr id="45059" name="Object 3"/>
          <p:cNvGraphicFramePr>
            <a:graphicFrameLocks noChangeAspect="1"/>
          </p:cNvGraphicFramePr>
          <p:nvPr/>
        </p:nvGraphicFramePr>
        <p:xfrm>
          <a:off x="4267201" y="2514601"/>
          <a:ext cx="2674937" cy="709613"/>
        </p:xfrm>
        <a:graphic>
          <a:graphicData uri="http://schemas.openxmlformats.org/presentationml/2006/ole">
            <mc:AlternateContent xmlns:mc="http://schemas.openxmlformats.org/markup-compatibility/2006">
              <mc:Choice xmlns:v="urn:schemas-microsoft-com:vml" Requires="v">
                <p:oleObj name="Equation" r:id="rId4" imgW="1726920" imgH="457200" progId="Equation.3">
                  <p:embed/>
                </p:oleObj>
              </mc:Choice>
              <mc:Fallback>
                <p:oleObj name="Equation" r:id="rId4" imgW="1726920" imgH="457200" progId="Equation.3">
                  <p:embed/>
                  <p:pic>
                    <p:nvPicPr>
                      <p:cNvPr id="4505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1" y="2514601"/>
                        <a:ext cx="2674937"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2"/>
          <p:cNvSpPr>
            <a:spLocks noChangeArrowheads="1"/>
          </p:cNvSpPr>
          <p:nvPr/>
        </p:nvSpPr>
        <p:spPr bwMode="auto">
          <a:xfrm>
            <a:off x="1828800" y="5105400"/>
            <a:ext cx="8839200" cy="13716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en-US" sz="1600" dirty="0">
                <a:latin typeface="Comic Sans MS" pitchFamily="66" charset="0"/>
                <a:sym typeface="Symbol" pitchFamily="18" charset="2"/>
              </a:rPr>
              <a:t>For a normal conducting linac with low beam loading, the RF power efficiency (proportional to the wall plug efficiency) is proportional to peak beam current, shunt impedance, and cosine of the synchronous phase. It is inversely proportional to the effective gradient </a:t>
            </a:r>
            <a:r>
              <a:rPr lang="en-US" sz="1600" dirty="0">
                <a:latin typeface="Arial"/>
                <a:cs typeface="Arial"/>
                <a:sym typeface="Symbol" pitchFamily="18" charset="2"/>
              </a:rPr>
              <a:t>→ </a:t>
            </a:r>
            <a:r>
              <a:rPr lang="en-US" sz="1600" dirty="0">
                <a:latin typeface="Comic Sans MS" pitchFamily="66" charset="0"/>
                <a:sym typeface="Symbol" pitchFamily="18" charset="2"/>
              </a:rPr>
              <a:t>long linacs with low gradient have a higher efficiency (but higher construction cost…)</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rrow: Up 5">
            <a:extLst>
              <a:ext uri="{FF2B5EF4-FFF2-40B4-BE49-F238E27FC236}">
                <a16:creationId xmlns:a16="http://schemas.microsoft.com/office/drawing/2014/main" id="{7E050DC0-8B4F-675B-D8A4-5881417D9582}"/>
              </a:ext>
            </a:extLst>
          </p:cNvPr>
          <p:cNvSpPr/>
          <p:nvPr/>
        </p:nvSpPr>
        <p:spPr>
          <a:xfrm rot="10800000">
            <a:off x="11232590" y="1470083"/>
            <a:ext cx="203199" cy="27290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ooter Placeholder 3"/>
          <p:cNvSpPr>
            <a:spLocks noGrp="1"/>
          </p:cNvSpPr>
          <p:nvPr>
            <p:ph type="ftr" sz="quarter" idx="11"/>
          </p:nvPr>
        </p:nvSpPr>
        <p:spPr/>
        <p:txBody>
          <a:bodyPr/>
          <a:lstStyle/>
          <a:p>
            <a:fld id="{C66251A9-A06F-4126-AB65-8EF82E198CAA}" type="slidenum">
              <a:rPr lang="en-GB"/>
              <a:pPr/>
              <a:t>56</a:t>
            </a:fld>
            <a:endParaRPr lang="en-GB"/>
          </a:p>
        </p:txBody>
      </p:sp>
      <p:sp>
        <p:nvSpPr>
          <p:cNvPr id="675866" name="Rectangle 26"/>
          <p:cNvSpPr>
            <a:spLocks noChangeArrowheads="1"/>
          </p:cNvSpPr>
          <p:nvPr/>
        </p:nvSpPr>
        <p:spPr bwMode="auto">
          <a:xfrm>
            <a:off x="4114800" y="3067265"/>
            <a:ext cx="3200400" cy="1447800"/>
          </a:xfrm>
          <a:prstGeom prst="rect">
            <a:avLst/>
          </a:prstGeom>
          <a:solidFill>
            <a:srgbClr val="99FF33"/>
          </a:solidFill>
          <a:ln w="12700">
            <a:solidFill>
              <a:schemeClr val="tx1"/>
            </a:solidFill>
            <a:miter lim="800000"/>
            <a:headEnd type="none" w="sm" len="sm"/>
            <a:tailEnd type="none" w="sm" len="sm"/>
          </a:ln>
          <a:effectLst/>
        </p:spPr>
        <p:txBody>
          <a:bodyPr wrap="none" anchor="ctr"/>
          <a:lstStyle/>
          <a:p>
            <a:endParaRPr lang="en-US"/>
          </a:p>
        </p:txBody>
      </p:sp>
      <p:sp>
        <p:nvSpPr>
          <p:cNvPr id="675844" name="Rectangle 4"/>
          <p:cNvSpPr>
            <a:spLocks noGrp="1" noChangeArrowheads="1"/>
          </p:cNvSpPr>
          <p:nvPr>
            <p:ph type="title"/>
          </p:nvPr>
        </p:nvSpPr>
        <p:spPr/>
        <p:txBody>
          <a:bodyPr/>
          <a:lstStyle/>
          <a:p>
            <a:r>
              <a:rPr lang="en-GB" sz="4000" dirty="0"/>
              <a:t>Linac building blocks and energy flow</a:t>
            </a:r>
            <a:endParaRPr lang="en-US" sz="4000" dirty="0"/>
          </a:p>
        </p:txBody>
      </p:sp>
      <p:sp>
        <p:nvSpPr>
          <p:cNvPr id="675846" name="Line 6"/>
          <p:cNvSpPr>
            <a:spLocks noChangeShapeType="1"/>
          </p:cNvSpPr>
          <p:nvPr/>
        </p:nvSpPr>
        <p:spPr bwMode="auto">
          <a:xfrm>
            <a:off x="3048000" y="3829265"/>
            <a:ext cx="54864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5847"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4267201" y="3295865"/>
            <a:ext cx="269875" cy="1066800"/>
          </a:xfrm>
          <a:prstGeom prst="rect">
            <a:avLst/>
          </a:prstGeom>
          <a:noFill/>
          <a:ln w="12700">
            <a:noFill/>
            <a:miter lim="800000"/>
            <a:headEnd type="none" w="sm" len="sm"/>
            <a:tailEnd type="none" w="sm" len="sm"/>
          </a:ln>
          <a:effectLst/>
        </p:spPr>
      </p:pic>
      <p:pic>
        <p:nvPicPr>
          <p:cNvPr id="675848"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4572001" y="3295865"/>
            <a:ext cx="269875" cy="1066800"/>
          </a:xfrm>
          <a:prstGeom prst="rect">
            <a:avLst/>
          </a:prstGeom>
          <a:noFill/>
          <a:ln w="12700">
            <a:noFill/>
            <a:miter lim="800000"/>
            <a:headEnd type="none" w="sm" len="sm"/>
            <a:tailEnd type="none" w="sm" len="sm"/>
          </a:ln>
          <a:effectLst/>
        </p:spPr>
      </p:pic>
      <p:pic>
        <p:nvPicPr>
          <p:cNvPr id="675849"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4953001" y="3295865"/>
            <a:ext cx="269875" cy="1066800"/>
          </a:xfrm>
          <a:prstGeom prst="rect">
            <a:avLst/>
          </a:prstGeom>
          <a:noFill/>
          <a:ln w="12700">
            <a:noFill/>
            <a:miter lim="800000"/>
            <a:headEnd type="none" w="sm" len="sm"/>
            <a:tailEnd type="none" w="sm" len="sm"/>
          </a:ln>
          <a:effectLst/>
        </p:spPr>
      </p:pic>
      <p:pic>
        <p:nvPicPr>
          <p:cNvPr id="675850" name="Picture 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5486401" y="3295865"/>
            <a:ext cx="269875" cy="1066800"/>
          </a:xfrm>
          <a:prstGeom prst="rect">
            <a:avLst/>
          </a:prstGeom>
          <a:noFill/>
          <a:ln w="12700">
            <a:noFill/>
            <a:miter lim="800000"/>
            <a:headEnd type="none" w="sm" len="sm"/>
            <a:tailEnd type="none" w="sm" len="sm"/>
          </a:ln>
          <a:effectLst/>
        </p:spPr>
      </p:pic>
      <p:pic>
        <p:nvPicPr>
          <p:cNvPr id="675851" name="Picture 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6172201" y="3295865"/>
            <a:ext cx="269875" cy="1066800"/>
          </a:xfrm>
          <a:prstGeom prst="rect">
            <a:avLst/>
          </a:prstGeom>
          <a:noFill/>
          <a:ln w="12700">
            <a:noFill/>
            <a:miter lim="800000"/>
            <a:headEnd type="none" w="sm" len="sm"/>
            <a:tailEnd type="none" w="sm" len="sm"/>
          </a:ln>
          <a:effectLst/>
        </p:spPr>
      </p:pic>
      <p:pic>
        <p:nvPicPr>
          <p:cNvPr id="675852" name="Picture 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6934201" y="3295865"/>
            <a:ext cx="269875" cy="1066800"/>
          </a:xfrm>
          <a:prstGeom prst="rect">
            <a:avLst/>
          </a:prstGeom>
          <a:noFill/>
          <a:ln w="12700">
            <a:noFill/>
            <a:miter lim="800000"/>
            <a:headEnd type="none" w="sm" len="sm"/>
            <a:tailEnd type="none" w="sm" len="sm"/>
          </a:ln>
          <a:effectLst/>
        </p:spPr>
      </p:pic>
      <p:pic>
        <p:nvPicPr>
          <p:cNvPr id="675853"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5800" y="3600666"/>
            <a:ext cx="192088" cy="430213"/>
          </a:xfrm>
          <a:prstGeom prst="rect">
            <a:avLst/>
          </a:prstGeom>
          <a:noFill/>
          <a:ln w="12700">
            <a:noFill/>
            <a:miter lim="800000"/>
            <a:headEnd type="none" w="sm" len="sm"/>
            <a:tailEnd type="none" w="sm" len="sm"/>
          </a:ln>
          <a:effectLst/>
        </p:spPr>
      </p:pic>
      <p:pic>
        <p:nvPicPr>
          <p:cNvPr id="675854" name="Picture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00600" y="3600666"/>
            <a:ext cx="192088" cy="430213"/>
          </a:xfrm>
          <a:prstGeom prst="rect">
            <a:avLst/>
          </a:prstGeom>
          <a:noFill/>
          <a:ln w="12700">
            <a:noFill/>
            <a:miter lim="800000"/>
            <a:headEnd type="none" w="sm" len="sm"/>
            <a:tailEnd type="none" w="sm" len="sm"/>
          </a:ln>
          <a:effectLst/>
        </p:spPr>
      </p:pic>
      <p:pic>
        <p:nvPicPr>
          <p:cNvPr id="675855"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53200" y="3600666"/>
            <a:ext cx="192088" cy="430213"/>
          </a:xfrm>
          <a:prstGeom prst="rect">
            <a:avLst/>
          </a:prstGeom>
          <a:noFill/>
          <a:ln w="12700">
            <a:noFill/>
            <a:miter lim="800000"/>
            <a:headEnd type="none" w="sm" len="sm"/>
            <a:tailEnd type="none" w="sm" len="sm"/>
          </a:ln>
          <a:effectLst/>
        </p:spPr>
      </p:pic>
      <p:pic>
        <p:nvPicPr>
          <p:cNvPr id="675857" name="Picture 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7400" y="3600666"/>
            <a:ext cx="192088" cy="430213"/>
          </a:xfrm>
          <a:prstGeom prst="rect">
            <a:avLst/>
          </a:prstGeom>
          <a:noFill/>
          <a:ln w="12700">
            <a:noFill/>
            <a:miter lim="800000"/>
            <a:headEnd type="none" w="sm" len="sm"/>
            <a:tailEnd type="none" w="sm" len="sm"/>
          </a:ln>
          <a:effectLst/>
        </p:spPr>
      </p:pic>
      <p:pic>
        <p:nvPicPr>
          <p:cNvPr id="675858"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57800" y="3600666"/>
            <a:ext cx="192088" cy="430213"/>
          </a:xfrm>
          <a:prstGeom prst="rect">
            <a:avLst/>
          </a:prstGeom>
          <a:noFill/>
          <a:ln w="12700">
            <a:noFill/>
            <a:miter lim="800000"/>
            <a:headEnd type="none" w="sm" len="sm"/>
            <a:tailEnd type="none" w="sm" len="sm"/>
          </a:ln>
          <a:effectLst/>
        </p:spPr>
      </p:pic>
      <p:pic>
        <p:nvPicPr>
          <p:cNvPr id="675859" name="Picture 19"/>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57801" y="2229065"/>
            <a:ext cx="519113" cy="1295400"/>
          </a:xfrm>
          <a:prstGeom prst="rect">
            <a:avLst/>
          </a:prstGeom>
          <a:noFill/>
          <a:ln w="12700">
            <a:noFill/>
            <a:miter lim="800000"/>
            <a:headEnd type="none" w="sm" len="sm"/>
            <a:tailEnd type="none" w="sm" len="sm"/>
          </a:ln>
          <a:effectLst/>
        </p:spPr>
      </p:pic>
      <p:pic>
        <p:nvPicPr>
          <p:cNvPr id="675860" name="Picture 2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43400" y="3143465"/>
            <a:ext cx="381000" cy="196850"/>
          </a:xfrm>
          <a:prstGeom prst="rect">
            <a:avLst/>
          </a:prstGeom>
          <a:noFill/>
          <a:ln w="12700">
            <a:noFill/>
            <a:miter lim="800000"/>
            <a:headEnd type="none" w="sm" len="sm"/>
            <a:tailEnd type="none" w="sm" len="sm"/>
          </a:ln>
          <a:effectLst/>
        </p:spPr>
      </p:pic>
      <p:pic>
        <p:nvPicPr>
          <p:cNvPr id="675861" name="Picture 2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24400" y="3143465"/>
            <a:ext cx="381000" cy="196850"/>
          </a:xfrm>
          <a:prstGeom prst="rect">
            <a:avLst/>
          </a:prstGeom>
          <a:noFill/>
          <a:ln w="12700">
            <a:noFill/>
            <a:miter lim="800000"/>
            <a:headEnd type="none" w="sm" len="sm"/>
            <a:tailEnd type="none" w="sm" len="sm"/>
          </a:ln>
          <a:effectLst/>
        </p:spPr>
      </p:pic>
      <p:pic>
        <p:nvPicPr>
          <p:cNvPr id="675862" name="Picture 2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05400" y="3103779"/>
            <a:ext cx="457200" cy="236537"/>
          </a:xfrm>
          <a:prstGeom prst="rect">
            <a:avLst/>
          </a:prstGeom>
          <a:noFill/>
          <a:ln w="12700">
            <a:noFill/>
            <a:miter lim="800000"/>
            <a:headEnd type="none" w="sm" len="sm"/>
            <a:tailEnd type="none" w="sm" len="sm"/>
          </a:ln>
          <a:effectLst/>
        </p:spPr>
      </p:pic>
      <p:pic>
        <p:nvPicPr>
          <p:cNvPr id="675863" name="Picture 2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15000" y="3067265"/>
            <a:ext cx="609600" cy="228600"/>
          </a:xfrm>
          <a:prstGeom prst="rect">
            <a:avLst/>
          </a:prstGeom>
          <a:noFill/>
          <a:ln w="12700">
            <a:noFill/>
            <a:miter lim="800000"/>
            <a:headEnd type="none" w="sm" len="sm"/>
            <a:tailEnd type="none" w="sm" len="sm"/>
          </a:ln>
          <a:effectLst/>
        </p:spPr>
      </p:pic>
      <p:pic>
        <p:nvPicPr>
          <p:cNvPr id="675864" name="Picture 2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24600" y="3067265"/>
            <a:ext cx="762000" cy="228600"/>
          </a:xfrm>
          <a:prstGeom prst="rect">
            <a:avLst/>
          </a:prstGeom>
          <a:noFill/>
          <a:ln w="12700">
            <a:noFill/>
            <a:miter lim="800000"/>
            <a:headEnd type="none" w="sm" len="sm"/>
            <a:tailEnd type="none" w="sm" len="sm"/>
          </a:ln>
          <a:effectLst/>
        </p:spPr>
      </p:pic>
      <p:sp>
        <p:nvSpPr>
          <p:cNvPr id="675867" name="Oval 27"/>
          <p:cNvSpPr>
            <a:spLocks noChangeArrowheads="1"/>
          </p:cNvSpPr>
          <p:nvPr/>
        </p:nvSpPr>
        <p:spPr bwMode="auto">
          <a:xfrm>
            <a:off x="4419600" y="1771865"/>
            <a:ext cx="381000" cy="381000"/>
          </a:xfrm>
          <a:prstGeom prst="ellipse">
            <a:avLst/>
          </a:prstGeom>
          <a:solidFill>
            <a:schemeClr val="bg1"/>
          </a:solidFill>
          <a:ln w="12700">
            <a:solidFill>
              <a:schemeClr val="tx1"/>
            </a:solidFill>
            <a:round/>
            <a:headEnd type="none" w="sm" len="sm"/>
            <a:tailEnd type="none" w="sm" len="sm"/>
          </a:ln>
          <a:effectLst/>
        </p:spPr>
        <p:txBody>
          <a:bodyPr wrap="none" anchor="ctr"/>
          <a:lstStyle/>
          <a:p>
            <a:endParaRPr lang="en-US"/>
          </a:p>
        </p:txBody>
      </p:sp>
      <p:sp>
        <p:nvSpPr>
          <p:cNvPr id="675868" name="Line 28"/>
          <p:cNvSpPr>
            <a:spLocks noChangeShapeType="1"/>
          </p:cNvSpPr>
          <p:nvPr/>
        </p:nvSpPr>
        <p:spPr bwMode="auto">
          <a:xfrm>
            <a:off x="5486400" y="2000465"/>
            <a:ext cx="0" cy="228600"/>
          </a:xfrm>
          <a:prstGeom prst="line">
            <a:avLst/>
          </a:prstGeom>
          <a:noFill/>
          <a:ln w="12700">
            <a:solidFill>
              <a:schemeClr val="tx1"/>
            </a:solidFill>
            <a:round/>
            <a:headEnd type="none" w="sm" len="sm"/>
            <a:tailEnd type="none" w="sm" len="sm"/>
          </a:ln>
          <a:effectLst/>
        </p:spPr>
        <p:txBody>
          <a:bodyPr/>
          <a:lstStyle/>
          <a:p>
            <a:endParaRPr lang="en-US"/>
          </a:p>
        </p:txBody>
      </p:sp>
      <p:sp>
        <p:nvSpPr>
          <p:cNvPr id="675869" name="Text Box 29"/>
          <p:cNvSpPr txBox="1">
            <a:spLocks noChangeArrowheads="1"/>
          </p:cNvSpPr>
          <p:nvPr/>
        </p:nvSpPr>
        <p:spPr bwMode="auto">
          <a:xfrm>
            <a:off x="4114801" y="4667465"/>
            <a:ext cx="1019175"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a:t>magnet</a:t>
            </a:r>
          </a:p>
          <a:p>
            <a:r>
              <a:rPr lang="en-US" sz="1600"/>
              <a:t>powering</a:t>
            </a:r>
          </a:p>
          <a:p>
            <a:r>
              <a:rPr lang="en-US" sz="1600"/>
              <a:t>system</a:t>
            </a:r>
          </a:p>
        </p:txBody>
      </p:sp>
      <p:sp>
        <p:nvSpPr>
          <p:cNvPr id="675870" name="Text Box 30"/>
          <p:cNvSpPr txBox="1">
            <a:spLocks noChangeArrowheads="1"/>
          </p:cNvSpPr>
          <p:nvPr/>
        </p:nvSpPr>
        <p:spPr bwMode="auto">
          <a:xfrm>
            <a:off x="5257800" y="4667466"/>
            <a:ext cx="908050" cy="593725"/>
          </a:xfrm>
          <a:prstGeom prst="rect">
            <a:avLst/>
          </a:prstGeom>
          <a:noFill/>
          <a:ln w="12700">
            <a:solidFill>
              <a:srgbClr val="3333FF"/>
            </a:solidFill>
            <a:miter lim="800000"/>
            <a:headEnd type="none" w="sm" len="sm"/>
            <a:tailEnd type="none" w="sm" len="sm"/>
          </a:ln>
          <a:effectLst/>
        </p:spPr>
        <p:txBody>
          <a:bodyPr wrap="none">
            <a:spAutoFit/>
          </a:bodyPr>
          <a:lstStyle/>
          <a:p>
            <a:r>
              <a:rPr lang="en-US" sz="1600"/>
              <a:t>vacuum</a:t>
            </a:r>
          </a:p>
          <a:p>
            <a:r>
              <a:rPr lang="en-US" sz="1600"/>
              <a:t>system</a:t>
            </a:r>
          </a:p>
        </p:txBody>
      </p:sp>
      <p:sp>
        <p:nvSpPr>
          <p:cNvPr id="675871" name="Text Box 31"/>
          <p:cNvSpPr txBox="1">
            <a:spLocks noChangeArrowheads="1"/>
          </p:cNvSpPr>
          <p:nvPr/>
        </p:nvSpPr>
        <p:spPr bwMode="auto">
          <a:xfrm>
            <a:off x="6400800" y="4667465"/>
            <a:ext cx="895350"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a:t>water </a:t>
            </a:r>
          </a:p>
          <a:p>
            <a:r>
              <a:rPr lang="en-US" sz="1600"/>
              <a:t>cooling </a:t>
            </a:r>
          </a:p>
          <a:p>
            <a:r>
              <a:rPr lang="en-US" sz="1600"/>
              <a:t>system</a:t>
            </a:r>
          </a:p>
        </p:txBody>
      </p:sp>
      <p:sp>
        <p:nvSpPr>
          <p:cNvPr id="675872" name="Text Box 32"/>
          <p:cNvSpPr txBox="1">
            <a:spLocks noChangeArrowheads="1"/>
          </p:cNvSpPr>
          <p:nvPr/>
        </p:nvSpPr>
        <p:spPr bwMode="auto">
          <a:xfrm>
            <a:off x="5659432" y="2349434"/>
            <a:ext cx="2514600" cy="581025"/>
          </a:xfrm>
          <a:prstGeom prst="rect">
            <a:avLst/>
          </a:prstGeom>
          <a:noFill/>
          <a:ln w="12700">
            <a:noFill/>
            <a:miter lim="800000"/>
            <a:headEnd type="none" w="sm" len="sm"/>
            <a:tailEnd type="none" w="sm" len="sm"/>
          </a:ln>
          <a:effectLst/>
        </p:spPr>
        <p:txBody>
          <a:bodyPr>
            <a:spAutoFit/>
          </a:bodyPr>
          <a:lstStyle/>
          <a:p>
            <a:r>
              <a:rPr lang="en-US" sz="1600" dirty="0"/>
              <a:t>High power RF amplifier (tube or klystron)</a:t>
            </a:r>
          </a:p>
        </p:txBody>
      </p:sp>
      <p:sp>
        <p:nvSpPr>
          <p:cNvPr id="675873" name="Text Box 33"/>
          <p:cNvSpPr txBox="1">
            <a:spLocks noChangeArrowheads="1"/>
          </p:cNvSpPr>
          <p:nvPr/>
        </p:nvSpPr>
        <p:spPr bwMode="auto">
          <a:xfrm>
            <a:off x="3352800" y="2305266"/>
            <a:ext cx="1447800" cy="593725"/>
          </a:xfrm>
          <a:prstGeom prst="rect">
            <a:avLst/>
          </a:prstGeom>
          <a:noFill/>
          <a:ln w="12700">
            <a:solidFill>
              <a:srgbClr val="3333FF"/>
            </a:solidFill>
            <a:miter lim="800000"/>
            <a:headEnd type="none" w="sm" len="sm"/>
            <a:tailEnd type="none" w="sm" len="sm"/>
          </a:ln>
          <a:effectLst/>
        </p:spPr>
        <p:txBody>
          <a:bodyPr>
            <a:spAutoFit/>
          </a:bodyPr>
          <a:lstStyle/>
          <a:p>
            <a:r>
              <a:rPr lang="en-US" sz="1600"/>
              <a:t>RF feedback</a:t>
            </a:r>
          </a:p>
          <a:p>
            <a:r>
              <a:rPr lang="en-US" sz="1600"/>
              <a:t>system</a:t>
            </a:r>
          </a:p>
        </p:txBody>
      </p:sp>
      <p:sp>
        <p:nvSpPr>
          <p:cNvPr id="675874" name="Text Box 34"/>
          <p:cNvSpPr txBox="1">
            <a:spLocks noChangeArrowheads="1"/>
          </p:cNvSpPr>
          <p:nvPr/>
        </p:nvSpPr>
        <p:spPr bwMode="auto">
          <a:xfrm>
            <a:off x="2971800" y="1771865"/>
            <a:ext cx="1600200" cy="336550"/>
          </a:xfrm>
          <a:prstGeom prst="rect">
            <a:avLst/>
          </a:prstGeom>
          <a:noFill/>
          <a:ln w="12700">
            <a:noFill/>
            <a:miter lim="800000"/>
            <a:headEnd type="none" w="sm" len="sm"/>
            <a:tailEnd type="none" w="sm" len="sm"/>
          </a:ln>
          <a:effectLst/>
        </p:spPr>
        <p:txBody>
          <a:bodyPr>
            <a:spAutoFit/>
          </a:bodyPr>
          <a:lstStyle/>
          <a:p>
            <a:r>
              <a:rPr lang="en-US" sz="1600"/>
              <a:t>Main oscillator</a:t>
            </a:r>
          </a:p>
        </p:txBody>
      </p:sp>
      <p:sp>
        <p:nvSpPr>
          <p:cNvPr id="675875" name="Text Box 35"/>
          <p:cNvSpPr txBox="1">
            <a:spLocks noChangeArrowheads="1"/>
          </p:cNvSpPr>
          <p:nvPr/>
        </p:nvSpPr>
        <p:spPr bwMode="auto">
          <a:xfrm>
            <a:off x="6248400" y="1467065"/>
            <a:ext cx="1219200" cy="838200"/>
          </a:xfrm>
          <a:prstGeom prst="rect">
            <a:avLst/>
          </a:prstGeom>
          <a:noFill/>
          <a:ln w="12700">
            <a:solidFill>
              <a:srgbClr val="3333FF"/>
            </a:solidFill>
            <a:miter lim="800000"/>
            <a:headEnd type="none" w="sm" len="sm"/>
            <a:tailEnd type="none" w="sm" len="sm"/>
          </a:ln>
          <a:effectLst/>
        </p:spPr>
        <p:txBody>
          <a:bodyPr>
            <a:spAutoFit/>
          </a:bodyPr>
          <a:lstStyle/>
          <a:p>
            <a:r>
              <a:rPr lang="en-US" sz="1600"/>
              <a:t>HV AC/DC power converter</a:t>
            </a:r>
          </a:p>
        </p:txBody>
      </p:sp>
      <p:pic>
        <p:nvPicPr>
          <p:cNvPr id="675876" name="Picture 36" descr="Spina_Presa_Terra"/>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620000" y="1238466"/>
            <a:ext cx="1066800" cy="873125"/>
          </a:xfrm>
          <a:prstGeom prst="rect">
            <a:avLst/>
          </a:prstGeom>
          <a:noFill/>
        </p:spPr>
      </p:pic>
      <p:sp>
        <p:nvSpPr>
          <p:cNvPr id="675877" name="Line 37"/>
          <p:cNvSpPr>
            <a:spLocks noChangeShapeType="1"/>
          </p:cNvSpPr>
          <p:nvPr/>
        </p:nvSpPr>
        <p:spPr bwMode="auto">
          <a:xfrm>
            <a:off x="5715000" y="2381465"/>
            <a:ext cx="304800" cy="0"/>
          </a:xfrm>
          <a:prstGeom prst="line">
            <a:avLst/>
          </a:prstGeom>
          <a:noFill/>
          <a:ln w="38100">
            <a:solidFill>
              <a:schemeClr val="tx1"/>
            </a:solidFill>
            <a:round/>
            <a:headEnd type="none" w="sm" len="sm"/>
            <a:tailEnd type="none" w="sm" len="sm"/>
          </a:ln>
          <a:effectLst/>
        </p:spPr>
        <p:txBody>
          <a:bodyPr/>
          <a:lstStyle/>
          <a:p>
            <a:endParaRPr lang="en-US"/>
          </a:p>
        </p:txBody>
      </p:sp>
      <p:sp>
        <p:nvSpPr>
          <p:cNvPr id="675878" name="Line 38"/>
          <p:cNvSpPr>
            <a:spLocks noChangeShapeType="1"/>
          </p:cNvSpPr>
          <p:nvPr/>
        </p:nvSpPr>
        <p:spPr bwMode="auto">
          <a:xfrm flipV="1">
            <a:off x="6019800" y="1848065"/>
            <a:ext cx="0" cy="533400"/>
          </a:xfrm>
          <a:prstGeom prst="line">
            <a:avLst/>
          </a:prstGeom>
          <a:noFill/>
          <a:ln w="38100">
            <a:solidFill>
              <a:schemeClr val="tx1"/>
            </a:solidFill>
            <a:round/>
            <a:headEnd type="none" w="sm" len="sm"/>
            <a:tailEnd type="none" w="sm" len="sm"/>
          </a:ln>
          <a:effectLst/>
        </p:spPr>
        <p:txBody>
          <a:bodyPr/>
          <a:lstStyle/>
          <a:p>
            <a:endParaRPr lang="en-US"/>
          </a:p>
        </p:txBody>
      </p:sp>
      <p:sp>
        <p:nvSpPr>
          <p:cNvPr id="675879" name="Line 39"/>
          <p:cNvSpPr>
            <a:spLocks noChangeShapeType="1"/>
          </p:cNvSpPr>
          <p:nvPr/>
        </p:nvSpPr>
        <p:spPr bwMode="auto">
          <a:xfrm>
            <a:off x="5986620" y="1889454"/>
            <a:ext cx="228600" cy="0"/>
          </a:xfrm>
          <a:prstGeom prst="line">
            <a:avLst/>
          </a:prstGeom>
          <a:noFill/>
          <a:ln w="38100">
            <a:solidFill>
              <a:schemeClr val="tx1"/>
            </a:solidFill>
            <a:round/>
            <a:headEnd type="none" w="sm" len="sm"/>
            <a:tailEnd type="none" w="sm" len="sm"/>
          </a:ln>
          <a:effectLst/>
        </p:spPr>
        <p:txBody>
          <a:bodyPr/>
          <a:lstStyle/>
          <a:p>
            <a:endParaRPr lang="en-US"/>
          </a:p>
        </p:txBody>
      </p:sp>
      <p:sp>
        <p:nvSpPr>
          <p:cNvPr id="675880" name="Line 40"/>
          <p:cNvSpPr>
            <a:spLocks noChangeShapeType="1"/>
          </p:cNvSpPr>
          <p:nvPr/>
        </p:nvSpPr>
        <p:spPr bwMode="auto">
          <a:xfrm>
            <a:off x="7467600" y="1695665"/>
            <a:ext cx="152400" cy="0"/>
          </a:xfrm>
          <a:prstGeom prst="line">
            <a:avLst/>
          </a:prstGeom>
          <a:noFill/>
          <a:ln w="38100">
            <a:solidFill>
              <a:schemeClr val="tx1"/>
            </a:solidFill>
            <a:round/>
            <a:headEnd type="none" w="sm" len="sm"/>
            <a:tailEnd type="none" w="sm" len="sm"/>
          </a:ln>
          <a:effectLst/>
        </p:spPr>
        <p:txBody>
          <a:bodyPr/>
          <a:lstStyle/>
          <a:p>
            <a:endParaRPr lang="en-US"/>
          </a:p>
        </p:txBody>
      </p:sp>
      <p:pic>
        <p:nvPicPr>
          <p:cNvPr id="675882" name="Picture 42"/>
          <p:cNvPicPr>
            <a:picLocks noChangeAspect="1" noChangeArrowheads="1"/>
          </p:cNvPicPr>
          <p:nvPr/>
        </p:nvPicPr>
        <p:blipFill>
          <a:blip r:embed="rId4" cstate="email">
            <a:extLst>
              <a:ext uri="{28A0092B-C50C-407E-A947-70E740481C1C}">
                <a14:useLocalDpi xmlns:a14="http://schemas.microsoft.com/office/drawing/2010/main"/>
              </a:ext>
            </a:extLst>
          </a:blip>
          <a:srcRect t="46153"/>
          <a:stretch>
            <a:fillRect/>
          </a:stretch>
        </p:blipFill>
        <p:spPr bwMode="auto">
          <a:xfrm>
            <a:off x="4191001" y="2914865"/>
            <a:ext cx="265113" cy="266700"/>
          </a:xfrm>
          <a:prstGeom prst="rect">
            <a:avLst/>
          </a:prstGeom>
          <a:noFill/>
          <a:ln w="12700">
            <a:noFill/>
            <a:miter lim="800000"/>
            <a:headEnd type="none" w="sm" len="sm"/>
            <a:tailEnd type="none" w="sm" len="sm"/>
          </a:ln>
          <a:effectLst/>
        </p:spPr>
      </p:pic>
      <p:sp>
        <p:nvSpPr>
          <p:cNvPr id="675883" name="Line 43"/>
          <p:cNvSpPr>
            <a:spLocks noChangeShapeType="1"/>
          </p:cNvSpPr>
          <p:nvPr/>
        </p:nvSpPr>
        <p:spPr bwMode="auto">
          <a:xfrm>
            <a:off x="4800600" y="2000465"/>
            <a:ext cx="685800" cy="0"/>
          </a:xfrm>
          <a:prstGeom prst="line">
            <a:avLst/>
          </a:prstGeom>
          <a:noFill/>
          <a:ln w="12700">
            <a:solidFill>
              <a:schemeClr val="tx1"/>
            </a:solidFill>
            <a:round/>
            <a:headEnd type="none" w="sm" len="sm"/>
            <a:tailEnd type="none" w="sm" len="sm"/>
          </a:ln>
          <a:effectLst/>
        </p:spPr>
        <p:txBody>
          <a:bodyPr/>
          <a:lstStyle/>
          <a:p>
            <a:endParaRPr lang="en-US"/>
          </a:p>
        </p:txBody>
      </p:sp>
      <p:sp>
        <p:nvSpPr>
          <p:cNvPr id="675884" name="Line 44"/>
          <p:cNvSpPr>
            <a:spLocks noChangeShapeType="1"/>
          </p:cNvSpPr>
          <p:nvPr/>
        </p:nvSpPr>
        <p:spPr bwMode="auto">
          <a:xfrm>
            <a:off x="4800600" y="2610065"/>
            <a:ext cx="228600" cy="0"/>
          </a:xfrm>
          <a:prstGeom prst="line">
            <a:avLst/>
          </a:prstGeom>
          <a:noFill/>
          <a:ln w="12700">
            <a:solidFill>
              <a:schemeClr val="tx1"/>
            </a:solidFill>
            <a:round/>
            <a:headEnd type="none" w="sm" len="sm"/>
            <a:tailEnd type="none" w="sm" len="sm"/>
          </a:ln>
          <a:effectLst/>
        </p:spPr>
        <p:txBody>
          <a:bodyPr/>
          <a:lstStyle/>
          <a:p>
            <a:endParaRPr lang="en-US"/>
          </a:p>
        </p:txBody>
      </p:sp>
      <p:sp>
        <p:nvSpPr>
          <p:cNvPr id="675885" name="Line 45"/>
          <p:cNvSpPr>
            <a:spLocks noChangeShapeType="1"/>
          </p:cNvSpPr>
          <p:nvPr/>
        </p:nvSpPr>
        <p:spPr bwMode="auto">
          <a:xfrm flipV="1">
            <a:off x="5029200" y="2000465"/>
            <a:ext cx="0" cy="609600"/>
          </a:xfrm>
          <a:prstGeom prst="line">
            <a:avLst/>
          </a:prstGeom>
          <a:noFill/>
          <a:ln w="12700">
            <a:solidFill>
              <a:schemeClr val="tx1"/>
            </a:solidFill>
            <a:round/>
            <a:headEnd type="none" w="sm" len="sm"/>
            <a:tailEnd type="none" w="sm" len="sm"/>
          </a:ln>
          <a:effectLst/>
        </p:spPr>
        <p:txBody>
          <a:bodyPr/>
          <a:lstStyle/>
          <a:p>
            <a:endParaRPr lang="en-US"/>
          </a:p>
        </p:txBody>
      </p:sp>
      <p:sp>
        <p:nvSpPr>
          <p:cNvPr id="675887" name="Freeform 47"/>
          <p:cNvSpPr>
            <a:spLocks/>
          </p:cNvSpPr>
          <p:nvPr/>
        </p:nvSpPr>
        <p:spPr bwMode="auto">
          <a:xfrm>
            <a:off x="4495800" y="1848065"/>
            <a:ext cx="228600" cy="228600"/>
          </a:xfrm>
          <a:custGeom>
            <a:avLst/>
            <a:gdLst/>
            <a:ahLst/>
            <a:cxnLst>
              <a:cxn ang="0">
                <a:pos x="0" y="240"/>
              </a:cxn>
              <a:cxn ang="0">
                <a:pos x="192" y="0"/>
              </a:cxn>
              <a:cxn ang="0">
                <a:pos x="336" y="240"/>
              </a:cxn>
              <a:cxn ang="0">
                <a:pos x="480" y="432"/>
              </a:cxn>
              <a:cxn ang="0">
                <a:pos x="624" y="192"/>
              </a:cxn>
            </a:cxnLst>
            <a:rect l="0" t="0" r="r" b="b"/>
            <a:pathLst>
              <a:path w="624" h="440">
                <a:moveTo>
                  <a:pt x="0" y="240"/>
                </a:moveTo>
                <a:cubicBezTo>
                  <a:pt x="68" y="120"/>
                  <a:pt x="136" y="0"/>
                  <a:pt x="192" y="0"/>
                </a:cubicBezTo>
                <a:cubicBezTo>
                  <a:pt x="248" y="0"/>
                  <a:pt x="288" y="168"/>
                  <a:pt x="336" y="240"/>
                </a:cubicBezTo>
                <a:cubicBezTo>
                  <a:pt x="384" y="312"/>
                  <a:pt x="432" y="440"/>
                  <a:pt x="480" y="432"/>
                </a:cubicBezTo>
                <a:cubicBezTo>
                  <a:pt x="528" y="424"/>
                  <a:pt x="600" y="232"/>
                  <a:pt x="624" y="192"/>
                </a:cubicBezTo>
              </a:path>
            </a:pathLst>
          </a:custGeom>
          <a:noFill/>
          <a:ln w="12700" cap="flat" cmpd="sng">
            <a:solidFill>
              <a:schemeClr val="tx1"/>
            </a:solidFill>
            <a:prstDash val="solid"/>
            <a:round/>
            <a:headEnd type="none" w="sm" len="sm"/>
            <a:tailEnd type="none" w="sm" len="sm"/>
          </a:ln>
          <a:effectLst/>
        </p:spPr>
        <p:txBody>
          <a:bodyPr/>
          <a:lstStyle/>
          <a:p>
            <a:endParaRPr lang="en-US"/>
          </a:p>
        </p:txBody>
      </p:sp>
      <p:sp>
        <p:nvSpPr>
          <p:cNvPr id="675888" name="AutoShape 48"/>
          <p:cNvSpPr>
            <a:spLocks/>
          </p:cNvSpPr>
          <p:nvPr/>
        </p:nvSpPr>
        <p:spPr bwMode="auto">
          <a:xfrm>
            <a:off x="7963308" y="4906431"/>
            <a:ext cx="2667000" cy="1219200"/>
          </a:xfrm>
          <a:prstGeom prst="borderCallout1">
            <a:avLst>
              <a:gd name="adj1" fmla="val 9375"/>
              <a:gd name="adj2" fmla="val -2856"/>
              <a:gd name="adj3" fmla="val 25852"/>
              <a:gd name="adj4" fmla="val -2799"/>
            </a:avLst>
          </a:prstGeom>
          <a:solidFill>
            <a:schemeClr val="bg1"/>
          </a:solidFill>
          <a:ln w="12700">
            <a:solidFill>
              <a:schemeClr val="tx1"/>
            </a:solidFill>
            <a:miter lim="800000"/>
            <a:headEnd type="none" w="sm" len="sm"/>
            <a:tailEnd type="none" w="sm" len="sm"/>
          </a:ln>
          <a:effectLst/>
        </p:spPr>
        <p:txBody>
          <a:bodyPr/>
          <a:lstStyle/>
          <a:p>
            <a:pPr algn="ctr"/>
            <a:r>
              <a:rPr lang="en-US" sz="1600"/>
              <a:t>LINAC STRUCTURE</a:t>
            </a:r>
          </a:p>
          <a:p>
            <a:pPr algn="ctr"/>
            <a:r>
              <a:rPr lang="en-US" sz="1400"/>
              <a:t>accelerating gaps + focusing magnets</a:t>
            </a:r>
          </a:p>
          <a:p>
            <a:pPr algn="ctr"/>
            <a:r>
              <a:rPr lang="en-US" sz="1400"/>
              <a:t>designed for a given </a:t>
            </a:r>
            <a:r>
              <a:rPr lang="en-US" sz="1400" u="sng"/>
              <a:t>ion</a:t>
            </a:r>
            <a:r>
              <a:rPr lang="en-US" sz="1400"/>
              <a:t>, </a:t>
            </a:r>
            <a:r>
              <a:rPr lang="en-US" sz="1400" u="sng"/>
              <a:t>energy range</a:t>
            </a:r>
            <a:r>
              <a:rPr lang="en-US" sz="1400"/>
              <a:t>, </a:t>
            </a:r>
            <a:r>
              <a:rPr lang="en-US" sz="1400" u="sng"/>
              <a:t>energy gain</a:t>
            </a:r>
            <a:r>
              <a:rPr lang="en-US" sz="1400"/>
              <a:t> </a:t>
            </a:r>
          </a:p>
        </p:txBody>
      </p:sp>
      <p:sp>
        <p:nvSpPr>
          <p:cNvPr id="675890" name="Line 50"/>
          <p:cNvSpPr>
            <a:spLocks noChangeShapeType="1"/>
          </p:cNvSpPr>
          <p:nvPr/>
        </p:nvSpPr>
        <p:spPr bwMode="auto">
          <a:xfrm>
            <a:off x="4648200" y="4515065"/>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1" name="Line 51"/>
          <p:cNvSpPr>
            <a:spLocks noChangeShapeType="1"/>
          </p:cNvSpPr>
          <p:nvPr/>
        </p:nvSpPr>
        <p:spPr bwMode="auto">
          <a:xfrm>
            <a:off x="5638800" y="4515065"/>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2" name="Line 52"/>
          <p:cNvSpPr>
            <a:spLocks noChangeShapeType="1"/>
          </p:cNvSpPr>
          <p:nvPr/>
        </p:nvSpPr>
        <p:spPr bwMode="auto">
          <a:xfrm>
            <a:off x="6858000" y="4515065"/>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3" name="AutoShape 53"/>
          <p:cNvSpPr>
            <a:spLocks/>
          </p:cNvSpPr>
          <p:nvPr/>
        </p:nvSpPr>
        <p:spPr bwMode="auto">
          <a:xfrm>
            <a:off x="8382000" y="2152865"/>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4" name="AutoShape 54"/>
          <p:cNvSpPr>
            <a:spLocks/>
          </p:cNvSpPr>
          <p:nvPr/>
        </p:nvSpPr>
        <p:spPr bwMode="auto">
          <a:xfrm>
            <a:off x="8382000" y="2914865"/>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5" name="Text Box 55"/>
          <p:cNvSpPr txBox="1">
            <a:spLocks noChangeArrowheads="1"/>
          </p:cNvSpPr>
          <p:nvPr/>
        </p:nvSpPr>
        <p:spPr bwMode="auto">
          <a:xfrm>
            <a:off x="8610601" y="2229065"/>
            <a:ext cx="1844675" cy="523220"/>
          </a:xfrm>
          <a:prstGeom prst="rect">
            <a:avLst/>
          </a:prstGeom>
          <a:noFill/>
          <a:ln w="12700">
            <a:noFill/>
            <a:miter lim="800000"/>
            <a:headEnd type="none" w="sm" len="sm"/>
            <a:tailEnd type="none" w="sm" len="sm"/>
          </a:ln>
          <a:effectLst/>
        </p:spPr>
        <p:txBody>
          <a:bodyPr>
            <a:spAutoFit/>
          </a:bodyPr>
          <a:lstStyle/>
          <a:p>
            <a:r>
              <a:rPr lang="en-US" sz="1400" i="1"/>
              <a:t>DC to RF conversion efficiency </a:t>
            </a:r>
            <a:r>
              <a:rPr lang="en-US" sz="1400" i="1">
                <a:cs typeface="Arial" charset="0"/>
              </a:rPr>
              <a:t>~50%</a:t>
            </a:r>
          </a:p>
        </p:txBody>
      </p:sp>
      <p:sp>
        <p:nvSpPr>
          <p:cNvPr id="675896" name="AutoShape 56"/>
          <p:cNvSpPr>
            <a:spLocks/>
          </p:cNvSpPr>
          <p:nvPr/>
        </p:nvSpPr>
        <p:spPr bwMode="auto">
          <a:xfrm>
            <a:off x="8839200" y="1619465"/>
            <a:ext cx="76200" cy="533400"/>
          </a:xfrm>
          <a:prstGeom prst="rightBrace">
            <a:avLst>
              <a:gd name="adj1" fmla="val 58333"/>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7" name="Text Box 57"/>
          <p:cNvSpPr txBox="1">
            <a:spLocks noChangeArrowheads="1"/>
          </p:cNvSpPr>
          <p:nvPr/>
        </p:nvSpPr>
        <p:spPr bwMode="auto">
          <a:xfrm>
            <a:off x="8823326" y="1619465"/>
            <a:ext cx="1844675" cy="523220"/>
          </a:xfrm>
          <a:prstGeom prst="rect">
            <a:avLst/>
          </a:prstGeom>
          <a:noFill/>
          <a:ln w="12700">
            <a:noFill/>
            <a:miter lim="800000"/>
            <a:headEnd type="none" w="sm" len="sm"/>
            <a:tailEnd type="none" w="sm" len="sm"/>
          </a:ln>
          <a:effectLst/>
        </p:spPr>
        <p:txBody>
          <a:bodyPr>
            <a:spAutoFit/>
          </a:bodyPr>
          <a:lstStyle/>
          <a:p>
            <a:r>
              <a:rPr lang="en-US" sz="1400" i="1"/>
              <a:t>AC to DC conversion efficiency </a:t>
            </a:r>
            <a:r>
              <a:rPr lang="en-US" sz="1400" i="1">
                <a:cs typeface="Arial" charset="0"/>
              </a:rPr>
              <a:t>~90%</a:t>
            </a:r>
          </a:p>
        </p:txBody>
      </p:sp>
      <p:sp>
        <p:nvSpPr>
          <p:cNvPr id="675898" name="Text Box 58"/>
          <p:cNvSpPr txBox="1">
            <a:spLocks noChangeArrowheads="1"/>
          </p:cNvSpPr>
          <p:nvPr/>
        </p:nvSpPr>
        <p:spPr bwMode="auto">
          <a:xfrm>
            <a:off x="8634148" y="2753016"/>
            <a:ext cx="2057400" cy="1169551"/>
          </a:xfrm>
          <a:prstGeom prst="rect">
            <a:avLst/>
          </a:prstGeom>
          <a:noFill/>
          <a:ln w="12700">
            <a:noFill/>
            <a:miter lim="800000"/>
            <a:headEnd type="none" w="sm" len="sm"/>
            <a:tailEnd type="none" w="sm" len="sm"/>
          </a:ln>
          <a:effectLst/>
        </p:spPr>
        <p:txBody>
          <a:bodyPr>
            <a:spAutoFit/>
          </a:bodyPr>
          <a:lstStyle/>
          <a:p>
            <a:r>
              <a:rPr lang="en-US" sz="1400" i="1" dirty="0"/>
              <a:t>RF to beam voltage conversion efficiency = SHUNT IMPEDANCE</a:t>
            </a:r>
          </a:p>
          <a:p>
            <a:r>
              <a:rPr lang="en-US" sz="1400" i="1" dirty="0"/>
              <a:t>ZT</a:t>
            </a:r>
            <a:r>
              <a:rPr lang="en-US" sz="1400" i="1" baseline="30000" dirty="0"/>
              <a:t>2</a:t>
            </a:r>
            <a:r>
              <a:rPr lang="en-US" sz="1400" i="1" dirty="0"/>
              <a:t> ~ 20 - 60 M</a:t>
            </a:r>
            <a:r>
              <a:rPr lang="en-US" sz="1400" i="1" dirty="0">
                <a:latin typeface="Symbol" pitchFamily="18" charset="2"/>
              </a:rPr>
              <a:t>W</a:t>
            </a:r>
            <a:r>
              <a:rPr lang="en-US" sz="1400" i="1" dirty="0"/>
              <a:t>/m</a:t>
            </a:r>
          </a:p>
          <a:p>
            <a:r>
              <a:rPr lang="en-US" sz="1400" i="1" dirty="0"/>
              <a:t>(max. 10-20%)</a:t>
            </a:r>
          </a:p>
        </p:txBody>
      </p:sp>
      <p:sp>
        <p:nvSpPr>
          <p:cNvPr id="675899" name="Text Box 59"/>
          <p:cNvSpPr txBox="1">
            <a:spLocks noChangeArrowheads="1"/>
          </p:cNvSpPr>
          <p:nvPr/>
        </p:nvSpPr>
        <p:spPr bwMode="auto">
          <a:xfrm>
            <a:off x="7772401" y="3905465"/>
            <a:ext cx="2021707" cy="338554"/>
          </a:xfrm>
          <a:prstGeom prst="rect">
            <a:avLst/>
          </a:prstGeom>
          <a:noFill/>
          <a:ln w="12700">
            <a:noFill/>
            <a:miter lim="800000"/>
            <a:headEnd type="none" w="sm" len="sm"/>
            <a:tailEnd type="none" w="sm" len="sm"/>
          </a:ln>
          <a:effectLst/>
        </p:spPr>
        <p:txBody>
          <a:bodyPr wrap="none">
            <a:spAutoFit/>
          </a:bodyPr>
          <a:lstStyle/>
          <a:p>
            <a:r>
              <a:rPr lang="en-US" sz="1600">
                <a:solidFill>
                  <a:schemeClr val="hlink"/>
                </a:solidFill>
              </a:rPr>
              <a:t>ion beam, energy W</a:t>
            </a:r>
          </a:p>
        </p:txBody>
      </p:sp>
      <p:sp>
        <p:nvSpPr>
          <p:cNvPr id="3" name="Oval 2">
            <a:extLst>
              <a:ext uri="{FF2B5EF4-FFF2-40B4-BE49-F238E27FC236}">
                <a16:creationId xmlns:a16="http://schemas.microsoft.com/office/drawing/2014/main" id="{269311FA-C1BD-6849-052A-2F2A91DD2D93}"/>
              </a:ext>
            </a:extLst>
          </p:cNvPr>
          <p:cNvSpPr/>
          <p:nvPr/>
        </p:nvSpPr>
        <p:spPr>
          <a:xfrm>
            <a:off x="11011722" y="1660583"/>
            <a:ext cx="660399" cy="6858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CH" dirty="0"/>
              <a:t>1</a:t>
            </a:r>
            <a:endParaRPr lang="en-GB" dirty="0"/>
          </a:p>
        </p:txBody>
      </p:sp>
      <p:sp>
        <p:nvSpPr>
          <p:cNvPr id="4" name="Oval 3">
            <a:extLst>
              <a:ext uri="{FF2B5EF4-FFF2-40B4-BE49-F238E27FC236}">
                <a16:creationId xmlns:a16="http://schemas.microsoft.com/office/drawing/2014/main" id="{E27C6CF5-DEB8-6C8B-9E0B-B26E7D5AE168}"/>
              </a:ext>
            </a:extLst>
          </p:cNvPr>
          <p:cNvSpPr/>
          <p:nvPr/>
        </p:nvSpPr>
        <p:spPr>
          <a:xfrm>
            <a:off x="11011722" y="2422583"/>
            <a:ext cx="660399" cy="6858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CH" dirty="0"/>
              <a:t>2</a:t>
            </a:r>
            <a:endParaRPr lang="en-GB" dirty="0"/>
          </a:p>
        </p:txBody>
      </p:sp>
      <p:sp>
        <p:nvSpPr>
          <p:cNvPr id="5" name="Oval 4">
            <a:extLst>
              <a:ext uri="{FF2B5EF4-FFF2-40B4-BE49-F238E27FC236}">
                <a16:creationId xmlns:a16="http://schemas.microsoft.com/office/drawing/2014/main" id="{7EE46796-3E07-E724-D8F6-6F02397B4078}"/>
              </a:ext>
            </a:extLst>
          </p:cNvPr>
          <p:cNvSpPr/>
          <p:nvPr/>
        </p:nvSpPr>
        <p:spPr>
          <a:xfrm>
            <a:off x="11011722" y="3184583"/>
            <a:ext cx="660399" cy="68580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fr-CH" dirty="0"/>
              <a:t>3</a:t>
            </a:r>
            <a:endParaRPr lang="en-GB" dirty="0"/>
          </a:p>
        </p:txBody>
      </p:sp>
      <p:sp>
        <p:nvSpPr>
          <p:cNvPr id="8" name="TextBox 7">
            <a:extLst>
              <a:ext uri="{FF2B5EF4-FFF2-40B4-BE49-F238E27FC236}">
                <a16:creationId xmlns:a16="http://schemas.microsoft.com/office/drawing/2014/main" id="{893F5CE1-D474-AAAF-87AD-6D8ED16EE592}"/>
              </a:ext>
            </a:extLst>
          </p:cNvPr>
          <p:cNvSpPr txBox="1"/>
          <p:nvPr/>
        </p:nvSpPr>
        <p:spPr>
          <a:xfrm>
            <a:off x="11075821" y="4224152"/>
            <a:ext cx="532197" cy="276999"/>
          </a:xfrm>
          <a:prstGeom prst="rect">
            <a:avLst/>
          </a:prstGeom>
          <a:noFill/>
        </p:spPr>
        <p:txBody>
          <a:bodyPr wrap="none" lIns="0" tIns="0" rIns="0" bIns="0" rtlCol="0">
            <a:spAutoFit/>
          </a:bodyPr>
          <a:lstStyle/>
          <a:p>
            <a:pPr algn="l"/>
            <a:r>
              <a:rPr lang="fr-CH" dirty="0" err="1">
                <a:latin typeface="Calibri" panose="020F0502020204030204" pitchFamily="34" charset="0"/>
                <a:cs typeface="Calibri" panose="020F0502020204030204" pitchFamily="34" charset="0"/>
              </a:rPr>
              <a:t>beam</a:t>
            </a:r>
            <a:endParaRPr lang="en-GB" dirty="0">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2E85FF6-35CF-3C20-0E5D-21E3E2297DB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842388" y="309408"/>
            <a:ext cx="1009120" cy="1009120"/>
          </a:xfrm>
          <a:prstGeom prst="rect">
            <a:avLst/>
          </a:prstGeom>
        </p:spPr>
      </p:pic>
      <p:sp>
        <p:nvSpPr>
          <p:cNvPr id="7" name="TextBox 6">
            <a:extLst>
              <a:ext uri="{FF2B5EF4-FFF2-40B4-BE49-F238E27FC236}">
                <a16:creationId xmlns:a16="http://schemas.microsoft.com/office/drawing/2014/main" id="{EEE454BD-BDBB-FE67-1949-9698263E8317}"/>
              </a:ext>
            </a:extLst>
          </p:cNvPr>
          <p:cNvSpPr txBox="1"/>
          <p:nvPr/>
        </p:nvSpPr>
        <p:spPr>
          <a:xfrm>
            <a:off x="11149559" y="1141382"/>
            <a:ext cx="363882" cy="276999"/>
          </a:xfrm>
          <a:prstGeom prst="rect">
            <a:avLst/>
          </a:prstGeom>
          <a:noFill/>
        </p:spPr>
        <p:txBody>
          <a:bodyPr wrap="none" lIns="0" tIns="0" rIns="0" bIns="0" rtlCol="0">
            <a:spAutoFit/>
          </a:bodyPr>
          <a:lstStyle/>
          <a:p>
            <a:pPr algn="l"/>
            <a:r>
              <a:rPr lang="fr-CH" dirty="0" err="1">
                <a:latin typeface="Calibri" panose="020F0502020204030204" pitchFamily="34" charset="0"/>
                <a:cs typeface="Calibri" panose="020F0502020204030204" pitchFamily="34" charset="0"/>
              </a:rPr>
              <a:t>grid</a:t>
            </a:r>
            <a:endParaRPr lang="en-GB" dirty="0">
              <a:latin typeface="Calibri" panose="020F0502020204030204" pitchFamily="34" charset="0"/>
              <a:cs typeface="Calibri" panose="020F0502020204030204" pitchFamily="34" charset="0"/>
            </a:endParaRPr>
          </a:p>
        </p:txBody>
      </p:sp>
      <p:pic>
        <p:nvPicPr>
          <p:cNvPr id="10" name="Picture 9">
            <a:extLst>
              <a:ext uri="{FF2B5EF4-FFF2-40B4-BE49-F238E27FC236}">
                <a16:creationId xmlns:a16="http://schemas.microsoft.com/office/drawing/2014/main" id="{A78A8F0C-37C7-D8F7-5CF8-DEE78D9529E3}"/>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11011722" y="4568884"/>
            <a:ext cx="660399" cy="507998"/>
          </a:xfrm>
          <a:prstGeom prst="rect">
            <a:avLst/>
          </a:prstGeom>
        </p:spPr>
      </p:pic>
      <p:sp>
        <p:nvSpPr>
          <p:cNvPr id="12" name="TextBox 11">
            <a:extLst>
              <a:ext uri="{FF2B5EF4-FFF2-40B4-BE49-F238E27FC236}">
                <a16:creationId xmlns:a16="http://schemas.microsoft.com/office/drawing/2014/main" id="{041FDCCD-7B19-D723-8A24-EE51973C3E67}"/>
              </a:ext>
            </a:extLst>
          </p:cNvPr>
          <p:cNvSpPr txBox="1"/>
          <p:nvPr/>
        </p:nvSpPr>
        <p:spPr>
          <a:xfrm>
            <a:off x="637144" y="4757600"/>
            <a:ext cx="2185088" cy="1007181"/>
          </a:xfrm>
          <a:prstGeom prst="rect">
            <a:avLst/>
          </a:prstGeom>
        </p:spPr>
        <p:style>
          <a:lnRef idx="1">
            <a:schemeClr val="accent3"/>
          </a:lnRef>
          <a:fillRef idx="2">
            <a:schemeClr val="accent3"/>
          </a:fillRef>
          <a:effectRef idx="1">
            <a:schemeClr val="accent3"/>
          </a:effectRef>
          <a:fontRef idx="minor">
            <a:schemeClr val="dk1"/>
          </a:fontRef>
        </p:style>
        <p:txBody>
          <a:bodyPr wrap="square" lIns="72000" tIns="72000" rIns="72000" bIns="72000" rtlCol="0">
            <a:spAutoFit/>
          </a:bodyPr>
          <a:lstStyle/>
          <a:p>
            <a:pPr algn="l"/>
            <a:r>
              <a:rPr lang="en-GB" sz="2800" dirty="0">
                <a:latin typeface="Calibri" panose="020F0502020204030204" pitchFamily="34" charset="0"/>
                <a:cs typeface="Calibri" panose="020F0502020204030204" pitchFamily="34" charset="0"/>
              </a:rPr>
              <a:t>NORMAL CONDUCTING</a:t>
            </a:r>
          </a:p>
        </p:txBody>
      </p:sp>
      <p:sp>
        <p:nvSpPr>
          <p:cNvPr id="13" name="Thought Bubble: Cloud 12">
            <a:extLst>
              <a:ext uri="{FF2B5EF4-FFF2-40B4-BE49-F238E27FC236}">
                <a16:creationId xmlns:a16="http://schemas.microsoft.com/office/drawing/2014/main" id="{233E6C63-6453-CF4C-DD03-D777DC10966B}"/>
              </a:ext>
            </a:extLst>
          </p:cNvPr>
          <p:cNvSpPr/>
          <p:nvPr/>
        </p:nvSpPr>
        <p:spPr>
          <a:xfrm>
            <a:off x="7598898" y="4288342"/>
            <a:ext cx="728820" cy="502729"/>
          </a:xfrm>
          <a:prstGeom prst="cloudCallout">
            <a:avLst>
              <a:gd name="adj1" fmla="val -88211"/>
              <a:gd name="adj2" fmla="val 75973"/>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CH" sz="1100" dirty="0" err="1"/>
              <a:t>heat</a:t>
            </a:r>
            <a:endParaRPr lang="en-GB" sz="1100" dirty="0"/>
          </a:p>
        </p:txBody>
      </p:sp>
      <p:sp>
        <p:nvSpPr>
          <p:cNvPr id="14" name="Thought Bubble: Cloud 13">
            <a:extLst>
              <a:ext uri="{FF2B5EF4-FFF2-40B4-BE49-F238E27FC236}">
                <a16:creationId xmlns:a16="http://schemas.microsoft.com/office/drawing/2014/main" id="{E1809490-E650-50B9-9650-7278A5528712}"/>
              </a:ext>
            </a:extLst>
          </p:cNvPr>
          <p:cNvSpPr/>
          <p:nvPr/>
        </p:nvSpPr>
        <p:spPr>
          <a:xfrm>
            <a:off x="5257800" y="1150329"/>
            <a:ext cx="728820" cy="502729"/>
          </a:xfrm>
          <a:prstGeom prst="cloudCallout">
            <a:avLst>
              <a:gd name="adj1" fmla="val -1084"/>
              <a:gd name="adj2" fmla="val 15176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CH" sz="1100" dirty="0" err="1"/>
              <a:t>heat</a:t>
            </a:r>
            <a:endParaRPr lang="en-GB" sz="1100" dirty="0"/>
          </a:p>
        </p:txBody>
      </p:sp>
      <p:sp>
        <p:nvSpPr>
          <p:cNvPr id="17" name="Isosceles Triangle 16">
            <a:extLst>
              <a:ext uri="{FF2B5EF4-FFF2-40B4-BE49-F238E27FC236}">
                <a16:creationId xmlns:a16="http://schemas.microsoft.com/office/drawing/2014/main" id="{56978C56-21F7-F7A3-780F-75107FCC0F4B}"/>
              </a:ext>
            </a:extLst>
          </p:cNvPr>
          <p:cNvSpPr/>
          <p:nvPr/>
        </p:nvSpPr>
        <p:spPr>
          <a:xfrm rot="3924329">
            <a:off x="7419473" y="4710868"/>
            <a:ext cx="285584" cy="143863"/>
          </a:xfrm>
          <a:prstGeom prst="triangl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Isosceles Triangle 17">
            <a:extLst>
              <a:ext uri="{FF2B5EF4-FFF2-40B4-BE49-F238E27FC236}">
                <a16:creationId xmlns:a16="http://schemas.microsoft.com/office/drawing/2014/main" id="{C7760A80-8692-B98C-C2A7-C97DD499A20E}"/>
              </a:ext>
            </a:extLst>
          </p:cNvPr>
          <p:cNvSpPr/>
          <p:nvPr/>
        </p:nvSpPr>
        <p:spPr>
          <a:xfrm>
            <a:off x="5462659" y="1715788"/>
            <a:ext cx="285584" cy="143863"/>
          </a:xfrm>
          <a:prstGeom prst="triangl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7585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7587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7588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7587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7587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7586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7588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7588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7588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7586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7587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7587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7587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7587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7588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67587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7589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7589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7589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7589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7589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7589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75899"/>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7588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9"/>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1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4"/>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675869"/>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75870"/>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675871"/>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675890"/>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675891"/>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6758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75867" grpId="0" animBg="1"/>
      <p:bldP spid="675868" grpId="0" animBg="1"/>
      <p:bldP spid="675869" grpId="0" animBg="1"/>
      <p:bldP spid="675870" grpId="0" animBg="1"/>
      <p:bldP spid="675871" grpId="0" animBg="1"/>
      <p:bldP spid="675872" grpId="0"/>
      <p:bldP spid="675873" grpId="0" animBg="1"/>
      <p:bldP spid="675874" grpId="0"/>
      <p:bldP spid="675875" grpId="0" animBg="1"/>
      <p:bldP spid="675877" grpId="0" animBg="1"/>
      <p:bldP spid="675878" grpId="0" animBg="1"/>
      <p:bldP spid="675879" grpId="0" animBg="1"/>
      <p:bldP spid="675880" grpId="0" animBg="1"/>
      <p:bldP spid="675883" grpId="0" animBg="1"/>
      <p:bldP spid="675884" grpId="0" animBg="1"/>
      <p:bldP spid="675885" grpId="0" animBg="1"/>
      <p:bldP spid="675887" grpId="0" animBg="1"/>
      <p:bldP spid="675890" grpId="0" animBg="1"/>
      <p:bldP spid="675891" grpId="0" animBg="1"/>
      <p:bldP spid="675892" grpId="0" animBg="1"/>
      <p:bldP spid="675893" grpId="0" animBg="1"/>
      <p:bldP spid="675894" grpId="0" animBg="1"/>
      <p:bldP spid="675895" grpId="0"/>
      <p:bldP spid="675896" grpId="0" animBg="1"/>
      <p:bldP spid="675897" grpId="0"/>
      <p:bldP spid="675898" grpId="0"/>
      <p:bldP spid="675899" grpId="0"/>
      <p:bldP spid="3" grpId="0" animBg="1"/>
      <p:bldP spid="4" grpId="0" animBg="1"/>
      <p:bldP spid="5" grpId="0" animBg="1"/>
      <p:bldP spid="8" grpId="0"/>
      <p:bldP spid="7" grpId="0"/>
      <p:bldP spid="13" grpId="0" animBg="1"/>
      <p:bldP spid="14" grpId="0" animBg="1"/>
      <p:bldP spid="17" grpId="0" animBg="1"/>
      <p:bldP spid="18"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Line 44">
            <a:extLst>
              <a:ext uri="{FF2B5EF4-FFF2-40B4-BE49-F238E27FC236}">
                <a16:creationId xmlns:a16="http://schemas.microsoft.com/office/drawing/2014/main" id="{8BDB7FB6-1601-AF17-C5C9-8F483186F95A}"/>
              </a:ext>
            </a:extLst>
          </p:cNvPr>
          <p:cNvSpPr>
            <a:spLocks noChangeShapeType="1"/>
          </p:cNvSpPr>
          <p:nvPr/>
        </p:nvSpPr>
        <p:spPr bwMode="auto">
          <a:xfrm flipV="1">
            <a:off x="5041634" y="2358955"/>
            <a:ext cx="0" cy="215900"/>
          </a:xfrm>
          <a:prstGeom prst="line">
            <a:avLst/>
          </a:prstGeom>
          <a:noFill/>
          <a:ln w="12700">
            <a:solidFill>
              <a:schemeClr val="tx1"/>
            </a:solidFill>
            <a:round/>
            <a:headEnd type="none" w="sm" len="sm"/>
            <a:tailEnd type="none" w="sm" len="sm"/>
          </a:ln>
          <a:effectLst/>
        </p:spPr>
        <p:txBody>
          <a:bodyPr/>
          <a:lstStyle/>
          <a:p>
            <a:endParaRPr lang="en-US"/>
          </a:p>
        </p:txBody>
      </p:sp>
      <p:sp>
        <p:nvSpPr>
          <p:cNvPr id="675884" name="Line 44"/>
          <p:cNvSpPr>
            <a:spLocks noChangeShapeType="1"/>
          </p:cNvSpPr>
          <p:nvPr/>
        </p:nvSpPr>
        <p:spPr bwMode="auto">
          <a:xfrm flipV="1">
            <a:off x="4531680" y="2339390"/>
            <a:ext cx="0" cy="215900"/>
          </a:xfrm>
          <a:prstGeom prst="line">
            <a:avLst/>
          </a:prstGeom>
          <a:noFill/>
          <a:ln w="12700">
            <a:solidFill>
              <a:schemeClr val="tx1"/>
            </a:solidFill>
            <a:round/>
            <a:headEnd type="none" w="sm" len="sm"/>
            <a:tailEnd type="none" w="sm" len="sm"/>
          </a:ln>
          <a:effectLst/>
        </p:spPr>
        <p:txBody>
          <a:bodyPr/>
          <a:lstStyle/>
          <a:p>
            <a:endParaRPr lang="en-US"/>
          </a:p>
        </p:txBody>
      </p:sp>
      <p:sp>
        <p:nvSpPr>
          <p:cNvPr id="16" name="Line 43">
            <a:extLst>
              <a:ext uri="{FF2B5EF4-FFF2-40B4-BE49-F238E27FC236}">
                <a16:creationId xmlns:a16="http://schemas.microsoft.com/office/drawing/2014/main" id="{07A85554-3FD3-0F0F-E0E4-664CCD24D50A}"/>
              </a:ext>
            </a:extLst>
          </p:cNvPr>
          <p:cNvSpPr>
            <a:spLocks noChangeShapeType="1"/>
          </p:cNvSpPr>
          <p:nvPr/>
        </p:nvSpPr>
        <p:spPr bwMode="auto">
          <a:xfrm>
            <a:off x="4531680" y="2358955"/>
            <a:ext cx="2722316" cy="6886"/>
          </a:xfrm>
          <a:prstGeom prst="line">
            <a:avLst/>
          </a:prstGeom>
          <a:noFill/>
          <a:ln w="12700">
            <a:solidFill>
              <a:schemeClr val="tx1"/>
            </a:solidFill>
            <a:round/>
            <a:headEnd type="none" w="sm" len="sm"/>
            <a:tailEnd type="none" w="sm" len="sm"/>
          </a:ln>
          <a:effectLst/>
        </p:spPr>
        <p:txBody>
          <a:bodyPr/>
          <a:lstStyle/>
          <a:p>
            <a:endParaRPr lang="en-US"/>
          </a:p>
        </p:txBody>
      </p:sp>
      <p:sp>
        <p:nvSpPr>
          <p:cNvPr id="18" name="Line 44">
            <a:extLst>
              <a:ext uri="{FF2B5EF4-FFF2-40B4-BE49-F238E27FC236}">
                <a16:creationId xmlns:a16="http://schemas.microsoft.com/office/drawing/2014/main" id="{4E559EE3-3EFC-7893-CDA5-2CD9F690299E}"/>
              </a:ext>
            </a:extLst>
          </p:cNvPr>
          <p:cNvSpPr>
            <a:spLocks noChangeShapeType="1"/>
          </p:cNvSpPr>
          <p:nvPr/>
        </p:nvSpPr>
        <p:spPr bwMode="auto">
          <a:xfrm flipV="1">
            <a:off x="5575034" y="2373459"/>
            <a:ext cx="0" cy="215900"/>
          </a:xfrm>
          <a:prstGeom prst="line">
            <a:avLst/>
          </a:prstGeom>
          <a:noFill/>
          <a:ln w="12700">
            <a:solidFill>
              <a:schemeClr val="tx1"/>
            </a:solidFill>
            <a:round/>
            <a:headEnd type="none" w="sm" len="sm"/>
            <a:tailEnd type="none" w="sm" len="sm"/>
          </a:ln>
          <a:effectLst/>
        </p:spPr>
        <p:txBody>
          <a:bodyPr/>
          <a:lstStyle/>
          <a:p>
            <a:endParaRPr lang="en-US"/>
          </a:p>
        </p:txBody>
      </p:sp>
      <p:sp>
        <p:nvSpPr>
          <p:cNvPr id="19" name="Line 44">
            <a:extLst>
              <a:ext uri="{FF2B5EF4-FFF2-40B4-BE49-F238E27FC236}">
                <a16:creationId xmlns:a16="http://schemas.microsoft.com/office/drawing/2014/main" id="{E7715B0A-A8F7-B156-E0EC-C4EA1CB95077}"/>
              </a:ext>
            </a:extLst>
          </p:cNvPr>
          <p:cNvSpPr>
            <a:spLocks noChangeShapeType="1"/>
          </p:cNvSpPr>
          <p:nvPr/>
        </p:nvSpPr>
        <p:spPr bwMode="auto">
          <a:xfrm flipV="1">
            <a:off x="6149465" y="2365841"/>
            <a:ext cx="0" cy="215900"/>
          </a:xfrm>
          <a:prstGeom prst="line">
            <a:avLst/>
          </a:prstGeom>
          <a:noFill/>
          <a:ln w="12700">
            <a:solidFill>
              <a:schemeClr val="tx1"/>
            </a:solidFill>
            <a:round/>
            <a:headEnd type="none" w="sm" len="sm"/>
            <a:tailEnd type="none" w="sm" len="sm"/>
          </a:ln>
          <a:effectLst/>
        </p:spPr>
        <p:txBody>
          <a:bodyPr/>
          <a:lstStyle/>
          <a:p>
            <a:endParaRPr lang="en-US"/>
          </a:p>
        </p:txBody>
      </p:sp>
      <p:sp>
        <p:nvSpPr>
          <p:cNvPr id="20" name="Line 44">
            <a:extLst>
              <a:ext uri="{FF2B5EF4-FFF2-40B4-BE49-F238E27FC236}">
                <a16:creationId xmlns:a16="http://schemas.microsoft.com/office/drawing/2014/main" id="{AF3977DE-4B51-F475-8B2E-31B1974E1481}"/>
              </a:ext>
            </a:extLst>
          </p:cNvPr>
          <p:cNvSpPr>
            <a:spLocks noChangeShapeType="1"/>
          </p:cNvSpPr>
          <p:nvPr/>
        </p:nvSpPr>
        <p:spPr bwMode="auto">
          <a:xfrm flipV="1">
            <a:off x="6741480" y="2373459"/>
            <a:ext cx="0" cy="215900"/>
          </a:xfrm>
          <a:prstGeom prst="line">
            <a:avLst/>
          </a:prstGeom>
          <a:noFill/>
          <a:ln w="12700">
            <a:solidFill>
              <a:schemeClr val="tx1"/>
            </a:solidFill>
            <a:round/>
            <a:headEnd type="none" w="sm" len="sm"/>
            <a:tailEnd type="none" w="sm" len="sm"/>
          </a:ln>
          <a:effectLst/>
        </p:spPr>
        <p:txBody>
          <a:bodyPr/>
          <a:lstStyle/>
          <a:p>
            <a:endParaRPr lang="en-US"/>
          </a:p>
        </p:txBody>
      </p:sp>
      <p:sp>
        <p:nvSpPr>
          <p:cNvPr id="21" name="Line 44">
            <a:extLst>
              <a:ext uri="{FF2B5EF4-FFF2-40B4-BE49-F238E27FC236}">
                <a16:creationId xmlns:a16="http://schemas.microsoft.com/office/drawing/2014/main" id="{EA7A0563-3984-9C99-35A0-7E1EA031E5F7}"/>
              </a:ext>
            </a:extLst>
          </p:cNvPr>
          <p:cNvSpPr>
            <a:spLocks noChangeShapeType="1"/>
          </p:cNvSpPr>
          <p:nvPr/>
        </p:nvSpPr>
        <p:spPr bwMode="auto">
          <a:xfrm flipV="1">
            <a:off x="7253996" y="2373459"/>
            <a:ext cx="0" cy="215900"/>
          </a:xfrm>
          <a:prstGeom prst="line">
            <a:avLst/>
          </a:prstGeom>
          <a:noFill/>
          <a:ln w="12700">
            <a:solidFill>
              <a:schemeClr val="tx1"/>
            </a:solidFill>
            <a:round/>
            <a:headEnd type="none" w="sm" len="sm"/>
            <a:tailEnd type="none" w="sm" len="sm"/>
          </a:ln>
          <a:effectLst/>
        </p:spPr>
        <p:txBody>
          <a:bodyPr/>
          <a:lstStyle/>
          <a:p>
            <a:endParaRPr lang="en-US"/>
          </a:p>
        </p:txBody>
      </p:sp>
      <p:sp>
        <p:nvSpPr>
          <p:cNvPr id="55" name="Footer Placeholder 3"/>
          <p:cNvSpPr>
            <a:spLocks noGrp="1"/>
          </p:cNvSpPr>
          <p:nvPr>
            <p:ph type="ftr" sz="quarter" idx="11"/>
          </p:nvPr>
        </p:nvSpPr>
        <p:spPr/>
        <p:txBody>
          <a:bodyPr/>
          <a:lstStyle/>
          <a:p>
            <a:fld id="{C66251A9-A06F-4126-AB65-8EF82E198CAA}" type="slidenum">
              <a:rPr lang="en-GB"/>
              <a:pPr/>
              <a:t>57</a:t>
            </a:fld>
            <a:endParaRPr lang="en-GB"/>
          </a:p>
        </p:txBody>
      </p:sp>
      <p:sp>
        <p:nvSpPr>
          <p:cNvPr id="675866" name="Rectangle 26"/>
          <p:cNvSpPr>
            <a:spLocks noChangeArrowheads="1"/>
          </p:cNvSpPr>
          <p:nvPr/>
        </p:nvSpPr>
        <p:spPr bwMode="auto">
          <a:xfrm>
            <a:off x="4326524" y="2948135"/>
            <a:ext cx="3200400" cy="1447800"/>
          </a:xfrm>
          <a:prstGeom prst="rect">
            <a:avLst/>
          </a:prstGeom>
          <a:solidFill>
            <a:srgbClr val="99FF33"/>
          </a:solidFill>
          <a:ln w="12700">
            <a:solidFill>
              <a:schemeClr val="tx1"/>
            </a:solidFill>
            <a:miter lim="800000"/>
            <a:headEnd type="none" w="sm" len="sm"/>
            <a:tailEnd type="none" w="sm" len="sm"/>
          </a:ln>
          <a:effectLst/>
        </p:spPr>
        <p:txBody>
          <a:bodyPr wrap="none" anchor="ctr"/>
          <a:lstStyle/>
          <a:p>
            <a:endParaRPr lang="en-US"/>
          </a:p>
        </p:txBody>
      </p:sp>
      <p:sp>
        <p:nvSpPr>
          <p:cNvPr id="675844" name="Rectangle 4"/>
          <p:cNvSpPr>
            <a:spLocks noGrp="1" noChangeArrowheads="1"/>
          </p:cNvSpPr>
          <p:nvPr>
            <p:ph type="title"/>
          </p:nvPr>
        </p:nvSpPr>
        <p:spPr/>
        <p:txBody>
          <a:bodyPr/>
          <a:lstStyle/>
          <a:p>
            <a:r>
              <a:rPr lang="en-GB" dirty="0"/>
              <a:t>Linac building blocks - Superconducting</a:t>
            </a:r>
            <a:endParaRPr lang="en-US" dirty="0"/>
          </a:p>
        </p:txBody>
      </p:sp>
      <p:sp>
        <p:nvSpPr>
          <p:cNvPr id="675846" name="Line 6"/>
          <p:cNvSpPr>
            <a:spLocks noChangeShapeType="1"/>
          </p:cNvSpPr>
          <p:nvPr/>
        </p:nvSpPr>
        <p:spPr bwMode="auto">
          <a:xfrm>
            <a:off x="4157381" y="3715609"/>
            <a:ext cx="3518918" cy="268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5847" name="Picture 7"/>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4397925" y="3166774"/>
            <a:ext cx="269875" cy="1066800"/>
          </a:xfrm>
          <a:prstGeom prst="rect">
            <a:avLst/>
          </a:prstGeom>
          <a:noFill/>
          <a:ln w="12700">
            <a:noFill/>
            <a:miter lim="800000"/>
            <a:headEnd type="none" w="sm" len="sm"/>
            <a:tailEnd type="none" w="sm" len="sm"/>
          </a:ln>
          <a:effectLst/>
        </p:spPr>
      </p:pic>
      <p:pic>
        <p:nvPicPr>
          <p:cNvPr id="675848"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4940094" y="3172209"/>
            <a:ext cx="269875" cy="1066800"/>
          </a:xfrm>
          <a:prstGeom prst="rect">
            <a:avLst/>
          </a:prstGeom>
          <a:noFill/>
          <a:ln w="12700">
            <a:noFill/>
            <a:miter lim="800000"/>
            <a:headEnd type="none" w="sm" len="sm"/>
            <a:tailEnd type="none" w="sm" len="sm"/>
          </a:ln>
          <a:effectLst/>
        </p:spPr>
      </p:pic>
      <p:pic>
        <p:nvPicPr>
          <p:cNvPr id="675849"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5474153" y="3182396"/>
            <a:ext cx="269875" cy="1066800"/>
          </a:xfrm>
          <a:prstGeom prst="rect">
            <a:avLst/>
          </a:prstGeom>
          <a:noFill/>
          <a:ln w="12700">
            <a:noFill/>
            <a:miter lim="800000"/>
            <a:headEnd type="none" w="sm" len="sm"/>
            <a:tailEnd type="none" w="sm" len="sm"/>
          </a:ln>
          <a:effectLst/>
        </p:spPr>
      </p:pic>
      <p:pic>
        <p:nvPicPr>
          <p:cNvPr id="675850" name="Picture 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6043831" y="3176735"/>
            <a:ext cx="269875" cy="1066800"/>
          </a:xfrm>
          <a:prstGeom prst="rect">
            <a:avLst/>
          </a:prstGeom>
          <a:noFill/>
          <a:ln w="12700">
            <a:noFill/>
            <a:miter lim="800000"/>
            <a:headEnd type="none" w="sm" len="sm"/>
            <a:tailEnd type="none" w="sm" len="sm"/>
          </a:ln>
          <a:effectLst/>
        </p:spPr>
      </p:pic>
      <p:pic>
        <p:nvPicPr>
          <p:cNvPr id="675851" name="Picture 1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6626812" y="3168044"/>
            <a:ext cx="269875" cy="1066800"/>
          </a:xfrm>
          <a:prstGeom prst="rect">
            <a:avLst/>
          </a:prstGeom>
          <a:noFill/>
          <a:ln w="12700">
            <a:noFill/>
            <a:miter lim="800000"/>
            <a:headEnd type="none" w="sm" len="sm"/>
            <a:tailEnd type="none" w="sm" len="sm"/>
          </a:ln>
          <a:effectLst/>
        </p:spPr>
      </p:pic>
      <p:pic>
        <p:nvPicPr>
          <p:cNvPr id="675852" name="Picture 1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flipH="1">
            <a:off x="7145925" y="3176735"/>
            <a:ext cx="269875" cy="1066800"/>
          </a:xfrm>
          <a:prstGeom prst="rect">
            <a:avLst/>
          </a:prstGeom>
          <a:noFill/>
          <a:ln w="12700">
            <a:noFill/>
            <a:miter lim="800000"/>
            <a:headEnd type="none" w="sm" len="sm"/>
            <a:tailEnd type="none" w="sm" len="sm"/>
          </a:ln>
          <a:effectLst/>
        </p:spPr>
      </p:pic>
      <p:pic>
        <p:nvPicPr>
          <p:cNvPr id="675853" name="Picture 1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07524" y="3481536"/>
            <a:ext cx="192088" cy="430213"/>
          </a:xfrm>
          <a:prstGeom prst="rect">
            <a:avLst/>
          </a:prstGeom>
          <a:noFill/>
          <a:ln w="12700">
            <a:noFill/>
            <a:miter lim="800000"/>
            <a:headEnd type="none" w="sm" len="sm"/>
            <a:tailEnd type="none" w="sm" len="sm"/>
          </a:ln>
          <a:effectLst/>
        </p:spPr>
      </p:pic>
      <p:pic>
        <p:nvPicPr>
          <p:cNvPr id="675854" name="Picture 1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49178" y="3491749"/>
            <a:ext cx="192088" cy="430213"/>
          </a:xfrm>
          <a:prstGeom prst="rect">
            <a:avLst/>
          </a:prstGeom>
          <a:noFill/>
          <a:ln w="12700">
            <a:noFill/>
            <a:miter lim="800000"/>
            <a:headEnd type="none" w="sm" len="sm"/>
            <a:tailEnd type="none" w="sm" len="sm"/>
          </a:ln>
          <a:effectLst/>
        </p:spPr>
      </p:pic>
      <p:pic>
        <p:nvPicPr>
          <p:cNvPr id="675855" name="Picture 1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43019" y="3481535"/>
            <a:ext cx="192088" cy="430213"/>
          </a:xfrm>
          <a:prstGeom prst="rect">
            <a:avLst/>
          </a:prstGeom>
          <a:noFill/>
          <a:ln w="12700">
            <a:noFill/>
            <a:miter lim="800000"/>
            <a:headEnd type="none" w="sm" len="sm"/>
            <a:tailEnd type="none" w="sm" len="sm"/>
          </a:ln>
          <a:effectLst/>
        </p:spPr>
      </p:pic>
      <p:pic>
        <p:nvPicPr>
          <p:cNvPr id="675857" name="Picture 1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79538" y="3490503"/>
            <a:ext cx="192088" cy="430213"/>
          </a:xfrm>
          <a:prstGeom prst="rect">
            <a:avLst/>
          </a:prstGeom>
          <a:noFill/>
          <a:ln w="12700">
            <a:noFill/>
            <a:miter lim="800000"/>
            <a:headEnd type="none" w="sm" len="sm"/>
            <a:tailEnd type="none" w="sm" len="sm"/>
          </a:ln>
          <a:effectLst/>
        </p:spPr>
      </p:pic>
      <p:pic>
        <p:nvPicPr>
          <p:cNvPr id="675858" name="Picture 1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11701" y="3498317"/>
            <a:ext cx="192088" cy="430213"/>
          </a:xfrm>
          <a:prstGeom prst="rect">
            <a:avLst/>
          </a:prstGeom>
          <a:noFill/>
          <a:ln w="12700">
            <a:noFill/>
            <a:miter lim="800000"/>
            <a:headEnd type="none" w="sm" len="sm"/>
            <a:tailEnd type="none" w="sm" len="sm"/>
          </a:ln>
          <a:effectLst/>
        </p:spPr>
      </p:pic>
      <p:sp>
        <p:nvSpPr>
          <p:cNvPr id="675867" name="Oval 27"/>
          <p:cNvSpPr>
            <a:spLocks noChangeArrowheads="1"/>
          </p:cNvSpPr>
          <p:nvPr/>
        </p:nvSpPr>
        <p:spPr bwMode="auto">
          <a:xfrm>
            <a:off x="4821460" y="1675113"/>
            <a:ext cx="381000" cy="381000"/>
          </a:xfrm>
          <a:prstGeom prst="ellipse">
            <a:avLst/>
          </a:prstGeom>
          <a:solidFill>
            <a:schemeClr val="bg1"/>
          </a:solidFill>
          <a:ln w="12700">
            <a:solidFill>
              <a:schemeClr val="tx1"/>
            </a:solidFill>
            <a:round/>
            <a:headEnd type="none" w="sm" len="sm"/>
            <a:tailEnd type="none" w="sm" len="sm"/>
          </a:ln>
          <a:effectLst/>
        </p:spPr>
        <p:txBody>
          <a:bodyPr wrap="none" anchor="ctr"/>
          <a:lstStyle/>
          <a:p>
            <a:endParaRPr lang="en-US"/>
          </a:p>
        </p:txBody>
      </p:sp>
      <p:sp>
        <p:nvSpPr>
          <p:cNvPr id="675868" name="Line 28"/>
          <p:cNvSpPr>
            <a:spLocks noChangeShapeType="1"/>
          </p:cNvSpPr>
          <p:nvPr/>
        </p:nvSpPr>
        <p:spPr bwMode="auto">
          <a:xfrm>
            <a:off x="5888260" y="1903712"/>
            <a:ext cx="0" cy="462129"/>
          </a:xfrm>
          <a:prstGeom prst="line">
            <a:avLst/>
          </a:prstGeom>
          <a:noFill/>
          <a:ln w="12700">
            <a:solidFill>
              <a:schemeClr val="tx1"/>
            </a:solidFill>
            <a:round/>
            <a:headEnd type="none" w="sm" len="sm"/>
            <a:tailEnd type="none" w="sm" len="sm"/>
          </a:ln>
          <a:effectLst/>
        </p:spPr>
        <p:txBody>
          <a:bodyPr/>
          <a:lstStyle/>
          <a:p>
            <a:endParaRPr lang="en-US"/>
          </a:p>
        </p:txBody>
      </p:sp>
      <p:sp>
        <p:nvSpPr>
          <p:cNvPr id="675869" name="Text Box 29"/>
          <p:cNvSpPr txBox="1">
            <a:spLocks noChangeArrowheads="1"/>
          </p:cNvSpPr>
          <p:nvPr/>
        </p:nvSpPr>
        <p:spPr bwMode="auto">
          <a:xfrm>
            <a:off x="4326525" y="4548335"/>
            <a:ext cx="1019175"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a:t>magnet</a:t>
            </a:r>
          </a:p>
          <a:p>
            <a:r>
              <a:rPr lang="en-US" sz="1600"/>
              <a:t>powering</a:t>
            </a:r>
          </a:p>
          <a:p>
            <a:r>
              <a:rPr lang="en-US" sz="1600"/>
              <a:t>system</a:t>
            </a:r>
          </a:p>
        </p:txBody>
      </p:sp>
      <p:sp>
        <p:nvSpPr>
          <p:cNvPr id="675870" name="Text Box 30"/>
          <p:cNvSpPr txBox="1">
            <a:spLocks noChangeArrowheads="1"/>
          </p:cNvSpPr>
          <p:nvPr/>
        </p:nvSpPr>
        <p:spPr bwMode="auto">
          <a:xfrm>
            <a:off x="5469524" y="4548336"/>
            <a:ext cx="908050" cy="593725"/>
          </a:xfrm>
          <a:prstGeom prst="rect">
            <a:avLst/>
          </a:prstGeom>
          <a:noFill/>
          <a:ln w="12700">
            <a:solidFill>
              <a:srgbClr val="3333FF"/>
            </a:solidFill>
            <a:miter lim="800000"/>
            <a:headEnd type="none" w="sm" len="sm"/>
            <a:tailEnd type="none" w="sm" len="sm"/>
          </a:ln>
          <a:effectLst/>
        </p:spPr>
        <p:txBody>
          <a:bodyPr wrap="none">
            <a:spAutoFit/>
          </a:bodyPr>
          <a:lstStyle/>
          <a:p>
            <a:r>
              <a:rPr lang="en-US" sz="1600"/>
              <a:t>vacuum</a:t>
            </a:r>
          </a:p>
          <a:p>
            <a:r>
              <a:rPr lang="en-US" sz="1600"/>
              <a:t>system</a:t>
            </a:r>
          </a:p>
        </p:txBody>
      </p:sp>
      <p:sp>
        <p:nvSpPr>
          <p:cNvPr id="675872" name="Text Box 32"/>
          <p:cNvSpPr txBox="1">
            <a:spLocks noChangeArrowheads="1"/>
          </p:cNvSpPr>
          <p:nvPr/>
        </p:nvSpPr>
        <p:spPr bwMode="auto">
          <a:xfrm>
            <a:off x="1330025" y="2526714"/>
            <a:ext cx="2746578" cy="338554"/>
          </a:xfrm>
          <a:prstGeom prst="rect">
            <a:avLst/>
          </a:prstGeom>
          <a:noFill/>
          <a:ln w="12700">
            <a:noFill/>
            <a:miter lim="800000"/>
            <a:headEnd type="none" w="sm" len="sm"/>
            <a:tailEnd type="none" w="sm" len="sm"/>
          </a:ln>
          <a:effectLst/>
        </p:spPr>
        <p:txBody>
          <a:bodyPr wrap="square">
            <a:spAutoFit/>
          </a:bodyPr>
          <a:lstStyle/>
          <a:p>
            <a:r>
              <a:rPr lang="en-US" sz="1600" dirty="0"/>
              <a:t>RF amplifiers (Solid-state)</a:t>
            </a:r>
          </a:p>
        </p:txBody>
      </p:sp>
      <p:sp>
        <p:nvSpPr>
          <p:cNvPr id="675873" name="Text Box 33"/>
          <p:cNvSpPr txBox="1">
            <a:spLocks noChangeArrowheads="1"/>
          </p:cNvSpPr>
          <p:nvPr/>
        </p:nvSpPr>
        <p:spPr bwMode="auto">
          <a:xfrm>
            <a:off x="3317264" y="3779540"/>
            <a:ext cx="763916" cy="600164"/>
          </a:xfrm>
          <a:prstGeom prst="rect">
            <a:avLst/>
          </a:prstGeom>
          <a:noFill/>
          <a:ln w="12700">
            <a:solidFill>
              <a:srgbClr val="3333FF"/>
            </a:solidFill>
            <a:miter lim="800000"/>
            <a:headEnd type="none" w="sm" len="sm"/>
            <a:tailEnd type="none" w="sm" len="sm"/>
          </a:ln>
          <a:effectLst/>
        </p:spPr>
        <p:txBody>
          <a:bodyPr wrap="square">
            <a:spAutoFit/>
          </a:bodyPr>
          <a:lstStyle/>
          <a:p>
            <a:r>
              <a:rPr lang="en-US" sz="1100"/>
              <a:t>RF feedback</a:t>
            </a:r>
          </a:p>
          <a:p>
            <a:r>
              <a:rPr lang="en-US" sz="1100"/>
              <a:t>system</a:t>
            </a:r>
          </a:p>
        </p:txBody>
      </p:sp>
      <p:sp>
        <p:nvSpPr>
          <p:cNvPr id="675874" name="Text Box 34"/>
          <p:cNvSpPr txBox="1">
            <a:spLocks noChangeArrowheads="1"/>
          </p:cNvSpPr>
          <p:nvPr/>
        </p:nvSpPr>
        <p:spPr bwMode="auto">
          <a:xfrm>
            <a:off x="3373660" y="1675113"/>
            <a:ext cx="1600200" cy="336550"/>
          </a:xfrm>
          <a:prstGeom prst="rect">
            <a:avLst/>
          </a:prstGeom>
          <a:noFill/>
          <a:ln w="12700">
            <a:noFill/>
            <a:miter lim="800000"/>
            <a:headEnd type="none" w="sm" len="sm"/>
            <a:tailEnd type="none" w="sm" len="sm"/>
          </a:ln>
          <a:effectLst/>
        </p:spPr>
        <p:txBody>
          <a:bodyPr>
            <a:spAutoFit/>
          </a:bodyPr>
          <a:lstStyle/>
          <a:p>
            <a:r>
              <a:rPr lang="en-US" sz="1600"/>
              <a:t>Main oscillator</a:t>
            </a:r>
          </a:p>
        </p:txBody>
      </p:sp>
      <p:sp>
        <p:nvSpPr>
          <p:cNvPr id="675875" name="Text Box 35"/>
          <p:cNvSpPr txBox="1">
            <a:spLocks noChangeArrowheads="1"/>
          </p:cNvSpPr>
          <p:nvPr/>
        </p:nvSpPr>
        <p:spPr bwMode="auto">
          <a:xfrm>
            <a:off x="6795926" y="1775667"/>
            <a:ext cx="814872" cy="430887"/>
          </a:xfrm>
          <a:prstGeom prst="rect">
            <a:avLst/>
          </a:prstGeom>
          <a:noFill/>
          <a:ln w="12700">
            <a:solidFill>
              <a:srgbClr val="3333FF"/>
            </a:solidFill>
            <a:miter lim="800000"/>
            <a:headEnd type="none" w="sm" len="sm"/>
            <a:tailEnd type="none" w="sm" len="sm"/>
          </a:ln>
          <a:effectLst/>
        </p:spPr>
        <p:txBody>
          <a:bodyPr wrap="square">
            <a:spAutoFit/>
          </a:bodyPr>
          <a:lstStyle/>
          <a:p>
            <a:r>
              <a:rPr lang="en-US" sz="1100" dirty="0"/>
              <a:t>DC power supply</a:t>
            </a:r>
          </a:p>
        </p:txBody>
      </p:sp>
      <p:pic>
        <p:nvPicPr>
          <p:cNvPr id="675876" name="Picture 36" descr="Spina_Presa_Terra"/>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86107" y="1566614"/>
            <a:ext cx="1066800" cy="873125"/>
          </a:xfrm>
          <a:prstGeom prst="rect">
            <a:avLst/>
          </a:prstGeom>
          <a:noFill/>
        </p:spPr>
      </p:pic>
      <p:sp>
        <p:nvSpPr>
          <p:cNvPr id="675877" name="Line 37"/>
          <p:cNvSpPr>
            <a:spLocks noChangeShapeType="1"/>
          </p:cNvSpPr>
          <p:nvPr/>
        </p:nvSpPr>
        <p:spPr bwMode="auto">
          <a:xfrm>
            <a:off x="4503853" y="2702122"/>
            <a:ext cx="3053380" cy="2681"/>
          </a:xfrm>
          <a:prstGeom prst="line">
            <a:avLst/>
          </a:prstGeom>
          <a:noFill/>
          <a:ln w="38100">
            <a:solidFill>
              <a:schemeClr val="tx1"/>
            </a:solidFill>
            <a:round/>
            <a:headEnd type="none" w="sm" len="sm"/>
            <a:tailEnd type="none" w="sm" len="sm"/>
          </a:ln>
          <a:effectLst/>
        </p:spPr>
        <p:txBody>
          <a:bodyPr/>
          <a:lstStyle/>
          <a:p>
            <a:endParaRPr lang="en-US"/>
          </a:p>
        </p:txBody>
      </p:sp>
      <p:pic>
        <p:nvPicPr>
          <p:cNvPr id="675882" name="Picture 42"/>
          <p:cNvPicPr>
            <a:picLocks noChangeAspect="1" noChangeArrowheads="1"/>
          </p:cNvPicPr>
          <p:nvPr/>
        </p:nvPicPr>
        <p:blipFill>
          <a:blip r:embed="rId5" cstate="email">
            <a:extLst>
              <a:ext uri="{28A0092B-C50C-407E-A947-70E740481C1C}">
                <a14:useLocalDpi xmlns:a14="http://schemas.microsoft.com/office/drawing/2010/main"/>
              </a:ext>
            </a:extLst>
          </a:blip>
          <a:srcRect t="46153"/>
          <a:stretch>
            <a:fillRect/>
          </a:stretch>
        </p:blipFill>
        <p:spPr bwMode="auto">
          <a:xfrm rot="16200000">
            <a:off x="4159961" y="3876832"/>
            <a:ext cx="265113" cy="422673"/>
          </a:xfrm>
          <a:prstGeom prst="rect">
            <a:avLst/>
          </a:prstGeom>
          <a:noFill/>
          <a:ln w="12700">
            <a:noFill/>
            <a:miter lim="800000"/>
            <a:headEnd type="none" w="sm" len="sm"/>
            <a:tailEnd type="none" w="sm" len="sm"/>
          </a:ln>
          <a:effectLst/>
        </p:spPr>
      </p:pic>
      <p:sp>
        <p:nvSpPr>
          <p:cNvPr id="675883" name="Line 43"/>
          <p:cNvSpPr>
            <a:spLocks noChangeShapeType="1"/>
          </p:cNvSpPr>
          <p:nvPr/>
        </p:nvSpPr>
        <p:spPr bwMode="auto">
          <a:xfrm>
            <a:off x="5202460" y="1903713"/>
            <a:ext cx="685800" cy="0"/>
          </a:xfrm>
          <a:prstGeom prst="line">
            <a:avLst/>
          </a:prstGeom>
          <a:noFill/>
          <a:ln w="12700">
            <a:solidFill>
              <a:schemeClr val="tx1"/>
            </a:solidFill>
            <a:round/>
            <a:headEnd type="none" w="sm" len="sm"/>
            <a:tailEnd type="none" w="sm" len="sm"/>
          </a:ln>
          <a:effectLst/>
        </p:spPr>
        <p:txBody>
          <a:bodyPr/>
          <a:lstStyle/>
          <a:p>
            <a:endParaRPr lang="en-US"/>
          </a:p>
        </p:txBody>
      </p:sp>
      <p:sp>
        <p:nvSpPr>
          <p:cNvPr id="675885" name="Line 45"/>
          <p:cNvSpPr>
            <a:spLocks noChangeShapeType="1"/>
          </p:cNvSpPr>
          <p:nvPr/>
        </p:nvSpPr>
        <p:spPr bwMode="auto">
          <a:xfrm flipV="1">
            <a:off x="3894195" y="2358955"/>
            <a:ext cx="7405" cy="1417418"/>
          </a:xfrm>
          <a:prstGeom prst="line">
            <a:avLst/>
          </a:prstGeom>
          <a:noFill/>
          <a:ln w="12700">
            <a:solidFill>
              <a:schemeClr val="tx1"/>
            </a:solidFill>
            <a:round/>
            <a:headEnd type="none" w="sm" len="sm"/>
            <a:tailEnd type="none" w="sm" len="sm"/>
          </a:ln>
          <a:effectLst/>
        </p:spPr>
        <p:txBody>
          <a:bodyPr/>
          <a:lstStyle/>
          <a:p>
            <a:endParaRPr lang="en-US"/>
          </a:p>
        </p:txBody>
      </p:sp>
      <p:sp>
        <p:nvSpPr>
          <p:cNvPr id="675887" name="Freeform 47"/>
          <p:cNvSpPr>
            <a:spLocks/>
          </p:cNvSpPr>
          <p:nvPr/>
        </p:nvSpPr>
        <p:spPr bwMode="auto">
          <a:xfrm>
            <a:off x="4897660" y="1751313"/>
            <a:ext cx="228600" cy="228600"/>
          </a:xfrm>
          <a:custGeom>
            <a:avLst/>
            <a:gdLst/>
            <a:ahLst/>
            <a:cxnLst>
              <a:cxn ang="0">
                <a:pos x="0" y="240"/>
              </a:cxn>
              <a:cxn ang="0">
                <a:pos x="192" y="0"/>
              </a:cxn>
              <a:cxn ang="0">
                <a:pos x="336" y="240"/>
              </a:cxn>
              <a:cxn ang="0">
                <a:pos x="480" y="432"/>
              </a:cxn>
              <a:cxn ang="0">
                <a:pos x="624" y="192"/>
              </a:cxn>
            </a:cxnLst>
            <a:rect l="0" t="0" r="r" b="b"/>
            <a:pathLst>
              <a:path w="624" h="440">
                <a:moveTo>
                  <a:pt x="0" y="240"/>
                </a:moveTo>
                <a:cubicBezTo>
                  <a:pt x="68" y="120"/>
                  <a:pt x="136" y="0"/>
                  <a:pt x="192" y="0"/>
                </a:cubicBezTo>
                <a:cubicBezTo>
                  <a:pt x="248" y="0"/>
                  <a:pt x="288" y="168"/>
                  <a:pt x="336" y="240"/>
                </a:cubicBezTo>
                <a:cubicBezTo>
                  <a:pt x="384" y="312"/>
                  <a:pt x="432" y="440"/>
                  <a:pt x="480" y="432"/>
                </a:cubicBezTo>
                <a:cubicBezTo>
                  <a:pt x="528" y="424"/>
                  <a:pt x="600" y="232"/>
                  <a:pt x="624" y="192"/>
                </a:cubicBezTo>
              </a:path>
            </a:pathLst>
          </a:custGeom>
          <a:noFill/>
          <a:ln w="12700" cap="flat" cmpd="sng">
            <a:solidFill>
              <a:schemeClr val="tx1"/>
            </a:solidFill>
            <a:prstDash val="solid"/>
            <a:round/>
            <a:headEnd type="none" w="sm" len="sm"/>
            <a:tailEnd type="none" w="sm" len="sm"/>
          </a:ln>
          <a:effectLst/>
        </p:spPr>
        <p:txBody>
          <a:bodyPr/>
          <a:lstStyle/>
          <a:p>
            <a:endParaRPr lang="en-US"/>
          </a:p>
        </p:txBody>
      </p:sp>
      <p:sp>
        <p:nvSpPr>
          <p:cNvPr id="675888" name="AutoShape 48"/>
          <p:cNvSpPr>
            <a:spLocks/>
          </p:cNvSpPr>
          <p:nvPr/>
        </p:nvSpPr>
        <p:spPr bwMode="auto">
          <a:xfrm>
            <a:off x="6943019" y="4915411"/>
            <a:ext cx="3159124" cy="1009039"/>
          </a:xfrm>
          <a:prstGeom prst="borderCallout1">
            <a:avLst>
              <a:gd name="adj1" fmla="val 9375"/>
              <a:gd name="adj2" fmla="val -2856"/>
              <a:gd name="adj3" fmla="val -52083"/>
              <a:gd name="adj4" fmla="val -10477"/>
            </a:avLst>
          </a:prstGeom>
          <a:solidFill>
            <a:schemeClr val="bg1"/>
          </a:solidFill>
          <a:ln w="12700">
            <a:solidFill>
              <a:schemeClr val="tx1"/>
            </a:solidFill>
            <a:miter lim="800000"/>
            <a:headEnd type="none" w="sm" len="sm"/>
            <a:tailEnd type="none" w="sm" len="sm"/>
          </a:ln>
          <a:effectLst/>
        </p:spPr>
        <p:txBody>
          <a:bodyPr/>
          <a:lstStyle/>
          <a:p>
            <a:pPr algn="ctr"/>
            <a:r>
              <a:rPr lang="en-US" sz="1600" dirty="0"/>
              <a:t>LINAC STRUCTURE</a:t>
            </a:r>
          </a:p>
          <a:p>
            <a:pPr algn="ctr"/>
            <a:r>
              <a:rPr lang="en-US" sz="1400" dirty="0"/>
              <a:t>accelerating gaps + focusing magnets</a:t>
            </a:r>
          </a:p>
          <a:p>
            <a:pPr algn="ctr"/>
            <a:r>
              <a:rPr lang="en-US" sz="1400" dirty="0"/>
              <a:t>In a liquid helium bath at 2K or 4.5 K</a:t>
            </a:r>
          </a:p>
        </p:txBody>
      </p:sp>
      <p:sp>
        <p:nvSpPr>
          <p:cNvPr id="675890" name="Line 50"/>
          <p:cNvSpPr>
            <a:spLocks noChangeShapeType="1"/>
          </p:cNvSpPr>
          <p:nvPr/>
        </p:nvSpPr>
        <p:spPr bwMode="auto">
          <a:xfrm>
            <a:off x="4859924" y="4395935"/>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1" name="Line 51"/>
          <p:cNvSpPr>
            <a:spLocks noChangeShapeType="1"/>
          </p:cNvSpPr>
          <p:nvPr/>
        </p:nvSpPr>
        <p:spPr bwMode="auto">
          <a:xfrm>
            <a:off x="5850524" y="4395935"/>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3" name="AutoShape 53"/>
          <p:cNvSpPr>
            <a:spLocks/>
          </p:cNvSpPr>
          <p:nvPr/>
        </p:nvSpPr>
        <p:spPr bwMode="auto">
          <a:xfrm>
            <a:off x="9696870" y="2056363"/>
            <a:ext cx="143863" cy="1251237"/>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5" name="Text Box 55"/>
          <p:cNvSpPr txBox="1">
            <a:spLocks noChangeArrowheads="1"/>
          </p:cNvSpPr>
          <p:nvPr/>
        </p:nvSpPr>
        <p:spPr bwMode="auto">
          <a:xfrm>
            <a:off x="9925128" y="1635213"/>
            <a:ext cx="2127941" cy="1384995"/>
          </a:xfrm>
          <a:prstGeom prst="rect">
            <a:avLst/>
          </a:prstGeom>
          <a:noFill/>
          <a:ln w="12700">
            <a:noFill/>
            <a:miter lim="800000"/>
            <a:headEnd type="none" w="sm" len="sm"/>
            <a:tailEnd type="none" w="sm" len="sm"/>
          </a:ln>
          <a:effectLst/>
        </p:spPr>
        <p:txBody>
          <a:bodyPr wrap="square">
            <a:spAutoFit/>
          </a:bodyPr>
          <a:lstStyle/>
          <a:p>
            <a:r>
              <a:rPr lang="en-US" sz="1400" i="1" dirty="0"/>
              <a:t>Cryogenic loss: </a:t>
            </a:r>
          </a:p>
          <a:p>
            <a:r>
              <a:rPr lang="en-US" sz="1400" i="1" dirty="0"/>
              <a:t>static + dynamic</a:t>
            </a:r>
          </a:p>
          <a:p>
            <a:r>
              <a:rPr lang="en-US" sz="1400" i="1" dirty="0"/>
              <a:t>Theoretical Carnot efficiency:</a:t>
            </a:r>
          </a:p>
          <a:p>
            <a:r>
              <a:rPr lang="en-US" sz="1400" i="1" dirty="0"/>
              <a:t>66 W/W  @ 4.5K</a:t>
            </a:r>
          </a:p>
          <a:p>
            <a:r>
              <a:rPr lang="en-US" sz="1400" i="1" dirty="0">
                <a:cs typeface="Arial" charset="0"/>
              </a:rPr>
              <a:t>(usually ≈200-400 W/W)</a:t>
            </a:r>
          </a:p>
        </p:txBody>
      </p:sp>
      <p:sp>
        <p:nvSpPr>
          <p:cNvPr id="675899" name="Text Box 59"/>
          <p:cNvSpPr txBox="1">
            <a:spLocks noChangeArrowheads="1"/>
          </p:cNvSpPr>
          <p:nvPr/>
        </p:nvSpPr>
        <p:spPr bwMode="auto">
          <a:xfrm>
            <a:off x="7653371" y="3794929"/>
            <a:ext cx="1142807" cy="584775"/>
          </a:xfrm>
          <a:prstGeom prst="rect">
            <a:avLst/>
          </a:prstGeom>
          <a:noFill/>
          <a:ln w="12700">
            <a:noFill/>
            <a:miter lim="800000"/>
            <a:headEnd type="none" w="sm" len="sm"/>
            <a:tailEnd type="none" w="sm" len="sm"/>
          </a:ln>
          <a:effectLst/>
        </p:spPr>
        <p:txBody>
          <a:bodyPr wrap="square">
            <a:spAutoFit/>
          </a:bodyPr>
          <a:lstStyle/>
          <a:p>
            <a:r>
              <a:rPr lang="en-US" sz="1600" dirty="0">
                <a:solidFill>
                  <a:schemeClr val="hlink"/>
                </a:solidFill>
              </a:rPr>
              <a:t>ion beam, energy W</a:t>
            </a:r>
          </a:p>
        </p:txBody>
      </p:sp>
      <p:sp>
        <p:nvSpPr>
          <p:cNvPr id="12" name="TextBox 11">
            <a:extLst>
              <a:ext uri="{FF2B5EF4-FFF2-40B4-BE49-F238E27FC236}">
                <a16:creationId xmlns:a16="http://schemas.microsoft.com/office/drawing/2014/main" id="{041FDCCD-7B19-D723-8A24-EE51973C3E67}"/>
              </a:ext>
            </a:extLst>
          </p:cNvPr>
          <p:cNvSpPr txBox="1"/>
          <p:nvPr/>
        </p:nvSpPr>
        <p:spPr>
          <a:xfrm>
            <a:off x="471624" y="5293976"/>
            <a:ext cx="3350077" cy="576293"/>
          </a:xfrm>
          <a:prstGeom prst="rect">
            <a:avLst/>
          </a:prstGeom>
        </p:spPr>
        <p:style>
          <a:lnRef idx="1">
            <a:schemeClr val="accent3"/>
          </a:lnRef>
          <a:fillRef idx="2">
            <a:schemeClr val="accent3"/>
          </a:fillRef>
          <a:effectRef idx="1">
            <a:schemeClr val="accent3"/>
          </a:effectRef>
          <a:fontRef idx="minor">
            <a:schemeClr val="dk1"/>
          </a:fontRef>
        </p:style>
        <p:txBody>
          <a:bodyPr wrap="square" lIns="72000" tIns="72000" rIns="72000" bIns="72000" rtlCol="0">
            <a:spAutoFit/>
          </a:bodyPr>
          <a:lstStyle/>
          <a:p>
            <a:pPr algn="l"/>
            <a:r>
              <a:rPr lang="en-GB" sz="2800" dirty="0">
                <a:latin typeface="Calibri" panose="020F0502020204030204" pitchFamily="34" charset="0"/>
                <a:cs typeface="Calibri" panose="020F0502020204030204" pitchFamily="34" charset="0"/>
              </a:rPr>
              <a:t>SUPER CONDUCTING</a:t>
            </a:r>
          </a:p>
        </p:txBody>
      </p:sp>
      <p:pic>
        <p:nvPicPr>
          <p:cNvPr id="2" name="Picture 19">
            <a:extLst>
              <a:ext uri="{FF2B5EF4-FFF2-40B4-BE49-F238E27FC236}">
                <a16:creationId xmlns:a16="http://schemas.microsoft.com/office/drawing/2014/main" id="{1F157E33-58E1-ABE0-08EB-61F7D3B9531A}"/>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90934" y="2544479"/>
            <a:ext cx="292638" cy="730251"/>
          </a:xfrm>
          <a:prstGeom prst="rect">
            <a:avLst/>
          </a:prstGeom>
          <a:noFill/>
          <a:ln w="12700">
            <a:noFill/>
            <a:miter lim="800000"/>
            <a:headEnd type="none" w="sm" len="sm"/>
            <a:tailEnd type="none" w="sm" len="sm"/>
          </a:ln>
          <a:effectLst/>
        </p:spPr>
      </p:pic>
      <p:pic>
        <p:nvPicPr>
          <p:cNvPr id="11" name="Picture 19">
            <a:extLst>
              <a:ext uri="{FF2B5EF4-FFF2-40B4-BE49-F238E27FC236}">
                <a16:creationId xmlns:a16="http://schemas.microsoft.com/office/drawing/2014/main" id="{DE38983C-ECDD-77EF-C369-55C3DA46FD7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430389" y="2555290"/>
            <a:ext cx="292638" cy="730251"/>
          </a:xfrm>
          <a:prstGeom prst="rect">
            <a:avLst/>
          </a:prstGeom>
          <a:noFill/>
          <a:ln w="12700">
            <a:noFill/>
            <a:miter lim="800000"/>
            <a:headEnd type="none" w="sm" len="sm"/>
            <a:tailEnd type="none" w="sm" len="sm"/>
          </a:ln>
          <a:effectLst/>
        </p:spPr>
      </p:pic>
      <p:pic>
        <p:nvPicPr>
          <p:cNvPr id="13" name="Picture 19">
            <a:extLst>
              <a:ext uri="{FF2B5EF4-FFF2-40B4-BE49-F238E27FC236}">
                <a16:creationId xmlns:a16="http://schemas.microsoft.com/office/drawing/2014/main" id="{968A89EF-31A1-11C2-F7C7-6B55343A607C}"/>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92915" y="2555290"/>
            <a:ext cx="292638" cy="730251"/>
          </a:xfrm>
          <a:prstGeom prst="rect">
            <a:avLst/>
          </a:prstGeom>
          <a:noFill/>
          <a:ln w="12700">
            <a:noFill/>
            <a:miter lim="800000"/>
            <a:headEnd type="none" w="sm" len="sm"/>
            <a:tailEnd type="none" w="sm" len="sm"/>
          </a:ln>
          <a:effectLst/>
        </p:spPr>
      </p:pic>
      <p:pic>
        <p:nvPicPr>
          <p:cNvPr id="14" name="Picture 19">
            <a:extLst>
              <a:ext uri="{FF2B5EF4-FFF2-40B4-BE49-F238E27FC236}">
                <a16:creationId xmlns:a16="http://schemas.microsoft.com/office/drawing/2014/main" id="{D899C951-1050-66DA-BF65-2176FDC19CE8}"/>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584474" y="2555928"/>
            <a:ext cx="292638" cy="730251"/>
          </a:xfrm>
          <a:prstGeom prst="rect">
            <a:avLst/>
          </a:prstGeom>
          <a:noFill/>
          <a:ln w="12700">
            <a:noFill/>
            <a:miter lim="800000"/>
            <a:headEnd type="none" w="sm" len="sm"/>
            <a:tailEnd type="none" w="sm" len="sm"/>
          </a:ln>
          <a:effectLst/>
        </p:spPr>
      </p:pic>
      <p:pic>
        <p:nvPicPr>
          <p:cNvPr id="15" name="Picture 19">
            <a:extLst>
              <a:ext uri="{FF2B5EF4-FFF2-40B4-BE49-F238E27FC236}">
                <a16:creationId xmlns:a16="http://schemas.microsoft.com/office/drawing/2014/main" id="{C3854432-BB53-66B0-EBFC-015829D1551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05852" y="2577349"/>
            <a:ext cx="292638" cy="730251"/>
          </a:xfrm>
          <a:prstGeom prst="rect">
            <a:avLst/>
          </a:prstGeom>
          <a:noFill/>
          <a:ln w="12700">
            <a:noFill/>
            <a:miter lim="800000"/>
            <a:headEnd type="none" w="sm" len="sm"/>
            <a:tailEnd type="none" w="sm" len="sm"/>
          </a:ln>
          <a:effectLst/>
        </p:spPr>
      </p:pic>
      <p:pic>
        <p:nvPicPr>
          <p:cNvPr id="675859" name="Picture 1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57534" y="2544479"/>
            <a:ext cx="292638" cy="730251"/>
          </a:xfrm>
          <a:prstGeom prst="rect">
            <a:avLst/>
          </a:prstGeom>
          <a:noFill/>
          <a:ln w="12700">
            <a:noFill/>
            <a:miter lim="800000"/>
            <a:headEnd type="none" w="sm" len="sm"/>
            <a:tailEnd type="none" w="sm" len="sm"/>
          </a:ln>
          <a:effectLst/>
        </p:spPr>
      </p:pic>
      <p:sp>
        <p:nvSpPr>
          <p:cNvPr id="22" name="Line 45">
            <a:extLst>
              <a:ext uri="{FF2B5EF4-FFF2-40B4-BE49-F238E27FC236}">
                <a16:creationId xmlns:a16="http://schemas.microsoft.com/office/drawing/2014/main" id="{B671159E-543C-E466-F80F-9F96DF78CD83}"/>
              </a:ext>
            </a:extLst>
          </p:cNvPr>
          <p:cNvSpPr>
            <a:spLocks noChangeShapeType="1"/>
          </p:cNvSpPr>
          <p:nvPr/>
        </p:nvSpPr>
        <p:spPr bwMode="auto">
          <a:xfrm flipH="1" flipV="1">
            <a:off x="3901600" y="2358955"/>
            <a:ext cx="634802" cy="0"/>
          </a:xfrm>
          <a:prstGeom prst="line">
            <a:avLst/>
          </a:prstGeom>
          <a:noFill/>
          <a:ln w="12700">
            <a:solidFill>
              <a:schemeClr val="tx1"/>
            </a:solidFill>
            <a:round/>
            <a:headEnd type="none" w="sm" len="sm"/>
            <a:tailEnd type="none" w="sm" len="sm"/>
          </a:ln>
          <a:effectLst/>
        </p:spPr>
        <p:txBody>
          <a:bodyPr/>
          <a:lstStyle/>
          <a:p>
            <a:endParaRPr lang="en-US"/>
          </a:p>
        </p:txBody>
      </p:sp>
      <p:sp>
        <p:nvSpPr>
          <p:cNvPr id="23" name="Line 37">
            <a:extLst>
              <a:ext uri="{FF2B5EF4-FFF2-40B4-BE49-F238E27FC236}">
                <a16:creationId xmlns:a16="http://schemas.microsoft.com/office/drawing/2014/main" id="{1A67C093-DAE9-5376-C423-EB3E96CAC6AE}"/>
              </a:ext>
            </a:extLst>
          </p:cNvPr>
          <p:cNvSpPr>
            <a:spLocks noChangeShapeType="1"/>
          </p:cNvSpPr>
          <p:nvPr/>
        </p:nvSpPr>
        <p:spPr bwMode="auto">
          <a:xfrm flipV="1">
            <a:off x="7532887" y="2201853"/>
            <a:ext cx="0" cy="510794"/>
          </a:xfrm>
          <a:prstGeom prst="line">
            <a:avLst/>
          </a:prstGeom>
          <a:noFill/>
          <a:ln w="38100">
            <a:solidFill>
              <a:schemeClr val="tx1"/>
            </a:solidFill>
            <a:round/>
            <a:headEnd type="none" w="sm" len="sm"/>
            <a:tailEnd type="none" w="sm" len="sm"/>
          </a:ln>
          <a:effectLst/>
        </p:spPr>
        <p:txBody>
          <a:bodyPr/>
          <a:lstStyle/>
          <a:p>
            <a:endParaRPr lang="en-US"/>
          </a:p>
        </p:txBody>
      </p:sp>
      <p:sp>
        <p:nvSpPr>
          <p:cNvPr id="24" name="Text Box 29">
            <a:extLst>
              <a:ext uri="{FF2B5EF4-FFF2-40B4-BE49-F238E27FC236}">
                <a16:creationId xmlns:a16="http://schemas.microsoft.com/office/drawing/2014/main" id="{FDA2418D-AFA1-AF78-3612-A084345BD47A}"/>
              </a:ext>
            </a:extLst>
          </p:cNvPr>
          <p:cNvSpPr txBox="1">
            <a:spLocks noChangeArrowheads="1"/>
          </p:cNvSpPr>
          <p:nvPr/>
        </p:nvSpPr>
        <p:spPr bwMode="auto">
          <a:xfrm>
            <a:off x="8241244" y="2944635"/>
            <a:ext cx="1326339" cy="646331"/>
          </a:xfrm>
          <a:prstGeom prst="rect">
            <a:avLst/>
          </a:prstGeom>
          <a:noFill/>
          <a:ln w="12700">
            <a:solidFill>
              <a:srgbClr val="3333FF"/>
            </a:solidFill>
            <a:miter lim="800000"/>
            <a:headEnd type="none" w="sm" len="sm"/>
            <a:tailEnd type="none" w="sm" len="sm"/>
          </a:ln>
          <a:effectLst/>
        </p:spPr>
        <p:txBody>
          <a:bodyPr wrap="square">
            <a:spAutoFit/>
          </a:bodyPr>
          <a:lstStyle/>
          <a:p>
            <a:r>
              <a:rPr lang="en-US" dirty="0"/>
              <a:t>Helium refrigerator</a:t>
            </a:r>
          </a:p>
        </p:txBody>
      </p:sp>
      <p:sp>
        <p:nvSpPr>
          <p:cNvPr id="25" name="Rectangle 24">
            <a:extLst>
              <a:ext uri="{FF2B5EF4-FFF2-40B4-BE49-F238E27FC236}">
                <a16:creationId xmlns:a16="http://schemas.microsoft.com/office/drawing/2014/main" id="{1AC0BE33-AF22-8157-C3FD-CA43578D643C}"/>
              </a:ext>
            </a:extLst>
          </p:cNvPr>
          <p:cNvSpPr/>
          <p:nvPr/>
        </p:nvSpPr>
        <p:spPr>
          <a:xfrm>
            <a:off x="7537742" y="3039188"/>
            <a:ext cx="703502" cy="102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E2AB1564-E6E0-CEEC-587F-45C55858EFD1}"/>
              </a:ext>
            </a:extLst>
          </p:cNvPr>
          <p:cNvSpPr/>
          <p:nvPr/>
        </p:nvSpPr>
        <p:spPr>
          <a:xfrm>
            <a:off x="7521272" y="3409047"/>
            <a:ext cx="703502" cy="102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Isosceles Triangle 26">
            <a:extLst>
              <a:ext uri="{FF2B5EF4-FFF2-40B4-BE49-F238E27FC236}">
                <a16:creationId xmlns:a16="http://schemas.microsoft.com/office/drawing/2014/main" id="{A778A726-3940-54A2-F07C-64CFE8FC04E6}"/>
              </a:ext>
            </a:extLst>
          </p:cNvPr>
          <p:cNvSpPr/>
          <p:nvPr/>
        </p:nvSpPr>
        <p:spPr>
          <a:xfrm rot="16200000">
            <a:off x="7687059" y="2981014"/>
            <a:ext cx="277570" cy="20048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Isosceles Triangle 27">
            <a:extLst>
              <a:ext uri="{FF2B5EF4-FFF2-40B4-BE49-F238E27FC236}">
                <a16:creationId xmlns:a16="http://schemas.microsoft.com/office/drawing/2014/main" id="{0067B84E-383F-97FE-FF31-5ED4C95BB660}"/>
              </a:ext>
            </a:extLst>
          </p:cNvPr>
          <p:cNvSpPr/>
          <p:nvPr/>
        </p:nvSpPr>
        <p:spPr>
          <a:xfrm rot="5400000">
            <a:off x="7810886" y="3368259"/>
            <a:ext cx="277570" cy="20048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Connector 29">
            <a:extLst>
              <a:ext uri="{FF2B5EF4-FFF2-40B4-BE49-F238E27FC236}">
                <a16:creationId xmlns:a16="http://schemas.microsoft.com/office/drawing/2014/main" id="{9B4EF23D-5693-82B2-CD87-8535D95DC107}"/>
              </a:ext>
            </a:extLst>
          </p:cNvPr>
          <p:cNvCxnSpPr>
            <a:cxnSpLocks/>
            <a:stCxn id="675875" idx="3"/>
            <a:endCxn id="675876" idx="1"/>
          </p:cNvCxnSpPr>
          <p:nvPr/>
        </p:nvCxnSpPr>
        <p:spPr>
          <a:xfrm>
            <a:off x="7610798" y="1991111"/>
            <a:ext cx="775309" cy="1206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028D34DF-A886-B47B-77E8-354536CBD814}"/>
              </a:ext>
            </a:extLst>
          </p:cNvPr>
          <p:cNvCxnSpPr>
            <a:cxnSpLocks/>
            <a:endCxn id="675876" idx="1"/>
          </p:cNvCxnSpPr>
          <p:nvPr/>
        </p:nvCxnSpPr>
        <p:spPr>
          <a:xfrm flipV="1">
            <a:off x="8386107" y="2003177"/>
            <a:ext cx="0" cy="927317"/>
          </a:xfrm>
          <a:prstGeom prst="line">
            <a:avLst/>
          </a:prstGeom>
          <a:ln w="69850">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Thought Bubble: Cloud 37">
            <a:extLst>
              <a:ext uri="{FF2B5EF4-FFF2-40B4-BE49-F238E27FC236}">
                <a16:creationId xmlns:a16="http://schemas.microsoft.com/office/drawing/2014/main" id="{1414E6C4-8876-EDD2-4F1A-66C297D7FA14}"/>
              </a:ext>
            </a:extLst>
          </p:cNvPr>
          <p:cNvSpPr/>
          <p:nvPr/>
        </p:nvSpPr>
        <p:spPr>
          <a:xfrm>
            <a:off x="9897359" y="3142077"/>
            <a:ext cx="728820" cy="502729"/>
          </a:xfrm>
          <a:prstGeom prst="cloudCallout">
            <a:avLst>
              <a:gd name="adj1" fmla="val -91696"/>
              <a:gd name="adj2" fmla="val 25449"/>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fr-CH" sz="1100" dirty="0" err="1"/>
              <a:t>heat</a:t>
            </a:r>
            <a:endParaRPr lang="en-GB" sz="1100" dirty="0"/>
          </a:p>
        </p:txBody>
      </p:sp>
      <p:sp>
        <p:nvSpPr>
          <p:cNvPr id="39" name="Isosceles Triangle 38">
            <a:extLst>
              <a:ext uri="{FF2B5EF4-FFF2-40B4-BE49-F238E27FC236}">
                <a16:creationId xmlns:a16="http://schemas.microsoft.com/office/drawing/2014/main" id="{5B41E158-B001-9194-F069-44D518F3DAD7}"/>
              </a:ext>
            </a:extLst>
          </p:cNvPr>
          <p:cNvSpPr/>
          <p:nvPr/>
        </p:nvSpPr>
        <p:spPr>
          <a:xfrm rot="5400000">
            <a:off x="9670808" y="3409604"/>
            <a:ext cx="285584" cy="143863"/>
          </a:xfrm>
          <a:prstGeom prst="triangl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2691845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289536"/>
            <a:ext cx="7391400" cy="1874904"/>
          </a:xfrm>
        </p:spPr>
        <p:style>
          <a:lnRef idx="1">
            <a:schemeClr val="accent1"/>
          </a:lnRef>
          <a:fillRef idx="2">
            <a:schemeClr val="accent1"/>
          </a:fillRef>
          <a:effectRef idx="1">
            <a:schemeClr val="accent1"/>
          </a:effectRef>
          <a:fontRef idx="minor">
            <a:schemeClr val="dk1"/>
          </a:fontRef>
        </p:style>
        <p:txBody>
          <a:bodyPr/>
          <a:lstStyle/>
          <a:p>
            <a:pPr algn="l"/>
            <a:r>
              <a:rPr lang="en-US" dirty="0">
                <a:solidFill>
                  <a:srgbClr val="99FF33"/>
                </a:solidFill>
                <a:effectLst>
                  <a:outerShdw blurRad="38100" dist="38100" dir="2700000" algn="tl">
                    <a:srgbClr val="000000">
                      <a:alpha val="43137"/>
                    </a:srgbClr>
                  </a:outerShdw>
                </a:effectLst>
              </a:rPr>
              <a:t>Module 3</a:t>
            </a:r>
            <a:br>
              <a:rPr lang="en-US" dirty="0">
                <a:solidFill>
                  <a:srgbClr val="99FF33"/>
                </a:solidFill>
                <a:effectLst>
                  <a:outerShdw blurRad="38100" dist="38100" dir="2700000" algn="tl">
                    <a:srgbClr val="000000">
                      <a:alpha val="43137"/>
                    </a:srgbClr>
                  </a:outerShdw>
                </a:effectLst>
              </a:rPr>
            </a:br>
            <a:r>
              <a:rPr lang="en-US" sz="2800" dirty="0">
                <a:solidFill>
                  <a:srgbClr val="99FF33"/>
                </a:solidFill>
                <a:effectLst>
                  <a:outerShdw blurRad="38100" dist="38100" dir="2700000" algn="tl">
                    <a:srgbClr val="000000">
                      <a:alpha val="43137"/>
                    </a:srgbClr>
                  </a:outerShdw>
                </a:effectLst>
              </a:rPr>
              <a:t>A quick overview of beam dynamics in linear accelerators</a:t>
            </a:r>
            <a:endParaRPr lang="en-US" dirty="0">
              <a:solidFill>
                <a:srgbClr val="99FF33"/>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fld id="{87042A07-DF7A-4262-BC9E-50873C446CD2}" type="slidenum">
              <a:rPr lang="en-GB" smtClean="0"/>
              <a:pPr/>
              <a:t>58</a:t>
            </a:fld>
            <a:endParaRPr lang="en-GB"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Introduction</a:t>
            </a:r>
            <a:endParaRPr lang="en-US" dirty="0"/>
          </a:p>
        </p:txBody>
      </p:sp>
      <p:sp>
        <p:nvSpPr>
          <p:cNvPr id="4" name="Footer Placeholder 3"/>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106FA32B-435A-4D97-9164-A8DA6170CA2B}" type="slidenum">
              <a:rPr lang="en-GB" smtClean="0"/>
              <a:pPr/>
              <a:t>59</a:t>
            </a:fld>
            <a:endParaRPr lang="en-GB"/>
          </a:p>
        </p:txBody>
      </p:sp>
      <p:sp>
        <p:nvSpPr>
          <p:cNvPr id="5" name="Rectangle 5"/>
          <p:cNvSpPr>
            <a:spLocks noChangeArrowheads="1"/>
          </p:cNvSpPr>
          <p:nvPr/>
        </p:nvSpPr>
        <p:spPr bwMode="auto">
          <a:xfrm>
            <a:off x="1599344" y="1374168"/>
            <a:ext cx="8229600" cy="39624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US" sz="1600" dirty="0">
                <a:latin typeface="Comic Sans MS" pitchFamily="66" charset="0"/>
                <a:sym typeface="Symbol" pitchFamily="18" charset="2"/>
              </a:rPr>
              <a:t>A linear accelerator requires an accurate beam optics design, in order to:</a:t>
            </a:r>
          </a:p>
          <a:p>
            <a:pPr marL="457200" indent="-457200">
              <a:lnSpc>
                <a:spcPct val="110000"/>
              </a:lnSpc>
              <a:spcBef>
                <a:spcPct val="50000"/>
              </a:spcBef>
              <a:buClr>
                <a:schemeClr val="hlink"/>
              </a:buClr>
              <a:buSzPct val="100000"/>
              <a:buFont typeface="Wingdings" pitchFamily="2" charset="2"/>
              <a:buChar char="q"/>
            </a:pPr>
            <a:r>
              <a:rPr lang="en-US" sz="1600" dirty="0">
                <a:latin typeface="Comic Sans MS" pitchFamily="66" charset="0"/>
                <a:sym typeface="Symbol" pitchFamily="18" charset="2"/>
              </a:rPr>
              <a:t>Minimize emittance growth (next slide);</a:t>
            </a:r>
          </a:p>
          <a:p>
            <a:pPr marL="457200" indent="-457200">
              <a:lnSpc>
                <a:spcPct val="110000"/>
              </a:lnSpc>
              <a:spcBef>
                <a:spcPct val="50000"/>
              </a:spcBef>
              <a:buClr>
                <a:schemeClr val="hlink"/>
              </a:buClr>
              <a:buSzPct val="100000"/>
              <a:buFont typeface="Wingdings" pitchFamily="2" charset="2"/>
              <a:buChar char="q"/>
            </a:pPr>
            <a:r>
              <a:rPr lang="en-US" sz="1600" dirty="0">
                <a:latin typeface="Comic Sans MS" pitchFamily="66" charset="0"/>
                <a:sym typeface="Symbol" pitchFamily="18" charset="2"/>
              </a:rPr>
              <a:t>Minimize beam loss, to: a) avoid activation of the accelerator (of the linac and of the following machine!) and b) reduce the requirements on the ion source.</a:t>
            </a:r>
          </a:p>
          <a:p>
            <a:pPr marL="457200" indent="-457200">
              <a:lnSpc>
                <a:spcPct val="110000"/>
              </a:lnSpc>
              <a:spcBef>
                <a:spcPct val="50000"/>
              </a:spcBef>
              <a:buClr>
                <a:schemeClr val="hlink"/>
              </a:buClr>
              <a:buSzPct val="100000"/>
            </a:pPr>
            <a:endParaRPr lang="fr-CH" sz="1600" dirty="0">
              <a:latin typeface="Comic Sans MS" pitchFamily="66" charset="0"/>
              <a:sym typeface="Symbol" pitchFamily="18" charset="2"/>
            </a:endParaRPr>
          </a:p>
          <a:p>
            <a:pPr marL="457200" indent="-457200">
              <a:lnSpc>
                <a:spcPct val="110000"/>
              </a:lnSpc>
              <a:spcBef>
                <a:spcPct val="50000"/>
              </a:spcBef>
              <a:buClr>
                <a:schemeClr val="hlink"/>
              </a:buClr>
              <a:buSzPct val="100000"/>
            </a:pPr>
            <a:r>
              <a:rPr lang="en-GB" sz="1600" dirty="0">
                <a:latin typeface="Comic Sans MS" pitchFamily="66" charset="0"/>
                <a:sym typeface="Symbol" pitchFamily="18" charset="2"/>
              </a:rPr>
              <a:t>Note that operating regimes in linacs can be very different, between</a:t>
            </a:r>
          </a:p>
          <a:p>
            <a:pPr marL="457200" indent="-457200">
              <a:lnSpc>
                <a:spcPct val="110000"/>
              </a:lnSpc>
              <a:spcBef>
                <a:spcPct val="50000"/>
              </a:spcBef>
              <a:buClr>
                <a:schemeClr val="hlink"/>
              </a:buClr>
              <a:buSzPct val="100000"/>
              <a:buFontTx/>
              <a:buChar char="-"/>
            </a:pPr>
            <a:r>
              <a:rPr lang="en-GB" sz="1600" dirty="0">
                <a:latin typeface="Symbol" pitchFamily="18" charset="2"/>
                <a:sym typeface="Symbol" pitchFamily="18" charset="2"/>
              </a:rPr>
              <a:t>m</a:t>
            </a:r>
            <a:r>
              <a:rPr lang="en-GB" sz="1600" dirty="0">
                <a:latin typeface="Comic Sans MS" pitchFamily="66" charset="0"/>
                <a:sym typeface="Symbol" pitchFamily="18" charset="2"/>
              </a:rPr>
              <a:t>a peak currents for heavy ion linacs (</a:t>
            </a:r>
            <a:r>
              <a:rPr lang="en-GB" sz="1600" dirty="0">
                <a:latin typeface="Comic Sans MS"/>
                <a:sym typeface="Symbol" pitchFamily="18" charset="2"/>
              </a:rPr>
              <a:t>~ 10</a:t>
            </a:r>
            <a:r>
              <a:rPr lang="en-GB" sz="1600" baseline="30000" dirty="0">
                <a:latin typeface="Comic Sans MS"/>
                <a:sym typeface="Symbol" pitchFamily="18" charset="2"/>
              </a:rPr>
              <a:t>5</a:t>
            </a:r>
            <a:r>
              <a:rPr lang="en-GB" sz="1600" dirty="0">
                <a:latin typeface="Comic Sans MS"/>
                <a:sym typeface="Symbol" pitchFamily="18" charset="2"/>
              </a:rPr>
              <a:t> particles / bunch)</a:t>
            </a:r>
            <a:endParaRPr lang="en-GB" sz="1600" dirty="0">
              <a:latin typeface="Comic Sans MS" pitchFamily="66" charset="0"/>
              <a:sym typeface="Symbol" pitchFamily="18" charset="2"/>
            </a:endParaRPr>
          </a:p>
          <a:p>
            <a:pPr marL="457200" indent="-457200">
              <a:lnSpc>
                <a:spcPct val="110000"/>
              </a:lnSpc>
              <a:spcBef>
                <a:spcPct val="50000"/>
              </a:spcBef>
              <a:buClr>
                <a:schemeClr val="hlink"/>
              </a:buClr>
              <a:buSzPct val="100000"/>
              <a:buFontTx/>
              <a:buChar char="-"/>
            </a:pPr>
            <a:r>
              <a:rPr lang="en-GB" sz="1600" dirty="0">
                <a:latin typeface="Comic Sans MS" pitchFamily="66" charset="0"/>
                <a:sym typeface="Symbol" pitchFamily="18" charset="2"/>
              </a:rPr>
              <a:t>mA peak currents for proton linacs (</a:t>
            </a:r>
            <a:r>
              <a:rPr lang="en-GB" sz="1600" dirty="0">
                <a:latin typeface="Comic Sans MS"/>
                <a:sym typeface="Symbol" pitchFamily="18" charset="2"/>
              </a:rPr>
              <a:t>~ 10</a:t>
            </a:r>
            <a:r>
              <a:rPr lang="en-GB" sz="1600" baseline="30000" dirty="0">
                <a:latin typeface="Comic Sans MS"/>
                <a:sym typeface="Symbol" pitchFamily="18" charset="2"/>
              </a:rPr>
              <a:t>8</a:t>
            </a:r>
            <a:r>
              <a:rPr lang="en-GB" sz="1600" dirty="0">
                <a:latin typeface="Comic Sans MS"/>
                <a:sym typeface="Symbol" pitchFamily="18" charset="2"/>
              </a:rPr>
              <a:t> particles / bunch)</a:t>
            </a:r>
            <a:endParaRPr lang="en-GB" sz="1600" dirty="0">
              <a:latin typeface="Comic Sans MS" pitchFamily="66" charset="0"/>
              <a:sym typeface="Symbol" pitchFamily="18" charset="2"/>
            </a:endParaRPr>
          </a:p>
          <a:p>
            <a:pPr marL="457200" indent="-457200">
              <a:lnSpc>
                <a:spcPct val="110000"/>
              </a:lnSpc>
              <a:spcBef>
                <a:spcPct val="50000"/>
              </a:spcBef>
              <a:buClr>
                <a:schemeClr val="hlink"/>
              </a:buClr>
              <a:buSzPct val="100000"/>
              <a:buFontTx/>
              <a:buChar char="-"/>
            </a:pPr>
            <a:r>
              <a:rPr lang="en-GB" sz="1600" dirty="0">
                <a:latin typeface="Comic Sans MS" pitchFamily="66" charset="0"/>
                <a:sym typeface="Symbol" pitchFamily="18" charset="2"/>
              </a:rPr>
              <a:t>100’s mA peak currents for high-power proton linacs (</a:t>
            </a:r>
            <a:r>
              <a:rPr lang="en-GB" sz="1600" dirty="0">
                <a:latin typeface="Comic Sans MS"/>
                <a:sym typeface="Symbol" pitchFamily="18" charset="2"/>
              </a:rPr>
              <a:t>~ 10</a:t>
            </a:r>
            <a:r>
              <a:rPr lang="en-GB" sz="1600" baseline="30000" dirty="0">
                <a:latin typeface="Comic Sans MS"/>
                <a:sym typeface="Symbol" pitchFamily="18" charset="2"/>
              </a:rPr>
              <a:t>11</a:t>
            </a:r>
            <a:r>
              <a:rPr lang="en-GB" sz="1600" dirty="0">
                <a:latin typeface="Comic Sans MS"/>
                <a:sym typeface="Symbol" pitchFamily="18" charset="2"/>
              </a:rPr>
              <a:t> particles / bunch)</a:t>
            </a:r>
            <a:endParaRPr lang="en-GB" sz="1600" dirty="0">
              <a:latin typeface="Comic Sans MS" pitchFamily="66" charset="0"/>
              <a:sym typeface="Symbol" pitchFamily="18" charset="2"/>
            </a:endParaRPr>
          </a:p>
          <a:p>
            <a:pPr marL="457200" indent="-457200">
              <a:lnSpc>
                <a:spcPct val="110000"/>
              </a:lnSpc>
              <a:spcBef>
                <a:spcPct val="50000"/>
              </a:spcBef>
              <a:buClr>
                <a:schemeClr val="hlink"/>
              </a:buClr>
              <a:buSzPct val="100000"/>
              <a:buFontTx/>
              <a:buChar char="-"/>
            </a:pPr>
            <a:r>
              <a:rPr lang="en-GB" sz="1600" dirty="0">
                <a:latin typeface="Comic Sans MS" pitchFamily="66" charset="0"/>
                <a:sym typeface="Symbol" pitchFamily="18" charset="2"/>
              </a:rPr>
              <a:t>A’s peak currents for electron linacs </a:t>
            </a:r>
          </a:p>
        </p:txBody>
      </p:sp>
    </p:spTree>
    <p:extLst>
      <p:ext uri="{BB962C8B-B14F-4D97-AF65-F5344CB8AC3E}">
        <p14:creationId xmlns:p14="http://schemas.microsoft.com/office/powerpoint/2010/main" val="356304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Linear Accelerators</a:t>
            </a:r>
          </a:p>
        </p:txBody>
      </p:sp>
      <p:sp>
        <p:nvSpPr>
          <p:cNvPr id="3" name="Footer Placeholder 2"/>
          <p:cNvSpPr>
            <a:spLocks noGrp="1"/>
          </p:cNvSpPr>
          <p:nvPr>
            <p:ph type="ftr" sz="quarter" idx="11"/>
          </p:nvPr>
        </p:nvSpPr>
        <p:spPr/>
        <p:txBody>
          <a:bodyPr/>
          <a:lstStyle/>
          <a:p>
            <a:fld id="{EB996D84-0222-4F55-83D2-C4FDBB2E5B02}" type="slidenum">
              <a:rPr lang="en-GB" smtClean="0"/>
              <a:pPr/>
              <a:t>6</a:t>
            </a:fld>
            <a:endParaRPr lang="en-GB"/>
          </a:p>
        </p:txBody>
      </p:sp>
      <p:graphicFrame>
        <p:nvGraphicFramePr>
          <p:cNvPr id="4" name="Table 3"/>
          <p:cNvGraphicFramePr>
            <a:graphicFrameLocks noGrp="1"/>
          </p:cNvGraphicFramePr>
          <p:nvPr>
            <p:extLst>
              <p:ext uri="{D42A27DB-BD31-4B8C-83A1-F6EECF244321}">
                <p14:modId xmlns:p14="http://schemas.microsoft.com/office/powerpoint/2010/main" val="2746270662"/>
              </p:ext>
            </p:extLst>
          </p:nvPr>
        </p:nvGraphicFramePr>
        <p:xfrm>
          <a:off x="1529443" y="1038128"/>
          <a:ext cx="9818914" cy="4572000"/>
        </p:xfrm>
        <a:graphic>
          <a:graphicData uri="http://schemas.openxmlformats.org/drawingml/2006/table">
            <a:tbl>
              <a:tblPr firstRow="1" bandRow="1">
                <a:effectLst>
                  <a:outerShdw blurRad="50800" dist="38100" dir="10800000" algn="r" rotWithShape="0">
                    <a:prstClr val="black">
                      <a:alpha val="40000"/>
                    </a:prstClr>
                  </a:outerShdw>
                </a:effectLst>
                <a:tableStyleId>{5C22544A-7EE6-4342-B048-85BDC9FD1C3A}</a:tableStyleId>
              </a:tblPr>
              <a:tblGrid>
                <a:gridCol w="1143000">
                  <a:extLst>
                    <a:ext uri="{9D8B030D-6E8A-4147-A177-3AD203B41FA5}">
                      <a16:colId xmlns:a16="http://schemas.microsoft.com/office/drawing/2014/main" val="20000"/>
                    </a:ext>
                  </a:extLst>
                </a:gridCol>
                <a:gridCol w="2667000">
                  <a:extLst>
                    <a:ext uri="{9D8B030D-6E8A-4147-A177-3AD203B41FA5}">
                      <a16:colId xmlns:a16="http://schemas.microsoft.com/office/drawing/2014/main" val="20001"/>
                    </a:ext>
                  </a:extLst>
                </a:gridCol>
                <a:gridCol w="3641271">
                  <a:extLst>
                    <a:ext uri="{9D8B030D-6E8A-4147-A177-3AD203B41FA5}">
                      <a16:colId xmlns:a16="http://schemas.microsoft.com/office/drawing/2014/main" val="20002"/>
                    </a:ext>
                  </a:extLst>
                </a:gridCol>
                <a:gridCol w="2367643">
                  <a:extLst>
                    <a:ext uri="{9D8B030D-6E8A-4147-A177-3AD203B41FA5}">
                      <a16:colId xmlns:a16="http://schemas.microsoft.com/office/drawing/2014/main" val="20003"/>
                    </a:ext>
                  </a:extLst>
                </a:gridCol>
              </a:tblGrid>
              <a:tr h="370840">
                <a:tc>
                  <a:txBody>
                    <a:bodyPr/>
                    <a:lstStyle/>
                    <a:p>
                      <a:endParaRPr lang="en-US" dirty="0"/>
                    </a:p>
                  </a:txBody>
                  <a:tcPr/>
                </a:tc>
                <a:tc gridSpan="2">
                  <a:txBody>
                    <a:bodyPr/>
                    <a:lstStyle/>
                    <a:p>
                      <a:pPr algn="ctr"/>
                      <a:r>
                        <a:rPr lang="en-US" dirty="0"/>
                        <a:t>LINACS</a:t>
                      </a:r>
                    </a:p>
                  </a:txBody>
                  <a:tcPr/>
                </a:tc>
                <a:tc hMerge="1">
                  <a:txBody>
                    <a:bodyPr/>
                    <a:lstStyle/>
                    <a:p>
                      <a:endParaRPr lang="en-US" dirty="0"/>
                    </a:p>
                  </a:txBody>
                  <a:tcPr/>
                </a:tc>
                <a:tc>
                  <a:txBody>
                    <a:bodyPr/>
                    <a:lstStyle/>
                    <a:p>
                      <a:pPr algn="ctr"/>
                      <a:r>
                        <a:rPr lang="en-US" dirty="0"/>
                        <a:t>SYNCHROTRONS</a:t>
                      </a:r>
                    </a:p>
                  </a:txBody>
                  <a:tcPr/>
                </a:tc>
                <a:extLst>
                  <a:ext uri="{0D108BD9-81ED-4DB2-BD59-A6C34878D82A}">
                    <a16:rowId xmlns:a16="http://schemas.microsoft.com/office/drawing/2014/main" val="10000"/>
                  </a:ext>
                </a:extLst>
              </a:tr>
              <a:tr h="619760">
                <a:tc>
                  <a:txBody>
                    <a:bodyPr/>
                    <a:lstStyle/>
                    <a:p>
                      <a:endParaRPr lang="en-US" dirty="0"/>
                    </a:p>
                  </a:txBody>
                  <a:tcPr anchor="ctr"/>
                </a:tc>
                <a:tc>
                  <a:txBody>
                    <a:bodyPr/>
                    <a:lstStyle/>
                    <a:p>
                      <a:pPr algn="ctr"/>
                      <a:r>
                        <a:rPr lang="en-US" sz="1800" b="1" dirty="0">
                          <a:effectLst>
                            <a:outerShdw blurRad="50800" dist="38100" dir="2700000" algn="tl" rotWithShape="0">
                              <a:prstClr val="black">
                                <a:alpha val="40000"/>
                              </a:prstClr>
                            </a:outerShdw>
                          </a:effectLst>
                        </a:rPr>
                        <a:t>Low Energy</a:t>
                      </a:r>
                    </a:p>
                  </a:txBody>
                  <a:tcPr anchor="ctr"/>
                </a:tc>
                <a:tc>
                  <a:txBody>
                    <a:bodyPr/>
                    <a:lstStyle/>
                    <a:p>
                      <a:pPr algn="ctr"/>
                      <a:r>
                        <a:rPr lang="en-US" sz="1800" b="1" dirty="0">
                          <a:effectLst>
                            <a:outerShdw blurRad="50800" dist="38100" dir="2700000" algn="tl" rotWithShape="0">
                              <a:prstClr val="black">
                                <a:alpha val="40000"/>
                              </a:prstClr>
                            </a:outerShdw>
                          </a:effectLst>
                        </a:rPr>
                        <a:t>High Energy</a:t>
                      </a:r>
                    </a:p>
                  </a:txBody>
                  <a:tcPr anchor="ctr"/>
                </a:tc>
                <a:tc>
                  <a:txBody>
                    <a:bodyPr/>
                    <a:lstStyle/>
                    <a:p>
                      <a:pPr algn="ctr"/>
                      <a:r>
                        <a:rPr lang="en-US" sz="1800" b="1" dirty="0">
                          <a:effectLst>
                            <a:outerShdw blurRad="50800" dist="38100" dir="2700000" algn="tl" rotWithShape="0">
                              <a:prstClr val="black">
                                <a:alpha val="40000"/>
                              </a:prstClr>
                            </a:outerShdw>
                          </a:effectLst>
                        </a:rPr>
                        <a:t>High Energy</a:t>
                      </a:r>
                    </a:p>
                  </a:txBody>
                  <a:tcPr anchor="ctr"/>
                </a:tc>
                <a:extLst>
                  <a:ext uri="{0D108BD9-81ED-4DB2-BD59-A6C34878D82A}">
                    <a16:rowId xmlns:a16="http://schemas.microsoft.com/office/drawing/2014/main" val="10001"/>
                  </a:ext>
                </a:extLst>
              </a:tr>
              <a:tr h="2153920">
                <a:tc>
                  <a:txBody>
                    <a:bodyPr/>
                    <a:lstStyle/>
                    <a:p>
                      <a:r>
                        <a:rPr lang="en-US" dirty="0"/>
                        <a:t>Protons, Ions</a:t>
                      </a:r>
                    </a:p>
                  </a:txBody>
                  <a:tcPr anchor="ctr"/>
                </a:tc>
                <a:tc>
                  <a:txBody>
                    <a:bodyPr/>
                    <a:lstStyle/>
                    <a:p>
                      <a:r>
                        <a:rPr lang="en-US" sz="1600" kern="1200" dirty="0">
                          <a:solidFill>
                            <a:schemeClr val="dk1"/>
                          </a:solidFill>
                          <a:latin typeface="+mn-lt"/>
                          <a:ea typeface="+mn-ea"/>
                          <a:cs typeface="+mn-cs"/>
                        </a:rPr>
                        <a:t>Injectors to synchrotrons, stand alone applications </a:t>
                      </a:r>
                    </a:p>
                    <a:p>
                      <a:endParaRPr lang="en-US" sz="1600" kern="1200" dirty="0">
                        <a:solidFill>
                          <a:schemeClr val="dk1"/>
                        </a:solidFill>
                        <a:latin typeface="+mn-lt"/>
                        <a:ea typeface="+mn-ea"/>
                        <a:cs typeface="+mn-cs"/>
                      </a:endParaRPr>
                    </a:p>
                    <a:p>
                      <a:r>
                        <a:rPr lang="en-GB" sz="1400" i="1" kern="1200" dirty="0">
                          <a:solidFill>
                            <a:srgbClr val="00B050"/>
                          </a:solidFill>
                          <a:latin typeface="+mn-lt"/>
                          <a:ea typeface="+mn-ea"/>
                          <a:cs typeface="+mn-cs"/>
                        </a:rPr>
                        <a:t>synchronous with the RF fields in the range where velocity increases with energy. </a:t>
                      </a:r>
                    </a:p>
                    <a:p>
                      <a:endParaRPr lang="en-GB" sz="1100" i="1" kern="1200" dirty="0">
                        <a:solidFill>
                          <a:schemeClr val="dk1"/>
                        </a:solidFill>
                        <a:latin typeface="+mn-lt"/>
                        <a:ea typeface="+mn-ea"/>
                        <a:cs typeface="+mn-cs"/>
                      </a:endParaRPr>
                    </a:p>
                    <a:p>
                      <a:r>
                        <a:rPr lang="en-GB" sz="1200" i="1" kern="1200" dirty="0">
                          <a:solidFill>
                            <a:schemeClr val="dk1"/>
                          </a:solidFill>
                          <a:latin typeface="+mn-lt"/>
                          <a:ea typeface="+mn-ea"/>
                          <a:cs typeface="+mn-cs"/>
                        </a:rPr>
                        <a:t>Protons : </a:t>
                      </a:r>
                      <a:r>
                        <a:rPr lang="en-GB" sz="1200" i="1" kern="1200" dirty="0">
                          <a:solidFill>
                            <a:schemeClr val="dk1"/>
                          </a:solidFill>
                          <a:latin typeface="Symbol" pitchFamily="18" charset="2"/>
                          <a:ea typeface="+mn-ea"/>
                          <a:cs typeface="+mn-cs"/>
                        </a:rPr>
                        <a:t>b</a:t>
                      </a:r>
                      <a:r>
                        <a:rPr lang="en-GB" sz="1200" i="1" kern="1200" dirty="0">
                          <a:solidFill>
                            <a:schemeClr val="dk1"/>
                          </a:solidFill>
                          <a:latin typeface="+mn-lt"/>
                          <a:ea typeface="+mn-ea"/>
                          <a:cs typeface="+mn-cs"/>
                        </a:rPr>
                        <a:t> = v/c =0.51 at 150 MeV, 0.95 at 2 GeV.</a:t>
                      </a:r>
                      <a:endParaRPr lang="en-US" sz="1600" dirty="0"/>
                    </a:p>
                  </a:txBody>
                  <a:tcPr anchor="ctr"/>
                </a:tc>
                <a:tc>
                  <a:txBody>
                    <a:bodyPr/>
                    <a:lstStyle/>
                    <a:p>
                      <a:r>
                        <a:rPr lang="en-US" sz="1600" i="0" dirty="0">
                          <a:solidFill>
                            <a:schemeClr val="tx1"/>
                          </a:solidFill>
                        </a:rPr>
                        <a:t>Injection at higher intensity</a:t>
                      </a:r>
                    </a:p>
                    <a:p>
                      <a:r>
                        <a:rPr lang="en-US" sz="1600" i="0" dirty="0">
                          <a:solidFill>
                            <a:schemeClr val="tx1"/>
                          </a:solidFill>
                        </a:rPr>
                        <a:t>Production</a:t>
                      </a:r>
                      <a:r>
                        <a:rPr lang="en-US" sz="1600" i="0" baseline="0" dirty="0">
                          <a:solidFill>
                            <a:schemeClr val="tx1"/>
                          </a:solidFill>
                        </a:rPr>
                        <a:t> of secondary beams (n, </a:t>
                      </a:r>
                      <a:r>
                        <a:rPr lang="en-US" sz="1600" i="0" baseline="0" dirty="0">
                          <a:solidFill>
                            <a:schemeClr val="tx1"/>
                          </a:solidFill>
                          <a:latin typeface="Symbol" pitchFamily="18" charset="2"/>
                        </a:rPr>
                        <a:t>n</a:t>
                      </a:r>
                      <a:r>
                        <a:rPr lang="en-US" sz="1600" i="0" baseline="0" dirty="0">
                          <a:solidFill>
                            <a:schemeClr val="tx1"/>
                          </a:solidFill>
                        </a:rPr>
                        <a:t>, RIB, …)</a:t>
                      </a:r>
                    </a:p>
                    <a:p>
                      <a:endParaRPr lang="en-US" sz="1600" i="0" dirty="0">
                        <a:solidFill>
                          <a:schemeClr val="tx1"/>
                        </a:solidFill>
                      </a:endParaRPr>
                    </a:p>
                    <a:p>
                      <a:r>
                        <a:rPr lang="en-US" sz="1400" i="1" dirty="0">
                          <a:solidFill>
                            <a:srgbClr val="FF0000"/>
                          </a:solidFill>
                        </a:rPr>
                        <a:t>higher cost/MeV than synchrotron   </a:t>
                      </a:r>
                      <a:r>
                        <a:rPr lang="en-US" sz="1400" i="1" dirty="0">
                          <a:solidFill>
                            <a:schemeClr val="tx1"/>
                          </a:solidFill>
                        </a:rPr>
                        <a:t>but:</a:t>
                      </a:r>
                      <a:endParaRPr lang="en-US" i="1" dirty="0">
                        <a:solidFill>
                          <a:schemeClr val="tx1"/>
                        </a:solidFill>
                      </a:endParaRPr>
                    </a:p>
                    <a:p>
                      <a:r>
                        <a:rPr lang="en-GB" sz="1400" i="1" kern="1200" dirty="0">
                          <a:solidFill>
                            <a:srgbClr val="00B050"/>
                          </a:solidFill>
                          <a:latin typeface="+mn-lt"/>
                          <a:ea typeface="+mn-ea"/>
                          <a:cs typeface="+mn-cs"/>
                        </a:rPr>
                        <a:t>- high average beam current  </a:t>
                      </a:r>
                      <a:r>
                        <a:rPr lang="en-GB" sz="1200" i="1" kern="1200" dirty="0">
                          <a:solidFill>
                            <a:schemeClr val="tx1"/>
                          </a:solidFill>
                          <a:latin typeface="+mn-lt"/>
                          <a:ea typeface="+mn-ea"/>
                          <a:cs typeface="+mn-cs"/>
                        </a:rPr>
                        <a:t>(high repetition rate, less resonances, easier beam loss)</a:t>
                      </a:r>
                      <a:r>
                        <a:rPr lang="en-GB" sz="1200" i="1" kern="1200" dirty="0">
                          <a:solidFill>
                            <a:srgbClr val="00B050"/>
                          </a:solidFill>
                          <a:latin typeface="+mn-lt"/>
                          <a:ea typeface="+mn-ea"/>
                          <a:cs typeface="+mn-cs"/>
                        </a:rPr>
                        <a:t>.</a:t>
                      </a:r>
                      <a:r>
                        <a:rPr lang="en-GB" sz="1200" i="1" kern="1200" dirty="0">
                          <a:solidFill>
                            <a:schemeClr val="dk1"/>
                          </a:solidFill>
                          <a:latin typeface="+mn-lt"/>
                          <a:ea typeface="+mn-ea"/>
                          <a:cs typeface="+mn-cs"/>
                        </a:rPr>
                        <a:t> </a:t>
                      </a:r>
                      <a:endParaRPr lang="en-GB" sz="1400" i="1" kern="1200" dirty="0">
                        <a:solidFill>
                          <a:schemeClr val="dk1"/>
                        </a:solidFill>
                        <a:latin typeface="+mn-lt"/>
                        <a:ea typeface="+mn-ea"/>
                        <a:cs typeface="+mn-cs"/>
                      </a:endParaRPr>
                    </a:p>
                    <a:p>
                      <a:r>
                        <a:rPr lang="en-GB" sz="1400" i="1" kern="1200" dirty="0">
                          <a:solidFill>
                            <a:srgbClr val="00B050"/>
                          </a:solidFill>
                          <a:latin typeface="+mn-lt"/>
                          <a:ea typeface="+mn-ea"/>
                          <a:cs typeface="+mn-cs"/>
                        </a:rPr>
                        <a:t>- higher linac energy </a:t>
                      </a:r>
                      <a:r>
                        <a:rPr lang="en-GB" sz="1200" i="1" kern="1200" dirty="0">
                          <a:solidFill>
                            <a:schemeClr val="tx1"/>
                          </a:solidFill>
                          <a:latin typeface="+mn-lt"/>
                          <a:ea typeface="+mn-ea"/>
                          <a:cs typeface="+mn-cs"/>
                        </a:rPr>
                        <a:t>allows for higher intensity in the synchrotron.</a:t>
                      </a:r>
                      <a:endParaRPr lang="en-US" sz="1400" dirty="0">
                        <a:solidFill>
                          <a:schemeClr val="tx1"/>
                        </a:solidFill>
                      </a:endParaRPr>
                    </a:p>
                  </a:txBody>
                  <a:tcPr anchor="ctr"/>
                </a:tc>
                <a:tc>
                  <a:txBody>
                    <a:bodyPr/>
                    <a:lstStyle/>
                    <a:p>
                      <a:r>
                        <a:rPr lang="en-GB" sz="1400" i="1" kern="1200" dirty="0">
                          <a:solidFill>
                            <a:srgbClr val="00B050"/>
                          </a:solidFill>
                          <a:latin typeface="+mn-lt"/>
                          <a:ea typeface="+mn-ea"/>
                          <a:cs typeface="+mn-cs"/>
                        </a:rPr>
                        <a:t>very efficient  when velocity is ~constant, (multiple crossings of the RF gaps).</a:t>
                      </a:r>
                      <a:r>
                        <a:rPr lang="en-GB" sz="1400" i="1" kern="1200" dirty="0">
                          <a:solidFill>
                            <a:schemeClr val="dk1"/>
                          </a:solidFill>
                          <a:latin typeface="+mn-lt"/>
                          <a:ea typeface="+mn-ea"/>
                          <a:cs typeface="+mn-cs"/>
                        </a:rPr>
                        <a:t> </a:t>
                      </a:r>
                    </a:p>
                    <a:p>
                      <a:endParaRPr lang="en-GB" sz="1050" i="1" kern="1200" dirty="0">
                        <a:solidFill>
                          <a:schemeClr val="dk1"/>
                        </a:solidFill>
                        <a:latin typeface="+mn-lt"/>
                        <a:ea typeface="+mn-ea"/>
                        <a:cs typeface="+mn-cs"/>
                      </a:endParaRPr>
                    </a:p>
                    <a:p>
                      <a:r>
                        <a:rPr lang="en-GB" sz="1400" i="1" kern="1200" dirty="0">
                          <a:solidFill>
                            <a:srgbClr val="FF0000"/>
                          </a:solidFill>
                          <a:latin typeface="+mn-lt"/>
                          <a:ea typeface="+mn-ea"/>
                          <a:cs typeface="+mn-cs"/>
                        </a:rPr>
                        <a:t>limited</a:t>
                      </a:r>
                      <a:r>
                        <a:rPr lang="en-GB" sz="1400" i="1" kern="1200" baseline="0" dirty="0">
                          <a:solidFill>
                            <a:srgbClr val="FF0000"/>
                          </a:solidFill>
                          <a:latin typeface="+mn-lt"/>
                          <a:ea typeface="+mn-ea"/>
                          <a:cs typeface="+mn-cs"/>
                        </a:rPr>
                        <a:t> mean current (limited repetition frequency, instabilities)</a:t>
                      </a:r>
                      <a:endParaRPr lang="en-US" dirty="0">
                        <a:solidFill>
                          <a:srgbClr val="FF0000"/>
                        </a:solidFill>
                      </a:endParaRPr>
                    </a:p>
                  </a:txBody>
                  <a:tcPr anchor="ctr"/>
                </a:tc>
                <a:extLst>
                  <a:ext uri="{0D108BD9-81ED-4DB2-BD59-A6C34878D82A}">
                    <a16:rowId xmlns:a16="http://schemas.microsoft.com/office/drawing/2014/main" val="10002"/>
                  </a:ext>
                </a:extLst>
              </a:tr>
              <a:tr h="1427480">
                <a:tc>
                  <a:txBody>
                    <a:bodyPr/>
                    <a:lstStyle/>
                    <a:p>
                      <a:r>
                        <a:rPr lang="en-US" dirty="0"/>
                        <a:t>Electrons</a:t>
                      </a:r>
                    </a:p>
                  </a:txBody>
                  <a:tcPr anchor="ctr"/>
                </a:tc>
                <a:tc>
                  <a:txBody>
                    <a:bodyPr/>
                    <a:lstStyle/>
                    <a:p>
                      <a:r>
                        <a:rPr lang="en-US" sz="1600" dirty="0"/>
                        <a:t>Injector to synchrotrons, stand-alone applications</a:t>
                      </a:r>
                      <a:r>
                        <a:rPr lang="en-US" sz="1600" baseline="0" dirty="0"/>
                        <a:t> </a:t>
                      </a:r>
                    </a:p>
                    <a:p>
                      <a:endParaRPr lang="en-US" sz="1400" i="1" baseline="0" dirty="0">
                        <a:solidFill>
                          <a:srgbClr val="00B050"/>
                        </a:solidFill>
                      </a:endParaRPr>
                    </a:p>
                    <a:p>
                      <a:r>
                        <a:rPr lang="en-US" sz="1400" i="1" baseline="0" dirty="0">
                          <a:solidFill>
                            <a:srgbClr val="00B050"/>
                          </a:solidFill>
                        </a:rPr>
                        <a:t>simple and compact </a:t>
                      </a:r>
                    </a:p>
                  </a:txBody>
                  <a:tcPr anchor="ctr"/>
                </a:tc>
                <a:tc>
                  <a:txBody>
                    <a:bodyPr/>
                    <a:lstStyle/>
                    <a:p>
                      <a:r>
                        <a:rPr lang="en-US" sz="1600" dirty="0"/>
                        <a:t>Linear</a:t>
                      </a:r>
                      <a:r>
                        <a:rPr lang="en-US" sz="1600" baseline="0" dirty="0"/>
                        <a:t> colliders</a:t>
                      </a:r>
                    </a:p>
                    <a:p>
                      <a:endParaRPr lang="en-US" sz="1400" i="1" dirty="0">
                        <a:solidFill>
                          <a:srgbClr val="00B050"/>
                        </a:solidFill>
                      </a:endParaRPr>
                    </a:p>
                    <a:p>
                      <a:r>
                        <a:rPr lang="en-US" sz="1400" i="1" dirty="0">
                          <a:solidFill>
                            <a:srgbClr val="00B050"/>
                          </a:solidFill>
                        </a:rPr>
                        <a:t>do not lose energy because</a:t>
                      </a:r>
                      <a:r>
                        <a:rPr lang="en-US" sz="1400" i="1" baseline="0" dirty="0">
                          <a:solidFill>
                            <a:srgbClr val="00B050"/>
                          </a:solidFill>
                        </a:rPr>
                        <a:t> of synchrotron radiation</a:t>
                      </a:r>
                      <a:r>
                        <a:rPr lang="en-US" sz="1400" i="1" dirty="0">
                          <a:solidFill>
                            <a:srgbClr val="00B050"/>
                          </a:solidFill>
                        </a:rPr>
                        <a:t>  </a:t>
                      </a:r>
                    </a:p>
                  </a:txBody>
                  <a:tcPr anchor="ctr"/>
                </a:tc>
                <a:tc>
                  <a:txBody>
                    <a:bodyPr/>
                    <a:lstStyle/>
                    <a:p>
                      <a:r>
                        <a:rPr lang="en-US" sz="1600" dirty="0"/>
                        <a:t>Ligh</a:t>
                      </a:r>
                      <a:r>
                        <a:rPr lang="en-US" sz="1600" baseline="0" dirty="0"/>
                        <a:t>t sources, factories</a:t>
                      </a:r>
                    </a:p>
                    <a:p>
                      <a:endParaRPr lang="en-US" sz="1400" i="1" baseline="0" dirty="0">
                        <a:solidFill>
                          <a:srgbClr val="00B050"/>
                        </a:solidFill>
                      </a:endParaRPr>
                    </a:p>
                    <a:p>
                      <a:r>
                        <a:rPr lang="en-US" sz="1400" i="1" baseline="0" dirty="0">
                          <a:solidFill>
                            <a:srgbClr val="00B050"/>
                          </a:solidFill>
                        </a:rPr>
                        <a:t>can accumulate high beam intensities</a:t>
                      </a:r>
                      <a:endParaRPr lang="en-US" sz="1400" i="1" dirty="0">
                        <a:solidFill>
                          <a:srgbClr val="00B050"/>
                        </a:solidFill>
                      </a:endParaRPr>
                    </a:p>
                  </a:txBody>
                  <a:tcPr anchor="ctr"/>
                </a:tc>
                <a:extLst>
                  <a:ext uri="{0D108BD9-81ED-4DB2-BD59-A6C34878D82A}">
                    <a16:rowId xmlns:a16="http://schemas.microsoft.com/office/drawing/2014/main" val="10003"/>
                  </a:ext>
                </a:extLst>
              </a:tr>
            </a:tbl>
          </a:graphicData>
        </a:graphic>
      </p:graphicFrame>
      <p:sp>
        <p:nvSpPr>
          <p:cNvPr id="5" name="Oval 4"/>
          <p:cNvSpPr/>
          <p:nvPr/>
        </p:nvSpPr>
        <p:spPr bwMode="auto">
          <a:xfrm>
            <a:off x="2743200" y="5532783"/>
            <a:ext cx="2590800" cy="914400"/>
          </a:xfrm>
          <a:prstGeom prst="ellipse">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2000" dirty="0">
                <a:latin typeface="Arial" charset="0"/>
              </a:rPr>
              <a:t>« </a:t>
            </a:r>
            <a:r>
              <a:rPr lang="fr-CH" sz="2000" dirty="0" err="1">
                <a:latin typeface="Arial" charset="0"/>
              </a:rPr>
              <a:t>traditional</a:t>
            </a:r>
            <a:r>
              <a:rPr lang="fr-CH" dirty="0"/>
              <a:t> » linac range</a:t>
            </a:r>
            <a:endParaRPr lang="en-US" sz="2000" b="1" dirty="0">
              <a:latin typeface="Arial" charset="0"/>
            </a:endParaRPr>
          </a:p>
        </p:txBody>
      </p:sp>
      <p:sp>
        <p:nvSpPr>
          <p:cNvPr id="6" name="Oval 5"/>
          <p:cNvSpPr/>
          <p:nvPr/>
        </p:nvSpPr>
        <p:spPr bwMode="auto">
          <a:xfrm>
            <a:off x="5715000" y="5532783"/>
            <a:ext cx="2590800" cy="914400"/>
          </a:xfrm>
          <a:prstGeom prst="ellipse">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2000" b="1" dirty="0">
                <a:latin typeface="Arial" charset="0"/>
              </a:rPr>
              <a:t>« </a:t>
            </a:r>
            <a:r>
              <a:rPr lang="fr-CH" dirty="0"/>
              <a:t>new » linac range</a:t>
            </a:r>
            <a:endParaRPr lang="en-US" sz="2000" b="1" dirty="0">
              <a:latin typeface="Arial" charset="0"/>
            </a:endParaRPr>
          </a:p>
        </p:txBody>
      </p:sp>
      <p:sp>
        <p:nvSpPr>
          <p:cNvPr id="7" name="Right Arrow 6"/>
          <p:cNvSpPr/>
          <p:nvPr/>
        </p:nvSpPr>
        <p:spPr bwMode="auto">
          <a:xfrm>
            <a:off x="5410200" y="5837583"/>
            <a:ext cx="228600" cy="304800"/>
          </a:xfrm>
          <a:prstGeom prst="rightArrow">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Beam emittance</a:t>
            </a:r>
          </a:p>
        </p:txBody>
      </p:sp>
      <p:sp>
        <p:nvSpPr>
          <p:cNvPr id="3" name="Footer Placeholder 2"/>
          <p:cNvSpPr>
            <a:spLocks noGrp="1"/>
          </p:cNvSpPr>
          <p:nvPr>
            <p:ph type="ftr" sz="quarter" idx="11"/>
          </p:nvPr>
        </p:nvSpPr>
        <p:spPr/>
        <p:txBody>
          <a:bodyPr/>
          <a:lstStyle/>
          <a:p>
            <a:fld id="{A30787F0-7746-430D-A219-2ACB3829ADC5}" type="slidenum">
              <a:rPr lang="en-GB" smtClean="0"/>
              <a:pPr/>
              <a:t>60</a:t>
            </a:fld>
            <a:endParaRPr lang="en-GB"/>
          </a:p>
        </p:txBody>
      </p:sp>
      <p:sp>
        <p:nvSpPr>
          <p:cNvPr id="4" name="TextBox 3"/>
          <p:cNvSpPr txBox="1"/>
          <p:nvPr/>
        </p:nvSpPr>
        <p:spPr>
          <a:xfrm>
            <a:off x="926504" y="1043136"/>
            <a:ext cx="8077200" cy="369332"/>
          </a:xfrm>
          <a:prstGeom prst="rect">
            <a:avLst/>
          </a:prstGeom>
          <a:noFill/>
        </p:spPr>
        <p:txBody>
          <a:bodyPr wrap="square" rtlCol="0">
            <a:spAutoFit/>
          </a:bodyPr>
          <a:lstStyle/>
          <a:p>
            <a:r>
              <a:rPr lang="en-US" dirty="0"/>
              <a:t>Recall some basic definitions that we will need in the following:</a:t>
            </a:r>
          </a:p>
        </p:txBody>
      </p:sp>
      <p:pic>
        <p:nvPicPr>
          <p:cNvPr id="788482" name="Picture 2" descr="http://iapdlpc.physik.uni-frankfurt.de/Texte/chapter3-Dateien/image006.g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09392" y="1412468"/>
            <a:ext cx="3516283" cy="4195834"/>
          </a:xfrm>
          <a:prstGeom prst="rect">
            <a:avLst/>
          </a:prstGeom>
          <a:noFill/>
        </p:spPr>
      </p:pic>
      <p:sp>
        <p:nvSpPr>
          <p:cNvPr id="6" name="TextBox 5"/>
          <p:cNvSpPr txBox="1"/>
          <p:nvPr/>
        </p:nvSpPr>
        <p:spPr>
          <a:xfrm>
            <a:off x="566325" y="1628904"/>
            <a:ext cx="6387725" cy="3139321"/>
          </a:xfrm>
          <a:prstGeom prst="rect">
            <a:avLst/>
          </a:prstGeom>
          <a:noFill/>
        </p:spPr>
        <p:txBody>
          <a:bodyPr wrap="square" rtlCol="0">
            <a:spAutoFit/>
          </a:bodyPr>
          <a:lstStyle/>
          <a:p>
            <a:pPr marL="457200" indent="-457200"/>
            <a:r>
              <a:rPr lang="en-US" dirty="0">
                <a:solidFill>
                  <a:srgbClr val="FF0000"/>
                </a:solidFill>
              </a:rPr>
              <a:t>Beam emittance</a:t>
            </a:r>
            <a:r>
              <a:rPr lang="en-US" dirty="0"/>
              <a:t>: is the volume in the phase space occupied by the particle beam. The space is 6-dimensional (</a:t>
            </a:r>
            <a:r>
              <a:rPr lang="en-US" dirty="0" err="1"/>
              <a:t>x,x’,y,y’,W,</a:t>
            </a:r>
            <a:r>
              <a:rPr lang="en-US" dirty="0" err="1">
                <a:latin typeface="Symbol" pitchFamily="18" charset="2"/>
              </a:rPr>
              <a:t>f</a:t>
            </a:r>
            <a:r>
              <a:rPr lang="en-US" dirty="0"/>
              <a:t>) but are important the projections in the 3 dimensions: transverse emittance in x and y (</a:t>
            </a:r>
            <a:r>
              <a:rPr lang="en-US" dirty="0">
                <a:latin typeface="Symbol" pitchFamily="18" charset="2"/>
              </a:rPr>
              <a:t>e</a:t>
            </a:r>
            <a:r>
              <a:rPr lang="en-US" baseline="-25000" dirty="0"/>
              <a:t>x</a:t>
            </a:r>
            <a:r>
              <a:rPr lang="en-US" dirty="0"/>
              <a:t>, </a:t>
            </a:r>
            <a:r>
              <a:rPr lang="en-US" dirty="0" err="1">
                <a:latin typeface="Symbol" pitchFamily="18" charset="2"/>
              </a:rPr>
              <a:t>e</a:t>
            </a:r>
            <a:r>
              <a:rPr lang="en-US" baseline="-25000" dirty="0" err="1"/>
              <a:t>y</a:t>
            </a:r>
            <a:r>
              <a:rPr lang="en-US" dirty="0"/>
              <a:t>) and longitudinal emittance (</a:t>
            </a:r>
            <a:r>
              <a:rPr lang="en-US" dirty="0">
                <a:latin typeface="Symbol" pitchFamily="18" charset="2"/>
              </a:rPr>
              <a:t>D</a:t>
            </a:r>
            <a:r>
              <a:rPr lang="en-US" dirty="0"/>
              <a:t>W, </a:t>
            </a:r>
            <a:r>
              <a:rPr lang="en-US" dirty="0">
                <a:latin typeface="Symbol" pitchFamily="18" charset="2"/>
              </a:rPr>
              <a:t>f</a:t>
            </a:r>
            <a:r>
              <a:rPr lang="en-US" dirty="0"/>
              <a:t>).</a:t>
            </a:r>
          </a:p>
          <a:p>
            <a:pPr marL="457200" indent="-457200"/>
            <a:endParaRPr lang="en-US" dirty="0"/>
          </a:p>
          <a:p>
            <a:pPr marL="457200" indent="-457200"/>
            <a:r>
              <a:rPr lang="en-US" dirty="0" err="1">
                <a:solidFill>
                  <a:srgbClr val="FF0000"/>
                </a:solidFill>
              </a:rPr>
              <a:t>Liouville</a:t>
            </a:r>
            <a:r>
              <a:rPr lang="en-US" dirty="0">
                <a:solidFill>
                  <a:srgbClr val="FF0000"/>
                </a:solidFill>
              </a:rPr>
              <a:t> theorem</a:t>
            </a:r>
            <a:r>
              <a:rPr lang="en-US" dirty="0"/>
              <a:t>: under the action of linear forces, the beam emittance is constant. (BUT: in presence of non-linear forces, it increases). Consequence: in an accelerator, where non-linear forces are often present, the emittance will progressively increase.</a:t>
            </a:r>
          </a:p>
        </p:txBody>
      </p:sp>
      <p:sp>
        <p:nvSpPr>
          <p:cNvPr id="7" name="TextBox 6"/>
          <p:cNvSpPr txBox="1"/>
          <p:nvPr/>
        </p:nvSpPr>
        <p:spPr>
          <a:xfrm>
            <a:off x="426625" y="5025640"/>
            <a:ext cx="8229600" cy="923330"/>
          </a:xfrm>
          <a:prstGeom prst="rect">
            <a:avLst/>
          </a:prstGeom>
          <a:noFill/>
        </p:spPr>
        <p:txBody>
          <a:bodyPr wrap="square" rtlCol="0">
            <a:spAutoFit/>
          </a:bodyPr>
          <a:lstStyle/>
          <a:p>
            <a:pPr marL="457200" indent="-457200"/>
            <a:r>
              <a:rPr lang="en-US" dirty="0">
                <a:solidFill>
                  <a:srgbClr val="FF0000"/>
                </a:solidFill>
              </a:rPr>
              <a:t>Beam brightness</a:t>
            </a:r>
            <a:r>
              <a:rPr lang="en-US" dirty="0"/>
              <a:t>: beam current/transverse emittance. </a:t>
            </a:r>
          </a:p>
          <a:p>
            <a:pPr marL="457200" indent="-457200"/>
            <a:r>
              <a:rPr lang="en-US" dirty="0"/>
              <a:t>Corresponds to the “density” in phase space. Preserving brightness means minimizing emittance growth.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6"/>
          <p:cNvSpPr>
            <a:spLocks noGrp="1"/>
          </p:cNvSpPr>
          <p:nvPr>
            <p:ph type="ftr" sz="quarter" idx="11"/>
          </p:nvPr>
        </p:nvSpPr>
        <p:spPr/>
        <p:txBody>
          <a:bodyPr/>
          <a:lstStyle/>
          <a:p>
            <a:fld id="{624CD538-7E7C-4FDE-8A2F-840BFD58CF26}" type="slidenum">
              <a:rPr lang="en-GB"/>
              <a:pPr/>
              <a:t>61</a:t>
            </a:fld>
            <a:endParaRPr lang="en-GB"/>
          </a:p>
        </p:txBody>
      </p:sp>
      <p:sp>
        <p:nvSpPr>
          <p:cNvPr id="433156" name="Rectangle 4"/>
          <p:cNvSpPr>
            <a:spLocks noGrp="1" noChangeArrowheads="1"/>
          </p:cNvSpPr>
          <p:nvPr>
            <p:ph type="title"/>
          </p:nvPr>
        </p:nvSpPr>
        <p:spPr>
          <a:xfrm>
            <a:off x="500901" y="260367"/>
            <a:ext cx="11211638" cy="762000"/>
          </a:xfrm>
        </p:spPr>
        <p:txBody>
          <a:bodyPr/>
          <a:lstStyle/>
          <a:p>
            <a:r>
              <a:rPr lang="en-US" dirty="0"/>
              <a:t>Longitudinal dynamics</a:t>
            </a:r>
          </a:p>
        </p:txBody>
      </p:sp>
      <p:graphicFrame>
        <p:nvGraphicFramePr>
          <p:cNvPr id="433165" name="Object 13"/>
          <p:cNvGraphicFramePr>
            <a:graphicFrameLocks noGrp="1" noChangeAspect="1"/>
          </p:cNvGraphicFramePr>
          <p:nvPr>
            <p:ph sz="half" idx="1"/>
            <p:extLst>
              <p:ext uri="{D42A27DB-BD31-4B8C-83A1-F6EECF244321}">
                <p14:modId xmlns:p14="http://schemas.microsoft.com/office/powerpoint/2010/main" val="3895227968"/>
              </p:ext>
            </p:extLst>
          </p:nvPr>
        </p:nvGraphicFramePr>
        <p:xfrm>
          <a:off x="7908532" y="4784966"/>
          <a:ext cx="2133600" cy="358775"/>
        </p:xfrm>
        <a:graphic>
          <a:graphicData uri="http://schemas.openxmlformats.org/presentationml/2006/ole">
            <mc:AlternateContent xmlns:mc="http://schemas.openxmlformats.org/markup-compatibility/2006">
              <mc:Choice xmlns:v="urn:schemas-microsoft-com:vml" Requires="v">
                <p:oleObj name="Equation" r:id="rId3" imgW="1358640" imgH="228600" progId="Equation.3">
                  <p:embed/>
                </p:oleObj>
              </mc:Choice>
              <mc:Fallback>
                <p:oleObj name="Equation" r:id="rId3" imgW="1358640" imgH="228600" progId="Equation.3">
                  <p:embed/>
                  <p:pic>
                    <p:nvPicPr>
                      <p:cNvPr id="433165"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08532" y="4784966"/>
                        <a:ext cx="2133600" cy="358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3162" name="Object 10"/>
          <p:cNvGraphicFramePr>
            <a:graphicFrameLocks noGrp="1" noChangeAspect="1"/>
          </p:cNvGraphicFramePr>
          <p:nvPr>
            <p:ph sz="quarter" idx="2"/>
            <p:extLst>
              <p:ext uri="{D42A27DB-BD31-4B8C-83A1-F6EECF244321}">
                <p14:modId xmlns:p14="http://schemas.microsoft.com/office/powerpoint/2010/main" val="422632060"/>
              </p:ext>
            </p:extLst>
          </p:nvPr>
        </p:nvGraphicFramePr>
        <p:xfrm>
          <a:off x="6957388" y="3134003"/>
          <a:ext cx="2362200" cy="658812"/>
        </p:xfrm>
        <a:graphic>
          <a:graphicData uri="http://schemas.openxmlformats.org/presentationml/2006/ole">
            <mc:AlternateContent xmlns:mc="http://schemas.openxmlformats.org/markup-compatibility/2006">
              <mc:Choice xmlns:v="urn:schemas-microsoft-com:vml" Requires="v">
                <p:oleObj name="Equation" r:id="rId5" imgW="1549080" imgH="431640" progId="Equation.3">
                  <p:embed/>
                </p:oleObj>
              </mc:Choice>
              <mc:Fallback>
                <p:oleObj name="Equation" r:id="rId5" imgW="1549080" imgH="431640" progId="Equation.3">
                  <p:embed/>
                  <p:pic>
                    <p:nvPicPr>
                      <p:cNvPr id="433162"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57388" y="3134003"/>
                        <a:ext cx="2362200" cy="6588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3157" name="Rectangle 5"/>
          <p:cNvSpPr>
            <a:spLocks noChangeArrowheads="1"/>
          </p:cNvSpPr>
          <p:nvPr/>
        </p:nvSpPr>
        <p:spPr bwMode="auto">
          <a:xfrm>
            <a:off x="5105401" y="1337228"/>
            <a:ext cx="6166207" cy="1981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Ions are accelerated around a (negative = linac definition) synchronous phase.</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Particles around the synchronous one perform oscillations in the longitudinal phase space.</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Frequency of small oscillations:</a:t>
            </a:r>
          </a:p>
        </p:txBody>
      </p:sp>
      <p:pic>
        <p:nvPicPr>
          <p:cNvPr id="433158" name="Picture 6"/>
          <p:cNvPicPr>
            <a:picLocks noChangeAspect="1" noChangeArrowheads="1"/>
          </p:cNvPicPr>
          <p:nvPr/>
        </p:nvPicPr>
        <p:blipFill>
          <a:blip r:embed="rId7" cstate="email">
            <a:extLst>
              <a:ext uri="{28A0092B-C50C-407E-A947-70E740481C1C}">
                <a14:useLocalDpi xmlns:a14="http://schemas.microsoft.com/office/drawing/2010/main"/>
              </a:ext>
            </a:extLst>
          </a:blip>
          <a:srcRect l="11378"/>
          <a:stretch>
            <a:fillRect/>
          </a:stretch>
        </p:blipFill>
        <p:spPr bwMode="auto">
          <a:xfrm>
            <a:off x="500901" y="821448"/>
            <a:ext cx="4235485" cy="5514090"/>
          </a:xfrm>
          <a:prstGeom prst="rect">
            <a:avLst/>
          </a:prstGeom>
          <a:noFill/>
          <a:ln w="9525">
            <a:noFill/>
            <a:miter lim="800000"/>
            <a:headEnd/>
            <a:tailEnd/>
          </a:ln>
          <a:effectLst/>
        </p:spPr>
      </p:pic>
      <p:sp>
        <p:nvSpPr>
          <p:cNvPr id="433161" name="Rectangle 9"/>
          <p:cNvSpPr>
            <a:spLocks noChangeArrowheads="1"/>
          </p:cNvSpPr>
          <p:nvPr/>
        </p:nvSpPr>
        <p:spPr bwMode="auto">
          <a:xfrm>
            <a:off x="5486400" y="3886994"/>
            <a:ext cx="5029200" cy="838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Tends to zero for relativistic particles </a:t>
            </a:r>
            <a:r>
              <a:rPr lang="en-US" sz="1600" dirty="0">
                <a:latin typeface="Symbol" pitchFamily="18" charset="2"/>
                <a:sym typeface="Symbol" pitchFamily="18" charset="2"/>
              </a:rPr>
              <a:t>g</a:t>
            </a:r>
            <a:r>
              <a:rPr lang="en-US" sz="1600" dirty="0">
                <a:latin typeface="Comic Sans MS" pitchFamily="66" charset="0"/>
                <a:sym typeface="Symbol" pitchFamily="18" charset="2"/>
              </a:rPr>
              <a:t>&gt;&gt;1.</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Note phase damping of oscillations:</a:t>
            </a:r>
          </a:p>
        </p:txBody>
      </p:sp>
      <p:graphicFrame>
        <p:nvGraphicFramePr>
          <p:cNvPr id="433167" name="Object 15"/>
          <p:cNvGraphicFramePr>
            <a:graphicFrameLocks noGrp="1" noChangeAspect="1"/>
          </p:cNvGraphicFramePr>
          <p:nvPr>
            <p:ph sz="quarter" idx="3"/>
            <p:extLst>
              <p:ext uri="{D42A27DB-BD31-4B8C-83A1-F6EECF244321}">
                <p14:modId xmlns:p14="http://schemas.microsoft.com/office/powerpoint/2010/main" val="122530690"/>
              </p:ext>
            </p:extLst>
          </p:nvPr>
        </p:nvGraphicFramePr>
        <p:xfrm>
          <a:off x="6239838" y="4712252"/>
          <a:ext cx="1435100" cy="687388"/>
        </p:xfrm>
        <a:graphic>
          <a:graphicData uri="http://schemas.openxmlformats.org/presentationml/2006/ole">
            <mc:AlternateContent xmlns:mc="http://schemas.openxmlformats.org/markup-compatibility/2006">
              <mc:Choice xmlns:v="urn:schemas-microsoft-com:vml" Requires="v">
                <p:oleObj name="Equation" r:id="rId8" imgW="901440" imgH="431640" progId="Equation.3">
                  <p:embed/>
                </p:oleObj>
              </mc:Choice>
              <mc:Fallback>
                <p:oleObj name="Equation" r:id="rId8" imgW="901440" imgH="431640" progId="Equation.3">
                  <p:embed/>
                  <p:pic>
                    <p:nvPicPr>
                      <p:cNvPr id="433167"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39838" y="4712252"/>
                        <a:ext cx="1435100" cy="6873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3169" name="Text Box 17"/>
          <p:cNvSpPr txBox="1">
            <a:spLocks noChangeArrowheads="1"/>
          </p:cNvSpPr>
          <p:nvPr/>
        </p:nvSpPr>
        <p:spPr bwMode="auto">
          <a:xfrm>
            <a:off x="4473968" y="5415460"/>
            <a:ext cx="7429072" cy="838200"/>
          </a:xfrm>
          <a:prstGeom prst="rect">
            <a:avLst/>
          </a:prstGeom>
          <a:noFill/>
          <a:ln w="12700">
            <a:solidFill>
              <a:schemeClr val="tx1"/>
            </a:solidFill>
            <a:miter lim="800000"/>
            <a:headEnd type="none" w="sm" len="sm"/>
            <a:tailEnd type="none" w="sm" len="sm"/>
          </a:ln>
          <a:effectLst/>
        </p:spPr>
        <p:txBody>
          <a:bodyPr wrap="square">
            <a:spAutoFit/>
          </a:bodyPr>
          <a:lstStyle/>
          <a:p>
            <a:r>
              <a:rPr lang="en-US" sz="1600">
                <a:solidFill>
                  <a:schemeClr val="accent1"/>
                </a:solidFill>
                <a:latin typeface="Comic Sans MS" pitchFamily="66" charset="0"/>
              </a:rPr>
              <a:t>At relativistic velocities phase oscillations stop, and the beam is compressed in phase around the initial phase.   The crest of the wave can be used for acceleration.</a:t>
            </a:r>
            <a:endParaRPr lang="en-US">
              <a:solidFill>
                <a:schemeClr val="accent1"/>
              </a:solidFill>
              <a:latin typeface="Comic Sans MS" pitchFamily="66"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6"/>
          <p:cNvSpPr>
            <a:spLocks noGrp="1"/>
          </p:cNvSpPr>
          <p:nvPr>
            <p:ph type="ftr" sz="quarter" idx="11"/>
          </p:nvPr>
        </p:nvSpPr>
        <p:spPr/>
        <p:txBody>
          <a:bodyPr/>
          <a:lstStyle/>
          <a:p>
            <a:fld id="{9A2C1C7C-6163-424F-8E69-644CA7E12611}" type="slidenum">
              <a:rPr lang="en-GB"/>
              <a:pPr/>
              <a:t>62</a:t>
            </a:fld>
            <a:endParaRPr lang="en-GB"/>
          </a:p>
        </p:txBody>
      </p:sp>
      <p:sp>
        <p:nvSpPr>
          <p:cNvPr id="468999" name="Rectangle 7"/>
          <p:cNvSpPr>
            <a:spLocks noGrp="1" noChangeArrowheads="1"/>
          </p:cNvSpPr>
          <p:nvPr>
            <p:ph type="title"/>
          </p:nvPr>
        </p:nvSpPr>
        <p:spPr>
          <a:xfrm>
            <a:off x="0" y="-7434"/>
            <a:ext cx="12192000" cy="762000"/>
          </a:xfrm>
        </p:spPr>
        <p:txBody>
          <a:bodyPr/>
          <a:lstStyle/>
          <a:p>
            <a:r>
              <a:rPr lang="en-US" sz="3200"/>
              <a:t>Longitudinal dynamics - electrons</a:t>
            </a:r>
          </a:p>
        </p:txBody>
      </p:sp>
      <p:graphicFrame>
        <p:nvGraphicFramePr>
          <p:cNvPr id="468998" name="Object 6"/>
          <p:cNvGraphicFramePr>
            <a:graphicFrameLocks noGrp="1" noChangeAspect="1"/>
          </p:cNvGraphicFramePr>
          <p:nvPr>
            <p:ph sz="half" idx="1"/>
            <p:extLst>
              <p:ext uri="{D42A27DB-BD31-4B8C-83A1-F6EECF244321}">
                <p14:modId xmlns:p14="http://schemas.microsoft.com/office/powerpoint/2010/main" val="1929959844"/>
              </p:ext>
            </p:extLst>
          </p:nvPr>
        </p:nvGraphicFramePr>
        <p:xfrm>
          <a:off x="6849011" y="2022082"/>
          <a:ext cx="3136900" cy="3276600"/>
        </p:xfrm>
        <a:graphic>
          <a:graphicData uri="http://schemas.openxmlformats.org/presentationml/2006/ole">
            <mc:AlternateContent xmlns:mc="http://schemas.openxmlformats.org/markup-compatibility/2006">
              <mc:Choice xmlns:v="urn:schemas-microsoft-com:vml" Requires="v">
                <p:oleObj name="Designer Drawing" r:id="rId3" imgW="2847240" imgH="2975400" progId="">
                  <p:embed/>
                </p:oleObj>
              </mc:Choice>
              <mc:Fallback>
                <p:oleObj name="Designer Drawing" r:id="rId3" imgW="2847240" imgH="2975400" progId="">
                  <p:embed/>
                  <p:pic>
                    <p:nvPicPr>
                      <p:cNvPr id="468998"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9011" y="2022082"/>
                        <a:ext cx="3136900" cy="3276600"/>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69002" name="Object 10"/>
          <p:cNvGraphicFramePr>
            <a:graphicFrameLocks noGrp="1" noChangeAspect="1"/>
          </p:cNvGraphicFramePr>
          <p:nvPr>
            <p:ph sz="quarter" idx="2"/>
            <p:extLst>
              <p:ext uri="{D42A27DB-BD31-4B8C-83A1-F6EECF244321}">
                <p14:modId xmlns:p14="http://schemas.microsoft.com/office/powerpoint/2010/main" val="1895111549"/>
              </p:ext>
            </p:extLst>
          </p:nvPr>
        </p:nvGraphicFramePr>
        <p:xfrm>
          <a:off x="6601575" y="1260082"/>
          <a:ext cx="3886200" cy="762000"/>
        </p:xfrm>
        <a:graphic>
          <a:graphicData uri="http://schemas.openxmlformats.org/presentationml/2006/ole">
            <mc:AlternateContent xmlns:mc="http://schemas.openxmlformats.org/markup-compatibility/2006">
              <mc:Choice xmlns:v="urn:schemas-microsoft-com:vml" Requires="v">
                <p:oleObj name="Equation" r:id="rId5" imgW="2717640" imgH="533160" progId="Equation.3">
                  <p:embed/>
                </p:oleObj>
              </mc:Choice>
              <mc:Fallback>
                <p:oleObj name="Equation" r:id="rId5" imgW="2717640" imgH="533160" progId="Equation.3">
                  <p:embed/>
                  <p:pic>
                    <p:nvPicPr>
                      <p:cNvPr id="469002"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01575" y="1260082"/>
                        <a:ext cx="3886200" cy="762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9001" name="Rectangle 9"/>
          <p:cNvSpPr>
            <a:spLocks noChangeArrowheads="1"/>
          </p:cNvSpPr>
          <p:nvPr/>
        </p:nvSpPr>
        <p:spPr bwMode="auto">
          <a:xfrm>
            <a:off x="541535" y="1183882"/>
            <a:ext cx="6155076" cy="3276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Electrons at v=c remain at the injection phase.</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Electrons at v&lt;c injected into a TW structure designed for v=c will move from injection phase </a:t>
            </a:r>
            <a:r>
              <a:rPr lang="en-US" sz="1600" i="1" dirty="0">
                <a:latin typeface="Symbol" pitchFamily="18" charset="2"/>
                <a:sym typeface="Symbol" pitchFamily="18" charset="2"/>
              </a:rPr>
              <a:t>j</a:t>
            </a:r>
            <a:r>
              <a:rPr lang="en-US" sz="1600" i="1" baseline="-25000" dirty="0">
                <a:latin typeface="Comic Sans MS" pitchFamily="66" charset="0"/>
                <a:sym typeface="Symbol" pitchFamily="18" charset="2"/>
              </a:rPr>
              <a:t>0</a:t>
            </a:r>
            <a:r>
              <a:rPr lang="en-US" sz="1600" dirty="0">
                <a:latin typeface="Comic Sans MS" pitchFamily="66" charset="0"/>
                <a:sym typeface="Symbol" pitchFamily="18" charset="2"/>
              </a:rPr>
              <a:t> to an asymptotic phase </a:t>
            </a:r>
            <a:r>
              <a:rPr lang="en-US" sz="1600" i="1" dirty="0">
                <a:latin typeface="Symbol" pitchFamily="18" charset="2"/>
                <a:sym typeface="Symbol" pitchFamily="18" charset="2"/>
              </a:rPr>
              <a:t>j</a:t>
            </a:r>
            <a:r>
              <a:rPr lang="en-US" sz="1600" dirty="0">
                <a:latin typeface="Comic Sans MS" pitchFamily="66" charset="0"/>
                <a:sym typeface="Symbol" pitchFamily="18" charset="2"/>
              </a:rPr>
              <a:t>, which depends only on gradient and </a:t>
            </a:r>
            <a:r>
              <a:rPr lang="en-US" sz="1600" i="1" dirty="0">
                <a:latin typeface="Symbol" pitchFamily="18" charset="2"/>
                <a:sym typeface="Symbol" pitchFamily="18" charset="2"/>
              </a:rPr>
              <a:t>b</a:t>
            </a:r>
            <a:r>
              <a:rPr lang="en-US" sz="1600" i="1" baseline="-25000" dirty="0">
                <a:latin typeface="Comic Sans MS" pitchFamily="66" charset="0"/>
                <a:sym typeface="Symbol" pitchFamily="18" charset="2"/>
              </a:rPr>
              <a:t>0 </a:t>
            </a:r>
            <a:r>
              <a:rPr lang="en-US" sz="1600" dirty="0">
                <a:latin typeface="Comic Sans MS" pitchFamily="66" charset="0"/>
                <a:sym typeface="Symbol" pitchFamily="18" charset="2"/>
              </a:rPr>
              <a:t>at injection. </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The beam can be injected with an offset in phase, to reach the crest of the wave at </a:t>
            </a:r>
            <a:r>
              <a:rPr lang="en-US" sz="1600" i="1" dirty="0">
                <a:latin typeface="Symbol" pitchFamily="18" charset="2"/>
                <a:sym typeface="Symbol" pitchFamily="18" charset="2"/>
              </a:rPr>
              <a:t>b</a:t>
            </a:r>
            <a:r>
              <a:rPr lang="en-US" sz="1600" dirty="0">
                <a:latin typeface="Comic Sans MS" pitchFamily="66" charset="0"/>
                <a:sym typeface="Symbol" pitchFamily="18" charset="2"/>
              </a:rPr>
              <a:t>=1 </a:t>
            </a:r>
          </a:p>
          <a:p>
            <a:pPr marL="457200" indent="-457200">
              <a:lnSpc>
                <a:spcPct val="110000"/>
              </a:lnSpc>
              <a:spcBef>
                <a:spcPct val="50000"/>
              </a:spcBef>
              <a:buClr>
                <a:schemeClr val="hlink"/>
              </a:buClr>
              <a:buSzPct val="70000"/>
              <a:buFont typeface="Symbol" pitchFamily="18" charset="2"/>
              <a:buChar char="®"/>
            </a:pPr>
            <a:r>
              <a:rPr lang="en-US" sz="1600" dirty="0">
                <a:solidFill>
                  <a:srgbClr val="FF0000"/>
                </a:solidFill>
                <a:latin typeface="Comic Sans MS" pitchFamily="66" charset="0"/>
                <a:sym typeface="Symbol" pitchFamily="18" charset="2"/>
              </a:rPr>
              <a:t>Capture condition</a:t>
            </a:r>
            <a:r>
              <a:rPr lang="en-US" sz="1600" dirty="0">
                <a:latin typeface="Comic Sans MS" pitchFamily="66" charset="0"/>
                <a:sym typeface="Symbol" pitchFamily="18" charset="2"/>
              </a:rPr>
              <a:t>, relating </a:t>
            </a:r>
            <a:r>
              <a:rPr lang="en-US" sz="1600" i="1" dirty="0">
                <a:latin typeface="Comic Sans MS" pitchFamily="66" charset="0"/>
                <a:sym typeface="Symbol" pitchFamily="18" charset="2"/>
              </a:rPr>
              <a:t>E</a:t>
            </a:r>
            <a:r>
              <a:rPr lang="en-US" sz="1600" i="1" baseline="-25000" dirty="0">
                <a:latin typeface="Comic Sans MS" pitchFamily="66" charset="0"/>
                <a:sym typeface="Symbol" pitchFamily="18" charset="2"/>
              </a:rPr>
              <a:t>0</a:t>
            </a:r>
            <a:r>
              <a:rPr lang="en-US" sz="1600" dirty="0">
                <a:latin typeface="Comic Sans MS" pitchFamily="66" charset="0"/>
                <a:sym typeface="Symbol" pitchFamily="18" charset="2"/>
              </a:rPr>
              <a:t> and </a:t>
            </a:r>
            <a:r>
              <a:rPr lang="en-US" sz="1600" i="1" dirty="0">
                <a:latin typeface="Symbol" pitchFamily="18" charset="2"/>
                <a:sym typeface="Symbol" pitchFamily="18" charset="2"/>
              </a:rPr>
              <a:t>b</a:t>
            </a:r>
            <a:r>
              <a:rPr lang="en-US" sz="1600" i="1" baseline="-25000" dirty="0">
                <a:latin typeface="Comic Sans MS" pitchFamily="66" charset="0"/>
                <a:sym typeface="Symbol" pitchFamily="18" charset="2"/>
              </a:rPr>
              <a:t>0 </a:t>
            </a:r>
            <a:r>
              <a:rPr lang="en-US" sz="1600" dirty="0">
                <a:latin typeface="Comic Sans MS" pitchFamily="66" charset="0"/>
                <a:sym typeface="Symbol" pitchFamily="18" charset="2"/>
              </a:rPr>
              <a:t>:</a:t>
            </a:r>
          </a:p>
        </p:txBody>
      </p:sp>
      <p:graphicFrame>
        <p:nvGraphicFramePr>
          <p:cNvPr id="469004" name="Object 12"/>
          <p:cNvGraphicFramePr>
            <a:graphicFrameLocks noGrp="1" noChangeAspect="1"/>
          </p:cNvGraphicFramePr>
          <p:nvPr>
            <p:ph sz="quarter" idx="3"/>
            <p:extLst>
              <p:ext uri="{D42A27DB-BD31-4B8C-83A1-F6EECF244321}">
                <p14:modId xmlns:p14="http://schemas.microsoft.com/office/powerpoint/2010/main" val="2537940419"/>
              </p:ext>
            </p:extLst>
          </p:nvPr>
        </p:nvGraphicFramePr>
        <p:xfrm>
          <a:off x="3191412" y="3891362"/>
          <a:ext cx="1981200" cy="735013"/>
        </p:xfrm>
        <a:graphic>
          <a:graphicData uri="http://schemas.openxmlformats.org/presentationml/2006/ole">
            <mc:AlternateContent xmlns:mc="http://schemas.openxmlformats.org/markup-compatibility/2006">
              <mc:Choice xmlns:v="urn:schemas-microsoft-com:vml" Requires="v">
                <p:oleObj name="Equation" r:id="rId7" imgW="1371600" imgH="507960" progId="Equation.3">
                  <p:embed/>
                </p:oleObj>
              </mc:Choice>
              <mc:Fallback>
                <p:oleObj name="Equation" r:id="rId7" imgW="1371600" imgH="507960" progId="Equation.3">
                  <p:embed/>
                  <p:pic>
                    <p:nvPicPr>
                      <p:cNvPr id="469004" name="Object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91412" y="3891362"/>
                        <a:ext cx="1981200" cy="735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69006" name="Text Box 14"/>
          <p:cNvSpPr txBox="1">
            <a:spLocks noChangeArrowheads="1"/>
          </p:cNvSpPr>
          <p:nvPr/>
        </p:nvSpPr>
        <p:spPr bwMode="auto">
          <a:xfrm>
            <a:off x="1026988" y="4857357"/>
            <a:ext cx="4876800" cy="349250"/>
          </a:xfrm>
          <a:prstGeom prst="rect">
            <a:avLst/>
          </a:prstGeom>
          <a:noFill/>
          <a:ln w="12700">
            <a:solidFill>
              <a:schemeClr val="tx1"/>
            </a:solidFill>
            <a:miter lim="800000"/>
            <a:headEnd type="none" w="sm" len="sm"/>
            <a:tailEnd type="none" w="sm" len="sm"/>
          </a:ln>
          <a:effectLst/>
        </p:spPr>
        <p:txBody>
          <a:bodyPr>
            <a:spAutoFit/>
          </a:bodyPr>
          <a:lstStyle/>
          <a:p>
            <a:r>
              <a:rPr lang="en-US" sz="1600">
                <a:solidFill>
                  <a:schemeClr val="accent1"/>
                </a:solidFill>
                <a:latin typeface="Comic Sans MS" pitchFamily="66" charset="0"/>
              </a:rPr>
              <a:t>Example: </a:t>
            </a:r>
            <a:r>
              <a:rPr lang="en-US" sz="1600">
                <a:solidFill>
                  <a:schemeClr val="accent1"/>
                </a:solidFill>
                <a:latin typeface="Symbol" pitchFamily="18" charset="2"/>
              </a:rPr>
              <a:t>l</a:t>
            </a:r>
            <a:r>
              <a:rPr lang="en-US" sz="1600">
                <a:solidFill>
                  <a:schemeClr val="accent1"/>
                </a:solidFill>
                <a:latin typeface="Comic Sans MS" pitchFamily="66" charset="0"/>
              </a:rPr>
              <a:t>=10cm, W</a:t>
            </a:r>
            <a:r>
              <a:rPr lang="en-US" sz="1600" baseline="-25000">
                <a:solidFill>
                  <a:schemeClr val="accent1"/>
                </a:solidFill>
                <a:latin typeface="Comic Sans MS" pitchFamily="66" charset="0"/>
              </a:rPr>
              <a:t>in</a:t>
            </a:r>
            <a:r>
              <a:rPr lang="en-US" sz="1600">
                <a:solidFill>
                  <a:schemeClr val="accent1"/>
                </a:solidFill>
                <a:latin typeface="Comic Sans MS" pitchFamily="66" charset="0"/>
              </a:rPr>
              <a:t>=150 keV and E</a:t>
            </a:r>
            <a:r>
              <a:rPr lang="en-US" sz="1600" baseline="-25000">
                <a:solidFill>
                  <a:schemeClr val="accent1"/>
                </a:solidFill>
                <a:latin typeface="Comic Sans MS" pitchFamily="66" charset="0"/>
              </a:rPr>
              <a:t>0</a:t>
            </a:r>
            <a:r>
              <a:rPr lang="en-US" sz="1600">
                <a:solidFill>
                  <a:schemeClr val="accent1"/>
                </a:solidFill>
                <a:latin typeface="Comic Sans MS" pitchFamily="66" charset="0"/>
              </a:rPr>
              <a:t>=8 MV/m. </a:t>
            </a:r>
          </a:p>
        </p:txBody>
      </p:sp>
      <p:sp>
        <p:nvSpPr>
          <p:cNvPr id="469007" name="Text Box 15"/>
          <p:cNvSpPr txBox="1">
            <a:spLocks noChangeArrowheads="1"/>
          </p:cNvSpPr>
          <p:nvPr/>
        </p:nvSpPr>
        <p:spPr bwMode="auto">
          <a:xfrm>
            <a:off x="1026987" y="5466957"/>
            <a:ext cx="10138025" cy="593725"/>
          </a:xfrm>
          <a:prstGeom prst="rect">
            <a:avLst/>
          </a:prstGeom>
          <a:noFill/>
          <a:ln w="12700">
            <a:solidFill>
              <a:schemeClr val="tx1"/>
            </a:solidFill>
            <a:miter lim="800000"/>
            <a:headEnd type="none" w="sm" len="sm"/>
            <a:tailEnd type="none" w="sm" len="sm"/>
          </a:ln>
          <a:effectLst/>
        </p:spPr>
        <p:txBody>
          <a:bodyPr wrap="square">
            <a:spAutoFit/>
          </a:bodyPr>
          <a:lstStyle/>
          <a:p>
            <a:r>
              <a:rPr lang="en-US" sz="1600" dirty="0">
                <a:latin typeface="Comic Sans MS" pitchFamily="66" charset="0"/>
              </a:rPr>
              <a:t>In high current linacs, a bunching and pre-acceleration sections up to 4-10 MeV prepares the injection in the TW structure that occurs already on the crest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6"/>
          <p:cNvSpPr>
            <a:spLocks noGrp="1"/>
          </p:cNvSpPr>
          <p:nvPr>
            <p:ph type="ftr" sz="quarter" idx="11"/>
          </p:nvPr>
        </p:nvSpPr>
        <p:spPr/>
        <p:txBody>
          <a:bodyPr/>
          <a:lstStyle/>
          <a:p>
            <a:fld id="{F61F31D9-AC0E-4FAF-B057-CF722CE65D93}" type="slidenum">
              <a:rPr lang="en-GB"/>
              <a:pPr/>
              <a:t>63</a:t>
            </a:fld>
            <a:endParaRPr lang="en-GB"/>
          </a:p>
        </p:txBody>
      </p:sp>
      <p:sp>
        <p:nvSpPr>
          <p:cNvPr id="386052" name="Rectangle 4"/>
          <p:cNvSpPr>
            <a:spLocks noGrp="1" noChangeArrowheads="1"/>
          </p:cNvSpPr>
          <p:nvPr>
            <p:ph type="title"/>
          </p:nvPr>
        </p:nvSpPr>
        <p:spPr>
          <a:xfrm>
            <a:off x="558229" y="295938"/>
            <a:ext cx="11010472" cy="762000"/>
          </a:xfrm>
        </p:spPr>
        <p:txBody>
          <a:bodyPr/>
          <a:lstStyle/>
          <a:p>
            <a:r>
              <a:rPr lang="en-US" sz="3200"/>
              <a:t>Transverse dynamics - Space charge</a:t>
            </a:r>
          </a:p>
        </p:txBody>
      </p:sp>
      <p:graphicFrame>
        <p:nvGraphicFramePr>
          <p:cNvPr id="386057" name="Object 9"/>
          <p:cNvGraphicFramePr>
            <a:graphicFrameLocks noGrp="1" noChangeAspect="1"/>
          </p:cNvGraphicFramePr>
          <p:nvPr>
            <p:ph sz="half" idx="1"/>
            <p:extLst>
              <p:ext uri="{D42A27DB-BD31-4B8C-83A1-F6EECF244321}">
                <p14:modId xmlns:p14="http://schemas.microsoft.com/office/powerpoint/2010/main" val="1580971994"/>
              </p:ext>
            </p:extLst>
          </p:nvPr>
        </p:nvGraphicFramePr>
        <p:xfrm>
          <a:off x="5093414" y="4071938"/>
          <a:ext cx="2133600" cy="677862"/>
        </p:xfrm>
        <a:graphic>
          <a:graphicData uri="http://schemas.openxmlformats.org/presentationml/2006/ole">
            <mc:AlternateContent xmlns:mc="http://schemas.openxmlformats.org/markup-compatibility/2006">
              <mc:Choice xmlns:v="urn:schemas-microsoft-com:vml" Requires="v">
                <p:oleObj name="Equation" r:id="rId3" imgW="1358640" imgH="431640" progId="Equation.3">
                  <p:embed/>
                </p:oleObj>
              </mc:Choice>
              <mc:Fallback>
                <p:oleObj name="Equation" r:id="rId3" imgW="1358640" imgH="431640" progId="Equation.3">
                  <p:embed/>
                  <p:pic>
                    <p:nvPicPr>
                      <p:cNvPr id="386057"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3414" y="4071938"/>
                        <a:ext cx="2133600" cy="677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86059" name="Object 11"/>
          <p:cNvGraphicFramePr>
            <a:graphicFrameLocks noGrp="1" noChangeAspect="1"/>
          </p:cNvGraphicFramePr>
          <p:nvPr>
            <p:ph sz="quarter" idx="2"/>
            <p:extLst>
              <p:ext uri="{D42A27DB-BD31-4B8C-83A1-F6EECF244321}">
                <p14:modId xmlns:p14="http://schemas.microsoft.com/office/powerpoint/2010/main" val="680575771"/>
              </p:ext>
            </p:extLst>
          </p:nvPr>
        </p:nvGraphicFramePr>
        <p:xfrm>
          <a:off x="7531814" y="4083050"/>
          <a:ext cx="2133600" cy="590550"/>
        </p:xfrm>
        <a:graphic>
          <a:graphicData uri="http://schemas.openxmlformats.org/presentationml/2006/ole">
            <mc:AlternateContent xmlns:mc="http://schemas.openxmlformats.org/markup-compatibility/2006">
              <mc:Choice xmlns:v="urn:schemas-microsoft-com:vml" Requires="v">
                <p:oleObj name="Equation" r:id="rId5" imgW="1422360" imgH="393480" progId="Equation.3">
                  <p:embed/>
                </p:oleObj>
              </mc:Choice>
              <mc:Fallback>
                <p:oleObj name="Equation" r:id="rId5" imgW="1422360" imgH="393480" progId="Equation.3">
                  <p:embed/>
                  <p:pic>
                    <p:nvPicPr>
                      <p:cNvPr id="386059" name="Object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31814" y="4083050"/>
                        <a:ext cx="2133600"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6053" name="Rectangle 5"/>
          <p:cNvSpPr>
            <a:spLocks noChangeArrowheads="1"/>
          </p:cNvSpPr>
          <p:nvPr/>
        </p:nvSpPr>
        <p:spPr bwMode="auto">
          <a:xfrm>
            <a:off x="711485" y="1362738"/>
            <a:ext cx="10857216" cy="15240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Large numbers of particles per bunch ( ~10</a:t>
            </a:r>
            <a:r>
              <a:rPr lang="en-US" sz="1600" baseline="30000" dirty="0">
                <a:latin typeface="Comic Sans MS" pitchFamily="66" charset="0"/>
                <a:sym typeface="Symbol" pitchFamily="18" charset="2"/>
              </a:rPr>
              <a:t>10</a:t>
            </a:r>
            <a:r>
              <a:rPr lang="en-US" sz="1600" dirty="0">
                <a:latin typeface="Comic Sans MS" pitchFamily="66" charset="0"/>
                <a:sym typeface="Symbol" pitchFamily="18" charset="2"/>
              </a:rPr>
              <a:t> ). </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Coulomb repulsion between particles (space charge) plays an important role and is the main limitation to the maximum current in a linac.</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But</a:t>
            </a:r>
            <a:r>
              <a:rPr lang="en-US" sz="1600" dirty="0">
                <a:solidFill>
                  <a:schemeClr val="hlink"/>
                </a:solidFill>
                <a:latin typeface="Comic Sans MS" pitchFamily="66" charset="0"/>
                <a:sym typeface="Symbol" pitchFamily="18" charset="2"/>
              </a:rPr>
              <a:t> space charge forces ~ 1/</a:t>
            </a:r>
            <a:r>
              <a:rPr lang="en-US" sz="1600" dirty="0">
                <a:solidFill>
                  <a:schemeClr val="hlink"/>
                </a:solidFill>
                <a:latin typeface="Symbol" pitchFamily="18" charset="2"/>
                <a:sym typeface="Symbol" pitchFamily="18" charset="2"/>
              </a:rPr>
              <a:t>g</a:t>
            </a:r>
            <a:r>
              <a:rPr lang="en-US" sz="1600" baseline="30000" dirty="0">
                <a:solidFill>
                  <a:schemeClr val="hlink"/>
                </a:solidFill>
                <a:latin typeface="Comic Sans MS" pitchFamily="66" charset="0"/>
                <a:sym typeface="Symbol" pitchFamily="18" charset="2"/>
              </a:rPr>
              <a:t>2</a:t>
            </a:r>
            <a:r>
              <a:rPr lang="en-US" sz="1600" dirty="0">
                <a:solidFill>
                  <a:schemeClr val="hlink"/>
                </a:solidFill>
                <a:latin typeface="Comic Sans MS" pitchFamily="66" charset="0"/>
                <a:sym typeface="Symbol" pitchFamily="18" charset="2"/>
              </a:rPr>
              <a:t> disappear at relativistic velocity</a:t>
            </a:r>
          </a:p>
          <a:p>
            <a:pPr marL="457200" indent="-457200">
              <a:lnSpc>
                <a:spcPct val="110000"/>
              </a:lnSpc>
              <a:spcBef>
                <a:spcPct val="50000"/>
              </a:spcBef>
              <a:buClr>
                <a:schemeClr val="hlink"/>
              </a:buClr>
              <a:buSzPct val="70000"/>
              <a:buFont typeface="Symbol" pitchFamily="18" charset="2"/>
              <a:buChar char="®"/>
            </a:pPr>
            <a:endParaRPr lang="en-US" sz="1600" dirty="0">
              <a:latin typeface="Comic Sans MS" pitchFamily="66" charset="0"/>
              <a:sym typeface="Symbol" pitchFamily="18" charset="2"/>
            </a:endParaRPr>
          </a:p>
        </p:txBody>
      </p:sp>
      <p:sp>
        <p:nvSpPr>
          <p:cNvPr id="386056" name="Text Box 8"/>
          <p:cNvSpPr txBox="1">
            <a:spLocks noChangeArrowheads="1"/>
          </p:cNvSpPr>
          <p:nvPr/>
        </p:nvSpPr>
        <p:spPr bwMode="auto">
          <a:xfrm>
            <a:off x="5398214" y="3124201"/>
            <a:ext cx="3962400" cy="593725"/>
          </a:xfrm>
          <a:prstGeom prst="rect">
            <a:avLst/>
          </a:prstGeom>
          <a:noFill/>
          <a:ln w="12700">
            <a:solidFill>
              <a:schemeClr val="tx1"/>
            </a:solidFill>
            <a:miter lim="800000"/>
            <a:headEnd type="none" w="sm" len="sm"/>
            <a:tailEnd type="none" w="sm" len="sm"/>
          </a:ln>
          <a:effectLst/>
        </p:spPr>
        <p:txBody>
          <a:bodyPr>
            <a:spAutoFit/>
          </a:bodyPr>
          <a:lstStyle/>
          <a:p>
            <a:r>
              <a:rPr lang="en-US" sz="1600">
                <a:solidFill>
                  <a:schemeClr val="accent1"/>
                </a:solidFill>
                <a:latin typeface="Comic Sans MS" pitchFamily="66" charset="0"/>
              </a:rPr>
              <a:t>Force on a particle inside a long bunch with density n(r) traveling at velocity v:</a:t>
            </a:r>
            <a:endParaRPr lang="en-US">
              <a:solidFill>
                <a:schemeClr val="accent1"/>
              </a:solidFill>
              <a:latin typeface="Comic Sans MS" pitchFamily="66" charset="0"/>
            </a:endParaRPr>
          </a:p>
        </p:txBody>
      </p:sp>
      <p:graphicFrame>
        <p:nvGraphicFramePr>
          <p:cNvPr id="386061" name="Object 13"/>
          <p:cNvGraphicFramePr>
            <a:graphicFrameLocks noGrp="1" noChangeAspect="1"/>
          </p:cNvGraphicFramePr>
          <p:nvPr>
            <p:ph sz="quarter" idx="3"/>
            <p:extLst>
              <p:ext uri="{D42A27DB-BD31-4B8C-83A1-F6EECF244321}">
                <p14:modId xmlns:p14="http://schemas.microsoft.com/office/powerpoint/2010/main" val="4213944712"/>
              </p:ext>
            </p:extLst>
          </p:nvPr>
        </p:nvGraphicFramePr>
        <p:xfrm>
          <a:off x="3340814" y="4953000"/>
          <a:ext cx="4572000" cy="655638"/>
        </p:xfrm>
        <a:graphic>
          <a:graphicData uri="http://schemas.openxmlformats.org/presentationml/2006/ole">
            <mc:AlternateContent xmlns:mc="http://schemas.openxmlformats.org/markup-compatibility/2006">
              <mc:Choice xmlns:v="urn:schemas-microsoft-com:vml" Requires="v">
                <p:oleObj name="Equation" r:id="rId7" imgW="3098520" imgH="444240" progId="Equation.3">
                  <p:embed/>
                </p:oleObj>
              </mc:Choice>
              <mc:Fallback>
                <p:oleObj name="Equation" r:id="rId7" imgW="3098520" imgH="444240" progId="Equation.3">
                  <p:embed/>
                  <p:pic>
                    <p:nvPicPr>
                      <p:cNvPr id="386061" name="Object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40814" y="4953000"/>
                        <a:ext cx="4572000" cy="655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86071" name="Picture 23"/>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2121615" y="3429000"/>
            <a:ext cx="2809875" cy="1320800"/>
          </a:xfrm>
          <a:prstGeom prst="rect">
            <a:avLst/>
          </a:prstGeom>
          <a:noFill/>
          <a:ln w="12700">
            <a:noFill/>
            <a:miter lim="800000"/>
            <a:headEnd type="none" w="sm" len="sm"/>
            <a:tailEnd type="none" w="sm" len="sm"/>
          </a:ln>
          <a:effectLst/>
        </p:spPr>
      </p:pic>
      <p:sp>
        <p:nvSpPr>
          <p:cNvPr id="386072" name="Line 24"/>
          <p:cNvSpPr>
            <a:spLocks noChangeShapeType="1"/>
          </p:cNvSpPr>
          <p:nvPr/>
        </p:nvSpPr>
        <p:spPr bwMode="auto">
          <a:xfrm flipH="1">
            <a:off x="3417014" y="3733800"/>
            <a:ext cx="228600" cy="228600"/>
          </a:xfrm>
          <a:prstGeom prst="line">
            <a:avLst/>
          </a:prstGeom>
          <a:noFill/>
          <a:ln w="12700">
            <a:solidFill>
              <a:schemeClr val="hlink"/>
            </a:solidFill>
            <a:round/>
            <a:headEnd type="none" w="sm" len="sm"/>
            <a:tailEnd type="triangle" w="med" len="med"/>
          </a:ln>
          <a:effectLst/>
        </p:spPr>
        <p:txBody>
          <a:bodyPr/>
          <a:lstStyle/>
          <a:p>
            <a:endParaRPr lang="en-US"/>
          </a:p>
        </p:txBody>
      </p:sp>
      <p:sp>
        <p:nvSpPr>
          <p:cNvPr id="386073" name="Line 25"/>
          <p:cNvSpPr>
            <a:spLocks noChangeShapeType="1"/>
          </p:cNvSpPr>
          <p:nvPr/>
        </p:nvSpPr>
        <p:spPr bwMode="auto">
          <a:xfrm rot="13500000" flipH="1">
            <a:off x="3721814" y="3657600"/>
            <a:ext cx="228600" cy="228600"/>
          </a:xfrm>
          <a:prstGeom prst="line">
            <a:avLst/>
          </a:prstGeom>
          <a:noFill/>
          <a:ln w="12700">
            <a:solidFill>
              <a:srgbClr val="0000CC"/>
            </a:solidFill>
            <a:round/>
            <a:headEnd type="none" w="sm" len="sm"/>
            <a:tailEnd type="triangle" w="med" len="med"/>
          </a:ln>
          <a:effectLst/>
        </p:spPr>
        <p:txBody>
          <a:bodyPr/>
          <a:lstStyle/>
          <a:p>
            <a:endParaRPr lang="en-US"/>
          </a:p>
        </p:txBody>
      </p:sp>
      <p:sp>
        <p:nvSpPr>
          <p:cNvPr id="386074" name="Text Box 26"/>
          <p:cNvSpPr txBox="1">
            <a:spLocks noChangeArrowheads="1"/>
          </p:cNvSpPr>
          <p:nvPr/>
        </p:nvSpPr>
        <p:spPr bwMode="auto">
          <a:xfrm>
            <a:off x="3417015" y="3810000"/>
            <a:ext cx="244475" cy="274638"/>
          </a:xfrm>
          <a:prstGeom prst="rect">
            <a:avLst/>
          </a:prstGeom>
          <a:noFill/>
          <a:ln w="12700">
            <a:noFill/>
            <a:miter lim="800000"/>
            <a:headEnd type="none" w="sm" len="sm"/>
            <a:tailEnd type="none" w="sm" len="sm"/>
          </a:ln>
          <a:effectLst/>
        </p:spPr>
        <p:txBody>
          <a:bodyPr>
            <a:spAutoFit/>
          </a:bodyPr>
          <a:lstStyle/>
          <a:p>
            <a:r>
              <a:rPr lang="en-US" sz="1200"/>
              <a:t>E</a:t>
            </a:r>
          </a:p>
        </p:txBody>
      </p:sp>
      <p:sp>
        <p:nvSpPr>
          <p:cNvPr id="386075" name="Text Box 27"/>
          <p:cNvSpPr txBox="1">
            <a:spLocks noChangeArrowheads="1"/>
          </p:cNvSpPr>
          <p:nvPr/>
        </p:nvSpPr>
        <p:spPr bwMode="auto">
          <a:xfrm>
            <a:off x="3874214" y="3505200"/>
            <a:ext cx="304800" cy="274638"/>
          </a:xfrm>
          <a:prstGeom prst="rect">
            <a:avLst/>
          </a:prstGeom>
          <a:noFill/>
          <a:ln w="12700">
            <a:noFill/>
            <a:miter lim="800000"/>
            <a:headEnd type="none" w="sm" len="sm"/>
            <a:tailEnd type="none" w="sm" len="sm"/>
          </a:ln>
          <a:effectLst/>
        </p:spPr>
        <p:txBody>
          <a:bodyPr>
            <a:spAutoFit/>
          </a:bodyPr>
          <a:lstStyle/>
          <a:p>
            <a:r>
              <a:rPr lang="en-US" sz="1200"/>
              <a:t>B</a:t>
            </a:r>
          </a:p>
        </p:txBody>
      </p:sp>
    </p:spTree>
    <p:extLst>
      <p:ext uri="{BB962C8B-B14F-4D97-AF65-F5344CB8AC3E}">
        <p14:creationId xmlns:p14="http://schemas.microsoft.com/office/powerpoint/2010/main" val="12518184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ooter Placeholder 4"/>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106FA32B-435A-4D97-9164-A8DA6170CA2B}" type="slidenum">
              <a:rPr lang="en-GB" smtClean="0"/>
              <a:pPr/>
              <a:t>64</a:t>
            </a:fld>
            <a:endParaRPr lang="en-GB"/>
          </a:p>
        </p:txBody>
      </p:sp>
      <p:sp>
        <p:nvSpPr>
          <p:cNvPr id="437252" name="Rectangle 4"/>
          <p:cNvSpPr>
            <a:spLocks noGrp="1" noChangeArrowheads="1"/>
          </p:cNvSpPr>
          <p:nvPr>
            <p:ph type="title"/>
          </p:nvPr>
        </p:nvSpPr>
        <p:spPr/>
        <p:txBody>
          <a:bodyPr/>
          <a:lstStyle/>
          <a:p>
            <a:r>
              <a:rPr lang="en-US" sz="3200"/>
              <a:t>Transverse dynamics - RF defocusing</a:t>
            </a:r>
          </a:p>
        </p:txBody>
      </p:sp>
      <p:sp>
        <p:nvSpPr>
          <p:cNvPr id="437253" name="Rectangle 5"/>
          <p:cNvSpPr>
            <a:spLocks noChangeArrowheads="1"/>
          </p:cNvSpPr>
          <p:nvPr/>
        </p:nvSpPr>
        <p:spPr bwMode="auto">
          <a:xfrm>
            <a:off x="3796298" y="1551343"/>
            <a:ext cx="8077199" cy="24384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RF defocusing experienced by particles crossing a gap on a longitudinally stable phase.</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In the rest frame of the particle, only electrostatic forces  no stable points (maximum or minimum)  radial defocusing. </a:t>
            </a:r>
          </a:p>
          <a:p>
            <a:pPr marL="457200" indent="-457200">
              <a:lnSpc>
                <a:spcPct val="110000"/>
              </a:lnSpc>
              <a:spcBef>
                <a:spcPct val="50000"/>
              </a:spcBef>
              <a:buClr>
                <a:schemeClr val="hlink"/>
              </a:buClr>
              <a:buSzPct val="70000"/>
              <a:buFont typeface="Symbol" pitchFamily="18" charset="2"/>
              <a:buChar char="®"/>
            </a:pPr>
            <a:r>
              <a:rPr lang="en-US" sz="1600" dirty="0">
                <a:latin typeface="Comic Sans MS" pitchFamily="66" charset="0"/>
                <a:sym typeface="Symbol" pitchFamily="18" charset="2"/>
              </a:rPr>
              <a:t>Lorentz transformation and calculation of radial momentum impulse per period (from electric and magnetic field contribution in the laboratory frame): </a:t>
            </a:r>
          </a:p>
        </p:txBody>
      </p:sp>
      <p:sp>
        <p:nvSpPr>
          <p:cNvPr id="437256" name="Rectangle 8"/>
          <p:cNvSpPr>
            <a:spLocks noChangeArrowheads="1"/>
          </p:cNvSpPr>
          <p:nvPr/>
        </p:nvSpPr>
        <p:spPr bwMode="auto">
          <a:xfrm>
            <a:off x="1828800" y="4953000"/>
            <a:ext cx="8077200" cy="1219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endParaRPr lang="en-US" sz="1600">
              <a:latin typeface="Comic Sans MS" pitchFamily="66" charset="0"/>
              <a:sym typeface="Symbol" pitchFamily="18" charset="2"/>
            </a:endParaRPr>
          </a:p>
        </p:txBody>
      </p:sp>
      <p:graphicFrame>
        <p:nvGraphicFramePr>
          <p:cNvPr id="437258" name="Object 10"/>
          <p:cNvGraphicFramePr>
            <a:graphicFrameLocks noGrp="1" noChangeAspect="1"/>
          </p:cNvGraphicFramePr>
          <p:nvPr>
            <p:ph idx="1"/>
            <p:extLst>
              <p:ext uri="{D42A27DB-BD31-4B8C-83A1-F6EECF244321}">
                <p14:modId xmlns:p14="http://schemas.microsoft.com/office/powerpoint/2010/main" val="117291576"/>
              </p:ext>
            </p:extLst>
          </p:nvPr>
        </p:nvGraphicFramePr>
        <p:xfrm>
          <a:off x="6858000" y="3919537"/>
          <a:ext cx="2590800" cy="728663"/>
        </p:xfrm>
        <a:graphic>
          <a:graphicData uri="http://schemas.openxmlformats.org/presentationml/2006/ole">
            <mc:AlternateContent xmlns:mc="http://schemas.openxmlformats.org/markup-compatibility/2006">
              <mc:Choice xmlns:v="urn:schemas-microsoft-com:vml" Requires="v">
                <p:oleObj name="Equation" r:id="rId3" imgW="1536480" imgH="431640" progId="Equation.3">
                  <p:embed/>
                </p:oleObj>
              </mc:Choice>
              <mc:Fallback>
                <p:oleObj name="Equation" r:id="rId3" imgW="1536480" imgH="431640" progId="Equation.3">
                  <p:embed/>
                  <p:pic>
                    <p:nvPicPr>
                      <p:cNvPr id="437258"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3919537"/>
                        <a:ext cx="2590800"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7259" name="Rectangle 11"/>
          <p:cNvSpPr>
            <a:spLocks noChangeArrowheads="1"/>
          </p:cNvSpPr>
          <p:nvPr/>
        </p:nvSpPr>
        <p:spPr bwMode="auto">
          <a:xfrm>
            <a:off x="1908424" y="4753801"/>
            <a:ext cx="7772400" cy="12954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600" dirty="0">
                <a:solidFill>
                  <a:schemeClr val="hlink"/>
                </a:solidFill>
                <a:latin typeface="Comic Sans MS" pitchFamily="66" charset="0"/>
                <a:sym typeface="Symbol" pitchFamily="18" charset="2"/>
              </a:rPr>
              <a:t>Transverse defocusing</a:t>
            </a:r>
            <a:r>
              <a:rPr lang="en-US" sz="1600" dirty="0">
                <a:latin typeface="Comic Sans MS" pitchFamily="66" charset="0"/>
                <a:sym typeface="Symbol" pitchFamily="18" charset="2"/>
              </a:rPr>
              <a:t> </a:t>
            </a:r>
            <a:r>
              <a:rPr lang="en-US" sz="1600" dirty="0">
                <a:solidFill>
                  <a:schemeClr val="hlink"/>
                </a:solidFill>
                <a:latin typeface="Comic Sans MS" pitchFamily="66" charset="0"/>
                <a:sym typeface="Symbol" pitchFamily="18" charset="2"/>
              </a:rPr>
              <a:t>~ 1/</a:t>
            </a:r>
            <a:r>
              <a:rPr lang="en-US" sz="1600" dirty="0">
                <a:solidFill>
                  <a:schemeClr val="hlink"/>
                </a:solidFill>
                <a:latin typeface="Symbol" pitchFamily="18" charset="2"/>
                <a:sym typeface="Symbol" pitchFamily="18" charset="2"/>
              </a:rPr>
              <a:t>g</a:t>
            </a:r>
            <a:r>
              <a:rPr lang="en-US" sz="1600" baseline="30000" dirty="0">
                <a:solidFill>
                  <a:schemeClr val="hlink"/>
                </a:solidFill>
                <a:latin typeface="Comic Sans MS" pitchFamily="66" charset="0"/>
                <a:sym typeface="Symbol" pitchFamily="18" charset="2"/>
              </a:rPr>
              <a:t>2</a:t>
            </a:r>
            <a:r>
              <a:rPr lang="en-US" sz="1600" dirty="0">
                <a:solidFill>
                  <a:schemeClr val="hlink"/>
                </a:solidFill>
                <a:latin typeface="Comic Sans MS" pitchFamily="66" charset="0"/>
                <a:sym typeface="Symbol" pitchFamily="18" charset="2"/>
              </a:rPr>
              <a:t> disappears at relativistic velocity</a:t>
            </a:r>
            <a:r>
              <a:rPr lang="en-US" sz="1600" dirty="0">
                <a:latin typeface="Comic Sans MS" pitchFamily="66" charset="0"/>
                <a:sym typeface="Symbol" pitchFamily="18" charset="2"/>
              </a:rPr>
              <a:t> (transverse magnetic force cancels the transverse RF electric force).</a:t>
            </a:r>
          </a:p>
        </p:txBody>
      </p:sp>
      <p:sp>
        <p:nvSpPr>
          <p:cNvPr id="437260" name="Line 12"/>
          <p:cNvSpPr>
            <a:spLocks noChangeShapeType="1"/>
          </p:cNvSpPr>
          <p:nvPr/>
        </p:nvSpPr>
        <p:spPr bwMode="auto">
          <a:xfrm>
            <a:off x="1679824" y="2339885"/>
            <a:ext cx="1905000" cy="0"/>
          </a:xfrm>
          <a:prstGeom prst="line">
            <a:avLst/>
          </a:prstGeom>
          <a:noFill/>
          <a:ln w="12700">
            <a:solidFill>
              <a:schemeClr val="tx1"/>
            </a:solidFill>
            <a:round/>
            <a:headEnd type="none" w="sm" len="sm"/>
            <a:tailEnd type="arrow" w="med" len="med"/>
          </a:ln>
          <a:effectLst/>
        </p:spPr>
        <p:txBody>
          <a:bodyPr/>
          <a:lstStyle/>
          <a:p>
            <a:endParaRPr lang="en-US"/>
          </a:p>
        </p:txBody>
      </p:sp>
      <p:sp>
        <p:nvSpPr>
          <p:cNvPr id="437262" name="AutoShape 14"/>
          <p:cNvSpPr>
            <a:spLocks noChangeArrowheads="1"/>
          </p:cNvSpPr>
          <p:nvPr/>
        </p:nvSpPr>
        <p:spPr bwMode="auto">
          <a:xfrm>
            <a:off x="1679824" y="1425485"/>
            <a:ext cx="609600" cy="6858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437263" name="AutoShape 15"/>
          <p:cNvSpPr>
            <a:spLocks noChangeArrowheads="1"/>
          </p:cNvSpPr>
          <p:nvPr/>
        </p:nvSpPr>
        <p:spPr bwMode="auto">
          <a:xfrm>
            <a:off x="2822824" y="1425485"/>
            <a:ext cx="609600" cy="6858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437264" name="AutoShape 16"/>
          <p:cNvSpPr>
            <a:spLocks noChangeArrowheads="1"/>
          </p:cNvSpPr>
          <p:nvPr/>
        </p:nvSpPr>
        <p:spPr bwMode="auto">
          <a:xfrm>
            <a:off x="1679824" y="2568485"/>
            <a:ext cx="609600" cy="6858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437265" name="AutoShape 17"/>
          <p:cNvSpPr>
            <a:spLocks noChangeArrowheads="1"/>
          </p:cNvSpPr>
          <p:nvPr/>
        </p:nvSpPr>
        <p:spPr bwMode="auto">
          <a:xfrm>
            <a:off x="2822824" y="2568485"/>
            <a:ext cx="609600" cy="6858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437268" name="AutoShape 20"/>
          <p:cNvSpPr>
            <a:spLocks/>
          </p:cNvSpPr>
          <p:nvPr/>
        </p:nvSpPr>
        <p:spPr bwMode="auto">
          <a:xfrm rot="5400000" flipH="1">
            <a:off x="2441824" y="1730285"/>
            <a:ext cx="228600" cy="990600"/>
          </a:xfrm>
          <a:prstGeom prst="leftBracket">
            <a:avLst>
              <a:gd name="adj" fmla="val 36111"/>
            </a:avLst>
          </a:prstGeom>
          <a:noFill/>
          <a:ln w="12700">
            <a:solidFill>
              <a:srgbClr val="3333FF"/>
            </a:solidFill>
            <a:round/>
            <a:headEnd type="none" w="sm" len="sm"/>
            <a:tailEnd type="arrow" w="med" len="med"/>
          </a:ln>
          <a:effectLst/>
        </p:spPr>
        <p:txBody>
          <a:bodyPr wrap="none" anchor="ctr"/>
          <a:lstStyle/>
          <a:p>
            <a:endParaRPr lang="en-US"/>
          </a:p>
        </p:txBody>
      </p:sp>
      <p:sp>
        <p:nvSpPr>
          <p:cNvPr id="437269" name="AutoShape 21"/>
          <p:cNvSpPr>
            <a:spLocks/>
          </p:cNvSpPr>
          <p:nvPr/>
        </p:nvSpPr>
        <p:spPr bwMode="auto">
          <a:xfrm rot="5400000" flipH="1">
            <a:off x="2479924" y="1768385"/>
            <a:ext cx="152400" cy="838200"/>
          </a:xfrm>
          <a:prstGeom prst="leftBracket">
            <a:avLst>
              <a:gd name="adj" fmla="val 45833"/>
            </a:avLst>
          </a:prstGeom>
          <a:noFill/>
          <a:ln w="12700">
            <a:solidFill>
              <a:srgbClr val="3333FF"/>
            </a:solidFill>
            <a:round/>
            <a:headEnd type="none" w="sm" len="sm"/>
            <a:tailEnd type="arrow" w="med" len="med"/>
          </a:ln>
          <a:effectLst/>
        </p:spPr>
        <p:txBody>
          <a:bodyPr wrap="none" anchor="ctr"/>
          <a:lstStyle/>
          <a:p>
            <a:endParaRPr lang="en-US"/>
          </a:p>
        </p:txBody>
      </p:sp>
      <p:sp>
        <p:nvSpPr>
          <p:cNvPr id="437270" name="AutoShape 22"/>
          <p:cNvSpPr>
            <a:spLocks/>
          </p:cNvSpPr>
          <p:nvPr/>
        </p:nvSpPr>
        <p:spPr bwMode="auto">
          <a:xfrm rot="5400000" flipH="1">
            <a:off x="2518024" y="1806485"/>
            <a:ext cx="76200" cy="685800"/>
          </a:xfrm>
          <a:prstGeom prst="leftBracket">
            <a:avLst>
              <a:gd name="adj" fmla="val 75000"/>
            </a:avLst>
          </a:prstGeom>
          <a:noFill/>
          <a:ln w="12700">
            <a:solidFill>
              <a:srgbClr val="3333FF"/>
            </a:solidFill>
            <a:round/>
            <a:headEnd type="none" w="sm" len="sm"/>
            <a:tailEnd type="arrow" w="med" len="med"/>
          </a:ln>
          <a:effectLst/>
        </p:spPr>
        <p:txBody>
          <a:bodyPr wrap="none" anchor="ctr"/>
          <a:lstStyle/>
          <a:p>
            <a:endParaRPr lang="en-US"/>
          </a:p>
        </p:txBody>
      </p:sp>
      <p:sp>
        <p:nvSpPr>
          <p:cNvPr id="437271" name="AutoShape 23"/>
          <p:cNvSpPr>
            <a:spLocks/>
          </p:cNvSpPr>
          <p:nvPr/>
        </p:nvSpPr>
        <p:spPr bwMode="auto">
          <a:xfrm rot="5400000" flipH="1">
            <a:off x="2518024" y="1806485"/>
            <a:ext cx="76200" cy="533400"/>
          </a:xfrm>
          <a:prstGeom prst="leftBracket">
            <a:avLst>
              <a:gd name="adj" fmla="val 58333"/>
            </a:avLst>
          </a:prstGeom>
          <a:noFill/>
          <a:ln w="12700">
            <a:solidFill>
              <a:srgbClr val="3333FF"/>
            </a:solidFill>
            <a:round/>
            <a:headEnd type="none" w="sm" len="sm"/>
            <a:tailEnd type="arrow" w="med" len="med"/>
          </a:ln>
          <a:effectLst/>
        </p:spPr>
        <p:txBody>
          <a:bodyPr wrap="none" anchor="ctr"/>
          <a:lstStyle/>
          <a:p>
            <a:endParaRPr lang="en-US"/>
          </a:p>
        </p:txBody>
      </p:sp>
      <p:sp>
        <p:nvSpPr>
          <p:cNvPr id="437272" name="Line 24"/>
          <p:cNvSpPr>
            <a:spLocks noChangeShapeType="1"/>
          </p:cNvSpPr>
          <p:nvPr/>
        </p:nvSpPr>
        <p:spPr bwMode="auto">
          <a:xfrm>
            <a:off x="2289424" y="20350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73" name="Line 25"/>
          <p:cNvSpPr>
            <a:spLocks noChangeShapeType="1"/>
          </p:cNvSpPr>
          <p:nvPr/>
        </p:nvSpPr>
        <p:spPr bwMode="auto">
          <a:xfrm>
            <a:off x="2289424" y="19588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74" name="Line 26"/>
          <p:cNvSpPr>
            <a:spLocks noChangeShapeType="1"/>
          </p:cNvSpPr>
          <p:nvPr/>
        </p:nvSpPr>
        <p:spPr bwMode="auto">
          <a:xfrm>
            <a:off x="2289424" y="18826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75" name="Line 27"/>
          <p:cNvSpPr>
            <a:spLocks noChangeShapeType="1"/>
          </p:cNvSpPr>
          <p:nvPr/>
        </p:nvSpPr>
        <p:spPr bwMode="auto">
          <a:xfrm>
            <a:off x="2289424" y="18064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87" name="AutoShape 39"/>
          <p:cNvSpPr>
            <a:spLocks/>
          </p:cNvSpPr>
          <p:nvPr/>
        </p:nvSpPr>
        <p:spPr bwMode="auto">
          <a:xfrm rot="16200000" flipH="1" flipV="1">
            <a:off x="2441824" y="1958885"/>
            <a:ext cx="228600" cy="990600"/>
          </a:xfrm>
          <a:prstGeom prst="leftBracket">
            <a:avLst>
              <a:gd name="adj" fmla="val 36111"/>
            </a:avLst>
          </a:prstGeom>
          <a:noFill/>
          <a:ln w="12700">
            <a:solidFill>
              <a:srgbClr val="3333FF"/>
            </a:solidFill>
            <a:round/>
            <a:headEnd type="none" w="sm" len="sm"/>
            <a:tailEnd type="arrow" w="med" len="med"/>
          </a:ln>
          <a:effectLst/>
        </p:spPr>
        <p:txBody>
          <a:bodyPr wrap="none" anchor="ctr"/>
          <a:lstStyle/>
          <a:p>
            <a:endParaRPr lang="en-US"/>
          </a:p>
        </p:txBody>
      </p:sp>
      <p:sp>
        <p:nvSpPr>
          <p:cNvPr id="437288" name="AutoShape 40"/>
          <p:cNvSpPr>
            <a:spLocks/>
          </p:cNvSpPr>
          <p:nvPr/>
        </p:nvSpPr>
        <p:spPr bwMode="auto">
          <a:xfrm rot="16200000" flipH="1" flipV="1">
            <a:off x="2479924" y="2073185"/>
            <a:ext cx="152400" cy="838200"/>
          </a:xfrm>
          <a:prstGeom prst="leftBracket">
            <a:avLst>
              <a:gd name="adj" fmla="val 45833"/>
            </a:avLst>
          </a:prstGeom>
          <a:noFill/>
          <a:ln w="12700">
            <a:solidFill>
              <a:srgbClr val="3333FF"/>
            </a:solidFill>
            <a:round/>
            <a:headEnd type="none" w="sm" len="sm"/>
            <a:tailEnd type="arrow" w="med" len="med"/>
          </a:ln>
          <a:effectLst/>
        </p:spPr>
        <p:txBody>
          <a:bodyPr wrap="none" anchor="ctr"/>
          <a:lstStyle/>
          <a:p>
            <a:endParaRPr lang="en-US"/>
          </a:p>
        </p:txBody>
      </p:sp>
      <p:sp>
        <p:nvSpPr>
          <p:cNvPr id="437289" name="AutoShape 41"/>
          <p:cNvSpPr>
            <a:spLocks/>
          </p:cNvSpPr>
          <p:nvPr/>
        </p:nvSpPr>
        <p:spPr bwMode="auto">
          <a:xfrm rot="16200000" flipH="1" flipV="1">
            <a:off x="2518024" y="2187485"/>
            <a:ext cx="76200" cy="685800"/>
          </a:xfrm>
          <a:prstGeom prst="leftBracket">
            <a:avLst>
              <a:gd name="adj" fmla="val 75000"/>
            </a:avLst>
          </a:prstGeom>
          <a:noFill/>
          <a:ln w="12700">
            <a:solidFill>
              <a:srgbClr val="3333FF"/>
            </a:solidFill>
            <a:round/>
            <a:headEnd type="none" w="sm" len="sm"/>
            <a:tailEnd type="arrow" w="med" len="med"/>
          </a:ln>
          <a:effectLst/>
        </p:spPr>
        <p:txBody>
          <a:bodyPr wrap="none" anchor="ctr"/>
          <a:lstStyle/>
          <a:p>
            <a:endParaRPr lang="en-US"/>
          </a:p>
        </p:txBody>
      </p:sp>
      <p:sp>
        <p:nvSpPr>
          <p:cNvPr id="437290" name="AutoShape 42"/>
          <p:cNvSpPr>
            <a:spLocks/>
          </p:cNvSpPr>
          <p:nvPr/>
        </p:nvSpPr>
        <p:spPr bwMode="auto">
          <a:xfrm rot="16200000" flipH="1" flipV="1">
            <a:off x="2518024" y="2339885"/>
            <a:ext cx="76200" cy="533400"/>
          </a:xfrm>
          <a:prstGeom prst="leftBracket">
            <a:avLst>
              <a:gd name="adj" fmla="val 58333"/>
            </a:avLst>
          </a:prstGeom>
          <a:noFill/>
          <a:ln w="12700">
            <a:solidFill>
              <a:srgbClr val="3333FF"/>
            </a:solidFill>
            <a:round/>
            <a:headEnd type="none" w="sm" len="sm"/>
            <a:tailEnd type="arrow" w="med" len="med"/>
          </a:ln>
          <a:effectLst/>
        </p:spPr>
        <p:txBody>
          <a:bodyPr wrap="none" anchor="ctr"/>
          <a:lstStyle/>
          <a:p>
            <a:endParaRPr lang="en-US"/>
          </a:p>
        </p:txBody>
      </p:sp>
      <p:sp>
        <p:nvSpPr>
          <p:cNvPr id="437291" name="Line 43"/>
          <p:cNvSpPr>
            <a:spLocks noChangeShapeType="1"/>
          </p:cNvSpPr>
          <p:nvPr/>
        </p:nvSpPr>
        <p:spPr bwMode="auto">
          <a:xfrm flipV="1">
            <a:off x="2289424" y="2644685"/>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92" name="Line 44"/>
          <p:cNvSpPr>
            <a:spLocks noChangeShapeType="1"/>
          </p:cNvSpPr>
          <p:nvPr/>
        </p:nvSpPr>
        <p:spPr bwMode="auto">
          <a:xfrm>
            <a:off x="2289424" y="2873285"/>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93" name="Line 45"/>
          <p:cNvSpPr>
            <a:spLocks noChangeShapeType="1"/>
          </p:cNvSpPr>
          <p:nvPr/>
        </p:nvSpPr>
        <p:spPr bwMode="auto">
          <a:xfrm>
            <a:off x="2289424" y="2797085"/>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94" name="Line 46"/>
          <p:cNvSpPr>
            <a:spLocks noChangeShapeType="1"/>
          </p:cNvSpPr>
          <p:nvPr/>
        </p:nvSpPr>
        <p:spPr bwMode="auto">
          <a:xfrm>
            <a:off x="2289424" y="2720885"/>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96" name="Line 48"/>
          <p:cNvSpPr>
            <a:spLocks noChangeShapeType="1"/>
          </p:cNvSpPr>
          <p:nvPr/>
        </p:nvSpPr>
        <p:spPr bwMode="auto">
          <a:xfrm>
            <a:off x="2289424" y="17302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97" name="Line 49"/>
          <p:cNvSpPr>
            <a:spLocks noChangeShapeType="1"/>
          </p:cNvSpPr>
          <p:nvPr/>
        </p:nvSpPr>
        <p:spPr bwMode="auto">
          <a:xfrm>
            <a:off x="2289424" y="16540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98" name="Line 50"/>
          <p:cNvSpPr>
            <a:spLocks noChangeShapeType="1"/>
          </p:cNvSpPr>
          <p:nvPr/>
        </p:nvSpPr>
        <p:spPr bwMode="auto">
          <a:xfrm>
            <a:off x="2289424" y="15778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299" name="Line 51"/>
          <p:cNvSpPr>
            <a:spLocks noChangeShapeType="1"/>
          </p:cNvSpPr>
          <p:nvPr/>
        </p:nvSpPr>
        <p:spPr bwMode="auto">
          <a:xfrm>
            <a:off x="2289424" y="15016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300" name="Line 52"/>
          <p:cNvSpPr>
            <a:spLocks noChangeShapeType="1"/>
          </p:cNvSpPr>
          <p:nvPr/>
        </p:nvSpPr>
        <p:spPr bwMode="auto">
          <a:xfrm>
            <a:off x="2289424" y="30256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301" name="Line 53"/>
          <p:cNvSpPr>
            <a:spLocks noChangeShapeType="1"/>
          </p:cNvSpPr>
          <p:nvPr/>
        </p:nvSpPr>
        <p:spPr bwMode="auto">
          <a:xfrm>
            <a:off x="2289424" y="29494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302" name="Line 54"/>
          <p:cNvSpPr>
            <a:spLocks noChangeShapeType="1"/>
          </p:cNvSpPr>
          <p:nvPr/>
        </p:nvSpPr>
        <p:spPr bwMode="auto">
          <a:xfrm>
            <a:off x="2289424" y="31780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303" name="Line 55"/>
          <p:cNvSpPr>
            <a:spLocks noChangeShapeType="1"/>
          </p:cNvSpPr>
          <p:nvPr/>
        </p:nvSpPr>
        <p:spPr bwMode="auto">
          <a:xfrm>
            <a:off x="2289424" y="3101885"/>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437304" name="Oval 56"/>
          <p:cNvSpPr>
            <a:spLocks noChangeArrowheads="1"/>
          </p:cNvSpPr>
          <p:nvPr/>
        </p:nvSpPr>
        <p:spPr bwMode="auto">
          <a:xfrm flipH="1">
            <a:off x="2670424" y="2263685"/>
            <a:ext cx="228600" cy="152400"/>
          </a:xfrm>
          <a:prstGeom prst="ellipse">
            <a:avLst/>
          </a:prstGeom>
          <a:solidFill>
            <a:schemeClr val="hlink"/>
          </a:solidFill>
          <a:ln w="12700">
            <a:solidFill>
              <a:schemeClr val="tx1"/>
            </a:solidFill>
            <a:round/>
            <a:headEnd type="none" w="sm" len="sm"/>
            <a:tailEnd type="none" w="sm" len="sm"/>
          </a:ln>
          <a:effectLst/>
        </p:spPr>
        <p:txBody>
          <a:bodyPr wrap="none" anchor="ctr"/>
          <a:lstStyle/>
          <a:p>
            <a:endParaRPr lang="en-US"/>
          </a:p>
        </p:txBody>
      </p:sp>
      <p:sp>
        <p:nvSpPr>
          <p:cNvPr id="437306" name="AutoShape 58"/>
          <p:cNvSpPr>
            <a:spLocks/>
          </p:cNvSpPr>
          <p:nvPr/>
        </p:nvSpPr>
        <p:spPr bwMode="auto">
          <a:xfrm>
            <a:off x="1451224" y="3482885"/>
            <a:ext cx="914400" cy="533400"/>
          </a:xfrm>
          <a:prstGeom prst="borderCallout2">
            <a:avLst>
              <a:gd name="adj1" fmla="val 21431"/>
              <a:gd name="adj2" fmla="val 108333"/>
              <a:gd name="adj3" fmla="val 21431"/>
              <a:gd name="adj4" fmla="val 126042"/>
              <a:gd name="adj5" fmla="val -214287"/>
              <a:gd name="adj6" fmla="val 144620"/>
            </a:avLst>
          </a:prstGeom>
          <a:solidFill>
            <a:schemeClr val="bg1"/>
          </a:solidFill>
          <a:ln w="12700">
            <a:solidFill>
              <a:schemeClr val="tx1"/>
            </a:solidFill>
            <a:miter lim="800000"/>
            <a:headEnd type="none" w="sm" len="sm"/>
            <a:tailEnd type="none" w="sm" len="sm"/>
          </a:ln>
          <a:effectLst/>
        </p:spPr>
        <p:txBody>
          <a:bodyPr/>
          <a:lstStyle/>
          <a:p>
            <a:pPr algn="ctr"/>
            <a:r>
              <a:rPr lang="en-US" sz="1000"/>
              <a:t>Bunch position at max E(t)</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Focusing</a:t>
            </a:r>
            <a:endParaRPr lang="en-US" dirty="0"/>
          </a:p>
        </p:txBody>
      </p:sp>
      <p:sp>
        <p:nvSpPr>
          <p:cNvPr id="4" name="Footer Placeholder 3"/>
          <p:cNvSpPr>
            <a:spLocks noGrp="1"/>
          </p:cNvSpPr>
          <p:nvPr>
            <p:ph type="ftr" sz="quarter" idx="11"/>
          </p:nvPr>
        </p:nvSpPr>
        <p:spPr bwMode="auto">
          <a:xfrm>
            <a:off x="10243333" y="5870257"/>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106FA32B-435A-4D97-9164-A8DA6170CA2B}" type="slidenum">
              <a:rPr lang="en-GB" smtClean="0"/>
              <a:pPr/>
              <a:t>65</a:t>
            </a:fld>
            <a:endParaRPr lang="en-GB" dirty="0"/>
          </a:p>
        </p:txBody>
      </p:sp>
      <p:sp>
        <p:nvSpPr>
          <p:cNvPr id="5" name="Rectangle 4"/>
          <p:cNvSpPr/>
          <p:nvPr/>
        </p:nvSpPr>
        <p:spPr>
          <a:xfrm>
            <a:off x="710629" y="1224129"/>
            <a:ext cx="10868110" cy="2816156"/>
          </a:xfrm>
          <a:prstGeom prst="rect">
            <a:avLst/>
          </a:prstGeom>
        </p:spPr>
        <p:txBody>
          <a:bodyPr wrap="square">
            <a:spAutoFit/>
          </a:bodyPr>
          <a:lstStyle/>
          <a:p>
            <a:r>
              <a:rPr lang="en-US" sz="1600" dirty="0">
                <a:solidFill>
                  <a:srgbClr val="FF0000"/>
                </a:solidFill>
                <a:latin typeface="Comic Sans MS"/>
                <a:sym typeface="Symbol" pitchFamily="18" charset="2"/>
              </a:rPr>
              <a:t>Defocusing</a:t>
            </a:r>
            <a:r>
              <a:rPr lang="en-US" sz="1600" dirty="0">
                <a:latin typeface="Comic Sans MS"/>
                <a:sym typeface="Symbol" pitchFamily="18" charset="2"/>
              </a:rPr>
              <a:t> forces need to be compensated by </a:t>
            </a:r>
            <a:r>
              <a:rPr lang="en-US" sz="1600" dirty="0">
                <a:solidFill>
                  <a:srgbClr val="FF0000"/>
                </a:solidFill>
                <a:latin typeface="Comic Sans MS"/>
                <a:sym typeface="Symbol" pitchFamily="18" charset="2"/>
              </a:rPr>
              <a:t>focusing</a:t>
            </a:r>
            <a:r>
              <a:rPr lang="en-US" sz="1600" dirty="0">
                <a:latin typeface="Comic Sans MS"/>
                <a:sym typeface="Symbol" pitchFamily="18" charset="2"/>
              </a:rPr>
              <a:t> forces </a:t>
            </a:r>
            <a:r>
              <a:rPr lang="en-US" sz="1600" dirty="0">
                <a:latin typeface="Arial"/>
                <a:cs typeface="Arial"/>
                <a:sym typeface="Symbol" pitchFamily="18" charset="2"/>
              </a:rPr>
              <a:t>→ </a:t>
            </a:r>
            <a:r>
              <a:rPr lang="en-US" sz="1600" dirty="0">
                <a:latin typeface="Comic Sans MS"/>
                <a:sym typeface="Symbol" pitchFamily="18" charset="2"/>
              </a:rPr>
              <a:t>alternating gradient focusing provided by quadrupoles along the beam line.</a:t>
            </a:r>
          </a:p>
          <a:p>
            <a:endParaRPr lang="en-US" sz="1100" dirty="0">
              <a:latin typeface="Comic Sans MS"/>
              <a:sym typeface="Symbol" pitchFamily="18" charset="2"/>
            </a:endParaRPr>
          </a:p>
          <a:p>
            <a:r>
              <a:rPr lang="en-US" sz="1600" dirty="0">
                <a:latin typeface="Comic Sans MS"/>
                <a:sym typeface="Symbol" pitchFamily="18" charset="2"/>
              </a:rPr>
              <a:t>A linac alternates accelerating sections with focusing sections. Options are: one quadrupole (</a:t>
            </a:r>
            <a:r>
              <a:rPr lang="en-US" sz="1600" dirty="0">
                <a:solidFill>
                  <a:srgbClr val="FF0000"/>
                </a:solidFill>
                <a:latin typeface="Comic Sans MS"/>
                <a:sym typeface="Symbol" pitchFamily="18" charset="2"/>
              </a:rPr>
              <a:t>singlet</a:t>
            </a:r>
            <a:r>
              <a:rPr lang="en-US" sz="1600" dirty="0">
                <a:latin typeface="Comic Sans MS"/>
                <a:sym typeface="Symbol" pitchFamily="18" charset="2"/>
              </a:rPr>
              <a:t> focusing), two quadrupoles (</a:t>
            </a:r>
            <a:r>
              <a:rPr lang="en-US" sz="1600" dirty="0">
                <a:solidFill>
                  <a:srgbClr val="FF0000"/>
                </a:solidFill>
                <a:latin typeface="Comic Sans MS"/>
                <a:sym typeface="Symbol" pitchFamily="18" charset="2"/>
              </a:rPr>
              <a:t>doublet</a:t>
            </a:r>
            <a:r>
              <a:rPr lang="en-US" sz="1600" dirty="0">
                <a:latin typeface="Comic Sans MS"/>
                <a:sym typeface="Symbol" pitchFamily="18" charset="2"/>
              </a:rPr>
              <a:t> focusing) or three quadrupoles (</a:t>
            </a:r>
            <a:r>
              <a:rPr lang="en-US" sz="1600" dirty="0">
                <a:solidFill>
                  <a:srgbClr val="FF0000"/>
                </a:solidFill>
                <a:latin typeface="Comic Sans MS"/>
                <a:sym typeface="Symbol" pitchFamily="18" charset="2"/>
              </a:rPr>
              <a:t>triplet</a:t>
            </a:r>
            <a:r>
              <a:rPr lang="en-US" sz="1600" dirty="0">
                <a:latin typeface="Comic Sans MS"/>
                <a:sym typeface="Symbol" pitchFamily="18" charset="2"/>
              </a:rPr>
              <a:t> focusing).</a:t>
            </a:r>
          </a:p>
          <a:p>
            <a:r>
              <a:rPr lang="en-US" sz="1100" dirty="0">
                <a:latin typeface="Comic Sans MS"/>
                <a:sym typeface="Symbol" pitchFamily="18" charset="2"/>
              </a:rPr>
              <a:t> </a:t>
            </a:r>
            <a:r>
              <a:rPr lang="en-US" sz="1000" dirty="0">
                <a:latin typeface="Comic Sans MS"/>
                <a:sym typeface="Symbol" pitchFamily="18" charset="2"/>
              </a:rPr>
              <a:t> </a:t>
            </a:r>
            <a:endParaRPr lang="en-US" sz="1100" dirty="0">
              <a:latin typeface="Comic Sans MS"/>
              <a:sym typeface="Symbol" pitchFamily="18" charset="2"/>
            </a:endParaRPr>
          </a:p>
          <a:p>
            <a:r>
              <a:rPr lang="en-US" sz="1600" dirty="0">
                <a:latin typeface="Comic Sans MS"/>
                <a:sym typeface="Symbol" pitchFamily="18" charset="2"/>
              </a:rPr>
              <a:t>Focusing period=length after which the structure is repeated (usually as </a:t>
            </a:r>
            <a:r>
              <a:rPr lang="en-US" sz="1600" dirty="0" err="1">
                <a:solidFill>
                  <a:srgbClr val="FF0000"/>
                </a:solidFill>
                <a:latin typeface="Comic Sans MS"/>
                <a:sym typeface="Symbol" pitchFamily="18" charset="2"/>
              </a:rPr>
              <a:t>N</a:t>
            </a:r>
            <a:r>
              <a:rPr lang="en-US" sz="1600" dirty="0" err="1">
                <a:solidFill>
                  <a:srgbClr val="FF0000"/>
                </a:solidFill>
                <a:latin typeface="Symbol" pitchFamily="18" charset="2"/>
                <a:sym typeface="Symbol" pitchFamily="18" charset="2"/>
              </a:rPr>
              <a:t>bl</a:t>
            </a:r>
            <a:r>
              <a:rPr lang="en-US" sz="1600" dirty="0">
                <a:latin typeface="Comic Sans MS"/>
                <a:sym typeface="Symbol" pitchFamily="18" charset="2"/>
              </a:rPr>
              <a:t>).</a:t>
            </a:r>
          </a:p>
          <a:p>
            <a:endParaRPr lang="en-US" sz="1100" dirty="0">
              <a:latin typeface="Comic Sans MS"/>
              <a:sym typeface="Symbol" pitchFamily="18" charset="2"/>
            </a:endParaRPr>
          </a:p>
          <a:p>
            <a:r>
              <a:rPr lang="en-US" sz="1600" dirty="0">
                <a:latin typeface="Comic Sans MS"/>
                <a:sym typeface="Symbol" pitchFamily="18" charset="2"/>
              </a:rPr>
              <a:t>The accelerating sections have to match the increasing beam velocity </a:t>
            </a:r>
            <a:r>
              <a:rPr lang="en-US" sz="1600" dirty="0">
                <a:latin typeface="Arial"/>
                <a:cs typeface="Arial"/>
                <a:sym typeface="Symbol" pitchFamily="18" charset="2"/>
              </a:rPr>
              <a:t>→ </a:t>
            </a:r>
            <a:r>
              <a:rPr lang="en-US" sz="1600" dirty="0">
                <a:latin typeface="Comic Sans MS"/>
                <a:sym typeface="Symbol" pitchFamily="18" charset="2"/>
              </a:rPr>
              <a:t>the basic focusing period increases in length (but the beam travel time in a focusing period remains constant). </a:t>
            </a:r>
          </a:p>
          <a:p>
            <a:r>
              <a:rPr lang="en-US" sz="1600" dirty="0">
                <a:latin typeface="Comic Sans MS"/>
                <a:sym typeface="Symbol" pitchFamily="18" charset="2"/>
              </a:rPr>
              <a:t>The </a:t>
            </a:r>
            <a:r>
              <a:rPr lang="en-US" sz="1600" dirty="0">
                <a:solidFill>
                  <a:srgbClr val="FF0000"/>
                </a:solidFill>
                <a:latin typeface="Comic Sans MS"/>
                <a:sym typeface="Symbol" pitchFamily="18" charset="2"/>
              </a:rPr>
              <a:t>maximum allowed distance </a:t>
            </a:r>
            <a:r>
              <a:rPr lang="en-US" sz="1600" dirty="0">
                <a:latin typeface="Comic Sans MS"/>
                <a:sym typeface="Symbol" pitchFamily="18" charset="2"/>
              </a:rPr>
              <a:t>between focusing elements depends on beam energy and current and change in the different linac sections (from only one gap in the DTL to one or more multi-cell cavities at high energies).</a:t>
            </a:r>
            <a:endParaRPr lang="en-US" sz="1600" dirty="0"/>
          </a:p>
        </p:txBody>
      </p:sp>
      <p:pic>
        <p:nvPicPr>
          <p:cNvPr id="883714" name="Picture 5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93890" y="4308157"/>
            <a:ext cx="6102427" cy="1752600"/>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2"/>
          <p:cNvSpPr>
            <a:spLocks noGrp="1"/>
          </p:cNvSpPr>
          <p:nvPr>
            <p:ph type="ftr" sz="quarter" idx="11"/>
          </p:nvPr>
        </p:nvSpPr>
        <p:spPr>
          <a:xfrm>
            <a:off x="9677400" y="6308725"/>
            <a:ext cx="457200" cy="381000"/>
          </a:xfrm>
        </p:spPr>
        <p:txBody>
          <a:bodyPr/>
          <a:lstStyle/>
          <a:p>
            <a:fld id="{8B59D1CC-A151-4FDC-90EE-7A95278408F0}" type="slidenum">
              <a:rPr lang="en-GB"/>
              <a:pPr/>
              <a:t>66</a:t>
            </a:fld>
            <a:endParaRPr lang="en-GB"/>
          </a:p>
        </p:txBody>
      </p:sp>
      <p:sp>
        <p:nvSpPr>
          <p:cNvPr id="696322" name="Slide Number Placeholder 2"/>
          <p:cNvSpPr txBox="1">
            <a:spLocks noGrp="1"/>
          </p:cNvSpPr>
          <p:nvPr/>
        </p:nvSpPr>
        <p:spPr bwMode="auto">
          <a:xfrm>
            <a:off x="7239000" y="6381750"/>
            <a:ext cx="2971800" cy="476250"/>
          </a:xfrm>
          <a:prstGeom prst="rect">
            <a:avLst/>
          </a:prstGeom>
          <a:noFill/>
          <a:ln w="9525">
            <a:noFill/>
            <a:miter lim="800000"/>
            <a:headEnd/>
            <a:tailEnd/>
          </a:ln>
        </p:spPr>
        <p:txBody>
          <a:bodyPr/>
          <a:lstStyle/>
          <a:p>
            <a:pPr algn="r" eaLnBrk="1" hangingPunct="1"/>
            <a:fld id="{B4301DEC-8611-4516-A144-E95F647C513B}" type="slidenum">
              <a:rPr lang="en-US" sz="1400"/>
              <a:pPr algn="r" eaLnBrk="1" hangingPunct="1"/>
              <a:t>66</a:t>
            </a:fld>
            <a:endParaRPr lang="en-US" sz="1400"/>
          </a:p>
        </p:txBody>
      </p:sp>
      <p:sp>
        <p:nvSpPr>
          <p:cNvPr id="696323" name="Rectangle 4"/>
          <p:cNvSpPr>
            <a:spLocks noGrp="1" noChangeArrowheads="1"/>
          </p:cNvSpPr>
          <p:nvPr>
            <p:ph type="title" idx="4294967295"/>
          </p:nvPr>
        </p:nvSpPr>
        <p:spPr>
          <a:xfrm>
            <a:off x="0" y="0"/>
            <a:ext cx="12192000" cy="775667"/>
          </a:xfrm>
        </p:spPr>
        <p:txBody>
          <a:bodyPr vert="horz" lIns="91440" tIns="45720" rIns="91440" bIns="45720" rtlCol="0" anchor="b" anchorCtr="0">
            <a:noAutofit/>
          </a:bodyPr>
          <a:lstStyle/>
          <a:p>
            <a:pPr eaLnBrk="1" hangingPunct="1"/>
            <a:r>
              <a:rPr lang="en-US" sz="3200" dirty="0"/>
              <a:t>Transverse beam equilibrium in linacs</a:t>
            </a:r>
          </a:p>
        </p:txBody>
      </p:sp>
      <p:graphicFrame>
        <p:nvGraphicFramePr>
          <p:cNvPr id="696324" name="Object 4"/>
          <p:cNvGraphicFramePr>
            <a:graphicFrameLocks noChangeAspect="1"/>
          </p:cNvGraphicFramePr>
          <p:nvPr>
            <p:extLst>
              <p:ext uri="{D42A27DB-BD31-4B8C-83A1-F6EECF244321}">
                <p14:modId xmlns:p14="http://schemas.microsoft.com/office/powerpoint/2010/main" val="3908750510"/>
              </p:ext>
            </p:extLst>
          </p:nvPr>
        </p:nvGraphicFramePr>
        <p:xfrm>
          <a:off x="2057400" y="2925142"/>
          <a:ext cx="6781800" cy="865188"/>
        </p:xfrm>
        <a:graphic>
          <a:graphicData uri="http://schemas.openxmlformats.org/presentationml/2006/ole">
            <mc:AlternateContent xmlns:mc="http://schemas.openxmlformats.org/markup-compatibility/2006">
              <mc:Choice xmlns:v="urn:schemas-microsoft-com:vml" Requires="v">
                <p:oleObj name="Equation" r:id="rId2" imgW="4228920" imgH="507960" progId="Equation.3">
                  <p:embed/>
                </p:oleObj>
              </mc:Choice>
              <mc:Fallback>
                <p:oleObj name="Equation" r:id="rId2" imgW="4228920" imgH="507960" progId="Equation.3">
                  <p:embed/>
                  <p:pic>
                    <p:nvPicPr>
                      <p:cNvPr id="696324" name="Object 4"/>
                      <p:cNvPicPr>
                        <a:picLocks noChangeAspect="1" noChangeArrowheads="1"/>
                      </p:cNvPicPr>
                      <p:nvPr/>
                    </p:nvPicPr>
                    <p:blipFill>
                      <a:blip r:embed="rId3">
                        <a:extLst>
                          <a:ext uri="{28A0092B-C50C-407E-A947-70E740481C1C}">
                            <a14:useLocalDpi xmlns:a14="http://schemas.microsoft.com/office/drawing/2010/main" val="0"/>
                          </a:ext>
                        </a:extLst>
                      </a:blip>
                      <a:srcRect r="5882"/>
                      <a:stretch>
                        <a:fillRect/>
                      </a:stretch>
                    </p:blipFill>
                    <p:spPr bwMode="auto">
                      <a:xfrm>
                        <a:off x="2057400" y="2925142"/>
                        <a:ext cx="6781800" cy="865188"/>
                      </a:xfrm>
                      <a:prstGeom prst="rect">
                        <a:avLst/>
                      </a:prstGeom>
                      <a:solidFill>
                        <a:srgbClr val="FFFFAB"/>
                      </a:solidFill>
                    </p:spPr>
                  </p:pic>
                </p:oleObj>
              </mc:Fallback>
            </mc:AlternateContent>
          </a:graphicData>
        </a:graphic>
      </p:graphicFrame>
      <p:sp>
        <p:nvSpPr>
          <p:cNvPr id="696325" name="Text Box 6"/>
          <p:cNvSpPr txBox="1">
            <a:spLocks noChangeArrowheads="1"/>
          </p:cNvSpPr>
          <p:nvPr/>
        </p:nvSpPr>
        <p:spPr bwMode="auto">
          <a:xfrm>
            <a:off x="1752601" y="2315543"/>
            <a:ext cx="6958013" cy="366713"/>
          </a:xfrm>
          <a:prstGeom prst="rect">
            <a:avLst/>
          </a:prstGeom>
          <a:noFill/>
          <a:ln w="12700">
            <a:noFill/>
            <a:miter lim="800000"/>
            <a:headEnd type="none" w="sm" len="sm"/>
            <a:tailEnd type="none" w="sm" len="sm"/>
          </a:ln>
        </p:spPr>
        <p:txBody>
          <a:bodyPr wrap="none">
            <a:spAutoFit/>
          </a:bodyPr>
          <a:lstStyle/>
          <a:p>
            <a:r>
              <a:rPr lang="en-US">
                <a:solidFill>
                  <a:schemeClr val="hlink"/>
                </a:solidFill>
                <a:latin typeface="Comic Sans MS" pitchFamily="66" charset="0"/>
              </a:rPr>
              <a:t>Ph. advance = Ext. quad focusing - RF defocusing - space charge</a:t>
            </a:r>
          </a:p>
        </p:txBody>
      </p:sp>
      <p:sp>
        <p:nvSpPr>
          <p:cNvPr id="696326" name="Line 7"/>
          <p:cNvSpPr>
            <a:spLocks noChangeShapeType="1"/>
          </p:cNvSpPr>
          <p:nvPr/>
        </p:nvSpPr>
        <p:spPr bwMode="auto">
          <a:xfrm>
            <a:off x="2667000" y="2696542"/>
            <a:ext cx="304800" cy="304800"/>
          </a:xfrm>
          <a:prstGeom prst="line">
            <a:avLst/>
          </a:prstGeom>
          <a:noFill/>
          <a:ln w="12700">
            <a:solidFill>
              <a:srgbClr val="3333FF"/>
            </a:solidFill>
            <a:round/>
            <a:headEnd type="none" w="sm" len="sm"/>
            <a:tailEnd type="triangle" w="med" len="lg"/>
          </a:ln>
        </p:spPr>
        <p:txBody>
          <a:bodyPr/>
          <a:lstStyle/>
          <a:p>
            <a:endParaRPr lang="en-US"/>
          </a:p>
        </p:txBody>
      </p:sp>
      <p:sp>
        <p:nvSpPr>
          <p:cNvPr id="696327" name="Line 8"/>
          <p:cNvSpPr>
            <a:spLocks noChangeShapeType="1"/>
          </p:cNvSpPr>
          <p:nvPr/>
        </p:nvSpPr>
        <p:spPr bwMode="auto">
          <a:xfrm>
            <a:off x="4267200" y="2696542"/>
            <a:ext cx="76200" cy="304800"/>
          </a:xfrm>
          <a:prstGeom prst="line">
            <a:avLst/>
          </a:prstGeom>
          <a:noFill/>
          <a:ln w="12700">
            <a:solidFill>
              <a:srgbClr val="3333FF"/>
            </a:solidFill>
            <a:round/>
            <a:headEnd type="none" w="sm" len="sm"/>
            <a:tailEnd type="triangle" w="med" len="lg"/>
          </a:ln>
        </p:spPr>
        <p:txBody>
          <a:bodyPr/>
          <a:lstStyle/>
          <a:p>
            <a:endParaRPr lang="en-US"/>
          </a:p>
        </p:txBody>
      </p:sp>
      <p:sp>
        <p:nvSpPr>
          <p:cNvPr id="696328" name="Line 9"/>
          <p:cNvSpPr>
            <a:spLocks noChangeShapeType="1"/>
          </p:cNvSpPr>
          <p:nvPr/>
        </p:nvSpPr>
        <p:spPr bwMode="auto">
          <a:xfrm flipH="1">
            <a:off x="6019800" y="2620342"/>
            <a:ext cx="76200" cy="381000"/>
          </a:xfrm>
          <a:prstGeom prst="line">
            <a:avLst/>
          </a:prstGeom>
          <a:noFill/>
          <a:ln w="12700">
            <a:solidFill>
              <a:srgbClr val="3333FF"/>
            </a:solidFill>
            <a:round/>
            <a:headEnd type="none" w="sm" len="sm"/>
            <a:tailEnd type="triangle" w="med" len="lg"/>
          </a:ln>
        </p:spPr>
        <p:txBody>
          <a:bodyPr/>
          <a:lstStyle/>
          <a:p>
            <a:endParaRPr lang="en-US"/>
          </a:p>
        </p:txBody>
      </p:sp>
      <p:sp>
        <p:nvSpPr>
          <p:cNvPr id="696329" name="Line 10"/>
          <p:cNvSpPr>
            <a:spLocks noChangeShapeType="1"/>
          </p:cNvSpPr>
          <p:nvPr/>
        </p:nvSpPr>
        <p:spPr bwMode="auto">
          <a:xfrm>
            <a:off x="7772400" y="2620342"/>
            <a:ext cx="152400" cy="381000"/>
          </a:xfrm>
          <a:prstGeom prst="line">
            <a:avLst/>
          </a:prstGeom>
          <a:noFill/>
          <a:ln w="12700">
            <a:solidFill>
              <a:srgbClr val="3333FF"/>
            </a:solidFill>
            <a:round/>
            <a:headEnd type="none" w="sm" len="sm"/>
            <a:tailEnd type="triangle" w="med" len="lg"/>
          </a:ln>
        </p:spPr>
        <p:txBody>
          <a:bodyPr/>
          <a:lstStyle/>
          <a:p>
            <a:endParaRPr lang="en-US"/>
          </a:p>
        </p:txBody>
      </p:sp>
      <p:sp>
        <p:nvSpPr>
          <p:cNvPr id="696330" name="Rectangle 12"/>
          <p:cNvSpPr>
            <a:spLocks noChangeArrowheads="1"/>
          </p:cNvSpPr>
          <p:nvPr/>
        </p:nvSpPr>
        <p:spPr bwMode="auto">
          <a:xfrm>
            <a:off x="2209800" y="3839542"/>
            <a:ext cx="7924800" cy="533400"/>
          </a:xfrm>
          <a:prstGeom prst="rect">
            <a:avLst/>
          </a:prstGeom>
          <a:noFill/>
          <a:ln w="9525">
            <a:noFill/>
            <a:miter lim="800000"/>
            <a:headEnd/>
            <a:tailEnd/>
          </a:ln>
        </p:spPr>
        <p:txBody>
          <a:bodyPr lIns="92075" tIns="46038" rIns="92075" bIns="46038"/>
          <a:lstStyle/>
          <a:p>
            <a:pPr eaLnBrk="1" hangingPunct="1">
              <a:buClr>
                <a:schemeClr val="accent1"/>
              </a:buClr>
              <a:buSzPct val="70000"/>
              <a:buFont typeface="Symbol" pitchFamily="18" charset="2"/>
              <a:buNone/>
            </a:pPr>
            <a:r>
              <a:rPr lang="en-US" sz="1400">
                <a:latin typeface="Comic Sans MS" pitchFamily="66" charset="0"/>
                <a:sym typeface="Symbol" pitchFamily="18" charset="2"/>
              </a:rPr>
              <a:t>Approximate expression valid for: </a:t>
            </a:r>
          </a:p>
          <a:p>
            <a:pPr eaLnBrk="1" hangingPunct="1">
              <a:buClr>
                <a:schemeClr val="accent1"/>
              </a:buClr>
              <a:buSzPct val="70000"/>
              <a:buFont typeface="Symbol" pitchFamily="18" charset="2"/>
              <a:buNone/>
            </a:pPr>
            <a:r>
              <a:rPr lang="en-US" sz="1400">
                <a:latin typeface="Comic Sans MS" pitchFamily="66" charset="0"/>
                <a:sym typeface="Symbol" pitchFamily="18" charset="2"/>
              </a:rPr>
              <a:t>F0D0 lattice, smooth focusing approximation, space charge of a uniform 3D ellipsoidal bunch.</a:t>
            </a:r>
          </a:p>
        </p:txBody>
      </p:sp>
      <p:sp>
        <p:nvSpPr>
          <p:cNvPr id="696331" name="Text Box 13"/>
          <p:cNvSpPr txBox="1">
            <a:spLocks noChangeArrowheads="1"/>
          </p:cNvSpPr>
          <p:nvPr/>
        </p:nvSpPr>
        <p:spPr bwMode="auto">
          <a:xfrm>
            <a:off x="1752600" y="4372942"/>
            <a:ext cx="8458200" cy="336550"/>
          </a:xfrm>
          <a:prstGeom prst="rect">
            <a:avLst/>
          </a:prstGeom>
          <a:noFill/>
          <a:ln w="9525">
            <a:noFill/>
            <a:miter lim="800000"/>
            <a:headEnd/>
            <a:tailEnd/>
          </a:ln>
        </p:spPr>
        <p:txBody>
          <a:bodyPr>
            <a:spAutoFit/>
          </a:bodyPr>
          <a:lstStyle/>
          <a:p>
            <a:r>
              <a:rPr lang="en-US" sz="1600" dirty="0"/>
              <a:t>A “low-energy” linac is dominated by space charge and RF defocusing forces !!</a:t>
            </a:r>
          </a:p>
        </p:txBody>
      </p:sp>
      <p:sp>
        <p:nvSpPr>
          <p:cNvPr id="696332" name="Text Box 14"/>
          <p:cNvSpPr txBox="1">
            <a:spLocks noChangeArrowheads="1"/>
          </p:cNvSpPr>
          <p:nvPr/>
        </p:nvSpPr>
        <p:spPr bwMode="auto">
          <a:xfrm>
            <a:off x="472611" y="4738305"/>
            <a:ext cx="11507056" cy="1538883"/>
          </a:xfrm>
          <a:prstGeom prst="rect">
            <a:avLst/>
          </a:prstGeom>
          <a:noFill/>
          <a:ln w="9525">
            <a:noFill/>
            <a:miter lim="800000"/>
            <a:headEnd/>
            <a:tailEnd/>
          </a:ln>
        </p:spPr>
        <p:txBody>
          <a:bodyPr wrap="square">
            <a:spAutoFit/>
          </a:bodyPr>
          <a:lstStyle/>
          <a:p>
            <a:r>
              <a:rPr lang="en-US" sz="1600" dirty="0"/>
              <a:t>Phase advance per period must stay in reasonable limits (30-80 deg), phase advance per unit length must be continuous (smooth variations) </a:t>
            </a:r>
            <a:r>
              <a:rPr lang="en-US" sz="1600" dirty="0">
                <a:sym typeface="Symbol" pitchFamily="18" charset="2"/>
              </a:rPr>
              <a:t> at low </a:t>
            </a:r>
            <a:r>
              <a:rPr lang="en-US" sz="1600" dirty="0">
                <a:latin typeface="Symbol" pitchFamily="18" charset="2"/>
                <a:sym typeface="Symbol" pitchFamily="18" charset="2"/>
              </a:rPr>
              <a:t>b</a:t>
            </a:r>
            <a:r>
              <a:rPr lang="en-US" sz="1600" dirty="0">
                <a:sym typeface="Symbol" pitchFamily="18" charset="2"/>
              </a:rPr>
              <a:t>, we need a strong focusing term to compensate for the defocusing, but the limited space limits the achievable G and l  needs to use short focusing periods N </a:t>
            </a:r>
            <a:r>
              <a:rPr lang="en-US" sz="1600" dirty="0">
                <a:latin typeface="Symbol" pitchFamily="18" charset="2"/>
                <a:sym typeface="Symbol" pitchFamily="18" charset="2"/>
              </a:rPr>
              <a:t>bl.</a:t>
            </a:r>
          </a:p>
          <a:p>
            <a:pPr>
              <a:buFont typeface="Symbol" pitchFamily="18" charset="2"/>
              <a:buNone/>
            </a:pPr>
            <a:endParaRPr lang="en-US" sz="1400" dirty="0">
              <a:sym typeface="Symbol" pitchFamily="18" charset="2"/>
            </a:endParaRPr>
          </a:p>
          <a:p>
            <a:pPr>
              <a:buFont typeface="Symbol" pitchFamily="18" charset="2"/>
              <a:buNone/>
            </a:pPr>
            <a:r>
              <a:rPr lang="en-US" sz="1400" dirty="0">
                <a:sym typeface="Symbol" pitchFamily="18" charset="2"/>
              </a:rPr>
              <a:t>Note that the RF defocusing term f sets a higher limit to the basic linac frequency (whereas for shunt impedance considerations we should aim to the highest possible frequency, Z </a:t>
            </a:r>
            <a:r>
              <a:rPr lang="en-US" sz="1400" dirty="0">
                <a:cs typeface="Arial" charset="0"/>
                <a:sym typeface="Symbol" pitchFamily="18" charset="2"/>
              </a:rPr>
              <a:t>√</a:t>
            </a:r>
            <a:r>
              <a:rPr lang="en-US" sz="1400" dirty="0">
                <a:sym typeface="Symbol" pitchFamily="18" charset="2"/>
              </a:rPr>
              <a:t>f)</a:t>
            </a:r>
            <a:r>
              <a:rPr lang="en-US" dirty="0">
                <a:sym typeface="Symbol" pitchFamily="18" charset="2"/>
              </a:rPr>
              <a:t> </a:t>
            </a:r>
            <a:r>
              <a:rPr lang="en-US" sz="1400" dirty="0">
                <a:sym typeface="Symbol" pitchFamily="18" charset="2"/>
              </a:rPr>
              <a:t>.</a:t>
            </a:r>
          </a:p>
        </p:txBody>
      </p:sp>
      <p:sp>
        <p:nvSpPr>
          <p:cNvPr id="696333" name="Rectangle 13"/>
          <p:cNvSpPr>
            <a:spLocks noChangeArrowheads="1"/>
          </p:cNvSpPr>
          <p:nvPr/>
        </p:nvSpPr>
        <p:spPr bwMode="auto">
          <a:xfrm>
            <a:off x="472611" y="1112217"/>
            <a:ext cx="11219380" cy="1219200"/>
          </a:xfrm>
          <a:prstGeom prst="rect">
            <a:avLst/>
          </a:prstGeom>
          <a:noFill/>
          <a:ln w="9525">
            <a:noFill/>
            <a:miter lim="800000"/>
            <a:headEnd/>
            <a:tailEnd/>
          </a:ln>
          <a:effectLst/>
        </p:spPr>
        <p:txBody>
          <a:bodyPr lIns="92075" tIns="46038" rIns="92075" bIns="46038"/>
          <a:lstStyle/>
          <a:p>
            <a:pPr>
              <a:lnSpc>
                <a:spcPct val="110000"/>
              </a:lnSpc>
              <a:buClr>
                <a:schemeClr val="hlink"/>
              </a:buClr>
              <a:buSzPct val="70000"/>
              <a:buFont typeface="Symbol" pitchFamily="18" charset="2"/>
              <a:buNone/>
            </a:pPr>
            <a:r>
              <a:rPr lang="en-US" sz="1600" dirty="0">
                <a:latin typeface="Comic Sans MS" pitchFamily="66" charset="0"/>
                <a:sym typeface="Symbol" pitchFamily="18" charset="2"/>
              </a:rPr>
              <a:t>The equilibrium between external focusing force and internal defocusing forces defines the </a:t>
            </a:r>
            <a:r>
              <a:rPr lang="en-US" sz="1600" dirty="0">
                <a:solidFill>
                  <a:srgbClr val="FF3300"/>
                </a:solidFill>
                <a:latin typeface="Comic Sans MS" pitchFamily="66" charset="0"/>
                <a:sym typeface="Symbol" pitchFamily="18" charset="2"/>
              </a:rPr>
              <a:t>frequency of beam oscillations</a:t>
            </a:r>
            <a:r>
              <a:rPr lang="en-US" sz="1600" dirty="0">
                <a:latin typeface="Comic Sans MS" pitchFamily="66" charset="0"/>
                <a:sym typeface="Symbol" pitchFamily="18" charset="2"/>
              </a:rPr>
              <a:t>. </a:t>
            </a:r>
          </a:p>
          <a:p>
            <a:pPr>
              <a:lnSpc>
                <a:spcPct val="110000"/>
              </a:lnSpc>
              <a:buClr>
                <a:schemeClr val="hlink"/>
              </a:buClr>
              <a:buSzPct val="70000"/>
              <a:buFont typeface="Symbol" pitchFamily="18" charset="2"/>
              <a:buNone/>
            </a:pPr>
            <a:r>
              <a:rPr lang="en-US" sz="1600" dirty="0">
                <a:latin typeface="Comic Sans MS" pitchFamily="66" charset="0"/>
                <a:sym typeface="Symbol" pitchFamily="18" charset="2"/>
              </a:rPr>
              <a:t>Oscillations are characterized in terms of </a:t>
            </a:r>
            <a:r>
              <a:rPr lang="en-US" sz="1600" i="1" dirty="0">
                <a:solidFill>
                  <a:srgbClr val="FF0000"/>
                </a:solidFill>
                <a:latin typeface="Comic Sans MS" pitchFamily="66" charset="0"/>
                <a:sym typeface="Symbol" pitchFamily="18" charset="2"/>
              </a:rPr>
              <a:t>phase advance per focusing period</a:t>
            </a:r>
            <a:r>
              <a:rPr lang="en-US" sz="1600" dirty="0">
                <a:solidFill>
                  <a:srgbClr val="FF0000"/>
                </a:solidFill>
                <a:latin typeface="Comic Sans MS" pitchFamily="66" charset="0"/>
                <a:sym typeface="Symbol" pitchFamily="18" charset="2"/>
              </a:rPr>
              <a:t> </a:t>
            </a:r>
            <a:r>
              <a:rPr lang="en-US" sz="1600" i="1" dirty="0" err="1">
                <a:solidFill>
                  <a:srgbClr val="FF0000"/>
                </a:solidFill>
                <a:latin typeface="Symbol" pitchFamily="18" charset="2"/>
                <a:sym typeface="Symbol" pitchFamily="18" charset="2"/>
              </a:rPr>
              <a:t>s</a:t>
            </a:r>
            <a:r>
              <a:rPr lang="en-US" sz="1600" i="1" baseline="-25000" dirty="0" err="1">
                <a:solidFill>
                  <a:srgbClr val="FF0000"/>
                </a:solidFill>
                <a:latin typeface="Comic Sans MS" pitchFamily="66" charset="0"/>
                <a:sym typeface="Symbol" pitchFamily="18" charset="2"/>
              </a:rPr>
              <a:t>t</a:t>
            </a:r>
            <a:r>
              <a:rPr lang="en-US" sz="1600" dirty="0">
                <a:solidFill>
                  <a:srgbClr val="FF0000"/>
                </a:solidFill>
                <a:latin typeface="Symbol" pitchFamily="18" charset="2"/>
                <a:sym typeface="Symbol" pitchFamily="18" charset="2"/>
              </a:rPr>
              <a:t> 				          </a:t>
            </a:r>
            <a:r>
              <a:rPr lang="en-US" sz="1600" dirty="0">
                <a:solidFill>
                  <a:srgbClr val="FF0000"/>
                </a:solidFill>
                <a:latin typeface="Comic Sans MS" pitchFamily="66" charset="0"/>
                <a:sym typeface="Symbol" pitchFamily="18" charset="2"/>
              </a:rPr>
              <a:t>or </a:t>
            </a:r>
            <a:r>
              <a:rPr lang="en-US" sz="1600" i="1" dirty="0">
                <a:solidFill>
                  <a:srgbClr val="FF0000"/>
                </a:solidFill>
                <a:latin typeface="Comic Sans MS" pitchFamily="66" charset="0"/>
                <a:sym typeface="Symbol" pitchFamily="18" charset="2"/>
              </a:rPr>
              <a:t>phase advance per unit length</a:t>
            </a:r>
            <a:r>
              <a:rPr lang="en-US" sz="1600" dirty="0">
                <a:solidFill>
                  <a:srgbClr val="FF0000"/>
                </a:solidFill>
                <a:latin typeface="Comic Sans MS" pitchFamily="66" charset="0"/>
                <a:sym typeface="Symbol" pitchFamily="18" charset="2"/>
              </a:rPr>
              <a:t> </a:t>
            </a:r>
            <a:r>
              <a:rPr lang="en-US" sz="1600" i="1" dirty="0" err="1">
                <a:solidFill>
                  <a:srgbClr val="FF0000"/>
                </a:solidFill>
                <a:latin typeface="Comic Sans MS" pitchFamily="66" charset="0"/>
                <a:sym typeface="Symbol" pitchFamily="18" charset="2"/>
              </a:rPr>
              <a:t>k</a:t>
            </a:r>
            <a:r>
              <a:rPr lang="en-US" sz="1600" i="1" baseline="-25000" dirty="0" err="1">
                <a:solidFill>
                  <a:srgbClr val="FF0000"/>
                </a:solidFill>
                <a:latin typeface="Comic Sans MS" pitchFamily="66" charset="0"/>
                <a:sym typeface="Symbol" pitchFamily="18" charset="2"/>
              </a:rPr>
              <a:t>t</a:t>
            </a:r>
            <a:r>
              <a:rPr lang="en-US" sz="1600" dirty="0">
                <a:solidFill>
                  <a:srgbClr val="FF0000"/>
                </a:solidFill>
                <a:latin typeface="Comic Sans MS" pitchFamily="66" charset="0"/>
                <a:sym typeface="Symbol" pitchFamily="18" charset="2"/>
              </a:rPr>
              <a:t>.</a:t>
            </a:r>
            <a:endParaRPr lang="en-US" sz="1200" dirty="0">
              <a:solidFill>
                <a:srgbClr val="FF0000"/>
              </a:solidFill>
              <a:latin typeface="Symbol" pitchFamily="18" charset="2"/>
              <a:sym typeface="Symbol" pitchFamily="18" charset="2"/>
            </a:endParaRPr>
          </a:p>
          <a:p>
            <a:pPr>
              <a:lnSpc>
                <a:spcPct val="110000"/>
              </a:lnSpc>
              <a:spcBef>
                <a:spcPct val="50000"/>
              </a:spcBef>
              <a:buClr>
                <a:schemeClr val="hlink"/>
              </a:buClr>
              <a:buSzPct val="70000"/>
              <a:buFont typeface="Symbol" pitchFamily="18" charset="2"/>
              <a:buChar char="®"/>
            </a:pPr>
            <a:endParaRPr lang="en-US" sz="1600" dirty="0">
              <a:latin typeface="Comic Sans MS" pitchFamily="66" charset="0"/>
              <a:sym typeface="Symbol" pitchFamily="18" charset="2"/>
            </a:endParaRPr>
          </a:p>
        </p:txBody>
      </p:sp>
      <p:sp>
        <p:nvSpPr>
          <p:cNvPr id="696334" name="Text Box 14"/>
          <p:cNvSpPr txBox="1">
            <a:spLocks noChangeArrowheads="1"/>
          </p:cNvSpPr>
          <p:nvPr/>
        </p:nvSpPr>
        <p:spPr bwMode="auto">
          <a:xfrm>
            <a:off x="8843963" y="2544142"/>
            <a:ext cx="1840568" cy="1600438"/>
          </a:xfrm>
          <a:prstGeom prst="rect">
            <a:avLst/>
          </a:prstGeom>
          <a:noFill/>
          <a:ln w="12700">
            <a:noFill/>
            <a:miter lim="800000"/>
            <a:headEnd type="none" w="sm" len="sm"/>
            <a:tailEnd type="none" w="sm" len="sm"/>
          </a:ln>
          <a:effectLst/>
        </p:spPr>
        <p:txBody>
          <a:bodyPr wrap="none">
            <a:spAutoFit/>
          </a:bodyPr>
          <a:lstStyle/>
          <a:p>
            <a:r>
              <a:rPr lang="en-US" sz="1400" i="1"/>
              <a:t>q=charge</a:t>
            </a:r>
          </a:p>
          <a:p>
            <a:r>
              <a:rPr lang="en-US" sz="1400" i="1"/>
              <a:t>G=quad gradient</a:t>
            </a:r>
          </a:p>
          <a:p>
            <a:r>
              <a:rPr lang="en-US" sz="1400" i="1"/>
              <a:t>l=length foc. element</a:t>
            </a:r>
          </a:p>
          <a:p>
            <a:r>
              <a:rPr lang="en-US" sz="1400" i="1"/>
              <a:t>f=bunch form factor</a:t>
            </a:r>
          </a:p>
          <a:p>
            <a:r>
              <a:rPr lang="en-US" sz="1400" i="1"/>
              <a:t>r</a:t>
            </a:r>
            <a:r>
              <a:rPr lang="en-US" sz="1400" i="1" baseline="-25000"/>
              <a:t>0</a:t>
            </a:r>
            <a:r>
              <a:rPr lang="en-US" sz="1400" i="1"/>
              <a:t>=bunch radius</a:t>
            </a:r>
          </a:p>
          <a:p>
            <a:r>
              <a:rPr lang="en-US" sz="1400" i="1">
                <a:latin typeface="Symbol" pitchFamily="18" charset="2"/>
              </a:rPr>
              <a:t>l</a:t>
            </a:r>
            <a:r>
              <a:rPr lang="en-US" sz="1400" i="1"/>
              <a:t>=wavelength</a:t>
            </a:r>
          </a:p>
          <a:p>
            <a:r>
              <a:rPr lang="en-US" sz="1400" i="1"/>
              <a:t>…</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2" name="Rectangle 4"/>
          <p:cNvSpPr>
            <a:spLocks noGrp="1" noChangeArrowheads="1"/>
          </p:cNvSpPr>
          <p:nvPr>
            <p:ph type="title"/>
          </p:nvPr>
        </p:nvSpPr>
        <p:spPr/>
        <p:txBody>
          <a:bodyPr/>
          <a:lstStyle/>
          <a:p>
            <a:r>
              <a:rPr lang="en-US" sz="3200" dirty="0"/>
              <a:t>Electron linacs</a:t>
            </a:r>
          </a:p>
        </p:txBody>
      </p:sp>
      <p:graphicFrame>
        <p:nvGraphicFramePr>
          <p:cNvPr id="442378" name="Object 10"/>
          <p:cNvGraphicFramePr>
            <a:graphicFrameLocks noGrp="1" noChangeAspect="1"/>
          </p:cNvGraphicFramePr>
          <p:nvPr>
            <p:ph sz="half" idx="1"/>
            <p:extLst>
              <p:ext uri="{D42A27DB-BD31-4B8C-83A1-F6EECF244321}">
                <p14:modId xmlns:p14="http://schemas.microsoft.com/office/powerpoint/2010/main" val="900891721"/>
              </p:ext>
            </p:extLst>
          </p:nvPr>
        </p:nvGraphicFramePr>
        <p:xfrm>
          <a:off x="2585509" y="2021441"/>
          <a:ext cx="6477000" cy="777875"/>
        </p:xfrm>
        <a:graphic>
          <a:graphicData uri="http://schemas.openxmlformats.org/presentationml/2006/ole">
            <mc:AlternateContent xmlns:mc="http://schemas.openxmlformats.org/markup-compatibility/2006">
              <mc:Choice xmlns:v="urn:schemas-microsoft-com:vml" Requires="v">
                <p:oleObj name="Equation" r:id="rId3" imgW="4228920" imgH="507960" progId="Equation.3">
                  <p:embed/>
                </p:oleObj>
              </mc:Choice>
              <mc:Fallback>
                <p:oleObj name="Equation" r:id="rId3" imgW="4228920" imgH="507960" progId="Equation.3">
                  <p:embed/>
                  <p:pic>
                    <p:nvPicPr>
                      <p:cNvPr id="442378" name="Object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85509" y="2021441"/>
                        <a:ext cx="6477000" cy="777875"/>
                      </a:xfrm>
                      <a:prstGeom prst="rect">
                        <a:avLst/>
                      </a:prstGeom>
                      <a:solidFill>
                        <a:srgbClr val="FFFFAB"/>
                      </a:solidFill>
                    </p:spPr>
                  </p:pic>
                </p:oleObj>
              </mc:Fallback>
            </mc:AlternateContent>
          </a:graphicData>
        </a:graphic>
      </p:graphicFrame>
      <p:sp>
        <p:nvSpPr>
          <p:cNvPr id="442382" name="Text Box 14"/>
          <p:cNvSpPr txBox="1">
            <a:spLocks noChangeArrowheads="1"/>
          </p:cNvSpPr>
          <p:nvPr/>
        </p:nvSpPr>
        <p:spPr bwMode="auto">
          <a:xfrm>
            <a:off x="1671109" y="1403903"/>
            <a:ext cx="8509000" cy="366712"/>
          </a:xfrm>
          <a:prstGeom prst="rect">
            <a:avLst/>
          </a:prstGeom>
          <a:noFill/>
          <a:ln w="12700">
            <a:noFill/>
            <a:miter lim="800000"/>
            <a:headEnd type="none" w="sm" len="sm"/>
            <a:tailEnd type="none" w="sm" len="sm"/>
          </a:ln>
          <a:effectLst/>
        </p:spPr>
        <p:txBody>
          <a:bodyPr wrap="none">
            <a:spAutoFit/>
          </a:bodyPr>
          <a:lstStyle/>
          <a:p>
            <a:r>
              <a:rPr lang="en-US">
                <a:solidFill>
                  <a:schemeClr val="hlink"/>
                </a:solidFill>
                <a:latin typeface="Comic Sans MS" pitchFamily="66" charset="0"/>
              </a:rPr>
              <a:t>Ph. advance = Ext. quad focusing - RF defocusing - space charge – Instabilities</a:t>
            </a:r>
          </a:p>
        </p:txBody>
      </p:sp>
      <p:sp>
        <p:nvSpPr>
          <p:cNvPr id="442385" name="Line 17"/>
          <p:cNvSpPr>
            <a:spLocks noChangeShapeType="1"/>
          </p:cNvSpPr>
          <p:nvPr/>
        </p:nvSpPr>
        <p:spPr bwMode="auto">
          <a:xfrm>
            <a:off x="2585509" y="1784903"/>
            <a:ext cx="304800" cy="304800"/>
          </a:xfrm>
          <a:prstGeom prst="line">
            <a:avLst/>
          </a:prstGeom>
          <a:noFill/>
          <a:ln w="12700">
            <a:solidFill>
              <a:srgbClr val="3333FF"/>
            </a:solidFill>
            <a:round/>
            <a:headEnd type="none" w="sm" len="sm"/>
            <a:tailEnd type="triangle" w="med" len="lg"/>
          </a:ln>
          <a:effectLst/>
        </p:spPr>
        <p:txBody>
          <a:bodyPr/>
          <a:lstStyle/>
          <a:p>
            <a:endParaRPr lang="en-US"/>
          </a:p>
        </p:txBody>
      </p:sp>
      <p:sp>
        <p:nvSpPr>
          <p:cNvPr id="442386" name="Line 18"/>
          <p:cNvSpPr>
            <a:spLocks noChangeShapeType="1"/>
          </p:cNvSpPr>
          <p:nvPr/>
        </p:nvSpPr>
        <p:spPr bwMode="auto">
          <a:xfrm>
            <a:off x="4185709" y="1784903"/>
            <a:ext cx="76200" cy="304800"/>
          </a:xfrm>
          <a:prstGeom prst="line">
            <a:avLst/>
          </a:prstGeom>
          <a:noFill/>
          <a:ln w="12700">
            <a:solidFill>
              <a:srgbClr val="3333FF"/>
            </a:solidFill>
            <a:round/>
            <a:headEnd type="none" w="sm" len="sm"/>
            <a:tailEnd type="triangle" w="med" len="lg"/>
          </a:ln>
          <a:effectLst/>
        </p:spPr>
        <p:txBody>
          <a:bodyPr/>
          <a:lstStyle/>
          <a:p>
            <a:endParaRPr lang="en-US"/>
          </a:p>
        </p:txBody>
      </p:sp>
      <p:sp>
        <p:nvSpPr>
          <p:cNvPr id="442387" name="Line 19"/>
          <p:cNvSpPr>
            <a:spLocks noChangeShapeType="1"/>
          </p:cNvSpPr>
          <p:nvPr/>
        </p:nvSpPr>
        <p:spPr bwMode="auto">
          <a:xfrm flipH="1">
            <a:off x="5938309" y="1708703"/>
            <a:ext cx="76200" cy="381000"/>
          </a:xfrm>
          <a:prstGeom prst="line">
            <a:avLst/>
          </a:prstGeom>
          <a:noFill/>
          <a:ln w="12700">
            <a:solidFill>
              <a:srgbClr val="3333FF"/>
            </a:solidFill>
            <a:round/>
            <a:headEnd type="none" w="sm" len="sm"/>
            <a:tailEnd type="triangle" w="med" len="lg"/>
          </a:ln>
          <a:effectLst/>
        </p:spPr>
        <p:txBody>
          <a:bodyPr/>
          <a:lstStyle/>
          <a:p>
            <a:endParaRPr lang="en-US"/>
          </a:p>
        </p:txBody>
      </p:sp>
      <p:sp>
        <p:nvSpPr>
          <p:cNvPr id="442388" name="Line 20"/>
          <p:cNvSpPr>
            <a:spLocks noChangeShapeType="1"/>
          </p:cNvSpPr>
          <p:nvPr/>
        </p:nvSpPr>
        <p:spPr bwMode="auto">
          <a:xfrm flipH="1">
            <a:off x="7614709" y="1708703"/>
            <a:ext cx="76200" cy="381000"/>
          </a:xfrm>
          <a:prstGeom prst="line">
            <a:avLst/>
          </a:prstGeom>
          <a:noFill/>
          <a:ln w="12700">
            <a:solidFill>
              <a:srgbClr val="3333FF"/>
            </a:solidFill>
            <a:round/>
            <a:headEnd type="none" w="sm" len="sm"/>
            <a:tailEnd type="triangle" w="med" len="lg"/>
          </a:ln>
          <a:effectLst/>
        </p:spPr>
        <p:txBody>
          <a:bodyPr/>
          <a:lstStyle/>
          <a:p>
            <a:endParaRPr lang="en-US"/>
          </a:p>
        </p:txBody>
      </p:sp>
      <p:sp>
        <p:nvSpPr>
          <p:cNvPr id="442389" name="Text Box 21"/>
          <p:cNvSpPr txBox="1">
            <a:spLocks noChangeArrowheads="1"/>
          </p:cNvSpPr>
          <p:nvPr/>
        </p:nvSpPr>
        <p:spPr bwMode="auto">
          <a:xfrm>
            <a:off x="1785410" y="3316840"/>
            <a:ext cx="7986713" cy="641350"/>
          </a:xfrm>
          <a:prstGeom prst="rect">
            <a:avLst/>
          </a:prstGeom>
          <a:noFill/>
          <a:ln w="12700">
            <a:noFill/>
            <a:miter lim="800000"/>
            <a:headEnd type="none" w="sm" len="sm"/>
            <a:tailEnd type="none" w="sm" len="sm"/>
          </a:ln>
          <a:effectLst/>
        </p:spPr>
        <p:txBody>
          <a:bodyPr wrap="none">
            <a:spAutoFit/>
          </a:bodyPr>
          <a:lstStyle/>
          <a:p>
            <a:r>
              <a:rPr lang="en-US">
                <a:solidFill>
                  <a:schemeClr val="hlink"/>
                </a:solidFill>
                <a:latin typeface="Comic Sans MS" pitchFamily="66" charset="0"/>
              </a:rPr>
              <a:t>Electron Linac:</a:t>
            </a:r>
          </a:p>
          <a:p>
            <a:r>
              <a:rPr lang="en-US">
                <a:solidFill>
                  <a:schemeClr val="hlink"/>
                </a:solidFill>
                <a:latin typeface="Comic Sans MS" pitchFamily="66" charset="0"/>
              </a:rPr>
              <a:t>Ph. advance = Ext. focusing + RF defocusing + space charge + Instabilities</a:t>
            </a:r>
          </a:p>
        </p:txBody>
      </p:sp>
      <p:sp>
        <p:nvSpPr>
          <p:cNvPr id="442390" name="Line 22"/>
          <p:cNvSpPr>
            <a:spLocks noChangeShapeType="1"/>
          </p:cNvSpPr>
          <p:nvPr/>
        </p:nvSpPr>
        <p:spPr bwMode="auto">
          <a:xfrm flipV="1">
            <a:off x="5214409" y="3469240"/>
            <a:ext cx="914400" cy="609600"/>
          </a:xfrm>
          <a:prstGeom prst="line">
            <a:avLst/>
          </a:prstGeom>
          <a:noFill/>
          <a:ln w="28575">
            <a:solidFill>
              <a:srgbClr val="3333FF"/>
            </a:solidFill>
            <a:round/>
            <a:headEnd type="none" w="sm" len="sm"/>
            <a:tailEnd type="none" w="sm" len="sm"/>
          </a:ln>
          <a:effectLst/>
        </p:spPr>
        <p:txBody>
          <a:bodyPr/>
          <a:lstStyle/>
          <a:p>
            <a:endParaRPr lang="en-US"/>
          </a:p>
        </p:txBody>
      </p:sp>
      <p:sp>
        <p:nvSpPr>
          <p:cNvPr id="442391" name="Line 23"/>
          <p:cNvSpPr>
            <a:spLocks noChangeShapeType="1"/>
          </p:cNvSpPr>
          <p:nvPr/>
        </p:nvSpPr>
        <p:spPr bwMode="auto">
          <a:xfrm>
            <a:off x="5214409" y="3469240"/>
            <a:ext cx="914400" cy="609600"/>
          </a:xfrm>
          <a:prstGeom prst="line">
            <a:avLst/>
          </a:prstGeom>
          <a:noFill/>
          <a:ln w="28575">
            <a:solidFill>
              <a:srgbClr val="3333FF"/>
            </a:solidFill>
            <a:round/>
            <a:headEnd type="none" w="sm" len="sm"/>
            <a:tailEnd type="none" w="sm" len="sm"/>
          </a:ln>
          <a:effectLst/>
        </p:spPr>
        <p:txBody>
          <a:bodyPr/>
          <a:lstStyle/>
          <a:p>
            <a:endParaRPr lang="en-US"/>
          </a:p>
        </p:txBody>
      </p:sp>
      <p:sp>
        <p:nvSpPr>
          <p:cNvPr id="442392" name="Line 24"/>
          <p:cNvSpPr>
            <a:spLocks noChangeShapeType="1"/>
          </p:cNvSpPr>
          <p:nvPr/>
        </p:nvSpPr>
        <p:spPr bwMode="auto">
          <a:xfrm flipV="1">
            <a:off x="6967009" y="3469240"/>
            <a:ext cx="914400" cy="609600"/>
          </a:xfrm>
          <a:prstGeom prst="line">
            <a:avLst/>
          </a:prstGeom>
          <a:noFill/>
          <a:ln w="28575">
            <a:solidFill>
              <a:srgbClr val="3333FF"/>
            </a:solidFill>
            <a:round/>
            <a:headEnd type="none" w="sm" len="sm"/>
            <a:tailEnd type="none" w="sm" len="sm"/>
          </a:ln>
          <a:effectLst/>
        </p:spPr>
        <p:txBody>
          <a:bodyPr/>
          <a:lstStyle/>
          <a:p>
            <a:endParaRPr lang="en-US"/>
          </a:p>
        </p:txBody>
      </p:sp>
      <p:sp>
        <p:nvSpPr>
          <p:cNvPr id="442393" name="Line 25"/>
          <p:cNvSpPr>
            <a:spLocks noChangeShapeType="1"/>
          </p:cNvSpPr>
          <p:nvPr/>
        </p:nvSpPr>
        <p:spPr bwMode="auto">
          <a:xfrm>
            <a:off x="6967009" y="3469240"/>
            <a:ext cx="914400" cy="609600"/>
          </a:xfrm>
          <a:prstGeom prst="line">
            <a:avLst/>
          </a:prstGeom>
          <a:noFill/>
          <a:ln w="28575">
            <a:solidFill>
              <a:srgbClr val="3333FF"/>
            </a:solidFill>
            <a:round/>
            <a:headEnd type="none" w="sm" len="sm"/>
            <a:tailEnd type="none" w="sm" len="sm"/>
          </a:ln>
          <a:effectLst/>
        </p:spPr>
        <p:txBody>
          <a:bodyPr/>
          <a:lstStyle/>
          <a:p>
            <a:endParaRPr lang="en-US"/>
          </a:p>
        </p:txBody>
      </p:sp>
      <p:sp>
        <p:nvSpPr>
          <p:cNvPr id="442394" name="Rectangle 26"/>
          <p:cNvSpPr>
            <a:spLocks noChangeArrowheads="1"/>
          </p:cNvSpPr>
          <p:nvPr/>
        </p:nvSpPr>
        <p:spPr bwMode="auto">
          <a:xfrm>
            <a:off x="657546" y="4345541"/>
            <a:ext cx="10510463" cy="990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US" sz="1600" dirty="0">
                <a:latin typeface="Comic Sans MS" pitchFamily="66" charset="0"/>
                <a:sym typeface="Symbol" pitchFamily="18" charset="2"/>
              </a:rPr>
              <a:t>For </a:t>
            </a:r>
            <a:r>
              <a:rPr lang="en-US" dirty="0">
                <a:latin typeface="Symbol" pitchFamily="18" charset="2"/>
                <a:sym typeface="Symbol" pitchFamily="18" charset="2"/>
              </a:rPr>
              <a:t>g</a:t>
            </a:r>
            <a:r>
              <a:rPr lang="en-US" sz="1600" dirty="0">
                <a:latin typeface="Symbol" pitchFamily="18" charset="2"/>
                <a:sym typeface="Symbol" pitchFamily="18" charset="2"/>
              </a:rPr>
              <a:t>&gt;&gt;1</a:t>
            </a:r>
            <a:r>
              <a:rPr lang="en-US" sz="1600" dirty="0">
                <a:latin typeface="Comic Sans MS" pitchFamily="66" charset="0"/>
                <a:sym typeface="Symbol" pitchFamily="18" charset="2"/>
              </a:rPr>
              <a:t> (electron linac): RF defocusing and space charge disappear, </a:t>
            </a:r>
            <a:r>
              <a:rPr lang="en-US" sz="1600" i="1" dirty="0">
                <a:solidFill>
                  <a:schemeClr val="accent1"/>
                </a:solidFill>
                <a:latin typeface="Comic Sans MS" pitchFamily="66" charset="0"/>
                <a:sym typeface="Symbol" pitchFamily="18" charset="2"/>
              </a:rPr>
              <a:t>phase advance </a:t>
            </a:r>
            <a:r>
              <a:rPr lang="en-US" sz="1600" i="1" dirty="0">
                <a:solidFill>
                  <a:schemeClr val="accent1"/>
                </a:solidFill>
                <a:latin typeface="Arial Unicode MS" pitchFamily="34" charset="-128"/>
                <a:ea typeface="Arial Unicode MS" pitchFamily="34" charset="-128"/>
                <a:cs typeface="Arial Unicode MS" pitchFamily="34" charset="-128"/>
                <a:sym typeface="Symbol" pitchFamily="18" charset="2"/>
              </a:rPr>
              <a:t>￫0</a:t>
            </a:r>
            <a:r>
              <a:rPr lang="en-US" sz="1600" dirty="0">
                <a:latin typeface="Arial Unicode MS" pitchFamily="34" charset="-128"/>
                <a:ea typeface="Arial Unicode MS" pitchFamily="34" charset="-128"/>
                <a:cs typeface="Arial Unicode MS" pitchFamily="34" charset="-128"/>
                <a:sym typeface="Symbol" pitchFamily="18" charset="2"/>
              </a:rPr>
              <a:t>. </a:t>
            </a:r>
            <a:r>
              <a:rPr lang="en-US" sz="1600" dirty="0">
                <a:latin typeface="Comic Sans MS" pitchFamily="66" charset="0"/>
                <a:sym typeface="Symbol" pitchFamily="18" charset="2"/>
              </a:rPr>
              <a:t> External focusing is required only to control the emittance and to stabilize the beam against instabilities (as </a:t>
            </a:r>
            <a:r>
              <a:rPr lang="en-US" sz="1600" dirty="0">
                <a:solidFill>
                  <a:srgbClr val="3333FF"/>
                </a:solidFill>
                <a:latin typeface="Comic Sans MS" pitchFamily="66" charset="0"/>
                <a:sym typeface="Symbol" pitchFamily="18" charset="2"/>
              </a:rPr>
              <a:t>wakefields</a:t>
            </a:r>
            <a:r>
              <a:rPr lang="en-US" sz="1600" dirty="0">
                <a:latin typeface="Comic Sans MS" pitchFamily="66" charset="0"/>
                <a:sym typeface="Symbol" pitchFamily="18" charset="2"/>
              </a:rPr>
              <a:t> and </a:t>
            </a:r>
            <a:r>
              <a:rPr lang="en-US" sz="1600" dirty="0">
                <a:solidFill>
                  <a:srgbClr val="3333FF"/>
                </a:solidFill>
                <a:latin typeface="Comic Sans MS" pitchFamily="66" charset="0"/>
                <a:sym typeface="Symbol" pitchFamily="18" charset="2"/>
              </a:rPr>
              <a:t>beam breakup</a:t>
            </a:r>
            <a:r>
              <a:rPr lang="en-US" sz="1600" dirty="0">
                <a:latin typeface="Comic Sans MS" pitchFamily="66" charset="0"/>
                <a:sym typeface="Symbol" pitchFamily="18" charset="2"/>
              </a:rPr>
              <a:t>). </a:t>
            </a:r>
          </a:p>
        </p:txBody>
      </p:sp>
      <p:sp>
        <p:nvSpPr>
          <p:cNvPr id="442396" name="Line 28"/>
          <p:cNvSpPr>
            <a:spLocks noChangeShapeType="1"/>
          </p:cNvSpPr>
          <p:nvPr/>
        </p:nvSpPr>
        <p:spPr bwMode="auto">
          <a:xfrm flipH="1">
            <a:off x="8986309" y="1708703"/>
            <a:ext cx="228600" cy="762000"/>
          </a:xfrm>
          <a:prstGeom prst="line">
            <a:avLst/>
          </a:prstGeom>
          <a:noFill/>
          <a:ln w="12700">
            <a:solidFill>
              <a:srgbClr val="3333FF"/>
            </a:solidFill>
            <a:round/>
            <a:headEnd type="none" w="sm" len="sm"/>
            <a:tailEnd type="triangle" w="med" len="lg"/>
          </a:ln>
          <a:effectLst/>
        </p:spPr>
        <p:txBody>
          <a:bodyPr/>
          <a:lstStyle/>
          <a:p>
            <a:endParaRPr lang="en-US"/>
          </a:p>
        </p:txBody>
      </p:sp>
      <p:sp>
        <p:nvSpPr>
          <p:cNvPr id="16" name="Line 24">
            <a:extLst>
              <a:ext uri="{FF2B5EF4-FFF2-40B4-BE49-F238E27FC236}">
                <a16:creationId xmlns:a16="http://schemas.microsoft.com/office/drawing/2014/main" id="{02494D89-CBC9-40F8-A41F-3391522BB70F}"/>
              </a:ext>
            </a:extLst>
          </p:cNvPr>
          <p:cNvSpPr>
            <a:spLocks noChangeShapeType="1"/>
          </p:cNvSpPr>
          <p:nvPr/>
        </p:nvSpPr>
        <p:spPr bwMode="auto">
          <a:xfrm flipV="1">
            <a:off x="5671609" y="2157966"/>
            <a:ext cx="914400" cy="609600"/>
          </a:xfrm>
          <a:prstGeom prst="line">
            <a:avLst/>
          </a:prstGeom>
          <a:noFill/>
          <a:ln w="28575">
            <a:solidFill>
              <a:srgbClr val="3333FF"/>
            </a:solidFill>
            <a:round/>
            <a:headEnd type="none" w="sm" len="sm"/>
            <a:tailEnd type="none" w="sm" len="sm"/>
          </a:ln>
          <a:effectLst/>
        </p:spPr>
        <p:txBody>
          <a:bodyPr/>
          <a:lstStyle/>
          <a:p>
            <a:endParaRPr lang="en-US"/>
          </a:p>
        </p:txBody>
      </p:sp>
      <p:sp>
        <p:nvSpPr>
          <p:cNvPr id="17" name="Line 25">
            <a:extLst>
              <a:ext uri="{FF2B5EF4-FFF2-40B4-BE49-F238E27FC236}">
                <a16:creationId xmlns:a16="http://schemas.microsoft.com/office/drawing/2014/main" id="{094B2D5C-1C7B-457D-8578-F5342596C29B}"/>
              </a:ext>
            </a:extLst>
          </p:cNvPr>
          <p:cNvSpPr>
            <a:spLocks noChangeShapeType="1"/>
          </p:cNvSpPr>
          <p:nvPr/>
        </p:nvSpPr>
        <p:spPr bwMode="auto">
          <a:xfrm>
            <a:off x="5671609" y="2157966"/>
            <a:ext cx="914400" cy="609600"/>
          </a:xfrm>
          <a:prstGeom prst="line">
            <a:avLst/>
          </a:prstGeom>
          <a:noFill/>
          <a:ln w="28575">
            <a:solidFill>
              <a:srgbClr val="3333FF"/>
            </a:solidFill>
            <a:round/>
            <a:headEnd type="none" w="sm" len="sm"/>
            <a:tailEnd type="none" w="sm" len="sm"/>
          </a:ln>
          <a:effectLst/>
        </p:spPr>
        <p:txBody>
          <a:bodyPr/>
          <a:lstStyle/>
          <a:p>
            <a:endParaRPr lang="en-US"/>
          </a:p>
        </p:txBody>
      </p:sp>
      <p:sp>
        <p:nvSpPr>
          <p:cNvPr id="18" name="Line 24">
            <a:extLst>
              <a:ext uri="{FF2B5EF4-FFF2-40B4-BE49-F238E27FC236}">
                <a16:creationId xmlns:a16="http://schemas.microsoft.com/office/drawing/2014/main" id="{69A1D67C-E4A8-42E6-8D4E-DA8A48D5F7DE}"/>
              </a:ext>
            </a:extLst>
          </p:cNvPr>
          <p:cNvSpPr>
            <a:spLocks noChangeShapeType="1"/>
          </p:cNvSpPr>
          <p:nvPr/>
        </p:nvSpPr>
        <p:spPr bwMode="auto">
          <a:xfrm flipV="1">
            <a:off x="7424209" y="2111720"/>
            <a:ext cx="914400" cy="609600"/>
          </a:xfrm>
          <a:prstGeom prst="line">
            <a:avLst/>
          </a:prstGeom>
          <a:noFill/>
          <a:ln w="28575">
            <a:solidFill>
              <a:srgbClr val="3333FF"/>
            </a:solidFill>
            <a:round/>
            <a:headEnd type="none" w="sm" len="sm"/>
            <a:tailEnd type="none" w="sm" len="sm"/>
          </a:ln>
          <a:effectLst/>
        </p:spPr>
        <p:txBody>
          <a:bodyPr/>
          <a:lstStyle/>
          <a:p>
            <a:endParaRPr lang="en-US"/>
          </a:p>
        </p:txBody>
      </p:sp>
      <p:sp>
        <p:nvSpPr>
          <p:cNvPr id="19" name="Line 25">
            <a:extLst>
              <a:ext uri="{FF2B5EF4-FFF2-40B4-BE49-F238E27FC236}">
                <a16:creationId xmlns:a16="http://schemas.microsoft.com/office/drawing/2014/main" id="{FC1F586F-991B-480C-9A7E-1F63F34E8489}"/>
              </a:ext>
            </a:extLst>
          </p:cNvPr>
          <p:cNvSpPr>
            <a:spLocks noChangeShapeType="1"/>
          </p:cNvSpPr>
          <p:nvPr/>
        </p:nvSpPr>
        <p:spPr bwMode="auto">
          <a:xfrm>
            <a:off x="7424209" y="2111720"/>
            <a:ext cx="914400" cy="609600"/>
          </a:xfrm>
          <a:prstGeom prst="line">
            <a:avLst/>
          </a:prstGeom>
          <a:noFill/>
          <a:ln w="28575">
            <a:solidFill>
              <a:srgbClr val="3333FF"/>
            </a:solidFill>
            <a:round/>
            <a:headEnd type="none" w="sm" len="sm"/>
            <a:tailEnd type="none" w="sm" len="sm"/>
          </a:ln>
          <a:effectLst/>
        </p:spPr>
        <p:txBody>
          <a:bodyPr/>
          <a:lstStyle/>
          <a:p>
            <a:endParaRPr lang="en-US"/>
          </a:p>
        </p:txBody>
      </p:sp>
    </p:spTree>
    <p:extLst>
      <p:ext uri="{BB962C8B-B14F-4D97-AF65-F5344CB8AC3E}">
        <p14:creationId xmlns:p14="http://schemas.microsoft.com/office/powerpoint/2010/main" val="361573801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fld id="{523E5061-BB6A-4999-AC0A-6E8BB25261C6}" type="slidenum">
              <a:rPr lang="en-GB" smtClean="0"/>
              <a:pPr/>
              <a:t>68</a:t>
            </a:fld>
            <a:endParaRPr lang="en-GB"/>
          </a:p>
        </p:txBody>
      </p:sp>
      <p:sp>
        <p:nvSpPr>
          <p:cNvPr id="3" name="Rectangle 4"/>
          <p:cNvSpPr txBox="1">
            <a:spLocks noChangeArrowheads="1"/>
          </p:cNvSpPr>
          <p:nvPr/>
        </p:nvSpPr>
        <p:spPr bwMode="auto">
          <a:xfrm>
            <a:off x="3250058" y="136525"/>
            <a:ext cx="5867400" cy="762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algn="ctr" fontAlgn="base">
              <a:lnSpc>
                <a:spcPct val="90000"/>
              </a:lnSpc>
              <a:spcBef>
                <a:spcPct val="0"/>
              </a:spcBef>
              <a:spcAft>
                <a:spcPct val="0"/>
              </a:spcAft>
              <a:defRPr/>
            </a:pPr>
            <a:r>
              <a:rPr lang="en-US" sz="3200" kern="0" dirty="0">
                <a:solidFill>
                  <a:srgbClr val="FF0000"/>
                </a:solidFill>
                <a:latin typeface="+mj-lt"/>
                <a:ea typeface="+mj-ea"/>
                <a:cs typeface="+mj-cs"/>
              </a:rPr>
              <a:t>Phase advance – an example</a:t>
            </a:r>
          </a:p>
        </p:txBody>
      </p:sp>
      <p:pic>
        <p:nvPicPr>
          <p:cNvPr id="8724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18346" y="1771239"/>
            <a:ext cx="3513137" cy="2897921"/>
          </a:xfrm>
          <a:prstGeom prst="rect">
            <a:avLst/>
          </a:prstGeom>
          <a:noFill/>
          <a:ln w="9525">
            <a:noFill/>
            <a:miter lim="800000"/>
            <a:headEnd/>
            <a:tailEnd/>
          </a:ln>
          <a:effectLst/>
        </p:spPr>
      </p:pic>
      <p:pic>
        <p:nvPicPr>
          <p:cNvPr id="6" name="Picture 3" descr="C:\DTL-2011\DTL\TraceWin\envelope.jpe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98487" y="1831528"/>
            <a:ext cx="4953000" cy="2743200"/>
          </a:xfrm>
          <a:prstGeom prst="rect">
            <a:avLst/>
          </a:prstGeom>
          <a:noFill/>
        </p:spPr>
      </p:pic>
      <p:sp>
        <p:nvSpPr>
          <p:cNvPr id="7" name="Rectangle 13"/>
          <p:cNvSpPr>
            <a:spLocks noChangeArrowheads="1"/>
          </p:cNvSpPr>
          <p:nvPr/>
        </p:nvSpPr>
        <p:spPr bwMode="auto">
          <a:xfrm>
            <a:off x="1674687" y="1069528"/>
            <a:ext cx="8305800" cy="685800"/>
          </a:xfrm>
          <a:prstGeom prst="rect">
            <a:avLst/>
          </a:prstGeom>
          <a:noFill/>
          <a:ln w="9525">
            <a:noFill/>
            <a:miter lim="800000"/>
            <a:headEnd/>
            <a:tailEnd/>
          </a:ln>
          <a:effectLst/>
        </p:spPr>
        <p:txBody>
          <a:bodyPr lIns="92075" tIns="46038" rIns="92075" bIns="46038"/>
          <a:lstStyle/>
          <a:p>
            <a:pPr>
              <a:lnSpc>
                <a:spcPct val="110000"/>
              </a:lnSpc>
              <a:buClr>
                <a:schemeClr val="hlink"/>
              </a:buClr>
              <a:buSzPct val="70000"/>
              <a:buFont typeface="Symbol" pitchFamily="18" charset="2"/>
              <a:buNone/>
            </a:pPr>
            <a:r>
              <a:rPr lang="en-US" sz="1600" dirty="0">
                <a:latin typeface="Comic Sans MS" pitchFamily="66" charset="0"/>
                <a:sym typeface="Symbol" pitchFamily="18" charset="2"/>
              </a:rPr>
              <a:t>Beam optics of the Linac4 Drift Tube Linac (DTL): 3 to 50 MeV, 19 m,                    108 focusing quadrupoles (permanent magnets).</a:t>
            </a:r>
          </a:p>
        </p:txBody>
      </p:sp>
      <p:sp>
        <p:nvSpPr>
          <p:cNvPr id="8" name="TextBox 7"/>
          <p:cNvSpPr txBox="1"/>
          <p:nvPr/>
        </p:nvSpPr>
        <p:spPr>
          <a:xfrm>
            <a:off x="1750887" y="5108128"/>
            <a:ext cx="7162800" cy="1077218"/>
          </a:xfrm>
          <a:prstGeom prst="rect">
            <a:avLst/>
          </a:prstGeom>
          <a:noFill/>
        </p:spPr>
        <p:txBody>
          <a:bodyPr wrap="square" rtlCol="0">
            <a:spAutoFit/>
          </a:bodyPr>
          <a:lstStyle/>
          <a:p>
            <a:r>
              <a:rPr lang="fr-FR" sz="1600" dirty="0"/>
              <a:t>Design prescriptions: </a:t>
            </a:r>
          </a:p>
          <a:p>
            <a:pPr>
              <a:buFont typeface="Arial" pitchFamily="34" charset="0"/>
              <a:buChar char="•"/>
            </a:pPr>
            <a:r>
              <a:rPr lang="fr-FR" sz="1600" dirty="0" err="1"/>
              <a:t>Tranverse</a:t>
            </a:r>
            <a:r>
              <a:rPr lang="fr-FR" sz="1600" dirty="0"/>
              <a:t> phase </a:t>
            </a:r>
            <a:r>
              <a:rPr lang="fr-FR" sz="1600" dirty="0" err="1"/>
              <a:t>advance</a:t>
            </a:r>
            <a:r>
              <a:rPr lang="fr-FR" sz="1600" dirty="0"/>
              <a:t> </a:t>
            </a:r>
            <a:r>
              <a:rPr lang="fr-FR" sz="1600" dirty="0" err="1"/>
              <a:t>at</a:t>
            </a:r>
            <a:r>
              <a:rPr lang="fr-FR" sz="1600" dirty="0"/>
              <a:t> </a:t>
            </a:r>
            <a:r>
              <a:rPr lang="fr-FR" sz="1600" dirty="0" err="1"/>
              <a:t>zero</a:t>
            </a:r>
            <a:r>
              <a:rPr lang="fr-FR" sz="1600" dirty="0"/>
              <a:t> </a:t>
            </a:r>
            <a:r>
              <a:rPr lang="fr-FR" sz="1600" dirty="0" err="1"/>
              <a:t>current</a:t>
            </a:r>
            <a:r>
              <a:rPr lang="fr-FR" sz="1600" dirty="0"/>
              <a:t> </a:t>
            </a:r>
            <a:r>
              <a:rPr lang="fr-FR" sz="1600" dirty="0" err="1"/>
              <a:t>always</a:t>
            </a:r>
            <a:r>
              <a:rPr lang="fr-FR" sz="1600" dirty="0"/>
              <a:t> </a:t>
            </a:r>
            <a:r>
              <a:rPr lang="fr-FR" sz="1600" dirty="0" err="1"/>
              <a:t>less</a:t>
            </a:r>
            <a:r>
              <a:rPr lang="fr-FR" sz="1600" dirty="0"/>
              <a:t> </a:t>
            </a:r>
            <a:r>
              <a:rPr lang="fr-FR" sz="1600" dirty="0" err="1"/>
              <a:t>than</a:t>
            </a:r>
            <a:r>
              <a:rPr lang="fr-FR" sz="1600" dirty="0"/>
              <a:t> 90°.</a:t>
            </a:r>
          </a:p>
          <a:p>
            <a:pPr>
              <a:buFont typeface="Arial" pitchFamily="34" charset="0"/>
              <a:buChar char="•"/>
            </a:pPr>
            <a:r>
              <a:rPr lang="fr-FR" sz="1600" dirty="0"/>
              <a:t> </a:t>
            </a:r>
            <a:r>
              <a:rPr lang="fr-FR" sz="1600" dirty="0" err="1"/>
              <a:t>Smooth</a:t>
            </a:r>
            <a:r>
              <a:rPr lang="fr-FR" sz="1600" dirty="0"/>
              <a:t> variation of the phase </a:t>
            </a:r>
            <a:r>
              <a:rPr lang="fr-FR" sz="1600" dirty="0" err="1"/>
              <a:t>advance</a:t>
            </a:r>
            <a:r>
              <a:rPr lang="fr-FR" sz="1600" dirty="0"/>
              <a:t>.</a:t>
            </a:r>
          </a:p>
          <a:p>
            <a:pPr>
              <a:buFont typeface="Arial" pitchFamily="34" charset="0"/>
              <a:buChar char="•"/>
            </a:pPr>
            <a:r>
              <a:rPr lang="fr-FR" sz="1600" dirty="0"/>
              <a:t> </a:t>
            </a:r>
            <a:r>
              <a:rPr lang="fr-FR" sz="1600" dirty="0" err="1"/>
              <a:t>Avoid</a:t>
            </a:r>
            <a:r>
              <a:rPr lang="fr-FR" sz="1600" dirty="0"/>
              <a:t> </a:t>
            </a:r>
            <a:r>
              <a:rPr lang="fr-FR" sz="1600" dirty="0" err="1"/>
              <a:t>resonances</a:t>
            </a:r>
            <a:r>
              <a:rPr lang="fr-FR" sz="1600" dirty="0"/>
              <a:t> (</a:t>
            </a:r>
            <a:r>
              <a:rPr lang="fr-FR" sz="1600" dirty="0" err="1"/>
              <a:t>see</a:t>
            </a:r>
            <a:r>
              <a:rPr lang="fr-FR" sz="1600" dirty="0"/>
              <a:t> </a:t>
            </a:r>
            <a:r>
              <a:rPr lang="fr-FR" sz="1600" dirty="0" err="1"/>
              <a:t>next</a:t>
            </a:r>
            <a:r>
              <a:rPr lang="fr-FR" sz="1600" dirty="0"/>
              <a:t> slide).</a:t>
            </a:r>
          </a:p>
        </p:txBody>
      </p:sp>
      <p:sp>
        <p:nvSpPr>
          <p:cNvPr id="9" name="TextBox 8"/>
          <p:cNvSpPr txBox="1"/>
          <p:nvPr/>
        </p:nvSpPr>
        <p:spPr>
          <a:xfrm>
            <a:off x="1827087" y="4422328"/>
            <a:ext cx="4572000" cy="523220"/>
          </a:xfrm>
          <a:prstGeom prst="rect">
            <a:avLst/>
          </a:prstGeom>
          <a:solidFill>
            <a:srgbClr val="FFFF00"/>
          </a:solidFill>
        </p:spPr>
        <p:txBody>
          <a:bodyPr wrap="square" rtlCol="0">
            <a:spAutoFit/>
          </a:bodyPr>
          <a:lstStyle/>
          <a:p>
            <a:r>
              <a:rPr lang="en-US" sz="1400" dirty="0"/>
              <a:t>Oscillations of the beam envelope (coordinates of the outermost particle) along the DTL (x, y, phase)</a:t>
            </a:r>
          </a:p>
        </p:txBody>
      </p:sp>
      <p:sp>
        <p:nvSpPr>
          <p:cNvPr id="10" name="TextBox 9"/>
          <p:cNvSpPr txBox="1"/>
          <p:nvPr/>
        </p:nvSpPr>
        <p:spPr>
          <a:xfrm>
            <a:off x="7394545" y="4666839"/>
            <a:ext cx="3505200" cy="307777"/>
          </a:xfrm>
          <a:prstGeom prst="rect">
            <a:avLst/>
          </a:prstGeom>
          <a:solidFill>
            <a:srgbClr val="FFFF00"/>
          </a:solidFill>
        </p:spPr>
        <p:txBody>
          <a:bodyPr wrap="square" rtlCol="0">
            <a:spAutoFit/>
          </a:bodyPr>
          <a:lstStyle/>
          <a:p>
            <a:r>
              <a:rPr lang="en-US" sz="1400" dirty="0"/>
              <a:t>Corresponding phase advance per period</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9601200" y="6477000"/>
            <a:ext cx="457200" cy="381000"/>
          </a:xfrm>
        </p:spPr>
        <p:txBody>
          <a:bodyPr/>
          <a:lstStyle/>
          <a:p>
            <a:fld id="{523E5061-BB6A-4999-AC0A-6E8BB25261C6}" type="slidenum">
              <a:rPr lang="en-GB" smtClean="0"/>
              <a:pPr/>
              <a:t>69</a:t>
            </a:fld>
            <a:endParaRPr lang="en-GB" dirty="0"/>
          </a:p>
        </p:txBody>
      </p:sp>
      <p:sp>
        <p:nvSpPr>
          <p:cNvPr id="3" name="Rectangle 4"/>
          <p:cNvSpPr txBox="1">
            <a:spLocks noChangeArrowheads="1"/>
          </p:cNvSpPr>
          <p:nvPr/>
        </p:nvSpPr>
        <p:spPr bwMode="auto">
          <a:xfrm>
            <a:off x="1752601" y="304800"/>
            <a:ext cx="9158553" cy="541189"/>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algn="ctr" fontAlgn="base">
              <a:lnSpc>
                <a:spcPct val="90000"/>
              </a:lnSpc>
              <a:spcBef>
                <a:spcPct val="0"/>
              </a:spcBef>
              <a:spcAft>
                <a:spcPct val="0"/>
              </a:spcAft>
              <a:defRPr/>
            </a:pPr>
            <a:r>
              <a:rPr lang="en-US" sz="3200" kern="0" dirty="0">
                <a:solidFill>
                  <a:srgbClr val="FF0000"/>
                </a:solidFill>
                <a:latin typeface="+mj-lt"/>
                <a:ea typeface="+mj-ea"/>
                <a:cs typeface="+mj-cs"/>
              </a:rPr>
              <a:t>Instabilities in linacs – the Hoffman plot</a:t>
            </a:r>
          </a:p>
        </p:txBody>
      </p:sp>
      <p:pic>
        <p:nvPicPr>
          <p:cNvPr id="8734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24201" y="965937"/>
            <a:ext cx="6192929" cy="3589187"/>
          </a:xfrm>
          <a:prstGeom prst="rect">
            <a:avLst/>
          </a:prstGeom>
          <a:noFill/>
          <a:ln w="9525">
            <a:noFill/>
            <a:miter lim="800000"/>
            <a:headEnd/>
            <a:tailEnd/>
          </a:ln>
          <a:effectLst/>
        </p:spPr>
      </p:pic>
      <p:sp>
        <p:nvSpPr>
          <p:cNvPr id="16" name="Rectangle 13"/>
          <p:cNvSpPr>
            <a:spLocks noChangeArrowheads="1"/>
          </p:cNvSpPr>
          <p:nvPr/>
        </p:nvSpPr>
        <p:spPr bwMode="auto">
          <a:xfrm>
            <a:off x="685800" y="5004002"/>
            <a:ext cx="11170578" cy="1524000"/>
          </a:xfrm>
          <a:prstGeom prst="rect">
            <a:avLst/>
          </a:prstGeom>
          <a:noFill/>
          <a:ln w="9525">
            <a:noFill/>
            <a:miter lim="800000"/>
            <a:headEnd/>
            <a:tailEnd/>
          </a:ln>
          <a:effectLst/>
        </p:spPr>
        <p:txBody>
          <a:bodyPr lIns="92075" tIns="46038" rIns="92075" bIns="46038"/>
          <a:lstStyle/>
          <a:p>
            <a:pPr>
              <a:lnSpc>
                <a:spcPct val="110000"/>
              </a:lnSpc>
              <a:buClr>
                <a:schemeClr val="hlink"/>
              </a:buClr>
              <a:buSzPct val="70000"/>
              <a:buFont typeface="Symbol" pitchFamily="18" charset="2"/>
              <a:buNone/>
            </a:pPr>
            <a:r>
              <a:rPr lang="en-US" sz="1600" dirty="0">
                <a:latin typeface="Comic Sans MS" pitchFamily="66" charset="0"/>
                <a:sym typeface="Symbol" pitchFamily="18" charset="2"/>
              </a:rPr>
              <a:t>Linac4 DTL: the operating point(s) for all possible current levels are </a:t>
            </a:r>
            <a:r>
              <a:rPr lang="en-US" sz="1600" dirty="0">
                <a:solidFill>
                  <a:srgbClr val="FF0000"/>
                </a:solidFill>
                <a:latin typeface="Comic Sans MS" pitchFamily="66" charset="0"/>
                <a:sym typeface="Symbol" pitchFamily="18" charset="2"/>
              </a:rPr>
              <a:t>far from the resonances </a:t>
            </a:r>
            <a:r>
              <a:rPr lang="en-US" sz="1600" dirty="0">
                <a:latin typeface="Comic Sans MS" pitchFamily="66" charset="0"/>
                <a:sym typeface="Symbol" pitchFamily="18" charset="2"/>
              </a:rPr>
              <a:t>between transverse and longitudinal oscillations which are enhanced by space charge. </a:t>
            </a:r>
          </a:p>
          <a:p>
            <a:pPr>
              <a:lnSpc>
                <a:spcPct val="110000"/>
              </a:lnSpc>
              <a:buClr>
                <a:schemeClr val="hlink"/>
              </a:buClr>
              <a:buSzPct val="70000"/>
              <a:buFont typeface="Symbol" pitchFamily="18" charset="2"/>
              <a:buNone/>
            </a:pPr>
            <a:endParaRPr lang="en-US" sz="600" dirty="0">
              <a:latin typeface="Comic Sans MS" pitchFamily="66" charset="0"/>
              <a:sym typeface="Symbol" pitchFamily="18" charset="2"/>
            </a:endParaRPr>
          </a:p>
          <a:p>
            <a:pPr>
              <a:lnSpc>
                <a:spcPct val="110000"/>
              </a:lnSpc>
              <a:buClr>
                <a:schemeClr val="hlink"/>
              </a:buClr>
              <a:buSzPct val="70000"/>
              <a:buFont typeface="Symbol" pitchFamily="18" charset="2"/>
              <a:buNone/>
            </a:pPr>
            <a:r>
              <a:rPr lang="en-US" sz="1600" dirty="0">
                <a:latin typeface="Comic Sans MS" pitchFamily="66" charset="0"/>
                <a:sym typeface="Symbol" pitchFamily="18" charset="2"/>
              </a:rPr>
              <a:t>Effect of the resonances: emittance exchange, transverse emittance growth, migration of particles into the beam halo </a:t>
            </a:r>
            <a:r>
              <a:rPr lang="en-US" sz="1600" dirty="0">
                <a:latin typeface="Arial"/>
                <a:cs typeface="Arial"/>
                <a:sym typeface="Symbol" pitchFamily="18" charset="2"/>
              </a:rPr>
              <a:t>→</a:t>
            </a:r>
            <a:r>
              <a:rPr lang="en-US" sz="1600" dirty="0">
                <a:latin typeface="Comic Sans MS" pitchFamily="66" charset="0"/>
                <a:sym typeface="Symbol" pitchFamily="18" charset="2"/>
              </a:rPr>
              <a:t> particularly dangerous for high intensity machines (</a:t>
            </a:r>
            <a:r>
              <a:rPr lang="en-US" sz="1600" dirty="0">
                <a:solidFill>
                  <a:srgbClr val="FF0000"/>
                </a:solidFill>
                <a:latin typeface="Comic Sans MS" pitchFamily="66" charset="0"/>
                <a:sym typeface="Symbol" pitchFamily="18" charset="2"/>
              </a:rPr>
              <a:t>beam loss</a:t>
            </a:r>
            <a:r>
              <a:rPr lang="en-US" sz="1600" dirty="0">
                <a:latin typeface="Comic Sans MS" pitchFamily="66" charset="0"/>
                <a:sym typeface="Symbol" pitchFamily="18" charset="2"/>
              </a:rPr>
              <a:t>). </a:t>
            </a:r>
          </a:p>
        </p:txBody>
      </p:sp>
      <p:sp>
        <p:nvSpPr>
          <p:cNvPr id="17" name="TextBox 16"/>
          <p:cNvSpPr txBox="1"/>
          <p:nvPr/>
        </p:nvSpPr>
        <p:spPr>
          <a:xfrm>
            <a:off x="9601200" y="1118337"/>
            <a:ext cx="914400" cy="954107"/>
          </a:xfrm>
          <a:prstGeom prst="rect">
            <a:avLst/>
          </a:prstGeom>
          <a:solidFill>
            <a:srgbClr val="FFFF00"/>
          </a:solidFill>
        </p:spPr>
        <p:txBody>
          <a:bodyPr wrap="square" rtlCol="0">
            <a:spAutoFit/>
          </a:bodyPr>
          <a:lstStyle/>
          <a:p>
            <a:r>
              <a:rPr lang="en-US" sz="1400" dirty="0"/>
              <a:t>The “tune diagram” of a linac</a:t>
            </a:r>
          </a:p>
        </p:txBody>
      </p:sp>
      <p:sp>
        <p:nvSpPr>
          <p:cNvPr id="18" name="TextBox 17"/>
          <p:cNvSpPr txBox="1"/>
          <p:nvPr/>
        </p:nvSpPr>
        <p:spPr>
          <a:xfrm>
            <a:off x="1752601" y="1651737"/>
            <a:ext cx="1346717" cy="2031325"/>
          </a:xfrm>
          <a:prstGeom prst="rect">
            <a:avLst/>
          </a:prstGeom>
          <a:solidFill>
            <a:srgbClr val="FFFF00"/>
          </a:solidFill>
        </p:spPr>
        <p:txBody>
          <a:bodyPr wrap="square" rtlCol="0">
            <a:spAutoFit/>
          </a:bodyPr>
          <a:lstStyle/>
          <a:p>
            <a:r>
              <a:rPr lang="en-US" sz="1400" dirty="0"/>
              <a:t>Ratio between transverse phase advance and zero current phase advance (a measure of space charge)</a:t>
            </a:r>
          </a:p>
        </p:txBody>
      </p:sp>
      <p:sp>
        <p:nvSpPr>
          <p:cNvPr id="19" name="TextBox 18"/>
          <p:cNvSpPr txBox="1"/>
          <p:nvPr/>
        </p:nvSpPr>
        <p:spPr>
          <a:xfrm>
            <a:off x="3733800" y="4547337"/>
            <a:ext cx="4876800" cy="307777"/>
          </a:xfrm>
          <a:prstGeom prst="rect">
            <a:avLst/>
          </a:prstGeom>
          <a:solidFill>
            <a:srgbClr val="FFFF00"/>
          </a:solidFill>
        </p:spPr>
        <p:txBody>
          <a:bodyPr wrap="square" rtlCol="0">
            <a:spAutoFit/>
          </a:bodyPr>
          <a:lstStyle/>
          <a:p>
            <a:r>
              <a:rPr lang="en-US" sz="1400" dirty="0"/>
              <a:t>Ratio between longitudinal and transverse phase advance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ooter Placeholder 6"/>
          <p:cNvSpPr>
            <a:spLocks noGrp="1"/>
          </p:cNvSpPr>
          <p:nvPr>
            <p:ph type="ftr" sz="quarter" idx="11"/>
          </p:nvPr>
        </p:nvSpPr>
        <p:spPr>
          <a:xfrm>
            <a:off x="10924209" y="6395850"/>
            <a:ext cx="609600" cy="381000"/>
          </a:xfrm>
        </p:spPr>
        <p:txBody>
          <a:bodyPr/>
          <a:lstStyle/>
          <a:p>
            <a:fld id="{E07C094C-789C-4184-91D0-E388010042DC}" type="slidenum">
              <a:rPr lang="en-GB"/>
              <a:pPr/>
              <a:t>7</a:t>
            </a:fld>
            <a:endParaRPr lang="en-GB"/>
          </a:p>
        </p:txBody>
      </p:sp>
      <p:sp>
        <p:nvSpPr>
          <p:cNvPr id="384013" name="Text Box 13"/>
          <p:cNvSpPr txBox="1">
            <a:spLocks noChangeArrowheads="1"/>
          </p:cNvSpPr>
          <p:nvPr/>
        </p:nvSpPr>
        <p:spPr bwMode="auto">
          <a:xfrm>
            <a:off x="7478261" y="1901524"/>
            <a:ext cx="3124200" cy="2028825"/>
          </a:xfrm>
          <a:prstGeom prst="rect">
            <a:avLst/>
          </a:prstGeom>
          <a:noFill/>
          <a:ln w="12700">
            <a:solidFill>
              <a:schemeClr val="tx1"/>
            </a:solidFill>
            <a:miter lim="800000"/>
            <a:headEnd type="none" w="sm" len="sm"/>
            <a:tailEnd type="none" w="sm" len="sm"/>
          </a:ln>
          <a:effectLst/>
        </p:spPr>
        <p:txBody>
          <a:bodyPr>
            <a:spAutoFit/>
          </a:bodyPr>
          <a:lstStyle/>
          <a:p>
            <a:r>
              <a:rPr lang="en-US" sz="1600">
                <a:solidFill>
                  <a:schemeClr val="accent1"/>
                </a:solidFill>
                <a:latin typeface="Comic Sans MS" pitchFamily="66" charset="0"/>
              </a:rPr>
              <a:t>Classic (Newton) relation:</a:t>
            </a:r>
          </a:p>
          <a:p>
            <a:endParaRPr lang="en-US" sz="1600">
              <a:solidFill>
                <a:schemeClr val="accent1"/>
              </a:solidFill>
              <a:latin typeface="Comic Sans MS" pitchFamily="66" charset="0"/>
            </a:endParaRPr>
          </a:p>
          <a:p>
            <a:endParaRPr lang="en-US" sz="1600">
              <a:solidFill>
                <a:schemeClr val="accent1"/>
              </a:solidFill>
              <a:latin typeface="Comic Sans MS" pitchFamily="66" charset="0"/>
            </a:endParaRPr>
          </a:p>
          <a:p>
            <a:endParaRPr lang="en-US" sz="1600">
              <a:solidFill>
                <a:schemeClr val="accent1"/>
              </a:solidFill>
              <a:latin typeface="Comic Sans MS" pitchFamily="66" charset="0"/>
            </a:endParaRPr>
          </a:p>
          <a:p>
            <a:r>
              <a:rPr lang="en-US" sz="1600">
                <a:solidFill>
                  <a:schemeClr val="accent1"/>
                </a:solidFill>
                <a:latin typeface="Comic Sans MS" pitchFamily="66" charset="0"/>
              </a:rPr>
              <a:t>Relativistic (Einstein) relation:</a:t>
            </a:r>
          </a:p>
          <a:p>
            <a:endParaRPr lang="en-US" sz="1000">
              <a:solidFill>
                <a:schemeClr val="accent1"/>
              </a:solidFill>
              <a:latin typeface="Comic Sans MS" pitchFamily="66" charset="0"/>
            </a:endParaRPr>
          </a:p>
          <a:p>
            <a:endParaRPr lang="en-US" sz="1600">
              <a:solidFill>
                <a:schemeClr val="accent1"/>
              </a:solidFill>
              <a:latin typeface="Comic Sans MS" pitchFamily="66" charset="0"/>
            </a:endParaRPr>
          </a:p>
          <a:p>
            <a:endParaRPr lang="en-US" sz="1200">
              <a:solidFill>
                <a:schemeClr val="accent1"/>
              </a:solidFill>
              <a:latin typeface="Comic Sans MS" pitchFamily="66" charset="0"/>
            </a:endParaRPr>
          </a:p>
          <a:p>
            <a:endParaRPr lang="en-US" sz="800">
              <a:solidFill>
                <a:schemeClr val="accent1"/>
              </a:solidFill>
              <a:latin typeface="Comic Sans MS" pitchFamily="66" charset="0"/>
            </a:endParaRPr>
          </a:p>
        </p:txBody>
      </p:sp>
      <p:sp>
        <p:nvSpPr>
          <p:cNvPr id="384004" name="Rectangle 4"/>
          <p:cNvSpPr>
            <a:spLocks noGrp="1" noChangeArrowheads="1"/>
          </p:cNvSpPr>
          <p:nvPr>
            <p:ph type="title"/>
          </p:nvPr>
        </p:nvSpPr>
        <p:spPr>
          <a:xfrm>
            <a:off x="0" y="2601"/>
            <a:ext cx="12192000" cy="838201"/>
          </a:xfrm>
        </p:spPr>
        <p:txBody>
          <a:bodyPr/>
          <a:lstStyle/>
          <a:p>
            <a:r>
              <a:rPr lang="en-US" sz="4000" dirty="0"/>
              <a:t>Proton Velocity: “Newton” and “Einstein” </a:t>
            </a:r>
          </a:p>
        </p:txBody>
      </p:sp>
      <p:graphicFrame>
        <p:nvGraphicFramePr>
          <p:cNvPr id="384025" name="Object 25"/>
          <p:cNvGraphicFramePr>
            <a:graphicFrameLocks noGrp="1" noChangeAspect="1"/>
          </p:cNvGraphicFramePr>
          <p:nvPr>
            <p:ph sz="quarter" idx="2"/>
          </p:nvPr>
        </p:nvGraphicFramePr>
        <p:xfrm>
          <a:off x="7706861" y="2206062"/>
          <a:ext cx="1949450" cy="615950"/>
        </p:xfrm>
        <a:graphic>
          <a:graphicData uri="http://schemas.openxmlformats.org/presentationml/2006/ole">
            <mc:AlternateContent xmlns:mc="http://schemas.openxmlformats.org/markup-compatibility/2006">
              <mc:Choice xmlns:v="urn:schemas-microsoft-com:vml" Requires="v">
                <p:oleObj name="Equation" r:id="rId3" imgW="1447560" imgH="457200" progId="Equation.3">
                  <p:embed/>
                </p:oleObj>
              </mc:Choice>
              <mc:Fallback>
                <p:oleObj name="Equation" r:id="rId3" imgW="1447560" imgH="457200" progId="Equation.3">
                  <p:embed/>
                  <p:pic>
                    <p:nvPicPr>
                      <p:cNvPr id="384025" name="Object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06861" y="2206062"/>
                        <a:ext cx="1949450" cy="615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84009" name="Rectangle 9"/>
          <p:cNvSpPr>
            <a:spLocks noChangeArrowheads="1"/>
          </p:cNvSpPr>
          <p:nvPr/>
        </p:nvSpPr>
        <p:spPr bwMode="auto">
          <a:xfrm>
            <a:off x="6654020" y="4094926"/>
            <a:ext cx="5170616" cy="1662424"/>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70000"/>
            </a:pPr>
            <a:r>
              <a:rPr lang="en-US" sz="1400" u="sng" dirty="0">
                <a:latin typeface="Comic Sans MS" pitchFamily="66" charset="0"/>
                <a:sym typeface="Symbol" pitchFamily="18" charset="2"/>
              </a:rPr>
              <a:t>Protons </a:t>
            </a:r>
            <a:r>
              <a:rPr lang="en-US" sz="1400" dirty="0">
                <a:latin typeface="Comic Sans MS" pitchFamily="66" charset="0"/>
                <a:sym typeface="Symbol" pitchFamily="18" charset="2"/>
              </a:rPr>
              <a:t>(rest energy 938.3 MeV) follow “Newton” mechanics up to some </a:t>
            </a:r>
            <a:r>
              <a:rPr lang="en-US" sz="1400" dirty="0">
                <a:solidFill>
                  <a:schemeClr val="hlink"/>
                </a:solidFill>
                <a:latin typeface="Comic Sans MS" pitchFamily="66" charset="0"/>
                <a:sym typeface="Symbol" pitchFamily="18" charset="2"/>
              </a:rPr>
              <a:t>tens of</a:t>
            </a:r>
            <a:r>
              <a:rPr lang="en-US" sz="1400" dirty="0">
                <a:latin typeface="Comic Sans MS" pitchFamily="66" charset="0"/>
                <a:sym typeface="Symbol" pitchFamily="18" charset="2"/>
              </a:rPr>
              <a:t> </a:t>
            </a:r>
            <a:r>
              <a:rPr lang="en-US" sz="1400" dirty="0">
                <a:solidFill>
                  <a:schemeClr val="hlink"/>
                </a:solidFill>
                <a:latin typeface="Comic Sans MS" pitchFamily="66" charset="0"/>
                <a:sym typeface="Symbol" pitchFamily="18" charset="2"/>
              </a:rPr>
              <a:t>MeV </a:t>
            </a:r>
            <a:r>
              <a:rPr lang="en-US" sz="1400" dirty="0">
                <a:latin typeface="Comic Sans MS" pitchFamily="66" charset="0"/>
                <a:sym typeface="Symbol" pitchFamily="18" charset="2"/>
              </a:rPr>
              <a:t>(</a:t>
            </a:r>
            <a:r>
              <a:rPr lang="en-US" sz="1400" i="1" dirty="0" err="1">
                <a:latin typeface="Symbol" pitchFamily="18" charset="2"/>
                <a:sym typeface="Symbol" pitchFamily="18" charset="2"/>
              </a:rPr>
              <a:t>D</a:t>
            </a:r>
            <a:r>
              <a:rPr lang="en-US" sz="1400" i="1" dirty="0" err="1">
                <a:latin typeface="Comic Sans MS" pitchFamily="66" charset="0"/>
                <a:sym typeface="Symbol" pitchFamily="18" charset="2"/>
              </a:rPr>
              <a:t>v</a:t>
            </a:r>
            <a:r>
              <a:rPr lang="en-US" sz="1400" i="1" dirty="0">
                <a:latin typeface="Comic Sans MS" pitchFamily="66" charset="0"/>
                <a:sym typeface="Symbol" pitchFamily="18" charset="2"/>
              </a:rPr>
              <a:t>/v</a:t>
            </a:r>
            <a:r>
              <a:rPr lang="en-US" sz="1400" dirty="0">
                <a:latin typeface="Comic Sans MS" pitchFamily="66" charset="0"/>
                <a:sym typeface="Symbol" pitchFamily="18" charset="2"/>
              </a:rPr>
              <a:t> &lt; 1% for W&lt;15 MeV) then slowly become relativistic (“Einstein”). From the </a:t>
            </a:r>
            <a:r>
              <a:rPr lang="en-US" sz="1400" dirty="0">
                <a:solidFill>
                  <a:schemeClr val="hlink"/>
                </a:solidFill>
                <a:latin typeface="Comic Sans MS" pitchFamily="66" charset="0"/>
                <a:sym typeface="Symbol" pitchFamily="18" charset="2"/>
              </a:rPr>
              <a:t>GeV range</a:t>
            </a:r>
            <a:r>
              <a:rPr lang="en-US" sz="1400" dirty="0">
                <a:latin typeface="Comic Sans MS" pitchFamily="66" charset="0"/>
                <a:sym typeface="Symbol" pitchFamily="18" charset="2"/>
              </a:rPr>
              <a:t> velocity is nearly constant (</a:t>
            </a:r>
            <a:r>
              <a:rPr lang="en-US" sz="1400" i="1" dirty="0">
                <a:latin typeface="Comic Sans MS" pitchFamily="66" charset="0"/>
                <a:sym typeface="Symbol" pitchFamily="18" charset="2"/>
              </a:rPr>
              <a:t>v</a:t>
            </a:r>
            <a:r>
              <a:rPr lang="en-US" sz="1400" dirty="0">
                <a:latin typeface="Comic Sans MS" pitchFamily="66" charset="0"/>
                <a:sym typeface="Symbol" pitchFamily="18" charset="2"/>
              </a:rPr>
              <a:t>~0.95c at 2 GeV).</a:t>
            </a:r>
          </a:p>
          <a:p>
            <a:pPr>
              <a:lnSpc>
                <a:spcPct val="110000"/>
              </a:lnSpc>
              <a:spcBef>
                <a:spcPct val="50000"/>
              </a:spcBef>
              <a:buClr>
                <a:schemeClr val="hlink"/>
              </a:buClr>
              <a:buSzPct val="70000"/>
            </a:pPr>
            <a:r>
              <a:rPr lang="en-US" sz="1400" dirty="0">
                <a:latin typeface="Comic Sans MS" pitchFamily="66" charset="0"/>
                <a:sym typeface="Symbol" pitchFamily="18" charset="2"/>
              </a:rPr>
              <a:t>Linacs can cope with the increasing particle velocity, synchrotrons cover the range where </a:t>
            </a:r>
            <a:r>
              <a:rPr lang="en-US" sz="1400" i="1" dirty="0">
                <a:latin typeface="Comic Sans MS" pitchFamily="66" charset="0"/>
                <a:sym typeface="Symbol" pitchFamily="18" charset="2"/>
              </a:rPr>
              <a:t>v</a:t>
            </a:r>
            <a:r>
              <a:rPr lang="en-US" sz="1400" dirty="0">
                <a:latin typeface="Comic Sans MS" pitchFamily="66" charset="0"/>
                <a:sym typeface="Symbol" pitchFamily="18" charset="2"/>
              </a:rPr>
              <a:t> nearly constant. </a:t>
            </a:r>
          </a:p>
        </p:txBody>
      </p:sp>
      <p:sp>
        <p:nvSpPr>
          <p:cNvPr id="384010" name="Text Box 10"/>
          <p:cNvSpPr txBox="1">
            <a:spLocks noChangeArrowheads="1"/>
          </p:cNvSpPr>
          <p:nvPr/>
        </p:nvSpPr>
        <p:spPr bwMode="auto">
          <a:xfrm>
            <a:off x="1147119" y="5682650"/>
            <a:ext cx="4057797" cy="584775"/>
          </a:xfrm>
          <a:prstGeom prst="rect">
            <a:avLst/>
          </a:prstGeom>
          <a:noFill/>
          <a:ln w="12700">
            <a:solidFill>
              <a:schemeClr val="tx1"/>
            </a:solidFill>
            <a:miter lim="800000"/>
            <a:headEnd type="none" w="sm" len="sm"/>
            <a:tailEnd type="none" w="sm" len="sm"/>
          </a:ln>
          <a:effectLst/>
        </p:spPr>
        <p:txBody>
          <a:bodyPr wrap="square">
            <a:spAutoFit/>
          </a:bodyPr>
          <a:lstStyle/>
          <a:p>
            <a:r>
              <a:rPr lang="en-US" sz="1600" dirty="0">
                <a:solidFill>
                  <a:schemeClr val="accent1"/>
                </a:solidFill>
                <a:latin typeface="Symbol" pitchFamily="18" charset="2"/>
              </a:rPr>
              <a:t>b</a:t>
            </a:r>
            <a:r>
              <a:rPr lang="en-US" sz="1600" baseline="30000" dirty="0">
                <a:solidFill>
                  <a:schemeClr val="accent1"/>
                </a:solidFill>
                <a:latin typeface="Comic Sans MS" pitchFamily="66" charset="0"/>
              </a:rPr>
              <a:t>2</a:t>
            </a:r>
            <a:r>
              <a:rPr lang="en-US" sz="1600" dirty="0">
                <a:solidFill>
                  <a:schemeClr val="accent1"/>
                </a:solidFill>
                <a:latin typeface="Comic Sans MS" pitchFamily="66" charset="0"/>
              </a:rPr>
              <a:t>=(v/c)</a:t>
            </a:r>
            <a:r>
              <a:rPr lang="en-US" sz="1600" baseline="30000" dirty="0">
                <a:solidFill>
                  <a:schemeClr val="accent1"/>
                </a:solidFill>
                <a:latin typeface="Comic Sans MS" pitchFamily="66" charset="0"/>
              </a:rPr>
              <a:t>2</a:t>
            </a:r>
            <a:r>
              <a:rPr lang="en-US" sz="1600" dirty="0">
                <a:solidFill>
                  <a:schemeClr val="accent1"/>
                </a:solidFill>
                <a:latin typeface="Comic Sans MS" pitchFamily="66" charset="0"/>
              </a:rPr>
              <a:t> as function of kinetic energy T for protons and electrons.</a:t>
            </a:r>
            <a:endParaRPr lang="en-US" dirty="0">
              <a:solidFill>
                <a:schemeClr val="accent1"/>
              </a:solidFill>
              <a:latin typeface="Comic Sans MS" pitchFamily="66" charset="0"/>
            </a:endParaRPr>
          </a:p>
        </p:txBody>
      </p:sp>
      <p:graphicFrame>
        <p:nvGraphicFramePr>
          <p:cNvPr id="384033" name="Object 33"/>
          <p:cNvGraphicFramePr>
            <a:graphicFrameLocks noGrp="1" noChangeAspect="1"/>
          </p:cNvGraphicFramePr>
          <p:nvPr>
            <p:ph sz="quarter" idx="3"/>
          </p:nvPr>
        </p:nvGraphicFramePr>
        <p:xfrm>
          <a:off x="7859261" y="3174438"/>
          <a:ext cx="1905000" cy="708025"/>
        </p:xfrm>
        <a:graphic>
          <a:graphicData uri="http://schemas.openxmlformats.org/presentationml/2006/ole">
            <mc:AlternateContent xmlns:mc="http://schemas.openxmlformats.org/markup-compatibility/2006">
              <mc:Choice xmlns:v="urn:schemas-microsoft-com:vml" Requires="v">
                <p:oleObj name="Equation" r:id="rId5" imgW="1333440" imgH="495000" progId="Equation.3">
                  <p:embed/>
                </p:oleObj>
              </mc:Choice>
              <mc:Fallback>
                <p:oleObj name="Equation" r:id="rId5" imgW="1333440" imgH="495000" progId="Equation.3">
                  <p:embed/>
                  <p:pic>
                    <p:nvPicPr>
                      <p:cNvPr id="384033" name="Object 3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59261" y="3174438"/>
                        <a:ext cx="190500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5" name="Picture 4"/>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50790" y="1832828"/>
            <a:ext cx="5649824" cy="3749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 Box 5">
            <a:extLst>
              <a:ext uri="{FF2B5EF4-FFF2-40B4-BE49-F238E27FC236}">
                <a16:creationId xmlns:a16="http://schemas.microsoft.com/office/drawing/2014/main" id="{4324B355-7043-7B16-2C98-FC07BEC04C6D}"/>
              </a:ext>
            </a:extLst>
          </p:cNvPr>
          <p:cNvSpPr txBox="1">
            <a:spLocks noChangeArrowheads="1"/>
          </p:cNvSpPr>
          <p:nvPr/>
        </p:nvSpPr>
        <p:spPr bwMode="auto">
          <a:xfrm>
            <a:off x="184689" y="909498"/>
            <a:ext cx="11595419" cy="923330"/>
          </a:xfrm>
          <a:prstGeom prst="rect">
            <a:avLst/>
          </a:prstGeom>
          <a:noFill/>
          <a:ln w="9525">
            <a:noFill/>
            <a:miter lim="800000"/>
            <a:headEnd/>
            <a:tailEnd/>
          </a:ln>
          <a:effectLst/>
        </p:spPr>
        <p:txBody>
          <a:bodyPr wrap="square">
            <a:spAutoFit/>
          </a:bodyPr>
          <a:lstStyle/>
          <a:p>
            <a:pPr indent="-342900"/>
            <a:r>
              <a:rPr lang="en-US" b="0" dirty="0">
                <a:latin typeface="Calibri" panose="020F0502020204030204" pitchFamily="34" charset="0"/>
                <a:cs typeface="Calibri" panose="020F0502020204030204" pitchFamily="34" charset="0"/>
              </a:rPr>
              <a:t>In </a:t>
            </a:r>
            <a:r>
              <a:rPr lang="en-US" b="0" u="sng" dirty="0">
                <a:solidFill>
                  <a:srgbClr val="FF0000"/>
                </a:solidFill>
                <a:latin typeface="Calibri" panose="020F0502020204030204" pitchFamily="34" charset="0"/>
                <a:cs typeface="Calibri" panose="020F0502020204030204" pitchFamily="34" charset="0"/>
              </a:rPr>
              <a:t>linear accelerators </a:t>
            </a:r>
            <a:r>
              <a:rPr lang="en-US" b="0" dirty="0">
                <a:latin typeface="Calibri" panose="020F0502020204030204" pitchFamily="34" charset="0"/>
                <a:cs typeface="Calibri" panose="020F0502020204030204" pitchFamily="34" charset="0"/>
              </a:rPr>
              <a:t>the beam crosses only once the accelerating structures. The distance between accelerating elements can be adjusted </a:t>
            </a:r>
            <a:r>
              <a:rPr lang="en-US" dirty="0">
                <a:latin typeface="Calibri" panose="020F0502020204030204" pitchFamily="34" charset="0"/>
                <a:cs typeface="Calibri" panose="020F0502020204030204" pitchFamily="34" charset="0"/>
              </a:rPr>
              <a:t>to follow the </a:t>
            </a:r>
            <a:r>
              <a:rPr lang="en-US" b="0" u="sng" dirty="0">
                <a:solidFill>
                  <a:srgbClr val="FF0000"/>
                </a:solidFill>
                <a:latin typeface="Calibri" panose="020F0502020204030204" pitchFamily="34" charset="0"/>
                <a:cs typeface="Calibri" panose="020F0502020204030204" pitchFamily="34" charset="0"/>
              </a:rPr>
              <a:t>increase in the velocity of the particle beam</a:t>
            </a:r>
            <a:r>
              <a:rPr lang="en-US" b="0" dirty="0">
                <a:latin typeface="Calibri" panose="020F0502020204030204" pitchFamily="34" charset="0"/>
                <a:cs typeface="Calibri" panose="020F0502020204030204" pitchFamily="34" charset="0"/>
              </a:rPr>
              <a:t>. </a:t>
            </a:r>
            <a:r>
              <a:rPr lang="en-US" sz="1800" b="0" dirty="0">
                <a:latin typeface="Calibri" panose="020F0502020204030204" pitchFamily="34" charset="0"/>
                <a:cs typeface="Calibri" panose="020F0502020204030204" pitchFamily="34" charset="0"/>
              </a:rPr>
              <a:t>The periodicity of the RF structure must match the particle velocity → development of a complete panoply of accelerating structures with different features. </a:t>
            </a:r>
          </a:p>
        </p:txBody>
      </p:sp>
      <p:pic>
        <p:nvPicPr>
          <p:cNvPr id="3" name="Picture 35" descr="newtn3_f">
            <a:extLst>
              <a:ext uri="{FF2B5EF4-FFF2-40B4-BE49-F238E27FC236}">
                <a16:creationId xmlns:a16="http://schemas.microsoft.com/office/drawing/2014/main" id="{6189E7F6-BBCB-DB4B-F02C-F4B206C8B26B}"/>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670075" y="2071977"/>
            <a:ext cx="886375" cy="12409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Oval 5">
            <a:extLst>
              <a:ext uri="{FF2B5EF4-FFF2-40B4-BE49-F238E27FC236}">
                <a16:creationId xmlns:a16="http://schemas.microsoft.com/office/drawing/2014/main" id="{2A0B45B2-404B-C0D1-1C04-D6FDF56E81C8}"/>
              </a:ext>
            </a:extLst>
          </p:cNvPr>
          <p:cNvSpPr/>
          <p:nvPr/>
        </p:nvSpPr>
        <p:spPr>
          <a:xfrm>
            <a:off x="1608761" y="4295955"/>
            <a:ext cx="2109223" cy="42454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CH" sz="1400" dirty="0"/>
              <a:t>Linacs</a:t>
            </a:r>
            <a:endParaRPr lang="en-GB" sz="1400" dirty="0"/>
          </a:p>
        </p:txBody>
      </p:sp>
      <p:sp>
        <p:nvSpPr>
          <p:cNvPr id="7" name="Oval 6">
            <a:extLst>
              <a:ext uri="{FF2B5EF4-FFF2-40B4-BE49-F238E27FC236}">
                <a16:creationId xmlns:a16="http://schemas.microsoft.com/office/drawing/2014/main" id="{EC014104-219D-BEAC-C88D-A0575018B972}"/>
              </a:ext>
            </a:extLst>
          </p:cNvPr>
          <p:cNvSpPr/>
          <p:nvPr/>
        </p:nvSpPr>
        <p:spPr>
          <a:xfrm>
            <a:off x="3302862" y="4326368"/>
            <a:ext cx="3060252" cy="424547"/>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fr-CH" sz="1400" dirty="0"/>
              <a:t>Synchrotrons</a:t>
            </a:r>
            <a:endParaRPr lang="en-GB" sz="1400" dirty="0"/>
          </a:p>
        </p:txBody>
      </p:sp>
      <p:pic>
        <p:nvPicPr>
          <p:cNvPr id="4" name="Picture 3" descr="Einstein_10">
            <a:extLst>
              <a:ext uri="{FF2B5EF4-FFF2-40B4-BE49-F238E27FC236}">
                <a16:creationId xmlns:a16="http://schemas.microsoft.com/office/drawing/2014/main" id="{16BA1C1B-311F-424E-BCDD-E5E953018FC9}"/>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495822" y="3725280"/>
            <a:ext cx="867292" cy="9952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1"/>
          </p:nvPr>
        </p:nvSpPr>
        <p:spPr/>
        <p:txBody>
          <a:bodyPr/>
          <a:lstStyle/>
          <a:p>
            <a:fld id="{5C0F7FEF-785C-4E90-BC35-C7A3803714C3}" type="slidenum">
              <a:rPr lang="en-GB"/>
              <a:pPr/>
              <a:t>70</a:t>
            </a:fld>
            <a:endParaRPr lang="en-GB"/>
          </a:p>
        </p:txBody>
      </p:sp>
      <p:sp>
        <p:nvSpPr>
          <p:cNvPr id="521220" name="Rectangle 4"/>
          <p:cNvSpPr>
            <a:spLocks noGrp="1" noChangeArrowheads="1"/>
          </p:cNvSpPr>
          <p:nvPr>
            <p:ph type="title"/>
          </p:nvPr>
        </p:nvSpPr>
        <p:spPr/>
        <p:txBody>
          <a:bodyPr/>
          <a:lstStyle/>
          <a:p>
            <a:r>
              <a:rPr lang="en-US"/>
              <a:t>Focusing periods</a:t>
            </a:r>
          </a:p>
        </p:txBody>
      </p:sp>
      <p:sp>
        <p:nvSpPr>
          <p:cNvPr id="521222" name="Rectangle 6"/>
          <p:cNvSpPr>
            <a:spLocks noChangeArrowheads="1"/>
          </p:cNvSpPr>
          <p:nvPr/>
        </p:nvSpPr>
        <p:spPr bwMode="auto">
          <a:xfrm>
            <a:off x="834775" y="1168257"/>
            <a:ext cx="10522450" cy="4521485"/>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US" dirty="0">
                <a:latin typeface="Comic Sans MS" pitchFamily="66" charset="0"/>
                <a:sym typeface="Symbol" pitchFamily="18" charset="2"/>
              </a:rPr>
              <a:t>Focusing usually provided by quadrupoles.</a:t>
            </a:r>
          </a:p>
          <a:p>
            <a:pPr marL="457200" indent="-457200">
              <a:buClr>
                <a:schemeClr val="hlink"/>
              </a:buClr>
              <a:buSzPct val="70000"/>
            </a:pPr>
            <a:endParaRPr lang="en-US" dirty="0">
              <a:latin typeface="Comic Sans MS" pitchFamily="66" charset="0"/>
              <a:sym typeface="Symbol" pitchFamily="18" charset="2"/>
            </a:endParaRPr>
          </a:p>
          <a:p>
            <a:pPr marL="457200" indent="-457200">
              <a:buClr>
                <a:schemeClr val="hlink"/>
              </a:buClr>
              <a:buSzPct val="70000"/>
            </a:pPr>
            <a:r>
              <a:rPr lang="en-US" dirty="0">
                <a:latin typeface="Comic Sans MS" pitchFamily="66" charset="0"/>
                <a:sym typeface="Symbol" pitchFamily="18" charset="2"/>
              </a:rPr>
              <a:t>Need to keep the </a:t>
            </a:r>
            <a:r>
              <a:rPr lang="en-US" dirty="0">
                <a:solidFill>
                  <a:srgbClr val="FF0000"/>
                </a:solidFill>
                <a:latin typeface="Comic Sans MS" pitchFamily="66" charset="0"/>
                <a:sym typeface="Symbol" pitchFamily="18" charset="2"/>
              </a:rPr>
              <a:t>phase advance in the good range</a:t>
            </a:r>
            <a:r>
              <a:rPr lang="en-US" dirty="0">
                <a:latin typeface="Comic Sans MS" pitchFamily="66" charset="0"/>
                <a:sym typeface="Symbol" pitchFamily="18" charset="2"/>
              </a:rPr>
              <a:t>, with an approximately constant phase advance per unit length </a:t>
            </a:r>
            <a:r>
              <a:rPr lang="en-US" dirty="0">
                <a:latin typeface="Arial"/>
                <a:cs typeface="Arial"/>
                <a:sym typeface="Symbol" pitchFamily="18" charset="2"/>
              </a:rPr>
              <a:t>→ </a:t>
            </a:r>
            <a:r>
              <a:rPr lang="en-US" dirty="0">
                <a:latin typeface="Comic Sans MS" pitchFamily="66" charset="0"/>
                <a:sym typeface="Symbol" pitchFamily="18" charset="2"/>
              </a:rPr>
              <a:t>The </a:t>
            </a:r>
            <a:r>
              <a:rPr lang="en-US" dirty="0">
                <a:solidFill>
                  <a:srgbClr val="FF0000"/>
                </a:solidFill>
                <a:latin typeface="Comic Sans MS" pitchFamily="66" charset="0"/>
                <a:sym typeface="Symbol" pitchFamily="18" charset="2"/>
              </a:rPr>
              <a:t>length of the focusing periods has to change </a:t>
            </a:r>
            <a:r>
              <a:rPr lang="en-US" dirty="0">
                <a:latin typeface="Comic Sans MS" pitchFamily="66" charset="0"/>
                <a:sym typeface="Symbol" pitchFamily="18" charset="2"/>
              </a:rPr>
              <a:t>along the linac, going gradually from </a:t>
            </a:r>
            <a:r>
              <a:rPr lang="en-US" dirty="0">
                <a:solidFill>
                  <a:srgbClr val="FF0000"/>
                </a:solidFill>
                <a:latin typeface="Comic Sans MS" pitchFamily="66" charset="0"/>
                <a:sym typeface="Symbol" pitchFamily="18" charset="2"/>
              </a:rPr>
              <a:t>short periods </a:t>
            </a:r>
            <a:r>
              <a:rPr lang="en-US" dirty="0">
                <a:latin typeface="Comic Sans MS" pitchFamily="66" charset="0"/>
                <a:sym typeface="Symbol" pitchFamily="18" charset="2"/>
              </a:rPr>
              <a:t>in the initial part (to compensate for high space charge and RF defocusing) to </a:t>
            </a:r>
            <a:r>
              <a:rPr lang="en-US" dirty="0">
                <a:solidFill>
                  <a:srgbClr val="FF0000"/>
                </a:solidFill>
                <a:latin typeface="Comic Sans MS" pitchFamily="66" charset="0"/>
                <a:sym typeface="Symbol" pitchFamily="18" charset="2"/>
              </a:rPr>
              <a:t>longer periods </a:t>
            </a:r>
            <a:r>
              <a:rPr lang="en-US" dirty="0">
                <a:latin typeface="Comic Sans MS" pitchFamily="66" charset="0"/>
                <a:sym typeface="Symbol" pitchFamily="18" charset="2"/>
              </a:rPr>
              <a:t>at high energy. </a:t>
            </a:r>
          </a:p>
          <a:p>
            <a:pPr marL="457200" indent="-457200">
              <a:buClr>
                <a:schemeClr val="hlink"/>
              </a:buClr>
              <a:buSzPct val="70000"/>
            </a:pPr>
            <a:endParaRPr lang="en-US" dirty="0">
              <a:latin typeface="Comic Sans MS" pitchFamily="66" charset="0"/>
              <a:sym typeface="Symbol" pitchFamily="18" charset="2"/>
            </a:endParaRPr>
          </a:p>
          <a:p>
            <a:pPr marL="457200" indent="-457200">
              <a:buClr>
                <a:schemeClr val="hlink"/>
              </a:buClr>
              <a:buSzPct val="70000"/>
            </a:pPr>
            <a:r>
              <a:rPr lang="en-US" dirty="0">
                <a:solidFill>
                  <a:schemeClr val="hlink"/>
                </a:solidFill>
                <a:latin typeface="Comic Sans MS" pitchFamily="66" charset="0"/>
                <a:sym typeface="Symbol" pitchFamily="18" charset="2"/>
              </a:rPr>
              <a:t>For Protons</a:t>
            </a:r>
            <a:r>
              <a:rPr lang="en-US" dirty="0">
                <a:latin typeface="Comic Sans MS" pitchFamily="66" charset="0"/>
                <a:sym typeface="Symbol" pitchFamily="18" charset="2"/>
              </a:rPr>
              <a:t> (high beam current and high space charge), distance between two quadrupoles (=1/2 of a FODO focusing period): </a:t>
            </a:r>
          </a:p>
          <a:p>
            <a:pPr marL="457200" indent="-457200">
              <a:buClr>
                <a:schemeClr val="hlink"/>
              </a:buClr>
              <a:buSzPct val="70000"/>
            </a:pPr>
            <a:r>
              <a:rPr lang="en-US" dirty="0">
                <a:latin typeface="Comic Sans MS" pitchFamily="66" charset="0"/>
                <a:sym typeface="Symbol" pitchFamily="18" charset="2"/>
              </a:rPr>
              <a:t>	- </a:t>
            </a:r>
            <a:r>
              <a:rPr lang="en-US" dirty="0" err="1">
                <a:latin typeface="Symbol" pitchFamily="18" charset="2"/>
                <a:sym typeface="Symbol" pitchFamily="18" charset="2"/>
              </a:rPr>
              <a:t>bl</a:t>
            </a:r>
            <a:r>
              <a:rPr lang="en-US" dirty="0">
                <a:latin typeface="Symbol" pitchFamily="18" charset="2"/>
                <a:sym typeface="Symbol" pitchFamily="18" charset="2"/>
              </a:rPr>
              <a:t> </a:t>
            </a:r>
            <a:r>
              <a:rPr lang="en-US" dirty="0">
                <a:latin typeface="Comic Sans MS" pitchFamily="66" charset="0"/>
                <a:sym typeface="Symbol" pitchFamily="18" charset="2"/>
              </a:rPr>
              <a:t>in the DTL, from ~70mm (3 MeV, 352 MHz) to ~250mm (40 MeV), </a:t>
            </a:r>
          </a:p>
          <a:p>
            <a:pPr marL="457200" indent="-457200">
              <a:buClr>
                <a:schemeClr val="hlink"/>
              </a:buClr>
              <a:buSzPct val="70000"/>
            </a:pPr>
            <a:r>
              <a:rPr lang="en-US" dirty="0">
                <a:latin typeface="Comic Sans MS" pitchFamily="66" charset="0"/>
                <a:sym typeface="Symbol" pitchFamily="18" charset="2"/>
              </a:rPr>
              <a:t>	- can be increased to 4-10</a:t>
            </a:r>
            <a:r>
              <a:rPr lang="en-US" dirty="0">
                <a:latin typeface="Symbol" pitchFamily="18" charset="2"/>
                <a:sym typeface="Symbol" pitchFamily="18" charset="2"/>
              </a:rPr>
              <a:t>bl </a:t>
            </a:r>
            <a:r>
              <a:rPr lang="en-US" dirty="0">
                <a:latin typeface="Comic Sans MS" pitchFamily="66" charset="0"/>
                <a:sym typeface="Symbol" pitchFamily="18" charset="2"/>
              </a:rPr>
              <a:t>at higher energy (&gt;40 MeV).</a:t>
            </a:r>
          </a:p>
          <a:p>
            <a:pPr marL="457200" indent="-457200">
              <a:buClr>
                <a:schemeClr val="hlink"/>
              </a:buClr>
              <a:buSzPct val="70000"/>
            </a:pPr>
            <a:r>
              <a:rPr lang="en-GB" dirty="0">
                <a:latin typeface="Comic Sans MS" pitchFamily="66" charset="0"/>
                <a:sym typeface="Symbol" pitchFamily="18" charset="2"/>
              </a:rPr>
              <a:t>	- longer focusing periods require special dynamics (example: the IH linac).</a:t>
            </a:r>
          </a:p>
          <a:p>
            <a:pPr marL="457200" indent="-457200">
              <a:buClr>
                <a:schemeClr val="hlink"/>
              </a:buClr>
              <a:buSzPct val="70000"/>
            </a:pPr>
            <a:endParaRPr lang="en-GB" dirty="0">
              <a:latin typeface="Comic Sans MS" pitchFamily="66" charset="0"/>
              <a:sym typeface="Symbol" pitchFamily="18" charset="2"/>
            </a:endParaRPr>
          </a:p>
          <a:p>
            <a:pPr marL="457200" indent="-457200">
              <a:buClr>
                <a:schemeClr val="hlink"/>
              </a:buClr>
              <a:buSzPct val="70000"/>
            </a:pPr>
            <a:r>
              <a:rPr lang="en-US" dirty="0">
                <a:solidFill>
                  <a:schemeClr val="hlink"/>
                </a:solidFill>
                <a:latin typeface="Comic Sans MS" pitchFamily="66" charset="0"/>
                <a:sym typeface="Symbol" pitchFamily="18" charset="2"/>
              </a:rPr>
              <a:t>For Electrons</a:t>
            </a:r>
            <a:r>
              <a:rPr lang="en-US" dirty="0">
                <a:latin typeface="Comic Sans MS" pitchFamily="66" charset="0"/>
                <a:sym typeface="Symbol" pitchFamily="18" charset="2"/>
              </a:rPr>
              <a:t> (no space charge, no RF defocusing):</a:t>
            </a:r>
          </a:p>
          <a:p>
            <a:pPr marL="457200" indent="-457200">
              <a:buClr>
                <a:schemeClr val="hlink"/>
              </a:buClr>
              <a:buSzPct val="70000"/>
            </a:pPr>
            <a:r>
              <a:rPr lang="en-US" dirty="0">
                <a:latin typeface="Comic Sans MS" pitchFamily="66" charset="0"/>
                <a:sym typeface="Symbol" pitchFamily="18" charset="2"/>
              </a:rPr>
              <a:t>	focusing periods up to several meters, depending on the required beam conditions. Focusing is mainly required to control the emittance.</a:t>
            </a:r>
            <a:endParaRPr lang="en-US" dirty="0">
              <a:latin typeface="Symbol" pitchFamily="18" charset="2"/>
              <a:sym typeface="Symbol" pitchFamily="18" charset="2"/>
            </a:endParaRPr>
          </a:p>
          <a:p>
            <a:pPr marL="457200" indent="-457200">
              <a:buClr>
                <a:schemeClr val="hlink"/>
              </a:buClr>
              <a:buSzPct val="70000"/>
            </a:pPr>
            <a:endParaRPr lang="en-US" dirty="0">
              <a:latin typeface="Comic Sans MS" pitchFamily="66" charset="0"/>
              <a:sym typeface="Symbol" pitchFamily="18" charset="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p:txBody>
          <a:bodyPr/>
          <a:lstStyle/>
          <a:p>
            <a:fld id="{6DAC62F2-E11D-43F5-BA02-6147DD4C332E}" type="slidenum">
              <a:rPr lang="en-GB"/>
              <a:pPr/>
              <a:t>71</a:t>
            </a:fld>
            <a:endParaRPr lang="en-GB"/>
          </a:p>
        </p:txBody>
      </p:sp>
      <p:sp>
        <p:nvSpPr>
          <p:cNvPr id="600068" name="Rectangle 4"/>
          <p:cNvSpPr>
            <a:spLocks noGrp="1" noChangeArrowheads="1"/>
          </p:cNvSpPr>
          <p:nvPr>
            <p:ph type="title"/>
          </p:nvPr>
        </p:nvSpPr>
        <p:spPr/>
        <p:txBody>
          <a:bodyPr/>
          <a:lstStyle/>
          <a:p>
            <a:r>
              <a:rPr lang="en-GB" sz="3200"/>
              <a:t>High-intensity protons – the case of Linac4</a:t>
            </a:r>
            <a:endParaRPr lang="en-US" sz="3200"/>
          </a:p>
        </p:txBody>
      </p:sp>
      <p:sp>
        <p:nvSpPr>
          <p:cNvPr id="600069" name="Rectangle 5"/>
          <p:cNvSpPr>
            <a:spLocks noChangeArrowheads="1"/>
          </p:cNvSpPr>
          <p:nvPr/>
        </p:nvSpPr>
        <p:spPr bwMode="auto">
          <a:xfrm>
            <a:off x="1360517" y="4314826"/>
            <a:ext cx="8610600" cy="2133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Example: beam dynamics design for Linac4@CERN.</a:t>
            </a:r>
          </a:p>
          <a:p>
            <a:pPr>
              <a:buClr>
                <a:schemeClr val="hlink"/>
              </a:buClr>
              <a:buSzPct val="70000"/>
              <a:buFont typeface="Symbol" pitchFamily="18" charset="2"/>
              <a:buNone/>
            </a:pPr>
            <a:endParaRPr lang="en-US" sz="14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High intensity protons (60 mA bunch current, duty cycle could go up to 5%), 3 - 160 MeV</a:t>
            </a:r>
          </a:p>
          <a:p>
            <a:pPr>
              <a:buClr>
                <a:schemeClr val="hlink"/>
              </a:buClr>
              <a:buSzPct val="70000"/>
              <a:buFont typeface="Symbol" pitchFamily="18" charset="2"/>
              <a:buNone/>
            </a:pPr>
            <a:endParaRPr lang="en-GB" sz="1600" dirty="0">
              <a:latin typeface="Comic Sans MS" pitchFamily="66" charset="0"/>
              <a:sym typeface="Symbol" pitchFamily="18" charset="2"/>
            </a:endParaRPr>
          </a:p>
          <a:p>
            <a:pPr>
              <a:buClr>
                <a:schemeClr val="hlink"/>
              </a:buClr>
              <a:buSzPct val="70000"/>
              <a:buFont typeface="Symbol" pitchFamily="18" charset="2"/>
              <a:buNone/>
            </a:pPr>
            <a:r>
              <a:rPr lang="en-GB" sz="1600" dirty="0">
                <a:latin typeface="Comic Sans MS" pitchFamily="66" charset="0"/>
                <a:sym typeface="Symbol" pitchFamily="18" charset="2"/>
              </a:rPr>
              <a:t>Beam dynamics design minimising emittance growth and halo development in order to:</a:t>
            </a:r>
          </a:p>
          <a:p>
            <a:pPr>
              <a:buClr>
                <a:schemeClr val="hlink"/>
              </a:buClr>
              <a:buSzPct val="70000"/>
              <a:buFont typeface="Symbol" pitchFamily="18" charset="2"/>
              <a:buNone/>
            </a:pPr>
            <a:r>
              <a:rPr lang="en-GB" sz="1600" dirty="0">
                <a:latin typeface="Comic Sans MS" pitchFamily="66" charset="0"/>
                <a:sym typeface="Symbol" pitchFamily="18" charset="2"/>
              </a:rPr>
              <a:t>1. </a:t>
            </a:r>
            <a:r>
              <a:rPr lang="en-GB" sz="1600" dirty="0">
                <a:solidFill>
                  <a:schemeClr val="hlink"/>
                </a:solidFill>
                <a:latin typeface="Comic Sans MS" pitchFamily="66" charset="0"/>
                <a:sym typeface="Symbol" pitchFamily="18" charset="2"/>
              </a:rPr>
              <a:t>avoid uncontrolled beam loss</a:t>
            </a:r>
            <a:r>
              <a:rPr lang="en-GB" sz="1600" dirty="0">
                <a:latin typeface="Comic Sans MS" pitchFamily="66" charset="0"/>
                <a:sym typeface="Symbol" pitchFamily="18" charset="2"/>
              </a:rPr>
              <a:t> (activation of machine parts)</a:t>
            </a:r>
          </a:p>
          <a:p>
            <a:pPr>
              <a:buClr>
                <a:schemeClr val="hlink"/>
              </a:buClr>
              <a:buSzPct val="70000"/>
              <a:buFont typeface="Symbol" pitchFamily="18" charset="2"/>
              <a:buNone/>
            </a:pPr>
            <a:r>
              <a:rPr lang="en-GB" sz="1600" dirty="0">
                <a:latin typeface="Comic Sans MS" pitchFamily="66" charset="0"/>
                <a:sym typeface="Symbol" pitchFamily="18" charset="2"/>
              </a:rPr>
              <a:t>2. </a:t>
            </a:r>
            <a:r>
              <a:rPr lang="en-GB" sz="1600" dirty="0">
                <a:solidFill>
                  <a:schemeClr val="hlink"/>
                </a:solidFill>
                <a:latin typeface="Comic Sans MS" pitchFamily="66" charset="0"/>
                <a:sym typeface="Symbol" pitchFamily="18" charset="2"/>
              </a:rPr>
              <a:t>preserve small emittance</a:t>
            </a:r>
            <a:r>
              <a:rPr lang="en-GB" sz="1600" dirty="0">
                <a:latin typeface="Comic Sans MS" pitchFamily="66" charset="0"/>
                <a:sym typeface="Symbol" pitchFamily="18" charset="2"/>
              </a:rPr>
              <a:t> (high luminosity in the following accelerators)</a:t>
            </a:r>
          </a:p>
        </p:txBody>
      </p:sp>
      <p:sp>
        <p:nvSpPr>
          <p:cNvPr id="600071" name="Text Box 7"/>
          <p:cNvSpPr txBox="1">
            <a:spLocks noChangeArrowheads="1"/>
          </p:cNvSpPr>
          <p:nvPr/>
        </p:nvSpPr>
        <p:spPr bwMode="auto">
          <a:xfrm>
            <a:off x="1905000" y="1095373"/>
            <a:ext cx="4419600" cy="304800"/>
          </a:xfrm>
          <a:prstGeom prst="rect">
            <a:avLst/>
          </a:prstGeom>
          <a:noFill/>
          <a:ln w="12700">
            <a:noFill/>
            <a:miter lim="800000"/>
            <a:headEnd type="none" w="sm" len="sm"/>
            <a:tailEnd type="none" w="sm" len="sm"/>
          </a:ln>
          <a:effectLst/>
        </p:spPr>
        <p:txBody>
          <a:bodyPr>
            <a:spAutoFit/>
          </a:bodyPr>
          <a:lstStyle/>
          <a:p>
            <a:r>
              <a:rPr lang="en-GB" sz="1400"/>
              <a:t>Transverse (x) r.m.s. beam envelope along Linac4</a:t>
            </a:r>
            <a:r>
              <a:rPr lang="en-US" sz="1400"/>
              <a:t> </a:t>
            </a:r>
          </a:p>
        </p:txBody>
      </p:sp>
      <p:sp>
        <p:nvSpPr>
          <p:cNvPr id="600073" name="AutoShape 9" descr="image001"/>
          <p:cNvSpPr>
            <a:spLocks noChangeAspect="1" noChangeArrowheads="1"/>
          </p:cNvSpPr>
          <p:nvPr/>
        </p:nvSpPr>
        <p:spPr bwMode="auto">
          <a:xfrm>
            <a:off x="1447800" y="390525"/>
            <a:ext cx="9296400" cy="6076950"/>
          </a:xfrm>
          <a:prstGeom prst="rect">
            <a:avLst/>
          </a:prstGeom>
          <a:noFill/>
        </p:spPr>
        <p:txBody>
          <a:bodyPr/>
          <a:lstStyle/>
          <a:p>
            <a:endParaRPr lang="en-US"/>
          </a:p>
        </p:txBody>
      </p:sp>
      <p:pic>
        <p:nvPicPr>
          <p:cNvPr id="600077" name="Picture 13"/>
          <p:cNvPicPr>
            <a:picLocks noChangeAspect="1" noChangeArrowheads="1"/>
          </p:cNvPicPr>
          <p:nvPr/>
        </p:nvPicPr>
        <p:blipFill>
          <a:blip r:embed="rId2" cstate="email">
            <a:extLst>
              <a:ext uri="{28A0092B-C50C-407E-A947-70E740481C1C}">
                <a14:useLocalDpi xmlns:a14="http://schemas.microsoft.com/office/drawing/2010/main"/>
              </a:ext>
            </a:extLst>
          </a:blip>
          <a:srcRect t="45975" r="6618"/>
          <a:stretch>
            <a:fillRect/>
          </a:stretch>
        </p:blipFill>
        <p:spPr bwMode="auto">
          <a:xfrm>
            <a:off x="1828800" y="1476374"/>
            <a:ext cx="7620000" cy="2709863"/>
          </a:xfrm>
          <a:prstGeom prst="rect">
            <a:avLst/>
          </a:prstGeom>
          <a:noFill/>
          <a:ln w="12700">
            <a:noFill/>
            <a:miter lim="800000"/>
            <a:headEnd type="none" w="sm" len="sm"/>
            <a:tailEnd type="none" w="sm" len="sm"/>
          </a:ln>
          <a:effectLst/>
        </p:spPr>
      </p:pic>
      <p:pic>
        <p:nvPicPr>
          <p:cNvPr id="600076" name="Picture 1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43200" y="3000374"/>
            <a:ext cx="5943600" cy="563563"/>
          </a:xfrm>
          <a:prstGeom prst="rect">
            <a:avLst/>
          </a:prstGeom>
          <a:noFill/>
          <a:ln w="12700">
            <a:noFill/>
            <a:miter lim="800000"/>
            <a:headEnd type="none" w="sm" len="sm"/>
            <a:tailEnd type="none" w="sm" len="sm"/>
          </a:ln>
          <a:effectLst/>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4"/>
          <p:cNvSpPr>
            <a:spLocks noGrp="1"/>
          </p:cNvSpPr>
          <p:nvPr>
            <p:ph type="ftr" sz="quarter" idx="11"/>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defPPr>
              <a:defRPr lang="en-US"/>
            </a:defPPr>
            <a:lvl1pPr algn="ctr" rtl="0" eaLnBrk="0" fontAlgn="base" hangingPunct="0">
              <a:spcBef>
                <a:spcPct val="0"/>
              </a:spcBef>
              <a:spcAft>
                <a:spcPct val="0"/>
              </a:spcAft>
              <a:defRPr sz="1400" b="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a:lstStyle>
          <a:p>
            <a:fld id="{106FA32B-435A-4D97-9164-A8DA6170CA2B}" type="slidenum">
              <a:rPr lang="en-GB" smtClean="0"/>
              <a:pPr/>
              <a:t>72</a:t>
            </a:fld>
            <a:endParaRPr lang="en-GB"/>
          </a:p>
        </p:txBody>
      </p:sp>
      <p:sp>
        <p:nvSpPr>
          <p:cNvPr id="602116" name="Rectangle 4"/>
          <p:cNvSpPr>
            <a:spLocks noGrp="1" noChangeArrowheads="1"/>
          </p:cNvSpPr>
          <p:nvPr>
            <p:ph type="title"/>
          </p:nvPr>
        </p:nvSpPr>
        <p:spPr>
          <a:xfrm>
            <a:off x="462337" y="304800"/>
            <a:ext cx="11517330" cy="762000"/>
          </a:xfrm>
        </p:spPr>
        <p:txBody>
          <a:bodyPr/>
          <a:lstStyle/>
          <a:p>
            <a:r>
              <a:rPr lang="en-US" sz="3200" dirty="0"/>
              <a:t>Beam Optics Design Guidelines</a:t>
            </a:r>
          </a:p>
        </p:txBody>
      </p:sp>
      <p:sp>
        <p:nvSpPr>
          <p:cNvPr id="602117" name="Rectangle 5"/>
          <p:cNvSpPr>
            <a:spLocks noChangeArrowheads="1"/>
          </p:cNvSpPr>
          <p:nvPr/>
        </p:nvSpPr>
        <p:spPr bwMode="auto">
          <a:xfrm>
            <a:off x="1863902" y="1219201"/>
            <a:ext cx="9221913" cy="1600200"/>
          </a:xfrm>
          <a:prstGeom prst="rect">
            <a:avLst/>
          </a:prstGeom>
          <a:noFill/>
          <a:ln w="9525">
            <a:noFill/>
            <a:miter lim="800000"/>
            <a:headEnd/>
            <a:tailEnd/>
          </a:ln>
          <a:effectLst/>
        </p:spPr>
        <p:txBody>
          <a:bodyPr lIns="92075" tIns="46038" rIns="92075" bIns="46038"/>
          <a:lstStyle/>
          <a:p>
            <a:pPr marL="457200" indent="-457200">
              <a:buClr>
                <a:schemeClr val="hlink"/>
              </a:buClr>
              <a:buSzPct val="70000"/>
            </a:pPr>
            <a:r>
              <a:rPr lang="en-GB" sz="1600" dirty="0">
                <a:latin typeface="Comic Sans MS" pitchFamily="66" charset="0"/>
                <a:sym typeface="Symbol" pitchFamily="18" charset="2"/>
              </a:rPr>
              <a:t>Prescriptions to </a:t>
            </a:r>
            <a:r>
              <a:rPr lang="en-GB" sz="1600" dirty="0">
                <a:solidFill>
                  <a:srgbClr val="FF0000"/>
                </a:solidFill>
                <a:latin typeface="Comic Sans MS" pitchFamily="66" charset="0"/>
                <a:sym typeface="Symbol" pitchFamily="18" charset="2"/>
              </a:rPr>
              <a:t>minimise emittance growth and halo formation</a:t>
            </a:r>
            <a:r>
              <a:rPr lang="en-GB" sz="1600" dirty="0">
                <a:latin typeface="Comic Sans MS" pitchFamily="66" charset="0"/>
                <a:sym typeface="Symbol" pitchFamily="18" charset="2"/>
              </a:rPr>
              <a:t>:</a:t>
            </a:r>
          </a:p>
          <a:p>
            <a:pPr marL="457200" indent="-457200">
              <a:buClr>
                <a:schemeClr val="hlink"/>
              </a:buClr>
              <a:buSzPct val="70000"/>
            </a:pPr>
            <a:r>
              <a:rPr lang="en-GB" sz="1600" dirty="0">
                <a:latin typeface="Comic Sans MS" pitchFamily="66" charset="0"/>
                <a:sym typeface="Symbol" pitchFamily="18" charset="2"/>
              </a:rPr>
              <a:t>1. Keep zero current phase advance always below 90º, to avoid resonances</a:t>
            </a:r>
          </a:p>
          <a:p>
            <a:pPr marL="457200" indent="-457200">
              <a:buClr>
                <a:schemeClr val="hlink"/>
              </a:buClr>
              <a:buSzPct val="70000"/>
            </a:pPr>
            <a:r>
              <a:rPr lang="en-GB" sz="1600" dirty="0">
                <a:latin typeface="Comic Sans MS" pitchFamily="66" charset="0"/>
                <a:sym typeface="Symbol" pitchFamily="18" charset="2"/>
              </a:rPr>
              <a:t>2. Keep longitudinal to transverse phase advance ratio 0.5-0.8, to avoid emittance exchange</a:t>
            </a:r>
          </a:p>
          <a:p>
            <a:pPr marL="457200" indent="-457200">
              <a:buClr>
                <a:schemeClr val="hlink"/>
              </a:buClr>
              <a:buSzPct val="70000"/>
            </a:pPr>
            <a:r>
              <a:rPr lang="en-GB" sz="1600" dirty="0">
                <a:latin typeface="Comic Sans MS" pitchFamily="66" charset="0"/>
                <a:sym typeface="Symbol" pitchFamily="18" charset="2"/>
              </a:rPr>
              <a:t>3. Keep a smooth variation of transverse and longitudinal phase advance per meter.</a:t>
            </a:r>
          </a:p>
          <a:p>
            <a:pPr marL="457200" indent="-457200">
              <a:buClr>
                <a:schemeClr val="hlink"/>
              </a:buClr>
              <a:buSzPct val="70000"/>
            </a:pPr>
            <a:r>
              <a:rPr lang="en-GB" sz="1600" dirty="0">
                <a:latin typeface="Comic Sans MS" pitchFamily="66" charset="0"/>
                <a:sym typeface="Symbol" pitchFamily="18" charset="2"/>
              </a:rPr>
              <a:t>4. Keep sufficient safety margin between beam radius and aperture</a:t>
            </a:r>
          </a:p>
        </p:txBody>
      </p:sp>
      <p:sp>
        <p:nvSpPr>
          <p:cNvPr id="602119" name="Text Box 7"/>
          <p:cNvSpPr txBox="1">
            <a:spLocks noChangeArrowheads="1"/>
          </p:cNvSpPr>
          <p:nvPr/>
        </p:nvSpPr>
        <p:spPr bwMode="auto">
          <a:xfrm>
            <a:off x="2057400" y="5562600"/>
            <a:ext cx="7467600" cy="304800"/>
          </a:xfrm>
          <a:prstGeom prst="rect">
            <a:avLst/>
          </a:prstGeom>
          <a:noFill/>
          <a:ln w="12700">
            <a:noFill/>
            <a:miter lim="800000"/>
            <a:headEnd type="none" w="sm" len="sm"/>
            <a:tailEnd type="none" w="sm" len="sm"/>
          </a:ln>
          <a:effectLst/>
        </p:spPr>
        <p:txBody>
          <a:bodyPr>
            <a:spAutoFit/>
          </a:bodyPr>
          <a:lstStyle/>
          <a:p>
            <a:r>
              <a:rPr lang="en-GB" sz="1400"/>
              <a:t>Transverse r.m.s. emittance and phase advance along Linac4 (RFQ-DTL-CCDTL-PIMS)</a:t>
            </a:r>
            <a:r>
              <a:rPr lang="en-US" sz="1400"/>
              <a:t> </a:t>
            </a:r>
          </a:p>
        </p:txBody>
      </p:sp>
      <p:graphicFrame>
        <p:nvGraphicFramePr>
          <p:cNvPr id="602120" name="Object 2"/>
          <p:cNvGraphicFramePr>
            <a:graphicFrameLocks noGrp="1" noChangeAspect="1"/>
          </p:cNvGraphicFramePr>
          <p:nvPr>
            <p:ph idx="1"/>
            <p:extLst>
              <p:ext uri="{D42A27DB-BD31-4B8C-83A1-F6EECF244321}">
                <p14:modId xmlns:p14="http://schemas.microsoft.com/office/powerpoint/2010/main" val="1411093754"/>
              </p:ext>
            </p:extLst>
          </p:nvPr>
        </p:nvGraphicFramePr>
        <p:xfrm>
          <a:off x="1447800" y="2667000"/>
          <a:ext cx="4686300" cy="2914650"/>
        </p:xfrm>
        <a:graphic>
          <a:graphicData uri="http://schemas.openxmlformats.org/presentationml/2006/ole">
            <mc:AlternateContent xmlns:mc="http://schemas.openxmlformats.org/markup-compatibility/2006">
              <mc:Choice xmlns:v="urn:schemas-microsoft-com:vml" Requires="v">
                <p:oleObj name="Chart" r:id="rId2" imgW="4686300" imgH="2914650" progId="Excel.Sheet.8">
                  <p:embed/>
                </p:oleObj>
              </mc:Choice>
              <mc:Fallback>
                <p:oleObj name="Chart" r:id="rId2" imgW="4686300" imgH="2914650" progId="Excel.Sheet.8">
                  <p:embed/>
                  <p:pic>
                    <p:nvPicPr>
                      <p:cNvPr id="60212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667000"/>
                        <a:ext cx="4686300" cy="2914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602122" name="Picture 10"/>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96000" y="2819401"/>
            <a:ext cx="4114800" cy="2701925"/>
          </a:xfrm>
          <a:prstGeom prst="rect">
            <a:avLst/>
          </a:prstGeom>
          <a:noFill/>
          <a:ln w="12700">
            <a:noFill/>
            <a:miter lim="800000"/>
            <a:headEnd type="none" w="sm" len="sm"/>
            <a:tailEnd type="none" w="sm" len="sm"/>
          </a:ln>
          <a:effectLst/>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Halo and beam loss</a:t>
            </a:r>
          </a:p>
        </p:txBody>
      </p:sp>
      <p:sp>
        <p:nvSpPr>
          <p:cNvPr id="3" name="Footer Placeholder 2"/>
          <p:cNvSpPr>
            <a:spLocks noGrp="1"/>
          </p:cNvSpPr>
          <p:nvPr>
            <p:ph type="ftr" sz="quarter" idx="11"/>
          </p:nvPr>
        </p:nvSpPr>
        <p:spPr/>
        <p:txBody>
          <a:bodyPr/>
          <a:lstStyle/>
          <a:p>
            <a:fld id="{A30787F0-7746-430D-A219-2ACB3829ADC5}" type="slidenum">
              <a:rPr lang="en-GB" smtClean="0"/>
              <a:pPr/>
              <a:t>73</a:t>
            </a:fld>
            <a:endParaRPr lang="en-GB"/>
          </a:p>
        </p:txBody>
      </p:sp>
      <p:sp>
        <p:nvSpPr>
          <p:cNvPr id="4" name="TextBox 3"/>
          <p:cNvSpPr txBox="1"/>
          <p:nvPr/>
        </p:nvSpPr>
        <p:spPr>
          <a:xfrm>
            <a:off x="441788" y="1315282"/>
            <a:ext cx="6275798" cy="4247317"/>
          </a:xfrm>
          <a:prstGeom prst="rect">
            <a:avLst/>
          </a:prstGeom>
          <a:noFill/>
        </p:spPr>
        <p:txBody>
          <a:bodyPr wrap="square" rtlCol="0">
            <a:spAutoFit/>
          </a:bodyPr>
          <a:lstStyle/>
          <a:p>
            <a:r>
              <a:rPr lang="en-US" dirty="0"/>
              <a:t>Additional challenge on beam dynamics:</a:t>
            </a:r>
          </a:p>
          <a:p>
            <a:endParaRPr lang="en-US" sz="800" dirty="0"/>
          </a:p>
          <a:p>
            <a:r>
              <a:rPr lang="en-US" dirty="0"/>
              <a:t>Beam loss has to be avoided not because it reduces current, but because activation due to beam loss could come to levels preventing access to the machine.</a:t>
            </a:r>
          </a:p>
          <a:p>
            <a:endParaRPr lang="en-US" sz="900" dirty="0"/>
          </a:p>
          <a:p>
            <a:r>
              <a:rPr lang="en-US" dirty="0"/>
              <a:t>Commonly accepted loss limit for hands-on maintenance is 1 W/m.</a:t>
            </a:r>
          </a:p>
          <a:p>
            <a:endParaRPr lang="en-US" sz="1000" dirty="0"/>
          </a:p>
          <a:p>
            <a:r>
              <a:rPr lang="en-US" dirty="0"/>
              <a:t>For example, in the case of the SPL design at CERN (5 GeV, 20 mA, 5% duty cycle)  this corresponds to a maximum loss at 5 GeV of 0.2x10</a:t>
            </a:r>
            <a:r>
              <a:rPr lang="en-US" baseline="30000" dirty="0"/>
              <a:t>-6</a:t>
            </a:r>
            <a:r>
              <a:rPr lang="en-US" dirty="0"/>
              <a:t>/m, or 4 </a:t>
            </a:r>
            <a:r>
              <a:rPr lang="en-US" dirty="0" err="1"/>
              <a:t>nA</a:t>
            </a:r>
            <a:r>
              <a:rPr lang="en-US" dirty="0"/>
              <a:t>/m !!</a:t>
            </a:r>
          </a:p>
          <a:p>
            <a:endParaRPr lang="en-US" sz="900" dirty="0"/>
          </a:p>
          <a:p>
            <a:r>
              <a:rPr lang="en-US" dirty="0"/>
              <a:t>In usual linacs, the beam distribution can be quite complicated, and presents a core surrounded by a “halo”. Halo formation has to be studied and controlled, but is </a:t>
            </a:r>
            <a:r>
              <a:rPr lang="fr-CH" dirty="0"/>
              <a:t>at the </a:t>
            </a:r>
            <a:r>
              <a:rPr lang="fr-CH" dirty="0" err="1"/>
              <a:t>limit</a:t>
            </a:r>
            <a:r>
              <a:rPr lang="fr-CH" dirty="0"/>
              <a:t> of </a:t>
            </a:r>
            <a:r>
              <a:rPr lang="fr-CH" dirty="0" err="1"/>
              <a:t>capability</a:t>
            </a:r>
            <a:r>
              <a:rPr lang="fr-CH" dirty="0"/>
              <a:t> for modern computers</a:t>
            </a:r>
            <a:endParaRPr lang="en-US" dirty="0"/>
          </a:p>
        </p:txBody>
      </p:sp>
      <p:pic>
        <p:nvPicPr>
          <p:cNvPr id="786434" name="Picture 2" descr="http://iapdlpc.physik.uni-frankfurt.de/gianni/tesi/3-2.g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17586" y="1295401"/>
            <a:ext cx="4553164" cy="4553165"/>
          </a:xfrm>
          <a:prstGeom prst="rect">
            <a:avLst/>
          </a:prstGeom>
          <a:noFill/>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 brightness</a:t>
            </a:r>
          </a:p>
        </p:txBody>
      </p:sp>
      <p:sp>
        <p:nvSpPr>
          <p:cNvPr id="3" name="Footer Placeholder 2"/>
          <p:cNvSpPr>
            <a:spLocks noGrp="1"/>
          </p:cNvSpPr>
          <p:nvPr>
            <p:ph type="ftr" sz="quarter" idx="11"/>
          </p:nvPr>
        </p:nvSpPr>
        <p:spPr/>
        <p:txBody>
          <a:bodyPr/>
          <a:lstStyle/>
          <a:p>
            <a:fld id="{A30787F0-7746-430D-A219-2ACB3829ADC5}" type="slidenum">
              <a:rPr lang="en-GB" smtClean="0"/>
              <a:pPr/>
              <a:t>74</a:t>
            </a:fld>
            <a:endParaRPr lang="en-GB"/>
          </a:p>
        </p:txBody>
      </p:sp>
      <p:sp>
        <p:nvSpPr>
          <p:cNvPr id="4" name="TextBox 3"/>
          <p:cNvSpPr txBox="1"/>
          <p:nvPr/>
        </p:nvSpPr>
        <p:spPr>
          <a:xfrm>
            <a:off x="877584" y="1332637"/>
            <a:ext cx="10249328" cy="1477328"/>
          </a:xfrm>
          <a:prstGeom prst="rect">
            <a:avLst/>
          </a:prstGeom>
          <a:noFill/>
        </p:spPr>
        <p:txBody>
          <a:bodyPr wrap="square" rtlCol="0">
            <a:spAutoFit/>
          </a:bodyPr>
          <a:lstStyle/>
          <a:p>
            <a:r>
              <a:rPr lang="en-US" dirty="0"/>
              <a:t>Current and emittance are defined by the ion source: common ion sources have maximum currents ~ 80 mA for H-, ~ 200 mA for protons, in emittances of &gt;0.02 </a:t>
            </a:r>
            <a:r>
              <a:rPr lang="en-US" dirty="0">
                <a:latin typeface="Symbol" pitchFamily="18" charset="2"/>
              </a:rPr>
              <a:t>p</a:t>
            </a:r>
            <a:r>
              <a:rPr lang="en-US" dirty="0"/>
              <a:t> mm mrad.</a:t>
            </a:r>
          </a:p>
          <a:p>
            <a:endParaRPr lang="en-US" dirty="0"/>
          </a:p>
          <a:p>
            <a:r>
              <a:rPr lang="en-US" dirty="0"/>
              <a:t>In the linac, non-</a:t>
            </a:r>
            <a:r>
              <a:rPr lang="en-US" dirty="0" err="1"/>
              <a:t>linearities</a:t>
            </a:r>
            <a:r>
              <a:rPr lang="en-US" dirty="0"/>
              <a:t> in the focusing channel and in the space charge forces tend to increase the emittance and to decrease brightness.</a:t>
            </a:r>
          </a:p>
        </p:txBody>
      </p:sp>
      <p:pic>
        <p:nvPicPr>
          <p:cNvPr id="5"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a:xfrm>
            <a:off x="5173894" y="4048035"/>
            <a:ext cx="5837238" cy="1905000"/>
          </a:xfrm>
          <a:prstGeom prst="rect">
            <a:avLst/>
          </a:prstGeom>
          <a:noFill/>
          <a:ln/>
        </p:spPr>
      </p:pic>
      <p:sp>
        <p:nvSpPr>
          <p:cNvPr id="6" name="TextBox 5"/>
          <p:cNvSpPr txBox="1"/>
          <p:nvPr/>
        </p:nvSpPr>
        <p:spPr>
          <a:xfrm>
            <a:off x="984607" y="2967335"/>
            <a:ext cx="8229600" cy="923330"/>
          </a:xfrm>
          <a:prstGeom prst="rect">
            <a:avLst/>
          </a:prstGeom>
          <a:noFill/>
        </p:spPr>
        <p:txBody>
          <a:bodyPr wrap="square" rtlCol="0">
            <a:spAutoFit/>
          </a:bodyPr>
          <a:lstStyle/>
          <a:p>
            <a:pPr marL="457200" indent="-457200"/>
            <a:r>
              <a:rPr lang="en-US" dirty="0">
                <a:solidFill>
                  <a:srgbClr val="FF0000"/>
                </a:solidFill>
              </a:rPr>
              <a:t>Beam brightness</a:t>
            </a:r>
            <a:r>
              <a:rPr lang="en-US" dirty="0"/>
              <a:t>: beam current/transverse emittance. </a:t>
            </a:r>
          </a:p>
          <a:p>
            <a:pPr marL="457200" indent="-457200"/>
            <a:r>
              <a:rPr lang="en-US" dirty="0"/>
              <a:t>Corresponds to the “density” in phase space. Preserving brightness means minimizing emittance growth. </a:t>
            </a: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077200" y="6245225"/>
            <a:ext cx="2133600" cy="476250"/>
          </a:xfrm>
          <a:prstGeom prst="rect">
            <a:avLst/>
          </a:prstGeom>
        </p:spPr>
        <p:txBody>
          <a:bodyPr/>
          <a:lstStyle/>
          <a:p>
            <a:fld id="{73D38AD1-76FE-4578-96B3-5A1EE906ED1A}" type="slidenum">
              <a:rPr lang="en-US"/>
              <a:pPr/>
              <a:t>75</a:t>
            </a:fld>
            <a:endParaRPr lang="en-US"/>
          </a:p>
        </p:txBody>
      </p:sp>
      <p:sp>
        <p:nvSpPr>
          <p:cNvPr id="711682" name="Rectangle 2"/>
          <p:cNvSpPr>
            <a:spLocks noGrp="1" noChangeArrowheads="1"/>
          </p:cNvSpPr>
          <p:nvPr>
            <p:ph type="title"/>
          </p:nvPr>
        </p:nvSpPr>
        <p:spPr>
          <a:xfrm>
            <a:off x="575353" y="228600"/>
            <a:ext cx="11065267" cy="914400"/>
          </a:xfrm>
        </p:spPr>
        <p:txBody>
          <a:bodyPr/>
          <a:lstStyle/>
          <a:p>
            <a:r>
              <a:rPr lang="en-US" dirty="0"/>
              <a:t>space charge – non linear effects</a:t>
            </a:r>
          </a:p>
        </p:txBody>
      </p:sp>
      <p:sp>
        <p:nvSpPr>
          <p:cNvPr id="711683" name="Rectangle 3"/>
          <p:cNvSpPr>
            <a:spLocks noGrp="1" noChangeArrowheads="1"/>
          </p:cNvSpPr>
          <p:nvPr>
            <p:ph type="body" idx="1"/>
          </p:nvPr>
        </p:nvSpPr>
        <p:spPr>
          <a:xfrm>
            <a:off x="774842" y="1362182"/>
            <a:ext cx="4619091" cy="4495800"/>
          </a:xfrm>
        </p:spPr>
        <p:txBody>
          <a:bodyPr/>
          <a:lstStyle/>
          <a:p>
            <a:r>
              <a:rPr lang="en-US" b="0" dirty="0">
                <a:solidFill>
                  <a:schemeClr val="tx1"/>
                </a:solidFill>
              </a:rPr>
              <a:t>the more the beam is compressed in real space, the more the space charge effect is non linear</a:t>
            </a:r>
          </a:p>
          <a:p>
            <a:endParaRPr lang="en-US" b="0" dirty="0">
              <a:solidFill>
                <a:schemeClr val="tx1"/>
              </a:solidFill>
            </a:endParaRPr>
          </a:p>
          <a:p>
            <a:r>
              <a:rPr lang="en-US" b="0" dirty="0">
                <a:solidFill>
                  <a:schemeClr val="tx1"/>
                </a:solidFill>
              </a:rPr>
              <a:t>non linear space charge effect generates emittance growth </a:t>
            </a:r>
          </a:p>
          <a:p>
            <a:endParaRPr lang="en-US" b="0" dirty="0">
              <a:solidFill>
                <a:schemeClr val="tx1"/>
              </a:solidFill>
            </a:endParaRPr>
          </a:p>
          <a:p>
            <a:r>
              <a:rPr lang="en-US" b="0" dirty="0">
                <a:solidFill>
                  <a:schemeClr val="tx1"/>
                </a:solidFill>
              </a:rPr>
              <a:t>at low energy space charge is the limiting factor for the minimum emittance that can be produced out of an accelerator</a:t>
            </a:r>
          </a:p>
        </p:txBody>
      </p:sp>
      <p:pic>
        <p:nvPicPr>
          <p:cNvPr id="5" name="Picture 5">
            <a:extLst>
              <a:ext uri="{FF2B5EF4-FFF2-40B4-BE49-F238E27FC236}">
                <a16:creationId xmlns:a16="http://schemas.microsoft.com/office/drawing/2014/main" id="{DE5E17FC-EE02-47F5-9299-62C7F3AE8516}"/>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r="17682" b="15999"/>
          <a:stretch>
            <a:fillRect/>
          </a:stretch>
        </p:blipFill>
        <p:spPr>
          <a:xfrm>
            <a:off x="5724241" y="1689190"/>
            <a:ext cx="5692917" cy="3479620"/>
          </a:xfrm>
          <a:prstGeom prst="rect">
            <a:avLst/>
          </a:prstGeom>
          <a:noFill/>
          <a:ln/>
        </p:spPr>
      </p:pic>
      <p:sp>
        <p:nvSpPr>
          <p:cNvPr id="7" name="Text Box 4">
            <a:extLst>
              <a:ext uri="{FF2B5EF4-FFF2-40B4-BE49-F238E27FC236}">
                <a16:creationId xmlns:a16="http://schemas.microsoft.com/office/drawing/2014/main" id="{116CF0B9-6230-487C-B1D7-4096A4B00041}"/>
              </a:ext>
            </a:extLst>
          </p:cNvPr>
          <p:cNvSpPr txBox="1">
            <a:spLocks noChangeArrowheads="1"/>
          </p:cNvSpPr>
          <p:nvPr/>
        </p:nvSpPr>
        <p:spPr bwMode="auto">
          <a:xfrm>
            <a:off x="9931152" y="3320947"/>
            <a:ext cx="2049571" cy="1077218"/>
          </a:xfrm>
          <a:prstGeom prst="rect">
            <a:avLst/>
          </a:prstGeom>
          <a:noFill/>
          <a:ln w="9525">
            <a:noFill/>
            <a:miter lim="800000"/>
            <a:headEnd/>
            <a:tailEnd/>
          </a:ln>
          <a:effectLst/>
        </p:spPr>
        <p:txBody>
          <a:bodyPr wrap="square">
            <a:spAutoFit/>
          </a:bodyPr>
          <a:lstStyle/>
          <a:p>
            <a:pPr>
              <a:spcBef>
                <a:spcPct val="50000"/>
              </a:spcBef>
            </a:pPr>
            <a:r>
              <a:rPr lang="en-GB" sz="1600" dirty="0">
                <a:solidFill>
                  <a:srgbClr val="000000"/>
                </a:solidFill>
                <a:effectLst>
                  <a:outerShdw blurRad="38100" dist="38100" dir="2700000" algn="tl">
                    <a:srgbClr val="C0C0C0"/>
                  </a:outerShdw>
                </a:effectLst>
              </a:rPr>
              <a:t>(CHASMAN PLOT) FOR CERN RFQ2 (200MHz., 200 mA PROTONS)</a:t>
            </a:r>
            <a:endParaRPr lang="en-US" sz="1600" dirty="0">
              <a:solidFill>
                <a:srgbClr val="000000"/>
              </a:solidFill>
              <a:effectLst>
                <a:outerShdw blurRad="38100" dist="38100" dir="2700000" algn="tl">
                  <a:srgbClr val="C0C0C0"/>
                </a:outerShdw>
              </a:effectLst>
            </a:endParaRPr>
          </a:p>
        </p:txBody>
      </p:sp>
      <p:sp>
        <p:nvSpPr>
          <p:cNvPr id="8" name="Rectangle 2">
            <a:extLst>
              <a:ext uri="{FF2B5EF4-FFF2-40B4-BE49-F238E27FC236}">
                <a16:creationId xmlns:a16="http://schemas.microsoft.com/office/drawing/2014/main" id="{313AA4DF-61AE-4474-82B0-CB66AB1BA6E7}"/>
              </a:ext>
            </a:extLst>
          </p:cNvPr>
          <p:cNvSpPr txBox="1">
            <a:spLocks noChangeArrowheads="1"/>
          </p:cNvSpPr>
          <p:nvPr/>
        </p:nvSpPr>
        <p:spPr>
          <a:xfrm>
            <a:off x="6226139" y="5178954"/>
            <a:ext cx="5191019" cy="352042"/>
          </a:xfrm>
          <a:prstGeom prst="rect">
            <a:avLst/>
          </a:prstGeom>
        </p:spPr>
        <p:style>
          <a:lnRef idx="2">
            <a:schemeClr val="accent2"/>
          </a:lnRef>
          <a:fillRef idx="1">
            <a:schemeClr val="lt1"/>
          </a:fillRef>
          <a:effectRef idx="0">
            <a:schemeClr val="accent2"/>
          </a:effectRef>
          <a:fontRef idx="minor">
            <a:schemeClr val="dk1"/>
          </a:fontRef>
        </p:style>
        <p:txBody>
          <a:bodyPr vert="horz" lIns="0" tIns="0" rIns="0" bIns="0" rtlCol="0" anchor="ctr" anchorCtr="0">
            <a:noAutofit/>
          </a:bodyPr>
          <a:lst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sz="1800"/>
              <a:t>Minimum emittance from space charge</a:t>
            </a:r>
            <a:endParaRPr lang="en-US" sz="1800"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294967295"/>
          </p:nvPr>
        </p:nvSpPr>
        <p:spPr>
          <a:xfrm>
            <a:off x="8077200" y="6245225"/>
            <a:ext cx="2133600" cy="476250"/>
          </a:xfrm>
          <a:prstGeom prst="rect">
            <a:avLst/>
          </a:prstGeom>
        </p:spPr>
        <p:txBody>
          <a:bodyPr/>
          <a:lstStyle/>
          <a:p>
            <a:fld id="{5C9B2E21-BA36-412E-8E39-B76CE4422DF4}" type="slidenum">
              <a:rPr lang="en-US"/>
              <a:pPr/>
              <a:t>76</a:t>
            </a:fld>
            <a:endParaRPr lang="en-US"/>
          </a:p>
        </p:txBody>
      </p:sp>
      <p:sp>
        <p:nvSpPr>
          <p:cNvPr id="712706" name="Rectangle 2"/>
          <p:cNvSpPr>
            <a:spLocks noGrp="1" noChangeArrowheads="1"/>
          </p:cNvSpPr>
          <p:nvPr>
            <p:ph type="title"/>
          </p:nvPr>
        </p:nvSpPr>
        <p:spPr/>
        <p:txBody>
          <a:bodyPr/>
          <a:lstStyle/>
          <a:p>
            <a:r>
              <a:rPr lang="en-US" sz="4000"/>
              <a:t>emittance growth due to filamentation</a:t>
            </a:r>
          </a:p>
        </p:txBody>
      </p:sp>
      <p:sp>
        <p:nvSpPr>
          <p:cNvPr id="712707" name="Rectangle 3"/>
          <p:cNvSpPr>
            <a:spLocks noGrp="1" noChangeArrowheads="1"/>
          </p:cNvSpPr>
          <p:nvPr>
            <p:ph type="body" idx="1"/>
          </p:nvPr>
        </p:nvSpPr>
        <p:spPr>
          <a:xfrm>
            <a:off x="609600" y="1208070"/>
            <a:ext cx="3571982" cy="4637926"/>
          </a:xfrm>
        </p:spPr>
        <p:txBody>
          <a:bodyPr/>
          <a:lstStyle/>
          <a:p>
            <a:r>
              <a:rPr lang="en-US" b="0" dirty="0">
                <a:solidFill>
                  <a:schemeClr val="tx1"/>
                </a:solidFill>
              </a:rPr>
              <a:t>velocity of rotation in the transverse phase space with no space charge doesn’t depend on the amplitude.</a:t>
            </a:r>
          </a:p>
          <a:p>
            <a:r>
              <a:rPr lang="en-US" b="0" dirty="0">
                <a:solidFill>
                  <a:schemeClr val="tx1"/>
                </a:solidFill>
              </a:rPr>
              <a:t>with linear space charge it is lowered but it still doesn’t depend on the amplitude</a:t>
            </a:r>
          </a:p>
          <a:p>
            <a:r>
              <a:rPr lang="en-US" b="0" dirty="0">
                <a:solidFill>
                  <a:schemeClr val="tx1"/>
                </a:solidFill>
              </a:rPr>
              <a:t>with non linear space charge it does depend on amplitude and therefore there are areas of the phase space move at different velocity. This generates emittance growth.</a:t>
            </a:r>
          </a:p>
        </p:txBody>
      </p:sp>
      <p:pic>
        <p:nvPicPr>
          <p:cNvPr id="5" name="Picture 3">
            <a:extLst>
              <a:ext uri="{FF2B5EF4-FFF2-40B4-BE49-F238E27FC236}">
                <a16:creationId xmlns:a16="http://schemas.microsoft.com/office/drawing/2014/main" id="{1E4FDC76-D5B1-47D6-82D7-CBDB405C8F3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80422" y="1255802"/>
            <a:ext cx="6998317" cy="4514636"/>
          </a:xfrm>
          <a:prstGeom prst="rect">
            <a:avLst/>
          </a:prstGeom>
          <a:noFill/>
          <a:ln w="9525">
            <a:noFill/>
            <a:miter lim="800000"/>
            <a:headEnd/>
            <a:tailEnd/>
          </a:ln>
          <a:effectLst/>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4"/>
          <p:cNvSpPr>
            <a:spLocks noGrp="1"/>
          </p:cNvSpPr>
          <p:nvPr>
            <p:ph type="sldNum" sz="quarter" idx="4294967295"/>
          </p:nvPr>
        </p:nvSpPr>
        <p:spPr>
          <a:xfrm>
            <a:off x="8077200" y="6245225"/>
            <a:ext cx="2133600" cy="476250"/>
          </a:xfrm>
          <a:prstGeom prst="rect">
            <a:avLst/>
          </a:prstGeom>
        </p:spPr>
        <p:txBody>
          <a:bodyPr/>
          <a:lstStyle/>
          <a:p>
            <a:fld id="{91490793-30B1-43E3-ADB6-75A17DF8713E}" type="slidenum">
              <a:rPr lang="en-US"/>
              <a:pPr/>
              <a:t>77</a:t>
            </a:fld>
            <a:endParaRPr lang="en-US"/>
          </a:p>
        </p:txBody>
      </p:sp>
      <p:sp>
        <p:nvSpPr>
          <p:cNvPr id="719879" name="Line 7"/>
          <p:cNvSpPr>
            <a:spLocks noChangeShapeType="1"/>
          </p:cNvSpPr>
          <p:nvPr/>
        </p:nvSpPr>
        <p:spPr bwMode="auto">
          <a:xfrm>
            <a:off x="1582505" y="5453009"/>
            <a:ext cx="317500" cy="0"/>
          </a:xfrm>
          <a:prstGeom prst="line">
            <a:avLst/>
          </a:prstGeom>
          <a:noFill/>
          <a:ln w="38100">
            <a:solidFill>
              <a:srgbClr val="0000FF"/>
            </a:solidFill>
            <a:round/>
            <a:headEnd/>
            <a:tailEnd/>
          </a:ln>
          <a:effectLst/>
        </p:spPr>
        <p:txBody>
          <a:bodyPr wrap="none" lIns="90000" tIns="46800" rIns="90000" bIns="46800" anchor="ctr"/>
          <a:lstStyle/>
          <a:p>
            <a:endParaRPr lang="en-US"/>
          </a:p>
        </p:txBody>
      </p:sp>
      <p:sp>
        <p:nvSpPr>
          <p:cNvPr id="719880" name="Text Box 8"/>
          <p:cNvSpPr txBox="1">
            <a:spLocks noChangeArrowheads="1"/>
          </p:cNvSpPr>
          <p:nvPr/>
        </p:nvSpPr>
        <p:spPr bwMode="auto">
          <a:xfrm>
            <a:off x="2080980" y="5239165"/>
            <a:ext cx="1440116" cy="402291"/>
          </a:xfrm>
          <a:prstGeom prst="rect">
            <a:avLst/>
          </a:prstGeom>
          <a:noFill/>
          <a:ln w="9525">
            <a:noFill/>
            <a:miter lim="800000"/>
            <a:headEnd/>
            <a:tailEnd/>
          </a:ln>
          <a:effectLst/>
        </p:spPr>
        <p:txBody>
          <a:bodyPr wrap="none" lIns="90000" tIns="46800" rIns="90000" bIns="46800" anchor="ctr">
            <a:spAutoFit/>
          </a:bodyPr>
          <a:lstStyle/>
          <a:p>
            <a:pPr eaLnBrk="0" hangingPunct="0"/>
            <a:r>
              <a:rPr lang="en-GB" sz="2000">
                <a:latin typeface="Times New Roman" pitchFamily="18" charset="0"/>
              </a:rPr>
              <a:t>Linear force</a:t>
            </a:r>
          </a:p>
        </p:txBody>
      </p:sp>
      <p:sp>
        <p:nvSpPr>
          <p:cNvPr id="719881" name="Line 9"/>
          <p:cNvSpPr>
            <a:spLocks noChangeShapeType="1"/>
          </p:cNvSpPr>
          <p:nvPr/>
        </p:nvSpPr>
        <p:spPr bwMode="auto">
          <a:xfrm>
            <a:off x="4020905" y="5453009"/>
            <a:ext cx="317500" cy="0"/>
          </a:xfrm>
          <a:prstGeom prst="line">
            <a:avLst/>
          </a:prstGeom>
          <a:noFill/>
          <a:ln w="38100">
            <a:solidFill>
              <a:srgbClr val="FF0000"/>
            </a:solidFill>
            <a:round/>
            <a:headEnd/>
            <a:tailEnd/>
          </a:ln>
          <a:effectLst/>
        </p:spPr>
        <p:txBody>
          <a:bodyPr wrap="none" lIns="90000" tIns="46800" rIns="90000" bIns="46800" anchor="ctr"/>
          <a:lstStyle/>
          <a:p>
            <a:endParaRPr lang="en-US"/>
          </a:p>
        </p:txBody>
      </p:sp>
      <p:sp>
        <p:nvSpPr>
          <p:cNvPr id="719882" name="Text Box 10"/>
          <p:cNvSpPr txBox="1">
            <a:spLocks noChangeArrowheads="1"/>
          </p:cNvSpPr>
          <p:nvPr/>
        </p:nvSpPr>
        <p:spPr bwMode="auto">
          <a:xfrm>
            <a:off x="4519380" y="5239165"/>
            <a:ext cx="1860102" cy="402291"/>
          </a:xfrm>
          <a:prstGeom prst="rect">
            <a:avLst/>
          </a:prstGeom>
          <a:noFill/>
          <a:ln w="9525">
            <a:noFill/>
            <a:miter lim="800000"/>
            <a:headEnd/>
            <a:tailEnd/>
          </a:ln>
          <a:effectLst/>
        </p:spPr>
        <p:txBody>
          <a:bodyPr wrap="none" lIns="90000" tIns="46800" rIns="90000" bIns="46800" anchor="ctr">
            <a:spAutoFit/>
          </a:bodyPr>
          <a:lstStyle/>
          <a:p>
            <a:pPr eaLnBrk="0" hangingPunct="0"/>
            <a:r>
              <a:rPr lang="en-GB" sz="2000">
                <a:latin typeface="Times New Roman" pitchFamily="18" charset="0"/>
              </a:rPr>
              <a:t>Non linear force</a:t>
            </a:r>
          </a:p>
        </p:txBody>
      </p:sp>
      <p:pic>
        <p:nvPicPr>
          <p:cNvPr id="719884" name="non_linear_force2.avi">
            <a:hlinkClick r:id="" action="ppaction://media"/>
          </p:cNvPr>
          <p:cNvPicPr>
            <a:picLocks noRot="1" noChangeAspect="1" noChangeArrowheads="1"/>
          </p:cNvPicPr>
          <p:nvPr>
            <a:videoFile r:link="rId1"/>
          </p:nvPr>
        </p:nvPicPr>
        <p:blipFill>
          <a:blip r:embed="rId3" cstate="print"/>
          <a:srcRect/>
          <a:stretch>
            <a:fillRect/>
          </a:stretch>
        </p:blipFill>
        <p:spPr bwMode="auto">
          <a:xfrm>
            <a:off x="1225319" y="2371673"/>
            <a:ext cx="8048625" cy="2560637"/>
          </a:xfrm>
          <a:prstGeom prst="rect">
            <a:avLst/>
          </a:prstGeom>
          <a:noFill/>
        </p:spPr>
      </p:pic>
      <p:sp>
        <p:nvSpPr>
          <p:cNvPr id="719886" name="Text Box 14"/>
          <p:cNvSpPr txBox="1">
            <a:spLocks noChangeArrowheads="1"/>
          </p:cNvSpPr>
          <p:nvPr/>
        </p:nvSpPr>
        <p:spPr bwMode="auto">
          <a:xfrm>
            <a:off x="1457093" y="1196922"/>
            <a:ext cx="7632700" cy="641350"/>
          </a:xfrm>
          <a:prstGeom prst="rect">
            <a:avLst/>
          </a:prstGeom>
          <a:noFill/>
          <a:ln w="9525">
            <a:noFill/>
            <a:miter lim="800000"/>
            <a:headEnd/>
            <a:tailEnd/>
          </a:ln>
          <a:effectLst/>
        </p:spPr>
        <p:txBody>
          <a:bodyPr>
            <a:spAutoFit/>
          </a:bodyPr>
          <a:lstStyle/>
          <a:p>
            <a:pPr>
              <a:spcBef>
                <a:spcPct val="50000"/>
              </a:spcBef>
            </a:pPr>
            <a:r>
              <a:rPr lang="en-US"/>
              <a:t>Evolution of the emittance along an accelerator under the influence of linear forces only (blue line) or non-linear forces (red line)</a:t>
            </a:r>
          </a:p>
        </p:txBody>
      </p:sp>
      <p:sp>
        <p:nvSpPr>
          <p:cNvPr id="10" name="Title 9"/>
          <p:cNvSpPr>
            <a:spLocks noGrp="1"/>
          </p:cNvSpPr>
          <p:nvPr>
            <p:ph type="title"/>
          </p:nvPr>
        </p:nvSpPr>
        <p:spPr/>
        <p:txBody>
          <a:bodyPr/>
          <a:lstStyle/>
          <a:p>
            <a:r>
              <a:rPr lang="en-US" dirty="0" err="1"/>
              <a:t>Filamentation</a:t>
            </a:r>
            <a:r>
              <a:rPr lang="en-US" dirty="0"/>
              <a:t>: emittance increase</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1988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19884"/>
                                        </p:tgtEl>
                                      </p:cBhvr>
                                    </p:cmd>
                                  </p:childTnLst>
                                </p:cTn>
                              </p:par>
                            </p:childTnLst>
                          </p:cTn>
                        </p:par>
                      </p:childTnLst>
                    </p:cTn>
                  </p:par>
                </p:childTnLst>
              </p:cTn>
              <p:nextCondLst>
                <p:cond evt="onClick" delay="0">
                  <p:tgtEl>
                    <p:spTgt spid="719884"/>
                  </p:tgtEl>
                </p:cond>
              </p:nextCondLst>
            </p:seq>
            <p:video>
              <p:cMediaNode>
                <p:cTn id="7" fill="hold" display="0">
                  <p:stCondLst>
                    <p:cond delay="indefinite"/>
                  </p:stCondLst>
                  <p:endCondLst>
                    <p:cond evt="onNext" delay="0">
                      <p:tgtEl>
                        <p:sldTgt/>
                      </p:tgtEl>
                    </p:cond>
                    <p:cond evt="onPrev" delay="0">
                      <p:tgtEl>
                        <p:sldTgt/>
                      </p:tgtEl>
                    </p:cond>
                  </p:endCondLst>
                </p:cTn>
                <p:tgtEl>
                  <p:spTgt spid="719884"/>
                </p:tgtEl>
              </p:cMediaNode>
            </p:video>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0554" y="1295398"/>
            <a:ext cx="7391400" cy="1334785"/>
          </a:xfrm>
        </p:spPr>
        <p:style>
          <a:lnRef idx="1">
            <a:schemeClr val="dk1"/>
          </a:lnRef>
          <a:fillRef idx="2">
            <a:schemeClr val="dk1"/>
          </a:fillRef>
          <a:effectRef idx="1">
            <a:schemeClr val="dk1"/>
          </a:effectRef>
          <a:fontRef idx="minor">
            <a:schemeClr val="dk1"/>
          </a:fontRef>
        </p:style>
        <p:txBody>
          <a:bodyPr/>
          <a:lstStyle/>
          <a:p>
            <a:pPr algn="l"/>
            <a:r>
              <a:rPr lang="en-US" dirty="0">
                <a:solidFill>
                  <a:srgbClr val="99FF33"/>
                </a:solidFill>
                <a:effectLst>
                  <a:outerShdw blurRad="38100" dist="38100" dir="2700000" algn="tl">
                    <a:srgbClr val="000000">
                      <a:alpha val="43137"/>
                    </a:srgbClr>
                  </a:outerShdw>
                </a:effectLst>
              </a:rPr>
              <a:t>Module 4</a:t>
            </a:r>
            <a:br>
              <a:rPr lang="en-US" dirty="0">
                <a:solidFill>
                  <a:srgbClr val="99FF33"/>
                </a:solidFill>
                <a:effectLst>
                  <a:outerShdw blurRad="38100" dist="38100" dir="2700000" algn="tl">
                    <a:srgbClr val="000000">
                      <a:alpha val="43137"/>
                    </a:srgbClr>
                  </a:outerShdw>
                </a:effectLst>
              </a:rPr>
            </a:br>
            <a:r>
              <a:rPr lang="en-US" sz="2800" dirty="0">
                <a:solidFill>
                  <a:srgbClr val="99FF33"/>
                </a:solidFill>
                <a:effectLst>
                  <a:outerShdw blurRad="38100" dist="38100" dir="2700000" algn="tl">
                    <a:srgbClr val="000000">
                      <a:alpha val="43137"/>
                    </a:srgbClr>
                  </a:outerShdw>
                </a:effectLst>
              </a:rPr>
              <a:t>Linac architecture (and limitations)</a:t>
            </a:r>
            <a:endParaRPr lang="en-US" dirty="0">
              <a:solidFill>
                <a:srgbClr val="99FF33"/>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fld id="{87042A07-DF7A-4262-BC9E-50873C446CD2}" type="slidenum">
              <a:rPr lang="en-GB" smtClean="0"/>
              <a:pPr/>
              <a:t>78</a:t>
            </a:fld>
            <a:endParaRPr lang="en-GB"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A66CD548-3BA8-439E-BD1B-C6BA3DB05795}" type="slidenum">
              <a:rPr lang="en-GB"/>
              <a:pPr/>
              <a:t>79</a:t>
            </a:fld>
            <a:endParaRPr lang="en-GB"/>
          </a:p>
        </p:txBody>
      </p:sp>
      <p:sp>
        <p:nvSpPr>
          <p:cNvPr id="587778" name="Rectangle 2"/>
          <p:cNvSpPr>
            <a:spLocks noGrp="1" noChangeArrowheads="1"/>
          </p:cNvSpPr>
          <p:nvPr>
            <p:ph type="title"/>
          </p:nvPr>
        </p:nvSpPr>
        <p:spPr/>
        <p:txBody>
          <a:bodyPr/>
          <a:lstStyle/>
          <a:p>
            <a:r>
              <a:rPr lang="en-GB" sz="3200" dirty="0"/>
              <a:t>Comparison of structures – Shunt impedance</a:t>
            </a:r>
            <a:endParaRPr lang="en-US" sz="3200" dirty="0"/>
          </a:p>
        </p:txBody>
      </p:sp>
      <p:sp>
        <p:nvSpPr>
          <p:cNvPr id="587785" name="Rectangle 9"/>
          <p:cNvSpPr>
            <a:spLocks noChangeArrowheads="1"/>
          </p:cNvSpPr>
          <p:nvPr/>
        </p:nvSpPr>
        <p:spPr bwMode="auto">
          <a:xfrm>
            <a:off x="457200" y="1066800"/>
            <a:ext cx="6477000" cy="1600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Main figure of merit is the shunt impedance</a:t>
            </a:r>
          </a:p>
          <a:p>
            <a:pPr>
              <a:buClr>
                <a:schemeClr val="hlink"/>
              </a:buClr>
              <a:buSzPct val="70000"/>
              <a:buFont typeface="Symbol" pitchFamily="18" charset="2"/>
              <a:buNone/>
            </a:pPr>
            <a:r>
              <a:rPr lang="en-US" sz="1600" dirty="0">
                <a:latin typeface="Comic Sans MS" pitchFamily="66" charset="0"/>
                <a:sym typeface="Symbol" pitchFamily="18" charset="2"/>
              </a:rPr>
              <a:t>Ratio between energy gain (square) and power dissipation, is a measure of the energy efficiency of a structure.</a:t>
            </a:r>
          </a:p>
          <a:p>
            <a:pPr>
              <a:buClr>
                <a:schemeClr val="hlink"/>
              </a:buClr>
              <a:buSzPct val="70000"/>
              <a:buFont typeface="Symbol" pitchFamily="18" charset="2"/>
              <a:buNone/>
            </a:pPr>
            <a:r>
              <a:rPr lang="en-US" sz="1600" dirty="0">
                <a:latin typeface="Comic Sans MS" pitchFamily="66" charset="0"/>
                <a:sym typeface="Symbol" pitchFamily="18" charset="2"/>
              </a:rPr>
              <a:t>Depends on the beta, on the energy and on the mode of operation.</a:t>
            </a:r>
          </a:p>
        </p:txBody>
      </p:sp>
      <p:sp>
        <p:nvSpPr>
          <p:cNvPr id="587786" name="Rectangle 10"/>
          <p:cNvSpPr>
            <a:spLocks noChangeArrowheads="1"/>
          </p:cNvSpPr>
          <p:nvPr/>
        </p:nvSpPr>
        <p:spPr bwMode="auto">
          <a:xfrm>
            <a:off x="7512050" y="1247208"/>
            <a:ext cx="4013200" cy="1066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However, the choice of the best accelerating structure for a certain energy range depends also on </a:t>
            </a:r>
            <a:r>
              <a:rPr lang="en-US" sz="1600" dirty="0">
                <a:solidFill>
                  <a:schemeClr val="hlink"/>
                </a:solidFill>
                <a:latin typeface="Comic Sans MS" pitchFamily="66" charset="0"/>
                <a:sym typeface="Symbol" pitchFamily="18" charset="2"/>
              </a:rPr>
              <a:t>beam dynamics</a:t>
            </a:r>
            <a:r>
              <a:rPr lang="en-US" sz="1600" dirty="0">
                <a:latin typeface="Comic Sans MS" pitchFamily="66" charset="0"/>
                <a:sym typeface="Symbol" pitchFamily="18" charset="2"/>
              </a:rPr>
              <a:t> and on construction </a:t>
            </a:r>
            <a:r>
              <a:rPr lang="en-US" sz="1600" dirty="0">
                <a:solidFill>
                  <a:schemeClr val="hlink"/>
                </a:solidFill>
                <a:latin typeface="Comic Sans MS" pitchFamily="66" charset="0"/>
                <a:sym typeface="Symbol" pitchFamily="18" charset="2"/>
              </a:rPr>
              <a:t>cost</a:t>
            </a:r>
            <a:r>
              <a:rPr lang="en-US" sz="1600" dirty="0">
                <a:latin typeface="Comic Sans MS" pitchFamily="66" charset="0"/>
                <a:sym typeface="Symbol" pitchFamily="18" charset="2"/>
              </a:rPr>
              <a:t>.</a:t>
            </a:r>
          </a:p>
        </p:txBody>
      </p:sp>
      <p:pic>
        <p:nvPicPr>
          <p:cNvPr id="9" name="Chart 1"/>
          <p:cNvPicPr>
            <a:picLocks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09650" y="2355283"/>
            <a:ext cx="5372100" cy="3551237"/>
          </a:xfrm>
          <a:prstGeom prst="rect">
            <a:avLst/>
          </a:prstGeom>
          <a:noFill/>
          <a:ln w="9525">
            <a:noFill/>
            <a:miter lim="800000"/>
            <a:headEnd/>
            <a:tailEnd/>
          </a:ln>
        </p:spPr>
      </p:pic>
      <p:sp>
        <p:nvSpPr>
          <p:cNvPr id="10" name="TextBox 9"/>
          <p:cNvSpPr txBox="1"/>
          <p:nvPr/>
        </p:nvSpPr>
        <p:spPr>
          <a:xfrm>
            <a:off x="7404100" y="3558270"/>
            <a:ext cx="3670300" cy="2031325"/>
          </a:xfrm>
          <a:prstGeom prst="rect">
            <a:avLst/>
          </a:prstGeom>
          <a:noFill/>
        </p:spPr>
        <p:txBody>
          <a:bodyPr wrap="square" rtlCol="0">
            <a:spAutoFit/>
          </a:bodyPr>
          <a:lstStyle/>
          <a:p>
            <a:r>
              <a:rPr lang="en-US" sz="1400" i="1" dirty="0"/>
              <a:t>Comparison of shunt-impedances for different low-beta structures done in 2005-08 by the “HIPPI” EU-funded Activity.</a:t>
            </a:r>
          </a:p>
          <a:p>
            <a:endParaRPr lang="en-US" sz="1400" i="1" dirty="0"/>
          </a:p>
          <a:p>
            <a:r>
              <a:rPr lang="en-US" sz="1400" i="1" dirty="0"/>
              <a:t>In general terms, a DTL-like structure is preferred at low-energy, and </a:t>
            </a:r>
            <a:r>
              <a:rPr lang="en-US" sz="1400" i="1" dirty="0">
                <a:latin typeface="Symbol" pitchFamily="18" charset="2"/>
              </a:rPr>
              <a:t>p</a:t>
            </a:r>
            <a:r>
              <a:rPr lang="en-US" sz="1400" i="1" dirty="0"/>
              <a:t>-mode structures at high-energy.</a:t>
            </a:r>
          </a:p>
          <a:p>
            <a:r>
              <a:rPr lang="en-US" sz="1400" i="1" dirty="0"/>
              <a:t>CH is excellent at very low energies (ions).</a:t>
            </a:r>
          </a:p>
          <a:p>
            <a:endParaRPr lang="en-US"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p:cNvSpPr/>
          <p:nvPr/>
        </p:nvSpPr>
        <p:spPr bwMode="auto">
          <a:xfrm>
            <a:off x="4259262" y="1804987"/>
            <a:ext cx="3733800" cy="1066800"/>
          </a:xfrm>
          <a:prstGeom prst="rect">
            <a:avLst/>
          </a:prstGeom>
          <a:solidFill>
            <a:srgbClr val="00FF00"/>
          </a:solidFill>
          <a:ln w="12700" cap="flat" cmpd="sng" algn="ctr">
            <a:gradFill>
              <a:gsLst>
                <a:gs pos="0">
                  <a:srgbClr val="000082"/>
                </a:gs>
                <a:gs pos="30000">
                  <a:srgbClr val="66008F"/>
                </a:gs>
                <a:gs pos="64999">
                  <a:srgbClr val="BA0066"/>
                </a:gs>
                <a:gs pos="89999">
                  <a:srgbClr val="FF0000"/>
                </a:gs>
                <a:gs pos="100000">
                  <a:srgbClr val="FF8200"/>
                </a:gs>
              </a:gsLst>
              <a:lin ang="5400000" scaled="0"/>
            </a:gra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62" name="Footer Placeholder 5"/>
          <p:cNvSpPr>
            <a:spLocks noGrp="1"/>
          </p:cNvSpPr>
          <p:nvPr>
            <p:ph type="ftr" sz="quarter" idx="11"/>
          </p:nvPr>
        </p:nvSpPr>
        <p:spPr/>
        <p:txBody>
          <a:bodyPr/>
          <a:lstStyle/>
          <a:p>
            <a:fld id="{1B933FBE-A5A3-495C-8347-0F62A0C77AAB}" type="slidenum">
              <a:rPr lang="en-GB"/>
              <a:pPr/>
              <a:t>8</a:t>
            </a:fld>
            <a:endParaRPr lang="en-GB"/>
          </a:p>
        </p:txBody>
      </p:sp>
      <p:sp>
        <p:nvSpPr>
          <p:cNvPr id="662532" name="Rectangle 4"/>
          <p:cNvSpPr>
            <a:spLocks noGrp="1" noChangeArrowheads="1"/>
          </p:cNvSpPr>
          <p:nvPr>
            <p:ph type="title"/>
          </p:nvPr>
        </p:nvSpPr>
        <p:spPr>
          <a:xfrm>
            <a:off x="8329" y="-14288"/>
            <a:ext cx="12183671" cy="866775"/>
          </a:xfrm>
        </p:spPr>
        <p:txBody>
          <a:bodyPr/>
          <a:lstStyle/>
          <a:p>
            <a:r>
              <a:rPr lang="en-GB" sz="4000" dirty="0"/>
              <a:t>Radio Frequency linear accelerator structures</a:t>
            </a:r>
            <a:endParaRPr lang="en-US" sz="4000" dirty="0"/>
          </a:p>
        </p:txBody>
      </p:sp>
      <p:graphicFrame>
        <p:nvGraphicFramePr>
          <p:cNvPr id="662584" name="Object 56"/>
          <p:cNvGraphicFramePr>
            <a:graphicFrameLocks noGrp="1" noChangeAspect="1"/>
          </p:cNvGraphicFramePr>
          <p:nvPr>
            <p:ph sz="half" idx="1"/>
          </p:nvPr>
        </p:nvGraphicFramePr>
        <p:xfrm>
          <a:off x="10879629" y="4956656"/>
          <a:ext cx="1136650" cy="708025"/>
        </p:xfrm>
        <a:graphic>
          <a:graphicData uri="http://schemas.openxmlformats.org/presentationml/2006/ole">
            <mc:AlternateContent xmlns:mc="http://schemas.openxmlformats.org/markup-compatibility/2006">
              <mc:Choice xmlns:v="urn:schemas-microsoft-com:vml" Requires="v">
                <p:oleObj name="Equation" r:id="rId3" imgW="672840" imgH="419040" progId="Equation.3">
                  <p:embed/>
                </p:oleObj>
              </mc:Choice>
              <mc:Fallback>
                <p:oleObj name="Equation" r:id="rId3" imgW="672840" imgH="419040" progId="Equation.3">
                  <p:embed/>
                  <p:pic>
                    <p:nvPicPr>
                      <p:cNvPr id="662584" name="Object 5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79629" y="4956656"/>
                        <a:ext cx="1136650" cy="708025"/>
                      </a:xfrm>
                      <a:prstGeom prst="rect">
                        <a:avLst/>
                      </a:prstGeom>
                      <a:noFill/>
                      <a:ln w="9525">
                        <a:solidFill>
                          <a:srgbClr val="3333FF"/>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62535" name="Rectangle 7"/>
          <p:cNvSpPr>
            <a:spLocks noChangeArrowheads="1"/>
          </p:cNvSpPr>
          <p:nvPr/>
        </p:nvSpPr>
        <p:spPr bwMode="auto">
          <a:xfrm>
            <a:off x="1897062" y="1881187"/>
            <a:ext cx="990600" cy="9144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algn="ctr"/>
            <a:r>
              <a:rPr lang="en-GB"/>
              <a:t>DC </a:t>
            </a:r>
          </a:p>
          <a:p>
            <a:pPr algn="ctr"/>
            <a:r>
              <a:rPr lang="en-GB"/>
              <a:t>particle </a:t>
            </a:r>
          </a:p>
          <a:p>
            <a:pPr algn="ctr"/>
            <a:r>
              <a:rPr lang="en-GB"/>
              <a:t>injector</a:t>
            </a:r>
            <a:endParaRPr lang="en-US"/>
          </a:p>
        </p:txBody>
      </p:sp>
      <p:sp>
        <p:nvSpPr>
          <p:cNvPr id="662537" name="Line 9"/>
          <p:cNvSpPr>
            <a:spLocks noChangeShapeType="1"/>
          </p:cNvSpPr>
          <p:nvPr/>
        </p:nvSpPr>
        <p:spPr bwMode="auto">
          <a:xfrm>
            <a:off x="2887662" y="2338387"/>
            <a:ext cx="54864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sp>
        <p:nvSpPr>
          <p:cNvPr id="662539" name="Text Box 11"/>
          <p:cNvSpPr txBox="1">
            <a:spLocks noChangeArrowheads="1"/>
          </p:cNvSpPr>
          <p:nvPr/>
        </p:nvSpPr>
        <p:spPr bwMode="auto">
          <a:xfrm>
            <a:off x="8450262" y="2109787"/>
            <a:ext cx="312906" cy="369332"/>
          </a:xfrm>
          <a:prstGeom prst="rect">
            <a:avLst/>
          </a:prstGeom>
          <a:noFill/>
          <a:ln w="12700">
            <a:noFill/>
            <a:miter lim="800000"/>
            <a:headEnd type="none" w="sm" len="sm"/>
            <a:tailEnd type="none" w="sm" len="sm"/>
          </a:ln>
          <a:effectLst/>
        </p:spPr>
        <p:txBody>
          <a:bodyPr wrap="none">
            <a:spAutoFit/>
          </a:bodyPr>
          <a:lstStyle/>
          <a:p>
            <a:r>
              <a:rPr lang="en-GB"/>
              <a:t>?</a:t>
            </a:r>
            <a:endParaRPr lang="en-US"/>
          </a:p>
        </p:txBody>
      </p:sp>
      <p:sp>
        <p:nvSpPr>
          <p:cNvPr id="662540" name="Text Box 12"/>
          <p:cNvSpPr txBox="1">
            <a:spLocks noChangeArrowheads="1"/>
          </p:cNvSpPr>
          <p:nvPr/>
        </p:nvSpPr>
        <p:spPr bwMode="auto">
          <a:xfrm>
            <a:off x="1254528" y="3179800"/>
            <a:ext cx="2062712" cy="553998"/>
          </a:xfrm>
          <a:prstGeom prst="rect">
            <a:avLst/>
          </a:prstGeom>
          <a:noFill/>
          <a:ln w="12700">
            <a:noFill/>
            <a:miter lim="800000"/>
            <a:headEnd type="none" w="sm" len="sm"/>
            <a:tailEnd type="none" w="sm" len="sm"/>
          </a:ln>
          <a:effectLst/>
        </p:spPr>
        <p:txBody>
          <a:bodyPr wrap="square">
            <a:spAutoFit/>
          </a:bodyPr>
          <a:lstStyle/>
          <a:p>
            <a:r>
              <a:rPr lang="en-GB" sz="1400" dirty="0"/>
              <a:t>E</a:t>
            </a:r>
            <a:r>
              <a:rPr lang="en-GB" sz="1400" dirty="0">
                <a:cs typeface="Arial" charset="0"/>
              </a:rPr>
              <a:t>nergy ~ 50-100 keV/u  </a:t>
            </a:r>
          </a:p>
          <a:p>
            <a:r>
              <a:rPr lang="en-GB" sz="1400" dirty="0">
                <a:latin typeface="Symbol" pitchFamily="18" charset="2"/>
                <a:cs typeface="Arial" charset="0"/>
              </a:rPr>
              <a:t>b</a:t>
            </a:r>
            <a:r>
              <a:rPr lang="en-GB" sz="1400" dirty="0">
                <a:cs typeface="Arial" charset="0"/>
              </a:rPr>
              <a:t>= v/c </a:t>
            </a:r>
            <a:r>
              <a:rPr lang="en-GB" sz="1400" dirty="0"/>
              <a:t>~ 0.01</a:t>
            </a:r>
            <a:r>
              <a:rPr lang="en-GB" sz="1600" dirty="0"/>
              <a:t> </a:t>
            </a:r>
          </a:p>
        </p:txBody>
      </p:sp>
      <p:sp>
        <p:nvSpPr>
          <p:cNvPr id="662541" name="Line 13"/>
          <p:cNvSpPr>
            <a:spLocks noChangeShapeType="1"/>
          </p:cNvSpPr>
          <p:nvPr/>
        </p:nvSpPr>
        <p:spPr bwMode="auto">
          <a:xfrm flipV="1">
            <a:off x="2963862" y="2490787"/>
            <a:ext cx="0" cy="609600"/>
          </a:xfrm>
          <a:prstGeom prst="line">
            <a:avLst/>
          </a:prstGeom>
          <a:noFill/>
          <a:ln w="12700">
            <a:solidFill>
              <a:schemeClr val="tx1"/>
            </a:solidFill>
            <a:round/>
            <a:headEnd type="none" w="sm" len="sm"/>
            <a:tailEnd type="triangle" w="sm" len="sm"/>
          </a:ln>
          <a:effectLst/>
        </p:spPr>
        <p:txBody>
          <a:bodyPr/>
          <a:lstStyle/>
          <a:p>
            <a:endParaRPr lang="en-US"/>
          </a:p>
        </p:txBody>
      </p:sp>
      <p:sp>
        <p:nvSpPr>
          <p:cNvPr id="662551" name="Text Box 23"/>
          <p:cNvSpPr txBox="1">
            <a:spLocks noChangeArrowheads="1"/>
          </p:cNvSpPr>
          <p:nvPr/>
        </p:nvSpPr>
        <p:spPr bwMode="auto">
          <a:xfrm>
            <a:off x="3421063" y="3176588"/>
            <a:ext cx="4225925" cy="593725"/>
          </a:xfrm>
          <a:prstGeom prst="rect">
            <a:avLst/>
          </a:prstGeom>
          <a:noFill/>
          <a:ln w="12700">
            <a:solidFill>
              <a:srgbClr val="3333FF"/>
            </a:solidFill>
            <a:miter lim="800000"/>
            <a:headEnd type="none" w="sm" len="sm"/>
            <a:tailEnd type="none" w="sm" len="sm"/>
          </a:ln>
          <a:effectLst/>
        </p:spPr>
        <p:txBody>
          <a:bodyPr wrap="none">
            <a:spAutoFit/>
          </a:bodyPr>
          <a:lstStyle/>
          <a:p>
            <a:r>
              <a:rPr lang="en-GB" sz="1600"/>
              <a:t>Accelerating gap:  	E = E</a:t>
            </a:r>
            <a:r>
              <a:rPr lang="en-GB" sz="1600" baseline="-25000"/>
              <a:t>0</a:t>
            </a:r>
            <a:r>
              <a:rPr lang="en-GB" sz="1600"/>
              <a:t> cos (</a:t>
            </a:r>
            <a:r>
              <a:rPr lang="en-GB" sz="1600" i="1">
                <a:latin typeface="Symbol" pitchFamily="18" charset="2"/>
              </a:rPr>
              <a:t>w</a:t>
            </a:r>
            <a:r>
              <a:rPr lang="en-GB" sz="1600" i="1"/>
              <a:t>t + </a:t>
            </a:r>
            <a:r>
              <a:rPr lang="en-GB" sz="1600" i="1">
                <a:latin typeface="Symbol" pitchFamily="18" charset="2"/>
              </a:rPr>
              <a:t>f</a:t>
            </a:r>
            <a:r>
              <a:rPr lang="en-GB" sz="1600"/>
              <a:t>)</a:t>
            </a:r>
          </a:p>
          <a:p>
            <a:r>
              <a:rPr lang="en-GB" sz="1600"/>
              <a:t>		en. gain </a:t>
            </a:r>
            <a:r>
              <a:rPr lang="en-GB" sz="1600">
                <a:latin typeface="Symbol" pitchFamily="18" charset="2"/>
              </a:rPr>
              <a:t>D</a:t>
            </a:r>
            <a:r>
              <a:rPr lang="en-GB" sz="1600"/>
              <a:t>W = eV</a:t>
            </a:r>
            <a:r>
              <a:rPr lang="en-GB" sz="1600" baseline="-25000"/>
              <a:t>0</a:t>
            </a:r>
            <a:r>
              <a:rPr lang="en-GB" sz="1600"/>
              <a:t>Tcos</a:t>
            </a:r>
            <a:r>
              <a:rPr lang="en-GB" sz="1600" i="1">
                <a:latin typeface="Symbol" pitchFamily="18" charset="2"/>
              </a:rPr>
              <a:t>f</a:t>
            </a:r>
            <a:endParaRPr lang="en-US" sz="1600" i="1">
              <a:latin typeface="Symbol" pitchFamily="18" charset="2"/>
            </a:endParaRPr>
          </a:p>
        </p:txBody>
      </p:sp>
      <p:pic>
        <p:nvPicPr>
          <p:cNvPr id="662555" name="Picture 2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4259263" y="1804987"/>
            <a:ext cx="269875" cy="1066800"/>
          </a:xfrm>
          <a:prstGeom prst="rect">
            <a:avLst/>
          </a:prstGeom>
          <a:noFill/>
          <a:ln w="12700">
            <a:noFill/>
            <a:miter lim="800000"/>
            <a:headEnd type="none" w="sm" len="sm"/>
            <a:tailEnd type="none" w="sm" len="sm"/>
          </a:ln>
          <a:effectLst/>
        </p:spPr>
      </p:pic>
      <p:pic>
        <p:nvPicPr>
          <p:cNvPr id="662556" name="Picture 2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4945063" y="1804987"/>
            <a:ext cx="269875" cy="1066800"/>
          </a:xfrm>
          <a:prstGeom prst="rect">
            <a:avLst/>
          </a:prstGeom>
          <a:noFill/>
          <a:ln w="12700">
            <a:noFill/>
            <a:miter lim="800000"/>
            <a:headEnd type="none" w="sm" len="sm"/>
            <a:tailEnd type="none" w="sm" len="sm"/>
          </a:ln>
          <a:effectLst/>
        </p:spPr>
      </p:pic>
      <p:pic>
        <p:nvPicPr>
          <p:cNvPr id="662557" name="Picture 2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5630863" y="1804987"/>
            <a:ext cx="269875" cy="1066800"/>
          </a:xfrm>
          <a:prstGeom prst="rect">
            <a:avLst/>
          </a:prstGeom>
          <a:noFill/>
          <a:ln w="12700">
            <a:noFill/>
            <a:miter lim="800000"/>
            <a:headEnd type="none" w="sm" len="sm"/>
            <a:tailEnd type="none" w="sm" len="sm"/>
          </a:ln>
          <a:effectLst/>
        </p:spPr>
      </p:pic>
      <p:pic>
        <p:nvPicPr>
          <p:cNvPr id="662558" name="Picture 30"/>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6316663" y="1804987"/>
            <a:ext cx="269875" cy="1066800"/>
          </a:xfrm>
          <a:prstGeom prst="rect">
            <a:avLst/>
          </a:prstGeom>
          <a:noFill/>
          <a:ln w="12700">
            <a:noFill/>
            <a:miter lim="800000"/>
            <a:headEnd type="none" w="sm" len="sm"/>
            <a:tailEnd type="none" w="sm" len="sm"/>
          </a:ln>
          <a:effectLst/>
        </p:spPr>
      </p:pic>
      <p:pic>
        <p:nvPicPr>
          <p:cNvPr id="662559" name="Picture 3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7002463" y="1804987"/>
            <a:ext cx="269875" cy="1066800"/>
          </a:xfrm>
          <a:prstGeom prst="rect">
            <a:avLst/>
          </a:prstGeom>
          <a:noFill/>
          <a:ln w="12700">
            <a:noFill/>
            <a:miter lim="800000"/>
            <a:headEnd type="none" w="sm" len="sm"/>
            <a:tailEnd type="none" w="sm" len="sm"/>
          </a:ln>
          <a:effectLst/>
        </p:spPr>
      </p:pic>
      <p:pic>
        <p:nvPicPr>
          <p:cNvPr id="662560" name="Picture 3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7688263" y="1804987"/>
            <a:ext cx="269875" cy="1066800"/>
          </a:xfrm>
          <a:prstGeom prst="rect">
            <a:avLst/>
          </a:prstGeom>
          <a:noFill/>
          <a:ln w="12700">
            <a:noFill/>
            <a:miter lim="800000"/>
            <a:headEnd type="none" w="sm" len="sm"/>
            <a:tailEnd type="none" w="sm" len="sm"/>
          </a:ln>
          <a:effectLst/>
        </p:spPr>
      </p:pic>
      <p:sp>
        <p:nvSpPr>
          <p:cNvPr id="662561" name="Text Box 33"/>
          <p:cNvSpPr txBox="1">
            <a:spLocks noChangeArrowheads="1"/>
          </p:cNvSpPr>
          <p:nvPr/>
        </p:nvSpPr>
        <p:spPr bwMode="auto">
          <a:xfrm>
            <a:off x="5278699" y="3872408"/>
            <a:ext cx="6825698" cy="661720"/>
          </a:xfrm>
          <a:prstGeom prst="rect">
            <a:avLst/>
          </a:prstGeom>
          <a:noFill/>
          <a:ln w="12700">
            <a:noFill/>
            <a:miter lim="800000"/>
            <a:headEnd type="none" w="sm" len="sm"/>
            <a:tailEnd type="none" w="sm" len="sm"/>
          </a:ln>
          <a:effectLst/>
        </p:spPr>
        <p:txBody>
          <a:bodyPr wrap="square">
            <a:spAutoFit/>
          </a:bodyPr>
          <a:lstStyle/>
          <a:p>
            <a:pPr marL="266700" indent="-266700">
              <a:spcBef>
                <a:spcPts val="600"/>
              </a:spcBef>
              <a:buFont typeface="Wingdings" pitchFamily="2" charset="2"/>
              <a:buAutoNum type="arabicPeriod"/>
            </a:pPr>
            <a:r>
              <a:rPr lang="en-GB" sz="1600" dirty="0"/>
              <a:t>The beam must to be </a:t>
            </a:r>
            <a:r>
              <a:rPr lang="en-GB" sz="1600" u="sng" dirty="0">
                <a:solidFill>
                  <a:srgbClr val="FF0000"/>
                </a:solidFill>
              </a:rPr>
              <a:t>bunched</a:t>
            </a:r>
            <a:r>
              <a:rPr lang="en-GB" sz="1600" dirty="0"/>
              <a:t> at frequency </a:t>
            </a:r>
            <a:r>
              <a:rPr lang="en-GB" sz="1600" i="1" dirty="0">
                <a:latin typeface="Symbol" pitchFamily="18" charset="2"/>
              </a:rPr>
              <a:t>w</a:t>
            </a:r>
            <a:endParaRPr lang="en-GB" sz="1600" dirty="0"/>
          </a:p>
          <a:p>
            <a:pPr marL="266700" indent="-266700">
              <a:spcBef>
                <a:spcPts val="600"/>
              </a:spcBef>
              <a:buFont typeface="Wingdings" pitchFamily="2" charset="2"/>
              <a:buAutoNum type="arabicPeriod"/>
            </a:pPr>
            <a:r>
              <a:rPr lang="en-GB" sz="1600" u="sng" dirty="0">
                <a:solidFill>
                  <a:srgbClr val="FF0000"/>
                </a:solidFill>
              </a:rPr>
              <a:t>distance</a:t>
            </a:r>
            <a:r>
              <a:rPr lang="en-GB" sz="1600" dirty="0"/>
              <a:t> between cavities and </a:t>
            </a:r>
            <a:r>
              <a:rPr lang="en-GB" sz="1600" u="sng" dirty="0">
                <a:solidFill>
                  <a:srgbClr val="FF0000"/>
                </a:solidFill>
              </a:rPr>
              <a:t>phase</a:t>
            </a:r>
            <a:r>
              <a:rPr lang="en-GB" sz="1600" dirty="0"/>
              <a:t> of each cavity must be correlated</a:t>
            </a:r>
            <a:endParaRPr lang="en-US" sz="1600" dirty="0"/>
          </a:p>
        </p:txBody>
      </p:sp>
      <p:pic>
        <p:nvPicPr>
          <p:cNvPr id="662562" name="Picture 3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40262" y="2109788"/>
            <a:ext cx="192088" cy="430213"/>
          </a:xfrm>
          <a:prstGeom prst="rect">
            <a:avLst/>
          </a:prstGeom>
          <a:noFill/>
          <a:ln w="12700">
            <a:noFill/>
            <a:miter lim="800000"/>
            <a:headEnd type="none" w="sm" len="sm"/>
            <a:tailEnd type="none" w="sm" len="sm"/>
          </a:ln>
          <a:effectLst/>
        </p:spPr>
      </p:pic>
      <p:pic>
        <p:nvPicPr>
          <p:cNvPr id="662564" name="Picture 3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11862" y="2109788"/>
            <a:ext cx="192088" cy="430213"/>
          </a:xfrm>
          <a:prstGeom prst="rect">
            <a:avLst/>
          </a:prstGeom>
          <a:noFill/>
          <a:ln w="12700">
            <a:noFill/>
            <a:miter lim="800000"/>
            <a:headEnd type="none" w="sm" len="sm"/>
            <a:tailEnd type="none" w="sm" len="sm"/>
          </a:ln>
          <a:effectLst/>
        </p:spPr>
      </p:pic>
      <p:pic>
        <p:nvPicPr>
          <p:cNvPr id="662566" name="Picture 3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383462" y="2109788"/>
            <a:ext cx="192088" cy="430213"/>
          </a:xfrm>
          <a:prstGeom prst="rect">
            <a:avLst/>
          </a:prstGeom>
          <a:noFill/>
          <a:ln w="12700">
            <a:noFill/>
            <a:miter lim="800000"/>
            <a:headEnd type="none" w="sm" len="sm"/>
            <a:tailEnd type="none" w="sm" len="sm"/>
          </a:ln>
          <a:effectLst/>
        </p:spPr>
      </p:pic>
      <p:sp>
        <p:nvSpPr>
          <p:cNvPr id="662567" name="Line 39"/>
          <p:cNvSpPr>
            <a:spLocks noChangeShapeType="1"/>
          </p:cNvSpPr>
          <p:nvPr/>
        </p:nvSpPr>
        <p:spPr bwMode="auto">
          <a:xfrm>
            <a:off x="5097462" y="2947987"/>
            <a:ext cx="685800" cy="0"/>
          </a:xfrm>
          <a:prstGeom prst="line">
            <a:avLst/>
          </a:prstGeom>
          <a:noFill/>
          <a:ln w="12700">
            <a:solidFill>
              <a:schemeClr val="tx1"/>
            </a:solidFill>
            <a:round/>
            <a:headEnd type="triangle" w="med" len="med"/>
            <a:tailEnd type="triangle" w="med" len="med"/>
          </a:ln>
          <a:effectLst/>
        </p:spPr>
        <p:txBody>
          <a:bodyPr/>
          <a:lstStyle/>
          <a:p>
            <a:endParaRPr lang="en-US"/>
          </a:p>
        </p:txBody>
      </p:sp>
      <p:sp>
        <p:nvSpPr>
          <p:cNvPr id="662569" name="Oval 41"/>
          <p:cNvSpPr>
            <a:spLocks noChangeArrowheads="1"/>
          </p:cNvSpPr>
          <p:nvPr/>
        </p:nvSpPr>
        <p:spPr bwMode="auto">
          <a:xfrm>
            <a:off x="3116262" y="1957387"/>
            <a:ext cx="838200" cy="838200"/>
          </a:xfrm>
          <a:prstGeom prst="ellipse">
            <a:avLst/>
          </a:prstGeom>
          <a:solidFill>
            <a:srgbClr val="FFFFAB"/>
          </a:solidFill>
          <a:ln w="12700">
            <a:solidFill>
              <a:schemeClr val="tx1"/>
            </a:solidFill>
            <a:round/>
            <a:headEnd type="none" w="sm" len="sm"/>
            <a:tailEnd type="none" w="sm" len="sm"/>
          </a:ln>
          <a:effectLst/>
        </p:spPr>
        <p:txBody>
          <a:bodyPr wrap="none" anchor="ctr"/>
          <a:lstStyle/>
          <a:p>
            <a:pPr algn="ctr"/>
            <a:r>
              <a:rPr lang="en-GB" sz="1400" dirty="0"/>
              <a:t>bunching</a:t>
            </a:r>
          </a:p>
          <a:p>
            <a:pPr algn="ctr"/>
            <a:r>
              <a:rPr lang="en-GB" sz="1400" dirty="0"/>
              <a:t>section</a:t>
            </a:r>
            <a:endParaRPr lang="en-US" sz="1400" dirty="0"/>
          </a:p>
        </p:txBody>
      </p:sp>
      <p:sp>
        <p:nvSpPr>
          <p:cNvPr id="662571" name="AutoShape 43"/>
          <p:cNvSpPr>
            <a:spLocks noChangeArrowheads="1"/>
          </p:cNvSpPr>
          <p:nvPr/>
        </p:nvSpPr>
        <p:spPr bwMode="auto">
          <a:xfrm>
            <a:off x="136034" y="5130942"/>
            <a:ext cx="520699" cy="333375"/>
          </a:xfrm>
          <a:prstGeom prst="rightArrow">
            <a:avLst>
              <a:gd name="adj1" fmla="val 50000"/>
              <a:gd name="adj2" fmla="val 45714"/>
            </a:avLst>
          </a:prstGeom>
          <a:solidFill>
            <a:srgbClr val="FFFFAB"/>
          </a:solidFill>
          <a:ln w="12700">
            <a:solidFill>
              <a:schemeClr val="tx1"/>
            </a:solidFill>
            <a:miter lim="800000"/>
            <a:headEnd type="none" w="sm" len="sm"/>
            <a:tailEnd type="none" w="sm" len="sm"/>
          </a:ln>
          <a:effectLst/>
        </p:spPr>
        <p:txBody>
          <a:bodyPr wrap="none" anchor="ctr"/>
          <a:lstStyle/>
          <a:p>
            <a:endParaRPr lang="en-US"/>
          </a:p>
        </p:txBody>
      </p:sp>
      <p:sp>
        <p:nvSpPr>
          <p:cNvPr id="662586" name="Text Box 58"/>
          <p:cNvSpPr txBox="1">
            <a:spLocks noChangeArrowheads="1"/>
          </p:cNvSpPr>
          <p:nvPr/>
        </p:nvSpPr>
        <p:spPr bwMode="auto">
          <a:xfrm>
            <a:off x="5249862" y="2566987"/>
            <a:ext cx="312906" cy="369332"/>
          </a:xfrm>
          <a:prstGeom prst="rect">
            <a:avLst/>
          </a:prstGeom>
          <a:noFill/>
          <a:ln w="12700">
            <a:noFill/>
            <a:miter lim="800000"/>
            <a:headEnd type="none" w="sm" len="sm"/>
            <a:tailEnd type="none" w="sm" len="sm"/>
          </a:ln>
          <a:effectLst/>
        </p:spPr>
        <p:txBody>
          <a:bodyPr wrap="none">
            <a:spAutoFit/>
          </a:bodyPr>
          <a:lstStyle/>
          <a:p>
            <a:r>
              <a:rPr lang="en-GB" i="1"/>
              <a:t>d</a:t>
            </a:r>
            <a:endParaRPr lang="en-US" i="1"/>
          </a:p>
        </p:txBody>
      </p:sp>
      <p:sp>
        <p:nvSpPr>
          <p:cNvPr id="662587" name="Text Box 59"/>
          <p:cNvSpPr txBox="1">
            <a:spLocks noChangeArrowheads="1"/>
          </p:cNvSpPr>
          <p:nvPr/>
        </p:nvSpPr>
        <p:spPr bwMode="auto">
          <a:xfrm>
            <a:off x="1646381" y="4708524"/>
            <a:ext cx="3387725" cy="336550"/>
          </a:xfrm>
          <a:prstGeom prst="rect">
            <a:avLst/>
          </a:prstGeom>
          <a:noFill/>
          <a:ln w="12700">
            <a:noFill/>
            <a:miter lim="800000"/>
            <a:headEnd type="none" w="sm" len="sm"/>
            <a:tailEnd type="none" w="sm" len="sm"/>
          </a:ln>
          <a:effectLst/>
        </p:spPr>
        <p:txBody>
          <a:bodyPr wrap="none">
            <a:spAutoFit/>
          </a:bodyPr>
          <a:lstStyle/>
          <a:p>
            <a:r>
              <a:rPr lang="en-GB" sz="1600" dirty="0"/>
              <a:t>Phase change from cavity </a:t>
            </a:r>
            <a:r>
              <a:rPr lang="en-GB" sz="1600" i="1" dirty="0"/>
              <a:t>i</a:t>
            </a:r>
            <a:r>
              <a:rPr lang="en-GB" sz="1600" dirty="0"/>
              <a:t> to </a:t>
            </a:r>
            <a:r>
              <a:rPr lang="en-GB" sz="1600" i="1" dirty="0"/>
              <a:t>i</a:t>
            </a:r>
            <a:r>
              <a:rPr lang="en-GB" sz="1600" dirty="0"/>
              <a:t>+1 is</a:t>
            </a:r>
            <a:endParaRPr lang="en-US" sz="1600" dirty="0"/>
          </a:p>
        </p:txBody>
      </p:sp>
      <p:pic>
        <p:nvPicPr>
          <p:cNvPr id="662588" name="Picture 60"/>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697662" y="2109788"/>
            <a:ext cx="192088" cy="430213"/>
          </a:xfrm>
          <a:prstGeom prst="rect">
            <a:avLst/>
          </a:prstGeom>
          <a:noFill/>
          <a:ln w="12700">
            <a:noFill/>
            <a:miter lim="800000"/>
            <a:headEnd type="none" w="sm" len="sm"/>
            <a:tailEnd type="none" w="sm" len="sm"/>
          </a:ln>
          <a:effectLst/>
        </p:spPr>
      </p:pic>
      <p:pic>
        <p:nvPicPr>
          <p:cNvPr id="662589" name="Picture 6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26062" y="2109788"/>
            <a:ext cx="192088" cy="430213"/>
          </a:xfrm>
          <a:prstGeom prst="rect">
            <a:avLst/>
          </a:prstGeom>
          <a:noFill/>
          <a:ln w="12700">
            <a:noFill/>
            <a:miter lim="800000"/>
            <a:headEnd type="none" w="sm" len="sm"/>
            <a:tailEnd type="none" w="sm" len="sm"/>
          </a:ln>
          <a:effectLst/>
        </p:spPr>
      </p:pic>
      <p:sp>
        <p:nvSpPr>
          <p:cNvPr id="662593" name="AutoShape 65"/>
          <p:cNvSpPr>
            <a:spLocks/>
          </p:cNvSpPr>
          <p:nvPr/>
        </p:nvSpPr>
        <p:spPr bwMode="auto">
          <a:xfrm>
            <a:off x="2146852" y="1195387"/>
            <a:ext cx="2036210" cy="342900"/>
          </a:xfrm>
          <a:prstGeom prst="borderCallout1">
            <a:avLst>
              <a:gd name="adj1" fmla="val 114493"/>
              <a:gd name="adj2" fmla="val 102487"/>
              <a:gd name="adj3" fmla="val 218479"/>
              <a:gd name="adj4" fmla="val 111703"/>
            </a:avLst>
          </a:prstGeom>
          <a:solidFill>
            <a:schemeClr val="bg1"/>
          </a:solidFill>
          <a:ln w="12700">
            <a:solidFill>
              <a:schemeClr val="tx1"/>
            </a:solidFill>
            <a:miter lim="800000"/>
            <a:headEnd type="none" w="sm" len="sm"/>
            <a:tailEnd type="none" w="sm" len="sm"/>
          </a:ln>
          <a:effectLst/>
        </p:spPr>
        <p:txBody>
          <a:bodyPr/>
          <a:lstStyle/>
          <a:p>
            <a:pPr algn="ctr"/>
            <a:r>
              <a:rPr lang="en-GB" sz="1400" dirty="0"/>
              <a:t>Radio Frequency cavity</a:t>
            </a:r>
            <a:endParaRPr lang="en-US" sz="1400" dirty="0"/>
          </a:p>
        </p:txBody>
      </p:sp>
      <p:sp>
        <p:nvSpPr>
          <p:cNvPr id="662594" name="AutoShape 66"/>
          <p:cNvSpPr>
            <a:spLocks/>
          </p:cNvSpPr>
          <p:nvPr/>
        </p:nvSpPr>
        <p:spPr bwMode="auto">
          <a:xfrm>
            <a:off x="4945062" y="1195387"/>
            <a:ext cx="1600200" cy="304800"/>
          </a:xfrm>
          <a:prstGeom prst="borderCallout1">
            <a:avLst>
              <a:gd name="adj1" fmla="val 37500"/>
              <a:gd name="adj2" fmla="val -4764"/>
              <a:gd name="adj3" fmla="val 268750"/>
              <a:gd name="adj4" fmla="val -11903"/>
            </a:avLst>
          </a:prstGeom>
          <a:solidFill>
            <a:schemeClr val="bg1"/>
          </a:solidFill>
          <a:ln w="12700">
            <a:solidFill>
              <a:schemeClr val="tx1"/>
            </a:solidFill>
            <a:miter lim="800000"/>
            <a:headEnd type="none" w="sm" len="sm"/>
            <a:tailEnd type="none" w="sm" len="sm"/>
          </a:ln>
          <a:effectLst/>
        </p:spPr>
        <p:txBody>
          <a:bodyPr/>
          <a:lstStyle/>
          <a:p>
            <a:pPr algn="ctr"/>
            <a:r>
              <a:rPr lang="en-GB" sz="1400"/>
              <a:t>Focusing magnet</a:t>
            </a:r>
            <a:endParaRPr lang="en-US" sz="1400"/>
          </a:p>
        </p:txBody>
      </p:sp>
      <p:sp>
        <p:nvSpPr>
          <p:cNvPr id="662595" name="Text Box 67"/>
          <p:cNvSpPr txBox="1">
            <a:spLocks noChangeArrowheads="1"/>
          </p:cNvSpPr>
          <p:nvPr/>
        </p:nvSpPr>
        <p:spPr bwMode="auto">
          <a:xfrm>
            <a:off x="83906" y="3934858"/>
            <a:ext cx="4403956" cy="584775"/>
          </a:xfrm>
          <a:prstGeom prst="rect">
            <a:avLst/>
          </a:prstGeom>
          <a:noFill/>
          <a:ln w="12700">
            <a:noFill/>
            <a:miter lim="800000"/>
            <a:headEnd type="none" w="sm" len="sm"/>
            <a:tailEnd type="none" w="sm" len="sm"/>
          </a:ln>
          <a:effectLst/>
        </p:spPr>
        <p:txBody>
          <a:bodyPr wrap="square">
            <a:spAutoFit/>
          </a:bodyPr>
          <a:lstStyle/>
          <a:p>
            <a:r>
              <a:rPr lang="en-GB" sz="1600" dirty="0"/>
              <a:t>Acceleration </a:t>
            </a:r>
            <a:r>
              <a:rPr lang="en-GB" sz="1600" dirty="0">
                <a:sym typeface="Symbol" pitchFamily="18" charset="2"/>
              </a:rPr>
              <a:t> the beam has to pass in each cavity on a phase </a:t>
            </a:r>
            <a:r>
              <a:rPr lang="en-GB" sz="1600" dirty="0">
                <a:latin typeface="Symbol" pitchFamily="18" charset="2"/>
                <a:sym typeface="Symbol" pitchFamily="18" charset="2"/>
              </a:rPr>
              <a:t>f</a:t>
            </a:r>
            <a:r>
              <a:rPr lang="en-GB" sz="1600" dirty="0">
                <a:sym typeface="Symbol" pitchFamily="18" charset="2"/>
              </a:rPr>
              <a:t> near the crest of the wave</a:t>
            </a:r>
            <a:r>
              <a:rPr lang="en-GB" sz="1600" dirty="0"/>
              <a:t> </a:t>
            </a:r>
            <a:endParaRPr lang="en-US" sz="1600" dirty="0"/>
          </a:p>
        </p:txBody>
      </p:sp>
      <p:sp>
        <p:nvSpPr>
          <p:cNvPr id="662596" name="Line 68"/>
          <p:cNvSpPr>
            <a:spLocks noChangeShapeType="1"/>
          </p:cNvSpPr>
          <p:nvPr/>
        </p:nvSpPr>
        <p:spPr bwMode="auto">
          <a:xfrm flipV="1">
            <a:off x="3878262" y="2414587"/>
            <a:ext cx="533400" cy="685800"/>
          </a:xfrm>
          <a:prstGeom prst="line">
            <a:avLst/>
          </a:prstGeom>
          <a:noFill/>
          <a:ln w="12700">
            <a:solidFill>
              <a:schemeClr val="tx1"/>
            </a:solidFill>
            <a:round/>
            <a:headEnd type="none" w="sm" len="sm"/>
            <a:tailEnd type="triangle" w="med" len="med"/>
          </a:ln>
          <a:effectLst/>
        </p:spPr>
        <p:txBody>
          <a:bodyPr/>
          <a:lstStyle/>
          <a:p>
            <a:endParaRPr lang="en-US"/>
          </a:p>
        </p:txBody>
      </p:sp>
      <p:pic>
        <p:nvPicPr>
          <p:cNvPr id="662597" name="Picture 69"/>
          <p:cNvPicPr>
            <a:picLocks noChangeAspect="1" noChangeArrowheads="1"/>
          </p:cNvPicPr>
          <p:nvPr/>
        </p:nvPicPr>
        <p:blipFill>
          <a:blip r:embed="rId7" cstate="email">
            <a:extLst>
              <a:ext uri="{28A0092B-C50C-407E-A947-70E740481C1C}">
                <a14:useLocalDpi xmlns:a14="http://schemas.microsoft.com/office/drawing/2010/main"/>
              </a:ext>
            </a:extLst>
          </a:blip>
          <a:srcRect t="20601" b="24463"/>
          <a:stretch>
            <a:fillRect/>
          </a:stretch>
        </p:blipFill>
        <p:spPr bwMode="auto">
          <a:xfrm>
            <a:off x="7993062" y="3176587"/>
            <a:ext cx="1479550" cy="609600"/>
          </a:xfrm>
          <a:prstGeom prst="rect">
            <a:avLst/>
          </a:prstGeom>
          <a:noFill/>
          <a:ln w="12700">
            <a:noFill/>
            <a:miter lim="800000"/>
            <a:headEnd type="none" w="sm" len="sm"/>
            <a:tailEnd type="none" w="sm" len="sm"/>
          </a:ln>
          <a:effectLst/>
        </p:spPr>
      </p:pic>
      <p:sp>
        <p:nvSpPr>
          <p:cNvPr id="662598" name="Oval 70"/>
          <p:cNvSpPr>
            <a:spLocks noChangeArrowheads="1"/>
          </p:cNvSpPr>
          <p:nvPr/>
        </p:nvSpPr>
        <p:spPr bwMode="auto">
          <a:xfrm>
            <a:off x="8831262" y="3328987"/>
            <a:ext cx="76200" cy="76200"/>
          </a:xfrm>
          <a:prstGeom prst="ellipse">
            <a:avLst/>
          </a:prstGeom>
          <a:solidFill>
            <a:schemeClr val="tx2"/>
          </a:solidFill>
          <a:ln w="12700">
            <a:solidFill>
              <a:schemeClr val="tx1"/>
            </a:solidFill>
            <a:round/>
            <a:headEnd type="none" w="sm" len="sm"/>
            <a:tailEnd type="none" w="sm" len="sm"/>
          </a:ln>
          <a:effectLst/>
        </p:spPr>
        <p:txBody>
          <a:bodyPr wrap="none" anchor="ctr"/>
          <a:lstStyle/>
          <a:p>
            <a:pPr algn="ctr"/>
            <a:endParaRPr lang="en-US">
              <a:solidFill>
                <a:schemeClr val="tx2"/>
              </a:solidFill>
            </a:endParaRPr>
          </a:p>
        </p:txBody>
      </p:sp>
      <p:sp>
        <p:nvSpPr>
          <p:cNvPr id="662599" name="AutoShape 71"/>
          <p:cNvSpPr>
            <a:spLocks noChangeArrowheads="1"/>
          </p:cNvSpPr>
          <p:nvPr/>
        </p:nvSpPr>
        <p:spPr bwMode="auto">
          <a:xfrm>
            <a:off x="4411662" y="4004601"/>
            <a:ext cx="609600" cy="333375"/>
          </a:xfrm>
          <a:prstGeom prst="rightArrow">
            <a:avLst>
              <a:gd name="adj1" fmla="val 50000"/>
              <a:gd name="adj2" fmla="val 45714"/>
            </a:avLst>
          </a:prstGeom>
          <a:solidFill>
            <a:srgbClr val="FFFFAB"/>
          </a:solidFill>
          <a:ln w="12700">
            <a:solidFill>
              <a:schemeClr val="tx1"/>
            </a:solidFill>
            <a:miter lim="800000"/>
            <a:headEnd type="none" w="sm" len="sm"/>
            <a:tailEnd type="none" w="sm" len="sm"/>
          </a:ln>
          <a:effectLst/>
        </p:spPr>
        <p:txBody>
          <a:bodyPr wrap="none" anchor="ctr"/>
          <a:lstStyle/>
          <a:p>
            <a:endParaRPr lang="en-US"/>
          </a:p>
        </p:txBody>
      </p:sp>
      <p:sp>
        <p:nvSpPr>
          <p:cNvPr id="662603" name="Text Box 75"/>
          <p:cNvSpPr txBox="1">
            <a:spLocks noChangeArrowheads="1"/>
          </p:cNvSpPr>
          <p:nvPr/>
        </p:nvSpPr>
        <p:spPr bwMode="auto">
          <a:xfrm>
            <a:off x="656733" y="5125763"/>
            <a:ext cx="11094433" cy="338554"/>
          </a:xfrm>
          <a:prstGeom prst="rect">
            <a:avLst/>
          </a:prstGeom>
          <a:noFill/>
          <a:ln w="12700">
            <a:noFill/>
            <a:miter lim="800000"/>
            <a:headEnd type="none" w="sm" len="sm"/>
            <a:tailEnd type="none" w="sm" len="sm"/>
          </a:ln>
          <a:effectLst/>
        </p:spPr>
        <p:txBody>
          <a:bodyPr wrap="square">
            <a:spAutoFit/>
          </a:bodyPr>
          <a:lstStyle/>
          <a:p>
            <a:r>
              <a:rPr lang="en-GB" sz="1600" dirty="0"/>
              <a:t>For the </a:t>
            </a:r>
            <a:r>
              <a:rPr lang="en-GB" sz="1600" b="1" dirty="0">
                <a:solidFill>
                  <a:srgbClr val="FF0000"/>
                </a:solidFill>
              </a:rPr>
              <a:t>beam to be synchronous with the RF wave</a:t>
            </a:r>
            <a:r>
              <a:rPr lang="en-GB" sz="1600" dirty="0">
                <a:solidFill>
                  <a:srgbClr val="FF0000"/>
                </a:solidFill>
              </a:rPr>
              <a:t> </a:t>
            </a:r>
            <a:r>
              <a:rPr lang="en-GB" sz="1600" dirty="0"/>
              <a:t>(</a:t>
            </a:r>
            <a:r>
              <a:rPr lang="en-US" sz="1600" dirty="0"/>
              <a:t>“ride on the crest”) phase must be related to distance by:</a:t>
            </a:r>
          </a:p>
        </p:txBody>
      </p:sp>
      <p:pic>
        <p:nvPicPr>
          <p:cNvPr id="662604" name="Picture 7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9059863" y="1347787"/>
            <a:ext cx="442913" cy="1752600"/>
          </a:xfrm>
          <a:prstGeom prst="rect">
            <a:avLst/>
          </a:prstGeom>
          <a:noFill/>
          <a:ln w="12700">
            <a:noFill/>
            <a:miter lim="800000"/>
            <a:headEnd type="none" w="sm" len="sm"/>
            <a:tailEnd type="none" w="sm" len="sm"/>
          </a:ln>
          <a:effectLst/>
        </p:spPr>
      </p:pic>
      <p:sp>
        <p:nvSpPr>
          <p:cNvPr id="662605" name="Line 77"/>
          <p:cNvSpPr>
            <a:spLocks noChangeShapeType="1"/>
          </p:cNvSpPr>
          <p:nvPr/>
        </p:nvSpPr>
        <p:spPr bwMode="auto">
          <a:xfrm flipV="1">
            <a:off x="9212262" y="2033587"/>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6" name="Line 78"/>
          <p:cNvSpPr>
            <a:spLocks noChangeShapeType="1"/>
          </p:cNvSpPr>
          <p:nvPr/>
        </p:nvSpPr>
        <p:spPr bwMode="auto">
          <a:xfrm flipV="1">
            <a:off x="9212262" y="2109787"/>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7" name="Line 79"/>
          <p:cNvSpPr>
            <a:spLocks noChangeShapeType="1"/>
          </p:cNvSpPr>
          <p:nvPr/>
        </p:nvSpPr>
        <p:spPr bwMode="auto">
          <a:xfrm flipV="1">
            <a:off x="9212262" y="2185987"/>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8" name="Line 80"/>
          <p:cNvSpPr>
            <a:spLocks noChangeShapeType="1"/>
          </p:cNvSpPr>
          <p:nvPr/>
        </p:nvSpPr>
        <p:spPr bwMode="auto">
          <a:xfrm flipV="1">
            <a:off x="9212262" y="2262187"/>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09" name="Line 81"/>
          <p:cNvSpPr>
            <a:spLocks noChangeShapeType="1"/>
          </p:cNvSpPr>
          <p:nvPr/>
        </p:nvSpPr>
        <p:spPr bwMode="auto">
          <a:xfrm flipV="1">
            <a:off x="9212262" y="2338387"/>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10" name="Line 82"/>
          <p:cNvSpPr>
            <a:spLocks noChangeShapeType="1"/>
          </p:cNvSpPr>
          <p:nvPr/>
        </p:nvSpPr>
        <p:spPr bwMode="auto">
          <a:xfrm flipV="1">
            <a:off x="9212262" y="2414587"/>
            <a:ext cx="152400" cy="0"/>
          </a:xfrm>
          <a:prstGeom prst="line">
            <a:avLst/>
          </a:prstGeom>
          <a:noFill/>
          <a:ln w="12700">
            <a:solidFill>
              <a:schemeClr val="accent2"/>
            </a:solidFill>
            <a:round/>
            <a:headEnd type="none" w="sm" len="sm"/>
            <a:tailEnd type="triangle" w="sm" len="sm"/>
          </a:ln>
          <a:effectLst/>
        </p:spPr>
        <p:txBody>
          <a:bodyPr/>
          <a:lstStyle/>
          <a:p>
            <a:endParaRPr lang="en-US"/>
          </a:p>
        </p:txBody>
      </p:sp>
      <p:sp>
        <p:nvSpPr>
          <p:cNvPr id="662611" name="Oval 83"/>
          <p:cNvSpPr>
            <a:spLocks noChangeArrowheads="1"/>
          </p:cNvSpPr>
          <p:nvPr/>
        </p:nvSpPr>
        <p:spPr bwMode="auto">
          <a:xfrm>
            <a:off x="9364662" y="2566987"/>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2" name="Oval 84"/>
          <p:cNvSpPr>
            <a:spLocks noChangeArrowheads="1"/>
          </p:cNvSpPr>
          <p:nvPr/>
        </p:nvSpPr>
        <p:spPr bwMode="auto">
          <a:xfrm>
            <a:off x="9364662" y="1804987"/>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3" name="Line 85"/>
          <p:cNvSpPr>
            <a:spLocks noChangeShapeType="1"/>
          </p:cNvSpPr>
          <p:nvPr/>
        </p:nvSpPr>
        <p:spPr bwMode="auto">
          <a:xfrm flipV="1">
            <a:off x="9364662" y="2566987"/>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14" name="Line 86"/>
          <p:cNvSpPr>
            <a:spLocks noChangeShapeType="1"/>
          </p:cNvSpPr>
          <p:nvPr/>
        </p:nvSpPr>
        <p:spPr bwMode="auto">
          <a:xfrm flipH="1" flipV="1">
            <a:off x="9364662" y="2566987"/>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17" name="Oval 89"/>
          <p:cNvSpPr>
            <a:spLocks noChangeArrowheads="1"/>
          </p:cNvSpPr>
          <p:nvPr/>
        </p:nvSpPr>
        <p:spPr bwMode="auto">
          <a:xfrm>
            <a:off x="9136062" y="1804987"/>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8" name="Oval 90"/>
          <p:cNvSpPr>
            <a:spLocks noChangeArrowheads="1"/>
          </p:cNvSpPr>
          <p:nvPr/>
        </p:nvSpPr>
        <p:spPr bwMode="auto">
          <a:xfrm>
            <a:off x="9288462" y="1576387"/>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19" name="Oval 91"/>
          <p:cNvSpPr>
            <a:spLocks noChangeArrowheads="1"/>
          </p:cNvSpPr>
          <p:nvPr/>
        </p:nvSpPr>
        <p:spPr bwMode="auto">
          <a:xfrm>
            <a:off x="9288462" y="2795587"/>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20" name="Line 92"/>
          <p:cNvSpPr>
            <a:spLocks noChangeShapeType="1"/>
          </p:cNvSpPr>
          <p:nvPr/>
        </p:nvSpPr>
        <p:spPr bwMode="auto">
          <a:xfrm flipV="1">
            <a:off x="9288462" y="2795587"/>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1" name="Line 93"/>
          <p:cNvSpPr>
            <a:spLocks noChangeShapeType="1"/>
          </p:cNvSpPr>
          <p:nvPr/>
        </p:nvSpPr>
        <p:spPr bwMode="auto">
          <a:xfrm flipH="1" flipV="1">
            <a:off x="9288462" y="2795587"/>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2" name="Oval 94"/>
          <p:cNvSpPr>
            <a:spLocks noChangeArrowheads="1"/>
          </p:cNvSpPr>
          <p:nvPr/>
        </p:nvSpPr>
        <p:spPr bwMode="auto">
          <a:xfrm>
            <a:off x="9136062" y="2566987"/>
            <a:ext cx="76200" cy="76200"/>
          </a:xfrm>
          <a:prstGeom prst="ellipse">
            <a:avLst/>
          </a:prstGeom>
          <a:solidFill>
            <a:schemeClr val="bg1"/>
          </a:solidFill>
          <a:ln w="9525">
            <a:solidFill>
              <a:srgbClr val="0000CC"/>
            </a:solidFill>
            <a:round/>
            <a:headEnd type="none" w="sm" len="sm"/>
            <a:tailEnd type="none" w="sm" len="sm"/>
          </a:ln>
          <a:effectLst/>
        </p:spPr>
        <p:txBody>
          <a:bodyPr wrap="none" anchor="ctr"/>
          <a:lstStyle/>
          <a:p>
            <a:endParaRPr lang="en-US"/>
          </a:p>
        </p:txBody>
      </p:sp>
      <p:sp>
        <p:nvSpPr>
          <p:cNvPr id="662623" name="Line 95"/>
          <p:cNvSpPr>
            <a:spLocks noChangeShapeType="1"/>
          </p:cNvSpPr>
          <p:nvPr/>
        </p:nvSpPr>
        <p:spPr bwMode="auto">
          <a:xfrm flipV="1">
            <a:off x="9136062" y="2566987"/>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4" name="Line 96"/>
          <p:cNvSpPr>
            <a:spLocks noChangeShapeType="1"/>
          </p:cNvSpPr>
          <p:nvPr/>
        </p:nvSpPr>
        <p:spPr bwMode="auto">
          <a:xfrm flipH="1" flipV="1">
            <a:off x="9136062" y="2566987"/>
            <a:ext cx="76200" cy="76200"/>
          </a:xfrm>
          <a:prstGeom prst="line">
            <a:avLst/>
          </a:prstGeom>
          <a:noFill/>
          <a:ln w="12700">
            <a:solidFill>
              <a:srgbClr val="0000CC"/>
            </a:solidFill>
            <a:round/>
            <a:headEnd type="none" w="sm" len="sm"/>
            <a:tailEnd type="none" w="sm" len="sm"/>
          </a:ln>
          <a:effectLst/>
        </p:spPr>
        <p:txBody>
          <a:bodyPr/>
          <a:lstStyle/>
          <a:p>
            <a:endParaRPr lang="en-US"/>
          </a:p>
        </p:txBody>
      </p:sp>
      <p:sp>
        <p:nvSpPr>
          <p:cNvPr id="662626" name="Text Box 98"/>
          <p:cNvSpPr txBox="1">
            <a:spLocks noChangeArrowheads="1"/>
          </p:cNvSpPr>
          <p:nvPr/>
        </p:nvSpPr>
        <p:spPr bwMode="auto">
          <a:xfrm>
            <a:off x="9517062" y="1576388"/>
            <a:ext cx="692818" cy="307777"/>
          </a:xfrm>
          <a:prstGeom prst="rect">
            <a:avLst/>
          </a:prstGeom>
          <a:noFill/>
          <a:ln w="12700">
            <a:noFill/>
            <a:miter lim="800000"/>
            <a:headEnd type="none" w="sm" len="sm"/>
            <a:tailEnd type="none" w="sm" len="sm"/>
          </a:ln>
          <a:effectLst/>
        </p:spPr>
        <p:txBody>
          <a:bodyPr wrap="none">
            <a:spAutoFit/>
          </a:bodyPr>
          <a:lstStyle/>
          <a:p>
            <a:r>
              <a:rPr lang="en-GB" sz="1400"/>
              <a:t>B-field</a:t>
            </a:r>
            <a:endParaRPr lang="en-US" sz="1400"/>
          </a:p>
        </p:txBody>
      </p:sp>
      <p:sp>
        <p:nvSpPr>
          <p:cNvPr id="662627" name="Text Box 99"/>
          <p:cNvSpPr txBox="1">
            <a:spLocks noChangeArrowheads="1"/>
          </p:cNvSpPr>
          <p:nvPr/>
        </p:nvSpPr>
        <p:spPr bwMode="auto">
          <a:xfrm>
            <a:off x="9517062" y="2033588"/>
            <a:ext cx="692818" cy="307777"/>
          </a:xfrm>
          <a:prstGeom prst="rect">
            <a:avLst/>
          </a:prstGeom>
          <a:noFill/>
          <a:ln w="12700">
            <a:noFill/>
            <a:miter lim="800000"/>
            <a:headEnd type="none" w="sm" len="sm"/>
            <a:tailEnd type="none" w="sm" len="sm"/>
          </a:ln>
          <a:effectLst/>
        </p:spPr>
        <p:txBody>
          <a:bodyPr wrap="none">
            <a:spAutoFit/>
          </a:bodyPr>
          <a:lstStyle/>
          <a:p>
            <a:r>
              <a:rPr lang="en-GB" sz="1400" dirty="0"/>
              <a:t>E-field</a:t>
            </a:r>
            <a:endParaRPr lang="en-US" sz="1400" dirty="0"/>
          </a:p>
        </p:txBody>
      </p:sp>
      <p:sp>
        <p:nvSpPr>
          <p:cNvPr id="662628" name="Line 100"/>
          <p:cNvSpPr>
            <a:spLocks noChangeShapeType="1"/>
          </p:cNvSpPr>
          <p:nvPr/>
        </p:nvSpPr>
        <p:spPr bwMode="auto">
          <a:xfrm flipV="1">
            <a:off x="9440862" y="1728787"/>
            <a:ext cx="15240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662629" name="Line 101"/>
          <p:cNvSpPr>
            <a:spLocks noChangeShapeType="1"/>
          </p:cNvSpPr>
          <p:nvPr/>
        </p:nvSpPr>
        <p:spPr bwMode="auto">
          <a:xfrm>
            <a:off x="9288462" y="2109787"/>
            <a:ext cx="304800" cy="76200"/>
          </a:xfrm>
          <a:prstGeom prst="line">
            <a:avLst/>
          </a:prstGeom>
          <a:noFill/>
          <a:ln w="12700">
            <a:solidFill>
              <a:schemeClr val="tx1"/>
            </a:solidFill>
            <a:round/>
            <a:headEnd type="none" w="sm" len="sm"/>
            <a:tailEnd type="none" w="sm" len="sm"/>
          </a:ln>
          <a:effectLst/>
        </p:spPr>
        <p:txBody>
          <a:bodyPr/>
          <a:lstStyle/>
          <a:p>
            <a:endParaRPr lang="en-US"/>
          </a:p>
        </p:txBody>
      </p:sp>
      <p:sp>
        <p:nvSpPr>
          <p:cNvPr id="662630" name="Rectangle 102"/>
          <p:cNvSpPr>
            <a:spLocks noChangeArrowheads="1"/>
          </p:cNvSpPr>
          <p:nvPr/>
        </p:nvSpPr>
        <p:spPr bwMode="auto">
          <a:xfrm>
            <a:off x="8450262" y="1957387"/>
            <a:ext cx="304800" cy="685800"/>
          </a:xfrm>
          <a:prstGeom prst="rect">
            <a:avLst/>
          </a:prstGeom>
          <a:solidFill>
            <a:schemeClr val="bg1"/>
          </a:solidFill>
          <a:ln w="12700">
            <a:noFill/>
            <a:miter lim="800000"/>
            <a:headEnd type="none" w="sm" len="sm"/>
            <a:tailEnd type="none" w="sm" len="sm"/>
          </a:ln>
          <a:effectLst/>
        </p:spPr>
        <p:txBody>
          <a:bodyPr wrap="none" anchor="ctr"/>
          <a:lstStyle/>
          <a:p>
            <a:endParaRPr lang="en-US"/>
          </a:p>
        </p:txBody>
      </p:sp>
      <p:sp>
        <p:nvSpPr>
          <p:cNvPr id="662631" name="Text Box 103"/>
          <p:cNvSpPr txBox="1">
            <a:spLocks noChangeArrowheads="1"/>
          </p:cNvSpPr>
          <p:nvPr/>
        </p:nvSpPr>
        <p:spPr bwMode="auto">
          <a:xfrm>
            <a:off x="601620" y="5575764"/>
            <a:ext cx="9771294" cy="336550"/>
          </a:xfrm>
          <a:prstGeom prst="rect">
            <a:avLst/>
          </a:prstGeom>
          <a:noFill/>
          <a:ln w="12700">
            <a:noFill/>
            <a:miter lim="800000"/>
            <a:headEnd type="none" w="sm" len="sm"/>
            <a:tailEnd type="none" w="sm" len="sm"/>
          </a:ln>
          <a:effectLst/>
        </p:spPr>
        <p:txBody>
          <a:bodyPr wrap="square">
            <a:spAutoFit/>
          </a:bodyPr>
          <a:lstStyle/>
          <a:p>
            <a:r>
              <a:rPr lang="en-GB" sz="1600" dirty="0"/>
              <a:t>… and on top of acceleration, we need to introduce in our </a:t>
            </a:r>
            <a:r>
              <a:rPr lang="en-US" sz="1600" dirty="0"/>
              <a:t>“linac” some </a:t>
            </a:r>
            <a:r>
              <a:rPr lang="en-US" sz="1600" u="sng" dirty="0">
                <a:solidFill>
                  <a:schemeClr val="hlink"/>
                </a:solidFill>
              </a:rPr>
              <a:t>focusing elements</a:t>
            </a:r>
            <a:r>
              <a:rPr lang="en-US" sz="1600" dirty="0"/>
              <a:t> </a:t>
            </a:r>
          </a:p>
        </p:txBody>
      </p:sp>
      <p:sp>
        <p:nvSpPr>
          <p:cNvPr id="64" name="Text Box 103"/>
          <p:cNvSpPr txBox="1">
            <a:spLocks noChangeArrowheads="1"/>
          </p:cNvSpPr>
          <p:nvPr/>
        </p:nvSpPr>
        <p:spPr bwMode="auto">
          <a:xfrm>
            <a:off x="601620" y="5906349"/>
            <a:ext cx="7855035" cy="338554"/>
          </a:xfrm>
          <a:prstGeom prst="rect">
            <a:avLst/>
          </a:prstGeom>
          <a:noFill/>
          <a:ln w="12700">
            <a:noFill/>
            <a:miter lim="800000"/>
            <a:headEnd type="none" w="sm" len="sm"/>
            <a:tailEnd type="none" w="sm" len="sm"/>
          </a:ln>
          <a:effectLst/>
        </p:spPr>
        <p:txBody>
          <a:bodyPr wrap="none">
            <a:spAutoFit/>
          </a:bodyPr>
          <a:lstStyle/>
          <a:p>
            <a:r>
              <a:rPr lang="en-GB" sz="1600" dirty="0"/>
              <a:t>… and on top of that, we will couple a number of gaps in an “</a:t>
            </a:r>
            <a:r>
              <a:rPr lang="en-US" sz="1600" u="sng" dirty="0">
                <a:solidFill>
                  <a:schemeClr val="hlink"/>
                </a:solidFill>
              </a:rPr>
              <a:t>accelerating structure”</a:t>
            </a:r>
            <a:r>
              <a:rPr lang="en-US" sz="1600" dirty="0"/>
              <a:t> </a:t>
            </a:r>
          </a:p>
        </p:txBody>
      </p:sp>
      <p:sp>
        <p:nvSpPr>
          <p:cNvPr id="65" name="Left Brace 64"/>
          <p:cNvSpPr/>
          <p:nvPr/>
        </p:nvSpPr>
        <p:spPr bwMode="auto">
          <a:xfrm>
            <a:off x="5080000" y="3925912"/>
            <a:ext cx="228600" cy="533400"/>
          </a:xfrm>
          <a:prstGeom prst="leftBrace">
            <a:avLst/>
          </a:prstGeom>
          <a:solidFill>
            <a:schemeClr val="bg1"/>
          </a:solidFill>
          <a:ln w="25400" cap="flat" cmpd="sng" algn="ctr">
            <a:solidFill>
              <a:schemeClr val="accent6"/>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graphicFrame>
        <p:nvGraphicFramePr>
          <p:cNvPr id="755716" name="Object 4"/>
          <p:cNvGraphicFramePr>
            <a:graphicFrameLocks noChangeAspect="1"/>
          </p:cNvGraphicFramePr>
          <p:nvPr/>
        </p:nvGraphicFramePr>
        <p:xfrm>
          <a:off x="5402262" y="4522902"/>
          <a:ext cx="2590800" cy="663245"/>
        </p:xfrm>
        <a:graphic>
          <a:graphicData uri="http://schemas.openxmlformats.org/presentationml/2006/ole">
            <mc:AlternateContent xmlns:mc="http://schemas.openxmlformats.org/markup-compatibility/2006">
              <mc:Choice xmlns:v="urn:schemas-microsoft-com:vml" Requires="v">
                <p:oleObj name="Equation" r:id="rId8" imgW="1638000" imgH="419040" progId="Equation.3">
                  <p:embed/>
                </p:oleObj>
              </mc:Choice>
              <mc:Fallback>
                <p:oleObj name="Equation" r:id="rId8" imgW="1638000" imgH="419040" progId="Equation.3">
                  <p:embed/>
                  <p:pic>
                    <p:nvPicPr>
                      <p:cNvPr id="755716"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02262" y="4522902"/>
                        <a:ext cx="2590800" cy="663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33FF"/>
                            </a:solidFill>
                            <a:miter lim="800000"/>
                            <a:headEnd/>
                            <a:tailEnd/>
                          </a14:hiddenLine>
                        </a:ext>
                      </a:extLst>
                    </p:spPr>
                  </p:pic>
                </p:oleObj>
              </mc:Fallback>
            </mc:AlternateContent>
          </a:graphicData>
        </a:graphic>
      </p:graphicFrame>
      <p:pic>
        <p:nvPicPr>
          <p:cNvPr id="2" name="Picture 1" descr="A picture containing text&#10;&#10;Description automatically generated">
            <a:extLst>
              <a:ext uri="{FF2B5EF4-FFF2-40B4-BE49-F238E27FC236}">
                <a16:creationId xmlns:a16="http://schemas.microsoft.com/office/drawing/2014/main" id="{87BCECB7-211E-23E0-EFBD-55067BFABEF5}"/>
              </a:ext>
            </a:extLst>
          </p:cNvPr>
          <p:cNvPicPr>
            <a:picLocks noChangeAspect="1"/>
          </p:cNvPicPr>
          <p:nvPr/>
        </p:nvPicPr>
        <p:blipFill rotWithShape="1">
          <a:blip r:embed="rId10" cstate="email">
            <a:extLst>
              <a:ext uri="{28A0092B-C50C-407E-A947-70E740481C1C}">
                <a14:useLocalDpi xmlns:a14="http://schemas.microsoft.com/office/drawing/2010/main"/>
              </a:ext>
            </a:extLst>
          </a:blip>
          <a:srcRect l="5195" r="59051"/>
          <a:stretch/>
        </p:blipFill>
        <p:spPr>
          <a:xfrm>
            <a:off x="10236263" y="1240060"/>
            <a:ext cx="1684275" cy="1860327"/>
          </a:xfrm>
          <a:prstGeom prst="rect">
            <a:avLst/>
          </a:prstGeom>
        </p:spPr>
      </p:pic>
    </p:spTree>
    <p:extLst>
      <p:ext uri="{BB962C8B-B14F-4D97-AF65-F5344CB8AC3E}">
        <p14:creationId xmlns:p14="http://schemas.microsoft.com/office/powerpoint/2010/main" val="1522400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25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6254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6254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625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6253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6255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6259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6260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6260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6260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6260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6260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6260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626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6261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6261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6261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6261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6261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6261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6261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262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6262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66262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6626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66262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62626"/>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66262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66262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62629"/>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6255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662596"/>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662556"/>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662557"/>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662558"/>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66255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62560"/>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662630"/>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662597"/>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662598"/>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66259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662567"/>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662586"/>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662599"/>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662561"/>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0"/>
                                          </p:stCondLst>
                                        </p:cTn>
                                        <p:tgtEl>
                                          <p:spTgt spid="66256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nodeType="clickEffect">
                                  <p:stCondLst>
                                    <p:cond delay="0"/>
                                  </p:stCondLst>
                                  <p:childTnLst>
                                    <p:set>
                                      <p:cBhvr>
                                        <p:cTn id="110" dur="1" fill="hold">
                                          <p:stCondLst>
                                            <p:cond delay="0"/>
                                          </p:stCondLst>
                                        </p:cTn>
                                        <p:tgtEl>
                                          <p:spTgt spid="66258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662571"/>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662587"/>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662603"/>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65"/>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755716"/>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662631"/>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62594"/>
                                        </p:tgtEl>
                                        <p:attrNameLst>
                                          <p:attrName>style.visibility</p:attrName>
                                        </p:attrNameLst>
                                      </p:cBhvr>
                                      <p:to>
                                        <p:strVal val="visible"/>
                                      </p:to>
                                    </p:set>
                                  </p:childTnLst>
                                </p:cTn>
                              </p:par>
                              <p:par>
                                <p:cTn id="127" presetID="1" presetClass="entr" presetSubtype="0" fill="hold" nodeType="withEffect">
                                  <p:stCondLst>
                                    <p:cond delay="0"/>
                                  </p:stCondLst>
                                  <p:childTnLst>
                                    <p:set>
                                      <p:cBhvr>
                                        <p:cTn id="128" dur="1" fill="hold">
                                          <p:stCondLst>
                                            <p:cond delay="0"/>
                                          </p:stCondLst>
                                        </p:cTn>
                                        <p:tgtEl>
                                          <p:spTgt spid="662562"/>
                                        </p:tgtEl>
                                        <p:attrNameLst>
                                          <p:attrName>style.visibility</p:attrName>
                                        </p:attrNameLst>
                                      </p:cBhvr>
                                      <p:to>
                                        <p:strVal val="visible"/>
                                      </p:to>
                                    </p:set>
                                  </p:childTnLst>
                                </p:cTn>
                              </p:par>
                              <p:par>
                                <p:cTn id="129" presetID="1" presetClass="entr" presetSubtype="0" fill="hold" nodeType="withEffect">
                                  <p:stCondLst>
                                    <p:cond delay="0"/>
                                  </p:stCondLst>
                                  <p:childTnLst>
                                    <p:set>
                                      <p:cBhvr>
                                        <p:cTn id="130" dur="1" fill="hold">
                                          <p:stCondLst>
                                            <p:cond delay="0"/>
                                          </p:stCondLst>
                                        </p:cTn>
                                        <p:tgtEl>
                                          <p:spTgt spid="662589"/>
                                        </p:tgtEl>
                                        <p:attrNameLst>
                                          <p:attrName>style.visibility</p:attrName>
                                        </p:attrNameLst>
                                      </p:cBhvr>
                                      <p:to>
                                        <p:strVal val="visible"/>
                                      </p:to>
                                    </p:set>
                                  </p:childTnLst>
                                </p:cTn>
                              </p:par>
                              <p:par>
                                <p:cTn id="131" presetID="1" presetClass="entr" presetSubtype="0" fill="hold" nodeType="withEffect">
                                  <p:stCondLst>
                                    <p:cond delay="0"/>
                                  </p:stCondLst>
                                  <p:childTnLst>
                                    <p:set>
                                      <p:cBhvr>
                                        <p:cTn id="132" dur="1" fill="hold">
                                          <p:stCondLst>
                                            <p:cond delay="0"/>
                                          </p:stCondLst>
                                        </p:cTn>
                                        <p:tgtEl>
                                          <p:spTgt spid="662564"/>
                                        </p:tgtEl>
                                        <p:attrNameLst>
                                          <p:attrName>style.visibility</p:attrName>
                                        </p:attrNameLst>
                                      </p:cBhvr>
                                      <p:to>
                                        <p:strVal val="visible"/>
                                      </p:to>
                                    </p:set>
                                  </p:childTnLst>
                                </p:cTn>
                              </p:par>
                              <p:par>
                                <p:cTn id="133" presetID="1" presetClass="entr" presetSubtype="0" fill="hold" nodeType="withEffect">
                                  <p:stCondLst>
                                    <p:cond delay="0"/>
                                  </p:stCondLst>
                                  <p:childTnLst>
                                    <p:set>
                                      <p:cBhvr>
                                        <p:cTn id="134" dur="1" fill="hold">
                                          <p:stCondLst>
                                            <p:cond delay="0"/>
                                          </p:stCondLst>
                                        </p:cTn>
                                        <p:tgtEl>
                                          <p:spTgt spid="662566"/>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662588"/>
                                        </p:tgtEl>
                                        <p:attrNameLst>
                                          <p:attrName>style.visibility</p:attrName>
                                        </p:attrNameLst>
                                      </p:cBhvr>
                                      <p:to>
                                        <p:strVal val="visible"/>
                                      </p:to>
                                    </p:set>
                                  </p:childTnLst>
                                </p:cTn>
                              </p:par>
                            </p:childTnLst>
                          </p:cTn>
                        </p:par>
                      </p:childTnLst>
                    </p:cTn>
                  </p:par>
                  <p:par>
                    <p:cTn id="137" fill="hold">
                      <p:stCondLst>
                        <p:cond delay="indefinite"/>
                      </p:stCondLst>
                      <p:childTnLst>
                        <p:par>
                          <p:cTn id="138" fill="hold">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63"/>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62535" grpId="0" animBg="1"/>
      <p:bldP spid="662537" grpId="0" animBg="1"/>
      <p:bldP spid="662539" grpId="0"/>
      <p:bldP spid="662540" grpId="0"/>
      <p:bldP spid="662541" grpId="0" animBg="1"/>
      <p:bldP spid="662551" grpId="0" animBg="1"/>
      <p:bldP spid="662561" grpId="0"/>
      <p:bldP spid="662567" grpId="0" animBg="1"/>
      <p:bldP spid="662569" grpId="0" animBg="1"/>
      <p:bldP spid="662571" grpId="0" animBg="1"/>
      <p:bldP spid="662586" grpId="0"/>
      <p:bldP spid="662587" grpId="0"/>
      <p:bldP spid="662593" grpId="0" animBg="1"/>
      <p:bldP spid="662594" grpId="0" animBg="1"/>
      <p:bldP spid="662595" grpId="0"/>
      <p:bldP spid="662596" grpId="0" animBg="1"/>
      <p:bldP spid="662598" grpId="0" animBg="1"/>
      <p:bldP spid="662599" grpId="0" animBg="1"/>
      <p:bldP spid="662603" grpId="0"/>
      <p:bldP spid="662605" grpId="0" animBg="1"/>
      <p:bldP spid="662606" grpId="0" animBg="1"/>
      <p:bldP spid="662607" grpId="0" animBg="1"/>
      <p:bldP spid="662608" grpId="0" animBg="1"/>
      <p:bldP spid="662609" grpId="0" animBg="1"/>
      <p:bldP spid="662610" grpId="0" animBg="1"/>
      <p:bldP spid="662611" grpId="0" animBg="1"/>
      <p:bldP spid="662612" grpId="0" animBg="1"/>
      <p:bldP spid="662613" grpId="0" animBg="1"/>
      <p:bldP spid="662614" grpId="0" animBg="1"/>
      <p:bldP spid="662617" grpId="0" animBg="1"/>
      <p:bldP spid="662618" grpId="0" animBg="1"/>
      <p:bldP spid="662619" grpId="0" animBg="1"/>
      <p:bldP spid="662620" grpId="0" animBg="1"/>
      <p:bldP spid="662621" grpId="0" animBg="1"/>
      <p:bldP spid="662622" grpId="0" animBg="1"/>
      <p:bldP spid="662623" grpId="0" animBg="1"/>
      <p:bldP spid="662624" grpId="0" animBg="1"/>
      <p:bldP spid="662626" grpId="0"/>
      <p:bldP spid="662627" grpId="0"/>
      <p:bldP spid="662628" grpId="0" animBg="1"/>
      <p:bldP spid="662629" grpId="0" animBg="1"/>
      <p:bldP spid="662630" grpId="0" animBg="1"/>
      <p:bldP spid="662631" grpId="0"/>
      <p:bldP spid="64" grpId="0"/>
      <p:bldP spid="65"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a:xfrm>
            <a:off x="3951037" y="5996755"/>
            <a:ext cx="6572221" cy="365125"/>
          </a:xfrm>
        </p:spPr>
        <p:txBody>
          <a:bodyPr/>
          <a:lstStyle/>
          <a:p>
            <a:fld id="{EDCC88D8-2AAF-400E-A0D4-F8221A677CA8}" type="slidenum">
              <a:rPr lang="en-GB"/>
              <a:pPr/>
              <a:t>80</a:t>
            </a:fld>
            <a:endParaRPr lang="en-GB" dirty="0"/>
          </a:p>
        </p:txBody>
      </p:sp>
      <p:sp>
        <p:nvSpPr>
          <p:cNvPr id="580612" name="Rectangle 4"/>
          <p:cNvSpPr>
            <a:spLocks noGrp="1" noChangeArrowheads="1"/>
          </p:cNvSpPr>
          <p:nvPr>
            <p:ph type="title"/>
          </p:nvPr>
        </p:nvSpPr>
        <p:spPr/>
        <p:txBody>
          <a:bodyPr/>
          <a:lstStyle/>
          <a:p>
            <a:r>
              <a:rPr lang="en-GB" sz="3200"/>
              <a:t>Proton linac architecture – cell length, focusing period</a:t>
            </a:r>
            <a:endParaRPr lang="en-US" sz="3200"/>
          </a:p>
        </p:txBody>
      </p:sp>
      <p:sp>
        <p:nvSpPr>
          <p:cNvPr id="580631" name="Text Box 23"/>
          <p:cNvSpPr txBox="1">
            <a:spLocks noChangeArrowheads="1"/>
          </p:cNvSpPr>
          <p:nvPr/>
        </p:nvSpPr>
        <p:spPr bwMode="auto">
          <a:xfrm>
            <a:off x="3120775" y="4060005"/>
            <a:ext cx="1066800" cy="349250"/>
          </a:xfrm>
          <a:prstGeom prst="rect">
            <a:avLst/>
          </a:prstGeom>
          <a:solidFill>
            <a:srgbClr val="FFFF00"/>
          </a:solidFill>
          <a:ln w="12700">
            <a:solidFill>
              <a:schemeClr val="tx1"/>
            </a:solidFill>
            <a:miter lim="800000"/>
            <a:headEnd type="none" w="sm" len="sm"/>
            <a:tailEnd type="none" w="sm" len="sm"/>
          </a:ln>
          <a:effectLst/>
        </p:spPr>
        <p:txBody>
          <a:bodyPr>
            <a:spAutoFit/>
          </a:bodyPr>
          <a:lstStyle/>
          <a:p>
            <a:r>
              <a:rPr lang="en-GB" sz="1600">
                <a:solidFill>
                  <a:srgbClr val="000000"/>
                </a:solidFill>
              </a:rPr>
              <a:t>Injector</a:t>
            </a:r>
            <a:endParaRPr lang="en-US" sz="1600">
              <a:solidFill>
                <a:srgbClr val="000000"/>
              </a:solidFill>
            </a:endParaRPr>
          </a:p>
        </p:txBody>
      </p:sp>
      <p:sp>
        <p:nvSpPr>
          <p:cNvPr id="580644" name="Rectangle 36"/>
          <p:cNvSpPr>
            <a:spLocks noChangeArrowheads="1"/>
          </p:cNvSpPr>
          <p:nvPr/>
        </p:nvSpPr>
        <p:spPr bwMode="auto">
          <a:xfrm>
            <a:off x="186938" y="999731"/>
            <a:ext cx="6875888" cy="609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EXAMPLE</a:t>
            </a:r>
            <a:r>
              <a:rPr lang="en-US" sz="1600" dirty="0">
                <a:latin typeface="Comic Sans MS" pitchFamily="66" charset="0"/>
                <a:sym typeface="Symbol" pitchFamily="18" charset="2"/>
              </a:rPr>
              <a:t>: </a:t>
            </a:r>
            <a:r>
              <a:rPr lang="en-US" sz="1600" dirty="0">
                <a:solidFill>
                  <a:schemeClr val="accent1"/>
                </a:solidFill>
                <a:latin typeface="Comic Sans MS" pitchFamily="66" charset="0"/>
                <a:sym typeface="Symbol" pitchFamily="18" charset="2"/>
              </a:rPr>
              <a:t>Linac4 at CERN</a:t>
            </a:r>
            <a:r>
              <a:rPr lang="en-US" sz="1600" dirty="0">
                <a:latin typeface="Comic Sans MS" pitchFamily="66" charset="0"/>
                <a:sym typeface="Symbol" pitchFamily="18" charset="2"/>
              </a:rPr>
              <a:t>, 160 MeV, 352 MHz.</a:t>
            </a:r>
          </a:p>
          <a:p>
            <a:pPr>
              <a:buClr>
                <a:schemeClr val="hlink"/>
              </a:buClr>
              <a:buSzPct val="70000"/>
              <a:buFont typeface="Symbol" pitchFamily="18" charset="2"/>
              <a:buNone/>
            </a:pPr>
            <a:r>
              <a:rPr lang="en-US" sz="1600" dirty="0">
                <a:latin typeface="Comic Sans MS" pitchFamily="66" charset="0"/>
                <a:sym typeface="Symbol" pitchFamily="18" charset="2"/>
              </a:rPr>
              <a:t>3 MeV injector + 22 multi-cell standing wave accelerating structures of 3 types&gt;</a:t>
            </a:r>
          </a:p>
        </p:txBody>
      </p:sp>
      <p:pic>
        <p:nvPicPr>
          <p:cNvPr id="580645" name="Picture 37" descr="Linac4-Machine-161008-view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4947" y="2585217"/>
            <a:ext cx="6172200" cy="3648075"/>
          </a:xfrm>
          <a:prstGeom prst="rect">
            <a:avLst/>
          </a:prstGeom>
          <a:noFill/>
        </p:spPr>
      </p:pic>
      <p:sp>
        <p:nvSpPr>
          <p:cNvPr id="580646" name="Rectangle 38"/>
          <p:cNvSpPr>
            <a:spLocks noChangeArrowheads="1"/>
          </p:cNvSpPr>
          <p:nvPr/>
        </p:nvSpPr>
        <p:spPr bwMode="auto">
          <a:xfrm>
            <a:off x="7975314" y="2857965"/>
            <a:ext cx="4006922" cy="2816831"/>
          </a:xfrm>
          <a:prstGeom prst="rect">
            <a:avLst/>
          </a:prstGeom>
          <a:solidFill>
            <a:schemeClr val="bg1"/>
          </a:solid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Two basic principles to remember: </a:t>
            </a:r>
          </a:p>
          <a:p>
            <a:pPr>
              <a:buClr>
                <a:schemeClr val="hlink"/>
              </a:buClr>
              <a:buSzPct val="70000"/>
              <a:buFont typeface="Symbol" pitchFamily="18" charset="2"/>
              <a:buNone/>
            </a:pPr>
            <a:endParaRPr lang="en-US" sz="1600" dirty="0">
              <a:solidFill>
                <a:schemeClr val="hlink"/>
              </a:solidFill>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1. As beta increases, phase error between cells of identical length becomes small  we can have </a:t>
            </a:r>
            <a:r>
              <a:rPr lang="en-US" sz="1600" dirty="0">
                <a:solidFill>
                  <a:srgbClr val="0000CC"/>
                </a:solidFill>
                <a:latin typeface="Comic Sans MS" pitchFamily="66" charset="0"/>
                <a:sym typeface="Symbol" pitchFamily="18" charset="2"/>
              </a:rPr>
              <a:t>short sequences of identical cells</a:t>
            </a:r>
            <a:r>
              <a:rPr lang="en-US" sz="1600" dirty="0">
                <a:latin typeface="Comic Sans MS" pitchFamily="66" charset="0"/>
                <a:sym typeface="Symbol" pitchFamily="18" charset="2"/>
              </a:rPr>
              <a:t> (lower construction costs).</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2. As beta increases, the </a:t>
            </a:r>
            <a:r>
              <a:rPr lang="en-US" sz="1600" dirty="0">
                <a:solidFill>
                  <a:srgbClr val="0000CC"/>
                </a:solidFill>
                <a:latin typeface="Comic Sans MS" pitchFamily="66" charset="0"/>
                <a:sym typeface="Symbol" pitchFamily="18" charset="2"/>
              </a:rPr>
              <a:t>distance between focusing elements can increase</a:t>
            </a:r>
            <a:r>
              <a:rPr lang="en-US" sz="1600" dirty="0">
                <a:latin typeface="Comic Sans MS" pitchFamily="66" charset="0"/>
                <a:sym typeface="Symbol" pitchFamily="18" charset="2"/>
              </a:rPr>
              <a:t> (more details in 2</a:t>
            </a:r>
            <a:r>
              <a:rPr lang="en-US" sz="1600" baseline="30000" dirty="0">
                <a:latin typeface="Comic Sans MS" pitchFamily="66" charset="0"/>
                <a:sym typeface="Symbol" pitchFamily="18" charset="2"/>
              </a:rPr>
              <a:t>nd</a:t>
            </a:r>
            <a:r>
              <a:rPr lang="en-US" sz="1600" dirty="0">
                <a:latin typeface="Comic Sans MS" pitchFamily="66" charset="0"/>
                <a:sym typeface="Symbol" pitchFamily="18" charset="2"/>
              </a:rPr>
              <a:t> lecture!).</a:t>
            </a:r>
          </a:p>
        </p:txBody>
      </p:sp>
      <p:sp>
        <p:nvSpPr>
          <p:cNvPr id="580648" name="Text Box 40"/>
          <p:cNvSpPr txBox="1">
            <a:spLocks noChangeArrowheads="1"/>
          </p:cNvSpPr>
          <p:nvPr/>
        </p:nvSpPr>
        <p:spPr bwMode="auto">
          <a:xfrm>
            <a:off x="172613" y="1745462"/>
            <a:ext cx="6613798" cy="830997"/>
          </a:xfrm>
          <a:prstGeom prst="rect">
            <a:avLst/>
          </a:prstGeom>
          <a:noFill/>
          <a:ln w="12700">
            <a:noFill/>
            <a:miter lim="800000"/>
            <a:headEnd type="none" w="sm" len="sm"/>
            <a:tailEnd type="none" w="sm" len="sm"/>
          </a:ln>
          <a:effectLst/>
        </p:spPr>
        <p:txBody>
          <a:bodyPr wrap="none">
            <a:spAutoFit/>
          </a:bodyPr>
          <a:lstStyle/>
          <a:p>
            <a:r>
              <a:rPr lang="en-US" sz="1600" dirty="0"/>
              <a:t>DTL: 	every cell is different, focusing quadrupoles in each drift tube</a:t>
            </a:r>
          </a:p>
          <a:p>
            <a:r>
              <a:rPr lang="en-US" sz="1600" dirty="0"/>
              <a:t>CCDTL: 	sequences of 2 identical cells, quadrupoles every 3 cells</a:t>
            </a:r>
          </a:p>
          <a:p>
            <a:r>
              <a:rPr lang="en-US" sz="1600" dirty="0"/>
              <a:t>PIMS: 	sequences of 7 identical cells, quadrupoles every 7 cells </a:t>
            </a:r>
          </a:p>
        </p:txBody>
      </p:sp>
      <p:pic>
        <p:nvPicPr>
          <p:cNvPr id="654337" name="Picture 83"/>
          <p:cNvPicPr>
            <a:picLocks noChangeAspect="1" noChangeArrowheads="1"/>
          </p:cNvPicPr>
          <p:nvPr/>
        </p:nvPicPr>
        <p:blipFill>
          <a:blip r:embed="rId4" cstate="email">
            <a:extLst>
              <a:ext uri="{28A0092B-C50C-407E-A947-70E740481C1C}">
                <a14:useLocalDpi xmlns:a14="http://schemas.microsoft.com/office/drawing/2010/main"/>
              </a:ext>
            </a:extLst>
          </a:blip>
          <a:srcRect t="-4350" b="-21361"/>
          <a:stretch>
            <a:fillRect/>
          </a:stretch>
        </p:blipFill>
        <p:spPr bwMode="auto">
          <a:xfrm>
            <a:off x="440017" y="4761680"/>
            <a:ext cx="2457450" cy="1600200"/>
          </a:xfrm>
          <a:prstGeom prst="rect">
            <a:avLst/>
          </a:prstGeom>
          <a:noFill/>
          <a:ln w="9525">
            <a:noFill/>
            <a:miter lim="800000"/>
            <a:headEnd/>
            <a:tailEnd/>
          </a:ln>
        </p:spPr>
      </p:pic>
      <p:graphicFrame>
        <p:nvGraphicFramePr>
          <p:cNvPr id="10" name="Table 9">
            <a:extLst>
              <a:ext uri="{FF2B5EF4-FFF2-40B4-BE49-F238E27FC236}">
                <a16:creationId xmlns:a16="http://schemas.microsoft.com/office/drawing/2014/main" id="{292FF157-C4C5-465C-92F9-ACF775A8FDCD}"/>
              </a:ext>
            </a:extLst>
          </p:cNvPr>
          <p:cNvGraphicFramePr>
            <a:graphicFrameLocks noGrp="1"/>
          </p:cNvGraphicFramePr>
          <p:nvPr>
            <p:extLst>
              <p:ext uri="{D42A27DB-BD31-4B8C-83A1-F6EECF244321}">
                <p14:modId xmlns:p14="http://schemas.microsoft.com/office/powerpoint/2010/main" val="2243459080"/>
              </p:ext>
            </p:extLst>
          </p:nvPr>
        </p:nvGraphicFramePr>
        <p:xfrm>
          <a:off x="7062826" y="1011610"/>
          <a:ext cx="4942236" cy="1539240"/>
        </p:xfrm>
        <a:graphic>
          <a:graphicData uri="http://schemas.openxmlformats.org/drawingml/2006/table">
            <a:tbl>
              <a:tblPr firstRow="1" bandRow="1">
                <a:tableStyleId>{5C22544A-7EE6-4342-B048-85BDC9FD1C3A}</a:tableStyleId>
              </a:tblPr>
              <a:tblGrid>
                <a:gridCol w="725805">
                  <a:extLst>
                    <a:ext uri="{9D8B030D-6E8A-4147-A177-3AD203B41FA5}">
                      <a16:colId xmlns:a16="http://schemas.microsoft.com/office/drawing/2014/main" val="20000"/>
                    </a:ext>
                  </a:extLst>
                </a:gridCol>
                <a:gridCol w="685831">
                  <a:extLst>
                    <a:ext uri="{9D8B030D-6E8A-4147-A177-3AD203B41FA5}">
                      <a16:colId xmlns:a16="http://schemas.microsoft.com/office/drawing/2014/main" val="20001"/>
                    </a:ext>
                  </a:extLst>
                </a:gridCol>
                <a:gridCol w="711200">
                  <a:extLst>
                    <a:ext uri="{9D8B030D-6E8A-4147-A177-3AD203B41FA5}">
                      <a16:colId xmlns:a16="http://schemas.microsoft.com/office/drawing/2014/main" val="20002"/>
                    </a:ext>
                  </a:extLst>
                </a:gridCol>
                <a:gridCol w="1041400">
                  <a:extLst>
                    <a:ext uri="{9D8B030D-6E8A-4147-A177-3AD203B41FA5}">
                      <a16:colId xmlns:a16="http://schemas.microsoft.com/office/drawing/2014/main" val="20003"/>
                    </a:ext>
                  </a:extLst>
                </a:gridCol>
                <a:gridCol w="800100">
                  <a:extLst>
                    <a:ext uri="{9D8B030D-6E8A-4147-A177-3AD203B41FA5}">
                      <a16:colId xmlns:a16="http://schemas.microsoft.com/office/drawing/2014/main" val="20004"/>
                    </a:ext>
                  </a:extLst>
                </a:gridCol>
                <a:gridCol w="977900">
                  <a:extLst>
                    <a:ext uri="{9D8B030D-6E8A-4147-A177-3AD203B41FA5}">
                      <a16:colId xmlns:a16="http://schemas.microsoft.com/office/drawing/2014/main" val="20005"/>
                    </a:ext>
                  </a:extLst>
                </a:gridCol>
              </a:tblGrid>
              <a:tr h="370840">
                <a:tc>
                  <a:txBody>
                    <a:bodyPr/>
                    <a:lstStyle/>
                    <a:p>
                      <a:r>
                        <a:rPr lang="fr-CH" sz="1100" dirty="0"/>
                        <a:t>Section</a:t>
                      </a:r>
                      <a:endParaRPr lang="en-US" sz="1100" dirty="0"/>
                    </a:p>
                  </a:txBody>
                  <a:tcPr/>
                </a:tc>
                <a:tc>
                  <a:txBody>
                    <a:bodyPr/>
                    <a:lstStyle/>
                    <a:p>
                      <a:r>
                        <a:rPr lang="fr-CH" sz="1100" dirty="0"/>
                        <a:t>Output </a:t>
                      </a:r>
                      <a:r>
                        <a:rPr lang="fr-CH" sz="1100" dirty="0" err="1"/>
                        <a:t>Energy</a:t>
                      </a:r>
                      <a:r>
                        <a:rPr lang="fr-CH" sz="1100" dirty="0"/>
                        <a:t> [MeV]</a:t>
                      </a:r>
                      <a:endParaRPr lang="en-US" sz="1100" dirty="0"/>
                    </a:p>
                  </a:txBody>
                  <a:tcPr/>
                </a:tc>
                <a:tc>
                  <a:txBody>
                    <a:bodyPr/>
                    <a:lstStyle/>
                    <a:p>
                      <a:r>
                        <a:rPr lang="fr-CH" sz="1100" dirty="0" err="1"/>
                        <a:t>Lattice</a:t>
                      </a:r>
                      <a:endParaRPr lang="en-US" sz="1100" dirty="0"/>
                    </a:p>
                  </a:txBody>
                  <a:tcPr/>
                </a:tc>
                <a:tc>
                  <a:txBody>
                    <a:bodyPr/>
                    <a:lstStyle/>
                    <a:p>
                      <a:r>
                        <a:rPr lang="fr-CH" sz="1100" dirty="0" err="1"/>
                        <a:t>Number</a:t>
                      </a:r>
                      <a:r>
                        <a:rPr lang="fr-CH" sz="1100" dirty="0"/>
                        <a:t> of RF gaps </a:t>
                      </a:r>
                      <a:r>
                        <a:rPr lang="fr-CH" sz="1100" dirty="0" err="1"/>
                        <a:t>between</a:t>
                      </a:r>
                      <a:r>
                        <a:rPr lang="fr-CH" sz="1100" dirty="0"/>
                        <a:t> quadrupoles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100" dirty="0" err="1"/>
                        <a:t>Number</a:t>
                      </a:r>
                      <a:r>
                        <a:rPr lang="fr-CH" sz="1100" dirty="0"/>
                        <a:t> of RF gaps per</a:t>
                      </a:r>
                      <a:r>
                        <a:rPr lang="fr-CH" sz="1100" baseline="0" dirty="0"/>
                        <a:t> </a:t>
                      </a:r>
                      <a:r>
                        <a:rPr lang="fr-CH" sz="1100" baseline="0" dirty="0" err="1"/>
                        <a:t>period</a:t>
                      </a:r>
                      <a:endParaRPr lang="en-US" sz="1100" dirty="0"/>
                    </a:p>
                  </a:txBody>
                  <a:tcPr/>
                </a:tc>
                <a:tc>
                  <a:txBody>
                    <a:bodyPr/>
                    <a:lstStyle/>
                    <a:p>
                      <a:r>
                        <a:rPr lang="fr-CH" sz="1100" dirty="0" err="1"/>
                        <a:t>Number</a:t>
                      </a:r>
                      <a:r>
                        <a:rPr lang="fr-CH" sz="1100" dirty="0"/>
                        <a:t> of </a:t>
                      </a:r>
                      <a:r>
                        <a:rPr lang="fr-CH" sz="1100" dirty="0" err="1"/>
                        <a:t>consecutive</a:t>
                      </a:r>
                      <a:r>
                        <a:rPr lang="fr-CH" sz="1100" dirty="0"/>
                        <a:t> </a:t>
                      </a:r>
                      <a:r>
                        <a:rPr lang="fr-CH" sz="1100" dirty="0" err="1"/>
                        <a:t>identical</a:t>
                      </a:r>
                      <a:r>
                        <a:rPr lang="fr-CH" sz="1100" baseline="0" dirty="0"/>
                        <a:t> </a:t>
                      </a:r>
                      <a:r>
                        <a:rPr lang="fr-CH" sz="1100" baseline="0" dirty="0" err="1"/>
                        <a:t>cells</a:t>
                      </a:r>
                      <a:endParaRPr lang="en-US" sz="1100" dirty="0"/>
                    </a:p>
                  </a:txBody>
                  <a:tcPr/>
                </a:tc>
                <a:extLst>
                  <a:ext uri="{0D108BD9-81ED-4DB2-BD59-A6C34878D82A}">
                    <a16:rowId xmlns:a16="http://schemas.microsoft.com/office/drawing/2014/main" val="10000"/>
                  </a:ext>
                </a:extLst>
              </a:tr>
              <a:tr h="152400">
                <a:tc>
                  <a:txBody>
                    <a:bodyPr/>
                    <a:lstStyle/>
                    <a:p>
                      <a:r>
                        <a:rPr lang="fr-CH" sz="1100" dirty="0"/>
                        <a:t>DTL</a:t>
                      </a:r>
                      <a:endParaRPr lang="en-US" sz="1100" dirty="0"/>
                    </a:p>
                  </a:txBody>
                  <a:tcPr/>
                </a:tc>
                <a:tc>
                  <a:txBody>
                    <a:bodyPr/>
                    <a:lstStyle/>
                    <a:p>
                      <a:pPr algn="ctr"/>
                      <a:r>
                        <a:rPr lang="fr-CH" sz="1100" dirty="0"/>
                        <a:t>50</a:t>
                      </a:r>
                      <a:endParaRPr lang="en-US" sz="1100" dirty="0"/>
                    </a:p>
                  </a:txBody>
                  <a:tcPr/>
                </a:tc>
                <a:tc>
                  <a:txBody>
                    <a:bodyPr/>
                    <a:lstStyle/>
                    <a:p>
                      <a:pPr algn="ctr"/>
                      <a:r>
                        <a:rPr lang="en-US" sz="1100" dirty="0"/>
                        <a:t>F0D0</a:t>
                      </a:r>
                    </a:p>
                  </a:txBody>
                  <a:tcPr/>
                </a:tc>
                <a:tc>
                  <a:txBody>
                    <a:bodyPr/>
                    <a:lstStyle/>
                    <a:p>
                      <a:pPr algn="ctr"/>
                      <a:r>
                        <a:rPr lang="en-US" sz="1100" dirty="0"/>
                        <a:t>1</a:t>
                      </a:r>
                    </a:p>
                  </a:txBody>
                  <a:tcPr/>
                </a:tc>
                <a:tc>
                  <a:txBody>
                    <a:bodyPr/>
                    <a:lstStyle/>
                    <a:p>
                      <a:pPr algn="ctr"/>
                      <a:r>
                        <a:rPr lang="en-US" sz="1100" dirty="0"/>
                        <a:t>2</a:t>
                      </a:r>
                    </a:p>
                  </a:txBody>
                  <a:tcPr/>
                </a:tc>
                <a:tc>
                  <a:txBody>
                    <a:bodyPr/>
                    <a:lstStyle/>
                    <a:p>
                      <a:pPr algn="ctr"/>
                      <a:r>
                        <a:rPr lang="en-US" sz="1100" dirty="0"/>
                        <a:t>1</a:t>
                      </a:r>
                    </a:p>
                  </a:txBody>
                  <a:tcPr/>
                </a:tc>
                <a:extLst>
                  <a:ext uri="{0D108BD9-81ED-4DB2-BD59-A6C34878D82A}">
                    <a16:rowId xmlns:a16="http://schemas.microsoft.com/office/drawing/2014/main" val="10001"/>
                  </a:ext>
                </a:extLst>
              </a:tr>
              <a:tr h="121920">
                <a:tc>
                  <a:txBody>
                    <a:bodyPr/>
                    <a:lstStyle/>
                    <a:p>
                      <a:r>
                        <a:rPr lang="fr-CH" sz="1100" dirty="0"/>
                        <a:t>CCDTL</a:t>
                      </a:r>
                      <a:endParaRPr lang="en-US" sz="1100" dirty="0"/>
                    </a:p>
                  </a:txBody>
                  <a:tcPr/>
                </a:tc>
                <a:tc>
                  <a:txBody>
                    <a:bodyPr/>
                    <a:lstStyle/>
                    <a:p>
                      <a:pPr algn="ctr"/>
                      <a:r>
                        <a:rPr lang="fr-CH" sz="1100" dirty="0"/>
                        <a:t>102</a:t>
                      </a:r>
                      <a:endParaRPr lang="en-US" sz="1100" dirty="0"/>
                    </a:p>
                  </a:txBody>
                  <a:tcPr/>
                </a:tc>
                <a:tc>
                  <a:txBody>
                    <a:bodyPr/>
                    <a:lstStyle/>
                    <a:p>
                      <a:pPr algn="ctr"/>
                      <a:r>
                        <a:rPr lang="en-US" sz="1100"/>
                        <a:t>F0D0</a:t>
                      </a:r>
                      <a:endParaRPr lang="en-US" sz="1100" dirty="0"/>
                    </a:p>
                  </a:txBody>
                  <a:tcPr/>
                </a:tc>
                <a:tc>
                  <a:txBody>
                    <a:bodyPr/>
                    <a:lstStyle/>
                    <a:p>
                      <a:pPr algn="ctr"/>
                      <a:r>
                        <a:rPr lang="fr-CH" sz="1100" dirty="0"/>
                        <a:t>3</a:t>
                      </a:r>
                      <a:endParaRPr lang="en-US" sz="1100" dirty="0"/>
                    </a:p>
                  </a:txBody>
                  <a:tcPr/>
                </a:tc>
                <a:tc>
                  <a:txBody>
                    <a:bodyPr/>
                    <a:lstStyle/>
                    <a:p>
                      <a:pPr algn="ctr"/>
                      <a:r>
                        <a:rPr lang="fr-CH" sz="1100" dirty="0"/>
                        <a:t>6</a:t>
                      </a:r>
                      <a:endParaRPr lang="en-US" sz="1100" dirty="0"/>
                    </a:p>
                  </a:txBody>
                  <a:tcPr/>
                </a:tc>
                <a:tc>
                  <a:txBody>
                    <a:bodyPr/>
                    <a:lstStyle/>
                    <a:p>
                      <a:pPr algn="ctr"/>
                      <a:r>
                        <a:rPr lang="en-US" sz="1100" dirty="0"/>
                        <a:t>3</a:t>
                      </a:r>
                    </a:p>
                  </a:txBody>
                  <a:tcPr/>
                </a:tc>
                <a:extLst>
                  <a:ext uri="{0D108BD9-81ED-4DB2-BD59-A6C34878D82A}">
                    <a16:rowId xmlns:a16="http://schemas.microsoft.com/office/drawing/2014/main" val="10002"/>
                  </a:ext>
                </a:extLst>
              </a:tr>
              <a:tr h="0">
                <a:tc>
                  <a:txBody>
                    <a:bodyPr/>
                    <a:lstStyle/>
                    <a:p>
                      <a:r>
                        <a:rPr lang="fr-CH" sz="1100" dirty="0"/>
                        <a:t>PIMS</a:t>
                      </a:r>
                      <a:endParaRPr lang="en-US" sz="1100" dirty="0"/>
                    </a:p>
                  </a:txBody>
                  <a:tcPr/>
                </a:tc>
                <a:tc>
                  <a:txBody>
                    <a:bodyPr/>
                    <a:lstStyle/>
                    <a:p>
                      <a:pPr algn="ctr"/>
                      <a:r>
                        <a:rPr lang="fr-CH" sz="1100" dirty="0"/>
                        <a:t>160</a:t>
                      </a:r>
                      <a:endParaRPr lang="en-US" sz="1100" dirty="0"/>
                    </a:p>
                  </a:txBody>
                  <a:tcPr/>
                </a:tc>
                <a:tc>
                  <a:txBody>
                    <a:bodyPr/>
                    <a:lstStyle/>
                    <a:p>
                      <a:pPr algn="ctr"/>
                      <a:r>
                        <a:rPr lang="en-US" sz="1100" dirty="0"/>
                        <a:t>F0D0</a:t>
                      </a:r>
                    </a:p>
                  </a:txBody>
                  <a:tcPr/>
                </a:tc>
                <a:tc>
                  <a:txBody>
                    <a:bodyPr/>
                    <a:lstStyle/>
                    <a:p>
                      <a:pPr algn="ctr"/>
                      <a:r>
                        <a:rPr lang="en-US" sz="1100" dirty="0"/>
                        <a:t>12</a:t>
                      </a:r>
                    </a:p>
                  </a:txBody>
                  <a:tcPr/>
                </a:tc>
                <a:tc>
                  <a:txBody>
                    <a:bodyPr/>
                    <a:lstStyle/>
                    <a:p>
                      <a:pPr algn="ctr"/>
                      <a:r>
                        <a:rPr lang="en-US" sz="1100" dirty="0"/>
                        <a:t>24</a:t>
                      </a:r>
                    </a:p>
                  </a:txBody>
                  <a:tcPr/>
                </a:tc>
                <a:tc>
                  <a:txBody>
                    <a:bodyPr/>
                    <a:lstStyle/>
                    <a:p>
                      <a:pPr algn="ctr"/>
                      <a:r>
                        <a:rPr lang="en-US" sz="1100" dirty="0"/>
                        <a:t>12</a:t>
                      </a:r>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48134E9D-A235-4727-B0AA-29E3CE02FA9A}" type="slidenum">
              <a:rPr lang="en-GB"/>
              <a:pPr/>
              <a:t>81</a:t>
            </a:fld>
            <a:endParaRPr lang="en-GB"/>
          </a:p>
        </p:txBody>
      </p:sp>
      <p:sp>
        <p:nvSpPr>
          <p:cNvPr id="587778" name="Rectangle 2"/>
          <p:cNvSpPr>
            <a:spLocks noGrp="1" noChangeArrowheads="1"/>
          </p:cNvSpPr>
          <p:nvPr>
            <p:ph type="title"/>
          </p:nvPr>
        </p:nvSpPr>
        <p:spPr/>
        <p:txBody>
          <a:bodyPr/>
          <a:lstStyle/>
          <a:p>
            <a:r>
              <a:rPr lang="en-GB" sz="3200" dirty="0"/>
              <a:t>Shunt impedance</a:t>
            </a:r>
            <a:endParaRPr lang="en-US" sz="3200" dirty="0"/>
          </a:p>
        </p:txBody>
      </p:sp>
      <p:pic>
        <p:nvPicPr>
          <p:cNvPr id="587784"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1500" y="2713156"/>
            <a:ext cx="5028742" cy="3514238"/>
          </a:xfrm>
          <a:prstGeom prst="rect">
            <a:avLst/>
          </a:prstGeom>
          <a:noFill/>
          <a:ln w="9525">
            <a:noFill/>
            <a:miter lim="800000"/>
            <a:headEnd/>
            <a:tailEnd/>
          </a:ln>
          <a:effectLst/>
        </p:spPr>
      </p:pic>
      <p:sp>
        <p:nvSpPr>
          <p:cNvPr id="587785" name="Rectangle 9"/>
          <p:cNvSpPr>
            <a:spLocks noChangeArrowheads="1"/>
          </p:cNvSpPr>
          <p:nvPr/>
        </p:nvSpPr>
        <p:spPr bwMode="auto">
          <a:xfrm>
            <a:off x="688369" y="1112956"/>
            <a:ext cx="4950431" cy="1600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A third basic principle:</a:t>
            </a:r>
          </a:p>
          <a:p>
            <a:pPr>
              <a:buClr>
                <a:schemeClr val="hlink"/>
              </a:buClr>
              <a:buSzPct val="70000"/>
              <a:buFont typeface="Symbol" pitchFamily="18" charset="2"/>
              <a:buNone/>
            </a:pPr>
            <a:r>
              <a:rPr lang="en-US" sz="1600" dirty="0">
                <a:latin typeface="Comic Sans MS" pitchFamily="66" charset="0"/>
                <a:sym typeface="Symbol" pitchFamily="18" charset="2"/>
              </a:rPr>
              <a:t>Every proton linac structure has a characteristic curve of shunt impedance (=acceleration efficiency) as function of energy, which depends on the mode of operation.</a:t>
            </a:r>
          </a:p>
        </p:txBody>
      </p:sp>
      <p:sp>
        <p:nvSpPr>
          <p:cNvPr id="587786" name="Rectangle 10"/>
          <p:cNvSpPr>
            <a:spLocks noChangeArrowheads="1"/>
          </p:cNvSpPr>
          <p:nvPr/>
        </p:nvSpPr>
        <p:spPr bwMode="auto">
          <a:xfrm>
            <a:off x="5802331" y="3827207"/>
            <a:ext cx="5231864" cy="1066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The choice of the best accelerating structure for a certain energy range depends on </a:t>
            </a:r>
            <a:r>
              <a:rPr lang="en-US" sz="1600" dirty="0">
                <a:solidFill>
                  <a:schemeClr val="hlink"/>
                </a:solidFill>
                <a:latin typeface="Comic Sans MS" pitchFamily="66" charset="0"/>
                <a:sym typeface="Symbol" pitchFamily="18" charset="2"/>
              </a:rPr>
              <a:t>shunt impedance</a:t>
            </a:r>
            <a:r>
              <a:rPr lang="en-US" sz="1600" dirty="0">
                <a:latin typeface="Comic Sans MS" pitchFamily="66" charset="0"/>
                <a:sym typeface="Symbol" pitchFamily="18" charset="2"/>
              </a:rPr>
              <a:t>, on </a:t>
            </a:r>
            <a:r>
              <a:rPr lang="en-US" sz="1600" dirty="0">
                <a:solidFill>
                  <a:schemeClr val="hlink"/>
                </a:solidFill>
                <a:latin typeface="Comic Sans MS" pitchFamily="66" charset="0"/>
                <a:sym typeface="Symbol" pitchFamily="18" charset="2"/>
              </a:rPr>
              <a:t>beam dynamics</a:t>
            </a:r>
            <a:r>
              <a:rPr lang="en-US" sz="1600" dirty="0">
                <a:latin typeface="Comic Sans MS" pitchFamily="66" charset="0"/>
                <a:sym typeface="Symbol" pitchFamily="18" charset="2"/>
              </a:rPr>
              <a:t> and construction </a:t>
            </a:r>
            <a:r>
              <a:rPr lang="en-US" sz="1600" dirty="0">
                <a:solidFill>
                  <a:schemeClr val="hlink"/>
                </a:solidFill>
                <a:latin typeface="Comic Sans MS" pitchFamily="66" charset="0"/>
                <a:sym typeface="Symbol" pitchFamily="18" charset="2"/>
              </a:rPr>
              <a:t>cost</a:t>
            </a:r>
            <a:r>
              <a:rPr lang="en-US" sz="1600" dirty="0">
                <a:latin typeface="Comic Sans MS" pitchFamily="66" charset="0"/>
                <a:sym typeface="Symbol" pitchFamily="18" charset="2"/>
              </a:rPr>
              <a:t>.</a:t>
            </a:r>
          </a:p>
        </p:txBody>
      </p:sp>
      <p:pic>
        <p:nvPicPr>
          <p:cNvPr id="587787" name="Picture 1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53202" y="1348232"/>
            <a:ext cx="4035425" cy="2254250"/>
          </a:xfrm>
          <a:prstGeom prst="rect">
            <a:avLst/>
          </a:prstGeom>
          <a:noFill/>
          <a:ln w="12700">
            <a:noFill/>
            <a:miter lim="800000"/>
            <a:headEnd type="none" w="sm" len="sm"/>
            <a:tailEnd type="none" w="sm" len="sm"/>
          </a:ln>
          <a:effectLst/>
        </p:spPr>
      </p:pic>
      <p:sp>
        <p:nvSpPr>
          <p:cNvPr id="10" name="TextBox 9"/>
          <p:cNvSpPr txBox="1"/>
          <p:nvPr/>
        </p:nvSpPr>
        <p:spPr>
          <a:xfrm>
            <a:off x="5802331" y="5217380"/>
            <a:ext cx="4950431" cy="584775"/>
          </a:xfrm>
          <a:prstGeom prst="rect">
            <a:avLst/>
          </a:prstGeom>
          <a:noFill/>
        </p:spPr>
        <p:txBody>
          <a:bodyPr wrap="square" rtlCol="0">
            <a:spAutoFit/>
          </a:bodyPr>
          <a:lstStyle/>
          <a:p>
            <a:r>
              <a:rPr lang="en-US" sz="1600" dirty="0"/>
              <a:t>Effective shunt impedance ZT</a:t>
            </a:r>
            <a:r>
              <a:rPr lang="en-US" sz="1600" baseline="30000" dirty="0"/>
              <a:t>2</a:t>
            </a:r>
            <a:r>
              <a:rPr lang="en-US" sz="1600" dirty="0"/>
              <a:t>: ratio between voltage (squared) seen by the beam and RF power.</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High </a:t>
            </a:r>
            <a:r>
              <a:rPr lang="fr-CH" dirty="0" err="1"/>
              <a:t>Energy</a:t>
            </a:r>
            <a:r>
              <a:rPr lang="fr-CH" dirty="0"/>
              <a:t> Linacs</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82</a:t>
            </a:fld>
            <a:endParaRPr lang="en-GB"/>
          </a:p>
        </p:txBody>
      </p:sp>
      <p:pic>
        <p:nvPicPr>
          <p:cNvPr id="690177"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0905" y="4343262"/>
            <a:ext cx="5181601" cy="1805919"/>
          </a:xfrm>
          <a:prstGeom prst="rect">
            <a:avLst/>
          </a:prstGeom>
          <a:noFill/>
          <a:ln w="9525">
            <a:noFill/>
            <a:miter lim="800000"/>
            <a:headEnd/>
            <a:tailEnd/>
          </a:ln>
        </p:spPr>
      </p:pic>
      <p:pic>
        <p:nvPicPr>
          <p:cNvPr id="5" name="Picture 1" descr="dfa90fcb-a8ec-4d6f-9c92-bdea45db7d91@cern"/>
          <p:cNvPicPr>
            <a:picLocks noChangeAspect="1" noChangeArrowheads="1"/>
          </p:cNvPicPr>
          <p:nvPr/>
        </p:nvPicPr>
        <p:blipFill>
          <a:blip r:embed="rId3" cstate="print"/>
          <a:srcRect/>
          <a:stretch>
            <a:fillRect/>
          </a:stretch>
        </p:blipFill>
        <p:spPr bwMode="auto">
          <a:xfrm>
            <a:off x="2001382" y="1385637"/>
            <a:ext cx="7239000" cy="1401763"/>
          </a:xfrm>
          <a:prstGeom prst="rect">
            <a:avLst/>
          </a:prstGeom>
          <a:noFill/>
          <a:ln w="9525">
            <a:noFill/>
            <a:miter lim="800000"/>
            <a:headEnd/>
            <a:tailEnd/>
          </a:ln>
        </p:spPr>
      </p:pic>
      <p:sp>
        <p:nvSpPr>
          <p:cNvPr id="4" name="Rectangle 17"/>
          <p:cNvSpPr>
            <a:spLocks noChangeArrowheads="1"/>
          </p:cNvSpPr>
          <p:nvPr/>
        </p:nvSpPr>
        <p:spPr bwMode="auto">
          <a:xfrm>
            <a:off x="1153764" y="1097135"/>
            <a:ext cx="8763000" cy="304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accent1"/>
                </a:solidFill>
                <a:latin typeface="Comic Sans MS" pitchFamily="66" charset="0"/>
                <a:sym typeface="Symbol" pitchFamily="18" charset="2"/>
              </a:rPr>
              <a:t>Superconducting Proton Linac </a:t>
            </a:r>
            <a:r>
              <a:rPr lang="en-US" sz="1600" dirty="0">
                <a:latin typeface="Comic Sans MS" pitchFamily="66" charset="0"/>
                <a:sym typeface="Symbol" pitchFamily="18" charset="2"/>
              </a:rPr>
              <a:t>a CERN project for extending Linac4 up to 5 GeV energy</a:t>
            </a:r>
          </a:p>
        </p:txBody>
      </p:sp>
      <p:graphicFrame>
        <p:nvGraphicFramePr>
          <p:cNvPr id="6" name="Table 5"/>
          <p:cNvGraphicFramePr>
            <a:graphicFrameLocks noGrp="1"/>
          </p:cNvGraphicFramePr>
          <p:nvPr>
            <p:extLst>
              <p:ext uri="{D42A27DB-BD31-4B8C-83A1-F6EECF244321}">
                <p14:modId xmlns:p14="http://schemas.microsoft.com/office/powerpoint/2010/main" val="3684688660"/>
              </p:ext>
            </p:extLst>
          </p:nvPr>
        </p:nvGraphicFramePr>
        <p:xfrm>
          <a:off x="6221064" y="3205369"/>
          <a:ext cx="5257800" cy="2331720"/>
        </p:xfrm>
        <a:graphic>
          <a:graphicData uri="http://schemas.openxmlformats.org/drawingml/2006/table">
            <a:tbl>
              <a:tblPr firstRow="1" bandRow="1">
                <a:tableStyleId>{5C22544A-7EE6-4342-B048-85BDC9FD1C3A}</a:tableStyleId>
              </a:tblPr>
              <a:tblGrid>
                <a:gridCol w="838200">
                  <a:extLst>
                    <a:ext uri="{9D8B030D-6E8A-4147-A177-3AD203B41FA5}">
                      <a16:colId xmlns:a16="http://schemas.microsoft.com/office/drawing/2014/main" val="20000"/>
                    </a:ext>
                  </a:extLst>
                </a:gridCol>
                <a:gridCol w="6858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gridCol w="1066800">
                  <a:extLst>
                    <a:ext uri="{9D8B030D-6E8A-4147-A177-3AD203B41FA5}">
                      <a16:colId xmlns:a16="http://schemas.microsoft.com/office/drawing/2014/main" val="20003"/>
                    </a:ext>
                  </a:extLst>
                </a:gridCol>
                <a:gridCol w="914400">
                  <a:extLst>
                    <a:ext uri="{9D8B030D-6E8A-4147-A177-3AD203B41FA5}">
                      <a16:colId xmlns:a16="http://schemas.microsoft.com/office/drawing/2014/main" val="20004"/>
                    </a:ext>
                  </a:extLst>
                </a:gridCol>
                <a:gridCol w="1066800">
                  <a:extLst>
                    <a:ext uri="{9D8B030D-6E8A-4147-A177-3AD203B41FA5}">
                      <a16:colId xmlns:a16="http://schemas.microsoft.com/office/drawing/2014/main" val="20005"/>
                    </a:ext>
                  </a:extLst>
                </a:gridCol>
              </a:tblGrid>
              <a:tr h="370840">
                <a:tc>
                  <a:txBody>
                    <a:bodyPr/>
                    <a:lstStyle/>
                    <a:p>
                      <a:r>
                        <a:rPr lang="fr-CH" sz="1100" dirty="0"/>
                        <a:t>Section</a:t>
                      </a:r>
                      <a:endParaRPr lang="en-US" sz="1100" dirty="0"/>
                    </a:p>
                  </a:txBody>
                  <a:tcPr/>
                </a:tc>
                <a:tc>
                  <a:txBody>
                    <a:bodyPr/>
                    <a:lstStyle/>
                    <a:p>
                      <a:r>
                        <a:rPr lang="fr-CH" sz="1100" dirty="0"/>
                        <a:t>Output </a:t>
                      </a:r>
                      <a:r>
                        <a:rPr lang="fr-CH" sz="1100" dirty="0" err="1"/>
                        <a:t>Energy</a:t>
                      </a:r>
                      <a:r>
                        <a:rPr lang="fr-CH" sz="1100" dirty="0"/>
                        <a:t> [MeV]</a:t>
                      </a:r>
                      <a:endParaRPr lang="en-US" sz="1100" dirty="0"/>
                    </a:p>
                  </a:txBody>
                  <a:tcPr/>
                </a:tc>
                <a:tc>
                  <a:txBody>
                    <a:bodyPr/>
                    <a:lstStyle/>
                    <a:p>
                      <a:r>
                        <a:rPr lang="fr-CH" sz="1100" dirty="0" err="1"/>
                        <a:t>Lattice</a:t>
                      </a:r>
                      <a:endParaRPr lang="en-US" sz="1100" dirty="0"/>
                    </a:p>
                  </a:txBody>
                  <a:tcPr/>
                </a:tc>
                <a:tc>
                  <a:txBody>
                    <a:bodyPr/>
                    <a:lstStyle/>
                    <a:p>
                      <a:r>
                        <a:rPr lang="fr-CH" sz="1100" dirty="0" err="1"/>
                        <a:t>Number</a:t>
                      </a:r>
                      <a:r>
                        <a:rPr lang="fr-CH" sz="1100" dirty="0"/>
                        <a:t> of RF gaps </a:t>
                      </a:r>
                      <a:r>
                        <a:rPr lang="fr-CH" sz="1100" dirty="0" err="1"/>
                        <a:t>between</a:t>
                      </a:r>
                      <a:r>
                        <a:rPr lang="fr-CH" sz="1100" dirty="0"/>
                        <a:t> quadrupoles</a:t>
                      </a:r>
                      <a:endParaRPr lang="en-US" sz="11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100" dirty="0" err="1"/>
                        <a:t>Number</a:t>
                      </a:r>
                      <a:r>
                        <a:rPr lang="fr-CH" sz="1100" dirty="0"/>
                        <a:t> of RF gaps per</a:t>
                      </a:r>
                      <a:r>
                        <a:rPr lang="fr-CH" sz="1100" baseline="0" dirty="0"/>
                        <a:t> </a:t>
                      </a:r>
                      <a:r>
                        <a:rPr lang="fr-CH" sz="1100" baseline="0" dirty="0" err="1"/>
                        <a:t>period</a:t>
                      </a:r>
                      <a:endParaRPr lang="en-US" sz="11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sz="1100" dirty="0"/>
                    </a:p>
                  </a:txBody>
                  <a:tcPr/>
                </a:tc>
                <a:tc>
                  <a:txBody>
                    <a:bodyPr/>
                    <a:lstStyle/>
                    <a:p>
                      <a:r>
                        <a:rPr lang="fr-CH" sz="1100" dirty="0" err="1"/>
                        <a:t>Number</a:t>
                      </a:r>
                      <a:r>
                        <a:rPr lang="fr-CH" sz="1100" dirty="0"/>
                        <a:t> of </a:t>
                      </a:r>
                      <a:r>
                        <a:rPr lang="fr-CH" sz="1100" dirty="0" err="1"/>
                        <a:t>consecutive</a:t>
                      </a:r>
                      <a:r>
                        <a:rPr lang="fr-CH" sz="1100" dirty="0"/>
                        <a:t> </a:t>
                      </a:r>
                      <a:r>
                        <a:rPr lang="fr-CH" sz="1100" dirty="0" err="1"/>
                        <a:t>identical</a:t>
                      </a:r>
                      <a:r>
                        <a:rPr lang="fr-CH" sz="1100" baseline="0" dirty="0"/>
                        <a:t> </a:t>
                      </a:r>
                      <a:r>
                        <a:rPr lang="fr-CH" sz="1100" baseline="0" dirty="0" err="1"/>
                        <a:t>cells</a:t>
                      </a:r>
                      <a:endParaRPr lang="en-US" sz="1100" dirty="0"/>
                    </a:p>
                  </a:txBody>
                  <a:tcPr/>
                </a:tc>
                <a:extLst>
                  <a:ext uri="{0D108BD9-81ED-4DB2-BD59-A6C34878D82A}">
                    <a16:rowId xmlns:a16="http://schemas.microsoft.com/office/drawing/2014/main" val="10000"/>
                  </a:ext>
                </a:extLst>
              </a:tr>
              <a:tr h="152400">
                <a:tc>
                  <a:txBody>
                    <a:bodyPr/>
                    <a:lstStyle/>
                    <a:p>
                      <a:r>
                        <a:rPr lang="fr-CH" sz="1100" dirty="0"/>
                        <a:t>DTL</a:t>
                      </a:r>
                      <a:endParaRPr lang="en-US" sz="1100" dirty="0"/>
                    </a:p>
                  </a:txBody>
                  <a:tcPr/>
                </a:tc>
                <a:tc>
                  <a:txBody>
                    <a:bodyPr/>
                    <a:lstStyle/>
                    <a:p>
                      <a:pPr algn="ctr"/>
                      <a:r>
                        <a:rPr lang="fr-CH" sz="1100" dirty="0"/>
                        <a:t>50</a:t>
                      </a:r>
                      <a:endParaRPr lang="en-US" sz="1100" dirty="0"/>
                    </a:p>
                  </a:txBody>
                  <a:tcPr/>
                </a:tc>
                <a:tc>
                  <a:txBody>
                    <a:bodyPr/>
                    <a:lstStyle/>
                    <a:p>
                      <a:pPr algn="ctr"/>
                      <a:r>
                        <a:rPr lang="en-US" sz="1100" dirty="0"/>
                        <a:t>F0D0</a:t>
                      </a:r>
                    </a:p>
                  </a:txBody>
                  <a:tcPr/>
                </a:tc>
                <a:tc>
                  <a:txBody>
                    <a:bodyPr/>
                    <a:lstStyle/>
                    <a:p>
                      <a:pPr algn="ctr"/>
                      <a:r>
                        <a:rPr lang="en-US" sz="1100" dirty="0"/>
                        <a:t>1</a:t>
                      </a:r>
                    </a:p>
                  </a:txBody>
                  <a:tcPr/>
                </a:tc>
                <a:tc>
                  <a:txBody>
                    <a:bodyPr/>
                    <a:lstStyle/>
                    <a:p>
                      <a:pPr algn="ctr"/>
                      <a:r>
                        <a:rPr lang="en-US" sz="1100" dirty="0"/>
                        <a:t>2</a:t>
                      </a:r>
                    </a:p>
                  </a:txBody>
                  <a:tcPr/>
                </a:tc>
                <a:tc>
                  <a:txBody>
                    <a:bodyPr/>
                    <a:lstStyle/>
                    <a:p>
                      <a:pPr algn="ctr"/>
                      <a:r>
                        <a:rPr lang="en-US" sz="1100" dirty="0"/>
                        <a:t>1</a:t>
                      </a:r>
                    </a:p>
                  </a:txBody>
                  <a:tcPr/>
                </a:tc>
                <a:extLst>
                  <a:ext uri="{0D108BD9-81ED-4DB2-BD59-A6C34878D82A}">
                    <a16:rowId xmlns:a16="http://schemas.microsoft.com/office/drawing/2014/main" val="10001"/>
                  </a:ext>
                </a:extLst>
              </a:tr>
              <a:tr h="121920">
                <a:tc>
                  <a:txBody>
                    <a:bodyPr/>
                    <a:lstStyle/>
                    <a:p>
                      <a:r>
                        <a:rPr lang="fr-CH" sz="1100" dirty="0"/>
                        <a:t>CCDTL</a:t>
                      </a:r>
                      <a:endParaRPr lang="en-US" sz="1100" dirty="0"/>
                    </a:p>
                  </a:txBody>
                  <a:tcPr/>
                </a:tc>
                <a:tc>
                  <a:txBody>
                    <a:bodyPr/>
                    <a:lstStyle/>
                    <a:p>
                      <a:pPr algn="ctr"/>
                      <a:r>
                        <a:rPr lang="fr-CH" sz="1100" dirty="0"/>
                        <a:t>102</a:t>
                      </a:r>
                      <a:endParaRPr lang="en-US" sz="1100" dirty="0"/>
                    </a:p>
                  </a:txBody>
                  <a:tcPr/>
                </a:tc>
                <a:tc>
                  <a:txBody>
                    <a:bodyPr/>
                    <a:lstStyle/>
                    <a:p>
                      <a:pPr algn="ctr"/>
                      <a:r>
                        <a:rPr lang="en-US" sz="1100"/>
                        <a:t>F0D0</a:t>
                      </a:r>
                      <a:endParaRPr lang="en-US" sz="1100" dirty="0"/>
                    </a:p>
                  </a:txBody>
                  <a:tcPr/>
                </a:tc>
                <a:tc>
                  <a:txBody>
                    <a:bodyPr/>
                    <a:lstStyle/>
                    <a:p>
                      <a:pPr algn="ctr"/>
                      <a:r>
                        <a:rPr lang="fr-CH" sz="1100" dirty="0"/>
                        <a:t>3</a:t>
                      </a:r>
                      <a:endParaRPr lang="en-US" sz="1100" dirty="0"/>
                    </a:p>
                  </a:txBody>
                  <a:tcPr/>
                </a:tc>
                <a:tc>
                  <a:txBody>
                    <a:bodyPr/>
                    <a:lstStyle/>
                    <a:p>
                      <a:pPr algn="ctr"/>
                      <a:r>
                        <a:rPr lang="fr-CH" sz="1100" dirty="0"/>
                        <a:t>6</a:t>
                      </a:r>
                      <a:endParaRPr lang="en-US" sz="1100" dirty="0"/>
                    </a:p>
                  </a:txBody>
                  <a:tcPr/>
                </a:tc>
                <a:tc>
                  <a:txBody>
                    <a:bodyPr/>
                    <a:lstStyle/>
                    <a:p>
                      <a:pPr algn="ctr"/>
                      <a:r>
                        <a:rPr lang="en-US" sz="1100" dirty="0"/>
                        <a:t>3</a:t>
                      </a:r>
                    </a:p>
                  </a:txBody>
                  <a:tcPr/>
                </a:tc>
                <a:extLst>
                  <a:ext uri="{0D108BD9-81ED-4DB2-BD59-A6C34878D82A}">
                    <a16:rowId xmlns:a16="http://schemas.microsoft.com/office/drawing/2014/main" val="10002"/>
                  </a:ext>
                </a:extLst>
              </a:tr>
              <a:tr h="0">
                <a:tc>
                  <a:txBody>
                    <a:bodyPr/>
                    <a:lstStyle/>
                    <a:p>
                      <a:r>
                        <a:rPr lang="fr-CH" sz="1100" dirty="0"/>
                        <a:t>PIMS</a:t>
                      </a:r>
                      <a:endParaRPr lang="en-US" sz="1100" dirty="0"/>
                    </a:p>
                  </a:txBody>
                  <a:tcPr/>
                </a:tc>
                <a:tc>
                  <a:txBody>
                    <a:bodyPr/>
                    <a:lstStyle/>
                    <a:p>
                      <a:pPr algn="ctr"/>
                      <a:r>
                        <a:rPr lang="fr-CH" sz="1100" dirty="0"/>
                        <a:t>160</a:t>
                      </a:r>
                      <a:endParaRPr lang="en-US" sz="1100" dirty="0"/>
                    </a:p>
                  </a:txBody>
                  <a:tcPr/>
                </a:tc>
                <a:tc>
                  <a:txBody>
                    <a:bodyPr/>
                    <a:lstStyle/>
                    <a:p>
                      <a:pPr algn="ctr"/>
                      <a:r>
                        <a:rPr lang="en-US" sz="1100" dirty="0"/>
                        <a:t>F0D0</a:t>
                      </a:r>
                    </a:p>
                  </a:txBody>
                  <a:tcPr/>
                </a:tc>
                <a:tc>
                  <a:txBody>
                    <a:bodyPr/>
                    <a:lstStyle/>
                    <a:p>
                      <a:pPr algn="ctr"/>
                      <a:r>
                        <a:rPr lang="en-US" sz="1100" dirty="0"/>
                        <a:t>12</a:t>
                      </a:r>
                    </a:p>
                  </a:txBody>
                  <a:tcPr/>
                </a:tc>
                <a:tc>
                  <a:txBody>
                    <a:bodyPr/>
                    <a:lstStyle/>
                    <a:p>
                      <a:pPr algn="ctr"/>
                      <a:r>
                        <a:rPr lang="en-US" sz="1100" dirty="0"/>
                        <a:t>24</a:t>
                      </a:r>
                    </a:p>
                  </a:txBody>
                  <a:tcPr/>
                </a:tc>
                <a:tc>
                  <a:txBody>
                    <a:bodyPr/>
                    <a:lstStyle/>
                    <a:p>
                      <a:pPr algn="ctr"/>
                      <a:r>
                        <a:rPr lang="en-US" sz="1100" dirty="0"/>
                        <a:t>12</a:t>
                      </a:r>
                    </a:p>
                  </a:txBody>
                  <a:tcPr/>
                </a:tc>
                <a:extLst>
                  <a:ext uri="{0D108BD9-81ED-4DB2-BD59-A6C34878D82A}">
                    <a16:rowId xmlns:a16="http://schemas.microsoft.com/office/drawing/2014/main" val="10003"/>
                  </a:ext>
                </a:extLst>
              </a:tr>
              <a:tr h="137160">
                <a:tc>
                  <a:txBody>
                    <a:bodyPr/>
                    <a:lstStyle/>
                    <a:p>
                      <a:r>
                        <a:rPr lang="fr-CH" sz="1100" dirty="0" err="1"/>
                        <a:t>Low</a:t>
                      </a:r>
                      <a:r>
                        <a:rPr lang="fr-CH" sz="1100" dirty="0"/>
                        <a:t> </a:t>
                      </a:r>
                      <a:r>
                        <a:rPr lang="fr-CH" sz="1100" dirty="0">
                          <a:latin typeface="Symbol" pitchFamily="18" charset="2"/>
                        </a:rPr>
                        <a:t>b</a:t>
                      </a:r>
                      <a:endParaRPr lang="en-US" sz="1100" dirty="0">
                        <a:latin typeface="Symbol" pitchFamily="18" charset="2"/>
                      </a:endParaRPr>
                    </a:p>
                  </a:txBody>
                  <a:tcPr/>
                </a:tc>
                <a:tc>
                  <a:txBody>
                    <a:bodyPr/>
                    <a:lstStyle/>
                    <a:p>
                      <a:pPr algn="ctr"/>
                      <a:r>
                        <a:rPr lang="fr-CH" sz="1100" dirty="0"/>
                        <a:t>750</a:t>
                      </a:r>
                      <a:endParaRPr lang="en-US" sz="1100" dirty="0"/>
                    </a:p>
                  </a:txBody>
                  <a:tcPr/>
                </a:tc>
                <a:tc>
                  <a:txBody>
                    <a:bodyPr/>
                    <a:lstStyle/>
                    <a:p>
                      <a:pPr algn="ctr"/>
                      <a:r>
                        <a:rPr lang="en-US" sz="1100" dirty="0"/>
                        <a:t>FD</a:t>
                      </a:r>
                    </a:p>
                  </a:txBody>
                  <a:tcPr/>
                </a:tc>
                <a:tc>
                  <a:txBody>
                    <a:bodyPr/>
                    <a:lstStyle/>
                    <a:p>
                      <a:pPr algn="ctr"/>
                      <a:r>
                        <a:rPr lang="en-US" sz="1100" dirty="0"/>
                        <a:t>15</a:t>
                      </a:r>
                    </a:p>
                  </a:txBody>
                  <a:tcPr/>
                </a:tc>
                <a:tc>
                  <a:txBody>
                    <a:bodyPr/>
                    <a:lstStyle/>
                    <a:p>
                      <a:pPr algn="ctr"/>
                      <a:r>
                        <a:rPr lang="en-US" sz="1100" dirty="0"/>
                        <a:t>15</a:t>
                      </a:r>
                    </a:p>
                  </a:txBody>
                  <a:tcPr/>
                </a:tc>
                <a:tc>
                  <a:txBody>
                    <a:bodyPr/>
                    <a:lstStyle/>
                    <a:p>
                      <a:pPr algn="ctr"/>
                      <a:r>
                        <a:rPr lang="en-US" sz="1100" dirty="0"/>
                        <a:t>300</a:t>
                      </a:r>
                    </a:p>
                  </a:txBody>
                  <a:tcPr/>
                </a:tc>
                <a:extLst>
                  <a:ext uri="{0D108BD9-81ED-4DB2-BD59-A6C34878D82A}">
                    <a16:rowId xmlns:a16="http://schemas.microsoft.com/office/drawing/2014/main" val="10004"/>
                  </a:ext>
                </a:extLst>
              </a:tr>
              <a:tr h="0">
                <a:tc>
                  <a:txBody>
                    <a:bodyPr/>
                    <a:lstStyle/>
                    <a:p>
                      <a:r>
                        <a:rPr lang="fr-CH" sz="1100" dirty="0"/>
                        <a:t>High </a:t>
                      </a:r>
                      <a:r>
                        <a:rPr lang="fr-CH" sz="1100" dirty="0">
                          <a:latin typeface="Symbol" pitchFamily="18" charset="2"/>
                        </a:rPr>
                        <a:t>b / 1</a:t>
                      </a:r>
                      <a:endParaRPr lang="en-US" sz="1100" dirty="0">
                        <a:latin typeface="Symbol" pitchFamily="18" charset="2"/>
                      </a:endParaRPr>
                    </a:p>
                  </a:txBody>
                  <a:tcPr/>
                </a:tc>
                <a:tc>
                  <a:txBody>
                    <a:bodyPr/>
                    <a:lstStyle/>
                    <a:p>
                      <a:pPr algn="ctr"/>
                      <a:r>
                        <a:rPr lang="fr-CH" sz="1100" dirty="0"/>
                        <a:t>2500</a:t>
                      </a:r>
                      <a:endParaRPr lang="en-US" sz="1100" dirty="0"/>
                    </a:p>
                  </a:txBody>
                  <a:tcPr/>
                </a:tc>
                <a:tc>
                  <a:txBody>
                    <a:bodyPr/>
                    <a:lstStyle/>
                    <a:p>
                      <a:pPr algn="ctr"/>
                      <a:r>
                        <a:rPr lang="en-US" sz="1100" dirty="0"/>
                        <a:t>FD</a:t>
                      </a:r>
                    </a:p>
                  </a:txBody>
                  <a:tcPr/>
                </a:tc>
                <a:tc>
                  <a:txBody>
                    <a:bodyPr/>
                    <a:lstStyle/>
                    <a:p>
                      <a:pPr algn="ctr"/>
                      <a:r>
                        <a:rPr lang="en-US" sz="1100" dirty="0"/>
                        <a:t>35</a:t>
                      </a:r>
                    </a:p>
                  </a:txBody>
                  <a:tcPr/>
                </a:tc>
                <a:tc>
                  <a:txBody>
                    <a:bodyPr/>
                    <a:lstStyle/>
                    <a:p>
                      <a:pPr algn="ctr"/>
                      <a:r>
                        <a:rPr lang="en-US" sz="1100" dirty="0"/>
                        <a:t>35</a:t>
                      </a:r>
                    </a:p>
                  </a:txBody>
                  <a:tcPr/>
                </a:tc>
                <a:tc rowSpan="2">
                  <a:txBody>
                    <a:bodyPr/>
                    <a:lstStyle/>
                    <a:p>
                      <a:pPr algn="ctr"/>
                      <a:r>
                        <a:rPr lang="en-US" sz="1100" dirty="0"/>
                        <a:t>920</a:t>
                      </a:r>
                    </a:p>
                  </a:txBody>
                  <a:tcPr anchor="ctr"/>
                </a:tc>
                <a:extLst>
                  <a:ext uri="{0D108BD9-81ED-4DB2-BD59-A6C34878D82A}">
                    <a16:rowId xmlns:a16="http://schemas.microsoft.com/office/drawing/2014/main" val="10005"/>
                  </a:ext>
                </a:extLst>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sz="1100" dirty="0"/>
                        <a:t>High </a:t>
                      </a:r>
                      <a:r>
                        <a:rPr lang="fr-CH" sz="1100" dirty="0">
                          <a:latin typeface="Symbol" pitchFamily="18" charset="2"/>
                        </a:rPr>
                        <a:t>b / 2</a:t>
                      </a:r>
                      <a:endParaRPr lang="en-US" sz="1100" dirty="0">
                        <a:latin typeface="Symbol" pitchFamily="18" charset="2"/>
                      </a:endParaRPr>
                    </a:p>
                  </a:txBody>
                  <a:tcPr/>
                </a:tc>
                <a:tc>
                  <a:txBody>
                    <a:bodyPr/>
                    <a:lstStyle/>
                    <a:p>
                      <a:pPr algn="ctr"/>
                      <a:r>
                        <a:rPr lang="en-US" sz="1100" dirty="0"/>
                        <a:t>5000</a:t>
                      </a:r>
                    </a:p>
                  </a:txBody>
                  <a:tcPr/>
                </a:tc>
                <a:tc>
                  <a:txBody>
                    <a:bodyPr/>
                    <a:lstStyle/>
                    <a:p>
                      <a:pPr algn="ctr"/>
                      <a:r>
                        <a:rPr lang="en-US" sz="1100" dirty="0"/>
                        <a:t>F0D0</a:t>
                      </a:r>
                    </a:p>
                  </a:txBody>
                  <a:tcPr/>
                </a:tc>
                <a:tc>
                  <a:txBody>
                    <a:bodyPr/>
                    <a:lstStyle/>
                    <a:p>
                      <a:pPr algn="ctr"/>
                      <a:r>
                        <a:rPr lang="en-US" sz="1100" dirty="0"/>
                        <a:t>35</a:t>
                      </a:r>
                    </a:p>
                  </a:txBody>
                  <a:tcPr/>
                </a:tc>
                <a:tc>
                  <a:txBody>
                    <a:bodyPr/>
                    <a:lstStyle/>
                    <a:p>
                      <a:pPr algn="ctr"/>
                      <a:r>
                        <a:rPr lang="en-US" sz="1100" dirty="0"/>
                        <a:t>70</a:t>
                      </a:r>
                    </a:p>
                  </a:txBody>
                  <a:tcPr/>
                </a:tc>
                <a:tc vMerge="1">
                  <a:txBody>
                    <a:bodyPr/>
                    <a:lstStyle/>
                    <a:p>
                      <a:pPr algn="ctr"/>
                      <a:endParaRPr lang="en-US" sz="1100" dirty="0"/>
                    </a:p>
                  </a:txBody>
                  <a:tcPr/>
                </a:tc>
                <a:extLst>
                  <a:ext uri="{0D108BD9-81ED-4DB2-BD59-A6C34878D82A}">
                    <a16:rowId xmlns:a16="http://schemas.microsoft.com/office/drawing/2014/main" val="10006"/>
                  </a:ext>
                </a:extLst>
              </a:tr>
            </a:tbl>
          </a:graphicData>
        </a:graphic>
      </p:graphicFrame>
      <p:sp>
        <p:nvSpPr>
          <p:cNvPr id="8" name="TextBox 7"/>
          <p:cNvSpPr txBox="1"/>
          <p:nvPr/>
        </p:nvSpPr>
        <p:spPr>
          <a:xfrm>
            <a:off x="749157" y="2905780"/>
            <a:ext cx="5153349" cy="1046440"/>
          </a:xfrm>
          <a:prstGeom prst="rect">
            <a:avLst/>
          </a:prstGeom>
          <a:noFill/>
        </p:spPr>
        <p:txBody>
          <a:bodyPr wrap="square" rtlCol="0">
            <a:spAutoFit/>
          </a:bodyPr>
          <a:lstStyle/>
          <a:p>
            <a:pPr>
              <a:spcBef>
                <a:spcPts val="1200"/>
              </a:spcBef>
            </a:pPr>
            <a:r>
              <a:rPr lang="en-US" sz="1400" dirty="0"/>
              <a:t>low-beta: 20 cryo-modules with 3 cavities/cryo-module</a:t>
            </a:r>
          </a:p>
          <a:p>
            <a:pPr>
              <a:spcBef>
                <a:spcPts val="1200"/>
              </a:spcBef>
            </a:pPr>
            <a:r>
              <a:rPr lang="en-US" sz="1400" dirty="0"/>
              <a:t>high-beta -FD: 13 cryo-modules with 8 cavities/module</a:t>
            </a:r>
          </a:p>
          <a:p>
            <a:pPr>
              <a:spcBef>
                <a:spcPts val="1200"/>
              </a:spcBef>
            </a:pPr>
            <a:r>
              <a:rPr lang="en-US" sz="1400" dirty="0"/>
              <a:t>high-beta -FODO: 10 cryo-modules with 8 cavities/module</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3"/>
          <p:cNvSpPr>
            <a:spLocks noGrp="1"/>
          </p:cNvSpPr>
          <p:nvPr>
            <p:ph type="ftr" sz="quarter" idx="11"/>
          </p:nvPr>
        </p:nvSpPr>
        <p:spPr/>
        <p:txBody>
          <a:bodyPr/>
          <a:lstStyle/>
          <a:p>
            <a:fld id="{33797131-51D4-4715-BB84-BD6B06573936}" type="slidenum">
              <a:rPr lang="en-GB"/>
              <a:pPr/>
              <a:t>83</a:t>
            </a:fld>
            <a:endParaRPr lang="en-GB"/>
          </a:p>
        </p:txBody>
      </p:sp>
      <p:sp>
        <p:nvSpPr>
          <p:cNvPr id="591876" name="Rectangle 4"/>
          <p:cNvSpPr>
            <a:spLocks noGrp="1" noChangeArrowheads="1"/>
          </p:cNvSpPr>
          <p:nvPr>
            <p:ph type="title"/>
          </p:nvPr>
        </p:nvSpPr>
        <p:spPr/>
        <p:txBody>
          <a:bodyPr/>
          <a:lstStyle/>
          <a:p>
            <a:r>
              <a:rPr lang="en-US" sz="3200"/>
              <a:t>Heavy Ion Linac Architecture</a:t>
            </a:r>
          </a:p>
        </p:txBody>
      </p:sp>
      <p:pic>
        <p:nvPicPr>
          <p:cNvPr id="591888" name="Picture 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38400" y="3276600"/>
            <a:ext cx="7086600" cy="2241550"/>
          </a:xfrm>
          <a:prstGeom prst="rect">
            <a:avLst/>
          </a:prstGeom>
          <a:noFill/>
        </p:spPr>
      </p:pic>
      <p:sp>
        <p:nvSpPr>
          <p:cNvPr id="591889" name="Rectangle 17"/>
          <p:cNvSpPr>
            <a:spLocks noChangeArrowheads="1"/>
          </p:cNvSpPr>
          <p:nvPr/>
        </p:nvSpPr>
        <p:spPr bwMode="auto">
          <a:xfrm>
            <a:off x="503434" y="1257300"/>
            <a:ext cx="11034445" cy="1600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EXAMPLE</a:t>
            </a:r>
            <a:r>
              <a:rPr lang="en-US" sz="1600" dirty="0">
                <a:latin typeface="Comic Sans MS" pitchFamily="66" charset="0"/>
                <a:sym typeface="Symbol" pitchFamily="18" charset="2"/>
              </a:rPr>
              <a:t>: the </a:t>
            </a:r>
            <a:r>
              <a:rPr lang="en-US" sz="1600" dirty="0">
                <a:solidFill>
                  <a:schemeClr val="accent1"/>
                </a:solidFill>
                <a:latin typeface="Comic Sans MS" pitchFamily="66" charset="0"/>
                <a:sym typeface="Symbol" pitchFamily="18" charset="2"/>
              </a:rPr>
              <a:t>REX upgrade project at CERN-ISOLDE</a:t>
            </a:r>
            <a:r>
              <a:rPr lang="en-US" sz="1600" dirty="0">
                <a:latin typeface="Comic Sans MS" pitchFamily="66" charset="0"/>
                <a:sym typeface="Symbol" pitchFamily="18" charset="2"/>
              </a:rPr>
              <a:t>. Post-acceleration of radioactive ions with different A/q up to energy in the range 2-10 MeV.</a:t>
            </a:r>
          </a:p>
          <a:p>
            <a:pPr>
              <a:buClr>
                <a:schemeClr val="hlink"/>
              </a:buClr>
              <a:buSzPct val="70000"/>
              <a:buFont typeface="Symbol" pitchFamily="18" charset="2"/>
              <a:buNone/>
            </a:pPr>
            <a:r>
              <a:rPr lang="en-US" sz="1600" dirty="0">
                <a:latin typeface="Comic Sans MS" pitchFamily="66" charset="0"/>
                <a:sym typeface="Symbol" pitchFamily="18" charset="2"/>
              </a:rPr>
              <a:t>An injector (source, charge breeder, RFQ) + a sequence of short (few gaps) standing wave accelerating structures at frequency 101-202 MHz, normal conducting at low energy (Interdigital, IH) and superconducting (Quarter Wave Resonators) at high energy  mix of NC-SC, different structures, different frequencies.</a:t>
            </a:r>
          </a:p>
        </p:txBody>
      </p:sp>
      <p:sp>
        <p:nvSpPr>
          <p:cNvPr id="591890" name="Line 18"/>
          <p:cNvSpPr>
            <a:spLocks noChangeShapeType="1"/>
          </p:cNvSpPr>
          <p:nvPr/>
        </p:nvSpPr>
        <p:spPr bwMode="auto">
          <a:xfrm>
            <a:off x="2590800" y="5638800"/>
            <a:ext cx="6096000" cy="0"/>
          </a:xfrm>
          <a:prstGeom prst="line">
            <a:avLst/>
          </a:prstGeom>
          <a:noFill/>
          <a:ln w="12700">
            <a:solidFill>
              <a:schemeClr val="tx1"/>
            </a:solidFill>
            <a:round/>
            <a:headEnd type="triangle" w="lg" len="sm"/>
            <a:tailEnd type="triangle" w="lg" len="sm"/>
          </a:ln>
          <a:effectLst/>
        </p:spPr>
        <p:txBody>
          <a:bodyPr/>
          <a:lstStyle/>
          <a:p>
            <a:endParaRPr lang="en-US"/>
          </a:p>
        </p:txBody>
      </p:sp>
      <p:sp>
        <p:nvSpPr>
          <p:cNvPr id="591891" name="Text Box 19"/>
          <p:cNvSpPr txBox="1">
            <a:spLocks noChangeArrowheads="1"/>
          </p:cNvSpPr>
          <p:nvPr/>
        </p:nvSpPr>
        <p:spPr bwMode="auto">
          <a:xfrm>
            <a:off x="5470525" y="5726113"/>
            <a:ext cx="736600" cy="304800"/>
          </a:xfrm>
          <a:prstGeom prst="rect">
            <a:avLst/>
          </a:prstGeom>
          <a:noFill/>
          <a:ln w="12700">
            <a:noFill/>
            <a:miter lim="800000"/>
            <a:headEnd type="none" w="sm" len="sm"/>
            <a:tailEnd type="none" w="sm" len="sm"/>
          </a:ln>
          <a:effectLst/>
        </p:spPr>
        <p:txBody>
          <a:bodyPr wrap="none">
            <a:spAutoFit/>
          </a:bodyPr>
          <a:lstStyle/>
          <a:p>
            <a:r>
              <a:rPr lang="en-GB" sz="1400"/>
              <a:t>21.9 m</a:t>
            </a:r>
            <a:endParaRPr lang="en-US" sz="140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 name="Footer Placeholder 3"/>
          <p:cNvSpPr>
            <a:spLocks noGrp="1"/>
          </p:cNvSpPr>
          <p:nvPr>
            <p:ph type="ftr" sz="quarter" idx="11"/>
          </p:nvPr>
        </p:nvSpPr>
        <p:spPr/>
        <p:txBody>
          <a:bodyPr/>
          <a:lstStyle/>
          <a:p>
            <a:fld id="{9DCC65AD-6C1B-4813-9DA3-ED8F7FF93C8A}" type="slidenum">
              <a:rPr lang="en-GB"/>
              <a:pPr/>
              <a:t>84</a:t>
            </a:fld>
            <a:endParaRPr lang="en-GB"/>
          </a:p>
        </p:txBody>
      </p:sp>
      <p:sp>
        <p:nvSpPr>
          <p:cNvPr id="626690" name="Rectangle 2"/>
          <p:cNvSpPr>
            <a:spLocks noGrp="1" noChangeArrowheads="1"/>
          </p:cNvSpPr>
          <p:nvPr>
            <p:ph type="title"/>
          </p:nvPr>
        </p:nvSpPr>
        <p:spPr/>
        <p:txBody>
          <a:bodyPr/>
          <a:lstStyle/>
          <a:p>
            <a:r>
              <a:rPr lang="en-US"/>
              <a:t>Examples: a heavy ion linac</a:t>
            </a:r>
          </a:p>
        </p:txBody>
      </p:sp>
      <p:pic>
        <p:nvPicPr>
          <p:cNvPr id="626691" name="Picture 3" descr="P1010194"/>
          <p:cNvPicPr>
            <a:picLocks noChangeAspect="1" noChangeArrowheads="1"/>
          </p:cNvPicPr>
          <p:nvPr/>
        </p:nvPicPr>
        <p:blipFill>
          <a:blip r:embed="rId2" cstate="print"/>
          <a:srcRect/>
          <a:stretch>
            <a:fillRect/>
          </a:stretch>
        </p:blipFill>
        <p:spPr bwMode="auto">
          <a:xfrm>
            <a:off x="1872456" y="1485901"/>
            <a:ext cx="3257550" cy="4343400"/>
          </a:xfrm>
          <a:prstGeom prst="rect">
            <a:avLst/>
          </a:prstGeom>
          <a:noFill/>
        </p:spPr>
      </p:pic>
      <p:sp>
        <p:nvSpPr>
          <p:cNvPr id="626692" name="Text Box 4"/>
          <p:cNvSpPr txBox="1">
            <a:spLocks noChangeArrowheads="1"/>
          </p:cNvSpPr>
          <p:nvPr/>
        </p:nvSpPr>
        <p:spPr bwMode="auto">
          <a:xfrm>
            <a:off x="6355423" y="3181523"/>
            <a:ext cx="3733800" cy="830997"/>
          </a:xfrm>
          <a:prstGeom prst="rect">
            <a:avLst/>
          </a:prstGeom>
          <a:noFill/>
          <a:ln w="12700">
            <a:noFill/>
            <a:miter lim="800000"/>
            <a:headEnd type="none" w="sm" len="sm"/>
            <a:tailEnd type="none" w="sm" len="sm"/>
          </a:ln>
          <a:effectLst/>
        </p:spPr>
        <p:txBody>
          <a:bodyPr>
            <a:spAutoFit/>
          </a:bodyPr>
          <a:lstStyle/>
          <a:p>
            <a:r>
              <a:rPr lang="en-US" sz="1200"/>
              <a:t>The REX heavy-ion post accelerators at CERN. It is made of 5 short standing wave accelerating structures at 100 MHz, spaced by focusing elements.  </a:t>
            </a:r>
          </a:p>
        </p:txBody>
      </p:sp>
      <p:pic>
        <p:nvPicPr>
          <p:cNvPr id="626693" name="Picture 5" descr="[REX-Schema]">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898223" y="1276523"/>
            <a:ext cx="4191000" cy="1863725"/>
          </a:xfrm>
          <a:prstGeom prst="rect">
            <a:avLst/>
          </a:prstGeom>
          <a:noFill/>
        </p:spPr>
      </p:pic>
      <p:sp>
        <p:nvSpPr>
          <p:cNvPr id="626694" name="AutoShape 6"/>
          <p:cNvSpPr>
            <a:spLocks/>
          </p:cNvSpPr>
          <p:nvPr/>
        </p:nvSpPr>
        <p:spPr bwMode="auto">
          <a:xfrm>
            <a:off x="1720056" y="1104901"/>
            <a:ext cx="1600200" cy="381000"/>
          </a:xfrm>
          <a:prstGeom prst="borderCallout2">
            <a:avLst>
              <a:gd name="adj1" fmla="val 30000"/>
              <a:gd name="adj2" fmla="val 104764"/>
              <a:gd name="adj3" fmla="val 30000"/>
              <a:gd name="adj4" fmla="val 116069"/>
              <a:gd name="adj5" fmla="val 162917"/>
              <a:gd name="adj6" fmla="val 127778"/>
            </a:avLst>
          </a:prstGeom>
          <a:solidFill>
            <a:srgbClr val="FFFFAB"/>
          </a:solidFill>
          <a:ln w="12700">
            <a:solidFill>
              <a:schemeClr val="hlink"/>
            </a:solidFill>
            <a:miter lim="800000"/>
            <a:headEnd type="none" w="sm" len="sm"/>
            <a:tailEnd type="none" w="sm" len="sm"/>
          </a:ln>
          <a:effectLst/>
        </p:spPr>
        <p:txBody>
          <a:bodyPr/>
          <a:lstStyle/>
          <a:p>
            <a:pPr algn="ctr"/>
            <a:r>
              <a:rPr lang="en-US" sz="1600"/>
              <a:t>Particle source</a:t>
            </a:r>
          </a:p>
        </p:txBody>
      </p:sp>
      <p:sp>
        <p:nvSpPr>
          <p:cNvPr id="626695" name="AutoShape 7"/>
          <p:cNvSpPr>
            <a:spLocks/>
          </p:cNvSpPr>
          <p:nvPr/>
        </p:nvSpPr>
        <p:spPr bwMode="auto">
          <a:xfrm>
            <a:off x="5225256" y="5067301"/>
            <a:ext cx="1371600" cy="609600"/>
          </a:xfrm>
          <a:prstGeom prst="borderCallout2">
            <a:avLst>
              <a:gd name="adj1" fmla="val 18750"/>
              <a:gd name="adj2" fmla="val -5556"/>
              <a:gd name="adj3" fmla="val 18750"/>
              <a:gd name="adj4" fmla="val -64120"/>
              <a:gd name="adj5" fmla="val -253384"/>
              <a:gd name="adj6" fmla="val -124653"/>
            </a:avLst>
          </a:prstGeom>
          <a:solidFill>
            <a:srgbClr val="FFFFAB"/>
          </a:solidFill>
          <a:ln w="12700">
            <a:solidFill>
              <a:schemeClr val="hlink"/>
            </a:solidFill>
            <a:miter lim="800000"/>
            <a:headEnd type="none" w="sm" len="sm"/>
            <a:tailEnd type="none" w="sm" len="sm"/>
          </a:ln>
          <a:effectLst/>
        </p:spPr>
        <p:txBody>
          <a:bodyPr/>
          <a:lstStyle/>
          <a:p>
            <a:pPr algn="ctr"/>
            <a:r>
              <a:rPr lang="en-US" sz="1600"/>
              <a:t>Accelerating structures</a:t>
            </a:r>
          </a:p>
        </p:txBody>
      </p:sp>
      <p:sp>
        <p:nvSpPr>
          <p:cNvPr id="626696" name="Line 8"/>
          <p:cNvSpPr>
            <a:spLocks noChangeShapeType="1"/>
          </p:cNvSpPr>
          <p:nvPr/>
        </p:nvSpPr>
        <p:spPr bwMode="auto">
          <a:xfrm>
            <a:off x="3625056" y="3314701"/>
            <a:ext cx="685800" cy="1828800"/>
          </a:xfrm>
          <a:prstGeom prst="line">
            <a:avLst/>
          </a:prstGeom>
          <a:noFill/>
          <a:ln w="12700">
            <a:solidFill>
              <a:schemeClr val="hlink"/>
            </a:solidFill>
            <a:round/>
            <a:headEnd type="none" w="sm" len="sm"/>
            <a:tailEnd type="none" w="sm" len="sm"/>
          </a:ln>
          <a:effectLst/>
        </p:spPr>
        <p:txBody>
          <a:bodyPr/>
          <a:lstStyle/>
          <a:p>
            <a:endParaRPr lang="en-US"/>
          </a:p>
        </p:txBody>
      </p:sp>
      <p:sp>
        <p:nvSpPr>
          <p:cNvPr id="626697" name="Line 9"/>
          <p:cNvSpPr>
            <a:spLocks noChangeShapeType="1"/>
          </p:cNvSpPr>
          <p:nvPr/>
        </p:nvSpPr>
        <p:spPr bwMode="auto">
          <a:xfrm>
            <a:off x="3701256" y="2857501"/>
            <a:ext cx="609600" cy="2286000"/>
          </a:xfrm>
          <a:prstGeom prst="line">
            <a:avLst/>
          </a:prstGeom>
          <a:noFill/>
          <a:ln w="12700">
            <a:solidFill>
              <a:schemeClr val="hlink"/>
            </a:solidFill>
            <a:round/>
            <a:headEnd type="none" w="sm" len="sm"/>
            <a:tailEnd type="none" w="sm" len="sm"/>
          </a:ln>
          <a:effectLst/>
        </p:spPr>
        <p:txBody>
          <a:bodyPr/>
          <a:lstStyle/>
          <a:p>
            <a:endParaRPr lang="en-US"/>
          </a:p>
        </p:txBody>
      </p:sp>
      <p:pic>
        <p:nvPicPr>
          <p:cNvPr id="626698" name="Picture 10" descr="ihphoto1"/>
          <p:cNvPicPr>
            <a:picLocks noChangeAspect="1" noChangeArrowheads="1"/>
          </p:cNvPicPr>
          <p:nvPr/>
        </p:nvPicPr>
        <p:blipFill>
          <a:blip r:embed="rId5" cstate="print"/>
          <a:srcRect/>
          <a:stretch>
            <a:fillRect/>
          </a:stretch>
        </p:blipFill>
        <p:spPr bwMode="auto">
          <a:xfrm>
            <a:off x="7650823" y="3943522"/>
            <a:ext cx="2057400" cy="2020888"/>
          </a:xfrm>
          <a:prstGeom prst="rect">
            <a:avLst/>
          </a:prstGeom>
          <a:noFill/>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1"/>
          </p:nvPr>
        </p:nvSpPr>
        <p:spPr/>
        <p:txBody>
          <a:bodyPr/>
          <a:lstStyle/>
          <a:p>
            <a:fld id="{08E5F585-19DE-488D-A2A3-97A4BD861948}" type="slidenum">
              <a:rPr lang="en-GB"/>
              <a:pPr/>
              <a:t>85</a:t>
            </a:fld>
            <a:endParaRPr lang="en-GB"/>
          </a:p>
        </p:txBody>
      </p:sp>
      <p:sp>
        <p:nvSpPr>
          <p:cNvPr id="582660" name="Rectangle 4"/>
          <p:cNvSpPr>
            <a:spLocks noGrp="1" noChangeArrowheads="1"/>
          </p:cNvSpPr>
          <p:nvPr>
            <p:ph type="title"/>
          </p:nvPr>
        </p:nvSpPr>
        <p:spPr>
          <a:xfrm>
            <a:off x="0" y="-12700"/>
            <a:ext cx="12192000" cy="762000"/>
          </a:xfrm>
        </p:spPr>
        <p:txBody>
          <a:bodyPr/>
          <a:lstStyle/>
          <a:p>
            <a:r>
              <a:rPr lang="en-GB"/>
              <a:t>Electron linac architecture</a:t>
            </a:r>
            <a:endParaRPr lang="en-US"/>
          </a:p>
        </p:txBody>
      </p:sp>
      <p:sp>
        <p:nvSpPr>
          <p:cNvPr id="582667" name="Rectangle 11"/>
          <p:cNvSpPr>
            <a:spLocks noChangeArrowheads="1"/>
          </p:cNvSpPr>
          <p:nvPr/>
        </p:nvSpPr>
        <p:spPr bwMode="auto">
          <a:xfrm>
            <a:off x="7619999" y="1295400"/>
            <a:ext cx="4339119" cy="3352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EXAMPLE</a:t>
            </a:r>
            <a:r>
              <a:rPr lang="en-US" sz="1600" dirty="0">
                <a:latin typeface="Comic Sans MS" pitchFamily="66" charset="0"/>
                <a:sym typeface="Symbol" pitchFamily="18" charset="2"/>
              </a:rPr>
              <a:t>: </a:t>
            </a:r>
          </a:p>
          <a:p>
            <a:pPr>
              <a:buClr>
                <a:schemeClr val="hlink"/>
              </a:buClr>
              <a:buSzPct val="70000"/>
              <a:buFont typeface="Symbol" pitchFamily="18" charset="2"/>
              <a:buNone/>
            </a:pPr>
            <a:r>
              <a:rPr lang="en-US" sz="1600" dirty="0">
                <a:solidFill>
                  <a:schemeClr val="accent1"/>
                </a:solidFill>
                <a:latin typeface="Comic Sans MS" pitchFamily="66" charset="0"/>
                <a:sym typeface="Symbol" pitchFamily="18" charset="2"/>
              </a:rPr>
              <a:t>injector linac of the ALBA Synchrotron Light Facility </a:t>
            </a:r>
            <a:r>
              <a:rPr lang="en-US" sz="1600" dirty="0">
                <a:latin typeface="Comic Sans MS" pitchFamily="66" charset="0"/>
                <a:sym typeface="Symbol" pitchFamily="18" charset="2"/>
              </a:rPr>
              <a:t>(Barcelona):</a:t>
            </a:r>
          </a:p>
          <a:p>
            <a:pPr>
              <a:buClr>
                <a:schemeClr val="hlink"/>
              </a:buClr>
              <a:buSzPct val="70000"/>
              <a:buFont typeface="Symbol" pitchFamily="18" charset="2"/>
              <a:buNone/>
            </a:pPr>
            <a:endParaRPr lang="en-US" sz="1050" dirty="0">
              <a:latin typeface="Comic Sans MS" pitchFamily="66" charset="0"/>
              <a:sym typeface="Symbol" pitchFamily="18" charset="2"/>
            </a:endParaRPr>
          </a:p>
          <a:p>
            <a:pPr>
              <a:buClr>
                <a:schemeClr val="hlink"/>
              </a:buClr>
              <a:buSzPct val="70000"/>
              <a:buFont typeface="Symbol" pitchFamily="18" charset="2"/>
              <a:buNone/>
            </a:pPr>
            <a:r>
              <a:rPr lang="en-US" sz="1400" dirty="0">
                <a:latin typeface="Comic Sans MS" pitchFamily="66" charset="0"/>
                <a:sym typeface="Symbol" pitchFamily="18" charset="2"/>
              </a:rPr>
              <a:t>100 MeV electron linac supplied by Thales in 2008. Produces a beam up to 4 </a:t>
            </a:r>
            <a:r>
              <a:rPr lang="en-US" sz="1400" dirty="0" err="1">
                <a:latin typeface="Comic Sans MS" pitchFamily="66" charset="0"/>
                <a:sym typeface="Symbol" pitchFamily="18" charset="2"/>
              </a:rPr>
              <a:t>nC</a:t>
            </a:r>
            <a:r>
              <a:rPr lang="en-US" sz="1400" dirty="0">
                <a:latin typeface="Comic Sans MS" pitchFamily="66" charset="0"/>
                <a:sym typeface="Symbol" pitchFamily="18" charset="2"/>
              </a:rPr>
              <a:t>/bunch in either single or multi-bunch mode at repetition rate up to 5 Hz. Normalized beam emittance below 30 </a:t>
            </a:r>
            <a:r>
              <a:rPr lang="en-US" sz="1400" dirty="0">
                <a:latin typeface="Symbol" pitchFamily="18" charset="2"/>
                <a:sym typeface="Symbol" pitchFamily="18" charset="2"/>
              </a:rPr>
              <a:t>p</a:t>
            </a:r>
            <a:r>
              <a:rPr lang="en-US" sz="1400" dirty="0">
                <a:latin typeface="Comic Sans MS" pitchFamily="66" charset="0"/>
                <a:sym typeface="Symbol" pitchFamily="18" charset="2"/>
              </a:rPr>
              <a:t> mm mrad. </a:t>
            </a:r>
          </a:p>
          <a:p>
            <a:pPr>
              <a:buClr>
                <a:schemeClr val="hlink"/>
              </a:buClr>
              <a:buSzPct val="70000"/>
              <a:buFont typeface="Symbol" pitchFamily="18" charset="2"/>
              <a:buNone/>
            </a:pPr>
            <a:endParaRPr lang="en-US" sz="1000" dirty="0">
              <a:latin typeface="Comic Sans MS" pitchFamily="66" charset="0"/>
              <a:sym typeface="Symbol" pitchFamily="18" charset="2"/>
            </a:endParaRPr>
          </a:p>
          <a:p>
            <a:pPr>
              <a:buClr>
                <a:schemeClr val="hlink"/>
              </a:buClr>
              <a:buSzPct val="70000"/>
              <a:buFont typeface="Symbol" pitchFamily="18" charset="2"/>
              <a:buNone/>
            </a:pPr>
            <a:r>
              <a:rPr lang="en-US" sz="1600" dirty="0">
                <a:solidFill>
                  <a:srgbClr val="FF0000"/>
                </a:solidFill>
                <a:latin typeface="Comic Sans MS" pitchFamily="66" charset="0"/>
                <a:sym typeface="Symbol" pitchFamily="18" charset="2"/>
              </a:rPr>
              <a:t>Injector + sequence of  identical multi-cell traveling wave accelerating structures. </a:t>
            </a:r>
          </a:p>
        </p:txBody>
      </p:sp>
      <p:pic>
        <p:nvPicPr>
          <p:cNvPr id="686081" name="Picture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76399" y="749300"/>
            <a:ext cx="5943600" cy="5557535"/>
          </a:xfrm>
          <a:prstGeom prst="rect">
            <a:avLst/>
          </a:prstGeom>
          <a:noFill/>
          <a:ln w="9525">
            <a:noFill/>
            <a:miter lim="800000"/>
            <a:headEnd/>
            <a:tailEnd/>
          </a:ln>
        </p:spPr>
      </p:pic>
      <p:sp>
        <p:nvSpPr>
          <p:cNvPr id="10" name="TextBox 9"/>
          <p:cNvSpPr txBox="1"/>
          <p:nvPr/>
        </p:nvSpPr>
        <p:spPr>
          <a:xfrm>
            <a:off x="548764" y="4981618"/>
            <a:ext cx="1045898" cy="1200329"/>
          </a:xfrm>
          <a:prstGeom prst="rect">
            <a:avLst/>
          </a:prstGeom>
          <a:solidFill>
            <a:srgbClr val="FFFF00"/>
          </a:solidFill>
        </p:spPr>
        <p:txBody>
          <a:bodyPr wrap="square" rtlCol="0">
            <a:spAutoFit/>
          </a:bodyPr>
          <a:lstStyle/>
          <a:p>
            <a:r>
              <a:rPr lang="fr-CH" sz="1200" dirty="0"/>
              <a:t>Linac </a:t>
            </a:r>
            <a:r>
              <a:rPr lang="fr-CH" sz="1200" dirty="0" err="1"/>
              <a:t>scheme</a:t>
            </a:r>
            <a:r>
              <a:rPr lang="fr-CH" sz="1200" dirty="0"/>
              <a:t> </a:t>
            </a:r>
            <a:r>
              <a:rPr lang="fr-CH" sz="1200" dirty="0" err="1"/>
              <a:t>courtesy</a:t>
            </a:r>
            <a:r>
              <a:rPr lang="fr-CH" sz="1200" dirty="0"/>
              <a:t> of  R. </a:t>
            </a:r>
            <a:r>
              <a:rPr lang="fr-CH" sz="1200" dirty="0" err="1"/>
              <a:t>Mu</a:t>
            </a:r>
            <a:r>
              <a:rPr lang="fr-CH" sz="1200" dirty="0" err="1">
                <a:latin typeface="Comic Sans MS"/>
              </a:rPr>
              <a:t>ñoz</a:t>
            </a:r>
            <a:r>
              <a:rPr lang="fr-CH" sz="1200" dirty="0">
                <a:latin typeface="Comic Sans MS"/>
              </a:rPr>
              <a:t>, ALBA-CELLS</a:t>
            </a:r>
            <a:endParaRPr lang="en-US" sz="1200" dirty="0"/>
          </a:p>
        </p:txBody>
      </p:sp>
      <p:pic>
        <p:nvPicPr>
          <p:cNvPr id="686082"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44873" y="4356100"/>
            <a:ext cx="2686610" cy="2000250"/>
          </a:xfrm>
          <a:prstGeom prst="rect">
            <a:avLst/>
          </a:prstGeom>
          <a:noFill/>
          <a:ln w="9525">
            <a:noFill/>
            <a:miter lim="800000"/>
            <a:headEnd/>
            <a:tailEnd/>
          </a:ln>
        </p:spPr>
      </p:pic>
    </p:spTree>
    <p:extLst>
      <p:ext uri="{BB962C8B-B14F-4D97-AF65-F5344CB8AC3E}">
        <p14:creationId xmlns:p14="http://schemas.microsoft.com/office/powerpoint/2010/main" val="378539986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3"/>
          <p:cNvSpPr>
            <a:spLocks noGrp="1"/>
          </p:cNvSpPr>
          <p:nvPr>
            <p:ph type="ftr" sz="quarter" idx="11"/>
          </p:nvPr>
        </p:nvSpPr>
        <p:spPr/>
        <p:txBody>
          <a:bodyPr/>
          <a:lstStyle/>
          <a:p>
            <a:fld id="{D450608E-DDFD-4B7D-84EA-FA9852CC17CF}" type="slidenum">
              <a:rPr lang="en-GB"/>
              <a:pPr/>
              <a:t>86</a:t>
            </a:fld>
            <a:endParaRPr lang="en-GB"/>
          </a:p>
        </p:txBody>
      </p:sp>
      <p:sp>
        <p:nvSpPr>
          <p:cNvPr id="624642" name="Rectangle 2"/>
          <p:cNvSpPr>
            <a:spLocks noGrp="1" noChangeArrowheads="1"/>
          </p:cNvSpPr>
          <p:nvPr>
            <p:ph type="title"/>
          </p:nvPr>
        </p:nvSpPr>
        <p:spPr/>
        <p:txBody>
          <a:bodyPr/>
          <a:lstStyle/>
          <a:p>
            <a:r>
              <a:rPr lang="en-US" sz="3200"/>
              <a:t>Examples: an electron linac</a:t>
            </a:r>
          </a:p>
        </p:txBody>
      </p:sp>
      <p:pic>
        <p:nvPicPr>
          <p:cNvPr id="624643" name="Picture 3" descr="8607648"/>
          <p:cNvPicPr>
            <a:picLocks noChangeAspect="1" noChangeArrowheads="1"/>
          </p:cNvPicPr>
          <p:nvPr/>
        </p:nvPicPr>
        <p:blipFill>
          <a:blip r:embed="rId2" cstate="print"/>
          <a:srcRect/>
          <a:stretch>
            <a:fillRect/>
          </a:stretch>
        </p:blipFill>
        <p:spPr bwMode="auto">
          <a:xfrm>
            <a:off x="3429000" y="2057400"/>
            <a:ext cx="5029200" cy="3422650"/>
          </a:xfrm>
          <a:prstGeom prst="rect">
            <a:avLst/>
          </a:prstGeom>
          <a:noFill/>
        </p:spPr>
      </p:pic>
      <p:sp>
        <p:nvSpPr>
          <p:cNvPr id="624644" name="AutoShape 4"/>
          <p:cNvSpPr>
            <a:spLocks/>
          </p:cNvSpPr>
          <p:nvPr/>
        </p:nvSpPr>
        <p:spPr bwMode="auto">
          <a:xfrm>
            <a:off x="4038600" y="1447800"/>
            <a:ext cx="990600" cy="381000"/>
          </a:xfrm>
          <a:prstGeom prst="borderCallout2">
            <a:avLst>
              <a:gd name="adj1" fmla="val 30000"/>
              <a:gd name="adj2" fmla="val 107694"/>
              <a:gd name="adj3" fmla="val 30000"/>
              <a:gd name="adj4" fmla="val 139583"/>
              <a:gd name="adj5" fmla="val 212917"/>
              <a:gd name="adj6" fmla="val 172435"/>
            </a:avLst>
          </a:prstGeom>
          <a:solidFill>
            <a:srgbClr val="FFFFAB"/>
          </a:solidFill>
          <a:ln w="12700">
            <a:solidFill>
              <a:schemeClr val="hlink"/>
            </a:solidFill>
            <a:miter lim="800000"/>
            <a:headEnd type="none" w="sm" len="sm"/>
            <a:tailEnd type="none" w="sm" len="sm"/>
          </a:ln>
          <a:effectLst/>
        </p:spPr>
        <p:txBody>
          <a:bodyPr/>
          <a:lstStyle/>
          <a:p>
            <a:pPr algn="ctr"/>
            <a:r>
              <a:rPr lang="en-US" sz="1600"/>
              <a:t>RF input</a:t>
            </a:r>
          </a:p>
        </p:txBody>
      </p:sp>
      <p:sp>
        <p:nvSpPr>
          <p:cNvPr id="624645" name="AutoShape 5"/>
          <p:cNvSpPr>
            <a:spLocks/>
          </p:cNvSpPr>
          <p:nvPr/>
        </p:nvSpPr>
        <p:spPr bwMode="auto">
          <a:xfrm>
            <a:off x="8077200" y="1524000"/>
            <a:ext cx="1219200" cy="381000"/>
          </a:xfrm>
          <a:prstGeom prst="borderCallout2">
            <a:avLst>
              <a:gd name="adj1" fmla="val 30000"/>
              <a:gd name="adj2" fmla="val -6250"/>
              <a:gd name="adj3" fmla="val 30000"/>
              <a:gd name="adj4" fmla="val -49347"/>
              <a:gd name="adj5" fmla="val 187500"/>
              <a:gd name="adj6" fmla="val -93750"/>
            </a:avLst>
          </a:prstGeom>
          <a:solidFill>
            <a:srgbClr val="FFFFAB"/>
          </a:solidFill>
          <a:ln w="12700">
            <a:solidFill>
              <a:schemeClr val="hlink"/>
            </a:solidFill>
            <a:miter lim="800000"/>
            <a:headEnd type="none" w="sm" len="sm"/>
            <a:tailEnd type="none" w="sm" len="sm"/>
          </a:ln>
          <a:effectLst/>
        </p:spPr>
        <p:txBody>
          <a:bodyPr/>
          <a:lstStyle/>
          <a:p>
            <a:pPr algn="ctr"/>
            <a:r>
              <a:rPr lang="en-US" sz="1600"/>
              <a:t>RF output</a:t>
            </a:r>
          </a:p>
        </p:txBody>
      </p:sp>
      <p:sp>
        <p:nvSpPr>
          <p:cNvPr id="624646" name="AutoShape 6"/>
          <p:cNvSpPr>
            <a:spLocks/>
          </p:cNvSpPr>
          <p:nvPr/>
        </p:nvSpPr>
        <p:spPr bwMode="auto">
          <a:xfrm>
            <a:off x="8763000" y="4038600"/>
            <a:ext cx="1447800" cy="838200"/>
          </a:xfrm>
          <a:prstGeom prst="borderCallout2">
            <a:avLst>
              <a:gd name="adj1" fmla="val 13634"/>
              <a:gd name="adj2" fmla="val -5264"/>
              <a:gd name="adj3" fmla="val 13634"/>
              <a:gd name="adj4" fmla="val -74231"/>
              <a:gd name="adj5" fmla="val -141097"/>
              <a:gd name="adj6" fmla="val -145394"/>
            </a:avLst>
          </a:prstGeom>
          <a:solidFill>
            <a:srgbClr val="FFFFAB"/>
          </a:solidFill>
          <a:ln w="12700">
            <a:solidFill>
              <a:schemeClr val="hlink"/>
            </a:solidFill>
            <a:miter lim="800000"/>
            <a:headEnd type="none" w="sm" len="sm"/>
            <a:tailEnd type="none" w="sm" len="sm"/>
          </a:ln>
          <a:effectLst/>
        </p:spPr>
        <p:txBody>
          <a:bodyPr/>
          <a:lstStyle/>
          <a:p>
            <a:pPr algn="ctr"/>
            <a:r>
              <a:rPr lang="en-US" sz="1600"/>
              <a:t>Accelerating structure (TW)</a:t>
            </a:r>
          </a:p>
        </p:txBody>
      </p:sp>
      <p:sp>
        <p:nvSpPr>
          <p:cNvPr id="624647" name="AutoShape 7"/>
          <p:cNvSpPr>
            <a:spLocks/>
          </p:cNvSpPr>
          <p:nvPr/>
        </p:nvSpPr>
        <p:spPr bwMode="auto">
          <a:xfrm>
            <a:off x="1905000" y="3581400"/>
            <a:ext cx="1219200" cy="609600"/>
          </a:xfrm>
          <a:prstGeom prst="borderCallout2">
            <a:avLst>
              <a:gd name="adj1" fmla="val 18750"/>
              <a:gd name="adj2" fmla="val 106250"/>
              <a:gd name="adj3" fmla="val 18750"/>
              <a:gd name="adj4" fmla="val 178514"/>
              <a:gd name="adj5" fmla="val -112241"/>
              <a:gd name="adj6" fmla="val 253125"/>
            </a:avLst>
          </a:prstGeom>
          <a:solidFill>
            <a:srgbClr val="FFFFAB"/>
          </a:solidFill>
          <a:ln w="12700">
            <a:solidFill>
              <a:schemeClr val="hlink"/>
            </a:solidFill>
            <a:miter lim="800000"/>
            <a:headEnd type="none" w="sm" len="sm"/>
            <a:tailEnd type="none" w="sm" len="sm"/>
          </a:ln>
          <a:effectLst/>
        </p:spPr>
        <p:txBody>
          <a:bodyPr/>
          <a:lstStyle/>
          <a:p>
            <a:pPr algn="ctr"/>
            <a:r>
              <a:rPr lang="en-US" sz="1600"/>
              <a:t>Focusing solenoids</a:t>
            </a:r>
          </a:p>
        </p:txBody>
      </p:sp>
      <p:sp>
        <p:nvSpPr>
          <p:cNvPr id="624648" name="Text Box 8"/>
          <p:cNvSpPr txBox="1">
            <a:spLocks noChangeArrowheads="1"/>
          </p:cNvSpPr>
          <p:nvPr/>
        </p:nvSpPr>
        <p:spPr bwMode="auto">
          <a:xfrm>
            <a:off x="2743200" y="5638800"/>
            <a:ext cx="6248400" cy="457200"/>
          </a:xfrm>
          <a:prstGeom prst="rect">
            <a:avLst/>
          </a:prstGeom>
          <a:noFill/>
          <a:ln w="9525">
            <a:noFill/>
            <a:miter lim="800000"/>
            <a:headEnd/>
            <a:tailEnd/>
          </a:ln>
          <a:effectLst/>
        </p:spPr>
        <p:txBody>
          <a:bodyPr>
            <a:spAutoFit/>
          </a:bodyPr>
          <a:lstStyle/>
          <a:p>
            <a:pPr algn="ctr"/>
            <a:r>
              <a:rPr lang="en-US" sz="1200"/>
              <a:t>The old CERN LIL (LEP Injector Linac) accelerating structures (3 GHz). The TW structure is surrounded by focusing solenoids, required for the positrons. </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Linac architecture: superconductivity</a:t>
            </a:r>
          </a:p>
        </p:txBody>
      </p:sp>
      <p:sp>
        <p:nvSpPr>
          <p:cNvPr id="3" name="Footer Placeholder 2"/>
          <p:cNvSpPr>
            <a:spLocks noGrp="1"/>
          </p:cNvSpPr>
          <p:nvPr>
            <p:ph type="ftr" sz="quarter" idx="11"/>
          </p:nvPr>
        </p:nvSpPr>
        <p:spPr>
          <a:xfrm>
            <a:off x="4012682" y="5955658"/>
            <a:ext cx="6572221" cy="364651"/>
          </a:xfrm>
        </p:spPr>
        <p:txBody>
          <a:bodyPr/>
          <a:lstStyle/>
          <a:p>
            <a:fld id="{EB996D84-0222-4F55-83D2-C4FDBB2E5B02}" type="slidenum">
              <a:rPr lang="en-GB" smtClean="0"/>
              <a:pPr/>
              <a:t>87</a:t>
            </a:fld>
            <a:endParaRPr lang="en-GB"/>
          </a:p>
        </p:txBody>
      </p:sp>
      <p:sp>
        <p:nvSpPr>
          <p:cNvPr id="4" name="TextBox 3"/>
          <p:cNvSpPr txBox="1"/>
          <p:nvPr/>
        </p:nvSpPr>
        <p:spPr>
          <a:xfrm>
            <a:off x="452063" y="1047108"/>
            <a:ext cx="7623425" cy="1308050"/>
          </a:xfrm>
          <a:prstGeom prst="rect">
            <a:avLst/>
          </a:prstGeom>
          <a:noFill/>
        </p:spPr>
        <p:txBody>
          <a:bodyPr wrap="square" rtlCol="0">
            <a:spAutoFit/>
          </a:bodyPr>
          <a:lstStyle/>
          <a:p>
            <a:pPr>
              <a:spcBef>
                <a:spcPts val="600"/>
              </a:spcBef>
            </a:pPr>
            <a:r>
              <a:rPr lang="en-US" sz="1600" dirty="0">
                <a:solidFill>
                  <a:srgbClr val="FF0000"/>
                </a:solidFill>
              </a:rPr>
              <a:t>Advantages</a:t>
            </a:r>
            <a:r>
              <a:rPr lang="en-US" sz="1600" dirty="0"/>
              <a:t>:</a:t>
            </a:r>
          </a:p>
          <a:p>
            <a:pPr>
              <a:spcBef>
                <a:spcPts val="600"/>
              </a:spcBef>
              <a:buFont typeface="Wingdings" pitchFamily="2" charset="2"/>
              <a:buChar char="Ø"/>
            </a:pPr>
            <a:r>
              <a:rPr lang="en-US" sz="1600" dirty="0"/>
              <a:t>- </a:t>
            </a:r>
            <a:r>
              <a:rPr lang="en-US" sz="1600" dirty="0">
                <a:solidFill>
                  <a:srgbClr val="FF0000"/>
                </a:solidFill>
              </a:rPr>
              <a:t>Much smaller RF system </a:t>
            </a:r>
            <a:r>
              <a:rPr lang="en-US" sz="1600" dirty="0"/>
              <a:t>(only beam power) </a:t>
            </a:r>
            <a:r>
              <a:rPr lang="en-US" sz="1600" dirty="0">
                <a:latin typeface="Arial"/>
                <a:cs typeface="Arial"/>
              </a:rPr>
              <a:t>→ prefer low current/high duty</a:t>
            </a:r>
            <a:r>
              <a:rPr lang="en-US" sz="1600" dirty="0"/>
              <a:t> </a:t>
            </a:r>
          </a:p>
          <a:p>
            <a:pPr>
              <a:spcBef>
                <a:spcPts val="600"/>
              </a:spcBef>
              <a:buFont typeface="Wingdings" pitchFamily="2" charset="2"/>
              <a:buChar char="Ø"/>
            </a:pPr>
            <a:r>
              <a:rPr lang="en-US" sz="1600" dirty="0"/>
              <a:t> </a:t>
            </a:r>
            <a:r>
              <a:rPr lang="en-US" sz="1600" dirty="0">
                <a:solidFill>
                  <a:srgbClr val="FF0000"/>
                </a:solidFill>
              </a:rPr>
              <a:t>Large aperture </a:t>
            </a:r>
            <a:r>
              <a:rPr lang="en-US" sz="1600" dirty="0"/>
              <a:t>(lower beam loss in the SC section).</a:t>
            </a:r>
          </a:p>
          <a:p>
            <a:pPr>
              <a:spcBef>
                <a:spcPts val="600"/>
              </a:spcBef>
              <a:buFont typeface="Wingdings" pitchFamily="2" charset="2"/>
              <a:buChar char="Ø"/>
            </a:pPr>
            <a:r>
              <a:rPr lang="en-US" sz="1600" dirty="0"/>
              <a:t> </a:t>
            </a:r>
            <a:r>
              <a:rPr lang="en-US" sz="1600" dirty="0">
                <a:solidFill>
                  <a:srgbClr val="FF0000"/>
                </a:solidFill>
              </a:rPr>
              <a:t>Lower operating costs </a:t>
            </a:r>
            <a:r>
              <a:rPr lang="en-US" sz="1600" dirty="0"/>
              <a:t>(electricity consumption).</a:t>
            </a:r>
          </a:p>
        </p:txBody>
      </p:sp>
      <p:pic>
        <p:nvPicPr>
          <p:cNvPr id="6" name="Picture 11" descr="9706010_0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81617" y="1164634"/>
            <a:ext cx="3883241" cy="2601231"/>
          </a:xfrm>
          <a:prstGeom prst="rect">
            <a:avLst/>
          </a:prstGeom>
          <a:noFill/>
        </p:spPr>
      </p:pic>
      <p:sp>
        <p:nvSpPr>
          <p:cNvPr id="7" name="TextBox 6"/>
          <p:cNvSpPr txBox="1"/>
          <p:nvPr/>
        </p:nvSpPr>
        <p:spPr>
          <a:xfrm>
            <a:off x="452063" y="2610016"/>
            <a:ext cx="8153400" cy="3200876"/>
          </a:xfrm>
          <a:prstGeom prst="rect">
            <a:avLst/>
          </a:prstGeom>
          <a:noFill/>
        </p:spPr>
        <p:txBody>
          <a:bodyPr wrap="square" rtlCol="0">
            <a:spAutoFit/>
          </a:bodyPr>
          <a:lstStyle/>
          <a:p>
            <a:pPr>
              <a:spcBef>
                <a:spcPts val="600"/>
              </a:spcBef>
            </a:pPr>
            <a:r>
              <a:rPr lang="en-US" sz="1600" dirty="0">
                <a:solidFill>
                  <a:srgbClr val="FF0000"/>
                </a:solidFill>
              </a:rPr>
              <a:t>Disadvantages</a:t>
            </a:r>
            <a:r>
              <a:rPr lang="en-US" sz="1600" dirty="0"/>
              <a:t>:</a:t>
            </a:r>
          </a:p>
          <a:p>
            <a:pPr>
              <a:spcBef>
                <a:spcPts val="600"/>
              </a:spcBef>
              <a:buFont typeface="Wingdings" pitchFamily="2" charset="2"/>
              <a:buChar char="Ø"/>
            </a:pPr>
            <a:r>
              <a:rPr lang="en-US" sz="1600" dirty="0"/>
              <a:t> Need </a:t>
            </a:r>
            <a:r>
              <a:rPr lang="en-US" sz="1600" dirty="0">
                <a:solidFill>
                  <a:srgbClr val="FF0000"/>
                </a:solidFill>
              </a:rPr>
              <a:t>cryogenic system </a:t>
            </a:r>
            <a:r>
              <a:rPr lang="en-US" sz="1400" dirty="0"/>
              <a:t>(in pulsed machines, size dominated by static loss </a:t>
            </a:r>
            <a:r>
              <a:rPr lang="en-US" sz="1400" dirty="0">
                <a:latin typeface="Arial"/>
                <a:cs typeface="Arial"/>
              </a:rPr>
              <a:t>→ prefer low repetition frequency or CW to minimize filling time/beam time</a:t>
            </a:r>
            <a:r>
              <a:rPr lang="en-US" sz="1400" dirty="0"/>
              <a:t>).</a:t>
            </a:r>
            <a:endParaRPr lang="en-US" sz="1600" dirty="0"/>
          </a:p>
          <a:p>
            <a:pPr>
              <a:spcBef>
                <a:spcPts val="600"/>
              </a:spcBef>
              <a:buFont typeface="Wingdings" pitchFamily="2" charset="2"/>
              <a:buChar char="Ø"/>
            </a:pPr>
            <a:r>
              <a:rPr lang="en-US" sz="1600" dirty="0"/>
              <a:t> Need </a:t>
            </a:r>
            <a:r>
              <a:rPr lang="en-US" sz="1600" dirty="0">
                <a:solidFill>
                  <a:srgbClr val="FF0000"/>
                </a:solidFill>
              </a:rPr>
              <a:t>cold/warm transitions </a:t>
            </a:r>
            <a:r>
              <a:rPr lang="en-US" sz="1600" dirty="0"/>
              <a:t>to accommodate quadrupoles </a:t>
            </a:r>
            <a:r>
              <a:rPr lang="en-US" sz="1600" dirty="0">
                <a:latin typeface="Arial"/>
                <a:cs typeface="Arial"/>
              </a:rPr>
              <a:t>→ becomes more expensive at low energy (short focusing periods)</a:t>
            </a:r>
            <a:r>
              <a:rPr lang="en-US" sz="1600" dirty="0"/>
              <a:t>.</a:t>
            </a:r>
          </a:p>
          <a:p>
            <a:pPr>
              <a:spcBef>
                <a:spcPts val="600"/>
              </a:spcBef>
              <a:buFont typeface="Wingdings" pitchFamily="2" charset="2"/>
              <a:buChar char="Ø"/>
            </a:pPr>
            <a:r>
              <a:rPr lang="en-US" sz="1600" dirty="0"/>
              <a:t> Individual </a:t>
            </a:r>
            <a:r>
              <a:rPr lang="en-US" sz="1600" dirty="0">
                <a:solidFill>
                  <a:srgbClr val="FF0000"/>
                </a:solidFill>
              </a:rPr>
              <a:t>gradients difficult to predict </a:t>
            </a:r>
            <a:r>
              <a:rPr lang="en-US" sz="1600" dirty="0"/>
              <a:t>(large spread) </a:t>
            </a:r>
            <a:r>
              <a:rPr lang="en-US" sz="1600" dirty="0">
                <a:latin typeface="Arial"/>
                <a:cs typeface="Arial"/>
              </a:rPr>
              <a:t>→ need large safety margin in gradient at low energy</a:t>
            </a:r>
            <a:r>
              <a:rPr lang="en-US" sz="1600" dirty="0"/>
              <a:t>. </a:t>
            </a:r>
          </a:p>
          <a:p>
            <a:pPr>
              <a:spcBef>
                <a:spcPts val="600"/>
              </a:spcBef>
            </a:pPr>
            <a:endParaRPr lang="en-US" sz="900" dirty="0"/>
          </a:p>
          <a:p>
            <a:pPr>
              <a:spcBef>
                <a:spcPts val="600"/>
              </a:spcBef>
            </a:pPr>
            <a:r>
              <a:rPr lang="en-US" sz="1600" dirty="0">
                <a:solidFill>
                  <a:srgbClr val="FF0000"/>
                </a:solidFill>
              </a:rPr>
              <a:t>Conclusions</a:t>
            </a:r>
            <a:r>
              <a:rPr lang="en-US" sz="1600" dirty="0"/>
              <a:t>: </a:t>
            </a:r>
          </a:p>
          <a:p>
            <a:pPr>
              <a:spcBef>
                <a:spcPts val="600"/>
              </a:spcBef>
            </a:pPr>
            <a:r>
              <a:rPr lang="en-US" sz="1600" dirty="0"/>
              <a:t>1. Superconductivity gives a large advantage in cost at high energy / high duty cycle.</a:t>
            </a:r>
          </a:p>
          <a:p>
            <a:pPr>
              <a:spcBef>
                <a:spcPts val="600"/>
              </a:spcBef>
            </a:pPr>
            <a:r>
              <a:rPr lang="en-US" sz="1600" dirty="0"/>
              <a:t>2. At low energy / low duty cycle superconducting sections become expensive. </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Comparing</a:t>
            </a:r>
            <a:r>
              <a:rPr lang="fr-CH" dirty="0"/>
              <a:t> NC and SC</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88</a:t>
            </a:fld>
            <a:endParaRPr lang="en-GB"/>
          </a:p>
        </p:txBody>
      </p:sp>
      <p:pic>
        <p:nvPicPr>
          <p:cNvPr id="67481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3014" y="1082228"/>
            <a:ext cx="7772400" cy="5032028"/>
          </a:xfrm>
          <a:prstGeom prst="rect">
            <a:avLst/>
          </a:prstGeom>
          <a:noFill/>
          <a:ln w="9525">
            <a:noFill/>
            <a:miter lim="800000"/>
            <a:headEnd/>
            <a:tailEnd/>
          </a:ln>
        </p:spPr>
      </p:pic>
      <p:sp>
        <p:nvSpPr>
          <p:cNvPr id="5" name="TextBox 4"/>
          <p:cNvSpPr txBox="1"/>
          <p:nvPr/>
        </p:nvSpPr>
        <p:spPr>
          <a:xfrm>
            <a:off x="3581401" y="6400800"/>
            <a:ext cx="5994013" cy="369332"/>
          </a:xfrm>
          <a:prstGeom prst="rect">
            <a:avLst/>
          </a:prstGeom>
          <a:noFill/>
        </p:spPr>
        <p:txBody>
          <a:bodyPr wrap="none" rtlCol="0">
            <a:spAutoFit/>
          </a:bodyPr>
          <a:lstStyle/>
          <a:p>
            <a:r>
              <a:rPr lang="fr-CH" dirty="0"/>
              <a:t>This and the </a:t>
            </a:r>
            <a:r>
              <a:rPr lang="fr-CH" dirty="0" err="1"/>
              <a:t>next</a:t>
            </a:r>
            <a:r>
              <a:rPr lang="fr-CH" dirty="0"/>
              <a:t> few </a:t>
            </a:r>
            <a:r>
              <a:rPr lang="fr-CH" dirty="0" err="1"/>
              <a:t>slides</a:t>
            </a:r>
            <a:r>
              <a:rPr lang="fr-CH" dirty="0"/>
              <a:t> </a:t>
            </a:r>
            <a:r>
              <a:rPr lang="fr-CH" dirty="0" err="1"/>
              <a:t>courtesy</a:t>
            </a:r>
            <a:r>
              <a:rPr lang="fr-CH" dirty="0"/>
              <a:t> of F. Gerigk, CERN</a:t>
            </a:r>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When</a:t>
            </a:r>
            <a:r>
              <a:rPr lang="fr-CH" dirty="0"/>
              <a:t> are SC </a:t>
            </a:r>
            <a:r>
              <a:rPr lang="fr-CH" dirty="0" err="1"/>
              <a:t>cavities</a:t>
            </a:r>
            <a:r>
              <a:rPr lang="fr-CH" dirty="0"/>
              <a:t> attractive?</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89</a:t>
            </a:fld>
            <a:endParaRPr lang="en-GB"/>
          </a:p>
        </p:txBody>
      </p:sp>
      <p:pic>
        <p:nvPicPr>
          <p:cNvPr id="67584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30794" y="1078787"/>
            <a:ext cx="8547017" cy="508250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7C040-45CE-4EF4-A899-3F7A3A179D11}"/>
              </a:ext>
            </a:extLst>
          </p:cNvPr>
          <p:cNvSpPr>
            <a:spLocks noGrp="1"/>
          </p:cNvSpPr>
          <p:nvPr>
            <p:ph type="title"/>
          </p:nvPr>
        </p:nvSpPr>
        <p:spPr>
          <a:xfrm>
            <a:off x="375557" y="381000"/>
            <a:ext cx="11381014" cy="762000"/>
          </a:xfrm>
        </p:spPr>
        <p:txBody>
          <a:bodyPr/>
          <a:lstStyle/>
          <a:p>
            <a:r>
              <a:rPr lang="fr-CH" dirty="0" err="1"/>
              <a:t>Synchronism</a:t>
            </a:r>
            <a:r>
              <a:rPr lang="fr-CH" dirty="0"/>
              <a:t> condition for the Wideröe</a:t>
            </a:r>
            <a:endParaRPr lang="en-GB" dirty="0"/>
          </a:p>
        </p:txBody>
      </p:sp>
      <p:sp>
        <p:nvSpPr>
          <p:cNvPr id="7" name="Footer Placeholder 6">
            <a:extLst>
              <a:ext uri="{FF2B5EF4-FFF2-40B4-BE49-F238E27FC236}">
                <a16:creationId xmlns:a16="http://schemas.microsoft.com/office/drawing/2014/main" id="{69D00122-29DE-4B3C-8710-EA4E0A5F29C5}"/>
              </a:ext>
            </a:extLst>
          </p:cNvPr>
          <p:cNvSpPr>
            <a:spLocks noGrp="1"/>
          </p:cNvSpPr>
          <p:nvPr>
            <p:ph type="ftr" sz="quarter" idx="11"/>
          </p:nvPr>
        </p:nvSpPr>
        <p:spPr/>
        <p:txBody>
          <a:bodyPr/>
          <a:lstStyle/>
          <a:p>
            <a:fld id="{0A832623-D834-4522-8DBA-C4BF1BBF7D65}" type="slidenum">
              <a:rPr lang="en-GB" smtClean="0"/>
              <a:pPr/>
              <a:t>9</a:t>
            </a:fld>
            <a:endParaRPr lang="en-GB"/>
          </a:p>
        </p:txBody>
      </p:sp>
      <p:graphicFrame>
        <p:nvGraphicFramePr>
          <p:cNvPr id="8" name="Object 56">
            <a:extLst>
              <a:ext uri="{FF2B5EF4-FFF2-40B4-BE49-F238E27FC236}">
                <a16:creationId xmlns:a16="http://schemas.microsoft.com/office/drawing/2014/main" id="{5B4CF003-B075-45CF-9D49-272169304880}"/>
              </a:ext>
            </a:extLst>
          </p:cNvPr>
          <p:cNvGraphicFramePr>
            <a:graphicFrameLocks noGrp="1" noChangeAspect="1"/>
          </p:cNvGraphicFramePr>
          <p:nvPr>
            <p:ph sz="half" idx="1"/>
            <p:extLst>
              <p:ext uri="{D42A27DB-BD31-4B8C-83A1-F6EECF244321}">
                <p14:modId xmlns:p14="http://schemas.microsoft.com/office/powerpoint/2010/main" val="1316255631"/>
              </p:ext>
            </p:extLst>
          </p:nvPr>
        </p:nvGraphicFramePr>
        <p:xfrm>
          <a:off x="5556250" y="2933700"/>
          <a:ext cx="1592263" cy="990600"/>
        </p:xfrm>
        <a:graphic>
          <a:graphicData uri="http://schemas.openxmlformats.org/presentationml/2006/ole">
            <mc:AlternateContent xmlns:mc="http://schemas.openxmlformats.org/markup-compatibility/2006">
              <mc:Choice xmlns:v="urn:schemas-microsoft-com:vml" Requires="v">
                <p:oleObj name="Equation" r:id="rId2" imgW="672840" imgH="419040" progId="Equation.3">
                  <p:embed/>
                </p:oleObj>
              </mc:Choice>
              <mc:Fallback>
                <p:oleObj name="Equation" r:id="rId2" imgW="672840" imgH="419040" progId="Equation.3">
                  <p:embed/>
                  <p:pic>
                    <p:nvPicPr>
                      <p:cNvPr id="662584" name="Object 5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6250" y="2933700"/>
                        <a:ext cx="1592263" cy="990600"/>
                      </a:xfrm>
                      <a:prstGeom prst="rect">
                        <a:avLst/>
                      </a:prstGeom>
                      <a:noFill/>
                      <a:ln w="9525">
                        <a:solidFill>
                          <a:srgbClr val="3333FF"/>
                        </a:solidFill>
                        <a:miter lim="800000"/>
                        <a:headEnd/>
                        <a:tailEnd/>
                      </a:ln>
                    </p:spPr>
                  </p:pic>
                </p:oleObj>
              </mc:Fallback>
            </mc:AlternateContent>
          </a:graphicData>
        </a:graphic>
      </p:graphicFrame>
      <p:sp>
        <p:nvSpPr>
          <p:cNvPr id="9" name="TextBox 8">
            <a:extLst>
              <a:ext uri="{FF2B5EF4-FFF2-40B4-BE49-F238E27FC236}">
                <a16:creationId xmlns:a16="http://schemas.microsoft.com/office/drawing/2014/main" id="{0C9BD178-FF27-4281-B8BE-87873C9F2A3C}"/>
              </a:ext>
            </a:extLst>
          </p:cNvPr>
          <p:cNvSpPr txBox="1"/>
          <p:nvPr/>
        </p:nvSpPr>
        <p:spPr>
          <a:xfrm>
            <a:off x="846966" y="1982425"/>
            <a:ext cx="10498067" cy="492443"/>
          </a:xfrm>
          <a:prstGeom prst="rect">
            <a:avLst/>
          </a:prstGeom>
          <a:noFill/>
        </p:spPr>
        <p:txBody>
          <a:bodyPr wrap="none" lIns="0" tIns="0" rIns="0" bIns="0" rtlCol="0">
            <a:spAutoFit/>
          </a:bodyPr>
          <a:lstStyle/>
          <a:p>
            <a:pPr algn="l"/>
            <a:r>
              <a:rPr lang="en-GB" sz="2000" dirty="0"/>
              <a:t>Please note that for the particular case of the Wideröe seen in the previous lectures</a:t>
            </a:r>
            <a:r>
              <a:rPr lang="en-GB" dirty="0"/>
              <a:t>, </a:t>
            </a:r>
            <a:r>
              <a:rPr lang="en-GB" sz="3200" i="1" dirty="0" err="1">
                <a:latin typeface="Symbol" panose="05050102010706020507" pitchFamily="18" charset="2"/>
              </a:rPr>
              <a:t>Df</a:t>
            </a:r>
            <a:r>
              <a:rPr lang="en-GB" sz="3200" i="1" dirty="0">
                <a:latin typeface="Symbol" panose="05050102010706020507" pitchFamily="18" charset="2"/>
              </a:rPr>
              <a:t>=p</a:t>
            </a:r>
            <a:endParaRPr lang="en-GB" dirty="0"/>
          </a:p>
        </p:txBody>
      </p:sp>
      <p:sp>
        <p:nvSpPr>
          <p:cNvPr id="10" name="TextBox 9">
            <a:extLst>
              <a:ext uri="{FF2B5EF4-FFF2-40B4-BE49-F238E27FC236}">
                <a16:creationId xmlns:a16="http://schemas.microsoft.com/office/drawing/2014/main" id="{A29025A4-EDC7-4608-B95C-06C07380AFEC}"/>
              </a:ext>
            </a:extLst>
          </p:cNvPr>
          <p:cNvSpPr txBox="1"/>
          <p:nvPr/>
        </p:nvSpPr>
        <p:spPr>
          <a:xfrm>
            <a:off x="930729" y="3242101"/>
            <a:ext cx="4273606" cy="307777"/>
          </a:xfrm>
          <a:prstGeom prst="rect">
            <a:avLst/>
          </a:prstGeom>
          <a:noFill/>
        </p:spPr>
        <p:txBody>
          <a:bodyPr wrap="none" lIns="0" tIns="0" rIns="0" bIns="0" rtlCol="0">
            <a:spAutoFit/>
          </a:bodyPr>
          <a:lstStyle/>
          <a:p>
            <a:pPr algn="l"/>
            <a:r>
              <a:rPr lang="fr-CH" sz="2000" dirty="0"/>
              <a:t>The </a:t>
            </a:r>
            <a:r>
              <a:rPr lang="fr-CH" sz="2000" dirty="0" err="1"/>
              <a:t>general</a:t>
            </a:r>
            <a:r>
              <a:rPr lang="fr-CH" sz="2000" dirty="0"/>
              <a:t> relation for </a:t>
            </a:r>
            <a:r>
              <a:rPr lang="fr-CH" sz="2000" dirty="0" err="1"/>
              <a:t>synchronicity</a:t>
            </a:r>
            <a:r>
              <a:rPr lang="fr-CH" sz="2000" dirty="0"/>
              <a:t> </a:t>
            </a:r>
            <a:endParaRPr lang="en-GB" sz="2000" dirty="0"/>
          </a:p>
        </p:txBody>
      </p:sp>
      <p:sp>
        <p:nvSpPr>
          <p:cNvPr id="11" name="TextBox 10">
            <a:extLst>
              <a:ext uri="{FF2B5EF4-FFF2-40B4-BE49-F238E27FC236}">
                <a16:creationId xmlns:a16="http://schemas.microsoft.com/office/drawing/2014/main" id="{0E18D89D-390F-4647-8BA1-2D9210314A90}"/>
              </a:ext>
            </a:extLst>
          </p:cNvPr>
          <p:cNvSpPr txBox="1"/>
          <p:nvPr/>
        </p:nvSpPr>
        <p:spPr>
          <a:xfrm>
            <a:off x="930729" y="4260646"/>
            <a:ext cx="5717912" cy="430887"/>
          </a:xfrm>
          <a:prstGeom prst="rect">
            <a:avLst/>
          </a:prstGeom>
          <a:noFill/>
        </p:spPr>
        <p:txBody>
          <a:bodyPr wrap="none" lIns="0" tIns="0" rIns="0" bIns="0" rtlCol="0">
            <a:spAutoFit/>
          </a:bodyPr>
          <a:lstStyle/>
          <a:p>
            <a:pPr algn="l"/>
            <a:r>
              <a:rPr lang="fr-CH" sz="2000" dirty="0" err="1"/>
              <a:t>becomes</a:t>
            </a:r>
            <a:r>
              <a:rPr lang="fr-CH" sz="2000" dirty="0"/>
              <a:t>   </a:t>
            </a:r>
            <a:r>
              <a:rPr lang="fr-CH" sz="2800" i="1" dirty="0">
                <a:latin typeface="Symbol" panose="05050102010706020507" pitchFamily="18" charset="2"/>
              </a:rPr>
              <a:t>p </a:t>
            </a:r>
            <a:r>
              <a:rPr lang="fr-CH" sz="2800" i="1" dirty="0"/>
              <a:t>/ d = 2</a:t>
            </a:r>
            <a:r>
              <a:rPr lang="fr-CH" sz="2800" i="1" dirty="0">
                <a:latin typeface="Symbol" panose="05050102010706020507" pitchFamily="18" charset="2"/>
              </a:rPr>
              <a:t>p / </a:t>
            </a:r>
            <a:r>
              <a:rPr lang="fr-CH" sz="2800" i="1" dirty="0" err="1">
                <a:latin typeface="Symbol" panose="05050102010706020507" pitchFamily="18" charset="2"/>
              </a:rPr>
              <a:t>bl</a:t>
            </a:r>
            <a:r>
              <a:rPr lang="fr-CH" sz="2800" i="1" dirty="0">
                <a:latin typeface="Symbol" panose="05050102010706020507" pitchFamily="18" charset="2"/>
              </a:rPr>
              <a:t> </a:t>
            </a:r>
            <a:r>
              <a:rPr lang="fr-CH" sz="2800" dirty="0"/>
              <a:t>or </a:t>
            </a:r>
            <a:r>
              <a:rPr lang="fr-CH" sz="2800" i="1" dirty="0"/>
              <a:t>d = </a:t>
            </a:r>
            <a:r>
              <a:rPr lang="fr-CH" sz="2800" i="1" dirty="0" err="1">
                <a:latin typeface="Symbol" panose="05050102010706020507" pitchFamily="18" charset="2"/>
              </a:rPr>
              <a:t>bl</a:t>
            </a:r>
            <a:r>
              <a:rPr lang="fr-CH" sz="2800" i="1" dirty="0">
                <a:latin typeface="Symbol" panose="05050102010706020507" pitchFamily="18" charset="2"/>
              </a:rPr>
              <a:t> </a:t>
            </a:r>
            <a:r>
              <a:rPr lang="fr-CH" sz="2800" i="1" dirty="0"/>
              <a:t>/ 2   </a:t>
            </a:r>
            <a:endParaRPr lang="en-GB" sz="2000" i="1" dirty="0"/>
          </a:p>
        </p:txBody>
      </p:sp>
      <p:pic>
        <p:nvPicPr>
          <p:cNvPr id="3" name="Picture 2">
            <a:extLst>
              <a:ext uri="{FF2B5EF4-FFF2-40B4-BE49-F238E27FC236}">
                <a16:creationId xmlns:a16="http://schemas.microsoft.com/office/drawing/2014/main" id="{DE204664-4E94-1D1A-B48A-3AFF8AD07018}"/>
              </a:ext>
            </a:extLst>
          </p:cNvPr>
          <p:cNvPicPr>
            <a:picLocks noChangeAspect="1"/>
          </p:cNvPicPr>
          <p:nvPr/>
        </p:nvPicPr>
        <p:blipFill>
          <a:blip r:embed="rId4"/>
          <a:stretch>
            <a:fillRect/>
          </a:stretch>
        </p:blipFill>
        <p:spPr>
          <a:xfrm>
            <a:off x="6636703" y="4383132"/>
            <a:ext cx="5555297" cy="1789068"/>
          </a:xfrm>
          <a:prstGeom prst="rect">
            <a:avLst/>
          </a:prstGeom>
        </p:spPr>
      </p:pic>
      <p:pic>
        <p:nvPicPr>
          <p:cNvPr id="4" name="Picture 3">
            <a:extLst>
              <a:ext uri="{FF2B5EF4-FFF2-40B4-BE49-F238E27FC236}">
                <a16:creationId xmlns:a16="http://schemas.microsoft.com/office/drawing/2014/main" id="{3EB4E74B-DC8C-812F-7697-161114F89164}"/>
              </a:ext>
            </a:extLst>
          </p:cNvPr>
          <p:cNvPicPr>
            <a:picLocks noChangeAspect="1"/>
          </p:cNvPicPr>
          <p:nvPr/>
        </p:nvPicPr>
        <p:blipFill>
          <a:blip r:embed="rId5"/>
          <a:stretch>
            <a:fillRect/>
          </a:stretch>
        </p:blipFill>
        <p:spPr>
          <a:xfrm>
            <a:off x="9100386" y="2679894"/>
            <a:ext cx="2244647" cy="1616146"/>
          </a:xfrm>
          <a:prstGeom prst="rect">
            <a:avLst/>
          </a:prstGeom>
        </p:spPr>
      </p:pic>
    </p:spTree>
    <p:extLst>
      <p:ext uri="{BB962C8B-B14F-4D97-AF65-F5344CB8AC3E}">
        <p14:creationId xmlns:p14="http://schemas.microsoft.com/office/powerpoint/2010/main" val="399850903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Pulsed</a:t>
            </a:r>
            <a:r>
              <a:rPr lang="fr-CH" dirty="0"/>
              <a:t> </a:t>
            </a:r>
            <a:r>
              <a:rPr lang="fr-CH" dirty="0" err="1"/>
              <a:t>operation</a:t>
            </a:r>
            <a:r>
              <a:rPr lang="fr-CH" dirty="0"/>
              <a:t> for SC </a:t>
            </a:r>
            <a:r>
              <a:rPr lang="fr-CH" dirty="0" err="1"/>
              <a:t>cavities</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90</a:t>
            </a:fld>
            <a:endParaRPr lang="en-GB"/>
          </a:p>
        </p:txBody>
      </p:sp>
      <p:pic>
        <p:nvPicPr>
          <p:cNvPr id="67686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96093" y="1178959"/>
            <a:ext cx="8981416" cy="4893068"/>
          </a:xfrm>
          <a:prstGeom prst="rect">
            <a:avLst/>
          </a:prstGeom>
          <a:noFill/>
          <a:ln w="9525">
            <a:noFill/>
            <a:miter lim="800000"/>
            <a:headEnd/>
            <a:tailEnd/>
          </a:ln>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Transition warm/cold</a:t>
            </a:r>
          </a:p>
        </p:txBody>
      </p:sp>
      <p:sp>
        <p:nvSpPr>
          <p:cNvPr id="3" name="Footer Placeholder 2"/>
          <p:cNvSpPr>
            <a:spLocks noGrp="1"/>
          </p:cNvSpPr>
          <p:nvPr>
            <p:ph type="ftr" sz="quarter" idx="11"/>
          </p:nvPr>
        </p:nvSpPr>
        <p:spPr>
          <a:xfrm>
            <a:off x="9404279" y="5857982"/>
            <a:ext cx="457200" cy="381000"/>
          </a:xfrm>
        </p:spPr>
        <p:txBody>
          <a:bodyPr/>
          <a:lstStyle/>
          <a:p>
            <a:fld id="{EB996D84-0222-4F55-83D2-C4FDBB2E5B02}" type="slidenum">
              <a:rPr lang="en-GB" smtClean="0"/>
              <a:pPr/>
              <a:t>91</a:t>
            </a:fld>
            <a:endParaRPr lang="en-GB"/>
          </a:p>
        </p:txBody>
      </p:sp>
      <p:sp>
        <p:nvSpPr>
          <p:cNvPr id="5" name="TextBox 4"/>
          <p:cNvSpPr txBox="1"/>
          <p:nvPr/>
        </p:nvSpPr>
        <p:spPr>
          <a:xfrm>
            <a:off x="1555679" y="981182"/>
            <a:ext cx="8610600" cy="1815882"/>
          </a:xfrm>
          <a:prstGeom prst="rect">
            <a:avLst/>
          </a:prstGeom>
          <a:noFill/>
        </p:spPr>
        <p:txBody>
          <a:bodyPr wrap="square" rtlCol="0">
            <a:spAutoFit/>
          </a:bodyPr>
          <a:lstStyle/>
          <a:p>
            <a:r>
              <a:rPr lang="en-US" sz="1600" dirty="0"/>
              <a:t>The </a:t>
            </a:r>
            <a:r>
              <a:rPr lang="en-US" sz="1600" dirty="0">
                <a:solidFill>
                  <a:srgbClr val="FF0000"/>
                </a:solidFill>
              </a:rPr>
              <a:t>RFQ must be normal conducting </a:t>
            </a:r>
            <a:r>
              <a:rPr lang="en-US" sz="1600" dirty="0"/>
              <a:t>(construction problems / inherent beam loss). </a:t>
            </a:r>
          </a:p>
          <a:p>
            <a:endParaRPr lang="en-US" sz="1600" dirty="0"/>
          </a:p>
          <a:p>
            <a:r>
              <a:rPr lang="en-US" sz="1600" dirty="0"/>
              <a:t>Modern </a:t>
            </a:r>
            <a:r>
              <a:rPr lang="en-US" sz="1600" dirty="0">
                <a:solidFill>
                  <a:srgbClr val="FF0000"/>
                </a:solidFill>
              </a:rPr>
              <a:t>high-energy</a:t>
            </a:r>
            <a:r>
              <a:rPr lang="en-US" sz="1600" dirty="0"/>
              <a:t> (&gt;200 MeV) sections should be </a:t>
            </a:r>
            <a:r>
              <a:rPr lang="en-US" sz="1600" dirty="0">
                <a:solidFill>
                  <a:srgbClr val="FF0000"/>
                </a:solidFill>
              </a:rPr>
              <a:t>superconducting</a:t>
            </a:r>
            <a:r>
              <a:rPr lang="en-US" sz="1600" dirty="0"/>
              <a:t>.</a:t>
            </a:r>
          </a:p>
          <a:p>
            <a:endParaRPr lang="en-US" sz="1600" dirty="0"/>
          </a:p>
          <a:p>
            <a:r>
              <a:rPr lang="en-US" sz="1600" i="1" dirty="0"/>
              <a:t>	But where is the optimum transition energy between normal and superconducting?</a:t>
            </a:r>
            <a:r>
              <a:rPr lang="en-US" sz="1600" dirty="0"/>
              <a:t> </a:t>
            </a:r>
          </a:p>
          <a:p>
            <a:endParaRPr lang="en-US" sz="1600" dirty="0"/>
          </a:p>
          <a:p>
            <a:r>
              <a:rPr lang="en-US" sz="1600" dirty="0"/>
              <a:t>The answer is in the cost </a:t>
            </a:r>
            <a:r>
              <a:rPr lang="en-US" sz="1600" dirty="0">
                <a:latin typeface="Arial"/>
                <a:cs typeface="Arial"/>
              </a:rPr>
              <a:t>→ the </a:t>
            </a:r>
            <a:r>
              <a:rPr lang="en-US" sz="1600" dirty="0"/>
              <a:t>economics has to be worked out correctly !</a:t>
            </a:r>
          </a:p>
        </p:txBody>
      </p:sp>
      <p:pic>
        <p:nvPicPr>
          <p:cNvPr id="85606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41880" y="3190983"/>
            <a:ext cx="4587875" cy="2759075"/>
          </a:xfrm>
          <a:prstGeom prst="rect">
            <a:avLst/>
          </a:prstGeom>
          <a:noFill/>
          <a:ln w="9525">
            <a:noFill/>
            <a:miter lim="800000"/>
            <a:headEnd/>
            <a:tailEnd/>
          </a:ln>
          <a:effectLst/>
        </p:spPr>
      </p:pic>
      <p:pic>
        <p:nvPicPr>
          <p:cNvPr id="85606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84280" y="3800583"/>
            <a:ext cx="3040063" cy="2293937"/>
          </a:xfrm>
          <a:prstGeom prst="rect">
            <a:avLst/>
          </a:prstGeom>
          <a:solidFill>
            <a:srgbClr val="FFFFAB"/>
          </a:solidFill>
          <a:ln w="9525">
            <a:noFill/>
            <a:miter lim="800000"/>
            <a:headEnd/>
            <a:tailEnd/>
          </a:ln>
          <a:effectLst/>
        </p:spPr>
      </p:pic>
      <p:sp>
        <p:nvSpPr>
          <p:cNvPr id="11" name="TextBox 10"/>
          <p:cNvSpPr txBox="1"/>
          <p:nvPr/>
        </p:nvSpPr>
        <p:spPr>
          <a:xfrm>
            <a:off x="1784280" y="2962383"/>
            <a:ext cx="3124200" cy="830997"/>
          </a:xfrm>
          <a:prstGeom prst="rect">
            <a:avLst/>
          </a:prstGeom>
          <a:noFill/>
        </p:spPr>
        <p:txBody>
          <a:bodyPr wrap="square" rtlCol="0">
            <a:spAutoFit/>
          </a:bodyPr>
          <a:lstStyle/>
          <a:p>
            <a:r>
              <a:rPr lang="en-US" sz="1600" i="1" dirty="0"/>
              <a:t>Overview of warm/cold transition energies for linacs (operating and in design) </a:t>
            </a:r>
          </a:p>
        </p:txBody>
      </p:sp>
      <p:sp>
        <p:nvSpPr>
          <p:cNvPr id="12" name="TextBox 11"/>
          <p:cNvSpPr txBox="1"/>
          <p:nvPr/>
        </p:nvSpPr>
        <p:spPr>
          <a:xfrm>
            <a:off x="7118279" y="5934182"/>
            <a:ext cx="1486304" cy="338554"/>
          </a:xfrm>
          <a:prstGeom prst="rect">
            <a:avLst/>
          </a:prstGeom>
          <a:noFill/>
        </p:spPr>
        <p:txBody>
          <a:bodyPr wrap="none" rtlCol="0">
            <a:spAutoFit/>
          </a:bodyPr>
          <a:lstStyle/>
          <a:p>
            <a:r>
              <a:rPr lang="en-US" sz="1600" dirty="0"/>
              <a:t>Duty cycle [%]</a:t>
            </a:r>
          </a:p>
        </p:txBody>
      </p:sp>
      <p:sp>
        <p:nvSpPr>
          <p:cNvPr id="13" name="TextBox 12"/>
          <p:cNvSpPr txBox="1"/>
          <p:nvPr/>
        </p:nvSpPr>
        <p:spPr>
          <a:xfrm rot="16200000">
            <a:off x="4592058" y="4193203"/>
            <a:ext cx="1428596" cy="338554"/>
          </a:xfrm>
          <a:prstGeom prst="rect">
            <a:avLst/>
          </a:prstGeom>
          <a:noFill/>
        </p:spPr>
        <p:txBody>
          <a:bodyPr wrap="none" rtlCol="0">
            <a:spAutoFit/>
          </a:bodyPr>
          <a:lstStyle/>
          <a:p>
            <a:r>
              <a:rPr lang="en-US" sz="1600" dirty="0"/>
              <a:t>Energy [MeV]</a:t>
            </a:r>
          </a:p>
        </p:txBody>
      </p:sp>
      <p:sp>
        <p:nvSpPr>
          <p:cNvPr id="4" name="TextBox 3"/>
          <p:cNvSpPr txBox="1"/>
          <p:nvPr/>
        </p:nvSpPr>
        <p:spPr>
          <a:xfrm>
            <a:off x="4146479" y="4922890"/>
            <a:ext cx="383438" cy="307777"/>
          </a:xfrm>
          <a:prstGeom prst="rect">
            <a:avLst/>
          </a:prstGeom>
          <a:solidFill>
            <a:schemeClr val="accent2"/>
          </a:solidFill>
        </p:spPr>
        <p:txBody>
          <a:bodyPr wrap="none" rtlCol="0">
            <a:spAutoFit/>
          </a:bodyPr>
          <a:lstStyle/>
          <a:p>
            <a:r>
              <a:rPr lang="fr-CH" sz="1400" dirty="0"/>
              <a:t>90</a:t>
            </a:r>
            <a:endParaRPr lang="en-GB" sz="1400" dirty="0"/>
          </a:p>
        </p:txBody>
      </p:sp>
      <p:sp>
        <p:nvSpPr>
          <p:cNvPr id="6" name="Oval 5"/>
          <p:cNvSpPr/>
          <p:nvPr/>
        </p:nvSpPr>
        <p:spPr bwMode="auto">
          <a:xfrm>
            <a:off x="6998679" y="4947551"/>
            <a:ext cx="144463" cy="153889"/>
          </a:xfrm>
          <a:prstGeom prst="ellipse">
            <a:avLst/>
          </a:prstGeom>
          <a:solidFill>
            <a:schemeClr val="accent2"/>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000" b="1">
              <a:latin typeface="Arial" charset="0"/>
            </a:endParaRPr>
          </a:p>
        </p:txBody>
      </p:sp>
      <p:cxnSp>
        <p:nvCxnSpPr>
          <p:cNvPr id="8" name="Straight Arrow Connector 7"/>
          <p:cNvCxnSpPr/>
          <p:nvPr/>
        </p:nvCxnSpPr>
        <p:spPr bwMode="auto">
          <a:xfrm flipV="1">
            <a:off x="7070909" y="5101440"/>
            <a:ext cx="0" cy="129227"/>
          </a:xfrm>
          <a:prstGeom prst="straightConnector1">
            <a:avLst/>
          </a:prstGeom>
          <a:solidFill>
            <a:schemeClr val="bg1"/>
          </a:solidFill>
          <a:ln w="12700" cap="flat" cmpd="sng" algn="ctr">
            <a:solidFill>
              <a:schemeClr val="tx1"/>
            </a:solidFill>
            <a:prstDash val="solid"/>
            <a:round/>
            <a:headEnd type="none" w="sm" len="sm"/>
            <a:tailEnd type="triangle"/>
          </a:ln>
          <a:effectLst/>
        </p:spPr>
      </p:cxn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3"/>
          <p:cNvSpPr>
            <a:spLocks noGrp="1"/>
          </p:cNvSpPr>
          <p:nvPr>
            <p:ph type="ftr" sz="quarter" idx="11"/>
          </p:nvPr>
        </p:nvSpPr>
        <p:spPr/>
        <p:txBody>
          <a:bodyPr/>
          <a:lstStyle/>
          <a:p>
            <a:fld id="{DCDC6B9E-81BF-4185-928F-4CC6172F5523}" type="slidenum">
              <a:rPr lang="en-GB"/>
              <a:pPr/>
              <a:t>92</a:t>
            </a:fld>
            <a:endParaRPr lang="en-GB"/>
          </a:p>
        </p:txBody>
      </p:sp>
      <p:sp>
        <p:nvSpPr>
          <p:cNvPr id="457732" name="Rectangle 4"/>
          <p:cNvSpPr>
            <a:spLocks noGrp="1" noChangeArrowheads="1"/>
          </p:cNvSpPr>
          <p:nvPr>
            <p:ph type="title"/>
          </p:nvPr>
        </p:nvSpPr>
        <p:spPr>
          <a:xfrm>
            <a:off x="388706" y="203997"/>
            <a:ext cx="11414588" cy="762000"/>
          </a:xfrm>
        </p:spPr>
        <p:txBody>
          <a:bodyPr/>
          <a:lstStyle/>
          <a:p>
            <a:r>
              <a:rPr lang="en-US" sz="3200" dirty="0"/>
              <a:t>The choice of the frequency</a:t>
            </a:r>
          </a:p>
        </p:txBody>
      </p:sp>
      <p:sp>
        <p:nvSpPr>
          <p:cNvPr id="457733" name="Rectangle 5"/>
          <p:cNvSpPr>
            <a:spLocks noChangeArrowheads="1"/>
          </p:cNvSpPr>
          <p:nvPr/>
        </p:nvSpPr>
        <p:spPr bwMode="auto">
          <a:xfrm>
            <a:off x="156680" y="3294315"/>
            <a:ext cx="12035319" cy="2767438"/>
          </a:xfrm>
          <a:prstGeom prst="rect">
            <a:avLst/>
          </a:prstGeom>
          <a:noFill/>
          <a:ln w="9525">
            <a:noFill/>
            <a:miter lim="800000"/>
            <a:headEnd/>
            <a:tailEnd/>
          </a:ln>
          <a:effectLst/>
        </p:spPr>
        <p:txBody>
          <a:bodyPr lIns="92075" tIns="46038" rIns="92075" bIns="46038"/>
          <a:lstStyle/>
          <a:p>
            <a:pPr marL="174625" indent="-174625">
              <a:lnSpc>
                <a:spcPct val="110000"/>
              </a:lnSpc>
              <a:spcBef>
                <a:spcPct val="50000"/>
              </a:spcBef>
              <a:buClr>
                <a:schemeClr val="hlink"/>
              </a:buClr>
              <a:buFont typeface="Wingdings" pitchFamily="2" charset="2"/>
              <a:buChar char="Ø"/>
            </a:pPr>
            <a:r>
              <a:rPr lang="en-US" sz="1600" dirty="0">
                <a:solidFill>
                  <a:schemeClr val="accent1"/>
                </a:solidFill>
                <a:latin typeface="Comic Sans MS" pitchFamily="66" charset="0"/>
                <a:sym typeface="Symbol" pitchFamily="18" charset="2"/>
              </a:rPr>
              <a:t>Higher frequencies</a:t>
            </a:r>
            <a:r>
              <a:rPr lang="en-US" sz="1600" dirty="0">
                <a:latin typeface="Comic Sans MS" pitchFamily="66" charset="0"/>
                <a:sym typeface="Symbol" pitchFamily="18" charset="2"/>
              </a:rPr>
              <a:t> are economically convenient (shorter, less RF power, higher gradients possible) but limitation comes from </a:t>
            </a:r>
            <a:r>
              <a:rPr lang="en-US" sz="1600" dirty="0">
                <a:solidFill>
                  <a:schemeClr val="accent1"/>
                </a:solidFill>
                <a:latin typeface="Comic Sans MS" pitchFamily="66" charset="0"/>
                <a:sym typeface="Symbol" pitchFamily="18" charset="2"/>
              </a:rPr>
              <a:t>mechanical precision</a:t>
            </a:r>
            <a:r>
              <a:rPr lang="en-US" sz="1600" dirty="0">
                <a:latin typeface="Comic Sans MS" pitchFamily="66" charset="0"/>
                <a:sym typeface="Symbol" pitchFamily="18" charset="2"/>
              </a:rPr>
              <a:t> in construction (tight tolerances are expensive!) and </a:t>
            </a:r>
            <a:r>
              <a:rPr lang="en-US" sz="1600" dirty="0">
                <a:solidFill>
                  <a:schemeClr val="accent1"/>
                </a:solidFill>
                <a:latin typeface="Comic Sans MS" pitchFamily="66" charset="0"/>
                <a:sym typeface="Symbol" pitchFamily="18" charset="2"/>
              </a:rPr>
              <a:t>beam dynamics</a:t>
            </a:r>
            <a:r>
              <a:rPr lang="en-US" sz="1600" dirty="0">
                <a:latin typeface="Comic Sans MS" pitchFamily="66" charset="0"/>
                <a:sym typeface="Symbol" pitchFamily="18" charset="2"/>
              </a:rPr>
              <a:t> for ion linacs at low energy.</a:t>
            </a:r>
          </a:p>
          <a:p>
            <a:pPr marL="174625" indent="-174625">
              <a:lnSpc>
                <a:spcPct val="110000"/>
              </a:lnSpc>
              <a:spcBef>
                <a:spcPct val="50000"/>
              </a:spcBef>
              <a:buClr>
                <a:schemeClr val="hlink"/>
              </a:buClr>
              <a:buFont typeface="Wingdings" pitchFamily="2" charset="2"/>
              <a:buChar char="Ø"/>
            </a:pPr>
            <a:r>
              <a:rPr lang="en-US" sz="1600" dirty="0">
                <a:solidFill>
                  <a:schemeClr val="accent1"/>
                </a:solidFill>
                <a:latin typeface="Comic Sans MS" pitchFamily="66" charset="0"/>
                <a:sym typeface="Symbol" pitchFamily="18" charset="2"/>
              </a:rPr>
              <a:t>Electron linacs</a:t>
            </a:r>
            <a:r>
              <a:rPr lang="en-US" sz="1600" dirty="0">
                <a:latin typeface="Comic Sans MS" pitchFamily="66" charset="0"/>
                <a:sym typeface="Symbol" pitchFamily="18" charset="2"/>
              </a:rPr>
              <a:t> tend to use </a:t>
            </a:r>
            <a:r>
              <a:rPr lang="en-US" sz="1600" dirty="0">
                <a:solidFill>
                  <a:schemeClr val="accent1"/>
                </a:solidFill>
                <a:latin typeface="Comic Sans MS" pitchFamily="66" charset="0"/>
                <a:sym typeface="Symbol" pitchFamily="18" charset="2"/>
              </a:rPr>
              <a:t>higher frequencies</a:t>
            </a:r>
            <a:r>
              <a:rPr lang="en-US" sz="1600" dirty="0">
                <a:latin typeface="Comic Sans MS" pitchFamily="66" charset="0"/>
                <a:sym typeface="Symbol" pitchFamily="18" charset="2"/>
              </a:rPr>
              <a:t> (0.5-12 GHz) than ion linacs. Standard frequency 3 GHz (10 cm wavelength). No limitations from beam dynamics, iris in TW structure requires less accurate machining than nose in SW structure. </a:t>
            </a:r>
          </a:p>
          <a:p>
            <a:pPr marL="174625" indent="-174625">
              <a:lnSpc>
                <a:spcPct val="110000"/>
              </a:lnSpc>
              <a:spcBef>
                <a:spcPct val="50000"/>
              </a:spcBef>
              <a:buClr>
                <a:schemeClr val="hlink"/>
              </a:buClr>
              <a:buFont typeface="Wingdings" pitchFamily="2" charset="2"/>
              <a:buChar char="Ø"/>
            </a:pPr>
            <a:r>
              <a:rPr lang="en-US" sz="1600" dirty="0">
                <a:solidFill>
                  <a:schemeClr val="accent1"/>
                </a:solidFill>
                <a:latin typeface="Comic Sans MS" pitchFamily="66" charset="0"/>
                <a:sym typeface="Symbol" pitchFamily="18" charset="2"/>
              </a:rPr>
              <a:t>Proton linacs</a:t>
            </a:r>
            <a:r>
              <a:rPr lang="en-US" sz="1600" dirty="0">
                <a:latin typeface="Comic Sans MS" pitchFamily="66" charset="0"/>
                <a:sym typeface="Symbol" pitchFamily="18" charset="2"/>
              </a:rPr>
              <a:t> use </a:t>
            </a:r>
            <a:r>
              <a:rPr lang="en-US" sz="1600" dirty="0">
                <a:solidFill>
                  <a:schemeClr val="accent1"/>
                </a:solidFill>
                <a:latin typeface="Comic Sans MS" pitchFamily="66" charset="0"/>
                <a:sym typeface="Symbol" pitchFamily="18" charset="2"/>
              </a:rPr>
              <a:t>lower frequencies</a:t>
            </a:r>
            <a:r>
              <a:rPr lang="en-US" sz="1600" dirty="0">
                <a:latin typeface="Comic Sans MS" pitchFamily="66" charset="0"/>
                <a:sym typeface="Symbol" pitchFamily="18" charset="2"/>
              </a:rPr>
              <a:t> (100-800 MHz), increasing with energy (ex.: 350 – 700 MHz): compromise between focusing, cost and size.  </a:t>
            </a:r>
          </a:p>
          <a:p>
            <a:pPr marL="174625" indent="-174625">
              <a:lnSpc>
                <a:spcPct val="110000"/>
              </a:lnSpc>
              <a:spcBef>
                <a:spcPct val="50000"/>
              </a:spcBef>
              <a:buClr>
                <a:schemeClr val="hlink"/>
              </a:buClr>
              <a:buFont typeface="Wingdings" pitchFamily="2" charset="2"/>
              <a:buChar char="Ø"/>
            </a:pPr>
            <a:r>
              <a:rPr lang="en-US" sz="1600" dirty="0">
                <a:solidFill>
                  <a:schemeClr val="accent1"/>
                </a:solidFill>
                <a:latin typeface="Comic Sans MS" pitchFamily="66" charset="0"/>
                <a:sym typeface="Symbol" pitchFamily="18" charset="2"/>
              </a:rPr>
              <a:t>Heavy ion linacs</a:t>
            </a:r>
            <a:r>
              <a:rPr lang="en-US" sz="1600" dirty="0">
                <a:latin typeface="Comic Sans MS" pitchFamily="66" charset="0"/>
                <a:sym typeface="Symbol" pitchFamily="18" charset="2"/>
              </a:rPr>
              <a:t> tend to use </a:t>
            </a:r>
            <a:r>
              <a:rPr lang="en-US" sz="1600" dirty="0">
                <a:solidFill>
                  <a:schemeClr val="accent1"/>
                </a:solidFill>
                <a:latin typeface="Comic Sans MS" pitchFamily="66" charset="0"/>
                <a:sym typeface="Symbol" pitchFamily="18" charset="2"/>
              </a:rPr>
              <a:t>even lower frequencies</a:t>
            </a:r>
            <a:r>
              <a:rPr lang="en-US" sz="1600" dirty="0">
                <a:latin typeface="Comic Sans MS" pitchFamily="66" charset="0"/>
                <a:sym typeface="Symbol" pitchFamily="18" charset="2"/>
              </a:rPr>
              <a:t> (30-200 MHz), dominated by the low beta in the first sections (CERN lead ion RFQ at 100MHz, 25 keV/u: </a:t>
            </a:r>
            <a:r>
              <a:rPr lang="en-US" sz="1600" dirty="0" err="1">
                <a:latin typeface="Symbol" pitchFamily="18" charset="2"/>
              </a:rPr>
              <a:t>bl</a:t>
            </a:r>
            <a:r>
              <a:rPr lang="en-US" sz="1600" dirty="0">
                <a:latin typeface="Comic Sans MS" pitchFamily="66" charset="0"/>
              </a:rPr>
              <a:t>/2=3.5mm !)</a:t>
            </a:r>
          </a:p>
        </p:txBody>
      </p:sp>
      <p:sp>
        <p:nvSpPr>
          <p:cNvPr id="457734" name="Text Box 6"/>
          <p:cNvSpPr txBox="1">
            <a:spLocks noChangeArrowheads="1"/>
          </p:cNvSpPr>
          <p:nvPr/>
        </p:nvSpPr>
        <p:spPr bwMode="auto">
          <a:xfrm>
            <a:off x="2693542" y="1039290"/>
            <a:ext cx="7010400" cy="2160591"/>
          </a:xfrm>
          <a:prstGeom prst="rect">
            <a:avLst/>
          </a:prstGeom>
          <a:solidFill>
            <a:srgbClr val="FFFFAB"/>
          </a:solidFill>
          <a:ln w="12700">
            <a:solidFill>
              <a:schemeClr val="tx1"/>
            </a:solidFill>
            <a:miter lim="800000"/>
            <a:headEnd type="none" w="sm" len="sm"/>
            <a:tailEnd type="none" w="sm" len="sm"/>
          </a:ln>
          <a:effectLst/>
        </p:spPr>
        <p:txBody>
          <a:bodyPr>
            <a:spAutoFit/>
          </a:bodyPr>
          <a:lstStyle/>
          <a:p>
            <a:pPr>
              <a:lnSpc>
                <a:spcPct val="120000"/>
              </a:lnSpc>
              <a:buFont typeface="Wingdings" pitchFamily="2" charset="2"/>
              <a:buNone/>
            </a:pPr>
            <a:r>
              <a:rPr lang="en-US" sz="800" dirty="0">
                <a:latin typeface="Comic Sans MS" pitchFamily="66" charset="0"/>
              </a:rPr>
              <a:t>		</a:t>
            </a:r>
            <a:r>
              <a:rPr lang="en-US" sz="1200" dirty="0">
                <a:latin typeface="Comic Sans MS" pitchFamily="66" charset="0"/>
              </a:rPr>
              <a:t>approximate scaling laws for linear accelerators:</a:t>
            </a:r>
            <a:r>
              <a:rPr lang="en-US" sz="1600" dirty="0">
                <a:latin typeface="Comic Sans MS" pitchFamily="66" charset="0"/>
              </a:rPr>
              <a:t>   </a:t>
            </a:r>
          </a:p>
          <a:p>
            <a:pPr>
              <a:lnSpc>
                <a:spcPct val="120000"/>
              </a:lnSpc>
              <a:buFont typeface="Wingdings" pitchFamily="2" charset="2"/>
              <a:buChar char="Ü"/>
            </a:pPr>
            <a:r>
              <a:rPr lang="en-US" sz="1600" dirty="0">
                <a:latin typeface="Comic Sans MS" pitchFamily="66" charset="0"/>
              </a:rPr>
              <a:t>   RF defocusing (ion linacs) 		~ frequency</a:t>
            </a:r>
          </a:p>
          <a:p>
            <a:pPr>
              <a:lnSpc>
                <a:spcPct val="120000"/>
              </a:lnSpc>
              <a:buFont typeface="Wingdings" pitchFamily="2" charset="2"/>
              <a:buChar char="Ü"/>
            </a:pPr>
            <a:r>
              <a:rPr lang="en-US" sz="1600" dirty="0">
                <a:latin typeface="Comic Sans MS" pitchFamily="66" charset="0"/>
              </a:rPr>
              <a:t>   Cell length (=</a:t>
            </a:r>
            <a:r>
              <a:rPr lang="en-US" sz="1600" dirty="0" err="1">
                <a:latin typeface="Symbol" pitchFamily="18" charset="2"/>
              </a:rPr>
              <a:t>bl</a:t>
            </a:r>
            <a:r>
              <a:rPr lang="en-US" sz="1600" dirty="0">
                <a:latin typeface="Comic Sans MS" pitchFamily="66" charset="0"/>
              </a:rPr>
              <a:t>/2) 			~ (frequency)</a:t>
            </a:r>
            <a:r>
              <a:rPr lang="en-US" sz="1600" baseline="30000" dirty="0">
                <a:latin typeface="Comic Sans MS" pitchFamily="66" charset="0"/>
              </a:rPr>
              <a:t>-1</a:t>
            </a:r>
            <a:r>
              <a:rPr lang="en-US" sz="1600" dirty="0">
                <a:latin typeface="Comic Sans MS" pitchFamily="66" charset="0"/>
              </a:rPr>
              <a:t>  </a:t>
            </a:r>
          </a:p>
          <a:p>
            <a:pPr>
              <a:lnSpc>
                <a:spcPct val="120000"/>
              </a:lnSpc>
              <a:buFont typeface="Wingdings" pitchFamily="2" charset="2"/>
              <a:buChar char="Ü"/>
            </a:pPr>
            <a:r>
              <a:rPr lang="en-US" sz="1600" dirty="0">
                <a:latin typeface="Comic Sans MS" pitchFamily="66" charset="0"/>
              </a:rPr>
              <a:t>   Maximum surface electric field		~ (frequency)</a:t>
            </a:r>
            <a:r>
              <a:rPr lang="en-US" sz="1600" baseline="30000" dirty="0">
                <a:latin typeface="Comic Sans MS" pitchFamily="66" charset="0"/>
              </a:rPr>
              <a:t>1/2</a:t>
            </a:r>
          </a:p>
          <a:p>
            <a:pPr>
              <a:lnSpc>
                <a:spcPct val="120000"/>
              </a:lnSpc>
              <a:buFont typeface="Wingdings" pitchFamily="2" charset="2"/>
              <a:buChar char="Ü"/>
            </a:pPr>
            <a:r>
              <a:rPr lang="en-US" sz="1600" dirty="0">
                <a:latin typeface="Comic Sans MS" pitchFamily="66" charset="0"/>
              </a:rPr>
              <a:t>   Shunt impedance (power efficiency) 	~ (frequency)</a:t>
            </a:r>
            <a:r>
              <a:rPr lang="en-US" sz="1600" baseline="30000" dirty="0">
                <a:latin typeface="Comic Sans MS" pitchFamily="66" charset="0"/>
              </a:rPr>
              <a:t>1/2</a:t>
            </a:r>
          </a:p>
          <a:p>
            <a:pPr>
              <a:lnSpc>
                <a:spcPct val="120000"/>
              </a:lnSpc>
              <a:buFont typeface="Wingdings" pitchFamily="2" charset="2"/>
              <a:buChar char="Ü"/>
            </a:pPr>
            <a:r>
              <a:rPr lang="en-US" sz="1600" dirty="0">
                <a:latin typeface="Comic Sans MS" pitchFamily="66" charset="0"/>
              </a:rPr>
              <a:t>   Accelerating structure dimensions 	~ (frequency)</a:t>
            </a:r>
            <a:r>
              <a:rPr lang="en-US" sz="1600" baseline="30000" dirty="0">
                <a:latin typeface="Comic Sans MS" pitchFamily="66" charset="0"/>
              </a:rPr>
              <a:t>-1</a:t>
            </a:r>
          </a:p>
          <a:p>
            <a:pPr>
              <a:lnSpc>
                <a:spcPct val="120000"/>
              </a:lnSpc>
              <a:buFont typeface="Wingdings" pitchFamily="2" charset="2"/>
              <a:buChar char="Ü"/>
            </a:pPr>
            <a:r>
              <a:rPr lang="en-US" sz="1600" dirty="0">
                <a:latin typeface="Comic Sans MS" pitchFamily="66" charset="0"/>
              </a:rPr>
              <a:t>   Machining tolerances			~ (frequency)</a:t>
            </a:r>
            <a:r>
              <a:rPr lang="en-US" sz="1600" baseline="30000" dirty="0">
                <a:latin typeface="Comic Sans MS" pitchFamily="66" charset="0"/>
              </a:rPr>
              <a:t>-1</a:t>
            </a:r>
            <a:r>
              <a:rPr lang="en-US" sz="1600" dirty="0">
                <a:latin typeface="Comic Sans MS" pitchFamily="66" charset="0"/>
              </a:rPr>
              <a:t> </a:t>
            </a: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Linac architecture: optimum gradient (NC)</a:t>
            </a:r>
          </a:p>
        </p:txBody>
      </p:sp>
      <p:sp>
        <p:nvSpPr>
          <p:cNvPr id="3" name="Footer Placeholder 2"/>
          <p:cNvSpPr>
            <a:spLocks noGrp="1"/>
          </p:cNvSpPr>
          <p:nvPr>
            <p:ph type="ftr" sz="quarter" idx="11"/>
          </p:nvPr>
        </p:nvSpPr>
        <p:spPr>
          <a:xfrm>
            <a:off x="8281949" y="5765570"/>
            <a:ext cx="457200" cy="381000"/>
          </a:xfrm>
        </p:spPr>
        <p:txBody>
          <a:bodyPr/>
          <a:lstStyle/>
          <a:p>
            <a:fld id="{EB996D84-0222-4F55-83D2-C4FDBB2E5B02}" type="slidenum">
              <a:rPr lang="en-GB" smtClean="0"/>
              <a:pPr/>
              <a:t>93</a:t>
            </a:fld>
            <a:endParaRPr lang="en-GB" dirty="0"/>
          </a:p>
        </p:txBody>
      </p:sp>
      <p:sp>
        <p:nvSpPr>
          <p:cNvPr id="4" name="Text Box 3"/>
          <p:cNvSpPr txBox="1">
            <a:spLocks noChangeArrowheads="1"/>
          </p:cNvSpPr>
          <p:nvPr/>
        </p:nvSpPr>
        <p:spPr bwMode="auto">
          <a:xfrm>
            <a:off x="3017606" y="1741289"/>
            <a:ext cx="4876800" cy="830997"/>
          </a:xfrm>
          <a:prstGeom prst="rect">
            <a:avLst/>
          </a:prstGeom>
          <a:noFill/>
          <a:ln w="9525">
            <a:noFill/>
            <a:miter lim="800000"/>
            <a:headEnd/>
            <a:tailEnd/>
          </a:ln>
          <a:effectLst/>
        </p:spPr>
        <p:txBody>
          <a:bodyPr>
            <a:spAutoFit/>
          </a:bodyPr>
          <a:lstStyle/>
          <a:p>
            <a:r>
              <a:rPr lang="en-US" sz="1600" dirty="0"/>
              <a:t>The cost of a linear accelerator is made of </a:t>
            </a:r>
            <a:r>
              <a:rPr lang="en-US" sz="1600" u="sng" dirty="0">
                <a:solidFill>
                  <a:srgbClr val="FF0000"/>
                </a:solidFill>
              </a:rPr>
              <a:t>2 terms</a:t>
            </a:r>
            <a:r>
              <a:rPr lang="en-US" sz="1600" dirty="0"/>
              <a:t>:</a:t>
            </a:r>
          </a:p>
          <a:p>
            <a:pPr>
              <a:buFontTx/>
              <a:buChar char="•"/>
            </a:pPr>
            <a:r>
              <a:rPr lang="en-US" sz="1600" dirty="0"/>
              <a:t> a “structure” cost proportional to linac length                                                      </a:t>
            </a:r>
          </a:p>
          <a:p>
            <a:pPr>
              <a:buFontTx/>
              <a:buChar char="•"/>
            </a:pPr>
            <a:r>
              <a:rPr lang="en-US" sz="1600" dirty="0"/>
              <a:t> an “RF” cost proportional to total RF power </a:t>
            </a:r>
          </a:p>
        </p:txBody>
      </p:sp>
      <p:graphicFrame>
        <p:nvGraphicFramePr>
          <p:cNvPr id="5" name="Object 1024"/>
          <p:cNvGraphicFramePr>
            <a:graphicFrameLocks noChangeAspect="1"/>
          </p:cNvGraphicFramePr>
          <p:nvPr>
            <p:extLst>
              <p:ext uri="{D42A27DB-BD31-4B8C-83A1-F6EECF244321}">
                <p14:modId xmlns:p14="http://schemas.microsoft.com/office/powerpoint/2010/main" val="2069686076"/>
              </p:ext>
            </p:extLst>
          </p:nvPr>
        </p:nvGraphicFramePr>
        <p:xfrm>
          <a:off x="8281949" y="2078389"/>
          <a:ext cx="1676400" cy="396875"/>
        </p:xfrm>
        <a:graphic>
          <a:graphicData uri="http://schemas.openxmlformats.org/presentationml/2006/ole">
            <mc:AlternateContent xmlns:mc="http://schemas.openxmlformats.org/markup-compatibility/2006">
              <mc:Choice xmlns:v="urn:schemas-microsoft-com:vml" Requires="v">
                <p:oleObj name="Equation" r:id="rId2" imgW="965160" imgH="228600" progId="Equation.3">
                  <p:embed/>
                </p:oleObj>
              </mc:Choice>
              <mc:Fallback>
                <p:oleObj name="Equation" r:id="rId2" imgW="965160" imgH="228600" progId="Equation.3">
                  <p:embed/>
                  <p:pic>
                    <p:nvPicPr>
                      <p:cNvPr id="5" name="Object 102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81949" y="2078389"/>
                        <a:ext cx="1676400" cy="396875"/>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 Box 5"/>
          <p:cNvSpPr txBox="1">
            <a:spLocks noChangeArrowheads="1"/>
          </p:cNvSpPr>
          <p:nvPr/>
        </p:nvSpPr>
        <p:spPr bwMode="auto">
          <a:xfrm>
            <a:off x="6858000" y="2667001"/>
            <a:ext cx="2504212" cy="307777"/>
          </a:xfrm>
          <a:prstGeom prst="rect">
            <a:avLst/>
          </a:prstGeom>
          <a:noFill/>
          <a:ln w="9525">
            <a:noFill/>
            <a:miter lim="800000"/>
            <a:headEnd/>
            <a:tailEnd/>
          </a:ln>
          <a:effectLst/>
        </p:spPr>
        <p:txBody>
          <a:bodyPr wrap="none">
            <a:spAutoFit/>
          </a:bodyPr>
          <a:lstStyle/>
          <a:p>
            <a:r>
              <a:rPr lang="en-US" sz="1400" i="1" dirty="0"/>
              <a:t>C</a:t>
            </a:r>
            <a:r>
              <a:rPr lang="en-US" sz="1400" i="1" baseline="-25000" dirty="0"/>
              <a:t>s</a:t>
            </a:r>
            <a:r>
              <a:rPr lang="en-US" sz="1400" i="1" dirty="0"/>
              <a:t>, C</a:t>
            </a:r>
            <a:r>
              <a:rPr lang="en-US" sz="1400" i="1" baseline="-25000" dirty="0"/>
              <a:t>RF</a:t>
            </a:r>
            <a:r>
              <a:rPr lang="en-US" sz="1400" dirty="0"/>
              <a:t> unit costs (€/m, €/W)</a:t>
            </a:r>
          </a:p>
        </p:txBody>
      </p:sp>
      <p:graphicFrame>
        <p:nvGraphicFramePr>
          <p:cNvPr id="9" name="Object 1027"/>
          <p:cNvGraphicFramePr>
            <a:graphicFrameLocks noChangeAspect="1"/>
          </p:cNvGraphicFramePr>
          <p:nvPr>
            <p:extLst>
              <p:ext uri="{D42A27DB-BD31-4B8C-83A1-F6EECF244321}">
                <p14:modId xmlns:p14="http://schemas.microsoft.com/office/powerpoint/2010/main" val="1705647682"/>
              </p:ext>
            </p:extLst>
          </p:nvPr>
        </p:nvGraphicFramePr>
        <p:xfrm>
          <a:off x="3405150" y="2641371"/>
          <a:ext cx="2312231" cy="719623"/>
        </p:xfrm>
        <a:graphic>
          <a:graphicData uri="http://schemas.openxmlformats.org/presentationml/2006/ole">
            <mc:AlternateContent xmlns:mc="http://schemas.openxmlformats.org/markup-compatibility/2006">
              <mc:Choice xmlns:v="urn:schemas-microsoft-com:vml" Requires="v">
                <p:oleObj name="Equation" r:id="rId4" imgW="1384200" imgH="431640" progId="Equation.3">
                  <p:embed/>
                </p:oleObj>
              </mc:Choice>
              <mc:Fallback>
                <p:oleObj name="Equation" r:id="rId4" imgW="1384200" imgH="431640" progId="Equation.3">
                  <p:embed/>
                  <p:pic>
                    <p:nvPicPr>
                      <p:cNvPr id="9" name="Object 102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05150" y="2641371"/>
                        <a:ext cx="2312231" cy="71962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AutoShape 12"/>
          <p:cNvSpPr>
            <a:spLocks noChangeArrowheads="1"/>
          </p:cNvSpPr>
          <p:nvPr/>
        </p:nvSpPr>
        <p:spPr bwMode="auto">
          <a:xfrm>
            <a:off x="2643149" y="2869970"/>
            <a:ext cx="533400" cy="152400"/>
          </a:xfrm>
          <a:prstGeom prst="rightArrow">
            <a:avLst>
              <a:gd name="adj1" fmla="val 50000"/>
              <a:gd name="adj2" fmla="val 87500"/>
            </a:avLst>
          </a:prstGeom>
          <a:solidFill>
            <a:schemeClr val="accent1"/>
          </a:solidFill>
          <a:ln w="9525">
            <a:solidFill>
              <a:schemeClr val="tx1"/>
            </a:solidFill>
            <a:miter lim="800000"/>
            <a:headEnd/>
            <a:tailEnd/>
          </a:ln>
          <a:effectLst/>
        </p:spPr>
        <p:txBody>
          <a:bodyPr wrap="none" anchor="ctr"/>
          <a:lstStyle/>
          <a:p>
            <a:endParaRPr lang="en-US"/>
          </a:p>
        </p:txBody>
      </p:sp>
      <p:pic>
        <p:nvPicPr>
          <p:cNvPr id="12" name="Picture 1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28549" y="3327170"/>
            <a:ext cx="4495800" cy="3048000"/>
          </a:xfrm>
          <a:prstGeom prst="rect">
            <a:avLst/>
          </a:prstGeom>
          <a:noFill/>
          <a:ln w="9525">
            <a:noFill/>
            <a:miter lim="800000"/>
            <a:headEnd/>
            <a:tailEnd/>
          </a:ln>
          <a:effectLst/>
        </p:spPr>
      </p:pic>
      <p:sp>
        <p:nvSpPr>
          <p:cNvPr id="13" name="Text Box 15"/>
          <p:cNvSpPr txBox="1">
            <a:spLocks noChangeArrowheads="1"/>
          </p:cNvSpPr>
          <p:nvPr/>
        </p:nvSpPr>
        <p:spPr bwMode="auto">
          <a:xfrm>
            <a:off x="4548149" y="3327170"/>
            <a:ext cx="1055482" cy="338554"/>
          </a:xfrm>
          <a:prstGeom prst="rect">
            <a:avLst/>
          </a:prstGeom>
          <a:noFill/>
          <a:ln w="9525">
            <a:noFill/>
            <a:miter lim="800000"/>
            <a:headEnd/>
            <a:tailEnd/>
          </a:ln>
          <a:effectLst/>
        </p:spPr>
        <p:txBody>
          <a:bodyPr wrap="none">
            <a:spAutoFit/>
          </a:bodyPr>
          <a:lstStyle/>
          <a:p>
            <a:r>
              <a:rPr lang="en-US" sz="1600" i="1" dirty="0"/>
              <a:t>Total cost</a:t>
            </a:r>
          </a:p>
        </p:txBody>
      </p:sp>
      <p:sp>
        <p:nvSpPr>
          <p:cNvPr id="14" name="Text Box 16"/>
          <p:cNvSpPr txBox="1">
            <a:spLocks noChangeArrowheads="1"/>
          </p:cNvSpPr>
          <p:nvPr/>
        </p:nvSpPr>
        <p:spPr bwMode="auto">
          <a:xfrm>
            <a:off x="4624349" y="5689370"/>
            <a:ext cx="1418978" cy="338554"/>
          </a:xfrm>
          <a:prstGeom prst="rect">
            <a:avLst/>
          </a:prstGeom>
          <a:noFill/>
          <a:ln w="9525">
            <a:noFill/>
            <a:miter lim="800000"/>
            <a:headEnd/>
            <a:tailEnd/>
          </a:ln>
          <a:effectLst/>
        </p:spPr>
        <p:txBody>
          <a:bodyPr wrap="none">
            <a:spAutoFit/>
          </a:bodyPr>
          <a:lstStyle/>
          <a:p>
            <a:r>
              <a:rPr lang="en-US" sz="1600" i="1" dirty="0"/>
              <a:t>structure cost</a:t>
            </a:r>
          </a:p>
        </p:txBody>
      </p:sp>
      <p:sp>
        <p:nvSpPr>
          <p:cNvPr id="16" name="Text Box 18"/>
          <p:cNvSpPr txBox="1">
            <a:spLocks noChangeArrowheads="1"/>
          </p:cNvSpPr>
          <p:nvPr/>
        </p:nvSpPr>
        <p:spPr bwMode="auto">
          <a:xfrm>
            <a:off x="4624349" y="3631970"/>
            <a:ext cx="887872" cy="338554"/>
          </a:xfrm>
          <a:prstGeom prst="rect">
            <a:avLst/>
          </a:prstGeom>
          <a:noFill/>
          <a:ln w="9525">
            <a:noFill/>
            <a:miter lim="800000"/>
            <a:headEnd/>
            <a:tailEnd/>
          </a:ln>
          <a:effectLst/>
        </p:spPr>
        <p:txBody>
          <a:bodyPr wrap="none">
            <a:spAutoFit/>
          </a:bodyPr>
          <a:lstStyle/>
          <a:p>
            <a:r>
              <a:rPr lang="en-US" sz="1600" i="1" dirty="0"/>
              <a:t>RF cost</a:t>
            </a:r>
          </a:p>
        </p:txBody>
      </p:sp>
      <p:sp>
        <p:nvSpPr>
          <p:cNvPr id="18" name="Text Box 20"/>
          <p:cNvSpPr txBox="1">
            <a:spLocks noChangeArrowheads="1"/>
          </p:cNvSpPr>
          <p:nvPr/>
        </p:nvSpPr>
        <p:spPr bwMode="auto">
          <a:xfrm>
            <a:off x="4852950" y="4470170"/>
            <a:ext cx="4038599" cy="1046440"/>
          </a:xfrm>
          <a:prstGeom prst="rect">
            <a:avLst/>
          </a:prstGeom>
          <a:noFill/>
          <a:ln w="9525">
            <a:noFill/>
            <a:miter lim="800000"/>
            <a:headEnd/>
            <a:tailEnd/>
          </a:ln>
          <a:effectLst/>
        </p:spPr>
        <p:txBody>
          <a:bodyPr wrap="square">
            <a:spAutoFit/>
          </a:bodyPr>
          <a:lstStyle/>
          <a:p>
            <a:r>
              <a:rPr lang="en-US" sz="1600" dirty="0"/>
              <a:t>Example: for Linac4 </a:t>
            </a:r>
          </a:p>
          <a:p>
            <a:r>
              <a:rPr lang="en-US" sz="1600" dirty="0"/>
              <a:t> C</a:t>
            </a:r>
            <a:r>
              <a:rPr lang="en-US" sz="1600" baseline="-25000" dirty="0"/>
              <a:t>s</a:t>
            </a:r>
            <a:r>
              <a:rPr lang="en-US" sz="1600" dirty="0"/>
              <a:t> … ~200 kCHF/m</a:t>
            </a:r>
          </a:p>
          <a:p>
            <a:r>
              <a:rPr lang="en-US" sz="1600" dirty="0"/>
              <a:t> C</a:t>
            </a:r>
            <a:r>
              <a:rPr lang="en-US" sz="1600" baseline="-25000" dirty="0"/>
              <a:t>RF</a:t>
            </a:r>
            <a:r>
              <a:rPr lang="en-US" sz="1600" dirty="0"/>
              <a:t>…~0.6 CHF/W 	</a:t>
            </a:r>
            <a:r>
              <a:rPr lang="en-US" sz="1200" dirty="0"/>
              <a:t>(recuperating LEP equipment)</a:t>
            </a:r>
            <a:endParaRPr lang="en-US" sz="1400" dirty="0"/>
          </a:p>
          <a:p>
            <a:r>
              <a:rPr lang="en-US" sz="1400" dirty="0"/>
              <a:t> E</a:t>
            </a:r>
            <a:r>
              <a:rPr lang="en-US" sz="1400" baseline="-25000" dirty="0"/>
              <a:t>0</a:t>
            </a:r>
            <a:r>
              <a:rPr lang="en-US" sz="1400" dirty="0"/>
              <a:t>T … ~ 3 – 4 MV/m </a:t>
            </a:r>
            <a:endParaRPr lang="en-US" sz="1600" dirty="0"/>
          </a:p>
        </p:txBody>
      </p:sp>
      <p:sp>
        <p:nvSpPr>
          <p:cNvPr id="19" name="TextBox 18"/>
          <p:cNvSpPr txBox="1"/>
          <p:nvPr/>
        </p:nvSpPr>
        <p:spPr>
          <a:xfrm>
            <a:off x="585749" y="1064029"/>
            <a:ext cx="8153400" cy="646331"/>
          </a:xfrm>
          <a:prstGeom prst="rect">
            <a:avLst/>
          </a:prstGeom>
          <a:noFill/>
        </p:spPr>
        <p:txBody>
          <a:bodyPr wrap="square" rtlCol="0">
            <a:spAutoFit/>
          </a:bodyPr>
          <a:lstStyle/>
          <a:p>
            <a:r>
              <a:rPr lang="en-US" dirty="0"/>
              <a:t>Note that the optimum design gradient (E</a:t>
            </a:r>
            <a:r>
              <a:rPr lang="en-US" baseline="-25000" dirty="0"/>
              <a:t>0</a:t>
            </a:r>
            <a:r>
              <a:rPr lang="en-US" dirty="0"/>
              <a:t>T) in a normal-conducting linac is not necessarily the highest achievable (limited by sparking). </a:t>
            </a:r>
          </a:p>
        </p:txBody>
      </p:sp>
      <p:graphicFrame>
        <p:nvGraphicFramePr>
          <p:cNvPr id="835590" name="Object 6"/>
          <p:cNvGraphicFramePr>
            <a:graphicFrameLocks noChangeAspect="1"/>
          </p:cNvGraphicFramePr>
          <p:nvPr>
            <p:extLst>
              <p:ext uri="{D42A27DB-BD31-4B8C-83A1-F6EECF244321}">
                <p14:modId xmlns:p14="http://schemas.microsoft.com/office/powerpoint/2010/main" val="2393382589"/>
              </p:ext>
            </p:extLst>
          </p:nvPr>
        </p:nvGraphicFramePr>
        <p:xfrm>
          <a:off x="465100" y="2488971"/>
          <a:ext cx="1147763" cy="396875"/>
        </p:xfrm>
        <a:graphic>
          <a:graphicData uri="http://schemas.openxmlformats.org/presentationml/2006/ole">
            <mc:AlternateContent xmlns:mc="http://schemas.openxmlformats.org/markup-compatibility/2006">
              <mc:Choice xmlns:v="urn:schemas-microsoft-com:vml" Requires="v">
                <p:oleObj name="Equation" r:id="rId7" imgW="660240" imgH="228600" progId="Equation.3">
                  <p:embed/>
                </p:oleObj>
              </mc:Choice>
              <mc:Fallback>
                <p:oleObj name="Equation" r:id="rId7" imgW="660240" imgH="228600" progId="Equation.3">
                  <p:embed/>
                  <p:pic>
                    <p:nvPicPr>
                      <p:cNvPr id="83559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65100" y="2488971"/>
                        <a:ext cx="1147763" cy="396875"/>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35591" name="Object 7"/>
          <p:cNvGraphicFramePr>
            <a:graphicFrameLocks noChangeAspect="1"/>
          </p:cNvGraphicFramePr>
          <p:nvPr>
            <p:extLst>
              <p:ext uri="{D42A27DB-BD31-4B8C-83A1-F6EECF244321}">
                <p14:modId xmlns:p14="http://schemas.microsoft.com/office/powerpoint/2010/main" val="1745699666"/>
              </p:ext>
            </p:extLst>
          </p:nvPr>
        </p:nvGraphicFramePr>
        <p:xfrm>
          <a:off x="433349" y="2946170"/>
          <a:ext cx="2095500" cy="419100"/>
        </p:xfrm>
        <a:graphic>
          <a:graphicData uri="http://schemas.openxmlformats.org/presentationml/2006/ole">
            <mc:AlternateContent xmlns:mc="http://schemas.openxmlformats.org/markup-compatibility/2006">
              <mc:Choice xmlns:v="urn:schemas-microsoft-com:vml" Requires="v">
                <p:oleObj name="Equation" r:id="rId9" imgW="1206360" imgH="241200" progId="Equation.3">
                  <p:embed/>
                </p:oleObj>
              </mc:Choice>
              <mc:Fallback>
                <p:oleObj name="Equation" r:id="rId9" imgW="1206360" imgH="241200" progId="Equation.3">
                  <p:embed/>
                  <p:pic>
                    <p:nvPicPr>
                      <p:cNvPr id="835591"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3349" y="2946170"/>
                        <a:ext cx="2095500" cy="419100"/>
                      </a:xfrm>
                      <a:prstGeom prst="rect">
                        <a:avLst/>
                      </a:prstGeom>
                      <a:noFill/>
                      <a:ln w="9525">
                        <a:solidFill>
                          <a:srgbClr val="FF66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Text Box 3"/>
          <p:cNvSpPr txBox="1">
            <a:spLocks noChangeArrowheads="1"/>
          </p:cNvSpPr>
          <p:nvPr/>
        </p:nvSpPr>
        <p:spPr bwMode="auto">
          <a:xfrm>
            <a:off x="6943312" y="3153378"/>
            <a:ext cx="4201274" cy="1077218"/>
          </a:xfrm>
          <a:prstGeom prst="rect">
            <a:avLst/>
          </a:prstGeom>
          <a:noFill/>
          <a:ln w="9525">
            <a:noFill/>
            <a:miter lim="800000"/>
            <a:headEnd/>
            <a:tailEnd/>
          </a:ln>
          <a:effectLst/>
        </p:spPr>
        <p:txBody>
          <a:bodyPr wrap="square">
            <a:spAutoFit/>
          </a:bodyPr>
          <a:lstStyle/>
          <a:p>
            <a:r>
              <a:rPr lang="en-US" sz="1600" dirty="0"/>
              <a:t>Overall cost is the sum of a structure term decreasing with the gradient and of an RF term increasing with the gradient </a:t>
            </a:r>
            <a:r>
              <a:rPr lang="en-US" sz="1600" dirty="0">
                <a:latin typeface="Arial"/>
                <a:cs typeface="Arial"/>
              </a:rPr>
              <a:t>→ there is an optimum gradient minimizing cost. </a:t>
            </a:r>
            <a:r>
              <a:rPr lang="en-US" sz="1600" dirty="0"/>
              <a:t>                              </a:t>
            </a:r>
          </a:p>
        </p:txBody>
      </p:sp>
      <p:cxnSp>
        <p:nvCxnSpPr>
          <p:cNvPr id="24" name="Straight Connector 23"/>
          <p:cNvCxnSpPr/>
          <p:nvPr/>
        </p:nvCxnSpPr>
        <p:spPr bwMode="auto">
          <a:xfrm rot="5400000" flipH="1" flipV="1">
            <a:off x="966749" y="4927370"/>
            <a:ext cx="2286000" cy="0"/>
          </a:xfrm>
          <a:prstGeom prst="line">
            <a:avLst/>
          </a:prstGeom>
          <a:solidFill>
            <a:schemeClr val="bg1"/>
          </a:solidFill>
          <a:ln w="15875" cap="flat" cmpd="sng" algn="ctr">
            <a:solidFill>
              <a:schemeClr val="tx1"/>
            </a:solidFill>
            <a:prstDash val="dash"/>
            <a:round/>
            <a:headEnd type="none" w="sm" len="sm"/>
            <a:tailEnd type="none" w="sm" len="sm"/>
          </a:ln>
          <a:effectLst/>
        </p:spPr>
      </p:cxnSp>
      <p:sp>
        <p:nvSpPr>
          <p:cNvPr id="26" name="TextBox 25"/>
          <p:cNvSpPr txBox="1"/>
          <p:nvPr/>
        </p:nvSpPr>
        <p:spPr>
          <a:xfrm>
            <a:off x="1957349" y="3479571"/>
            <a:ext cx="1428596" cy="307777"/>
          </a:xfrm>
          <a:prstGeom prst="rect">
            <a:avLst/>
          </a:prstGeom>
          <a:noFill/>
        </p:spPr>
        <p:txBody>
          <a:bodyPr wrap="none" rtlCol="0">
            <a:spAutoFit/>
          </a:bodyPr>
          <a:lstStyle/>
          <a:p>
            <a:r>
              <a:rPr lang="en-US" sz="1400" i="1" dirty="0"/>
              <a:t>breakdown limit</a:t>
            </a:r>
          </a:p>
        </p:txBody>
      </p:sp>
      <p:cxnSp>
        <p:nvCxnSpPr>
          <p:cNvPr id="28" name="Straight Arrow Connector 27"/>
          <p:cNvCxnSpPr/>
          <p:nvPr/>
        </p:nvCxnSpPr>
        <p:spPr bwMode="auto">
          <a:xfrm rot="5400000">
            <a:off x="966749" y="4546370"/>
            <a:ext cx="457200" cy="1588"/>
          </a:xfrm>
          <a:prstGeom prst="straightConnector1">
            <a:avLst/>
          </a:prstGeom>
          <a:solidFill>
            <a:schemeClr val="bg1"/>
          </a:solidFill>
          <a:ln w="12700" cap="flat" cmpd="sng" algn="ctr">
            <a:solidFill>
              <a:schemeClr val="tx1"/>
            </a:solidFill>
            <a:prstDash val="solid"/>
            <a:round/>
            <a:headEnd type="none" w="sm" len="sm"/>
            <a:tailEnd type="arrow"/>
          </a:ln>
          <a:effectLst/>
        </p:spPr>
      </p:cxnSp>
      <p:sp>
        <p:nvSpPr>
          <p:cNvPr id="29" name="TextBox 28"/>
          <p:cNvSpPr txBox="1"/>
          <p:nvPr/>
        </p:nvSpPr>
        <p:spPr>
          <a:xfrm>
            <a:off x="890549" y="3784370"/>
            <a:ext cx="914400" cy="523220"/>
          </a:xfrm>
          <a:prstGeom prst="rect">
            <a:avLst/>
          </a:prstGeom>
          <a:noFill/>
        </p:spPr>
        <p:txBody>
          <a:bodyPr wrap="square" rtlCol="0">
            <a:spAutoFit/>
          </a:bodyPr>
          <a:lstStyle/>
          <a:p>
            <a:r>
              <a:rPr lang="en-US" sz="1400" i="1" dirty="0"/>
              <a:t>optimum gradient</a:t>
            </a: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86EDE86-EC12-9345-82F6-36BD1B27AF79}" type="slidenum">
              <a:rPr lang="en-GB" smtClean="0">
                <a:solidFill>
                  <a:srgbClr val="0055A0">
                    <a:tint val="75000"/>
                  </a:srgbClr>
                </a:solidFill>
              </a:rPr>
              <a:pPr/>
              <a:t>94</a:t>
            </a:fld>
            <a:endParaRPr lang="en-GB">
              <a:solidFill>
                <a:srgbClr val="0055A0">
                  <a:tint val="75000"/>
                </a:srgb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600" y="337888"/>
            <a:ext cx="9801796" cy="5874126"/>
          </a:xfrm>
          <a:prstGeom prst="rect">
            <a:avLst/>
          </a:prstGeom>
        </p:spPr>
      </p:pic>
      <p:sp>
        <p:nvSpPr>
          <p:cNvPr id="7" name="TextBox 6"/>
          <p:cNvSpPr txBox="1"/>
          <p:nvPr/>
        </p:nvSpPr>
        <p:spPr>
          <a:xfrm>
            <a:off x="10697834" y="5375965"/>
            <a:ext cx="1081888" cy="646331"/>
          </a:xfrm>
          <a:prstGeom prst="rect">
            <a:avLst/>
          </a:prstGeom>
          <a:noFill/>
        </p:spPr>
        <p:txBody>
          <a:bodyPr wrap="square" rtlCol="0">
            <a:spAutoFit/>
          </a:bodyPr>
          <a:lstStyle/>
          <a:p>
            <a:r>
              <a:rPr lang="en-US" dirty="0"/>
              <a:t>Elwood Smith</a:t>
            </a:r>
            <a:endParaRPr lang="en-GB" dirty="0"/>
          </a:p>
        </p:txBody>
      </p:sp>
      <p:sp>
        <p:nvSpPr>
          <p:cNvPr id="2" name="Title 1"/>
          <p:cNvSpPr>
            <a:spLocks noGrp="1"/>
          </p:cNvSpPr>
          <p:nvPr>
            <p:ph type="title"/>
          </p:nvPr>
        </p:nvSpPr>
        <p:spPr/>
        <p:txBody>
          <a:bodyPr/>
          <a:lstStyle/>
          <a:p>
            <a:r>
              <a:rPr lang="en-US" dirty="0"/>
              <a:t>End of Lectures 3 &amp; 4</a:t>
            </a:r>
            <a:endParaRPr lang="en-GB" dirty="0"/>
          </a:p>
        </p:txBody>
      </p:sp>
    </p:spTree>
    <p:extLst>
      <p:ext uri="{BB962C8B-B14F-4D97-AF65-F5344CB8AC3E}">
        <p14:creationId xmlns:p14="http://schemas.microsoft.com/office/powerpoint/2010/main" val="1817875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0A86C-9A0A-4336-8DF6-CF209E215D09}"/>
              </a:ext>
            </a:extLst>
          </p:cNvPr>
          <p:cNvSpPr>
            <a:spLocks noGrp="1"/>
          </p:cNvSpPr>
          <p:nvPr>
            <p:ph type="title"/>
          </p:nvPr>
        </p:nvSpPr>
        <p:spPr/>
        <p:txBody>
          <a:bodyPr/>
          <a:lstStyle/>
          <a:p>
            <a:r>
              <a:rPr lang="fr-CH" dirty="0"/>
              <a:t>Appendix: breakdowns, </a:t>
            </a:r>
            <a:r>
              <a:rPr lang="fr-CH" dirty="0" err="1"/>
              <a:t>conditioning</a:t>
            </a:r>
            <a:r>
              <a:rPr lang="fr-CH" dirty="0"/>
              <a:t>, </a:t>
            </a:r>
            <a:r>
              <a:rPr lang="fr-CH" dirty="0" err="1"/>
              <a:t>multipacting</a:t>
            </a:r>
            <a:endParaRPr lang="en-GB" dirty="0"/>
          </a:p>
        </p:txBody>
      </p:sp>
      <p:sp>
        <p:nvSpPr>
          <p:cNvPr id="3" name="Date Placeholder 2">
            <a:extLst>
              <a:ext uri="{FF2B5EF4-FFF2-40B4-BE49-F238E27FC236}">
                <a16:creationId xmlns:a16="http://schemas.microsoft.com/office/drawing/2014/main" id="{01EEF12C-77F3-440C-8F75-64ED03126770}"/>
              </a:ext>
            </a:extLst>
          </p:cNvPr>
          <p:cNvSpPr>
            <a:spLocks noGrp="1"/>
          </p:cNvSpPr>
          <p:nvPr>
            <p:ph type="dt" sz="half" idx="10"/>
          </p:nvPr>
        </p:nvSpPr>
        <p:spPr/>
        <p:txBody>
          <a:bodyPr/>
          <a:lstStyle/>
          <a:p>
            <a:fld id="{23793A62-AA7E-5A4D-A43E-DF1B3593C4E5}" type="datetime1">
              <a:rPr lang="en-US" smtClean="0"/>
              <a:t>5/5/2024</a:t>
            </a:fld>
            <a:endParaRPr lang="en-US" dirty="0"/>
          </a:p>
        </p:txBody>
      </p:sp>
      <p:sp>
        <p:nvSpPr>
          <p:cNvPr id="4" name="Footer Placeholder 3">
            <a:extLst>
              <a:ext uri="{FF2B5EF4-FFF2-40B4-BE49-F238E27FC236}">
                <a16:creationId xmlns:a16="http://schemas.microsoft.com/office/drawing/2014/main" id="{0F67E49B-695A-4E6B-BF7E-8DB115C7EFCB}"/>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2F2EFC1E-63F7-45CF-B2A5-432A002E3F8A}"/>
              </a:ext>
            </a:extLst>
          </p:cNvPr>
          <p:cNvSpPr>
            <a:spLocks noGrp="1"/>
          </p:cNvSpPr>
          <p:nvPr>
            <p:ph type="sldNum" sz="quarter" idx="12"/>
          </p:nvPr>
        </p:nvSpPr>
        <p:spPr/>
        <p:txBody>
          <a:bodyPr/>
          <a:lstStyle/>
          <a:p>
            <a:fld id="{36B5EA5A-BC32-A742-B11B-8E7414D5B535}" type="slidenum">
              <a:rPr lang="en-US" smtClean="0"/>
              <a:pPr/>
              <a:t>95</a:t>
            </a:fld>
            <a:endParaRPr lang="en-US" dirty="0"/>
          </a:p>
        </p:txBody>
      </p:sp>
      <p:sp>
        <p:nvSpPr>
          <p:cNvPr id="6" name="TextBox 5">
            <a:extLst>
              <a:ext uri="{FF2B5EF4-FFF2-40B4-BE49-F238E27FC236}">
                <a16:creationId xmlns:a16="http://schemas.microsoft.com/office/drawing/2014/main" id="{0C47A492-7ABD-464A-AB09-02E32472A560}"/>
              </a:ext>
            </a:extLst>
          </p:cNvPr>
          <p:cNvSpPr txBox="1"/>
          <p:nvPr/>
        </p:nvSpPr>
        <p:spPr>
          <a:xfrm>
            <a:off x="1746607" y="1767155"/>
            <a:ext cx="8989640" cy="276999"/>
          </a:xfrm>
          <a:prstGeom prst="rect">
            <a:avLst/>
          </a:prstGeom>
          <a:noFill/>
        </p:spPr>
        <p:txBody>
          <a:bodyPr wrap="none" lIns="0" tIns="0" rIns="0" bIns="0" rtlCol="0">
            <a:spAutoFit/>
          </a:bodyPr>
          <a:lstStyle/>
          <a:p>
            <a:pPr algn="l"/>
            <a:r>
              <a:rPr lang="en-GB" dirty="0"/>
              <a:t>This block of 6 slides can go either in the linac or in the RF lectures – depends on timing</a:t>
            </a:r>
          </a:p>
        </p:txBody>
      </p:sp>
    </p:spTree>
    <p:extLst>
      <p:ext uri="{BB962C8B-B14F-4D97-AF65-F5344CB8AC3E}">
        <p14:creationId xmlns:p14="http://schemas.microsoft.com/office/powerpoint/2010/main" val="111414457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On the breakdown </a:t>
            </a:r>
            <a:r>
              <a:rPr lang="fr-CH" dirty="0" err="1"/>
              <a:t>limit</a:t>
            </a:r>
            <a:r>
              <a:rPr lang="fr-CH" dirty="0"/>
              <a:t>…</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96</a:t>
            </a:fld>
            <a:endParaRPr lang="en-GB"/>
          </a:p>
        </p:txBody>
      </p:sp>
      <p:pic>
        <p:nvPicPr>
          <p:cNvPr id="684034" name="Picture 2" descr="http://content.answcdn.com/main/content/img/McGrawHill/Encyclopedia/images/CE256200FG0010.gif"/>
          <p:cNvPicPr>
            <a:picLocks noChangeAspect="1" noChangeArrowheads="1"/>
          </p:cNvPicPr>
          <p:nvPr/>
        </p:nvPicPr>
        <p:blipFill>
          <a:blip r:embed="rId3" cstate="print"/>
          <a:srcRect/>
          <a:stretch>
            <a:fillRect/>
          </a:stretch>
        </p:blipFill>
        <p:spPr bwMode="auto">
          <a:xfrm>
            <a:off x="1085849" y="828674"/>
            <a:ext cx="2400300" cy="1533526"/>
          </a:xfrm>
          <a:prstGeom prst="rect">
            <a:avLst/>
          </a:prstGeom>
          <a:noFill/>
        </p:spPr>
      </p:pic>
      <p:pic>
        <p:nvPicPr>
          <p:cNvPr id="684036" name="Picture 4" descr="http://ipn2.epfl.ch/CHBU/images/NTfiel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85850" y="2352675"/>
            <a:ext cx="1762125" cy="1762125"/>
          </a:xfrm>
          <a:prstGeom prst="rect">
            <a:avLst/>
          </a:prstGeom>
          <a:noFill/>
        </p:spPr>
      </p:pic>
      <p:sp>
        <p:nvSpPr>
          <p:cNvPr id="6" name="Rectangle 17"/>
          <p:cNvSpPr>
            <a:spLocks noChangeArrowheads="1"/>
          </p:cNvSpPr>
          <p:nvPr/>
        </p:nvSpPr>
        <p:spPr bwMode="auto">
          <a:xfrm>
            <a:off x="3929008" y="1230793"/>
            <a:ext cx="7588321" cy="2514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The origin of breakdowns is FIELD EMISSION</a:t>
            </a:r>
            <a:r>
              <a:rPr lang="en-US" sz="1600" dirty="0">
                <a:latin typeface="Comic Sans MS" pitchFamily="66" charset="0"/>
                <a:sym typeface="Symbol" pitchFamily="18" charset="2"/>
              </a:rPr>
              <a:t>: </a:t>
            </a:r>
          </a:p>
          <a:p>
            <a:pPr>
              <a:buClr>
                <a:schemeClr val="hlink"/>
              </a:buClr>
              <a:buSzPct val="70000"/>
              <a:buFont typeface="Symbol" pitchFamily="18" charset="2"/>
              <a:buNone/>
            </a:pPr>
            <a:r>
              <a:rPr lang="en-US" sz="1600" dirty="0">
                <a:latin typeface="Comic Sans MS" pitchFamily="66" charset="0"/>
                <a:sym typeface="Symbol" pitchFamily="18" charset="2"/>
              </a:rPr>
              <a:t>Tunneling of electrons through the potential barrier at the boundary metal/vacuum in presence of an applied voltage. Increasing the surface electric field reduces the barrier and increases the number of escaping electrons. The temperature enhances the emitted current (field assisted </a:t>
            </a:r>
            <a:r>
              <a:rPr lang="en-US" sz="1600" dirty="0" err="1">
                <a:latin typeface="Comic Sans MS" pitchFamily="66" charset="0"/>
                <a:sym typeface="Symbol" pitchFamily="18" charset="2"/>
              </a:rPr>
              <a:t>thermoionic</a:t>
            </a:r>
            <a:r>
              <a:rPr lang="en-US" sz="1600" dirty="0">
                <a:latin typeface="Comic Sans MS" pitchFamily="66" charset="0"/>
                <a:sym typeface="Symbol" pitchFamily="18" charset="2"/>
              </a:rPr>
              <a:t> emission).</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fr-CH" sz="1600" dirty="0">
                <a:latin typeface="Comic Sans MS" pitchFamily="66" charset="0"/>
                <a:sym typeface="Symbol" pitchFamily="18" charset="2"/>
              </a:rPr>
              <a:t>Quantum </a:t>
            </a:r>
            <a:r>
              <a:rPr lang="fr-CH" sz="1600" dirty="0" err="1">
                <a:latin typeface="Comic Sans MS" pitchFamily="66" charset="0"/>
                <a:sym typeface="Symbol" pitchFamily="18" charset="2"/>
              </a:rPr>
              <a:t>mechanics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fenomenon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can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be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calculated</a:t>
            </a:r>
            <a:r>
              <a:rPr lang="fr-CH" sz="1600" dirty="0">
                <a:latin typeface="Comic Sans MS" pitchFamily="66" charset="0"/>
                <a:sym typeface="Symbol" pitchFamily="18" charset="2"/>
              </a:rPr>
              <a:t>: </a:t>
            </a:r>
            <a:r>
              <a:rPr lang="fr-CH" sz="1600" dirty="0">
                <a:solidFill>
                  <a:srgbClr val="FF0000"/>
                </a:solidFill>
                <a:latin typeface="Comic Sans MS" pitchFamily="66" charset="0"/>
                <a:sym typeface="Symbol" pitchFamily="18" charset="2"/>
              </a:rPr>
              <a:t>Fowler-</a:t>
            </a:r>
            <a:r>
              <a:rPr lang="fr-CH" sz="1600" dirty="0" err="1">
                <a:solidFill>
                  <a:srgbClr val="FF0000"/>
                </a:solidFill>
                <a:latin typeface="Comic Sans MS" pitchFamily="66" charset="0"/>
                <a:sym typeface="Symbol" pitchFamily="18" charset="2"/>
              </a:rPr>
              <a:t>Nordheim</a:t>
            </a:r>
            <a:r>
              <a:rPr lang="fr-CH" sz="1600" dirty="0">
                <a:solidFill>
                  <a:srgbClr val="FF0000"/>
                </a:solidFill>
                <a:latin typeface="Comic Sans MS" pitchFamily="66" charset="0"/>
                <a:sym typeface="Symbol" pitchFamily="18" charset="2"/>
              </a:rPr>
              <a:t> relation</a:t>
            </a:r>
            <a:r>
              <a:rPr lang="en-US" sz="1600" dirty="0">
                <a:latin typeface="Comic Sans MS" pitchFamily="66" charset="0"/>
                <a:sym typeface="Symbol" pitchFamily="18" charset="2"/>
              </a:rPr>
              <a:t>:</a:t>
            </a:r>
            <a:endParaRPr lang="en-US" sz="1600" dirty="0">
              <a:solidFill>
                <a:srgbClr val="FF0000"/>
              </a:solidFill>
              <a:latin typeface="Comic Sans MS" pitchFamily="66" charset="0"/>
              <a:sym typeface="Symbol" pitchFamily="18" charset="2"/>
            </a:endParaRPr>
          </a:p>
        </p:txBody>
      </p:sp>
      <p:sp>
        <p:nvSpPr>
          <p:cNvPr id="8" name="Rectangle 17"/>
          <p:cNvSpPr>
            <a:spLocks noChangeArrowheads="1"/>
          </p:cNvSpPr>
          <p:nvPr/>
        </p:nvSpPr>
        <p:spPr bwMode="auto">
          <a:xfrm>
            <a:off x="8450262" y="3429000"/>
            <a:ext cx="3293100" cy="1600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400" i="1" dirty="0">
                <a:latin typeface="Comic Sans MS" pitchFamily="66" charset="0"/>
                <a:sym typeface="Symbol" pitchFamily="18" charset="2"/>
              </a:rPr>
              <a:t>Current density (A/cm</a:t>
            </a:r>
            <a:r>
              <a:rPr lang="en-US" sz="1400" i="1" baseline="30000" dirty="0">
                <a:latin typeface="Comic Sans MS" pitchFamily="66" charset="0"/>
                <a:sym typeface="Symbol" pitchFamily="18" charset="2"/>
              </a:rPr>
              <a:t>2</a:t>
            </a:r>
            <a:r>
              <a:rPr lang="en-US" sz="1400" i="1" dirty="0">
                <a:latin typeface="Comic Sans MS" pitchFamily="66" charset="0"/>
                <a:sym typeface="Symbol" pitchFamily="18" charset="2"/>
              </a:rPr>
              <a:t>) emitted by a metal of extraction potential </a:t>
            </a:r>
            <a:r>
              <a:rPr lang="en-US" sz="1400" i="1" dirty="0">
                <a:latin typeface="Symbol" pitchFamily="18" charset="2"/>
                <a:sym typeface="Symbol" pitchFamily="18" charset="2"/>
              </a:rPr>
              <a:t>F</a:t>
            </a:r>
            <a:r>
              <a:rPr lang="en-US" sz="1400" i="1" dirty="0">
                <a:latin typeface="Comic Sans MS" pitchFamily="66" charset="0"/>
                <a:sym typeface="Symbol" pitchFamily="18" charset="2"/>
              </a:rPr>
              <a:t> with an applied electric field E, in the limit case of T</a:t>
            </a:r>
            <a:r>
              <a:rPr lang="en-US" sz="1400" i="1" dirty="0">
                <a:latin typeface="Arial"/>
                <a:cs typeface="Arial"/>
                <a:sym typeface="Symbol" pitchFamily="18" charset="2"/>
              </a:rPr>
              <a:t>→0 (with some additional approximations).</a:t>
            </a:r>
            <a:endParaRPr lang="en-US" sz="1400" i="1" dirty="0">
              <a:latin typeface="Comic Sans MS" pitchFamily="66" charset="0"/>
              <a:sym typeface="Symbol" pitchFamily="18" charset="2"/>
            </a:endParaRPr>
          </a:p>
        </p:txBody>
      </p:sp>
      <p:pic>
        <p:nvPicPr>
          <p:cNvPr id="684039" name="Picture 7" descr="http://ej.iop.org/images/0953-8984/17/46/L04/Full/069930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33449" y="4410074"/>
            <a:ext cx="2363592" cy="1781176"/>
          </a:xfrm>
          <a:prstGeom prst="rect">
            <a:avLst/>
          </a:prstGeom>
          <a:noFill/>
        </p:spPr>
      </p:pic>
      <p:sp>
        <p:nvSpPr>
          <p:cNvPr id="10" name="Rectangle 17"/>
          <p:cNvSpPr>
            <a:spLocks noChangeArrowheads="1"/>
          </p:cNvSpPr>
          <p:nvPr/>
        </p:nvSpPr>
        <p:spPr bwMode="auto">
          <a:xfrm>
            <a:off x="4989769" y="5072543"/>
            <a:ext cx="5841714" cy="838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The current goes up very quickly (exponential); a F.-N. </a:t>
            </a:r>
            <a:r>
              <a:rPr lang="en-US" sz="1600" dirty="0" err="1">
                <a:latin typeface="Comic Sans MS" pitchFamily="66" charset="0"/>
                <a:sym typeface="Symbol" pitchFamily="18" charset="2"/>
              </a:rPr>
              <a:t>behaviour</a:t>
            </a:r>
            <a:r>
              <a:rPr lang="en-US" sz="1600" dirty="0">
                <a:latin typeface="Comic Sans MS" pitchFamily="66" charset="0"/>
                <a:sym typeface="Symbol" pitchFamily="18" charset="2"/>
              </a:rPr>
              <a:t> is </a:t>
            </a:r>
            <a:r>
              <a:rPr lang="en-US" sz="1600" dirty="0" err="1">
                <a:latin typeface="Comic Sans MS" pitchFamily="66" charset="0"/>
                <a:sym typeface="Symbol" pitchFamily="18" charset="2"/>
              </a:rPr>
              <a:t>characterised</a:t>
            </a:r>
            <a:r>
              <a:rPr lang="en-US" sz="1600" dirty="0">
                <a:latin typeface="Comic Sans MS" pitchFamily="66" charset="0"/>
                <a:sym typeface="Symbol" pitchFamily="18" charset="2"/>
              </a:rPr>
              <a:t> by a linear </a:t>
            </a:r>
            <a:r>
              <a:rPr lang="en-US" sz="1600" dirty="0" err="1">
                <a:latin typeface="Comic Sans MS" pitchFamily="66" charset="0"/>
                <a:sym typeface="Symbol" pitchFamily="18" charset="2"/>
              </a:rPr>
              <a:t>ln</a:t>
            </a:r>
            <a:r>
              <a:rPr lang="en-US" sz="1600" dirty="0">
                <a:latin typeface="Comic Sans MS" pitchFamily="66" charset="0"/>
                <a:sym typeface="Symbol" pitchFamily="18" charset="2"/>
              </a:rPr>
              <a:t>(I/V)=f(1/V)</a:t>
            </a:r>
            <a:endParaRPr lang="en-US" sz="1600" dirty="0">
              <a:solidFill>
                <a:srgbClr val="FF0000"/>
              </a:solidFill>
              <a:latin typeface="Comic Sans MS" pitchFamily="66" charset="0"/>
              <a:sym typeface="Symbol" pitchFamily="18" charset="2"/>
            </a:endParaRPr>
          </a:p>
        </p:txBody>
      </p:sp>
      <p:pic>
        <p:nvPicPr>
          <p:cNvPr id="684040" name="Picture 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59262" y="3733800"/>
            <a:ext cx="4071936" cy="638040"/>
          </a:xfrm>
          <a:prstGeom prst="rect">
            <a:avLst/>
          </a:prstGeom>
          <a:solidFill>
            <a:srgbClr val="FFFFAB"/>
          </a:solidFill>
          <a:ln w="9525">
            <a:noFill/>
            <a:miter lim="800000"/>
            <a:headEnd/>
            <a:tailEnd/>
          </a:ln>
        </p:spPr>
      </p:pic>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Breakdown and </a:t>
            </a:r>
            <a:r>
              <a:rPr lang="fr-CH" dirty="0" err="1"/>
              <a:t>impurities</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97</a:t>
            </a:fld>
            <a:endParaRPr lang="en-GB"/>
          </a:p>
        </p:txBody>
      </p:sp>
      <p:sp>
        <p:nvSpPr>
          <p:cNvPr id="4" name="Rectangle 17"/>
          <p:cNvSpPr>
            <a:spLocks noChangeArrowheads="1"/>
          </p:cNvSpPr>
          <p:nvPr/>
        </p:nvSpPr>
        <p:spPr bwMode="auto">
          <a:xfrm>
            <a:off x="1037690" y="1052858"/>
            <a:ext cx="9657708" cy="2707484"/>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Looking at the numbers, for copper the F.E. current starts to become important only for fields in the region of few GV/m, well beyond normal operating fields in the order of 10-40 MV/m.</a:t>
            </a:r>
          </a:p>
          <a:p>
            <a:pPr>
              <a:buClr>
                <a:schemeClr val="hlink"/>
              </a:buClr>
              <a:buSzPct val="70000"/>
              <a:buFont typeface="Symbol" pitchFamily="18" charset="2"/>
              <a:buNone/>
            </a:pPr>
            <a:r>
              <a:rPr lang="en-US" sz="1600" dirty="0">
                <a:latin typeface="Comic Sans MS" pitchFamily="66" charset="0"/>
                <a:sym typeface="Symbol" pitchFamily="18" charset="2"/>
              </a:rPr>
              <a:t>		(E=1 GV/m </a:t>
            </a:r>
            <a:r>
              <a:rPr lang="en-US" sz="1600" dirty="0">
                <a:latin typeface="Arial"/>
                <a:cs typeface="Arial"/>
                <a:sym typeface="Symbol" pitchFamily="18" charset="2"/>
              </a:rPr>
              <a:t>→ </a:t>
            </a:r>
            <a:r>
              <a:rPr lang="en-US" sz="1600" dirty="0">
                <a:latin typeface="Comic Sans MS" pitchFamily="66" charset="0"/>
                <a:sym typeface="Symbol" pitchFamily="18" charset="2"/>
              </a:rPr>
              <a:t>J=5e-17 A/m</a:t>
            </a:r>
            <a:r>
              <a:rPr lang="en-US" sz="1600" baseline="30000" dirty="0">
                <a:latin typeface="Comic Sans MS" pitchFamily="66" charset="0"/>
                <a:sym typeface="Symbol" pitchFamily="18" charset="2"/>
              </a:rPr>
              <a:t>2</a:t>
            </a:r>
            <a:r>
              <a:rPr lang="en-US" sz="1600" dirty="0">
                <a:latin typeface="Comic Sans MS" pitchFamily="66" charset="0"/>
                <a:sym typeface="Symbol" pitchFamily="18" charset="2"/>
              </a:rPr>
              <a:t>, E=5 GV/m </a:t>
            </a:r>
            <a:r>
              <a:rPr lang="en-US" sz="1600" dirty="0">
                <a:latin typeface="Arial"/>
                <a:cs typeface="Arial"/>
                <a:sym typeface="Symbol" pitchFamily="18" charset="2"/>
              </a:rPr>
              <a:t>→ </a:t>
            </a:r>
            <a:r>
              <a:rPr lang="en-US" sz="1600" dirty="0">
                <a:latin typeface="Comic Sans MS" pitchFamily="66" charset="0"/>
                <a:sym typeface="Symbol" pitchFamily="18" charset="2"/>
              </a:rPr>
              <a:t>J=7e11 A/m</a:t>
            </a:r>
            <a:r>
              <a:rPr lang="en-US" sz="1600" baseline="30000" dirty="0">
                <a:latin typeface="Comic Sans MS" pitchFamily="66" charset="0"/>
                <a:sym typeface="Symbol" pitchFamily="18" charset="2"/>
              </a:rPr>
              <a:t>2</a:t>
            </a:r>
            <a:r>
              <a:rPr lang="en-US" sz="1600" dirty="0">
                <a:latin typeface="Comic Sans MS" pitchFamily="66" charset="0"/>
                <a:sym typeface="Symbol" pitchFamily="18" charset="2"/>
              </a:rPr>
              <a:t> !!) </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But: the theory is valid for smooth and perfect surfaces. A real electrode has marks coming from machining (finite surface roughness) and contains impurities incrusted on the surface (grains). Both these elements increase the surface field (edges for the roughness and dielectric constant for the impurities).</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“Mountain and snow”: The real field on the surface is </a:t>
            </a:r>
            <a:r>
              <a:rPr lang="en-US" sz="1600" i="1" dirty="0" err="1">
                <a:solidFill>
                  <a:srgbClr val="FF0000"/>
                </a:solidFill>
                <a:latin typeface="Symbol" pitchFamily="18" charset="2"/>
                <a:sym typeface="Symbol" pitchFamily="18" charset="2"/>
              </a:rPr>
              <a:t>b</a:t>
            </a:r>
            <a:r>
              <a:rPr lang="en-US" sz="1600" i="1" dirty="0" err="1">
                <a:solidFill>
                  <a:srgbClr val="FF0000"/>
                </a:solidFill>
                <a:latin typeface="Comic Sans MS" pitchFamily="66" charset="0"/>
                <a:sym typeface="Symbol" pitchFamily="18" charset="2"/>
              </a:rPr>
              <a:t>E</a:t>
            </a:r>
            <a:r>
              <a:rPr lang="en-US" sz="1600" dirty="0">
                <a:latin typeface="Comic Sans MS" pitchFamily="66" charset="0"/>
                <a:sym typeface="Symbol" pitchFamily="18" charset="2"/>
              </a:rPr>
              <a:t>, adding an </a:t>
            </a:r>
            <a:r>
              <a:rPr lang="en-US" sz="1600" dirty="0">
                <a:solidFill>
                  <a:srgbClr val="FF0000"/>
                </a:solidFill>
                <a:latin typeface="Comic Sans MS" pitchFamily="66" charset="0"/>
                <a:sym typeface="Symbol" pitchFamily="18" charset="2"/>
              </a:rPr>
              <a:t>“enhancement” factor </a:t>
            </a:r>
            <a:r>
              <a:rPr lang="en-US" sz="1600" dirty="0">
                <a:solidFill>
                  <a:srgbClr val="FF0000"/>
                </a:solidFill>
                <a:latin typeface="Symbol" pitchFamily="18" charset="2"/>
                <a:sym typeface="Symbol" pitchFamily="18" charset="2"/>
              </a:rPr>
              <a:t>b</a:t>
            </a:r>
            <a:r>
              <a:rPr lang="en-US" sz="1600" dirty="0">
                <a:latin typeface="Comic Sans MS" pitchFamily="66" charset="0"/>
                <a:sym typeface="Symbol" pitchFamily="18" charset="2"/>
              </a:rPr>
              <a:t>.  </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endParaRPr lang="fr-CH" sz="1600" dirty="0">
              <a:latin typeface="Comic Sans MS" pitchFamily="66" charset="0"/>
              <a:sym typeface="Symbol" pitchFamily="18" charset="2"/>
            </a:endParaRPr>
          </a:p>
        </p:txBody>
      </p:sp>
      <p:pic>
        <p:nvPicPr>
          <p:cNvPr id="6932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39257" y="3775325"/>
            <a:ext cx="3890433" cy="609600"/>
          </a:xfrm>
          <a:prstGeom prst="rect">
            <a:avLst/>
          </a:prstGeom>
          <a:solidFill>
            <a:srgbClr val="FFFFAB"/>
          </a:solidFill>
          <a:ln w="9525">
            <a:noFill/>
            <a:miter lim="800000"/>
            <a:headEnd/>
            <a:tailEnd/>
          </a:ln>
        </p:spPr>
      </p:pic>
      <p:sp>
        <p:nvSpPr>
          <p:cNvPr id="6" name="Rectangle 17"/>
          <p:cNvSpPr>
            <a:spLocks noChangeArrowheads="1"/>
          </p:cNvSpPr>
          <p:nvPr/>
        </p:nvSpPr>
        <p:spPr bwMode="auto">
          <a:xfrm>
            <a:off x="6858000" y="3854522"/>
            <a:ext cx="2743200" cy="533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400" i="1" dirty="0">
                <a:latin typeface="Comic Sans MS" pitchFamily="66" charset="0"/>
                <a:sym typeface="Symbol" pitchFamily="18" charset="2"/>
              </a:rPr>
              <a:t>F.-N. formula for copper, with the enhancement factor</a:t>
            </a:r>
          </a:p>
        </p:txBody>
      </p:sp>
      <p:sp>
        <p:nvSpPr>
          <p:cNvPr id="7" name="Rectangle 17"/>
          <p:cNvSpPr>
            <a:spLocks noChangeArrowheads="1"/>
          </p:cNvSpPr>
          <p:nvPr/>
        </p:nvSpPr>
        <p:spPr bwMode="auto">
          <a:xfrm>
            <a:off x="541961" y="4702176"/>
            <a:ext cx="7430785" cy="1828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fr-CH" sz="1600" dirty="0">
                <a:latin typeface="Comic Sans MS" pitchFamily="66" charset="0"/>
                <a:sym typeface="Symbol" pitchFamily="18" charset="2"/>
              </a:rPr>
              <a:t>Field </a:t>
            </a:r>
            <a:r>
              <a:rPr lang="fr-CH" sz="1600" dirty="0" err="1">
                <a:latin typeface="Comic Sans MS" pitchFamily="66" charset="0"/>
                <a:sym typeface="Symbol" pitchFamily="18" charset="2"/>
              </a:rPr>
              <a:t>emission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 </a:t>
            </a:r>
            <a:r>
              <a:rPr lang="fr-CH" sz="1600" dirty="0" err="1">
                <a:latin typeface="Comic Sans MS" pitchFamily="66" charset="0"/>
                <a:sym typeface="Symbol" pitchFamily="18" charset="2"/>
              </a:rPr>
              <a:t>pre</a:t>
            </a:r>
            <a:r>
              <a:rPr lang="fr-CH" sz="1600" dirty="0">
                <a:latin typeface="Comic Sans MS" pitchFamily="66" charset="0"/>
                <a:sym typeface="Symbol" pitchFamily="18" charset="2"/>
              </a:rPr>
              <a:t>-breakdown </a:t>
            </a:r>
            <a:r>
              <a:rPr lang="fr-CH" sz="1600" dirty="0" err="1">
                <a:latin typeface="Comic Sans MS" pitchFamily="66" charset="0"/>
                <a:sym typeface="Symbol" pitchFamily="18" charset="2"/>
              </a:rPr>
              <a:t>phenomenon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When</a:t>
            </a:r>
            <a:r>
              <a:rPr lang="fr-CH" sz="1600" dirty="0">
                <a:latin typeface="Comic Sans MS" pitchFamily="66" charset="0"/>
                <a:sym typeface="Symbol" pitchFamily="18" charset="2"/>
              </a:rPr>
              <a:t> the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at</a:t>
            </a:r>
            <a:r>
              <a:rPr lang="fr-CH" sz="1600" dirty="0">
                <a:latin typeface="Comic Sans MS" pitchFamily="66" charset="0"/>
                <a:sym typeface="Symbol" pitchFamily="18" charset="2"/>
              </a:rPr>
              <a:t> a certain spot </a:t>
            </a:r>
            <a:r>
              <a:rPr lang="fr-CH" sz="1600" dirty="0" err="1">
                <a:latin typeface="Comic Sans MS" pitchFamily="66" charset="0"/>
                <a:sym typeface="Symbol" pitchFamily="18" charset="2"/>
              </a:rPr>
              <a:t>goes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beyond</a:t>
            </a:r>
            <a:r>
              <a:rPr lang="fr-CH" sz="1600" dirty="0">
                <a:latin typeface="Comic Sans MS" pitchFamily="66" charset="0"/>
                <a:sym typeface="Symbol" pitchFamily="18" charset="2"/>
              </a:rPr>
              <a:t> a certain </a:t>
            </a:r>
            <a:r>
              <a:rPr lang="fr-CH" sz="1600" dirty="0" err="1">
                <a:latin typeface="Comic Sans MS" pitchFamily="66" charset="0"/>
                <a:sym typeface="Symbol" pitchFamily="18" charset="2"/>
              </a:rPr>
              <a:t>limit</a:t>
            </a:r>
            <a:r>
              <a:rPr lang="fr-CH" sz="1600" dirty="0">
                <a:latin typeface="Comic Sans MS" pitchFamily="66" charset="0"/>
                <a:sym typeface="Symbol" pitchFamily="18" charset="2"/>
              </a:rPr>
              <a:t> a breakdown </a:t>
            </a:r>
            <a:r>
              <a:rPr lang="fr-CH" sz="1600" dirty="0" err="1">
                <a:latin typeface="Comic Sans MS" pitchFamily="66" charset="0"/>
                <a:sym typeface="Symbol" pitchFamily="18" charset="2"/>
              </a:rPr>
              <a:t>starts</a:t>
            </a:r>
            <a:r>
              <a:rPr lang="fr-CH" sz="1600" dirty="0">
                <a:latin typeface="Comic Sans MS" pitchFamily="66" charset="0"/>
                <a:sym typeface="Symbol" pitchFamily="18" charset="2"/>
              </a:rPr>
              <a:t> (the real </a:t>
            </a:r>
            <a:r>
              <a:rPr lang="fr-CH" sz="1600" dirty="0" err="1">
                <a:latin typeface="Comic Sans MS" pitchFamily="66" charset="0"/>
                <a:sym typeface="Symbol" pitchFamily="18" charset="2"/>
              </a:rPr>
              <a:t>physics</a:t>
            </a:r>
            <a:r>
              <a:rPr lang="fr-CH" sz="1600" dirty="0">
                <a:latin typeface="Comic Sans MS" pitchFamily="66" charset="0"/>
                <a:sym typeface="Symbol" pitchFamily="18" charset="2"/>
              </a:rPr>
              <a:t> of the </a:t>
            </a:r>
            <a:r>
              <a:rPr lang="fr-CH" sz="1600" dirty="0" err="1">
                <a:latin typeface="Comic Sans MS" pitchFamily="66" charset="0"/>
                <a:sym typeface="Symbol" pitchFamily="18" charset="2"/>
              </a:rPr>
              <a:t>phenomenon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still</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under</a:t>
            </a:r>
            <a:r>
              <a:rPr lang="fr-CH" sz="1600" dirty="0">
                <a:latin typeface="Comic Sans MS" pitchFamily="66" charset="0"/>
                <a:sym typeface="Symbol" pitchFamily="18" charset="2"/>
              </a:rPr>
              <a:t> discussion).</a:t>
            </a: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r>
              <a:rPr lang="fr-CH" sz="1600" dirty="0">
                <a:latin typeface="Comic Sans MS" pitchFamily="66" charset="0"/>
                <a:sym typeface="Symbol" pitchFamily="18" charset="2"/>
              </a:rPr>
              <a:t>Field </a:t>
            </a:r>
            <a:r>
              <a:rPr lang="fr-CH" sz="1600" dirty="0" err="1">
                <a:latin typeface="Comic Sans MS" pitchFamily="66" charset="0"/>
                <a:sym typeface="Symbol" pitchFamily="18" charset="2"/>
              </a:rPr>
              <a:t>emission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often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called</a:t>
            </a:r>
            <a:r>
              <a:rPr lang="fr-CH" sz="1600" dirty="0">
                <a:latin typeface="Comic Sans MS" pitchFamily="66" charset="0"/>
                <a:sym typeface="Symbol" pitchFamily="18" charset="2"/>
              </a:rPr>
              <a:t> « </a:t>
            </a:r>
            <a:r>
              <a:rPr lang="fr-CH" sz="1600" dirty="0" err="1">
                <a:latin typeface="Comic Sans MS" pitchFamily="66" charset="0"/>
                <a:sym typeface="Symbol" pitchFamily="18" charset="2"/>
              </a:rPr>
              <a:t>dark</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 and </a:t>
            </a:r>
            <a:r>
              <a:rPr lang="fr-CH" sz="1600" dirty="0" err="1">
                <a:latin typeface="Comic Sans MS" pitchFamily="66" charset="0"/>
                <a:sym typeface="Symbol" pitchFamily="18" charset="2"/>
              </a:rPr>
              <a:t>can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be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measured</a:t>
            </a:r>
            <a:r>
              <a:rPr lang="fr-CH" sz="1600" dirty="0">
                <a:latin typeface="Comic Sans MS" pitchFamily="66" charset="0"/>
                <a:sym typeface="Symbol" pitchFamily="18" charset="2"/>
              </a:rPr>
              <a:t>.</a:t>
            </a:r>
            <a:endParaRPr lang="en-US" sz="1600" dirty="0">
              <a:latin typeface="Comic Sans MS" pitchFamily="66" charset="0"/>
              <a:sym typeface="Symbol" pitchFamily="18" charset="2"/>
            </a:endParaRPr>
          </a:p>
        </p:txBody>
      </p:sp>
      <p:pic>
        <p:nvPicPr>
          <p:cNvPr id="6932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83114" y="4600308"/>
            <a:ext cx="2911271" cy="1577975"/>
          </a:xfrm>
          <a:prstGeom prst="rect">
            <a:avLst/>
          </a:prstGeom>
          <a:noFill/>
          <a:ln w="9525">
            <a:noFill/>
            <a:miter lim="800000"/>
            <a:headEnd/>
            <a:tailEnd/>
          </a:ln>
        </p:spPr>
      </p:pic>
      <p:sp>
        <p:nvSpPr>
          <p:cNvPr id="9" name="TextBox 8"/>
          <p:cNvSpPr txBox="1"/>
          <p:nvPr/>
        </p:nvSpPr>
        <p:spPr>
          <a:xfrm>
            <a:off x="8229600" y="6553201"/>
            <a:ext cx="1109150" cy="276999"/>
          </a:xfrm>
          <a:prstGeom prst="rect">
            <a:avLst/>
          </a:prstGeom>
          <a:noFill/>
        </p:spPr>
        <p:txBody>
          <a:bodyPr wrap="none" rtlCol="0">
            <a:spAutoFit/>
          </a:bodyPr>
          <a:lstStyle/>
          <a:p>
            <a:r>
              <a:rPr lang="fr-CH" sz="1200" dirty="0"/>
              <a:t>Copper, </a:t>
            </a:r>
            <a:r>
              <a:rPr lang="fr-CH" sz="1200" dirty="0">
                <a:latin typeface="Symbol" pitchFamily="18" charset="2"/>
              </a:rPr>
              <a:t>b</a:t>
            </a:r>
            <a:r>
              <a:rPr lang="fr-CH" sz="1200" dirty="0"/>
              <a:t>=60</a:t>
            </a:r>
            <a:endParaRPr lang="en-US" sz="1200"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Measurement</a:t>
            </a:r>
            <a:r>
              <a:rPr lang="fr-CH" dirty="0"/>
              <a:t> of </a:t>
            </a:r>
            <a:r>
              <a:rPr lang="fr-CH" dirty="0" err="1"/>
              <a:t>dark</a:t>
            </a:r>
            <a:r>
              <a:rPr lang="fr-CH" dirty="0"/>
              <a:t> </a:t>
            </a:r>
            <a:r>
              <a:rPr lang="fr-CH" dirty="0" err="1"/>
              <a:t>current</a:t>
            </a:r>
            <a:endParaRPr lang="en-US" dirty="0"/>
          </a:p>
        </p:txBody>
      </p:sp>
      <p:sp>
        <p:nvSpPr>
          <p:cNvPr id="3" name="Footer Placeholder 2"/>
          <p:cNvSpPr>
            <a:spLocks noGrp="1"/>
          </p:cNvSpPr>
          <p:nvPr>
            <p:ph type="ftr" sz="quarter" idx="11"/>
          </p:nvPr>
        </p:nvSpPr>
        <p:spPr>
          <a:xfrm>
            <a:off x="2964718" y="5750175"/>
            <a:ext cx="6572221" cy="365125"/>
          </a:xfrm>
        </p:spPr>
        <p:txBody>
          <a:bodyPr/>
          <a:lstStyle/>
          <a:p>
            <a:fld id="{A30787F0-7746-430D-A219-2ACB3829ADC5}" type="slidenum">
              <a:rPr lang="en-GB" smtClean="0"/>
              <a:pPr/>
              <a:t>98</a:t>
            </a:fld>
            <a:endParaRPr lang="en-GB"/>
          </a:p>
        </p:txBody>
      </p:sp>
      <p:pic>
        <p:nvPicPr>
          <p:cNvPr id="6922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4256" y="765425"/>
            <a:ext cx="3810000" cy="2717947"/>
          </a:xfrm>
          <a:prstGeom prst="rect">
            <a:avLst/>
          </a:prstGeom>
          <a:noFill/>
          <a:ln w="9525">
            <a:noFill/>
            <a:miter lim="800000"/>
            <a:headEnd/>
            <a:tailEnd/>
          </a:ln>
        </p:spPr>
      </p:pic>
      <p:sp>
        <p:nvSpPr>
          <p:cNvPr id="5" name="Rectangle 17"/>
          <p:cNvSpPr>
            <a:spLocks noChangeArrowheads="1"/>
          </p:cNvSpPr>
          <p:nvPr/>
        </p:nvSpPr>
        <p:spPr bwMode="auto">
          <a:xfrm>
            <a:off x="4344255" y="1298825"/>
            <a:ext cx="6572221" cy="1752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Plotting RF power measured at the input of the cavity as function of cavity voltage square (arbitrary units, measures on a pick-up loop at the cavity) we see above a certain power the appearance of dark current accelerated on the gap and absorbing power. </a:t>
            </a: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pic>
        <p:nvPicPr>
          <p:cNvPr id="6922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0456" y="3356226"/>
            <a:ext cx="3817938" cy="2742385"/>
          </a:xfrm>
          <a:prstGeom prst="rect">
            <a:avLst/>
          </a:prstGeom>
          <a:noFill/>
          <a:ln w="9525">
            <a:noFill/>
            <a:miter lim="800000"/>
            <a:headEnd/>
            <a:tailEnd/>
          </a:ln>
        </p:spPr>
      </p:pic>
      <p:sp>
        <p:nvSpPr>
          <p:cNvPr id="7" name="Rectangle 17"/>
          <p:cNvSpPr>
            <a:spLocks noChangeArrowheads="1"/>
          </p:cNvSpPr>
          <p:nvPr/>
        </p:nvSpPr>
        <p:spPr bwMode="auto">
          <a:xfrm>
            <a:off x="4496655" y="3432425"/>
            <a:ext cx="6419821" cy="1752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Considering that the dark current power is proportional to gap voltage and to current intensity, we can plot </a:t>
            </a:r>
            <a:r>
              <a:rPr lang="en-US" sz="1600" dirty="0" err="1">
                <a:latin typeface="Comic Sans MS" pitchFamily="66" charset="0"/>
                <a:sym typeface="Symbol" pitchFamily="18" charset="2"/>
              </a:rPr>
              <a:t>ln</a:t>
            </a:r>
            <a:r>
              <a:rPr lang="en-US" sz="1600" dirty="0">
                <a:latin typeface="Comic Sans MS" pitchFamily="66" charset="0"/>
                <a:sym typeface="Symbol" pitchFamily="18" charset="2"/>
              </a:rPr>
              <a:t>(I/V)=f(1/V); the slope of the curve is the enhancement factor.</a:t>
            </a: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r>
              <a:rPr lang="fr-CH" sz="1600" dirty="0">
                <a:latin typeface="Comic Sans MS" pitchFamily="66" charset="0"/>
                <a:sym typeface="Symbol" pitchFamily="18" charset="2"/>
              </a:rPr>
              <a:t>CERN RFQ2:</a:t>
            </a:r>
          </a:p>
          <a:p>
            <a:pPr>
              <a:buClr>
                <a:schemeClr val="hlink"/>
              </a:buClr>
              <a:buSzPct val="70000"/>
              <a:buFont typeface="Symbol" pitchFamily="18" charset="2"/>
              <a:buNone/>
            </a:pPr>
            <a:r>
              <a:rPr lang="fr-CH" sz="1600" dirty="0">
                <a:latin typeface="Symbol" pitchFamily="18" charset="2"/>
                <a:sym typeface="Symbol" pitchFamily="18" charset="2"/>
              </a:rPr>
              <a:t>b</a:t>
            </a:r>
            <a:r>
              <a:rPr lang="fr-CH" sz="1600" dirty="0">
                <a:latin typeface="Comic Sans MS" pitchFamily="66" charset="0"/>
                <a:sym typeface="Symbol" pitchFamily="18" charset="2"/>
              </a:rPr>
              <a:t>=220 </a:t>
            </a:r>
            <a:r>
              <a:rPr lang="fr-CH" sz="1600" dirty="0" err="1">
                <a:latin typeface="Comic Sans MS" pitchFamily="66" charset="0"/>
                <a:sym typeface="Symbol" pitchFamily="18" charset="2"/>
              </a:rPr>
              <a:t>electrodes</a:t>
            </a:r>
            <a:r>
              <a:rPr lang="fr-CH" sz="1600" dirty="0">
                <a:latin typeface="Comic Sans MS" pitchFamily="66" charset="0"/>
                <a:sym typeface="Symbol" pitchFamily="18" charset="2"/>
              </a:rPr>
              <a:t> as out of the workshop</a:t>
            </a:r>
          </a:p>
          <a:p>
            <a:pPr>
              <a:buClr>
                <a:schemeClr val="hlink"/>
              </a:buClr>
              <a:buSzPct val="70000"/>
              <a:buFont typeface="Symbol" pitchFamily="18" charset="2"/>
              <a:buNone/>
            </a:pPr>
            <a:r>
              <a:rPr lang="fr-CH" sz="1600" dirty="0">
                <a:latin typeface="Symbol" pitchFamily="18" charset="2"/>
                <a:sym typeface="Symbol" pitchFamily="18" charset="2"/>
              </a:rPr>
              <a:t>b</a:t>
            </a:r>
            <a:r>
              <a:rPr lang="fr-CH" sz="1600" dirty="0">
                <a:latin typeface="Comic Sans MS" pitchFamily="66" charset="0"/>
                <a:sym typeface="Symbol" pitchFamily="18" charset="2"/>
              </a:rPr>
              <a:t>=920 </a:t>
            </a:r>
            <a:r>
              <a:rPr lang="fr-CH" sz="1600" dirty="0" err="1">
                <a:latin typeface="Comic Sans MS" pitchFamily="66" charset="0"/>
                <a:sym typeface="Symbol" pitchFamily="18" charset="2"/>
              </a:rPr>
              <a:t>after</a:t>
            </a:r>
            <a:r>
              <a:rPr lang="fr-CH" sz="1600" dirty="0">
                <a:latin typeface="Comic Sans MS" pitchFamily="66" charset="0"/>
                <a:sym typeface="Symbol" pitchFamily="18" charset="2"/>
              </a:rPr>
              <a:t> a </a:t>
            </a:r>
            <a:r>
              <a:rPr lang="fr-CH" sz="1600" dirty="0" err="1">
                <a:latin typeface="Comic Sans MS" pitchFamily="66" charset="0"/>
                <a:sym typeface="Symbol" pitchFamily="18" charset="2"/>
              </a:rPr>
              <a:t>heavy</a:t>
            </a:r>
            <a:r>
              <a:rPr lang="fr-CH" sz="1600" dirty="0">
                <a:latin typeface="Comic Sans MS" pitchFamily="66" charset="0"/>
                <a:sym typeface="Symbol" pitchFamily="18" charset="2"/>
              </a:rPr>
              <a:t> pollution </a:t>
            </a:r>
            <a:r>
              <a:rPr lang="fr-CH" sz="1600" dirty="0" err="1">
                <a:latin typeface="Comic Sans MS" pitchFamily="66" charset="0"/>
                <a:sym typeface="Symbol" pitchFamily="18" charset="2"/>
              </a:rPr>
              <a:t>from</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hydrocarbons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from</a:t>
            </a:r>
            <a:r>
              <a:rPr lang="fr-CH" sz="1600" dirty="0">
                <a:latin typeface="Comic Sans MS" pitchFamily="66" charset="0"/>
                <a:sym typeface="Symbol" pitchFamily="18" charset="2"/>
              </a:rPr>
              <a:t> the vacuum system</a:t>
            </a:r>
          </a:p>
          <a:p>
            <a:pPr>
              <a:buClr>
                <a:schemeClr val="hlink"/>
              </a:buClr>
              <a:buSzPct val="70000"/>
              <a:buFont typeface="Symbol" pitchFamily="18" charset="2"/>
              <a:buNone/>
            </a:pPr>
            <a:r>
              <a:rPr lang="fr-CH" sz="1600" dirty="0">
                <a:latin typeface="Symbol" pitchFamily="18" charset="2"/>
                <a:sym typeface="Symbol" pitchFamily="18" charset="2"/>
              </a:rPr>
              <a:t>b</a:t>
            </a:r>
            <a:r>
              <a:rPr lang="fr-CH" sz="1600" dirty="0">
                <a:latin typeface="Comic Sans MS" pitchFamily="66" charset="0"/>
                <a:sym typeface="Symbol" pitchFamily="18" charset="2"/>
              </a:rPr>
              <a:t>=67 </a:t>
            </a:r>
            <a:r>
              <a:rPr lang="fr-CH" sz="1600" dirty="0" err="1">
                <a:latin typeface="Comic Sans MS" pitchFamily="66" charset="0"/>
                <a:sym typeface="Symbol" pitchFamily="18" charset="2"/>
              </a:rPr>
              <a:t>after</a:t>
            </a:r>
            <a:r>
              <a:rPr lang="fr-CH" sz="1600" dirty="0">
                <a:latin typeface="Comic Sans MS" pitchFamily="66" charset="0"/>
                <a:sym typeface="Symbol" pitchFamily="18" charset="2"/>
              </a:rPr>
              <a:t> long </a:t>
            </a:r>
            <a:r>
              <a:rPr lang="fr-CH" sz="1600" dirty="0" err="1">
                <a:latin typeface="Comic Sans MS" pitchFamily="66" charset="0"/>
                <a:sym typeface="Symbol" pitchFamily="18" charset="2"/>
              </a:rPr>
              <a:t>conditioning</a:t>
            </a:r>
            <a:r>
              <a:rPr lang="fr-CH" sz="1600" dirty="0">
                <a:latin typeface="Comic Sans MS" pitchFamily="66" charset="0"/>
                <a:sym typeface="Symbol" pitchFamily="18" charset="2"/>
              </a:rPr>
              <a:t> </a:t>
            </a: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Breakdowns and </a:t>
            </a:r>
            <a:r>
              <a:rPr lang="fr-CH" dirty="0" err="1"/>
              <a:t>conditioning</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99</a:t>
            </a:fld>
            <a:endParaRPr lang="en-GB"/>
          </a:p>
        </p:txBody>
      </p:sp>
      <p:sp>
        <p:nvSpPr>
          <p:cNvPr id="4" name="Rectangle 17"/>
          <p:cNvSpPr>
            <a:spLocks noChangeArrowheads="1"/>
          </p:cNvSpPr>
          <p:nvPr/>
        </p:nvSpPr>
        <p:spPr bwMode="auto">
          <a:xfrm>
            <a:off x="519701" y="1028700"/>
            <a:ext cx="11018178" cy="2819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Increasing the voltage, in one or few points the F.-E. current will go above the threshold and start a breakdown.</a:t>
            </a:r>
          </a:p>
          <a:p>
            <a:pPr>
              <a:buClr>
                <a:schemeClr val="hlink"/>
              </a:buClr>
              <a:buSzPct val="70000"/>
              <a:buFont typeface="Symbol" pitchFamily="18" charset="2"/>
              <a:buNone/>
            </a:pPr>
            <a:r>
              <a:rPr lang="en-US" sz="1600" dirty="0">
                <a:latin typeface="Comic Sans MS" pitchFamily="66" charset="0"/>
                <a:sym typeface="Symbol" pitchFamily="18" charset="2"/>
              </a:rPr>
              <a:t>But the breakdown will reconfigure the surface and there is a certain probability that the new surface will be better (melted spikes, </a:t>
            </a:r>
            <a:r>
              <a:rPr lang="en-US" sz="1600" dirty="0" err="1">
                <a:latin typeface="Comic Sans MS" pitchFamily="66" charset="0"/>
                <a:sym typeface="Symbol" pitchFamily="18" charset="2"/>
              </a:rPr>
              <a:t>degazed</a:t>
            </a:r>
            <a:r>
              <a:rPr lang="en-US" sz="1600" dirty="0">
                <a:latin typeface="Comic Sans MS" pitchFamily="66" charset="0"/>
                <a:sym typeface="Symbol" pitchFamily="18" charset="2"/>
              </a:rPr>
              <a:t> impurities) </a:t>
            </a:r>
            <a:r>
              <a:rPr lang="en-US" sz="1600" dirty="0">
                <a:latin typeface="Arial"/>
                <a:cs typeface="Arial"/>
                <a:sym typeface="Symbol" pitchFamily="18" charset="2"/>
              </a:rPr>
              <a:t>→ </a:t>
            </a:r>
            <a:r>
              <a:rPr lang="en-US" sz="1600" dirty="0">
                <a:latin typeface="Comic Sans MS" pitchFamily="66" charset="0"/>
                <a:sym typeface="Symbol" pitchFamily="18" charset="2"/>
              </a:rPr>
              <a:t>we can continue and condition the cavity.</a:t>
            </a:r>
          </a:p>
          <a:p>
            <a:pPr>
              <a:buClr>
                <a:schemeClr val="hlink"/>
              </a:buClr>
              <a:buSzPct val="70000"/>
              <a:buFont typeface="Symbol" pitchFamily="18" charset="2"/>
              <a:buNone/>
            </a:pPr>
            <a:r>
              <a:rPr lang="en-US" sz="1600" dirty="0">
                <a:latin typeface="Comic Sans MS" pitchFamily="66" charset="0"/>
                <a:sym typeface="Symbol" pitchFamily="18" charset="2"/>
              </a:rPr>
              <a:t>At some point, the number of emitting spots will be so high that we will always find a sparking point </a:t>
            </a:r>
            <a:r>
              <a:rPr lang="en-US" sz="1600" dirty="0">
                <a:latin typeface="Arial"/>
                <a:cs typeface="Arial"/>
                <a:sym typeface="Symbol" pitchFamily="18" charset="2"/>
              </a:rPr>
              <a:t>→</a:t>
            </a:r>
            <a:r>
              <a:rPr lang="en-US" sz="1600" dirty="0">
                <a:latin typeface="Comic Sans MS" pitchFamily="66" charset="0"/>
                <a:sym typeface="Symbol" pitchFamily="18" charset="2"/>
              </a:rPr>
              <a:t> limit of conditioning.  </a:t>
            </a:r>
          </a:p>
          <a:p>
            <a:pPr>
              <a:buClr>
                <a:schemeClr val="hlink"/>
              </a:buClr>
              <a:buSzPct val="70000"/>
              <a:buFont typeface="Symbol" pitchFamily="18" charset="2"/>
              <a:buNone/>
            </a:pPr>
            <a:r>
              <a:rPr lang="en-US" sz="1600" dirty="0">
                <a:latin typeface="Comic Sans MS" pitchFamily="66" charset="0"/>
                <a:sym typeface="Symbol" pitchFamily="18" charset="2"/>
              </a:rPr>
              <a:t>Note that breakdown is a statistic phenomenon. We cannot define a breakdown threshold, instead we can speak of sparking rate (number of breakdown per unit time) as </a:t>
            </a:r>
            <a:r>
              <a:rPr lang="en-US" sz="1600" dirty="0" err="1">
                <a:latin typeface="Comic Sans MS" pitchFamily="66" charset="0"/>
                <a:sym typeface="Symbol" pitchFamily="18" charset="2"/>
              </a:rPr>
              <a:t>funtion</a:t>
            </a:r>
            <a:r>
              <a:rPr lang="en-US" sz="1600" dirty="0">
                <a:latin typeface="Comic Sans MS" pitchFamily="66" charset="0"/>
                <a:sym typeface="Symbol" pitchFamily="18" charset="2"/>
              </a:rPr>
              <a:t> of voltage. The rate is decreased by conditioning; it will decrease asymptotically towards a limiting value.</a:t>
            </a: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pic>
        <p:nvPicPr>
          <p:cNvPr id="694274" name="Picture 2"/>
          <p:cNvPicPr>
            <a:picLocks noChangeAspect="1" noChangeArrowheads="1"/>
          </p:cNvPicPr>
          <p:nvPr/>
        </p:nvPicPr>
        <p:blipFill>
          <a:blip r:embed="rId2" cstate="print"/>
          <a:srcRect/>
          <a:stretch>
            <a:fillRect/>
          </a:stretch>
        </p:blipFill>
        <p:spPr bwMode="auto">
          <a:xfrm>
            <a:off x="1277420" y="3372653"/>
            <a:ext cx="4381500" cy="2590800"/>
          </a:xfrm>
          <a:prstGeom prst="rect">
            <a:avLst/>
          </a:prstGeom>
          <a:noFill/>
          <a:ln w="9525">
            <a:noFill/>
            <a:miter lim="800000"/>
            <a:headEnd/>
            <a:tailEnd/>
          </a:ln>
        </p:spPr>
      </p:pic>
      <p:pic>
        <p:nvPicPr>
          <p:cNvPr id="6942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0" y="3392833"/>
            <a:ext cx="3590925" cy="217772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3.xml><?xml version="1.0" encoding="utf-8"?>
<a:theme xmlns:a="http://schemas.openxmlformats.org/drawingml/2006/main" name="Paper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Paper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5850</TotalTime>
  <Words>11217</Words>
  <Application>Microsoft Office PowerPoint</Application>
  <PresentationFormat>Widescreen</PresentationFormat>
  <Paragraphs>1169</Paragraphs>
  <Slides>106</Slides>
  <Notes>18</Notes>
  <HiddenSlides>0</HiddenSlides>
  <MMClips>3</MMClips>
  <ScaleCrop>false</ScaleCrop>
  <HeadingPairs>
    <vt:vector size="8" baseType="variant">
      <vt:variant>
        <vt:lpstr>Fonts Used</vt:lpstr>
      </vt:variant>
      <vt:variant>
        <vt:i4>12</vt:i4>
      </vt:variant>
      <vt:variant>
        <vt:lpstr>Theme</vt:lpstr>
      </vt:variant>
      <vt:variant>
        <vt:i4>3</vt:i4>
      </vt:variant>
      <vt:variant>
        <vt:lpstr>Embedded OLE Servers</vt:lpstr>
      </vt:variant>
      <vt:variant>
        <vt:i4>3</vt:i4>
      </vt:variant>
      <vt:variant>
        <vt:lpstr>Slide Titles</vt:lpstr>
      </vt:variant>
      <vt:variant>
        <vt:i4>106</vt:i4>
      </vt:variant>
    </vt:vector>
  </HeadingPairs>
  <TitlesOfParts>
    <vt:vector size="124" baseType="lpstr">
      <vt:lpstr>Arial</vt:lpstr>
      <vt:lpstr>Arial Unicode MS</vt:lpstr>
      <vt:lpstr>Book Antiqua</vt:lpstr>
      <vt:lpstr>Calibri</vt:lpstr>
      <vt:lpstr>Calibri Light</vt:lpstr>
      <vt:lpstr>Cambria Math</vt:lpstr>
      <vt:lpstr>Comic Sans MS</vt:lpstr>
      <vt:lpstr>Freestyle Script</vt:lpstr>
      <vt:lpstr>Symbol</vt:lpstr>
      <vt:lpstr>Times New Roman</vt:lpstr>
      <vt:lpstr>Wingdings</vt:lpstr>
      <vt:lpstr>ZapfDingbats</vt:lpstr>
      <vt:lpstr>Retrospettivo</vt:lpstr>
      <vt:lpstr>1_Office Theme</vt:lpstr>
      <vt:lpstr>Paper Presentation</vt:lpstr>
      <vt:lpstr>Equation</vt:lpstr>
      <vt:lpstr>Chart</vt:lpstr>
      <vt:lpstr>Designer Drawing</vt:lpstr>
      <vt:lpstr>  RF Linear Accelerators</vt:lpstr>
      <vt:lpstr>Module 1 Why linear accelerators Basic linac structure Acceleration in periodic structures</vt:lpstr>
      <vt:lpstr>Definitions</vt:lpstr>
      <vt:lpstr>Variety of linacs</vt:lpstr>
      <vt:lpstr>Why linear accelerators ?</vt:lpstr>
      <vt:lpstr>Why Linear Accelerators</vt:lpstr>
      <vt:lpstr>Proton Velocity: “Newton” and “Einstein” </vt:lpstr>
      <vt:lpstr>Radio Frequency linear accelerator structures</vt:lpstr>
      <vt:lpstr>Synchronism condition for the Wideröe</vt:lpstr>
      <vt:lpstr>Accelerating structure architecture</vt:lpstr>
      <vt:lpstr>Linear and circular accelerators</vt:lpstr>
      <vt:lpstr>Case 1: a single-cavities linac</vt:lpstr>
      <vt:lpstr>Case 2 : a Drift Tube Linac</vt:lpstr>
      <vt:lpstr>Intermediate cases</vt:lpstr>
      <vt:lpstr>Phase slippage (asynchronicity) in a multicell cavity</vt:lpstr>
      <vt:lpstr>Effects of phase slippage</vt:lpstr>
      <vt:lpstr>Electron linacs</vt:lpstr>
      <vt:lpstr>Acceleration in periodic structures - wave propagation</vt:lpstr>
      <vt:lpstr>Wave velocity: the dispersion relation</vt:lpstr>
      <vt:lpstr>Slowing down waves: the disc- loaded waveguide</vt:lpstr>
      <vt:lpstr>Dispersion relation for the disc-loaded waveguide</vt:lpstr>
      <vt:lpstr>Traveling wave linac structures</vt:lpstr>
      <vt:lpstr>Standing wave linac structures </vt:lpstr>
      <vt:lpstr>More on standing wave structures</vt:lpstr>
      <vt:lpstr>Acceleration on traveling and standing waves</vt:lpstr>
      <vt:lpstr>Practical standing wave structures</vt:lpstr>
      <vt:lpstr>The PIMMS Accelerating structure</vt:lpstr>
      <vt:lpstr>Synchronism in the PIMS</vt:lpstr>
      <vt:lpstr>Acceleration in the PIMS</vt:lpstr>
      <vt:lpstr>Comparing traveling and standing wave structures </vt:lpstr>
      <vt:lpstr>Module 2 Coupled resonator chains Stability and stabilization Acceleration in periodic structures Special accelerating structures Superconducting linac structures</vt:lpstr>
      <vt:lpstr>From the Wideröe gap to the linac cell</vt:lpstr>
      <vt:lpstr>Coupling cavities</vt:lpstr>
      <vt:lpstr>Chains of coupled resonators</vt:lpstr>
      <vt:lpstr>The Coupled-system Matrix</vt:lpstr>
      <vt:lpstr>Modes in a linear chain of oscillators</vt:lpstr>
      <vt:lpstr>Acceleration on the normal modes of a 7-cell structure</vt:lpstr>
      <vt:lpstr>Practical linac accelerating structures</vt:lpstr>
      <vt:lpstr>0-mode structures: the Drift Tube Linac (“Alvarez”)</vt:lpstr>
      <vt:lpstr>The Drift Tube Linac</vt:lpstr>
      <vt:lpstr>DTL construction</vt:lpstr>
      <vt:lpstr>Examples of DTL</vt:lpstr>
      <vt:lpstr>The Linac4 DTL</vt:lpstr>
      <vt:lpstr>Pi-mode structures: the PIMS</vt:lpstr>
      <vt:lpstr>Sequence of PIMS cavities</vt:lpstr>
      <vt:lpstr>Pi-mode superconducting structures (elliptical) </vt:lpstr>
      <vt:lpstr>Long chains of linac cells</vt:lpstr>
      <vt:lpstr>Stability of long chains of coupled resonators</vt:lpstr>
      <vt:lpstr>Stabilization of long chains: the p/2 mode</vt:lpstr>
      <vt:lpstr>Pi/2 mode structures: the Side Coupled Linac</vt:lpstr>
      <vt:lpstr>Ion sources</vt:lpstr>
      <vt:lpstr>Energy gain in a gap</vt:lpstr>
      <vt:lpstr>Transit time factor</vt:lpstr>
      <vt:lpstr>Shunt Impedance</vt:lpstr>
      <vt:lpstr>Power efficiency</vt:lpstr>
      <vt:lpstr>Linac building blocks and energy flow</vt:lpstr>
      <vt:lpstr>Linac building blocks - Superconducting</vt:lpstr>
      <vt:lpstr>Module 3 A quick overview of beam dynamics in linear accelerators</vt:lpstr>
      <vt:lpstr>Introduction</vt:lpstr>
      <vt:lpstr>Beam emittance</vt:lpstr>
      <vt:lpstr>Longitudinal dynamics</vt:lpstr>
      <vt:lpstr>Longitudinal dynamics - electrons</vt:lpstr>
      <vt:lpstr>Transverse dynamics - Space charge</vt:lpstr>
      <vt:lpstr>Transverse dynamics - RF defocusing</vt:lpstr>
      <vt:lpstr>Focusing</vt:lpstr>
      <vt:lpstr>Transverse beam equilibrium in linacs</vt:lpstr>
      <vt:lpstr>Electron linacs</vt:lpstr>
      <vt:lpstr>PowerPoint Presentation</vt:lpstr>
      <vt:lpstr>PowerPoint Presentation</vt:lpstr>
      <vt:lpstr>Focusing periods</vt:lpstr>
      <vt:lpstr>High-intensity protons – the case of Linac4</vt:lpstr>
      <vt:lpstr>Beam Optics Design Guidelines</vt:lpstr>
      <vt:lpstr>Halo and beam loss</vt:lpstr>
      <vt:lpstr>High brightness</vt:lpstr>
      <vt:lpstr>space charge – non linear effects</vt:lpstr>
      <vt:lpstr>emittance growth due to filamentation</vt:lpstr>
      <vt:lpstr>Filamentation: emittance increase</vt:lpstr>
      <vt:lpstr>Module 4 Linac architecture (and limitations)</vt:lpstr>
      <vt:lpstr>Comparison of structures – Shunt impedance</vt:lpstr>
      <vt:lpstr>Proton linac architecture – cell length, focusing period</vt:lpstr>
      <vt:lpstr>Shunt impedance</vt:lpstr>
      <vt:lpstr>High Energy Linacs</vt:lpstr>
      <vt:lpstr>Heavy Ion Linac Architecture</vt:lpstr>
      <vt:lpstr>Examples: a heavy ion linac</vt:lpstr>
      <vt:lpstr>Electron linac architecture</vt:lpstr>
      <vt:lpstr>Examples: an electron linac</vt:lpstr>
      <vt:lpstr>Linac architecture: superconductivity</vt:lpstr>
      <vt:lpstr>Comparing NC and SC</vt:lpstr>
      <vt:lpstr>When are SC cavities attractive?</vt:lpstr>
      <vt:lpstr>Pulsed operation for SC cavities</vt:lpstr>
      <vt:lpstr>Transition warm/cold</vt:lpstr>
      <vt:lpstr>The choice of the frequency</vt:lpstr>
      <vt:lpstr>Linac architecture: optimum gradient (NC)</vt:lpstr>
      <vt:lpstr>End of Lectures 3 &amp; 4</vt:lpstr>
      <vt:lpstr>Appendix: breakdowns, conditioning, multipacting</vt:lpstr>
      <vt:lpstr>On the breakdown limit…</vt:lpstr>
      <vt:lpstr>Breakdown and impurities</vt:lpstr>
      <vt:lpstr>Measurement of dark current</vt:lpstr>
      <vt:lpstr>Breakdowns and conditioning</vt:lpstr>
      <vt:lpstr>The Kilpatrick field</vt:lpstr>
      <vt:lpstr>Multipactoring</vt:lpstr>
      <vt:lpstr>Additional slides on coupling</vt:lpstr>
      <vt:lpstr>Coupling between two cavities</vt:lpstr>
      <vt:lpstr>More on coupling</vt:lpstr>
      <vt:lpstr>The IH and CH: a special case</vt:lpstr>
      <vt:lpstr>IH-CH rebunching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Accelerators</dc:title>
  <dc:creator>Maurizio Vretenar</dc:creator>
  <cp:lastModifiedBy>Maurizio Vretenar</cp:lastModifiedBy>
  <cp:revision>11</cp:revision>
  <dcterms:created xsi:type="dcterms:W3CDTF">2022-04-09T16:26:57Z</dcterms:created>
  <dcterms:modified xsi:type="dcterms:W3CDTF">2024-05-05T17:37:58Z</dcterms:modified>
</cp:coreProperties>
</file>