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1"/>
    <p:sldMasterId id="2147483676" r:id="rId2"/>
  </p:sldMasterIdLst>
  <p:notesMasterIdLst>
    <p:notesMasterId r:id="rId114"/>
  </p:notesMasterIdLst>
  <p:handoutMasterIdLst>
    <p:handoutMasterId r:id="rId115"/>
  </p:handoutMasterIdLst>
  <p:sldIdLst>
    <p:sldId id="259" r:id="rId3"/>
    <p:sldId id="763" r:id="rId4"/>
    <p:sldId id="761" r:id="rId5"/>
    <p:sldId id="851" r:id="rId6"/>
    <p:sldId id="695" r:id="rId7"/>
    <p:sldId id="726" r:id="rId8"/>
    <p:sldId id="710" r:id="rId9"/>
    <p:sldId id="711" r:id="rId10"/>
    <p:sldId id="712" r:id="rId11"/>
    <p:sldId id="755" r:id="rId12"/>
    <p:sldId id="694" r:id="rId13"/>
    <p:sldId id="743" r:id="rId14"/>
    <p:sldId id="705" r:id="rId15"/>
    <p:sldId id="740" r:id="rId16"/>
    <p:sldId id="300" r:id="rId17"/>
    <p:sldId id="576" r:id="rId18"/>
    <p:sldId id="577" r:id="rId19"/>
    <p:sldId id="605" r:id="rId20"/>
    <p:sldId id="765" r:id="rId21"/>
    <p:sldId id="578" r:id="rId22"/>
    <p:sldId id="766" r:id="rId23"/>
    <p:sldId id="745" r:id="rId24"/>
    <p:sldId id="767" r:id="rId25"/>
    <p:sldId id="581" r:id="rId26"/>
    <p:sldId id="738" r:id="rId27"/>
    <p:sldId id="768" r:id="rId28"/>
    <p:sldId id="582" r:id="rId29"/>
    <p:sldId id="739" r:id="rId30"/>
    <p:sldId id="742" r:id="rId31"/>
    <p:sldId id="735" r:id="rId32"/>
    <p:sldId id="609" r:id="rId33"/>
    <p:sldId id="585" r:id="rId34"/>
    <p:sldId id="586" r:id="rId35"/>
    <p:sldId id="611" r:id="rId36"/>
    <p:sldId id="627" r:id="rId37"/>
    <p:sldId id="776" r:id="rId38"/>
    <p:sldId id="764" r:id="rId39"/>
    <p:sldId id="294" r:id="rId40"/>
    <p:sldId id="309" r:id="rId41"/>
    <p:sldId id="756" r:id="rId42"/>
    <p:sldId id="727" r:id="rId43"/>
    <p:sldId id="297" r:id="rId44"/>
    <p:sldId id="304" r:id="rId45"/>
    <p:sldId id="305" r:id="rId46"/>
    <p:sldId id="260" r:id="rId47"/>
    <p:sldId id="261" r:id="rId48"/>
    <p:sldId id="306" r:id="rId49"/>
    <p:sldId id="302" r:id="rId50"/>
    <p:sldId id="308" r:id="rId51"/>
    <p:sldId id="307" r:id="rId52"/>
    <p:sldId id="262" r:id="rId53"/>
    <p:sldId id="769" r:id="rId54"/>
    <p:sldId id="770" r:id="rId55"/>
    <p:sldId id="777" r:id="rId56"/>
    <p:sldId id="335" r:id="rId57"/>
    <p:sldId id="771" r:id="rId58"/>
    <p:sldId id="772" r:id="rId59"/>
    <p:sldId id="774" r:id="rId60"/>
    <p:sldId id="780" r:id="rId61"/>
    <p:sldId id="779" r:id="rId62"/>
    <p:sldId id="781" r:id="rId63"/>
    <p:sldId id="778" r:id="rId64"/>
    <p:sldId id="782" r:id="rId65"/>
    <p:sldId id="334" r:id="rId66"/>
    <p:sldId id="757" r:id="rId67"/>
    <p:sldId id="789" r:id="rId68"/>
    <p:sldId id="790" r:id="rId69"/>
    <p:sldId id="280" r:id="rId70"/>
    <p:sldId id="791" r:id="rId71"/>
    <p:sldId id="792" r:id="rId72"/>
    <p:sldId id="788" r:id="rId73"/>
    <p:sldId id="787" r:id="rId74"/>
    <p:sldId id="784" r:id="rId75"/>
    <p:sldId id="783" r:id="rId76"/>
    <p:sldId id="786" r:id="rId77"/>
    <p:sldId id="265" r:id="rId78"/>
    <p:sldId id="320" r:id="rId79"/>
    <p:sldId id="312" r:id="rId80"/>
    <p:sldId id="318" r:id="rId81"/>
    <p:sldId id="316" r:id="rId82"/>
    <p:sldId id="283" r:id="rId83"/>
    <p:sldId id="785" r:id="rId84"/>
    <p:sldId id="284" r:id="rId85"/>
    <p:sldId id="336" r:id="rId86"/>
    <p:sldId id="285" r:id="rId87"/>
    <p:sldId id="342" r:id="rId88"/>
    <p:sldId id="746" r:id="rId89"/>
    <p:sldId id="759" r:id="rId90"/>
    <p:sldId id="852" r:id="rId91"/>
    <p:sldId id="853" r:id="rId92"/>
    <p:sldId id="854" r:id="rId93"/>
    <p:sldId id="855" r:id="rId94"/>
    <p:sldId id="856" r:id="rId95"/>
    <p:sldId id="868" r:id="rId96"/>
    <p:sldId id="869" r:id="rId97"/>
    <p:sldId id="857" r:id="rId98"/>
    <p:sldId id="858" r:id="rId99"/>
    <p:sldId id="859" r:id="rId100"/>
    <p:sldId id="870" r:id="rId101"/>
    <p:sldId id="860" r:id="rId102"/>
    <p:sldId id="861" r:id="rId103"/>
    <p:sldId id="862" r:id="rId104"/>
    <p:sldId id="348" r:id="rId105"/>
    <p:sldId id="863" r:id="rId106"/>
    <p:sldId id="864" r:id="rId107"/>
    <p:sldId id="865" r:id="rId108"/>
    <p:sldId id="866" r:id="rId109"/>
    <p:sldId id="867" r:id="rId110"/>
    <p:sldId id="871" r:id="rId111"/>
    <p:sldId id="872" r:id="rId112"/>
    <p:sldId id="315" r:id="rId1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37" autoAdjust="0"/>
    <p:restoredTop sz="94712" autoAdjust="0"/>
  </p:normalViewPr>
  <p:slideViewPr>
    <p:cSldViewPr snapToGrid="0" snapToObjects="1">
      <p:cViewPr varScale="1">
        <p:scale>
          <a:sx n="86" d="100"/>
          <a:sy n="86" d="100"/>
        </p:scale>
        <p:origin x="324" y="96"/>
      </p:cViewPr>
      <p:guideLst/>
    </p:cSldViewPr>
  </p:slideViewPr>
  <p:outlineViewPr>
    <p:cViewPr>
      <p:scale>
        <a:sx n="33" d="100"/>
        <a:sy n="33" d="100"/>
      </p:scale>
      <p:origin x="0" y="-4224"/>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presProps" Target="presProps.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viewProps" Target="viewProps.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notesMaster" Target="notesMasters/notesMaster1.xml"/><Relationship Id="rId119"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handoutMaster" Target="handoutMasters/handoutMaster1.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commentAuthors" Target="commentAuthors.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4/24/2024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4/24/2024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3087814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 y="742950"/>
            <a:ext cx="6607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a:t>From Cornell university (Livingstone).</a:t>
            </a:r>
          </a:p>
        </p:txBody>
      </p:sp>
    </p:spTree>
    <p:extLst>
      <p:ext uri="{BB962C8B-B14F-4D97-AF65-F5344CB8AC3E}">
        <p14:creationId xmlns:p14="http://schemas.microsoft.com/office/powerpoint/2010/main" val="16170616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 y="742950"/>
            <a:ext cx="6607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a:t>Consequence</a:t>
            </a:r>
            <a:r>
              <a:rPr lang="en-US" baseline="0" dirty="0"/>
              <a:t> of the Pearl </a:t>
            </a:r>
            <a:r>
              <a:rPr lang="en-US" baseline="0" dirty="0" err="1"/>
              <a:t>Harbour</a:t>
            </a:r>
            <a:r>
              <a:rPr lang="en-US" baseline="0" dirty="0"/>
              <a:t> shock was that the US stocked thousands of antiaircraft systems in case of an invasion of California. </a:t>
            </a:r>
            <a:endParaRPr lang="en-US" dirty="0"/>
          </a:p>
        </p:txBody>
      </p:sp>
    </p:spTree>
    <p:extLst>
      <p:ext uri="{BB962C8B-B14F-4D97-AF65-F5344CB8AC3E}">
        <p14:creationId xmlns:p14="http://schemas.microsoft.com/office/powerpoint/2010/main" val="3899008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 y="742950"/>
            <a:ext cx="6607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a:t>Note that the problem of the windows</a:t>
            </a:r>
            <a:r>
              <a:rPr lang="en-US" baseline="0" dirty="0"/>
              <a:t> was very difficult – Hansen died of a pulmonary disease due to the beryllium used for the windows.</a:t>
            </a:r>
            <a:endParaRPr lang="en-US" dirty="0"/>
          </a:p>
        </p:txBody>
      </p:sp>
    </p:spTree>
    <p:extLst>
      <p:ext uri="{BB962C8B-B14F-4D97-AF65-F5344CB8AC3E}">
        <p14:creationId xmlns:p14="http://schemas.microsoft.com/office/powerpoint/2010/main" val="17857661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 y="742950"/>
            <a:ext cx="6607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a:t>1</a:t>
            </a:r>
            <a:r>
              <a:rPr lang="en-US" baseline="30000" dirty="0"/>
              <a:t>st</a:t>
            </a:r>
            <a:r>
              <a:rPr lang="en-US" dirty="0"/>
              <a:t> cavity resonator built</a:t>
            </a:r>
            <a:r>
              <a:rPr lang="en-US" baseline="0" dirty="0"/>
              <a:t> by Hansen (Stanford) for the klystron (lower power dissipation). 2</a:t>
            </a:r>
            <a:r>
              <a:rPr lang="en-US" baseline="30000" dirty="0"/>
              <a:t>nd</a:t>
            </a:r>
            <a:r>
              <a:rPr lang="en-US" baseline="0" dirty="0"/>
              <a:t> by Alvarez for DTL, 3</a:t>
            </a:r>
            <a:r>
              <a:rPr lang="en-US" baseline="30000" dirty="0"/>
              <a:t>rd</a:t>
            </a:r>
            <a:r>
              <a:rPr lang="en-US" baseline="0" dirty="0"/>
              <a:t> (actually TW) for the 3 GHz </a:t>
            </a:r>
            <a:r>
              <a:rPr lang="en-US" baseline="0" dirty="0" err="1"/>
              <a:t>MarkII</a:t>
            </a:r>
            <a:endParaRPr lang="en-US" dirty="0"/>
          </a:p>
        </p:txBody>
      </p:sp>
    </p:spTree>
    <p:extLst>
      <p:ext uri="{BB962C8B-B14F-4D97-AF65-F5344CB8AC3E}">
        <p14:creationId xmlns:p14="http://schemas.microsoft.com/office/powerpoint/2010/main" val="20827976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1222860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5576634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1798982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04E0DEF-FE48-4C43-9430-F9767F464CCB}" type="slidenum">
              <a:rPr lang="en-US" smtClean="0">
                <a:solidFill>
                  <a:prstClr val="black"/>
                </a:solidFill>
              </a:rPr>
              <a:pPr/>
              <a:t>68</a:t>
            </a:fld>
            <a:endParaRPr lang="en-US">
              <a:solidFill>
                <a:prstClr val="black"/>
              </a:solidFill>
            </a:endParaRPr>
          </a:p>
        </p:txBody>
      </p:sp>
    </p:spTree>
    <p:extLst>
      <p:ext uri="{BB962C8B-B14F-4D97-AF65-F5344CB8AC3E}">
        <p14:creationId xmlns:p14="http://schemas.microsoft.com/office/powerpoint/2010/main" val="4215645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2839583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 y="742950"/>
            <a:ext cx="6607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a:t>The dream</a:t>
            </a:r>
            <a:r>
              <a:rPr lang="en-US" baseline="0" dirty="0"/>
              <a:t> of the alchemists from middle age, transform an element into something else…</a:t>
            </a:r>
            <a:endParaRPr lang="en-US" dirty="0"/>
          </a:p>
        </p:txBody>
      </p:sp>
    </p:spTree>
    <p:extLst>
      <p:ext uri="{BB962C8B-B14F-4D97-AF65-F5344CB8AC3E}">
        <p14:creationId xmlns:p14="http://schemas.microsoft.com/office/powerpoint/2010/main" val="15007423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 y="742950"/>
            <a:ext cx="6607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pPr marL="0" marR="0" indent="0" algn="l" defTabSz="762000" rtl="0" eaLnBrk="0" fontAlgn="base" latinLnBrk="0" hangingPunct="0">
              <a:lnSpc>
                <a:spcPct val="100000"/>
              </a:lnSpc>
              <a:spcBef>
                <a:spcPct val="30000"/>
              </a:spcBef>
              <a:spcAft>
                <a:spcPct val="0"/>
              </a:spcAft>
              <a:buClrTx/>
              <a:buSzTx/>
              <a:buFontTx/>
              <a:buNone/>
              <a:tabLst/>
              <a:defRPr/>
            </a:pPr>
            <a:r>
              <a:rPr lang="en-GB" sz="1200" b="0" dirty="0">
                <a:latin typeface="Comic Sans MS" pitchFamily="66" charset="0"/>
                <a:sym typeface="Symbol" pitchFamily="18" charset="2"/>
              </a:rPr>
              <a:t>1912: Titanic distress message, spark gap + crystal receiver</a:t>
            </a:r>
          </a:p>
          <a:p>
            <a:pPr marL="0" marR="0" indent="0" algn="l" defTabSz="762000" rtl="0" eaLnBrk="0" fontAlgn="base" latinLnBrk="0" hangingPunct="0">
              <a:lnSpc>
                <a:spcPct val="100000"/>
              </a:lnSpc>
              <a:spcBef>
                <a:spcPct val="30000"/>
              </a:spcBef>
              <a:spcAft>
                <a:spcPct val="0"/>
              </a:spcAft>
              <a:buClrTx/>
              <a:buSzTx/>
              <a:buFontTx/>
              <a:buNone/>
              <a:tabLst/>
              <a:defRPr/>
            </a:pPr>
            <a:r>
              <a:rPr lang="en-GB" sz="1200" b="0" dirty="0">
                <a:latin typeface="Comic Sans MS" pitchFamily="66" charset="0"/>
                <a:sym typeface="Symbol" pitchFamily="18" charset="2"/>
              </a:rPr>
              <a:t>High </a:t>
            </a:r>
            <a:r>
              <a:rPr lang="en-GB" sz="1200" b="0" dirty="0" err="1">
                <a:latin typeface="Comic Sans MS" pitchFamily="66" charset="0"/>
                <a:sym typeface="Symbol" pitchFamily="18" charset="2"/>
              </a:rPr>
              <a:t>Cgp</a:t>
            </a:r>
            <a:r>
              <a:rPr lang="en-GB" sz="1200" b="0" dirty="0">
                <a:latin typeface="Comic Sans MS" pitchFamily="66" charset="0"/>
                <a:sym typeface="Symbol" pitchFamily="18" charset="2"/>
              </a:rPr>
              <a:t> capacitances prevented use at high frequencies, in 1916-26 improved (plate opposite to cathode, separate heating) and started to be used in all radio apparatus, up to few MHz frequency.  </a:t>
            </a:r>
          </a:p>
          <a:p>
            <a:endParaRPr lang="en-US" dirty="0"/>
          </a:p>
        </p:txBody>
      </p:sp>
    </p:spTree>
    <p:extLst>
      <p:ext uri="{BB962C8B-B14F-4D97-AF65-F5344CB8AC3E}">
        <p14:creationId xmlns:p14="http://schemas.microsoft.com/office/powerpoint/2010/main" val="925078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1638" y="1239838"/>
            <a:ext cx="5943600" cy="3344862"/>
          </a:xfrm>
          <a:prstGeom prst="rect">
            <a:avLst/>
          </a:prstGeom>
          <a:noFill/>
          <a:ln w="12700">
            <a:solidFill>
              <a:prstClr val="black"/>
            </a:solidFill>
          </a:ln>
        </p:spPr>
      </p:sp>
      <p:sp>
        <p:nvSpPr>
          <p:cNvPr id="3" name="Notes Placeholder 2"/>
          <p:cNvSpPr>
            <a:spLocks noGrp="1"/>
          </p:cNvSpPr>
          <p:nvPr>
            <p:ph type="body" idx="1"/>
          </p:nvPr>
        </p:nvSpPr>
        <p:spPr>
          <a:xfrm>
            <a:off x="674688" y="4770438"/>
            <a:ext cx="5397500" cy="3903662"/>
          </a:xfrm>
          <a:prstGeom prst="rect">
            <a:avLst/>
          </a:prstGeom>
        </p:spPr>
        <p:txBody>
          <a:bodyPr/>
          <a:lstStyle/>
          <a:p>
            <a:r>
              <a:rPr lang="fr-CH" dirty="0" err="1"/>
              <a:t>Necessity</a:t>
            </a:r>
            <a:r>
              <a:rPr lang="fr-CH" dirty="0"/>
              <a:t> </a:t>
            </a:r>
            <a:r>
              <a:rPr lang="fr-CH" dirty="0" err="1"/>
              <a:t>is</a:t>
            </a:r>
            <a:r>
              <a:rPr lang="fr-CH" dirty="0"/>
              <a:t> the </a:t>
            </a:r>
            <a:r>
              <a:rPr lang="fr-CH" dirty="0" err="1"/>
              <a:t>mother</a:t>
            </a:r>
            <a:r>
              <a:rPr lang="fr-CH" baseline="0" dirty="0"/>
              <a:t> of invention</a:t>
            </a:r>
            <a:endParaRPr lang="en-GB" dirty="0"/>
          </a:p>
        </p:txBody>
      </p:sp>
    </p:spTree>
    <p:extLst>
      <p:ext uri="{BB962C8B-B14F-4D97-AF65-F5344CB8AC3E}">
        <p14:creationId xmlns:p14="http://schemas.microsoft.com/office/powerpoint/2010/main" val="25098761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 y="742950"/>
            <a:ext cx="6607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a:t>Deforest did not realize that his</a:t>
            </a:r>
            <a:r>
              <a:rPr lang="en-US" baseline="0" dirty="0"/>
              <a:t> patent for the triode could be used for an oscillator – he used it as a detector with less </a:t>
            </a:r>
            <a:r>
              <a:rPr lang="en-US" baseline="0" dirty="0" err="1"/>
              <a:t>Cpk</a:t>
            </a:r>
            <a:r>
              <a:rPr lang="en-US" baseline="0" dirty="0"/>
              <a:t>.</a:t>
            </a:r>
            <a:endParaRPr lang="en-US" dirty="0"/>
          </a:p>
        </p:txBody>
      </p:sp>
    </p:spTree>
    <p:extLst>
      <p:ext uri="{BB962C8B-B14F-4D97-AF65-F5344CB8AC3E}">
        <p14:creationId xmlns:p14="http://schemas.microsoft.com/office/powerpoint/2010/main" val="3728992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 y="742950"/>
            <a:ext cx="6607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a:t>Lucky not to understand German… in the text of </a:t>
            </a:r>
            <a:r>
              <a:rPr lang="en-US" dirty="0" err="1"/>
              <a:t>Wideroe</a:t>
            </a:r>
            <a:r>
              <a:rPr lang="en-US" dirty="0"/>
              <a:t> there was a chapter on why cyclic accelerators would</a:t>
            </a:r>
            <a:r>
              <a:rPr lang="en-US" baseline="0" dirty="0"/>
              <a:t> not work…</a:t>
            </a:r>
          </a:p>
          <a:p>
            <a:r>
              <a:rPr lang="en-US" baseline="0" dirty="0"/>
              <a:t>Lawrence invented also a </a:t>
            </a:r>
            <a:r>
              <a:rPr lang="en-US" baseline="0" dirty="0" err="1"/>
              <a:t>colour</a:t>
            </a:r>
            <a:r>
              <a:rPr lang="en-US" baseline="0" dirty="0"/>
              <a:t> television tube, and the EM separation of isotopes that helped building the atom bomb.</a:t>
            </a:r>
            <a:endParaRPr lang="en-US" dirty="0"/>
          </a:p>
        </p:txBody>
      </p:sp>
    </p:spTree>
    <p:extLst>
      <p:ext uri="{BB962C8B-B14F-4D97-AF65-F5344CB8AC3E}">
        <p14:creationId xmlns:p14="http://schemas.microsoft.com/office/powerpoint/2010/main" val="2789840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 y="742950"/>
            <a:ext cx="6607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a:t>Another PhD thesis… again basically a radio transmitter plugged to</a:t>
            </a:r>
            <a:r>
              <a:rPr lang="en-US" baseline="0" dirty="0"/>
              <a:t> a drift tube.</a:t>
            </a:r>
            <a:endParaRPr lang="en-US" dirty="0"/>
          </a:p>
        </p:txBody>
      </p:sp>
    </p:spTree>
    <p:extLst>
      <p:ext uri="{BB962C8B-B14F-4D97-AF65-F5344CB8AC3E}">
        <p14:creationId xmlns:p14="http://schemas.microsoft.com/office/powerpoint/2010/main" val="7685171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 y="742950"/>
            <a:ext cx="6607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a:t>Another PhD thesis… again basically a radio transmitter plugged to</a:t>
            </a:r>
            <a:r>
              <a:rPr lang="en-US" baseline="0" dirty="0"/>
              <a:t> a drift tube.</a:t>
            </a:r>
            <a:endParaRPr lang="en-US" dirty="0"/>
          </a:p>
        </p:txBody>
      </p:sp>
    </p:spTree>
    <p:extLst>
      <p:ext uri="{BB962C8B-B14F-4D97-AF65-F5344CB8AC3E}">
        <p14:creationId xmlns:p14="http://schemas.microsoft.com/office/powerpoint/2010/main" val="4464680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 y="742950"/>
            <a:ext cx="6607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endParaRPr lang="en-US" dirty="0"/>
          </a:p>
        </p:txBody>
      </p:sp>
    </p:spTree>
    <p:extLst>
      <p:ext uri="{BB962C8B-B14F-4D97-AF65-F5344CB8AC3E}">
        <p14:creationId xmlns:p14="http://schemas.microsoft.com/office/powerpoint/2010/main" val="4768073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4/24/2024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4/24/2024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4/24/2024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4/24/2024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4/24/2024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4/24/2024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4/24/2024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4/24/2024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M. Vretenar | NIMMS</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33493"/>
            <a:ext cx="10969139" cy="722764"/>
          </a:xfrm>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a:xfrm>
            <a:off x="609600" y="1158241"/>
            <a:ext cx="10969139" cy="4834787"/>
          </a:xfrm>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7336217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TITLE</a:t>
            </a:r>
            <a:endParaRPr lang="en-US" dirty="0"/>
          </a:p>
        </p:txBody>
      </p:sp>
      <p:sp>
        <p:nvSpPr>
          <p:cNvPr id="3" name="Subtitle 2"/>
          <p:cNvSpPr>
            <a:spLocks noGrp="1"/>
          </p:cNvSpPr>
          <p:nvPr>
            <p:ph type="subTitle" idx="1" hasCustomPrompt="1"/>
          </p:nvPr>
        </p:nvSpPr>
        <p:spPr>
          <a:xfrm>
            <a:off x="541538" y="4455620"/>
            <a:ext cx="11073408"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dirty="0"/>
              <a:t>AUTHOR NAME</a:t>
            </a:r>
            <a:endParaRPr lang="en-US" dirty="0"/>
          </a:p>
        </p:txBody>
      </p: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BE1BC7D-DDBF-4ECD-9465-702FF7643EEF}" type="datetime1">
              <a:rPr lang="it-IT" smtClean="0"/>
              <a:t>24/04/2024</a:t>
            </a:fld>
            <a:endParaRPr lang="it-IT" dirty="0"/>
          </a:p>
        </p:txBody>
      </p:sp>
      <p:sp>
        <p:nvSpPr>
          <p:cNvPr id="21"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it-IT"/>
          </a:p>
        </p:txBody>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3" name="Immagin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981022" y="-51247"/>
            <a:ext cx="2229954" cy="1115334"/>
          </a:xfrm>
          <a:prstGeom prst="rect">
            <a:avLst/>
          </a:prstGeom>
        </p:spPr>
      </p:pic>
      <p:cxnSp>
        <p:nvCxnSpPr>
          <p:cNvPr id="30" name="Straight Connector 9"/>
          <p:cNvCxnSpPr/>
          <p:nvPr userDrawn="1"/>
        </p:nvCxnSpPr>
        <p:spPr>
          <a:xfrm>
            <a:off x="1193532" y="4392271"/>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1"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6" name="Immagin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55803" y="5650938"/>
            <a:ext cx="5042417" cy="586217"/>
          </a:xfrm>
          <a:prstGeom prst="rect">
            <a:avLst/>
          </a:prstGeom>
        </p:spPr>
      </p:pic>
    </p:spTree>
    <p:extLst>
      <p:ext uri="{BB962C8B-B14F-4D97-AF65-F5344CB8AC3E}">
        <p14:creationId xmlns:p14="http://schemas.microsoft.com/office/powerpoint/2010/main" val="18760960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539" y="286603"/>
            <a:ext cx="11073408" cy="1450757"/>
          </a:xfrm>
        </p:spPr>
        <p:txBody>
          <a:bodyPr anchor="ctr">
            <a:norm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endParaRPr lang="en-US" dirty="0"/>
          </a:p>
        </p:txBody>
      </p:sp>
      <p:sp>
        <p:nvSpPr>
          <p:cNvPr id="3" name="Date Placeholder 2"/>
          <p:cNvSpPr>
            <a:spLocks noGrp="1"/>
          </p:cNvSpPr>
          <p:nvPr>
            <p:ph type="dt" sz="half" idx="10"/>
          </p:nvPr>
        </p:nvSpPr>
        <p:spPr/>
        <p:txBody>
          <a:bodyPr/>
          <a:lstStyle/>
          <a:p>
            <a:fld id="{C2493A9E-C768-4E41-B3A1-AD51A73D1C5A}" type="datetime1">
              <a:rPr lang="it-IT" smtClean="0"/>
              <a:t>24/04/2024</a:t>
            </a:fld>
            <a:endParaRPr lang="it-IT"/>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6" name="Immagin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8" name="Immagin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30296047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7" y="286603"/>
            <a:ext cx="11073409" cy="1450757"/>
          </a:xfrm>
        </p:spPr>
        <p:txBody>
          <a:bodyPr anchor="ctr">
            <a:normAutofit/>
          </a:bodyPr>
          <a:lstStyle>
            <a:lvl1pPr algn="l" defTabSz="914400" rtl="0" eaLnBrk="1" latinLnBrk="0" hangingPunct="1">
              <a:lnSpc>
                <a:spcPct val="85000"/>
              </a:lnSpc>
              <a:spcBef>
                <a:spcPct val="0"/>
              </a:spcBef>
              <a:buNone/>
              <a:defRPr lang="it-IT" sz="3000" kern="1200" spc="-50"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p>
        </p:txBody>
      </p:sp>
      <p:sp>
        <p:nvSpPr>
          <p:cNvPr id="3" name="Segnaposto contenuto 2"/>
          <p:cNvSpPr>
            <a:spLocks noGrp="1"/>
          </p:cNvSpPr>
          <p:nvPr>
            <p:ph idx="1"/>
          </p:nvPr>
        </p:nvSpPr>
        <p:spPr>
          <a:xfrm>
            <a:off x="541537" y="1845734"/>
            <a:ext cx="11073409" cy="3641809"/>
          </a:xfrm>
        </p:spPr>
        <p:txBody>
          <a:bodyPr/>
          <a:lstStyle>
            <a:lvl1pPr>
              <a:defRPr sz="18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p:txBody>
      </p:sp>
      <p:sp>
        <p:nvSpPr>
          <p:cNvPr id="4" name="Segnaposto data 3"/>
          <p:cNvSpPr>
            <a:spLocks noGrp="1"/>
          </p:cNvSpPr>
          <p:nvPr>
            <p:ph type="dt" sz="half" idx="10"/>
          </p:nvPr>
        </p:nvSpPr>
        <p:spPr/>
        <p:txBody>
          <a:bodyPr/>
          <a:lstStyle/>
          <a:p>
            <a:fld id="{2F5F5B08-F7E1-47E3-AC3C-9CB5582ACB44}" type="datetime1">
              <a:rPr lang="it-IT" smtClean="0"/>
              <a:t>24/04/2024</a:t>
            </a:fld>
            <a:endParaRPr lang="it-IT"/>
          </a:p>
        </p:txBody>
      </p:sp>
      <p:sp>
        <p:nvSpPr>
          <p:cNvPr id="5" name="Segnaposto piè di pagina 4"/>
          <p:cNvSpPr>
            <a:spLocks noGrp="1"/>
          </p:cNvSpPr>
          <p:nvPr>
            <p:ph type="ftr" sz="quarter" idx="11"/>
          </p:nvPr>
        </p:nvSpPr>
        <p:spPr/>
        <p:txBody>
          <a:bodyPr/>
          <a:lstStyle/>
          <a:p>
            <a:endParaRPr lang="it-IT"/>
          </a:p>
        </p:txBody>
      </p:sp>
      <p:sp>
        <p:nvSpPr>
          <p:cNvPr id="7"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11" name="Immagin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13110675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073408" cy="1229557"/>
          </a:xfrm>
        </p:spPr>
        <p:txBody>
          <a:bodyPr anchor="ctr">
            <a:no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p>
        </p:txBody>
      </p:sp>
      <p:sp>
        <p:nvSpPr>
          <p:cNvPr id="3" name="Segnaposto immagine 2"/>
          <p:cNvSpPr>
            <a:spLocks noGrp="1"/>
          </p:cNvSpPr>
          <p:nvPr>
            <p:ph type="pic" idx="1"/>
          </p:nvPr>
        </p:nvSpPr>
        <p:spPr>
          <a:xfrm>
            <a:off x="5183187" y="1819922"/>
            <a:ext cx="6431759" cy="3778803"/>
          </a:xfrm>
        </p:spPr>
        <p:txBody>
          <a:bodyPr>
            <a:normAutofit/>
          </a:bodyPr>
          <a:lstStyle>
            <a:lvl1pPr marL="0" indent="0">
              <a:buNone/>
              <a:defRPr sz="30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541538" y="1819922"/>
            <a:ext cx="4230487" cy="3778803"/>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a:t>Fare clic per modificare stili del testo dello schema</a:t>
            </a:r>
          </a:p>
        </p:txBody>
      </p:sp>
      <p:sp>
        <p:nvSpPr>
          <p:cNvPr id="5" name="Segnaposto data 4"/>
          <p:cNvSpPr>
            <a:spLocks noGrp="1"/>
          </p:cNvSpPr>
          <p:nvPr>
            <p:ph type="dt" sz="half" idx="10"/>
          </p:nvPr>
        </p:nvSpPr>
        <p:spPr/>
        <p:txBody>
          <a:bodyPr/>
          <a:lstStyle/>
          <a:p>
            <a:fld id="{6B2EFBE5-16BA-4121-9014-946DDBFC04C4}" type="datetime1">
              <a:rPr lang="it-IT" smtClean="0"/>
              <a:t>24/04/2024</a:t>
            </a:fld>
            <a:endParaRPr lang="it-IT" dirty="0"/>
          </a:p>
        </p:txBody>
      </p:sp>
      <p:sp>
        <p:nvSpPr>
          <p:cNvPr id="6" name="Segnaposto piè di pagina 5"/>
          <p:cNvSpPr>
            <a:spLocks noGrp="1"/>
          </p:cNvSpPr>
          <p:nvPr>
            <p:ph type="ftr" sz="quarter" idx="11"/>
          </p:nvPr>
        </p:nvSpPr>
        <p:spPr/>
        <p:txBody>
          <a:bodyPr/>
          <a:lstStyle/>
          <a:p>
            <a:endParaRPr lang="it-IT"/>
          </a:p>
        </p:txBody>
      </p:sp>
      <p:sp>
        <p:nvSpPr>
          <p:cNvPr id="8"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9" name="Immagine 8"/>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10" name="Immagine 9"/>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9347202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Thank you p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Immagine 9"/>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11" name="Immagin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3583981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noFill/>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83612164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noFill/>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5.xml"/><Relationship Id="rId7"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84583"/>
          </a:xfrm>
          <a:prstGeom prst="rect">
            <a:avLst/>
          </a:prstGeom>
          <a:solidFill>
            <a:srgbClr val="FFC000"/>
          </a:solidFill>
        </p:spPr>
        <p:txBody>
          <a:bodyPr vert="horz" lIns="0" tIns="0" rIns="0" bIns="0" rtlCol="0" anchor="ctr" anchorCtr="0">
            <a:noAutofit/>
          </a:bodyPr>
          <a:lstStyle/>
          <a:p>
            <a:r>
              <a:rPr lang="en-US" dirty="0"/>
              <a:t>Click to edit Master title style</a:t>
            </a:r>
          </a:p>
        </p:txBody>
      </p:sp>
      <p:pic>
        <p:nvPicPr>
          <p:cNvPr id="5" name="Picture 4"/>
          <p:cNvPicPr>
            <a:picLocks noChangeAspect="1"/>
          </p:cNvPicPr>
          <p:nvPr userDrawn="1"/>
        </p:nvPicPr>
        <p:blipFill>
          <a:blip r:embed="rId24" cstate="email">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4/24/2024</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M. Vretenar | NIMMS</a:t>
            </a: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hdr="0"/>
  <p:txStyles>
    <p:titleStyle>
      <a:lvl1pPr marL="360000"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latin typeface="Arial" panose="020B0604020202020204" pitchFamily="34" charset="0"/>
                <a:cs typeface="Arial" panose="020B0604020202020204" pitchFamily="34" charset="0"/>
              </a:defRPr>
            </a:lvl1pPr>
          </a:lstStyle>
          <a:p>
            <a:fld id="{47F50668-7C7A-4E04-AF8E-2281C5E456CB}" type="datetime1">
              <a:rPr lang="it-IT" smtClean="0"/>
              <a:pPr/>
              <a:t>24/04/2024</a:t>
            </a:fld>
            <a:endParaRPr lang="it-IT"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latin typeface="Arial" panose="020B0604020202020204" pitchFamily="34" charset="0"/>
                <a:cs typeface="Arial" panose="020B0604020202020204" pitchFamily="34" charset="0"/>
              </a:defRPr>
            </a:lvl1pPr>
          </a:lstStyle>
          <a:p>
            <a:endParaRPr lang="it-IT"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4"/>
          <p:cNvSpPr>
            <a:spLocks noGrp="1"/>
          </p:cNvSpPr>
          <p:nvPr>
            <p:ph type="sldNum" sz="quarter" idx="4"/>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spTree>
    <p:extLst>
      <p:ext uri="{BB962C8B-B14F-4D97-AF65-F5344CB8AC3E}">
        <p14:creationId xmlns:p14="http://schemas.microsoft.com/office/powerpoint/2010/main" val="128047899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97" r:id="rId6"/>
  </p:sldLayoutIdLst>
  <p:hf hdr="0" ft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28.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9.xml"/><Relationship Id="rId4" Type="http://schemas.openxmlformats.org/officeDocument/2006/relationships/image" Target="../media/image29.png"/></Relationships>
</file>

<file path=ppt/slides/_rels/slide100.xml.rels><?xml version="1.0" encoding="UTF-8" standalone="yes"?>
<Relationships xmlns="http://schemas.openxmlformats.org/package/2006/relationships"><Relationship Id="rId2" Type="http://schemas.openxmlformats.org/officeDocument/2006/relationships/image" Target="../media/image215.png"/><Relationship Id="rId1" Type="http://schemas.openxmlformats.org/officeDocument/2006/relationships/slideLayout" Target="../slideLayouts/slideLayout22.xml"/></Relationships>
</file>

<file path=ppt/slides/_rels/slide101.xml.rels><?xml version="1.0" encoding="UTF-8" standalone="yes"?>
<Relationships xmlns="http://schemas.openxmlformats.org/package/2006/relationships"><Relationship Id="rId3" Type="http://schemas.openxmlformats.org/officeDocument/2006/relationships/image" Target="../media/image216.png"/><Relationship Id="rId2" Type="http://schemas.openxmlformats.org/officeDocument/2006/relationships/hyperlink" Target="http://commons.wikimedia.org/wiki/File:Wideroe_linac_en.svg" TargetMode="External"/><Relationship Id="rId1" Type="http://schemas.openxmlformats.org/officeDocument/2006/relationships/slideLayout" Target="../slideLayouts/slideLayout22.xml"/><Relationship Id="rId4" Type="http://schemas.openxmlformats.org/officeDocument/2006/relationships/image" Target="../media/image217.jpeg"/></Relationships>
</file>

<file path=ppt/slides/_rels/slide102.xml.rels><?xml version="1.0" encoding="UTF-8" standalone="yes"?>
<Relationships xmlns="http://schemas.openxmlformats.org/package/2006/relationships"><Relationship Id="rId3" Type="http://schemas.openxmlformats.org/officeDocument/2006/relationships/image" Target="../media/image219.png"/><Relationship Id="rId2" Type="http://schemas.openxmlformats.org/officeDocument/2006/relationships/image" Target="../media/image218.png"/><Relationship Id="rId1" Type="http://schemas.openxmlformats.org/officeDocument/2006/relationships/slideLayout" Target="../slideLayouts/slideLayout22.xml"/><Relationship Id="rId6" Type="http://schemas.openxmlformats.org/officeDocument/2006/relationships/image" Target="../media/image222.png"/><Relationship Id="rId5" Type="http://schemas.openxmlformats.org/officeDocument/2006/relationships/image" Target="../media/image221.png"/><Relationship Id="rId4" Type="http://schemas.openxmlformats.org/officeDocument/2006/relationships/image" Target="../media/image220.jpeg"/></Relationships>
</file>

<file path=ppt/slides/_rels/slide103.xml.rels><?xml version="1.0" encoding="UTF-8" standalone="yes"?>
<Relationships xmlns="http://schemas.openxmlformats.org/package/2006/relationships"><Relationship Id="rId3" Type="http://schemas.openxmlformats.org/officeDocument/2006/relationships/image" Target="../media/image224.png"/><Relationship Id="rId2" Type="http://schemas.openxmlformats.org/officeDocument/2006/relationships/image" Target="../media/image223.png"/><Relationship Id="rId1" Type="http://schemas.openxmlformats.org/officeDocument/2006/relationships/slideLayout" Target="../slideLayouts/slideLayout22.xml"/><Relationship Id="rId5" Type="http://schemas.openxmlformats.org/officeDocument/2006/relationships/image" Target="../media/image226.jpeg"/><Relationship Id="rId4" Type="http://schemas.openxmlformats.org/officeDocument/2006/relationships/image" Target="../media/image225.png"/></Relationships>
</file>

<file path=ppt/slides/_rels/slide104.xml.rels><?xml version="1.0" encoding="UTF-8" standalone="yes"?>
<Relationships xmlns="http://schemas.openxmlformats.org/package/2006/relationships"><Relationship Id="rId3" Type="http://schemas.openxmlformats.org/officeDocument/2006/relationships/image" Target="../media/image228.emf"/><Relationship Id="rId2" Type="http://schemas.openxmlformats.org/officeDocument/2006/relationships/image" Target="../media/image227.png"/><Relationship Id="rId1" Type="http://schemas.openxmlformats.org/officeDocument/2006/relationships/slideLayout" Target="../slideLayouts/slideLayout22.xml"/><Relationship Id="rId5" Type="http://schemas.openxmlformats.org/officeDocument/2006/relationships/image" Target="../media/image620.png"/><Relationship Id="rId4" Type="http://schemas.openxmlformats.org/officeDocument/2006/relationships/image" Target="../media/image229.jpeg"/></Relationships>
</file>

<file path=ppt/slides/_rels/slide105.xml.rels><?xml version="1.0" encoding="UTF-8" standalone="yes"?>
<Relationships xmlns="http://schemas.openxmlformats.org/package/2006/relationships"><Relationship Id="rId3" Type="http://schemas.openxmlformats.org/officeDocument/2006/relationships/image" Target="../media/image231.png"/><Relationship Id="rId2" Type="http://schemas.openxmlformats.org/officeDocument/2006/relationships/image" Target="../media/image230.png"/><Relationship Id="rId1" Type="http://schemas.openxmlformats.org/officeDocument/2006/relationships/slideLayout" Target="../slideLayouts/slideLayout22.xml"/><Relationship Id="rId4" Type="http://schemas.openxmlformats.org/officeDocument/2006/relationships/image" Target="../media/image232.tiff"/></Relationships>
</file>

<file path=ppt/slides/_rels/slide106.xml.rels><?xml version="1.0" encoding="UTF-8" standalone="yes"?>
<Relationships xmlns="http://schemas.openxmlformats.org/package/2006/relationships"><Relationship Id="rId3" Type="http://schemas.openxmlformats.org/officeDocument/2006/relationships/image" Target="../media/image234.png"/><Relationship Id="rId2" Type="http://schemas.openxmlformats.org/officeDocument/2006/relationships/image" Target="../media/image233.png"/><Relationship Id="rId1" Type="http://schemas.openxmlformats.org/officeDocument/2006/relationships/slideLayout" Target="../slideLayouts/slideLayout22.xml"/><Relationship Id="rId4" Type="http://schemas.openxmlformats.org/officeDocument/2006/relationships/image" Target="../media/image235.png"/></Relationships>
</file>

<file path=ppt/slides/_rels/slide107.xml.rels><?xml version="1.0" encoding="UTF-8" standalone="yes"?>
<Relationships xmlns="http://schemas.openxmlformats.org/package/2006/relationships"><Relationship Id="rId3" Type="http://schemas.openxmlformats.org/officeDocument/2006/relationships/image" Target="../media/image237.png"/><Relationship Id="rId2" Type="http://schemas.openxmlformats.org/officeDocument/2006/relationships/image" Target="../media/image236.png"/><Relationship Id="rId1" Type="http://schemas.openxmlformats.org/officeDocument/2006/relationships/slideLayout" Target="../slideLayouts/slideLayout22.xml"/><Relationship Id="rId5" Type="http://schemas.openxmlformats.org/officeDocument/2006/relationships/image" Target="../media/image239.png"/><Relationship Id="rId4" Type="http://schemas.openxmlformats.org/officeDocument/2006/relationships/image" Target="../media/image238.png"/></Relationships>
</file>

<file path=ppt/slides/_rels/slide108.xml.rels><?xml version="1.0" encoding="UTF-8" standalone="yes"?>
<Relationships xmlns="http://schemas.openxmlformats.org/package/2006/relationships"><Relationship Id="rId3" Type="http://schemas.openxmlformats.org/officeDocument/2006/relationships/image" Target="../media/image241.png"/><Relationship Id="rId2" Type="http://schemas.openxmlformats.org/officeDocument/2006/relationships/image" Target="../media/image240.png"/><Relationship Id="rId1" Type="http://schemas.openxmlformats.org/officeDocument/2006/relationships/slideLayout" Target="../slideLayouts/slideLayout22.xml"/><Relationship Id="rId4" Type="http://schemas.openxmlformats.org/officeDocument/2006/relationships/image" Target="../media/image242.png"/></Relationships>
</file>

<file path=ppt/slides/_rels/slide109.xml.rels><?xml version="1.0" encoding="UTF-8" standalone="yes"?>
<Relationships xmlns="http://schemas.openxmlformats.org/package/2006/relationships"><Relationship Id="rId3" Type="http://schemas.openxmlformats.org/officeDocument/2006/relationships/hyperlink" Target="https://arxiv.org/pdf/2303.10150.pdf" TargetMode="External"/><Relationship Id="rId2" Type="http://schemas.openxmlformats.org/officeDocument/2006/relationships/image" Target="../media/image243.png"/><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30.png"/><Relationship Id="rId1" Type="http://schemas.openxmlformats.org/officeDocument/2006/relationships/slideLayout" Target="../slideLayouts/slideLayout22.xml"/><Relationship Id="rId4" Type="http://schemas.openxmlformats.org/officeDocument/2006/relationships/image" Target="../media/image31.emf"/></Relationships>
</file>

<file path=ppt/slides/_rels/slide110.xml.rels><?xml version="1.0" encoding="UTF-8" standalone="yes"?>
<Relationships xmlns="http://schemas.openxmlformats.org/package/2006/relationships"><Relationship Id="rId3" Type="http://schemas.openxmlformats.org/officeDocument/2006/relationships/image" Target="../media/image245.png"/><Relationship Id="rId2" Type="http://schemas.openxmlformats.org/officeDocument/2006/relationships/image" Target="../media/image244.png"/><Relationship Id="rId1" Type="http://schemas.openxmlformats.org/officeDocument/2006/relationships/slideLayout" Target="../slideLayouts/slideLayout22.xml"/><Relationship Id="rId5" Type="http://schemas.openxmlformats.org/officeDocument/2006/relationships/hyperlink" Target="https://edms.cern.ch/document/2917948/1" TargetMode="External"/><Relationship Id="rId4" Type="http://schemas.openxmlformats.org/officeDocument/2006/relationships/image" Target="../media/image246.png"/></Relationships>
</file>

<file path=ppt/slides/_rels/slide111.xml.rels><?xml version="1.0" encoding="UTF-8" standalone="yes"?>
<Relationships xmlns="http://schemas.openxmlformats.org/package/2006/relationships"><Relationship Id="rId2" Type="http://schemas.openxmlformats.org/officeDocument/2006/relationships/image" Target="../media/image247.jp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9.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jpeg"/></Relationships>
</file>

<file path=ppt/slides/_rels/slide1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7.jpeg"/><Relationship Id="rId7" Type="http://schemas.openxmlformats.org/officeDocument/2006/relationships/image" Target="../media/image39.wmf"/><Relationship Id="rId2" Type="http://schemas.openxmlformats.org/officeDocument/2006/relationships/hyperlink" Target="http://www.google.ch/url?sa=i&amp;rct=j&amp;q=&amp;esrc=s&amp;source=images&amp;cd=&amp;cad=rja&amp;uact=8&amp;ved=0ahUKEwj92fyGjZrSAhXCVhoKHX_LAkMQjRwIBw&amp;url=http://www.amnh.org/exhibitions/einstein/&amp;psig=AFQjCNGcTvNlhyCMpE3-sdhZt13By6Xd8A&amp;ust=1487522924047091" TargetMode="External"/><Relationship Id="rId1" Type="http://schemas.openxmlformats.org/officeDocument/2006/relationships/slideLayout" Target="../slideLayouts/slideLayout22.xml"/><Relationship Id="rId6" Type="http://schemas.openxmlformats.org/officeDocument/2006/relationships/oleObject" Target="../embeddings/oleObject3.bin"/><Relationship Id="rId5" Type="http://schemas.openxmlformats.org/officeDocument/2006/relationships/image" Target="../media/image38.wmf"/><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xml"/><Relationship Id="rId1" Type="http://schemas.openxmlformats.org/officeDocument/2006/relationships/slideLayout" Target="../slideLayouts/slideLayout19.xml"/><Relationship Id="rId4" Type="http://schemas.openxmlformats.org/officeDocument/2006/relationships/image" Target="../media/image45.jpeg"/></Relationships>
</file>

<file path=ppt/slides/_rels/slide1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File:James_Clerk_Maxwell.png" TargetMode="External"/><Relationship Id="rId2" Type="http://schemas.openxmlformats.org/officeDocument/2006/relationships/notesSlide" Target="../notesSlides/notesSlide3.xml"/><Relationship Id="rId1" Type="http://schemas.openxmlformats.org/officeDocument/2006/relationships/slideLayout" Target="../slideLayouts/slideLayout19.xml"/><Relationship Id="rId6" Type="http://schemas.openxmlformats.org/officeDocument/2006/relationships/image" Target="../media/image48.jpeg"/><Relationship Id="rId5" Type="http://schemas.openxmlformats.org/officeDocument/2006/relationships/hyperlink" Target="http://en.wikipedia.org/wiki/File:Donald_Manson_working_as_an_employee_of_the_Marconi_Company.jpg" TargetMode="External"/><Relationship Id="rId4" Type="http://schemas.openxmlformats.org/officeDocument/2006/relationships/image" Target="../media/image47.png"/></Relationships>
</file>

<file path=ppt/slides/_rels/slide1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4.xml"/><Relationship Id="rId1" Type="http://schemas.openxmlformats.org/officeDocument/2006/relationships/slideLayout" Target="../slideLayouts/slideLayout19.xml"/><Relationship Id="rId4" Type="http://schemas.openxmlformats.org/officeDocument/2006/relationships/image" Target="../media/image49.png"/></Relationships>
</file>

<file path=ppt/slides/_rels/slide21.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52.gif"/><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6.xml"/><Relationship Id="rId1" Type="http://schemas.openxmlformats.org/officeDocument/2006/relationships/slideLayout" Target="../slideLayouts/slideLayout19.xml"/><Relationship Id="rId4" Type="http://schemas.openxmlformats.org/officeDocument/2006/relationships/image" Target="../media/image55.png"/></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image" Target="../media/image56.png"/><Relationship Id="rId1" Type="http://schemas.openxmlformats.org/officeDocument/2006/relationships/slideLayout" Target="../slideLayouts/slideLayout22.xml"/><Relationship Id="rId5" Type="http://schemas.openxmlformats.org/officeDocument/2006/relationships/image" Target="../media/image58.jpeg"/><Relationship Id="rId4" Type="http://schemas.openxmlformats.org/officeDocument/2006/relationships/image" Target="../media/image57.wmf"/></Relationships>
</file>

<file path=ppt/slides/_rels/slide2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8.xml"/><Relationship Id="rId1" Type="http://schemas.openxmlformats.org/officeDocument/2006/relationships/slideLayout" Target="../slideLayouts/slideLayout19.xml"/><Relationship Id="rId4" Type="http://schemas.openxmlformats.org/officeDocument/2006/relationships/image" Target="../media/image61.jpeg"/></Relationships>
</file>

<file path=ppt/slides/_rels/slide28.xml.rels><?xml version="1.0" encoding="UTF-8" standalone="yes"?>
<Relationships xmlns="http://schemas.openxmlformats.org/package/2006/relationships"><Relationship Id="rId3" Type="http://schemas.openxmlformats.org/officeDocument/2006/relationships/image" Target="../media/image63.jfif"/><Relationship Id="rId2" Type="http://schemas.openxmlformats.org/officeDocument/2006/relationships/image" Target="../media/image62.jpeg"/><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oleObject" Target="../embeddings/oleObject5.bin"/><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hyperlink" Target="http://www.r-type.org/static/advert.htm" TargetMode="External"/><Relationship Id="rId2" Type="http://schemas.openxmlformats.org/officeDocument/2006/relationships/notesSlide" Target="../notesSlides/notesSlide9.xml"/><Relationship Id="rId1" Type="http://schemas.openxmlformats.org/officeDocument/2006/relationships/slideLayout" Target="../slideLayouts/slideLayout19.xml"/><Relationship Id="rId5" Type="http://schemas.openxmlformats.org/officeDocument/2006/relationships/image" Target="../media/image65.jpeg"/><Relationship Id="rId4" Type="http://schemas.openxmlformats.org/officeDocument/2006/relationships/image" Target="../media/image64.jpeg"/></Relationships>
</file>

<file path=ppt/slides/_rels/slide3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10.xml"/><Relationship Id="rId1" Type="http://schemas.openxmlformats.org/officeDocument/2006/relationships/slideLayout" Target="../slideLayouts/slideLayout19.xml"/><Relationship Id="rId5" Type="http://schemas.openxmlformats.org/officeDocument/2006/relationships/image" Target="../media/image67.jpeg"/><Relationship Id="rId4" Type="http://schemas.openxmlformats.org/officeDocument/2006/relationships/hyperlink" Target="http://en.wikipedia.org/wiki/File:Hans_Bethe.jpg"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1.xml"/><Relationship Id="rId1" Type="http://schemas.openxmlformats.org/officeDocument/2006/relationships/slideLayout" Target="../slideLayouts/slideLayout19.xml"/><Relationship Id="rId5" Type="http://schemas.openxmlformats.org/officeDocument/2006/relationships/image" Target="../media/image69.jpeg"/><Relationship Id="rId4" Type="http://schemas.openxmlformats.org/officeDocument/2006/relationships/hyperlink" Target="http://en.wikipedia.org/wiki/File:LWA_Picture_Final.jpg"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13.xml"/><Relationship Id="rId1" Type="http://schemas.openxmlformats.org/officeDocument/2006/relationships/slideLayout" Target="../slideLayouts/slideLayout19.xml"/><Relationship Id="rId4" Type="http://schemas.openxmlformats.org/officeDocument/2006/relationships/image" Target="../media/image72.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3" Type="http://schemas.openxmlformats.org/officeDocument/2006/relationships/image" Target="../media/image77.jpg"/><Relationship Id="rId2" Type="http://schemas.openxmlformats.org/officeDocument/2006/relationships/image" Target="../media/image76.gif"/><Relationship Id="rId1" Type="http://schemas.openxmlformats.org/officeDocument/2006/relationships/slideLayout" Target="../slideLayouts/slideLayout22.xml"/><Relationship Id="rId5" Type="http://schemas.openxmlformats.org/officeDocument/2006/relationships/image" Target="../media/image79.jpeg"/><Relationship Id="rId4" Type="http://schemas.openxmlformats.org/officeDocument/2006/relationships/image" Target="../media/image78.jpg"/></Relationships>
</file>

<file path=ppt/slides/_rels/slide39.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2.xml"/><Relationship Id="rId4" Type="http://schemas.openxmlformats.org/officeDocument/2006/relationships/image" Target="../media/image12.jpeg"/></Relationships>
</file>

<file path=ppt/slides/_rels/slide40.xml.rels><?xml version="1.0" encoding="UTF-8" standalone="yes"?>
<Relationships xmlns="http://schemas.openxmlformats.org/package/2006/relationships"><Relationship Id="rId3" Type="http://schemas.openxmlformats.org/officeDocument/2006/relationships/image" Target="../media/image82.jpg"/><Relationship Id="rId2" Type="http://schemas.openxmlformats.org/officeDocument/2006/relationships/image" Target="../media/image81.png"/><Relationship Id="rId1" Type="http://schemas.openxmlformats.org/officeDocument/2006/relationships/slideLayout" Target="../slideLayouts/slideLayout20.xml"/><Relationship Id="rId4" Type="http://schemas.openxmlformats.org/officeDocument/2006/relationships/image" Target="../media/image83.png"/></Relationships>
</file>

<file path=ppt/slides/_rels/slide4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jpg"/><Relationship Id="rId1" Type="http://schemas.openxmlformats.org/officeDocument/2006/relationships/slideLayout" Target="../slideLayouts/slideLayout19.xml"/><Relationship Id="rId5" Type="http://schemas.openxmlformats.org/officeDocument/2006/relationships/image" Target="../media/image87.emf"/><Relationship Id="rId4" Type="http://schemas.openxmlformats.org/officeDocument/2006/relationships/image" Target="../media/image86.png"/></Relationships>
</file>

<file path=ppt/slides/_rels/slide4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jpeg"/><Relationship Id="rId1" Type="http://schemas.openxmlformats.org/officeDocument/2006/relationships/slideLayout" Target="../slideLayouts/slideLayout20.xml"/><Relationship Id="rId4" Type="http://schemas.openxmlformats.org/officeDocument/2006/relationships/image" Target="../media/image90.png"/></Relationships>
</file>

<file path=ppt/slides/_rels/slide4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51.png"/><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3" Type="http://schemas.openxmlformats.org/officeDocument/2006/relationships/image" Target="../media/image94.gif"/><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jpeg"/><Relationship Id="rId1" Type="http://schemas.openxmlformats.org/officeDocument/2006/relationships/slideLayout" Target="../slideLayouts/slideLayout20.xml"/><Relationship Id="rId5" Type="http://schemas.openxmlformats.org/officeDocument/2006/relationships/image" Target="../media/image70.jpeg"/><Relationship Id="rId4" Type="http://schemas.openxmlformats.org/officeDocument/2006/relationships/image" Target="../media/image98.emf"/></Relationships>
</file>

<file path=ppt/slides/_rels/slide48.xml.rels><?xml version="1.0" encoding="UTF-8" standalone="yes"?>
<Relationships xmlns="http://schemas.openxmlformats.org/package/2006/relationships"><Relationship Id="rId3" Type="http://schemas.openxmlformats.org/officeDocument/2006/relationships/image" Target="../media/image100.gif"/><Relationship Id="rId2" Type="http://schemas.openxmlformats.org/officeDocument/2006/relationships/image" Target="../media/image99.gif"/><Relationship Id="rId1" Type="http://schemas.openxmlformats.org/officeDocument/2006/relationships/slideLayout" Target="../slideLayouts/slideLayout22.xml"/><Relationship Id="rId5" Type="http://schemas.openxmlformats.org/officeDocument/2006/relationships/image" Target="../media/image102.jpeg"/><Relationship Id="rId4" Type="http://schemas.openxmlformats.org/officeDocument/2006/relationships/image" Target="../media/image101.jpeg"/></Relationships>
</file>

<file path=ppt/slides/_rels/slide49.xml.rels><?xml version="1.0" encoding="UTF-8" standalone="yes"?>
<Relationships xmlns="http://schemas.openxmlformats.org/package/2006/relationships"><Relationship Id="rId2" Type="http://schemas.openxmlformats.org/officeDocument/2006/relationships/image" Target="../media/image103.jpe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3.jpeg"/><Relationship Id="rId1" Type="http://schemas.openxmlformats.org/officeDocument/2006/relationships/slideLayout" Target="../slideLayouts/slideLayout22.xml"/><Relationship Id="rId4" Type="http://schemas.openxmlformats.org/officeDocument/2006/relationships/image" Target="../media/image15.png"/></Relationships>
</file>

<file path=ppt/slides/_rels/slide50.xml.rels><?xml version="1.0" encoding="UTF-8" standalone="yes"?>
<Relationships xmlns="http://schemas.openxmlformats.org/package/2006/relationships"><Relationship Id="rId8" Type="http://schemas.openxmlformats.org/officeDocument/2006/relationships/image" Target="../media/image110.jpg"/><Relationship Id="rId3" Type="http://schemas.openxmlformats.org/officeDocument/2006/relationships/image" Target="../media/image105.emf"/><Relationship Id="rId7" Type="http://schemas.openxmlformats.org/officeDocument/2006/relationships/image" Target="../media/image109.jpeg"/><Relationship Id="rId2" Type="http://schemas.openxmlformats.org/officeDocument/2006/relationships/image" Target="../media/image104.png"/><Relationship Id="rId1" Type="http://schemas.openxmlformats.org/officeDocument/2006/relationships/slideLayout" Target="../slideLayouts/slideLayout22.xml"/><Relationship Id="rId6" Type="http://schemas.openxmlformats.org/officeDocument/2006/relationships/image" Target="../media/image108.emf"/><Relationship Id="rId5" Type="http://schemas.openxmlformats.org/officeDocument/2006/relationships/image" Target="../media/image107.emf"/><Relationship Id="rId10" Type="http://schemas.openxmlformats.org/officeDocument/2006/relationships/image" Target="../media/image112.jpeg"/><Relationship Id="rId4" Type="http://schemas.openxmlformats.org/officeDocument/2006/relationships/image" Target="../media/image106.emf"/><Relationship Id="rId9" Type="http://schemas.openxmlformats.org/officeDocument/2006/relationships/image" Target="../media/image111.jpeg"/></Relationships>
</file>

<file path=ppt/slides/_rels/slide51.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16.xml"/><Relationship Id="rId1" Type="http://schemas.openxmlformats.org/officeDocument/2006/relationships/slideLayout" Target="../slideLayouts/slideLayout20.xml"/><Relationship Id="rId4" Type="http://schemas.openxmlformats.org/officeDocument/2006/relationships/image" Target="../media/image114.gif"/></Relationships>
</file>

<file path=ppt/slides/_rels/slide5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image" Target="../media/image115.gif"/><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2" Type="http://schemas.openxmlformats.org/officeDocument/2006/relationships/image" Target="../media/image116.jpe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3" Type="http://schemas.openxmlformats.org/officeDocument/2006/relationships/hyperlink" Target="http://www.google.ch/url?sa=i&amp;rct=j&amp;q=&amp;esrc=s&amp;source=images&amp;cd=&amp;cad=rja&amp;uact=8&amp;ved=0ahUKEwi267O4kJrSAhVLtBoKHS_XBEIQjRwIBw&amp;url=http://www.schoolphysics.co.uk/age16-19/Nuclear%20physics/Accelerators/text/Synchrotron_/index.html&amp;psig=AFQjCNFQLV60_k7FyMrhTsb3l5GkaO5KRA&amp;ust=1487523867402481" TargetMode="External"/><Relationship Id="rId2" Type="http://schemas.openxmlformats.org/officeDocument/2006/relationships/image" Target="../media/image117.gif"/><Relationship Id="rId1" Type="http://schemas.openxmlformats.org/officeDocument/2006/relationships/slideLayout" Target="../slideLayouts/slideLayout22.xml"/><Relationship Id="rId4" Type="http://schemas.openxmlformats.org/officeDocument/2006/relationships/image" Target="../media/image118.png"/></Relationships>
</file>

<file path=ppt/slides/_rels/slide56.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jp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2" Type="http://schemas.openxmlformats.org/officeDocument/2006/relationships/image" Target="../media/image121.jp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jp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2.xml"/></Relationships>
</file>

<file path=ppt/slides/_rels/slide60.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image" Target="../media/image124.png"/><Relationship Id="rId1" Type="http://schemas.openxmlformats.org/officeDocument/2006/relationships/slideLayout" Target="../slideLayouts/slideLayout11.xml"/><Relationship Id="rId4" Type="http://schemas.openxmlformats.org/officeDocument/2006/relationships/image" Target="../media/image126.jpeg"/></Relationships>
</file>

<file path=ppt/slides/_rels/slide61.xml.rels><?xml version="1.0" encoding="UTF-8" standalone="yes"?>
<Relationships xmlns="http://schemas.openxmlformats.org/package/2006/relationships"><Relationship Id="rId3" Type="http://schemas.openxmlformats.org/officeDocument/2006/relationships/image" Target="../media/image128.jpg"/><Relationship Id="rId2" Type="http://schemas.openxmlformats.org/officeDocument/2006/relationships/image" Target="../media/image127.png"/><Relationship Id="rId1" Type="http://schemas.openxmlformats.org/officeDocument/2006/relationships/slideLayout" Target="../slideLayouts/slideLayout11.xml"/><Relationship Id="rId4" Type="http://schemas.openxmlformats.org/officeDocument/2006/relationships/image" Target="../media/image129.jpeg"/></Relationships>
</file>

<file path=ppt/slides/_rels/slide62.xml.rels><?xml version="1.0" encoding="UTF-8" standalone="yes"?>
<Relationships xmlns="http://schemas.openxmlformats.org/package/2006/relationships"><Relationship Id="rId2" Type="http://schemas.openxmlformats.org/officeDocument/2006/relationships/image" Target="../media/image130.jpg"/><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3" Type="http://schemas.openxmlformats.org/officeDocument/2006/relationships/image" Target="../media/image132.jpg"/><Relationship Id="rId2" Type="http://schemas.openxmlformats.org/officeDocument/2006/relationships/image" Target="../media/image131.png"/><Relationship Id="rId1" Type="http://schemas.openxmlformats.org/officeDocument/2006/relationships/slideLayout" Target="../slideLayouts/slideLayout11.xml"/><Relationship Id="rId4" Type="http://schemas.openxmlformats.org/officeDocument/2006/relationships/image" Target="../media/image133.png"/></Relationships>
</file>

<file path=ppt/slides/_rels/slide64.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jpg"/><Relationship Id="rId1" Type="http://schemas.openxmlformats.org/officeDocument/2006/relationships/slideLayout" Target="../slideLayouts/slideLayout22.xml"/></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image" Target="../media/image136.emf"/><Relationship Id="rId1" Type="http://schemas.openxmlformats.org/officeDocument/2006/relationships/slideLayout" Target="../slideLayouts/slideLayout22.xml"/><Relationship Id="rId4" Type="http://schemas.openxmlformats.org/officeDocument/2006/relationships/image" Target="../media/image137.wmf"/></Relationships>
</file>

<file path=ppt/slides/_rels/slide6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2" Type="http://schemas.openxmlformats.org/officeDocument/2006/relationships/image" Target="../media/image138.png"/><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8" Type="http://schemas.openxmlformats.org/officeDocument/2006/relationships/image" Target="../media/image142.wmf"/><Relationship Id="rId3" Type="http://schemas.openxmlformats.org/officeDocument/2006/relationships/image" Target="../media/image139.png"/><Relationship Id="rId7" Type="http://schemas.openxmlformats.org/officeDocument/2006/relationships/oleObject" Target="../embeddings/oleObject8.bin"/><Relationship Id="rId2" Type="http://schemas.openxmlformats.org/officeDocument/2006/relationships/notesSlide" Target="../notesSlides/notesSlide17.xml"/><Relationship Id="rId1" Type="http://schemas.openxmlformats.org/officeDocument/2006/relationships/slideLayout" Target="../slideLayouts/slideLayout19.xml"/><Relationship Id="rId6" Type="http://schemas.openxmlformats.org/officeDocument/2006/relationships/image" Target="../media/image141.png"/><Relationship Id="rId5" Type="http://schemas.openxmlformats.org/officeDocument/2006/relationships/image" Target="../media/image140.emf"/><Relationship Id="rId4" Type="http://schemas.openxmlformats.org/officeDocument/2006/relationships/oleObject" Target="../embeddings/oleObject7.bin"/></Relationships>
</file>

<file path=ppt/slides/_rels/slide69.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image" Target="../media/image143.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9.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png"/></Relationships>
</file>

<file path=ppt/slides/_rels/slide70.xml.rels><?xml version="1.0" encoding="UTF-8" standalone="yes"?>
<Relationships xmlns="http://schemas.openxmlformats.org/package/2006/relationships"><Relationship Id="rId3" Type="http://schemas.openxmlformats.org/officeDocument/2006/relationships/image" Target="../media/image146.jpeg"/><Relationship Id="rId2" Type="http://schemas.openxmlformats.org/officeDocument/2006/relationships/image" Target="../media/image145.png"/><Relationship Id="rId1" Type="http://schemas.openxmlformats.org/officeDocument/2006/relationships/slideLayout" Target="../slideLayouts/slideLayout19.xml"/><Relationship Id="rId5" Type="http://schemas.openxmlformats.org/officeDocument/2006/relationships/image" Target="../media/image148.png"/><Relationship Id="rId4" Type="http://schemas.openxmlformats.org/officeDocument/2006/relationships/image" Target="../media/image147.png"/></Relationships>
</file>

<file path=ppt/slides/_rels/slide71.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19.xml"/><Relationship Id="rId4" Type="http://schemas.openxmlformats.org/officeDocument/2006/relationships/image" Target="../media/image151.png"/></Relationships>
</file>

<file path=ppt/slides/_rels/slide72.xml.rels><?xml version="1.0" encoding="UTF-8" standalone="yes"?>
<Relationships xmlns="http://schemas.openxmlformats.org/package/2006/relationships"><Relationship Id="rId3" Type="http://schemas.openxmlformats.org/officeDocument/2006/relationships/image" Target="../media/image153.jpeg"/><Relationship Id="rId2" Type="http://schemas.openxmlformats.org/officeDocument/2006/relationships/image" Target="../media/image152.png"/><Relationship Id="rId1" Type="http://schemas.openxmlformats.org/officeDocument/2006/relationships/slideLayout" Target="../slideLayouts/slideLayout19.xml"/><Relationship Id="rId4" Type="http://schemas.openxmlformats.org/officeDocument/2006/relationships/image" Target="../media/image154.png"/></Relationships>
</file>

<file path=ppt/slides/_rels/slide7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2.xml"/></Relationships>
</file>

<file path=ppt/slides/_rels/slide74.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image" Target="../media/image155.jpg"/><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2" Type="http://schemas.openxmlformats.org/officeDocument/2006/relationships/image" Target="../media/image157.png"/><Relationship Id="rId1" Type="http://schemas.openxmlformats.org/officeDocument/2006/relationships/slideLayout" Target="../slideLayouts/slideLayout19.xml"/></Relationships>
</file>

<file path=ppt/slides/_rels/slide76.xml.rels><?xml version="1.0" encoding="UTF-8" standalone="yes"?>
<Relationships xmlns="http://schemas.openxmlformats.org/package/2006/relationships"><Relationship Id="rId3" Type="http://schemas.openxmlformats.org/officeDocument/2006/relationships/image" Target="../media/image158.png"/><Relationship Id="rId2" Type="http://schemas.openxmlformats.org/officeDocument/2006/relationships/notesSlide" Target="../notesSlides/notesSlide18.xml"/><Relationship Id="rId1" Type="http://schemas.openxmlformats.org/officeDocument/2006/relationships/slideLayout" Target="../slideLayouts/slideLayout20.xml"/><Relationship Id="rId5" Type="http://schemas.openxmlformats.org/officeDocument/2006/relationships/image" Target="../media/image155.jpg"/><Relationship Id="rId4" Type="http://schemas.openxmlformats.org/officeDocument/2006/relationships/image" Target="../media/image159.png"/></Relationships>
</file>

<file path=ppt/slides/_rels/slide77.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image" Target="../media/image160.gif"/><Relationship Id="rId1" Type="http://schemas.openxmlformats.org/officeDocument/2006/relationships/slideLayout" Target="../slideLayouts/slideLayout22.xml"/><Relationship Id="rId4" Type="http://schemas.openxmlformats.org/officeDocument/2006/relationships/image" Target="../media/image162.jpg"/></Relationships>
</file>

<file path=ppt/slides/_rels/slide78.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image" Target="../media/image163.png"/><Relationship Id="rId1" Type="http://schemas.openxmlformats.org/officeDocument/2006/relationships/slideLayout" Target="../slideLayouts/slideLayout22.xml"/><Relationship Id="rId6" Type="http://schemas.openxmlformats.org/officeDocument/2006/relationships/image" Target="../media/image167.png"/><Relationship Id="rId5" Type="http://schemas.openxmlformats.org/officeDocument/2006/relationships/image" Target="../media/image166.png"/><Relationship Id="rId4" Type="http://schemas.openxmlformats.org/officeDocument/2006/relationships/image" Target="../media/image165.png"/></Relationships>
</file>

<file path=ppt/slides/_rels/slide79.xml.rels><?xml version="1.0" encoding="UTF-8" standalone="yes"?>
<Relationships xmlns="http://schemas.openxmlformats.org/package/2006/relationships"><Relationship Id="rId3" Type="http://schemas.openxmlformats.org/officeDocument/2006/relationships/image" Target="../media/image169.jpeg"/><Relationship Id="rId2" Type="http://schemas.openxmlformats.org/officeDocument/2006/relationships/image" Target="../media/image168.gif"/><Relationship Id="rId1" Type="http://schemas.openxmlformats.org/officeDocument/2006/relationships/slideLayout" Target="../slideLayouts/slideLayout22.xml"/><Relationship Id="rId4" Type="http://schemas.openxmlformats.org/officeDocument/2006/relationships/image" Target="../media/image170.jp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gif"/><Relationship Id="rId1" Type="http://schemas.openxmlformats.org/officeDocument/2006/relationships/slideLayout" Target="../slideLayouts/slideLayout19.xml"/><Relationship Id="rId4" Type="http://schemas.openxmlformats.org/officeDocument/2006/relationships/image" Target="../media/image24.png"/></Relationships>
</file>

<file path=ppt/slides/_rels/slide80.xml.rels><?xml version="1.0" encoding="UTF-8" standalone="yes"?>
<Relationships xmlns="http://schemas.openxmlformats.org/package/2006/relationships"><Relationship Id="rId3" Type="http://schemas.openxmlformats.org/officeDocument/2006/relationships/image" Target="../media/image172.emf"/><Relationship Id="rId2" Type="http://schemas.openxmlformats.org/officeDocument/2006/relationships/image" Target="../media/image171.png"/><Relationship Id="rId1" Type="http://schemas.openxmlformats.org/officeDocument/2006/relationships/slideLayout" Target="../slideLayouts/slideLayout22.xml"/></Relationships>
</file>

<file path=ppt/slides/_rels/slide81.xml.rels><?xml version="1.0" encoding="UTF-8" standalone="yes"?>
<Relationships xmlns="http://schemas.openxmlformats.org/package/2006/relationships"><Relationship Id="rId2" Type="http://schemas.openxmlformats.org/officeDocument/2006/relationships/image" Target="../media/image173.tiff"/><Relationship Id="rId1" Type="http://schemas.openxmlformats.org/officeDocument/2006/relationships/slideLayout" Target="../slideLayouts/slideLayout22.xml"/></Relationships>
</file>

<file path=ppt/slides/_rels/slide82.xml.rels><?xml version="1.0" encoding="UTF-8" standalone="yes"?>
<Relationships xmlns="http://schemas.openxmlformats.org/package/2006/relationships"><Relationship Id="rId3" Type="http://schemas.openxmlformats.org/officeDocument/2006/relationships/image" Target="../media/image175.png"/><Relationship Id="rId2" Type="http://schemas.openxmlformats.org/officeDocument/2006/relationships/image" Target="../media/image174.jpg"/><Relationship Id="rId1" Type="http://schemas.openxmlformats.org/officeDocument/2006/relationships/slideLayout" Target="../slideLayouts/slideLayout22.xml"/><Relationship Id="rId5" Type="http://schemas.openxmlformats.org/officeDocument/2006/relationships/image" Target="../media/image177.emf"/><Relationship Id="rId4" Type="http://schemas.openxmlformats.org/officeDocument/2006/relationships/image" Target="../media/image176.gif"/></Relationships>
</file>

<file path=ppt/slides/_rels/slide83.xml.rels><?xml version="1.0" encoding="UTF-8" standalone="yes"?>
<Relationships xmlns="http://schemas.openxmlformats.org/package/2006/relationships"><Relationship Id="rId3" Type="http://schemas.openxmlformats.org/officeDocument/2006/relationships/image" Target="../media/image178.emf"/><Relationship Id="rId2" Type="http://schemas.openxmlformats.org/officeDocument/2006/relationships/oleObject" Target="../embeddings/oleObject9.bin"/><Relationship Id="rId1" Type="http://schemas.openxmlformats.org/officeDocument/2006/relationships/slideLayout" Target="../slideLayouts/slideLayout19.xml"/><Relationship Id="rId4" Type="http://schemas.openxmlformats.org/officeDocument/2006/relationships/image" Target="../media/image179.png"/></Relationships>
</file>

<file path=ppt/slides/_rels/slide84.xml.rels><?xml version="1.0" encoding="UTF-8" standalone="yes"?>
<Relationships xmlns="http://schemas.openxmlformats.org/package/2006/relationships"><Relationship Id="rId3" Type="http://schemas.openxmlformats.org/officeDocument/2006/relationships/image" Target="../media/image181.jpeg"/><Relationship Id="rId2" Type="http://schemas.openxmlformats.org/officeDocument/2006/relationships/image" Target="../media/image180.png"/><Relationship Id="rId1" Type="http://schemas.openxmlformats.org/officeDocument/2006/relationships/slideLayout" Target="../slideLayouts/slideLayout19.xml"/></Relationships>
</file>

<file path=ppt/slides/_rels/slide85.xml.rels><?xml version="1.0" encoding="UTF-8" standalone="yes"?>
<Relationships xmlns="http://schemas.openxmlformats.org/package/2006/relationships"><Relationship Id="rId3" Type="http://schemas.openxmlformats.org/officeDocument/2006/relationships/image" Target="../media/image183.jpeg"/><Relationship Id="rId2" Type="http://schemas.openxmlformats.org/officeDocument/2006/relationships/image" Target="../media/image182.jpeg"/><Relationship Id="rId1" Type="http://schemas.openxmlformats.org/officeDocument/2006/relationships/slideLayout" Target="../slideLayouts/slideLayout19.xml"/></Relationships>
</file>

<file path=ppt/slides/_rels/slide86.xml.rels><?xml version="1.0" encoding="UTF-8" standalone="yes"?>
<Relationships xmlns="http://schemas.openxmlformats.org/package/2006/relationships"><Relationship Id="rId2" Type="http://schemas.openxmlformats.org/officeDocument/2006/relationships/image" Target="../media/image184.gif"/><Relationship Id="rId1" Type="http://schemas.openxmlformats.org/officeDocument/2006/relationships/slideLayout" Target="../slideLayouts/slideLayout22.xml"/></Relationships>
</file>

<file path=ppt/slides/_rels/slide87.xml.rels><?xml version="1.0" encoding="UTF-8" standalone="yes"?>
<Relationships xmlns="http://schemas.openxmlformats.org/package/2006/relationships"><Relationship Id="rId2" Type="http://schemas.openxmlformats.org/officeDocument/2006/relationships/image" Target="../media/image185.png"/><Relationship Id="rId1" Type="http://schemas.openxmlformats.org/officeDocument/2006/relationships/slideLayout" Target="../slideLayouts/slideLayout22.xml"/></Relationships>
</file>

<file path=ppt/slides/_rels/slide88.xml.rels><?xml version="1.0" encoding="UTF-8" standalone="yes"?>
<Relationships xmlns="http://schemas.openxmlformats.org/package/2006/relationships"><Relationship Id="rId3" Type="http://schemas.openxmlformats.org/officeDocument/2006/relationships/image" Target="../media/image187.png"/><Relationship Id="rId7" Type="http://schemas.openxmlformats.org/officeDocument/2006/relationships/image" Target="../media/image191.jpeg"/><Relationship Id="rId2" Type="http://schemas.openxmlformats.org/officeDocument/2006/relationships/image" Target="../media/image186.jpeg"/><Relationship Id="rId1" Type="http://schemas.openxmlformats.org/officeDocument/2006/relationships/slideLayout" Target="../slideLayouts/slideLayout22.xml"/><Relationship Id="rId6" Type="http://schemas.openxmlformats.org/officeDocument/2006/relationships/image" Target="../media/image190.png"/><Relationship Id="rId5" Type="http://schemas.openxmlformats.org/officeDocument/2006/relationships/image" Target="../media/image189.jpeg"/><Relationship Id="rId4" Type="http://schemas.openxmlformats.org/officeDocument/2006/relationships/image" Target="../media/image188.jpeg"/></Relationships>
</file>

<file path=ppt/slides/_rels/slide89.xml.rels><?xml version="1.0" encoding="UTF-8" standalone="yes"?>
<Relationships xmlns="http://schemas.openxmlformats.org/package/2006/relationships"><Relationship Id="rId3" Type="http://schemas.openxmlformats.org/officeDocument/2006/relationships/image" Target="../media/image193.png"/><Relationship Id="rId2" Type="http://schemas.openxmlformats.org/officeDocument/2006/relationships/image" Target="../media/image192.png"/><Relationship Id="rId1" Type="http://schemas.openxmlformats.org/officeDocument/2006/relationships/slideLayout" Target="../slideLayouts/slideLayout22.xml"/><Relationship Id="rId5" Type="http://schemas.openxmlformats.org/officeDocument/2006/relationships/image" Target="../media/image195.jpeg"/><Relationship Id="rId4" Type="http://schemas.openxmlformats.org/officeDocument/2006/relationships/image" Target="../media/image194.jpe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1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91.xml.rels><?xml version="1.0" encoding="UTF-8" standalone="yes"?>
<Relationships xmlns="http://schemas.openxmlformats.org/package/2006/relationships"><Relationship Id="rId3" Type="http://schemas.openxmlformats.org/officeDocument/2006/relationships/image" Target="../media/image197.jpeg"/><Relationship Id="rId2" Type="http://schemas.openxmlformats.org/officeDocument/2006/relationships/image" Target="../media/image196.jpeg"/><Relationship Id="rId1" Type="http://schemas.openxmlformats.org/officeDocument/2006/relationships/slideLayout" Target="../slideLayouts/slideLayout22.xml"/><Relationship Id="rId5" Type="http://schemas.openxmlformats.org/officeDocument/2006/relationships/image" Target="../media/image199.jpeg"/><Relationship Id="rId4" Type="http://schemas.openxmlformats.org/officeDocument/2006/relationships/image" Target="../media/image198.jpeg"/></Relationships>
</file>

<file path=ppt/slides/_rels/slide92.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image" Target="../media/image200.png"/><Relationship Id="rId1" Type="http://schemas.openxmlformats.org/officeDocument/2006/relationships/slideLayout" Target="../slideLayouts/slideLayout22.xml"/></Relationships>
</file>

<file path=ppt/slides/_rels/slide93.xml.rels><?xml version="1.0" encoding="UTF-8" standalone="yes"?>
<Relationships xmlns="http://schemas.openxmlformats.org/package/2006/relationships"><Relationship Id="rId2" Type="http://schemas.openxmlformats.org/officeDocument/2006/relationships/image" Target="../media/image202.jpeg"/><Relationship Id="rId1" Type="http://schemas.openxmlformats.org/officeDocument/2006/relationships/slideLayout" Target="../slideLayouts/slideLayout22.xml"/></Relationships>
</file>

<file path=ppt/slides/_rels/slide94.xml.rels><?xml version="1.0" encoding="UTF-8" standalone="yes"?>
<Relationships xmlns="http://schemas.openxmlformats.org/package/2006/relationships"><Relationship Id="rId3" Type="http://schemas.openxmlformats.org/officeDocument/2006/relationships/image" Target="../media/image204.png"/><Relationship Id="rId2" Type="http://schemas.openxmlformats.org/officeDocument/2006/relationships/image" Target="../media/image203.png"/><Relationship Id="rId1" Type="http://schemas.openxmlformats.org/officeDocument/2006/relationships/slideLayout" Target="../slideLayouts/slideLayout22.xml"/><Relationship Id="rId4" Type="http://schemas.openxmlformats.org/officeDocument/2006/relationships/image" Target="../media/image205.png"/></Relationships>
</file>

<file path=ppt/slides/_rels/slide95.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image" Target="../media/image206.png"/><Relationship Id="rId1" Type="http://schemas.openxmlformats.org/officeDocument/2006/relationships/slideLayout" Target="../slideLayouts/slideLayout22.xml"/><Relationship Id="rId4" Type="http://schemas.openxmlformats.org/officeDocument/2006/relationships/image" Target="../media/image208.png"/></Relationships>
</file>

<file path=ppt/slides/_rels/slide96.xml.rels><?xml version="1.0" encoding="UTF-8" standalone="yes"?>
<Relationships xmlns="http://schemas.openxmlformats.org/package/2006/relationships"><Relationship Id="rId2" Type="http://schemas.openxmlformats.org/officeDocument/2006/relationships/image" Target="../media/image184.gif"/><Relationship Id="rId1" Type="http://schemas.openxmlformats.org/officeDocument/2006/relationships/slideLayout" Target="../slideLayouts/slideLayout22.xml"/></Relationships>
</file>

<file path=ppt/slides/_rels/slide97.xml.rels><?xml version="1.0" encoding="UTF-8" standalone="yes"?>
<Relationships xmlns="http://schemas.openxmlformats.org/package/2006/relationships"><Relationship Id="rId2" Type="http://schemas.openxmlformats.org/officeDocument/2006/relationships/image" Target="../media/image209.png"/><Relationship Id="rId1" Type="http://schemas.openxmlformats.org/officeDocument/2006/relationships/slideLayout" Target="../slideLayouts/slideLayout22.xml"/></Relationships>
</file>

<file path=ppt/slides/_rels/slide98.xml.rels><?xml version="1.0" encoding="UTF-8" standalone="yes"?>
<Relationships xmlns="http://schemas.openxmlformats.org/package/2006/relationships"><Relationship Id="rId3" Type="http://schemas.openxmlformats.org/officeDocument/2006/relationships/image" Target="../media/image211.png"/><Relationship Id="rId2" Type="http://schemas.openxmlformats.org/officeDocument/2006/relationships/image" Target="../media/image210.png"/><Relationship Id="rId1" Type="http://schemas.openxmlformats.org/officeDocument/2006/relationships/slideLayout" Target="../slideLayouts/slideLayout22.xml"/><Relationship Id="rId4" Type="http://schemas.openxmlformats.org/officeDocument/2006/relationships/image" Target="../media/image212.png"/></Relationships>
</file>

<file path=ppt/slides/_rels/slide99.xml.rels><?xml version="1.0" encoding="UTF-8" standalone="yes"?>
<Relationships xmlns="http://schemas.openxmlformats.org/package/2006/relationships"><Relationship Id="rId3" Type="http://schemas.openxmlformats.org/officeDocument/2006/relationships/image" Target="../media/image214.png"/><Relationship Id="rId2" Type="http://schemas.openxmlformats.org/officeDocument/2006/relationships/image" Target="../media/image213.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10113" y="0"/>
            <a:ext cx="12171774" cy="552344"/>
          </a:xfrm>
          <a:solidFill>
            <a:srgbClr val="0070C0"/>
          </a:solidFill>
        </p:spPr>
        <p:txBody>
          <a:bodyPr/>
          <a:lstStyle/>
          <a:p>
            <a:pPr algn="l"/>
            <a:r>
              <a:rPr lang="en-US" sz="2800" dirty="0"/>
              <a:t>  Maurizio Vretenar </a:t>
            </a:r>
            <a:r>
              <a:rPr lang="en-US" dirty="0"/>
              <a:t>CERN 						RTU Doctoral School </a:t>
            </a:r>
            <a:r>
              <a:rPr lang="en-US" sz="2400" dirty="0"/>
              <a:t>April 2024 </a:t>
            </a:r>
            <a:endParaRPr lang="en-US" sz="2800" dirty="0"/>
          </a:p>
        </p:txBody>
      </p:sp>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0" y="6115705"/>
            <a:ext cx="12192000" cy="742295"/>
          </a:xfrm>
          <a:solidFill>
            <a:srgbClr val="0070C0"/>
          </a:solidFill>
        </p:spPr>
        <p:txBody>
          <a:bodyPr anchor="ctr" anchorCtr="0">
            <a:noAutofit/>
          </a:bodyPr>
          <a:lstStyle/>
          <a:p>
            <a:r>
              <a:rPr lang="en-GB" sz="4800" b="1" dirty="0">
                <a:solidFill>
                  <a:srgbClr val="FFFF00"/>
                </a:solidFill>
              </a:rPr>
              <a:t>  An Introduction to Particle Accelerators</a:t>
            </a:r>
            <a:endParaRPr lang="en-US" sz="4800" b="1" dirty="0">
              <a:solidFill>
                <a:srgbClr val="FFFF00"/>
              </a:solidFill>
            </a:endParaRPr>
          </a:p>
        </p:txBody>
      </p:sp>
      <p:pic>
        <p:nvPicPr>
          <p:cNvPr id="5" name="Picture 4">
            <a:extLst>
              <a:ext uri="{FF2B5EF4-FFF2-40B4-BE49-F238E27FC236}">
                <a16:creationId xmlns:a16="http://schemas.microsoft.com/office/drawing/2014/main" id="{31BB0263-CEA6-4958-A971-9C7392DDC84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113" y="535708"/>
            <a:ext cx="12181887" cy="5579997"/>
          </a:xfrm>
          <a:prstGeom prst="rect">
            <a:avLst/>
          </a:prstGeom>
        </p:spPr>
      </p:pic>
      <p:pic>
        <p:nvPicPr>
          <p:cNvPr id="9" name="Image 2" descr="logooutline.eps">
            <a:extLst>
              <a:ext uri="{FF2B5EF4-FFF2-40B4-BE49-F238E27FC236}">
                <a16:creationId xmlns:a16="http://schemas.microsoft.com/office/drawing/2014/main" id="{6FABF745-455E-4622-9476-ED3B1E0E01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2852" y="4355399"/>
            <a:ext cx="1545657" cy="1530123"/>
          </a:xfrm>
          <a:prstGeom prst="rect">
            <a:avLst/>
          </a:prstGeom>
        </p:spPr>
      </p:pic>
      <p:sp>
        <p:nvSpPr>
          <p:cNvPr id="4" name="TextBox 3">
            <a:extLst>
              <a:ext uri="{FF2B5EF4-FFF2-40B4-BE49-F238E27FC236}">
                <a16:creationId xmlns:a16="http://schemas.microsoft.com/office/drawing/2014/main" id="{8DEF0166-B535-4BA0-81C6-162AB8ACA99F}"/>
              </a:ext>
            </a:extLst>
          </p:cNvPr>
          <p:cNvSpPr txBox="1"/>
          <p:nvPr/>
        </p:nvSpPr>
        <p:spPr>
          <a:xfrm>
            <a:off x="4782323" y="-49067"/>
            <a:ext cx="2848793" cy="584775"/>
          </a:xfrm>
          <a:prstGeom prst="rect">
            <a:avLst/>
          </a:prstGeom>
          <a:noFill/>
        </p:spPr>
        <p:txBody>
          <a:bodyPr wrap="none" rtlCol="0">
            <a:spAutoFit/>
          </a:bodyPr>
          <a:lstStyle/>
          <a:p>
            <a:r>
              <a:rPr lang="fr-CH" sz="3200" b="1" dirty="0">
                <a:ln w="22225">
                  <a:solidFill>
                    <a:schemeClr val="accent2"/>
                  </a:solidFill>
                  <a:prstDash val="solid"/>
                </a:ln>
                <a:solidFill>
                  <a:schemeClr val="accent2">
                    <a:lumMod val="40000"/>
                    <a:lumOff val="60000"/>
                  </a:schemeClr>
                </a:solidFill>
              </a:rPr>
              <a:t>LECTURES 1 &amp; 2</a:t>
            </a:r>
            <a:endParaRPr lang="en-GB" sz="3200" b="1" dirty="0">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45DAA-DBF7-4A04-8EF9-80BADD245FFC}"/>
              </a:ext>
            </a:extLst>
          </p:cNvPr>
          <p:cNvSpPr>
            <a:spLocks noGrp="1"/>
          </p:cNvSpPr>
          <p:nvPr>
            <p:ph type="title"/>
          </p:nvPr>
        </p:nvSpPr>
        <p:spPr/>
        <p:txBody>
          <a:bodyPr/>
          <a:lstStyle/>
          <a:p>
            <a:r>
              <a:rPr lang="en-US" dirty="0"/>
              <a:t>Bethe</a:t>
            </a:r>
            <a:r>
              <a:rPr lang="fr-CH" dirty="0"/>
              <a:t>-Bloch </a:t>
            </a:r>
            <a:r>
              <a:rPr lang="en-US" dirty="0"/>
              <a:t>equation</a:t>
            </a:r>
            <a:endParaRPr lang="en-GB" dirty="0"/>
          </a:p>
        </p:txBody>
      </p:sp>
      <p:sp>
        <p:nvSpPr>
          <p:cNvPr id="3" name="Date Placeholder 2">
            <a:extLst>
              <a:ext uri="{FF2B5EF4-FFF2-40B4-BE49-F238E27FC236}">
                <a16:creationId xmlns:a16="http://schemas.microsoft.com/office/drawing/2014/main" id="{EAE29FEC-39BF-49F1-A2B3-D9846274D4A2}"/>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4" name="Footer Placeholder 3">
            <a:extLst>
              <a:ext uri="{FF2B5EF4-FFF2-40B4-BE49-F238E27FC236}">
                <a16:creationId xmlns:a16="http://schemas.microsoft.com/office/drawing/2014/main" id="{5852C04B-A66A-479F-88CF-66632DF3E341}"/>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8E322BCF-AE6F-46AB-BD4C-D96DE83AE54A}"/>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8" name="Picture 7">
            <a:extLst>
              <a:ext uri="{FF2B5EF4-FFF2-40B4-BE49-F238E27FC236}">
                <a16:creationId xmlns:a16="http://schemas.microsoft.com/office/drawing/2014/main" id="{05FA8219-867B-4502-B68A-BA4988EE12F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13025" y="1205143"/>
            <a:ext cx="5938832" cy="1309457"/>
          </a:xfrm>
          <a:prstGeom prst="rect">
            <a:avLst/>
          </a:prstGeom>
        </p:spPr>
      </p:pic>
      <p:pic>
        <p:nvPicPr>
          <p:cNvPr id="9" name="Picture 8">
            <a:extLst>
              <a:ext uri="{FF2B5EF4-FFF2-40B4-BE49-F238E27FC236}">
                <a16:creationId xmlns:a16="http://schemas.microsoft.com/office/drawing/2014/main" id="{2EB86CD1-53E6-4208-8A56-A9064B50905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32301" y="1388852"/>
            <a:ext cx="5115872" cy="1309457"/>
          </a:xfrm>
          <a:prstGeom prst="rect">
            <a:avLst/>
          </a:prstGeom>
        </p:spPr>
      </p:pic>
      <p:sp>
        <p:nvSpPr>
          <p:cNvPr id="10" name="TextBox 9">
            <a:extLst>
              <a:ext uri="{FF2B5EF4-FFF2-40B4-BE49-F238E27FC236}">
                <a16:creationId xmlns:a16="http://schemas.microsoft.com/office/drawing/2014/main" id="{A0D83CAF-E200-4E9A-9400-E9DE79F8C037}"/>
              </a:ext>
            </a:extLst>
          </p:cNvPr>
          <p:cNvSpPr txBox="1"/>
          <p:nvPr/>
        </p:nvSpPr>
        <p:spPr>
          <a:xfrm>
            <a:off x="519329" y="2822000"/>
            <a:ext cx="6084999" cy="276999"/>
          </a:xfrm>
          <a:prstGeom prst="rect">
            <a:avLst/>
          </a:prstGeom>
          <a:noFill/>
        </p:spPr>
        <p:txBody>
          <a:bodyPr wrap="none" lIns="0" tIns="0" rIns="0" bIns="0" rtlCol="0">
            <a:spAutoFit/>
          </a:bodyPr>
          <a:lstStyle/>
          <a:p>
            <a:pPr algn="l"/>
            <a:r>
              <a:rPr lang="en-GB" dirty="0"/>
              <a:t>S = stopping power (energy loss per unit mass and length) </a:t>
            </a:r>
          </a:p>
        </p:txBody>
      </p:sp>
      <p:pic>
        <p:nvPicPr>
          <p:cNvPr id="12" name="Picture 11">
            <a:extLst>
              <a:ext uri="{FF2B5EF4-FFF2-40B4-BE49-F238E27FC236}">
                <a16:creationId xmlns:a16="http://schemas.microsoft.com/office/drawing/2014/main" id="{8B0B88EC-D11A-48CF-8A26-72820D4A658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45967" y="3345602"/>
            <a:ext cx="3785295" cy="2764145"/>
          </a:xfrm>
          <a:prstGeom prst="rect">
            <a:avLst/>
          </a:prstGeom>
        </p:spPr>
      </p:pic>
      <p:sp>
        <p:nvSpPr>
          <p:cNvPr id="13" name="TextBox 12">
            <a:extLst>
              <a:ext uri="{FF2B5EF4-FFF2-40B4-BE49-F238E27FC236}">
                <a16:creationId xmlns:a16="http://schemas.microsoft.com/office/drawing/2014/main" id="{9254B138-771E-4F60-8935-D479BCF3C6ED}"/>
              </a:ext>
            </a:extLst>
          </p:cNvPr>
          <p:cNvSpPr txBox="1"/>
          <p:nvPr/>
        </p:nvSpPr>
        <p:spPr>
          <a:xfrm>
            <a:off x="519329" y="3366575"/>
            <a:ext cx="5931798" cy="2800767"/>
          </a:xfrm>
          <a:prstGeom prst="rect">
            <a:avLst/>
          </a:prstGeom>
          <a:noFill/>
        </p:spPr>
        <p:txBody>
          <a:bodyPr wrap="square" lIns="0" tIns="0" rIns="0" bIns="0" rtlCol="0">
            <a:spAutoFit/>
          </a:bodyPr>
          <a:lstStyle/>
          <a:p>
            <a:pPr algn="l"/>
            <a:r>
              <a:rPr lang="en-GB" sz="1600" dirty="0"/>
              <a:t>e   electronic charge </a:t>
            </a:r>
          </a:p>
          <a:p>
            <a:pPr algn="l"/>
            <a:r>
              <a:rPr lang="en-GB" sz="1600" dirty="0"/>
              <a:t>N</a:t>
            </a:r>
            <a:r>
              <a:rPr lang="en-GB" sz="1600" baseline="-25000" dirty="0"/>
              <a:t>A</a:t>
            </a:r>
            <a:r>
              <a:rPr lang="en-GB" sz="1600" dirty="0"/>
              <a:t> Avogadro number </a:t>
            </a:r>
          </a:p>
          <a:p>
            <a:pPr algn="l"/>
            <a:r>
              <a:rPr lang="en-GB" sz="1600" dirty="0"/>
              <a:t>m  mass of the electron </a:t>
            </a:r>
          </a:p>
          <a:p>
            <a:pPr algn="l"/>
            <a:r>
              <a:rPr lang="en-GB" sz="1600" dirty="0"/>
              <a:t>c   speed of light </a:t>
            </a:r>
          </a:p>
          <a:p>
            <a:pPr algn="l"/>
            <a:r>
              <a:rPr lang="en-GB" sz="1600" dirty="0" err="1"/>
              <a:t>Z</a:t>
            </a:r>
            <a:r>
              <a:rPr lang="en-GB" sz="1600" baseline="-25000" dirty="0" err="1"/>
              <a:t>p</a:t>
            </a:r>
            <a:r>
              <a:rPr lang="en-GB" sz="1600" dirty="0"/>
              <a:t> effective charge of the projectile </a:t>
            </a:r>
          </a:p>
          <a:p>
            <a:pPr algn="l"/>
            <a:r>
              <a:rPr lang="el-GR" sz="1600" dirty="0"/>
              <a:t>Β</a:t>
            </a:r>
            <a:r>
              <a:rPr lang="en-GB" sz="1600" dirty="0"/>
              <a:t>, γ relative velocity and Lorentz factor of projectile</a:t>
            </a:r>
          </a:p>
          <a:p>
            <a:pPr algn="l"/>
            <a:r>
              <a:rPr lang="en-GB" sz="1600" dirty="0"/>
              <a:t>Z</a:t>
            </a:r>
            <a:r>
              <a:rPr lang="en-GB" sz="1600" baseline="-25000" dirty="0"/>
              <a:t>T</a:t>
            </a:r>
            <a:r>
              <a:rPr lang="en-GB" sz="1600" dirty="0"/>
              <a:t> atomic number of target material </a:t>
            </a:r>
          </a:p>
          <a:p>
            <a:pPr algn="l"/>
            <a:r>
              <a:rPr lang="en-GB" sz="1600" dirty="0"/>
              <a:t>A</a:t>
            </a:r>
            <a:r>
              <a:rPr lang="en-GB" sz="1600" baseline="-25000" dirty="0"/>
              <a:t>T</a:t>
            </a:r>
            <a:r>
              <a:rPr lang="en-GB" sz="1600" dirty="0"/>
              <a:t> mass number of target material</a:t>
            </a:r>
          </a:p>
          <a:p>
            <a:pPr algn="l"/>
            <a:r>
              <a:rPr lang="en-GB" sz="1600" dirty="0"/>
              <a:t>I   mean excitation energy </a:t>
            </a:r>
          </a:p>
          <a:p>
            <a:pPr algn="l"/>
            <a:r>
              <a:rPr lang="en-GB" sz="1600" dirty="0"/>
              <a:t>C shell correction, L</a:t>
            </a:r>
            <a:r>
              <a:rPr lang="en-GB" sz="1600" baseline="-25000" dirty="0"/>
              <a:t>1</a:t>
            </a:r>
            <a:r>
              <a:rPr lang="en-GB" sz="1600" dirty="0"/>
              <a:t> </a:t>
            </a:r>
            <a:r>
              <a:rPr lang="en-GB" sz="1600" dirty="0" err="1"/>
              <a:t>Barkas</a:t>
            </a:r>
            <a:r>
              <a:rPr lang="en-GB" sz="1600" dirty="0"/>
              <a:t> correction, L</a:t>
            </a:r>
            <a:r>
              <a:rPr lang="en-GB" sz="1600" baseline="-25000" dirty="0"/>
              <a:t>2</a:t>
            </a:r>
            <a:r>
              <a:rPr lang="en-GB" sz="1600" dirty="0"/>
              <a:t> Bloch term, </a:t>
            </a:r>
          </a:p>
          <a:p>
            <a:pPr algn="l"/>
            <a:r>
              <a:rPr lang="en-GB" sz="1600" dirty="0"/>
              <a:t>L</a:t>
            </a:r>
            <a:r>
              <a:rPr lang="en-GB" sz="1600" baseline="-25000" dirty="0"/>
              <a:t>3</a:t>
            </a:r>
            <a:r>
              <a:rPr lang="en-GB" sz="1600" dirty="0"/>
              <a:t> Mott and density corrections. </a:t>
            </a:r>
          </a:p>
        </p:txBody>
      </p:sp>
      <p:sp>
        <p:nvSpPr>
          <p:cNvPr id="6" name="TextBox 5">
            <a:extLst>
              <a:ext uri="{FF2B5EF4-FFF2-40B4-BE49-F238E27FC236}">
                <a16:creationId xmlns:a16="http://schemas.microsoft.com/office/drawing/2014/main" id="{42391E02-1555-5234-62F8-8692F764D865}"/>
              </a:ext>
            </a:extLst>
          </p:cNvPr>
          <p:cNvSpPr txBox="1"/>
          <p:nvPr/>
        </p:nvSpPr>
        <p:spPr>
          <a:xfrm>
            <a:off x="10049774" y="3994030"/>
            <a:ext cx="1622897" cy="1107996"/>
          </a:xfrm>
          <a:prstGeom prst="rect">
            <a:avLst/>
          </a:prstGeom>
          <a:noFill/>
        </p:spPr>
        <p:txBody>
          <a:bodyPr wrap="square" lIns="0" tIns="0" rIns="0" bIns="0" rtlCol="0">
            <a:spAutoFit/>
          </a:bodyPr>
          <a:lstStyle/>
          <a:p>
            <a:pPr algn="l"/>
            <a:r>
              <a:rPr lang="en-US" dirty="0"/>
              <a:t>Main term goes with 1/</a:t>
            </a:r>
            <a:r>
              <a:rPr lang="en-US" dirty="0">
                <a:latin typeface="Symbol" panose="05050102010706020507" pitchFamily="18" charset="2"/>
              </a:rPr>
              <a:t>b</a:t>
            </a:r>
            <a:r>
              <a:rPr lang="en-US" baseline="30000" dirty="0"/>
              <a:t>2</a:t>
            </a:r>
            <a:r>
              <a:rPr lang="en-US" dirty="0"/>
              <a:t> → characteristic Bragg peak.</a:t>
            </a:r>
            <a:endParaRPr lang="en-CH" dirty="0"/>
          </a:p>
        </p:txBody>
      </p:sp>
    </p:spTree>
    <p:extLst>
      <p:ext uri="{BB962C8B-B14F-4D97-AF65-F5344CB8AC3E}">
        <p14:creationId xmlns:p14="http://schemas.microsoft.com/office/powerpoint/2010/main" val="377832646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315"/>
            <a:ext cx="12192000" cy="845181"/>
          </a:xfrm>
        </p:spPr>
        <p:txBody>
          <a:bodyPr/>
          <a:lstStyle/>
          <a:p>
            <a:r>
              <a:rPr lang="fr-CH" sz="4400" dirty="0" err="1"/>
              <a:t>Economic</a:t>
            </a:r>
            <a:r>
              <a:rPr lang="fr-CH" sz="4400" dirty="0"/>
              <a:t> </a:t>
            </a:r>
            <a:r>
              <a:rPr lang="fr-CH" sz="4400" dirty="0" err="1"/>
              <a:t>sustainability</a:t>
            </a:r>
            <a:r>
              <a:rPr lang="fr-CH" sz="4400" dirty="0"/>
              <a:t> and innovation</a:t>
            </a:r>
            <a:endParaRPr lang="en-GB" sz="4400"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100</a:t>
            </a:fld>
            <a:endParaRPr lang="en-GB"/>
          </a:p>
        </p:txBody>
      </p:sp>
      <p:sp>
        <p:nvSpPr>
          <p:cNvPr id="27" name="TextBox 26"/>
          <p:cNvSpPr txBox="1"/>
          <p:nvPr/>
        </p:nvSpPr>
        <p:spPr>
          <a:xfrm>
            <a:off x="1406477" y="4933199"/>
            <a:ext cx="9379046" cy="1000274"/>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spcBef>
                <a:spcPts val="600"/>
              </a:spcBef>
            </a:pPr>
            <a:r>
              <a:rPr lang="en-GB" dirty="0"/>
              <a:t>The economic environment and the priorities of a society define the budget that can be invested in large scientific infrastructure (“Big Science”).</a:t>
            </a:r>
          </a:p>
          <a:p>
            <a:pPr>
              <a:spcBef>
                <a:spcPts val="600"/>
              </a:spcBef>
            </a:pPr>
            <a:r>
              <a:rPr lang="en-GB" dirty="0"/>
              <a:t>To remain within the present limits, an effort is needed to produce innovative technologies.</a:t>
            </a:r>
          </a:p>
        </p:txBody>
      </p:sp>
      <p:sp>
        <p:nvSpPr>
          <p:cNvPr id="39" name="TextBox 38"/>
          <p:cNvSpPr txBox="1"/>
          <p:nvPr/>
        </p:nvSpPr>
        <p:spPr>
          <a:xfrm>
            <a:off x="7283096" y="3322241"/>
            <a:ext cx="2502608" cy="307777"/>
          </a:xfrm>
          <a:prstGeom prst="rect">
            <a:avLst/>
          </a:prstGeom>
          <a:noFill/>
        </p:spPr>
        <p:txBody>
          <a:bodyPr wrap="none" rtlCol="0">
            <a:spAutoFit/>
          </a:bodyPr>
          <a:lstStyle/>
          <a:p>
            <a:r>
              <a:rPr lang="fr-CH" sz="1400" dirty="0" err="1"/>
              <a:t>scaling</a:t>
            </a:r>
            <a:r>
              <a:rPr lang="fr-CH" sz="1400" dirty="0"/>
              <a:t> of </a:t>
            </a:r>
            <a:r>
              <a:rPr lang="fr-CH" sz="1400" dirty="0" err="1"/>
              <a:t>present</a:t>
            </a:r>
            <a:r>
              <a:rPr lang="fr-CH" sz="1400" dirty="0"/>
              <a:t> </a:t>
            </a:r>
            <a:r>
              <a:rPr lang="fr-CH" sz="1400" dirty="0" err="1"/>
              <a:t>technology</a:t>
            </a:r>
            <a:endParaRPr lang="en-GB" sz="1400" dirty="0"/>
          </a:p>
        </p:txBody>
      </p:sp>
      <p:sp>
        <p:nvSpPr>
          <p:cNvPr id="40" name="TextBox 39"/>
          <p:cNvSpPr txBox="1"/>
          <p:nvPr/>
        </p:nvSpPr>
        <p:spPr>
          <a:xfrm>
            <a:off x="7291987" y="3743085"/>
            <a:ext cx="3493536" cy="307777"/>
          </a:xfrm>
          <a:prstGeom prst="rect">
            <a:avLst/>
          </a:prstGeom>
          <a:noFill/>
        </p:spPr>
        <p:txBody>
          <a:bodyPr wrap="square" rtlCol="0">
            <a:spAutoFit/>
          </a:bodyPr>
          <a:lstStyle/>
          <a:p>
            <a:r>
              <a:rPr lang="fr-CH" sz="1400" dirty="0" err="1"/>
              <a:t>reduction</a:t>
            </a:r>
            <a:r>
              <a:rPr lang="fr-CH" sz="1400" dirty="0"/>
              <a:t> in </a:t>
            </a:r>
            <a:r>
              <a:rPr lang="fr-CH" sz="1400" dirty="0" err="1"/>
              <a:t>cost</a:t>
            </a:r>
            <a:r>
              <a:rPr lang="fr-CH" sz="1400" dirty="0"/>
              <a:t> </a:t>
            </a:r>
            <a:r>
              <a:rPr lang="fr-CH" sz="1400" dirty="0" err="1"/>
              <a:t>with</a:t>
            </a:r>
            <a:r>
              <a:rPr lang="fr-CH" sz="1400" dirty="0"/>
              <a:t> new technologies</a:t>
            </a:r>
            <a:endParaRPr lang="en-GB" sz="1400" dirty="0"/>
          </a:p>
        </p:txBody>
      </p:sp>
      <p:sp>
        <p:nvSpPr>
          <p:cNvPr id="6" name="TextBox 5">
            <a:extLst>
              <a:ext uri="{FF2B5EF4-FFF2-40B4-BE49-F238E27FC236}">
                <a16:creationId xmlns:a16="http://schemas.microsoft.com/office/drawing/2014/main" id="{06C43276-1000-472E-9406-CB0A83C1C09A}"/>
              </a:ext>
            </a:extLst>
          </p:cNvPr>
          <p:cNvSpPr txBox="1"/>
          <p:nvPr/>
        </p:nvSpPr>
        <p:spPr>
          <a:xfrm>
            <a:off x="8058088" y="1885907"/>
            <a:ext cx="3187597" cy="861774"/>
          </a:xfrm>
          <a:prstGeom prst="rect">
            <a:avLst/>
          </a:prstGeom>
          <a:noFill/>
        </p:spPr>
        <p:txBody>
          <a:bodyPr wrap="square" lIns="0" tIns="0" rIns="0" bIns="0" rtlCol="0">
            <a:spAutoFit/>
          </a:bodyPr>
          <a:lstStyle/>
          <a:p>
            <a:pPr algn="l"/>
            <a:r>
              <a:rPr lang="fr-CH" sz="1400" dirty="0"/>
              <a:t>Moving </a:t>
            </a:r>
            <a:r>
              <a:rPr lang="fr-CH" sz="1400" dirty="0" err="1"/>
              <a:t>along</a:t>
            </a:r>
            <a:r>
              <a:rPr lang="fr-CH" sz="1400" dirty="0"/>
              <a:t> </a:t>
            </a:r>
            <a:r>
              <a:rPr lang="fr-CH" sz="1400" dirty="0" err="1"/>
              <a:t>this</a:t>
            </a:r>
            <a:r>
              <a:rPr lang="fr-CH" sz="1400" dirty="0"/>
              <a:t> line </a:t>
            </a:r>
            <a:r>
              <a:rPr lang="fr-CH" sz="1400" dirty="0" err="1"/>
              <a:t>was</a:t>
            </a:r>
            <a:r>
              <a:rPr lang="fr-CH" sz="1400" dirty="0"/>
              <a:t> made possible by new technologies</a:t>
            </a:r>
          </a:p>
          <a:p>
            <a:pPr algn="l"/>
            <a:r>
              <a:rPr lang="fr-CH" sz="1400" dirty="0"/>
              <a:t>(</a:t>
            </a:r>
            <a:r>
              <a:rPr lang="fr-CH" sz="1400" dirty="0" err="1"/>
              <a:t>colliders</a:t>
            </a:r>
            <a:r>
              <a:rPr lang="fr-CH" sz="1400" dirty="0"/>
              <a:t> – antiproton production and </a:t>
            </a:r>
            <a:r>
              <a:rPr lang="fr-CH" sz="1400" dirty="0" err="1"/>
              <a:t>storage</a:t>
            </a:r>
            <a:r>
              <a:rPr lang="fr-CH" sz="1400" dirty="0"/>
              <a:t> – </a:t>
            </a:r>
            <a:r>
              <a:rPr lang="fr-CH" sz="1400" dirty="0" err="1"/>
              <a:t>superconductivity</a:t>
            </a:r>
            <a:r>
              <a:rPr lang="fr-CH" sz="1400" dirty="0"/>
              <a:t>) </a:t>
            </a:r>
            <a:endParaRPr lang="en-GB" sz="1400" dirty="0"/>
          </a:p>
        </p:txBody>
      </p:sp>
      <p:pic>
        <p:nvPicPr>
          <p:cNvPr id="23" name="Picture 2">
            <a:extLst>
              <a:ext uri="{FF2B5EF4-FFF2-40B4-BE49-F238E27FC236}">
                <a16:creationId xmlns:a16="http://schemas.microsoft.com/office/drawing/2014/main" id="{795D382E-F6E4-4CA2-9A4D-166C961E9B6A}"/>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95822" y="1210721"/>
            <a:ext cx="5428985" cy="3693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a:extLst>
              <a:ext uri="{FF2B5EF4-FFF2-40B4-BE49-F238E27FC236}">
                <a16:creationId xmlns:a16="http://schemas.microsoft.com/office/drawing/2014/main" id="{532CA762-84FB-407B-BF37-2B7C6EEE9D7C}"/>
              </a:ext>
            </a:extLst>
          </p:cNvPr>
          <p:cNvSpPr txBox="1"/>
          <p:nvPr/>
        </p:nvSpPr>
        <p:spPr>
          <a:xfrm>
            <a:off x="2039583" y="3902554"/>
            <a:ext cx="1718740" cy="261610"/>
          </a:xfrm>
          <a:prstGeom prst="rect">
            <a:avLst/>
          </a:prstGeom>
          <a:noFill/>
        </p:spPr>
        <p:txBody>
          <a:bodyPr wrap="none" rtlCol="0">
            <a:spAutoFit/>
          </a:bodyPr>
          <a:lstStyle/>
          <a:p>
            <a:r>
              <a:rPr lang="fr-CH" sz="1100" dirty="0"/>
              <a:t>Plot </a:t>
            </a:r>
            <a:r>
              <a:rPr lang="fr-CH" sz="1100" dirty="0" err="1"/>
              <a:t>courtesy</a:t>
            </a:r>
            <a:r>
              <a:rPr lang="fr-CH" sz="1100" dirty="0"/>
              <a:t> of P. Lebrun</a:t>
            </a:r>
            <a:endParaRPr lang="en-US" sz="1100" dirty="0"/>
          </a:p>
        </p:txBody>
      </p:sp>
      <p:sp>
        <p:nvSpPr>
          <p:cNvPr id="25" name="Right Arrow 29">
            <a:extLst>
              <a:ext uri="{FF2B5EF4-FFF2-40B4-BE49-F238E27FC236}">
                <a16:creationId xmlns:a16="http://schemas.microsoft.com/office/drawing/2014/main" id="{6194B7FE-09E3-44F4-82DB-A82A8AF42BD6}"/>
              </a:ext>
            </a:extLst>
          </p:cNvPr>
          <p:cNvSpPr/>
          <p:nvPr/>
        </p:nvSpPr>
        <p:spPr>
          <a:xfrm rot="1602868">
            <a:off x="2751958" y="2072665"/>
            <a:ext cx="609600" cy="181839"/>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a:extLst>
              <a:ext uri="{FF2B5EF4-FFF2-40B4-BE49-F238E27FC236}">
                <a16:creationId xmlns:a16="http://schemas.microsoft.com/office/drawing/2014/main" id="{0F55BD7D-059E-4E75-A291-A59575938323}"/>
              </a:ext>
            </a:extLst>
          </p:cNvPr>
          <p:cNvSpPr txBox="1"/>
          <p:nvPr/>
        </p:nvSpPr>
        <p:spPr>
          <a:xfrm>
            <a:off x="2554599" y="2243323"/>
            <a:ext cx="646652" cy="276999"/>
          </a:xfrm>
          <a:prstGeom prst="rect">
            <a:avLst/>
          </a:prstGeom>
          <a:noFill/>
        </p:spPr>
        <p:txBody>
          <a:bodyPr wrap="none" rtlCol="0">
            <a:spAutoFit/>
          </a:bodyPr>
          <a:lstStyle/>
          <a:p>
            <a:r>
              <a:rPr lang="fr-CH" sz="1200" dirty="0" err="1"/>
              <a:t>collider</a:t>
            </a:r>
            <a:endParaRPr lang="en-GB" sz="1200" dirty="0"/>
          </a:p>
        </p:txBody>
      </p:sp>
      <p:sp>
        <p:nvSpPr>
          <p:cNvPr id="33" name="Right Arrow 31">
            <a:extLst>
              <a:ext uri="{FF2B5EF4-FFF2-40B4-BE49-F238E27FC236}">
                <a16:creationId xmlns:a16="http://schemas.microsoft.com/office/drawing/2014/main" id="{38628F42-82C6-4A21-A96E-ADC41EDE4B37}"/>
              </a:ext>
            </a:extLst>
          </p:cNvPr>
          <p:cNvSpPr/>
          <p:nvPr/>
        </p:nvSpPr>
        <p:spPr>
          <a:xfrm rot="21247335">
            <a:off x="2777903" y="1749372"/>
            <a:ext cx="349525" cy="184956"/>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ight Arrow 33">
            <a:extLst>
              <a:ext uri="{FF2B5EF4-FFF2-40B4-BE49-F238E27FC236}">
                <a16:creationId xmlns:a16="http://schemas.microsoft.com/office/drawing/2014/main" id="{574F5577-B4B6-41C8-8198-B6C6C49C7C8A}"/>
              </a:ext>
            </a:extLst>
          </p:cNvPr>
          <p:cNvSpPr/>
          <p:nvPr/>
        </p:nvSpPr>
        <p:spPr>
          <a:xfrm rot="1389622">
            <a:off x="3701576" y="2434499"/>
            <a:ext cx="652253" cy="163851"/>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a:extLst>
              <a:ext uri="{FF2B5EF4-FFF2-40B4-BE49-F238E27FC236}">
                <a16:creationId xmlns:a16="http://schemas.microsoft.com/office/drawing/2014/main" id="{F3C3FDCA-141C-40A2-8080-029B74E67124}"/>
              </a:ext>
            </a:extLst>
          </p:cNvPr>
          <p:cNvSpPr txBox="1"/>
          <p:nvPr/>
        </p:nvSpPr>
        <p:spPr>
          <a:xfrm>
            <a:off x="3369896" y="2595654"/>
            <a:ext cx="646652" cy="461665"/>
          </a:xfrm>
          <a:prstGeom prst="rect">
            <a:avLst/>
          </a:prstGeom>
          <a:noFill/>
        </p:spPr>
        <p:txBody>
          <a:bodyPr wrap="none" rtlCol="0">
            <a:spAutoFit/>
          </a:bodyPr>
          <a:lstStyle/>
          <a:p>
            <a:r>
              <a:rPr lang="fr-CH" sz="1200" dirty="0"/>
              <a:t>p-</a:t>
            </a:r>
            <a:r>
              <a:rPr lang="fr-CH" sz="1200" dirty="0" err="1"/>
              <a:t>pbar</a:t>
            </a:r>
            <a:r>
              <a:rPr lang="fr-CH" sz="1200" dirty="0"/>
              <a:t> </a:t>
            </a:r>
          </a:p>
          <a:p>
            <a:r>
              <a:rPr lang="fr-CH" sz="1200" dirty="0" err="1"/>
              <a:t>collider</a:t>
            </a:r>
            <a:endParaRPr lang="en-GB" sz="1200" dirty="0"/>
          </a:p>
        </p:txBody>
      </p:sp>
      <p:sp>
        <p:nvSpPr>
          <p:cNvPr id="44" name="Right Arrow 35">
            <a:extLst>
              <a:ext uri="{FF2B5EF4-FFF2-40B4-BE49-F238E27FC236}">
                <a16:creationId xmlns:a16="http://schemas.microsoft.com/office/drawing/2014/main" id="{BAAB2C27-73D9-4049-94A7-70F649D0AFA6}"/>
              </a:ext>
            </a:extLst>
          </p:cNvPr>
          <p:cNvSpPr/>
          <p:nvPr/>
        </p:nvSpPr>
        <p:spPr>
          <a:xfrm rot="1876906">
            <a:off x="4510668" y="2907204"/>
            <a:ext cx="1163123" cy="154550"/>
          </a:xfrm>
          <a:prstGeom prst="rightArrow">
            <a:avLst>
              <a:gd name="adj1" fmla="val 53153"/>
              <a:gd name="adj2" fmla="val 50000"/>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Box 44">
            <a:extLst>
              <a:ext uri="{FF2B5EF4-FFF2-40B4-BE49-F238E27FC236}">
                <a16:creationId xmlns:a16="http://schemas.microsoft.com/office/drawing/2014/main" id="{911DA116-8274-42E8-B21D-D095D82A63E5}"/>
              </a:ext>
            </a:extLst>
          </p:cNvPr>
          <p:cNvSpPr txBox="1"/>
          <p:nvPr/>
        </p:nvSpPr>
        <p:spPr>
          <a:xfrm>
            <a:off x="5014886" y="2517039"/>
            <a:ext cx="1259960" cy="461665"/>
          </a:xfrm>
          <a:prstGeom prst="rect">
            <a:avLst/>
          </a:prstGeom>
          <a:noFill/>
        </p:spPr>
        <p:txBody>
          <a:bodyPr wrap="none" rtlCol="0">
            <a:spAutoFit/>
          </a:bodyPr>
          <a:lstStyle/>
          <a:p>
            <a:r>
              <a:rPr lang="fr-CH" sz="1200" dirty="0" err="1"/>
              <a:t>superconducting</a:t>
            </a:r>
            <a:r>
              <a:rPr lang="fr-CH" sz="1200" dirty="0"/>
              <a:t> </a:t>
            </a:r>
          </a:p>
          <a:p>
            <a:r>
              <a:rPr lang="fr-CH" sz="1200" dirty="0" err="1"/>
              <a:t>collider</a:t>
            </a:r>
            <a:endParaRPr lang="en-GB" sz="1200" dirty="0"/>
          </a:p>
        </p:txBody>
      </p:sp>
      <p:sp>
        <p:nvSpPr>
          <p:cNvPr id="46" name="Right Arrow 37">
            <a:extLst>
              <a:ext uri="{FF2B5EF4-FFF2-40B4-BE49-F238E27FC236}">
                <a16:creationId xmlns:a16="http://schemas.microsoft.com/office/drawing/2014/main" id="{A6EE5D02-BA8D-4D72-AFC7-FA7B21AB3CE0}"/>
              </a:ext>
            </a:extLst>
          </p:cNvPr>
          <p:cNvSpPr/>
          <p:nvPr/>
        </p:nvSpPr>
        <p:spPr>
          <a:xfrm>
            <a:off x="6035108" y="3345999"/>
            <a:ext cx="283962" cy="195221"/>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ight Arrow 40">
            <a:extLst>
              <a:ext uri="{FF2B5EF4-FFF2-40B4-BE49-F238E27FC236}">
                <a16:creationId xmlns:a16="http://schemas.microsoft.com/office/drawing/2014/main" id="{7620D892-04C7-4ADD-9ADB-24A200384D83}"/>
              </a:ext>
            </a:extLst>
          </p:cNvPr>
          <p:cNvSpPr/>
          <p:nvPr/>
        </p:nvSpPr>
        <p:spPr>
          <a:xfrm rot="1602868">
            <a:off x="5712212" y="3603447"/>
            <a:ext cx="609600" cy="181839"/>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5-Point Star 2">
            <a:extLst>
              <a:ext uri="{FF2B5EF4-FFF2-40B4-BE49-F238E27FC236}">
                <a16:creationId xmlns:a16="http://schemas.microsoft.com/office/drawing/2014/main" id="{8BC07DFF-84D0-4655-9D02-1B29A69DD1AC}"/>
              </a:ext>
            </a:extLst>
          </p:cNvPr>
          <p:cNvSpPr/>
          <p:nvPr/>
        </p:nvSpPr>
        <p:spPr>
          <a:xfrm>
            <a:off x="4331790" y="2053860"/>
            <a:ext cx="216024" cy="230833"/>
          </a:xfrm>
          <a:prstGeom prst="star5">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5-Point Star 19">
            <a:extLst>
              <a:ext uri="{FF2B5EF4-FFF2-40B4-BE49-F238E27FC236}">
                <a16:creationId xmlns:a16="http://schemas.microsoft.com/office/drawing/2014/main" id="{BCD3947A-6FDD-429C-9DFE-465C05F30CD4}"/>
              </a:ext>
            </a:extLst>
          </p:cNvPr>
          <p:cNvSpPr/>
          <p:nvPr/>
        </p:nvSpPr>
        <p:spPr>
          <a:xfrm>
            <a:off x="6330149" y="3324605"/>
            <a:ext cx="216024" cy="230833"/>
          </a:xfrm>
          <a:prstGeom prst="star5">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TextBox 50">
            <a:extLst>
              <a:ext uri="{FF2B5EF4-FFF2-40B4-BE49-F238E27FC236}">
                <a16:creationId xmlns:a16="http://schemas.microsoft.com/office/drawing/2014/main" id="{CB8A2272-8A7C-4CD6-AC58-1E09011B373D}"/>
              </a:ext>
            </a:extLst>
          </p:cNvPr>
          <p:cNvSpPr txBox="1"/>
          <p:nvPr/>
        </p:nvSpPr>
        <p:spPr>
          <a:xfrm>
            <a:off x="4527621" y="2043302"/>
            <a:ext cx="691215" cy="307777"/>
          </a:xfrm>
          <a:prstGeom prst="rect">
            <a:avLst/>
          </a:prstGeom>
          <a:noFill/>
        </p:spPr>
        <p:txBody>
          <a:bodyPr wrap="none" rtlCol="0">
            <a:spAutoFit/>
          </a:bodyPr>
          <a:lstStyle/>
          <a:p>
            <a:r>
              <a:rPr lang="fr-CH" sz="1400" dirty="0"/>
              <a:t>FCC-</a:t>
            </a:r>
            <a:r>
              <a:rPr lang="fr-CH" sz="1400" dirty="0" err="1"/>
              <a:t>ee</a:t>
            </a:r>
            <a:endParaRPr lang="en-GB" sz="1400" dirty="0"/>
          </a:p>
        </p:txBody>
      </p:sp>
      <p:sp>
        <p:nvSpPr>
          <p:cNvPr id="22" name="TextBox 21">
            <a:extLst>
              <a:ext uri="{FF2B5EF4-FFF2-40B4-BE49-F238E27FC236}">
                <a16:creationId xmlns:a16="http://schemas.microsoft.com/office/drawing/2014/main" id="{29412FAB-5E75-4CF9-B662-CA23BA7A5FDF}"/>
              </a:ext>
            </a:extLst>
          </p:cNvPr>
          <p:cNvSpPr txBox="1"/>
          <p:nvPr/>
        </p:nvSpPr>
        <p:spPr>
          <a:xfrm>
            <a:off x="6431062" y="3032314"/>
            <a:ext cx="811441" cy="307777"/>
          </a:xfrm>
          <a:prstGeom prst="rect">
            <a:avLst/>
          </a:prstGeom>
          <a:noFill/>
        </p:spPr>
        <p:txBody>
          <a:bodyPr wrap="none" rtlCol="0">
            <a:spAutoFit/>
          </a:bodyPr>
          <a:lstStyle/>
          <a:p>
            <a:r>
              <a:rPr lang="fr-CH" sz="1400" dirty="0"/>
              <a:t>FCC-pp</a:t>
            </a:r>
            <a:endParaRPr lang="en-GB" sz="1400" dirty="0"/>
          </a:p>
        </p:txBody>
      </p:sp>
    </p:spTree>
    <p:extLst>
      <p:ext uri="{BB962C8B-B14F-4D97-AF65-F5344CB8AC3E}">
        <p14:creationId xmlns:p14="http://schemas.microsoft.com/office/powerpoint/2010/main" val="2290416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9" grpId="0"/>
      <p:bldP spid="40" grpId="0"/>
      <p:bldP spid="6" grpId="0"/>
      <p:bldP spid="25" grpId="0" animBg="1"/>
      <p:bldP spid="29" grpId="0"/>
      <p:bldP spid="33" grpId="0" animBg="1"/>
      <p:bldP spid="42" grpId="0" animBg="1"/>
      <p:bldP spid="43" grpId="0"/>
      <p:bldP spid="44" grpId="0" animBg="1"/>
      <p:bldP spid="45" grpId="0"/>
      <p:bldP spid="46" grpId="0" animBg="1"/>
      <p:bldP spid="47" grpId="0" animBg="1"/>
      <p:bldP spid="48" grpId="0" animBg="1"/>
      <p:bldP spid="49" grpId="0" animBg="1"/>
      <p:bldP spid="51" grpId="0"/>
      <p:bldP spid="22"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6439"/>
            <a:ext cx="12192001" cy="722764"/>
          </a:xfrm>
        </p:spPr>
        <p:txBody>
          <a:bodyPr/>
          <a:lstStyle/>
          <a:p>
            <a:pPr marL="0"/>
            <a:r>
              <a:rPr lang="en-GB" dirty="0"/>
              <a:t>Reducing environmental footprint: smaller accelerators</a:t>
            </a:r>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101</a:t>
            </a:fld>
            <a:endParaRPr lang="en-GB"/>
          </a:p>
        </p:txBody>
      </p:sp>
      <p:pic>
        <p:nvPicPr>
          <p:cNvPr id="8" name="Picture 5" descr="acc-linac-schema.png">
            <a:hlinkClick r:id="rId2" tooltip="acc-linac-schema.png"/>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747519" y="3665226"/>
            <a:ext cx="2971800" cy="186851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http://upload.wikimedia.org/wikipedia/commons/0/0d/Synchrotron.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03512" y="1059175"/>
            <a:ext cx="3279048" cy="21336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5228574" y="1303932"/>
            <a:ext cx="6093018" cy="1200329"/>
          </a:xfrm>
          <a:prstGeom prst="rect">
            <a:avLst/>
          </a:prstGeom>
          <a:noFill/>
        </p:spPr>
        <p:txBody>
          <a:bodyPr wrap="square" rtlCol="0">
            <a:spAutoFit/>
          </a:bodyPr>
          <a:lstStyle/>
          <a:p>
            <a:r>
              <a:rPr lang="en-US" dirty="0"/>
              <a:t>Synchrotrons: p/q=B</a:t>
            </a:r>
            <a:r>
              <a:rPr lang="en-US" dirty="0">
                <a:latin typeface="Symbol" panose="05050102010706020507" pitchFamily="18" charset="2"/>
              </a:rPr>
              <a:t>r</a:t>
            </a:r>
          </a:p>
          <a:p>
            <a:r>
              <a:rPr lang="en-US" i="1" dirty="0"/>
              <a:t>Need to </a:t>
            </a:r>
            <a:r>
              <a:rPr lang="en-US" i="1" dirty="0" err="1"/>
              <a:t>maximise</a:t>
            </a:r>
            <a:r>
              <a:rPr lang="en-US" i="1" dirty="0"/>
              <a:t> </a:t>
            </a:r>
            <a:r>
              <a:rPr lang="en-US" b="1" i="1" dirty="0">
                <a:solidFill>
                  <a:srgbClr val="FF0000"/>
                </a:solidFill>
              </a:rPr>
              <a:t>magnetic field</a:t>
            </a:r>
          </a:p>
          <a:p>
            <a:r>
              <a:rPr lang="en-US" dirty="0"/>
              <a:t>Superconductivity is mandatory, the limitations is the critical current density </a:t>
            </a:r>
            <a:r>
              <a:rPr lang="en-US" dirty="0" err="1"/>
              <a:t>Jc</a:t>
            </a:r>
            <a:r>
              <a:rPr lang="en-US" dirty="0"/>
              <a:t> for SC magnets</a:t>
            </a:r>
          </a:p>
        </p:txBody>
      </p:sp>
      <p:sp>
        <p:nvSpPr>
          <p:cNvPr id="11" name="TextBox 10"/>
          <p:cNvSpPr txBox="1"/>
          <p:nvPr/>
        </p:nvSpPr>
        <p:spPr>
          <a:xfrm>
            <a:off x="5290549" y="4002069"/>
            <a:ext cx="6199133" cy="1169551"/>
          </a:xfrm>
          <a:prstGeom prst="rect">
            <a:avLst/>
          </a:prstGeom>
          <a:noFill/>
        </p:spPr>
        <p:txBody>
          <a:bodyPr wrap="none" rtlCol="0">
            <a:spAutoFit/>
          </a:bodyPr>
          <a:lstStyle/>
          <a:p>
            <a:r>
              <a:rPr lang="en-US" dirty="0"/>
              <a:t>Linear accelerators: W=E</a:t>
            </a:r>
            <a:r>
              <a:rPr lang="en-US" dirty="0">
                <a:latin typeface="Script MT Bold" panose="03040602040607080904" pitchFamily="66" charset="0"/>
              </a:rPr>
              <a:t>l</a:t>
            </a:r>
          </a:p>
          <a:p>
            <a:r>
              <a:rPr lang="en-US" i="1" dirty="0"/>
              <a:t>Need to </a:t>
            </a:r>
            <a:r>
              <a:rPr lang="en-US" i="1" dirty="0" err="1"/>
              <a:t>maximise</a:t>
            </a:r>
            <a:r>
              <a:rPr lang="en-US" i="1" dirty="0"/>
              <a:t> </a:t>
            </a:r>
            <a:r>
              <a:rPr lang="en-US" b="1" i="1" dirty="0">
                <a:solidFill>
                  <a:srgbClr val="FF0000"/>
                </a:solidFill>
              </a:rPr>
              <a:t>electric field</a:t>
            </a:r>
          </a:p>
          <a:p>
            <a:r>
              <a:rPr lang="en-US" dirty="0"/>
              <a:t>Limitations: arcing between electrodes, field emission, etc. </a:t>
            </a:r>
          </a:p>
          <a:p>
            <a:r>
              <a:rPr lang="en-US" sz="1600" i="1" dirty="0"/>
              <a:t>(and RF power, proportional to V</a:t>
            </a:r>
            <a:r>
              <a:rPr lang="en-US" sz="1600" i="1" baseline="30000" dirty="0"/>
              <a:t>2</a:t>
            </a:r>
            <a:r>
              <a:rPr lang="en-US" sz="1600" i="1" dirty="0"/>
              <a:t> !)</a:t>
            </a:r>
          </a:p>
        </p:txBody>
      </p:sp>
    </p:spTree>
    <p:extLst>
      <p:ext uri="{BB962C8B-B14F-4D97-AF65-F5344CB8AC3E}">
        <p14:creationId xmlns:p14="http://schemas.microsoft.com/office/powerpoint/2010/main" val="50937439"/>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141"/>
            <a:ext cx="12192000" cy="722764"/>
          </a:xfrm>
        </p:spPr>
        <p:txBody>
          <a:bodyPr/>
          <a:lstStyle/>
          <a:p>
            <a:r>
              <a:rPr lang="en-GB" sz="3200"/>
              <a:t>The magnetic field frontier in superconducting magnets</a:t>
            </a:r>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102</a:t>
            </a:fld>
            <a:endParaRPr lang="en-GB"/>
          </a:p>
        </p:txBody>
      </p:sp>
      <p:sp>
        <p:nvSpPr>
          <p:cNvPr id="9" name="TextBox 8"/>
          <p:cNvSpPr txBox="1"/>
          <p:nvPr/>
        </p:nvSpPr>
        <p:spPr>
          <a:xfrm>
            <a:off x="658559" y="3952582"/>
            <a:ext cx="5310909" cy="830997"/>
          </a:xfrm>
          <a:prstGeom prst="rect">
            <a:avLst/>
          </a:prstGeom>
          <a:noFill/>
        </p:spPr>
        <p:txBody>
          <a:bodyPr wrap="square" rtlCol="0">
            <a:spAutoFit/>
          </a:bodyPr>
          <a:lstStyle/>
          <a:p>
            <a:r>
              <a:rPr lang="fr-CH" sz="1200" dirty="0"/>
              <a:t>R&amp;D </a:t>
            </a:r>
            <a:r>
              <a:rPr lang="fr-CH" sz="1200" dirty="0" err="1"/>
              <a:t>towards</a:t>
            </a:r>
            <a:r>
              <a:rPr lang="fr-CH" sz="1200" dirty="0"/>
              <a:t> a 20 T HTS </a:t>
            </a:r>
            <a:r>
              <a:rPr lang="fr-CH" sz="1200" dirty="0" err="1"/>
              <a:t>dipole</a:t>
            </a:r>
            <a:r>
              <a:rPr lang="fr-CH" sz="1200" dirty="0"/>
              <a:t> </a:t>
            </a:r>
            <a:r>
              <a:rPr lang="fr-CH" sz="1200" dirty="0" err="1"/>
              <a:t>magnet</a:t>
            </a:r>
            <a:r>
              <a:rPr lang="fr-CH" sz="1200" dirty="0"/>
              <a:t>, </a:t>
            </a:r>
            <a:r>
              <a:rPr lang="fr-CH" sz="1200" dirty="0" err="1"/>
              <a:t>develop</a:t>
            </a:r>
            <a:r>
              <a:rPr lang="fr-CH" sz="1200" dirty="0"/>
              <a:t> 10 kA </a:t>
            </a:r>
            <a:r>
              <a:rPr lang="fr-CH" sz="1200" dirty="0" err="1"/>
              <a:t>cable</a:t>
            </a:r>
            <a:r>
              <a:rPr lang="fr-CH" sz="1200" dirty="0"/>
              <a:t>.</a:t>
            </a:r>
          </a:p>
          <a:p>
            <a:r>
              <a:rPr lang="fr-CH" sz="1200" dirty="0"/>
              <a:t>REBCO (rare </a:t>
            </a:r>
            <a:r>
              <a:rPr lang="fr-CH" sz="1200" dirty="0" err="1"/>
              <a:t>earth</a:t>
            </a:r>
            <a:r>
              <a:rPr lang="fr-CH" sz="1200" dirty="0"/>
              <a:t> </a:t>
            </a:r>
            <a:r>
              <a:rPr lang="fr-CH" sz="1200" dirty="0" err="1"/>
              <a:t>barium</a:t>
            </a:r>
            <a:r>
              <a:rPr lang="fr-CH" sz="1200" dirty="0"/>
              <a:t> </a:t>
            </a:r>
            <a:r>
              <a:rPr lang="fr-CH" sz="1200" dirty="0" err="1"/>
              <a:t>copper</a:t>
            </a:r>
            <a:r>
              <a:rPr lang="fr-CH" sz="1200" dirty="0"/>
              <a:t> oxyde) </a:t>
            </a:r>
            <a:r>
              <a:rPr lang="fr-CH" sz="1200" dirty="0" err="1"/>
              <a:t>deposition</a:t>
            </a:r>
            <a:r>
              <a:rPr lang="fr-CH" sz="1200" dirty="0"/>
              <a:t> on </a:t>
            </a:r>
            <a:r>
              <a:rPr lang="fr-CH" sz="1200" dirty="0" err="1"/>
              <a:t>stainless</a:t>
            </a:r>
            <a:r>
              <a:rPr lang="fr-CH" sz="1200" dirty="0"/>
              <a:t> </a:t>
            </a:r>
            <a:r>
              <a:rPr lang="fr-CH" sz="1200" dirty="0" err="1"/>
              <a:t>substrate</a:t>
            </a:r>
            <a:r>
              <a:rPr lang="fr-CH" sz="1200" dirty="0"/>
              <a:t>, tape </a:t>
            </a:r>
            <a:r>
              <a:rPr lang="fr-CH" sz="1200" dirty="0" err="1"/>
              <a:t>arranged</a:t>
            </a:r>
            <a:r>
              <a:rPr lang="fr-CH" sz="1200" dirty="0"/>
              <a:t> in </a:t>
            </a:r>
            <a:r>
              <a:rPr lang="fr-CH" sz="1200" dirty="0" err="1"/>
              <a:t>Roebel</a:t>
            </a:r>
            <a:r>
              <a:rPr lang="fr-CH" sz="1200" dirty="0"/>
              <a:t> </a:t>
            </a:r>
            <a:r>
              <a:rPr lang="fr-CH" sz="1200" dirty="0" err="1"/>
              <a:t>cables</a:t>
            </a:r>
            <a:r>
              <a:rPr lang="fr-CH" sz="1200" dirty="0"/>
              <a:t>. </a:t>
            </a:r>
          </a:p>
          <a:p>
            <a:r>
              <a:rPr lang="en-GB" sz="1200" b="1" dirty="0">
                <a:solidFill>
                  <a:srgbClr val="FF0000"/>
                </a:solidFill>
              </a:rPr>
              <a:t>values of 900-1200 A/mm2 at 4.2 K , 18-20 T have been obtained</a:t>
            </a:r>
          </a:p>
        </p:txBody>
      </p:sp>
      <p:sp>
        <p:nvSpPr>
          <p:cNvPr id="10" name="Rectangle 9"/>
          <p:cNvSpPr/>
          <p:nvPr/>
        </p:nvSpPr>
        <p:spPr>
          <a:xfrm>
            <a:off x="5606473" y="836612"/>
            <a:ext cx="6114472" cy="2970044"/>
          </a:xfrm>
          <a:prstGeom prst="rect">
            <a:avLst/>
          </a:prstGeom>
        </p:spPr>
        <p:txBody>
          <a:bodyPr wrap="square">
            <a:spAutoFit/>
          </a:bodyPr>
          <a:lstStyle/>
          <a:p>
            <a:r>
              <a:rPr lang="en-US" dirty="0"/>
              <a:t>Three technologies under consideration</a:t>
            </a:r>
          </a:p>
          <a:p>
            <a:pPr>
              <a:spcBef>
                <a:spcPts val="600"/>
              </a:spcBef>
            </a:pPr>
            <a:r>
              <a:rPr lang="en-US" dirty="0"/>
              <a:t>1. </a:t>
            </a:r>
            <a:r>
              <a:rPr lang="en-US" b="1" dirty="0" err="1">
                <a:solidFill>
                  <a:srgbClr val="FF0000"/>
                </a:solidFill>
              </a:rPr>
              <a:t>NbTi</a:t>
            </a:r>
            <a:r>
              <a:rPr lang="en-US" dirty="0"/>
              <a:t> (Niobium Titanium as in the LHC): mature but limited to about 9T field.</a:t>
            </a:r>
          </a:p>
          <a:p>
            <a:pPr>
              <a:spcBef>
                <a:spcPts val="600"/>
              </a:spcBef>
            </a:pPr>
            <a:r>
              <a:rPr lang="en-US" dirty="0"/>
              <a:t>2. </a:t>
            </a:r>
            <a:r>
              <a:rPr lang="en-US" b="1" dirty="0">
                <a:solidFill>
                  <a:srgbClr val="FF0000"/>
                </a:solidFill>
              </a:rPr>
              <a:t>Nb</a:t>
            </a:r>
            <a:r>
              <a:rPr lang="en-US" b="1" baseline="-25000" dirty="0">
                <a:solidFill>
                  <a:srgbClr val="FF0000"/>
                </a:solidFill>
              </a:rPr>
              <a:t>3</a:t>
            </a:r>
            <a:r>
              <a:rPr lang="en-US" b="1" dirty="0">
                <a:solidFill>
                  <a:srgbClr val="FF0000"/>
                </a:solidFill>
              </a:rPr>
              <a:t>Sn</a:t>
            </a:r>
            <a:r>
              <a:rPr lang="en-US" dirty="0"/>
              <a:t> (Niobium Tin) technology </a:t>
            </a:r>
            <a:r>
              <a:rPr lang="en-US" sz="1600" dirty="0"/>
              <a:t>has seen a great boost in the past decade (</a:t>
            </a:r>
            <a:r>
              <a:rPr lang="en-US" dirty="0">
                <a:solidFill>
                  <a:srgbClr val="FF0000"/>
                </a:solidFill>
              </a:rPr>
              <a:t>factor 3 in J</a:t>
            </a:r>
            <a:r>
              <a:rPr lang="en-US" baseline="-25000" dirty="0">
                <a:solidFill>
                  <a:srgbClr val="FF0000"/>
                </a:solidFill>
              </a:rPr>
              <a:t>C</a:t>
            </a:r>
            <a:r>
              <a:rPr lang="en-US" dirty="0">
                <a:solidFill>
                  <a:srgbClr val="FF0000"/>
                </a:solidFill>
              </a:rPr>
              <a:t> w/r to ITER</a:t>
            </a:r>
            <a:r>
              <a:rPr lang="en-US" sz="1600" dirty="0"/>
              <a:t>) but is not yet used in an accelerator – The HL-LHC upgrade will be the first one.</a:t>
            </a:r>
          </a:p>
          <a:p>
            <a:pPr>
              <a:spcBef>
                <a:spcPts val="600"/>
              </a:spcBef>
            </a:pPr>
            <a:r>
              <a:rPr lang="en-US" dirty="0"/>
              <a:t>3. </a:t>
            </a:r>
            <a:r>
              <a:rPr lang="en-US" b="1" dirty="0">
                <a:solidFill>
                  <a:srgbClr val="FF0000"/>
                </a:solidFill>
              </a:rPr>
              <a:t>HTS</a:t>
            </a:r>
            <a:r>
              <a:rPr lang="en-US" dirty="0"/>
              <a:t> (High-Temperature Superconductor) technology </a:t>
            </a:r>
            <a:r>
              <a:rPr lang="en-US" sz="1600" dirty="0"/>
              <a:t>still in the experimental phase (Production quantities, homogeneity and cost need to evolve!) but can be a disruptive technology for future high-field magnets.</a:t>
            </a:r>
            <a:endParaRPr lang="en-US" sz="1400" dirty="0"/>
          </a:p>
        </p:txBody>
      </p:sp>
      <p:pic>
        <p:nvPicPr>
          <p:cNvPr id="11" name="Picture 10" descr="Screen Shot 2014-03-09 at 7.26.40 PM.png"/>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658503" y="3719553"/>
            <a:ext cx="3104497" cy="2548447"/>
          </a:xfrm>
          <a:prstGeom prst="rect">
            <a:avLst/>
          </a:prstGeom>
        </p:spPr>
      </p:pic>
      <p:pic>
        <p:nvPicPr>
          <p:cNvPr id="13" name="Picture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064580" y="3699908"/>
            <a:ext cx="1918100" cy="2672983"/>
          </a:xfrm>
          <a:prstGeom prst="rect">
            <a:avLst/>
          </a:prstGeom>
        </p:spPr>
      </p:pic>
      <p:pic>
        <p:nvPicPr>
          <p:cNvPr id="12" name="Picture 1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3290" y="4859210"/>
            <a:ext cx="1247730" cy="1519672"/>
          </a:xfrm>
          <a:prstGeom prst="rect">
            <a:avLst/>
          </a:prstGeom>
        </p:spPr>
      </p:pic>
      <p:sp>
        <p:nvSpPr>
          <p:cNvPr id="3" name="TextBox 2">
            <a:extLst>
              <a:ext uri="{FF2B5EF4-FFF2-40B4-BE49-F238E27FC236}">
                <a16:creationId xmlns:a16="http://schemas.microsoft.com/office/drawing/2014/main" id="{FC707C41-2511-46F5-84CA-BF6C9FCC3EB7}"/>
              </a:ext>
            </a:extLst>
          </p:cNvPr>
          <p:cNvSpPr txBox="1"/>
          <p:nvPr/>
        </p:nvSpPr>
        <p:spPr>
          <a:xfrm>
            <a:off x="7729979" y="5529336"/>
            <a:ext cx="2177592" cy="738664"/>
          </a:xfrm>
          <a:prstGeom prst="rect">
            <a:avLst/>
          </a:prstGeom>
          <a:noFill/>
        </p:spPr>
        <p:txBody>
          <a:bodyPr wrap="square" lIns="0" tIns="0" rIns="0" bIns="0" rtlCol="0">
            <a:spAutoFit/>
          </a:bodyPr>
          <a:lstStyle/>
          <a:p>
            <a:pPr algn="l"/>
            <a:r>
              <a:rPr lang="fr-CH" sz="1200" i="1" dirty="0"/>
              <a:t>Right: </a:t>
            </a:r>
            <a:r>
              <a:rPr lang="fr-CH" sz="1200" i="1" dirty="0" err="1"/>
              <a:t>layered</a:t>
            </a:r>
            <a:r>
              <a:rPr lang="fr-CH" sz="1200" i="1" dirty="0"/>
              <a:t> structures </a:t>
            </a:r>
            <a:r>
              <a:rPr lang="fr-CH" sz="1200" i="1" dirty="0" err="1"/>
              <a:t>with</a:t>
            </a:r>
            <a:r>
              <a:rPr lang="fr-CH" sz="1200" i="1" dirty="0"/>
              <a:t> sections of </a:t>
            </a:r>
            <a:r>
              <a:rPr lang="fr-CH" sz="1200" i="1" dirty="0" err="1"/>
              <a:t>different</a:t>
            </a:r>
            <a:r>
              <a:rPr lang="fr-CH" sz="1200" i="1" dirty="0"/>
              <a:t> </a:t>
            </a:r>
            <a:r>
              <a:rPr lang="fr-CH" sz="1200" i="1" dirty="0" err="1"/>
              <a:t>conductors</a:t>
            </a:r>
            <a:endParaRPr lang="fr-CH" sz="1200" i="1" dirty="0"/>
          </a:p>
          <a:p>
            <a:pPr algn="l"/>
            <a:r>
              <a:rPr lang="fr-CH" sz="1200" i="1" dirty="0" err="1"/>
              <a:t>Left</a:t>
            </a:r>
            <a:r>
              <a:rPr lang="fr-CH" sz="1200" i="1" dirty="0"/>
              <a:t>: new magnet designs are </a:t>
            </a:r>
            <a:r>
              <a:rPr lang="fr-CH" sz="1200" i="1" dirty="0" err="1"/>
              <a:t>required</a:t>
            </a:r>
            <a:r>
              <a:rPr lang="fr-CH" sz="1200" i="1" dirty="0"/>
              <a:t> for HTS</a:t>
            </a:r>
            <a:endParaRPr lang="en-GB" sz="1200" i="1" dirty="0"/>
          </a:p>
        </p:txBody>
      </p:sp>
      <p:pic>
        <p:nvPicPr>
          <p:cNvPr id="4" name="Picture 3">
            <a:extLst>
              <a:ext uri="{FF2B5EF4-FFF2-40B4-BE49-F238E27FC236}">
                <a16:creationId xmlns:a16="http://schemas.microsoft.com/office/drawing/2014/main" id="{C8967D77-C9F1-48CE-B5C0-38068F0A197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62690" y="747647"/>
            <a:ext cx="5417768" cy="3204935"/>
          </a:xfrm>
          <a:prstGeom prst="rect">
            <a:avLst/>
          </a:prstGeom>
        </p:spPr>
      </p:pic>
      <p:sp>
        <p:nvSpPr>
          <p:cNvPr id="6" name="TextBox 5">
            <a:extLst>
              <a:ext uri="{FF2B5EF4-FFF2-40B4-BE49-F238E27FC236}">
                <a16:creationId xmlns:a16="http://schemas.microsoft.com/office/drawing/2014/main" id="{6D839F32-F848-42DA-B476-B33E69C5B716}"/>
              </a:ext>
            </a:extLst>
          </p:cNvPr>
          <p:cNvSpPr txBox="1"/>
          <p:nvPr/>
        </p:nvSpPr>
        <p:spPr>
          <a:xfrm>
            <a:off x="3500581" y="1060670"/>
            <a:ext cx="1591782" cy="169277"/>
          </a:xfrm>
          <a:prstGeom prst="rect">
            <a:avLst/>
          </a:prstGeom>
          <a:noFill/>
        </p:spPr>
        <p:txBody>
          <a:bodyPr wrap="none" lIns="0" tIns="0" rIns="0" bIns="0" rtlCol="0">
            <a:spAutoFit/>
          </a:bodyPr>
          <a:lstStyle/>
          <a:p>
            <a:pPr algn="l"/>
            <a:r>
              <a:rPr lang="fr-CH" sz="1100" i="1" dirty="0" err="1"/>
              <a:t>Courtesy</a:t>
            </a:r>
            <a:r>
              <a:rPr lang="fr-CH" sz="1100" i="1" dirty="0"/>
              <a:t> L. Rossi, CERN</a:t>
            </a:r>
            <a:endParaRPr lang="en-GB" sz="1100" i="1" dirty="0"/>
          </a:p>
        </p:txBody>
      </p:sp>
      <p:pic>
        <p:nvPicPr>
          <p:cNvPr id="14" name="Picture 13">
            <a:extLst>
              <a:ext uri="{FF2B5EF4-FFF2-40B4-BE49-F238E27FC236}">
                <a16:creationId xmlns:a16="http://schemas.microsoft.com/office/drawing/2014/main" id="{CA7DFD26-3287-48B5-88A5-7585708F6F7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01869" y="4859210"/>
            <a:ext cx="3597424" cy="1669205"/>
          </a:xfrm>
          <a:prstGeom prst="rect">
            <a:avLst/>
          </a:prstGeom>
        </p:spPr>
      </p:pic>
    </p:spTree>
    <p:extLst>
      <p:ext uri="{BB962C8B-B14F-4D97-AF65-F5344CB8AC3E}">
        <p14:creationId xmlns:p14="http://schemas.microsoft.com/office/powerpoint/2010/main" val="397645877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355"/>
            <a:ext cx="12192000" cy="722764"/>
          </a:xfrm>
        </p:spPr>
        <p:txBody>
          <a:bodyPr/>
          <a:lstStyle/>
          <a:p>
            <a:r>
              <a:rPr lang="fr-CH" dirty="0"/>
              <a:t>HTS magnets – </a:t>
            </a:r>
            <a:r>
              <a:rPr lang="fr-CH" dirty="0" err="1"/>
              <a:t>reducing</a:t>
            </a:r>
            <a:r>
              <a:rPr lang="fr-CH" dirty="0"/>
              <a:t> </a:t>
            </a:r>
            <a:r>
              <a:rPr lang="fr-CH" dirty="0" err="1"/>
              <a:t>cost</a:t>
            </a:r>
            <a:r>
              <a:rPr lang="fr-CH" dirty="0"/>
              <a:t> </a:t>
            </a:r>
            <a:r>
              <a:rPr lang="fr-CH" dirty="0" err="1"/>
              <a:t>is</a:t>
            </a:r>
            <a:r>
              <a:rPr lang="fr-CH" dirty="0"/>
              <a:t> the main challenge</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103</a:t>
            </a:fld>
            <a:endParaRPr lang="en-GB"/>
          </a:p>
        </p:txBody>
      </p:sp>
      <p:pic>
        <p:nvPicPr>
          <p:cNvPr id="6"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61487" y="970454"/>
            <a:ext cx="3840093" cy="24981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5357700" y="894367"/>
            <a:ext cx="6298591" cy="1477328"/>
          </a:xfrm>
          <a:prstGeom prst="rect">
            <a:avLst/>
          </a:prstGeom>
          <a:noFill/>
        </p:spPr>
        <p:txBody>
          <a:bodyPr wrap="square" rtlCol="0">
            <a:spAutoFit/>
          </a:bodyPr>
          <a:lstStyle/>
          <a:p>
            <a:r>
              <a:rPr lang="en-GB" dirty="0"/>
              <a:t>HTS allows reducing the size of the accelerator but not (yet) the cost.</a:t>
            </a:r>
          </a:p>
          <a:p>
            <a:r>
              <a:rPr lang="en-GB" dirty="0"/>
              <a:t>HTS is presently about 5 times the cost of Nb3Sn, but other communities (e.g. fusion) could contribute to reducing the price in the next years.</a:t>
            </a:r>
          </a:p>
        </p:txBody>
      </p:sp>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37390" y="2371695"/>
            <a:ext cx="3923798" cy="2468543"/>
          </a:xfrm>
          <a:prstGeom prst="rect">
            <a:avLst/>
          </a:prstGeom>
        </p:spPr>
      </p:pic>
      <p:pic>
        <p:nvPicPr>
          <p:cNvPr id="10" name="Picture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71392" y="3474284"/>
            <a:ext cx="3672409" cy="2203446"/>
          </a:xfrm>
          <a:prstGeom prst="rect">
            <a:avLst/>
          </a:prstGeom>
        </p:spPr>
      </p:pic>
      <p:sp>
        <p:nvSpPr>
          <p:cNvPr id="11" name="TextBox 10"/>
          <p:cNvSpPr txBox="1"/>
          <p:nvPr/>
        </p:nvSpPr>
        <p:spPr>
          <a:xfrm>
            <a:off x="5504644" y="5092955"/>
            <a:ext cx="6059512"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sz="1600" dirty="0"/>
              <a:t>Is superconducting magnet technology approaching saturation ? Large increase in cost for small performance improvements</a:t>
            </a:r>
          </a:p>
        </p:txBody>
      </p:sp>
      <p:sp>
        <p:nvSpPr>
          <p:cNvPr id="12" name="TextBox 11"/>
          <p:cNvSpPr txBox="1"/>
          <p:nvPr/>
        </p:nvSpPr>
        <p:spPr>
          <a:xfrm>
            <a:off x="3107597" y="2755163"/>
            <a:ext cx="2021002" cy="307777"/>
          </a:xfrm>
          <a:prstGeom prst="rect">
            <a:avLst/>
          </a:prstGeom>
          <a:noFill/>
        </p:spPr>
        <p:txBody>
          <a:bodyPr wrap="none" rtlCol="0">
            <a:spAutoFit/>
          </a:bodyPr>
          <a:lstStyle/>
          <a:p>
            <a:r>
              <a:rPr lang="fr-CH" sz="1400" dirty="0"/>
              <a:t>(</a:t>
            </a:r>
            <a:r>
              <a:rPr lang="fr-CH" sz="1400" dirty="0" err="1"/>
              <a:t>courtesy</a:t>
            </a:r>
            <a:r>
              <a:rPr lang="fr-CH" sz="1400" dirty="0"/>
              <a:t> of P. Lebrun)</a:t>
            </a:r>
            <a:endParaRPr lang="en-GB" sz="1400" dirty="0"/>
          </a:p>
        </p:txBody>
      </p:sp>
      <p:pic>
        <p:nvPicPr>
          <p:cNvPr id="13" name="Picture 12">
            <a:extLst>
              <a:ext uri="{FF2B5EF4-FFF2-40B4-BE49-F238E27FC236}">
                <a16:creationId xmlns:a16="http://schemas.microsoft.com/office/drawing/2014/main" id="{E3941DA6-521F-4103-A3C5-5007F899CC5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47142" y="2508365"/>
            <a:ext cx="1890622" cy="1417967"/>
          </a:xfrm>
          <a:prstGeom prst="rect">
            <a:avLst/>
          </a:prstGeom>
        </p:spPr>
      </p:pic>
      <p:sp>
        <p:nvSpPr>
          <p:cNvPr id="14" name="TextBox 13">
            <a:extLst>
              <a:ext uri="{FF2B5EF4-FFF2-40B4-BE49-F238E27FC236}">
                <a16:creationId xmlns:a16="http://schemas.microsoft.com/office/drawing/2014/main" id="{B41059BF-E22B-4542-A0F8-0CC209A3F2C9}"/>
              </a:ext>
            </a:extLst>
          </p:cNvPr>
          <p:cNvSpPr txBox="1"/>
          <p:nvPr/>
        </p:nvSpPr>
        <p:spPr>
          <a:xfrm>
            <a:off x="9747142" y="3942563"/>
            <a:ext cx="1909149" cy="646331"/>
          </a:xfrm>
          <a:prstGeom prst="rect">
            <a:avLst/>
          </a:prstGeom>
          <a:noFill/>
        </p:spPr>
        <p:txBody>
          <a:bodyPr wrap="square" rtlCol="0">
            <a:spAutoFit/>
          </a:bodyPr>
          <a:lstStyle/>
          <a:p>
            <a:r>
              <a:rPr lang="fr-CH" sz="1200" i="1" dirty="0"/>
              <a:t>100 CHF (=100$) of YBCO HTS tape </a:t>
            </a:r>
            <a:r>
              <a:rPr lang="fr-CH" sz="1200" i="1" dirty="0" err="1"/>
              <a:t>built</a:t>
            </a:r>
            <a:r>
              <a:rPr lang="fr-CH" sz="1200" i="1" dirty="0"/>
              <a:t> by </a:t>
            </a:r>
            <a:r>
              <a:rPr lang="fr-CH" sz="1200" i="1" dirty="0" err="1"/>
              <a:t>Bruker</a:t>
            </a:r>
            <a:r>
              <a:rPr lang="fr-CH" sz="1200" i="1" dirty="0"/>
              <a:t> HTS for CERN</a:t>
            </a:r>
            <a:endParaRPr lang="en-GB" sz="1200" i="1" dirty="0"/>
          </a:p>
        </p:txBody>
      </p:sp>
    </p:spTree>
    <p:extLst>
      <p:ext uri="{BB962C8B-B14F-4D97-AF65-F5344CB8AC3E}">
        <p14:creationId xmlns:p14="http://schemas.microsoft.com/office/powerpoint/2010/main" val="2796021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22"/>
            <a:ext cx="12192000" cy="700087"/>
          </a:xfrm>
        </p:spPr>
        <p:txBody>
          <a:bodyPr/>
          <a:lstStyle/>
          <a:p>
            <a:r>
              <a:rPr lang="en-GB"/>
              <a:t>The electric field frontier – superconducting cavities</a:t>
            </a:r>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104</a:t>
            </a:fld>
            <a:endParaRPr lang="en-GB"/>
          </a:p>
        </p:txBody>
      </p:sp>
      <p:grpSp>
        <p:nvGrpSpPr>
          <p:cNvPr id="8" name="Group 7"/>
          <p:cNvGrpSpPr/>
          <p:nvPr/>
        </p:nvGrpSpPr>
        <p:grpSpPr>
          <a:xfrm>
            <a:off x="1366808" y="3954884"/>
            <a:ext cx="2985454" cy="2120629"/>
            <a:chOff x="4648200" y="4449453"/>
            <a:chExt cx="3123334" cy="2303463"/>
          </a:xfrm>
        </p:grpSpPr>
        <p:pic>
          <p:nvPicPr>
            <p:cNvPr id="9" name="Picture 8"/>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48200" y="4449453"/>
              <a:ext cx="3074880" cy="230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3"/>
            <p:cNvSpPr txBox="1"/>
            <p:nvPr/>
          </p:nvSpPr>
          <p:spPr>
            <a:xfrm>
              <a:off x="6553201" y="5911163"/>
              <a:ext cx="755002" cy="300881"/>
            </a:xfrm>
            <a:prstGeom prst="rect">
              <a:avLst/>
            </a:prstGeom>
            <a:solidFill>
              <a:schemeClr val="bg1"/>
            </a:solid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solidFill>
                    <a:srgbClr val="FF0000"/>
                  </a:solidFill>
                </a:rPr>
                <a:t>Bulk </a:t>
              </a:r>
              <a:r>
                <a:rPr lang="en-GB" sz="1200" dirty="0" err="1">
                  <a:solidFill>
                    <a:srgbClr val="FF0000"/>
                  </a:solidFill>
                </a:rPr>
                <a:t>Nb</a:t>
              </a:r>
              <a:endParaRPr lang="en-GB" sz="1200" dirty="0">
                <a:solidFill>
                  <a:srgbClr val="FF0000"/>
                </a:solidFill>
              </a:endParaRPr>
            </a:p>
          </p:txBody>
        </p:sp>
        <p:sp>
          <p:nvSpPr>
            <p:cNvPr id="11" name="TextBox 21"/>
            <p:cNvSpPr txBox="1"/>
            <p:nvPr/>
          </p:nvSpPr>
          <p:spPr>
            <a:xfrm>
              <a:off x="6553201" y="4800600"/>
              <a:ext cx="1218333" cy="50146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200" dirty="0">
                  <a:solidFill>
                    <a:srgbClr val="7030A0"/>
                  </a:solidFill>
                </a:rPr>
                <a:t>Multi-layer</a:t>
              </a:r>
            </a:p>
            <a:p>
              <a:r>
                <a:rPr lang="en-GB" sz="1200" dirty="0">
                  <a:solidFill>
                    <a:srgbClr val="7030A0"/>
                  </a:solidFill>
                </a:rPr>
                <a:t>SRF Thin Film</a:t>
              </a:r>
            </a:p>
          </p:txBody>
        </p:sp>
      </p:grpSp>
      <p:pic>
        <p:nvPicPr>
          <p:cNvPr id="12" name="Picture 11" descr="L-band-gradient-eps-converted-to.pdf"/>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91610" y="915493"/>
            <a:ext cx="4560094" cy="2956936"/>
          </a:xfrm>
          <a:prstGeom prst="rect">
            <a:avLst/>
          </a:prstGeom>
        </p:spPr>
      </p:pic>
      <p:pic>
        <p:nvPicPr>
          <p:cNvPr id="13" name="図 8" descr="TESLA-like Cavity (KAKO).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27838" y="1065004"/>
            <a:ext cx="3048000" cy="2031999"/>
          </a:xfrm>
          <a:prstGeom prst="rect">
            <a:avLst/>
          </a:prstGeom>
          <a:ln>
            <a:solidFill>
              <a:srgbClr val="3366FF"/>
            </a:solidFill>
          </a:ln>
        </p:spPr>
      </p:pic>
      <mc:AlternateContent xmlns:mc="http://schemas.openxmlformats.org/markup-compatibility/2006" xmlns:a14="http://schemas.microsoft.com/office/drawing/2010/main">
        <mc:Choice Requires="a14">
          <p:sp>
            <p:nvSpPr>
              <p:cNvPr id="14" name="Content Placeholder 4"/>
              <p:cNvSpPr txBox="1">
                <a:spLocks/>
              </p:cNvSpPr>
              <p:nvPr/>
            </p:nvSpPr>
            <p:spPr>
              <a:xfrm>
                <a:off x="6038273" y="3357409"/>
                <a:ext cx="5449454" cy="2031999"/>
              </a:xfrm>
              <a:prstGeom prst="rect">
                <a:avLst/>
              </a:prstGeom>
            </p:spPr>
            <p:txBody>
              <a:bodyPr>
                <a:noAutofit/>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1600" dirty="0"/>
                  <a:t>TRENDS:</a:t>
                </a:r>
              </a:p>
              <a:p>
                <a:r>
                  <a:rPr lang="en-GB" sz="1600" dirty="0"/>
                  <a:t>Nitrogen infusion process (FNAL) and other doping techniques: high Q operation, gradients ∼45 MV/m  </a:t>
                </a:r>
              </a:p>
              <a:p>
                <a:r>
                  <a:rPr lang="en-GB" sz="1600" dirty="0"/>
                  <a:t>Coating of Nb with a thin layer of Nb</a:t>
                </a:r>
                <a:r>
                  <a:rPr lang="en-GB" sz="1600" baseline="-25000" dirty="0"/>
                  <a:t>3</a:t>
                </a:r>
                <a:r>
                  <a:rPr lang="en-GB" sz="1600" dirty="0"/>
                  <a:t>Sn (allows operation at larger </a:t>
                </a:r>
                <a14:m>
                  <m:oMath xmlns:m="http://schemas.openxmlformats.org/officeDocument/2006/math">
                    <m:r>
                      <a:rPr lang="en-GB" sz="1600" i="1">
                        <a:latin typeface="Cambria Math"/>
                      </a:rPr>
                      <m:t>𝑇</m:t>
                    </m:r>
                  </m:oMath>
                </a14:m>
                <a:r>
                  <a:rPr lang="en-GB" sz="1600" dirty="0"/>
                  <a:t>, improved cryogenic efficiency)</a:t>
                </a:r>
                <a:endParaRPr lang="en-GB" sz="1200" dirty="0"/>
              </a:p>
              <a:p>
                <a:r>
                  <a:rPr lang="en-GB" sz="1600" dirty="0"/>
                  <a:t>Coating of Cu </a:t>
                </a:r>
                <a:r>
                  <a:rPr lang="en-GB" sz="1600" dirty="0" err="1"/>
                  <a:t>cavites</a:t>
                </a:r>
                <a:r>
                  <a:rPr lang="en-GB" sz="1600" dirty="0"/>
                  <a:t> with </a:t>
                </a:r>
                <a:r>
                  <a:rPr lang="en-GB" sz="1600" dirty="0" err="1"/>
                  <a:t>Nb</a:t>
                </a:r>
                <a:r>
                  <a:rPr lang="en-GB" sz="1600" dirty="0"/>
                  <a:t> by </a:t>
                </a:r>
                <a:r>
                  <a:rPr lang="en-GB" sz="1600" dirty="0" err="1"/>
                  <a:t>HiPIMS</a:t>
                </a:r>
                <a:r>
                  <a:rPr lang="en-GB" sz="1600" dirty="0"/>
                  <a:t> (High Power Impulse Magnetron Sputtering, </a:t>
                </a:r>
              </a:p>
              <a:p>
                <a:endParaRPr lang="en-GB" sz="1200" dirty="0"/>
              </a:p>
            </p:txBody>
          </p:sp>
        </mc:Choice>
        <mc:Fallback xmlns="">
          <p:sp>
            <p:nvSpPr>
              <p:cNvPr id="14" name="Content Placeholder 4"/>
              <p:cNvSpPr txBox="1">
                <a:spLocks noRot="1" noChangeAspect="1" noMove="1" noResize="1" noEditPoints="1" noAdjustHandles="1" noChangeArrowheads="1" noChangeShapeType="1" noTextEdit="1"/>
              </p:cNvSpPr>
              <p:nvPr/>
            </p:nvSpPr>
            <p:spPr>
              <a:xfrm>
                <a:off x="6038273" y="3357409"/>
                <a:ext cx="5449454" cy="2031999"/>
              </a:xfrm>
              <a:prstGeom prst="rect">
                <a:avLst/>
              </a:prstGeom>
              <a:blipFill>
                <a:blip r:embed="rId5"/>
                <a:stretch>
                  <a:fillRect l="-672" t="-901" r="-336"/>
                </a:stretch>
              </a:blipFill>
            </p:spPr>
            <p:txBody>
              <a:bodyPr/>
              <a:lstStyle/>
              <a:p>
                <a:r>
                  <a:rPr lang="en-GB">
                    <a:noFill/>
                  </a:rPr>
                  <a:t> </a:t>
                </a:r>
              </a:p>
            </p:txBody>
          </p:sp>
        </mc:Fallback>
      </mc:AlternateContent>
      <p:sp>
        <p:nvSpPr>
          <p:cNvPr id="15" name="TextBox 14"/>
          <p:cNvSpPr txBox="1"/>
          <p:nvPr/>
        </p:nvSpPr>
        <p:spPr>
          <a:xfrm>
            <a:off x="6038273" y="5575702"/>
            <a:ext cx="3403496" cy="36933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rtlCol="0">
            <a:spAutoFit/>
          </a:bodyPr>
          <a:lstStyle/>
          <a:p>
            <a:r>
              <a:rPr lang="en-US" dirty="0"/>
              <a:t>Long-term goal: 60 → 90 MV/m</a:t>
            </a:r>
          </a:p>
        </p:txBody>
      </p:sp>
    </p:spTree>
    <p:extLst>
      <p:ext uri="{BB962C8B-B14F-4D97-AF65-F5344CB8AC3E}">
        <p14:creationId xmlns:p14="http://schemas.microsoft.com/office/powerpoint/2010/main" val="353629206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2192000" cy="708956"/>
          </a:xfrm>
        </p:spPr>
        <p:txBody>
          <a:bodyPr/>
          <a:lstStyle/>
          <a:p>
            <a:r>
              <a:rPr lang="en-GB"/>
              <a:t>The electric field frontier – normal conducting cavities</a:t>
            </a:r>
          </a:p>
        </p:txBody>
      </p:sp>
      <p:sp>
        <p:nvSpPr>
          <p:cNvPr id="3" name="Content Placeholder 2"/>
          <p:cNvSpPr>
            <a:spLocks noGrp="1"/>
          </p:cNvSpPr>
          <p:nvPr>
            <p:ph idx="1"/>
          </p:nvPr>
        </p:nvSpPr>
        <p:spPr>
          <a:xfrm>
            <a:off x="460190" y="4695865"/>
            <a:ext cx="5873033" cy="461156"/>
          </a:xfrm>
        </p:spPr>
        <p:txBody>
          <a:bodyPr>
            <a:normAutofit fontScale="77500" lnSpcReduction="20000"/>
          </a:bodyPr>
          <a:lstStyle/>
          <a:p>
            <a:r>
              <a:rPr lang="fr-CH" dirty="0" err="1"/>
              <a:t>Pulsed</a:t>
            </a:r>
            <a:r>
              <a:rPr lang="fr-CH" dirty="0"/>
              <a:t> </a:t>
            </a:r>
            <a:r>
              <a:rPr lang="fr-CH" dirty="0" err="1"/>
              <a:t>systems</a:t>
            </a:r>
            <a:r>
              <a:rPr lang="fr-CH" dirty="0"/>
              <a:t>, </a:t>
            </a:r>
            <a:r>
              <a:rPr lang="fr-CH" dirty="0" err="1"/>
              <a:t>characterised</a:t>
            </a:r>
            <a:r>
              <a:rPr lang="fr-CH" dirty="0"/>
              <a:t> by a </a:t>
            </a:r>
            <a:r>
              <a:rPr lang="fr-CH" dirty="0" err="1"/>
              <a:t>BreakDown</a:t>
            </a:r>
            <a:r>
              <a:rPr lang="fr-CH" dirty="0"/>
              <a:t> Rate (BDR), pulses </a:t>
            </a:r>
            <a:r>
              <a:rPr lang="fr-CH" dirty="0" err="1"/>
              <a:t>lost</a:t>
            </a:r>
            <a:r>
              <a:rPr lang="fr-CH" dirty="0"/>
              <a:t> </a:t>
            </a:r>
            <a:r>
              <a:rPr lang="fr-CH" dirty="0" err="1"/>
              <a:t>because</a:t>
            </a:r>
            <a:r>
              <a:rPr lang="fr-CH" dirty="0"/>
              <a:t> of vacuum </a:t>
            </a:r>
            <a:r>
              <a:rPr lang="fr-CH" dirty="0" err="1"/>
              <a:t>arcing</a:t>
            </a:r>
            <a:r>
              <a:rPr lang="fr-CH" dirty="0"/>
              <a:t> in the structure</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105</a:t>
            </a:fld>
            <a:endParaRPr lang="en-GB"/>
          </a:p>
        </p:txBody>
      </p:sp>
      <p:sp>
        <p:nvSpPr>
          <p:cNvPr id="7" name="TextBox 6"/>
          <p:cNvSpPr txBox="1"/>
          <p:nvPr/>
        </p:nvSpPr>
        <p:spPr>
          <a:xfrm>
            <a:off x="5903226" y="863299"/>
            <a:ext cx="5937792" cy="1200329"/>
          </a:xfrm>
          <a:prstGeom prst="rect">
            <a:avLst/>
          </a:prstGeom>
          <a:noFill/>
        </p:spPr>
        <p:txBody>
          <a:bodyPr wrap="square" rtlCol="0">
            <a:spAutoFit/>
          </a:bodyPr>
          <a:lstStyle/>
          <a:p>
            <a:r>
              <a:rPr lang="en-GB" dirty="0"/>
              <a:t>Most advanced results by the Compact Linear Collider (CLIC) study based at CERN (X-band, 12 GHz)</a:t>
            </a:r>
          </a:p>
          <a:p>
            <a:r>
              <a:rPr lang="en-GB" dirty="0"/>
              <a:t>Large international collaboration to understand the physics of breakdown phenomena.</a:t>
            </a:r>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21619" y="3783772"/>
            <a:ext cx="1728192" cy="2285341"/>
          </a:xfrm>
          <a:prstGeom prst="rect">
            <a:avLst/>
          </a:prstGeom>
        </p:spPr>
      </p:pic>
      <p:sp>
        <p:nvSpPr>
          <p:cNvPr id="9" name="TextBox 8"/>
          <p:cNvSpPr txBox="1"/>
          <p:nvPr/>
        </p:nvSpPr>
        <p:spPr>
          <a:xfrm>
            <a:off x="695752" y="5163704"/>
            <a:ext cx="5545108" cy="369332"/>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GB" dirty="0"/>
              <a:t>100 MV/m gradient can be achieved (and exceeded)</a:t>
            </a:r>
          </a:p>
        </p:txBody>
      </p:sp>
      <p:sp>
        <p:nvSpPr>
          <p:cNvPr id="10" name="TextBox 9"/>
          <p:cNvSpPr txBox="1"/>
          <p:nvPr/>
        </p:nvSpPr>
        <p:spPr>
          <a:xfrm>
            <a:off x="695752" y="5587746"/>
            <a:ext cx="6974387" cy="584775"/>
          </a:xfrm>
          <a:prstGeom prst="rect">
            <a:avLst/>
          </a:prstGeom>
          <a:noFill/>
        </p:spPr>
        <p:txBody>
          <a:bodyPr wrap="square" rtlCol="0">
            <a:spAutoFit/>
          </a:bodyPr>
          <a:lstStyle/>
          <a:p>
            <a:r>
              <a:rPr lang="fr-CH" sz="1600" dirty="0"/>
              <a:t>… but power </a:t>
            </a:r>
            <a:r>
              <a:rPr lang="fr-CH" sz="1600" dirty="0" err="1"/>
              <a:t>scales</a:t>
            </a:r>
            <a:r>
              <a:rPr lang="fr-CH" sz="1600" dirty="0"/>
              <a:t> as the square of gradient! High gradient </a:t>
            </a:r>
            <a:r>
              <a:rPr lang="fr-CH" sz="1600" dirty="0" err="1"/>
              <a:t>means</a:t>
            </a:r>
            <a:r>
              <a:rPr lang="fr-CH" sz="1600" dirty="0"/>
              <a:t> </a:t>
            </a:r>
            <a:r>
              <a:rPr lang="fr-CH" sz="1600" dirty="0" err="1"/>
              <a:t>smaller</a:t>
            </a:r>
            <a:r>
              <a:rPr lang="fr-CH" sz="1600" dirty="0"/>
              <a:t> dimensions but </a:t>
            </a:r>
            <a:r>
              <a:rPr lang="fr-CH" sz="1600" dirty="0" err="1"/>
              <a:t>higher</a:t>
            </a:r>
            <a:r>
              <a:rPr lang="fr-CH" sz="1600" dirty="0"/>
              <a:t> power </a:t>
            </a:r>
            <a:r>
              <a:rPr lang="fr-CH" sz="1600" dirty="0" err="1"/>
              <a:t>consumption</a:t>
            </a:r>
            <a:r>
              <a:rPr lang="fr-CH" sz="1600" dirty="0"/>
              <a:t>.</a:t>
            </a:r>
            <a:endParaRPr lang="en-GB" sz="1600" dirty="0"/>
          </a:p>
        </p:txBody>
      </p:sp>
      <p:pic>
        <p:nvPicPr>
          <p:cNvPr id="11" name="Picture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76188" y="2280170"/>
            <a:ext cx="3773623" cy="1349259"/>
          </a:xfrm>
          <a:prstGeom prst="rect">
            <a:avLst/>
          </a:prstGeom>
        </p:spPr>
      </p:pic>
      <p:pic>
        <p:nvPicPr>
          <p:cNvPr id="12" name="Content Placeholder 3">
            <a:extLst>
              <a:ext uri="{FF2B5EF4-FFF2-40B4-BE49-F238E27FC236}">
                <a16:creationId xmlns:a16="http://schemas.microsoft.com/office/drawing/2014/main" id="{A2948CE7-1467-46D0-865D-CCD047EC70A1}"/>
              </a:ext>
            </a:extLst>
          </p:cNvPr>
          <p:cNvPicPr>
            <a:picLocks noGrp="1" noChangeAspect="1"/>
          </p:cNvPicPr>
          <p:nvPr/>
        </p:nvPicPr>
        <p:blipFill rotWithShape="1">
          <a:blip r:embed="rId4" cstate="hqprint">
            <a:extLst>
              <a:ext uri="{28A0092B-C50C-407E-A947-70E740481C1C}">
                <a14:useLocalDpi xmlns:a14="http://schemas.microsoft.com/office/drawing/2010/main"/>
              </a:ext>
            </a:extLst>
          </a:blip>
          <a:srcRect b="-384"/>
          <a:stretch/>
        </p:blipFill>
        <p:spPr>
          <a:xfrm>
            <a:off x="242365" y="715639"/>
            <a:ext cx="5585779" cy="3933753"/>
          </a:xfrm>
          <a:prstGeom prst="rect">
            <a:avLst/>
          </a:prstGeom>
        </p:spPr>
      </p:pic>
    </p:spTree>
    <p:extLst>
      <p:ext uri="{BB962C8B-B14F-4D97-AF65-F5344CB8AC3E}">
        <p14:creationId xmlns:p14="http://schemas.microsoft.com/office/powerpoint/2010/main" val="172229698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73"/>
            <a:ext cx="12192000" cy="700087"/>
          </a:xfrm>
        </p:spPr>
        <p:txBody>
          <a:bodyPr/>
          <a:lstStyle/>
          <a:p>
            <a:r>
              <a:rPr lang="en-US" sz="3200" dirty="0"/>
              <a:t>New acceleration techniques using lasers and plasmas</a:t>
            </a:r>
            <a:endParaRPr lang="en-GB" sz="3200"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106</a:t>
            </a:fld>
            <a:endParaRPr lang="en-GB"/>
          </a:p>
        </p:txBody>
      </p:sp>
      <p:sp>
        <p:nvSpPr>
          <p:cNvPr id="8" name="Rectangle 7"/>
          <p:cNvSpPr/>
          <p:nvPr/>
        </p:nvSpPr>
        <p:spPr>
          <a:xfrm>
            <a:off x="293930" y="816769"/>
            <a:ext cx="5209308" cy="2092881"/>
          </a:xfrm>
          <a:prstGeom prst="rect">
            <a:avLst/>
          </a:prstGeom>
        </p:spPr>
        <p:txBody>
          <a:bodyPr wrap="square">
            <a:spAutoFit/>
          </a:bodyPr>
          <a:lstStyle/>
          <a:p>
            <a:r>
              <a:rPr lang="en-US" dirty="0"/>
              <a:t>Accelerating field of today’s RF cavities or microwave technology is </a:t>
            </a:r>
            <a:r>
              <a:rPr lang="en-US" b="1" dirty="0"/>
              <a:t>limited to &lt;100 MV/m</a:t>
            </a:r>
          </a:p>
          <a:p>
            <a:pPr lvl="1"/>
            <a:r>
              <a:rPr lang="en-US" sz="1600" dirty="0"/>
              <a:t>Several tens of kilometers for future linear colliders</a:t>
            </a:r>
          </a:p>
          <a:p>
            <a:pPr lvl="1"/>
            <a:endParaRPr lang="en-US" sz="1000" dirty="0"/>
          </a:p>
          <a:p>
            <a:r>
              <a:rPr lang="en-US" dirty="0"/>
              <a:t>Plasma can sustain up to </a:t>
            </a:r>
            <a:r>
              <a:rPr lang="en-US" b="1" dirty="0"/>
              <a:t>three orders of magnitude much higher gradient</a:t>
            </a:r>
          </a:p>
          <a:p>
            <a:pPr lvl="1"/>
            <a:r>
              <a:rPr lang="en-US" sz="1600" dirty="0"/>
              <a:t>SLAC (2007): electron energy doubled from 42GeV to 85 </a:t>
            </a:r>
            <a:r>
              <a:rPr lang="en-US" sz="1600" dirty="0" err="1"/>
              <a:t>GeV</a:t>
            </a:r>
            <a:r>
              <a:rPr lang="en-US" sz="1600" dirty="0"/>
              <a:t> over 0.8 m </a:t>
            </a:r>
            <a:r>
              <a:rPr lang="en-US" sz="1600" dirty="0">
                <a:sym typeface="Wingdings"/>
              </a:rPr>
              <a:t> </a:t>
            </a:r>
            <a:r>
              <a:rPr lang="en-US" sz="1600" dirty="0"/>
              <a:t>52GV/m gradient</a:t>
            </a:r>
          </a:p>
        </p:txBody>
      </p:sp>
      <p:pic>
        <p:nvPicPr>
          <p:cNvPr id="1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1674" y="3011757"/>
            <a:ext cx="5353820" cy="31205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Content Placeholder 2">
            <a:extLst>
              <a:ext uri="{FF2B5EF4-FFF2-40B4-BE49-F238E27FC236}">
                <a16:creationId xmlns:a16="http://schemas.microsoft.com/office/drawing/2014/main" id="{586534CB-779A-46B0-B0F0-1CAE89CC8511}"/>
              </a:ext>
            </a:extLst>
          </p:cNvPr>
          <p:cNvSpPr>
            <a:spLocks noGrp="1"/>
          </p:cNvSpPr>
          <p:nvPr>
            <p:ph idx="1"/>
          </p:nvPr>
        </p:nvSpPr>
        <p:spPr>
          <a:xfrm>
            <a:off x="6402630" y="960468"/>
            <a:ext cx="5382970" cy="1450223"/>
          </a:xfrm>
        </p:spPr>
        <p:txBody>
          <a:bodyPr/>
          <a:lstStyle/>
          <a:p>
            <a:r>
              <a:rPr lang="en-US" sz="2000" dirty="0"/>
              <a:t>Lasers can produce huge transverse electric fields (TV/m !)</a:t>
            </a:r>
          </a:p>
          <a:p>
            <a:r>
              <a:rPr lang="en-US" sz="2000" dirty="0"/>
              <a:t>Can we convert the transverse fields into longitudinal and use them for acceleration?</a:t>
            </a:r>
            <a:endParaRPr lang="en-GB" sz="2000" dirty="0"/>
          </a:p>
        </p:txBody>
      </p:sp>
      <p:cxnSp>
        <p:nvCxnSpPr>
          <p:cNvPr id="12" name="Straight Arrow Connector 11">
            <a:extLst>
              <a:ext uri="{FF2B5EF4-FFF2-40B4-BE49-F238E27FC236}">
                <a16:creationId xmlns:a16="http://schemas.microsoft.com/office/drawing/2014/main" id="{CF5C3217-BA5A-4CCA-8AD2-0CEFD68DAC83}"/>
              </a:ext>
            </a:extLst>
          </p:cNvPr>
          <p:cNvCxnSpPr>
            <a:cxnSpLocks/>
          </p:cNvCxnSpPr>
          <p:nvPr/>
        </p:nvCxnSpPr>
        <p:spPr bwMode="auto">
          <a:xfrm flipH="1">
            <a:off x="7824192" y="2481278"/>
            <a:ext cx="648072" cy="367001"/>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13" name="Straight Arrow Connector 12">
            <a:extLst>
              <a:ext uri="{FF2B5EF4-FFF2-40B4-BE49-F238E27FC236}">
                <a16:creationId xmlns:a16="http://schemas.microsoft.com/office/drawing/2014/main" id="{37E1A8BF-49A6-498B-894C-CA577DB5CCC0}"/>
              </a:ext>
            </a:extLst>
          </p:cNvPr>
          <p:cNvCxnSpPr>
            <a:cxnSpLocks/>
          </p:cNvCxnSpPr>
          <p:nvPr/>
        </p:nvCxnSpPr>
        <p:spPr bwMode="auto">
          <a:xfrm>
            <a:off x="9768408" y="2481277"/>
            <a:ext cx="648072" cy="427062"/>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14" name="TextBox 13">
            <a:extLst>
              <a:ext uri="{FF2B5EF4-FFF2-40B4-BE49-F238E27FC236}">
                <a16:creationId xmlns:a16="http://schemas.microsoft.com/office/drawing/2014/main" id="{B40B45F7-69FF-47C4-9159-0041E4B1B461}"/>
              </a:ext>
            </a:extLst>
          </p:cNvPr>
          <p:cNvSpPr txBox="1"/>
          <p:nvPr/>
        </p:nvSpPr>
        <p:spPr>
          <a:xfrm>
            <a:off x="6402630" y="3035927"/>
            <a:ext cx="2285658" cy="707886"/>
          </a:xfrm>
          <a:prstGeom prst="rect">
            <a:avLst/>
          </a:prstGeom>
          <a:solidFill>
            <a:srgbClr val="F2F2F2"/>
          </a:solidFill>
          <a:ln>
            <a:solidFill>
              <a:srgbClr val="000000"/>
            </a:solidFill>
          </a:ln>
        </p:spPr>
        <p:txBody>
          <a:bodyPr wrap="square" rtlCol="0">
            <a:spAutoFit/>
          </a:bodyPr>
          <a:lstStyle/>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(1) Micro/Nano-Accelerators</a:t>
            </a:r>
          </a:p>
        </p:txBody>
      </p:sp>
      <p:sp>
        <p:nvSpPr>
          <p:cNvPr id="15" name="TextBox 14">
            <a:extLst>
              <a:ext uri="{FF2B5EF4-FFF2-40B4-BE49-F238E27FC236}">
                <a16:creationId xmlns:a16="http://schemas.microsoft.com/office/drawing/2014/main" id="{8DBA5230-E72B-4FB9-8B00-C7613084FEF3}"/>
              </a:ext>
            </a:extLst>
          </p:cNvPr>
          <p:cNvSpPr txBox="1"/>
          <p:nvPr/>
        </p:nvSpPr>
        <p:spPr>
          <a:xfrm>
            <a:off x="9515424" y="3035927"/>
            <a:ext cx="2285658" cy="707886"/>
          </a:xfrm>
          <a:prstGeom prst="rect">
            <a:avLst/>
          </a:prstGeom>
          <a:solidFill>
            <a:srgbClr val="F2F2F2"/>
          </a:solidFill>
          <a:ln>
            <a:solidFill>
              <a:srgbClr val="000000"/>
            </a:solidFill>
          </a:ln>
        </p:spPr>
        <p:txBody>
          <a:bodyPr wrap="square" rtlCol="0">
            <a:spAutoFit/>
          </a:bodyPr>
          <a:lstStyle/>
          <a:p>
            <a:pPr algn="ctr"/>
            <a:r>
              <a:rPr lang="en-US" sz="20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(2) Plasma Accelerators</a:t>
            </a:r>
          </a:p>
        </p:txBody>
      </p:sp>
      <p:sp>
        <p:nvSpPr>
          <p:cNvPr id="17" name="Title 1">
            <a:extLst>
              <a:ext uri="{FF2B5EF4-FFF2-40B4-BE49-F238E27FC236}">
                <a16:creationId xmlns:a16="http://schemas.microsoft.com/office/drawing/2014/main" id="{47FB9C07-7088-43EE-9EE6-B7FADB819474}"/>
              </a:ext>
            </a:extLst>
          </p:cNvPr>
          <p:cNvSpPr txBox="1">
            <a:spLocks/>
          </p:cNvSpPr>
          <p:nvPr/>
        </p:nvSpPr>
        <p:spPr>
          <a:xfrm>
            <a:off x="9255644" y="3871401"/>
            <a:ext cx="2861443" cy="2553035"/>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rgbClr val="0157A4"/>
                </a:solidFill>
                <a:latin typeface="Arial"/>
                <a:ea typeface="+mj-ea"/>
                <a:cs typeface="Arial"/>
              </a:defRPr>
            </a:lvl1pPr>
          </a:lstStyle>
          <a:p>
            <a:r>
              <a:rPr lang="en-GB" sz="1800" dirty="0"/>
              <a:t>Use a plasma to convert the transverse electrical field of the laser (or the space charge force of a beam driver) into a longitudinal electrical field, by creating plasma waves.</a:t>
            </a:r>
          </a:p>
          <a:p>
            <a:endParaRPr lang="en-US" sz="1800" dirty="0"/>
          </a:p>
        </p:txBody>
      </p:sp>
      <p:pic>
        <p:nvPicPr>
          <p:cNvPr id="3" name="Picture 2">
            <a:extLst>
              <a:ext uri="{FF2B5EF4-FFF2-40B4-BE49-F238E27FC236}">
                <a16:creationId xmlns:a16="http://schemas.microsoft.com/office/drawing/2014/main" id="{CAA47A3C-38E6-FF2B-D4BC-50806A25084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75376" y="4770031"/>
            <a:ext cx="2427334" cy="1362306"/>
          </a:xfrm>
          <a:prstGeom prst="rect">
            <a:avLst/>
          </a:prstGeom>
        </p:spPr>
      </p:pic>
      <p:pic>
        <p:nvPicPr>
          <p:cNvPr id="18" name="Picture 17">
            <a:extLst>
              <a:ext uri="{FF2B5EF4-FFF2-40B4-BE49-F238E27FC236}">
                <a16:creationId xmlns:a16="http://schemas.microsoft.com/office/drawing/2014/main" id="{68FA7988-C61A-463B-B371-91A313CEC87E}"/>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528345" y="5699821"/>
            <a:ext cx="2011409" cy="560557"/>
          </a:xfrm>
          <a:prstGeom prst="rect">
            <a:avLst/>
          </a:prstGeom>
        </p:spPr>
      </p:pic>
      <p:sp>
        <p:nvSpPr>
          <p:cNvPr id="7" name="TextBox 6">
            <a:extLst>
              <a:ext uri="{FF2B5EF4-FFF2-40B4-BE49-F238E27FC236}">
                <a16:creationId xmlns:a16="http://schemas.microsoft.com/office/drawing/2014/main" id="{38B590AA-94C3-48E6-815B-5FF1E8F959C6}"/>
              </a:ext>
            </a:extLst>
          </p:cNvPr>
          <p:cNvSpPr txBox="1"/>
          <p:nvPr/>
        </p:nvSpPr>
        <p:spPr>
          <a:xfrm>
            <a:off x="6620295" y="6024615"/>
            <a:ext cx="2216954" cy="215444"/>
          </a:xfrm>
          <a:prstGeom prst="rect">
            <a:avLst/>
          </a:prstGeom>
          <a:noFill/>
        </p:spPr>
        <p:txBody>
          <a:bodyPr wrap="none" lIns="0" tIns="0" rIns="0" bIns="0" rtlCol="0">
            <a:spAutoFit/>
          </a:bodyPr>
          <a:lstStyle/>
          <a:p>
            <a:pPr algn="l"/>
            <a:r>
              <a:rPr lang="fr-CH" sz="1400" i="1" dirty="0"/>
              <a:t>The «</a:t>
            </a:r>
            <a:r>
              <a:rPr lang="fr-CH" sz="1400" i="1" dirty="0" err="1"/>
              <a:t>accelerator</a:t>
            </a:r>
            <a:r>
              <a:rPr lang="fr-CH" sz="1400" i="1" dirty="0"/>
              <a:t> on a chip»</a:t>
            </a:r>
            <a:endParaRPr lang="en-GB" sz="1400" i="1" dirty="0"/>
          </a:p>
        </p:txBody>
      </p:sp>
      <p:sp>
        <p:nvSpPr>
          <p:cNvPr id="16" name="Title 1">
            <a:extLst>
              <a:ext uri="{FF2B5EF4-FFF2-40B4-BE49-F238E27FC236}">
                <a16:creationId xmlns:a16="http://schemas.microsoft.com/office/drawing/2014/main" id="{8F2FBE29-ED8C-4E61-B6A2-7897D54EB463}"/>
              </a:ext>
            </a:extLst>
          </p:cNvPr>
          <p:cNvSpPr txBox="1">
            <a:spLocks/>
          </p:cNvSpPr>
          <p:nvPr/>
        </p:nvSpPr>
        <p:spPr>
          <a:xfrm>
            <a:off x="6393316" y="4018421"/>
            <a:ext cx="2427334" cy="857777"/>
          </a:xfrm>
          <a:prstGeom prst="rect">
            <a:avLst/>
          </a:prstGeom>
        </p:spPr>
        <p:txBody>
          <a:bodyPr vert="horz" lIns="0" tIns="0" rIns="0" bIns="0" rtlCol="0" anchor="ctr">
            <a:noAutofit/>
          </a:bodyPr>
          <a:lstStyle>
            <a:lvl1pPr algn="l" defTabSz="457200" rtl="0" eaLnBrk="1" latinLnBrk="0" hangingPunct="1">
              <a:spcBef>
                <a:spcPct val="0"/>
              </a:spcBef>
              <a:buNone/>
              <a:defRPr sz="3200" kern="1200">
                <a:solidFill>
                  <a:srgbClr val="0157A4"/>
                </a:solidFill>
                <a:latin typeface="Arial"/>
                <a:ea typeface="+mj-ea"/>
                <a:cs typeface="Arial"/>
              </a:defRPr>
            </a:lvl1pPr>
          </a:lstStyle>
          <a:p>
            <a:r>
              <a:rPr lang="en-US" sz="1800" dirty="0"/>
              <a:t>Send THz Laser into Dielectric Waveguide (Micro-Accelerator)</a:t>
            </a:r>
          </a:p>
        </p:txBody>
      </p:sp>
    </p:spTree>
    <p:extLst>
      <p:ext uri="{BB962C8B-B14F-4D97-AF65-F5344CB8AC3E}">
        <p14:creationId xmlns:p14="http://schemas.microsoft.com/office/powerpoint/2010/main" val="417041448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78"/>
            <a:ext cx="12192000" cy="722764"/>
          </a:xfrm>
        </p:spPr>
        <p:txBody>
          <a:bodyPr/>
          <a:lstStyle/>
          <a:p>
            <a:r>
              <a:rPr lang="en-US" dirty="0"/>
              <a:t>Towards a plasma-based linear collider?</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107</a:t>
            </a:fld>
            <a:endParaRPr lang="en-GB"/>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206681" y="963503"/>
            <a:ext cx="4680520" cy="2226036"/>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2844" y="1167135"/>
            <a:ext cx="4661655" cy="2856018"/>
          </a:xfrm>
          <a:prstGeom prst="rect">
            <a:avLst/>
          </a:prstGeom>
        </p:spPr>
      </p:pic>
      <p:sp>
        <p:nvSpPr>
          <p:cNvPr id="9" name="TextBox 8"/>
          <p:cNvSpPr txBox="1"/>
          <p:nvPr/>
        </p:nvSpPr>
        <p:spPr>
          <a:xfrm>
            <a:off x="5760925" y="1116435"/>
            <a:ext cx="1445756" cy="707886"/>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sz="2000" dirty="0"/>
              <a:t>Main challenges</a:t>
            </a:r>
            <a:endParaRPr lang="en-GB" sz="2000" dirty="0"/>
          </a:p>
        </p:txBody>
      </p:sp>
      <p:sp>
        <p:nvSpPr>
          <p:cNvPr id="10" name="TextBox 9"/>
          <p:cNvSpPr txBox="1"/>
          <p:nvPr/>
        </p:nvSpPr>
        <p:spPr>
          <a:xfrm>
            <a:off x="4439769" y="1922154"/>
            <a:ext cx="2664296" cy="584775"/>
          </a:xfrm>
          <a:prstGeom prst="rect">
            <a:avLst/>
          </a:prstGeom>
          <a:noFill/>
        </p:spPr>
        <p:txBody>
          <a:bodyPr wrap="square" rtlCol="0">
            <a:spAutoFit/>
          </a:bodyPr>
          <a:lstStyle/>
          <a:p>
            <a:r>
              <a:rPr lang="en-GB" sz="1600" dirty="0"/>
              <a:t>W.P. </a:t>
            </a:r>
            <a:r>
              <a:rPr lang="en-GB" sz="1600" dirty="0" err="1"/>
              <a:t>Leemans</a:t>
            </a:r>
            <a:r>
              <a:rPr lang="en-GB" sz="1600" dirty="0"/>
              <a:t> &amp; E. </a:t>
            </a:r>
            <a:r>
              <a:rPr lang="en-GB" sz="1600" dirty="0" err="1"/>
              <a:t>Esarey</a:t>
            </a:r>
            <a:r>
              <a:rPr lang="en-GB" sz="1600" dirty="0"/>
              <a:t>, Physics Today, March 2009 </a:t>
            </a:r>
          </a:p>
        </p:txBody>
      </p:sp>
      <p:pic>
        <p:nvPicPr>
          <p:cNvPr id="4" name="Picture 3">
            <a:extLst>
              <a:ext uri="{FF2B5EF4-FFF2-40B4-BE49-F238E27FC236}">
                <a16:creationId xmlns:a16="http://schemas.microsoft.com/office/drawing/2014/main" id="{4645F9AE-17C8-938A-C87E-004E86A1EC2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483803" y="5033680"/>
            <a:ext cx="3741368" cy="932887"/>
          </a:xfrm>
          <a:prstGeom prst="rect">
            <a:avLst/>
          </a:prstGeom>
        </p:spPr>
      </p:pic>
      <p:pic>
        <p:nvPicPr>
          <p:cNvPr id="14" name="Picture 13">
            <a:extLst>
              <a:ext uri="{FF2B5EF4-FFF2-40B4-BE49-F238E27FC236}">
                <a16:creationId xmlns:a16="http://schemas.microsoft.com/office/drawing/2014/main" id="{B2A2CEA0-A37A-6174-7422-D8D2E997E2C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44172" y="4338298"/>
            <a:ext cx="6239631" cy="1765933"/>
          </a:xfrm>
          <a:prstGeom prst="rect">
            <a:avLst/>
          </a:prstGeom>
        </p:spPr>
      </p:pic>
    </p:spTree>
    <p:extLst>
      <p:ext uri="{BB962C8B-B14F-4D97-AF65-F5344CB8AC3E}">
        <p14:creationId xmlns:p14="http://schemas.microsoft.com/office/powerpoint/2010/main" val="2987696510"/>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12"/>
            <a:ext cx="12192000" cy="722764"/>
          </a:xfrm>
        </p:spPr>
        <p:txBody>
          <a:bodyPr/>
          <a:lstStyle/>
          <a:p>
            <a:r>
              <a:rPr lang="fr-CH" dirty="0" err="1"/>
              <a:t>Other</a:t>
            </a:r>
            <a:r>
              <a:rPr lang="fr-CH" dirty="0"/>
              <a:t> options for high </a:t>
            </a:r>
            <a:r>
              <a:rPr lang="fr-CH" dirty="0" err="1"/>
              <a:t>energy</a:t>
            </a:r>
            <a:r>
              <a:rPr lang="fr-CH" dirty="0"/>
              <a:t>: muon </a:t>
            </a:r>
            <a:r>
              <a:rPr lang="fr-CH" dirty="0" err="1"/>
              <a:t>collider</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108</a:t>
            </a:fld>
            <a:endParaRPr lang="en-GB"/>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962319" y="3578734"/>
            <a:ext cx="4602963" cy="1411730"/>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67343" y="1036322"/>
            <a:ext cx="2567191" cy="2873620"/>
          </a:xfrm>
          <a:prstGeom prst="rect">
            <a:avLst/>
          </a:prstGeom>
        </p:spPr>
      </p:pic>
      <p:pic>
        <p:nvPicPr>
          <p:cNvPr id="8" name="Picture 7"/>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148636" y="1062246"/>
            <a:ext cx="7624046" cy="2260368"/>
          </a:xfrm>
          <a:prstGeom prst="rect">
            <a:avLst/>
          </a:prstGeom>
        </p:spPr>
      </p:pic>
      <p:sp>
        <p:nvSpPr>
          <p:cNvPr id="9" name="TextBox 8"/>
          <p:cNvSpPr txBox="1"/>
          <p:nvPr/>
        </p:nvSpPr>
        <p:spPr>
          <a:xfrm>
            <a:off x="350280" y="4102591"/>
            <a:ext cx="5274666" cy="1015663"/>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US" dirty="0"/>
              <a:t>Colliding muons:</a:t>
            </a:r>
          </a:p>
          <a:p>
            <a:r>
              <a:rPr lang="en-US" sz="1400" dirty="0"/>
              <a:t>Muons are leptons, similar to electrons but heavier (207 times),</a:t>
            </a:r>
          </a:p>
          <a:p>
            <a:r>
              <a:rPr lang="en-US" sz="1400" dirty="0"/>
              <a:t>produced by pion decay or electron/positron annihilation, have a lifetime of only 2.2 </a:t>
            </a:r>
            <a:r>
              <a:rPr lang="en-US" sz="1400" dirty="0" err="1">
                <a:latin typeface="Symbol" panose="05050102010706020507" pitchFamily="18" charset="2"/>
              </a:rPr>
              <a:t>m</a:t>
            </a:r>
            <a:r>
              <a:rPr lang="en-US" sz="1400" dirty="0" err="1"/>
              <a:t>s.</a:t>
            </a:r>
            <a:r>
              <a:rPr lang="en-US" sz="1400" dirty="0"/>
              <a:t>   </a:t>
            </a:r>
            <a:endParaRPr lang="en-GB" sz="1400" dirty="0"/>
          </a:p>
        </p:txBody>
      </p:sp>
      <p:sp>
        <p:nvSpPr>
          <p:cNvPr id="11" name="TextBox 10"/>
          <p:cNvSpPr txBox="1"/>
          <p:nvPr/>
        </p:nvSpPr>
        <p:spPr>
          <a:xfrm>
            <a:off x="518309" y="5201328"/>
            <a:ext cx="6780511" cy="1077218"/>
          </a:xfrm>
          <a:prstGeom prst="rect">
            <a:avLst/>
          </a:prstGeom>
          <a:noFill/>
        </p:spPr>
        <p:txBody>
          <a:bodyPr wrap="none" rtlCol="0">
            <a:spAutoFit/>
          </a:bodyPr>
          <a:lstStyle/>
          <a:p>
            <a:r>
              <a:rPr lang="fr-CH" sz="1600" dirty="0"/>
              <a:t>Critical components: </a:t>
            </a:r>
          </a:p>
          <a:p>
            <a:pPr marL="285750" indent="-285750">
              <a:buFontTx/>
              <a:buChar char="-"/>
            </a:pPr>
            <a:r>
              <a:rPr lang="fr-CH" sz="1600" dirty="0"/>
              <a:t>Muon production </a:t>
            </a:r>
            <a:r>
              <a:rPr lang="fr-CH" sz="1600" dirty="0" err="1"/>
              <a:t>complex</a:t>
            </a:r>
            <a:r>
              <a:rPr lang="fr-CH" sz="1600" dirty="0"/>
              <a:t> (proton or positron </a:t>
            </a:r>
            <a:r>
              <a:rPr lang="fr-CH" sz="1600" dirty="0" err="1"/>
              <a:t>beam</a:t>
            </a:r>
            <a:r>
              <a:rPr lang="fr-CH" sz="1600" dirty="0"/>
              <a:t>, MAP or LEMMA)</a:t>
            </a:r>
          </a:p>
          <a:p>
            <a:pPr marL="285750" indent="-285750">
              <a:buFontTx/>
              <a:buChar char="-"/>
            </a:pPr>
            <a:r>
              <a:rPr lang="fr-CH" sz="1600" dirty="0"/>
              <a:t>Muon </a:t>
            </a:r>
            <a:r>
              <a:rPr lang="fr-CH" sz="1600" dirty="0" err="1"/>
              <a:t>acceleration</a:t>
            </a:r>
            <a:r>
              <a:rPr lang="fr-CH" sz="1600" dirty="0"/>
              <a:t> </a:t>
            </a:r>
            <a:r>
              <a:rPr lang="fr-CH" sz="1600" dirty="0" err="1"/>
              <a:t>complex</a:t>
            </a:r>
            <a:endParaRPr lang="fr-CH" sz="1600" dirty="0"/>
          </a:p>
          <a:p>
            <a:pPr marL="285750" indent="-285750">
              <a:buFontTx/>
              <a:buChar char="-"/>
            </a:pPr>
            <a:r>
              <a:rPr lang="fr-CH" sz="1600" dirty="0"/>
              <a:t>Neutrino radiation </a:t>
            </a:r>
            <a:endParaRPr lang="en-GB" sz="1600" dirty="0"/>
          </a:p>
        </p:txBody>
      </p:sp>
      <p:sp>
        <p:nvSpPr>
          <p:cNvPr id="12" name="TextBox 11"/>
          <p:cNvSpPr txBox="1"/>
          <p:nvPr/>
        </p:nvSpPr>
        <p:spPr>
          <a:xfrm>
            <a:off x="7527636" y="5304075"/>
            <a:ext cx="4146055" cy="738664"/>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CH" sz="1400" dirty="0"/>
              <a:t>Excellent in </a:t>
            </a:r>
            <a:r>
              <a:rPr lang="fr-CH" sz="1400" dirty="0" err="1"/>
              <a:t>term</a:t>
            </a:r>
            <a:r>
              <a:rPr lang="fr-CH" sz="1400" dirty="0"/>
              <a:t> of power/</a:t>
            </a:r>
            <a:r>
              <a:rPr lang="fr-CH" sz="1400" dirty="0" err="1"/>
              <a:t>luminosity</a:t>
            </a:r>
            <a:r>
              <a:rPr lang="fr-CH" sz="1400" dirty="0"/>
              <a:t>, </a:t>
            </a:r>
            <a:r>
              <a:rPr lang="fr-CH" sz="1400" dirty="0" err="1"/>
              <a:t>potential</a:t>
            </a:r>
            <a:r>
              <a:rPr lang="fr-CH" sz="1400" dirty="0"/>
              <a:t> for </a:t>
            </a:r>
            <a:r>
              <a:rPr lang="fr-CH" sz="1400" dirty="0" err="1"/>
              <a:t>cost</a:t>
            </a:r>
            <a:r>
              <a:rPr lang="fr-CH" sz="1400" dirty="0"/>
              <a:t> </a:t>
            </a:r>
            <a:r>
              <a:rPr lang="fr-CH" sz="1400" dirty="0" err="1"/>
              <a:t>savings</a:t>
            </a:r>
            <a:endParaRPr lang="fr-CH" sz="1400" dirty="0"/>
          </a:p>
          <a:p>
            <a:r>
              <a:rPr lang="fr-CH" sz="1400" dirty="0" err="1"/>
              <a:t>Many</a:t>
            </a:r>
            <a:r>
              <a:rPr lang="fr-CH" sz="1400" dirty="0"/>
              <a:t> </a:t>
            </a:r>
            <a:r>
              <a:rPr lang="fr-CH" sz="1400" dirty="0" err="1"/>
              <a:t>critical</a:t>
            </a:r>
            <a:r>
              <a:rPr lang="fr-CH" sz="1400" dirty="0"/>
              <a:t> </a:t>
            </a:r>
            <a:r>
              <a:rPr lang="fr-CH" sz="1400" dirty="0" err="1"/>
              <a:t>technical</a:t>
            </a:r>
            <a:r>
              <a:rPr lang="fr-CH" sz="1400" dirty="0"/>
              <a:t> challenges </a:t>
            </a:r>
            <a:r>
              <a:rPr lang="fr-CH" sz="1400" dirty="0" err="1"/>
              <a:t>requiring</a:t>
            </a:r>
            <a:r>
              <a:rPr lang="fr-CH" sz="1400" dirty="0"/>
              <a:t> R&amp;D</a:t>
            </a:r>
            <a:endParaRPr lang="en-GB" sz="1400" dirty="0"/>
          </a:p>
        </p:txBody>
      </p:sp>
    </p:spTree>
    <p:extLst>
      <p:ext uri="{BB962C8B-B14F-4D97-AF65-F5344CB8AC3E}">
        <p14:creationId xmlns:p14="http://schemas.microsoft.com/office/powerpoint/2010/main" val="242936055"/>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6722A-C59F-73BE-FC90-EE05989E73A8}"/>
              </a:ext>
            </a:extLst>
          </p:cNvPr>
          <p:cNvSpPr>
            <a:spLocks noGrp="1"/>
          </p:cNvSpPr>
          <p:nvPr>
            <p:ph type="title"/>
          </p:nvPr>
        </p:nvSpPr>
        <p:spPr>
          <a:xfrm>
            <a:off x="0" y="0"/>
            <a:ext cx="12192000" cy="864972"/>
          </a:xfrm>
        </p:spPr>
        <p:txBody>
          <a:bodyPr/>
          <a:lstStyle/>
          <a:p>
            <a:r>
              <a:rPr lang="en-US" dirty="0"/>
              <a:t>New ideas: the HALHF concept </a:t>
            </a:r>
            <a:endParaRPr lang="en-CH" dirty="0"/>
          </a:p>
        </p:txBody>
      </p:sp>
      <p:sp>
        <p:nvSpPr>
          <p:cNvPr id="4" name="Slide Number Placeholder 3">
            <a:extLst>
              <a:ext uri="{FF2B5EF4-FFF2-40B4-BE49-F238E27FC236}">
                <a16:creationId xmlns:a16="http://schemas.microsoft.com/office/drawing/2014/main" id="{927A084E-B03E-0780-1BDC-4E3787923A0B}"/>
              </a:ext>
            </a:extLst>
          </p:cNvPr>
          <p:cNvSpPr>
            <a:spLocks noGrp="1"/>
          </p:cNvSpPr>
          <p:nvPr>
            <p:ph type="sldNum" sz="quarter" idx="4"/>
          </p:nvPr>
        </p:nvSpPr>
        <p:spPr/>
        <p:txBody>
          <a:bodyPr/>
          <a:lstStyle/>
          <a:p>
            <a:fld id="{17918391-D411-FE40-AAD7-861AE5233E0E}" type="slidenum">
              <a:rPr lang="en-US" smtClean="0"/>
              <a:pPr/>
              <a:t>109</a:t>
            </a:fld>
            <a:endParaRPr lang="en-US" dirty="0"/>
          </a:p>
        </p:txBody>
      </p:sp>
      <p:sp>
        <p:nvSpPr>
          <p:cNvPr id="5" name="Date Placeholder 6">
            <a:extLst>
              <a:ext uri="{FF2B5EF4-FFF2-40B4-BE49-F238E27FC236}">
                <a16:creationId xmlns:a16="http://schemas.microsoft.com/office/drawing/2014/main" id="{4D271A0E-DA78-9F12-95FD-9C3CE0B184EB}"/>
              </a:ext>
            </a:extLst>
          </p:cNvPr>
          <p:cNvSpPr txBox="1">
            <a:spLocks/>
          </p:cNvSpPr>
          <p:nvPr/>
        </p:nvSpPr>
        <p:spPr>
          <a:xfrm>
            <a:off x="2495600" y="6378349"/>
            <a:ext cx="1620788"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CH"/>
              <a:t>18.04.24</a:t>
            </a:r>
            <a:endParaRPr lang="en-US" dirty="0"/>
          </a:p>
        </p:txBody>
      </p:sp>
      <p:sp>
        <p:nvSpPr>
          <p:cNvPr id="6" name="Slide Number Placeholder 4">
            <a:extLst>
              <a:ext uri="{FF2B5EF4-FFF2-40B4-BE49-F238E27FC236}">
                <a16:creationId xmlns:a16="http://schemas.microsoft.com/office/drawing/2014/main" id="{BAE56C9F-4EF5-078E-214D-2E7CA709C1F7}"/>
              </a:ext>
            </a:extLst>
          </p:cNvPr>
          <p:cNvSpPr txBox="1">
            <a:spLocks/>
          </p:cNvSpPr>
          <p:nvPr/>
        </p:nvSpPr>
        <p:spPr>
          <a:xfrm>
            <a:off x="11107546" y="6383848"/>
            <a:ext cx="681254"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6B5EA5A-BC32-A742-B11B-8E7414D5B535}" type="slidenum">
              <a:rPr lang="en-US" smtClean="0"/>
              <a:pPr/>
              <a:t>109</a:t>
            </a:fld>
            <a:endParaRPr lang="en-US" dirty="0"/>
          </a:p>
        </p:txBody>
      </p:sp>
      <p:pic>
        <p:nvPicPr>
          <p:cNvPr id="7" name="Picture 6">
            <a:extLst>
              <a:ext uri="{FF2B5EF4-FFF2-40B4-BE49-F238E27FC236}">
                <a16:creationId xmlns:a16="http://schemas.microsoft.com/office/drawing/2014/main" id="{440D9A5C-33B7-D48D-D752-BCFA7E4DD18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1003" y="1593433"/>
            <a:ext cx="6044570" cy="2872029"/>
          </a:xfrm>
          <a:prstGeom prst="rect">
            <a:avLst/>
          </a:prstGeom>
          <a:effectLst>
            <a:outerShdw blurRad="63500" sx="102000" sy="102000" algn="ctr" rotWithShape="0">
              <a:prstClr val="black">
                <a:alpha val="40000"/>
              </a:prstClr>
            </a:outerShdw>
          </a:effectLst>
        </p:spPr>
      </p:pic>
      <p:sp>
        <p:nvSpPr>
          <p:cNvPr id="8" name="TextBox 7">
            <a:extLst>
              <a:ext uri="{FF2B5EF4-FFF2-40B4-BE49-F238E27FC236}">
                <a16:creationId xmlns:a16="http://schemas.microsoft.com/office/drawing/2014/main" id="{E5B2D565-939C-E973-B5D5-FFA4E10BCAF7}"/>
              </a:ext>
            </a:extLst>
          </p:cNvPr>
          <p:cNvSpPr txBox="1"/>
          <p:nvPr/>
        </p:nvSpPr>
        <p:spPr>
          <a:xfrm>
            <a:off x="7561119" y="1372181"/>
            <a:ext cx="4021281" cy="4339650"/>
          </a:xfrm>
          <a:prstGeom prst="rect">
            <a:avLst/>
          </a:prstGeom>
          <a:noFill/>
        </p:spPr>
        <p:txBody>
          <a:bodyPr wrap="square" lIns="0" tIns="0" rIns="0" bIns="0" rtlCol="0">
            <a:spAutoFit/>
          </a:bodyPr>
          <a:lstStyle/>
          <a:p>
            <a:pPr algn="l"/>
            <a:r>
              <a:rPr lang="en-GB" b="1" dirty="0">
                <a:latin typeface="Calibri" panose="020F0502020204030204" pitchFamily="34" charset="0"/>
                <a:ea typeface="Calibri" panose="020F0502020204030204" pitchFamily="34" charset="0"/>
                <a:cs typeface="Calibri" panose="020F0502020204030204" pitchFamily="34" charset="0"/>
              </a:rPr>
              <a:t>New concept</a:t>
            </a:r>
            <a:r>
              <a:rPr lang="en-GB" dirty="0">
                <a:latin typeface="Calibri" panose="020F0502020204030204" pitchFamily="34" charset="0"/>
                <a:ea typeface="Calibri" panose="020F0502020204030204" pitchFamily="34" charset="0"/>
                <a:cs typeface="Calibri" panose="020F0502020204030204" pitchFamily="34" charset="0"/>
              </a:rPr>
              <a:t>, aiming for pre-CDR end 2024: </a:t>
            </a:r>
          </a:p>
          <a:p>
            <a:pPr algn="l"/>
            <a:endParaRPr lang="en-GB" dirty="0">
              <a:latin typeface="Calibri" panose="020F0502020204030204" pitchFamily="34" charset="0"/>
              <a:ea typeface="Calibri" panose="020F0502020204030204" pitchFamily="34" charset="0"/>
              <a:cs typeface="Calibri" panose="020F0502020204030204" pitchFamily="34" charset="0"/>
            </a:endParaRPr>
          </a:p>
          <a:p>
            <a:pPr marL="285750" indent="-285750" algn="l">
              <a:buFont typeface="Arial" panose="020B0604020202020204" pitchFamily="34" charset="0"/>
              <a:buChar char="•"/>
            </a:pPr>
            <a:r>
              <a:rPr lang="en-GB" dirty="0">
                <a:latin typeface="Calibri" panose="020F0502020204030204" pitchFamily="34" charset="0"/>
                <a:ea typeface="Calibri" panose="020F0502020204030204" pitchFamily="34" charset="0"/>
                <a:cs typeface="Calibri" panose="020F0502020204030204" pitchFamily="34" charset="0"/>
              </a:rPr>
              <a:t>500 GeV for electrons with plasma acceleration</a:t>
            </a:r>
          </a:p>
          <a:p>
            <a:pPr marL="285750" indent="-285750" algn="l">
              <a:buFont typeface="Arial" panose="020B0604020202020204" pitchFamily="34" charset="0"/>
              <a:buChar char="•"/>
            </a:pPr>
            <a:r>
              <a:rPr lang="en-GB" dirty="0">
                <a:latin typeface="Calibri" panose="020F0502020204030204" pitchFamily="34" charset="0"/>
                <a:ea typeface="Calibri" panose="020F0502020204030204" pitchFamily="34" charset="0"/>
                <a:cs typeface="Calibri" panose="020F0502020204030204" pitchFamily="34" charset="0"/>
              </a:rPr>
              <a:t>31 GeV positrons with RF based linac, used also to provide electron </a:t>
            </a:r>
            <a:r>
              <a:rPr lang="en-GB" dirty="0" err="1">
                <a:latin typeface="Calibri" panose="020F0502020204030204" pitchFamily="34" charset="0"/>
                <a:ea typeface="Calibri" panose="020F0502020204030204" pitchFamily="34" charset="0"/>
                <a:cs typeface="Calibri" panose="020F0502020204030204" pitchFamily="34" charset="0"/>
              </a:rPr>
              <a:t>drivebeam</a:t>
            </a:r>
            <a:r>
              <a:rPr lang="en-GB" dirty="0">
                <a:latin typeface="Calibri" panose="020F0502020204030204" pitchFamily="34" charset="0"/>
                <a:ea typeface="Calibri" panose="020F0502020204030204" pitchFamily="34" charset="0"/>
                <a:cs typeface="Calibri" panose="020F0502020204030204" pitchFamily="34" charset="0"/>
              </a:rPr>
              <a:t> for the plasma acceleration </a:t>
            </a:r>
          </a:p>
          <a:p>
            <a:pPr marL="285750" indent="-285750" algn="l">
              <a:buFont typeface="Arial" panose="020B0604020202020204" pitchFamily="34" charset="0"/>
              <a:buChar char="•"/>
            </a:pPr>
            <a:r>
              <a:rPr lang="en-GB" dirty="0">
                <a:latin typeface="Calibri" panose="020F0502020204030204" pitchFamily="34" charset="0"/>
                <a:ea typeface="Calibri" panose="020F0502020204030204" pitchFamily="34" charset="0"/>
                <a:cs typeface="Calibri" panose="020F0502020204030204" pitchFamily="34" charset="0"/>
              </a:rPr>
              <a:t>Reach 250 GeV collision energy, luminosity 10</a:t>
            </a:r>
            <a:r>
              <a:rPr lang="en-GB" baseline="30000" dirty="0">
                <a:latin typeface="Calibri" panose="020F0502020204030204" pitchFamily="34" charset="0"/>
                <a:ea typeface="Calibri" panose="020F0502020204030204" pitchFamily="34" charset="0"/>
                <a:cs typeface="Calibri" panose="020F0502020204030204" pitchFamily="34" charset="0"/>
              </a:rPr>
              <a:t>34</a:t>
            </a:r>
          </a:p>
          <a:p>
            <a:pPr marL="285750" indent="-285750" algn="l">
              <a:buFont typeface="Arial" panose="020B0604020202020204" pitchFamily="34" charset="0"/>
              <a:buChar char="•"/>
            </a:pPr>
            <a:r>
              <a:rPr lang="en-GB" dirty="0">
                <a:latin typeface="Calibri" panose="020F0502020204030204" pitchFamily="34" charset="0"/>
                <a:ea typeface="Calibri" panose="020F0502020204030204" pitchFamily="34" charset="0"/>
                <a:cs typeface="Calibri" panose="020F0502020204030204" pitchFamily="34" charset="0"/>
                <a:hlinkClick r:id="rId3"/>
              </a:rPr>
              <a:t>https://arxiv.org/pdf/2303.10150.pdf</a:t>
            </a:r>
            <a:endParaRPr lang="en-GB" dirty="0">
              <a:latin typeface="Calibri" panose="020F0502020204030204" pitchFamily="34" charset="0"/>
              <a:ea typeface="Calibri" panose="020F0502020204030204" pitchFamily="34" charset="0"/>
              <a:cs typeface="Calibri" panose="020F0502020204030204" pitchFamily="34" charset="0"/>
            </a:endParaRPr>
          </a:p>
          <a:p>
            <a:pPr algn="l"/>
            <a:endParaRPr lang="en-GB" dirty="0">
              <a:latin typeface="Calibri" panose="020F0502020204030204" pitchFamily="34" charset="0"/>
              <a:ea typeface="Calibri" panose="020F0502020204030204" pitchFamily="34" charset="0"/>
              <a:cs typeface="Calibri" panose="020F0502020204030204" pitchFamily="34" charset="0"/>
            </a:endParaRPr>
          </a:p>
          <a:p>
            <a:pPr algn="l"/>
            <a:r>
              <a:rPr lang="en-GB" dirty="0">
                <a:latin typeface="Calibri" panose="020F0502020204030204" pitchFamily="34" charset="0"/>
                <a:ea typeface="Calibri" panose="020F0502020204030204" pitchFamily="34" charset="0"/>
                <a:cs typeface="Calibri" panose="020F0502020204030204" pitchFamily="34" charset="0"/>
              </a:rPr>
              <a:t>Asymmetric technologies, energies and bunch charges </a:t>
            </a:r>
          </a:p>
          <a:p>
            <a:pPr algn="l"/>
            <a:endParaRPr lang="en-GB" sz="1200" dirty="0">
              <a:latin typeface="Calibri" panose="020F0502020204030204" pitchFamily="34" charset="0"/>
              <a:ea typeface="Calibri" panose="020F0502020204030204" pitchFamily="34" charset="0"/>
              <a:cs typeface="Calibri" panose="020F0502020204030204" pitchFamily="34" charset="0"/>
            </a:endParaRPr>
          </a:p>
          <a:p>
            <a:pPr algn="l"/>
            <a:r>
              <a:rPr lang="en-GB" dirty="0">
                <a:latin typeface="Calibri" panose="020F0502020204030204" pitchFamily="34" charset="0"/>
                <a:ea typeface="Calibri" panose="020F0502020204030204" pitchFamily="34" charset="0"/>
                <a:cs typeface="Calibri" panose="020F0502020204030204" pitchFamily="34" charset="0"/>
              </a:rPr>
              <a:t>Small footprint, lower cost</a:t>
            </a:r>
          </a:p>
        </p:txBody>
      </p:sp>
      <p:sp>
        <p:nvSpPr>
          <p:cNvPr id="9" name="TextBox 8">
            <a:extLst>
              <a:ext uri="{FF2B5EF4-FFF2-40B4-BE49-F238E27FC236}">
                <a16:creationId xmlns:a16="http://schemas.microsoft.com/office/drawing/2014/main" id="{E67FFD6A-1F14-8581-A9D1-6BDB0E31BBDD}"/>
              </a:ext>
            </a:extLst>
          </p:cNvPr>
          <p:cNvSpPr txBox="1"/>
          <p:nvPr/>
        </p:nvSpPr>
        <p:spPr>
          <a:xfrm>
            <a:off x="403200" y="4686714"/>
            <a:ext cx="6572221" cy="1384995"/>
          </a:xfrm>
          <a:prstGeom prst="rect">
            <a:avLst/>
          </a:prstGeom>
          <a:noFill/>
        </p:spPr>
        <p:txBody>
          <a:bodyPr wrap="square" lIns="0" tIns="0" rIns="0" bIns="0" rtlCol="0">
            <a:spAutoFit/>
          </a:bodyPr>
          <a:lstStyle/>
          <a:p>
            <a:pPr algn="l"/>
            <a:r>
              <a:rPr lang="en-GB" b="1" dirty="0">
                <a:latin typeface="Calibri" panose="020F0502020204030204" pitchFamily="34" charset="0"/>
                <a:ea typeface="Calibri" panose="020F0502020204030204" pitchFamily="34" charset="0"/>
                <a:cs typeface="Calibri" panose="020F0502020204030204" pitchFamily="34" charset="0"/>
              </a:rPr>
              <a:t>Several key plasma acc. challenges:</a:t>
            </a:r>
          </a:p>
          <a:p>
            <a:pPr algn="l"/>
            <a:r>
              <a:rPr lang="en-GB" dirty="0">
                <a:latin typeface="Calibri" panose="020F0502020204030204" pitchFamily="34" charset="0"/>
                <a:ea typeface="Calibri" panose="020F0502020204030204" pitchFamily="34" charset="0"/>
                <a:cs typeface="Calibri" panose="020F0502020204030204" pitchFamily="34" charset="0"/>
              </a:rPr>
              <a:t>Multi-staging, emittances, energy spread, stabilities, spin polarisation preservation, efficiencies, rep rate, plasma cell cooling and more </a:t>
            </a:r>
          </a:p>
          <a:p>
            <a:pPr algn="l"/>
            <a:r>
              <a:rPr lang="en-GB" b="1" dirty="0">
                <a:latin typeface="Calibri" panose="020F0502020204030204" pitchFamily="34" charset="0"/>
                <a:ea typeface="Calibri" panose="020F0502020204030204" pitchFamily="34" charset="0"/>
                <a:cs typeface="Calibri" panose="020F0502020204030204" pitchFamily="34" charset="0"/>
              </a:rPr>
              <a:t>Conventional beam(s) challenges:</a:t>
            </a:r>
          </a:p>
          <a:p>
            <a:pPr algn="l"/>
            <a:r>
              <a:rPr lang="en-GB" dirty="0">
                <a:latin typeface="Calibri" panose="020F0502020204030204" pitchFamily="34" charset="0"/>
                <a:ea typeface="Calibri" panose="020F0502020204030204" pitchFamily="34" charset="0"/>
                <a:cs typeface="Calibri" panose="020F0502020204030204" pitchFamily="34" charset="0"/>
              </a:rPr>
              <a:t>Positron production, damping rings, RF linac, beam delivery system </a:t>
            </a:r>
          </a:p>
        </p:txBody>
      </p:sp>
      <p:sp>
        <p:nvSpPr>
          <p:cNvPr id="10" name="TextBox 9">
            <a:extLst>
              <a:ext uri="{FF2B5EF4-FFF2-40B4-BE49-F238E27FC236}">
                <a16:creationId xmlns:a16="http://schemas.microsoft.com/office/drawing/2014/main" id="{5E95F134-9EBE-9F7E-B152-EBEABD20C3A0}"/>
              </a:ext>
            </a:extLst>
          </p:cNvPr>
          <p:cNvSpPr txBox="1"/>
          <p:nvPr/>
        </p:nvSpPr>
        <p:spPr>
          <a:xfrm>
            <a:off x="403200" y="1002849"/>
            <a:ext cx="5815308" cy="369332"/>
          </a:xfrm>
          <a:prstGeom prst="rect">
            <a:avLst/>
          </a:prstGeom>
          <a:solidFill>
            <a:schemeClr val="bg1"/>
          </a:solidFill>
        </p:spPr>
        <p:txBody>
          <a:bodyPr wrap="square">
            <a:spAutoFit/>
          </a:bodyPr>
          <a:lstStyle/>
          <a:p>
            <a:r>
              <a:rPr lang="en-US" sz="1800" b="1" dirty="0">
                <a:solidFill>
                  <a:srgbClr val="B21600"/>
                </a:solidFill>
                <a:effectLst/>
                <a:latin typeface="HelveticaNeue" panose="02000503000000020004" pitchFamily="2" charset="0"/>
              </a:rPr>
              <a:t>HALHF</a:t>
            </a:r>
            <a:r>
              <a:rPr lang="en-US" sz="1800" dirty="0">
                <a:solidFill>
                  <a:srgbClr val="B21600"/>
                </a:solidFill>
                <a:effectLst/>
                <a:latin typeface="HelveticaNeue" panose="02000503000000020004" pitchFamily="2" charset="0"/>
              </a:rPr>
              <a:t>: A Hybrid, Asymmetric, Linear Higgs Factory </a:t>
            </a:r>
            <a:endParaRPr lang="en-US" dirty="0">
              <a:effectLst/>
            </a:endParaRPr>
          </a:p>
        </p:txBody>
      </p:sp>
      <p:sp>
        <p:nvSpPr>
          <p:cNvPr id="11" name="Footer Placeholder 2">
            <a:extLst>
              <a:ext uri="{FF2B5EF4-FFF2-40B4-BE49-F238E27FC236}">
                <a16:creationId xmlns:a16="http://schemas.microsoft.com/office/drawing/2014/main" id="{8440F066-300D-09F8-4D84-2DD0134DDC75}"/>
              </a:ext>
            </a:extLst>
          </p:cNvPr>
          <p:cNvSpPr txBox="1">
            <a:spLocks/>
          </p:cNvSpPr>
          <p:nvPr/>
        </p:nvSpPr>
        <p:spPr>
          <a:xfrm>
            <a:off x="4259262" y="6383848"/>
            <a:ext cx="6572221"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Steinar Stapnes </a:t>
            </a:r>
            <a:endParaRPr lang="en-US" dirty="0"/>
          </a:p>
        </p:txBody>
      </p:sp>
    </p:spTree>
    <p:extLst>
      <p:ext uri="{BB962C8B-B14F-4D97-AF65-F5344CB8AC3E}">
        <p14:creationId xmlns:p14="http://schemas.microsoft.com/office/powerpoint/2010/main" val="14023374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E7845-7780-4586-8FC6-FA679B7F9BA9}"/>
              </a:ext>
            </a:extLst>
          </p:cNvPr>
          <p:cNvSpPr>
            <a:spLocks noGrp="1"/>
          </p:cNvSpPr>
          <p:nvPr>
            <p:ph type="title"/>
          </p:nvPr>
        </p:nvSpPr>
        <p:spPr>
          <a:xfrm>
            <a:off x="0" y="0"/>
            <a:ext cx="12192000" cy="956257"/>
          </a:xfrm>
        </p:spPr>
        <p:txBody>
          <a:bodyPr/>
          <a:lstStyle/>
          <a:p>
            <a:r>
              <a:rPr lang="fr-CH" dirty="0" err="1"/>
              <a:t>Combined</a:t>
            </a:r>
            <a:r>
              <a:rPr lang="fr-CH" dirty="0"/>
              <a:t> </a:t>
            </a:r>
            <a:r>
              <a:rPr lang="fr-CH" dirty="0" err="1"/>
              <a:t>effect</a:t>
            </a:r>
            <a:r>
              <a:rPr lang="fr-CH" dirty="0"/>
              <a:t> on </a:t>
            </a:r>
            <a:r>
              <a:rPr lang="fr-CH" dirty="0" err="1"/>
              <a:t>particles</a:t>
            </a:r>
            <a:r>
              <a:rPr lang="fr-CH" dirty="0"/>
              <a:t>: the Lorentz force</a:t>
            </a:r>
            <a:endParaRPr lang="en-GB" dirty="0"/>
          </a:p>
        </p:txBody>
      </p:sp>
      <p:sp>
        <p:nvSpPr>
          <p:cNvPr id="4" name="Slide Number Placeholder 3">
            <a:extLst>
              <a:ext uri="{FF2B5EF4-FFF2-40B4-BE49-F238E27FC236}">
                <a16:creationId xmlns:a16="http://schemas.microsoft.com/office/drawing/2014/main" id="{B519D7EE-6BC0-4286-AA40-BF7B12B3F07D}"/>
              </a:ext>
            </a:extLst>
          </p:cNvPr>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5" name="Picture 4">
            <a:extLst>
              <a:ext uri="{FF2B5EF4-FFF2-40B4-BE49-F238E27FC236}">
                <a16:creationId xmlns:a16="http://schemas.microsoft.com/office/drawing/2014/main" id="{E88F88D2-A62A-4866-B5C9-086CE8CA867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7554" y="1417682"/>
            <a:ext cx="3593140" cy="1925761"/>
          </a:xfrm>
          <a:prstGeom prst="rect">
            <a:avLst/>
          </a:prstGeom>
        </p:spPr>
      </p:pic>
      <p:sp>
        <p:nvSpPr>
          <p:cNvPr id="6" name="TextBox 5">
            <a:extLst>
              <a:ext uri="{FF2B5EF4-FFF2-40B4-BE49-F238E27FC236}">
                <a16:creationId xmlns:a16="http://schemas.microsoft.com/office/drawing/2014/main" id="{B1220F17-AC24-4B86-9B58-59324FCD01A3}"/>
              </a:ext>
            </a:extLst>
          </p:cNvPr>
          <p:cNvSpPr txBox="1"/>
          <p:nvPr/>
        </p:nvSpPr>
        <p:spPr>
          <a:xfrm>
            <a:off x="5665557" y="1299203"/>
            <a:ext cx="5951407" cy="4601260"/>
          </a:xfrm>
          <a:prstGeom prst="rect">
            <a:avLst/>
          </a:prstGeom>
          <a:noFill/>
        </p:spPr>
        <p:txBody>
          <a:bodyPr wrap="square" lIns="0" tIns="0" rIns="0" bIns="0" rtlCol="0">
            <a:spAutoFit/>
          </a:bodyPr>
          <a:lstStyle/>
          <a:p>
            <a:pPr algn="l"/>
            <a:r>
              <a:rPr lang="en-GB" sz="2400" dirty="0"/>
              <a:t>We extract the particles from the atoms and then:</a:t>
            </a:r>
          </a:p>
          <a:p>
            <a:pPr marL="342900" indent="-342900" algn="l">
              <a:buFont typeface="Wingdings" panose="05000000000000000000" pitchFamily="2" charset="2"/>
              <a:buChar char="Ø"/>
            </a:pPr>
            <a:r>
              <a:rPr lang="en-GB" sz="2400" dirty="0"/>
              <a:t>give them energy using electric fields,</a:t>
            </a:r>
          </a:p>
          <a:p>
            <a:pPr marL="342900" indent="-342900" algn="l">
              <a:buFont typeface="Wingdings" panose="05000000000000000000" pitchFamily="2" charset="2"/>
              <a:buChar char="Ø"/>
            </a:pPr>
            <a:r>
              <a:rPr lang="en-GB" sz="2400" dirty="0"/>
              <a:t>guide them using magnetic fields</a:t>
            </a:r>
          </a:p>
          <a:p>
            <a:pPr algn="l"/>
            <a:endParaRPr lang="en-GB" sz="1100" dirty="0"/>
          </a:p>
          <a:p>
            <a:pPr algn="l"/>
            <a:r>
              <a:rPr lang="en-GB" sz="2400" dirty="0"/>
              <a:t>Newton-Lorentz force:</a:t>
            </a:r>
          </a:p>
          <a:p>
            <a:pPr algn="l"/>
            <a:endParaRPr lang="en-GB" sz="2400" dirty="0"/>
          </a:p>
          <a:p>
            <a:pPr algn="l"/>
            <a:endParaRPr lang="en-GB" sz="2400" dirty="0"/>
          </a:p>
          <a:p>
            <a:pPr algn="l"/>
            <a:endParaRPr lang="en-GB" sz="2400" dirty="0"/>
          </a:p>
          <a:p>
            <a:pPr algn="l"/>
            <a:r>
              <a:rPr lang="en-GB" sz="2400" dirty="0"/>
              <a:t>Can be accelerated only particles that have an electric charge: electrons, protons, ions (= charged nuclei)</a:t>
            </a:r>
          </a:p>
          <a:p>
            <a:pPr algn="l"/>
            <a:r>
              <a:rPr lang="fr-CH" sz="2400" dirty="0"/>
              <a:t> </a:t>
            </a:r>
            <a:endParaRPr lang="en-GB" sz="2400" dirty="0"/>
          </a:p>
        </p:txBody>
      </p:sp>
      <p:graphicFrame>
        <p:nvGraphicFramePr>
          <p:cNvPr id="7" name="Table 7">
            <a:extLst>
              <a:ext uri="{FF2B5EF4-FFF2-40B4-BE49-F238E27FC236}">
                <a16:creationId xmlns:a16="http://schemas.microsoft.com/office/drawing/2014/main" id="{05128E4E-15BD-4895-8A6A-B10CBEEEFD3F}"/>
              </a:ext>
            </a:extLst>
          </p:cNvPr>
          <p:cNvGraphicFramePr>
            <a:graphicFrameLocks noGrp="1"/>
          </p:cNvGraphicFramePr>
          <p:nvPr/>
        </p:nvGraphicFramePr>
        <p:xfrm>
          <a:off x="659683" y="3572920"/>
          <a:ext cx="3883978" cy="1483360"/>
        </p:xfrm>
        <a:graphic>
          <a:graphicData uri="http://schemas.openxmlformats.org/drawingml/2006/table">
            <a:tbl>
              <a:tblPr firstRow="1" bandRow="1">
                <a:tableStyleId>{8EC20E35-A176-4012-BC5E-935CFFF8708E}</a:tableStyleId>
              </a:tblPr>
              <a:tblGrid>
                <a:gridCol w="1198880">
                  <a:extLst>
                    <a:ext uri="{9D8B030D-6E8A-4147-A177-3AD203B41FA5}">
                      <a16:colId xmlns:a16="http://schemas.microsoft.com/office/drawing/2014/main" val="3144279136"/>
                    </a:ext>
                  </a:extLst>
                </a:gridCol>
                <a:gridCol w="1275080">
                  <a:extLst>
                    <a:ext uri="{9D8B030D-6E8A-4147-A177-3AD203B41FA5}">
                      <a16:colId xmlns:a16="http://schemas.microsoft.com/office/drawing/2014/main" val="182292947"/>
                    </a:ext>
                  </a:extLst>
                </a:gridCol>
                <a:gridCol w="1410018">
                  <a:extLst>
                    <a:ext uri="{9D8B030D-6E8A-4147-A177-3AD203B41FA5}">
                      <a16:colId xmlns:a16="http://schemas.microsoft.com/office/drawing/2014/main" val="3564040742"/>
                    </a:ext>
                  </a:extLst>
                </a:gridCol>
              </a:tblGrid>
              <a:tr h="370840">
                <a:tc>
                  <a:txBody>
                    <a:bodyPr/>
                    <a:lstStyle/>
                    <a:p>
                      <a:endParaRPr lang="en-GB"/>
                    </a:p>
                  </a:txBody>
                  <a:tcPr/>
                </a:tc>
                <a:tc>
                  <a:txBody>
                    <a:bodyPr/>
                    <a:lstStyle/>
                    <a:p>
                      <a:r>
                        <a:rPr lang="fr-CH" dirty="0"/>
                        <a:t>Charge</a:t>
                      </a:r>
                      <a:endParaRPr lang="en-GB" dirty="0"/>
                    </a:p>
                  </a:txBody>
                  <a:tcPr/>
                </a:tc>
                <a:tc>
                  <a:txBody>
                    <a:bodyPr/>
                    <a:lstStyle/>
                    <a:p>
                      <a:r>
                        <a:rPr lang="fr-CH" dirty="0"/>
                        <a:t>Mass</a:t>
                      </a:r>
                      <a:endParaRPr lang="en-GB" dirty="0"/>
                    </a:p>
                  </a:txBody>
                  <a:tcPr/>
                </a:tc>
                <a:extLst>
                  <a:ext uri="{0D108BD9-81ED-4DB2-BD59-A6C34878D82A}">
                    <a16:rowId xmlns:a16="http://schemas.microsoft.com/office/drawing/2014/main" val="4008666290"/>
                  </a:ext>
                </a:extLst>
              </a:tr>
              <a:tr h="370840">
                <a:tc>
                  <a:txBody>
                    <a:bodyPr/>
                    <a:lstStyle/>
                    <a:p>
                      <a:r>
                        <a:rPr lang="fr-CH" dirty="0"/>
                        <a:t>Electrons</a:t>
                      </a:r>
                      <a:endParaRPr lang="en-GB" dirty="0"/>
                    </a:p>
                  </a:txBody>
                  <a:tcPr/>
                </a:tc>
                <a:tc>
                  <a:txBody>
                    <a:bodyPr/>
                    <a:lstStyle/>
                    <a:p>
                      <a:r>
                        <a:rPr lang="fr-CH" dirty="0"/>
                        <a:t>-1 e </a:t>
                      </a:r>
                      <a:endParaRPr lang="en-GB" dirty="0"/>
                    </a:p>
                  </a:txBody>
                  <a:tcPr/>
                </a:tc>
                <a:tc>
                  <a:txBody>
                    <a:bodyPr/>
                    <a:lstStyle/>
                    <a:p>
                      <a:r>
                        <a:rPr lang="fr-CH" dirty="0"/>
                        <a:t>1 m</a:t>
                      </a:r>
                      <a:r>
                        <a:rPr lang="fr-CH" baseline="-25000" dirty="0"/>
                        <a:t>e</a:t>
                      </a:r>
                      <a:r>
                        <a:rPr lang="fr-CH" dirty="0"/>
                        <a:t> </a:t>
                      </a:r>
                      <a:endParaRPr lang="en-GB" dirty="0"/>
                    </a:p>
                  </a:txBody>
                  <a:tcPr/>
                </a:tc>
                <a:extLst>
                  <a:ext uri="{0D108BD9-81ED-4DB2-BD59-A6C34878D82A}">
                    <a16:rowId xmlns:a16="http://schemas.microsoft.com/office/drawing/2014/main" val="775829106"/>
                  </a:ext>
                </a:extLst>
              </a:tr>
              <a:tr h="370840">
                <a:tc>
                  <a:txBody>
                    <a:bodyPr/>
                    <a:lstStyle/>
                    <a:p>
                      <a:r>
                        <a:rPr lang="fr-CH" dirty="0"/>
                        <a:t>Protons</a:t>
                      </a:r>
                      <a:endParaRPr lang="en-GB" dirty="0"/>
                    </a:p>
                  </a:txBody>
                  <a:tcPr/>
                </a:tc>
                <a:tc>
                  <a:txBody>
                    <a:bodyPr/>
                    <a:lstStyle/>
                    <a:p>
                      <a:r>
                        <a:rPr lang="fr-CH" dirty="0"/>
                        <a:t>+1 e</a:t>
                      </a:r>
                      <a:endParaRPr lang="en-GB" dirty="0"/>
                    </a:p>
                  </a:txBody>
                  <a:tcPr/>
                </a:tc>
                <a:tc>
                  <a:txBody>
                    <a:bodyPr/>
                    <a:lstStyle/>
                    <a:p>
                      <a:r>
                        <a:rPr lang="fr-CH" dirty="0"/>
                        <a:t>1 </a:t>
                      </a:r>
                      <a:r>
                        <a:rPr lang="fr-CH" dirty="0" err="1"/>
                        <a:t>m</a:t>
                      </a:r>
                      <a:r>
                        <a:rPr lang="fr-CH" baseline="-25000" dirty="0" err="1"/>
                        <a:t>p</a:t>
                      </a:r>
                      <a:r>
                        <a:rPr lang="fr-CH" dirty="0"/>
                        <a:t> </a:t>
                      </a:r>
                      <a:endParaRPr lang="en-GB" dirty="0"/>
                    </a:p>
                  </a:txBody>
                  <a:tcPr/>
                </a:tc>
                <a:extLst>
                  <a:ext uri="{0D108BD9-81ED-4DB2-BD59-A6C34878D82A}">
                    <a16:rowId xmlns:a16="http://schemas.microsoft.com/office/drawing/2014/main" val="1869303167"/>
                  </a:ext>
                </a:extLst>
              </a:tr>
              <a:tr h="370840">
                <a:tc>
                  <a:txBody>
                    <a:bodyPr/>
                    <a:lstStyle/>
                    <a:p>
                      <a:r>
                        <a:rPr lang="fr-CH" dirty="0"/>
                        <a:t>Ions</a:t>
                      </a:r>
                      <a:endParaRPr lang="en-GB" dirty="0"/>
                    </a:p>
                  </a:txBody>
                  <a:tcPr/>
                </a:tc>
                <a:tc>
                  <a:txBody>
                    <a:bodyPr/>
                    <a:lstStyle/>
                    <a:p>
                      <a:r>
                        <a:rPr lang="fr-CH" dirty="0"/>
                        <a:t>+1 / +82 e</a:t>
                      </a:r>
                      <a:endParaRPr lang="en-GB" dirty="0"/>
                    </a:p>
                  </a:txBody>
                  <a:tcPr/>
                </a:tc>
                <a:tc>
                  <a:txBody>
                    <a:bodyPr/>
                    <a:lstStyle/>
                    <a:p>
                      <a:r>
                        <a:rPr lang="fr-CH" dirty="0"/>
                        <a:t>1 – 238 </a:t>
                      </a:r>
                      <a:r>
                        <a:rPr lang="fr-CH" dirty="0" err="1"/>
                        <a:t>m</a:t>
                      </a:r>
                      <a:r>
                        <a:rPr lang="fr-CH" baseline="-25000" dirty="0" err="1"/>
                        <a:t>p</a:t>
                      </a:r>
                      <a:r>
                        <a:rPr lang="fr-CH" dirty="0"/>
                        <a:t> </a:t>
                      </a:r>
                      <a:endParaRPr lang="en-GB" dirty="0"/>
                    </a:p>
                  </a:txBody>
                  <a:tcPr/>
                </a:tc>
                <a:extLst>
                  <a:ext uri="{0D108BD9-81ED-4DB2-BD59-A6C34878D82A}">
                    <a16:rowId xmlns:a16="http://schemas.microsoft.com/office/drawing/2014/main" val="3179051791"/>
                  </a:ext>
                </a:extLst>
              </a:tr>
            </a:tbl>
          </a:graphicData>
        </a:graphic>
      </p:graphicFrame>
      <p:sp>
        <p:nvSpPr>
          <p:cNvPr id="8" name="TextBox 7">
            <a:extLst>
              <a:ext uri="{FF2B5EF4-FFF2-40B4-BE49-F238E27FC236}">
                <a16:creationId xmlns:a16="http://schemas.microsoft.com/office/drawing/2014/main" id="{A48A863F-6334-4643-A476-27E89A79D773}"/>
              </a:ext>
            </a:extLst>
          </p:cNvPr>
          <p:cNvSpPr txBox="1"/>
          <p:nvPr/>
        </p:nvSpPr>
        <p:spPr>
          <a:xfrm>
            <a:off x="208381" y="5283351"/>
            <a:ext cx="5147243" cy="830997"/>
          </a:xfrm>
          <a:prstGeom prst="rect">
            <a:avLst/>
          </a:prstGeom>
          <a:noFill/>
        </p:spPr>
        <p:txBody>
          <a:bodyPr wrap="none" lIns="0" tIns="0" rIns="0" bIns="0" rtlCol="0">
            <a:spAutoFit/>
          </a:bodyPr>
          <a:lstStyle/>
          <a:p>
            <a:pPr algn="l"/>
            <a:r>
              <a:rPr lang="fr-CH" dirty="0"/>
              <a:t>Unit charge 1 e = 1.6 × 10</a:t>
            </a:r>
            <a:r>
              <a:rPr lang="fr-CH" baseline="30000" dirty="0"/>
              <a:t>-19</a:t>
            </a:r>
            <a:r>
              <a:rPr lang="fr-CH" dirty="0"/>
              <a:t> Coulombs</a:t>
            </a:r>
          </a:p>
          <a:p>
            <a:pPr algn="l"/>
            <a:r>
              <a:rPr lang="fr-CH" dirty="0"/>
              <a:t>Electron mass 1 m</a:t>
            </a:r>
            <a:r>
              <a:rPr lang="fr-CH" baseline="-25000" dirty="0"/>
              <a:t>e</a:t>
            </a:r>
            <a:r>
              <a:rPr lang="fr-CH" dirty="0"/>
              <a:t> = 9.1 × 10</a:t>
            </a:r>
            <a:r>
              <a:rPr lang="fr-CH" baseline="30000" dirty="0"/>
              <a:t>-31</a:t>
            </a:r>
            <a:r>
              <a:rPr lang="fr-CH" dirty="0"/>
              <a:t> kg = 511 keV/c</a:t>
            </a:r>
            <a:r>
              <a:rPr lang="fr-CH" baseline="30000" dirty="0"/>
              <a:t>2</a:t>
            </a:r>
          </a:p>
          <a:p>
            <a:r>
              <a:rPr lang="fr-CH" dirty="0"/>
              <a:t>Proton mass 1 </a:t>
            </a:r>
            <a:r>
              <a:rPr lang="fr-CH" dirty="0" err="1"/>
              <a:t>m</a:t>
            </a:r>
            <a:r>
              <a:rPr lang="fr-CH" baseline="-25000" dirty="0" err="1"/>
              <a:t>p</a:t>
            </a:r>
            <a:r>
              <a:rPr lang="fr-CH" dirty="0"/>
              <a:t> = 1.67 × 10</a:t>
            </a:r>
            <a:r>
              <a:rPr lang="fr-CH" baseline="30000" dirty="0"/>
              <a:t>-27</a:t>
            </a:r>
            <a:r>
              <a:rPr lang="fr-CH" dirty="0"/>
              <a:t> kg = 938 MeV/c</a:t>
            </a:r>
            <a:r>
              <a:rPr lang="fr-CH" baseline="30000" dirty="0"/>
              <a:t>2</a:t>
            </a:r>
            <a:r>
              <a:rPr lang="fr-CH" dirty="0"/>
              <a:t> </a:t>
            </a:r>
            <a:endParaRPr lang="en-GB" dirty="0"/>
          </a:p>
        </p:txBody>
      </p:sp>
      <p:graphicFrame>
        <p:nvGraphicFramePr>
          <p:cNvPr id="9" name="Object 20">
            <a:extLst>
              <a:ext uri="{FF2B5EF4-FFF2-40B4-BE49-F238E27FC236}">
                <a16:creationId xmlns:a16="http://schemas.microsoft.com/office/drawing/2014/main" id="{A81F1649-B8C6-4D20-9755-41EBAD1EC0F2}"/>
              </a:ext>
            </a:extLst>
          </p:cNvPr>
          <p:cNvGraphicFramePr>
            <a:graphicFrameLocks noChangeAspect="1"/>
          </p:cNvGraphicFramePr>
          <p:nvPr>
            <p:extLst>
              <p:ext uri="{D42A27DB-BD31-4B8C-83A1-F6EECF244321}">
                <p14:modId xmlns:p14="http://schemas.microsoft.com/office/powerpoint/2010/main" val="3633014243"/>
              </p:ext>
            </p:extLst>
          </p:nvPr>
        </p:nvGraphicFramePr>
        <p:xfrm>
          <a:off x="6418040" y="3429000"/>
          <a:ext cx="3107834" cy="883532"/>
        </p:xfrm>
        <a:graphic>
          <a:graphicData uri="http://schemas.openxmlformats.org/presentationml/2006/ole">
            <mc:AlternateContent xmlns:mc="http://schemas.openxmlformats.org/markup-compatibility/2006">
              <mc:Choice xmlns:v="urn:schemas-microsoft-com:vml" Requires="v">
                <p:oleObj name="Equation" r:id="rId3" imgW="1384300" imgH="393700" progId="Equation.DSMT4">
                  <p:embed/>
                </p:oleObj>
              </mc:Choice>
              <mc:Fallback>
                <p:oleObj name="Equation" r:id="rId3" imgW="1384300" imgH="393700" progId="Equation.DSMT4">
                  <p:embed/>
                  <p:pic>
                    <p:nvPicPr>
                      <p:cNvPr id="9" name="Object 20">
                        <a:extLst>
                          <a:ext uri="{FF2B5EF4-FFF2-40B4-BE49-F238E27FC236}">
                            <a16:creationId xmlns:a16="http://schemas.microsoft.com/office/drawing/2014/main" id="{A81F1649-B8C6-4D20-9755-41EBAD1EC0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8040" y="3429000"/>
                        <a:ext cx="3107834" cy="883532"/>
                      </a:xfrm>
                      <a:prstGeom prst="rect">
                        <a:avLst/>
                      </a:prstGeom>
                      <a:noFill/>
                      <a:ln>
                        <a:solidFill>
                          <a:srgbClr val="FF0000"/>
                        </a:solidFill>
                      </a:ln>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10" name="TextBox 9">
            <a:extLst>
              <a:ext uri="{FF2B5EF4-FFF2-40B4-BE49-F238E27FC236}">
                <a16:creationId xmlns:a16="http://schemas.microsoft.com/office/drawing/2014/main" id="{FA8B92ED-82CA-49E2-8912-3187CC3A8276}"/>
              </a:ext>
            </a:extLst>
          </p:cNvPr>
          <p:cNvSpPr txBox="1"/>
          <p:nvPr/>
        </p:nvSpPr>
        <p:spPr>
          <a:xfrm>
            <a:off x="9745070" y="3501434"/>
            <a:ext cx="2091090" cy="738664"/>
          </a:xfrm>
          <a:prstGeom prst="rect">
            <a:avLst/>
          </a:prstGeom>
          <a:noFill/>
        </p:spPr>
        <p:txBody>
          <a:bodyPr wrap="square" rtlCol="0">
            <a:spAutoFit/>
          </a:bodyPr>
          <a:lstStyle/>
          <a:p>
            <a:r>
              <a:rPr lang="en-GB" sz="1400" dirty="0"/>
              <a:t>2</a:t>
            </a:r>
            <a:r>
              <a:rPr lang="en-GB" sz="1400" baseline="30000" dirty="0"/>
              <a:t>nd</a:t>
            </a:r>
            <a:r>
              <a:rPr lang="en-GB" sz="1400" dirty="0"/>
              <a:t> term always perpendicular to motion =&gt; no acceleration</a:t>
            </a:r>
          </a:p>
        </p:txBody>
      </p:sp>
    </p:spTree>
    <p:extLst>
      <p:ext uri="{BB962C8B-B14F-4D97-AF65-F5344CB8AC3E}">
        <p14:creationId xmlns:p14="http://schemas.microsoft.com/office/powerpoint/2010/main" val="124643032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69D518-69F2-0E81-6386-2320E829A087}"/>
              </a:ext>
            </a:extLst>
          </p:cNvPr>
          <p:cNvSpPr>
            <a:spLocks noGrp="1"/>
          </p:cNvSpPr>
          <p:nvPr>
            <p:ph type="title"/>
          </p:nvPr>
        </p:nvSpPr>
        <p:spPr>
          <a:xfrm>
            <a:off x="0" y="4893"/>
            <a:ext cx="12192000" cy="722764"/>
          </a:xfrm>
        </p:spPr>
        <p:txBody>
          <a:bodyPr/>
          <a:lstStyle/>
          <a:p>
            <a:r>
              <a:rPr lang="en-US" dirty="0"/>
              <a:t>Comparing for sustainability - LCA</a:t>
            </a:r>
            <a:endParaRPr lang="en-CH" dirty="0"/>
          </a:p>
        </p:txBody>
      </p:sp>
      <p:sp>
        <p:nvSpPr>
          <p:cNvPr id="4" name="Slide Number Placeholder 3">
            <a:extLst>
              <a:ext uri="{FF2B5EF4-FFF2-40B4-BE49-F238E27FC236}">
                <a16:creationId xmlns:a16="http://schemas.microsoft.com/office/drawing/2014/main" id="{4AE9FAB9-C8DD-1BB8-D71B-77230F964DD0}"/>
              </a:ext>
            </a:extLst>
          </p:cNvPr>
          <p:cNvSpPr>
            <a:spLocks noGrp="1"/>
          </p:cNvSpPr>
          <p:nvPr>
            <p:ph type="sldNum" sz="quarter" idx="4"/>
          </p:nvPr>
        </p:nvSpPr>
        <p:spPr/>
        <p:txBody>
          <a:bodyPr/>
          <a:lstStyle/>
          <a:p>
            <a:fld id="{17918391-D411-FE40-AAD7-861AE5233E0E}" type="slidenum">
              <a:rPr lang="en-US" smtClean="0"/>
              <a:pPr/>
              <a:t>110</a:t>
            </a:fld>
            <a:endParaRPr lang="en-US" dirty="0"/>
          </a:p>
        </p:txBody>
      </p:sp>
      <p:sp>
        <p:nvSpPr>
          <p:cNvPr id="5" name="Content Placeholder 4">
            <a:extLst>
              <a:ext uri="{FF2B5EF4-FFF2-40B4-BE49-F238E27FC236}">
                <a16:creationId xmlns:a16="http://schemas.microsoft.com/office/drawing/2014/main" id="{F38D4424-37FB-C457-03D1-3A50D28B7386}"/>
              </a:ext>
            </a:extLst>
          </p:cNvPr>
          <p:cNvSpPr>
            <a:spLocks noGrp="1"/>
          </p:cNvSpPr>
          <p:nvPr>
            <p:ph sz="half" idx="1"/>
          </p:nvPr>
        </p:nvSpPr>
        <p:spPr>
          <a:xfrm>
            <a:off x="407988" y="1124744"/>
            <a:ext cx="4181265" cy="5034516"/>
          </a:xfrm>
        </p:spPr>
        <p:txBody>
          <a:bodyPr>
            <a:normAutofit/>
          </a:bodyPr>
          <a:lstStyle/>
          <a:p>
            <a:r>
              <a:rPr lang="en-DE" sz="1600" dirty="0"/>
              <a:t>Resource </a:t>
            </a:r>
            <a:r>
              <a:rPr lang="en-US" sz="1600" dirty="0"/>
              <a:t>optimization</a:t>
            </a:r>
            <a:r>
              <a:rPr lang="en-DE" sz="1600" dirty="0"/>
              <a:t> </a:t>
            </a:r>
            <a:r>
              <a:rPr lang="en-US" sz="1600" dirty="0"/>
              <a:t>as “normally” done for accelerators</a:t>
            </a:r>
            <a:r>
              <a:rPr lang="en-DE" sz="1600" dirty="0"/>
              <a:t>:</a:t>
            </a:r>
          </a:p>
          <a:p>
            <a:pPr lvl="1"/>
            <a:r>
              <a:rPr lang="en-US" sz="1600" dirty="0"/>
              <a:t>L</a:t>
            </a:r>
            <a:r>
              <a:rPr lang="en-DE" sz="1600" dirty="0"/>
              <a:t>ength</a:t>
            </a:r>
            <a:r>
              <a:rPr lang="en-US" sz="1600" dirty="0"/>
              <a:t>/complexity</a:t>
            </a:r>
            <a:r>
              <a:rPr lang="en-DE" sz="1600" dirty="0"/>
              <a:t> </a:t>
            </a:r>
            <a:r>
              <a:rPr lang="en-US" sz="1600" dirty="0"/>
              <a:t>→</a:t>
            </a:r>
            <a:r>
              <a:rPr lang="en-DE" sz="1600" dirty="0"/>
              <a:t> construction cost </a:t>
            </a:r>
          </a:p>
          <a:p>
            <a:pPr lvl="1"/>
            <a:r>
              <a:rPr lang="en-GB" sz="1600" dirty="0"/>
              <a:t>P</a:t>
            </a:r>
            <a:r>
              <a:rPr lang="en-DE" sz="1600" dirty="0"/>
              <a:t>ower</a:t>
            </a:r>
            <a:r>
              <a:rPr lang="en-US" sz="1600" dirty="0"/>
              <a:t>/energy</a:t>
            </a:r>
            <a:r>
              <a:rPr lang="en-DE" sz="1600" dirty="0"/>
              <a:t> consumption </a:t>
            </a:r>
            <a:r>
              <a:rPr lang="en-US" sz="1600" dirty="0"/>
              <a:t>→</a:t>
            </a:r>
            <a:r>
              <a:rPr lang="en-DE" sz="1600" dirty="0"/>
              <a:t> operating costs</a:t>
            </a:r>
            <a:endParaRPr lang="en-US" sz="1600" dirty="0"/>
          </a:p>
          <a:p>
            <a:pPr marL="0" lvl="1" indent="0">
              <a:buNone/>
            </a:pPr>
            <a:r>
              <a:rPr lang="en-US" sz="1600" dirty="0"/>
              <a:t>Traditionally we optimize for energy reach and luminosity </a:t>
            </a:r>
            <a:r>
              <a:rPr lang="en-US" sz="1600" dirty="0" err="1"/>
              <a:t>w.r.t.</a:t>
            </a:r>
            <a:r>
              <a:rPr lang="en-US" sz="1600" dirty="0"/>
              <a:t> to cost and power</a:t>
            </a:r>
          </a:p>
          <a:p>
            <a:r>
              <a:rPr lang="en-DE" sz="1600" dirty="0"/>
              <a:t>Sustainability </a:t>
            </a:r>
            <a:r>
              <a:rPr lang="en-US" sz="1600" dirty="0"/>
              <a:t>in a wider sense </a:t>
            </a:r>
            <a:r>
              <a:rPr lang="en-DE" sz="1600" dirty="0"/>
              <a:t>adds new </a:t>
            </a:r>
            <a:r>
              <a:rPr lang="en-US" sz="1600" dirty="0"/>
              <a:t>construction  and operation optimization criteria: </a:t>
            </a:r>
          </a:p>
          <a:p>
            <a:pPr marL="0" lvl="1" indent="0">
              <a:buNone/>
            </a:pPr>
            <a:r>
              <a:rPr lang="en-US" sz="1600" dirty="0"/>
              <a:t>Energy use not only costs but also CO</a:t>
            </a:r>
            <a:r>
              <a:rPr lang="en-US" sz="1600" baseline="-25000" dirty="0"/>
              <a:t>2</a:t>
            </a:r>
            <a:r>
              <a:rPr lang="en-US" sz="1600" dirty="0"/>
              <a:t>, embedded </a:t>
            </a:r>
            <a:r>
              <a:rPr lang="en-DE" sz="1600" dirty="0"/>
              <a:t>CO</a:t>
            </a:r>
            <a:r>
              <a:rPr lang="en-DE" sz="1600" baseline="-25000" dirty="0"/>
              <a:t>2</a:t>
            </a:r>
            <a:r>
              <a:rPr lang="en-DE" sz="1600" dirty="0"/>
              <a:t> </a:t>
            </a:r>
            <a:r>
              <a:rPr lang="en-US" sz="1600" dirty="0"/>
              <a:t>in construction materials (including tunneling) and components, </a:t>
            </a:r>
            <a:r>
              <a:rPr lang="en-DE" sz="1600" dirty="0"/>
              <a:t>rare earth usage</a:t>
            </a:r>
            <a:r>
              <a:rPr lang="en-US" sz="1600" dirty="0"/>
              <a:t>, responsible sourcing in general for all parts, landscaping, integration in local communities, life cycle assessments including decommission and many more issues </a:t>
            </a:r>
            <a:br>
              <a:rPr lang="en-DE" sz="1600" dirty="0"/>
            </a:br>
            <a:endParaRPr lang="en-DE" sz="1600" dirty="0"/>
          </a:p>
        </p:txBody>
      </p:sp>
      <p:pic>
        <p:nvPicPr>
          <p:cNvPr id="6" name="Picture 5">
            <a:extLst>
              <a:ext uri="{FF2B5EF4-FFF2-40B4-BE49-F238E27FC236}">
                <a16:creationId xmlns:a16="http://schemas.microsoft.com/office/drawing/2014/main" id="{74BCB609-3C49-706E-4206-D91EAD7BFA50}"/>
              </a:ext>
            </a:extLst>
          </p:cNvPr>
          <p:cNvPicPr>
            <a:picLocks noChangeAspect="1"/>
          </p:cNvPicPr>
          <p:nvPr/>
        </p:nvPicPr>
        <p:blipFill>
          <a:blip r:embed="rId2"/>
          <a:stretch>
            <a:fillRect/>
          </a:stretch>
        </p:blipFill>
        <p:spPr>
          <a:xfrm>
            <a:off x="5057955" y="1324431"/>
            <a:ext cx="6524445" cy="2216385"/>
          </a:xfrm>
          <a:prstGeom prst="rect">
            <a:avLst/>
          </a:prstGeom>
        </p:spPr>
      </p:pic>
      <p:pic>
        <p:nvPicPr>
          <p:cNvPr id="7" name="Picture 6">
            <a:extLst>
              <a:ext uri="{FF2B5EF4-FFF2-40B4-BE49-F238E27FC236}">
                <a16:creationId xmlns:a16="http://schemas.microsoft.com/office/drawing/2014/main" id="{FEF28643-BB8F-E32E-7C4C-3BF05A5A395B}"/>
              </a:ext>
            </a:extLst>
          </p:cNvPr>
          <p:cNvPicPr>
            <a:picLocks noChangeAspect="1"/>
          </p:cNvPicPr>
          <p:nvPr/>
        </p:nvPicPr>
        <p:blipFill>
          <a:blip r:embed="rId3"/>
          <a:stretch>
            <a:fillRect/>
          </a:stretch>
        </p:blipFill>
        <p:spPr>
          <a:xfrm>
            <a:off x="8134711" y="3692099"/>
            <a:ext cx="3531709" cy="2467161"/>
          </a:xfrm>
          <a:prstGeom prst="rect">
            <a:avLst/>
          </a:prstGeom>
        </p:spPr>
      </p:pic>
      <p:pic>
        <p:nvPicPr>
          <p:cNvPr id="8" name="Picture 7">
            <a:extLst>
              <a:ext uri="{FF2B5EF4-FFF2-40B4-BE49-F238E27FC236}">
                <a16:creationId xmlns:a16="http://schemas.microsoft.com/office/drawing/2014/main" id="{C8A2E36F-BAEA-33F9-BD59-63F0D738CC5E}"/>
              </a:ext>
            </a:extLst>
          </p:cNvPr>
          <p:cNvPicPr>
            <a:picLocks noChangeAspect="1"/>
          </p:cNvPicPr>
          <p:nvPr/>
        </p:nvPicPr>
        <p:blipFill>
          <a:blip r:embed="rId4"/>
          <a:stretch>
            <a:fillRect/>
          </a:stretch>
        </p:blipFill>
        <p:spPr>
          <a:xfrm>
            <a:off x="4677029" y="3639362"/>
            <a:ext cx="3369906" cy="2581492"/>
          </a:xfrm>
          <a:prstGeom prst="rect">
            <a:avLst/>
          </a:prstGeom>
        </p:spPr>
      </p:pic>
      <p:sp>
        <p:nvSpPr>
          <p:cNvPr id="9" name="TextBox 8">
            <a:extLst>
              <a:ext uri="{FF2B5EF4-FFF2-40B4-BE49-F238E27FC236}">
                <a16:creationId xmlns:a16="http://schemas.microsoft.com/office/drawing/2014/main" id="{7484CCDE-D909-494C-296E-949E1C7C0E9D}"/>
              </a:ext>
            </a:extLst>
          </p:cNvPr>
          <p:cNvSpPr txBox="1"/>
          <p:nvPr/>
        </p:nvSpPr>
        <p:spPr>
          <a:xfrm>
            <a:off x="5244860" y="826203"/>
            <a:ext cx="6334555" cy="553998"/>
          </a:xfrm>
          <a:prstGeom prst="rect">
            <a:avLst/>
          </a:prstGeom>
          <a:noFill/>
        </p:spPr>
        <p:txBody>
          <a:bodyPr wrap="none" lIns="0" tIns="0" rIns="0" bIns="0" rtlCol="0">
            <a:spAutoFit/>
          </a:bodyPr>
          <a:lstStyle/>
          <a:p>
            <a:pPr algn="l"/>
            <a:r>
              <a:rPr lang="en-US" dirty="0">
                <a:latin typeface="Calibri" panose="020F0502020204030204" pitchFamily="34" charset="0"/>
                <a:ea typeface="Calibri" panose="020F0502020204030204" pitchFamily="34" charset="0"/>
                <a:cs typeface="Calibri" panose="020F0502020204030204" pitchFamily="34" charset="0"/>
              </a:rPr>
              <a:t>Form ARUP Report, CLIC and ILC Life Cycle Assessment Final Report, </a:t>
            </a:r>
          </a:p>
          <a:p>
            <a:pPr algn="l"/>
            <a:r>
              <a:rPr lang="en-US" dirty="0">
                <a:latin typeface="Calibri" panose="020F0502020204030204" pitchFamily="34" charset="0"/>
                <a:ea typeface="Calibri" panose="020F0502020204030204" pitchFamily="34" charset="0"/>
                <a:cs typeface="Calibri" panose="020F0502020204030204" pitchFamily="34" charset="0"/>
                <a:hlinkClick r:id="rId5"/>
              </a:rPr>
              <a:t>https://edms.cern.ch/document/2917948/1</a:t>
            </a:r>
            <a:r>
              <a:rPr lang="en-US" dirty="0">
                <a:latin typeface="Calibri" panose="020F0502020204030204" pitchFamily="34" charset="0"/>
                <a:ea typeface="Calibri" panose="020F0502020204030204" pitchFamily="34" charset="0"/>
                <a:cs typeface="Calibri" panose="020F0502020204030204" pitchFamily="34" charset="0"/>
              </a:rPr>
              <a:t> </a:t>
            </a:r>
            <a:endParaRPr lang="en-CH"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5730697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D86EDE86-EC12-9345-82F6-36BD1B27AF79}" type="slidenum">
              <a:rPr lang="en-GB" smtClean="0">
                <a:solidFill>
                  <a:srgbClr val="0055A0">
                    <a:tint val="75000"/>
                  </a:srgbClr>
                </a:solidFill>
              </a:rPr>
              <a:pPr/>
              <a:t>111</a:t>
            </a:fld>
            <a:endParaRPr lang="en-GB">
              <a:solidFill>
                <a:srgbClr val="0055A0">
                  <a:tint val="75000"/>
                </a:srgbClr>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9600" y="337888"/>
            <a:ext cx="9801796" cy="5874126"/>
          </a:xfrm>
          <a:prstGeom prst="rect">
            <a:avLst/>
          </a:prstGeom>
        </p:spPr>
      </p:pic>
      <p:sp>
        <p:nvSpPr>
          <p:cNvPr id="7" name="TextBox 6"/>
          <p:cNvSpPr txBox="1"/>
          <p:nvPr/>
        </p:nvSpPr>
        <p:spPr>
          <a:xfrm>
            <a:off x="10697834" y="5375965"/>
            <a:ext cx="1081888" cy="646331"/>
          </a:xfrm>
          <a:prstGeom prst="rect">
            <a:avLst/>
          </a:prstGeom>
          <a:noFill/>
        </p:spPr>
        <p:txBody>
          <a:bodyPr wrap="square" rtlCol="0">
            <a:spAutoFit/>
          </a:bodyPr>
          <a:lstStyle/>
          <a:p>
            <a:r>
              <a:rPr lang="en-US" dirty="0"/>
              <a:t>Elwood Smith</a:t>
            </a:r>
            <a:endParaRPr lang="en-GB" dirty="0"/>
          </a:p>
        </p:txBody>
      </p:sp>
      <p:sp>
        <p:nvSpPr>
          <p:cNvPr id="2" name="Title 1"/>
          <p:cNvSpPr>
            <a:spLocks noGrp="1"/>
          </p:cNvSpPr>
          <p:nvPr>
            <p:ph type="title"/>
          </p:nvPr>
        </p:nvSpPr>
        <p:spPr/>
        <p:txBody>
          <a:bodyPr/>
          <a:lstStyle/>
          <a:p>
            <a:r>
              <a:rPr lang="en-US" dirty="0"/>
              <a:t>End of Lectures 1 &amp; 2</a:t>
            </a:r>
            <a:endParaRPr lang="en-GB" dirty="0"/>
          </a:p>
        </p:txBody>
      </p:sp>
    </p:spTree>
    <p:extLst>
      <p:ext uri="{BB962C8B-B14F-4D97-AF65-F5344CB8AC3E}">
        <p14:creationId xmlns:p14="http://schemas.microsoft.com/office/powerpoint/2010/main" val="181787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E79E0-37AD-4FD5-BB02-A3D4CECB494F}"/>
              </a:ext>
            </a:extLst>
          </p:cNvPr>
          <p:cNvSpPr>
            <a:spLocks noGrp="1"/>
          </p:cNvSpPr>
          <p:nvPr>
            <p:ph type="title"/>
          </p:nvPr>
        </p:nvSpPr>
        <p:spPr/>
        <p:txBody>
          <a:bodyPr/>
          <a:lstStyle/>
          <a:p>
            <a:r>
              <a:rPr lang="fr-CH" dirty="0" err="1"/>
              <a:t>Maxwell’s</a:t>
            </a:r>
            <a:r>
              <a:rPr lang="fr-CH" dirty="0"/>
              <a:t> </a:t>
            </a:r>
            <a:r>
              <a:rPr lang="fr-CH" dirty="0" err="1"/>
              <a:t>equations</a:t>
            </a:r>
            <a:r>
              <a:rPr lang="fr-CH" dirty="0"/>
              <a:t> and the </a:t>
            </a:r>
            <a:r>
              <a:rPr lang="fr-CH" dirty="0" err="1"/>
              <a:t>electromagnetic</a:t>
            </a:r>
            <a:r>
              <a:rPr lang="fr-CH" dirty="0"/>
              <a:t> </a:t>
            </a:r>
            <a:r>
              <a:rPr lang="fr-CH" dirty="0" err="1"/>
              <a:t>field</a:t>
            </a:r>
            <a:endParaRPr lang="en-GB" dirty="0"/>
          </a:p>
        </p:txBody>
      </p:sp>
      <p:sp>
        <p:nvSpPr>
          <p:cNvPr id="3" name="Date Placeholder 2">
            <a:extLst>
              <a:ext uri="{FF2B5EF4-FFF2-40B4-BE49-F238E27FC236}">
                <a16:creationId xmlns:a16="http://schemas.microsoft.com/office/drawing/2014/main" id="{55FC7E03-5901-4ECA-9A3F-92A536422C04}"/>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5" name="Slide Number Placeholder 4">
            <a:extLst>
              <a:ext uri="{FF2B5EF4-FFF2-40B4-BE49-F238E27FC236}">
                <a16:creationId xmlns:a16="http://schemas.microsoft.com/office/drawing/2014/main" id="{73E49FB3-28DE-41B0-8D6D-E2111FDB84B1}"/>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6" name="Picture 5">
            <a:extLst>
              <a:ext uri="{FF2B5EF4-FFF2-40B4-BE49-F238E27FC236}">
                <a16:creationId xmlns:a16="http://schemas.microsoft.com/office/drawing/2014/main" id="{42CF9E8C-F759-46CD-9C84-F429CB6D9D2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42145" y="1059475"/>
            <a:ext cx="4017117" cy="2745343"/>
          </a:xfrm>
          <a:prstGeom prst="rect">
            <a:avLst/>
          </a:prstGeom>
        </p:spPr>
      </p:pic>
      <p:sp>
        <p:nvSpPr>
          <p:cNvPr id="7" name="TextBox 6">
            <a:extLst>
              <a:ext uri="{FF2B5EF4-FFF2-40B4-BE49-F238E27FC236}">
                <a16:creationId xmlns:a16="http://schemas.microsoft.com/office/drawing/2014/main" id="{C7AC5344-2816-484B-80E3-628288517C03}"/>
              </a:ext>
            </a:extLst>
          </p:cNvPr>
          <p:cNvSpPr txBox="1"/>
          <p:nvPr/>
        </p:nvSpPr>
        <p:spPr>
          <a:xfrm>
            <a:off x="4686301" y="1319907"/>
            <a:ext cx="4902200" cy="2000548"/>
          </a:xfrm>
          <a:prstGeom prst="rect">
            <a:avLst/>
          </a:prstGeom>
          <a:noFill/>
        </p:spPr>
        <p:txBody>
          <a:bodyPr wrap="square" lIns="0" tIns="0" rIns="0" bIns="0" rtlCol="0">
            <a:spAutoFit/>
          </a:bodyPr>
          <a:lstStyle/>
          <a:p>
            <a:pPr marL="285750" indent="-285750" algn="l">
              <a:spcBef>
                <a:spcPts val="600"/>
              </a:spcBef>
              <a:buFont typeface="Wingdings" panose="05000000000000000000" pitchFamily="2" charset="2"/>
              <a:buChar char="q"/>
            </a:pPr>
            <a:r>
              <a:rPr lang="en-GB" sz="2000" dirty="0"/>
              <a:t>Time varying electric and magnetic fields are closely related</a:t>
            </a:r>
          </a:p>
          <a:p>
            <a:pPr marL="285750" indent="-285750" algn="l">
              <a:spcBef>
                <a:spcPts val="600"/>
              </a:spcBef>
              <a:buFont typeface="Wingdings" panose="05000000000000000000" pitchFamily="2" charset="2"/>
              <a:buChar char="q"/>
            </a:pPr>
            <a:r>
              <a:rPr lang="en-GB" sz="2000" dirty="0"/>
              <a:t>In particular, sinusoidal fields are described by wave equation.</a:t>
            </a:r>
          </a:p>
          <a:p>
            <a:pPr marL="285750" indent="-285750" algn="l">
              <a:spcBef>
                <a:spcPts val="600"/>
              </a:spcBef>
              <a:buFont typeface="Wingdings" panose="05000000000000000000" pitchFamily="2" charset="2"/>
              <a:buChar char="q"/>
            </a:pPr>
            <a:r>
              <a:rPr lang="en-GB" sz="2000" dirty="0"/>
              <a:t>Electromagnetic «waves» propagate, and are reflected by metallic walls. </a:t>
            </a:r>
          </a:p>
        </p:txBody>
      </p:sp>
      <p:sp>
        <p:nvSpPr>
          <p:cNvPr id="9" name="TextBox 8">
            <a:extLst>
              <a:ext uri="{FF2B5EF4-FFF2-40B4-BE49-F238E27FC236}">
                <a16:creationId xmlns:a16="http://schemas.microsoft.com/office/drawing/2014/main" id="{A3B53AD9-3FCB-4738-8F74-21F5590CADD2}"/>
              </a:ext>
            </a:extLst>
          </p:cNvPr>
          <p:cNvSpPr txBox="1"/>
          <p:nvPr/>
        </p:nvSpPr>
        <p:spPr>
          <a:xfrm>
            <a:off x="180233" y="3836857"/>
            <a:ext cx="6096000" cy="2339102"/>
          </a:xfrm>
          <a:prstGeom prst="rect">
            <a:avLst/>
          </a:prstGeom>
          <a:noFill/>
        </p:spPr>
        <p:txBody>
          <a:bodyPr wrap="square">
            <a:spAutoFit/>
          </a:bodyPr>
          <a:lstStyle/>
          <a:p>
            <a:r>
              <a:rPr lang="en-GB" sz="2000" b="1" dirty="0">
                <a:solidFill>
                  <a:srgbClr val="C00000"/>
                </a:solidFill>
              </a:rPr>
              <a:t>Electromagnetic Waves</a:t>
            </a:r>
          </a:p>
          <a:p>
            <a:r>
              <a:rPr lang="en-GB" dirty="0"/>
              <a:t>Maxwell’s equations applied to empty space give the “wave equation”.</a:t>
            </a:r>
          </a:p>
          <a:p>
            <a:endParaRPr lang="en-GB" dirty="0"/>
          </a:p>
          <a:p>
            <a:r>
              <a:rPr lang="en-GB" dirty="0"/>
              <a:t>Solutions are electromagnetic sinusoidal waves </a:t>
            </a:r>
          </a:p>
          <a:p>
            <a:endParaRPr lang="en-GB" dirty="0"/>
          </a:p>
          <a:p>
            <a:r>
              <a:rPr lang="en-GB" dirty="0"/>
              <a:t>Speed of the electromagnetic wave in empty space is the speed of light </a:t>
            </a:r>
          </a:p>
        </p:txBody>
      </p:sp>
      <p:pic>
        <p:nvPicPr>
          <p:cNvPr id="11" name="Picture 10" descr="Text, letter&#10;&#10;Description automatically generated">
            <a:extLst>
              <a:ext uri="{FF2B5EF4-FFF2-40B4-BE49-F238E27FC236}">
                <a16:creationId xmlns:a16="http://schemas.microsoft.com/office/drawing/2014/main" id="{923A43D0-EE12-4E45-A898-7E52FD890E5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387376" y="3787492"/>
            <a:ext cx="5441983" cy="884583"/>
          </a:xfrm>
          <a:prstGeom prst="rect">
            <a:avLst/>
          </a:prstGeom>
        </p:spPr>
      </p:pic>
      <p:pic>
        <p:nvPicPr>
          <p:cNvPr id="13" name="Picture 12" descr="Text, letter&#10;&#10;Description automatically generated">
            <a:extLst>
              <a:ext uri="{FF2B5EF4-FFF2-40B4-BE49-F238E27FC236}">
                <a16:creationId xmlns:a16="http://schemas.microsoft.com/office/drawing/2014/main" id="{D61406F2-019A-45BC-A538-BFCA6F091DC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553936" y="4770932"/>
            <a:ext cx="6858000" cy="593720"/>
          </a:xfrm>
          <a:prstGeom prst="rect">
            <a:avLst/>
          </a:prstGeom>
        </p:spPr>
      </p:pic>
      <p:pic>
        <p:nvPicPr>
          <p:cNvPr id="15" name="Picture 14" descr="Text, letter&#10;&#10;Description automatically generated">
            <a:extLst>
              <a:ext uri="{FF2B5EF4-FFF2-40B4-BE49-F238E27FC236}">
                <a16:creationId xmlns:a16="http://schemas.microsoft.com/office/drawing/2014/main" id="{40F8D846-B0C2-42F1-B028-97CA66BC6383}"/>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387376" y="5257511"/>
            <a:ext cx="5003800" cy="921223"/>
          </a:xfrm>
          <a:prstGeom prst="rect">
            <a:avLst/>
          </a:prstGeom>
        </p:spPr>
      </p:pic>
      <p:pic>
        <p:nvPicPr>
          <p:cNvPr id="18" name="Picture 17" descr="Diagram, schematic&#10;&#10;Description automatically generated">
            <a:extLst>
              <a:ext uri="{FF2B5EF4-FFF2-40B4-BE49-F238E27FC236}">
                <a16:creationId xmlns:a16="http://schemas.microsoft.com/office/drawing/2014/main" id="{28D7D8A6-258E-4F38-93D1-91C0412B311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01410" y="2087069"/>
            <a:ext cx="2824153" cy="1717750"/>
          </a:xfrm>
          <a:prstGeom prst="rect">
            <a:avLst/>
          </a:prstGeom>
        </p:spPr>
      </p:pic>
    </p:spTree>
    <p:extLst>
      <p:ext uri="{BB962C8B-B14F-4D97-AF65-F5344CB8AC3E}">
        <p14:creationId xmlns:p14="http://schemas.microsoft.com/office/powerpoint/2010/main" val="12341897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17856-34CE-4853-BE88-E7F1B7AE2B98}"/>
              </a:ext>
            </a:extLst>
          </p:cNvPr>
          <p:cNvSpPr>
            <a:spLocks noGrp="1"/>
          </p:cNvSpPr>
          <p:nvPr>
            <p:ph type="title"/>
          </p:nvPr>
        </p:nvSpPr>
        <p:spPr>
          <a:xfrm>
            <a:off x="0" y="0"/>
            <a:ext cx="12192000" cy="956257"/>
          </a:xfrm>
        </p:spPr>
        <p:txBody>
          <a:bodyPr/>
          <a:lstStyle/>
          <a:p>
            <a:r>
              <a:rPr lang="fr-CH" sz="4000" dirty="0" err="1"/>
              <a:t>Relativity</a:t>
            </a:r>
            <a:endParaRPr lang="en-GB" sz="4000" dirty="0"/>
          </a:p>
        </p:txBody>
      </p:sp>
      <p:sp>
        <p:nvSpPr>
          <p:cNvPr id="4" name="Slide Number Placeholder 3">
            <a:extLst>
              <a:ext uri="{FF2B5EF4-FFF2-40B4-BE49-F238E27FC236}">
                <a16:creationId xmlns:a16="http://schemas.microsoft.com/office/drawing/2014/main" id="{D2ECA4F9-5A83-430E-8DD9-15C58182A709}"/>
              </a:ext>
            </a:extLst>
          </p:cNvPr>
          <p:cNvSpPr>
            <a:spLocks noGrp="1"/>
          </p:cNvSpPr>
          <p:nvPr>
            <p:ph type="sldNum" sz="quarter" idx="4"/>
          </p:nvPr>
        </p:nvSpPr>
        <p:spPr/>
        <p:txBody>
          <a:bodyPr/>
          <a:lstStyle/>
          <a:p>
            <a:fld id="{17918391-D411-FE40-AAD7-861AE5233E0E}" type="slidenum">
              <a:rPr lang="en-US" smtClean="0"/>
              <a:pPr/>
              <a:t>13</a:t>
            </a:fld>
            <a:endParaRPr lang="en-US" dirty="0"/>
          </a:p>
        </p:txBody>
      </p:sp>
      <p:sp>
        <p:nvSpPr>
          <p:cNvPr id="5" name="TextBox 4">
            <a:extLst>
              <a:ext uri="{FF2B5EF4-FFF2-40B4-BE49-F238E27FC236}">
                <a16:creationId xmlns:a16="http://schemas.microsoft.com/office/drawing/2014/main" id="{F827D5D7-B2F4-49F1-9EDB-3B070474530B}"/>
              </a:ext>
            </a:extLst>
          </p:cNvPr>
          <p:cNvSpPr txBox="1"/>
          <p:nvPr/>
        </p:nvSpPr>
        <p:spPr>
          <a:xfrm>
            <a:off x="318854" y="1085369"/>
            <a:ext cx="11811153" cy="1015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R="0" algn="l" defTabSz="914400" rtl="0" fontAlgn="auto" latinLnBrk="0" hangingPunct="0">
              <a:lnSpc>
                <a:spcPct val="100000"/>
              </a:lnSpc>
              <a:spcBef>
                <a:spcPts val="0"/>
              </a:spcBef>
              <a:spcAft>
                <a:spcPts val="0"/>
              </a:spcAft>
              <a:buClrTx/>
              <a:buSzTx/>
              <a:tabLst/>
            </a:pPr>
            <a:r>
              <a:rPr lang="en-US" sz="2000" dirty="0">
                <a:solidFill>
                  <a:srgbClr val="0055A0"/>
                </a:solidFill>
                <a:latin typeface="Arial"/>
                <a:ea typeface="Arial"/>
                <a:cs typeface="Arial"/>
                <a:sym typeface="Arial"/>
              </a:rPr>
              <a:t>When we accelerate, we give energy to the particles that become faster and faster.</a:t>
            </a:r>
          </a:p>
          <a:p>
            <a:pPr marR="0" algn="l" defTabSz="914400" rtl="0" fontAlgn="auto" latinLnBrk="0" hangingPunct="0">
              <a:lnSpc>
                <a:spcPct val="100000"/>
              </a:lnSpc>
              <a:spcBef>
                <a:spcPts val="0"/>
              </a:spcBef>
              <a:spcAft>
                <a:spcPts val="0"/>
              </a:spcAft>
              <a:buClrTx/>
              <a:buSzTx/>
              <a:tabLst/>
            </a:pPr>
            <a:r>
              <a:rPr lang="en-US" sz="2000" dirty="0">
                <a:solidFill>
                  <a:srgbClr val="0055A0"/>
                </a:solidFill>
                <a:latin typeface="Arial"/>
                <a:ea typeface="Arial"/>
                <a:cs typeface="Arial"/>
                <a:sym typeface="Arial"/>
              </a:rPr>
              <a:t>But a hard limitation is given by special relativity: we cannot exceed the </a:t>
            </a:r>
            <a:r>
              <a:rPr lang="en-US" sz="2000" dirty="0">
                <a:solidFill>
                  <a:srgbClr val="C00000"/>
                </a:solidFill>
                <a:latin typeface="Arial"/>
                <a:ea typeface="Arial"/>
                <a:cs typeface="Arial"/>
                <a:sym typeface="Arial"/>
              </a:rPr>
              <a:t>speed of light</a:t>
            </a:r>
            <a:r>
              <a:rPr lang="en-US" sz="2000" dirty="0">
                <a:solidFill>
                  <a:srgbClr val="0055A0"/>
                </a:solidFill>
                <a:latin typeface="Arial"/>
                <a:ea typeface="Arial"/>
                <a:cs typeface="Arial"/>
                <a:sym typeface="Arial"/>
              </a:rPr>
              <a:t>.</a:t>
            </a:r>
          </a:p>
          <a:p>
            <a:pPr marR="0" algn="l" defTabSz="914400" rtl="0" fontAlgn="auto" latinLnBrk="0" hangingPunct="0">
              <a:lnSpc>
                <a:spcPct val="100000"/>
              </a:lnSpc>
              <a:spcBef>
                <a:spcPts val="0"/>
              </a:spcBef>
              <a:spcAft>
                <a:spcPts val="0"/>
              </a:spcAft>
              <a:buClrTx/>
              <a:buSzTx/>
              <a:tabLst/>
            </a:pPr>
            <a:r>
              <a:rPr lang="en-US" sz="2000" dirty="0">
                <a:solidFill>
                  <a:srgbClr val="0055A0"/>
                </a:solidFill>
                <a:latin typeface="Arial"/>
                <a:ea typeface="Arial"/>
                <a:cs typeface="Arial"/>
                <a:sym typeface="Arial"/>
              </a:rPr>
              <a:t>Before reaching the speed of light, the energy goes to </a:t>
            </a:r>
            <a:r>
              <a:rPr lang="en-US" sz="2000" dirty="0">
                <a:solidFill>
                  <a:srgbClr val="FF0000"/>
                </a:solidFill>
                <a:latin typeface="Arial"/>
                <a:ea typeface="Arial"/>
                <a:cs typeface="Arial"/>
                <a:sym typeface="Arial"/>
              </a:rPr>
              <a:t>increasing the mass </a:t>
            </a:r>
            <a:r>
              <a:rPr lang="en-US" sz="2000" dirty="0">
                <a:solidFill>
                  <a:srgbClr val="0055A0"/>
                </a:solidFill>
                <a:latin typeface="Arial"/>
                <a:ea typeface="Arial"/>
                <a:cs typeface="Arial"/>
                <a:sym typeface="Arial"/>
              </a:rPr>
              <a:t>and not the </a:t>
            </a:r>
            <a:r>
              <a:rPr lang="en-US" sz="2000" dirty="0">
                <a:solidFill>
                  <a:srgbClr val="FF0000"/>
                </a:solidFill>
                <a:latin typeface="Arial"/>
                <a:ea typeface="Arial"/>
                <a:cs typeface="Arial"/>
                <a:sym typeface="Arial"/>
              </a:rPr>
              <a:t>velocity</a:t>
            </a:r>
            <a:r>
              <a:rPr lang="en-US" sz="2000" dirty="0">
                <a:solidFill>
                  <a:srgbClr val="0055A0"/>
                </a:solidFill>
                <a:latin typeface="Arial"/>
                <a:ea typeface="Arial"/>
                <a:cs typeface="Arial"/>
                <a:sym typeface="Arial"/>
              </a:rPr>
              <a:t>!</a:t>
            </a:r>
            <a:endParaRPr kumimoji="0" lang="en-GB" sz="2000" b="0" i="0" u="none" strike="noStrike" cap="none" spc="0" normalizeH="0" baseline="0" dirty="0">
              <a:ln>
                <a:noFill/>
              </a:ln>
              <a:solidFill>
                <a:srgbClr val="0055A0"/>
              </a:solidFill>
              <a:effectLst/>
              <a:uFillTx/>
              <a:latin typeface="Arial"/>
              <a:ea typeface="Arial"/>
              <a:cs typeface="Arial"/>
              <a:sym typeface="Arial"/>
            </a:endParaRPr>
          </a:p>
        </p:txBody>
      </p:sp>
      <p:pic>
        <p:nvPicPr>
          <p:cNvPr id="8" name="Picture 2" descr="Image result for einstein">
            <a:hlinkClick r:id="rId2"/>
            <a:extLst>
              <a:ext uri="{FF2B5EF4-FFF2-40B4-BE49-F238E27FC236}">
                <a16:creationId xmlns:a16="http://schemas.microsoft.com/office/drawing/2014/main" id="{06B1CEC9-4E72-46F1-8FAF-29BDDEA3557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465563" y="2200636"/>
            <a:ext cx="4178837" cy="2089419"/>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13">
            <a:extLst>
              <a:ext uri="{FF2B5EF4-FFF2-40B4-BE49-F238E27FC236}">
                <a16:creationId xmlns:a16="http://schemas.microsoft.com/office/drawing/2014/main" id="{D798D9A0-0CC3-4406-8889-E91A171ABF3A}"/>
              </a:ext>
            </a:extLst>
          </p:cNvPr>
          <p:cNvSpPr txBox="1">
            <a:spLocks noChangeArrowheads="1"/>
          </p:cNvSpPr>
          <p:nvPr/>
        </p:nvSpPr>
        <p:spPr bwMode="auto">
          <a:xfrm>
            <a:off x="5791211" y="4855772"/>
            <a:ext cx="6261242" cy="1138773"/>
          </a:xfrm>
          <a:prstGeom prst="rect">
            <a:avLst/>
          </a:prstGeom>
          <a:noFill/>
          <a:ln w="12700">
            <a:solidFill>
              <a:schemeClr val="tx1"/>
            </a:solidFill>
            <a:miter lim="800000"/>
            <a:headEnd type="none" w="sm" len="sm"/>
            <a:tailEnd type="none" w="sm" len="sm"/>
          </a:ln>
          <a:effectLst/>
        </p:spPr>
        <p:txBody>
          <a:bodyPr wrap="square">
            <a:spAutoFit/>
          </a:bodyPr>
          <a:lstStyle/>
          <a:p>
            <a:r>
              <a:rPr lang="en-US" sz="1600" b="0" dirty="0">
                <a:latin typeface="Comic Sans MS" pitchFamily="66" charset="0"/>
              </a:rPr>
              <a:t>Classic (Newton) </a:t>
            </a:r>
            <a:r>
              <a:rPr lang="en-US" sz="1600" dirty="0">
                <a:latin typeface="Comic Sans MS" pitchFamily="66" charset="0"/>
              </a:rPr>
              <a:t>relation             Relativistic (Einstein) relation</a:t>
            </a:r>
            <a:endParaRPr lang="en-US" sz="1600" b="0" dirty="0">
              <a:latin typeface="Comic Sans MS" pitchFamily="66" charset="0"/>
            </a:endParaRPr>
          </a:p>
          <a:p>
            <a:endParaRPr lang="en-US" sz="1600" b="0" dirty="0">
              <a:solidFill>
                <a:schemeClr val="accent1"/>
              </a:solidFill>
              <a:latin typeface="Comic Sans MS" pitchFamily="66" charset="0"/>
            </a:endParaRPr>
          </a:p>
          <a:p>
            <a:endParaRPr lang="en-US" sz="1200" b="0" dirty="0">
              <a:solidFill>
                <a:schemeClr val="accent1"/>
              </a:solidFill>
              <a:latin typeface="Comic Sans MS" pitchFamily="66" charset="0"/>
            </a:endParaRPr>
          </a:p>
          <a:p>
            <a:endParaRPr lang="en-US" sz="800" b="0" dirty="0">
              <a:solidFill>
                <a:schemeClr val="accent1"/>
              </a:solidFill>
              <a:latin typeface="Comic Sans MS" pitchFamily="66" charset="0"/>
            </a:endParaRPr>
          </a:p>
          <a:p>
            <a:endParaRPr lang="en-US" sz="800" dirty="0">
              <a:solidFill>
                <a:schemeClr val="accent1"/>
              </a:solidFill>
              <a:latin typeface="Comic Sans MS" pitchFamily="66" charset="0"/>
            </a:endParaRPr>
          </a:p>
          <a:p>
            <a:endParaRPr lang="en-US" sz="800" b="0" dirty="0">
              <a:solidFill>
                <a:schemeClr val="accent1"/>
              </a:solidFill>
              <a:latin typeface="Comic Sans MS" pitchFamily="66" charset="0"/>
            </a:endParaRPr>
          </a:p>
        </p:txBody>
      </p:sp>
      <p:graphicFrame>
        <p:nvGraphicFramePr>
          <p:cNvPr id="11" name="Object 25">
            <a:extLst>
              <a:ext uri="{FF2B5EF4-FFF2-40B4-BE49-F238E27FC236}">
                <a16:creationId xmlns:a16="http://schemas.microsoft.com/office/drawing/2014/main" id="{69D93928-7FF7-43AA-B651-155F1B79FB7A}"/>
              </a:ext>
            </a:extLst>
          </p:cNvPr>
          <p:cNvGraphicFramePr>
            <a:graphicFrameLocks noChangeAspect="1"/>
          </p:cNvGraphicFramePr>
          <p:nvPr/>
        </p:nvGraphicFramePr>
        <p:xfrm>
          <a:off x="6095417" y="5283480"/>
          <a:ext cx="2172287" cy="615950"/>
        </p:xfrm>
        <a:graphic>
          <a:graphicData uri="http://schemas.openxmlformats.org/presentationml/2006/ole">
            <mc:AlternateContent xmlns:mc="http://schemas.openxmlformats.org/markup-compatibility/2006">
              <mc:Choice xmlns:v="urn:schemas-microsoft-com:vml" Requires="v">
                <p:oleObj name="Equation" r:id="rId4" imgW="1447560" imgH="457200" progId="Equation.3">
                  <p:embed/>
                </p:oleObj>
              </mc:Choice>
              <mc:Fallback>
                <p:oleObj name="Equation" r:id="rId4" imgW="1447560" imgH="457200" progId="Equation.3">
                  <p:embed/>
                  <p:pic>
                    <p:nvPicPr>
                      <p:cNvPr id="11" name="Object 25">
                        <a:extLst>
                          <a:ext uri="{FF2B5EF4-FFF2-40B4-BE49-F238E27FC236}">
                            <a16:creationId xmlns:a16="http://schemas.microsoft.com/office/drawing/2014/main" id="{69D93928-7FF7-43AA-B651-155F1B79FB7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5417" y="5283480"/>
                        <a:ext cx="2172287" cy="615950"/>
                      </a:xfrm>
                      <a:prstGeom prst="rect">
                        <a:avLst/>
                      </a:prstGeom>
                      <a:noFill/>
                    </p:spPr>
                  </p:pic>
                </p:oleObj>
              </mc:Fallback>
            </mc:AlternateContent>
          </a:graphicData>
        </a:graphic>
      </p:graphicFrame>
      <p:sp>
        <p:nvSpPr>
          <p:cNvPr id="12" name="Text Box 10">
            <a:extLst>
              <a:ext uri="{FF2B5EF4-FFF2-40B4-BE49-F238E27FC236}">
                <a16:creationId xmlns:a16="http://schemas.microsoft.com/office/drawing/2014/main" id="{B5C0FBA2-DADE-4C96-A7AB-7D3128404001}"/>
              </a:ext>
            </a:extLst>
          </p:cNvPr>
          <p:cNvSpPr txBox="1">
            <a:spLocks noChangeArrowheads="1"/>
          </p:cNvSpPr>
          <p:nvPr/>
        </p:nvSpPr>
        <p:spPr bwMode="auto">
          <a:xfrm>
            <a:off x="206711" y="2559028"/>
            <a:ext cx="5172968" cy="338554"/>
          </a:xfrm>
          <a:prstGeom prst="rect">
            <a:avLst/>
          </a:prstGeom>
          <a:noFill/>
          <a:ln w="12700">
            <a:solidFill>
              <a:schemeClr val="tx1"/>
            </a:solidFill>
            <a:miter lim="800000"/>
            <a:headEnd type="none" w="sm" len="sm"/>
            <a:tailEnd type="none" w="sm" len="sm"/>
          </a:ln>
          <a:effectLst/>
        </p:spPr>
        <p:txBody>
          <a:bodyPr wrap="square">
            <a:spAutoFit/>
          </a:bodyPr>
          <a:lstStyle/>
          <a:p>
            <a:r>
              <a:rPr lang="en-US" sz="1600" b="0" dirty="0">
                <a:latin typeface="Symbol" pitchFamily="18" charset="2"/>
              </a:rPr>
              <a:t>b</a:t>
            </a:r>
            <a:r>
              <a:rPr lang="en-US" sz="1600" b="0" baseline="30000" dirty="0">
                <a:latin typeface="Comic Sans MS" pitchFamily="66" charset="0"/>
              </a:rPr>
              <a:t>2</a:t>
            </a:r>
            <a:r>
              <a:rPr lang="en-US" sz="1600" b="0" dirty="0">
                <a:latin typeface="Comic Sans MS" pitchFamily="66" charset="0"/>
              </a:rPr>
              <a:t>=(v/c)</a:t>
            </a:r>
            <a:r>
              <a:rPr lang="en-US" sz="1600" b="0" baseline="30000" dirty="0">
                <a:latin typeface="Comic Sans MS" pitchFamily="66" charset="0"/>
              </a:rPr>
              <a:t>2</a:t>
            </a:r>
            <a:r>
              <a:rPr lang="en-US" sz="1600" b="0" dirty="0">
                <a:latin typeface="Comic Sans MS" pitchFamily="66" charset="0"/>
              </a:rPr>
              <a:t> as function of kinetic energy T for protons</a:t>
            </a:r>
            <a:endParaRPr lang="en-US" sz="1800" b="0" dirty="0">
              <a:latin typeface="Comic Sans MS" pitchFamily="66" charset="0"/>
            </a:endParaRPr>
          </a:p>
        </p:txBody>
      </p:sp>
      <p:graphicFrame>
        <p:nvGraphicFramePr>
          <p:cNvPr id="16" name="Object 33">
            <a:extLst>
              <a:ext uri="{FF2B5EF4-FFF2-40B4-BE49-F238E27FC236}">
                <a16:creationId xmlns:a16="http://schemas.microsoft.com/office/drawing/2014/main" id="{A3529EA1-3B8E-4025-AFF4-267D22BE5BEA}"/>
              </a:ext>
            </a:extLst>
          </p:cNvPr>
          <p:cNvGraphicFramePr>
            <a:graphicFrameLocks noChangeAspect="1"/>
          </p:cNvGraphicFramePr>
          <p:nvPr/>
        </p:nvGraphicFramePr>
        <p:xfrm>
          <a:off x="9376711" y="5167402"/>
          <a:ext cx="2122756" cy="708025"/>
        </p:xfrm>
        <a:graphic>
          <a:graphicData uri="http://schemas.openxmlformats.org/presentationml/2006/ole">
            <mc:AlternateContent xmlns:mc="http://schemas.openxmlformats.org/markup-compatibility/2006">
              <mc:Choice xmlns:v="urn:schemas-microsoft-com:vml" Requires="v">
                <p:oleObj name="Equation" r:id="rId6" imgW="1333440" imgH="495000" progId="Equation.3">
                  <p:embed/>
                </p:oleObj>
              </mc:Choice>
              <mc:Fallback>
                <p:oleObj name="Equation" r:id="rId6" imgW="1333440" imgH="495000" progId="Equation.3">
                  <p:embed/>
                  <p:pic>
                    <p:nvPicPr>
                      <p:cNvPr id="16" name="Object 33">
                        <a:extLst>
                          <a:ext uri="{FF2B5EF4-FFF2-40B4-BE49-F238E27FC236}">
                            <a16:creationId xmlns:a16="http://schemas.microsoft.com/office/drawing/2014/main" id="{A3529EA1-3B8E-4025-AFF4-267D22BE5BE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76711" y="5167402"/>
                        <a:ext cx="2122756" cy="708025"/>
                      </a:xfrm>
                      <a:prstGeom prst="rect">
                        <a:avLst/>
                      </a:prstGeom>
                      <a:noFill/>
                    </p:spPr>
                  </p:pic>
                </p:oleObj>
              </mc:Fallback>
            </mc:AlternateContent>
          </a:graphicData>
        </a:graphic>
      </p:graphicFrame>
      <p:pic>
        <p:nvPicPr>
          <p:cNvPr id="3" name="Picture 2">
            <a:extLst>
              <a:ext uri="{FF2B5EF4-FFF2-40B4-BE49-F238E27FC236}">
                <a16:creationId xmlns:a16="http://schemas.microsoft.com/office/drawing/2014/main" id="{405E2154-8F57-40E5-BE0F-F5311A528BA2}"/>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06711" y="2949409"/>
            <a:ext cx="5253758" cy="3406942"/>
          </a:xfrm>
          <a:prstGeom prst="rect">
            <a:avLst/>
          </a:prstGeom>
        </p:spPr>
      </p:pic>
      <p:sp>
        <p:nvSpPr>
          <p:cNvPr id="6" name="TextBox 5">
            <a:extLst>
              <a:ext uri="{FF2B5EF4-FFF2-40B4-BE49-F238E27FC236}">
                <a16:creationId xmlns:a16="http://schemas.microsoft.com/office/drawing/2014/main" id="{EC8784DA-2FA7-4C0C-8E48-D4C0518C5A6C}"/>
              </a:ext>
            </a:extLst>
          </p:cNvPr>
          <p:cNvSpPr txBox="1"/>
          <p:nvPr/>
        </p:nvSpPr>
        <p:spPr>
          <a:xfrm>
            <a:off x="5791211" y="4470958"/>
            <a:ext cx="3359894" cy="276999"/>
          </a:xfrm>
          <a:prstGeom prst="rect">
            <a:avLst/>
          </a:prstGeom>
        </p:spPr>
        <p:style>
          <a:lnRef idx="1">
            <a:schemeClr val="accent3"/>
          </a:lnRef>
          <a:fillRef idx="2">
            <a:schemeClr val="accent3"/>
          </a:fillRef>
          <a:effectRef idx="1">
            <a:schemeClr val="accent3"/>
          </a:effectRef>
          <a:fontRef idx="minor">
            <a:schemeClr val="dk1"/>
          </a:fontRef>
        </p:style>
        <p:txBody>
          <a:bodyPr wrap="none" lIns="0" tIns="0" rIns="0" bIns="0" rtlCol="0">
            <a:spAutoFit/>
          </a:bodyPr>
          <a:lstStyle/>
          <a:p>
            <a:pPr algn="l"/>
            <a:r>
              <a:rPr lang="fr-CH" dirty="0"/>
              <a:t>Relation </a:t>
            </a:r>
            <a:r>
              <a:rPr lang="fr-CH" dirty="0" err="1"/>
              <a:t>kinetic</a:t>
            </a:r>
            <a:r>
              <a:rPr lang="fr-CH" dirty="0"/>
              <a:t> </a:t>
            </a:r>
            <a:r>
              <a:rPr lang="fr-CH" dirty="0" err="1"/>
              <a:t>energy</a:t>
            </a:r>
            <a:r>
              <a:rPr lang="fr-CH" dirty="0"/>
              <a:t> / </a:t>
            </a:r>
            <a:r>
              <a:rPr lang="fr-CH" dirty="0" err="1"/>
              <a:t>velocity</a:t>
            </a:r>
            <a:r>
              <a:rPr lang="fr-CH" dirty="0"/>
              <a:t>:</a:t>
            </a:r>
            <a:endParaRPr lang="en-GB" dirty="0"/>
          </a:p>
        </p:txBody>
      </p:sp>
      <p:sp>
        <p:nvSpPr>
          <p:cNvPr id="7" name="TextBox 6">
            <a:extLst>
              <a:ext uri="{FF2B5EF4-FFF2-40B4-BE49-F238E27FC236}">
                <a16:creationId xmlns:a16="http://schemas.microsoft.com/office/drawing/2014/main" id="{2FEB0EF3-A037-4634-AB8A-FFC7C8B56360}"/>
              </a:ext>
            </a:extLst>
          </p:cNvPr>
          <p:cNvSpPr txBox="1"/>
          <p:nvPr/>
        </p:nvSpPr>
        <p:spPr>
          <a:xfrm>
            <a:off x="5213131" y="3836276"/>
            <a:ext cx="936154" cy="276999"/>
          </a:xfrm>
          <a:prstGeom prst="rect">
            <a:avLst/>
          </a:prstGeom>
          <a:noFill/>
        </p:spPr>
        <p:txBody>
          <a:bodyPr wrap="none" lIns="0" tIns="0" rIns="0" bIns="0" rtlCol="0">
            <a:spAutoFit/>
          </a:bodyPr>
          <a:lstStyle/>
          <a:p>
            <a:pPr algn="l"/>
            <a:r>
              <a:rPr lang="en-US" dirty="0"/>
              <a:t>electrons</a:t>
            </a:r>
            <a:endParaRPr lang="en-GB" dirty="0"/>
          </a:p>
        </p:txBody>
      </p:sp>
    </p:spTree>
    <p:extLst>
      <p:ext uri="{BB962C8B-B14F-4D97-AF65-F5344CB8AC3E}">
        <p14:creationId xmlns:p14="http://schemas.microsoft.com/office/powerpoint/2010/main" val="6897102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2DED5-0599-48A1-818E-3C46AF4ABEA3}"/>
              </a:ext>
            </a:extLst>
          </p:cNvPr>
          <p:cNvSpPr>
            <a:spLocks noGrp="1"/>
          </p:cNvSpPr>
          <p:nvPr>
            <p:ph type="title"/>
          </p:nvPr>
        </p:nvSpPr>
        <p:spPr>
          <a:xfrm>
            <a:off x="0" y="0"/>
            <a:ext cx="12192000" cy="735571"/>
          </a:xfrm>
        </p:spPr>
        <p:txBody>
          <a:bodyPr/>
          <a:lstStyle/>
          <a:p>
            <a:r>
              <a:rPr lang="fr-CH" dirty="0" err="1"/>
              <a:t>Useful</a:t>
            </a:r>
            <a:r>
              <a:rPr lang="fr-CH" dirty="0"/>
              <a:t> </a:t>
            </a:r>
            <a:r>
              <a:rPr lang="fr-CH" dirty="0" err="1"/>
              <a:t>relativistic</a:t>
            </a:r>
            <a:r>
              <a:rPr lang="fr-CH" dirty="0"/>
              <a:t> relations </a:t>
            </a:r>
            <a:endParaRPr lang="en-GB" dirty="0"/>
          </a:p>
        </p:txBody>
      </p:sp>
      <p:sp>
        <p:nvSpPr>
          <p:cNvPr id="3" name="Date Placeholder 2">
            <a:extLst>
              <a:ext uri="{FF2B5EF4-FFF2-40B4-BE49-F238E27FC236}">
                <a16:creationId xmlns:a16="http://schemas.microsoft.com/office/drawing/2014/main" id="{CE485346-F3EB-4031-8A7B-F9266829485E}"/>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5" name="Slide Number Placeholder 4">
            <a:extLst>
              <a:ext uri="{FF2B5EF4-FFF2-40B4-BE49-F238E27FC236}">
                <a16:creationId xmlns:a16="http://schemas.microsoft.com/office/drawing/2014/main" id="{E9323A62-F93B-4652-811F-FCC614947E71}"/>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7" name="TextBox 6">
            <a:extLst>
              <a:ext uri="{FF2B5EF4-FFF2-40B4-BE49-F238E27FC236}">
                <a16:creationId xmlns:a16="http://schemas.microsoft.com/office/drawing/2014/main" id="{D0AB8939-BB1C-4A1D-80A9-71BDA5B738D9}"/>
              </a:ext>
            </a:extLst>
          </p:cNvPr>
          <p:cNvSpPr txBox="1"/>
          <p:nvPr/>
        </p:nvSpPr>
        <p:spPr>
          <a:xfrm>
            <a:off x="2138401" y="884583"/>
            <a:ext cx="9650399" cy="615553"/>
          </a:xfrm>
          <a:prstGeom prst="rect">
            <a:avLst/>
          </a:prstGeom>
        </p:spPr>
        <p:style>
          <a:lnRef idx="1">
            <a:schemeClr val="accent3"/>
          </a:lnRef>
          <a:fillRef idx="2">
            <a:schemeClr val="accent3"/>
          </a:fillRef>
          <a:effectRef idx="1">
            <a:schemeClr val="accent3"/>
          </a:effectRef>
          <a:fontRef idx="minor">
            <a:schemeClr val="dk1"/>
          </a:fontRef>
        </p:style>
        <p:txBody>
          <a:bodyPr wrap="square" lIns="0" tIns="0" rIns="0" bIns="0" rtlCol="0">
            <a:spAutoFit/>
          </a:bodyPr>
          <a:lstStyle/>
          <a:p>
            <a:pPr algn="l"/>
            <a:r>
              <a:rPr lang="en-GB" sz="2000" dirty="0"/>
              <a:t>We are observers at rest, looking at particles travelling near the speed of light. </a:t>
            </a:r>
          </a:p>
          <a:p>
            <a:pPr algn="l"/>
            <a:r>
              <a:rPr lang="en-GB" sz="2000" dirty="0"/>
              <a:t>The particle properties that we observe are defined by the “Lorentz transformations”</a:t>
            </a:r>
          </a:p>
        </p:txBody>
      </p:sp>
      <p:pic>
        <p:nvPicPr>
          <p:cNvPr id="9" name="Picture 8">
            <a:extLst>
              <a:ext uri="{FF2B5EF4-FFF2-40B4-BE49-F238E27FC236}">
                <a16:creationId xmlns:a16="http://schemas.microsoft.com/office/drawing/2014/main" id="{7CFEC29A-423E-4D02-9600-88C4D84A977C}"/>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 y="1615544"/>
            <a:ext cx="7974353" cy="2405025"/>
          </a:xfrm>
          <a:prstGeom prst="rect">
            <a:avLst/>
          </a:prstGeom>
        </p:spPr>
      </p:pic>
      <p:sp>
        <p:nvSpPr>
          <p:cNvPr id="10" name="TextBox 9">
            <a:extLst>
              <a:ext uri="{FF2B5EF4-FFF2-40B4-BE49-F238E27FC236}">
                <a16:creationId xmlns:a16="http://schemas.microsoft.com/office/drawing/2014/main" id="{10A16758-1E59-4D77-A7AE-75DE79A5260D}"/>
              </a:ext>
            </a:extLst>
          </p:cNvPr>
          <p:cNvSpPr txBox="1"/>
          <p:nvPr/>
        </p:nvSpPr>
        <p:spPr>
          <a:xfrm>
            <a:off x="7545372" y="1679930"/>
            <a:ext cx="4504959" cy="3323987"/>
          </a:xfrm>
          <a:prstGeom prst="rect">
            <a:avLst/>
          </a:prstGeom>
          <a:noFill/>
        </p:spPr>
        <p:txBody>
          <a:bodyPr wrap="square" lIns="0" tIns="0" rIns="0" bIns="0" rtlCol="0">
            <a:spAutoFit/>
          </a:bodyPr>
          <a:lstStyle/>
          <a:p>
            <a:pPr algn="l"/>
            <a:r>
              <a:rPr lang="en-GB" i="1" dirty="0">
                <a:latin typeface="Symbol" panose="05050102010706020507" pitchFamily="18" charset="2"/>
              </a:rPr>
              <a:t>b</a:t>
            </a:r>
            <a:r>
              <a:rPr lang="en-GB" dirty="0"/>
              <a:t> “relativistic velocity” is the fraction of the speed of light reached by a particle: </a:t>
            </a:r>
            <a:r>
              <a:rPr lang="en-GB" i="1" dirty="0"/>
              <a:t>v = </a:t>
            </a:r>
            <a:r>
              <a:rPr lang="en-GB" i="1" dirty="0" err="1">
                <a:latin typeface="Symbol" panose="05050102010706020507" pitchFamily="18" charset="2"/>
              </a:rPr>
              <a:t>b</a:t>
            </a:r>
            <a:r>
              <a:rPr lang="en-GB" i="1" dirty="0" err="1"/>
              <a:t>c</a:t>
            </a:r>
            <a:endParaRPr lang="en-GB" i="1" dirty="0"/>
          </a:p>
          <a:p>
            <a:pPr algn="l"/>
            <a:endParaRPr lang="en-GB" dirty="0"/>
          </a:p>
          <a:p>
            <a:pPr algn="l"/>
            <a:r>
              <a:rPr lang="en-GB" i="1" dirty="0">
                <a:latin typeface="Symbol" panose="05050102010706020507" pitchFamily="18" charset="2"/>
              </a:rPr>
              <a:t>g</a:t>
            </a:r>
            <a:r>
              <a:rPr lang="en-GB" dirty="0"/>
              <a:t> “Lorentz factor” measures the change of time and length for a moving particle. Ratio between relativistic mass and rest mass: </a:t>
            </a:r>
            <a:r>
              <a:rPr lang="en-GB" i="1" dirty="0">
                <a:latin typeface="Symbol" panose="05050102010706020507" pitchFamily="18" charset="2"/>
              </a:rPr>
              <a:t>g</a:t>
            </a:r>
            <a:r>
              <a:rPr lang="en-GB" i="1" dirty="0"/>
              <a:t> = m / m</a:t>
            </a:r>
            <a:r>
              <a:rPr lang="en-GB" i="1" baseline="-25000" dirty="0"/>
              <a:t>0</a:t>
            </a:r>
            <a:r>
              <a:rPr lang="en-GB" i="1" dirty="0"/>
              <a:t>  </a:t>
            </a:r>
          </a:p>
          <a:p>
            <a:pPr algn="l"/>
            <a:endParaRPr lang="en-GB" dirty="0"/>
          </a:p>
          <a:p>
            <a:pPr algn="l"/>
            <a:r>
              <a:rPr lang="en-GB" i="1" dirty="0"/>
              <a:t>p</a:t>
            </a:r>
            <a:r>
              <a:rPr lang="en-GB" dirty="0"/>
              <a:t> (relativistic) momentum</a:t>
            </a:r>
          </a:p>
          <a:p>
            <a:pPr algn="l"/>
            <a:endParaRPr lang="en-GB" dirty="0"/>
          </a:p>
          <a:p>
            <a:pPr algn="l"/>
            <a:r>
              <a:rPr lang="en-GB" dirty="0"/>
              <a:t>Total energy </a:t>
            </a:r>
            <a:r>
              <a:rPr lang="en-GB" i="1" dirty="0"/>
              <a:t>E = mc</a:t>
            </a:r>
            <a:r>
              <a:rPr lang="en-GB" i="1" baseline="30000" dirty="0"/>
              <a:t>2</a:t>
            </a:r>
            <a:r>
              <a:rPr lang="en-GB" i="1" dirty="0"/>
              <a:t> </a:t>
            </a:r>
            <a:r>
              <a:rPr lang="en-GB" dirty="0"/>
              <a:t>is the sum of rest energy </a:t>
            </a:r>
            <a:r>
              <a:rPr lang="en-GB" i="1" dirty="0"/>
              <a:t>E</a:t>
            </a:r>
            <a:r>
              <a:rPr lang="en-GB" i="1" baseline="-25000" dirty="0"/>
              <a:t>0</a:t>
            </a:r>
            <a:r>
              <a:rPr lang="en-GB" dirty="0"/>
              <a:t> and kinetic energy </a:t>
            </a:r>
            <a:r>
              <a:rPr lang="en-GB" i="1" dirty="0"/>
              <a:t>T</a:t>
            </a:r>
            <a:r>
              <a:rPr lang="en-GB" dirty="0"/>
              <a:t> : </a:t>
            </a:r>
            <a:r>
              <a:rPr lang="en-GB" i="1" dirty="0"/>
              <a:t>E = E</a:t>
            </a:r>
            <a:r>
              <a:rPr lang="en-GB" i="1" baseline="-25000" dirty="0"/>
              <a:t>0</a:t>
            </a:r>
            <a:r>
              <a:rPr lang="en-GB" i="1" dirty="0"/>
              <a:t> + T</a:t>
            </a:r>
          </a:p>
        </p:txBody>
      </p:sp>
      <p:pic>
        <p:nvPicPr>
          <p:cNvPr id="12" name="Picture 11" descr="Shape, rectangle&#10;&#10;Description automatically generated">
            <a:extLst>
              <a:ext uri="{FF2B5EF4-FFF2-40B4-BE49-F238E27FC236}">
                <a16:creationId xmlns:a16="http://schemas.microsoft.com/office/drawing/2014/main" id="{17639010-C9FB-451A-823D-9D7D861256A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16677" y="4029416"/>
            <a:ext cx="2243447" cy="2277098"/>
          </a:xfrm>
          <a:prstGeom prst="rect">
            <a:avLst/>
          </a:prstGeom>
        </p:spPr>
      </p:pic>
      <p:sp>
        <p:nvSpPr>
          <p:cNvPr id="14" name="TextBox 13">
            <a:extLst>
              <a:ext uri="{FF2B5EF4-FFF2-40B4-BE49-F238E27FC236}">
                <a16:creationId xmlns:a16="http://schemas.microsoft.com/office/drawing/2014/main" id="{21813B0B-C9E2-41D1-94E3-3DF2E1F5579E}"/>
              </a:ext>
            </a:extLst>
          </p:cNvPr>
          <p:cNvSpPr txBox="1"/>
          <p:nvPr/>
        </p:nvSpPr>
        <p:spPr>
          <a:xfrm>
            <a:off x="3552047" y="5476098"/>
            <a:ext cx="4422305" cy="646331"/>
          </a:xfrm>
          <a:prstGeom prst="rect">
            <a:avLst/>
          </a:prstGeom>
          <a:noFill/>
        </p:spPr>
        <p:txBody>
          <a:bodyPr wrap="square">
            <a:spAutoFit/>
          </a:bodyPr>
          <a:lstStyle/>
          <a:p>
            <a:r>
              <a:rPr lang="en-GB" sz="1200" i="1" dirty="0"/>
              <a:t>Lorentz factor γ as a function of velocity. Its initial value is 1 (when v = 0); and as velocity approaches the speed of light (v → c) γ increases without bound (γ → ∞).</a:t>
            </a:r>
          </a:p>
        </p:txBody>
      </p:sp>
    </p:spTree>
    <p:extLst>
      <p:ext uri="{BB962C8B-B14F-4D97-AF65-F5344CB8AC3E}">
        <p14:creationId xmlns:p14="http://schemas.microsoft.com/office/powerpoint/2010/main" val="1090243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nchor="ctr">
            <a:normAutofit/>
          </a:bodyPr>
          <a:lstStyle/>
          <a:p>
            <a:r>
              <a:rPr lang="en-US" dirty="0"/>
              <a:t>History of particle accelerators 1 – linacs and cyclotrons</a:t>
            </a:r>
            <a:endParaRPr lang="en-GB" dirty="0"/>
          </a:p>
        </p:txBody>
      </p:sp>
      <p:sp>
        <p:nvSpPr>
          <p:cNvPr id="10" name="Date Placeholder 3">
            <a:extLst>
              <a:ext uri="{FF2B5EF4-FFF2-40B4-BE49-F238E27FC236}">
                <a16:creationId xmlns:a16="http://schemas.microsoft.com/office/drawing/2014/main" id="{D552696E-21DC-C350-E011-B7FB4DCCC804}"/>
              </a:ext>
            </a:extLst>
          </p:cNvPr>
          <p:cNvSpPr>
            <a:spLocks noGrp="1"/>
          </p:cNvSpPr>
          <p:nvPr>
            <p:ph type="dt" sz="half" idx="14"/>
          </p:nvPr>
        </p:nvSpPr>
        <p:spPr>
          <a:xfrm>
            <a:off x="3485228" y="6350851"/>
            <a:ext cx="631160" cy="365125"/>
          </a:xfrm>
        </p:spPr>
        <p:txBody>
          <a:bodyPr/>
          <a:lstStyle/>
          <a:p>
            <a:pPr>
              <a:spcAft>
                <a:spcPts val="600"/>
              </a:spcAft>
            </a:pPr>
            <a:fld id="{23793A62-AA7E-5A4D-A43E-DF1B3593C4E5}" type="datetime1">
              <a:rPr lang="en-US" smtClean="0"/>
              <a:pPr>
                <a:spcAft>
                  <a:spcPts val="600"/>
                </a:spcAft>
              </a:pPr>
              <a:t>4/24/2024</a:t>
            </a:fld>
            <a:endParaRPr lang="en-US"/>
          </a:p>
        </p:txBody>
      </p:sp>
      <p:sp>
        <p:nvSpPr>
          <p:cNvPr id="12" name="Footer Placeholder 4">
            <a:extLst>
              <a:ext uri="{FF2B5EF4-FFF2-40B4-BE49-F238E27FC236}">
                <a16:creationId xmlns:a16="http://schemas.microsoft.com/office/drawing/2014/main" id="{714B6E11-B2A8-6AAA-2AD0-E2C99A0F0987}"/>
              </a:ext>
            </a:extLst>
          </p:cNvPr>
          <p:cNvSpPr>
            <a:spLocks noGrp="1"/>
          </p:cNvSpPr>
          <p:nvPr>
            <p:ph type="ftr" sz="quarter" idx="15"/>
          </p:nvPr>
        </p:nvSpPr>
        <p:spPr>
          <a:xfrm>
            <a:off x="4259262" y="6356350"/>
            <a:ext cx="6572221" cy="365125"/>
          </a:xfrm>
        </p:spPr>
        <p:txBody>
          <a:bodyPr/>
          <a:lstStyle/>
          <a:p>
            <a:pPr>
              <a:spcAft>
                <a:spcPts val="600"/>
              </a:spcAft>
            </a:pPr>
            <a:r>
              <a:rPr lang="en-US"/>
              <a:t>Presenter | Presentation Title</a:t>
            </a:r>
          </a:p>
        </p:txBody>
      </p:sp>
      <p:sp>
        <p:nvSpPr>
          <p:cNvPr id="14" name="Slide Number Placeholder 5">
            <a:extLst>
              <a:ext uri="{FF2B5EF4-FFF2-40B4-BE49-F238E27FC236}">
                <a16:creationId xmlns:a16="http://schemas.microsoft.com/office/drawing/2014/main" id="{6C93C2BE-DC87-3E02-EB12-F1CA391189B7}"/>
              </a:ext>
            </a:extLst>
          </p:cNvPr>
          <p:cNvSpPr>
            <a:spLocks noGrp="1"/>
          </p:cNvSpPr>
          <p:nvPr>
            <p:ph type="sldNum" sz="quarter" idx="16"/>
          </p:nvPr>
        </p:nvSpPr>
        <p:spPr>
          <a:xfrm>
            <a:off x="11107546" y="6356350"/>
            <a:ext cx="681254" cy="365125"/>
          </a:xfrm>
        </p:spPr>
        <p:txBody>
          <a:bodyPr/>
          <a:lstStyle/>
          <a:p>
            <a:pPr>
              <a:spcAft>
                <a:spcPts val="600"/>
              </a:spcAft>
            </a:pPr>
            <a:fld id="{36B5EA5A-BC32-A742-B11B-8E7414D5B535}" type="slidenum">
              <a:rPr lang="en-US" smtClean="0"/>
              <a:pPr>
                <a:spcAft>
                  <a:spcPts val="600"/>
                </a:spcAft>
              </a:pPr>
              <a:t>15</a:t>
            </a:fld>
            <a:endParaRPr lang="en-US"/>
          </a:p>
        </p:txBody>
      </p:sp>
      <p:pic>
        <p:nvPicPr>
          <p:cNvPr id="3" name="Picture 2" descr="Graphical user interface, application, calendar&#10;&#10;Description automatically generated">
            <a:extLst>
              <a:ext uri="{FF2B5EF4-FFF2-40B4-BE49-F238E27FC236}">
                <a16:creationId xmlns:a16="http://schemas.microsoft.com/office/drawing/2014/main" id="{48E90324-24ED-42C5-9AE2-6CF98916656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05952" y="2672862"/>
            <a:ext cx="7518422" cy="2337818"/>
          </a:xfrm>
          <a:prstGeom prst="rect">
            <a:avLst/>
          </a:prstGeom>
          <a:noFill/>
        </p:spPr>
      </p:pic>
    </p:spTree>
    <p:extLst>
      <p:ext uri="{BB962C8B-B14F-4D97-AF65-F5344CB8AC3E}">
        <p14:creationId xmlns:p14="http://schemas.microsoft.com/office/powerpoint/2010/main" val="539427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0492"/>
            <a:ext cx="12192000" cy="954106"/>
          </a:xfrm>
        </p:spPr>
        <p:txBody>
          <a:bodyPr/>
          <a:lstStyle/>
          <a:p>
            <a:r>
              <a:rPr lang="en-US" sz="4000" dirty="0"/>
              <a:t>From Rutherford to the Particle Accelerator</a:t>
            </a:r>
          </a:p>
        </p:txBody>
      </p:sp>
      <p:sp>
        <p:nvSpPr>
          <p:cNvPr id="3" name="Footer Placeholder 2"/>
          <p:cNvSpPr>
            <a:spLocks noGrp="1"/>
          </p:cNvSpPr>
          <p:nvPr>
            <p:ph type="ftr" sz="quarter" idx="11"/>
          </p:nvPr>
        </p:nvSpPr>
        <p:spPr/>
        <p:txBody>
          <a:bodyPr/>
          <a:lstStyle/>
          <a:p>
            <a:fld id="{F478B020-40AD-45EC-B4A7-42AB5468E756}" type="slidenum">
              <a:rPr lang="en-GB" smtClean="0"/>
              <a:pPr/>
              <a:t>16</a:t>
            </a:fld>
            <a:endParaRPr lang="en-GB" dirty="0"/>
          </a:p>
        </p:txBody>
      </p:sp>
      <p:sp>
        <p:nvSpPr>
          <p:cNvPr id="4" name="Rectangle 3"/>
          <p:cNvSpPr>
            <a:spLocks noChangeArrowheads="1"/>
          </p:cNvSpPr>
          <p:nvPr/>
        </p:nvSpPr>
        <p:spPr bwMode="auto">
          <a:xfrm>
            <a:off x="468085" y="1404536"/>
            <a:ext cx="6836605" cy="4460891"/>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GB" sz="2000" dirty="0">
                <a:latin typeface="Comic Sans MS" pitchFamily="66" charset="0"/>
                <a:sym typeface="Symbol" pitchFamily="18" charset="2"/>
              </a:rPr>
              <a:t>1919: Ernest Rutherford’s historical experiment:  some nitrogen nuclei are disintegrated by </a:t>
            </a:r>
            <a:r>
              <a:rPr lang="en-GB" sz="2000" dirty="0">
                <a:latin typeface="Symbol" pitchFamily="18" charset="2"/>
                <a:sym typeface="Symbol" pitchFamily="18" charset="2"/>
              </a:rPr>
              <a:t>a</a:t>
            </a:r>
            <a:r>
              <a:rPr lang="en-GB" sz="2000" dirty="0">
                <a:latin typeface="Comic Sans MS" pitchFamily="66" charset="0"/>
                <a:sym typeface="Symbol" pitchFamily="18" charset="2"/>
              </a:rPr>
              <a:t>-particles coming from radioactive decay of Ra and Th </a:t>
            </a:r>
            <a:r>
              <a:rPr lang="en-GB" sz="2000" dirty="0">
                <a:latin typeface="Arial"/>
                <a:cs typeface="Arial"/>
                <a:sym typeface="Symbol" pitchFamily="18" charset="2"/>
              </a:rPr>
              <a:t>→ </a:t>
            </a:r>
            <a:r>
              <a:rPr lang="en-GB" sz="2000" b="1" dirty="0">
                <a:solidFill>
                  <a:srgbClr val="C00000"/>
                </a:solidFill>
                <a:latin typeface="+mj-lt"/>
                <a:cs typeface="Arial"/>
                <a:sym typeface="Symbol" pitchFamily="18" charset="2"/>
              </a:rPr>
              <a:t>start of a new era for science</a:t>
            </a:r>
            <a:r>
              <a:rPr lang="en-GB" sz="2000" dirty="0">
                <a:latin typeface="+mj-lt"/>
                <a:cs typeface="Arial"/>
                <a:sym typeface="Symbol" pitchFamily="18" charset="2"/>
              </a:rPr>
              <a:t>! But only few light atoms can be modified using particles from radioactive decays .</a:t>
            </a:r>
          </a:p>
          <a:p>
            <a:pPr marL="457200" indent="-457200">
              <a:lnSpc>
                <a:spcPct val="110000"/>
              </a:lnSpc>
              <a:spcBef>
                <a:spcPct val="50000"/>
              </a:spcBef>
              <a:buClr>
                <a:schemeClr val="hlink"/>
              </a:buClr>
              <a:buSzPct val="70000"/>
            </a:pPr>
            <a:r>
              <a:rPr lang="en-GB" sz="2000" dirty="0">
                <a:latin typeface="Comic Sans MS" pitchFamily="66" charset="0"/>
                <a:sym typeface="Symbol" pitchFamily="18" charset="2"/>
              </a:rPr>
              <a:t>Men can </a:t>
            </a:r>
            <a:r>
              <a:rPr lang="en-GB" sz="2000" dirty="0">
                <a:latin typeface="+mj-lt"/>
                <a:cs typeface="Arial"/>
                <a:sym typeface="Symbol" pitchFamily="18" charset="2"/>
              </a:rPr>
              <a:t>transform the matter, the dream of the ancient alchemists!</a:t>
            </a:r>
            <a:endParaRPr lang="en-GB" sz="2000" dirty="0">
              <a:latin typeface="Comic Sans MS" pitchFamily="66" charset="0"/>
              <a:sym typeface="Symbol" pitchFamily="18" charset="2"/>
            </a:endParaRPr>
          </a:p>
          <a:p>
            <a:pPr marL="457200" indent="-457200">
              <a:lnSpc>
                <a:spcPct val="110000"/>
              </a:lnSpc>
              <a:spcBef>
                <a:spcPct val="50000"/>
              </a:spcBef>
              <a:buClr>
                <a:schemeClr val="hlink"/>
              </a:buClr>
              <a:buSzPct val="70000"/>
            </a:pPr>
            <a:r>
              <a:rPr lang="en-GB" sz="2000" dirty="0">
                <a:latin typeface="+mj-lt"/>
                <a:cs typeface="Arial"/>
                <a:sym typeface="Symbol" pitchFamily="18" charset="2"/>
              </a:rPr>
              <a:t>1927: Rutherford in a famous speech at the Royal Society asks for “accelerators” capable to disintegrate heavy nuclei. Theory predicts the threshold for penetration of the nucleus at ~500 </a:t>
            </a:r>
            <a:r>
              <a:rPr lang="en-GB" sz="2000" dirty="0" err="1">
                <a:latin typeface="+mj-lt"/>
                <a:cs typeface="Arial"/>
                <a:sym typeface="Symbol" pitchFamily="18" charset="2"/>
              </a:rPr>
              <a:t>keV</a:t>
            </a:r>
            <a:r>
              <a:rPr lang="en-GB" sz="2000" dirty="0">
                <a:latin typeface="+mj-lt"/>
                <a:cs typeface="Arial"/>
                <a:sym typeface="Symbol" pitchFamily="18" charset="2"/>
              </a:rPr>
              <a:t> </a:t>
            </a:r>
            <a:r>
              <a:rPr lang="en-GB" sz="2000" dirty="0">
                <a:latin typeface="Arial"/>
                <a:cs typeface="Arial"/>
                <a:sym typeface="Symbol" pitchFamily="18" charset="2"/>
              </a:rPr>
              <a:t>→ </a:t>
            </a:r>
            <a:r>
              <a:rPr lang="en-GB" sz="2000" dirty="0">
                <a:latin typeface="+mj-lt"/>
                <a:cs typeface="Arial"/>
                <a:sym typeface="Symbol" pitchFamily="18" charset="2"/>
              </a:rPr>
              <a:t>from 1929, various labs start developing “</a:t>
            </a:r>
            <a:r>
              <a:rPr lang="en-GB" sz="2000" b="1" dirty="0">
                <a:solidFill>
                  <a:srgbClr val="C00000"/>
                </a:solidFill>
                <a:latin typeface="+mj-lt"/>
                <a:cs typeface="Arial"/>
                <a:sym typeface="Symbol" pitchFamily="18" charset="2"/>
              </a:rPr>
              <a:t>particle accelerators</a:t>
            </a:r>
            <a:r>
              <a:rPr lang="en-GB" sz="2000" dirty="0">
                <a:latin typeface="+mj-lt"/>
                <a:cs typeface="Arial"/>
                <a:sym typeface="Symbol" pitchFamily="18" charset="2"/>
              </a:rPr>
              <a:t>” for &gt;500 </a:t>
            </a:r>
            <a:r>
              <a:rPr lang="en-GB" sz="2000" dirty="0" err="1">
                <a:latin typeface="+mj-lt"/>
                <a:cs typeface="Arial"/>
                <a:sym typeface="Symbol" pitchFamily="18" charset="2"/>
              </a:rPr>
              <a:t>keV</a:t>
            </a:r>
            <a:r>
              <a:rPr lang="en-GB" sz="2000" dirty="0">
                <a:latin typeface="+mj-lt"/>
                <a:cs typeface="Arial"/>
                <a:sym typeface="Symbol" pitchFamily="18" charset="2"/>
              </a:rPr>
              <a:t>.</a:t>
            </a:r>
            <a:endParaRPr lang="en-GB" sz="2000" dirty="0">
              <a:latin typeface="Comic Sans MS" pitchFamily="66" charset="0"/>
              <a:sym typeface="Symbol" pitchFamily="18" charset="2"/>
            </a:endParaRPr>
          </a:p>
        </p:txBody>
      </p:sp>
      <p:pic>
        <p:nvPicPr>
          <p:cNvPr id="681990" name="Picture 6" descr="Rutherford's disintegration chambe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8391515" y="976421"/>
            <a:ext cx="3104898" cy="2388384"/>
          </a:xfrm>
          <a:prstGeom prst="rect">
            <a:avLst/>
          </a:prstGeom>
          <a:noFill/>
        </p:spPr>
      </p:pic>
      <p:sp>
        <p:nvSpPr>
          <p:cNvPr id="8" name="TextBox 7"/>
          <p:cNvSpPr txBox="1"/>
          <p:nvPr/>
        </p:nvSpPr>
        <p:spPr>
          <a:xfrm>
            <a:off x="7545372" y="3402592"/>
            <a:ext cx="4309241" cy="738664"/>
          </a:xfrm>
          <a:prstGeom prst="rect">
            <a:avLst/>
          </a:prstGeom>
          <a:noFill/>
        </p:spPr>
        <p:txBody>
          <a:bodyPr wrap="square" rtlCol="0">
            <a:spAutoFit/>
          </a:bodyPr>
          <a:lstStyle/>
          <a:p>
            <a:r>
              <a:rPr lang="en-US" sz="1400" i="1" dirty="0"/>
              <a:t>Reproduction of the Rutherford chamber: Bombardment of nitrogen atoms with alpha particles, producing oxygen and hydrogen nuclei. </a:t>
            </a:r>
          </a:p>
        </p:txBody>
      </p:sp>
      <p:pic>
        <p:nvPicPr>
          <p:cNvPr id="681992" name="Picture 8" descr="Rutherford's room at the Cavendish Laboratory"/>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8391515" y="4179043"/>
            <a:ext cx="2798446" cy="2138013"/>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Early Accelerators</a:t>
            </a:r>
          </a:p>
        </p:txBody>
      </p:sp>
      <p:sp>
        <p:nvSpPr>
          <p:cNvPr id="3" name="Footer Placeholder 2"/>
          <p:cNvSpPr>
            <a:spLocks noGrp="1"/>
          </p:cNvSpPr>
          <p:nvPr>
            <p:ph type="ftr" sz="quarter" idx="11"/>
          </p:nvPr>
        </p:nvSpPr>
        <p:spPr/>
        <p:txBody>
          <a:bodyPr/>
          <a:lstStyle/>
          <a:p>
            <a:fld id="{F478B020-40AD-45EC-B4A7-42AB5468E756}" type="slidenum">
              <a:rPr lang="en-GB" smtClean="0"/>
              <a:pPr/>
              <a:t>17</a:t>
            </a:fld>
            <a:endParaRPr lang="en-GB"/>
          </a:p>
        </p:txBody>
      </p:sp>
      <p:sp>
        <p:nvSpPr>
          <p:cNvPr id="4" name="Rectangle 3"/>
          <p:cNvSpPr>
            <a:spLocks noChangeArrowheads="1"/>
          </p:cNvSpPr>
          <p:nvPr/>
        </p:nvSpPr>
        <p:spPr bwMode="auto">
          <a:xfrm>
            <a:off x="358670" y="908108"/>
            <a:ext cx="8621485" cy="2712358"/>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GB" sz="2000" dirty="0">
                <a:latin typeface="Comic Sans MS" pitchFamily="66" charset="0"/>
                <a:sym typeface="Symbol" pitchFamily="18" charset="2"/>
              </a:rPr>
              <a:t>1927 to 1932, development of </a:t>
            </a:r>
            <a:r>
              <a:rPr lang="en-GB" sz="2000" dirty="0">
                <a:solidFill>
                  <a:srgbClr val="FF0000"/>
                </a:solidFill>
                <a:latin typeface="Comic Sans MS" pitchFamily="66" charset="0"/>
                <a:sym typeface="Symbol" pitchFamily="18" charset="2"/>
              </a:rPr>
              <a:t>electrostatic</a:t>
            </a:r>
            <a:r>
              <a:rPr lang="en-GB" sz="2000" dirty="0">
                <a:latin typeface="Comic Sans MS" pitchFamily="66" charset="0"/>
                <a:sym typeface="Symbol" pitchFamily="18" charset="2"/>
              </a:rPr>
              <a:t> accelerators:</a:t>
            </a:r>
          </a:p>
          <a:p>
            <a:pPr marL="457200" indent="-457200">
              <a:lnSpc>
                <a:spcPct val="110000"/>
              </a:lnSpc>
              <a:spcBef>
                <a:spcPts val="600"/>
              </a:spcBef>
              <a:buClr>
                <a:schemeClr val="hlink"/>
              </a:buClr>
              <a:buSzPct val="100000"/>
              <a:buFont typeface="+mj-lt"/>
              <a:buAutoNum type="arabicPeriod"/>
            </a:pPr>
            <a:r>
              <a:rPr lang="en-GB" sz="2000" dirty="0">
                <a:latin typeface="Comic Sans MS" pitchFamily="66" charset="0"/>
                <a:sym typeface="Symbol" pitchFamily="18" charset="2"/>
              </a:rPr>
              <a:t>Cockcroft and Walton (Cavendish Lab, Cambridge) </a:t>
            </a:r>
            <a:r>
              <a:rPr lang="en-GB" sz="2000" dirty="0">
                <a:latin typeface="Arial"/>
                <a:cs typeface="Arial"/>
                <a:sym typeface="Symbol" pitchFamily="18" charset="2"/>
              </a:rPr>
              <a:t>→ </a:t>
            </a:r>
            <a:r>
              <a:rPr lang="en-GB" sz="2000" dirty="0">
                <a:latin typeface="Comic Sans MS" pitchFamily="66" charset="0"/>
                <a:sym typeface="Symbol" pitchFamily="18" charset="2"/>
              </a:rPr>
              <a:t>extend to higher voltages the “voltage multiplier” used for X-ray production.</a:t>
            </a:r>
          </a:p>
          <a:p>
            <a:pPr marL="457200" indent="-457200">
              <a:lnSpc>
                <a:spcPct val="110000"/>
              </a:lnSpc>
              <a:spcBef>
                <a:spcPts val="600"/>
              </a:spcBef>
              <a:buClr>
                <a:schemeClr val="hlink"/>
              </a:buClr>
              <a:buSzPct val="100000"/>
              <a:buFont typeface="+mj-lt"/>
              <a:buAutoNum type="arabicPeriod"/>
            </a:pPr>
            <a:r>
              <a:rPr lang="en-GB" sz="2000" dirty="0">
                <a:latin typeface="Comic Sans MS" pitchFamily="66" charset="0"/>
                <a:sym typeface="Symbol" pitchFamily="18" charset="2"/>
              </a:rPr>
              <a:t>Van de </a:t>
            </a:r>
            <a:r>
              <a:rPr lang="en-GB" sz="2000" dirty="0" err="1">
                <a:latin typeface="Comic Sans MS" pitchFamily="66" charset="0"/>
                <a:sym typeface="Symbol" pitchFamily="18" charset="2"/>
              </a:rPr>
              <a:t>Graaf</a:t>
            </a:r>
            <a:r>
              <a:rPr lang="en-GB" sz="2000" dirty="0">
                <a:latin typeface="Comic Sans MS" pitchFamily="66" charset="0"/>
                <a:sym typeface="Symbol" pitchFamily="18" charset="2"/>
              </a:rPr>
              <a:t> (Princeton) </a:t>
            </a:r>
            <a:r>
              <a:rPr lang="en-GB" sz="2000" dirty="0">
                <a:latin typeface="Arial"/>
                <a:cs typeface="Arial"/>
                <a:sym typeface="Symbol" pitchFamily="18" charset="2"/>
              </a:rPr>
              <a:t>→ </a:t>
            </a:r>
            <a:r>
              <a:rPr lang="en-GB" sz="2000" dirty="0">
                <a:latin typeface="Comic Sans MS" pitchFamily="66" charset="0"/>
                <a:sym typeface="Symbol" pitchFamily="18" charset="2"/>
              </a:rPr>
              <a:t>develops the belt-charged static generator.</a:t>
            </a:r>
          </a:p>
          <a:p>
            <a:pPr marL="457200" indent="-457200">
              <a:lnSpc>
                <a:spcPct val="110000"/>
              </a:lnSpc>
              <a:spcBef>
                <a:spcPts val="600"/>
              </a:spcBef>
              <a:buClr>
                <a:schemeClr val="hlink"/>
              </a:buClr>
              <a:buSzPct val="100000"/>
              <a:buFont typeface="+mj-lt"/>
              <a:buAutoNum type="arabicPeriod"/>
            </a:pPr>
            <a:r>
              <a:rPr lang="en-GB" sz="2000" dirty="0">
                <a:latin typeface="Comic Sans MS" pitchFamily="66" charset="0"/>
                <a:sym typeface="Symbol" pitchFamily="18" charset="2"/>
              </a:rPr>
              <a:t>Others explore pulsed techniques, capacitor discharges, transformers, etc.</a:t>
            </a:r>
          </a:p>
        </p:txBody>
      </p:sp>
      <p:sp>
        <p:nvSpPr>
          <p:cNvPr id="5" name="Rectangle 4"/>
          <p:cNvSpPr>
            <a:spLocks noChangeArrowheads="1"/>
          </p:cNvSpPr>
          <p:nvPr/>
        </p:nvSpPr>
        <p:spPr bwMode="auto">
          <a:xfrm>
            <a:off x="185057" y="3641350"/>
            <a:ext cx="8621485" cy="1905000"/>
          </a:xfrm>
          <a:prstGeom prst="rect">
            <a:avLst/>
          </a:prstGeom>
          <a:noFill/>
          <a:ln w="9525">
            <a:noFill/>
            <a:miter lim="800000"/>
            <a:headEnd/>
            <a:tailEnd/>
          </a:ln>
          <a:effectLst/>
        </p:spPr>
        <p:txBody>
          <a:bodyPr lIns="92075" tIns="46038" rIns="92075" bIns="46038"/>
          <a:lstStyle/>
          <a:p>
            <a:pPr marL="457200" indent="-457200">
              <a:lnSpc>
                <a:spcPct val="110000"/>
              </a:lnSpc>
              <a:spcBef>
                <a:spcPts val="600"/>
              </a:spcBef>
              <a:buClr>
                <a:schemeClr val="hlink"/>
              </a:buClr>
              <a:buSzPct val="70000"/>
            </a:pPr>
            <a:r>
              <a:rPr lang="en-GB" sz="2000" dirty="0">
                <a:latin typeface="Comic Sans MS" pitchFamily="66" charset="0"/>
                <a:sym typeface="Symbol" pitchFamily="18" charset="2"/>
              </a:rPr>
              <a:t>And the winners of the accelerator race are… </a:t>
            </a:r>
            <a:r>
              <a:rPr lang="en-GB" sz="2000" dirty="0">
                <a:solidFill>
                  <a:srgbClr val="FF0000"/>
                </a:solidFill>
                <a:latin typeface="Comic Sans MS" pitchFamily="66" charset="0"/>
                <a:sym typeface="Symbol" pitchFamily="18" charset="2"/>
              </a:rPr>
              <a:t>Cockcroft and Walton, </a:t>
            </a:r>
            <a:r>
              <a:rPr lang="en-GB" sz="2000" dirty="0">
                <a:latin typeface="Comic Sans MS" pitchFamily="66" charset="0"/>
                <a:sym typeface="Symbol" pitchFamily="18" charset="2"/>
              </a:rPr>
              <a:t>who in 1932 obtain disintegration of lithium by 400 keV protons. But:</a:t>
            </a:r>
          </a:p>
          <a:p>
            <a:pPr marL="457200" indent="-457200">
              <a:lnSpc>
                <a:spcPct val="110000"/>
              </a:lnSpc>
              <a:spcBef>
                <a:spcPts val="600"/>
              </a:spcBef>
              <a:buClr>
                <a:schemeClr val="hlink"/>
              </a:buClr>
              <a:buSzPct val="100000"/>
              <a:buFont typeface="Wingdings" pitchFamily="2" charset="2"/>
              <a:buChar char="Ø"/>
            </a:pPr>
            <a:r>
              <a:rPr lang="en-GB" sz="2000" dirty="0">
                <a:latin typeface="Comic Sans MS" pitchFamily="66" charset="0"/>
                <a:sym typeface="Symbol" pitchFamily="18" charset="2"/>
              </a:rPr>
              <a:t>higher energies are necessary to disintegrate heavier nuclei in quantities; </a:t>
            </a:r>
          </a:p>
          <a:p>
            <a:pPr marL="457200" indent="-457200">
              <a:lnSpc>
                <a:spcPct val="110000"/>
              </a:lnSpc>
              <a:spcBef>
                <a:spcPts val="600"/>
              </a:spcBef>
              <a:buClr>
                <a:schemeClr val="hlink"/>
              </a:buClr>
              <a:buSzPct val="100000"/>
              <a:buFont typeface="Wingdings" pitchFamily="2" charset="2"/>
              <a:buChar char="Ø"/>
            </a:pPr>
            <a:r>
              <a:rPr lang="en-GB" sz="2000" dirty="0">
                <a:latin typeface="Comic Sans MS" pitchFamily="66" charset="0"/>
                <a:sym typeface="Symbol" pitchFamily="18" charset="2"/>
              </a:rPr>
              <a:t>DC technologies are limited by breakdown to few MeV. </a:t>
            </a:r>
          </a:p>
          <a:p>
            <a:pPr marL="457200" indent="-457200">
              <a:lnSpc>
                <a:spcPct val="110000"/>
              </a:lnSpc>
              <a:spcBef>
                <a:spcPts val="600"/>
              </a:spcBef>
              <a:buClr>
                <a:schemeClr val="hlink"/>
              </a:buClr>
              <a:buSzPct val="70000"/>
            </a:pPr>
            <a:r>
              <a:rPr lang="en-GB" sz="2000" dirty="0">
                <a:latin typeface="Arial"/>
                <a:cs typeface="Arial"/>
                <a:sym typeface="Symbol" pitchFamily="18" charset="2"/>
              </a:rPr>
              <a:t>→ </a:t>
            </a:r>
            <a:r>
              <a:rPr lang="en-GB" sz="2000" dirty="0">
                <a:latin typeface="Comic Sans MS" pitchFamily="66" charset="0"/>
                <a:sym typeface="Symbol" pitchFamily="18" charset="2"/>
              </a:rPr>
              <a:t>A new technology is needed...</a:t>
            </a:r>
          </a:p>
        </p:txBody>
      </p:sp>
      <p:pic>
        <p:nvPicPr>
          <p:cNvPr id="36866" name="Picture 2" descr="http://www.daviddarling.info/images/Cockcroft_Walton_Machine.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806542" y="1403112"/>
            <a:ext cx="3176210" cy="4434707"/>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881743"/>
          </a:xfrm>
        </p:spPr>
        <p:txBody>
          <a:bodyPr/>
          <a:lstStyle/>
          <a:p>
            <a:r>
              <a:rPr lang="en-US" dirty="0"/>
              <a:t>An alternative road: radio waves!</a:t>
            </a:r>
          </a:p>
        </p:txBody>
      </p:sp>
      <p:sp>
        <p:nvSpPr>
          <p:cNvPr id="3" name="Footer Placeholder 2"/>
          <p:cNvSpPr>
            <a:spLocks noGrp="1"/>
          </p:cNvSpPr>
          <p:nvPr>
            <p:ph type="ftr" sz="quarter" idx="11"/>
          </p:nvPr>
        </p:nvSpPr>
        <p:spPr/>
        <p:txBody>
          <a:bodyPr/>
          <a:lstStyle/>
          <a:p>
            <a:fld id="{F478B020-40AD-45EC-B4A7-42AB5468E756}" type="slidenum">
              <a:rPr lang="en-GB" smtClean="0"/>
              <a:pPr/>
              <a:t>18</a:t>
            </a:fld>
            <a:endParaRPr lang="en-GB"/>
          </a:p>
        </p:txBody>
      </p:sp>
      <p:sp>
        <p:nvSpPr>
          <p:cNvPr id="4" name="Rectangle 3"/>
          <p:cNvSpPr>
            <a:spLocks noChangeArrowheads="1"/>
          </p:cNvSpPr>
          <p:nvPr/>
        </p:nvSpPr>
        <p:spPr bwMode="auto">
          <a:xfrm>
            <a:off x="269760" y="1104446"/>
            <a:ext cx="7979003" cy="50292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GB" sz="2000" dirty="0">
                <a:latin typeface="Comic Sans MS" pitchFamily="66" charset="0"/>
                <a:sym typeface="Symbol" pitchFamily="18" charset="2"/>
              </a:rPr>
              <a:t>1864: Maxwell’s equations.</a:t>
            </a:r>
          </a:p>
          <a:p>
            <a:pPr marL="457200" indent="-457200">
              <a:lnSpc>
                <a:spcPct val="110000"/>
              </a:lnSpc>
              <a:spcBef>
                <a:spcPct val="50000"/>
              </a:spcBef>
              <a:buClr>
                <a:schemeClr val="hlink"/>
              </a:buClr>
              <a:buSzPct val="70000"/>
            </a:pPr>
            <a:r>
              <a:rPr lang="en-GB" sz="2000" dirty="0">
                <a:latin typeface="Comic Sans MS" pitchFamily="66" charset="0"/>
                <a:sym typeface="Symbol" pitchFamily="18" charset="2"/>
              </a:rPr>
              <a:t>1873, Maxwell: Theoretical basis of wave propagation.</a:t>
            </a:r>
          </a:p>
          <a:p>
            <a:pPr marL="457200" indent="-457200">
              <a:lnSpc>
                <a:spcPct val="110000"/>
              </a:lnSpc>
              <a:spcBef>
                <a:spcPct val="50000"/>
              </a:spcBef>
              <a:buClr>
                <a:schemeClr val="hlink"/>
              </a:buClr>
              <a:buSzPct val="70000"/>
            </a:pPr>
            <a:r>
              <a:rPr lang="en-GB" sz="2000" dirty="0">
                <a:latin typeface="Comic Sans MS" pitchFamily="66" charset="0"/>
                <a:sym typeface="Symbol" pitchFamily="18" charset="2"/>
              </a:rPr>
              <a:t>1888, Hertz: Experimental generation/reception of </a:t>
            </a:r>
            <a:r>
              <a:rPr lang="en-GB" sz="2000" dirty="0" err="1">
                <a:latin typeface="Comic Sans MS" pitchFamily="66" charset="0"/>
                <a:sym typeface="Symbol" pitchFamily="18" charset="2"/>
              </a:rPr>
              <a:t>e.m</a:t>
            </a:r>
            <a:r>
              <a:rPr lang="en-GB" sz="2000" dirty="0">
                <a:latin typeface="Comic Sans MS" pitchFamily="66" charset="0"/>
                <a:sym typeface="Symbol" pitchFamily="18" charset="2"/>
              </a:rPr>
              <a:t>. waves.</a:t>
            </a:r>
          </a:p>
          <a:p>
            <a:pPr marL="457200" indent="-457200">
              <a:lnSpc>
                <a:spcPct val="110000"/>
              </a:lnSpc>
              <a:spcBef>
                <a:spcPct val="50000"/>
              </a:spcBef>
              <a:buClr>
                <a:schemeClr val="hlink"/>
              </a:buClr>
              <a:buSzPct val="70000"/>
            </a:pPr>
            <a:r>
              <a:rPr lang="en-GB" sz="2000" dirty="0">
                <a:latin typeface="Comic Sans MS" pitchFamily="66" charset="0"/>
                <a:sym typeface="Symbol" pitchFamily="18" charset="2"/>
              </a:rPr>
              <a:t>1891, N. Tesla, G. Marconi and others: wireless telegraph.</a:t>
            </a:r>
          </a:p>
          <a:p>
            <a:pPr marL="457200" indent="-457200">
              <a:lnSpc>
                <a:spcPct val="110000"/>
              </a:lnSpc>
              <a:spcBef>
                <a:spcPct val="50000"/>
              </a:spcBef>
              <a:buClr>
                <a:schemeClr val="hlink"/>
              </a:buClr>
              <a:buSzPct val="70000"/>
            </a:pPr>
            <a:r>
              <a:rPr lang="en-GB" sz="2000" dirty="0">
                <a:latin typeface="Comic Sans MS" pitchFamily="66" charset="0"/>
                <a:sym typeface="Symbol" pitchFamily="18" charset="2"/>
              </a:rPr>
              <a:t>1905-14: early vacuum tubes (De Forest, triode in 1907).</a:t>
            </a:r>
          </a:p>
          <a:p>
            <a:pPr marL="457200" indent="-457200">
              <a:lnSpc>
                <a:spcPct val="110000"/>
              </a:lnSpc>
              <a:spcBef>
                <a:spcPct val="50000"/>
              </a:spcBef>
              <a:buClr>
                <a:schemeClr val="hlink"/>
              </a:buClr>
              <a:buSzPct val="70000"/>
            </a:pPr>
            <a:r>
              <a:rPr lang="en-GB" sz="2000" dirty="0">
                <a:latin typeface="Comic Sans MS" pitchFamily="66" charset="0"/>
                <a:sym typeface="Symbol" pitchFamily="18" charset="2"/>
              </a:rPr>
              <a:t>1914-18: large quantities of tubes produced because of war effort, cost goes down. </a:t>
            </a:r>
          </a:p>
          <a:p>
            <a:pPr marL="457200" indent="-457200">
              <a:lnSpc>
                <a:spcPct val="110000"/>
              </a:lnSpc>
              <a:spcBef>
                <a:spcPct val="50000"/>
              </a:spcBef>
              <a:buClr>
                <a:schemeClr val="hlink"/>
              </a:buClr>
              <a:buSzPct val="70000"/>
            </a:pPr>
            <a:r>
              <a:rPr lang="en-GB" sz="2000" dirty="0">
                <a:latin typeface="Comic Sans MS" pitchFamily="66" charset="0"/>
                <a:sym typeface="Symbol" pitchFamily="18" charset="2"/>
              </a:rPr>
              <a:t>1919-20: first attempts to broadcast with vacuum tubes using AM modulation, in the kHz range.</a:t>
            </a:r>
          </a:p>
          <a:p>
            <a:pPr marL="457200" indent="-457200">
              <a:lnSpc>
                <a:spcPct val="110000"/>
              </a:lnSpc>
              <a:spcBef>
                <a:spcPct val="50000"/>
              </a:spcBef>
              <a:buClr>
                <a:schemeClr val="hlink"/>
              </a:buClr>
              <a:buSzPct val="70000"/>
            </a:pPr>
            <a:r>
              <a:rPr lang="en-GB" sz="2000" dirty="0">
                <a:latin typeface="Comic Sans MS" pitchFamily="66" charset="0"/>
                <a:sym typeface="Symbol" pitchFamily="18" charset="2"/>
              </a:rPr>
              <a:t>1920-25: start of regular radio broadcasting in most countries (1920: Argentina, US; 1923: Germany).</a:t>
            </a:r>
          </a:p>
          <a:p>
            <a:pPr marL="457200" indent="-457200">
              <a:lnSpc>
                <a:spcPct val="110000"/>
              </a:lnSpc>
              <a:spcBef>
                <a:spcPct val="50000"/>
              </a:spcBef>
              <a:buClr>
                <a:schemeClr val="hlink"/>
              </a:buClr>
              <a:buSzPct val="70000"/>
            </a:pPr>
            <a:endParaRPr lang="en-GB" sz="2000" dirty="0">
              <a:latin typeface="Comic Sans MS" pitchFamily="66" charset="0"/>
              <a:sym typeface="Symbol" pitchFamily="18" charset="2"/>
            </a:endParaRPr>
          </a:p>
          <a:p>
            <a:pPr marL="457200" indent="-457200">
              <a:lnSpc>
                <a:spcPct val="110000"/>
              </a:lnSpc>
              <a:spcBef>
                <a:spcPct val="50000"/>
              </a:spcBef>
              <a:buClr>
                <a:schemeClr val="hlink"/>
              </a:buClr>
              <a:buSzPct val="70000"/>
            </a:pPr>
            <a:endParaRPr lang="en-GB" sz="2000" dirty="0">
              <a:latin typeface="Comic Sans MS" pitchFamily="66" charset="0"/>
              <a:sym typeface="Symbol" pitchFamily="18" charset="2"/>
            </a:endParaRPr>
          </a:p>
          <a:p>
            <a:pPr marL="457200" indent="-457200">
              <a:lnSpc>
                <a:spcPct val="110000"/>
              </a:lnSpc>
              <a:spcBef>
                <a:spcPct val="50000"/>
              </a:spcBef>
              <a:buClr>
                <a:schemeClr val="hlink"/>
              </a:buClr>
              <a:buSzPct val="70000"/>
            </a:pPr>
            <a:r>
              <a:rPr lang="en-GB" sz="2000" dirty="0">
                <a:latin typeface="Comic Sans MS" pitchFamily="66" charset="0"/>
                <a:sym typeface="Symbol" pitchFamily="18" charset="2"/>
              </a:rPr>
              <a:t> </a:t>
            </a:r>
          </a:p>
          <a:p>
            <a:pPr marL="457200" indent="-457200">
              <a:lnSpc>
                <a:spcPct val="110000"/>
              </a:lnSpc>
              <a:spcBef>
                <a:spcPct val="50000"/>
              </a:spcBef>
              <a:buClr>
                <a:schemeClr val="hlink"/>
              </a:buClr>
              <a:buSzPct val="70000"/>
            </a:pPr>
            <a:endParaRPr lang="en-GB" sz="2000" dirty="0">
              <a:latin typeface="Comic Sans MS" pitchFamily="66" charset="0"/>
              <a:sym typeface="Symbol" pitchFamily="18" charset="2"/>
            </a:endParaRPr>
          </a:p>
        </p:txBody>
      </p:sp>
      <p:pic>
        <p:nvPicPr>
          <p:cNvPr id="40962" name="Picture 2" descr="http://upload.wikimedia.org/wikipedia/commons/thumb/5/57/James_Clerk_Maxwell.png/220px-James_Clerk_Maxwell.png">
            <a:hlinkClick r:id="rId3"/>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8977144" y="914400"/>
            <a:ext cx="2214112" cy="2667000"/>
          </a:xfrm>
          <a:prstGeom prst="rect">
            <a:avLst/>
          </a:prstGeom>
          <a:noFill/>
        </p:spPr>
      </p:pic>
      <p:pic>
        <p:nvPicPr>
          <p:cNvPr id="40964" name="Picture 4" descr="http://upload.wikimedia.org/wikipedia/en/thumb/b/b0/Donald_Manson_working_as_an_employee_of_the_Marconi_Company.jpg/222px-Donald_Manson_working_as_an_employee_of_the_Marconi_Company.jpg">
            <a:hlinkClick r:id="rId5"/>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8191500" y="3466646"/>
            <a:ext cx="3524252" cy="266700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Marrying radio technology and accelerators</a:t>
            </a:r>
          </a:p>
        </p:txBody>
      </p:sp>
      <p:sp>
        <p:nvSpPr>
          <p:cNvPr id="3" name="Footer Placeholder 2"/>
          <p:cNvSpPr>
            <a:spLocks noGrp="1"/>
          </p:cNvSpPr>
          <p:nvPr>
            <p:ph type="ftr" sz="quarter" idx="11"/>
          </p:nvPr>
        </p:nvSpPr>
        <p:spPr/>
        <p:txBody>
          <a:bodyPr/>
          <a:lstStyle/>
          <a:p>
            <a:fld id="{F478B020-40AD-45EC-B4A7-42AB5468E756}" type="slidenum">
              <a:rPr lang="en-GB" smtClean="0"/>
              <a:pPr/>
              <a:t>19</a:t>
            </a:fld>
            <a:endParaRPr lang="en-GB"/>
          </a:p>
        </p:txBody>
      </p:sp>
      <p:sp>
        <p:nvSpPr>
          <p:cNvPr id="4" name="Rectangle 3"/>
          <p:cNvSpPr/>
          <p:nvPr/>
        </p:nvSpPr>
        <p:spPr>
          <a:xfrm>
            <a:off x="7463801" y="2438400"/>
            <a:ext cx="1751734" cy="2646878"/>
          </a:xfrm>
          <a:prstGeom prst="rect">
            <a:avLst/>
          </a:prstGeom>
          <a:noFill/>
        </p:spPr>
        <p:txBody>
          <a:bodyPr wrap="square" lIns="91440" tIns="45720" rIns="91440" bIns="45720">
            <a:spAutoFit/>
          </a:bodyPr>
          <a:lstStyle/>
          <a:p>
            <a:pPr algn="ctr"/>
            <a:r>
              <a:rPr lang="en-US" sz="16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p>
        </p:txBody>
      </p:sp>
      <p:sp>
        <p:nvSpPr>
          <p:cNvPr id="5" name="TextBox 4"/>
          <p:cNvSpPr txBox="1"/>
          <p:nvPr/>
        </p:nvSpPr>
        <p:spPr>
          <a:xfrm>
            <a:off x="1389298" y="1690062"/>
            <a:ext cx="4800599" cy="3477875"/>
          </a:xfrm>
          <a:prstGeom prst="rect">
            <a:avLst/>
          </a:prstGeom>
          <a:noFill/>
        </p:spPr>
        <p:txBody>
          <a:bodyPr wrap="square" rtlCol="0">
            <a:spAutoFit/>
          </a:bodyPr>
          <a:lstStyle/>
          <a:p>
            <a:r>
              <a:rPr lang="en-US" sz="2000" dirty="0"/>
              <a:t>Who was the first to have the idea of using modern radio technology to build (linear) particle accelerators? </a:t>
            </a:r>
          </a:p>
          <a:p>
            <a:endParaRPr lang="en-US" sz="2000" dirty="0"/>
          </a:p>
          <a:p>
            <a:r>
              <a:rPr lang="en-US" sz="2000" dirty="0"/>
              <a:t>Remember: </a:t>
            </a:r>
          </a:p>
          <a:p>
            <a:pPr marL="457200" indent="-457200">
              <a:buFont typeface="+mj-lt"/>
              <a:buAutoNum type="arabicPeriod"/>
            </a:pPr>
            <a:r>
              <a:rPr lang="en-US" sz="2000" dirty="0"/>
              <a:t>the radio was around since 1920, and the technology became largely used in the 20’s</a:t>
            </a:r>
          </a:p>
          <a:p>
            <a:pPr marL="457200" indent="-457200">
              <a:buFont typeface="+mj-lt"/>
              <a:buAutoNum type="arabicPeriod"/>
            </a:pPr>
            <a:r>
              <a:rPr lang="en-US" sz="2000" dirty="0"/>
              <a:t>since 1927 the scientific community was looking for ideas to build high-energy particle accelerators…</a:t>
            </a:r>
          </a:p>
        </p:txBody>
      </p:sp>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276171" y="1613773"/>
            <a:ext cx="2403088" cy="3351675"/>
          </a:xfrm>
          <a:prstGeom prst="rect">
            <a:avLst/>
          </a:prstGeom>
        </p:spPr>
      </p:pic>
      <p:sp>
        <p:nvSpPr>
          <p:cNvPr id="8" name="TextBox 7"/>
          <p:cNvSpPr txBox="1"/>
          <p:nvPr/>
        </p:nvSpPr>
        <p:spPr>
          <a:xfrm>
            <a:off x="6625168" y="5106901"/>
            <a:ext cx="3429000" cy="369332"/>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r>
              <a:rPr lang="fr-CH" i="1" dirty="0"/>
              <a:t>A 26 </a:t>
            </a:r>
            <a:r>
              <a:rPr lang="fr-CH" i="1" dirty="0" err="1"/>
              <a:t>year</a:t>
            </a:r>
            <a:r>
              <a:rPr lang="fr-CH" i="1" dirty="0"/>
              <a:t> </a:t>
            </a:r>
            <a:r>
              <a:rPr lang="fr-CH" i="1" dirty="0" err="1"/>
              <a:t>old</a:t>
            </a:r>
            <a:r>
              <a:rPr lang="fr-CH" i="1" dirty="0"/>
              <a:t> PhD </a:t>
            </a:r>
            <a:r>
              <a:rPr lang="fr-CH" i="1" dirty="0" err="1"/>
              <a:t>student</a:t>
            </a:r>
            <a:r>
              <a:rPr lang="fr-CH" i="1" dirty="0"/>
              <a:t>… </a:t>
            </a:r>
            <a:endParaRPr lang="en-GB"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C1595-2181-4E77-AAE9-8A00AF35CC19}"/>
              </a:ext>
            </a:extLst>
          </p:cNvPr>
          <p:cNvSpPr>
            <a:spLocks noGrp="1"/>
          </p:cNvSpPr>
          <p:nvPr>
            <p:ph type="title"/>
          </p:nvPr>
        </p:nvSpPr>
        <p:spPr>
          <a:xfrm>
            <a:off x="0" y="-48126"/>
            <a:ext cx="12192000" cy="956257"/>
          </a:xfrm>
        </p:spPr>
        <p:txBody>
          <a:bodyPr/>
          <a:lstStyle/>
          <a:p>
            <a:r>
              <a:rPr lang="fr-CH" sz="4400" dirty="0"/>
              <a:t>Content of t</a:t>
            </a:r>
            <a:r>
              <a:rPr lang="en-GB" sz="4400" dirty="0"/>
              <a:t>his module (lecture 1 and 2)</a:t>
            </a:r>
          </a:p>
        </p:txBody>
      </p:sp>
      <p:sp>
        <p:nvSpPr>
          <p:cNvPr id="4" name="Slide Number Placeholder 3">
            <a:extLst>
              <a:ext uri="{FF2B5EF4-FFF2-40B4-BE49-F238E27FC236}">
                <a16:creationId xmlns:a16="http://schemas.microsoft.com/office/drawing/2014/main" id="{3EA07EB2-FE15-4E61-A636-88718996ABED}"/>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3" name="TextBox 2">
            <a:extLst>
              <a:ext uri="{FF2B5EF4-FFF2-40B4-BE49-F238E27FC236}">
                <a16:creationId xmlns:a16="http://schemas.microsoft.com/office/drawing/2014/main" id="{1394E8D4-EA17-4E39-8896-6BA83A83FA68}"/>
              </a:ext>
            </a:extLst>
          </p:cNvPr>
          <p:cNvSpPr txBox="1"/>
          <p:nvPr/>
        </p:nvSpPr>
        <p:spPr>
          <a:xfrm>
            <a:off x="1078271" y="1102224"/>
            <a:ext cx="7477542" cy="4977498"/>
          </a:xfrm>
          <a:prstGeom prst="rect">
            <a:avLst/>
          </a:prstGeom>
        </p:spPr>
        <p:style>
          <a:lnRef idx="1">
            <a:schemeClr val="accent4"/>
          </a:lnRef>
          <a:fillRef idx="2">
            <a:schemeClr val="accent4"/>
          </a:fillRef>
          <a:effectRef idx="1">
            <a:schemeClr val="accent4"/>
          </a:effectRef>
          <a:fontRef idx="minor">
            <a:schemeClr val="dk1"/>
          </a:fontRef>
        </p:style>
        <p:txBody>
          <a:bodyPr wrap="none" lIns="72000" tIns="72000" rIns="72000" bIns="72000" rtlCol="0">
            <a:spAutoFit/>
          </a:bodyPr>
          <a:lstStyle/>
          <a:p>
            <a:pPr marL="342900" indent="-342900" algn="l">
              <a:spcBef>
                <a:spcPts val="1800"/>
              </a:spcBef>
              <a:buAutoNum type="arabicPeriod"/>
            </a:pPr>
            <a:r>
              <a:rPr lang="en-GB" sz="2800" dirty="0">
                <a:latin typeface="Bahnschrift Light Condensed" panose="020B0502040204020203" pitchFamily="34" charset="0"/>
                <a:cs typeface="Calibri" panose="020F0502020204030204" pitchFamily="34" charset="0"/>
              </a:rPr>
              <a:t>The accelerator as a scientific instrument, basic principles</a:t>
            </a:r>
          </a:p>
          <a:p>
            <a:pPr marL="342900" indent="-342900" algn="l">
              <a:spcBef>
                <a:spcPts val="1800"/>
              </a:spcBef>
              <a:buAutoNum type="arabicPeriod"/>
            </a:pPr>
            <a:r>
              <a:rPr lang="en-GB" sz="2800" dirty="0">
                <a:latin typeface="Bahnschrift Light Condensed" panose="020B0502040204020203" pitchFamily="34" charset="0"/>
                <a:cs typeface="Calibri" panose="020F0502020204030204" pitchFamily="34" charset="0"/>
              </a:rPr>
              <a:t>History of accelerators 1 (linacs and cyclotrons)</a:t>
            </a:r>
          </a:p>
          <a:p>
            <a:pPr marL="342900" indent="-342900" algn="l">
              <a:spcBef>
                <a:spcPts val="1200"/>
              </a:spcBef>
              <a:buAutoNum type="arabicPeriod"/>
            </a:pPr>
            <a:r>
              <a:rPr lang="en-GB" sz="2800" dirty="0">
                <a:latin typeface="Bahnschrift Light Condensed" panose="020B0502040204020203" pitchFamily="34" charset="0"/>
                <a:cs typeface="Calibri" panose="020F0502020204030204" pitchFamily="34" charset="0"/>
              </a:rPr>
              <a:t>Building blocks 1 – linacs</a:t>
            </a:r>
          </a:p>
          <a:p>
            <a:pPr marL="342900" indent="-342900" algn="l">
              <a:spcBef>
                <a:spcPts val="1800"/>
              </a:spcBef>
              <a:buAutoNum type="arabicPeriod"/>
            </a:pPr>
            <a:r>
              <a:rPr lang="en-GB" sz="2800" dirty="0">
                <a:latin typeface="Bahnschrift Light Condensed" panose="020B0502040204020203" pitchFamily="34" charset="0"/>
                <a:cs typeface="Calibri" panose="020F0502020204030204" pitchFamily="34" charset="0"/>
              </a:rPr>
              <a:t>History of accelerators 2 – the synchrotron</a:t>
            </a:r>
          </a:p>
          <a:p>
            <a:pPr marL="342900" indent="-342900" algn="l">
              <a:spcBef>
                <a:spcPts val="1200"/>
              </a:spcBef>
              <a:buAutoNum type="arabicPeriod"/>
            </a:pPr>
            <a:r>
              <a:rPr lang="en-GB" sz="2800" dirty="0">
                <a:latin typeface="Bahnschrift Light Condensed" panose="020B0502040204020203" pitchFamily="34" charset="0"/>
                <a:cs typeface="Calibri" panose="020F0502020204030204" pitchFamily="34" charset="0"/>
              </a:rPr>
              <a:t>Building blocks 2 – synchrotrons</a:t>
            </a:r>
          </a:p>
          <a:p>
            <a:pPr marL="342900" indent="-342900" algn="l">
              <a:spcBef>
                <a:spcPts val="1800"/>
              </a:spcBef>
              <a:buAutoNum type="arabicPeriod"/>
            </a:pPr>
            <a:r>
              <a:rPr lang="en-GB" sz="2800" dirty="0">
                <a:latin typeface="Bahnschrift Light Condensed" panose="020B0502040204020203" pitchFamily="34" charset="0"/>
                <a:cs typeface="Calibri" panose="020F0502020204030204" pitchFamily="34" charset="0"/>
              </a:rPr>
              <a:t>History of accelerators 3 – colliders</a:t>
            </a:r>
          </a:p>
          <a:p>
            <a:pPr marL="342900" indent="-342900" algn="l">
              <a:spcBef>
                <a:spcPts val="1200"/>
              </a:spcBef>
              <a:buAutoNum type="arabicPeriod"/>
            </a:pPr>
            <a:r>
              <a:rPr lang="en-GB" sz="2800" dirty="0">
                <a:latin typeface="Bahnschrift Light Condensed" panose="020B0502040204020203" pitchFamily="34" charset="0"/>
                <a:cs typeface="Calibri" panose="020F0502020204030204" pitchFamily="34" charset="0"/>
              </a:rPr>
              <a:t>Building blocks 3 – colliders and storage rings</a:t>
            </a:r>
          </a:p>
          <a:p>
            <a:pPr marL="342900" indent="-342900" algn="l">
              <a:spcBef>
                <a:spcPts val="1800"/>
              </a:spcBef>
              <a:buAutoNum type="arabicPeriod"/>
            </a:pPr>
            <a:r>
              <a:rPr lang="en-GB" sz="2800" dirty="0">
                <a:latin typeface="Bahnschrift Light Condensed" panose="020B0502040204020203" pitchFamily="34" charset="0"/>
                <a:cs typeface="Calibri" panose="020F0502020204030204" pitchFamily="34" charset="0"/>
              </a:rPr>
              <a:t>The present – particle accelerators in the XXI century</a:t>
            </a:r>
          </a:p>
        </p:txBody>
      </p:sp>
    </p:spTree>
    <p:extLst>
      <p:ext uri="{BB962C8B-B14F-4D97-AF65-F5344CB8AC3E}">
        <p14:creationId xmlns:p14="http://schemas.microsoft.com/office/powerpoint/2010/main" val="2572014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3"/>
          <p:cNvSpPr>
            <a:spLocks noGrp="1"/>
          </p:cNvSpPr>
          <p:nvPr>
            <p:ph type="ftr" sz="quarter" idx="11"/>
          </p:nvPr>
        </p:nvSpPr>
        <p:spPr/>
        <p:txBody>
          <a:bodyPr/>
          <a:lstStyle/>
          <a:p>
            <a:fld id="{EEC034B0-FF6A-4563-95F6-4AC580BDEFC6}" type="slidenum">
              <a:rPr lang="en-GB"/>
              <a:pPr/>
              <a:t>20</a:t>
            </a:fld>
            <a:endParaRPr lang="en-GB"/>
          </a:p>
        </p:txBody>
      </p:sp>
      <p:sp>
        <p:nvSpPr>
          <p:cNvPr id="664580" name="Rectangle 4"/>
          <p:cNvSpPr>
            <a:spLocks noGrp="1" noChangeArrowheads="1"/>
          </p:cNvSpPr>
          <p:nvPr>
            <p:ph type="title"/>
          </p:nvPr>
        </p:nvSpPr>
        <p:spPr>
          <a:xfrm>
            <a:off x="0" y="0"/>
            <a:ext cx="12192000" cy="901700"/>
          </a:xfrm>
        </p:spPr>
        <p:txBody>
          <a:bodyPr/>
          <a:lstStyle/>
          <a:p>
            <a:r>
              <a:rPr lang="en-GB" sz="3200" dirty="0"/>
              <a:t>The first Radio-Frequency linac: Rolf </a:t>
            </a:r>
            <a:r>
              <a:rPr lang="en-GB" sz="3200" dirty="0" err="1"/>
              <a:t>Wideröe’s</a:t>
            </a:r>
            <a:r>
              <a:rPr lang="en-GB" sz="3200" dirty="0"/>
              <a:t> thesis</a:t>
            </a:r>
            <a:endParaRPr lang="en-US" sz="3200" dirty="0"/>
          </a:p>
        </p:txBody>
      </p:sp>
      <p:sp>
        <p:nvSpPr>
          <p:cNvPr id="664581" name="Text Box 5"/>
          <p:cNvSpPr txBox="1">
            <a:spLocks noChangeArrowheads="1"/>
          </p:cNvSpPr>
          <p:nvPr/>
        </p:nvSpPr>
        <p:spPr bwMode="auto">
          <a:xfrm>
            <a:off x="118590" y="959257"/>
            <a:ext cx="11732942" cy="1477328"/>
          </a:xfrm>
          <a:prstGeom prst="rect">
            <a:avLst/>
          </a:prstGeom>
          <a:noFill/>
          <a:ln w="12700">
            <a:noFill/>
            <a:miter lim="800000"/>
            <a:headEnd type="none" w="sm" len="sm"/>
            <a:tailEnd type="none" w="sm" len="sm"/>
          </a:ln>
          <a:effectLst/>
        </p:spPr>
        <p:txBody>
          <a:bodyPr wrap="square">
            <a:spAutoFit/>
          </a:bodyPr>
          <a:lstStyle/>
          <a:p>
            <a:r>
              <a:rPr lang="en-US" dirty="0">
                <a:solidFill>
                  <a:srgbClr val="FF0000"/>
                </a:solidFill>
              </a:rPr>
              <a:t>Rolf Wider</a:t>
            </a:r>
            <a:r>
              <a:rPr lang="en-GB" dirty="0">
                <a:solidFill>
                  <a:srgbClr val="FF0000"/>
                </a:solidFill>
              </a:rPr>
              <a:t>ö</a:t>
            </a:r>
            <a:r>
              <a:rPr lang="en-US" dirty="0">
                <a:solidFill>
                  <a:srgbClr val="FF0000"/>
                </a:solidFill>
              </a:rPr>
              <a:t>e</a:t>
            </a:r>
            <a:r>
              <a:rPr lang="en-US" dirty="0"/>
              <a:t>: a Norwegian student of electrical engineering at Karlsruhe and Aachen.</a:t>
            </a:r>
          </a:p>
          <a:p>
            <a:r>
              <a:rPr lang="en-US" dirty="0"/>
              <a:t>The X-ray transformer that he had chosen for his PhD Thesis at Aachen University did not work, and he was forced to choose quickly another subject. Inspired by a 1924 paper by </a:t>
            </a:r>
            <a:r>
              <a:rPr lang="en-US" dirty="0" err="1"/>
              <a:t>Ising</a:t>
            </a:r>
            <a:r>
              <a:rPr lang="en-US" dirty="0"/>
              <a:t>, a Swedish professor (acceleration of particles using “voltage pulses”), in </a:t>
            </a:r>
            <a:r>
              <a:rPr lang="en-US" dirty="0">
                <a:solidFill>
                  <a:srgbClr val="FF0000"/>
                </a:solidFill>
              </a:rPr>
              <a:t>1928</a:t>
            </a:r>
            <a:r>
              <a:rPr lang="en-US" dirty="0"/>
              <a:t> he put together for his thesis a device to demonstrate the acceleration of particles by RF fields:</a:t>
            </a:r>
          </a:p>
        </p:txBody>
      </p:sp>
      <p:pic>
        <p:nvPicPr>
          <p:cNvPr id="664586" name="Picture 10" descr="wideroe"/>
          <p:cNvPicPr>
            <a:picLocks noChangeAspect="1" noChangeArrowheads="1"/>
          </p:cNvPicPr>
          <p:nvPr/>
        </p:nvPicPr>
        <p:blipFill>
          <a:blip r:embed="rId3" cstate="hqprint">
            <a:extLst>
              <a:ext uri="{28A0092B-C50C-407E-A947-70E740481C1C}">
                <a14:useLocalDpi xmlns:a14="http://schemas.microsoft.com/office/drawing/2010/main"/>
              </a:ext>
            </a:extLst>
          </a:blip>
          <a:srcRect b="-3362"/>
          <a:stretch>
            <a:fillRect/>
          </a:stretch>
        </p:blipFill>
        <p:spPr bwMode="auto">
          <a:xfrm>
            <a:off x="6488349" y="2497838"/>
            <a:ext cx="5363183" cy="3858512"/>
          </a:xfrm>
          <a:prstGeom prst="rect">
            <a:avLst/>
          </a:prstGeom>
          <a:noFill/>
        </p:spPr>
      </p:pic>
      <p:sp>
        <p:nvSpPr>
          <p:cNvPr id="16" name="TextBox 15"/>
          <p:cNvSpPr txBox="1"/>
          <p:nvPr/>
        </p:nvSpPr>
        <p:spPr>
          <a:xfrm>
            <a:off x="3014742" y="2335234"/>
            <a:ext cx="3345073" cy="3847207"/>
          </a:xfrm>
          <a:prstGeom prst="rect">
            <a:avLst/>
          </a:prstGeom>
          <a:noFill/>
        </p:spPr>
        <p:txBody>
          <a:bodyPr wrap="square" rtlCol="0">
            <a:spAutoFit/>
          </a:bodyPr>
          <a:lstStyle/>
          <a:p>
            <a:pPr marL="342900" indent="-342900">
              <a:spcBef>
                <a:spcPts val="600"/>
              </a:spcBef>
              <a:buAutoNum type="arabicPeriod"/>
            </a:pPr>
            <a:r>
              <a:rPr lang="en-US" dirty="0"/>
              <a:t>use of a triode and of </a:t>
            </a:r>
            <a:r>
              <a:rPr lang="en-US" u="sng" dirty="0">
                <a:solidFill>
                  <a:srgbClr val="FF0000"/>
                </a:solidFill>
              </a:rPr>
              <a:t>radio technology </a:t>
            </a:r>
            <a:r>
              <a:rPr lang="en-US" sz="1600" dirty="0"/>
              <a:t>(at the time limited to 1-2 MHz) </a:t>
            </a:r>
            <a:r>
              <a:rPr lang="en-GB" dirty="0">
                <a:latin typeface="Arial"/>
                <a:cs typeface="Arial"/>
                <a:sym typeface="Symbol" pitchFamily="18" charset="2"/>
              </a:rPr>
              <a:t>→ marrying radio technology and accelerators</a:t>
            </a:r>
            <a:r>
              <a:rPr lang="en-GB" dirty="0">
                <a:latin typeface="Comic Sans MS" pitchFamily="66" charset="0"/>
                <a:sym typeface="Symbol" pitchFamily="18" charset="2"/>
              </a:rPr>
              <a:t>.</a:t>
            </a:r>
          </a:p>
          <a:p>
            <a:pPr marL="342900" indent="-342900">
              <a:spcBef>
                <a:spcPts val="600"/>
              </a:spcBef>
              <a:buAutoNum type="arabicPeriod"/>
            </a:pPr>
            <a:r>
              <a:rPr lang="en-GB" dirty="0">
                <a:sym typeface="Symbol" pitchFamily="18" charset="2"/>
              </a:rPr>
              <a:t>Use of a drift tube separating 2 accelerating gaps </a:t>
            </a:r>
            <a:r>
              <a:rPr lang="en-GB" dirty="0">
                <a:cs typeface="Arial"/>
                <a:sym typeface="Symbol" pitchFamily="18" charset="2"/>
              </a:rPr>
              <a:t>→ invention of </a:t>
            </a:r>
            <a:r>
              <a:rPr lang="en-GB" u="sng" dirty="0">
                <a:solidFill>
                  <a:srgbClr val="FF0000"/>
                </a:solidFill>
                <a:cs typeface="Arial"/>
                <a:sym typeface="Symbol" pitchFamily="18" charset="2"/>
              </a:rPr>
              <a:t>synchronous RF </a:t>
            </a:r>
            <a:r>
              <a:rPr lang="en-GB" dirty="0">
                <a:cs typeface="Arial"/>
                <a:sym typeface="Symbol" pitchFamily="18" charset="2"/>
              </a:rPr>
              <a:t>accelerators</a:t>
            </a:r>
            <a:r>
              <a:rPr lang="en-GB" dirty="0">
                <a:latin typeface="Comic Sans MS" pitchFamily="66" charset="0"/>
                <a:sym typeface="Symbol" pitchFamily="18" charset="2"/>
              </a:rPr>
              <a:t>.</a:t>
            </a:r>
          </a:p>
          <a:p>
            <a:pPr marL="342900" indent="-342900">
              <a:spcBef>
                <a:spcPts val="600"/>
              </a:spcBef>
              <a:buAutoNum type="arabicPeriod"/>
            </a:pPr>
            <a:r>
              <a:rPr lang="en-GB" u="sng" dirty="0">
                <a:solidFill>
                  <a:srgbClr val="FF0000"/>
                </a:solidFill>
                <a:sym typeface="Symbol" pitchFamily="18" charset="2"/>
              </a:rPr>
              <a:t>complete</a:t>
            </a:r>
            <a:r>
              <a:rPr lang="en-GB" dirty="0">
                <a:sym typeface="Symbol" pitchFamily="18" charset="2"/>
              </a:rPr>
              <a:t> accelerator: ion source, RF accelerator, detector, all in vacuum </a:t>
            </a:r>
            <a:endParaRPr lang="en-US" dirty="0"/>
          </a:p>
        </p:txBody>
      </p:sp>
      <p:pic>
        <p:nvPicPr>
          <p:cNvPr id="14" name="Picture 13">
            <a:extLst>
              <a:ext uri="{FF2B5EF4-FFF2-40B4-BE49-F238E27FC236}">
                <a16:creationId xmlns:a16="http://schemas.microsoft.com/office/drawing/2014/main" id="{EDE51492-1C5B-48E8-90B1-92EC7C275D3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3595" y="2698423"/>
            <a:ext cx="1954078" cy="2725424"/>
          </a:xfrm>
          <a:prstGeom prst="rect">
            <a:avLst/>
          </a:prstGeom>
        </p:spPr>
      </p:pic>
      <p:sp>
        <p:nvSpPr>
          <p:cNvPr id="17" name="Text Box 8">
            <a:extLst>
              <a:ext uri="{FF2B5EF4-FFF2-40B4-BE49-F238E27FC236}">
                <a16:creationId xmlns:a16="http://schemas.microsoft.com/office/drawing/2014/main" id="{179F3767-D173-4DBB-AF0E-A45EEBE6D392}"/>
              </a:ext>
            </a:extLst>
          </p:cNvPr>
          <p:cNvSpPr txBox="1">
            <a:spLocks noChangeArrowheads="1"/>
          </p:cNvSpPr>
          <p:nvPr/>
        </p:nvSpPr>
        <p:spPr bwMode="auto">
          <a:xfrm>
            <a:off x="6665373" y="2112297"/>
            <a:ext cx="5009134" cy="738664"/>
          </a:xfrm>
          <a:prstGeom prst="rect">
            <a:avLst/>
          </a:prstGeom>
          <a:ln>
            <a:headEnd type="none" w="sm" len="sm"/>
            <a:tailEnd type="none" w="sm" len="sm"/>
          </a:ln>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400" i="1" dirty="0"/>
              <a:t>Acceleration of potassium ions 1+ with 25kV of RF at 1 MHz </a:t>
            </a:r>
            <a:r>
              <a:rPr lang="en-US" sz="1400" i="1" dirty="0">
                <a:sym typeface="Symbol" pitchFamily="18" charset="2"/>
              </a:rPr>
              <a:t> 50 keV acceleration </a:t>
            </a:r>
            <a:r>
              <a:rPr lang="en-US" sz="1400" i="1" dirty="0"/>
              <a:t>in a 88 cm long glass tube) “at a cost of four to five hundred marks”, less than 2’000 € today!</a:t>
            </a:r>
            <a:endParaRPr lang="en-US" sz="1400" i="1" dirty="0">
              <a:sym typeface="Symbol" pitchFamily="18" charset="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2"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rot="10800000">
            <a:off x="4843618" y="3776630"/>
            <a:ext cx="628650" cy="1000125"/>
          </a:xfrm>
          <a:prstGeom prst="rect">
            <a:avLst/>
          </a:prstGeom>
          <a:noFill/>
          <a:ln w="9525">
            <a:noFill/>
            <a:miter lim="800000"/>
            <a:headEnd/>
            <a:tailEnd/>
          </a:ln>
        </p:spPr>
      </p:pic>
      <p:pic>
        <p:nvPicPr>
          <p:cNvPr id="734211"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rot="10800000">
            <a:off x="2557618" y="3776630"/>
            <a:ext cx="628650" cy="1000125"/>
          </a:xfrm>
          <a:prstGeom prst="rect">
            <a:avLst/>
          </a:prstGeom>
          <a:noFill/>
          <a:ln w="9525">
            <a:noFill/>
            <a:miter lim="800000"/>
            <a:headEnd/>
            <a:tailEnd/>
          </a:ln>
        </p:spPr>
      </p:pic>
      <p:sp>
        <p:nvSpPr>
          <p:cNvPr id="5" name="Line 12"/>
          <p:cNvSpPr>
            <a:spLocks noChangeShapeType="1"/>
          </p:cNvSpPr>
          <p:nvPr/>
        </p:nvSpPr>
        <p:spPr bwMode="auto">
          <a:xfrm>
            <a:off x="957418" y="1947829"/>
            <a:ext cx="1905000" cy="0"/>
          </a:xfrm>
          <a:prstGeom prst="line">
            <a:avLst/>
          </a:prstGeom>
          <a:noFill/>
          <a:ln w="12700">
            <a:solidFill>
              <a:schemeClr val="tx1"/>
            </a:solidFill>
            <a:round/>
            <a:headEnd type="none" w="sm" len="sm"/>
            <a:tailEnd type="arrow" w="med" len="med"/>
          </a:ln>
          <a:effectLst/>
        </p:spPr>
        <p:txBody>
          <a:bodyPr/>
          <a:lstStyle/>
          <a:p>
            <a:endParaRPr lang="en-US"/>
          </a:p>
        </p:txBody>
      </p:sp>
      <p:sp>
        <p:nvSpPr>
          <p:cNvPr id="6" name="AutoShape 14"/>
          <p:cNvSpPr>
            <a:spLocks noChangeArrowheads="1"/>
          </p:cNvSpPr>
          <p:nvPr/>
        </p:nvSpPr>
        <p:spPr bwMode="auto">
          <a:xfrm>
            <a:off x="957418" y="1490629"/>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7" name="AutoShape 15"/>
          <p:cNvSpPr>
            <a:spLocks noChangeArrowheads="1"/>
          </p:cNvSpPr>
          <p:nvPr/>
        </p:nvSpPr>
        <p:spPr bwMode="auto">
          <a:xfrm>
            <a:off x="2100418" y="1490629"/>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8" name="AutoShape 16"/>
          <p:cNvSpPr>
            <a:spLocks noChangeArrowheads="1"/>
          </p:cNvSpPr>
          <p:nvPr/>
        </p:nvSpPr>
        <p:spPr bwMode="auto">
          <a:xfrm>
            <a:off x="957418" y="2176429"/>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9" name="AutoShape 17"/>
          <p:cNvSpPr>
            <a:spLocks noChangeArrowheads="1"/>
          </p:cNvSpPr>
          <p:nvPr/>
        </p:nvSpPr>
        <p:spPr bwMode="auto">
          <a:xfrm>
            <a:off x="2100418" y="2176429"/>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14" name="Line 24"/>
          <p:cNvSpPr>
            <a:spLocks noChangeShapeType="1"/>
          </p:cNvSpPr>
          <p:nvPr/>
        </p:nvSpPr>
        <p:spPr bwMode="auto">
          <a:xfrm>
            <a:off x="1567018" y="1643029"/>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15" name="Line 25"/>
          <p:cNvSpPr>
            <a:spLocks noChangeShapeType="1"/>
          </p:cNvSpPr>
          <p:nvPr/>
        </p:nvSpPr>
        <p:spPr bwMode="auto">
          <a:xfrm>
            <a:off x="1567018" y="1566829"/>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22" name="Line 43"/>
          <p:cNvSpPr>
            <a:spLocks noChangeShapeType="1"/>
          </p:cNvSpPr>
          <p:nvPr/>
        </p:nvSpPr>
        <p:spPr bwMode="auto">
          <a:xfrm flipV="1">
            <a:off x="1567018" y="2252629"/>
            <a:ext cx="533400" cy="1588"/>
          </a:xfrm>
          <a:prstGeom prst="line">
            <a:avLst/>
          </a:prstGeom>
          <a:noFill/>
          <a:ln w="12700">
            <a:solidFill>
              <a:srgbClr val="3333FF"/>
            </a:solidFill>
            <a:round/>
            <a:headEnd type="none" w="sm" len="sm"/>
            <a:tailEnd type="arrow" w="med" len="med"/>
          </a:ln>
          <a:effectLst/>
        </p:spPr>
        <p:txBody>
          <a:bodyPr/>
          <a:lstStyle/>
          <a:p>
            <a:endParaRPr lang="en-US"/>
          </a:p>
        </p:txBody>
      </p:sp>
      <p:sp>
        <p:nvSpPr>
          <p:cNvPr id="25" name="Line 46"/>
          <p:cNvSpPr>
            <a:spLocks noChangeShapeType="1"/>
          </p:cNvSpPr>
          <p:nvPr/>
        </p:nvSpPr>
        <p:spPr bwMode="auto">
          <a:xfrm>
            <a:off x="1567018" y="2328829"/>
            <a:ext cx="533400" cy="1588"/>
          </a:xfrm>
          <a:prstGeom prst="line">
            <a:avLst/>
          </a:prstGeom>
          <a:noFill/>
          <a:ln w="12700">
            <a:solidFill>
              <a:srgbClr val="3333FF"/>
            </a:solidFill>
            <a:round/>
            <a:headEnd type="none" w="sm" len="sm"/>
            <a:tailEnd type="arrow" w="med" len="med"/>
          </a:ln>
          <a:effectLst/>
        </p:spPr>
        <p:txBody>
          <a:bodyPr/>
          <a:lstStyle/>
          <a:p>
            <a:endParaRPr lang="en-US"/>
          </a:p>
        </p:txBody>
      </p:sp>
      <p:cxnSp>
        <p:nvCxnSpPr>
          <p:cNvPr id="36" name="Straight Arrow Connector 35"/>
          <p:cNvCxnSpPr>
            <a:stCxn id="9" idx="2"/>
          </p:cNvCxnSpPr>
          <p:nvPr/>
        </p:nvCxnSpPr>
        <p:spPr bwMode="auto">
          <a:xfrm>
            <a:off x="2405218" y="2405029"/>
            <a:ext cx="0" cy="838200"/>
          </a:xfrm>
          <a:prstGeom prst="straightConnector1">
            <a:avLst/>
          </a:prstGeom>
          <a:solidFill>
            <a:schemeClr val="bg1"/>
          </a:solidFill>
          <a:ln w="12700" cap="flat" cmpd="sng" algn="ctr">
            <a:solidFill>
              <a:schemeClr val="tx1"/>
            </a:solidFill>
            <a:prstDash val="solid"/>
            <a:round/>
            <a:headEnd type="none" w="sm" len="sm"/>
            <a:tailEnd type="triangle" w="lg" len="lg"/>
          </a:ln>
          <a:effectLst/>
        </p:spPr>
      </p:cxnSp>
      <p:cxnSp>
        <p:nvCxnSpPr>
          <p:cNvPr id="38" name="Straight Connector 37"/>
          <p:cNvCxnSpPr>
            <a:stCxn id="8" idx="2"/>
          </p:cNvCxnSpPr>
          <p:nvPr/>
        </p:nvCxnSpPr>
        <p:spPr bwMode="auto">
          <a:xfrm>
            <a:off x="1262218" y="2405029"/>
            <a:ext cx="0" cy="4572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40" name="Straight Connector 39"/>
          <p:cNvCxnSpPr/>
          <p:nvPr/>
        </p:nvCxnSpPr>
        <p:spPr bwMode="auto">
          <a:xfrm>
            <a:off x="1262218" y="2862229"/>
            <a:ext cx="304800" cy="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47" name="Straight Connector 46"/>
          <p:cNvCxnSpPr/>
          <p:nvPr/>
        </p:nvCxnSpPr>
        <p:spPr bwMode="auto">
          <a:xfrm>
            <a:off x="2024218" y="2862229"/>
            <a:ext cx="381000" cy="0"/>
          </a:xfrm>
          <a:prstGeom prst="line">
            <a:avLst/>
          </a:prstGeom>
          <a:solidFill>
            <a:schemeClr val="bg1"/>
          </a:solidFill>
          <a:ln w="12700" cap="flat" cmpd="sng" algn="ctr">
            <a:solidFill>
              <a:schemeClr val="tx1"/>
            </a:solidFill>
            <a:prstDash val="solid"/>
            <a:round/>
            <a:headEnd type="none" w="sm" len="sm"/>
            <a:tailEnd type="none" w="sm" len="sm"/>
          </a:ln>
          <a:effectLst/>
        </p:spPr>
      </p:cxnSp>
      <p:sp>
        <p:nvSpPr>
          <p:cNvPr id="48" name="TextBox 47"/>
          <p:cNvSpPr txBox="1"/>
          <p:nvPr/>
        </p:nvSpPr>
        <p:spPr>
          <a:xfrm>
            <a:off x="2481418" y="2633629"/>
            <a:ext cx="261610" cy="369332"/>
          </a:xfrm>
          <a:prstGeom prst="rect">
            <a:avLst/>
          </a:prstGeom>
          <a:noFill/>
        </p:spPr>
        <p:txBody>
          <a:bodyPr wrap="none" rtlCol="0">
            <a:spAutoFit/>
          </a:bodyPr>
          <a:lstStyle/>
          <a:p>
            <a:r>
              <a:rPr lang="en-US" dirty="0"/>
              <a:t>-</a:t>
            </a:r>
          </a:p>
        </p:txBody>
      </p:sp>
      <p:sp>
        <p:nvSpPr>
          <p:cNvPr id="49" name="TextBox 48"/>
          <p:cNvSpPr txBox="1"/>
          <p:nvPr/>
        </p:nvSpPr>
        <p:spPr>
          <a:xfrm>
            <a:off x="957418" y="2633629"/>
            <a:ext cx="319318" cy="369332"/>
          </a:xfrm>
          <a:prstGeom prst="rect">
            <a:avLst/>
          </a:prstGeom>
          <a:noFill/>
        </p:spPr>
        <p:txBody>
          <a:bodyPr wrap="none" rtlCol="0">
            <a:spAutoFit/>
          </a:bodyPr>
          <a:lstStyle/>
          <a:p>
            <a:r>
              <a:rPr lang="en-US" dirty="0"/>
              <a:t>+</a:t>
            </a:r>
          </a:p>
        </p:txBody>
      </p:sp>
      <p:cxnSp>
        <p:nvCxnSpPr>
          <p:cNvPr id="51" name="Straight Arrow Connector 50"/>
          <p:cNvCxnSpPr/>
          <p:nvPr/>
        </p:nvCxnSpPr>
        <p:spPr bwMode="auto">
          <a:xfrm>
            <a:off x="1414618" y="3014629"/>
            <a:ext cx="685800" cy="0"/>
          </a:xfrm>
          <a:prstGeom prst="straightConnector1">
            <a:avLst/>
          </a:prstGeom>
          <a:solidFill>
            <a:schemeClr val="bg1"/>
          </a:solidFill>
          <a:ln w="12700" cap="flat" cmpd="sng" algn="ctr">
            <a:solidFill>
              <a:schemeClr val="tx1"/>
            </a:solidFill>
            <a:prstDash val="solid"/>
            <a:round/>
            <a:headEnd type="arrow"/>
            <a:tailEnd type="arrow"/>
          </a:ln>
          <a:effectLst/>
        </p:spPr>
      </p:cxnSp>
      <p:sp>
        <p:nvSpPr>
          <p:cNvPr id="56" name="TextBox 55"/>
          <p:cNvSpPr txBox="1"/>
          <p:nvPr/>
        </p:nvSpPr>
        <p:spPr>
          <a:xfrm>
            <a:off x="1109819" y="3090830"/>
            <a:ext cx="1308371" cy="307777"/>
          </a:xfrm>
          <a:prstGeom prst="rect">
            <a:avLst/>
          </a:prstGeom>
          <a:noFill/>
        </p:spPr>
        <p:txBody>
          <a:bodyPr wrap="none" rtlCol="0">
            <a:spAutoFit/>
          </a:bodyPr>
          <a:lstStyle/>
          <a:p>
            <a:r>
              <a:rPr lang="en-US" sz="1400" dirty="0"/>
              <a:t>DC voltage V</a:t>
            </a:r>
            <a:r>
              <a:rPr lang="en-US" sz="1400" baseline="-25000" dirty="0"/>
              <a:t>0</a:t>
            </a:r>
          </a:p>
        </p:txBody>
      </p:sp>
      <p:sp>
        <p:nvSpPr>
          <p:cNvPr id="57" name="Line 12"/>
          <p:cNvSpPr>
            <a:spLocks noChangeShapeType="1"/>
          </p:cNvSpPr>
          <p:nvPr/>
        </p:nvSpPr>
        <p:spPr bwMode="auto">
          <a:xfrm>
            <a:off x="881218" y="4310029"/>
            <a:ext cx="6477000" cy="0"/>
          </a:xfrm>
          <a:prstGeom prst="line">
            <a:avLst/>
          </a:prstGeom>
          <a:noFill/>
          <a:ln w="12700">
            <a:solidFill>
              <a:schemeClr val="tx1"/>
            </a:solidFill>
            <a:round/>
            <a:headEnd type="none" w="sm" len="sm"/>
            <a:tailEnd type="arrow" w="med" len="med"/>
          </a:ln>
          <a:effectLst/>
        </p:spPr>
        <p:txBody>
          <a:bodyPr/>
          <a:lstStyle/>
          <a:p>
            <a:endParaRPr lang="en-US"/>
          </a:p>
        </p:txBody>
      </p:sp>
      <p:sp>
        <p:nvSpPr>
          <p:cNvPr id="58" name="AutoShape 14"/>
          <p:cNvSpPr>
            <a:spLocks noChangeArrowheads="1"/>
          </p:cNvSpPr>
          <p:nvPr/>
        </p:nvSpPr>
        <p:spPr bwMode="auto">
          <a:xfrm>
            <a:off x="881218" y="3852829"/>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59" name="AutoShape 15"/>
          <p:cNvSpPr>
            <a:spLocks noChangeArrowheads="1"/>
          </p:cNvSpPr>
          <p:nvPr/>
        </p:nvSpPr>
        <p:spPr bwMode="auto">
          <a:xfrm>
            <a:off x="2024218" y="3852829"/>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60" name="AutoShape 16"/>
          <p:cNvSpPr>
            <a:spLocks noChangeArrowheads="1"/>
          </p:cNvSpPr>
          <p:nvPr/>
        </p:nvSpPr>
        <p:spPr bwMode="auto">
          <a:xfrm>
            <a:off x="881218" y="4538629"/>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61" name="AutoShape 17"/>
          <p:cNvSpPr>
            <a:spLocks noChangeArrowheads="1"/>
          </p:cNvSpPr>
          <p:nvPr/>
        </p:nvSpPr>
        <p:spPr bwMode="auto">
          <a:xfrm>
            <a:off x="2024218" y="4538629"/>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66" name="Line 24"/>
          <p:cNvSpPr>
            <a:spLocks noChangeShapeType="1"/>
          </p:cNvSpPr>
          <p:nvPr/>
        </p:nvSpPr>
        <p:spPr bwMode="auto">
          <a:xfrm>
            <a:off x="1490818" y="4005229"/>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67" name="Line 25"/>
          <p:cNvSpPr>
            <a:spLocks noChangeShapeType="1"/>
          </p:cNvSpPr>
          <p:nvPr/>
        </p:nvSpPr>
        <p:spPr bwMode="auto">
          <a:xfrm>
            <a:off x="1490818" y="3929029"/>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72" name="Line 43"/>
          <p:cNvSpPr>
            <a:spLocks noChangeShapeType="1"/>
          </p:cNvSpPr>
          <p:nvPr/>
        </p:nvSpPr>
        <p:spPr bwMode="auto">
          <a:xfrm flipV="1">
            <a:off x="1490818" y="4614829"/>
            <a:ext cx="533400" cy="1588"/>
          </a:xfrm>
          <a:prstGeom prst="line">
            <a:avLst/>
          </a:prstGeom>
          <a:noFill/>
          <a:ln w="12700">
            <a:solidFill>
              <a:srgbClr val="3333FF"/>
            </a:solidFill>
            <a:round/>
            <a:headEnd type="none" w="sm" len="sm"/>
            <a:tailEnd type="arrow" w="med" len="med"/>
          </a:ln>
          <a:effectLst/>
        </p:spPr>
        <p:txBody>
          <a:bodyPr/>
          <a:lstStyle/>
          <a:p>
            <a:endParaRPr lang="en-US"/>
          </a:p>
        </p:txBody>
      </p:sp>
      <p:sp>
        <p:nvSpPr>
          <p:cNvPr id="73" name="Line 46"/>
          <p:cNvSpPr>
            <a:spLocks noChangeShapeType="1"/>
          </p:cNvSpPr>
          <p:nvPr/>
        </p:nvSpPr>
        <p:spPr bwMode="auto">
          <a:xfrm>
            <a:off x="1490818" y="4691029"/>
            <a:ext cx="533400" cy="1588"/>
          </a:xfrm>
          <a:prstGeom prst="line">
            <a:avLst/>
          </a:prstGeom>
          <a:noFill/>
          <a:ln w="12700">
            <a:solidFill>
              <a:srgbClr val="3333FF"/>
            </a:solidFill>
            <a:round/>
            <a:headEnd type="none" w="sm" len="sm"/>
            <a:tailEnd type="arrow" w="med" len="med"/>
          </a:ln>
          <a:effectLst/>
        </p:spPr>
        <p:txBody>
          <a:bodyPr/>
          <a:lstStyle/>
          <a:p>
            <a:endParaRPr lang="en-US"/>
          </a:p>
        </p:txBody>
      </p:sp>
      <p:cxnSp>
        <p:nvCxnSpPr>
          <p:cNvPr id="74" name="Straight Connector 73"/>
          <p:cNvCxnSpPr>
            <a:stCxn id="60" idx="2"/>
          </p:cNvCxnSpPr>
          <p:nvPr/>
        </p:nvCxnSpPr>
        <p:spPr bwMode="auto">
          <a:xfrm>
            <a:off x="1186018" y="4767229"/>
            <a:ext cx="0" cy="457200"/>
          </a:xfrm>
          <a:prstGeom prst="line">
            <a:avLst/>
          </a:prstGeom>
          <a:solidFill>
            <a:schemeClr val="bg1"/>
          </a:solidFill>
          <a:ln w="12700" cap="flat" cmpd="sng" algn="ctr">
            <a:solidFill>
              <a:schemeClr val="tx1"/>
            </a:solidFill>
            <a:prstDash val="solid"/>
            <a:round/>
            <a:headEnd type="none" w="sm" len="sm"/>
            <a:tailEnd type="none" w="sm" len="sm"/>
          </a:ln>
          <a:effectLst/>
        </p:spPr>
      </p:cxnSp>
      <p:sp>
        <p:nvSpPr>
          <p:cNvPr id="79" name="AutoShape 14"/>
          <p:cNvSpPr>
            <a:spLocks noChangeArrowheads="1"/>
          </p:cNvSpPr>
          <p:nvPr/>
        </p:nvSpPr>
        <p:spPr bwMode="auto">
          <a:xfrm>
            <a:off x="3167218" y="3852829"/>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80" name="AutoShape 15"/>
          <p:cNvSpPr>
            <a:spLocks noChangeArrowheads="1"/>
          </p:cNvSpPr>
          <p:nvPr/>
        </p:nvSpPr>
        <p:spPr bwMode="auto">
          <a:xfrm>
            <a:off x="4310218" y="3852829"/>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81" name="AutoShape 16"/>
          <p:cNvSpPr>
            <a:spLocks noChangeArrowheads="1"/>
          </p:cNvSpPr>
          <p:nvPr/>
        </p:nvSpPr>
        <p:spPr bwMode="auto">
          <a:xfrm>
            <a:off x="3167218" y="4538629"/>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82" name="AutoShape 17"/>
          <p:cNvSpPr>
            <a:spLocks noChangeArrowheads="1"/>
          </p:cNvSpPr>
          <p:nvPr/>
        </p:nvSpPr>
        <p:spPr bwMode="auto">
          <a:xfrm>
            <a:off x="4310218" y="4538629"/>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87" name="Line 24"/>
          <p:cNvSpPr>
            <a:spLocks noChangeShapeType="1"/>
          </p:cNvSpPr>
          <p:nvPr/>
        </p:nvSpPr>
        <p:spPr bwMode="auto">
          <a:xfrm>
            <a:off x="3776818" y="4005229"/>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88" name="Line 25"/>
          <p:cNvSpPr>
            <a:spLocks noChangeShapeType="1"/>
          </p:cNvSpPr>
          <p:nvPr/>
        </p:nvSpPr>
        <p:spPr bwMode="auto">
          <a:xfrm>
            <a:off x="3776818" y="3929029"/>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93" name="Line 43"/>
          <p:cNvSpPr>
            <a:spLocks noChangeShapeType="1"/>
          </p:cNvSpPr>
          <p:nvPr/>
        </p:nvSpPr>
        <p:spPr bwMode="auto">
          <a:xfrm flipV="1">
            <a:off x="3776818" y="4614829"/>
            <a:ext cx="533400" cy="1588"/>
          </a:xfrm>
          <a:prstGeom prst="line">
            <a:avLst/>
          </a:prstGeom>
          <a:noFill/>
          <a:ln w="12700">
            <a:solidFill>
              <a:srgbClr val="3333FF"/>
            </a:solidFill>
            <a:round/>
            <a:headEnd type="none" w="sm" len="sm"/>
            <a:tailEnd type="arrow" w="med" len="med"/>
          </a:ln>
          <a:effectLst/>
        </p:spPr>
        <p:txBody>
          <a:bodyPr/>
          <a:lstStyle/>
          <a:p>
            <a:endParaRPr lang="en-US"/>
          </a:p>
        </p:txBody>
      </p:sp>
      <p:sp>
        <p:nvSpPr>
          <p:cNvPr id="94" name="Line 46"/>
          <p:cNvSpPr>
            <a:spLocks noChangeShapeType="1"/>
          </p:cNvSpPr>
          <p:nvPr/>
        </p:nvSpPr>
        <p:spPr bwMode="auto">
          <a:xfrm>
            <a:off x="3776818" y="4691029"/>
            <a:ext cx="533400" cy="1588"/>
          </a:xfrm>
          <a:prstGeom prst="line">
            <a:avLst/>
          </a:prstGeom>
          <a:noFill/>
          <a:ln w="12700">
            <a:solidFill>
              <a:srgbClr val="3333FF"/>
            </a:solidFill>
            <a:round/>
            <a:headEnd type="none" w="sm" len="sm"/>
            <a:tailEnd type="arrow" w="med" len="med"/>
          </a:ln>
          <a:effectLst/>
        </p:spPr>
        <p:txBody>
          <a:bodyPr/>
          <a:lstStyle/>
          <a:p>
            <a:endParaRPr lang="en-US"/>
          </a:p>
        </p:txBody>
      </p:sp>
      <p:cxnSp>
        <p:nvCxnSpPr>
          <p:cNvPr id="95" name="Straight Connector 94"/>
          <p:cNvCxnSpPr>
            <a:stCxn id="81" idx="2"/>
          </p:cNvCxnSpPr>
          <p:nvPr/>
        </p:nvCxnSpPr>
        <p:spPr bwMode="auto">
          <a:xfrm>
            <a:off x="3472018" y="4767229"/>
            <a:ext cx="0" cy="4572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96" name="Straight Connector 95"/>
          <p:cNvCxnSpPr/>
          <p:nvPr/>
        </p:nvCxnSpPr>
        <p:spPr bwMode="auto">
          <a:xfrm>
            <a:off x="3472018" y="5224429"/>
            <a:ext cx="381000" cy="0"/>
          </a:xfrm>
          <a:prstGeom prst="line">
            <a:avLst/>
          </a:prstGeom>
          <a:solidFill>
            <a:schemeClr val="bg1"/>
          </a:solidFill>
          <a:ln w="12700" cap="flat" cmpd="sng" algn="ctr">
            <a:solidFill>
              <a:schemeClr val="tx1"/>
            </a:solidFill>
            <a:prstDash val="solid"/>
            <a:round/>
            <a:headEnd type="none" w="sm" len="sm"/>
            <a:tailEnd type="none" w="sm" len="sm"/>
          </a:ln>
          <a:effectLst/>
        </p:spPr>
      </p:cxnSp>
      <p:sp>
        <p:nvSpPr>
          <p:cNvPr id="99" name="Line 12"/>
          <p:cNvSpPr>
            <a:spLocks noChangeShapeType="1"/>
          </p:cNvSpPr>
          <p:nvPr/>
        </p:nvSpPr>
        <p:spPr bwMode="auto">
          <a:xfrm>
            <a:off x="5453218" y="4310029"/>
            <a:ext cx="1905000" cy="0"/>
          </a:xfrm>
          <a:prstGeom prst="line">
            <a:avLst/>
          </a:prstGeom>
          <a:noFill/>
          <a:ln w="12700">
            <a:solidFill>
              <a:schemeClr val="tx1"/>
            </a:solidFill>
            <a:round/>
            <a:headEnd type="none" w="sm" len="sm"/>
            <a:tailEnd type="arrow" w="med" len="med"/>
          </a:ln>
          <a:effectLst/>
        </p:spPr>
        <p:txBody>
          <a:bodyPr/>
          <a:lstStyle/>
          <a:p>
            <a:endParaRPr lang="en-US"/>
          </a:p>
        </p:txBody>
      </p:sp>
      <p:sp>
        <p:nvSpPr>
          <p:cNvPr id="100" name="AutoShape 14"/>
          <p:cNvSpPr>
            <a:spLocks noChangeArrowheads="1"/>
          </p:cNvSpPr>
          <p:nvPr/>
        </p:nvSpPr>
        <p:spPr bwMode="auto">
          <a:xfrm>
            <a:off x="5453218" y="3852829"/>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101" name="AutoShape 15"/>
          <p:cNvSpPr>
            <a:spLocks noChangeArrowheads="1"/>
          </p:cNvSpPr>
          <p:nvPr/>
        </p:nvSpPr>
        <p:spPr bwMode="auto">
          <a:xfrm>
            <a:off x="6596218" y="3852829"/>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102" name="AutoShape 16"/>
          <p:cNvSpPr>
            <a:spLocks noChangeArrowheads="1"/>
          </p:cNvSpPr>
          <p:nvPr/>
        </p:nvSpPr>
        <p:spPr bwMode="auto">
          <a:xfrm>
            <a:off x="5453218" y="4538629"/>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103" name="AutoShape 17"/>
          <p:cNvSpPr>
            <a:spLocks noChangeArrowheads="1"/>
          </p:cNvSpPr>
          <p:nvPr/>
        </p:nvSpPr>
        <p:spPr bwMode="auto">
          <a:xfrm>
            <a:off x="6596218" y="4538629"/>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endParaRPr lang="en-US"/>
          </a:p>
        </p:txBody>
      </p:sp>
      <p:sp>
        <p:nvSpPr>
          <p:cNvPr id="108" name="Line 24"/>
          <p:cNvSpPr>
            <a:spLocks noChangeShapeType="1"/>
          </p:cNvSpPr>
          <p:nvPr/>
        </p:nvSpPr>
        <p:spPr bwMode="auto">
          <a:xfrm>
            <a:off x="6062818" y="4005229"/>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109" name="Line 25"/>
          <p:cNvSpPr>
            <a:spLocks noChangeShapeType="1"/>
          </p:cNvSpPr>
          <p:nvPr/>
        </p:nvSpPr>
        <p:spPr bwMode="auto">
          <a:xfrm>
            <a:off x="6062818" y="3929029"/>
            <a:ext cx="533400" cy="0"/>
          </a:xfrm>
          <a:prstGeom prst="line">
            <a:avLst/>
          </a:prstGeom>
          <a:noFill/>
          <a:ln w="12700">
            <a:solidFill>
              <a:srgbClr val="3333FF"/>
            </a:solidFill>
            <a:round/>
            <a:headEnd type="none" w="sm" len="sm"/>
            <a:tailEnd type="arrow" w="med" len="med"/>
          </a:ln>
          <a:effectLst/>
        </p:spPr>
        <p:txBody>
          <a:bodyPr/>
          <a:lstStyle/>
          <a:p>
            <a:endParaRPr lang="en-US"/>
          </a:p>
        </p:txBody>
      </p:sp>
      <p:sp>
        <p:nvSpPr>
          <p:cNvPr id="114" name="Line 43"/>
          <p:cNvSpPr>
            <a:spLocks noChangeShapeType="1"/>
          </p:cNvSpPr>
          <p:nvPr/>
        </p:nvSpPr>
        <p:spPr bwMode="auto">
          <a:xfrm flipV="1">
            <a:off x="6062818" y="4614829"/>
            <a:ext cx="533400" cy="1588"/>
          </a:xfrm>
          <a:prstGeom prst="line">
            <a:avLst/>
          </a:prstGeom>
          <a:noFill/>
          <a:ln w="12700">
            <a:solidFill>
              <a:srgbClr val="3333FF"/>
            </a:solidFill>
            <a:round/>
            <a:headEnd type="none" w="sm" len="sm"/>
            <a:tailEnd type="arrow" w="med" len="med"/>
          </a:ln>
          <a:effectLst/>
        </p:spPr>
        <p:txBody>
          <a:bodyPr/>
          <a:lstStyle/>
          <a:p>
            <a:endParaRPr lang="en-US"/>
          </a:p>
        </p:txBody>
      </p:sp>
      <p:sp>
        <p:nvSpPr>
          <p:cNvPr id="115" name="Line 46"/>
          <p:cNvSpPr>
            <a:spLocks noChangeShapeType="1"/>
          </p:cNvSpPr>
          <p:nvPr/>
        </p:nvSpPr>
        <p:spPr bwMode="auto">
          <a:xfrm>
            <a:off x="6062818" y="4691029"/>
            <a:ext cx="533400" cy="1588"/>
          </a:xfrm>
          <a:prstGeom prst="line">
            <a:avLst/>
          </a:prstGeom>
          <a:noFill/>
          <a:ln w="12700">
            <a:solidFill>
              <a:srgbClr val="3333FF"/>
            </a:solidFill>
            <a:round/>
            <a:headEnd type="none" w="sm" len="sm"/>
            <a:tailEnd type="arrow" w="med" len="med"/>
          </a:ln>
          <a:effectLst/>
        </p:spPr>
        <p:txBody>
          <a:bodyPr/>
          <a:lstStyle/>
          <a:p>
            <a:endParaRPr lang="en-US"/>
          </a:p>
        </p:txBody>
      </p:sp>
      <p:cxnSp>
        <p:nvCxnSpPr>
          <p:cNvPr id="116" name="Straight Connector 115"/>
          <p:cNvCxnSpPr>
            <a:stCxn id="102" idx="2"/>
          </p:cNvCxnSpPr>
          <p:nvPr/>
        </p:nvCxnSpPr>
        <p:spPr bwMode="auto">
          <a:xfrm>
            <a:off x="5758018" y="4767229"/>
            <a:ext cx="0" cy="457200"/>
          </a:xfrm>
          <a:prstGeom prst="line">
            <a:avLst/>
          </a:prstGeom>
          <a:solidFill>
            <a:schemeClr val="bg1"/>
          </a:solidFill>
          <a:ln w="12700" cap="flat" cmpd="sng" algn="ctr">
            <a:solidFill>
              <a:schemeClr val="tx1"/>
            </a:solidFill>
            <a:prstDash val="solid"/>
            <a:round/>
            <a:headEnd type="none" w="sm" len="sm"/>
            <a:tailEnd type="none" w="sm" len="sm"/>
          </a:ln>
          <a:effectLst/>
        </p:spPr>
      </p:cxnSp>
      <p:sp>
        <p:nvSpPr>
          <p:cNvPr id="147" name="TextBox 146"/>
          <p:cNvSpPr txBox="1"/>
          <p:nvPr/>
        </p:nvSpPr>
        <p:spPr>
          <a:xfrm>
            <a:off x="3167218" y="1414429"/>
            <a:ext cx="2362200" cy="1077218"/>
          </a:xfrm>
          <a:prstGeom prst="rect">
            <a:avLst/>
          </a:prstGeom>
          <a:noFill/>
        </p:spPr>
        <p:txBody>
          <a:bodyPr wrap="square" rtlCol="0">
            <a:spAutoFit/>
          </a:bodyPr>
          <a:lstStyle/>
          <a:p>
            <a:r>
              <a:rPr lang="en-US" sz="1600" dirty="0"/>
              <a:t>ELECTROSTATIC acceleration</a:t>
            </a:r>
          </a:p>
          <a:p>
            <a:r>
              <a:rPr lang="en-US" sz="1600" dirty="0"/>
              <a:t>The voltage can be applied only to one gap  </a:t>
            </a:r>
          </a:p>
        </p:txBody>
      </p:sp>
      <p:sp>
        <p:nvSpPr>
          <p:cNvPr id="148" name="Arc 147"/>
          <p:cNvSpPr/>
          <p:nvPr/>
        </p:nvSpPr>
        <p:spPr bwMode="auto">
          <a:xfrm>
            <a:off x="2252818" y="5148229"/>
            <a:ext cx="152400" cy="152400"/>
          </a:xfrm>
          <a:prstGeom prst="arc">
            <a:avLst>
              <a:gd name="adj1" fmla="val 16200000"/>
              <a:gd name="adj2" fmla="val 5400000"/>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149" name="Arc 148"/>
          <p:cNvSpPr/>
          <p:nvPr/>
        </p:nvSpPr>
        <p:spPr bwMode="auto">
          <a:xfrm>
            <a:off x="4538818" y="5148229"/>
            <a:ext cx="152400" cy="152400"/>
          </a:xfrm>
          <a:prstGeom prst="arc">
            <a:avLst>
              <a:gd name="adj1" fmla="val 16200000"/>
              <a:gd name="adj2" fmla="val 5400000"/>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151" name="Arc 150"/>
          <p:cNvSpPr/>
          <p:nvPr/>
        </p:nvSpPr>
        <p:spPr bwMode="auto">
          <a:xfrm>
            <a:off x="6824818" y="5148229"/>
            <a:ext cx="152400" cy="152400"/>
          </a:xfrm>
          <a:prstGeom prst="arc">
            <a:avLst>
              <a:gd name="adj1" fmla="val 16200000"/>
              <a:gd name="adj2" fmla="val 5400000"/>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cxnSp>
        <p:nvCxnSpPr>
          <p:cNvPr id="75" name="Straight Connector 74"/>
          <p:cNvCxnSpPr/>
          <p:nvPr/>
        </p:nvCxnSpPr>
        <p:spPr bwMode="auto">
          <a:xfrm>
            <a:off x="1186018" y="5224429"/>
            <a:ext cx="6172200" cy="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53" name="Straight Connector 152"/>
          <p:cNvCxnSpPr>
            <a:stCxn id="148" idx="0"/>
            <a:endCxn id="61" idx="2"/>
          </p:cNvCxnSpPr>
          <p:nvPr/>
        </p:nvCxnSpPr>
        <p:spPr bwMode="auto">
          <a:xfrm flipV="1">
            <a:off x="2329018" y="4767229"/>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55" name="Straight Connector 154"/>
          <p:cNvCxnSpPr>
            <a:stCxn id="149" idx="0"/>
            <a:endCxn id="82" idx="2"/>
          </p:cNvCxnSpPr>
          <p:nvPr/>
        </p:nvCxnSpPr>
        <p:spPr bwMode="auto">
          <a:xfrm flipV="1">
            <a:off x="4615018" y="4767229"/>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58" name="Straight Connector 157"/>
          <p:cNvCxnSpPr>
            <a:stCxn id="103" idx="2"/>
            <a:endCxn id="151" idx="0"/>
          </p:cNvCxnSpPr>
          <p:nvPr/>
        </p:nvCxnSpPr>
        <p:spPr bwMode="auto">
          <a:xfrm>
            <a:off x="6901018" y="4767229"/>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61" name="Straight Connector 160"/>
          <p:cNvCxnSpPr>
            <a:stCxn id="148" idx="2"/>
          </p:cNvCxnSpPr>
          <p:nvPr/>
        </p:nvCxnSpPr>
        <p:spPr bwMode="auto">
          <a:xfrm>
            <a:off x="2329018" y="5300629"/>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63" name="Straight Connector 162"/>
          <p:cNvCxnSpPr/>
          <p:nvPr/>
        </p:nvCxnSpPr>
        <p:spPr bwMode="auto">
          <a:xfrm>
            <a:off x="2329018" y="5681629"/>
            <a:ext cx="5029200" cy="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65" name="Straight Connector 164"/>
          <p:cNvCxnSpPr>
            <a:stCxn id="149" idx="2"/>
          </p:cNvCxnSpPr>
          <p:nvPr/>
        </p:nvCxnSpPr>
        <p:spPr bwMode="auto">
          <a:xfrm>
            <a:off x="4615018" y="5300629"/>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67" name="Straight Connector 166"/>
          <p:cNvCxnSpPr>
            <a:stCxn id="151" idx="2"/>
          </p:cNvCxnSpPr>
          <p:nvPr/>
        </p:nvCxnSpPr>
        <p:spPr bwMode="auto">
          <a:xfrm>
            <a:off x="6901018" y="5300629"/>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89" name="Straight Arrow Connector 188"/>
          <p:cNvCxnSpPr/>
          <p:nvPr/>
        </p:nvCxnSpPr>
        <p:spPr bwMode="auto">
          <a:xfrm>
            <a:off x="2329018" y="5300629"/>
            <a:ext cx="0" cy="838200"/>
          </a:xfrm>
          <a:prstGeom prst="straightConnector1">
            <a:avLst/>
          </a:prstGeom>
          <a:solidFill>
            <a:schemeClr val="bg1"/>
          </a:solidFill>
          <a:ln w="12700" cap="flat" cmpd="sng" algn="ctr">
            <a:solidFill>
              <a:schemeClr val="tx1"/>
            </a:solidFill>
            <a:prstDash val="solid"/>
            <a:round/>
            <a:headEnd type="none" w="sm" len="sm"/>
            <a:tailEnd type="triangle" w="lg" len="lg"/>
          </a:ln>
          <a:effectLst/>
        </p:spPr>
      </p:cxnSp>
      <p:cxnSp>
        <p:nvCxnSpPr>
          <p:cNvPr id="190" name="Straight Arrow Connector 189"/>
          <p:cNvCxnSpPr/>
          <p:nvPr/>
        </p:nvCxnSpPr>
        <p:spPr bwMode="auto">
          <a:xfrm>
            <a:off x="4615018" y="5300629"/>
            <a:ext cx="0" cy="838200"/>
          </a:xfrm>
          <a:prstGeom prst="straightConnector1">
            <a:avLst/>
          </a:prstGeom>
          <a:solidFill>
            <a:schemeClr val="bg1"/>
          </a:solidFill>
          <a:ln w="12700" cap="flat" cmpd="sng" algn="ctr">
            <a:solidFill>
              <a:schemeClr val="tx1"/>
            </a:solidFill>
            <a:prstDash val="solid"/>
            <a:round/>
            <a:headEnd type="none" w="sm" len="sm"/>
            <a:tailEnd type="triangle" w="lg" len="lg"/>
          </a:ln>
          <a:effectLst/>
        </p:spPr>
      </p:cxnSp>
      <p:cxnSp>
        <p:nvCxnSpPr>
          <p:cNvPr id="191" name="Straight Arrow Connector 190"/>
          <p:cNvCxnSpPr/>
          <p:nvPr/>
        </p:nvCxnSpPr>
        <p:spPr bwMode="auto">
          <a:xfrm>
            <a:off x="6901018" y="5300629"/>
            <a:ext cx="0" cy="838200"/>
          </a:xfrm>
          <a:prstGeom prst="straightConnector1">
            <a:avLst/>
          </a:prstGeom>
          <a:solidFill>
            <a:schemeClr val="bg1"/>
          </a:solidFill>
          <a:ln w="12700" cap="flat" cmpd="sng" algn="ctr">
            <a:solidFill>
              <a:schemeClr val="tx1"/>
            </a:solidFill>
            <a:prstDash val="solid"/>
            <a:round/>
            <a:headEnd type="none" w="sm" len="sm"/>
            <a:tailEnd type="triangle" w="lg" len="lg"/>
          </a:ln>
          <a:effectLst/>
        </p:spPr>
      </p:cxnSp>
      <p:sp>
        <p:nvSpPr>
          <p:cNvPr id="192" name="TextBox 191"/>
          <p:cNvSpPr txBox="1"/>
          <p:nvPr/>
        </p:nvSpPr>
        <p:spPr>
          <a:xfrm>
            <a:off x="7510619" y="5224429"/>
            <a:ext cx="1099981" cy="523220"/>
          </a:xfrm>
          <a:prstGeom prst="rect">
            <a:avLst/>
          </a:prstGeom>
          <a:noFill/>
        </p:spPr>
        <p:txBody>
          <a:bodyPr wrap="none" rtlCol="0">
            <a:spAutoFit/>
          </a:bodyPr>
          <a:lstStyle/>
          <a:p>
            <a:r>
              <a:rPr lang="en-US" sz="1400" dirty="0"/>
              <a:t>RF voltage </a:t>
            </a:r>
          </a:p>
          <a:p>
            <a:r>
              <a:rPr lang="en-US" sz="1400" dirty="0"/>
              <a:t>V</a:t>
            </a:r>
            <a:r>
              <a:rPr lang="en-US" sz="1400" baseline="-25000" dirty="0"/>
              <a:t>0</a:t>
            </a:r>
            <a:r>
              <a:rPr lang="en-US" sz="1400" dirty="0"/>
              <a:t>cos</a:t>
            </a:r>
            <a:r>
              <a:rPr lang="en-US" sz="1400" dirty="0">
                <a:latin typeface="Symbol" pitchFamily="18" charset="2"/>
              </a:rPr>
              <a:t>w</a:t>
            </a:r>
            <a:r>
              <a:rPr lang="en-US" sz="1400" dirty="0"/>
              <a:t>t</a:t>
            </a:r>
          </a:p>
        </p:txBody>
      </p:sp>
      <p:sp>
        <p:nvSpPr>
          <p:cNvPr id="203" name="TextBox 202"/>
          <p:cNvSpPr txBox="1"/>
          <p:nvPr/>
        </p:nvSpPr>
        <p:spPr>
          <a:xfrm>
            <a:off x="8948582" y="4086626"/>
            <a:ext cx="2362200" cy="1077218"/>
          </a:xfrm>
          <a:prstGeom prst="rect">
            <a:avLst/>
          </a:prstGeom>
          <a:noFill/>
        </p:spPr>
        <p:txBody>
          <a:bodyPr wrap="square" rtlCol="0">
            <a:spAutoFit/>
          </a:bodyPr>
          <a:lstStyle/>
          <a:p>
            <a:r>
              <a:rPr lang="en-US" sz="1600" dirty="0"/>
              <a:t>RADIOFREQUENCY acceleration</a:t>
            </a:r>
          </a:p>
          <a:p>
            <a:r>
              <a:rPr lang="en-US" sz="1600" dirty="0"/>
              <a:t>The voltage adds up over several gaps </a:t>
            </a:r>
          </a:p>
        </p:txBody>
      </p:sp>
      <p:sp>
        <p:nvSpPr>
          <p:cNvPr id="68" name="Title 1"/>
          <p:cNvSpPr>
            <a:spLocks noGrp="1"/>
          </p:cNvSpPr>
          <p:nvPr>
            <p:ph type="title"/>
          </p:nvPr>
        </p:nvSpPr>
        <p:spPr>
          <a:xfrm>
            <a:off x="0" y="10418"/>
            <a:ext cx="12192000" cy="962124"/>
          </a:xfrm>
        </p:spPr>
        <p:txBody>
          <a:bodyPr/>
          <a:lstStyle/>
          <a:p>
            <a:r>
              <a:rPr lang="en-US" dirty="0"/>
              <a:t>The invention of the linear accelerator</a:t>
            </a:r>
          </a:p>
        </p:txBody>
      </p:sp>
    </p:spTree>
    <p:extLst>
      <p:ext uri="{BB962C8B-B14F-4D97-AF65-F5344CB8AC3E}">
        <p14:creationId xmlns:p14="http://schemas.microsoft.com/office/powerpoint/2010/main" val="38211340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3B004-818F-453D-BD68-CE0255DF920D}"/>
              </a:ext>
            </a:extLst>
          </p:cNvPr>
          <p:cNvSpPr>
            <a:spLocks noGrp="1"/>
          </p:cNvSpPr>
          <p:nvPr>
            <p:ph type="title"/>
          </p:nvPr>
        </p:nvSpPr>
        <p:spPr>
          <a:xfrm>
            <a:off x="0" y="0"/>
            <a:ext cx="12192000" cy="956257"/>
          </a:xfrm>
        </p:spPr>
        <p:txBody>
          <a:bodyPr/>
          <a:lstStyle/>
          <a:p>
            <a:r>
              <a:rPr lang="en-GB" dirty="0"/>
              <a:t>Higher energies in a Wideröe linac</a:t>
            </a:r>
          </a:p>
        </p:txBody>
      </p:sp>
      <p:sp>
        <p:nvSpPr>
          <p:cNvPr id="4" name="Slide Number Placeholder 3">
            <a:extLst>
              <a:ext uri="{FF2B5EF4-FFF2-40B4-BE49-F238E27FC236}">
                <a16:creationId xmlns:a16="http://schemas.microsoft.com/office/drawing/2014/main" id="{C69EE7F8-FD8D-4D4D-B679-A8AAF81FFC66}"/>
              </a:ext>
            </a:extLst>
          </p:cNvPr>
          <p:cNvSpPr>
            <a:spLocks noGrp="1"/>
          </p:cNvSpPr>
          <p:nvPr>
            <p:ph type="sldNum" sz="quarter" idx="4"/>
          </p:nvPr>
        </p:nvSpPr>
        <p:spPr/>
        <p:txBody>
          <a:bodyPr/>
          <a:lstStyle/>
          <a:p>
            <a:fld id="{17918391-D411-FE40-AAD7-861AE5233E0E}" type="slidenum">
              <a:rPr lang="en-US" smtClean="0"/>
              <a:pPr/>
              <a:t>22</a:t>
            </a:fld>
            <a:endParaRPr lang="en-US" dirty="0"/>
          </a:p>
        </p:txBody>
      </p:sp>
      <p:sp>
        <p:nvSpPr>
          <p:cNvPr id="5" name="TextBox 4">
            <a:extLst>
              <a:ext uri="{FF2B5EF4-FFF2-40B4-BE49-F238E27FC236}">
                <a16:creationId xmlns:a16="http://schemas.microsoft.com/office/drawing/2014/main" id="{0F69AAF4-DBCE-4F62-8ACD-E0E81FB1C1CD}"/>
              </a:ext>
            </a:extLst>
          </p:cNvPr>
          <p:cNvSpPr txBox="1"/>
          <p:nvPr/>
        </p:nvSpPr>
        <p:spPr>
          <a:xfrm>
            <a:off x="419100" y="5436722"/>
            <a:ext cx="11366712" cy="707886"/>
          </a:xfrm>
          <a:prstGeom prst="rect">
            <a:avLst/>
          </a:prstGeom>
          <a:noFill/>
        </p:spPr>
        <p:txBody>
          <a:bodyPr wrap="square" rtlCol="0">
            <a:spAutoFit/>
          </a:bodyPr>
          <a:lstStyle/>
          <a:p>
            <a:r>
              <a:rPr lang="en-US" sz="2000" dirty="0"/>
              <a:t>This is a “linear accelerator” (linac). Linacs are used as injectors to larger accelerators and as stand-alone when large beam intensities are required</a:t>
            </a:r>
            <a:endParaRPr lang="en-GB" sz="2000" dirty="0"/>
          </a:p>
        </p:txBody>
      </p:sp>
      <p:pic>
        <p:nvPicPr>
          <p:cNvPr id="6" name="Picture 5" descr="Diagram, schematic&#10;&#10;Description automatically generated">
            <a:extLst>
              <a:ext uri="{FF2B5EF4-FFF2-40B4-BE49-F238E27FC236}">
                <a16:creationId xmlns:a16="http://schemas.microsoft.com/office/drawing/2014/main" id="{57FB4AD9-2280-4299-BB07-0F03A4CD180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20728" y="2312387"/>
            <a:ext cx="8862603" cy="2824954"/>
          </a:xfrm>
          <a:prstGeom prst="rect">
            <a:avLst/>
          </a:prstGeom>
        </p:spPr>
      </p:pic>
      <p:sp>
        <p:nvSpPr>
          <p:cNvPr id="7" name="TextBox 6">
            <a:extLst>
              <a:ext uri="{FF2B5EF4-FFF2-40B4-BE49-F238E27FC236}">
                <a16:creationId xmlns:a16="http://schemas.microsoft.com/office/drawing/2014/main" id="{25D3A434-6E28-494B-8D68-DED505FE79BB}"/>
              </a:ext>
            </a:extLst>
          </p:cNvPr>
          <p:cNvSpPr txBox="1"/>
          <p:nvPr/>
        </p:nvSpPr>
        <p:spPr>
          <a:xfrm>
            <a:off x="5411198" y="4724510"/>
            <a:ext cx="1154162" cy="276999"/>
          </a:xfrm>
          <a:prstGeom prst="rect">
            <a:avLst/>
          </a:prstGeom>
          <a:noFill/>
        </p:spPr>
        <p:txBody>
          <a:bodyPr wrap="none" lIns="0" tIns="0" rIns="0" bIns="0" rtlCol="0">
            <a:spAutoFit/>
          </a:bodyPr>
          <a:lstStyle/>
          <a:p>
            <a:pPr algn="l"/>
            <a:r>
              <a:rPr lang="fr-CH" dirty="0"/>
              <a:t>(</a:t>
            </a:r>
            <a:r>
              <a:rPr lang="fr-CH" dirty="0" err="1"/>
              <a:t>Wikipedia</a:t>
            </a:r>
            <a:r>
              <a:rPr lang="fr-CH" dirty="0"/>
              <a:t>)</a:t>
            </a:r>
            <a:endParaRPr lang="en-GB" dirty="0"/>
          </a:p>
        </p:txBody>
      </p:sp>
      <p:sp>
        <p:nvSpPr>
          <p:cNvPr id="8" name="TextBox 7">
            <a:extLst>
              <a:ext uri="{FF2B5EF4-FFF2-40B4-BE49-F238E27FC236}">
                <a16:creationId xmlns:a16="http://schemas.microsoft.com/office/drawing/2014/main" id="{7E03335D-06D4-4FC1-A1C6-AE70E3B2A820}"/>
              </a:ext>
            </a:extLst>
          </p:cNvPr>
          <p:cNvSpPr txBox="1"/>
          <p:nvPr/>
        </p:nvSpPr>
        <p:spPr>
          <a:xfrm>
            <a:off x="419100" y="1067335"/>
            <a:ext cx="11366711" cy="83099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65113" indent="-265113" hangingPunct="0"/>
            <a:r>
              <a:rPr lang="en-US" sz="2400" dirty="0"/>
              <a:t>The Wideröe structure can be used to reach higher energies, if the </a:t>
            </a:r>
            <a:r>
              <a:rPr kumimoji="0" lang="en-US" sz="2400" b="0" i="0" u="none" strike="noStrike" cap="none" spc="0" normalizeH="0" baseline="0" dirty="0">
                <a:ln>
                  <a:noFill/>
                </a:ln>
                <a:solidFill>
                  <a:srgbClr val="0055A0"/>
                </a:solidFill>
                <a:effectLst/>
                <a:uFillTx/>
                <a:latin typeface="Arial"/>
                <a:ea typeface="Arial"/>
                <a:cs typeface="Arial"/>
                <a:sym typeface="Arial"/>
              </a:rPr>
              <a:t>tubes are made longer and longer</a:t>
            </a:r>
            <a:r>
              <a:rPr kumimoji="0" lang="en-US" sz="2400" b="0" i="0" u="none" strike="noStrike" cap="none" spc="0" normalizeH="0" dirty="0">
                <a:ln>
                  <a:noFill/>
                </a:ln>
                <a:solidFill>
                  <a:srgbClr val="0055A0"/>
                </a:solidFill>
                <a:effectLst/>
                <a:uFillTx/>
                <a:latin typeface="Arial"/>
                <a:ea typeface="Arial"/>
                <a:cs typeface="Arial"/>
                <a:sym typeface="Arial"/>
              </a:rPr>
              <a:t> as the energy and velocity of the particle increase</a:t>
            </a:r>
            <a:endParaRPr kumimoji="0" lang="en-GB" sz="2400" b="0" i="0" u="none" strike="noStrike" cap="none" spc="0" normalizeH="0" baseline="0" dirty="0">
              <a:ln>
                <a:noFill/>
              </a:ln>
              <a:solidFill>
                <a:srgbClr val="0055A0"/>
              </a:solidFill>
              <a:effectLst/>
              <a:uFillTx/>
              <a:latin typeface="Arial"/>
              <a:ea typeface="Arial"/>
              <a:cs typeface="Arial"/>
              <a:sym typeface="Arial"/>
            </a:endParaRPr>
          </a:p>
        </p:txBody>
      </p:sp>
      <p:sp>
        <p:nvSpPr>
          <p:cNvPr id="10" name="TextBox 9">
            <a:extLst>
              <a:ext uri="{FF2B5EF4-FFF2-40B4-BE49-F238E27FC236}">
                <a16:creationId xmlns:a16="http://schemas.microsoft.com/office/drawing/2014/main" id="{347D42C0-C049-4822-A88D-F4FF7C741C16}"/>
              </a:ext>
            </a:extLst>
          </p:cNvPr>
          <p:cNvSpPr txBox="1"/>
          <p:nvPr/>
        </p:nvSpPr>
        <p:spPr>
          <a:xfrm>
            <a:off x="9655040" y="2627305"/>
            <a:ext cx="2194272" cy="1938992"/>
          </a:xfrm>
          <a:prstGeom prst="rect">
            <a:avLst/>
          </a:prstGeom>
          <a:noFill/>
        </p:spPr>
        <p:txBody>
          <a:bodyPr wrap="square">
            <a:spAutoFit/>
          </a:bodyPr>
          <a:lstStyle/>
          <a:p>
            <a:r>
              <a:rPr lang="en-GB" sz="2000" dirty="0"/>
              <a:t>T / 2 = d / </a:t>
            </a:r>
            <a:r>
              <a:rPr lang="en-GB" sz="2000" dirty="0" err="1"/>
              <a:t>v</a:t>
            </a:r>
            <a:r>
              <a:rPr lang="en-GB" sz="2000" baseline="-25000" dirty="0" err="1"/>
              <a:t>particles</a:t>
            </a:r>
            <a:r>
              <a:rPr lang="en-GB" sz="2000" baseline="-25000" dirty="0"/>
              <a:t> </a:t>
            </a:r>
          </a:p>
          <a:p>
            <a:endParaRPr lang="en-GB" sz="2000" dirty="0"/>
          </a:p>
          <a:p>
            <a:r>
              <a:rPr lang="en-GB" sz="2000" dirty="0" err="1"/>
              <a:t>f</a:t>
            </a:r>
            <a:r>
              <a:rPr lang="en-GB" sz="2000" baseline="-25000" dirty="0" err="1"/>
              <a:t>RF</a:t>
            </a:r>
            <a:r>
              <a:rPr lang="en-GB" sz="2000" dirty="0"/>
              <a:t> = </a:t>
            </a:r>
            <a:r>
              <a:rPr lang="en-GB" sz="2000" dirty="0" err="1"/>
              <a:t>v</a:t>
            </a:r>
            <a:r>
              <a:rPr lang="en-GB" sz="2000" baseline="-25000" dirty="0" err="1"/>
              <a:t>p</a:t>
            </a:r>
            <a:r>
              <a:rPr lang="en-GB" sz="2000" dirty="0"/>
              <a:t> / 2d</a:t>
            </a:r>
          </a:p>
          <a:p>
            <a:endParaRPr lang="en-GB" sz="2000" dirty="0"/>
          </a:p>
          <a:p>
            <a:r>
              <a:rPr lang="en-GB" sz="2000" b="1" dirty="0">
                <a:solidFill>
                  <a:srgbClr val="C00000"/>
                </a:solidFill>
              </a:rPr>
              <a:t>d = </a:t>
            </a:r>
            <a:r>
              <a:rPr lang="en-GB" sz="2000" b="1" dirty="0" err="1">
                <a:solidFill>
                  <a:srgbClr val="C00000"/>
                </a:solidFill>
              </a:rPr>
              <a:t>v</a:t>
            </a:r>
            <a:r>
              <a:rPr lang="en-GB" sz="2000" b="1" baseline="-25000" dirty="0" err="1">
                <a:solidFill>
                  <a:srgbClr val="C00000"/>
                </a:solidFill>
              </a:rPr>
              <a:t>p</a:t>
            </a:r>
            <a:r>
              <a:rPr lang="en-GB" sz="2000" b="1" dirty="0">
                <a:solidFill>
                  <a:srgbClr val="C00000"/>
                </a:solidFill>
              </a:rPr>
              <a:t> / 2f</a:t>
            </a:r>
            <a:r>
              <a:rPr lang="en-GB" sz="2000" b="1" baseline="-25000" dirty="0">
                <a:solidFill>
                  <a:srgbClr val="C00000"/>
                </a:solidFill>
              </a:rPr>
              <a:t>RF</a:t>
            </a:r>
            <a:endParaRPr lang="en-GB" sz="2000" b="1" dirty="0">
              <a:solidFill>
                <a:srgbClr val="C00000"/>
              </a:solidFill>
            </a:endParaRPr>
          </a:p>
          <a:p>
            <a:endParaRPr lang="en-GB" sz="2000" dirty="0"/>
          </a:p>
        </p:txBody>
      </p:sp>
      <p:sp>
        <p:nvSpPr>
          <p:cNvPr id="3" name="TextBox 2">
            <a:extLst>
              <a:ext uri="{FF2B5EF4-FFF2-40B4-BE49-F238E27FC236}">
                <a16:creationId xmlns:a16="http://schemas.microsoft.com/office/drawing/2014/main" id="{1302A540-C230-44DD-B9EA-CF10DEAB5B8A}"/>
              </a:ext>
            </a:extLst>
          </p:cNvPr>
          <p:cNvSpPr txBox="1"/>
          <p:nvPr/>
        </p:nvSpPr>
        <p:spPr>
          <a:xfrm>
            <a:off x="9075133" y="4736581"/>
            <a:ext cx="2710678" cy="430887"/>
          </a:xfrm>
          <a:prstGeom prst="rect">
            <a:avLst/>
          </a:prstGeom>
        </p:spPr>
        <p:style>
          <a:lnRef idx="1">
            <a:schemeClr val="accent4"/>
          </a:lnRef>
          <a:fillRef idx="2">
            <a:schemeClr val="accent4"/>
          </a:fillRef>
          <a:effectRef idx="1">
            <a:schemeClr val="accent4"/>
          </a:effectRef>
          <a:fontRef idx="minor">
            <a:schemeClr val="dk1"/>
          </a:fontRef>
        </p:style>
        <p:txBody>
          <a:bodyPr wrap="none" lIns="0" tIns="0" rIns="0" bIns="0" rtlCol="0">
            <a:spAutoFit/>
          </a:bodyPr>
          <a:lstStyle/>
          <a:p>
            <a:pPr algn="l"/>
            <a:r>
              <a:rPr lang="en-US" sz="2800" dirty="0"/>
              <a:t>d=</a:t>
            </a:r>
            <a:r>
              <a:rPr lang="en-US" sz="2800" dirty="0" err="1">
                <a:latin typeface="Symbol" panose="05050102010706020507" pitchFamily="18" charset="2"/>
              </a:rPr>
              <a:t>b</a:t>
            </a:r>
            <a:r>
              <a:rPr lang="en-US" sz="2800" dirty="0" err="1"/>
              <a:t>c</a:t>
            </a:r>
            <a:r>
              <a:rPr lang="en-US" sz="2800" dirty="0"/>
              <a:t>/(2c/</a:t>
            </a:r>
            <a:r>
              <a:rPr lang="en-US" sz="2800" dirty="0">
                <a:latin typeface="Symbol" panose="05050102010706020507" pitchFamily="18" charset="2"/>
              </a:rPr>
              <a:t>l</a:t>
            </a:r>
            <a:r>
              <a:rPr lang="en-US" sz="2800" dirty="0"/>
              <a:t>)=b</a:t>
            </a:r>
            <a:r>
              <a:rPr lang="en-US" sz="2800" dirty="0">
                <a:latin typeface="Symbol" panose="05050102010706020507" pitchFamily="18" charset="2"/>
              </a:rPr>
              <a:t>l</a:t>
            </a:r>
            <a:r>
              <a:rPr lang="en-US" sz="2800" dirty="0"/>
              <a:t>/2</a:t>
            </a:r>
            <a:endParaRPr lang="en-GB" sz="2800" dirty="0"/>
          </a:p>
        </p:txBody>
      </p:sp>
      <p:cxnSp>
        <p:nvCxnSpPr>
          <p:cNvPr id="11" name="Straight Arrow Connector 10">
            <a:extLst>
              <a:ext uri="{FF2B5EF4-FFF2-40B4-BE49-F238E27FC236}">
                <a16:creationId xmlns:a16="http://schemas.microsoft.com/office/drawing/2014/main" id="{2FA42269-7DC8-4756-ACF2-BAAB5C0792AB}"/>
              </a:ext>
            </a:extLst>
          </p:cNvPr>
          <p:cNvCxnSpPr/>
          <p:nvPr/>
        </p:nvCxnSpPr>
        <p:spPr>
          <a:xfrm>
            <a:off x="4088524" y="2217683"/>
            <a:ext cx="1639614"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B67F391-E77E-44E1-8B6C-9E2C8EF278E5}"/>
              </a:ext>
            </a:extLst>
          </p:cNvPr>
          <p:cNvSpPr txBox="1"/>
          <p:nvPr/>
        </p:nvSpPr>
        <p:spPr>
          <a:xfrm>
            <a:off x="4761186" y="2217683"/>
            <a:ext cx="128240" cy="276999"/>
          </a:xfrm>
          <a:prstGeom prst="rect">
            <a:avLst/>
          </a:prstGeom>
          <a:noFill/>
        </p:spPr>
        <p:txBody>
          <a:bodyPr wrap="none" lIns="0" tIns="0" rIns="0" bIns="0" rtlCol="0">
            <a:spAutoFit/>
          </a:bodyPr>
          <a:lstStyle/>
          <a:p>
            <a:pPr algn="l"/>
            <a:r>
              <a:rPr lang="en-US" dirty="0"/>
              <a:t>d</a:t>
            </a:r>
            <a:endParaRPr lang="en-GB" dirty="0"/>
          </a:p>
        </p:txBody>
      </p:sp>
    </p:spTree>
    <p:extLst>
      <p:ext uri="{BB962C8B-B14F-4D97-AF65-F5344CB8AC3E}">
        <p14:creationId xmlns:p14="http://schemas.microsoft.com/office/powerpoint/2010/main" val="38639357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62000"/>
          </a:xfrm>
        </p:spPr>
        <p:txBody>
          <a:bodyPr/>
          <a:lstStyle/>
          <a:p>
            <a:r>
              <a:rPr lang="en-US" dirty="0"/>
              <a:t>After the start, a stop…</a:t>
            </a:r>
          </a:p>
        </p:txBody>
      </p:sp>
      <p:sp>
        <p:nvSpPr>
          <p:cNvPr id="3" name="Footer Placeholder 2"/>
          <p:cNvSpPr>
            <a:spLocks noGrp="1"/>
          </p:cNvSpPr>
          <p:nvPr>
            <p:ph type="ftr" sz="quarter" idx="11"/>
          </p:nvPr>
        </p:nvSpPr>
        <p:spPr/>
        <p:txBody>
          <a:bodyPr/>
          <a:lstStyle/>
          <a:p>
            <a:fld id="{F478B020-40AD-45EC-B4A7-42AB5468E756}" type="slidenum">
              <a:rPr lang="en-GB" smtClean="0"/>
              <a:pPr/>
              <a:t>23</a:t>
            </a:fld>
            <a:endParaRPr lang="en-GB"/>
          </a:p>
        </p:txBody>
      </p:sp>
      <p:sp>
        <p:nvSpPr>
          <p:cNvPr id="4" name="Rectangle 3"/>
          <p:cNvSpPr>
            <a:spLocks noChangeArrowheads="1"/>
          </p:cNvSpPr>
          <p:nvPr/>
        </p:nvSpPr>
        <p:spPr bwMode="auto">
          <a:xfrm>
            <a:off x="675319" y="914400"/>
            <a:ext cx="10240537" cy="5029200"/>
          </a:xfrm>
          <a:prstGeom prst="rect">
            <a:avLst/>
          </a:prstGeom>
          <a:noFill/>
          <a:ln w="9525">
            <a:noFill/>
            <a:miter lim="800000"/>
            <a:headEnd/>
            <a:tailEnd/>
          </a:ln>
          <a:effectLst/>
        </p:spPr>
        <p:txBody>
          <a:bodyPr lIns="92075" tIns="46038" rIns="92075" bIns="46038"/>
          <a:lstStyle/>
          <a:p>
            <a:r>
              <a:rPr lang="en-US" sz="2000" dirty="0"/>
              <a:t>Limitation of the Wideröe device: </a:t>
            </a:r>
          </a:p>
          <a:p>
            <a:r>
              <a:rPr lang="en-US" sz="2000" dirty="0"/>
              <a:t>for protons, needs high frequencies</a:t>
            </a:r>
          </a:p>
          <a:p>
            <a:r>
              <a:rPr lang="en-US" sz="2000" dirty="0"/>
              <a:t>	(d=</a:t>
            </a:r>
            <a:r>
              <a:rPr lang="en-US" sz="2000" dirty="0" err="1">
                <a:latin typeface="Symbol" pitchFamily="18" charset="2"/>
              </a:rPr>
              <a:t>bl</a:t>
            </a:r>
            <a:r>
              <a:rPr lang="en-US" sz="2000" dirty="0"/>
              <a:t>/2, </a:t>
            </a:r>
            <a:r>
              <a:rPr lang="en-US" sz="2000" dirty="0">
                <a:latin typeface="Arial"/>
                <a:cs typeface="Arial"/>
              </a:rPr>
              <a:t>→ taking </a:t>
            </a:r>
            <a:r>
              <a:rPr lang="en-US" sz="2000" dirty="0"/>
              <a:t>d~10 cm, W=500 </a:t>
            </a:r>
            <a:r>
              <a:rPr lang="en-US" sz="2000" dirty="0" err="1"/>
              <a:t>keV</a:t>
            </a:r>
            <a:r>
              <a:rPr lang="en-US" sz="2000" dirty="0"/>
              <a:t> </a:t>
            </a:r>
            <a:r>
              <a:rPr lang="en-GB" sz="2000" dirty="0">
                <a:latin typeface="Arial"/>
                <a:cs typeface="Arial"/>
                <a:sym typeface="Symbol" pitchFamily="18" charset="2"/>
              </a:rPr>
              <a:t>→ </a:t>
            </a:r>
            <a:r>
              <a:rPr lang="en-GB" sz="2000" dirty="0">
                <a:solidFill>
                  <a:srgbClr val="FF0000"/>
                </a:solidFill>
                <a:latin typeface="Arial"/>
                <a:cs typeface="Arial"/>
                <a:sym typeface="Symbol" pitchFamily="18" charset="2"/>
              </a:rPr>
              <a:t>f</a:t>
            </a:r>
            <a:r>
              <a:rPr lang="en-US" sz="2000" dirty="0">
                <a:solidFill>
                  <a:srgbClr val="FF0000"/>
                </a:solidFill>
              </a:rPr>
              <a:t>~</a:t>
            </a:r>
            <a:r>
              <a:rPr lang="en-GB" sz="2000" dirty="0">
                <a:solidFill>
                  <a:srgbClr val="FF0000"/>
                </a:solidFill>
                <a:latin typeface="Arial"/>
                <a:cs typeface="Arial"/>
                <a:sym typeface="Symbol" pitchFamily="18" charset="2"/>
              </a:rPr>
              <a:t>50 MHz</a:t>
            </a:r>
            <a:r>
              <a:rPr lang="en-GB" sz="2000" dirty="0">
                <a:latin typeface="Arial"/>
                <a:cs typeface="Arial"/>
                <a:sym typeface="Symbol" pitchFamily="18" charset="2"/>
              </a:rPr>
              <a:t>, </a:t>
            </a:r>
            <a:r>
              <a:rPr lang="en-GB" sz="2000" dirty="0">
                <a:latin typeface="Symbol" pitchFamily="18" charset="2"/>
                <a:cs typeface="Arial"/>
                <a:sym typeface="Symbol" pitchFamily="18" charset="2"/>
              </a:rPr>
              <a:t>l</a:t>
            </a:r>
            <a:r>
              <a:rPr lang="en-US" sz="2000" dirty="0"/>
              <a:t>~</a:t>
            </a:r>
            <a:r>
              <a:rPr lang="en-GB" sz="2000" dirty="0">
                <a:latin typeface="Arial"/>
                <a:cs typeface="Arial"/>
                <a:sym typeface="Symbol" pitchFamily="18" charset="2"/>
              </a:rPr>
              <a:t>6 m)</a:t>
            </a:r>
            <a:r>
              <a:rPr lang="en-US" sz="2000" dirty="0"/>
              <a:t> </a:t>
            </a:r>
          </a:p>
          <a:p>
            <a:r>
              <a:rPr lang="en-US" sz="2800" dirty="0">
                <a:sym typeface="Wingdings"/>
              </a:rPr>
              <a:t></a:t>
            </a:r>
            <a:r>
              <a:rPr lang="en-US" sz="2000" dirty="0">
                <a:sym typeface="Wingdings"/>
              </a:rPr>
              <a:t> </a:t>
            </a:r>
            <a:r>
              <a:rPr lang="en-US" sz="2000" dirty="0"/>
              <a:t>But    a) higher frequency were not possible with the tubes of the time; </a:t>
            </a:r>
          </a:p>
          <a:p>
            <a:r>
              <a:rPr lang="en-US" sz="2000" dirty="0"/>
              <a:t>               b) losses from a conventional circuit would have been too large!</a:t>
            </a:r>
          </a:p>
          <a:p>
            <a:pPr marL="457200" indent="-457200">
              <a:lnSpc>
                <a:spcPct val="110000"/>
              </a:lnSpc>
              <a:spcBef>
                <a:spcPct val="50000"/>
              </a:spcBef>
              <a:buClr>
                <a:schemeClr val="hlink"/>
              </a:buClr>
              <a:buSzPct val="70000"/>
            </a:pPr>
            <a:endParaRPr lang="en-GB" sz="2000" dirty="0">
              <a:latin typeface="Comic Sans MS" pitchFamily="66" charset="0"/>
              <a:sym typeface="Symbol" pitchFamily="18" charset="2"/>
            </a:endParaRPr>
          </a:p>
          <a:p>
            <a:pPr marL="457200" indent="-457200">
              <a:lnSpc>
                <a:spcPct val="110000"/>
              </a:lnSpc>
              <a:spcBef>
                <a:spcPct val="50000"/>
              </a:spcBef>
              <a:buClr>
                <a:schemeClr val="hlink"/>
              </a:buClr>
              <a:buSzPct val="70000"/>
            </a:pPr>
            <a:endParaRPr lang="en-GB" sz="2000" dirty="0">
              <a:latin typeface="Comic Sans MS" pitchFamily="66" charset="0"/>
              <a:sym typeface="Symbol" pitchFamily="18" charset="2"/>
            </a:endParaRPr>
          </a:p>
          <a:p>
            <a:pPr marL="457200" indent="-457200">
              <a:lnSpc>
                <a:spcPct val="110000"/>
              </a:lnSpc>
              <a:spcBef>
                <a:spcPct val="50000"/>
              </a:spcBef>
              <a:buClr>
                <a:schemeClr val="hlink"/>
              </a:buClr>
              <a:buSzPct val="70000"/>
            </a:pPr>
            <a:endParaRPr lang="en-GB" sz="2000" dirty="0">
              <a:latin typeface="Comic Sans MS" pitchFamily="66" charset="0"/>
              <a:sym typeface="Symbol" pitchFamily="18" charset="2"/>
            </a:endParaRPr>
          </a:p>
          <a:p>
            <a:pPr marL="457200" indent="-457200">
              <a:lnSpc>
                <a:spcPct val="110000"/>
              </a:lnSpc>
              <a:spcBef>
                <a:spcPct val="50000"/>
              </a:spcBef>
              <a:buClr>
                <a:schemeClr val="hlink"/>
              </a:buClr>
              <a:buSzPct val="70000"/>
            </a:pPr>
            <a:endParaRPr lang="en-GB" sz="2000" dirty="0">
              <a:latin typeface="Comic Sans MS" pitchFamily="66" charset="0"/>
              <a:sym typeface="Symbol" pitchFamily="18" charset="2"/>
            </a:endParaRPr>
          </a:p>
          <a:p>
            <a:pPr marL="457200" indent="-457200">
              <a:lnSpc>
                <a:spcPct val="110000"/>
              </a:lnSpc>
              <a:spcBef>
                <a:spcPct val="50000"/>
              </a:spcBef>
              <a:buClr>
                <a:schemeClr val="hlink"/>
              </a:buClr>
              <a:buSzPct val="70000"/>
            </a:pPr>
            <a:r>
              <a:rPr lang="en-GB" sz="2000" dirty="0">
                <a:latin typeface="Arial"/>
                <a:cs typeface="Arial"/>
                <a:sym typeface="Symbol" pitchFamily="18" charset="2"/>
              </a:rPr>
              <a:t>→ after the PhD, Rolf Wideröe works for AEG to build HV circuit breakers and his thesis, published in the “</a:t>
            </a:r>
            <a:r>
              <a:rPr lang="en-GB" sz="2000" dirty="0" err="1">
                <a:latin typeface="Arial"/>
                <a:cs typeface="Arial"/>
                <a:sym typeface="Symbol" pitchFamily="18" charset="2"/>
              </a:rPr>
              <a:t>Archiv</a:t>
            </a:r>
            <a:r>
              <a:rPr lang="en-GB" sz="2000" dirty="0">
                <a:latin typeface="Arial"/>
                <a:cs typeface="Arial"/>
                <a:sym typeface="Symbol" pitchFamily="18" charset="2"/>
              </a:rPr>
              <a:t> für </a:t>
            </a:r>
            <a:r>
              <a:rPr lang="en-GB" sz="2000" dirty="0" err="1">
                <a:latin typeface="Arial"/>
                <a:cs typeface="Arial"/>
                <a:sym typeface="Symbol" pitchFamily="18" charset="2"/>
              </a:rPr>
              <a:t>Elektrotechnik</a:t>
            </a:r>
            <a:r>
              <a:rPr lang="en-GB" sz="2000" dirty="0">
                <a:latin typeface="Arial"/>
                <a:cs typeface="Arial"/>
                <a:sym typeface="Symbol" pitchFamily="18" charset="2"/>
              </a:rPr>
              <a:t>”, remains unnoticed.</a:t>
            </a:r>
          </a:p>
          <a:p>
            <a:pPr marL="457200" indent="-457200">
              <a:lnSpc>
                <a:spcPct val="110000"/>
              </a:lnSpc>
              <a:spcBef>
                <a:spcPct val="50000"/>
              </a:spcBef>
              <a:buClr>
                <a:schemeClr val="hlink"/>
              </a:buClr>
              <a:buSzPct val="70000"/>
            </a:pPr>
            <a:r>
              <a:rPr lang="en-GB" sz="2000" dirty="0">
                <a:latin typeface="Comic Sans MS" pitchFamily="66" charset="0"/>
                <a:sym typeface="Symbol" pitchFamily="18" charset="2"/>
              </a:rPr>
              <a:t>						... But the topic was hot!</a:t>
            </a:r>
            <a:endParaRPr lang="en-GB" sz="2000" dirty="0">
              <a:latin typeface="Arial"/>
              <a:cs typeface="Arial"/>
              <a:sym typeface="Symbol" pitchFamily="18" charset="2"/>
            </a:endParaRPr>
          </a:p>
        </p:txBody>
      </p:sp>
      <p:pic>
        <p:nvPicPr>
          <p:cNvPr id="5" name="Picture 10" descr="wideroe"/>
          <p:cNvPicPr>
            <a:picLocks noChangeAspect="1" noChangeArrowheads="1"/>
          </p:cNvPicPr>
          <p:nvPr/>
        </p:nvPicPr>
        <p:blipFill>
          <a:blip r:embed="rId3" cstate="hqprint">
            <a:extLst>
              <a:ext uri="{28A0092B-C50C-407E-A947-70E740481C1C}">
                <a14:useLocalDpi xmlns:a14="http://schemas.microsoft.com/office/drawing/2010/main"/>
              </a:ext>
            </a:extLst>
          </a:blip>
          <a:srcRect b="-3362"/>
          <a:stretch>
            <a:fillRect/>
          </a:stretch>
        </p:blipFill>
        <p:spPr bwMode="auto">
          <a:xfrm>
            <a:off x="8621081" y="2635880"/>
            <a:ext cx="2895600" cy="2083223"/>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57943"/>
          </a:xfrm>
        </p:spPr>
        <p:txBody>
          <a:bodyPr/>
          <a:lstStyle/>
          <a:p>
            <a:r>
              <a:rPr lang="en-US" sz="4000" dirty="0"/>
              <a:t>Ideas travel: from Aachen to Berkeley…</a:t>
            </a:r>
          </a:p>
        </p:txBody>
      </p:sp>
      <p:sp>
        <p:nvSpPr>
          <p:cNvPr id="3" name="Footer Placeholder 2"/>
          <p:cNvSpPr>
            <a:spLocks noGrp="1"/>
          </p:cNvSpPr>
          <p:nvPr>
            <p:ph type="ftr" sz="quarter" idx="11"/>
          </p:nvPr>
        </p:nvSpPr>
        <p:spPr/>
        <p:txBody>
          <a:bodyPr/>
          <a:lstStyle/>
          <a:p>
            <a:fld id="{F478B020-40AD-45EC-B4A7-42AB5468E756}" type="slidenum">
              <a:rPr lang="en-GB" smtClean="0"/>
              <a:pPr/>
              <a:t>24</a:t>
            </a:fld>
            <a:endParaRPr lang="en-GB"/>
          </a:p>
        </p:txBody>
      </p:sp>
      <p:sp>
        <p:nvSpPr>
          <p:cNvPr id="4" name="Rectangle 3"/>
          <p:cNvSpPr>
            <a:spLocks noChangeArrowheads="1"/>
          </p:cNvSpPr>
          <p:nvPr/>
        </p:nvSpPr>
        <p:spPr bwMode="auto">
          <a:xfrm>
            <a:off x="335490" y="1233935"/>
            <a:ext cx="7741709" cy="4905608"/>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GB" dirty="0">
                <a:latin typeface="Comic Sans MS" pitchFamily="66" charset="0"/>
                <a:sym typeface="Symbol" pitchFamily="18" charset="2"/>
              </a:rPr>
              <a:t>In the 1920’s, Ernest O. Lawrence (born 1901), young professor of physics at Berkeley, wants to join the “energy race”, and is looking for a new idea...</a:t>
            </a:r>
          </a:p>
          <a:p>
            <a:pPr marL="457200" indent="-457200">
              <a:lnSpc>
                <a:spcPct val="110000"/>
              </a:lnSpc>
              <a:spcBef>
                <a:spcPct val="50000"/>
              </a:spcBef>
              <a:buClr>
                <a:schemeClr val="hlink"/>
              </a:buClr>
              <a:buSzPct val="70000"/>
            </a:pPr>
            <a:r>
              <a:rPr lang="en-GB" dirty="0">
                <a:latin typeface="Comic Sans MS" pitchFamily="66" charset="0"/>
                <a:sym typeface="Symbol" pitchFamily="18" charset="2"/>
              </a:rPr>
              <a:t>In 1929, during a conference, he goes to the university library and finds </a:t>
            </a:r>
            <a:r>
              <a:rPr lang="en-GB" dirty="0" err="1">
                <a:latin typeface="Comic Sans MS" pitchFamily="66" charset="0"/>
                <a:sym typeface="Symbol" pitchFamily="18" charset="2"/>
              </a:rPr>
              <a:t>Wideröe’s</a:t>
            </a:r>
            <a:r>
              <a:rPr lang="en-GB" dirty="0">
                <a:latin typeface="Comic Sans MS" pitchFamily="66" charset="0"/>
                <a:sym typeface="Symbol" pitchFamily="18" charset="2"/>
              </a:rPr>
              <a:t> thesis in the 1928 “</a:t>
            </a:r>
            <a:r>
              <a:rPr lang="en-GB" dirty="0" err="1">
                <a:latin typeface="Comic Sans MS" pitchFamily="66" charset="0"/>
                <a:sym typeface="Symbol" pitchFamily="18" charset="2"/>
              </a:rPr>
              <a:t>Archiv</a:t>
            </a:r>
            <a:r>
              <a:rPr lang="en-GB" dirty="0">
                <a:latin typeface="Comic Sans MS" pitchFamily="66" charset="0"/>
                <a:sym typeface="Symbol" pitchFamily="18" charset="2"/>
              </a:rPr>
              <a:t> </a:t>
            </a:r>
            <a:r>
              <a:rPr lang="en-GB" dirty="0" err="1">
                <a:latin typeface="Comic Sans MS" pitchFamily="66" charset="0"/>
                <a:sym typeface="Symbol" pitchFamily="18" charset="2"/>
              </a:rPr>
              <a:t>f</a:t>
            </a:r>
            <a:r>
              <a:rPr lang="en-GB" dirty="0" err="1">
                <a:latin typeface="Arial"/>
                <a:cs typeface="Arial"/>
                <a:sym typeface="Symbol" pitchFamily="18" charset="2"/>
              </a:rPr>
              <a:t>ü</a:t>
            </a:r>
            <a:r>
              <a:rPr lang="en-GB" dirty="0" err="1">
                <a:latin typeface="Comic Sans MS" pitchFamily="66" charset="0"/>
                <a:sym typeface="Symbol" pitchFamily="18" charset="2"/>
              </a:rPr>
              <a:t>r</a:t>
            </a:r>
            <a:r>
              <a:rPr lang="en-GB" dirty="0">
                <a:latin typeface="Comic Sans MS" pitchFamily="66" charset="0"/>
                <a:sym typeface="Symbol" pitchFamily="18" charset="2"/>
              </a:rPr>
              <a:t> </a:t>
            </a:r>
            <a:r>
              <a:rPr lang="en-GB" dirty="0" err="1">
                <a:latin typeface="Comic Sans MS" pitchFamily="66" charset="0"/>
                <a:sym typeface="Symbol" pitchFamily="18" charset="2"/>
              </a:rPr>
              <a:t>Elektrotechnik</a:t>
            </a:r>
            <a:r>
              <a:rPr lang="en-GB" dirty="0">
                <a:latin typeface="Comic Sans MS" pitchFamily="66" charset="0"/>
                <a:sym typeface="Symbol" pitchFamily="18" charset="2"/>
              </a:rPr>
              <a:t>” (but he did not speak German...).</a:t>
            </a:r>
          </a:p>
          <a:p>
            <a:pPr marL="457200" indent="-457200">
              <a:lnSpc>
                <a:spcPct val="110000"/>
              </a:lnSpc>
              <a:spcBef>
                <a:spcPct val="50000"/>
              </a:spcBef>
              <a:buClr>
                <a:schemeClr val="hlink"/>
              </a:buClr>
              <a:buSzPct val="70000"/>
            </a:pPr>
            <a:r>
              <a:rPr lang="en-GB" dirty="0">
                <a:latin typeface="Comic Sans MS" pitchFamily="66" charset="0"/>
                <a:sym typeface="Symbol" pitchFamily="18" charset="2"/>
              </a:rPr>
              <a:t>Immediately, he realised the potential of the idea of </a:t>
            </a:r>
            <a:r>
              <a:rPr lang="en-GB" dirty="0">
                <a:solidFill>
                  <a:srgbClr val="FF0000"/>
                </a:solidFill>
                <a:latin typeface="Comic Sans MS" pitchFamily="66" charset="0"/>
                <a:sym typeface="Symbol" pitchFamily="18" charset="2"/>
              </a:rPr>
              <a:t>Radio-Frequency acceleration</a:t>
            </a:r>
            <a:r>
              <a:rPr lang="en-GB" dirty="0">
                <a:latin typeface="Comic Sans MS" pitchFamily="66" charset="0"/>
                <a:sym typeface="Symbol" pitchFamily="18" charset="2"/>
              </a:rPr>
              <a:t>, and starts working with his PhD students on 2 parallel activities:  </a:t>
            </a:r>
          </a:p>
          <a:p>
            <a:pPr marL="457200" indent="-457200">
              <a:lnSpc>
                <a:spcPct val="110000"/>
              </a:lnSpc>
              <a:spcBef>
                <a:spcPct val="50000"/>
              </a:spcBef>
              <a:buClr>
                <a:schemeClr val="hlink"/>
              </a:buClr>
              <a:buSzPct val="100000"/>
              <a:buFont typeface="Symbol" pitchFamily="18" charset="2"/>
              <a:buAutoNum type="arabicPeriod"/>
            </a:pPr>
            <a:r>
              <a:rPr lang="en-GB" dirty="0">
                <a:latin typeface="Comic Sans MS" pitchFamily="66" charset="0"/>
                <a:sym typeface="Symbol" pitchFamily="18" charset="2"/>
              </a:rPr>
              <a:t>A Wideröe “linear accelerator” (linac) with several drift tubes, to accelerate heavy ions (Sloan and Lawrence).</a:t>
            </a:r>
          </a:p>
          <a:p>
            <a:pPr marL="457200" indent="-457200">
              <a:lnSpc>
                <a:spcPct val="110000"/>
              </a:lnSpc>
              <a:spcBef>
                <a:spcPct val="50000"/>
              </a:spcBef>
              <a:buClr>
                <a:schemeClr val="hlink"/>
              </a:buClr>
              <a:buSzPct val="100000"/>
              <a:buFont typeface="Symbol" pitchFamily="18" charset="2"/>
              <a:buAutoNum type="arabicPeriod"/>
            </a:pPr>
            <a:r>
              <a:rPr lang="en-GB" dirty="0">
                <a:latin typeface="Comic Sans MS" pitchFamily="66" charset="0"/>
                <a:sym typeface="Symbol" pitchFamily="18" charset="2"/>
              </a:rPr>
              <a:t>A “cyclic” accelerator, bending the particles on a circular path around </a:t>
            </a:r>
            <a:r>
              <a:rPr lang="en-GB" dirty="0" err="1">
                <a:latin typeface="Comic Sans MS" pitchFamily="66" charset="0"/>
                <a:sym typeface="Symbol" pitchFamily="18" charset="2"/>
              </a:rPr>
              <a:t>Wideröe’s</a:t>
            </a:r>
            <a:r>
              <a:rPr lang="en-GB" dirty="0">
                <a:latin typeface="Comic Sans MS" pitchFamily="66" charset="0"/>
                <a:sym typeface="Symbol" pitchFamily="18" charset="2"/>
              </a:rPr>
              <a:t> drift tube (Livingston and Lawrence) </a:t>
            </a:r>
            <a:r>
              <a:rPr lang="en-GB" dirty="0">
                <a:latin typeface="Arial"/>
                <a:cs typeface="Arial"/>
                <a:sym typeface="Symbol" pitchFamily="18" charset="2"/>
              </a:rPr>
              <a:t>→ the </a:t>
            </a:r>
            <a:r>
              <a:rPr lang="en-GB" b="1" dirty="0">
                <a:solidFill>
                  <a:srgbClr val="FF0000"/>
                </a:solidFill>
                <a:latin typeface="Arial"/>
                <a:cs typeface="Arial"/>
                <a:sym typeface="Symbol" pitchFamily="18" charset="2"/>
              </a:rPr>
              <a:t>cyclotron</a:t>
            </a:r>
            <a:r>
              <a:rPr lang="en-GB" dirty="0">
                <a:latin typeface="Comic Sans MS" pitchFamily="66" charset="0"/>
                <a:sym typeface="Symbol" pitchFamily="18" charset="2"/>
              </a:rPr>
              <a:t>.</a:t>
            </a:r>
          </a:p>
        </p:txBody>
      </p:sp>
      <p:pic>
        <p:nvPicPr>
          <p:cNvPr id="679937" name="Picture 1" descr="Ernest Lawrence in 193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118600" y="1174751"/>
            <a:ext cx="2125214" cy="2959844"/>
          </a:xfrm>
          <a:prstGeom prst="rect">
            <a:avLst/>
          </a:prstGeom>
          <a:noFill/>
        </p:spPr>
      </p:pic>
      <p:pic>
        <p:nvPicPr>
          <p:cNvPr id="7" name="Picture 6" descr="Diagram&#10;&#10;Description automatically generated">
            <a:extLst>
              <a:ext uri="{FF2B5EF4-FFF2-40B4-BE49-F238E27FC236}">
                <a16:creationId xmlns:a16="http://schemas.microsoft.com/office/drawing/2014/main" id="{5B61CC10-6468-4C17-8A45-6B4AEEAA890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65055" y="4277494"/>
            <a:ext cx="3810000" cy="2053828"/>
          </a:xfrm>
          <a:prstGeom prst="rect">
            <a:avLst/>
          </a:prstGeom>
        </p:spPr>
      </p:pic>
    </p:spTree>
    <p:extLst>
      <p:ext uri="{BB962C8B-B14F-4D97-AF65-F5344CB8AC3E}">
        <p14:creationId xmlns:p14="http://schemas.microsoft.com/office/powerpoint/2010/main" val="17252263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170E3F7-E96A-46D6-935F-3BCF44DC152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96000" y="2331042"/>
            <a:ext cx="3800306" cy="2394193"/>
          </a:xfrm>
          <a:prstGeom prst="rect">
            <a:avLst/>
          </a:prstGeom>
        </p:spPr>
      </p:pic>
      <p:sp>
        <p:nvSpPr>
          <p:cNvPr id="2" name="Title 1">
            <a:extLst>
              <a:ext uri="{FF2B5EF4-FFF2-40B4-BE49-F238E27FC236}">
                <a16:creationId xmlns:a16="http://schemas.microsoft.com/office/drawing/2014/main" id="{E62718B2-5292-46CF-8AFF-6464BDFE3F50}"/>
              </a:ext>
            </a:extLst>
          </p:cNvPr>
          <p:cNvSpPr>
            <a:spLocks noGrp="1"/>
          </p:cNvSpPr>
          <p:nvPr>
            <p:ph type="title"/>
          </p:nvPr>
        </p:nvSpPr>
        <p:spPr>
          <a:xfrm>
            <a:off x="0" y="0"/>
            <a:ext cx="12192000" cy="956257"/>
          </a:xfrm>
        </p:spPr>
        <p:txBody>
          <a:bodyPr/>
          <a:lstStyle/>
          <a:p>
            <a:r>
              <a:rPr lang="fr-CH" sz="4000" dirty="0"/>
              <a:t>A compact </a:t>
            </a:r>
            <a:r>
              <a:rPr lang="fr-CH" sz="4000" dirty="0" err="1"/>
              <a:t>low-energy</a:t>
            </a:r>
            <a:r>
              <a:rPr lang="fr-CH" sz="4000" dirty="0"/>
              <a:t> </a:t>
            </a:r>
            <a:r>
              <a:rPr lang="fr-CH" sz="4000" dirty="0" err="1"/>
              <a:t>accelerator</a:t>
            </a:r>
            <a:r>
              <a:rPr lang="fr-CH" sz="4000" dirty="0"/>
              <a:t>: the cyclotron</a:t>
            </a:r>
            <a:endParaRPr lang="en-GB" sz="4000" dirty="0"/>
          </a:p>
        </p:txBody>
      </p:sp>
      <p:sp>
        <p:nvSpPr>
          <p:cNvPr id="4" name="Slide Number Placeholder 3">
            <a:extLst>
              <a:ext uri="{FF2B5EF4-FFF2-40B4-BE49-F238E27FC236}">
                <a16:creationId xmlns:a16="http://schemas.microsoft.com/office/drawing/2014/main" id="{171C8283-5CE7-4EE8-998F-0BDB2E6BB984}"/>
              </a:ext>
            </a:extLst>
          </p:cNvPr>
          <p:cNvSpPr>
            <a:spLocks noGrp="1"/>
          </p:cNvSpPr>
          <p:nvPr>
            <p:ph type="sldNum" sz="quarter" idx="4"/>
          </p:nvPr>
        </p:nvSpPr>
        <p:spPr/>
        <p:txBody>
          <a:bodyPr/>
          <a:lstStyle/>
          <a:p>
            <a:fld id="{17918391-D411-FE40-AAD7-861AE5233E0E}" type="slidenum">
              <a:rPr lang="en-US" smtClean="0"/>
              <a:pPr/>
              <a:t>25</a:t>
            </a:fld>
            <a:endParaRPr lang="en-US" dirty="0"/>
          </a:p>
        </p:txBody>
      </p:sp>
      <p:sp>
        <p:nvSpPr>
          <p:cNvPr id="5" name="Rectangle 4">
            <a:extLst>
              <a:ext uri="{FF2B5EF4-FFF2-40B4-BE49-F238E27FC236}">
                <a16:creationId xmlns:a16="http://schemas.microsoft.com/office/drawing/2014/main" id="{73806023-8066-4AF4-BF9A-BFD0BC70A6DD}"/>
              </a:ext>
            </a:extLst>
          </p:cNvPr>
          <p:cNvSpPr>
            <a:spLocks noChangeArrowheads="1"/>
          </p:cNvSpPr>
          <p:nvPr/>
        </p:nvSpPr>
        <p:spPr bwMode="auto">
          <a:xfrm>
            <a:off x="304800" y="1066361"/>
            <a:ext cx="11277600" cy="1242811"/>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None/>
            </a:pPr>
            <a:r>
              <a:rPr lang="en-GB" sz="1800" b="0" dirty="0">
                <a:latin typeface="Comic Sans MS" pitchFamily="66" charset="0"/>
                <a:sym typeface="Symbol" pitchFamily="18" charset="2"/>
              </a:rPr>
              <a:t>Immediately after R. </a:t>
            </a:r>
            <a:r>
              <a:rPr lang="en-GB" sz="1800" b="0" dirty="0" err="1">
                <a:latin typeface="Comic Sans MS" pitchFamily="66" charset="0"/>
                <a:sym typeface="Symbol" pitchFamily="18" charset="2"/>
              </a:rPr>
              <a:t>Wideoroe’s</a:t>
            </a:r>
            <a:r>
              <a:rPr lang="en-GB" sz="1800" b="0" dirty="0">
                <a:latin typeface="Comic Sans MS" pitchFamily="66" charset="0"/>
                <a:sym typeface="Symbol" pitchFamily="18" charset="2"/>
              </a:rPr>
              <a:t> invention of the linear accelerator, Ernest O. Lawrence at Berkeley proposes to perform radio-frequency acceleration in a circular system, </a:t>
            </a:r>
            <a:r>
              <a:rPr lang="en-GB" sz="1800" b="0" dirty="0">
                <a:solidFill>
                  <a:srgbClr val="FF0000"/>
                </a:solidFill>
                <a:latin typeface="Comic Sans MS" pitchFamily="66" charset="0"/>
                <a:sym typeface="Symbol" pitchFamily="18" charset="2"/>
              </a:rPr>
              <a:t>inserted in a big magnet</a:t>
            </a:r>
            <a:r>
              <a:rPr lang="en-GB" sz="1800" b="0" dirty="0">
                <a:latin typeface="Comic Sans MS" pitchFamily="66" charset="0"/>
                <a:sym typeface="Symbol" pitchFamily="18" charset="2"/>
              </a:rPr>
              <a:t>.</a:t>
            </a:r>
          </a:p>
          <a:p>
            <a:pPr marL="457200" indent="-457200">
              <a:lnSpc>
                <a:spcPct val="110000"/>
              </a:lnSpc>
              <a:spcBef>
                <a:spcPct val="50000"/>
              </a:spcBef>
              <a:buClr>
                <a:schemeClr val="hlink"/>
              </a:buClr>
              <a:buSzPct val="70000"/>
              <a:buFont typeface="Symbol" pitchFamily="18" charset="2"/>
              <a:buNone/>
            </a:pPr>
            <a:r>
              <a:rPr lang="en-GB" dirty="0">
                <a:latin typeface="Comic Sans MS" pitchFamily="66" charset="0"/>
                <a:sym typeface="Symbol" pitchFamily="18" charset="2"/>
              </a:rPr>
              <a:t>Basic principle: Use RF </a:t>
            </a:r>
            <a:r>
              <a:rPr lang="en-GB" b="1" dirty="0">
                <a:solidFill>
                  <a:srgbClr val="C00000"/>
                </a:solidFill>
                <a:latin typeface="Comic Sans MS" pitchFamily="66" charset="0"/>
                <a:sym typeface="Symbol" pitchFamily="18" charset="2"/>
              </a:rPr>
              <a:t>electric field </a:t>
            </a:r>
            <a:r>
              <a:rPr lang="en-GB" dirty="0">
                <a:latin typeface="Comic Sans MS" pitchFamily="66" charset="0"/>
                <a:sym typeface="Symbol" pitchFamily="18" charset="2"/>
              </a:rPr>
              <a:t>to accelerate, </a:t>
            </a:r>
            <a:r>
              <a:rPr lang="en-GB" b="1" dirty="0">
                <a:solidFill>
                  <a:srgbClr val="C00000"/>
                </a:solidFill>
                <a:latin typeface="Comic Sans MS" pitchFamily="66" charset="0"/>
                <a:sym typeface="Symbol" pitchFamily="18" charset="2"/>
              </a:rPr>
              <a:t>magnetic field </a:t>
            </a:r>
            <a:r>
              <a:rPr lang="en-GB" dirty="0">
                <a:latin typeface="Comic Sans MS" pitchFamily="66" charset="0"/>
                <a:sym typeface="Symbol" pitchFamily="18" charset="2"/>
              </a:rPr>
              <a:t>to keep particle  in a circular orbit</a:t>
            </a:r>
          </a:p>
          <a:p>
            <a:pPr marL="457200" indent="-457200">
              <a:lnSpc>
                <a:spcPct val="110000"/>
              </a:lnSpc>
              <a:spcBef>
                <a:spcPct val="50000"/>
              </a:spcBef>
              <a:buClr>
                <a:schemeClr val="hlink"/>
              </a:buClr>
              <a:buSzPct val="70000"/>
              <a:buFont typeface="Symbol" pitchFamily="18" charset="2"/>
              <a:buNone/>
            </a:pPr>
            <a:r>
              <a:rPr lang="en-GB" dirty="0">
                <a:latin typeface="Comic Sans MS" pitchFamily="66" charset="0"/>
                <a:sym typeface="Symbol" pitchFamily="18" charset="2"/>
              </a:rPr>
              <a:t>The cyclotron is born!</a:t>
            </a:r>
            <a:endParaRPr lang="en-GB" sz="1800" b="0" dirty="0">
              <a:latin typeface="Comic Sans MS" pitchFamily="66" charset="0"/>
              <a:sym typeface="Symbol" pitchFamily="18" charset="2"/>
            </a:endParaRPr>
          </a:p>
        </p:txBody>
      </p:sp>
      <p:sp>
        <p:nvSpPr>
          <p:cNvPr id="6" name="Rectangle 5">
            <a:extLst>
              <a:ext uri="{FF2B5EF4-FFF2-40B4-BE49-F238E27FC236}">
                <a16:creationId xmlns:a16="http://schemas.microsoft.com/office/drawing/2014/main" id="{FC963FD9-EAEA-4D6C-8B69-E21B5BE60377}"/>
              </a:ext>
            </a:extLst>
          </p:cNvPr>
          <p:cNvSpPr>
            <a:spLocks noChangeArrowheads="1"/>
          </p:cNvSpPr>
          <p:nvPr/>
        </p:nvSpPr>
        <p:spPr bwMode="auto">
          <a:xfrm>
            <a:off x="230496" y="2617183"/>
            <a:ext cx="6129867" cy="3231301"/>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100000"/>
              <a:buFont typeface="Symbol" pitchFamily="18" charset="2"/>
              <a:buAutoNum type="arabicPeriod"/>
            </a:pPr>
            <a:r>
              <a:rPr lang="en-GB" sz="1800" b="0" dirty="0">
                <a:latin typeface="Comic Sans MS" pitchFamily="66" charset="0"/>
                <a:sym typeface="Symbol" pitchFamily="18" charset="2"/>
              </a:rPr>
              <a:t>Acceleration in the gap between two “D” </a:t>
            </a:r>
            <a:r>
              <a:rPr lang="en-GB" sz="1800" b="0" dirty="0">
                <a:latin typeface="Arial"/>
                <a:cs typeface="Arial"/>
                <a:sym typeface="Symbol" pitchFamily="18" charset="2"/>
              </a:rPr>
              <a:t>→ </a:t>
            </a:r>
            <a:r>
              <a:rPr lang="en-GB" sz="1800" b="0" dirty="0">
                <a:latin typeface="+mj-lt"/>
                <a:cs typeface="Arial"/>
                <a:sym typeface="Symbol" pitchFamily="18" charset="2"/>
              </a:rPr>
              <a:t>long path of the particles in the D, frequencies ~1 MHz can be effectively used (3.5 MHz, 1</a:t>
            </a:r>
            <a:r>
              <a:rPr lang="en-GB" sz="1800" b="0" baseline="30000" dirty="0">
                <a:latin typeface="+mj-lt"/>
                <a:cs typeface="Arial"/>
                <a:sym typeface="Symbol" pitchFamily="18" charset="2"/>
              </a:rPr>
              <a:t>st</a:t>
            </a:r>
            <a:r>
              <a:rPr lang="en-GB" sz="1800" b="0" dirty="0">
                <a:latin typeface="+mj-lt"/>
                <a:cs typeface="Arial"/>
                <a:sym typeface="Symbol" pitchFamily="18" charset="2"/>
              </a:rPr>
              <a:t> Berkeley cyclotron).</a:t>
            </a:r>
            <a:endParaRPr lang="en-GB" sz="1800" b="0" dirty="0">
              <a:latin typeface="+mj-lt"/>
              <a:sym typeface="Symbol" pitchFamily="18" charset="2"/>
            </a:endParaRPr>
          </a:p>
          <a:p>
            <a:pPr marL="457200" indent="-457200">
              <a:lnSpc>
                <a:spcPct val="110000"/>
              </a:lnSpc>
              <a:spcBef>
                <a:spcPct val="50000"/>
              </a:spcBef>
              <a:buClr>
                <a:schemeClr val="hlink"/>
              </a:buClr>
              <a:buSzPct val="100000"/>
              <a:buFont typeface="Symbol" pitchFamily="18" charset="2"/>
              <a:buAutoNum type="arabicPeriod"/>
            </a:pPr>
            <a:r>
              <a:rPr lang="en-GB" sz="1800" b="0" dirty="0">
                <a:latin typeface="Comic Sans MS" pitchFamily="66" charset="0"/>
                <a:sym typeface="Symbol" pitchFamily="18" charset="2"/>
              </a:rPr>
              <a:t>Fortunate “</a:t>
            </a:r>
            <a:r>
              <a:rPr lang="en-GB" sz="1800" b="0" dirty="0">
                <a:solidFill>
                  <a:srgbClr val="C00000"/>
                </a:solidFill>
                <a:latin typeface="Comic Sans MS" pitchFamily="66" charset="0"/>
                <a:sym typeface="Symbol" pitchFamily="18" charset="2"/>
              </a:rPr>
              <a:t>coincidence</a:t>
            </a:r>
            <a:r>
              <a:rPr lang="en-GB" sz="1800" b="0" dirty="0">
                <a:latin typeface="Comic Sans MS" pitchFamily="66" charset="0"/>
                <a:sym typeface="Symbol" pitchFamily="18" charset="2"/>
              </a:rPr>
              <a:t>”: the revolution frequency does not depend on the beam energy </a:t>
            </a:r>
            <a:r>
              <a:rPr lang="en-GB" sz="1800" b="0" dirty="0">
                <a:latin typeface="Arial"/>
                <a:cs typeface="Arial"/>
                <a:sym typeface="Symbol" pitchFamily="18" charset="2"/>
              </a:rPr>
              <a:t>→ </a:t>
            </a:r>
            <a:r>
              <a:rPr lang="en-GB" sz="1800" b="0" dirty="0">
                <a:latin typeface="+mj-lt"/>
                <a:cs typeface="Arial"/>
                <a:sym typeface="Symbol" pitchFamily="18" charset="2"/>
              </a:rPr>
              <a:t>RF frequency is constant !</a:t>
            </a:r>
            <a:endParaRPr lang="en-GB" sz="1800" b="0" dirty="0">
              <a:latin typeface="+mj-lt"/>
              <a:sym typeface="Symbol" pitchFamily="18" charset="2"/>
            </a:endParaRPr>
          </a:p>
        </p:txBody>
      </p:sp>
      <p:graphicFrame>
        <p:nvGraphicFramePr>
          <p:cNvPr id="7" name="Object 6">
            <a:extLst>
              <a:ext uri="{FF2B5EF4-FFF2-40B4-BE49-F238E27FC236}">
                <a16:creationId xmlns:a16="http://schemas.microsoft.com/office/drawing/2014/main" id="{C8A23AC5-D0D6-42BC-887B-1C1F40480125}"/>
              </a:ext>
            </a:extLst>
          </p:cNvPr>
          <p:cNvGraphicFramePr>
            <a:graphicFrameLocks noChangeAspect="1"/>
          </p:cNvGraphicFramePr>
          <p:nvPr/>
        </p:nvGraphicFramePr>
        <p:xfrm>
          <a:off x="230496" y="4725235"/>
          <a:ext cx="4896652" cy="784695"/>
        </p:xfrm>
        <a:graphic>
          <a:graphicData uri="http://schemas.openxmlformats.org/presentationml/2006/ole">
            <mc:AlternateContent xmlns:mc="http://schemas.openxmlformats.org/markup-compatibility/2006">
              <mc:Choice xmlns:v="urn:schemas-microsoft-com:vml" Requires="v">
                <p:oleObj name="Equation" r:id="rId3" imgW="2616120" imgH="419040" progId="Equation.3">
                  <p:embed/>
                </p:oleObj>
              </mc:Choice>
              <mc:Fallback>
                <p:oleObj name="Equation" r:id="rId3" imgW="2616120" imgH="419040" progId="Equation.3">
                  <p:embed/>
                  <p:pic>
                    <p:nvPicPr>
                      <p:cNvPr id="7" name="Object 6">
                        <a:extLst>
                          <a:ext uri="{FF2B5EF4-FFF2-40B4-BE49-F238E27FC236}">
                            <a16:creationId xmlns:a16="http://schemas.microsoft.com/office/drawing/2014/main" id="{C8A23AC5-D0D6-42BC-887B-1C1F404801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0496" y="4725235"/>
                        <a:ext cx="4896652" cy="784695"/>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8B0BB95C-558D-46AA-A93B-490AFADAA2DD}"/>
              </a:ext>
            </a:extLst>
          </p:cNvPr>
          <p:cNvSpPr txBox="1"/>
          <p:nvPr/>
        </p:nvSpPr>
        <p:spPr>
          <a:xfrm>
            <a:off x="259363" y="5728654"/>
            <a:ext cx="2146742" cy="338554"/>
          </a:xfrm>
          <a:prstGeom prst="rect">
            <a:avLst/>
          </a:prstGeom>
          <a:noFill/>
        </p:spPr>
        <p:txBody>
          <a:bodyPr wrap="none" rtlCol="0">
            <a:spAutoFit/>
          </a:bodyPr>
          <a:lstStyle/>
          <a:p>
            <a:r>
              <a:rPr lang="fr-CH" sz="1600" i="1" dirty="0"/>
              <a:t>f </a:t>
            </a:r>
            <a:r>
              <a:rPr lang="fr-CH" sz="1600" dirty="0" err="1"/>
              <a:t>revolution</a:t>
            </a:r>
            <a:r>
              <a:rPr lang="fr-CH" sz="1600" dirty="0"/>
              <a:t> </a:t>
            </a:r>
            <a:r>
              <a:rPr lang="fr-CH" sz="1600" dirty="0" err="1"/>
              <a:t>frequency</a:t>
            </a:r>
            <a:endParaRPr lang="en-US" sz="1600" dirty="0"/>
          </a:p>
        </p:txBody>
      </p:sp>
      <p:sp>
        <p:nvSpPr>
          <p:cNvPr id="11" name="TextBox 10">
            <a:extLst>
              <a:ext uri="{FF2B5EF4-FFF2-40B4-BE49-F238E27FC236}">
                <a16:creationId xmlns:a16="http://schemas.microsoft.com/office/drawing/2014/main" id="{8D345A4F-F545-4B78-B7E6-570DF7A34D88}"/>
              </a:ext>
            </a:extLst>
          </p:cNvPr>
          <p:cNvSpPr txBox="1"/>
          <p:nvPr/>
        </p:nvSpPr>
        <p:spPr>
          <a:xfrm>
            <a:off x="5201452" y="5236211"/>
            <a:ext cx="6984860" cy="984885"/>
          </a:xfrm>
          <a:prstGeom prst="rect">
            <a:avLst/>
          </a:prstGeom>
          <a:noFill/>
        </p:spPr>
        <p:txBody>
          <a:bodyPr wrap="square" lIns="0" tIns="0" rIns="0" bIns="0" rtlCol="0">
            <a:spAutoFit/>
          </a:bodyPr>
          <a:lstStyle/>
          <a:p>
            <a:pPr marL="285750" indent="-285750" algn="l">
              <a:buFont typeface="Wingdings" panose="05000000000000000000" pitchFamily="2" charset="2"/>
              <a:buChar char="Ø"/>
            </a:pPr>
            <a:r>
              <a:rPr lang="en-GB" sz="1600" dirty="0"/>
              <a:t>Protons are produced by a “source” in the centre</a:t>
            </a:r>
          </a:p>
          <a:p>
            <a:pPr marL="285750" indent="-285750" algn="l">
              <a:buFont typeface="Wingdings" panose="05000000000000000000" pitchFamily="2" charset="2"/>
              <a:buChar char="Ø"/>
            </a:pPr>
            <a:r>
              <a:rPr lang="en-GB" sz="1600" dirty="0"/>
              <a:t>They are accelerated in the gap between 2 electrodes fed with RF</a:t>
            </a:r>
          </a:p>
          <a:p>
            <a:pPr marL="285750" indent="-285750" algn="l">
              <a:buFont typeface="Wingdings" panose="05000000000000000000" pitchFamily="2" charset="2"/>
              <a:buChar char="Ø"/>
            </a:pPr>
            <a:r>
              <a:rPr lang="en-GB" sz="1600" dirty="0"/>
              <a:t>The protons go in larger and larger spirals, and their velocity increases proportionally to the spiral radius, keeping revolution frequency constant.</a:t>
            </a:r>
          </a:p>
        </p:txBody>
      </p:sp>
      <p:pic>
        <p:nvPicPr>
          <p:cNvPr id="12" name="Picture 11" descr="A group of people standing next to a machine&#10;&#10;Description automatically generated with low confidence">
            <a:extLst>
              <a:ext uri="{FF2B5EF4-FFF2-40B4-BE49-F238E27FC236}">
                <a16:creationId xmlns:a16="http://schemas.microsoft.com/office/drawing/2014/main" id="{D947CBBC-E996-4B9F-917B-325A05164E6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84064" y="2973148"/>
            <a:ext cx="2677440" cy="2148646"/>
          </a:xfrm>
          <a:prstGeom prst="rect">
            <a:avLst/>
          </a:prstGeom>
        </p:spPr>
      </p:pic>
    </p:spTree>
    <p:extLst>
      <p:ext uri="{BB962C8B-B14F-4D97-AF65-F5344CB8AC3E}">
        <p14:creationId xmlns:p14="http://schemas.microsoft.com/office/powerpoint/2010/main" val="36963143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3574"/>
            <a:ext cx="12192000" cy="948154"/>
          </a:xfrm>
        </p:spPr>
        <p:txBody>
          <a:bodyPr/>
          <a:lstStyle/>
          <a:p>
            <a:r>
              <a:rPr lang="en-US" sz="4000" dirty="0"/>
              <a:t>The first cyclotron</a:t>
            </a:r>
          </a:p>
        </p:txBody>
      </p:sp>
      <p:sp>
        <p:nvSpPr>
          <p:cNvPr id="3" name="Footer Placeholder 2"/>
          <p:cNvSpPr>
            <a:spLocks noGrp="1"/>
          </p:cNvSpPr>
          <p:nvPr>
            <p:ph type="ftr" sz="quarter" idx="11"/>
          </p:nvPr>
        </p:nvSpPr>
        <p:spPr/>
        <p:txBody>
          <a:bodyPr/>
          <a:lstStyle/>
          <a:p>
            <a:fld id="{F478B020-40AD-45EC-B4A7-42AB5468E756}" type="slidenum">
              <a:rPr lang="en-GB" smtClean="0"/>
              <a:pPr/>
              <a:t>26</a:t>
            </a:fld>
            <a:endParaRPr lang="en-GB"/>
          </a:p>
        </p:txBody>
      </p:sp>
      <p:sp>
        <p:nvSpPr>
          <p:cNvPr id="8" name="Text Box 8"/>
          <p:cNvSpPr txBox="1">
            <a:spLocks noChangeArrowheads="1"/>
          </p:cNvSpPr>
          <p:nvPr/>
        </p:nvSpPr>
        <p:spPr bwMode="auto">
          <a:xfrm>
            <a:off x="739406" y="5411675"/>
            <a:ext cx="3352800" cy="523220"/>
          </a:xfrm>
          <a:prstGeom prst="rect">
            <a:avLst/>
          </a:prstGeom>
          <a:noFill/>
          <a:ln w="12700">
            <a:noFill/>
            <a:miter lim="800000"/>
            <a:headEnd type="none" w="sm" len="sm"/>
            <a:tailEnd type="none" w="sm" len="sm"/>
          </a:ln>
          <a:effectLst/>
        </p:spPr>
        <p:txBody>
          <a:bodyPr wrap="square">
            <a:spAutoFit/>
          </a:bodyPr>
          <a:lstStyle/>
          <a:p>
            <a:r>
              <a:rPr lang="en-US" sz="1400" i="1" dirty="0"/>
              <a:t>Scheme of the first Berkeley cyclotron, from S. Livingston’s PhD Thesis.</a:t>
            </a:r>
            <a:endParaRPr lang="en-US" sz="1400" i="1" dirty="0">
              <a:sym typeface="Symbol" pitchFamily="18" charset="2"/>
            </a:endParaRPr>
          </a:p>
        </p:txBody>
      </p:sp>
      <p:sp>
        <p:nvSpPr>
          <p:cNvPr id="9" name="TextBox 8"/>
          <p:cNvSpPr txBox="1"/>
          <p:nvPr/>
        </p:nvSpPr>
        <p:spPr>
          <a:xfrm>
            <a:off x="6019801" y="6324600"/>
            <a:ext cx="2031325" cy="338554"/>
          </a:xfrm>
          <a:prstGeom prst="rect">
            <a:avLst/>
          </a:prstGeom>
          <a:noFill/>
        </p:spPr>
        <p:txBody>
          <a:bodyPr wrap="none" rtlCol="0">
            <a:spAutoFit/>
          </a:bodyPr>
          <a:lstStyle/>
          <a:p>
            <a:r>
              <a:rPr lang="fr-CH" sz="1600" dirty="0" err="1"/>
              <a:t>revolution</a:t>
            </a:r>
            <a:r>
              <a:rPr lang="fr-CH" sz="1600" dirty="0"/>
              <a:t> </a:t>
            </a:r>
            <a:r>
              <a:rPr lang="fr-CH" sz="1600" dirty="0" err="1"/>
              <a:t>frequency</a:t>
            </a:r>
            <a:endParaRPr lang="en-US" sz="1600" dirty="0"/>
          </a:p>
        </p:txBody>
      </p:sp>
      <p:pic>
        <p:nvPicPr>
          <p:cNvPr id="713731" name="Picture 3" descr="C:\CAS\Numériser000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03693" y="924580"/>
            <a:ext cx="5026689" cy="5305952"/>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62000"/>
          </a:xfrm>
        </p:spPr>
        <p:txBody>
          <a:bodyPr/>
          <a:lstStyle/>
          <a:p>
            <a:r>
              <a:rPr lang="en-US" sz="3200" dirty="0"/>
              <a:t>Cyclotrons give a boost to nuclear physics</a:t>
            </a:r>
          </a:p>
        </p:txBody>
      </p:sp>
      <p:sp>
        <p:nvSpPr>
          <p:cNvPr id="3" name="Footer Placeholder 2"/>
          <p:cNvSpPr>
            <a:spLocks noGrp="1"/>
          </p:cNvSpPr>
          <p:nvPr>
            <p:ph type="ftr" sz="quarter" idx="11"/>
          </p:nvPr>
        </p:nvSpPr>
        <p:spPr/>
        <p:txBody>
          <a:bodyPr/>
          <a:lstStyle/>
          <a:p>
            <a:fld id="{F478B020-40AD-45EC-B4A7-42AB5468E756}" type="slidenum">
              <a:rPr lang="en-GB" smtClean="0"/>
              <a:pPr/>
              <a:t>27</a:t>
            </a:fld>
            <a:endParaRPr lang="en-GB"/>
          </a:p>
        </p:txBody>
      </p:sp>
      <p:sp>
        <p:nvSpPr>
          <p:cNvPr id="5" name="Rectangle 4"/>
          <p:cNvSpPr>
            <a:spLocks noChangeArrowheads="1"/>
          </p:cNvSpPr>
          <p:nvPr/>
        </p:nvSpPr>
        <p:spPr bwMode="auto">
          <a:xfrm>
            <a:off x="174042" y="838200"/>
            <a:ext cx="11649658" cy="51816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GB" dirty="0">
                <a:latin typeface="Comic Sans MS" pitchFamily="66" charset="0"/>
                <a:sym typeface="Symbol" pitchFamily="18" charset="2"/>
              </a:rPr>
              <a:t>1931: the Berkeley cyclotron reaches 1.2 MeV with protons. First atom disintegrations in 1932.</a:t>
            </a:r>
          </a:p>
          <a:p>
            <a:pPr marL="457200" indent="-457200">
              <a:lnSpc>
                <a:spcPct val="110000"/>
              </a:lnSpc>
              <a:spcBef>
                <a:spcPct val="50000"/>
              </a:spcBef>
              <a:buClr>
                <a:schemeClr val="hlink"/>
              </a:buClr>
              <a:buSzPct val="70000"/>
            </a:pPr>
            <a:r>
              <a:rPr lang="en-GB" dirty="0">
                <a:latin typeface="Comic Sans MS" pitchFamily="66" charset="0"/>
                <a:sym typeface="Symbol" pitchFamily="18" charset="2"/>
              </a:rPr>
              <a:t>1934: 5 MeV reached on a new larger machine accelerating protons and deuterons (used for the production of neutrons, discovered in 1932).</a:t>
            </a:r>
          </a:p>
          <a:p>
            <a:pPr marL="457200" indent="-457200">
              <a:lnSpc>
                <a:spcPct val="110000"/>
              </a:lnSpc>
              <a:spcBef>
                <a:spcPct val="50000"/>
              </a:spcBef>
              <a:buClr>
                <a:schemeClr val="hlink"/>
              </a:buClr>
              <a:buSzPct val="70000"/>
            </a:pPr>
            <a:r>
              <a:rPr lang="en-GB" dirty="0">
                <a:latin typeface="Comic Sans MS" pitchFamily="66" charset="0"/>
                <a:sym typeface="Symbol" pitchFamily="18" charset="2"/>
              </a:rPr>
              <a:t>Many institutes worldwide start the construction of cyclotrons. This technology made artificial production of heavy elements possible and paved the way for the discoveries in nuclear physics that provided the background for the US (and URSS) nuclear programmes.  </a:t>
            </a:r>
          </a:p>
        </p:txBody>
      </p:sp>
      <p:sp>
        <p:nvSpPr>
          <p:cNvPr id="9" name="TextBox 8"/>
          <p:cNvSpPr txBox="1"/>
          <p:nvPr/>
        </p:nvSpPr>
        <p:spPr>
          <a:xfrm>
            <a:off x="6019801" y="6324600"/>
            <a:ext cx="2031325" cy="338554"/>
          </a:xfrm>
          <a:prstGeom prst="rect">
            <a:avLst/>
          </a:prstGeom>
          <a:noFill/>
        </p:spPr>
        <p:txBody>
          <a:bodyPr wrap="none" rtlCol="0">
            <a:spAutoFit/>
          </a:bodyPr>
          <a:lstStyle/>
          <a:p>
            <a:r>
              <a:rPr lang="fr-CH" sz="1600" dirty="0" err="1"/>
              <a:t>revolution</a:t>
            </a:r>
            <a:r>
              <a:rPr lang="fr-CH" sz="1600" dirty="0"/>
              <a:t> </a:t>
            </a:r>
            <a:r>
              <a:rPr lang="fr-CH" sz="1600" dirty="0" err="1"/>
              <a:t>frequency</a:t>
            </a:r>
            <a:endParaRPr lang="en-US" sz="1600" dirty="0"/>
          </a:p>
        </p:txBody>
      </p:sp>
      <p:pic>
        <p:nvPicPr>
          <p:cNvPr id="11" name="Picture 10" descr="Diagram&#10;&#10;Description automatically generated">
            <a:extLst>
              <a:ext uri="{FF2B5EF4-FFF2-40B4-BE49-F238E27FC236}">
                <a16:creationId xmlns:a16="http://schemas.microsoft.com/office/drawing/2014/main" id="{3E048C59-968F-4AE9-B814-993E00F8BAB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2943" y="3013999"/>
            <a:ext cx="6556806" cy="3252280"/>
          </a:xfrm>
          <a:prstGeom prst="rect">
            <a:avLst/>
          </a:prstGeom>
        </p:spPr>
      </p:pic>
      <p:pic>
        <p:nvPicPr>
          <p:cNvPr id="13" name="Picture 12" descr="A picture containing text, outdoor&#10;&#10;Description automatically generated">
            <a:extLst>
              <a:ext uri="{FF2B5EF4-FFF2-40B4-BE49-F238E27FC236}">
                <a16:creationId xmlns:a16="http://schemas.microsoft.com/office/drawing/2014/main" id="{086189F0-0140-4D7B-BCE4-63EC1C4EE53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703796" y="3053226"/>
            <a:ext cx="3877931" cy="3112039"/>
          </a:xfrm>
          <a:prstGeom prst="rect">
            <a:avLst/>
          </a:prstGeom>
        </p:spPr>
      </p:pic>
    </p:spTree>
    <p:extLst>
      <p:ext uri="{BB962C8B-B14F-4D97-AF65-F5344CB8AC3E}">
        <p14:creationId xmlns:p14="http://schemas.microsoft.com/office/powerpoint/2010/main" val="39303185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C356F9-A9A8-4F25-B514-C80D3172C6E4}"/>
              </a:ext>
            </a:extLst>
          </p:cNvPr>
          <p:cNvSpPr>
            <a:spLocks noGrp="1"/>
          </p:cNvSpPr>
          <p:nvPr>
            <p:ph type="title"/>
          </p:nvPr>
        </p:nvSpPr>
        <p:spPr>
          <a:xfrm>
            <a:off x="0" y="0"/>
            <a:ext cx="12192000" cy="956257"/>
          </a:xfrm>
        </p:spPr>
        <p:txBody>
          <a:bodyPr/>
          <a:lstStyle/>
          <a:p>
            <a:r>
              <a:rPr lang="fr-CH" sz="4400" dirty="0" err="1"/>
              <a:t>Examples</a:t>
            </a:r>
            <a:r>
              <a:rPr lang="fr-CH" sz="4400" dirty="0"/>
              <a:t> of modern cyclotrons</a:t>
            </a:r>
            <a:endParaRPr lang="en-GB" sz="4400" dirty="0"/>
          </a:p>
        </p:txBody>
      </p:sp>
      <p:sp>
        <p:nvSpPr>
          <p:cNvPr id="4" name="Slide Number Placeholder 3">
            <a:extLst>
              <a:ext uri="{FF2B5EF4-FFF2-40B4-BE49-F238E27FC236}">
                <a16:creationId xmlns:a16="http://schemas.microsoft.com/office/drawing/2014/main" id="{1015BD7B-CC4A-4B35-A43B-2FA1ECFE7B97}"/>
              </a:ext>
            </a:extLst>
          </p:cNvPr>
          <p:cNvSpPr>
            <a:spLocks noGrp="1"/>
          </p:cNvSpPr>
          <p:nvPr>
            <p:ph type="sldNum" sz="quarter" idx="4"/>
          </p:nvPr>
        </p:nvSpPr>
        <p:spPr/>
        <p:txBody>
          <a:bodyPr/>
          <a:lstStyle/>
          <a:p>
            <a:fld id="{17918391-D411-FE40-AAD7-861AE5233E0E}" type="slidenum">
              <a:rPr lang="en-US" smtClean="0"/>
              <a:pPr/>
              <a:t>28</a:t>
            </a:fld>
            <a:endParaRPr lang="en-US" dirty="0"/>
          </a:p>
        </p:txBody>
      </p:sp>
      <p:sp>
        <p:nvSpPr>
          <p:cNvPr id="5" name="TextBox 4">
            <a:extLst>
              <a:ext uri="{FF2B5EF4-FFF2-40B4-BE49-F238E27FC236}">
                <a16:creationId xmlns:a16="http://schemas.microsoft.com/office/drawing/2014/main" id="{1CE0D89E-68E8-4AFD-961D-2B64C42EBD60}"/>
              </a:ext>
            </a:extLst>
          </p:cNvPr>
          <p:cNvSpPr txBox="1"/>
          <p:nvPr/>
        </p:nvSpPr>
        <p:spPr>
          <a:xfrm>
            <a:off x="654233" y="5287382"/>
            <a:ext cx="11146802" cy="707886"/>
          </a:xfrm>
          <a:prstGeom prst="rect">
            <a:avLst/>
          </a:prstGeom>
          <a:noFill/>
        </p:spPr>
        <p:txBody>
          <a:bodyPr wrap="square" rtlCol="0">
            <a:spAutoFit/>
          </a:bodyPr>
          <a:lstStyle/>
          <a:p>
            <a:r>
              <a:rPr lang="en-US" sz="2000" dirty="0"/>
              <a:t>Very compact, can accelerate large particle intensities, but their construction and operation are simple only when the particle energy is low (non relativistic). </a:t>
            </a:r>
            <a:endParaRPr lang="en-GB" sz="2000" dirty="0"/>
          </a:p>
        </p:txBody>
      </p:sp>
      <p:pic>
        <p:nvPicPr>
          <p:cNvPr id="9" name="Picture 8">
            <a:extLst>
              <a:ext uri="{FF2B5EF4-FFF2-40B4-BE49-F238E27FC236}">
                <a16:creationId xmlns:a16="http://schemas.microsoft.com/office/drawing/2014/main" id="{42CA27DE-F744-4E7A-8CBF-391E776F654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4233" y="1248799"/>
            <a:ext cx="7351155" cy="2940462"/>
          </a:xfrm>
          <a:prstGeom prst="rect">
            <a:avLst/>
          </a:prstGeom>
        </p:spPr>
      </p:pic>
      <p:sp>
        <p:nvSpPr>
          <p:cNvPr id="10" name="TextBox 9">
            <a:extLst>
              <a:ext uri="{FF2B5EF4-FFF2-40B4-BE49-F238E27FC236}">
                <a16:creationId xmlns:a16="http://schemas.microsoft.com/office/drawing/2014/main" id="{0B590007-AFBB-4F4B-888B-FC89C12CD3C0}"/>
              </a:ext>
            </a:extLst>
          </p:cNvPr>
          <p:cNvSpPr txBox="1"/>
          <p:nvPr/>
        </p:nvSpPr>
        <p:spPr>
          <a:xfrm>
            <a:off x="805960" y="4298887"/>
            <a:ext cx="6574557" cy="276999"/>
          </a:xfrm>
          <a:prstGeom prst="rect">
            <a:avLst/>
          </a:prstGeom>
          <a:noFill/>
        </p:spPr>
        <p:txBody>
          <a:bodyPr wrap="none" lIns="0" tIns="0" rIns="0" bIns="0" rtlCol="0">
            <a:spAutoFit/>
          </a:bodyPr>
          <a:lstStyle/>
          <a:p>
            <a:pPr algn="l"/>
            <a:r>
              <a:rPr lang="fr-CH" dirty="0"/>
              <a:t>The range of BEST cyclotrons, </a:t>
            </a:r>
            <a:r>
              <a:rPr lang="fr-CH" dirty="0" err="1"/>
              <a:t>from</a:t>
            </a:r>
            <a:r>
              <a:rPr lang="fr-CH" dirty="0"/>
              <a:t> 15 to 70 MeV output </a:t>
            </a:r>
            <a:r>
              <a:rPr lang="fr-CH" dirty="0" err="1"/>
              <a:t>energy</a:t>
            </a:r>
            <a:endParaRPr lang="en-GB" dirty="0"/>
          </a:p>
        </p:txBody>
      </p:sp>
      <p:pic>
        <p:nvPicPr>
          <p:cNvPr id="12" name="Picture 11">
            <a:extLst>
              <a:ext uri="{FF2B5EF4-FFF2-40B4-BE49-F238E27FC236}">
                <a16:creationId xmlns:a16="http://schemas.microsoft.com/office/drawing/2014/main" id="{6443F176-4BC4-401B-960D-062130097CB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098762" y="1317340"/>
            <a:ext cx="3439005" cy="3439005"/>
          </a:xfrm>
          <a:prstGeom prst="rect">
            <a:avLst/>
          </a:prstGeom>
        </p:spPr>
      </p:pic>
      <p:sp>
        <p:nvSpPr>
          <p:cNvPr id="13" name="TextBox 12">
            <a:extLst>
              <a:ext uri="{FF2B5EF4-FFF2-40B4-BE49-F238E27FC236}">
                <a16:creationId xmlns:a16="http://schemas.microsoft.com/office/drawing/2014/main" id="{D59E3326-998C-4F79-8298-A2389199082B}"/>
              </a:ext>
            </a:extLst>
          </p:cNvPr>
          <p:cNvSpPr txBox="1"/>
          <p:nvPr/>
        </p:nvSpPr>
        <p:spPr>
          <a:xfrm>
            <a:off x="8297216" y="4322823"/>
            <a:ext cx="3333925" cy="830997"/>
          </a:xfrm>
          <a:prstGeom prst="rect">
            <a:avLst/>
          </a:prstGeom>
          <a:noFill/>
        </p:spPr>
        <p:txBody>
          <a:bodyPr wrap="square" lIns="0" tIns="0" rIns="0" bIns="0" rtlCol="0">
            <a:spAutoFit/>
          </a:bodyPr>
          <a:lstStyle/>
          <a:p>
            <a:pPr algn="l"/>
            <a:r>
              <a:rPr lang="fr-CH" dirty="0"/>
              <a:t>A compact cyclotron for production of PET radioisotopes (GE Healthcare)</a:t>
            </a:r>
            <a:endParaRPr lang="en-GB" dirty="0"/>
          </a:p>
        </p:txBody>
      </p:sp>
    </p:spTree>
    <p:extLst>
      <p:ext uri="{BB962C8B-B14F-4D97-AF65-F5344CB8AC3E}">
        <p14:creationId xmlns:p14="http://schemas.microsoft.com/office/powerpoint/2010/main" val="27075641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5B59B-C6B1-4999-A7ED-7C2A0AA99A5A}"/>
              </a:ext>
            </a:extLst>
          </p:cNvPr>
          <p:cNvSpPr>
            <a:spLocks noGrp="1"/>
          </p:cNvSpPr>
          <p:nvPr>
            <p:ph type="title"/>
          </p:nvPr>
        </p:nvSpPr>
        <p:spPr/>
        <p:txBody>
          <a:bodyPr/>
          <a:lstStyle/>
          <a:p>
            <a:r>
              <a:rPr lang="fr-CH" dirty="0"/>
              <a:t>Basic limitations of Wideröe linac and cyclotron</a:t>
            </a:r>
            <a:endParaRPr lang="en-GB" dirty="0"/>
          </a:p>
        </p:txBody>
      </p:sp>
      <p:sp>
        <p:nvSpPr>
          <p:cNvPr id="3" name="Date Placeholder 2">
            <a:extLst>
              <a:ext uri="{FF2B5EF4-FFF2-40B4-BE49-F238E27FC236}">
                <a16:creationId xmlns:a16="http://schemas.microsoft.com/office/drawing/2014/main" id="{47D976DD-3B71-4C3F-99B5-BCEB09A5863B}"/>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5" name="Slide Number Placeholder 4">
            <a:extLst>
              <a:ext uri="{FF2B5EF4-FFF2-40B4-BE49-F238E27FC236}">
                <a16:creationId xmlns:a16="http://schemas.microsoft.com/office/drawing/2014/main" id="{456C4267-4239-4853-991D-FBB7B0E5A3E2}"/>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
        <p:nvSpPr>
          <p:cNvPr id="6" name="TextBox 5">
            <a:extLst>
              <a:ext uri="{FF2B5EF4-FFF2-40B4-BE49-F238E27FC236}">
                <a16:creationId xmlns:a16="http://schemas.microsoft.com/office/drawing/2014/main" id="{B2758891-20CB-428B-8985-639053C354B6}"/>
              </a:ext>
            </a:extLst>
          </p:cNvPr>
          <p:cNvSpPr txBox="1"/>
          <p:nvPr/>
        </p:nvSpPr>
        <p:spPr>
          <a:xfrm>
            <a:off x="511396" y="1119719"/>
            <a:ext cx="11277404" cy="4862870"/>
          </a:xfrm>
          <a:prstGeom prst="rect">
            <a:avLst/>
          </a:prstGeom>
          <a:noFill/>
        </p:spPr>
        <p:txBody>
          <a:bodyPr wrap="square" lIns="0" tIns="0" rIns="0" bIns="0" rtlCol="0">
            <a:spAutoFit/>
          </a:bodyPr>
          <a:lstStyle/>
          <a:p>
            <a:pPr algn="l"/>
            <a:r>
              <a:rPr lang="en-GB" sz="2000" b="1" dirty="0">
                <a:solidFill>
                  <a:srgbClr val="C00000"/>
                </a:solidFill>
              </a:rPr>
              <a:t>Limitation to cyclotrons: relativity</a:t>
            </a:r>
          </a:p>
          <a:p>
            <a:endParaRPr lang="en-GB" sz="1100" dirty="0"/>
          </a:p>
          <a:p>
            <a:r>
              <a:rPr lang="en-GB" dirty="0"/>
              <a:t>The cyclotron principle is valid only for non-relativistic particles: </a:t>
            </a:r>
          </a:p>
          <a:p>
            <a:r>
              <a:rPr lang="en-GB" dirty="0"/>
              <a:t>When the mass start to increase accordingly to </a:t>
            </a:r>
            <a:r>
              <a:rPr lang="en-GB" i="1" dirty="0"/>
              <a:t>m = </a:t>
            </a:r>
            <a:r>
              <a:rPr lang="en-GB" i="1" dirty="0">
                <a:latin typeface="Symbol" panose="05050102010706020507" pitchFamily="18" charset="2"/>
              </a:rPr>
              <a:t>g</a:t>
            </a:r>
            <a:r>
              <a:rPr lang="en-GB" i="1" dirty="0"/>
              <a:t> m</a:t>
            </a:r>
            <a:r>
              <a:rPr lang="en-GB" i="1" baseline="-25000" dirty="0"/>
              <a:t>0</a:t>
            </a:r>
            <a:r>
              <a:rPr lang="en-GB" dirty="0"/>
              <a:t>, the revolution frequency increases and the particles are no longer in phase with the RF excitation frequency. </a:t>
            </a:r>
          </a:p>
          <a:p>
            <a:endParaRPr lang="en-GB" dirty="0"/>
          </a:p>
          <a:p>
            <a:r>
              <a:rPr lang="en-GB" dirty="0"/>
              <a:t>Some corrections (modulation of the excitation frequency or shaping of the magnet field) can be applied, but conventional cyclotrons are limited in energy to ~ 70 MeV</a:t>
            </a:r>
          </a:p>
          <a:p>
            <a:r>
              <a:rPr lang="en-GB" dirty="0"/>
              <a:t>Some special cyclotrons (synchrocyclotrons) can go higher (~ 500 MeV) but with high complexity and cost </a:t>
            </a:r>
          </a:p>
          <a:p>
            <a:r>
              <a:rPr lang="en-GB" dirty="0"/>
              <a:t>→ invention of the </a:t>
            </a:r>
            <a:r>
              <a:rPr lang="en-GB" b="1" dirty="0">
                <a:solidFill>
                  <a:srgbClr val="C00000"/>
                </a:solidFill>
              </a:rPr>
              <a:t>synchrotron.</a:t>
            </a:r>
          </a:p>
          <a:p>
            <a:endParaRPr lang="en-GB" sz="2000" b="1" dirty="0">
              <a:solidFill>
                <a:srgbClr val="C00000"/>
              </a:solidFill>
            </a:endParaRPr>
          </a:p>
          <a:p>
            <a:r>
              <a:rPr lang="en-GB" sz="2000" b="1" dirty="0">
                <a:solidFill>
                  <a:srgbClr val="C00000"/>
                </a:solidFill>
              </a:rPr>
              <a:t>Limitation to Widerøe linacs: frequency</a:t>
            </a:r>
          </a:p>
          <a:p>
            <a:endParaRPr lang="en-GB" sz="1100" dirty="0"/>
          </a:p>
          <a:p>
            <a:r>
              <a:rPr lang="en-GB" dirty="0"/>
              <a:t>As velocity increases, to keep a reasonable distance between gaps the RF excitation frequency must increase:</a:t>
            </a:r>
          </a:p>
          <a:p>
            <a:r>
              <a:rPr lang="en-GB" dirty="0"/>
              <a:t> </a:t>
            </a:r>
            <a:r>
              <a:rPr lang="en-GB" dirty="0" err="1"/>
              <a:t>f</a:t>
            </a:r>
            <a:r>
              <a:rPr lang="en-GB" baseline="-25000" dirty="0" err="1"/>
              <a:t>RF</a:t>
            </a:r>
            <a:r>
              <a:rPr lang="en-GB" dirty="0"/>
              <a:t> = </a:t>
            </a:r>
            <a:r>
              <a:rPr lang="en-GB" dirty="0" err="1"/>
              <a:t>v</a:t>
            </a:r>
            <a:r>
              <a:rPr lang="en-GB" baseline="-25000" dirty="0" err="1"/>
              <a:t>p</a:t>
            </a:r>
            <a:r>
              <a:rPr lang="en-GB" dirty="0"/>
              <a:t> / 2d</a:t>
            </a:r>
          </a:p>
          <a:p>
            <a:r>
              <a:rPr lang="en-GB" dirty="0"/>
              <a:t>When the RF excitation frequency becomes so high that the dimensions of the accelerator are comparable to the RF wavelength, the gaps start to generate electromagnetic waves and to radiate their energy </a:t>
            </a:r>
            <a:endParaRPr lang="en-GB" b="1" dirty="0">
              <a:solidFill>
                <a:srgbClr val="C00000"/>
              </a:solidFill>
            </a:endParaRPr>
          </a:p>
          <a:p>
            <a:endParaRPr lang="en-GB" dirty="0"/>
          </a:p>
        </p:txBody>
      </p:sp>
      <p:graphicFrame>
        <p:nvGraphicFramePr>
          <p:cNvPr id="7" name="Object 6">
            <a:extLst>
              <a:ext uri="{FF2B5EF4-FFF2-40B4-BE49-F238E27FC236}">
                <a16:creationId xmlns:a16="http://schemas.microsoft.com/office/drawing/2014/main" id="{7717B73D-9E0C-4F83-8215-EA0540CBAA7D}"/>
              </a:ext>
            </a:extLst>
          </p:cNvPr>
          <p:cNvGraphicFramePr>
            <a:graphicFrameLocks noChangeAspect="1"/>
          </p:cNvGraphicFramePr>
          <p:nvPr/>
        </p:nvGraphicFramePr>
        <p:xfrm>
          <a:off x="7338587" y="1119719"/>
          <a:ext cx="4279900" cy="685800"/>
        </p:xfrm>
        <a:graphic>
          <a:graphicData uri="http://schemas.openxmlformats.org/presentationml/2006/ole">
            <mc:AlternateContent xmlns:mc="http://schemas.openxmlformats.org/markup-compatibility/2006">
              <mc:Choice xmlns:v="urn:schemas-microsoft-com:vml" Requires="v">
                <p:oleObj name="Equation" r:id="rId2" imgW="2616120" imgH="419040" progId="Equation.3">
                  <p:embed/>
                </p:oleObj>
              </mc:Choice>
              <mc:Fallback>
                <p:oleObj name="Equation" r:id="rId2" imgW="2616120" imgH="419040" progId="Equation.3">
                  <p:embed/>
                  <p:pic>
                    <p:nvPicPr>
                      <p:cNvPr id="7" name="Object 6">
                        <a:extLst>
                          <a:ext uri="{FF2B5EF4-FFF2-40B4-BE49-F238E27FC236}">
                            <a16:creationId xmlns:a16="http://schemas.microsoft.com/office/drawing/2014/main" id="{7717B73D-9E0C-4F83-8215-EA0540CBAA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8587" y="1119719"/>
                        <a:ext cx="4279900"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319783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C1595-2181-4E77-AAE9-8A00AF35CC19}"/>
              </a:ext>
            </a:extLst>
          </p:cNvPr>
          <p:cNvSpPr>
            <a:spLocks noGrp="1"/>
          </p:cNvSpPr>
          <p:nvPr>
            <p:ph type="title"/>
          </p:nvPr>
        </p:nvSpPr>
        <p:spPr>
          <a:xfrm>
            <a:off x="0" y="-48126"/>
            <a:ext cx="12192000" cy="956257"/>
          </a:xfrm>
        </p:spPr>
        <p:txBody>
          <a:bodyPr/>
          <a:lstStyle/>
          <a:p>
            <a:r>
              <a:rPr lang="en-GB" sz="4400" dirty="0"/>
              <a:t>Spiralling in the particle accelerator world</a:t>
            </a:r>
          </a:p>
        </p:txBody>
      </p:sp>
      <p:sp>
        <p:nvSpPr>
          <p:cNvPr id="4" name="Slide Number Placeholder 3">
            <a:extLst>
              <a:ext uri="{FF2B5EF4-FFF2-40B4-BE49-F238E27FC236}">
                <a16:creationId xmlns:a16="http://schemas.microsoft.com/office/drawing/2014/main" id="{3EA07EB2-FE15-4E61-A636-88718996ABED}"/>
              </a:ext>
            </a:extLst>
          </p:cNvPr>
          <p:cNvSpPr>
            <a:spLocks noGrp="1"/>
          </p:cNvSpPr>
          <p:nvPr>
            <p:ph type="sldNum" sz="quarter" idx="4"/>
          </p:nvPr>
        </p:nvSpPr>
        <p:spPr/>
        <p:txBody>
          <a:bodyPr/>
          <a:lstStyle/>
          <a:p>
            <a:fld id="{17918391-D411-FE40-AAD7-861AE5233E0E}" type="slidenum">
              <a:rPr lang="en-US" smtClean="0"/>
              <a:pPr/>
              <a:t>3</a:t>
            </a:fld>
            <a:endParaRPr lang="en-US" dirty="0"/>
          </a:p>
        </p:txBody>
      </p:sp>
      <p:sp>
        <p:nvSpPr>
          <p:cNvPr id="5" name="TextBox 4">
            <a:extLst>
              <a:ext uri="{FF2B5EF4-FFF2-40B4-BE49-F238E27FC236}">
                <a16:creationId xmlns:a16="http://schemas.microsoft.com/office/drawing/2014/main" id="{7057ECC1-8A90-4550-B54D-9537D43C6AFA}"/>
              </a:ext>
            </a:extLst>
          </p:cNvPr>
          <p:cNvSpPr txBox="1"/>
          <p:nvPr/>
        </p:nvSpPr>
        <p:spPr>
          <a:xfrm>
            <a:off x="1130002" y="3059668"/>
            <a:ext cx="1694375" cy="369332"/>
          </a:xfrm>
          <a:prstGeom prst="rect">
            <a:avLst/>
          </a:prstGeom>
          <a:noFill/>
        </p:spPr>
        <p:txBody>
          <a:bodyPr wrap="none" lIns="0" tIns="0" rIns="0" bIns="0" rtlCol="0">
            <a:spAutoFit/>
          </a:bodyPr>
          <a:lstStyle/>
          <a:p>
            <a:pPr algn="l"/>
            <a:r>
              <a:rPr lang="en-GB" sz="2400" dirty="0"/>
              <a:t>Beam optics</a:t>
            </a:r>
          </a:p>
        </p:txBody>
      </p:sp>
      <p:sp>
        <p:nvSpPr>
          <p:cNvPr id="7" name="TextBox 6">
            <a:extLst>
              <a:ext uri="{FF2B5EF4-FFF2-40B4-BE49-F238E27FC236}">
                <a16:creationId xmlns:a16="http://schemas.microsoft.com/office/drawing/2014/main" id="{8AB151CE-46FD-4214-8B56-28D0F80D6EAC}"/>
              </a:ext>
            </a:extLst>
          </p:cNvPr>
          <p:cNvSpPr txBox="1"/>
          <p:nvPr/>
        </p:nvSpPr>
        <p:spPr>
          <a:xfrm>
            <a:off x="2109598" y="5279851"/>
            <a:ext cx="3577903" cy="369332"/>
          </a:xfrm>
          <a:prstGeom prst="rect">
            <a:avLst/>
          </a:prstGeom>
          <a:noFill/>
        </p:spPr>
        <p:txBody>
          <a:bodyPr wrap="none" lIns="0" tIns="0" rIns="0" bIns="0" rtlCol="0">
            <a:spAutoFit/>
          </a:bodyPr>
          <a:lstStyle/>
          <a:p>
            <a:pPr algn="l"/>
            <a:r>
              <a:rPr lang="fr-CH" sz="2400" dirty="0"/>
              <a:t>R</a:t>
            </a:r>
            <a:r>
              <a:rPr lang="en-GB" sz="2400" dirty="0" err="1"/>
              <a:t>adio</a:t>
            </a:r>
            <a:r>
              <a:rPr lang="en-GB" sz="2400" dirty="0"/>
              <a:t>-Frequency systems</a:t>
            </a:r>
          </a:p>
        </p:txBody>
      </p:sp>
      <p:sp>
        <p:nvSpPr>
          <p:cNvPr id="8" name="TextBox 7">
            <a:extLst>
              <a:ext uri="{FF2B5EF4-FFF2-40B4-BE49-F238E27FC236}">
                <a16:creationId xmlns:a16="http://schemas.microsoft.com/office/drawing/2014/main" id="{805DF9D3-B6C7-4DF1-A57B-A8DE80962B6D}"/>
              </a:ext>
            </a:extLst>
          </p:cNvPr>
          <p:cNvSpPr txBox="1"/>
          <p:nvPr/>
        </p:nvSpPr>
        <p:spPr>
          <a:xfrm>
            <a:off x="7773679" y="2981153"/>
            <a:ext cx="2378856" cy="369332"/>
          </a:xfrm>
          <a:prstGeom prst="rect">
            <a:avLst/>
          </a:prstGeom>
          <a:noFill/>
        </p:spPr>
        <p:txBody>
          <a:bodyPr wrap="none" lIns="0" tIns="0" rIns="0" bIns="0" rtlCol="0">
            <a:spAutoFit/>
          </a:bodyPr>
          <a:lstStyle/>
          <a:p>
            <a:pPr algn="l"/>
            <a:r>
              <a:rPr lang="en-GB" sz="2400" dirty="0"/>
              <a:t>Accelerator types</a:t>
            </a:r>
          </a:p>
        </p:txBody>
      </p:sp>
      <p:sp>
        <p:nvSpPr>
          <p:cNvPr id="9" name="TextBox 8">
            <a:extLst>
              <a:ext uri="{FF2B5EF4-FFF2-40B4-BE49-F238E27FC236}">
                <a16:creationId xmlns:a16="http://schemas.microsoft.com/office/drawing/2014/main" id="{8B9873FE-A86B-4D48-AD4E-3D8FEA51A5CF}"/>
              </a:ext>
            </a:extLst>
          </p:cNvPr>
          <p:cNvSpPr txBox="1"/>
          <p:nvPr/>
        </p:nvSpPr>
        <p:spPr>
          <a:xfrm>
            <a:off x="8201801" y="3673624"/>
            <a:ext cx="1662315" cy="369332"/>
          </a:xfrm>
          <a:prstGeom prst="rect">
            <a:avLst/>
          </a:prstGeom>
          <a:noFill/>
        </p:spPr>
        <p:txBody>
          <a:bodyPr wrap="none" lIns="0" tIns="0" rIns="0" bIns="0" rtlCol="0">
            <a:spAutoFit/>
          </a:bodyPr>
          <a:lstStyle/>
          <a:p>
            <a:pPr algn="l"/>
            <a:r>
              <a:rPr lang="en-GB" sz="2400" dirty="0"/>
              <a:t>Applications</a:t>
            </a:r>
          </a:p>
        </p:txBody>
      </p:sp>
      <p:sp>
        <p:nvSpPr>
          <p:cNvPr id="10" name="TextBox 9">
            <a:extLst>
              <a:ext uri="{FF2B5EF4-FFF2-40B4-BE49-F238E27FC236}">
                <a16:creationId xmlns:a16="http://schemas.microsoft.com/office/drawing/2014/main" id="{C587E14E-A627-456A-86D2-2D66D8CE235E}"/>
              </a:ext>
            </a:extLst>
          </p:cNvPr>
          <p:cNvSpPr txBox="1"/>
          <p:nvPr/>
        </p:nvSpPr>
        <p:spPr>
          <a:xfrm>
            <a:off x="7534538" y="4511273"/>
            <a:ext cx="2944268" cy="369332"/>
          </a:xfrm>
          <a:prstGeom prst="rect">
            <a:avLst/>
          </a:prstGeom>
          <a:noFill/>
        </p:spPr>
        <p:txBody>
          <a:bodyPr wrap="none" lIns="0" tIns="0" rIns="0" bIns="0" rtlCol="0">
            <a:spAutoFit/>
          </a:bodyPr>
          <a:lstStyle/>
          <a:p>
            <a:pPr algn="l"/>
            <a:r>
              <a:rPr lang="en-GB" sz="2400" dirty="0"/>
              <a:t>Targets and materials</a:t>
            </a:r>
          </a:p>
        </p:txBody>
      </p:sp>
      <p:sp>
        <p:nvSpPr>
          <p:cNvPr id="11" name="TextBox 10">
            <a:extLst>
              <a:ext uri="{FF2B5EF4-FFF2-40B4-BE49-F238E27FC236}">
                <a16:creationId xmlns:a16="http://schemas.microsoft.com/office/drawing/2014/main" id="{31A3E80D-DC79-4829-9454-397356AD075E}"/>
              </a:ext>
            </a:extLst>
          </p:cNvPr>
          <p:cNvSpPr txBox="1"/>
          <p:nvPr/>
        </p:nvSpPr>
        <p:spPr>
          <a:xfrm>
            <a:off x="6313282" y="5279851"/>
            <a:ext cx="1646285" cy="369332"/>
          </a:xfrm>
          <a:prstGeom prst="rect">
            <a:avLst/>
          </a:prstGeom>
          <a:noFill/>
        </p:spPr>
        <p:txBody>
          <a:bodyPr wrap="none" lIns="0" tIns="0" rIns="0" bIns="0" rtlCol="0">
            <a:spAutoFit/>
          </a:bodyPr>
          <a:lstStyle/>
          <a:p>
            <a:pPr algn="l"/>
            <a:r>
              <a:rPr lang="en-GB" sz="2400" dirty="0"/>
              <a:t>Engineering</a:t>
            </a:r>
          </a:p>
        </p:txBody>
      </p:sp>
      <p:sp>
        <p:nvSpPr>
          <p:cNvPr id="12" name="TextBox 11">
            <a:extLst>
              <a:ext uri="{FF2B5EF4-FFF2-40B4-BE49-F238E27FC236}">
                <a16:creationId xmlns:a16="http://schemas.microsoft.com/office/drawing/2014/main" id="{D87475D9-9A26-439F-944C-632B7A741A17}"/>
              </a:ext>
            </a:extLst>
          </p:cNvPr>
          <p:cNvSpPr txBox="1"/>
          <p:nvPr/>
        </p:nvSpPr>
        <p:spPr>
          <a:xfrm>
            <a:off x="1717086" y="3967495"/>
            <a:ext cx="1107291" cy="369332"/>
          </a:xfrm>
          <a:prstGeom prst="rect">
            <a:avLst/>
          </a:prstGeom>
          <a:noFill/>
        </p:spPr>
        <p:txBody>
          <a:bodyPr wrap="none" lIns="0" tIns="0" rIns="0" bIns="0" rtlCol="0">
            <a:spAutoFit/>
          </a:bodyPr>
          <a:lstStyle/>
          <a:p>
            <a:pPr algn="l"/>
            <a:r>
              <a:rPr lang="fr-CH" sz="2400" dirty="0"/>
              <a:t>V</a:t>
            </a:r>
            <a:r>
              <a:rPr lang="en-GB" sz="2400" dirty="0" err="1"/>
              <a:t>acuum</a:t>
            </a:r>
            <a:endParaRPr lang="en-GB" sz="2400" dirty="0"/>
          </a:p>
        </p:txBody>
      </p:sp>
      <p:sp>
        <p:nvSpPr>
          <p:cNvPr id="13" name="TextBox 12">
            <a:extLst>
              <a:ext uri="{FF2B5EF4-FFF2-40B4-BE49-F238E27FC236}">
                <a16:creationId xmlns:a16="http://schemas.microsoft.com/office/drawing/2014/main" id="{50CB006D-882F-4AF8-9D63-061747B9093A}"/>
              </a:ext>
            </a:extLst>
          </p:cNvPr>
          <p:cNvSpPr txBox="1"/>
          <p:nvPr/>
        </p:nvSpPr>
        <p:spPr>
          <a:xfrm>
            <a:off x="1823302" y="1987796"/>
            <a:ext cx="1591782" cy="369332"/>
          </a:xfrm>
          <a:prstGeom prst="rect">
            <a:avLst/>
          </a:prstGeom>
          <a:noFill/>
        </p:spPr>
        <p:txBody>
          <a:bodyPr wrap="none" lIns="0" tIns="0" rIns="0" bIns="0" rtlCol="0">
            <a:spAutoFit/>
          </a:bodyPr>
          <a:lstStyle/>
          <a:p>
            <a:pPr algn="l"/>
            <a:r>
              <a:rPr lang="en-GB" sz="2400" dirty="0"/>
              <a:t>Ion sources</a:t>
            </a:r>
          </a:p>
        </p:txBody>
      </p:sp>
      <p:pic>
        <p:nvPicPr>
          <p:cNvPr id="15" name="Picture 14" descr="Icon&#10;&#10;Description automatically generated">
            <a:extLst>
              <a:ext uri="{FF2B5EF4-FFF2-40B4-BE49-F238E27FC236}">
                <a16:creationId xmlns:a16="http://schemas.microsoft.com/office/drawing/2014/main" id="{AFCC21BC-3AB0-4C31-B734-A5EFC6446B5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15084" y="1578149"/>
            <a:ext cx="3984040" cy="3738562"/>
          </a:xfrm>
          <a:prstGeom prst="rect">
            <a:avLst/>
          </a:prstGeom>
        </p:spPr>
      </p:pic>
      <p:sp>
        <p:nvSpPr>
          <p:cNvPr id="6" name="TextBox 5">
            <a:extLst>
              <a:ext uri="{FF2B5EF4-FFF2-40B4-BE49-F238E27FC236}">
                <a16:creationId xmlns:a16="http://schemas.microsoft.com/office/drawing/2014/main" id="{093C8CAA-7E7A-47B4-A864-9FBA4CCC96E0}"/>
              </a:ext>
            </a:extLst>
          </p:cNvPr>
          <p:cNvSpPr txBox="1"/>
          <p:nvPr/>
        </p:nvSpPr>
        <p:spPr>
          <a:xfrm>
            <a:off x="7316182" y="2279349"/>
            <a:ext cx="1181414" cy="369332"/>
          </a:xfrm>
          <a:prstGeom prst="rect">
            <a:avLst/>
          </a:prstGeom>
          <a:noFill/>
        </p:spPr>
        <p:txBody>
          <a:bodyPr wrap="none" lIns="0" tIns="0" rIns="0" bIns="0" rtlCol="0">
            <a:spAutoFit/>
          </a:bodyPr>
          <a:lstStyle/>
          <a:p>
            <a:pPr algn="l"/>
            <a:r>
              <a:rPr lang="en-GB" sz="2400" dirty="0"/>
              <a:t>Magnets</a:t>
            </a:r>
          </a:p>
        </p:txBody>
      </p:sp>
      <p:cxnSp>
        <p:nvCxnSpPr>
          <p:cNvPr id="17" name="Straight Arrow Connector 16">
            <a:extLst>
              <a:ext uri="{FF2B5EF4-FFF2-40B4-BE49-F238E27FC236}">
                <a16:creationId xmlns:a16="http://schemas.microsoft.com/office/drawing/2014/main" id="{E9E82C56-4B8B-4D36-98EC-84636E35F2FA}"/>
              </a:ext>
            </a:extLst>
          </p:cNvPr>
          <p:cNvCxnSpPr>
            <a:cxnSpLocks/>
          </p:cNvCxnSpPr>
          <p:nvPr/>
        </p:nvCxnSpPr>
        <p:spPr>
          <a:xfrm flipV="1">
            <a:off x="5561814" y="1461155"/>
            <a:ext cx="1527143" cy="1967845"/>
          </a:xfrm>
          <a:prstGeom prst="straightConnector1">
            <a:avLst/>
          </a:prstGeom>
          <a:ln w="69850">
            <a:tailEnd type="triangle"/>
          </a:ln>
        </p:spPr>
        <p:style>
          <a:lnRef idx="3">
            <a:schemeClr val="accent3"/>
          </a:lnRef>
          <a:fillRef idx="0">
            <a:schemeClr val="accent3"/>
          </a:fillRef>
          <a:effectRef idx="2">
            <a:schemeClr val="accent3"/>
          </a:effectRef>
          <a:fontRef idx="minor">
            <a:schemeClr val="tx1"/>
          </a:fontRef>
        </p:style>
      </p:cxnSp>
      <p:sp>
        <p:nvSpPr>
          <p:cNvPr id="19" name="TextBox 18">
            <a:extLst>
              <a:ext uri="{FF2B5EF4-FFF2-40B4-BE49-F238E27FC236}">
                <a16:creationId xmlns:a16="http://schemas.microsoft.com/office/drawing/2014/main" id="{CF765D7A-4DAF-4EA7-A9DD-9F069636DF68}"/>
              </a:ext>
            </a:extLst>
          </p:cNvPr>
          <p:cNvSpPr txBox="1"/>
          <p:nvPr/>
        </p:nvSpPr>
        <p:spPr>
          <a:xfrm>
            <a:off x="7136424" y="1134914"/>
            <a:ext cx="2282676" cy="276999"/>
          </a:xfrm>
          <a:prstGeom prst="rect">
            <a:avLst/>
          </a:prstGeom>
          <a:noFill/>
        </p:spPr>
        <p:txBody>
          <a:bodyPr wrap="none" lIns="0" tIns="0" rIns="0" bIns="0" rtlCol="0">
            <a:spAutoFit/>
          </a:bodyPr>
          <a:lstStyle/>
          <a:p>
            <a:pPr algn="l"/>
            <a:r>
              <a:rPr lang="en-GB" i="1" dirty="0">
                <a:solidFill>
                  <a:srgbClr val="FF0000"/>
                </a:solidFill>
              </a:rPr>
              <a:t>Increasing complexity</a:t>
            </a:r>
          </a:p>
        </p:txBody>
      </p:sp>
    </p:spTree>
    <p:extLst>
      <p:ext uri="{BB962C8B-B14F-4D97-AF65-F5344CB8AC3E}">
        <p14:creationId xmlns:p14="http://schemas.microsoft.com/office/powerpoint/2010/main" val="211350819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Higher frequencies – the WWII technology leap</a:t>
            </a:r>
          </a:p>
        </p:txBody>
      </p:sp>
      <p:sp>
        <p:nvSpPr>
          <p:cNvPr id="3" name="Footer Placeholder 2"/>
          <p:cNvSpPr>
            <a:spLocks noGrp="1"/>
          </p:cNvSpPr>
          <p:nvPr>
            <p:ph type="ftr" sz="quarter" idx="11"/>
          </p:nvPr>
        </p:nvSpPr>
        <p:spPr/>
        <p:txBody>
          <a:bodyPr/>
          <a:lstStyle/>
          <a:p>
            <a:fld id="{F478B020-40AD-45EC-B4A7-42AB5468E756}" type="slidenum">
              <a:rPr lang="en-GB" smtClean="0"/>
              <a:pPr/>
              <a:t>30</a:t>
            </a:fld>
            <a:endParaRPr lang="en-GB"/>
          </a:p>
        </p:txBody>
      </p:sp>
      <p:sp>
        <p:nvSpPr>
          <p:cNvPr id="6" name="Rectangle 5"/>
          <p:cNvSpPr>
            <a:spLocks noChangeArrowheads="1"/>
          </p:cNvSpPr>
          <p:nvPr/>
        </p:nvSpPr>
        <p:spPr bwMode="auto">
          <a:xfrm>
            <a:off x="410305" y="1023413"/>
            <a:ext cx="11582400" cy="1223667"/>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GB" dirty="0">
                <a:latin typeface="Comic Sans MS" pitchFamily="66" charset="0"/>
                <a:sym typeface="Symbol" pitchFamily="18" charset="2"/>
              </a:rPr>
              <a:t>Early RF systems (LC-based) were limited by leakage of RF power at high freq. </a:t>
            </a:r>
          </a:p>
          <a:p>
            <a:pPr marL="457200" indent="-457200">
              <a:lnSpc>
                <a:spcPct val="110000"/>
              </a:lnSpc>
              <a:spcBef>
                <a:spcPct val="50000"/>
              </a:spcBef>
              <a:buClr>
                <a:schemeClr val="hlink"/>
              </a:buClr>
              <a:buSzPct val="70000"/>
            </a:pPr>
            <a:r>
              <a:rPr lang="en-GB" dirty="0">
                <a:latin typeface="Arial"/>
                <a:cs typeface="Arial"/>
                <a:sym typeface="Symbol" pitchFamily="18" charset="2"/>
              </a:rPr>
              <a:t>→ </a:t>
            </a:r>
            <a:r>
              <a:rPr lang="en-GB" dirty="0">
                <a:latin typeface="Comic Sans MS" pitchFamily="66" charset="0"/>
                <a:sym typeface="Symbol" pitchFamily="18" charset="2"/>
              </a:rPr>
              <a:t>W. Hansen (b. 1909) at Berkeley starts to work on </a:t>
            </a:r>
            <a:r>
              <a:rPr lang="en-GB" dirty="0">
                <a:solidFill>
                  <a:srgbClr val="FF0000"/>
                </a:solidFill>
                <a:latin typeface="Comic Sans MS" pitchFamily="66" charset="0"/>
                <a:sym typeface="Symbol" pitchFamily="18" charset="2"/>
              </a:rPr>
              <a:t>“cavity resonators” </a:t>
            </a:r>
            <a:r>
              <a:rPr lang="en-GB" dirty="0">
                <a:latin typeface="Comic Sans MS" pitchFamily="66" charset="0"/>
                <a:sym typeface="Symbol" pitchFamily="18" charset="2"/>
              </a:rPr>
              <a:t>for higher frequency and after moving to Stanford starts developing a new source of RF power, the </a:t>
            </a:r>
            <a:r>
              <a:rPr lang="en-GB" dirty="0">
                <a:solidFill>
                  <a:srgbClr val="FF0000"/>
                </a:solidFill>
                <a:latin typeface="Comic Sans MS" pitchFamily="66" charset="0"/>
                <a:sym typeface="Symbol" pitchFamily="18" charset="2"/>
              </a:rPr>
              <a:t>klystron. </a:t>
            </a:r>
            <a:r>
              <a:rPr lang="en-GB" dirty="0">
                <a:solidFill>
                  <a:schemeClr val="tx1">
                    <a:lumMod val="75000"/>
                  </a:schemeClr>
                </a:solidFill>
                <a:latin typeface="Comic Sans MS" pitchFamily="66" charset="0"/>
                <a:sym typeface="Symbol" pitchFamily="18" charset="2"/>
              </a:rPr>
              <a:t>But the progress is slow.</a:t>
            </a:r>
            <a:r>
              <a:rPr lang="en-US" dirty="0"/>
              <a:t>					</a:t>
            </a:r>
          </a:p>
          <a:p>
            <a:pPr marL="457200" indent="-457200">
              <a:lnSpc>
                <a:spcPct val="110000"/>
              </a:lnSpc>
              <a:spcBef>
                <a:spcPct val="50000"/>
              </a:spcBef>
              <a:buClr>
                <a:schemeClr val="hlink"/>
              </a:buClr>
              <a:buSzPct val="70000"/>
            </a:pPr>
            <a:endParaRPr lang="en-GB" dirty="0">
              <a:latin typeface="Comic Sans MS" pitchFamily="66" charset="0"/>
              <a:sym typeface="Symbol" pitchFamily="18" charset="2"/>
            </a:endParaRPr>
          </a:p>
        </p:txBody>
      </p:sp>
      <p:pic>
        <p:nvPicPr>
          <p:cNvPr id="29698" name="Picture 2" descr="http://www.r-type.org/pics/aaa0116.jpg">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00877" y="3205024"/>
            <a:ext cx="3208210" cy="1857141"/>
          </a:xfrm>
          <a:prstGeom prst="rect">
            <a:avLst/>
          </a:prstGeom>
          <a:noFill/>
        </p:spPr>
      </p:pic>
      <p:sp>
        <p:nvSpPr>
          <p:cNvPr id="9" name="TextBox 8"/>
          <p:cNvSpPr txBox="1"/>
          <p:nvPr/>
        </p:nvSpPr>
        <p:spPr>
          <a:xfrm>
            <a:off x="726656" y="5255163"/>
            <a:ext cx="2011490" cy="307777"/>
          </a:xfrm>
          <a:prstGeom prst="rect">
            <a:avLst/>
          </a:prstGeom>
          <a:noFill/>
        </p:spPr>
        <p:txBody>
          <a:bodyPr wrap="square" rtlCol="0">
            <a:spAutoFit/>
          </a:bodyPr>
          <a:lstStyle/>
          <a:p>
            <a:r>
              <a:rPr lang="en-US" sz="1400" dirty="0"/>
              <a:t>A WW2 3 </a:t>
            </a:r>
            <a:r>
              <a:rPr lang="en-US" sz="1400" dirty="0" err="1"/>
              <a:t>Ghz</a:t>
            </a:r>
            <a:r>
              <a:rPr lang="en-US" sz="1400" dirty="0"/>
              <a:t> klystron</a:t>
            </a:r>
          </a:p>
        </p:txBody>
      </p:sp>
      <p:sp>
        <p:nvSpPr>
          <p:cNvPr id="10" name="TextBox 9">
            <a:extLst>
              <a:ext uri="{FF2B5EF4-FFF2-40B4-BE49-F238E27FC236}">
                <a16:creationId xmlns:a16="http://schemas.microsoft.com/office/drawing/2014/main" id="{D2698C6C-10FE-4627-B4E2-1C91EDD1888F}"/>
              </a:ext>
            </a:extLst>
          </p:cNvPr>
          <p:cNvSpPr txBox="1"/>
          <p:nvPr/>
        </p:nvSpPr>
        <p:spPr>
          <a:xfrm>
            <a:off x="3941398" y="3205024"/>
            <a:ext cx="4802033" cy="2308324"/>
          </a:xfrm>
          <a:prstGeom prst="rect">
            <a:avLst/>
          </a:prstGeom>
          <a:noFill/>
        </p:spPr>
        <p:txBody>
          <a:bodyPr wrap="square" rtlCol="0">
            <a:spAutoFit/>
          </a:bodyPr>
          <a:lstStyle/>
          <a:p>
            <a:r>
              <a:rPr lang="en-US" dirty="0"/>
              <a:t>The great boost to Radio Frequency technology that made modern particle accelerator possible came from the </a:t>
            </a:r>
            <a:r>
              <a:rPr lang="en-US" b="1" dirty="0">
                <a:solidFill>
                  <a:srgbClr val="C00000"/>
                </a:solidFill>
              </a:rPr>
              <a:t>radar development of WW II</a:t>
            </a:r>
            <a:r>
              <a:rPr lang="en-US" dirty="0"/>
              <a:t>.</a:t>
            </a:r>
          </a:p>
          <a:p>
            <a:r>
              <a:rPr lang="en-US" dirty="0"/>
              <a:t>All the US radar research was made public after the war and helped developing Radio-Frequency technologies for a new generation of accelerators.</a:t>
            </a:r>
          </a:p>
        </p:txBody>
      </p:sp>
      <p:pic>
        <p:nvPicPr>
          <p:cNvPr id="11" name="Picture 2" descr="Typical WWII radar PPI display">
            <a:extLst>
              <a:ext uri="{FF2B5EF4-FFF2-40B4-BE49-F238E27FC236}">
                <a16:creationId xmlns:a16="http://schemas.microsoft.com/office/drawing/2014/main" id="{9D6B6F97-558A-4B62-B8BF-1A16EFA7B19F}"/>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901254" y="2972909"/>
            <a:ext cx="2968448" cy="2540439"/>
          </a:xfrm>
          <a:prstGeom prst="rect">
            <a:avLst/>
          </a:prstGeom>
          <a:noFill/>
        </p:spPr>
      </p:pic>
      <p:sp>
        <p:nvSpPr>
          <p:cNvPr id="12" name="Rectangle 11">
            <a:extLst>
              <a:ext uri="{FF2B5EF4-FFF2-40B4-BE49-F238E27FC236}">
                <a16:creationId xmlns:a16="http://schemas.microsoft.com/office/drawing/2014/main" id="{7F8B064C-CBEA-4AE2-9094-5A46B0E3C74D}"/>
              </a:ext>
            </a:extLst>
          </p:cNvPr>
          <p:cNvSpPr>
            <a:spLocks noChangeArrowheads="1"/>
          </p:cNvSpPr>
          <p:nvPr/>
        </p:nvSpPr>
        <p:spPr bwMode="auto">
          <a:xfrm>
            <a:off x="300877" y="2354227"/>
            <a:ext cx="11568825" cy="74365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GB" dirty="0">
                <a:latin typeface="Comic Sans MS" pitchFamily="66" charset="0"/>
                <a:sym typeface="Symbol" pitchFamily="18" charset="2"/>
              </a:rPr>
              <a:t>After the start of WWII, the war effort recruited the best UK and US scientists. In 1940 is established the Radiation Laboratory at MIT, which will develop the modern radar technology.</a:t>
            </a:r>
          </a:p>
        </p:txBody>
      </p:sp>
      <p:sp>
        <p:nvSpPr>
          <p:cNvPr id="4" name="TextBox 3">
            <a:extLst>
              <a:ext uri="{FF2B5EF4-FFF2-40B4-BE49-F238E27FC236}">
                <a16:creationId xmlns:a16="http://schemas.microsoft.com/office/drawing/2014/main" id="{9E9CFC68-0CCB-4F56-9CB0-08FDC545FED4}"/>
              </a:ext>
            </a:extLst>
          </p:cNvPr>
          <p:cNvSpPr txBox="1"/>
          <p:nvPr/>
        </p:nvSpPr>
        <p:spPr>
          <a:xfrm>
            <a:off x="300876" y="5706346"/>
            <a:ext cx="11164467" cy="591124"/>
          </a:xfrm>
          <a:prstGeom prst="rect">
            <a:avLst/>
          </a:prstGeom>
          <a:noFill/>
        </p:spPr>
        <p:txBody>
          <a:bodyPr wrap="square" lIns="0" tIns="0" rIns="0" bIns="0" rtlCol="0">
            <a:spAutoFit/>
          </a:bodyPr>
          <a:lstStyle/>
          <a:p>
            <a:pPr marL="457200" indent="-457200">
              <a:lnSpc>
                <a:spcPct val="110000"/>
              </a:lnSpc>
              <a:spcBef>
                <a:spcPct val="50000"/>
              </a:spcBef>
              <a:buClr>
                <a:schemeClr val="hlink"/>
              </a:buClr>
              <a:buSzPct val="70000"/>
            </a:pPr>
            <a:r>
              <a:rPr lang="en-GB" dirty="0">
                <a:latin typeface="Comic Sans MS" pitchFamily="66" charset="0"/>
                <a:sym typeface="Symbol" pitchFamily="18" charset="2"/>
              </a:rPr>
              <a:t>Note that early radars were based on the magnetron, developed at Birmingham in 1930-40 (3-30 GHz). UK radar technology was shared with US from 1940.</a:t>
            </a:r>
          </a:p>
        </p:txBody>
      </p:sp>
    </p:spTree>
    <p:extLst>
      <p:ext uri="{BB962C8B-B14F-4D97-AF65-F5344CB8AC3E}">
        <p14:creationId xmlns:p14="http://schemas.microsoft.com/office/powerpoint/2010/main" val="41094104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Scientists at war… an interesting example</a:t>
            </a:r>
          </a:p>
        </p:txBody>
      </p:sp>
      <p:sp>
        <p:nvSpPr>
          <p:cNvPr id="3" name="Footer Placeholder 2"/>
          <p:cNvSpPr>
            <a:spLocks noGrp="1"/>
          </p:cNvSpPr>
          <p:nvPr>
            <p:ph type="ftr" sz="quarter" idx="11"/>
          </p:nvPr>
        </p:nvSpPr>
        <p:spPr/>
        <p:txBody>
          <a:bodyPr/>
          <a:lstStyle/>
          <a:p>
            <a:fld id="{F478B020-40AD-45EC-B4A7-42AB5468E756}" type="slidenum">
              <a:rPr lang="en-GB" smtClean="0"/>
              <a:pPr/>
              <a:t>31</a:t>
            </a:fld>
            <a:endParaRPr lang="en-GB"/>
          </a:p>
        </p:txBody>
      </p:sp>
      <p:sp>
        <p:nvSpPr>
          <p:cNvPr id="4" name="Rectangle 3"/>
          <p:cNvSpPr>
            <a:spLocks noChangeArrowheads="1"/>
          </p:cNvSpPr>
          <p:nvPr/>
        </p:nvSpPr>
        <p:spPr bwMode="auto">
          <a:xfrm>
            <a:off x="5671979" y="1245256"/>
            <a:ext cx="5952893" cy="237521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GB" dirty="0">
                <a:solidFill>
                  <a:srgbClr val="0070C0"/>
                </a:solidFill>
                <a:latin typeface="Comic Sans MS" pitchFamily="66" charset="0"/>
                <a:sym typeface="Symbol" pitchFamily="18" charset="2"/>
              </a:rPr>
              <a:t>Hans Bethe and the coupling cavity-waveguide</a:t>
            </a:r>
          </a:p>
          <a:p>
            <a:pPr marL="457200" indent="-457200">
              <a:lnSpc>
                <a:spcPct val="110000"/>
              </a:lnSpc>
              <a:spcBef>
                <a:spcPct val="50000"/>
              </a:spcBef>
              <a:buClr>
                <a:schemeClr val="hlink"/>
              </a:buClr>
              <a:buSzPct val="70000"/>
            </a:pPr>
            <a:r>
              <a:rPr lang="en-GB" sz="1600" dirty="0">
                <a:latin typeface="Comic Sans MS" pitchFamily="66" charset="0"/>
                <a:sym typeface="Symbol" pitchFamily="18" charset="2"/>
              </a:rPr>
              <a:t>Theoretical physicist (nuclear physics, interaction particles/matter, ...) </a:t>
            </a:r>
          </a:p>
          <a:p>
            <a:pPr marL="457200" indent="-457200">
              <a:lnSpc>
                <a:spcPct val="110000"/>
              </a:lnSpc>
              <a:spcBef>
                <a:spcPct val="50000"/>
              </a:spcBef>
              <a:buClr>
                <a:schemeClr val="hlink"/>
              </a:buClr>
              <a:buSzPct val="70000"/>
            </a:pPr>
            <a:r>
              <a:rPr lang="en-GB" sz="1600" dirty="0">
                <a:latin typeface="Comic Sans MS" pitchFamily="66" charset="0"/>
                <a:sym typeface="Symbol" pitchFamily="18" charset="2"/>
              </a:rPr>
              <a:t>Escaped to UK and then USA in 1933.</a:t>
            </a:r>
          </a:p>
          <a:p>
            <a:pPr marL="457200" indent="-457200">
              <a:lnSpc>
                <a:spcPct val="110000"/>
              </a:lnSpc>
              <a:spcBef>
                <a:spcPct val="50000"/>
              </a:spcBef>
              <a:buClr>
                <a:schemeClr val="hlink"/>
              </a:buClr>
              <a:buSzPct val="70000"/>
            </a:pPr>
            <a:r>
              <a:rPr lang="en-GB" sz="1600" dirty="0">
                <a:latin typeface="Comic Sans MS" pitchFamily="66" charset="0"/>
                <a:sym typeface="Symbol" pitchFamily="18" charset="2"/>
              </a:rPr>
              <a:t>In 1941/42 was asked to contribute to the MIT work on radar, and given the problem of calculating the coupling from a hole between 2 cavity resonators.  </a:t>
            </a:r>
          </a:p>
          <a:p>
            <a:pPr marL="457200" indent="-457200">
              <a:lnSpc>
                <a:spcPct val="110000"/>
              </a:lnSpc>
              <a:spcBef>
                <a:spcPct val="50000"/>
              </a:spcBef>
              <a:buClr>
                <a:schemeClr val="hlink"/>
              </a:buClr>
              <a:buSzPct val="70000"/>
            </a:pPr>
            <a:endParaRPr lang="en-GB" dirty="0">
              <a:latin typeface="Comic Sans MS" pitchFamily="66" charset="0"/>
              <a:sym typeface="Symbol" pitchFamily="18" charset="2"/>
            </a:endParaRPr>
          </a:p>
        </p:txBody>
      </p:sp>
      <p:pic>
        <p:nvPicPr>
          <p:cNvPr id="6451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83528" y="884583"/>
            <a:ext cx="4021323" cy="5356225"/>
          </a:xfrm>
          <a:prstGeom prst="rect">
            <a:avLst/>
          </a:prstGeom>
          <a:noFill/>
          <a:ln w="9525">
            <a:noFill/>
            <a:miter lim="800000"/>
            <a:headEnd/>
            <a:tailEnd/>
          </a:ln>
        </p:spPr>
      </p:pic>
      <p:pic>
        <p:nvPicPr>
          <p:cNvPr id="64516" name="Picture 4" descr="http://upload.wikimedia.org/wikipedia/commons/thumb/5/5f/Hans_Bethe.jpg/225px-Hans_Bethe.jpg">
            <a:hlinkClick r:id="rId4"/>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0034081" y="3912778"/>
            <a:ext cx="1399998" cy="2009775"/>
          </a:xfrm>
          <a:prstGeom prst="rect">
            <a:avLst/>
          </a:prstGeom>
          <a:noFill/>
        </p:spPr>
      </p:pic>
      <p:sp>
        <p:nvSpPr>
          <p:cNvPr id="7" name="Rectangle 6"/>
          <p:cNvSpPr>
            <a:spLocks noChangeArrowheads="1"/>
          </p:cNvSpPr>
          <p:nvPr/>
        </p:nvSpPr>
        <p:spPr bwMode="auto">
          <a:xfrm>
            <a:off x="6861273" y="3857314"/>
            <a:ext cx="3124200" cy="2133600"/>
          </a:xfrm>
          <a:prstGeom prst="rect">
            <a:avLst/>
          </a:prstGeom>
          <a:noFill/>
          <a:ln w="9525">
            <a:noFill/>
            <a:miter lim="800000"/>
            <a:headEnd/>
            <a:tailEnd/>
          </a:ln>
          <a:effectLst/>
        </p:spPr>
        <p:txBody>
          <a:bodyPr lIns="92075" tIns="46038" rIns="92075" bIns="46038"/>
          <a:lstStyle/>
          <a:p>
            <a:pPr indent="-457200">
              <a:lnSpc>
                <a:spcPct val="110000"/>
              </a:lnSpc>
              <a:spcBef>
                <a:spcPct val="50000"/>
              </a:spcBef>
              <a:buClr>
                <a:schemeClr val="hlink"/>
              </a:buClr>
              <a:buSzPct val="70000"/>
            </a:pPr>
            <a:r>
              <a:rPr lang="en-GB" sz="1600" dirty="0">
                <a:latin typeface="Comic Sans MS" pitchFamily="66" charset="0"/>
                <a:sym typeface="Symbol" pitchFamily="18" charset="2"/>
              </a:rPr>
              <a:t>The result was this paper, still the basis for understanding coupling problems in RF.</a:t>
            </a:r>
          </a:p>
          <a:p>
            <a:pPr indent="-457200">
              <a:lnSpc>
                <a:spcPct val="110000"/>
              </a:lnSpc>
              <a:spcBef>
                <a:spcPct val="50000"/>
              </a:spcBef>
              <a:buClr>
                <a:schemeClr val="hlink"/>
              </a:buClr>
              <a:buSzPct val="70000"/>
            </a:pPr>
            <a:r>
              <a:rPr lang="en-GB" sz="1600" dirty="0">
                <a:latin typeface="Comic Sans MS" pitchFamily="66" charset="0"/>
                <a:sym typeface="Symbol" pitchFamily="18" charset="2"/>
              </a:rPr>
              <a:t>From 1942 Bethe left the RF field for the Manhattan Project, becoming one of the fathers of the atom bomb.</a:t>
            </a:r>
          </a:p>
          <a:p>
            <a:pPr indent="-457200">
              <a:lnSpc>
                <a:spcPct val="110000"/>
              </a:lnSpc>
              <a:spcBef>
                <a:spcPct val="50000"/>
              </a:spcBef>
              <a:buClr>
                <a:schemeClr val="hlink"/>
              </a:buClr>
              <a:buSzPct val="70000"/>
            </a:pPr>
            <a:endParaRPr lang="en-GB" sz="1600" dirty="0">
              <a:latin typeface="Comic Sans MS" pitchFamily="66" charset="0"/>
              <a:sym typeface="Symbol" pitchFamily="18" charset="2"/>
            </a:endParaRPr>
          </a:p>
          <a:p>
            <a:pPr indent="-457200">
              <a:lnSpc>
                <a:spcPct val="110000"/>
              </a:lnSpc>
              <a:spcBef>
                <a:spcPct val="50000"/>
              </a:spcBef>
              <a:buClr>
                <a:schemeClr val="hlink"/>
              </a:buClr>
              <a:buSzPct val="70000"/>
            </a:pPr>
            <a:endParaRPr lang="en-GB" dirty="0">
              <a:latin typeface="Comic Sans MS" pitchFamily="66" charset="0"/>
              <a:sym typeface="Symbol" pitchFamily="18" charset="2"/>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14400"/>
          </a:xfrm>
        </p:spPr>
        <p:txBody>
          <a:bodyPr/>
          <a:lstStyle/>
          <a:p>
            <a:r>
              <a:rPr lang="en-US" dirty="0"/>
              <a:t>After the war, the big jump: linac technologies</a:t>
            </a:r>
          </a:p>
        </p:txBody>
      </p:sp>
      <p:sp>
        <p:nvSpPr>
          <p:cNvPr id="3" name="Footer Placeholder 2"/>
          <p:cNvSpPr>
            <a:spLocks noGrp="1"/>
          </p:cNvSpPr>
          <p:nvPr>
            <p:ph type="ftr" sz="quarter" idx="11"/>
          </p:nvPr>
        </p:nvSpPr>
        <p:spPr/>
        <p:txBody>
          <a:bodyPr/>
          <a:lstStyle/>
          <a:p>
            <a:fld id="{F478B020-40AD-45EC-B4A7-42AB5468E756}" type="slidenum">
              <a:rPr lang="en-GB" smtClean="0"/>
              <a:pPr/>
              <a:t>32</a:t>
            </a:fld>
            <a:endParaRPr lang="en-GB"/>
          </a:p>
        </p:txBody>
      </p:sp>
      <p:pic>
        <p:nvPicPr>
          <p:cNvPr id="672770"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rot="5400000">
            <a:off x="8617217" y="744429"/>
            <a:ext cx="2667001" cy="3524808"/>
          </a:xfrm>
          <a:prstGeom prst="rect">
            <a:avLst/>
          </a:prstGeom>
          <a:noFill/>
          <a:ln w="9525">
            <a:noFill/>
            <a:miter lim="800000"/>
            <a:headEnd/>
            <a:tailEnd/>
          </a:ln>
        </p:spPr>
      </p:pic>
      <p:sp>
        <p:nvSpPr>
          <p:cNvPr id="5" name="Rectangle 4"/>
          <p:cNvSpPr>
            <a:spLocks noChangeArrowheads="1"/>
          </p:cNvSpPr>
          <p:nvPr/>
        </p:nvSpPr>
        <p:spPr bwMode="auto">
          <a:xfrm>
            <a:off x="478878" y="1183060"/>
            <a:ext cx="7529209" cy="3165113"/>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GB" sz="2000" dirty="0">
                <a:solidFill>
                  <a:srgbClr val="FF0000"/>
                </a:solidFill>
                <a:latin typeface="Comic Sans MS" pitchFamily="66" charset="0"/>
                <a:sym typeface="Symbol" pitchFamily="18" charset="2"/>
              </a:rPr>
              <a:t>Luis Alvarez and the Drift Tube Linac</a:t>
            </a:r>
          </a:p>
          <a:p>
            <a:pPr indent="-457200">
              <a:lnSpc>
                <a:spcPct val="110000"/>
              </a:lnSpc>
              <a:spcBef>
                <a:spcPct val="50000"/>
              </a:spcBef>
              <a:buClr>
                <a:schemeClr val="hlink"/>
              </a:buClr>
              <a:buSzPct val="70000"/>
            </a:pPr>
            <a:r>
              <a:rPr lang="en-GB" sz="1600" dirty="0">
                <a:latin typeface="Comic Sans MS" pitchFamily="66" charset="0"/>
                <a:sym typeface="Symbol" pitchFamily="18" charset="2"/>
              </a:rPr>
              <a:t>The war effort gave the </a:t>
            </a:r>
            <a:r>
              <a:rPr lang="en-GB" sz="1600" u="sng" dirty="0">
                <a:solidFill>
                  <a:srgbClr val="FF0000"/>
                </a:solidFill>
                <a:latin typeface="Comic Sans MS" pitchFamily="66" charset="0"/>
                <a:sym typeface="Symbol" pitchFamily="18" charset="2"/>
              </a:rPr>
              <a:t>competences</a:t>
            </a:r>
            <a:r>
              <a:rPr lang="en-GB" sz="1600" dirty="0">
                <a:latin typeface="Comic Sans MS" pitchFamily="66" charset="0"/>
                <a:sym typeface="Symbol" pitchFamily="18" charset="2"/>
              </a:rPr>
              <a:t> and the </a:t>
            </a:r>
            <a:r>
              <a:rPr lang="en-GB" sz="1600" u="sng" dirty="0">
                <a:solidFill>
                  <a:srgbClr val="FF0000"/>
                </a:solidFill>
                <a:latin typeface="Comic Sans MS" pitchFamily="66" charset="0"/>
                <a:sym typeface="Symbol" pitchFamily="18" charset="2"/>
              </a:rPr>
              <a:t>components</a:t>
            </a:r>
            <a:r>
              <a:rPr lang="en-GB" sz="1600" dirty="0">
                <a:latin typeface="Comic Sans MS" pitchFamily="66" charset="0"/>
                <a:sym typeface="Symbol" pitchFamily="18" charset="2"/>
              </a:rPr>
              <a:t> to go to higher frequencies (in the MHz – GHz range) and to try acceleration of a proton beam to the MeV range using a modified Wideröe principle.</a:t>
            </a:r>
          </a:p>
          <a:p>
            <a:pPr indent="-457200">
              <a:lnSpc>
                <a:spcPct val="110000"/>
              </a:lnSpc>
              <a:spcBef>
                <a:spcPct val="50000"/>
              </a:spcBef>
              <a:buClr>
                <a:schemeClr val="hlink"/>
              </a:buClr>
              <a:buSzPct val="70000"/>
            </a:pPr>
            <a:r>
              <a:rPr lang="en-GB" sz="1600" dirty="0">
                <a:latin typeface="Comic Sans MS" pitchFamily="66" charset="0"/>
                <a:sym typeface="Symbol" pitchFamily="18" charset="2"/>
              </a:rPr>
              <a:t>The 1</a:t>
            </a:r>
            <a:r>
              <a:rPr lang="en-GB" sz="1600" baseline="30000" dirty="0">
                <a:latin typeface="Comic Sans MS" pitchFamily="66" charset="0"/>
                <a:sym typeface="Symbol" pitchFamily="18" charset="2"/>
              </a:rPr>
              <a:t>st</a:t>
            </a:r>
            <a:r>
              <a:rPr lang="en-GB" sz="1600" dirty="0">
                <a:latin typeface="Comic Sans MS" pitchFamily="66" charset="0"/>
                <a:sym typeface="Symbol" pitchFamily="18" charset="2"/>
              </a:rPr>
              <a:t> Drift Tube Linac by L. Alvarez and his team at Berkeley, reaches 32 MeV in 1947.</a:t>
            </a:r>
          </a:p>
          <a:p>
            <a:pPr indent="-457200">
              <a:lnSpc>
                <a:spcPct val="110000"/>
              </a:lnSpc>
              <a:spcBef>
                <a:spcPct val="50000"/>
              </a:spcBef>
              <a:buClr>
                <a:schemeClr val="hlink"/>
              </a:buClr>
              <a:buSzPct val="70000"/>
            </a:pPr>
            <a:r>
              <a:rPr lang="en-GB" sz="1600" dirty="0">
                <a:latin typeface="Comic Sans MS" pitchFamily="66" charset="0"/>
                <a:sym typeface="Symbol" pitchFamily="18" charset="2"/>
              </a:rPr>
              <a:t>Alvarez, an experimental physicists, worked at MIT on radar during the war. In 1945 had the tools and the competences to build his own accelerator.</a:t>
            </a:r>
          </a:p>
        </p:txBody>
      </p:sp>
      <p:pic>
        <p:nvPicPr>
          <p:cNvPr id="25602" name="Picture 2" descr="http://upload.wikimedia.org/wikipedia/commons/thumb/6/6e/LWA_Picture_Final.jpg/160px-LWA_Picture_Final.jpg">
            <a:hlinkClick r:id="rId4"/>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10132150" y="4041067"/>
            <a:ext cx="1580972" cy="2114550"/>
          </a:xfrm>
          <a:prstGeom prst="rect">
            <a:avLst/>
          </a:prstGeom>
          <a:noFill/>
        </p:spPr>
      </p:pic>
      <p:sp>
        <p:nvSpPr>
          <p:cNvPr id="7" name="Rectangle 6"/>
          <p:cNvSpPr>
            <a:spLocks noChangeArrowheads="1"/>
          </p:cNvSpPr>
          <p:nvPr/>
        </p:nvSpPr>
        <p:spPr bwMode="auto">
          <a:xfrm>
            <a:off x="478877" y="4148953"/>
            <a:ext cx="9423879" cy="18288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100000"/>
              <a:buFont typeface="Symbol" pitchFamily="18" charset="2"/>
              <a:buAutoNum type="arabicPeriod"/>
            </a:pPr>
            <a:r>
              <a:rPr lang="en-GB" dirty="0">
                <a:latin typeface="Comic Sans MS" pitchFamily="66" charset="0"/>
                <a:sym typeface="Symbol" pitchFamily="18" charset="2"/>
              </a:rPr>
              <a:t>The “drift tubes” are inside a </a:t>
            </a:r>
            <a:r>
              <a:rPr lang="en-GB" dirty="0">
                <a:solidFill>
                  <a:srgbClr val="FF0000"/>
                </a:solidFill>
                <a:latin typeface="Comic Sans MS" pitchFamily="66" charset="0"/>
                <a:sym typeface="Symbol" pitchFamily="18" charset="2"/>
              </a:rPr>
              <a:t>cavity resonator</a:t>
            </a:r>
            <a:r>
              <a:rPr lang="en-GB" dirty="0">
                <a:latin typeface="Comic Sans MS" pitchFamily="66" charset="0"/>
                <a:sym typeface="Symbol" pitchFamily="18" charset="2"/>
              </a:rPr>
              <a:t>.</a:t>
            </a:r>
          </a:p>
          <a:p>
            <a:pPr marL="457200" indent="-457200">
              <a:lnSpc>
                <a:spcPct val="110000"/>
              </a:lnSpc>
              <a:spcBef>
                <a:spcPct val="50000"/>
              </a:spcBef>
              <a:buClr>
                <a:schemeClr val="hlink"/>
              </a:buClr>
              <a:buSzPct val="100000"/>
              <a:buFont typeface="Symbol" pitchFamily="18" charset="2"/>
              <a:buAutoNum type="arabicPeriod"/>
            </a:pPr>
            <a:r>
              <a:rPr lang="en-GB" dirty="0">
                <a:latin typeface="Comic Sans MS" pitchFamily="66" charset="0"/>
                <a:sym typeface="Symbol" pitchFamily="18" charset="2"/>
              </a:rPr>
              <a:t>Frequency : Alvarez receives from the US Army a stock of </a:t>
            </a:r>
            <a:r>
              <a:rPr lang="en-GB" dirty="0">
                <a:solidFill>
                  <a:srgbClr val="FF0000"/>
                </a:solidFill>
                <a:latin typeface="Comic Sans MS" pitchFamily="66" charset="0"/>
                <a:sym typeface="Symbol" pitchFamily="18" charset="2"/>
              </a:rPr>
              <a:t>2’000</a:t>
            </a:r>
            <a:r>
              <a:rPr lang="en-GB" dirty="0">
                <a:latin typeface="Comic Sans MS" pitchFamily="66" charset="0"/>
                <a:sym typeface="Symbol" pitchFamily="18" charset="2"/>
              </a:rPr>
              <a:t> (!) surplus 202.56 MHz transmitters, built for a radar surveillance system. 26 were installed to power the DTL with a total of </a:t>
            </a:r>
            <a:r>
              <a:rPr lang="en-GB" dirty="0">
                <a:solidFill>
                  <a:srgbClr val="FF0000"/>
                </a:solidFill>
                <a:latin typeface="Comic Sans MS" pitchFamily="66" charset="0"/>
                <a:sym typeface="Symbol" pitchFamily="18" charset="2"/>
              </a:rPr>
              <a:t>2.2 MW</a:t>
            </a:r>
            <a:r>
              <a:rPr lang="en-GB" dirty="0">
                <a:latin typeface="Comic Sans MS" pitchFamily="66" charset="0"/>
                <a:sym typeface="Symbol" pitchFamily="18" charset="2"/>
              </a:rPr>
              <a:t>. They were soon replaced  because unreliable, but this frequency remained as a standard linac frequency.</a:t>
            </a:r>
          </a:p>
          <a:p>
            <a:pPr marL="457200" indent="-457200">
              <a:lnSpc>
                <a:spcPct val="110000"/>
              </a:lnSpc>
              <a:spcBef>
                <a:spcPct val="50000"/>
              </a:spcBef>
              <a:buClr>
                <a:schemeClr val="hlink"/>
              </a:buClr>
              <a:buSzPct val="70000"/>
            </a:pPr>
            <a:endParaRPr lang="en-GB" sz="2000" dirty="0">
              <a:latin typeface="Comic Sans MS" pitchFamily="66" charset="0"/>
              <a:sym typeface="Symbol" pitchFamily="18" charset="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Another jump: higher frequencies and higher power </a:t>
            </a:r>
          </a:p>
        </p:txBody>
      </p:sp>
      <p:sp>
        <p:nvSpPr>
          <p:cNvPr id="3" name="Footer Placeholder 2"/>
          <p:cNvSpPr>
            <a:spLocks noGrp="1"/>
          </p:cNvSpPr>
          <p:nvPr>
            <p:ph type="ftr" sz="quarter" idx="11"/>
          </p:nvPr>
        </p:nvSpPr>
        <p:spPr/>
        <p:txBody>
          <a:bodyPr/>
          <a:lstStyle/>
          <a:p>
            <a:fld id="{F478B020-40AD-45EC-B4A7-42AB5468E756}" type="slidenum">
              <a:rPr lang="en-GB" smtClean="0"/>
              <a:pPr/>
              <a:t>33</a:t>
            </a:fld>
            <a:endParaRPr lang="en-GB"/>
          </a:p>
        </p:txBody>
      </p:sp>
      <p:sp>
        <p:nvSpPr>
          <p:cNvPr id="5" name="Rectangle 4"/>
          <p:cNvSpPr>
            <a:spLocks noChangeArrowheads="1"/>
          </p:cNvSpPr>
          <p:nvPr/>
        </p:nvSpPr>
        <p:spPr bwMode="auto">
          <a:xfrm>
            <a:off x="5776607" y="1346380"/>
            <a:ext cx="5478295" cy="3968572"/>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GB" b="1" dirty="0">
                <a:solidFill>
                  <a:srgbClr val="FF0000"/>
                </a:solidFill>
                <a:latin typeface="Comic Sans MS" pitchFamily="66" charset="0"/>
                <a:sym typeface="Symbol" pitchFamily="18" charset="2"/>
              </a:rPr>
              <a:t>The Stanford Linear Accelerator</a:t>
            </a:r>
          </a:p>
          <a:p>
            <a:pPr marL="457200" indent="-457200">
              <a:lnSpc>
                <a:spcPct val="110000"/>
              </a:lnSpc>
              <a:spcBef>
                <a:spcPct val="50000"/>
              </a:spcBef>
              <a:buClr>
                <a:schemeClr val="hlink"/>
              </a:buClr>
              <a:buSzPct val="70000"/>
            </a:pPr>
            <a:r>
              <a:rPr lang="en-GB" sz="1600" dirty="0">
                <a:latin typeface="Comic Sans MS" pitchFamily="66" charset="0"/>
                <a:sym typeface="Symbol" pitchFamily="18" charset="2"/>
              </a:rPr>
              <a:t> Development of the first electron linac (</a:t>
            </a:r>
            <a:r>
              <a:rPr lang="en-GB" sz="1600" dirty="0" err="1">
                <a:latin typeface="Comic Sans MS" pitchFamily="66" charset="0"/>
                <a:sym typeface="Symbol" pitchFamily="18" charset="2"/>
              </a:rPr>
              <a:t>Ginzton</a:t>
            </a:r>
            <a:r>
              <a:rPr lang="en-GB" sz="1600" dirty="0">
                <a:latin typeface="Comic Sans MS" pitchFamily="66" charset="0"/>
                <a:sym typeface="Symbol" pitchFamily="18" charset="2"/>
              </a:rPr>
              <a:t>, Hansen, Kennedy, 1948) at Stanford University.</a:t>
            </a:r>
          </a:p>
          <a:p>
            <a:pPr marL="457200" indent="-457200">
              <a:lnSpc>
                <a:spcPct val="110000"/>
              </a:lnSpc>
              <a:spcBef>
                <a:spcPct val="50000"/>
              </a:spcBef>
              <a:buClr>
                <a:schemeClr val="hlink"/>
              </a:buClr>
              <a:buSzPct val="70000"/>
            </a:pPr>
            <a:r>
              <a:rPr lang="en-GB" sz="1600" dirty="0">
                <a:latin typeface="Comic Sans MS" pitchFamily="66" charset="0"/>
                <a:sym typeface="Symbol" pitchFamily="18" charset="2"/>
              </a:rPr>
              <a:t>Travelling-wave structures, iris loaded.</a:t>
            </a:r>
          </a:p>
          <a:p>
            <a:pPr marL="457200" indent="-457200">
              <a:lnSpc>
                <a:spcPct val="110000"/>
              </a:lnSpc>
              <a:spcBef>
                <a:spcPct val="50000"/>
              </a:spcBef>
              <a:buClr>
                <a:schemeClr val="hlink"/>
              </a:buClr>
              <a:buSzPct val="70000"/>
            </a:pPr>
            <a:r>
              <a:rPr lang="en-GB" sz="1600" dirty="0">
                <a:latin typeface="Comic Sans MS" pitchFamily="66" charset="0"/>
                <a:sym typeface="Symbol" pitchFamily="18" charset="2"/>
              </a:rPr>
              <a:t>Important decision to separate the vacuum of the accelerator from the vacuum of the klystron through the use of “windows”.</a:t>
            </a:r>
          </a:p>
          <a:p>
            <a:pPr marL="457200" indent="-457200">
              <a:lnSpc>
                <a:spcPct val="110000"/>
              </a:lnSpc>
              <a:spcBef>
                <a:spcPct val="50000"/>
              </a:spcBef>
              <a:buClr>
                <a:schemeClr val="hlink"/>
              </a:buClr>
              <a:buSzPct val="70000"/>
            </a:pPr>
            <a:r>
              <a:rPr lang="en-GB" sz="1600" dirty="0">
                <a:latin typeface="Comic Sans MS" pitchFamily="66" charset="0"/>
                <a:sym typeface="Symbol" pitchFamily="18" charset="2"/>
              </a:rPr>
              <a:t>3 GHz chosen as the highest frequency for which power sources were available (magnetron, 1 MW). </a:t>
            </a:r>
          </a:p>
          <a:p>
            <a:pPr marL="457200" indent="-457200">
              <a:lnSpc>
                <a:spcPct val="110000"/>
              </a:lnSpc>
              <a:spcBef>
                <a:spcPct val="50000"/>
              </a:spcBef>
              <a:buClr>
                <a:schemeClr val="hlink"/>
              </a:buClr>
              <a:buSzPct val="70000"/>
            </a:pPr>
            <a:r>
              <a:rPr lang="en-GB" sz="1600" dirty="0">
                <a:latin typeface="Comic Sans MS" pitchFamily="66" charset="0"/>
                <a:sym typeface="Symbol" pitchFamily="18" charset="2"/>
              </a:rPr>
              <a:t> The Stanford team develops in 1946-49 a high-power klystron (8 MW) for its new linac.</a:t>
            </a:r>
          </a:p>
          <a:p>
            <a:pPr marL="457200" indent="-457200">
              <a:lnSpc>
                <a:spcPct val="110000"/>
              </a:lnSpc>
              <a:spcBef>
                <a:spcPct val="50000"/>
              </a:spcBef>
              <a:buClr>
                <a:schemeClr val="hlink"/>
              </a:buClr>
              <a:buSzPct val="70000"/>
            </a:pPr>
            <a:endParaRPr lang="en-GB" sz="1600" dirty="0">
              <a:latin typeface="Comic Sans MS" pitchFamily="66" charset="0"/>
              <a:sym typeface="Symbol" pitchFamily="18" charset="2"/>
            </a:endParaRPr>
          </a:p>
        </p:txBody>
      </p:sp>
      <p:pic>
        <p:nvPicPr>
          <p:cNvPr id="24578" name="Picture 2" descr="http://www.fnal.gov/pub/inquiring/timeline/images/1947hansen.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420238" y="951807"/>
            <a:ext cx="3293077" cy="4670183"/>
          </a:xfrm>
          <a:prstGeom prst="rect">
            <a:avLst/>
          </a:prstGeom>
          <a:noFill/>
        </p:spPr>
      </p:pic>
      <p:sp>
        <p:nvSpPr>
          <p:cNvPr id="9" name="TextBox 8"/>
          <p:cNvSpPr txBox="1"/>
          <p:nvPr/>
        </p:nvSpPr>
        <p:spPr>
          <a:xfrm>
            <a:off x="424933" y="5574041"/>
            <a:ext cx="8349416" cy="523220"/>
          </a:xfrm>
          <a:prstGeom prst="rect">
            <a:avLst/>
          </a:prstGeom>
          <a:noFill/>
        </p:spPr>
        <p:txBody>
          <a:bodyPr wrap="square" rtlCol="0">
            <a:spAutoFit/>
          </a:bodyPr>
          <a:lstStyle/>
          <a:p>
            <a:r>
              <a:rPr lang="en-US" sz="1400" i="1" dirty="0"/>
              <a:t>William Hansen (right) and colleagues with a section of the first electron linear accelerator that operated at Stanford University in 1947. It was 3.6 meters long and could accelerate electrons to 6 MeV.</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A visual comparison between high and low frequencies…</a:t>
            </a:r>
          </a:p>
        </p:txBody>
      </p:sp>
      <p:sp>
        <p:nvSpPr>
          <p:cNvPr id="3" name="Footer Placeholder 2"/>
          <p:cNvSpPr>
            <a:spLocks noGrp="1"/>
          </p:cNvSpPr>
          <p:nvPr>
            <p:ph type="ftr" sz="quarter" idx="11"/>
          </p:nvPr>
        </p:nvSpPr>
        <p:spPr/>
        <p:txBody>
          <a:bodyPr/>
          <a:lstStyle/>
          <a:p>
            <a:fld id="{F478B020-40AD-45EC-B4A7-42AB5468E756}" type="slidenum">
              <a:rPr lang="en-GB" smtClean="0"/>
              <a:pPr/>
              <a:t>34</a:t>
            </a:fld>
            <a:endParaRPr lang="en-GB"/>
          </a:p>
        </p:txBody>
      </p:sp>
      <p:pic>
        <p:nvPicPr>
          <p:cNvPr id="68610" name="Picture 2" descr="Berkeley MTA"/>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103638" y="1280375"/>
            <a:ext cx="6458652" cy="4680183"/>
          </a:xfrm>
          <a:prstGeom prst="rect">
            <a:avLst/>
          </a:prstGeom>
          <a:noFill/>
        </p:spPr>
      </p:pic>
      <p:sp>
        <p:nvSpPr>
          <p:cNvPr id="5" name="TextBox 4"/>
          <p:cNvSpPr txBox="1"/>
          <p:nvPr/>
        </p:nvSpPr>
        <p:spPr>
          <a:xfrm>
            <a:off x="9757724" y="4539317"/>
            <a:ext cx="1836234" cy="1384995"/>
          </a:xfrm>
          <a:prstGeom prst="rect">
            <a:avLst/>
          </a:prstGeom>
          <a:noFill/>
        </p:spPr>
        <p:txBody>
          <a:bodyPr wrap="square" rtlCol="0">
            <a:spAutoFit/>
          </a:bodyPr>
          <a:lstStyle/>
          <a:p>
            <a:r>
              <a:rPr lang="en-US" sz="1200" i="1" dirty="0"/>
              <a:t>Berkeley Laboratory group seated on top of the vacuum tank of their 40-foot 32-MeV proton linear accelerator on the back of a flatbed truck, probably in 1947. </a:t>
            </a:r>
          </a:p>
        </p:txBody>
      </p:sp>
      <p:pic>
        <p:nvPicPr>
          <p:cNvPr id="6" name="Picture 2" descr="http://www.fnal.gov/pub/inquiring/timeline/images/1947hansen.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87536" y="1280375"/>
            <a:ext cx="1235808" cy="1752600"/>
          </a:xfrm>
          <a:prstGeom prst="rect">
            <a:avLst/>
          </a:prstGeom>
          <a:noFill/>
        </p:spPr>
      </p:pic>
      <p:sp>
        <p:nvSpPr>
          <p:cNvPr id="7" name="TextBox 6"/>
          <p:cNvSpPr txBox="1"/>
          <p:nvPr/>
        </p:nvSpPr>
        <p:spPr>
          <a:xfrm>
            <a:off x="431057" y="3902568"/>
            <a:ext cx="2785353" cy="1569660"/>
          </a:xfrm>
          <a:prstGeom prst="rect">
            <a:avLst/>
          </a:prstGeom>
          <a:noFill/>
        </p:spPr>
        <p:txBody>
          <a:bodyPr wrap="square" rtlCol="0">
            <a:spAutoFit/>
          </a:bodyPr>
          <a:lstStyle/>
          <a:p>
            <a:r>
              <a:rPr lang="en-US" sz="1600" dirty="0"/>
              <a:t>The previous photograph was advertising the advantages of the 3 GHz  frequency… compared to a famous photo of Alvarez’s 1</a:t>
            </a:r>
            <a:r>
              <a:rPr lang="en-US" sz="1600" baseline="30000" dirty="0"/>
              <a:t>st</a:t>
            </a:r>
            <a:r>
              <a:rPr lang="en-US" sz="1600" dirty="0"/>
              <a:t> tank at 202 MHz!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Going</a:t>
            </a:r>
            <a:r>
              <a:rPr lang="fr-CH" dirty="0"/>
              <a:t> to </a:t>
            </a:r>
            <a:r>
              <a:rPr lang="fr-CH" dirty="0" err="1"/>
              <a:t>higher</a:t>
            </a:r>
            <a:r>
              <a:rPr lang="fr-CH" dirty="0"/>
              <a:t> </a:t>
            </a:r>
            <a:r>
              <a:rPr lang="fr-CH" dirty="0" err="1"/>
              <a:t>energies</a:t>
            </a:r>
            <a:r>
              <a:rPr lang="fr-CH" dirty="0"/>
              <a:t> </a:t>
            </a:r>
            <a:r>
              <a:rPr lang="fr-CH" dirty="0" err="1"/>
              <a:t>with</a:t>
            </a:r>
            <a:r>
              <a:rPr lang="fr-CH" dirty="0"/>
              <a:t> linacs? Not </a:t>
            </a:r>
            <a:r>
              <a:rPr lang="fr-CH" dirty="0" err="1"/>
              <a:t>so</a:t>
            </a:r>
            <a:r>
              <a:rPr lang="fr-CH" dirty="0"/>
              <a:t> </a:t>
            </a:r>
            <a:r>
              <a:rPr lang="fr-CH" dirty="0" err="1"/>
              <a:t>easy</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35</a:t>
            </a:fld>
            <a:endParaRPr lang="en-GB"/>
          </a:p>
        </p:txBody>
      </p:sp>
      <p:sp>
        <p:nvSpPr>
          <p:cNvPr id="4" name="TextBox 3"/>
          <p:cNvSpPr txBox="1"/>
          <p:nvPr/>
        </p:nvSpPr>
        <p:spPr>
          <a:xfrm>
            <a:off x="750651" y="1300953"/>
            <a:ext cx="10690698" cy="4708981"/>
          </a:xfrm>
          <a:prstGeom prst="rect">
            <a:avLst/>
          </a:prstGeom>
          <a:noFill/>
        </p:spPr>
        <p:txBody>
          <a:bodyPr wrap="square" rtlCol="0">
            <a:spAutoFit/>
          </a:bodyPr>
          <a:lstStyle/>
          <a:p>
            <a:pPr>
              <a:spcBef>
                <a:spcPts val="1200"/>
              </a:spcBef>
              <a:buFont typeface="Wingdings" pitchFamily="2" charset="2"/>
              <a:buChar char="Ø"/>
            </a:pPr>
            <a:r>
              <a:rPr lang="en-US" sz="2000" dirty="0">
                <a:latin typeface="Calibri" pitchFamily="34" charset="0"/>
              </a:rPr>
              <a:t> The </a:t>
            </a:r>
            <a:r>
              <a:rPr lang="en-US" sz="2000" dirty="0">
                <a:solidFill>
                  <a:srgbClr val="FF0000"/>
                </a:solidFill>
                <a:latin typeface="Calibri" pitchFamily="34" charset="0"/>
              </a:rPr>
              <a:t>focusing problem</a:t>
            </a:r>
            <a:r>
              <a:rPr lang="en-US" sz="2000" dirty="0">
                <a:latin typeface="Calibri" pitchFamily="34" charset="0"/>
              </a:rPr>
              <a:t>: in the first linacs, most of the particles were lost during acceleration </a:t>
            </a:r>
            <a:r>
              <a:rPr lang="en-US" sz="2000" dirty="0">
                <a:latin typeface="Calibri" pitchFamily="34" charset="0"/>
                <a:cs typeface="Arial"/>
              </a:rPr>
              <a:t>→ Alvarez used in his linac grids placed at the end of the drift tube hole, to avoid the RF defocusing: no defocusing, but losses on the grid → solution only after the invention of alternating-gradient focusing (1952) and the use of small quadrupole magnets (from 1954-55).</a:t>
            </a:r>
          </a:p>
          <a:p>
            <a:pPr>
              <a:spcBef>
                <a:spcPts val="1200"/>
              </a:spcBef>
              <a:buFont typeface="Wingdings" pitchFamily="2" charset="2"/>
              <a:buChar char="Ø"/>
            </a:pPr>
            <a:r>
              <a:rPr lang="en-US" sz="2000" dirty="0">
                <a:latin typeface="Calibri" pitchFamily="34" charset="0"/>
                <a:cs typeface="Arial"/>
              </a:rPr>
              <a:t> The </a:t>
            </a:r>
            <a:r>
              <a:rPr lang="en-US" sz="2000" dirty="0">
                <a:solidFill>
                  <a:srgbClr val="FF0000"/>
                </a:solidFill>
                <a:latin typeface="Calibri" pitchFamily="34" charset="0"/>
                <a:cs typeface="Arial"/>
              </a:rPr>
              <a:t>technology problem</a:t>
            </a:r>
            <a:r>
              <a:rPr lang="en-US" sz="2000" dirty="0">
                <a:latin typeface="Calibri" pitchFamily="34" charset="0"/>
                <a:cs typeface="Arial"/>
              </a:rPr>
              <a:t>: initial proton and ion linacs had a separate vacuum and RF envelope (a light sheet copper structure inside a big vacuum-tight cylinder). In the 70’s appeared the first linacs made of copper-clad stainless steel tanks with common RF and vacuum envelope. Copper-clad is not reliable, and at the beginning of the 80’s copper plating of steel (first mild, then stainless) made possible reliable structures with common envelopes.</a:t>
            </a:r>
            <a:r>
              <a:rPr lang="en-US" sz="2000" dirty="0">
                <a:latin typeface="Calibri" pitchFamily="34" charset="0"/>
              </a:rPr>
              <a:t> </a:t>
            </a:r>
          </a:p>
          <a:p>
            <a:pPr>
              <a:spcBef>
                <a:spcPts val="1200"/>
              </a:spcBef>
              <a:buFont typeface="Wingdings" pitchFamily="2" charset="2"/>
              <a:buChar char="Ø"/>
            </a:pPr>
            <a:r>
              <a:rPr lang="en-US" sz="2000" dirty="0">
                <a:latin typeface="Calibri" pitchFamily="34" charset="0"/>
              </a:rPr>
              <a:t> The </a:t>
            </a:r>
            <a:r>
              <a:rPr lang="en-US" sz="2000" dirty="0">
                <a:solidFill>
                  <a:srgbClr val="FF0000"/>
                </a:solidFill>
                <a:latin typeface="Calibri" pitchFamily="34" charset="0"/>
              </a:rPr>
              <a:t>beam intensity problem</a:t>
            </a:r>
            <a:r>
              <a:rPr lang="en-US" sz="2000" dirty="0">
                <a:latin typeface="Calibri" pitchFamily="34" charset="0"/>
              </a:rPr>
              <a:t>: although alternating-gradient focusing allowed for beam transmissions coming close to 100%, several applications considered in the cold-war 70’s called for top beam intensity from linacs (fusion material irradiation, military tritium production, star wars,…) </a:t>
            </a:r>
            <a:r>
              <a:rPr lang="en-US" sz="2000" dirty="0">
                <a:latin typeface="Arial"/>
                <a:cs typeface="Arial"/>
              </a:rPr>
              <a:t>→ </a:t>
            </a:r>
            <a:r>
              <a:rPr lang="en-US" sz="2000" dirty="0">
                <a:latin typeface="Calibri" pitchFamily="34" charset="0"/>
                <a:cs typeface="Arial"/>
              </a:rPr>
              <a:t>development of sophisticated beam simulation codes and of the Radio Frequency Quadrupole (removes the intensity bottleneck at low energy!).</a:t>
            </a:r>
            <a:endParaRPr lang="en-US" sz="2000" dirty="0">
              <a:latin typeface="Calibri"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5A748-5937-4B3A-B46A-74BB64EAFB3C}"/>
              </a:ext>
            </a:extLst>
          </p:cNvPr>
          <p:cNvSpPr>
            <a:spLocks noGrp="1"/>
          </p:cNvSpPr>
          <p:nvPr>
            <p:ph type="title"/>
          </p:nvPr>
        </p:nvSpPr>
        <p:spPr/>
        <p:txBody>
          <a:bodyPr/>
          <a:lstStyle/>
          <a:p>
            <a:r>
              <a:rPr lang="fr-CH" dirty="0"/>
              <a:t>Linacs </a:t>
            </a:r>
            <a:r>
              <a:rPr lang="fr-CH" dirty="0" err="1"/>
              <a:t>becoming</a:t>
            </a:r>
            <a:r>
              <a:rPr lang="fr-CH" dirty="0"/>
              <a:t> </a:t>
            </a:r>
            <a:r>
              <a:rPr lang="fr-CH" dirty="0" err="1"/>
              <a:t>gigantic</a:t>
            </a:r>
            <a:r>
              <a:rPr lang="fr-CH" dirty="0"/>
              <a:t>: an </a:t>
            </a:r>
            <a:r>
              <a:rPr lang="fr-CH" dirty="0" err="1"/>
              <a:t>unfortunate</a:t>
            </a:r>
            <a:r>
              <a:rPr lang="fr-CH" dirty="0"/>
              <a:t> </a:t>
            </a:r>
            <a:r>
              <a:rPr lang="fr-CH" dirty="0" err="1"/>
              <a:t>attempt</a:t>
            </a:r>
            <a:endParaRPr lang="en-GB" dirty="0"/>
          </a:p>
        </p:txBody>
      </p:sp>
      <p:sp>
        <p:nvSpPr>
          <p:cNvPr id="3" name="Date Placeholder 2">
            <a:extLst>
              <a:ext uri="{FF2B5EF4-FFF2-40B4-BE49-F238E27FC236}">
                <a16:creationId xmlns:a16="http://schemas.microsoft.com/office/drawing/2014/main" id="{3541260C-60A8-4D44-AEDE-12DEA474204E}"/>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5" name="Slide Number Placeholder 4">
            <a:extLst>
              <a:ext uri="{FF2B5EF4-FFF2-40B4-BE49-F238E27FC236}">
                <a16:creationId xmlns:a16="http://schemas.microsoft.com/office/drawing/2014/main" id="{1221FB20-9E42-4B11-9388-33F2B92104AD}"/>
              </a:ext>
            </a:extLst>
          </p:cNvPr>
          <p:cNvSpPr>
            <a:spLocks noGrp="1"/>
          </p:cNvSpPr>
          <p:nvPr>
            <p:ph type="sldNum" sz="quarter" idx="12"/>
          </p:nvPr>
        </p:nvSpPr>
        <p:spPr/>
        <p:txBody>
          <a:bodyPr/>
          <a:lstStyle/>
          <a:p>
            <a:fld id="{36B5EA5A-BC32-A742-B11B-8E7414D5B535}" type="slidenum">
              <a:rPr lang="en-US" smtClean="0"/>
              <a:pPr/>
              <a:t>36</a:t>
            </a:fld>
            <a:endParaRPr lang="en-US" dirty="0"/>
          </a:p>
        </p:txBody>
      </p:sp>
      <p:pic>
        <p:nvPicPr>
          <p:cNvPr id="7" name="Picture 6" descr="Text&#10;&#10;Description automatically generated">
            <a:extLst>
              <a:ext uri="{FF2B5EF4-FFF2-40B4-BE49-F238E27FC236}">
                <a16:creationId xmlns:a16="http://schemas.microsoft.com/office/drawing/2014/main" id="{0900FABF-A506-49A3-988F-04AB03F5C5D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955761" y="1309799"/>
            <a:ext cx="7930315" cy="4623630"/>
          </a:xfrm>
          <a:prstGeom prst="rect">
            <a:avLst/>
          </a:prstGeom>
        </p:spPr>
      </p:pic>
      <p:sp>
        <p:nvSpPr>
          <p:cNvPr id="8" name="TextBox 7">
            <a:extLst>
              <a:ext uri="{FF2B5EF4-FFF2-40B4-BE49-F238E27FC236}">
                <a16:creationId xmlns:a16="http://schemas.microsoft.com/office/drawing/2014/main" id="{51B7C7D7-D800-4D02-A4E1-97652ACE335B}"/>
              </a:ext>
            </a:extLst>
          </p:cNvPr>
          <p:cNvSpPr txBox="1"/>
          <p:nvPr/>
        </p:nvSpPr>
        <p:spPr>
          <a:xfrm>
            <a:off x="604736" y="1286597"/>
            <a:ext cx="4794115" cy="4555093"/>
          </a:xfrm>
          <a:prstGeom prst="rect">
            <a:avLst/>
          </a:prstGeom>
          <a:noFill/>
        </p:spPr>
        <p:txBody>
          <a:bodyPr wrap="square" rtlCol="0">
            <a:spAutoFit/>
          </a:bodyPr>
          <a:lstStyle/>
          <a:p>
            <a:pPr>
              <a:spcBef>
                <a:spcPts val="1200"/>
              </a:spcBef>
            </a:pPr>
            <a:r>
              <a:rPr lang="en-US" sz="2000" dirty="0">
                <a:latin typeface="Calibri" pitchFamily="34" charset="0"/>
              </a:rPr>
              <a:t>The Material Testing Accelerator (MTA) built in the early 50’s by Alvarez and his team at the site that would later become the Lawrence Livermore Laboratory.</a:t>
            </a:r>
          </a:p>
          <a:p>
            <a:pPr>
              <a:spcBef>
                <a:spcPts val="1200"/>
              </a:spcBef>
            </a:pPr>
            <a:r>
              <a:rPr lang="en-US" sz="2000" dirty="0">
                <a:latin typeface="Calibri" pitchFamily="34" charset="0"/>
              </a:rPr>
              <a:t>50 MeV deuteron accelerator, 400 m long, 18 m diameter, drift tubes weighing 40 tons.</a:t>
            </a:r>
          </a:p>
          <a:p>
            <a:pPr>
              <a:spcBef>
                <a:spcPts val="1200"/>
              </a:spcBef>
            </a:pPr>
            <a:r>
              <a:rPr lang="en-US" sz="2000" dirty="0">
                <a:latin typeface="Calibri" pitchFamily="34" charset="0"/>
              </a:rPr>
              <a:t>Intended to produce large quantities of uranium for the US programme to produce 30’000 nuclear weapons, by generating spallation neutrons to transform natural into fissile uranium.</a:t>
            </a:r>
          </a:p>
          <a:p>
            <a:pPr>
              <a:spcBef>
                <a:spcPts val="1200"/>
              </a:spcBef>
            </a:pPr>
            <a:r>
              <a:rPr lang="en-US" sz="2000" dirty="0">
                <a:latin typeface="Calibri" pitchFamily="34" charset="0"/>
              </a:rPr>
              <a:t>Never worked because of sparking problems in the bad vacuum.</a:t>
            </a:r>
          </a:p>
        </p:txBody>
      </p:sp>
    </p:spTree>
    <p:extLst>
      <p:ext uri="{BB962C8B-B14F-4D97-AF65-F5344CB8AC3E}">
        <p14:creationId xmlns:p14="http://schemas.microsoft.com/office/powerpoint/2010/main" val="15807761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462377"/>
            <a:ext cx="11205944" cy="1243785"/>
          </a:xfrm>
        </p:spPr>
        <p:txBody>
          <a:bodyPr>
            <a:noAutofit/>
          </a:bodyPr>
          <a:lstStyle/>
          <a:p>
            <a:r>
              <a:rPr lang="en-US" dirty="0"/>
              <a:t>Building blocks 1 - linacs</a:t>
            </a:r>
            <a:endParaRPr lang="en-GB"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625005" y="2361994"/>
            <a:ext cx="4139481" cy="3566936"/>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754885" y="2449245"/>
            <a:ext cx="3931605" cy="3479686"/>
          </a:xfrm>
          <a:prstGeom prst="rect">
            <a:avLst/>
          </a:prstGeom>
        </p:spPr>
      </p:pic>
    </p:spTree>
    <p:extLst>
      <p:ext uri="{BB962C8B-B14F-4D97-AF65-F5344CB8AC3E}">
        <p14:creationId xmlns:p14="http://schemas.microsoft.com/office/powerpoint/2010/main" val="1917445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921847" y="3883310"/>
            <a:ext cx="3738214" cy="1338960"/>
          </a:xfrm>
          <a:prstGeom prst="rect">
            <a:avLst/>
          </a:prstGeom>
        </p:spPr>
      </p:pic>
      <p:sp>
        <p:nvSpPr>
          <p:cNvPr id="2" name="Title 1"/>
          <p:cNvSpPr>
            <a:spLocks noGrp="1"/>
          </p:cNvSpPr>
          <p:nvPr>
            <p:ph type="title"/>
          </p:nvPr>
        </p:nvSpPr>
        <p:spPr>
          <a:xfrm>
            <a:off x="0" y="6149"/>
            <a:ext cx="12192000" cy="883171"/>
          </a:xfrm>
        </p:spPr>
        <p:txBody>
          <a:bodyPr>
            <a:noAutofit/>
          </a:bodyPr>
          <a:lstStyle/>
          <a:p>
            <a:r>
              <a:rPr lang="en-US" sz="4400" dirty="0"/>
              <a:t>A modern accelerator: ion sources</a:t>
            </a:r>
            <a:endParaRPr lang="en-GB" sz="4400" dirty="0"/>
          </a:p>
        </p:txBody>
      </p:sp>
      <p:sp>
        <p:nvSpPr>
          <p:cNvPr id="13" name="TextBox 12"/>
          <p:cNvSpPr txBox="1"/>
          <p:nvPr/>
        </p:nvSpPr>
        <p:spPr>
          <a:xfrm>
            <a:off x="177303" y="2122912"/>
            <a:ext cx="3014546" cy="28623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2000" dirty="0">
                <a:solidFill>
                  <a:srgbClr val="0055A0"/>
                </a:solidFill>
                <a:latin typeface="Arial"/>
                <a:ea typeface="Arial"/>
                <a:cs typeface="Arial"/>
                <a:sym typeface="Arial"/>
              </a:rPr>
              <a:t>Protons are obtained heating a hydrogen gas into a plasma and then extracting the protons with a high voltage</a:t>
            </a:r>
          </a:p>
          <a:p>
            <a:pPr marL="0" marR="0" indent="0" algn="l" defTabSz="914400" rtl="0" fontAlgn="auto" latinLnBrk="0" hangingPunct="0">
              <a:lnSpc>
                <a:spcPct val="100000"/>
              </a:lnSpc>
              <a:spcBef>
                <a:spcPts val="0"/>
              </a:spcBef>
              <a:spcAft>
                <a:spcPts val="0"/>
              </a:spcAft>
              <a:buClrTx/>
              <a:buSzTx/>
              <a:buFontTx/>
              <a:buNone/>
              <a:tabLst/>
            </a:pPr>
            <a:endParaRPr kumimoji="0" lang="en-US" sz="2000" b="0" i="0" u="none" strike="noStrike" cap="none" spc="0" normalizeH="0" baseline="0" dirty="0">
              <a:ln>
                <a:noFill/>
              </a:ln>
              <a:solidFill>
                <a:srgbClr val="0055A0"/>
              </a:solidFill>
              <a:effectLst/>
              <a:uFillTx/>
              <a:latin typeface="Arial"/>
              <a:ea typeface="Arial"/>
              <a:cs typeface="Arial"/>
              <a:sym typeface="Arial"/>
            </a:endParaRPr>
          </a:p>
          <a:p>
            <a:pPr marL="0" marR="0" indent="0" algn="l" defTabSz="914400" rtl="0" fontAlgn="auto" latinLnBrk="0" hangingPunct="0">
              <a:lnSpc>
                <a:spcPct val="100000"/>
              </a:lnSpc>
              <a:spcBef>
                <a:spcPts val="0"/>
              </a:spcBef>
              <a:spcAft>
                <a:spcPts val="0"/>
              </a:spcAft>
              <a:buClrTx/>
              <a:buSzTx/>
              <a:buFontTx/>
              <a:buNone/>
              <a:tabLst/>
            </a:pPr>
            <a:r>
              <a:rPr lang="en-US" sz="2000" dirty="0">
                <a:solidFill>
                  <a:srgbClr val="0055A0"/>
                </a:solidFill>
                <a:latin typeface="Arial"/>
                <a:ea typeface="Arial"/>
                <a:cs typeface="Arial"/>
                <a:sym typeface="Arial"/>
              </a:rPr>
              <a:t>Electrons are obtained by heating of a filament (like an electric bulb)</a:t>
            </a:r>
            <a:endParaRPr kumimoji="0" lang="en-GB" sz="2000" b="0" i="0" u="none" strike="noStrike" cap="none" spc="0" normalizeH="0" baseline="0" dirty="0">
              <a:ln>
                <a:noFill/>
              </a:ln>
              <a:solidFill>
                <a:srgbClr val="0055A0"/>
              </a:solidFill>
              <a:effectLst/>
              <a:uFillTx/>
              <a:latin typeface="Arial"/>
              <a:ea typeface="Arial"/>
              <a:cs typeface="Arial"/>
              <a:sym typeface="Arial"/>
            </a:endParaRPr>
          </a:p>
        </p:txBody>
      </p:sp>
      <p:pic>
        <p:nvPicPr>
          <p:cNvPr id="14" name="Picture 1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27763" y="1061516"/>
            <a:ext cx="5476635" cy="2235361"/>
          </a:xfrm>
          <a:prstGeom prst="rect">
            <a:avLst/>
          </a:prstGeom>
        </p:spPr>
      </p:pic>
      <p:sp>
        <p:nvSpPr>
          <p:cNvPr id="15" name="TextBox 14"/>
          <p:cNvSpPr txBox="1"/>
          <p:nvPr/>
        </p:nvSpPr>
        <p:spPr>
          <a:xfrm>
            <a:off x="9805438" y="1061516"/>
            <a:ext cx="2197438" cy="738662"/>
          </a:xfrm>
          <a:prstGeom prst="rect">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0055A0"/>
                </a:solidFill>
                <a:effectLst/>
                <a:uFillTx/>
                <a:latin typeface="Arial"/>
                <a:ea typeface="Arial"/>
                <a:cs typeface="Arial"/>
                <a:sym typeface="Arial"/>
              </a:rPr>
              <a:t>Scheme of the ion source delivering protons to all CERN accelerators</a:t>
            </a:r>
            <a:endParaRPr kumimoji="0" lang="en-GB" sz="1400" b="0" i="0" u="none" strike="noStrike" cap="none" spc="0" normalizeH="0" baseline="0" dirty="0">
              <a:ln>
                <a:noFill/>
              </a:ln>
              <a:solidFill>
                <a:srgbClr val="0055A0"/>
              </a:solidFill>
              <a:effectLst/>
              <a:uFillTx/>
              <a:latin typeface="Arial"/>
              <a:ea typeface="Arial"/>
              <a:cs typeface="Arial"/>
              <a:sym typeface="Arial"/>
            </a:endParaRPr>
          </a:p>
        </p:txBody>
      </p:sp>
      <p:pic>
        <p:nvPicPr>
          <p:cNvPr id="16" name="Picture 1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413060" y="1887317"/>
            <a:ext cx="2297152" cy="2085758"/>
          </a:xfrm>
          <a:prstGeom prst="rect">
            <a:avLst/>
          </a:prstGeom>
        </p:spPr>
      </p:pic>
      <p:sp>
        <p:nvSpPr>
          <p:cNvPr id="18" name="TextBox 17"/>
          <p:cNvSpPr txBox="1"/>
          <p:nvPr/>
        </p:nvSpPr>
        <p:spPr>
          <a:xfrm>
            <a:off x="375999" y="5586089"/>
            <a:ext cx="11704484"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55A0"/>
                </a:solidFill>
                <a:effectLst/>
                <a:uFillTx/>
                <a:latin typeface="Arial"/>
                <a:ea typeface="Arial"/>
                <a:cs typeface="Arial"/>
                <a:sym typeface="Arial"/>
              </a:rPr>
              <a:t>In both cases, after production </a:t>
            </a:r>
            <a:r>
              <a:rPr lang="en-US" dirty="0">
                <a:solidFill>
                  <a:srgbClr val="0055A0"/>
                </a:solidFill>
                <a:latin typeface="Arial"/>
                <a:ea typeface="Arial"/>
                <a:cs typeface="Arial"/>
                <a:sym typeface="Arial"/>
              </a:rPr>
              <a:t>we</a:t>
            </a:r>
            <a:r>
              <a:rPr kumimoji="0" lang="en-US" sz="1800" b="0" i="0" u="none" strike="noStrike" cap="none" spc="0" normalizeH="0" baseline="0" dirty="0">
                <a:ln>
                  <a:noFill/>
                </a:ln>
                <a:solidFill>
                  <a:srgbClr val="0055A0"/>
                </a:solidFill>
                <a:effectLst/>
                <a:uFillTx/>
                <a:latin typeface="Arial"/>
                <a:ea typeface="Arial"/>
                <a:cs typeface="Arial"/>
                <a:sym typeface="Arial"/>
              </a:rPr>
              <a:t> need</a:t>
            </a:r>
            <a:r>
              <a:rPr kumimoji="0" lang="en-US" sz="1800" b="0" i="0" u="none" strike="noStrike" cap="none" spc="0" normalizeH="0" dirty="0">
                <a:ln>
                  <a:noFill/>
                </a:ln>
                <a:solidFill>
                  <a:srgbClr val="0055A0"/>
                </a:solidFill>
                <a:effectLst/>
                <a:uFillTx/>
                <a:latin typeface="Arial"/>
                <a:ea typeface="Arial"/>
                <a:cs typeface="Arial"/>
                <a:sym typeface="Arial"/>
              </a:rPr>
              <a:t> to </a:t>
            </a:r>
            <a:r>
              <a:rPr lang="en-US" dirty="0">
                <a:solidFill>
                  <a:srgbClr val="0055A0"/>
                </a:solidFill>
                <a:latin typeface="Arial"/>
                <a:ea typeface="Arial"/>
                <a:cs typeface="Arial"/>
                <a:sym typeface="Arial"/>
              </a:rPr>
              <a:t>give a first small acceleration (&lt; 100 keV) with an electrostatic section</a:t>
            </a:r>
            <a:r>
              <a:rPr kumimoji="0" lang="en-US" sz="1800" b="0" i="0" u="none" strike="noStrike" cap="none" spc="0" normalizeH="0" baseline="0" dirty="0">
                <a:ln>
                  <a:noFill/>
                </a:ln>
                <a:solidFill>
                  <a:srgbClr val="0055A0"/>
                </a:solidFill>
                <a:effectLst/>
                <a:uFillTx/>
                <a:latin typeface="Arial"/>
                <a:ea typeface="Arial"/>
                <a:cs typeface="Arial"/>
                <a:sym typeface="Arial"/>
              </a:rPr>
              <a:t> </a:t>
            </a:r>
            <a:endParaRPr kumimoji="0" lang="en-GB" sz="1800" b="0" i="0" u="none" strike="noStrike" cap="none" spc="0" normalizeH="0" baseline="0" dirty="0">
              <a:ln>
                <a:noFill/>
              </a:ln>
              <a:solidFill>
                <a:srgbClr val="0055A0"/>
              </a:solidFill>
              <a:effectLst/>
              <a:uFillTx/>
              <a:latin typeface="Arial"/>
              <a:ea typeface="Arial"/>
              <a:cs typeface="Arial"/>
              <a:sym typeface="Arial"/>
            </a:endParaRPr>
          </a:p>
        </p:txBody>
      </p:sp>
      <p:pic>
        <p:nvPicPr>
          <p:cNvPr id="19" name="Picture 18"/>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579507" y="3584555"/>
            <a:ext cx="2569597" cy="1926857"/>
          </a:xfrm>
          <a:prstGeom prst="rect">
            <a:avLst/>
          </a:prstGeom>
        </p:spPr>
      </p:pic>
    </p:spTree>
    <p:extLst>
      <p:ext uri="{BB962C8B-B14F-4D97-AF65-F5344CB8AC3E}">
        <p14:creationId xmlns:p14="http://schemas.microsoft.com/office/powerpoint/2010/main" val="34448562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origin of all CERN protons</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39</a:t>
            </a:fld>
            <a:endParaRPr lang="en-US" dirty="0">
              <a:solidFill>
                <a:srgbClr val="0055A0">
                  <a:tint val="75000"/>
                </a:srgbClr>
              </a:solidFill>
            </a:endParaRPr>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97447" y="1483657"/>
            <a:ext cx="3139806" cy="4243524"/>
          </a:xfrm>
          <a:prstGeom prst="rect">
            <a:avLst/>
          </a:prstGeom>
        </p:spPr>
      </p:pic>
      <p:sp>
        <p:nvSpPr>
          <p:cNvPr id="8" name="Shape 1370"/>
          <p:cNvSpPr/>
          <p:nvPr/>
        </p:nvSpPr>
        <p:spPr>
          <a:xfrm>
            <a:off x="5206309" y="2204905"/>
            <a:ext cx="6041808" cy="2154436"/>
          </a:xfrm>
          <a:prstGeom prst="rect">
            <a:avLst/>
          </a:prstGeom>
          <a:ln w="12700">
            <a:miter lim="400000"/>
          </a:ln>
          <a:extLst>
            <a:ext uri="{C572A759-6A51-4108-AA02-DFA0A04FC94B}">
              <ma14:wrappingTextBoxFlag xmlns:ma14="http://schemas.microsoft.com/office/mac/drawingml/2011/main" xmlns="" val="1"/>
            </a:ext>
          </a:extLst>
        </p:spPr>
        <p:txBody>
          <a:bodyPr wrap="square" lIns="60959" rIns="60959">
            <a:spAutoFit/>
          </a:bodyPr>
          <a:lstStyle>
            <a:lvl1pPr>
              <a:defRPr sz="4400">
                <a:solidFill>
                  <a:srgbClr val="0096FF"/>
                </a:solidFill>
              </a:defRPr>
            </a:lvl1pPr>
          </a:lstStyle>
          <a:p>
            <a:pPr hangingPunct="0">
              <a:defRPr sz="1800"/>
            </a:pPr>
            <a:r>
              <a:rPr lang="fr-CH" sz="2400" i="1" kern="0" dirty="0">
                <a:latin typeface="Arial"/>
                <a:cs typeface="Arial"/>
                <a:sym typeface="Arial"/>
              </a:rPr>
              <a:t>A 5 kg </a:t>
            </a:r>
            <a:r>
              <a:rPr lang="fr-CH" sz="2400" i="1" kern="0" dirty="0" err="1">
                <a:latin typeface="Arial"/>
                <a:cs typeface="Arial"/>
                <a:sym typeface="Arial"/>
              </a:rPr>
              <a:t>bottle</a:t>
            </a:r>
            <a:r>
              <a:rPr lang="fr-CH" sz="2400" i="1" kern="0" dirty="0">
                <a:latin typeface="Arial"/>
                <a:cs typeface="Arial"/>
                <a:sym typeface="Arial"/>
              </a:rPr>
              <a:t> of </a:t>
            </a:r>
            <a:r>
              <a:rPr lang="fr-CH" sz="2400" i="1" kern="0" dirty="0" err="1">
                <a:latin typeface="Arial"/>
                <a:cs typeface="Arial"/>
                <a:sym typeface="Arial"/>
              </a:rPr>
              <a:t>hydrogen</a:t>
            </a:r>
            <a:r>
              <a:rPr lang="fr-CH" sz="2400" i="1" kern="0" dirty="0">
                <a:latin typeface="Arial"/>
                <a:cs typeface="Arial"/>
                <a:sym typeface="Arial"/>
              </a:rPr>
              <a:t> </a:t>
            </a:r>
            <a:r>
              <a:rPr lang="fr-CH" sz="2400" i="1" kern="0" dirty="0" err="1">
                <a:latin typeface="Arial"/>
                <a:cs typeface="Arial"/>
                <a:sym typeface="Arial"/>
              </a:rPr>
              <a:t>contains</a:t>
            </a:r>
            <a:r>
              <a:rPr lang="fr-CH" sz="2400" i="1" kern="0" dirty="0">
                <a:latin typeface="Arial"/>
                <a:cs typeface="Arial"/>
                <a:sym typeface="Arial"/>
              </a:rPr>
              <a:t> 3’000’000’000’000’000’000 billions of protons! </a:t>
            </a:r>
          </a:p>
          <a:p>
            <a:pPr hangingPunct="0">
              <a:defRPr sz="1800"/>
            </a:pPr>
            <a:endParaRPr lang="fr-CH" sz="1400" i="1" kern="0" dirty="0">
              <a:latin typeface="Arial"/>
              <a:cs typeface="Arial"/>
              <a:sym typeface="Arial"/>
            </a:endParaRPr>
          </a:p>
          <a:p>
            <a:pPr hangingPunct="0">
              <a:defRPr sz="1800"/>
            </a:pPr>
            <a:r>
              <a:rPr lang="fr-CH" sz="2400" i="1" kern="0" dirty="0">
                <a:latin typeface="Arial"/>
                <a:cs typeface="Arial"/>
                <a:sym typeface="Arial"/>
              </a:rPr>
              <a:t>And the LHC </a:t>
            </a:r>
            <a:r>
              <a:rPr lang="fr-CH" sz="2400" i="1" kern="0" dirty="0" err="1">
                <a:latin typeface="Arial"/>
                <a:cs typeface="Arial"/>
                <a:sym typeface="Arial"/>
              </a:rPr>
              <a:t>needs</a:t>
            </a:r>
            <a:r>
              <a:rPr lang="fr-CH" sz="2400" i="1" kern="0" dirty="0">
                <a:latin typeface="Arial"/>
                <a:cs typeface="Arial"/>
                <a:sym typeface="Arial"/>
              </a:rPr>
              <a:t> </a:t>
            </a:r>
            <a:r>
              <a:rPr lang="fr-CH" sz="2400" i="1" kern="0" dirty="0" err="1">
                <a:latin typeface="Arial"/>
                <a:cs typeface="Arial"/>
                <a:sym typeface="Arial"/>
              </a:rPr>
              <a:t>only</a:t>
            </a:r>
            <a:r>
              <a:rPr lang="fr-CH" sz="2400" i="1" kern="0" dirty="0">
                <a:latin typeface="Arial"/>
                <a:cs typeface="Arial"/>
                <a:sym typeface="Arial"/>
              </a:rPr>
              <a:t> 1’200’000 billions of protons per </a:t>
            </a:r>
            <a:r>
              <a:rPr lang="fr-CH" sz="2400" i="1" kern="0" dirty="0" err="1">
                <a:latin typeface="Arial"/>
                <a:cs typeface="Arial"/>
                <a:sym typeface="Arial"/>
              </a:rPr>
              <a:t>day</a:t>
            </a:r>
            <a:r>
              <a:rPr lang="fr-CH" sz="2400" i="1" kern="0" dirty="0">
                <a:latin typeface="Arial"/>
                <a:cs typeface="Arial"/>
                <a:sym typeface="Arial"/>
              </a:rPr>
              <a:t>.</a:t>
            </a:r>
          </a:p>
        </p:txBody>
      </p:sp>
    </p:spTree>
    <p:extLst>
      <p:ext uri="{BB962C8B-B14F-4D97-AF65-F5344CB8AC3E}">
        <p14:creationId xmlns:p14="http://schemas.microsoft.com/office/powerpoint/2010/main" val="3926598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281E7-4083-4121-9957-1AF31A2C8BAD}"/>
              </a:ext>
            </a:extLst>
          </p:cNvPr>
          <p:cNvSpPr>
            <a:spLocks noGrp="1"/>
          </p:cNvSpPr>
          <p:nvPr>
            <p:ph type="title"/>
          </p:nvPr>
        </p:nvSpPr>
        <p:spPr>
          <a:xfrm>
            <a:off x="0" y="3909"/>
            <a:ext cx="12192000" cy="907538"/>
          </a:xfrm>
        </p:spPr>
        <p:txBody>
          <a:bodyPr>
            <a:normAutofit/>
          </a:bodyPr>
          <a:lstStyle/>
          <a:p>
            <a:r>
              <a:rPr lang="en-GB" sz="4400" dirty="0"/>
              <a:t>What is a particle accelerator ?</a:t>
            </a:r>
          </a:p>
        </p:txBody>
      </p:sp>
      <p:sp>
        <p:nvSpPr>
          <p:cNvPr id="4" name="Slide Number Placeholder 3">
            <a:extLst>
              <a:ext uri="{FF2B5EF4-FFF2-40B4-BE49-F238E27FC236}">
                <a16:creationId xmlns:a16="http://schemas.microsoft.com/office/drawing/2014/main" id="{BCE12F94-05F8-46B4-B888-736AA049A47F}"/>
              </a:ext>
            </a:extLst>
          </p:cNvPr>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pPr/>
              <a:t>4</a:t>
            </a:fld>
            <a:endParaRPr lang="en-US" dirty="0"/>
          </a:p>
        </p:txBody>
      </p:sp>
      <p:pic>
        <p:nvPicPr>
          <p:cNvPr id="5" name="Picture 4">
            <a:extLst>
              <a:ext uri="{FF2B5EF4-FFF2-40B4-BE49-F238E27FC236}">
                <a16:creationId xmlns:a16="http://schemas.microsoft.com/office/drawing/2014/main" id="{F9CCAD72-2DBC-4745-9A4B-0CA1355CD1B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846027" y="2474746"/>
            <a:ext cx="2112160" cy="1467851"/>
          </a:xfrm>
          <a:prstGeom prst="rect">
            <a:avLst/>
          </a:prstGeom>
        </p:spPr>
      </p:pic>
      <p:cxnSp>
        <p:nvCxnSpPr>
          <p:cNvPr id="8" name="Straight Arrow Connector 7">
            <a:extLst>
              <a:ext uri="{FF2B5EF4-FFF2-40B4-BE49-F238E27FC236}">
                <a16:creationId xmlns:a16="http://schemas.microsoft.com/office/drawing/2014/main" id="{ABD78839-02F9-4BCB-9532-3815F000394D}"/>
              </a:ext>
            </a:extLst>
          </p:cNvPr>
          <p:cNvCxnSpPr>
            <a:cxnSpLocks/>
            <a:stCxn id="14" idx="6"/>
          </p:cNvCxnSpPr>
          <p:nvPr/>
        </p:nvCxnSpPr>
        <p:spPr>
          <a:xfrm>
            <a:off x="3712980" y="3127197"/>
            <a:ext cx="1543414" cy="15438"/>
          </a:xfrm>
          <a:prstGeom prst="straightConnector1">
            <a:avLst/>
          </a:prstGeom>
          <a:ln>
            <a:solidFill>
              <a:schemeClr val="accent6">
                <a:lumMod val="50000"/>
              </a:schemeClr>
            </a:solidFill>
            <a:tailEnd type="triangle" w="lg" len="lg"/>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8C581942-14AA-49FE-ABBF-E8EB45D52993}"/>
              </a:ext>
            </a:extLst>
          </p:cNvPr>
          <p:cNvSpPr txBox="1"/>
          <p:nvPr/>
        </p:nvSpPr>
        <p:spPr>
          <a:xfrm>
            <a:off x="223269" y="1075086"/>
            <a:ext cx="8132461" cy="830997"/>
          </a:xfrm>
          <a:prstGeom prst="rect">
            <a:avLst/>
          </a:prstGeom>
          <a:noFill/>
        </p:spPr>
        <p:txBody>
          <a:bodyPr wrap="square" rtlCol="0">
            <a:spAutoFit/>
          </a:bodyPr>
          <a:lstStyle/>
          <a:p>
            <a:r>
              <a:rPr lang="en-US" sz="2400" dirty="0"/>
              <a:t>Particle accelerators are instruments that can concentrate </a:t>
            </a:r>
            <a:r>
              <a:rPr lang="en-US" sz="2400" b="1" dirty="0">
                <a:solidFill>
                  <a:srgbClr val="FF0000"/>
                </a:solidFill>
              </a:rPr>
              <a:t>large amounts of energy at subatomic scale</a:t>
            </a:r>
            <a:endParaRPr lang="en-US" sz="1400" dirty="0"/>
          </a:p>
        </p:txBody>
      </p:sp>
      <p:sp>
        <p:nvSpPr>
          <p:cNvPr id="14" name="Oval 13">
            <a:extLst>
              <a:ext uri="{FF2B5EF4-FFF2-40B4-BE49-F238E27FC236}">
                <a16:creationId xmlns:a16="http://schemas.microsoft.com/office/drawing/2014/main" id="{5AB314BA-6069-4E92-B138-842C4D97B78A}"/>
              </a:ext>
            </a:extLst>
          </p:cNvPr>
          <p:cNvSpPr/>
          <p:nvPr/>
        </p:nvSpPr>
        <p:spPr>
          <a:xfrm>
            <a:off x="3539244" y="3035560"/>
            <a:ext cx="173736" cy="183274"/>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5" name="TextBox 14">
            <a:extLst>
              <a:ext uri="{FF2B5EF4-FFF2-40B4-BE49-F238E27FC236}">
                <a16:creationId xmlns:a16="http://schemas.microsoft.com/office/drawing/2014/main" id="{202DAE45-F56F-4E9E-8373-3A521D9E5225}"/>
              </a:ext>
            </a:extLst>
          </p:cNvPr>
          <p:cNvSpPr txBox="1"/>
          <p:nvPr/>
        </p:nvSpPr>
        <p:spPr>
          <a:xfrm>
            <a:off x="3212598" y="2285734"/>
            <a:ext cx="1066906" cy="715581"/>
          </a:xfrm>
          <a:prstGeom prst="rect">
            <a:avLst/>
          </a:prstGeom>
          <a:noFill/>
        </p:spPr>
        <p:txBody>
          <a:bodyPr wrap="square" rtlCol="0">
            <a:spAutoFit/>
          </a:bodyPr>
          <a:lstStyle/>
          <a:p>
            <a:r>
              <a:rPr lang="fr-CH" sz="1350" i="1" dirty="0"/>
              <a:t>Beam of </a:t>
            </a:r>
            <a:r>
              <a:rPr lang="fr-CH" sz="1350" i="1" dirty="0" err="1"/>
              <a:t>subatomic</a:t>
            </a:r>
            <a:r>
              <a:rPr lang="fr-CH" sz="1350" i="1" dirty="0"/>
              <a:t> </a:t>
            </a:r>
            <a:r>
              <a:rPr lang="fr-CH" sz="1350" i="1" dirty="0" err="1"/>
              <a:t>particles</a:t>
            </a:r>
            <a:endParaRPr lang="en-GB" sz="1350" i="1" dirty="0"/>
          </a:p>
        </p:txBody>
      </p:sp>
      <p:pic>
        <p:nvPicPr>
          <p:cNvPr id="27" name="Picture 26">
            <a:extLst>
              <a:ext uri="{FF2B5EF4-FFF2-40B4-BE49-F238E27FC236}">
                <a16:creationId xmlns:a16="http://schemas.microsoft.com/office/drawing/2014/main" id="{607AD3A9-69CC-416B-A6EC-F8F3E46D6EF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25722" y="2257518"/>
            <a:ext cx="1554211" cy="1165659"/>
          </a:xfrm>
          <a:prstGeom prst="rect">
            <a:avLst/>
          </a:prstGeom>
        </p:spPr>
      </p:pic>
      <p:cxnSp>
        <p:nvCxnSpPr>
          <p:cNvPr id="30" name="Straight Arrow Connector 29">
            <a:extLst>
              <a:ext uri="{FF2B5EF4-FFF2-40B4-BE49-F238E27FC236}">
                <a16:creationId xmlns:a16="http://schemas.microsoft.com/office/drawing/2014/main" id="{7F14DF95-2D6C-4AE6-ABDC-11B35CA03029}"/>
              </a:ext>
            </a:extLst>
          </p:cNvPr>
          <p:cNvCxnSpPr>
            <a:cxnSpLocks/>
            <a:endCxn id="14" idx="2"/>
          </p:cNvCxnSpPr>
          <p:nvPr/>
        </p:nvCxnSpPr>
        <p:spPr>
          <a:xfrm flipV="1">
            <a:off x="2453248" y="3127197"/>
            <a:ext cx="1085996" cy="15438"/>
          </a:xfrm>
          <a:prstGeom prst="straightConnector1">
            <a:avLst/>
          </a:prstGeom>
          <a:ln>
            <a:solidFill>
              <a:schemeClr val="accent6">
                <a:lumMod val="50000"/>
              </a:schemeClr>
            </a:solidFill>
            <a:tailEnd type="triangle" w="lg" len="lg"/>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B28BF58A-FE93-73CD-3609-89F159A7605F}"/>
              </a:ext>
            </a:extLst>
          </p:cNvPr>
          <p:cNvSpPr txBox="1"/>
          <p:nvPr/>
        </p:nvSpPr>
        <p:spPr>
          <a:xfrm>
            <a:off x="8613566" y="997989"/>
            <a:ext cx="3578434" cy="760959"/>
          </a:xfrm>
          <a:prstGeom prst="rect">
            <a:avLst/>
          </a:prstGeom>
        </p:spPr>
        <p:style>
          <a:lnRef idx="1">
            <a:schemeClr val="accent2"/>
          </a:lnRef>
          <a:fillRef idx="2">
            <a:schemeClr val="accent2"/>
          </a:fillRef>
          <a:effectRef idx="1">
            <a:schemeClr val="accent2"/>
          </a:effectRef>
          <a:fontRef idx="minor">
            <a:schemeClr val="dk1"/>
          </a:fontRef>
        </p:style>
        <p:txBody>
          <a:bodyPr wrap="square" lIns="72000" tIns="72000" rIns="72000" bIns="72000" rtlCol="0">
            <a:spAutoFit/>
          </a:bodyPr>
          <a:lstStyle/>
          <a:p>
            <a:pPr algn="l"/>
            <a:r>
              <a:rPr lang="en-US" sz="2000" i="1" dirty="0">
                <a:latin typeface="Calibri" panose="020F0502020204030204" pitchFamily="34" charset="0"/>
                <a:ea typeface="Calibri" panose="020F0502020204030204" pitchFamily="34" charset="0"/>
                <a:cs typeface="Calibri" panose="020F0502020204030204" pitchFamily="34" charset="0"/>
              </a:rPr>
              <a:t>Accelerators are huge “energy concentrators”</a:t>
            </a:r>
            <a:endParaRPr lang="en-CH" sz="2000" i="1" dirty="0">
              <a:latin typeface="Calibri" panose="020F0502020204030204" pitchFamily="34" charset="0"/>
              <a:ea typeface="Calibri" panose="020F0502020204030204" pitchFamily="34" charset="0"/>
              <a:cs typeface="Calibri" panose="020F0502020204030204" pitchFamily="34" charset="0"/>
            </a:endParaRPr>
          </a:p>
        </p:txBody>
      </p:sp>
      <p:pic>
        <p:nvPicPr>
          <p:cNvPr id="6" name="Picture 5" descr="A picture containing building, brick, outdoor, stone&#10;&#10;Description automatically generated">
            <a:extLst>
              <a:ext uri="{FF2B5EF4-FFF2-40B4-BE49-F238E27FC236}">
                <a16:creationId xmlns:a16="http://schemas.microsoft.com/office/drawing/2014/main" id="{A5259DF7-29BE-0554-3702-301633BB50E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13566" y="1883308"/>
            <a:ext cx="3578434" cy="4473043"/>
          </a:xfrm>
          <a:prstGeom prst="rect">
            <a:avLst/>
          </a:prstGeom>
        </p:spPr>
      </p:pic>
      <p:sp>
        <p:nvSpPr>
          <p:cNvPr id="7" name="TextBox 6">
            <a:extLst>
              <a:ext uri="{FF2B5EF4-FFF2-40B4-BE49-F238E27FC236}">
                <a16:creationId xmlns:a16="http://schemas.microsoft.com/office/drawing/2014/main" id="{10FEEB37-8C11-A79C-1865-B02A50AD13F6}"/>
              </a:ext>
            </a:extLst>
          </p:cNvPr>
          <p:cNvSpPr txBox="1"/>
          <p:nvPr/>
        </p:nvSpPr>
        <p:spPr>
          <a:xfrm>
            <a:off x="8706132" y="1899729"/>
            <a:ext cx="3485867" cy="715578"/>
          </a:xfrm>
          <a:prstGeom prst="rect">
            <a:avLst/>
          </a:prstGeom>
          <a:ln/>
        </p:spPr>
        <p:style>
          <a:lnRef idx="1">
            <a:schemeClr val="accent1"/>
          </a:lnRef>
          <a:fillRef idx="3">
            <a:schemeClr val="accent1"/>
          </a:fillRef>
          <a:effectRef idx="2">
            <a:schemeClr val="accent1"/>
          </a:effectRef>
          <a:fontRef idx="minor">
            <a:schemeClr val="lt1"/>
          </a:fontRef>
        </p:style>
        <p:txBody>
          <a:bodyPr rot="0" spcFirstLastPara="1" vertOverflow="overflow" horzOverflow="overflow" vert="horz" wrap="square" lIns="34289" tIns="34289" rIns="34289" bIns="34289" numCol="1" spcCol="38100" rtlCol="0" anchor="t">
            <a:spAutoFit/>
          </a:bodyPr>
          <a:lstStyle/>
          <a:p>
            <a:pPr defTabSz="685800"/>
            <a:r>
              <a:rPr lang="en-US" sz="1400" dirty="0"/>
              <a:t>Particle accelerators are our door to access the subatomic dimension… to study and exploit the atom and its components</a:t>
            </a:r>
            <a:endParaRPr lang="en-GB" sz="1400" dirty="0"/>
          </a:p>
        </p:txBody>
      </p:sp>
      <p:sp>
        <p:nvSpPr>
          <p:cNvPr id="11" name="TextBox 10">
            <a:extLst>
              <a:ext uri="{FF2B5EF4-FFF2-40B4-BE49-F238E27FC236}">
                <a16:creationId xmlns:a16="http://schemas.microsoft.com/office/drawing/2014/main" id="{C66958D4-42D5-40A4-F74A-54483E202A7D}"/>
              </a:ext>
            </a:extLst>
          </p:cNvPr>
          <p:cNvSpPr txBox="1"/>
          <p:nvPr/>
        </p:nvSpPr>
        <p:spPr>
          <a:xfrm>
            <a:off x="656059" y="4053814"/>
            <a:ext cx="7450221" cy="1969770"/>
          </a:xfrm>
          <a:prstGeom prst="rect">
            <a:avLst/>
          </a:prstGeom>
          <a:noFill/>
        </p:spPr>
        <p:txBody>
          <a:bodyPr wrap="square" rtlCol="0">
            <a:spAutoFit/>
          </a:bodyPr>
          <a:lstStyle/>
          <a:p>
            <a:endParaRPr lang="en-US" sz="1400" dirty="0">
              <a:latin typeface="Calibri" panose="020F0502020204030204" pitchFamily="34" charset="0"/>
              <a:ea typeface="Calibri" panose="020F0502020204030204" pitchFamily="34" charset="0"/>
              <a:cs typeface="Calibri" panose="020F0502020204030204" pitchFamily="34" charset="0"/>
            </a:endParaRPr>
          </a:p>
          <a:p>
            <a:r>
              <a:rPr lang="en-US" sz="2000" dirty="0">
                <a:latin typeface="Calibri" panose="020F0502020204030204" pitchFamily="34" charset="0"/>
                <a:ea typeface="Calibri" panose="020F0502020204030204" pitchFamily="34" charset="0"/>
                <a:cs typeface="Calibri" panose="020F0502020204030204" pitchFamily="34" charset="0"/>
              </a:rPr>
              <a:t>Where will this energy go? An accelerated subatomic particle sent towards an atom will:</a:t>
            </a:r>
          </a:p>
          <a:p>
            <a:endParaRPr lang="en-US" sz="800" dirty="0">
              <a:latin typeface="Calibri" panose="020F0502020204030204" pitchFamily="34" charset="0"/>
              <a:ea typeface="Calibri" panose="020F0502020204030204" pitchFamily="34" charset="0"/>
              <a:cs typeface="Calibri" panose="020F0502020204030204" pitchFamily="34" charset="0"/>
            </a:endParaRPr>
          </a:p>
          <a:p>
            <a:pPr marL="257175" indent="-257175">
              <a:buAutoNum type="arabicPeriod"/>
            </a:pPr>
            <a:r>
              <a:rPr lang="en-US" sz="2000" dirty="0">
                <a:latin typeface="Calibri" panose="020F0502020204030204" pitchFamily="34" charset="0"/>
                <a:ea typeface="Calibri" panose="020F0502020204030204" pitchFamily="34" charset="0"/>
                <a:cs typeface="Calibri" panose="020F0502020204030204" pitchFamily="34" charset="0"/>
              </a:rPr>
              <a:t>Deliver some </a:t>
            </a:r>
            <a:r>
              <a:rPr lang="en-US" sz="2000" b="1" dirty="0">
                <a:solidFill>
                  <a:srgbClr val="FF0000"/>
                </a:solidFill>
                <a:latin typeface="Calibri" panose="020F0502020204030204" pitchFamily="34" charset="0"/>
                <a:ea typeface="Calibri" panose="020F0502020204030204" pitchFamily="34" charset="0"/>
                <a:cs typeface="Calibri" panose="020F0502020204030204" pitchFamily="34" charset="0"/>
              </a:rPr>
              <a:t>energy to the electrons</a:t>
            </a:r>
            <a:r>
              <a:rPr lang="en-US" sz="2000" dirty="0">
                <a:latin typeface="Calibri" panose="020F0502020204030204" pitchFamily="34" charset="0"/>
                <a:ea typeface="Calibri" panose="020F0502020204030204" pitchFamily="34" charset="0"/>
                <a:cs typeface="Calibri" panose="020F0502020204030204" pitchFamily="34" charset="0"/>
              </a:rPr>
              <a:t>.</a:t>
            </a:r>
          </a:p>
          <a:p>
            <a:pPr marL="257175" indent="-257175">
              <a:buAutoNum type="arabicPeriod"/>
            </a:pPr>
            <a:r>
              <a:rPr lang="en-US" sz="2000" dirty="0">
                <a:solidFill>
                  <a:srgbClr val="0070C0"/>
                </a:solidFill>
                <a:latin typeface="Calibri" panose="020F0502020204030204" pitchFamily="34" charset="0"/>
                <a:ea typeface="Calibri" panose="020F0502020204030204" pitchFamily="34" charset="0"/>
                <a:cs typeface="Calibri" panose="020F0502020204030204" pitchFamily="34" charset="0"/>
              </a:rPr>
              <a:t>Deliver some </a:t>
            </a:r>
            <a:r>
              <a:rPr lang="en-US" sz="2000" b="1" dirty="0">
                <a:solidFill>
                  <a:srgbClr val="FF0000"/>
                </a:solidFill>
                <a:latin typeface="Calibri" panose="020F0502020204030204" pitchFamily="34" charset="0"/>
                <a:ea typeface="Calibri" panose="020F0502020204030204" pitchFamily="34" charset="0"/>
                <a:cs typeface="Calibri" panose="020F0502020204030204" pitchFamily="34" charset="0"/>
              </a:rPr>
              <a:t>energy to the nucleus </a:t>
            </a:r>
            <a:r>
              <a:rPr lang="en-US" sz="2000" dirty="0">
                <a:solidFill>
                  <a:srgbClr val="0070C0"/>
                </a:solidFill>
                <a:latin typeface="Calibri" panose="020F0502020204030204" pitchFamily="34" charset="0"/>
                <a:ea typeface="Calibri" panose="020F0502020204030204" pitchFamily="34" charset="0"/>
                <a:cs typeface="Calibri" panose="020F0502020204030204" pitchFamily="34" charset="0"/>
              </a:rPr>
              <a:t>(if the particle has sufficient energy to penetrate the atom.</a:t>
            </a:r>
          </a:p>
        </p:txBody>
      </p:sp>
    </p:spTree>
    <p:extLst>
      <p:ext uri="{BB962C8B-B14F-4D97-AF65-F5344CB8AC3E}">
        <p14:creationId xmlns:p14="http://schemas.microsoft.com/office/powerpoint/2010/main" val="20574583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574431" y="339731"/>
            <a:ext cx="10969139" cy="809132"/>
          </a:xfrm>
          <a:prstGeom prst="rect">
            <a:avLst/>
          </a:prstGeom>
        </p:spPr>
        <p:txBody>
          <a:bodyPr>
            <a:noAutofit/>
          </a:bodyPr>
          <a:lstStyle>
            <a:lvl1pPr marL="0" marR="0" indent="0" algn="l" defTabSz="1219170" rtl="0" latinLnBrk="0">
              <a:lnSpc>
                <a:spcPct val="100000"/>
              </a:lnSpc>
              <a:spcBef>
                <a:spcPts val="0"/>
              </a:spcBef>
              <a:spcAft>
                <a:spcPts val="0"/>
              </a:spcAft>
              <a:buClrTx/>
              <a:buSzTx/>
              <a:buFontTx/>
              <a:buNone/>
              <a:tabLst/>
              <a:defRPr sz="6133" b="0" i="0" u="none" strike="noStrike" cap="none" spc="0" baseline="0">
                <a:ln>
                  <a:noFill/>
                </a:ln>
                <a:solidFill>
                  <a:srgbClr val="0055A0"/>
                </a:solidFill>
                <a:uFillTx/>
                <a:latin typeface="Arial"/>
                <a:ea typeface="Arial"/>
                <a:cs typeface="Arial"/>
                <a:sym typeface="Arial"/>
              </a:defRPr>
            </a:lvl1pPr>
            <a:lvl2pPr marL="0" marR="0" indent="0" algn="l" defTabSz="1219170" rtl="0" latinLnBrk="0">
              <a:lnSpc>
                <a:spcPct val="100000"/>
              </a:lnSpc>
              <a:spcBef>
                <a:spcPts val="0"/>
              </a:spcBef>
              <a:spcAft>
                <a:spcPts val="0"/>
              </a:spcAft>
              <a:buClrTx/>
              <a:buSzTx/>
              <a:buFontTx/>
              <a:buNone/>
              <a:tabLst/>
              <a:defRPr sz="6133" b="0" i="0" u="none" strike="noStrike" cap="none" spc="0" baseline="0">
                <a:ln>
                  <a:noFill/>
                </a:ln>
                <a:solidFill>
                  <a:srgbClr val="0055A0"/>
                </a:solidFill>
                <a:uFillTx/>
                <a:latin typeface="Arial"/>
                <a:ea typeface="Arial"/>
                <a:cs typeface="Arial"/>
                <a:sym typeface="Arial"/>
              </a:defRPr>
            </a:lvl2pPr>
            <a:lvl3pPr marL="0" marR="0" indent="0" algn="l" defTabSz="1219170" rtl="0" latinLnBrk="0">
              <a:lnSpc>
                <a:spcPct val="100000"/>
              </a:lnSpc>
              <a:spcBef>
                <a:spcPts val="0"/>
              </a:spcBef>
              <a:spcAft>
                <a:spcPts val="0"/>
              </a:spcAft>
              <a:buClrTx/>
              <a:buSzTx/>
              <a:buFontTx/>
              <a:buNone/>
              <a:tabLst/>
              <a:defRPr sz="6133" b="0" i="0" u="none" strike="noStrike" cap="none" spc="0" baseline="0">
                <a:ln>
                  <a:noFill/>
                </a:ln>
                <a:solidFill>
                  <a:srgbClr val="0055A0"/>
                </a:solidFill>
                <a:uFillTx/>
                <a:latin typeface="Arial"/>
                <a:ea typeface="Arial"/>
                <a:cs typeface="Arial"/>
                <a:sym typeface="Arial"/>
              </a:defRPr>
            </a:lvl3pPr>
            <a:lvl4pPr marL="0" marR="0" indent="0" algn="l" defTabSz="1219170" rtl="0" latinLnBrk="0">
              <a:lnSpc>
                <a:spcPct val="100000"/>
              </a:lnSpc>
              <a:spcBef>
                <a:spcPts val="0"/>
              </a:spcBef>
              <a:spcAft>
                <a:spcPts val="0"/>
              </a:spcAft>
              <a:buClrTx/>
              <a:buSzTx/>
              <a:buFontTx/>
              <a:buNone/>
              <a:tabLst/>
              <a:defRPr sz="6133" b="0" i="0" u="none" strike="noStrike" cap="none" spc="0" baseline="0">
                <a:ln>
                  <a:noFill/>
                </a:ln>
                <a:solidFill>
                  <a:srgbClr val="0055A0"/>
                </a:solidFill>
                <a:uFillTx/>
                <a:latin typeface="Arial"/>
                <a:ea typeface="Arial"/>
                <a:cs typeface="Arial"/>
                <a:sym typeface="Arial"/>
              </a:defRPr>
            </a:lvl4pPr>
            <a:lvl5pPr marL="0" marR="0" indent="0" algn="l" defTabSz="1219170" rtl="0" latinLnBrk="0">
              <a:lnSpc>
                <a:spcPct val="100000"/>
              </a:lnSpc>
              <a:spcBef>
                <a:spcPts val="0"/>
              </a:spcBef>
              <a:spcAft>
                <a:spcPts val="0"/>
              </a:spcAft>
              <a:buClrTx/>
              <a:buSzTx/>
              <a:buFontTx/>
              <a:buNone/>
              <a:tabLst/>
              <a:defRPr sz="6133" b="0" i="0" u="none" strike="noStrike" cap="none" spc="0" baseline="0">
                <a:ln>
                  <a:noFill/>
                </a:ln>
                <a:solidFill>
                  <a:srgbClr val="0055A0"/>
                </a:solidFill>
                <a:uFillTx/>
                <a:latin typeface="Arial"/>
                <a:ea typeface="Arial"/>
                <a:cs typeface="Arial"/>
                <a:sym typeface="Arial"/>
              </a:defRPr>
            </a:lvl5pPr>
            <a:lvl6pPr marL="0" marR="0" indent="0" algn="l" defTabSz="1219170" rtl="0" latinLnBrk="0">
              <a:lnSpc>
                <a:spcPct val="100000"/>
              </a:lnSpc>
              <a:spcBef>
                <a:spcPts val="0"/>
              </a:spcBef>
              <a:spcAft>
                <a:spcPts val="0"/>
              </a:spcAft>
              <a:buClrTx/>
              <a:buSzTx/>
              <a:buFontTx/>
              <a:buNone/>
              <a:tabLst/>
              <a:defRPr sz="6133" b="0" i="0" u="none" strike="noStrike" cap="none" spc="0" baseline="0">
                <a:ln>
                  <a:noFill/>
                </a:ln>
                <a:solidFill>
                  <a:srgbClr val="0055A0"/>
                </a:solidFill>
                <a:uFillTx/>
                <a:latin typeface="Arial"/>
                <a:ea typeface="Arial"/>
                <a:cs typeface="Arial"/>
                <a:sym typeface="Arial"/>
              </a:defRPr>
            </a:lvl6pPr>
            <a:lvl7pPr marL="0" marR="0" indent="0" algn="l" defTabSz="1219170" rtl="0" latinLnBrk="0">
              <a:lnSpc>
                <a:spcPct val="100000"/>
              </a:lnSpc>
              <a:spcBef>
                <a:spcPts val="0"/>
              </a:spcBef>
              <a:spcAft>
                <a:spcPts val="0"/>
              </a:spcAft>
              <a:buClrTx/>
              <a:buSzTx/>
              <a:buFontTx/>
              <a:buNone/>
              <a:tabLst/>
              <a:defRPr sz="6133" b="0" i="0" u="none" strike="noStrike" cap="none" spc="0" baseline="0">
                <a:ln>
                  <a:noFill/>
                </a:ln>
                <a:solidFill>
                  <a:srgbClr val="0055A0"/>
                </a:solidFill>
                <a:uFillTx/>
                <a:latin typeface="Arial"/>
                <a:ea typeface="Arial"/>
                <a:cs typeface="Arial"/>
                <a:sym typeface="Arial"/>
              </a:defRPr>
            </a:lvl7pPr>
            <a:lvl8pPr marL="0" marR="0" indent="0" algn="l" defTabSz="1219170" rtl="0" latinLnBrk="0">
              <a:lnSpc>
                <a:spcPct val="100000"/>
              </a:lnSpc>
              <a:spcBef>
                <a:spcPts val="0"/>
              </a:spcBef>
              <a:spcAft>
                <a:spcPts val="0"/>
              </a:spcAft>
              <a:buClrTx/>
              <a:buSzTx/>
              <a:buFontTx/>
              <a:buNone/>
              <a:tabLst/>
              <a:defRPr sz="6133" b="0" i="0" u="none" strike="noStrike" cap="none" spc="0" baseline="0">
                <a:ln>
                  <a:noFill/>
                </a:ln>
                <a:solidFill>
                  <a:srgbClr val="0055A0"/>
                </a:solidFill>
                <a:uFillTx/>
                <a:latin typeface="Arial"/>
                <a:ea typeface="Arial"/>
                <a:cs typeface="Arial"/>
                <a:sym typeface="Arial"/>
              </a:defRPr>
            </a:lvl8pPr>
            <a:lvl9pPr marL="0" marR="0" indent="0" algn="l" defTabSz="1219170" rtl="0" latinLnBrk="0">
              <a:lnSpc>
                <a:spcPct val="100000"/>
              </a:lnSpc>
              <a:spcBef>
                <a:spcPts val="0"/>
              </a:spcBef>
              <a:spcAft>
                <a:spcPts val="0"/>
              </a:spcAft>
              <a:buClrTx/>
              <a:buSzTx/>
              <a:buFontTx/>
              <a:buNone/>
              <a:tabLst/>
              <a:defRPr sz="6133" b="0" i="0" u="none" strike="noStrike" cap="none" spc="0" baseline="0">
                <a:ln>
                  <a:noFill/>
                </a:ln>
                <a:solidFill>
                  <a:srgbClr val="0055A0"/>
                </a:solidFill>
                <a:uFillTx/>
                <a:latin typeface="Arial"/>
                <a:ea typeface="Arial"/>
                <a:cs typeface="Arial"/>
                <a:sym typeface="Arial"/>
              </a:defRPr>
            </a:lvl9pPr>
          </a:lstStyle>
          <a:p>
            <a:r>
              <a:rPr lang="en-US" sz="4400" kern="0" dirty="0"/>
              <a:t>The initial acceleration stage</a:t>
            </a:r>
            <a:endParaRPr lang="en-GB" sz="4400" kern="0" dirty="0"/>
          </a:p>
        </p:txBody>
      </p:sp>
      <p:pic>
        <p:nvPicPr>
          <p:cNvPr id="15" name="Picture 1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5301" y="1148863"/>
            <a:ext cx="2457672" cy="2672860"/>
          </a:xfrm>
          <a:prstGeom prst="rect">
            <a:avLst/>
          </a:prstGeom>
        </p:spPr>
      </p:pic>
      <p:sp>
        <p:nvSpPr>
          <p:cNvPr id="16" name="TextBox 15"/>
          <p:cNvSpPr txBox="1"/>
          <p:nvPr/>
        </p:nvSpPr>
        <p:spPr>
          <a:xfrm>
            <a:off x="3333202" y="1409637"/>
            <a:ext cx="3766063" cy="34163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R="0" algn="l" defTabSz="914400" rtl="0" fontAlgn="auto" latinLnBrk="0" hangingPunct="0">
              <a:lnSpc>
                <a:spcPct val="100000"/>
              </a:lnSpc>
              <a:spcBef>
                <a:spcPts val="0"/>
              </a:spcBef>
              <a:spcAft>
                <a:spcPts val="0"/>
              </a:spcAft>
              <a:buClrTx/>
              <a:buSzTx/>
              <a:tabLst/>
            </a:pPr>
            <a:r>
              <a:rPr kumimoji="0" lang="en-US" sz="2400" b="1" i="0" u="none" strike="noStrike" cap="none" spc="0" normalizeH="0" baseline="0" dirty="0">
                <a:ln>
                  <a:noFill/>
                </a:ln>
                <a:solidFill>
                  <a:srgbClr val="FF0000"/>
                </a:solidFill>
                <a:effectLst/>
                <a:uFillTx/>
                <a:latin typeface="Arial"/>
                <a:ea typeface="Arial"/>
                <a:cs typeface="Arial"/>
                <a:sym typeface="Arial"/>
              </a:rPr>
              <a:t>Electrostatic</a:t>
            </a:r>
            <a:r>
              <a:rPr kumimoji="0" lang="en-US" sz="2400" b="0" i="0" u="none" strike="noStrike" cap="none" spc="0" normalizeH="0" baseline="0" dirty="0">
                <a:ln>
                  <a:noFill/>
                </a:ln>
                <a:solidFill>
                  <a:srgbClr val="0055A0"/>
                </a:solidFill>
                <a:effectLst/>
                <a:uFillTx/>
                <a:latin typeface="Arial"/>
                <a:ea typeface="Arial"/>
                <a:cs typeface="Arial"/>
                <a:sym typeface="Arial"/>
              </a:rPr>
              <a:t>: use a DC voltage between 2 tubes</a:t>
            </a:r>
          </a:p>
          <a:p>
            <a:pPr marR="0" algn="l" defTabSz="914400" rtl="0" fontAlgn="auto" latinLnBrk="0" hangingPunct="0">
              <a:lnSpc>
                <a:spcPct val="100000"/>
              </a:lnSpc>
              <a:spcBef>
                <a:spcPts val="0"/>
              </a:spcBef>
              <a:spcAft>
                <a:spcPts val="0"/>
              </a:spcAft>
              <a:buClrTx/>
              <a:buSzTx/>
              <a:tabLst/>
            </a:pPr>
            <a:endParaRPr lang="en-US" sz="2400" dirty="0">
              <a:solidFill>
                <a:srgbClr val="0055A0"/>
              </a:solidFill>
              <a:latin typeface="Arial"/>
              <a:ea typeface="Arial"/>
              <a:cs typeface="Arial"/>
              <a:sym typeface="Arial"/>
            </a:endParaRPr>
          </a:p>
          <a:p>
            <a:pPr marR="0" algn="l" defTabSz="914400" rtl="0" fontAlgn="auto" latinLnBrk="0" hangingPunct="0">
              <a:lnSpc>
                <a:spcPct val="100000"/>
              </a:lnSpc>
              <a:spcBef>
                <a:spcPts val="0"/>
              </a:spcBef>
              <a:spcAft>
                <a:spcPts val="0"/>
              </a:spcAft>
              <a:buClrTx/>
              <a:buSzTx/>
              <a:tabLst/>
            </a:pPr>
            <a:r>
              <a:rPr kumimoji="0" lang="en-US" sz="2400" b="0" i="0" u="none" strike="noStrike" cap="none" spc="0" normalizeH="0" baseline="0" dirty="0">
                <a:ln>
                  <a:noFill/>
                </a:ln>
                <a:solidFill>
                  <a:srgbClr val="0055A0"/>
                </a:solidFill>
                <a:effectLst/>
                <a:uFillTx/>
                <a:latin typeface="Arial"/>
                <a:ea typeface="Arial"/>
                <a:cs typeface="Arial"/>
                <a:sym typeface="Arial"/>
              </a:rPr>
              <a:t>Corresponds to a capacitor </a:t>
            </a:r>
          </a:p>
          <a:p>
            <a:pPr marR="0" algn="l" defTabSz="914400" rtl="0" fontAlgn="auto" latinLnBrk="0" hangingPunct="0">
              <a:lnSpc>
                <a:spcPct val="100000"/>
              </a:lnSpc>
              <a:spcBef>
                <a:spcPts val="0"/>
              </a:spcBef>
              <a:spcAft>
                <a:spcPts val="0"/>
              </a:spcAft>
              <a:buClrTx/>
              <a:buSzTx/>
              <a:tabLst/>
            </a:pPr>
            <a:endParaRPr kumimoji="0" lang="en-US" sz="2400" b="0" i="0" u="none" strike="noStrike" cap="none" spc="0" normalizeH="0" baseline="0" dirty="0">
              <a:ln>
                <a:noFill/>
              </a:ln>
              <a:solidFill>
                <a:srgbClr val="0055A0"/>
              </a:solidFill>
              <a:effectLst/>
              <a:uFillTx/>
              <a:latin typeface="Arial"/>
              <a:ea typeface="Arial"/>
              <a:cs typeface="Arial"/>
              <a:sym typeface="Arial"/>
            </a:endParaRPr>
          </a:p>
          <a:p>
            <a:pPr marL="0" marR="0" indent="0" algn="l" defTabSz="914400" rtl="0" fontAlgn="auto" latinLnBrk="0" hangingPunct="0">
              <a:lnSpc>
                <a:spcPct val="100000"/>
              </a:lnSpc>
              <a:spcBef>
                <a:spcPts val="0"/>
              </a:spcBef>
              <a:spcAft>
                <a:spcPts val="0"/>
              </a:spcAft>
              <a:buClrTx/>
              <a:buSzTx/>
              <a:buFontTx/>
              <a:buNone/>
              <a:tabLst/>
            </a:pPr>
            <a:r>
              <a:rPr kumimoji="0" lang="en-US" sz="2400" b="0" i="0" u="none" strike="noStrike" cap="none" spc="0" normalizeH="0" baseline="0" dirty="0">
                <a:ln>
                  <a:noFill/>
                </a:ln>
                <a:solidFill>
                  <a:srgbClr val="0055A0"/>
                </a:solidFill>
                <a:effectLst/>
                <a:uFillTx/>
                <a:latin typeface="Arial"/>
                <a:ea typeface="Arial"/>
                <a:cs typeface="Arial"/>
                <a:sym typeface="Arial"/>
              </a:rPr>
              <a:t>Limitations: few</a:t>
            </a:r>
            <a:r>
              <a:rPr kumimoji="0" lang="en-US" sz="2400" b="0" i="0" u="none" strike="noStrike" cap="none" spc="0" normalizeH="0" dirty="0">
                <a:ln>
                  <a:noFill/>
                </a:ln>
                <a:solidFill>
                  <a:srgbClr val="0055A0"/>
                </a:solidFill>
                <a:effectLst/>
                <a:uFillTx/>
                <a:latin typeface="Arial"/>
                <a:ea typeface="Arial"/>
                <a:cs typeface="Arial"/>
                <a:sym typeface="Arial"/>
              </a:rPr>
              <a:t> 100 kV are possible but difficult, few MeV possible but require huge installations </a:t>
            </a:r>
            <a:endParaRPr kumimoji="0" lang="en-GB" sz="2400" b="0" i="0" u="none" strike="noStrike" cap="none" spc="0" normalizeH="0" baseline="0" dirty="0">
              <a:ln>
                <a:noFill/>
              </a:ln>
              <a:solidFill>
                <a:srgbClr val="0055A0"/>
              </a:solidFill>
              <a:effectLst/>
              <a:uFillTx/>
              <a:latin typeface="Arial"/>
              <a:ea typeface="Arial"/>
              <a:cs typeface="Arial"/>
              <a:sym typeface="Arial"/>
            </a:endParaRPr>
          </a:p>
        </p:txBody>
      </p:sp>
      <p:pic>
        <p:nvPicPr>
          <p:cNvPr id="28" name="Picture 2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400370" y="1148863"/>
            <a:ext cx="4307329" cy="4676529"/>
          </a:xfrm>
          <a:prstGeom prst="rect">
            <a:avLst/>
          </a:prstGeom>
        </p:spPr>
      </p:pic>
      <p:sp>
        <p:nvSpPr>
          <p:cNvPr id="29" name="TextBox 28"/>
          <p:cNvSpPr txBox="1"/>
          <p:nvPr/>
        </p:nvSpPr>
        <p:spPr>
          <a:xfrm>
            <a:off x="5043056" y="5086730"/>
            <a:ext cx="2780864" cy="738662"/>
          </a:xfrm>
          <a:prstGeom prst="rect">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1400" dirty="0">
                <a:solidFill>
                  <a:srgbClr val="0055A0"/>
                </a:solidFill>
                <a:latin typeface="Arial"/>
                <a:ea typeface="Arial"/>
                <a:cs typeface="Arial"/>
                <a:sym typeface="Arial"/>
              </a:rPr>
              <a:t>The old (1975-92) CERN 750 </a:t>
            </a:r>
            <a:r>
              <a:rPr lang="en-US" sz="1400" dirty="0" err="1">
                <a:solidFill>
                  <a:srgbClr val="0055A0"/>
                </a:solidFill>
                <a:latin typeface="Arial"/>
                <a:ea typeface="Arial"/>
                <a:cs typeface="Arial"/>
                <a:sym typeface="Arial"/>
              </a:rPr>
              <a:t>keV</a:t>
            </a:r>
            <a:r>
              <a:rPr lang="en-US" sz="1400" dirty="0">
                <a:solidFill>
                  <a:srgbClr val="0055A0"/>
                </a:solidFill>
                <a:latin typeface="Arial"/>
                <a:ea typeface="Arial"/>
                <a:cs typeface="Arial"/>
                <a:sym typeface="Arial"/>
              </a:rPr>
              <a:t> pre-accelerator, fed by a </a:t>
            </a:r>
            <a:r>
              <a:rPr lang="en-US" sz="1400" dirty="0" err="1">
                <a:solidFill>
                  <a:srgbClr val="0055A0"/>
                </a:solidFill>
                <a:latin typeface="Arial"/>
                <a:ea typeface="Arial"/>
                <a:cs typeface="Arial"/>
                <a:sym typeface="Arial"/>
              </a:rPr>
              <a:t>Cokroft</a:t>
            </a:r>
            <a:r>
              <a:rPr lang="en-US" sz="1400" dirty="0">
                <a:solidFill>
                  <a:srgbClr val="0055A0"/>
                </a:solidFill>
                <a:latin typeface="Arial"/>
                <a:ea typeface="Arial"/>
                <a:cs typeface="Arial"/>
                <a:sym typeface="Arial"/>
              </a:rPr>
              <a:t>-Walton generator.</a:t>
            </a:r>
            <a:endParaRPr kumimoji="0" lang="en-GB" sz="1400" b="0" i="0" u="none" strike="noStrike" cap="none" spc="0" normalizeH="0" baseline="0" dirty="0">
              <a:ln>
                <a:noFill/>
              </a:ln>
              <a:solidFill>
                <a:srgbClr val="0055A0"/>
              </a:solidFill>
              <a:effectLst/>
              <a:uFillTx/>
              <a:latin typeface="Arial"/>
              <a:ea typeface="Arial"/>
              <a:cs typeface="Arial"/>
              <a:sym typeface="Arial"/>
            </a:endParaRPr>
          </a:p>
        </p:txBody>
      </p:sp>
      <p:pic>
        <p:nvPicPr>
          <p:cNvPr id="30" name="Picture 29"/>
          <p:cNvPicPr>
            <a:picLocks noChangeAspect="1"/>
          </p:cNvPicPr>
          <p:nvPr/>
        </p:nvPicPr>
        <p:blipFill>
          <a:blip r:embed="rId4">
            <a:extLst>
              <a:ext uri="{28A0092B-C50C-407E-A947-70E740481C1C}">
                <a14:useLocalDpi xmlns:a14="http://schemas.microsoft.com/office/drawing/2010/main"/>
              </a:ext>
            </a:extLst>
          </a:blip>
          <a:stretch>
            <a:fillRect/>
          </a:stretch>
        </p:blipFill>
        <p:spPr>
          <a:xfrm rot="5400000">
            <a:off x="516187" y="4142820"/>
            <a:ext cx="2808727" cy="2364843"/>
          </a:xfrm>
          <a:prstGeom prst="rect">
            <a:avLst/>
          </a:prstGeom>
        </p:spPr>
      </p:pic>
    </p:spTree>
    <p:extLst>
      <p:ext uri="{BB962C8B-B14F-4D97-AF65-F5344CB8AC3E}">
        <p14:creationId xmlns:p14="http://schemas.microsoft.com/office/powerpoint/2010/main" val="25467566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CB94F-7C07-4E4F-8022-521E69A4CE86}"/>
              </a:ext>
            </a:extLst>
          </p:cNvPr>
          <p:cNvSpPr>
            <a:spLocks noGrp="1"/>
          </p:cNvSpPr>
          <p:nvPr>
            <p:ph type="title"/>
          </p:nvPr>
        </p:nvSpPr>
        <p:spPr/>
        <p:txBody>
          <a:bodyPr/>
          <a:lstStyle/>
          <a:p>
            <a:r>
              <a:rPr lang="en-US" dirty="0"/>
              <a:t>The old CERN </a:t>
            </a:r>
            <a:r>
              <a:rPr lang="en-US" dirty="0" err="1"/>
              <a:t>Cockroft</a:t>
            </a:r>
            <a:r>
              <a:rPr lang="en-US" dirty="0"/>
              <a:t>-Walton 750 keV pre-injector</a:t>
            </a:r>
            <a:endParaRPr lang="en-GB" dirty="0"/>
          </a:p>
        </p:txBody>
      </p:sp>
      <p:sp>
        <p:nvSpPr>
          <p:cNvPr id="3" name="Date Placeholder 2">
            <a:extLst>
              <a:ext uri="{FF2B5EF4-FFF2-40B4-BE49-F238E27FC236}">
                <a16:creationId xmlns:a16="http://schemas.microsoft.com/office/drawing/2014/main" id="{63989829-B076-4D37-BFBB-F151F71E310B}"/>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5" name="Slide Number Placeholder 4">
            <a:extLst>
              <a:ext uri="{FF2B5EF4-FFF2-40B4-BE49-F238E27FC236}">
                <a16:creationId xmlns:a16="http://schemas.microsoft.com/office/drawing/2014/main" id="{FC8C2220-2BA7-4DE8-9F7F-B4DF1214FDA2}"/>
              </a:ext>
            </a:extLst>
          </p:cNvPr>
          <p:cNvSpPr>
            <a:spLocks noGrp="1"/>
          </p:cNvSpPr>
          <p:nvPr>
            <p:ph type="sldNum" sz="quarter" idx="12"/>
          </p:nvPr>
        </p:nvSpPr>
        <p:spPr/>
        <p:txBody>
          <a:bodyPr/>
          <a:lstStyle/>
          <a:p>
            <a:fld id="{36B5EA5A-BC32-A742-B11B-8E7414D5B535}" type="slidenum">
              <a:rPr lang="en-US" smtClean="0"/>
              <a:pPr/>
              <a:t>41</a:t>
            </a:fld>
            <a:endParaRPr lang="en-US" dirty="0"/>
          </a:p>
        </p:txBody>
      </p:sp>
      <p:pic>
        <p:nvPicPr>
          <p:cNvPr id="7" name="Picture 6" descr="A picture containing indoor, counter&#10;&#10;Description automatically generated">
            <a:extLst>
              <a:ext uri="{FF2B5EF4-FFF2-40B4-BE49-F238E27FC236}">
                <a16:creationId xmlns:a16="http://schemas.microsoft.com/office/drawing/2014/main" id="{54F9F509-6DB1-42DA-8D90-BB035726647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625321" y="933181"/>
            <a:ext cx="3661096" cy="5287194"/>
          </a:xfrm>
          <a:prstGeom prst="rect">
            <a:avLst/>
          </a:prstGeom>
        </p:spPr>
      </p:pic>
      <p:pic>
        <p:nvPicPr>
          <p:cNvPr id="9" name="Picture 8" descr="Shape&#10;&#10;Description automatically generated with medium confidence">
            <a:extLst>
              <a:ext uri="{FF2B5EF4-FFF2-40B4-BE49-F238E27FC236}">
                <a16:creationId xmlns:a16="http://schemas.microsoft.com/office/drawing/2014/main" id="{228FF593-1327-42BA-B36D-C10305D40FE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0173" y="4660993"/>
            <a:ext cx="3185055" cy="1474747"/>
          </a:xfrm>
          <a:prstGeom prst="rect">
            <a:avLst/>
          </a:prstGeom>
        </p:spPr>
      </p:pic>
      <p:sp>
        <p:nvSpPr>
          <p:cNvPr id="10" name="TextBox 9">
            <a:extLst>
              <a:ext uri="{FF2B5EF4-FFF2-40B4-BE49-F238E27FC236}">
                <a16:creationId xmlns:a16="http://schemas.microsoft.com/office/drawing/2014/main" id="{1150F431-52CF-48A6-995E-4838702FC995}"/>
              </a:ext>
            </a:extLst>
          </p:cNvPr>
          <p:cNvSpPr txBox="1"/>
          <p:nvPr/>
        </p:nvSpPr>
        <p:spPr>
          <a:xfrm>
            <a:off x="645404" y="4021666"/>
            <a:ext cx="2308324" cy="276999"/>
          </a:xfrm>
          <a:prstGeom prst="rect">
            <a:avLst/>
          </a:prstGeom>
          <a:solidFill>
            <a:srgbClr val="92D050"/>
          </a:solidFill>
        </p:spPr>
        <p:txBody>
          <a:bodyPr wrap="none" lIns="0" tIns="0" rIns="0" bIns="0" rtlCol="0">
            <a:spAutoFit/>
          </a:bodyPr>
          <a:lstStyle/>
          <a:p>
            <a:pPr algn="l"/>
            <a:r>
              <a:rPr lang="en-GB" dirty="0"/>
              <a:t>high-voltage generator</a:t>
            </a:r>
          </a:p>
        </p:txBody>
      </p:sp>
      <p:sp>
        <p:nvSpPr>
          <p:cNvPr id="12" name="TextBox 11">
            <a:extLst>
              <a:ext uri="{FF2B5EF4-FFF2-40B4-BE49-F238E27FC236}">
                <a16:creationId xmlns:a16="http://schemas.microsoft.com/office/drawing/2014/main" id="{A85E331D-3484-4FDA-8F5D-8B7F77454B44}"/>
              </a:ext>
            </a:extLst>
          </p:cNvPr>
          <p:cNvSpPr txBox="1"/>
          <p:nvPr/>
        </p:nvSpPr>
        <p:spPr>
          <a:xfrm>
            <a:off x="738538" y="2431087"/>
            <a:ext cx="2308324" cy="553998"/>
          </a:xfrm>
          <a:prstGeom prst="rect">
            <a:avLst/>
          </a:prstGeom>
          <a:solidFill>
            <a:srgbClr val="92D050"/>
          </a:solidFill>
        </p:spPr>
        <p:txBody>
          <a:bodyPr wrap="square" lIns="0" tIns="0" rIns="0" bIns="0" rtlCol="0">
            <a:spAutoFit/>
          </a:bodyPr>
          <a:lstStyle/>
          <a:p>
            <a:pPr algn="l"/>
            <a:r>
              <a:rPr lang="en-GB" dirty="0"/>
              <a:t>high-voltage electrode (750 kV)</a:t>
            </a:r>
          </a:p>
        </p:txBody>
      </p:sp>
      <p:sp>
        <p:nvSpPr>
          <p:cNvPr id="13" name="TextBox 12">
            <a:extLst>
              <a:ext uri="{FF2B5EF4-FFF2-40B4-BE49-F238E27FC236}">
                <a16:creationId xmlns:a16="http://schemas.microsoft.com/office/drawing/2014/main" id="{FA9399F9-9229-4399-A123-903E99F43E52}"/>
              </a:ext>
            </a:extLst>
          </p:cNvPr>
          <p:cNvSpPr txBox="1"/>
          <p:nvPr/>
        </p:nvSpPr>
        <p:spPr>
          <a:xfrm>
            <a:off x="738538" y="1273280"/>
            <a:ext cx="2385268" cy="276999"/>
          </a:xfrm>
          <a:prstGeom prst="rect">
            <a:avLst/>
          </a:prstGeom>
          <a:solidFill>
            <a:srgbClr val="92D050"/>
          </a:solidFill>
        </p:spPr>
        <p:txBody>
          <a:bodyPr wrap="none" lIns="0" tIns="0" rIns="0" bIns="0" rtlCol="0">
            <a:spAutoFit/>
          </a:bodyPr>
          <a:lstStyle/>
          <a:p>
            <a:pPr algn="l"/>
            <a:r>
              <a:rPr lang="en-GB" dirty="0"/>
              <a:t>instrumentation cabinet</a:t>
            </a:r>
          </a:p>
        </p:txBody>
      </p:sp>
      <p:sp>
        <p:nvSpPr>
          <p:cNvPr id="14" name="TextBox 13">
            <a:extLst>
              <a:ext uri="{FF2B5EF4-FFF2-40B4-BE49-F238E27FC236}">
                <a16:creationId xmlns:a16="http://schemas.microsoft.com/office/drawing/2014/main" id="{BCFB3131-34CD-4229-9610-D269746D7D1F}"/>
              </a:ext>
            </a:extLst>
          </p:cNvPr>
          <p:cNvSpPr txBox="1"/>
          <p:nvPr/>
        </p:nvSpPr>
        <p:spPr>
          <a:xfrm>
            <a:off x="7958010" y="1274158"/>
            <a:ext cx="3565079" cy="276999"/>
          </a:xfrm>
          <a:prstGeom prst="rect">
            <a:avLst/>
          </a:prstGeom>
          <a:solidFill>
            <a:srgbClr val="92D050"/>
          </a:solidFill>
        </p:spPr>
        <p:txBody>
          <a:bodyPr wrap="none" lIns="0" tIns="0" rIns="0" bIns="0" rtlCol="0">
            <a:spAutoFit/>
          </a:bodyPr>
          <a:lstStyle/>
          <a:p>
            <a:pPr algn="l"/>
            <a:r>
              <a:rPr lang="en-GB" dirty="0"/>
              <a:t>Ion source (inside a voltage shield)</a:t>
            </a:r>
          </a:p>
        </p:txBody>
      </p:sp>
      <p:sp>
        <p:nvSpPr>
          <p:cNvPr id="15" name="TextBox 14">
            <a:extLst>
              <a:ext uri="{FF2B5EF4-FFF2-40B4-BE49-F238E27FC236}">
                <a16:creationId xmlns:a16="http://schemas.microsoft.com/office/drawing/2014/main" id="{ACD7D1CF-CFEF-470F-82F8-E7950D86D6B3}"/>
              </a:ext>
            </a:extLst>
          </p:cNvPr>
          <p:cNvSpPr txBox="1"/>
          <p:nvPr/>
        </p:nvSpPr>
        <p:spPr>
          <a:xfrm>
            <a:off x="7797716" y="3554242"/>
            <a:ext cx="4039317" cy="553998"/>
          </a:xfrm>
          <a:prstGeom prst="rect">
            <a:avLst/>
          </a:prstGeom>
          <a:solidFill>
            <a:srgbClr val="92D050"/>
          </a:solidFill>
        </p:spPr>
        <p:txBody>
          <a:bodyPr wrap="square" lIns="0" tIns="0" rIns="0" bIns="0" rtlCol="0">
            <a:spAutoFit/>
          </a:bodyPr>
          <a:lstStyle/>
          <a:p>
            <a:pPr algn="l"/>
            <a:r>
              <a:rPr lang="fr-CH" dirty="0"/>
              <a:t>A</a:t>
            </a:r>
            <a:r>
              <a:rPr lang="en-GB" dirty="0" err="1"/>
              <a:t>ccelerating</a:t>
            </a:r>
            <a:r>
              <a:rPr lang="en-GB" dirty="0"/>
              <a:t> column (between 750 kV and ground)</a:t>
            </a:r>
          </a:p>
        </p:txBody>
      </p:sp>
      <p:pic>
        <p:nvPicPr>
          <p:cNvPr id="16" name="Picture 15">
            <a:extLst>
              <a:ext uri="{FF2B5EF4-FFF2-40B4-BE49-F238E27FC236}">
                <a16:creationId xmlns:a16="http://schemas.microsoft.com/office/drawing/2014/main" id="{E09C8751-B113-4EF4-B605-D03B2FDA877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07006" y="1807558"/>
            <a:ext cx="4267085" cy="1490283"/>
          </a:xfrm>
          <a:prstGeom prst="rect">
            <a:avLst/>
          </a:prstGeom>
        </p:spPr>
      </p:pic>
      <p:sp>
        <p:nvSpPr>
          <p:cNvPr id="19" name="TextBox 18">
            <a:extLst>
              <a:ext uri="{FF2B5EF4-FFF2-40B4-BE49-F238E27FC236}">
                <a16:creationId xmlns:a16="http://schemas.microsoft.com/office/drawing/2014/main" id="{4DD405CF-A243-4A73-9E57-055CAB4EEEEB}"/>
              </a:ext>
            </a:extLst>
          </p:cNvPr>
          <p:cNvSpPr txBox="1"/>
          <p:nvPr/>
        </p:nvSpPr>
        <p:spPr>
          <a:xfrm>
            <a:off x="10797653" y="4322866"/>
            <a:ext cx="1176077" cy="1938992"/>
          </a:xfrm>
          <a:prstGeom prst="rect">
            <a:avLst/>
          </a:prstGeom>
          <a:noFill/>
        </p:spPr>
        <p:txBody>
          <a:bodyPr wrap="square" lIns="0" tIns="0" rIns="0" bIns="0" rtlCol="0">
            <a:spAutoFit/>
          </a:bodyPr>
          <a:lstStyle/>
          <a:p>
            <a:pPr algn="l"/>
            <a:r>
              <a:rPr lang="fr-CH" dirty="0"/>
              <a:t>Limitation:</a:t>
            </a:r>
          </a:p>
          <a:p>
            <a:pPr algn="l"/>
            <a:r>
              <a:rPr lang="fr-CH" dirty="0"/>
              <a:t>Electric </a:t>
            </a:r>
            <a:r>
              <a:rPr lang="fr-CH" dirty="0" err="1"/>
              <a:t>discharge</a:t>
            </a:r>
            <a:r>
              <a:rPr lang="fr-CH" dirty="0"/>
              <a:t> (arc) </a:t>
            </a:r>
            <a:r>
              <a:rPr lang="fr-CH" dirty="0" err="1"/>
              <a:t>between</a:t>
            </a:r>
            <a:r>
              <a:rPr lang="fr-CH" dirty="0"/>
              <a:t> HV surfaces</a:t>
            </a:r>
            <a:endParaRPr lang="en-GB" dirty="0"/>
          </a:p>
        </p:txBody>
      </p:sp>
      <p:cxnSp>
        <p:nvCxnSpPr>
          <p:cNvPr id="21" name="Straight Arrow Connector 20">
            <a:extLst>
              <a:ext uri="{FF2B5EF4-FFF2-40B4-BE49-F238E27FC236}">
                <a16:creationId xmlns:a16="http://schemas.microsoft.com/office/drawing/2014/main" id="{EF9E046F-8590-402B-82A3-070B8A344BD1}"/>
              </a:ext>
            </a:extLst>
          </p:cNvPr>
          <p:cNvCxnSpPr/>
          <p:nvPr/>
        </p:nvCxnSpPr>
        <p:spPr>
          <a:xfrm flipV="1">
            <a:off x="3123806" y="2552699"/>
            <a:ext cx="677002" cy="155387"/>
          </a:xfrm>
          <a:prstGeom prst="straightConnector1">
            <a:avLst/>
          </a:prstGeom>
          <a:ln w="38100">
            <a:tailEnd type="triangle"/>
          </a:ln>
        </p:spPr>
        <p:style>
          <a:lnRef idx="1">
            <a:schemeClr val="accent3"/>
          </a:lnRef>
          <a:fillRef idx="0">
            <a:schemeClr val="accent3"/>
          </a:fillRef>
          <a:effectRef idx="0">
            <a:schemeClr val="accent3"/>
          </a:effectRef>
          <a:fontRef idx="minor">
            <a:schemeClr val="tx1"/>
          </a:fontRef>
        </p:style>
      </p:cxnSp>
      <p:cxnSp>
        <p:nvCxnSpPr>
          <p:cNvPr id="23" name="Straight Arrow Connector 22">
            <a:extLst>
              <a:ext uri="{FF2B5EF4-FFF2-40B4-BE49-F238E27FC236}">
                <a16:creationId xmlns:a16="http://schemas.microsoft.com/office/drawing/2014/main" id="{A3CEF7AD-7D50-4B86-AEAF-3CA1F7DC6514}"/>
              </a:ext>
            </a:extLst>
          </p:cNvPr>
          <p:cNvCxnSpPr/>
          <p:nvPr/>
        </p:nvCxnSpPr>
        <p:spPr>
          <a:xfrm flipV="1">
            <a:off x="3123806" y="4007619"/>
            <a:ext cx="677002" cy="155387"/>
          </a:xfrm>
          <a:prstGeom prst="straightConnector1">
            <a:avLst/>
          </a:prstGeom>
          <a:ln w="38100">
            <a:tailEnd type="triangle"/>
          </a:ln>
        </p:spPr>
        <p:style>
          <a:lnRef idx="1">
            <a:schemeClr val="accent3"/>
          </a:lnRef>
          <a:fillRef idx="0">
            <a:schemeClr val="accent3"/>
          </a:fillRef>
          <a:effectRef idx="0">
            <a:schemeClr val="accent3"/>
          </a:effectRef>
          <a:fontRef idx="minor">
            <a:schemeClr val="tx1"/>
          </a:fontRef>
        </p:style>
      </p:cxnSp>
      <p:cxnSp>
        <p:nvCxnSpPr>
          <p:cNvPr id="24" name="Straight Arrow Connector 23">
            <a:extLst>
              <a:ext uri="{FF2B5EF4-FFF2-40B4-BE49-F238E27FC236}">
                <a16:creationId xmlns:a16="http://schemas.microsoft.com/office/drawing/2014/main" id="{FCCCFBFB-04BD-4BE7-BDB1-AA62778990C2}"/>
              </a:ext>
            </a:extLst>
          </p:cNvPr>
          <p:cNvCxnSpPr>
            <a:cxnSpLocks/>
          </p:cNvCxnSpPr>
          <p:nvPr/>
        </p:nvCxnSpPr>
        <p:spPr>
          <a:xfrm>
            <a:off x="3304732" y="1412927"/>
            <a:ext cx="1215017" cy="85625"/>
          </a:xfrm>
          <a:prstGeom prst="straightConnector1">
            <a:avLst/>
          </a:prstGeom>
          <a:ln w="38100">
            <a:tailEnd type="triangle"/>
          </a:ln>
        </p:spPr>
        <p:style>
          <a:lnRef idx="1">
            <a:schemeClr val="accent3"/>
          </a:lnRef>
          <a:fillRef idx="0">
            <a:schemeClr val="accent3"/>
          </a:fillRef>
          <a:effectRef idx="0">
            <a:schemeClr val="accent3"/>
          </a:effectRef>
          <a:fontRef idx="minor">
            <a:schemeClr val="tx1"/>
          </a:fontRef>
        </p:style>
      </p:cxnSp>
      <p:cxnSp>
        <p:nvCxnSpPr>
          <p:cNvPr id="26" name="Straight Arrow Connector 25">
            <a:extLst>
              <a:ext uri="{FF2B5EF4-FFF2-40B4-BE49-F238E27FC236}">
                <a16:creationId xmlns:a16="http://schemas.microsoft.com/office/drawing/2014/main" id="{32B66AF5-2A30-4133-A6C4-E8B5DA736CB7}"/>
              </a:ext>
            </a:extLst>
          </p:cNvPr>
          <p:cNvCxnSpPr>
            <a:cxnSpLocks/>
          </p:cNvCxnSpPr>
          <p:nvPr/>
        </p:nvCxnSpPr>
        <p:spPr>
          <a:xfrm flipH="1">
            <a:off x="6566263" y="1389555"/>
            <a:ext cx="1231453" cy="397447"/>
          </a:xfrm>
          <a:prstGeom prst="straightConnector1">
            <a:avLst/>
          </a:prstGeom>
          <a:ln w="38100">
            <a:tailEnd type="triangle"/>
          </a:ln>
        </p:spPr>
        <p:style>
          <a:lnRef idx="1">
            <a:schemeClr val="accent3"/>
          </a:lnRef>
          <a:fillRef idx="0">
            <a:schemeClr val="accent3"/>
          </a:fillRef>
          <a:effectRef idx="0">
            <a:schemeClr val="accent3"/>
          </a:effectRef>
          <a:fontRef idx="minor">
            <a:schemeClr val="tx1"/>
          </a:fontRef>
        </p:style>
      </p:cxnSp>
      <p:cxnSp>
        <p:nvCxnSpPr>
          <p:cNvPr id="29" name="Straight Arrow Connector 28">
            <a:extLst>
              <a:ext uri="{FF2B5EF4-FFF2-40B4-BE49-F238E27FC236}">
                <a16:creationId xmlns:a16="http://schemas.microsoft.com/office/drawing/2014/main" id="{91F2C6CB-8E01-4646-BDEE-1BDC63695EF4}"/>
              </a:ext>
            </a:extLst>
          </p:cNvPr>
          <p:cNvCxnSpPr>
            <a:cxnSpLocks/>
          </p:cNvCxnSpPr>
          <p:nvPr/>
        </p:nvCxnSpPr>
        <p:spPr>
          <a:xfrm flipH="1">
            <a:off x="8195803" y="1596221"/>
            <a:ext cx="253428" cy="359634"/>
          </a:xfrm>
          <a:prstGeom prst="straightConnector1">
            <a:avLst/>
          </a:prstGeom>
          <a:ln w="38100">
            <a:tailEnd type="triangle"/>
          </a:ln>
        </p:spPr>
        <p:style>
          <a:lnRef idx="1">
            <a:schemeClr val="accent3"/>
          </a:lnRef>
          <a:fillRef idx="0">
            <a:schemeClr val="accent3"/>
          </a:fillRef>
          <a:effectRef idx="0">
            <a:schemeClr val="accent3"/>
          </a:effectRef>
          <a:fontRef idx="minor">
            <a:schemeClr val="tx1"/>
          </a:fontRef>
        </p:style>
      </p:cxnSp>
      <p:cxnSp>
        <p:nvCxnSpPr>
          <p:cNvPr id="32" name="Straight Arrow Connector 31">
            <a:extLst>
              <a:ext uri="{FF2B5EF4-FFF2-40B4-BE49-F238E27FC236}">
                <a16:creationId xmlns:a16="http://schemas.microsoft.com/office/drawing/2014/main" id="{D7013C8B-E8C5-4A9C-A6DF-4E1D14F3C2F2}"/>
              </a:ext>
            </a:extLst>
          </p:cNvPr>
          <p:cNvCxnSpPr>
            <a:cxnSpLocks/>
          </p:cNvCxnSpPr>
          <p:nvPr/>
        </p:nvCxnSpPr>
        <p:spPr>
          <a:xfrm flipH="1" flipV="1">
            <a:off x="6566263" y="2243376"/>
            <a:ext cx="1040744" cy="1562695"/>
          </a:xfrm>
          <a:prstGeom prst="straightConnector1">
            <a:avLst/>
          </a:prstGeom>
          <a:ln w="38100">
            <a:tailEnd type="triangle"/>
          </a:ln>
        </p:spPr>
        <p:style>
          <a:lnRef idx="1">
            <a:schemeClr val="accent3"/>
          </a:lnRef>
          <a:fillRef idx="0">
            <a:schemeClr val="accent3"/>
          </a:fillRef>
          <a:effectRef idx="0">
            <a:schemeClr val="accent3"/>
          </a:effectRef>
          <a:fontRef idx="minor">
            <a:schemeClr val="tx1"/>
          </a:fontRef>
        </p:style>
      </p:cxnSp>
      <p:cxnSp>
        <p:nvCxnSpPr>
          <p:cNvPr id="34" name="Straight Arrow Connector 33">
            <a:extLst>
              <a:ext uri="{FF2B5EF4-FFF2-40B4-BE49-F238E27FC236}">
                <a16:creationId xmlns:a16="http://schemas.microsoft.com/office/drawing/2014/main" id="{407B5E61-A811-4B63-A18B-39A2FF3A6435}"/>
              </a:ext>
            </a:extLst>
          </p:cNvPr>
          <p:cNvCxnSpPr>
            <a:cxnSpLocks/>
          </p:cNvCxnSpPr>
          <p:nvPr/>
        </p:nvCxnSpPr>
        <p:spPr>
          <a:xfrm flipH="1" flipV="1">
            <a:off x="8118306" y="2895435"/>
            <a:ext cx="77498" cy="551639"/>
          </a:xfrm>
          <a:prstGeom prst="straightConnector1">
            <a:avLst/>
          </a:prstGeom>
          <a:ln w="38100">
            <a:tailEnd type="triangle"/>
          </a:ln>
        </p:spPr>
        <p:style>
          <a:lnRef idx="1">
            <a:schemeClr val="accent3"/>
          </a:lnRef>
          <a:fillRef idx="0">
            <a:schemeClr val="accent3"/>
          </a:fillRef>
          <a:effectRef idx="0">
            <a:schemeClr val="accent3"/>
          </a:effectRef>
          <a:fontRef idx="minor">
            <a:schemeClr val="tx1"/>
          </a:fontRef>
        </p:style>
      </p:cxnSp>
      <p:pic>
        <p:nvPicPr>
          <p:cNvPr id="25" name="Content Placeholder 7">
            <a:extLst>
              <a:ext uri="{FF2B5EF4-FFF2-40B4-BE49-F238E27FC236}">
                <a16:creationId xmlns:a16="http://schemas.microsoft.com/office/drawing/2014/main" id="{7BB65D93-0B68-4547-A5BB-78978DF6E11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439849" y="4228373"/>
            <a:ext cx="3158834" cy="2369920"/>
          </a:xfrm>
          <a:prstGeom prst="rect">
            <a:avLst/>
          </a:prstGeom>
        </p:spPr>
      </p:pic>
    </p:spTree>
    <p:extLst>
      <p:ext uri="{BB962C8B-B14F-4D97-AF65-F5344CB8AC3E}">
        <p14:creationId xmlns:p14="http://schemas.microsoft.com/office/powerpoint/2010/main" val="12559502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3"/>
          <p:cNvSpPr txBox="1">
            <a:spLocks/>
          </p:cNvSpPr>
          <p:nvPr/>
        </p:nvSpPr>
        <p:spPr>
          <a:xfrm>
            <a:off x="11353800" y="5662879"/>
            <a:ext cx="457200" cy="38100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EC034B0-FF6A-4563-95F6-4AC580BDEFC6}" type="slidenum">
              <a:rPr lang="en-GB" smtClean="0"/>
              <a:pPr/>
              <a:t>42</a:t>
            </a:fld>
            <a:endParaRPr lang="en-GB"/>
          </a:p>
        </p:txBody>
      </p:sp>
      <p:pic>
        <p:nvPicPr>
          <p:cNvPr id="3" name="Picture 10" descr="wideroe"/>
          <p:cNvPicPr>
            <a:picLocks noChangeAspect="1" noChangeArrowheads="1"/>
          </p:cNvPicPr>
          <p:nvPr/>
        </p:nvPicPr>
        <p:blipFill>
          <a:blip r:embed="rId2" cstate="hqprint">
            <a:extLst>
              <a:ext uri="{28A0092B-C50C-407E-A947-70E740481C1C}">
                <a14:useLocalDpi xmlns:a14="http://schemas.microsoft.com/office/drawing/2010/main"/>
              </a:ext>
            </a:extLst>
          </a:blip>
          <a:srcRect b="-3362"/>
          <a:stretch>
            <a:fillRect/>
          </a:stretch>
        </p:blipFill>
        <p:spPr bwMode="auto">
          <a:xfrm>
            <a:off x="5125431" y="2490873"/>
            <a:ext cx="4301198" cy="3094473"/>
          </a:xfrm>
          <a:prstGeom prst="rect">
            <a:avLst/>
          </a:prstGeom>
          <a:noFill/>
        </p:spPr>
      </p:pic>
      <p:sp>
        <p:nvSpPr>
          <p:cNvPr id="9" name="TextBox 8"/>
          <p:cNvSpPr txBox="1"/>
          <p:nvPr/>
        </p:nvSpPr>
        <p:spPr>
          <a:xfrm>
            <a:off x="0" y="167219"/>
            <a:ext cx="12192000" cy="132343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4000" b="0" i="0" u="none" strike="noStrike" cap="none" spc="0" normalizeH="0" baseline="0" dirty="0">
                <a:ln>
                  <a:noFill/>
                </a:ln>
                <a:solidFill>
                  <a:srgbClr val="0055A0"/>
                </a:solidFill>
                <a:effectLst/>
                <a:uFillTx/>
                <a:latin typeface="Arial"/>
                <a:ea typeface="Arial"/>
                <a:cs typeface="Arial"/>
                <a:sym typeface="Arial"/>
              </a:rPr>
              <a:t>And then? Use </a:t>
            </a:r>
            <a:r>
              <a:rPr kumimoji="0" lang="en-US" sz="4000" b="0" i="0" u="none" strike="noStrike" cap="none" spc="0" normalizeH="0" baseline="0" dirty="0" err="1">
                <a:ln>
                  <a:noFill/>
                </a:ln>
                <a:solidFill>
                  <a:srgbClr val="0055A0"/>
                </a:solidFill>
                <a:effectLst/>
                <a:uFillTx/>
                <a:latin typeface="Arial"/>
                <a:ea typeface="Arial"/>
                <a:cs typeface="Arial"/>
                <a:sym typeface="Arial"/>
              </a:rPr>
              <a:t>Wideröe’s</a:t>
            </a:r>
            <a:r>
              <a:rPr kumimoji="0" lang="en-US" sz="4000" b="0" i="0" u="none" strike="noStrike" cap="none" spc="0" normalizeH="0" baseline="0" dirty="0">
                <a:ln>
                  <a:noFill/>
                </a:ln>
                <a:solidFill>
                  <a:srgbClr val="0055A0"/>
                </a:solidFill>
                <a:effectLst/>
                <a:uFillTx/>
                <a:latin typeface="Arial"/>
                <a:ea typeface="Arial"/>
                <a:cs typeface="Arial"/>
                <a:sym typeface="Arial"/>
              </a:rPr>
              <a:t> idea: Radio-Frequency (RF) fields</a:t>
            </a:r>
            <a:endParaRPr kumimoji="0" lang="en-GB" sz="4000" b="0" i="0" u="none" strike="noStrike" cap="none" spc="0" normalizeH="0" baseline="0" dirty="0">
              <a:ln>
                <a:noFill/>
              </a:ln>
              <a:solidFill>
                <a:srgbClr val="0055A0"/>
              </a:solidFill>
              <a:effectLst/>
              <a:uFillTx/>
              <a:latin typeface="Arial"/>
              <a:ea typeface="Arial"/>
              <a:cs typeface="Arial"/>
              <a:sym typeface="Arial"/>
            </a:endParaRPr>
          </a:p>
        </p:txBody>
      </p:sp>
      <p:sp>
        <p:nvSpPr>
          <p:cNvPr id="11" name="TextBox 10"/>
          <p:cNvSpPr txBox="1"/>
          <p:nvPr/>
        </p:nvSpPr>
        <p:spPr>
          <a:xfrm>
            <a:off x="3733381" y="1062801"/>
            <a:ext cx="8226008" cy="1015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2000" dirty="0">
                <a:solidFill>
                  <a:srgbClr val="0055A0"/>
                </a:solidFill>
                <a:latin typeface="Arial"/>
                <a:ea typeface="Arial"/>
                <a:cs typeface="Arial"/>
                <a:sym typeface="Arial"/>
              </a:rPr>
              <a:t>Innovation by cross-fertilization: use the radio transmission technology that was rapidly developing in the 20’s and connect a radio transmitter to a system of tubes to obtain incremental acceleration.</a:t>
            </a:r>
            <a:endParaRPr kumimoji="0" lang="en-GB" sz="2000" b="0" i="0" u="none" strike="noStrike" cap="none" spc="0" normalizeH="0" baseline="0" dirty="0">
              <a:ln>
                <a:noFill/>
              </a:ln>
              <a:solidFill>
                <a:srgbClr val="0055A0"/>
              </a:solidFill>
              <a:effectLst/>
              <a:uFillTx/>
              <a:latin typeface="Arial"/>
              <a:ea typeface="Arial"/>
              <a:cs typeface="Arial"/>
              <a:sym typeface="Arial"/>
            </a:endParaRPr>
          </a:p>
        </p:txBody>
      </p:sp>
      <p:sp>
        <p:nvSpPr>
          <p:cNvPr id="13" name="Text Box 8"/>
          <p:cNvSpPr txBox="1">
            <a:spLocks noChangeArrowheads="1"/>
          </p:cNvSpPr>
          <p:nvPr/>
        </p:nvSpPr>
        <p:spPr bwMode="auto">
          <a:xfrm>
            <a:off x="3733381" y="5561783"/>
            <a:ext cx="6928339" cy="307777"/>
          </a:xfrm>
          <a:prstGeom prst="rect">
            <a:avLst/>
          </a:prstGeom>
          <a:noFill/>
          <a:ln w="12700">
            <a:noFill/>
            <a:miter lim="800000"/>
            <a:headEnd type="none" w="sm" len="sm"/>
            <a:tailEnd type="none" w="sm" len="sm"/>
          </a:ln>
          <a:effectLst/>
        </p:spPr>
        <p:txBody>
          <a:bodyPr wrap="square">
            <a:spAutoFit/>
          </a:bodyPr>
          <a:lstStyle/>
          <a:p>
            <a:r>
              <a:rPr lang="en-US" sz="1400" b="0" i="1" dirty="0"/>
              <a:t>Demonstrated </a:t>
            </a:r>
            <a:r>
              <a:rPr lang="en-US" sz="1400" i="1" dirty="0"/>
              <a:t>a</a:t>
            </a:r>
            <a:r>
              <a:rPr lang="en-US" sz="1400" b="0" i="1" dirty="0"/>
              <a:t>cceleration of potassium ions 1+ at 50 </a:t>
            </a:r>
            <a:r>
              <a:rPr lang="en-US" sz="1400" b="0" i="1" dirty="0" err="1"/>
              <a:t>keV</a:t>
            </a:r>
            <a:r>
              <a:rPr lang="en-US" sz="1400" b="0" i="1" dirty="0"/>
              <a:t> with 25kV of RF at 1 MHz</a:t>
            </a:r>
            <a:endParaRPr lang="en-US" sz="1400" b="0" i="1" dirty="0">
              <a:sym typeface="Symbol" pitchFamily="18" charset="2"/>
            </a:endParaRPr>
          </a:p>
        </p:txBody>
      </p:sp>
      <p:sp>
        <p:nvSpPr>
          <p:cNvPr id="15" name="TextBox 14"/>
          <p:cNvSpPr txBox="1"/>
          <p:nvPr/>
        </p:nvSpPr>
        <p:spPr>
          <a:xfrm>
            <a:off x="4374981" y="2303356"/>
            <a:ext cx="2072040" cy="584773"/>
          </a:xfrm>
          <a:prstGeom prst="rect">
            <a:avLst/>
          </a:prstGeom>
          <a:solidFill>
            <a:srgbClr val="FFC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55A0"/>
                </a:solidFill>
                <a:effectLst/>
                <a:uFillTx/>
                <a:latin typeface="Arial"/>
                <a:ea typeface="Arial"/>
                <a:cs typeface="Arial"/>
                <a:sym typeface="Arial"/>
              </a:rPr>
              <a:t>Ion Source</a:t>
            </a:r>
          </a:p>
          <a:p>
            <a:pPr marL="0" marR="0" indent="0" algn="l" defTabSz="914400" rtl="0" fontAlgn="auto" latinLnBrk="0" hangingPunct="0">
              <a:lnSpc>
                <a:spcPct val="100000"/>
              </a:lnSpc>
              <a:spcBef>
                <a:spcPts val="0"/>
              </a:spcBef>
              <a:spcAft>
                <a:spcPts val="0"/>
              </a:spcAft>
              <a:buClrTx/>
              <a:buSzTx/>
              <a:buFontTx/>
              <a:buNone/>
              <a:tabLst/>
            </a:pPr>
            <a:r>
              <a:rPr lang="en-US" sz="1400" dirty="0" err="1">
                <a:solidFill>
                  <a:srgbClr val="0055A0"/>
                </a:solidFill>
                <a:latin typeface="Arial"/>
                <a:ea typeface="Arial"/>
                <a:cs typeface="Arial"/>
                <a:sym typeface="Arial"/>
              </a:rPr>
              <a:t>Ionised</a:t>
            </a:r>
            <a:r>
              <a:rPr lang="en-US" sz="1400" dirty="0">
                <a:solidFill>
                  <a:srgbClr val="0055A0"/>
                </a:solidFill>
                <a:latin typeface="Arial"/>
                <a:ea typeface="Arial"/>
                <a:cs typeface="Arial"/>
                <a:sym typeface="Arial"/>
              </a:rPr>
              <a:t> potassium atoms</a:t>
            </a:r>
            <a:endParaRPr kumimoji="0" lang="en-GB" sz="1400" b="0" i="0" u="none" strike="noStrike" cap="none" spc="0" normalizeH="0" baseline="0" dirty="0">
              <a:ln>
                <a:noFill/>
              </a:ln>
              <a:solidFill>
                <a:srgbClr val="0055A0"/>
              </a:solidFill>
              <a:effectLst/>
              <a:uFillTx/>
              <a:latin typeface="Arial"/>
              <a:ea typeface="Arial"/>
              <a:cs typeface="Arial"/>
              <a:sym typeface="Arial"/>
            </a:endParaRPr>
          </a:p>
        </p:txBody>
      </p:sp>
      <p:sp>
        <p:nvSpPr>
          <p:cNvPr id="16" name="TextBox 15"/>
          <p:cNvSpPr txBox="1"/>
          <p:nvPr/>
        </p:nvSpPr>
        <p:spPr>
          <a:xfrm>
            <a:off x="6491745" y="2145711"/>
            <a:ext cx="2091276" cy="584773"/>
          </a:xfrm>
          <a:prstGeom prst="rect">
            <a:avLst/>
          </a:prstGeom>
          <a:solidFill>
            <a:srgbClr val="FFC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dirty="0">
                <a:solidFill>
                  <a:srgbClr val="0055A0"/>
                </a:solidFill>
                <a:latin typeface="Arial"/>
                <a:ea typeface="Arial"/>
                <a:cs typeface="Arial"/>
                <a:sym typeface="Arial"/>
              </a:rPr>
              <a:t>Drift tube</a:t>
            </a:r>
            <a:endParaRPr kumimoji="0" lang="en-US" sz="1800" b="0" i="0" u="none" strike="noStrike" cap="none" spc="0" normalizeH="0" baseline="0" dirty="0">
              <a:ln>
                <a:noFill/>
              </a:ln>
              <a:solidFill>
                <a:srgbClr val="0055A0"/>
              </a:solidFill>
              <a:effectLst/>
              <a:uFillTx/>
              <a:latin typeface="Arial"/>
              <a:ea typeface="Arial"/>
              <a:cs typeface="Arial"/>
              <a:sym typeface="Arial"/>
            </a:endParaRPr>
          </a:p>
          <a:p>
            <a:pPr marL="0" marR="0" indent="0" algn="l" defTabSz="914400" rtl="0" fontAlgn="auto" latinLnBrk="0" hangingPunct="0">
              <a:lnSpc>
                <a:spcPct val="100000"/>
              </a:lnSpc>
              <a:spcBef>
                <a:spcPts val="0"/>
              </a:spcBef>
              <a:spcAft>
                <a:spcPts val="0"/>
              </a:spcAft>
              <a:buClrTx/>
              <a:buSzTx/>
              <a:buFontTx/>
              <a:buNone/>
              <a:tabLst/>
            </a:pPr>
            <a:r>
              <a:rPr lang="en-US" sz="1400" dirty="0">
                <a:solidFill>
                  <a:srgbClr val="0055A0"/>
                </a:solidFill>
                <a:latin typeface="Arial"/>
                <a:ea typeface="Arial"/>
                <a:cs typeface="Arial"/>
                <a:sym typeface="Arial"/>
              </a:rPr>
              <a:t>2 gaps, one on each side</a:t>
            </a:r>
            <a:endParaRPr kumimoji="0" lang="en-GB" sz="1400" b="0" i="0" u="none" strike="noStrike" cap="none" spc="0" normalizeH="0" baseline="0" dirty="0">
              <a:ln>
                <a:noFill/>
              </a:ln>
              <a:solidFill>
                <a:srgbClr val="0055A0"/>
              </a:solidFill>
              <a:effectLst/>
              <a:uFillTx/>
              <a:latin typeface="Arial"/>
              <a:ea typeface="Arial"/>
              <a:cs typeface="Arial"/>
              <a:sym typeface="Arial"/>
            </a:endParaRPr>
          </a:p>
        </p:txBody>
      </p:sp>
      <p:sp>
        <p:nvSpPr>
          <p:cNvPr id="17" name="TextBox 16"/>
          <p:cNvSpPr txBox="1"/>
          <p:nvPr/>
        </p:nvSpPr>
        <p:spPr>
          <a:xfrm>
            <a:off x="9000484" y="2137445"/>
            <a:ext cx="1975603" cy="584773"/>
          </a:xfrm>
          <a:prstGeom prst="rect">
            <a:avLst/>
          </a:prstGeom>
          <a:solidFill>
            <a:srgbClr val="FFC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dirty="0">
                <a:solidFill>
                  <a:srgbClr val="0055A0"/>
                </a:solidFill>
                <a:latin typeface="Arial"/>
                <a:ea typeface="Arial"/>
                <a:cs typeface="Arial"/>
                <a:sym typeface="Arial"/>
              </a:rPr>
              <a:t>Spectrometer </a:t>
            </a:r>
            <a:endParaRPr kumimoji="0" lang="en-US" sz="1800" b="0" i="0" u="none" strike="noStrike" cap="none" spc="0" normalizeH="0" baseline="0" dirty="0">
              <a:ln>
                <a:noFill/>
              </a:ln>
              <a:solidFill>
                <a:srgbClr val="0055A0"/>
              </a:solidFill>
              <a:effectLst/>
              <a:uFillTx/>
              <a:latin typeface="Arial"/>
              <a:ea typeface="Arial"/>
              <a:cs typeface="Arial"/>
              <a:sym typeface="Arial"/>
            </a:endParaRPr>
          </a:p>
          <a:p>
            <a:pPr marL="0" marR="0" indent="0" algn="l" defTabSz="914400" rtl="0" fontAlgn="auto" latinLnBrk="0" hangingPunct="0">
              <a:lnSpc>
                <a:spcPct val="100000"/>
              </a:lnSpc>
              <a:spcBef>
                <a:spcPts val="0"/>
              </a:spcBef>
              <a:spcAft>
                <a:spcPts val="0"/>
              </a:spcAft>
              <a:buClrTx/>
              <a:buSzTx/>
              <a:buFontTx/>
              <a:buNone/>
              <a:tabLst/>
            </a:pPr>
            <a:r>
              <a:rPr lang="en-US" sz="1400" dirty="0">
                <a:solidFill>
                  <a:srgbClr val="0055A0"/>
                </a:solidFill>
                <a:latin typeface="Arial"/>
                <a:ea typeface="Arial"/>
                <a:cs typeface="Arial"/>
                <a:sym typeface="Arial"/>
              </a:rPr>
              <a:t>Transverse electric field</a:t>
            </a:r>
            <a:endParaRPr kumimoji="0" lang="en-GB" sz="1400" b="0" i="0" u="none" strike="noStrike" cap="none" spc="0" normalizeH="0" baseline="0" dirty="0">
              <a:ln>
                <a:noFill/>
              </a:ln>
              <a:solidFill>
                <a:srgbClr val="0055A0"/>
              </a:solidFill>
              <a:effectLst/>
              <a:uFillTx/>
              <a:latin typeface="Arial"/>
              <a:ea typeface="Arial"/>
              <a:cs typeface="Arial"/>
              <a:sym typeface="Arial"/>
            </a:endParaRPr>
          </a:p>
        </p:txBody>
      </p:sp>
      <p:sp>
        <p:nvSpPr>
          <p:cNvPr id="18" name="TextBox 17"/>
          <p:cNvSpPr txBox="1"/>
          <p:nvPr/>
        </p:nvSpPr>
        <p:spPr>
          <a:xfrm>
            <a:off x="9771596" y="4303405"/>
            <a:ext cx="1876217" cy="584773"/>
          </a:xfrm>
          <a:prstGeom prst="rect">
            <a:avLst/>
          </a:prstGeom>
          <a:solidFill>
            <a:srgbClr val="FFC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dirty="0">
                <a:solidFill>
                  <a:srgbClr val="0055A0"/>
                </a:solidFill>
                <a:latin typeface="Arial"/>
                <a:ea typeface="Arial"/>
                <a:cs typeface="Arial"/>
                <a:sym typeface="Arial"/>
              </a:rPr>
              <a:t>Radio generator </a:t>
            </a:r>
            <a:endParaRPr kumimoji="0" lang="en-US" sz="1800" b="0" i="0" u="none" strike="noStrike" cap="none" spc="0" normalizeH="0" baseline="0" dirty="0">
              <a:ln>
                <a:noFill/>
              </a:ln>
              <a:solidFill>
                <a:srgbClr val="0055A0"/>
              </a:solidFill>
              <a:effectLst/>
              <a:uFillTx/>
              <a:latin typeface="Arial"/>
              <a:ea typeface="Arial"/>
              <a:cs typeface="Arial"/>
              <a:sym typeface="Arial"/>
            </a:endParaRPr>
          </a:p>
          <a:p>
            <a:pPr marL="0" marR="0" indent="0" algn="l" defTabSz="914400" rtl="0" fontAlgn="auto" latinLnBrk="0" hangingPunct="0">
              <a:lnSpc>
                <a:spcPct val="100000"/>
              </a:lnSpc>
              <a:spcBef>
                <a:spcPts val="0"/>
              </a:spcBef>
              <a:spcAft>
                <a:spcPts val="0"/>
              </a:spcAft>
              <a:buClrTx/>
              <a:buSzTx/>
              <a:buFontTx/>
              <a:buNone/>
              <a:tabLst/>
            </a:pPr>
            <a:r>
              <a:rPr lang="en-US" sz="1400" dirty="0">
                <a:solidFill>
                  <a:srgbClr val="0055A0"/>
                </a:solidFill>
                <a:latin typeface="Arial"/>
                <a:ea typeface="Arial"/>
                <a:cs typeface="Arial"/>
                <a:sym typeface="Arial"/>
              </a:rPr>
              <a:t>1 MHz, 25 kV</a:t>
            </a:r>
            <a:endParaRPr kumimoji="0" lang="en-GB" sz="1400" b="0" i="0" u="none" strike="noStrike" cap="none" spc="0" normalizeH="0" baseline="0" dirty="0">
              <a:ln>
                <a:noFill/>
              </a:ln>
              <a:solidFill>
                <a:srgbClr val="0055A0"/>
              </a:solidFill>
              <a:effectLst/>
              <a:uFillTx/>
              <a:latin typeface="Arial"/>
              <a:ea typeface="Arial"/>
              <a:cs typeface="Arial"/>
              <a:sym typeface="Arial"/>
            </a:endParaRPr>
          </a:p>
        </p:txBody>
      </p:sp>
      <p:sp>
        <p:nvSpPr>
          <p:cNvPr id="19" name="Right Arrow 18"/>
          <p:cNvSpPr/>
          <p:nvPr/>
        </p:nvSpPr>
        <p:spPr>
          <a:xfrm rot="2356903">
            <a:off x="5554496" y="2894123"/>
            <a:ext cx="517019" cy="330630"/>
          </a:xfrm>
          <a:prstGeom prst="rightArrow">
            <a:avLst/>
          </a:prstGeom>
          <a:solidFill>
            <a:schemeClr val="accent1">
              <a:lumOff val="13210"/>
            </a:schemeClr>
          </a:solidFill>
          <a:ln w="19050" cap="flat">
            <a:solidFill>
              <a:schemeClr val="accent4">
                <a:lumOff val="36303"/>
              </a:schemeClr>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55A0"/>
              </a:solidFill>
              <a:effectLst/>
              <a:uFillTx/>
              <a:latin typeface="Arial"/>
              <a:ea typeface="Arial"/>
              <a:cs typeface="Arial"/>
              <a:sym typeface="Arial"/>
            </a:endParaRPr>
          </a:p>
        </p:txBody>
      </p:sp>
      <p:sp>
        <p:nvSpPr>
          <p:cNvPr id="20" name="Right Arrow 19"/>
          <p:cNvSpPr/>
          <p:nvPr/>
        </p:nvSpPr>
        <p:spPr>
          <a:xfrm rot="6727603">
            <a:off x="6971212" y="2862715"/>
            <a:ext cx="686708" cy="330630"/>
          </a:xfrm>
          <a:prstGeom prst="rightArrow">
            <a:avLst/>
          </a:prstGeom>
          <a:solidFill>
            <a:schemeClr val="accent1">
              <a:lumOff val="13210"/>
            </a:schemeClr>
          </a:solidFill>
          <a:ln w="19050" cap="flat">
            <a:solidFill>
              <a:schemeClr val="accent4">
                <a:lumOff val="36303"/>
              </a:schemeClr>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55A0"/>
              </a:solidFill>
              <a:effectLst/>
              <a:uFillTx/>
              <a:latin typeface="Arial"/>
              <a:ea typeface="Arial"/>
              <a:cs typeface="Arial"/>
              <a:sym typeface="Arial"/>
            </a:endParaRPr>
          </a:p>
        </p:txBody>
      </p:sp>
      <p:sp>
        <p:nvSpPr>
          <p:cNvPr id="21" name="Right Arrow 20"/>
          <p:cNvSpPr/>
          <p:nvPr/>
        </p:nvSpPr>
        <p:spPr>
          <a:xfrm rot="8376286">
            <a:off x="8373287" y="2792708"/>
            <a:ext cx="682267" cy="330630"/>
          </a:xfrm>
          <a:prstGeom prst="rightArrow">
            <a:avLst/>
          </a:prstGeom>
          <a:solidFill>
            <a:schemeClr val="accent1">
              <a:lumOff val="13210"/>
            </a:schemeClr>
          </a:solidFill>
          <a:ln w="19050" cap="flat">
            <a:solidFill>
              <a:schemeClr val="accent4">
                <a:lumOff val="36303"/>
              </a:schemeClr>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55A0"/>
              </a:solidFill>
              <a:effectLst/>
              <a:uFillTx/>
              <a:latin typeface="Arial"/>
              <a:ea typeface="Arial"/>
              <a:cs typeface="Arial"/>
              <a:sym typeface="Arial"/>
            </a:endParaRPr>
          </a:p>
        </p:txBody>
      </p:sp>
      <p:sp>
        <p:nvSpPr>
          <p:cNvPr id="22" name="Right Arrow 21"/>
          <p:cNvSpPr/>
          <p:nvPr/>
        </p:nvSpPr>
        <p:spPr>
          <a:xfrm rot="10800000">
            <a:off x="9082093" y="4450837"/>
            <a:ext cx="517019" cy="330630"/>
          </a:xfrm>
          <a:prstGeom prst="rightArrow">
            <a:avLst/>
          </a:prstGeom>
          <a:solidFill>
            <a:schemeClr val="accent1">
              <a:lumOff val="13210"/>
            </a:schemeClr>
          </a:solidFill>
          <a:ln w="19050" cap="flat">
            <a:solidFill>
              <a:schemeClr val="accent4">
                <a:lumOff val="36303"/>
              </a:schemeClr>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55A0"/>
              </a:solidFill>
              <a:effectLst/>
              <a:uFillTx/>
              <a:latin typeface="Arial"/>
              <a:ea typeface="Arial"/>
              <a:cs typeface="Arial"/>
              <a:sym typeface="Arial"/>
            </a:endParaRPr>
          </a:p>
        </p:txBody>
      </p:sp>
      <p:sp>
        <p:nvSpPr>
          <p:cNvPr id="23" name="TextBox 22"/>
          <p:cNvSpPr txBox="1"/>
          <p:nvPr/>
        </p:nvSpPr>
        <p:spPr>
          <a:xfrm>
            <a:off x="9771596" y="3138295"/>
            <a:ext cx="2048701" cy="800217"/>
          </a:xfrm>
          <a:prstGeom prst="rect">
            <a:avLst/>
          </a:prstGeom>
          <a:solidFill>
            <a:srgbClr val="FFC0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dirty="0">
                <a:solidFill>
                  <a:srgbClr val="0055A0"/>
                </a:solidFill>
                <a:latin typeface="Arial"/>
                <a:ea typeface="Arial"/>
                <a:cs typeface="Arial"/>
                <a:sym typeface="Arial"/>
              </a:rPr>
              <a:t>System in vacuum </a:t>
            </a:r>
            <a:endParaRPr kumimoji="0" lang="en-US" sz="1800" b="0" i="0" u="none" strike="noStrike" cap="none" spc="0" normalizeH="0" baseline="0" dirty="0">
              <a:ln>
                <a:noFill/>
              </a:ln>
              <a:solidFill>
                <a:srgbClr val="0055A0"/>
              </a:solidFill>
              <a:effectLst/>
              <a:uFillTx/>
              <a:latin typeface="Arial"/>
              <a:ea typeface="Arial"/>
              <a:cs typeface="Arial"/>
              <a:sym typeface="Arial"/>
            </a:endParaRPr>
          </a:p>
          <a:p>
            <a:pPr marL="0" marR="0" indent="0" algn="l" defTabSz="914400" rtl="0" fontAlgn="auto" latinLnBrk="0" hangingPunct="0">
              <a:lnSpc>
                <a:spcPct val="100000"/>
              </a:lnSpc>
              <a:spcBef>
                <a:spcPts val="0"/>
              </a:spcBef>
              <a:spcAft>
                <a:spcPts val="0"/>
              </a:spcAft>
              <a:buClrTx/>
              <a:buSzTx/>
              <a:buFontTx/>
              <a:buNone/>
              <a:tabLst/>
            </a:pPr>
            <a:r>
              <a:rPr lang="en-US" sz="1400" dirty="0">
                <a:solidFill>
                  <a:srgbClr val="0055A0"/>
                </a:solidFill>
                <a:latin typeface="Arial"/>
                <a:ea typeface="Arial"/>
                <a:cs typeface="Arial"/>
                <a:sym typeface="Arial"/>
              </a:rPr>
              <a:t>To avoid losing particles on air molecules</a:t>
            </a:r>
            <a:endParaRPr kumimoji="0" lang="en-GB" sz="1400" b="0" i="0" u="none" strike="noStrike" cap="none" spc="0" normalizeH="0" baseline="0" dirty="0">
              <a:ln>
                <a:noFill/>
              </a:ln>
              <a:solidFill>
                <a:srgbClr val="0055A0"/>
              </a:solidFill>
              <a:effectLst/>
              <a:uFillTx/>
              <a:latin typeface="Arial"/>
              <a:ea typeface="Arial"/>
              <a:cs typeface="Arial"/>
              <a:sym typeface="Arial"/>
            </a:endParaRPr>
          </a:p>
        </p:txBody>
      </p:sp>
      <p:sp>
        <p:nvSpPr>
          <p:cNvPr id="24" name="Right Arrow 23"/>
          <p:cNvSpPr/>
          <p:nvPr/>
        </p:nvSpPr>
        <p:spPr>
          <a:xfrm rot="10800000">
            <a:off x="8904258" y="3255897"/>
            <a:ext cx="799943" cy="330630"/>
          </a:xfrm>
          <a:prstGeom prst="rightArrow">
            <a:avLst/>
          </a:prstGeom>
          <a:solidFill>
            <a:schemeClr val="accent1">
              <a:lumOff val="13210"/>
            </a:schemeClr>
          </a:solidFill>
          <a:ln w="19050" cap="flat">
            <a:solidFill>
              <a:schemeClr val="accent4">
                <a:lumOff val="36303"/>
              </a:schemeClr>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55A0"/>
              </a:solidFill>
              <a:effectLst/>
              <a:uFillTx/>
              <a:latin typeface="Arial"/>
              <a:ea typeface="Arial"/>
              <a:cs typeface="Arial"/>
              <a:sym typeface="Arial"/>
            </a:endParaRPr>
          </a:p>
        </p:txBody>
      </p:sp>
      <p:cxnSp>
        <p:nvCxnSpPr>
          <p:cNvPr id="26" name="Straight Arrow Connector 25"/>
          <p:cNvCxnSpPr/>
          <p:nvPr/>
        </p:nvCxnSpPr>
        <p:spPr>
          <a:xfrm flipV="1">
            <a:off x="6565967" y="3421212"/>
            <a:ext cx="1577666" cy="30564"/>
          </a:xfrm>
          <a:prstGeom prst="straightConnector1">
            <a:avLst/>
          </a:prstGeom>
          <a:noFill/>
          <a:ln w="66675" cap="flat">
            <a:solidFill>
              <a:srgbClr val="FF0000"/>
            </a:solidFill>
            <a:prstDash val="solid"/>
            <a:bevel/>
            <a:tailEnd type="triangle"/>
          </a:ln>
          <a:effectLst/>
          <a:sp3d/>
        </p:spPr>
        <p:style>
          <a:lnRef idx="0">
            <a:scrgbClr r="0" g="0" b="0"/>
          </a:lnRef>
          <a:fillRef idx="0">
            <a:scrgbClr r="0" g="0" b="0"/>
          </a:fillRef>
          <a:effectRef idx="0">
            <a:scrgbClr r="0" g="0" b="0"/>
          </a:effectRef>
          <a:fontRef idx="none"/>
        </p:style>
      </p:cxnSp>
      <p:sp>
        <p:nvSpPr>
          <p:cNvPr id="30" name="Freeform 29"/>
          <p:cNvSpPr/>
          <p:nvPr/>
        </p:nvSpPr>
        <p:spPr>
          <a:xfrm rot="1273936">
            <a:off x="1284345" y="2326801"/>
            <a:ext cx="461492" cy="1074338"/>
          </a:xfrm>
          <a:custGeom>
            <a:avLst/>
            <a:gdLst>
              <a:gd name="connsiteX0" fmla="*/ 234616 w 282742"/>
              <a:gd name="connsiteY0" fmla="*/ 0 h 668867"/>
              <a:gd name="connsiteX1" fmla="*/ 204537 w 282742"/>
              <a:gd name="connsiteY1" fmla="*/ 12032 h 668867"/>
              <a:gd name="connsiteX2" fmla="*/ 42110 w 282742"/>
              <a:gd name="connsiteY2" fmla="*/ 30079 h 668867"/>
              <a:gd name="connsiteX3" fmla="*/ 24063 w 282742"/>
              <a:gd name="connsiteY3" fmla="*/ 36095 h 668867"/>
              <a:gd name="connsiteX4" fmla="*/ 0 w 282742"/>
              <a:gd name="connsiteY4" fmla="*/ 72190 h 668867"/>
              <a:gd name="connsiteX5" fmla="*/ 12031 w 282742"/>
              <a:gd name="connsiteY5" fmla="*/ 186490 h 668867"/>
              <a:gd name="connsiteX6" fmla="*/ 24063 w 282742"/>
              <a:gd name="connsiteY6" fmla="*/ 222584 h 668867"/>
              <a:gd name="connsiteX7" fmla="*/ 30079 w 282742"/>
              <a:gd name="connsiteY7" fmla="*/ 240632 h 668867"/>
              <a:gd name="connsiteX8" fmla="*/ 72189 w 282742"/>
              <a:gd name="connsiteY8" fmla="*/ 294774 h 668867"/>
              <a:gd name="connsiteX9" fmla="*/ 108284 w 282742"/>
              <a:gd name="connsiteY9" fmla="*/ 336884 h 668867"/>
              <a:gd name="connsiteX10" fmla="*/ 120316 w 282742"/>
              <a:gd name="connsiteY10" fmla="*/ 354932 h 668867"/>
              <a:gd name="connsiteX11" fmla="*/ 138363 w 282742"/>
              <a:gd name="connsiteY11" fmla="*/ 372979 h 668867"/>
              <a:gd name="connsiteX12" fmla="*/ 150395 w 282742"/>
              <a:gd name="connsiteY12" fmla="*/ 391027 h 668867"/>
              <a:gd name="connsiteX13" fmla="*/ 210552 w 282742"/>
              <a:gd name="connsiteY13" fmla="*/ 463216 h 668867"/>
              <a:gd name="connsiteX14" fmla="*/ 222584 w 282742"/>
              <a:gd name="connsiteY14" fmla="*/ 481263 h 668867"/>
              <a:gd name="connsiteX15" fmla="*/ 234616 w 282742"/>
              <a:gd name="connsiteY15" fmla="*/ 499311 h 668867"/>
              <a:gd name="connsiteX16" fmla="*/ 252663 w 282742"/>
              <a:gd name="connsiteY16" fmla="*/ 535406 h 668867"/>
              <a:gd name="connsiteX17" fmla="*/ 270710 w 282742"/>
              <a:gd name="connsiteY17" fmla="*/ 595563 h 668867"/>
              <a:gd name="connsiteX18" fmla="*/ 282742 w 282742"/>
              <a:gd name="connsiteY18" fmla="*/ 631658 h 668867"/>
              <a:gd name="connsiteX19" fmla="*/ 270710 w 282742"/>
              <a:gd name="connsiteY19" fmla="*/ 667753 h 668867"/>
              <a:gd name="connsiteX20" fmla="*/ 252663 w 282742"/>
              <a:gd name="connsiteY20" fmla="*/ 661737 h 6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82742" h="668867">
                <a:moveTo>
                  <a:pt x="234616" y="0"/>
                </a:moveTo>
                <a:cubicBezTo>
                  <a:pt x="224590" y="4011"/>
                  <a:pt x="215145" y="10011"/>
                  <a:pt x="204537" y="12032"/>
                </a:cubicBezTo>
                <a:cubicBezTo>
                  <a:pt x="164065" y="19741"/>
                  <a:pt x="87220" y="25978"/>
                  <a:pt x="42110" y="30079"/>
                </a:cubicBezTo>
                <a:cubicBezTo>
                  <a:pt x="36094" y="32084"/>
                  <a:pt x="28547" y="31611"/>
                  <a:pt x="24063" y="36095"/>
                </a:cubicBezTo>
                <a:cubicBezTo>
                  <a:pt x="13838" y="46320"/>
                  <a:pt x="0" y="72190"/>
                  <a:pt x="0" y="72190"/>
                </a:cubicBezTo>
                <a:cubicBezTo>
                  <a:pt x="2646" y="109229"/>
                  <a:pt x="1986" y="149658"/>
                  <a:pt x="12031" y="186490"/>
                </a:cubicBezTo>
                <a:cubicBezTo>
                  <a:pt x="15368" y="198725"/>
                  <a:pt x="20052" y="210553"/>
                  <a:pt x="24063" y="222584"/>
                </a:cubicBezTo>
                <a:cubicBezTo>
                  <a:pt x="26068" y="228600"/>
                  <a:pt x="25595" y="236148"/>
                  <a:pt x="30079" y="240632"/>
                </a:cubicBezTo>
                <a:cubicBezTo>
                  <a:pt x="92227" y="302780"/>
                  <a:pt x="-14173" y="194021"/>
                  <a:pt x="72189" y="294774"/>
                </a:cubicBezTo>
                <a:cubicBezTo>
                  <a:pt x="84221" y="308811"/>
                  <a:pt x="96735" y="322448"/>
                  <a:pt x="108284" y="336884"/>
                </a:cubicBezTo>
                <a:cubicBezTo>
                  <a:pt x="112801" y="342530"/>
                  <a:pt x="115687" y="349377"/>
                  <a:pt x="120316" y="354932"/>
                </a:cubicBezTo>
                <a:cubicBezTo>
                  <a:pt x="125762" y="361468"/>
                  <a:pt x="132917" y="366443"/>
                  <a:pt x="138363" y="372979"/>
                </a:cubicBezTo>
                <a:cubicBezTo>
                  <a:pt x="142992" y="378534"/>
                  <a:pt x="145591" y="385623"/>
                  <a:pt x="150395" y="391027"/>
                </a:cubicBezTo>
                <a:cubicBezTo>
                  <a:pt x="212159" y="460511"/>
                  <a:pt x="163925" y="393276"/>
                  <a:pt x="210552" y="463216"/>
                </a:cubicBezTo>
                <a:lnTo>
                  <a:pt x="222584" y="481263"/>
                </a:lnTo>
                <a:lnTo>
                  <a:pt x="234616" y="499311"/>
                </a:lnTo>
                <a:cubicBezTo>
                  <a:pt x="256545" y="565105"/>
                  <a:pt x="221575" y="465460"/>
                  <a:pt x="252663" y="535406"/>
                </a:cubicBezTo>
                <a:cubicBezTo>
                  <a:pt x="265758" y="564868"/>
                  <a:pt x="262631" y="568633"/>
                  <a:pt x="270710" y="595563"/>
                </a:cubicBezTo>
                <a:cubicBezTo>
                  <a:pt x="274354" y="607711"/>
                  <a:pt x="282742" y="631658"/>
                  <a:pt x="282742" y="631658"/>
                </a:cubicBezTo>
                <a:cubicBezTo>
                  <a:pt x="278731" y="643690"/>
                  <a:pt x="279678" y="658785"/>
                  <a:pt x="270710" y="667753"/>
                </a:cubicBezTo>
                <a:cubicBezTo>
                  <a:pt x="266226" y="672237"/>
                  <a:pt x="252663" y="661737"/>
                  <a:pt x="252663" y="661737"/>
                </a:cubicBezTo>
              </a:path>
            </a:pathLst>
          </a:custGeom>
          <a:noFill/>
          <a:ln w="66675" cap="flat">
            <a:solidFill>
              <a:srgbClr val="C00000"/>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21919" tIns="60959" rIns="121919" bIns="60959" numCol="1" spcCol="38100" rtlCol="0" anchor="t">
            <a:noAutofit/>
          </a:bodyPr>
          <a:lstStyle/>
          <a:p>
            <a:pPr latinLnBrk="1" hangingPunct="0"/>
            <a:endParaRPr lang="en-GB" sz="2400" kern="0">
              <a:solidFill>
                <a:srgbClr val="000000"/>
              </a:solidFill>
              <a:latin typeface="Arial"/>
              <a:cs typeface="Arial"/>
              <a:sym typeface="Arial"/>
            </a:endParaRPr>
          </a:p>
        </p:txBody>
      </p:sp>
      <p:pic>
        <p:nvPicPr>
          <p:cNvPr id="31" name="Picture 3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2871" y="3451776"/>
            <a:ext cx="3080510" cy="2045495"/>
          </a:xfrm>
          <a:prstGeom prst="rect">
            <a:avLst/>
          </a:prstGeom>
        </p:spPr>
      </p:pic>
      <p:sp>
        <p:nvSpPr>
          <p:cNvPr id="32" name="Freeform 31"/>
          <p:cNvSpPr/>
          <p:nvPr/>
        </p:nvSpPr>
        <p:spPr>
          <a:xfrm rot="19918710">
            <a:off x="2777560" y="2260509"/>
            <a:ext cx="387504" cy="1168747"/>
          </a:xfrm>
          <a:custGeom>
            <a:avLst/>
            <a:gdLst>
              <a:gd name="connsiteX0" fmla="*/ 42535 w 290628"/>
              <a:gd name="connsiteY0" fmla="*/ 9323 h 876560"/>
              <a:gd name="connsiteX1" fmla="*/ 170126 w 290628"/>
              <a:gd name="connsiteY1" fmla="*/ 9323 h 876560"/>
              <a:gd name="connsiteX2" fmla="*/ 191391 w 290628"/>
              <a:gd name="connsiteY2" fmla="*/ 23500 h 876560"/>
              <a:gd name="connsiteX3" fmla="*/ 205568 w 290628"/>
              <a:gd name="connsiteY3" fmla="*/ 44765 h 876560"/>
              <a:gd name="connsiteX4" fmla="*/ 226833 w 290628"/>
              <a:gd name="connsiteY4" fmla="*/ 51853 h 876560"/>
              <a:gd name="connsiteX5" fmla="*/ 255186 w 290628"/>
              <a:gd name="connsiteY5" fmla="*/ 94384 h 876560"/>
              <a:gd name="connsiteX6" fmla="*/ 269363 w 290628"/>
              <a:gd name="connsiteY6" fmla="*/ 115649 h 876560"/>
              <a:gd name="connsiteX7" fmla="*/ 283540 w 290628"/>
              <a:gd name="connsiteY7" fmla="*/ 136914 h 876560"/>
              <a:gd name="connsiteX8" fmla="*/ 290628 w 290628"/>
              <a:gd name="connsiteY8" fmla="*/ 158179 h 876560"/>
              <a:gd name="connsiteX9" fmla="*/ 283540 w 290628"/>
              <a:gd name="connsiteY9" fmla="*/ 264504 h 876560"/>
              <a:gd name="connsiteX10" fmla="*/ 276451 w 290628"/>
              <a:gd name="connsiteY10" fmla="*/ 285770 h 876560"/>
              <a:gd name="connsiteX11" fmla="*/ 269363 w 290628"/>
              <a:gd name="connsiteY11" fmla="*/ 314123 h 876560"/>
              <a:gd name="connsiteX12" fmla="*/ 255186 w 290628"/>
              <a:gd name="connsiteY12" fmla="*/ 356653 h 876560"/>
              <a:gd name="connsiteX13" fmla="*/ 248098 w 290628"/>
              <a:gd name="connsiteY13" fmla="*/ 377918 h 876560"/>
              <a:gd name="connsiteX14" fmla="*/ 205568 w 290628"/>
              <a:gd name="connsiteY14" fmla="*/ 441714 h 876560"/>
              <a:gd name="connsiteX15" fmla="*/ 191391 w 290628"/>
              <a:gd name="connsiteY15" fmla="*/ 462979 h 876560"/>
              <a:gd name="connsiteX16" fmla="*/ 163038 w 290628"/>
              <a:gd name="connsiteY16" fmla="*/ 498421 h 876560"/>
              <a:gd name="connsiteX17" fmla="*/ 155949 w 290628"/>
              <a:gd name="connsiteY17" fmla="*/ 519686 h 876560"/>
              <a:gd name="connsiteX18" fmla="*/ 141772 w 290628"/>
              <a:gd name="connsiteY18" fmla="*/ 540951 h 876560"/>
              <a:gd name="connsiteX19" fmla="*/ 127596 w 290628"/>
              <a:gd name="connsiteY19" fmla="*/ 583481 h 876560"/>
              <a:gd name="connsiteX20" fmla="*/ 99242 w 290628"/>
              <a:gd name="connsiteY20" fmla="*/ 626011 h 876560"/>
              <a:gd name="connsiteX21" fmla="*/ 77977 w 290628"/>
              <a:gd name="connsiteY21" fmla="*/ 668542 h 876560"/>
              <a:gd name="connsiteX22" fmla="*/ 56712 w 290628"/>
              <a:gd name="connsiteY22" fmla="*/ 711072 h 876560"/>
              <a:gd name="connsiteX23" fmla="*/ 28358 w 290628"/>
              <a:gd name="connsiteY23" fmla="*/ 796132 h 876560"/>
              <a:gd name="connsiteX24" fmla="*/ 21270 w 290628"/>
              <a:gd name="connsiteY24" fmla="*/ 817397 h 876560"/>
              <a:gd name="connsiteX25" fmla="*/ 7093 w 290628"/>
              <a:gd name="connsiteY25" fmla="*/ 838663 h 876560"/>
              <a:gd name="connsiteX26" fmla="*/ 5 w 290628"/>
              <a:gd name="connsiteY26" fmla="*/ 867016 h 87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90628" h="876560">
                <a:moveTo>
                  <a:pt x="42535" y="9323"/>
                </a:moveTo>
                <a:cubicBezTo>
                  <a:pt x="96561" y="-1482"/>
                  <a:pt x="95690" y="-4634"/>
                  <a:pt x="170126" y="9323"/>
                </a:cubicBezTo>
                <a:cubicBezTo>
                  <a:pt x="178499" y="10893"/>
                  <a:pt x="184303" y="18774"/>
                  <a:pt x="191391" y="23500"/>
                </a:cubicBezTo>
                <a:cubicBezTo>
                  <a:pt x="196117" y="30588"/>
                  <a:pt x="198916" y="39443"/>
                  <a:pt x="205568" y="44765"/>
                </a:cubicBezTo>
                <a:cubicBezTo>
                  <a:pt x="211402" y="49432"/>
                  <a:pt x="221550" y="46570"/>
                  <a:pt x="226833" y="51853"/>
                </a:cubicBezTo>
                <a:cubicBezTo>
                  <a:pt x="238881" y="63901"/>
                  <a:pt x="245735" y="80207"/>
                  <a:pt x="255186" y="94384"/>
                </a:cubicBezTo>
                <a:lnTo>
                  <a:pt x="269363" y="115649"/>
                </a:lnTo>
                <a:lnTo>
                  <a:pt x="283540" y="136914"/>
                </a:lnTo>
                <a:cubicBezTo>
                  <a:pt x="285903" y="144002"/>
                  <a:pt x="290628" y="150707"/>
                  <a:pt x="290628" y="158179"/>
                </a:cubicBezTo>
                <a:cubicBezTo>
                  <a:pt x="290628" y="193699"/>
                  <a:pt x="287463" y="229201"/>
                  <a:pt x="283540" y="264504"/>
                </a:cubicBezTo>
                <a:cubicBezTo>
                  <a:pt x="282715" y="271930"/>
                  <a:pt x="278504" y="278585"/>
                  <a:pt x="276451" y="285770"/>
                </a:cubicBezTo>
                <a:cubicBezTo>
                  <a:pt x="273775" y="295137"/>
                  <a:pt x="272162" y="304792"/>
                  <a:pt x="269363" y="314123"/>
                </a:cubicBezTo>
                <a:cubicBezTo>
                  <a:pt x="265069" y="328436"/>
                  <a:pt x="259912" y="342476"/>
                  <a:pt x="255186" y="356653"/>
                </a:cubicBezTo>
                <a:cubicBezTo>
                  <a:pt x="252823" y="363741"/>
                  <a:pt x="252243" y="371701"/>
                  <a:pt x="248098" y="377918"/>
                </a:cubicBezTo>
                <a:lnTo>
                  <a:pt x="205568" y="441714"/>
                </a:lnTo>
                <a:lnTo>
                  <a:pt x="191391" y="462979"/>
                </a:lnTo>
                <a:cubicBezTo>
                  <a:pt x="173576" y="516426"/>
                  <a:pt x="199679" y="452620"/>
                  <a:pt x="163038" y="498421"/>
                </a:cubicBezTo>
                <a:cubicBezTo>
                  <a:pt x="158370" y="504255"/>
                  <a:pt x="159291" y="513003"/>
                  <a:pt x="155949" y="519686"/>
                </a:cubicBezTo>
                <a:cubicBezTo>
                  <a:pt x="152139" y="527306"/>
                  <a:pt x="146498" y="533863"/>
                  <a:pt x="141772" y="540951"/>
                </a:cubicBezTo>
                <a:cubicBezTo>
                  <a:pt x="137047" y="555128"/>
                  <a:pt x="135885" y="571047"/>
                  <a:pt x="127596" y="583481"/>
                </a:cubicBezTo>
                <a:lnTo>
                  <a:pt x="99242" y="626011"/>
                </a:lnTo>
                <a:cubicBezTo>
                  <a:pt x="81427" y="679461"/>
                  <a:pt x="105458" y="613580"/>
                  <a:pt x="77977" y="668542"/>
                </a:cubicBezTo>
                <a:cubicBezTo>
                  <a:pt x="48630" y="727236"/>
                  <a:pt x="97342" y="650129"/>
                  <a:pt x="56712" y="711072"/>
                </a:cubicBezTo>
                <a:lnTo>
                  <a:pt x="28358" y="796132"/>
                </a:lnTo>
                <a:cubicBezTo>
                  <a:pt x="25995" y="803220"/>
                  <a:pt x="25414" y="811180"/>
                  <a:pt x="21270" y="817397"/>
                </a:cubicBezTo>
                <a:lnTo>
                  <a:pt x="7093" y="838663"/>
                </a:lnTo>
                <a:cubicBezTo>
                  <a:pt x="-458" y="876421"/>
                  <a:pt x="5" y="886152"/>
                  <a:pt x="5" y="867016"/>
                </a:cubicBezTo>
              </a:path>
            </a:pathLst>
          </a:custGeom>
          <a:noFill/>
          <a:ln w="60325" cap="flat">
            <a:solidFill>
              <a:srgbClr val="C00000"/>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121919" tIns="60959" rIns="121919" bIns="60959" numCol="1" spcCol="38100" rtlCol="0" anchor="t">
            <a:noAutofit/>
          </a:bodyPr>
          <a:lstStyle/>
          <a:p>
            <a:pPr latinLnBrk="1" hangingPunct="0"/>
            <a:endParaRPr lang="en-GB" sz="2400" kern="0">
              <a:solidFill>
                <a:srgbClr val="000000"/>
              </a:solidFill>
              <a:latin typeface="Arial"/>
              <a:cs typeface="Arial"/>
              <a:sym typeface="Arial"/>
            </a:endParaRPr>
          </a:p>
        </p:txBody>
      </p:sp>
      <p:sp>
        <p:nvSpPr>
          <p:cNvPr id="34" name="TextBox 33"/>
          <p:cNvSpPr txBox="1"/>
          <p:nvPr/>
        </p:nvSpPr>
        <p:spPr>
          <a:xfrm>
            <a:off x="1545961" y="4015937"/>
            <a:ext cx="543739" cy="830997"/>
          </a:xfrm>
          <a:prstGeom prst="rect">
            <a:avLst/>
          </a:prstGeom>
          <a:noFill/>
        </p:spPr>
        <p:txBody>
          <a:bodyPr wrap="none" rtlCol="0">
            <a:spAutoFit/>
          </a:bodyPr>
          <a:lstStyle/>
          <a:p>
            <a:pPr hangingPunct="0"/>
            <a:r>
              <a:rPr lang="fr-CH" sz="4800" b="1" kern="0" dirty="0">
                <a:solidFill>
                  <a:srgbClr val="FF0000"/>
                </a:solidFill>
                <a:latin typeface="Arial"/>
                <a:cs typeface="Arial"/>
                <a:sym typeface="Arial"/>
              </a:rPr>
              <a:t>+</a:t>
            </a:r>
            <a:endParaRPr lang="en-GB" sz="4800" b="1" kern="0" dirty="0">
              <a:solidFill>
                <a:srgbClr val="FF0000"/>
              </a:solidFill>
              <a:latin typeface="Arial"/>
              <a:cs typeface="Arial"/>
              <a:sym typeface="Arial"/>
            </a:endParaRPr>
          </a:p>
        </p:txBody>
      </p:sp>
      <p:sp>
        <p:nvSpPr>
          <p:cNvPr id="39" name="TextBox 38"/>
          <p:cNvSpPr txBox="1"/>
          <p:nvPr/>
        </p:nvSpPr>
        <p:spPr>
          <a:xfrm>
            <a:off x="2982790" y="3643526"/>
            <a:ext cx="434101" cy="830997"/>
          </a:xfrm>
          <a:prstGeom prst="rect">
            <a:avLst/>
          </a:prstGeom>
          <a:noFill/>
        </p:spPr>
        <p:txBody>
          <a:bodyPr wrap="square" rtlCol="0">
            <a:spAutoFit/>
          </a:bodyPr>
          <a:lstStyle/>
          <a:p>
            <a:pPr hangingPunct="0"/>
            <a:r>
              <a:rPr lang="fr-CH" sz="4800" b="1" kern="0" dirty="0">
                <a:solidFill>
                  <a:srgbClr val="FF0000"/>
                </a:solidFill>
                <a:latin typeface="Arial"/>
                <a:cs typeface="Arial"/>
                <a:sym typeface="Arial"/>
              </a:rPr>
              <a:t>-</a:t>
            </a:r>
            <a:endParaRPr lang="en-GB" sz="4800" b="1" kern="0" dirty="0">
              <a:solidFill>
                <a:srgbClr val="FF0000"/>
              </a:solidFill>
              <a:latin typeface="Arial"/>
              <a:cs typeface="Arial"/>
              <a:sym typeface="Arial"/>
            </a:endParaRPr>
          </a:p>
        </p:txBody>
      </p:sp>
      <p:pic>
        <p:nvPicPr>
          <p:cNvPr id="42" name="Picture 4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62972" y="1918808"/>
            <a:ext cx="1296437" cy="898629"/>
          </a:xfrm>
          <a:prstGeom prst="rect">
            <a:avLst/>
          </a:prstGeom>
        </p:spPr>
      </p:pic>
      <p:sp>
        <p:nvSpPr>
          <p:cNvPr id="43" name="TextBox 42"/>
          <p:cNvSpPr txBox="1"/>
          <p:nvPr/>
        </p:nvSpPr>
        <p:spPr>
          <a:xfrm>
            <a:off x="415324" y="1732376"/>
            <a:ext cx="1509386"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55A0"/>
                </a:solidFill>
                <a:effectLst/>
                <a:uFillTx/>
                <a:latin typeface="Arial"/>
                <a:ea typeface="Arial"/>
                <a:cs typeface="Arial"/>
                <a:sym typeface="Arial"/>
              </a:rPr>
              <a:t>V = V</a:t>
            </a:r>
            <a:r>
              <a:rPr kumimoji="0" lang="en-US" sz="1800" b="0" i="0" u="none" strike="sngStrike" cap="none" spc="0" normalizeH="0" baseline="-25000" dirty="0">
                <a:ln>
                  <a:noFill/>
                </a:ln>
                <a:solidFill>
                  <a:srgbClr val="0055A0"/>
                </a:solidFill>
                <a:effectLst/>
                <a:uFillTx/>
                <a:latin typeface="Arial"/>
                <a:ea typeface="Arial"/>
                <a:cs typeface="Arial"/>
                <a:sym typeface="Arial"/>
              </a:rPr>
              <a:t>0</a:t>
            </a:r>
            <a:r>
              <a:rPr kumimoji="0" lang="en-US" sz="1800" b="0" i="0" u="none" strike="noStrike" cap="none" spc="0" normalizeH="0" baseline="0" dirty="0">
                <a:ln>
                  <a:noFill/>
                </a:ln>
                <a:solidFill>
                  <a:srgbClr val="0055A0"/>
                </a:solidFill>
                <a:effectLst/>
                <a:uFillTx/>
                <a:latin typeface="Arial"/>
                <a:ea typeface="Arial"/>
                <a:cs typeface="Arial"/>
                <a:sym typeface="Arial"/>
              </a:rPr>
              <a:t> cos </a:t>
            </a:r>
            <a:r>
              <a:rPr kumimoji="0" lang="en-US" sz="1800" b="0" i="0" u="none" strike="noStrike" cap="none" spc="0" normalizeH="0" baseline="0" dirty="0" err="1">
                <a:ln>
                  <a:noFill/>
                </a:ln>
                <a:solidFill>
                  <a:srgbClr val="0055A0"/>
                </a:solidFill>
                <a:effectLst/>
                <a:uFillTx/>
                <a:latin typeface="Symbol" panose="05050102010706020507" pitchFamily="18" charset="2"/>
                <a:ea typeface="Arial"/>
                <a:cs typeface="Arial"/>
                <a:sym typeface="Arial"/>
              </a:rPr>
              <a:t>w</a:t>
            </a:r>
            <a:r>
              <a:rPr kumimoji="0" lang="en-US" sz="1800" b="0" i="0" u="none" strike="noStrike" cap="none" spc="0" normalizeH="0" baseline="0" dirty="0" err="1">
                <a:ln>
                  <a:noFill/>
                </a:ln>
                <a:solidFill>
                  <a:srgbClr val="0055A0"/>
                </a:solidFill>
                <a:effectLst/>
                <a:uFillTx/>
                <a:latin typeface="Arial"/>
                <a:ea typeface="Arial"/>
                <a:cs typeface="Arial"/>
                <a:sym typeface="Arial"/>
              </a:rPr>
              <a:t>t</a:t>
            </a:r>
            <a:endParaRPr kumimoji="0" lang="en-GB" sz="1800" b="0" i="0" u="none" strike="noStrike" cap="none" spc="0" normalizeH="0" baseline="0" dirty="0">
              <a:ln>
                <a:noFill/>
              </a:ln>
              <a:solidFill>
                <a:srgbClr val="0055A0"/>
              </a:solidFill>
              <a:effectLst/>
              <a:uFillTx/>
              <a:latin typeface="Arial"/>
              <a:ea typeface="Arial"/>
              <a:cs typeface="Arial"/>
              <a:sym typeface="Arial"/>
            </a:endParaRPr>
          </a:p>
        </p:txBody>
      </p:sp>
      <p:sp>
        <p:nvSpPr>
          <p:cNvPr id="44" name="TextBox 43"/>
          <p:cNvSpPr txBox="1"/>
          <p:nvPr/>
        </p:nvSpPr>
        <p:spPr>
          <a:xfrm>
            <a:off x="2927970" y="3720643"/>
            <a:ext cx="543739" cy="830997"/>
          </a:xfrm>
          <a:prstGeom prst="rect">
            <a:avLst/>
          </a:prstGeom>
          <a:noFill/>
        </p:spPr>
        <p:txBody>
          <a:bodyPr wrap="none" rtlCol="0">
            <a:spAutoFit/>
          </a:bodyPr>
          <a:lstStyle/>
          <a:p>
            <a:pPr hangingPunct="0"/>
            <a:r>
              <a:rPr lang="fr-CH" sz="4800" b="1" kern="0" dirty="0">
                <a:solidFill>
                  <a:srgbClr val="FF0000"/>
                </a:solidFill>
                <a:latin typeface="Arial"/>
                <a:cs typeface="Arial"/>
                <a:sym typeface="Arial"/>
              </a:rPr>
              <a:t>+</a:t>
            </a:r>
            <a:endParaRPr lang="en-GB" sz="4800" b="1" kern="0" dirty="0">
              <a:solidFill>
                <a:srgbClr val="FF0000"/>
              </a:solidFill>
              <a:latin typeface="Arial"/>
              <a:cs typeface="Arial"/>
              <a:sym typeface="Arial"/>
            </a:endParaRPr>
          </a:p>
        </p:txBody>
      </p:sp>
      <p:sp>
        <p:nvSpPr>
          <p:cNvPr id="45" name="TextBox 44"/>
          <p:cNvSpPr txBox="1"/>
          <p:nvPr/>
        </p:nvSpPr>
        <p:spPr>
          <a:xfrm>
            <a:off x="1591971" y="3992669"/>
            <a:ext cx="434101" cy="830997"/>
          </a:xfrm>
          <a:prstGeom prst="rect">
            <a:avLst/>
          </a:prstGeom>
          <a:noFill/>
        </p:spPr>
        <p:txBody>
          <a:bodyPr wrap="square" rtlCol="0">
            <a:spAutoFit/>
          </a:bodyPr>
          <a:lstStyle/>
          <a:p>
            <a:pPr hangingPunct="0"/>
            <a:r>
              <a:rPr lang="fr-CH" sz="4800" b="1" kern="0" dirty="0">
                <a:solidFill>
                  <a:srgbClr val="FF0000"/>
                </a:solidFill>
                <a:latin typeface="Arial"/>
                <a:cs typeface="Arial"/>
                <a:sym typeface="Arial"/>
              </a:rPr>
              <a:t>-</a:t>
            </a:r>
            <a:endParaRPr lang="en-GB" sz="4800" b="1" kern="0" dirty="0">
              <a:solidFill>
                <a:srgbClr val="FF0000"/>
              </a:solidFill>
              <a:latin typeface="Arial"/>
              <a:cs typeface="Arial"/>
              <a:sym typeface="Arial"/>
            </a:endParaRPr>
          </a:p>
        </p:txBody>
      </p:sp>
    </p:spTree>
    <p:extLst>
      <p:ext uri="{BB962C8B-B14F-4D97-AF65-F5344CB8AC3E}">
        <p14:creationId xmlns:p14="http://schemas.microsoft.com/office/powerpoint/2010/main" val="2005948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9"/>
                                        </p:tgtEl>
                                        <p:attrNameLst>
                                          <p:attrName>style.visibility</p:attrName>
                                        </p:attrNameLst>
                                      </p:cBhvr>
                                      <p:to>
                                        <p:strVal val="hidden"/>
                                      </p:to>
                                    </p:set>
                                  </p:childTnLst>
                                </p:cTn>
                              </p:par>
                              <p:par>
                                <p:cTn id="9" presetID="1"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9" grpId="0"/>
      <p:bldP spid="44" grpId="0"/>
      <p:bldP spid="4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12956" y="301034"/>
            <a:ext cx="11262732" cy="7694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4400" dirty="0">
                <a:solidFill>
                  <a:srgbClr val="0055A0"/>
                </a:solidFill>
                <a:latin typeface="Arial"/>
                <a:ea typeface="Arial"/>
                <a:cs typeface="Arial"/>
                <a:sym typeface="Arial"/>
              </a:rPr>
              <a:t>The principle of radio-frequency acceleration</a:t>
            </a:r>
            <a:endParaRPr kumimoji="0" lang="en-GB" sz="4400" b="0" i="0" u="none" strike="noStrike" cap="none" spc="0" normalizeH="0" baseline="0" dirty="0">
              <a:ln>
                <a:noFill/>
              </a:ln>
              <a:solidFill>
                <a:srgbClr val="0055A0"/>
              </a:solidFill>
              <a:effectLst/>
              <a:uFillTx/>
              <a:latin typeface="Arial"/>
              <a:ea typeface="Arial"/>
              <a:cs typeface="Arial"/>
              <a:sym typeface="Arial"/>
            </a:endParaRPr>
          </a:p>
        </p:txBody>
      </p:sp>
      <p:pic>
        <p:nvPicPr>
          <p:cNvPr id="3"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rot="10800000">
            <a:off x="7677576" y="3056242"/>
            <a:ext cx="628650" cy="1000125"/>
          </a:xfrm>
          <a:prstGeom prst="rect">
            <a:avLst/>
          </a:prstGeom>
          <a:noFill/>
          <a:ln w="9525">
            <a:noFill/>
            <a:miter lim="800000"/>
            <a:headEnd/>
            <a:tailEnd/>
          </a:ln>
        </p:spPr>
      </p:pic>
      <p:pic>
        <p:nvPicPr>
          <p:cNvPr id="4"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rot="10800000">
            <a:off x="5391576" y="3056242"/>
            <a:ext cx="628650" cy="1000125"/>
          </a:xfrm>
          <a:prstGeom prst="rect">
            <a:avLst/>
          </a:prstGeom>
          <a:noFill/>
          <a:ln w="9525">
            <a:noFill/>
            <a:miter lim="800000"/>
            <a:headEnd/>
            <a:tailEnd/>
          </a:ln>
        </p:spPr>
      </p:pic>
      <p:sp>
        <p:nvSpPr>
          <p:cNvPr id="5" name="Line 12"/>
          <p:cNvSpPr>
            <a:spLocks noChangeShapeType="1"/>
          </p:cNvSpPr>
          <p:nvPr/>
        </p:nvSpPr>
        <p:spPr bwMode="auto">
          <a:xfrm>
            <a:off x="971977" y="1762723"/>
            <a:ext cx="1905000" cy="0"/>
          </a:xfrm>
          <a:prstGeom prst="line">
            <a:avLst/>
          </a:prstGeom>
          <a:noFill/>
          <a:ln w="12700">
            <a:solidFill>
              <a:schemeClr val="tx1"/>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sp>
        <p:nvSpPr>
          <p:cNvPr id="6" name="AutoShape 14"/>
          <p:cNvSpPr>
            <a:spLocks noChangeArrowheads="1"/>
          </p:cNvSpPr>
          <p:nvPr/>
        </p:nvSpPr>
        <p:spPr bwMode="auto">
          <a:xfrm>
            <a:off x="971977" y="1305523"/>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7" name="AutoShape 15"/>
          <p:cNvSpPr>
            <a:spLocks noChangeArrowheads="1"/>
          </p:cNvSpPr>
          <p:nvPr/>
        </p:nvSpPr>
        <p:spPr bwMode="auto">
          <a:xfrm>
            <a:off x="2114977" y="1305523"/>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8" name="AutoShape 16"/>
          <p:cNvSpPr>
            <a:spLocks noChangeArrowheads="1"/>
          </p:cNvSpPr>
          <p:nvPr/>
        </p:nvSpPr>
        <p:spPr bwMode="auto">
          <a:xfrm>
            <a:off x="971977" y="1991323"/>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9" name="AutoShape 17"/>
          <p:cNvSpPr>
            <a:spLocks noChangeArrowheads="1"/>
          </p:cNvSpPr>
          <p:nvPr/>
        </p:nvSpPr>
        <p:spPr bwMode="auto">
          <a:xfrm>
            <a:off x="2114977" y="1991323"/>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10" name="Line 24"/>
          <p:cNvSpPr>
            <a:spLocks noChangeShapeType="1"/>
          </p:cNvSpPr>
          <p:nvPr/>
        </p:nvSpPr>
        <p:spPr bwMode="auto">
          <a:xfrm>
            <a:off x="1581577" y="1457923"/>
            <a:ext cx="533400" cy="0"/>
          </a:xfrm>
          <a:prstGeom prst="line">
            <a:avLst/>
          </a:prstGeom>
          <a:noFill/>
          <a:ln w="12700">
            <a:solidFill>
              <a:srgbClr val="3333FF"/>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sp>
        <p:nvSpPr>
          <p:cNvPr id="11" name="Line 25"/>
          <p:cNvSpPr>
            <a:spLocks noChangeShapeType="1"/>
          </p:cNvSpPr>
          <p:nvPr/>
        </p:nvSpPr>
        <p:spPr bwMode="auto">
          <a:xfrm>
            <a:off x="1581577" y="1381723"/>
            <a:ext cx="533400" cy="0"/>
          </a:xfrm>
          <a:prstGeom prst="line">
            <a:avLst/>
          </a:prstGeom>
          <a:noFill/>
          <a:ln w="12700">
            <a:solidFill>
              <a:srgbClr val="3333FF"/>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sp>
        <p:nvSpPr>
          <p:cNvPr id="12" name="Line 43"/>
          <p:cNvSpPr>
            <a:spLocks noChangeShapeType="1"/>
          </p:cNvSpPr>
          <p:nvPr/>
        </p:nvSpPr>
        <p:spPr bwMode="auto">
          <a:xfrm flipV="1">
            <a:off x="1581577" y="2067523"/>
            <a:ext cx="533400" cy="1588"/>
          </a:xfrm>
          <a:prstGeom prst="line">
            <a:avLst/>
          </a:prstGeom>
          <a:noFill/>
          <a:ln w="12700">
            <a:solidFill>
              <a:srgbClr val="3333FF"/>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sp>
        <p:nvSpPr>
          <p:cNvPr id="13" name="Line 46"/>
          <p:cNvSpPr>
            <a:spLocks noChangeShapeType="1"/>
          </p:cNvSpPr>
          <p:nvPr/>
        </p:nvSpPr>
        <p:spPr bwMode="auto">
          <a:xfrm>
            <a:off x="1581577" y="2143723"/>
            <a:ext cx="533400" cy="1588"/>
          </a:xfrm>
          <a:prstGeom prst="line">
            <a:avLst/>
          </a:prstGeom>
          <a:noFill/>
          <a:ln w="12700">
            <a:solidFill>
              <a:srgbClr val="3333FF"/>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cxnSp>
        <p:nvCxnSpPr>
          <p:cNvPr id="14" name="Straight Arrow Connector 13"/>
          <p:cNvCxnSpPr>
            <a:stCxn id="9" idx="2"/>
          </p:cNvCxnSpPr>
          <p:nvPr/>
        </p:nvCxnSpPr>
        <p:spPr bwMode="auto">
          <a:xfrm>
            <a:off x="2419777" y="2219923"/>
            <a:ext cx="0" cy="838200"/>
          </a:xfrm>
          <a:prstGeom prst="straightConnector1">
            <a:avLst/>
          </a:prstGeom>
          <a:solidFill>
            <a:schemeClr val="bg1"/>
          </a:solidFill>
          <a:ln w="12700" cap="flat" cmpd="sng" algn="ctr">
            <a:solidFill>
              <a:schemeClr val="tx1"/>
            </a:solidFill>
            <a:prstDash val="solid"/>
            <a:round/>
            <a:headEnd type="none" w="sm" len="sm"/>
            <a:tailEnd type="triangle" w="lg" len="lg"/>
          </a:ln>
          <a:effectLst/>
        </p:spPr>
      </p:cxnSp>
      <p:cxnSp>
        <p:nvCxnSpPr>
          <p:cNvPr id="15" name="Straight Connector 14"/>
          <p:cNvCxnSpPr>
            <a:stCxn id="8" idx="2"/>
          </p:cNvCxnSpPr>
          <p:nvPr/>
        </p:nvCxnSpPr>
        <p:spPr bwMode="auto">
          <a:xfrm>
            <a:off x="1276777" y="2219923"/>
            <a:ext cx="0" cy="4572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6" name="Straight Connector 15"/>
          <p:cNvCxnSpPr/>
          <p:nvPr/>
        </p:nvCxnSpPr>
        <p:spPr bwMode="auto">
          <a:xfrm>
            <a:off x="1276777" y="2677123"/>
            <a:ext cx="304800" cy="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17" name="Straight Connector 16"/>
          <p:cNvCxnSpPr/>
          <p:nvPr/>
        </p:nvCxnSpPr>
        <p:spPr bwMode="auto">
          <a:xfrm>
            <a:off x="2038777" y="2677123"/>
            <a:ext cx="381000" cy="0"/>
          </a:xfrm>
          <a:prstGeom prst="line">
            <a:avLst/>
          </a:prstGeom>
          <a:solidFill>
            <a:schemeClr val="bg1"/>
          </a:solidFill>
          <a:ln w="12700" cap="flat" cmpd="sng" algn="ctr">
            <a:solidFill>
              <a:schemeClr val="tx1"/>
            </a:solidFill>
            <a:prstDash val="solid"/>
            <a:round/>
            <a:headEnd type="none" w="sm" len="sm"/>
            <a:tailEnd type="none" w="sm" len="sm"/>
          </a:ln>
          <a:effectLst/>
        </p:spPr>
      </p:cxnSp>
      <p:sp>
        <p:nvSpPr>
          <p:cNvPr id="18" name="TextBox 17"/>
          <p:cNvSpPr txBox="1"/>
          <p:nvPr/>
        </p:nvSpPr>
        <p:spPr>
          <a:xfrm>
            <a:off x="2495977" y="2448523"/>
            <a:ext cx="269626" cy="400110"/>
          </a:xfrm>
          <a:prstGeom prst="rect">
            <a:avLst/>
          </a:prstGeom>
          <a:noFill/>
        </p:spPr>
        <p:txBody>
          <a:bodyPr wrap="none" rtlCol="0">
            <a:spAutoFit/>
          </a:bodyPr>
          <a:lstStyle/>
          <a:p>
            <a:pPr eaLnBrk="0" fontAlgn="base" hangingPunct="0">
              <a:spcBef>
                <a:spcPct val="0"/>
              </a:spcBef>
              <a:spcAft>
                <a:spcPct val="0"/>
              </a:spcAft>
            </a:pPr>
            <a:r>
              <a:rPr lang="en-US" sz="2000" b="1" dirty="0">
                <a:solidFill>
                  <a:srgbClr val="000000"/>
                </a:solidFill>
              </a:rPr>
              <a:t>-</a:t>
            </a:r>
          </a:p>
        </p:txBody>
      </p:sp>
      <p:sp>
        <p:nvSpPr>
          <p:cNvPr id="19" name="TextBox 18"/>
          <p:cNvSpPr txBox="1"/>
          <p:nvPr/>
        </p:nvSpPr>
        <p:spPr>
          <a:xfrm>
            <a:off x="971977" y="2448523"/>
            <a:ext cx="333746" cy="400110"/>
          </a:xfrm>
          <a:prstGeom prst="rect">
            <a:avLst/>
          </a:prstGeom>
          <a:noFill/>
        </p:spPr>
        <p:txBody>
          <a:bodyPr wrap="none" rtlCol="0">
            <a:spAutoFit/>
          </a:bodyPr>
          <a:lstStyle/>
          <a:p>
            <a:pPr eaLnBrk="0" fontAlgn="base" hangingPunct="0">
              <a:spcBef>
                <a:spcPct val="0"/>
              </a:spcBef>
              <a:spcAft>
                <a:spcPct val="0"/>
              </a:spcAft>
            </a:pPr>
            <a:r>
              <a:rPr lang="en-US" sz="2000" b="1" dirty="0">
                <a:solidFill>
                  <a:srgbClr val="000000"/>
                </a:solidFill>
              </a:rPr>
              <a:t>+</a:t>
            </a:r>
          </a:p>
        </p:txBody>
      </p:sp>
      <p:cxnSp>
        <p:nvCxnSpPr>
          <p:cNvPr id="20" name="Straight Arrow Connector 19"/>
          <p:cNvCxnSpPr/>
          <p:nvPr/>
        </p:nvCxnSpPr>
        <p:spPr bwMode="auto">
          <a:xfrm>
            <a:off x="1429177" y="2829523"/>
            <a:ext cx="685800" cy="0"/>
          </a:xfrm>
          <a:prstGeom prst="straightConnector1">
            <a:avLst/>
          </a:prstGeom>
          <a:solidFill>
            <a:schemeClr val="bg1"/>
          </a:solidFill>
          <a:ln w="12700" cap="flat" cmpd="sng" algn="ctr">
            <a:solidFill>
              <a:schemeClr val="tx1"/>
            </a:solidFill>
            <a:prstDash val="solid"/>
            <a:round/>
            <a:headEnd type="arrow"/>
            <a:tailEnd type="arrow"/>
          </a:ln>
          <a:effectLst/>
        </p:spPr>
      </p:cxnSp>
      <p:sp>
        <p:nvSpPr>
          <p:cNvPr id="21" name="TextBox 20"/>
          <p:cNvSpPr txBox="1"/>
          <p:nvPr/>
        </p:nvSpPr>
        <p:spPr>
          <a:xfrm>
            <a:off x="1124378" y="2905724"/>
            <a:ext cx="1308371" cy="307777"/>
          </a:xfrm>
          <a:prstGeom prst="rect">
            <a:avLst/>
          </a:prstGeom>
          <a:noFill/>
        </p:spPr>
        <p:txBody>
          <a:bodyPr wrap="none" rtlCol="0">
            <a:spAutoFit/>
          </a:bodyPr>
          <a:lstStyle/>
          <a:p>
            <a:pPr eaLnBrk="0" fontAlgn="base" hangingPunct="0">
              <a:spcBef>
                <a:spcPct val="0"/>
              </a:spcBef>
              <a:spcAft>
                <a:spcPct val="0"/>
              </a:spcAft>
            </a:pPr>
            <a:r>
              <a:rPr lang="en-US" sz="1400" dirty="0">
                <a:solidFill>
                  <a:srgbClr val="000000"/>
                </a:solidFill>
              </a:rPr>
              <a:t>DC voltage V</a:t>
            </a:r>
            <a:r>
              <a:rPr lang="en-US" sz="1400" baseline="-25000" dirty="0">
                <a:solidFill>
                  <a:srgbClr val="000000"/>
                </a:solidFill>
              </a:rPr>
              <a:t>0</a:t>
            </a:r>
          </a:p>
        </p:txBody>
      </p:sp>
      <p:sp>
        <p:nvSpPr>
          <p:cNvPr id="22" name="Line 12"/>
          <p:cNvSpPr>
            <a:spLocks noChangeShapeType="1"/>
          </p:cNvSpPr>
          <p:nvPr/>
        </p:nvSpPr>
        <p:spPr bwMode="auto">
          <a:xfrm>
            <a:off x="3715176" y="3589641"/>
            <a:ext cx="6477000" cy="0"/>
          </a:xfrm>
          <a:prstGeom prst="line">
            <a:avLst/>
          </a:prstGeom>
          <a:noFill/>
          <a:ln w="12700">
            <a:solidFill>
              <a:schemeClr val="tx1"/>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sp>
        <p:nvSpPr>
          <p:cNvPr id="23" name="AutoShape 14"/>
          <p:cNvSpPr>
            <a:spLocks noChangeArrowheads="1"/>
          </p:cNvSpPr>
          <p:nvPr/>
        </p:nvSpPr>
        <p:spPr bwMode="auto">
          <a:xfrm>
            <a:off x="3696126" y="3132441"/>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24" name="AutoShape 15"/>
          <p:cNvSpPr>
            <a:spLocks noChangeArrowheads="1"/>
          </p:cNvSpPr>
          <p:nvPr/>
        </p:nvSpPr>
        <p:spPr bwMode="auto">
          <a:xfrm>
            <a:off x="4839126" y="3132441"/>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25" name="AutoShape 16"/>
          <p:cNvSpPr>
            <a:spLocks noChangeArrowheads="1"/>
          </p:cNvSpPr>
          <p:nvPr/>
        </p:nvSpPr>
        <p:spPr bwMode="auto">
          <a:xfrm>
            <a:off x="3715176" y="3818241"/>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26" name="AutoShape 17"/>
          <p:cNvSpPr>
            <a:spLocks noChangeArrowheads="1"/>
          </p:cNvSpPr>
          <p:nvPr/>
        </p:nvSpPr>
        <p:spPr bwMode="auto">
          <a:xfrm>
            <a:off x="4858176" y="3818241"/>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27" name="Line 24"/>
          <p:cNvSpPr>
            <a:spLocks noChangeShapeType="1"/>
          </p:cNvSpPr>
          <p:nvPr/>
        </p:nvSpPr>
        <p:spPr bwMode="auto">
          <a:xfrm>
            <a:off x="4305726" y="3284841"/>
            <a:ext cx="533400" cy="0"/>
          </a:xfrm>
          <a:prstGeom prst="line">
            <a:avLst/>
          </a:prstGeom>
          <a:noFill/>
          <a:ln w="12700">
            <a:solidFill>
              <a:srgbClr val="3333FF"/>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sp>
        <p:nvSpPr>
          <p:cNvPr id="28" name="Line 25"/>
          <p:cNvSpPr>
            <a:spLocks noChangeShapeType="1"/>
          </p:cNvSpPr>
          <p:nvPr/>
        </p:nvSpPr>
        <p:spPr bwMode="auto">
          <a:xfrm>
            <a:off x="4305726" y="3208641"/>
            <a:ext cx="533400" cy="0"/>
          </a:xfrm>
          <a:prstGeom prst="line">
            <a:avLst/>
          </a:prstGeom>
          <a:noFill/>
          <a:ln w="12700">
            <a:solidFill>
              <a:srgbClr val="3333FF"/>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sp>
        <p:nvSpPr>
          <p:cNvPr id="29" name="Line 43"/>
          <p:cNvSpPr>
            <a:spLocks noChangeShapeType="1"/>
          </p:cNvSpPr>
          <p:nvPr/>
        </p:nvSpPr>
        <p:spPr bwMode="auto">
          <a:xfrm flipV="1">
            <a:off x="4324776" y="3894441"/>
            <a:ext cx="533400" cy="1588"/>
          </a:xfrm>
          <a:prstGeom prst="line">
            <a:avLst/>
          </a:prstGeom>
          <a:noFill/>
          <a:ln w="12700">
            <a:solidFill>
              <a:srgbClr val="3333FF"/>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sp>
        <p:nvSpPr>
          <p:cNvPr id="30" name="Line 46"/>
          <p:cNvSpPr>
            <a:spLocks noChangeShapeType="1"/>
          </p:cNvSpPr>
          <p:nvPr/>
        </p:nvSpPr>
        <p:spPr bwMode="auto">
          <a:xfrm>
            <a:off x="4324776" y="3970641"/>
            <a:ext cx="533400" cy="1588"/>
          </a:xfrm>
          <a:prstGeom prst="line">
            <a:avLst/>
          </a:prstGeom>
          <a:noFill/>
          <a:ln w="12700">
            <a:solidFill>
              <a:srgbClr val="3333FF"/>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cxnSp>
        <p:nvCxnSpPr>
          <p:cNvPr id="31" name="Straight Connector 30"/>
          <p:cNvCxnSpPr>
            <a:stCxn id="25" idx="2"/>
          </p:cNvCxnSpPr>
          <p:nvPr/>
        </p:nvCxnSpPr>
        <p:spPr bwMode="auto">
          <a:xfrm>
            <a:off x="4019976" y="4046841"/>
            <a:ext cx="0" cy="457200"/>
          </a:xfrm>
          <a:prstGeom prst="line">
            <a:avLst/>
          </a:prstGeom>
          <a:solidFill>
            <a:schemeClr val="bg1"/>
          </a:solidFill>
          <a:ln w="12700" cap="flat" cmpd="sng" algn="ctr">
            <a:solidFill>
              <a:schemeClr val="tx1"/>
            </a:solidFill>
            <a:prstDash val="solid"/>
            <a:round/>
            <a:headEnd type="none" w="sm" len="sm"/>
            <a:tailEnd type="none" w="sm" len="sm"/>
          </a:ln>
          <a:effectLst/>
        </p:spPr>
      </p:cxnSp>
      <p:sp>
        <p:nvSpPr>
          <p:cNvPr id="32" name="AutoShape 14"/>
          <p:cNvSpPr>
            <a:spLocks noChangeArrowheads="1"/>
          </p:cNvSpPr>
          <p:nvPr/>
        </p:nvSpPr>
        <p:spPr bwMode="auto">
          <a:xfrm>
            <a:off x="6001176" y="3132441"/>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33" name="AutoShape 15"/>
          <p:cNvSpPr>
            <a:spLocks noChangeArrowheads="1"/>
          </p:cNvSpPr>
          <p:nvPr/>
        </p:nvSpPr>
        <p:spPr bwMode="auto">
          <a:xfrm>
            <a:off x="7144176" y="3132441"/>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34" name="AutoShape 16"/>
          <p:cNvSpPr>
            <a:spLocks noChangeArrowheads="1"/>
          </p:cNvSpPr>
          <p:nvPr/>
        </p:nvSpPr>
        <p:spPr bwMode="auto">
          <a:xfrm>
            <a:off x="6001176" y="3818241"/>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35" name="AutoShape 17"/>
          <p:cNvSpPr>
            <a:spLocks noChangeArrowheads="1"/>
          </p:cNvSpPr>
          <p:nvPr/>
        </p:nvSpPr>
        <p:spPr bwMode="auto">
          <a:xfrm>
            <a:off x="7144176" y="3818241"/>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36" name="Line 24"/>
          <p:cNvSpPr>
            <a:spLocks noChangeShapeType="1"/>
          </p:cNvSpPr>
          <p:nvPr/>
        </p:nvSpPr>
        <p:spPr bwMode="auto">
          <a:xfrm>
            <a:off x="6610776" y="3284841"/>
            <a:ext cx="533400" cy="0"/>
          </a:xfrm>
          <a:prstGeom prst="line">
            <a:avLst/>
          </a:prstGeom>
          <a:noFill/>
          <a:ln w="12700">
            <a:solidFill>
              <a:srgbClr val="3333FF"/>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sp>
        <p:nvSpPr>
          <p:cNvPr id="37" name="Line 25"/>
          <p:cNvSpPr>
            <a:spLocks noChangeShapeType="1"/>
          </p:cNvSpPr>
          <p:nvPr/>
        </p:nvSpPr>
        <p:spPr bwMode="auto">
          <a:xfrm>
            <a:off x="6610776" y="3208641"/>
            <a:ext cx="533400" cy="0"/>
          </a:xfrm>
          <a:prstGeom prst="line">
            <a:avLst/>
          </a:prstGeom>
          <a:noFill/>
          <a:ln w="12700">
            <a:solidFill>
              <a:srgbClr val="3333FF"/>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sp>
        <p:nvSpPr>
          <p:cNvPr id="38" name="Line 43"/>
          <p:cNvSpPr>
            <a:spLocks noChangeShapeType="1"/>
          </p:cNvSpPr>
          <p:nvPr/>
        </p:nvSpPr>
        <p:spPr bwMode="auto">
          <a:xfrm flipV="1">
            <a:off x="6610776" y="3894441"/>
            <a:ext cx="533400" cy="1588"/>
          </a:xfrm>
          <a:prstGeom prst="line">
            <a:avLst/>
          </a:prstGeom>
          <a:noFill/>
          <a:ln w="12700">
            <a:solidFill>
              <a:srgbClr val="3333FF"/>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sp>
        <p:nvSpPr>
          <p:cNvPr id="39" name="Line 46"/>
          <p:cNvSpPr>
            <a:spLocks noChangeShapeType="1"/>
          </p:cNvSpPr>
          <p:nvPr/>
        </p:nvSpPr>
        <p:spPr bwMode="auto">
          <a:xfrm>
            <a:off x="6610776" y="3970641"/>
            <a:ext cx="533400" cy="1588"/>
          </a:xfrm>
          <a:prstGeom prst="line">
            <a:avLst/>
          </a:prstGeom>
          <a:noFill/>
          <a:ln w="12700">
            <a:solidFill>
              <a:srgbClr val="3333FF"/>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cxnSp>
        <p:nvCxnSpPr>
          <p:cNvPr id="40" name="Straight Connector 39"/>
          <p:cNvCxnSpPr>
            <a:stCxn id="34" idx="2"/>
          </p:cNvCxnSpPr>
          <p:nvPr/>
        </p:nvCxnSpPr>
        <p:spPr bwMode="auto">
          <a:xfrm>
            <a:off x="6305976" y="4046841"/>
            <a:ext cx="0" cy="4572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41" name="Straight Connector 40"/>
          <p:cNvCxnSpPr/>
          <p:nvPr/>
        </p:nvCxnSpPr>
        <p:spPr bwMode="auto">
          <a:xfrm>
            <a:off x="6305976" y="4504041"/>
            <a:ext cx="381000" cy="0"/>
          </a:xfrm>
          <a:prstGeom prst="line">
            <a:avLst/>
          </a:prstGeom>
          <a:solidFill>
            <a:schemeClr val="bg1"/>
          </a:solidFill>
          <a:ln w="12700" cap="flat" cmpd="sng" algn="ctr">
            <a:solidFill>
              <a:schemeClr val="tx1"/>
            </a:solidFill>
            <a:prstDash val="solid"/>
            <a:round/>
            <a:headEnd type="none" w="sm" len="sm"/>
            <a:tailEnd type="none" w="sm" len="sm"/>
          </a:ln>
          <a:effectLst/>
        </p:spPr>
      </p:cxnSp>
      <p:sp>
        <p:nvSpPr>
          <p:cNvPr id="42" name="Line 12"/>
          <p:cNvSpPr>
            <a:spLocks noChangeShapeType="1"/>
          </p:cNvSpPr>
          <p:nvPr/>
        </p:nvSpPr>
        <p:spPr bwMode="auto">
          <a:xfrm>
            <a:off x="8287176" y="3589641"/>
            <a:ext cx="1905000" cy="0"/>
          </a:xfrm>
          <a:prstGeom prst="line">
            <a:avLst/>
          </a:prstGeom>
          <a:noFill/>
          <a:ln w="12700">
            <a:solidFill>
              <a:schemeClr val="tx1"/>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sp>
        <p:nvSpPr>
          <p:cNvPr id="43" name="AutoShape 14"/>
          <p:cNvSpPr>
            <a:spLocks noChangeArrowheads="1"/>
          </p:cNvSpPr>
          <p:nvPr/>
        </p:nvSpPr>
        <p:spPr bwMode="auto">
          <a:xfrm>
            <a:off x="8287176" y="3132441"/>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44" name="AutoShape 15"/>
          <p:cNvSpPr>
            <a:spLocks noChangeArrowheads="1"/>
          </p:cNvSpPr>
          <p:nvPr/>
        </p:nvSpPr>
        <p:spPr bwMode="auto">
          <a:xfrm>
            <a:off x="9430176" y="3132441"/>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45" name="AutoShape 16"/>
          <p:cNvSpPr>
            <a:spLocks noChangeArrowheads="1"/>
          </p:cNvSpPr>
          <p:nvPr/>
        </p:nvSpPr>
        <p:spPr bwMode="auto">
          <a:xfrm>
            <a:off x="8287176" y="3818241"/>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46" name="AutoShape 17"/>
          <p:cNvSpPr>
            <a:spLocks noChangeArrowheads="1"/>
          </p:cNvSpPr>
          <p:nvPr/>
        </p:nvSpPr>
        <p:spPr bwMode="auto">
          <a:xfrm>
            <a:off x="9430176" y="3818241"/>
            <a:ext cx="609600" cy="228600"/>
          </a:xfrm>
          <a:prstGeom prst="roundRect">
            <a:avLst>
              <a:gd name="adj" fmla="val 16667"/>
            </a:avLst>
          </a:prstGeom>
          <a:solidFill>
            <a:srgbClr val="FFFFAB"/>
          </a:solidFill>
          <a:ln w="12700">
            <a:solidFill>
              <a:schemeClr val="tx1"/>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47" name="Line 24"/>
          <p:cNvSpPr>
            <a:spLocks noChangeShapeType="1"/>
          </p:cNvSpPr>
          <p:nvPr/>
        </p:nvSpPr>
        <p:spPr bwMode="auto">
          <a:xfrm>
            <a:off x="8896776" y="3284841"/>
            <a:ext cx="533400" cy="0"/>
          </a:xfrm>
          <a:prstGeom prst="line">
            <a:avLst/>
          </a:prstGeom>
          <a:noFill/>
          <a:ln w="12700">
            <a:solidFill>
              <a:srgbClr val="3333FF"/>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sp>
        <p:nvSpPr>
          <p:cNvPr id="48" name="Line 25"/>
          <p:cNvSpPr>
            <a:spLocks noChangeShapeType="1"/>
          </p:cNvSpPr>
          <p:nvPr/>
        </p:nvSpPr>
        <p:spPr bwMode="auto">
          <a:xfrm>
            <a:off x="8896776" y="3208641"/>
            <a:ext cx="533400" cy="0"/>
          </a:xfrm>
          <a:prstGeom prst="line">
            <a:avLst/>
          </a:prstGeom>
          <a:noFill/>
          <a:ln w="12700">
            <a:solidFill>
              <a:srgbClr val="3333FF"/>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sp>
        <p:nvSpPr>
          <p:cNvPr id="49" name="Line 43"/>
          <p:cNvSpPr>
            <a:spLocks noChangeShapeType="1"/>
          </p:cNvSpPr>
          <p:nvPr/>
        </p:nvSpPr>
        <p:spPr bwMode="auto">
          <a:xfrm flipV="1">
            <a:off x="8896776" y="3894441"/>
            <a:ext cx="533400" cy="1588"/>
          </a:xfrm>
          <a:prstGeom prst="line">
            <a:avLst/>
          </a:prstGeom>
          <a:noFill/>
          <a:ln w="12700">
            <a:solidFill>
              <a:srgbClr val="3333FF"/>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sp>
        <p:nvSpPr>
          <p:cNvPr id="50" name="Line 46"/>
          <p:cNvSpPr>
            <a:spLocks noChangeShapeType="1"/>
          </p:cNvSpPr>
          <p:nvPr/>
        </p:nvSpPr>
        <p:spPr bwMode="auto">
          <a:xfrm>
            <a:off x="8896776" y="3970641"/>
            <a:ext cx="533400" cy="1588"/>
          </a:xfrm>
          <a:prstGeom prst="line">
            <a:avLst/>
          </a:prstGeom>
          <a:noFill/>
          <a:ln w="12700">
            <a:solidFill>
              <a:srgbClr val="3333FF"/>
            </a:solidFill>
            <a:round/>
            <a:headEnd type="none" w="sm" len="sm"/>
            <a:tailEnd type="arrow" w="med" len="med"/>
          </a:ln>
          <a:effectLst/>
        </p:spPr>
        <p:txBody>
          <a:bodyPr/>
          <a:lstStyle/>
          <a:p>
            <a:pPr eaLnBrk="0" fontAlgn="base" hangingPunct="0">
              <a:spcBef>
                <a:spcPct val="0"/>
              </a:spcBef>
              <a:spcAft>
                <a:spcPct val="0"/>
              </a:spcAft>
            </a:pPr>
            <a:endParaRPr lang="en-US" sz="2000" b="1">
              <a:solidFill>
                <a:srgbClr val="000000"/>
              </a:solidFill>
            </a:endParaRPr>
          </a:p>
        </p:txBody>
      </p:sp>
      <p:cxnSp>
        <p:nvCxnSpPr>
          <p:cNvPr id="51" name="Straight Connector 50"/>
          <p:cNvCxnSpPr>
            <a:stCxn id="45" idx="2"/>
          </p:cNvCxnSpPr>
          <p:nvPr/>
        </p:nvCxnSpPr>
        <p:spPr bwMode="auto">
          <a:xfrm>
            <a:off x="8591976" y="4046841"/>
            <a:ext cx="0" cy="457200"/>
          </a:xfrm>
          <a:prstGeom prst="line">
            <a:avLst/>
          </a:prstGeom>
          <a:solidFill>
            <a:schemeClr val="bg1"/>
          </a:solidFill>
          <a:ln w="12700" cap="flat" cmpd="sng" algn="ctr">
            <a:solidFill>
              <a:schemeClr val="tx1"/>
            </a:solidFill>
            <a:prstDash val="solid"/>
            <a:round/>
            <a:headEnd type="none" w="sm" len="sm"/>
            <a:tailEnd type="none" w="sm" len="sm"/>
          </a:ln>
          <a:effectLst/>
        </p:spPr>
      </p:cxnSp>
      <p:sp>
        <p:nvSpPr>
          <p:cNvPr id="52" name="TextBox 51"/>
          <p:cNvSpPr txBox="1"/>
          <p:nvPr/>
        </p:nvSpPr>
        <p:spPr>
          <a:xfrm>
            <a:off x="3181777" y="1229323"/>
            <a:ext cx="2362200" cy="1077218"/>
          </a:xfrm>
          <a:prstGeom prst="rect">
            <a:avLst/>
          </a:prstGeom>
          <a:noFill/>
        </p:spPr>
        <p:txBody>
          <a:bodyPr wrap="square" rtlCol="0">
            <a:spAutoFit/>
          </a:bodyPr>
          <a:lstStyle/>
          <a:p>
            <a:pPr eaLnBrk="0" fontAlgn="base" hangingPunct="0">
              <a:spcBef>
                <a:spcPct val="0"/>
              </a:spcBef>
              <a:spcAft>
                <a:spcPct val="0"/>
              </a:spcAft>
            </a:pPr>
            <a:r>
              <a:rPr lang="en-US" sz="1600" b="1" dirty="0">
                <a:solidFill>
                  <a:srgbClr val="000000"/>
                </a:solidFill>
              </a:rPr>
              <a:t>ELECTROSTATIC acceleration</a:t>
            </a:r>
          </a:p>
          <a:p>
            <a:pPr eaLnBrk="0" fontAlgn="base" hangingPunct="0">
              <a:spcBef>
                <a:spcPct val="0"/>
              </a:spcBef>
              <a:spcAft>
                <a:spcPct val="0"/>
              </a:spcAft>
            </a:pPr>
            <a:r>
              <a:rPr lang="en-US" sz="1600" dirty="0">
                <a:solidFill>
                  <a:srgbClr val="000000"/>
                </a:solidFill>
              </a:rPr>
              <a:t>The voltage can be applied only to one gap  </a:t>
            </a:r>
          </a:p>
        </p:txBody>
      </p:sp>
      <p:sp>
        <p:nvSpPr>
          <p:cNvPr id="53" name="Arc 52"/>
          <p:cNvSpPr/>
          <p:nvPr/>
        </p:nvSpPr>
        <p:spPr bwMode="auto">
          <a:xfrm>
            <a:off x="5086776" y="4427841"/>
            <a:ext cx="152400" cy="152400"/>
          </a:xfrm>
          <a:prstGeom prst="arc">
            <a:avLst>
              <a:gd name="adj1" fmla="val 16200000"/>
              <a:gd name="adj2" fmla="val 5400000"/>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solidFill>
                <a:srgbClr val="000000"/>
              </a:solidFill>
            </a:endParaRPr>
          </a:p>
        </p:txBody>
      </p:sp>
      <p:sp>
        <p:nvSpPr>
          <p:cNvPr id="54" name="Arc 53"/>
          <p:cNvSpPr/>
          <p:nvPr/>
        </p:nvSpPr>
        <p:spPr bwMode="auto">
          <a:xfrm>
            <a:off x="7372776" y="4427841"/>
            <a:ext cx="152400" cy="152400"/>
          </a:xfrm>
          <a:prstGeom prst="arc">
            <a:avLst>
              <a:gd name="adj1" fmla="val 16200000"/>
              <a:gd name="adj2" fmla="val 5400000"/>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solidFill>
                <a:srgbClr val="000000"/>
              </a:solidFill>
            </a:endParaRPr>
          </a:p>
        </p:txBody>
      </p:sp>
      <p:sp>
        <p:nvSpPr>
          <p:cNvPr id="55" name="Arc 54"/>
          <p:cNvSpPr/>
          <p:nvPr/>
        </p:nvSpPr>
        <p:spPr bwMode="auto">
          <a:xfrm>
            <a:off x="9658776" y="4427841"/>
            <a:ext cx="152400" cy="152400"/>
          </a:xfrm>
          <a:prstGeom prst="arc">
            <a:avLst>
              <a:gd name="adj1" fmla="val 16200000"/>
              <a:gd name="adj2" fmla="val 5400000"/>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solidFill>
                <a:srgbClr val="000000"/>
              </a:solidFill>
            </a:endParaRPr>
          </a:p>
        </p:txBody>
      </p:sp>
      <p:cxnSp>
        <p:nvCxnSpPr>
          <p:cNvPr id="56" name="Straight Connector 55"/>
          <p:cNvCxnSpPr/>
          <p:nvPr/>
        </p:nvCxnSpPr>
        <p:spPr bwMode="auto">
          <a:xfrm>
            <a:off x="4019976" y="4504041"/>
            <a:ext cx="6172200" cy="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57" name="Straight Connector 56"/>
          <p:cNvCxnSpPr>
            <a:stCxn id="53" idx="0"/>
            <a:endCxn id="26" idx="2"/>
          </p:cNvCxnSpPr>
          <p:nvPr/>
        </p:nvCxnSpPr>
        <p:spPr bwMode="auto">
          <a:xfrm flipV="1">
            <a:off x="5162976" y="4046841"/>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58" name="Straight Connector 57"/>
          <p:cNvCxnSpPr>
            <a:stCxn id="54" idx="0"/>
            <a:endCxn id="35" idx="2"/>
          </p:cNvCxnSpPr>
          <p:nvPr/>
        </p:nvCxnSpPr>
        <p:spPr bwMode="auto">
          <a:xfrm flipV="1">
            <a:off x="7448976" y="4046841"/>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59" name="Straight Connector 58"/>
          <p:cNvCxnSpPr>
            <a:stCxn id="46" idx="2"/>
            <a:endCxn id="55" idx="0"/>
          </p:cNvCxnSpPr>
          <p:nvPr/>
        </p:nvCxnSpPr>
        <p:spPr bwMode="auto">
          <a:xfrm>
            <a:off x="9734976" y="4046841"/>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60" name="Straight Connector 59"/>
          <p:cNvCxnSpPr>
            <a:stCxn id="53" idx="2"/>
          </p:cNvCxnSpPr>
          <p:nvPr/>
        </p:nvCxnSpPr>
        <p:spPr bwMode="auto">
          <a:xfrm>
            <a:off x="5162976" y="4580241"/>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61" name="Straight Connector 60"/>
          <p:cNvCxnSpPr/>
          <p:nvPr/>
        </p:nvCxnSpPr>
        <p:spPr bwMode="auto">
          <a:xfrm>
            <a:off x="5162976" y="4961241"/>
            <a:ext cx="5029200" cy="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62" name="Straight Connector 61"/>
          <p:cNvCxnSpPr>
            <a:stCxn id="54" idx="2"/>
          </p:cNvCxnSpPr>
          <p:nvPr/>
        </p:nvCxnSpPr>
        <p:spPr bwMode="auto">
          <a:xfrm>
            <a:off x="7448976" y="4580241"/>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63" name="Straight Connector 62"/>
          <p:cNvCxnSpPr>
            <a:stCxn id="55" idx="2"/>
          </p:cNvCxnSpPr>
          <p:nvPr/>
        </p:nvCxnSpPr>
        <p:spPr bwMode="auto">
          <a:xfrm>
            <a:off x="9734976" y="4580241"/>
            <a:ext cx="0" cy="381000"/>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64" name="Straight Arrow Connector 63"/>
          <p:cNvCxnSpPr/>
          <p:nvPr/>
        </p:nvCxnSpPr>
        <p:spPr bwMode="auto">
          <a:xfrm>
            <a:off x="5162976" y="4580241"/>
            <a:ext cx="0" cy="838200"/>
          </a:xfrm>
          <a:prstGeom prst="straightConnector1">
            <a:avLst/>
          </a:prstGeom>
          <a:solidFill>
            <a:schemeClr val="bg1"/>
          </a:solidFill>
          <a:ln w="12700" cap="flat" cmpd="sng" algn="ctr">
            <a:solidFill>
              <a:schemeClr val="tx1"/>
            </a:solidFill>
            <a:prstDash val="solid"/>
            <a:round/>
            <a:headEnd type="none" w="sm" len="sm"/>
            <a:tailEnd type="triangle" w="lg" len="lg"/>
          </a:ln>
          <a:effectLst/>
        </p:spPr>
      </p:cxnSp>
      <p:cxnSp>
        <p:nvCxnSpPr>
          <p:cNvPr id="65" name="Straight Arrow Connector 64"/>
          <p:cNvCxnSpPr/>
          <p:nvPr/>
        </p:nvCxnSpPr>
        <p:spPr bwMode="auto">
          <a:xfrm>
            <a:off x="7448976" y="4580241"/>
            <a:ext cx="0" cy="838200"/>
          </a:xfrm>
          <a:prstGeom prst="straightConnector1">
            <a:avLst/>
          </a:prstGeom>
          <a:solidFill>
            <a:schemeClr val="bg1"/>
          </a:solidFill>
          <a:ln w="12700" cap="flat" cmpd="sng" algn="ctr">
            <a:solidFill>
              <a:schemeClr val="tx1"/>
            </a:solidFill>
            <a:prstDash val="solid"/>
            <a:round/>
            <a:headEnd type="none" w="sm" len="sm"/>
            <a:tailEnd type="triangle" w="lg" len="lg"/>
          </a:ln>
          <a:effectLst/>
        </p:spPr>
      </p:cxnSp>
      <p:cxnSp>
        <p:nvCxnSpPr>
          <p:cNvPr id="66" name="Straight Arrow Connector 65"/>
          <p:cNvCxnSpPr/>
          <p:nvPr/>
        </p:nvCxnSpPr>
        <p:spPr bwMode="auto">
          <a:xfrm>
            <a:off x="9734976" y="4580241"/>
            <a:ext cx="0" cy="838200"/>
          </a:xfrm>
          <a:prstGeom prst="straightConnector1">
            <a:avLst/>
          </a:prstGeom>
          <a:solidFill>
            <a:schemeClr val="bg1"/>
          </a:solidFill>
          <a:ln w="12700" cap="flat" cmpd="sng" algn="ctr">
            <a:solidFill>
              <a:schemeClr val="tx1"/>
            </a:solidFill>
            <a:prstDash val="solid"/>
            <a:round/>
            <a:headEnd type="none" w="sm" len="sm"/>
            <a:tailEnd type="triangle" w="lg" len="lg"/>
          </a:ln>
          <a:effectLst/>
        </p:spPr>
      </p:cxnSp>
      <p:sp>
        <p:nvSpPr>
          <p:cNvPr id="67" name="TextBox 66"/>
          <p:cNvSpPr txBox="1"/>
          <p:nvPr/>
        </p:nvSpPr>
        <p:spPr>
          <a:xfrm>
            <a:off x="10344577" y="4504041"/>
            <a:ext cx="1099981" cy="523220"/>
          </a:xfrm>
          <a:prstGeom prst="rect">
            <a:avLst/>
          </a:prstGeom>
          <a:noFill/>
        </p:spPr>
        <p:txBody>
          <a:bodyPr wrap="none" rtlCol="0">
            <a:spAutoFit/>
          </a:bodyPr>
          <a:lstStyle/>
          <a:p>
            <a:pPr eaLnBrk="0" fontAlgn="base" hangingPunct="0">
              <a:spcBef>
                <a:spcPct val="0"/>
              </a:spcBef>
              <a:spcAft>
                <a:spcPct val="0"/>
              </a:spcAft>
            </a:pPr>
            <a:r>
              <a:rPr lang="en-US" sz="1400" dirty="0">
                <a:solidFill>
                  <a:srgbClr val="000000"/>
                </a:solidFill>
              </a:rPr>
              <a:t>RF voltage </a:t>
            </a:r>
          </a:p>
          <a:p>
            <a:pPr eaLnBrk="0" fontAlgn="base" hangingPunct="0">
              <a:spcBef>
                <a:spcPct val="0"/>
              </a:spcBef>
              <a:spcAft>
                <a:spcPct val="0"/>
              </a:spcAft>
            </a:pPr>
            <a:r>
              <a:rPr lang="en-US" sz="1400" dirty="0">
                <a:solidFill>
                  <a:srgbClr val="000000"/>
                </a:solidFill>
              </a:rPr>
              <a:t>V</a:t>
            </a:r>
            <a:r>
              <a:rPr lang="en-US" sz="1400" baseline="-25000" dirty="0">
                <a:solidFill>
                  <a:srgbClr val="000000"/>
                </a:solidFill>
              </a:rPr>
              <a:t>0</a:t>
            </a:r>
            <a:r>
              <a:rPr lang="en-US" sz="1400" dirty="0">
                <a:solidFill>
                  <a:srgbClr val="000000"/>
                </a:solidFill>
              </a:rPr>
              <a:t>cos</a:t>
            </a:r>
            <a:r>
              <a:rPr lang="en-US" sz="1400" dirty="0">
                <a:solidFill>
                  <a:srgbClr val="000000"/>
                </a:solidFill>
                <a:latin typeface="Symbol" pitchFamily="18" charset="2"/>
              </a:rPr>
              <a:t>w</a:t>
            </a:r>
            <a:r>
              <a:rPr lang="en-US" sz="1400" dirty="0">
                <a:solidFill>
                  <a:srgbClr val="000000"/>
                </a:solidFill>
              </a:rPr>
              <a:t>t</a:t>
            </a:r>
          </a:p>
        </p:txBody>
      </p:sp>
      <p:sp>
        <p:nvSpPr>
          <p:cNvPr id="68" name="TextBox 67"/>
          <p:cNvSpPr txBox="1"/>
          <p:nvPr/>
        </p:nvSpPr>
        <p:spPr>
          <a:xfrm>
            <a:off x="8681882" y="1677148"/>
            <a:ext cx="2362200" cy="1077218"/>
          </a:xfrm>
          <a:prstGeom prst="rect">
            <a:avLst/>
          </a:prstGeom>
          <a:noFill/>
        </p:spPr>
        <p:txBody>
          <a:bodyPr wrap="square" rtlCol="0">
            <a:spAutoFit/>
          </a:bodyPr>
          <a:lstStyle/>
          <a:p>
            <a:pPr eaLnBrk="0" fontAlgn="base" hangingPunct="0">
              <a:spcBef>
                <a:spcPct val="0"/>
              </a:spcBef>
              <a:spcAft>
                <a:spcPct val="0"/>
              </a:spcAft>
            </a:pPr>
            <a:r>
              <a:rPr lang="en-US" sz="1600" b="1" dirty="0">
                <a:solidFill>
                  <a:srgbClr val="000000"/>
                </a:solidFill>
              </a:rPr>
              <a:t>RADIOFREQUENCY acceleration</a:t>
            </a:r>
          </a:p>
          <a:p>
            <a:pPr eaLnBrk="0" fontAlgn="base" hangingPunct="0">
              <a:spcBef>
                <a:spcPct val="0"/>
              </a:spcBef>
              <a:spcAft>
                <a:spcPct val="0"/>
              </a:spcAft>
            </a:pPr>
            <a:r>
              <a:rPr lang="en-US" sz="1600" dirty="0">
                <a:solidFill>
                  <a:srgbClr val="000000"/>
                </a:solidFill>
              </a:rPr>
              <a:t>The voltage adds up over several gaps </a:t>
            </a:r>
          </a:p>
        </p:txBody>
      </p:sp>
      <p:sp>
        <p:nvSpPr>
          <p:cNvPr id="69" name="Line Callout 1 68"/>
          <p:cNvSpPr/>
          <p:nvPr/>
        </p:nvSpPr>
        <p:spPr>
          <a:xfrm>
            <a:off x="3153315" y="4732641"/>
            <a:ext cx="1123721" cy="396607"/>
          </a:xfrm>
          <a:prstGeom prst="borderCallout1">
            <a:avLst>
              <a:gd name="adj1" fmla="val -9028"/>
              <a:gd name="adj2" fmla="val 57353"/>
              <a:gd name="adj3" fmla="val -193055"/>
              <a:gd name="adj4" fmla="val 8323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tube</a:t>
            </a:r>
            <a:endParaRPr lang="en-GB" dirty="0"/>
          </a:p>
        </p:txBody>
      </p:sp>
      <p:sp>
        <p:nvSpPr>
          <p:cNvPr id="70" name="Line Callout 1 69"/>
          <p:cNvSpPr/>
          <p:nvPr/>
        </p:nvSpPr>
        <p:spPr>
          <a:xfrm>
            <a:off x="3543431" y="5418440"/>
            <a:ext cx="1123721" cy="396607"/>
          </a:xfrm>
          <a:prstGeom prst="borderCallout1">
            <a:avLst>
              <a:gd name="adj1" fmla="val -6250"/>
              <a:gd name="adj2" fmla="val 79902"/>
              <a:gd name="adj3" fmla="val -368056"/>
              <a:gd name="adj4" fmla="val 92059"/>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gap</a:t>
            </a:r>
            <a:endParaRPr lang="en-GB" dirty="0"/>
          </a:p>
        </p:txBody>
      </p:sp>
      <p:pic>
        <p:nvPicPr>
          <p:cNvPr id="71" name="Picture 7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9621" y="3410966"/>
            <a:ext cx="2260392" cy="2588588"/>
          </a:xfrm>
          <a:prstGeom prst="rect">
            <a:avLst/>
          </a:prstGeom>
        </p:spPr>
      </p:pic>
    </p:spTree>
    <p:extLst>
      <p:ext uri="{BB962C8B-B14F-4D97-AF65-F5344CB8AC3E}">
        <p14:creationId xmlns:p14="http://schemas.microsoft.com/office/powerpoint/2010/main" val="13252025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6007" y="267984"/>
            <a:ext cx="10801367" cy="144654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lang="en-US" sz="4400" dirty="0">
                <a:solidFill>
                  <a:srgbClr val="0055A0"/>
                </a:solidFill>
                <a:latin typeface="Arial"/>
                <a:ea typeface="Arial"/>
                <a:cs typeface="Arial"/>
                <a:sym typeface="Arial"/>
              </a:rPr>
              <a:t>Two important consequences of using variable RF electric fields</a:t>
            </a:r>
            <a:endParaRPr kumimoji="0" lang="en-GB" sz="4400" b="0" i="0" u="none" strike="noStrike" cap="none" spc="0" normalizeH="0" baseline="0" dirty="0">
              <a:ln>
                <a:noFill/>
              </a:ln>
              <a:solidFill>
                <a:srgbClr val="0055A0"/>
              </a:solidFill>
              <a:effectLst/>
              <a:uFillTx/>
              <a:latin typeface="Arial"/>
              <a:ea typeface="Arial"/>
              <a:cs typeface="Arial"/>
              <a:sym typeface="Arial"/>
            </a:endParaRPr>
          </a:p>
        </p:txBody>
      </p:sp>
      <p:sp>
        <p:nvSpPr>
          <p:cNvPr id="4" name="TextBox 3"/>
          <p:cNvSpPr txBox="1"/>
          <p:nvPr/>
        </p:nvSpPr>
        <p:spPr>
          <a:xfrm>
            <a:off x="431212" y="1785660"/>
            <a:ext cx="5672133" cy="1015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marR="0" indent="-342900" algn="l" defTabSz="914400" rtl="0" fontAlgn="auto" latinLnBrk="0" hangingPunct="0">
              <a:lnSpc>
                <a:spcPct val="100000"/>
              </a:lnSpc>
              <a:spcBef>
                <a:spcPts val="0"/>
              </a:spcBef>
              <a:spcAft>
                <a:spcPts val="0"/>
              </a:spcAft>
              <a:buClrTx/>
              <a:buSzTx/>
              <a:buFontTx/>
              <a:buAutoNum type="arabicPeriod"/>
              <a:tabLst/>
            </a:pPr>
            <a:r>
              <a:rPr lang="en-US" sz="2000" dirty="0">
                <a:solidFill>
                  <a:srgbClr val="0055A0"/>
                </a:solidFill>
                <a:latin typeface="Arial"/>
                <a:ea typeface="Arial"/>
                <a:cs typeface="Arial"/>
                <a:sym typeface="Arial"/>
              </a:rPr>
              <a:t>The beam of particles cannot be continuous. Particles must be grouped in “bunches” at the period of the radio-frequency</a:t>
            </a:r>
          </a:p>
        </p:txBody>
      </p:sp>
      <p:sp>
        <p:nvSpPr>
          <p:cNvPr id="5" name="TextBox 4"/>
          <p:cNvSpPr txBox="1"/>
          <p:nvPr/>
        </p:nvSpPr>
        <p:spPr>
          <a:xfrm>
            <a:off x="546007" y="3548398"/>
            <a:ext cx="5077222"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65113" marR="0" indent="-265113" algn="l" defTabSz="914400" rtl="0" fontAlgn="auto" latinLnBrk="0" hangingPunct="0">
              <a:lnSpc>
                <a:spcPct val="100000"/>
              </a:lnSpc>
              <a:spcBef>
                <a:spcPts val="0"/>
              </a:spcBef>
              <a:spcAft>
                <a:spcPts val="0"/>
              </a:spcAft>
              <a:buClrTx/>
              <a:buSzTx/>
              <a:tabLst/>
            </a:pPr>
            <a:r>
              <a:rPr kumimoji="0" lang="en-US" sz="2000" b="0" i="0" u="none" strike="noStrike" cap="none" spc="0" normalizeH="0" baseline="0" dirty="0">
                <a:ln>
                  <a:noFill/>
                </a:ln>
                <a:solidFill>
                  <a:srgbClr val="0055A0"/>
                </a:solidFill>
                <a:effectLst/>
                <a:uFillTx/>
                <a:latin typeface="Arial"/>
                <a:ea typeface="Arial"/>
                <a:cs typeface="Arial"/>
                <a:sym typeface="Arial"/>
              </a:rPr>
              <a:t>2. The length of the tubes</a:t>
            </a:r>
            <a:r>
              <a:rPr kumimoji="0" lang="en-US" sz="2000" b="0" i="0" u="none" strike="noStrike" cap="none" spc="0" normalizeH="0" dirty="0">
                <a:ln>
                  <a:noFill/>
                </a:ln>
                <a:solidFill>
                  <a:srgbClr val="0055A0"/>
                </a:solidFill>
                <a:effectLst/>
                <a:uFillTx/>
                <a:latin typeface="Arial"/>
                <a:ea typeface="Arial"/>
                <a:cs typeface="Arial"/>
                <a:sym typeface="Arial"/>
              </a:rPr>
              <a:t> must be proportional to the velocity of the particle</a:t>
            </a:r>
            <a:endParaRPr kumimoji="0" lang="en-GB" sz="2000" b="0" i="0" u="none" strike="noStrike" cap="none" spc="0" normalizeH="0" baseline="0" dirty="0">
              <a:ln>
                <a:noFill/>
              </a:ln>
              <a:solidFill>
                <a:srgbClr val="0055A0"/>
              </a:solidFill>
              <a:effectLst/>
              <a:uFillTx/>
              <a:latin typeface="Arial"/>
              <a:ea typeface="Arial"/>
              <a:cs typeface="Arial"/>
              <a:sym typeface="Arial"/>
            </a:endParaRPr>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44018" y="1785660"/>
            <a:ext cx="5100889" cy="1641435"/>
          </a:xfrm>
          <a:prstGeom prst="rect">
            <a:avLst/>
          </a:prstGeom>
        </p:spPr>
      </p:pic>
      <p:sp>
        <p:nvSpPr>
          <p:cNvPr id="7" name="Oval 6"/>
          <p:cNvSpPr/>
          <p:nvPr/>
        </p:nvSpPr>
        <p:spPr>
          <a:xfrm>
            <a:off x="7039778" y="1881938"/>
            <a:ext cx="209321" cy="476069"/>
          </a:xfrm>
          <a:prstGeom prst="ellipse">
            <a:avLst/>
          </a:prstGeom>
          <a:solidFill>
            <a:srgbClr val="FF0000"/>
          </a:solidFill>
          <a:ln w="19050" cap="flat">
            <a:solidFill>
              <a:schemeClr val="accent4">
                <a:lumOff val="36303"/>
              </a:schemeClr>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600" b="0" i="0" u="none" strike="noStrike" cap="none" spc="0" normalizeH="0" baseline="0">
              <a:ln>
                <a:noFill/>
              </a:ln>
              <a:solidFill>
                <a:srgbClr val="0055A0"/>
              </a:solidFill>
              <a:effectLst/>
              <a:uFillTx/>
              <a:latin typeface="Arial"/>
              <a:ea typeface="Arial"/>
              <a:cs typeface="Arial"/>
              <a:sym typeface="Arial"/>
            </a:endParaRPr>
          </a:p>
        </p:txBody>
      </p:sp>
      <p:sp>
        <p:nvSpPr>
          <p:cNvPr id="8" name="Oval 7"/>
          <p:cNvSpPr/>
          <p:nvPr/>
        </p:nvSpPr>
        <p:spPr>
          <a:xfrm>
            <a:off x="8494004" y="2014228"/>
            <a:ext cx="209321" cy="211489"/>
          </a:xfrm>
          <a:prstGeom prst="ellipse">
            <a:avLst/>
          </a:prstGeom>
          <a:solidFill>
            <a:srgbClr val="FF0000"/>
          </a:solidFill>
          <a:ln w="19050" cap="flat">
            <a:solidFill>
              <a:schemeClr val="accent4">
                <a:lumOff val="36303"/>
              </a:schemeClr>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55A0"/>
              </a:solidFill>
              <a:effectLst/>
              <a:uFillTx/>
              <a:latin typeface="Arial"/>
              <a:ea typeface="Arial"/>
              <a:cs typeface="Arial"/>
              <a:sym typeface="Arial"/>
            </a:endParaRPr>
          </a:p>
        </p:txBody>
      </p:sp>
      <p:sp>
        <p:nvSpPr>
          <p:cNvPr id="9" name="Oval 8"/>
          <p:cNvSpPr/>
          <p:nvPr/>
        </p:nvSpPr>
        <p:spPr>
          <a:xfrm>
            <a:off x="10069455" y="2040695"/>
            <a:ext cx="209321" cy="211489"/>
          </a:xfrm>
          <a:prstGeom prst="ellipse">
            <a:avLst/>
          </a:prstGeom>
          <a:solidFill>
            <a:srgbClr val="FF0000"/>
          </a:solidFill>
          <a:ln w="19050" cap="flat">
            <a:solidFill>
              <a:schemeClr val="accent4">
                <a:lumOff val="36303"/>
              </a:schemeClr>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55A0"/>
              </a:solidFill>
              <a:effectLst/>
              <a:uFillTx/>
              <a:latin typeface="Arial"/>
              <a:ea typeface="Arial"/>
              <a:cs typeface="Arial"/>
              <a:sym typeface="Arial"/>
            </a:endParaRPr>
          </a:p>
        </p:txBody>
      </p:sp>
      <p:pic>
        <p:nvPicPr>
          <p:cNvPr id="10" name="Picture 9"/>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544018" y="3495633"/>
            <a:ext cx="1222873" cy="1366494"/>
          </a:xfrm>
          <a:prstGeom prst="rect">
            <a:avLst/>
          </a:prstGeom>
        </p:spPr>
      </p:pic>
      <p:sp>
        <p:nvSpPr>
          <p:cNvPr id="11" name="Left-Right Arrow 10"/>
          <p:cNvSpPr/>
          <p:nvPr/>
        </p:nvSpPr>
        <p:spPr>
          <a:xfrm>
            <a:off x="6599103" y="4910478"/>
            <a:ext cx="1162281" cy="231354"/>
          </a:xfrm>
          <a:prstGeom prst="leftRightArrow">
            <a:avLst/>
          </a:prstGeom>
          <a:solidFill>
            <a:schemeClr val="accent1">
              <a:lumOff val="13210"/>
            </a:schemeClr>
          </a:solidFill>
          <a:ln w="19050" cap="flat">
            <a:solidFill>
              <a:schemeClr val="accent4">
                <a:lumOff val="36303"/>
              </a:schemeClr>
            </a:solidFill>
            <a:prstDash val="solid"/>
            <a:bevel/>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1800" b="0" i="0" u="none" strike="noStrike" cap="none" spc="0" normalizeH="0" baseline="0">
              <a:ln>
                <a:noFill/>
              </a:ln>
              <a:solidFill>
                <a:srgbClr val="0055A0"/>
              </a:solidFill>
              <a:effectLst/>
              <a:uFillTx/>
              <a:latin typeface="Arial"/>
              <a:ea typeface="Arial"/>
              <a:cs typeface="Arial"/>
              <a:sym typeface="Arial"/>
            </a:endParaRPr>
          </a:p>
        </p:txBody>
      </p:sp>
      <p:sp>
        <p:nvSpPr>
          <p:cNvPr id="12" name="TextBox 11"/>
          <p:cNvSpPr txBox="1"/>
          <p:nvPr/>
        </p:nvSpPr>
        <p:spPr>
          <a:xfrm>
            <a:off x="6599103" y="5220992"/>
            <a:ext cx="1513617" cy="369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55A0"/>
                </a:solidFill>
                <a:effectLst/>
                <a:uFillTx/>
                <a:latin typeface="Arial"/>
                <a:ea typeface="Arial"/>
                <a:cs typeface="Arial"/>
                <a:sym typeface="Arial"/>
              </a:rPr>
              <a:t>L = cell</a:t>
            </a:r>
            <a:r>
              <a:rPr kumimoji="0" lang="en-US" sz="1800" b="0" i="0" u="none" strike="noStrike" cap="none" spc="0" normalizeH="0" dirty="0">
                <a:ln>
                  <a:noFill/>
                </a:ln>
                <a:solidFill>
                  <a:srgbClr val="0055A0"/>
                </a:solidFill>
                <a:effectLst/>
                <a:uFillTx/>
                <a:latin typeface="Arial"/>
                <a:ea typeface="Arial"/>
                <a:cs typeface="Arial"/>
                <a:sym typeface="Arial"/>
              </a:rPr>
              <a:t> length</a:t>
            </a:r>
            <a:endParaRPr kumimoji="0" lang="en-GB" sz="1800" b="0" i="0" u="none" strike="noStrike" cap="none" spc="0" normalizeH="0" baseline="0" dirty="0">
              <a:ln>
                <a:noFill/>
              </a:ln>
              <a:solidFill>
                <a:srgbClr val="0055A0"/>
              </a:solidFill>
              <a:effectLst/>
              <a:uFillTx/>
              <a:latin typeface="Arial"/>
              <a:ea typeface="Arial"/>
              <a:cs typeface="Arial"/>
              <a:sym typeface="Arial"/>
            </a:endParaRPr>
          </a:p>
        </p:txBody>
      </p:sp>
      <p:sp>
        <p:nvSpPr>
          <p:cNvPr id="13" name="TextBox 12"/>
          <p:cNvSpPr txBox="1"/>
          <p:nvPr/>
        </p:nvSpPr>
        <p:spPr>
          <a:xfrm>
            <a:off x="8494004" y="3682130"/>
            <a:ext cx="2890020" cy="141577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800" b="0" i="0" u="none" strike="noStrike" cap="none" spc="0" normalizeH="0" baseline="0" dirty="0">
                <a:ln>
                  <a:noFill/>
                </a:ln>
                <a:solidFill>
                  <a:srgbClr val="0055A0"/>
                </a:solidFill>
                <a:effectLst/>
                <a:uFillTx/>
                <a:latin typeface="Arial"/>
                <a:ea typeface="Arial"/>
                <a:cs typeface="Arial"/>
                <a:sym typeface="Arial"/>
              </a:rPr>
              <a:t>Time to travel L = period / 2</a:t>
            </a:r>
          </a:p>
          <a:p>
            <a:pPr marL="0" marR="0" indent="0" algn="l" defTabSz="914400" rtl="0" fontAlgn="auto" latinLnBrk="0" hangingPunct="0">
              <a:lnSpc>
                <a:spcPct val="100000"/>
              </a:lnSpc>
              <a:spcBef>
                <a:spcPts val="0"/>
              </a:spcBef>
              <a:spcAft>
                <a:spcPts val="0"/>
              </a:spcAft>
              <a:buClrTx/>
              <a:buSzTx/>
              <a:buFontTx/>
              <a:buNone/>
              <a:tabLst/>
            </a:pPr>
            <a:r>
              <a:rPr lang="en-US" dirty="0">
                <a:solidFill>
                  <a:srgbClr val="0055A0"/>
                </a:solidFill>
                <a:latin typeface="Arial"/>
                <a:ea typeface="Arial"/>
                <a:cs typeface="Arial"/>
                <a:sym typeface="Arial"/>
              </a:rPr>
              <a:t>L / v = T / 2 = 1 / 2 f</a:t>
            </a:r>
          </a:p>
          <a:p>
            <a:pPr marL="0" marR="0" indent="0" algn="l" defTabSz="914400" rtl="0" fontAlgn="auto" latinLnBrk="0" hangingPunct="0">
              <a:lnSpc>
                <a:spcPct val="100000"/>
              </a:lnSpc>
              <a:spcBef>
                <a:spcPts val="0"/>
              </a:spcBef>
              <a:spcAft>
                <a:spcPts val="0"/>
              </a:spcAft>
              <a:buClrTx/>
              <a:buSzTx/>
              <a:buFontTx/>
              <a:buNone/>
              <a:tabLst/>
            </a:pPr>
            <a:r>
              <a:rPr lang="en-US" b="1" dirty="0">
                <a:solidFill>
                  <a:srgbClr val="FF0000"/>
                </a:solidFill>
                <a:latin typeface="Arial"/>
                <a:ea typeface="Arial"/>
                <a:cs typeface="Arial"/>
                <a:sym typeface="Arial"/>
              </a:rPr>
              <a:t>L = v / 2f</a:t>
            </a:r>
          </a:p>
          <a:p>
            <a:pPr marL="0" marR="0" indent="0" algn="l" defTabSz="914400" rtl="0" fontAlgn="auto" latinLnBrk="0" hangingPunct="0">
              <a:lnSpc>
                <a:spcPct val="100000"/>
              </a:lnSpc>
              <a:spcBef>
                <a:spcPts val="0"/>
              </a:spcBef>
              <a:spcAft>
                <a:spcPts val="0"/>
              </a:spcAft>
              <a:buClrTx/>
              <a:buSzTx/>
              <a:buFontTx/>
              <a:buNone/>
              <a:tabLst/>
            </a:pPr>
            <a:r>
              <a:rPr lang="en-US" sz="1600" i="1" dirty="0">
                <a:solidFill>
                  <a:srgbClr val="0055A0"/>
                </a:solidFill>
                <a:latin typeface="Arial"/>
                <a:ea typeface="Arial"/>
                <a:cs typeface="Arial"/>
                <a:sym typeface="Arial"/>
              </a:rPr>
              <a:t>v = velocity of the particle</a:t>
            </a:r>
          </a:p>
          <a:p>
            <a:pPr marL="0" marR="0" indent="0" algn="l" defTabSz="914400" rtl="0" fontAlgn="auto" latinLnBrk="0" hangingPunct="0">
              <a:lnSpc>
                <a:spcPct val="100000"/>
              </a:lnSpc>
              <a:spcBef>
                <a:spcPts val="0"/>
              </a:spcBef>
              <a:spcAft>
                <a:spcPts val="0"/>
              </a:spcAft>
              <a:buClrTx/>
              <a:buSzTx/>
              <a:buFontTx/>
              <a:buNone/>
              <a:tabLst/>
            </a:pPr>
            <a:r>
              <a:rPr lang="en-US" sz="1600" i="1" dirty="0">
                <a:solidFill>
                  <a:srgbClr val="0055A0"/>
                </a:solidFill>
                <a:latin typeface="Arial"/>
                <a:ea typeface="Arial"/>
                <a:cs typeface="Arial"/>
                <a:sym typeface="Arial"/>
              </a:rPr>
              <a:t>f = frequency of our generator</a:t>
            </a:r>
            <a:endParaRPr kumimoji="0" lang="en-GB" sz="1600" b="0" i="1" u="none" strike="noStrike" cap="none" spc="0" normalizeH="0" baseline="0" dirty="0">
              <a:ln>
                <a:noFill/>
              </a:ln>
              <a:solidFill>
                <a:srgbClr val="0055A0"/>
              </a:solidFill>
              <a:effectLst/>
              <a:uFillTx/>
              <a:latin typeface="Arial"/>
              <a:ea typeface="Arial"/>
              <a:cs typeface="Arial"/>
              <a:sym typeface="Arial"/>
            </a:endParaRPr>
          </a:p>
        </p:txBody>
      </p:sp>
      <p:sp>
        <p:nvSpPr>
          <p:cNvPr id="14" name="TextBox 13"/>
          <p:cNvSpPr txBox="1"/>
          <p:nvPr/>
        </p:nvSpPr>
        <p:spPr>
          <a:xfrm>
            <a:off x="411490" y="4713161"/>
            <a:ext cx="5672133" cy="10156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265113" marR="0" indent="-265113" algn="l" defTabSz="914400" rtl="0" fontAlgn="auto" latinLnBrk="0" hangingPunct="0">
              <a:lnSpc>
                <a:spcPct val="100000"/>
              </a:lnSpc>
              <a:spcBef>
                <a:spcPts val="0"/>
              </a:spcBef>
              <a:spcAft>
                <a:spcPts val="0"/>
              </a:spcAft>
              <a:buClrTx/>
              <a:buSzTx/>
              <a:tabLst/>
            </a:pPr>
            <a:r>
              <a:rPr lang="en-US" sz="2000" dirty="0">
                <a:solidFill>
                  <a:srgbClr val="0055A0"/>
                </a:solidFill>
                <a:latin typeface="Arial"/>
                <a:ea typeface="Arial"/>
                <a:cs typeface="Arial"/>
                <a:sym typeface="Arial"/>
              </a:rPr>
              <a:t>Consequence:</a:t>
            </a:r>
          </a:p>
          <a:p>
            <a:pPr marL="265113" marR="0" indent="-265113" algn="l" defTabSz="914400" rtl="0" fontAlgn="auto" latinLnBrk="0" hangingPunct="0">
              <a:lnSpc>
                <a:spcPct val="100000"/>
              </a:lnSpc>
              <a:spcBef>
                <a:spcPts val="0"/>
              </a:spcBef>
              <a:spcAft>
                <a:spcPts val="0"/>
              </a:spcAft>
              <a:buClrTx/>
              <a:buSzTx/>
              <a:tabLst/>
            </a:pPr>
            <a:r>
              <a:rPr kumimoji="0" lang="en-US" sz="2000" b="0" i="0" u="none" strike="noStrike" cap="none" spc="0" normalizeH="0" baseline="0" dirty="0">
                <a:ln>
                  <a:noFill/>
                </a:ln>
                <a:solidFill>
                  <a:srgbClr val="0055A0"/>
                </a:solidFill>
                <a:effectLst/>
                <a:uFillTx/>
                <a:latin typeface="Arial"/>
                <a:ea typeface="Arial"/>
                <a:cs typeface="Arial"/>
                <a:sym typeface="Arial"/>
              </a:rPr>
              <a:t>The tubes must become longer and longer</a:t>
            </a:r>
            <a:r>
              <a:rPr kumimoji="0" lang="en-US" sz="2000" b="0" i="0" u="none" strike="noStrike" cap="none" spc="0" normalizeH="0" dirty="0">
                <a:ln>
                  <a:noFill/>
                </a:ln>
                <a:solidFill>
                  <a:srgbClr val="0055A0"/>
                </a:solidFill>
                <a:effectLst/>
                <a:uFillTx/>
                <a:latin typeface="Arial"/>
                <a:ea typeface="Arial"/>
                <a:cs typeface="Arial"/>
                <a:sym typeface="Arial"/>
              </a:rPr>
              <a:t> as the energy and velocity of the particle increase</a:t>
            </a:r>
            <a:endParaRPr kumimoji="0" lang="en-GB" sz="2000" b="0" i="0" u="none" strike="noStrike" cap="none" spc="0" normalizeH="0" baseline="0" dirty="0">
              <a:ln>
                <a:noFill/>
              </a:ln>
              <a:solidFill>
                <a:srgbClr val="0055A0"/>
              </a:solidFill>
              <a:effectLst/>
              <a:uFillTx/>
              <a:latin typeface="Arial"/>
              <a:ea typeface="Arial"/>
              <a:cs typeface="Arial"/>
              <a:sym typeface="Arial"/>
            </a:endParaRPr>
          </a:p>
        </p:txBody>
      </p:sp>
    </p:spTree>
    <p:extLst>
      <p:ext uri="{BB962C8B-B14F-4D97-AF65-F5344CB8AC3E}">
        <p14:creationId xmlns:p14="http://schemas.microsoft.com/office/powerpoint/2010/main" val="6225853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48783" y="1132331"/>
            <a:ext cx="10081483" cy="3984201"/>
          </a:xfrm>
          <a:prstGeom prst="rect">
            <a:avLst/>
          </a:prstGeom>
        </p:spPr>
      </p:pic>
      <p:sp>
        <p:nvSpPr>
          <p:cNvPr id="37" name="Shape 1370"/>
          <p:cNvSpPr/>
          <p:nvPr/>
        </p:nvSpPr>
        <p:spPr>
          <a:xfrm>
            <a:off x="379058" y="2157116"/>
            <a:ext cx="11439579" cy="830997"/>
          </a:xfrm>
          <a:prstGeom prst="rect">
            <a:avLst/>
          </a:prstGeom>
          <a:ln w="12700">
            <a:miter lim="400000"/>
          </a:ln>
          <a:extLst>
            <a:ext uri="{C572A759-6A51-4108-AA02-DFA0A04FC94B}">
              <ma14:wrappingTextBoxFlag xmlns:ma14="http://schemas.microsoft.com/office/mac/drawingml/2011/main" xmlns="" val="1"/>
            </a:ext>
          </a:extLst>
        </p:spPr>
        <p:txBody>
          <a:bodyPr wrap="square" lIns="60959" rIns="60959">
            <a:spAutoFit/>
          </a:bodyPr>
          <a:lstStyle>
            <a:lvl1pPr>
              <a:defRPr sz="4400">
                <a:solidFill>
                  <a:srgbClr val="0096FF"/>
                </a:solidFill>
              </a:defRPr>
            </a:lvl1pPr>
          </a:lstStyle>
          <a:p>
            <a:pPr hangingPunct="0">
              <a:defRPr sz="1800"/>
            </a:pPr>
            <a:endParaRPr sz="4800" kern="0" dirty="0">
              <a:latin typeface="Arial"/>
              <a:cs typeface="Arial"/>
              <a:sym typeface="Arial"/>
            </a:endParaRPr>
          </a:p>
        </p:txBody>
      </p:sp>
      <p:sp>
        <p:nvSpPr>
          <p:cNvPr id="4" name="TextBox 3"/>
          <p:cNvSpPr txBox="1"/>
          <p:nvPr/>
        </p:nvSpPr>
        <p:spPr>
          <a:xfrm>
            <a:off x="671832" y="234348"/>
            <a:ext cx="10854029" cy="7078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hangingPunct="0"/>
            <a:r>
              <a:rPr lang="en-US" sz="4000" dirty="0">
                <a:solidFill>
                  <a:srgbClr val="0055A0"/>
                </a:solidFill>
                <a:latin typeface="Arial"/>
                <a:cs typeface="Arial"/>
                <a:sym typeface="Arial"/>
              </a:rPr>
              <a:t>We</a:t>
            </a:r>
            <a:r>
              <a:rPr lang="en-US" sz="4000" kern="0" dirty="0">
                <a:latin typeface="Arial"/>
                <a:cs typeface="Arial"/>
                <a:sym typeface="Arial"/>
              </a:rPr>
              <a:t> have built a linear particle accelerator!</a:t>
            </a:r>
          </a:p>
        </p:txBody>
      </p:sp>
      <p:sp>
        <p:nvSpPr>
          <p:cNvPr id="2" name="TextBox 1"/>
          <p:cNvSpPr txBox="1"/>
          <p:nvPr/>
        </p:nvSpPr>
        <p:spPr>
          <a:xfrm>
            <a:off x="525445" y="5205741"/>
            <a:ext cx="11146802" cy="707886"/>
          </a:xfrm>
          <a:prstGeom prst="rect">
            <a:avLst/>
          </a:prstGeom>
          <a:noFill/>
        </p:spPr>
        <p:txBody>
          <a:bodyPr wrap="square" rtlCol="0">
            <a:spAutoFit/>
          </a:bodyPr>
          <a:lstStyle/>
          <a:p>
            <a:r>
              <a:rPr lang="en-US" sz="2000" dirty="0"/>
              <a:t>Linear accelerators are used as injectors to larger accelerators and as stand-alone when large beam intensities are required</a:t>
            </a:r>
            <a:endParaRPr lang="en-GB" sz="2000" dirty="0"/>
          </a:p>
        </p:txBody>
      </p:sp>
    </p:spTree>
    <p:extLst>
      <p:ext uri="{BB962C8B-B14F-4D97-AF65-F5344CB8AC3E}">
        <p14:creationId xmlns:p14="http://schemas.microsoft.com/office/powerpoint/2010/main" val="64005501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26692" y="0"/>
            <a:ext cx="9730288" cy="6858000"/>
          </a:xfrm>
          <a:prstGeom prst="rect">
            <a:avLst/>
          </a:prstGeom>
        </p:spPr>
      </p:pic>
      <p:sp>
        <p:nvSpPr>
          <p:cNvPr id="3" name="TextBox 2"/>
          <p:cNvSpPr txBox="1"/>
          <p:nvPr/>
        </p:nvSpPr>
        <p:spPr>
          <a:xfrm>
            <a:off x="90184" y="77118"/>
            <a:ext cx="7037729" cy="156965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hangingPunct="0"/>
            <a:r>
              <a:rPr kumimoji="0" lang="en-US" sz="3200" b="0" i="0" u="none" strike="noStrike" cap="none" spc="0" normalizeH="0" baseline="0" dirty="0">
                <a:ln>
                  <a:noFill/>
                </a:ln>
                <a:solidFill>
                  <a:srgbClr val="0055A0"/>
                </a:solidFill>
                <a:effectLst/>
                <a:uFillTx/>
                <a:latin typeface="Arial"/>
                <a:ea typeface="Arial"/>
                <a:cs typeface="Arial"/>
                <a:sym typeface="Arial"/>
              </a:rPr>
              <a:t>The Drift Tube Linac of Linac4, the new linear injector</a:t>
            </a:r>
          </a:p>
          <a:p>
            <a:pPr hangingPunct="0"/>
            <a:r>
              <a:rPr kumimoji="0" lang="en-US" sz="3200" b="0" i="0" u="none" strike="noStrike" cap="none" spc="0" normalizeH="0" baseline="0" dirty="0">
                <a:ln>
                  <a:noFill/>
                </a:ln>
                <a:solidFill>
                  <a:srgbClr val="0055A0"/>
                </a:solidFill>
                <a:effectLst/>
                <a:uFillTx/>
                <a:latin typeface="Arial"/>
                <a:ea typeface="Arial"/>
                <a:cs typeface="Arial"/>
                <a:sym typeface="Arial"/>
              </a:rPr>
              <a:t>for the LHC</a:t>
            </a:r>
            <a:endParaRPr lang="en-US" sz="3200" kern="0" dirty="0">
              <a:latin typeface="Arial"/>
              <a:cs typeface="Arial"/>
              <a:sym typeface="Arial"/>
            </a:endParaRPr>
          </a:p>
        </p:txBody>
      </p:sp>
    </p:spTree>
    <p:extLst>
      <p:ext uri="{BB962C8B-B14F-4D97-AF65-F5344CB8AC3E}">
        <p14:creationId xmlns:p14="http://schemas.microsoft.com/office/powerpoint/2010/main" val="46221201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1480" y="629675"/>
            <a:ext cx="8213992"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hangingPunct="0"/>
            <a:r>
              <a:rPr lang="en-US" sz="2800" dirty="0">
                <a:solidFill>
                  <a:srgbClr val="0055A0"/>
                </a:solidFill>
                <a:latin typeface="Arial"/>
                <a:cs typeface="Arial"/>
                <a:sym typeface="Arial"/>
              </a:rPr>
              <a:t>In modern accelerators, we use high frequencies and cavity resonators around our gaps and tubes</a:t>
            </a:r>
            <a:endParaRPr lang="en-US" sz="2800" kern="0" dirty="0">
              <a:latin typeface="Arial"/>
              <a:cs typeface="Arial"/>
              <a:sym typeface="Arial"/>
            </a:endParaRPr>
          </a:p>
        </p:txBody>
      </p:sp>
      <p:sp>
        <p:nvSpPr>
          <p:cNvPr id="3" name="Footer Placeholder 3"/>
          <p:cNvSpPr>
            <a:spLocks noGrp="1"/>
          </p:cNvSpPr>
          <p:nvPr>
            <p:ph type="ftr" sz="quarter" idx="4294967295"/>
          </p:nvPr>
        </p:nvSpPr>
        <p:spPr>
          <a:xfrm>
            <a:off x="8153400" y="6172200"/>
            <a:ext cx="457200" cy="381000"/>
          </a:xfrm>
          <a:prstGeom prst="rect">
            <a:avLst/>
          </a:prstGeom>
        </p:spPr>
        <p:txBody>
          <a:bodyPr/>
          <a:lstStyle/>
          <a:p>
            <a:fld id="{5E649111-3535-447C-B92C-40C8761D48D1}" type="slidenum">
              <a:rPr lang="en-GB" smtClean="0"/>
              <a:pPr/>
              <a:t>47</a:t>
            </a:fld>
            <a:endParaRPr lang="en-GB"/>
          </a:p>
        </p:txBody>
      </p:sp>
      <p:pic>
        <p:nvPicPr>
          <p:cNvPr id="4" name="Picture 10" descr="wideroe"/>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96608" y="2102064"/>
            <a:ext cx="1905000" cy="2751667"/>
          </a:xfrm>
          <a:prstGeom prst="rect">
            <a:avLst/>
          </a:prstGeom>
          <a:noFill/>
        </p:spPr>
      </p:pic>
      <p:pic>
        <p:nvPicPr>
          <p:cNvPr id="5" name="Picture 2"/>
          <p:cNvPicPr>
            <a:picLocks noChangeAspect="1" noChangeArrowheads="1"/>
          </p:cNvPicPr>
          <p:nvPr/>
        </p:nvPicPr>
        <p:blipFill rotWithShape="1">
          <a:blip r:embed="rId3" cstate="hqprint">
            <a:extLst>
              <a:ext uri="{28A0092B-C50C-407E-A947-70E740481C1C}">
                <a14:useLocalDpi xmlns:a14="http://schemas.microsoft.com/office/drawing/2010/main"/>
              </a:ext>
            </a:extLst>
          </a:blip>
          <a:srcRect l="-191" b="-310"/>
          <a:stretch/>
        </p:blipFill>
        <p:spPr bwMode="auto">
          <a:xfrm>
            <a:off x="2710296" y="2231971"/>
            <a:ext cx="5756408" cy="3583236"/>
          </a:xfrm>
          <a:prstGeom prst="rect">
            <a:avLst/>
          </a:prstGeom>
          <a:noFill/>
          <a:ln w="9525">
            <a:noFill/>
            <a:miter lim="800000"/>
            <a:headEnd/>
            <a:tailEnd/>
          </a:ln>
        </p:spPr>
      </p:pic>
      <p:sp>
        <p:nvSpPr>
          <p:cNvPr id="6" name="Right Arrow 5"/>
          <p:cNvSpPr/>
          <p:nvPr/>
        </p:nvSpPr>
        <p:spPr bwMode="auto">
          <a:xfrm>
            <a:off x="2149208" y="3245064"/>
            <a:ext cx="457200" cy="304800"/>
          </a:xfrm>
          <a:prstGeom prst="rightArrow">
            <a:avLst/>
          </a:prstGeom>
          <a:solidFill>
            <a:srgbClr val="FF00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a:ln>
                <a:noFill/>
              </a:ln>
              <a:solidFill>
                <a:schemeClr val="tx1"/>
              </a:solidFill>
              <a:effectLst/>
              <a:latin typeface="Arial" charset="0"/>
            </a:endParaRPr>
          </a:p>
        </p:txBody>
      </p:sp>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733535" y="152624"/>
            <a:ext cx="3046985" cy="2567964"/>
          </a:xfrm>
          <a:prstGeom prst="rect">
            <a:avLst/>
          </a:prstGeom>
        </p:spPr>
      </p:pic>
      <p:sp>
        <p:nvSpPr>
          <p:cNvPr id="8" name="TextBox 7"/>
          <p:cNvSpPr txBox="1"/>
          <p:nvPr/>
        </p:nvSpPr>
        <p:spPr>
          <a:xfrm>
            <a:off x="8826952" y="2720587"/>
            <a:ext cx="2509020" cy="338554"/>
          </a:xfrm>
          <a:prstGeom prst="rect">
            <a:avLst/>
          </a:prstGeom>
          <a:solidFill>
            <a:srgbClr val="FFFF00"/>
          </a:solidFill>
        </p:spPr>
        <p:txBody>
          <a:bodyPr wrap="none" rtlCol="0">
            <a:spAutoFit/>
          </a:bodyPr>
          <a:lstStyle/>
          <a:p>
            <a:r>
              <a:rPr lang="en-US" sz="1600" dirty="0"/>
              <a:t>Single-gap cavity 88 MHz</a:t>
            </a:r>
            <a:endParaRPr lang="en-GB" sz="1600" dirty="0"/>
          </a:p>
        </p:txBody>
      </p:sp>
      <p:pic>
        <p:nvPicPr>
          <p:cNvPr id="9" name="Picture 2" descr="http://www.fnal.gov/pub/inquiring/timeline/images/1947hansen.jpg"/>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9474446" y="3059141"/>
            <a:ext cx="2265497" cy="3212887"/>
          </a:xfrm>
          <a:prstGeom prst="rect">
            <a:avLst/>
          </a:prstGeom>
          <a:noFill/>
        </p:spPr>
      </p:pic>
      <p:sp>
        <p:nvSpPr>
          <p:cNvPr id="10" name="TextBox 9"/>
          <p:cNvSpPr txBox="1"/>
          <p:nvPr/>
        </p:nvSpPr>
        <p:spPr>
          <a:xfrm>
            <a:off x="9765715" y="6259175"/>
            <a:ext cx="2214068" cy="338554"/>
          </a:xfrm>
          <a:prstGeom prst="rect">
            <a:avLst/>
          </a:prstGeom>
          <a:solidFill>
            <a:srgbClr val="FFFF00"/>
          </a:solidFill>
        </p:spPr>
        <p:txBody>
          <a:bodyPr wrap="none" rtlCol="0">
            <a:spAutoFit/>
          </a:bodyPr>
          <a:lstStyle/>
          <a:p>
            <a:r>
              <a:rPr lang="en-US" sz="1600" dirty="0"/>
              <a:t>Multi-cell cavity 3 GHz</a:t>
            </a:r>
            <a:endParaRPr lang="en-GB" sz="1600" dirty="0"/>
          </a:p>
        </p:txBody>
      </p:sp>
    </p:spTree>
    <p:extLst>
      <p:ext uri="{BB962C8B-B14F-4D97-AF65-F5344CB8AC3E}">
        <p14:creationId xmlns:p14="http://schemas.microsoft.com/office/powerpoint/2010/main" val="35799913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Synchronism in the PIMS cavity of Linac4</a:t>
            </a:r>
          </a:p>
        </p:txBody>
      </p:sp>
      <p:sp>
        <p:nvSpPr>
          <p:cNvPr id="4" name="Footer Placeholder 3"/>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a:solidFill>
                  <a:srgbClr val="0055A0">
                    <a:tint val="75000"/>
                  </a:srgbClr>
                </a:solidFill>
              </a:rPr>
              <a:t>Introduction to Particle Accelerators                  2/2017</a:t>
            </a:r>
            <a:endParaRPr lang="en-US" dirty="0">
              <a:solidFill>
                <a:srgbClr val="0055A0">
                  <a:tint val="75000"/>
                </a:srgbClr>
              </a:solidFill>
            </a:endParaRPr>
          </a:p>
        </p:txBody>
      </p:sp>
      <p:pic>
        <p:nvPicPr>
          <p:cNvPr id="738307" name="Picture 3" descr="C:\4 Maurizio\01 - time varying fields.gif"/>
          <p:cNvPicPr>
            <a:picLocks noChangeAspect="1" noChangeArrowheads="1" noCrop="1"/>
          </p:cNvPicPr>
          <p:nvPr/>
        </p:nvPicPr>
        <p:blipFill>
          <a:blip r:embed="rId2" cstate="print">
            <a:extLst>
              <a:ext uri="{28A0092B-C50C-407E-A947-70E740481C1C}">
                <a14:useLocalDpi xmlns:a14="http://schemas.microsoft.com/office/drawing/2010/main"/>
              </a:ext>
            </a:extLst>
          </a:blip>
          <a:srcRect/>
          <a:stretch>
            <a:fillRect/>
          </a:stretch>
        </p:blipFill>
        <p:spPr bwMode="auto">
          <a:xfrm>
            <a:off x="4870373" y="1467998"/>
            <a:ext cx="6711273" cy="3962400"/>
          </a:xfrm>
          <a:prstGeom prst="rect">
            <a:avLst/>
          </a:prstGeom>
          <a:noFill/>
        </p:spPr>
      </p:pic>
      <p:pic>
        <p:nvPicPr>
          <p:cNvPr id="738306" name="Picture 2" descr="C:\4 Maurizio\02 - time varying fields with bunch train.gif"/>
          <p:cNvPicPr>
            <a:picLocks noChangeAspect="1" noChangeArrowheads="1" noCrop="1"/>
          </p:cNvPicPr>
          <p:nvPr/>
        </p:nvPicPr>
        <p:blipFill>
          <a:blip r:embed="rId3" cstate="print">
            <a:extLst>
              <a:ext uri="{28A0092B-C50C-407E-A947-70E740481C1C}">
                <a14:useLocalDpi xmlns:a14="http://schemas.microsoft.com/office/drawing/2010/main"/>
              </a:ext>
            </a:extLst>
          </a:blip>
          <a:srcRect/>
          <a:stretch>
            <a:fillRect/>
          </a:stretch>
        </p:blipFill>
        <p:spPr bwMode="auto">
          <a:xfrm>
            <a:off x="4870373" y="1467998"/>
            <a:ext cx="7086600" cy="3962400"/>
          </a:xfrm>
          <a:prstGeom prst="rect">
            <a:avLst/>
          </a:prstGeom>
          <a:noFill/>
        </p:spPr>
      </p:pic>
      <p:pic>
        <p:nvPicPr>
          <p:cNvPr id="7" name="Picture 6" descr="Whole Cavity section"/>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24227" y="1173936"/>
            <a:ext cx="3540760" cy="2255520"/>
          </a:xfrm>
          <a:prstGeom prst="rect">
            <a:avLst/>
          </a:prstGeom>
          <a:noFill/>
          <a:ln w="9525">
            <a:noFill/>
            <a:miter lim="800000"/>
            <a:headEnd/>
            <a:tailEnd/>
          </a:ln>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24227" y="3449198"/>
            <a:ext cx="3578320" cy="2683740"/>
          </a:xfrm>
          <a:prstGeom prst="rect">
            <a:avLst/>
          </a:prstGeom>
        </p:spPr>
      </p:pic>
      <p:sp>
        <p:nvSpPr>
          <p:cNvPr id="3" name="TextBox 2"/>
          <p:cNvSpPr txBox="1"/>
          <p:nvPr/>
        </p:nvSpPr>
        <p:spPr>
          <a:xfrm>
            <a:off x="5266062" y="5679901"/>
            <a:ext cx="4554452" cy="400110"/>
          </a:xfrm>
          <a:prstGeom prst="rect">
            <a:avLst/>
          </a:prstGeom>
          <a:noFill/>
        </p:spPr>
        <p:txBody>
          <a:bodyPr wrap="none" rtlCol="0">
            <a:spAutoFit/>
          </a:bodyPr>
          <a:lstStyle/>
          <a:p>
            <a:r>
              <a:rPr lang="en-US" sz="2000" dirty="0"/>
              <a:t>7-gap cavity (6 tubes and 2 half-tubes)</a:t>
            </a:r>
            <a:endParaRPr lang="en-GB" sz="2000" dirty="0"/>
          </a:p>
        </p:txBody>
      </p:sp>
      <p:sp>
        <p:nvSpPr>
          <p:cNvPr id="5" name="TextBox 4"/>
          <p:cNvSpPr txBox="1"/>
          <p:nvPr/>
        </p:nvSpPr>
        <p:spPr>
          <a:xfrm>
            <a:off x="10377055" y="2881745"/>
            <a:ext cx="1579918" cy="1477328"/>
          </a:xfrm>
          <a:prstGeom prst="rect">
            <a:avLst/>
          </a:prstGeom>
          <a:noFill/>
        </p:spPr>
        <p:txBody>
          <a:bodyPr wrap="square" rtlCol="0">
            <a:spAutoFit/>
          </a:bodyPr>
          <a:lstStyle/>
          <a:p>
            <a:r>
              <a:rPr lang="en-US" dirty="0"/>
              <a:t>The beam is synchronous with the accelerating field</a:t>
            </a:r>
            <a:endParaRPr lang="en-GB" dirty="0"/>
          </a:p>
        </p:txBody>
      </p:sp>
    </p:spTree>
    <p:extLst>
      <p:ext uri="{BB962C8B-B14F-4D97-AF65-F5344CB8AC3E}">
        <p14:creationId xmlns:p14="http://schemas.microsoft.com/office/powerpoint/2010/main" val="1509409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830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40443"/>
          </a:xfrm>
        </p:spPr>
        <p:txBody>
          <a:bodyPr>
            <a:normAutofit/>
          </a:bodyPr>
          <a:lstStyle/>
          <a:p>
            <a:r>
              <a:rPr lang="en-US" dirty="0"/>
              <a:t>The new Linac4 (looking from the ion source)</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49</a:t>
            </a:fld>
            <a:endParaRPr lang="en-US" dirty="0">
              <a:solidFill>
                <a:srgbClr val="0055A0">
                  <a:tint val="75000"/>
                </a:srgbClr>
              </a:solidFill>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959113" y="1173936"/>
            <a:ext cx="7413175" cy="4942116"/>
          </a:xfrm>
          <a:prstGeom prst="rect">
            <a:avLst/>
          </a:prstGeom>
        </p:spPr>
      </p:pic>
      <p:sp>
        <p:nvSpPr>
          <p:cNvPr id="8" name="TextBox 7"/>
          <p:cNvSpPr txBox="1"/>
          <p:nvPr/>
        </p:nvSpPr>
        <p:spPr>
          <a:xfrm>
            <a:off x="257059" y="1825577"/>
            <a:ext cx="3488677" cy="2554545"/>
          </a:xfrm>
          <a:prstGeom prst="rect">
            <a:avLst/>
          </a:prstGeom>
          <a:noFill/>
        </p:spPr>
        <p:txBody>
          <a:bodyPr wrap="square" rtlCol="0">
            <a:spAutoFit/>
          </a:bodyPr>
          <a:lstStyle/>
          <a:p>
            <a:r>
              <a:rPr lang="en-US" sz="2000" dirty="0"/>
              <a:t>100-m long linear accelerator</a:t>
            </a:r>
          </a:p>
          <a:p>
            <a:endParaRPr lang="en-US" sz="2000" dirty="0"/>
          </a:p>
          <a:p>
            <a:r>
              <a:rPr lang="en-US" sz="2000" dirty="0"/>
              <a:t>160 MeV proton energy</a:t>
            </a:r>
          </a:p>
          <a:p>
            <a:endParaRPr lang="en-US" sz="2000" dirty="0"/>
          </a:p>
          <a:p>
            <a:r>
              <a:rPr lang="en-US" sz="2000" dirty="0"/>
              <a:t>Built 2008-2016</a:t>
            </a:r>
          </a:p>
          <a:p>
            <a:endParaRPr lang="en-US" sz="2000" dirty="0"/>
          </a:p>
          <a:p>
            <a:r>
              <a:rPr lang="en-US" sz="2000" dirty="0"/>
              <a:t>Connected to the LHC injector chain in 2021.</a:t>
            </a:r>
          </a:p>
        </p:txBody>
      </p:sp>
    </p:spTree>
    <p:extLst>
      <p:ext uri="{BB962C8B-B14F-4D97-AF65-F5344CB8AC3E}">
        <p14:creationId xmlns:p14="http://schemas.microsoft.com/office/powerpoint/2010/main" val="3304440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4295B-5EF2-4EFB-BF3C-8EADB97EA8C9}"/>
              </a:ext>
            </a:extLst>
          </p:cNvPr>
          <p:cNvSpPr>
            <a:spLocks noGrp="1"/>
          </p:cNvSpPr>
          <p:nvPr>
            <p:ph type="title"/>
          </p:nvPr>
        </p:nvSpPr>
        <p:spPr>
          <a:xfrm>
            <a:off x="0" y="-266700"/>
            <a:ext cx="12192000" cy="956257"/>
          </a:xfrm>
        </p:spPr>
        <p:txBody>
          <a:bodyPr/>
          <a:lstStyle/>
          <a:p>
            <a:r>
              <a:rPr lang="fr-CH" dirty="0"/>
              <a:t>How large </a:t>
            </a:r>
            <a:r>
              <a:rPr lang="fr-CH" dirty="0" err="1"/>
              <a:t>is</a:t>
            </a:r>
            <a:r>
              <a:rPr lang="fr-CH" dirty="0"/>
              <a:t> the </a:t>
            </a:r>
            <a:r>
              <a:rPr lang="fr-CH" dirty="0" err="1"/>
              <a:t>energy</a:t>
            </a:r>
            <a:r>
              <a:rPr lang="fr-CH" dirty="0"/>
              <a:t> of a </a:t>
            </a:r>
            <a:r>
              <a:rPr lang="fr-CH" dirty="0" err="1"/>
              <a:t>particle</a:t>
            </a:r>
            <a:r>
              <a:rPr lang="fr-CH" dirty="0"/>
              <a:t> </a:t>
            </a:r>
            <a:r>
              <a:rPr lang="fr-CH" dirty="0" err="1"/>
              <a:t>beam</a:t>
            </a:r>
            <a:r>
              <a:rPr lang="fr-CH" dirty="0"/>
              <a:t>?</a:t>
            </a:r>
            <a:endParaRPr lang="en-GB" dirty="0"/>
          </a:p>
        </p:txBody>
      </p:sp>
      <p:sp>
        <p:nvSpPr>
          <p:cNvPr id="4" name="Slide Number Placeholder 3">
            <a:extLst>
              <a:ext uri="{FF2B5EF4-FFF2-40B4-BE49-F238E27FC236}">
                <a16:creationId xmlns:a16="http://schemas.microsoft.com/office/drawing/2014/main" id="{FEE6E969-E8AF-4B14-BB6E-9679296505D1}"/>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12" name="TextBox 11">
            <a:extLst>
              <a:ext uri="{FF2B5EF4-FFF2-40B4-BE49-F238E27FC236}">
                <a16:creationId xmlns:a16="http://schemas.microsoft.com/office/drawing/2014/main" id="{C1A02F81-5F76-457A-881E-509E52382CEB}"/>
              </a:ext>
            </a:extLst>
          </p:cNvPr>
          <p:cNvSpPr txBox="1"/>
          <p:nvPr/>
        </p:nvSpPr>
        <p:spPr>
          <a:xfrm>
            <a:off x="7799294" y="5616978"/>
            <a:ext cx="2127838" cy="430887"/>
          </a:xfrm>
          <a:prstGeom prst="rect">
            <a:avLst/>
          </a:prstGeom>
          <a:noFill/>
        </p:spPr>
        <p:txBody>
          <a:bodyPr wrap="square" lIns="0" tIns="0" rIns="0" bIns="0" rtlCol="0">
            <a:spAutoFit/>
          </a:bodyPr>
          <a:lstStyle/>
          <a:p>
            <a:pPr algn="l"/>
            <a:r>
              <a:rPr lang="fr-CH" sz="1400" i="1" dirty="0"/>
              <a:t>TGV train:</a:t>
            </a:r>
          </a:p>
          <a:p>
            <a:pPr algn="l"/>
            <a:r>
              <a:rPr lang="fr-CH" sz="1400" i="1" dirty="0"/>
              <a:t>400 tons, 200 m, 150 km/h</a:t>
            </a:r>
            <a:endParaRPr lang="en-GB" sz="1400" i="1" dirty="0"/>
          </a:p>
        </p:txBody>
      </p:sp>
      <p:pic>
        <p:nvPicPr>
          <p:cNvPr id="4098" name="Picture 2" descr="CMS Experiment at CERN's LHC | CMS Experiment">
            <a:extLst>
              <a:ext uri="{FF2B5EF4-FFF2-40B4-BE49-F238E27FC236}">
                <a16:creationId xmlns:a16="http://schemas.microsoft.com/office/drawing/2014/main" id="{F1907AE0-041A-4A20-8AA2-44699351EA64}"/>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62859" y="1258345"/>
            <a:ext cx="4191284" cy="2804350"/>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BAE7AB98-BDEE-4E05-9C43-A676FECE5118}"/>
              </a:ext>
            </a:extLst>
          </p:cNvPr>
          <p:cNvSpPr txBox="1"/>
          <p:nvPr/>
        </p:nvSpPr>
        <p:spPr>
          <a:xfrm>
            <a:off x="4771523" y="1241022"/>
            <a:ext cx="7231587" cy="1231106"/>
          </a:xfrm>
          <a:prstGeom prst="rect">
            <a:avLst/>
          </a:prstGeom>
          <a:noFill/>
        </p:spPr>
        <p:txBody>
          <a:bodyPr wrap="square" lIns="0" tIns="0" rIns="0" bIns="0" rtlCol="0">
            <a:spAutoFit/>
          </a:bodyPr>
          <a:lstStyle/>
          <a:p>
            <a:pPr algn="l"/>
            <a:r>
              <a:rPr lang="en-GB" sz="2000" dirty="0"/>
              <a:t>Comparing the energy of a single proton out of the CERN Large Hadron Collider, the largest particle accelerator ever built.</a:t>
            </a:r>
          </a:p>
          <a:p>
            <a:pPr algn="l"/>
            <a:endParaRPr lang="en-GB" sz="2000" dirty="0"/>
          </a:p>
          <a:p>
            <a:pPr algn="l"/>
            <a:r>
              <a:rPr lang="en-GB" sz="2000" b="1" dirty="0">
                <a:solidFill>
                  <a:srgbClr val="C00000"/>
                </a:solidFill>
              </a:rPr>
              <a:t>The energy is small, but the energy density is enormous!</a:t>
            </a:r>
          </a:p>
        </p:txBody>
      </p:sp>
      <p:sp>
        <p:nvSpPr>
          <p:cNvPr id="3" name="TextBox 2">
            <a:extLst>
              <a:ext uri="{FF2B5EF4-FFF2-40B4-BE49-F238E27FC236}">
                <a16:creationId xmlns:a16="http://schemas.microsoft.com/office/drawing/2014/main" id="{1A3A6BCE-0F00-4A9F-B993-214C9AA8E934}"/>
              </a:ext>
            </a:extLst>
          </p:cNvPr>
          <p:cNvSpPr txBox="1"/>
          <p:nvPr/>
        </p:nvSpPr>
        <p:spPr>
          <a:xfrm>
            <a:off x="362859" y="4285673"/>
            <a:ext cx="2361868" cy="861774"/>
          </a:xfrm>
          <a:prstGeom prst="rect">
            <a:avLst/>
          </a:prstGeom>
          <a:noFill/>
        </p:spPr>
        <p:txBody>
          <a:bodyPr wrap="square" lIns="0" tIns="0" rIns="0" bIns="0" rtlCol="0">
            <a:spAutoFit/>
          </a:bodyPr>
          <a:lstStyle/>
          <a:p>
            <a:pPr algn="l"/>
            <a:r>
              <a:rPr lang="fr-CH" sz="1400" dirty="0"/>
              <a:t>Accelerator </a:t>
            </a:r>
            <a:r>
              <a:rPr lang="fr-CH" sz="1400" dirty="0" err="1"/>
              <a:t>energies</a:t>
            </a:r>
            <a:r>
              <a:rPr lang="fr-CH" sz="1400" dirty="0"/>
              <a:t> in eV (</a:t>
            </a:r>
            <a:r>
              <a:rPr lang="en-GB" sz="1400" dirty="0"/>
              <a:t>energy acquired by an electron in a potential of 1V)</a:t>
            </a:r>
          </a:p>
          <a:p>
            <a:pPr algn="l"/>
            <a:r>
              <a:rPr lang="da-DK" sz="1400" dirty="0"/>
              <a:t>1 eV = 1.6 x 10</a:t>
            </a:r>
            <a:r>
              <a:rPr lang="da-DK" sz="1400" baseline="30000" dirty="0"/>
              <a:t>-19</a:t>
            </a:r>
            <a:r>
              <a:rPr lang="da-DK" sz="1400" dirty="0"/>
              <a:t> Joules</a:t>
            </a:r>
            <a:endParaRPr lang="en-GB" sz="1400" dirty="0"/>
          </a:p>
        </p:txBody>
      </p:sp>
      <p:pic>
        <p:nvPicPr>
          <p:cNvPr id="9" name="Picture 8">
            <a:extLst>
              <a:ext uri="{FF2B5EF4-FFF2-40B4-BE49-F238E27FC236}">
                <a16:creationId xmlns:a16="http://schemas.microsoft.com/office/drawing/2014/main" id="{CA3DF18E-B05F-42D8-86E3-CC9B9435AAF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5493" y="5267008"/>
            <a:ext cx="1463038" cy="1190121"/>
          </a:xfrm>
          <a:prstGeom prst="rect">
            <a:avLst/>
          </a:prstGeom>
        </p:spPr>
      </p:pic>
      <p:pic>
        <p:nvPicPr>
          <p:cNvPr id="6" name="Picture 5">
            <a:extLst>
              <a:ext uri="{FF2B5EF4-FFF2-40B4-BE49-F238E27FC236}">
                <a16:creationId xmlns:a16="http://schemas.microsoft.com/office/drawing/2014/main" id="{8D338C74-8A20-286D-15BA-6EA2ABFCFB3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969372" y="2767138"/>
            <a:ext cx="6542182" cy="2691836"/>
          </a:xfrm>
          <a:prstGeom prst="rect">
            <a:avLst/>
          </a:prstGeom>
        </p:spPr>
      </p:pic>
      <p:sp>
        <p:nvSpPr>
          <p:cNvPr id="7" name="TextBox 6">
            <a:extLst>
              <a:ext uri="{FF2B5EF4-FFF2-40B4-BE49-F238E27FC236}">
                <a16:creationId xmlns:a16="http://schemas.microsoft.com/office/drawing/2014/main" id="{7A4A658C-07D2-C716-E437-576781B1108D}"/>
              </a:ext>
            </a:extLst>
          </p:cNvPr>
          <p:cNvSpPr txBox="1"/>
          <p:nvPr/>
        </p:nvSpPr>
        <p:spPr>
          <a:xfrm>
            <a:off x="9890351" y="2928116"/>
            <a:ext cx="1938790" cy="2369880"/>
          </a:xfrm>
          <a:prstGeom prst="rect">
            <a:avLst/>
          </a:prstGeom>
          <a:noFill/>
        </p:spPr>
        <p:txBody>
          <a:bodyPr wrap="square" lIns="0" tIns="0" rIns="0" bIns="0" rtlCol="0">
            <a:spAutoFit/>
          </a:bodyPr>
          <a:lstStyle/>
          <a:p>
            <a:pPr>
              <a:spcAft>
                <a:spcPts val="600"/>
              </a:spcAft>
            </a:pPr>
            <a:r>
              <a:rPr lang="en-GB" sz="1400" b="1" dirty="0">
                <a:solidFill>
                  <a:srgbClr val="FF0000"/>
                </a:solidFill>
              </a:rPr>
              <a:t>Full LHC bunch </a:t>
            </a:r>
            <a:r>
              <a:rPr lang="en-GB" sz="1400" dirty="0"/>
              <a:t>(1.15 10</a:t>
            </a:r>
            <a:r>
              <a:rPr lang="en-GB" sz="1400" baseline="30000" dirty="0"/>
              <a:t>11</a:t>
            </a:r>
            <a:r>
              <a:rPr lang="en-GB" sz="1400" dirty="0"/>
              <a:t> protons) at interaction point (30 cm, 16x16 </a:t>
            </a:r>
            <a:r>
              <a:rPr lang="en-GB" sz="1400" dirty="0">
                <a:latin typeface="Symbol" panose="05050102010706020507" pitchFamily="18" charset="2"/>
              </a:rPr>
              <a:t>m</a:t>
            </a:r>
            <a:r>
              <a:rPr lang="en-GB" sz="1400" dirty="0"/>
              <a:t>m</a:t>
            </a:r>
            <a:r>
              <a:rPr lang="en-GB" sz="1400" baseline="30000" dirty="0"/>
              <a:t>2</a:t>
            </a:r>
            <a:r>
              <a:rPr lang="en-GB" sz="1400" dirty="0"/>
              <a:t>): </a:t>
            </a:r>
          </a:p>
          <a:p>
            <a:r>
              <a:rPr lang="en-GB" sz="1400" dirty="0"/>
              <a:t>energy 1.3 10</a:t>
            </a:r>
            <a:r>
              <a:rPr lang="en-GB" sz="1400" baseline="30000" dirty="0"/>
              <a:t>5</a:t>
            </a:r>
            <a:r>
              <a:rPr lang="en-GB" sz="1400" dirty="0"/>
              <a:t> J, </a:t>
            </a:r>
          </a:p>
          <a:p>
            <a:endParaRPr lang="en-GB" sz="500" dirty="0"/>
          </a:p>
          <a:p>
            <a:r>
              <a:rPr lang="en-GB" sz="1400" dirty="0"/>
              <a:t>energy density ≈ </a:t>
            </a:r>
            <a:r>
              <a:rPr lang="en-GB" sz="1400" dirty="0">
                <a:solidFill>
                  <a:schemeClr val="accent1"/>
                </a:solidFill>
              </a:rPr>
              <a:t>0.5 10</a:t>
            </a:r>
            <a:r>
              <a:rPr lang="en-GB" sz="1400" baseline="30000" dirty="0">
                <a:solidFill>
                  <a:schemeClr val="accent1"/>
                </a:solidFill>
              </a:rPr>
              <a:t>12</a:t>
            </a:r>
            <a:r>
              <a:rPr lang="en-GB" sz="1400" dirty="0">
                <a:solidFill>
                  <a:schemeClr val="accent1"/>
                </a:solidFill>
              </a:rPr>
              <a:t> J/m</a:t>
            </a:r>
            <a:r>
              <a:rPr lang="en-GB" sz="1400" baseline="30000" dirty="0">
                <a:solidFill>
                  <a:schemeClr val="accent1"/>
                </a:solidFill>
              </a:rPr>
              <a:t>3</a:t>
            </a:r>
          </a:p>
          <a:p>
            <a:endParaRPr lang="en-GB" sz="400" i="1" dirty="0"/>
          </a:p>
          <a:p>
            <a:r>
              <a:rPr lang="en-GB" sz="1400" i="1" dirty="0"/>
              <a:t>For comparison: </a:t>
            </a:r>
          </a:p>
          <a:p>
            <a:r>
              <a:rPr lang="en-GB" sz="1400" i="1" dirty="0"/>
              <a:t>Li-ion battery 6 10</a:t>
            </a:r>
            <a:r>
              <a:rPr lang="en-GB" sz="1400" i="1" baseline="30000" dirty="0"/>
              <a:t>9</a:t>
            </a:r>
            <a:r>
              <a:rPr lang="en-GB" sz="1400" i="1" dirty="0"/>
              <a:t> J/m</a:t>
            </a:r>
            <a:r>
              <a:rPr lang="en-GB" sz="1400" i="1" baseline="30000" dirty="0"/>
              <a:t>3</a:t>
            </a:r>
            <a:r>
              <a:rPr lang="en-GB" sz="1400" i="1" dirty="0"/>
              <a:t>,</a:t>
            </a:r>
          </a:p>
          <a:p>
            <a:r>
              <a:rPr lang="en-GB" sz="1400" i="1" dirty="0"/>
              <a:t>Diesel fuel 4 10</a:t>
            </a:r>
            <a:r>
              <a:rPr lang="en-GB" sz="1400" i="1" baseline="30000" dirty="0"/>
              <a:t>10</a:t>
            </a:r>
            <a:r>
              <a:rPr lang="en-GB" sz="1400" i="1" dirty="0"/>
              <a:t> J/m</a:t>
            </a:r>
            <a:r>
              <a:rPr lang="en-GB" sz="1400" i="1" baseline="30000" dirty="0"/>
              <a:t>3</a:t>
            </a:r>
          </a:p>
        </p:txBody>
      </p:sp>
    </p:spTree>
    <p:extLst>
      <p:ext uri="{BB962C8B-B14F-4D97-AF65-F5344CB8AC3E}">
        <p14:creationId xmlns:p14="http://schemas.microsoft.com/office/powerpoint/2010/main" val="193087167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 y="-3451"/>
            <a:ext cx="12191997" cy="801904"/>
          </a:xfrm>
        </p:spPr>
        <p:txBody>
          <a:bodyPr/>
          <a:lstStyle/>
          <a:p>
            <a:r>
              <a:rPr lang="en-US" sz="4000" dirty="0"/>
              <a:t>Energy flow: from the power grid to the beam</a:t>
            </a:r>
            <a:endParaRPr lang="en-GB" sz="4000" dirty="0"/>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50</a:t>
            </a:fld>
            <a:endParaRPr lang="en-US" dirty="0">
              <a:solidFill>
                <a:srgbClr val="0055A0">
                  <a:tint val="75000"/>
                </a:srgbClr>
              </a:solidFill>
            </a:endParaRPr>
          </a:p>
        </p:txBody>
      </p:sp>
      <p:pic>
        <p:nvPicPr>
          <p:cNvPr id="7" name="Picture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2175" y="1359424"/>
            <a:ext cx="2514600" cy="1608438"/>
          </a:xfrm>
          <a:prstGeom prst="rect">
            <a:avLst/>
          </a:prstGeom>
          <a:noFill/>
          <a:ln w="9525">
            <a:noFill/>
            <a:miter lim="800000"/>
            <a:headEnd/>
            <a:tailEnd/>
          </a:ln>
        </p:spPr>
      </p:pic>
      <p:sp>
        <p:nvSpPr>
          <p:cNvPr id="9" name="Rectangle 26"/>
          <p:cNvSpPr>
            <a:spLocks noChangeArrowheads="1"/>
          </p:cNvSpPr>
          <p:nvPr/>
        </p:nvSpPr>
        <p:spPr bwMode="auto">
          <a:xfrm>
            <a:off x="4951044" y="3268543"/>
            <a:ext cx="3200400" cy="1447800"/>
          </a:xfrm>
          <a:prstGeom prst="rect">
            <a:avLst/>
          </a:prstGeom>
          <a:solidFill>
            <a:srgbClr val="99FF33"/>
          </a:solidFill>
          <a:ln w="12700">
            <a:solidFill>
              <a:schemeClr val="tx1"/>
            </a:solidFill>
            <a:miter lim="800000"/>
            <a:headEnd type="none" w="sm" len="sm"/>
            <a:tailEnd type="none" w="sm" len="sm"/>
          </a:ln>
          <a:effectLst/>
        </p:spPr>
        <p:txBody>
          <a:bodyPr wrap="none" anchor="ctr"/>
          <a:lstStyle/>
          <a:p>
            <a:endParaRPr lang="en-US"/>
          </a:p>
        </p:txBody>
      </p:sp>
      <p:sp>
        <p:nvSpPr>
          <p:cNvPr id="11" name="Line 6"/>
          <p:cNvSpPr>
            <a:spLocks noChangeShapeType="1"/>
          </p:cNvSpPr>
          <p:nvPr/>
        </p:nvSpPr>
        <p:spPr bwMode="auto">
          <a:xfrm>
            <a:off x="4417644" y="4001968"/>
            <a:ext cx="5029200" cy="27300"/>
          </a:xfrm>
          <a:prstGeom prst="line">
            <a:avLst/>
          </a:prstGeom>
          <a:noFill/>
          <a:ln w="12700">
            <a:solidFill>
              <a:schemeClr val="tx1"/>
            </a:solidFill>
            <a:prstDash val="dash"/>
            <a:round/>
            <a:headEnd type="none" w="sm" len="sm"/>
            <a:tailEnd type="triangle" w="med" len="med"/>
          </a:ln>
          <a:effectLst/>
        </p:spPr>
        <p:txBody>
          <a:bodyPr/>
          <a:lstStyle/>
          <a:p>
            <a:endParaRPr lang="en-US"/>
          </a:p>
        </p:txBody>
      </p:sp>
      <p:pic>
        <p:nvPicPr>
          <p:cNvPr id="12" name="Picture 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5103444" y="3497143"/>
            <a:ext cx="269875" cy="1066800"/>
          </a:xfrm>
          <a:prstGeom prst="rect">
            <a:avLst/>
          </a:prstGeom>
          <a:noFill/>
          <a:ln w="12700">
            <a:noFill/>
            <a:miter lim="800000"/>
            <a:headEnd type="none" w="sm" len="sm"/>
            <a:tailEnd type="none" w="sm" len="sm"/>
          </a:ln>
          <a:effectLst/>
        </p:spPr>
      </p:pic>
      <p:pic>
        <p:nvPicPr>
          <p:cNvPr id="13" name="Picture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5408244" y="3497143"/>
            <a:ext cx="269875" cy="1066800"/>
          </a:xfrm>
          <a:prstGeom prst="rect">
            <a:avLst/>
          </a:prstGeom>
          <a:noFill/>
          <a:ln w="12700">
            <a:noFill/>
            <a:miter lim="800000"/>
            <a:headEnd type="none" w="sm" len="sm"/>
            <a:tailEnd type="none" w="sm" len="sm"/>
          </a:ln>
          <a:effectLst/>
        </p:spPr>
      </p:pic>
      <p:pic>
        <p:nvPicPr>
          <p:cNvPr id="14" name="Picture 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5789244" y="3497143"/>
            <a:ext cx="269875" cy="1066800"/>
          </a:xfrm>
          <a:prstGeom prst="rect">
            <a:avLst/>
          </a:prstGeom>
          <a:noFill/>
          <a:ln w="12700">
            <a:noFill/>
            <a:miter lim="800000"/>
            <a:headEnd type="none" w="sm" len="sm"/>
            <a:tailEnd type="none" w="sm" len="sm"/>
          </a:ln>
          <a:effectLst/>
        </p:spPr>
      </p:pic>
      <p:pic>
        <p:nvPicPr>
          <p:cNvPr id="15" name="Picture 1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6322644" y="3497143"/>
            <a:ext cx="269875" cy="1066800"/>
          </a:xfrm>
          <a:prstGeom prst="rect">
            <a:avLst/>
          </a:prstGeom>
          <a:noFill/>
          <a:ln w="12700">
            <a:noFill/>
            <a:miter lim="800000"/>
            <a:headEnd type="none" w="sm" len="sm"/>
            <a:tailEnd type="none" w="sm" len="sm"/>
          </a:ln>
          <a:effectLst/>
        </p:spPr>
      </p:pic>
      <p:pic>
        <p:nvPicPr>
          <p:cNvPr id="16" name="Picture 1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7008444" y="3497143"/>
            <a:ext cx="269875" cy="1066800"/>
          </a:xfrm>
          <a:prstGeom prst="rect">
            <a:avLst/>
          </a:prstGeom>
          <a:noFill/>
          <a:ln w="12700">
            <a:noFill/>
            <a:miter lim="800000"/>
            <a:headEnd type="none" w="sm" len="sm"/>
            <a:tailEnd type="none" w="sm" len="sm"/>
          </a:ln>
          <a:effectLst/>
        </p:spPr>
      </p:pic>
      <p:pic>
        <p:nvPicPr>
          <p:cNvPr id="17" name="Picture 1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7770444" y="3497143"/>
            <a:ext cx="269875" cy="1066800"/>
          </a:xfrm>
          <a:prstGeom prst="rect">
            <a:avLst/>
          </a:prstGeom>
          <a:noFill/>
          <a:ln w="12700">
            <a:noFill/>
            <a:miter lim="800000"/>
            <a:headEnd type="none" w="sm" len="sm"/>
            <a:tailEnd type="none" w="sm" len="sm"/>
          </a:ln>
          <a:effectLst/>
        </p:spPr>
      </p:pic>
      <p:pic>
        <p:nvPicPr>
          <p:cNvPr id="18" name="Picture 1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32044" y="3801943"/>
            <a:ext cx="192088" cy="430213"/>
          </a:xfrm>
          <a:prstGeom prst="rect">
            <a:avLst/>
          </a:prstGeom>
          <a:noFill/>
          <a:ln w="12700">
            <a:noFill/>
            <a:miter lim="800000"/>
            <a:headEnd type="none" w="sm" len="sm"/>
            <a:tailEnd type="none" w="sm" len="sm"/>
          </a:ln>
          <a:effectLst/>
        </p:spPr>
      </p:pic>
      <p:pic>
        <p:nvPicPr>
          <p:cNvPr id="19" name="Picture 1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636844" y="3801943"/>
            <a:ext cx="192088" cy="430213"/>
          </a:xfrm>
          <a:prstGeom prst="rect">
            <a:avLst/>
          </a:prstGeom>
          <a:noFill/>
          <a:ln w="12700">
            <a:noFill/>
            <a:miter lim="800000"/>
            <a:headEnd type="none" w="sm" len="sm"/>
            <a:tailEnd type="none" w="sm" len="sm"/>
          </a:ln>
          <a:effectLst/>
        </p:spPr>
      </p:pic>
      <p:pic>
        <p:nvPicPr>
          <p:cNvPr id="20" name="Picture 1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389444" y="3801943"/>
            <a:ext cx="192088" cy="430213"/>
          </a:xfrm>
          <a:prstGeom prst="rect">
            <a:avLst/>
          </a:prstGeom>
          <a:noFill/>
          <a:ln w="12700">
            <a:noFill/>
            <a:miter lim="800000"/>
            <a:headEnd type="none" w="sm" len="sm"/>
            <a:tailEnd type="none" w="sm" len="sm"/>
          </a:ln>
          <a:effectLst/>
        </p:spPr>
      </p:pic>
      <p:pic>
        <p:nvPicPr>
          <p:cNvPr id="22" name="Picture 17"/>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703644" y="3801943"/>
            <a:ext cx="192088" cy="430213"/>
          </a:xfrm>
          <a:prstGeom prst="rect">
            <a:avLst/>
          </a:prstGeom>
          <a:noFill/>
          <a:ln w="12700">
            <a:noFill/>
            <a:miter lim="800000"/>
            <a:headEnd type="none" w="sm" len="sm"/>
            <a:tailEnd type="none" w="sm" len="sm"/>
          </a:ln>
          <a:effectLst/>
        </p:spPr>
      </p:pic>
      <p:pic>
        <p:nvPicPr>
          <p:cNvPr id="23" name="Picture 18"/>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094044" y="3801943"/>
            <a:ext cx="192088" cy="430213"/>
          </a:xfrm>
          <a:prstGeom prst="rect">
            <a:avLst/>
          </a:prstGeom>
          <a:noFill/>
          <a:ln w="12700">
            <a:noFill/>
            <a:miter lim="800000"/>
            <a:headEnd type="none" w="sm" len="sm"/>
            <a:tailEnd type="none" w="sm" len="sm"/>
          </a:ln>
          <a:effectLst/>
        </p:spPr>
      </p:pic>
      <p:pic>
        <p:nvPicPr>
          <p:cNvPr id="24" name="Picture 19"/>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094044" y="2430343"/>
            <a:ext cx="519113" cy="1295400"/>
          </a:xfrm>
          <a:prstGeom prst="rect">
            <a:avLst/>
          </a:prstGeom>
          <a:noFill/>
          <a:ln w="12700">
            <a:noFill/>
            <a:miter lim="800000"/>
            <a:headEnd type="none" w="sm" len="sm"/>
            <a:tailEnd type="none" w="sm" len="sm"/>
          </a:ln>
          <a:effectLst/>
        </p:spPr>
      </p:pic>
      <p:pic>
        <p:nvPicPr>
          <p:cNvPr id="25" name="Picture 20"/>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179644" y="3344743"/>
            <a:ext cx="381000" cy="196850"/>
          </a:xfrm>
          <a:prstGeom prst="rect">
            <a:avLst/>
          </a:prstGeom>
          <a:noFill/>
          <a:ln w="12700">
            <a:noFill/>
            <a:miter lim="800000"/>
            <a:headEnd type="none" w="sm" len="sm"/>
            <a:tailEnd type="none" w="sm" len="sm"/>
          </a:ln>
          <a:effectLst/>
        </p:spPr>
      </p:pic>
      <p:pic>
        <p:nvPicPr>
          <p:cNvPr id="26" name="Picture 2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560644" y="3344743"/>
            <a:ext cx="381000" cy="196850"/>
          </a:xfrm>
          <a:prstGeom prst="rect">
            <a:avLst/>
          </a:prstGeom>
          <a:noFill/>
          <a:ln w="12700">
            <a:noFill/>
            <a:miter lim="800000"/>
            <a:headEnd type="none" w="sm" len="sm"/>
            <a:tailEnd type="none" w="sm" len="sm"/>
          </a:ln>
          <a:effectLst/>
        </p:spPr>
      </p:pic>
      <p:pic>
        <p:nvPicPr>
          <p:cNvPr id="27" name="Picture 22"/>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941644" y="3305056"/>
            <a:ext cx="457200" cy="236537"/>
          </a:xfrm>
          <a:prstGeom prst="rect">
            <a:avLst/>
          </a:prstGeom>
          <a:noFill/>
          <a:ln w="12700">
            <a:noFill/>
            <a:miter lim="800000"/>
            <a:headEnd type="none" w="sm" len="sm"/>
            <a:tailEnd type="none" w="sm" len="sm"/>
          </a:ln>
          <a:effectLst/>
        </p:spPr>
      </p:pic>
      <p:pic>
        <p:nvPicPr>
          <p:cNvPr id="28" name="Picture 23"/>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6551244" y="3268543"/>
            <a:ext cx="609600" cy="228600"/>
          </a:xfrm>
          <a:prstGeom prst="rect">
            <a:avLst/>
          </a:prstGeom>
          <a:noFill/>
          <a:ln w="12700">
            <a:noFill/>
            <a:miter lim="800000"/>
            <a:headEnd type="none" w="sm" len="sm"/>
            <a:tailEnd type="none" w="sm" len="sm"/>
          </a:ln>
          <a:effectLst/>
        </p:spPr>
      </p:pic>
      <p:pic>
        <p:nvPicPr>
          <p:cNvPr id="29" name="Picture 24"/>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160844" y="3268543"/>
            <a:ext cx="762000" cy="228600"/>
          </a:xfrm>
          <a:prstGeom prst="rect">
            <a:avLst/>
          </a:prstGeom>
          <a:noFill/>
          <a:ln w="12700">
            <a:noFill/>
            <a:miter lim="800000"/>
            <a:headEnd type="none" w="sm" len="sm"/>
            <a:tailEnd type="none" w="sm" len="sm"/>
          </a:ln>
          <a:effectLst/>
        </p:spPr>
      </p:pic>
      <p:sp>
        <p:nvSpPr>
          <p:cNvPr id="30" name="Oval 27"/>
          <p:cNvSpPr>
            <a:spLocks noChangeArrowheads="1"/>
          </p:cNvSpPr>
          <p:nvPr/>
        </p:nvSpPr>
        <p:spPr bwMode="auto">
          <a:xfrm>
            <a:off x="5255844" y="1973143"/>
            <a:ext cx="381000" cy="381000"/>
          </a:xfrm>
          <a:prstGeom prst="ellipse">
            <a:avLst/>
          </a:prstGeom>
          <a:solidFill>
            <a:schemeClr val="bg1"/>
          </a:solidFill>
          <a:ln w="12700">
            <a:solidFill>
              <a:schemeClr val="tx1"/>
            </a:solidFill>
            <a:round/>
            <a:headEnd type="none" w="sm" len="sm"/>
            <a:tailEnd type="none" w="sm" len="sm"/>
          </a:ln>
          <a:effectLst/>
        </p:spPr>
        <p:txBody>
          <a:bodyPr wrap="none" anchor="ctr"/>
          <a:lstStyle/>
          <a:p>
            <a:endParaRPr lang="en-US"/>
          </a:p>
        </p:txBody>
      </p:sp>
      <p:sp>
        <p:nvSpPr>
          <p:cNvPr id="31" name="Line 28"/>
          <p:cNvSpPr>
            <a:spLocks noChangeShapeType="1"/>
          </p:cNvSpPr>
          <p:nvPr/>
        </p:nvSpPr>
        <p:spPr bwMode="auto">
          <a:xfrm>
            <a:off x="6322644" y="2201743"/>
            <a:ext cx="0" cy="228600"/>
          </a:xfrm>
          <a:prstGeom prst="line">
            <a:avLst/>
          </a:prstGeom>
          <a:noFill/>
          <a:ln w="12700">
            <a:solidFill>
              <a:schemeClr val="tx1"/>
            </a:solidFill>
            <a:round/>
            <a:headEnd type="none" w="sm" len="sm"/>
            <a:tailEnd type="none" w="sm" len="sm"/>
          </a:ln>
          <a:effectLst/>
        </p:spPr>
        <p:txBody>
          <a:bodyPr/>
          <a:lstStyle/>
          <a:p>
            <a:endParaRPr lang="en-US"/>
          </a:p>
        </p:txBody>
      </p:sp>
      <p:sp>
        <p:nvSpPr>
          <p:cNvPr id="32" name="Text Box 29"/>
          <p:cNvSpPr txBox="1">
            <a:spLocks noChangeArrowheads="1"/>
          </p:cNvSpPr>
          <p:nvPr/>
        </p:nvSpPr>
        <p:spPr bwMode="auto">
          <a:xfrm>
            <a:off x="4951044" y="4868743"/>
            <a:ext cx="1019175" cy="838200"/>
          </a:xfrm>
          <a:prstGeom prst="rect">
            <a:avLst/>
          </a:prstGeom>
          <a:noFill/>
          <a:ln w="12700">
            <a:solidFill>
              <a:srgbClr val="3333FF"/>
            </a:solidFill>
            <a:miter lim="800000"/>
            <a:headEnd type="none" w="sm" len="sm"/>
            <a:tailEnd type="none" w="sm" len="sm"/>
          </a:ln>
          <a:effectLst/>
        </p:spPr>
        <p:txBody>
          <a:bodyPr wrap="none">
            <a:spAutoFit/>
          </a:bodyPr>
          <a:lstStyle/>
          <a:p>
            <a:r>
              <a:rPr lang="en-US" sz="1600" b="0"/>
              <a:t>magnet</a:t>
            </a:r>
          </a:p>
          <a:p>
            <a:r>
              <a:rPr lang="en-US" sz="1600" b="0"/>
              <a:t>powering</a:t>
            </a:r>
          </a:p>
          <a:p>
            <a:r>
              <a:rPr lang="en-US" sz="1600" b="0"/>
              <a:t>system</a:t>
            </a:r>
          </a:p>
        </p:txBody>
      </p:sp>
      <p:sp>
        <p:nvSpPr>
          <p:cNvPr id="33" name="Text Box 30"/>
          <p:cNvSpPr txBox="1">
            <a:spLocks noChangeArrowheads="1"/>
          </p:cNvSpPr>
          <p:nvPr/>
        </p:nvSpPr>
        <p:spPr bwMode="auto">
          <a:xfrm>
            <a:off x="6094044" y="4868743"/>
            <a:ext cx="908050" cy="593725"/>
          </a:xfrm>
          <a:prstGeom prst="rect">
            <a:avLst/>
          </a:prstGeom>
          <a:noFill/>
          <a:ln w="12700">
            <a:solidFill>
              <a:srgbClr val="3333FF"/>
            </a:solidFill>
            <a:miter lim="800000"/>
            <a:headEnd type="none" w="sm" len="sm"/>
            <a:tailEnd type="none" w="sm" len="sm"/>
          </a:ln>
          <a:effectLst/>
        </p:spPr>
        <p:txBody>
          <a:bodyPr wrap="none">
            <a:spAutoFit/>
          </a:bodyPr>
          <a:lstStyle/>
          <a:p>
            <a:r>
              <a:rPr lang="en-US" sz="1600" b="0"/>
              <a:t>vacuum</a:t>
            </a:r>
          </a:p>
          <a:p>
            <a:r>
              <a:rPr lang="en-US" sz="1600" b="0"/>
              <a:t>system</a:t>
            </a:r>
          </a:p>
        </p:txBody>
      </p:sp>
      <p:sp>
        <p:nvSpPr>
          <p:cNvPr id="34" name="Text Box 31"/>
          <p:cNvSpPr txBox="1">
            <a:spLocks noChangeArrowheads="1"/>
          </p:cNvSpPr>
          <p:nvPr/>
        </p:nvSpPr>
        <p:spPr bwMode="auto">
          <a:xfrm>
            <a:off x="7237044" y="4868743"/>
            <a:ext cx="895350" cy="838200"/>
          </a:xfrm>
          <a:prstGeom prst="rect">
            <a:avLst/>
          </a:prstGeom>
          <a:noFill/>
          <a:ln w="12700">
            <a:solidFill>
              <a:srgbClr val="3333FF"/>
            </a:solidFill>
            <a:miter lim="800000"/>
            <a:headEnd type="none" w="sm" len="sm"/>
            <a:tailEnd type="none" w="sm" len="sm"/>
          </a:ln>
          <a:effectLst/>
        </p:spPr>
        <p:txBody>
          <a:bodyPr wrap="none">
            <a:spAutoFit/>
          </a:bodyPr>
          <a:lstStyle/>
          <a:p>
            <a:r>
              <a:rPr lang="en-US" sz="1600" b="0"/>
              <a:t>water </a:t>
            </a:r>
          </a:p>
          <a:p>
            <a:r>
              <a:rPr lang="en-US" sz="1600" b="0"/>
              <a:t>cooling </a:t>
            </a:r>
          </a:p>
          <a:p>
            <a:r>
              <a:rPr lang="en-US" sz="1600" b="0"/>
              <a:t>system</a:t>
            </a:r>
          </a:p>
        </p:txBody>
      </p:sp>
      <p:sp>
        <p:nvSpPr>
          <p:cNvPr id="35" name="Text Box 32"/>
          <p:cNvSpPr txBox="1">
            <a:spLocks noChangeArrowheads="1"/>
          </p:cNvSpPr>
          <p:nvPr/>
        </p:nvSpPr>
        <p:spPr bwMode="auto">
          <a:xfrm>
            <a:off x="6475044" y="2582743"/>
            <a:ext cx="2514600" cy="581025"/>
          </a:xfrm>
          <a:prstGeom prst="rect">
            <a:avLst/>
          </a:prstGeom>
          <a:noFill/>
          <a:ln w="12700">
            <a:noFill/>
            <a:miter lim="800000"/>
            <a:headEnd type="none" w="sm" len="sm"/>
            <a:tailEnd type="none" w="sm" len="sm"/>
          </a:ln>
          <a:effectLst/>
        </p:spPr>
        <p:txBody>
          <a:bodyPr>
            <a:spAutoFit/>
          </a:bodyPr>
          <a:lstStyle/>
          <a:p>
            <a:r>
              <a:rPr lang="en-US" sz="1600" b="0"/>
              <a:t>High power RF amplifier (tube or klystron)</a:t>
            </a:r>
          </a:p>
        </p:txBody>
      </p:sp>
      <p:sp>
        <p:nvSpPr>
          <p:cNvPr id="37" name="Text Box 34"/>
          <p:cNvSpPr txBox="1">
            <a:spLocks noChangeArrowheads="1"/>
          </p:cNvSpPr>
          <p:nvPr/>
        </p:nvSpPr>
        <p:spPr bwMode="auto">
          <a:xfrm>
            <a:off x="3808044" y="1973143"/>
            <a:ext cx="1600200" cy="336550"/>
          </a:xfrm>
          <a:prstGeom prst="rect">
            <a:avLst/>
          </a:prstGeom>
          <a:noFill/>
          <a:ln w="12700">
            <a:noFill/>
            <a:miter lim="800000"/>
            <a:headEnd type="none" w="sm" len="sm"/>
            <a:tailEnd type="none" w="sm" len="sm"/>
          </a:ln>
          <a:effectLst/>
        </p:spPr>
        <p:txBody>
          <a:bodyPr>
            <a:spAutoFit/>
          </a:bodyPr>
          <a:lstStyle/>
          <a:p>
            <a:r>
              <a:rPr lang="en-US" sz="1600" b="0"/>
              <a:t>Main oscillator</a:t>
            </a:r>
          </a:p>
        </p:txBody>
      </p:sp>
      <p:sp>
        <p:nvSpPr>
          <p:cNvPr id="38" name="Text Box 35"/>
          <p:cNvSpPr txBox="1">
            <a:spLocks noChangeArrowheads="1"/>
          </p:cNvSpPr>
          <p:nvPr/>
        </p:nvSpPr>
        <p:spPr bwMode="auto">
          <a:xfrm>
            <a:off x="7084644" y="1668343"/>
            <a:ext cx="1219200" cy="838200"/>
          </a:xfrm>
          <a:prstGeom prst="rect">
            <a:avLst/>
          </a:prstGeom>
          <a:noFill/>
          <a:ln w="12700">
            <a:solidFill>
              <a:srgbClr val="3333FF"/>
            </a:solidFill>
            <a:miter lim="800000"/>
            <a:headEnd type="none" w="sm" len="sm"/>
            <a:tailEnd type="none" w="sm" len="sm"/>
          </a:ln>
          <a:effectLst/>
        </p:spPr>
        <p:txBody>
          <a:bodyPr>
            <a:spAutoFit/>
          </a:bodyPr>
          <a:lstStyle/>
          <a:p>
            <a:r>
              <a:rPr lang="en-US" sz="1600" b="0"/>
              <a:t>HV AC/DC power converter</a:t>
            </a:r>
          </a:p>
        </p:txBody>
      </p:sp>
      <p:pic>
        <p:nvPicPr>
          <p:cNvPr id="39" name="Picture 36" descr="Spina_Presa_Terra"/>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456244" y="1074678"/>
            <a:ext cx="1066800" cy="873125"/>
          </a:xfrm>
          <a:prstGeom prst="rect">
            <a:avLst/>
          </a:prstGeom>
          <a:noFill/>
        </p:spPr>
      </p:pic>
      <p:sp>
        <p:nvSpPr>
          <p:cNvPr id="40" name="Line 37"/>
          <p:cNvSpPr>
            <a:spLocks noChangeShapeType="1"/>
          </p:cNvSpPr>
          <p:nvPr/>
        </p:nvSpPr>
        <p:spPr bwMode="auto">
          <a:xfrm>
            <a:off x="6551244" y="2582743"/>
            <a:ext cx="304800" cy="0"/>
          </a:xfrm>
          <a:prstGeom prst="line">
            <a:avLst/>
          </a:prstGeom>
          <a:noFill/>
          <a:ln w="38100">
            <a:solidFill>
              <a:schemeClr val="tx1"/>
            </a:solidFill>
            <a:round/>
            <a:headEnd type="none" w="sm" len="sm"/>
            <a:tailEnd type="none" w="sm" len="sm"/>
          </a:ln>
          <a:effectLst/>
        </p:spPr>
        <p:txBody>
          <a:bodyPr/>
          <a:lstStyle/>
          <a:p>
            <a:endParaRPr lang="en-US"/>
          </a:p>
        </p:txBody>
      </p:sp>
      <p:sp>
        <p:nvSpPr>
          <p:cNvPr id="41" name="Line 38"/>
          <p:cNvSpPr>
            <a:spLocks noChangeShapeType="1"/>
          </p:cNvSpPr>
          <p:nvPr/>
        </p:nvSpPr>
        <p:spPr bwMode="auto">
          <a:xfrm flipV="1">
            <a:off x="6856044" y="2049343"/>
            <a:ext cx="0" cy="533400"/>
          </a:xfrm>
          <a:prstGeom prst="line">
            <a:avLst/>
          </a:prstGeom>
          <a:noFill/>
          <a:ln w="38100">
            <a:solidFill>
              <a:schemeClr val="tx1"/>
            </a:solidFill>
            <a:round/>
            <a:headEnd type="none" w="sm" len="sm"/>
            <a:tailEnd type="none" w="sm" len="sm"/>
          </a:ln>
          <a:effectLst/>
        </p:spPr>
        <p:txBody>
          <a:bodyPr/>
          <a:lstStyle/>
          <a:p>
            <a:endParaRPr lang="en-US"/>
          </a:p>
        </p:txBody>
      </p:sp>
      <p:sp>
        <p:nvSpPr>
          <p:cNvPr id="42" name="Line 39"/>
          <p:cNvSpPr>
            <a:spLocks noChangeShapeType="1"/>
          </p:cNvSpPr>
          <p:nvPr/>
        </p:nvSpPr>
        <p:spPr bwMode="auto">
          <a:xfrm>
            <a:off x="6856044" y="2049343"/>
            <a:ext cx="228600" cy="0"/>
          </a:xfrm>
          <a:prstGeom prst="line">
            <a:avLst/>
          </a:prstGeom>
          <a:noFill/>
          <a:ln w="38100">
            <a:solidFill>
              <a:schemeClr val="tx1"/>
            </a:solidFill>
            <a:round/>
            <a:headEnd type="none" w="sm" len="sm"/>
            <a:tailEnd type="none" w="sm" len="sm"/>
          </a:ln>
          <a:effectLst/>
        </p:spPr>
        <p:txBody>
          <a:bodyPr/>
          <a:lstStyle/>
          <a:p>
            <a:endParaRPr lang="en-US"/>
          </a:p>
        </p:txBody>
      </p:sp>
      <p:sp>
        <p:nvSpPr>
          <p:cNvPr id="43" name="Line 40"/>
          <p:cNvSpPr>
            <a:spLocks noChangeShapeType="1"/>
          </p:cNvSpPr>
          <p:nvPr/>
        </p:nvSpPr>
        <p:spPr bwMode="auto">
          <a:xfrm>
            <a:off x="8303844" y="1896943"/>
            <a:ext cx="152400" cy="0"/>
          </a:xfrm>
          <a:prstGeom prst="line">
            <a:avLst/>
          </a:prstGeom>
          <a:noFill/>
          <a:ln w="38100">
            <a:solidFill>
              <a:schemeClr val="tx1"/>
            </a:solidFill>
            <a:round/>
            <a:headEnd type="none" w="sm" len="sm"/>
            <a:tailEnd type="none" w="sm" len="sm"/>
          </a:ln>
          <a:effectLst/>
        </p:spPr>
        <p:txBody>
          <a:bodyPr/>
          <a:lstStyle/>
          <a:p>
            <a:endParaRPr lang="en-US"/>
          </a:p>
        </p:txBody>
      </p:sp>
      <p:sp>
        <p:nvSpPr>
          <p:cNvPr id="45" name="Line 43"/>
          <p:cNvSpPr>
            <a:spLocks noChangeShapeType="1"/>
          </p:cNvSpPr>
          <p:nvPr/>
        </p:nvSpPr>
        <p:spPr bwMode="auto">
          <a:xfrm>
            <a:off x="5636844" y="2201743"/>
            <a:ext cx="685800" cy="0"/>
          </a:xfrm>
          <a:prstGeom prst="line">
            <a:avLst/>
          </a:prstGeom>
          <a:noFill/>
          <a:ln w="12700">
            <a:solidFill>
              <a:schemeClr val="tx1"/>
            </a:solidFill>
            <a:round/>
            <a:headEnd type="none" w="sm" len="sm"/>
            <a:tailEnd type="none" w="sm" len="sm"/>
          </a:ln>
          <a:effectLst/>
        </p:spPr>
        <p:txBody>
          <a:bodyPr/>
          <a:lstStyle/>
          <a:p>
            <a:endParaRPr lang="en-US"/>
          </a:p>
        </p:txBody>
      </p:sp>
      <p:sp>
        <p:nvSpPr>
          <p:cNvPr id="48" name="Freeform 47"/>
          <p:cNvSpPr>
            <a:spLocks/>
          </p:cNvSpPr>
          <p:nvPr/>
        </p:nvSpPr>
        <p:spPr bwMode="auto">
          <a:xfrm>
            <a:off x="5332044" y="2049343"/>
            <a:ext cx="228600" cy="228600"/>
          </a:xfrm>
          <a:custGeom>
            <a:avLst/>
            <a:gdLst/>
            <a:ahLst/>
            <a:cxnLst>
              <a:cxn ang="0">
                <a:pos x="0" y="240"/>
              </a:cxn>
              <a:cxn ang="0">
                <a:pos x="192" y="0"/>
              </a:cxn>
              <a:cxn ang="0">
                <a:pos x="336" y="240"/>
              </a:cxn>
              <a:cxn ang="0">
                <a:pos x="480" y="432"/>
              </a:cxn>
              <a:cxn ang="0">
                <a:pos x="624" y="192"/>
              </a:cxn>
            </a:cxnLst>
            <a:rect l="0" t="0" r="r" b="b"/>
            <a:pathLst>
              <a:path w="624" h="440">
                <a:moveTo>
                  <a:pt x="0" y="240"/>
                </a:moveTo>
                <a:cubicBezTo>
                  <a:pt x="68" y="120"/>
                  <a:pt x="136" y="0"/>
                  <a:pt x="192" y="0"/>
                </a:cubicBezTo>
                <a:cubicBezTo>
                  <a:pt x="248" y="0"/>
                  <a:pt x="288" y="168"/>
                  <a:pt x="336" y="240"/>
                </a:cubicBezTo>
                <a:cubicBezTo>
                  <a:pt x="384" y="312"/>
                  <a:pt x="432" y="440"/>
                  <a:pt x="480" y="432"/>
                </a:cubicBezTo>
                <a:cubicBezTo>
                  <a:pt x="528" y="424"/>
                  <a:pt x="600" y="232"/>
                  <a:pt x="624" y="192"/>
                </a:cubicBezTo>
              </a:path>
            </a:pathLst>
          </a:custGeom>
          <a:noFill/>
          <a:ln w="12700" cap="flat" cmpd="sng">
            <a:solidFill>
              <a:schemeClr val="tx1"/>
            </a:solidFill>
            <a:prstDash val="solid"/>
            <a:round/>
            <a:headEnd type="none" w="sm" len="sm"/>
            <a:tailEnd type="none" w="sm" len="sm"/>
          </a:ln>
          <a:effectLst/>
        </p:spPr>
        <p:txBody>
          <a:bodyPr/>
          <a:lstStyle/>
          <a:p>
            <a:endParaRPr lang="en-US"/>
          </a:p>
        </p:txBody>
      </p:sp>
      <p:sp>
        <p:nvSpPr>
          <p:cNvPr id="49" name="AutoShape 48"/>
          <p:cNvSpPr>
            <a:spLocks/>
          </p:cNvSpPr>
          <p:nvPr/>
        </p:nvSpPr>
        <p:spPr bwMode="auto">
          <a:xfrm>
            <a:off x="8989643" y="4603691"/>
            <a:ext cx="3022247" cy="1103252"/>
          </a:xfrm>
          <a:prstGeom prst="borderCallout1">
            <a:avLst>
              <a:gd name="adj1" fmla="val 9375"/>
              <a:gd name="adj2" fmla="val -2856"/>
              <a:gd name="adj3" fmla="val -52083"/>
              <a:gd name="adj4" fmla="val -10477"/>
            </a:avLst>
          </a:prstGeom>
          <a:solidFill>
            <a:schemeClr val="bg1"/>
          </a:solidFill>
          <a:ln w="12700">
            <a:solidFill>
              <a:schemeClr val="tx1"/>
            </a:solidFill>
            <a:miter lim="800000"/>
            <a:headEnd type="none" w="sm" len="sm"/>
            <a:tailEnd type="none" w="sm" len="sm"/>
          </a:ln>
          <a:effectLst/>
        </p:spPr>
        <p:txBody>
          <a:bodyPr/>
          <a:lstStyle/>
          <a:p>
            <a:pPr algn="ctr"/>
            <a:r>
              <a:rPr lang="en-US" sz="1600" dirty="0"/>
              <a:t>ACCELERATING</a:t>
            </a:r>
            <a:r>
              <a:rPr lang="en-US" sz="1600" b="0" dirty="0"/>
              <a:t> STRUCTURE</a:t>
            </a:r>
          </a:p>
          <a:p>
            <a:pPr algn="ctr"/>
            <a:r>
              <a:rPr lang="en-US" sz="1400" b="0" dirty="0"/>
              <a:t>accelerating gaps + focusing magnets</a:t>
            </a:r>
          </a:p>
        </p:txBody>
      </p:sp>
      <p:sp>
        <p:nvSpPr>
          <p:cNvPr id="50" name="Line 50"/>
          <p:cNvSpPr>
            <a:spLocks noChangeShapeType="1"/>
          </p:cNvSpPr>
          <p:nvPr/>
        </p:nvSpPr>
        <p:spPr bwMode="auto">
          <a:xfrm>
            <a:off x="5484444" y="4716343"/>
            <a:ext cx="0" cy="152400"/>
          </a:xfrm>
          <a:prstGeom prst="line">
            <a:avLst/>
          </a:prstGeom>
          <a:noFill/>
          <a:ln w="38100">
            <a:solidFill>
              <a:schemeClr val="tx1"/>
            </a:solidFill>
            <a:round/>
            <a:headEnd type="none" w="sm" len="sm"/>
            <a:tailEnd type="none" w="sm" len="sm"/>
          </a:ln>
          <a:effectLst/>
        </p:spPr>
        <p:txBody>
          <a:bodyPr/>
          <a:lstStyle/>
          <a:p>
            <a:endParaRPr lang="en-US"/>
          </a:p>
        </p:txBody>
      </p:sp>
      <p:sp>
        <p:nvSpPr>
          <p:cNvPr id="51" name="Line 51"/>
          <p:cNvSpPr>
            <a:spLocks noChangeShapeType="1"/>
          </p:cNvSpPr>
          <p:nvPr/>
        </p:nvSpPr>
        <p:spPr bwMode="auto">
          <a:xfrm>
            <a:off x="6475044" y="4716343"/>
            <a:ext cx="0" cy="152400"/>
          </a:xfrm>
          <a:prstGeom prst="line">
            <a:avLst/>
          </a:prstGeom>
          <a:noFill/>
          <a:ln w="38100">
            <a:solidFill>
              <a:schemeClr val="tx1"/>
            </a:solidFill>
            <a:round/>
            <a:headEnd type="none" w="sm" len="sm"/>
            <a:tailEnd type="none" w="sm" len="sm"/>
          </a:ln>
          <a:effectLst/>
        </p:spPr>
        <p:txBody>
          <a:bodyPr/>
          <a:lstStyle/>
          <a:p>
            <a:endParaRPr lang="en-US"/>
          </a:p>
        </p:txBody>
      </p:sp>
      <p:sp>
        <p:nvSpPr>
          <p:cNvPr id="52" name="Line 52"/>
          <p:cNvSpPr>
            <a:spLocks noChangeShapeType="1"/>
          </p:cNvSpPr>
          <p:nvPr/>
        </p:nvSpPr>
        <p:spPr bwMode="auto">
          <a:xfrm>
            <a:off x="7694244" y="4716343"/>
            <a:ext cx="0" cy="152400"/>
          </a:xfrm>
          <a:prstGeom prst="line">
            <a:avLst/>
          </a:prstGeom>
          <a:noFill/>
          <a:ln w="38100">
            <a:solidFill>
              <a:schemeClr val="tx1"/>
            </a:solidFill>
            <a:round/>
            <a:headEnd type="none" w="sm" len="sm"/>
            <a:tailEnd type="none" w="sm" len="sm"/>
          </a:ln>
          <a:effectLst/>
        </p:spPr>
        <p:txBody>
          <a:bodyPr/>
          <a:lstStyle/>
          <a:p>
            <a:endParaRPr lang="en-US"/>
          </a:p>
        </p:txBody>
      </p:sp>
      <p:sp>
        <p:nvSpPr>
          <p:cNvPr id="53" name="AutoShape 53"/>
          <p:cNvSpPr>
            <a:spLocks/>
          </p:cNvSpPr>
          <p:nvPr/>
        </p:nvSpPr>
        <p:spPr bwMode="auto">
          <a:xfrm>
            <a:off x="9218244" y="2354143"/>
            <a:ext cx="76200" cy="685800"/>
          </a:xfrm>
          <a:prstGeom prst="rightBrace">
            <a:avLst>
              <a:gd name="adj1" fmla="val 75000"/>
              <a:gd name="adj2" fmla="val 50000"/>
            </a:avLst>
          </a:prstGeom>
          <a:noFill/>
          <a:ln w="12700">
            <a:solidFill>
              <a:schemeClr val="tx1"/>
            </a:solidFill>
            <a:round/>
            <a:headEnd type="none" w="sm" len="sm"/>
            <a:tailEnd type="none" w="sm" len="sm"/>
          </a:ln>
          <a:effectLst/>
        </p:spPr>
        <p:txBody>
          <a:bodyPr wrap="none" anchor="ctr"/>
          <a:lstStyle/>
          <a:p>
            <a:endParaRPr lang="en-US"/>
          </a:p>
        </p:txBody>
      </p:sp>
      <p:sp>
        <p:nvSpPr>
          <p:cNvPr id="54" name="AutoShape 54"/>
          <p:cNvSpPr>
            <a:spLocks/>
          </p:cNvSpPr>
          <p:nvPr/>
        </p:nvSpPr>
        <p:spPr bwMode="auto">
          <a:xfrm>
            <a:off x="9218244" y="3116143"/>
            <a:ext cx="76200" cy="685800"/>
          </a:xfrm>
          <a:prstGeom prst="rightBrace">
            <a:avLst>
              <a:gd name="adj1" fmla="val 75000"/>
              <a:gd name="adj2" fmla="val 50000"/>
            </a:avLst>
          </a:prstGeom>
          <a:noFill/>
          <a:ln w="12700">
            <a:solidFill>
              <a:schemeClr val="tx1"/>
            </a:solidFill>
            <a:round/>
            <a:headEnd type="none" w="sm" len="sm"/>
            <a:tailEnd type="none" w="sm" len="sm"/>
          </a:ln>
          <a:effectLst/>
        </p:spPr>
        <p:txBody>
          <a:bodyPr wrap="none" anchor="ctr"/>
          <a:lstStyle/>
          <a:p>
            <a:endParaRPr lang="en-US"/>
          </a:p>
        </p:txBody>
      </p:sp>
      <p:sp>
        <p:nvSpPr>
          <p:cNvPr id="55" name="Text Box 55"/>
          <p:cNvSpPr txBox="1">
            <a:spLocks noChangeArrowheads="1"/>
          </p:cNvSpPr>
          <p:nvPr/>
        </p:nvSpPr>
        <p:spPr bwMode="auto">
          <a:xfrm>
            <a:off x="9446844" y="2430343"/>
            <a:ext cx="1844675" cy="517525"/>
          </a:xfrm>
          <a:prstGeom prst="rect">
            <a:avLst/>
          </a:prstGeom>
          <a:noFill/>
          <a:ln w="12700">
            <a:noFill/>
            <a:miter lim="800000"/>
            <a:headEnd type="none" w="sm" len="sm"/>
            <a:tailEnd type="none" w="sm" len="sm"/>
          </a:ln>
          <a:effectLst/>
        </p:spPr>
        <p:txBody>
          <a:bodyPr>
            <a:spAutoFit/>
          </a:bodyPr>
          <a:lstStyle/>
          <a:p>
            <a:r>
              <a:rPr lang="en-US" sz="1400" b="0" i="1"/>
              <a:t>DC to RF conversion efficiency </a:t>
            </a:r>
            <a:r>
              <a:rPr lang="en-US" sz="1400" b="0" i="1">
                <a:cs typeface="Arial" charset="0"/>
              </a:rPr>
              <a:t>~50%</a:t>
            </a:r>
          </a:p>
        </p:txBody>
      </p:sp>
      <p:sp>
        <p:nvSpPr>
          <p:cNvPr id="56" name="AutoShape 56"/>
          <p:cNvSpPr>
            <a:spLocks/>
          </p:cNvSpPr>
          <p:nvPr/>
        </p:nvSpPr>
        <p:spPr bwMode="auto">
          <a:xfrm>
            <a:off x="9675444" y="1820743"/>
            <a:ext cx="76200" cy="533400"/>
          </a:xfrm>
          <a:prstGeom prst="rightBrace">
            <a:avLst>
              <a:gd name="adj1" fmla="val 58333"/>
              <a:gd name="adj2" fmla="val 50000"/>
            </a:avLst>
          </a:prstGeom>
          <a:noFill/>
          <a:ln w="12700">
            <a:solidFill>
              <a:schemeClr val="tx1"/>
            </a:solidFill>
            <a:round/>
            <a:headEnd type="none" w="sm" len="sm"/>
            <a:tailEnd type="none" w="sm" len="sm"/>
          </a:ln>
          <a:effectLst/>
        </p:spPr>
        <p:txBody>
          <a:bodyPr wrap="none" anchor="ctr"/>
          <a:lstStyle/>
          <a:p>
            <a:endParaRPr lang="en-US"/>
          </a:p>
        </p:txBody>
      </p:sp>
      <p:sp>
        <p:nvSpPr>
          <p:cNvPr id="57" name="Text Box 57"/>
          <p:cNvSpPr txBox="1">
            <a:spLocks noChangeArrowheads="1"/>
          </p:cNvSpPr>
          <p:nvPr/>
        </p:nvSpPr>
        <p:spPr bwMode="auto">
          <a:xfrm>
            <a:off x="9659569" y="1820743"/>
            <a:ext cx="1844675" cy="517525"/>
          </a:xfrm>
          <a:prstGeom prst="rect">
            <a:avLst/>
          </a:prstGeom>
          <a:noFill/>
          <a:ln w="12700">
            <a:noFill/>
            <a:miter lim="800000"/>
            <a:headEnd type="none" w="sm" len="sm"/>
            <a:tailEnd type="none" w="sm" len="sm"/>
          </a:ln>
          <a:effectLst/>
        </p:spPr>
        <p:txBody>
          <a:bodyPr>
            <a:spAutoFit/>
          </a:bodyPr>
          <a:lstStyle/>
          <a:p>
            <a:r>
              <a:rPr lang="en-US" sz="1400" b="0" i="1"/>
              <a:t>AC to DC conversion efficiency </a:t>
            </a:r>
            <a:r>
              <a:rPr lang="en-US" sz="1400" b="0" i="1">
                <a:cs typeface="Arial" charset="0"/>
              </a:rPr>
              <a:t>~90%</a:t>
            </a:r>
          </a:p>
        </p:txBody>
      </p:sp>
      <p:sp>
        <p:nvSpPr>
          <p:cNvPr id="58" name="Text Box 58"/>
          <p:cNvSpPr txBox="1">
            <a:spLocks noChangeArrowheads="1"/>
          </p:cNvSpPr>
          <p:nvPr/>
        </p:nvSpPr>
        <p:spPr bwMode="auto">
          <a:xfrm>
            <a:off x="9446844" y="3039943"/>
            <a:ext cx="2057400" cy="942975"/>
          </a:xfrm>
          <a:prstGeom prst="rect">
            <a:avLst/>
          </a:prstGeom>
          <a:noFill/>
          <a:ln w="12700">
            <a:noFill/>
            <a:miter lim="800000"/>
            <a:headEnd type="none" w="sm" len="sm"/>
            <a:tailEnd type="none" w="sm" len="sm"/>
          </a:ln>
          <a:effectLst/>
        </p:spPr>
        <p:txBody>
          <a:bodyPr>
            <a:spAutoFit/>
          </a:bodyPr>
          <a:lstStyle/>
          <a:p>
            <a:r>
              <a:rPr lang="en-US" sz="1400" b="0" i="1"/>
              <a:t>RF to beam voltage conversion efficiency = SHUNT IMPEDANCE</a:t>
            </a:r>
          </a:p>
          <a:p>
            <a:r>
              <a:rPr lang="en-US" sz="1400" b="0" i="1"/>
              <a:t>ZT</a:t>
            </a:r>
            <a:r>
              <a:rPr lang="en-US" sz="1400" b="0" i="1" baseline="30000"/>
              <a:t>2</a:t>
            </a:r>
            <a:r>
              <a:rPr lang="en-US" sz="1400" b="0" i="1"/>
              <a:t> ~ 20 - 60 M</a:t>
            </a:r>
            <a:r>
              <a:rPr lang="en-US" sz="1400" b="0" i="1">
                <a:latin typeface="Symbol" pitchFamily="18" charset="2"/>
              </a:rPr>
              <a:t>W</a:t>
            </a:r>
            <a:r>
              <a:rPr lang="en-US" sz="1400" b="0" i="1"/>
              <a:t>/m</a:t>
            </a:r>
          </a:p>
        </p:txBody>
      </p:sp>
      <p:sp>
        <p:nvSpPr>
          <p:cNvPr id="60" name="TextBox 59"/>
          <p:cNvSpPr txBox="1"/>
          <p:nvPr/>
        </p:nvSpPr>
        <p:spPr>
          <a:xfrm>
            <a:off x="140799" y="5097403"/>
            <a:ext cx="4276845" cy="861772"/>
          </a:xfrm>
          <a:prstGeom prst="rect">
            <a:avLst/>
          </a:prstGeom>
          <a:ln/>
        </p:spPr>
        <p:style>
          <a:lnRef idx="1">
            <a:schemeClr val="dk1"/>
          </a:lnRef>
          <a:fillRef idx="2">
            <a:schemeClr val="dk1"/>
          </a:fillRef>
          <a:effectRef idx="1">
            <a:schemeClr val="dk1"/>
          </a:effectRef>
          <a:fontRef idx="minor">
            <a:schemeClr val="dk1"/>
          </a:fontRef>
        </p:style>
        <p:txBody>
          <a:bodyPr rot="0" spcFirstLastPara="1" vertOverflow="overflow" horzOverflow="overflow" vert="horz" wrap="square" lIns="60959" tIns="60959" rIns="60959" bIns="60959" numCol="1" spcCol="38100" rtlCol="0" anchor="t">
            <a:spAutoFit/>
          </a:bodyPr>
          <a:lstStyle/>
          <a:p>
            <a:pPr hangingPunct="0"/>
            <a:r>
              <a:rPr lang="fr-CH" sz="2400" kern="0" dirty="0">
                <a:solidFill>
                  <a:srgbClr val="0055A0"/>
                </a:solidFill>
                <a:latin typeface="Arial"/>
                <a:ea typeface="Arial"/>
                <a:cs typeface="Arial"/>
                <a:sym typeface="Arial"/>
              </a:rPr>
              <a:t>The LHC </a:t>
            </a:r>
            <a:r>
              <a:rPr lang="fr-CH" sz="2400" kern="0" dirty="0" err="1">
                <a:solidFill>
                  <a:srgbClr val="0055A0"/>
                </a:solidFill>
                <a:latin typeface="Arial"/>
                <a:ea typeface="Arial"/>
                <a:cs typeface="Arial"/>
                <a:sym typeface="Arial"/>
              </a:rPr>
              <a:t>needs</a:t>
            </a:r>
            <a:r>
              <a:rPr lang="fr-CH" sz="2400" kern="0" dirty="0">
                <a:solidFill>
                  <a:srgbClr val="0055A0"/>
                </a:solidFill>
                <a:latin typeface="Arial"/>
                <a:ea typeface="Arial"/>
                <a:cs typeface="Arial"/>
                <a:sym typeface="Arial"/>
              </a:rPr>
              <a:t> about 80 MW of </a:t>
            </a:r>
            <a:r>
              <a:rPr lang="fr-CH" sz="2400" kern="0" dirty="0" err="1">
                <a:solidFill>
                  <a:srgbClr val="0055A0"/>
                </a:solidFill>
                <a:latin typeface="Arial"/>
                <a:ea typeface="Arial"/>
                <a:cs typeface="Arial"/>
                <a:sym typeface="Arial"/>
              </a:rPr>
              <a:t>electricity</a:t>
            </a:r>
            <a:r>
              <a:rPr lang="fr-CH" sz="2400" kern="0" dirty="0">
                <a:solidFill>
                  <a:srgbClr val="0055A0"/>
                </a:solidFill>
                <a:latin typeface="Arial"/>
                <a:ea typeface="Arial"/>
                <a:cs typeface="Arial"/>
                <a:sym typeface="Arial"/>
              </a:rPr>
              <a:t> </a:t>
            </a:r>
            <a:r>
              <a:rPr lang="fr-CH" sz="2400" kern="0" dirty="0" err="1">
                <a:solidFill>
                  <a:srgbClr val="0055A0"/>
                </a:solidFill>
                <a:latin typeface="Arial"/>
                <a:ea typeface="Arial"/>
                <a:cs typeface="Arial"/>
                <a:sym typeface="Arial"/>
              </a:rPr>
              <a:t>from</a:t>
            </a:r>
            <a:r>
              <a:rPr lang="fr-CH" sz="2400" kern="0" dirty="0">
                <a:solidFill>
                  <a:srgbClr val="0055A0"/>
                </a:solidFill>
                <a:latin typeface="Arial"/>
                <a:ea typeface="Arial"/>
                <a:cs typeface="Arial"/>
                <a:sym typeface="Arial"/>
              </a:rPr>
              <a:t> the </a:t>
            </a:r>
            <a:r>
              <a:rPr lang="fr-CH" sz="2400" kern="0" dirty="0" err="1">
                <a:solidFill>
                  <a:srgbClr val="0055A0"/>
                </a:solidFill>
                <a:latin typeface="Arial"/>
                <a:ea typeface="Arial"/>
                <a:cs typeface="Arial"/>
                <a:sym typeface="Arial"/>
              </a:rPr>
              <a:t>grid</a:t>
            </a:r>
            <a:r>
              <a:rPr lang="fr-CH" sz="2400" kern="0" dirty="0">
                <a:solidFill>
                  <a:srgbClr val="0055A0"/>
                </a:solidFill>
                <a:latin typeface="Arial"/>
                <a:ea typeface="Arial"/>
                <a:cs typeface="Arial"/>
                <a:sym typeface="Arial"/>
              </a:rPr>
              <a:t>! </a:t>
            </a:r>
            <a:endParaRPr lang="en-GB" sz="2400" kern="0" dirty="0">
              <a:solidFill>
                <a:srgbClr val="0055A0"/>
              </a:solidFill>
              <a:latin typeface="Arial"/>
              <a:ea typeface="Arial"/>
              <a:cs typeface="Arial"/>
              <a:sym typeface="Arial"/>
            </a:endParaRPr>
          </a:p>
        </p:txBody>
      </p:sp>
      <p:pic>
        <p:nvPicPr>
          <p:cNvPr id="3" name="Picture 2"/>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893356" y="1958916"/>
            <a:ext cx="1933107" cy="1286395"/>
          </a:xfrm>
          <a:prstGeom prst="rect">
            <a:avLst/>
          </a:prstGeom>
        </p:spPr>
      </p:pic>
      <p:pic>
        <p:nvPicPr>
          <p:cNvPr id="4" name="Picture 3"/>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85429" y="991061"/>
            <a:ext cx="1512303" cy="1069114"/>
          </a:xfrm>
          <a:prstGeom prst="rect">
            <a:avLst/>
          </a:prstGeom>
        </p:spPr>
      </p:pic>
      <p:pic>
        <p:nvPicPr>
          <p:cNvPr id="61" name="Picture 60"/>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2562887" y="3075295"/>
            <a:ext cx="1870364" cy="1149928"/>
          </a:xfrm>
          <a:prstGeom prst="rect">
            <a:avLst/>
          </a:prstGeom>
        </p:spPr>
      </p:pic>
    </p:spTree>
    <p:extLst>
      <p:ext uri="{BB962C8B-B14F-4D97-AF65-F5344CB8AC3E}">
        <p14:creationId xmlns:p14="http://schemas.microsoft.com/office/powerpoint/2010/main" val="41060616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370"/>
          <p:cNvSpPr/>
          <p:nvPr/>
        </p:nvSpPr>
        <p:spPr>
          <a:xfrm>
            <a:off x="417931" y="938219"/>
            <a:ext cx="11425201" cy="1815882"/>
          </a:xfrm>
          <a:prstGeom prst="rect">
            <a:avLst/>
          </a:prstGeom>
          <a:ln w="12700">
            <a:miter lim="400000"/>
          </a:ln>
          <a:extLst>
            <a:ext uri="{C572A759-6A51-4108-AA02-DFA0A04FC94B}">
              <ma14:wrappingTextBoxFlag xmlns:ma14="http://schemas.microsoft.com/office/mac/drawingml/2011/main" xmlns="" val="1"/>
            </a:ext>
          </a:extLst>
        </p:spPr>
        <p:txBody>
          <a:bodyPr wrap="square" lIns="60959" rIns="60959">
            <a:spAutoFit/>
          </a:bodyPr>
          <a:lstStyle>
            <a:lvl1pPr>
              <a:defRPr sz="4400">
                <a:solidFill>
                  <a:srgbClr val="0096FF"/>
                </a:solidFill>
              </a:defRPr>
            </a:lvl1pPr>
          </a:lstStyle>
          <a:p>
            <a:pPr hangingPunct="0">
              <a:defRPr sz="1800"/>
            </a:pPr>
            <a:r>
              <a:rPr lang="en-GB" sz="2800" kern="0" dirty="0">
                <a:latin typeface="Arial"/>
                <a:cs typeface="Arial"/>
                <a:sym typeface="Arial"/>
              </a:rPr>
              <a:t>A quick calculation:</a:t>
            </a:r>
          </a:p>
          <a:p>
            <a:pPr hangingPunct="0">
              <a:defRPr sz="1800"/>
            </a:pPr>
            <a:r>
              <a:rPr lang="en-GB" sz="2800" kern="0" dirty="0">
                <a:latin typeface="Arial"/>
                <a:cs typeface="Arial"/>
                <a:sym typeface="Arial"/>
              </a:rPr>
              <a:t>With tubes we can make about 2 MeV per meter. At higher fields we have electric arcing between the tubes.</a:t>
            </a:r>
          </a:p>
          <a:p>
            <a:pPr hangingPunct="0">
              <a:defRPr sz="1800"/>
            </a:pPr>
            <a:r>
              <a:rPr lang="en-GB" sz="2800" kern="0" dirty="0">
                <a:latin typeface="Arial"/>
                <a:cs typeface="Arial"/>
                <a:sym typeface="Arial"/>
              </a:rPr>
              <a:t>A linear LHC (7 GeV) would be long 3’500 km !</a:t>
            </a:r>
          </a:p>
        </p:txBody>
      </p:sp>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619792" y="2754101"/>
            <a:ext cx="4991986" cy="3324048"/>
          </a:xfrm>
          <a:prstGeom prst="rect">
            <a:avLst/>
          </a:prstGeom>
        </p:spPr>
      </p:pic>
      <p:sp>
        <p:nvSpPr>
          <p:cNvPr id="4" name="Shape 1370"/>
          <p:cNvSpPr/>
          <p:nvPr/>
        </p:nvSpPr>
        <p:spPr>
          <a:xfrm>
            <a:off x="324358" y="3292740"/>
            <a:ext cx="3515894" cy="2246769"/>
          </a:xfrm>
          <a:prstGeom prst="rect">
            <a:avLst/>
          </a:prstGeom>
          <a:ln w="12700">
            <a:miter lim="400000"/>
          </a:ln>
          <a:extLst>
            <a:ext uri="{C572A759-6A51-4108-AA02-DFA0A04FC94B}">
              <ma14:wrappingTextBoxFlag xmlns:ma14="http://schemas.microsoft.com/office/mac/drawingml/2011/main" xmlns="" val="1"/>
            </a:ext>
          </a:extLst>
        </p:spPr>
        <p:txBody>
          <a:bodyPr wrap="square" lIns="60959" rIns="60959">
            <a:spAutoFit/>
          </a:bodyPr>
          <a:lstStyle>
            <a:lvl1pPr>
              <a:defRPr sz="4400">
                <a:solidFill>
                  <a:srgbClr val="0096FF"/>
                </a:solidFill>
              </a:defRPr>
            </a:lvl1pPr>
          </a:lstStyle>
          <a:p>
            <a:pPr hangingPunct="0">
              <a:defRPr sz="1800"/>
            </a:pPr>
            <a:r>
              <a:rPr lang="en-GB" sz="2800" kern="0" dirty="0">
                <a:latin typeface="Arial"/>
                <a:cs typeface="Arial"/>
                <a:sym typeface="Arial"/>
              </a:rPr>
              <a:t>We need to go back to the cyclotron principle and think of how to adapt it to relativistic particles. </a:t>
            </a:r>
          </a:p>
        </p:txBody>
      </p:sp>
      <p:pic>
        <p:nvPicPr>
          <p:cNvPr id="6" name="Picture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942207" y="2947168"/>
            <a:ext cx="2575629" cy="2507249"/>
          </a:xfrm>
          <a:prstGeom prst="rect">
            <a:avLst/>
          </a:prstGeom>
        </p:spPr>
      </p:pic>
      <p:sp>
        <p:nvSpPr>
          <p:cNvPr id="7" name="Title 1"/>
          <p:cNvSpPr txBox="1">
            <a:spLocks/>
          </p:cNvSpPr>
          <p:nvPr/>
        </p:nvSpPr>
        <p:spPr>
          <a:xfrm>
            <a:off x="517083" y="190843"/>
            <a:ext cx="10969139"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sz="4000" dirty="0"/>
              <a:t>Can we use a linac to go to very high energy? </a:t>
            </a:r>
            <a:endParaRPr lang="en-GB" sz="4000" dirty="0"/>
          </a:p>
        </p:txBody>
      </p:sp>
    </p:spTree>
    <p:extLst>
      <p:ext uri="{BB962C8B-B14F-4D97-AF65-F5344CB8AC3E}">
        <p14:creationId xmlns:p14="http://schemas.microsoft.com/office/powerpoint/2010/main" val="9992229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4" y="497418"/>
            <a:ext cx="8145461" cy="1293282"/>
          </a:xfrm>
        </p:spPr>
        <p:txBody>
          <a:bodyPr anchor="ctr">
            <a:normAutofit/>
          </a:bodyPr>
          <a:lstStyle/>
          <a:p>
            <a:r>
              <a:rPr lang="en-US" dirty="0"/>
              <a:t>History of particle accelerators 2 – the synchrotron</a:t>
            </a:r>
            <a:endParaRPr lang="en-GB" dirty="0"/>
          </a:p>
        </p:txBody>
      </p:sp>
      <p:sp>
        <p:nvSpPr>
          <p:cNvPr id="10" name="Date Placeholder 3">
            <a:extLst>
              <a:ext uri="{FF2B5EF4-FFF2-40B4-BE49-F238E27FC236}">
                <a16:creationId xmlns:a16="http://schemas.microsoft.com/office/drawing/2014/main" id="{D552696E-21DC-C350-E011-B7FB4DCCC804}"/>
              </a:ext>
            </a:extLst>
          </p:cNvPr>
          <p:cNvSpPr>
            <a:spLocks noGrp="1"/>
          </p:cNvSpPr>
          <p:nvPr>
            <p:ph type="dt" sz="half" idx="14"/>
          </p:nvPr>
        </p:nvSpPr>
        <p:spPr>
          <a:xfrm>
            <a:off x="3485228" y="6350851"/>
            <a:ext cx="631160" cy="365125"/>
          </a:xfrm>
        </p:spPr>
        <p:txBody>
          <a:bodyPr/>
          <a:lstStyle/>
          <a:p>
            <a:pPr>
              <a:spcAft>
                <a:spcPts val="600"/>
              </a:spcAft>
            </a:pPr>
            <a:fld id="{23793A62-AA7E-5A4D-A43E-DF1B3593C4E5}" type="datetime1">
              <a:rPr lang="en-US" smtClean="0"/>
              <a:pPr>
                <a:spcAft>
                  <a:spcPts val="600"/>
                </a:spcAft>
              </a:pPr>
              <a:t>4/24/2024</a:t>
            </a:fld>
            <a:endParaRPr lang="en-US"/>
          </a:p>
        </p:txBody>
      </p:sp>
      <p:sp>
        <p:nvSpPr>
          <p:cNvPr id="12" name="Footer Placeholder 4">
            <a:extLst>
              <a:ext uri="{FF2B5EF4-FFF2-40B4-BE49-F238E27FC236}">
                <a16:creationId xmlns:a16="http://schemas.microsoft.com/office/drawing/2014/main" id="{714B6E11-B2A8-6AAA-2AD0-E2C99A0F0987}"/>
              </a:ext>
            </a:extLst>
          </p:cNvPr>
          <p:cNvSpPr>
            <a:spLocks noGrp="1"/>
          </p:cNvSpPr>
          <p:nvPr>
            <p:ph type="ftr" sz="quarter" idx="15"/>
          </p:nvPr>
        </p:nvSpPr>
        <p:spPr>
          <a:xfrm>
            <a:off x="4259262" y="6356350"/>
            <a:ext cx="6572221" cy="365125"/>
          </a:xfrm>
        </p:spPr>
        <p:txBody>
          <a:bodyPr/>
          <a:lstStyle/>
          <a:p>
            <a:pPr>
              <a:spcAft>
                <a:spcPts val="600"/>
              </a:spcAft>
            </a:pPr>
            <a:r>
              <a:rPr lang="en-US"/>
              <a:t>Presenter | Presentation Title</a:t>
            </a:r>
          </a:p>
        </p:txBody>
      </p:sp>
      <p:sp>
        <p:nvSpPr>
          <p:cNvPr id="14" name="Slide Number Placeholder 5">
            <a:extLst>
              <a:ext uri="{FF2B5EF4-FFF2-40B4-BE49-F238E27FC236}">
                <a16:creationId xmlns:a16="http://schemas.microsoft.com/office/drawing/2014/main" id="{6C93C2BE-DC87-3E02-EB12-F1CA391189B7}"/>
              </a:ext>
            </a:extLst>
          </p:cNvPr>
          <p:cNvSpPr>
            <a:spLocks noGrp="1"/>
          </p:cNvSpPr>
          <p:nvPr>
            <p:ph type="sldNum" sz="quarter" idx="16"/>
          </p:nvPr>
        </p:nvSpPr>
        <p:spPr>
          <a:xfrm>
            <a:off x="11107546" y="6356350"/>
            <a:ext cx="681254" cy="365125"/>
          </a:xfrm>
        </p:spPr>
        <p:txBody>
          <a:bodyPr/>
          <a:lstStyle/>
          <a:p>
            <a:pPr>
              <a:spcAft>
                <a:spcPts val="600"/>
              </a:spcAft>
            </a:pPr>
            <a:fld id="{36B5EA5A-BC32-A742-B11B-8E7414D5B535}" type="slidenum">
              <a:rPr lang="en-US" smtClean="0"/>
              <a:pPr>
                <a:spcAft>
                  <a:spcPts val="600"/>
                </a:spcAft>
              </a:pPr>
              <a:t>52</a:t>
            </a:fld>
            <a:endParaRPr lang="en-US"/>
          </a:p>
        </p:txBody>
      </p:sp>
      <p:pic>
        <p:nvPicPr>
          <p:cNvPr id="3" name="Picture 2" descr="Graphical user interface, application, calendar&#10;&#10;Description automatically generated">
            <a:extLst>
              <a:ext uri="{FF2B5EF4-FFF2-40B4-BE49-F238E27FC236}">
                <a16:creationId xmlns:a16="http://schemas.microsoft.com/office/drawing/2014/main" id="{48E90324-24ED-42C5-9AE2-6CF98916656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05952" y="2672862"/>
            <a:ext cx="7518422" cy="2337818"/>
          </a:xfrm>
          <a:prstGeom prst="rect">
            <a:avLst/>
          </a:prstGeom>
          <a:noFill/>
        </p:spPr>
      </p:pic>
    </p:spTree>
    <p:extLst>
      <p:ext uri="{BB962C8B-B14F-4D97-AF65-F5344CB8AC3E}">
        <p14:creationId xmlns:p14="http://schemas.microsoft.com/office/powerpoint/2010/main" val="173010235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0368FF-7408-4532-8A42-52675C434D7A}"/>
              </a:ext>
            </a:extLst>
          </p:cNvPr>
          <p:cNvSpPr>
            <a:spLocks noGrp="1"/>
          </p:cNvSpPr>
          <p:nvPr>
            <p:ph type="title"/>
          </p:nvPr>
        </p:nvSpPr>
        <p:spPr>
          <a:xfrm>
            <a:off x="0" y="0"/>
            <a:ext cx="12192000" cy="1065742"/>
          </a:xfrm>
        </p:spPr>
        <p:txBody>
          <a:bodyPr/>
          <a:lstStyle/>
          <a:p>
            <a:r>
              <a:rPr lang="fr-CH" sz="4000" dirty="0"/>
              <a:t>The invention of the synchrotron</a:t>
            </a:r>
            <a:endParaRPr lang="en-GB" sz="4000" dirty="0"/>
          </a:p>
        </p:txBody>
      </p:sp>
      <p:sp>
        <p:nvSpPr>
          <p:cNvPr id="4" name="Date Placeholder 3">
            <a:extLst>
              <a:ext uri="{FF2B5EF4-FFF2-40B4-BE49-F238E27FC236}">
                <a16:creationId xmlns:a16="http://schemas.microsoft.com/office/drawing/2014/main" id="{8D610C3B-045D-41C6-86DA-0C7582907E1A}"/>
              </a:ext>
            </a:extLst>
          </p:cNvPr>
          <p:cNvSpPr>
            <a:spLocks noGrp="1"/>
          </p:cNvSpPr>
          <p:nvPr>
            <p:ph type="dt" sz="half" idx="14"/>
          </p:nvPr>
        </p:nvSpPr>
        <p:spPr/>
        <p:txBody>
          <a:bodyPr/>
          <a:lstStyle/>
          <a:p>
            <a:fld id="{23793A62-AA7E-5A4D-A43E-DF1B3593C4E5}" type="datetime1">
              <a:rPr lang="en-US" smtClean="0"/>
              <a:t>4/24/2024</a:t>
            </a:fld>
            <a:endParaRPr lang="en-US" dirty="0"/>
          </a:p>
        </p:txBody>
      </p:sp>
      <p:sp>
        <p:nvSpPr>
          <p:cNvPr id="5" name="Footer Placeholder 4">
            <a:extLst>
              <a:ext uri="{FF2B5EF4-FFF2-40B4-BE49-F238E27FC236}">
                <a16:creationId xmlns:a16="http://schemas.microsoft.com/office/drawing/2014/main" id="{BB79C77C-77B3-4FE3-B0D8-A44B08854232}"/>
              </a:ext>
            </a:extLst>
          </p:cNvPr>
          <p:cNvSpPr>
            <a:spLocks noGrp="1"/>
          </p:cNvSpPr>
          <p:nvPr>
            <p:ph type="ftr" sz="quarter" idx="15"/>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C0A73829-3A0F-4AED-AF2A-D737917CCC7D}"/>
              </a:ext>
            </a:extLst>
          </p:cNvPr>
          <p:cNvSpPr>
            <a:spLocks noGrp="1"/>
          </p:cNvSpPr>
          <p:nvPr>
            <p:ph type="sldNum" sz="quarter" idx="16"/>
          </p:nvPr>
        </p:nvSpPr>
        <p:spPr/>
        <p:txBody>
          <a:bodyPr/>
          <a:lstStyle/>
          <a:p>
            <a:fld id="{36B5EA5A-BC32-A742-B11B-8E7414D5B535}" type="slidenum">
              <a:rPr lang="en-US" smtClean="0"/>
              <a:pPr/>
              <a:t>53</a:t>
            </a:fld>
            <a:endParaRPr lang="en-US" dirty="0"/>
          </a:p>
        </p:txBody>
      </p:sp>
      <p:sp>
        <p:nvSpPr>
          <p:cNvPr id="9" name="TextBox 8">
            <a:extLst>
              <a:ext uri="{FF2B5EF4-FFF2-40B4-BE49-F238E27FC236}">
                <a16:creationId xmlns:a16="http://schemas.microsoft.com/office/drawing/2014/main" id="{3F272343-2A46-41EC-9EBC-1C3223696932}"/>
              </a:ext>
            </a:extLst>
          </p:cNvPr>
          <p:cNvSpPr txBox="1"/>
          <p:nvPr/>
        </p:nvSpPr>
        <p:spPr>
          <a:xfrm>
            <a:off x="672830" y="1709515"/>
            <a:ext cx="5345349" cy="3631763"/>
          </a:xfrm>
          <a:prstGeom prst="rect">
            <a:avLst/>
          </a:prstGeom>
          <a:noFill/>
        </p:spPr>
        <p:txBody>
          <a:bodyPr wrap="square" rtlCol="0">
            <a:spAutoFit/>
          </a:bodyPr>
          <a:lstStyle/>
          <a:p>
            <a:pPr>
              <a:spcBef>
                <a:spcPts val="1200"/>
              </a:spcBef>
            </a:pPr>
            <a:r>
              <a:rPr lang="en-US" sz="2000" dirty="0">
                <a:latin typeface="Calibri" pitchFamily="34" charset="0"/>
              </a:rPr>
              <a:t>Initial idea: Sir Marcus Oliphant, UK scientist, when working at Oak Ridge for the US Manhattan project in 1943: </a:t>
            </a:r>
          </a:p>
          <a:p>
            <a:pPr>
              <a:spcBef>
                <a:spcPts val="1200"/>
              </a:spcBef>
            </a:pPr>
            <a:r>
              <a:rPr lang="en-GB" sz="2000" i="1" dirty="0">
                <a:latin typeface="Calibri" pitchFamily="34" charset="0"/>
              </a:rPr>
              <a:t>Particles should be constrained to move in a circle of constant radius thus enabling the use of an annular ring of magnetic field ... which would be varied in such a way that the radius of curvature remains constant as the particles gain energy through successive accelerations by an alternating electric field applied between coaxial hollow electrodes. </a:t>
            </a:r>
          </a:p>
        </p:txBody>
      </p:sp>
      <p:pic>
        <p:nvPicPr>
          <p:cNvPr id="10" name="Picture 9">
            <a:extLst>
              <a:ext uri="{FF2B5EF4-FFF2-40B4-BE49-F238E27FC236}">
                <a16:creationId xmlns:a16="http://schemas.microsoft.com/office/drawing/2014/main" id="{C3CA722D-1C25-4D05-92E0-59C30DF8954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364095" y="1300953"/>
            <a:ext cx="5557152" cy="3943088"/>
          </a:xfrm>
          <a:prstGeom prst="rect">
            <a:avLst/>
          </a:prstGeom>
        </p:spPr>
      </p:pic>
    </p:spTree>
    <p:extLst>
      <p:ext uri="{BB962C8B-B14F-4D97-AF65-F5344CB8AC3E}">
        <p14:creationId xmlns:p14="http://schemas.microsoft.com/office/powerpoint/2010/main" val="175067067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AB6A3-0E16-427C-B4BF-1163DA09085B}"/>
              </a:ext>
            </a:extLst>
          </p:cNvPr>
          <p:cNvSpPr>
            <a:spLocks noGrp="1"/>
          </p:cNvSpPr>
          <p:nvPr>
            <p:ph type="title"/>
          </p:nvPr>
        </p:nvSpPr>
        <p:spPr>
          <a:xfrm>
            <a:off x="0" y="0"/>
            <a:ext cx="12192000" cy="1065742"/>
          </a:xfrm>
        </p:spPr>
        <p:txBody>
          <a:bodyPr/>
          <a:lstStyle/>
          <a:p>
            <a:r>
              <a:rPr lang="fr-CH" sz="4000" dirty="0"/>
              <a:t>Basic relations for a synchrotron</a:t>
            </a:r>
            <a:endParaRPr lang="en-GB" sz="4000" dirty="0"/>
          </a:p>
        </p:txBody>
      </p:sp>
      <p:sp>
        <p:nvSpPr>
          <p:cNvPr id="4" name="Date Placeholder 3">
            <a:extLst>
              <a:ext uri="{FF2B5EF4-FFF2-40B4-BE49-F238E27FC236}">
                <a16:creationId xmlns:a16="http://schemas.microsoft.com/office/drawing/2014/main" id="{C4C85381-1315-4FE1-B905-84F383DE8597}"/>
              </a:ext>
            </a:extLst>
          </p:cNvPr>
          <p:cNvSpPr>
            <a:spLocks noGrp="1"/>
          </p:cNvSpPr>
          <p:nvPr>
            <p:ph type="dt" sz="half" idx="14"/>
          </p:nvPr>
        </p:nvSpPr>
        <p:spPr/>
        <p:txBody>
          <a:bodyPr/>
          <a:lstStyle/>
          <a:p>
            <a:fld id="{23793A62-AA7E-5A4D-A43E-DF1B3593C4E5}" type="datetime1">
              <a:rPr lang="en-US" smtClean="0"/>
              <a:t>4/24/2024</a:t>
            </a:fld>
            <a:endParaRPr lang="en-US" dirty="0"/>
          </a:p>
        </p:txBody>
      </p:sp>
      <p:sp>
        <p:nvSpPr>
          <p:cNvPr id="5" name="Footer Placeholder 4">
            <a:extLst>
              <a:ext uri="{FF2B5EF4-FFF2-40B4-BE49-F238E27FC236}">
                <a16:creationId xmlns:a16="http://schemas.microsoft.com/office/drawing/2014/main" id="{B5E6AB3A-0C2C-45C7-9E11-23B64017CC65}"/>
              </a:ext>
            </a:extLst>
          </p:cNvPr>
          <p:cNvSpPr>
            <a:spLocks noGrp="1"/>
          </p:cNvSpPr>
          <p:nvPr>
            <p:ph type="ftr" sz="quarter" idx="15"/>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07BD1995-C90A-4479-9E91-796C2CA96AC7}"/>
              </a:ext>
            </a:extLst>
          </p:cNvPr>
          <p:cNvSpPr>
            <a:spLocks noGrp="1"/>
          </p:cNvSpPr>
          <p:nvPr>
            <p:ph type="sldNum" sz="quarter" idx="16"/>
          </p:nvPr>
        </p:nvSpPr>
        <p:spPr/>
        <p:txBody>
          <a:bodyPr/>
          <a:lstStyle/>
          <a:p>
            <a:fld id="{36B5EA5A-BC32-A742-B11B-8E7414D5B535}" type="slidenum">
              <a:rPr lang="en-US" smtClean="0"/>
              <a:pPr/>
              <a:t>54</a:t>
            </a:fld>
            <a:endParaRPr lang="en-US" dirty="0"/>
          </a:p>
        </p:txBody>
      </p:sp>
      <p:sp>
        <p:nvSpPr>
          <p:cNvPr id="9" name="TextBox 8">
            <a:extLst>
              <a:ext uri="{FF2B5EF4-FFF2-40B4-BE49-F238E27FC236}">
                <a16:creationId xmlns:a16="http://schemas.microsoft.com/office/drawing/2014/main" id="{443B6B41-FA66-4A5F-8E85-83B9DD9B4721}"/>
              </a:ext>
            </a:extLst>
          </p:cNvPr>
          <p:cNvSpPr txBox="1"/>
          <p:nvPr/>
        </p:nvSpPr>
        <p:spPr>
          <a:xfrm>
            <a:off x="5455815" y="1412499"/>
            <a:ext cx="6158428" cy="4555093"/>
          </a:xfrm>
          <a:prstGeom prst="rect">
            <a:avLst/>
          </a:prstGeom>
          <a:noFill/>
        </p:spPr>
        <p:txBody>
          <a:bodyPr wrap="square" rtlCol="0">
            <a:spAutoFit/>
          </a:bodyPr>
          <a:lstStyle/>
          <a:p>
            <a:pPr>
              <a:spcBef>
                <a:spcPts val="1200"/>
              </a:spcBef>
            </a:pPr>
            <a:r>
              <a:rPr lang="en-US" sz="2400" dirty="0"/>
              <a:t>1. Constant orbit during acceleration</a:t>
            </a:r>
          </a:p>
          <a:p>
            <a:pPr>
              <a:spcBef>
                <a:spcPts val="1200"/>
              </a:spcBef>
            </a:pPr>
            <a:r>
              <a:rPr lang="en-US" sz="2400" dirty="0"/>
              <a:t>2. B must increase with time (proportionally to the momentum!) to keep the particles on the closed orbit: </a:t>
            </a:r>
          </a:p>
          <a:p>
            <a:pPr>
              <a:spcBef>
                <a:spcPts val="1200"/>
              </a:spcBef>
            </a:pPr>
            <a:r>
              <a:rPr lang="en-US" sz="2400" i="1" dirty="0"/>
              <a:t>			R = p / </a:t>
            </a:r>
            <a:r>
              <a:rPr lang="en-US" sz="2400" i="1" dirty="0" err="1"/>
              <a:t>eB</a:t>
            </a:r>
            <a:r>
              <a:rPr lang="en-US" sz="2400" i="1" dirty="0"/>
              <a:t> </a:t>
            </a:r>
          </a:p>
          <a:p>
            <a:pPr>
              <a:spcBef>
                <a:spcPts val="1200"/>
              </a:spcBef>
            </a:pPr>
            <a:r>
              <a:rPr lang="en-US" sz="2400" dirty="0"/>
              <a:t>3. The RF frequency must increase with time (proportionally to the velocity!) to keep the particles on the stable phase: </a:t>
            </a:r>
          </a:p>
          <a:p>
            <a:pPr>
              <a:spcBef>
                <a:spcPts val="1200"/>
              </a:spcBef>
            </a:pPr>
            <a:r>
              <a:rPr lang="en-US" sz="2400" dirty="0"/>
              <a:t>			</a:t>
            </a:r>
            <a:r>
              <a:rPr lang="en-US" sz="2400" i="1" dirty="0"/>
              <a:t>T</a:t>
            </a:r>
            <a:r>
              <a:rPr lang="en-US" sz="2400" i="1" baseline="-25000" dirty="0"/>
              <a:t>rev</a:t>
            </a:r>
            <a:r>
              <a:rPr lang="en-US" sz="2400" i="1" dirty="0"/>
              <a:t> = 2</a:t>
            </a:r>
            <a:r>
              <a:rPr lang="en-US" sz="2400" i="1" dirty="0">
                <a:latin typeface="Symbol" panose="05050102010706020507" pitchFamily="18" charset="2"/>
              </a:rPr>
              <a:t>p</a:t>
            </a:r>
            <a:r>
              <a:rPr lang="en-US" sz="2400" i="1" dirty="0"/>
              <a:t>R / v </a:t>
            </a:r>
          </a:p>
          <a:p>
            <a:pPr>
              <a:spcBef>
                <a:spcPts val="1200"/>
              </a:spcBef>
            </a:pPr>
            <a:r>
              <a:rPr lang="en-US" sz="2400" dirty="0"/>
              <a:t>			</a:t>
            </a:r>
            <a:r>
              <a:rPr lang="en-US" sz="2400" i="1" dirty="0"/>
              <a:t>f = h/T</a:t>
            </a:r>
            <a:r>
              <a:rPr lang="en-US" sz="2400" i="1" baseline="-25000" dirty="0"/>
              <a:t>rev</a:t>
            </a:r>
            <a:r>
              <a:rPr lang="en-US" sz="2400" i="1" dirty="0"/>
              <a:t> = v/2</a:t>
            </a:r>
            <a:r>
              <a:rPr lang="en-US" sz="2400" i="1" dirty="0">
                <a:latin typeface="Symbol" panose="05050102010706020507" pitchFamily="18" charset="2"/>
              </a:rPr>
              <a:t>p</a:t>
            </a:r>
            <a:r>
              <a:rPr lang="en-US" sz="2400" i="1" dirty="0"/>
              <a:t>R</a:t>
            </a:r>
          </a:p>
        </p:txBody>
      </p:sp>
      <p:sp>
        <p:nvSpPr>
          <p:cNvPr id="10" name="Right Arrow 8">
            <a:extLst>
              <a:ext uri="{FF2B5EF4-FFF2-40B4-BE49-F238E27FC236}">
                <a16:creationId xmlns:a16="http://schemas.microsoft.com/office/drawing/2014/main" id="{FE0DC370-35AD-417D-9287-603E16761BF0}"/>
              </a:ext>
            </a:extLst>
          </p:cNvPr>
          <p:cNvSpPr/>
          <p:nvPr/>
        </p:nvSpPr>
        <p:spPr>
          <a:xfrm>
            <a:off x="7364276" y="3164892"/>
            <a:ext cx="561860" cy="41864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ight Arrow 10">
            <a:extLst>
              <a:ext uri="{FF2B5EF4-FFF2-40B4-BE49-F238E27FC236}">
                <a16:creationId xmlns:a16="http://schemas.microsoft.com/office/drawing/2014/main" id="{0CC70E8C-DBE6-4B33-8DB7-0B8A49786CB4}"/>
              </a:ext>
            </a:extLst>
          </p:cNvPr>
          <p:cNvSpPr/>
          <p:nvPr/>
        </p:nvSpPr>
        <p:spPr>
          <a:xfrm>
            <a:off x="7364276" y="5034407"/>
            <a:ext cx="561860" cy="41864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2" name="Picture 11" descr="Graphical user interface, diagram&#10;&#10;Description automatically generated">
            <a:extLst>
              <a:ext uri="{FF2B5EF4-FFF2-40B4-BE49-F238E27FC236}">
                <a16:creationId xmlns:a16="http://schemas.microsoft.com/office/drawing/2014/main" id="{3B2CF66D-6DA6-4A62-A9E2-DBD38CC87AC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4291" y="1381495"/>
            <a:ext cx="4474364" cy="4343235"/>
          </a:xfrm>
          <a:prstGeom prst="rect">
            <a:avLst/>
          </a:prstGeom>
        </p:spPr>
      </p:pic>
    </p:spTree>
    <p:extLst>
      <p:ext uri="{BB962C8B-B14F-4D97-AF65-F5344CB8AC3E}">
        <p14:creationId xmlns:p14="http://schemas.microsoft.com/office/powerpoint/2010/main" val="2620892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939613" y="829147"/>
            <a:ext cx="6760300" cy="5078936"/>
          </a:xfrm>
          <a:prstGeom prst="rect">
            <a:avLst/>
          </a:prstGeom>
        </p:spPr>
      </p:pic>
      <p:sp>
        <p:nvSpPr>
          <p:cNvPr id="2" name="Title 1"/>
          <p:cNvSpPr>
            <a:spLocks noGrp="1"/>
          </p:cNvSpPr>
          <p:nvPr>
            <p:ph type="title"/>
          </p:nvPr>
        </p:nvSpPr>
        <p:spPr>
          <a:xfrm>
            <a:off x="0" y="0"/>
            <a:ext cx="12192000" cy="722764"/>
          </a:xfrm>
        </p:spPr>
        <p:txBody>
          <a:bodyPr/>
          <a:lstStyle/>
          <a:p>
            <a:r>
              <a:rPr lang="en-US" dirty="0"/>
              <a:t>Magnetic cycle</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55</a:t>
            </a:fld>
            <a:endParaRPr lang="en-US" dirty="0">
              <a:solidFill>
                <a:srgbClr val="0055A0">
                  <a:tint val="75000"/>
                </a:srgbClr>
              </a:solidFill>
            </a:endParaRPr>
          </a:p>
        </p:txBody>
      </p:sp>
      <p:pic>
        <p:nvPicPr>
          <p:cNvPr id="5" name="Picture 2" descr="Image result for synchrotron">
            <a:hlinkClick r:id="rId3"/>
            <a:extLst>
              <a:ext uri="{FF2B5EF4-FFF2-40B4-BE49-F238E27FC236}">
                <a16:creationId xmlns:a16="http://schemas.microsoft.com/office/drawing/2014/main" id="{36C970DB-503A-4701-9F54-314E2CBA351F}"/>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07559" y="1108541"/>
            <a:ext cx="4262189" cy="47995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817599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Chart&#10;&#10;Description automatically generated">
            <a:extLst>
              <a:ext uri="{FF2B5EF4-FFF2-40B4-BE49-F238E27FC236}">
                <a16:creationId xmlns:a16="http://schemas.microsoft.com/office/drawing/2014/main" id="{D0A8DD55-9D39-4DD8-8392-4327DED1D8E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064230" y="2708371"/>
            <a:ext cx="3405759" cy="3405759"/>
          </a:xfrm>
          <a:prstGeom prst="rect">
            <a:avLst/>
          </a:prstGeom>
        </p:spPr>
      </p:pic>
      <p:sp>
        <p:nvSpPr>
          <p:cNvPr id="2" name="Title 1">
            <a:extLst>
              <a:ext uri="{FF2B5EF4-FFF2-40B4-BE49-F238E27FC236}">
                <a16:creationId xmlns:a16="http://schemas.microsoft.com/office/drawing/2014/main" id="{A2B22611-A6E6-4E9C-9346-91480F15EE45}"/>
              </a:ext>
            </a:extLst>
          </p:cNvPr>
          <p:cNvSpPr>
            <a:spLocks noGrp="1"/>
          </p:cNvSpPr>
          <p:nvPr>
            <p:ph type="title"/>
          </p:nvPr>
        </p:nvSpPr>
        <p:spPr>
          <a:xfrm>
            <a:off x="0" y="0"/>
            <a:ext cx="12192000" cy="1065742"/>
          </a:xfrm>
        </p:spPr>
        <p:txBody>
          <a:bodyPr/>
          <a:lstStyle/>
          <a:p>
            <a:r>
              <a:rPr lang="fr-CH" sz="4800" dirty="0"/>
              <a:t>Phase </a:t>
            </a:r>
            <a:r>
              <a:rPr lang="fr-CH" sz="4800" dirty="0" err="1"/>
              <a:t>stability</a:t>
            </a:r>
            <a:endParaRPr lang="en-GB" sz="4800" dirty="0"/>
          </a:p>
        </p:txBody>
      </p:sp>
      <p:sp>
        <p:nvSpPr>
          <p:cNvPr id="4" name="Date Placeholder 3">
            <a:extLst>
              <a:ext uri="{FF2B5EF4-FFF2-40B4-BE49-F238E27FC236}">
                <a16:creationId xmlns:a16="http://schemas.microsoft.com/office/drawing/2014/main" id="{8202029F-508E-4CF7-A8DB-E7E0BF513B5B}"/>
              </a:ext>
            </a:extLst>
          </p:cNvPr>
          <p:cNvSpPr>
            <a:spLocks noGrp="1"/>
          </p:cNvSpPr>
          <p:nvPr>
            <p:ph type="dt" sz="half" idx="14"/>
          </p:nvPr>
        </p:nvSpPr>
        <p:spPr/>
        <p:txBody>
          <a:bodyPr/>
          <a:lstStyle/>
          <a:p>
            <a:fld id="{23793A62-AA7E-5A4D-A43E-DF1B3593C4E5}" type="datetime1">
              <a:rPr lang="en-US" smtClean="0"/>
              <a:t>4/24/2024</a:t>
            </a:fld>
            <a:endParaRPr lang="en-US" dirty="0"/>
          </a:p>
        </p:txBody>
      </p:sp>
      <p:sp>
        <p:nvSpPr>
          <p:cNvPr id="5" name="Footer Placeholder 4">
            <a:extLst>
              <a:ext uri="{FF2B5EF4-FFF2-40B4-BE49-F238E27FC236}">
                <a16:creationId xmlns:a16="http://schemas.microsoft.com/office/drawing/2014/main" id="{4531C8B3-A5A2-4BDA-B231-58141EAD7F6A}"/>
              </a:ext>
            </a:extLst>
          </p:cNvPr>
          <p:cNvSpPr>
            <a:spLocks noGrp="1"/>
          </p:cNvSpPr>
          <p:nvPr>
            <p:ph type="ftr" sz="quarter" idx="15"/>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A3F10213-6E84-47C4-BC55-55CEA627C3E5}"/>
              </a:ext>
            </a:extLst>
          </p:cNvPr>
          <p:cNvSpPr>
            <a:spLocks noGrp="1"/>
          </p:cNvSpPr>
          <p:nvPr>
            <p:ph type="sldNum" sz="quarter" idx="16"/>
          </p:nvPr>
        </p:nvSpPr>
        <p:spPr/>
        <p:txBody>
          <a:bodyPr/>
          <a:lstStyle/>
          <a:p>
            <a:fld id="{36B5EA5A-BC32-A742-B11B-8E7414D5B535}" type="slidenum">
              <a:rPr lang="en-US" smtClean="0"/>
              <a:pPr/>
              <a:t>56</a:t>
            </a:fld>
            <a:endParaRPr lang="en-US" dirty="0"/>
          </a:p>
        </p:txBody>
      </p:sp>
      <p:sp>
        <p:nvSpPr>
          <p:cNvPr id="9" name="TextBox 8">
            <a:extLst>
              <a:ext uri="{FF2B5EF4-FFF2-40B4-BE49-F238E27FC236}">
                <a16:creationId xmlns:a16="http://schemas.microsoft.com/office/drawing/2014/main" id="{94FA8745-6990-4954-97B9-AD87FAAC1199}"/>
              </a:ext>
            </a:extLst>
          </p:cNvPr>
          <p:cNvSpPr txBox="1"/>
          <p:nvPr/>
        </p:nvSpPr>
        <p:spPr>
          <a:xfrm>
            <a:off x="603613" y="1381770"/>
            <a:ext cx="11185187" cy="1477328"/>
          </a:xfrm>
          <a:prstGeom prst="rect">
            <a:avLst/>
          </a:prstGeom>
          <a:noFill/>
        </p:spPr>
        <p:txBody>
          <a:bodyPr wrap="square" rtlCol="0">
            <a:spAutoFit/>
          </a:bodyPr>
          <a:lstStyle/>
          <a:p>
            <a:pPr>
              <a:spcBef>
                <a:spcPts val="1200"/>
              </a:spcBef>
            </a:pPr>
            <a:r>
              <a:rPr lang="en-US" sz="2000" dirty="0">
                <a:latin typeface="Calibri" pitchFamily="34" charset="0"/>
              </a:rPr>
              <a:t>Oliphant’s idea was greeted with skepticism. Among the objections, the problem to keep the beam  “bunched” enough to allow its acceleration during the short accelerating periods of the RF cavity. </a:t>
            </a:r>
          </a:p>
          <a:p>
            <a:pPr>
              <a:spcBef>
                <a:spcPts val="1200"/>
              </a:spcBef>
            </a:pPr>
            <a:r>
              <a:rPr lang="en-US" sz="2000" dirty="0">
                <a:latin typeface="Calibri" pitchFamily="34" charset="0"/>
              </a:rPr>
              <a:t>A solution to this problem came from the parallel invention of phase stability by V. </a:t>
            </a:r>
            <a:r>
              <a:rPr lang="en-US" sz="2000" dirty="0" err="1">
                <a:latin typeface="Calibri" pitchFamily="34" charset="0"/>
              </a:rPr>
              <a:t>Veksler</a:t>
            </a:r>
            <a:r>
              <a:rPr lang="en-US" sz="2000" dirty="0">
                <a:latin typeface="Calibri" pitchFamily="34" charset="0"/>
              </a:rPr>
              <a:t> (USSR, 1944) and E. McMillan (US, 1945) – McMillan is the first to use the term “synchrotron”.</a:t>
            </a:r>
          </a:p>
        </p:txBody>
      </p:sp>
      <p:pic>
        <p:nvPicPr>
          <p:cNvPr id="16386" name="Picture 2" descr="The principle of phase stability (Courtesy of F. Tecker) | Download  Scientific Diagram">
            <a:extLst>
              <a:ext uri="{FF2B5EF4-FFF2-40B4-BE49-F238E27FC236}">
                <a16:creationId xmlns:a16="http://schemas.microsoft.com/office/drawing/2014/main" id="{01070FAE-F00B-4F99-B9D1-83011B3F66C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77654" y="3175126"/>
            <a:ext cx="5875224" cy="26150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70044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8C522-B6E8-4541-BB8B-EFF0AED50363}"/>
              </a:ext>
            </a:extLst>
          </p:cNvPr>
          <p:cNvSpPr>
            <a:spLocks noGrp="1"/>
          </p:cNvSpPr>
          <p:nvPr>
            <p:ph type="title"/>
          </p:nvPr>
        </p:nvSpPr>
        <p:spPr>
          <a:xfrm>
            <a:off x="0" y="-14961"/>
            <a:ext cx="12192000" cy="954121"/>
          </a:xfrm>
        </p:spPr>
        <p:txBody>
          <a:bodyPr/>
          <a:lstStyle/>
          <a:p>
            <a:r>
              <a:rPr lang="fr-CH" dirty="0" err="1"/>
              <a:t>After</a:t>
            </a:r>
            <a:r>
              <a:rPr lang="fr-CH" dirty="0"/>
              <a:t> the invention, slow </a:t>
            </a:r>
            <a:r>
              <a:rPr lang="fr-CH" dirty="0" err="1"/>
              <a:t>progress</a:t>
            </a:r>
            <a:r>
              <a:rPr lang="fr-CH" dirty="0"/>
              <a:t>…</a:t>
            </a:r>
            <a:endParaRPr lang="en-GB" dirty="0"/>
          </a:p>
        </p:txBody>
      </p:sp>
      <p:sp>
        <p:nvSpPr>
          <p:cNvPr id="4" name="Date Placeholder 3">
            <a:extLst>
              <a:ext uri="{FF2B5EF4-FFF2-40B4-BE49-F238E27FC236}">
                <a16:creationId xmlns:a16="http://schemas.microsoft.com/office/drawing/2014/main" id="{06A2EF96-CDBD-47E8-AAD5-2F7DFDB5A61B}"/>
              </a:ext>
            </a:extLst>
          </p:cNvPr>
          <p:cNvSpPr>
            <a:spLocks noGrp="1"/>
          </p:cNvSpPr>
          <p:nvPr>
            <p:ph type="dt" sz="half" idx="14"/>
          </p:nvPr>
        </p:nvSpPr>
        <p:spPr/>
        <p:txBody>
          <a:bodyPr/>
          <a:lstStyle/>
          <a:p>
            <a:fld id="{23793A62-AA7E-5A4D-A43E-DF1B3593C4E5}" type="datetime1">
              <a:rPr lang="en-US" smtClean="0"/>
              <a:t>4/24/2024</a:t>
            </a:fld>
            <a:endParaRPr lang="en-US" dirty="0"/>
          </a:p>
        </p:txBody>
      </p:sp>
      <p:sp>
        <p:nvSpPr>
          <p:cNvPr id="5" name="Footer Placeholder 4">
            <a:extLst>
              <a:ext uri="{FF2B5EF4-FFF2-40B4-BE49-F238E27FC236}">
                <a16:creationId xmlns:a16="http://schemas.microsoft.com/office/drawing/2014/main" id="{D01C2E26-52F1-4E0A-9B8F-2BFCA066F105}"/>
              </a:ext>
            </a:extLst>
          </p:cNvPr>
          <p:cNvSpPr>
            <a:spLocks noGrp="1"/>
          </p:cNvSpPr>
          <p:nvPr>
            <p:ph type="ftr" sz="quarter" idx="15"/>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8FAD1FF4-CED1-482C-90B5-274E3D8F202D}"/>
              </a:ext>
            </a:extLst>
          </p:cNvPr>
          <p:cNvSpPr>
            <a:spLocks noGrp="1"/>
          </p:cNvSpPr>
          <p:nvPr>
            <p:ph type="sldNum" sz="quarter" idx="16"/>
          </p:nvPr>
        </p:nvSpPr>
        <p:spPr/>
        <p:txBody>
          <a:bodyPr/>
          <a:lstStyle/>
          <a:p>
            <a:fld id="{36B5EA5A-BC32-A742-B11B-8E7414D5B535}" type="slidenum">
              <a:rPr lang="en-US" smtClean="0"/>
              <a:pPr/>
              <a:t>57</a:t>
            </a:fld>
            <a:endParaRPr lang="en-US" dirty="0"/>
          </a:p>
        </p:txBody>
      </p:sp>
      <p:sp>
        <p:nvSpPr>
          <p:cNvPr id="10" name="TextBox 9">
            <a:extLst>
              <a:ext uri="{FF2B5EF4-FFF2-40B4-BE49-F238E27FC236}">
                <a16:creationId xmlns:a16="http://schemas.microsoft.com/office/drawing/2014/main" id="{2D4D05B1-5A93-4A4E-9890-F86CE9A248B7}"/>
              </a:ext>
            </a:extLst>
          </p:cNvPr>
          <p:cNvSpPr txBox="1"/>
          <p:nvPr/>
        </p:nvSpPr>
        <p:spPr>
          <a:xfrm>
            <a:off x="239329" y="4360573"/>
            <a:ext cx="11514779" cy="1862048"/>
          </a:xfrm>
          <a:prstGeom prst="rect">
            <a:avLst/>
          </a:prstGeom>
          <a:noFill/>
        </p:spPr>
        <p:txBody>
          <a:bodyPr wrap="square" rtlCol="0">
            <a:spAutoFit/>
          </a:bodyPr>
          <a:lstStyle/>
          <a:p>
            <a:pPr marL="342900" indent="-342900">
              <a:spcBef>
                <a:spcPts val="600"/>
              </a:spcBef>
              <a:buFont typeface="Wingdings" panose="05000000000000000000" pitchFamily="2" charset="2"/>
              <a:buChar char="Ø"/>
            </a:pPr>
            <a:r>
              <a:rPr lang="en-US" sz="2000" dirty="0">
                <a:latin typeface="Calibri" pitchFamily="34" charset="0"/>
              </a:rPr>
              <a:t>Large frequency swing required for the RF system (fast variable inductors);</a:t>
            </a:r>
          </a:p>
          <a:p>
            <a:pPr marL="342900" indent="-342900">
              <a:spcBef>
                <a:spcPts val="600"/>
              </a:spcBef>
              <a:buFont typeface="Wingdings" panose="05000000000000000000" pitchFamily="2" charset="2"/>
              <a:buChar char="Ø"/>
            </a:pPr>
            <a:r>
              <a:rPr lang="en-US" sz="2000" dirty="0">
                <a:latin typeface="Calibri" pitchFamily="34" charset="0"/>
              </a:rPr>
              <a:t>High pulsed power to be fed to the magnets;</a:t>
            </a:r>
          </a:p>
          <a:p>
            <a:pPr marL="342900" indent="-342900">
              <a:spcBef>
                <a:spcPts val="600"/>
              </a:spcBef>
              <a:buFont typeface="Wingdings" panose="05000000000000000000" pitchFamily="2" charset="2"/>
              <a:buChar char="Ø"/>
            </a:pPr>
            <a:r>
              <a:rPr lang="en-US" sz="2000" dirty="0">
                <a:latin typeface="Calibri" pitchFamily="34" charset="0"/>
              </a:rPr>
              <a:t>Large magnet apertures (1.22x0.22m in the Cosmotron!) are required at very high cost, to control the beam using only the weak focusing provided by shaping of the magnet poles;</a:t>
            </a:r>
          </a:p>
          <a:p>
            <a:pPr marL="342900" indent="-342900">
              <a:spcBef>
                <a:spcPts val="600"/>
              </a:spcBef>
              <a:buFont typeface="Wingdings" panose="05000000000000000000" pitchFamily="2" charset="2"/>
              <a:buChar char="Ø"/>
            </a:pPr>
            <a:r>
              <a:rPr lang="en-US" sz="2000" dirty="0">
                <a:latin typeface="Calibri" pitchFamily="34" charset="0"/>
              </a:rPr>
              <a:t>Fast magnets for injection (from a linac) and extraction of the beam are required.</a:t>
            </a:r>
          </a:p>
        </p:txBody>
      </p:sp>
      <p:pic>
        <p:nvPicPr>
          <p:cNvPr id="12" name="Picture 11" descr="A picture containing indoor&#10;&#10;Description automatically generated">
            <a:extLst>
              <a:ext uri="{FF2B5EF4-FFF2-40B4-BE49-F238E27FC236}">
                <a16:creationId xmlns:a16="http://schemas.microsoft.com/office/drawing/2014/main" id="{00F252D3-CFAE-4F30-89CC-F80F44853B3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023337" y="1072889"/>
            <a:ext cx="7694579" cy="3287684"/>
          </a:xfrm>
          <a:prstGeom prst="rect">
            <a:avLst/>
          </a:prstGeom>
        </p:spPr>
      </p:pic>
      <p:sp>
        <p:nvSpPr>
          <p:cNvPr id="13" name="TextBox 12">
            <a:extLst>
              <a:ext uri="{FF2B5EF4-FFF2-40B4-BE49-F238E27FC236}">
                <a16:creationId xmlns:a16="http://schemas.microsoft.com/office/drawing/2014/main" id="{4B67E228-948A-4857-BFD8-60D68745D776}"/>
              </a:ext>
            </a:extLst>
          </p:cNvPr>
          <p:cNvSpPr txBox="1"/>
          <p:nvPr/>
        </p:nvSpPr>
        <p:spPr>
          <a:xfrm>
            <a:off x="239329" y="1201119"/>
            <a:ext cx="3668231" cy="2246769"/>
          </a:xfrm>
          <a:prstGeom prst="rect">
            <a:avLst/>
          </a:prstGeom>
          <a:noFill/>
        </p:spPr>
        <p:txBody>
          <a:bodyPr wrap="square" rtlCol="0">
            <a:spAutoFit/>
          </a:bodyPr>
          <a:lstStyle/>
          <a:p>
            <a:pPr>
              <a:spcBef>
                <a:spcPts val="1200"/>
              </a:spcBef>
            </a:pPr>
            <a:r>
              <a:rPr lang="en-US" sz="2000" dirty="0">
                <a:latin typeface="Calibri" pitchFamily="34" charset="0"/>
              </a:rPr>
              <a:t>Huge problems to be solved in the first generation of proton synchrotrons, aiming at the GeV energy (1 GeV Birmingham 1953, 3 GeV Cosmotron Brookhaven 1954, 6 GeV Bevatron Berkeley 1954)</a:t>
            </a:r>
          </a:p>
        </p:txBody>
      </p:sp>
      <p:sp>
        <p:nvSpPr>
          <p:cNvPr id="14" name="TextBox 13">
            <a:extLst>
              <a:ext uri="{FF2B5EF4-FFF2-40B4-BE49-F238E27FC236}">
                <a16:creationId xmlns:a16="http://schemas.microsoft.com/office/drawing/2014/main" id="{C463191A-6ADE-4245-A14C-49876EB9F156}"/>
              </a:ext>
            </a:extLst>
          </p:cNvPr>
          <p:cNvSpPr txBox="1"/>
          <p:nvPr/>
        </p:nvSpPr>
        <p:spPr>
          <a:xfrm>
            <a:off x="9054442" y="4337141"/>
            <a:ext cx="2898229" cy="276999"/>
          </a:xfrm>
          <a:prstGeom prst="rect">
            <a:avLst/>
          </a:prstGeom>
          <a:noFill/>
        </p:spPr>
        <p:txBody>
          <a:bodyPr wrap="none" lIns="0" tIns="0" rIns="0" bIns="0" rtlCol="0">
            <a:spAutoFit/>
          </a:bodyPr>
          <a:lstStyle/>
          <a:p>
            <a:pPr algn="l"/>
            <a:r>
              <a:rPr lang="fr-CH" i="1" dirty="0"/>
              <a:t>The Cosmotron, 1954-1966)</a:t>
            </a:r>
            <a:endParaRPr lang="en-GB" i="1" dirty="0"/>
          </a:p>
        </p:txBody>
      </p:sp>
    </p:spTree>
    <p:extLst>
      <p:ext uri="{BB962C8B-B14F-4D97-AF65-F5344CB8AC3E}">
        <p14:creationId xmlns:p14="http://schemas.microsoft.com/office/powerpoint/2010/main" val="233096192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46779-26E8-4395-9E2C-A6D8E0D31513}"/>
              </a:ext>
            </a:extLst>
          </p:cNvPr>
          <p:cNvSpPr>
            <a:spLocks noGrp="1"/>
          </p:cNvSpPr>
          <p:nvPr>
            <p:ph type="title"/>
          </p:nvPr>
        </p:nvSpPr>
        <p:spPr>
          <a:xfrm>
            <a:off x="0" y="0"/>
            <a:ext cx="12192000" cy="963038"/>
          </a:xfrm>
        </p:spPr>
        <p:txBody>
          <a:bodyPr/>
          <a:lstStyle/>
          <a:p>
            <a:r>
              <a:rPr lang="en-GB" dirty="0"/>
              <a:t>The last missing element: strong focusing</a:t>
            </a:r>
          </a:p>
        </p:txBody>
      </p:sp>
      <p:sp>
        <p:nvSpPr>
          <p:cNvPr id="4" name="Date Placeholder 3">
            <a:extLst>
              <a:ext uri="{FF2B5EF4-FFF2-40B4-BE49-F238E27FC236}">
                <a16:creationId xmlns:a16="http://schemas.microsoft.com/office/drawing/2014/main" id="{99E645AE-F74C-4175-BB37-C8674E841836}"/>
              </a:ext>
            </a:extLst>
          </p:cNvPr>
          <p:cNvSpPr>
            <a:spLocks noGrp="1"/>
          </p:cNvSpPr>
          <p:nvPr>
            <p:ph type="dt" sz="half" idx="14"/>
          </p:nvPr>
        </p:nvSpPr>
        <p:spPr/>
        <p:txBody>
          <a:bodyPr/>
          <a:lstStyle/>
          <a:p>
            <a:fld id="{23793A62-AA7E-5A4D-A43E-DF1B3593C4E5}" type="datetime1">
              <a:rPr lang="en-US" smtClean="0"/>
              <a:t>4/24/2024</a:t>
            </a:fld>
            <a:endParaRPr lang="en-US" dirty="0"/>
          </a:p>
        </p:txBody>
      </p:sp>
      <p:sp>
        <p:nvSpPr>
          <p:cNvPr id="6" name="Slide Number Placeholder 5">
            <a:extLst>
              <a:ext uri="{FF2B5EF4-FFF2-40B4-BE49-F238E27FC236}">
                <a16:creationId xmlns:a16="http://schemas.microsoft.com/office/drawing/2014/main" id="{68106A49-EFF4-4107-A51F-3872FD032929}"/>
              </a:ext>
            </a:extLst>
          </p:cNvPr>
          <p:cNvSpPr>
            <a:spLocks noGrp="1"/>
          </p:cNvSpPr>
          <p:nvPr>
            <p:ph type="sldNum" sz="quarter" idx="16"/>
          </p:nvPr>
        </p:nvSpPr>
        <p:spPr/>
        <p:txBody>
          <a:bodyPr/>
          <a:lstStyle/>
          <a:p>
            <a:fld id="{36B5EA5A-BC32-A742-B11B-8E7414D5B535}" type="slidenum">
              <a:rPr lang="en-US" smtClean="0"/>
              <a:pPr/>
              <a:t>58</a:t>
            </a:fld>
            <a:endParaRPr lang="en-US" dirty="0"/>
          </a:p>
        </p:txBody>
      </p:sp>
      <p:sp>
        <p:nvSpPr>
          <p:cNvPr id="9" name="TextBox 8">
            <a:extLst>
              <a:ext uri="{FF2B5EF4-FFF2-40B4-BE49-F238E27FC236}">
                <a16:creationId xmlns:a16="http://schemas.microsoft.com/office/drawing/2014/main" id="{F2EA80D1-6C33-4989-BDC6-F682A0A26D1B}"/>
              </a:ext>
            </a:extLst>
          </p:cNvPr>
          <p:cNvSpPr txBox="1"/>
          <p:nvPr/>
        </p:nvSpPr>
        <p:spPr>
          <a:xfrm>
            <a:off x="169172" y="917733"/>
            <a:ext cx="7363270" cy="5478423"/>
          </a:xfrm>
          <a:prstGeom prst="rect">
            <a:avLst/>
          </a:prstGeom>
          <a:noFill/>
        </p:spPr>
        <p:txBody>
          <a:bodyPr wrap="square" rtlCol="0">
            <a:spAutoFit/>
          </a:bodyPr>
          <a:lstStyle/>
          <a:p>
            <a:pPr>
              <a:spcBef>
                <a:spcPts val="1200"/>
              </a:spcBef>
            </a:pPr>
            <a:r>
              <a:rPr lang="en-US" sz="2000" dirty="0">
                <a:latin typeface="Calibri" pitchFamily="34" charset="0"/>
              </a:rPr>
              <a:t>E. Courant at BNL checks the effect of “turning” some of the Cosmotron magnets… and discovers the strong focusing effect of alternating gradients! This results in a famous paper by Courant, Livingston and Snyder published in 1952. The same idea had been independently patented in 1950 by N. </a:t>
            </a:r>
            <a:r>
              <a:rPr lang="en-US" sz="2000" dirty="0" err="1">
                <a:latin typeface="Calibri" pitchFamily="34" charset="0"/>
              </a:rPr>
              <a:t>Christofilos</a:t>
            </a:r>
            <a:r>
              <a:rPr lang="en-US" sz="2000" dirty="0">
                <a:latin typeface="Calibri" pitchFamily="34" charset="0"/>
              </a:rPr>
              <a:t>.</a:t>
            </a:r>
          </a:p>
          <a:p>
            <a:pPr>
              <a:spcBef>
                <a:spcPts val="1200"/>
              </a:spcBef>
            </a:pPr>
            <a:r>
              <a:rPr lang="en-US" sz="2000" dirty="0">
                <a:latin typeface="Calibri" pitchFamily="34" charset="0"/>
              </a:rPr>
              <a:t>Strong focusing allows a smaller magnet aperture at much lower cost</a:t>
            </a:r>
          </a:p>
          <a:p>
            <a:pPr>
              <a:spcBef>
                <a:spcPts val="1200"/>
              </a:spcBef>
            </a:pPr>
            <a:r>
              <a:rPr lang="en-US" sz="2000" dirty="0">
                <a:latin typeface="Calibri" pitchFamily="34" charset="0"/>
              </a:rPr>
              <a:t>In 1953 a delegation from CERN arrived in Brookhaven (O. Dahl, F. </a:t>
            </a:r>
            <a:r>
              <a:rPr lang="en-US" sz="2000" dirty="0" err="1">
                <a:latin typeface="Calibri" pitchFamily="34" charset="0"/>
              </a:rPr>
              <a:t>Goward</a:t>
            </a:r>
            <a:r>
              <a:rPr lang="en-US" sz="2000" dirty="0">
                <a:latin typeface="Calibri" pitchFamily="34" charset="0"/>
              </a:rPr>
              <a:t> and R. Wideröe) and immediately abandoned the idea of a 10 GeV weak focusing PS for the newly established CERN laboratory, in favour of a 25 GeV strong focusing PS for the same price. Brookhaven had already made similar plans for their AGS. But more problems were feared with strong focusing, and all other labs remained on weak focusing.</a:t>
            </a:r>
          </a:p>
          <a:p>
            <a:pPr>
              <a:spcBef>
                <a:spcPts val="1200"/>
              </a:spcBef>
            </a:pPr>
            <a:r>
              <a:rPr lang="en-US" sz="2000" dirty="0">
                <a:latin typeface="Calibri" pitchFamily="34" charset="0"/>
              </a:rPr>
              <a:t>In 1959 the CERN PS was completed, and the first beam was accelerated to full energy on 24.11 – after W. Schnell introduced a circuit to change phase at transition, placed in a Nescafe tin. </a:t>
            </a:r>
          </a:p>
        </p:txBody>
      </p:sp>
      <p:pic>
        <p:nvPicPr>
          <p:cNvPr id="11" name="Picture 10" descr="A person working in a factory&#10;&#10;Description automatically generated with low confidence">
            <a:extLst>
              <a:ext uri="{FF2B5EF4-FFF2-40B4-BE49-F238E27FC236}">
                <a16:creationId xmlns:a16="http://schemas.microsoft.com/office/drawing/2014/main" id="{6066D367-2B4D-4594-8832-37F8C79BD3E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477170" y="1073511"/>
            <a:ext cx="4517971" cy="3313179"/>
          </a:xfrm>
          <a:prstGeom prst="rect">
            <a:avLst/>
          </a:prstGeom>
        </p:spPr>
      </p:pic>
      <p:pic>
        <p:nvPicPr>
          <p:cNvPr id="18434" name="Picture 2" descr="Proton Synchrotron straight section pictures">
            <a:extLst>
              <a:ext uri="{FF2B5EF4-FFF2-40B4-BE49-F238E27FC236}">
                <a16:creationId xmlns:a16="http://schemas.microsoft.com/office/drawing/2014/main" id="{00DAE830-E7D8-4FF6-B705-2A9496F01C9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236170" y="4053526"/>
            <a:ext cx="2810392" cy="215264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72EA5029-45E6-4585-93C5-7998ED5C9DE9}"/>
              </a:ext>
            </a:extLst>
          </p:cNvPr>
          <p:cNvSpPr txBox="1"/>
          <p:nvPr/>
        </p:nvSpPr>
        <p:spPr>
          <a:xfrm>
            <a:off x="10392138" y="4673896"/>
            <a:ext cx="1603003" cy="553998"/>
          </a:xfrm>
          <a:prstGeom prst="rect">
            <a:avLst/>
          </a:prstGeom>
          <a:noFill/>
        </p:spPr>
        <p:txBody>
          <a:bodyPr wrap="none" lIns="0" tIns="0" rIns="0" bIns="0" rtlCol="0">
            <a:spAutoFit/>
          </a:bodyPr>
          <a:lstStyle/>
          <a:p>
            <a:pPr algn="l"/>
            <a:r>
              <a:rPr lang="fr-CH" dirty="0"/>
              <a:t>The CERN PS,</a:t>
            </a:r>
          </a:p>
          <a:p>
            <a:pPr algn="l"/>
            <a:r>
              <a:rPr lang="fr-CH" dirty="0"/>
              <a:t>200 m </a:t>
            </a:r>
            <a:r>
              <a:rPr lang="fr-CH" dirty="0" err="1"/>
              <a:t>diameter</a:t>
            </a:r>
            <a:endParaRPr lang="fr-CH" dirty="0"/>
          </a:p>
        </p:txBody>
      </p:sp>
    </p:spTree>
    <p:extLst>
      <p:ext uri="{BB962C8B-B14F-4D97-AF65-F5344CB8AC3E}">
        <p14:creationId xmlns:p14="http://schemas.microsoft.com/office/powerpoint/2010/main" val="139446356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462377"/>
            <a:ext cx="11205944" cy="1243785"/>
          </a:xfrm>
        </p:spPr>
        <p:txBody>
          <a:bodyPr>
            <a:noAutofit/>
          </a:bodyPr>
          <a:lstStyle/>
          <a:p>
            <a:r>
              <a:rPr lang="en-US" dirty="0"/>
              <a:t>Building blocks 2 - synchrotrons</a:t>
            </a:r>
            <a:endParaRPr lang="en-GB"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625005" y="2361994"/>
            <a:ext cx="4139481" cy="3566936"/>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754885" y="2449245"/>
            <a:ext cx="3931605" cy="3479686"/>
          </a:xfrm>
          <a:prstGeom prst="rect">
            <a:avLst/>
          </a:prstGeom>
        </p:spPr>
      </p:pic>
    </p:spTree>
    <p:extLst>
      <p:ext uri="{BB962C8B-B14F-4D97-AF65-F5344CB8AC3E}">
        <p14:creationId xmlns:p14="http://schemas.microsoft.com/office/powerpoint/2010/main" val="356308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5360A-3075-451F-9255-BBA180F716C1}"/>
              </a:ext>
            </a:extLst>
          </p:cNvPr>
          <p:cNvSpPr>
            <a:spLocks noGrp="1"/>
          </p:cNvSpPr>
          <p:nvPr>
            <p:ph type="title"/>
          </p:nvPr>
        </p:nvSpPr>
        <p:spPr>
          <a:xfrm>
            <a:off x="0" y="0"/>
            <a:ext cx="12192000" cy="956257"/>
          </a:xfrm>
        </p:spPr>
        <p:txBody>
          <a:bodyPr/>
          <a:lstStyle/>
          <a:p>
            <a:r>
              <a:rPr lang="en-US" sz="4400" dirty="0"/>
              <a:t>Where does the energy go?</a:t>
            </a:r>
            <a:endParaRPr lang="en-GB" sz="4400" dirty="0"/>
          </a:p>
        </p:txBody>
      </p:sp>
      <p:sp>
        <p:nvSpPr>
          <p:cNvPr id="4" name="Slide Number Placeholder 3">
            <a:extLst>
              <a:ext uri="{FF2B5EF4-FFF2-40B4-BE49-F238E27FC236}">
                <a16:creationId xmlns:a16="http://schemas.microsoft.com/office/drawing/2014/main" id="{CAA5481E-7C95-4468-9174-2C3CE6D061E0}"/>
              </a:ext>
            </a:extLst>
          </p:cNvPr>
          <p:cNvSpPr>
            <a:spLocks noGrp="1"/>
          </p:cNvSpPr>
          <p:nvPr>
            <p:ph type="sldNum" sz="quarter" idx="4"/>
          </p:nvPr>
        </p:nvSpPr>
        <p:spPr/>
        <p:txBody>
          <a:bodyPr/>
          <a:lstStyle/>
          <a:p>
            <a:fld id="{17918391-D411-FE40-AAD7-861AE5233E0E}" type="slidenum">
              <a:rPr lang="en-US" smtClean="0"/>
              <a:pPr/>
              <a:t>6</a:t>
            </a:fld>
            <a:endParaRPr lang="en-US" dirty="0"/>
          </a:p>
        </p:txBody>
      </p:sp>
      <p:sp>
        <p:nvSpPr>
          <p:cNvPr id="16" name="TextBox 15">
            <a:extLst>
              <a:ext uri="{FF2B5EF4-FFF2-40B4-BE49-F238E27FC236}">
                <a16:creationId xmlns:a16="http://schemas.microsoft.com/office/drawing/2014/main" id="{7EC6FAFE-EFE2-4AD4-BC46-B8379F2EDA16}"/>
              </a:ext>
            </a:extLst>
          </p:cNvPr>
          <p:cNvSpPr txBox="1"/>
          <p:nvPr/>
        </p:nvSpPr>
        <p:spPr>
          <a:xfrm>
            <a:off x="568865" y="1553211"/>
            <a:ext cx="6642818" cy="3785652"/>
          </a:xfrm>
          <a:prstGeom prst="rect">
            <a:avLst/>
          </a:prstGeom>
          <a:noFill/>
        </p:spPr>
        <p:txBody>
          <a:bodyPr wrap="square" rtlCol="0">
            <a:spAutoFit/>
          </a:bodyPr>
          <a:lstStyle/>
          <a:p>
            <a:pPr>
              <a:spcBef>
                <a:spcPts val="600"/>
              </a:spcBef>
            </a:pPr>
            <a:r>
              <a:rPr lang="en-US" sz="2000" dirty="0"/>
              <a:t>The accelerated particle can:</a:t>
            </a:r>
          </a:p>
          <a:p>
            <a:pPr marL="342900" indent="-342900">
              <a:spcBef>
                <a:spcPts val="600"/>
              </a:spcBef>
              <a:buFont typeface="Wingdings" panose="05000000000000000000" pitchFamily="2" charset="2"/>
              <a:buChar char="Ø"/>
            </a:pPr>
            <a:r>
              <a:rPr lang="en-US" sz="2000" dirty="0"/>
              <a:t>kick an electron out of the atom (ionization) or to a higher orbital (excitation) – </a:t>
            </a:r>
            <a:r>
              <a:rPr lang="en-US" sz="2000" b="1" dirty="0">
                <a:solidFill>
                  <a:schemeClr val="accent3">
                    <a:lumMod val="75000"/>
                  </a:schemeClr>
                </a:solidFill>
              </a:rPr>
              <a:t>breaking of molecular bonds</a:t>
            </a:r>
            <a:r>
              <a:rPr lang="en-US" sz="2000" dirty="0"/>
              <a:t> or generation of </a:t>
            </a:r>
            <a:r>
              <a:rPr lang="en-US" sz="2000" b="1" dirty="0">
                <a:solidFill>
                  <a:schemeClr val="accent3">
                    <a:lumMod val="75000"/>
                  </a:schemeClr>
                </a:solidFill>
              </a:rPr>
              <a:t>X-rays</a:t>
            </a:r>
            <a:r>
              <a:rPr lang="en-US" sz="2000" dirty="0"/>
              <a:t> (photons). </a:t>
            </a:r>
          </a:p>
          <a:p>
            <a:pPr marL="342900" indent="-342900">
              <a:spcBef>
                <a:spcPts val="600"/>
              </a:spcBef>
              <a:buFont typeface="Wingdings" panose="05000000000000000000" pitchFamily="2" charset="2"/>
              <a:buChar char="Ø"/>
            </a:pPr>
            <a:r>
              <a:rPr lang="en-US" sz="2000" dirty="0"/>
              <a:t>be deflected by the nucleus and give energy to the atom -  increase of </a:t>
            </a:r>
            <a:r>
              <a:rPr lang="en-US" sz="2000" b="1" dirty="0">
                <a:solidFill>
                  <a:srgbClr val="C00000"/>
                </a:solidFill>
              </a:rPr>
              <a:t>temperature</a:t>
            </a:r>
            <a:r>
              <a:rPr lang="en-US" sz="2000" dirty="0"/>
              <a:t>, melting.</a:t>
            </a:r>
          </a:p>
          <a:p>
            <a:pPr marL="342900" indent="-342900">
              <a:spcBef>
                <a:spcPts val="600"/>
              </a:spcBef>
              <a:buFont typeface="Wingdings" panose="05000000000000000000" pitchFamily="2" charset="2"/>
              <a:buChar char="Ø"/>
            </a:pPr>
            <a:r>
              <a:rPr lang="en-US" sz="2000" dirty="0"/>
              <a:t>be absorbed by the nucleus bringing it to an excited state that can </a:t>
            </a:r>
            <a:r>
              <a:rPr lang="en-US" sz="2000" b="1" dirty="0">
                <a:solidFill>
                  <a:schemeClr val="accent3">
                    <a:lumMod val="75000"/>
                  </a:schemeClr>
                </a:solidFill>
              </a:rPr>
              <a:t>generate radiation </a:t>
            </a:r>
            <a:r>
              <a:rPr lang="en-US" sz="2000" dirty="0"/>
              <a:t>or secondary particles (neutrons, etc.).</a:t>
            </a:r>
          </a:p>
          <a:p>
            <a:pPr marL="342900" indent="-342900">
              <a:spcBef>
                <a:spcPts val="600"/>
              </a:spcBef>
              <a:buFont typeface="Wingdings" panose="05000000000000000000" pitchFamily="2" charset="2"/>
              <a:buChar char="Ø"/>
            </a:pPr>
            <a:r>
              <a:rPr lang="en-US" sz="2000" dirty="0"/>
              <a:t>Collide with another subatomic particle with sufficient energy to generate </a:t>
            </a:r>
            <a:r>
              <a:rPr lang="en-US" sz="2000" b="1" dirty="0">
                <a:solidFill>
                  <a:srgbClr val="C00000"/>
                </a:solidFill>
              </a:rPr>
              <a:t>new subatomic particles</a:t>
            </a:r>
            <a:r>
              <a:rPr lang="en-US" sz="2000" dirty="0"/>
              <a:t>.</a:t>
            </a:r>
          </a:p>
        </p:txBody>
      </p:sp>
      <p:pic>
        <p:nvPicPr>
          <p:cNvPr id="18" name="Picture 17">
            <a:extLst>
              <a:ext uri="{FF2B5EF4-FFF2-40B4-BE49-F238E27FC236}">
                <a16:creationId xmlns:a16="http://schemas.microsoft.com/office/drawing/2014/main" id="{28DAFFA2-6D04-42DF-A99E-EB85BE1F412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78510" y="1881145"/>
            <a:ext cx="4249774" cy="4322050"/>
          </a:xfrm>
          <a:prstGeom prst="rect">
            <a:avLst/>
          </a:prstGeom>
        </p:spPr>
      </p:pic>
      <p:sp>
        <p:nvSpPr>
          <p:cNvPr id="15" name="Title 1">
            <a:extLst>
              <a:ext uri="{FF2B5EF4-FFF2-40B4-BE49-F238E27FC236}">
                <a16:creationId xmlns:a16="http://schemas.microsoft.com/office/drawing/2014/main" id="{6D93CF10-8177-48B3-9F64-9153CF0A0D4D}"/>
              </a:ext>
            </a:extLst>
          </p:cNvPr>
          <p:cNvSpPr txBox="1">
            <a:spLocks/>
          </p:cNvSpPr>
          <p:nvPr/>
        </p:nvSpPr>
        <p:spPr>
          <a:xfrm>
            <a:off x="7578510" y="1223848"/>
            <a:ext cx="4259256" cy="657297"/>
          </a:xfrm>
          <a:prstGeom prst="rect">
            <a:avLst/>
          </a:prstGeom>
        </p:spPr>
        <p:style>
          <a:lnRef idx="2">
            <a:schemeClr val="accent6"/>
          </a:lnRef>
          <a:fillRef idx="1">
            <a:schemeClr val="lt1"/>
          </a:fillRef>
          <a:effectRef idx="0">
            <a:schemeClr val="accent6"/>
          </a:effectRef>
          <a:fontRef idx="minor">
            <a:schemeClr val="dk1"/>
          </a:fontRef>
        </p:style>
        <p:txBody>
          <a:bodyPr vert="horz" lIns="0" tIns="0" rIns="0" bIns="0" rtlCol="0" anchor="ctr" anchorCtr="0">
            <a:noAutofit/>
          </a:bodyPr>
          <a:lstStyle>
            <a:lvl1pPr marL="360000"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2000" b="0" dirty="0"/>
              <a:t>Scattering of an accelerated beam</a:t>
            </a:r>
            <a:endParaRPr lang="en-GB" sz="2000" b="0" dirty="0"/>
          </a:p>
        </p:txBody>
      </p:sp>
    </p:spTree>
    <p:extLst>
      <p:ext uri="{BB962C8B-B14F-4D97-AF65-F5344CB8AC3E}">
        <p14:creationId xmlns:p14="http://schemas.microsoft.com/office/powerpoint/2010/main" val="404823556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58618-27A2-4EE4-9980-5D510B988F2A}"/>
              </a:ext>
            </a:extLst>
          </p:cNvPr>
          <p:cNvSpPr>
            <a:spLocks noGrp="1"/>
          </p:cNvSpPr>
          <p:nvPr>
            <p:ph type="title"/>
          </p:nvPr>
        </p:nvSpPr>
        <p:spPr>
          <a:xfrm>
            <a:off x="0" y="0"/>
            <a:ext cx="12192000" cy="886120"/>
          </a:xfrm>
        </p:spPr>
        <p:txBody>
          <a:bodyPr/>
          <a:lstStyle/>
          <a:p>
            <a:r>
              <a:rPr lang="fr-CH" dirty="0" err="1"/>
              <a:t>Alternating</a:t>
            </a:r>
            <a:r>
              <a:rPr lang="fr-CH" dirty="0"/>
              <a:t> gradient </a:t>
            </a:r>
            <a:r>
              <a:rPr lang="fr-CH" dirty="0" err="1"/>
              <a:t>strong</a:t>
            </a:r>
            <a:r>
              <a:rPr lang="fr-CH" dirty="0"/>
              <a:t> </a:t>
            </a:r>
            <a:r>
              <a:rPr lang="fr-CH" dirty="0" err="1"/>
              <a:t>focusing</a:t>
            </a:r>
            <a:r>
              <a:rPr lang="fr-CH" dirty="0"/>
              <a:t> in a </a:t>
            </a:r>
            <a:r>
              <a:rPr lang="fr-CH" dirty="0" err="1"/>
              <a:t>nutshell</a:t>
            </a:r>
            <a:endParaRPr lang="en-GB" dirty="0"/>
          </a:p>
        </p:txBody>
      </p:sp>
      <p:sp>
        <p:nvSpPr>
          <p:cNvPr id="4" name="Date Placeholder 3">
            <a:extLst>
              <a:ext uri="{FF2B5EF4-FFF2-40B4-BE49-F238E27FC236}">
                <a16:creationId xmlns:a16="http://schemas.microsoft.com/office/drawing/2014/main" id="{344B4AA7-0F87-4273-825F-D500E3B6A1BA}"/>
              </a:ext>
            </a:extLst>
          </p:cNvPr>
          <p:cNvSpPr>
            <a:spLocks noGrp="1"/>
          </p:cNvSpPr>
          <p:nvPr>
            <p:ph type="dt" sz="half" idx="14"/>
          </p:nvPr>
        </p:nvSpPr>
        <p:spPr/>
        <p:txBody>
          <a:bodyPr/>
          <a:lstStyle/>
          <a:p>
            <a:fld id="{23793A62-AA7E-5A4D-A43E-DF1B3593C4E5}" type="datetime1">
              <a:rPr lang="en-US" smtClean="0"/>
              <a:t>4/24/2024</a:t>
            </a:fld>
            <a:endParaRPr lang="en-US" dirty="0"/>
          </a:p>
        </p:txBody>
      </p:sp>
      <p:sp>
        <p:nvSpPr>
          <p:cNvPr id="5" name="Footer Placeholder 4">
            <a:extLst>
              <a:ext uri="{FF2B5EF4-FFF2-40B4-BE49-F238E27FC236}">
                <a16:creationId xmlns:a16="http://schemas.microsoft.com/office/drawing/2014/main" id="{78124B44-D845-420D-90B0-C56BC87E2069}"/>
              </a:ext>
            </a:extLst>
          </p:cNvPr>
          <p:cNvSpPr>
            <a:spLocks noGrp="1"/>
          </p:cNvSpPr>
          <p:nvPr>
            <p:ph type="ftr" sz="quarter" idx="15"/>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22318939-5196-4244-B6EE-8620CCE0FFFE}"/>
              </a:ext>
            </a:extLst>
          </p:cNvPr>
          <p:cNvSpPr>
            <a:spLocks noGrp="1"/>
          </p:cNvSpPr>
          <p:nvPr>
            <p:ph type="sldNum" sz="quarter" idx="16"/>
          </p:nvPr>
        </p:nvSpPr>
        <p:spPr/>
        <p:txBody>
          <a:bodyPr/>
          <a:lstStyle/>
          <a:p>
            <a:fld id="{36B5EA5A-BC32-A742-B11B-8E7414D5B535}" type="slidenum">
              <a:rPr lang="en-US" smtClean="0"/>
              <a:pPr/>
              <a:t>60</a:t>
            </a:fld>
            <a:endParaRPr lang="en-US" dirty="0"/>
          </a:p>
        </p:txBody>
      </p:sp>
      <p:pic>
        <p:nvPicPr>
          <p:cNvPr id="10" name="Picture 9" descr="Diagram&#10;&#10;Description automatically generated">
            <a:extLst>
              <a:ext uri="{FF2B5EF4-FFF2-40B4-BE49-F238E27FC236}">
                <a16:creationId xmlns:a16="http://schemas.microsoft.com/office/drawing/2014/main" id="{B846204B-DE0A-4B92-A8EE-E61A2591B197}"/>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7968" y="1070282"/>
            <a:ext cx="2442939" cy="4008926"/>
          </a:xfrm>
          <a:prstGeom prst="rect">
            <a:avLst/>
          </a:prstGeom>
        </p:spPr>
      </p:pic>
      <p:pic>
        <p:nvPicPr>
          <p:cNvPr id="12" name="Picture 11" descr="Shape&#10;&#10;Description automatically generated with medium confidence">
            <a:extLst>
              <a:ext uri="{FF2B5EF4-FFF2-40B4-BE49-F238E27FC236}">
                <a16:creationId xmlns:a16="http://schemas.microsoft.com/office/drawing/2014/main" id="{7910499E-E33C-4326-A4D0-D7E1670F2D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96240" y="1070282"/>
            <a:ext cx="3076492" cy="3683347"/>
          </a:xfrm>
          <a:prstGeom prst="rect">
            <a:avLst/>
          </a:prstGeom>
        </p:spPr>
      </p:pic>
      <p:pic>
        <p:nvPicPr>
          <p:cNvPr id="14" name="Picture 13" descr="Chart, diagram, radar chart&#10;&#10;Description automatically generated">
            <a:extLst>
              <a:ext uri="{FF2B5EF4-FFF2-40B4-BE49-F238E27FC236}">
                <a16:creationId xmlns:a16="http://schemas.microsoft.com/office/drawing/2014/main" id="{A35338D3-72F5-4AFD-96C3-8E485C46949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88911" y="886120"/>
            <a:ext cx="5486910" cy="3494545"/>
          </a:xfrm>
          <a:prstGeom prst="rect">
            <a:avLst/>
          </a:prstGeom>
        </p:spPr>
      </p:pic>
      <p:sp>
        <p:nvSpPr>
          <p:cNvPr id="15" name="TextBox 14">
            <a:extLst>
              <a:ext uri="{FF2B5EF4-FFF2-40B4-BE49-F238E27FC236}">
                <a16:creationId xmlns:a16="http://schemas.microsoft.com/office/drawing/2014/main" id="{D3AD7BA4-9BF3-4311-BF97-8D97F4417EC4}"/>
              </a:ext>
            </a:extLst>
          </p:cNvPr>
          <p:cNvSpPr txBox="1"/>
          <p:nvPr/>
        </p:nvSpPr>
        <p:spPr>
          <a:xfrm>
            <a:off x="0" y="5172004"/>
            <a:ext cx="12192000" cy="1092607"/>
          </a:xfrm>
          <a:prstGeom prst="rect">
            <a:avLst/>
          </a:prstGeom>
          <a:noFill/>
        </p:spPr>
        <p:txBody>
          <a:bodyPr wrap="square" rtlCol="0">
            <a:spAutoFit/>
          </a:bodyPr>
          <a:lstStyle/>
          <a:p>
            <a:pPr>
              <a:spcBef>
                <a:spcPts val="600"/>
              </a:spcBef>
            </a:pPr>
            <a:r>
              <a:rPr lang="en-US" sz="2000" dirty="0">
                <a:latin typeface="Calibri" pitchFamily="34" charset="0"/>
              </a:rPr>
              <a:t>From the initial idea of alternate orientation of the focusing/defocusing magnet poles, to the introduction inside the ring of alternate focusing/defocusing quadrupole magnets that “control” the transverse dimensions of the beam.</a:t>
            </a:r>
          </a:p>
          <a:p>
            <a:pPr>
              <a:spcBef>
                <a:spcPts val="600"/>
              </a:spcBef>
            </a:pPr>
            <a:r>
              <a:rPr lang="en-US" sz="2000" dirty="0">
                <a:latin typeface="Calibri" pitchFamily="34" charset="0"/>
              </a:rPr>
              <a:t>The main advantage is in reducing the size of the magnet aperture, with a strong reduction in magnet cost!</a:t>
            </a:r>
          </a:p>
        </p:txBody>
      </p:sp>
    </p:spTree>
    <p:extLst>
      <p:ext uri="{BB962C8B-B14F-4D97-AF65-F5344CB8AC3E}">
        <p14:creationId xmlns:p14="http://schemas.microsoft.com/office/powerpoint/2010/main" val="57546235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B1624E-8DFC-4390-BDD5-6953ABD84C5A}"/>
              </a:ext>
            </a:extLst>
          </p:cNvPr>
          <p:cNvSpPr>
            <a:spLocks noGrp="1"/>
          </p:cNvSpPr>
          <p:nvPr>
            <p:ph type="title"/>
          </p:nvPr>
        </p:nvSpPr>
        <p:spPr>
          <a:xfrm>
            <a:off x="0" y="-2108"/>
            <a:ext cx="12192000" cy="870745"/>
          </a:xfrm>
        </p:spPr>
        <p:txBody>
          <a:bodyPr/>
          <a:lstStyle/>
          <a:p>
            <a:r>
              <a:rPr lang="fr-CH" dirty="0" err="1"/>
              <a:t>Some</a:t>
            </a:r>
            <a:r>
              <a:rPr lang="fr-CH" dirty="0"/>
              <a:t> </a:t>
            </a:r>
            <a:r>
              <a:rPr lang="fr-CH" dirty="0" err="1"/>
              <a:t>examples</a:t>
            </a:r>
            <a:r>
              <a:rPr lang="fr-CH" dirty="0"/>
              <a:t> of </a:t>
            </a:r>
            <a:r>
              <a:rPr lang="fr-CH" dirty="0" err="1"/>
              <a:t>quadrupole</a:t>
            </a:r>
            <a:r>
              <a:rPr lang="fr-CH" dirty="0"/>
              <a:t> magnets</a:t>
            </a:r>
            <a:endParaRPr lang="en-GB" dirty="0"/>
          </a:p>
        </p:txBody>
      </p:sp>
      <p:sp>
        <p:nvSpPr>
          <p:cNvPr id="4" name="Date Placeholder 3">
            <a:extLst>
              <a:ext uri="{FF2B5EF4-FFF2-40B4-BE49-F238E27FC236}">
                <a16:creationId xmlns:a16="http://schemas.microsoft.com/office/drawing/2014/main" id="{17CD7EE1-D28E-4944-B7A3-8C625987976F}"/>
              </a:ext>
            </a:extLst>
          </p:cNvPr>
          <p:cNvSpPr>
            <a:spLocks noGrp="1"/>
          </p:cNvSpPr>
          <p:nvPr>
            <p:ph type="dt" sz="half" idx="14"/>
          </p:nvPr>
        </p:nvSpPr>
        <p:spPr/>
        <p:txBody>
          <a:bodyPr/>
          <a:lstStyle/>
          <a:p>
            <a:fld id="{23793A62-AA7E-5A4D-A43E-DF1B3593C4E5}" type="datetime1">
              <a:rPr lang="en-US" smtClean="0"/>
              <a:t>4/24/2024</a:t>
            </a:fld>
            <a:endParaRPr lang="en-US" dirty="0"/>
          </a:p>
        </p:txBody>
      </p:sp>
      <p:sp>
        <p:nvSpPr>
          <p:cNvPr id="5" name="Footer Placeholder 4">
            <a:extLst>
              <a:ext uri="{FF2B5EF4-FFF2-40B4-BE49-F238E27FC236}">
                <a16:creationId xmlns:a16="http://schemas.microsoft.com/office/drawing/2014/main" id="{C3D883D6-734A-47CD-93E4-177A74A9C299}"/>
              </a:ext>
            </a:extLst>
          </p:cNvPr>
          <p:cNvSpPr>
            <a:spLocks noGrp="1"/>
          </p:cNvSpPr>
          <p:nvPr>
            <p:ph type="ftr" sz="quarter" idx="15"/>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EA85C2B4-C3AC-41B8-B1BC-8C6381036771}"/>
              </a:ext>
            </a:extLst>
          </p:cNvPr>
          <p:cNvSpPr>
            <a:spLocks noGrp="1"/>
          </p:cNvSpPr>
          <p:nvPr>
            <p:ph type="sldNum" sz="quarter" idx="16"/>
          </p:nvPr>
        </p:nvSpPr>
        <p:spPr/>
        <p:txBody>
          <a:bodyPr/>
          <a:lstStyle/>
          <a:p>
            <a:fld id="{36B5EA5A-BC32-A742-B11B-8E7414D5B535}" type="slidenum">
              <a:rPr lang="en-US" smtClean="0"/>
              <a:pPr/>
              <a:t>61</a:t>
            </a:fld>
            <a:endParaRPr lang="en-US" dirty="0"/>
          </a:p>
        </p:txBody>
      </p:sp>
      <p:pic>
        <p:nvPicPr>
          <p:cNvPr id="10" name="Picture 9" descr="Diagram&#10;&#10;Description automatically generated">
            <a:extLst>
              <a:ext uri="{FF2B5EF4-FFF2-40B4-BE49-F238E27FC236}">
                <a16:creationId xmlns:a16="http://schemas.microsoft.com/office/drawing/2014/main" id="{64307F8A-1E8E-4D2B-A550-33AEBE85AE8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4690" y="1450314"/>
            <a:ext cx="3763650" cy="2568138"/>
          </a:xfrm>
          <a:prstGeom prst="rect">
            <a:avLst/>
          </a:prstGeom>
        </p:spPr>
      </p:pic>
      <p:sp>
        <p:nvSpPr>
          <p:cNvPr id="11" name="TextBox 10">
            <a:extLst>
              <a:ext uri="{FF2B5EF4-FFF2-40B4-BE49-F238E27FC236}">
                <a16:creationId xmlns:a16="http://schemas.microsoft.com/office/drawing/2014/main" id="{9105DF9D-C8CE-4318-9F5C-C75DE3B1C443}"/>
              </a:ext>
            </a:extLst>
          </p:cNvPr>
          <p:cNvSpPr txBox="1"/>
          <p:nvPr/>
        </p:nvSpPr>
        <p:spPr>
          <a:xfrm>
            <a:off x="514770" y="5006761"/>
            <a:ext cx="10879635" cy="1015663"/>
          </a:xfrm>
          <a:prstGeom prst="rect">
            <a:avLst/>
          </a:prstGeom>
          <a:noFill/>
        </p:spPr>
        <p:txBody>
          <a:bodyPr wrap="square" rtlCol="0">
            <a:spAutoFit/>
          </a:bodyPr>
          <a:lstStyle/>
          <a:p>
            <a:pPr>
              <a:spcBef>
                <a:spcPts val="600"/>
              </a:spcBef>
            </a:pPr>
            <a:r>
              <a:rPr lang="en-US" sz="2000" dirty="0">
                <a:latin typeface="Calibri" pitchFamily="34" charset="0"/>
              </a:rPr>
              <a:t>Electromagnets are used because changing the current and the field in the magnet allows changing the frequency and period of the transverse beam oscillations (“</a:t>
            </a:r>
            <a:r>
              <a:rPr lang="en-US" sz="2000" dirty="0" err="1">
                <a:latin typeface="Calibri" pitchFamily="34" charset="0"/>
              </a:rPr>
              <a:t>betatron</a:t>
            </a:r>
            <a:r>
              <a:rPr lang="en-US" sz="2000" dirty="0">
                <a:latin typeface="Calibri" pitchFamily="34" charset="0"/>
              </a:rPr>
              <a:t> oscillations”), thus protecting the beam from dangerous resonances due to errors and misalignments.   </a:t>
            </a:r>
          </a:p>
        </p:txBody>
      </p:sp>
      <p:pic>
        <p:nvPicPr>
          <p:cNvPr id="13" name="Picture 12" descr="A picture containing text&#10;&#10;Description automatically generated">
            <a:extLst>
              <a:ext uri="{FF2B5EF4-FFF2-40B4-BE49-F238E27FC236}">
                <a16:creationId xmlns:a16="http://schemas.microsoft.com/office/drawing/2014/main" id="{ADC0F5A5-93DF-4D94-B0A1-37AFAEFC2E3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259262" y="1450314"/>
            <a:ext cx="2785763" cy="2785763"/>
          </a:xfrm>
          <a:prstGeom prst="rect">
            <a:avLst/>
          </a:prstGeom>
        </p:spPr>
      </p:pic>
      <p:pic>
        <p:nvPicPr>
          <p:cNvPr id="15" name="Picture 14">
            <a:extLst>
              <a:ext uri="{FF2B5EF4-FFF2-40B4-BE49-F238E27FC236}">
                <a16:creationId xmlns:a16="http://schemas.microsoft.com/office/drawing/2014/main" id="{7353DC7E-746F-46AF-ACD3-B19FEC31C74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315947" y="1089098"/>
            <a:ext cx="4596053" cy="2929354"/>
          </a:xfrm>
          <a:prstGeom prst="rect">
            <a:avLst/>
          </a:prstGeom>
        </p:spPr>
      </p:pic>
      <p:sp>
        <p:nvSpPr>
          <p:cNvPr id="16" name="TextBox 15">
            <a:extLst>
              <a:ext uri="{FF2B5EF4-FFF2-40B4-BE49-F238E27FC236}">
                <a16:creationId xmlns:a16="http://schemas.microsoft.com/office/drawing/2014/main" id="{2029DF82-1DD6-49D6-B293-B280B6DE4D22}"/>
              </a:ext>
            </a:extLst>
          </p:cNvPr>
          <p:cNvSpPr txBox="1"/>
          <p:nvPr/>
        </p:nvSpPr>
        <p:spPr>
          <a:xfrm>
            <a:off x="9212094" y="4118837"/>
            <a:ext cx="2699906" cy="492443"/>
          </a:xfrm>
          <a:prstGeom prst="rect">
            <a:avLst/>
          </a:prstGeom>
          <a:noFill/>
        </p:spPr>
        <p:txBody>
          <a:bodyPr wrap="square" lIns="0" tIns="0" rIns="0" bIns="0" rtlCol="0">
            <a:spAutoFit/>
          </a:bodyPr>
          <a:lstStyle/>
          <a:p>
            <a:pPr algn="l"/>
            <a:r>
              <a:rPr lang="en-GB" sz="1600" i="1" dirty="0"/>
              <a:t>A quadrupole magnet installed in the CERN SPS</a:t>
            </a:r>
          </a:p>
        </p:txBody>
      </p:sp>
    </p:spTree>
    <p:extLst>
      <p:ext uri="{BB962C8B-B14F-4D97-AF65-F5344CB8AC3E}">
        <p14:creationId xmlns:p14="http://schemas.microsoft.com/office/powerpoint/2010/main" val="108762061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FB8E7-EC00-4FB0-B57A-DD1F7DC4465F}"/>
              </a:ext>
            </a:extLst>
          </p:cNvPr>
          <p:cNvSpPr>
            <a:spLocks noGrp="1"/>
          </p:cNvSpPr>
          <p:nvPr>
            <p:ph type="title"/>
          </p:nvPr>
        </p:nvSpPr>
        <p:spPr>
          <a:xfrm>
            <a:off x="0" y="0"/>
            <a:ext cx="12192000" cy="933254"/>
          </a:xfrm>
        </p:spPr>
        <p:txBody>
          <a:bodyPr/>
          <a:lstStyle/>
          <a:p>
            <a:r>
              <a:rPr lang="fr-CH" sz="4000" dirty="0"/>
              <a:t>A </a:t>
            </a:r>
            <a:r>
              <a:rPr lang="fr-CH" sz="4000" dirty="0" err="1"/>
              <a:t>complete</a:t>
            </a:r>
            <a:r>
              <a:rPr lang="fr-CH" sz="4000" dirty="0"/>
              <a:t> synchrotron</a:t>
            </a:r>
            <a:endParaRPr lang="en-GB" sz="4000" dirty="0"/>
          </a:p>
        </p:txBody>
      </p:sp>
      <p:sp>
        <p:nvSpPr>
          <p:cNvPr id="4" name="Date Placeholder 3">
            <a:extLst>
              <a:ext uri="{FF2B5EF4-FFF2-40B4-BE49-F238E27FC236}">
                <a16:creationId xmlns:a16="http://schemas.microsoft.com/office/drawing/2014/main" id="{2E49B5E2-7391-4BC7-A77B-A39F31D1FEBE}"/>
              </a:ext>
            </a:extLst>
          </p:cNvPr>
          <p:cNvSpPr>
            <a:spLocks noGrp="1"/>
          </p:cNvSpPr>
          <p:nvPr>
            <p:ph type="dt" sz="half" idx="14"/>
          </p:nvPr>
        </p:nvSpPr>
        <p:spPr/>
        <p:txBody>
          <a:bodyPr/>
          <a:lstStyle/>
          <a:p>
            <a:fld id="{23793A62-AA7E-5A4D-A43E-DF1B3593C4E5}" type="datetime1">
              <a:rPr lang="en-US" smtClean="0"/>
              <a:t>4/24/2024</a:t>
            </a:fld>
            <a:endParaRPr lang="en-US" dirty="0"/>
          </a:p>
        </p:txBody>
      </p:sp>
      <p:sp>
        <p:nvSpPr>
          <p:cNvPr id="5" name="Footer Placeholder 4">
            <a:extLst>
              <a:ext uri="{FF2B5EF4-FFF2-40B4-BE49-F238E27FC236}">
                <a16:creationId xmlns:a16="http://schemas.microsoft.com/office/drawing/2014/main" id="{0D9F1DE8-8002-4490-9691-5267A9BBD0C5}"/>
              </a:ext>
            </a:extLst>
          </p:cNvPr>
          <p:cNvSpPr>
            <a:spLocks noGrp="1"/>
          </p:cNvSpPr>
          <p:nvPr>
            <p:ph type="ftr" sz="quarter" idx="15"/>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FD5D83AE-24B0-4F8C-86B1-99BD7A6372B0}"/>
              </a:ext>
            </a:extLst>
          </p:cNvPr>
          <p:cNvSpPr>
            <a:spLocks noGrp="1"/>
          </p:cNvSpPr>
          <p:nvPr>
            <p:ph type="sldNum" sz="quarter" idx="16"/>
          </p:nvPr>
        </p:nvSpPr>
        <p:spPr/>
        <p:txBody>
          <a:bodyPr/>
          <a:lstStyle/>
          <a:p>
            <a:fld id="{36B5EA5A-BC32-A742-B11B-8E7414D5B535}" type="slidenum">
              <a:rPr lang="en-US" smtClean="0"/>
              <a:pPr/>
              <a:t>62</a:t>
            </a:fld>
            <a:endParaRPr lang="en-US" dirty="0"/>
          </a:p>
        </p:txBody>
      </p:sp>
      <p:pic>
        <p:nvPicPr>
          <p:cNvPr id="11" name="Picture 10" descr="Diagram&#10;&#10;Description automatically generated">
            <a:extLst>
              <a:ext uri="{FF2B5EF4-FFF2-40B4-BE49-F238E27FC236}">
                <a16:creationId xmlns:a16="http://schemas.microsoft.com/office/drawing/2014/main" id="{1A0E2F0E-B801-436E-9B38-48A1C4E2C80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75588" y="1380557"/>
            <a:ext cx="4612849" cy="4517741"/>
          </a:xfrm>
          <a:prstGeom prst="rect">
            <a:avLst/>
          </a:prstGeom>
        </p:spPr>
      </p:pic>
      <p:sp>
        <p:nvSpPr>
          <p:cNvPr id="12" name="TextBox 11">
            <a:extLst>
              <a:ext uri="{FF2B5EF4-FFF2-40B4-BE49-F238E27FC236}">
                <a16:creationId xmlns:a16="http://schemas.microsoft.com/office/drawing/2014/main" id="{05947559-0814-4256-A877-0D4874E060F9}"/>
              </a:ext>
            </a:extLst>
          </p:cNvPr>
          <p:cNvSpPr txBox="1"/>
          <p:nvPr/>
        </p:nvSpPr>
        <p:spPr>
          <a:xfrm>
            <a:off x="5580669" y="1368815"/>
            <a:ext cx="6572220" cy="4478149"/>
          </a:xfrm>
          <a:prstGeom prst="rect">
            <a:avLst/>
          </a:prstGeom>
          <a:noFill/>
        </p:spPr>
        <p:txBody>
          <a:bodyPr wrap="square" rtlCol="0">
            <a:spAutoFit/>
          </a:bodyPr>
          <a:lstStyle/>
          <a:p>
            <a:pPr>
              <a:spcBef>
                <a:spcPts val="600"/>
              </a:spcBef>
            </a:pPr>
            <a:r>
              <a:rPr lang="en-US" sz="2000" b="1" dirty="0">
                <a:solidFill>
                  <a:srgbClr val="FF0000"/>
                </a:solidFill>
                <a:latin typeface="Calibri" pitchFamily="34" charset="0"/>
              </a:rPr>
              <a:t>The HIMAC carbon ion therapy synchrotron (Japan)</a:t>
            </a:r>
          </a:p>
          <a:p>
            <a:pPr>
              <a:spcBef>
                <a:spcPts val="600"/>
              </a:spcBef>
            </a:pPr>
            <a:r>
              <a:rPr lang="en-US" sz="2000" dirty="0">
                <a:latin typeface="Calibri" pitchFamily="34" charset="0"/>
              </a:rPr>
              <a:t>The synchrotron is made of a long vacuum chamber where the beam circulates, which goes through a large number of different elements arranged in a “lattice”:</a:t>
            </a:r>
          </a:p>
          <a:p>
            <a:pPr marL="342900" indent="-342900">
              <a:spcBef>
                <a:spcPts val="600"/>
              </a:spcBef>
              <a:buFont typeface="Wingdings" panose="05000000000000000000" pitchFamily="2" charset="2"/>
              <a:buChar char="Ø"/>
            </a:pPr>
            <a:r>
              <a:rPr lang="en-US" sz="2000" dirty="0">
                <a:latin typeface="Calibri" pitchFamily="34" charset="0"/>
              </a:rPr>
              <a:t>Dipole magnets for bending (18 in this case for 20</a:t>
            </a:r>
            <a:r>
              <a:rPr lang="en-US" sz="2000" baseline="30000" dirty="0">
                <a:latin typeface="Calibri" pitchFamily="34" charset="0"/>
              </a:rPr>
              <a:t>0</a:t>
            </a:r>
            <a:r>
              <a:rPr lang="en-US" sz="2000" dirty="0">
                <a:latin typeface="Calibri" pitchFamily="34" charset="0"/>
              </a:rPr>
              <a:t> each)</a:t>
            </a:r>
          </a:p>
          <a:p>
            <a:pPr marL="342900" indent="-342900">
              <a:spcBef>
                <a:spcPts val="600"/>
              </a:spcBef>
              <a:buFont typeface="Wingdings" panose="05000000000000000000" pitchFamily="2" charset="2"/>
              <a:buChar char="Ø"/>
            </a:pPr>
            <a:r>
              <a:rPr lang="en-US" sz="2000" dirty="0">
                <a:latin typeface="Calibri" pitchFamily="34" charset="0"/>
              </a:rPr>
              <a:t>Quadrupole magnets for focusing</a:t>
            </a:r>
          </a:p>
          <a:p>
            <a:pPr marL="342900" indent="-342900">
              <a:spcBef>
                <a:spcPts val="600"/>
              </a:spcBef>
              <a:buFont typeface="Wingdings" panose="05000000000000000000" pitchFamily="2" charset="2"/>
              <a:buChar char="Ø"/>
            </a:pPr>
            <a:r>
              <a:rPr lang="en-US" sz="2000" dirty="0">
                <a:latin typeface="Calibri" pitchFamily="34" charset="0"/>
              </a:rPr>
              <a:t>Septum magnets for injection and extraction</a:t>
            </a:r>
          </a:p>
          <a:p>
            <a:pPr marL="342900" indent="-342900">
              <a:spcBef>
                <a:spcPts val="600"/>
              </a:spcBef>
              <a:buFont typeface="Wingdings" panose="05000000000000000000" pitchFamily="2" charset="2"/>
              <a:buChar char="Ø"/>
            </a:pPr>
            <a:r>
              <a:rPr lang="en-US" sz="2000" dirty="0" err="1">
                <a:latin typeface="Calibri" pitchFamily="34" charset="0"/>
              </a:rPr>
              <a:t>Sextupoles</a:t>
            </a:r>
            <a:r>
              <a:rPr lang="en-US" sz="2000" dirty="0">
                <a:latin typeface="Calibri" pitchFamily="34" charset="0"/>
              </a:rPr>
              <a:t> for correcting perturbation in orbits</a:t>
            </a:r>
          </a:p>
          <a:p>
            <a:pPr marL="342900" indent="-342900">
              <a:spcBef>
                <a:spcPts val="600"/>
              </a:spcBef>
              <a:buFont typeface="Wingdings" panose="05000000000000000000" pitchFamily="2" charset="2"/>
              <a:buChar char="Ø"/>
            </a:pPr>
            <a:r>
              <a:rPr lang="en-US" sz="2000" dirty="0">
                <a:latin typeface="Calibri" pitchFamily="34" charset="0"/>
              </a:rPr>
              <a:t>Correctors and pickups</a:t>
            </a:r>
          </a:p>
          <a:p>
            <a:pPr marL="342900" indent="-342900">
              <a:spcBef>
                <a:spcPts val="600"/>
              </a:spcBef>
              <a:buFont typeface="Wingdings" panose="05000000000000000000" pitchFamily="2" charset="2"/>
              <a:buChar char="Ø"/>
            </a:pPr>
            <a:r>
              <a:rPr lang="en-US" sz="2000" dirty="0">
                <a:latin typeface="Calibri" pitchFamily="34" charset="0"/>
              </a:rPr>
              <a:t>RF </a:t>
            </a:r>
            <a:r>
              <a:rPr lang="en-US" sz="2000" dirty="0" err="1">
                <a:latin typeface="Calibri" pitchFamily="34" charset="0"/>
              </a:rPr>
              <a:t>caviti</a:t>
            </a:r>
            <a:r>
              <a:rPr lang="en-US" sz="2000" dirty="0">
                <a:latin typeface="Calibri" pitchFamily="34" charset="0"/>
              </a:rPr>
              <a:t>(es) for acceleration</a:t>
            </a:r>
          </a:p>
          <a:p>
            <a:pPr marL="342900" indent="-342900">
              <a:spcBef>
                <a:spcPts val="600"/>
              </a:spcBef>
              <a:buFont typeface="Wingdings" panose="05000000000000000000" pitchFamily="2" charset="2"/>
              <a:buChar char="Ø"/>
            </a:pPr>
            <a:r>
              <a:rPr lang="en-US" sz="2000" dirty="0">
                <a:latin typeface="Calibri" pitchFamily="34" charset="0"/>
              </a:rPr>
              <a:t>Beam diagnostics and measurement devices </a:t>
            </a:r>
          </a:p>
          <a:p>
            <a:pPr marL="342900" indent="-342900">
              <a:spcBef>
                <a:spcPts val="600"/>
              </a:spcBef>
              <a:buFont typeface="Wingdings" panose="05000000000000000000" pitchFamily="2" charset="2"/>
              <a:buChar char="Ø"/>
            </a:pPr>
            <a:r>
              <a:rPr lang="en-US" sz="2000" dirty="0">
                <a:latin typeface="Calibri" pitchFamily="34" charset="0"/>
              </a:rPr>
              <a:t>Bump magnets for beam manipulations  </a:t>
            </a:r>
          </a:p>
        </p:txBody>
      </p:sp>
    </p:spTree>
    <p:extLst>
      <p:ext uri="{BB962C8B-B14F-4D97-AF65-F5344CB8AC3E}">
        <p14:creationId xmlns:p14="http://schemas.microsoft.com/office/powerpoint/2010/main" val="20486086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C0070-7D05-41AD-BC68-FFD5EEBEFADE}"/>
              </a:ext>
            </a:extLst>
          </p:cNvPr>
          <p:cNvSpPr>
            <a:spLocks noGrp="1"/>
          </p:cNvSpPr>
          <p:nvPr>
            <p:ph type="title"/>
          </p:nvPr>
        </p:nvSpPr>
        <p:spPr>
          <a:xfrm>
            <a:off x="0" y="0"/>
            <a:ext cx="12192000" cy="838986"/>
          </a:xfrm>
        </p:spPr>
        <p:txBody>
          <a:bodyPr/>
          <a:lstStyle/>
          <a:p>
            <a:r>
              <a:rPr lang="fr-CH" sz="4000" dirty="0"/>
              <a:t>The CNAO synchrotron for </a:t>
            </a:r>
            <a:r>
              <a:rPr lang="fr-CH" sz="4000" dirty="0" err="1"/>
              <a:t>carbon</a:t>
            </a:r>
            <a:r>
              <a:rPr lang="fr-CH" sz="4000" dirty="0"/>
              <a:t> ion </a:t>
            </a:r>
            <a:r>
              <a:rPr lang="fr-CH" sz="4000" dirty="0" err="1"/>
              <a:t>therapy</a:t>
            </a:r>
            <a:endParaRPr lang="en-GB" sz="4000" dirty="0"/>
          </a:p>
        </p:txBody>
      </p:sp>
      <p:sp>
        <p:nvSpPr>
          <p:cNvPr id="4" name="Date Placeholder 3">
            <a:extLst>
              <a:ext uri="{FF2B5EF4-FFF2-40B4-BE49-F238E27FC236}">
                <a16:creationId xmlns:a16="http://schemas.microsoft.com/office/drawing/2014/main" id="{C25EEA59-69A7-44A0-A3DC-A320811B15F6}"/>
              </a:ext>
            </a:extLst>
          </p:cNvPr>
          <p:cNvSpPr>
            <a:spLocks noGrp="1"/>
          </p:cNvSpPr>
          <p:nvPr>
            <p:ph type="dt" sz="half" idx="14"/>
          </p:nvPr>
        </p:nvSpPr>
        <p:spPr/>
        <p:txBody>
          <a:bodyPr/>
          <a:lstStyle/>
          <a:p>
            <a:fld id="{23793A62-AA7E-5A4D-A43E-DF1B3593C4E5}" type="datetime1">
              <a:rPr lang="en-US" smtClean="0"/>
              <a:t>4/24/2024</a:t>
            </a:fld>
            <a:endParaRPr lang="en-US" dirty="0"/>
          </a:p>
        </p:txBody>
      </p:sp>
      <p:sp>
        <p:nvSpPr>
          <p:cNvPr id="5" name="Footer Placeholder 4">
            <a:extLst>
              <a:ext uri="{FF2B5EF4-FFF2-40B4-BE49-F238E27FC236}">
                <a16:creationId xmlns:a16="http://schemas.microsoft.com/office/drawing/2014/main" id="{B9423EFC-7402-4007-9F19-A183CC317994}"/>
              </a:ext>
            </a:extLst>
          </p:cNvPr>
          <p:cNvSpPr>
            <a:spLocks noGrp="1"/>
          </p:cNvSpPr>
          <p:nvPr>
            <p:ph type="ftr" sz="quarter" idx="15"/>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F04A88BE-85E1-4B7E-B501-41BD46953AFD}"/>
              </a:ext>
            </a:extLst>
          </p:cNvPr>
          <p:cNvSpPr>
            <a:spLocks noGrp="1"/>
          </p:cNvSpPr>
          <p:nvPr>
            <p:ph type="sldNum" sz="quarter" idx="16"/>
          </p:nvPr>
        </p:nvSpPr>
        <p:spPr/>
        <p:txBody>
          <a:bodyPr/>
          <a:lstStyle/>
          <a:p>
            <a:fld id="{36B5EA5A-BC32-A742-B11B-8E7414D5B535}" type="slidenum">
              <a:rPr lang="en-US" smtClean="0"/>
              <a:pPr/>
              <a:t>63</a:t>
            </a:fld>
            <a:endParaRPr lang="en-US" dirty="0"/>
          </a:p>
        </p:txBody>
      </p:sp>
      <p:pic>
        <p:nvPicPr>
          <p:cNvPr id="10" name="Picture 9" descr="Diagram&#10;&#10;Description automatically generated">
            <a:extLst>
              <a:ext uri="{FF2B5EF4-FFF2-40B4-BE49-F238E27FC236}">
                <a16:creationId xmlns:a16="http://schemas.microsoft.com/office/drawing/2014/main" id="{A96080C6-B72E-4E2F-86FC-163FF75B1CE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832762" y="1079369"/>
            <a:ext cx="5049044" cy="3231388"/>
          </a:xfrm>
          <a:prstGeom prst="rect">
            <a:avLst/>
          </a:prstGeom>
        </p:spPr>
      </p:pic>
      <p:pic>
        <p:nvPicPr>
          <p:cNvPr id="12" name="Picture 11" descr="A high angle view of a factory&#10;&#10;Description automatically generated with medium confidence">
            <a:extLst>
              <a:ext uri="{FF2B5EF4-FFF2-40B4-BE49-F238E27FC236}">
                <a16:creationId xmlns:a16="http://schemas.microsoft.com/office/drawing/2014/main" id="{07038EC4-C454-4675-A3BD-9A524D61B2A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3593" y="1261185"/>
            <a:ext cx="8065590" cy="4859518"/>
          </a:xfrm>
          <a:prstGeom prst="rect">
            <a:avLst/>
          </a:prstGeom>
        </p:spPr>
      </p:pic>
      <p:pic>
        <p:nvPicPr>
          <p:cNvPr id="14" name="Picture 13" descr="Table&#10;&#10;Description automatically generated">
            <a:extLst>
              <a:ext uri="{FF2B5EF4-FFF2-40B4-BE49-F238E27FC236}">
                <a16:creationId xmlns:a16="http://schemas.microsoft.com/office/drawing/2014/main" id="{28651A71-D237-478E-B7D0-D4927D64E5F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36249" y="4284845"/>
            <a:ext cx="3872158" cy="1835858"/>
          </a:xfrm>
          <a:prstGeom prst="rect">
            <a:avLst/>
          </a:prstGeom>
        </p:spPr>
      </p:pic>
    </p:spTree>
    <p:extLst>
      <p:ext uri="{BB962C8B-B14F-4D97-AF65-F5344CB8AC3E}">
        <p14:creationId xmlns:p14="http://schemas.microsoft.com/office/powerpoint/2010/main" val="248068162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67"/>
            <a:ext cx="12192000" cy="940443"/>
          </a:xfrm>
        </p:spPr>
        <p:txBody>
          <a:bodyPr/>
          <a:lstStyle/>
          <a:p>
            <a:r>
              <a:rPr lang="en-US" dirty="0"/>
              <a:t>The smallest CERN synchrotron: LEIR</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64</a:t>
            </a:fld>
            <a:endParaRPr lang="en-US" dirty="0">
              <a:solidFill>
                <a:srgbClr val="0055A0">
                  <a:tint val="75000"/>
                </a:srgbClr>
              </a:solidFill>
            </a:endParaRPr>
          </a:p>
        </p:txBody>
      </p:sp>
      <p:pic>
        <p:nvPicPr>
          <p:cNvPr id="7" name="Picture 6" descr="LEIR-A5-at-72-dpi.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6189" y="1122972"/>
            <a:ext cx="7780423" cy="5076000"/>
          </a:xfrm>
          <a:prstGeom prst="rect">
            <a:avLst/>
          </a:prstGeom>
        </p:spPr>
      </p:pic>
      <p:pic>
        <p:nvPicPr>
          <p:cNvPr id="4" name="Picture 3">
            <a:extLst>
              <a:ext uri="{FF2B5EF4-FFF2-40B4-BE49-F238E27FC236}">
                <a16:creationId xmlns:a16="http://schemas.microsoft.com/office/drawing/2014/main" id="{BE786904-E249-4763-A32D-94D0ECAE71E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548035" y="3855563"/>
            <a:ext cx="4643966" cy="2358373"/>
          </a:xfrm>
          <a:prstGeom prst="rect">
            <a:avLst/>
          </a:prstGeom>
        </p:spPr>
      </p:pic>
    </p:spTree>
    <p:extLst>
      <p:ext uri="{BB962C8B-B14F-4D97-AF65-F5344CB8AC3E}">
        <p14:creationId xmlns:p14="http://schemas.microsoft.com/office/powerpoint/2010/main" val="65786824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044"/>
            <a:ext cx="12192000" cy="784648"/>
          </a:xfrm>
        </p:spPr>
        <p:txBody>
          <a:bodyPr>
            <a:normAutofit/>
          </a:bodyPr>
          <a:lstStyle/>
          <a:p>
            <a:r>
              <a:rPr lang="en-US" dirty="0"/>
              <a:t>Linear and circular accelerators</a:t>
            </a:r>
            <a:endParaRPr lang="en-GB" dirty="0"/>
          </a:p>
        </p:txBody>
      </p:sp>
      <p:sp>
        <p:nvSpPr>
          <p:cNvPr id="4" name="Line 13"/>
          <p:cNvSpPr>
            <a:spLocks noChangeShapeType="1"/>
          </p:cNvSpPr>
          <p:nvPr/>
        </p:nvSpPr>
        <p:spPr bwMode="auto">
          <a:xfrm>
            <a:off x="2227434" y="2323802"/>
            <a:ext cx="2438400" cy="0"/>
          </a:xfrm>
          <a:prstGeom prst="line">
            <a:avLst/>
          </a:prstGeom>
          <a:noFill/>
          <a:ln w="19050">
            <a:solidFill>
              <a:schemeClr val="hlink"/>
            </a:solidFill>
            <a:round/>
            <a:headEnd type="none" w="sm" len="sm"/>
            <a:tailEnd type="none" w="sm" len="sm"/>
          </a:ln>
          <a:effectLst/>
        </p:spPr>
        <p:txBody>
          <a:bodyPr/>
          <a:lstStyle/>
          <a:p>
            <a:pPr eaLnBrk="0" fontAlgn="base" hangingPunct="0">
              <a:spcBef>
                <a:spcPct val="0"/>
              </a:spcBef>
              <a:spcAft>
                <a:spcPct val="0"/>
              </a:spcAft>
            </a:pPr>
            <a:endParaRPr lang="en-US" sz="2000" b="1">
              <a:solidFill>
                <a:srgbClr val="000000"/>
              </a:solidFill>
            </a:endParaRPr>
          </a:p>
        </p:txBody>
      </p:sp>
      <p:sp>
        <p:nvSpPr>
          <p:cNvPr id="5" name="Oval 5"/>
          <p:cNvSpPr>
            <a:spLocks noChangeArrowheads="1"/>
          </p:cNvSpPr>
          <p:nvPr/>
        </p:nvSpPr>
        <p:spPr bwMode="auto">
          <a:xfrm>
            <a:off x="6723234" y="1409402"/>
            <a:ext cx="2209800" cy="2133600"/>
          </a:xfrm>
          <a:prstGeom prst="ellipse">
            <a:avLst/>
          </a:prstGeom>
          <a:solidFill>
            <a:schemeClr val="bg1"/>
          </a:solidFill>
          <a:ln w="19050">
            <a:solidFill>
              <a:schemeClr val="hlink"/>
            </a:solidFill>
            <a:round/>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6" name="Rectangle 6"/>
          <p:cNvSpPr>
            <a:spLocks noChangeArrowheads="1"/>
          </p:cNvSpPr>
          <p:nvPr/>
        </p:nvSpPr>
        <p:spPr bwMode="auto">
          <a:xfrm>
            <a:off x="7790034" y="3314402"/>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7" name="Rectangle 7"/>
          <p:cNvSpPr>
            <a:spLocks noChangeArrowheads="1"/>
          </p:cNvSpPr>
          <p:nvPr/>
        </p:nvSpPr>
        <p:spPr bwMode="auto">
          <a:xfrm>
            <a:off x="2379834" y="2095202"/>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8" name="Rectangle 8"/>
          <p:cNvSpPr>
            <a:spLocks noChangeArrowheads="1"/>
          </p:cNvSpPr>
          <p:nvPr/>
        </p:nvSpPr>
        <p:spPr bwMode="auto">
          <a:xfrm>
            <a:off x="2608434" y="2095202"/>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9" name="Rectangle 9"/>
          <p:cNvSpPr>
            <a:spLocks noChangeArrowheads="1"/>
          </p:cNvSpPr>
          <p:nvPr/>
        </p:nvSpPr>
        <p:spPr bwMode="auto">
          <a:xfrm>
            <a:off x="2913234" y="2095202"/>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10" name="Rectangle 10"/>
          <p:cNvSpPr>
            <a:spLocks noChangeArrowheads="1"/>
          </p:cNvSpPr>
          <p:nvPr/>
        </p:nvSpPr>
        <p:spPr bwMode="auto">
          <a:xfrm>
            <a:off x="3294234" y="2095202"/>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11" name="Rectangle 11"/>
          <p:cNvSpPr>
            <a:spLocks noChangeArrowheads="1"/>
          </p:cNvSpPr>
          <p:nvPr/>
        </p:nvSpPr>
        <p:spPr bwMode="auto">
          <a:xfrm>
            <a:off x="3751434" y="2095202"/>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12" name="Rectangle 12"/>
          <p:cNvSpPr>
            <a:spLocks noChangeArrowheads="1"/>
          </p:cNvSpPr>
          <p:nvPr/>
        </p:nvSpPr>
        <p:spPr bwMode="auto">
          <a:xfrm>
            <a:off x="4284834" y="2095202"/>
            <a:ext cx="152400" cy="457200"/>
          </a:xfrm>
          <a:prstGeom prst="rect">
            <a:avLst/>
          </a:prstGeom>
          <a:solidFill>
            <a:schemeClr val="bg1"/>
          </a:solidFill>
          <a:ln w="12700">
            <a:solidFill>
              <a:schemeClr val="tx1"/>
            </a:solidFill>
            <a:miter lim="800000"/>
            <a:headEnd type="none" w="sm" len="sm"/>
            <a:tailEnd type="none" w="sm" len="sm"/>
          </a:ln>
          <a:effectLst/>
        </p:spPr>
        <p:txBody>
          <a:bodyPr wrap="none" anchor="ctr"/>
          <a:lstStyle/>
          <a:p>
            <a:pPr eaLnBrk="0" fontAlgn="base" hangingPunct="0">
              <a:spcBef>
                <a:spcPct val="0"/>
              </a:spcBef>
              <a:spcAft>
                <a:spcPct val="0"/>
              </a:spcAft>
            </a:pPr>
            <a:endParaRPr lang="en-US" sz="2000" b="1">
              <a:solidFill>
                <a:srgbClr val="000000"/>
              </a:solidFill>
            </a:endParaRPr>
          </a:p>
        </p:txBody>
      </p:sp>
      <p:sp>
        <p:nvSpPr>
          <p:cNvPr id="13" name="Line 14"/>
          <p:cNvSpPr>
            <a:spLocks noChangeShapeType="1"/>
          </p:cNvSpPr>
          <p:nvPr/>
        </p:nvSpPr>
        <p:spPr bwMode="auto">
          <a:xfrm>
            <a:off x="4818234" y="2323802"/>
            <a:ext cx="381000" cy="0"/>
          </a:xfrm>
          <a:prstGeom prst="line">
            <a:avLst/>
          </a:prstGeom>
          <a:noFill/>
          <a:ln w="19050">
            <a:solidFill>
              <a:schemeClr val="tx1"/>
            </a:solidFill>
            <a:round/>
            <a:headEnd type="none" w="sm" len="sm"/>
            <a:tailEnd type="triangle" w="sm" len="sm"/>
          </a:ln>
          <a:effectLst/>
        </p:spPr>
        <p:txBody>
          <a:bodyPr/>
          <a:lstStyle/>
          <a:p>
            <a:pPr eaLnBrk="0" fontAlgn="base" hangingPunct="0">
              <a:spcBef>
                <a:spcPct val="0"/>
              </a:spcBef>
              <a:spcAft>
                <a:spcPct val="0"/>
              </a:spcAft>
            </a:pPr>
            <a:endParaRPr lang="en-US" sz="2000" b="1">
              <a:solidFill>
                <a:srgbClr val="000000"/>
              </a:solidFill>
            </a:endParaRPr>
          </a:p>
        </p:txBody>
      </p:sp>
      <p:sp>
        <p:nvSpPr>
          <p:cNvPr id="14" name="Text Box 18"/>
          <p:cNvSpPr txBox="1">
            <a:spLocks noChangeArrowheads="1"/>
          </p:cNvSpPr>
          <p:nvPr/>
        </p:nvSpPr>
        <p:spPr bwMode="auto">
          <a:xfrm>
            <a:off x="869605" y="4152602"/>
            <a:ext cx="4863029" cy="1892826"/>
          </a:xfrm>
          <a:prstGeom prst="rect">
            <a:avLst/>
          </a:prstGeom>
          <a:noFill/>
          <a:ln w="12700">
            <a:solidFill>
              <a:schemeClr val="tx1"/>
            </a:solidFill>
            <a:miter lim="800000"/>
            <a:headEnd type="none" w="sm" len="sm"/>
            <a:tailEnd type="none" w="sm" len="sm"/>
          </a:ln>
          <a:effectLst/>
        </p:spPr>
        <p:txBody>
          <a:bodyPr wrap="square">
            <a:spAutoFit/>
          </a:bodyPr>
          <a:lstStyle/>
          <a:p>
            <a:pPr eaLnBrk="0" fontAlgn="base" hangingPunct="0">
              <a:spcBef>
                <a:spcPct val="0"/>
              </a:spcBef>
              <a:spcAft>
                <a:spcPct val="0"/>
              </a:spcAft>
            </a:pPr>
            <a:r>
              <a:rPr lang="en-US" sz="1600" b="1">
                <a:solidFill>
                  <a:srgbClr val="FC0128"/>
                </a:solidFill>
                <a:latin typeface="Comic Sans MS" pitchFamily="66" charset="0"/>
              </a:rPr>
              <a:t>Linear accelerator</a:t>
            </a:r>
            <a:r>
              <a:rPr lang="en-US" sz="1600">
                <a:solidFill>
                  <a:srgbClr val="000000"/>
                </a:solidFill>
                <a:latin typeface="Comic Sans MS" pitchFamily="66" charset="0"/>
              </a:rPr>
              <a:t>:</a:t>
            </a:r>
          </a:p>
          <a:p>
            <a:pPr eaLnBrk="0" fontAlgn="base" hangingPunct="0">
              <a:spcBef>
                <a:spcPct val="0"/>
              </a:spcBef>
              <a:spcAft>
                <a:spcPct val="0"/>
              </a:spcAft>
            </a:pPr>
            <a:endParaRPr lang="en-US" sz="800">
              <a:solidFill>
                <a:srgbClr val="000000"/>
              </a:solidFill>
              <a:latin typeface="Comic Sans MS" pitchFamily="66" charset="0"/>
            </a:endParaRPr>
          </a:p>
          <a:p>
            <a:pPr eaLnBrk="0" fontAlgn="base" hangingPunct="0">
              <a:spcBef>
                <a:spcPct val="0"/>
              </a:spcBef>
              <a:spcAft>
                <a:spcPct val="0"/>
              </a:spcAft>
            </a:pPr>
            <a:r>
              <a:rPr lang="en-US" sz="1400">
                <a:solidFill>
                  <a:srgbClr val="000000"/>
                </a:solidFill>
                <a:latin typeface="Comic Sans MS" pitchFamily="66" charset="0"/>
              </a:rPr>
              <a:t>Particles accelerated by a sequence of gaps (all at the same RF phase). </a:t>
            </a:r>
          </a:p>
          <a:p>
            <a:pPr eaLnBrk="0" fontAlgn="base" hangingPunct="0">
              <a:spcBef>
                <a:spcPct val="0"/>
              </a:spcBef>
              <a:spcAft>
                <a:spcPct val="0"/>
              </a:spcAft>
            </a:pPr>
            <a:endParaRPr lang="en-US" sz="700">
              <a:solidFill>
                <a:srgbClr val="000000"/>
              </a:solidFill>
              <a:latin typeface="Comic Sans MS" pitchFamily="66" charset="0"/>
            </a:endParaRPr>
          </a:p>
          <a:p>
            <a:pPr eaLnBrk="0" fontAlgn="base" hangingPunct="0">
              <a:spcBef>
                <a:spcPct val="0"/>
              </a:spcBef>
              <a:spcAft>
                <a:spcPct val="0"/>
              </a:spcAft>
            </a:pPr>
            <a:r>
              <a:rPr lang="en-US" sz="1400">
                <a:solidFill>
                  <a:srgbClr val="000000"/>
                </a:solidFill>
                <a:latin typeface="Comic Sans MS" pitchFamily="66" charset="0"/>
              </a:rPr>
              <a:t>Distance between gaps increases proportionally to the particle velocity, to keep synchronicity.</a:t>
            </a:r>
          </a:p>
          <a:p>
            <a:pPr eaLnBrk="0" fontAlgn="base" hangingPunct="0">
              <a:spcBef>
                <a:spcPct val="0"/>
              </a:spcBef>
              <a:spcAft>
                <a:spcPct val="0"/>
              </a:spcAft>
            </a:pPr>
            <a:endParaRPr lang="en-US" sz="1400">
              <a:solidFill>
                <a:srgbClr val="000000"/>
              </a:solidFill>
              <a:latin typeface="Comic Sans MS" pitchFamily="66" charset="0"/>
            </a:endParaRPr>
          </a:p>
          <a:p>
            <a:pPr eaLnBrk="0" fontAlgn="base" hangingPunct="0">
              <a:spcBef>
                <a:spcPct val="0"/>
              </a:spcBef>
              <a:spcAft>
                <a:spcPct val="0"/>
              </a:spcAft>
            </a:pPr>
            <a:r>
              <a:rPr lang="en-US" sz="1400">
                <a:solidFill>
                  <a:srgbClr val="000000"/>
                </a:solidFill>
                <a:latin typeface="Comic Sans MS" pitchFamily="66" charset="0"/>
              </a:rPr>
              <a:t>Used in the range where </a:t>
            </a:r>
            <a:r>
              <a:rPr lang="en-US" sz="1600">
                <a:solidFill>
                  <a:srgbClr val="000000"/>
                </a:solidFill>
                <a:latin typeface="Symbol" pitchFamily="18" charset="2"/>
              </a:rPr>
              <a:t>b</a:t>
            </a:r>
            <a:r>
              <a:rPr lang="en-US" sz="1400">
                <a:solidFill>
                  <a:srgbClr val="000000"/>
                </a:solidFill>
                <a:latin typeface="Comic Sans MS" pitchFamily="66" charset="0"/>
              </a:rPr>
              <a:t> increases. “Newton” machine</a:t>
            </a:r>
            <a:endParaRPr lang="en-US" sz="1600">
              <a:solidFill>
                <a:srgbClr val="000000"/>
              </a:solidFill>
              <a:latin typeface="Comic Sans MS" pitchFamily="66" charset="0"/>
            </a:endParaRPr>
          </a:p>
        </p:txBody>
      </p:sp>
      <p:sp>
        <p:nvSpPr>
          <p:cNvPr id="15" name="Text Box 19"/>
          <p:cNvSpPr txBox="1">
            <a:spLocks noChangeArrowheads="1"/>
          </p:cNvSpPr>
          <p:nvPr/>
        </p:nvSpPr>
        <p:spPr bwMode="auto">
          <a:xfrm>
            <a:off x="6037434" y="4152602"/>
            <a:ext cx="5518544" cy="1923604"/>
          </a:xfrm>
          <a:prstGeom prst="rect">
            <a:avLst/>
          </a:prstGeom>
          <a:noFill/>
          <a:ln w="12700">
            <a:solidFill>
              <a:schemeClr val="tx1"/>
            </a:solidFill>
            <a:miter lim="800000"/>
            <a:headEnd type="none" w="sm" len="sm"/>
            <a:tailEnd type="none" w="sm" len="sm"/>
          </a:ln>
          <a:effectLst/>
        </p:spPr>
        <p:txBody>
          <a:bodyPr wrap="square">
            <a:spAutoFit/>
          </a:bodyPr>
          <a:lstStyle/>
          <a:p>
            <a:pPr eaLnBrk="0" fontAlgn="base" hangingPunct="0">
              <a:spcBef>
                <a:spcPct val="0"/>
              </a:spcBef>
              <a:spcAft>
                <a:spcPct val="0"/>
              </a:spcAft>
            </a:pPr>
            <a:r>
              <a:rPr lang="en-US" sz="1600" b="1">
                <a:solidFill>
                  <a:srgbClr val="FC0128"/>
                </a:solidFill>
                <a:latin typeface="Comic Sans MS" pitchFamily="66" charset="0"/>
              </a:rPr>
              <a:t>Circular accelerator</a:t>
            </a:r>
            <a:r>
              <a:rPr lang="en-US" sz="1600">
                <a:solidFill>
                  <a:srgbClr val="000000"/>
                </a:solidFill>
                <a:latin typeface="Comic Sans MS" pitchFamily="66" charset="0"/>
              </a:rPr>
              <a:t>:</a:t>
            </a:r>
          </a:p>
          <a:p>
            <a:pPr eaLnBrk="0" fontAlgn="base" hangingPunct="0">
              <a:spcBef>
                <a:spcPct val="0"/>
              </a:spcBef>
              <a:spcAft>
                <a:spcPct val="0"/>
              </a:spcAft>
            </a:pPr>
            <a:endParaRPr lang="en-US" sz="800">
              <a:solidFill>
                <a:srgbClr val="000000"/>
              </a:solidFill>
              <a:latin typeface="Comic Sans MS" pitchFamily="66" charset="0"/>
            </a:endParaRPr>
          </a:p>
          <a:p>
            <a:pPr eaLnBrk="0" fontAlgn="base" hangingPunct="0">
              <a:spcBef>
                <a:spcPct val="0"/>
              </a:spcBef>
              <a:spcAft>
                <a:spcPct val="0"/>
              </a:spcAft>
            </a:pPr>
            <a:r>
              <a:rPr lang="en-US" sz="1400">
                <a:solidFill>
                  <a:srgbClr val="000000"/>
                </a:solidFill>
                <a:latin typeface="Comic Sans MS" pitchFamily="66" charset="0"/>
              </a:rPr>
              <a:t>Particles accelerated by one (or more) gaps at given positions in the ring. </a:t>
            </a:r>
          </a:p>
          <a:p>
            <a:pPr eaLnBrk="0" fontAlgn="base" hangingPunct="0">
              <a:spcBef>
                <a:spcPct val="0"/>
              </a:spcBef>
              <a:spcAft>
                <a:spcPct val="0"/>
              </a:spcAft>
            </a:pPr>
            <a:endParaRPr lang="en-US" sz="700">
              <a:solidFill>
                <a:srgbClr val="000000"/>
              </a:solidFill>
              <a:latin typeface="Comic Sans MS" pitchFamily="66" charset="0"/>
            </a:endParaRPr>
          </a:p>
          <a:p>
            <a:pPr eaLnBrk="0" fontAlgn="base" hangingPunct="0">
              <a:spcBef>
                <a:spcPct val="0"/>
              </a:spcBef>
              <a:spcAft>
                <a:spcPct val="0"/>
              </a:spcAft>
            </a:pPr>
            <a:r>
              <a:rPr lang="en-US" sz="1400">
                <a:solidFill>
                  <a:srgbClr val="000000"/>
                </a:solidFill>
                <a:latin typeface="Comic Sans MS" pitchFamily="66" charset="0"/>
              </a:rPr>
              <a:t>Distance between gaps is fixed. Synchronicity only for </a:t>
            </a:r>
            <a:r>
              <a:rPr lang="en-US" sz="1600">
                <a:solidFill>
                  <a:srgbClr val="000000"/>
                </a:solidFill>
                <a:latin typeface="Symbol" pitchFamily="18" charset="2"/>
              </a:rPr>
              <a:t>b</a:t>
            </a:r>
            <a:r>
              <a:rPr lang="en-US" sz="1600">
                <a:solidFill>
                  <a:srgbClr val="000000"/>
                </a:solidFill>
                <a:cs typeface="Arial" charset="0"/>
              </a:rPr>
              <a:t>~const</a:t>
            </a:r>
            <a:r>
              <a:rPr lang="en-US" sz="1400">
                <a:solidFill>
                  <a:srgbClr val="000000"/>
                </a:solidFill>
                <a:latin typeface="Comic Sans MS" pitchFamily="66" charset="0"/>
              </a:rPr>
              <a:t>, or varying (in a limited range!) the RF frequency.</a:t>
            </a:r>
          </a:p>
          <a:p>
            <a:pPr eaLnBrk="0" fontAlgn="base" hangingPunct="0">
              <a:spcBef>
                <a:spcPct val="0"/>
              </a:spcBef>
              <a:spcAft>
                <a:spcPct val="0"/>
              </a:spcAft>
            </a:pPr>
            <a:endParaRPr lang="en-US" sz="1400">
              <a:solidFill>
                <a:srgbClr val="000000"/>
              </a:solidFill>
              <a:latin typeface="Comic Sans MS" pitchFamily="66" charset="0"/>
            </a:endParaRPr>
          </a:p>
          <a:p>
            <a:pPr eaLnBrk="0" fontAlgn="base" hangingPunct="0">
              <a:spcBef>
                <a:spcPct val="0"/>
              </a:spcBef>
              <a:spcAft>
                <a:spcPct val="0"/>
              </a:spcAft>
            </a:pPr>
            <a:r>
              <a:rPr lang="en-US" sz="1400">
                <a:solidFill>
                  <a:srgbClr val="000000"/>
                </a:solidFill>
                <a:latin typeface="Comic Sans MS" pitchFamily="66" charset="0"/>
              </a:rPr>
              <a:t>Used in the range where </a:t>
            </a:r>
            <a:r>
              <a:rPr lang="en-US" sz="1600">
                <a:solidFill>
                  <a:srgbClr val="000000"/>
                </a:solidFill>
                <a:latin typeface="Symbol" pitchFamily="18" charset="2"/>
              </a:rPr>
              <a:t>b</a:t>
            </a:r>
            <a:r>
              <a:rPr lang="en-US" sz="1400">
                <a:solidFill>
                  <a:srgbClr val="000000"/>
                </a:solidFill>
                <a:latin typeface="Comic Sans MS" pitchFamily="66" charset="0"/>
              </a:rPr>
              <a:t> is nearly constant. “Einstein” machine</a:t>
            </a:r>
            <a:endParaRPr lang="en-US" sz="1600">
              <a:solidFill>
                <a:srgbClr val="000000"/>
              </a:solidFill>
              <a:latin typeface="Comic Sans MS" pitchFamily="66" charset="0"/>
            </a:endParaRPr>
          </a:p>
        </p:txBody>
      </p:sp>
      <p:sp>
        <p:nvSpPr>
          <p:cNvPr id="16" name="Text Box 21"/>
          <p:cNvSpPr txBox="1">
            <a:spLocks noChangeArrowheads="1"/>
          </p:cNvSpPr>
          <p:nvPr/>
        </p:nvSpPr>
        <p:spPr bwMode="auto">
          <a:xfrm>
            <a:off x="8399635" y="3466802"/>
            <a:ext cx="1673225" cy="336550"/>
          </a:xfrm>
          <a:prstGeom prst="rect">
            <a:avLst/>
          </a:prstGeom>
          <a:noFill/>
          <a:ln w="12700">
            <a:noFill/>
            <a:miter lim="800000"/>
            <a:headEnd type="none" w="sm" len="sm"/>
            <a:tailEnd type="none" w="sm" len="sm"/>
          </a:ln>
          <a:effectLst/>
        </p:spPr>
        <p:txBody>
          <a:bodyPr wrap="none">
            <a:spAutoFit/>
          </a:bodyPr>
          <a:lstStyle/>
          <a:p>
            <a:pPr eaLnBrk="0" fontAlgn="base" hangingPunct="0">
              <a:spcBef>
                <a:spcPct val="0"/>
              </a:spcBef>
              <a:spcAft>
                <a:spcPct val="0"/>
              </a:spcAft>
            </a:pPr>
            <a:r>
              <a:rPr lang="en-GB" sz="1600" i="1">
                <a:solidFill>
                  <a:srgbClr val="000000"/>
                </a:solidFill>
              </a:rPr>
              <a:t>d=2</a:t>
            </a:r>
            <a:r>
              <a:rPr lang="en-GB" sz="1600" i="1">
                <a:solidFill>
                  <a:srgbClr val="000000"/>
                </a:solidFill>
                <a:latin typeface="Symbol" pitchFamily="18" charset="2"/>
              </a:rPr>
              <a:t>p</a:t>
            </a:r>
            <a:r>
              <a:rPr lang="en-GB" sz="1600" i="1">
                <a:solidFill>
                  <a:srgbClr val="000000"/>
                </a:solidFill>
              </a:rPr>
              <a:t>R=constant</a:t>
            </a:r>
            <a:endParaRPr lang="en-US" sz="1600" i="1">
              <a:solidFill>
                <a:srgbClr val="000000"/>
              </a:solidFill>
            </a:endParaRPr>
          </a:p>
        </p:txBody>
      </p:sp>
      <p:sp>
        <p:nvSpPr>
          <p:cNvPr id="17" name="Text Box 22"/>
          <p:cNvSpPr txBox="1">
            <a:spLocks noChangeArrowheads="1"/>
          </p:cNvSpPr>
          <p:nvPr/>
        </p:nvSpPr>
        <p:spPr bwMode="auto">
          <a:xfrm>
            <a:off x="1846435" y="3466802"/>
            <a:ext cx="1636713" cy="336550"/>
          </a:xfrm>
          <a:prstGeom prst="rect">
            <a:avLst/>
          </a:prstGeom>
          <a:noFill/>
          <a:ln w="12700">
            <a:noFill/>
            <a:miter lim="800000"/>
            <a:headEnd type="none" w="sm" len="sm"/>
            <a:tailEnd type="none" w="sm" len="sm"/>
          </a:ln>
          <a:effectLst/>
        </p:spPr>
        <p:txBody>
          <a:bodyPr wrap="none">
            <a:spAutoFit/>
          </a:bodyPr>
          <a:lstStyle/>
          <a:p>
            <a:pPr eaLnBrk="0" fontAlgn="base" hangingPunct="0">
              <a:spcBef>
                <a:spcPct val="0"/>
              </a:spcBef>
              <a:spcAft>
                <a:spcPct val="0"/>
              </a:spcAft>
            </a:pPr>
            <a:r>
              <a:rPr lang="en-GB" sz="1600" i="1">
                <a:solidFill>
                  <a:srgbClr val="000000"/>
                </a:solidFill>
              </a:rPr>
              <a:t>d=</a:t>
            </a:r>
            <a:r>
              <a:rPr lang="en-GB" sz="1600" i="1">
                <a:solidFill>
                  <a:srgbClr val="000000"/>
                </a:solidFill>
                <a:latin typeface="Symbol" pitchFamily="18" charset="2"/>
              </a:rPr>
              <a:t>bl</a:t>
            </a:r>
            <a:r>
              <a:rPr lang="en-GB" sz="1600" i="1">
                <a:solidFill>
                  <a:srgbClr val="000000"/>
                </a:solidFill>
              </a:rPr>
              <a:t>/2=variable</a:t>
            </a:r>
            <a:endParaRPr lang="en-US" sz="1600" i="1">
              <a:solidFill>
                <a:srgbClr val="000000"/>
              </a:solidFill>
            </a:endParaRPr>
          </a:p>
        </p:txBody>
      </p:sp>
      <p:sp>
        <p:nvSpPr>
          <p:cNvPr id="18" name="Line 24"/>
          <p:cNvSpPr>
            <a:spLocks noChangeShapeType="1"/>
          </p:cNvSpPr>
          <p:nvPr/>
        </p:nvSpPr>
        <p:spPr bwMode="auto">
          <a:xfrm>
            <a:off x="3370434" y="2704802"/>
            <a:ext cx="457200" cy="0"/>
          </a:xfrm>
          <a:prstGeom prst="line">
            <a:avLst/>
          </a:prstGeom>
          <a:noFill/>
          <a:ln w="28575">
            <a:solidFill>
              <a:schemeClr val="accent2"/>
            </a:solidFill>
            <a:round/>
            <a:headEnd type="triangle" w="med" len="med"/>
            <a:tailEnd type="triangle" w="med" len="med"/>
          </a:ln>
          <a:effectLst/>
        </p:spPr>
        <p:txBody>
          <a:bodyPr/>
          <a:lstStyle/>
          <a:p>
            <a:pPr eaLnBrk="0" fontAlgn="base" hangingPunct="0">
              <a:spcBef>
                <a:spcPct val="0"/>
              </a:spcBef>
              <a:spcAft>
                <a:spcPct val="0"/>
              </a:spcAft>
            </a:pPr>
            <a:endParaRPr lang="en-US" sz="2000" b="1">
              <a:solidFill>
                <a:srgbClr val="000000"/>
              </a:solidFill>
            </a:endParaRPr>
          </a:p>
        </p:txBody>
      </p:sp>
      <p:sp>
        <p:nvSpPr>
          <p:cNvPr id="19" name="Text Box 25"/>
          <p:cNvSpPr txBox="1">
            <a:spLocks noChangeArrowheads="1"/>
          </p:cNvSpPr>
          <p:nvPr/>
        </p:nvSpPr>
        <p:spPr bwMode="auto">
          <a:xfrm>
            <a:off x="3446634" y="2730203"/>
            <a:ext cx="311150" cy="366713"/>
          </a:xfrm>
          <a:prstGeom prst="rect">
            <a:avLst/>
          </a:prstGeom>
          <a:noFill/>
          <a:ln w="12700">
            <a:noFill/>
            <a:miter lim="800000"/>
            <a:headEnd type="none" w="sm" len="sm"/>
            <a:tailEnd type="none" w="sm" len="sm"/>
          </a:ln>
          <a:effectLst/>
        </p:spPr>
        <p:txBody>
          <a:bodyPr wrap="none">
            <a:spAutoFit/>
          </a:bodyPr>
          <a:lstStyle/>
          <a:p>
            <a:pPr eaLnBrk="0" fontAlgn="base" hangingPunct="0">
              <a:spcBef>
                <a:spcPct val="0"/>
              </a:spcBef>
              <a:spcAft>
                <a:spcPct val="0"/>
              </a:spcAft>
            </a:pPr>
            <a:r>
              <a:rPr lang="en-GB" i="1">
                <a:solidFill>
                  <a:srgbClr val="000000"/>
                </a:solidFill>
              </a:rPr>
              <a:t>d</a:t>
            </a:r>
            <a:endParaRPr lang="en-US" i="1">
              <a:solidFill>
                <a:srgbClr val="000000"/>
              </a:solidFill>
            </a:endParaRPr>
          </a:p>
        </p:txBody>
      </p:sp>
      <p:pic>
        <p:nvPicPr>
          <p:cNvPr id="20" name="Picture 35"/>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332834" y="1714202"/>
            <a:ext cx="1017588" cy="787400"/>
          </a:xfrm>
          <a:prstGeom prst="rect">
            <a:avLst/>
          </a:prstGeom>
          <a:noFill/>
          <a:ln w="12700">
            <a:noFill/>
            <a:miter lim="800000"/>
            <a:headEnd type="none" w="sm" len="sm"/>
            <a:tailEnd type="none" w="sm" len="sm"/>
          </a:ln>
          <a:effectLst/>
        </p:spPr>
      </p:pic>
      <p:sp>
        <p:nvSpPr>
          <p:cNvPr id="21" name="Text Box 27"/>
          <p:cNvSpPr txBox="1">
            <a:spLocks noChangeArrowheads="1"/>
          </p:cNvSpPr>
          <p:nvPr/>
        </p:nvSpPr>
        <p:spPr bwMode="auto">
          <a:xfrm>
            <a:off x="7637634" y="1866603"/>
            <a:ext cx="311150" cy="366713"/>
          </a:xfrm>
          <a:prstGeom prst="rect">
            <a:avLst/>
          </a:prstGeom>
          <a:noFill/>
          <a:ln w="12700">
            <a:noFill/>
            <a:miter lim="800000"/>
            <a:headEnd type="none" w="sm" len="sm"/>
            <a:tailEnd type="none" w="sm" len="sm"/>
          </a:ln>
          <a:effectLst/>
        </p:spPr>
        <p:txBody>
          <a:bodyPr wrap="none">
            <a:spAutoFit/>
          </a:bodyPr>
          <a:lstStyle/>
          <a:p>
            <a:pPr eaLnBrk="0" fontAlgn="base" hangingPunct="0">
              <a:spcBef>
                <a:spcPct val="0"/>
              </a:spcBef>
              <a:spcAft>
                <a:spcPct val="0"/>
              </a:spcAft>
            </a:pPr>
            <a:r>
              <a:rPr lang="en-GB" i="1">
                <a:solidFill>
                  <a:srgbClr val="000000"/>
                </a:solidFill>
              </a:rPr>
              <a:t>d</a:t>
            </a:r>
            <a:endParaRPr lang="en-US" i="1">
              <a:solidFill>
                <a:srgbClr val="000000"/>
              </a:solidFill>
            </a:endParaRPr>
          </a:p>
        </p:txBody>
      </p:sp>
      <p:graphicFrame>
        <p:nvGraphicFramePr>
          <p:cNvPr id="22" name="Object 36"/>
          <p:cNvGraphicFramePr>
            <a:graphicFrameLocks noGrp="1" noChangeAspect="1"/>
          </p:cNvGraphicFramePr>
          <p:nvPr>
            <p:ph idx="1"/>
            <p:extLst>
              <p:ext uri="{D42A27DB-BD31-4B8C-83A1-F6EECF244321}">
                <p14:modId xmlns:p14="http://schemas.microsoft.com/office/powerpoint/2010/main" val="3696379743"/>
              </p:ext>
            </p:extLst>
          </p:nvPr>
        </p:nvGraphicFramePr>
        <p:xfrm>
          <a:off x="3980035" y="3314402"/>
          <a:ext cx="3230563" cy="730250"/>
        </p:xfrm>
        <a:graphic>
          <a:graphicData uri="http://schemas.openxmlformats.org/presentationml/2006/ole">
            <mc:AlternateContent xmlns:mc="http://schemas.openxmlformats.org/markup-compatibility/2006">
              <mc:Choice xmlns:v="urn:schemas-microsoft-com:vml" Requires="v">
                <p:oleObj name="Equation" r:id="rId3" imgW="1854000" imgH="419040" progId="Equation.3">
                  <p:embed/>
                </p:oleObj>
              </mc:Choice>
              <mc:Fallback>
                <p:oleObj name="Equation" r:id="rId3" imgW="1854000" imgH="419040" progId="Equation.3">
                  <p:embed/>
                  <p:pic>
                    <p:nvPicPr>
                      <p:cNvPr id="22" name="Object 3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80035" y="3314402"/>
                        <a:ext cx="3230563"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333FF"/>
                            </a:solidFill>
                            <a:miter lim="800000"/>
                            <a:headEnd/>
                            <a:tailEnd/>
                          </a14:hiddenLine>
                        </a:ext>
                      </a:extLst>
                    </p:spPr>
                  </p:pic>
                </p:oleObj>
              </mc:Fallback>
            </mc:AlternateContent>
          </a:graphicData>
        </a:graphic>
      </p:graphicFrame>
      <p:sp>
        <p:nvSpPr>
          <p:cNvPr id="23" name="Text Box 38"/>
          <p:cNvSpPr txBox="1">
            <a:spLocks noChangeArrowheads="1"/>
          </p:cNvSpPr>
          <p:nvPr/>
        </p:nvSpPr>
        <p:spPr bwMode="auto">
          <a:xfrm>
            <a:off x="3278359" y="1445915"/>
            <a:ext cx="1974850" cy="366712"/>
          </a:xfrm>
          <a:prstGeom prst="rect">
            <a:avLst/>
          </a:prstGeom>
          <a:noFill/>
          <a:ln w="12700">
            <a:noFill/>
            <a:miter lim="800000"/>
            <a:headEnd type="none" w="sm" len="sm"/>
            <a:tailEnd type="none" w="sm" len="sm"/>
          </a:ln>
          <a:effectLst/>
        </p:spPr>
        <p:txBody>
          <a:bodyPr wrap="none">
            <a:spAutoFit/>
          </a:bodyPr>
          <a:lstStyle/>
          <a:p>
            <a:pPr eaLnBrk="0" fontAlgn="base" hangingPunct="0">
              <a:spcBef>
                <a:spcPct val="0"/>
              </a:spcBef>
              <a:spcAft>
                <a:spcPct val="0"/>
              </a:spcAft>
            </a:pPr>
            <a:r>
              <a:rPr lang="en-GB">
                <a:solidFill>
                  <a:srgbClr val="000000"/>
                </a:solidFill>
              </a:rPr>
              <a:t>accelerating gaps</a:t>
            </a:r>
            <a:endParaRPr lang="en-US">
              <a:solidFill>
                <a:srgbClr val="000000"/>
              </a:solidFill>
            </a:endParaRPr>
          </a:p>
        </p:txBody>
      </p:sp>
      <p:sp>
        <p:nvSpPr>
          <p:cNvPr id="24" name="Text Box 39"/>
          <p:cNvSpPr txBox="1">
            <a:spLocks noChangeArrowheads="1"/>
          </p:cNvSpPr>
          <p:nvPr/>
        </p:nvSpPr>
        <p:spPr bwMode="auto">
          <a:xfrm>
            <a:off x="7256634" y="2476202"/>
            <a:ext cx="1447800" cy="641350"/>
          </a:xfrm>
          <a:prstGeom prst="rect">
            <a:avLst/>
          </a:prstGeom>
          <a:noFill/>
          <a:ln w="12700">
            <a:noFill/>
            <a:miter lim="800000"/>
            <a:headEnd type="none" w="sm" len="sm"/>
            <a:tailEnd type="none" w="sm" len="sm"/>
          </a:ln>
          <a:effectLst/>
        </p:spPr>
        <p:txBody>
          <a:bodyPr>
            <a:spAutoFit/>
          </a:bodyPr>
          <a:lstStyle/>
          <a:p>
            <a:pPr eaLnBrk="0" fontAlgn="base" hangingPunct="0">
              <a:spcBef>
                <a:spcPct val="0"/>
              </a:spcBef>
              <a:spcAft>
                <a:spcPct val="0"/>
              </a:spcAft>
            </a:pPr>
            <a:r>
              <a:rPr lang="en-GB">
                <a:solidFill>
                  <a:srgbClr val="000000"/>
                </a:solidFill>
              </a:rPr>
              <a:t>accelerating gap</a:t>
            </a:r>
            <a:endParaRPr lang="en-US">
              <a:solidFill>
                <a:srgbClr val="000000"/>
              </a:solidFill>
            </a:endParaRPr>
          </a:p>
        </p:txBody>
      </p:sp>
      <p:sp>
        <p:nvSpPr>
          <p:cNvPr id="25" name="Line 40"/>
          <p:cNvSpPr>
            <a:spLocks noChangeShapeType="1"/>
          </p:cNvSpPr>
          <p:nvPr/>
        </p:nvSpPr>
        <p:spPr bwMode="auto">
          <a:xfrm flipH="1">
            <a:off x="2989434" y="1790402"/>
            <a:ext cx="304800" cy="228600"/>
          </a:xfrm>
          <a:prstGeom prst="line">
            <a:avLst/>
          </a:prstGeom>
          <a:noFill/>
          <a:ln w="12700">
            <a:solidFill>
              <a:schemeClr val="tx1"/>
            </a:solidFill>
            <a:round/>
            <a:headEnd type="none" w="sm" len="sm"/>
            <a:tailEnd type="triangle" w="sm" len="sm"/>
          </a:ln>
          <a:effectLst/>
        </p:spPr>
        <p:txBody>
          <a:bodyPr/>
          <a:lstStyle/>
          <a:p>
            <a:pPr eaLnBrk="0" fontAlgn="base" hangingPunct="0">
              <a:spcBef>
                <a:spcPct val="0"/>
              </a:spcBef>
              <a:spcAft>
                <a:spcPct val="0"/>
              </a:spcAft>
            </a:pPr>
            <a:endParaRPr lang="en-US" sz="2000" b="1">
              <a:solidFill>
                <a:srgbClr val="000000"/>
              </a:solidFill>
            </a:endParaRPr>
          </a:p>
        </p:txBody>
      </p:sp>
      <p:sp>
        <p:nvSpPr>
          <p:cNvPr id="26" name="Line 41"/>
          <p:cNvSpPr>
            <a:spLocks noChangeShapeType="1"/>
          </p:cNvSpPr>
          <p:nvPr/>
        </p:nvSpPr>
        <p:spPr bwMode="auto">
          <a:xfrm flipH="1">
            <a:off x="3370434" y="1790402"/>
            <a:ext cx="76200" cy="228600"/>
          </a:xfrm>
          <a:prstGeom prst="line">
            <a:avLst/>
          </a:prstGeom>
          <a:noFill/>
          <a:ln w="12700">
            <a:solidFill>
              <a:schemeClr val="tx1"/>
            </a:solidFill>
            <a:round/>
            <a:headEnd type="none" w="sm" len="sm"/>
            <a:tailEnd type="triangle" w="sm" len="sm"/>
          </a:ln>
          <a:effectLst/>
        </p:spPr>
        <p:txBody>
          <a:bodyPr/>
          <a:lstStyle/>
          <a:p>
            <a:pPr eaLnBrk="0" fontAlgn="base" hangingPunct="0">
              <a:spcBef>
                <a:spcPct val="0"/>
              </a:spcBef>
              <a:spcAft>
                <a:spcPct val="0"/>
              </a:spcAft>
            </a:pPr>
            <a:endParaRPr lang="en-US" sz="2000" b="1">
              <a:solidFill>
                <a:srgbClr val="000000"/>
              </a:solidFill>
            </a:endParaRPr>
          </a:p>
        </p:txBody>
      </p:sp>
      <p:sp>
        <p:nvSpPr>
          <p:cNvPr id="27" name="Line 42"/>
          <p:cNvSpPr>
            <a:spLocks noChangeShapeType="1"/>
          </p:cNvSpPr>
          <p:nvPr/>
        </p:nvSpPr>
        <p:spPr bwMode="auto">
          <a:xfrm>
            <a:off x="3827634" y="1790402"/>
            <a:ext cx="0" cy="228600"/>
          </a:xfrm>
          <a:prstGeom prst="line">
            <a:avLst/>
          </a:prstGeom>
          <a:noFill/>
          <a:ln w="12700">
            <a:solidFill>
              <a:schemeClr val="tx1"/>
            </a:solidFill>
            <a:round/>
            <a:headEnd type="none" w="sm" len="sm"/>
            <a:tailEnd type="triangle" w="sm" len="sm"/>
          </a:ln>
          <a:effectLst/>
        </p:spPr>
        <p:txBody>
          <a:bodyPr/>
          <a:lstStyle/>
          <a:p>
            <a:pPr eaLnBrk="0" fontAlgn="base" hangingPunct="0">
              <a:spcBef>
                <a:spcPct val="0"/>
              </a:spcBef>
              <a:spcAft>
                <a:spcPct val="0"/>
              </a:spcAft>
            </a:pPr>
            <a:endParaRPr lang="en-US" sz="2000" b="1">
              <a:solidFill>
                <a:srgbClr val="000000"/>
              </a:solidFill>
            </a:endParaRPr>
          </a:p>
        </p:txBody>
      </p:sp>
      <p:sp>
        <p:nvSpPr>
          <p:cNvPr id="28" name="Line 43"/>
          <p:cNvSpPr>
            <a:spLocks noChangeShapeType="1"/>
          </p:cNvSpPr>
          <p:nvPr/>
        </p:nvSpPr>
        <p:spPr bwMode="auto">
          <a:xfrm>
            <a:off x="4208634" y="1790402"/>
            <a:ext cx="152400" cy="228600"/>
          </a:xfrm>
          <a:prstGeom prst="line">
            <a:avLst/>
          </a:prstGeom>
          <a:noFill/>
          <a:ln w="12700">
            <a:solidFill>
              <a:schemeClr val="tx1"/>
            </a:solidFill>
            <a:round/>
            <a:headEnd type="none" w="sm" len="sm"/>
            <a:tailEnd type="triangle" w="sm" len="sm"/>
          </a:ln>
          <a:effectLst/>
        </p:spPr>
        <p:txBody>
          <a:bodyPr/>
          <a:lstStyle/>
          <a:p>
            <a:pPr eaLnBrk="0" fontAlgn="base" hangingPunct="0">
              <a:spcBef>
                <a:spcPct val="0"/>
              </a:spcBef>
              <a:spcAft>
                <a:spcPct val="0"/>
              </a:spcAft>
            </a:pPr>
            <a:endParaRPr lang="en-US" sz="2000" b="1">
              <a:solidFill>
                <a:srgbClr val="000000"/>
              </a:solidFill>
            </a:endParaRPr>
          </a:p>
        </p:txBody>
      </p:sp>
      <p:sp>
        <p:nvSpPr>
          <p:cNvPr id="29" name="Line 44"/>
          <p:cNvSpPr>
            <a:spLocks noChangeShapeType="1"/>
          </p:cNvSpPr>
          <p:nvPr/>
        </p:nvSpPr>
        <p:spPr bwMode="auto">
          <a:xfrm flipH="1">
            <a:off x="7866234" y="2933402"/>
            <a:ext cx="76200" cy="304800"/>
          </a:xfrm>
          <a:prstGeom prst="line">
            <a:avLst/>
          </a:prstGeom>
          <a:noFill/>
          <a:ln w="12700">
            <a:solidFill>
              <a:schemeClr val="tx1"/>
            </a:solidFill>
            <a:round/>
            <a:headEnd type="none" w="sm" len="sm"/>
            <a:tailEnd type="triangle" w="sm" len="sm"/>
          </a:ln>
          <a:effectLst/>
        </p:spPr>
        <p:txBody>
          <a:bodyPr/>
          <a:lstStyle/>
          <a:p>
            <a:pPr eaLnBrk="0" fontAlgn="base" hangingPunct="0">
              <a:spcBef>
                <a:spcPct val="0"/>
              </a:spcBef>
              <a:spcAft>
                <a:spcPct val="0"/>
              </a:spcAft>
            </a:pPr>
            <a:endParaRPr lang="en-US" sz="2000" b="1">
              <a:solidFill>
                <a:srgbClr val="000000"/>
              </a:solidFill>
            </a:endParaRPr>
          </a:p>
        </p:txBody>
      </p:sp>
    </p:spTree>
    <p:extLst>
      <p:ext uri="{BB962C8B-B14F-4D97-AF65-F5344CB8AC3E}">
        <p14:creationId xmlns:p14="http://schemas.microsoft.com/office/powerpoint/2010/main" val="349494762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4" y="497418"/>
            <a:ext cx="8145461" cy="1293282"/>
          </a:xfrm>
        </p:spPr>
        <p:txBody>
          <a:bodyPr anchor="ctr">
            <a:normAutofit/>
          </a:bodyPr>
          <a:lstStyle/>
          <a:p>
            <a:r>
              <a:rPr lang="en-US" dirty="0"/>
              <a:t>History of particle accelerators 3 – colliders</a:t>
            </a:r>
            <a:endParaRPr lang="en-GB" dirty="0"/>
          </a:p>
        </p:txBody>
      </p:sp>
      <p:sp>
        <p:nvSpPr>
          <p:cNvPr id="10" name="Date Placeholder 3">
            <a:extLst>
              <a:ext uri="{FF2B5EF4-FFF2-40B4-BE49-F238E27FC236}">
                <a16:creationId xmlns:a16="http://schemas.microsoft.com/office/drawing/2014/main" id="{D552696E-21DC-C350-E011-B7FB4DCCC804}"/>
              </a:ext>
            </a:extLst>
          </p:cNvPr>
          <p:cNvSpPr>
            <a:spLocks noGrp="1"/>
          </p:cNvSpPr>
          <p:nvPr>
            <p:ph type="dt" sz="half" idx="14"/>
          </p:nvPr>
        </p:nvSpPr>
        <p:spPr>
          <a:xfrm>
            <a:off x="3485228" y="6350851"/>
            <a:ext cx="631160" cy="365125"/>
          </a:xfrm>
        </p:spPr>
        <p:txBody>
          <a:bodyPr/>
          <a:lstStyle/>
          <a:p>
            <a:pPr>
              <a:spcAft>
                <a:spcPts val="600"/>
              </a:spcAft>
            </a:pPr>
            <a:fld id="{23793A62-AA7E-5A4D-A43E-DF1B3593C4E5}" type="datetime1">
              <a:rPr lang="en-US" smtClean="0"/>
              <a:pPr>
                <a:spcAft>
                  <a:spcPts val="600"/>
                </a:spcAft>
              </a:pPr>
              <a:t>4/24/2024</a:t>
            </a:fld>
            <a:endParaRPr lang="en-US"/>
          </a:p>
        </p:txBody>
      </p:sp>
      <p:sp>
        <p:nvSpPr>
          <p:cNvPr id="12" name="Footer Placeholder 4">
            <a:extLst>
              <a:ext uri="{FF2B5EF4-FFF2-40B4-BE49-F238E27FC236}">
                <a16:creationId xmlns:a16="http://schemas.microsoft.com/office/drawing/2014/main" id="{714B6E11-B2A8-6AAA-2AD0-E2C99A0F0987}"/>
              </a:ext>
            </a:extLst>
          </p:cNvPr>
          <p:cNvSpPr>
            <a:spLocks noGrp="1"/>
          </p:cNvSpPr>
          <p:nvPr>
            <p:ph type="ftr" sz="quarter" idx="15"/>
          </p:nvPr>
        </p:nvSpPr>
        <p:spPr>
          <a:xfrm>
            <a:off x="4259262" y="6356350"/>
            <a:ext cx="6572221" cy="365125"/>
          </a:xfrm>
        </p:spPr>
        <p:txBody>
          <a:bodyPr/>
          <a:lstStyle/>
          <a:p>
            <a:pPr>
              <a:spcAft>
                <a:spcPts val="600"/>
              </a:spcAft>
            </a:pPr>
            <a:r>
              <a:rPr lang="en-US"/>
              <a:t>Presenter | Presentation Title</a:t>
            </a:r>
          </a:p>
        </p:txBody>
      </p:sp>
      <p:sp>
        <p:nvSpPr>
          <p:cNvPr id="14" name="Slide Number Placeholder 5">
            <a:extLst>
              <a:ext uri="{FF2B5EF4-FFF2-40B4-BE49-F238E27FC236}">
                <a16:creationId xmlns:a16="http://schemas.microsoft.com/office/drawing/2014/main" id="{6C93C2BE-DC87-3E02-EB12-F1CA391189B7}"/>
              </a:ext>
            </a:extLst>
          </p:cNvPr>
          <p:cNvSpPr>
            <a:spLocks noGrp="1"/>
          </p:cNvSpPr>
          <p:nvPr>
            <p:ph type="sldNum" sz="quarter" idx="16"/>
          </p:nvPr>
        </p:nvSpPr>
        <p:spPr>
          <a:xfrm>
            <a:off x="11107546" y="6356350"/>
            <a:ext cx="681254" cy="365125"/>
          </a:xfrm>
        </p:spPr>
        <p:txBody>
          <a:bodyPr/>
          <a:lstStyle/>
          <a:p>
            <a:pPr>
              <a:spcAft>
                <a:spcPts val="600"/>
              </a:spcAft>
            </a:pPr>
            <a:fld id="{36B5EA5A-BC32-A742-B11B-8E7414D5B535}" type="slidenum">
              <a:rPr lang="en-US" smtClean="0"/>
              <a:pPr>
                <a:spcAft>
                  <a:spcPts val="600"/>
                </a:spcAft>
              </a:pPr>
              <a:t>66</a:t>
            </a:fld>
            <a:endParaRPr lang="en-US"/>
          </a:p>
        </p:txBody>
      </p:sp>
      <p:pic>
        <p:nvPicPr>
          <p:cNvPr id="3" name="Picture 2" descr="Graphical user interface, application, calendar&#10;&#10;Description automatically generated">
            <a:extLst>
              <a:ext uri="{FF2B5EF4-FFF2-40B4-BE49-F238E27FC236}">
                <a16:creationId xmlns:a16="http://schemas.microsoft.com/office/drawing/2014/main" id="{48E90324-24ED-42C5-9AE2-6CF98916656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805952" y="2672862"/>
            <a:ext cx="7518422" cy="2337818"/>
          </a:xfrm>
          <a:prstGeom prst="rect">
            <a:avLst/>
          </a:prstGeom>
          <a:noFill/>
        </p:spPr>
      </p:pic>
    </p:spTree>
    <p:extLst>
      <p:ext uri="{BB962C8B-B14F-4D97-AF65-F5344CB8AC3E}">
        <p14:creationId xmlns:p14="http://schemas.microsoft.com/office/powerpoint/2010/main" val="48732427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5C3FD-1225-405C-ABD1-B684D48BDFA1}"/>
              </a:ext>
            </a:extLst>
          </p:cNvPr>
          <p:cNvSpPr>
            <a:spLocks noGrp="1"/>
          </p:cNvSpPr>
          <p:nvPr>
            <p:ph type="title"/>
          </p:nvPr>
        </p:nvSpPr>
        <p:spPr>
          <a:xfrm>
            <a:off x="0" y="0"/>
            <a:ext cx="12192000" cy="1065742"/>
          </a:xfrm>
        </p:spPr>
        <p:txBody>
          <a:bodyPr/>
          <a:lstStyle/>
          <a:p>
            <a:r>
              <a:rPr lang="en-US" dirty="0"/>
              <a:t>Colliding particle beams</a:t>
            </a:r>
            <a:endParaRPr lang="en-GB" dirty="0"/>
          </a:p>
        </p:txBody>
      </p:sp>
      <p:sp>
        <p:nvSpPr>
          <p:cNvPr id="4" name="Date Placeholder 3">
            <a:extLst>
              <a:ext uri="{FF2B5EF4-FFF2-40B4-BE49-F238E27FC236}">
                <a16:creationId xmlns:a16="http://schemas.microsoft.com/office/drawing/2014/main" id="{5A52116E-9F29-4752-88C1-410B8B822896}"/>
              </a:ext>
            </a:extLst>
          </p:cNvPr>
          <p:cNvSpPr>
            <a:spLocks noGrp="1"/>
          </p:cNvSpPr>
          <p:nvPr>
            <p:ph type="dt" sz="half" idx="14"/>
          </p:nvPr>
        </p:nvSpPr>
        <p:spPr/>
        <p:txBody>
          <a:bodyPr/>
          <a:lstStyle/>
          <a:p>
            <a:fld id="{23793A62-AA7E-5A4D-A43E-DF1B3593C4E5}" type="datetime1">
              <a:rPr lang="en-US" smtClean="0"/>
              <a:t>4/24/2024</a:t>
            </a:fld>
            <a:endParaRPr lang="en-US" dirty="0"/>
          </a:p>
        </p:txBody>
      </p:sp>
      <p:sp>
        <p:nvSpPr>
          <p:cNvPr id="5" name="Footer Placeholder 4">
            <a:extLst>
              <a:ext uri="{FF2B5EF4-FFF2-40B4-BE49-F238E27FC236}">
                <a16:creationId xmlns:a16="http://schemas.microsoft.com/office/drawing/2014/main" id="{F995AEDF-3E91-4634-A9E5-526690057A9D}"/>
              </a:ext>
            </a:extLst>
          </p:cNvPr>
          <p:cNvSpPr>
            <a:spLocks noGrp="1"/>
          </p:cNvSpPr>
          <p:nvPr>
            <p:ph type="ftr" sz="quarter" idx="15"/>
          </p:nvPr>
        </p:nvSpPr>
        <p:spPr/>
        <p:txBody>
          <a:bodyPr/>
          <a:lstStyle/>
          <a:p>
            <a:r>
              <a:rPr lang="en-US"/>
              <a:t>Presenter | Presentation Title</a:t>
            </a:r>
            <a:endParaRPr lang="en-US" dirty="0"/>
          </a:p>
        </p:txBody>
      </p:sp>
      <p:sp>
        <p:nvSpPr>
          <p:cNvPr id="6" name="Slide Number Placeholder 5">
            <a:extLst>
              <a:ext uri="{FF2B5EF4-FFF2-40B4-BE49-F238E27FC236}">
                <a16:creationId xmlns:a16="http://schemas.microsoft.com/office/drawing/2014/main" id="{D44454C0-E473-4197-85E7-6490578A1D6E}"/>
              </a:ext>
            </a:extLst>
          </p:cNvPr>
          <p:cNvSpPr>
            <a:spLocks noGrp="1"/>
          </p:cNvSpPr>
          <p:nvPr>
            <p:ph type="sldNum" sz="quarter" idx="16"/>
          </p:nvPr>
        </p:nvSpPr>
        <p:spPr/>
        <p:txBody>
          <a:bodyPr/>
          <a:lstStyle/>
          <a:p>
            <a:fld id="{36B5EA5A-BC32-A742-B11B-8E7414D5B535}" type="slidenum">
              <a:rPr lang="en-US" smtClean="0"/>
              <a:pPr/>
              <a:t>67</a:t>
            </a:fld>
            <a:endParaRPr lang="en-US" dirty="0"/>
          </a:p>
        </p:txBody>
      </p:sp>
      <p:pic>
        <p:nvPicPr>
          <p:cNvPr id="11" name="Picture 10">
            <a:extLst>
              <a:ext uri="{FF2B5EF4-FFF2-40B4-BE49-F238E27FC236}">
                <a16:creationId xmlns:a16="http://schemas.microsoft.com/office/drawing/2014/main" id="{390F9219-AF2D-4727-B52C-7F78B5F6188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14279" y="1631995"/>
            <a:ext cx="4252833" cy="2923822"/>
          </a:xfrm>
          <a:prstGeom prst="rect">
            <a:avLst/>
          </a:prstGeom>
        </p:spPr>
      </p:pic>
      <p:sp>
        <p:nvSpPr>
          <p:cNvPr id="12" name="TextBox 11">
            <a:extLst>
              <a:ext uri="{FF2B5EF4-FFF2-40B4-BE49-F238E27FC236}">
                <a16:creationId xmlns:a16="http://schemas.microsoft.com/office/drawing/2014/main" id="{E30B0BFE-4DBE-4647-BD4F-04C560F83FCB}"/>
              </a:ext>
            </a:extLst>
          </p:cNvPr>
          <p:cNvSpPr txBox="1"/>
          <p:nvPr/>
        </p:nvSpPr>
        <p:spPr>
          <a:xfrm>
            <a:off x="5415587" y="1308802"/>
            <a:ext cx="6231467" cy="3570208"/>
          </a:xfrm>
          <a:prstGeom prst="rect">
            <a:avLst/>
          </a:prstGeom>
          <a:noFill/>
        </p:spPr>
        <p:txBody>
          <a:bodyPr wrap="square" rtlCol="0">
            <a:spAutoFit/>
          </a:bodyPr>
          <a:lstStyle/>
          <a:p>
            <a:pPr>
              <a:spcBef>
                <a:spcPts val="600"/>
              </a:spcBef>
            </a:pPr>
            <a:r>
              <a:rPr lang="en-GB" sz="2400" dirty="0">
                <a:latin typeface="Calibri" pitchFamily="34" charset="0"/>
              </a:rPr>
              <a:t>What counts for physics is the centre of mass energy developed in the collision.</a:t>
            </a:r>
          </a:p>
          <a:p>
            <a:pPr>
              <a:spcBef>
                <a:spcPts val="600"/>
              </a:spcBef>
            </a:pPr>
            <a:r>
              <a:rPr lang="en-GB" sz="2400" dirty="0">
                <a:latin typeface="Calibri" pitchFamily="34" charset="0"/>
              </a:rPr>
              <a:t>Because of relativity, the energy available at centre of mass in fixed target collisions is much lower than the energy of the particle beam.</a:t>
            </a:r>
          </a:p>
          <a:p>
            <a:pPr>
              <a:spcBef>
                <a:spcPts val="600"/>
              </a:spcBef>
            </a:pPr>
            <a:r>
              <a:rPr lang="en-GB" sz="2400" dirty="0">
                <a:latin typeface="Calibri" pitchFamily="34" charset="0"/>
              </a:rPr>
              <a:t>Instead, for heads-on collisions of two beams traveling in opposite directions, the available energy is exactly twice the energy of the particle beams. </a:t>
            </a:r>
          </a:p>
        </p:txBody>
      </p:sp>
      <p:sp>
        <p:nvSpPr>
          <p:cNvPr id="13" name="TextBox 12">
            <a:extLst>
              <a:ext uri="{FF2B5EF4-FFF2-40B4-BE49-F238E27FC236}">
                <a16:creationId xmlns:a16="http://schemas.microsoft.com/office/drawing/2014/main" id="{6A644C95-B968-497B-8878-3B166BC61657}"/>
              </a:ext>
            </a:extLst>
          </p:cNvPr>
          <p:cNvSpPr txBox="1"/>
          <p:nvPr/>
        </p:nvSpPr>
        <p:spPr>
          <a:xfrm>
            <a:off x="1399823" y="5152286"/>
            <a:ext cx="8861776" cy="738664"/>
          </a:xfrm>
          <a:prstGeom prst="rect">
            <a:avLst/>
          </a:prstGeom>
        </p:spPr>
        <p:style>
          <a:lnRef idx="1">
            <a:schemeClr val="accent3"/>
          </a:lnRef>
          <a:fillRef idx="2">
            <a:schemeClr val="accent3"/>
          </a:fillRef>
          <a:effectRef idx="1">
            <a:schemeClr val="accent3"/>
          </a:effectRef>
          <a:fontRef idx="minor">
            <a:schemeClr val="dk1"/>
          </a:fontRef>
        </p:style>
        <p:txBody>
          <a:bodyPr wrap="square" lIns="0" tIns="0" rIns="0" bIns="0" rtlCol="0">
            <a:spAutoFit/>
          </a:bodyPr>
          <a:lstStyle/>
          <a:p>
            <a:pPr algn="l"/>
            <a:r>
              <a:rPr lang="en-GB" sz="2400" dirty="0"/>
              <a:t>Accelerators capable of colliding beams are much more efficient than accelerators sending their beam to a fixed target !</a:t>
            </a:r>
          </a:p>
        </p:txBody>
      </p:sp>
    </p:spTree>
    <p:extLst>
      <p:ext uri="{BB962C8B-B14F-4D97-AF65-F5344CB8AC3E}">
        <p14:creationId xmlns:p14="http://schemas.microsoft.com/office/powerpoint/2010/main" val="87862031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1999" cy="830997"/>
          </a:xfrm>
        </p:spPr>
        <p:txBody>
          <a:bodyPr/>
          <a:lstStyle/>
          <a:p>
            <a:r>
              <a:rPr lang="en-GB" dirty="0"/>
              <a:t>Fixed Target Accelerators vs. Colliders</a:t>
            </a:r>
          </a:p>
        </p:txBody>
      </p:sp>
      <p:sp>
        <p:nvSpPr>
          <p:cNvPr id="4" name="Slide Number Placeholder 3"/>
          <p:cNvSpPr>
            <a:spLocks noGrp="1"/>
          </p:cNvSpPr>
          <p:nvPr>
            <p:ph type="sldNum" sz="quarter" idx="12"/>
          </p:nvPr>
        </p:nvSpPr>
        <p:spPr/>
        <p:txBody>
          <a:bodyPr/>
          <a:lstStyle/>
          <a:p>
            <a:fld id="{D86EDE86-EC12-9345-82F6-36BD1B27AF79}" type="slidenum">
              <a:rPr lang="en-GB" smtClean="0">
                <a:solidFill>
                  <a:srgbClr val="0055A0">
                    <a:tint val="75000"/>
                  </a:srgbClr>
                </a:solidFill>
              </a:rPr>
              <a:pPr/>
              <a:t>68</a:t>
            </a:fld>
            <a:endParaRPr lang="en-GB">
              <a:solidFill>
                <a:srgbClr val="0055A0">
                  <a:tint val="75000"/>
                </a:srgbClr>
              </a:solidFill>
            </a:endParaRPr>
          </a:p>
        </p:txBody>
      </p:sp>
      <p:grpSp>
        <p:nvGrpSpPr>
          <p:cNvPr id="5" name="Group 4"/>
          <p:cNvGrpSpPr/>
          <p:nvPr/>
        </p:nvGrpSpPr>
        <p:grpSpPr>
          <a:xfrm>
            <a:off x="6351037" y="933907"/>
            <a:ext cx="4809049" cy="4526721"/>
            <a:chOff x="552861" y="1391458"/>
            <a:chExt cx="4809049" cy="4526721"/>
          </a:xfrm>
        </p:grpSpPr>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92192" y="2066646"/>
              <a:ext cx="2522569" cy="1619998"/>
            </a:xfrm>
            <a:prstGeom prst="rect">
              <a:avLst/>
            </a:prstGeom>
          </p:spPr>
        </p:pic>
        <p:sp>
          <p:nvSpPr>
            <p:cNvPr id="8" name="TextBox 7"/>
            <p:cNvSpPr txBox="1"/>
            <p:nvPr/>
          </p:nvSpPr>
          <p:spPr>
            <a:xfrm>
              <a:off x="1292192" y="1391458"/>
              <a:ext cx="2522569" cy="461665"/>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2400" b="1" dirty="0">
                  <a:solidFill>
                    <a:srgbClr val="1F497D"/>
                  </a:solidFill>
                </a:rPr>
                <a:t>Collider</a:t>
              </a:r>
            </a:p>
          </p:txBody>
        </p:sp>
        <p:sp>
          <p:nvSpPr>
            <p:cNvPr id="11" name="TextBox 10"/>
            <p:cNvSpPr txBox="1"/>
            <p:nvPr/>
          </p:nvSpPr>
          <p:spPr>
            <a:xfrm>
              <a:off x="552861" y="5087182"/>
              <a:ext cx="4809049" cy="830997"/>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2400" dirty="0">
                  <a:solidFill>
                    <a:srgbClr val="1F497D"/>
                  </a:solidFill>
                </a:rPr>
                <a:t>All energy will be available for particle production</a:t>
              </a:r>
              <a:endParaRPr lang="en-GB" sz="2400" baseline="-25000" dirty="0">
                <a:solidFill>
                  <a:srgbClr val="1F497D"/>
                </a:solidFill>
              </a:endParaRPr>
            </a:p>
          </p:txBody>
        </p:sp>
        <p:graphicFrame>
          <p:nvGraphicFramePr>
            <p:cNvPr id="15" name="Object 14"/>
            <p:cNvGraphicFramePr>
              <a:graphicFrameLocks noChangeAspect="1"/>
            </p:cNvGraphicFramePr>
            <p:nvPr/>
          </p:nvGraphicFramePr>
          <p:xfrm>
            <a:off x="901947" y="4027203"/>
            <a:ext cx="3755641" cy="719419"/>
          </p:xfrm>
          <a:graphic>
            <a:graphicData uri="http://schemas.openxmlformats.org/presentationml/2006/ole">
              <mc:AlternateContent xmlns:mc="http://schemas.openxmlformats.org/markup-compatibility/2006">
                <mc:Choice xmlns:v="urn:schemas-microsoft-com:vml" Requires="v">
                  <p:oleObj name="Equation" r:id="rId4" imgW="1104900" imgH="215900" progId="Equation.3">
                    <p:embed/>
                  </p:oleObj>
                </mc:Choice>
                <mc:Fallback>
                  <p:oleObj name="Equation" r:id="rId4" imgW="1104900" imgH="215900" progId="Equation.3">
                    <p:embed/>
                    <p:pic>
                      <p:nvPicPr>
                        <p:cNvPr id="15" name="Object 14"/>
                        <p:cNvPicPr/>
                        <p:nvPr/>
                      </p:nvPicPr>
                      <p:blipFill>
                        <a:blip r:embed="rId5"/>
                        <a:stretch>
                          <a:fillRect/>
                        </a:stretch>
                      </p:blipFill>
                      <p:spPr>
                        <a:xfrm>
                          <a:off x="901947" y="4027203"/>
                          <a:ext cx="3755641" cy="719419"/>
                        </a:xfrm>
                        <a:prstGeom prst="rect">
                          <a:avLst/>
                        </a:prstGeom>
                        <a:solidFill>
                          <a:schemeClr val="tx1">
                            <a:lumMod val="20000"/>
                            <a:lumOff val="80000"/>
                          </a:schemeClr>
                        </a:solidFill>
                        <a:ln>
                          <a:solidFill>
                            <a:srgbClr val="1F497D"/>
                          </a:solidFill>
                        </a:ln>
                      </p:spPr>
                    </p:pic>
                  </p:oleObj>
                </mc:Fallback>
              </mc:AlternateContent>
            </a:graphicData>
          </a:graphic>
        </p:graphicFrame>
      </p:grpSp>
      <p:grpSp>
        <p:nvGrpSpPr>
          <p:cNvPr id="10" name="Group 9"/>
          <p:cNvGrpSpPr/>
          <p:nvPr/>
        </p:nvGrpSpPr>
        <p:grpSpPr>
          <a:xfrm>
            <a:off x="481314" y="998776"/>
            <a:ext cx="5462029" cy="4835197"/>
            <a:chOff x="3344022" y="1427507"/>
            <a:chExt cx="5462029" cy="4835197"/>
          </a:xfrm>
        </p:grpSpPr>
        <p:pic>
          <p:nvPicPr>
            <p:cNvPr id="7" name="Picture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35412" y="2091489"/>
              <a:ext cx="2918918" cy="1620000"/>
            </a:xfrm>
            <a:prstGeom prst="rect">
              <a:avLst/>
            </a:prstGeom>
          </p:spPr>
        </p:pic>
        <p:sp>
          <p:nvSpPr>
            <p:cNvPr id="9" name="TextBox 8"/>
            <p:cNvSpPr txBox="1"/>
            <p:nvPr/>
          </p:nvSpPr>
          <p:spPr>
            <a:xfrm>
              <a:off x="4735412" y="1427507"/>
              <a:ext cx="2918918" cy="461665"/>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2400" b="1" dirty="0">
                  <a:solidFill>
                    <a:srgbClr val="1F497D"/>
                  </a:solidFill>
                </a:rPr>
                <a:t>Fixed Target</a:t>
              </a:r>
            </a:p>
          </p:txBody>
        </p:sp>
        <p:graphicFrame>
          <p:nvGraphicFramePr>
            <p:cNvPr id="14" name="Object 13"/>
            <p:cNvGraphicFramePr>
              <a:graphicFrameLocks noChangeAspect="1"/>
            </p:cNvGraphicFramePr>
            <p:nvPr/>
          </p:nvGraphicFramePr>
          <p:xfrm>
            <a:off x="5124896" y="4000654"/>
            <a:ext cx="2139950" cy="747713"/>
          </p:xfrm>
          <a:graphic>
            <a:graphicData uri="http://schemas.openxmlformats.org/presentationml/2006/ole">
              <mc:AlternateContent xmlns:mc="http://schemas.openxmlformats.org/markup-compatibility/2006">
                <mc:Choice xmlns:v="urn:schemas-microsoft-com:vml" Requires="v">
                  <p:oleObj name="Equation" r:id="rId7" imgW="749160" imgH="266400" progId="Equation.3">
                    <p:embed/>
                  </p:oleObj>
                </mc:Choice>
                <mc:Fallback>
                  <p:oleObj name="Equation" r:id="rId7" imgW="749160" imgH="266400" progId="Equation.3">
                    <p:embed/>
                    <p:pic>
                      <p:nvPicPr>
                        <p:cNvPr id="14" name="Object 13"/>
                        <p:cNvPicPr/>
                        <p:nvPr/>
                      </p:nvPicPr>
                      <p:blipFill>
                        <a:blip r:embed="rId8"/>
                        <a:stretch>
                          <a:fillRect/>
                        </a:stretch>
                      </p:blipFill>
                      <p:spPr>
                        <a:xfrm>
                          <a:off x="5124896" y="4000654"/>
                          <a:ext cx="2139950" cy="747713"/>
                        </a:xfrm>
                        <a:prstGeom prst="rect">
                          <a:avLst/>
                        </a:prstGeom>
                        <a:solidFill>
                          <a:srgbClr val="C6D9F1"/>
                        </a:solidFill>
                        <a:ln>
                          <a:solidFill>
                            <a:srgbClr val="1F497D"/>
                          </a:solidFill>
                        </a:ln>
                      </p:spPr>
                    </p:pic>
                  </p:oleObj>
                </mc:Fallback>
              </mc:AlternateContent>
            </a:graphicData>
          </a:graphic>
        </p:graphicFrame>
        <p:sp>
          <p:nvSpPr>
            <p:cNvPr id="17" name="TextBox 16"/>
            <p:cNvSpPr txBox="1"/>
            <p:nvPr/>
          </p:nvSpPr>
          <p:spPr>
            <a:xfrm>
              <a:off x="3344022" y="5062375"/>
              <a:ext cx="5462029" cy="1200329"/>
            </a:xfrm>
            <a:prstGeom prst="rect">
              <a:avLst/>
            </a:prstGeom>
            <a:solidFill>
              <a:schemeClr val="tx1">
                <a:lumMod val="20000"/>
                <a:lumOff val="80000"/>
              </a:schemeClr>
            </a:solidFill>
            <a:ln>
              <a:solidFill>
                <a:srgbClr val="1F497D"/>
              </a:solidFill>
            </a:ln>
          </p:spPr>
          <p:txBody>
            <a:bodyPr wrap="square" rtlCol="0">
              <a:spAutoFit/>
            </a:bodyPr>
            <a:lstStyle/>
            <a:p>
              <a:pPr algn="ctr"/>
              <a:r>
                <a:rPr lang="en-GB" sz="2400" dirty="0">
                  <a:solidFill>
                    <a:srgbClr val="1F497D"/>
                  </a:solidFill>
                </a:rPr>
                <a:t>Much of the energy is lost in the target and only part is used to produce secondary particles</a:t>
              </a:r>
              <a:endParaRPr lang="en-GB" sz="2400" baseline="-25000" dirty="0">
                <a:solidFill>
                  <a:srgbClr val="1F497D"/>
                </a:solidFill>
              </a:endParaRPr>
            </a:p>
          </p:txBody>
        </p:sp>
      </p:grpSp>
    </p:spTree>
    <p:extLst>
      <p:ext uri="{BB962C8B-B14F-4D97-AF65-F5344CB8AC3E}">
        <p14:creationId xmlns:p14="http://schemas.microsoft.com/office/powerpoint/2010/main" val="362030880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15D7C-746E-478D-9C94-EB5A9831ABC0}"/>
              </a:ext>
            </a:extLst>
          </p:cNvPr>
          <p:cNvSpPr>
            <a:spLocks noGrp="1"/>
          </p:cNvSpPr>
          <p:nvPr>
            <p:ph type="title"/>
          </p:nvPr>
        </p:nvSpPr>
        <p:spPr/>
        <p:txBody>
          <a:bodyPr/>
          <a:lstStyle/>
          <a:p>
            <a:r>
              <a:rPr lang="fr-CH" sz="4000" dirty="0"/>
              <a:t>The long road to modern </a:t>
            </a:r>
            <a:r>
              <a:rPr lang="fr-CH" sz="4000" dirty="0" err="1"/>
              <a:t>colliders</a:t>
            </a:r>
            <a:endParaRPr lang="en-GB" sz="4000" dirty="0"/>
          </a:p>
        </p:txBody>
      </p:sp>
      <p:sp>
        <p:nvSpPr>
          <p:cNvPr id="3" name="Date Placeholder 2">
            <a:extLst>
              <a:ext uri="{FF2B5EF4-FFF2-40B4-BE49-F238E27FC236}">
                <a16:creationId xmlns:a16="http://schemas.microsoft.com/office/drawing/2014/main" id="{62776111-43D4-467C-8AFE-CA71CA2E1D40}"/>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4" name="Footer Placeholder 3">
            <a:extLst>
              <a:ext uri="{FF2B5EF4-FFF2-40B4-BE49-F238E27FC236}">
                <a16:creationId xmlns:a16="http://schemas.microsoft.com/office/drawing/2014/main" id="{1CC953B6-8135-4EFC-8507-76CBB634D3FD}"/>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52837430-D148-4621-8F26-C5819AAA0437}"/>
              </a:ext>
            </a:extLst>
          </p:cNvPr>
          <p:cNvSpPr>
            <a:spLocks noGrp="1"/>
          </p:cNvSpPr>
          <p:nvPr>
            <p:ph type="sldNum" sz="quarter" idx="12"/>
          </p:nvPr>
        </p:nvSpPr>
        <p:spPr/>
        <p:txBody>
          <a:bodyPr/>
          <a:lstStyle/>
          <a:p>
            <a:fld id="{36B5EA5A-BC32-A742-B11B-8E7414D5B535}" type="slidenum">
              <a:rPr lang="en-US" smtClean="0"/>
              <a:pPr/>
              <a:t>69</a:t>
            </a:fld>
            <a:endParaRPr lang="en-US" dirty="0"/>
          </a:p>
        </p:txBody>
      </p:sp>
      <p:pic>
        <p:nvPicPr>
          <p:cNvPr id="6" name="Picture 5">
            <a:extLst>
              <a:ext uri="{FF2B5EF4-FFF2-40B4-BE49-F238E27FC236}">
                <a16:creationId xmlns:a16="http://schemas.microsoft.com/office/drawing/2014/main" id="{0157D579-7730-417C-9294-32767454C68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740425" y="1052728"/>
            <a:ext cx="6048375" cy="3162300"/>
          </a:xfrm>
          <a:prstGeom prst="rect">
            <a:avLst/>
          </a:prstGeom>
        </p:spPr>
      </p:pic>
      <p:sp>
        <p:nvSpPr>
          <p:cNvPr id="7" name="TextBox 6">
            <a:extLst>
              <a:ext uri="{FF2B5EF4-FFF2-40B4-BE49-F238E27FC236}">
                <a16:creationId xmlns:a16="http://schemas.microsoft.com/office/drawing/2014/main" id="{339A5CE5-D347-4E17-BCFF-0A6238A31731}"/>
              </a:ext>
            </a:extLst>
          </p:cNvPr>
          <p:cNvSpPr txBox="1"/>
          <p:nvPr/>
        </p:nvSpPr>
        <p:spPr>
          <a:xfrm>
            <a:off x="272168" y="1103271"/>
            <a:ext cx="5034843" cy="4755148"/>
          </a:xfrm>
          <a:prstGeom prst="rect">
            <a:avLst/>
          </a:prstGeom>
          <a:noFill/>
        </p:spPr>
        <p:txBody>
          <a:bodyPr wrap="square" rtlCol="0">
            <a:spAutoFit/>
          </a:bodyPr>
          <a:lstStyle/>
          <a:p>
            <a:pPr>
              <a:spcBef>
                <a:spcPts val="600"/>
              </a:spcBef>
            </a:pPr>
            <a:r>
              <a:rPr lang="en-GB" sz="2400" dirty="0">
                <a:latin typeface="Calibri" pitchFamily="34" charset="0"/>
              </a:rPr>
              <a:t>Who was the first to propose using particle colliders?</a:t>
            </a:r>
          </a:p>
          <a:p>
            <a:pPr>
              <a:spcBef>
                <a:spcPts val="600"/>
              </a:spcBef>
            </a:pPr>
            <a:r>
              <a:rPr lang="en-GB" sz="2400" dirty="0">
                <a:latin typeface="Calibri" pitchFamily="34" charset="0"/>
              </a:rPr>
              <a:t>Again, </a:t>
            </a:r>
            <a:r>
              <a:rPr lang="en-GB" sz="2400" b="1" dirty="0">
                <a:solidFill>
                  <a:srgbClr val="FF0000"/>
                </a:solidFill>
                <a:latin typeface="Calibri" pitchFamily="34" charset="0"/>
              </a:rPr>
              <a:t>Rolf Wideröe </a:t>
            </a:r>
            <a:r>
              <a:rPr lang="en-GB" sz="2400" dirty="0">
                <a:latin typeface="Calibri" pitchFamily="34" charset="0"/>
              </a:rPr>
              <a:t>!</a:t>
            </a:r>
          </a:p>
          <a:p>
            <a:pPr>
              <a:spcBef>
                <a:spcPts val="600"/>
              </a:spcBef>
            </a:pPr>
            <a:r>
              <a:rPr lang="en-GB" sz="2400" dirty="0">
                <a:latin typeface="Calibri" pitchFamily="34" charset="0"/>
              </a:rPr>
              <a:t>After inventing RF acceleration, he went to building betatron accelerators for electrons.</a:t>
            </a:r>
          </a:p>
          <a:p>
            <a:pPr>
              <a:spcBef>
                <a:spcPts val="600"/>
              </a:spcBef>
            </a:pPr>
            <a:r>
              <a:rPr lang="en-GB" sz="2400" dirty="0">
                <a:latin typeface="Calibri" pitchFamily="34" charset="0"/>
              </a:rPr>
              <a:t>During the war years spent in Germany Widerøe patented his idea to use colliding beams to maximise the energy available (against the advice of his assistant Bruno </a:t>
            </a:r>
            <a:r>
              <a:rPr lang="en-GB" sz="2400" dirty="0" err="1">
                <a:latin typeface="Calibri" pitchFamily="34" charset="0"/>
              </a:rPr>
              <a:t>Touschek</a:t>
            </a:r>
            <a:r>
              <a:rPr lang="en-GB" sz="2400" dirty="0">
                <a:latin typeface="Calibri" pitchFamily="34" charset="0"/>
              </a:rPr>
              <a:t>, who found the idea too trivial to publish). </a:t>
            </a:r>
          </a:p>
        </p:txBody>
      </p:sp>
      <p:pic>
        <p:nvPicPr>
          <p:cNvPr id="8" name="Picture 7">
            <a:extLst>
              <a:ext uri="{FF2B5EF4-FFF2-40B4-BE49-F238E27FC236}">
                <a16:creationId xmlns:a16="http://schemas.microsoft.com/office/drawing/2014/main" id="{891691EA-E0DE-45DC-9BAE-0FDBC81CDAF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893325" y="3796948"/>
            <a:ext cx="1895475" cy="2419350"/>
          </a:xfrm>
          <a:prstGeom prst="rect">
            <a:avLst/>
          </a:prstGeom>
        </p:spPr>
      </p:pic>
    </p:spTree>
    <p:extLst>
      <p:ext uri="{BB962C8B-B14F-4D97-AF65-F5344CB8AC3E}">
        <p14:creationId xmlns:p14="http://schemas.microsoft.com/office/powerpoint/2010/main" val="1305403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425043" y="1189773"/>
            <a:ext cx="2032017" cy="2883572"/>
          </a:xfrm>
          <a:prstGeom prst="rect">
            <a:avLst/>
          </a:prstGeom>
        </p:spPr>
      </p:pic>
      <p:pic>
        <p:nvPicPr>
          <p:cNvPr id="12" name="Picture 1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89009" y="1599176"/>
            <a:ext cx="5274386" cy="2066429"/>
          </a:xfrm>
          <a:prstGeom prst="rect">
            <a:avLst/>
          </a:prstGeom>
        </p:spPr>
      </p:pic>
      <p:sp>
        <p:nvSpPr>
          <p:cNvPr id="2" name="Title 1">
            <a:extLst>
              <a:ext uri="{FF2B5EF4-FFF2-40B4-BE49-F238E27FC236}">
                <a16:creationId xmlns:a16="http://schemas.microsoft.com/office/drawing/2014/main" id="{02DC9E3D-70FD-42EB-B12E-9AE752782DD4}"/>
              </a:ext>
            </a:extLst>
          </p:cNvPr>
          <p:cNvSpPr>
            <a:spLocks noGrp="1"/>
          </p:cNvSpPr>
          <p:nvPr>
            <p:ph type="title"/>
          </p:nvPr>
        </p:nvSpPr>
        <p:spPr>
          <a:xfrm>
            <a:off x="0" y="0"/>
            <a:ext cx="12192000" cy="707887"/>
          </a:xfrm>
        </p:spPr>
        <p:txBody>
          <a:bodyPr/>
          <a:lstStyle/>
          <a:p>
            <a:r>
              <a:rPr lang="fr-CH" sz="3200" dirty="0" err="1"/>
              <a:t>Accelerators</a:t>
            </a:r>
            <a:r>
              <a:rPr lang="fr-CH" sz="3200" dirty="0"/>
              <a:t> can </a:t>
            </a:r>
            <a:r>
              <a:rPr lang="fr-CH" sz="3200" dirty="0" err="1"/>
              <a:t>modify</a:t>
            </a:r>
            <a:r>
              <a:rPr lang="fr-CH" sz="3200" dirty="0"/>
              <a:t> the </a:t>
            </a:r>
            <a:r>
              <a:rPr lang="fr-CH" sz="3200" dirty="0" err="1"/>
              <a:t>nuclei</a:t>
            </a:r>
            <a:r>
              <a:rPr lang="fr-CH" sz="3200" dirty="0"/>
              <a:t> and </a:t>
            </a:r>
            <a:r>
              <a:rPr lang="fr-CH" sz="3200" dirty="0" err="1"/>
              <a:t>create</a:t>
            </a:r>
            <a:r>
              <a:rPr lang="fr-CH" sz="3200" dirty="0"/>
              <a:t> new </a:t>
            </a:r>
            <a:r>
              <a:rPr lang="fr-CH" sz="3200" dirty="0" err="1"/>
              <a:t>particles</a:t>
            </a:r>
            <a:endParaRPr lang="en-GB" sz="3200" dirty="0"/>
          </a:p>
        </p:txBody>
      </p:sp>
      <p:sp>
        <p:nvSpPr>
          <p:cNvPr id="4" name="Slide Number Placeholder 3"/>
          <p:cNvSpPr>
            <a:spLocks noGrp="1"/>
          </p:cNvSpPr>
          <p:nvPr>
            <p:ph type="sldNum" sz="quarter" idx="12"/>
          </p:nvPr>
        </p:nvSpPr>
        <p:spPr>
          <a:prstGeom prst="rect">
            <a:avLst/>
          </a:prstGeom>
        </p:spPr>
        <p:txBody>
          <a:bodyPr/>
          <a:lstStyle/>
          <a:p>
            <a:fld id="{17918391-D411-FE40-AAD7-861AE5233E0E}" type="slidenum">
              <a:rPr lang="en-US" smtClean="0">
                <a:solidFill>
                  <a:srgbClr val="0055A0">
                    <a:tint val="75000"/>
                  </a:srgbClr>
                </a:solidFill>
              </a:rPr>
              <a:pPr/>
              <a:t>7</a:t>
            </a:fld>
            <a:endParaRPr lang="en-US" dirty="0">
              <a:solidFill>
                <a:srgbClr val="0055A0">
                  <a:tint val="75000"/>
                </a:srgbClr>
              </a:solidFill>
            </a:endParaRPr>
          </a:p>
        </p:txBody>
      </p:sp>
      <p:sp>
        <p:nvSpPr>
          <p:cNvPr id="5" name="TextBox 4"/>
          <p:cNvSpPr txBox="1"/>
          <p:nvPr/>
        </p:nvSpPr>
        <p:spPr>
          <a:xfrm>
            <a:off x="166016" y="835830"/>
            <a:ext cx="9033164" cy="707886"/>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sz="2000" dirty="0">
                <a:solidFill>
                  <a:srgbClr val="00B050"/>
                </a:solidFill>
              </a:rPr>
              <a:t>If the energy is sufficiently high, the particles in the beam transfer energy to the nucleus and its components (and are then scattered, reflected or absorbed).</a:t>
            </a:r>
          </a:p>
        </p:txBody>
      </p:sp>
      <p:sp>
        <p:nvSpPr>
          <p:cNvPr id="13" name="TextBox 12"/>
          <p:cNvSpPr txBox="1"/>
          <p:nvPr/>
        </p:nvSpPr>
        <p:spPr>
          <a:xfrm>
            <a:off x="6098802" y="1801631"/>
            <a:ext cx="2670159" cy="1938992"/>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sz="2000" dirty="0">
                <a:solidFill>
                  <a:srgbClr val="00B050"/>
                </a:solidFill>
              </a:rPr>
              <a:t>Particles in the beam can break and modify the nucleus (and then generate new elements and transform the matter!)  </a:t>
            </a:r>
          </a:p>
        </p:txBody>
      </p:sp>
      <p:sp>
        <p:nvSpPr>
          <p:cNvPr id="15" name="TextBox 14"/>
          <p:cNvSpPr txBox="1"/>
          <p:nvPr/>
        </p:nvSpPr>
        <p:spPr>
          <a:xfrm>
            <a:off x="9425044" y="803161"/>
            <a:ext cx="2473793" cy="584775"/>
          </a:xfrm>
          <a:prstGeom prst="rect">
            <a:avLst/>
          </a:prstGeom>
          <a:solidFill>
            <a:srgbClr val="FFFF00"/>
          </a:solidFill>
        </p:spPr>
        <p:txBody>
          <a:bodyPr wrap="square" rtlCol="0">
            <a:spAutoFit/>
          </a:bodyPr>
          <a:lstStyle/>
          <a:p>
            <a:r>
              <a:rPr lang="fr-CH" sz="1600" dirty="0"/>
              <a:t>The </a:t>
            </a:r>
            <a:r>
              <a:rPr lang="fr-CH" sz="1600" dirty="0" err="1"/>
              <a:t>dream</a:t>
            </a:r>
            <a:r>
              <a:rPr lang="fr-CH" sz="1600" dirty="0"/>
              <a:t> of the </a:t>
            </a:r>
            <a:r>
              <a:rPr lang="fr-CH" sz="1600" dirty="0" err="1"/>
              <a:t>ancient</a:t>
            </a:r>
            <a:r>
              <a:rPr lang="fr-CH" sz="1600" dirty="0"/>
              <a:t> </a:t>
            </a:r>
            <a:r>
              <a:rPr lang="fr-CH" sz="1600" dirty="0" err="1"/>
              <a:t>alchemists</a:t>
            </a:r>
            <a:r>
              <a:rPr lang="fr-CH" sz="1600" dirty="0"/>
              <a:t> </a:t>
            </a:r>
            <a:r>
              <a:rPr lang="fr-CH" sz="1600" dirty="0" err="1"/>
              <a:t>coming</a:t>
            </a:r>
            <a:r>
              <a:rPr lang="fr-CH" sz="1600" dirty="0"/>
              <a:t> </a:t>
            </a:r>
            <a:r>
              <a:rPr lang="fr-CH" sz="1600" dirty="0" err="1"/>
              <a:t>true</a:t>
            </a:r>
            <a:r>
              <a:rPr lang="fr-CH" sz="1600" dirty="0"/>
              <a:t>!</a:t>
            </a:r>
            <a:endParaRPr lang="en-GB" sz="1600" dirty="0"/>
          </a:p>
        </p:txBody>
      </p:sp>
      <p:sp>
        <p:nvSpPr>
          <p:cNvPr id="10" name="TextBox 9">
            <a:extLst>
              <a:ext uri="{FF2B5EF4-FFF2-40B4-BE49-F238E27FC236}">
                <a16:creationId xmlns:a16="http://schemas.microsoft.com/office/drawing/2014/main" id="{A19CFFC5-32CB-41AB-BA79-93F64614936A}"/>
              </a:ext>
            </a:extLst>
          </p:cNvPr>
          <p:cNvSpPr txBox="1"/>
          <p:nvPr/>
        </p:nvSpPr>
        <p:spPr>
          <a:xfrm>
            <a:off x="6049015" y="4655567"/>
            <a:ext cx="2670159" cy="1015663"/>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sz="2000" dirty="0">
                <a:solidFill>
                  <a:srgbClr val="00B050"/>
                </a:solidFill>
              </a:rPr>
              <a:t>In the collisions can be generated new particles.</a:t>
            </a:r>
          </a:p>
        </p:txBody>
      </p:sp>
      <p:sp>
        <p:nvSpPr>
          <p:cNvPr id="11" name="TextBox 10">
            <a:extLst>
              <a:ext uri="{FF2B5EF4-FFF2-40B4-BE49-F238E27FC236}">
                <a16:creationId xmlns:a16="http://schemas.microsoft.com/office/drawing/2014/main" id="{F580DC1F-F23D-4B61-AE0C-578383228B1B}"/>
              </a:ext>
            </a:extLst>
          </p:cNvPr>
          <p:cNvSpPr txBox="1"/>
          <p:nvPr/>
        </p:nvSpPr>
        <p:spPr>
          <a:xfrm>
            <a:off x="235017" y="5730925"/>
            <a:ext cx="1653775" cy="523220"/>
          </a:xfrm>
          <a:prstGeom prst="rect">
            <a:avLst/>
          </a:prstGeom>
          <a:solidFill>
            <a:schemeClr val="tx2">
              <a:lumMod val="20000"/>
              <a:lumOff val="80000"/>
            </a:schemeClr>
          </a:solidFill>
          <a:ln>
            <a:solidFill>
              <a:schemeClr val="tx1">
                <a:lumMod val="20000"/>
                <a:lumOff val="80000"/>
              </a:schemeClr>
            </a:solidFill>
          </a:ln>
        </p:spPr>
        <p:txBody>
          <a:bodyPr wrap="square" rtlCol="0">
            <a:spAutoFit/>
          </a:bodyPr>
          <a:lstStyle/>
          <a:p>
            <a:pPr algn="ctr"/>
            <a:r>
              <a:rPr lang="en-GB" sz="2800" dirty="0">
                <a:solidFill>
                  <a:schemeClr val="tx2"/>
                </a:solidFill>
              </a:rPr>
              <a:t>E = m c</a:t>
            </a:r>
            <a:r>
              <a:rPr lang="en-GB" sz="2800" baseline="30000" dirty="0">
                <a:solidFill>
                  <a:schemeClr val="tx2"/>
                </a:solidFill>
              </a:rPr>
              <a:t>2</a:t>
            </a:r>
          </a:p>
        </p:txBody>
      </p:sp>
      <p:pic>
        <p:nvPicPr>
          <p:cNvPr id="16" name="Picture 15">
            <a:extLst>
              <a:ext uri="{FF2B5EF4-FFF2-40B4-BE49-F238E27FC236}">
                <a16:creationId xmlns:a16="http://schemas.microsoft.com/office/drawing/2014/main" id="{1C465DE0-413B-4093-BEC1-40957C419A6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3097" y="3760226"/>
            <a:ext cx="1594000" cy="1854557"/>
          </a:xfrm>
          <a:prstGeom prst="rect">
            <a:avLst/>
          </a:prstGeom>
        </p:spPr>
      </p:pic>
      <p:pic>
        <p:nvPicPr>
          <p:cNvPr id="17" name="Picture 16">
            <a:extLst>
              <a:ext uri="{FF2B5EF4-FFF2-40B4-BE49-F238E27FC236}">
                <a16:creationId xmlns:a16="http://schemas.microsoft.com/office/drawing/2014/main" id="{22A6CE71-1742-4544-96E0-A525EE14565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38684" y="4047868"/>
            <a:ext cx="3461205" cy="2019036"/>
          </a:xfrm>
          <a:prstGeom prst="rect">
            <a:avLst/>
          </a:prstGeom>
        </p:spPr>
      </p:pic>
      <p:sp>
        <p:nvSpPr>
          <p:cNvPr id="3" name="Arrow: Right 2">
            <a:extLst>
              <a:ext uri="{FF2B5EF4-FFF2-40B4-BE49-F238E27FC236}">
                <a16:creationId xmlns:a16="http://schemas.microsoft.com/office/drawing/2014/main" id="{64CCEA0E-EADD-4CAA-9AAD-F5A54FB0C297}"/>
              </a:ext>
            </a:extLst>
          </p:cNvPr>
          <p:cNvSpPr/>
          <p:nvPr/>
        </p:nvSpPr>
        <p:spPr>
          <a:xfrm>
            <a:off x="8931039" y="2456873"/>
            <a:ext cx="269522" cy="658062"/>
          </a:xfrm>
          <a:prstGeom prst="rightArrow">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Arrow: Right 18">
            <a:extLst>
              <a:ext uri="{FF2B5EF4-FFF2-40B4-BE49-F238E27FC236}">
                <a16:creationId xmlns:a16="http://schemas.microsoft.com/office/drawing/2014/main" id="{D1F56287-74A7-4CCB-8AED-4B7313AAB818}"/>
              </a:ext>
            </a:extLst>
          </p:cNvPr>
          <p:cNvSpPr/>
          <p:nvPr/>
        </p:nvSpPr>
        <p:spPr>
          <a:xfrm>
            <a:off x="8971766" y="4834367"/>
            <a:ext cx="258618" cy="658062"/>
          </a:xfrm>
          <a:prstGeom prst="rightArrow">
            <a:avLst/>
          </a:prstGeom>
          <a:solidFill>
            <a:schemeClr val="tx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Picture 21" descr="A picture containing diagram&#10;&#10;Description automatically generated">
            <a:extLst>
              <a:ext uri="{FF2B5EF4-FFF2-40B4-BE49-F238E27FC236}">
                <a16:creationId xmlns:a16="http://schemas.microsoft.com/office/drawing/2014/main" id="{BFC219CA-6FCE-4908-AB5B-669C120FE12A}"/>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9425044" y="4233492"/>
            <a:ext cx="2433647" cy="2327836"/>
          </a:xfrm>
          <a:prstGeom prst="rect">
            <a:avLst/>
          </a:prstGeom>
        </p:spPr>
      </p:pic>
      <p:sp>
        <p:nvSpPr>
          <p:cNvPr id="23" name="TextBox 22">
            <a:extLst>
              <a:ext uri="{FF2B5EF4-FFF2-40B4-BE49-F238E27FC236}">
                <a16:creationId xmlns:a16="http://schemas.microsoft.com/office/drawing/2014/main" id="{C5EF9BD1-AB17-4519-AEE5-CB84F7D1847B}"/>
              </a:ext>
            </a:extLst>
          </p:cNvPr>
          <p:cNvSpPr txBox="1"/>
          <p:nvPr/>
        </p:nvSpPr>
        <p:spPr>
          <a:xfrm>
            <a:off x="289009" y="1636662"/>
            <a:ext cx="2180084" cy="276999"/>
          </a:xfrm>
          <a:prstGeom prst="rect">
            <a:avLst/>
          </a:prstGeom>
          <a:noFill/>
        </p:spPr>
        <p:txBody>
          <a:bodyPr wrap="none" lIns="0" tIns="0" rIns="0" bIns="0" rtlCol="0">
            <a:spAutoFit/>
          </a:bodyPr>
          <a:lstStyle/>
          <a:p>
            <a:pPr algn="l"/>
            <a:r>
              <a:rPr lang="fr-CH" dirty="0"/>
              <a:t>NUCLEAR PHYSICS</a:t>
            </a:r>
            <a:endParaRPr lang="en-GB" dirty="0"/>
          </a:p>
        </p:txBody>
      </p:sp>
      <p:sp>
        <p:nvSpPr>
          <p:cNvPr id="24" name="TextBox 23">
            <a:extLst>
              <a:ext uri="{FF2B5EF4-FFF2-40B4-BE49-F238E27FC236}">
                <a16:creationId xmlns:a16="http://schemas.microsoft.com/office/drawing/2014/main" id="{D192F6A1-B4DE-49AD-97E7-4CF033D17091}"/>
              </a:ext>
            </a:extLst>
          </p:cNvPr>
          <p:cNvSpPr txBox="1"/>
          <p:nvPr/>
        </p:nvSpPr>
        <p:spPr>
          <a:xfrm>
            <a:off x="1987894" y="3733825"/>
            <a:ext cx="2184444" cy="276999"/>
          </a:xfrm>
          <a:prstGeom prst="rect">
            <a:avLst/>
          </a:prstGeom>
          <a:noFill/>
        </p:spPr>
        <p:txBody>
          <a:bodyPr wrap="none" lIns="0" tIns="0" rIns="0" bIns="0" rtlCol="0">
            <a:spAutoFit/>
          </a:bodyPr>
          <a:lstStyle/>
          <a:p>
            <a:pPr algn="l"/>
            <a:r>
              <a:rPr lang="fr-CH" dirty="0"/>
              <a:t>PARTICLE PHYSICS</a:t>
            </a:r>
            <a:endParaRPr lang="en-GB" dirty="0"/>
          </a:p>
        </p:txBody>
      </p:sp>
    </p:spTree>
    <p:extLst>
      <p:ext uri="{BB962C8B-B14F-4D97-AF65-F5344CB8AC3E}">
        <p14:creationId xmlns:p14="http://schemas.microsoft.com/office/powerpoint/2010/main" val="337969334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12C9784-8359-41D5-80C1-8A4722B2DD0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20120" y="1745424"/>
            <a:ext cx="5690311" cy="4273129"/>
          </a:xfrm>
          <a:prstGeom prst="rect">
            <a:avLst/>
          </a:prstGeom>
        </p:spPr>
      </p:pic>
      <p:sp>
        <p:nvSpPr>
          <p:cNvPr id="2" name="Title 1">
            <a:extLst>
              <a:ext uri="{FF2B5EF4-FFF2-40B4-BE49-F238E27FC236}">
                <a16:creationId xmlns:a16="http://schemas.microsoft.com/office/drawing/2014/main" id="{052F5AC7-6898-4D15-8F97-E6E10EE28D74}"/>
              </a:ext>
            </a:extLst>
          </p:cNvPr>
          <p:cNvSpPr>
            <a:spLocks noGrp="1"/>
          </p:cNvSpPr>
          <p:nvPr>
            <p:ph type="title"/>
          </p:nvPr>
        </p:nvSpPr>
        <p:spPr/>
        <p:txBody>
          <a:bodyPr/>
          <a:lstStyle/>
          <a:p>
            <a:r>
              <a:rPr lang="fr-CH" sz="4400" dirty="0" err="1"/>
              <a:t>AdA</a:t>
            </a:r>
            <a:r>
              <a:rPr lang="fr-CH" sz="4400" dirty="0"/>
              <a:t> – the first </a:t>
            </a:r>
            <a:r>
              <a:rPr lang="fr-CH" sz="4400" dirty="0" err="1"/>
              <a:t>collider</a:t>
            </a:r>
            <a:endParaRPr lang="en-GB" sz="4400" dirty="0"/>
          </a:p>
        </p:txBody>
      </p:sp>
      <p:sp>
        <p:nvSpPr>
          <p:cNvPr id="3" name="Date Placeholder 2">
            <a:extLst>
              <a:ext uri="{FF2B5EF4-FFF2-40B4-BE49-F238E27FC236}">
                <a16:creationId xmlns:a16="http://schemas.microsoft.com/office/drawing/2014/main" id="{8E38E078-C1DA-4B03-8074-979EAE30EE07}"/>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4" name="Footer Placeholder 3">
            <a:extLst>
              <a:ext uri="{FF2B5EF4-FFF2-40B4-BE49-F238E27FC236}">
                <a16:creationId xmlns:a16="http://schemas.microsoft.com/office/drawing/2014/main" id="{CDA119C9-957E-4EB7-AF62-A14F530AEC1C}"/>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8024A9D2-F060-4EF1-A589-A9574D709354}"/>
              </a:ext>
            </a:extLst>
          </p:cNvPr>
          <p:cNvSpPr>
            <a:spLocks noGrp="1"/>
          </p:cNvSpPr>
          <p:nvPr>
            <p:ph type="sldNum" sz="quarter" idx="12"/>
          </p:nvPr>
        </p:nvSpPr>
        <p:spPr/>
        <p:txBody>
          <a:bodyPr/>
          <a:lstStyle/>
          <a:p>
            <a:fld id="{36B5EA5A-BC32-A742-B11B-8E7414D5B535}" type="slidenum">
              <a:rPr lang="en-US" smtClean="0"/>
              <a:pPr/>
              <a:t>70</a:t>
            </a:fld>
            <a:endParaRPr lang="en-US" dirty="0"/>
          </a:p>
        </p:txBody>
      </p:sp>
      <p:sp>
        <p:nvSpPr>
          <p:cNvPr id="7" name="TextBox 6">
            <a:extLst>
              <a:ext uri="{FF2B5EF4-FFF2-40B4-BE49-F238E27FC236}">
                <a16:creationId xmlns:a16="http://schemas.microsoft.com/office/drawing/2014/main" id="{E13F5EF8-2C87-4371-AECA-4F62113903BA}"/>
              </a:ext>
            </a:extLst>
          </p:cNvPr>
          <p:cNvSpPr txBox="1"/>
          <p:nvPr/>
        </p:nvSpPr>
        <p:spPr>
          <a:xfrm>
            <a:off x="146756" y="996744"/>
            <a:ext cx="11943644" cy="1015663"/>
          </a:xfrm>
          <a:prstGeom prst="rect">
            <a:avLst/>
          </a:prstGeom>
          <a:noFill/>
        </p:spPr>
        <p:txBody>
          <a:bodyPr wrap="square">
            <a:spAutoFit/>
          </a:bodyPr>
          <a:lstStyle/>
          <a:p>
            <a:r>
              <a:rPr lang="en-GB" sz="2000" dirty="0"/>
              <a:t>Bruno </a:t>
            </a:r>
            <a:r>
              <a:rPr lang="en-GB" sz="2000" dirty="0" err="1"/>
              <a:t>Touschek</a:t>
            </a:r>
            <a:r>
              <a:rPr lang="en-GB" sz="2000" dirty="0"/>
              <a:t> in 1961 together with a team of Italian scientists and engineers was the first to use the collider principle in </a:t>
            </a:r>
            <a:r>
              <a:rPr lang="en-GB" sz="2000" dirty="0" err="1"/>
              <a:t>AdA</a:t>
            </a:r>
            <a:r>
              <a:rPr lang="en-GB" sz="2000" dirty="0"/>
              <a:t> (</a:t>
            </a:r>
            <a:r>
              <a:rPr lang="en-GB" sz="2000" dirty="0" err="1"/>
              <a:t>Anello</a:t>
            </a:r>
            <a:r>
              <a:rPr lang="en-GB" sz="2000" dirty="0"/>
              <a:t> di </a:t>
            </a:r>
            <a:r>
              <a:rPr lang="en-GB" sz="2000" dirty="0" err="1"/>
              <a:t>Accumulazione</a:t>
            </a:r>
            <a:r>
              <a:rPr lang="en-GB" sz="2000" dirty="0"/>
              <a:t>), a small </a:t>
            </a:r>
            <a:r>
              <a:rPr lang="en-GB" sz="2000" dirty="0" err="1"/>
              <a:t>e+e</a:t>
            </a:r>
            <a:r>
              <a:rPr lang="en-GB" sz="2000" dirty="0"/>
              <a:t>– storage ring in Frascati - the first collider of the world ! </a:t>
            </a:r>
          </a:p>
        </p:txBody>
      </p:sp>
      <p:pic>
        <p:nvPicPr>
          <p:cNvPr id="10" name="Picture 9" descr="A group of people posing for a photo&#10;&#10;Description automatically generated with medium confidence">
            <a:extLst>
              <a:ext uri="{FF2B5EF4-FFF2-40B4-BE49-F238E27FC236}">
                <a16:creationId xmlns:a16="http://schemas.microsoft.com/office/drawing/2014/main" id="{BF90C2EB-921D-43DA-99A7-510EBE44895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97520" y="3934920"/>
            <a:ext cx="3297571" cy="2341146"/>
          </a:xfrm>
          <a:prstGeom prst="rect">
            <a:avLst/>
          </a:prstGeom>
        </p:spPr>
      </p:pic>
      <p:pic>
        <p:nvPicPr>
          <p:cNvPr id="11" name="Picture 10">
            <a:extLst>
              <a:ext uri="{FF2B5EF4-FFF2-40B4-BE49-F238E27FC236}">
                <a16:creationId xmlns:a16="http://schemas.microsoft.com/office/drawing/2014/main" id="{46C2ED5E-03A2-45F4-9AAC-1A44B22974A0}"/>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797683" y="1863076"/>
            <a:ext cx="3143250" cy="2362200"/>
          </a:xfrm>
          <a:prstGeom prst="rect">
            <a:avLst/>
          </a:prstGeom>
        </p:spPr>
      </p:pic>
      <p:pic>
        <p:nvPicPr>
          <p:cNvPr id="6" name="Picture 5">
            <a:extLst>
              <a:ext uri="{FF2B5EF4-FFF2-40B4-BE49-F238E27FC236}">
                <a16:creationId xmlns:a16="http://schemas.microsoft.com/office/drawing/2014/main" id="{65F11DDF-7ED0-4A3C-A071-29AAF5D14DE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35537" y="1959477"/>
            <a:ext cx="2162146" cy="1975443"/>
          </a:xfrm>
          <a:prstGeom prst="rect">
            <a:avLst/>
          </a:prstGeom>
        </p:spPr>
      </p:pic>
      <p:sp>
        <p:nvSpPr>
          <p:cNvPr id="9" name="TextBox 8">
            <a:extLst>
              <a:ext uri="{FF2B5EF4-FFF2-40B4-BE49-F238E27FC236}">
                <a16:creationId xmlns:a16="http://schemas.microsoft.com/office/drawing/2014/main" id="{A2F1DDD2-C399-4AEB-B75C-22BCFB832FB5}"/>
              </a:ext>
            </a:extLst>
          </p:cNvPr>
          <p:cNvSpPr txBox="1"/>
          <p:nvPr/>
        </p:nvSpPr>
        <p:spPr>
          <a:xfrm>
            <a:off x="10057074" y="5633454"/>
            <a:ext cx="1949252" cy="553998"/>
          </a:xfrm>
          <a:prstGeom prst="rect">
            <a:avLst/>
          </a:prstGeom>
          <a:noFill/>
        </p:spPr>
        <p:txBody>
          <a:bodyPr wrap="none" lIns="0" tIns="0" rIns="0" bIns="0" rtlCol="0">
            <a:spAutoFit/>
          </a:bodyPr>
          <a:lstStyle/>
          <a:p>
            <a:pPr algn="l"/>
            <a:r>
              <a:rPr lang="fr-CH" dirty="0" err="1"/>
              <a:t>Diameter</a:t>
            </a:r>
            <a:r>
              <a:rPr lang="fr-CH" dirty="0"/>
              <a:t> 1.6 m</a:t>
            </a:r>
          </a:p>
          <a:p>
            <a:pPr algn="l"/>
            <a:r>
              <a:rPr lang="fr-CH" dirty="0"/>
              <a:t>Electrons 200 MeV</a:t>
            </a:r>
            <a:endParaRPr lang="en-GB" dirty="0"/>
          </a:p>
        </p:txBody>
      </p:sp>
    </p:spTree>
    <p:extLst>
      <p:ext uri="{BB962C8B-B14F-4D97-AF65-F5344CB8AC3E}">
        <p14:creationId xmlns:p14="http://schemas.microsoft.com/office/powerpoint/2010/main" val="241949543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A49F93E-8588-4540-93ED-20052D5373A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156570" y="4170653"/>
            <a:ext cx="2964411" cy="2154138"/>
          </a:xfrm>
          <a:prstGeom prst="rect">
            <a:avLst/>
          </a:prstGeom>
        </p:spPr>
      </p:pic>
      <p:sp>
        <p:nvSpPr>
          <p:cNvPr id="2" name="Title 1">
            <a:extLst>
              <a:ext uri="{FF2B5EF4-FFF2-40B4-BE49-F238E27FC236}">
                <a16:creationId xmlns:a16="http://schemas.microsoft.com/office/drawing/2014/main" id="{79C79E99-143A-475E-B408-EF7AF4E1FE79}"/>
              </a:ext>
            </a:extLst>
          </p:cNvPr>
          <p:cNvSpPr>
            <a:spLocks noGrp="1"/>
          </p:cNvSpPr>
          <p:nvPr>
            <p:ph type="title"/>
          </p:nvPr>
        </p:nvSpPr>
        <p:spPr/>
        <p:txBody>
          <a:bodyPr/>
          <a:lstStyle/>
          <a:p>
            <a:r>
              <a:rPr lang="en-GB" sz="4400" dirty="0"/>
              <a:t>More colliders: electrons and hadrons</a:t>
            </a:r>
          </a:p>
        </p:txBody>
      </p:sp>
      <p:sp>
        <p:nvSpPr>
          <p:cNvPr id="3" name="Date Placeholder 2">
            <a:extLst>
              <a:ext uri="{FF2B5EF4-FFF2-40B4-BE49-F238E27FC236}">
                <a16:creationId xmlns:a16="http://schemas.microsoft.com/office/drawing/2014/main" id="{3CC07818-2533-4532-B748-FE0C3C452977}"/>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4" name="Footer Placeholder 3">
            <a:extLst>
              <a:ext uri="{FF2B5EF4-FFF2-40B4-BE49-F238E27FC236}">
                <a16:creationId xmlns:a16="http://schemas.microsoft.com/office/drawing/2014/main" id="{550E7C66-79A7-4F8C-8B99-11779D075450}"/>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A4D06C6C-7B79-4A08-BE98-9ACBA655A6D0}"/>
              </a:ext>
            </a:extLst>
          </p:cNvPr>
          <p:cNvSpPr>
            <a:spLocks noGrp="1"/>
          </p:cNvSpPr>
          <p:nvPr>
            <p:ph type="sldNum" sz="quarter" idx="12"/>
          </p:nvPr>
        </p:nvSpPr>
        <p:spPr/>
        <p:txBody>
          <a:bodyPr/>
          <a:lstStyle/>
          <a:p>
            <a:fld id="{36B5EA5A-BC32-A742-B11B-8E7414D5B535}" type="slidenum">
              <a:rPr lang="en-US" smtClean="0"/>
              <a:pPr/>
              <a:t>71</a:t>
            </a:fld>
            <a:endParaRPr lang="en-US" dirty="0"/>
          </a:p>
        </p:txBody>
      </p:sp>
      <p:sp>
        <p:nvSpPr>
          <p:cNvPr id="6" name="TextBox 5">
            <a:extLst>
              <a:ext uri="{FF2B5EF4-FFF2-40B4-BE49-F238E27FC236}">
                <a16:creationId xmlns:a16="http://schemas.microsoft.com/office/drawing/2014/main" id="{F1EA5F08-857B-4613-847F-BE1390FEAA47}"/>
              </a:ext>
            </a:extLst>
          </p:cNvPr>
          <p:cNvSpPr txBox="1"/>
          <p:nvPr/>
        </p:nvSpPr>
        <p:spPr>
          <a:xfrm>
            <a:off x="294411" y="2654114"/>
            <a:ext cx="2631669" cy="3323987"/>
          </a:xfrm>
          <a:prstGeom prst="rect">
            <a:avLst/>
          </a:prstGeom>
          <a:noFill/>
        </p:spPr>
        <p:txBody>
          <a:bodyPr wrap="square" lIns="0" tIns="0" rIns="0" bIns="0" rtlCol="0">
            <a:spAutoFit/>
          </a:bodyPr>
          <a:lstStyle/>
          <a:p>
            <a:pPr algn="l"/>
            <a:r>
              <a:rPr lang="en-GB" dirty="0"/>
              <a:t>In 1966, work began on the proton-proton Intersecting Storage Rings at CERN, and in 1971, this collider was operational. The ISR was a pair of storage rings that accumulated and collided protons injected by the CERN Proton Synchrotron. This was the first hadron collider. </a:t>
            </a:r>
          </a:p>
        </p:txBody>
      </p:sp>
      <p:pic>
        <p:nvPicPr>
          <p:cNvPr id="9" name="Picture 8">
            <a:extLst>
              <a:ext uri="{FF2B5EF4-FFF2-40B4-BE49-F238E27FC236}">
                <a16:creationId xmlns:a16="http://schemas.microsoft.com/office/drawing/2014/main" id="{AEA5DDEB-03D6-4568-87E7-4CF99350A3D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66340" y="2691215"/>
            <a:ext cx="3590230" cy="2154138"/>
          </a:xfrm>
          <a:prstGeom prst="rect">
            <a:avLst/>
          </a:prstGeom>
        </p:spPr>
      </p:pic>
      <p:pic>
        <p:nvPicPr>
          <p:cNvPr id="10" name="Picture 9">
            <a:extLst>
              <a:ext uri="{FF2B5EF4-FFF2-40B4-BE49-F238E27FC236}">
                <a16:creationId xmlns:a16="http://schemas.microsoft.com/office/drawing/2014/main" id="{55FFEF94-4FBA-459F-96BC-BE7B25228A6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035430" y="2691214"/>
            <a:ext cx="2421560" cy="3017520"/>
          </a:xfrm>
          <a:prstGeom prst="rect">
            <a:avLst/>
          </a:prstGeom>
        </p:spPr>
      </p:pic>
      <p:sp>
        <p:nvSpPr>
          <p:cNvPr id="11" name="TextBox 10">
            <a:extLst>
              <a:ext uri="{FF2B5EF4-FFF2-40B4-BE49-F238E27FC236}">
                <a16:creationId xmlns:a16="http://schemas.microsoft.com/office/drawing/2014/main" id="{D5F88EE7-315B-431F-9193-EEB03EB5A383}"/>
              </a:ext>
            </a:extLst>
          </p:cNvPr>
          <p:cNvSpPr txBox="1"/>
          <p:nvPr/>
        </p:nvSpPr>
        <p:spPr>
          <a:xfrm>
            <a:off x="294411" y="1096026"/>
            <a:ext cx="11343407" cy="1384995"/>
          </a:xfrm>
          <a:prstGeom prst="rect">
            <a:avLst/>
          </a:prstGeom>
          <a:noFill/>
        </p:spPr>
        <p:txBody>
          <a:bodyPr wrap="square" lIns="0" tIns="0" rIns="0" bIns="0" rtlCol="0">
            <a:spAutoFit/>
          </a:bodyPr>
          <a:lstStyle/>
          <a:p>
            <a:pPr algn="l"/>
            <a:r>
              <a:rPr lang="en-GB" dirty="0"/>
              <a:t>In parallel to the INFN </a:t>
            </a:r>
            <a:r>
              <a:rPr lang="en-GB" dirty="0" err="1"/>
              <a:t>AdA</a:t>
            </a:r>
            <a:r>
              <a:rPr lang="en-GB" dirty="0"/>
              <a:t> project, two other colliders were built:</a:t>
            </a:r>
          </a:p>
          <a:p>
            <a:pPr marL="285750" indent="-285750" algn="l">
              <a:buFontTx/>
              <a:buChar char="-"/>
            </a:pPr>
            <a:r>
              <a:rPr lang="en-GB" dirty="0"/>
              <a:t>At Stanford, by a Stanford-Princeton team (</a:t>
            </a:r>
            <a:r>
              <a:rPr lang="en-GB" dirty="0" err="1"/>
              <a:t>W.C.Barber</a:t>
            </a:r>
            <a:r>
              <a:rPr lang="en-GB" dirty="0"/>
              <a:t>, B. </a:t>
            </a:r>
            <a:r>
              <a:rPr lang="en-GB" dirty="0" err="1"/>
              <a:t>Gittelman</a:t>
            </a:r>
            <a:r>
              <a:rPr lang="en-GB" dirty="0"/>
              <a:t>, G. O’Neill, B. Richter)</a:t>
            </a:r>
          </a:p>
          <a:p>
            <a:pPr marL="285750" indent="-285750" algn="l">
              <a:buFontTx/>
              <a:buChar char="-"/>
            </a:pPr>
            <a:r>
              <a:rPr lang="en-GB" dirty="0"/>
              <a:t>At Novosibirsk (URSS), the VEP-1 electron-electron collider (Gersh </a:t>
            </a:r>
            <a:r>
              <a:rPr lang="en-GB" dirty="0" err="1"/>
              <a:t>Budker</a:t>
            </a:r>
            <a:r>
              <a:rPr lang="en-GB" dirty="0"/>
              <a:t>). </a:t>
            </a:r>
          </a:p>
          <a:p>
            <a:pPr algn="l"/>
            <a:r>
              <a:rPr lang="en-GB" dirty="0"/>
              <a:t>The first observations of particle reactions in the colliding beams were reported almost simultaneously by the three teams in mid-1964 - early 1965.</a:t>
            </a:r>
          </a:p>
        </p:txBody>
      </p:sp>
    </p:spTree>
    <p:extLst>
      <p:ext uri="{BB962C8B-B14F-4D97-AF65-F5344CB8AC3E}">
        <p14:creationId xmlns:p14="http://schemas.microsoft.com/office/powerpoint/2010/main" val="135134243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947CB-60CB-449E-B0B0-1244D47AF6CC}"/>
              </a:ext>
            </a:extLst>
          </p:cNvPr>
          <p:cNvSpPr>
            <a:spLocks noGrp="1"/>
          </p:cNvSpPr>
          <p:nvPr>
            <p:ph type="title"/>
          </p:nvPr>
        </p:nvSpPr>
        <p:spPr/>
        <p:txBody>
          <a:bodyPr/>
          <a:lstStyle/>
          <a:p>
            <a:r>
              <a:rPr lang="fr-CH" dirty="0" err="1"/>
              <a:t>S</a:t>
            </a:r>
            <a:r>
              <a:rPr lang="fr-CH" i="1" dirty="0" err="1"/>
              <a:t>ppbar</a:t>
            </a:r>
            <a:r>
              <a:rPr lang="fr-CH" dirty="0" err="1"/>
              <a:t>S</a:t>
            </a:r>
            <a:r>
              <a:rPr lang="fr-CH" dirty="0"/>
              <a:t> </a:t>
            </a:r>
            <a:r>
              <a:rPr lang="fr-CH" dirty="0" err="1"/>
              <a:t>collider</a:t>
            </a:r>
            <a:endParaRPr lang="en-GB" dirty="0"/>
          </a:p>
        </p:txBody>
      </p:sp>
      <p:sp>
        <p:nvSpPr>
          <p:cNvPr id="3" name="Date Placeholder 2">
            <a:extLst>
              <a:ext uri="{FF2B5EF4-FFF2-40B4-BE49-F238E27FC236}">
                <a16:creationId xmlns:a16="http://schemas.microsoft.com/office/drawing/2014/main" id="{1EFE3D8E-8DB6-481E-A226-1AF2B1D4CC2F}"/>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5" name="Slide Number Placeholder 4">
            <a:extLst>
              <a:ext uri="{FF2B5EF4-FFF2-40B4-BE49-F238E27FC236}">
                <a16:creationId xmlns:a16="http://schemas.microsoft.com/office/drawing/2014/main" id="{99F1AA0E-CBA0-48AE-889B-5DA6CE2E9EBC}"/>
              </a:ext>
            </a:extLst>
          </p:cNvPr>
          <p:cNvSpPr>
            <a:spLocks noGrp="1"/>
          </p:cNvSpPr>
          <p:nvPr>
            <p:ph type="sldNum" sz="quarter" idx="12"/>
          </p:nvPr>
        </p:nvSpPr>
        <p:spPr/>
        <p:txBody>
          <a:bodyPr/>
          <a:lstStyle/>
          <a:p>
            <a:fld id="{36B5EA5A-BC32-A742-B11B-8E7414D5B535}" type="slidenum">
              <a:rPr lang="en-US" smtClean="0"/>
              <a:pPr/>
              <a:t>72</a:t>
            </a:fld>
            <a:endParaRPr lang="en-US" dirty="0"/>
          </a:p>
        </p:txBody>
      </p:sp>
      <p:pic>
        <p:nvPicPr>
          <p:cNvPr id="7" name="Picture 6" descr="Diagram&#10;&#10;Description automatically generated">
            <a:extLst>
              <a:ext uri="{FF2B5EF4-FFF2-40B4-BE49-F238E27FC236}">
                <a16:creationId xmlns:a16="http://schemas.microsoft.com/office/drawing/2014/main" id="{95E23E12-0D62-470E-BC98-45167BF63A8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08710" y="929226"/>
            <a:ext cx="5750657" cy="3467788"/>
          </a:xfrm>
          <a:prstGeom prst="rect">
            <a:avLst/>
          </a:prstGeom>
        </p:spPr>
      </p:pic>
      <p:sp>
        <p:nvSpPr>
          <p:cNvPr id="8" name="TextBox 7">
            <a:extLst>
              <a:ext uri="{FF2B5EF4-FFF2-40B4-BE49-F238E27FC236}">
                <a16:creationId xmlns:a16="http://schemas.microsoft.com/office/drawing/2014/main" id="{6B550BED-50FF-45A1-A42F-41BF2ADD7269}"/>
              </a:ext>
            </a:extLst>
          </p:cNvPr>
          <p:cNvSpPr txBox="1"/>
          <p:nvPr/>
        </p:nvSpPr>
        <p:spPr>
          <a:xfrm>
            <a:off x="7355840" y="1432641"/>
            <a:ext cx="4432960" cy="4185761"/>
          </a:xfrm>
          <a:prstGeom prst="rect">
            <a:avLst/>
          </a:prstGeom>
          <a:noFill/>
        </p:spPr>
        <p:txBody>
          <a:bodyPr wrap="square" lIns="0" tIns="0" rIns="0" bIns="0" rtlCol="0">
            <a:spAutoFit/>
          </a:bodyPr>
          <a:lstStyle/>
          <a:p>
            <a:pPr marL="285750" indent="-285750" algn="l">
              <a:spcBef>
                <a:spcPts val="600"/>
              </a:spcBef>
              <a:buFont typeface="Arial" panose="020B0604020202020204" pitchFamily="34" charset="0"/>
              <a:buChar char="•"/>
            </a:pPr>
            <a:r>
              <a:rPr lang="en-GB" dirty="0"/>
              <a:t>1976: C. Rubbia proposes to modify the CERN accelerator complex to transform the 400 GeV SPS (commissioned the same year!) into a collider, injecting antiprotons and colliding them with protons.</a:t>
            </a:r>
          </a:p>
          <a:p>
            <a:pPr marL="285750" indent="-285750" algn="l">
              <a:spcBef>
                <a:spcPts val="600"/>
              </a:spcBef>
              <a:buFont typeface="Arial" panose="020B0604020202020204" pitchFamily="34" charset="0"/>
              <a:buChar char="•"/>
            </a:pPr>
            <a:r>
              <a:rPr lang="en-GB" dirty="0"/>
              <a:t>1978: project is approved, start preparation of the antiproton production, accumulation, and cooling (stochastic cooling by S. Van der Meer).</a:t>
            </a:r>
          </a:p>
          <a:p>
            <a:pPr marL="285750" indent="-285750" algn="l">
              <a:spcBef>
                <a:spcPts val="600"/>
              </a:spcBef>
              <a:buFont typeface="Arial" panose="020B0604020202020204" pitchFamily="34" charset="0"/>
              <a:buChar char="•"/>
            </a:pPr>
            <a:r>
              <a:rPr lang="en-GB" dirty="0"/>
              <a:t>1981: start operation.</a:t>
            </a:r>
          </a:p>
          <a:p>
            <a:pPr marL="285750" indent="-285750" algn="l">
              <a:spcBef>
                <a:spcPts val="600"/>
              </a:spcBef>
              <a:buFont typeface="Arial" panose="020B0604020202020204" pitchFamily="34" charset="0"/>
              <a:buChar char="•"/>
            </a:pPr>
            <a:r>
              <a:rPr lang="en-GB" dirty="0"/>
              <a:t>1983: discovery of the W and Z bosons.</a:t>
            </a:r>
          </a:p>
          <a:p>
            <a:pPr marL="285750" indent="-285750" algn="l">
              <a:spcBef>
                <a:spcPts val="600"/>
              </a:spcBef>
              <a:buFont typeface="Arial" panose="020B0604020202020204" pitchFamily="34" charset="0"/>
              <a:buChar char="•"/>
            </a:pPr>
            <a:r>
              <a:rPr lang="en-GB" dirty="0"/>
              <a:t>1984: Rubbia and van der Meer receive the Nobel prize.</a:t>
            </a:r>
          </a:p>
        </p:txBody>
      </p:sp>
      <p:pic>
        <p:nvPicPr>
          <p:cNvPr id="10" name="Picture 9">
            <a:extLst>
              <a:ext uri="{FF2B5EF4-FFF2-40B4-BE49-F238E27FC236}">
                <a16:creationId xmlns:a16="http://schemas.microsoft.com/office/drawing/2014/main" id="{B6EBB95C-E6B0-473A-9A97-ADD222276A6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0231" y="4525488"/>
            <a:ext cx="2456272" cy="1638794"/>
          </a:xfrm>
          <a:prstGeom prst="rect">
            <a:avLst/>
          </a:prstGeom>
        </p:spPr>
      </p:pic>
      <p:pic>
        <p:nvPicPr>
          <p:cNvPr id="11" name="Picture 10">
            <a:extLst>
              <a:ext uri="{FF2B5EF4-FFF2-40B4-BE49-F238E27FC236}">
                <a16:creationId xmlns:a16="http://schemas.microsoft.com/office/drawing/2014/main" id="{0B5C94AE-A0CE-41ED-87F5-3CCEBEA68A5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382956" y="3646540"/>
            <a:ext cx="2638265" cy="2609181"/>
          </a:xfrm>
          <a:prstGeom prst="rect">
            <a:avLst/>
          </a:prstGeom>
        </p:spPr>
      </p:pic>
    </p:spTree>
    <p:extLst>
      <p:ext uri="{BB962C8B-B14F-4D97-AF65-F5344CB8AC3E}">
        <p14:creationId xmlns:p14="http://schemas.microsoft.com/office/powerpoint/2010/main" val="269378284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40" y="462377"/>
            <a:ext cx="11205944" cy="1243785"/>
          </a:xfrm>
        </p:spPr>
        <p:txBody>
          <a:bodyPr>
            <a:noAutofit/>
          </a:bodyPr>
          <a:lstStyle/>
          <a:p>
            <a:r>
              <a:rPr lang="en-US" dirty="0"/>
              <a:t>Building blocks 3 – colliders and storage rings</a:t>
            </a:r>
            <a:endParaRPr lang="en-GB"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625005" y="2361994"/>
            <a:ext cx="4139481" cy="3566936"/>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754885" y="2449245"/>
            <a:ext cx="3931605" cy="3479686"/>
          </a:xfrm>
          <a:prstGeom prst="rect">
            <a:avLst/>
          </a:prstGeom>
        </p:spPr>
      </p:pic>
    </p:spTree>
    <p:extLst>
      <p:ext uri="{BB962C8B-B14F-4D97-AF65-F5344CB8AC3E}">
        <p14:creationId xmlns:p14="http://schemas.microsoft.com/office/powerpoint/2010/main" val="138535671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C5EEC-3303-467C-A17F-5C2591A77B34}"/>
              </a:ext>
            </a:extLst>
          </p:cNvPr>
          <p:cNvSpPr>
            <a:spLocks noGrp="1"/>
          </p:cNvSpPr>
          <p:nvPr>
            <p:ph type="title"/>
          </p:nvPr>
        </p:nvSpPr>
        <p:spPr/>
        <p:txBody>
          <a:bodyPr/>
          <a:lstStyle/>
          <a:p>
            <a:r>
              <a:rPr lang="fr-CH" sz="4400" dirty="0" err="1"/>
              <a:t>Technical</a:t>
            </a:r>
            <a:r>
              <a:rPr lang="fr-CH" sz="4400" dirty="0"/>
              <a:t> challenges for </a:t>
            </a:r>
            <a:r>
              <a:rPr lang="fr-CH" sz="4400" dirty="0" err="1"/>
              <a:t>particle</a:t>
            </a:r>
            <a:r>
              <a:rPr lang="fr-CH" sz="4400" dirty="0"/>
              <a:t> </a:t>
            </a:r>
            <a:r>
              <a:rPr lang="fr-CH" sz="4400" dirty="0" err="1"/>
              <a:t>colliders</a:t>
            </a:r>
            <a:endParaRPr lang="en-GB" sz="4400" dirty="0"/>
          </a:p>
        </p:txBody>
      </p:sp>
      <p:sp>
        <p:nvSpPr>
          <p:cNvPr id="3" name="Date Placeholder 2">
            <a:extLst>
              <a:ext uri="{FF2B5EF4-FFF2-40B4-BE49-F238E27FC236}">
                <a16:creationId xmlns:a16="http://schemas.microsoft.com/office/drawing/2014/main" id="{6F5397E7-13FD-4B37-A65E-C910664927C2}"/>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4" name="Footer Placeholder 3">
            <a:extLst>
              <a:ext uri="{FF2B5EF4-FFF2-40B4-BE49-F238E27FC236}">
                <a16:creationId xmlns:a16="http://schemas.microsoft.com/office/drawing/2014/main" id="{59118B6F-5973-468E-A475-1E64C9700318}"/>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FC6309D9-92A0-4465-B595-DAEB13E803DA}"/>
              </a:ext>
            </a:extLst>
          </p:cNvPr>
          <p:cNvSpPr>
            <a:spLocks noGrp="1"/>
          </p:cNvSpPr>
          <p:nvPr>
            <p:ph type="sldNum" sz="quarter" idx="12"/>
          </p:nvPr>
        </p:nvSpPr>
        <p:spPr/>
        <p:txBody>
          <a:bodyPr/>
          <a:lstStyle/>
          <a:p>
            <a:fld id="{36B5EA5A-BC32-A742-B11B-8E7414D5B535}" type="slidenum">
              <a:rPr lang="en-US" smtClean="0"/>
              <a:pPr/>
              <a:t>74</a:t>
            </a:fld>
            <a:endParaRPr lang="en-US" dirty="0"/>
          </a:p>
        </p:txBody>
      </p:sp>
      <p:sp>
        <p:nvSpPr>
          <p:cNvPr id="6" name="TextBox 5">
            <a:extLst>
              <a:ext uri="{FF2B5EF4-FFF2-40B4-BE49-F238E27FC236}">
                <a16:creationId xmlns:a16="http://schemas.microsoft.com/office/drawing/2014/main" id="{3D91F893-0B91-495B-8B8B-2B9F4AFF2451}"/>
              </a:ext>
            </a:extLst>
          </p:cNvPr>
          <p:cNvSpPr txBox="1"/>
          <p:nvPr/>
        </p:nvSpPr>
        <p:spPr>
          <a:xfrm>
            <a:off x="838631" y="1110465"/>
            <a:ext cx="5714569" cy="4785926"/>
          </a:xfrm>
          <a:prstGeom prst="rect">
            <a:avLst/>
          </a:prstGeom>
          <a:noFill/>
        </p:spPr>
        <p:txBody>
          <a:bodyPr wrap="square" rtlCol="0">
            <a:spAutoFit/>
          </a:bodyPr>
          <a:lstStyle/>
          <a:p>
            <a:pPr>
              <a:spcBef>
                <a:spcPts val="600"/>
              </a:spcBef>
            </a:pPr>
            <a:r>
              <a:rPr lang="en-US" sz="2000" dirty="0">
                <a:latin typeface="Calibri" pitchFamily="34" charset="0"/>
              </a:rPr>
              <a:t>There are only 2 options to make a synchrotron with two circulating beam in opposite directions:</a:t>
            </a:r>
          </a:p>
          <a:p>
            <a:pPr marL="457200" indent="-457200">
              <a:spcBef>
                <a:spcPts val="600"/>
              </a:spcBef>
              <a:buAutoNum type="arabicPeriod"/>
            </a:pPr>
            <a:r>
              <a:rPr lang="en-US" sz="2000" dirty="0">
                <a:latin typeface="Calibri" pitchFamily="34" charset="0"/>
              </a:rPr>
              <a:t>The particles have same mass but opposite sign and circulate in the same vacuum chamber and magnetic field (ex.: electron-positron and proton-antiproton colliders).</a:t>
            </a:r>
          </a:p>
          <a:p>
            <a:pPr marL="457200" indent="-457200">
              <a:spcBef>
                <a:spcPts val="600"/>
              </a:spcBef>
              <a:buAutoNum type="arabicPeriod"/>
            </a:pPr>
            <a:r>
              <a:rPr lang="en-US" sz="2000" dirty="0">
                <a:latin typeface="Calibri" pitchFamily="34" charset="0"/>
              </a:rPr>
              <a:t>The particles are the same and they circulate in separate vacuum chambers and opposite magnetic fields (Ex.: the LHC).</a:t>
            </a:r>
          </a:p>
          <a:p>
            <a:pPr>
              <a:spcBef>
                <a:spcPts val="600"/>
              </a:spcBef>
            </a:pPr>
            <a:endParaRPr lang="en-US" sz="2000" dirty="0">
              <a:latin typeface="Calibri" pitchFamily="34" charset="0"/>
            </a:endParaRPr>
          </a:p>
          <a:p>
            <a:pPr>
              <a:spcBef>
                <a:spcPts val="600"/>
              </a:spcBef>
            </a:pPr>
            <a:r>
              <a:rPr lang="en-US" sz="2000" dirty="0">
                <a:latin typeface="Calibri" pitchFamily="34" charset="0"/>
              </a:rPr>
              <a:t>Problem with 1) is the need to create intense beams of unstable particles (positrons, antiprotons).</a:t>
            </a:r>
          </a:p>
          <a:p>
            <a:pPr>
              <a:spcBef>
                <a:spcPts val="600"/>
              </a:spcBef>
            </a:pPr>
            <a:r>
              <a:rPr lang="en-US" sz="2000" dirty="0">
                <a:latin typeface="Calibri" pitchFamily="34" charset="0"/>
              </a:rPr>
              <a:t>Problem with 2) is the need to use twin-bore dipole magnets or separate magnets</a:t>
            </a:r>
          </a:p>
        </p:txBody>
      </p:sp>
      <p:pic>
        <p:nvPicPr>
          <p:cNvPr id="8" name="Picture 7" descr="Diagram&#10;&#10;Description automatically generated">
            <a:extLst>
              <a:ext uri="{FF2B5EF4-FFF2-40B4-BE49-F238E27FC236}">
                <a16:creationId xmlns:a16="http://schemas.microsoft.com/office/drawing/2014/main" id="{AE0650E2-CD64-4568-AAF7-A86B78B0F58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714944" y="922536"/>
            <a:ext cx="2638425" cy="2724150"/>
          </a:xfrm>
          <a:prstGeom prst="rect">
            <a:avLst/>
          </a:prstGeom>
        </p:spPr>
      </p:pic>
      <p:pic>
        <p:nvPicPr>
          <p:cNvPr id="9" name="Picture 8">
            <a:extLst>
              <a:ext uri="{FF2B5EF4-FFF2-40B4-BE49-F238E27FC236}">
                <a16:creationId xmlns:a16="http://schemas.microsoft.com/office/drawing/2014/main" id="{D47B20BE-0E86-4F30-9981-6A350816659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983857" y="3865027"/>
            <a:ext cx="3254026" cy="2272982"/>
          </a:xfrm>
          <a:prstGeom prst="rect">
            <a:avLst/>
          </a:prstGeom>
        </p:spPr>
      </p:pic>
      <p:sp>
        <p:nvSpPr>
          <p:cNvPr id="10" name="TextBox 9">
            <a:extLst>
              <a:ext uri="{FF2B5EF4-FFF2-40B4-BE49-F238E27FC236}">
                <a16:creationId xmlns:a16="http://schemas.microsoft.com/office/drawing/2014/main" id="{E6EA54F4-9033-4AD7-B114-0C619DF55D93}"/>
              </a:ext>
            </a:extLst>
          </p:cNvPr>
          <p:cNvSpPr txBox="1"/>
          <p:nvPr/>
        </p:nvSpPr>
        <p:spPr>
          <a:xfrm>
            <a:off x="7272225" y="2838402"/>
            <a:ext cx="1442719" cy="830997"/>
          </a:xfrm>
          <a:prstGeom prst="rect">
            <a:avLst/>
          </a:prstGeom>
          <a:noFill/>
        </p:spPr>
        <p:txBody>
          <a:bodyPr wrap="square" lIns="0" tIns="0" rIns="0" bIns="0" rtlCol="0">
            <a:spAutoFit/>
          </a:bodyPr>
          <a:lstStyle/>
          <a:p>
            <a:pPr algn="l"/>
            <a:r>
              <a:rPr lang="fr-CH" dirty="0"/>
              <a:t>2-in-1 magnet configuration of LHC</a:t>
            </a:r>
            <a:endParaRPr lang="en-GB" dirty="0"/>
          </a:p>
        </p:txBody>
      </p:sp>
    </p:spTree>
    <p:extLst>
      <p:ext uri="{BB962C8B-B14F-4D97-AF65-F5344CB8AC3E}">
        <p14:creationId xmlns:p14="http://schemas.microsoft.com/office/powerpoint/2010/main" val="210641790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05A9A-E329-49A4-9EF8-1B401CD6F6A5}"/>
              </a:ext>
            </a:extLst>
          </p:cNvPr>
          <p:cNvSpPr>
            <a:spLocks noGrp="1"/>
          </p:cNvSpPr>
          <p:nvPr>
            <p:ph type="title"/>
          </p:nvPr>
        </p:nvSpPr>
        <p:spPr/>
        <p:txBody>
          <a:bodyPr/>
          <a:lstStyle/>
          <a:p>
            <a:r>
              <a:rPr lang="fr-CH" dirty="0"/>
              <a:t>Electron – positron </a:t>
            </a:r>
            <a:r>
              <a:rPr lang="fr-CH" dirty="0" err="1"/>
              <a:t>colliders</a:t>
            </a:r>
            <a:r>
              <a:rPr lang="fr-CH" dirty="0"/>
              <a:t> </a:t>
            </a:r>
            <a:endParaRPr lang="en-GB" dirty="0"/>
          </a:p>
        </p:txBody>
      </p:sp>
      <p:sp>
        <p:nvSpPr>
          <p:cNvPr id="3" name="Date Placeholder 2">
            <a:extLst>
              <a:ext uri="{FF2B5EF4-FFF2-40B4-BE49-F238E27FC236}">
                <a16:creationId xmlns:a16="http://schemas.microsoft.com/office/drawing/2014/main" id="{0EB78136-2C6D-4094-9D99-F7B7FF9003C0}"/>
              </a:ext>
            </a:extLst>
          </p:cNvPr>
          <p:cNvSpPr>
            <a:spLocks noGrp="1"/>
          </p:cNvSpPr>
          <p:nvPr>
            <p:ph type="dt" sz="half" idx="10"/>
          </p:nvPr>
        </p:nvSpPr>
        <p:spPr/>
        <p:txBody>
          <a:bodyPr/>
          <a:lstStyle/>
          <a:p>
            <a:fld id="{23793A62-AA7E-5A4D-A43E-DF1B3593C4E5}" type="datetime1">
              <a:rPr lang="en-US" smtClean="0"/>
              <a:t>4/24/2024</a:t>
            </a:fld>
            <a:endParaRPr lang="en-US" dirty="0"/>
          </a:p>
        </p:txBody>
      </p:sp>
      <p:sp>
        <p:nvSpPr>
          <p:cNvPr id="4" name="Footer Placeholder 3">
            <a:extLst>
              <a:ext uri="{FF2B5EF4-FFF2-40B4-BE49-F238E27FC236}">
                <a16:creationId xmlns:a16="http://schemas.microsoft.com/office/drawing/2014/main" id="{97E48BBA-695A-40CD-BFBC-9BA02739C643}"/>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ACB6B483-C2F8-41D1-8879-8B7F77F57E1F}"/>
              </a:ext>
            </a:extLst>
          </p:cNvPr>
          <p:cNvSpPr>
            <a:spLocks noGrp="1"/>
          </p:cNvSpPr>
          <p:nvPr>
            <p:ph type="sldNum" sz="quarter" idx="12"/>
          </p:nvPr>
        </p:nvSpPr>
        <p:spPr/>
        <p:txBody>
          <a:bodyPr/>
          <a:lstStyle/>
          <a:p>
            <a:fld id="{36B5EA5A-BC32-A742-B11B-8E7414D5B535}" type="slidenum">
              <a:rPr lang="en-US" smtClean="0"/>
              <a:pPr/>
              <a:t>75</a:t>
            </a:fld>
            <a:endParaRPr lang="en-US" dirty="0"/>
          </a:p>
        </p:txBody>
      </p:sp>
      <p:pic>
        <p:nvPicPr>
          <p:cNvPr id="7" name="Picture 6" descr="Diagram&#10;&#10;Description automatically generated">
            <a:extLst>
              <a:ext uri="{FF2B5EF4-FFF2-40B4-BE49-F238E27FC236}">
                <a16:creationId xmlns:a16="http://schemas.microsoft.com/office/drawing/2014/main" id="{79FE637A-CD77-4DEC-B10F-195220906AC3}"/>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78304" y="1173701"/>
            <a:ext cx="6641663" cy="4708939"/>
          </a:xfrm>
          <a:prstGeom prst="rect">
            <a:avLst/>
          </a:prstGeom>
        </p:spPr>
      </p:pic>
      <p:sp>
        <p:nvSpPr>
          <p:cNvPr id="8" name="TextBox 7">
            <a:extLst>
              <a:ext uri="{FF2B5EF4-FFF2-40B4-BE49-F238E27FC236}">
                <a16:creationId xmlns:a16="http://schemas.microsoft.com/office/drawing/2014/main" id="{DFD2351F-ECEF-48C9-91B9-D25CD199BAF1}"/>
              </a:ext>
            </a:extLst>
          </p:cNvPr>
          <p:cNvSpPr txBox="1"/>
          <p:nvPr/>
        </p:nvSpPr>
        <p:spPr>
          <a:xfrm>
            <a:off x="7918515" y="2017336"/>
            <a:ext cx="2795637" cy="276999"/>
          </a:xfrm>
          <a:prstGeom prst="rect">
            <a:avLst/>
          </a:prstGeom>
          <a:noFill/>
        </p:spPr>
        <p:txBody>
          <a:bodyPr wrap="none" lIns="0" tIns="0" rIns="0" bIns="0" rtlCol="0">
            <a:spAutoFit/>
          </a:bodyPr>
          <a:lstStyle/>
          <a:p>
            <a:pPr algn="l"/>
            <a:r>
              <a:rPr lang="fr-CH" dirty="0"/>
              <a:t>The KEK-B </a:t>
            </a:r>
            <a:r>
              <a:rPr lang="fr-CH" dirty="0" err="1"/>
              <a:t>collider</a:t>
            </a:r>
            <a:r>
              <a:rPr lang="fr-CH" dirty="0"/>
              <a:t> (Japan)</a:t>
            </a:r>
            <a:endParaRPr lang="en-GB" dirty="0"/>
          </a:p>
        </p:txBody>
      </p:sp>
    </p:spTree>
    <p:extLst>
      <p:ext uri="{BB962C8B-B14F-4D97-AF65-F5344CB8AC3E}">
        <p14:creationId xmlns:p14="http://schemas.microsoft.com/office/powerpoint/2010/main" val="194801185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4034" y="157258"/>
            <a:ext cx="5759267" cy="6975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60959" tIns="60959" rIns="60959" bIns="60959" numCol="1" spcCol="38100" rtlCol="0" anchor="t">
            <a:spAutoFit/>
          </a:bodyPr>
          <a:lstStyle/>
          <a:p>
            <a:pPr hangingPunct="0"/>
            <a:r>
              <a:rPr lang="fr-CH" sz="3733" kern="0" dirty="0">
                <a:solidFill>
                  <a:srgbClr val="0055A0"/>
                </a:solidFill>
                <a:latin typeface="Arial"/>
                <a:ea typeface="Arial"/>
                <a:cs typeface="Arial"/>
                <a:sym typeface="Arial"/>
              </a:rPr>
              <a:t>The Large Hadron </a:t>
            </a:r>
            <a:r>
              <a:rPr lang="fr-CH" sz="3733" kern="0" dirty="0" err="1">
                <a:solidFill>
                  <a:srgbClr val="0055A0"/>
                </a:solidFill>
                <a:latin typeface="Arial"/>
                <a:ea typeface="Arial"/>
                <a:cs typeface="Arial"/>
                <a:sym typeface="Arial"/>
              </a:rPr>
              <a:t>Collider</a:t>
            </a:r>
            <a:endParaRPr lang="en-GB" sz="3733" kern="0" dirty="0">
              <a:solidFill>
                <a:srgbClr val="0055A0"/>
              </a:solidFill>
              <a:latin typeface="Arial"/>
              <a:ea typeface="Arial"/>
              <a:cs typeface="Arial"/>
              <a:sym typeface="Arial"/>
            </a:endParaRPr>
          </a:p>
        </p:txBody>
      </p:sp>
      <p:pic>
        <p:nvPicPr>
          <p:cNvPr id="6" name="Picture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854819"/>
            <a:ext cx="4816348" cy="4762833"/>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590682" y="979933"/>
            <a:ext cx="6161997" cy="4056648"/>
          </a:xfrm>
          <a:prstGeom prst="rect">
            <a:avLst/>
          </a:prstGeom>
        </p:spPr>
      </p:pic>
      <p:sp>
        <p:nvSpPr>
          <p:cNvPr id="10" name="TextBox 9"/>
          <p:cNvSpPr txBox="1"/>
          <p:nvPr/>
        </p:nvSpPr>
        <p:spPr>
          <a:xfrm>
            <a:off x="8963892" y="4551672"/>
            <a:ext cx="2788787" cy="1764264"/>
          </a:xfrm>
          <a:prstGeom prst="rect">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0959" tIns="60959" rIns="60959" bIns="60959" numCol="1" spcCol="38100" rtlCol="0" anchor="t">
            <a:spAutoFit/>
          </a:bodyPr>
          <a:lstStyle/>
          <a:p>
            <a:pPr hangingPunct="0"/>
            <a:r>
              <a:rPr lang="fr-CH" sz="2133" kern="0" dirty="0">
                <a:solidFill>
                  <a:srgbClr val="0055A0"/>
                </a:solidFill>
                <a:latin typeface="Arial"/>
                <a:ea typeface="Arial"/>
                <a:cs typeface="Arial"/>
                <a:sym typeface="Arial"/>
              </a:rPr>
              <a:t>The 1232 LHC </a:t>
            </a:r>
            <a:r>
              <a:rPr lang="fr-CH" sz="2133" kern="0" dirty="0" err="1">
                <a:solidFill>
                  <a:srgbClr val="0055A0"/>
                </a:solidFill>
                <a:latin typeface="Arial"/>
                <a:ea typeface="Arial"/>
                <a:cs typeface="Arial"/>
                <a:sym typeface="Arial"/>
              </a:rPr>
              <a:t>magnets</a:t>
            </a:r>
            <a:r>
              <a:rPr lang="fr-CH" sz="2133" kern="0" dirty="0">
                <a:solidFill>
                  <a:srgbClr val="0055A0"/>
                </a:solidFill>
                <a:latin typeface="Arial"/>
                <a:ea typeface="Arial"/>
                <a:cs typeface="Arial"/>
                <a:sym typeface="Arial"/>
              </a:rPr>
              <a:t> </a:t>
            </a:r>
            <a:r>
              <a:rPr lang="fr-CH" sz="2133" kern="0" dirty="0" err="1">
                <a:solidFill>
                  <a:srgbClr val="0055A0"/>
                </a:solidFill>
                <a:latin typeface="Arial"/>
                <a:ea typeface="Arial"/>
                <a:cs typeface="Arial"/>
                <a:sym typeface="Arial"/>
              </a:rPr>
              <a:t>contain</a:t>
            </a:r>
            <a:r>
              <a:rPr lang="fr-CH" sz="2133" kern="0" dirty="0">
                <a:solidFill>
                  <a:srgbClr val="0055A0"/>
                </a:solidFill>
                <a:latin typeface="Arial"/>
                <a:ea typeface="Arial"/>
                <a:cs typeface="Arial"/>
                <a:sym typeface="Arial"/>
              </a:rPr>
              <a:t> </a:t>
            </a:r>
            <a:r>
              <a:rPr lang="fr-CH" sz="2133" kern="0" dirty="0" err="1">
                <a:solidFill>
                  <a:srgbClr val="0055A0"/>
                </a:solidFill>
                <a:latin typeface="Arial"/>
                <a:ea typeface="Arial"/>
                <a:cs typeface="Arial"/>
                <a:sym typeface="Arial"/>
              </a:rPr>
              <a:t>two</a:t>
            </a:r>
            <a:r>
              <a:rPr lang="fr-CH" sz="2133" kern="0" dirty="0">
                <a:solidFill>
                  <a:srgbClr val="0055A0"/>
                </a:solidFill>
                <a:latin typeface="Arial"/>
                <a:ea typeface="Arial"/>
                <a:cs typeface="Arial"/>
                <a:sym typeface="Arial"/>
              </a:rPr>
              <a:t> pipes, one for </a:t>
            </a:r>
            <a:r>
              <a:rPr lang="fr-CH" sz="2133" kern="0" dirty="0" err="1">
                <a:solidFill>
                  <a:srgbClr val="0055A0"/>
                </a:solidFill>
                <a:latin typeface="Arial"/>
                <a:ea typeface="Arial"/>
                <a:cs typeface="Arial"/>
                <a:sym typeface="Arial"/>
              </a:rPr>
              <a:t>each</a:t>
            </a:r>
            <a:r>
              <a:rPr lang="fr-CH" sz="2133" kern="0" dirty="0">
                <a:solidFill>
                  <a:srgbClr val="0055A0"/>
                </a:solidFill>
                <a:latin typeface="Arial"/>
                <a:ea typeface="Arial"/>
                <a:cs typeface="Arial"/>
                <a:sym typeface="Arial"/>
              </a:rPr>
              <a:t> of the </a:t>
            </a:r>
            <a:r>
              <a:rPr lang="fr-CH" sz="2133" kern="0" dirty="0" err="1">
                <a:solidFill>
                  <a:srgbClr val="0055A0"/>
                </a:solidFill>
                <a:latin typeface="Arial"/>
                <a:ea typeface="Arial"/>
                <a:cs typeface="Arial"/>
                <a:sym typeface="Arial"/>
              </a:rPr>
              <a:t>counterrotating</a:t>
            </a:r>
            <a:r>
              <a:rPr lang="fr-CH" sz="2133" kern="0" dirty="0">
                <a:solidFill>
                  <a:srgbClr val="0055A0"/>
                </a:solidFill>
                <a:latin typeface="Arial"/>
                <a:ea typeface="Arial"/>
                <a:cs typeface="Arial"/>
                <a:sym typeface="Arial"/>
              </a:rPr>
              <a:t> </a:t>
            </a:r>
            <a:r>
              <a:rPr lang="fr-CH" sz="2133" kern="0" dirty="0" err="1">
                <a:solidFill>
                  <a:srgbClr val="0055A0"/>
                </a:solidFill>
                <a:latin typeface="Arial"/>
                <a:ea typeface="Arial"/>
                <a:cs typeface="Arial"/>
                <a:sym typeface="Arial"/>
              </a:rPr>
              <a:t>beams</a:t>
            </a:r>
            <a:r>
              <a:rPr lang="fr-CH" sz="2133" kern="0" dirty="0">
                <a:solidFill>
                  <a:srgbClr val="0055A0"/>
                </a:solidFill>
                <a:latin typeface="Arial"/>
                <a:ea typeface="Arial"/>
                <a:cs typeface="Arial"/>
                <a:sym typeface="Arial"/>
              </a:rPr>
              <a:t>.</a:t>
            </a:r>
            <a:endParaRPr lang="en-GB" sz="2133" kern="0" dirty="0">
              <a:solidFill>
                <a:srgbClr val="0055A0"/>
              </a:solidFill>
              <a:latin typeface="Arial"/>
              <a:ea typeface="Arial"/>
              <a:cs typeface="Arial"/>
              <a:sym typeface="Arial"/>
            </a:endParaRPr>
          </a:p>
        </p:txBody>
      </p:sp>
      <p:pic>
        <p:nvPicPr>
          <p:cNvPr id="3" name="Picture 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903394" y="4551672"/>
            <a:ext cx="1973451" cy="2037570"/>
          </a:xfrm>
          <a:prstGeom prst="rect">
            <a:avLst/>
          </a:prstGeom>
        </p:spPr>
      </p:pic>
    </p:spTree>
    <p:extLst>
      <p:ext uri="{BB962C8B-B14F-4D97-AF65-F5344CB8AC3E}">
        <p14:creationId xmlns:p14="http://schemas.microsoft.com/office/powerpoint/2010/main" val="121864061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1" y="-36772"/>
            <a:ext cx="12191999" cy="940443"/>
          </a:xfrm>
        </p:spPr>
        <p:txBody>
          <a:bodyPr>
            <a:normAutofit/>
          </a:bodyPr>
          <a:lstStyle/>
          <a:p>
            <a:r>
              <a:rPr lang="en-US" dirty="0"/>
              <a:t>Superconductivity and particle accelerators</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77</a:t>
            </a:fld>
            <a:endParaRPr lang="en-US" dirty="0">
              <a:solidFill>
                <a:srgbClr val="0055A0">
                  <a:tint val="75000"/>
                </a:srgbClr>
              </a:solidFill>
            </a:endParaRPr>
          </a:p>
        </p:txBody>
      </p:sp>
      <p:sp>
        <p:nvSpPr>
          <p:cNvPr id="7" name="TextBox 6"/>
          <p:cNvSpPr txBox="1"/>
          <p:nvPr/>
        </p:nvSpPr>
        <p:spPr>
          <a:xfrm>
            <a:off x="154564" y="1173936"/>
            <a:ext cx="11677551" cy="4893647"/>
          </a:xfrm>
          <a:prstGeom prst="rect">
            <a:avLst/>
          </a:prstGeom>
          <a:noFill/>
        </p:spPr>
        <p:txBody>
          <a:bodyPr wrap="square" rtlCol="0">
            <a:spAutoFit/>
          </a:bodyPr>
          <a:lstStyle/>
          <a:p>
            <a:r>
              <a:rPr lang="en-US" sz="2000" dirty="0"/>
              <a:t>Some materials present a zero electrical resistance when cooled below a characteristic temperature.</a:t>
            </a:r>
          </a:p>
          <a:p>
            <a:r>
              <a:rPr lang="en-US" sz="2000" dirty="0"/>
              <a:t>Discovered in 1911, explained in 1958, started to be used for accelerators in the 1970’s.</a:t>
            </a:r>
          </a:p>
          <a:p>
            <a:r>
              <a:rPr lang="en-US" sz="2000" dirty="0"/>
              <a:t>Allows to build magnets that can stand higher electric currents and higher fields (not limited by water cooling) and accelerating RF cavities that do not dissipate power and have higher electrical efficiency.</a:t>
            </a:r>
          </a:p>
          <a:p>
            <a:endParaRPr lang="en-US" sz="1200" dirty="0"/>
          </a:p>
          <a:p>
            <a:r>
              <a:rPr lang="en-US" sz="2000" dirty="0"/>
              <a:t>Materials used in accelerators are </a:t>
            </a:r>
          </a:p>
          <a:p>
            <a:r>
              <a:rPr lang="en-US" sz="2000" dirty="0"/>
              <a:t>Niobium-Titanium for magnets</a:t>
            </a:r>
          </a:p>
          <a:p>
            <a:r>
              <a:rPr lang="en-US" sz="2000" dirty="0"/>
              <a:t>Niobium for RF cavities.</a:t>
            </a:r>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BUT: a superconducting accelerator requires a huge cooling system </a:t>
            </a:r>
          </a:p>
          <a:p>
            <a:r>
              <a:rPr lang="en-US" sz="2000" dirty="0"/>
              <a:t>That  keeps all elements at liquid helium temperature </a:t>
            </a:r>
            <a:endParaRPr lang="en-GB" sz="2000" dirty="0"/>
          </a:p>
        </p:txBody>
      </p:sp>
      <p:pic>
        <p:nvPicPr>
          <p:cNvPr id="8" name="Picture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6365" y="3769334"/>
            <a:ext cx="3609975" cy="1285875"/>
          </a:xfrm>
          <a:prstGeom prst="rect">
            <a:avLst/>
          </a:prstGeom>
        </p:spPr>
      </p:pic>
      <p:pic>
        <p:nvPicPr>
          <p:cNvPr id="9" name="Pictur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99169" y="2631887"/>
            <a:ext cx="4192831" cy="3438122"/>
          </a:xfrm>
          <a:prstGeom prst="rect">
            <a:avLst/>
          </a:prstGeom>
        </p:spPr>
      </p:pic>
      <p:sp>
        <p:nvSpPr>
          <p:cNvPr id="10" name="TextBox 9"/>
          <p:cNvSpPr txBox="1"/>
          <p:nvPr/>
        </p:nvSpPr>
        <p:spPr>
          <a:xfrm>
            <a:off x="9055481" y="5839158"/>
            <a:ext cx="2762262" cy="523220"/>
          </a:xfrm>
          <a:prstGeom prst="rect">
            <a:avLst/>
          </a:prstGeom>
          <a:solidFill>
            <a:srgbClr val="FFFF00"/>
          </a:solidFill>
        </p:spPr>
        <p:txBody>
          <a:bodyPr wrap="square" rtlCol="0">
            <a:spAutoFit/>
          </a:bodyPr>
          <a:lstStyle/>
          <a:p>
            <a:r>
              <a:rPr lang="en-US" sz="1400" dirty="0"/>
              <a:t>One of the 8 compressor units of the 4.5 K refrigerator for LHC</a:t>
            </a:r>
            <a:endParaRPr lang="en-GB" sz="1400" dirty="0"/>
          </a:p>
        </p:txBody>
      </p:sp>
      <p:pic>
        <p:nvPicPr>
          <p:cNvPr id="11" name="Picture 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189169" y="2654909"/>
            <a:ext cx="3810000" cy="2228850"/>
          </a:xfrm>
          <a:prstGeom prst="rect">
            <a:avLst/>
          </a:prstGeom>
        </p:spPr>
      </p:pic>
      <p:sp>
        <p:nvSpPr>
          <p:cNvPr id="12" name="TextBox 11"/>
          <p:cNvSpPr txBox="1"/>
          <p:nvPr/>
        </p:nvSpPr>
        <p:spPr>
          <a:xfrm>
            <a:off x="5381513" y="4766533"/>
            <a:ext cx="2493262" cy="523220"/>
          </a:xfrm>
          <a:prstGeom prst="rect">
            <a:avLst/>
          </a:prstGeom>
          <a:solidFill>
            <a:srgbClr val="FFFF00"/>
          </a:solidFill>
        </p:spPr>
        <p:txBody>
          <a:bodyPr wrap="square" rtlCol="0">
            <a:spAutoFit/>
          </a:bodyPr>
          <a:lstStyle/>
          <a:p>
            <a:r>
              <a:rPr lang="en-US" sz="1400" dirty="0"/>
              <a:t>Clean room assembly of superconducting RF cavities</a:t>
            </a:r>
            <a:endParaRPr lang="en-GB" sz="1400" dirty="0"/>
          </a:p>
        </p:txBody>
      </p:sp>
      <p:sp>
        <p:nvSpPr>
          <p:cNvPr id="13" name="TextBox 12"/>
          <p:cNvSpPr txBox="1"/>
          <p:nvPr/>
        </p:nvSpPr>
        <p:spPr>
          <a:xfrm>
            <a:off x="1681593" y="4875169"/>
            <a:ext cx="1998041" cy="523220"/>
          </a:xfrm>
          <a:prstGeom prst="rect">
            <a:avLst/>
          </a:prstGeom>
          <a:solidFill>
            <a:srgbClr val="FFFF00"/>
          </a:solidFill>
        </p:spPr>
        <p:txBody>
          <a:bodyPr wrap="square" rtlCol="0">
            <a:spAutoFit/>
          </a:bodyPr>
          <a:lstStyle/>
          <a:p>
            <a:r>
              <a:rPr lang="en-US" sz="1400" dirty="0"/>
              <a:t>The LHC magnet superconducting cable</a:t>
            </a:r>
            <a:endParaRPr lang="en-GB" sz="1400" dirty="0"/>
          </a:p>
        </p:txBody>
      </p:sp>
    </p:spTree>
    <p:extLst>
      <p:ext uri="{BB962C8B-B14F-4D97-AF65-F5344CB8AC3E}">
        <p14:creationId xmlns:p14="http://schemas.microsoft.com/office/powerpoint/2010/main" val="177572831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CERN chain of accelerators</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78</a:t>
            </a:fld>
            <a:endParaRPr lang="en-US" dirty="0">
              <a:solidFill>
                <a:srgbClr val="0055A0">
                  <a:tint val="75000"/>
                </a:srgbClr>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366531" y="975534"/>
            <a:ext cx="6893187" cy="5220000"/>
          </a:xfrm>
          <a:prstGeom prst="rect">
            <a:avLst/>
          </a:prstGeom>
        </p:spPr>
      </p:pic>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6862" y="1173936"/>
            <a:ext cx="1449406" cy="943926"/>
          </a:xfrm>
          <a:prstGeom prst="rect">
            <a:avLst/>
          </a:prstGeom>
        </p:spPr>
      </p:pic>
      <p:pic>
        <p:nvPicPr>
          <p:cNvPr id="9" name="Picture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2522" y="3338157"/>
            <a:ext cx="1704640" cy="1278480"/>
          </a:xfrm>
          <a:prstGeom prst="rect">
            <a:avLst/>
          </a:prstGeom>
        </p:spPr>
      </p:pic>
      <p:pic>
        <p:nvPicPr>
          <p:cNvPr id="10" name="Picture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54796" y="4773948"/>
            <a:ext cx="1712366" cy="1153706"/>
          </a:xfrm>
          <a:prstGeom prst="rect">
            <a:avLst/>
          </a:prstGeom>
        </p:spPr>
      </p:pic>
      <p:pic>
        <p:nvPicPr>
          <p:cNvPr id="11" name="Picture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958824" y="1338872"/>
            <a:ext cx="1498973" cy="1154209"/>
          </a:xfrm>
          <a:prstGeom prst="rect">
            <a:avLst/>
          </a:prstGeom>
        </p:spPr>
      </p:pic>
      <p:sp>
        <p:nvSpPr>
          <p:cNvPr id="12" name="TextBox 11"/>
          <p:cNvSpPr txBox="1"/>
          <p:nvPr/>
        </p:nvSpPr>
        <p:spPr>
          <a:xfrm>
            <a:off x="9483453" y="2658017"/>
            <a:ext cx="2375999" cy="3339376"/>
          </a:xfrm>
          <a:prstGeom prst="rect">
            <a:avLst/>
          </a:prstGeom>
          <a:noFill/>
        </p:spPr>
        <p:txBody>
          <a:bodyPr wrap="square" rtlCol="0">
            <a:spAutoFit/>
          </a:bodyPr>
          <a:lstStyle/>
          <a:p>
            <a:r>
              <a:rPr lang="en-US" sz="2000" dirty="0"/>
              <a:t>Linear Accelerator (50 MeV)</a:t>
            </a:r>
          </a:p>
          <a:p>
            <a:r>
              <a:rPr lang="en-US" sz="2000" dirty="0"/>
              <a:t>plus a chain of synchrotrons of increasing energy and radius:</a:t>
            </a:r>
          </a:p>
          <a:p>
            <a:endParaRPr lang="en-US" sz="1100" dirty="0"/>
          </a:p>
          <a:p>
            <a:r>
              <a:rPr lang="en-US" sz="2000" dirty="0"/>
              <a:t>   Booster 1.4 GeV  </a:t>
            </a:r>
          </a:p>
          <a:p>
            <a:r>
              <a:rPr lang="en-US" sz="2000" dirty="0"/>
              <a:t>   PS         25 GeV</a:t>
            </a:r>
          </a:p>
          <a:p>
            <a:r>
              <a:rPr lang="en-US" sz="2000" dirty="0"/>
              <a:t>   SPS     450 GeV</a:t>
            </a:r>
          </a:p>
          <a:p>
            <a:r>
              <a:rPr lang="en-US" sz="2000" dirty="0"/>
              <a:t>   LHC         7 </a:t>
            </a:r>
            <a:r>
              <a:rPr lang="en-US" sz="2000" dirty="0" err="1"/>
              <a:t>TeV</a:t>
            </a:r>
            <a:endParaRPr lang="en-GB" sz="2000" dirty="0"/>
          </a:p>
        </p:txBody>
      </p:sp>
    </p:spTree>
    <p:extLst>
      <p:ext uri="{BB962C8B-B14F-4D97-AF65-F5344CB8AC3E}">
        <p14:creationId xmlns:p14="http://schemas.microsoft.com/office/powerpoint/2010/main" val="112642914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261" y="247298"/>
            <a:ext cx="10969139" cy="940443"/>
          </a:xfrm>
        </p:spPr>
        <p:txBody>
          <a:bodyPr/>
          <a:lstStyle/>
          <a:p>
            <a:r>
              <a:rPr lang="en-US" dirty="0"/>
              <a:t>The magnets</a:t>
            </a:r>
            <a:endParaRPr lang="en-GB" dirty="0"/>
          </a:p>
        </p:txBody>
      </p:sp>
      <p:sp>
        <p:nvSpPr>
          <p:cNvPr id="5" name="Footer Placeholder 4"/>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a:solidFill>
                  <a:srgbClr val="0055A0">
                    <a:tint val="75000"/>
                  </a:srgbClr>
                </a:solidFill>
              </a:rPr>
              <a:t>Introduction to Particle Accelerators                  2/2017</a:t>
            </a:r>
            <a:endParaRPr lang="en-US" dirty="0">
              <a:solidFill>
                <a:srgbClr val="0055A0">
                  <a:tint val="75000"/>
                </a:srgbClr>
              </a:solidFil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79</a:t>
            </a:fld>
            <a:endParaRPr lang="en-US" dirty="0">
              <a:solidFill>
                <a:srgbClr val="0055A0">
                  <a:tint val="75000"/>
                </a:srgbClr>
              </a:solidFill>
            </a:endParaRPr>
          </a:p>
        </p:txBody>
      </p:sp>
      <p:pic>
        <p:nvPicPr>
          <p:cNvPr id="8" name="Picture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263671" y="88774"/>
            <a:ext cx="2646670" cy="2016087"/>
          </a:xfrm>
          <a:prstGeom prst="rect">
            <a:avLst/>
          </a:prstGeom>
        </p:spPr>
      </p:pic>
      <p:pic>
        <p:nvPicPr>
          <p:cNvPr id="9" name="Picture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32453" y="1656078"/>
            <a:ext cx="5624175" cy="4218131"/>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66381" y="2235775"/>
            <a:ext cx="5486400" cy="3739896"/>
          </a:xfrm>
          <a:prstGeom prst="rect">
            <a:avLst/>
          </a:prstGeom>
        </p:spPr>
      </p:pic>
      <p:sp>
        <p:nvSpPr>
          <p:cNvPr id="11" name="TextBox 10"/>
          <p:cNvSpPr txBox="1"/>
          <p:nvPr/>
        </p:nvSpPr>
        <p:spPr>
          <a:xfrm>
            <a:off x="946146" y="1800986"/>
            <a:ext cx="2108269" cy="369332"/>
          </a:xfrm>
          <a:prstGeom prst="rect">
            <a:avLst/>
          </a:prstGeom>
          <a:noFill/>
        </p:spPr>
        <p:txBody>
          <a:bodyPr wrap="none" rtlCol="0">
            <a:spAutoFit/>
          </a:bodyPr>
          <a:lstStyle/>
          <a:p>
            <a:r>
              <a:rPr lang="en-US" dirty="0"/>
              <a:t>Normal conducting</a:t>
            </a:r>
            <a:endParaRPr lang="en-GB" dirty="0"/>
          </a:p>
        </p:txBody>
      </p:sp>
      <p:sp>
        <p:nvSpPr>
          <p:cNvPr id="12" name="TextBox 11"/>
          <p:cNvSpPr txBox="1"/>
          <p:nvPr/>
        </p:nvSpPr>
        <p:spPr>
          <a:xfrm>
            <a:off x="9602796" y="1322921"/>
            <a:ext cx="1915909" cy="369332"/>
          </a:xfrm>
          <a:prstGeom prst="rect">
            <a:avLst/>
          </a:prstGeom>
          <a:noFill/>
        </p:spPr>
        <p:txBody>
          <a:bodyPr wrap="none" rtlCol="0">
            <a:spAutoFit/>
          </a:bodyPr>
          <a:lstStyle/>
          <a:p>
            <a:r>
              <a:rPr lang="en-US" dirty="0"/>
              <a:t>Superconducting</a:t>
            </a:r>
            <a:endParaRPr lang="en-GB" dirty="0"/>
          </a:p>
        </p:txBody>
      </p:sp>
      <p:sp>
        <p:nvSpPr>
          <p:cNvPr id="13" name="TextBox 12"/>
          <p:cNvSpPr txBox="1"/>
          <p:nvPr/>
        </p:nvSpPr>
        <p:spPr>
          <a:xfrm>
            <a:off x="6344930" y="5874209"/>
            <a:ext cx="5799220" cy="861772"/>
          </a:xfrm>
          <a:prstGeom prst="rect">
            <a:avLst/>
          </a:prstGeom>
          <a:solidFill>
            <a:srgbClr val="FFFF0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60959" tIns="60959" rIns="60959" bIns="60959" numCol="1" spcCol="38100" rtlCol="0" anchor="t">
            <a:spAutoFit/>
          </a:bodyPr>
          <a:lstStyle/>
          <a:p>
            <a:pPr hangingPunct="0"/>
            <a:r>
              <a:rPr lang="fr-CH" sz="1600" kern="0" dirty="0">
                <a:solidFill>
                  <a:srgbClr val="0055A0"/>
                </a:solidFill>
                <a:latin typeface="Arial"/>
                <a:cs typeface="Arial"/>
                <a:sym typeface="Arial"/>
              </a:rPr>
              <a:t>15 </a:t>
            </a:r>
            <a:r>
              <a:rPr lang="fr-CH" sz="1600" kern="0" dirty="0" err="1">
                <a:solidFill>
                  <a:srgbClr val="0055A0"/>
                </a:solidFill>
                <a:latin typeface="Arial"/>
                <a:cs typeface="Arial"/>
                <a:sym typeface="Arial"/>
              </a:rPr>
              <a:t>metres</a:t>
            </a:r>
            <a:r>
              <a:rPr lang="fr-CH" sz="1600" kern="0" dirty="0">
                <a:solidFill>
                  <a:srgbClr val="0055A0"/>
                </a:solidFill>
                <a:latin typeface="Arial"/>
                <a:cs typeface="Arial"/>
                <a:sym typeface="Arial"/>
              </a:rPr>
              <a:t> </a:t>
            </a:r>
            <a:r>
              <a:rPr lang="fr-CH" sz="1600" kern="0" dirty="0" err="1">
                <a:solidFill>
                  <a:srgbClr val="0055A0"/>
                </a:solidFill>
                <a:latin typeface="Arial"/>
                <a:cs typeface="Arial"/>
                <a:sym typeface="Arial"/>
              </a:rPr>
              <a:t>length</a:t>
            </a:r>
            <a:r>
              <a:rPr lang="fr-CH" sz="1600" kern="0" dirty="0">
                <a:solidFill>
                  <a:srgbClr val="0055A0"/>
                </a:solidFill>
                <a:latin typeface="Arial"/>
                <a:cs typeface="Arial"/>
                <a:sym typeface="Arial"/>
              </a:rPr>
              <a:t>, </a:t>
            </a:r>
            <a:r>
              <a:rPr lang="fr-CH" sz="1600" kern="0" dirty="0" err="1">
                <a:solidFill>
                  <a:srgbClr val="0055A0"/>
                </a:solidFill>
                <a:latin typeface="Arial"/>
                <a:cs typeface="Arial"/>
                <a:sym typeface="Arial"/>
              </a:rPr>
              <a:t>maintained</a:t>
            </a:r>
            <a:r>
              <a:rPr lang="fr-CH" sz="1600" kern="0" dirty="0">
                <a:solidFill>
                  <a:srgbClr val="0055A0"/>
                </a:solidFill>
                <a:latin typeface="Arial"/>
                <a:cs typeface="Arial"/>
                <a:sym typeface="Arial"/>
              </a:rPr>
              <a:t> </a:t>
            </a:r>
            <a:r>
              <a:rPr lang="fr-CH" sz="1600" kern="0" dirty="0">
                <a:solidFill>
                  <a:srgbClr val="0055A0"/>
                </a:solidFill>
                <a:latin typeface="Arial"/>
                <a:ea typeface="Arial"/>
                <a:cs typeface="Arial"/>
                <a:sym typeface="Arial"/>
              </a:rPr>
              <a:t>at -269 </a:t>
            </a:r>
            <a:r>
              <a:rPr lang="fr-CH" sz="1600" kern="0" dirty="0" err="1">
                <a:solidFill>
                  <a:srgbClr val="0055A0"/>
                </a:solidFill>
                <a:latin typeface="Arial"/>
                <a:ea typeface="Arial"/>
                <a:cs typeface="Arial"/>
                <a:sym typeface="Arial"/>
              </a:rPr>
              <a:t>degrees</a:t>
            </a:r>
            <a:r>
              <a:rPr lang="fr-CH" sz="1600" kern="0" dirty="0">
                <a:solidFill>
                  <a:srgbClr val="0055A0"/>
                </a:solidFill>
                <a:latin typeface="Arial"/>
                <a:ea typeface="Arial"/>
                <a:cs typeface="Arial"/>
                <a:sym typeface="Arial"/>
              </a:rPr>
              <a:t> by a flow of </a:t>
            </a:r>
            <a:r>
              <a:rPr lang="fr-CH" sz="1600" kern="0" dirty="0" err="1">
                <a:solidFill>
                  <a:srgbClr val="0055A0"/>
                </a:solidFill>
                <a:latin typeface="Arial"/>
                <a:ea typeface="Arial"/>
                <a:cs typeface="Arial"/>
                <a:sym typeface="Arial"/>
              </a:rPr>
              <a:t>liquid</a:t>
            </a:r>
            <a:r>
              <a:rPr lang="fr-CH" sz="1600" kern="0" dirty="0">
                <a:solidFill>
                  <a:srgbClr val="0055A0"/>
                </a:solidFill>
                <a:latin typeface="Arial"/>
                <a:ea typeface="Arial"/>
                <a:cs typeface="Arial"/>
                <a:sym typeface="Arial"/>
              </a:rPr>
              <a:t> </a:t>
            </a:r>
            <a:r>
              <a:rPr lang="fr-CH" sz="1600" kern="0" dirty="0" err="1">
                <a:solidFill>
                  <a:srgbClr val="0055A0"/>
                </a:solidFill>
                <a:latin typeface="Arial"/>
                <a:ea typeface="Arial"/>
                <a:cs typeface="Arial"/>
                <a:sym typeface="Arial"/>
              </a:rPr>
              <a:t>helium</a:t>
            </a:r>
            <a:r>
              <a:rPr lang="fr-CH" sz="1600" kern="0" dirty="0">
                <a:solidFill>
                  <a:srgbClr val="0055A0"/>
                </a:solidFill>
                <a:latin typeface="Arial"/>
                <a:ea typeface="Arial"/>
                <a:cs typeface="Arial"/>
                <a:sym typeface="Arial"/>
              </a:rPr>
              <a:t>. </a:t>
            </a:r>
            <a:r>
              <a:rPr lang="fr-CH" sz="1600" kern="0" dirty="0" err="1">
                <a:solidFill>
                  <a:srgbClr val="0055A0"/>
                </a:solidFill>
                <a:latin typeface="Arial"/>
                <a:ea typeface="Arial"/>
                <a:cs typeface="Arial"/>
                <a:sym typeface="Arial"/>
              </a:rPr>
              <a:t>Magnetic</a:t>
            </a:r>
            <a:r>
              <a:rPr lang="fr-CH" sz="1600" kern="0" dirty="0">
                <a:solidFill>
                  <a:srgbClr val="0055A0"/>
                </a:solidFill>
                <a:latin typeface="Arial"/>
                <a:ea typeface="Arial"/>
                <a:cs typeface="Arial"/>
                <a:sym typeface="Arial"/>
              </a:rPr>
              <a:t> </a:t>
            </a:r>
            <a:r>
              <a:rPr lang="fr-CH" sz="1600" kern="0" dirty="0" err="1">
                <a:solidFill>
                  <a:srgbClr val="0055A0"/>
                </a:solidFill>
                <a:latin typeface="Arial"/>
                <a:ea typeface="Arial"/>
                <a:cs typeface="Arial"/>
                <a:sym typeface="Arial"/>
              </a:rPr>
              <a:t>field</a:t>
            </a:r>
            <a:r>
              <a:rPr lang="fr-CH" sz="1600" kern="0" dirty="0">
                <a:solidFill>
                  <a:srgbClr val="0055A0"/>
                </a:solidFill>
                <a:latin typeface="Arial"/>
                <a:ea typeface="Arial"/>
                <a:cs typeface="Arial"/>
                <a:sym typeface="Arial"/>
              </a:rPr>
              <a:t> 8 T, 5 times more </a:t>
            </a:r>
            <a:r>
              <a:rPr lang="fr-CH" sz="1600" kern="0" dirty="0" err="1">
                <a:solidFill>
                  <a:srgbClr val="0055A0"/>
                </a:solidFill>
                <a:latin typeface="Arial"/>
                <a:ea typeface="Arial"/>
                <a:cs typeface="Arial"/>
                <a:sym typeface="Arial"/>
              </a:rPr>
              <a:t>than</a:t>
            </a:r>
            <a:r>
              <a:rPr lang="fr-CH" sz="1600" kern="0" dirty="0">
                <a:solidFill>
                  <a:srgbClr val="0055A0"/>
                </a:solidFill>
                <a:latin typeface="Arial"/>
                <a:ea typeface="Arial"/>
                <a:cs typeface="Arial"/>
                <a:sym typeface="Arial"/>
              </a:rPr>
              <a:t> </a:t>
            </a:r>
            <a:r>
              <a:rPr lang="fr-CH" sz="1600" kern="0" dirty="0" err="1">
                <a:solidFill>
                  <a:srgbClr val="0055A0"/>
                </a:solidFill>
                <a:latin typeface="Arial"/>
                <a:ea typeface="Arial"/>
                <a:cs typeface="Arial"/>
                <a:sym typeface="Arial"/>
              </a:rPr>
              <a:t>conventional</a:t>
            </a:r>
            <a:r>
              <a:rPr lang="fr-CH" sz="1600" kern="0" dirty="0">
                <a:solidFill>
                  <a:srgbClr val="0055A0"/>
                </a:solidFill>
                <a:latin typeface="Arial"/>
                <a:ea typeface="Arial"/>
                <a:cs typeface="Arial"/>
                <a:sym typeface="Arial"/>
              </a:rPr>
              <a:t> </a:t>
            </a:r>
            <a:r>
              <a:rPr lang="fr-CH" sz="1600" kern="0" dirty="0" err="1">
                <a:solidFill>
                  <a:srgbClr val="0055A0"/>
                </a:solidFill>
                <a:latin typeface="Arial"/>
                <a:ea typeface="Arial"/>
                <a:cs typeface="Arial"/>
                <a:sym typeface="Arial"/>
              </a:rPr>
              <a:t>magnets</a:t>
            </a:r>
            <a:r>
              <a:rPr lang="fr-CH" sz="1600" kern="0" dirty="0">
                <a:solidFill>
                  <a:srgbClr val="0055A0"/>
                </a:solidFill>
                <a:latin typeface="Arial"/>
                <a:ea typeface="Arial"/>
                <a:cs typeface="Arial"/>
                <a:sym typeface="Arial"/>
              </a:rPr>
              <a:t> and 10’000 times a </a:t>
            </a:r>
            <a:r>
              <a:rPr lang="fr-CH" sz="1600" kern="0" dirty="0" err="1">
                <a:solidFill>
                  <a:srgbClr val="0055A0"/>
                </a:solidFill>
                <a:latin typeface="Arial"/>
                <a:ea typeface="Arial"/>
                <a:cs typeface="Arial"/>
                <a:sym typeface="Arial"/>
              </a:rPr>
              <a:t>small</a:t>
            </a:r>
            <a:r>
              <a:rPr lang="fr-CH" sz="1600" kern="0" dirty="0">
                <a:solidFill>
                  <a:srgbClr val="0055A0"/>
                </a:solidFill>
                <a:latin typeface="Arial"/>
                <a:ea typeface="Arial"/>
                <a:cs typeface="Arial"/>
                <a:sym typeface="Arial"/>
              </a:rPr>
              <a:t> house </a:t>
            </a:r>
            <a:r>
              <a:rPr lang="fr-CH" sz="1600" kern="0" dirty="0" err="1">
                <a:solidFill>
                  <a:srgbClr val="0055A0"/>
                </a:solidFill>
                <a:latin typeface="Arial"/>
                <a:ea typeface="Arial"/>
                <a:cs typeface="Arial"/>
                <a:sym typeface="Arial"/>
              </a:rPr>
              <a:t>magnet</a:t>
            </a:r>
            <a:endParaRPr lang="en-GB" sz="1600" kern="0" dirty="0">
              <a:solidFill>
                <a:srgbClr val="0055A0"/>
              </a:solidFill>
              <a:latin typeface="Arial"/>
              <a:ea typeface="Arial"/>
              <a:cs typeface="Arial"/>
              <a:sym typeface="Arial"/>
            </a:endParaRPr>
          </a:p>
        </p:txBody>
      </p:sp>
    </p:spTree>
    <p:extLst>
      <p:ext uri="{BB962C8B-B14F-4D97-AF65-F5344CB8AC3E}">
        <p14:creationId xmlns:p14="http://schemas.microsoft.com/office/powerpoint/2010/main" val="1209656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F95E2972-9925-46AE-8A34-6AF9F3244B8A}"/>
              </a:ext>
            </a:extLst>
          </p:cNvPr>
          <p:cNvSpPr>
            <a:spLocks noGrp="1"/>
          </p:cNvSpPr>
          <p:nvPr>
            <p:ph type="title"/>
          </p:nvPr>
        </p:nvSpPr>
        <p:spPr>
          <a:xfrm>
            <a:off x="0" y="0"/>
            <a:ext cx="12192000" cy="906147"/>
          </a:xfrm>
        </p:spPr>
        <p:txBody>
          <a:bodyPr/>
          <a:lstStyle/>
          <a:p>
            <a:r>
              <a:rPr lang="en-GB" dirty="0"/>
              <a:t>Accelerators can produce intense secondary beams</a:t>
            </a:r>
          </a:p>
        </p:txBody>
      </p:sp>
      <p:sp>
        <p:nvSpPr>
          <p:cNvPr id="4" name="Slide Number Placeholder 3"/>
          <p:cNvSpPr>
            <a:spLocks noGrp="1"/>
          </p:cNvSpPr>
          <p:nvPr>
            <p:ph type="sldNum" sz="quarter" idx="12"/>
          </p:nvPr>
        </p:nvSpPr>
        <p:spPr>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solidFill>
                  <a:srgbClr val="0055A0">
                    <a:tint val="75000"/>
                  </a:srgbClr>
                </a:solidFill>
              </a:rPr>
              <a:pPr/>
              <a:t>8</a:t>
            </a:fld>
            <a:endParaRPr lang="en-US" dirty="0">
              <a:solidFill>
                <a:srgbClr val="0055A0">
                  <a:tint val="75000"/>
                </a:srgbClr>
              </a:solidFill>
            </a:endParaRPr>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87926" y="2246014"/>
            <a:ext cx="2914569" cy="2187441"/>
          </a:xfrm>
          <a:prstGeom prst="rect">
            <a:avLst/>
          </a:prstGeom>
        </p:spPr>
      </p:pic>
      <p:pic>
        <p:nvPicPr>
          <p:cNvPr id="12" name="Picture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431885" y="2246014"/>
            <a:ext cx="2784188" cy="1655859"/>
          </a:xfrm>
          <a:prstGeom prst="rect">
            <a:avLst/>
          </a:prstGeom>
        </p:spPr>
      </p:pic>
      <p:sp>
        <p:nvSpPr>
          <p:cNvPr id="13" name="TextBox 12"/>
          <p:cNvSpPr txBox="1"/>
          <p:nvPr/>
        </p:nvSpPr>
        <p:spPr>
          <a:xfrm>
            <a:off x="387926" y="1068249"/>
            <a:ext cx="5828147"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2000" dirty="0">
                <a:solidFill>
                  <a:srgbClr val="FFFF00"/>
                </a:solidFill>
              </a:rPr>
              <a:t>Accelerated </a:t>
            </a:r>
            <a:r>
              <a:rPr lang="en-GB" sz="2000" dirty="0">
                <a:solidFill>
                  <a:srgbClr val="FF0000"/>
                </a:solidFill>
              </a:rPr>
              <a:t>electrons</a:t>
            </a:r>
            <a:r>
              <a:rPr lang="en-GB" sz="2000" dirty="0">
                <a:solidFill>
                  <a:srgbClr val="FFFF00"/>
                </a:solidFill>
              </a:rPr>
              <a:t> produce </a:t>
            </a:r>
            <a:r>
              <a:rPr lang="en-GB" sz="2000" dirty="0">
                <a:solidFill>
                  <a:srgbClr val="FF0000"/>
                </a:solidFill>
              </a:rPr>
              <a:t>X-ray </a:t>
            </a:r>
            <a:r>
              <a:rPr lang="en-GB" sz="2000" dirty="0">
                <a:solidFill>
                  <a:srgbClr val="FFFF00"/>
                </a:solidFill>
              </a:rPr>
              <a:t>beams by interaction with a metal target (bremsstrahlung) or by synchrotron radiation in accelerator magnets)</a:t>
            </a:r>
          </a:p>
        </p:txBody>
      </p:sp>
      <p:sp>
        <p:nvSpPr>
          <p:cNvPr id="14" name="TextBox 13">
            <a:extLst>
              <a:ext uri="{FF2B5EF4-FFF2-40B4-BE49-F238E27FC236}">
                <a16:creationId xmlns:a16="http://schemas.microsoft.com/office/drawing/2014/main" id="{2F8B22FD-0B9B-46D8-802C-1D6ED7479D09}"/>
              </a:ext>
            </a:extLst>
          </p:cNvPr>
          <p:cNvSpPr txBox="1"/>
          <p:nvPr/>
        </p:nvSpPr>
        <p:spPr>
          <a:xfrm>
            <a:off x="6464046" y="1068249"/>
            <a:ext cx="5403273" cy="70788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GB" sz="2000" dirty="0">
                <a:solidFill>
                  <a:srgbClr val="FFFF00"/>
                </a:solidFill>
              </a:rPr>
              <a:t>Accelerated </a:t>
            </a:r>
            <a:r>
              <a:rPr lang="en-GB" sz="2000" dirty="0">
                <a:solidFill>
                  <a:srgbClr val="FF0000"/>
                </a:solidFill>
              </a:rPr>
              <a:t>protons</a:t>
            </a:r>
            <a:r>
              <a:rPr lang="en-GB" sz="2000" dirty="0">
                <a:solidFill>
                  <a:srgbClr val="FFFF00"/>
                </a:solidFill>
              </a:rPr>
              <a:t> produce </a:t>
            </a:r>
            <a:r>
              <a:rPr lang="en-GB" sz="2000" dirty="0">
                <a:solidFill>
                  <a:srgbClr val="FF0000"/>
                </a:solidFill>
              </a:rPr>
              <a:t>neutron</a:t>
            </a:r>
            <a:r>
              <a:rPr lang="en-GB" sz="2000" dirty="0">
                <a:solidFill>
                  <a:srgbClr val="FFFF00"/>
                </a:solidFill>
              </a:rPr>
              <a:t> beams by spallation reactions in a heavy metal target</a:t>
            </a:r>
          </a:p>
        </p:txBody>
      </p:sp>
      <p:pic>
        <p:nvPicPr>
          <p:cNvPr id="10" name="Picture 9">
            <a:extLst>
              <a:ext uri="{FF2B5EF4-FFF2-40B4-BE49-F238E27FC236}">
                <a16:creationId xmlns:a16="http://schemas.microsoft.com/office/drawing/2014/main" id="{55F20091-4363-4165-A596-9D776081128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45373" y="2021296"/>
            <a:ext cx="2761006" cy="2083778"/>
          </a:xfrm>
          <a:prstGeom prst="rect">
            <a:avLst/>
          </a:prstGeom>
        </p:spPr>
      </p:pic>
      <p:sp>
        <p:nvSpPr>
          <p:cNvPr id="11" name="TextBox 10">
            <a:extLst>
              <a:ext uri="{FF2B5EF4-FFF2-40B4-BE49-F238E27FC236}">
                <a16:creationId xmlns:a16="http://schemas.microsoft.com/office/drawing/2014/main" id="{4502CCCF-5622-4AA0-80C2-3678E3BF5B2C}"/>
              </a:ext>
            </a:extLst>
          </p:cNvPr>
          <p:cNvSpPr txBox="1"/>
          <p:nvPr/>
        </p:nvSpPr>
        <p:spPr>
          <a:xfrm>
            <a:off x="356303" y="4683732"/>
            <a:ext cx="11479393" cy="1261884"/>
          </a:xfrm>
          <a:prstGeom prst="rect">
            <a:avLst/>
          </a:prstGeom>
        </p:spPr>
        <p:style>
          <a:lnRef idx="2">
            <a:schemeClr val="accent3"/>
          </a:lnRef>
          <a:fillRef idx="1">
            <a:schemeClr val="lt1"/>
          </a:fillRef>
          <a:effectRef idx="0">
            <a:schemeClr val="accent3"/>
          </a:effectRef>
          <a:fontRef idx="minor">
            <a:schemeClr val="dk1"/>
          </a:fontRef>
        </p:style>
        <p:txBody>
          <a:bodyPr wrap="square" lIns="0" tIns="0" rIns="0" bIns="0" rtlCol="0">
            <a:spAutoFit/>
          </a:bodyPr>
          <a:lstStyle/>
          <a:p>
            <a:pPr marL="285750" indent="-285750" algn="l">
              <a:spcBef>
                <a:spcPts val="600"/>
              </a:spcBef>
              <a:buFont typeface="Wingdings" panose="05000000000000000000" pitchFamily="2" charset="2"/>
              <a:buChar char="Ø"/>
            </a:pPr>
            <a:r>
              <a:rPr lang="en-GB" dirty="0"/>
              <a:t>X-rays generated by accelerators are commonly used in </a:t>
            </a:r>
            <a:r>
              <a:rPr lang="en-GB" b="1" dirty="0">
                <a:solidFill>
                  <a:srgbClr val="FF0000"/>
                </a:solidFill>
              </a:rPr>
              <a:t>medicine</a:t>
            </a:r>
          </a:p>
          <a:p>
            <a:pPr marL="285750" indent="-285750" algn="l">
              <a:spcBef>
                <a:spcPts val="600"/>
              </a:spcBef>
              <a:buFont typeface="Wingdings" panose="05000000000000000000" pitchFamily="2" charset="2"/>
              <a:buChar char="Ø"/>
            </a:pPr>
            <a:r>
              <a:rPr lang="en-GB" dirty="0"/>
              <a:t>Both X-rays and neutrons generated from accelerators are used for </a:t>
            </a:r>
            <a:r>
              <a:rPr lang="en-GB" b="1" dirty="0">
                <a:solidFill>
                  <a:srgbClr val="FF0000"/>
                </a:solidFill>
              </a:rPr>
              <a:t>advanced imaging </a:t>
            </a:r>
            <a:r>
              <a:rPr lang="en-GB" dirty="0"/>
              <a:t>in many fields: life sciences, condensed matter, energy, material science, cultural heritage, life sciences, pharmaceuticals,…</a:t>
            </a:r>
          </a:p>
          <a:p>
            <a:pPr marL="285750" indent="-285750" algn="l">
              <a:spcBef>
                <a:spcPts val="600"/>
              </a:spcBef>
              <a:buFont typeface="Wingdings" panose="05000000000000000000" pitchFamily="2" charset="2"/>
              <a:buChar char="Ø"/>
            </a:pPr>
            <a:r>
              <a:rPr lang="en-GB" dirty="0"/>
              <a:t>Additional  applications are appearing for other types of secondary beams.   </a:t>
            </a:r>
          </a:p>
        </p:txBody>
      </p:sp>
    </p:spTree>
    <p:extLst>
      <p:ext uri="{BB962C8B-B14F-4D97-AF65-F5344CB8AC3E}">
        <p14:creationId xmlns:p14="http://schemas.microsoft.com/office/powerpoint/2010/main" val="219113719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magnetic field limitation</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055A0">
                    <a:tint val="75000"/>
                  </a:srgbClr>
                </a:solidFill>
              </a:rPr>
              <a:pPr/>
              <a:t>80</a:t>
            </a:fld>
            <a:endParaRPr lang="en-US" dirty="0">
              <a:solidFill>
                <a:srgbClr val="0055A0">
                  <a:tint val="75000"/>
                </a:srgbClr>
              </a:solidFill>
            </a:endParaRPr>
          </a:p>
        </p:txBody>
      </p:sp>
      <p:pic>
        <p:nvPicPr>
          <p:cNvPr id="7" name="Picture 6"/>
          <p:cNvPicPr>
            <a:picLocks noGrp="1"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9600" y="1278434"/>
            <a:ext cx="5805933" cy="37870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6786839" y="1556131"/>
            <a:ext cx="4791900" cy="3231654"/>
          </a:xfrm>
          <a:prstGeom prst="rect">
            <a:avLst/>
          </a:prstGeom>
          <a:noFill/>
        </p:spPr>
        <p:txBody>
          <a:bodyPr wrap="square" rtlCol="0">
            <a:spAutoFit/>
          </a:bodyPr>
          <a:lstStyle/>
          <a:p>
            <a:r>
              <a:rPr lang="en-US" sz="2400" dirty="0"/>
              <a:t>The final limitation to the size and to the energy of a synchrotron comes from the magnetic field that can be achieved.</a:t>
            </a:r>
          </a:p>
          <a:p>
            <a:endParaRPr lang="en-US" dirty="0"/>
          </a:p>
          <a:p>
            <a:r>
              <a:rPr lang="en-US" dirty="0"/>
              <a:t>Technological limit:</a:t>
            </a:r>
          </a:p>
          <a:p>
            <a:r>
              <a:rPr lang="en-US" dirty="0"/>
              <a:t>about 2 T normal conducting magnets</a:t>
            </a:r>
          </a:p>
          <a:p>
            <a:r>
              <a:rPr lang="en-US" dirty="0"/>
              <a:t>8 T </a:t>
            </a:r>
            <a:r>
              <a:rPr lang="en-US" dirty="0" err="1"/>
              <a:t>Nb-Ti</a:t>
            </a:r>
            <a:r>
              <a:rPr lang="en-US" dirty="0"/>
              <a:t> superconducting magnets</a:t>
            </a:r>
          </a:p>
          <a:p>
            <a:r>
              <a:rPr lang="en-US" dirty="0"/>
              <a:t>12 T future Nb3Sn superconducting magnets</a:t>
            </a:r>
          </a:p>
          <a:p>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576887" y="5238053"/>
            <a:ext cx="7393985" cy="865593"/>
          </a:xfrm>
          <a:prstGeom prst="rect">
            <a:avLst/>
          </a:prstGeom>
        </p:spPr>
      </p:pic>
    </p:spTree>
    <p:extLst>
      <p:ext uri="{BB962C8B-B14F-4D97-AF65-F5344CB8AC3E}">
        <p14:creationId xmlns:p14="http://schemas.microsoft.com/office/powerpoint/2010/main" val="307131667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1" y="7249"/>
            <a:ext cx="12192000" cy="866049"/>
          </a:xfrm>
        </p:spPr>
        <p:txBody>
          <a:bodyPr/>
          <a:lstStyle/>
          <a:p>
            <a:r>
              <a:rPr lang="en-US" dirty="0"/>
              <a:t>Dealing with Energy</a:t>
            </a:r>
          </a:p>
        </p:txBody>
      </p:sp>
      <p:sp>
        <p:nvSpPr>
          <p:cNvPr id="3" name="Content Placeholder 2"/>
          <p:cNvSpPr>
            <a:spLocks noGrp="1"/>
          </p:cNvSpPr>
          <p:nvPr>
            <p:ph idx="1"/>
          </p:nvPr>
        </p:nvSpPr>
        <p:spPr>
          <a:xfrm>
            <a:off x="609600" y="1173936"/>
            <a:ext cx="10969139" cy="1041075"/>
          </a:xfrm>
        </p:spPr>
        <p:txBody>
          <a:bodyPr>
            <a:normAutofit/>
          </a:bodyPr>
          <a:lstStyle/>
          <a:p>
            <a:pPr marL="360363" indent="-323850"/>
            <a:r>
              <a:rPr lang="en-US" dirty="0"/>
              <a:t>The energy in one LHC beam at high energy is about 320 Million Joules</a:t>
            </a:r>
          </a:p>
        </p:txBody>
      </p:sp>
      <p:sp>
        <p:nvSpPr>
          <p:cNvPr id="6" name="Slide Number Placeholder 5"/>
          <p:cNvSpPr>
            <a:spLocks noGrp="1"/>
          </p:cNvSpPr>
          <p:nvPr>
            <p:ph type="sldNum" sz="quarter" idx="4"/>
          </p:nvPr>
        </p:nvSpPr>
        <p:spPr>
          <a:xfrm>
            <a:off x="9709376" y="6356351"/>
            <a:ext cx="501424" cy="365125"/>
          </a:xfrm>
          <a:prstGeom prst="rect">
            <a:avLst/>
          </a:prstGeom>
        </p:spPr>
        <p:txBody>
          <a:bodyPr/>
          <a:lstStyle/>
          <a:p>
            <a:fld id="{17918391-D411-FE40-AAD7-861AE5233E0E}" type="slidenum">
              <a:rPr lang="en-US" smtClean="0"/>
              <a:pPr/>
              <a:t>81</a:t>
            </a:fld>
            <a:endParaRPr lang="en-US" dirty="0"/>
          </a:p>
        </p:txBody>
      </p:sp>
      <p:pic>
        <p:nvPicPr>
          <p:cNvPr id="8" name="Picture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86413" y="2941504"/>
            <a:ext cx="6824387" cy="2325346"/>
          </a:xfrm>
          <a:prstGeom prst="rect">
            <a:avLst/>
          </a:prstGeom>
        </p:spPr>
      </p:pic>
      <p:sp>
        <p:nvSpPr>
          <p:cNvPr id="10" name="Content Placeholder 2"/>
          <p:cNvSpPr txBox="1">
            <a:spLocks/>
          </p:cNvSpPr>
          <p:nvPr/>
        </p:nvSpPr>
        <p:spPr>
          <a:xfrm>
            <a:off x="609601" y="2215011"/>
            <a:ext cx="10792858" cy="1089501"/>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0363" indent="-323850"/>
            <a:r>
              <a:rPr lang="en-US" dirty="0"/>
              <a:t>This corresponds to the energy of a TGV engine going at 150 km/h </a:t>
            </a:r>
          </a:p>
        </p:txBody>
      </p:sp>
      <p:sp>
        <p:nvSpPr>
          <p:cNvPr id="11" name="Content Placeholder 2"/>
          <p:cNvSpPr txBox="1">
            <a:spLocks/>
          </p:cNvSpPr>
          <p:nvPr/>
        </p:nvSpPr>
        <p:spPr>
          <a:xfrm>
            <a:off x="2321167" y="5452451"/>
            <a:ext cx="8027895" cy="603263"/>
          </a:xfrm>
          <a:prstGeom prst="rect">
            <a:avLst/>
          </a:prstGeom>
        </p:spPr>
        <p:txBody>
          <a:bodyPr vert="horz">
            <a:normAutofit fontScale="925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0363" indent="-323850">
              <a:spcBef>
                <a:spcPts val="0"/>
              </a:spcBef>
              <a:buClrTx/>
              <a:buSzTx/>
              <a:buNone/>
              <a:defRPr/>
            </a:pPr>
            <a:r>
              <a:rPr lang="en-US" dirty="0"/>
              <a:t>...... but then concentrated in the size of a needle</a:t>
            </a:r>
          </a:p>
        </p:txBody>
      </p:sp>
    </p:spTree>
    <p:extLst>
      <p:ext uri="{BB962C8B-B14F-4D97-AF65-F5344CB8AC3E}">
        <p14:creationId xmlns:p14="http://schemas.microsoft.com/office/powerpoint/2010/main" val="381534412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6A7FC-AF03-4C78-B1E6-16243CC09A46}"/>
              </a:ext>
            </a:extLst>
          </p:cNvPr>
          <p:cNvSpPr>
            <a:spLocks noGrp="1"/>
          </p:cNvSpPr>
          <p:nvPr>
            <p:ph type="title"/>
          </p:nvPr>
        </p:nvSpPr>
        <p:spPr>
          <a:xfrm>
            <a:off x="0" y="0"/>
            <a:ext cx="12192000" cy="794918"/>
          </a:xfrm>
        </p:spPr>
        <p:txBody>
          <a:bodyPr/>
          <a:lstStyle/>
          <a:p>
            <a:r>
              <a:rPr lang="fr-CH" dirty="0"/>
              <a:t>Beam </a:t>
            </a:r>
            <a:r>
              <a:rPr lang="fr-CH" dirty="0" err="1"/>
              <a:t>collimators</a:t>
            </a:r>
            <a:r>
              <a:rPr lang="fr-CH" dirty="0"/>
              <a:t> and dumps</a:t>
            </a:r>
            <a:endParaRPr lang="en-GB" dirty="0"/>
          </a:p>
        </p:txBody>
      </p:sp>
      <p:sp>
        <p:nvSpPr>
          <p:cNvPr id="4" name="Slide Number Placeholder 3">
            <a:extLst>
              <a:ext uri="{FF2B5EF4-FFF2-40B4-BE49-F238E27FC236}">
                <a16:creationId xmlns:a16="http://schemas.microsoft.com/office/drawing/2014/main" id="{70E230B3-8449-4AFD-8E98-93D2A534AA73}"/>
              </a:ext>
            </a:extLst>
          </p:cNvPr>
          <p:cNvSpPr>
            <a:spLocks noGrp="1"/>
          </p:cNvSpPr>
          <p:nvPr>
            <p:ph type="sldNum" sz="quarter" idx="4"/>
          </p:nvPr>
        </p:nvSpPr>
        <p:spPr/>
        <p:txBody>
          <a:bodyPr/>
          <a:lstStyle/>
          <a:p>
            <a:fld id="{17918391-D411-FE40-AAD7-861AE5233E0E}" type="slidenum">
              <a:rPr lang="en-US" smtClean="0"/>
              <a:pPr/>
              <a:t>82</a:t>
            </a:fld>
            <a:endParaRPr lang="en-US" dirty="0"/>
          </a:p>
        </p:txBody>
      </p:sp>
      <p:sp>
        <p:nvSpPr>
          <p:cNvPr id="6" name="TextBox 5">
            <a:extLst>
              <a:ext uri="{FF2B5EF4-FFF2-40B4-BE49-F238E27FC236}">
                <a16:creationId xmlns:a16="http://schemas.microsoft.com/office/drawing/2014/main" id="{6A3219DC-D277-46F1-AFDE-FD3D6FFD7F3C}"/>
              </a:ext>
            </a:extLst>
          </p:cNvPr>
          <p:cNvSpPr txBox="1"/>
          <p:nvPr/>
        </p:nvSpPr>
        <p:spPr>
          <a:xfrm>
            <a:off x="865909" y="1324737"/>
            <a:ext cx="5053445" cy="553998"/>
          </a:xfrm>
          <a:prstGeom prst="rect">
            <a:avLst/>
          </a:prstGeom>
          <a:noFill/>
        </p:spPr>
        <p:txBody>
          <a:bodyPr wrap="square" lIns="0" tIns="0" rIns="0" bIns="0" rtlCol="0">
            <a:spAutoFit/>
          </a:bodyPr>
          <a:lstStyle/>
          <a:p>
            <a:pPr algn="l"/>
            <a:r>
              <a:rPr lang="en-GB" dirty="0"/>
              <a:t>Even a tiny fraction of the LHC beam lost in a magnet can cause a dangerous quench </a:t>
            </a:r>
          </a:p>
        </p:txBody>
      </p:sp>
      <p:pic>
        <p:nvPicPr>
          <p:cNvPr id="8" name="Picture 7" descr="Diagram&#10;&#10;Description automatically generated">
            <a:extLst>
              <a:ext uri="{FF2B5EF4-FFF2-40B4-BE49-F238E27FC236}">
                <a16:creationId xmlns:a16="http://schemas.microsoft.com/office/drawing/2014/main" id="{2ACF4285-21C4-4A54-B287-DBABC5D6627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7743" y="2292106"/>
            <a:ext cx="6646369" cy="3119884"/>
          </a:xfrm>
          <a:prstGeom prst="rect">
            <a:avLst/>
          </a:prstGeom>
        </p:spPr>
      </p:pic>
      <p:sp>
        <p:nvSpPr>
          <p:cNvPr id="9" name="TextBox 8">
            <a:extLst>
              <a:ext uri="{FF2B5EF4-FFF2-40B4-BE49-F238E27FC236}">
                <a16:creationId xmlns:a16="http://schemas.microsoft.com/office/drawing/2014/main" id="{1EFAB279-2B81-4258-B51A-2F583853BB6E}"/>
              </a:ext>
            </a:extLst>
          </p:cNvPr>
          <p:cNvSpPr txBox="1"/>
          <p:nvPr/>
        </p:nvSpPr>
        <p:spPr>
          <a:xfrm>
            <a:off x="2721403" y="5455481"/>
            <a:ext cx="2000548" cy="276999"/>
          </a:xfrm>
          <a:prstGeom prst="rect">
            <a:avLst/>
          </a:prstGeom>
          <a:noFill/>
        </p:spPr>
        <p:txBody>
          <a:bodyPr wrap="none" lIns="0" tIns="0" rIns="0" bIns="0" rtlCol="0">
            <a:spAutoFit/>
          </a:bodyPr>
          <a:lstStyle/>
          <a:p>
            <a:pPr algn="l"/>
            <a:r>
              <a:rPr lang="fr-CH" dirty="0"/>
              <a:t>HL-LHC </a:t>
            </a:r>
            <a:r>
              <a:rPr lang="fr-CH" dirty="0" err="1"/>
              <a:t>collimators</a:t>
            </a:r>
            <a:endParaRPr lang="en-GB" dirty="0"/>
          </a:p>
        </p:txBody>
      </p:sp>
      <p:pic>
        <p:nvPicPr>
          <p:cNvPr id="12" name="Picture 11">
            <a:extLst>
              <a:ext uri="{FF2B5EF4-FFF2-40B4-BE49-F238E27FC236}">
                <a16:creationId xmlns:a16="http://schemas.microsoft.com/office/drawing/2014/main" id="{EDFBB0D4-38D6-4C36-8B57-B459A9D2721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426427" y="3467076"/>
            <a:ext cx="3155974" cy="2650351"/>
          </a:xfrm>
          <a:prstGeom prst="rect">
            <a:avLst/>
          </a:prstGeom>
        </p:spPr>
      </p:pic>
      <p:pic>
        <p:nvPicPr>
          <p:cNvPr id="13" name="Picture 12">
            <a:extLst>
              <a:ext uri="{FF2B5EF4-FFF2-40B4-BE49-F238E27FC236}">
                <a16:creationId xmlns:a16="http://schemas.microsoft.com/office/drawing/2014/main" id="{4DDA3598-4CD6-4946-82FE-8E3E8EA31172}"/>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r="59395"/>
          <a:stretch/>
        </p:blipFill>
        <p:spPr bwMode="auto">
          <a:xfrm>
            <a:off x="7298348" y="1713771"/>
            <a:ext cx="1871293" cy="2225686"/>
          </a:xfrm>
          <a:prstGeom prst="rect">
            <a:avLst/>
          </a:prstGeom>
          <a:noFill/>
          <a:ln w="9525">
            <a:noFill/>
            <a:miter lim="800000"/>
            <a:headEnd/>
            <a:tailEnd/>
          </a:ln>
        </p:spPr>
      </p:pic>
      <p:pic>
        <p:nvPicPr>
          <p:cNvPr id="14" name="Picture 13">
            <a:extLst>
              <a:ext uri="{FF2B5EF4-FFF2-40B4-BE49-F238E27FC236}">
                <a16:creationId xmlns:a16="http://schemas.microsoft.com/office/drawing/2014/main" id="{62094253-6E06-416D-8D6D-E7FF48394F8F}"/>
              </a:ext>
            </a:extLst>
          </p:cNvPr>
          <p:cNvPicPr>
            <a:picLocks noChangeAspect="1"/>
          </p:cNvPicPr>
          <p:nvPr/>
        </p:nvPicPr>
        <p:blipFill>
          <a:blip r:embed="rId5" cstate="print">
            <a:extLst>
              <a:ext uri="{28A0092B-C50C-407E-A947-70E740481C1C}">
                <a14:useLocalDpi xmlns:a14="http://schemas.microsoft.com/office/drawing/2010/main"/>
              </a:ext>
            </a:extLst>
          </a:blip>
          <a:srcRect/>
          <a:stretch>
            <a:fillRect/>
          </a:stretch>
        </p:blipFill>
        <p:spPr bwMode="auto">
          <a:xfrm>
            <a:off x="9350862" y="1550998"/>
            <a:ext cx="2693395" cy="1677154"/>
          </a:xfrm>
          <a:prstGeom prst="rect">
            <a:avLst/>
          </a:prstGeom>
          <a:noFill/>
          <a:ln>
            <a:noFill/>
          </a:ln>
        </p:spPr>
      </p:pic>
      <p:sp>
        <p:nvSpPr>
          <p:cNvPr id="15" name="TextBox 14">
            <a:extLst>
              <a:ext uri="{FF2B5EF4-FFF2-40B4-BE49-F238E27FC236}">
                <a16:creationId xmlns:a16="http://schemas.microsoft.com/office/drawing/2014/main" id="{606A4D90-5B93-474C-93E8-34B354E221E6}"/>
              </a:ext>
            </a:extLst>
          </p:cNvPr>
          <p:cNvSpPr txBox="1"/>
          <p:nvPr/>
        </p:nvSpPr>
        <p:spPr>
          <a:xfrm>
            <a:off x="8343900" y="1174173"/>
            <a:ext cx="1923604" cy="276999"/>
          </a:xfrm>
          <a:prstGeom prst="rect">
            <a:avLst/>
          </a:prstGeom>
          <a:noFill/>
        </p:spPr>
        <p:txBody>
          <a:bodyPr wrap="none" lIns="0" tIns="0" rIns="0" bIns="0" rtlCol="0">
            <a:spAutoFit/>
          </a:bodyPr>
          <a:lstStyle/>
          <a:p>
            <a:pPr algn="l"/>
            <a:r>
              <a:rPr lang="fr-CH" dirty="0"/>
              <a:t>Linac4 Main Dump</a:t>
            </a:r>
            <a:endParaRPr lang="en-GB" dirty="0"/>
          </a:p>
        </p:txBody>
      </p:sp>
    </p:spTree>
    <p:extLst>
      <p:ext uri="{BB962C8B-B14F-4D97-AF65-F5344CB8AC3E}">
        <p14:creationId xmlns:p14="http://schemas.microsoft.com/office/powerpoint/2010/main" val="38428643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9316" y="12125"/>
            <a:ext cx="10631277" cy="940443"/>
          </a:xfrm>
        </p:spPr>
        <p:txBody>
          <a:bodyPr>
            <a:normAutofit/>
          </a:bodyPr>
          <a:lstStyle/>
          <a:p>
            <a:r>
              <a:rPr lang="en-GB" dirty="0"/>
              <a:t>Luminosity, the Collider Figure of Merit </a:t>
            </a:r>
            <a:endParaRPr lang="en-US" dirty="0"/>
          </a:p>
        </p:txBody>
      </p:sp>
      <p:sp>
        <p:nvSpPr>
          <p:cNvPr id="5" name="Slide Number Placeholder 4"/>
          <p:cNvSpPr>
            <a:spLocks noGrp="1"/>
          </p:cNvSpPr>
          <p:nvPr>
            <p:ph type="sldNum" sz="quarter" idx="12"/>
          </p:nvPr>
        </p:nvSpPr>
        <p:spPr/>
        <p:txBody>
          <a:bodyPr/>
          <a:lstStyle/>
          <a:p>
            <a:fld id="{D86EDE86-EC12-9345-82F6-36BD1B27AF79}" type="slidenum">
              <a:rPr lang="en-GB" smtClean="0"/>
              <a:t>83</a:t>
            </a:fld>
            <a:endParaRPr lang="en-GB"/>
          </a:p>
        </p:txBody>
      </p:sp>
      <p:graphicFrame>
        <p:nvGraphicFramePr>
          <p:cNvPr id="6" name="Object 5"/>
          <p:cNvGraphicFramePr>
            <a:graphicFrameLocks noChangeAspect="1"/>
          </p:cNvGraphicFramePr>
          <p:nvPr/>
        </p:nvGraphicFramePr>
        <p:xfrm>
          <a:off x="1755304" y="1505999"/>
          <a:ext cx="6774805" cy="1360487"/>
        </p:xfrm>
        <a:graphic>
          <a:graphicData uri="http://schemas.openxmlformats.org/presentationml/2006/ole">
            <mc:AlternateContent xmlns:mc="http://schemas.openxmlformats.org/markup-compatibility/2006">
              <mc:Choice xmlns:v="urn:schemas-microsoft-com:vml" Requires="v">
                <p:oleObj name="Equation" r:id="rId2" imgW="2489200" imgH="508000" progId="Equation.3">
                  <p:embed/>
                </p:oleObj>
              </mc:Choice>
              <mc:Fallback>
                <p:oleObj name="Equation" r:id="rId2" imgW="2489200" imgH="508000" progId="Equation.3">
                  <p:embed/>
                  <p:pic>
                    <p:nvPicPr>
                      <p:cNvPr id="6" name="Object 5"/>
                      <p:cNvPicPr/>
                      <p:nvPr/>
                    </p:nvPicPr>
                    <p:blipFill>
                      <a:blip r:embed="rId3"/>
                      <a:stretch>
                        <a:fillRect/>
                      </a:stretch>
                    </p:blipFill>
                    <p:spPr>
                      <a:xfrm>
                        <a:off x="1755304" y="1505999"/>
                        <a:ext cx="6774805" cy="1360487"/>
                      </a:xfrm>
                      <a:prstGeom prst="rect">
                        <a:avLst/>
                      </a:prstGeom>
                      <a:solidFill>
                        <a:srgbClr val="C6D9F1"/>
                      </a:solidFill>
                      <a:ln>
                        <a:solidFill>
                          <a:srgbClr val="1F497D"/>
                        </a:solidFill>
                      </a:ln>
                    </p:spPr>
                  </p:pic>
                </p:oleObj>
              </mc:Fallback>
            </mc:AlternateContent>
          </a:graphicData>
        </a:graphic>
      </p:graphicFrame>
      <p:sp>
        <p:nvSpPr>
          <p:cNvPr id="7" name="Content Placeholder 2"/>
          <p:cNvSpPr txBox="1">
            <a:spLocks/>
          </p:cNvSpPr>
          <p:nvPr/>
        </p:nvSpPr>
        <p:spPr>
          <a:xfrm>
            <a:off x="1674564" y="3150829"/>
            <a:ext cx="4498736" cy="1161348"/>
          </a:xfrm>
          <a:prstGeom prst="rect">
            <a:avLst/>
          </a:prstGeom>
          <a:solidFill>
            <a:srgbClr val="C6D9F1"/>
          </a:solidFill>
          <a:ln>
            <a:solidFill>
              <a:srgbClr val="1F497D"/>
            </a:solidFill>
          </a:ln>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sz="2000" dirty="0">
                <a:solidFill>
                  <a:srgbClr val="1F497D"/>
                </a:solidFill>
              </a:rPr>
              <a:t>More or less fixed:</a:t>
            </a:r>
          </a:p>
          <a:p>
            <a:pPr lvl="1"/>
            <a:r>
              <a:rPr lang="en-GB" sz="2000" dirty="0">
                <a:solidFill>
                  <a:srgbClr val="1F497D"/>
                </a:solidFill>
              </a:rPr>
              <a:t>Revolution period</a:t>
            </a:r>
          </a:p>
          <a:p>
            <a:pPr lvl="1"/>
            <a:r>
              <a:rPr lang="en-GB" sz="2000" dirty="0">
                <a:solidFill>
                  <a:srgbClr val="1F497D"/>
                </a:solidFill>
              </a:rPr>
              <a:t>Number of bunches</a:t>
            </a:r>
          </a:p>
        </p:txBody>
      </p:sp>
      <p:sp>
        <p:nvSpPr>
          <p:cNvPr id="8" name="Oval 7"/>
          <p:cNvSpPr/>
          <p:nvPr/>
        </p:nvSpPr>
        <p:spPr>
          <a:xfrm>
            <a:off x="6313960" y="1634097"/>
            <a:ext cx="1004958" cy="611339"/>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Line Callout 2 8"/>
          <p:cNvSpPr/>
          <p:nvPr/>
        </p:nvSpPr>
        <p:spPr>
          <a:xfrm>
            <a:off x="5212975" y="1036913"/>
            <a:ext cx="1315616" cy="635097"/>
          </a:xfrm>
          <a:prstGeom prst="borderCallout2">
            <a:avLst>
              <a:gd name="adj1" fmla="val 21688"/>
              <a:gd name="adj2" fmla="val 110816"/>
              <a:gd name="adj3" fmla="val 19410"/>
              <a:gd name="adj4" fmla="val 121877"/>
              <a:gd name="adj5" fmla="val 102365"/>
              <a:gd name="adj6" fmla="val 139902"/>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a:solidFill>
                  <a:srgbClr val="FF0000"/>
                </a:solidFill>
              </a:rPr>
              <a:t>Intensity per bunch</a:t>
            </a:r>
          </a:p>
        </p:txBody>
      </p:sp>
      <p:sp>
        <p:nvSpPr>
          <p:cNvPr id="10" name="Oval 9"/>
          <p:cNvSpPr/>
          <p:nvPr/>
        </p:nvSpPr>
        <p:spPr>
          <a:xfrm>
            <a:off x="6888683" y="2341335"/>
            <a:ext cx="1069315" cy="491207"/>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Line Callout 2 10"/>
          <p:cNvSpPr/>
          <p:nvPr/>
        </p:nvSpPr>
        <p:spPr>
          <a:xfrm>
            <a:off x="8530108" y="2633635"/>
            <a:ext cx="1315616" cy="635097"/>
          </a:xfrm>
          <a:prstGeom prst="borderCallout2">
            <a:avLst>
              <a:gd name="adj1" fmla="val 23427"/>
              <a:gd name="adj2" fmla="val -7542"/>
              <a:gd name="adj3" fmla="val 23048"/>
              <a:gd name="adj4" fmla="val -20183"/>
              <a:gd name="adj5" fmla="val 10550"/>
              <a:gd name="adj6" fmla="val -49087"/>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a:solidFill>
                  <a:srgbClr val="FF0000"/>
                </a:solidFill>
              </a:rPr>
              <a:t>Beam dimensions</a:t>
            </a:r>
          </a:p>
        </p:txBody>
      </p:sp>
      <p:sp>
        <p:nvSpPr>
          <p:cNvPr id="12" name="Oval 11"/>
          <p:cNvSpPr/>
          <p:nvPr/>
        </p:nvSpPr>
        <p:spPr>
          <a:xfrm>
            <a:off x="7641356" y="1775523"/>
            <a:ext cx="397324" cy="46991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Line Callout 2 12"/>
          <p:cNvSpPr/>
          <p:nvPr/>
        </p:nvSpPr>
        <p:spPr>
          <a:xfrm>
            <a:off x="8513329" y="870902"/>
            <a:ext cx="1173885" cy="635097"/>
          </a:xfrm>
          <a:prstGeom prst="borderCallout2">
            <a:avLst>
              <a:gd name="adj1" fmla="val 24626"/>
              <a:gd name="adj2" fmla="val -5496"/>
              <a:gd name="adj3" fmla="val 24627"/>
              <a:gd name="adj4" fmla="val -22341"/>
              <a:gd name="adj5" fmla="val 135588"/>
              <a:gd name="adj6" fmla="val -54628"/>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a:solidFill>
                  <a:srgbClr val="FF0000"/>
                </a:solidFill>
              </a:rPr>
              <a:t>Number of bunches</a:t>
            </a:r>
          </a:p>
        </p:txBody>
      </p:sp>
      <p:sp>
        <p:nvSpPr>
          <p:cNvPr id="14" name="Oval 13"/>
          <p:cNvSpPr/>
          <p:nvPr/>
        </p:nvSpPr>
        <p:spPr>
          <a:xfrm>
            <a:off x="8116004" y="1966307"/>
            <a:ext cx="397324" cy="46991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Line Callout 2 14"/>
          <p:cNvSpPr/>
          <p:nvPr/>
        </p:nvSpPr>
        <p:spPr>
          <a:xfrm>
            <a:off x="9171136" y="1708641"/>
            <a:ext cx="1315616" cy="727578"/>
          </a:xfrm>
          <a:prstGeom prst="borderCallout2">
            <a:avLst>
              <a:gd name="adj1" fmla="val 23427"/>
              <a:gd name="adj2" fmla="val -7542"/>
              <a:gd name="adj3" fmla="val 23048"/>
              <a:gd name="adj4" fmla="val -20183"/>
              <a:gd name="adj5" fmla="val 45328"/>
              <a:gd name="adj6" fmla="val -54123"/>
            </a:avLst>
          </a:prstGeom>
          <a:solidFill>
            <a:srgbClr val="FFFF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a:solidFill>
                  <a:srgbClr val="FF0000"/>
                </a:solidFill>
              </a:rPr>
              <a:t>Geometrical</a:t>
            </a:r>
          </a:p>
          <a:p>
            <a:pPr algn="ctr"/>
            <a:r>
              <a:rPr lang="en-GB" sz="1600" dirty="0">
                <a:solidFill>
                  <a:srgbClr val="FF0000"/>
                </a:solidFill>
              </a:rPr>
              <a:t>Correction </a:t>
            </a:r>
          </a:p>
          <a:p>
            <a:pPr algn="ctr"/>
            <a:r>
              <a:rPr lang="en-GB" sz="1600" dirty="0">
                <a:solidFill>
                  <a:srgbClr val="FF0000"/>
                </a:solidFill>
              </a:rPr>
              <a:t>factors</a:t>
            </a:r>
          </a:p>
        </p:txBody>
      </p:sp>
      <p:grpSp>
        <p:nvGrpSpPr>
          <p:cNvPr id="16" name="Group 15"/>
          <p:cNvGrpSpPr/>
          <p:nvPr/>
        </p:nvGrpSpPr>
        <p:grpSpPr>
          <a:xfrm>
            <a:off x="6356514" y="3409020"/>
            <a:ext cx="4355658" cy="2433061"/>
            <a:chOff x="4788342" y="3823828"/>
            <a:chExt cx="4355658" cy="2433061"/>
          </a:xfrm>
        </p:grpSpPr>
        <p:pic>
          <p:nvPicPr>
            <p:cNvPr id="17"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788342" y="3823828"/>
              <a:ext cx="3960196" cy="2433061"/>
            </a:xfrm>
            <a:prstGeom prst="rect">
              <a:avLst/>
            </a:prstGeom>
            <a:noFill/>
            <a:ln w="9525">
              <a:noFill/>
              <a:miter lim="800000"/>
              <a:headEnd/>
              <a:tailEnd/>
            </a:ln>
          </p:spPr>
        </p:pic>
        <p:sp>
          <p:nvSpPr>
            <p:cNvPr id="18" name="TextBox 17"/>
            <p:cNvSpPr txBox="1"/>
            <p:nvPr/>
          </p:nvSpPr>
          <p:spPr>
            <a:xfrm rot="19098400">
              <a:off x="6536558" y="4566241"/>
              <a:ext cx="2197275" cy="338554"/>
            </a:xfrm>
            <a:prstGeom prst="rect">
              <a:avLst/>
            </a:prstGeom>
            <a:solidFill>
              <a:srgbClr val="FFFF00"/>
            </a:solidFill>
          </p:spPr>
          <p:txBody>
            <a:bodyPr wrap="square" rtlCol="0">
              <a:spAutoFit/>
            </a:bodyPr>
            <a:lstStyle/>
            <a:p>
              <a:pPr algn="ctr"/>
              <a:r>
                <a:rPr lang="en-GB" sz="1600" dirty="0">
                  <a:solidFill>
                    <a:srgbClr val="FF0000"/>
                  </a:solidFill>
                  <a:effectLst>
                    <a:glow>
                      <a:schemeClr val="bg1"/>
                    </a:glow>
                  </a:effectLst>
                </a:rPr>
                <a:t>High-Luminosity LHC</a:t>
              </a:r>
            </a:p>
          </p:txBody>
        </p:sp>
        <p:cxnSp>
          <p:nvCxnSpPr>
            <p:cNvPr id="19" name="Straight Arrow Connector 18"/>
            <p:cNvCxnSpPr/>
            <p:nvPr/>
          </p:nvCxnSpPr>
          <p:spPr>
            <a:xfrm>
              <a:off x="8618891" y="4417402"/>
              <a:ext cx="0" cy="970244"/>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8618891" y="4741770"/>
              <a:ext cx="525109" cy="338554"/>
            </a:xfrm>
            <a:prstGeom prst="rect">
              <a:avLst/>
            </a:prstGeom>
            <a:noFill/>
          </p:spPr>
          <p:txBody>
            <a:bodyPr wrap="square" rtlCol="0">
              <a:spAutoFit/>
            </a:bodyPr>
            <a:lstStyle/>
            <a:p>
              <a:r>
                <a:rPr lang="en-GB" sz="1600" dirty="0">
                  <a:solidFill>
                    <a:srgbClr val="FF0000"/>
                  </a:solidFill>
                </a:rPr>
                <a:t>X 2</a:t>
              </a:r>
            </a:p>
          </p:txBody>
        </p:sp>
      </p:grpSp>
      <p:sp>
        <p:nvSpPr>
          <p:cNvPr id="21" name="Content Placeholder 2"/>
          <p:cNvSpPr txBox="1">
            <a:spLocks/>
          </p:cNvSpPr>
          <p:nvPr/>
        </p:nvSpPr>
        <p:spPr>
          <a:xfrm>
            <a:off x="1691948" y="4448460"/>
            <a:ext cx="4481353" cy="1525363"/>
          </a:xfrm>
          <a:prstGeom prst="rect">
            <a:avLst/>
          </a:prstGeom>
          <a:solidFill>
            <a:srgbClr val="C6D9F1"/>
          </a:solidFill>
          <a:ln>
            <a:solidFill>
              <a:srgbClr val="1F497D"/>
            </a:solidFill>
          </a:ln>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000" dirty="0">
                <a:solidFill>
                  <a:srgbClr val="1F497D"/>
                </a:solidFill>
              </a:rPr>
              <a:t>Parameters to optimise:</a:t>
            </a:r>
          </a:p>
          <a:p>
            <a:pPr lvl="1"/>
            <a:r>
              <a:rPr lang="en-GB" sz="2000" dirty="0">
                <a:solidFill>
                  <a:srgbClr val="1F497D"/>
                </a:solidFill>
              </a:rPr>
              <a:t>Number of particles per bunch</a:t>
            </a:r>
          </a:p>
          <a:p>
            <a:pPr lvl="1"/>
            <a:r>
              <a:rPr lang="en-GB" sz="2000" dirty="0">
                <a:solidFill>
                  <a:srgbClr val="1F497D"/>
                </a:solidFill>
              </a:rPr>
              <a:t>Beam dimensions</a:t>
            </a:r>
            <a:endParaRPr lang="en-GB" sz="2000" dirty="0">
              <a:solidFill>
                <a:srgbClr val="1F497D"/>
              </a:solidFill>
              <a:sym typeface="Wingdings"/>
            </a:endParaRPr>
          </a:p>
          <a:p>
            <a:pPr lvl="1"/>
            <a:r>
              <a:rPr lang="en-GB" sz="2000" dirty="0">
                <a:solidFill>
                  <a:srgbClr val="1F497D"/>
                </a:solidFill>
                <a:sym typeface="Wingdings"/>
              </a:rPr>
              <a:t>Geometrical correction factors</a:t>
            </a:r>
            <a:endParaRPr lang="en-GB" sz="2000" dirty="0">
              <a:solidFill>
                <a:srgbClr val="1F497D"/>
              </a:solidFill>
            </a:endParaRPr>
          </a:p>
        </p:txBody>
      </p:sp>
    </p:spTree>
    <p:extLst>
      <p:ext uri="{BB962C8B-B14F-4D97-AF65-F5344CB8AC3E}">
        <p14:creationId xmlns:p14="http://schemas.microsoft.com/office/powerpoint/2010/main" val="294173792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High-Luminosity LHC Project</a:t>
            </a:r>
            <a:endParaRPr lang="en-GB" dirty="0"/>
          </a:p>
        </p:txBody>
      </p:sp>
      <p:sp>
        <p:nvSpPr>
          <p:cNvPr id="5" name="Slide Number Placeholder 4"/>
          <p:cNvSpPr>
            <a:spLocks noGrp="1"/>
          </p:cNvSpPr>
          <p:nvPr>
            <p:ph type="sldNum" sz="quarter" idx="12"/>
          </p:nvPr>
        </p:nvSpPr>
        <p:spPr/>
        <p:txBody>
          <a:bodyPr/>
          <a:lstStyle/>
          <a:p>
            <a:fld id="{D86EDE86-EC12-9345-82F6-36BD1B27AF79}" type="slidenum">
              <a:rPr lang="en-GB" smtClean="0">
                <a:solidFill>
                  <a:srgbClr val="0055A0">
                    <a:tint val="75000"/>
                  </a:srgbClr>
                </a:solidFill>
              </a:rPr>
              <a:pPr/>
              <a:t>84</a:t>
            </a:fld>
            <a:endParaRPr lang="en-GB">
              <a:solidFill>
                <a:srgbClr val="0055A0">
                  <a:tint val="75000"/>
                </a:srgbClr>
              </a:solidFill>
            </a:endParaRPr>
          </a:p>
        </p:txBody>
      </p:sp>
      <p:sp>
        <p:nvSpPr>
          <p:cNvPr id="6" name="TextBox 5"/>
          <p:cNvSpPr txBox="1"/>
          <p:nvPr/>
        </p:nvSpPr>
        <p:spPr>
          <a:xfrm>
            <a:off x="609600" y="1311008"/>
            <a:ext cx="10524035" cy="461665"/>
          </a:xfrm>
          <a:prstGeom prst="rect">
            <a:avLst/>
          </a:prstGeom>
          <a:noFill/>
        </p:spPr>
        <p:txBody>
          <a:bodyPr wrap="none" rtlCol="0">
            <a:spAutoFit/>
          </a:bodyPr>
          <a:lstStyle/>
          <a:p>
            <a:r>
              <a:rPr lang="en-US" sz="2400" dirty="0"/>
              <a:t>Is the major ongoing accelerator project at CERN – to be completed in 2026</a:t>
            </a:r>
            <a:endParaRPr lang="en-GB" sz="2400" dirty="0"/>
          </a:p>
        </p:txBody>
      </p:sp>
      <p:grpSp>
        <p:nvGrpSpPr>
          <p:cNvPr id="7" name="Group 6"/>
          <p:cNvGrpSpPr/>
          <p:nvPr/>
        </p:nvGrpSpPr>
        <p:grpSpPr>
          <a:xfrm>
            <a:off x="847841" y="1707724"/>
            <a:ext cx="6630556" cy="3878234"/>
            <a:chOff x="0" y="1075694"/>
            <a:chExt cx="6630556" cy="3878234"/>
          </a:xfrm>
        </p:grpSpPr>
        <p:pic>
          <p:nvPicPr>
            <p:cNvPr id="8"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7543" y="1173935"/>
              <a:ext cx="5263933" cy="3779993"/>
            </a:xfrm>
            <a:prstGeom prst="rect">
              <a:avLst/>
            </a:prstGeom>
            <a:noFill/>
            <a:ln w="9525">
              <a:noFill/>
              <a:miter lim="800000"/>
              <a:headEnd/>
              <a:tailEnd/>
            </a:ln>
          </p:spPr>
        </p:pic>
        <p:sp>
          <p:nvSpPr>
            <p:cNvPr id="9" name="Rectangle 8"/>
            <p:cNvSpPr/>
            <p:nvPr/>
          </p:nvSpPr>
          <p:spPr>
            <a:xfrm>
              <a:off x="1728571" y="2204613"/>
              <a:ext cx="2330424" cy="664101"/>
            </a:xfrm>
            <a:prstGeom prst="rect">
              <a:avLst/>
            </a:prstGeom>
            <a:solidFill>
              <a:srgbClr val="FFFFFF"/>
            </a:solidFill>
            <a:ln>
              <a:noFill/>
            </a:ln>
            <a:effectLst>
              <a:glow>
                <a:schemeClr val="accent1">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9"/>
            <p:cNvSpPr/>
            <p:nvPr/>
          </p:nvSpPr>
          <p:spPr>
            <a:xfrm>
              <a:off x="4300132" y="1075694"/>
              <a:ext cx="2330424" cy="664101"/>
            </a:xfrm>
            <a:prstGeom prst="rect">
              <a:avLst/>
            </a:prstGeom>
            <a:solidFill>
              <a:srgbClr val="FFFFFF"/>
            </a:solidFill>
            <a:ln>
              <a:noFill/>
            </a:ln>
            <a:effectLst>
              <a:glow>
                <a:schemeClr val="accent1">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p:cNvSpPr/>
            <p:nvPr/>
          </p:nvSpPr>
          <p:spPr>
            <a:xfrm>
              <a:off x="0" y="1075694"/>
              <a:ext cx="1462584" cy="518865"/>
            </a:xfrm>
            <a:prstGeom prst="rect">
              <a:avLst/>
            </a:prstGeom>
            <a:solidFill>
              <a:srgbClr val="FFFFFF"/>
            </a:solidFill>
            <a:ln>
              <a:noFill/>
            </a:ln>
            <a:effectLst>
              <a:glow>
                <a:schemeClr val="accent1">
                  <a:alpha val="40000"/>
                </a:schemeClr>
              </a:glo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2" name="Content Placeholder 2"/>
          <p:cNvSpPr txBox="1">
            <a:spLocks/>
          </p:cNvSpPr>
          <p:nvPr/>
        </p:nvSpPr>
        <p:spPr>
          <a:xfrm>
            <a:off x="7105881" y="1952720"/>
            <a:ext cx="4433928" cy="3314891"/>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2600" dirty="0"/>
              <a:t>New IR-quads (inner triplets)</a:t>
            </a:r>
          </a:p>
          <a:p>
            <a:pPr marL="342900" lvl="1" indent="-342900">
              <a:buFont typeface="Arial"/>
              <a:buChar char="•"/>
            </a:pPr>
            <a:r>
              <a:rPr lang="en-GB" sz="2600" dirty="0"/>
              <a:t>New 11T short dipoles</a:t>
            </a:r>
          </a:p>
          <a:p>
            <a:pPr marL="342900" lvl="1" indent="-342900">
              <a:buFont typeface="Arial"/>
              <a:buChar char="•"/>
            </a:pPr>
            <a:r>
              <a:rPr lang="en-GB" sz="2600" dirty="0"/>
              <a:t>Collimation upgrade</a:t>
            </a:r>
          </a:p>
          <a:p>
            <a:pPr marL="342900" lvl="1" indent="-342900">
              <a:buFont typeface="Arial"/>
              <a:buChar char="•"/>
            </a:pPr>
            <a:r>
              <a:rPr lang="en-GB" sz="2600" dirty="0"/>
              <a:t>Cryogenics upgrade</a:t>
            </a:r>
          </a:p>
          <a:p>
            <a:pPr marL="342900" lvl="1" indent="-342900">
              <a:buFont typeface="Arial"/>
              <a:buChar char="•"/>
            </a:pPr>
            <a:r>
              <a:rPr lang="en-GB" sz="2600" dirty="0"/>
              <a:t>Crab Cavities</a:t>
            </a:r>
          </a:p>
          <a:p>
            <a:pPr marL="342900" lvl="1" indent="-342900">
              <a:buFont typeface="Arial"/>
              <a:buChar char="•"/>
            </a:pPr>
            <a:r>
              <a:rPr lang="en-GB" sz="2600" dirty="0"/>
              <a:t>Cold powering</a:t>
            </a:r>
          </a:p>
          <a:p>
            <a:pPr marL="342900" lvl="1" indent="-342900">
              <a:buFont typeface="Arial"/>
              <a:buChar char="•"/>
            </a:pPr>
            <a:r>
              <a:rPr lang="en-GB" sz="2600" dirty="0"/>
              <a:t>Machine protection</a:t>
            </a:r>
          </a:p>
          <a:p>
            <a:pPr marL="342900" lvl="1" indent="-342900">
              <a:buFont typeface="Arial"/>
              <a:buChar char="•"/>
            </a:pPr>
            <a:r>
              <a:rPr lang="en-GB" sz="2600" dirty="0"/>
              <a:t>…</a:t>
            </a:r>
          </a:p>
        </p:txBody>
      </p:sp>
      <p:sp>
        <p:nvSpPr>
          <p:cNvPr id="13" name="Content Placeholder 2"/>
          <p:cNvSpPr txBox="1">
            <a:spLocks/>
          </p:cNvSpPr>
          <p:nvPr/>
        </p:nvSpPr>
        <p:spPr>
          <a:xfrm>
            <a:off x="3123057" y="5570300"/>
            <a:ext cx="8710679" cy="473731"/>
          </a:xfrm>
          <a:prstGeom prst="rect">
            <a:avLst/>
          </a:prstGeom>
        </p:spPr>
        <p:txBody>
          <a:bodyPr>
            <a:normAutofit fontScale="925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None/>
            </a:pPr>
            <a:r>
              <a:rPr lang="en-GB" dirty="0"/>
              <a:t>Major interventions on more than 1.2 km of the LHC</a:t>
            </a:r>
          </a:p>
        </p:txBody>
      </p:sp>
      <p:pic>
        <p:nvPicPr>
          <p:cNvPr id="14" name="Picture 13" descr="SmallHiLumiLogo.jpg"/>
          <p:cNvPicPr>
            <a:picLocks noChangeAspect="1"/>
          </p:cNvPicPr>
          <p:nvPr/>
        </p:nvPicPr>
        <p:blipFill>
          <a:blip r:embed="rId3" cstate="email">
            <a:clrChange>
              <a:clrFrom>
                <a:srgbClr val="FFFFFC"/>
              </a:clrFrom>
              <a:clrTo>
                <a:srgbClr val="FFFFFC">
                  <a:alpha val="0"/>
                </a:srgbClr>
              </a:clrTo>
            </a:clrChange>
            <a:extLst>
              <a:ext uri="{28A0092B-C50C-407E-A947-70E740481C1C}">
                <a14:useLocalDpi xmlns:a14="http://schemas.microsoft.com/office/drawing/2010/main"/>
              </a:ext>
            </a:extLst>
          </a:blip>
          <a:stretch>
            <a:fillRect/>
          </a:stretch>
        </p:blipFill>
        <p:spPr>
          <a:xfrm>
            <a:off x="211826" y="5162050"/>
            <a:ext cx="1894973" cy="914400"/>
          </a:xfrm>
          <a:prstGeom prst="rect">
            <a:avLst/>
          </a:prstGeom>
        </p:spPr>
      </p:pic>
    </p:spTree>
    <p:extLst>
      <p:ext uri="{BB962C8B-B14F-4D97-AF65-F5344CB8AC3E}">
        <p14:creationId xmlns:p14="http://schemas.microsoft.com/office/powerpoint/2010/main" val="427649853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940443"/>
          </a:xfrm>
        </p:spPr>
        <p:txBody>
          <a:bodyPr>
            <a:normAutofit/>
          </a:bodyPr>
          <a:lstStyle/>
          <a:p>
            <a:r>
              <a:rPr lang="en-US" dirty="0"/>
              <a:t>The LHC injectors for higher luminosity</a:t>
            </a:r>
          </a:p>
        </p:txBody>
      </p:sp>
      <p:sp>
        <p:nvSpPr>
          <p:cNvPr id="5" name="Slide Number Placeholder 4"/>
          <p:cNvSpPr>
            <a:spLocks noGrp="1"/>
          </p:cNvSpPr>
          <p:nvPr>
            <p:ph type="sldNum" sz="quarter" idx="12"/>
          </p:nvPr>
        </p:nvSpPr>
        <p:spPr/>
        <p:txBody>
          <a:bodyPr/>
          <a:lstStyle/>
          <a:p>
            <a:fld id="{D86EDE86-EC12-9345-82F6-36BD1B27AF79}" type="slidenum">
              <a:rPr lang="en-GB" smtClean="0"/>
              <a:t>85</a:t>
            </a:fld>
            <a:endParaRPr lang="en-GB"/>
          </a:p>
        </p:txBody>
      </p:sp>
      <p:pic>
        <p:nvPicPr>
          <p:cNvPr id="6" name="Picture 5" descr="sl15_2.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765262" y="2843301"/>
            <a:ext cx="2738482" cy="2000745"/>
          </a:xfrm>
          <a:prstGeom prst="rect">
            <a:avLst/>
          </a:prstGeom>
        </p:spPr>
      </p:pic>
      <p:sp>
        <p:nvSpPr>
          <p:cNvPr id="7" name="Content Placeholder 2"/>
          <p:cNvSpPr txBox="1">
            <a:spLocks/>
          </p:cNvSpPr>
          <p:nvPr/>
        </p:nvSpPr>
        <p:spPr>
          <a:xfrm>
            <a:off x="1764820" y="2718179"/>
            <a:ext cx="6105220" cy="1872182"/>
          </a:xfrm>
          <a:prstGeom prst="rect">
            <a:avLst/>
          </a:prstGeom>
        </p:spPr>
        <p:txBody>
          <a:bodyPr>
            <a:normAutofit fontScale="70000" lnSpcReduction="2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dirty="0"/>
              <a:t>PS:</a:t>
            </a:r>
          </a:p>
          <a:p>
            <a:pPr marL="712788" lvl="1" indent="-260350"/>
            <a:r>
              <a:rPr lang="en-GB" dirty="0"/>
              <a:t>Injection energy increase from 1.4 </a:t>
            </a:r>
            <a:r>
              <a:rPr lang="en-GB" dirty="0" err="1"/>
              <a:t>GeV</a:t>
            </a:r>
            <a:r>
              <a:rPr lang="en-GB" dirty="0"/>
              <a:t> to 2 </a:t>
            </a:r>
            <a:r>
              <a:rPr lang="en-GB" dirty="0" err="1"/>
              <a:t>GeV</a:t>
            </a:r>
            <a:r>
              <a:rPr lang="en-GB" dirty="0"/>
              <a:t> </a:t>
            </a:r>
          </a:p>
          <a:p>
            <a:pPr marL="712788" lvl="1" indent="-260350"/>
            <a:r>
              <a:rPr lang="en-GB" dirty="0"/>
              <a:t>New </a:t>
            </a:r>
            <a:r>
              <a:rPr lang="en-GB" dirty="0" err="1"/>
              <a:t>Finemet</a:t>
            </a:r>
            <a:r>
              <a:rPr lang="en-GB" dirty="0"/>
              <a:t>® RF Longitudinal feedback system </a:t>
            </a:r>
          </a:p>
          <a:p>
            <a:pPr marL="712788" lvl="1" indent="-260350"/>
            <a:r>
              <a:rPr lang="en-GB" dirty="0"/>
              <a:t>New RF beam manipulation scheme to increase beam brightness</a:t>
            </a:r>
          </a:p>
        </p:txBody>
      </p:sp>
      <p:sp>
        <p:nvSpPr>
          <p:cNvPr id="8" name="Content Placeholder 2"/>
          <p:cNvSpPr txBox="1">
            <a:spLocks/>
          </p:cNvSpPr>
          <p:nvPr/>
        </p:nvSpPr>
        <p:spPr>
          <a:xfrm>
            <a:off x="1869597" y="1138597"/>
            <a:ext cx="8180402" cy="1458982"/>
          </a:xfrm>
          <a:prstGeom prst="rect">
            <a:avLst/>
          </a:prstGeom>
        </p:spPr>
        <p:txBody>
          <a:bodyPr vert="horz" lIns="91440" tIns="45720" rIns="91440" bIns="45720" rtlCol="0">
            <a:normAutofit fontScale="6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dirty="0"/>
              <a:t>LINAC4 – PS Booster:</a:t>
            </a:r>
          </a:p>
          <a:p>
            <a:pPr marL="577850" lvl="1" indent="-215900">
              <a:buFont typeface="Arial" charset="0"/>
              <a:buChar char="•"/>
            </a:pPr>
            <a:r>
              <a:rPr lang="en-GB" dirty="0"/>
              <a:t>New LINAC 4 with H</a:t>
            </a:r>
            <a:r>
              <a:rPr lang="en-GB" baseline="30000" dirty="0"/>
              <a:t>-</a:t>
            </a:r>
            <a:r>
              <a:rPr lang="en-GB" dirty="0"/>
              <a:t> injection </a:t>
            </a:r>
          </a:p>
          <a:p>
            <a:pPr marL="577850" lvl="1" indent="-215900">
              <a:buFont typeface="Arial" charset="0"/>
              <a:buChar char="•"/>
            </a:pPr>
            <a:r>
              <a:rPr lang="en-GB" dirty="0"/>
              <a:t>Higher injection energy</a:t>
            </a:r>
          </a:p>
          <a:p>
            <a:pPr marL="577850" lvl="1" indent="-215900">
              <a:buFont typeface="Arial" charset="0"/>
              <a:buChar char="•"/>
            </a:pPr>
            <a:r>
              <a:rPr lang="en-GB" dirty="0"/>
              <a:t>New </a:t>
            </a:r>
            <a:r>
              <a:rPr lang="en-GB" dirty="0" err="1"/>
              <a:t>Finemet</a:t>
            </a:r>
            <a:r>
              <a:rPr lang="en-GB" dirty="0"/>
              <a:t>® RF cavity system</a:t>
            </a:r>
          </a:p>
          <a:p>
            <a:pPr marL="577850" lvl="1" indent="-215900">
              <a:buFont typeface="Arial" charset="0"/>
              <a:buChar char="•"/>
            </a:pPr>
            <a:r>
              <a:rPr lang="en-GB" dirty="0"/>
              <a:t>Increase of extraction energy</a:t>
            </a:r>
          </a:p>
        </p:txBody>
      </p:sp>
      <p:sp>
        <p:nvSpPr>
          <p:cNvPr id="9" name="Content Placeholder 2"/>
          <p:cNvSpPr txBox="1">
            <a:spLocks/>
          </p:cNvSpPr>
          <p:nvPr/>
        </p:nvSpPr>
        <p:spPr>
          <a:xfrm>
            <a:off x="1869596" y="4189406"/>
            <a:ext cx="8180402" cy="1264812"/>
          </a:xfrm>
          <a:prstGeom prst="rect">
            <a:avLst/>
          </a:prstGeom>
        </p:spPr>
        <p:txBody>
          <a:bodyPr vert="horz" lIns="91440" tIns="45720" rIns="91440" bIns="45720" rtlCol="0">
            <a:normAutofit fontScale="6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dirty="0"/>
              <a:t>SPS</a:t>
            </a:r>
          </a:p>
          <a:p>
            <a:pPr marL="712788" lvl="1" indent="-350838">
              <a:buFont typeface="Arial" charset="0"/>
              <a:buChar char="•"/>
            </a:pPr>
            <a:r>
              <a:rPr lang="en-GB" dirty="0"/>
              <a:t>Machine Impedance reduction (instabilities)</a:t>
            </a:r>
          </a:p>
          <a:p>
            <a:pPr marL="712788" lvl="1" indent="-350838">
              <a:buFont typeface="Arial" charset="0"/>
              <a:buChar char="•"/>
            </a:pPr>
            <a:r>
              <a:rPr lang="en-GB" dirty="0">
                <a:sym typeface="Wingdings"/>
              </a:rPr>
              <a:t>New 200 MHZ RF system</a:t>
            </a:r>
          </a:p>
          <a:p>
            <a:pPr marL="712788" lvl="1" indent="-350838">
              <a:buFont typeface="Arial" charset="0"/>
              <a:buChar char="•"/>
            </a:pPr>
            <a:r>
              <a:rPr lang="en-GB" dirty="0">
                <a:sym typeface="Wingdings"/>
              </a:rPr>
              <a:t>Vacuum chamber coating against e-cloud</a:t>
            </a:r>
            <a:endParaRPr lang="en-GB" dirty="0"/>
          </a:p>
        </p:txBody>
      </p:sp>
      <p:sp>
        <p:nvSpPr>
          <p:cNvPr id="10" name="Rectangle 9"/>
          <p:cNvSpPr/>
          <p:nvPr/>
        </p:nvSpPr>
        <p:spPr>
          <a:xfrm>
            <a:off x="10293786" y="3440909"/>
            <a:ext cx="374215" cy="24260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Content Placeholder 2"/>
          <p:cNvSpPr txBox="1">
            <a:spLocks/>
          </p:cNvSpPr>
          <p:nvPr/>
        </p:nvSpPr>
        <p:spPr>
          <a:xfrm>
            <a:off x="1764820" y="5619624"/>
            <a:ext cx="8634148" cy="480679"/>
          </a:xfrm>
          <a:prstGeom prst="rect">
            <a:avLst/>
          </a:prstGeom>
        </p:spPr>
        <p:txBody>
          <a:bodyPr vert="horz" lIns="91440" tIns="45720" rIns="91440" bIns="45720" rtlCol="0">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CH" dirty="0">
                <a:sym typeface="Wingdings"/>
              </a:rPr>
              <a:t>These are only the main modifications and this list </a:t>
            </a:r>
            <a:r>
              <a:rPr lang="fr-CH" dirty="0" err="1">
                <a:sym typeface="Wingdings"/>
              </a:rPr>
              <a:t>is</a:t>
            </a:r>
            <a:r>
              <a:rPr lang="fr-CH" dirty="0">
                <a:sym typeface="Wingdings"/>
              </a:rPr>
              <a:t> not exhaustive</a:t>
            </a:r>
          </a:p>
        </p:txBody>
      </p:sp>
      <p:pic>
        <p:nvPicPr>
          <p:cNvPr id="12" name="Picture 11" descr="sl15_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85408" y="1035688"/>
            <a:ext cx="4022160" cy="1607396"/>
          </a:xfrm>
          <a:prstGeom prst="rect">
            <a:avLst/>
          </a:prstGeom>
        </p:spPr>
      </p:pic>
      <p:sp>
        <p:nvSpPr>
          <p:cNvPr id="13" name="TextBox 12"/>
          <p:cNvSpPr txBox="1"/>
          <p:nvPr/>
        </p:nvSpPr>
        <p:spPr>
          <a:xfrm>
            <a:off x="8797094" y="4856578"/>
            <a:ext cx="1824564" cy="246221"/>
          </a:xfrm>
          <a:prstGeom prst="rect">
            <a:avLst/>
          </a:prstGeom>
          <a:noFill/>
        </p:spPr>
        <p:txBody>
          <a:bodyPr wrap="square" rtlCol="0">
            <a:spAutoFit/>
          </a:bodyPr>
          <a:lstStyle/>
          <a:p>
            <a:r>
              <a:rPr lang="en-GB" sz="1000" dirty="0"/>
              <a:t>Courtesy of A. </a:t>
            </a:r>
            <a:r>
              <a:rPr lang="en-GB" sz="1000" dirty="0" err="1"/>
              <a:t>Huschauer</a:t>
            </a:r>
            <a:endParaRPr lang="en-GB" sz="1000" dirty="0"/>
          </a:p>
        </p:txBody>
      </p:sp>
    </p:spTree>
    <p:extLst>
      <p:ext uri="{BB962C8B-B14F-4D97-AF65-F5344CB8AC3E}">
        <p14:creationId xmlns:p14="http://schemas.microsoft.com/office/powerpoint/2010/main" val="304550615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553" y="660401"/>
            <a:ext cx="9094255" cy="1209040"/>
          </a:xfrm>
        </p:spPr>
        <p:txBody>
          <a:bodyPr/>
          <a:lstStyle/>
          <a:p>
            <a:r>
              <a:rPr lang="en-GB" dirty="0"/>
              <a:t>The present – particle accelerators in the XXI century</a:t>
            </a:r>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86</a:t>
            </a:fld>
            <a:endParaRPr lang="en-GB"/>
          </a:p>
        </p:txBody>
      </p:sp>
      <p:pic>
        <p:nvPicPr>
          <p:cNvPr id="8" name="Picture 2" descr="http://www.clab.edc.uoc.gr/materials/pc/img/duck_detector.gif">
            <a:extLst>
              <a:ext uri="{FF2B5EF4-FFF2-40B4-BE49-F238E27FC236}">
                <a16:creationId xmlns:a16="http://schemas.microsoft.com/office/drawing/2014/main" id="{9049629B-329C-46DB-AFB9-CD7620CA0E1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669280" y="2274786"/>
            <a:ext cx="4239528" cy="30357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414250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33DCB8-904C-4477-90CA-551CC8D470D5}"/>
              </a:ext>
            </a:extLst>
          </p:cNvPr>
          <p:cNvSpPr>
            <a:spLocks noGrp="1"/>
          </p:cNvSpPr>
          <p:nvPr>
            <p:ph type="title"/>
          </p:nvPr>
        </p:nvSpPr>
        <p:spPr>
          <a:xfrm>
            <a:off x="5507182" y="0"/>
            <a:ext cx="6684818" cy="1257300"/>
          </a:xfrm>
        </p:spPr>
        <p:txBody>
          <a:bodyPr/>
          <a:lstStyle/>
          <a:p>
            <a:r>
              <a:rPr lang="fr-CH" dirty="0"/>
              <a:t>Progress in </a:t>
            </a:r>
            <a:r>
              <a:rPr lang="fr-CH" dirty="0" err="1"/>
              <a:t>accelerator</a:t>
            </a:r>
            <a:r>
              <a:rPr lang="fr-CH" dirty="0"/>
              <a:t> </a:t>
            </a:r>
            <a:r>
              <a:rPr lang="fr-CH" dirty="0" err="1"/>
              <a:t>technology</a:t>
            </a:r>
            <a:r>
              <a:rPr lang="fr-CH" dirty="0"/>
              <a:t>: Livingston plot</a:t>
            </a:r>
            <a:endParaRPr lang="en-GB" dirty="0"/>
          </a:p>
        </p:txBody>
      </p:sp>
      <p:sp>
        <p:nvSpPr>
          <p:cNvPr id="4" name="Slide Number Placeholder 3">
            <a:extLst>
              <a:ext uri="{FF2B5EF4-FFF2-40B4-BE49-F238E27FC236}">
                <a16:creationId xmlns:a16="http://schemas.microsoft.com/office/drawing/2014/main" id="{F06B44B7-F119-4CC7-BE94-12C0F052F476}"/>
              </a:ext>
            </a:extLst>
          </p:cNvPr>
          <p:cNvSpPr>
            <a:spLocks noGrp="1"/>
          </p:cNvSpPr>
          <p:nvPr>
            <p:ph type="sldNum" sz="quarter" idx="4"/>
          </p:nvPr>
        </p:nvSpPr>
        <p:spPr/>
        <p:txBody>
          <a:bodyPr/>
          <a:lstStyle/>
          <a:p>
            <a:fld id="{17918391-D411-FE40-AAD7-861AE5233E0E}" type="slidenum">
              <a:rPr lang="en-US" smtClean="0"/>
              <a:pPr/>
              <a:t>87</a:t>
            </a:fld>
            <a:endParaRPr lang="en-US" dirty="0"/>
          </a:p>
        </p:txBody>
      </p:sp>
      <p:sp>
        <p:nvSpPr>
          <p:cNvPr id="6" name="TextBox 5">
            <a:extLst>
              <a:ext uri="{FF2B5EF4-FFF2-40B4-BE49-F238E27FC236}">
                <a16:creationId xmlns:a16="http://schemas.microsoft.com/office/drawing/2014/main" id="{340EA4C3-358A-4911-BF77-D112DDB1A8D2}"/>
              </a:ext>
            </a:extLst>
          </p:cNvPr>
          <p:cNvSpPr txBox="1"/>
          <p:nvPr/>
        </p:nvSpPr>
        <p:spPr>
          <a:xfrm>
            <a:off x="6263211" y="5351622"/>
            <a:ext cx="5401359" cy="553998"/>
          </a:xfrm>
          <a:prstGeom prst="rect">
            <a:avLst/>
          </a:prstGeom>
          <a:noFill/>
        </p:spPr>
        <p:txBody>
          <a:bodyPr wrap="square" lIns="0" tIns="0" rIns="0" bIns="0" rtlCol="0">
            <a:spAutoFit/>
          </a:bodyPr>
          <a:lstStyle/>
          <a:p>
            <a:pPr algn="l"/>
            <a:r>
              <a:rPr lang="en-GB" dirty="0">
                <a:latin typeface="Calibri" panose="020F0502020204030204" pitchFamily="34" charset="0"/>
                <a:ea typeface="Calibri" panose="020F0502020204030204" pitchFamily="34" charset="0"/>
                <a:cs typeface="Calibri" panose="020F0502020204030204" pitchFamily="34" charset="0"/>
              </a:rPr>
              <a:t>Exponential growth of particle accelerator top energy with time thanks to a series of enabling technologies</a:t>
            </a:r>
          </a:p>
        </p:txBody>
      </p:sp>
      <p:pic>
        <p:nvPicPr>
          <p:cNvPr id="5" name="Picture 4">
            <a:extLst>
              <a:ext uri="{FF2B5EF4-FFF2-40B4-BE49-F238E27FC236}">
                <a16:creationId xmlns:a16="http://schemas.microsoft.com/office/drawing/2014/main" id="{B68563D4-290E-C648-0418-A671D19E079D}"/>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27430" y="-1"/>
            <a:ext cx="4910307" cy="6356351"/>
          </a:xfrm>
          <a:prstGeom prst="rect">
            <a:avLst/>
          </a:prstGeom>
        </p:spPr>
      </p:pic>
    </p:spTree>
    <p:extLst>
      <p:ext uri="{BB962C8B-B14F-4D97-AF65-F5344CB8AC3E}">
        <p14:creationId xmlns:p14="http://schemas.microsoft.com/office/powerpoint/2010/main" val="4173012181"/>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4464"/>
            <a:ext cx="12192000" cy="839341"/>
          </a:xfrm>
        </p:spPr>
        <p:txBody>
          <a:bodyPr/>
          <a:lstStyle/>
          <a:p>
            <a:r>
              <a:rPr lang="fr-CH" dirty="0"/>
              <a:t>Innovation in the </a:t>
            </a:r>
            <a:r>
              <a:rPr lang="fr-CH" dirty="0" err="1"/>
              <a:t>particle</a:t>
            </a:r>
            <a:r>
              <a:rPr lang="fr-CH" dirty="0"/>
              <a:t> </a:t>
            </a:r>
            <a:r>
              <a:rPr lang="fr-CH" dirty="0" err="1"/>
              <a:t>accelerator</a:t>
            </a:r>
            <a:r>
              <a:rPr lang="fr-CH" dirty="0"/>
              <a:t> </a:t>
            </a:r>
            <a:r>
              <a:rPr lang="fr-CH" dirty="0" err="1"/>
              <a:t>field</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88</a:t>
            </a:fld>
            <a:endParaRPr lang="en-GB"/>
          </a:p>
        </p:txBody>
      </p:sp>
      <p:sp>
        <p:nvSpPr>
          <p:cNvPr id="6" name="Chevron 5"/>
          <p:cNvSpPr/>
          <p:nvPr/>
        </p:nvSpPr>
        <p:spPr>
          <a:xfrm>
            <a:off x="2086358" y="1270530"/>
            <a:ext cx="6320950" cy="457200"/>
          </a:xfrm>
          <a:prstGeom prst="chevron">
            <a:avLst/>
          </a:prstGeom>
        </p:spPr>
        <p:style>
          <a:lnRef idx="0">
            <a:schemeClr val="dk1"/>
          </a:lnRef>
          <a:fillRef idx="3">
            <a:schemeClr val="dk1"/>
          </a:fillRef>
          <a:effectRef idx="3">
            <a:schemeClr val="dk1"/>
          </a:effectRef>
          <a:fontRef idx="minor">
            <a:schemeClr val="lt1"/>
          </a:fontRef>
        </p:style>
        <p:txBody>
          <a:bodyPr rtlCol="0" anchor="ctr"/>
          <a:lstStyle/>
          <a:p>
            <a:r>
              <a:rPr lang="en-US" dirty="0">
                <a:solidFill>
                  <a:schemeClr val="bg1"/>
                </a:solidFill>
              </a:rPr>
              <a:t>1931………….1945/48….1952…………..1965/90’s….…</a:t>
            </a:r>
          </a:p>
        </p:txBody>
      </p:sp>
      <p:pic>
        <p:nvPicPr>
          <p:cNvPr id="7" name="Picture 10" descr="wideroe"/>
          <p:cNvPicPr>
            <a:picLocks noChangeAspect="1" noChangeArrowheads="1"/>
          </p:cNvPicPr>
          <p:nvPr/>
        </p:nvPicPr>
        <p:blipFill>
          <a:blip r:embed="rId2" cstate="hqprint">
            <a:extLst>
              <a:ext uri="{28A0092B-C50C-407E-A947-70E740481C1C}">
                <a14:useLocalDpi xmlns:a14="http://schemas.microsoft.com/office/drawing/2010/main"/>
              </a:ext>
            </a:extLst>
          </a:blip>
          <a:srcRect b="-3362"/>
          <a:stretch>
            <a:fillRect/>
          </a:stretch>
        </p:blipFill>
        <p:spPr bwMode="auto">
          <a:xfrm>
            <a:off x="262603" y="924730"/>
            <a:ext cx="1674630" cy="1204803"/>
          </a:xfrm>
          <a:prstGeom prst="rect">
            <a:avLst/>
          </a:prstGeom>
          <a:noFill/>
        </p:spPr>
      </p:pic>
      <p:pic>
        <p:nvPicPr>
          <p:cNvPr id="8"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443151" y="909209"/>
            <a:ext cx="1857127" cy="12048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Line Callout 1 10"/>
          <p:cNvSpPr/>
          <p:nvPr/>
        </p:nvSpPr>
        <p:spPr>
          <a:xfrm>
            <a:off x="1916700" y="2108695"/>
            <a:ext cx="2128460" cy="812991"/>
          </a:xfrm>
          <a:prstGeom prst="borderCallout1">
            <a:avLst>
              <a:gd name="adj1" fmla="val -12645"/>
              <a:gd name="adj2" fmla="val 40504"/>
              <a:gd name="adj3" fmla="val -47092"/>
              <a:gd name="adj4" fmla="val 36446"/>
            </a:avLst>
          </a:prstGeom>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303030"/>
                </a:solidFill>
              </a:rPr>
              <a:t>Cyclotron: cyclic acceleration with magnets (Lawrence)</a:t>
            </a:r>
          </a:p>
        </p:txBody>
      </p:sp>
      <p:sp>
        <p:nvSpPr>
          <p:cNvPr id="12" name="Line Callout 1 11"/>
          <p:cNvSpPr/>
          <p:nvPr/>
        </p:nvSpPr>
        <p:spPr>
          <a:xfrm>
            <a:off x="2815220" y="3072472"/>
            <a:ext cx="2560700" cy="794811"/>
          </a:xfrm>
          <a:prstGeom prst="borderCallout1">
            <a:avLst>
              <a:gd name="adj1" fmla="val -14109"/>
              <a:gd name="adj2" fmla="val 53568"/>
              <a:gd name="adj3" fmla="val -152910"/>
              <a:gd name="adj4" fmla="val 58404"/>
            </a:avLst>
          </a:prstGeom>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303030"/>
                </a:solidFill>
              </a:rPr>
              <a:t>Application of WW2 radar technology to accelerators (Hansen, Alvarez)</a:t>
            </a:r>
          </a:p>
        </p:txBody>
      </p:sp>
      <p:sp>
        <p:nvSpPr>
          <p:cNvPr id="13" name="Line Callout 1 12"/>
          <p:cNvSpPr/>
          <p:nvPr/>
        </p:nvSpPr>
        <p:spPr>
          <a:xfrm>
            <a:off x="4594297" y="2148136"/>
            <a:ext cx="2128460" cy="793910"/>
          </a:xfrm>
          <a:prstGeom prst="borderCallout1">
            <a:avLst>
              <a:gd name="adj1" fmla="val -12645"/>
              <a:gd name="adj2" fmla="val 40504"/>
              <a:gd name="adj3" fmla="val -44379"/>
              <a:gd name="adj4" fmla="val 35178"/>
            </a:avLst>
          </a:prstGeom>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303030"/>
                </a:solidFill>
              </a:rPr>
              <a:t>Strong focusing (Courant, Livingston, Snyder, </a:t>
            </a:r>
            <a:r>
              <a:rPr lang="en-US" sz="1600" dirty="0" err="1">
                <a:solidFill>
                  <a:srgbClr val="303030"/>
                </a:solidFill>
              </a:rPr>
              <a:t>Christofilos</a:t>
            </a:r>
            <a:r>
              <a:rPr lang="en-US" sz="1600" dirty="0">
                <a:solidFill>
                  <a:srgbClr val="303030"/>
                </a:solidFill>
              </a:rPr>
              <a:t>)</a:t>
            </a:r>
          </a:p>
        </p:txBody>
      </p:sp>
      <p:sp>
        <p:nvSpPr>
          <p:cNvPr id="14" name="Line Callout 1 13"/>
          <p:cNvSpPr/>
          <p:nvPr/>
        </p:nvSpPr>
        <p:spPr>
          <a:xfrm>
            <a:off x="6923026" y="2231599"/>
            <a:ext cx="1981286" cy="718448"/>
          </a:xfrm>
          <a:prstGeom prst="borderCallout1">
            <a:avLst>
              <a:gd name="adj1" fmla="val -8110"/>
              <a:gd name="adj2" fmla="val 10866"/>
              <a:gd name="adj3" fmla="val -61838"/>
              <a:gd name="adj4" fmla="val 3720"/>
            </a:avLst>
          </a:prstGeom>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rgbClr val="303030"/>
                </a:solidFill>
              </a:rPr>
              <a:t>Superconducting  magnets and acc. cavities</a:t>
            </a:r>
          </a:p>
        </p:txBody>
      </p:sp>
      <p:sp>
        <p:nvSpPr>
          <p:cNvPr id="16" name="Right Arrow 15"/>
          <p:cNvSpPr/>
          <p:nvPr/>
        </p:nvSpPr>
        <p:spPr>
          <a:xfrm>
            <a:off x="914313" y="3919033"/>
            <a:ext cx="4852587" cy="77367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400" dirty="0"/>
              <a:t>Succession of </a:t>
            </a:r>
            <a:r>
              <a:rPr lang="fr-CH" sz="1400" dirty="0" err="1"/>
              <a:t>enabling</a:t>
            </a:r>
            <a:r>
              <a:rPr lang="fr-CH" sz="1400" dirty="0"/>
              <a:t> technologies (</a:t>
            </a:r>
            <a:r>
              <a:rPr lang="fr-CH" sz="1400" dirty="0" err="1"/>
              <a:t>technology</a:t>
            </a:r>
            <a:r>
              <a:rPr lang="fr-CH" sz="1400" dirty="0"/>
              <a:t> </a:t>
            </a:r>
            <a:r>
              <a:rPr lang="fr-CH" sz="1400" dirty="0" err="1"/>
              <a:t>leaps</a:t>
            </a:r>
            <a:r>
              <a:rPr lang="fr-CH" sz="1400" dirty="0"/>
              <a:t>)</a:t>
            </a:r>
            <a:endParaRPr lang="en-GB" sz="1400" dirty="0"/>
          </a:p>
        </p:txBody>
      </p:sp>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52060" y="3181122"/>
            <a:ext cx="3094450" cy="3062982"/>
          </a:xfrm>
          <a:prstGeom prst="rect">
            <a:avLst/>
          </a:prstGeom>
        </p:spPr>
      </p:pic>
      <p:pic>
        <p:nvPicPr>
          <p:cNvPr id="4" name="Picture 3"/>
          <p:cNvPicPr>
            <a:picLocks noChangeAspect="1"/>
          </p:cNvPicPr>
          <p:nvPr/>
        </p:nvPicPr>
        <p:blipFill rotWithShape="1">
          <a:blip r:embed="rId5" cstate="hqprint">
            <a:extLst>
              <a:ext uri="{28A0092B-C50C-407E-A947-70E740481C1C}">
                <a14:useLocalDpi xmlns:a14="http://schemas.microsoft.com/office/drawing/2010/main"/>
              </a:ext>
            </a:extLst>
          </a:blip>
          <a:srcRect r="-6"/>
          <a:stretch/>
        </p:blipFill>
        <p:spPr>
          <a:xfrm>
            <a:off x="5514109" y="4839424"/>
            <a:ext cx="2469605" cy="1918055"/>
          </a:xfrm>
          <a:prstGeom prst="rect">
            <a:avLst/>
          </a:prstGeom>
          <a:ln>
            <a:solidFill>
              <a:srgbClr val="FF0000"/>
            </a:solidFill>
          </a:ln>
        </p:spPr>
      </p:pic>
      <p:sp>
        <p:nvSpPr>
          <p:cNvPr id="15" name="TextBox 14"/>
          <p:cNvSpPr txBox="1"/>
          <p:nvPr/>
        </p:nvSpPr>
        <p:spPr>
          <a:xfrm rot="16200000">
            <a:off x="7578367" y="4527947"/>
            <a:ext cx="1069524" cy="369332"/>
          </a:xfrm>
          <a:prstGeom prst="rect">
            <a:avLst/>
          </a:prstGeom>
          <a:noFill/>
        </p:spPr>
        <p:txBody>
          <a:bodyPr wrap="none" rtlCol="0">
            <a:spAutoFit/>
          </a:bodyPr>
          <a:lstStyle/>
          <a:p>
            <a:r>
              <a:rPr lang="fr-CH" dirty="0" err="1">
                <a:solidFill>
                  <a:srgbClr val="303030"/>
                </a:solidFill>
              </a:rPr>
              <a:t>Energy</a:t>
            </a:r>
            <a:r>
              <a:rPr lang="fr-CH" dirty="0">
                <a:solidFill>
                  <a:srgbClr val="303030"/>
                </a:solidFill>
              </a:rPr>
              <a:t>* </a:t>
            </a:r>
            <a:endParaRPr lang="en-GB" dirty="0">
              <a:solidFill>
                <a:srgbClr val="303030"/>
              </a:solidFill>
            </a:endParaRPr>
          </a:p>
        </p:txBody>
      </p:sp>
      <p:sp>
        <p:nvSpPr>
          <p:cNvPr id="17" name="TextBox 16"/>
          <p:cNvSpPr txBox="1"/>
          <p:nvPr/>
        </p:nvSpPr>
        <p:spPr>
          <a:xfrm>
            <a:off x="10281753" y="5038628"/>
            <a:ext cx="1815919" cy="1084912"/>
          </a:xfrm>
          <a:prstGeom prst="rect">
            <a:avLst/>
          </a:prstGeom>
          <a:noFill/>
        </p:spPr>
        <p:txBody>
          <a:bodyPr wrap="square" rtlCol="0">
            <a:spAutoFit/>
          </a:bodyPr>
          <a:lstStyle/>
          <a:p>
            <a:pPr algn="r"/>
            <a:r>
              <a:rPr lang="fr-CH" sz="1100" i="1" dirty="0"/>
              <a:t>2009 Livingston plot, </a:t>
            </a:r>
            <a:r>
              <a:rPr lang="fr-CH" sz="1100" i="1" dirty="0" err="1"/>
              <a:t>Symmetry</a:t>
            </a:r>
            <a:r>
              <a:rPr lang="fr-CH" sz="1100" i="1" dirty="0"/>
              <a:t> magazine </a:t>
            </a:r>
          </a:p>
          <a:p>
            <a:pPr algn="r"/>
            <a:r>
              <a:rPr lang="fr-CH" sz="1100" i="1" dirty="0"/>
              <a:t>*</a:t>
            </a:r>
            <a:r>
              <a:rPr lang="fr-CH" sz="1050" i="1" dirty="0"/>
              <a:t>: for </a:t>
            </a:r>
            <a:r>
              <a:rPr lang="fr-CH" sz="1050" i="1" dirty="0" err="1"/>
              <a:t>colliders</a:t>
            </a:r>
            <a:r>
              <a:rPr lang="fr-CH" sz="1050" i="1" dirty="0"/>
              <a:t>, </a:t>
            </a:r>
            <a:r>
              <a:rPr lang="fr-CH" sz="1050" i="1" dirty="0" err="1"/>
              <a:t>energy</a:t>
            </a:r>
            <a:r>
              <a:rPr lang="fr-CH" sz="1050" i="1" dirty="0"/>
              <a:t> to </a:t>
            </a:r>
            <a:r>
              <a:rPr lang="fr-CH" sz="1050" i="1" dirty="0" err="1"/>
              <a:t>reach</a:t>
            </a:r>
            <a:r>
              <a:rPr lang="fr-CH" sz="1050" i="1" dirty="0"/>
              <a:t> </a:t>
            </a:r>
            <a:r>
              <a:rPr lang="fr-CH" sz="1050" i="1" dirty="0" err="1"/>
              <a:t>same</a:t>
            </a:r>
            <a:r>
              <a:rPr lang="fr-CH" sz="1050" i="1" dirty="0"/>
              <a:t> </a:t>
            </a:r>
            <a:r>
              <a:rPr lang="fr-CH" sz="1050" i="1" dirty="0" err="1"/>
              <a:t>c.o.m</a:t>
            </a:r>
            <a:r>
              <a:rPr lang="fr-CH" sz="1050" i="1" dirty="0"/>
              <a:t>. </a:t>
            </a:r>
            <a:r>
              <a:rPr lang="fr-CH" sz="1050" i="1" dirty="0" err="1"/>
              <a:t>energy</a:t>
            </a:r>
            <a:r>
              <a:rPr lang="fr-CH" sz="1050" i="1" dirty="0"/>
              <a:t> in collision </a:t>
            </a:r>
            <a:r>
              <a:rPr lang="fr-CH" sz="1050" i="1" dirty="0" err="1"/>
              <a:t>with</a:t>
            </a:r>
            <a:r>
              <a:rPr lang="fr-CH" sz="1050" i="1" dirty="0"/>
              <a:t> proton at </a:t>
            </a:r>
            <a:r>
              <a:rPr lang="fr-CH" sz="1050" i="1" dirty="0" err="1"/>
              <a:t>rest</a:t>
            </a:r>
            <a:endParaRPr lang="en-GB" sz="1050" i="1" dirty="0"/>
          </a:p>
        </p:txBody>
      </p:sp>
      <p:sp>
        <p:nvSpPr>
          <p:cNvPr id="18" name="TextBox 17"/>
          <p:cNvSpPr txBox="1"/>
          <p:nvPr/>
        </p:nvSpPr>
        <p:spPr>
          <a:xfrm>
            <a:off x="340205" y="5429120"/>
            <a:ext cx="5024582" cy="738664"/>
          </a:xfrm>
          <a:prstGeom prst="rect">
            <a:avLst/>
          </a:prstGeom>
          <a:noFill/>
        </p:spPr>
        <p:txBody>
          <a:bodyPr wrap="square" rtlCol="0">
            <a:spAutoFit/>
          </a:bodyPr>
          <a:lstStyle/>
          <a:p>
            <a:r>
              <a:rPr lang="fr-CH" sz="1400" dirty="0"/>
              <a:t>S. Livingston, 1959:</a:t>
            </a:r>
          </a:p>
          <a:p>
            <a:r>
              <a:rPr lang="fr-CH" sz="1400" dirty="0"/>
              <a:t>Accelerator </a:t>
            </a:r>
            <a:r>
              <a:rPr lang="fr-CH" sz="1400" dirty="0" err="1"/>
              <a:t>energy</a:t>
            </a:r>
            <a:r>
              <a:rPr lang="fr-CH" sz="1400" dirty="0"/>
              <a:t> </a:t>
            </a:r>
            <a:r>
              <a:rPr lang="fr-CH" sz="1400" dirty="0" err="1"/>
              <a:t>increases</a:t>
            </a:r>
            <a:r>
              <a:rPr lang="fr-CH" sz="1400" dirty="0"/>
              <a:t> by a factor of 10 </a:t>
            </a:r>
            <a:r>
              <a:rPr lang="fr-CH" sz="1400" dirty="0" err="1"/>
              <a:t>every</a:t>
            </a:r>
            <a:r>
              <a:rPr lang="fr-CH" sz="1400" dirty="0"/>
              <a:t> 6 </a:t>
            </a:r>
            <a:r>
              <a:rPr lang="fr-CH" sz="1400" dirty="0" err="1"/>
              <a:t>years</a:t>
            </a:r>
            <a:endParaRPr lang="fr-CH" sz="1400" dirty="0"/>
          </a:p>
          <a:p>
            <a:r>
              <a:rPr lang="fr-CH" sz="1400" i="1" dirty="0"/>
              <a:t>(</a:t>
            </a:r>
            <a:r>
              <a:rPr lang="fr-CH" sz="1400" i="1" dirty="0" err="1"/>
              <a:t>Moore’s</a:t>
            </a:r>
            <a:r>
              <a:rPr lang="fr-CH" sz="1400" i="1" dirty="0"/>
              <a:t> </a:t>
            </a:r>
            <a:r>
              <a:rPr lang="fr-CH" sz="1400" i="1" dirty="0" err="1"/>
              <a:t>law</a:t>
            </a:r>
            <a:r>
              <a:rPr lang="fr-CH" sz="1400" i="1" dirty="0"/>
              <a:t> of </a:t>
            </a:r>
            <a:r>
              <a:rPr lang="fr-CH" sz="1400" i="1" dirty="0" err="1"/>
              <a:t>accelerators</a:t>
            </a:r>
            <a:r>
              <a:rPr lang="fr-CH" sz="1400" i="1" dirty="0"/>
              <a:t>)</a:t>
            </a:r>
            <a:endParaRPr lang="en-GB" sz="1400" i="1" dirty="0"/>
          </a:p>
        </p:txBody>
      </p:sp>
      <p:sp>
        <p:nvSpPr>
          <p:cNvPr id="19" name="Chevron 5">
            <a:extLst>
              <a:ext uri="{FF2B5EF4-FFF2-40B4-BE49-F238E27FC236}">
                <a16:creationId xmlns:a16="http://schemas.microsoft.com/office/drawing/2014/main" id="{EC18E950-38C8-4CA4-81A4-98B56D1CE70B}"/>
              </a:ext>
            </a:extLst>
          </p:cNvPr>
          <p:cNvSpPr/>
          <p:nvPr/>
        </p:nvSpPr>
        <p:spPr>
          <a:xfrm>
            <a:off x="10409730" y="1270530"/>
            <a:ext cx="1146232" cy="457200"/>
          </a:xfrm>
          <a:prstGeom prst="chevron">
            <a:avLst/>
          </a:prstGeom>
        </p:spPr>
        <p:style>
          <a:lnRef idx="0">
            <a:schemeClr val="dk1"/>
          </a:lnRef>
          <a:fillRef idx="3">
            <a:schemeClr val="dk1"/>
          </a:fillRef>
          <a:effectRef idx="3">
            <a:schemeClr val="dk1"/>
          </a:effectRef>
          <a:fontRef idx="minor">
            <a:schemeClr val="lt1"/>
          </a:fontRef>
        </p:style>
        <p:txBody>
          <a:bodyPr rtlCol="0" anchor="ctr"/>
          <a:lstStyle/>
          <a:p>
            <a:r>
              <a:rPr lang="en-US" sz="1200" dirty="0">
                <a:solidFill>
                  <a:schemeClr val="bg1"/>
                </a:solidFill>
              </a:rPr>
              <a:t>XXI century</a:t>
            </a:r>
          </a:p>
        </p:txBody>
      </p:sp>
      <p:sp>
        <p:nvSpPr>
          <p:cNvPr id="9" name="TextBox 8">
            <a:extLst>
              <a:ext uri="{FF2B5EF4-FFF2-40B4-BE49-F238E27FC236}">
                <a16:creationId xmlns:a16="http://schemas.microsoft.com/office/drawing/2014/main" id="{94D239C5-13DC-4E2F-9DB2-5831673D2BCE}"/>
              </a:ext>
            </a:extLst>
          </p:cNvPr>
          <p:cNvSpPr txBox="1"/>
          <p:nvPr/>
        </p:nvSpPr>
        <p:spPr>
          <a:xfrm>
            <a:off x="11644062" y="1191353"/>
            <a:ext cx="285335" cy="615553"/>
          </a:xfrm>
          <a:prstGeom prst="rect">
            <a:avLst/>
          </a:prstGeom>
          <a:noFill/>
        </p:spPr>
        <p:txBody>
          <a:bodyPr wrap="none" lIns="0" tIns="0" rIns="0" bIns="0" rtlCol="0">
            <a:spAutoFit/>
          </a:bodyPr>
          <a:lstStyle/>
          <a:p>
            <a:pPr algn="l"/>
            <a:r>
              <a:rPr lang="fr-CH" sz="4000" dirty="0"/>
              <a:t>?</a:t>
            </a:r>
            <a:endParaRPr lang="en-GB" sz="4000" dirty="0"/>
          </a:p>
        </p:txBody>
      </p:sp>
      <p:sp>
        <p:nvSpPr>
          <p:cNvPr id="10" name="Oval 9">
            <a:extLst>
              <a:ext uri="{FF2B5EF4-FFF2-40B4-BE49-F238E27FC236}">
                <a16:creationId xmlns:a16="http://schemas.microsoft.com/office/drawing/2014/main" id="{E13A5489-879E-4956-AFAC-600BE8850D06}"/>
              </a:ext>
            </a:extLst>
          </p:cNvPr>
          <p:cNvSpPr/>
          <p:nvPr/>
        </p:nvSpPr>
        <p:spPr>
          <a:xfrm>
            <a:off x="9340745" y="2220519"/>
            <a:ext cx="1919066" cy="7295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400" dirty="0"/>
              <a:t>2008: the Large Hadron </a:t>
            </a:r>
            <a:r>
              <a:rPr lang="fr-CH" sz="1400" dirty="0" err="1"/>
              <a:t>Collider</a:t>
            </a:r>
            <a:endParaRPr lang="en-GB" sz="1400" dirty="0"/>
          </a:p>
        </p:txBody>
      </p:sp>
      <p:cxnSp>
        <p:nvCxnSpPr>
          <p:cNvPr id="21" name="Straight Connector 20">
            <a:extLst>
              <a:ext uri="{FF2B5EF4-FFF2-40B4-BE49-F238E27FC236}">
                <a16:creationId xmlns:a16="http://schemas.microsoft.com/office/drawing/2014/main" id="{5ED1B31C-B3F4-4C0B-B87E-B1BA7E9946F3}"/>
              </a:ext>
            </a:extLst>
          </p:cNvPr>
          <p:cNvCxnSpPr>
            <a:cxnSpLocks/>
            <a:stCxn id="10" idx="0"/>
          </p:cNvCxnSpPr>
          <p:nvPr/>
        </p:nvCxnSpPr>
        <p:spPr>
          <a:xfrm flipH="1" flipV="1">
            <a:off x="10281753" y="904062"/>
            <a:ext cx="18525" cy="131645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6713FEF2-D7A2-49FF-A93E-3316A4C786C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929981" y="3193040"/>
            <a:ext cx="2014879" cy="1429826"/>
          </a:xfrm>
          <a:prstGeom prst="rect">
            <a:avLst/>
          </a:prstGeom>
        </p:spPr>
      </p:pic>
      <p:pic>
        <p:nvPicPr>
          <p:cNvPr id="6146" name="Picture 2" descr="Ernest O. Lawrence | Atomic Heritage Foundation">
            <a:extLst>
              <a:ext uri="{FF2B5EF4-FFF2-40B4-BE49-F238E27FC236}">
                <a16:creationId xmlns:a16="http://schemas.microsoft.com/office/drawing/2014/main" id="{3DEA98FF-CEE6-4F54-96B6-80CC2D9AB1EB}"/>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91450" y="2701199"/>
            <a:ext cx="1705974" cy="1301167"/>
          </a:xfrm>
          <a:prstGeom prst="rect">
            <a:avLst/>
          </a:prstGeom>
          <a:noFill/>
          <a:extLst>
            <a:ext uri="{909E8E84-426E-40DD-AFC4-6F175D3DCCD1}">
              <a14:hiddenFill xmlns:a14="http://schemas.microsoft.com/office/drawing/2010/main">
                <a:solidFill>
                  <a:srgbClr val="FFFFFF"/>
                </a:solidFill>
              </a14:hiddenFill>
            </a:ext>
          </a:extLst>
        </p:spPr>
      </p:pic>
      <p:sp>
        <p:nvSpPr>
          <p:cNvPr id="27" name="Arrow: Right 26">
            <a:extLst>
              <a:ext uri="{FF2B5EF4-FFF2-40B4-BE49-F238E27FC236}">
                <a16:creationId xmlns:a16="http://schemas.microsoft.com/office/drawing/2014/main" id="{D4800C73-9B1B-4764-82B0-51B243033F41}"/>
              </a:ext>
            </a:extLst>
          </p:cNvPr>
          <p:cNvSpPr/>
          <p:nvPr/>
        </p:nvSpPr>
        <p:spPr>
          <a:xfrm>
            <a:off x="8037978" y="5532582"/>
            <a:ext cx="184667" cy="4156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066734204"/>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367"/>
            <a:ext cx="12192000" cy="722764"/>
          </a:xfrm>
        </p:spPr>
        <p:txBody>
          <a:bodyPr/>
          <a:lstStyle/>
          <a:p>
            <a:r>
              <a:rPr lang="fr-CH" dirty="0" err="1"/>
              <a:t>Particle</a:t>
            </a:r>
            <a:r>
              <a:rPr lang="fr-CH" dirty="0"/>
              <a:t> </a:t>
            </a:r>
            <a:r>
              <a:rPr lang="fr-CH" dirty="0" err="1"/>
              <a:t>Accelerators</a:t>
            </a:r>
            <a:r>
              <a:rPr lang="fr-CH" dirty="0"/>
              <a:t> in 2024 – a </a:t>
            </a:r>
            <a:r>
              <a:rPr lang="fr-CH" dirty="0" err="1"/>
              <a:t>paradox</a:t>
            </a:r>
            <a:r>
              <a:rPr lang="fr-CH" dirty="0"/>
              <a:t>?</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89</a:t>
            </a:fld>
            <a:endParaRPr lang="en-GB"/>
          </a:p>
        </p:txBody>
      </p:sp>
      <p:pic>
        <p:nvPicPr>
          <p:cNvPr id="7" name="Picture 2" descr="http://upload.wikimedia.org/wikipedia/en/6/68/Particle_Accelerator_Livingston_Chart_2010.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22108" y="1391614"/>
            <a:ext cx="4281635" cy="409482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1216831" y="5471405"/>
            <a:ext cx="3429000" cy="49244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CH" sz="1400" dirty="0" err="1"/>
              <a:t>Updated</a:t>
            </a:r>
            <a:r>
              <a:rPr lang="fr-CH" sz="1400" dirty="0"/>
              <a:t> Livingstone-type </a:t>
            </a:r>
            <a:r>
              <a:rPr lang="fr-CH" sz="1400" dirty="0" err="1"/>
              <a:t>chart</a:t>
            </a:r>
            <a:r>
              <a:rPr lang="fr-CH" sz="1400" dirty="0"/>
              <a:t> </a:t>
            </a:r>
            <a:r>
              <a:rPr lang="fr-CH" sz="1200" dirty="0"/>
              <a:t>(</a:t>
            </a:r>
            <a:r>
              <a:rPr lang="fr-CH" sz="1200" dirty="0" err="1"/>
              <a:t>Wikipedia</a:t>
            </a:r>
            <a:r>
              <a:rPr lang="fr-CH" sz="1200" dirty="0"/>
              <a:t> 2014, </a:t>
            </a:r>
            <a:r>
              <a:rPr lang="fr-CH" sz="1200" dirty="0" err="1"/>
              <a:t>uploaded</a:t>
            </a:r>
            <a:r>
              <a:rPr lang="fr-CH" sz="1200" dirty="0"/>
              <a:t> by </a:t>
            </a:r>
            <a:r>
              <a:rPr lang="fr-CH" sz="1200" dirty="0" err="1"/>
              <a:t>J.Nash</a:t>
            </a:r>
            <a:r>
              <a:rPr lang="fr-CH" sz="1200" dirty="0"/>
              <a:t>, Imperial </a:t>
            </a:r>
            <a:r>
              <a:rPr lang="fr-CH" sz="1200" dirty="0" err="1"/>
              <a:t>College</a:t>
            </a:r>
            <a:r>
              <a:rPr lang="fr-CH" sz="1200" dirty="0"/>
              <a:t>)</a:t>
            </a:r>
            <a:endParaRPr lang="en-US" sz="1200" dirty="0"/>
          </a:p>
        </p:txBody>
      </p:sp>
      <p:sp>
        <p:nvSpPr>
          <p:cNvPr id="9" name="TextBox 8"/>
          <p:cNvSpPr txBox="1"/>
          <p:nvPr/>
        </p:nvSpPr>
        <p:spPr>
          <a:xfrm>
            <a:off x="280544" y="991505"/>
            <a:ext cx="5301575"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GB" dirty="0"/>
              <a:t>We have reached the end of exponential growth…</a:t>
            </a:r>
          </a:p>
        </p:txBody>
      </p:sp>
      <p:sp>
        <p:nvSpPr>
          <p:cNvPr id="10" name="TextBox 9"/>
          <p:cNvSpPr txBox="1"/>
          <p:nvPr/>
        </p:nvSpPr>
        <p:spPr>
          <a:xfrm>
            <a:off x="6050219" y="992622"/>
            <a:ext cx="5802916"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CH" dirty="0"/>
              <a:t>but the </a:t>
            </a:r>
            <a:r>
              <a:rPr lang="fr-CH" dirty="0" err="1"/>
              <a:t>field</a:t>
            </a:r>
            <a:r>
              <a:rPr lang="fr-CH" dirty="0"/>
              <a:t> has </a:t>
            </a:r>
            <a:r>
              <a:rPr lang="fr-CH" dirty="0" err="1"/>
              <a:t>never</a:t>
            </a:r>
            <a:r>
              <a:rPr lang="fr-CH" dirty="0"/>
              <a:t> been </a:t>
            </a:r>
            <a:r>
              <a:rPr lang="fr-CH" dirty="0" err="1"/>
              <a:t>so</a:t>
            </a:r>
            <a:r>
              <a:rPr lang="fr-CH" dirty="0"/>
              <a:t> </a:t>
            </a:r>
            <a:r>
              <a:rPr lang="en-US" dirty="0"/>
              <a:t>flourishing</a:t>
            </a:r>
            <a:r>
              <a:rPr lang="fr-CH" dirty="0"/>
              <a:t>!</a:t>
            </a:r>
            <a:endParaRPr lang="en-US" dirty="0"/>
          </a:p>
        </p:txBody>
      </p:sp>
      <p:pic>
        <p:nvPicPr>
          <p:cNvPr id="11"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795160" y="1486151"/>
            <a:ext cx="3614639" cy="1681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9791964" y="1580978"/>
            <a:ext cx="2098951" cy="132343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1200" dirty="0"/>
              <a:t>TIARA Need for Accelerator Scientists report, 2013: </a:t>
            </a:r>
            <a:r>
              <a:rPr lang="en-GB" sz="1400" dirty="0"/>
              <a:t>3’700 people engaged in accelerator science in Europe, growing to </a:t>
            </a:r>
            <a:r>
              <a:rPr lang="en-GB" sz="1400" b="1" dirty="0">
                <a:solidFill>
                  <a:srgbClr val="FF0000"/>
                </a:solidFill>
              </a:rPr>
              <a:t>5’000</a:t>
            </a:r>
            <a:r>
              <a:rPr lang="en-GB" sz="1400" dirty="0"/>
              <a:t> by 2020.</a:t>
            </a:r>
          </a:p>
        </p:txBody>
      </p:sp>
      <p:sp>
        <p:nvSpPr>
          <p:cNvPr id="14" name="TextBox 13"/>
          <p:cNvSpPr txBox="1"/>
          <p:nvPr/>
        </p:nvSpPr>
        <p:spPr>
          <a:xfrm>
            <a:off x="8886350" y="3254916"/>
            <a:ext cx="3004565" cy="116955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1400" dirty="0"/>
              <a:t>As many as </a:t>
            </a:r>
            <a:r>
              <a:rPr lang="en-GB" sz="1400" b="1" dirty="0">
                <a:solidFill>
                  <a:srgbClr val="FF0000"/>
                </a:solidFill>
              </a:rPr>
              <a:t>70</a:t>
            </a:r>
            <a:r>
              <a:rPr lang="en-GB" sz="1400" dirty="0"/>
              <a:t> ongoing accelerator construction or upgrade projects listed at the 2023 IPAC Conference (33 Europe, 17 America, 20 Asia) – up from 50 in 2017.</a:t>
            </a:r>
          </a:p>
        </p:txBody>
      </p:sp>
      <p:sp>
        <p:nvSpPr>
          <p:cNvPr id="4" name="TextBox 3">
            <a:extLst>
              <a:ext uri="{FF2B5EF4-FFF2-40B4-BE49-F238E27FC236}">
                <a16:creationId xmlns:a16="http://schemas.microsoft.com/office/drawing/2014/main" id="{144EB001-E67B-467D-9F71-59B3C955647B}"/>
              </a:ext>
            </a:extLst>
          </p:cNvPr>
          <p:cNvSpPr txBox="1"/>
          <p:nvPr/>
        </p:nvSpPr>
        <p:spPr>
          <a:xfrm>
            <a:off x="4872226" y="2107949"/>
            <a:ext cx="128240" cy="276999"/>
          </a:xfrm>
          <a:prstGeom prst="rect">
            <a:avLst/>
          </a:prstGeom>
          <a:noFill/>
        </p:spPr>
        <p:txBody>
          <a:bodyPr wrap="none" lIns="0" tIns="0" rIns="0" bIns="0" rtlCol="0">
            <a:spAutoFit/>
          </a:bodyPr>
          <a:lstStyle/>
          <a:p>
            <a:pPr algn="l"/>
            <a:r>
              <a:rPr lang="fr-CH" dirty="0"/>
              <a:t>?</a:t>
            </a:r>
            <a:endParaRPr lang="en-GB" dirty="0"/>
          </a:p>
        </p:txBody>
      </p:sp>
      <p:pic>
        <p:nvPicPr>
          <p:cNvPr id="2050" name="Picture 2" descr="Major construction site in Darmstadt: the shell of the fair tunnel is  finished - Archyworldys">
            <a:extLst>
              <a:ext uri="{FF2B5EF4-FFF2-40B4-BE49-F238E27FC236}">
                <a16:creationId xmlns:a16="http://schemas.microsoft.com/office/drawing/2014/main" id="{C78B2112-22FA-4003-B76B-5A5A3339C50D}"/>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50219" y="2980101"/>
            <a:ext cx="2581072" cy="145400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D5910E8E-1BC0-03D1-4251-DEA9BAF7C6A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50219" y="4544030"/>
            <a:ext cx="1760590" cy="1471884"/>
          </a:xfrm>
          <a:prstGeom prst="rect">
            <a:avLst/>
          </a:prstGeom>
        </p:spPr>
      </p:pic>
      <p:sp>
        <p:nvSpPr>
          <p:cNvPr id="15" name="TextBox 14">
            <a:extLst>
              <a:ext uri="{FF2B5EF4-FFF2-40B4-BE49-F238E27FC236}">
                <a16:creationId xmlns:a16="http://schemas.microsoft.com/office/drawing/2014/main" id="{DB4AB0AA-5F97-E09F-D6A7-CD591CDC8EEA}"/>
              </a:ext>
            </a:extLst>
          </p:cNvPr>
          <p:cNvSpPr txBox="1"/>
          <p:nvPr/>
        </p:nvSpPr>
        <p:spPr>
          <a:xfrm>
            <a:off x="8317874" y="5003811"/>
            <a:ext cx="3614639" cy="738664"/>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1400" dirty="0"/>
              <a:t>Annual market for medical and industrial accelerators estimated (2018) at US</a:t>
            </a:r>
            <a:r>
              <a:rPr lang="en-GB" sz="1400" b="1" dirty="0">
                <a:solidFill>
                  <a:srgbClr val="FF0000"/>
                </a:solidFill>
              </a:rPr>
              <a:t>$5.0 Billion/year</a:t>
            </a:r>
            <a:r>
              <a:rPr lang="en-GB" sz="1400" dirty="0"/>
              <a:t>, growing at </a:t>
            </a:r>
            <a:r>
              <a:rPr lang="en-GB" sz="1400" b="1" dirty="0">
                <a:solidFill>
                  <a:srgbClr val="FF0000"/>
                </a:solidFill>
              </a:rPr>
              <a:t>5%/year</a:t>
            </a:r>
            <a:r>
              <a:rPr lang="en-GB" sz="1400" dirty="0"/>
              <a:t>.</a:t>
            </a:r>
          </a:p>
        </p:txBody>
      </p:sp>
    </p:spTree>
    <p:extLst>
      <p:ext uri="{BB962C8B-B14F-4D97-AF65-F5344CB8AC3E}">
        <p14:creationId xmlns:p14="http://schemas.microsoft.com/office/powerpoint/2010/main" val="1929964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E8037E70-A8BD-4D0C-8A4C-E6D23B321E2C}"/>
              </a:ext>
            </a:extLst>
          </p:cNvPr>
          <p:cNvSpPr>
            <a:spLocks noGrp="1"/>
          </p:cNvSpPr>
          <p:nvPr>
            <p:ph type="title"/>
          </p:nvPr>
        </p:nvSpPr>
        <p:spPr>
          <a:xfrm>
            <a:off x="0" y="0"/>
            <a:ext cx="12192000" cy="884583"/>
          </a:xfrm>
        </p:spPr>
        <p:txBody>
          <a:bodyPr/>
          <a:lstStyle/>
          <a:p>
            <a:r>
              <a:rPr lang="en-GB" dirty="0"/>
              <a:t>Accelerators can precisely deliver energy</a:t>
            </a:r>
          </a:p>
        </p:txBody>
      </p:sp>
      <p:sp>
        <p:nvSpPr>
          <p:cNvPr id="4" name="Slide Number Placeholder 3"/>
          <p:cNvSpPr>
            <a:spLocks noGrp="1"/>
          </p:cNvSpPr>
          <p:nvPr>
            <p:ph type="sldNum" sz="quarter" idx="12"/>
          </p:nvPr>
        </p:nvSpPr>
        <p:spPr>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7918391-D411-FE40-AAD7-861AE5233E0E}" type="slidenum">
              <a:rPr lang="en-US" smtClean="0">
                <a:solidFill>
                  <a:srgbClr val="0055A0">
                    <a:tint val="75000"/>
                  </a:srgbClr>
                </a:solidFill>
              </a:rPr>
              <a:pPr/>
              <a:t>9</a:t>
            </a:fld>
            <a:endParaRPr lang="en-US" dirty="0">
              <a:solidFill>
                <a:srgbClr val="0055A0">
                  <a:tint val="75000"/>
                </a:srgbClr>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074810"/>
            <a:ext cx="12192000" cy="5104638"/>
          </a:xfrm>
          <a:prstGeom prst="rect">
            <a:avLst/>
          </a:prstGeom>
        </p:spPr>
      </p:pic>
      <p:sp>
        <p:nvSpPr>
          <p:cNvPr id="5" name="TextBox 4"/>
          <p:cNvSpPr txBox="1"/>
          <p:nvPr/>
        </p:nvSpPr>
        <p:spPr>
          <a:xfrm>
            <a:off x="344332" y="1174054"/>
            <a:ext cx="11444468" cy="400110"/>
          </a:xfrm>
          <a:prstGeom prst="rect">
            <a:avLst/>
          </a:prstGeom>
          <a:noFill/>
        </p:spPr>
        <p:txBody>
          <a:bodyPr wrap="square" rtlCol="0">
            <a:spAutoFit/>
          </a:bodyPr>
          <a:lstStyle/>
          <a:p>
            <a:r>
              <a:rPr lang="en-GB" sz="2000" dirty="0">
                <a:solidFill>
                  <a:srgbClr val="FFFF00"/>
                </a:solidFill>
              </a:rPr>
              <a:t>A «beam» of accelerated particles is like a small “knife” penetrating into the matter</a:t>
            </a:r>
          </a:p>
        </p:txBody>
      </p:sp>
      <p:sp>
        <p:nvSpPr>
          <p:cNvPr id="8" name="TextBox 7"/>
          <p:cNvSpPr txBox="1"/>
          <p:nvPr/>
        </p:nvSpPr>
        <p:spPr>
          <a:xfrm>
            <a:off x="344332" y="4495334"/>
            <a:ext cx="3784323" cy="707886"/>
          </a:xfrm>
          <a:prstGeom prst="rect">
            <a:avLst/>
          </a:prstGeom>
          <a:noFill/>
        </p:spPr>
        <p:txBody>
          <a:bodyPr wrap="square" rtlCol="0">
            <a:spAutoFit/>
          </a:bodyPr>
          <a:lstStyle/>
          <a:p>
            <a:r>
              <a:rPr lang="fr-CH" sz="2000" dirty="0" err="1">
                <a:solidFill>
                  <a:srgbClr val="FFFF00"/>
                </a:solidFill>
              </a:rPr>
              <a:t>Particles</a:t>
            </a:r>
            <a:r>
              <a:rPr lang="fr-CH" sz="2000" dirty="0">
                <a:solidFill>
                  <a:srgbClr val="FFFF00"/>
                </a:solidFill>
              </a:rPr>
              <a:t> can </a:t>
            </a:r>
            <a:r>
              <a:rPr lang="fr-CH" sz="2000" dirty="0" err="1">
                <a:solidFill>
                  <a:srgbClr val="FFFF00"/>
                </a:solidFill>
              </a:rPr>
              <a:t>penetrate</a:t>
            </a:r>
            <a:r>
              <a:rPr lang="fr-CH" sz="2000" dirty="0">
                <a:solidFill>
                  <a:srgbClr val="FFFF00"/>
                </a:solidFill>
              </a:rPr>
              <a:t> in </a:t>
            </a:r>
            <a:r>
              <a:rPr lang="fr-CH" sz="2000" dirty="0" err="1">
                <a:solidFill>
                  <a:srgbClr val="FFFF00"/>
                </a:solidFill>
              </a:rPr>
              <a:t>depth</a:t>
            </a:r>
            <a:r>
              <a:rPr lang="fr-CH" sz="2000" dirty="0">
                <a:solidFill>
                  <a:srgbClr val="FFFF00"/>
                </a:solidFill>
              </a:rPr>
              <a:t> </a:t>
            </a:r>
          </a:p>
          <a:p>
            <a:r>
              <a:rPr lang="fr-CH" sz="2000" dirty="0">
                <a:solidFill>
                  <a:srgbClr val="FFFF00"/>
                </a:solidFill>
              </a:rPr>
              <a:t>(</a:t>
            </a:r>
            <a:r>
              <a:rPr lang="fr-CH" sz="2000" dirty="0" err="1">
                <a:solidFill>
                  <a:srgbClr val="FFFF00"/>
                </a:solidFill>
              </a:rPr>
              <a:t>different</a:t>
            </a:r>
            <a:r>
              <a:rPr lang="fr-CH" sz="2000" dirty="0">
                <a:solidFill>
                  <a:srgbClr val="FFFF00"/>
                </a:solidFill>
              </a:rPr>
              <a:t> </a:t>
            </a:r>
            <a:r>
              <a:rPr lang="fr-CH" sz="2000" dirty="0" err="1">
                <a:solidFill>
                  <a:srgbClr val="FFFF00"/>
                </a:solidFill>
              </a:rPr>
              <a:t>from</a:t>
            </a:r>
            <a:r>
              <a:rPr lang="fr-CH" sz="2000" dirty="0">
                <a:solidFill>
                  <a:srgbClr val="FFFF00"/>
                </a:solidFill>
              </a:rPr>
              <a:t> lasers!).</a:t>
            </a:r>
          </a:p>
        </p:txBody>
      </p:sp>
      <p:sp>
        <p:nvSpPr>
          <p:cNvPr id="9" name="TextBox 8"/>
          <p:cNvSpPr txBox="1"/>
          <p:nvPr/>
        </p:nvSpPr>
        <p:spPr>
          <a:xfrm>
            <a:off x="9415326" y="1603746"/>
            <a:ext cx="2693158" cy="1938992"/>
          </a:xfrm>
          <a:prstGeom prst="rect">
            <a:avLst/>
          </a:prstGeom>
          <a:noFill/>
        </p:spPr>
        <p:txBody>
          <a:bodyPr wrap="square" rtlCol="0">
            <a:spAutoFit/>
          </a:bodyPr>
          <a:lstStyle/>
          <a:p>
            <a:r>
              <a:rPr lang="fr-CH" sz="2000" dirty="0">
                <a:solidFill>
                  <a:srgbClr val="FFFF00"/>
                </a:solidFill>
              </a:rPr>
              <a:t>A </a:t>
            </a:r>
            <a:r>
              <a:rPr lang="fr-CH" sz="2000" dirty="0" err="1">
                <a:solidFill>
                  <a:srgbClr val="FFFF00"/>
                </a:solidFill>
              </a:rPr>
              <a:t>particle</a:t>
            </a:r>
            <a:r>
              <a:rPr lang="fr-CH" sz="2000" dirty="0">
                <a:solidFill>
                  <a:srgbClr val="FFFF00"/>
                </a:solidFill>
              </a:rPr>
              <a:t> </a:t>
            </a:r>
            <a:r>
              <a:rPr lang="fr-CH" sz="2000" dirty="0" err="1">
                <a:solidFill>
                  <a:srgbClr val="FFFF00"/>
                </a:solidFill>
              </a:rPr>
              <a:t>beam</a:t>
            </a:r>
            <a:r>
              <a:rPr lang="fr-CH" sz="2000" dirty="0">
                <a:solidFill>
                  <a:srgbClr val="FFFF00"/>
                </a:solidFill>
              </a:rPr>
              <a:t> </a:t>
            </a:r>
            <a:r>
              <a:rPr lang="fr-CH" sz="2000" dirty="0" err="1">
                <a:solidFill>
                  <a:srgbClr val="FFFF00"/>
                </a:solidFill>
              </a:rPr>
              <a:t>can</a:t>
            </a:r>
            <a:r>
              <a:rPr lang="fr-CH" sz="2000" dirty="0">
                <a:solidFill>
                  <a:srgbClr val="FFFF00"/>
                </a:solidFill>
              </a:rPr>
              <a:t> </a:t>
            </a:r>
            <a:r>
              <a:rPr lang="fr-CH" sz="2000" dirty="0" err="1">
                <a:solidFill>
                  <a:srgbClr val="FFFF00"/>
                </a:solidFill>
              </a:rPr>
              <a:t>deliver</a:t>
            </a:r>
            <a:r>
              <a:rPr lang="fr-CH" sz="2000" dirty="0">
                <a:solidFill>
                  <a:srgbClr val="FFFF00"/>
                </a:solidFill>
              </a:rPr>
              <a:t> </a:t>
            </a:r>
            <a:r>
              <a:rPr lang="fr-CH" sz="2000" dirty="0" err="1">
                <a:solidFill>
                  <a:srgbClr val="FFFF00"/>
                </a:solidFill>
              </a:rPr>
              <a:t>energy</a:t>
            </a:r>
            <a:r>
              <a:rPr lang="fr-CH" sz="2000" dirty="0">
                <a:solidFill>
                  <a:srgbClr val="FFFF00"/>
                </a:solidFill>
              </a:rPr>
              <a:t> to a </a:t>
            </a:r>
            <a:r>
              <a:rPr lang="fr-CH" sz="2000" dirty="0" err="1">
                <a:solidFill>
                  <a:srgbClr val="FFFF00"/>
                </a:solidFill>
              </a:rPr>
              <a:t>very</a:t>
            </a:r>
            <a:r>
              <a:rPr lang="fr-CH" sz="2000" dirty="0">
                <a:solidFill>
                  <a:srgbClr val="FFFF00"/>
                </a:solidFill>
              </a:rPr>
              <a:t> </a:t>
            </a:r>
            <a:r>
              <a:rPr lang="fr-CH" sz="2000" dirty="0" err="1">
                <a:solidFill>
                  <a:srgbClr val="FFFF00"/>
                </a:solidFill>
              </a:rPr>
              <a:t>precisely</a:t>
            </a:r>
            <a:r>
              <a:rPr lang="fr-CH" sz="2000" dirty="0">
                <a:solidFill>
                  <a:srgbClr val="FFFF00"/>
                </a:solidFill>
              </a:rPr>
              <a:t> </a:t>
            </a:r>
            <a:r>
              <a:rPr lang="fr-CH" sz="2000" dirty="0" err="1">
                <a:solidFill>
                  <a:srgbClr val="FFFF00"/>
                </a:solidFill>
              </a:rPr>
              <a:t>defined</a:t>
            </a:r>
            <a:r>
              <a:rPr lang="fr-CH" sz="2000" dirty="0">
                <a:solidFill>
                  <a:srgbClr val="FFFF00"/>
                </a:solidFill>
              </a:rPr>
              <a:t> area,  </a:t>
            </a:r>
            <a:r>
              <a:rPr lang="fr-CH" sz="2000" dirty="0" err="1">
                <a:solidFill>
                  <a:srgbClr val="FFFF00"/>
                </a:solidFill>
              </a:rPr>
              <a:t>interacting</a:t>
            </a:r>
            <a:r>
              <a:rPr lang="fr-CH" sz="2000" dirty="0">
                <a:solidFill>
                  <a:srgbClr val="FFFF00"/>
                </a:solidFill>
              </a:rPr>
              <a:t> </a:t>
            </a:r>
            <a:r>
              <a:rPr lang="fr-CH" sz="2000" dirty="0" err="1">
                <a:solidFill>
                  <a:srgbClr val="FFFF00"/>
                </a:solidFill>
              </a:rPr>
              <a:t>with</a:t>
            </a:r>
            <a:r>
              <a:rPr lang="fr-CH" sz="2000" dirty="0">
                <a:solidFill>
                  <a:srgbClr val="FFFF00"/>
                </a:solidFill>
              </a:rPr>
              <a:t> the </a:t>
            </a:r>
            <a:r>
              <a:rPr lang="fr-CH" sz="2000" dirty="0" err="1">
                <a:solidFill>
                  <a:srgbClr val="FFFF00"/>
                </a:solidFill>
              </a:rPr>
              <a:t>electrons</a:t>
            </a:r>
            <a:r>
              <a:rPr lang="fr-CH" sz="2000" dirty="0">
                <a:solidFill>
                  <a:srgbClr val="FFFF00"/>
                </a:solidFill>
              </a:rPr>
              <a:t> and </a:t>
            </a:r>
            <a:r>
              <a:rPr lang="fr-CH" sz="2000" dirty="0" err="1">
                <a:solidFill>
                  <a:srgbClr val="FFFF00"/>
                </a:solidFill>
              </a:rPr>
              <a:t>with</a:t>
            </a:r>
            <a:r>
              <a:rPr lang="fr-CH" sz="2000" dirty="0">
                <a:solidFill>
                  <a:srgbClr val="FFFF00"/>
                </a:solidFill>
              </a:rPr>
              <a:t> the nucleus.</a:t>
            </a:r>
          </a:p>
        </p:txBody>
      </p:sp>
      <p:sp>
        <p:nvSpPr>
          <p:cNvPr id="10" name="TextBox 9"/>
          <p:cNvSpPr txBox="1"/>
          <p:nvPr/>
        </p:nvSpPr>
        <p:spPr>
          <a:xfrm>
            <a:off x="344332" y="5471562"/>
            <a:ext cx="10979450" cy="707886"/>
          </a:xfrm>
          <a:prstGeom prst="rect">
            <a:avLst/>
          </a:prstGeom>
          <a:noFill/>
        </p:spPr>
        <p:txBody>
          <a:bodyPr wrap="square" rtlCol="0">
            <a:spAutoFit/>
          </a:bodyPr>
          <a:lstStyle/>
          <a:p>
            <a:r>
              <a:rPr lang="fr-CH" sz="2000" dirty="0" err="1">
                <a:solidFill>
                  <a:srgbClr val="FFFF00"/>
                </a:solidFill>
              </a:rPr>
              <a:t>Particle</a:t>
            </a:r>
            <a:r>
              <a:rPr lang="fr-CH" sz="2000" dirty="0">
                <a:solidFill>
                  <a:srgbClr val="FFFF00"/>
                </a:solidFill>
              </a:rPr>
              <a:t> </a:t>
            </a:r>
            <a:r>
              <a:rPr lang="fr-CH" sz="2000" dirty="0" err="1">
                <a:solidFill>
                  <a:srgbClr val="FFFF00"/>
                </a:solidFill>
              </a:rPr>
              <a:t>beams</a:t>
            </a:r>
            <a:r>
              <a:rPr lang="fr-CH" sz="2000" dirty="0">
                <a:solidFill>
                  <a:srgbClr val="FFFF00"/>
                </a:solidFill>
              </a:rPr>
              <a:t> are </a:t>
            </a:r>
            <a:r>
              <a:rPr lang="fr-CH" sz="2000" dirty="0" err="1">
                <a:solidFill>
                  <a:srgbClr val="FFFF00"/>
                </a:solidFill>
              </a:rPr>
              <a:t>used</a:t>
            </a:r>
            <a:r>
              <a:rPr lang="fr-CH" sz="2000" dirty="0">
                <a:solidFill>
                  <a:srgbClr val="FFFF00"/>
                </a:solidFill>
              </a:rPr>
              <a:t> in </a:t>
            </a:r>
            <a:r>
              <a:rPr lang="fr-CH" sz="2000" dirty="0" err="1">
                <a:solidFill>
                  <a:srgbClr val="FFFF00"/>
                </a:solidFill>
              </a:rPr>
              <a:t>medical</a:t>
            </a:r>
            <a:r>
              <a:rPr lang="fr-CH" sz="2000" dirty="0">
                <a:solidFill>
                  <a:srgbClr val="FFFF00"/>
                </a:solidFill>
              </a:rPr>
              <a:t> and </a:t>
            </a:r>
            <a:r>
              <a:rPr lang="fr-CH" sz="2000" dirty="0" err="1">
                <a:solidFill>
                  <a:srgbClr val="FFFF00"/>
                </a:solidFill>
              </a:rPr>
              <a:t>industrial</a:t>
            </a:r>
            <a:r>
              <a:rPr lang="fr-CH" sz="2000" dirty="0">
                <a:solidFill>
                  <a:srgbClr val="FFFF00"/>
                </a:solidFill>
              </a:rPr>
              <a:t> applications,</a:t>
            </a:r>
          </a:p>
          <a:p>
            <a:r>
              <a:rPr lang="fr-CH" sz="2000" dirty="0">
                <a:solidFill>
                  <a:srgbClr val="FFFF00"/>
                </a:solidFill>
              </a:rPr>
              <a:t>e.g. to cure cancer, </a:t>
            </a:r>
            <a:r>
              <a:rPr lang="fr-CH" sz="2000" dirty="0" err="1">
                <a:solidFill>
                  <a:srgbClr val="FFFF00"/>
                </a:solidFill>
              </a:rPr>
              <a:t>delivering</a:t>
            </a:r>
            <a:r>
              <a:rPr lang="fr-CH" sz="2000" dirty="0">
                <a:solidFill>
                  <a:srgbClr val="FFFF00"/>
                </a:solidFill>
              </a:rPr>
              <a:t> </a:t>
            </a:r>
            <a:r>
              <a:rPr lang="fr-CH" sz="2000" dirty="0" err="1">
                <a:solidFill>
                  <a:srgbClr val="FFFF00"/>
                </a:solidFill>
              </a:rPr>
              <a:t>their</a:t>
            </a:r>
            <a:r>
              <a:rPr lang="fr-CH" sz="2000" dirty="0">
                <a:solidFill>
                  <a:srgbClr val="FFFF00"/>
                </a:solidFill>
              </a:rPr>
              <a:t> </a:t>
            </a:r>
            <a:r>
              <a:rPr lang="fr-CH" sz="2000" dirty="0" err="1">
                <a:solidFill>
                  <a:srgbClr val="FFFF00"/>
                </a:solidFill>
              </a:rPr>
              <a:t>energy</a:t>
            </a:r>
            <a:r>
              <a:rPr lang="fr-CH" sz="2000" dirty="0">
                <a:solidFill>
                  <a:srgbClr val="FFFF00"/>
                </a:solidFill>
              </a:rPr>
              <a:t> at a </a:t>
            </a:r>
            <a:r>
              <a:rPr lang="fr-CH" sz="2000" dirty="0" err="1">
                <a:solidFill>
                  <a:srgbClr val="FFFF00"/>
                </a:solidFill>
              </a:rPr>
              <a:t>well-defined</a:t>
            </a:r>
            <a:r>
              <a:rPr lang="fr-CH" sz="2000" dirty="0">
                <a:solidFill>
                  <a:srgbClr val="FFFF00"/>
                </a:solidFill>
              </a:rPr>
              <a:t> </a:t>
            </a:r>
            <a:r>
              <a:rPr lang="fr-CH" sz="2000" dirty="0" err="1">
                <a:solidFill>
                  <a:srgbClr val="FFFF00"/>
                </a:solidFill>
              </a:rPr>
              <a:t>depth</a:t>
            </a:r>
            <a:r>
              <a:rPr lang="fr-CH" sz="2000" dirty="0">
                <a:solidFill>
                  <a:srgbClr val="FFFF00"/>
                </a:solidFill>
              </a:rPr>
              <a:t> </a:t>
            </a:r>
            <a:r>
              <a:rPr lang="fr-CH" sz="2000" dirty="0" err="1">
                <a:solidFill>
                  <a:srgbClr val="FFFF00"/>
                </a:solidFill>
              </a:rPr>
              <a:t>inside</a:t>
            </a:r>
            <a:r>
              <a:rPr lang="fr-CH" sz="2000" dirty="0">
                <a:solidFill>
                  <a:srgbClr val="FFFF00"/>
                </a:solidFill>
              </a:rPr>
              <a:t> the body (Bragg </a:t>
            </a:r>
            <a:r>
              <a:rPr lang="fr-CH" sz="2000" dirty="0" err="1">
                <a:solidFill>
                  <a:srgbClr val="FFFF00"/>
                </a:solidFill>
              </a:rPr>
              <a:t>peak</a:t>
            </a:r>
            <a:r>
              <a:rPr lang="fr-CH" sz="2000" dirty="0">
                <a:solidFill>
                  <a:srgbClr val="FFFF00"/>
                </a:solidFill>
              </a:rPr>
              <a:t>) </a:t>
            </a:r>
            <a:endParaRPr lang="en-GB" sz="2000" dirty="0">
              <a:solidFill>
                <a:srgbClr val="FFFF00"/>
              </a:solidFill>
            </a:endParaRPr>
          </a:p>
        </p:txBody>
      </p:sp>
      <p:pic>
        <p:nvPicPr>
          <p:cNvPr id="13" name="Picture 12">
            <a:extLst>
              <a:ext uri="{FF2B5EF4-FFF2-40B4-BE49-F238E27FC236}">
                <a16:creationId xmlns:a16="http://schemas.microsoft.com/office/drawing/2014/main" id="{5581872E-721E-43CE-8C20-E953292E5DA9}"/>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97779" y="3719640"/>
            <a:ext cx="2528252" cy="1998155"/>
          </a:xfrm>
          <a:prstGeom prst="rect">
            <a:avLst/>
          </a:prstGeom>
          <a:noFill/>
          <a:ln>
            <a:noFill/>
          </a:ln>
        </p:spPr>
      </p:pic>
    </p:spTree>
    <p:extLst>
      <p:ext uri="{BB962C8B-B14F-4D97-AF65-F5344CB8AC3E}">
        <p14:creationId xmlns:p14="http://schemas.microsoft.com/office/powerpoint/2010/main" val="274339470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3" y="0"/>
            <a:ext cx="12192000" cy="700087"/>
          </a:xfrm>
        </p:spPr>
        <p:txBody>
          <a:bodyPr/>
          <a:lstStyle/>
          <a:p>
            <a:r>
              <a:rPr lang="fr-CH" dirty="0"/>
              <a:t>Multiple challenges for </a:t>
            </a:r>
            <a:r>
              <a:rPr lang="fr-CH" dirty="0" err="1"/>
              <a:t>accelerator</a:t>
            </a:r>
            <a:r>
              <a:rPr lang="fr-CH" dirty="0"/>
              <a:t> science</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90</a:t>
            </a:fld>
            <a:endParaRPr lang="en-GB"/>
          </a:p>
        </p:txBody>
      </p:sp>
      <p:sp>
        <p:nvSpPr>
          <p:cNvPr id="6" name="Slide Number Placeholder 3"/>
          <p:cNvSpPr txBox="1">
            <a:spLocks/>
          </p:cNvSpPr>
          <p:nvPr/>
        </p:nvSpPr>
        <p:spPr>
          <a:xfrm>
            <a:off x="9746440" y="5815404"/>
            <a:ext cx="5334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6F15528-21DE-4FAA-801E-634DDDAF4B2B}" type="slidenum">
              <a:rPr lang="en-US"/>
              <a:pPr/>
              <a:t>90</a:t>
            </a:fld>
            <a:endParaRPr lang="en-US"/>
          </a:p>
        </p:txBody>
      </p:sp>
      <p:sp>
        <p:nvSpPr>
          <p:cNvPr id="7" name="TextBox 6"/>
          <p:cNvSpPr txBox="1"/>
          <p:nvPr/>
        </p:nvSpPr>
        <p:spPr>
          <a:xfrm>
            <a:off x="344975" y="1418357"/>
            <a:ext cx="4771773" cy="384720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285750" indent="-285750">
              <a:spcBef>
                <a:spcPts val="600"/>
              </a:spcBef>
              <a:buFont typeface="Wingdings" panose="05000000000000000000" pitchFamily="2" charset="2"/>
              <a:buChar char="Ø"/>
            </a:pPr>
            <a:r>
              <a:rPr lang="en-GB" dirty="0"/>
              <a:t>For all </a:t>
            </a:r>
            <a:r>
              <a:rPr lang="en-GB" dirty="0" err="1"/>
              <a:t>XXth</a:t>
            </a:r>
            <a:r>
              <a:rPr lang="en-GB" dirty="0"/>
              <a:t> century, </a:t>
            </a:r>
            <a:r>
              <a:rPr lang="en-GB" b="1" dirty="0">
                <a:solidFill>
                  <a:srgbClr val="FF0000"/>
                </a:solidFill>
              </a:rPr>
              <a:t>fundamental science </a:t>
            </a:r>
            <a:r>
              <a:rPr lang="en-GB" dirty="0"/>
              <a:t>has been the driving force for the development of new accelerators, with its continuous quest for high energies required to discover new particles.</a:t>
            </a:r>
          </a:p>
          <a:p>
            <a:pPr marL="285750" indent="-285750">
              <a:spcBef>
                <a:spcPts val="600"/>
              </a:spcBef>
              <a:buFont typeface="Wingdings" panose="05000000000000000000" pitchFamily="2" charset="2"/>
              <a:buChar char="Ø"/>
            </a:pPr>
            <a:r>
              <a:rPr lang="en-GB" dirty="0"/>
              <a:t>In this early XXI century, we are moving to a new paradigm where together with particle physics </a:t>
            </a:r>
            <a:r>
              <a:rPr lang="en-GB" b="1" dirty="0">
                <a:solidFill>
                  <a:srgbClr val="FF0000"/>
                </a:solidFill>
              </a:rPr>
              <a:t>applied science </a:t>
            </a:r>
            <a:r>
              <a:rPr lang="en-GB" dirty="0"/>
              <a:t>(photon and neutron science) and </a:t>
            </a:r>
            <a:r>
              <a:rPr lang="en-GB" b="1" dirty="0">
                <a:solidFill>
                  <a:srgbClr val="FF0000"/>
                </a:solidFill>
              </a:rPr>
              <a:t>healthcare</a:t>
            </a:r>
            <a:r>
              <a:rPr lang="en-GB" dirty="0"/>
              <a:t> appear as driving forces for innovation. </a:t>
            </a:r>
          </a:p>
          <a:p>
            <a:pPr marL="285750" indent="-285750">
              <a:spcBef>
                <a:spcPts val="600"/>
              </a:spcBef>
              <a:buFont typeface="Wingdings" panose="05000000000000000000" pitchFamily="2" charset="2"/>
              <a:buChar char="Ø"/>
            </a:pPr>
            <a:r>
              <a:rPr lang="en-GB" b="1" dirty="0">
                <a:solidFill>
                  <a:srgbClr val="FF0000"/>
                </a:solidFill>
              </a:rPr>
              <a:t>Advanced medicine </a:t>
            </a:r>
            <a:r>
              <a:rPr lang="en-GB" dirty="0">
                <a:solidFill>
                  <a:srgbClr val="303030"/>
                </a:solidFill>
              </a:rPr>
              <a:t>and</a:t>
            </a:r>
            <a:r>
              <a:rPr lang="en-GB" dirty="0">
                <a:solidFill>
                  <a:srgbClr val="FF0000"/>
                </a:solidFill>
              </a:rPr>
              <a:t> </a:t>
            </a:r>
            <a:r>
              <a:rPr lang="en-GB" b="1" dirty="0">
                <a:solidFill>
                  <a:srgbClr val="FF0000"/>
                </a:solidFill>
              </a:rPr>
              <a:t>new materials </a:t>
            </a:r>
            <a:r>
              <a:rPr lang="en-GB" dirty="0"/>
              <a:t>are key technology drivers of the </a:t>
            </a:r>
            <a:r>
              <a:rPr lang="en-GB" dirty="0" err="1"/>
              <a:t>XXIst</a:t>
            </a:r>
            <a:r>
              <a:rPr lang="en-GB" dirty="0"/>
              <a:t> century.</a:t>
            </a:r>
          </a:p>
        </p:txBody>
      </p:sp>
      <p:sp>
        <p:nvSpPr>
          <p:cNvPr id="8" name="TextBox 7"/>
          <p:cNvSpPr txBox="1"/>
          <p:nvPr/>
        </p:nvSpPr>
        <p:spPr>
          <a:xfrm>
            <a:off x="344975" y="837356"/>
            <a:ext cx="11642757"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fr-CH" dirty="0"/>
              <a:t>There are more </a:t>
            </a:r>
            <a:r>
              <a:rPr lang="fr-CH" dirty="0" err="1"/>
              <a:t>than</a:t>
            </a:r>
            <a:r>
              <a:rPr lang="fr-CH" dirty="0"/>
              <a:t> 35’000 </a:t>
            </a:r>
            <a:r>
              <a:rPr lang="fr-CH" dirty="0" err="1"/>
              <a:t>particle</a:t>
            </a:r>
            <a:r>
              <a:rPr lang="fr-CH" dirty="0"/>
              <a:t> </a:t>
            </a:r>
            <a:r>
              <a:rPr lang="fr-CH" dirty="0" err="1"/>
              <a:t>accelerators</a:t>
            </a:r>
            <a:r>
              <a:rPr lang="fr-CH" dirty="0"/>
              <a:t> in </a:t>
            </a:r>
            <a:r>
              <a:rPr lang="fr-CH" dirty="0" err="1"/>
              <a:t>operation</a:t>
            </a:r>
            <a:r>
              <a:rPr lang="fr-CH" dirty="0"/>
              <a:t> </a:t>
            </a:r>
            <a:r>
              <a:rPr lang="fr-CH" dirty="0" err="1"/>
              <a:t>around</a:t>
            </a:r>
            <a:r>
              <a:rPr lang="fr-CH" dirty="0"/>
              <a:t> the world:</a:t>
            </a:r>
            <a:endParaRPr lang="en-US" dirty="0"/>
          </a:p>
        </p:txBody>
      </p:sp>
      <p:graphicFrame>
        <p:nvGraphicFramePr>
          <p:cNvPr id="9" name="Table 8"/>
          <p:cNvGraphicFramePr>
            <a:graphicFrameLocks noGrp="1"/>
          </p:cNvGraphicFramePr>
          <p:nvPr/>
        </p:nvGraphicFramePr>
        <p:xfrm>
          <a:off x="5427372" y="1418357"/>
          <a:ext cx="6560360" cy="4693920"/>
        </p:xfrm>
        <a:graphic>
          <a:graphicData uri="http://schemas.openxmlformats.org/drawingml/2006/table">
            <a:tbl>
              <a:tblPr firstRow="1" bandRow="1">
                <a:tableStyleId>{5C22544A-7EE6-4342-B048-85BDC9FD1C3A}</a:tableStyleId>
              </a:tblPr>
              <a:tblGrid>
                <a:gridCol w="1993726">
                  <a:extLst>
                    <a:ext uri="{9D8B030D-6E8A-4147-A177-3AD203B41FA5}">
                      <a16:colId xmlns:a16="http://schemas.microsoft.com/office/drawing/2014/main" val="20000"/>
                    </a:ext>
                  </a:extLst>
                </a:gridCol>
                <a:gridCol w="3576034">
                  <a:extLst>
                    <a:ext uri="{9D8B030D-6E8A-4147-A177-3AD203B41FA5}">
                      <a16:colId xmlns:a16="http://schemas.microsoft.com/office/drawing/2014/main" val="20001"/>
                    </a:ext>
                  </a:extLst>
                </a:gridCol>
                <a:gridCol w="990600">
                  <a:extLst>
                    <a:ext uri="{9D8B030D-6E8A-4147-A177-3AD203B41FA5}">
                      <a16:colId xmlns:a16="http://schemas.microsoft.com/office/drawing/2014/main" val="20002"/>
                    </a:ext>
                  </a:extLst>
                </a:gridCol>
              </a:tblGrid>
              <a:tr h="303429">
                <a:tc>
                  <a:txBody>
                    <a:bodyPr/>
                    <a:lstStyle/>
                    <a:p>
                      <a:r>
                        <a:rPr lang="fr-FR" sz="1400" dirty="0" err="1"/>
                        <a:t>Research</a:t>
                      </a:r>
                      <a:endParaRPr lang="fr-FR" sz="1400" dirty="0"/>
                    </a:p>
                  </a:txBody>
                  <a:tcPr>
                    <a:solidFill>
                      <a:srgbClr val="00C000"/>
                    </a:solidFill>
                  </a:tcPr>
                </a:tc>
                <a:tc>
                  <a:txBody>
                    <a:bodyPr/>
                    <a:lstStyle/>
                    <a:p>
                      <a:endParaRPr lang="fr-FR" sz="1400" dirty="0"/>
                    </a:p>
                  </a:txBody>
                  <a:tcPr>
                    <a:solidFill>
                      <a:srgbClr val="00C000"/>
                    </a:solidFill>
                  </a:tcPr>
                </a:tc>
                <a:tc>
                  <a:txBody>
                    <a:bodyPr/>
                    <a:lstStyle/>
                    <a:p>
                      <a:r>
                        <a:rPr lang="fr-FR" sz="1400" dirty="0"/>
                        <a:t>6%</a:t>
                      </a:r>
                    </a:p>
                  </a:txBody>
                  <a:tcPr>
                    <a:solidFill>
                      <a:srgbClr val="00C000"/>
                    </a:solidFill>
                  </a:tcPr>
                </a:tc>
                <a:extLst>
                  <a:ext uri="{0D108BD9-81ED-4DB2-BD59-A6C34878D82A}">
                    <a16:rowId xmlns:a16="http://schemas.microsoft.com/office/drawing/2014/main" val="10000"/>
                  </a:ext>
                </a:extLst>
              </a:tr>
              <a:tr h="303429">
                <a:tc>
                  <a:txBody>
                    <a:bodyPr/>
                    <a:lstStyle/>
                    <a:p>
                      <a:endParaRPr lang="fr-FR" sz="1400" dirty="0"/>
                    </a:p>
                  </a:txBody>
                  <a:tcPr/>
                </a:tc>
                <a:tc>
                  <a:txBody>
                    <a:bodyPr/>
                    <a:lstStyle/>
                    <a:p>
                      <a:r>
                        <a:rPr lang="fr-FR" sz="1400" dirty="0" err="1"/>
                        <a:t>Particle</a:t>
                      </a:r>
                      <a:r>
                        <a:rPr lang="fr-FR" sz="1400" baseline="0" dirty="0"/>
                        <a:t> </a:t>
                      </a:r>
                      <a:r>
                        <a:rPr lang="fr-FR" sz="1400" baseline="0" dirty="0" err="1"/>
                        <a:t>Physics</a:t>
                      </a:r>
                      <a:endParaRPr lang="fr-FR" sz="1400" dirty="0"/>
                    </a:p>
                  </a:txBody>
                  <a:tcPr/>
                </a:tc>
                <a:tc>
                  <a:txBody>
                    <a:bodyPr/>
                    <a:lstStyle/>
                    <a:p>
                      <a:r>
                        <a:rPr lang="fr-FR" sz="1400"/>
                        <a:t>0,5%</a:t>
                      </a:r>
                    </a:p>
                  </a:txBody>
                  <a:tcPr/>
                </a:tc>
                <a:extLst>
                  <a:ext uri="{0D108BD9-81ED-4DB2-BD59-A6C34878D82A}">
                    <a16:rowId xmlns:a16="http://schemas.microsoft.com/office/drawing/2014/main" val="10001"/>
                  </a:ext>
                </a:extLst>
              </a:tr>
              <a:tr h="303429">
                <a:tc>
                  <a:txBody>
                    <a:bodyPr/>
                    <a:lstStyle/>
                    <a:p>
                      <a:endParaRPr lang="fr-FR" sz="1400" dirty="0"/>
                    </a:p>
                  </a:txBody>
                  <a:tcPr/>
                </a:tc>
                <a:tc>
                  <a:txBody>
                    <a:bodyPr/>
                    <a:lstStyle/>
                    <a:p>
                      <a:r>
                        <a:rPr lang="fr-FR" sz="1400" noProof="0" dirty="0" err="1"/>
                        <a:t>Nuclear</a:t>
                      </a:r>
                      <a:r>
                        <a:rPr lang="fr-FR" sz="1400" noProof="0" dirty="0"/>
                        <a:t> </a:t>
                      </a:r>
                      <a:r>
                        <a:rPr lang="fr-FR" sz="1400" noProof="0" dirty="0" err="1"/>
                        <a:t>Physics</a:t>
                      </a:r>
                      <a:r>
                        <a:rPr lang="fr-FR" sz="1400" noProof="0" dirty="0"/>
                        <a:t>, </a:t>
                      </a:r>
                      <a:r>
                        <a:rPr lang="fr-FR" sz="1400" noProof="0" dirty="0" err="1"/>
                        <a:t>solid</a:t>
                      </a:r>
                      <a:r>
                        <a:rPr lang="fr-FR" sz="1400" noProof="0" dirty="0"/>
                        <a:t> state, </a:t>
                      </a:r>
                      <a:r>
                        <a:rPr lang="fr-FR" sz="1400" noProof="0" dirty="0" err="1"/>
                        <a:t>materials</a:t>
                      </a:r>
                      <a:endParaRPr lang="fr-FR" sz="1400" noProof="0" dirty="0"/>
                    </a:p>
                  </a:txBody>
                  <a:tcPr/>
                </a:tc>
                <a:tc>
                  <a:txBody>
                    <a:bodyPr/>
                    <a:lstStyle/>
                    <a:p>
                      <a:r>
                        <a:rPr lang="fr-FR" sz="1400" dirty="0"/>
                        <a:t>0,5%</a:t>
                      </a:r>
                    </a:p>
                  </a:txBody>
                  <a:tcPr/>
                </a:tc>
                <a:extLst>
                  <a:ext uri="{0D108BD9-81ED-4DB2-BD59-A6C34878D82A}">
                    <a16:rowId xmlns:a16="http://schemas.microsoft.com/office/drawing/2014/main" val="10002"/>
                  </a:ext>
                </a:extLst>
              </a:tr>
              <a:tr h="303429">
                <a:tc>
                  <a:txBody>
                    <a:bodyPr/>
                    <a:lstStyle/>
                    <a:p>
                      <a:endParaRPr lang="fr-FR" sz="1400"/>
                    </a:p>
                  </a:txBody>
                  <a:tcPr/>
                </a:tc>
                <a:tc>
                  <a:txBody>
                    <a:bodyPr/>
                    <a:lstStyle/>
                    <a:p>
                      <a:r>
                        <a:rPr lang="fr-FR" sz="1400" dirty="0" err="1"/>
                        <a:t>Biology</a:t>
                      </a:r>
                      <a:endParaRPr lang="fr-FR" sz="1400" dirty="0"/>
                    </a:p>
                  </a:txBody>
                  <a:tcPr/>
                </a:tc>
                <a:tc>
                  <a:txBody>
                    <a:bodyPr/>
                    <a:lstStyle/>
                    <a:p>
                      <a:r>
                        <a:rPr lang="fr-FR" sz="1400" dirty="0"/>
                        <a:t>5%</a:t>
                      </a:r>
                    </a:p>
                  </a:txBody>
                  <a:tcPr/>
                </a:tc>
                <a:extLst>
                  <a:ext uri="{0D108BD9-81ED-4DB2-BD59-A6C34878D82A}">
                    <a16:rowId xmlns:a16="http://schemas.microsoft.com/office/drawing/2014/main" val="10003"/>
                  </a:ext>
                </a:extLst>
              </a:tr>
              <a:tr h="3034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b="1" dirty="0">
                          <a:solidFill>
                            <a:schemeClr val="bg1"/>
                          </a:solidFill>
                        </a:rPr>
                        <a:t>Medical Applications</a:t>
                      </a:r>
                    </a:p>
                  </a:txBody>
                  <a:tcPr>
                    <a:solidFill>
                      <a:srgbClr val="00C000"/>
                    </a:solidFill>
                  </a:tcPr>
                </a:tc>
                <a:tc>
                  <a:txBody>
                    <a:bodyPr/>
                    <a:lstStyle/>
                    <a:p>
                      <a:endParaRPr lang="fr-FR" sz="1400" b="1" dirty="0">
                        <a:solidFill>
                          <a:schemeClr val="bg1"/>
                        </a:solidFill>
                      </a:endParaRPr>
                    </a:p>
                  </a:txBody>
                  <a:tcPr>
                    <a:solidFill>
                      <a:srgbClr val="00C000"/>
                    </a:solidFill>
                  </a:tcPr>
                </a:tc>
                <a:tc>
                  <a:txBody>
                    <a:bodyPr/>
                    <a:lstStyle/>
                    <a:p>
                      <a:r>
                        <a:rPr lang="fr-FR" sz="1400" b="1" dirty="0">
                          <a:solidFill>
                            <a:schemeClr val="bg1"/>
                          </a:solidFill>
                        </a:rPr>
                        <a:t>35</a:t>
                      </a:r>
                      <a:r>
                        <a:rPr lang="fr-FR" sz="1400" b="1" baseline="0" dirty="0">
                          <a:solidFill>
                            <a:schemeClr val="bg1"/>
                          </a:solidFill>
                        </a:rPr>
                        <a:t>%</a:t>
                      </a:r>
                      <a:endParaRPr lang="fr-FR" sz="1400" b="1" dirty="0">
                        <a:solidFill>
                          <a:schemeClr val="bg1"/>
                        </a:solidFill>
                      </a:endParaRPr>
                    </a:p>
                  </a:txBody>
                  <a:tcPr>
                    <a:solidFill>
                      <a:srgbClr val="00C000"/>
                    </a:solidFill>
                  </a:tcPr>
                </a:tc>
                <a:extLst>
                  <a:ext uri="{0D108BD9-81ED-4DB2-BD59-A6C34878D82A}">
                    <a16:rowId xmlns:a16="http://schemas.microsoft.com/office/drawing/2014/main" val="10004"/>
                  </a:ext>
                </a:extLst>
              </a:tr>
              <a:tr h="303429">
                <a:tc>
                  <a:txBody>
                    <a:bodyPr/>
                    <a:lstStyle/>
                    <a:p>
                      <a:endParaRPr lang="fr-FR" sz="1400"/>
                    </a:p>
                  </a:txBody>
                  <a:tcPr/>
                </a:tc>
                <a:tc>
                  <a:txBody>
                    <a:bodyPr/>
                    <a:lstStyle/>
                    <a:p>
                      <a:r>
                        <a:rPr lang="fr-FR" sz="1400" dirty="0"/>
                        <a:t>Diagnostics/</a:t>
                      </a:r>
                      <a:r>
                        <a:rPr lang="fr-FR" sz="1400" dirty="0" err="1"/>
                        <a:t>treatment</a:t>
                      </a:r>
                      <a:r>
                        <a:rPr lang="fr-FR" sz="1400" dirty="0"/>
                        <a:t> </a:t>
                      </a:r>
                      <a:r>
                        <a:rPr lang="fr-FR" sz="1400" dirty="0" err="1"/>
                        <a:t>with</a:t>
                      </a:r>
                      <a:r>
                        <a:rPr lang="fr-FR" sz="1400" dirty="0"/>
                        <a:t> X-ray or </a:t>
                      </a:r>
                      <a:r>
                        <a:rPr lang="fr-FR" sz="1400" dirty="0" err="1"/>
                        <a:t>electrons</a:t>
                      </a:r>
                      <a:endParaRPr lang="fr-FR" sz="1400" dirty="0"/>
                    </a:p>
                  </a:txBody>
                  <a:tcPr/>
                </a:tc>
                <a:tc>
                  <a:txBody>
                    <a:bodyPr/>
                    <a:lstStyle/>
                    <a:p>
                      <a:r>
                        <a:rPr lang="fr-FR" sz="1400" dirty="0"/>
                        <a:t>33%</a:t>
                      </a:r>
                    </a:p>
                  </a:txBody>
                  <a:tcPr/>
                </a:tc>
                <a:extLst>
                  <a:ext uri="{0D108BD9-81ED-4DB2-BD59-A6C34878D82A}">
                    <a16:rowId xmlns:a16="http://schemas.microsoft.com/office/drawing/2014/main" val="10005"/>
                  </a:ext>
                </a:extLst>
              </a:tr>
              <a:tr h="303429">
                <a:tc>
                  <a:txBody>
                    <a:bodyPr/>
                    <a:lstStyle/>
                    <a:p>
                      <a:endParaRPr lang="fr-FR" sz="1400" dirty="0"/>
                    </a:p>
                  </a:txBody>
                  <a:tcPr/>
                </a:tc>
                <a:tc>
                  <a:txBody>
                    <a:bodyPr/>
                    <a:lstStyle/>
                    <a:p>
                      <a:r>
                        <a:rPr lang="fr-FR" sz="1400" dirty="0"/>
                        <a:t>Radio-isotope production </a:t>
                      </a:r>
                    </a:p>
                  </a:txBody>
                  <a:tcPr/>
                </a:tc>
                <a:tc>
                  <a:txBody>
                    <a:bodyPr/>
                    <a:lstStyle/>
                    <a:p>
                      <a:r>
                        <a:rPr lang="fr-FR" sz="1400"/>
                        <a:t>2%</a:t>
                      </a:r>
                    </a:p>
                  </a:txBody>
                  <a:tcPr/>
                </a:tc>
                <a:extLst>
                  <a:ext uri="{0D108BD9-81ED-4DB2-BD59-A6C34878D82A}">
                    <a16:rowId xmlns:a16="http://schemas.microsoft.com/office/drawing/2014/main" val="10006"/>
                  </a:ext>
                </a:extLst>
              </a:tr>
              <a:tr h="303429">
                <a:tc>
                  <a:txBody>
                    <a:bodyPr/>
                    <a:lstStyle/>
                    <a:p>
                      <a:endParaRPr lang="fr-FR" sz="1400"/>
                    </a:p>
                  </a:txBody>
                  <a:tcPr/>
                </a:tc>
                <a:tc>
                  <a:txBody>
                    <a:bodyPr/>
                    <a:lstStyle/>
                    <a:p>
                      <a:r>
                        <a:rPr lang="fr-FR" sz="1400" dirty="0"/>
                        <a:t>Proton</a:t>
                      </a:r>
                      <a:r>
                        <a:rPr lang="fr-FR" sz="1400" baseline="0" dirty="0"/>
                        <a:t> or</a:t>
                      </a:r>
                      <a:r>
                        <a:rPr lang="fr-FR" sz="1400" dirty="0"/>
                        <a:t> ion </a:t>
                      </a:r>
                      <a:r>
                        <a:rPr lang="fr-FR" sz="1400" dirty="0" err="1"/>
                        <a:t>treatment</a:t>
                      </a:r>
                      <a:endParaRPr lang="fr-FR" sz="1400" dirty="0"/>
                    </a:p>
                  </a:txBody>
                  <a:tcPr/>
                </a:tc>
                <a:tc>
                  <a:txBody>
                    <a:bodyPr/>
                    <a:lstStyle/>
                    <a:p>
                      <a:r>
                        <a:rPr lang="fr-FR" sz="1400"/>
                        <a:t>0,1%</a:t>
                      </a:r>
                    </a:p>
                  </a:txBody>
                  <a:tcPr/>
                </a:tc>
                <a:extLst>
                  <a:ext uri="{0D108BD9-81ED-4DB2-BD59-A6C34878D82A}">
                    <a16:rowId xmlns:a16="http://schemas.microsoft.com/office/drawing/2014/main" val="10007"/>
                  </a:ext>
                </a:extLst>
              </a:tr>
              <a:tr h="303429">
                <a:tc>
                  <a:txBody>
                    <a:bodyPr/>
                    <a:lstStyle/>
                    <a:p>
                      <a:r>
                        <a:rPr lang="fr-FR" sz="1400" b="1" dirty="0" err="1">
                          <a:solidFill>
                            <a:schemeClr val="bg1"/>
                          </a:solidFill>
                        </a:rPr>
                        <a:t>Industrial</a:t>
                      </a:r>
                      <a:r>
                        <a:rPr lang="fr-FR" sz="1400" b="1" baseline="0" dirty="0">
                          <a:solidFill>
                            <a:schemeClr val="bg1"/>
                          </a:solidFill>
                        </a:rPr>
                        <a:t> </a:t>
                      </a:r>
                      <a:r>
                        <a:rPr lang="fr-FR" sz="1400" b="1" dirty="0">
                          <a:solidFill>
                            <a:schemeClr val="bg1"/>
                          </a:solidFill>
                        </a:rPr>
                        <a:t>Applications</a:t>
                      </a:r>
                    </a:p>
                  </a:txBody>
                  <a:tcPr>
                    <a:solidFill>
                      <a:srgbClr val="00C000"/>
                    </a:solidFill>
                  </a:tcPr>
                </a:tc>
                <a:tc>
                  <a:txBody>
                    <a:bodyPr/>
                    <a:lstStyle/>
                    <a:p>
                      <a:endParaRPr lang="fr-FR" sz="1400" b="1" dirty="0">
                        <a:solidFill>
                          <a:schemeClr val="bg1"/>
                        </a:solidFill>
                      </a:endParaRPr>
                    </a:p>
                  </a:txBody>
                  <a:tcPr>
                    <a:solidFill>
                      <a:srgbClr val="00C000"/>
                    </a:solidFill>
                  </a:tcPr>
                </a:tc>
                <a:tc>
                  <a:txBody>
                    <a:bodyPr/>
                    <a:lstStyle/>
                    <a:p>
                      <a:r>
                        <a:rPr lang="fr-FR" sz="1400" b="1" dirty="0">
                          <a:solidFill>
                            <a:schemeClr val="bg1"/>
                          </a:solidFill>
                        </a:rPr>
                        <a:t>60%</a:t>
                      </a:r>
                    </a:p>
                  </a:txBody>
                  <a:tcPr>
                    <a:solidFill>
                      <a:srgbClr val="00C000"/>
                    </a:solidFill>
                  </a:tcPr>
                </a:tc>
                <a:extLst>
                  <a:ext uri="{0D108BD9-81ED-4DB2-BD59-A6C34878D82A}">
                    <a16:rowId xmlns:a16="http://schemas.microsoft.com/office/drawing/2014/main" val="10008"/>
                  </a:ext>
                </a:extLst>
              </a:tr>
              <a:tr h="303429">
                <a:tc>
                  <a:txBody>
                    <a:bodyPr/>
                    <a:lstStyle/>
                    <a:p>
                      <a:endParaRPr lang="fr-FR" sz="1400"/>
                    </a:p>
                  </a:txBody>
                  <a:tcPr/>
                </a:tc>
                <a:tc>
                  <a:txBody>
                    <a:bodyPr/>
                    <a:lstStyle/>
                    <a:p>
                      <a:r>
                        <a:rPr lang="fr-FR" sz="1400" dirty="0"/>
                        <a:t>Ion implantation</a:t>
                      </a:r>
                    </a:p>
                  </a:txBody>
                  <a:tcPr/>
                </a:tc>
                <a:tc>
                  <a:txBody>
                    <a:bodyPr/>
                    <a:lstStyle/>
                    <a:p>
                      <a:r>
                        <a:rPr lang="fr-FR" sz="1400"/>
                        <a:t>34%</a:t>
                      </a:r>
                    </a:p>
                  </a:txBody>
                  <a:tcPr/>
                </a:tc>
                <a:extLst>
                  <a:ext uri="{0D108BD9-81ED-4DB2-BD59-A6C34878D82A}">
                    <a16:rowId xmlns:a16="http://schemas.microsoft.com/office/drawing/2014/main" val="10009"/>
                  </a:ext>
                </a:extLst>
              </a:tr>
              <a:tr h="303429">
                <a:tc>
                  <a:txBody>
                    <a:bodyPr/>
                    <a:lstStyle/>
                    <a:p>
                      <a:endParaRPr lang="fr-FR" sz="1400"/>
                    </a:p>
                  </a:txBody>
                  <a:tcPr/>
                </a:tc>
                <a:tc>
                  <a:txBody>
                    <a:bodyPr/>
                    <a:lstStyle/>
                    <a:p>
                      <a:r>
                        <a:rPr lang="fr-FR" sz="1400" dirty="0" err="1"/>
                        <a:t>Cutting</a:t>
                      </a:r>
                      <a:r>
                        <a:rPr lang="fr-FR" sz="1400" baseline="0" dirty="0"/>
                        <a:t> and </a:t>
                      </a:r>
                      <a:r>
                        <a:rPr lang="fr-FR" sz="1400" baseline="0" dirty="0" err="1"/>
                        <a:t>welding</a:t>
                      </a:r>
                      <a:r>
                        <a:rPr lang="fr-FR" sz="1400" baseline="0" dirty="0"/>
                        <a:t> </a:t>
                      </a:r>
                      <a:r>
                        <a:rPr lang="fr-FR" sz="1400" baseline="0" dirty="0" err="1"/>
                        <a:t>with</a:t>
                      </a:r>
                      <a:r>
                        <a:rPr lang="fr-FR" sz="1400" baseline="0" dirty="0"/>
                        <a:t> </a:t>
                      </a:r>
                      <a:r>
                        <a:rPr lang="fr-FR" sz="1400" baseline="0" dirty="0" err="1"/>
                        <a:t>electron</a:t>
                      </a:r>
                      <a:r>
                        <a:rPr lang="fr-FR" sz="1400" baseline="0" dirty="0"/>
                        <a:t> </a:t>
                      </a:r>
                      <a:r>
                        <a:rPr lang="fr-FR" sz="1400" baseline="0" dirty="0" err="1"/>
                        <a:t>beams</a:t>
                      </a:r>
                      <a:endParaRPr lang="fr-FR" sz="1400" dirty="0"/>
                    </a:p>
                  </a:txBody>
                  <a:tcPr/>
                </a:tc>
                <a:tc>
                  <a:txBody>
                    <a:bodyPr/>
                    <a:lstStyle/>
                    <a:p>
                      <a:r>
                        <a:rPr lang="fr-FR" sz="1400" dirty="0"/>
                        <a:t>16%</a:t>
                      </a:r>
                    </a:p>
                  </a:txBody>
                  <a:tcPr/>
                </a:tc>
                <a:extLst>
                  <a:ext uri="{0D108BD9-81ED-4DB2-BD59-A6C34878D82A}">
                    <a16:rowId xmlns:a16="http://schemas.microsoft.com/office/drawing/2014/main" val="10010"/>
                  </a:ext>
                </a:extLst>
              </a:tr>
              <a:tr h="303429">
                <a:tc>
                  <a:txBody>
                    <a:bodyPr/>
                    <a:lstStyle/>
                    <a:p>
                      <a:endParaRPr lang="fr-FR" sz="1400"/>
                    </a:p>
                  </a:txBody>
                  <a:tcPr/>
                </a:tc>
                <a:tc>
                  <a:txBody>
                    <a:bodyPr/>
                    <a:lstStyle/>
                    <a:p>
                      <a:r>
                        <a:rPr lang="fr-FR" sz="1400" dirty="0" err="1"/>
                        <a:t>Polymerization</a:t>
                      </a:r>
                      <a:endParaRPr lang="fr-FR" sz="1400" dirty="0"/>
                    </a:p>
                  </a:txBody>
                  <a:tcPr/>
                </a:tc>
                <a:tc>
                  <a:txBody>
                    <a:bodyPr/>
                    <a:lstStyle/>
                    <a:p>
                      <a:r>
                        <a:rPr lang="fr-FR" sz="1400" dirty="0"/>
                        <a:t>7%</a:t>
                      </a:r>
                    </a:p>
                  </a:txBody>
                  <a:tcPr/>
                </a:tc>
                <a:extLst>
                  <a:ext uri="{0D108BD9-81ED-4DB2-BD59-A6C34878D82A}">
                    <a16:rowId xmlns:a16="http://schemas.microsoft.com/office/drawing/2014/main" val="10011"/>
                  </a:ext>
                </a:extLst>
              </a:tr>
              <a:tr h="303429">
                <a:tc>
                  <a:txBody>
                    <a:bodyPr/>
                    <a:lstStyle/>
                    <a:p>
                      <a:endParaRPr lang="fr-FR" sz="1400"/>
                    </a:p>
                  </a:txBody>
                  <a:tcPr/>
                </a:tc>
                <a:tc>
                  <a:txBody>
                    <a:bodyPr/>
                    <a:lstStyle/>
                    <a:p>
                      <a:r>
                        <a:rPr lang="fr-FR" sz="1400" dirty="0"/>
                        <a:t>Neutron</a:t>
                      </a:r>
                      <a:r>
                        <a:rPr lang="fr-FR" sz="1400" baseline="0" dirty="0"/>
                        <a:t> </a:t>
                      </a:r>
                      <a:r>
                        <a:rPr lang="fr-FR" sz="1400" baseline="0" dirty="0" err="1"/>
                        <a:t>testing</a:t>
                      </a:r>
                      <a:endParaRPr lang="fr-FR" sz="1400" dirty="0"/>
                    </a:p>
                  </a:txBody>
                  <a:tcPr/>
                </a:tc>
                <a:tc>
                  <a:txBody>
                    <a:bodyPr/>
                    <a:lstStyle/>
                    <a:p>
                      <a:r>
                        <a:rPr lang="fr-FR" sz="1400" dirty="0"/>
                        <a:t>3.5%</a:t>
                      </a:r>
                    </a:p>
                  </a:txBody>
                  <a:tcPr/>
                </a:tc>
                <a:extLst>
                  <a:ext uri="{0D108BD9-81ED-4DB2-BD59-A6C34878D82A}">
                    <a16:rowId xmlns:a16="http://schemas.microsoft.com/office/drawing/2014/main" val="10012"/>
                  </a:ext>
                </a:extLst>
              </a:tr>
              <a:tr h="303429">
                <a:tc>
                  <a:txBody>
                    <a:bodyPr/>
                    <a:lstStyle/>
                    <a:p>
                      <a:endParaRPr lang="fr-FR" sz="1400" dirty="0"/>
                    </a:p>
                  </a:txBody>
                  <a:tcPr/>
                </a:tc>
                <a:tc>
                  <a:txBody>
                    <a:bodyPr/>
                    <a:lstStyle/>
                    <a:p>
                      <a:r>
                        <a:rPr lang="fr-FR" sz="1400" dirty="0"/>
                        <a:t>Non destructive</a:t>
                      </a:r>
                      <a:r>
                        <a:rPr lang="fr-FR" sz="1400" baseline="0" dirty="0"/>
                        <a:t> </a:t>
                      </a:r>
                      <a:r>
                        <a:rPr lang="fr-FR" sz="1400" baseline="0" dirty="0" err="1"/>
                        <a:t>testing</a:t>
                      </a:r>
                      <a:endParaRPr lang="fr-FR" sz="1400" dirty="0"/>
                    </a:p>
                  </a:txBody>
                  <a:tcPr/>
                </a:tc>
                <a:tc>
                  <a:txBody>
                    <a:bodyPr/>
                    <a:lstStyle/>
                    <a:p>
                      <a:r>
                        <a:rPr lang="fr-FR" sz="1400" dirty="0"/>
                        <a:t>2,3%</a:t>
                      </a:r>
                    </a:p>
                  </a:txBody>
                  <a:tcPr/>
                </a:tc>
                <a:extLst>
                  <a:ext uri="{0D108BD9-81ED-4DB2-BD59-A6C34878D82A}">
                    <a16:rowId xmlns:a16="http://schemas.microsoft.com/office/drawing/2014/main" val="10013"/>
                  </a:ext>
                </a:extLst>
              </a:tr>
            </a:tbl>
          </a:graphicData>
        </a:graphic>
      </p:graphicFrame>
      <p:sp>
        <p:nvSpPr>
          <p:cNvPr id="4" name="TextBox 3">
            <a:extLst>
              <a:ext uri="{FF2B5EF4-FFF2-40B4-BE49-F238E27FC236}">
                <a16:creationId xmlns:a16="http://schemas.microsoft.com/office/drawing/2014/main" id="{E4CEDDD7-3429-44DD-BDF5-5C64C632E062}"/>
              </a:ext>
            </a:extLst>
          </p:cNvPr>
          <p:cNvSpPr txBox="1"/>
          <p:nvPr/>
        </p:nvSpPr>
        <p:spPr>
          <a:xfrm>
            <a:off x="1781892" y="5558279"/>
            <a:ext cx="3257388" cy="553998"/>
          </a:xfrm>
          <a:prstGeom prst="rect">
            <a:avLst/>
          </a:prstGeom>
          <a:noFill/>
        </p:spPr>
        <p:txBody>
          <a:bodyPr wrap="square" lIns="0" tIns="0" rIns="0" bIns="0" rtlCol="0">
            <a:spAutoFit/>
          </a:bodyPr>
          <a:lstStyle/>
          <a:p>
            <a:pPr algn="l"/>
            <a:r>
              <a:rPr lang="en-GB" dirty="0"/>
              <a:t>What is the role of accelerators in this transition?</a:t>
            </a:r>
          </a:p>
        </p:txBody>
      </p:sp>
    </p:spTree>
    <p:extLst>
      <p:ext uri="{BB962C8B-B14F-4D97-AF65-F5344CB8AC3E}">
        <p14:creationId xmlns:p14="http://schemas.microsoft.com/office/powerpoint/2010/main" val="221237899"/>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098767" y="2230111"/>
            <a:ext cx="1287650" cy="1355421"/>
          </a:xfrm>
          <a:prstGeom prst="rect">
            <a:avLst/>
          </a:prstGeom>
        </p:spPr>
      </p:pic>
      <p:sp>
        <p:nvSpPr>
          <p:cNvPr id="2" name="Title 1"/>
          <p:cNvSpPr>
            <a:spLocks noGrp="1"/>
          </p:cNvSpPr>
          <p:nvPr>
            <p:ph type="title"/>
          </p:nvPr>
        </p:nvSpPr>
        <p:spPr>
          <a:xfrm>
            <a:off x="0" y="11575"/>
            <a:ext cx="12192000" cy="722764"/>
          </a:xfrm>
        </p:spPr>
        <p:txBody>
          <a:bodyPr/>
          <a:lstStyle/>
          <a:p>
            <a:r>
              <a:rPr lang="fr-CH" sz="3200" dirty="0" err="1"/>
              <a:t>Accelerators</a:t>
            </a:r>
            <a:r>
              <a:rPr lang="fr-CH" sz="3200" dirty="0"/>
              <a:t> in transition – for </a:t>
            </a:r>
            <a:r>
              <a:rPr lang="fr-CH" sz="3200" dirty="0" err="1"/>
              <a:t>physics</a:t>
            </a:r>
            <a:r>
              <a:rPr lang="fr-CH" sz="3200" dirty="0"/>
              <a:t> and for society</a:t>
            </a:r>
            <a:endParaRPr lang="en-GB" sz="3200" dirty="0"/>
          </a:p>
        </p:txBody>
      </p:sp>
      <p:sp>
        <p:nvSpPr>
          <p:cNvPr id="5" name="Slide Number Placeholder 4"/>
          <p:cNvSpPr>
            <a:spLocks noGrp="1"/>
          </p:cNvSpPr>
          <p:nvPr>
            <p:ph type="sldNum" sz="quarter" idx="12"/>
          </p:nvPr>
        </p:nvSpPr>
        <p:spPr>
          <a:xfrm>
            <a:off x="7817816" y="6159598"/>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91</a:t>
            </a:fld>
            <a:endParaRPr lang="en-GB"/>
          </a:p>
        </p:txBody>
      </p:sp>
      <p:sp>
        <p:nvSpPr>
          <p:cNvPr id="18" name="TextBox 17"/>
          <p:cNvSpPr txBox="1"/>
          <p:nvPr/>
        </p:nvSpPr>
        <p:spPr>
          <a:xfrm>
            <a:off x="230909" y="800313"/>
            <a:ext cx="11804073" cy="147732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342900" indent="-342900">
              <a:buFont typeface="+mj-lt"/>
              <a:buAutoNum type="arabicPeriod"/>
            </a:pPr>
            <a:r>
              <a:rPr lang="en-US" dirty="0">
                <a:solidFill>
                  <a:schemeClr val="tx1"/>
                </a:solidFill>
              </a:rPr>
              <a:t>Transition to </a:t>
            </a:r>
            <a:r>
              <a:rPr lang="en-US" dirty="0">
                <a:solidFill>
                  <a:srgbClr val="FF0000"/>
                </a:solidFill>
              </a:rPr>
              <a:t>new more affordable and sustainable technologies for basic science</a:t>
            </a:r>
          </a:p>
          <a:p>
            <a:pPr marL="342900" indent="-342900">
              <a:buFont typeface="+mj-lt"/>
              <a:buAutoNum type="arabicPeriod"/>
            </a:pPr>
            <a:r>
              <a:rPr lang="en-US" dirty="0">
                <a:solidFill>
                  <a:schemeClr val="tx1"/>
                </a:solidFill>
              </a:rPr>
              <a:t>Transition from </a:t>
            </a:r>
            <a:r>
              <a:rPr lang="en-US" dirty="0">
                <a:solidFill>
                  <a:srgbClr val="FF0000"/>
                </a:solidFill>
              </a:rPr>
              <a:t>basic science as main technology driver </a:t>
            </a:r>
            <a:r>
              <a:rPr lang="en-US" dirty="0">
                <a:solidFill>
                  <a:schemeClr val="tx1"/>
                </a:solidFill>
              </a:rPr>
              <a:t>to a</a:t>
            </a:r>
            <a:r>
              <a:rPr lang="en-US" dirty="0">
                <a:solidFill>
                  <a:srgbClr val="FF0000"/>
                </a:solidFill>
              </a:rPr>
              <a:t> multiple system </a:t>
            </a:r>
            <a:r>
              <a:rPr lang="en-US" dirty="0">
                <a:solidFill>
                  <a:schemeClr val="tx1"/>
                </a:solidFill>
              </a:rPr>
              <a:t>where basic and applied science, medicine and industry will together drive accelerator development.</a:t>
            </a:r>
          </a:p>
          <a:p>
            <a:pPr marL="342900" indent="-342900">
              <a:buFont typeface="+mj-lt"/>
              <a:buAutoNum type="arabicPeriod"/>
            </a:pPr>
            <a:r>
              <a:rPr lang="en-US" dirty="0">
                <a:solidFill>
                  <a:schemeClr val="tx1"/>
                </a:solidFill>
              </a:rPr>
              <a:t>Transition from a</a:t>
            </a:r>
            <a:r>
              <a:rPr lang="en-US" dirty="0">
                <a:solidFill>
                  <a:srgbClr val="FF0000"/>
                </a:solidFill>
              </a:rPr>
              <a:t> </a:t>
            </a:r>
            <a:r>
              <a:rPr lang="en-US" dirty="0" err="1">
                <a:solidFill>
                  <a:srgbClr val="FF0000"/>
                </a:solidFill>
              </a:rPr>
              <a:t>centralised</a:t>
            </a:r>
            <a:r>
              <a:rPr lang="en-US" dirty="0">
                <a:solidFill>
                  <a:srgbClr val="FF0000"/>
                </a:solidFill>
              </a:rPr>
              <a:t> configuration </a:t>
            </a:r>
            <a:r>
              <a:rPr lang="en-US" dirty="0">
                <a:solidFill>
                  <a:schemeClr val="tx1"/>
                </a:solidFill>
              </a:rPr>
              <a:t>based on large laboratories </a:t>
            </a:r>
            <a:r>
              <a:rPr lang="en-US" dirty="0">
                <a:solidFill>
                  <a:srgbClr val="FF0000"/>
                </a:solidFill>
              </a:rPr>
              <a:t>to a distributed scheme </a:t>
            </a:r>
            <a:r>
              <a:rPr lang="en-US" dirty="0">
                <a:solidFill>
                  <a:schemeClr val="tx1"/>
                </a:solidFill>
              </a:rPr>
              <a:t>(project clusters of small and large laboratories and industry)</a:t>
            </a:r>
          </a:p>
        </p:txBody>
      </p:sp>
      <p:sp>
        <p:nvSpPr>
          <p:cNvPr id="28" name="Right Arrow 27"/>
          <p:cNvSpPr/>
          <p:nvPr/>
        </p:nvSpPr>
        <p:spPr>
          <a:xfrm rot="1825489">
            <a:off x="3502972" y="3549951"/>
            <a:ext cx="536946" cy="43062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ight Arrow 28"/>
          <p:cNvSpPr/>
          <p:nvPr/>
        </p:nvSpPr>
        <p:spPr>
          <a:xfrm rot="1900606">
            <a:off x="6954257" y="4468228"/>
            <a:ext cx="515888" cy="4253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Content Placeholder 2"/>
          <p:cNvSpPr txBox="1">
            <a:spLocks/>
          </p:cNvSpPr>
          <p:nvPr/>
        </p:nvSpPr>
        <p:spPr>
          <a:xfrm>
            <a:off x="815775" y="4175571"/>
            <a:ext cx="2483216" cy="334218"/>
          </a:xfrm>
          <a:prstGeom prst="rect">
            <a:avLst/>
          </a:prstGeom>
          <a:solidFill>
            <a:srgbClr val="FFFF00"/>
          </a:solidFill>
        </p:spPr>
        <p:txBody>
          <a:bodyPr vert="horz" lIns="91440" tIns="45720" rIns="91440" bIns="45720" rtlCol="0">
            <a:normAutofit fontScale="92500" lnSpcReduction="10000"/>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576" indent="0">
              <a:buNone/>
            </a:pPr>
            <a:r>
              <a:rPr lang="en-US" sz="1800" dirty="0"/>
              <a:t>Fundamental  science</a:t>
            </a:r>
          </a:p>
        </p:txBody>
      </p:sp>
      <p:sp>
        <p:nvSpPr>
          <p:cNvPr id="31" name="Content Placeholder 2"/>
          <p:cNvSpPr txBox="1">
            <a:spLocks/>
          </p:cNvSpPr>
          <p:nvPr/>
        </p:nvSpPr>
        <p:spPr>
          <a:xfrm>
            <a:off x="4342658" y="4982302"/>
            <a:ext cx="2547047" cy="570709"/>
          </a:xfrm>
          <a:prstGeom prst="rect">
            <a:avLst/>
          </a:prstGeom>
          <a:solidFill>
            <a:srgbClr val="FFFF00"/>
          </a:solidFill>
        </p:spPr>
        <p:txBody>
          <a:bodyPr vert="horz" lIns="91440" tIns="45720" rIns="91440" bIns="45720" rtlCol="0">
            <a:noAutofit/>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576" indent="0">
              <a:buNone/>
            </a:pPr>
            <a:r>
              <a:rPr lang="en-US" sz="1600" dirty="0"/>
              <a:t>Applied science (photon and neutron sources)</a:t>
            </a:r>
          </a:p>
        </p:txBody>
      </p:sp>
      <p:sp>
        <p:nvSpPr>
          <p:cNvPr id="32" name="Content Placeholder 2"/>
          <p:cNvSpPr txBox="1">
            <a:spLocks/>
          </p:cNvSpPr>
          <p:nvPr/>
        </p:nvSpPr>
        <p:spPr>
          <a:xfrm>
            <a:off x="9753603" y="4638210"/>
            <a:ext cx="1973822" cy="1090136"/>
          </a:xfrm>
          <a:prstGeom prst="rect">
            <a:avLst/>
          </a:prstGeom>
          <a:solidFill>
            <a:srgbClr val="FFFF00"/>
          </a:solidFill>
        </p:spPr>
        <p:txBody>
          <a:bodyPr vert="horz" lIns="91440" tIns="45720" rIns="91440" bIns="45720" rtlCol="0">
            <a:noAutofit/>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576" indent="0">
              <a:buNone/>
            </a:pPr>
            <a:r>
              <a:rPr lang="en-US" sz="1600" dirty="0"/>
              <a:t>Societal applications (medicine, industry, environment, etc.)</a:t>
            </a:r>
          </a:p>
        </p:txBody>
      </p:sp>
      <p:sp>
        <p:nvSpPr>
          <p:cNvPr id="36" name="Right Arrow 35"/>
          <p:cNvSpPr/>
          <p:nvPr/>
        </p:nvSpPr>
        <p:spPr>
          <a:xfrm>
            <a:off x="3408689" y="2586949"/>
            <a:ext cx="573292" cy="3849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TextBox 36"/>
          <p:cNvSpPr txBox="1"/>
          <p:nvPr/>
        </p:nvSpPr>
        <p:spPr>
          <a:xfrm>
            <a:off x="4215359" y="2560074"/>
            <a:ext cx="4225763" cy="369332"/>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dirty="0"/>
              <a:t>Limitations related to size, cost, energy.</a:t>
            </a:r>
            <a:endParaRPr lang="en-GB" dirty="0"/>
          </a:p>
        </p:txBody>
      </p:sp>
      <p:sp>
        <p:nvSpPr>
          <p:cNvPr id="38" name="Right Arrow 37"/>
          <p:cNvSpPr/>
          <p:nvPr/>
        </p:nvSpPr>
        <p:spPr>
          <a:xfrm>
            <a:off x="8625048" y="2566543"/>
            <a:ext cx="425059" cy="3921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Content Placeholder 2"/>
          <p:cNvSpPr txBox="1">
            <a:spLocks/>
          </p:cNvSpPr>
          <p:nvPr/>
        </p:nvSpPr>
        <p:spPr>
          <a:xfrm>
            <a:off x="9110900" y="3443645"/>
            <a:ext cx="1566344" cy="500316"/>
          </a:xfrm>
          <a:prstGeom prst="rect">
            <a:avLst/>
          </a:prstGeom>
          <a:solidFill>
            <a:srgbClr val="FFFF00"/>
          </a:solidFill>
        </p:spPr>
        <p:txBody>
          <a:bodyPr vert="horz" lIns="91440" tIns="45720" rIns="91440" bIns="45720" rtlCol="0">
            <a:normAutofit fontScale="77500" lnSpcReduction="20000"/>
          </a:bodyPr>
          <a:lstStyle>
            <a:lvl1pPr marL="342900" indent="-342900" algn="l" defTabSz="914400" rtl="0" eaLnBrk="1" latinLnBrk="0" hangingPunct="1">
              <a:spcBef>
                <a:spcPct val="20000"/>
              </a:spcBef>
              <a:buClr>
                <a:srgbClr val="FFC000"/>
              </a:buClr>
              <a:buFont typeface="Arial" pitchFamily="34" charset="0"/>
              <a:buChar char="•"/>
              <a:defRPr sz="3200" kern="1200">
                <a:solidFill>
                  <a:schemeClr val="tx1">
                    <a:lumMod val="75000"/>
                  </a:schemeClr>
                </a:solidFill>
                <a:latin typeface="+mn-lt"/>
                <a:ea typeface="+mn-ea"/>
                <a:cs typeface="+mn-cs"/>
              </a:defRPr>
            </a:lvl1pPr>
            <a:lvl2pPr marL="742950" indent="-285750" algn="l" defTabSz="914400" rtl="0" eaLnBrk="1" latinLnBrk="0" hangingPunct="1">
              <a:spcBef>
                <a:spcPct val="20000"/>
              </a:spcBef>
              <a:buClr>
                <a:srgbClr val="FFC000"/>
              </a:buClr>
              <a:buFont typeface="Arial" pitchFamily="34" charset="0"/>
              <a:buChar char="–"/>
              <a:defRPr sz="2800" kern="1200">
                <a:solidFill>
                  <a:schemeClr val="tx1">
                    <a:lumMod val="75000"/>
                  </a:schemeClr>
                </a:solidFill>
                <a:latin typeface="+mn-lt"/>
                <a:ea typeface="+mn-ea"/>
                <a:cs typeface="+mn-cs"/>
              </a:defRPr>
            </a:lvl2pPr>
            <a:lvl3pPr marL="1143000" indent="-228600" algn="l" defTabSz="914400" rtl="0" eaLnBrk="1" latinLnBrk="0" hangingPunct="1">
              <a:spcBef>
                <a:spcPct val="20000"/>
              </a:spcBef>
              <a:buClr>
                <a:srgbClr val="FFC000"/>
              </a:buClr>
              <a:buFont typeface="Arial" pitchFamily="34" charset="0"/>
              <a:buChar char="•"/>
              <a:defRPr sz="2400" kern="1200">
                <a:solidFill>
                  <a:schemeClr val="tx1">
                    <a:lumMod val="75000"/>
                  </a:schemeClr>
                </a:solidFill>
                <a:latin typeface="+mn-lt"/>
                <a:ea typeface="+mn-ea"/>
                <a:cs typeface="+mn-cs"/>
              </a:defRPr>
            </a:lvl3pPr>
            <a:lvl4pPr marL="16002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4pPr>
            <a:lvl5pPr marL="2057400" indent="-228600" algn="l" defTabSz="914400" rtl="0" eaLnBrk="1" latinLnBrk="0" hangingPunct="1">
              <a:spcBef>
                <a:spcPct val="20000"/>
              </a:spcBef>
              <a:buClr>
                <a:srgbClr val="FFC000"/>
              </a:buClr>
              <a:buFont typeface="Arial" pitchFamily="34" charset="0"/>
              <a:buChar char="»"/>
              <a:defRPr sz="2000" kern="1200">
                <a:solidFill>
                  <a:schemeClr val="tx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6576" indent="0">
              <a:buNone/>
            </a:pPr>
            <a:r>
              <a:rPr lang="en-US" sz="2000" dirty="0"/>
              <a:t>New ideas and  technologies</a:t>
            </a:r>
          </a:p>
        </p:txBody>
      </p:sp>
      <p:sp>
        <p:nvSpPr>
          <p:cNvPr id="40" name="Right Arrow 39"/>
          <p:cNvSpPr/>
          <p:nvPr/>
        </p:nvSpPr>
        <p:spPr>
          <a:xfrm rot="10167555">
            <a:off x="7018662" y="3781464"/>
            <a:ext cx="2057704" cy="228686"/>
          </a:xfrm>
          <a:prstGeom prst="rightArrow">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ight Arrow 40"/>
          <p:cNvSpPr/>
          <p:nvPr/>
        </p:nvSpPr>
        <p:spPr>
          <a:xfrm rot="7504633">
            <a:off x="8547429" y="4196406"/>
            <a:ext cx="622719" cy="133942"/>
          </a:xfrm>
          <a:prstGeom prst="rightArrow">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4" name="Picture 4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8483" y="2469915"/>
            <a:ext cx="2483215" cy="1661497"/>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pic>
        <p:nvPicPr>
          <p:cNvPr id="4" name="Picture 3">
            <a:extLst>
              <a:ext uri="{FF2B5EF4-FFF2-40B4-BE49-F238E27FC236}">
                <a16:creationId xmlns:a16="http://schemas.microsoft.com/office/drawing/2014/main" id="{7BD79330-7B1B-4965-9A65-94DB1902D4D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66507" y="3427587"/>
            <a:ext cx="2286000" cy="142646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050" name="Picture 2" descr="LINAC (Linear Accelerator)">
            <a:extLst>
              <a:ext uri="{FF2B5EF4-FFF2-40B4-BE49-F238E27FC236}">
                <a16:creationId xmlns:a16="http://schemas.microsoft.com/office/drawing/2014/main" id="{61A28F2A-EC12-4310-884E-3DEDA604297E}"/>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534696" y="4626298"/>
            <a:ext cx="2057400" cy="18288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2FCECED8-0EDE-4F44-B921-00A226812721}"/>
              </a:ext>
            </a:extLst>
          </p:cNvPr>
          <p:cNvSpPr txBox="1"/>
          <p:nvPr/>
        </p:nvSpPr>
        <p:spPr>
          <a:xfrm>
            <a:off x="3923306" y="6064097"/>
            <a:ext cx="3607580" cy="369332"/>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algn="l"/>
            <a:r>
              <a:rPr lang="en-GB" sz="1200" i="1" dirty="0"/>
              <a:t>The electron linac for cancer radiotherapy, the most widespread accelerator in the world (&gt; 12000 units)   </a:t>
            </a:r>
          </a:p>
        </p:txBody>
      </p:sp>
      <p:sp>
        <p:nvSpPr>
          <p:cNvPr id="3" name="Explosion: 8 Points 2">
            <a:extLst>
              <a:ext uri="{FF2B5EF4-FFF2-40B4-BE49-F238E27FC236}">
                <a16:creationId xmlns:a16="http://schemas.microsoft.com/office/drawing/2014/main" id="{25D07810-8B6E-41B4-81BF-32962AA3B114}"/>
              </a:ext>
            </a:extLst>
          </p:cNvPr>
          <p:cNvSpPr/>
          <p:nvPr/>
        </p:nvSpPr>
        <p:spPr>
          <a:xfrm>
            <a:off x="10145612" y="2376273"/>
            <a:ext cx="1566344" cy="9144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200" dirty="0"/>
              <a:t>innovation</a:t>
            </a:r>
            <a:endParaRPr lang="en-GB" sz="1200" dirty="0"/>
          </a:p>
        </p:txBody>
      </p:sp>
    </p:spTree>
    <p:extLst>
      <p:ext uri="{BB962C8B-B14F-4D97-AF65-F5344CB8AC3E}">
        <p14:creationId xmlns:p14="http://schemas.microsoft.com/office/powerpoint/2010/main" val="187033024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630"/>
            <a:ext cx="12192000" cy="722764"/>
          </a:xfrm>
        </p:spPr>
        <p:txBody>
          <a:bodyPr/>
          <a:lstStyle/>
          <a:p>
            <a:r>
              <a:rPr lang="fr-CH" sz="3200" dirty="0" err="1"/>
              <a:t>Sustainability</a:t>
            </a:r>
            <a:r>
              <a:rPr lang="fr-CH" sz="3200" dirty="0"/>
              <a:t> challenges for large </a:t>
            </a:r>
            <a:r>
              <a:rPr lang="fr-CH" sz="3200" dirty="0" err="1"/>
              <a:t>research</a:t>
            </a:r>
            <a:r>
              <a:rPr lang="fr-CH" sz="3200" dirty="0"/>
              <a:t> </a:t>
            </a:r>
            <a:r>
              <a:rPr lang="fr-CH" sz="3200" dirty="0" err="1"/>
              <a:t>accelerators</a:t>
            </a:r>
            <a:r>
              <a:rPr lang="fr-CH" sz="3200" dirty="0"/>
              <a:t> </a:t>
            </a:r>
            <a:endParaRPr lang="en-GB" sz="3200" dirty="0"/>
          </a:p>
        </p:txBody>
      </p:sp>
      <p:sp>
        <p:nvSpPr>
          <p:cNvPr id="5" name="Slide Number Placeholder 4"/>
          <p:cNvSpPr>
            <a:spLocks noGrp="1"/>
          </p:cNvSpPr>
          <p:nvPr>
            <p:ph type="sldNum" sz="quarter" idx="12"/>
          </p:nvPr>
        </p:nvSpPr>
        <p:spPr>
          <a:xfrm>
            <a:off x="7578656" y="6328961"/>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92</a:t>
            </a:fld>
            <a:endParaRPr lang="en-GB"/>
          </a:p>
        </p:txBody>
      </p:sp>
      <p:sp>
        <p:nvSpPr>
          <p:cNvPr id="7" name="TextBox 6"/>
          <p:cNvSpPr txBox="1"/>
          <p:nvPr/>
        </p:nvSpPr>
        <p:spPr>
          <a:xfrm>
            <a:off x="286328" y="865644"/>
            <a:ext cx="11121902" cy="83099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sz="1600" dirty="0">
                <a:latin typeface="Arial" panose="020B0604020202020204" pitchFamily="34" charset="0"/>
                <a:cs typeface="Arial" panose="020B0604020202020204" pitchFamily="34" charset="0"/>
              </a:rPr>
              <a:t>Particle physics has been from the very beginning the </a:t>
            </a:r>
            <a:r>
              <a:rPr lang="en-GB" sz="1600" b="1" dirty="0">
                <a:solidFill>
                  <a:srgbClr val="FF0000"/>
                </a:solidFill>
                <a:latin typeface="Arial" panose="020B0604020202020204" pitchFamily="34" charset="0"/>
                <a:cs typeface="Arial" panose="020B0604020202020204" pitchFamily="34" charset="0"/>
              </a:rPr>
              <a:t>technology driver </a:t>
            </a:r>
            <a:r>
              <a:rPr lang="en-GB" sz="1600" dirty="0">
                <a:latin typeface="Arial" panose="020B0604020202020204" pitchFamily="34" charset="0"/>
                <a:cs typeface="Arial" panose="020B0604020202020204" pitchFamily="34" charset="0"/>
              </a:rPr>
              <a:t>for the development of particle accelerators: the </a:t>
            </a:r>
            <a:r>
              <a:rPr lang="en-GB" sz="1600" b="1" dirty="0">
                <a:solidFill>
                  <a:srgbClr val="FF0000"/>
                </a:solidFill>
                <a:latin typeface="Arial" panose="020B0604020202020204" pitchFamily="34" charset="0"/>
                <a:cs typeface="Arial" panose="020B0604020202020204" pitchFamily="34" charset="0"/>
              </a:rPr>
              <a:t>quest for new particles </a:t>
            </a:r>
            <a:r>
              <a:rPr lang="en-GB" sz="1600" dirty="0">
                <a:latin typeface="Arial" panose="020B0604020202020204" pitchFamily="34" charset="0"/>
                <a:cs typeface="Arial" panose="020B0604020202020204" pitchFamily="34" charset="0"/>
              </a:rPr>
              <a:t>at increasingly higher energies has motivated the development, construction and financing of increasingly large accelerators. But an exponential growth (Livingston diagram) is never sustainable over the long term.</a:t>
            </a:r>
          </a:p>
        </p:txBody>
      </p:sp>
      <p:pic>
        <p:nvPicPr>
          <p:cNvPr id="8" name="Picture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90231" y="4177735"/>
            <a:ext cx="4373954" cy="2259018"/>
          </a:xfrm>
          <a:prstGeom prst="rect">
            <a:avLst/>
          </a:prstGeom>
        </p:spPr>
      </p:pic>
      <p:sp>
        <p:nvSpPr>
          <p:cNvPr id="9" name="TextBox 8"/>
          <p:cNvSpPr txBox="1"/>
          <p:nvPr/>
        </p:nvSpPr>
        <p:spPr>
          <a:xfrm>
            <a:off x="170746" y="1799105"/>
            <a:ext cx="4877352" cy="1815882"/>
          </a:xfrm>
          <a:prstGeom prst="rect">
            <a:avLst/>
          </a:prstGeom>
          <a:noFill/>
        </p:spPr>
        <p:txBody>
          <a:bodyPr wrap="square" rtlCol="0">
            <a:spAutoFit/>
          </a:bodyPr>
          <a:lstStyle/>
          <a:p>
            <a:r>
              <a:rPr lang="fr-CH" sz="1600" dirty="0" err="1"/>
              <a:t>Physics</a:t>
            </a:r>
            <a:r>
              <a:rPr lang="fr-CH" sz="1600" dirty="0"/>
              <a:t>:</a:t>
            </a:r>
          </a:p>
          <a:p>
            <a:r>
              <a:rPr lang="en-GB" sz="1600" dirty="0"/>
              <a:t>After the discovery of the Higgs boson the Standard Model is complete – many questions remain open (origin of dark matter and energy, antimatter asymmetry, etc.) and their solutions may be related to new unknown particles, but so far no clear predictions exist to be verified by an accelerator. </a:t>
            </a:r>
          </a:p>
        </p:txBody>
      </p:sp>
      <p:sp>
        <p:nvSpPr>
          <p:cNvPr id="10" name="TextBox 9"/>
          <p:cNvSpPr txBox="1"/>
          <p:nvPr/>
        </p:nvSpPr>
        <p:spPr>
          <a:xfrm>
            <a:off x="8202160" y="4139890"/>
            <a:ext cx="1600118" cy="276999"/>
          </a:xfrm>
          <a:prstGeom prst="rect">
            <a:avLst/>
          </a:prstGeom>
          <a:noFill/>
        </p:spPr>
        <p:txBody>
          <a:bodyPr wrap="none" rtlCol="0">
            <a:spAutoFit/>
          </a:bodyPr>
          <a:lstStyle/>
          <a:p>
            <a:r>
              <a:rPr lang="fr-CH" sz="1200" dirty="0"/>
              <a:t>«Nature», July 2014 </a:t>
            </a:r>
            <a:endParaRPr lang="en-GB" sz="1200" dirty="0"/>
          </a:p>
        </p:txBody>
      </p:sp>
      <p:sp>
        <p:nvSpPr>
          <p:cNvPr id="11" name="TextBox 10"/>
          <p:cNvSpPr txBox="1"/>
          <p:nvPr/>
        </p:nvSpPr>
        <p:spPr>
          <a:xfrm>
            <a:off x="5189042" y="1859340"/>
            <a:ext cx="3981028" cy="1569660"/>
          </a:xfrm>
          <a:prstGeom prst="rect">
            <a:avLst/>
          </a:prstGeom>
          <a:noFill/>
        </p:spPr>
        <p:txBody>
          <a:bodyPr wrap="square" rtlCol="0">
            <a:spAutoFit/>
          </a:bodyPr>
          <a:lstStyle/>
          <a:p>
            <a:r>
              <a:rPr lang="fr-CH" sz="1600" dirty="0" err="1"/>
              <a:t>Accelerators</a:t>
            </a:r>
            <a:r>
              <a:rPr lang="fr-CH" sz="1600" dirty="0"/>
              <a:t>:</a:t>
            </a:r>
          </a:p>
          <a:p>
            <a:r>
              <a:rPr lang="en-GB" sz="1600" dirty="0"/>
              <a:t>The </a:t>
            </a:r>
            <a:r>
              <a:rPr lang="en-GB" sz="1600" b="1" dirty="0">
                <a:solidFill>
                  <a:srgbClr val="FF0000"/>
                </a:solidFill>
              </a:rPr>
              <a:t>size, cost and energy consumption </a:t>
            </a:r>
            <a:r>
              <a:rPr lang="en-GB" sz="1600" dirty="0"/>
              <a:t>of the accelerators required to go beyond the standard model rise questions on the long term sustainability of accelerator-based particle physics. </a:t>
            </a:r>
          </a:p>
        </p:txBody>
      </p:sp>
      <p:pic>
        <p:nvPicPr>
          <p:cNvPr id="13" name="Picture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9690" y="4229588"/>
            <a:ext cx="2268955" cy="2026177"/>
          </a:xfrm>
          <a:prstGeom prst="rect">
            <a:avLst/>
          </a:prstGeom>
        </p:spPr>
      </p:pic>
      <p:sp>
        <p:nvSpPr>
          <p:cNvPr id="14" name="Right Arrow 13"/>
          <p:cNvSpPr/>
          <p:nvPr/>
        </p:nvSpPr>
        <p:spPr>
          <a:xfrm>
            <a:off x="272626" y="3765159"/>
            <a:ext cx="360040" cy="26889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p:cNvSpPr txBox="1"/>
          <p:nvPr/>
        </p:nvSpPr>
        <p:spPr>
          <a:xfrm>
            <a:off x="673263" y="3714941"/>
            <a:ext cx="3899465"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fr-CH" dirty="0" err="1"/>
              <a:t>Difficulty</a:t>
            </a:r>
            <a:r>
              <a:rPr lang="fr-CH" dirty="0"/>
              <a:t> to </a:t>
            </a:r>
            <a:r>
              <a:rPr lang="fr-CH" dirty="0" err="1"/>
              <a:t>justify</a:t>
            </a:r>
            <a:r>
              <a:rPr lang="fr-CH" dirty="0"/>
              <a:t> new large </a:t>
            </a:r>
            <a:r>
              <a:rPr lang="fr-CH" dirty="0" err="1"/>
              <a:t>projects</a:t>
            </a:r>
            <a:endParaRPr lang="en-GB" dirty="0"/>
          </a:p>
        </p:txBody>
      </p:sp>
      <p:sp>
        <p:nvSpPr>
          <p:cNvPr id="16" name="Right Arrow 15"/>
          <p:cNvSpPr/>
          <p:nvPr/>
        </p:nvSpPr>
        <p:spPr>
          <a:xfrm>
            <a:off x="5033992" y="3731185"/>
            <a:ext cx="360040" cy="26889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TextBox 16"/>
          <p:cNvSpPr txBox="1"/>
          <p:nvPr/>
        </p:nvSpPr>
        <p:spPr>
          <a:xfrm>
            <a:off x="5407606" y="3667487"/>
            <a:ext cx="4373954"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fr-CH" dirty="0" err="1"/>
              <a:t>Difficulty</a:t>
            </a:r>
            <a:r>
              <a:rPr lang="fr-CH" dirty="0"/>
              <a:t> to </a:t>
            </a:r>
            <a:r>
              <a:rPr lang="fr-CH" dirty="0" err="1"/>
              <a:t>implement</a:t>
            </a:r>
            <a:r>
              <a:rPr lang="fr-CH" dirty="0"/>
              <a:t> new large </a:t>
            </a:r>
            <a:r>
              <a:rPr lang="fr-CH" dirty="0" err="1"/>
              <a:t>projects</a:t>
            </a:r>
            <a:endParaRPr lang="en-GB" dirty="0"/>
          </a:p>
        </p:txBody>
      </p:sp>
      <p:sp>
        <p:nvSpPr>
          <p:cNvPr id="3" name="TextBox 2">
            <a:extLst>
              <a:ext uri="{FF2B5EF4-FFF2-40B4-BE49-F238E27FC236}">
                <a16:creationId xmlns:a16="http://schemas.microsoft.com/office/drawing/2014/main" id="{6136D54E-5712-8D79-EA6D-ABD9157A43BF}"/>
              </a:ext>
            </a:extLst>
          </p:cNvPr>
          <p:cNvSpPr txBox="1"/>
          <p:nvPr/>
        </p:nvSpPr>
        <p:spPr>
          <a:xfrm>
            <a:off x="10180085" y="3847075"/>
            <a:ext cx="1689199" cy="2369880"/>
          </a:xfrm>
          <a:prstGeom prst="rect">
            <a:avLst/>
          </a:prstGeom>
          <a:noFill/>
        </p:spPr>
        <p:txBody>
          <a:bodyPr wrap="square" lIns="0" tIns="0" rIns="0" bIns="0" rtlCol="0">
            <a:spAutoFit/>
          </a:bodyPr>
          <a:lstStyle/>
          <a:p>
            <a:pPr algn="r"/>
            <a:r>
              <a:rPr lang="en-GB" sz="1400" dirty="0"/>
              <a:t>The recent  international crisis has shown that </a:t>
            </a:r>
            <a:r>
              <a:rPr lang="en-GB" sz="1400" b="1" dirty="0">
                <a:solidFill>
                  <a:srgbClr val="FF0000"/>
                </a:solidFill>
              </a:rPr>
              <a:t>energy reduction </a:t>
            </a:r>
            <a:r>
              <a:rPr lang="en-GB" sz="1400" dirty="0"/>
              <a:t>is a must for future project, and that governance models based on </a:t>
            </a:r>
            <a:r>
              <a:rPr lang="en-GB" sz="1400" b="1" dirty="0">
                <a:solidFill>
                  <a:srgbClr val="FF0000"/>
                </a:solidFill>
              </a:rPr>
              <a:t>science globalisation </a:t>
            </a:r>
            <a:r>
              <a:rPr lang="en-GB" sz="1400" dirty="0"/>
              <a:t>will be increasingly difficult to implement.  </a:t>
            </a:r>
          </a:p>
        </p:txBody>
      </p:sp>
    </p:spTree>
    <p:extLst>
      <p:ext uri="{BB962C8B-B14F-4D97-AF65-F5344CB8AC3E}">
        <p14:creationId xmlns:p14="http://schemas.microsoft.com/office/powerpoint/2010/main" val="184849247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22764"/>
          </a:xfrm>
        </p:spPr>
        <p:txBody>
          <a:bodyPr/>
          <a:lstStyle/>
          <a:p>
            <a:r>
              <a:rPr lang="fr-CH" dirty="0"/>
              <a:t>The </a:t>
            </a:r>
            <a:r>
              <a:rPr lang="fr-CH" dirty="0" err="1"/>
              <a:t>big</a:t>
            </a:r>
            <a:r>
              <a:rPr lang="fr-CH" dirty="0"/>
              <a:t> challenges for </a:t>
            </a:r>
            <a:r>
              <a:rPr lang="fr-CH" dirty="0" err="1"/>
              <a:t>accelerator</a:t>
            </a:r>
            <a:r>
              <a:rPr lang="fr-CH" dirty="0"/>
              <a:t> science</a:t>
            </a:r>
            <a:endParaRPr lang="en-GB" dirty="0"/>
          </a:p>
        </p:txBody>
      </p:sp>
      <p:sp>
        <p:nvSpPr>
          <p:cNvPr id="5" name="Slide Number Placeholder 4"/>
          <p:cNvSpPr>
            <a:spLocks noGrp="1"/>
          </p:cNvSpPr>
          <p:nvPr>
            <p:ph type="sldNum" sz="quarter" idx="12"/>
          </p:nvPr>
        </p:nvSpPr>
        <p:spPr>
          <a:xfrm>
            <a:off x="8378758" y="5367721"/>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93</a:t>
            </a:fld>
            <a:endParaRPr lang="en-GB"/>
          </a:p>
        </p:txBody>
      </p:sp>
      <p:sp>
        <p:nvSpPr>
          <p:cNvPr id="8" name="Content Placeholder 2"/>
          <p:cNvSpPr>
            <a:spLocks noGrp="1"/>
          </p:cNvSpPr>
          <p:nvPr>
            <p:ph idx="1"/>
          </p:nvPr>
        </p:nvSpPr>
        <p:spPr>
          <a:xfrm>
            <a:off x="300349" y="991283"/>
            <a:ext cx="11591300" cy="1002528"/>
          </a:xfrm>
        </p:spPr>
        <p:style>
          <a:lnRef idx="1">
            <a:schemeClr val="accent5"/>
          </a:lnRef>
          <a:fillRef idx="2">
            <a:schemeClr val="accent5"/>
          </a:fillRef>
          <a:effectRef idx="1">
            <a:schemeClr val="accent5"/>
          </a:effectRef>
          <a:fontRef idx="minor">
            <a:schemeClr val="dk1"/>
          </a:fontRef>
        </p:style>
        <p:txBody>
          <a:bodyPr lIns="72000" tIns="72000" rIns="72000" bIns="72000">
            <a:noAutofit/>
          </a:bodyPr>
          <a:lstStyle/>
          <a:p>
            <a:pPr marL="72000"/>
            <a:r>
              <a:rPr lang="en-US" dirty="0">
                <a:latin typeface="Calibri" panose="020F0502020204030204" pitchFamily="34" charset="0"/>
                <a:ea typeface="Calibri" panose="020F0502020204030204" pitchFamily="34" charset="0"/>
                <a:cs typeface="Calibri" panose="020F0502020204030204" pitchFamily="34" charset="0"/>
              </a:rPr>
              <a:t>Making accelerator-based particle physics research sustainable over the long-term, increasing at the same time the benefits of particle accelerators for society are the main challenges to the accelerator community in this XX century.</a:t>
            </a:r>
          </a:p>
        </p:txBody>
      </p:sp>
      <p:pic>
        <p:nvPicPr>
          <p:cNvPr id="12" name="Picture 11" descr="A picture containing text, reptile&#10;&#10;Description automatically generated">
            <a:extLst>
              <a:ext uri="{FF2B5EF4-FFF2-40B4-BE49-F238E27FC236}">
                <a16:creationId xmlns:a16="http://schemas.microsoft.com/office/drawing/2014/main" id="{3B878A3A-C346-455C-A1EE-830F4249592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781238" y="2290644"/>
            <a:ext cx="3110411" cy="1490406"/>
          </a:xfrm>
          <a:prstGeom prst="rect">
            <a:avLst/>
          </a:prstGeom>
        </p:spPr>
      </p:pic>
      <p:sp>
        <p:nvSpPr>
          <p:cNvPr id="13" name="TextBox 12">
            <a:extLst>
              <a:ext uri="{FF2B5EF4-FFF2-40B4-BE49-F238E27FC236}">
                <a16:creationId xmlns:a16="http://schemas.microsoft.com/office/drawing/2014/main" id="{5B65DC2F-F33B-4BE1-BDB8-A61241A91FED}"/>
              </a:ext>
            </a:extLst>
          </p:cNvPr>
          <p:cNvSpPr txBox="1"/>
          <p:nvPr/>
        </p:nvSpPr>
        <p:spPr>
          <a:xfrm>
            <a:off x="8781238" y="3774586"/>
            <a:ext cx="3110411" cy="369332"/>
          </a:xfrm>
          <a:prstGeom prst="rect">
            <a:avLst/>
          </a:prstGeom>
        </p:spPr>
        <p:style>
          <a:lnRef idx="1">
            <a:schemeClr val="accent4"/>
          </a:lnRef>
          <a:fillRef idx="2">
            <a:schemeClr val="accent4"/>
          </a:fillRef>
          <a:effectRef idx="1">
            <a:schemeClr val="accent4"/>
          </a:effectRef>
          <a:fontRef idx="minor">
            <a:schemeClr val="dk1"/>
          </a:fontRef>
        </p:style>
        <p:txBody>
          <a:bodyPr wrap="square" lIns="0" tIns="0" rIns="0" bIns="0" rtlCol="0">
            <a:spAutoFit/>
          </a:bodyPr>
          <a:lstStyle/>
          <a:p>
            <a:pPr algn="l"/>
            <a:r>
              <a:rPr lang="en-GB" sz="1200" i="1" dirty="0"/>
              <a:t>From the LHC (27 km) to the Future Circular Collider (100 km)</a:t>
            </a:r>
          </a:p>
        </p:txBody>
      </p:sp>
      <p:sp>
        <p:nvSpPr>
          <p:cNvPr id="3" name="TextBox 2">
            <a:extLst>
              <a:ext uri="{FF2B5EF4-FFF2-40B4-BE49-F238E27FC236}">
                <a16:creationId xmlns:a16="http://schemas.microsoft.com/office/drawing/2014/main" id="{E2E7AC39-85E5-4613-8AF8-323273B49EC3}"/>
              </a:ext>
            </a:extLst>
          </p:cNvPr>
          <p:cNvSpPr txBox="1"/>
          <p:nvPr/>
        </p:nvSpPr>
        <p:spPr>
          <a:xfrm>
            <a:off x="300349" y="2325245"/>
            <a:ext cx="8168242" cy="3530948"/>
          </a:xfrm>
          <a:prstGeom prst="rect">
            <a:avLst/>
          </a:prstGeom>
        </p:spPr>
        <p:style>
          <a:lnRef idx="1">
            <a:schemeClr val="accent2"/>
          </a:lnRef>
          <a:fillRef idx="2">
            <a:schemeClr val="accent2"/>
          </a:fillRef>
          <a:effectRef idx="1">
            <a:schemeClr val="accent2"/>
          </a:effectRef>
          <a:fontRef idx="minor">
            <a:schemeClr val="dk1"/>
          </a:fontRef>
        </p:style>
        <p:txBody>
          <a:bodyPr wrap="square" lIns="72000" tIns="72000" rIns="72000" bIns="72000" rtlCol="0">
            <a:spAutoFit/>
          </a:bodyPr>
          <a:lstStyle/>
          <a:p>
            <a:pPr algn="just"/>
            <a:r>
              <a:rPr lang="fr-CH" sz="2000" b="1" dirty="0" err="1">
                <a:solidFill>
                  <a:srgbClr val="C00000"/>
                </a:solidFill>
                <a:latin typeface="Calibri" panose="020F0502020204030204" pitchFamily="34" charset="0"/>
                <a:ea typeface="Calibri" panose="020F0502020204030204" pitchFamily="34" charset="0"/>
                <a:cs typeface="Calibri" panose="020F0502020204030204" pitchFamily="34" charset="0"/>
              </a:rPr>
              <a:t>Sustainability</a:t>
            </a:r>
            <a:r>
              <a:rPr lang="fr-CH" sz="2000" dirty="0">
                <a:latin typeface="Calibri" panose="020F0502020204030204" pitchFamily="34" charset="0"/>
                <a:ea typeface="Calibri" panose="020F0502020204030204" pitchFamily="34" charset="0"/>
                <a:cs typeface="Calibri" panose="020F0502020204030204" pitchFamily="34" charset="0"/>
              </a:rPr>
              <a:t> translates </a:t>
            </a:r>
            <a:r>
              <a:rPr lang="en-GB" sz="2000" dirty="0">
                <a:latin typeface="Calibri" panose="020F0502020204030204" pitchFamily="34" charset="0"/>
                <a:ea typeface="Calibri" panose="020F0502020204030204" pitchFamily="34" charset="0"/>
                <a:cs typeface="Calibri" panose="020F0502020204030204" pitchFamily="34" charset="0"/>
              </a:rPr>
              <a:t>into considering from an early design phase that resources are finite and use them conservatively and wisely with a view to long-term priorities, for the entire life cycle.</a:t>
            </a:r>
          </a:p>
          <a:p>
            <a:pPr algn="just"/>
            <a:endParaRPr lang="en-GB" sz="2000" dirty="0">
              <a:latin typeface="Calibri" panose="020F0502020204030204" pitchFamily="34" charset="0"/>
              <a:ea typeface="Calibri" panose="020F0502020204030204" pitchFamily="34" charset="0"/>
              <a:cs typeface="Calibri" panose="020F0502020204030204" pitchFamily="34" charset="0"/>
            </a:endParaRPr>
          </a:p>
          <a:p>
            <a:pPr algn="just"/>
            <a:r>
              <a:rPr lang="en-GB" sz="2000" dirty="0">
                <a:latin typeface="Calibri" panose="020F0502020204030204" pitchFamily="34" charset="0"/>
                <a:ea typeface="Calibri" panose="020F0502020204030204" pitchFamily="34" charset="0"/>
                <a:cs typeface="Calibri" panose="020F0502020204030204" pitchFamily="34" charset="0"/>
              </a:rPr>
              <a:t>Reducing the </a:t>
            </a:r>
            <a:r>
              <a:rPr lang="en-GB" sz="2000" b="1" dirty="0">
                <a:solidFill>
                  <a:srgbClr val="C00000"/>
                </a:solidFill>
                <a:latin typeface="Calibri" panose="020F0502020204030204" pitchFamily="34" charset="0"/>
                <a:ea typeface="Calibri" panose="020F0502020204030204" pitchFamily="34" charset="0"/>
                <a:cs typeface="Calibri" panose="020F0502020204030204" pitchFamily="34" charset="0"/>
              </a:rPr>
              <a:t>overall environmental footprint </a:t>
            </a:r>
            <a:r>
              <a:rPr lang="en-GB" sz="2000" dirty="0">
                <a:latin typeface="Calibri" panose="020F0502020204030204" pitchFamily="34" charset="0"/>
                <a:ea typeface="Calibri" panose="020F0502020204030204" pitchFamily="34" charset="0"/>
                <a:cs typeface="Calibri" panose="020F0502020204030204" pitchFamily="34" charset="0"/>
              </a:rPr>
              <a:t>of particle accelerators means reducing their impact as large consumers of energetical, environmental, financial, and human resources. </a:t>
            </a:r>
          </a:p>
          <a:p>
            <a:pPr algn="just"/>
            <a:endParaRPr lang="en-GB" sz="2000" dirty="0">
              <a:latin typeface="Calibri" panose="020F0502020204030204" pitchFamily="34" charset="0"/>
              <a:ea typeface="Calibri" panose="020F0502020204030204" pitchFamily="34" charset="0"/>
              <a:cs typeface="Calibri" panose="020F0502020204030204" pitchFamily="34" charset="0"/>
            </a:endParaRPr>
          </a:p>
          <a:p>
            <a:pPr algn="just"/>
            <a:r>
              <a:rPr lang="en-GB" sz="2000" dirty="0">
                <a:latin typeface="Calibri" panose="020F0502020204030204" pitchFamily="34" charset="0"/>
                <a:ea typeface="Calibri" panose="020F0502020204030204" pitchFamily="34" charset="0"/>
                <a:cs typeface="Calibri" panose="020F0502020204030204" pitchFamily="34" charset="0"/>
              </a:rPr>
              <a:t>Any new accelerator project requires a complete </a:t>
            </a:r>
            <a:r>
              <a:rPr lang="en-GB" sz="2000" b="1" dirty="0">
                <a:solidFill>
                  <a:srgbClr val="C00000"/>
                </a:solidFill>
                <a:latin typeface="Calibri" panose="020F0502020204030204" pitchFamily="34" charset="0"/>
                <a:ea typeface="Calibri" panose="020F0502020204030204" pitchFamily="34" charset="0"/>
                <a:cs typeface="Calibri" panose="020F0502020204030204" pitchFamily="34" charset="0"/>
              </a:rPr>
              <a:t>Life Cycle Assessment </a:t>
            </a:r>
            <a:r>
              <a:rPr lang="en-GB" sz="2000" dirty="0">
                <a:latin typeface="Calibri" panose="020F0502020204030204" pitchFamily="34" charset="0"/>
                <a:ea typeface="Calibri" panose="020F0502020204030204" pitchFamily="34" charset="0"/>
                <a:cs typeface="Calibri" panose="020F0502020204030204" pitchFamily="34" charset="0"/>
              </a:rPr>
              <a:t>to take into consideration use of resources and emissions from construction to operation and decommissioning. </a:t>
            </a:r>
          </a:p>
        </p:txBody>
      </p:sp>
    </p:spTree>
    <p:extLst>
      <p:ext uri="{BB962C8B-B14F-4D97-AF65-F5344CB8AC3E}">
        <p14:creationId xmlns:p14="http://schemas.microsoft.com/office/powerpoint/2010/main" val="1545728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6815F-2AAD-22C8-D7D8-FA8A74556806}"/>
              </a:ext>
            </a:extLst>
          </p:cNvPr>
          <p:cNvSpPr>
            <a:spLocks noGrp="1"/>
          </p:cNvSpPr>
          <p:nvPr>
            <p:ph type="title"/>
          </p:nvPr>
        </p:nvSpPr>
        <p:spPr>
          <a:xfrm>
            <a:off x="0" y="-20488"/>
            <a:ext cx="12192000" cy="722764"/>
          </a:xfrm>
        </p:spPr>
        <p:txBody>
          <a:bodyPr/>
          <a:lstStyle/>
          <a:p>
            <a:r>
              <a:rPr lang="en-US" dirty="0"/>
              <a:t>Design for sustainability</a:t>
            </a:r>
            <a:endParaRPr lang="en-CH" dirty="0"/>
          </a:p>
        </p:txBody>
      </p:sp>
      <p:sp>
        <p:nvSpPr>
          <p:cNvPr id="4" name="Slide Number Placeholder 3">
            <a:extLst>
              <a:ext uri="{FF2B5EF4-FFF2-40B4-BE49-F238E27FC236}">
                <a16:creationId xmlns:a16="http://schemas.microsoft.com/office/drawing/2014/main" id="{7BBAF8A0-FB9F-DDEA-FD3C-4D499E09997A}"/>
              </a:ext>
            </a:extLst>
          </p:cNvPr>
          <p:cNvSpPr>
            <a:spLocks noGrp="1"/>
          </p:cNvSpPr>
          <p:nvPr>
            <p:ph type="sldNum" sz="quarter" idx="4"/>
          </p:nvPr>
        </p:nvSpPr>
        <p:spPr/>
        <p:txBody>
          <a:bodyPr/>
          <a:lstStyle/>
          <a:p>
            <a:fld id="{17918391-D411-FE40-AAD7-861AE5233E0E}" type="slidenum">
              <a:rPr lang="en-US" smtClean="0"/>
              <a:pPr/>
              <a:t>94</a:t>
            </a:fld>
            <a:endParaRPr lang="en-US" dirty="0"/>
          </a:p>
        </p:txBody>
      </p:sp>
      <p:pic>
        <p:nvPicPr>
          <p:cNvPr id="6" name="Picture 5">
            <a:extLst>
              <a:ext uri="{FF2B5EF4-FFF2-40B4-BE49-F238E27FC236}">
                <a16:creationId xmlns:a16="http://schemas.microsoft.com/office/drawing/2014/main" id="{15DF67E7-986B-DB77-B9A9-26EA70D116A5}"/>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74976" y="802010"/>
            <a:ext cx="5488345" cy="3241002"/>
          </a:xfrm>
          <a:prstGeom prst="rect">
            <a:avLst/>
          </a:prstGeom>
        </p:spPr>
      </p:pic>
      <p:pic>
        <p:nvPicPr>
          <p:cNvPr id="8" name="Picture 7">
            <a:extLst>
              <a:ext uri="{FF2B5EF4-FFF2-40B4-BE49-F238E27FC236}">
                <a16:creationId xmlns:a16="http://schemas.microsoft.com/office/drawing/2014/main" id="{6B71D638-6BEA-14F5-037C-BCE5049680E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224155" y="3281521"/>
            <a:ext cx="5792869" cy="2823240"/>
          </a:xfrm>
          <a:prstGeom prst="rect">
            <a:avLst/>
          </a:prstGeom>
        </p:spPr>
      </p:pic>
      <p:sp>
        <p:nvSpPr>
          <p:cNvPr id="9" name="Arrow: Right 8">
            <a:extLst>
              <a:ext uri="{FF2B5EF4-FFF2-40B4-BE49-F238E27FC236}">
                <a16:creationId xmlns:a16="http://schemas.microsoft.com/office/drawing/2014/main" id="{FD7969F5-1F51-D557-E91B-1F72C8EC2EEF}"/>
              </a:ext>
            </a:extLst>
          </p:cNvPr>
          <p:cNvSpPr/>
          <p:nvPr/>
        </p:nvSpPr>
        <p:spPr>
          <a:xfrm rot="1722391">
            <a:off x="5784275" y="3112340"/>
            <a:ext cx="322119" cy="95596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1" name="Picture 10">
            <a:extLst>
              <a:ext uri="{FF2B5EF4-FFF2-40B4-BE49-F238E27FC236}">
                <a16:creationId xmlns:a16="http://schemas.microsoft.com/office/drawing/2014/main" id="{5DACBAC2-9732-19AA-68C6-1E1B42DFCB0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818143" y="802010"/>
            <a:ext cx="1250835" cy="1362850"/>
          </a:xfrm>
          <a:prstGeom prst="rect">
            <a:avLst/>
          </a:prstGeom>
        </p:spPr>
      </p:pic>
    </p:spTree>
    <p:extLst>
      <p:ext uri="{BB962C8B-B14F-4D97-AF65-F5344CB8AC3E}">
        <p14:creationId xmlns:p14="http://schemas.microsoft.com/office/powerpoint/2010/main" val="147839221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BC983-4D15-F633-EB1C-051645D1BCE8}"/>
              </a:ext>
            </a:extLst>
          </p:cNvPr>
          <p:cNvSpPr>
            <a:spLocks noGrp="1"/>
          </p:cNvSpPr>
          <p:nvPr>
            <p:ph type="title"/>
          </p:nvPr>
        </p:nvSpPr>
        <p:spPr>
          <a:xfrm>
            <a:off x="0" y="0"/>
            <a:ext cx="12192000" cy="722764"/>
          </a:xfrm>
        </p:spPr>
        <p:txBody>
          <a:bodyPr/>
          <a:lstStyle/>
          <a:p>
            <a:r>
              <a:rPr lang="en-US" dirty="0"/>
              <a:t>Example: RUEDI at STFC Daresbury Laboratory (UK)</a:t>
            </a:r>
            <a:endParaRPr lang="en-CH" dirty="0"/>
          </a:p>
        </p:txBody>
      </p:sp>
      <p:sp>
        <p:nvSpPr>
          <p:cNvPr id="4" name="Slide Number Placeholder 3">
            <a:extLst>
              <a:ext uri="{FF2B5EF4-FFF2-40B4-BE49-F238E27FC236}">
                <a16:creationId xmlns:a16="http://schemas.microsoft.com/office/drawing/2014/main" id="{F6315D8A-9756-0315-C8A1-71B38CD0BF98}"/>
              </a:ext>
            </a:extLst>
          </p:cNvPr>
          <p:cNvSpPr>
            <a:spLocks noGrp="1"/>
          </p:cNvSpPr>
          <p:nvPr>
            <p:ph type="sldNum" sz="quarter" idx="4"/>
          </p:nvPr>
        </p:nvSpPr>
        <p:spPr/>
        <p:txBody>
          <a:bodyPr/>
          <a:lstStyle/>
          <a:p>
            <a:fld id="{17918391-D411-FE40-AAD7-861AE5233E0E}" type="slidenum">
              <a:rPr lang="en-US" smtClean="0"/>
              <a:pPr/>
              <a:t>95</a:t>
            </a:fld>
            <a:endParaRPr lang="en-US" dirty="0"/>
          </a:p>
        </p:txBody>
      </p:sp>
      <p:pic>
        <p:nvPicPr>
          <p:cNvPr id="5" name="Picture 4">
            <a:extLst>
              <a:ext uri="{FF2B5EF4-FFF2-40B4-BE49-F238E27FC236}">
                <a16:creationId xmlns:a16="http://schemas.microsoft.com/office/drawing/2014/main" id="{446CA6E4-6CB7-74B5-EC4D-B15477A8691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72457" y="802622"/>
            <a:ext cx="4301182" cy="2414308"/>
          </a:xfrm>
          <a:prstGeom prst="rect">
            <a:avLst/>
          </a:prstGeom>
        </p:spPr>
      </p:pic>
      <p:sp>
        <p:nvSpPr>
          <p:cNvPr id="6" name="Content Placeholder 2">
            <a:extLst>
              <a:ext uri="{FF2B5EF4-FFF2-40B4-BE49-F238E27FC236}">
                <a16:creationId xmlns:a16="http://schemas.microsoft.com/office/drawing/2014/main" id="{456B9611-2697-A16C-FD54-521CF7CEEDFF}"/>
              </a:ext>
            </a:extLst>
          </p:cNvPr>
          <p:cNvSpPr>
            <a:spLocks noGrp="1"/>
          </p:cNvSpPr>
          <p:nvPr>
            <p:ph idx="1"/>
          </p:nvPr>
        </p:nvSpPr>
        <p:spPr>
          <a:xfrm>
            <a:off x="5902035" y="936831"/>
            <a:ext cx="6172201" cy="933533"/>
          </a:xfrm>
        </p:spPr>
        <p:txBody>
          <a:bodyPr>
            <a:normAutofit fontScale="77500" lnSpcReduction="20000"/>
          </a:bodyPr>
          <a:lstStyle/>
          <a:p>
            <a:r>
              <a:rPr lang="en-GB" dirty="0"/>
              <a:t>Relativistic Ultrafast Electron Diffraction and Imaging</a:t>
            </a:r>
          </a:p>
          <a:p>
            <a:r>
              <a:rPr lang="en-GB" dirty="0"/>
              <a:t>Facility to be built at STFC’s Daresbury Laboratory</a:t>
            </a:r>
          </a:p>
          <a:p>
            <a:pPr lvl="1"/>
            <a:r>
              <a:rPr lang="en-GB" dirty="0"/>
              <a:t>4 MeV; diffraction at 10-100 fs; imaging at 10-100 nm; </a:t>
            </a:r>
            <a:r>
              <a:rPr lang="en-GB" dirty="0" err="1"/>
              <a:t>fC-pC</a:t>
            </a:r>
            <a:r>
              <a:rPr lang="en-GB" dirty="0"/>
              <a:t> bunches</a:t>
            </a:r>
          </a:p>
        </p:txBody>
      </p:sp>
      <p:pic>
        <p:nvPicPr>
          <p:cNvPr id="7" name="Picture 10">
            <a:extLst>
              <a:ext uri="{FF2B5EF4-FFF2-40B4-BE49-F238E27FC236}">
                <a16:creationId xmlns:a16="http://schemas.microsoft.com/office/drawing/2014/main" id="{92488484-4216-DAB3-59F6-57B3428BBD32}"/>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552548" y="2056094"/>
            <a:ext cx="6393532" cy="3343442"/>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a:extLst>
              <a:ext uri="{FF2B5EF4-FFF2-40B4-BE49-F238E27FC236}">
                <a16:creationId xmlns:a16="http://schemas.microsoft.com/office/drawing/2014/main" id="{859C3592-7CA8-5637-5964-CFF7475FD071}"/>
              </a:ext>
            </a:extLst>
          </p:cNvPr>
          <p:cNvSpPr txBox="1">
            <a:spLocks/>
          </p:cNvSpPr>
          <p:nvPr/>
        </p:nvSpPr>
        <p:spPr>
          <a:xfrm>
            <a:off x="5775498" y="5484473"/>
            <a:ext cx="6044045" cy="493296"/>
          </a:xfrm>
          <a:prstGeom prst="rect">
            <a:avLst/>
          </a:prstGeom>
        </p:spPr>
        <p:txBody>
          <a:bodyPr vert="horz" lIns="0" tIns="0" rIns="0" bIns="0" rtlCol="0">
            <a:normAutofit fontScale="92500" lnSpcReduction="10000"/>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dirty="0"/>
              <a:t>Carbon Inventory </a:t>
            </a:r>
            <a:r>
              <a:rPr lang="en-GB" b="0" dirty="0"/>
              <a:t>based on some assumptions (no processing, transport, end of life)</a:t>
            </a:r>
          </a:p>
        </p:txBody>
      </p:sp>
      <p:pic>
        <p:nvPicPr>
          <p:cNvPr id="17" name="Picture 16">
            <a:extLst>
              <a:ext uri="{FF2B5EF4-FFF2-40B4-BE49-F238E27FC236}">
                <a16:creationId xmlns:a16="http://schemas.microsoft.com/office/drawing/2014/main" id="{78880C99-D229-3502-DA22-4C64EB154EA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64409" y="3641071"/>
            <a:ext cx="5005348" cy="2414309"/>
          </a:xfrm>
          <a:prstGeom prst="rect">
            <a:avLst/>
          </a:prstGeom>
        </p:spPr>
      </p:pic>
      <p:sp>
        <p:nvSpPr>
          <p:cNvPr id="18" name="Arrow: Right 17">
            <a:extLst>
              <a:ext uri="{FF2B5EF4-FFF2-40B4-BE49-F238E27FC236}">
                <a16:creationId xmlns:a16="http://schemas.microsoft.com/office/drawing/2014/main" id="{C9B112C0-E90D-F45B-1DC1-1EC48232B4E6}"/>
              </a:ext>
            </a:extLst>
          </p:cNvPr>
          <p:cNvSpPr/>
          <p:nvPr/>
        </p:nvSpPr>
        <p:spPr>
          <a:xfrm rot="10800000">
            <a:off x="4964288" y="3892262"/>
            <a:ext cx="322119" cy="95596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TextBox 18">
            <a:extLst>
              <a:ext uri="{FF2B5EF4-FFF2-40B4-BE49-F238E27FC236}">
                <a16:creationId xmlns:a16="http://schemas.microsoft.com/office/drawing/2014/main" id="{8B0A533E-6A50-248F-3F77-EF443C00E0A8}"/>
              </a:ext>
            </a:extLst>
          </p:cNvPr>
          <p:cNvSpPr txBox="1"/>
          <p:nvPr/>
        </p:nvSpPr>
        <p:spPr>
          <a:xfrm>
            <a:off x="382921" y="3337723"/>
            <a:ext cx="1987724" cy="276999"/>
          </a:xfrm>
          <a:prstGeom prst="rect">
            <a:avLst/>
          </a:prstGeom>
          <a:noFill/>
        </p:spPr>
        <p:txBody>
          <a:bodyPr wrap="none" lIns="0" tIns="0" rIns="0" bIns="0" rtlCol="0">
            <a:spAutoFit/>
          </a:bodyPr>
          <a:lstStyle/>
          <a:p>
            <a:pPr algn="l"/>
            <a:r>
              <a:rPr lang="en-US" dirty="0"/>
              <a:t>Recommendations:</a:t>
            </a:r>
            <a:endParaRPr lang="en-CH" dirty="0"/>
          </a:p>
        </p:txBody>
      </p:sp>
      <p:sp>
        <p:nvSpPr>
          <p:cNvPr id="20" name="TextBox 19">
            <a:extLst>
              <a:ext uri="{FF2B5EF4-FFF2-40B4-BE49-F238E27FC236}">
                <a16:creationId xmlns:a16="http://schemas.microsoft.com/office/drawing/2014/main" id="{8F9A1418-0D75-C14D-E519-397AC520CF1D}"/>
              </a:ext>
            </a:extLst>
          </p:cNvPr>
          <p:cNvSpPr txBox="1"/>
          <p:nvPr/>
        </p:nvSpPr>
        <p:spPr>
          <a:xfrm>
            <a:off x="3190009" y="6110977"/>
            <a:ext cx="5014193" cy="184666"/>
          </a:xfrm>
          <a:prstGeom prst="rect">
            <a:avLst/>
          </a:prstGeom>
          <a:noFill/>
        </p:spPr>
        <p:txBody>
          <a:bodyPr wrap="none" lIns="0" tIns="0" rIns="0" bIns="0" rtlCol="0">
            <a:spAutoFit/>
          </a:bodyPr>
          <a:lstStyle/>
          <a:p>
            <a:pPr algn="l"/>
            <a:r>
              <a:rPr lang="en-US" sz="1200" i="1" dirty="0"/>
              <a:t>All information courtesy of B. Shepherd, STFC (presented at IFAST 2024)</a:t>
            </a:r>
            <a:endParaRPr lang="en-CH" sz="1200" i="1" dirty="0"/>
          </a:p>
        </p:txBody>
      </p:sp>
    </p:spTree>
    <p:extLst>
      <p:ext uri="{BB962C8B-B14F-4D97-AF65-F5344CB8AC3E}">
        <p14:creationId xmlns:p14="http://schemas.microsoft.com/office/powerpoint/2010/main" val="375991285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4553" y="923449"/>
            <a:ext cx="9094255" cy="1243246"/>
          </a:xfrm>
        </p:spPr>
        <p:txBody>
          <a:bodyPr/>
          <a:lstStyle/>
          <a:p>
            <a:r>
              <a:rPr lang="fr-CH" dirty="0"/>
              <a:t>Multiples directions for </a:t>
            </a:r>
            <a:r>
              <a:rPr lang="fr-CH" dirty="0" err="1"/>
              <a:t>accelerator</a:t>
            </a:r>
            <a:r>
              <a:rPr lang="fr-CH" dirty="0"/>
              <a:t> R&amp;D in the XXI century</a:t>
            </a:r>
            <a:endParaRPr lang="en-GB"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96</a:t>
            </a:fld>
            <a:endParaRPr lang="en-GB"/>
          </a:p>
        </p:txBody>
      </p:sp>
      <p:pic>
        <p:nvPicPr>
          <p:cNvPr id="8" name="Picture 2" descr="http://www.clab.edc.uoc.gr/materials/pc/img/duck_detector.gif">
            <a:extLst>
              <a:ext uri="{FF2B5EF4-FFF2-40B4-BE49-F238E27FC236}">
                <a16:creationId xmlns:a16="http://schemas.microsoft.com/office/drawing/2014/main" id="{9049629B-329C-46DB-AFB9-CD7620CA0E1E}"/>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394564" y="2692525"/>
            <a:ext cx="3514244" cy="2516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265720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848173"/>
          </a:xfrm>
        </p:spPr>
        <p:txBody>
          <a:bodyPr/>
          <a:lstStyle/>
          <a:p>
            <a:r>
              <a:rPr lang="en-GB" sz="4400" dirty="0"/>
              <a:t>The energy sustainability frontier</a:t>
            </a:r>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97</a:t>
            </a:fld>
            <a:endParaRPr lang="en-GB"/>
          </a:p>
        </p:txBody>
      </p:sp>
      <p:graphicFrame>
        <p:nvGraphicFramePr>
          <p:cNvPr id="7" name="Content Placeholder 6"/>
          <p:cNvGraphicFramePr>
            <a:graphicFrameLocks/>
          </p:cNvGraphicFramePr>
          <p:nvPr/>
        </p:nvGraphicFramePr>
        <p:xfrm>
          <a:off x="203654" y="4006834"/>
          <a:ext cx="2929238" cy="2240280"/>
        </p:xfrm>
        <a:graphic>
          <a:graphicData uri="http://schemas.openxmlformats.org/drawingml/2006/table">
            <a:tbl>
              <a:tblPr firstRow="1" bandRow="1">
                <a:tableStyleId>{284E427A-3D55-4303-BF80-6455036E1DE7}</a:tableStyleId>
              </a:tblPr>
              <a:tblGrid>
                <a:gridCol w="1211118">
                  <a:extLst>
                    <a:ext uri="{9D8B030D-6E8A-4147-A177-3AD203B41FA5}">
                      <a16:colId xmlns:a16="http://schemas.microsoft.com/office/drawing/2014/main" val="20000"/>
                    </a:ext>
                  </a:extLst>
                </a:gridCol>
                <a:gridCol w="831273">
                  <a:extLst>
                    <a:ext uri="{9D8B030D-6E8A-4147-A177-3AD203B41FA5}">
                      <a16:colId xmlns:a16="http://schemas.microsoft.com/office/drawing/2014/main" val="20001"/>
                    </a:ext>
                  </a:extLst>
                </a:gridCol>
                <a:gridCol w="886847">
                  <a:extLst>
                    <a:ext uri="{9D8B030D-6E8A-4147-A177-3AD203B41FA5}">
                      <a16:colId xmlns:a16="http://schemas.microsoft.com/office/drawing/2014/main" val="20002"/>
                    </a:ext>
                  </a:extLst>
                </a:gridCol>
              </a:tblGrid>
              <a:tr h="202014">
                <a:tc gridSpan="3">
                  <a:txBody>
                    <a:bodyPr/>
                    <a:lstStyle/>
                    <a:p>
                      <a:pPr algn="ctr"/>
                      <a:r>
                        <a:rPr lang="en-GB" sz="1100" dirty="0"/>
                        <a:t>Electrical power consumption (MW) for LHC and future projects (estimated)</a:t>
                      </a:r>
                    </a:p>
                  </a:txBody>
                  <a:tcPr/>
                </a:tc>
                <a:tc hMerge="1">
                  <a:txBody>
                    <a:bodyPr/>
                    <a:lstStyle/>
                    <a:p>
                      <a:pPr algn="ctr"/>
                      <a:endParaRPr lang="en-GB" sz="1600" dirty="0"/>
                    </a:p>
                  </a:txBody>
                  <a:tcPr/>
                </a:tc>
                <a:tc hMerge="1">
                  <a:txBody>
                    <a:bodyPr/>
                    <a:lstStyle/>
                    <a:p>
                      <a:endParaRPr lang="en-GB" dirty="0"/>
                    </a:p>
                  </a:txBody>
                  <a:tcPr/>
                </a:tc>
                <a:extLst>
                  <a:ext uri="{0D108BD9-81ED-4DB2-BD59-A6C34878D82A}">
                    <a16:rowId xmlns:a16="http://schemas.microsoft.com/office/drawing/2014/main" val="10000"/>
                  </a:ext>
                </a:extLst>
              </a:tr>
              <a:tr h="202014">
                <a:tc>
                  <a:txBody>
                    <a:bodyPr/>
                    <a:lstStyle/>
                    <a:p>
                      <a:endParaRPr lang="en-GB" sz="1100" dirty="0"/>
                    </a:p>
                  </a:txBody>
                  <a:tcPr/>
                </a:tc>
                <a:tc>
                  <a:txBody>
                    <a:bodyPr/>
                    <a:lstStyle/>
                    <a:p>
                      <a:pPr algn="ctr"/>
                      <a:r>
                        <a:rPr lang="en-GB" sz="1100" dirty="0"/>
                        <a:t>normal</a:t>
                      </a:r>
                    </a:p>
                  </a:txBody>
                  <a:tcPr/>
                </a:tc>
                <a:tc>
                  <a:txBody>
                    <a:bodyPr/>
                    <a:lstStyle/>
                    <a:p>
                      <a:pPr algn="ctr"/>
                      <a:r>
                        <a:rPr lang="en-GB" sz="1100" dirty="0"/>
                        <a:t>Stand-by</a:t>
                      </a:r>
                    </a:p>
                  </a:txBody>
                  <a:tcPr/>
                </a:tc>
                <a:extLst>
                  <a:ext uri="{0D108BD9-81ED-4DB2-BD59-A6C34878D82A}">
                    <a16:rowId xmlns:a16="http://schemas.microsoft.com/office/drawing/2014/main" val="10001"/>
                  </a:ext>
                </a:extLst>
              </a:tr>
              <a:tr h="202014">
                <a:tc>
                  <a:txBody>
                    <a:bodyPr/>
                    <a:lstStyle/>
                    <a:p>
                      <a:r>
                        <a:rPr lang="en-GB" sz="1100" dirty="0"/>
                        <a:t>LHC</a:t>
                      </a:r>
                    </a:p>
                  </a:txBody>
                  <a:tcPr/>
                </a:tc>
                <a:tc>
                  <a:txBody>
                    <a:bodyPr/>
                    <a:lstStyle/>
                    <a:p>
                      <a:pPr algn="ctr"/>
                      <a:r>
                        <a:rPr lang="en-GB" sz="1100" dirty="0"/>
                        <a:t>122</a:t>
                      </a:r>
                    </a:p>
                  </a:txBody>
                  <a:tcPr/>
                </a:tc>
                <a:tc>
                  <a:txBody>
                    <a:bodyPr/>
                    <a:lstStyle/>
                    <a:p>
                      <a:pPr algn="ctr"/>
                      <a:r>
                        <a:rPr lang="en-GB" sz="1100" dirty="0"/>
                        <a:t>89</a:t>
                      </a:r>
                    </a:p>
                  </a:txBody>
                  <a:tcPr/>
                </a:tc>
                <a:extLst>
                  <a:ext uri="{0D108BD9-81ED-4DB2-BD59-A6C34878D82A}">
                    <a16:rowId xmlns:a16="http://schemas.microsoft.com/office/drawing/2014/main" val="10002"/>
                  </a:ext>
                </a:extLst>
              </a:tr>
              <a:tr h="202014">
                <a:tc>
                  <a:txBody>
                    <a:bodyPr/>
                    <a:lstStyle/>
                    <a:p>
                      <a:r>
                        <a:rPr lang="en-GB" sz="1100" dirty="0"/>
                        <a:t>HL-LHC</a:t>
                      </a:r>
                    </a:p>
                  </a:txBody>
                  <a:tcPr/>
                </a:tc>
                <a:tc>
                  <a:txBody>
                    <a:bodyPr/>
                    <a:lstStyle/>
                    <a:p>
                      <a:pPr algn="ctr"/>
                      <a:r>
                        <a:rPr lang="en-GB" sz="1100" dirty="0"/>
                        <a:t>141</a:t>
                      </a:r>
                    </a:p>
                  </a:txBody>
                  <a:tcPr/>
                </a:tc>
                <a:tc>
                  <a:txBody>
                    <a:bodyPr/>
                    <a:lstStyle/>
                    <a:p>
                      <a:pPr algn="ctr"/>
                      <a:r>
                        <a:rPr lang="en-GB" sz="1100" dirty="0"/>
                        <a:t>101</a:t>
                      </a:r>
                    </a:p>
                  </a:txBody>
                  <a:tcPr/>
                </a:tc>
                <a:extLst>
                  <a:ext uri="{0D108BD9-81ED-4DB2-BD59-A6C34878D82A}">
                    <a16:rowId xmlns:a16="http://schemas.microsoft.com/office/drawing/2014/main" val="10003"/>
                  </a:ext>
                </a:extLst>
              </a:tr>
              <a:tr h="202014">
                <a:tc>
                  <a:txBody>
                    <a:bodyPr/>
                    <a:lstStyle/>
                    <a:p>
                      <a:r>
                        <a:rPr lang="en-GB" sz="1100" dirty="0"/>
                        <a:t>ILC</a:t>
                      </a:r>
                    </a:p>
                  </a:txBody>
                  <a:tcPr/>
                </a:tc>
                <a:tc>
                  <a:txBody>
                    <a:bodyPr/>
                    <a:lstStyle/>
                    <a:p>
                      <a:pPr algn="ctr"/>
                      <a:r>
                        <a:rPr lang="en-GB" sz="1100" dirty="0"/>
                        <a:t>230</a:t>
                      </a:r>
                    </a:p>
                  </a:txBody>
                  <a:tcPr/>
                </a:tc>
                <a:tc>
                  <a:txBody>
                    <a:bodyPr/>
                    <a:lstStyle/>
                    <a:p>
                      <a:pPr algn="ctr"/>
                      <a:endParaRPr lang="en-GB" sz="1100" dirty="0"/>
                    </a:p>
                  </a:txBody>
                  <a:tcPr/>
                </a:tc>
                <a:extLst>
                  <a:ext uri="{0D108BD9-81ED-4DB2-BD59-A6C34878D82A}">
                    <a16:rowId xmlns:a16="http://schemas.microsoft.com/office/drawing/2014/main" val="10004"/>
                  </a:ext>
                </a:extLst>
              </a:tr>
              <a:tr h="202014">
                <a:tc>
                  <a:txBody>
                    <a:bodyPr/>
                    <a:lstStyle/>
                    <a:p>
                      <a:r>
                        <a:rPr lang="en-GB" sz="1100" dirty="0"/>
                        <a:t>CLIC 500 </a:t>
                      </a:r>
                      <a:r>
                        <a:rPr lang="en-GB" sz="1100" dirty="0" err="1"/>
                        <a:t>GeV</a:t>
                      </a:r>
                      <a:endParaRPr lang="en-GB" sz="1100" dirty="0"/>
                    </a:p>
                  </a:txBody>
                  <a:tcPr/>
                </a:tc>
                <a:tc>
                  <a:txBody>
                    <a:bodyPr/>
                    <a:lstStyle/>
                    <a:p>
                      <a:pPr algn="ctr"/>
                      <a:r>
                        <a:rPr lang="en-GB" sz="1100" dirty="0"/>
                        <a:t>235</a:t>
                      </a:r>
                    </a:p>
                  </a:txBody>
                  <a:tcPr/>
                </a:tc>
                <a:tc>
                  <a:txBody>
                    <a:bodyPr/>
                    <a:lstStyle/>
                    <a:p>
                      <a:pPr algn="ctr"/>
                      <a:r>
                        <a:rPr lang="en-GB" sz="1100" dirty="0"/>
                        <a:t>167</a:t>
                      </a:r>
                    </a:p>
                  </a:txBody>
                  <a:tcPr/>
                </a:tc>
                <a:extLst>
                  <a:ext uri="{0D108BD9-81ED-4DB2-BD59-A6C34878D82A}">
                    <a16:rowId xmlns:a16="http://schemas.microsoft.com/office/drawing/2014/main" val="10005"/>
                  </a:ext>
                </a:extLst>
              </a:tr>
              <a:tr h="202014">
                <a:tc>
                  <a:txBody>
                    <a:bodyPr/>
                    <a:lstStyle/>
                    <a:p>
                      <a:r>
                        <a:rPr lang="en-GB" sz="1100" dirty="0"/>
                        <a:t>CLIC 1.5</a:t>
                      </a:r>
                      <a:r>
                        <a:rPr lang="en-GB" sz="1100" baseline="0" dirty="0"/>
                        <a:t> </a:t>
                      </a:r>
                      <a:r>
                        <a:rPr lang="en-GB" sz="1100" baseline="0" dirty="0" err="1"/>
                        <a:t>TeV</a:t>
                      </a:r>
                      <a:endParaRPr lang="en-GB" sz="1100" dirty="0"/>
                    </a:p>
                  </a:txBody>
                  <a:tcPr/>
                </a:tc>
                <a:tc>
                  <a:txBody>
                    <a:bodyPr/>
                    <a:lstStyle/>
                    <a:p>
                      <a:pPr algn="ctr"/>
                      <a:r>
                        <a:rPr lang="en-GB" sz="1100" dirty="0"/>
                        <a:t>364</a:t>
                      </a:r>
                    </a:p>
                  </a:txBody>
                  <a:tcPr/>
                </a:tc>
                <a:tc>
                  <a:txBody>
                    <a:bodyPr/>
                    <a:lstStyle/>
                    <a:p>
                      <a:pPr algn="ctr"/>
                      <a:r>
                        <a:rPr lang="en-GB" sz="1100" dirty="0"/>
                        <a:t>190</a:t>
                      </a:r>
                    </a:p>
                  </a:txBody>
                  <a:tcPr/>
                </a:tc>
                <a:extLst>
                  <a:ext uri="{0D108BD9-81ED-4DB2-BD59-A6C34878D82A}">
                    <a16:rowId xmlns:a16="http://schemas.microsoft.com/office/drawing/2014/main" val="10006"/>
                  </a:ext>
                </a:extLst>
              </a:tr>
              <a:tr h="202014">
                <a:tc>
                  <a:txBody>
                    <a:bodyPr/>
                    <a:lstStyle/>
                    <a:p>
                      <a:r>
                        <a:rPr lang="en-GB" sz="1100" dirty="0"/>
                        <a:t>FCC </a:t>
                      </a:r>
                      <a:r>
                        <a:rPr lang="en-GB" sz="1100" dirty="0" err="1"/>
                        <a:t>hh</a:t>
                      </a:r>
                      <a:endParaRPr lang="en-GB" sz="1100" dirty="0"/>
                    </a:p>
                  </a:txBody>
                  <a:tcPr/>
                </a:tc>
                <a:tc>
                  <a:txBody>
                    <a:bodyPr/>
                    <a:lstStyle/>
                    <a:p>
                      <a:pPr algn="ctr"/>
                      <a:r>
                        <a:rPr lang="fr-CH" sz="1100" dirty="0"/>
                        <a:t>5</a:t>
                      </a:r>
                      <a:r>
                        <a:rPr lang="en-GB" sz="1100" dirty="0"/>
                        <a:t>80</a:t>
                      </a:r>
                    </a:p>
                  </a:txBody>
                  <a:tcPr/>
                </a:tc>
                <a:tc>
                  <a:txBody>
                    <a:bodyPr/>
                    <a:lstStyle/>
                    <a:p>
                      <a:pPr algn="ctr"/>
                      <a:r>
                        <a:rPr lang="en-GB" sz="1100" dirty="0"/>
                        <a:t>300?</a:t>
                      </a:r>
                    </a:p>
                  </a:txBody>
                  <a:tcPr/>
                </a:tc>
                <a:extLst>
                  <a:ext uri="{0D108BD9-81ED-4DB2-BD59-A6C34878D82A}">
                    <a16:rowId xmlns:a16="http://schemas.microsoft.com/office/drawing/2014/main" val="10007"/>
                  </a:ext>
                </a:extLst>
              </a:tr>
            </a:tbl>
          </a:graphicData>
        </a:graphic>
      </p:graphicFrame>
      <p:sp>
        <p:nvSpPr>
          <p:cNvPr id="8" name="TextBox 7"/>
          <p:cNvSpPr txBox="1"/>
          <p:nvPr/>
        </p:nvSpPr>
        <p:spPr>
          <a:xfrm>
            <a:off x="2347746" y="975689"/>
            <a:ext cx="6146368" cy="127727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spcAft>
                <a:spcPts val="600"/>
              </a:spcAft>
            </a:pPr>
            <a:r>
              <a:rPr lang="en-GB" b="1" dirty="0">
                <a:latin typeface="Calibri" panose="020F0502020204030204" pitchFamily="34" charset="0"/>
                <a:cs typeface="Calibri" panose="020F0502020204030204" pitchFamily="34" charset="0"/>
              </a:rPr>
              <a:t>Future large projects require huge amounts of electrical power</a:t>
            </a:r>
          </a:p>
          <a:p>
            <a:r>
              <a:rPr lang="en-GB" dirty="0">
                <a:latin typeface="Calibri" panose="020F0502020204030204" pitchFamily="34" charset="0"/>
                <a:cs typeface="Calibri" panose="020F0502020204030204" pitchFamily="34" charset="0"/>
              </a:rPr>
              <a:t>Example:  the ILC needs about 1/3 of a Fukushima-type nuclear reactor, or in alternative 200 large windmills (80m diameter, 2.5 MW, 50% efficiency) covering a 100 km distance.</a:t>
            </a:r>
          </a:p>
        </p:txBody>
      </p:sp>
      <p:graphicFrame>
        <p:nvGraphicFramePr>
          <p:cNvPr id="9" name="Content Placeholder 6"/>
          <p:cNvGraphicFramePr>
            <a:graphicFrameLocks/>
          </p:cNvGraphicFramePr>
          <p:nvPr/>
        </p:nvGraphicFramePr>
        <p:xfrm>
          <a:off x="203654" y="979285"/>
          <a:ext cx="1828730" cy="2850888"/>
        </p:xfrm>
        <a:graphic>
          <a:graphicData uri="http://schemas.openxmlformats.org/drawingml/2006/table">
            <a:tbl>
              <a:tblPr firstRow="1" bandRow="1">
                <a:tableStyleId>{284E427A-3D55-4303-BF80-6455036E1DE7}</a:tableStyleId>
              </a:tblPr>
              <a:tblGrid>
                <a:gridCol w="1143000">
                  <a:extLst>
                    <a:ext uri="{9D8B030D-6E8A-4147-A177-3AD203B41FA5}">
                      <a16:colId xmlns:a16="http://schemas.microsoft.com/office/drawing/2014/main" val="20000"/>
                    </a:ext>
                  </a:extLst>
                </a:gridCol>
                <a:gridCol w="685730">
                  <a:extLst>
                    <a:ext uri="{9D8B030D-6E8A-4147-A177-3AD203B41FA5}">
                      <a16:colId xmlns:a16="http://schemas.microsoft.com/office/drawing/2014/main" val="20001"/>
                    </a:ext>
                  </a:extLst>
                </a:gridCol>
              </a:tblGrid>
              <a:tr h="202014">
                <a:tc gridSpan="2">
                  <a:txBody>
                    <a:bodyPr/>
                    <a:lstStyle/>
                    <a:p>
                      <a:pPr algn="ctr"/>
                      <a:r>
                        <a:rPr lang="en-GB" sz="1100" dirty="0"/>
                        <a:t>Total electricity</a:t>
                      </a:r>
                      <a:r>
                        <a:rPr lang="en-GB" sz="1100" baseline="0" dirty="0"/>
                        <a:t> </a:t>
                      </a:r>
                      <a:r>
                        <a:rPr lang="en-GB" sz="1100" dirty="0"/>
                        <a:t>consumption </a:t>
                      </a:r>
                      <a:r>
                        <a:rPr lang="fr-CH" sz="1100" dirty="0"/>
                        <a:t>(</a:t>
                      </a:r>
                      <a:r>
                        <a:rPr lang="fr-CH" sz="1100" dirty="0" err="1"/>
                        <a:t>GWh</a:t>
                      </a:r>
                      <a:r>
                        <a:rPr lang="fr-CH" sz="1100" dirty="0"/>
                        <a:t>/y)</a:t>
                      </a:r>
                      <a:endParaRPr lang="en-GB" sz="1100" dirty="0"/>
                    </a:p>
                  </a:txBody>
                  <a:tcPr/>
                </a:tc>
                <a:tc hMerge="1">
                  <a:txBody>
                    <a:bodyPr/>
                    <a:lstStyle/>
                    <a:p>
                      <a:pPr algn="ctr"/>
                      <a:endParaRPr lang="en-GB" sz="1600" dirty="0"/>
                    </a:p>
                  </a:txBody>
                  <a:tcPr/>
                </a:tc>
                <a:extLst>
                  <a:ext uri="{0D108BD9-81ED-4DB2-BD59-A6C34878D82A}">
                    <a16:rowId xmlns:a16="http://schemas.microsoft.com/office/drawing/2014/main" val="10000"/>
                  </a:ext>
                </a:extLst>
              </a:tr>
              <a:tr h="202014">
                <a:tc>
                  <a:txBody>
                    <a:bodyPr/>
                    <a:lstStyle/>
                    <a:p>
                      <a:pPr algn="just">
                        <a:spcBef>
                          <a:spcPts val="600"/>
                        </a:spcBef>
                        <a:spcAft>
                          <a:spcPts val="600"/>
                        </a:spcAft>
                      </a:pPr>
                      <a:r>
                        <a:rPr lang="en-GB" sz="1200" dirty="0">
                          <a:effectLst/>
                        </a:rPr>
                        <a:t>PSI</a:t>
                      </a:r>
                      <a:endParaRPr lang="en-GB" sz="1200" dirty="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125</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1"/>
                  </a:ext>
                </a:extLst>
              </a:tr>
              <a:tr h="202014">
                <a:tc>
                  <a:txBody>
                    <a:bodyPr/>
                    <a:lstStyle/>
                    <a:p>
                      <a:pPr algn="just">
                        <a:spcBef>
                          <a:spcPts val="600"/>
                        </a:spcBef>
                        <a:spcAft>
                          <a:spcPts val="600"/>
                        </a:spcAft>
                      </a:pPr>
                      <a:r>
                        <a:rPr lang="en-GB" sz="1200">
                          <a:effectLst/>
                        </a:rPr>
                        <a:t>ESRF</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60</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2"/>
                  </a:ext>
                </a:extLst>
              </a:tr>
              <a:tr h="202014">
                <a:tc>
                  <a:txBody>
                    <a:bodyPr/>
                    <a:lstStyle/>
                    <a:p>
                      <a:pPr algn="just">
                        <a:spcBef>
                          <a:spcPts val="600"/>
                        </a:spcBef>
                        <a:spcAft>
                          <a:spcPts val="600"/>
                        </a:spcAft>
                      </a:pPr>
                      <a:r>
                        <a:rPr lang="en-GB" sz="1200" dirty="0">
                          <a:effectLst/>
                        </a:rPr>
                        <a:t>ISIS</a:t>
                      </a:r>
                      <a:endParaRPr lang="en-GB" sz="1200" dirty="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70</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3"/>
                  </a:ext>
                </a:extLst>
              </a:tr>
              <a:tr h="202014">
                <a:tc>
                  <a:txBody>
                    <a:bodyPr/>
                    <a:lstStyle/>
                    <a:p>
                      <a:pPr algn="just">
                        <a:spcBef>
                          <a:spcPts val="600"/>
                        </a:spcBef>
                        <a:spcAft>
                          <a:spcPts val="600"/>
                        </a:spcAft>
                      </a:pPr>
                      <a:r>
                        <a:rPr lang="en-GB" sz="1200">
                          <a:effectLst/>
                        </a:rPr>
                        <a:t>KVI</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4</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4"/>
                  </a:ext>
                </a:extLst>
              </a:tr>
              <a:tr h="202014">
                <a:tc>
                  <a:txBody>
                    <a:bodyPr/>
                    <a:lstStyle/>
                    <a:p>
                      <a:pPr algn="just">
                        <a:spcBef>
                          <a:spcPts val="600"/>
                        </a:spcBef>
                        <a:spcAft>
                          <a:spcPts val="600"/>
                        </a:spcAft>
                      </a:pPr>
                      <a:r>
                        <a:rPr lang="en-GB" sz="1200">
                          <a:effectLst/>
                        </a:rPr>
                        <a:t>INFN</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25</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5"/>
                  </a:ext>
                </a:extLst>
              </a:tr>
              <a:tr h="202014">
                <a:tc>
                  <a:txBody>
                    <a:bodyPr/>
                    <a:lstStyle/>
                    <a:p>
                      <a:pPr algn="just">
                        <a:spcBef>
                          <a:spcPts val="600"/>
                        </a:spcBef>
                        <a:spcAft>
                          <a:spcPts val="600"/>
                        </a:spcAft>
                      </a:pPr>
                      <a:r>
                        <a:rPr lang="en-GB" sz="1200">
                          <a:effectLst/>
                        </a:rPr>
                        <a:t>ALBA-CELLS</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20</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6"/>
                  </a:ext>
                </a:extLst>
              </a:tr>
              <a:tr h="202014">
                <a:tc>
                  <a:txBody>
                    <a:bodyPr/>
                    <a:lstStyle/>
                    <a:p>
                      <a:pPr algn="just">
                        <a:spcBef>
                          <a:spcPts val="600"/>
                        </a:spcBef>
                        <a:spcAft>
                          <a:spcPts val="600"/>
                        </a:spcAft>
                      </a:pPr>
                      <a:r>
                        <a:rPr lang="en-GB" sz="1200">
                          <a:effectLst/>
                        </a:rPr>
                        <a:t>GSI</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60</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7"/>
                  </a:ext>
                </a:extLst>
              </a:tr>
              <a:tr h="202014">
                <a:tc>
                  <a:txBody>
                    <a:bodyPr/>
                    <a:lstStyle/>
                    <a:p>
                      <a:pPr algn="just">
                        <a:spcBef>
                          <a:spcPts val="600"/>
                        </a:spcBef>
                        <a:spcAft>
                          <a:spcPts val="600"/>
                        </a:spcAft>
                      </a:pPr>
                      <a:r>
                        <a:rPr lang="en-GB" sz="1200">
                          <a:effectLst/>
                        </a:rPr>
                        <a:t>CERN</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1200</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8"/>
                  </a:ext>
                </a:extLst>
              </a:tr>
              <a:tr h="202014">
                <a:tc>
                  <a:txBody>
                    <a:bodyPr/>
                    <a:lstStyle/>
                    <a:p>
                      <a:pPr algn="just">
                        <a:spcBef>
                          <a:spcPts val="600"/>
                        </a:spcBef>
                        <a:spcAft>
                          <a:spcPts val="600"/>
                        </a:spcAft>
                      </a:pPr>
                      <a:r>
                        <a:rPr lang="en-GB" sz="1200">
                          <a:effectLst/>
                        </a:rPr>
                        <a:t>SOLEIL</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37</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09"/>
                  </a:ext>
                </a:extLst>
              </a:tr>
              <a:tr h="202014">
                <a:tc>
                  <a:txBody>
                    <a:bodyPr/>
                    <a:lstStyle/>
                    <a:p>
                      <a:pPr algn="just">
                        <a:spcBef>
                          <a:spcPts val="600"/>
                        </a:spcBef>
                        <a:spcAft>
                          <a:spcPts val="600"/>
                        </a:spcAft>
                      </a:pPr>
                      <a:r>
                        <a:rPr lang="en-GB" sz="1200">
                          <a:effectLst/>
                        </a:rPr>
                        <a:t>ESS</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317</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10"/>
                  </a:ext>
                </a:extLst>
              </a:tr>
              <a:tr h="202014">
                <a:tc>
                  <a:txBody>
                    <a:bodyPr/>
                    <a:lstStyle/>
                    <a:p>
                      <a:pPr algn="just">
                        <a:spcBef>
                          <a:spcPts val="600"/>
                        </a:spcBef>
                        <a:spcAft>
                          <a:spcPts val="600"/>
                        </a:spcAft>
                      </a:pPr>
                      <a:r>
                        <a:rPr lang="en-GB" sz="1200">
                          <a:effectLst/>
                        </a:rPr>
                        <a:t>MAX IV</a:t>
                      </a:r>
                      <a:endParaRPr lang="en-GB" sz="1200">
                        <a:effectLst/>
                        <a:latin typeface="Times New Roman"/>
                        <a:ea typeface="Times New Roman"/>
                      </a:endParaRPr>
                    </a:p>
                  </a:txBody>
                  <a:tcPr marL="68580" marR="68580" marT="0" marB="0"/>
                </a:tc>
                <a:tc>
                  <a:txBody>
                    <a:bodyPr/>
                    <a:lstStyle/>
                    <a:p>
                      <a:pPr algn="just">
                        <a:spcBef>
                          <a:spcPts val="600"/>
                        </a:spcBef>
                        <a:spcAft>
                          <a:spcPts val="600"/>
                        </a:spcAft>
                      </a:pPr>
                      <a:r>
                        <a:rPr lang="en-GB" sz="1200">
                          <a:effectLst/>
                        </a:rPr>
                        <a:t>66</a:t>
                      </a:r>
                      <a:endParaRPr lang="en-GB" sz="1200">
                        <a:effectLst/>
                        <a:latin typeface="Times New Roman"/>
                        <a:ea typeface="Times New Roman"/>
                      </a:endParaRPr>
                    </a:p>
                  </a:txBody>
                  <a:tcPr marL="68580" marR="68580" marT="0" marB="0"/>
                </a:tc>
                <a:extLst>
                  <a:ext uri="{0D108BD9-81ED-4DB2-BD59-A6C34878D82A}">
                    <a16:rowId xmlns:a16="http://schemas.microsoft.com/office/drawing/2014/main" val="10011"/>
                  </a:ext>
                </a:extLst>
              </a:tr>
              <a:tr h="202014">
                <a:tc>
                  <a:txBody>
                    <a:bodyPr/>
                    <a:lstStyle/>
                    <a:p>
                      <a:pPr algn="just">
                        <a:spcBef>
                          <a:spcPts val="600"/>
                        </a:spcBef>
                        <a:spcAft>
                          <a:spcPts val="600"/>
                        </a:spcAft>
                      </a:pPr>
                      <a:r>
                        <a:rPr lang="en-GB" sz="1200" dirty="0">
                          <a:effectLst/>
                        </a:rPr>
                        <a:t>DESY</a:t>
                      </a:r>
                      <a:endParaRPr lang="en-GB" sz="1200" dirty="0">
                        <a:effectLst/>
                        <a:latin typeface="Times New Roman"/>
                        <a:ea typeface="Times New Roman"/>
                      </a:endParaRPr>
                    </a:p>
                  </a:txBody>
                  <a:tcPr marL="68580" marR="68580" marT="0" marB="0"/>
                </a:tc>
                <a:tc>
                  <a:txBody>
                    <a:bodyPr/>
                    <a:lstStyle/>
                    <a:p>
                      <a:pPr algn="just">
                        <a:spcBef>
                          <a:spcPts val="600"/>
                        </a:spcBef>
                        <a:spcAft>
                          <a:spcPts val="600"/>
                        </a:spcAft>
                      </a:pPr>
                      <a:r>
                        <a:rPr lang="en-GB" sz="1200" dirty="0">
                          <a:effectLst/>
                        </a:rPr>
                        <a:t>150</a:t>
                      </a:r>
                      <a:endParaRPr lang="en-GB" sz="1200" dirty="0">
                        <a:effectLst/>
                        <a:latin typeface="Times New Roman"/>
                        <a:ea typeface="Times New Roman"/>
                      </a:endParaRPr>
                    </a:p>
                  </a:txBody>
                  <a:tcPr marL="68580" marR="68580" marT="0" marB="0"/>
                </a:tc>
                <a:extLst>
                  <a:ext uri="{0D108BD9-81ED-4DB2-BD59-A6C34878D82A}">
                    <a16:rowId xmlns:a16="http://schemas.microsoft.com/office/drawing/2014/main" val="10012"/>
                  </a:ext>
                </a:extLst>
              </a:tr>
            </a:tbl>
          </a:graphicData>
        </a:graphic>
      </p:graphicFrame>
      <p:sp>
        <p:nvSpPr>
          <p:cNvPr id="6" name="TextBox 5">
            <a:extLst>
              <a:ext uri="{FF2B5EF4-FFF2-40B4-BE49-F238E27FC236}">
                <a16:creationId xmlns:a16="http://schemas.microsoft.com/office/drawing/2014/main" id="{11A64604-2ED2-D8C6-A390-A12F6753A87C}"/>
              </a:ext>
            </a:extLst>
          </p:cNvPr>
          <p:cNvSpPr txBox="1"/>
          <p:nvPr/>
        </p:nvSpPr>
        <p:spPr>
          <a:xfrm>
            <a:off x="8991600" y="938890"/>
            <a:ext cx="2914926" cy="1384995"/>
          </a:xfrm>
          <a:prstGeom prst="rect">
            <a:avLst/>
          </a:prstGeom>
          <a:noFill/>
        </p:spPr>
        <p:txBody>
          <a:bodyPr wrap="square" lIns="0" tIns="0" rIns="0" bIns="0" rtlCol="0">
            <a:spAutoFit/>
          </a:bodyPr>
          <a:lstStyle/>
          <a:p>
            <a:pPr algn="l"/>
            <a:r>
              <a:rPr lang="en-GB" dirty="0">
                <a:latin typeface="Calibri" panose="020F0502020204030204" pitchFamily="34" charset="0"/>
                <a:cs typeface="Calibri" panose="020F0502020204030204" pitchFamily="34" charset="0"/>
              </a:rPr>
              <a:t>A particle accelerators is a device that converts electrical energy from the grid into high-quality kinetic energy at sub-atomic scale (</a:t>
            </a:r>
            <a:r>
              <a:rPr lang="en-GB" i="1" dirty="0">
                <a:latin typeface="Calibri" panose="020F0502020204030204" pitchFamily="34" charset="0"/>
                <a:cs typeface="Calibri" panose="020F0502020204030204" pitchFamily="34" charset="0"/>
              </a:rPr>
              <a:t>beam energy</a:t>
            </a:r>
            <a:r>
              <a:rPr lang="en-GB" dirty="0">
                <a:latin typeface="Calibri" panose="020F0502020204030204" pitchFamily="34" charset="0"/>
                <a:cs typeface="Calibri" panose="020F0502020204030204" pitchFamily="34" charset="0"/>
              </a:rPr>
              <a:t>).</a:t>
            </a:r>
          </a:p>
        </p:txBody>
      </p:sp>
      <p:sp>
        <p:nvSpPr>
          <p:cNvPr id="10" name="TextBox 9">
            <a:extLst>
              <a:ext uri="{FF2B5EF4-FFF2-40B4-BE49-F238E27FC236}">
                <a16:creationId xmlns:a16="http://schemas.microsoft.com/office/drawing/2014/main" id="{96395616-90A4-E81D-CBB2-ECE6B6D19B86}"/>
              </a:ext>
            </a:extLst>
          </p:cNvPr>
          <p:cNvSpPr txBox="1"/>
          <p:nvPr/>
        </p:nvSpPr>
        <p:spPr>
          <a:xfrm>
            <a:off x="8561633" y="2441476"/>
            <a:ext cx="3550085" cy="4031873"/>
          </a:xfrm>
          <a:prstGeom prst="rect">
            <a:avLst/>
          </a:prstGeom>
          <a:noFill/>
        </p:spPr>
        <p:txBody>
          <a:bodyPr wrap="square" lIns="0" tIns="0" rIns="0" bIns="0" rtlCol="0">
            <a:spAutoFit/>
          </a:bodyPr>
          <a:lstStyle/>
          <a:p>
            <a:pPr algn="l">
              <a:spcAft>
                <a:spcPts val="600"/>
              </a:spcAft>
            </a:pPr>
            <a:r>
              <a:rPr lang="en-GB" dirty="0">
                <a:latin typeface="Calibri" panose="020F0502020204030204" pitchFamily="34" charset="0"/>
                <a:cs typeface="Calibri" panose="020F0502020204030204" pitchFamily="34" charset="0"/>
              </a:rPr>
              <a:t>After a </a:t>
            </a:r>
            <a:r>
              <a:rPr lang="en-GB" dirty="0">
                <a:solidFill>
                  <a:srgbClr val="FF0000"/>
                </a:solidFill>
                <a:latin typeface="Calibri" panose="020F0502020204030204" pitchFamily="34" charset="0"/>
                <a:cs typeface="Calibri" panose="020F0502020204030204" pitchFamily="34" charset="0"/>
              </a:rPr>
              <a:t>series of transformations</a:t>
            </a:r>
            <a:r>
              <a:rPr lang="en-GB" dirty="0">
                <a:latin typeface="Calibri" panose="020F0502020204030204" pitchFamily="34" charset="0"/>
                <a:cs typeface="Calibri" panose="020F0502020204030204" pitchFamily="34" charset="0"/>
              </a:rPr>
              <a:t>, most of the energy is lost into low-quality heat.</a:t>
            </a:r>
          </a:p>
          <a:p>
            <a:pPr algn="l">
              <a:spcAft>
                <a:spcPts val="600"/>
              </a:spcAft>
            </a:pPr>
            <a:r>
              <a:rPr lang="en-GB" i="1" dirty="0">
                <a:latin typeface="Calibri" panose="020F0502020204030204" pitchFamily="34" charset="0"/>
                <a:cs typeface="Calibri" panose="020F0502020204030204" pitchFamily="34" charset="0"/>
              </a:rPr>
              <a:t>Efficiency can be increased using special devices (e.g. permanent magnets, high-efficiency RF sources, SC RF cavities, etc.) but there is an intrinsic efficiency limit related to the “high-quality” of the energy produced by the accelerator and to its use.</a:t>
            </a:r>
          </a:p>
          <a:p>
            <a:pPr algn="l"/>
            <a:r>
              <a:rPr lang="en-GB" i="1" dirty="0">
                <a:latin typeface="Calibri" panose="020F0502020204030204" pitchFamily="34" charset="0"/>
                <a:cs typeface="Calibri" panose="020F0502020204030204" pitchFamily="34" charset="0"/>
              </a:rPr>
              <a:t>Recuperation of heat is possible, but very inefficient because of low temperatures and distance.</a:t>
            </a:r>
          </a:p>
          <a:p>
            <a:pPr algn="l"/>
            <a:endParaRPr lang="en-GB" i="1" dirty="0">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CD16D9AA-926D-0720-990B-A6EFEBB3BA5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18987" y="2503264"/>
            <a:ext cx="4953533" cy="2811858"/>
          </a:xfrm>
          <a:prstGeom prst="rect">
            <a:avLst/>
          </a:prstGeom>
        </p:spPr>
      </p:pic>
      <p:sp>
        <p:nvSpPr>
          <p:cNvPr id="12" name="TextBox 11">
            <a:extLst>
              <a:ext uri="{FF2B5EF4-FFF2-40B4-BE49-F238E27FC236}">
                <a16:creationId xmlns:a16="http://schemas.microsoft.com/office/drawing/2014/main" id="{1FA0C9F7-65D4-67BE-E197-45F8C5071B9F}"/>
              </a:ext>
            </a:extLst>
          </p:cNvPr>
          <p:cNvSpPr txBox="1"/>
          <p:nvPr/>
        </p:nvSpPr>
        <p:spPr>
          <a:xfrm>
            <a:off x="6746082" y="3726730"/>
            <a:ext cx="1240901" cy="861774"/>
          </a:xfrm>
          <a:prstGeom prst="rect">
            <a:avLst/>
          </a:prstGeom>
        </p:spPr>
        <p:style>
          <a:lnRef idx="1">
            <a:schemeClr val="accent3"/>
          </a:lnRef>
          <a:fillRef idx="2">
            <a:schemeClr val="accent3"/>
          </a:fillRef>
          <a:effectRef idx="1">
            <a:schemeClr val="accent3"/>
          </a:effectRef>
          <a:fontRef idx="minor">
            <a:schemeClr val="dk1"/>
          </a:fontRef>
        </p:style>
        <p:txBody>
          <a:bodyPr wrap="square" lIns="36000" tIns="0" rIns="36000" bIns="0" rtlCol="0">
            <a:spAutoFit/>
          </a:bodyPr>
          <a:lstStyle/>
          <a:p>
            <a:r>
              <a:rPr lang="en-GB" sz="1400" dirty="0"/>
              <a:t>Power flow of PSI cyclotron: grid to beam efficiency 13%</a:t>
            </a:r>
          </a:p>
        </p:txBody>
      </p:sp>
      <p:sp>
        <p:nvSpPr>
          <p:cNvPr id="14" name="TextBox 13">
            <a:extLst>
              <a:ext uri="{FF2B5EF4-FFF2-40B4-BE49-F238E27FC236}">
                <a16:creationId xmlns:a16="http://schemas.microsoft.com/office/drawing/2014/main" id="{7B9A3231-4767-9FCB-06B2-EBAD0F416076}"/>
              </a:ext>
            </a:extLst>
          </p:cNvPr>
          <p:cNvSpPr txBox="1"/>
          <p:nvPr/>
        </p:nvSpPr>
        <p:spPr>
          <a:xfrm>
            <a:off x="3985100" y="5442638"/>
            <a:ext cx="4393990" cy="738664"/>
          </a:xfrm>
          <a:prstGeom prst="rect">
            <a:avLst/>
          </a:prstGeom>
          <a:noFill/>
        </p:spPr>
        <p:txBody>
          <a:bodyPr wrap="square" lIns="0" tIns="0" rIns="0" bIns="0" rtlCol="0">
            <a:spAutoFit/>
          </a:bodyPr>
          <a:lstStyle/>
          <a:p>
            <a:pPr algn="l"/>
            <a:r>
              <a:rPr lang="en-GB" sz="1600" i="1" dirty="0">
                <a:latin typeface="Calibri" panose="020F0502020204030204" pitchFamily="34" charset="0"/>
                <a:cs typeface="Calibri" panose="020F0502020204030204" pitchFamily="34" charset="0"/>
              </a:rPr>
              <a:t>Most of the electricity used by a particle accelerator goes to heating water and air – intrinsic limitation due to the “quality” of the energy stored in the beam  </a:t>
            </a:r>
          </a:p>
        </p:txBody>
      </p:sp>
    </p:spTree>
    <p:extLst>
      <p:ext uri="{BB962C8B-B14F-4D97-AF65-F5344CB8AC3E}">
        <p14:creationId xmlns:p14="http://schemas.microsoft.com/office/powerpoint/2010/main" val="1833925641"/>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9523"/>
            <a:ext cx="12192000" cy="856135"/>
          </a:xfrm>
        </p:spPr>
        <p:txBody>
          <a:bodyPr/>
          <a:lstStyle/>
          <a:p>
            <a:r>
              <a:rPr lang="fr-CH" sz="4000" dirty="0" err="1"/>
              <a:t>Some</a:t>
            </a:r>
            <a:r>
              <a:rPr lang="fr-CH" sz="4000" dirty="0"/>
              <a:t> initiatives to </a:t>
            </a:r>
            <a:r>
              <a:rPr lang="fr-CH" sz="4000" dirty="0" err="1"/>
              <a:t>improve</a:t>
            </a:r>
            <a:r>
              <a:rPr lang="fr-CH" sz="4000" dirty="0"/>
              <a:t> </a:t>
            </a:r>
            <a:r>
              <a:rPr lang="fr-CH" sz="4000" dirty="0" err="1"/>
              <a:t>energy</a:t>
            </a:r>
            <a:r>
              <a:rPr lang="fr-CH" sz="4000" dirty="0"/>
              <a:t> </a:t>
            </a:r>
            <a:r>
              <a:rPr lang="fr-CH" sz="4000" dirty="0" err="1"/>
              <a:t>efficiency</a:t>
            </a:r>
            <a:endParaRPr lang="en-GB" sz="4000" dirty="0"/>
          </a:p>
        </p:txBody>
      </p:sp>
      <p:sp>
        <p:nvSpPr>
          <p:cNvPr id="5" name="Slide Number Placeholder 4"/>
          <p:cNvSpPr>
            <a:spLocks noGrp="1"/>
          </p:cNvSpPr>
          <p:nvPr>
            <p:ph type="sldNum" sz="quarter" idx="12"/>
          </p:nvPr>
        </p:nvSpPr>
        <p:spPr>
          <a:xfrm>
            <a:off x="8534400" y="6356350"/>
            <a:ext cx="457200" cy="365125"/>
          </a:xfrm>
          <a:prstGeom prst="rect">
            <a:avLst/>
          </a:prstGeom>
        </p:spPr>
        <p:txBody>
          <a:bodyPr vert="horz" lIns="91440" tIns="45720" rIns="91440" bIns="45720" rtlCol="0" anchor="ctr"/>
          <a:lstStyle>
            <a:defPPr>
              <a:defRPr lang="fr-FR"/>
            </a:defPPr>
            <a:lvl1pPr marL="0" algn="r" defTabSz="457200" rtl="0" eaLnBrk="1" latinLnBrk="0" hangingPunct="1">
              <a:defRPr sz="1200" b="1" i="0" kern="1200">
                <a:solidFill>
                  <a:schemeClr val="bg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1B4523E-0E60-2F49-A1DB-8E66CE3DE81B}" type="slidenum">
              <a:rPr lang="en-GB" smtClean="0"/>
              <a:pPr/>
              <a:t>98</a:t>
            </a:fld>
            <a:endParaRPr lang="en-GB"/>
          </a:p>
        </p:txBody>
      </p:sp>
      <p:pic>
        <p:nvPicPr>
          <p:cNvPr id="8" name="Picture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14548" y="1199143"/>
            <a:ext cx="2212398" cy="2924213"/>
          </a:xfrm>
          <a:prstGeom prst="rect">
            <a:avLst/>
          </a:prstGeom>
        </p:spPr>
      </p:pic>
      <p:sp>
        <p:nvSpPr>
          <p:cNvPr id="9" name="TextBox 8"/>
          <p:cNvSpPr txBox="1"/>
          <p:nvPr/>
        </p:nvSpPr>
        <p:spPr>
          <a:xfrm>
            <a:off x="522691" y="4371035"/>
            <a:ext cx="2242591" cy="1200329"/>
          </a:xfrm>
          <a:prstGeom prst="rect">
            <a:avLst/>
          </a:prstGeom>
          <a:noFill/>
        </p:spPr>
        <p:txBody>
          <a:bodyPr wrap="square" rtlCol="0">
            <a:spAutoFit/>
          </a:bodyPr>
          <a:lstStyle/>
          <a:p>
            <a:r>
              <a:rPr lang="fr-CH" dirty="0" err="1"/>
              <a:t>Tunable</a:t>
            </a:r>
            <a:r>
              <a:rPr lang="fr-CH" dirty="0"/>
              <a:t> high-gradient permanent </a:t>
            </a:r>
            <a:r>
              <a:rPr lang="fr-CH" dirty="0" err="1"/>
              <a:t>magnet</a:t>
            </a:r>
            <a:r>
              <a:rPr lang="fr-CH" dirty="0"/>
              <a:t> </a:t>
            </a:r>
            <a:r>
              <a:rPr lang="fr-CH" dirty="0" err="1"/>
              <a:t>quadrupoles</a:t>
            </a:r>
            <a:endParaRPr lang="en-GB" dirty="0"/>
          </a:p>
        </p:txBody>
      </p:sp>
      <p:sp>
        <p:nvSpPr>
          <p:cNvPr id="11" name="TextBox 10"/>
          <p:cNvSpPr txBox="1"/>
          <p:nvPr/>
        </p:nvSpPr>
        <p:spPr>
          <a:xfrm>
            <a:off x="3429001" y="4470981"/>
            <a:ext cx="5327574" cy="923330"/>
          </a:xfrm>
          <a:prstGeom prst="rect">
            <a:avLst/>
          </a:prstGeom>
          <a:noFill/>
        </p:spPr>
        <p:txBody>
          <a:bodyPr wrap="square" rtlCol="0">
            <a:spAutoFit/>
          </a:bodyPr>
          <a:lstStyle/>
          <a:p>
            <a:r>
              <a:rPr lang="fr-CH" dirty="0" err="1"/>
              <a:t>Development</a:t>
            </a:r>
            <a:r>
              <a:rPr lang="fr-CH" dirty="0"/>
              <a:t> of high-</a:t>
            </a:r>
            <a:r>
              <a:rPr lang="fr-CH" dirty="0" err="1"/>
              <a:t>efficiency</a:t>
            </a:r>
            <a:r>
              <a:rPr lang="fr-CH" dirty="0"/>
              <a:t> RF power sources.</a:t>
            </a:r>
          </a:p>
          <a:p>
            <a:r>
              <a:rPr lang="fr-CH" dirty="0"/>
              <a:t>Klystrons to </a:t>
            </a:r>
            <a:r>
              <a:rPr lang="fr-CH" dirty="0" err="1"/>
              <a:t>extend</a:t>
            </a:r>
            <a:r>
              <a:rPr lang="fr-CH" dirty="0"/>
              <a:t> </a:t>
            </a:r>
            <a:r>
              <a:rPr lang="fr-CH" dirty="0" err="1"/>
              <a:t>efficiency</a:t>
            </a:r>
            <a:r>
              <a:rPr lang="fr-CH" dirty="0"/>
              <a:t> </a:t>
            </a:r>
            <a:r>
              <a:rPr lang="fr-CH" dirty="0" err="1"/>
              <a:t>from</a:t>
            </a:r>
            <a:r>
              <a:rPr lang="fr-CH" dirty="0"/>
              <a:t> </a:t>
            </a:r>
            <a:r>
              <a:rPr lang="fr-CH" dirty="0" err="1"/>
              <a:t>industrial</a:t>
            </a:r>
            <a:r>
              <a:rPr lang="fr-CH" dirty="0"/>
              <a:t> standards to </a:t>
            </a:r>
            <a:r>
              <a:rPr lang="fr-CH" dirty="0" err="1"/>
              <a:t>utlimate</a:t>
            </a:r>
            <a:r>
              <a:rPr lang="fr-CH" dirty="0"/>
              <a:t> </a:t>
            </a:r>
            <a:r>
              <a:rPr lang="fr-CH" dirty="0" err="1"/>
              <a:t>theoretical</a:t>
            </a:r>
            <a:r>
              <a:rPr lang="fr-CH" dirty="0"/>
              <a:t> </a:t>
            </a:r>
            <a:r>
              <a:rPr lang="fr-CH" dirty="0" err="1"/>
              <a:t>limits</a:t>
            </a:r>
            <a:endParaRPr lang="en-GB" dirty="0"/>
          </a:p>
        </p:txBody>
      </p:sp>
      <p:pic>
        <p:nvPicPr>
          <p:cNvPr id="3" name="Picture 2">
            <a:extLst>
              <a:ext uri="{FF2B5EF4-FFF2-40B4-BE49-F238E27FC236}">
                <a16:creationId xmlns:a16="http://schemas.microsoft.com/office/drawing/2014/main" id="{67870DCE-DACD-5D91-AA2D-FBA945E45A48}"/>
              </a:ext>
            </a:extLst>
          </p:cNvPr>
          <p:cNvPicPr/>
          <p:nvPr/>
        </p:nvPicPr>
        <p:blipFill>
          <a:blip r:embed="rId3" cstate="email">
            <a:extLst>
              <a:ext uri="{28A0092B-C50C-407E-A947-70E740481C1C}">
                <a14:useLocalDpi xmlns:a14="http://schemas.microsoft.com/office/drawing/2010/main"/>
              </a:ext>
            </a:extLst>
          </a:blip>
          <a:stretch>
            <a:fillRect/>
          </a:stretch>
        </p:blipFill>
        <p:spPr>
          <a:xfrm>
            <a:off x="3731857" y="1088068"/>
            <a:ext cx="5850553" cy="3035288"/>
          </a:xfrm>
          <a:prstGeom prst="rect">
            <a:avLst/>
          </a:prstGeom>
        </p:spPr>
      </p:pic>
      <p:pic>
        <p:nvPicPr>
          <p:cNvPr id="4" name="Picture 3">
            <a:extLst>
              <a:ext uri="{FF2B5EF4-FFF2-40B4-BE49-F238E27FC236}">
                <a16:creationId xmlns:a16="http://schemas.microsoft.com/office/drawing/2014/main" id="{C08DD2AE-F462-09AB-51C9-A1727F4EAA6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55485" y="3508452"/>
            <a:ext cx="3368207" cy="2689562"/>
          </a:xfrm>
          <a:prstGeom prst="rect">
            <a:avLst/>
          </a:prstGeom>
        </p:spPr>
      </p:pic>
    </p:spTree>
    <p:extLst>
      <p:ext uri="{BB962C8B-B14F-4D97-AF65-F5344CB8AC3E}">
        <p14:creationId xmlns:p14="http://schemas.microsoft.com/office/powerpoint/2010/main" val="4495925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901B8-8C22-2DAC-5FED-297A38198545}"/>
              </a:ext>
            </a:extLst>
          </p:cNvPr>
          <p:cNvSpPr>
            <a:spLocks noGrp="1"/>
          </p:cNvSpPr>
          <p:nvPr>
            <p:ph type="title"/>
          </p:nvPr>
        </p:nvSpPr>
        <p:spPr>
          <a:xfrm>
            <a:off x="0" y="0"/>
            <a:ext cx="12192000" cy="722764"/>
          </a:xfrm>
        </p:spPr>
        <p:txBody>
          <a:bodyPr anchor="ctr">
            <a:normAutofit/>
          </a:bodyPr>
          <a:lstStyle/>
          <a:p>
            <a:r>
              <a:rPr lang="en-US" dirty="0"/>
              <a:t>Limitations to energy efficiency of accelerators</a:t>
            </a:r>
            <a:endParaRPr lang="en-CH" dirty="0"/>
          </a:p>
        </p:txBody>
      </p:sp>
      <p:sp>
        <p:nvSpPr>
          <p:cNvPr id="4" name="Slide Number Placeholder 3">
            <a:extLst>
              <a:ext uri="{FF2B5EF4-FFF2-40B4-BE49-F238E27FC236}">
                <a16:creationId xmlns:a16="http://schemas.microsoft.com/office/drawing/2014/main" id="{E0A38765-08F0-508F-B465-71C31CD93218}"/>
              </a:ext>
            </a:extLst>
          </p:cNvPr>
          <p:cNvSpPr>
            <a:spLocks noGrp="1"/>
          </p:cNvSpPr>
          <p:nvPr>
            <p:ph type="sldNum" sz="quarter" idx="4"/>
          </p:nvPr>
        </p:nvSpPr>
        <p:spPr>
          <a:xfrm>
            <a:off x="10913835" y="6356351"/>
            <a:ext cx="668565" cy="365125"/>
          </a:xfrm>
        </p:spPr>
        <p:txBody>
          <a:bodyPr anchor="ctr">
            <a:normAutofit/>
          </a:bodyPr>
          <a:lstStyle/>
          <a:p>
            <a:pPr>
              <a:spcAft>
                <a:spcPts val="600"/>
              </a:spcAft>
            </a:pPr>
            <a:fld id="{17918391-D411-FE40-AAD7-861AE5233E0E}" type="slidenum">
              <a:rPr lang="en-US" smtClean="0"/>
              <a:pPr>
                <a:spcAft>
                  <a:spcPts val="600"/>
                </a:spcAft>
              </a:pPr>
              <a:t>99</a:t>
            </a:fld>
            <a:endParaRPr lang="en-US"/>
          </a:p>
        </p:txBody>
      </p:sp>
      <p:pic>
        <p:nvPicPr>
          <p:cNvPr id="7" name="Picture 6">
            <a:extLst>
              <a:ext uri="{FF2B5EF4-FFF2-40B4-BE49-F238E27FC236}">
                <a16:creationId xmlns:a16="http://schemas.microsoft.com/office/drawing/2014/main" id="{4E6E517A-1F28-86A0-2F43-759A3FCBB36B}"/>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69422" y="777542"/>
            <a:ext cx="4997534" cy="2860765"/>
          </a:xfrm>
          <a:prstGeom prst="rect">
            <a:avLst/>
          </a:prstGeom>
        </p:spPr>
      </p:pic>
      <p:pic>
        <p:nvPicPr>
          <p:cNvPr id="8" name="Picture 7">
            <a:extLst>
              <a:ext uri="{FF2B5EF4-FFF2-40B4-BE49-F238E27FC236}">
                <a16:creationId xmlns:a16="http://schemas.microsoft.com/office/drawing/2014/main" id="{E7773378-D5B0-5383-C411-2BB545179E9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68391" y="3832857"/>
            <a:ext cx="5599596" cy="2247601"/>
          </a:xfrm>
          <a:prstGeom prst="rect">
            <a:avLst/>
          </a:prstGeom>
        </p:spPr>
      </p:pic>
      <p:sp>
        <p:nvSpPr>
          <p:cNvPr id="9" name="TextBox 8">
            <a:extLst>
              <a:ext uri="{FF2B5EF4-FFF2-40B4-BE49-F238E27FC236}">
                <a16:creationId xmlns:a16="http://schemas.microsoft.com/office/drawing/2014/main" id="{07C946CC-3F11-DDBC-335D-0B29DAABF711}"/>
              </a:ext>
            </a:extLst>
          </p:cNvPr>
          <p:cNvSpPr txBox="1"/>
          <p:nvPr/>
        </p:nvSpPr>
        <p:spPr>
          <a:xfrm>
            <a:off x="6806045" y="763595"/>
            <a:ext cx="4270400" cy="276999"/>
          </a:xfrm>
          <a:prstGeom prst="rect">
            <a:avLst/>
          </a:prstGeom>
          <a:noFill/>
        </p:spPr>
        <p:txBody>
          <a:bodyPr wrap="none" lIns="0" tIns="0" rIns="0" bIns="0" rtlCol="0">
            <a:spAutoFit/>
          </a:bodyPr>
          <a:lstStyle/>
          <a:p>
            <a:pPr algn="l"/>
            <a:r>
              <a:rPr lang="en-US" dirty="0"/>
              <a:t>Energy flow in a linear accelerator system</a:t>
            </a:r>
            <a:endParaRPr lang="en-CH" dirty="0"/>
          </a:p>
        </p:txBody>
      </p:sp>
      <p:sp>
        <p:nvSpPr>
          <p:cNvPr id="10" name="TextBox 9">
            <a:extLst>
              <a:ext uri="{FF2B5EF4-FFF2-40B4-BE49-F238E27FC236}">
                <a16:creationId xmlns:a16="http://schemas.microsoft.com/office/drawing/2014/main" id="{1B8449A6-E9D9-21B4-473B-FED82655C1D8}"/>
              </a:ext>
            </a:extLst>
          </p:cNvPr>
          <p:cNvSpPr txBox="1"/>
          <p:nvPr/>
        </p:nvSpPr>
        <p:spPr>
          <a:xfrm>
            <a:off x="6806043" y="1622839"/>
            <a:ext cx="4187535" cy="830997"/>
          </a:xfrm>
          <a:prstGeom prst="rect">
            <a:avLst/>
          </a:prstGeom>
          <a:noFill/>
        </p:spPr>
        <p:txBody>
          <a:bodyPr wrap="square" lIns="0" tIns="0" rIns="0" bIns="0" rtlCol="0">
            <a:spAutoFit/>
          </a:bodyPr>
          <a:lstStyle/>
          <a:p>
            <a:pPr algn="l"/>
            <a:r>
              <a:rPr lang="en-US" b="1" dirty="0">
                <a:solidFill>
                  <a:srgbClr val="C00000"/>
                </a:solidFill>
                <a:latin typeface="Calibri" panose="020F0502020204030204" pitchFamily="34" charset="0"/>
                <a:ea typeface="Calibri" panose="020F0502020204030204" pitchFamily="34" charset="0"/>
                <a:cs typeface="Calibri" panose="020F0502020204030204" pitchFamily="34" charset="0"/>
              </a:rPr>
              <a:t>Normal conducting</a:t>
            </a:r>
          </a:p>
          <a:p>
            <a:pPr algn="l"/>
            <a:r>
              <a:rPr lang="en-US" dirty="0">
                <a:latin typeface="Calibri" panose="020F0502020204030204" pitchFamily="34" charset="0"/>
                <a:ea typeface="Calibri" panose="020F0502020204030204" pitchFamily="34" charset="0"/>
                <a:cs typeface="Calibri" panose="020F0502020204030204" pitchFamily="34" charset="0"/>
              </a:rPr>
              <a:t>Main limitation comes from concentrating electric field in the gap region </a:t>
            </a:r>
            <a:endParaRPr lang="en-CH" dirty="0">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AF352B47-DB04-87AF-95A7-4FE76324B0FC}"/>
              </a:ext>
            </a:extLst>
          </p:cNvPr>
          <p:cNvSpPr txBox="1"/>
          <p:nvPr/>
        </p:nvSpPr>
        <p:spPr>
          <a:xfrm>
            <a:off x="6806042" y="3792702"/>
            <a:ext cx="4187535" cy="830997"/>
          </a:xfrm>
          <a:prstGeom prst="rect">
            <a:avLst/>
          </a:prstGeom>
          <a:noFill/>
        </p:spPr>
        <p:txBody>
          <a:bodyPr wrap="square" lIns="0" tIns="0" rIns="0" bIns="0" rtlCol="0">
            <a:spAutoFit/>
          </a:bodyPr>
          <a:lstStyle/>
          <a:p>
            <a:pPr algn="l"/>
            <a:r>
              <a:rPr lang="en-US" b="1" dirty="0">
                <a:solidFill>
                  <a:srgbClr val="C00000"/>
                </a:solidFill>
                <a:latin typeface="Calibri" panose="020F0502020204030204" pitchFamily="34" charset="0"/>
                <a:ea typeface="Calibri" panose="020F0502020204030204" pitchFamily="34" charset="0"/>
                <a:cs typeface="Calibri" panose="020F0502020204030204" pitchFamily="34" charset="0"/>
              </a:rPr>
              <a:t>Superconducting</a:t>
            </a:r>
          </a:p>
          <a:p>
            <a:pPr algn="l"/>
            <a:r>
              <a:rPr lang="en-US" dirty="0">
                <a:latin typeface="Calibri" panose="020F0502020204030204" pitchFamily="34" charset="0"/>
                <a:ea typeface="Calibri" panose="020F0502020204030204" pitchFamily="34" charset="0"/>
                <a:cs typeface="Calibri" panose="020F0502020204030204" pitchFamily="34" charset="0"/>
              </a:rPr>
              <a:t>Main limitation comes from the Carnot efficiency of the refrigerator</a:t>
            </a:r>
            <a:endParaRPr lang="en-CH" dirty="0">
              <a:latin typeface="Calibri" panose="020F0502020204030204" pitchFamily="34" charset="0"/>
              <a:ea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F44F9766-54E8-84E2-670C-A8F32ECA0797}"/>
              </a:ext>
            </a:extLst>
          </p:cNvPr>
          <p:cNvSpPr txBox="1"/>
          <p:nvPr/>
        </p:nvSpPr>
        <p:spPr>
          <a:xfrm>
            <a:off x="6124015" y="5150493"/>
            <a:ext cx="5680058" cy="830997"/>
          </a:xfrm>
          <a:prstGeom prst="rect">
            <a:avLst/>
          </a:prstGeom>
          <a:noFill/>
        </p:spPr>
        <p:txBody>
          <a:bodyPr wrap="square" lIns="0" tIns="0" rIns="0" bIns="0" rtlCol="0">
            <a:spAutoFit/>
          </a:bodyPr>
          <a:lstStyle/>
          <a:p>
            <a:pPr algn="l"/>
            <a:r>
              <a:rPr lang="en-US" dirty="0">
                <a:latin typeface="Calibri" panose="020F0502020204030204" pitchFamily="34" charset="0"/>
                <a:ea typeface="Calibri" panose="020F0502020204030204" pitchFamily="34" charset="0"/>
                <a:cs typeface="Calibri" panose="020F0502020204030204" pitchFamily="34" charset="0"/>
              </a:rPr>
              <a:t>Fundamental limitations to the overall accelerator efficiency, related to the strong local decrease of entropy related to the concentration of energy into the particle beam.</a:t>
            </a:r>
            <a:endParaRPr lang="en-CH"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7317942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Retrospettivo">
  <a:themeElements>
    <a:clrScheme name="Retrospettiv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ttiv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Corporate16-9</Template>
  <TotalTime>56620</TotalTime>
  <Words>9538</Words>
  <Application>Microsoft Office PowerPoint</Application>
  <PresentationFormat>Widescreen</PresentationFormat>
  <Paragraphs>1054</Paragraphs>
  <Slides>111</Slides>
  <Notes>18</Notes>
  <HiddenSlides>0</HiddenSlides>
  <MMClips>0</MMClips>
  <ScaleCrop>false</ScaleCrop>
  <HeadingPairs>
    <vt:vector size="8" baseType="variant">
      <vt:variant>
        <vt:lpstr>Fonts Used</vt:lpstr>
      </vt:variant>
      <vt:variant>
        <vt:i4>11</vt:i4>
      </vt:variant>
      <vt:variant>
        <vt:lpstr>Theme</vt:lpstr>
      </vt:variant>
      <vt:variant>
        <vt:i4>2</vt:i4>
      </vt:variant>
      <vt:variant>
        <vt:lpstr>Embedded OLE Servers</vt:lpstr>
      </vt:variant>
      <vt:variant>
        <vt:i4>1</vt:i4>
      </vt:variant>
      <vt:variant>
        <vt:lpstr>Slide Titles</vt:lpstr>
      </vt:variant>
      <vt:variant>
        <vt:i4>111</vt:i4>
      </vt:variant>
    </vt:vector>
  </HeadingPairs>
  <TitlesOfParts>
    <vt:vector size="125" baseType="lpstr">
      <vt:lpstr>Arial</vt:lpstr>
      <vt:lpstr>Bahnschrift Light Condensed</vt:lpstr>
      <vt:lpstr>Calibri</vt:lpstr>
      <vt:lpstr>Calibri Light</vt:lpstr>
      <vt:lpstr>Cambria Math</vt:lpstr>
      <vt:lpstr>Comic Sans MS</vt:lpstr>
      <vt:lpstr>HelveticaNeue</vt:lpstr>
      <vt:lpstr>Script MT Bold</vt:lpstr>
      <vt:lpstr>Symbol</vt:lpstr>
      <vt:lpstr>Times New Roman</vt:lpstr>
      <vt:lpstr>Wingdings</vt:lpstr>
      <vt:lpstr>Office Theme</vt:lpstr>
      <vt:lpstr>Retrospettivo</vt:lpstr>
      <vt:lpstr>Equation</vt:lpstr>
      <vt:lpstr>  An Introduction to Particle Accelerators</vt:lpstr>
      <vt:lpstr>Content of this module (lecture 1 and 2)</vt:lpstr>
      <vt:lpstr>Spiralling in the particle accelerator world</vt:lpstr>
      <vt:lpstr>What is a particle accelerator ?</vt:lpstr>
      <vt:lpstr>How large is the energy of a particle beam?</vt:lpstr>
      <vt:lpstr>Where does the energy go?</vt:lpstr>
      <vt:lpstr>Accelerators can modify the nuclei and create new particles</vt:lpstr>
      <vt:lpstr>Accelerators can produce intense secondary beams</vt:lpstr>
      <vt:lpstr>Accelerators can precisely deliver energy</vt:lpstr>
      <vt:lpstr>Bethe-Bloch equation</vt:lpstr>
      <vt:lpstr>Combined effect on particles: the Lorentz force</vt:lpstr>
      <vt:lpstr>Maxwell’s equations and the electromagnetic field</vt:lpstr>
      <vt:lpstr>Relativity</vt:lpstr>
      <vt:lpstr>Useful relativistic relations </vt:lpstr>
      <vt:lpstr>History of particle accelerators 1 – linacs and cyclotrons</vt:lpstr>
      <vt:lpstr>From Rutherford to the Particle Accelerator</vt:lpstr>
      <vt:lpstr>Early Accelerators</vt:lpstr>
      <vt:lpstr>An alternative road: radio waves!</vt:lpstr>
      <vt:lpstr>Marrying radio technology and accelerators</vt:lpstr>
      <vt:lpstr>The first Radio-Frequency linac: Rolf Wideröe’s thesis</vt:lpstr>
      <vt:lpstr>The invention of the linear accelerator</vt:lpstr>
      <vt:lpstr>Higher energies in a Wideröe linac</vt:lpstr>
      <vt:lpstr>After the start, a stop…</vt:lpstr>
      <vt:lpstr>Ideas travel: from Aachen to Berkeley…</vt:lpstr>
      <vt:lpstr>A compact low-energy accelerator: the cyclotron</vt:lpstr>
      <vt:lpstr>The first cyclotron</vt:lpstr>
      <vt:lpstr>Cyclotrons give a boost to nuclear physics</vt:lpstr>
      <vt:lpstr>Examples of modern cyclotrons</vt:lpstr>
      <vt:lpstr>Basic limitations of Wideröe linac and cyclotron</vt:lpstr>
      <vt:lpstr>Higher frequencies – the WWII technology leap</vt:lpstr>
      <vt:lpstr>Scientists at war… an interesting example</vt:lpstr>
      <vt:lpstr>After the war, the big jump: linac technologies</vt:lpstr>
      <vt:lpstr>Another jump: higher frequencies and higher power </vt:lpstr>
      <vt:lpstr>A visual comparison between high and low frequencies…</vt:lpstr>
      <vt:lpstr>Going to higher energies with linacs? Not so easy</vt:lpstr>
      <vt:lpstr>Linacs becoming gigantic: an unfortunate attempt</vt:lpstr>
      <vt:lpstr>Building blocks 1 - linacs</vt:lpstr>
      <vt:lpstr>A modern accelerator: ion sources</vt:lpstr>
      <vt:lpstr>The origin of all CERN protons</vt:lpstr>
      <vt:lpstr>PowerPoint Presentation</vt:lpstr>
      <vt:lpstr>The old CERN Cockroft-Walton 750 keV pre-injector</vt:lpstr>
      <vt:lpstr>PowerPoint Presentation</vt:lpstr>
      <vt:lpstr>PowerPoint Presentation</vt:lpstr>
      <vt:lpstr>PowerPoint Presentation</vt:lpstr>
      <vt:lpstr>PowerPoint Presentation</vt:lpstr>
      <vt:lpstr>PowerPoint Presentation</vt:lpstr>
      <vt:lpstr>PowerPoint Presentation</vt:lpstr>
      <vt:lpstr>Synchronism in the PIMS cavity of Linac4</vt:lpstr>
      <vt:lpstr>The new Linac4 (looking from the ion source)</vt:lpstr>
      <vt:lpstr>Energy flow: from the power grid to the beam</vt:lpstr>
      <vt:lpstr>PowerPoint Presentation</vt:lpstr>
      <vt:lpstr>History of particle accelerators 2 – the synchrotron</vt:lpstr>
      <vt:lpstr>The invention of the synchrotron</vt:lpstr>
      <vt:lpstr>Basic relations for a synchrotron</vt:lpstr>
      <vt:lpstr>Magnetic cycle</vt:lpstr>
      <vt:lpstr>Phase stability</vt:lpstr>
      <vt:lpstr>After the invention, slow progress…</vt:lpstr>
      <vt:lpstr>The last missing element: strong focusing</vt:lpstr>
      <vt:lpstr>Building blocks 2 - synchrotrons</vt:lpstr>
      <vt:lpstr>Alternating gradient strong focusing in a nutshell</vt:lpstr>
      <vt:lpstr>Some examples of quadrupole magnets</vt:lpstr>
      <vt:lpstr>A complete synchrotron</vt:lpstr>
      <vt:lpstr>The CNAO synchrotron for carbon ion therapy</vt:lpstr>
      <vt:lpstr>The smallest CERN synchrotron: LEIR</vt:lpstr>
      <vt:lpstr>Linear and circular accelerators</vt:lpstr>
      <vt:lpstr>History of particle accelerators 3 – colliders</vt:lpstr>
      <vt:lpstr>Colliding particle beams</vt:lpstr>
      <vt:lpstr>Fixed Target Accelerators vs. Colliders</vt:lpstr>
      <vt:lpstr>The long road to modern colliders</vt:lpstr>
      <vt:lpstr>AdA – the first collider</vt:lpstr>
      <vt:lpstr>More colliders: electrons and hadrons</vt:lpstr>
      <vt:lpstr>SppbarS collider</vt:lpstr>
      <vt:lpstr>Building blocks 3 – colliders and storage rings</vt:lpstr>
      <vt:lpstr>Technical challenges for particle colliders</vt:lpstr>
      <vt:lpstr>Electron – positron colliders </vt:lpstr>
      <vt:lpstr>PowerPoint Presentation</vt:lpstr>
      <vt:lpstr>Superconductivity and particle accelerators</vt:lpstr>
      <vt:lpstr>The CERN chain of accelerators</vt:lpstr>
      <vt:lpstr>The magnets</vt:lpstr>
      <vt:lpstr>The magnetic field limitation</vt:lpstr>
      <vt:lpstr>Dealing with Energy</vt:lpstr>
      <vt:lpstr>Beam collimators and dumps</vt:lpstr>
      <vt:lpstr>Luminosity, the Collider Figure of Merit </vt:lpstr>
      <vt:lpstr>The High-Luminosity LHC Project</vt:lpstr>
      <vt:lpstr>The LHC injectors for higher luminosity</vt:lpstr>
      <vt:lpstr>The present – particle accelerators in the XXI century</vt:lpstr>
      <vt:lpstr>Progress in accelerator technology: Livingston plot</vt:lpstr>
      <vt:lpstr>Innovation in the particle accelerator field</vt:lpstr>
      <vt:lpstr>Particle Accelerators in 2024 – a paradox?</vt:lpstr>
      <vt:lpstr>Multiple challenges for accelerator science</vt:lpstr>
      <vt:lpstr>Accelerators in transition – for physics and for society</vt:lpstr>
      <vt:lpstr>Sustainability challenges for large research accelerators </vt:lpstr>
      <vt:lpstr>The big challenges for accelerator science</vt:lpstr>
      <vt:lpstr>Design for sustainability</vt:lpstr>
      <vt:lpstr>Example: RUEDI at STFC Daresbury Laboratory (UK)</vt:lpstr>
      <vt:lpstr>Multiples directions for accelerator R&amp;D in the XXI century</vt:lpstr>
      <vt:lpstr>The energy sustainability frontier</vt:lpstr>
      <vt:lpstr>Some initiatives to improve energy efficiency</vt:lpstr>
      <vt:lpstr>Limitations to energy efficiency of accelerators</vt:lpstr>
      <vt:lpstr>Economic sustainability and innovation</vt:lpstr>
      <vt:lpstr>Reducing environmental footprint: smaller accelerators</vt:lpstr>
      <vt:lpstr>The magnetic field frontier in superconducting magnets</vt:lpstr>
      <vt:lpstr>HTS magnets – reducing cost is the main challenge</vt:lpstr>
      <vt:lpstr>The electric field frontier – superconducting cavities</vt:lpstr>
      <vt:lpstr>The electric field frontier – normal conducting cavities</vt:lpstr>
      <vt:lpstr>New acceleration techniques using lasers and plasmas</vt:lpstr>
      <vt:lpstr>Towards a plasma-based linear collider?</vt:lpstr>
      <vt:lpstr>Other options for high energy: muon collider</vt:lpstr>
      <vt:lpstr>New ideas: the HALHF concept </vt:lpstr>
      <vt:lpstr>Comparing for sustainability - LCA</vt:lpstr>
      <vt:lpstr>End of Lectures 1 &amp; 2</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CERN Next Ion Medical Machine Study: towards a new generation of accelerators for cancer therapy</dc:title>
  <dc:creator>Maurizio Vretenar</dc:creator>
  <cp:lastModifiedBy>Maurizio Vretenar</cp:lastModifiedBy>
  <cp:revision>1764</cp:revision>
  <dcterms:created xsi:type="dcterms:W3CDTF">2020-10-05T08:58:48Z</dcterms:created>
  <dcterms:modified xsi:type="dcterms:W3CDTF">2024-04-28T12:55:15Z</dcterms:modified>
</cp:coreProperties>
</file>