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34"/>
  </p:notesMasterIdLst>
  <p:sldIdLst>
    <p:sldId id="256" r:id="rId2"/>
    <p:sldId id="284" r:id="rId3"/>
    <p:sldId id="281" r:id="rId4"/>
    <p:sldId id="282" r:id="rId5"/>
    <p:sldId id="263" r:id="rId6"/>
    <p:sldId id="257" r:id="rId7"/>
    <p:sldId id="258" r:id="rId8"/>
    <p:sldId id="288" r:id="rId9"/>
    <p:sldId id="289" r:id="rId10"/>
    <p:sldId id="290" r:id="rId11"/>
    <p:sldId id="291" r:id="rId12"/>
    <p:sldId id="292" r:id="rId13"/>
    <p:sldId id="259" r:id="rId14"/>
    <p:sldId id="260" r:id="rId15"/>
    <p:sldId id="261" r:id="rId16"/>
    <p:sldId id="262" r:id="rId17"/>
    <p:sldId id="267" r:id="rId18"/>
    <p:sldId id="264" r:id="rId19"/>
    <p:sldId id="265" r:id="rId20"/>
    <p:sldId id="266" r:id="rId21"/>
    <p:sldId id="268" r:id="rId22"/>
    <p:sldId id="269" r:id="rId23"/>
    <p:sldId id="270" r:id="rId24"/>
    <p:sldId id="272" r:id="rId25"/>
    <p:sldId id="275" r:id="rId26"/>
    <p:sldId id="273" r:id="rId27"/>
    <p:sldId id="274" r:id="rId28"/>
    <p:sldId id="276" r:id="rId29"/>
    <p:sldId id="277" r:id="rId30"/>
    <p:sldId id="280" r:id="rId31"/>
    <p:sldId id="278" r:id="rId32"/>
    <p:sldId id="28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19C53C-5598-4E3B-A00C-16C5F51A0AB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3CF802A6-3956-4D9E-8BCF-51751BD7C46D}">
      <dgm:prSet phldrT="[Text]"/>
      <dgm:spPr/>
      <dgm:t>
        <a:bodyPr/>
        <a:lstStyle/>
        <a:p>
          <a:r>
            <a:rPr lang="en-IN" dirty="0"/>
            <a:t>Electrostatic accelerators</a:t>
          </a:r>
        </a:p>
      </dgm:t>
    </dgm:pt>
    <dgm:pt modelId="{2C454FC5-D238-4CBB-A76D-180146129E5F}" type="parTrans" cxnId="{10644A21-97A5-44E0-B2B1-4EDB43AD4583}">
      <dgm:prSet/>
      <dgm:spPr/>
      <dgm:t>
        <a:bodyPr/>
        <a:lstStyle/>
        <a:p>
          <a:endParaRPr lang="en-IN"/>
        </a:p>
      </dgm:t>
    </dgm:pt>
    <dgm:pt modelId="{5AF5A04C-FFEA-48D0-BEE9-157D32FD4F65}" type="sibTrans" cxnId="{10644A21-97A5-44E0-B2B1-4EDB43AD4583}">
      <dgm:prSet/>
      <dgm:spPr/>
      <dgm:t>
        <a:bodyPr/>
        <a:lstStyle/>
        <a:p>
          <a:endParaRPr lang="en-IN"/>
        </a:p>
      </dgm:t>
    </dgm:pt>
    <dgm:pt modelId="{E00113DB-56CA-475E-B426-CB271B1F9FD9}">
      <dgm:prSet phldrT="[Text]"/>
      <dgm:spPr/>
      <dgm:t>
        <a:bodyPr/>
        <a:lstStyle/>
        <a:p>
          <a:r>
            <a:rPr lang="en-IN" dirty="0" err="1"/>
            <a:t>Cockroft</a:t>
          </a:r>
          <a:r>
            <a:rPr lang="en-IN" dirty="0"/>
            <a:t> – Walton accelerator</a:t>
          </a:r>
        </a:p>
      </dgm:t>
    </dgm:pt>
    <dgm:pt modelId="{FFCCC83D-1272-42EF-903D-05C23DF0745B}" type="parTrans" cxnId="{0A852D90-22AE-4A80-8217-609BCC6E1AD8}">
      <dgm:prSet/>
      <dgm:spPr/>
      <dgm:t>
        <a:bodyPr/>
        <a:lstStyle/>
        <a:p>
          <a:endParaRPr lang="en-IN"/>
        </a:p>
      </dgm:t>
    </dgm:pt>
    <dgm:pt modelId="{E50C7D82-5681-4FF8-B1A8-8457B4E103FF}" type="sibTrans" cxnId="{0A852D90-22AE-4A80-8217-609BCC6E1AD8}">
      <dgm:prSet/>
      <dgm:spPr/>
      <dgm:t>
        <a:bodyPr/>
        <a:lstStyle/>
        <a:p>
          <a:endParaRPr lang="en-IN"/>
        </a:p>
      </dgm:t>
    </dgm:pt>
    <dgm:pt modelId="{E9914B35-8134-4829-A9FB-10FE6BFB862A}">
      <dgm:prSet phldrT="[Text]"/>
      <dgm:spPr/>
      <dgm:t>
        <a:bodyPr/>
        <a:lstStyle/>
        <a:p>
          <a:r>
            <a:rPr lang="en-IN" dirty="0"/>
            <a:t>Van de Graaff accelerator</a:t>
          </a:r>
        </a:p>
      </dgm:t>
    </dgm:pt>
    <dgm:pt modelId="{576A9B1C-5DBB-4B92-9D15-D8B69C86EB05}" type="parTrans" cxnId="{083C2751-AACE-47B4-8281-44DB2D01E433}">
      <dgm:prSet/>
      <dgm:spPr/>
      <dgm:t>
        <a:bodyPr/>
        <a:lstStyle/>
        <a:p>
          <a:endParaRPr lang="en-IN"/>
        </a:p>
      </dgm:t>
    </dgm:pt>
    <dgm:pt modelId="{77CEA5CA-54C7-4191-82E3-A493433AD684}" type="sibTrans" cxnId="{083C2751-AACE-47B4-8281-44DB2D01E433}">
      <dgm:prSet/>
      <dgm:spPr/>
      <dgm:t>
        <a:bodyPr/>
        <a:lstStyle/>
        <a:p>
          <a:endParaRPr lang="en-IN"/>
        </a:p>
      </dgm:t>
    </dgm:pt>
    <dgm:pt modelId="{B701C4CE-EF84-4B73-B01E-56C88AA1F42C}">
      <dgm:prSet phldrT="[Text]"/>
      <dgm:spPr/>
      <dgm:t>
        <a:bodyPr/>
        <a:lstStyle/>
        <a:p>
          <a:r>
            <a:rPr lang="en-IN" dirty="0"/>
            <a:t>Induction accelerators</a:t>
          </a:r>
        </a:p>
      </dgm:t>
    </dgm:pt>
    <dgm:pt modelId="{C1FCEB46-2399-4190-B969-89D5F2D1669E}" type="parTrans" cxnId="{273B3238-B2B9-4FD2-A779-525739D2A1BD}">
      <dgm:prSet/>
      <dgm:spPr/>
      <dgm:t>
        <a:bodyPr/>
        <a:lstStyle/>
        <a:p>
          <a:endParaRPr lang="en-IN"/>
        </a:p>
      </dgm:t>
    </dgm:pt>
    <dgm:pt modelId="{0D669B13-5C7A-4DAA-B5EE-B579B3194D2A}" type="sibTrans" cxnId="{273B3238-B2B9-4FD2-A779-525739D2A1BD}">
      <dgm:prSet/>
      <dgm:spPr/>
      <dgm:t>
        <a:bodyPr/>
        <a:lstStyle/>
        <a:p>
          <a:endParaRPr lang="en-IN"/>
        </a:p>
      </dgm:t>
    </dgm:pt>
    <dgm:pt modelId="{62DF7C71-BE23-4BAE-8763-7ADEA352B606}">
      <dgm:prSet phldrT="[Text]"/>
      <dgm:spPr/>
      <dgm:t>
        <a:bodyPr/>
        <a:lstStyle/>
        <a:p>
          <a:r>
            <a:rPr lang="en-IN" dirty="0"/>
            <a:t>Induction Linear accelerator</a:t>
          </a:r>
        </a:p>
      </dgm:t>
    </dgm:pt>
    <dgm:pt modelId="{082EA247-11EA-4B2B-A6DA-C2C50B91E5D6}" type="parTrans" cxnId="{7C32CB06-D1A2-4162-9A48-68530DA82CE9}">
      <dgm:prSet/>
      <dgm:spPr/>
      <dgm:t>
        <a:bodyPr/>
        <a:lstStyle/>
        <a:p>
          <a:endParaRPr lang="en-IN"/>
        </a:p>
      </dgm:t>
    </dgm:pt>
    <dgm:pt modelId="{5998CE88-CE45-4DEB-A029-04206C2F9A32}" type="sibTrans" cxnId="{7C32CB06-D1A2-4162-9A48-68530DA82CE9}">
      <dgm:prSet/>
      <dgm:spPr/>
      <dgm:t>
        <a:bodyPr/>
        <a:lstStyle/>
        <a:p>
          <a:endParaRPr lang="en-IN"/>
        </a:p>
      </dgm:t>
    </dgm:pt>
    <dgm:pt modelId="{C04E72A6-6C52-467D-9EF2-8D8A61FC0E18}">
      <dgm:prSet phldrT="[Text]"/>
      <dgm:spPr/>
      <dgm:t>
        <a:bodyPr/>
        <a:lstStyle/>
        <a:p>
          <a:r>
            <a:rPr lang="en-IN" dirty="0" err="1"/>
            <a:t>Betatron</a:t>
          </a:r>
          <a:endParaRPr lang="en-IN" dirty="0"/>
        </a:p>
      </dgm:t>
    </dgm:pt>
    <dgm:pt modelId="{A58DF1C0-862B-41B7-AC92-BC819BA80CA9}" type="parTrans" cxnId="{9EF402C9-6C1F-4BFF-9E04-44F1D6A674E5}">
      <dgm:prSet/>
      <dgm:spPr/>
      <dgm:t>
        <a:bodyPr/>
        <a:lstStyle/>
        <a:p>
          <a:endParaRPr lang="en-IN"/>
        </a:p>
      </dgm:t>
    </dgm:pt>
    <dgm:pt modelId="{9F0D2B21-53DF-464B-819B-F2BC1989B872}" type="sibTrans" cxnId="{9EF402C9-6C1F-4BFF-9E04-44F1D6A674E5}">
      <dgm:prSet/>
      <dgm:spPr/>
      <dgm:t>
        <a:bodyPr/>
        <a:lstStyle/>
        <a:p>
          <a:endParaRPr lang="en-IN"/>
        </a:p>
      </dgm:t>
    </dgm:pt>
    <dgm:pt modelId="{59B3D356-6060-4C5E-A46A-4E952D259453}">
      <dgm:prSet phldrT="[Text]"/>
      <dgm:spPr/>
      <dgm:t>
        <a:bodyPr/>
        <a:lstStyle/>
        <a:p>
          <a:r>
            <a:rPr lang="en-IN" dirty="0"/>
            <a:t>Radio-Frequency  (RF) accelerators</a:t>
          </a:r>
        </a:p>
      </dgm:t>
    </dgm:pt>
    <dgm:pt modelId="{EBC522F9-5C71-4F1E-8A88-B5DED0035A9B}" type="parTrans" cxnId="{561CC07B-36D0-4145-BF44-A681CB25628C}">
      <dgm:prSet/>
      <dgm:spPr/>
      <dgm:t>
        <a:bodyPr/>
        <a:lstStyle/>
        <a:p>
          <a:endParaRPr lang="en-IN"/>
        </a:p>
      </dgm:t>
    </dgm:pt>
    <dgm:pt modelId="{D3EC315E-0460-4A2F-857C-3510537FFAAC}" type="sibTrans" cxnId="{561CC07B-36D0-4145-BF44-A681CB25628C}">
      <dgm:prSet/>
      <dgm:spPr/>
      <dgm:t>
        <a:bodyPr/>
        <a:lstStyle/>
        <a:p>
          <a:endParaRPr lang="en-IN"/>
        </a:p>
      </dgm:t>
    </dgm:pt>
    <dgm:pt modelId="{4C5945EE-6394-4C76-BEB1-00954457D575}">
      <dgm:prSet phldrT="[Text]"/>
      <dgm:spPr/>
      <dgm:t>
        <a:bodyPr/>
        <a:lstStyle/>
        <a:p>
          <a:r>
            <a:rPr lang="en-IN" b="1" dirty="0"/>
            <a:t>RF </a:t>
          </a:r>
          <a:r>
            <a:rPr lang="en-IN" b="1" dirty="0" err="1"/>
            <a:t>Linac</a:t>
          </a:r>
          <a:endParaRPr lang="en-IN" b="1" dirty="0"/>
        </a:p>
      </dgm:t>
    </dgm:pt>
    <dgm:pt modelId="{334E9B9B-F44B-40DA-8DA4-D3CCBF775552}" type="parTrans" cxnId="{61610123-D6A7-4189-809F-B6D2321D02AB}">
      <dgm:prSet/>
      <dgm:spPr/>
      <dgm:t>
        <a:bodyPr/>
        <a:lstStyle/>
        <a:p>
          <a:endParaRPr lang="en-IN"/>
        </a:p>
      </dgm:t>
    </dgm:pt>
    <dgm:pt modelId="{60AFFC50-05F9-4ABA-A815-7A97E24BE278}" type="sibTrans" cxnId="{61610123-D6A7-4189-809F-B6D2321D02AB}">
      <dgm:prSet/>
      <dgm:spPr/>
      <dgm:t>
        <a:bodyPr/>
        <a:lstStyle/>
        <a:p>
          <a:endParaRPr lang="en-IN"/>
        </a:p>
      </dgm:t>
    </dgm:pt>
    <dgm:pt modelId="{4D3A2B79-4208-45C3-9494-CB810EE0370C}">
      <dgm:prSet phldrT="[Text]"/>
      <dgm:spPr/>
      <dgm:t>
        <a:bodyPr/>
        <a:lstStyle/>
        <a:p>
          <a:r>
            <a:rPr lang="en-IN" dirty="0"/>
            <a:t>RF quadrupole</a:t>
          </a:r>
        </a:p>
      </dgm:t>
    </dgm:pt>
    <dgm:pt modelId="{0051D8EC-5E26-4F02-9EB0-F5B28D15BBD7}" type="parTrans" cxnId="{6F31B6C3-A42A-4FFD-BBDA-B698904248BF}">
      <dgm:prSet/>
      <dgm:spPr/>
      <dgm:t>
        <a:bodyPr/>
        <a:lstStyle/>
        <a:p>
          <a:endParaRPr lang="en-IN"/>
        </a:p>
      </dgm:t>
    </dgm:pt>
    <dgm:pt modelId="{C9244A02-DBD7-4AAB-8E2E-15763F7B578A}" type="sibTrans" cxnId="{6F31B6C3-A42A-4FFD-BBDA-B698904248BF}">
      <dgm:prSet/>
      <dgm:spPr/>
      <dgm:t>
        <a:bodyPr/>
        <a:lstStyle/>
        <a:p>
          <a:endParaRPr lang="en-IN"/>
        </a:p>
      </dgm:t>
    </dgm:pt>
    <dgm:pt modelId="{9C028690-2DB5-47C5-9B72-BDCD1991A663}">
      <dgm:prSet phldrT="[Text]"/>
      <dgm:spPr/>
      <dgm:t>
        <a:bodyPr/>
        <a:lstStyle/>
        <a:p>
          <a:r>
            <a:rPr lang="en-IN" dirty="0" err="1"/>
            <a:t>Pelletron</a:t>
          </a:r>
          <a:endParaRPr lang="en-IN" dirty="0"/>
        </a:p>
      </dgm:t>
    </dgm:pt>
    <dgm:pt modelId="{3030FAFA-F3C0-44C3-846A-B664BFC0DE44}" type="parTrans" cxnId="{6306FE5E-82B8-4759-8EEF-3B49279A2DD1}">
      <dgm:prSet/>
      <dgm:spPr/>
      <dgm:t>
        <a:bodyPr/>
        <a:lstStyle/>
        <a:p>
          <a:endParaRPr lang="en-IN"/>
        </a:p>
      </dgm:t>
    </dgm:pt>
    <dgm:pt modelId="{CCD2BC1B-08C7-47AF-931F-663CE378C810}" type="sibTrans" cxnId="{6306FE5E-82B8-4759-8EEF-3B49279A2DD1}">
      <dgm:prSet/>
      <dgm:spPr/>
      <dgm:t>
        <a:bodyPr/>
        <a:lstStyle/>
        <a:p>
          <a:endParaRPr lang="en-IN"/>
        </a:p>
      </dgm:t>
    </dgm:pt>
    <dgm:pt modelId="{FA4A4BA5-0DFF-4B17-9BFF-A07839823247}">
      <dgm:prSet phldrT="[Text]"/>
      <dgm:spPr/>
      <dgm:t>
        <a:bodyPr/>
        <a:lstStyle/>
        <a:p>
          <a:r>
            <a:rPr lang="en-IN" b="1" dirty="0"/>
            <a:t>Cyclotron</a:t>
          </a:r>
        </a:p>
      </dgm:t>
    </dgm:pt>
    <dgm:pt modelId="{349657E0-8925-42E4-9153-88BA576862AC}" type="parTrans" cxnId="{B2E6F9B0-E982-4A16-9326-E316AC87294F}">
      <dgm:prSet/>
      <dgm:spPr/>
      <dgm:t>
        <a:bodyPr/>
        <a:lstStyle/>
        <a:p>
          <a:endParaRPr lang="en-IN"/>
        </a:p>
      </dgm:t>
    </dgm:pt>
    <dgm:pt modelId="{3109FF9E-3066-43F8-93A4-B526975B2D59}" type="sibTrans" cxnId="{B2E6F9B0-E982-4A16-9326-E316AC87294F}">
      <dgm:prSet/>
      <dgm:spPr/>
      <dgm:t>
        <a:bodyPr/>
        <a:lstStyle/>
        <a:p>
          <a:endParaRPr lang="en-IN"/>
        </a:p>
      </dgm:t>
    </dgm:pt>
    <dgm:pt modelId="{112CFED1-89D5-4E02-84F3-F55AF606F327}">
      <dgm:prSet phldrT="[Text]"/>
      <dgm:spPr/>
      <dgm:t>
        <a:bodyPr/>
        <a:lstStyle/>
        <a:p>
          <a:r>
            <a:rPr lang="en-IN" dirty="0"/>
            <a:t>Microtron</a:t>
          </a:r>
        </a:p>
      </dgm:t>
    </dgm:pt>
    <dgm:pt modelId="{5FC703C2-C455-494D-BE9E-B5A7224BC7BE}" type="parTrans" cxnId="{5967B111-40EC-42C9-B9BF-CFBB215E2E78}">
      <dgm:prSet/>
      <dgm:spPr/>
      <dgm:t>
        <a:bodyPr/>
        <a:lstStyle/>
        <a:p>
          <a:endParaRPr lang="en-IN"/>
        </a:p>
      </dgm:t>
    </dgm:pt>
    <dgm:pt modelId="{CF5A1673-B81D-4918-A50D-467A03CD6632}" type="sibTrans" cxnId="{5967B111-40EC-42C9-B9BF-CFBB215E2E78}">
      <dgm:prSet/>
      <dgm:spPr/>
      <dgm:t>
        <a:bodyPr/>
        <a:lstStyle/>
        <a:p>
          <a:endParaRPr lang="en-IN"/>
        </a:p>
      </dgm:t>
    </dgm:pt>
    <dgm:pt modelId="{BD44CE95-645B-42EC-9E8C-B00D81499C76}">
      <dgm:prSet phldrT="[Text]"/>
      <dgm:spPr/>
      <dgm:t>
        <a:bodyPr/>
        <a:lstStyle/>
        <a:p>
          <a:r>
            <a:rPr lang="en-IN" b="1" dirty="0"/>
            <a:t>Synchrotron</a:t>
          </a:r>
        </a:p>
      </dgm:t>
    </dgm:pt>
    <dgm:pt modelId="{FB466406-8F84-46CC-BDD9-DEB812ABBE00}" type="parTrans" cxnId="{B68498B3-F10B-4ABF-B9E4-8A50829B77BE}">
      <dgm:prSet/>
      <dgm:spPr/>
      <dgm:t>
        <a:bodyPr/>
        <a:lstStyle/>
        <a:p>
          <a:endParaRPr lang="en-IN"/>
        </a:p>
      </dgm:t>
    </dgm:pt>
    <dgm:pt modelId="{7AC993F7-A8A0-4B7C-A7B9-40B63450FABB}" type="sibTrans" cxnId="{B68498B3-F10B-4ABF-B9E4-8A50829B77BE}">
      <dgm:prSet/>
      <dgm:spPr/>
      <dgm:t>
        <a:bodyPr/>
        <a:lstStyle/>
        <a:p>
          <a:endParaRPr lang="en-IN"/>
        </a:p>
      </dgm:t>
    </dgm:pt>
    <dgm:pt modelId="{70192F97-B366-4F1C-8052-FC74AE5528E9}" type="pres">
      <dgm:prSet presAssocID="{D919C53C-5598-4E3B-A00C-16C5F51A0AB9}" presName="Name0" presStyleCnt="0">
        <dgm:presLayoutVars>
          <dgm:dir/>
          <dgm:animLvl val="lvl"/>
          <dgm:resizeHandles val="exact"/>
        </dgm:presLayoutVars>
      </dgm:prSet>
      <dgm:spPr/>
    </dgm:pt>
    <dgm:pt modelId="{396585F1-B49D-484F-A14C-B5A43D547C9F}" type="pres">
      <dgm:prSet presAssocID="{3CF802A6-3956-4D9E-8BCF-51751BD7C46D}" presName="composite" presStyleCnt="0"/>
      <dgm:spPr/>
    </dgm:pt>
    <dgm:pt modelId="{A9FE4F8F-54AD-4FEE-91CC-744354411DE6}" type="pres">
      <dgm:prSet presAssocID="{3CF802A6-3956-4D9E-8BCF-51751BD7C46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C37D428-A5A3-42AE-803E-2853034ED97E}" type="pres">
      <dgm:prSet presAssocID="{3CF802A6-3956-4D9E-8BCF-51751BD7C46D}" presName="desTx" presStyleLbl="alignAccFollowNode1" presStyleIdx="0" presStyleCnt="3">
        <dgm:presLayoutVars>
          <dgm:bulletEnabled val="1"/>
        </dgm:presLayoutVars>
      </dgm:prSet>
      <dgm:spPr/>
    </dgm:pt>
    <dgm:pt modelId="{AD67BCA2-7497-4D46-9293-9152F6D9CA5A}" type="pres">
      <dgm:prSet presAssocID="{5AF5A04C-FFEA-48D0-BEE9-157D32FD4F65}" presName="space" presStyleCnt="0"/>
      <dgm:spPr/>
    </dgm:pt>
    <dgm:pt modelId="{D14F9ACC-8DE5-4109-9DD0-7164DE0AE7BD}" type="pres">
      <dgm:prSet presAssocID="{B701C4CE-EF84-4B73-B01E-56C88AA1F42C}" presName="composite" presStyleCnt="0"/>
      <dgm:spPr/>
    </dgm:pt>
    <dgm:pt modelId="{18AEC9C8-5E6B-4430-972D-E5DB160EAF84}" type="pres">
      <dgm:prSet presAssocID="{B701C4CE-EF84-4B73-B01E-56C88AA1F42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61D8F65-DA61-464C-B809-0ADAAFDCDEAA}" type="pres">
      <dgm:prSet presAssocID="{B701C4CE-EF84-4B73-B01E-56C88AA1F42C}" presName="desTx" presStyleLbl="alignAccFollowNode1" presStyleIdx="1" presStyleCnt="3">
        <dgm:presLayoutVars>
          <dgm:bulletEnabled val="1"/>
        </dgm:presLayoutVars>
      </dgm:prSet>
      <dgm:spPr/>
    </dgm:pt>
    <dgm:pt modelId="{4258BA0C-3D0A-4275-AD6D-9D3D3DF63089}" type="pres">
      <dgm:prSet presAssocID="{0D669B13-5C7A-4DAA-B5EE-B579B3194D2A}" presName="space" presStyleCnt="0"/>
      <dgm:spPr/>
    </dgm:pt>
    <dgm:pt modelId="{3A22A70A-64F1-417A-9B9F-8A40544F54D8}" type="pres">
      <dgm:prSet presAssocID="{59B3D356-6060-4C5E-A46A-4E952D259453}" presName="composite" presStyleCnt="0"/>
      <dgm:spPr/>
    </dgm:pt>
    <dgm:pt modelId="{D20B6EEB-DDD8-42D7-A470-C4F145F378DD}" type="pres">
      <dgm:prSet presAssocID="{59B3D356-6060-4C5E-A46A-4E952D25945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64CCE36D-DAC0-446A-BC93-6804F7299419}" type="pres">
      <dgm:prSet presAssocID="{59B3D356-6060-4C5E-A46A-4E952D25945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CCB1402-A051-4B7F-8556-BFE04AE77436}" type="presOf" srcId="{59B3D356-6060-4C5E-A46A-4E952D259453}" destId="{D20B6EEB-DDD8-42D7-A470-C4F145F378DD}" srcOrd="0" destOrd="0" presId="urn:microsoft.com/office/officeart/2005/8/layout/hList1"/>
    <dgm:cxn modelId="{510BBD05-C5CD-42DB-9F99-AAF7069117F8}" type="presOf" srcId="{FA4A4BA5-0DFF-4B17-9BFF-A07839823247}" destId="{64CCE36D-DAC0-446A-BC93-6804F7299419}" srcOrd="0" destOrd="2" presId="urn:microsoft.com/office/officeart/2005/8/layout/hList1"/>
    <dgm:cxn modelId="{7C32CB06-D1A2-4162-9A48-68530DA82CE9}" srcId="{B701C4CE-EF84-4B73-B01E-56C88AA1F42C}" destId="{62DF7C71-BE23-4BAE-8763-7ADEA352B606}" srcOrd="0" destOrd="0" parTransId="{082EA247-11EA-4B2B-A6DA-C2C50B91E5D6}" sibTransId="{5998CE88-CE45-4DEB-A029-04206C2F9A32}"/>
    <dgm:cxn modelId="{6AFEBA0D-DB2E-46CC-BDBF-23D24525EA1A}" type="presOf" srcId="{E00113DB-56CA-475E-B426-CB271B1F9FD9}" destId="{2C37D428-A5A3-42AE-803E-2853034ED97E}" srcOrd="0" destOrd="0" presId="urn:microsoft.com/office/officeart/2005/8/layout/hList1"/>
    <dgm:cxn modelId="{E251D50F-5E2A-45B5-8EF1-E5BB2404FC60}" type="presOf" srcId="{C04E72A6-6C52-467D-9EF2-8D8A61FC0E18}" destId="{961D8F65-DA61-464C-B809-0ADAAFDCDEAA}" srcOrd="0" destOrd="1" presId="urn:microsoft.com/office/officeart/2005/8/layout/hList1"/>
    <dgm:cxn modelId="{5967B111-40EC-42C9-B9BF-CFBB215E2E78}" srcId="{59B3D356-6060-4C5E-A46A-4E952D259453}" destId="{112CFED1-89D5-4E02-84F3-F55AF606F327}" srcOrd="3" destOrd="0" parTransId="{5FC703C2-C455-494D-BE9E-B5A7224BC7BE}" sibTransId="{CF5A1673-B81D-4918-A50D-467A03CD6632}"/>
    <dgm:cxn modelId="{C9028616-DF68-4E0D-A4CD-1E57EE52C0B3}" type="presOf" srcId="{4D3A2B79-4208-45C3-9494-CB810EE0370C}" destId="{64CCE36D-DAC0-446A-BC93-6804F7299419}" srcOrd="0" destOrd="1" presId="urn:microsoft.com/office/officeart/2005/8/layout/hList1"/>
    <dgm:cxn modelId="{91778816-B48A-4961-A1E3-BEF5048CFA89}" type="presOf" srcId="{3CF802A6-3956-4D9E-8BCF-51751BD7C46D}" destId="{A9FE4F8F-54AD-4FEE-91CC-744354411DE6}" srcOrd="0" destOrd="0" presId="urn:microsoft.com/office/officeart/2005/8/layout/hList1"/>
    <dgm:cxn modelId="{10644A21-97A5-44E0-B2B1-4EDB43AD4583}" srcId="{D919C53C-5598-4E3B-A00C-16C5F51A0AB9}" destId="{3CF802A6-3956-4D9E-8BCF-51751BD7C46D}" srcOrd="0" destOrd="0" parTransId="{2C454FC5-D238-4CBB-A76D-180146129E5F}" sibTransId="{5AF5A04C-FFEA-48D0-BEE9-157D32FD4F65}"/>
    <dgm:cxn modelId="{61610123-D6A7-4189-809F-B6D2321D02AB}" srcId="{59B3D356-6060-4C5E-A46A-4E952D259453}" destId="{4C5945EE-6394-4C76-BEB1-00954457D575}" srcOrd="0" destOrd="0" parTransId="{334E9B9B-F44B-40DA-8DA4-D3CCBF775552}" sibTransId="{60AFFC50-05F9-4ABA-A815-7A97E24BE278}"/>
    <dgm:cxn modelId="{D2F63727-05B1-44DB-9974-146B30C785E5}" type="presOf" srcId="{9C028690-2DB5-47C5-9B72-BDCD1991A663}" destId="{2C37D428-A5A3-42AE-803E-2853034ED97E}" srcOrd="0" destOrd="2" presId="urn:microsoft.com/office/officeart/2005/8/layout/hList1"/>
    <dgm:cxn modelId="{75CFC02C-BFB3-42E1-A08D-8ED0984E0F7D}" type="presOf" srcId="{D919C53C-5598-4E3B-A00C-16C5F51A0AB9}" destId="{70192F97-B366-4F1C-8052-FC74AE5528E9}" srcOrd="0" destOrd="0" presId="urn:microsoft.com/office/officeart/2005/8/layout/hList1"/>
    <dgm:cxn modelId="{273B3238-B2B9-4FD2-A779-525739D2A1BD}" srcId="{D919C53C-5598-4E3B-A00C-16C5F51A0AB9}" destId="{B701C4CE-EF84-4B73-B01E-56C88AA1F42C}" srcOrd="1" destOrd="0" parTransId="{C1FCEB46-2399-4190-B969-89D5F2D1669E}" sibTransId="{0D669B13-5C7A-4DAA-B5EE-B579B3194D2A}"/>
    <dgm:cxn modelId="{6306FE5E-82B8-4759-8EEF-3B49279A2DD1}" srcId="{3CF802A6-3956-4D9E-8BCF-51751BD7C46D}" destId="{9C028690-2DB5-47C5-9B72-BDCD1991A663}" srcOrd="2" destOrd="0" parTransId="{3030FAFA-F3C0-44C3-846A-B664BFC0DE44}" sibTransId="{CCD2BC1B-08C7-47AF-931F-663CE378C810}"/>
    <dgm:cxn modelId="{083C2751-AACE-47B4-8281-44DB2D01E433}" srcId="{3CF802A6-3956-4D9E-8BCF-51751BD7C46D}" destId="{E9914B35-8134-4829-A9FB-10FE6BFB862A}" srcOrd="1" destOrd="0" parTransId="{576A9B1C-5DBB-4B92-9D15-D8B69C86EB05}" sibTransId="{77CEA5CA-54C7-4191-82E3-A493433AD684}"/>
    <dgm:cxn modelId="{F5358B52-CFB2-4A91-B584-7BD0633B0580}" type="presOf" srcId="{BD44CE95-645B-42EC-9E8C-B00D81499C76}" destId="{64CCE36D-DAC0-446A-BC93-6804F7299419}" srcOrd="0" destOrd="4" presId="urn:microsoft.com/office/officeart/2005/8/layout/hList1"/>
    <dgm:cxn modelId="{561CC07B-36D0-4145-BF44-A681CB25628C}" srcId="{D919C53C-5598-4E3B-A00C-16C5F51A0AB9}" destId="{59B3D356-6060-4C5E-A46A-4E952D259453}" srcOrd="2" destOrd="0" parTransId="{EBC522F9-5C71-4F1E-8A88-B5DED0035A9B}" sibTransId="{D3EC315E-0460-4A2F-857C-3510537FFAAC}"/>
    <dgm:cxn modelId="{D7AF0683-FDE1-4B09-B03C-0C4306AE8895}" type="presOf" srcId="{B701C4CE-EF84-4B73-B01E-56C88AA1F42C}" destId="{18AEC9C8-5E6B-4430-972D-E5DB160EAF84}" srcOrd="0" destOrd="0" presId="urn:microsoft.com/office/officeart/2005/8/layout/hList1"/>
    <dgm:cxn modelId="{9C5C6683-A334-4D11-B1CA-59C12C3A5681}" type="presOf" srcId="{62DF7C71-BE23-4BAE-8763-7ADEA352B606}" destId="{961D8F65-DA61-464C-B809-0ADAAFDCDEAA}" srcOrd="0" destOrd="0" presId="urn:microsoft.com/office/officeart/2005/8/layout/hList1"/>
    <dgm:cxn modelId="{3E94F288-1DC9-4D3F-B2C1-596249F58D08}" type="presOf" srcId="{112CFED1-89D5-4E02-84F3-F55AF606F327}" destId="{64CCE36D-DAC0-446A-BC93-6804F7299419}" srcOrd="0" destOrd="3" presId="urn:microsoft.com/office/officeart/2005/8/layout/hList1"/>
    <dgm:cxn modelId="{0A852D90-22AE-4A80-8217-609BCC6E1AD8}" srcId="{3CF802A6-3956-4D9E-8BCF-51751BD7C46D}" destId="{E00113DB-56CA-475E-B426-CB271B1F9FD9}" srcOrd="0" destOrd="0" parTransId="{FFCCC83D-1272-42EF-903D-05C23DF0745B}" sibTransId="{E50C7D82-5681-4FF8-B1A8-8457B4E103FF}"/>
    <dgm:cxn modelId="{6D9F4BAD-086A-4CE6-A121-B3E0235BE071}" type="presOf" srcId="{E9914B35-8134-4829-A9FB-10FE6BFB862A}" destId="{2C37D428-A5A3-42AE-803E-2853034ED97E}" srcOrd="0" destOrd="1" presId="urn:microsoft.com/office/officeart/2005/8/layout/hList1"/>
    <dgm:cxn modelId="{B2E6F9B0-E982-4A16-9326-E316AC87294F}" srcId="{59B3D356-6060-4C5E-A46A-4E952D259453}" destId="{FA4A4BA5-0DFF-4B17-9BFF-A07839823247}" srcOrd="2" destOrd="0" parTransId="{349657E0-8925-42E4-9153-88BA576862AC}" sibTransId="{3109FF9E-3066-43F8-93A4-B526975B2D59}"/>
    <dgm:cxn modelId="{B68498B3-F10B-4ABF-B9E4-8A50829B77BE}" srcId="{59B3D356-6060-4C5E-A46A-4E952D259453}" destId="{BD44CE95-645B-42EC-9E8C-B00D81499C76}" srcOrd="4" destOrd="0" parTransId="{FB466406-8F84-46CC-BDD9-DEB812ABBE00}" sibTransId="{7AC993F7-A8A0-4B7C-A7B9-40B63450FABB}"/>
    <dgm:cxn modelId="{6F31B6C3-A42A-4FFD-BBDA-B698904248BF}" srcId="{59B3D356-6060-4C5E-A46A-4E952D259453}" destId="{4D3A2B79-4208-45C3-9494-CB810EE0370C}" srcOrd="1" destOrd="0" parTransId="{0051D8EC-5E26-4F02-9EB0-F5B28D15BBD7}" sibTransId="{C9244A02-DBD7-4AAB-8E2E-15763F7B578A}"/>
    <dgm:cxn modelId="{9EF402C9-6C1F-4BFF-9E04-44F1D6A674E5}" srcId="{B701C4CE-EF84-4B73-B01E-56C88AA1F42C}" destId="{C04E72A6-6C52-467D-9EF2-8D8A61FC0E18}" srcOrd="1" destOrd="0" parTransId="{A58DF1C0-862B-41B7-AC92-BC819BA80CA9}" sibTransId="{9F0D2B21-53DF-464B-819B-F2BC1989B872}"/>
    <dgm:cxn modelId="{628C9FEE-E231-460B-8D0F-4FFE8A4399F9}" type="presOf" srcId="{4C5945EE-6394-4C76-BEB1-00954457D575}" destId="{64CCE36D-DAC0-446A-BC93-6804F7299419}" srcOrd="0" destOrd="0" presId="urn:microsoft.com/office/officeart/2005/8/layout/hList1"/>
    <dgm:cxn modelId="{B8981D16-D4F6-4E49-A8FC-B2474540ABC4}" type="presParOf" srcId="{70192F97-B366-4F1C-8052-FC74AE5528E9}" destId="{396585F1-B49D-484F-A14C-B5A43D547C9F}" srcOrd="0" destOrd="0" presId="urn:microsoft.com/office/officeart/2005/8/layout/hList1"/>
    <dgm:cxn modelId="{7F6A6294-16CC-428D-BEC1-89DDEA217CF8}" type="presParOf" srcId="{396585F1-B49D-484F-A14C-B5A43D547C9F}" destId="{A9FE4F8F-54AD-4FEE-91CC-744354411DE6}" srcOrd="0" destOrd="0" presId="urn:microsoft.com/office/officeart/2005/8/layout/hList1"/>
    <dgm:cxn modelId="{641DD09F-4E51-4E9A-93A8-F061E24AEC93}" type="presParOf" srcId="{396585F1-B49D-484F-A14C-B5A43D547C9F}" destId="{2C37D428-A5A3-42AE-803E-2853034ED97E}" srcOrd="1" destOrd="0" presId="urn:microsoft.com/office/officeart/2005/8/layout/hList1"/>
    <dgm:cxn modelId="{5FFE2C20-7CF3-429B-9D1E-C951EAE66D51}" type="presParOf" srcId="{70192F97-B366-4F1C-8052-FC74AE5528E9}" destId="{AD67BCA2-7497-4D46-9293-9152F6D9CA5A}" srcOrd="1" destOrd="0" presId="urn:microsoft.com/office/officeart/2005/8/layout/hList1"/>
    <dgm:cxn modelId="{28AFE10F-0FF2-4F48-B0C8-E8820405E859}" type="presParOf" srcId="{70192F97-B366-4F1C-8052-FC74AE5528E9}" destId="{D14F9ACC-8DE5-4109-9DD0-7164DE0AE7BD}" srcOrd="2" destOrd="0" presId="urn:microsoft.com/office/officeart/2005/8/layout/hList1"/>
    <dgm:cxn modelId="{6FC594E0-6414-43A4-A1D0-7029846A91E5}" type="presParOf" srcId="{D14F9ACC-8DE5-4109-9DD0-7164DE0AE7BD}" destId="{18AEC9C8-5E6B-4430-972D-E5DB160EAF84}" srcOrd="0" destOrd="0" presId="urn:microsoft.com/office/officeart/2005/8/layout/hList1"/>
    <dgm:cxn modelId="{D07E4A6B-3C3D-4F0D-ADD9-A320BBDEC183}" type="presParOf" srcId="{D14F9ACC-8DE5-4109-9DD0-7164DE0AE7BD}" destId="{961D8F65-DA61-464C-B809-0ADAAFDCDEAA}" srcOrd="1" destOrd="0" presId="urn:microsoft.com/office/officeart/2005/8/layout/hList1"/>
    <dgm:cxn modelId="{A0A14771-86F3-49DB-8903-23315F7E69AB}" type="presParOf" srcId="{70192F97-B366-4F1C-8052-FC74AE5528E9}" destId="{4258BA0C-3D0A-4275-AD6D-9D3D3DF63089}" srcOrd="3" destOrd="0" presId="urn:microsoft.com/office/officeart/2005/8/layout/hList1"/>
    <dgm:cxn modelId="{6BCF32CC-F17B-4389-AD5D-6B98197ABEBF}" type="presParOf" srcId="{70192F97-B366-4F1C-8052-FC74AE5528E9}" destId="{3A22A70A-64F1-417A-9B9F-8A40544F54D8}" srcOrd="4" destOrd="0" presId="urn:microsoft.com/office/officeart/2005/8/layout/hList1"/>
    <dgm:cxn modelId="{15F9C740-F9D1-4E1A-86A7-2BA1F1F24D8A}" type="presParOf" srcId="{3A22A70A-64F1-417A-9B9F-8A40544F54D8}" destId="{D20B6EEB-DDD8-42D7-A470-C4F145F378DD}" srcOrd="0" destOrd="0" presId="urn:microsoft.com/office/officeart/2005/8/layout/hList1"/>
    <dgm:cxn modelId="{A11EC06B-40FC-4714-B853-2248034CD1A4}" type="presParOf" srcId="{3A22A70A-64F1-417A-9B9F-8A40544F54D8}" destId="{64CCE36D-DAC0-446A-BC93-6804F729941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FE4F8F-54AD-4FEE-91CC-744354411DE6}">
      <dsp:nvSpPr>
        <dsp:cNvPr id="0" name=""/>
        <dsp:cNvSpPr/>
      </dsp:nvSpPr>
      <dsp:spPr>
        <a:xfrm>
          <a:off x="3567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Electrostatic accelerators</a:t>
          </a:r>
        </a:p>
      </dsp:txBody>
      <dsp:txXfrm>
        <a:off x="3567" y="220730"/>
        <a:ext cx="3478084" cy="1094664"/>
      </dsp:txXfrm>
    </dsp:sp>
    <dsp:sp modelId="{2C37D428-A5A3-42AE-803E-2853034ED97E}">
      <dsp:nvSpPr>
        <dsp:cNvPr id="0" name=""/>
        <dsp:cNvSpPr/>
      </dsp:nvSpPr>
      <dsp:spPr>
        <a:xfrm>
          <a:off x="3567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Cockroft</a:t>
          </a:r>
          <a:r>
            <a:rPr lang="en-IN" sz="3000" kern="1200" dirty="0"/>
            <a:t> – Walton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Van de Graaff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Pelletron</a:t>
          </a:r>
          <a:endParaRPr lang="en-IN" sz="3000" kern="1200" dirty="0"/>
        </a:p>
      </dsp:txBody>
      <dsp:txXfrm>
        <a:off x="3567" y="1315395"/>
        <a:ext cx="3478084" cy="2799900"/>
      </dsp:txXfrm>
    </dsp:sp>
    <dsp:sp modelId="{18AEC9C8-5E6B-4430-972D-E5DB160EAF84}">
      <dsp:nvSpPr>
        <dsp:cNvPr id="0" name=""/>
        <dsp:cNvSpPr/>
      </dsp:nvSpPr>
      <dsp:spPr>
        <a:xfrm>
          <a:off x="3968583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Induction accelerators</a:t>
          </a:r>
        </a:p>
      </dsp:txBody>
      <dsp:txXfrm>
        <a:off x="3968583" y="220730"/>
        <a:ext cx="3478084" cy="1094664"/>
      </dsp:txXfrm>
    </dsp:sp>
    <dsp:sp modelId="{961D8F65-DA61-464C-B809-0ADAAFDCDEAA}">
      <dsp:nvSpPr>
        <dsp:cNvPr id="0" name=""/>
        <dsp:cNvSpPr/>
      </dsp:nvSpPr>
      <dsp:spPr>
        <a:xfrm>
          <a:off x="3968583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Induction Linear accelerator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 err="1"/>
            <a:t>Betatron</a:t>
          </a:r>
          <a:endParaRPr lang="en-IN" sz="3000" kern="1200" dirty="0"/>
        </a:p>
      </dsp:txBody>
      <dsp:txXfrm>
        <a:off x="3968583" y="1315395"/>
        <a:ext cx="3478084" cy="2799900"/>
      </dsp:txXfrm>
    </dsp:sp>
    <dsp:sp modelId="{D20B6EEB-DDD8-42D7-A470-C4F145F378DD}">
      <dsp:nvSpPr>
        <dsp:cNvPr id="0" name=""/>
        <dsp:cNvSpPr/>
      </dsp:nvSpPr>
      <dsp:spPr>
        <a:xfrm>
          <a:off x="7933599" y="220730"/>
          <a:ext cx="3478084" cy="10946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3000" kern="1200" dirty="0"/>
            <a:t>Radio-Frequency  (RF) accelerators</a:t>
          </a:r>
        </a:p>
      </dsp:txBody>
      <dsp:txXfrm>
        <a:off x="7933599" y="220730"/>
        <a:ext cx="3478084" cy="1094664"/>
      </dsp:txXfrm>
    </dsp:sp>
    <dsp:sp modelId="{64CCE36D-DAC0-446A-BC93-6804F7299419}">
      <dsp:nvSpPr>
        <dsp:cNvPr id="0" name=""/>
        <dsp:cNvSpPr/>
      </dsp:nvSpPr>
      <dsp:spPr>
        <a:xfrm>
          <a:off x="7933599" y="1315395"/>
          <a:ext cx="3478084" cy="27999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RF </a:t>
          </a:r>
          <a:r>
            <a:rPr lang="en-IN" sz="3000" b="1" kern="1200" dirty="0" err="1"/>
            <a:t>Linac</a:t>
          </a:r>
          <a:endParaRPr lang="en-IN" sz="3000" b="1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RF quadrupole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Cyclotron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kern="1200" dirty="0"/>
            <a:t>Microtron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3000" b="1" kern="1200" dirty="0"/>
            <a:t>Synchrotron</a:t>
          </a:r>
        </a:p>
      </dsp:txBody>
      <dsp:txXfrm>
        <a:off x="7933599" y="1315395"/>
        <a:ext cx="3478084" cy="2799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5A7AC-A558-4A7D-A346-4C4D291371F2}" type="datetimeFigureOut">
              <a:rPr lang="en-IN" smtClean="0"/>
              <a:t>Friday, 15-03-2024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97577-CF68-44E9-84D9-5CB86F5F44F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2406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9E627-E22C-4421-8664-56461EEEB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E870F5-81D1-4C38-AC8A-DC2F425B05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76237-5EFB-4522-8690-2EF3B5C6D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66B7C-86D5-49D4-A395-BAA33DC4A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60849-70B9-4BE0-895D-037F0698E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165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F345A-3D20-4BD1-AC3A-48022F2AD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D42ED2-4AB9-4061-B20B-98977A6982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508CA-79A3-4DD4-9515-67FC57B4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EE17B-0DEF-4A8D-A73D-BB35CFFB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2617E-1CBF-44B3-B2C2-9A9F84DC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104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4AAED5-4ABA-42C2-9146-69D2FC2B66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BFD598-3040-4CC8-AADF-2D72A38FE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DE45F-0B40-4A6C-9883-C36AE27FC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3331F-23A8-435B-BE33-E461EE0DF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EF174-AF89-4960-802C-AA8F531A7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2586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9B15-655A-457F-993F-14D6B943A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C295B-5312-4DAE-BB5F-5CDD86D01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BBEEF-3642-46F9-9FDC-35F23407E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8D770-F93D-4FC8-BFD3-BB6B6B7F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E4ACC-A715-49D9-BE63-A90B4BC3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465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6C2AD-38B3-4E1B-A7EF-E688CF80B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A189A-6056-4CC7-A85B-6FA8A4B83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63771-3A32-41D5-89FE-1AD80FF78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36A35-A936-466E-9465-6D8FDA10A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1DD7B-CC42-4116-A57B-0792BCD52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709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085C-D434-48A6-87CB-F2A5392F9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12C59-32EB-44F2-AE31-0AF634C86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33DA3-570B-440D-8206-A5004CBEC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131B6-AEAC-4A1F-BA47-7BCAE946E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58155-C1BC-49CB-8540-50D3F2AD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6EE4E-3EB9-4BBC-A355-198CFB54E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6266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54978-3CB1-43FD-B475-8C023B38D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09AB6F-9B2A-446A-A997-618BC2639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BD93B-EB3D-4327-B6B0-8EE34129C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DFF064-ED22-43DC-88B6-EE542DC384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F2FD01-357A-456B-815B-5DB42873E2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17F821-B580-4B95-A9D0-D60BABACA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0722AF-C7E9-4652-A6B8-A789EDD2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AC958A-6396-4ED5-8C77-6C4DA9EFF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524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27B16-28F4-40C1-B8CF-44C7116D5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2FF2CB-7AA1-4318-9D9D-39FABE59B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6D1C79-C94A-4AA1-ABC3-32E3791F3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E5DFA-0442-4119-9891-40758BBA8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417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293D1-994E-4821-AAAF-5D164FCBA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31AF83-74D5-431D-A982-0D38DB869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4CDE8-DE03-47DC-971F-CCF0FDB48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1235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DF00-8956-429F-AB86-6950C10DE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4432D-7531-4B40-9C74-D16F7B256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FDA7F-5DE0-448D-BC82-023333230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5EAC9A-365C-4E9A-BA8C-8C77416E3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E6EC6C-A6C4-47BB-A130-BE031510B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B7514-ACF2-47F3-ABC2-9AE9F11D7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95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004EE-B148-428B-96BD-98DD4069F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038034-F3FB-43B8-89CF-41371C450C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9C8E9-C0AD-4A84-89E1-96A2EC231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AA091-A648-45C0-BCC3-8298B350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7B71D-96FF-4BE5-B281-C1C574E2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170285-EB11-42CE-A200-AAE8081EE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412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039057-5036-4291-9BDC-8E825907E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227FFD-53B5-49D4-A647-74FE86434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02F5A0-15CE-46A7-B0B1-D533980718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FDEDD-2FFA-4CBC-BC19-6AFCF0FBB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B334A-B2F3-4366-B90D-945368B3C9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9C196-0BB2-428E-8A24-DDD7013398E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594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0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1.png"/><Relationship Id="rId4" Type="http://schemas.openxmlformats.org/officeDocument/2006/relationships/hyperlink" Target="https://openstax.org/books/university-physics-volume-2/pages/12-4-magnetic-field-of-a-current-loop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hyperlink" Target="https://en.wikipedia.org/wiki/Stanford_Universit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ea.org/newscenter/news/iaea-receives-medical-linear-accelerator-under-partnership-from-manufacturer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1driver.teachable.com/courses/94691/lectures/137910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University_of_California" TargetMode="External"/><Relationship Id="rId3" Type="http://schemas.openxmlformats.org/officeDocument/2006/relationships/image" Target="../media/image40.gif"/><Relationship Id="rId7" Type="http://schemas.openxmlformats.org/officeDocument/2006/relationships/hyperlink" Target="https://www.tutorialspoint.com/hammer_throw/hammer_throw_how_to_play.htm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yperphysics.phy-astr.gsu.edu/hbase/magnetic/cyclot.html" TargetMode="External"/><Relationship Id="rId5" Type="http://schemas.openxmlformats.org/officeDocument/2006/relationships/image" Target="../media/image41.jpeg"/><Relationship Id="rId4" Type="http://schemas.openxmlformats.org/officeDocument/2006/relationships/image" Target="../media/image260.png"/><Relationship Id="rId9" Type="http://schemas.openxmlformats.org/officeDocument/2006/relationships/hyperlink" Target="https://en.wikipedia.org/wiki/Lawrence_Radiation_Laboratory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psi.ch/en/protontherapy/comet-cyclotro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://armadaihaveyounow.blogspot.com/2020/12/the-onager-double-edged-sword.html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AD01-2570-428F-B700-53F8D0227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4671" y="896219"/>
            <a:ext cx="9144000" cy="1728992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Particle accelerators and their medical applications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CC23E-1632-43FA-84C0-A7A852A6D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2372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IN" b="1" dirty="0"/>
              <a:t>Varchaswi K S Kashyap</a:t>
            </a:r>
          </a:p>
          <a:p>
            <a:r>
              <a:rPr lang="en-IN" dirty="0"/>
              <a:t>School of Physical Sciences</a:t>
            </a:r>
          </a:p>
          <a:p>
            <a:r>
              <a:rPr lang="en-IN" dirty="0"/>
              <a:t>National Institute of Science Education and Research (NISER) Bhubaneswar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D3583-35C0-45C5-B052-9741DBE70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2EC387-B378-47CC-B82C-DF9C06484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</a:t>
            </a:fld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1F00C3C-8EE3-4DD0-A74A-25CC076D9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Friday, 15-03-2024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4274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10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6230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11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E82A64D-8FC4-4331-F0FC-9F197CF9D826}"/>
              </a:ext>
            </a:extLst>
          </p:cNvPr>
          <p:cNvSpPr txBox="1">
            <a:spLocks/>
          </p:cNvSpPr>
          <p:nvPr/>
        </p:nvSpPr>
        <p:spPr>
          <a:xfrm>
            <a:off x="9340511" y="54050"/>
            <a:ext cx="1758745" cy="561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Solenoid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C06EEA53-B1A0-CECA-6BBE-96FD2384D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37"/>
          <a:stretch/>
        </p:blipFill>
        <p:spPr bwMode="auto">
          <a:xfrm>
            <a:off x="8339778" y="682596"/>
            <a:ext cx="3657349" cy="274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468A09-D508-02BF-8F48-123C84A29C33}"/>
              </a:ext>
            </a:extLst>
          </p:cNvPr>
          <p:cNvSpPr txBox="1"/>
          <p:nvPr/>
        </p:nvSpPr>
        <p:spPr>
          <a:xfrm>
            <a:off x="10904383" y="3292237"/>
            <a:ext cx="1092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Source: </a:t>
            </a:r>
            <a:r>
              <a:rPr lang="en-IN" sz="1400" dirty="0">
                <a:solidFill>
                  <a:schemeClr val="accent1"/>
                </a:solidFill>
              </a:rPr>
              <a:t>http://hyperphysics.phy-astr.gsu.edu/hbase/magnetic/solenoid.html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206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12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  <p:pic>
        <p:nvPicPr>
          <p:cNvPr id="4098" name="Picture 2" descr="Figure shows a circular loop of radius R that carries a current I and lies in the xz-plane. Point P is located above the center of the loop. Theta is the angle formed by a vector from the loop to the point P and the plane of the loop. It is equivalent to the angle formed by the vector dB from the point P and the y axis.">
            <a:extLst>
              <a:ext uri="{FF2B5EF4-FFF2-40B4-BE49-F238E27FC236}">
                <a16:creationId xmlns:a16="http://schemas.microsoft.com/office/drawing/2014/main" id="{E9EE9D31-8A64-83D6-2C42-F61EB99E3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57" y="1406012"/>
            <a:ext cx="4311115" cy="32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9AE4CE41-BCED-61AB-B470-E2E1ACCA4929}"/>
              </a:ext>
            </a:extLst>
          </p:cNvPr>
          <p:cNvSpPr txBox="1">
            <a:spLocks/>
          </p:cNvSpPr>
          <p:nvPr/>
        </p:nvSpPr>
        <p:spPr>
          <a:xfrm>
            <a:off x="4041058" y="552557"/>
            <a:ext cx="3443748" cy="972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 err="1"/>
              <a:t>Biot</a:t>
            </a:r>
            <a:r>
              <a:rPr lang="en-IN" sz="3600" b="1" dirty="0"/>
              <a:t>-Savart‘s law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66B10F-6D81-9BA5-D3D0-9132599BAEE8}"/>
              </a:ext>
            </a:extLst>
          </p:cNvPr>
          <p:cNvSpPr txBox="1"/>
          <p:nvPr/>
        </p:nvSpPr>
        <p:spPr>
          <a:xfrm>
            <a:off x="4238714" y="4691924"/>
            <a:ext cx="304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Source:</a:t>
            </a:r>
          </a:p>
          <a:p>
            <a:r>
              <a:rPr lang="en-US" sz="1400" b="0" i="0" dirty="0">
                <a:solidFill>
                  <a:srgbClr val="000000"/>
                </a:solidFill>
                <a:effectLst/>
              </a:rPr>
              <a:t>Magnetic Field of a Current Loop.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Authored by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 OpenStax College. </a:t>
            </a:r>
            <a:r>
              <a:rPr lang="en-US" sz="1400" b="1" i="0" dirty="0">
                <a:solidFill>
                  <a:srgbClr val="000000"/>
                </a:solidFill>
                <a:effectLst/>
              </a:rPr>
              <a:t>Located at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: </a:t>
            </a:r>
            <a:r>
              <a:rPr lang="en-US" sz="1400" b="0" i="0" u="sng" dirty="0">
                <a:effectLst/>
                <a:hlinkClick r:id="rId4"/>
              </a:rPr>
              <a:t>https://openstax.org/books/university-physics-volume-2/pages/12-4-magnetic-field-of-a-current-loop</a:t>
            </a:r>
            <a:r>
              <a:rPr lang="en-US" sz="1400" b="0" i="0" dirty="0">
                <a:solidFill>
                  <a:srgbClr val="000000"/>
                </a:solidFill>
                <a:effectLst/>
              </a:rPr>
              <a:t>.</a:t>
            </a:r>
            <a:endParaRPr lang="en-IN" sz="1400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1D50AD80-04A7-042F-1860-BA420DC69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255" y="3587447"/>
            <a:ext cx="2869854" cy="308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E82A64D-8FC4-4331-F0FC-9F197CF9D826}"/>
              </a:ext>
            </a:extLst>
          </p:cNvPr>
          <p:cNvSpPr txBox="1">
            <a:spLocks/>
          </p:cNvSpPr>
          <p:nvPr/>
        </p:nvSpPr>
        <p:spPr>
          <a:xfrm>
            <a:off x="9340511" y="54050"/>
            <a:ext cx="1758745" cy="561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Solenoid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6F16643-98F0-6514-96C5-428E303C14FE}"/>
              </a:ext>
            </a:extLst>
          </p:cNvPr>
          <p:cNvSpPr txBox="1">
            <a:spLocks/>
          </p:cNvSpPr>
          <p:nvPr/>
        </p:nvSpPr>
        <p:spPr>
          <a:xfrm>
            <a:off x="7205382" y="5797042"/>
            <a:ext cx="1356986" cy="508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3600" b="1" dirty="0"/>
              <a:t>Toroid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C06EEA53-B1A0-CECA-6BBE-96FD2384D4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37"/>
          <a:stretch/>
        </p:blipFill>
        <p:spPr bwMode="auto">
          <a:xfrm>
            <a:off x="8339778" y="682596"/>
            <a:ext cx="3657349" cy="2746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468A09-D508-02BF-8F48-123C84A29C33}"/>
              </a:ext>
            </a:extLst>
          </p:cNvPr>
          <p:cNvSpPr txBox="1"/>
          <p:nvPr/>
        </p:nvSpPr>
        <p:spPr>
          <a:xfrm>
            <a:off x="10904383" y="3292237"/>
            <a:ext cx="10927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Source: </a:t>
            </a:r>
            <a:r>
              <a:rPr lang="en-IN" sz="1400" dirty="0">
                <a:solidFill>
                  <a:schemeClr val="accent1"/>
                </a:solidFill>
              </a:rPr>
              <a:t>http://hyperphysics.phy-astr.gsu.edu/hbase/magnetic/solenoid.html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/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𝑑𝐵</m:t>
                      </m:r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I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b="0" i="1" smtClean="0">
                              <a:latin typeface="Cambria Math" panose="02040503050406030204" pitchFamily="18" charset="0"/>
                            </a:rPr>
                            <m:t>𝑑𝑙</m:t>
                          </m:r>
                          <m:func>
                            <m:func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IN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I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IN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FF1A1A9-6559-C337-EB82-BB4EE54199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560" y="1524619"/>
                <a:ext cx="1869550" cy="5259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918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5A188-02B2-4BD5-A4E1-BAA79C661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9881"/>
          </a:xfrm>
        </p:spPr>
        <p:txBody>
          <a:bodyPr/>
          <a:lstStyle/>
          <a:p>
            <a:r>
              <a:rPr lang="en-IN" b="1" dirty="0"/>
              <a:t>Types of accelerators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ECE5B3EB-3C95-4FDF-8AAC-2B97B96A40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694935"/>
              </p:ext>
            </p:extLst>
          </p:nvPr>
        </p:nvGraphicFramePr>
        <p:xfrm>
          <a:off x="363793" y="1818969"/>
          <a:ext cx="11415251" cy="4336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95972-269D-454C-8660-955DB387F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40DAC-8AC1-4EEE-9407-B3632D7E1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592A1-6858-40F8-AD84-612F4DCB2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47050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A2D49-75ED-4299-9103-45DFD94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 err="1"/>
              <a:t>Cockroft</a:t>
            </a:r>
            <a:r>
              <a:rPr lang="en-IN" b="1" dirty="0"/>
              <a:t> – Walton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2F59D-3F32-4445-B979-54F50460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2812A-2A4A-4754-AF67-1B5600A2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3ADAB-D18A-4BC9-89DE-700D42F3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14</a:t>
            </a:fld>
            <a:endParaRPr lang="en-IN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74C22B-C52F-42FD-9783-C6665F9FD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042" y="1557494"/>
            <a:ext cx="4290974" cy="2057617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8F6C0408-EBAC-4798-B2BB-EC9559E48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302" y="193758"/>
            <a:ext cx="3168446" cy="571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DC2CA2-E300-4FB5-93C9-E1C6C4DCE380}"/>
              </a:ext>
            </a:extLst>
          </p:cNvPr>
          <p:cNvSpPr txBox="1"/>
          <p:nvPr/>
        </p:nvSpPr>
        <p:spPr>
          <a:xfrm>
            <a:off x="6096000" y="5539535"/>
            <a:ext cx="1858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i="1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B989E5-A910-4ED4-B362-7EBD0AFD3200}"/>
              </a:ext>
            </a:extLst>
          </p:cNvPr>
          <p:cNvSpPr txBox="1"/>
          <p:nvPr/>
        </p:nvSpPr>
        <p:spPr>
          <a:xfrm>
            <a:off x="1248697" y="3930317"/>
            <a:ext cx="35592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Converts AC voltage to very high DC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Simple in principle and less bulky compared to transformers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Voltages can be tapped at different levels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C17553-351C-4884-A108-C22618DAF155}"/>
                  </a:ext>
                </a:extLst>
              </p:cNvPr>
              <p:cNvSpPr txBox="1"/>
              <p:nvPr/>
            </p:nvSpPr>
            <p:spPr>
              <a:xfrm>
                <a:off x="1237879" y="5770367"/>
                <a:ext cx="11467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N" sz="2400" b="0" dirty="0"/>
                  <a:t>K.E.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𝑞𝑉</m:t>
                    </m:r>
                  </m:oMath>
                </a14:m>
                <a:endParaRPr lang="en-IN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6C17553-351C-4884-A108-C22618DAF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879" y="5770367"/>
                <a:ext cx="1146789" cy="369332"/>
              </a:xfrm>
              <a:prstGeom prst="rect">
                <a:avLst/>
              </a:prstGeom>
              <a:blipFill>
                <a:blip r:embed="rId4"/>
                <a:stretch>
                  <a:fillRect l="-15957" t="-26667" r="-10638" b="-50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25337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B5221-CEE6-4405-88EC-FEC801C4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962" y="368837"/>
            <a:ext cx="11444746" cy="1325563"/>
          </a:xfrm>
        </p:spPr>
        <p:txBody>
          <a:bodyPr/>
          <a:lstStyle/>
          <a:p>
            <a:r>
              <a:rPr lang="en-IN" b="1" dirty="0"/>
              <a:t>Van de Graaff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5A0CF-0CCE-4932-A986-039309994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1F1A1-545F-42A4-BD77-AE0952A1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A6DCDD-2063-4339-A851-196E87DA7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15</a:t>
            </a:fld>
            <a:endParaRPr lang="en-IN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8BED48B-E2DC-4D28-B3D0-4EB94C741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0" y="1917004"/>
            <a:ext cx="4451812" cy="3638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3445C8F-C64B-4BD9-ABDB-5BD6B98CC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420" y="1868128"/>
            <a:ext cx="3731180" cy="264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C573A6-0D7A-4107-B02C-97AD3EBAEBF6}"/>
              </a:ext>
            </a:extLst>
          </p:cNvPr>
          <p:cNvSpPr txBox="1"/>
          <p:nvPr/>
        </p:nvSpPr>
        <p:spPr>
          <a:xfrm>
            <a:off x="4886632" y="4601292"/>
            <a:ext cx="3723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IN" sz="1400" dirty="0"/>
              <a:t>A Van de Graaff particle accelerator in a pressurized tank at Pierre and Marie Curie University, Paris (</a:t>
            </a:r>
            <a:r>
              <a:rPr lang="en-IN" sz="1400" b="1" dirty="0"/>
              <a:t>Source:</a:t>
            </a:r>
            <a:r>
              <a:rPr lang="en-IN" sz="1400" dirty="0"/>
              <a:t> Wikipedia, Copyright © 2004 David </a:t>
            </a:r>
            <a:r>
              <a:rPr lang="en-IN" sz="1400" dirty="0" err="1"/>
              <a:t>Monniaux</a:t>
            </a:r>
            <a:r>
              <a:rPr lang="en-IN" sz="14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50BB9-3076-4203-A9E5-449653338F6C}"/>
              </a:ext>
            </a:extLst>
          </p:cNvPr>
          <p:cNvSpPr txBox="1"/>
          <p:nvPr/>
        </p:nvSpPr>
        <p:spPr>
          <a:xfrm>
            <a:off x="8839200" y="1868128"/>
            <a:ext cx="31177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Voltages of the order of a few MV can be achieved.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 high voltage supply provides charges to be transported to the metal dome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Charges are collected in a metal dome over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The potential difference between the dome and the ground can be used to accelerate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 </a:t>
            </a:r>
            <a:r>
              <a:rPr lang="en-IN" dirty="0" err="1"/>
              <a:t>Pelletron</a:t>
            </a:r>
            <a:r>
              <a:rPr lang="en-IN" dirty="0"/>
              <a:t> is very similar to the Van de Graaff having a metal belt with pellets instead of a rubber belt.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7ABF3E-C99E-43D7-8CF2-EDE319D5DC61}"/>
                  </a:ext>
                </a:extLst>
              </p:cNvPr>
              <p:cNvSpPr txBox="1"/>
              <p:nvPr/>
            </p:nvSpPr>
            <p:spPr>
              <a:xfrm>
                <a:off x="6145378" y="5704736"/>
                <a:ext cx="11467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IN" sz="2400" b="0" dirty="0"/>
                  <a:t>K.E.</a:t>
                </a:r>
                <a14:m>
                  <m:oMath xmlns:m="http://schemas.openxmlformats.org/officeDocument/2006/math">
                    <m:r>
                      <a:rPr lang="en-IN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N" sz="2400" b="0" i="1" smtClean="0">
                        <a:latin typeface="Cambria Math" panose="02040503050406030204" pitchFamily="18" charset="0"/>
                      </a:rPr>
                      <m:t>𝑞𝑉</m:t>
                    </m:r>
                  </m:oMath>
                </a14:m>
                <a:endParaRPr lang="en-IN" sz="24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47ABF3E-C99E-43D7-8CF2-EDE319D5D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378" y="5704736"/>
                <a:ext cx="1146789" cy="369332"/>
              </a:xfrm>
              <a:prstGeom prst="rect">
                <a:avLst/>
              </a:prstGeom>
              <a:blipFill>
                <a:blip r:embed="rId4"/>
                <a:stretch>
                  <a:fillRect l="-15957" t="-26667" r="-10638" b="-50000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061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97623-A0E2-4699-9913-1EBD57FA6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149"/>
            <a:ext cx="10515600" cy="1325563"/>
          </a:xfrm>
        </p:spPr>
        <p:txBody>
          <a:bodyPr/>
          <a:lstStyle/>
          <a:p>
            <a:r>
              <a:rPr lang="en-IN" b="1" dirty="0"/>
              <a:t>Linear accelerator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142F2-FDAB-4405-BD32-BE00AE9B7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7703B-4F71-48C6-8542-4051151FB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4C71B-983D-48D4-82DA-055DF54C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16</a:t>
            </a:fld>
            <a:endParaRPr lang="en-IN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AF2F007-FCDA-4EEE-B730-285D1CCDB4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2" y="1189276"/>
            <a:ext cx="5739581" cy="182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C7ED2D2C-7DD8-4B36-8470-20926FFD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2" y="3600069"/>
            <a:ext cx="4009100" cy="268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6663B1-0F15-4200-87C3-255CDA4EAE8D}"/>
              </a:ext>
            </a:extLst>
          </p:cNvPr>
          <p:cNvSpPr txBox="1"/>
          <p:nvPr/>
        </p:nvSpPr>
        <p:spPr>
          <a:xfrm>
            <a:off x="4630995" y="3817505"/>
            <a:ext cx="164198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02122"/>
                </a:solidFill>
                <a:effectLst/>
              </a:rPr>
              <a:t>The </a:t>
            </a:r>
            <a:r>
              <a:rPr lang="en-US" sz="1400" b="0" i="0" u="none" strike="noStrike" dirty="0">
                <a:solidFill>
                  <a:srgbClr val="0645AD"/>
                </a:solidFill>
                <a:effectLst/>
                <a:hlinkClick r:id="rId4" tooltip="Stanford University"/>
              </a:rPr>
              <a:t>Stanford University</a:t>
            </a:r>
            <a:r>
              <a:rPr lang="en-US" sz="1400" b="0" i="0" dirty="0">
                <a:solidFill>
                  <a:srgbClr val="202122"/>
                </a:solidFill>
                <a:effectLst/>
              </a:rPr>
              <a:t> superconducting linear accelerator, housed on campus below the Hansen Labs until 2007. </a:t>
            </a:r>
          </a:p>
          <a:p>
            <a:r>
              <a:rPr lang="en-US" sz="1400" dirty="0"/>
              <a:t>(</a:t>
            </a:r>
            <a:r>
              <a:rPr lang="en-US" sz="1400" b="1" dirty="0"/>
              <a:t>Image credit:</a:t>
            </a:r>
            <a:r>
              <a:rPr lang="en-US" sz="1400" dirty="0"/>
              <a:t> Wikipedia)</a:t>
            </a:r>
            <a:endParaRPr lang="en-US" sz="1400" b="0" i="0" u="none" strike="noStrike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FB9096-7451-4684-97FD-923771A4A7B7}"/>
              </a:ext>
            </a:extLst>
          </p:cNvPr>
          <p:cNvSpPr txBox="1"/>
          <p:nvPr/>
        </p:nvSpPr>
        <p:spPr>
          <a:xfrm>
            <a:off x="1160207" y="2995528"/>
            <a:ext cx="31069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RF LINAC </a:t>
            </a:r>
            <a:r>
              <a:rPr lang="en-US" sz="1600" dirty="0"/>
              <a:t>(</a:t>
            </a:r>
            <a:r>
              <a:rPr lang="en-US" sz="1600" b="1" dirty="0"/>
              <a:t>Image credit</a:t>
            </a:r>
            <a:r>
              <a:rPr lang="en-US" sz="1600" dirty="0"/>
              <a:t>: Wikipedia)</a:t>
            </a:r>
            <a:endParaRPr lang="en-US" sz="1600" b="0" i="0" u="none" strike="noStrike" dirty="0"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FDD61A-DBC1-463B-BF0C-77A9026B0F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4600" y="272870"/>
            <a:ext cx="4592526" cy="2756761"/>
          </a:xfrm>
          <a:prstGeom prst="rect">
            <a:avLst/>
          </a:prstGeom>
        </p:spPr>
      </p:pic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B024C692-5001-490A-8AB4-5B5C2D953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1448"/>
              </p:ext>
            </p:extLst>
          </p:nvPr>
        </p:nvGraphicFramePr>
        <p:xfrm>
          <a:off x="6459794" y="3828369"/>
          <a:ext cx="5358581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1749">
                  <a:extLst>
                    <a:ext uri="{9D8B030D-6E8A-4147-A177-3AD203B41FA5}">
                      <a16:colId xmlns:a16="http://schemas.microsoft.com/office/drawing/2014/main" val="331848982"/>
                    </a:ext>
                  </a:extLst>
                </a:gridCol>
                <a:gridCol w="2676832">
                  <a:extLst>
                    <a:ext uri="{9D8B030D-6E8A-4147-A177-3AD203B41FA5}">
                      <a16:colId xmlns:a16="http://schemas.microsoft.com/office/drawing/2014/main" val="34818881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RF 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INDUCTION LINAC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696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Smaller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Longer length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054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Higher acceleration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Lower acceleration gradient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929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Requires lower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Requires higher 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703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Low current and short 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High current and longer pulse duration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83872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17A2F0B2-706C-4642-B36F-2578FE8ADA9C}"/>
              </a:ext>
            </a:extLst>
          </p:cNvPr>
          <p:cNvSpPr txBox="1"/>
          <p:nvPr/>
        </p:nvSpPr>
        <p:spPr>
          <a:xfrm>
            <a:off x="7130848" y="3148037"/>
            <a:ext cx="46064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INDUCTION LINAC </a:t>
            </a:r>
          </a:p>
          <a:p>
            <a:r>
              <a:rPr lang="en-US" sz="1600" dirty="0"/>
              <a:t>(</a:t>
            </a:r>
            <a:r>
              <a:rPr lang="en-US" sz="1600" b="1" dirty="0"/>
              <a:t>Image credit</a:t>
            </a:r>
            <a:r>
              <a:rPr lang="en-US" sz="1600" dirty="0"/>
              <a:t>: INDUCTION, J De </a:t>
            </a:r>
            <a:r>
              <a:rPr lang="en-US" sz="1600" dirty="0" err="1"/>
              <a:t>Mascureau</a:t>
            </a:r>
            <a:r>
              <a:rPr lang="en-US" sz="1600" dirty="0"/>
              <a:t>, 1996)</a:t>
            </a:r>
            <a:endParaRPr lang="en-US" sz="1600" b="0" i="0" u="none" strike="noStrike" dirty="0">
              <a:effectLst/>
            </a:endParaRPr>
          </a:p>
        </p:txBody>
      </p:sp>
      <p:pic>
        <p:nvPicPr>
          <p:cNvPr id="3" name="Picture 2" descr="Sketch of man pulling something">
            <a:extLst>
              <a:ext uri="{FF2B5EF4-FFF2-40B4-BE49-F238E27FC236}">
                <a16:creationId xmlns:a16="http://schemas.microsoft.com/office/drawing/2014/main" id="{E3B9C6C7-F30A-4182-821B-96128BED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514" y="2245412"/>
            <a:ext cx="2118972" cy="150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960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CC832-219A-47AD-8E5E-59EFB3EE3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Linear accelerator (LINAC) contd.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AE1BC-C727-4430-9BEB-07746BEAC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dirty="0"/>
              <a:t>RF LINAC configurations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5DA0FD-A458-4339-AA71-F0E14A34A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E0B61-0D6D-4D21-978F-F612D5379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1858C-0395-4E66-932F-D5CEE86A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17</a:t>
            </a:fld>
            <a:endParaRPr lang="en-IN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59510F5F-58B2-4851-838B-D7CB62B22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808211"/>
            <a:ext cx="4772332" cy="238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7C69421-8131-45FD-93EE-44273225A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551" y="2808211"/>
            <a:ext cx="4583061" cy="229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D7A878-A894-41BA-BF2A-31AD4B633540}"/>
              </a:ext>
            </a:extLst>
          </p:cNvPr>
          <p:cNvSpPr txBox="1"/>
          <p:nvPr/>
        </p:nvSpPr>
        <p:spPr>
          <a:xfrm>
            <a:off x="2403372" y="5316338"/>
            <a:ext cx="16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Standing wave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05EB92-CF49-439D-8168-0CE9DF0B55DB}"/>
              </a:ext>
            </a:extLst>
          </p:cNvPr>
          <p:cNvSpPr txBox="1"/>
          <p:nvPr/>
        </p:nvSpPr>
        <p:spPr>
          <a:xfrm>
            <a:off x="8047087" y="5321369"/>
            <a:ext cx="16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Travelling wave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A420DA-AC17-432A-9285-6097F4E3A4DE}"/>
              </a:ext>
            </a:extLst>
          </p:cNvPr>
          <p:cNvSpPr txBox="1"/>
          <p:nvPr/>
        </p:nvSpPr>
        <p:spPr>
          <a:xfrm>
            <a:off x="1504335" y="5885152"/>
            <a:ext cx="8688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Image credit: </a:t>
            </a:r>
            <a:r>
              <a:rPr lang="en-US" dirty="0"/>
              <a:t>By Patrick87 - https://commons.wikimedia.org/w/index.php?curid=29590284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25379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5E2D1-1F1F-423A-AF8B-3FC0CAB33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216032"/>
            <a:ext cx="3478161" cy="765585"/>
          </a:xfrm>
        </p:spPr>
        <p:txBody>
          <a:bodyPr/>
          <a:lstStyle/>
          <a:p>
            <a:r>
              <a:rPr lang="en-IN" b="1" dirty="0"/>
              <a:t>Medical LINAC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3CB16-63B1-409D-A015-D36B4412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1ECCC-8027-4109-81F2-EF47901E6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2B6B65-8EB3-47E8-BA06-239F75D9D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18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151B36C-55AD-436D-88EB-B2BC673EE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29" y="1699855"/>
            <a:ext cx="5341239" cy="299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A0E0A4-6BB8-48CD-BEBB-954F1E691952}"/>
              </a:ext>
            </a:extLst>
          </p:cNvPr>
          <p:cNvSpPr txBox="1"/>
          <p:nvPr/>
        </p:nvSpPr>
        <p:spPr>
          <a:xfrm>
            <a:off x="3824748" y="1699855"/>
            <a:ext cx="1939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/>
              <a:t>Image credit:</a:t>
            </a:r>
            <a:r>
              <a:rPr lang="en-IN" sz="1200" dirty="0"/>
              <a:t> </a:t>
            </a:r>
            <a:r>
              <a:rPr lang="en-IN" sz="1200" dirty="0">
                <a:hlinkClick r:id="rId3"/>
              </a:rPr>
              <a:t>www.iaea.org</a:t>
            </a:r>
            <a:endParaRPr lang="en-IN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D2106ED-1190-4466-A389-1F22664D8E47}"/>
              </a:ext>
            </a:extLst>
          </p:cNvPr>
          <p:cNvSpPr txBox="1"/>
          <p:nvPr/>
        </p:nvSpPr>
        <p:spPr>
          <a:xfrm>
            <a:off x="5923935" y="532486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Image credit:</a:t>
            </a:r>
            <a:r>
              <a:rPr lang="en-US" sz="1400" dirty="0"/>
              <a:t> Medical Linear Accelerators in Radiation Therapy, Presentation by </a:t>
            </a:r>
            <a:r>
              <a:rPr lang="en-US" sz="1400" dirty="0" err="1"/>
              <a:t>Haijun</a:t>
            </a:r>
            <a:r>
              <a:rPr lang="en-US" sz="1400" dirty="0"/>
              <a:t> Song, Ph.D. Dept. of Radiation Oncology Duke University Medical </a:t>
            </a:r>
            <a:r>
              <a:rPr lang="en-US" sz="1400" dirty="0" err="1"/>
              <a:t>Cente</a:t>
            </a:r>
            <a:endParaRPr lang="en-IN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02FA1-ED53-4548-8E05-C91798D3B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8391" y="671838"/>
            <a:ext cx="4480948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01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91803-039D-4AEE-B777-177C16D70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8863"/>
            <a:ext cx="5346290" cy="1325563"/>
          </a:xfrm>
        </p:spPr>
        <p:txBody>
          <a:bodyPr/>
          <a:lstStyle/>
          <a:p>
            <a:r>
              <a:rPr lang="en-IN" b="1" dirty="0"/>
              <a:t>Medical LINAC configurations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87134-7695-4A5A-AE15-B61E124CC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25259-5739-4FA0-8077-B0F47799B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372BF-C668-44F7-BB57-6AD1C1BAE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19</a:t>
            </a:fld>
            <a:endParaRPr lang="en-IN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D011F7-C506-4458-8A01-DC76F995E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853" y="2117800"/>
            <a:ext cx="5206180" cy="27141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A3815A-B64B-4C5A-A2CD-906659D9D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414" y="60654"/>
            <a:ext cx="5078425" cy="2714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6823EA-07D4-43D2-9180-358F76350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152" y="3233436"/>
            <a:ext cx="4976160" cy="27873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0ECC58D-AE5F-4690-8E7F-3C3F02589977}"/>
              </a:ext>
            </a:extLst>
          </p:cNvPr>
          <p:cNvSpPr txBox="1"/>
          <p:nvPr/>
        </p:nvSpPr>
        <p:spPr>
          <a:xfrm>
            <a:off x="848443" y="4801526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RF power generator and waveguide are both in the gantry and the waveguide is directed straight towards the patient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74B011-F2DE-44C8-863D-2D8A5D70B201}"/>
              </a:ext>
            </a:extLst>
          </p:cNvPr>
          <p:cNvSpPr txBox="1"/>
          <p:nvPr/>
        </p:nvSpPr>
        <p:spPr>
          <a:xfrm>
            <a:off x="6766454" y="2702928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RF power generator is in the gantry stand and waveguide is in the gantry directed towards the target above the patient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FC32F1-35FF-4CA4-BD67-CE42AD0A665F}"/>
              </a:ext>
            </a:extLst>
          </p:cNvPr>
          <p:cNvSpPr txBox="1"/>
          <p:nvPr/>
        </p:nvSpPr>
        <p:spPr>
          <a:xfrm>
            <a:off x="6890775" y="5949925"/>
            <a:ext cx="469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/>
              <a:t>Both RF power generator and waveguide are in the gantry stand. The electrons have to be transported to the target.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CCDC18-65E4-4BD0-A33E-D2256B4D2363}"/>
              </a:ext>
            </a:extLst>
          </p:cNvPr>
          <p:cNvSpPr txBox="1"/>
          <p:nvPr/>
        </p:nvSpPr>
        <p:spPr>
          <a:xfrm>
            <a:off x="9885680" y="156084"/>
            <a:ext cx="216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Both X-rays and </a:t>
            </a:r>
          </a:p>
          <a:p>
            <a:r>
              <a:rPr lang="en-IN" sz="1600" b="1" dirty="0"/>
              <a:t>electrons (</a:t>
            </a:r>
            <a:r>
              <a:rPr lang="en-IN" sz="1600" b="1" dirty="0" err="1"/>
              <a:t>upto</a:t>
            </a:r>
            <a:r>
              <a:rPr lang="en-IN" sz="1600" b="1" dirty="0"/>
              <a:t> MV)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C0933E-2457-4B7B-8CE2-A90463253FE0}"/>
              </a:ext>
            </a:extLst>
          </p:cNvPr>
          <p:cNvSpPr txBox="1"/>
          <p:nvPr/>
        </p:nvSpPr>
        <p:spPr>
          <a:xfrm>
            <a:off x="9616332" y="3240334"/>
            <a:ext cx="216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Both X-rays and </a:t>
            </a:r>
          </a:p>
          <a:p>
            <a:r>
              <a:rPr lang="en-IN" sz="1600" b="1" dirty="0"/>
              <a:t>electrons (</a:t>
            </a:r>
            <a:r>
              <a:rPr lang="en-IN" sz="1600" b="1" dirty="0" err="1"/>
              <a:t>upto</a:t>
            </a:r>
            <a:r>
              <a:rPr lang="en-IN" sz="1600" b="1" dirty="0"/>
              <a:t> MV)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091A81-0E82-4B9D-AFA3-D49493679B32}"/>
              </a:ext>
            </a:extLst>
          </p:cNvPr>
          <p:cNvSpPr txBox="1"/>
          <p:nvPr/>
        </p:nvSpPr>
        <p:spPr>
          <a:xfrm>
            <a:off x="4644042" y="3157419"/>
            <a:ext cx="2083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Only X-rays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88A542-12FC-45B5-9BE0-4FA5408FB892}"/>
              </a:ext>
            </a:extLst>
          </p:cNvPr>
          <p:cNvSpPr/>
          <p:nvPr/>
        </p:nvSpPr>
        <p:spPr>
          <a:xfrm>
            <a:off x="576161" y="2090428"/>
            <a:ext cx="483009" cy="363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D2B80A-9FD0-4F81-9CAD-B8F92EC6B40C}"/>
              </a:ext>
            </a:extLst>
          </p:cNvPr>
          <p:cNvSpPr/>
          <p:nvPr/>
        </p:nvSpPr>
        <p:spPr>
          <a:xfrm>
            <a:off x="6485621" y="3440"/>
            <a:ext cx="483009" cy="3637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9D979B-C142-4DAC-9959-CB4DF3A59DCC}"/>
              </a:ext>
            </a:extLst>
          </p:cNvPr>
          <p:cNvSpPr/>
          <p:nvPr/>
        </p:nvSpPr>
        <p:spPr>
          <a:xfrm>
            <a:off x="6486413" y="3157419"/>
            <a:ext cx="356024" cy="310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232E44-926F-4941-900C-B94A93ADD377}"/>
              </a:ext>
            </a:extLst>
          </p:cNvPr>
          <p:cNvSpPr txBox="1"/>
          <p:nvPr/>
        </p:nvSpPr>
        <p:spPr>
          <a:xfrm flipH="1">
            <a:off x="576161" y="5548421"/>
            <a:ext cx="572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chemeClr val="accent1"/>
                </a:solidFill>
              </a:rPr>
              <a:t>Image credit: </a:t>
            </a:r>
            <a:r>
              <a:rPr lang="en-IN" sz="1200" dirty="0">
                <a:solidFill>
                  <a:schemeClr val="accent1"/>
                </a:solidFill>
              </a:rPr>
              <a:t>Treatment machines for external beam radiotherapy, E.B. </a:t>
            </a:r>
            <a:r>
              <a:rPr lang="en-IN" sz="1200" dirty="0" err="1">
                <a:solidFill>
                  <a:schemeClr val="accent1"/>
                </a:solidFill>
              </a:rPr>
              <a:t>Podgorsak</a:t>
            </a:r>
            <a:r>
              <a:rPr lang="en-IN" sz="1200" dirty="0">
                <a:solidFill>
                  <a:schemeClr val="accent1"/>
                </a:solidFill>
              </a:rPr>
              <a:t>, Department of Medical Physics, McGill University Health Centre, Montreal, Quebec, Canada</a:t>
            </a:r>
          </a:p>
        </p:txBody>
      </p:sp>
    </p:spTree>
    <p:extLst>
      <p:ext uri="{BB962C8B-B14F-4D97-AF65-F5344CB8AC3E}">
        <p14:creationId xmlns:p14="http://schemas.microsoft.com/office/powerpoint/2010/main" val="3581471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54AF8-E800-5A8B-017D-95B1BB184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are accelerators?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250CD-BA4D-8855-858C-D758D554E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6220" y="1531143"/>
            <a:ext cx="7295536" cy="16129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N" sz="3600" dirty="0"/>
              <a:t>Accelerators are devices that increase the velocity/speed of objects at rest or in motion. </a:t>
            </a:r>
            <a:r>
              <a:rPr lang="en-IN" sz="3600" b="1" dirty="0">
                <a:solidFill>
                  <a:srgbClr val="00B050"/>
                </a:solidFill>
              </a:rPr>
              <a:t>Direction?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E9B480-AB93-E7F2-4E6D-CCC02E7FB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DF8DD-58E0-0585-B96D-8DAE158B1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1FEBB-43D2-57EF-8274-5CE9D22D2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</a:t>
            </a:fld>
            <a:endParaRPr lang="en-IN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63ED6AA-BC7D-A331-AE5D-1EB25996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25533"/>
            <a:ext cx="3136548" cy="2095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FD845D-9279-8229-E9F4-C9F4460B9E48}"/>
              </a:ext>
            </a:extLst>
          </p:cNvPr>
          <p:cNvSpPr txBox="1"/>
          <p:nvPr/>
        </p:nvSpPr>
        <p:spPr>
          <a:xfrm>
            <a:off x="2209801" y="5572083"/>
            <a:ext cx="313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Accelerator | Driving Lessons Online UK (teachable.com)</a:t>
            </a:r>
            <a:endParaRPr lang="en-IN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22B885-F6FE-2D85-48BF-0DF83738A1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34" b="11951"/>
          <a:stretch/>
        </p:blipFill>
        <p:spPr>
          <a:xfrm>
            <a:off x="6213989" y="3325533"/>
            <a:ext cx="3678814" cy="209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87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14AF7-5125-4B3A-8BBE-5DBED6D0C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7981"/>
            <a:ext cx="10515600" cy="1325563"/>
          </a:xfrm>
        </p:spPr>
        <p:txBody>
          <a:bodyPr/>
          <a:lstStyle/>
          <a:p>
            <a:r>
              <a:rPr lang="en-IN" b="1" dirty="0"/>
              <a:t>Medical LINAC configurations contd.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7AF62-F6DA-4F09-8C20-488F6A81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66351-B1BE-4655-BF47-5B9A097CF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D97B4-224A-426B-BF6F-490B5332F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20</a:t>
            </a:fld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9AF0F-4292-4AE3-B2AB-76A2A504CEE2}"/>
              </a:ext>
            </a:extLst>
          </p:cNvPr>
          <p:cNvGrpSpPr/>
          <p:nvPr/>
        </p:nvGrpSpPr>
        <p:grpSpPr>
          <a:xfrm>
            <a:off x="2447003" y="1452205"/>
            <a:ext cx="6885038" cy="4800357"/>
            <a:chOff x="2653481" y="1383379"/>
            <a:chExt cx="6885038" cy="480035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5BA4DC-A2C8-4F24-812E-2102426AB5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53481" y="1383379"/>
              <a:ext cx="6885038" cy="480035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5C0680B-4B09-46D8-9814-3646C5AE2BC7}"/>
                </a:ext>
              </a:extLst>
            </p:cNvPr>
            <p:cNvSpPr/>
            <p:nvPr/>
          </p:nvSpPr>
          <p:spPr>
            <a:xfrm>
              <a:off x="2653481" y="1897626"/>
              <a:ext cx="483009" cy="363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B11FAF-10A0-406F-8FD0-B6FE4C55F1C7}"/>
                </a:ext>
              </a:extLst>
            </p:cNvPr>
            <p:cNvSpPr/>
            <p:nvPr/>
          </p:nvSpPr>
          <p:spPr>
            <a:xfrm>
              <a:off x="6394656" y="1961535"/>
              <a:ext cx="483009" cy="363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FC42EFD-B998-4A46-8C30-2D29E36EF2E6}"/>
              </a:ext>
            </a:extLst>
          </p:cNvPr>
          <p:cNvSpPr txBox="1"/>
          <p:nvPr/>
        </p:nvSpPr>
        <p:spPr>
          <a:xfrm>
            <a:off x="9827342" y="3508228"/>
            <a:ext cx="163707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/>
              <a:t>Image credit:</a:t>
            </a:r>
            <a:r>
              <a:rPr lang="en-US" sz="1400" dirty="0"/>
              <a:t> Medical Linear Accelerators in Radiation Therapy, Presentation by </a:t>
            </a:r>
            <a:r>
              <a:rPr lang="en-US" sz="1400" dirty="0" err="1"/>
              <a:t>Haijun</a:t>
            </a:r>
            <a:r>
              <a:rPr lang="en-US" sz="1400" dirty="0"/>
              <a:t> Song, Ph.D. Dept. of Radiation Oncology Duke University Medical Centre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242424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33F29-8FBD-4ADA-A376-F1D60477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Cyclotron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09C5F-F70C-4D1A-995E-713E85FEB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A0818-67BF-4AE6-9133-F580843A8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CE300-2DBC-455B-8E60-E910A6938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21</a:t>
            </a:fld>
            <a:endParaRPr lang="en-IN"/>
          </a:p>
        </p:txBody>
      </p:sp>
      <p:pic>
        <p:nvPicPr>
          <p:cNvPr id="3074" name="Picture 2" descr="Swinging">
            <a:extLst>
              <a:ext uri="{FF2B5EF4-FFF2-40B4-BE49-F238E27FC236}">
                <a16:creationId xmlns:a16="http://schemas.microsoft.com/office/drawing/2014/main" id="{ACD31A0B-5939-4FB0-B6E2-0A6841CA6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880" y="25195"/>
            <a:ext cx="2648320" cy="184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AC1B022-6444-4442-9AEC-48FE12594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85" y="1874606"/>
            <a:ext cx="5506015" cy="357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E240B1-7F4C-4142-B2E2-4A0F51828387}"/>
                  </a:ext>
                </a:extLst>
              </p:cNvPr>
              <p:cNvSpPr txBox="1"/>
              <p:nvPr/>
            </p:nvSpPr>
            <p:spPr>
              <a:xfrm>
                <a:off x="5114236" y="545491"/>
                <a:ext cx="1401097" cy="8819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𝐵𝑞𝑣</m:t>
                          </m:r>
                        </m:den>
                      </m:f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AE240B1-7F4C-4142-B2E2-4A0F51828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4236" y="545491"/>
                <a:ext cx="1401097" cy="8819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8" name="Picture 6">
            <a:extLst>
              <a:ext uri="{FF2B5EF4-FFF2-40B4-BE49-F238E27FC236}">
                <a16:creationId xmlns:a16="http://schemas.microsoft.com/office/drawing/2014/main" id="{14B1FFAC-DC40-42D4-B04B-8C200C2A9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745" y="1863613"/>
            <a:ext cx="4991331" cy="400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8F0920-6C89-4BAC-9698-1E4D2B4E3FFF}"/>
              </a:ext>
            </a:extLst>
          </p:cNvPr>
          <p:cNvSpPr txBox="1"/>
          <p:nvPr/>
        </p:nvSpPr>
        <p:spPr>
          <a:xfrm>
            <a:off x="1407834" y="5686856"/>
            <a:ext cx="3341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Image credit: </a:t>
            </a:r>
            <a:r>
              <a:rPr lang="en-IN" dirty="0">
                <a:hlinkClick r:id="rId6"/>
              </a:rPr>
              <a:t>Cyclotron (gsu.edu)</a:t>
            </a:r>
            <a:endParaRPr lang="en-IN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6FFBD6-FB08-442C-A552-0431064F2323}"/>
              </a:ext>
            </a:extLst>
          </p:cNvPr>
          <p:cNvSpPr txBox="1"/>
          <p:nvPr/>
        </p:nvSpPr>
        <p:spPr>
          <a:xfrm>
            <a:off x="10105261" y="409864"/>
            <a:ext cx="14361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</a:p>
          <a:p>
            <a:r>
              <a:rPr lang="en-US" sz="1400" dirty="0">
                <a:hlinkClick r:id="rId7"/>
              </a:rPr>
              <a:t>Hammer Throw - How to Play? (tutorialspoint.com)</a:t>
            </a:r>
            <a:endParaRPr lang="en-IN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329D07-94EA-42F7-BB63-1A2DB789131C}"/>
              </a:ext>
            </a:extLst>
          </p:cNvPr>
          <p:cNvSpPr txBox="1"/>
          <p:nvPr/>
        </p:nvSpPr>
        <p:spPr>
          <a:xfrm>
            <a:off x="6518789" y="5830293"/>
            <a:ext cx="4945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Lawrence's 60-inch cyclotron, with magnet poles 60 inches (5 feet, 1.5 meters) in diameter, at the </a:t>
            </a:r>
            <a:r>
              <a:rPr lang="en-US" sz="12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8" tooltip="University of California"/>
              </a:rPr>
              <a:t>University of California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sz="1200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9" tooltip="Lawrence Radiation Laboratory"/>
              </a:rPr>
              <a:t>Lawrence Radiation Laboratory</a:t>
            </a:r>
            <a:r>
              <a:rPr lang="en-US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, Berkeley, in August, 1939. </a:t>
            </a:r>
            <a:r>
              <a:rPr lang="en-IN" sz="1200" b="1" dirty="0"/>
              <a:t>Image credit: </a:t>
            </a:r>
            <a:r>
              <a:rPr lang="en-IN" sz="1200" dirty="0"/>
              <a:t>Wikipedia</a:t>
            </a:r>
          </a:p>
        </p:txBody>
      </p:sp>
    </p:spTree>
    <p:extLst>
      <p:ext uri="{BB962C8B-B14F-4D97-AF65-F5344CB8AC3E}">
        <p14:creationId xmlns:p14="http://schemas.microsoft.com/office/powerpoint/2010/main" val="23825495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069D2-29F0-4840-A253-B33CC7CC3D0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Iso-cyclotron (Isochronous)</a:t>
            </a:r>
          </a:p>
          <a:p>
            <a:pPr marL="0" indent="0">
              <a:buNone/>
            </a:pPr>
            <a:r>
              <a:rPr lang="en-IN" dirty="0"/>
              <a:t>Keep frequency constant and vary the magnetic field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46AEC6-877C-4A4E-917A-791882DF2B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Synchro-cyclotron</a:t>
            </a:r>
          </a:p>
          <a:p>
            <a:pPr marL="0" indent="0">
              <a:buNone/>
            </a:pPr>
            <a:r>
              <a:rPr lang="en-IN" dirty="0"/>
              <a:t>Keep magnetic field constant and vary the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22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7BAAA3B-106F-478A-A5E3-A8DF4E219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17" y="3209823"/>
            <a:ext cx="4678966" cy="310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762D273-3DA0-427E-B2B0-5D149F0DF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619" y="3209823"/>
            <a:ext cx="2664046" cy="307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8763000" y="6281261"/>
            <a:ext cx="287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source:</a:t>
            </a:r>
            <a:r>
              <a:rPr lang="en-IN" sz="1400" dirty="0"/>
              <a:t> Wikipedia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ED1FDB-C05D-4A0A-A5F4-BA21BA84D65A}"/>
              </a:ext>
            </a:extLst>
          </p:cNvPr>
          <p:cNvSpPr txBox="1"/>
          <p:nvPr/>
        </p:nvSpPr>
        <p:spPr>
          <a:xfrm>
            <a:off x="766419" y="3960642"/>
            <a:ext cx="111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</a:t>
            </a:r>
          </a:p>
          <a:p>
            <a:r>
              <a:rPr lang="en-IN" sz="1400" dirty="0">
                <a:hlinkClick r:id="rId4"/>
              </a:rPr>
              <a:t>COMET Cyclotron | CPT | Paul Scherrer </a:t>
            </a:r>
            <a:r>
              <a:rPr lang="en-IN" sz="1400" dirty="0" err="1">
                <a:hlinkClick r:id="rId4"/>
              </a:rPr>
              <a:t>Institut</a:t>
            </a:r>
            <a:r>
              <a:rPr lang="en-IN" sz="1400" dirty="0">
                <a:hlinkClick r:id="rId4"/>
              </a:rPr>
              <a:t> (PSI)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873332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03400921-3AB3-46EA-B051-311EB256C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529" y="3142497"/>
            <a:ext cx="4625741" cy="28425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9CA00C-6621-4011-88AF-64067E4F0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40" y="0"/>
            <a:ext cx="3915115" cy="32881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7204587" cy="1325563"/>
          </a:xfrm>
        </p:spPr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6069D2-29F0-4840-A253-B33CC7CC3D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91252"/>
            <a:ext cx="5181600" cy="13255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N" b="1" dirty="0"/>
              <a:t>Iso-cyclotron (Isochronous)</a:t>
            </a:r>
          </a:p>
          <a:p>
            <a:pPr marL="0" indent="0">
              <a:buNone/>
            </a:pPr>
            <a:r>
              <a:rPr lang="en-IN" dirty="0"/>
              <a:t>Keep frequency constant and vary the magnetic field </a:t>
            </a:r>
          </a:p>
          <a:p>
            <a:pPr marL="0" indent="0">
              <a:buNone/>
            </a:pPr>
            <a:r>
              <a:rPr lang="en-IN" dirty="0"/>
              <a:t>Alias: Azimuthal varying field cyclotron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23</a:t>
            </a:fld>
            <a:endParaRPr lang="en-IN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3510116" y="6160712"/>
            <a:ext cx="5620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http://www.geology.wisc.edu/~johnf/g777/Misc/chap15.pdf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70FB6CF-AD48-44F9-93D3-5DAFE8988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87" y="3045979"/>
            <a:ext cx="4566136" cy="289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3801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071F1-E22D-462A-89B3-A408D7361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What to do if particle becomes relativistic?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946AEC6-877C-4A4E-917A-791882DF2B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b="1" dirty="0"/>
              <a:t>Synchro-cyclotron</a:t>
            </a:r>
          </a:p>
          <a:p>
            <a:pPr marL="0" indent="0">
              <a:buNone/>
            </a:pPr>
            <a:r>
              <a:rPr lang="en-IN" dirty="0"/>
              <a:t>Keep magnetic field constant and vary the frequency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7CB713-0FF3-4900-8F25-8C9F4668E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BE4191-53E3-4237-A00C-D2479AFDF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088F0-4328-42BA-9FE2-D963D24CA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24</a:t>
            </a:fld>
            <a:endParaRPr lang="en-IN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7BAAA3B-106F-478A-A5E3-A8DF4E219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117" y="3209823"/>
            <a:ext cx="4678966" cy="310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9976BE-9A4D-4532-97B8-EDA1F84B4DBA}"/>
              </a:ext>
            </a:extLst>
          </p:cNvPr>
          <p:cNvSpPr txBox="1"/>
          <p:nvPr/>
        </p:nvSpPr>
        <p:spPr>
          <a:xfrm>
            <a:off x="8763000" y="6281261"/>
            <a:ext cx="2873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</a:t>
            </a:r>
            <a:r>
              <a:rPr lang="en-IN" sz="1400" dirty="0"/>
              <a:t>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DBB51C-2811-4306-92B1-CD8B0131F03C}"/>
              </a:ext>
            </a:extLst>
          </p:cNvPr>
          <p:cNvSpPr txBox="1"/>
          <p:nvPr/>
        </p:nvSpPr>
        <p:spPr>
          <a:xfrm>
            <a:off x="1002890" y="2724021"/>
            <a:ext cx="43261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Higher energy achievable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Lower average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/>
              <a:t>Compact dimension</a:t>
            </a:r>
          </a:p>
        </p:txBody>
      </p:sp>
    </p:spTree>
    <p:extLst>
      <p:ext uri="{BB962C8B-B14F-4D97-AF65-F5344CB8AC3E}">
        <p14:creationId xmlns:p14="http://schemas.microsoft.com/office/powerpoint/2010/main" val="71982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F2442-3841-4AE4-BA50-5AF206ED8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38" y="897859"/>
            <a:ext cx="2743199" cy="5062281"/>
          </a:xfrm>
        </p:spPr>
        <p:txBody>
          <a:bodyPr/>
          <a:lstStyle/>
          <a:p>
            <a:pPr algn="ctr"/>
            <a:r>
              <a:rPr lang="en-IN" b="1" dirty="0"/>
              <a:t>Layout of a cyclotron complex for proton therapy</a:t>
            </a:r>
            <a:br>
              <a:rPr lang="en-IN" b="1" dirty="0"/>
            </a:br>
            <a:br>
              <a:rPr lang="en-IN" b="1" dirty="0"/>
            </a:br>
            <a:r>
              <a:rPr lang="en-IN" sz="5400" b="1" dirty="0"/>
              <a:t>PSI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4F323-7BD7-4ADC-B607-BD42F25E7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5FA4C1-B5F7-4E89-85B2-43ACEFF5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0EA6E4-6449-4B0C-B345-0E3C5C29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25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29D552-75A4-46C4-8891-E070F6BC0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934" y="284784"/>
            <a:ext cx="8862828" cy="52658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52F81A0-9531-46F5-B2FB-633BCC719FF6}"/>
              </a:ext>
            </a:extLst>
          </p:cNvPr>
          <p:cNvSpPr txBox="1"/>
          <p:nvPr/>
        </p:nvSpPr>
        <p:spPr>
          <a:xfrm>
            <a:off x="4129548" y="5742039"/>
            <a:ext cx="67940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Accelerators for proton therapy, Presentation by, Marco Schippers, PSI - JUAS</a:t>
            </a:r>
          </a:p>
        </p:txBody>
      </p:sp>
    </p:spTree>
    <p:extLst>
      <p:ext uri="{BB962C8B-B14F-4D97-AF65-F5344CB8AC3E}">
        <p14:creationId xmlns:p14="http://schemas.microsoft.com/office/powerpoint/2010/main" val="1618654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8190B-C627-4593-AB76-26DD68F77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558"/>
            <a:ext cx="10515600" cy="1325563"/>
          </a:xfrm>
        </p:spPr>
        <p:txBody>
          <a:bodyPr/>
          <a:lstStyle/>
          <a:p>
            <a:r>
              <a:rPr lang="en-IN" b="1" dirty="0"/>
              <a:t>What if both the frequency and magnetic field can be changed?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1AC18-F250-4F6F-B14F-D7A23EC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C8C263-0C5A-4FC6-90B7-569AEEBBE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75018-66D0-4207-986F-11A991DFD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7464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81BC-DD5E-4B23-88D7-EA55AE2C0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Synchrotron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02ACAE-C2C4-4CF6-A0BD-52677C23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2BCF9-0AE8-491E-8A7F-B97AE815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1C2716-AD58-4D9B-BFD6-4EBE949B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27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B53C21-BA24-4D2A-BF24-4E9F61A0BD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06" y="2358963"/>
            <a:ext cx="5999281" cy="33694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6BE429-4901-4B07-BB04-4643E5F93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897" y="223498"/>
            <a:ext cx="4876345" cy="5630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5CC0FE-521B-479A-9802-3ED6139ECC02}"/>
              </a:ext>
            </a:extLst>
          </p:cNvPr>
          <p:cNvSpPr txBox="1"/>
          <p:nvPr/>
        </p:nvSpPr>
        <p:spPr>
          <a:xfrm>
            <a:off x="184354" y="5835139"/>
            <a:ext cx="628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Particle Accelerator Physics, Helmut Wiedemann, 4</a:t>
            </a:r>
            <a:r>
              <a:rPr lang="en-IN" sz="1400" baseline="30000" dirty="0"/>
              <a:t>th</a:t>
            </a:r>
            <a:r>
              <a:rPr lang="en-IN" sz="1400" dirty="0"/>
              <a:t> edition, Springer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0B4C81-6455-431E-9B9E-B4C9B0411382}"/>
              </a:ext>
            </a:extLst>
          </p:cNvPr>
          <p:cNvSpPr txBox="1"/>
          <p:nvPr/>
        </p:nvSpPr>
        <p:spPr>
          <a:xfrm>
            <a:off x="8013906" y="5802511"/>
            <a:ext cx="33398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/>
              <a:t>Image credit: </a:t>
            </a:r>
            <a:r>
              <a:rPr lang="en-IN" sz="1400" dirty="0"/>
              <a:t>http://www.geology.wisc.edu/~johnf/g777/Misc/chap15.pdf</a:t>
            </a:r>
          </a:p>
        </p:txBody>
      </p:sp>
    </p:spTree>
    <p:extLst>
      <p:ext uri="{BB962C8B-B14F-4D97-AF65-F5344CB8AC3E}">
        <p14:creationId xmlns:p14="http://schemas.microsoft.com/office/powerpoint/2010/main" val="2917239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99BA-4E26-4EED-8B3D-69988DFA8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Particle accelerators and medical use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A956A-79D5-454E-A8AA-68B5BD989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BF5085-9E7F-41BD-89B7-DD249FCDF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5F0BD-20FD-4830-9611-D7D784E5D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28</a:t>
            </a:fld>
            <a:endParaRPr lang="en-IN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C8FCF0-9BBB-4116-8A0D-9895E3855F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450910"/>
              </p:ext>
            </p:extLst>
          </p:nvPr>
        </p:nvGraphicFramePr>
        <p:xfrm>
          <a:off x="1566196" y="1761885"/>
          <a:ext cx="9059608" cy="395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902">
                  <a:extLst>
                    <a:ext uri="{9D8B030D-6E8A-4147-A177-3AD203B41FA5}">
                      <a16:colId xmlns:a16="http://schemas.microsoft.com/office/drawing/2014/main" val="3845785666"/>
                    </a:ext>
                  </a:extLst>
                </a:gridCol>
                <a:gridCol w="2264902">
                  <a:extLst>
                    <a:ext uri="{9D8B030D-6E8A-4147-A177-3AD203B41FA5}">
                      <a16:colId xmlns:a16="http://schemas.microsoft.com/office/drawing/2014/main" val="4125943802"/>
                    </a:ext>
                  </a:extLst>
                </a:gridCol>
                <a:gridCol w="1570293">
                  <a:extLst>
                    <a:ext uri="{9D8B030D-6E8A-4147-A177-3AD203B41FA5}">
                      <a16:colId xmlns:a16="http://schemas.microsoft.com/office/drawing/2014/main" val="519857242"/>
                    </a:ext>
                  </a:extLst>
                </a:gridCol>
                <a:gridCol w="2959511">
                  <a:extLst>
                    <a:ext uri="{9D8B030D-6E8A-4147-A177-3AD203B41FA5}">
                      <a16:colId xmlns:a16="http://schemas.microsoft.com/office/drawing/2014/main" val="33199297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7049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Electron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~6-25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X-rays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~6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4872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~100s of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Imaging -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coronary angiography, bronchography, mammography, computed tomography, x-ray microscopy</a:t>
                      </a:r>
                      <a:endParaRPr lang="en-IN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4208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Proton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~20-100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Radioactive assay preparation for PET, SPECT scanning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1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Synchrocyclotron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~250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41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Carbon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Synchrotron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~400 MeV/u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Cancer treatment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142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497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0D6E1-2726-45EC-91EE-FDD82F808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199C3-0D37-4D8C-A632-762FDCE92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5AF029-8904-4301-8FBA-5317FB5E5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29</a:t>
            </a:fld>
            <a:endParaRPr lang="en-IN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F9481BE-BCAF-4A69-AAD9-6BD2BF120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8558"/>
            <a:ext cx="10515600" cy="1325563"/>
          </a:xfrm>
        </p:spPr>
        <p:txBody>
          <a:bodyPr/>
          <a:lstStyle/>
          <a:p>
            <a:r>
              <a:rPr lang="en-IN" b="1" dirty="0"/>
              <a:t>How do you get free electrons?</a:t>
            </a:r>
          </a:p>
        </p:txBody>
      </p:sp>
    </p:spTree>
    <p:extLst>
      <p:ext uri="{BB962C8B-B14F-4D97-AF65-F5344CB8AC3E}">
        <p14:creationId xmlns:p14="http://schemas.microsoft.com/office/powerpoint/2010/main" val="17551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BC082-EB60-9131-149A-8DF55D471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07D14-F1AD-C0EB-5E59-115366F56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267BE-6ADD-9FB6-F4CD-F6ED8F44B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</a:t>
            </a:fld>
            <a:endParaRPr lang="en-I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4B188B-060D-0559-03EC-F0634D6F7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30" y="297166"/>
            <a:ext cx="3734670" cy="294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etard Trebuchet | AoE II: Definitive Edition - YouTube">
            <a:extLst>
              <a:ext uri="{FF2B5EF4-FFF2-40B4-BE49-F238E27FC236}">
                <a16:creationId xmlns:a16="http://schemas.microsoft.com/office/drawing/2014/main" id="{7C4198B7-4F24-6C41-CA92-12BE82FBD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29" y="3797451"/>
            <a:ext cx="3734669" cy="210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4ADDA2-64FB-1CC2-6C58-1098ABD5F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858" y="422890"/>
            <a:ext cx="4876803" cy="57617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D829DB-C438-A15D-BF03-6845735E0FBE}"/>
              </a:ext>
            </a:extLst>
          </p:cNvPr>
          <p:cNvSpPr txBox="1"/>
          <p:nvPr/>
        </p:nvSpPr>
        <p:spPr>
          <a:xfrm>
            <a:off x="4375354" y="138776"/>
            <a:ext cx="5049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COUNTER-WEIGHT TREBUCHET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978877-980D-ED21-999D-94C029B354AB}"/>
              </a:ext>
            </a:extLst>
          </p:cNvPr>
          <p:cNvSpPr txBox="1"/>
          <p:nvPr/>
        </p:nvSpPr>
        <p:spPr>
          <a:xfrm>
            <a:off x="684570" y="5973387"/>
            <a:ext cx="32664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screenshot in AOE2 from the internet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21D10F-4CD8-E34F-0E38-49FCF7B31C39}"/>
              </a:ext>
            </a:extLst>
          </p:cNvPr>
          <p:cNvSpPr txBox="1"/>
          <p:nvPr/>
        </p:nvSpPr>
        <p:spPr>
          <a:xfrm>
            <a:off x="5733435" y="6116604"/>
            <a:ext cx="2191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7FE6B1-5794-3170-3534-384DEF181D20}"/>
              </a:ext>
            </a:extLst>
          </p:cNvPr>
          <p:cNvSpPr txBox="1"/>
          <p:nvPr/>
        </p:nvSpPr>
        <p:spPr>
          <a:xfrm>
            <a:off x="373190" y="3237530"/>
            <a:ext cx="35961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Picture of several counter-weight trebuchets</a:t>
            </a:r>
          </a:p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49FBE5-4C62-AADF-4160-2A20565B4F07}"/>
              </a:ext>
            </a:extLst>
          </p:cNvPr>
          <p:cNvSpPr txBox="1"/>
          <p:nvPr/>
        </p:nvSpPr>
        <p:spPr>
          <a:xfrm>
            <a:off x="9503646" y="2760476"/>
            <a:ext cx="2201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Are these</a:t>
            </a:r>
          </a:p>
          <a:p>
            <a:r>
              <a:rPr lang="en-IN" sz="2800" b="1" dirty="0"/>
              <a:t>accelerators?</a:t>
            </a:r>
          </a:p>
        </p:txBody>
      </p:sp>
    </p:spTree>
    <p:extLst>
      <p:ext uri="{BB962C8B-B14F-4D97-AF65-F5344CB8AC3E}">
        <p14:creationId xmlns:p14="http://schemas.microsoft.com/office/powerpoint/2010/main" val="1279393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79CA8-46EB-4202-ADE9-056E33147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4885"/>
          </a:xfrm>
        </p:spPr>
        <p:txBody>
          <a:bodyPr/>
          <a:lstStyle/>
          <a:p>
            <a:r>
              <a:rPr lang="en-IN" b="1" dirty="0"/>
              <a:t>Particle sources?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F713AD-BF85-4D0C-9314-0A2A354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135F1-C4F8-4B18-A4AE-E0B927E52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621C56-A6C2-411F-9E7A-9AAD27768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30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0234EE-720D-4351-A433-5FB3A59AC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4335" y="1208149"/>
            <a:ext cx="4746284" cy="3686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4E465C-251C-4F7E-933B-413CE0353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928" y="1690688"/>
            <a:ext cx="4831738" cy="30484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AE49FFA-6609-4F85-A865-7E185FAA34AA}"/>
              </a:ext>
            </a:extLst>
          </p:cNvPr>
          <p:cNvSpPr txBox="1"/>
          <p:nvPr/>
        </p:nvSpPr>
        <p:spPr>
          <a:xfrm>
            <a:off x="1005928" y="4858555"/>
            <a:ext cx="48317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Photocathode based electron source. </a:t>
            </a:r>
          </a:p>
          <a:p>
            <a:r>
              <a:rPr lang="en-IN" sz="1400" b="1" dirty="0"/>
              <a:t>Image credit: </a:t>
            </a:r>
            <a:r>
              <a:rPr lang="en-IN" sz="1400" dirty="0"/>
              <a:t>Electron sources for accelerators Carlos Hernandez-Garcia, Patrick G. O’Shea, and Marcy L. Stutzman, Physics Today, </a:t>
            </a:r>
            <a:r>
              <a:rPr lang="en-US" sz="1400" b="0" i="0" u="none" strike="noStrike" dirty="0">
                <a:effectLst/>
              </a:rPr>
              <a:t>February 2008 (Volume 61, Issue 2).</a:t>
            </a:r>
            <a:endParaRPr lang="en-IN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F69B7B-0EA9-4E90-BA8C-9843DD0AF712}"/>
              </a:ext>
            </a:extLst>
          </p:cNvPr>
          <p:cNvSpPr txBox="1"/>
          <p:nvPr/>
        </p:nvSpPr>
        <p:spPr>
          <a:xfrm>
            <a:off x="6635419" y="4885986"/>
            <a:ext cx="446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/>
              <a:t>Penning ion source</a:t>
            </a:r>
          </a:p>
          <a:p>
            <a:r>
              <a:rPr lang="en-IN" sz="1400" b="1" dirty="0"/>
              <a:t>Image source: </a:t>
            </a:r>
            <a:r>
              <a:rPr lang="en-IN" sz="1400" dirty="0"/>
              <a:t>electron and ion sources for particle accelerators R. Scrivens</a:t>
            </a:r>
            <a:endParaRPr lang="en-IN" sz="1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32C860-1CD2-4E71-AFAB-FB63D12FDBFB}"/>
              </a:ext>
            </a:extLst>
          </p:cNvPr>
          <p:cNvSpPr/>
          <p:nvPr/>
        </p:nvSpPr>
        <p:spPr>
          <a:xfrm>
            <a:off x="1005928" y="1690688"/>
            <a:ext cx="193607" cy="2560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2558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F1A34-3D57-4A5C-95B0-D78996A29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N" sz="6000" b="1" dirty="0"/>
              <a:t>Thank you.</a:t>
            </a:r>
            <a:br>
              <a:rPr lang="en-IN" b="1" dirty="0"/>
            </a:br>
            <a:br>
              <a:rPr lang="en-IN" b="1" dirty="0"/>
            </a:br>
            <a:r>
              <a:rPr lang="en-IN" b="1" i="1" dirty="0"/>
              <a:t>Hope you’ve all been accelerated!!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3C613E-7523-425C-9D5B-4012AC61D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6FB34E-F59E-4948-AFB3-FDD9352C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71BF2D-93EC-466D-92C8-963B3688C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1490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7B1A6-1FAA-ECC1-FD21-E564A74BE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39" y="322878"/>
            <a:ext cx="9682316" cy="814746"/>
          </a:xfrm>
        </p:spPr>
        <p:txBody>
          <a:bodyPr/>
          <a:lstStyle/>
          <a:p>
            <a:r>
              <a:rPr lang="en-IN" b="1" dirty="0"/>
              <a:t>Some questions to think about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11AEA-D26E-3572-7A69-B5948837A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79924-F99B-5E28-35A4-E20CFCD6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01A0D-2483-FC83-EFCE-F1B625A7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32</a:t>
            </a:fld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2AF29F-8DC1-6E26-0E7C-195EB930AA53}"/>
              </a:ext>
            </a:extLst>
          </p:cNvPr>
          <p:cNvSpPr txBox="1"/>
          <p:nvPr/>
        </p:nvSpPr>
        <p:spPr>
          <a:xfrm>
            <a:off x="838200" y="1536174"/>
            <a:ext cx="100682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Q1:</a:t>
            </a:r>
            <a:r>
              <a:rPr lang="en-IN" sz="2400" dirty="0"/>
              <a:t> Can you design a multistage accelerator using the gravitational force?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Q2: </a:t>
            </a:r>
            <a:r>
              <a:rPr lang="en-IN" sz="2400" dirty="0"/>
              <a:t>Is it possible to calculate the electric field at the centre of a Toroid?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Q3: </a:t>
            </a:r>
            <a:r>
              <a:rPr lang="en-IN" sz="2400" dirty="0"/>
              <a:t>Suppose you want to build a LINAC to accelerate protons to energies of 1 </a:t>
            </a:r>
            <a:r>
              <a:rPr lang="en-IN" sz="2400" dirty="0" err="1"/>
              <a:t>TeV</a:t>
            </a:r>
            <a:r>
              <a:rPr lang="en-IN" sz="2400" dirty="0"/>
              <a:t>. How long would it have to be?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b="1" dirty="0"/>
              <a:t>Q4: </a:t>
            </a:r>
            <a:r>
              <a:rPr lang="en-IN" sz="2400" dirty="0"/>
              <a:t>What is fundamental? Force/field or the particle charge?</a:t>
            </a:r>
          </a:p>
          <a:p>
            <a:endParaRPr lang="en-IN" sz="2400" b="1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7D9B401-F528-67EF-1A23-AE7AC66C5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613" y="4664223"/>
            <a:ext cx="1081984" cy="153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868025E7-847C-63D4-7150-DEBFDECDFD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6069" y="4827736"/>
            <a:ext cx="968672" cy="1320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6F9057-EE55-0E97-C7BB-1EFD1CBB0708}"/>
              </a:ext>
            </a:extLst>
          </p:cNvPr>
          <p:cNvSpPr txBox="1"/>
          <p:nvPr/>
        </p:nvSpPr>
        <p:spPr>
          <a:xfrm>
            <a:off x="5570409" y="5242331"/>
            <a:ext cx="5255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71082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B1A40-C043-513E-E66C-2048BFA4E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78F05-8B1C-39C6-8942-96A452B9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E9C51-B944-2550-FEBF-B0B9C2C2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4</a:t>
            </a:fld>
            <a:endParaRPr lang="en-IN"/>
          </a:p>
        </p:txBody>
      </p:sp>
      <p:pic>
        <p:nvPicPr>
          <p:cNvPr id="2050" name="Picture 2" descr="Armor class: Siege weapon | Age of Empires Series Wiki | Fandom">
            <a:extLst>
              <a:ext uri="{FF2B5EF4-FFF2-40B4-BE49-F238E27FC236}">
                <a16:creationId xmlns:a16="http://schemas.microsoft.com/office/drawing/2014/main" id="{569AFDF6-2C53-9723-E36D-1132D0197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14" y="3238229"/>
            <a:ext cx="3832123" cy="2812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Onager (weapon) - Wikipedia">
            <a:extLst>
              <a:ext uri="{FF2B5EF4-FFF2-40B4-BE49-F238E27FC236}">
                <a16:creationId xmlns:a16="http://schemas.microsoft.com/office/drawing/2014/main" id="{13B25647-C17B-4A97-F5E8-B37317F93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167" y="1814031"/>
            <a:ext cx="4753128" cy="380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C1F01F5-46EF-4724-0831-1151346EB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0" y="175049"/>
            <a:ext cx="3989439" cy="236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12A75D-C28B-9F9A-0B0B-58C9DF922B1E}"/>
              </a:ext>
            </a:extLst>
          </p:cNvPr>
          <p:cNvSpPr txBox="1"/>
          <p:nvPr/>
        </p:nvSpPr>
        <p:spPr>
          <a:xfrm>
            <a:off x="4413914" y="231887"/>
            <a:ext cx="5049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/>
              <a:t>ONAGER/MANGONEL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DF8DC2-6BA5-A770-3101-A49261EAC537}"/>
              </a:ext>
            </a:extLst>
          </p:cNvPr>
          <p:cNvSpPr txBox="1"/>
          <p:nvPr/>
        </p:nvSpPr>
        <p:spPr>
          <a:xfrm>
            <a:off x="593622" y="6040877"/>
            <a:ext cx="344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picture of  an onager as modelled in AOE2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C1BAAF-D268-77A8-228D-7A564E7077D6}"/>
              </a:ext>
            </a:extLst>
          </p:cNvPr>
          <p:cNvSpPr txBox="1"/>
          <p:nvPr/>
        </p:nvSpPr>
        <p:spPr>
          <a:xfrm>
            <a:off x="9451257" y="5139479"/>
            <a:ext cx="2201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/>
              <a:t>Are these</a:t>
            </a:r>
          </a:p>
          <a:p>
            <a:r>
              <a:rPr lang="en-IN" sz="2800" b="1" dirty="0"/>
              <a:t>accelerators?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FD1EAB-EBD4-2D02-9AE2-D8CCA3779190}"/>
              </a:ext>
            </a:extLst>
          </p:cNvPr>
          <p:cNvSpPr txBox="1"/>
          <p:nvPr/>
        </p:nvSpPr>
        <p:spPr>
          <a:xfrm>
            <a:off x="6389507" y="5614136"/>
            <a:ext cx="176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940957-04FE-A5DF-E01C-83E9DFCDA139}"/>
              </a:ext>
            </a:extLst>
          </p:cNvPr>
          <p:cNvSpPr txBox="1"/>
          <p:nvPr/>
        </p:nvSpPr>
        <p:spPr>
          <a:xfrm>
            <a:off x="267928" y="2571213"/>
            <a:ext cx="3832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A picture of  an onager</a:t>
            </a:r>
          </a:p>
          <a:p>
            <a:r>
              <a:rPr lang="en-IN" sz="1400" dirty="0">
                <a:solidFill>
                  <a:schemeClr val="accent1"/>
                </a:solidFill>
              </a:rPr>
              <a:t>Source: </a:t>
            </a:r>
            <a:r>
              <a:rPr lang="en-US" sz="1400" dirty="0">
                <a:hlinkClick r:id="rId5"/>
              </a:rPr>
              <a:t>I Have You Now: The Onager, a double-edged sword (armadaihaveyounow.blogspot.com)</a:t>
            </a:r>
            <a:endParaRPr lang="en-IN" sz="14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99457AD7-4806-9230-4FE3-786DF4898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2147" y="892804"/>
            <a:ext cx="2031925" cy="26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406054-45CC-7B3B-C5CC-3FA97B22D9F3}"/>
              </a:ext>
            </a:extLst>
          </p:cNvPr>
          <p:cNvSpPr txBox="1"/>
          <p:nvPr/>
        </p:nvSpPr>
        <p:spPr>
          <a:xfrm>
            <a:off x="10160179" y="3642976"/>
            <a:ext cx="1763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 Wikipedia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830CCA-FB6B-B954-4948-8B9EC70E6358}"/>
              </a:ext>
            </a:extLst>
          </p:cNvPr>
          <p:cNvSpPr txBox="1"/>
          <p:nvPr/>
        </p:nvSpPr>
        <p:spPr>
          <a:xfrm>
            <a:off x="9951537" y="231887"/>
            <a:ext cx="1913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b="1" dirty="0"/>
              <a:t>SLINGSHOT</a:t>
            </a:r>
          </a:p>
        </p:txBody>
      </p:sp>
    </p:spTree>
    <p:extLst>
      <p:ext uri="{BB962C8B-B14F-4D97-AF65-F5344CB8AC3E}">
        <p14:creationId xmlns:p14="http://schemas.microsoft.com/office/powerpoint/2010/main" val="4083909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2B19C-90B4-45F6-B4FE-EBBAEE177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7477"/>
            <a:ext cx="10515600" cy="1325563"/>
          </a:xfrm>
        </p:spPr>
        <p:txBody>
          <a:bodyPr/>
          <a:lstStyle/>
          <a:p>
            <a:r>
              <a:rPr lang="en-IN" b="1" dirty="0"/>
              <a:t>Particle accelerators in physics and their need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B8E9EF-BE4D-479E-9093-251E3ECA27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53040"/>
                <a:ext cx="10515600" cy="4633298"/>
              </a:xfrm>
            </p:spPr>
            <p:txBody>
              <a:bodyPr>
                <a:normAutofit/>
              </a:bodyPr>
              <a:lstStyle/>
              <a:p>
                <a:r>
                  <a:rPr lang="en-IN" dirty="0"/>
                  <a:t>Development of particle accelerators was driven by the curiosity to probe more and more in to the constituents of matter</a:t>
                </a:r>
              </a:p>
              <a:p>
                <a:r>
                  <a:rPr lang="en-IN" dirty="0"/>
                  <a:t>De Broglie’s principle is what guides the energy of particles needed to probe into matter</a:t>
                </a:r>
              </a:p>
              <a:p>
                <a:pPr marL="0" indent="0">
                  <a:buNone/>
                </a:pPr>
                <a:r>
                  <a:rPr lang="en-IN" b="0" dirty="0"/>
                  <a:t>   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I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I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IN" dirty="0"/>
              </a:p>
              <a:p>
                <a:pPr marL="0" indent="0">
                  <a:buNone/>
                </a:pPr>
                <a:r>
                  <a:rPr lang="en-IN" dirty="0"/>
                  <a:t>Where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N" dirty="0"/>
                  <a:t> is the wavelength,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IN" dirty="0"/>
                  <a:t> is the Planck’s constant and </a:t>
                </a:r>
                <a14:m>
                  <m:oMath xmlns:m="http://schemas.openxmlformats.org/officeDocument/2006/math">
                    <m:r>
                      <a:rPr lang="en-IN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IN" dirty="0"/>
                  <a:t> is the momentum.</a:t>
                </a:r>
              </a:p>
              <a:p>
                <a:r>
                  <a:rPr lang="en-IN" dirty="0"/>
                  <a:t>Larger the momentum (Energy), lower is the wavelength and hence smaller is the object that can be probed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B8E9EF-BE4D-479E-9093-251E3ECA27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53040"/>
                <a:ext cx="10515600" cy="4633298"/>
              </a:xfrm>
              <a:blipFill>
                <a:blip r:embed="rId2"/>
                <a:stretch>
                  <a:fillRect l="-1217" t="-2237" r="-121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87B40-32AF-4853-A77C-CAC4D6F31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91397-B7E8-48DE-A1E2-6D5C285D1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CD58E-7F01-4D0A-998E-570E663D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5</a:t>
            </a:fld>
            <a:endParaRPr lang="en-IN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C55EC0E-1938-4651-A893-6150124F7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20682"/>
              </p:ext>
            </p:extLst>
          </p:nvPr>
        </p:nvGraphicFramePr>
        <p:xfrm>
          <a:off x="4670324" y="2920948"/>
          <a:ext cx="6518787" cy="101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018">
                  <a:extLst>
                    <a:ext uri="{9D8B030D-6E8A-4147-A177-3AD203B41FA5}">
                      <a16:colId xmlns:a16="http://schemas.microsoft.com/office/drawing/2014/main" val="3973614551"/>
                    </a:ext>
                  </a:extLst>
                </a:gridCol>
                <a:gridCol w="1474840">
                  <a:extLst>
                    <a:ext uri="{9D8B030D-6E8A-4147-A177-3AD203B41FA5}">
                      <a16:colId xmlns:a16="http://schemas.microsoft.com/office/drawing/2014/main" val="1740190885"/>
                    </a:ext>
                  </a:extLst>
                </a:gridCol>
                <a:gridCol w="2172929">
                  <a:extLst>
                    <a:ext uri="{9D8B030D-6E8A-4147-A177-3AD203B41FA5}">
                      <a16:colId xmlns:a16="http://schemas.microsoft.com/office/drawing/2014/main" val="3743710171"/>
                    </a:ext>
                  </a:extLst>
                </a:gridCol>
              </a:tblGrid>
              <a:tr h="404914">
                <a:tc>
                  <a:txBody>
                    <a:bodyPr/>
                    <a:lstStyle/>
                    <a:p>
                      <a:r>
                        <a:rPr lang="en-IN" b="1" dirty="0"/>
                        <a:t>Dimension to be probed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1 Å </a:t>
                      </a:r>
                    </a:p>
                    <a:p>
                      <a:r>
                        <a:rPr lang="en-IN" b="1" dirty="0"/>
                        <a:t>(Atomic size)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1 </a:t>
                      </a:r>
                      <a:r>
                        <a:rPr lang="en-IN" b="1" dirty="0" err="1"/>
                        <a:t>fm</a:t>
                      </a:r>
                      <a:endParaRPr lang="en-IN" b="1" dirty="0"/>
                    </a:p>
                    <a:p>
                      <a:r>
                        <a:rPr lang="en-IN" b="1" dirty="0"/>
                        <a:t>(Nuclear size)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972739"/>
                  </a:ext>
                </a:extLst>
              </a:tr>
              <a:tr h="376023">
                <a:tc>
                  <a:txBody>
                    <a:bodyPr/>
                    <a:lstStyle/>
                    <a:p>
                      <a:r>
                        <a:rPr lang="en-IN" b="1" dirty="0"/>
                        <a:t>Energy of electron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~150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b="1" dirty="0"/>
                        <a:t>~ 1 </a:t>
                      </a:r>
                      <a:r>
                        <a:rPr lang="en-IN" b="1" dirty="0" err="1"/>
                        <a:t>TeV</a:t>
                      </a:r>
                      <a:endParaRPr lang="en-IN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725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4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FF373-3276-4A41-868E-01B206A37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r>
              <a:rPr lang="en-IN" b="1" i="1" dirty="0"/>
              <a:t>Have you come across any particle accelerators in your daily life?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F351-0638-493D-A695-F652FEA1C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B31B1-9D63-4D7C-9108-FCD735CA7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EAC6C-237C-4B5A-99EF-FA3EB495B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4547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62AF9-555A-4735-8C37-48DB3509C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7094"/>
          </a:xfrm>
        </p:spPr>
        <p:txBody>
          <a:bodyPr>
            <a:normAutofit fontScale="90000"/>
          </a:bodyPr>
          <a:lstStyle/>
          <a:p>
            <a:r>
              <a:rPr lang="en-IN" b="1" dirty="0"/>
              <a:t>What about these?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4670E-F5D2-4F52-AF6C-EF2DA3ED3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39D1D-7F8A-44BE-85DE-0A80AA619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1A321-77B4-47FD-8FC8-706ED827D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7</a:t>
            </a:fld>
            <a:endParaRPr lang="en-IN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F8D47B-623D-46C1-9DDA-7A9596ACF5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1" y="1149914"/>
            <a:ext cx="3377409" cy="337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949F62A-8144-4754-A0BB-434EB4D38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842" y="318174"/>
            <a:ext cx="2835377" cy="283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A69F89D-7232-411A-8756-ACA1B3833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15" y="1363996"/>
            <a:ext cx="3081756" cy="298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78021E-D7B0-4009-BFAF-53DB0E101B78}"/>
              </a:ext>
            </a:extLst>
          </p:cNvPr>
          <p:cNvSpPr txBox="1"/>
          <p:nvPr/>
        </p:nvSpPr>
        <p:spPr>
          <a:xfrm>
            <a:off x="1582995" y="4475740"/>
            <a:ext cx="153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CRT television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9CE366-C0C1-4EC7-B94D-741AC340E9FF}"/>
              </a:ext>
            </a:extLst>
          </p:cNvPr>
          <p:cNvSpPr txBox="1"/>
          <p:nvPr/>
        </p:nvSpPr>
        <p:spPr>
          <a:xfrm>
            <a:off x="5149777" y="4475740"/>
            <a:ext cx="153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CRT monitor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CBE3A-71E4-47F7-A42C-66F9D299E121}"/>
              </a:ext>
            </a:extLst>
          </p:cNvPr>
          <p:cNvSpPr txBox="1"/>
          <p:nvPr/>
        </p:nvSpPr>
        <p:spPr>
          <a:xfrm>
            <a:off x="8884056" y="2838618"/>
            <a:ext cx="1724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/>
              <a:t>CR Oscilloscope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F47988-872E-4C2B-9362-44E2F80CBF7E}"/>
              </a:ext>
            </a:extLst>
          </p:cNvPr>
          <p:cNvSpPr txBox="1"/>
          <p:nvPr/>
        </p:nvSpPr>
        <p:spPr>
          <a:xfrm>
            <a:off x="953729" y="5078505"/>
            <a:ext cx="56142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/>
              <a:t>They have small accelerators that can accelerate electrons up to few keV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D63AAF-2D2E-414E-A324-2C5CA60F9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652" y="3207950"/>
            <a:ext cx="4724383" cy="276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948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10A04-EAAB-7D78-B875-8E87BB5F9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Kinetic energy of a charged particle in an electric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E7B18-C7F4-DE1D-22FC-80C06E302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DB4B9-354B-20C0-0332-37D9323F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D5E20-FAA0-A436-1866-9FEBDF284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8</a:t>
            </a:fld>
            <a:endParaRPr lang="en-IN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F568F77-C51B-63BD-0130-8803FAD84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8368" y="2010918"/>
            <a:ext cx="5919022" cy="38875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46BD21-C3EE-AF08-9248-2BAE0668E2BB}"/>
                  </a:ext>
                </a:extLst>
              </p:cNvPr>
              <p:cNvSpPr txBox="1"/>
              <p:nvPr/>
            </p:nvSpPr>
            <p:spPr>
              <a:xfrm>
                <a:off x="8530712" y="1939963"/>
                <a:ext cx="149204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K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E</m:t>
                      </m:r>
                      <m:r>
                        <m:rPr>
                          <m:nor/>
                        </m:rPr>
                        <a:rPr lang="en-IN" sz="2800" b="0" i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𝑞𝑉</m:t>
                      </m:r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46BD21-C3EE-AF08-9248-2BAE0668E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712" y="1939963"/>
                <a:ext cx="1492045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0843031-3D16-32F1-AFD4-83590BC57DFE}"/>
              </a:ext>
            </a:extLst>
          </p:cNvPr>
          <p:cNvSpPr txBox="1"/>
          <p:nvPr/>
        </p:nvSpPr>
        <p:spPr>
          <a:xfrm>
            <a:off x="7639664" y="2620125"/>
            <a:ext cx="3274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/>
              <a:t>Speed of the particle is given by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9CA0C9-4C94-FD29-772B-8EDC0085D2F5}"/>
                  </a:ext>
                </a:extLst>
              </p:cNvPr>
              <p:cNvSpPr txBox="1"/>
              <p:nvPr/>
            </p:nvSpPr>
            <p:spPr>
              <a:xfrm>
                <a:off x="8329150" y="3683728"/>
                <a:ext cx="1895170" cy="8066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𝑞𝑉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I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89CA0C9-4C94-FD29-772B-8EDC0085D2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9150" y="3683728"/>
                <a:ext cx="1895170" cy="8066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38D568-22DE-3D94-B0EF-9A2EEAB363BF}"/>
                  </a:ext>
                </a:extLst>
              </p:cNvPr>
              <p:cNvSpPr txBox="1"/>
              <p:nvPr/>
            </p:nvSpPr>
            <p:spPr>
              <a:xfrm>
                <a:off x="8147251" y="4724858"/>
                <a:ext cx="1895170" cy="12730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I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IN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𝑞𝑉</m:t>
                              </m:r>
                            </m:num>
                            <m:den>
                              <m:r>
                                <a:rPr lang="en-IN" sz="28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IN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38D568-22DE-3D94-B0EF-9A2EEAB36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7251" y="4724858"/>
                <a:ext cx="1895170" cy="12730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7179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C8B3-E021-C63E-0A0A-144065988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716" y="562389"/>
            <a:ext cx="2975141" cy="972062"/>
          </a:xfrm>
        </p:spPr>
        <p:txBody>
          <a:bodyPr>
            <a:normAutofit/>
          </a:bodyPr>
          <a:lstStyle/>
          <a:p>
            <a:r>
              <a:rPr lang="en-IN" sz="3600" b="1" dirty="0"/>
              <a:t>Ampere’s law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B2F3D-D4A5-F9C7-40AB-A89F27964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Friday, 15-03-2024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4F2B3-5550-03CD-2F5A-7CD78005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Particle therapy master class, NISER, Varchaswi K S Kashyap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D57DE-9A13-8BE6-6642-6426D903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9C196-0BB2-428E-8A24-DDD7013398E7}" type="slidenum">
              <a:rPr lang="en-IN" smtClean="0"/>
              <a:t>9</a:t>
            </a:fld>
            <a:endParaRPr lang="en-IN"/>
          </a:p>
        </p:txBody>
      </p:sp>
      <p:pic>
        <p:nvPicPr>
          <p:cNvPr id="3074" name="Picture 2" descr="undefined">
            <a:extLst>
              <a:ext uri="{FF2B5EF4-FFF2-40B4-BE49-F238E27FC236}">
                <a16:creationId xmlns:a16="http://schemas.microsoft.com/office/drawing/2014/main" id="{C26C7DF4-BE35-B222-6E08-4DC0F2BFC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87" y="1863667"/>
            <a:ext cx="3341692" cy="247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A9FB9B-52CF-C011-F213-7B9A65035C66}"/>
              </a:ext>
            </a:extLst>
          </p:cNvPr>
          <p:cNvSpPr txBox="1"/>
          <p:nvPr/>
        </p:nvSpPr>
        <p:spPr>
          <a:xfrm>
            <a:off x="288402" y="5173884"/>
            <a:ext cx="297514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dirty="0">
                <a:solidFill>
                  <a:schemeClr val="accent1"/>
                </a:solidFill>
              </a:rPr>
              <a:t>Source:</a:t>
            </a:r>
          </a:p>
          <a:p>
            <a:r>
              <a:rPr lang="en-IN" sz="1400" dirty="0" err="1">
                <a:solidFill>
                  <a:schemeClr val="accent1"/>
                </a:solidFill>
              </a:rPr>
              <a:t>Jfmelero</a:t>
            </a:r>
            <a:r>
              <a:rPr lang="en-IN" sz="1400" dirty="0">
                <a:solidFill>
                  <a:schemeClr val="accent1"/>
                </a:solidFill>
              </a:rPr>
              <a:t> - Own work, CC BY-SA 4.0, https://commons.wikimedia.org/w/index.php?curid=3634402</a:t>
            </a:r>
          </a:p>
        </p:txBody>
      </p:sp>
    </p:spTree>
    <p:extLst>
      <p:ext uri="{BB962C8B-B14F-4D97-AF65-F5344CB8AC3E}">
        <p14:creationId xmlns:p14="http://schemas.microsoft.com/office/powerpoint/2010/main" val="431004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6273</TotalTime>
  <Words>2033</Words>
  <Application>Microsoft Office PowerPoint</Application>
  <PresentationFormat>Widescreen</PresentationFormat>
  <Paragraphs>312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Office Theme</vt:lpstr>
      <vt:lpstr>Particle accelerators and their medical applications</vt:lpstr>
      <vt:lpstr>What are accelerators?</vt:lpstr>
      <vt:lpstr>PowerPoint Presentation</vt:lpstr>
      <vt:lpstr>PowerPoint Presentation</vt:lpstr>
      <vt:lpstr>Particle accelerators in physics and their need</vt:lpstr>
      <vt:lpstr>Have you come across any particle accelerators in your daily life?</vt:lpstr>
      <vt:lpstr>What about these?</vt:lpstr>
      <vt:lpstr>Kinetic energy of a charged particle in an electric field</vt:lpstr>
      <vt:lpstr>Ampere’s law</vt:lpstr>
      <vt:lpstr>Ampere’s law</vt:lpstr>
      <vt:lpstr>Ampere’s law</vt:lpstr>
      <vt:lpstr>Ampere’s law</vt:lpstr>
      <vt:lpstr>Types of accelerators</vt:lpstr>
      <vt:lpstr>Cockroft – Walton accelerator</vt:lpstr>
      <vt:lpstr>Van de Graaff accelerator</vt:lpstr>
      <vt:lpstr>Linear accelerator</vt:lpstr>
      <vt:lpstr>Linear accelerator (LINAC) contd.</vt:lpstr>
      <vt:lpstr>Medical LINAC</vt:lpstr>
      <vt:lpstr>Medical LINAC configurations</vt:lpstr>
      <vt:lpstr>Medical LINAC configurations contd.</vt:lpstr>
      <vt:lpstr>Cyclotron</vt:lpstr>
      <vt:lpstr>What to do if particle becomes relativistic?</vt:lpstr>
      <vt:lpstr>What to do if particle becomes relativistic?</vt:lpstr>
      <vt:lpstr>What to do if particle becomes relativistic?</vt:lpstr>
      <vt:lpstr>Layout of a cyclotron complex for proton therapy  PSI</vt:lpstr>
      <vt:lpstr>What if both the frequency and magnetic field can be changed?</vt:lpstr>
      <vt:lpstr>Synchrotron</vt:lpstr>
      <vt:lpstr>Particle accelerators and medical use</vt:lpstr>
      <vt:lpstr>How do you get free electrons?</vt:lpstr>
      <vt:lpstr>Particle sources?</vt:lpstr>
      <vt:lpstr>Thank you.  Hope you’ve all been accelerated!!</vt:lpstr>
      <vt:lpstr>Some questions to think about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 and their medical applications</dc:title>
  <dc:creator>Varchaswi Kashyap</dc:creator>
  <cp:lastModifiedBy>Varchaswi Kashyap</cp:lastModifiedBy>
  <cp:revision>17</cp:revision>
  <dcterms:created xsi:type="dcterms:W3CDTF">2022-04-05T11:43:58Z</dcterms:created>
  <dcterms:modified xsi:type="dcterms:W3CDTF">2024-03-15T03:07:44Z</dcterms:modified>
</cp:coreProperties>
</file>