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sldIdLst>
    <p:sldId id="5481" r:id="rId2"/>
    <p:sldId id="5482" r:id="rId3"/>
    <p:sldId id="5483" r:id="rId4"/>
    <p:sldId id="545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3"/>
    <p:restoredTop sz="94122"/>
  </p:normalViewPr>
  <p:slideViewPr>
    <p:cSldViewPr snapToGrid="0" snapToObjects="1">
      <p:cViewPr varScale="1">
        <p:scale>
          <a:sx n="86" d="100"/>
          <a:sy n="86" d="100"/>
        </p:scale>
        <p:origin x="21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3/11/24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275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87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Relationship Id="rId9" Type="http://schemas.openxmlformats.org/officeDocument/2006/relationships/hyperlink" Target="https://docs.google.com/document/d/1dEAdl7X_KMIa0Y0-SXVLt-bGysisk6jn2tl0VtcXBv0/edi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C11E9-BB74-9469-739A-881B2A602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254727"/>
            <a:ext cx="10334625" cy="1947460"/>
          </a:xfrm>
        </p:spPr>
        <p:txBody>
          <a:bodyPr>
            <a:noAutofit/>
          </a:bodyPr>
          <a:lstStyle/>
          <a:p>
            <a:r>
              <a:rPr lang="en-US" sz="4600" dirty="0"/>
              <a:t>BNL – Google Technical Discussion</a:t>
            </a:r>
            <a:endParaRPr lang="en-US" sz="4600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BFB6DC-0982-3E10-3CDB-FBE934FCFF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202187"/>
            <a:ext cx="10656582" cy="1259607"/>
          </a:xfrm>
        </p:spPr>
        <p:txBody>
          <a:bodyPr numCol="2"/>
          <a:lstStyle/>
          <a:p>
            <a:pPr>
              <a:spcBef>
                <a:spcPts val="0"/>
              </a:spcBef>
            </a:pPr>
            <a:r>
              <a:rPr lang="en-US" sz="1800" b="1" dirty="0"/>
              <a:t>Alexei Klimentov </a:t>
            </a:r>
            <a:endParaRPr lang="en-US" sz="18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73706D2-1311-311B-6421-F522029F6E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607369"/>
            <a:ext cx="10334625" cy="746185"/>
          </a:xfrm>
        </p:spPr>
        <p:txBody>
          <a:bodyPr/>
          <a:lstStyle/>
          <a:p>
            <a:r>
              <a:rPr lang="en-US" dirty="0"/>
              <a:t>March 11, 2024</a:t>
            </a:r>
          </a:p>
        </p:txBody>
      </p:sp>
    </p:spTree>
    <p:extLst>
      <p:ext uri="{BB962C8B-B14F-4D97-AF65-F5344CB8AC3E}">
        <p14:creationId xmlns:p14="http://schemas.microsoft.com/office/powerpoint/2010/main" val="392737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9282-49E4-5220-F19C-E03FBC61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983"/>
            <a:ext cx="11049000" cy="872813"/>
          </a:xfrm>
        </p:spPr>
        <p:txBody>
          <a:bodyPr/>
          <a:lstStyle/>
          <a:p>
            <a:r>
              <a:rPr lang="en-US" dirty="0"/>
              <a:t>ATLAS-Google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5D079-7E6C-295F-2E96-D5AFAAA1B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pic>
        <p:nvPicPr>
          <p:cNvPr id="8" name="Google Shape;307;p32">
            <a:extLst>
              <a:ext uri="{FF2B5EF4-FFF2-40B4-BE49-F238E27FC236}">
                <a16:creationId xmlns:a16="http://schemas.microsoft.com/office/drawing/2014/main" id="{E51425B8-DF0C-05F3-CEB2-B17A4D716B3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529712" y="342532"/>
            <a:ext cx="3630207" cy="4419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08;p32">
            <a:extLst>
              <a:ext uri="{FF2B5EF4-FFF2-40B4-BE49-F238E27FC236}">
                <a16:creationId xmlns:a16="http://schemas.microsoft.com/office/drawing/2014/main" id="{3F09D3AD-A2A3-97E5-F5D4-226BF72C72E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06774" y="1732"/>
            <a:ext cx="4685226" cy="328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09;p32">
            <a:extLst>
              <a:ext uri="{FF2B5EF4-FFF2-40B4-BE49-F238E27FC236}">
                <a16:creationId xmlns:a16="http://schemas.microsoft.com/office/drawing/2014/main" id="{ED4E0136-2806-0B6D-8751-A7D47FFCBE9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6637" y="3306608"/>
            <a:ext cx="4172676" cy="294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311;p32">
            <a:extLst>
              <a:ext uri="{FF2B5EF4-FFF2-40B4-BE49-F238E27FC236}">
                <a16:creationId xmlns:a16="http://schemas.microsoft.com/office/drawing/2014/main" id="{E492386C-CCDE-DB2F-8018-867E7FEEA6E5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8610" y="733209"/>
            <a:ext cx="2874247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14;p32">
            <a:extLst>
              <a:ext uri="{FF2B5EF4-FFF2-40B4-BE49-F238E27FC236}">
                <a16:creationId xmlns:a16="http://schemas.microsoft.com/office/drawing/2014/main" id="{7A756EFA-C8A1-CF23-D270-66B381EEF99D}"/>
              </a:ext>
            </a:extLst>
          </p:cNvPr>
          <p:cNvSpPr txBox="1"/>
          <p:nvPr/>
        </p:nvSpPr>
        <p:spPr>
          <a:xfrm>
            <a:off x="64629" y="5735912"/>
            <a:ext cx="4038633" cy="1092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150" i="1" dirty="0">
                <a:solidFill>
                  <a:srgbClr val="0C4E24"/>
                </a:solidFill>
              </a:rPr>
              <a:t>In 2018 WLCG, IRIS-HEP, HEP-CCE and experiments </a:t>
            </a:r>
          </a:p>
          <a:p>
            <a:r>
              <a:rPr lang="en-US" sz="1150" i="1" dirty="0">
                <a:solidFill>
                  <a:srgbClr val="0C4E24"/>
                </a:solidFill>
              </a:rPr>
              <a:t>have launched  R&amp;D projects to address HL-LHC challenges</a:t>
            </a:r>
          </a:p>
          <a:p>
            <a:r>
              <a:rPr lang="en-US" sz="1150" i="1" dirty="0">
                <a:solidFill>
                  <a:srgbClr val="0C4E24"/>
                </a:solidFill>
              </a:rPr>
              <a:t>White paper was submitted to DOE HEP in Oct 2018</a:t>
            </a:r>
          </a:p>
          <a:p>
            <a:r>
              <a:rPr lang="en-US" sz="1150" i="1" dirty="0">
                <a:solidFill>
                  <a:srgbClr val="0C4E24"/>
                </a:solidFill>
              </a:rPr>
              <a:t>Followed by DOE-HEP head (</a:t>
            </a:r>
            <a:r>
              <a:rPr lang="en-US" sz="1150" i="1" dirty="0" err="1">
                <a:solidFill>
                  <a:srgbClr val="0C4E24"/>
                </a:solidFill>
              </a:rPr>
              <a:t>J.Siegrist</a:t>
            </a:r>
            <a:r>
              <a:rPr lang="en-US" sz="1150" i="1" dirty="0">
                <a:solidFill>
                  <a:srgbClr val="0C4E24"/>
                </a:solidFill>
              </a:rPr>
              <a:t>) meeting with US ATLAS and Google in June 2019</a:t>
            </a:r>
          </a:p>
        </p:txBody>
      </p:sp>
      <p:pic>
        <p:nvPicPr>
          <p:cNvPr id="13" name="Picture 12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3BDD64AF-7368-5319-1B53-FE75DFF24C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58629"/>
            <a:ext cx="3756241" cy="2817181"/>
          </a:xfrm>
          <a:prstGeom prst="rect">
            <a:avLst/>
          </a:prstGeom>
        </p:spPr>
      </p:pic>
      <p:pic>
        <p:nvPicPr>
          <p:cNvPr id="14" name="Picture 13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BC949084-BD8E-4C65-194C-8C296EC34D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262" y="4338241"/>
            <a:ext cx="3784954" cy="21609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A66EE4-52A8-3717-53F7-65B9D87DA22B}"/>
              </a:ext>
            </a:extLst>
          </p:cNvPr>
          <p:cNvSpPr txBox="1"/>
          <p:nvPr/>
        </p:nvSpPr>
        <p:spPr>
          <a:xfrm>
            <a:off x="7888216" y="6258599"/>
            <a:ext cx="4262001" cy="5616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rtl="0">
              <a:spcBef>
                <a:spcPts val="0"/>
              </a:spcBef>
              <a:spcAft>
                <a:spcPts val="30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US-ATLAS Collaboration with Google for High Energy </a:t>
            </a:r>
            <a:endParaRPr lang="ru-RU" sz="14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 rtl="0">
              <a:spcBef>
                <a:spcPts val="0"/>
              </a:spcBef>
              <a:spcAft>
                <a:spcPts val="30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Physics Applications in the HL-LHC Era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(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9"/>
              </a:rPr>
              <a:t>whitepaper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)</a:t>
            </a:r>
            <a:endParaRPr lang="en-US" sz="14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297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9282-49E4-5220-F19C-E03FBC611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successful stories since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EF5C1-F0B9-610C-9983-9C2750246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517015"/>
            <a:ext cx="11049000" cy="420718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Vera C. Rubin (LSST) experience of using Google cloud for ~4 years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ATLAS – Google Projects (2019-2023)</a:t>
            </a:r>
          </a:p>
          <a:p>
            <a:pPr marL="914400" lvl="1" indent="-457200"/>
            <a:r>
              <a:rPr lang="en-US" dirty="0"/>
              <a:t>Total Cost of Ownership evaluation</a:t>
            </a:r>
          </a:p>
          <a:p>
            <a:pPr marL="914400" lvl="1" indent="-457200"/>
            <a:r>
              <a:rPr lang="en-US" dirty="0"/>
              <a:t>Google cloud resources as extension  to on-prem resources</a:t>
            </a:r>
          </a:p>
          <a:p>
            <a:pPr marL="914400" lvl="1" indent="-457200"/>
            <a:r>
              <a:rPr lang="en-US" dirty="0"/>
              <a:t>Evaluation of new technologies</a:t>
            </a:r>
          </a:p>
          <a:p>
            <a:pPr marL="1371600" lvl="2" indent="-457200"/>
            <a:r>
              <a:rPr lang="en-US" dirty="0">
                <a:solidFill>
                  <a:srgbClr val="FF0000"/>
                </a:solidFill>
              </a:rPr>
              <a:t>Foster partnerships with US industries in research and development – and not just as late stage product adopters</a:t>
            </a:r>
            <a:endParaRPr lang="en-US" dirty="0"/>
          </a:p>
          <a:p>
            <a:pPr marL="1828800" lvl="3" indent="-457200"/>
            <a:r>
              <a:rPr lang="en-US" dirty="0"/>
              <a:t>ATLAS R&amp;D projects with AWS, </a:t>
            </a:r>
            <a:r>
              <a:rPr lang="en-US" dirty="0" err="1"/>
              <a:t>Lancium</a:t>
            </a:r>
            <a:r>
              <a:rPr lang="en-US" dirty="0"/>
              <a:t>, SEAL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CERN IT paradigm shift</a:t>
            </a:r>
          </a:p>
          <a:p>
            <a:pPr marL="914400" lvl="1" indent="-457200"/>
            <a:r>
              <a:rPr lang="en-US" dirty="0"/>
              <a:t>Google, Amazon, </a:t>
            </a:r>
            <a:r>
              <a:rPr lang="en-US" dirty="0" err="1"/>
              <a:t>Azzure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indent="-45720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5D079-7E6C-295F-2E96-D5AFAAA1B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01965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9282-49E4-5220-F19C-E03FBC611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EF5C1-F0B9-610C-9983-9C2750246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517015"/>
            <a:ext cx="11049000" cy="420718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Technical session</a:t>
            </a:r>
          </a:p>
          <a:p>
            <a:pPr marL="914400" lvl="1" indent="-457200"/>
            <a:r>
              <a:rPr lang="en-US" dirty="0"/>
              <a:t>Learn and discuss ATLAS experience and current development</a:t>
            </a:r>
            <a:endParaRPr lang="en-US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Executive session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i="1"/>
              <a:t>Ongoing discussion </a:t>
            </a:r>
            <a:r>
              <a:rPr lang="en-US" i="1" dirty="0"/>
              <a:t>about computing evolution at BNL,  computing strategy and  data </a:t>
            </a:r>
            <a:r>
              <a:rPr lang="en-US" i="1"/>
              <a:t>science </a:t>
            </a:r>
            <a:endParaRPr lang="en-US" dirty="0"/>
          </a:p>
          <a:p>
            <a:pPr marL="914400" lvl="1" indent="-457200"/>
            <a:endParaRPr lang="en-US" dirty="0"/>
          </a:p>
          <a:p>
            <a:pPr marL="457200" indent="-45720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5D079-7E6C-295F-2E96-D5AFAAA1B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6420638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13761</TotalTime>
  <Words>191</Words>
  <Application>Microsoft Macintosh PowerPoint</Application>
  <PresentationFormat>Widescreen</PresentationFormat>
  <Paragraphs>34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BNL</vt:lpstr>
      <vt:lpstr>BNL – Google Technical Discussion</vt:lpstr>
      <vt:lpstr>ATLAS-Google Project</vt:lpstr>
      <vt:lpstr>Many successful stories since 2019</vt:lpstr>
      <vt:lpstr>Today’s Meeting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Architecture Simulation Using Machine Learning</dc:title>
  <dc:subject/>
  <dc:creator>Plata, Charity</dc:creator>
  <cp:keywords/>
  <dc:description/>
  <cp:lastModifiedBy>Klimentov, Alexei</cp:lastModifiedBy>
  <cp:revision>114</cp:revision>
  <dcterms:created xsi:type="dcterms:W3CDTF">2021-09-30T12:37:20Z</dcterms:created>
  <dcterms:modified xsi:type="dcterms:W3CDTF">2024-03-11T12:45:58Z</dcterms:modified>
  <cp:category/>
</cp:coreProperties>
</file>