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2" r:id="rId2"/>
    <p:sldId id="263" r:id="rId3"/>
    <p:sldId id="268" r:id="rId4"/>
    <p:sldId id="286" r:id="rId5"/>
    <p:sldId id="285" r:id="rId6"/>
    <p:sldId id="288" r:id="rId7"/>
    <p:sldId id="287" r:id="rId8"/>
    <p:sldId id="289" r:id="rId9"/>
    <p:sldId id="290" r:id="rId10"/>
    <p:sldId id="291" r:id="rId11"/>
    <p:sldId id="282" r:id="rId12"/>
    <p:sldId id="256" r:id="rId13"/>
    <p:sldId id="279" r:id="rId14"/>
    <p:sldId id="284" r:id="rId15"/>
    <p:sldId id="292" r:id="rId16"/>
    <p:sldId id="283" r:id="rId17"/>
  </p:sldIdLst>
  <p:sldSz cx="9144000" cy="6858000" type="screen4x3"/>
  <p:notesSz cx="7102475"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4660"/>
  </p:normalViewPr>
  <p:slideViewPr>
    <p:cSldViewPr>
      <p:cViewPr varScale="1">
        <p:scale>
          <a:sx n="132" d="100"/>
          <a:sy n="132" d="100"/>
        </p:scale>
        <p:origin x="738"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8048" cy="51274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022886" y="1"/>
            <a:ext cx="3078048" cy="512747"/>
          </a:xfrm>
          <a:prstGeom prst="rect">
            <a:avLst/>
          </a:prstGeom>
        </p:spPr>
        <p:txBody>
          <a:bodyPr vert="horz" lIns="91440" tIns="45720" rIns="91440" bIns="45720" rtlCol="0"/>
          <a:lstStyle>
            <a:lvl1pPr algn="r">
              <a:defRPr sz="1200"/>
            </a:lvl1pPr>
          </a:lstStyle>
          <a:p>
            <a:fld id="{A97FBE75-A5D0-4CFA-B5BB-7262F9BDCF13}" type="datetimeFigureOut">
              <a:rPr lang="en-GB" smtClean="0"/>
              <a:t>26/02/2024</a:t>
            </a:fld>
            <a:endParaRPr lang="en-GB"/>
          </a:p>
        </p:txBody>
      </p:sp>
      <p:sp>
        <p:nvSpPr>
          <p:cNvPr id="4" name="Slide Image Placeholder 3"/>
          <p:cNvSpPr>
            <a:spLocks noGrp="1" noRot="1" noChangeAspect="1"/>
          </p:cNvSpPr>
          <p:nvPr>
            <p:ph type="sldImg" idx="2"/>
          </p:nvPr>
        </p:nvSpPr>
        <p:spPr>
          <a:xfrm>
            <a:off x="1247775" y="1279525"/>
            <a:ext cx="4606925" cy="34544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10557" y="4926087"/>
            <a:ext cx="5681364" cy="40292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869"/>
            <a:ext cx="3078048" cy="51274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022886" y="9721869"/>
            <a:ext cx="3078048" cy="512745"/>
          </a:xfrm>
          <a:prstGeom prst="rect">
            <a:avLst/>
          </a:prstGeom>
        </p:spPr>
        <p:txBody>
          <a:bodyPr vert="horz" lIns="91440" tIns="45720" rIns="91440" bIns="45720" rtlCol="0" anchor="b"/>
          <a:lstStyle>
            <a:lvl1pPr algn="r">
              <a:defRPr sz="1200"/>
            </a:lvl1pPr>
          </a:lstStyle>
          <a:p>
            <a:fld id="{73283AF5-1F89-4F5E-8F6D-473E88764D88}" type="slidenum">
              <a:rPr lang="en-GB" smtClean="0"/>
              <a:t>‹#›</a:t>
            </a:fld>
            <a:endParaRPr lang="en-GB"/>
          </a:p>
        </p:txBody>
      </p:sp>
    </p:spTree>
    <p:extLst>
      <p:ext uri="{BB962C8B-B14F-4D97-AF65-F5344CB8AC3E}">
        <p14:creationId xmlns:p14="http://schemas.microsoft.com/office/powerpoint/2010/main" val="3338679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3283AF5-1F89-4F5E-8F6D-473E88764D88}" type="slidenum">
              <a:rPr lang="en-GB" smtClean="0"/>
              <a:t>1</a:t>
            </a:fld>
            <a:endParaRPr lang="en-GB"/>
          </a:p>
        </p:txBody>
      </p:sp>
    </p:spTree>
    <p:extLst>
      <p:ext uri="{BB962C8B-B14F-4D97-AF65-F5344CB8AC3E}">
        <p14:creationId xmlns:p14="http://schemas.microsoft.com/office/powerpoint/2010/main" val="2218687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3283AF5-1F89-4F5E-8F6D-473E88764D88}" type="slidenum">
              <a:rPr lang="en-GB" smtClean="0"/>
              <a:t>2</a:t>
            </a:fld>
            <a:endParaRPr lang="en-GB"/>
          </a:p>
        </p:txBody>
      </p:sp>
    </p:spTree>
    <p:extLst>
      <p:ext uri="{BB962C8B-B14F-4D97-AF65-F5344CB8AC3E}">
        <p14:creationId xmlns:p14="http://schemas.microsoft.com/office/powerpoint/2010/main" val="1903513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3283AF5-1F89-4F5E-8F6D-473E88764D88}" type="slidenum">
              <a:rPr lang="en-GB" smtClean="0"/>
              <a:t>3</a:t>
            </a:fld>
            <a:endParaRPr lang="en-GB"/>
          </a:p>
        </p:txBody>
      </p:sp>
    </p:spTree>
    <p:extLst>
      <p:ext uri="{BB962C8B-B14F-4D97-AF65-F5344CB8AC3E}">
        <p14:creationId xmlns:p14="http://schemas.microsoft.com/office/powerpoint/2010/main" val="3160735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3283AF5-1F89-4F5E-8F6D-473E88764D88}" type="slidenum">
              <a:rPr lang="en-GB" smtClean="0"/>
              <a:t>4</a:t>
            </a:fld>
            <a:endParaRPr lang="en-GB"/>
          </a:p>
        </p:txBody>
      </p:sp>
    </p:spTree>
    <p:extLst>
      <p:ext uri="{BB962C8B-B14F-4D97-AF65-F5344CB8AC3E}">
        <p14:creationId xmlns:p14="http://schemas.microsoft.com/office/powerpoint/2010/main" val="1957995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3283AF5-1F89-4F5E-8F6D-473E88764D88}" type="slidenum">
              <a:rPr lang="en-GB" smtClean="0"/>
              <a:t>5</a:t>
            </a:fld>
            <a:endParaRPr lang="en-GB"/>
          </a:p>
        </p:txBody>
      </p:sp>
    </p:spTree>
    <p:extLst>
      <p:ext uri="{BB962C8B-B14F-4D97-AF65-F5344CB8AC3E}">
        <p14:creationId xmlns:p14="http://schemas.microsoft.com/office/powerpoint/2010/main" val="1884719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3283AF5-1F89-4F5E-8F6D-473E88764D88}" type="slidenum">
              <a:rPr lang="en-GB" smtClean="0"/>
              <a:t>6</a:t>
            </a:fld>
            <a:endParaRPr lang="en-GB"/>
          </a:p>
        </p:txBody>
      </p:sp>
    </p:spTree>
    <p:extLst>
      <p:ext uri="{BB962C8B-B14F-4D97-AF65-F5344CB8AC3E}">
        <p14:creationId xmlns:p14="http://schemas.microsoft.com/office/powerpoint/2010/main" val="1293639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3283AF5-1F89-4F5E-8F6D-473E88764D88}" type="slidenum">
              <a:rPr lang="en-GB" smtClean="0"/>
              <a:t>12</a:t>
            </a:fld>
            <a:endParaRPr lang="en-GB"/>
          </a:p>
        </p:txBody>
      </p:sp>
    </p:spTree>
    <p:extLst>
      <p:ext uri="{BB962C8B-B14F-4D97-AF65-F5344CB8AC3E}">
        <p14:creationId xmlns:p14="http://schemas.microsoft.com/office/powerpoint/2010/main" val="783356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bg1"/>
                </a:solidFill>
              </a:defRPr>
            </a:lvl1p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lvl1pPr>
              <a:defRPr>
                <a:solidFill>
                  <a:schemeClr val="bg1"/>
                </a:solidFill>
              </a:defRPr>
            </a:lvl1pPr>
          </a:lstStyle>
          <a:p>
            <a:fld id="{78A317E9-94DB-4633-A24F-BB020558946C}" type="datetimeFigureOut">
              <a:rPr lang="en-GB" smtClean="0"/>
              <a:pPr/>
              <a:t>26/02/2024</a:t>
            </a:fld>
            <a:endParaRPr lang="en-GB"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EB5E44A-1613-4230-ACBF-654626956300}" type="slidenum">
              <a:rPr lang="en-GB" smtClean="0"/>
              <a:pPr/>
              <a:t>‹#›</a:t>
            </a:fld>
            <a:endParaRPr lang="en-GB"/>
          </a:p>
        </p:txBody>
      </p:sp>
    </p:spTree>
    <p:extLst>
      <p:ext uri="{BB962C8B-B14F-4D97-AF65-F5344CB8AC3E}">
        <p14:creationId xmlns:p14="http://schemas.microsoft.com/office/powerpoint/2010/main" val="3677792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8A317E9-94DB-4633-A24F-BB020558946C}" type="datetimeFigureOut">
              <a:rPr lang="en-GB" smtClean="0"/>
              <a:t>26/02/2024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B5E44A-1613-4230-ACBF-654626956300}" type="slidenum">
              <a:rPr lang="en-GB" smtClean="0"/>
              <a:t>‹#›</a:t>
            </a:fld>
            <a:endParaRPr lang="en-GB"/>
          </a:p>
        </p:txBody>
      </p:sp>
    </p:spTree>
    <p:extLst>
      <p:ext uri="{BB962C8B-B14F-4D97-AF65-F5344CB8AC3E}">
        <p14:creationId xmlns:p14="http://schemas.microsoft.com/office/powerpoint/2010/main" val="1590920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8A317E9-94DB-4633-A24F-BB020558946C}" type="datetimeFigureOut">
              <a:rPr lang="en-GB" smtClean="0"/>
              <a:t>26/02/2024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B5E44A-1613-4230-ACBF-654626956300}" type="slidenum">
              <a:rPr lang="en-GB" smtClean="0"/>
              <a:t>‹#›</a:t>
            </a:fld>
            <a:endParaRPr lang="en-GB"/>
          </a:p>
        </p:txBody>
      </p:sp>
    </p:spTree>
    <p:extLst>
      <p:ext uri="{BB962C8B-B14F-4D97-AF65-F5344CB8AC3E}">
        <p14:creationId xmlns:p14="http://schemas.microsoft.com/office/powerpoint/2010/main" val="3046137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solidFill>
                  <a:schemeClr val="bg1"/>
                </a:solidFill>
              </a:defRPr>
            </a:lvl1pPr>
          </a:lstStyle>
          <a:p>
            <a:fld id="{78A317E9-94DB-4633-A24F-BB020558946C}" type="datetimeFigureOut">
              <a:rPr lang="en-GB" smtClean="0"/>
              <a:pPr/>
              <a:t>26/02/2024</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EB5E44A-1613-4230-ACBF-654626956300}" type="slidenum">
              <a:rPr lang="en-GB" smtClean="0"/>
              <a:pPr/>
              <a:t>‹#›</a:t>
            </a:fld>
            <a:endParaRPr lang="en-GB"/>
          </a:p>
        </p:txBody>
      </p:sp>
    </p:spTree>
    <p:extLst>
      <p:ext uri="{BB962C8B-B14F-4D97-AF65-F5344CB8AC3E}">
        <p14:creationId xmlns:p14="http://schemas.microsoft.com/office/powerpoint/2010/main" val="145571529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A317E9-94DB-4633-A24F-BB020558946C}" type="datetimeFigureOut">
              <a:rPr lang="en-GB" smtClean="0"/>
              <a:t>26/02/2024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B5E44A-1613-4230-ACBF-654626956300}" type="slidenum">
              <a:rPr lang="en-GB" smtClean="0"/>
              <a:t>‹#›</a:t>
            </a:fld>
            <a:endParaRPr lang="en-GB"/>
          </a:p>
        </p:txBody>
      </p:sp>
    </p:spTree>
    <p:extLst>
      <p:ext uri="{BB962C8B-B14F-4D97-AF65-F5344CB8AC3E}">
        <p14:creationId xmlns:p14="http://schemas.microsoft.com/office/powerpoint/2010/main" val="2531763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8A317E9-94DB-4633-A24F-BB020558946C}" type="datetimeFigureOut">
              <a:rPr lang="en-GB" smtClean="0"/>
              <a:t>26/02/2024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B5E44A-1613-4230-ACBF-654626956300}" type="slidenum">
              <a:rPr lang="en-GB" smtClean="0"/>
              <a:t>‹#›</a:t>
            </a:fld>
            <a:endParaRPr lang="en-GB"/>
          </a:p>
        </p:txBody>
      </p:sp>
    </p:spTree>
    <p:extLst>
      <p:ext uri="{BB962C8B-B14F-4D97-AF65-F5344CB8AC3E}">
        <p14:creationId xmlns:p14="http://schemas.microsoft.com/office/powerpoint/2010/main" val="726657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8A317E9-94DB-4633-A24F-BB020558946C}" type="datetimeFigureOut">
              <a:rPr lang="en-GB" smtClean="0"/>
              <a:t>26/02/2024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EB5E44A-1613-4230-ACBF-654626956300}" type="slidenum">
              <a:rPr lang="en-GB" smtClean="0"/>
              <a:t>‹#›</a:t>
            </a:fld>
            <a:endParaRPr lang="en-GB"/>
          </a:p>
        </p:txBody>
      </p:sp>
    </p:spTree>
    <p:extLst>
      <p:ext uri="{BB962C8B-B14F-4D97-AF65-F5344CB8AC3E}">
        <p14:creationId xmlns:p14="http://schemas.microsoft.com/office/powerpoint/2010/main" val="468887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8A317E9-94DB-4633-A24F-BB020558946C}" type="datetimeFigureOut">
              <a:rPr lang="en-GB" smtClean="0"/>
              <a:t>26/02/2024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B5E44A-1613-4230-ACBF-654626956300}" type="slidenum">
              <a:rPr lang="en-GB" smtClean="0"/>
              <a:t>‹#›</a:t>
            </a:fld>
            <a:endParaRPr lang="en-GB"/>
          </a:p>
        </p:txBody>
      </p:sp>
    </p:spTree>
    <p:extLst>
      <p:ext uri="{BB962C8B-B14F-4D97-AF65-F5344CB8AC3E}">
        <p14:creationId xmlns:p14="http://schemas.microsoft.com/office/powerpoint/2010/main" val="2393737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A317E9-94DB-4633-A24F-BB020558946C}" type="datetimeFigureOut">
              <a:rPr lang="en-GB" smtClean="0"/>
              <a:t>26/02/2024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EB5E44A-1613-4230-ACBF-654626956300}" type="slidenum">
              <a:rPr lang="en-GB" smtClean="0"/>
              <a:t>‹#›</a:t>
            </a:fld>
            <a:endParaRPr lang="en-GB"/>
          </a:p>
        </p:txBody>
      </p:sp>
    </p:spTree>
    <p:extLst>
      <p:ext uri="{BB962C8B-B14F-4D97-AF65-F5344CB8AC3E}">
        <p14:creationId xmlns:p14="http://schemas.microsoft.com/office/powerpoint/2010/main" val="1921147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A317E9-94DB-4633-A24F-BB020558946C}" type="datetimeFigureOut">
              <a:rPr lang="en-GB" smtClean="0"/>
              <a:t>26/02/2024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B5E44A-1613-4230-ACBF-654626956300}" type="slidenum">
              <a:rPr lang="en-GB" smtClean="0"/>
              <a:t>‹#›</a:t>
            </a:fld>
            <a:endParaRPr lang="en-GB"/>
          </a:p>
        </p:txBody>
      </p:sp>
    </p:spTree>
    <p:extLst>
      <p:ext uri="{BB962C8B-B14F-4D97-AF65-F5344CB8AC3E}">
        <p14:creationId xmlns:p14="http://schemas.microsoft.com/office/powerpoint/2010/main" val="2699566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A317E9-94DB-4633-A24F-BB020558946C}" type="datetimeFigureOut">
              <a:rPr lang="en-GB" smtClean="0"/>
              <a:t>26/02/2024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B5E44A-1613-4230-ACBF-654626956300}" type="slidenum">
              <a:rPr lang="en-GB" smtClean="0"/>
              <a:t>‹#›</a:t>
            </a:fld>
            <a:endParaRPr lang="en-GB"/>
          </a:p>
        </p:txBody>
      </p:sp>
    </p:spTree>
    <p:extLst>
      <p:ext uri="{BB962C8B-B14F-4D97-AF65-F5344CB8AC3E}">
        <p14:creationId xmlns:p14="http://schemas.microsoft.com/office/powerpoint/2010/main" val="3402384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A317E9-94DB-4633-A24F-BB020558946C}" type="datetimeFigureOut">
              <a:rPr lang="en-GB" smtClean="0"/>
              <a:t>26/02/2024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B5E44A-1613-4230-ACBF-654626956300}" type="slidenum">
              <a:rPr lang="en-GB" smtClean="0"/>
              <a:t>‹#›</a:t>
            </a:fld>
            <a:endParaRPr lang="en-GB"/>
          </a:p>
        </p:txBody>
      </p:sp>
    </p:spTree>
    <p:extLst>
      <p:ext uri="{BB962C8B-B14F-4D97-AF65-F5344CB8AC3E}">
        <p14:creationId xmlns:p14="http://schemas.microsoft.com/office/powerpoint/2010/main" val="3581008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flickr.com/groups/cern-astro-club/"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flickr.com/groups/cern-astro-club/" TargetMode="External"/><Relationship Id="rId2" Type="http://schemas.openxmlformats.org/officeDocument/2006/relationships/hyperlink" Target="https://astro.web.cern.ch/"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home.cern/fr/news/news/cern/cern-supports-la-nuit-est-belle-initiative-third-year-runnin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1258032/"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27584" y="908720"/>
            <a:ext cx="7772400" cy="1470025"/>
          </a:xfrm>
        </p:spPr>
        <p:txBody>
          <a:bodyPr>
            <a:normAutofit/>
          </a:bodyPr>
          <a:lstStyle/>
          <a:p>
            <a:r>
              <a:rPr lang="fr-FR" dirty="0" err="1">
                <a:solidFill>
                  <a:schemeClr val="bg1"/>
                </a:solidFill>
              </a:rPr>
              <a:t>Annual</a:t>
            </a:r>
            <a:r>
              <a:rPr lang="fr-FR" dirty="0">
                <a:solidFill>
                  <a:schemeClr val="bg1"/>
                </a:solidFill>
              </a:rPr>
              <a:t> meeting of the</a:t>
            </a:r>
            <a:br>
              <a:rPr lang="fr-FR" dirty="0">
                <a:solidFill>
                  <a:schemeClr val="bg1"/>
                </a:solidFill>
              </a:rPr>
            </a:br>
            <a:r>
              <a:rPr lang="fr-FR" dirty="0">
                <a:solidFill>
                  <a:schemeClr val="bg1"/>
                </a:solidFill>
              </a:rPr>
              <a:t>CERN </a:t>
            </a:r>
            <a:r>
              <a:rPr lang="fr-FR" dirty="0" err="1">
                <a:solidFill>
                  <a:schemeClr val="bg1"/>
                </a:solidFill>
              </a:rPr>
              <a:t>Astronomy</a:t>
            </a:r>
            <a:r>
              <a:rPr lang="fr-FR" dirty="0">
                <a:solidFill>
                  <a:schemeClr val="bg1"/>
                </a:solidFill>
              </a:rPr>
              <a:t> Club.</a:t>
            </a:r>
          </a:p>
        </p:txBody>
      </p:sp>
      <p:sp>
        <p:nvSpPr>
          <p:cNvPr id="5" name="Subtitle 4"/>
          <p:cNvSpPr>
            <a:spLocks noGrp="1"/>
          </p:cNvSpPr>
          <p:nvPr>
            <p:ph type="subTitle" idx="1"/>
          </p:nvPr>
        </p:nvSpPr>
        <p:spPr>
          <a:xfrm>
            <a:off x="1619672" y="4005064"/>
            <a:ext cx="6400800" cy="1752600"/>
          </a:xfrm>
        </p:spPr>
        <p:txBody>
          <a:bodyPr/>
          <a:lstStyle/>
          <a:p>
            <a:r>
              <a:rPr lang="en-US" dirty="0">
                <a:effectLst>
                  <a:outerShdw blurRad="50800" dist="50800" dir="5400000" algn="ctr" rotWithShape="0">
                    <a:srgbClr val="000000">
                      <a:alpha val="92000"/>
                    </a:srgbClr>
                  </a:outerShdw>
                </a:effectLst>
              </a:rPr>
              <a:t>Jan </a:t>
            </a:r>
            <a:r>
              <a:rPr lang="en-US" dirty="0" err="1">
                <a:effectLst>
                  <a:outerShdw blurRad="50800" dist="50800" dir="5400000" algn="ctr" rotWithShape="0">
                    <a:srgbClr val="000000">
                      <a:alpha val="92000"/>
                    </a:srgbClr>
                  </a:outerShdw>
                </a:effectLst>
              </a:rPr>
              <a:t>Buytaert</a:t>
            </a:r>
            <a:r>
              <a:rPr lang="en-US" dirty="0">
                <a:effectLst>
                  <a:outerShdw blurRad="50800" dist="50800" dir="5400000" algn="ctr" rotWithShape="0">
                    <a:srgbClr val="000000">
                      <a:alpha val="92000"/>
                    </a:srgbClr>
                  </a:outerShdw>
                </a:effectLst>
              </a:rPr>
              <a:t>.</a:t>
            </a:r>
          </a:p>
          <a:p>
            <a:r>
              <a:rPr lang="en-US" dirty="0">
                <a:effectLst>
                  <a:outerShdw blurRad="50800" dist="50800" dir="5400000" algn="ctr" rotWithShape="0">
                    <a:srgbClr val="000000">
                      <a:alpha val="92000"/>
                    </a:srgbClr>
                  </a:outerShdw>
                </a:effectLst>
              </a:rPr>
              <a:t>26 </a:t>
            </a:r>
            <a:r>
              <a:rPr lang="en-US" dirty="0" err="1">
                <a:effectLst>
                  <a:outerShdw blurRad="50800" dist="50800" dir="5400000" algn="ctr" rotWithShape="0">
                    <a:srgbClr val="000000">
                      <a:alpha val="92000"/>
                    </a:srgbClr>
                  </a:outerShdw>
                </a:effectLst>
              </a:rPr>
              <a:t>february</a:t>
            </a:r>
            <a:r>
              <a:rPr lang="en-US" dirty="0">
                <a:effectLst>
                  <a:outerShdw blurRad="50800" dist="50800" dir="5400000" algn="ctr" rotWithShape="0">
                    <a:srgbClr val="000000">
                      <a:alpha val="92000"/>
                    </a:srgbClr>
                  </a:outerShdw>
                </a:effectLst>
              </a:rPr>
              <a:t> 2024</a:t>
            </a:r>
            <a:endParaRPr lang="en-GB" dirty="0">
              <a:effectLst>
                <a:outerShdw blurRad="50800" dist="50800" dir="5400000" algn="ctr" rotWithShape="0">
                  <a:srgbClr val="000000">
                    <a:alpha val="92000"/>
                  </a:srgbClr>
                </a:outerShdw>
              </a:effectLst>
            </a:endParaRPr>
          </a:p>
        </p:txBody>
      </p:sp>
    </p:spTree>
    <p:extLst>
      <p:ext uri="{BB962C8B-B14F-4D97-AF65-F5344CB8AC3E}">
        <p14:creationId xmlns:p14="http://schemas.microsoft.com/office/powerpoint/2010/main" val="5887834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C4436-E48B-22E3-BC61-94C548D674BB}"/>
              </a:ext>
            </a:extLst>
          </p:cNvPr>
          <p:cNvSpPr>
            <a:spLocks noGrp="1"/>
          </p:cNvSpPr>
          <p:nvPr>
            <p:ph type="title"/>
          </p:nvPr>
        </p:nvSpPr>
        <p:spPr/>
        <p:txBody>
          <a:bodyPr/>
          <a:lstStyle/>
          <a:p>
            <a:r>
              <a:rPr lang="en-GB" dirty="0"/>
              <a:t>Take away from survey:</a:t>
            </a:r>
          </a:p>
        </p:txBody>
      </p:sp>
      <p:sp>
        <p:nvSpPr>
          <p:cNvPr id="3" name="Content Placeholder 2">
            <a:extLst>
              <a:ext uri="{FF2B5EF4-FFF2-40B4-BE49-F238E27FC236}">
                <a16:creationId xmlns:a16="http://schemas.microsoft.com/office/drawing/2014/main" id="{3BF2ED62-AD7C-E00F-A5D9-BE9C91A3EAED}"/>
              </a:ext>
            </a:extLst>
          </p:cNvPr>
          <p:cNvSpPr>
            <a:spLocks noGrp="1"/>
          </p:cNvSpPr>
          <p:nvPr>
            <p:ph idx="1"/>
          </p:nvPr>
        </p:nvSpPr>
        <p:spPr/>
        <p:txBody>
          <a:bodyPr>
            <a:normAutofit fontScale="85000" lnSpcReduction="20000"/>
          </a:bodyPr>
          <a:lstStyle/>
          <a:p>
            <a:r>
              <a:rPr lang="en-GB" dirty="0" err="1"/>
              <a:t>Prevessin</a:t>
            </a:r>
            <a:r>
              <a:rPr lang="en-GB" dirty="0"/>
              <a:t> observation once/month.</a:t>
            </a:r>
          </a:p>
          <a:p>
            <a:r>
              <a:rPr lang="en-GB" dirty="0"/>
              <a:t>Occasional trips to nearby dark sites (Jura) for visual.</a:t>
            </a:r>
          </a:p>
          <a:p>
            <a:r>
              <a:rPr lang="en-GB" dirty="0"/>
              <a:t>Sun observations.</a:t>
            </a:r>
          </a:p>
          <a:p>
            <a:r>
              <a:rPr lang="en-GB" dirty="0"/>
              <a:t>Talks : by members on subjects. </a:t>
            </a:r>
          </a:p>
          <a:p>
            <a:pPr lvl="1"/>
            <a:r>
              <a:rPr lang="en-GB" dirty="0" err="1"/>
              <a:t>Astroberry</a:t>
            </a:r>
            <a:r>
              <a:rPr lang="en-GB" dirty="0"/>
              <a:t>, personal observatory, 3D printed mount, NINA, SIRIL, </a:t>
            </a:r>
            <a:r>
              <a:rPr lang="en-GB" dirty="0" err="1"/>
              <a:t>Pix</a:t>
            </a:r>
            <a:r>
              <a:rPr lang="en-GB" dirty="0"/>
              <a:t> insight.</a:t>
            </a:r>
          </a:p>
          <a:p>
            <a:r>
              <a:rPr lang="en-GB" dirty="0"/>
              <a:t>Lessons on equipment:</a:t>
            </a:r>
          </a:p>
          <a:p>
            <a:pPr lvl="1"/>
            <a:r>
              <a:rPr lang="en-GB" dirty="0"/>
              <a:t>New dobson, others.</a:t>
            </a:r>
          </a:p>
          <a:p>
            <a:r>
              <a:rPr lang="en-GB" dirty="0"/>
              <a:t>Once a get together in </a:t>
            </a:r>
            <a:r>
              <a:rPr lang="en-GB" dirty="0" err="1"/>
              <a:t>Prevessin</a:t>
            </a:r>
            <a:r>
              <a:rPr lang="en-GB" dirty="0"/>
              <a:t>.</a:t>
            </a:r>
          </a:p>
          <a:p>
            <a:pPr lvl="1"/>
            <a:r>
              <a:rPr lang="en-GB" dirty="0"/>
              <a:t>Weekend afternoon: Sun observation, snack, personal telescopes.  </a:t>
            </a:r>
          </a:p>
          <a:p>
            <a:endParaRPr lang="en-GB" dirty="0"/>
          </a:p>
        </p:txBody>
      </p:sp>
    </p:spTree>
    <p:extLst>
      <p:ext uri="{BB962C8B-B14F-4D97-AF65-F5344CB8AC3E}">
        <p14:creationId xmlns:p14="http://schemas.microsoft.com/office/powerpoint/2010/main" val="3130560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a:t>Club </a:t>
            </a:r>
            <a:r>
              <a:rPr lang="fr-BE" dirty="0" err="1"/>
              <a:t>accounts</a:t>
            </a:r>
            <a:r>
              <a:rPr lang="fr-BE" dirty="0"/>
              <a:t>.</a:t>
            </a:r>
          </a:p>
        </p:txBody>
      </p:sp>
      <p:sp>
        <p:nvSpPr>
          <p:cNvPr id="3" name="Content Placeholder 2"/>
          <p:cNvSpPr>
            <a:spLocks noGrp="1"/>
          </p:cNvSpPr>
          <p:nvPr>
            <p:ph idx="1"/>
          </p:nvPr>
        </p:nvSpPr>
        <p:spPr/>
        <p:txBody>
          <a:bodyPr/>
          <a:lstStyle/>
          <a:p>
            <a:r>
              <a:rPr lang="fr-BE" dirty="0"/>
              <a:t>Matthias </a:t>
            </a:r>
            <a:r>
              <a:rPr lang="fr-BE" dirty="0" err="1"/>
              <a:t>presentation</a:t>
            </a:r>
            <a:r>
              <a:rPr lang="fr-BE" dirty="0"/>
              <a:t>.</a:t>
            </a:r>
          </a:p>
        </p:txBody>
      </p:sp>
    </p:spTree>
    <p:extLst>
      <p:ext uri="{BB962C8B-B14F-4D97-AF65-F5344CB8AC3E}">
        <p14:creationId xmlns:p14="http://schemas.microsoft.com/office/powerpoint/2010/main" val="2721297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a:t>Election of </a:t>
            </a:r>
            <a:r>
              <a:rPr lang="fr-FR" dirty="0" err="1"/>
              <a:t>members</a:t>
            </a:r>
            <a:r>
              <a:rPr lang="fr-FR" dirty="0"/>
              <a:t> of </a:t>
            </a:r>
            <a:r>
              <a:rPr lang="fr-FR" dirty="0" err="1"/>
              <a:t>commitee</a:t>
            </a:r>
            <a:r>
              <a:rPr lang="fr-FR" dirty="0"/>
              <a:t>.</a:t>
            </a:r>
          </a:p>
        </p:txBody>
      </p:sp>
      <p:sp>
        <p:nvSpPr>
          <p:cNvPr id="6" name="Content Placeholder 5"/>
          <p:cNvSpPr>
            <a:spLocks noGrp="1"/>
          </p:cNvSpPr>
          <p:nvPr>
            <p:ph idx="1"/>
          </p:nvPr>
        </p:nvSpPr>
        <p:spPr/>
        <p:txBody>
          <a:bodyPr>
            <a:normAutofit lnSpcReduction="10000"/>
          </a:bodyPr>
          <a:lstStyle/>
          <a:p>
            <a:r>
              <a:rPr lang="en-GB" dirty="0"/>
              <a:t>President : Jan Buytaert</a:t>
            </a:r>
          </a:p>
          <a:p>
            <a:r>
              <a:rPr lang="en-GB" dirty="0"/>
              <a:t>Treasurer : candidates ? (+Matthias Haase).</a:t>
            </a:r>
          </a:p>
          <a:p>
            <a:pPr lvl="1"/>
            <a:r>
              <a:rPr lang="en-GB" dirty="0"/>
              <a:t>Many thanks to Matthias for his commitment to our club as a treasurer (x years), driving force in the club, inspiring some (like me) to pick up </a:t>
            </a:r>
            <a:r>
              <a:rPr lang="en-GB" dirty="0" err="1"/>
              <a:t>Astrophoto</a:t>
            </a:r>
            <a:r>
              <a:rPr lang="en-GB" dirty="0"/>
              <a:t> ! </a:t>
            </a:r>
          </a:p>
          <a:p>
            <a:r>
              <a:rPr lang="en-GB" dirty="0"/>
              <a:t>Secretary : </a:t>
            </a:r>
          </a:p>
          <a:p>
            <a:endParaRPr lang="en-GB" dirty="0"/>
          </a:p>
          <a:p>
            <a:r>
              <a:rPr lang="en-GB" dirty="0"/>
              <a:t>VOTE</a:t>
            </a:r>
          </a:p>
        </p:txBody>
      </p:sp>
    </p:spTree>
    <p:extLst>
      <p:ext uri="{BB962C8B-B14F-4D97-AF65-F5344CB8AC3E}">
        <p14:creationId xmlns:p14="http://schemas.microsoft.com/office/powerpoint/2010/main" val="1688582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a:t>Outlook for 2024.</a:t>
            </a:r>
          </a:p>
        </p:txBody>
      </p:sp>
      <p:sp>
        <p:nvSpPr>
          <p:cNvPr id="3" name="Content Placeholder 2"/>
          <p:cNvSpPr>
            <a:spLocks noGrp="1"/>
          </p:cNvSpPr>
          <p:nvPr>
            <p:ph idx="1"/>
          </p:nvPr>
        </p:nvSpPr>
        <p:spPr/>
        <p:txBody>
          <a:bodyPr>
            <a:normAutofit fontScale="70000" lnSpcReduction="20000"/>
          </a:bodyPr>
          <a:lstStyle/>
          <a:p>
            <a:r>
              <a:rPr lang="fr-BE" dirty="0"/>
              <a:t>Plan </a:t>
            </a:r>
            <a:r>
              <a:rPr lang="fr-BE" dirty="0" err="1"/>
              <a:t>monthly</a:t>
            </a:r>
            <a:r>
              <a:rPr lang="fr-BE" dirty="0"/>
              <a:t> observation at club </a:t>
            </a:r>
            <a:r>
              <a:rPr lang="fr-BE" dirty="0" err="1"/>
              <a:t>barrack</a:t>
            </a:r>
            <a:r>
              <a:rPr lang="fr-BE" dirty="0"/>
              <a:t> </a:t>
            </a:r>
            <a:r>
              <a:rPr lang="fr-BE" dirty="0" err="1"/>
              <a:t>during</a:t>
            </a:r>
            <a:r>
              <a:rPr lang="fr-BE" dirty="0"/>
              <a:t> </a:t>
            </a:r>
            <a:r>
              <a:rPr lang="fr-BE" dirty="0" err="1"/>
              <a:t>half</a:t>
            </a:r>
            <a:r>
              <a:rPr lang="fr-BE" dirty="0"/>
              <a:t>/full </a:t>
            </a:r>
            <a:r>
              <a:rPr lang="fr-BE" dirty="0" err="1"/>
              <a:t>moon</a:t>
            </a:r>
            <a:r>
              <a:rPr lang="fr-BE" dirty="0"/>
              <a:t>. </a:t>
            </a:r>
          </a:p>
          <a:p>
            <a:r>
              <a:rPr lang="fr-BE" dirty="0" err="1"/>
              <a:t>Occasional</a:t>
            </a:r>
            <a:r>
              <a:rPr lang="fr-BE" dirty="0"/>
              <a:t> outing to a </a:t>
            </a:r>
            <a:r>
              <a:rPr lang="fr-BE" dirty="0" err="1"/>
              <a:t>darker</a:t>
            </a:r>
            <a:r>
              <a:rPr lang="fr-BE" dirty="0"/>
              <a:t> site in the Jura.</a:t>
            </a:r>
          </a:p>
          <a:p>
            <a:r>
              <a:rPr lang="fr-BE" dirty="0"/>
              <a:t>Event « la nuit est belle 2024».(date not </a:t>
            </a:r>
            <a:r>
              <a:rPr lang="fr-BE" dirty="0" err="1"/>
              <a:t>yet</a:t>
            </a:r>
            <a:r>
              <a:rPr lang="fr-BE" dirty="0"/>
              <a:t> </a:t>
            </a:r>
            <a:r>
              <a:rPr lang="fr-BE" dirty="0" err="1"/>
              <a:t>announced</a:t>
            </a:r>
            <a:r>
              <a:rPr lang="fr-BE" dirty="0"/>
              <a:t>).</a:t>
            </a:r>
          </a:p>
          <a:p>
            <a:r>
              <a:rPr lang="fr-BE" dirty="0" err="1"/>
              <a:t>Planetary</a:t>
            </a:r>
            <a:r>
              <a:rPr lang="fr-BE" dirty="0"/>
              <a:t> </a:t>
            </a:r>
            <a:r>
              <a:rPr lang="fr-BE" dirty="0" err="1"/>
              <a:t>astrophotography</a:t>
            </a:r>
            <a:r>
              <a:rPr lang="fr-BE" dirty="0"/>
              <a:t> on </a:t>
            </a:r>
            <a:r>
              <a:rPr lang="fr-BE" dirty="0" err="1"/>
              <a:t>prevessin</a:t>
            </a:r>
            <a:r>
              <a:rPr lang="fr-BE" dirty="0"/>
              <a:t> site. Jupiter </a:t>
            </a:r>
            <a:r>
              <a:rPr lang="fr-BE" dirty="0" err="1"/>
              <a:t>is</a:t>
            </a:r>
            <a:r>
              <a:rPr lang="fr-BE" dirty="0"/>
              <a:t> </a:t>
            </a:r>
            <a:r>
              <a:rPr lang="fr-BE" dirty="0" err="1"/>
              <a:t>very</a:t>
            </a:r>
            <a:r>
              <a:rPr lang="fr-BE" dirty="0"/>
              <a:t> </a:t>
            </a:r>
            <a:r>
              <a:rPr lang="fr-BE" dirty="0" err="1"/>
              <a:t>favourable</a:t>
            </a:r>
            <a:r>
              <a:rPr lang="fr-BE" dirty="0"/>
              <a:t> </a:t>
            </a:r>
            <a:r>
              <a:rPr lang="fr-BE" dirty="0" err="1"/>
              <a:t>now</a:t>
            </a:r>
            <a:r>
              <a:rPr lang="fr-BE" dirty="0"/>
              <a:t>.</a:t>
            </a:r>
          </a:p>
          <a:p>
            <a:r>
              <a:rPr lang="fr-BE" dirty="0"/>
              <a:t>Solar observations. </a:t>
            </a:r>
            <a:r>
              <a:rPr lang="fr-BE" dirty="0" err="1"/>
              <a:t>During</a:t>
            </a:r>
            <a:r>
              <a:rPr lang="fr-BE" dirty="0"/>
              <a:t> weekend.</a:t>
            </a:r>
          </a:p>
          <a:p>
            <a:r>
              <a:rPr lang="fr-BE" dirty="0"/>
              <a:t>Zoom </a:t>
            </a:r>
            <a:r>
              <a:rPr lang="fr-BE" dirty="0" err="1"/>
              <a:t>presentations</a:t>
            </a:r>
            <a:r>
              <a:rPr lang="fr-BE" dirty="0"/>
              <a:t>/discussions.</a:t>
            </a:r>
          </a:p>
          <a:p>
            <a:pPr lvl="1"/>
            <a:r>
              <a:rPr lang="en-GB" dirty="0" err="1"/>
              <a:t>Astroberry</a:t>
            </a:r>
            <a:r>
              <a:rPr lang="en-GB" dirty="0"/>
              <a:t>, personal observatory, 3D printed mount, NINA, SIRIL, </a:t>
            </a:r>
            <a:r>
              <a:rPr lang="en-GB" dirty="0" err="1"/>
              <a:t>Pix</a:t>
            </a:r>
            <a:r>
              <a:rPr lang="en-GB" dirty="0"/>
              <a:t> insight.</a:t>
            </a:r>
            <a:endParaRPr lang="fr-BE" dirty="0"/>
          </a:p>
          <a:p>
            <a:r>
              <a:rPr lang="fr-BE" dirty="0"/>
              <a:t>I </a:t>
            </a:r>
            <a:r>
              <a:rPr lang="fr-BE" dirty="0" err="1"/>
              <a:t>was</a:t>
            </a:r>
            <a:r>
              <a:rPr lang="fr-BE" dirty="0"/>
              <a:t> </a:t>
            </a:r>
            <a:r>
              <a:rPr lang="fr-BE" dirty="0" err="1"/>
              <a:t>invited</a:t>
            </a:r>
            <a:r>
              <a:rPr lang="fr-BE" dirty="0"/>
              <a:t> to </a:t>
            </a:r>
            <a:r>
              <a:rPr lang="fr-BE" dirty="0" err="1"/>
              <a:t>give</a:t>
            </a:r>
            <a:r>
              <a:rPr lang="fr-BE" dirty="0"/>
              <a:t> a </a:t>
            </a:r>
            <a:r>
              <a:rPr lang="fr-BE" dirty="0" err="1"/>
              <a:t>presentation</a:t>
            </a:r>
            <a:r>
              <a:rPr lang="fr-BE" dirty="0"/>
              <a:t> on </a:t>
            </a:r>
            <a:r>
              <a:rPr lang="fr-BE" dirty="0" err="1"/>
              <a:t>astrophotography</a:t>
            </a:r>
            <a:r>
              <a:rPr lang="fr-BE" dirty="0"/>
              <a:t> in the </a:t>
            </a:r>
            <a:r>
              <a:rPr lang="fr-BE" dirty="0" err="1"/>
              <a:t>photography</a:t>
            </a:r>
            <a:r>
              <a:rPr lang="fr-BE" dirty="0"/>
              <a:t> club </a:t>
            </a:r>
            <a:r>
              <a:rPr lang="fr-BE" dirty="0" err="1"/>
              <a:t>next</a:t>
            </a:r>
            <a:r>
              <a:rPr lang="fr-BE" dirty="0"/>
              <a:t> </a:t>
            </a:r>
            <a:r>
              <a:rPr lang="fr-BE" dirty="0" err="1"/>
              <a:t>Wednesday</a:t>
            </a:r>
            <a:r>
              <a:rPr lang="fr-BE" dirty="0"/>
              <a:t> 28th at 18h30. </a:t>
            </a:r>
          </a:p>
          <a:p>
            <a:r>
              <a:rPr lang="fr-FR" dirty="0" err="1"/>
              <a:t>Create</a:t>
            </a:r>
            <a:r>
              <a:rPr lang="fr-FR" dirty="0"/>
              <a:t> </a:t>
            </a:r>
            <a:r>
              <a:rPr lang="fr-FR" dirty="0" err="1"/>
              <a:t>whatsapp</a:t>
            </a:r>
            <a:r>
              <a:rPr lang="fr-FR" dirty="0"/>
              <a:t> group; not </a:t>
            </a:r>
            <a:r>
              <a:rPr lang="fr-FR" dirty="0" err="1"/>
              <a:t>yet</a:t>
            </a:r>
            <a:r>
              <a:rPr lang="fr-FR" dirty="0"/>
              <a:t> </a:t>
            </a:r>
            <a:r>
              <a:rPr lang="fr-FR" dirty="0" err="1"/>
              <a:t>done</a:t>
            </a:r>
            <a:r>
              <a:rPr lang="fr-FR" dirty="0"/>
              <a:t> </a:t>
            </a:r>
            <a:r>
              <a:rPr lang="fr-FR" dirty="0">
                <a:sym typeface="Wingdings" panose="05000000000000000000" pitchFamily="2" charset="2"/>
              </a:rPr>
              <a:t></a:t>
            </a:r>
            <a:endParaRPr lang="fr-FR" dirty="0"/>
          </a:p>
          <a:p>
            <a:pPr lvl="1"/>
            <a:r>
              <a:rPr lang="fr-FR" dirty="0" err="1"/>
              <a:t>Easy</a:t>
            </a:r>
            <a:r>
              <a:rPr lang="fr-FR" dirty="0"/>
              <a:t> &amp; </a:t>
            </a:r>
            <a:r>
              <a:rPr lang="fr-FR" dirty="0" err="1"/>
              <a:t>fast</a:t>
            </a:r>
            <a:r>
              <a:rPr lang="fr-FR" dirty="0"/>
              <a:t> communication.</a:t>
            </a:r>
          </a:p>
          <a:p>
            <a:pPr lvl="1"/>
            <a:r>
              <a:rPr lang="fr-FR" dirty="0"/>
              <a:t>I </a:t>
            </a:r>
            <a:r>
              <a:rPr lang="fr-FR" dirty="0" err="1"/>
              <a:t>will</a:t>
            </a:r>
            <a:r>
              <a:rPr lang="fr-FR" dirty="0"/>
              <a:t> invite people by email to </a:t>
            </a:r>
            <a:r>
              <a:rPr lang="fr-FR" dirty="0" err="1"/>
              <a:t>provide</a:t>
            </a:r>
            <a:r>
              <a:rPr lang="fr-FR" dirty="0"/>
              <a:t> </a:t>
            </a:r>
            <a:r>
              <a:rPr lang="fr-FR" dirty="0" err="1"/>
              <a:t>coordinates</a:t>
            </a:r>
            <a:r>
              <a:rPr lang="fr-FR" dirty="0"/>
              <a:t>.</a:t>
            </a:r>
          </a:p>
          <a:p>
            <a:endParaRPr lang="fr-BE" dirty="0"/>
          </a:p>
          <a:p>
            <a:pPr lvl="1"/>
            <a:endParaRPr lang="fr-BE" dirty="0"/>
          </a:p>
          <a:p>
            <a:pPr lvl="1"/>
            <a:endParaRPr lang="fr-BE" dirty="0"/>
          </a:p>
          <a:p>
            <a:endParaRPr lang="fr-BE" dirty="0"/>
          </a:p>
          <a:p>
            <a:pPr marL="0" indent="0">
              <a:buNone/>
            </a:pPr>
            <a:endParaRPr lang="fr-BE" dirty="0"/>
          </a:p>
          <a:p>
            <a:pPr marL="0" indent="0">
              <a:buNone/>
            </a:pPr>
            <a:endParaRPr lang="fr-BE" dirty="0"/>
          </a:p>
          <a:p>
            <a:pPr>
              <a:defRPr sz="2800" u="sng">
                <a:solidFill>
                  <a:srgbClr val="009999"/>
                </a:solidFill>
                <a:uFill>
                  <a:solidFill>
                    <a:srgbClr val="009999"/>
                  </a:solidFill>
                </a:uFill>
                <a:latin typeface="Arial"/>
                <a:ea typeface="Arial"/>
                <a:cs typeface="Arial"/>
                <a:sym typeface="Arial"/>
              </a:defRPr>
            </a:pPr>
            <a:endParaRPr lang="en-GB" dirty="0">
              <a:solidFill>
                <a:srgbClr val="0000FF"/>
              </a:solidFill>
              <a:uFill>
                <a:solidFill>
                  <a:srgbClr val="0000FF"/>
                </a:solidFill>
              </a:uFill>
              <a:hlinkClick r:id="rId2"/>
            </a:endParaRPr>
          </a:p>
          <a:p>
            <a:pPr marL="0" indent="0">
              <a:buNone/>
              <a:defRPr sz="2800" u="sng">
                <a:solidFill>
                  <a:srgbClr val="009999"/>
                </a:solidFill>
                <a:uFill>
                  <a:solidFill>
                    <a:srgbClr val="009999"/>
                  </a:solidFill>
                </a:uFill>
                <a:latin typeface="Arial"/>
                <a:ea typeface="Arial"/>
                <a:cs typeface="Arial"/>
                <a:sym typeface="Arial"/>
              </a:defRPr>
            </a:pPr>
            <a:endParaRPr lang="en-GB" dirty="0">
              <a:solidFill>
                <a:srgbClr val="0000FF"/>
              </a:solidFill>
              <a:uFill>
                <a:solidFill>
                  <a:srgbClr val="0000FF"/>
                </a:solidFill>
              </a:uFill>
              <a:hlinkClick r:id="rId2"/>
            </a:endParaRPr>
          </a:p>
          <a:p>
            <a:endParaRPr lang="fr-BE" dirty="0"/>
          </a:p>
        </p:txBody>
      </p:sp>
    </p:spTree>
    <p:extLst>
      <p:ext uri="{BB962C8B-B14F-4D97-AF65-F5344CB8AC3E}">
        <p14:creationId xmlns:p14="http://schemas.microsoft.com/office/powerpoint/2010/main" val="11969805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Proposals/suggestions for discussion</a:t>
            </a:r>
            <a:endParaRPr lang="fr-CH" dirty="0"/>
          </a:p>
        </p:txBody>
      </p:sp>
      <p:sp>
        <p:nvSpPr>
          <p:cNvPr id="5" name="Content Placeholder 4">
            <a:extLst>
              <a:ext uri="{FF2B5EF4-FFF2-40B4-BE49-F238E27FC236}">
                <a16:creationId xmlns:a16="http://schemas.microsoft.com/office/drawing/2014/main" id="{D65FE2CB-D7FD-EABB-AF30-D58F653B3E0A}"/>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6205606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1E02C-9F0D-7F55-DF2C-BD6A1B6B2AC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EEFEF25-095D-BABD-DCEC-E2489BB59269}"/>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7648172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Useful information.</a:t>
            </a:r>
            <a:endParaRPr lang="fr-CH" dirty="0"/>
          </a:p>
        </p:txBody>
      </p:sp>
      <p:sp>
        <p:nvSpPr>
          <p:cNvPr id="3" name="Content Placeholder 2"/>
          <p:cNvSpPr>
            <a:spLocks noGrp="1"/>
          </p:cNvSpPr>
          <p:nvPr>
            <p:ph idx="1"/>
          </p:nvPr>
        </p:nvSpPr>
        <p:spPr/>
        <p:txBody>
          <a:bodyPr/>
          <a:lstStyle/>
          <a:p>
            <a:r>
              <a:rPr lang="en-GB" dirty="0"/>
              <a:t>Our barrack on </a:t>
            </a:r>
            <a:r>
              <a:rPr lang="en-GB" dirty="0" err="1"/>
              <a:t>prevessin</a:t>
            </a:r>
            <a:r>
              <a:rPr lang="en-GB" dirty="0"/>
              <a:t> site: 6326</a:t>
            </a:r>
          </a:p>
          <a:p>
            <a:r>
              <a:rPr lang="en-GB" dirty="0"/>
              <a:t>Our website : </a:t>
            </a:r>
            <a:r>
              <a:rPr lang="fr-FR" dirty="0">
                <a:solidFill>
                  <a:srgbClr val="FFC000"/>
                </a:solidFill>
                <a:hlinkClick r:id="rId2">
                  <a:extLst>
                    <a:ext uri="{A12FA001-AC4F-418D-AE19-62706E023703}">
                      <ahyp:hlinkClr xmlns:ahyp="http://schemas.microsoft.com/office/drawing/2018/hyperlinkcolor" val="tx"/>
                    </a:ext>
                  </a:extLst>
                </a:hlinkClick>
              </a:rPr>
              <a:t>https://astro.web.cern.ch/</a:t>
            </a:r>
            <a:endParaRPr lang="fr-FR" dirty="0">
              <a:solidFill>
                <a:srgbClr val="FFC000"/>
              </a:solidFill>
            </a:endParaRPr>
          </a:p>
          <a:p>
            <a:r>
              <a:rPr lang="fr-FR" dirty="0"/>
              <a:t>Our </a:t>
            </a:r>
            <a:r>
              <a:rPr lang="fr-FR" dirty="0" err="1"/>
              <a:t>flickr</a:t>
            </a:r>
            <a:r>
              <a:rPr lang="fr-FR" dirty="0"/>
              <a:t> </a:t>
            </a:r>
            <a:r>
              <a:rPr lang="fr-FR" dirty="0" err="1"/>
              <a:t>account</a:t>
            </a:r>
            <a:r>
              <a:rPr lang="fr-FR" dirty="0"/>
              <a:t> : </a:t>
            </a:r>
            <a:r>
              <a:rPr lang="en-GB" dirty="0">
                <a:solidFill>
                  <a:srgbClr val="FFC000"/>
                </a:solidFill>
                <a:uFill>
                  <a:solidFill>
                    <a:srgbClr val="0000FF"/>
                  </a:solidFill>
                </a:uFill>
                <a:hlinkClick r:id="rId3">
                  <a:extLst>
                    <a:ext uri="{A12FA001-AC4F-418D-AE19-62706E023703}">
                      <ahyp:hlinkClr xmlns:ahyp="http://schemas.microsoft.com/office/drawing/2018/hyperlinkcolor" val="tx"/>
                    </a:ext>
                  </a:extLst>
                </a:hlinkClick>
              </a:rPr>
              <a:t>https://www.flickr.com/groups/cern-astro-club/</a:t>
            </a:r>
            <a:r>
              <a:rPr lang="fr-FR" dirty="0">
                <a:solidFill>
                  <a:srgbClr val="FFC000"/>
                </a:solidFill>
              </a:rPr>
              <a:t> </a:t>
            </a:r>
          </a:p>
          <a:p>
            <a:pPr marL="0" indent="0">
              <a:buNone/>
            </a:pPr>
            <a:endParaRPr lang="fr-CH" dirty="0"/>
          </a:p>
        </p:txBody>
      </p:sp>
    </p:spTree>
    <p:extLst>
      <p:ext uri="{BB962C8B-B14F-4D97-AF65-F5344CB8AC3E}">
        <p14:creationId xmlns:p14="http://schemas.microsoft.com/office/powerpoint/2010/main" val="1390085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Agenda</a:t>
            </a:r>
          </a:p>
        </p:txBody>
      </p:sp>
      <p:sp>
        <p:nvSpPr>
          <p:cNvPr id="3" name="Content Placeholder 2"/>
          <p:cNvSpPr>
            <a:spLocks noGrp="1"/>
          </p:cNvSpPr>
          <p:nvPr>
            <p:ph idx="1"/>
          </p:nvPr>
        </p:nvSpPr>
        <p:spPr/>
        <p:txBody>
          <a:bodyPr>
            <a:normAutofit/>
          </a:bodyPr>
          <a:lstStyle/>
          <a:p>
            <a:r>
              <a:rPr lang="en-GB" dirty="0"/>
              <a:t>Overview of club activities 2023. (Jan)</a:t>
            </a:r>
          </a:p>
          <a:p>
            <a:r>
              <a:rPr lang="en-GB" dirty="0"/>
              <a:t>Presentation of the club account (Matthias)</a:t>
            </a:r>
          </a:p>
          <a:p>
            <a:r>
              <a:rPr lang="en-GB" dirty="0"/>
              <a:t>Election of the members of the committee.</a:t>
            </a:r>
          </a:p>
          <a:p>
            <a:r>
              <a:rPr lang="en-GB" dirty="0"/>
              <a:t>Outlook for 2024 &amp; proposals, discussion.</a:t>
            </a:r>
          </a:p>
          <a:p>
            <a:endParaRPr lang="en-GB" dirty="0"/>
          </a:p>
        </p:txBody>
      </p:sp>
    </p:spTree>
    <p:extLst>
      <p:ext uri="{BB962C8B-B14F-4D97-AF65-F5344CB8AC3E}">
        <p14:creationId xmlns:p14="http://schemas.microsoft.com/office/powerpoint/2010/main" val="524291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Overview</a:t>
            </a:r>
            <a:r>
              <a:rPr lang="fr-FR" dirty="0"/>
              <a:t> of club </a:t>
            </a:r>
            <a:r>
              <a:rPr lang="fr-FR" dirty="0" err="1"/>
              <a:t>activities</a:t>
            </a:r>
            <a:r>
              <a:rPr lang="fr-FR" dirty="0"/>
              <a:t> 2023.</a:t>
            </a:r>
          </a:p>
        </p:txBody>
      </p:sp>
      <p:sp>
        <p:nvSpPr>
          <p:cNvPr id="3" name="Content Placeholder 2"/>
          <p:cNvSpPr>
            <a:spLocks noGrp="1"/>
          </p:cNvSpPr>
          <p:nvPr>
            <p:ph idx="1"/>
          </p:nvPr>
        </p:nvSpPr>
        <p:spPr/>
        <p:txBody>
          <a:bodyPr>
            <a:normAutofit fontScale="85000" lnSpcReduction="20000"/>
          </a:bodyPr>
          <a:lstStyle/>
          <a:p>
            <a:r>
              <a:rPr lang="en-GB" dirty="0">
                <a:solidFill>
                  <a:srgbClr val="FFC000"/>
                </a:solidFill>
              </a:rPr>
              <a:t>Observations at club barrack </a:t>
            </a:r>
            <a:r>
              <a:rPr lang="en-GB" dirty="0"/>
              <a:t>(</a:t>
            </a:r>
            <a:r>
              <a:rPr lang="en-GB" dirty="0" err="1"/>
              <a:t>Prevessin</a:t>
            </a:r>
            <a:r>
              <a:rPr lang="en-GB" dirty="0"/>
              <a:t> site) :</a:t>
            </a:r>
          </a:p>
          <a:p>
            <a:pPr lvl="1"/>
            <a:r>
              <a:rPr lang="en-GB" dirty="0"/>
              <a:t>We had several sessions, usually on Fridays. Announced by email. </a:t>
            </a:r>
          </a:p>
          <a:p>
            <a:pPr lvl="1"/>
            <a:r>
              <a:rPr lang="en-GB" dirty="0"/>
              <a:t>Good attendance (3 to 5) from new interested persons and always with enthusiastic response.</a:t>
            </a:r>
          </a:p>
          <a:p>
            <a:pPr lvl="1"/>
            <a:r>
              <a:rPr lang="en-GB" dirty="0"/>
              <a:t>Mostly around half/full moon (to leave the few precious clear nights around new moon for members to do their astrophotography.</a:t>
            </a:r>
          </a:p>
          <a:p>
            <a:pPr lvl="1"/>
            <a:r>
              <a:rPr lang="en-GB" dirty="0"/>
              <a:t>Aim : </a:t>
            </a:r>
          </a:p>
          <a:p>
            <a:pPr lvl="2"/>
            <a:r>
              <a:rPr lang="en-GB" dirty="0"/>
              <a:t>introduction of interested people to astronomy, and possibly ‘recruit’ new members.</a:t>
            </a:r>
          </a:p>
          <a:p>
            <a:pPr lvl="2"/>
            <a:r>
              <a:rPr lang="en-GB" dirty="0"/>
              <a:t>Explain how to setup and operate telescopes, in particular dobsons and equatorial mounts.</a:t>
            </a:r>
          </a:p>
          <a:p>
            <a:pPr lvl="2"/>
            <a:r>
              <a:rPr lang="en-GB" dirty="0"/>
              <a:t>Show astrophotography techniques (guiding, polar alignment).</a:t>
            </a:r>
          </a:p>
        </p:txBody>
      </p:sp>
    </p:spTree>
    <p:extLst>
      <p:ext uri="{BB962C8B-B14F-4D97-AF65-F5344CB8AC3E}">
        <p14:creationId xmlns:p14="http://schemas.microsoft.com/office/powerpoint/2010/main" val="1146353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New 8’’ Dobson.</a:t>
            </a:r>
            <a:endParaRPr lang="fr-FR" dirty="0"/>
          </a:p>
        </p:txBody>
      </p:sp>
      <p:sp>
        <p:nvSpPr>
          <p:cNvPr id="3" name="Content Placeholder 2"/>
          <p:cNvSpPr>
            <a:spLocks noGrp="1"/>
          </p:cNvSpPr>
          <p:nvPr>
            <p:ph idx="1"/>
          </p:nvPr>
        </p:nvSpPr>
        <p:spPr>
          <a:xfrm>
            <a:off x="457200" y="1600200"/>
            <a:ext cx="4762872" cy="4525963"/>
          </a:xfrm>
        </p:spPr>
        <p:txBody>
          <a:bodyPr>
            <a:normAutofit fontScale="70000" lnSpcReduction="20000"/>
          </a:bodyPr>
          <a:lstStyle/>
          <a:p>
            <a:r>
              <a:rPr lang="en-GB" dirty="0"/>
              <a:t>Skywatcher flex-tube 200.</a:t>
            </a:r>
          </a:p>
          <a:p>
            <a:r>
              <a:rPr lang="en-GB" dirty="0"/>
              <a:t>Motorised: </a:t>
            </a:r>
          </a:p>
          <a:p>
            <a:pPr lvl="1"/>
            <a:r>
              <a:rPr lang="en-GB" dirty="0"/>
              <a:t>go-to and tracking capability. </a:t>
            </a:r>
          </a:p>
          <a:p>
            <a:r>
              <a:rPr lang="en-GB" dirty="0"/>
              <a:t>Lighter weight and « telescopic ». </a:t>
            </a:r>
          </a:p>
          <a:p>
            <a:pPr lvl="1"/>
            <a:r>
              <a:rPr lang="en-GB" dirty="0"/>
              <a:t>Can easily be handled by 1 person.</a:t>
            </a:r>
          </a:p>
          <a:p>
            <a:r>
              <a:rPr lang="en-GB" dirty="0"/>
              <a:t>Built-in </a:t>
            </a:r>
            <a:r>
              <a:rPr lang="en-GB" dirty="0" err="1"/>
              <a:t>wifi</a:t>
            </a:r>
            <a:r>
              <a:rPr lang="en-GB" dirty="0"/>
              <a:t> and remote control through </a:t>
            </a:r>
            <a:r>
              <a:rPr lang="en-GB" dirty="0" err="1"/>
              <a:t>synscan</a:t>
            </a:r>
            <a:r>
              <a:rPr lang="en-GB" dirty="0"/>
              <a:t> and </a:t>
            </a:r>
            <a:r>
              <a:rPr lang="en-GB" dirty="0" err="1"/>
              <a:t>skysafari</a:t>
            </a:r>
            <a:r>
              <a:rPr lang="en-GB" dirty="0"/>
              <a:t>. </a:t>
            </a:r>
          </a:p>
          <a:p>
            <a:pPr lvl="1"/>
            <a:r>
              <a:rPr lang="en-GB" dirty="0"/>
              <a:t>Bought a small tablet Samsung A7lite. Fully configured and « ready to go ».</a:t>
            </a:r>
          </a:p>
          <a:p>
            <a:pPr lvl="1"/>
            <a:r>
              <a:rPr lang="en-GB" dirty="0"/>
              <a:t>Wrote some pages with instructions as setup guide.</a:t>
            </a:r>
          </a:p>
          <a:p>
            <a:r>
              <a:rPr lang="en-GB" dirty="0"/>
              <a:t>We will organise training sessions for new members to use it independently. </a:t>
            </a:r>
          </a:p>
        </p:txBody>
      </p:sp>
      <p:pic>
        <p:nvPicPr>
          <p:cNvPr id="1026" name="Picture 2" descr="Télescope Dobson Skywatcher N 203/1200 Skyliner FlexTube BD DOB GoTo">
            <a:extLst>
              <a:ext uri="{FF2B5EF4-FFF2-40B4-BE49-F238E27FC236}">
                <a16:creationId xmlns:a16="http://schemas.microsoft.com/office/drawing/2014/main" id="{AD23F1D3-099A-9E9F-8B4B-748C55A066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600200"/>
            <a:ext cx="3789040" cy="3789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5431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C000"/>
                </a:solidFill>
              </a:rPr>
              <a:t>La </a:t>
            </a:r>
            <a:r>
              <a:rPr lang="en-GB" dirty="0" err="1">
                <a:solidFill>
                  <a:srgbClr val="FFC000"/>
                </a:solidFill>
              </a:rPr>
              <a:t>nuit</a:t>
            </a:r>
            <a:r>
              <a:rPr lang="en-GB" dirty="0">
                <a:solidFill>
                  <a:srgbClr val="FFC000"/>
                </a:solidFill>
              </a:rPr>
              <a:t> </a:t>
            </a:r>
            <a:r>
              <a:rPr lang="en-GB" dirty="0" err="1">
                <a:solidFill>
                  <a:srgbClr val="FFC000"/>
                </a:solidFill>
              </a:rPr>
              <a:t>est</a:t>
            </a:r>
            <a:r>
              <a:rPr lang="en-GB" dirty="0">
                <a:solidFill>
                  <a:srgbClr val="FFC000"/>
                </a:solidFill>
              </a:rPr>
              <a:t> belle </a:t>
            </a:r>
            <a:r>
              <a:rPr lang="en-GB" dirty="0"/>
              <a:t>4th edition </a:t>
            </a:r>
            <a:r>
              <a:rPr lang="fr-FR" dirty="0"/>
              <a:t>.</a:t>
            </a:r>
          </a:p>
        </p:txBody>
      </p:sp>
      <p:sp>
        <p:nvSpPr>
          <p:cNvPr id="3" name="Content Placeholder 2"/>
          <p:cNvSpPr>
            <a:spLocks noGrp="1"/>
          </p:cNvSpPr>
          <p:nvPr>
            <p:ph idx="1"/>
          </p:nvPr>
        </p:nvSpPr>
        <p:spPr/>
        <p:txBody>
          <a:bodyPr>
            <a:normAutofit fontScale="85000" lnSpcReduction="10000"/>
          </a:bodyPr>
          <a:lstStyle/>
          <a:p>
            <a:r>
              <a:rPr lang="en-GB" sz="1900" dirty="0">
                <a:solidFill>
                  <a:srgbClr val="FFC000"/>
                </a:solidFill>
                <a:hlinkClick r:id="rId3">
                  <a:extLst>
                    <a:ext uri="{A12FA001-AC4F-418D-AE19-62706E023703}">
                      <ahyp:hlinkClr xmlns:ahyp="http://schemas.microsoft.com/office/drawing/2018/hyperlinkcolor" val="tx"/>
                    </a:ext>
                  </a:extLst>
                </a:hlinkClick>
              </a:rPr>
              <a:t>https://home.cern/fr/news/news/cern/cern-supports-la-nuit-est-belle-initiative-third-year-running</a:t>
            </a:r>
            <a:endParaRPr lang="en-GB" sz="1900" dirty="0">
              <a:solidFill>
                <a:srgbClr val="FFC000"/>
              </a:solidFill>
            </a:endParaRPr>
          </a:p>
          <a:p>
            <a:r>
              <a:rPr lang="en-GB" dirty="0"/>
              <a:t>Was advertised by CERN as a public event. Inscriptions were quickly full ! </a:t>
            </a:r>
          </a:p>
          <a:p>
            <a:r>
              <a:rPr lang="en-GB" dirty="0"/>
              <a:t>On parking near the globe (external to CERN) and combined with globe exhibition.</a:t>
            </a:r>
          </a:p>
          <a:p>
            <a:r>
              <a:rPr lang="en-GB" dirty="0"/>
              <a:t>We were prepared with several telescopes and volunteer members.</a:t>
            </a:r>
          </a:p>
          <a:p>
            <a:r>
              <a:rPr lang="en-GB" dirty="0"/>
              <a:t>Unfortunately, it was cancelled a few days before due to rain …</a:t>
            </a:r>
          </a:p>
          <a:p>
            <a:r>
              <a:rPr lang="en-GB" dirty="0"/>
              <a:t>We will organize again in 2024, if enough volunteers.</a:t>
            </a:r>
          </a:p>
          <a:p>
            <a:pPr lvl="2"/>
            <a:endParaRPr lang="en-GB" dirty="0"/>
          </a:p>
        </p:txBody>
      </p:sp>
    </p:spTree>
    <p:extLst>
      <p:ext uri="{BB962C8B-B14F-4D97-AF65-F5344CB8AC3E}">
        <p14:creationId xmlns:p14="http://schemas.microsoft.com/office/powerpoint/2010/main" val="1442243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Other</a:t>
            </a:r>
            <a:r>
              <a:rPr lang="fr-FR" dirty="0"/>
              <a:t> </a:t>
            </a:r>
            <a:r>
              <a:rPr lang="fr-FR" dirty="0" err="1"/>
              <a:t>activities</a:t>
            </a:r>
            <a:r>
              <a:rPr lang="fr-FR" dirty="0"/>
              <a:t> 2023.</a:t>
            </a:r>
          </a:p>
        </p:txBody>
      </p:sp>
      <p:sp>
        <p:nvSpPr>
          <p:cNvPr id="3" name="Content Placeholder 2"/>
          <p:cNvSpPr>
            <a:spLocks noGrp="1"/>
          </p:cNvSpPr>
          <p:nvPr>
            <p:ph idx="1"/>
          </p:nvPr>
        </p:nvSpPr>
        <p:spPr/>
        <p:txBody>
          <a:bodyPr>
            <a:normAutofit fontScale="70000" lnSpcReduction="20000"/>
          </a:bodyPr>
          <a:lstStyle/>
          <a:p>
            <a:r>
              <a:rPr lang="en-GB" dirty="0">
                <a:solidFill>
                  <a:srgbClr val="FFC000"/>
                </a:solidFill>
              </a:rPr>
              <a:t>Website</a:t>
            </a:r>
            <a:r>
              <a:rPr lang="en-GB" dirty="0"/>
              <a:t> </a:t>
            </a:r>
          </a:p>
          <a:p>
            <a:pPr lvl="1"/>
            <a:r>
              <a:rPr lang="en-GB" dirty="0"/>
              <a:t>Drupal upgrade done by Martine Buytaert.</a:t>
            </a:r>
          </a:p>
          <a:p>
            <a:pPr lvl="1"/>
            <a:r>
              <a:rPr lang="en-GB" dirty="0"/>
              <a:t>Next year, Drupal will be replaced by </a:t>
            </a:r>
            <a:r>
              <a:rPr lang="en-GB" dirty="0" err="1"/>
              <a:t>Wordpress</a:t>
            </a:r>
            <a:r>
              <a:rPr lang="en-GB" dirty="0"/>
              <a:t> …</a:t>
            </a:r>
          </a:p>
          <a:p>
            <a:r>
              <a:rPr lang="en-GB" dirty="0"/>
              <a:t>Renewal of the </a:t>
            </a:r>
            <a:r>
              <a:rPr lang="en-GB" dirty="0">
                <a:solidFill>
                  <a:srgbClr val="FFC000"/>
                </a:solidFill>
              </a:rPr>
              <a:t>electric installation</a:t>
            </a:r>
            <a:r>
              <a:rPr lang="en-GB" dirty="0"/>
              <a:t> in barrack done by Matthias.</a:t>
            </a:r>
          </a:p>
          <a:p>
            <a:r>
              <a:rPr lang="en-GB" dirty="0">
                <a:solidFill>
                  <a:srgbClr val="FFC000"/>
                </a:solidFill>
              </a:rPr>
              <a:t>Water infiltration </a:t>
            </a:r>
            <a:r>
              <a:rPr lang="en-GB" dirty="0"/>
              <a:t>in barrack through roof. </a:t>
            </a:r>
          </a:p>
          <a:p>
            <a:pPr lvl="1"/>
            <a:r>
              <a:rPr lang="en-GB" dirty="0"/>
              <a:t>Fixed: due to accumulation of leaves blocking drainage.</a:t>
            </a:r>
          </a:p>
          <a:p>
            <a:r>
              <a:rPr lang="en-GB" dirty="0">
                <a:solidFill>
                  <a:srgbClr val="FFC000"/>
                </a:solidFill>
              </a:rPr>
              <a:t>Key lock </a:t>
            </a:r>
            <a:r>
              <a:rPr lang="en-GB" dirty="0"/>
              <a:t>for access to barrack.</a:t>
            </a:r>
          </a:p>
          <a:p>
            <a:r>
              <a:rPr lang="en-GB" dirty="0"/>
              <a:t>Talk and expo by Xavier Peillon on astrophotography, organised by Staff association (April 5). </a:t>
            </a:r>
          </a:p>
          <a:p>
            <a:pPr lvl="1"/>
            <a:r>
              <a:rPr lang="en-GB" dirty="0"/>
              <a:t>Very large attendance in council room. </a:t>
            </a:r>
          </a:p>
          <a:p>
            <a:pPr lvl="1"/>
            <a:r>
              <a:rPr lang="en-GB" dirty="0"/>
              <a:t>We added a display of telescope setups during the cocktail party afterwards. </a:t>
            </a:r>
          </a:p>
          <a:p>
            <a:pPr lvl="1"/>
            <a:r>
              <a:rPr lang="en-GB" dirty="0"/>
              <a:t>See</a:t>
            </a:r>
            <a:r>
              <a:rPr lang="en-GB" sz="1400" spc="80" dirty="0">
                <a:solidFill>
                  <a:srgbClr val="000000"/>
                </a:solidFill>
                <a:effectLst/>
                <a:latin typeface="Calibri Light" panose="020F0302020204030204" pitchFamily="34" charset="0"/>
                <a:ea typeface="Calibri" panose="020F0502020204030204" pitchFamily="34" charset="0"/>
              </a:rPr>
              <a:t> :</a:t>
            </a:r>
            <a:r>
              <a:rPr lang="en-GB" sz="1400" dirty="0">
                <a:effectLst/>
                <a:latin typeface="Times New Roman" panose="02020603050405020304" pitchFamily="18" charset="0"/>
                <a:ea typeface="Calibri" panose="020F0502020204030204" pitchFamily="34" charset="0"/>
              </a:rPr>
              <a:t> </a:t>
            </a:r>
            <a:r>
              <a:rPr lang="en-GB" sz="2000" u="sng" spc="80" dirty="0">
                <a:solidFill>
                  <a:srgbClr val="FFC000"/>
                </a:solidFill>
                <a:effectLst/>
                <a:latin typeface="Calibri Light" panose="020F03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https://indico.cern.ch/event/1258032/</a:t>
            </a:r>
            <a:r>
              <a:rPr lang="en-GB" sz="2000" u="sng" spc="80" dirty="0">
                <a:solidFill>
                  <a:srgbClr val="FFC000"/>
                </a:solidFill>
                <a:effectLst/>
                <a:latin typeface="Calibri Light" panose="020F0302020204030204" pitchFamily="34" charset="0"/>
                <a:ea typeface="Calibri" panose="020F0502020204030204" pitchFamily="34" charset="0"/>
              </a:rPr>
              <a:t> </a:t>
            </a:r>
            <a:r>
              <a:rPr lang="en-GB" sz="2000" spc="80" dirty="0">
                <a:solidFill>
                  <a:srgbClr val="FFC000"/>
                </a:solidFill>
                <a:effectLst/>
                <a:latin typeface="Calibri Light" panose="020F0302020204030204" pitchFamily="34" charset="0"/>
                <a:ea typeface="Calibri" panose="020F0502020204030204" pitchFamily="34" charset="0"/>
              </a:rPr>
              <a:t>and recording in</a:t>
            </a:r>
            <a:r>
              <a:rPr lang="en-GB" sz="2000" u="sng" spc="80" dirty="0">
                <a:solidFill>
                  <a:srgbClr val="FFC000"/>
                </a:solidFill>
                <a:effectLst/>
                <a:latin typeface="Calibri Light" panose="020F0302020204030204" pitchFamily="34" charset="0"/>
                <a:ea typeface="Calibri" panose="020F0502020204030204" pitchFamily="34" charset="0"/>
              </a:rPr>
              <a:t> https://cds.cern.ch/record/2855818</a:t>
            </a:r>
            <a:endParaRPr lang="en-GB" sz="2000" dirty="0">
              <a:solidFill>
                <a:srgbClr val="FFC000"/>
              </a:solidFill>
              <a:effectLst/>
              <a:latin typeface="Times New Roman" panose="02020603050405020304" pitchFamily="18" charset="0"/>
              <a:ea typeface="Calibri" panose="020F0502020204030204" pitchFamily="34" charset="0"/>
            </a:endParaRPr>
          </a:p>
          <a:p>
            <a:endParaRPr lang="en-GB" dirty="0"/>
          </a:p>
          <a:p>
            <a:endParaRPr lang="en-GB" dirty="0"/>
          </a:p>
          <a:p>
            <a:pPr lvl="2"/>
            <a:endParaRPr lang="en-GB" dirty="0"/>
          </a:p>
        </p:txBody>
      </p:sp>
    </p:spTree>
    <p:extLst>
      <p:ext uri="{BB962C8B-B14F-4D97-AF65-F5344CB8AC3E}">
        <p14:creationId xmlns:p14="http://schemas.microsoft.com/office/powerpoint/2010/main" val="1990975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5D48E-6144-D310-9B18-67350F9C1450}"/>
              </a:ext>
            </a:extLst>
          </p:cNvPr>
          <p:cNvSpPr>
            <a:spLocks noGrp="1"/>
          </p:cNvSpPr>
          <p:nvPr>
            <p:ph type="title"/>
          </p:nvPr>
        </p:nvSpPr>
        <p:spPr/>
        <p:txBody>
          <a:bodyPr/>
          <a:lstStyle/>
          <a:p>
            <a:r>
              <a:rPr lang="en-GB" dirty="0"/>
              <a:t>Survey of members interest.</a:t>
            </a:r>
          </a:p>
        </p:txBody>
      </p:sp>
      <p:sp>
        <p:nvSpPr>
          <p:cNvPr id="3" name="Content Placeholder 2">
            <a:extLst>
              <a:ext uri="{FF2B5EF4-FFF2-40B4-BE49-F238E27FC236}">
                <a16:creationId xmlns:a16="http://schemas.microsoft.com/office/drawing/2014/main" id="{5F2CC463-46A2-634E-CAC0-88501245C8F9}"/>
              </a:ext>
            </a:extLst>
          </p:cNvPr>
          <p:cNvSpPr>
            <a:spLocks noGrp="1"/>
          </p:cNvSpPr>
          <p:nvPr>
            <p:ph idx="1"/>
          </p:nvPr>
        </p:nvSpPr>
        <p:spPr/>
        <p:txBody>
          <a:bodyPr>
            <a:normAutofit fontScale="92500"/>
          </a:bodyPr>
          <a:lstStyle/>
          <a:p>
            <a:pPr marL="0" indent="0">
              <a:buNone/>
            </a:pPr>
            <a:r>
              <a:rPr lang="en-GB" sz="1600" dirty="0">
                <a:latin typeface="Calibri" panose="020F0502020204030204" pitchFamily="34" charset="0"/>
                <a:ea typeface="Calibri" panose="020F0502020204030204" pitchFamily="34" charset="0"/>
              </a:rPr>
              <a:t>Received </a:t>
            </a:r>
            <a:r>
              <a:rPr lang="en-GB" sz="1600" dirty="0">
                <a:solidFill>
                  <a:srgbClr val="FFC000"/>
                </a:solidFill>
                <a:latin typeface="Calibri" panose="020F0502020204030204" pitchFamily="34" charset="0"/>
                <a:ea typeface="Calibri" panose="020F0502020204030204" pitchFamily="34" charset="0"/>
              </a:rPr>
              <a:t>6</a:t>
            </a:r>
            <a:r>
              <a:rPr lang="en-GB" sz="1600" dirty="0">
                <a:solidFill>
                  <a:srgbClr val="FFC000"/>
                </a:solidFill>
                <a:effectLst/>
                <a:latin typeface="Calibri" panose="020F0502020204030204" pitchFamily="34" charset="0"/>
                <a:ea typeface="Calibri" panose="020F0502020204030204" pitchFamily="34" charset="0"/>
              </a:rPr>
              <a:t> responses </a:t>
            </a:r>
            <a:r>
              <a:rPr lang="en-GB" sz="1600" dirty="0">
                <a:effectLst/>
                <a:latin typeface="Calibri" panose="020F0502020204030204" pitchFamily="34" charset="0"/>
                <a:ea typeface="Calibri" panose="020F0502020204030204" pitchFamily="34" charset="0"/>
              </a:rPr>
              <a:t>on following ‘</a:t>
            </a:r>
            <a:r>
              <a:rPr lang="en-GB" sz="1600" dirty="0">
                <a:solidFill>
                  <a:srgbClr val="FFC000"/>
                </a:solidFill>
                <a:effectLst/>
                <a:latin typeface="Calibri" panose="020F0502020204030204" pitchFamily="34" charset="0"/>
                <a:ea typeface="Calibri" panose="020F0502020204030204" pitchFamily="34" charset="0"/>
              </a:rPr>
              <a:t>closed</a:t>
            </a:r>
            <a:r>
              <a:rPr lang="en-GB" sz="1600" dirty="0">
                <a:effectLst/>
                <a:latin typeface="Calibri" panose="020F0502020204030204" pitchFamily="34" charset="0"/>
                <a:ea typeface="Calibri" panose="020F0502020204030204" pitchFamily="34" charset="0"/>
              </a:rPr>
              <a:t>’ questions:</a:t>
            </a:r>
          </a:p>
          <a:p>
            <a:pPr marL="342900" lvl="0" indent="-342900">
              <a:buFont typeface="+mj-lt"/>
              <a:buAutoNum type="arabicPeriod"/>
            </a:pPr>
            <a:r>
              <a:rPr lang="en-GB" sz="1100" dirty="0">
                <a:effectLst/>
                <a:latin typeface="Calibri" panose="020F0502020204030204" pitchFamily="34" charset="0"/>
                <a:ea typeface="Times New Roman" panose="02020603050405020304" pitchFamily="18" charset="0"/>
              </a:rPr>
              <a:t>Have you already done some astronomical observations (visual or photographic) in the past ? 	</a:t>
            </a:r>
            <a:r>
              <a:rPr lang="en-GB" sz="1100" b="1" dirty="0">
                <a:solidFill>
                  <a:srgbClr val="FF0000"/>
                </a:solidFill>
                <a:effectLst/>
                <a:latin typeface="Calibri" panose="020F0502020204030204" pitchFamily="34" charset="0"/>
                <a:ea typeface="Times New Roman" panose="02020603050405020304" pitchFamily="18" charset="0"/>
              </a:rPr>
              <a:t>Yes 6</a:t>
            </a:r>
            <a:r>
              <a:rPr lang="en-GB" sz="1100" dirty="0">
                <a:effectLst/>
                <a:latin typeface="Calibri" panose="020F0502020204030204" pitchFamily="34" charset="0"/>
                <a:ea typeface="Times New Roman" panose="02020603050405020304" pitchFamily="18" charset="0"/>
              </a:rPr>
              <a:t> / No 0</a:t>
            </a:r>
            <a:endParaRPr lang="en-GB" sz="1100" dirty="0">
              <a:effectLst/>
              <a:latin typeface="Calibri" panose="020F0502020204030204" pitchFamily="34" charset="0"/>
              <a:ea typeface="Calibri" panose="020F0502020204030204" pitchFamily="34" charset="0"/>
            </a:endParaRPr>
          </a:p>
          <a:p>
            <a:pPr marL="342900" lvl="0" indent="-342900">
              <a:buFont typeface="+mj-lt"/>
              <a:buAutoNum type="arabicPeriod"/>
            </a:pPr>
            <a:r>
              <a:rPr lang="en-GB" sz="1100" dirty="0">
                <a:effectLst/>
                <a:latin typeface="Calibri" panose="020F0502020204030204" pitchFamily="34" charset="0"/>
                <a:ea typeface="Times New Roman" panose="02020603050405020304" pitchFamily="18" charset="0"/>
              </a:rPr>
              <a:t>Do you own a telescope ? If so what type ?				 </a:t>
            </a:r>
            <a:r>
              <a:rPr lang="en-GB" sz="1100" b="1" dirty="0">
                <a:solidFill>
                  <a:srgbClr val="FF0000"/>
                </a:solidFill>
                <a:effectLst/>
                <a:latin typeface="Calibri" panose="020F0502020204030204" pitchFamily="34" charset="0"/>
                <a:ea typeface="Times New Roman" panose="02020603050405020304" pitchFamily="18" charset="0"/>
              </a:rPr>
              <a:t>Yes 5</a:t>
            </a:r>
            <a:r>
              <a:rPr lang="en-GB" sz="1100" dirty="0">
                <a:effectLst/>
                <a:latin typeface="Calibri" panose="020F0502020204030204" pitchFamily="34" charset="0"/>
                <a:ea typeface="Times New Roman" panose="02020603050405020304" pitchFamily="18" charset="0"/>
              </a:rPr>
              <a:t>/ No 1</a:t>
            </a:r>
            <a:endParaRPr lang="en-GB" sz="1100" dirty="0">
              <a:effectLst/>
              <a:latin typeface="Calibri" panose="020F0502020204030204" pitchFamily="34" charset="0"/>
              <a:ea typeface="Calibri" panose="020F0502020204030204" pitchFamily="34" charset="0"/>
            </a:endParaRPr>
          </a:p>
          <a:p>
            <a:pPr marL="342900" lvl="0" indent="-342900">
              <a:buFont typeface="+mj-lt"/>
              <a:buAutoNum type="arabicPeriod"/>
            </a:pPr>
            <a:r>
              <a:rPr lang="en-GB" sz="1100" dirty="0">
                <a:effectLst/>
                <a:latin typeface="Calibri" panose="020F0502020204030204" pitchFamily="34" charset="0"/>
                <a:ea typeface="Times New Roman" panose="02020603050405020304" pitchFamily="18" charset="0"/>
              </a:rPr>
              <a:t>What are the reasons or your expectations by becoming a member of the astronomy club ?</a:t>
            </a:r>
            <a:endParaRPr lang="en-GB" sz="1100" dirty="0">
              <a:effectLst/>
              <a:latin typeface="Calibri" panose="020F0502020204030204" pitchFamily="34" charset="0"/>
              <a:ea typeface="Calibri" panose="020F0502020204030204" pitchFamily="34" charset="0"/>
            </a:endParaRPr>
          </a:p>
          <a:p>
            <a:pPr marL="742950" lvl="1" indent="-285750">
              <a:buFont typeface="+mj-lt"/>
              <a:buAutoNum type="alphaLcPeriod"/>
            </a:pPr>
            <a:r>
              <a:rPr lang="en-GB" sz="1100" dirty="0">
                <a:effectLst/>
                <a:latin typeface="Calibri" panose="020F0502020204030204" pitchFamily="34" charset="0"/>
                <a:ea typeface="Times New Roman" panose="02020603050405020304" pitchFamily="18" charset="0"/>
              </a:rPr>
              <a:t>Do you want to learn how to setup a telescope ? 				Yes 2 / </a:t>
            </a:r>
            <a:r>
              <a:rPr lang="en-GB" sz="1100" b="1" dirty="0">
                <a:solidFill>
                  <a:srgbClr val="FF0000"/>
                </a:solidFill>
                <a:effectLst/>
                <a:latin typeface="Calibri" panose="020F0502020204030204" pitchFamily="34" charset="0"/>
                <a:ea typeface="Times New Roman" panose="02020603050405020304" pitchFamily="18" charset="0"/>
              </a:rPr>
              <a:t>No 4</a:t>
            </a:r>
            <a:endParaRPr lang="en-GB" sz="1100" b="1" dirty="0">
              <a:solidFill>
                <a:srgbClr val="FF0000"/>
              </a:solidFill>
              <a:effectLst/>
              <a:latin typeface="Calibri" panose="020F0502020204030204" pitchFamily="34" charset="0"/>
              <a:ea typeface="Calibri" panose="020F0502020204030204" pitchFamily="34" charset="0"/>
            </a:endParaRPr>
          </a:p>
          <a:p>
            <a:pPr marL="742950" lvl="1" indent="-285750">
              <a:buFont typeface="+mj-lt"/>
              <a:buAutoNum type="alphaLcPeriod"/>
            </a:pPr>
            <a:r>
              <a:rPr lang="en-GB" sz="1100" dirty="0">
                <a:effectLst/>
                <a:latin typeface="Calibri" panose="020F0502020204030204" pitchFamily="34" charset="0"/>
                <a:ea typeface="Times New Roman" panose="02020603050405020304" pitchFamily="18" charset="0"/>
              </a:rPr>
              <a:t>Obtain advice on what telescope to purchase ? 				</a:t>
            </a:r>
            <a:r>
              <a:rPr lang="en-GB" sz="1100" dirty="0">
                <a:latin typeface="Calibri" panose="020F0502020204030204" pitchFamily="34" charset="0"/>
                <a:ea typeface="Times New Roman" panose="02020603050405020304" pitchFamily="18" charset="0"/>
              </a:rPr>
              <a:t>Yes 1 /</a:t>
            </a:r>
            <a:r>
              <a:rPr lang="en-GB" sz="1100" b="1" dirty="0">
                <a:solidFill>
                  <a:srgbClr val="FF0000"/>
                </a:solidFill>
                <a:latin typeface="Calibri" panose="020F0502020204030204" pitchFamily="34" charset="0"/>
                <a:ea typeface="Times New Roman" panose="02020603050405020304" pitchFamily="18" charset="0"/>
              </a:rPr>
              <a:t>No 5</a:t>
            </a:r>
            <a:endParaRPr lang="en-GB" sz="1100" b="1" dirty="0">
              <a:solidFill>
                <a:srgbClr val="FF0000"/>
              </a:solidFill>
              <a:effectLst/>
              <a:latin typeface="Calibri" panose="020F0502020204030204" pitchFamily="34" charset="0"/>
              <a:ea typeface="Calibri" panose="020F0502020204030204" pitchFamily="34" charset="0"/>
            </a:endParaRPr>
          </a:p>
          <a:p>
            <a:pPr marL="742950" lvl="1" indent="-285750">
              <a:buFont typeface="+mj-lt"/>
              <a:buAutoNum type="alphaLcPeriod"/>
            </a:pPr>
            <a:r>
              <a:rPr lang="en-GB" sz="1100" dirty="0">
                <a:effectLst/>
                <a:latin typeface="Calibri" panose="020F0502020204030204" pitchFamily="34" charset="0"/>
                <a:ea typeface="Times New Roman" panose="02020603050405020304" pitchFamily="18" charset="0"/>
              </a:rPr>
              <a:t>Join others amateurs to do go out for a night of observation ?			 </a:t>
            </a:r>
            <a:r>
              <a:rPr lang="en-GB" sz="1100" b="1" dirty="0">
                <a:solidFill>
                  <a:srgbClr val="FF0000"/>
                </a:solidFill>
                <a:effectLst/>
                <a:latin typeface="Calibri" panose="020F0502020204030204" pitchFamily="34" charset="0"/>
                <a:ea typeface="Times New Roman" panose="02020603050405020304" pitchFamily="18" charset="0"/>
              </a:rPr>
              <a:t>Yes 5</a:t>
            </a:r>
            <a:r>
              <a:rPr lang="en-GB" sz="1100" dirty="0">
                <a:effectLst/>
                <a:latin typeface="Calibri" panose="020F0502020204030204" pitchFamily="34" charset="0"/>
                <a:ea typeface="Times New Roman" panose="02020603050405020304" pitchFamily="18" charset="0"/>
              </a:rPr>
              <a:t> /No 1</a:t>
            </a:r>
            <a:endParaRPr lang="en-GB" sz="1100" dirty="0">
              <a:effectLst/>
              <a:latin typeface="Calibri" panose="020F0502020204030204" pitchFamily="34" charset="0"/>
              <a:ea typeface="Calibri" panose="020F0502020204030204" pitchFamily="34" charset="0"/>
            </a:endParaRPr>
          </a:p>
          <a:p>
            <a:pPr lvl="1">
              <a:buFont typeface="+mj-lt"/>
              <a:buAutoNum type="alphaLcPeriod"/>
            </a:pPr>
            <a:r>
              <a:rPr lang="en-GB" sz="1100" dirty="0">
                <a:effectLst/>
                <a:latin typeface="Calibri" panose="020F0502020204030204" pitchFamily="34" charset="0"/>
                <a:ea typeface="Times New Roman" panose="02020603050405020304" pitchFamily="18" charset="0"/>
              </a:rPr>
              <a:t>Observe occasional particular events like moon eclipse or new comet appearance ? 		</a:t>
            </a:r>
            <a:r>
              <a:rPr lang="en-GB" sz="1100" b="1" dirty="0">
                <a:solidFill>
                  <a:srgbClr val="FF0000"/>
                </a:solidFill>
                <a:effectLst/>
                <a:latin typeface="Calibri" panose="020F0502020204030204" pitchFamily="34" charset="0"/>
                <a:ea typeface="Times New Roman" panose="02020603050405020304" pitchFamily="18" charset="0"/>
              </a:rPr>
              <a:t>Yes 6 </a:t>
            </a:r>
            <a:r>
              <a:rPr lang="en-GB" sz="1100" dirty="0">
                <a:effectLst/>
                <a:latin typeface="Calibri" panose="020F0502020204030204" pitchFamily="34" charset="0"/>
                <a:ea typeface="Times New Roman" panose="02020603050405020304" pitchFamily="18" charset="0"/>
              </a:rPr>
              <a:t>/ No 1</a:t>
            </a:r>
            <a:endParaRPr lang="en-GB" sz="1100" b="1" dirty="0">
              <a:solidFill>
                <a:srgbClr val="FF0000"/>
              </a:solidFill>
              <a:effectLst/>
              <a:latin typeface="Calibri" panose="020F0502020204030204" pitchFamily="34" charset="0"/>
              <a:ea typeface="Calibri" panose="020F0502020204030204" pitchFamily="34" charset="0"/>
            </a:endParaRPr>
          </a:p>
          <a:p>
            <a:pPr marL="742950" lvl="1" indent="-285750">
              <a:buFont typeface="+mj-lt"/>
              <a:buAutoNum type="alphaLcPeriod"/>
            </a:pPr>
            <a:r>
              <a:rPr lang="en-GB" sz="1100" dirty="0">
                <a:effectLst/>
                <a:latin typeface="Calibri" panose="020F0502020204030204" pitchFamily="34" charset="0"/>
                <a:ea typeface="Times New Roman" panose="02020603050405020304" pitchFamily="18" charset="0"/>
              </a:rPr>
              <a:t>Other ?</a:t>
            </a:r>
            <a:endParaRPr lang="en-GB" sz="1100" dirty="0">
              <a:effectLst/>
              <a:latin typeface="Calibri" panose="020F0502020204030204" pitchFamily="34" charset="0"/>
              <a:ea typeface="Calibri" panose="020F0502020204030204" pitchFamily="34" charset="0"/>
            </a:endParaRPr>
          </a:p>
          <a:p>
            <a:pPr marL="342900" lvl="0" indent="-342900">
              <a:buFont typeface="+mj-lt"/>
              <a:buAutoNum type="arabicPeriod"/>
            </a:pPr>
            <a:r>
              <a:rPr lang="en-GB" sz="1100" dirty="0">
                <a:effectLst/>
                <a:latin typeface="Calibri" panose="020F0502020204030204" pitchFamily="34" charset="0"/>
                <a:ea typeface="Times New Roman" panose="02020603050405020304" pitchFamily="18" charset="0"/>
              </a:rPr>
              <a:t>Are you mostly interested in visual or photographic observation ?			 </a:t>
            </a:r>
            <a:r>
              <a:rPr lang="en-GB" sz="1100" b="1" dirty="0">
                <a:solidFill>
                  <a:srgbClr val="FF0000"/>
                </a:solidFill>
                <a:effectLst/>
                <a:latin typeface="Calibri" panose="020F0502020204030204" pitchFamily="34" charset="0"/>
                <a:ea typeface="Times New Roman" panose="02020603050405020304" pitchFamily="18" charset="0"/>
              </a:rPr>
              <a:t>Visual 6 /photo 5</a:t>
            </a:r>
            <a:endParaRPr lang="en-GB" sz="1100" b="1" dirty="0">
              <a:solidFill>
                <a:srgbClr val="FF0000"/>
              </a:solidFill>
              <a:effectLst/>
              <a:latin typeface="Calibri" panose="020F0502020204030204" pitchFamily="34" charset="0"/>
              <a:ea typeface="Calibri" panose="020F0502020204030204" pitchFamily="34" charset="0"/>
            </a:endParaRPr>
          </a:p>
          <a:p>
            <a:pPr marL="342900" lvl="0" indent="-342900">
              <a:buFont typeface="+mj-lt"/>
              <a:buAutoNum type="arabicPeriod"/>
            </a:pPr>
            <a:r>
              <a:rPr lang="en-GB" sz="1100" dirty="0">
                <a:effectLst/>
                <a:latin typeface="Calibri" panose="020F0502020204030204" pitchFamily="34" charset="0"/>
                <a:ea typeface="Times New Roman" panose="02020603050405020304" pitchFamily="18" charset="0"/>
              </a:rPr>
              <a:t>What objects are you most interested in : sun, moon, planets, milky way or deep-sky object (nebula and galaxies) ? </a:t>
            </a:r>
          </a:p>
          <a:p>
            <a:pPr marL="0" lvl="0" indent="0">
              <a:buNone/>
            </a:pPr>
            <a:r>
              <a:rPr lang="en-GB" sz="1100" dirty="0">
                <a:latin typeface="Calibri" panose="020F0502020204030204" pitchFamily="34" charset="0"/>
                <a:ea typeface="Times New Roman" panose="02020603050405020304" pitchFamily="18" charset="0"/>
              </a:rPr>
              <a:t>						</a:t>
            </a:r>
            <a:r>
              <a:rPr lang="en-GB" sz="1100" dirty="0">
                <a:solidFill>
                  <a:srgbClr val="FF0000"/>
                </a:solidFill>
                <a:effectLst/>
                <a:latin typeface="Calibri" panose="020F0502020204030204" pitchFamily="34" charset="0"/>
                <a:ea typeface="Times New Roman" panose="02020603050405020304" pitchFamily="18" charset="0"/>
              </a:rPr>
              <a:t>Various</a:t>
            </a:r>
            <a:r>
              <a:rPr lang="en-GB" sz="1100" dirty="0">
                <a:effectLst/>
                <a:latin typeface="Calibri" panose="020F0502020204030204" pitchFamily="34" charset="0"/>
                <a:ea typeface="Times New Roman" panose="02020603050405020304" pitchFamily="18" charset="0"/>
              </a:rPr>
              <a:t>, no particular preferences. </a:t>
            </a:r>
          </a:p>
          <a:p>
            <a:pPr marL="342900" lvl="0" indent="-342900">
              <a:buFont typeface="+mj-lt"/>
              <a:buAutoNum type="arabicPeriod"/>
            </a:pPr>
            <a:endParaRPr lang="en-GB" sz="1100" dirty="0">
              <a:latin typeface="Calibri" panose="020F0502020204030204" pitchFamily="34" charset="0"/>
              <a:ea typeface="Calibri" panose="020F0502020204030204" pitchFamily="34" charset="0"/>
            </a:endParaRPr>
          </a:p>
          <a:p>
            <a:pPr marL="0" lvl="0" indent="0">
              <a:buNone/>
            </a:pPr>
            <a:r>
              <a:rPr lang="en-GB" sz="1600" dirty="0">
                <a:effectLst/>
                <a:latin typeface="Calibri" panose="020F0502020204030204" pitchFamily="34" charset="0"/>
                <a:ea typeface="Calibri" panose="020F0502020204030204" pitchFamily="34" charset="0"/>
              </a:rPr>
              <a:t>Summary : The members that did reply : </a:t>
            </a:r>
          </a:p>
          <a:p>
            <a:pPr marL="1166813" indent="-266700">
              <a:tabLst>
                <a:tab pos="900113" algn="l"/>
              </a:tabLst>
            </a:pPr>
            <a:r>
              <a:rPr lang="en-GB" sz="1600" dirty="0">
                <a:effectLst/>
                <a:latin typeface="Calibri" panose="020F0502020204030204" pitchFamily="34" charset="0"/>
                <a:ea typeface="Calibri" panose="020F0502020204030204" pitchFamily="34" charset="0"/>
              </a:rPr>
              <a:t>have telescopes, </a:t>
            </a:r>
          </a:p>
          <a:p>
            <a:pPr marL="1166813" indent="-266700">
              <a:tabLst>
                <a:tab pos="989013" algn="l"/>
              </a:tabLst>
            </a:pPr>
            <a:r>
              <a:rPr lang="en-GB" sz="1600" dirty="0">
                <a:effectLst/>
                <a:latin typeface="Calibri" panose="020F0502020204030204" pitchFamily="34" charset="0"/>
                <a:ea typeface="Calibri" panose="020F0502020204030204" pitchFamily="34" charset="0"/>
              </a:rPr>
              <a:t>are interested to go out for a night observation with others</a:t>
            </a:r>
          </a:p>
          <a:p>
            <a:pPr marL="1166813" indent="-266700"/>
            <a:r>
              <a:rPr lang="en-GB" sz="1600" dirty="0">
                <a:latin typeface="Calibri" panose="020F0502020204030204" pitchFamily="34" charset="0"/>
                <a:ea typeface="Calibri" panose="020F0502020204030204" pitchFamily="34" charset="0"/>
              </a:rPr>
              <a:t>equally visual and photographic interest.</a:t>
            </a:r>
          </a:p>
          <a:p>
            <a:pPr marL="1166813" indent="-266700"/>
            <a:r>
              <a:rPr lang="en-GB" sz="1600" dirty="0">
                <a:effectLst/>
                <a:latin typeface="Calibri" panose="020F0502020204030204" pitchFamily="34" charset="0"/>
                <a:ea typeface="Calibri" panose="020F0502020204030204" pitchFamily="34" charset="0"/>
              </a:rPr>
              <a:t>no particular preference : planetary, DSO, solar</a:t>
            </a:r>
          </a:p>
          <a:p>
            <a:pPr marL="0" indent="0">
              <a:buNone/>
            </a:pPr>
            <a:endParaRPr lang="en-GB" sz="1600" dirty="0">
              <a:latin typeface="Calibri" panose="020F0502020204030204" pitchFamily="34" charset="0"/>
              <a:ea typeface="Calibri" panose="020F0502020204030204" pitchFamily="34" charset="0"/>
            </a:endParaRPr>
          </a:p>
          <a:p>
            <a:pPr marL="0" indent="0">
              <a:buNone/>
            </a:pPr>
            <a:r>
              <a:rPr lang="en-GB" sz="1600" dirty="0">
                <a:latin typeface="Calibri" panose="020F0502020204030204" pitchFamily="34" charset="0"/>
                <a:ea typeface="Calibri" panose="020F0502020204030204" pitchFamily="34" charset="0"/>
              </a:rPr>
              <a:t>These questions were mostly aimed at new “interested” people, but unfortunately none have replied …</a:t>
            </a:r>
            <a:endParaRPr lang="en-GB"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269108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5D48E-6144-D310-9B18-67350F9C1450}"/>
              </a:ext>
            </a:extLst>
          </p:cNvPr>
          <p:cNvSpPr>
            <a:spLocks noGrp="1"/>
          </p:cNvSpPr>
          <p:nvPr>
            <p:ph type="title"/>
          </p:nvPr>
        </p:nvSpPr>
        <p:spPr/>
        <p:txBody>
          <a:bodyPr/>
          <a:lstStyle/>
          <a:p>
            <a:r>
              <a:rPr lang="en-GB" dirty="0"/>
              <a:t>Survey of member’s interest.</a:t>
            </a:r>
          </a:p>
        </p:txBody>
      </p:sp>
      <p:sp>
        <p:nvSpPr>
          <p:cNvPr id="3" name="Content Placeholder 2">
            <a:extLst>
              <a:ext uri="{FF2B5EF4-FFF2-40B4-BE49-F238E27FC236}">
                <a16:creationId xmlns:a16="http://schemas.microsoft.com/office/drawing/2014/main" id="{5F2CC463-46A2-634E-CAC0-88501245C8F9}"/>
              </a:ext>
            </a:extLst>
          </p:cNvPr>
          <p:cNvSpPr>
            <a:spLocks noGrp="1"/>
          </p:cNvSpPr>
          <p:nvPr>
            <p:ph idx="1"/>
          </p:nvPr>
        </p:nvSpPr>
        <p:spPr>
          <a:xfrm>
            <a:off x="457200" y="1417638"/>
            <a:ext cx="8229600" cy="4708525"/>
          </a:xfrm>
        </p:spPr>
        <p:txBody>
          <a:bodyPr>
            <a:normAutofit/>
          </a:bodyPr>
          <a:lstStyle/>
          <a:p>
            <a:pPr marL="0" lvl="0" indent="0">
              <a:buNone/>
            </a:pPr>
            <a:r>
              <a:rPr lang="en-GB" sz="1600" dirty="0">
                <a:effectLst/>
                <a:latin typeface="Calibri" panose="020F0502020204030204" pitchFamily="34" charset="0"/>
                <a:ea typeface="Times New Roman" panose="02020603050405020304" pitchFamily="18" charset="0"/>
              </a:rPr>
              <a:t>More ‘</a:t>
            </a:r>
            <a:r>
              <a:rPr lang="en-GB" sz="1600" dirty="0">
                <a:solidFill>
                  <a:srgbClr val="FFC000"/>
                </a:solidFill>
                <a:effectLst/>
                <a:latin typeface="Calibri" panose="020F0502020204030204" pitchFamily="34" charset="0"/>
                <a:ea typeface="Times New Roman" panose="02020603050405020304" pitchFamily="18" charset="0"/>
              </a:rPr>
              <a:t>open</a:t>
            </a:r>
            <a:r>
              <a:rPr lang="en-GB" sz="1600" dirty="0">
                <a:effectLst/>
                <a:latin typeface="Calibri" panose="020F0502020204030204" pitchFamily="34" charset="0"/>
                <a:ea typeface="Times New Roman" panose="02020603050405020304" pitchFamily="18" charset="0"/>
              </a:rPr>
              <a:t>’ questions gave interesting replies, again mostly from “active” members </a:t>
            </a:r>
          </a:p>
          <a:p>
            <a:pPr marL="0" lvl="0" indent="0">
              <a:buNone/>
            </a:pPr>
            <a:endParaRPr lang="en-GB" sz="1100" dirty="0">
              <a:effectLst/>
              <a:latin typeface="Calibri" panose="020F0502020204030204" pitchFamily="34" charset="0"/>
              <a:ea typeface="Times New Roman" panose="02020603050405020304" pitchFamily="18" charset="0"/>
            </a:endParaRPr>
          </a:p>
          <a:p>
            <a:pPr marL="0" lvl="0" indent="0">
              <a:buNone/>
            </a:pPr>
            <a:r>
              <a:rPr lang="en-GB" sz="1600" dirty="0">
                <a:solidFill>
                  <a:srgbClr val="FFC000"/>
                </a:solidFill>
                <a:effectLst/>
                <a:latin typeface="Calibri" panose="020F0502020204030204" pitchFamily="34" charset="0"/>
                <a:ea typeface="Times New Roman" panose="02020603050405020304" pitchFamily="18" charset="0"/>
              </a:rPr>
              <a:t>What activity would you like that the club organises ?</a:t>
            </a:r>
          </a:p>
          <a:p>
            <a:pPr marL="0" lvl="0" indent="0">
              <a:buNone/>
            </a:pPr>
            <a:endParaRPr lang="en-GB" sz="1600" dirty="0">
              <a:latin typeface="Calibri" panose="020F0502020204030204" pitchFamily="34" charset="0"/>
              <a:ea typeface="Times New Roman" panose="02020603050405020304" pitchFamily="18" charset="0"/>
            </a:endParaRPr>
          </a:p>
          <a:p>
            <a:pPr marL="0" lvl="0" indent="0">
              <a:buNone/>
            </a:pPr>
            <a:r>
              <a:rPr lang="en-GB" sz="1600" dirty="0">
                <a:latin typeface="Calibri" panose="020F0502020204030204" pitchFamily="34" charset="0"/>
                <a:ea typeface="Times New Roman" panose="02020603050405020304" pitchFamily="18" charset="0"/>
              </a:rPr>
              <a:t>-  More </a:t>
            </a:r>
            <a:r>
              <a:rPr lang="en-GB" sz="1600" dirty="0">
                <a:solidFill>
                  <a:srgbClr val="FFC000"/>
                </a:solidFill>
                <a:latin typeface="Calibri" panose="020F0502020204030204" pitchFamily="34" charset="0"/>
                <a:ea typeface="Times New Roman" panose="02020603050405020304" pitchFamily="18" charset="0"/>
              </a:rPr>
              <a:t>trips to nearby dark sites</a:t>
            </a:r>
            <a:r>
              <a:rPr lang="en-GB" sz="1600" dirty="0">
                <a:latin typeface="Calibri" panose="020F0502020204030204" pitchFamily="34" charset="0"/>
                <a:ea typeface="Times New Roman" panose="02020603050405020304" pitchFamily="18" charset="0"/>
              </a:rPr>
              <a:t>, </a:t>
            </a:r>
            <a:r>
              <a:rPr lang="en-GB" sz="1600" dirty="0">
                <a:solidFill>
                  <a:srgbClr val="FFC000"/>
                </a:solidFill>
                <a:latin typeface="Calibri" panose="020F0502020204030204" pitchFamily="34" charset="0"/>
                <a:ea typeface="Times New Roman" panose="02020603050405020304" pitchFamily="18" charset="0"/>
              </a:rPr>
              <a:t>talks</a:t>
            </a:r>
            <a:r>
              <a:rPr lang="en-GB" sz="1600" dirty="0">
                <a:latin typeface="Calibri" panose="020F0502020204030204" pitchFamily="34" charset="0"/>
                <a:ea typeface="Times New Roman" panose="02020603050405020304" pitchFamily="18" charset="0"/>
              </a:rPr>
              <a:t> on different astronomy topics, </a:t>
            </a:r>
            <a:r>
              <a:rPr lang="en-GB" sz="1600" dirty="0">
                <a:solidFill>
                  <a:srgbClr val="FFC000"/>
                </a:solidFill>
                <a:latin typeface="Calibri" panose="020F0502020204030204" pitchFamily="34" charset="0"/>
                <a:ea typeface="Times New Roman" panose="02020603050405020304" pitchFamily="18" charset="0"/>
              </a:rPr>
              <a:t>"get togethers" </a:t>
            </a:r>
            <a:r>
              <a:rPr lang="en-GB" sz="1600" dirty="0">
                <a:latin typeface="Calibri" panose="020F0502020204030204" pitchFamily="34" charset="0"/>
                <a:ea typeface="Times New Roman" panose="02020603050405020304" pitchFamily="18" charset="0"/>
              </a:rPr>
              <a:t>in CERN </a:t>
            </a:r>
            <a:r>
              <a:rPr lang="en-GB" sz="1600" dirty="0" err="1">
                <a:latin typeface="Calibri" panose="020F0502020204030204" pitchFamily="34" charset="0"/>
                <a:ea typeface="Times New Roman" panose="02020603050405020304" pitchFamily="18" charset="0"/>
              </a:rPr>
              <a:t>Prevessin</a:t>
            </a:r>
            <a:r>
              <a:rPr lang="en-GB" sz="1600" dirty="0">
                <a:latin typeface="Calibri" panose="020F0502020204030204" pitchFamily="34" charset="0"/>
                <a:ea typeface="Times New Roman" panose="02020603050405020304" pitchFamily="18" charset="0"/>
              </a:rPr>
              <a:t> (which is also a not bad observational site with moderate light pollution, could see planetary nebulas with a 80mm ED refractor).</a:t>
            </a:r>
          </a:p>
          <a:p>
            <a:pPr marL="0" lvl="0" indent="0">
              <a:buNone/>
            </a:pPr>
            <a:r>
              <a:rPr lang="en-GB" sz="1600" dirty="0">
                <a:effectLst/>
                <a:latin typeface="Calibri" panose="020F0502020204030204" pitchFamily="34" charset="0"/>
                <a:ea typeface="Times New Roman" panose="02020603050405020304" pitchFamily="18" charset="0"/>
              </a:rPr>
              <a:t>- I think organizing </a:t>
            </a:r>
            <a:r>
              <a:rPr lang="en-GB" sz="1600" dirty="0">
                <a:solidFill>
                  <a:srgbClr val="FFC000"/>
                </a:solidFill>
                <a:effectLst/>
                <a:latin typeface="Calibri" panose="020F0502020204030204" pitchFamily="34" charset="0"/>
                <a:ea typeface="Times New Roman" panose="02020603050405020304" pitchFamily="18" charset="0"/>
              </a:rPr>
              <a:t>trips to dark places for visual </a:t>
            </a:r>
            <a:r>
              <a:rPr lang="en-GB" sz="1600" dirty="0" err="1">
                <a:solidFill>
                  <a:srgbClr val="FFC000"/>
                </a:solidFill>
                <a:effectLst/>
                <a:latin typeface="Calibri" panose="020F0502020204030204" pitchFamily="34" charset="0"/>
                <a:ea typeface="Times New Roman" panose="02020603050405020304" pitchFamily="18" charset="0"/>
              </a:rPr>
              <a:t>obs</a:t>
            </a:r>
            <a:r>
              <a:rPr lang="en-GB" sz="1600" dirty="0">
                <a:effectLst/>
                <a:latin typeface="Calibri" panose="020F0502020204030204" pitchFamily="34" charset="0"/>
                <a:ea typeface="Times New Roman" panose="02020603050405020304" pitchFamily="18" charset="0"/>
              </a:rPr>
              <a:t> sounds the most appealing to me. </a:t>
            </a:r>
            <a:r>
              <a:rPr lang="en-GB" sz="1600" dirty="0" err="1">
                <a:effectLst/>
                <a:latin typeface="Calibri" panose="020F0502020204030204" pitchFamily="34" charset="0"/>
                <a:ea typeface="Times New Roman" panose="02020603050405020304" pitchFamily="18" charset="0"/>
              </a:rPr>
              <a:t>Prevessin</a:t>
            </a:r>
            <a:r>
              <a:rPr lang="en-GB" sz="1600" dirty="0">
                <a:effectLst/>
                <a:latin typeface="Calibri" panose="020F0502020204030204" pitchFamily="34" charset="0"/>
                <a:ea typeface="Times New Roman" panose="02020603050405020304" pitchFamily="18" charset="0"/>
              </a:rPr>
              <a:t> observations can be nice too if the weather is good but I might be a bit unmotivated if it's cloudy. </a:t>
            </a:r>
            <a:r>
              <a:rPr lang="en-GB" sz="1600" dirty="0">
                <a:solidFill>
                  <a:srgbClr val="FFC000"/>
                </a:solidFill>
                <a:effectLst/>
                <a:latin typeface="Calibri" panose="020F0502020204030204" pitchFamily="34" charset="0"/>
                <a:ea typeface="Times New Roman" panose="02020603050405020304" pitchFamily="18" charset="0"/>
              </a:rPr>
              <a:t>Sun observations </a:t>
            </a:r>
            <a:r>
              <a:rPr lang="en-GB" sz="1600" dirty="0">
                <a:effectLst/>
                <a:latin typeface="Calibri" panose="020F0502020204030204" pitchFamily="34" charset="0"/>
                <a:ea typeface="Times New Roman" panose="02020603050405020304" pitchFamily="18" charset="0"/>
              </a:rPr>
              <a:t>are also something I would like to do. And these should be easier to organize.</a:t>
            </a:r>
          </a:p>
          <a:p>
            <a:pPr marL="0" lvl="0" indent="0">
              <a:buNone/>
            </a:pPr>
            <a:r>
              <a:rPr lang="en-GB" sz="1600" dirty="0">
                <a:effectLst/>
                <a:latin typeface="Calibri" panose="020F0502020204030204" pitchFamily="34" charset="0"/>
                <a:ea typeface="Times New Roman" panose="02020603050405020304" pitchFamily="18" charset="0"/>
              </a:rPr>
              <a:t>- </a:t>
            </a:r>
            <a:r>
              <a:rPr lang="en-GB" sz="1600" dirty="0">
                <a:solidFill>
                  <a:srgbClr val="FFC000"/>
                </a:solidFill>
                <a:effectLst/>
                <a:latin typeface="Calibri" panose="020F0502020204030204" pitchFamily="34" charset="0"/>
                <a:ea typeface="Times New Roman" panose="02020603050405020304" pitchFamily="18" charset="0"/>
              </a:rPr>
              <a:t>conferences</a:t>
            </a:r>
            <a:r>
              <a:rPr lang="en-GB" sz="1600" dirty="0">
                <a:effectLst/>
                <a:latin typeface="Calibri" panose="020F0502020204030204" pitchFamily="34" charset="0"/>
                <a:ea typeface="Times New Roman" panose="02020603050405020304" pitchFamily="18" charset="0"/>
              </a:rPr>
              <a:t> with specialists in extraterrestrial life, unidentified aerial phenomena PAN, black holes, etc.</a:t>
            </a:r>
          </a:p>
          <a:p>
            <a:pPr marL="0" lvl="0" indent="0">
              <a:buNone/>
            </a:pPr>
            <a:r>
              <a:rPr lang="en-GB" sz="1600" dirty="0">
                <a:effectLst/>
                <a:latin typeface="Calibri" panose="020F0502020204030204" pitchFamily="34" charset="0"/>
                <a:ea typeface="Times New Roman" panose="02020603050405020304" pitchFamily="18" charset="0"/>
              </a:rPr>
              <a:t>- Just </a:t>
            </a:r>
            <a:r>
              <a:rPr lang="en-GB" sz="1600" dirty="0">
                <a:solidFill>
                  <a:srgbClr val="FFC000"/>
                </a:solidFill>
                <a:effectLst/>
                <a:latin typeface="Calibri" panose="020F0502020204030204" pitchFamily="34" charset="0"/>
                <a:ea typeface="Times New Roman" panose="02020603050405020304" pitchFamily="18" charset="0"/>
              </a:rPr>
              <a:t>more observations </a:t>
            </a:r>
            <a:r>
              <a:rPr lang="en-GB" sz="1600" dirty="0">
                <a:effectLst/>
                <a:latin typeface="Calibri" panose="020F0502020204030204" pitchFamily="34" charset="0"/>
                <a:ea typeface="Times New Roman" panose="02020603050405020304" pitchFamily="18" charset="0"/>
              </a:rPr>
              <a:t>so I can finally join one.</a:t>
            </a:r>
          </a:p>
          <a:p>
            <a:pPr marL="0" lvl="0" indent="0">
              <a:buNone/>
            </a:pPr>
            <a:r>
              <a:rPr lang="en-GB" sz="1600" dirty="0">
                <a:latin typeface="Calibri" panose="020F0502020204030204" pitchFamily="34" charset="0"/>
                <a:ea typeface="Times New Roman" panose="02020603050405020304" pitchFamily="18" charset="0"/>
              </a:rPr>
              <a:t>- </a:t>
            </a:r>
            <a:r>
              <a:rPr lang="en-GB" sz="1600" dirty="0">
                <a:solidFill>
                  <a:srgbClr val="FFC000"/>
                </a:solidFill>
                <a:latin typeface="Calibri" panose="020F0502020204030204" pitchFamily="34" charset="0"/>
                <a:ea typeface="Times New Roman" panose="02020603050405020304" pitchFamily="18" charset="0"/>
              </a:rPr>
              <a:t>Observations</a:t>
            </a:r>
            <a:r>
              <a:rPr lang="en-GB" sz="1600" dirty="0">
                <a:latin typeface="Calibri" panose="020F0502020204030204" pitchFamily="34" charset="0"/>
                <a:ea typeface="Times New Roman" panose="02020603050405020304" pitchFamily="18" charset="0"/>
              </a:rPr>
              <a:t> (sun, DSO’s, …), get togethers, discussing interesting observation targets and objects.</a:t>
            </a:r>
            <a:endParaRPr lang="en-GB" sz="1600" dirty="0">
              <a:effectLst/>
              <a:latin typeface="Calibri" panose="020F0502020204030204" pitchFamily="34" charset="0"/>
              <a:ea typeface="Times New Roman" panose="02020603050405020304" pitchFamily="18" charset="0"/>
            </a:endParaRPr>
          </a:p>
          <a:p>
            <a:pPr marL="342900" lvl="0" indent="-342900">
              <a:buFont typeface="+mj-lt"/>
              <a:buAutoNum type="arabicPeriod"/>
            </a:pPr>
            <a:endParaRPr lang="en-GB" sz="1600" dirty="0">
              <a:effectLst/>
              <a:latin typeface="Calibri" panose="020F0502020204030204" pitchFamily="34" charset="0"/>
              <a:ea typeface="Calibri" panose="020F0502020204030204" pitchFamily="34" charset="0"/>
            </a:endParaRPr>
          </a:p>
          <a:p>
            <a:pPr marL="342900" lvl="0" indent="-342900">
              <a:buFont typeface="+mj-lt"/>
              <a:buAutoNum type="arabicPeriod"/>
            </a:pPr>
            <a:endParaRPr lang="en-GB" sz="1100" dirty="0">
              <a:effectLst/>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2025587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5D48E-6144-D310-9B18-67350F9C1450}"/>
              </a:ext>
            </a:extLst>
          </p:cNvPr>
          <p:cNvSpPr>
            <a:spLocks noGrp="1"/>
          </p:cNvSpPr>
          <p:nvPr>
            <p:ph type="title"/>
          </p:nvPr>
        </p:nvSpPr>
        <p:spPr/>
        <p:txBody>
          <a:bodyPr/>
          <a:lstStyle/>
          <a:p>
            <a:r>
              <a:rPr lang="en-GB" dirty="0"/>
              <a:t>Survey of member’s interest.</a:t>
            </a:r>
          </a:p>
        </p:txBody>
      </p:sp>
      <p:sp>
        <p:nvSpPr>
          <p:cNvPr id="3" name="Content Placeholder 2">
            <a:extLst>
              <a:ext uri="{FF2B5EF4-FFF2-40B4-BE49-F238E27FC236}">
                <a16:creationId xmlns:a16="http://schemas.microsoft.com/office/drawing/2014/main" id="{5F2CC463-46A2-634E-CAC0-88501245C8F9}"/>
              </a:ext>
            </a:extLst>
          </p:cNvPr>
          <p:cNvSpPr>
            <a:spLocks noGrp="1"/>
          </p:cNvSpPr>
          <p:nvPr>
            <p:ph idx="1"/>
          </p:nvPr>
        </p:nvSpPr>
        <p:spPr>
          <a:xfrm>
            <a:off x="457200" y="1417638"/>
            <a:ext cx="8229600" cy="4891682"/>
          </a:xfrm>
        </p:spPr>
        <p:txBody>
          <a:bodyPr>
            <a:normAutofit fontScale="85000" lnSpcReduction="20000"/>
          </a:bodyPr>
          <a:lstStyle/>
          <a:p>
            <a:pPr marL="0" lvl="0" indent="0">
              <a:buNone/>
            </a:pPr>
            <a:r>
              <a:rPr lang="en-GB" sz="1600" dirty="0">
                <a:solidFill>
                  <a:srgbClr val="FFC000"/>
                </a:solidFill>
                <a:effectLst/>
                <a:latin typeface="Calibri" panose="020F0502020204030204" pitchFamily="34" charset="0"/>
                <a:ea typeface="Times New Roman" panose="02020603050405020304" pitchFamily="18" charset="0"/>
              </a:rPr>
              <a:t>How many evenings or nights per year are willing or can you dedicate to astronomy ? less then 5, up to 10 or even more ? </a:t>
            </a:r>
            <a:r>
              <a:rPr lang="en-GB" sz="1600" dirty="0">
                <a:latin typeface="Calibri" panose="020F0502020204030204" pitchFamily="34" charset="0"/>
                <a:ea typeface="Times New Roman" panose="02020603050405020304" pitchFamily="18" charset="0"/>
              </a:rPr>
              <a:t>Answers: </a:t>
            </a:r>
            <a:endParaRPr lang="en-GB" sz="1600" dirty="0">
              <a:effectLst/>
              <a:latin typeface="Calibri" panose="020F0502020204030204" pitchFamily="34" charset="0"/>
              <a:ea typeface="Times New Roman" panose="02020603050405020304" pitchFamily="18" charset="0"/>
            </a:endParaRPr>
          </a:p>
          <a:p>
            <a:pPr marL="0" lvl="0" indent="0">
              <a:buNone/>
            </a:pPr>
            <a:r>
              <a:rPr lang="en-GB" sz="1600" dirty="0">
                <a:latin typeface="Calibri" panose="020F0502020204030204" pitchFamily="34" charset="0"/>
                <a:ea typeface="Times New Roman" panose="02020603050405020304" pitchFamily="18" charset="0"/>
              </a:rPr>
              <a:t>- </a:t>
            </a:r>
            <a:r>
              <a:rPr lang="en-GB" sz="1600" dirty="0">
                <a:solidFill>
                  <a:srgbClr val="FFC000"/>
                </a:solidFill>
                <a:latin typeface="Calibri" panose="020F0502020204030204" pitchFamily="34" charset="0"/>
                <a:ea typeface="Times New Roman" panose="02020603050405020304" pitchFamily="18" charset="0"/>
              </a:rPr>
              <a:t>up to 10</a:t>
            </a:r>
          </a:p>
          <a:p>
            <a:pPr marL="0" lvl="0" indent="0">
              <a:buNone/>
            </a:pPr>
            <a:r>
              <a:rPr lang="en-GB" sz="1600" dirty="0">
                <a:latin typeface="Calibri" panose="020F0502020204030204" pitchFamily="34" charset="0"/>
                <a:ea typeface="Times New Roman" panose="02020603050405020304" pitchFamily="18" charset="0"/>
              </a:rPr>
              <a:t>- Whenever opportunity presents (work schedule, overall mood, weather) would appreciate opportunities to </a:t>
            </a:r>
            <a:r>
              <a:rPr lang="en-GB" sz="1600" dirty="0">
                <a:solidFill>
                  <a:srgbClr val="FFC000"/>
                </a:solidFill>
                <a:latin typeface="Calibri" panose="020F0502020204030204" pitchFamily="34" charset="0"/>
                <a:ea typeface="Times New Roman" panose="02020603050405020304" pitchFamily="18" charset="0"/>
              </a:rPr>
              <a:t>go to darker sites 3-4 times</a:t>
            </a:r>
            <a:r>
              <a:rPr lang="en-GB" sz="1600" dirty="0">
                <a:latin typeface="Calibri" panose="020F0502020204030204" pitchFamily="34" charset="0"/>
                <a:ea typeface="Times New Roman" panose="02020603050405020304" pitchFamily="18" charset="0"/>
              </a:rPr>
              <a:t> per year.</a:t>
            </a:r>
          </a:p>
          <a:p>
            <a:pPr marL="0" lvl="0" indent="0">
              <a:buNone/>
            </a:pPr>
            <a:r>
              <a:rPr lang="en-GB" sz="1600" dirty="0">
                <a:latin typeface="Calibri" panose="020F0502020204030204" pitchFamily="34" charset="0"/>
                <a:ea typeface="Times New Roman" panose="02020603050405020304" pitchFamily="18" charset="0"/>
              </a:rPr>
              <a:t>- I think on average </a:t>
            </a:r>
            <a:r>
              <a:rPr lang="en-GB" sz="1600" dirty="0">
                <a:solidFill>
                  <a:srgbClr val="FFC000"/>
                </a:solidFill>
                <a:latin typeface="Calibri" panose="020F0502020204030204" pitchFamily="34" charset="0"/>
                <a:ea typeface="Times New Roman" panose="02020603050405020304" pitchFamily="18" charset="0"/>
              </a:rPr>
              <a:t>1-2 nights per month </a:t>
            </a:r>
            <a:r>
              <a:rPr lang="en-GB" sz="1600" dirty="0">
                <a:latin typeface="Calibri" panose="020F0502020204030204" pitchFamily="34" charset="0"/>
                <a:ea typeface="Times New Roman" panose="02020603050405020304" pitchFamily="18" charset="0"/>
              </a:rPr>
              <a:t>for astro club activities is reasonable.</a:t>
            </a:r>
          </a:p>
          <a:p>
            <a:pPr marL="0" lvl="0" indent="0">
              <a:buNone/>
            </a:pPr>
            <a:r>
              <a:rPr lang="en-GB" sz="1600" dirty="0">
                <a:latin typeface="Calibri" panose="020F0502020204030204" pitchFamily="34" charset="0"/>
                <a:ea typeface="Times New Roman" panose="02020603050405020304" pitchFamily="18" charset="0"/>
              </a:rPr>
              <a:t>- Whenever opportunity presents (work schedule, overall mood, weather) I am always on my balcony (perhaps minimum 3 nights every month), but would appreciate opportunities to go to darker sites 3-4 times per year (subject to private/professional schedules).</a:t>
            </a:r>
          </a:p>
          <a:p>
            <a:pPr marL="0" lvl="0" indent="0">
              <a:buNone/>
            </a:pPr>
            <a:r>
              <a:rPr lang="en-GB" sz="1600" dirty="0">
                <a:latin typeface="Calibri" panose="020F0502020204030204" pitchFamily="34" charset="0"/>
                <a:ea typeface="Times New Roman" panose="02020603050405020304" pitchFamily="18" charset="0"/>
              </a:rPr>
              <a:t>- About one evening a month would be great, so </a:t>
            </a:r>
            <a:r>
              <a:rPr lang="en-GB" sz="1600" dirty="0">
                <a:solidFill>
                  <a:srgbClr val="FFC000"/>
                </a:solidFill>
                <a:latin typeface="Calibri" panose="020F0502020204030204" pitchFamily="34" charset="0"/>
                <a:ea typeface="Times New Roman" panose="02020603050405020304" pitchFamily="18" charset="0"/>
              </a:rPr>
              <a:t>12 per year</a:t>
            </a:r>
            <a:r>
              <a:rPr lang="en-GB" sz="1600" dirty="0">
                <a:latin typeface="Calibri" panose="020F0502020204030204" pitchFamily="34" charset="0"/>
                <a:ea typeface="Times New Roman" panose="02020603050405020304" pitchFamily="18" charset="0"/>
              </a:rPr>
              <a:t>.</a:t>
            </a:r>
          </a:p>
          <a:p>
            <a:pPr marL="0" lvl="0" indent="0">
              <a:buNone/>
            </a:pPr>
            <a:r>
              <a:rPr lang="en-GB" sz="1600" dirty="0">
                <a:latin typeface="Calibri" panose="020F0502020204030204" pitchFamily="34" charset="0"/>
                <a:ea typeface="Times New Roman" panose="02020603050405020304" pitchFamily="18" charset="0"/>
              </a:rPr>
              <a:t>- Tough question. I have to admit that very often on Friday evening I was too tired to participate in anything. But I see that observing during the week is also difficult, as we have to work the day after. And the weekend is reserved for family activities, or people are even far away…</a:t>
            </a:r>
          </a:p>
          <a:p>
            <a:pPr marL="0" lvl="0" indent="0">
              <a:buNone/>
            </a:pPr>
            <a:r>
              <a:rPr lang="en-GB" sz="1600" dirty="0">
                <a:latin typeface="Calibri" panose="020F0502020204030204" pitchFamily="34" charset="0"/>
                <a:ea typeface="Times New Roman" panose="02020603050405020304" pitchFamily="18" charset="0"/>
              </a:rPr>
              <a:t>	</a:t>
            </a:r>
            <a:endParaRPr lang="en-GB" sz="1600" dirty="0">
              <a:effectLst/>
              <a:latin typeface="Calibri" panose="020F0502020204030204" pitchFamily="34" charset="0"/>
              <a:ea typeface="Calibri" panose="020F0502020204030204" pitchFamily="34" charset="0"/>
            </a:endParaRPr>
          </a:p>
          <a:p>
            <a:pPr marL="0" lvl="0" indent="0">
              <a:buNone/>
            </a:pPr>
            <a:r>
              <a:rPr lang="en-GB" sz="1600" dirty="0">
                <a:solidFill>
                  <a:srgbClr val="FFC000"/>
                </a:solidFill>
                <a:effectLst/>
                <a:latin typeface="Calibri" panose="020F0502020204030204" pitchFamily="34" charset="0"/>
                <a:ea typeface="Times New Roman" panose="02020603050405020304" pitchFamily="18" charset="0"/>
              </a:rPr>
              <a:t>Any other suggestions ? </a:t>
            </a:r>
            <a:r>
              <a:rPr lang="en-GB" sz="1600" dirty="0">
                <a:effectLst/>
                <a:latin typeface="Calibri" panose="020F0502020204030204" pitchFamily="34" charset="0"/>
                <a:ea typeface="Times New Roman" panose="02020603050405020304" pitchFamily="18" charset="0"/>
              </a:rPr>
              <a:t>Answers:</a:t>
            </a:r>
          </a:p>
          <a:p>
            <a:pPr marL="0" lvl="0" indent="0">
              <a:buNone/>
            </a:pPr>
            <a:r>
              <a:rPr lang="en-GB" sz="1600" dirty="0">
                <a:effectLst/>
                <a:latin typeface="Calibri" panose="020F0502020204030204" pitchFamily="34" charset="0"/>
                <a:ea typeface="Times New Roman" panose="02020603050405020304" pitchFamily="18" charset="0"/>
              </a:rPr>
              <a:t>- Organize a </a:t>
            </a:r>
            <a:r>
              <a:rPr lang="en-GB" sz="1600" dirty="0">
                <a:solidFill>
                  <a:srgbClr val="FFC000"/>
                </a:solidFill>
                <a:effectLst/>
                <a:latin typeface="Calibri" panose="020F0502020204030204" pitchFamily="34" charset="0"/>
                <a:ea typeface="Times New Roman" panose="02020603050405020304" pitchFamily="18" charset="0"/>
              </a:rPr>
              <a:t>cocktail one evening in June or July</a:t>
            </a:r>
            <a:r>
              <a:rPr lang="en-GB" sz="1600" dirty="0">
                <a:effectLst/>
                <a:latin typeface="Calibri" panose="020F0502020204030204" pitchFamily="34" charset="0"/>
                <a:ea typeface="Times New Roman" panose="02020603050405020304" pitchFamily="18" charset="0"/>
              </a:rPr>
              <a:t> to get to know better each other. Each person would bring snacks and drinks. </a:t>
            </a:r>
          </a:p>
          <a:p>
            <a:pPr marL="0" lvl="0" indent="0">
              <a:buNone/>
            </a:pPr>
            <a:r>
              <a:rPr lang="en-GB" sz="1600" dirty="0">
                <a:effectLst/>
                <a:latin typeface="Calibri" panose="020F0502020204030204" pitchFamily="34" charset="0"/>
                <a:ea typeface="Times New Roman" panose="02020603050405020304" pitchFamily="18" charset="0"/>
              </a:rPr>
              <a:t>- Organize a cocktail during the year with another astronomy clubs The meeting could take place in the premises of one of the clubs and everyone brings drinks and snacks.</a:t>
            </a:r>
          </a:p>
          <a:p>
            <a:pPr marL="0" lvl="0" indent="0">
              <a:buNone/>
            </a:pPr>
            <a:r>
              <a:rPr lang="en-GB" sz="1600" dirty="0">
                <a:effectLst/>
                <a:latin typeface="Calibri" panose="020F0502020204030204" pitchFamily="34" charset="0"/>
                <a:ea typeface="Times New Roman" panose="02020603050405020304" pitchFamily="18" charset="0"/>
              </a:rPr>
              <a:t>- </a:t>
            </a:r>
            <a:r>
              <a:rPr lang="en-GB" sz="1600" dirty="0">
                <a:solidFill>
                  <a:srgbClr val="FFC000"/>
                </a:solidFill>
                <a:effectLst/>
                <a:latin typeface="Calibri" panose="020F0502020204030204" pitchFamily="34" charset="0"/>
                <a:ea typeface="Times New Roman" panose="02020603050405020304" pitchFamily="18" charset="0"/>
              </a:rPr>
              <a:t>Introductions how to use the club equipment </a:t>
            </a:r>
            <a:r>
              <a:rPr lang="en-GB" sz="1600" dirty="0">
                <a:effectLst/>
                <a:latin typeface="Calibri" panose="020F0502020204030204" pitchFamily="34" charset="0"/>
                <a:ea typeface="Times New Roman" panose="02020603050405020304" pitchFamily="18" charset="0"/>
              </a:rPr>
              <a:t>for day (sun) and night observing.</a:t>
            </a:r>
          </a:p>
          <a:p>
            <a:pPr marL="0" lvl="0" indent="0">
              <a:buNone/>
            </a:pPr>
            <a:r>
              <a:rPr lang="en-GB" sz="1600" dirty="0">
                <a:effectLst/>
                <a:latin typeface="Calibri" panose="020F0502020204030204" pitchFamily="34" charset="0"/>
                <a:ea typeface="Times New Roman" panose="02020603050405020304" pitchFamily="18" charset="0"/>
              </a:rPr>
              <a:t>- A </a:t>
            </a:r>
            <a:r>
              <a:rPr lang="en-GB" sz="1600" dirty="0">
                <a:solidFill>
                  <a:srgbClr val="FFC000"/>
                </a:solidFill>
                <a:effectLst/>
                <a:latin typeface="Calibri" panose="020F0502020204030204" pitchFamily="34" charset="0"/>
                <a:ea typeface="Times New Roman" panose="02020603050405020304" pitchFamily="18" charset="0"/>
              </a:rPr>
              <a:t>report from Matthias </a:t>
            </a:r>
            <a:r>
              <a:rPr lang="en-GB" sz="1600" dirty="0">
                <a:effectLst/>
                <a:latin typeface="Calibri" panose="020F0502020204030204" pitchFamily="34" charset="0"/>
                <a:ea typeface="Times New Roman" panose="02020603050405020304" pitchFamily="18" charset="0"/>
              </a:rPr>
              <a:t>about his roof-top observatory ;) </a:t>
            </a:r>
          </a:p>
          <a:p>
            <a:pPr marL="0" lvl="0" indent="0">
              <a:buNone/>
            </a:pPr>
            <a:r>
              <a:rPr lang="en-GB" sz="1600" dirty="0">
                <a:latin typeface="Calibri" panose="020F0502020204030204" pitchFamily="34" charset="0"/>
                <a:ea typeface="Times New Roman" panose="02020603050405020304" pitchFamily="18" charset="0"/>
              </a:rPr>
              <a:t>- </a:t>
            </a:r>
            <a:r>
              <a:rPr lang="en-GB" sz="1600" dirty="0">
                <a:effectLst/>
                <a:latin typeface="Calibri" panose="020F0502020204030204" pitchFamily="34" charset="0"/>
                <a:ea typeface="Times New Roman" panose="02020603050405020304" pitchFamily="18" charset="0"/>
              </a:rPr>
              <a:t>A </a:t>
            </a:r>
            <a:r>
              <a:rPr lang="en-GB" sz="1600" dirty="0">
                <a:solidFill>
                  <a:srgbClr val="FFC000"/>
                </a:solidFill>
                <a:effectLst/>
                <a:latin typeface="Calibri" panose="020F0502020204030204" pitchFamily="34" charset="0"/>
                <a:ea typeface="Times New Roman" panose="02020603050405020304" pitchFamily="18" charset="0"/>
              </a:rPr>
              <a:t>report from Matthias </a:t>
            </a:r>
            <a:r>
              <a:rPr lang="en-GB" sz="1600" dirty="0">
                <a:effectLst/>
                <a:latin typeface="Calibri" panose="020F0502020204030204" pitchFamily="34" charset="0"/>
                <a:ea typeface="Times New Roman" panose="02020603050405020304" pitchFamily="18" charset="0"/>
              </a:rPr>
              <a:t>about his experience with </a:t>
            </a:r>
            <a:r>
              <a:rPr lang="en-GB" sz="1600" dirty="0" err="1">
                <a:effectLst/>
                <a:latin typeface="Calibri" panose="020F0502020204030204" pitchFamily="34" charset="0"/>
                <a:ea typeface="Times New Roman" panose="02020603050405020304" pitchFamily="18" charset="0"/>
              </a:rPr>
              <a:t>Astroberry</a:t>
            </a:r>
            <a:r>
              <a:rPr lang="en-GB" sz="1600" dirty="0">
                <a:effectLst/>
                <a:latin typeface="Calibri" panose="020F0502020204030204" pitchFamily="34" charset="0"/>
                <a:ea typeface="Times New Roman" panose="02020603050405020304" pitchFamily="18" charset="0"/>
              </a:rPr>
              <a:t> ;)</a:t>
            </a:r>
          </a:p>
          <a:p>
            <a:pPr marL="0" lvl="0" indent="0">
              <a:buNone/>
            </a:pPr>
            <a:endParaRPr lang="en-GB" sz="1600" dirty="0">
              <a:latin typeface="Calibri" panose="020F0502020204030204" pitchFamily="34" charset="0"/>
              <a:ea typeface="Times New Roman" panose="02020603050405020304" pitchFamily="18" charset="0"/>
            </a:endParaRPr>
          </a:p>
          <a:p>
            <a:pPr marL="0" lvl="0" indent="0">
              <a:buNone/>
            </a:pPr>
            <a:r>
              <a:rPr lang="en-GB" sz="1600" dirty="0">
                <a:effectLst/>
                <a:latin typeface="Calibri" panose="020F0502020204030204" pitchFamily="34" charset="0"/>
                <a:ea typeface="Times New Roman" panose="02020603050405020304" pitchFamily="18" charset="0"/>
              </a:rPr>
              <a:t>Thanks to all the members that have replied !</a:t>
            </a:r>
          </a:p>
          <a:p>
            <a:pPr marL="0" lvl="0" indent="0">
              <a:buNone/>
            </a:pPr>
            <a:endParaRPr lang="en-GB" sz="1600" dirty="0">
              <a:effectLst/>
              <a:latin typeface="Calibri" panose="020F0502020204030204" pitchFamily="34" charset="0"/>
              <a:ea typeface="Times New Roman" panose="02020603050405020304" pitchFamily="18" charset="0"/>
            </a:endParaRPr>
          </a:p>
          <a:p>
            <a:pPr marL="0" lvl="0" indent="0">
              <a:buNone/>
            </a:pPr>
            <a:endParaRPr lang="en-GB" sz="1600" dirty="0">
              <a:effectLst/>
              <a:latin typeface="Calibri" panose="020F0502020204030204" pitchFamily="34" charset="0"/>
              <a:ea typeface="Times New Roman" panose="02020603050405020304" pitchFamily="18" charset="0"/>
            </a:endParaRPr>
          </a:p>
          <a:p>
            <a:pPr marL="342900" lvl="0" indent="-342900">
              <a:buFont typeface="+mj-lt"/>
              <a:buAutoNum type="arabicPeriod"/>
            </a:pPr>
            <a:endParaRPr lang="en-GB" sz="1100" dirty="0">
              <a:effectLst/>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1016257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6739</TotalTime>
  <Words>1513</Words>
  <Application>Microsoft Office PowerPoint</Application>
  <PresentationFormat>On-screen Show (4:3)</PresentationFormat>
  <Paragraphs>146</Paragraphs>
  <Slides>16</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Times New Roman</vt:lpstr>
      <vt:lpstr>Wingdings</vt:lpstr>
      <vt:lpstr>Office Theme</vt:lpstr>
      <vt:lpstr>Annual meeting of the CERN Astronomy Club.</vt:lpstr>
      <vt:lpstr>Agenda</vt:lpstr>
      <vt:lpstr>Overview of club activities 2023.</vt:lpstr>
      <vt:lpstr>New 8’’ Dobson.</vt:lpstr>
      <vt:lpstr>La nuit est belle 4th edition .</vt:lpstr>
      <vt:lpstr>Other activities 2023.</vt:lpstr>
      <vt:lpstr>Survey of members interest.</vt:lpstr>
      <vt:lpstr>Survey of member’s interest.</vt:lpstr>
      <vt:lpstr>Survey of member’s interest.</vt:lpstr>
      <vt:lpstr>Take away from survey:</vt:lpstr>
      <vt:lpstr>Club accounts.</vt:lpstr>
      <vt:lpstr>Election of members of commitee.</vt:lpstr>
      <vt:lpstr>Outlook for 2024.</vt:lpstr>
      <vt:lpstr>Proposals/suggestions for discussion</vt:lpstr>
      <vt:lpstr>PowerPoint Presentation</vt:lpstr>
      <vt:lpstr>Useful information.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 Buytaert</dc:creator>
  <cp:lastModifiedBy>Jan Buytaert</cp:lastModifiedBy>
  <cp:revision>277</cp:revision>
  <cp:lastPrinted>2023-03-02T12:36:56Z</cp:lastPrinted>
  <dcterms:created xsi:type="dcterms:W3CDTF">2013-01-17T08:12:50Z</dcterms:created>
  <dcterms:modified xsi:type="dcterms:W3CDTF">2024-02-26T16:37:47Z</dcterms:modified>
</cp:coreProperties>
</file>