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8" r:id="rId3"/>
    <p:sldId id="267" r:id="rId4"/>
    <p:sldId id="263" r:id="rId5"/>
    <p:sldId id="262" r:id="rId6"/>
    <p:sldId id="264" r:id="rId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060"/>
    <a:srgbClr val="009821"/>
    <a:srgbClr val="002A7F"/>
    <a:srgbClr val="000000"/>
    <a:srgbClr val="9437FF"/>
    <a:srgbClr val="0432FF"/>
    <a:srgbClr val="E32351"/>
    <a:srgbClr val="FCBE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1"/>
    <p:restoredTop sz="91644"/>
  </p:normalViewPr>
  <p:slideViewPr>
    <p:cSldViewPr snapToGrid="0" snapToObjects="1">
      <p:cViewPr>
        <p:scale>
          <a:sx n="105" d="100"/>
          <a:sy n="105" d="100"/>
        </p:scale>
        <p:origin x="144" y="4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2624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106FC6-8F7B-8946-BB5E-854F501DA6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55D29-386E-7AC9-7AAA-FD8C278E2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9505F-BF29-924D-A027-0D866DE6FDE2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BF9EA-8E7E-CA5C-4FC0-69E900491A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20D7B-FF4E-0106-0CB0-B12628A1E1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5067A-B79E-0344-B741-DE23A7D6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71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964B6-75A6-314F-9149-D72A4A8443D0}" type="datetimeFigureOut">
              <a:rPr lang="en-CH" smtClean="0"/>
              <a:t>4/9/25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994D9-45EC-B945-B651-AA76890947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218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31669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2862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Date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320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 dirty="0"/>
              <a:t>Event Name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52FD213-D9BF-62E7-B1C5-2B7503CE58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C1B4FE-9ADD-184D-905B-58B3BE2AACD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FD773BC-D2C1-2A2A-2348-6B6A0BA3D5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3C0C04F-B44F-26EB-8117-18D30291C1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5C41E07-8EB0-8E6B-C255-AAAD1D1EE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11449774" cy="47884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5451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C0E5D-AB97-8D4C-B78A-C2287BDC5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225" y="1343918"/>
            <a:ext cx="5619600" cy="48330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34605-E615-BE49-93F9-3455111A5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6174" y="1343918"/>
            <a:ext cx="5619600" cy="48330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ABFBC-0E79-5045-ADC6-671F17B1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36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sv-SE" dirty="0"/>
              <a:t>Date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947DA-2D59-8142-8AA4-0B00D94C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225" y="6357600"/>
            <a:ext cx="4320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 dirty="0"/>
              <a:t>Event Name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122BF-BB86-EF44-8B72-7E87605B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2574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F26A86-D896-7F8C-E9C7-E7287D8660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5CF36A-1076-26E1-672B-339BC1DD9D6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42746AA-8926-EF08-DFCA-B31ADD5082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B4CE928-00E0-9352-A404-E2C519C09A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4469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FA5D-9DAB-FB40-BFAC-F669F460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6225" y="1224961"/>
            <a:ext cx="56213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0FA8E-5FBA-974F-9A09-4285AFA2B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2039121"/>
            <a:ext cx="5621350" cy="4140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6C820-6C0D-E64A-9654-E341A7243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22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36729-57F6-E840-8F93-A1DE2D56E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2" y="2035994"/>
            <a:ext cx="5183188" cy="4140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6C8FD0-ADC0-0F45-ABDD-D243E71C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36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Date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5FAA4-B020-6F41-877A-44F6F078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225" y="6357600"/>
            <a:ext cx="4320000" cy="363600"/>
          </a:xfrm>
          <a:prstGeom prst="rect">
            <a:avLst/>
          </a:prstGeom>
        </p:spPr>
        <p:txBody>
          <a:bodyPr/>
          <a:lstStyle>
            <a:lvl1pPr>
              <a:defRPr i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Event Name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15F96-FA23-FE47-9600-0644253C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3600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DBB5F0F-3392-E051-EFE2-7EEEF0DFED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BEF004D-91AB-4CA5-7A36-5DE404C3309F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1F25697-672F-29BA-689B-8C1B022C3F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2A4544D-4CB0-3895-29BD-E592AB7E45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9873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F045-E7B0-EF4C-823B-27FF86C9E6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08053" y="2214391"/>
            <a:ext cx="9144000" cy="795805"/>
          </a:xfrm>
        </p:spPr>
        <p:txBody>
          <a:bodyPr tIns="0" bIns="0" anchor="b">
            <a:normAutofit/>
          </a:bodyPr>
          <a:lstStyle>
            <a:lvl1pPr algn="l">
              <a:defRPr sz="4400" b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Title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6D805-F13F-0044-98D4-371A94F188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608053" y="3016935"/>
            <a:ext cx="9144000" cy="675629"/>
          </a:xfrm>
        </p:spPr>
        <p:txBody>
          <a:bodyPr tIns="0" bIns="0">
            <a:normAutofit/>
          </a:bodyPr>
          <a:lstStyle>
            <a:lvl1pPr marL="0" indent="0" algn="l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CH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233DCE-4D2E-D3D4-BF53-95E22877A468}"/>
              </a:ext>
            </a:extLst>
          </p:cNvPr>
          <p:cNvCxnSpPr>
            <a:cxnSpLocks/>
          </p:cNvCxnSpPr>
          <p:nvPr userDrawn="1"/>
        </p:nvCxnSpPr>
        <p:spPr>
          <a:xfrm>
            <a:off x="1608053" y="1998195"/>
            <a:ext cx="3480053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F3A613-3EAF-45EF-8340-D7B33B35A8A1}"/>
              </a:ext>
            </a:extLst>
          </p:cNvPr>
          <p:cNvCxnSpPr>
            <a:cxnSpLocks/>
          </p:cNvCxnSpPr>
          <p:nvPr userDrawn="1"/>
        </p:nvCxnSpPr>
        <p:spPr>
          <a:xfrm>
            <a:off x="4446337" y="3879595"/>
            <a:ext cx="3673514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CD2ED85-B8D6-36C0-563F-6E9D62463E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8783" y="235334"/>
            <a:ext cx="1087851" cy="1087851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2A4EDC6-DF3C-272E-E063-6E7DD0408B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349837" y="4558177"/>
            <a:ext cx="4003964" cy="288000"/>
          </a:xfrm>
        </p:spPr>
        <p:txBody>
          <a:bodyPr bIns="0">
            <a:normAutofit/>
          </a:bodyPr>
          <a:lstStyle>
            <a:lvl1pPr marL="0" indent="0">
              <a:buNone/>
              <a:defRPr sz="1600" b="1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First Author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A1487A9-E070-9DC5-E41A-ADE82DDF7DC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349837" y="4865069"/>
            <a:ext cx="4003964" cy="1072091"/>
          </a:xfrm>
        </p:spPr>
        <p:txBody>
          <a:bodyPr tIns="46800">
            <a:normAutofit/>
          </a:bodyPr>
          <a:lstStyle>
            <a:lvl1pPr marL="0" indent="0">
              <a:spcBef>
                <a:spcPts val="0"/>
              </a:spcBef>
              <a:buNone/>
              <a:defRPr sz="140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Second author, third author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Data Science for Beam Operation</a:t>
            </a:r>
          </a:p>
          <a:p>
            <a:pPr lvl="0"/>
            <a:r>
              <a:rPr lang="en-US" i="1" dirty="0"/>
              <a:t>Beams Department</a:t>
            </a:r>
            <a:endParaRPr lang="en-US" b="1" dirty="0"/>
          </a:p>
          <a:p>
            <a:pPr lvl="0"/>
            <a:r>
              <a:rPr lang="en-US" b="1" dirty="0"/>
              <a:t>CERN</a:t>
            </a:r>
            <a:endParaRPr lang="en-US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056B5DB-8766-CAED-BB29-A09B4ED524C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0474736" y="6264000"/>
            <a:ext cx="1440000" cy="365125"/>
          </a:xfrm>
        </p:spPr>
        <p:txBody>
          <a:bodyPr/>
          <a:lstStyle>
            <a:lvl1pPr algn="r">
              <a:defRPr sz="1600" i="1">
                <a:solidFill>
                  <a:srgbClr val="002060"/>
                </a:solidFill>
              </a:defRPr>
            </a:lvl1pPr>
          </a:lstStyle>
          <a:p>
            <a:r>
              <a:rPr lang="sv-SE" dirty="0"/>
              <a:t>Date</a:t>
            </a:r>
            <a:endParaRPr lang="en-CH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395F1551-7C08-4E2A-82CE-0836EB8EBE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93553" y="6264000"/>
            <a:ext cx="4320000" cy="365125"/>
          </a:xfrm>
        </p:spPr>
        <p:txBody>
          <a:bodyPr/>
          <a:lstStyle>
            <a:lvl1pPr>
              <a:defRPr sz="160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Event Name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391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B0CFC-0CE0-5148-AA18-ACFB0E0D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B6887-1102-C649-999D-08235755B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0047-40CA-9A43-9E13-53CE87AB0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635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605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Date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320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 dirty="0"/>
              <a:t>Event Name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52FD213-D9BF-62E7-B1C5-2B7503CE58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C1B4FE-9ADD-184D-905B-58B3BE2AACD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FD773BC-D2C1-2A2A-2348-6B6A0BA3D5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3C0C04F-B44F-26EB-8117-18D30291C1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03656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C18683-7D14-A14F-8167-7077D4EA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96AC8-DF34-D541-BA51-AD76BAA7C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C204-EBA2-A145-8526-6CF701189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76000" y="6356350"/>
            <a:ext cx="14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dirty="0"/>
              <a:t>Date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20BE3-8F69-0648-8DB1-DA9D859F4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47344" y="6356350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Event Name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80F-0846-CC49-9701-1ABF0D8A4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11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2" r:id="rId2"/>
    <p:sldLayoutId id="2147483653" r:id="rId3"/>
    <p:sldLayoutId id="2147483649" r:id="rId4"/>
    <p:sldLayoutId id="2147483651" r:id="rId5"/>
    <p:sldLayoutId id="2147483655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60F5E-CDAC-72A4-75B6-DADA79281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8053" y="2214392"/>
            <a:ext cx="9144000" cy="706758"/>
          </a:xfrm>
        </p:spPr>
        <p:txBody>
          <a:bodyPr/>
          <a:lstStyle/>
          <a:p>
            <a:r>
              <a:rPr lang="en-US" dirty="0"/>
              <a:t>CERN Visits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B2723-2DA1-9555-BD15-886E9EE1E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8053" y="2956930"/>
            <a:ext cx="9144000" cy="735635"/>
          </a:xfrm>
        </p:spPr>
        <p:txBody>
          <a:bodyPr>
            <a:normAutofit/>
          </a:bodyPr>
          <a:lstStyle/>
          <a:p>
            <a:r>
              <a:rPr lang="en-US" sz="2400" dirty="0"/>
              <a:t>ICFA </a:t>
            </a:r>
            <a:r>
              <a:rPr lang="en-US" sz="2400" dirty="0" err="1"/>
              <a:t>MaLAPA</a:t>
            </a:r>
            <a:r>
              <a:rPr lang="en-US" sz="2400" dirty="0"/>
              <a:t> Mini-Workshop</a:t>
            </a:r>
            <a:br>
              <a:rPr lang="en-US" sz="2400" dirty="0"/>
            </a:br>
            <a:r>
              <a:rPr lang="en-US" sz="2400" dirty="0"/>
              <a:t>2025-04-11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60A6F7-E1FD-6FFD-873E-5A93F448A27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5533A9-7E92-F53F-4DC9-A5EC8E23EE2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 descr="Inside the CERN Control Centre during the start of LHC Run 3 - CERN  Document Server">
            <a:extLst>
              <a:ext uri="{FF2B5EF4-FFF2-40B4-BE49-F238E27FC236}">
                <a16:creationId xmlns:a16="http://schemas.microsoft.com/office/drawing/2014/main" id="{E2C3F20B-9F38-E9BC-C2E1-6343610B3E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0" t="80"/>
          <a:stretch/>
        </p:blipFill>
        <p:spPr bwMode="auto">
          <a:xfrm>
            <a:off x="7255856" y="0"/>
            <a:ext cx="7426036" cy="687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07165C5-C02A-9804-3DCB-F896A1A58A3D}"/>
              </a:ext>
            </a:extLst>
          </p:cNvPr>
          <p:cNvSpPr/>
          <p:nvPr/>
        </p:nvSpPr>
        <p:spPr>
          <a:xfrm rot="19066255">
            <a:off x="5400223" y="-939956"/>
            <a:ext cx="6351518" cy="3069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596FE1-B8F0-B326-9D06-31090115E2B7}"/>
              </a:ext>
            </a:extLst>
          </p:cNvPr>
          <p:cNvSpPr/>
          <p:nvPr/>
        </p:nvSpPr>
        <p:spPr>
          <a:xfrm rot="3384292">
            <a:off x="5138675" y="4776448"/>
            <a:ext cx="3747632" cy="3069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05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AD / ELENA Complex : The Antimatter factory | Experimental Areas">
            <a:extLst>
              <a:ext uri="{FF2B5EF4-FFF2-40B4-BE49-F238E27FC236}">
                <a16:creationId xmlns:a16="http://schemas.microsoft.com/office/drawing/2014/main" id="{489ABD35-59E0-8283-1E93-EC93F707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561" y="3179598"/>
            <a:ext cx="6803165" cy="454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Robotic solutions and virtual reality for accelerators maintenance | Open  Days 2019">
            <a:extLst>
              <a:ext uri="{FF2B5EF4-FFF2-40B4-BE49-F238E27FC236}">
                <a16:creationId xmlns:a16="http://schemas.microsoft.com/office/drawing/2014/main" id="{C80395BC-03D1-5060-7937-04410546B6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" t="3685" r="2886" b="4847"/>
          <a:stretch/>
        </p:blipFill>
        <p:spPr bwMode="auto">
          <a:xfrm flipH="1">
            <a:off x="5819062" y="-635415"/>
            <a:ext cx="6374211" cy="410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TE-MSC Open Days 2024 – B180 / 183 - CERN Document Server">
            <a:extLst>
              <a:ext uri="{FF2B5EF4-FFF2-40B4-BE49-F238E27FC236}">
                <a16:creationId xmlns:a16="http://schemas.microsoft.com/office/drawing/2014/main" id="{9F7F02D4-DFD8-DAD5-2F9F-2AAC366960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73" b="22687"/>
          <a:stretch/>
        </p:blipFill>
        <p:spPr bwMode="auto">
          <a:xfrm>
            <a:off x="-374755" y="2964020"/>
            <a:ext cx="6268162" cy="419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nside the CERN Control Centre during the start of LHC Run 3 - CERN  Document Server">
            <a:extLst>
              <a:ext uri="{FF2B5EF4-FFF2-40B4-BE49-F238E27FC236}">
                <a16:creationId xmlns:a16="http://schemas.microsoft.com/office/drawing/2014/main" id="{8895D7A0-63A6-B502-A66B-11C22D2A3C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" t="80" r="2"/>
          <a:stretch/>
        </p:blipFill>
        <p:spPr bwMode="auto">
          <a:xfrm>
            <a:off x="-867438" y="-1030152"/>
            <a:ext cx="6639347" cy="442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F73572-693C-858B-5E34-C42A123A7C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77A603A-0036-4743-D30A-CA04590C62AA}"/>
              </a:ext>
            </a:extLst>
          </p:cNvPr>
          <p:cNvSpPr/>
          <p:nvPr/>
        </p:nvSpPr>
        <p:spPr>
          <a:xfrm>
            <a:off x="5707015" y="-702061"/>
            <a:ext cx="224091" cy="1519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98BE41-FDB1-FF7C-1A80-D821122C97F6}"/>
              </a:ext>
            </a:extLst>
          </p:cNvPr>
          <p:cNvSpPr/>
          <p:nvPr/>
        </p:nvSpPr>
        <p:spPr>
          <a:xfrm>
            <a:off x="5753003" y="6168791"/>
            <a:ext cx="242997" cy="13246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E20F4CD-8724-8CA3-C09D-A0AB0D9D9CF0}"/>
              </a:ext>
            </a:extLst>
          </p:cNvPr>
          <p:cNvSpPr/>
          <p:nvPr/>
        </p:nvSpPr>
        <p:spPr>
          <a:xfrm rot="5400000">
            <a:off x="10236169" y="1329167"/>
            <a:ext cx="224091" cy="4126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74B323B-42DB-0EB7-967C-7118FC5C051B}"/>
              </a:ext>
            </a:extLst>
          </p:cNvPr>
          <p:cNvSpPr/>
          <p:nvPr/>
        </p:nvSpPr>
        <p:spPr>
          <a:xfrm rot="5400000">
            <a:off x="975258" y="1365958"/>
            <a:ext cx="224091" cy="4126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676987E-131D-B8B7-789D-1BF7278FB265}"/>
              </a:ext>
            </a:extLst>
          </p:cNvPr>
          <p:cNvGrpSpPr/>
          <p:nvPr/>
        </p:nvGrpSpPr>
        <p:grpSpPr>
          <a:xfrm>
            <a:off x="3042044" y="689208"/>
            <a:ext cx="5459730" cy="5479583"/>
            <a:chOff x="3224562" y="803453"/>
            <a:chExt cx="5459730" cy="547958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1BB96A9-36E6-4207-6CAF-E97C8AC4D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24562" y="803453"/>
              <a:ext cx="5459730" cy="5479583"/>
            </a:xfrm>
            <a:prstGeom prst="ellipse">
              <a:avLst/>
            </a:prstGeom>
            <a:ln w="38100" cap="rnd">
              <a:solidFill>
                <a:schemeClr val="bg1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640D77B-ADC2-8AA8-BC6D-3421F9E6F203}"/>
                </a:ext>
              </a:extLst>
            </p:cNvPr>
            <p:cNvSpPr txBox="1"/>
            <p:nvPr/>
          </p:nvSpPr>
          <p:spPr>
            <a:xfrm>
              <a:off x="6257682" y="2092887"/>
              <a:ext cx="415498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📍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AA9797B-82AC-935C-F5EB-6EE6DCC3B053}"/>
                </a:ext>
              </a:extLst>
            </p:cNvPr>
            <p:cNvSpPr txBox="1"/>
            <p:nvPr/>
          </p:nvSpPr>
          <p:spPr>
            <a:xfrm>
              <a:off x="5849271" y="2585576"/>
              <a:ext cx="415498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📍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05E9921-17AA-A09A-70CA-7A630258FDB3}"/>
                </a:ext>
              </a:extLst>
            </p:cNvPr>
            <p:cNvSpPr txBox="1"/>
            <p:nvPr/>
          </p:nvSpPr>
          <p:spPr>
            <a:xfrm>
              <a:off x="4967630" y="5047025"/>
              <a:ext cx="415498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📍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7C4BA7A-FC7E-E66D-A45D-ECC1B24CE9ED}"/>
                </a:ext>
              </a:extLst>
            </p:cNvPr>
            <p:cNvSpPr txBox="1"/>
            <p:nvPr/>
          </p:nvSpPr>
          <p:spPr>
            <a:xfrm>
              <a:off x="4433042" y="4537133"/>
              <a:ext cx="415498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📍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81DE853A-2BB9-E72B-4F3F-04239D40F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822" y="1226537"/>
            <a:ext cx="2438479" cy="460458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Visit Points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2A782E-4262-E785-DF3F-D8A9C14269FC}"/>
              </a:ext>
            </a:extLst>
          </p:cNvPr>
          <p:cNvSpPr txBox="1"/>
          <p:nvPr/>
        </p:nvSpPr>
        <p:spPr>
          <a:xfrm>
            <a:off x="5217292" y="2690333"/>
            <a:ext cx="657209" cy="372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CCC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BBB90E-39BE-3E5F-27AB-F4A3B3295CA5}"/>
              </a:ext>
            </a:extLst>
          </p:cNvPr>
          <p:cNvSpPr txBox="1"/>
          <p:nvPr/>
        </p:nvSpPr>
        <p:spPr>
          <a:xfrm>
            <a:off x="6418159" y="1839441"/>
            <a:ext cx="1567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Robotics lab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8AD6D0-332A-9F03-2A51-2913E3962881}"/>
              </a:ext>
            </a:extLst>
          </p:cNvPr>
          <p:cNvSpPr txBox="1"/>
          <p:nvPr/>
        </p:nvSpPr>
        <p:spPr>
          <a:xfrm>
            <a:off x="4666022" y="5319529"/>
            <a:ext cx="525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259ACF-7AE0-8787-39F5-DD5A532A3AB5}"/>
              </a:ext>
            </a:extLst>
          </p:cNvPr>
          <p:cNvSpPr txBox="1"/>
          <p:nvPr/>
        </p:nvSpPr>
        <p:spPr>
          <a:xfrm>
            <a:off x="4541143" y="4280479"/>
            <a:ext cx="72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LMF</a:t>
            </a:r>
          </a:p>
        </p:txBody>
      </p:sp>
    </p:spTree>
    <p:extLst>
      <p:ext uri="{BB962C8B-B14F-4D97-AF65-F5344CB8AC3E}">
        <p14:creationId xmlns:p14="http://schemas.microsoft.com/office/powerpoint/2010/main" val="3364017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68E957D-279F-CFA5-1D42-84A6593549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49030" y="574964"/>
            <a:ext cx="5190252" cy="32769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BFB5A4-17B2-DE1C-C518-7DE454FD9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9028" y="107287"/>
            <a:ext cx="5190252" cy="460458"/>
          </a:xfrm>
        </p:spPr>
        <p:txBody>
          <a:bodyPr/>
          <a:lstStyle/>
          <a:p>
            <a:r>
              <a:rPr lang="en-US" dirty="0"/>
              <a:t>Visit schedule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CD16A1-172F-15B4-200C-C044DB263F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49030" y="1011936"/>
            <a:ext cx="6276970" cy="5535168"/>
          </a:xfrm>
        </p:spPr>
        <p:txBody>
          <a:bodyPr>
            <a:normAutofit fontScale="70000" lnSpcReduction="20000"/>
          </a:bodyPr>
          <a:lstStyle/>
          <a:p>
            <a:pPr algn="l">
              <a:buNone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Shuttle departure: 13:10 from CERN Hotel / R1</a:t>
            </a:r>
          </a:p>
          <a:p>
            <a:pPr algn="l">
              <a:buNone/>
            </a:pPr>
            <a:endParaRPr lang="en-US" sz="2400" b="1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>
              <a:buNone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Group 1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13:30 - 14:15: Antiproton Decelerator (AD)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14:30 - 15:15: CERN Control Center (CCC)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15:30 - 16:15: Robotics Lab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</a:p>
          <a:p>
            <a:pPr algn="l">
              <a:buNone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Group 2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13:30 - 14:15: CCC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14:30 - 15:15: Robotics Lab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15:30 - 16:15: AD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</a:p>
          <a:p>
            <a:pPr algn="l">
              <a:buNone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Group 3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13:30 - 14:15: Large Magnet Facility (LMF)</a:t>
            </a:r>
          </a:p>
          <a:p>
            <a:pPr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14:30 - 15:15: AD</a:t>
            </a:r>
          </a:p>
          <a:p>
            <a:pPr marL="0" indent="0" algn="l"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15:30 - 16:15: CCC</a:t>
            </a:r>
          </a:p>
          <a:p>
            <a:pPr marL="0" indent="0" algn="l">
              <a:buNone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Shuttle return: 16:30 at CERN Hotel / R1</a:t>
            </a:r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5" name="Picture 2" descr="The robots of CERN | symmetry magazine">
            <a:extLst>
              <a:ext uri="{FF2B5EF4-FFF2-40B4-BE49-F238E27FC236}">
                <a16:creationId xmlns:a16="http://schemas.microsoft.com/office/drawing/2014/main" id="{9B264E5A-7F15-B112-B670-4CE3744049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0" t="-364" r="34022" b="738"/>
          <a:stretch/>
        </p:blipFill>
        <p:spPr bwMode="auto">
          <a:xfrm>
            <a:off x="-553533" y="-29245"/>
            <a:ext cx="5691293" cy="688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29A72F-924C-7C8A-3BCF-62B37E9B5DE0}"/>
              </a:ext>
            </a:extLst>
          </p:cNvPr>
          <p:cNvCxnSpPr/>
          <p:nvPr/>
        </p:nvCxnSpPr>
        <p:spPr>
          <a:xfrm flipH="1">
            <a:off x="9590043" y="2205256"/>
            <a:ext cx="890016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ADB17B2-BE28-0966-60EB-57AFC2D8423A}"/>
              </a:ext>
            </a:extLst>
          </p:cNvPr>
          <p:cNvSpPr txBox="1"/>
          <p:nvPr/>
        </p:nvSpPr>
        <p:spPr>
          <a:xfrm>
            <a:off x="10480059" y="2066756"/>
            <a:ext cx="1479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Opportunity to leave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AB0644-3A9C-65EB-DDBE-1D4AAD8182AA}"/>
              </a:ext>
            </a:extLst>
          </p:cNvPr>
          <p:cNvCxnSpPr>
            <a:cxnSpLocks/>
          </p:cNvCxnSpPr>
          <p:nvPr/>
        </p:nvCxnSpPr>
        <p:spPr>
          <a:xfrm flipH="1">
            <a:off x="7388352" y="4065497"/>
            <a:ext cx="3091707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C4F2622-2FEF-82C7-A168-6EB74BA8B7CE}"/>
              </a:ext>
            </a:extLst>
          </p:cNvPr>
          <p:cNvSpPr txBox="1"/>
          <p:nvPr/>
        </p:nvSpPr>
        <p:spPr>
          <a:xfrm>
            <a:off x="10480059" y="3926997"/>
            <a:ext cx="1479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Opportunity to leave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864A102-26AB-C199-1774-1DF387576367}"/>
              </a:ext>
            </a:extLst>
          </p:cNvPr>
          <p:cNvCxnSpPr>
            <a:cxnSpLocks/>
          </p:cNvCxnSpPr>
          <p:nvPr/>
        </p:nvCxnSpPr>
        <p:spPr>
          <a:xfrm flipH="1">
            <a:off x="7388352" y="5556460"/>
            <a:ext cx="3091707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E0A380A-C405-F15D-C4D4-49453BE463D4}"/>
              </a:ext>
            </a:extLst>
          </p:cNvPr>
          <p:cNvSpPr txBox="1"/>
          <p:nvPr/>
        </p:nvSpPr>
        <p:spPr>
          <a:xfrm>
            <a:off x="10480059" y="5417960"/>
            <a:ext cx="1479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Opportunity to leave</a:t>
            </a:r>
          </a:p>
        </p:txBody>
      </p:sp>
    </p:spTree>
    <p:extLst>
      <p:ext uri="{BB962C8B-B14F-4D97-AF65-F5344CB8AC3E}">
        <p14:creationId xmlns:p14="http://schemas.microsoft.com/office/powerpoint/2010/main" val="221118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110DCD-0D1D-BFE9-4F78-AC0DC52849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B5948D-391D-E58A-C011-2A8DE48D8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guides for this afternoon</a:t>
            </a:r>
          </a:p>
        </p:txBody>
      </p:sp>
      <p:pic>
        <p:nvPicPr>
          <p:cNvPr id="7" name="Content Placeholder 6" descr="A person in a white shirt&#10;&#10;AI-generated content may be incorrect.">
            <a:extLst>
              <a:ext uri="{FF2B5EF4-FFF2-40B4-BE49-F238E27FC236}">
                <a16:creationId xmlns:a16="http://schemas.microsoft.com/office/drawing/2014/main" id="{0C4BACCD-BB18-6B11-651D-E40E6583E0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17408" y="2216663"/>
            <a:ext cx="1769358" cy="221169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963C53-F699-739B-D892-3CEF72B514DB}"/>
              </a:ext>
            </a:extLst>
          </p:cNvPr>
          <p:cNvSpPr txBox="1"/>
          <p:nvPr/>
        </p:nvSpPr>
        <p:spPr>
          <a:xfrm>
            <a:off x="2093967" y="5466518"/>
            <a:ext cx="8645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Please stick to us, and and if you have any problems or need to leave early, let us know!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9" name="Picture 8" descr="A person smiling for a picture&#10;&#10;AI-generated content may be incorrect.">
            <a:extLst>
              <a:ext uri="{FF2B5EF4-FFF2-40B4-BE49-F238E27FC236}">
                <a16:creationId xmlns:a16="http://schemas.microsoft.com/office/drawing/2014/main" id="{0EBB531A-F13E-001A-451F-45F9517F9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796" y="2216662"/>
            <a:ext cx="1767895" cy="2211698"/>
          </a:xfrm>
          <a:prstGeom prst="rect">
            <a:avLst/>
          </a:prstGeom>
        </p:spPr>
      </p:pic>
      <p:pic>
        <p:nvPicPr>
          <p:cNvPr id="11" name="Picture 10" descr="A person smiling in front of a green wall&#10;&#10;AI-generated content may be incorrect.">
            <a:extLst>
              <a:ext uri="{FF2B5EF4-FFF2-40B4-BE49-F238E27FC236}">
                <a16:creationId xmlns:a16="http://schemas.microsoft.com/office/drawing/2014/main" id="{1239BD20-83E1-FCE9-4C4B-CADD0A2E97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067" y="2216662"/>
            <a:ext cx="1768801" cy="22116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CBA2A7-24EC-51B8-4017-6AA2ABF1BB09}"/>
              </a:ext>
            </a:extLst>
          </p:cNvPr>
          <p:cNvSpPr txBox="1"/>
          <p:nvPr/>
        </p:nvSpPr>
        <p:spPr>
          <a:xfrm>
            <a:off x="2451556" y="1847330"/>
            <a:ext cx="9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Group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D3320B-8048-CCD7-DF95-0D9468913A61}"/>
              </a:ext>
            </a:extLst>
          </p:cNvPr>
          <p:cNvSpPr txBox="1"/>
          <p:nvPr/>
        </p:nvSpPr>
        <p:spPr>
          <a:xfrm>
            <a:off x="5373280" y="1847330"/>
            <a:ext cx="9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Group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C1CB5A-7133-1929-28A3-24265A4767BA}"/>
              </a:ext>
            </a:extLst>
          </p:cNvPr>
          <p:cNvSpPr txBox="1"/>
          <p:nvPr/>
        </p:nvSpPr>
        <p:spPr>
          <a:xfrm>
            <a:off x="8630900" y="1847330"/>
            <a:ext cx="9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Group 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F95D42-4166-2ADB-F5BA-FFF43219BD43}"/>
              </a:ext>
            </a:extLst>
          </p:cNvPr>
          <p:cNvSpPr txBox="1"/>
          <p:nvPr/>
        </p:nvSpPr>
        <p:spPr>
          <a:xfrm>
            <a:off x="2584349" y="4578107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Borja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760AD1-2518-0BBC-E7DE-0348B95280A5}"/>
              </a:ext>
            </a:extLst>
          </p:cNvPr>
          <p:cNvSpPr txBox="1"/>
          <p:nvPr/>
        </p:nvSpPr>
        <p:spPr>
          <a:xfrm>
            <a:off x="5483355" y="4578107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Michael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111049-C13D-A575-D070-16F27AB56FE6}"/>
              </a:ext>
            </a:extLst>
          </p:cNvPr>
          <p:cNvSpPr txBox="1"/>
          <p:nvPr/>
        </p:nvSpPr>
        <p:spPr>
          <a:xfrm>
            <a:off x="8724195" y="4584214"/>
            <a:ext cx="75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Anton</a:t>
            </a:r>
          </a:p>
        </p:txBody>
      </p:sp>
    </p:spTree>
    <p:extLst>
      <p:ext uri="{BB962C8B-B14F-4D97-AF65-F5344CB8AC3E}">
        <p14:creationId xmlns:p14="http://schemas.microsoft.com/office/powerpoint/2010/main" val="2442186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The antimatter factory is ready for another successful year - CERN Document  Server">
            <a:extLst>
              <a:ext uri="{FF2B5EF4-FFF2-40B4-BE49-F238E27FC236}">
                <a16:creationId xmlns:a16="http://schemas.microsoft.com/office/drawing/2014/main" id="{21BEA81B-5F5E-E747-D854-086B74ED5D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86"/>
          <a:stretch/>
        </p:blipFill>
        <p:spPr bwMode="auto">
          <a:xfrm>
            <a:off x="0" y="1244792"/>
            <a:ext cx="12191999" cy="624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48601EB-BC66-E6D2-D368-2BEFA6FA0640}"/>
              </a:ext>
            </a:extLst>
          </p:cNvPr>
          <p:cNvSpPr/>
          <p:nvPr/>
        </p:nvSpPr>
        <p:spPr>
          <a:xfrm>
            <a:off x="943926" y="1863524"/>
            <a:ext cx="10304150" cy="467617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DD85E3-4152-72A9-E556-B83C857DAB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Antiproton Decelerator hall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EF4C76-5FB1-4D0C-6B72-804B9E530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 restrictions</a:t>
            </a:r>
          </a:p>
        </p:txBody>
      </p:sp>
      <p:pic>
        <p:nvPicPr>
          <p:cNvPr id="2050" name="Picture 2" descr="Prohibition sign Not for pregnant women 02200">
            <a:extLst>
              <a:ext uri="{FF2B5EF4-FFF2-40B4-BE49-F238E27FC236}">
                <a16:creationId xmlns:a16="http://schemas.microsoft.com/office/drawing/2014/main" id="{B5E64C80-2CF6-945E-44A4-D1CAE09C1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7872" y1="30638" x2="47872" y2="30638"/>
                        <a14:backgroundMark x1="66011" y1="11649" x2="66011" y2="11649"/>
                        <a14:backgroundMark x1="78511" y1="12074" x2="78511" y2="12074"/>
                        <a14:backgroundMark x1="78511" y1="12074" x2="78511" y2="120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716" y="2983003"/>
            <a:ext cx="2522163" cy="252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harged with Indecent liberties - Gilles Law, PLLC">
            <a:extLst>
              <a:ext uri="{FF2B5EF4-FFF2-40B4-BE49-F238E27FC236}">
                <a16:creationId xmlns:a16="http://schemas.microsoft.com/office/drawing/2014/main" id="{7A102A47-F9E5-3438-EE2A-38896C51F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99160"/>
            <a:ext cx="2109166" cy="210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FE2A95-71A4-9DC6-BF39-4AFDD68250EA}"/>
              </a:ext>
            </a:extLst>
          </p:cNvPr>
          <p:cNvSpPr txBox="1"/>
          <p:nvPr/>
        </p:nvSpPr>
        <p:spPr>
          <a:xfrm>
            <a:off x="3189690" y="5708425"/>
            <a:ext cx="5812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Please let us know if you cannot attend this part of the visit!</a:t>
            </a:r>
          </a:p>
        </p:txBody>
      </p:sp>
      <p:pic>
        <p:nvPicPr>
          <p:cNvPr id="2054" name="Picture 6" descr="Notice Sign - Closed Toed Shoes Required - ANSI - Workplace Safety">
            <a:extLst>
              <a:ext uri="{FF2B5EF4-FFF2-40B4-BE49-F238E27FC236}">
                <a16:creationId xmlns:a16="http://schemas.microsoft.com/office/drawing/2014/main" id="{A1041D7E-517C-7B58-CEB3-D2F2B89828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" t="18263" r="5316" b="19684"/>
          <a:stretch/>
        </p:blipFill>
        <p:spPr bwMode="auto">
          <a:xfrm>
            <a:off x="8787838" y="3522223"/>
            <a:ext cx="211638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No Food Drink Sign, No Food Or Drink Sign, No Food Or Drink, No Food Or  Drink Icon PNG and Vector with Transparent Background for Free Download">
            <a:extLst>
              <a:ext uri="{FF2B5EF4-FFF2-40B4-BE49-F238E27FC236}">
                <a16:creationId xmlns:a16="http://schemas.microsoft.com/office/drawing/2014/main" id="{66C5FB68-DDCB-362B-4105-ECFC7345B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259333"/>
            <a:ext cx="1988820" cy="198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DCC063-FF3C-3B31-D083-90950218EA63}"/>
              </a:ext>
            </a:extLst>
          </p:cNvPr>
          <p:cNvSpPr txBox="1"/>
          <p:nvPr/>
        </p:nvSpPr>
        <p:spPr>
          <a:xfrm>
            <a:off x="3992879" y="2175643"/>
            <a:ext cx="6097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P.S.A. Access restrictions apply to AD visits</a:t>
            </a:r>
          </a:p>
          <a:p>
            <a:r>
              <a:rPr lang="en-US" dirty="0">
                <a:solidFill>
                  <a:srgbClr val="FF0000"/>
                </a:solidFill>
              </a:rPr>
              <a:t>AD hall is a supervised area</a:t>
            </a:r>
          </a:p>
        </p:txBody>
      </p:sp>
    </p:spTree>
    <p:extLst>
      <p:ext uri="{BB962C8B-B14F-4D97-AF65-F5344CB8AC3E}">
        <p14:creationId xmlns:p14="http://schemas.microsoft.com/office/powerpoint/2010/main" val="2605302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28DBA6-4A2D-CB26-2C62-33BDCCD4B6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And important points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85F2E3-B76B-41C2-8A9E-FF443319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Gathering point for visits after lunch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8BAAB3-A687-81C6-2CCB-3FC19DDD9B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6165687" cy="47884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Meet outside the CERN hotel shuttle stop</a:t>
            </a:r>
          </a:p>
          <a:p>
            <a:pPr lvl="1"/>
            <a:r>
              <a:rPr lang="en-US" dirty="0"/>
              <a:t>Shuttles depart at 13:15!</a:t>
            </a:r>
          </a:p>
          <a:p>
            <a:pPr lvl="1"/>
            <a:r>
              <a:rPr lang="en-US" dirty="0" err="1"/>
              <a:t>Lunchers</a:t>
            </a:r>
            <a:r>
              <a:rPr lang="en-US" dirty="0"/>
              <a:t> will be brought from R1 to shuttle stop</a:t>
            </a:r>
          </a:p>
          <a:p>
            <a:pPr lvl="1"/>
            <a:endParaRPr lang="en-US" dirty="0"/>
          </a:p>
          <a:p>
            <a:r>
              <a:rPr lang="en-US" dirty="0"/>
              <a:t>Each visit group is capped to 24 people</a:t>
            </a:r>
          </a:p>
          <a:p>
            <a:pPr lvl="1"/>
            <a:r>
              <a:rPr lang="en-US" dirty="0"/>
              <a:t>Choose the visit you want to attend / fits your departure schedule</a:t>
            </a:r>
          </a:p>
          <a:p>
            <a:pPr lvl="1"/>
            <a:endParaRPr lang="en-US" dirty="0"/>
          </a:p>
          <a:p>
            <a:r>
              <a:rPr lang="en-US" dirty="0"/>
              <a:t>Important points</a:t>
            </a:r>
          </a:p>
          <a:p>
            <a:pPr lvl="1"/>
            <a:r>
              <a:rPr lang="en-US" dirty="0"/>
              <a:t>Please stick to the group </a:t>
            </a:r>
          </a:p>
          <a:p>
            <a:pPr lvl="1"/>
            <a:r>
              <a:rPr lang="en-US" dirty="0"/>
              <a:t>You can take as many photos as you want, but avoid photos containing peoples faces as much as possible</a:t>
            </a:r>
          </a:p>
          <a:p>
            <a:pPr lvl="1"/>
            <a:r>
              <a:rPr lang="en-US" dirty="0"/>
              <a:t>Don’t touch anything you don’t know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0206CB-BA08-7995-C6F4-C189B1F42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963" y="-108856"/>
            <a:ext cx="5907293" cy="69668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70E58A-5C77-2BF4-2069-E463D38D379B}"/>
              </a:ext>
            </a:extLst>
          </p:cNvPr>
          <p:cNvSpPr txBox="1"/>
          <p:nvPr/>
        </p:nvSpPr>
        <p:spPr>
          <a:xfrm>
            <a:off x="8893629" y="3015343"/>
            <a:ext cx="52523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D8F76E-30C4-EC0C-588F-B23B135A48AF}"/>
              </a:ext>
            </a:extLst>
          </p:cNvPr>
          <p:cNvSpPr txBox="1"/>
          <p:nvPr/>
        </p:nvSpPr>
        <p:spPr>
          <a:xfrm>
            <a:off x="8694964" y="2068083"/>
            <a:ext cx="57966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🛏️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7E69E9-8C5D-90CD-92E7-46FB21794439}"/>
              </a:ext>
            </a:extLst>
          </p:cNvPr>
          <p:cNvSpPr txBox="1"/>
          <p:nvPr/>
        </p:nvSpPr>
        <p:spPr>
          <a:xfrm>
            <a:off x="8694963" y="4393078"/>
            <a:ext cx="57966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🛏️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A4AB5A-BBFF-2854-0EE4-94C20A2B45DA}"/>
              </a:ext>
            </a:extLst>
          </p:cNvPr>
          <p:cNvSpPr txBox="1"/>
          <p:nvPr/>
        </p:nvSpPr>
        <p:spPr>
          <a:xfrm>
            <a:off x="10111819" y="1449397"/>
            <a:ext cx="5693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🍽️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7EE3132-606F-AA04-FF7D-F265F09A1D76}"/>
              </a:ext>
            </a:extLst>
          </p:cNvPr>
          <p:cNvSpPr/>
          <p:nvPr/>
        </p:nvSpPr>
        <p:spPr>
          <a:xfrm>
            <a:off x="8802460" y="2890954"/>
            <a:ext cx="707571" cy="6950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72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" id="{BE897518-A140-A84F-9151-8F1814FA5CEB}" vid="{1622956C-481D-A84A-9BCF-DA1468A3D4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2595</TotalTime>
  <Words>280</Words>
  <Application>Microsoft Macintosh PowerPoint</Application>
  <PresentationFormat>Widescreen</PresentationFormat>
  <Paragraphs>65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Wingdings</vt:lpstr>
      <vt:lpstr>Office Theme</vt:lpstr>
      <vt:lpstr>CERN Visits </vt:lpstr>
      <vt:lpstr>Visit Points</vt:lpstr>
      <vt:lpstr>Visit schedule</vt:lpstr>
      <vt:lpstr>Your guides for this afternoon</vt:lpstr>
      <vt:lpstr>Visit restrictions</vt:lpstr>
      <vt:lpstr>Gathering point for visits after lunch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 Lu</dc:creator>
  <cp:lastModifiedBy>Anton Lu</cp:lastModifiedBy>
  <cp:revision>14</cp:revision>
  <dcterms:created xsi:type="dcterms:W3CDTF">2025-04-09T12:06:38Z</dcterms:created>
  <dcterms:modified xsi:type="dcterms:W3CDTF">2025-04-11T07:21:52Z</dcterms:modified>
</cp:coreProperties>
</file>