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275" r:id="rId5"/>
    <p:sldId id="395" r:id="rId6"/>
    <p:sldId id="396" r:id="rId7"/>
    <p:sldId id="411" r:id="rId8"/>
    <p:sldId id="400" r:id="rId9"/>
    <p:sldId id="401" r:id="rId10"/>
    <p:sldId id="398" r:id="rId11"/>
    <p:sldId id="399" r:id="rId12"/>
    <p:sldId id="403" r:id="rId13"/>
    <p:sldId id="397" r:id="rId14"/>
    <p:sldId id="402" r:id="rId15"/>
    <p:sldId id="404" r:id="rId16"/>
    <p:sldId id="394" r:id="rId17"/>
    <p:sldId id="379" r:id="rId18"/>
    <p:sldId id="406" r:id="rId19"/>
    <p:sldId id="410" r:id="rId20"/>
    <p:sldId id="408" r:id="rId21"/>
    <p:sldId id="409" r:id="rId22"/>
    <p:sldId id="365" r:id="rId23"/>
    <p:sldId id="412" r:id="rId24"/>
    <p:sldId id="389" r:id="rId25"/>
    <p:sldId id="405" r:id="rId26"/>
    <p:sldId id="392" r:id="rId27"/>
    <p:sldId id="299" r:id="rId28"/>
  </p:sldIdLst>
  <p:sldSz cx="9144000" cy="5143500" type="screen16x9"/>
  <p:notesSz cx="6858000" cy="9144000"/>
  <p:custDataLst>
    <p:tags r:id="rId3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5">
          <p15:clr>
            <a:srgbClr val="A4A3A4"/>
          </p15:clr>
        </p15:guide>
        <p15:guide id="2" orient="horz" pos="971">
          <p15:clr>
            <a:srgbClr val="A4A3A4"/>
          </p15:clr>
        </p15:guide>
        <p15:guide id="3" orient="horz" pos="2809">
          <p15:clr>
            <a:srgbClr val="A4A3A4"/>
          </p15:clr>
        </p15:guide>
        <p15:guide id="4" orient="horz" pos="2985">
          <p15:clr>
            <a:srgbClr val="A4A3A4"/>
          </p15:clr>
        </p15:guide>
        <p15:guide id="5" orient="horz" pos="789">
          <p15:clr>
            <a:srgbClr val="A4A3A4"/>
          </p15:clr>
        </p15:guide>
        <p15:guide id="6" orient="horz" pos="1332" userDrawn="1">
          <p15:clr>
            <a:srgbClr val="A4A3A4"/>
          </p15:clr>
        </p15:guide>
        <p15:guide id="7" orient="horz" pos="3137">
          <p15:clr>
            <a:srgbClr val="A4A3A4"/>
          </p15:clr>
        </p15:guide>
        <p15:guide id="8" orient="horz" pos="425">
          <p15:clr>
            <a:srgbClr val="A4A3A4"/>
          </p15:clr>
        </p15:guide>
        <p15:guide id="9" orient="horz" pos="2106">
          <p15:clr>
            <a:srgbClr val="A4A3A4"/>
          </p15:clr>
        </p15:guide>
        <p15:guide id="10" pos="2880">
          <p15:clr>
            <a:srgbClr val="A4A3A4"/>
          </p15:clr>
        </p15:guide>
        <p15:guide id="11" pos="363">
          <p15:clr>
            <a:srgbClr val="A4A3A4"/>
          </p15:clr>
        </p15:guide>
        <p15:guide id="12" pos="5396">
          <p15:clr>
            <a:srgbClr val="A4A3A4"/>
          </p15:clr>
        </p15:guide>
        <p15:guide id="13" pos="282">
          <p15:clr>
            <a:srgbClr val="A4A3A4"/>
          </p15:clr>
        </p15:guide>
        <p15:guide id="14" pos="3784">
          <p15:clr>
            <a:srgbClr val="A4A3A4"/>
          </p15:clr>
        </p15:guide>
        <p15:guide id="15" pos="3736">
          <p15:clr>
            <a:srgbClr val="A4A3A4"/>
          </p15:clr>
        </p15:guide>
        <p15:guide id="16" pos="2179">
          <p15:clr>
            <a:srgbClr val="A4A3A4"/>
          </p15:clr>
        </p15:guide>
        <p15:guide id="17" pos="5464">
          <p15:clr>
            <a:srgbClr val="A4A3A4"/>
          </p15:clr>
        </p15:guide>
        <p15:guide id="18" pos="38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2C295"/>
    <a:srgbClr val="A79E70"/>
    <a:srgbClr val="DB5807"/>
    <a:srgbClr val="F66308"/>
    <a:srgbClr val="E17000"/>
    <a:srgbClr val="981E32"/>
    <a:srgbClr val="C75B12"/>
    <a:srgbClr val="5B8F22"/>
    <a:srgbClr val="4D4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DDBA14-4C66-49A9-B75A-0A53EA1069BD}" v="288" dt="2025-04-09T06:05:33.5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13" autoAdjust="0"/>
    <p:restoredTop sz="95808" autoAdjust="0"/>
  </p:normalViewPr>
  <p:slideViewPr>
    <p:cSldViewPr snapToObjects="1" showGuides="1">
      <p:cViewPr varScale="1">
        <p:scale>
          <a:sx n="131" d="100"/>
          <a:sy n="131" d="100"/>
        </p:scale>
        <p:origin x="293" y="82"/>
      </p:cViewPr>
      <p:guideLst>
        <p:guide orient="horz" pos="245"/>
        <p:guide orient="horz" pos="971"/>
        <p:guide orient="horz" pos="2809"/>
        <p:guide orient="horz" pos="2985"/>
        <p:guide orient="horz" pos="789"/>
        <p:guide orient="horz" pos="1332"/>
        <p:guide orient="horz" pos="3137"/>
        <p:guide orient="horz" pos="425"/>
        <p:guide orient="horz" pos="2106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6699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4/9/2025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277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FEBBD4D-A077-694F-949C-816E31DDFCB4}"/>
              </a:ext>
            </a:extLst>
          </p:cNvPr>
          <p:cNvSpPr/>
          <p:nvPr userDrawn="1"/>
        </p:nvSpPr>
        <p:spPr>
          <a:xfrm>
            <a:off x="0" y="4371107"/>
            <a:ext cx="9144000" cy="7723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line dot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" y="-3597"/>
            <a:ext cx="9143245" cy="5150695"/>
          </a:xfrm>
          <a:prstGeom prst="rect">
            <a:avLst/>
          </a:prstGeom>
        </p:spPr>
      </p:pic>
      <p:pic>
        <p:nvPicPr>
          <p:cNvPr id="16" name="logo SLAC">
            <a:extLst>
              <a:ext uri="{FF2B5EF4-FFF2-40B4-BE49-F238E27FC236}">
                <a16:creationId xmlns:a16="http://schemas.microsoft.com/office/drawing/2014/main" id="{9B359C41-4F1D-C34A-A6F5-56B5093A7BD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223" y="4566855"/>
            <a:ext cx="2302769" cy="6690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4" y="402432"/>
            <a:ext cx="8008937" cy="1684735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7056" y="2730330"/>
            <a:ext cx="7989887" cy="1640777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4" y="2066259"/>
            <a:ext cx="8008937" cy="476917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12191F-B767-D04B-9D40-AFF96A3B3B2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7056" y="4566854"/>
            <a:ext cx="2209800" cy="32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0"/>
            <a:ext cx="6858019" cy="9395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616458"/>
            <a:ext cx="8685294" cy="202692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932688"/>
            <a:ext cx="810895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spcBef>
                <a:spcPts val="0"/>
              </a:spcBef>
              <a:buClr>
                <a:srgbClr val="981E32"/>
              </a:buClr>
              <a:defRPr sz="2200"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 sz="1800"/>
            </a:lvl4pPr>
            <a:lvl5pPr>
              <a:buClr>
                <a:srgbClr val="981E32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0"/>
            <a:ext cx="6858019" cy="9395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616458"/>
            <a:ext cx="8685294" cy="202692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0"/>
            <a:ext cx="6858019" cy="93954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616458"/>
            <a:ext cx="8685294" cy="202692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932688"/>
            <a:ext cx="388620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939547"/>
            <a:ext cx="388620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0"/>
            <a:ext cx="6858019" cy="93954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616458"/>
            <a:ext cx="8685294" cy="202692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939546"/>
            <a:ext cx="2442340" cy="1860804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2914650"/>
            <a:ext cx="2442340" cy="1824038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932688"/>
            <a:ext cx="2442340" cy="3799142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1" y="932688"/>
            <a:ext cx="3013075" cy="37991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0"/>
            <a:ext cx="6858019" cy="93954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616458"/>
            <a:ext cx="8685294" cy="202692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932688"/>
            <a:ext cx="2667000" cy="379914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932688"/>
            <a:ext cx="5484812" cy="37991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CA" dirty="0"/>
              <a:t>***INSTRUCTIONS ON HOW TO APPLY IMAGE MASKING 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96818"/>
            <a:ext cx="8103570" cy="56477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1" y="932688"/>
            <a:ext cx="8109919" cy="37719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4738688"/>
            <a:ext cx="318932" cy="404813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5" r:id="rId3"/>
    <p:sldLayoutId id="2147483674" r:id="rId4"/>
    <p:sldLayoutId id="2147483671" r:id="rId5"/>
    <p:sldLayoutId id="2147483672" r:id="rId6"/>
    <p:sldLayoutId id="2147483673" r:id="rId7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16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roussel-ryan/gpsr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12" Type="http://schemas.openxmlformats.org/officeDocument/2006/relationships/image" Target="../media/image55.png"/><Relationship Id="rId17" Type="http://schemas.openxmlformats.org/officeDocument/2006/relationships/image" Target="../media/image60.png"/><Relationship Id="rId2" Type="http://schemas.openxmlformats.org/officeDocument/2006/relationships/image" Target="../media/image45.gif"/><Relationship Id="rId16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11" Type="http://schemas.openxmlformats.org/officeDocument/2006/relationships/image" Target="../media/image54.jpeg"/><Relationship Id="rId5" Type="http://schemas.openxmlformats.org/officeDocument/2006/relationships/image" Target="../media/image48.png"/><Relationship Id="rId15" Type="http://schemas.openxmlformats.org/officeDocument/2006/relationships/image" Target="../media/image58.jpe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Relationship Id="rId14" Type="http://schemas.openxmlformats.org/officeDocument/2006/relationships/image" Target="../media/image5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emf"/><Relationship Id="rId13" Type="http://schemas.openxmlformats.org/officeDocument/2006/relationships/image" Target="../media/image72.jpeg"/><Relationship Id="rId3" Type="http://schemas.openxmlformats.org/officeDocument/2006/relationships/image" Target="../media/image62.jpeg"/><Relationship Id="rId7" Type="http://schemas.openxmlformats.org/officeDocument/2006/relationships/image" Target="../media/image66.emf"/><Relationship Id="rId12" Type="http://schemas.openxmlformats.org/officeDocument/2006/relationships/image" Target="../media/image71.emf"/><Relationship Id="rId2" Type="http://schemas.openxmlformats.org/officeDocument/2006/relationships/image" Target="../media/image61.jpg"/><Relationship Id="rId16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emf"/><Relationship Id="rId11" Type="http://schemas.openxmlformats.org/officeDocument/2006/relationships/image" Target="../media/image70.emf"/><Relationship Id="rId5" Type="http://schemas.openxmlformats.org/officeDocument/2006/relationships/image" Target="../media/image64.emf"/><Relationship Id="rId15" Type="http://schemas.openxmlformats.org/officeDocument/2006/relationships/image" Target="../media/image74.jpeg"/><Relationship Id="rId10" Type="http://schemas.openxmlformats.org/officeDocument/2006/relationships/image" Target="../media/image69.emf"/><Relationship Id="rId4" Type="http://schemas.openxmlformats.org/officeDocument/2006/relationships/image" Target="../media/image63.jpeg"/><Relationship Id="rId9" Type="http://schemas.openxmlformats.org/officeDocument/2006/relationships/image" Target="../media/image68.emf"/><Relationship Id="rId14" Type="http://schemas.openxmlformats.org/officeDocument/2006/relationships/image" Target="../media/image7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0.png"/><Relationship Id="rId4" Type="http://schemas.openxmlformats.org/officeDocument/2006/relationships/image" Target="../media/image7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0.png"/><Relationship Id="rId4" Type="http://schemas.openxmlformats.org/officeDocument/2006/relationships/image" Target="../media/image3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57214" y="817357"/>
            <a:ext cx="7777444" cy="1684735"/>
          </a:xfrm>
        </p:spPr>
        <p:txBody>
          <a:bodyPr/>
          <a:lstStyle/>
          <a:p>
            <a:r>
              <a:rPr lang="en-US" sz="2800" dirty="0">
                <a:solidFill>
                  <a:schemeClr val="bg1"/>
                </a:solidFill>
                <a:latin typeface="Arial"/>
                <a:ea typeface="Roboto Light"/>
                <a:cs typeface="Arial"/>
              </a:rPr>
              <a:t>Progress on Automating Experiments at the Argonne Wakefield Accelerator Using Advanced Bayesian Optimization Algorithms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77056" y="2607373"/>
            <a:ext cx="7989887" cy="1640777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CA" dirty="0">
                <a:latin typeface="Arial"/>
                <a:cs typeface="Arial"/>
              </a:rPr>
              <a:t>Ryan Roussel</a:t>
            </a:r>
          </a:p>
          <a:p>
            <a:r>
              <a:rPr lang="en-CA" sz="1000" i="1" dirty="0">
                <a:latin typeface="Arial"/>
                <a:cs typeface="Arial"/>
              </a:rPr>
              <a:t>rroussel@slac.stanford.edu</a:t>
            </a:r>
            <a:endParaRPr lang="en-CA" sz="1000" i="1" dirty="0"/>
          </a:p>
          <a:p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3724102" y="499387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204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DF580F-16DC-5F90-F93D-7F0098C3B0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D35AFB-6169-CC38-222A-8E68A56D8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Aligning the Laser in the Solenoid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51F803-2C3F-FA3A-11D6-A1116F12668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1047750"/>
            <a:ext cx="8108950" cy="1066800"/>
          </a:xfrm>
        </p:spPr>
        <p:txBody>
          <a:bodyPr/>
          <a:lstStyle/>
          <a:p>
            <a:r>
              <a:rPr lang="en-US" sz="1600" b="1" dirty="0"/>
              <a:t>Goal:</a:t>
            </a:r>
            <a:r>
              <a:rPr lang="en-US" sz="1600" dirty="0"/>
              <a:t> Align laser spot / steer electron beams through the center of a solenoid magnet</a:t>
            </a:r>
            <a:endParaRPr lang="en-US" sz="2000" dirty="0"/>
          </a:p>
          <a:p>
            <a:pPr marL="800100" lvl="1" indent="-342900">
              <a:buFontTx/>
              <a:buChar char="-"/>
            </a:pPr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07EF834-8CDD-7917-BDBD-028D29BEC317}"/>
              </a:ext>
            </a:extLst>
          </p:cNvPr>
          <p:cNvGrpSpPr/>
          <p:nvPr/>
        </p:nvGrpSpPr>
        <p:grpSpPr>
          <a:xfrm>
            <a:off x="430823" y="1581150"/>
            <a:ext cx="4038600" cy="3039504"/>
            <a:chOff x="2438400" y="2266950"/>
            <a:chExt cx="3429000" cy="258071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3E4E968-1B64-3513-05EE-69C7F07F01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38400" y="2266950"/>
              <a:ext cx="3429000" cy="2580711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A344A3E-EF10-9636-66DE-3AAB3DF9E1DD}"/>
                </a:ext>
              </a:extLst>
            </p:cNvPr>
            <p:cNvCxnSpPr/>
            <p:nvPr/>
          </p:nvCxnSpPr>
          <p:spPr>
            <a:xfrm flipH="1" flipV="1">
              <a:off x="3048000" y="2495550"/>
              <a:ext cx="533400" cy="16002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9DB2CA7-5A14-DBF4-C565-C8B70A87B74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43400" y="3403092"/>
              <a:ext cx="772698" cy="71991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B4D9DA68-4051-946E-C35B-F6DEF70779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9135" y="1581150"/>
            <a:ext cx="4066744" cy="30395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DCBD6D4-872D-9602-2377-D802A8146F6B}"/>
                  </a:ext>
                </a:extLst>
              </p:cNvPr>
              <p:cNvSpPr txBox="1"/>
              <p:nvPr/>
            </p:nvSpPr>
            <p:spPr>
              <a:xfrm>
                <a:off x="533400" y="4552950"/>
                <a:ext cx="3505200" cy="5307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/>
                  <a:t>BAX Algorithm: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arg</m:t>
                        </m:r>
                      </m:fName>
                      <m:e>
                        <m:func>
                          <m:func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</a:rPr>
                              <m:t>min</m:t>
                            </m:r>
                          </m:fName>
                          <m:e>
                            <m:rad>
                              <m:radPr>
                                <m:degHide m:val="on"/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Sup>
                                  <m:sSubSup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40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  <m:sup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40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  <m:sup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rad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func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func>
                  </m:oMath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DCBD6D4-872D-9602-2377-D802A8146F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4552950"/>
                <a:ext cx="3505200" cy="530723"/>
              </a:xfrm>
              <a:prstGeom prst="rect">
                <a:avLst/>
              </a:prstGeom>
              <a:blipFill>
                <a:blip r:embed="rId4"/>
                <a:stretch>
                  <a:fillRect l="-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B251FEF2-FFFA-7257-F69B-33CA0088EE0D}"/>
              </a:ext>
            </a:extLst>
          </p:cNvPr>
          <p:cNvSpPr txBox="1"/>
          <p:nvPr/>
        </p:nvSpPr>
        <p:spPr>
          <a:xfrm>
            <a:off x="4469423" y="4679811"/>
            <a:ext cx="3760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Note: also subject to beam position / size constraints</a:t>
            </a:r>
          </a:p>
        </p:txBody>
      </p:sp>
      <p:pic>
        <p:nvPicPr>
          <p:cNvPr id="13" name="Picture 12" descr="A computer screen shot of a device&#10;&#10;Description automatically generated">
            <a:extLst>
              <a:ext uri="{FF2B5EF4-FFF2-40B4-BE49-F238E27FC236}">
                <a16:creationId xmlns:a16="http://schemas.microsoft.com/office/drawing/2014/main" id="{29BEA34C-0E7D-56E3-5620-1B3C4C699B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1600" y="1749984"/>
            <a:ext cx="2306426" cy="120276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5F8CE0B-51D9-18A6-95D4-637E8F91D3DC}"/>
              </a:ext>
            </a:extLst>
          </p:cNvPr>
          <p:cNvSpPr txBox="1"/>
          <p:nvPr/>
        </p:nvSpPr>
        <p:spPr>
          <a:xfrm>
            <a:off x="1430419" y="3925729"/>
            <a:ext cx="7793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Laser spot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795192C-19C6-1A80-9B3C-B6E4CA009C67}"/>
              </a:ext>
            </a:extLst>
          </p:cNvPr>
          <p:cNvSpPr/>
          <p:nvPr/>
        </p:nvSpPr>
        <p:spPr>
          <a:xfrm>
            <a:off x="1599129" y="3744329"/>
            <a:ext cx="228600" cy="2286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61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6F0F51-064F-B22C-A8F3-1413AF2E7E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3A0F9D-8868-145D-5C02-316D38F247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4964360" y="2938284"/>
            <a:ext cx="1667108" cy="164805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B201617-367C-80A0-84CB-E9535364E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6D Phase Space Distribution Control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505BC1-2300-4640-00C7-7C8CBEF7E301}"/>
              </a:ext>
            </a:extLst>
          </p:cNvPr>
          <p:cNvSpPr txBox="1"/>
          <p:nvPr/>
        </p:nvSpPr>
        <p:spPr>
          <a:xfrm>
            <a:off x="268139" y="1029384"/>
            <a:ext cx="45324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>
                <a:solidFill>
                  <a:schemeClr val="bg2"/>
                </a:solidFill>
              </a:rPr>
              <a:t>Usually most challenging step of online control</a:t>
            </a:r>
          </a:p>
          <a:p>
            <a:pPr marL="285750" indent="-285750">
              <a:buFontTx/>
              <a:buChar char="-"/>
            </a:pPr>
            <a:r>
              <a:rPr lang="en-US" dirty="0"/>
              <a:t>Necessary as a starting point for various experiments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2D6EE6-980B-778A-5AA0-ACCD4F07C746}"/>
              </a:ext>
            </a:extLst>
          </p:cNvPr>
          <p:cNvSpPr txBox="1"/>
          <p:nvPr/>
        </p:nvSpPr>
        <p:spPr>
          <a:xfrm>
            <a:off x="245375" y="2348627"/>
            <a:ext cx="425042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Staged R&amp;D Approach:</a:t>
            </a:r>
          </a:p>
          <a:p>
            <a:pPr marL="285750" indent="-285750">
              <a:buFontTx/>
              <a:buChar char="-"/>
            </a:pPr>
            <a:r>
              <a:rPr lang="en-US" dirty="0"/>
              <a:t>RMS Control (4D)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Autonomous phase space measurements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Uncertainty quantification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BAX emittance optimization</a:t>
            </a:r>
          </a:p>
          <a:p>
            <a:pPr marL="285750" indent="-285750">
              <a:buFontTx/>
              <a:buChar char="-"/>
            </a:pPr>
            <a:r>
              <a:rPr lang="en-US" dirty="0"/>
              <a:t>Exact beam distribution control (4D)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GPSR</a:t>
            </a:r>
          </a:p>
          <a:p>
            <a:pPr marL="285750" indent="-285750">
              <a:buFontTx/>
              <a:buChar char="-"/>
            </a:pPr>
            <a:r>
              <a:rPr lang="en-US" dirty="0"/>
              <a:t>6D phase space control (future)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24B014-136A-8A61-D655-449F0DFD0702}"/>
              </a:ext>
            </a:extLst>
          </p:cNvPr>
          <p:cNvSpPr txBox="1"/>
          <p:nvPr/>
        </p:nvSpPr>
        <p:spPr>
          <a:xfrm>
            <a:off x="5105400" y="2260439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 / skew quadrupoles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A7BCBD-8223-DE09-D3E2-8F6A41940E67}"/>
              </a:ext>
            </a:extLst>
          </p:cNvPr>
          <p:cNvSpPr txBox="1"/>
          <p:nvPr/>
        </p:nvSpPr>
        <p:spPr>
          <a:xfrm>
            <a:off x="7315200" y="120015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Dipole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146D5BD-0E2E-C24F-EB6B-B70B7966F68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911634" y="1440819"/>
            <a:ext cx="3654516" cy="74751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FA7AD2D-1944-EE8C-C35D-8E9205382DDB}"/>
              </a:ext>
            </a:extLst>
          </p:cNvPr>
          <p:cNvSpPr txBox="1"/>
          <p:nvPr/>
        </p:nvSpPr>
        <p:spPr>
          <a:xfrm>
            <a:off x="4724400" y="1314458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Cavity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E943B01-DEA3-3DFB-1813-449EAC3D41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55" r="-55"/>
          <a:stretch/>
        </p:blipFill>
        <p:spPr>
          <a:xfrm>
            <a:off x="7162800" y="2952750"/>
            <a:ext cx="1667108" cy="164805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A0F8491-196F-962B-C576-DBF99946C5E0}"/>
              </a:ext>
            </a:extLst>
          </p:cNvPr>
          <p:cNvCxnSpPr>
            <a:stCxn id="5" idx="3"/>
            <a:endCxn id="8" idx="1"/>
          </p:cNvCxnSpPr>
          <p:nvPr/>
        </p:nvCxnSpPr>
        <p:spPr>
          <a:xfrm>
            <a:off x="6631468" y="3762312"/>
            <a:ext cx="531332" cy="144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32E0D8B-15B0-C716-76E9-80F54A03BC21}"/>
              </a:ext>
            </a:extLst>
          </p:cNvPr>
          <p:cNvSpPr txBox="1"/>
          <p:nvPr/>
        </p:nvSpPr>
        <p:spPr>
          <a:xfrm>
            <a:off x="4800600" y="4488418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 distribution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B1FA16-C51F-36B0-FF6B-077C1F7E2C74}"/>
              </a:ext>
            </a:extLst>
          </p:cNvPr>
          <p:cNvSpPr txBox="1"/>
          <p:nvPr/>
        </p:nvSpPr>
        <p:spPr>
          <a:xfrm>
            <a:off x="7010400" y="4488418"/>
            <a:ext cx="2005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 distribution</a:t>
            </a:r>
          </a:p>
        </p:txBody>
      </p:sp>
    </p:spTree>
    <p:extLst>
      <p:ext uri="{BB962C8B-B14F-4D97-AF65-F5344CB8AC3E}">
        <p14:creationId xmlns:p14="http://schemas.microsoft.com/office/powerpoint/2010/main" val="1794270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5A3127-8812-BFEC-27C2-DF922972F6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ED74851-C929-D0CF-93A6-312DAB792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Autonomous Emittance Measurements</a:t>
            </a:r>
          </a:p>
        </p:txBody>
      </p:sp>
      <p:pic>
        <p:nvPicPr>
          <p:cNvPr id="6" name="Content Placeholder 5" descr="A comparison of a graph&#10;&#10;Description automatically generated with medium confidence">
            <a:extLst>
              <a:ext uri="{FF2B5EF4-FFF2-40B4-BE49-F238E27FC236}">
                <a16:creationId xmlns:a16="http://schemas.microsoft.com/office/drawing/2014/main" id="{7EA0D794-4875-7D41-17B8-7444A1FECDCE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 rotWithShape="1">
          <a:blip r:embed="rId2"/>
          <a:srcRect b="51860"/>
          <a:stretch/>
        </p:blipFill>
        <p:spPr>
          <a:xfrm>
            <a:off x="6352490" y="1056052"/>
            <a:ext cx="2532592" cy="1828800"/>
          </a:xfrm>
        </p:spPr>
      </p:pic>
      <p:pic>
        <p:nvPicPr>
          <p:cNvPr id="7" name="Content Placeholder 5" descr="A comparison of a graph&#10;&#10;Description automatically generated with medium confidence">
            <a:extLst>
              <a:ext uri="{FF2B5EF4-FFF2-40B4-BE49-F238E27FC236}">
                <a16:creationId xmlns:a16="http://schemas.microsoft.com/office/drawing/2014/main" id="{8EC4B000-418F-B629-D99E-FC3DD82AFC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0462" b="752"/>
          <a:stretch/>
        </p:blipFill>
        <p:spPr>
          <a:xfrm>
            <a:off x="6352490" y="2703481"/>
            <a:ext cx="2532592" cy="333771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31934D62-32BD-6B47-D34C-DE2313327EE1}"/>
              </a:ext>
            </a:extLst>
          </p:cNvPr>
          <p:cNvGrpSpPr/>
          <p:nvPr/>
        </p:nvGrpSpPr>
        <p:grpSpPr>
          <a:xfrm>
            <a:off x="3786370" y="1023507"/>
            <a:ext cx="2532592" cy="1994331"/>
            <a:chOff x="258918" y="3062288"/>
            <a:chExt cx="2532592" cy="1994331"/>
          </a:xfrm>
        </p:grpSpPr>
        <p:pic>
          <p:nvPicPr>
            <p:cNvPr id="9" name="Picture 8" descr="A comparison of a beam size graph&#10;&#10;Description automatically generated with medium confidence">
              <a:extLst>
                <a:ext uri="{FF2B5EF4-FFF2-40B4-BE49-F238E27FC236}">
                  <a16:creationId xmlns:a16="http://schemas.microsoft.com/office/drawing/2014/main" id="{21B57632-F3DF-9B67-D12C-AFA7901F2A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55871"/>
            <a:stretch/>
          </p:blipFill>
          <p:spPr>
            <a:xfrm>
              <a:off x="258918" y="3062288"/>
              <a:ext cx="2532592" cy="1676400"/>
            </a:xfrm>
            <a:prstGeom prst="rect">
              <a:avLst/>
            </a:prstGeom>
          </p:spPr>
        </p:pic>
        <p:pic>
          <p:nvPicPr>
            <p:cNvPr id="10" name="Picture 9" descr="A comparison of a beam size graph&#10;&#10;Description automatically generated with medium confidence">
              <a:extLst>
                <a:ext uri="{FF2B5EF4-FFF2-40B4-BE49-F238E27FC236}">
                  <a16:creationId xmlns:a16="http://schemas.microsoft.com/office/drawing/2014/main" id="{6685BB0F-F1A2-003F-96F0-D12A0C84D8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90263"/>
            <a:stretch/>
          </p:blipFill>
          <p:spPr>
            <a:xfrm>
              <a:off x="258918" y="4686731"/>
              <a:ext cx="2532592" cy="369888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285AC5DC-3143-0A1D-5C8D-ADBF95622550}"/>
              </a:ext>
            </a:extLst>
          </p:cNvPr>
          <p:cNvSpPr txBox="1"/>
          <p:nvPr/>
        </p:nvSpPr>
        <p:spPr>
          <a:xfrm>
            <a:off x="442925" y="1075345"/>
            <a:ext cx="334344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Varying upstream parameters changes the valid region of quadrupole scan strengths needed for a successful measurement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b="1" dirty="0">
                <a:solidFill>
                  <a:schemeClr val="bg2"/>
                </a:solidFill>
                <a:sym typeface="Wingdings" panose="05000000000000000000" pitchFamily="2" charset="2"/>
              </a:rPr>
              <a:t>Autonomously sample quadrupole strengths based on exploration-weighted UCB + constraints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Demonstrated and refined at SLAC  transfer to AWA</a:t>
            </a:r>
            <a:endParaRPr lang="en-US" dirty="0"/>
          </a:p>
        </p:txBody>
      </p:sp>
      <p:pic>
        <p:nvPicPr>
          <p:cNvPr id="4" name="Google Shape;136;p14">
            <a:extLst>
              <a:ext uri="{FF2B5EF4-FFF2-40B4-BE49-F238E27FC236}">
                <a16:creationId xmlns:a16="http://schemas.microsoft.com/office/drawing/2014/main" id="{A77ED5C5-36D1-7560-625D-4671BA209AD7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83606" y="3310880"/>
            <a:ext cx="2240995" cy="1549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37;p14">
            <a:extLst>
              <a:ext uri="{FF2B5EF4-FFF2-40B4-BE49-F238E27FC236}">
                <a16:creationId xmlns:a16="http://schemas.microsoft.com/office/drawing/2014/main" id="{C9304847-1A39-3C4F-167E-E80496787144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93405" y="3273736"/>
            <a:ext cx="2240995" cy="150274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50AAE0-D476-B70B-DFD9-D7B363305B8C}"/>
              </a:ext>
            </a:extLst>
          </p:cNvPr>
          <p:cNvSpPr txBox="1"/>
          <p:nvPr/>
        </p:nvSpPr>
        <p:spPr>
          <a:xfrm>
            <a:off x="4876800" y="2952750"/>
            <a:ext cx="2948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9D optimization of LCLS injector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CFA048-33FF-5982-F82D-A2A8CD53714C}"/>
              </a:ext>
            </a:extLst>
          </p:cNvPr>
          <p:cNvSpPr txBox="1"/>
          <p:nvPr/>
        </p:nvSpPr>
        <p:spPr>
          <a:xfrm>
            <a:off x="7517472" y="4810289"/>
            <a:ext cx="9220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D. Kennedy</a:t>
            </a:r>
          </a:p>
        </p:txBody>
      </p:sp>
    </p:spTree>
    <p:extLst>
      <p:ext uri="{BB962C8B-B14F-4D97-AF65-F5344CB8AC3E}">
        <p14:creationId xmlns:p14="http://schemas.microsoft.com/office/powerpoint/2010/main" val="35277030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F0C5F56-5801-B781-CE2F-630B244F2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349" y="3159845"/>
            <a:ext cx="3657851" cy="185587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98F363-71AD-6519-1758-C719F853D5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CAEA89-9D9B-C2BA-73D1-793D2CA45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Uncertainty Quantification Based Control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6B29044-B08C-4904-A5C3-F612FF5F9EC0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3380330" y="971550"/>
            <a:ext cx="2946223" cy="2242800"/>
          </a:xfrm>
        </p:spPr>
      </p:pic>
      <p:sp>
        <p:nvSpPr>
          <p:cNvPr id="5" name="AutoShape 2">
            <a:extLst>
              <a:ext uri="{FF2B5EF4-FFF2-40B4-BE49-F238E27FC236}">
                <a16:creationId xmlns:a16="http://schemas.microsoft.com/office/drawing/2014/main" id="{B2B32D2B-DC77-3E5E-A7CE-86A59A594DB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5A1E51-4199-5A69-FB8E-66389A1FF2F4}"/>
              </a:ext>
            </a:extLst>
          </p:cNvPr>
          <p:cNvSpPr txBox="1"/>
          <p:nvPr/>
        </p:nvSpPr>
        <p:spPr>
          <a:xfrm>
            <a:off x="152400" y="971550"/>
            <a:ext cx="31947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 measurements collected from beamline alignment / optimization to reconstruct the beam distribution w/ uncertainties using VI / HMC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0CD463-28C6-21D7-B531-B60BE5B59EF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155" t="12173" r="34397" b="37252"/>
          <a:stretch/>
        </p:blipFill>
        <p:spPr>
          <a:xfrm>
            <a:off x="2000250" y="2747436"/>
            <a:ext cx="1047750" cy="1047750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A4154A77-2D8D-5001-8FD9-D8CF595EA7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3021"/>
            <a:ext cx="104775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2BE3CBF-3A4E-9BC4-41ED-FF90A32AF769}"/>
              </a:ext>
            </a:extLst>
          </p:cNvPr>
          <p:cNvSpPr txBox="1"/>
          <p:nvPr/>
        </p:nvSpPr>
        <p:spPr>
          <a:xfrm>
            <a:off x="1585682" y="3077741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76A6A1-BA25-018D-8115-329477D81E62}"/>
              </a:ext>
            </a:extLst>
          </p:cNvPr>
          <p:cNvSpPr txBox="1"/>
          <p:nvPr/>
        </p:nvSpPr>
        <p:spPr>
          <a:xfrm>
            <a:off x="152400" y="3886021"/>
            <a:ext cx="3423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Feed reconstructed distribution into cheetah to predict optimal control params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twiss</a:t>
            </a:r>
            <a:r>
              <a:rPr lang="en-US" dirty="0">
                <a:sym typeface="Wingdings" panose="05000000000000000000" pitchFamily="2" charset="2"/>
              </a:rPr>
              <a:t> matching etc.</a:t>
            </a:r>
            <a:endParaRPr lang="en-US" dirty="0"/>
          </a:p>
        </p:txBody>
      </p:sp>
      <p:sp>
        <p:nvSpPr>
          <p:cNvPr id="16" name="Arrow: Bent 15">
            <a:extLst>
              <a:ext uri="{FF2B5EF4-FFF2-40B4-BE49-F238E27FC236}">
                <a16:creationId xmlns:a16="http://schemas.microsoft.com/office/drawing/2014/main" id="{8E488BA3-E8A1-690B-C8FC-6B191EE1AB9C}"/>
              </a:ext>
            </a:extLst>
          </p:cNvPr>
          <p:cNvSpPr/>
          <p:nvPr/>
        </p:nvSpPr>
        <p:spPr>
          <a:xfrm rot="5400000">
            <a:off x="6412468" y="2201272"/>
            <a:ext cx="823436" cy="639128"/>
          </a:xfrm>
          <a:prstGeom prst="bentArrow">
            <a:avLst>
              <a:gd name="adj1" fmla="val 25000"/>
              <a:gd name="adj2" fmla="val 26274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Arrow: Bent 16">
            <a:extLst>
              <a:ext uri="{FF2B5EF4-FFF2-40B4-BE49-F238E27FC236}">
                <a16:creationId xmlns:a16="http://schemas.microsoft.com/office/drawing/2014/main" id="{5653C76E-ADD1-1DFA-6D68-F5C914059F16}"/>
              </a:ext>
            </a:extLst>
          </p:cNvPr>
          <p:cNvSpPr/>
          <p:nvPr/>
        </p:nvSpPr>
        <p:spPr>
          <a:xfrm rot="16200000">
            <a:off x="4145518" y="3364468"/>
            <a:ext cx="823436" cy="639128"/>
          </a:xfrm>
          <a:prstGeom prst="bentArrow">
            <a:avLst>
              <a:gd name="adj1" fmla="val 25000"/>
              <a:gd name="adj2" fmla="val 26274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D16CCAA-A91B-DB2E-C529-981FABE30C83}"/>
              </a:ext>
            </a:extLst>
          </p:cNvPr>
          <p:cNvSpPr txBox="1"/>
          <p:nvPr/>
        </p:nvSpPr>
        <p:spPr>
          <a:xfrm>
            <a:off x="6806626" y="1387048"/>
            <a:ext cx="2108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Uncertainty-aware reconstructions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B953FCF-060C-06CF-08B9-06BDE07C3B39}"/>
              </a:ext>
            </a:extLst>
          </p:cNvPr>
          <p:cNvSpPr txBox="1"/>
          <p:nvPr/>
        </p:nvSpPr>
        <p:spPr>
          <a:xfrm>
            <a:off x="3606226" y="4294763"/>
            <a:ext cx="1651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Online control</a:t>
            </a:r>
          </a:p>
        </p:txBody>
      </p:sp>
    </p:spTree>
    <p:extLst>
      <p:ext uri="{BB962C8B-B14F-4D97-AF65-F5344CB8AC3E}">
        <p14:creationId xmlns:p14="http://schemas.microsoft.com/office/powerpoint/2010/main" val="26833528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153EE3-CA06-6D66-B547-62276B4D52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7B09C9-A685-2AC8-C0CA-7C146CAD2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BAX Application: RMS Emittance Optimization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B55F09F-A468-5839-37E8-8AA63305CB09}"/>
                  </a:ext>
                </a:extLst>
              </p:cNvPr>
              <p:cNvSpPr txBox="1"/>
              <p:nvPr/>
            </p:nvSpPr>
            <p:spPr>
              <a:xfrm>
                <a:off x="3886200" y="4324350"/>
                <a:ext cx="4495800" cy="73866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The BAX algorithm chooses beam size measurements that reduce uncertainty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1400" b="1" dirty="0"/>
                  <a:t> </a:t>
                </a:r>
                <a:r>
                  <a:rPr lang="en-US" sz="1400" b="1" dirty="0">
                    <a:sym typeface="Wingdings" panose="05000000000000000000" pitchFamily="2" charset="2"/>
                  </a:rPr>
                  <a:t>without measuring emittance directly  20x speed up</a:t>
                </a:r>
                <a:endParaRPr lang="en-US" sz="14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B55F09F-A468-5839-37E8-8AA63305C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200" y="4324350"/>
                <a:ext cx="4495800" cy="738664"/>
              </a:xfrm>
              <a:prstGeom prst="rect">
                <a:avLst/>
              </a:prstGeom>
              <a:blipFill>
                <a:blip r:embed="rId2"/>
                <a:stretch>
                  <a:fillRect l="-135" r="-405"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8E26B8E9-5EA4-D6AA-7DB6-AA4D8B67C8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393" y="971550"/>
            <a:ext cx="3152607" cy="188061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CC6ABC7-00BF-3CA3-BA1D-2303FAC44D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139033"/>
            <a:ext cx="6213009" cy="31091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D0B843F-D081-8D19-7869-59EB20BFB3BE}"/>
                  </a:ext>
                </a:extLst>
              </p:cNvPr>
              <p:cNvSpPr txBox="1"/>
              <p:nvPr/>
            </p:nvSpPr>
            <p:spPr>
              <a:xfrm>
                <a:off x="76201" y="942022"/>
                <a:ext cx="2514599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tx1"/>
                    </a:solidFill>
                  </a:rPr>
                  <a:t>Goal: </a:t>
                </a:r>
                <a:r>
                  <a:rPr lang="en-US" sz="1400" dirty="0">
                    <a:solidFill>
                      <a:schemeClr val="tx1"/>
                    </a:solidFill>
                  </a:rPr>
                  <a:t>Determine the ideal tuning configuration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1400" b="1" dirty="0">
                    <a:solidFill>
                      <a:schemeClr val="tx1"/>
                    </a:solidFill>
                  </a:rPr>
                  <a:t> </a:t>
                </a:r>
                <a:r>
                  <a:rPr lang="en-US" sz="1400" dirty="0">
                    <a:solidFill>
                      <a:schemeClr val="tx1"/>
                    </a:solidFill>
                  </a:rPr>
                  <a:t>which minimizes emittance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D0B843F-D081-8D19-7869-59EB20BFB3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1" y="942022"/>
                <a:ext cx="2514599" cy="738664"/>
              </a:xfrm>
              <a:prstGeom prst="rect">
                <a:avLst/>
              </a:prstGeom>
              <a:blipFill>
                <a:blip r:embed="rId5"/>
                <a:stretch>
                  <a:fillRect l="-728" t="-1653" r="-243" b="-7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4335D1B0-6A0F-6614-5E5F-F57A4D488EBD}"/>
              </a:ext>
            </a:extLst>
          </p:cNvPr>
          <p:cNvSpPr txBox="1"/>
          <p:nvPr/>
        </p:nvSpPr>
        <p:spPr>
          <a:xfrm>
            <a:off x="6649805" y="2852169"/>
            <a:ext cx="2438399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7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Miskovich, Sara Ayoub, et al. MLST 5.1 (2024): 015004.</a:t>
            </a:r>
            <a:endParaRPr lang="en-US" sz="7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B79026C-BCF4-9BD5-5A95-F644E2F9B377}"/>
                  </a:ext>
                </a:extLst>
              </p:cNvPr>
              <p:cNvSpPr txBox="1"/>
              <p:nvPr/>
            </p:nvSpPr>
            <p:spPr>
              <a:xfrm>
                <a:off x="76201" y="4445161"/>
                <a:ext cx="30145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BAX Algorithm: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</a:rPr>
                              <m:t>arg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fName>
                      <m:e>
                        <m:func>
                          <m:func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</a:rPr>
                              <m:t>min</m:t>
                            </m:r>
                          </m:fName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𝜀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e>
                    </m:func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B79026C-BCF4-9BD5-5A95-F644E2F9B3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1" y="4445161"/>
                <a:ext cx="3014543" cy="307777"/>
              </a:xfrm>
              <a:prstGeom prst="rect">
                <a:avLst/>
              </a:prstGeom>
              <a:blipFill>
                <a:blip r:embed="rId6"/>
                <a:stretch>
                  <a:fillRect l="-607" t="-3922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4953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oup of purple rectangular objects&#10;&#10;Description automatically generated">
            <a:extLst>
              <a:ext uri="{FF2B5EF4-FFF2-40B4-BE49-F238E27FC236}">
                <a16:creationId xmlns:a16="http://schemas.microsoft.com/office/drawing/2014/main" id="{7348D7F0-1663-2634-4368-4B757A8994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994" r="-272"/>
          <a:stretch/>
        </p:blipFill>
        <p:spPr>
          <a:xfrm>
            <a:off x="685800" y="3199606"/>
            <a:ext cx="3581399" cy="158194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603C18-E95C-8CF6-F4ED-FD3A86DE23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F3908F-F164-4F60-7874-A881C40D8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4D Generative Phase Space Reconstruction</a:t>
            </a:r>
          </a:p>
        </p:txBody>
      </p:sp>
      <p:pic>
        <p:nvPicPr>
          <p:cNvPr id="7" name="Content Placeholder 6" descr="A group of graphs of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98EE9DFD-60C3-1F76-8B7E-8EC21E6C323E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5018654" y="1047750"/>
            <a:ext cx="3858153" cy="3798888"/>
          </a:xfrm>
        </p:spPr>
      </p:pic>
      <p:pic>
        <p:nvPicPr>
          <p:cNvPr id="9" name="Picture 8" descr="A group of purple rectangular objects&#10;&#10;Description automatically generated">
            <a:extLst>
              <a:ext uri="{FF2B5EF4-FFF2-40B4-BE49-F238E27FC236}">
                <a16:creationId xmlns:a16="http://schemas.microsoft.com/office/drawing/2014/main" id="{F506D92E-11BA-6E30-EAA9-3ABE4F3930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221"/>
          <a:stretch/>
        </p:blipFill>
        <p:spPr>
          <a:xfrm>
            <a:off x="150000" y="1751806"/>
            <a:ext cx="4332854" cy="158194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ED3DDDD-99C7-5D67-A9C5-5F8621A27B96}"/>
              </a:ext>
            </a:extLst>
          </p:cNvPr>
          <p:cNvSpPr txBox="1"/>
          <p:nvPr/>
        </p:nvSpPr>
        <p:spPr>
          <a:xfrm>
            <a:off x="188291" y="952800"/>
            <a:ext cx="46885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 data collected from autonomous emittance measurements to reconstruct the 4d distribution </a:t>
            </a:r>
            <a:r>
              <a:rPr lang="en-US" b="1" dirty="0">
                <a:solidFill>
                  <a:schemeClr val="bg2"/>
                </a:solidFill>
              </a:rPr>
              <a:t>during operations </a:t>
            </a:r>
            <a:r>
              <a:rPr lang="en-US" dirty="0"/>
              <a:t>(&lt; 1 min)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4A82B6-1F51-5647-FCC9-004C95C0C695}"/>
              </a:ext>
            </a:extLst>
          </p:cNvPr>
          <p:cNvSpPr txBox="1"/>
          <p:nvPr/>
        </p:nvSpPr>
        <p:spPr>
          <a:xfrm>
            <a:off x="76200" y="4799923"/>
            <a:ext cx="15584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Example from LCLS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4A33D1-C966-CF86-2C13-C60ED4AF5695}"/>
              </a:ext>
            </a:extLst>
          </p:cNvPr>
          <p:cNvSpPr txBox="1"/>
          <p:nvPr/>
        </p:nvSpPr>
        <p:spPr>
          <a:xfrm>
            <a:off x="5675824" y="4789043"/>
            <a:ext cx="28194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/>
              <a:t>Roussel, Ryan, et al. PRL 130.14 (2023): 145001.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8CE8C0-ED9B-BA52-8EC3-03DCBDFE8A18}"/>
              </a:ext>
            </a:extLst>
          </p:cNvPr>
          <p:cNvSpPr txBox="1"/>
          <p:nvPr/>
        </p:nvSpPr>
        <p:spPr>
          <a:xfrm>
            <a:off x="1776493" y="4789043"/>
            <a:ext cx="36679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pip install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gpsr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/>
              <a:t> </a:t>
            </a:r>
            <a:r>
              <a:rPr lang="en-US" sz="1000" dirty="0">
                <a:hlinkClick r:id="rId4"/>
              </a:rPr>
              <a:t>https://github.com/roussel-ryan/gpsr</a:t>
            </a:r>
            <a:r>
              <a:rPr lang="en-US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683494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A2552-7FC9-E74F-C71C-D727190003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5E7DD3-A8E2-2F57-0D8F-7AE89E80D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6D Generative Phase Space Control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42DDC4-0BF0-DD43-833A-BB3BCD23DC3E}"/>
              </a:ext>
            </a:extLst>
          </p:cNvPr>
          <p:cNvSpPr txBox="1"/>
          <p:nvPr/>
        </p:nvSpPr>
        <p:spPr>
          <a:xfrm>
            <a:off x="5378450" y="2050018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 / skew quadrupoles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238940-CEB8-E3D7-BF6D-9B81508569D4}"/>
              </a:ext>
            </a:extLst>
          </p:cNvPr>
          <p:cNvSpPr txBox="1"/>
          <p:nvPr/>
        </p:nvSpPr>
        <p:spPr>
          <a:xfrm>
            <a:off x="7588250" y="989729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Dipole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530DAB-EB6A-A48A-138F-4A8DE5A9B4C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184684" y="1230398"/>
            <a:ext cx="3654516" cy="7475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5902EBB-E1A4-BF92-249E-F65B9C4054E1}"/>
              </a:ext>
            </a:extLst>
          </p:cNvPr>
          <p:cNvSpPr txBox="1"/>
          <p:nvPr/>
        </p:nvSpPr>
        <p:spPr>
          <a:xfrm>
            <a:off x="4997450" y="1104037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Cavity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2D70DA-1718-7BC3-86E9-4B5C8C3A6B95}"/>
              </a:ext>
            </a:extLst>
          </p:cNvPr>
          <p:cNvSpPr txBox="1"/>
          <p:nvPr/>
        </p:nvSpPr>
        <p:spPr>
          <a:xfrm>
            <a:off x="188291" y="952800"/>
            <a:ext cx="46885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Scan cavity phase and dipole state to manipulate longitudinal phase space + quadrupole scan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6D phase space measurement</a:t>
            </a:r>
          </a:p>
          <a:p>
            <a:r>
              <a:rPr lang="en-US" dirty="0">
                <a:sym typeface="Wingdings" panose="05000000000000000000" pitchFamily="2" charset="2"/>
              </a:rPr>
              <a:t>(See talk by S. Kim on Thursday)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4DE316-7224-FC07-BBA4-EC6D3C994C99}"/>
              </a:ext>
            </a:extLst>
          </p:cNvPr>
          <p:cNvSpPr txBox="1"/>
          <p:nvPr/>
        </p:nvSpPr>
        <p:spPr>
          <a:xfrm>
            <a:off x="152400" y="2495550"/>
            <a:ext cx="46885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Similar approach to 4D case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Combine measurements with cheetah simulation to estimate beam parameters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Solve for beamline params to tailor phase space distribution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2CF383A-F619-6295-5582-C08783A9CE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3480" y="2419350"/>
            <a:ext cx="3402375" cy="184789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0D92E8E-EB7B-3981-3B7F-E209665BEB44}"/>
              </a:ext>
            </a:extLst>
          </p:cNvPr>
          <p:cNvSpPr/>
          <p:nvPr/>
        </p:nvSpPr>
        <p:spPr>
          <a:xfrm>
            <a:off x="4956378" y="2495550"/>
            <a:ext cx="37762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0E9A9FF-B019-45ED-3040-0E4951E454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0148" y="4117908"/>
            <a:ext cx="3344252" cy="53033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825BC48-3D05-546A-CEF4-73E954E47572}"/>
              </a:ext>
            </a:extLst>
          </p:cNvPr>
          <p:cNvSpPr txBox="1"/>
          <p:nvPr/>
        </p:nvSpPr>
        <p:spPr>
          <a:xfrm>
            <a:off x="152400" y="3982819"/>
            <a:ext cx="4688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 multi-fidelity approach to optimization of upstream parameters</a:t>
            </a:r>
            <a:endParaRPr lang="en-US" dirty="0">
              <a:sym typeface="Wingdings" panose="05000000000000000000" pitchFamily="2" charset="2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8DE799E-9777-0ACF-766A-E748E8CB35AF}"/>
              </a:ext>
            </a:extLst>
          </p:cNvPr>
          <p:cNvCxnSpPr/>
          <p:nvPr/>
        </p:nvCxnSpPr>
        <p:spPr>
          <a:xfrm>
            <a:off x="3886200" y="4476750"/>
            <a:ext cx="125898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07D10AC-4091-8EB9-E24A-AE63F915EF07}"/>
              </a:ext>
            </a:extLst>
          </p:cNvPr>
          <p:cNvSpPr txBox="1"/>
          <p:nvPr/>
        </p:nvSpPr>
        <p:spPr>
          <a:xfrm>
            <a:off x="5562600" y="4705350"/>
            <a:ext cx="2971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00" dirty="0"/>
              <a:t>Roussel, Ryan, et al. PRAB 27.8 (2024): 084801.</a:t>
            </a:r>
          </a:p>
          <a:p>
            <a:pPr algn="r"/>
            <a:r>
              <a:rPr lang="en-US" sz="800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Ferran</a:t>
            </a:r>
            <a:r>
              <a:rPr lang="en-US" sz="8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</a:t>
            </a:r>
            <a:r>
              <a:rPr lang="en-US" sz="800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Pousa</a:t>
            </a:r>
            <a:r>
              <a:rPr lang="en-US" sz="8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 Angel, et al PRAB 26.8 (2023): 084601.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1383533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739109-2344-6E7E-5768-083797EE7B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00D171-7C69-866D-1DB1-CB7E6DE6A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6F88B5-C367-7C50-8D17-C6361164D69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en-US" sz="1400" dirty="0"/>
              <a:t>Autonomous configuration of the AWA drive beamline and experimental beamlines</a:t>
            </a:r>
          </a:p>
          <a:p>
            <a:pPr lvl="1" indent="-236220"/>
            <a:r>
              <a:rPr lang="en-US" sz="1400" dirty="0"/>
              <a:t>4-8 hour tuning time </a:t>
            </a:r>
            <a:r>
              <a:rPr lang="en-US" sz="1400" dirty="0">
                <a:sym typeface="Wingdings" panose="05000000000000000000" pitchFamily="2" charset="2"/>
              </a:rPr>
              <a:t> &lt; 2 hour tuning time (w/o expertise)</a:t>
            </a:r>
            <a:endParaRPr lang="en-US" sz="1400" dirty="0"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1400" dirty="0"/>
              <a:t>Integrate GPSR measurements into online operations, detailed analysis of complex beam distributions</a:t>
            </a:r>
            <a:endParaRPr lang="en-US" sz="1400" dirty="0">
              <a:cs typeface="Arial"/>
            </a:endParaRPr>
          </a:p>
          <a:p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CF5B3D-BDB7-B65C-01AB-2D24FFBFE8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712" y="2038350"/>
            <a:ext cx="8120576" cy="3097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810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7B5E35-314C-08D4-AF1A-BEF54B0797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A9DFFF-AFBE-AB64-6B55-65E171335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Xopt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E2C2B30-BACB-E4F8-0D05-FB2B90862888}"/>
              </a:ext>
            </a:extLst>
          </p:cNvPr>
          <p:cNvGrpSpPr/>
          <p:nvPr/>
        </p:nvGrpSpPr>
        <p:grpSpPr>
          <a:xfrm>
            <a:off x="5733241" y="1200150"/>
            <a:ext cx="3056106" cy="1432379"/>
            <a:chOff x="5510044" y="1200150"/>
            <a:chExt cx="3056106" cy="1432379"/>
          </a:xfrm>
        </p:grpSpPr>
        <p:pic>
          <p:nvPicPr>
            <p:cNvPr id="7" name="Picture 2" descr="SLAC National Accelerator Laboratory primary logo">
              <a:extLst>
                <a:ext uri="{FF2B5EF4-FFF2-40B4-BE49-F238E27FC236}">
                  <a16:creationId xmlns:a16="http://schemas.microsoft.com/office/drawing/2014/main" id="{8F75540A-11B8-0FBA-0D2A-4F3713D3817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887" b="34887"/>
            <a:stretch/>
          </p:blipFill>
          <p:spPr bwMode="auto">
            <a:xfrm>
              <a:off x="5518150" y="1200150"/>
              <a:ext cx="3048000" cy="586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6" descr="Overview Image">
              <a:extLst>
                <a:ext uri="{FF2B5EF4-FFF2-40B4-BE49-F238E27FC236}">
                  <a16:creationId xmlns:a16="http://schemas.microsoft.com/office/drawing/2014/main" id="{3EB6E787-6519-2441-E236-441F192A24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0044" y="1846187"/>
              <a:ext cx="3048000" cy="7863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35BD001-6DBC-825A-CDB5-D52948DA4DBE}"/>
              </a:ext>
            </a:extLst>
          </p:cNvPr>
          <p:cNvGrpSpPr/>
          <p:nvPr/>
        </p:nvGrpSpPr>
        <p:grpSpPr>
          <a:xfrm>
            <a:off x="235162" y="1200150"/>
            <a:ext cx="2474526" cy="1475074"/>
            <a:chOff x="2702" y="1563834"/>
            <a:chExt cx="3100089" cy="184797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DEB11DF-5FF7-8F0A-242C-FC13079514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02" y="2680287"/>
              <a:ext cx="1828804" cy="731520"/>
            </a:xfrm>
            <a:prstGeom prst="rect">
              <a:avLst/>
            </a:prstGeom>
          </p:spPr>
        </p:pic>
        <p:pic>
          <p:nvPicPr>
            <p:cNvPr id="11" name="Picture 10" descr="Argonne National Laboratory - Ammonia Energy Association">
              <a:extLst>
                <a:ext uri="{FF2B5EF4-FFF2-40B4-BE49-F238E27FC236}">
                  <a16:creationId xmlns:a16="http://schemas.microsoft.com/office/drawing/2014/main" id="{C1F90C57-B761-5DDC-16CB-3A05932C5C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59" y="1563834"/>
              <a:ext cx="3051032" cy="10668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2" descr="NP Argonne Tandem Linac Accelera... | U.S. DOE Office of Science (SC)">
              <a:extLst>
                <a:ext uri="{FF2B5EF4-FFF2-40B4-BE49-F238E27FC236}">
                  <a16:creationId xmlns:a16="http://schemas.microsoft.com/office/drawing/2014/main" id="{EB91106E-E179-AA98-B614-CDF54CDB189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66" r="20834"/>
            <a:stretch/>
          </p:blipFill>
          <p:spPr bwMode="auto">
            <a:xfrm>
              <a:off x="1882302" y="2680289"/>
              <a:ext cx="1143000" cy="731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4" descr="ESRF – International Year of Basic Sciences for Development">
            <a:extLst>
              <a:ext uri="{FF2B5EF4-FFF2-40B4-BE49-F238E27FC236}">
                <a16:creationId xmlns:a16="http://schemas.microsoft.com/office/drawing/2014/main" id="{8E274906-F774-DB2E-96A0-A2F186D540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801" y="4267306"/>
            <a:ext cx="727604" cy="727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534D146-7D96-A67F-0637-2219F59131DD}"/>
              </a:ext>
            </a:extLst>
          </p:cNvPr>
          <p:cNvCxnSpPr>
            <a:cxnSpLocks/>
          </p:cNvCxnSpPr>
          <p:nvPr/>
        </p:nvCxnSpPr>
        <p:spPr>
          <a:xfrm rot="10800000" flipV="1">
            <a:off x="3133873" y="3257550"/>
            <a:ext cx="609600" cy="533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69F522E-C10D-7D40-EE30-CEBEF66EC04A}"/>
              </a:ext>
            </a:extLst>
          </p:cNvPr>
          <p:cNvCxnSpPr>
            <a:cxnSpLocks/>
          </p:cNvCxnSpPr>
          <p:nvPr/>
        </p:nvCxnSpPr>
        <p:spPr>
          <a:xfrm flipH="1" flipV="1">
            <a:off x="2788920" y="2480310"/>
            <a:ext cx="640081" cy="3476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AE0E90E-B282-FA26-67EE-0E27FD8D6950}"/>
              </a:ext>
            </a:extLst>
          </p:cNvPr>
          <p:cNvCxnSpPr>
            <a:cxnSpLocks/>
          </p:cNvCxnSpPr>
          <p:nvPr/>
        </p:nvCxnSpPr>
        <p:spPr>
          <a:xfrm rot="10800000" flipH="1">
            <a:off x="5105400" y="2343150"/>
            <a:ext cx="533400" cy="3323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200274A-3E9A-C0A4-5E7A-3205E8C50DBE}"/>
              </a:ext>
            </a:extLst>
          </p:cNvPr>
          <p:cNvCxnSpPr/>
          <p:nvPr/>
        </p:nvCxnSpPr>
        <p:spPr>
          <a:xfrm>
            <a:off x="5113506" y="3188371"/>
            <a:ext cx="533400" cy="3323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2" descr="Cornell University - Wikipedia">
            <a:extLst>
              <a:ext uri="{FF2B5EF4-FFF2-40B4-BE49-F238E27FC236}">
                <a16:creationId xmlns:a16="http://schemas.microsoft.com/office/drawing/2014/main" id="{C5418F74-70E7-7FE9-E4EC-A322DA9E91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616" y="4252939"/>
            <a:ext cx="762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4" descr="Brookhaven National Laboratory | RaDIATE Collaboration">
            <a:extLst>
              <a:ext uri="{FF2B5EF4-FFF2-40B4-BE49-F238E27FC236}">
                <a16:creationId xmlns:a16="http://schemas.microsoft.com/office/drawing/2014/main" id="{DD84CE74-C881-3B63-65BC-E52CDC26F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606" y="2918611"/>
            <a:ext cx="2149130" cy="53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FDDC5CC-E0EA-D82F-1770-5797AEF5E08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2959" y="2917474"/>
            <a:ext cx="1662721" cy="355406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0010AB8-A44A-301E-EF7D-A58969400698}"/>
              </a:ext>
            </a:extLst>
          </p:cNvPr>
          <p:cNvCxnSpPr>
            <a:cxnSpLocks/>
          </p:cNvCxnSpPr>
          <p:nvPr/>
        </p:nvCxnSpPr>
        <p:spPr>
          <a:xfrm>
            <a:off x="4480560" y="3692652"/>
            <a:ext cx="91440" cy="525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D88ABD7-AFF2-43CD-212B-EB20E312D655}"/>
              </a:ext>
            </a:extLst>
          </p:cNvPr>
          <p:cNvSpPr txBox="1"/>
          <p:nvPr/>
        </p:nvSpPr>
        <p:spPr>
          <a:xfrm>
            <a:off x="3271714" y="894533"/>
            <a:ext cx="2188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AI/ML R&amp;D @ AWA</a:t>
            </a:r>
          </a:p>
        </p:txBody>
      </p:sp>
      <p:pic>
        <p:nvPicPr>
          <p:cNvPr id="23" name="Picture Placeholder 9">
            <a:extLst>
              <a:ext uri="{FF2B5EF4-FFF2-40B4-BE49-F238E27FC236}">
                <a16:creationId xmlns:a16="http://schemas.microsoft.com/office/drawing/2014/main" id="{B80C324A-8639-4469-60D8-7665BCF106D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68724" y="1251469"/>
            <a:ext cx="1980515" cy="93928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76EC014-3F57-D887-2EDB-FBDEC8AE1549}"/>
              </a:ext>
            </a:extLst>
          </p:cNvPr>
          <p:cNvCxnSpPr>
            <a:cxnSpLocks/>
          </p:cNvCxnSpPr>
          <p:nvPr/>
        </p:nvCxnSpPr>
        <p:spPr>
          <a:xfrm>
            <a:off x="4361180" y="2260084"/>
            <a:ext cx="0" cy="220226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A79D734E-828C-D7EB-32DD-E3E8AFF68A7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76129" y="3047125"/>
            <a:ext cx="696817" cy="595635"/>
          </a:xfrm>
          <a:prstGeom prst="rect">
            <a:avLst/>
          </a:prstGeom>
        </p:spPr>
      </p:pic>
      <p:pic>
        <p:nvPicPr>
          <p:cNvPr id="26" name="Picture 2">
            <a:extLst>
              <a:ext uri="{FF2B5EF4-FFF2-40B4-BE49-F238E27FC236}">
                <a16:creationId xmlns:a16="http://schemas.microsoft.com/office/drawing/2014/main" id="{EDB46B1A-7B63-E2E0-BF9E-4FDFC0EB6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549" y="2436421"/>
            <a:ext cx="1317811" cy="83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BNL | Research Facilities">
            <a:extLst>
              <a:ext uri="{FF2B5EF4-FFF2-40B4-BE49-F238E27FC236}">
                <a16:creationId xmlns:a16="http://schemas.microsoft.com/office/drawing/2014/main" id="{AB3A3A13-23A3-AFC2-EDB6-9A2E4A7D7D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0" b="30161"/>
          <a:stretch/>
        </p:blipFill>
        <p:spPr bwMode="auto">
          <a:xfrm>
            <a:off x="6112239" y="3487392"/>
            <a:ext cx="2926080" cy="112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 descr="Fermilab Booster delivers record-intensity beams for neutrino and muon  experiments">
            <a:extLst>
              <a:ext uri="{FF2B5EF4-FFF2-40B4-BE49-F238E27FC236}">
                <a16:creationId xmlns:a16="http://schemas.microsoft.com/office/drawing/2014/main" id="{4A0D23C1-15B1-5C71-C495-3BC44D1839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06" r="36060" b="19778"/>
          <a:stretch/>
        </p:blipFill>
        <p:spPr bwMode="auto">
          <a:xfrm>
            <a:off x="350680" y="3348990"/>
            <a:ext cx="2668082" cy="137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Intellectual Property Office - Gateway to Berkeley Lab Technology">
            <a:extLst>
              <a:ext uri="{FF2B5EF4-FFF2-40B4-BE49-F238E27FC236}">
                <a16:creationId xmlns:a16="http://schemas.microsoft.com/office/drawing/2014/main" id="{CD452C03-7B15-B903-C943-BBF7F40581B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883412" y="4381494"/>
            <a:ext cx="638408" cy="478582"/>
          </a:xfrm>
          <a:prstGeom prst="rect">
            <a:avLst/>
          </a:prstGeom>
        </p:spPr>
      </p:pic>
      <p:pic>
        <p:nvPicPr>
          <p:cNvPr id="30" name="Picture 20" descr="DESY - Wikipedia">
            <a:extLst>
              <a:ext uri="{FF2B5EF4-FFF2-40B4-BE49-F238E27FC236}">
                <a16:creationId xmlns:a16="http://schemas.microsoft.com/office/drawing/2014/main" id="{C73372EC-0FFB-67B7-0C78-528E1ED131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098" y="4196102"/>
            <a:ext cx="840404" cy="840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030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D7D3F1-7F39-4361-4831-E04375B7D0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E23B3-6C43-637E-2AFD-CBD1E9089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pic>
        <p:nvPicPr>
          <p:cNvPr id="6" name="Content Placeholder 5" descr="A picture containing human face, person, clothing, smile&#10;&#10;Description automatically generated">
            <a:extLst>
              <a:ext uri="{FF2B5EF4-FFF2-40B4-BE49-F238E27FC236}">
                <a16:creationId xmlns:a16="http://schemas.microsoft.com/office/drawing/2014/main" id="{38359D5D-7D78-8024-C80A-44B470038A69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219200" y="2028096"/>
            <a:ext cx="423642" cy="751622"/>
          </a:xfrm>
        </p:spPr>
      </p:pic>
      <p:pic>
        <p:nvPicPr>
          <p:cNvPr id="1026" name="Picture 2" descr="Auralee Edelen | The Center for Bright Beams">
            <a:extLst>
              <a:ext uri="{FF2B5EF4-FFF2-40B4-BE49-F238E27FC236}">
                <a16:creationId xmlns:a16="http://schemas.microsoft.com/office/drawing/2014/main" id="{4E8C16CF-13A2-106A-8F30-20D200601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668" y="2024287"/>
            <a:ext cx="759240" cy="75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1780BB1-3452-FAD3-DE3E-E05EEFDCBF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613" y="2028096"/>
            <a:ext cx="751622" cy="751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098BBF-0E4E-64EC-D4A5-B0D7744F6D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9058" y="2048520"/>
            <a:ext cx="700994" cy="7350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A54E59A-2C4D-99A0-DFDB-5DE889F501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12734" y="2894840"/>
            <a:ext cx="746344" cy="8085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B81958F-CB98-9ECE-6F75-F610424B95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2006" y="2881095"/>
            <a:ext cx="836030" cy="83603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CFEE8D7-9CD1-8B43-46DE-6E337C4EB6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31885" y="2060639"/>
            <a:ext cx="751622" cy="75162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AD48B3-87B6-D4DA-98E2-C5B41CDB29D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89046" y="2887859"/>
            <a:ext cx="806786" cy="82250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7709DE-988A-56D8-861D-F6624E736AA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30" y="2038350"/>
            <a:ext cx="862340" cy="73111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37748FE-1DC3-01C5-BBBC-F96DD625F7E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95400" y="2876550"/>
            <a:ext cx="747026" cy="84512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35C3999-8BBB-73FC-5B69-C5C11C90528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37822" y="2060639"/>
            <a:ext cx="751622" cy="751622"/>
          </a:xfrm>
          <a:prstGeom prst="rect">
            <a:avLst/>
          </a:prstGeom>
        </p:spPr>
      </p:pic>
      <p:pic>
        <p:nvPicPr>
          <p:cNvPr id="1030" name="Picture 6" descr="Kathryn Baker - Controls System Developer at the ISIS ...">
            <a:extLst>
              <a:ext uri="{FF2B5EF4-FFF2-40B4-BE49-F238E27FC236}">
                <a16:creationId xmlns:a16="http://schemas.microsoft.com/office/drawing/2014/main" id="{EEC64AEA-A2F1-7221-33D1-3806F7A9BE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593" y="2880428"/>
            <a:ext cx="837364" cy="837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9493149-79C2-2009-8DC6-D83E76589EA5}"/>
              </a:ext>
            </a:extLst>
          </p:cNvPr>
          <p:cNvSpPr txBox="1"/>
          <p:nvPr/>
        </p:nvSpPr>
        <p:spPr>
          <a:xfrm>
            <a:off x="3262714" y="1276350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Thanks to the team!</a:t>
            </a:r>
          </a:p>
        </p:txBody>
      </p:sp>
      <p:pic>
        <p:nvPicPr>
          <p:cNvPr id="7" name="Picture 6" descr="A picture containing human face, person, neck, chin&#10;&#10;Description automatically generated">
            <a:extLst>
              <a:ext uri="{FF2B5EF4-FFF2-40B4-BE49-F238E27FC236}">
                <a16:creationId xmlns:a16="http://schemas.microsoft.com/office/drawing/2014/main" id="{BDD7CD13-EC46-A3E4-CBCC-6EE4F4DB737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048343" y="2894815"/>
            <a:ext cx="836030" cy="836030"/>
          </a:xfrm>
          <a:prstGeom prst="rect">
            <a:avLst/>
          </a:prstGeom>
        </p:spPr>
      </p:pic>
      <p:pic>
        <p:nvPicPr>
          <p:cNvPr id="3074" name="Picture 2" descr="Zihan Zhu – Postdoctoral Research Associate – SLAC National Accelerator  Laboratory | LinkedIn">
            <a:extLst>
              <a:ext uri="{FF2B5EF4-FFF2-40B4-BE49-F238E27FC236}">
                <a16:creationId xmlns:a16="http://schemas.microsoft.com/office/drawing/2014/main" id="{4A219F94-F607-2AA7-C50E-20C2C82DE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176" y="2891357"/>
            <a:ext cx="812023" cy="812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Nikita Kuklev - Associate Scientist ...">
            <a:extLst>
              <a:ext uri="{FF2B5EF4-FFF2-40B4-BE49-F238E27FC236}">
                <a16:creationId xmlns:a16="http://schemas.microsoft.com/office/drawing/2014/main" id="{664B6E9D-8E6B-08FC-C080-B434C9F854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360" y="2020478"/>
            <a:ext cx="759240" cy="75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1068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09763C-8B1E-96C7-FACE-6CE973DED5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5C08C0-25E0-D25B-2FB5-B3395DC57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Automation Challenges at AWA</a:t>
            </a:r>
            <a:endParaRPr lang="en-US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D784B756-17A8-C104-23C8-857055F40D2A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5154148" y="1064441"/>
            <a:ext cx="3740072" cy="1772346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4A4D5E8-E385-412A-BD98-4C954801971E}"/>
              </a:ext>
            </a:extLst>
          </p:cNvPr>
          <p:cNvSpPr txBox="1"/>
          <p:nvPr/>
        </p:nvSpPr>
        <p:spPr>
          <a:xfrm>
            <a:off x="188031" y="948436"/>
            <a:ext cx="4766613" cy="1815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cs typeface="Arial"/>
              </a:rPr>
              <a:t>The Argonne Wakefield Accelerator (AWA) facility is an accelerator physics test facility at Argonne National Laboratory.</a:t>
            </a:r>
          </a:p>
          <a:p>
            <a:endParaRPr lang="en-US" sz="1600" dirty="0">
              <a:cs typeface="Arial"/>
            </a:endParaRPr>
          </a:p>
          <a:p>
            <a:r>
              <a:rPr lang="en-US" sz="1600" dirty="0">
                <a:cs typeface="Arial"/>
              </a:rPr>
              <a:t>The accelerator does not run continuously, and is restarted and retuned from scratch every day </a:t>
            </a:r>
            <a:r>
              <a:rPr lang="en-US" sz="1600" dirty="0">
                <a:cs typeface="Arial"/>
                <a:sym typeface="Wingdings" panose="05000000000000000000" pitchFamily="2" charset="2"/>
              </a:rPr>
              <a:t> a </a:t>
            </a:r>
            <a:r>
              <a:rPr lang="en-US" sz="1600" b="1" dirty="0">
                <a:solidFill>
                  <a:schemeClr val="bg2"/>
                </a:solidFill>
                <a:cs typeface="Arial"/>
                <a:sym typeface="Wingdings" panose="05000000000000000000" pitchFamily="2" charset="2"/>
              </a:rPr>
              <a:t>major obstacle for the small team of operators</a:t>
            </a:r>
            <a:endParaRPr lang="en-US" sz="1600" b="1" dirty="0">
              <a:solidFill>
                <a:schemeClr val="bg2"/>
              </a:solidFill>
              <a:cs typeface="Arial"/>
            </a:endParaRPr>
          </a:p>
        </p:txBody>
      </p:sp>
      <p:pic>
        <p:nvPicPr>
          <p:cNvPr id="8" name="Picture 7" descr="A blue rectangular object with colorful lights&#10;&#10;Description automatically generated with medium confidence">
            <a:extLst>
              <a:ext uri="{FF2B5EF4-FFF2-40B4-BE49-F238E27FC236}">
                <a16:creationId xmlns:a16="http://schemas.microsoft.com/office/drawing/2014/main" id="{60B418A9-6A43-E60C-EEE6-32F8B752BF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3011199"/>
            <a:ext cx="8555392" cy="1929895"/>
          </a:xfrm>
          <a:prstGeom prst="rect">
            <a:avLst/>
          </a:prstGeom>
        </p:spPr>
      </p:pic>
      <p:pic>
        <p:nvPicPr>
          <p:cNvPr id="3074" name="Picture 2" descr="Education | Argonne National Laboratory">
            <a:extLst>
              <a:ext uri="{FF2B5EF4-FFF2-40B4-BE49-F238E27FC236}">
                <a16:creationId xmlns:a16="http://schemas.microsoft.com/office/drawing/2014/main" id="{E8322C05-5A15-222F-722B-4A46096E45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383" y="4248150"/>
            <a:ext cx="739083" cy="739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F7F14CC-DF11-5453-B7A4-FD03D0901DC1}"/>
              </a:ext>
            </a:extLst>
          </p:cNvPr>
          <p:cNvSpPr txBox="1"/>
          <p:nvPr/>
        </p:nvSpPr>
        <p:spPr>
          <a:xfrm>
            <a:off x="2994987" y="4417874"/>
            <a:ext cx="24432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/>
              <a:t>Sad operator during his PhD</a:t>
            </a:r>
          </a:p>
          <a:p>
            <a:pPr algn="r"/>
            <a:r>
              <a:rPr lang="en-US" sz="1400" dirty="0"/>
              <a:t>(circa. 2019)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EF6189F-1C9B-4CB8-570B-B334B45D65B8}"/>
              </a:ext>
            </a:extLst>
          </p:cNvPr>
          <p:cNvCxnSpPr/>
          <p:nvPr/>
        </p:nvCxnSpPr>
        <p:spPr>
          <a:xfrm>
            <a:off x="5492266" y="4617691"/>
            <a:ext cx="381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64069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38BA1A-CB48-0554-4E2F-0F4F649C11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EE94F7-E22E-C14B-8413-15870FDD4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771C87-7869-FC26-498A-FCC3F6426589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194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CC4C56-E9D2-BCFB-19AB-728C8E4020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DFC19D-D138-5DBA-99F8-14FAB6BAF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Bayesian Statistical Analysis for Beam Matrix Components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36A5D6-4705-4FB3-CCB1-AA6944AC8D8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390" r="23162" b="16840"/>
          <a:stretch/>
        </p:blipFill>
        <p:spPr>
          <a:xfrm>
            <a:off x="152400" y="1123950"/>
            <a:ext cx="3054269" cy="19050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9D95084-A97C-862C-D15B-B01DFE528EAC}"/>
                  </a:ext>
                </a:extLst>
              </p:cNvPr>
              <p:cNvSpPr txBox="1"/>
              <p:nvPr/>
            </p:nvSpPr>
            <p:spPr>
              <a:xfrm>
                <a:off x="228600" y="3100175"/>
                <a:ext cx="3200400" cy="7822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400" b="0" i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9D95084-A97C-862C-D15B-B01DFE528E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3100175"/>
                <a:ext cx="3200400" cy="7822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group of graphs showing the number of numbers&#10;&#10;AI-generated content may be incorrect.">
            <a:extLst>
              <a:ext uri="{FF2B5EF4-FFF2-40B4-BE49-F238E27FC236}">
                <a16:creationId xmlns:a16="http://schemas.microsoft.com/office/drawing/2014/main" id="{F45F59D9-BC2D-FBB6-BFAD-029191213F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6225" y="942976"/>
            <a:ext cx="4171950" cy="41719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1167B5D-C946-2219-0AE9-594FD6279C1A}"/>
                  </a:ext>
                </a:extLst>
              </p:cNvPr>
              <p:cNvSpPr txBox="1"/>
              <p:nvPr/>
            </p:nvSpPr>
            <p:spPr>
              <a:xfrm>
                <a:off x="8045075" y="4930260"/>
                <a:ext cx="367087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−6</m:t>
                          </m:r>
                        </m:sup>
                      </m:sSup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1167B5D-C946-2219-0AE9-594FD6279C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5075" y="4930260"/>
                <a:ext cx="367087" cy="184666"/>
              </a:xfrm>
              <a:prstGeom prst="rect">
                <a:avLst/>
              </a:prstGeom>
              <a:blipFill>
                <a:blip r:embed="rId5"/>
                <a:stretch>
                  <a:fillRect l="-8333" r="-1667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E3C249D9-011B-5838-E246-D7D9262661DE}"/>
              </a:ext>
            </a:extLst>
          </p:cNvPr>
          <p:cNvSpPr txBox="1"/>
          <p:nvPr/>
        </p:nvSpPr>
        <p:spPr>
          <a:xfrm>
            <a:off x="228600" y="4123352"/>
            <a:ext cx="3429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p(B): the prior</a:t>
            </a:r>
          </a:p>
          <a:p>
            <a:r>
              <a:rPr lang="en-US" dirty="0"/>
              <a:t>p(A|B): the likelihood (evidence)</a:t>
            </a:r>
          </a:p>
          <a:p>
            <a:r>
              <a:rPr lang="en-US" dirty="0"/>
              <a:t>P(B|A): the posterior</a:t>
            </a:r>
          </a:p>
        </p:txBody>
      </p:sp>
    </p:spTree>
    <p:extLst>
      <p:ext uri="{BB962C8B-B14F-4D97-AF65-F5344CB8AC3E}">
        <p14:creationId xmlns:p14="http://schemas.microsoft.com/office/powerpoint/2010/main" val="26662881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452B2C-005B-7911-1E07-B999A60C16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AF185B-A702-57B7-762F-A9B68038E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Matrix Uncertainty Quantification</a:t>
            </a:r>
          </a:p>
        </p:txBody>
      </p:sp>
      <p:pic>
        <p:nvPicPr>
          <p:cNvPr id="5" name="Picture 4" descr="A group of graphs showing the number of numbers&#10;&#10;AI-generated content may be incorrect.">
            <a:extLst>
              <a:ext uri="{FF2B5EF4-FFF2-40B4-BE49-F238E27FC236}">
                <a16:creationId xmlns:a16="http://schemas.microsoft.com/office/drawing/2014/main" id="{256474DD-78E0-9551-2E54-1F7864676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776537"/>
            <a:ext cx="1962151" cy="19621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A0D45B3-1B24-04EE-AFAA-662F2294F9F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697"/>
          <a:stretch/>
        </p:blipFill>
        <p:spPr>
          <a:xfrm>
            <a:off x="271968" y="971550"/>
            <a:ext cx="1962151" cy="148797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27685E7-8F3B-1DAB-0B6E-6307C9BF907E}"/>
              </a:ext>
            </a:extLst>
          </p:cNvPr>
          <p:cNvCxnSpPr/>
          <p:nvPr/>
        </p:nvCxnSpPr>
        <p:spPr>
          <a:xfrm>
            <a:off x="2286000" y="2069724"/>
            <a:ext cx="571500" cy="5020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6BEE36E-518B-1F72-AB95-B913855D544D}"/>
              </a:ext>
            </a:extLst>
          </p:cNvPr>
          <p:cNvCxnSpPr>
            <a:cxnSpLocks/>
          </p:cNvCxnSpPr>
          <p:nvPr/>
        </p:nvCxnSpPr>
        <p:spPr>
          <a:xfrm flipV="1">
            <a:off x="2266951" y="2776537"/>
            <a:ext cx="557121" cy="5939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D63C684-C52F-3187-B11E-3EC74CAB15B5}"/>
              </a:ext>
            </a:extLst>
          </p:cNvPr>
          <p:cNvSpPr txBox="1"/>
          <p:nvPr/>
        </p:nvSpPr>
        <p:spPr>
          <a:xfrm>
            <a:off x="5155225" y="3324316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Posterior distribution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3E055C-FAB1-FD14-B883-01101A6A2E73}"/>
              </a:ext>
            </a:extLst>
          </p:cNvPr>
          <p:cNvSpPr txBox="1"/>
          <p:nvPr/>
        </p:nvSpPr>
        <p:spPr>
          <a:xfrm>
            <a:off x="393478" y="4737076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Prior distribution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779E85-22CC-09D7-7B4A-418578FDA48F}"/>
              </a:ext>
            </a:extLst>
          </p:cNvPr>
          <p:cNvSpPr txBox="1"/>
          <p:nvPr/>
        </p:nvSpPr>
        <p:spPr>
          <a:xfrm>
            <a:off x="1004421" y="245390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</a:t>
            </a:r>
          </a:p>
        </p:txBody>
      </p:sp>
      <p:pic>
        <p:nvPicPr>
          <p:cNvPr id="12" name="Picture 11" descr="A group of graphs showing the same number of numbers&#10;&#10;AI-generated content may be incorrect.">
            <a:extLst>
              <a:ext uri="{FF2B5EF4-FFF2-40B4-BE49-F238E27FC236}">
                <a16:creationId xmlns:a16="http://schemas.microsoft.com/office/drawing/2014/main" id="{6F2B733A-F991-6DCB-9BB4-DFD75680A0C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370" t="50185"/>
          <a:stretch/>
        </p:blipFill>
        <p:spPr>
          <a:xfrm>
            <a:off x="6450732" y="1066920"/>
            <a:ext cx="2312268" cy="2320896"/>
          </a:xfrm>
          <a:prstGeom prst="rect">
            <a:avLst/>
          </a:prstGeom>
        </p:spPr>
      </p:pic>
      <p:pic>
        <p:nvPicPr>
          <p:cNvPr id="13" name="Picture 12" descr="A group of graphs showing the same number of numbers&#10;&#10;AI-generated content may be incorrect.">
            <a:extLst>
              <a:ext uri="{FF2B5EF4-FFF2-40B4-BE49-F238E27FC236}">
                <a16:creationId xmlns:a16="http://schemas.microsoft.com/office/drawing/2014/main" id="{8369D22B-07E9-EC61-38B4-768994DE06D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928" t="-303" r="50608" b="50489"/>
          <a:stretch/>
        </p:blipFill>
        <p:spPr>
          <a:xfrm>
            <a:off x="4005172" y="971550"/>
            <a:ext cx="2344394" cy="232089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DB8AA60-5E28-DC77-27C3-8997ADEA945E}"/>
              </a:ext>
            </a:extLst>
          </p:cNvPr>
          <p:cNvSpPr txBox="1"/>
          <p:nvPr/>
        </p:nvSpPr>
        <p:spPr>
          <a:xfrm>
            <a:off x="2819400" y="2343150"/>
            <a:ext cx="13426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Bayesian inference</a:t>
            </a:r>
          </a:p>
        </p:txBody>
      </p:sp>
    </p:spTree>
    <p:extLst>
      <p:ext uri="{BB962C8B-B14F-4D97-AF65-F5344CB8AC3E}">
        <p14:creationId xmlns:p14="http://schemas.microsoft.com/office/powerpoint/2010/main" val="7218595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8C52B2-18A8-EA46-D5D2-2C77D8EFB01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A07890-714D-ADB6-0340-A00C9BF7B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Emittance Posterior + </a:t>
            </a:r>
            <a:r>
              <a:rPr lang="en-US" dirty="0" err="1"/>
              <a:t>Beamsize</a:t>
            </a:r>
            <a:r>
              <a:rPr lang="en-US" dirty="0"/>
              <a:t> Fit</a:t>
            </a:r>
          </a:p>
        </p:txBody>
      </p:sp>
      <p:pic>
        <p:nvPicPr>
          <p:cNvPr id="10" name="Content Placeholder 9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372BE991-A66E-E97E-33E1-DF94731DFC46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28600" y="1246188"/>
            <a:ext cx="4648200" cy="3486150"/>
          </a:xfrm>
        </p:spPr>
      </p:pic>
      <p:pic>
        <p:nvPicPr>
          <p:cNvPr id="12" name="Picture 11" descr="A graph of a graph&#10;&#10;AI-generated content may be incorrect.">
            <a:extLst>
              <a:ext uri="{FF2B5EF4-FFF2-40B4-BE49-F238E27FC236}">
                <a16:creationId xmlns:a16="http://schemas.microsoft.com/office/drawing/2014/main" id="{93A1D932-4671-C32E-17F0-3197B3C178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2084" y="1342928"/>
            <a:ext cx="3929515" cy="294713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BFF30BC-B69E-0BDC-1D8C-9DE006E2F94B}"/>
              </a:ext>
            </a:extLst>
          </p:cNvPr>
          <p:cNvSpPr txBox="1"/>
          <p:nvPr/>
        </p:nvSpPr>
        <p:spPr>
          <a:xfrm>
            <a:off x="228600" y="4705350"/>
            <a:ext cx="5160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Calculate mean, median, variance, quantiles etc.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B3D8C37-720C-BAAB-B858-7417FCBBE01D}"/>
                  </a:ext>
                </a:extLst>
              </p:cNvPr>
              <p:cNvSpPr txBox="1"/>
              <p:nvPr/>
            </p:nvSpPr>
            <p:spPr>
              <a:xfrm>
                <a:off x="1676400" y="1985372"/>
                <a:ext cx="2340513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=0.10±0.02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mrad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B3D8C37-720C-BAAB-B858-7417FCBBE0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6400" y="1985372"/>
                <a:ext cx="2340513" cy="246221"/>
              </a:xfrm>
              <a:prstGeom prst="rect">
                <a:avLst/>
              </a:prstGeom>
              <a:blipFill>
                <a:blip r:embed="rId4"/>
                <a:stretch>
                  <a:fillRect l="-260" r="-1042" b="-1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CBF4307-19BD-2CD1-C575-0981ECC7B666}"/>
                  </a:ext>
                </a:extLst>
              </p:cNvPr>
              <p:cNvSpPr txBox="1"/>
              <p:nvPr/>
            </p:nvSpPr>
            <p:spPr>
              <a:xfrm>
                <a:off x="2057400" y="3342835"/>
                <a:ext cx="2340513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=0.20±0.05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mrad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CBF4307-19BD-2CD1-C575-0981ECC7B6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7400" y="3342835"/>
                <a:ext cx="2340513" cy="246221"/>
              </a:xfrm>
              <a:prstGeom prst="rect">
                <a:avLst/>
              </a:prstGeom>
              <a:blipFill>
                <a:blip r:embed="rId5"/>
                <a:stretch>
                  <a:fillRect l="-522" r="-1044" b="-170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60112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ED381F-EC66-49D3-BB51-580235452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FB8FBF-EB68-4553-9C8B-653075659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Hysteresis Modeling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0CC24E0-0078-47BB-B454-183614833B82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rcRect/>
          <a:stretch/>
        </p:blipFill>
        <p:spPr>
          <a:xfrm>
            <a:off x="-381000" y="1710690"/>
            <a:ext cx="9010652" cy="360426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CF8329C-CF9D-4A21-AFD1-7ED9DB9A6554}"/>
              </a:ext>
            </a:extLst>
          </p:cNvPr>
          <p:cNvSpPr txBox="1"/>
          <p:nvPr/>
        </p:nvSpPr>
        <p:spPr>
          <a:xfrm>
            <a:off x="484343" y="1352550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Modeling w/o Hysteresis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02D303-C666-4725-8969-925C5218AC4C}"/>
              </a:ext>
            </a:extLst>
          </p:cNvPr>
          <p:cNvSpPr txBox="1"/>
          <p:nvPr/>
        </p:nvSpPr>
        <p:spPr>
          <a:xfrm>
            <a:off x="4446743" y="1352550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Modeling w/ Hysteresis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A55669-F13B-F98E-A4FD-AF1C28290F77}"/>
              </a:ext>
            </a:extLst>
          </p:cNvPr>
          <p:cNvSpPr txBox="1"/>
          <p:nvPr/>
        </p:nvSpPr>
        <p:spPr>
          <a:xfrm>
            <a:off x="6499184" y="4846175"/>
            <a:ext cx="1795524" cy="2154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800" dirty="0"/>
              <a:t>Roussel R. et al., Accepted by PRL</a:t>
            </a:r>
            <a:endParaRPr lang="en-US" sz="800" dirty="0">
              <a:cs typeface="Arial"/>
            </a:endParaRPr>
          </a:p>
        </p:txBody>
      </p:sp>
      <p:pic>
        <p:nvPicPr>
          <p:cNvPr id="5" name="Content Placeholder 3" descr="Diagram&#10;&#10;Description automatically generated">
            <a:extLst>
              <a:ext uri="{FF2B5EF4-FFF2-40B4-BE49-F238E27FC236}">
                <a16:creationId xmlns:a16="http://schemas.microsoft.com/office/drawing/2014/main" id="{18C6A07D-59B2-3D7F-B6A2-EBCCF3122FD9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954" y="1019733"/>
            <a:ext cx="1485896" cy="1461833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181127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A4444AD-0A37-BB0C-44E1-453216749BC8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28600" y="2777438"/>
            <a:ext cx="8425662" cy="223271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8DDD1F-42B6-8499-8C97-9B491F2869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3D2945-094F-5469-DDD7-27811196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of this work: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90909B-10A6-8DD0-3B3F-29AC40413F54}"/>
              </a:ext>
            </a:extLst>
          </p:cNvPr>
          <p:cNvSpPr txBox="1"/>
          <p:nvPr/>
        </p:nvSpPr>
        <p:spPr>
          <a:xfrm>
            <a:off x="533400" y="971550"/>
            <a:ext cx="822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goal of this work is </a:t>
            </a:r>
            <a:r>
              <a:rPr lang="en-US" b="1" dirty="0">
                <a:solidFill>
                  <a:schemeClr val="bg2"/>
                </a:solidFill>
              </a:rPr>
              <a:t>sequential start-to-end, autonomous configuration </a:t>
            </a:r>
            <a:r>
              <a:rPr lang="en-US" dirty="0"/>
              <a:t>of the drive beamline from the photoinjector to a wakefield experiment:</a:t>
            </a:r>
          </a:p>
          <a:p>
            <a:pPr marL="285750" indent="-285750">
              <a:buFontTx/>
              <a:buChar char="-"/>
            </a:pPr>
            <a:r>
              <a:rPr lang="en-US" dirty="0"/>
              <a:t>Requires solving multiple </a:t>
            </a:r>
            <a:r>
              <a:rPr lang="en-US" b="1" dirty="0">
                <a:solidFill>
                  <a:schemeClr val="bg2"/>
                </a:solidFill>
              </a:rPr>
              <a:t>different online optimization subtasks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/>
              <a:t>with varying objectives, constraints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chemeClr val="bg2"/>
                </a:solidFill>
                <a:sym typeface="Wingdings" panose="05000000000000000000" pitchFamily="2" charset="2"/>
              </a:rPr>
              <a:t>multiple algorithms / strategies</a:t>
            </a:r>
            <a:endParaRPr lang="en-US" b="1" dirty="0">
              <a:solidFill>
                <a:schemeClr val="bg2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/>
              <a:t>Where possible, should </a:t>
            </a:r>
            <a:r>
              <a:rPr lang="en-US" b="1" dirty="0">
                <a:solidFill>
                  <a:schemeClr val="bg2"/>
                </a:solidFill>
              </a:rPr>
              <a:t>leverage prior physics information </a:t>
            </a:r>
            <a:r>
              <a:rPr lang="en-US" dirty="0"/>
              <a:t>to accelerate optimization convergence</a:t>
            </a:r>
          </a:p>
        </p:txBody>
      </p:sp>
    </p:spTree>
    <p:extLst>
      <p:ext uri="{BB962C8B-B14F-4D97-AF65-F5344CB8AC3E}">
        <p14:creationId xmlns:p14="http://schemas.microsoft.com/office/powerpoint/2010/main" val="154555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C1F91F-4F0B-4B85-3F73-CCB9E6D626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02A159-3711-D775-6872-FD50A2F65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Trust Region + Constrained BO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542921-780C-EF62-395F-500C0ACB362A}"/>
              </a:ext>
            </a:extLst>
          </p:cNvPr>
          <p:cNvSpPr txBox="1"/>
          <p:nvPr/>
        </p:nvSpPr>
        <p:spPr>
          <a:xfrm>
            <a:off x="76200" y="971550"/>
            <a:ext cx="662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steering through </a:t>
            </a:r>
            <a:r>
              <a:rPr lang="en-US" dirty="0" err="1"/>
              <a:t>linac</a:t>
            </a:r>
            <a:r>
              <a:rPr lang="en-US" dirty="0"/>
              <a:t> cavities</a:t>
            </a:r>
          </a:p>
          <a:p>
            <a:pPr marL="285750" indent="-285750">
              <a:buFontTx/>
              <a:buChar char="-"/>
            </a:pPr>
            <a:r>
              <a:rPr lang="en-US" dirty="0"/>
              <a:t>Log-Expected improvement w/ trust region Bayesian optimization (</a:t>
            </a:r>
            <a:r>
              <a:rPr lang="en-US" dirty="0" err="1"/>
              <a:t>TuRBO</a:t>
            </a:r>
            <a:r>
              <a:rPr lang="en-US" dirty="0"/>
              <a:t>)</a:t>
            </a:r>
          </a:p>
          <a:p>
            <a:pPr marL="285750" indent="-285750">
              <a:buFontTx/>
              <a:buChar char="-"/>
            </a:pPr>
            <a:r>
              <a:rPr lang="en-US" dirty="0"/>
              <a:t>Constraints on beam bounding box extent in screen</a:t>
            </a:r>
          </a:p>
          <a:p>
            <a:pPr marL="285750" indent="-285750">
              <a:buFontTx/>
              <a:buChar char="-"/>
            </a:pPr>
            <a:r>
              <a:rPr lang="en-US" dirty="0"/>
              <a:t>Polynomial kernel to leverage physics info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D37507-8EB8-BF22-D4D9-234CFF908E7D}"/>
              </a:ext>
            </a:extLst>
          </p:cNvPr>
          <p:cNvSpPr txBox="1"/>
          <p:nvPr/>
        </p:nvSpPr>
        <p:spPr>
          <a:xfrm>
            <a:off x="209068" y="4400550"/>
            <a:ext cx="48109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Reinforcement learning approach will also be investigated </a:t>
            </a:r>
          </a:p>
        </p:txBody>
      </p:sp>
      <p:pic>
        <p:nvPicPr>
          <p:cNvPr id="10" name="Picture 9" descr="A diagram of a block chain&#10;&#10;Description automatically generated">
            <a:extLst>
              <a:ext uri="{FF2B5EF4-FFF2-40B4-BE49-F238E27FC236}">
                <a16:creationId xmlns:a16="http://schemas.microsoft.com/office/drawing/2014/main" id="{796A8B21-4FB8-0899-9665-57508ADD0E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18" y="2495550"/>
            <a:ext cx="5159788" cy="101195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D62A2CB-72FF-55F5-67FC-B14CB747F754}"/>
              </a:ext>
            </a:extLst>
          </p:cNvPr>
          <p:cNvSpPr txBox="1"/>
          <p:nvPr/>
        </p:nvSpPr>
        <p:spPr>
          <a:xfrm>
            <a:off x="2209800" y="3721195"/>
            <a:ext cx="19159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Diagnostic screens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B0036F1-F642-D359-54BB-16C7B4C74417}"/>
              </a:ext>
            </a:extLst>
          </p:cNvPr>
          <p:cNvCxnSpPr>
            <a:stCxn id="11" idx="0"/>
          </p:cNvCxnSpPr>
          <p:nvPr/>
        </p:nvCxnSpPr>
        <p:spPr>
          <a:xfrm flipH="1" flipV="1">
            <a:off x="2057400" y="3326011"/>
            <a:ext cx="1110355" cy="395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1C7D574-CC1F-22FD-9074-1C39CE4E8556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3167755" y="3326011"/>
            <a:ext cx="27603" cy="395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0CC0C85-1D57-AD95-BD9E-7A8FBEF16536}"/>
              </a:ext>
            </a:extLst>
          </p:cNvPr>
          <p:cNvCxnSpPr>
            <a:stCxn id="11" idx="0"/>
          </p:cNvCxnSpPr>
          <p:nvPr/>
        </p:nvCxnSpPr>
        <p:spPr>
          <a:xfrm flipV="1">
            <a:off x="3167755" y="3249811"/>
            <a:ext cx="1099445" cy="4713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14287E91-495A-4728-E094-C1A76E8714C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287495" y="1260025"/>
            <a:ext cx="2780305" cy="3478664"/>
          </a:xfrm>
          <a:prstGeom prst="rect">
            <a:avLst/>
          </a:prstGeom>
        </p:spPr>
      </p:pic>
      <p:pic>
        <p:nvPicPr>
          <p:cNvPr id="12" name="Picture 11" descr="A group of red squares with orange dots&#10;&#10;Description automatically generated">
            <a:extLst>
              <a:ext uri="{FF2B5EF4-FFF2-40B4-BE49-F238E27FC236}">
                <a16:creationId xmlns:a16="http://schemas.microsoft.com/office/drawing/2014/main" id="{BE828591-96C8-812F-36E3-0729466D8F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430406"/>
            <a:ext cx="2018881" cy="125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305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C1F91F-4F0B-4B85-3F73-CCB9E6D626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02A159-3711-D775-6872-FD50A2F65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Trust Region + Constrained BO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5B2EEE5-9BE6-5EEB-1EF1-97F30EB3CC10}"/>
                  </a:ext>
                </a:extLst>
              </p:cNvPr>
              <p:cNvSpPr txBox="1"/>
              <p:nvPr/>
            </p:nvSpPr>
            <p:spPr>
              <a:xfrm>
                <a:off x="6934200" y="4318385"/>
                <a:ext cx="14917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Constraint: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≤0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5B2EEE5-9BE6-5EEB-1EF1-97F30EB3CC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200" y="4318385"/>
                <a:ext cx="1491791" cy="646331"/>
              </a:xfrm>
              <a:prstGeom prst="rect">
                <a:avLst/>
              </a:prstGeom>
              <a:blipFill>
                <a:blip r:embed="rId2"/>
                <a:stretch>
                  <a:fillRect l="-3689" t="-4717" b="-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BC5C8D01-6F71-D7B2-3866-F672089773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1602" y="1123949"/>
            <a:ext cx="2853480" cy="314953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CD37507-8EB8-BF22-D4D9-234CFF908E7D}"/>
              </a:ext>
            </a:extLst>
          </p:cNvPr>
          <p:cNvSpPr txBox="1"/>
          <p:nvPr/>
        </p:nvSpPr>
        <p:spPr>
          <a:xfrm>
            <a:off x="209068" y="4400550"/>
            <a:ext cx="48109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Reinforcement learning approach will also be investigated </a:t>
            </a:r>
          </a:p>
        </p:txBody>
      </p:sp>
      <p:pic>
        <p:nvPicPr>
          <p:cNvPr id="10" name="Picture 9" descr="A diagram of a block chain&#10;&#10;Description automatically generated">
            <a:extLst>
              <a:ext uri="{FF2B5EF4-FFF2-40B4-BE49-F238E27FC236}">
                <a16:creationId xmlns:a16="http://schemas.microsoft.com/office/drawing/2014/main" id="{796A8B21-4FB8-0899-9665-57508ADD0E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18" y="2495550"/>
            <a:ext cx="5159788" cy="101195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D62A2CB-72FF-55F5-67FC-B14CB747F754}"/>
              </a:ext>
            </a:extLst>
          </p:cNvPr>
          <p:cNvSpPr txBox="1"/>
          <p:nvPr/>
        </p:nvSpPr>
        <p:spPr>
          <a:xfrm>
            <a:off x="2209800" y="3721195"/>
            <a:ext cx="19159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Diagnostic screens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B0036F1-F642-D359-54BB-16C7B4C74417}"/>
              </a:ext>
            </a:extLst>
          </p:cNvPr>
          <p:cNvCxnSpPr>
            <a:stCxn id="11" idx="0"/>
          </p:cNvCxnSpPr>
          <p:nvPr/>
        </p:nvCxnSpPr>
        <p:spPr>
          <a:xfrm flipH="1" flipV="1">
            <a:off x="2057400" y="3326011"/>
            <a:ext cx="1110355" cy="395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1C7D574-CC1F-22FD-9074-1C39CE4E8556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3167755" y="3326011"/>
            <a:ext cx="27603" cy="395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0CC0C85-1D57-AD95-BD9E-7A8FBEF16536}"/>
              </a:ext>
            </a:extLst>
          </p:cNvPr>
          <p:cNvCxnSpPr>
            <a:stCxn id="11" idx="0"/>
          </p:cNvCxnSpPr>
          <p:nvPr/>
        </p:nvCxnSpPr>
        <p:spPr>
          <a:xfrm flipV="1">
            <a:off x="3167755" y="3249811"/>
            <a:ext cx="1099445" cy="4713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3BD59E9-3760-6167-9627-7CC8376650C0}"/>
              </a:ext>
            </a:extLst>
          </p:cNvPr>
          <p:cNvSpPr txBox="1"/>
          <p:nvPr/>
        </p:nvSpPr>
        <p:spPr>
          <a:xfrm>
            <a:off x="76200" y="971550"/>
            <a:ext cx="662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steering through </a:t>
            </a:r>
            <a:r>
              <a:rPr lang="en-US" dirty="0" err="1"/>
              <a:t>linac</a:t>
            </a:r>
            <a:r>
              <a:rPr lang="en-US" dirty="0"/>
              <a:t> cavities</a:t>
            </a:r>
          </a:p>
          <a:p>
            <a:pPr marL="285750" indent="-285750">
              <a:buFontTx/>
              <a:buChar char="-"/>
            </a:pPr>
            <a:r>
              <a:rPr lang="en-US" dirty="0"/>
              <a:t>Log-Expected improvement w/ trust region Bayesian optimization (</a:t>
            </a:r>
            <a:r>
              <a:rPr lang="en-US" dirty="0" err="1"/>
              <a:t>TuRBO</a:t>
            </a:r>
            <a:r>
              <a:rPr lang="en-US" dirty="0"/>
              <a:t>)</a:t>
            </a:r>
          </a:p>
          <a:p>
            <a:pPr marL="285750" indent="-285750">
              <a:buFontTx/>
              <a:buChar char="-"/>
            </a:pPr>
            <a:r>
              <a:rPr lang="en-US" dirty="0"/>
              <a:t>Constraints on beam bounding box extent in screen</a:t>
            </a:r>
          </a:p>
          <a:p>
            <a:pPr marL="285750" indent="-285750">
              <a:buFontTx/>
              <a:buChar char="-"/>
            </a:pPr>
            <a:r>
              <a:rPr lang="en-US" dirty="0"/>
              <a:t>Polynomial kernel to leverage physics info</a:t>
            </a:r>
          </a:p>
        </p:txBody>
      </p:sp>
    </p:spTree>
    <p:extLst>
      <p:ext uri="{BB962C8B-B14F-4D97-AF65-F5344CB8AC3E}">
        <p14:creationId xmlns:p14="http://schemas.microsoft.com/office/powerpoint/2010/main" val="1355665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8269EF-F68B-A8DB-8A46-50A97B05AEB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03D83A-15CD-E818-F362-D68055333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“Safety” Trust Region + Constrained BO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1E7CA5-36FE-9B6E-11D4-418FB4961B85}"/>
              </a:ext>
            </a:extLst>
          </p:cNvPr>
          <p:cNvSpPr txBox="1"/>
          <p:nvPr/>
        </p:nvSpPr>
        <p:spPr>
          <a:xfrm>
            <a:off x="381000" y="971550"/>
            <a:ext cx="81676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focusing / transport through structures</a:t>
            </a:r>
          </a:p>
          <a:p>
            <a:pPr marL="285750" indent="-285750">
              <a:buFontTx/>
              <a:buChar char="-"/>
            </a:pPr>
            <a:r>
              <a:rPr lang="en-US" dirty="0"/>
              <a:t>Log-Expected improvement to maximize extracted power w/ “safety” </a:t>
            </a:r>
            <a:r>
              <a:rPr lang="en-US" dirty="0" err="1"/>
              <a:t>TuRBO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Constraints on transmission (small valid region of parameter space)</a:t>
            </a:r>
          </a:p>
        </p:txBody>
      </p:sp>
      <p:pic>
        <p:nvPicPr>
          <p:cNvPr id="9" name="Picture 8" descr="A row of rhombuses with a red circle&#10;&#10;Description automatically generated">
            <a:extLst>
              <a:ext uri="{FF2B5EF4-FFF2-40B4-BE49-F238E27FC236}">
                <a16:creationId xmlns:a16="http://schemas.microsoft.com/office/drawing/2014/main" id="{C58F0EE9-3298-1C9B-B02D-B20AC07BDB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3003534"/>
            <a:ext cx="4693018" cy="685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ABEDDCA-A8D5-16EE-933E-EA59EBF2151C}"/>
              </a:ext>
            </a:extLst>
          </p:cNvPr>
          <p:cNvSpPr txBox="1"/>
          <p:nvPr/>
        </p:nvSpPr>
        <p:spPr>
          <a:xfrm>
            <a:off x="990600" y="4019550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Quadrupoles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9DBD29-8D03-97C3-A7CE-DCEF00A736EA}"/>
              </a:ext>
            </a:extLst>
          </p:cNvPr>
          <p:cNvSpPr txBox="1"/>
          <p:nvPr/>
        </p:nvSpPr>
        <p:spPr>
          <a:xfrm>
            <a:off x="2718956" y="2218374"/>
            <a:ext cx="1548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Transmission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6172D1A-1DAD-FA16-0942-DA3F2680742F}"/>
              </a:ext>
            </a:extLst>
          </p:cNvPr>
          <p:cNvCxnSpPr>
            <a:stCxn id="10" idx="0"/>
          </p:cNvCxnSpPr>
          <p:nvPr/>
        </p:nvCxnSpPr>
        <p:spPr>
          <a:xfrm flipH="1" flipV="1">
            <a:off x="1447800" y="3714750"/>
            <a:ext cx="29557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4675204-098A-FDE9-9027-B653217CA24B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1743370" y="3714750"/>
            <a:ext cx="46643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B3353ED-8DF5-CC85-B5FA-12C6A0E01A0D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2718956" y="2587706"/>
            <a:ext cx="774122" cy="593644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09765E3-A412-A202-E5C6-A1D12B5B21A6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3493078" y="2587706"/>
            <a:ext cx="798499" cy="593644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47C3554-31D5-D11E-8B67-32D8AA29DD93}"/>
              </a:ext>
            </a:extLst>
          </p:cNvPr>
          <p:cNvCxnSpPr>
            <a:cxnSpLocks/>
          </p:cNvCxnSpPr>
          <p:nvPr/>
        </p:nvCxnSpPr>
        <p:spPr>
          <a:xfrm>
            <a:off x="3505200" y="3714750"/>
            <a:ext cx="0" cy="76200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C03AD23-987E-403A-9422-BF94AEE0BA12}"/>
              </a:ext>
            </a:extLst>
          </p:cNvPr>
          <p:cNvSpPr txBox="1"/>
          <p:nvPr/>
        </p:nvSpPr>
        <p:spPr>
          <a:xfrm>
            <a:off x="2644011" y="4564618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Extracted power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95F7C2-AA08-81A0-8370-AC03B42CB4C3}"/>
              </a:ext>
            </a:extLst>
          </p:cNvPr>
          <p:cNvSpPr txBox="1"/>
          <p:nvPr/>
        </p:nvSpPr>
        <p:spPr>
          <a:xfrm>
            <a:off x="551860" y="2495550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Steering magnets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CF12271-630E-1F19-D94F-FC01CA683563}"/>
              </a:ext>
            </a:extLst>
          </p:cNvPr>
          <p:cNvCxnSpPr>
            <a:stCxn id="27" idx="2"/>
          </p:cNvCxnSpPr>
          <p:nvPr/>
        </p:nvCxnSpPr>
        <p:spPr>
          <a:xfrm flipH="1">
            <a:off x="838200" y="2864882"/>
            <a:ext cx="710087" cy="2402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7236A78-E427-DE00-CB5B-5358FF3EF4BF}"/>
              </a:ext>
            </a:extLst>
          </p:cNvPr>
          <p:cNvCxnSpPr>
            <a:stCxn id="27" idx="2"/>
          </p:cNvCxnSpPr>
          <p:nvPr/>
        </p:nvCxnSpPr>
        <p:spPr>
          <a:xfrm>
            <a:off x="1548287" y="2864882"/>
            <a:ext cx="428298" cy="316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8EDA0921-20AB-928C-D03C-3C721EA844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5995" y="2043696"/>
            <a:ext cx="4045603" cy="303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690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EADE9D-B794-3CBA-27C7-BEB40E0334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888D62-FF83-5E66-2234-F53436B46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Bayesian Algorithm Execution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D27ABAD-EFF5-0D08-2FF3-5793498C14C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457200" y="932688"/>
                <a:ext cx="4419600" cy="4113994"/>
              </a:xfrm>
            </p:spPr>
            <p:txBody>
              <a:bodyPr>
                <a:noAutofit/>
              </a:bodyPr>
              <a:lstStyle/>
              <a:p>
                <a:pPr marL="342900" indent="-342900">
                  <a:buFontTx/>
                  <a:buChar char="-"/>
                </a:pPr>
                <a:r>
                  <a:rPr lang="en-US" sz="1800" b="1" dirty="0">
                    <a:solidFill>
                      <a:schemeClr val="bg2"/>
                    </a:solidFill>
                  </a:rPr>
                  <a:t>Bayesian Algorithm Execution (BAX) </a:t>
                </a:r>
                <a:r>
                  <a:rPr lang="en-US" sz="1800" dirty="0"/>
                  <a:t>is a generalization of acquisition functions that enables more complex (potentially virtual) objectives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1800" dirty="0"/>
                  <a:t>Uses an information-theoretic approach to the selection of future measurements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1800" dirty="0"/>
                  <a:t>In layman’s terms: we select observations that are predicted to </a:t>
                </a:r>
                <a:r>
                  <a:rPr lang="en-US" sz="1800" b="1" dirty="0">
                    <a:solidFill>
                      <a:schemeClr val="bg2"/>
                    </a:solidFill>
                  </a:rPr>
                  <a:t>maximally reduce the uncertainty of optimal parameter configurations   </a:t>
                </a:r>
                <a:r>
                  <a:rPr lang="en-US" sz="1800" dirty="0"/>
                  <a:t>(</a:t>
                </a:r>
                <a:r>
                  <a:rPr lang="en-US" sz="1800" dirty="0" err="1"/>
                  <a:t>ie</a:t>
                </a:r>
                <a:r>
                  <a:rPr lang="en-US" sz="1800" dirty="0"/>
                  <a:t>. uncertainty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arg</m:t>
                        </m:r>
                      </m:fName>
                      <m:e>
                        <m:func>
                          <m:func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latin typeface="Cambria Math" panose="02040503050406030204" pitchFamily="18" charset="0"/>
                              </a:rPr>
                              <m:t>min</m:t>
                            </m:r>
                          </m:fName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e>
                    </m:func>
                  </m:oMath>
                </a14:m>
                <a:r>
                  <a:rPr lang="en-US" sz="1800" dirty="0"/>
                  <a:t>)</a:t>
                </a:r>
              </a:p>
              <a:p>
                <a:r>
                  <a:rPr lang="en-US" sz="1800" b="1" dirty="0">
                    <a:solidFill>
                      <a:schemeClr val="bg2"/>
                    </a:solidFill>
                  </a:rPr>
                  <a:t>Four (!) applications of BAX @ AWA</a:t>
                </a:r>
              </a:p>
              <a:p>
                <a:pPr marL="342900" indent="-342900">
                  <a:buFontTx/>
                  <a:buChar char="-"/>
                </a:pPr>
                <a:endParaRPr lang="en-US" sz="1200" dirty="0"/>
              </a:p>
              <a:p>
                <a:pPr marL="342900" indent="-342900">
                  <a:buFontTx/>
                  <a:buChar char="-"/>
                </a:pPr>
                <a:endParaRPr lang="en-US" sz="1200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D27ABAD-EFF5-0D08-2FF3-5793498C14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457200" y="932688"/>
                <a:ext cx="4419600" cy="4113994"/>
              </a:xfrm>
              <a:blipFill>
                <a:blip r:embed="rId2"/>
                <a:stretch>
                  <a:fillRect l="-3172" t="-1185" r="-2897" b="-1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BA5BD94C-93EF-EDCD-9449-7567B401D79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9439"/>
          <a:stretch/>
        </p:blipFill>
        <p:spPr>
          <a:xfrm>
            <a:off x="5003644" y="984250"/>
            <a:ext cx="3881438" cy="17554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B9DEA6-A167-2C59-A408-F8DBA573D33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7809"/>
          <a:stretch/>
        </p:blipFill>
        <p:spPr>
          <a:xfrm>
            <a:off x="5078334" y="3023228"/>
            <a:ext cx="3732057" cy="175832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3EA8638-6CB3-3917-926C-020A8EC6C205}"/>
              </a:ext>
            </a:extLst>
          </p:cNvPr>
          <p:cNvCxnSpPr>
            <a:cxnSpLocks/>
          </p:cNvCxnSpPr>
          <p:nvPr/>
        </p:nvCxnSpPr>
        <p:spPr>
          <a:xfrm>
            <a:off x="7162800" y="2800350"/>
            <a:ext cx="1" cy="22287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7108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A174A51-65D7-8267-3ED1-CEE3D4A481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988218"/>
            <a:ext cx="5306786" cy="3869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293216-A839-AECC-FB3E-A48C8903EB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7D16A3-56E5-4C3C-49AE-642CC58CD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Phasing Inside Photoinjectors (Schottky Scan)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F957BB-D1A3-12AA-F8A7-C7E6EC087D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2114550"/>
            <a:ext cx="3528672" cy="21145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9FB0E4-6EE5-A50B-D930-A8A77B96946D}"/>
              </a:ext>
            </a:extLst>
          </p:cNvPr>
          <p:cNvSpPr txBox="1"/>
          <p:nvPr/>
        </p:nvSpPr>
        <p:spPr>
          <a:xfrm>
            <a:off x="258918" y="1047750"/>
            <a:ext cx="3352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Goal: </a:t>
            </a:r>
            <a:r>
              <a:rPr lang="en-US" sz="1400" dirty="0"/>
              <a:t>Determine the RF phase where photoemitted electrons start to be accelerated – set photoinjector gun phase to +50 deg this value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7C16907-2210-AF3F-0EDA-2056BBDCD62B}"/>
                  </a:ext>
                </a:extLst>
              </p:cNvPr>
              <p:cNvSpPr txBox="1"/>
              <p:nvPr/>
            </p:nvSpPr>
            <p:spPr>
              <a:xfrm>
                <a:off x="5565810" y="3636188"/>
                <a:ext cx="3352800" cy="428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/>
                  <a:t>BAX Algorithm: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arg</m:t>
                        </m:r>
                      </m:fName>
                      <m:e>
                        <m:func>
                          <m:func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</a:rPr>
                              <m:t>max</m:t>
                            </m:r>
                          </m:fName>
                          <m:e>
                            <m:f>
                              <m:f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e>
                    </m:func>
                  </m:oMath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7C16907-2210-AF3F-0EDA-2056BBDCD6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5810" y="3636188"/>
                <a:ext cx="3352800" cy="428322"/>
              </a:xfrm>
              <a:prstGeom prst="rect">
                <a:avLst/>
              </a:prstGeom>
              <a:blipFill>
                <a:blip r:embed="rId4"/>
                <a:stretch>
                  <a:fillRect l="-545" b="-28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A09F9B01-E337-3908-A90A-3D0613A3B5AE}"/>
              </a:ext>
            </a:extLst>
          </p:cNvPr>
          <p:cNvSpPr txBox="1"/>
          <p:nvPr/>
        </p:nvSpPr>
        <p:spPr>
          <a:xfrm>
            <a:off x="6778676" y="2310140"/>
            <a:ext cx="16033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Entropy based </a:t>
            </a:r>
            <a:r>
              <a:rPr lang="en-US" sz="1100" dirty="0" err="1"/>
              <a:t>TuRBO</a:t>
            </a:r>
            <a:endParaRPr lang="en-US" sz="11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74C3BB9-DF6A-0365-6544-173E6076E242}"/>
              </a:ext>
            </a:extLst>
          </p:cNvPr>
          <p:cNvCxnSpPr/>
          <p:nvPr/>
        </p:nvCxnSpPr>
        <p:spPr>
          <a:xfrm flipH="1">
            <a:off x="6553200" y="2495550"/>
            <a:ext cx="228600" cy="228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8399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FFAA7D-EF6C-1F79-2955-5DA53E5A13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89290E-27BC-D6D4-43C0-733EBD946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Alignment Through Quadrupoles</a:t>
            </a:r>
          </a:p>
        </p:txBody>
      </p:sp>
      <p:pic>
        <p:nvPicPr>
          <p:cNvPr id="5" name="Content Placeholder 5" descr="A blue and green diamond shapes&#10;&#10;Description automatically generated">
            <a:extLst>
              <a:ext uri="{FF2B5EF4-FFF2-40B4-BE49-F238E27FC236}">
                <a16:creationId xmlns:a16="http://schemas.microsoft.com/office/drawing/2014/main" id="{4291B925-BE85-63D7-E2A9-E249AA4D6F49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762000" y="1536321"/>
            <a:ext cx="2993142" cy="1021082"/>
          </a:xfrm>
        </p:spPr>
      </p:pic>
      <p:pic>
        <p:nvPicPr>
          <p:cNvPr id="6" name="Picture 5" descr="A graph with a red line&#10;&#10;Description automatically generated">
            <a:extLst>
              <a:ext uri="{FF2B5EF4-FFF2-40B4-BE49-F238E27FC236}">
                <a16:creationId xmlns:a16="http://schemas.microsoft.com/office/drawing/2014/main" id="{ED6BA991-15A0-657B-A49C-3C670B44F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2688260"/>
            <a:ext cx="7315200" cy="20719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C4EFD3D-FCD2-7748-9849-BC3E670665F2}"/>
              </a:ext>
            </a:extLst>
          </p:cNvPr>
          <p:cNvSpPr txBox="1"/>
          <p:nvPr/>
        </p:nvSpPr>
        <p:spPr>
          <a:xfrm>
            <a:off x="272290" y="1084068"/>
            <a:ext cx="4001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Goal: </a:t>
            </a:r>
            <a:r>
              <a:rPr lang="en-US" sz="1400" dirty="0"/>
              <a:t>Steer beam through the center of N quads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B57CEDC-C58F-F657-4839-AB46829803C5}"/>
                  </a:ext>
                </a:extLst>
              </p:cNvPr>
              <p:cNvSpPr txBox="1"/>
              <p:nvPr/>
            </p:nvSpPr>
            <p:spPr>
              <a:xfrm>
                <a:off x="4520750" y="1114062"/>
                <a:ext cx="3861250" cy="3262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BAX Algorithm: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</a:rPr>
                              <m:t>arg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fName>
                      <m:e>
                        <m:func>
                          <m:func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</a:rPr>
                              <m:t>min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sub>
                            </m:sSub>
                            <m:sSub>
                              <m:sSub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e>
                    </m:func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B57CEDC-C58F-F657-4839-AB46829803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0750" y="1114062"/>
                <a:ext cx="3861250" cy="326243"/>
              </a:xfrm>
              <a:prstGeom prst="rect">
                <a:avLst/>
              </a:prstGeom>
              <a:blipFill>
                <a:blip r:embed="rId4"/>
                <a:stretch>
                  <a:fillRect l="-474" t="-3774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3E8B909C-E8FD-AED6-0E3C-63A0EE1E5C40}"/>
              </a:ext>
            </a:extLst>
          </p:cNvPr>
          <p:cNvSpPr txBox="1"/>
          <p:nvPr/>
        </p:nvSpPr>
        <p:spPr>
          <a:xfrm>
            <a:off x="4532624" y="1428750"/>
            <a:ext cx="46113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BAX Algorithm (English): </a:t>
            </a:r>
            <a:r>
              <a:rPr lang="en-US" sz="1400" dirty="0"/>
              <a:t>Find the steering current that minimizes the beam deflection as the quadrupole current is scanned</a:t>
            </a:r>
          </a:p>
          <a:p>
            <a:endParaRPr lang="en-US" sz="1400" dirty="0"/>
          </a:p>
          <a:p>
            <a:r>
              <a:rPr lang="en-US" sz="1400" dirty="0"/>
              <a:t>Note: also subject to beam position / size constraints</a:t>
            </a:r>
          </a:p>
          <a:p>
            <a:endParaRPr lang="en-US" sz="1400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F7E7250F-7243-A439-690A-13DE8A7C0E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4889295"/>
            <a:ext cx="2082621" cy="12311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+mj-lt"/>
                <a:cs typeface="Times New Roman" panose="02020603050405020304" pitchFamily="18" charset="0"/>
              </a:rPr>
              <a:t>R. Roussel, et. Al., LINAC2024-THPB066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5006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hd_2019" id="{B7992EC4-9F20-449C-B056-2DBF01C21CC4}" vid="{DD0F5D4D-759F-4E20-AEE9-D4E95DBBFE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a8b65b5-9075-498d-a7f9-811edf47922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23A4799EF4743AD45C749355C03C0" ma:contentTypeVersion="17" ma:contentTypeDescription="Create a new document." ma:contentTypeScope="" ma:versionID="3e5a07ca8b927c4a35912e42fc9e572f">
  <xsd:schema xmlns:xsd="http://www.w3.org/2001/XMLSchema" xmlns:xs="http://www.w3.org/2001/XMLSchema" xmlns:p="http://schemas.microsoft.com/office/2006/metadata/properties" xmlns:ns3="ea8b65b5-9075-498d-a7f9-811edf47922e" xmlns:ns4="cc40af3f-16f5-4ad8-a884-5dbd2d5ec5cb" targetNamespace="http://schemas.microsoft.com/office/2006/metadata/properties" ma:root="true" ma:fieldsID="f57cb388a052350867af83242e6870e0" ns3:_="" ns4:_="">
    <xsd:import namespace="ea8b65b5-9075-498d-a7f9-811edf47922e"/>
    <xsd:import namespace="cc40af3f-16f5-4ad8-a884-5dbd2d5ec5c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_activity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bjectDetectorVersions" minOccurs="0"/>
                <xsd:element ref="ns3:MediaServiceSearchProperties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8b65b5-9075-498d-a7f9-811edf4792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5" nillable="true" ma:displayName="_activity" ma:hidden="true" ma:internalName="_activity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1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40af3f-16f5-4ad8-a884-5dbd2d5ec5c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A09D6F6-A136-444C-8AE1-A0D8200E8FAA}">
  <ds:schemaRefs>
    <ds:schemaRef ds:uri="http://schemas.microsoft.com/office/2006/documentManagement/types"/>
    <ds:schemaRef ds:uri="http://purl.org/dc/elements/1.1/"/>
    <ds:schemaRef ds:uri="ea8b65b5-9075-498d-a7f9-811edf47922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cc40af3f-16f5-4ad8-a884-5dbd2d5ec5cb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28F7F03-FE10-4D46-9E66-354333B17D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a8b65b5-9075-498d-a7f9-811edf47922e"/>
    <ds:schemaRef ds:uri="cc40af3f-16f5-4ad8-a884-5dbd2d5ec5c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AAB9DE4-3BDE-4851-A648-7CC2E41C46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1022</Words>
  <Application>Microsoft Office PowerPoint</Application>
  <PresentationFormat>On-screen Show (16:9)</PresentationFormat>
  <Paragraphs>162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Cambria Math</vt:lpstr>
      <vt:lpstr>Courier New</vt:lpstr>
      <vt:lpstr>Wingdings</vt:lpstr>
      <vt:lpstr>Blank</vt:lpstr>
      <vt:lpstr>Progress on Automating Experiments at the Argonne Wakefield Accelerator Using Advanced Bayesian Optimization Algorithms</vt:lpstr>
      <vt:lpstr>Automation Challenges at AWA</vt:lpstr>
      <vt:lpstr>Goals of this work:</vt:lpstr>
      <vt:lpstr>Trust Region + Constrained BO</vt:lpstr>
      <vt:lpstr>Trust Region + Constrained BO</vt:lpstr>
      <vt:lpstr>“Safety” Trust Region + Constrained BO</vt:lpstr>
      <vt:lpstr>Bayesian Algorithm Execution</vt:lpstr>
      <vt:lpstr>RF Phasing Inside Photoinjectors (Schottky Scan)</vt:lpstr>
      <vt:lpstr>Beam Alignment Through Quadrupoles</vt:lpstr>
      <vt:lpstr>Aligning the Laser in the Solenoid</vt:lpstr>
      <vt:lpstr>Towards 6D Phase Space Distribution Control</vt:lpstr>
      <vt:lpstr>Autonomous Emittance Measurements</vt:lpstr>
      <vt:lpstr>Uncertainty Quantification Based Control</vt:lpstr>
      <vt:lpstr>BAX Application: RMS Emittance Optimization</vt:lpstr>
      <vt:lpstr>4D Generative Phase Space Reconstruction</vt:lpstr>
      <vt:lpstr>6D Generative Phase Space Control</vt:lpstr>
      <vt:lpstr>Outlook</vt:lpstr>
      <vt:lpstr>Xopt</vt:lpstr>
      <vt:lpstr>Questions?</vt:lpstr>
      <vt:lpstr>Backup</vt:lpstr>
      <vt:lpstr>Bayesian Statistical Analysis for Beam Matrix Components</vt:lpstr>
      <vt:lpstr>Beam Matrix Uncertainty Quantification</vt:lpstr>
      <vt:lpstr>Emittance Posterior + Beamsize Fit</vt:lpstr>
      <vt:lpstr>Hysteresis Modeling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571</cp:revision>
  <cp:lastPrinted>2018-12-07T23:44:51Z</cp:lastPrinted>
  <dcterms:created xsi:type="dcterms:W3CDTF">2012-06-11T23:48:53Z</dcterms:created>
  <dcterms:modified xsi:type="dcterms:W3CDTF">2025-04-09T06:09:19Z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0x01010063D23A4799EF4743AD45C749355C03C0</vt:lpwstr>
  </property>
</Properties>
</file>