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4"/>
    <p:sldMasterId id="2147483676" r:id="rId5"/>
  </p:sldMasterIdLst>
  <p:notesMasterIdLst>
    <p:notesMasterId r:id="rId27"/>
  </p:notesMasterIdLst>
  <p:handoutMasterIdLst>
    <p:handoutMasterId r:id="rId28"/>
  </p:handoutMasterIdLst>
  <p:sldIdLst>
    <p:sldId id="317" r:id="rId6"/>
    <p:sldId id="850" r:id="rId7"/>
    <p:sldId id="851" r:id="rId8"/>
    <p:sldId id="847" r:id="rId9"/>
    <p:sldId id="837" r:id="rId10"/>
    <p:sldId id="902" r:id="rId11"/>
    <p:sldId id="920" r:id="rId12"/>
    <p:sldId id="921" r:id="rId13"/>
    <p:sldId id="911" r:id="rId14"/>
    <p:sldId id="914" r:id="rId15"/>
    <p:sldId id="913" r:id="rId16"/>
    <p:sldId id="909" r:id="rId17"/>
    <p:sldId id="906" r:id="rId18"/>
    <p:sldId id="904" r:id="rId19"/>
    <p:sldId id="917" r:id="rId20"/>
    <p:sldId id="905" r:id="rId21"/>
    <p:sldId id="924" r:id="rId22"/>
    <p:sldId id="926" r:id="rId23"/>
    <p:sldId id="927" r:id="rId24"/>
    <p:sldId id="912" r:id="rId25"/>
    <p:sldId id="922" r:id="rId26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ul Montanez" initials="PM" lastIdx="4" clrIdx="0"/>
  <p:cmAuthor id="1" name="dratner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700"/>
    <a:srgbClr val="1E77B4"/>
    <a:srgbClr val="4CE15E"/>
    <a:srgbClr val="DA8B00"/>
    <a:srgbClr val="2F30F4"/>
    <a:srgbClr val="4A84E8"/>
    <a:srgbClr val="3B6CBA"/>
    <a:srgbClr val="00EDF9"/>
    <a:srgbClr val="56F967"/>
    <a:srgbClr val="49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1085"/>
    <p:restoredTop sz="99793" autoAdjust="0"/>
  </p:normalViewPr>
  <p:slideViewPr>
    <p:cSldViewPr>
      <p:cViewPr varScale="1">
        <p:scale>
          <a:sx n="52" d="100"/>
          <a:sy n="52" d="100"/>
        </p:scale>
        <p:origin x="184" y="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65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EFCC0F-95C4-9B41-8D60-E26CB4790466}" type="doc">
      <dgm:prSet loTypeId="urn:microsoft.com/office/officeart/2005/8/layout/cycle5" loCatId="process" qsTypeId="urn:microsoft.com/office/officeart/2005/8/quickstyle/simple1" qsCatId="simple" csTypeId="urn:microsoft.com/office/officeart/2005/8/colors/accent1_2" csCatId="accent1" phldr="1"/>
      <dgm:spPr/>
    </dgm:pt>
    <dgm:pt modelId="{FCA0C86F-A1D8-5A43-8C84-B4B10A9EACD7}">
      <dgm:prSet phldrT="[Text]"/>
      <dgm:spPr/>
      <dgm:t>
        <a:bodyPr/>
        <a:lstStyle/>
        <a:p>
          <a:r>
            <a:rPr lang="en-US" dirty="0"/>
            <a:t>Simulate new DA map (config)</a:t>
          </a:r>
        </a:p>
      </dgm:t>
    </dgm:pt>
    <dgm:pt modelId="{2B5758EE-1CDB-104F-9A1F-3BD8E3DE91B1}" type="parTrans" cxnId="{FD1C9632-A1D1-EF4E-BD4B-0F190A46A51F}">
      <dgm:prSet/>
      <dgm:spPr/>
      <dgm:t>
        <a:bodyPr/>
        <a:lstStyle/>
        <a:p>
          <a:endParaRPr lang="en-US"/>
        </a:p>
      </dgm:t>
    </dgm:pt>
    <dgm:pt modelId="{CAB9A501-C24A-7E4B-91D4-9DA319F2E4A6}" type="sibTrans" cxnId="{FD1C9632-A1D1-EF4E-BD4B-0F190A46A51F}">
      <dgm:prSet/>
      <dgm:spPr/>
      <dgm:t>
        <a:bodyPr/>
        <a:lstStyle/>
        <a:p>
          <a:endParaRPr lang="en-US"/>
        </a:p>
      </dgm:t>
    </dgm:pt>
    <dgm:pt modelId="{7125E2D7-21F2-1D4D-AD4A-A7314CC185A4}">
      <dgm:prSet phldrT="[Text]"/>
      <dgm:spPr/>
      <dgm:t>
        <a:bodyPr/>
        <a:lstStyle/>
        <a:p>
          <a:r>
            <a:rPr lang="en-US" dirty="0"/>
            <a:t>Update objective model </a:t>
          </a:r>
        </a:p>
        <a:p>
          <a:r>
            <a:rPr lang="en-US" dirty="0"/>
            <a:t>(config </a:t>
          </a:r>
          <a:r>
            <a:rPr lang="en-US" dirty="0">
              <a:sym typeface="Wingdings" pitchFamily="2" charset="2"/>
            </a:rPr>
            <a:t> DA area)</a:t>
          </a:r>
          <a:endParaRPr lang="en-US" dirty="0"/>
        </a:p>
      </dgm:t>
    </dgm:pt>
    <dgm:pt modelId="{750963C6-EBC3-B545-B3F2-199CD0A26E54}" type="parTrans" cxnId="{222C581E-5A66-0D49-AD79-1057B6DF839F}">
      <dgm:prSet/>
      <dgm:spPr/>
      <dgm:t>
        <a:bodyPr/>
        <a:lstStyle/>
        <a:p>
          <a:endParaRPr lang="en-US"/>
        </a:p>
      </dgm:t>
    </dgm:pt>
    <dgm:pt modelId="{A1D6B82C-C47B-6740-BAAC-5D43A64E5DDA}" type="sibTrans" cxnId="{222C581E-5A66-0D49-AD79-1057B6DF839F}">
      <dgm:prSet/>
      <dgm:spPr/>
      <dgm:t>
        <a:bodyPr/>
        <a:lstStyle/>
        <a:p>
          <a:endParaRPr lang="en-US"/>
        </a:p>
      </dgm:t>
    </dgm:pt>
    <dgm:pt modelId="{7124C9B2-08EB-8C44-B845-7F14DC4C72D8}">
      <dgm:prSet phldrT="[Text]"/>
      <dgm:spPr/>
      <dgm:t>
        <a:bodyPr/>
        <a:lstStyle/>
        <a:p>
          <a:r>
            <a:rPr lang="en-US" dirty="0"/>
            <a:t>Select new map to simulate</a:t>
          </a:r>
        </a:p>
      </dgm:t>
    </dgm:pt>
    <dgm:pt modelId="{772EEF0E-CEEC-6144-9332-0E4D47EB81C4}" type="parTrans" cxnId="{32C250B3-1693-AA48-80B5-885C17D1F3E3}">
      <dgm:prSet/>
      <dgm:spPr/>
      <dgm:t>
        <a:bodyPr/>
        <a:lstStyle/>
        <a:p>
          <a:endParaRPr lang="en-US"/>
        </a:p>
      </dgm:t>
    </dgm:pt>
    <dgm:pt modelId="{D1641B4D-8CCE-A54D-ABDB-BC8ED12A2150}" type="sibTrans" cxnId="{32C250B3-1693-AA48-80B5-885C17D1F3E3}">
      <dgm:prSet/>
      <dgm:spPr/>
      <dgm:t>
        <a:bodyPr/>
        <a:lstStyle/>
        <a:p>
          <a:endParaRPr lang="en-US"/>
        </a:p>
      </dgm:t>
    </dgm:pt>
    <dgm:pt modelId="{9A2ADC3F-4800-464F-9F92-D8174D106FCE}" type="pres">
      <dgm:prSet presAssocID="{0DEFCC0F-95C4-9B41-8D60-E26CB4790466}" presName="cycle" presStyleCnt="0">
        <dgm:presLayoutVars>
          <dgm:dir/>
          <dgm:resizeHandles val="exact"/>
        </dgm:presLayoutVars>
      </dgm:prSet>
      <dgm:spPr/>
    </dgm:pt>
    <dgm:pt modelId="{F8ED2612-4028-BC45-AC5D-D68247A69277}" type="pres">
      <dgm:prSet presAssocID="{FCA0C86F-A1D8-5A43-8C84-B4B10A9EACD7}" presName="node" presStyleLbl="node1" presStyleIdx="0" presStyleCnt="3" custRadScaleRad="73579" custRadScaleInc="24984">
        <dgm:presLayoutVars>
          <dgm:bulletEnabled val="1"/>
        </dgm:presLayoutVars>
      </dgm:prSet>
      <dgm:spPr/>
    </dgm:pt>
    <dgm:pt modelId="{E4522B9A-BAC2-3D4D-9287-AC9BA157C507}" type="pres">
      <dgm:prSet presAssocID="{FCA0C86F-A1D8-5A43-8C84-B4B10A9EACD7}" presName="spNode" presStyleCnt="0"/>
      <dgm:spPr/>
    </dgm:pt>
    <dgm:pt modelId="{DB37A230-D6F7-3C4E-9B2D-AC196462BE6F}" type="pres">
      <dgm:prSet presAssocID="{CAB9A501-C24A-7E4B-91D4-9DA319F2E4A6}" presName="sibTrans" presStyleLbl="sibTrans1D1" presStyleIdx="0" presStyleCnt="3"/>
      <dgm:spPr/>
    </dgm:pt>
    <dgm:pt modelId="{F44044CE-9338-C240-8109-F70D762F6D0A}" type="pres">
      <dgm:prSet presAssocID="{7125E2D7-21F2-1D4D-AD4A-A7314CC185A4}" presName="node" presStyleLbl="node1" presStyleIdx="1" presStyleCnt="3" custScaleX="102598" custRadScaleRad="102724" custRadScaleInc="-35398">
        <dgm:presLayoutVars>
          <dgm:bulletEnabled val="1"/>
        </dgm:presLayoutVars>
      </dgm:prSet>
      <dgm:spPr/>
    </dgm:pt>
    <dgm:pt modelId="{FC7696F6-9D8D-4D49-A77B-065B79F50ECE}" type="pres">
      <dgm:prSet presAssocID="{7125E2D7-21F2-1D4D-AD4A-A7314CC185A4}" presName="spNode" presStyleCnt="0"/>
      <dgm:spPr/>
    </dgm:pt>
    <dgm:pt modelId="{7CF4B92F-9B78-C846-A506-2E84D5411124}" type="pres">
      <dgm:prSet presAssocID="{A1D6B82C-C47B-6740-BAAC-5D43A64E5DDA}" presName="sibTrans" presStyleLbl="sibTrans1D1" presStyleIdx="1" presStyleCnt="3"/>
      <dgm:spPr/>
    </dgm:pt>
    <dgm:pt modelId="{A71F79A2-0B91-5048-90A6-ADED645F1F7D}" type="pres">
      <dgm:prSet presAssocID="{7124C9B2-08EB-8C44-B845-7F14DC4C72D8}" presName="node" presStyleLbl="node1" presStyleIdx="2" presStyleCnt="3" custRadScaleRad="72322" custRadScaleInc="17970">
        <dgm:presLayoutVars>
          <dgm:bulletEnabled val="1"/>
        </dgm:presLayoutVars>
      </dgm:prSet>
      <dgm:spPr/>
    </dgm:pt>
    <dgm:pt modelId="{72D8E3D0-BCE0-B64B-A02E-28FCF6047A26}" type="pres">
      <dgm:prSet presAssocID="{7124C9B2-08EB-8C44-B845-7F14DC4C72D8}" presName="spNode" presStyleCnt="0"/>
      <dgm:spPr/>
    </dgm:pt>
    <dgm:pt modelId="{DC8F9ACE-38F7-894B-A751-FC88CE0BF859}" type="pres">
      <dgm:prSet presAssocID="{D1641B4D-8CCE-A54D-ABDB-BC8ED12A2150}" presName="sibTrans" presStyleLbl="sibTrans1D1" presStyleIdx="2" presStyleCnt="3"/>
      <dgm:spPr/>
    </dgm:pt>
  </dgm:ptLst>
  <dgm:cxnLst>
    <dgm:cxn modelId="{222C581E-5A66-0D49-AD79-1057B6DF839F}" srcId="{0DEFCC0F-95C4-9B41-8D60-E26CB4790466}" destId="{7125E2D7-21F2-1D4D-AD4A-A7314CC185A4}" srcOrd="1" destOrd="0" parTransId="{750963C6-EBC3-B545-B3F2-199CD0A26E54}" sibTransId="{A1D6B82C-C47B-6740-BAAC-5D43A64E5DDA}"/>
    <dgm:cxn modelId="{FD1C9632-A1D1-EF4E-BD4B-0F190A46A51F}" srcId="{0DEFCC0F-95C4-9B41-8D60-E26CB4790466}" destId="{FCA0C86F-A1D8-5A43-8C84-B4B10A9EACD7}" srcOrd="0" destOrd="0" parTransId="{2B5758EE-1CDB-104F-9A1F-3BD8E3DE91B1}" sibTransId="{CAB9A501-C24A-7E4B-91D4-9DA319F2E4A6}"/>
    <dgm:cxn modelId="{A87A7438-85DD-1141-86F0-C96ED7BEF813}" type="presOf" srcId="{0DEFCC0F-95C4-9B41-8D60-E26CB4790466}" destId="{9A2ADC3F-4800-464F-9F92-D8174D106FCE}" srcOrd="0" destOrd="0" presId="urn:microsoft.com/office/officeart/2005/8/layout/cycle5"/>
    <dgm:cxn modelId="{DC87CC5E-6920-F442-8CCF-1F56D7D82B26}" type="presOf" srcId="{A1D6B82C-C47B-6740-BAAC-5D43A64E5DDA}" destId="{7CF4B92F-9B78-C846-A506-2E84D5411124}" srcOrd="0" destOrd="0" presId="urn:microsoft.com/office/officeart/2005/8/layout/cycle5"/>
    <dgm:cxn modelId="{889DB49A-9661-254C-8595-CAC42F72779B}" type="presOf" srcId="{7124C9B2-08EB-8C44-B845-7F14DC4C72D8}" destId="{A71F79A2-0B91-5048-90A6-ADED645F1F7D}" srcOrd="0" destOrd="0" presId="urn:microsoft.com/office/officeart/2005/8/layout/cycle5"/>
    <dgm:cxn modelId="{10AEF1A3-3C9E-FC4F-BA0C-B358E42FAC32}" type="presOf" srcId="{FCA0C86F-A1D8-5A43-8C84-B4B10A9EACD7}" destId="{F8ED2612-4028-BC45-AC5D-D68247A69277}" srcOrd="0" destOrd="0" presId="urn:microsoft.com/office/officeart/2005/8/layout/cycle5"/>
    <dgm:cxn modelId="{A8F87AA7-D104-9F45-9262-6DEB7EFA87FE}" type="presOf" srcId="{7125E2D7-21F2-1D4D-AD4A-A7314CC185A4}" destId="{F44044CE-9338-C240-8109-F70D762F6D0A}" srcOrd="0" destOrd="0" presId="urn:microsoft.com/office/officeart/2005/8/layout/cycle5"/>
    <dgm:cxn modelId="{32C250B3-1693-AA48-80B5-885C17D1F3E3}" srcId="{0DEFCC0F-95C4-9B41-8D60-E26CB4790466}" destId="{7124C9B2-08EB-8C44-B845-7F14DC4C72D8}" srcOrd="2" destOrd="0" parTransId="{772EEF0E-CEEC-6144-9332-0E4D47EB81C4}" sibTransId="{D1641B4D-8CCE-A54D-ABDB-BC8ED12A2150}"/>
    <dgm:cxn modelId="{6FC075F5-CA47-B24E-90CA-CBB957512AE9}" type="presOf" srcId="{CAB9A501-C24A-7E4B-91D4-9DA319F2E4A6}" destId="{DB37A230-D6F7-3C4E-9B2D-AC196462BE6F}" srcOrd="0" destOrd="0" presId="urn:microsoft.com/office/officeart/2005/8/layout/cycle5"/>
    <dgm:cxn modelId="{AE0C65F6-287C-0044-B0AC-5A6F3F837178}" type="presOf" srcId="{D1641B4D-8CCE-A54D-ABDB-BC8ED12A2150}" destId="{DC8F9ACE-38F7-894B-A751-FC88CE0BF859}" srcOrd="0" destOrd="0" presId="urn:microsoft.com/office/officeart/2005/8/layout/cycle5"/>
    <dgm:cxn modelId="{E34DFCB6-B65B-D34C-AA25-B1B3449668FC}" type="presParOf" srcId="{9A2ADC3F-4800-464F-9F92-D8174D106FCE}" destId="{F8ED2612-4028-BC45-AC5D-D68247A69277}" srcOrd="0" destOrd="0" presId="urn:microsoft.com/office/officeart/2005/8/layout/cycle5"/>
    <dgm:cxn modelId="{7C0629ED-31FD-964E-BF1F-5FEE2DA48A8E}" type="presParOf" srcId="{9A2ADC3F-4800-464F-9F92-D8174D106FCE}" destId="{E4522B9A-BAC2-3D4D-9287-AC9BA157C507}" srcOrd="1" destOrd="0" presId="urn:microsoft.com/office/officeart/2005/8/layout/cycle5"/>
    <dgm:cxn modelId="{D1CE7F68-D6FC-B349-9EA6-E4FF5579E5A2}" type="presParOf" srcId="{9A2ADC3F-4800-464F-9F92-D8174D106FCE}" destId="{DB37A230-D6F7-3C4E-9B2D-AC196462BE6F}" srcOrd="2" destOrd="0" presId="urn:microsoft.com/office/officeart/2005/8/layout/cycle5"/>
    <dgm:cxn modelId="{6021C2F3-279A-5E4F-9321-69ED8AB02D64}" type="presParOf" srcId="{9A2ADC3F-4800-464F-9F92-D8174D106FCE}" destId="{F44044CE-9338-C240-8109-F70D762F6D0A}" srcOrd="3" destOrd="0" presId="urn:microsoft.com/office/officeart/2005/8/layout/cycle5"/>
    <dgm:cxn modelId="{E686624E-F3C4-8449-A0B1-8317C1BFBF3D}" type="presParOf" srcId="{9A2ADC3F-4800-464F-9F92-D8174D106FCE}" destId="{FC7696F6-9D8D-4D49-A77B-065B79F50ECE}" srcOrd="4" destOrd="0" presId="urn:microsoft.com/office/officeart/2005/8/layout/cycle5"/>
    <dgm:cxn modelId="{E55A2C5A-F3B5-7B4E-831C-3793B6FC6F85}" type="presParOf" srcId="{9A2ADC3F-4800-464F-9F92-D8174D106FCE}" destId="{7CF4B92F-9B78-C846-A506-2E84D5411124}" srcOrd="5" destOrd="0" presId="urn:microsoft.com/office/officeart/2005/8/layout/cycle5"/>
    <dgm:cxn modelId="{5C80A506-52F6-1D41-A663-9438C30784CF}" type="presParOf" srcId="{9A2ADC3F-4800-464F-9F92-D8174D106FCE}" destId="{A71F79A2-0B91-5048-90A6-ADED645F1F7D}" srcOrd="6" destOrd="0" presId="urn:microsoft.com/office/officeart/2005/8/layout/cycle5"/>
    <dgm:cxn modelId="{7A05F36A-3AAE-E04E-9DE2-98FE30D648B3}" type="presParOf" srcId="{9A2ADC3F-4800-464F-9F92-D8174D106FCE}" destId="{72D8E3D0-BCE0-B64B-A02E-28FCF6047A26}" srcOrd="7" destOrd="0" presId="urn:microsoft.com/office/officeart/2005/8/layout/cycle5"/>
    <dgm:cxn modelId="{B9A8A171-F8BD-874E-9D01-6C0FA23F503D}" type="presParOf" srcId="{9A2ADC3F-4800-464F-9F92-D8174D106FCE}" destId="{DC8F9ACE-38F7-894B-A751-FC88CE0BF859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EFCC0F-95C4-9B41-8D60-E26CB4790466}" type="doc">
      <dgm:prSet loTypeId="urn:microsoft.com/office/officeart/2005/8/layout/cycle5" loCatId="process" qsTypeId="urn:microsoft.com/office/officeart/2005/8/quickstyle/simple1" qsCatId="simple" csTypeId="urn:microsoft.com/office/officeart/2005/8/colors/accent1_2" csCatId="accent1" phldr="1"/>
      <dgm:spPr/>
    </dgm:pt>
    <dgm:pt modelId="{FCA0C86F-A1D8-5A43-8C84-B4B10A9EACD7}">
      <dgm:prSet phldrT="[Text]"/>
      <dgm:spPr/>
      <dgm:t>
        <a:bodyPr/>
        <a:lstStyle/>
        <a:p>
          <a:r>
            <a:rPr lang="en-US" dirty="0"/>
            <a:t>Simulate single point (config, x, y)</a:t>
          </a:r>
        </a:p>
      </dgm:t>
    </dgm:pt>
    <dgm:pt modelId="{2B5758EE-1CDB-104F-9A1F-3BD8E3DE91B1}" type="parTrans" cxnId="{FD1C9632-A1D1-EF4E-BD4B-0F190A46A51F}">
      <dgm:prSet/>
      <dgm:spPr/>
      <dgm:t>
        <a:bodyPr/>
        <a:lstStyle/>
        <a:p>
          <a:endParaRPr lang="en-US"/>
        </a:p>
      </dgm:t>
    </dgm:pt>
    <dgm:pt modelId="{CAB9A501-C24A-7E4B-91D4-9DA319F2E4A6}" type="sibTrans" cxnId="{FD1C9632-A1D1-EF4E-BD4B-0F190A46A51F}">
      <dgm:prSet/>
      <dgm:spPr/>
      <dgm:t>
        <a:bodyPr/>
        <a:lstStyle/>
        <a:p>
          <a:endParaRPr lang="en-US"/>
        </a:p>
      </dgm:t>
    </dgm:pt>
    <dgm:pt modelId="{7125E2D7-21F2-1D4D-AD4A-A7314CC185A4}">
      <dgm:prSet phldrT="[Text]"/>
      <dgm:spPr/>
      <dgm:t>
        <a:bodyPr/>
        <a:lstStyle/>
        <a:p>
          <a:r>
            <a:rPr lang="en-US" dirty="0"/>
            <a:t>Retrain DA Map Surrogate</a:t>
          </a:r>
        </a:p>
      </dgm:t>
    </dgm:pt>
    <dgm:pt modelId="{750963C6-EBC3-B545-B3F2-199CD0A26E54}" type="parTrans" cxnId="{222C581E-5A66-0D49-AD79-1057B6DF839F}">
      <dgm:prSet/>
      <dgm:spPr/>
      <dgm:t>
        <a:bodyPr/>
        <a:lstStyle/>
        <a:p>
          <a:endParaRPr lang="en-US"/>
        </a:p>
      </dgm:t>
    </dgm:pt>
    <dgm:pt modelId="{A1D6B82C-C47B-6740-BAAC-5D43A64E5DDA}" type="sibTrans" cxnId="{222C581E-5A66-0D49-AD79-1057B6DF839F}">
      <dgm:prSet/>
      <dgm:spPr/>
      <dgm:t>
        <a:bodyPr/>
        <a:lstStyle/>
        <a:p>
          <a:endParaRPr lang="en-US"/>
        </a:p>
      </dgm:t>
    </dgm:pt>
    <dgm:pt modelId="{7124C9B2-08EB-8C44-B845-7F14DC4C72D8}">
      <dgm:prSet phldrT="[Text]"/>
      <dgm:spPr/>
      <dgm:t>
        <a:bodyPr/>
        <a:lstStyle/>
        <a:p>
          <a:r>
            <a:rPr lang="en-US" dirty="0"/>
            <a:t>Calculate objective from surrogate</a:t>
          </a:r>
        </a:p>
      </dgm:t>
    </dgm:pt>
    <dgm:pt modelId="{772EEF0E-CEEC-6144-9332-0E4D47EB81C4}" type="parTrans" cxnId="{32C250B3-1693-AA48-80B5-885C17D1F3E3}">
      <dgm:prSet/>
      <dgm:spPr/>
      <dgm:t>
        <a:bodyPr/>
        <a:lstStyle/>
        <a:p>
          <a:endParaRPr lang="en-US"/>
        </a:p>
      </dgm:t>
    </dgm:pt>
    <dgm:pt modelId="{D1641B4D-8CCE-A54D-ABDB-BC8ED12A2150}" type="sibTrans" cxnId="{32C250B3-1693-AA48-80B5-885C17D1F3E3}">
      <dgm:prSet/>
      <dgm:spPr/>
      <dgm:t>
        <a:bodyPr/>
        <a:lstStyle/>
        <a:p>
          <a:endParaRPr lang="en-US"/>
        </a:p>
      </dgm:t>
    </dgm:pt>
    <dgm:pt modelId="{3FC7DCC5-C613-5041-96E9-31EEE0F891EB}">
      <dgm:prSet/>
      <dgm:spPr/>
      <dgm:t>
        <a:bodyPr/>
        <a:lstStyle/>
        <a:p>
          <a:r>
            <a:rPr lang="en-US" dirty="0"/>
            <a:t>Select new point to simulate</a:t>
          </a:r>
        </a:p>
      </dgm:t>
    </dgm:pt>
    <dgm:pt modelId="{0C0E5953-B967-B84A-B502-0A79A8097F45}" type="parTrans" cxnId="{958B4D1E-1A57-B74F-B26D-BBEB114190D0}">
      <dgm:prSet/>
      <dgm:spPr/>
      <dgm:t>
        <a:bodyPr/>
        <a:lstStyle/>
        <a:p>
          <a:endParaRPr lang="en-US"/>
        </a:p>
      </dgm:t>
    </dgm:pt>
    <dgm:pt modelId="{74ADF82B-94BC-BD47-8F1A-E3B86AAA1859}" type="sibTrans" cxnId="{958B4D1E-1A57-B74F-B26D-BBEB114190D0}">
      <dgm:prSet/>
      <dgm:spPr/>
      <dgm:t>
        <a:bodyPr/>
        <a:lstStyle/>
        <a:p>
          <a:endParaRPr lang="en-US"/>
        </a:p>
      </dgm:t>
    </dgm:pt>
    <dgm:pt modelId="{9A2ADC3F-4800-464F-9F92-D8174D106FCE}" type="pres">
      <dgm:prSet presAssocID="{0DEFCC0F-95C4-9B41-8D60-E26CB4790466}" presName="cycle" presStyleCnt="0">
        <dgm:presLayoutVars>
          <dgm:dir/>
          <dgm:resizeHandles val="exact"/>
        </dgm:presLayoutVars>
      </dgm:prSet>
      <dgm:spPr/>
    </dgm:pt>
    <dgm:pt modelId="{F8ED2612-4028-BC45-AC5D-D68247A69277}" type="pres">
      <dgm:prSet presAssocID="{FCA0C86F-A1D8-5A43-8C84-B4B10A9EACD7}" presName="node" presStyleLbl="node1" presStyleIdx="0" presStyleCnt="4" custRadScaleRad="77789" custRadScaleInc="-2276">
        <dgm:presLayoutVars>
          <dgm:bulletEnabled val="1"/>
        </dgm:presLayoutVars>
      </dgm:prSet>
      <dgm:spPr/>
    </dgm:pt>
    <dgm:pt modelId="{E4522B9A-BAC2-3D4D-9287-AC9BA157C507}" type="pres">
      <dgm:prSet presAssocID="{FCA0C86F-A1D8-5A43-8C84-B4B10A9EACD7}" presName="spNode" presStyleCnt="0"/>
      <dgm:spPr/>
    </dgm:pt>
    <dgm:pt modelId="{DB37A230-D6F7-3C4E-9B2D-AC196462BE6F}" type="pres">
      <dgm:prSet presAssocID="{CAB9A501-C24A-7E4B-91D4-9DA319F2E4A6}" presName="sibTrans" presStyleLbl="sibTrans1D1" presStyleIdx="0" presStyleCnt="4"/>
      <dgm:spPr/>
    </dgm:pt>
    <dgm:pt modelId="{F44044CE-9338-C240-8109-F70D762F6D0A}" type="pres">
      <dgm:prSet presAssocID="{7125E2D7-21F2-1D4D-AD4A-A7314CC185A4}" presName="node" presStyleLbl="node1" presStyleIdx="1" presStyleCnt="4">
        <dgm:presLayoutVars>
          <dgm:bulletEnabled val="1"/>
        </dgm:presLayoutVars>
      </dgm:prSet>
      <dgm:spPr/>
    </dgm:pt>
    <dgm:pt modelId="{FC7696F6-9D8D-4D49-A77B-065B79F50ECE}" type="pres">
      <dgm:prSet presAssocID="{7125E2D7-21F2-1D4D-AD4A-A7314CC185A4}" presName="spNode" presStyleCnt="0"/>
      <dgm:spPr/>
    </dgm:pt>
    <dgm:pt modelId="{7CF4B92F-9B78-C846-A506-2E84D5411124}" type="pres">
      <dgm:prSet presAssocID="{A1D6B82C-C47B-6740-BAAC-5D43A64E5DDA}" presName="sibTrans" presStyleLbl="sibTrans1D1" presStyleIdx="1" presStyleCnt="4"/>
      <dgm:spPr/>
    </dgm:pt>
    <dgm:pt modelId="{A71F79A2-0B91-5048-90A6-ADED645F1F7D}" type="pres">
      <dgm:prSet presAssocID="{7124C9B2-08EB-8C44-B845-7F14DC4C72D8}" presName="node" presStyleLbl="node1" presStyleIdx="2" presStyleCnt="4" custRadScaleRad="68234" custRadScaleInc="2595">
        <dgm:presLayoutVars>
          <dgm:bulletEnabled val="1"/>
        </dgm:presLayoutVars>
      </dgm:prSet>
      <dgm:spPr/>
    </dgm:pt>
    <dgm:pt modelId="{72D8E3D0-BCE0-B64B-A02E-28FCF6047A26}" type="pres">
      <dgm:prSet presAssocID="{7124C9B2-08EB-8C44-B845-7F14DC4C72D8}" presName="spNode" presStyleCnt="0"/>
      <dgm:spPr/>
    </dgm:pt>
    <dgm:pt modelId="{DC8F9ACE-38F7-894B-A751-FC88CE0BF859}" type="pres">
      <dgm:prSet presAssocID="{D1641B4D-8CCE-A54D-ABDB-BC8ED12A2150}" presName="sibTrans" presStyleLbl="sibTrans1D1" presStyleIdx="2" presStyleCnt="4"/>
      <dgm:spPr/>
    </dgm:pt>
    <dgm:pt modelId="{D9801226-59AC-A44A-8E8D-A0156CB84890}" type="pres">
      <dgm:prSet presAssocID="{3FC7DCC5-C613-5041-96E9-31EEE0F891EB}" presName="node" presStyleLbl="node1" presStyleIdx="3" presStyleCnt="4">
        <dgm:presLayoutVars>
          <dgm:bulletEnabled val="1"/>
        </dgm:presLayoutVars>
      </dgm:prSet>
      <dgm:spPr/>
    </dgm:pt>
    <dgm:pt modelId="{DD30CA54-975E-BC49-B179-4313079EF8D0}" type="pres">
      <dgm:prSet presAssocID="{3FC7DCC5-C613-5041-96E9-31EEE0F891EB}" presName="spNode" presStyleCnt="0"/>
      <dgm:spPr/>
    </dgm:pt>
    <dgm:pt modelId="{57CEFF92-9BD6-004B-87F5-287088D42608}" type="pres">
      <dgm:prSet presAssocID="{74ADF82B-94BC-BD47-8F1A-E3B86AAA1859}" presName="sibTrans" presStyleLbl="sibTrans1D1" presStyleIdx="3" presStyleCnt="4"/>
      <dgm:spPr/>
    </dgm:pt>
  </dgm:ptLst>
  <dgm:cxnLst>
    <dgm:cxn modelId="{958B4D1E-1A57-B74F-B26D-BBEB114190D0}" srcId="{0DEFCC0F-95C4-9B41-8D60-E26CB4790466}" destId="{3FC7DCC5-C613-5041-96E9-31EEE0F891EB}" srcOrd="3" destOrd="0" parTransId="{0C0E5953-B967-B84A-B502-0A79A8097F45}" sibTransId="{74ADF82B-94BC-BD47-8F1A-E3B86AAA1859}"/>
    <dgm:cxn modelId="{222C581E-5A66-0D49-AD79-1057B6DF839F}" srcId="{0DEFCC0F-95C4-9B41-8D60-E26CB4790466}" destId="{7125E2D7-21F2-1D4D-AD4A-A7314CC185A4}" srcOrd="1" destOrd="0" parTransId="{750963C6-EBC3-B545-B3F2-199CD0A26E54}" sibTransId="{A1D6B82C-C47B-6740-BAAC-5D43A64E5DDA}"/>
    <dgm:cxn modelId="{FD1C9632-A1D1-EF4E-BD4B-0F190A46A51F}" srcId="{0DEFCC0F-95C4-9B41-8D60-E26CB4790466}" destId="{FCA0C86F-A1D8-5A43-8C84-B4B10A9EACD7}" srcOrd="0" destOrd="0" parTransId="{2B5758EE-1CDB-104F-9A1F-3BD8E3DE91B1}" sibTransId="{CAB9A501-C24A-7E4B-91D4-9DA319F2E4A6}"/>
    <dgm:cxn modelId="{A87A7438-85DD-1141-86F0-C96ED7BEF813}" type="presOf" srcId="{0DEFCC0F-95C4-9B41-8D60-E26CB4790466}" destId="{9A2ADC3F-4800-464F-9F92-D8174D106FCE}" srcOrd="0" destOrd="0" presId="urn:microsoft.com/office/officeart/2005/8/layout/cycle5"/>
    <dgm:cxn modelId="{DC87CC5E-6920-F442-8CCF-1F56D7D82B26}" type="presOf" srcId="{A1D6B82C-C47B-6740-BAAC-5D43A64E5DDA}" destId="{7CF4B92F-9B78-C846-A506-2E84D5411124}" srcOrd="0" destOrd="0" presId="urn:microsoft.com/office/officeart/2005/8/layout/cycle5"/>
    <dgm:cxn modelId="{889DB49A-9661-254C-8595-CAC42F72779B}" type="presOf" srcId="{7124C9B2-08EB-8C44-B845-7F14DC4C72D8}" destId="{A71F79A2-0B91-5048-90A6-ADED645F1F7D}" srcOrd="0" destOrd="0" presId="urn:microsoft.com/office/officeart/2005/8/layout/cycle5"/>
    <dgm:cxn modelId="{10AEF1A3-3C9E-FC4F-BA0C-B358E42FAC32}" type="presOf" srcId="{FCA0C86F-A1D8-5A43-8C84-B4B10A9EACD7}" destId="{F8ED2612-4028-BC45-AC5D-D68247A69277}" srcOrd="0" destOrd="0" presId="urn:microsoft.com/office/officeart/2005/8/layout/cycle5"/>
    <dgm:cxn modelId="{A8F87AA7-D104-9F45-9262-6DEB7EFA87FE}" type="presOf" srcId="{7125E2D7-21F2-1D4D-AD4A-A7314CC185A4}" destId="{F44044CE-9338-C240-8109-F70D762F6D0A}" srcOrd="0" destOrd="0" presId="urn:microsoft.com/office/officeart/2005/8/layout/cycle5"/>
    <dgm:cxn modelId="{32C250B3-1693-AA48-80B5-885C17D1F3E3}" srcId="{0DEFCC0F-95C4-9B41-8D60-E26CB4790466}" destId="{7124C9B2-08EB-8C44-B845-7F14DC4C72D8}" srcOrd="2" destOrd="0" parTransId="{772EEF0E-CEEC-6144-9332-0E4D47EB81C4}" sibTransId="{D1641B4D-8CCE-A54D-ABDB-BC8ED12A2150}"/>
    <dgm:cxn modelId="{7227F2DB-17EC-1549-A89B-DB9C3936E355}" type="presOf" srcId="{3FC7DCC5-C613-5041-96E9-31EEE0F891EB}" destId="{D9801226-59AC-A44A-8E8D-A0156CB84890}" srcOrd="0" destOrd="0" presId="urn:microsoft.com/office/officeart/2005/8/layout/cycle5"/>
    <dgm:cxn modelId="{BC7799F4-CE44-6744-B925-7BB4080555AC}" type="presOf" srcId="{74ADF82B-94BC-BD47-8F1A-E3B86AAA1859}" destId="{57CEFF92-9BD6-004B-87F5-287088D42608}" srcOrd="0" destOrd="0" presId="urn:microsoft.com/office/officeart/2005/8/layout/cycle5"/>
    <dgm:cxn modelId="{6FC075F5-CA47-B24E-90CA-CBB957512AE9}" type="presOf" srcId="{CAB9A501-C24A-7E4B-91D4-9DA319F2E4A6}" destId="{DB37A230-D6F7-3C4E-9B2D-AC196462BE6F}" srcOrd="0" destOrd="0" presId="urn:microsoft.com/office/officeart/2005/8/layout/cycle5"/>
    <dgm:cxn modelId="{AE0C65F6-287C-0044-B0AC-5A6F3F837178}" type="presOf" srcId="{D1641B4D-8CCE-A54D-ABDB-BC8ED12A2150}" destId="{DC8F9ACE-38F7-894B-A751-FC88CE0BF859}" srcOrd="0" destOrd="0" presId="urn:microsoft.com/office/officeart/2005/8/layout/cycle5"/>
    <dgm:cxn modelId="{E34DFCB6-B65B-D34C-AA25-B1B3449668FC}" type="presParOf" srcId="{9A2ADC3F-4800-464F-9F92-D8174D106FCE}" destId="{F8ED2612-4028-BC45-AC5D-D68247A69277}" srcOrd="0" destOrd="0" presId="urn:microsoft.com/office/officeart/2005/8/layout/cycle5"/>
    <dgm:cxn modelId="{7C0629ED-31FD-964E-BF1F-5FEE2DA48A8E}" type="presParOf" srcId="{9A2ADC3F-4800-464F-9F92-D8174D106FCE}" destId="{E4522B9A-BAC2-3D4D-9287-AC9BA157C507}" srcOrd="1" destOrd="0" presId="urn:microsoft.com/office/officeart/2005/8/layout/cycle5"/>
    <dgm:cxn modelId="{D1CE7F68-D6FC-B349-9EA6-E4FF5579E5A2}" type="presParOf" srcId="{9A2ADC3F-4800-464F-9F92-D8174D106FCE}" destId="{DB37A230-D6F7-3C4E-9B2D-AC196462BE6F}" srcOrd="2" destOrd="0" presId="urn:microsoft.com/office/officeart/2005/8/layout/cycle5"/>
    <dgm:cxn modelId="{6021C2F3-279A-5E4F-9321-69ED8AB02D64}" type="presParOf" srcId="{9A2ADC3F-4800-464F-9F92-D8174D106FCE}" destId="{F44044CE-9338-C240-8109-F70D762F6D0A}" srcOrd="3" destOrd="0" presId="urn:microsoft.com/office/officeart/2005/8/layout/cycle5"/>
    <dgm:cxn modelId="{E686624E-F3C4-8449-A0B1-8317C1BFBF3D}" type="presParOf" srcId="{9A2ADC3F-4800-464F-9F92-D8174D106FCE}" destId="{FC7696F6-9D8D-4D49-A77B-065B79F50ECE}" srcOrd="4" destOrd="0" presId="urn:microsoft.com/office/officeart/2005/8/layout/cycle5"/>
    <dgm:cxn modelId="{E55A2C5A-F3B5-7B4E-831C-3793B6FC6F85}" type="presParOf" srcId="{9A2ADC3F-4800-464F-9F92-D8174D106FCE}" destId="{7CF4B92F-9B78-C846-A506-2E84D5411124}" srcOrd="5" destOrd="0" presId="urn:microsoft.com/office/officeart/2005/8/layout/cycle5"/>
    <dgm:cxn modelId="{5C80A506-52F6-1D41-A663-9438C30784CF}" type="presParOf" srcId="{9A2ADC3F-4800-464F-9F92-D8174D106FCE}" destId="{A71F79A2-0B91-5048-90A6-ADED645F1F7D}" srcOrd="6" destOrd="0" presId="urn:microsoft.com/office/officeart/2005/8/layout/cycle5"/>
    <dgm:cxn modelId="{7A05F36A-3AAE-E04E-9DE2-98FE30D648B3}" type="presParOf" srcId="{9A2ADC3F-4800-464F-9F92-D8174D106FCE}" destId="{72D8E3D0-BCE0-B64B-A02E-28FCF6047A26}" srcOrd="7" destOrd="0" presId="urn:microsoft.com/office/officeart/2005/8/layout/cycle5"/>
    <dgm:cxn modelId="{B9A8A171-F8BD-874E-9D01-6C0FA23F503D}" type="presParOf" srcId="{9A2ADC3F-4800-464F-9F92-D8174D106FCE}" destId="{DC8F9ACE-38F7-894B-A751-FC88CE0BF859}" srcOrd="8" destOrd="0" presId="urn:microsoft.com/office/officeart/2005/8/layout/cycle5"/>
    <dgm:cxn modelId="{E3B4623E-BF32-344C-8301-DD8DF7767438}" type="presParOf" srcId="{9A2ADC3F-4800-464F-9F92-D8174D106FCE}" destId="{D9801226-59AC-A44A-8E8D-A0156CB84890}" srcOrd="9" destOrd="0" presId="urn:microsoft.com/office/officeart/2005/8/layout/cycle5"/>
    <dgm:cxn modelId="{AEB95429-571E-DA4F-8D82-252279E2C21F}" type="presParOf" srcId="{9A2ADC3F-4800-464F-9F92-D8174D106FCE}" destId="{DD30CA54-975E-BC49-B179-4313079EF8D0}" srcOrd="10" destOrd="0" presId="urn:microsoft.com/office/officeart/2005/8/layout/cycle5"/>
    <dgm:cxn modelId="{CC6111FA-0116-084D-8C73-DBDCD3610BFE}" type="presParOf" srcId="{9A2ADC3F-4800-464F-9F92-D8174D106FCE}" destId="{57CEFF92-9BD6-004B-87F5-287088D42608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EFCC0F-95C4-9B41-8D60-E26CB4790466}" type="doc">
      <dgm:prSet loTypeId="urn:microsoft.com/office/officeart/2005/8/layout/cycle5" loCatId="process" qsTypeId="urn:microsoft.com/office/officeart/2005/8/quickstyle/simple1" qsCatId="simple" csTypeId="urn:microsoft.com/office/officeart/2005/8/colors/accent1_2" csCatId="accent1" phldr="1"/>
      <dgm:spPr/>
    </dgm:pt>
    <dgm:pt modelId="{FCA0C86F-A1D8-5A43-8C84-B4B10A9EACD7}">
      <dgm:prSet phldrT="[Text]"/>
      <dgm:spPr/>
      <dgm:t>
        <a:bodyPr/>
        <a:lstStyle/>
        <a:p>
          <a:r>
            <a:rPr lang="en-US" dirty="0"/>
            <a:t>Simulate new DA map (config)</a:t>
          </a:r>
        </a:p>
      </dgm:t>
    </dgm:pt>
    <dgm:pt modelId="{2B5758EE-1CDB-104F-9A1F-3BD8E3DE91B1}" type="parTrans" cxnId="{FD1C9632-A1D1-EF4E-BD4B-0F190A46A51F}">
      <dgm:prSet/>
      <dgm:spPr/>
      <dgm:t>
        <a:bodyPr/>
        <a:lstStyle/>
        <a:p>
          <a:endParaRPr lang="en-US"/>
        </a:p>
      </dgm:t>
    </dgm:pt>
    <dgm:pt modelId="{CAB9A501-C24A-7E4B-91D4-9DA319F2E4A6}" type="sibTrans" cxnId="{FD1C9632-A1D1-EF4E-BD4B-0F190A46A51F}">
      <dgm:prSet/>
      <dgm:spPr/>
      <dgm:t>
        <a:bodyPr/>
        <a:lstStyle/>
        <a:p>
          <a:endParaRPr lang="en-US"/>
        </a:p>
      </dgm:t>
    </dgm:pt>
    <dgm:pt modelId="{7125E2D7-21F2-1D4D-AD4A-A7314CC185A4}">
      <dgm:prSet phldrT="[Text]"/>
      <dgm:spPr/>
      <dgm:t>
        <a:bodyPr/>
        <a:lstStyle/>
        <a:p>
          <a:r>
            <a:rPr lang="en-US" dirty="0"/>
            <a:t>Update objective model </a:t>
          </a:r>
        </a:p>
        <a:p>
          <a:r>
            <a:rPr lang="en-US" dirty="0"/>
            <a:t>(config </a:t>
          </a:r>
          <a:r>
            <a:rPr lang="en-US" dirty="0">
              <a:sym typeface="Wingdings" pitchFamily="2" charset="2"/>
            </a:rPr>
            <a:t> DA area)</a:t>
          </a:r>
          <a:endParaRPr lang="en-US" dirty="0"/>
        </a:p>
      </dgm:t>
    </dgm:pt>
    <dgm:pt modelId="{750963C6-EBC3-B545-B3F2-199CD0A26E54}" type="parTrans" cxnId="{222C581E-5A66-0D49-AD79-1057B6DF839F}">
      <dgm:prSet/>
      <dgm:spPr/>
      <dgm:t>
        <a:bodyPr/>
        <a:lstStyle/>
        <a:p>
          <a:endParaRPr lang="en-US"/>
        </a:p>
      </dgm:t>
    </dgm:pt>
    <dgm:pt modelId="{A1D6B82C-C47B-6740-BAAC-5D43A64E5DDA}" type="sibTrans" cxnId="{222C581E-5A66-0D49-AD79-1057B6DF839F}">
      <dgm:prSet/>
      <dgm:spPr/>
      <dgm:t>
        <a:bodyPr/>
        <a:lstStyle/>
        <a:p>
          <a:endParaRPr lang="en-US"/>
        </a:p>
      </dgm:t>
    </dgm:pt>
    <dgm:pt modelId="{7124C9B2-08EB-8C44-B845-7F14DC4C72D8}">
      <dgm:prSet phldrT="[Text]"/>
      <dgm:spPr/>
      <dgm:t>
        <a:bodyPr/>
        <a:lstStyle/>
        <a:p>
          <a:r>
            <a:rPr lang="en-US" dirty="0"/>
            <a:t>Select new map to simulate</a:t>
          </a:r>
        </a:p>
      </dgm:t>
    </dgm:pt>
    <dgm:pt modelId="{772EEF0E-CEEC-6144-9332-0E4D47EB81C4}" type="parTrans" cxnId="{32C250B3-1693-AA48-80B5-885C17D1F3E3}">
      <dgm:prSet/>
      <dgm:spPr/>
      <dgm:t>
        <a:bodyPr/>
        <a:lstStyle/>
        <a:p>
          <a:endParaRPr lang="en-US"/>
        </a:p>
      </dgm:t>
    </dgm:pt>
    <dgm:pt modelId="{D1641B4D-8CCE-A54D-ABDB-BC8ED12A2150}" type="sibTrans" cxnId="{32C250B3-1693-AA48-80B5-885C17D1F3E3}">
      <dgm:prSet/>
      <dgm:spPr/>
      <dgm:t>
        <a:bodyPr/>
        <a:lstStyle/>
        <a:p>
          <a:endParaRPr lang="en-US"/>
        </a:p>
      </dgm:t>
    </dgm:pt>
    <dgm:pt modelId="{9A2ADC3F-4800-464F-9F92-D8174D106FCE}" type="pres">
      <dgm:prSet presAssocID="{0DEFCC0F-95C4-9B41-8D60-E26CB4790466}" presName="cycle" presStyleCnt="0">
        <dgm:presLayoutVars>
          <dgm:dir/>
          <dgm:resizeHandles val="exact"/>
        </dgm:presLayoutVars>
      </dgm:prSet>
      <dgm:spPr/>
    </dgm:pt>
    <dgm:pt modelId="{F8ED2612-4028-BC45-AC5D-D68247A69277}" type="pres">
      <dgm:prSet presAssocID="{FCA0C86F-A1D8-5A43-8C84-B4B10A9EACD7}" presName="node" presStyleLbl="node1" presStyleIdx="0" presStyleCnt="3" custRadScaleRad="73579" custRadScaleInc="24984">
        <dgm:presLayoutVars>
          <dgm:bulletEnabled val="1"/>
        </dgm:presLayoutVars>
      </dgm:prSet>
      <dgm:spPr/>
    </dgm:pt>
    <dgm:pt modelId="{E4522B9A-BAC2-3D4D-9287-AC9BA157C507}" type="pres">
      <dgm:prSet presAssocID="{FCA0C86F-A1D8-5A43-8C84-B4B10A9EACD7}" presName="spNode" presStyleCnt="0"/>
      <dgm:spPr/>
    </dgm:pt>
    <dgm:pt modelId="{DB37A230-D6F7-3C4E-9B2D-AC196462BE6F}" type="pres">
      <dgm:prSet presAssocID="{CAB9A501-C24A-7E4B-91D4-9DA319F2E4A6}" presName="sibTrans" presStyleLbl="sibTrans1D1" presStyleIdx="0" presStyleCnt="3"/>
      <dgm:spPr/>
    </dgm:pt>
    <dgm:pt modelId="{F44044CE-9338-C240-8109-F70D762F6D0A}" type="pres">
      <dgm:prSet presAssocID="{7125E2D7-21F2-1D4D-AD4A-A7314CC185A4}" presName="node" presStyleLbl="node1" presStyleIdx="1" presStyleCnt="3" custScaleX="102598" custRadScaleRad="102724" custRadScaleInc="-35398">
        <dgm:presLayoutVars>
          <dgm:bulletEnabled val="1"/>
        </dgm:presLayoutVars>
      </dgm:prSet>
      <dgm:spPr/>
    </dgm:pt>
    <dgm:pt modelId="{FC7696F6-9D8D-4D49-A77B-065B79F50ECE}" type="pres">
      <dgm:prSet presAssocID="{7125E2D7-21F2-1D4D-AD4A-A7314CC185A4}" presName="spNode" presStyleCnt="0"/>
      <dgm:spPr/>
    </dgm:pt>
    <dgm:pt modelId="{7CF4B92F-9B78-C846-A506-2E84D5411124}" type="pres">
      <dgm:prSet presAssocID="{A1D6B82C-C47B-6740-BAAC-5D43A64E5DDA}" presName="sibTrans" presStyleLbl="sibTrans1D1" presStyleIdx="1" presStyleCnt="3"/>
      <dgm:spPr/>
    </dgm:pt>
    <dgm:pt modelId="{A71F79A2-0B91-5048-90A6-ADED645F1F7D}" type="pres">
      <dgm:prSet presAssocID="{7124C9B2-08EB-8C44-B845-7F14DC4C72D8}" presName="node" presStyleLbl="node1" presStyleIdx="2" presStyleCnt="3" custRadScaleRad="72322" custRadScaleInc="17970">
        <dgm:presLayoutVars>
          <dgm:bulletEnabled val="1"/>
        </dgm:presLayoutVars>
      </dgm:prSet>
      <dgm:spPr/>
    </dgm:pt>
    <dgm:pt modelId="{72D8E3D0-BCE0-B64B-A02E-28FCF6047A26}" type="pres">
      <dgm:prSet presAssocID="{7124C9B2-08EB-8C44-B845-7F14DC4C72D8}" presName="spNode" presStyleCnt="0"/>
      <dgm:spPr/>
    </dgm:pt>
    <dgm:pt modelId="{DC8F9ACE-38F7-894B-A751-FC88CE0BF859}" type="pres">
      <dgm:prSet presAssocID="{D1641B4D-8CCE-A54D-ABDB-BC8ED12A2150}" presName="sibTrans" presStyleLbl="sibTrans1D1" presStyleIdx="2" presStyleCnt="3"/>
      <dgm:spPr/>
    </dgm:pt>
  </dgm:ptLst>
  <dgm:cxnLst>
    <dgm:cxn modelId="{222C581E-5A66-0D49-AD79-1057B6DF839F}" srcId="{0DEFCC0F-95C4-9B41-8D60-E26CB4790466}" destId="{7125E2D7-21F2-1D4D-AD4A-A7314CC185A4}" srcOrd="1" destOrd="0" parTransId="{750963C6-EBC3-B545-B3F2-199CD0A26E54}" sibTransId="{A1D6B82C-C47B-6740-BAAC-5D43A64E5DDA}"/>
    <dgm:cxn modelId="{FD1C9632-A1D1-EF4E-BD4B-0F190A46A51F}" srcId="{0DEFCC0F-95C4-9B41-8D60-E26CB4790466}" destId="{FCA0C86F-A1D8-5A43-8C84-B4B10A9EACD7}" srcOrd="0" destOrd="0" parTransId="{2B5758EE-1CDB-104F-9A1F-3BD8E3DE91B1}" sibTransId="{CAB9A501-C24A-7E4B-91D4-9DA319F2E4A6}"/>
    <dgm:cxn modelId="{A87A7438-85DD-1141-86F0-C96ED7BEF813}" type="presOf" srcId="{0DEFCC0F-95C4-9B41-8D60-E26CB4790466}" destId="{9A2ADC3F-4800-464F-9F92-D8174D106FCE}" srcOrd="0" destOrd="0" presId="urn:microsoft.com/office/officeart/2005/8/layout/cycle5"/>
    <dgm:cxn modelId="{DC87CC5E-6920-F442-8CCF-1F56D7D82B26}" type="presOf" srcId="{A1D6B82C-C47B-6740-BAAC-5D43A64E5DDA}" destId="{7CF4B92F-9B78-C846-A506-2E84D5411124}" srcOrd="0" destOrd="0" presId="urn:microsoft.com/office/officeart/2005/8/layout/cycle5"/>
    <dgm:cxn modelId="{889DB49A-9661-254C-8595-CAC42F72779B}" type="presOf" srcId="{7124C9B2-08EB-8C44-B845-7F14DC4C72D8}" destId="{A71F79A2-0B91-5048-90A6-ADED645F1F7D}" srcOrd="0" destOrd="0" presId="urn:microsoft.com/office/officeart/2005/8/layout/cycle5"/>
    <dgm:cxn modelId="{10AEF1A3-3C9E-FC4F-BA0C-B358E42FAC32}" type="presOf" srcId="{FCA0C86F-A1D8-5A43-8C84-B4B10A9EACD7}" destId="{F8ED2612-4028-BC45-AC5D-D68247A69277}" srcOrd="0" destOrd="0" presId="urn:microsoft.com/office/officeart/2005/8/layout/cycle5"/>
    <dgm:cxn modelId="{A8F87AA7-D104-9F45-9262-6DEB7EFA87FE}" type="presOf" srcId="{7125E2D7-21F2-1D4D-AD4A-A7314CC185A4}" destId="{F44044CE-9338-C240-8109-F70D762F6D0A}" srcOrd="0" destOrd="0" presId="urn:microsoft.com/office/officeart/2005/8/layout/cycle5"/>
    <dgm:cxn modelId="{32C250B3-1693-AA48-80B5-885C17D1F3E3}" srcId="{0DEFCC0F-95C4-9B41-8D60-E26CB4790466}" destId="{7124C9B2-08EB-8C44-B845-7F14DC4C72D8}" srcOrd="2" destOrd="0" parTransId="{772EEF0E-CEEC-6144-9332-0E4D47EB81C4}" sibTransId="{D1641B4D-8CCE-A54D-ABDB-BC8ED12A2150}"/>
    <dgm:cxn modelId="{6FC075F5-CA47-B24E-90CA-CBB957512AE9}" type="presOf" srcId="{CAB9A501-C24A-7E4B-91D4-9DA319F2E4A6}" destId="{DB37A230-D6F7-3C4E-9B2D-AC196462BE6F}" srcOrd="0" destOrd="0" presId="urn:microsoft.com/office/officeart/2005/8/layout/cycle5"/>
    <dgm:cxn modelId="{AE0C65F6-287C-0044-B0AC-5A6F3F837178}" type="presOf" srcId="{D1641B4D-8CCE-A54D-ABDB-BC8ED12A2150}" destId="{DC8F9ACE-38F7-894B-A751-FC88CE0BF859}" srcOrd="0" destOrd="0" presId="urn:microsoft.com/office/officeart/2005/8/layout/cycle5"/>
    <dgm:cxn modelId="{E34DFCB6-B65B-D34C-AA25-B1B3449668FC}" type="presParOf" srcId="{9A2ADC3F-4800-464F-9F92-D8174D106FCE}" destId="{F8ED2612-4028-BC45-AC5D-D68247A69277}" srcOrd="0" destOrd="0" presId="urn:microsoft.com/office/officeart/2005/8/layout/cycle5"/>
    <dgm:cxn modelId="{7C0629ED-31FD-964E-BF1F-5FEE2DA48A8E}" type="presParOf" srcId="{9A2ADC3F-4800-464F-9F92-D8174D106FCE}" destId="{E4522B9A-BAC2-3D4D-9287-AC9BA157C507}" srcOrd="1" destOrd="0" presId="urn:microsoft.com/office/officeart/2005/8/layout/cycle5"/>
    <dgm:cxn modelId="{D1CE7F68-D6FC-B349-9EA6-E4FF5579E5A2}" type="presParOf" srcId="{9A2ADC3F-4800-464F-9F92-D8174D106FCE}" destId="{DB37A230-D6F7-3C4E-9B2D-AC196462BE6F}" srcOrd="2" destOrd="0" presId="urn:microsoft.com/office/officeart/2005/8/layout/cycle5"/>
    <dgm:cxn modelId="{6021C2F3-279A-5E4F-9321-69ED8AB02D64}" type="presParOf" srcId="{9A2ADC3F-4800-464F-9F92-D8174D106FCE}" destId="{F44044CE-9338-C240-8109-F70D762F6D0A}" srcOrd="3" destOrd="0" presId="urn:microsoft.com/office/officeart/2005/8/layout/cycle5"/>
    <dgm:cxn modelId="{E686624E-F3C4-8449-A0B1-8317C1BFBF3D}" type="presParOf" srcId="{9A2ADC3F-4800-464F-9F92-D8174D106FCE}" destId="{FC7696F6-9D8D-4D49-A77B-065B79F50ECE}" srcOrd="4" destOrd="0" presId="urn:microsoft.com/office/officeart/2005/8/layout/cycle5"/>
    <dgm:cxn modelId="{E55A2C5A-F3B5-7B4E-831C-3793B6FC6F85}" type="presParOf" srcId="{9A2ADC3F-4800-464F-9F92-D8174D106FCE}" destId="{7CF4B92F-9B78-C846-A506-2E84D5411124}" srcOrd="5" destOrd="0" presId="urn:microsoft.com/office/officeart/2005/8/layout/cycle5"/>
    <dgm:cxn modelId="{5C80A506-52F6-1D41-A663-9438C30784CF}" type="presParOf" srcId="{9A2ADC3F-4800-464F-9F92-D8174D106FCE}" destId="{A71F79A2-0B91-5048-90A6-ADED645F1F7D}" srcOrd="6" destOrd="0" presId="urn:microsoft.com/office/officeart/2005/8/layout/cycle5"/>
    <dgm:cxn modelId="{7A05F36A-3AAE-E04E-9DE2-98FE30D648B3}" type="presParOf" srcId="{9A2ADC3F-4800-464F-9F92-D8174D106FCE}" destId="{72D8E3D0-BCE0-B64B-A02E-28FCF6047A26}" srcOrd="7" destOrd="0" presId="urn:microsoft.com/office/officeart/2005/8/layout/cycle5"/>
    <dgm:cxn modelId="{B9A8A171-F8BD-874E-9D01-6C0FA23F503D}" type="presParOf" srcId="{9A2ADC3F-4800-464F-9F92-D8174D106FCE}" destId="{DC8F9ACE-38F7-894B-A751-FC88CE0BF859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EFCC0F-95C4-9B41-8D60-E26CB4790466}" type="doc">
      <dgm:prSet loTypeId="urn:microsoft.com/office/officeart/2005/8/layout/cycle5" loCatId="process" qsTypeId="urn:microsoft.com/office/officeart/2005/8/quickstyle/simple1" qsCatId="simple" csTypeId="urn:microsoft.com/office/officeart/2005/8/colors/accent1_2" csCatId="accent1" phldr="1"/>
      <dgm:spPr/>
    </dgm:pt>
    <dgm:pt modelId="{FCA0C86F-A1D8-5A43-8C84-B4B10A9EACD7}">
      <dgm:prSet phldrT="[Text]"/>
      <dgm:spPr/>
      <dgm:t>
        <a:bodyPr/>
        <a:lstStyle/>
        <a:p>
          <a:r>
            <a:rPr lang="en-US" dirty="0"/>
            <a:t>Simulate 200 points (config, x, y)</a:t>
          </a:r>
        </a:p>
      </dgm:t>
    </dgm:pt>
    <dgm:pt modelId="{2B5758EE-1CDB-104F-9A1F-3BD8E3DE91B1}" type="parTrans" cxnId="{FD1C9632-A1D1-EF4E-BD4B-0F190A46A51F}">
      <dgm:prSet/>
      <dgm:spPr/>
      <dgm:t>
        <a:bodyPr/>
        <a:lstStyle/>
        <a:p>
          <a:endParaRPr lang="en-US"/>
        </a:p>
      </dgm:t>
    </dgm:pt>
    <dgm:pt modelId="{CAB9A501-C24A-7E4B-91D4-9DA319F2E4A6}" type="sibTrans" cxnId="{FD1C9632-A1D1-EF4E-BD4B-0F190A46A51F}">
      <dgm:prSet/>
      <dgm:spPr/>
      <dgm:t>
        <a:bodyPr/>
        <a:lstStyle/>
        <a:p>
          <a:endParaRPr lang="en-US"/>
        </a:p>
      </dgm:t>
    </dgm:pt>
    <dgm:pt modelId="{7125E2D7-21F2-1D4D-AD4A-A7314CC185A4}">
      <dgm:prSet phldrT="[Text]"/>
      <dgm:spPr/>
      <dgm:t>
        <a:bodyPr/>
        <a:lstStyle/>
        <a:p>
          <a:r>
            <a:rPr lang="en-US" dirty="0"/>
            <a:t>Retrain DAMA NNs</a:t>
          </a:r>
        </a:p>
      </dgm:t>
    </dgm:pt>
    <dgm:pt modelId="{750963C6-EBC3-B545-B3F2-199CD0A26E54}" type="parTrans" cxnId="{222C581E-5A66-0D49-AD79-1057B6DF839F}">
      <dgm:prSet/>
      <dgm:spPr/>
      <dgm:t>
        <a:bodyPr/>
        <a:lstStyle/>
        <a:p>
          <a:endParaRPr lang="en-US"/>
        </a:p>
      </dgm:t>
    </dgm:pt>
    <dgm:pt modelId="{A1D6B82C-C47B-6740-BAAC-5D43A64E5DDA}" type="sibTrans" cxnId="{222C581E-5A66-0D49-AD79-1057B6DF839F}">
      <dgm:prSet/>
      <dgm:spPr/>
      <dgm:t>
        <a:bodyPr/>
        <a:lstStyle/>
        <a:p>
          <a:endParaRPr lang="en-US"/>
        </a:p>
      </dgm:t>
    </dgm:pt>
    <dgm:pt modelId="{7124C9B2-08EB-8C44-B845-7F14DC4C72D8}">
      <dgm:prSet phldrT="[Text]"/>
      <dgm:spPr/>
      <dgm:t>
        <a:bodyPr/>
        <a:lstStyle/>
        <a:p>
          <a:r>
            <a:rPr lang="en-US" dirty="0"/>
            <a:t>Run GA on surrogate</a:t>
          </a:r>
        </a:p>
      </dgm:t>
    </dgm:pt>
    <dgm:pt modelId="{772EEF0E-CEEC-6144-9332-0E4D47EB81C4}" type="parTrans" cxnId="{32C250B3-1693-AA48-80B5-885C17D1F3E3}">
      <dgm:prSet/>
      <dgm:spPr/>
      <dgm:t>
        <a:bodyPr/>
        <a:lstStyle/>
        <a:p>
          <a:endParaRPr lang="en-US"/>
        </a:p>
      </dgm:t>
    </dgm:pt>
    <dgm:pt modelId="{D1641B4D-8CCE-A54D-ABDB-BC8ED12A2150}" type="sibTrans" cxnId="{32C250B3-1693-AA48-80B5-885C17D1F3E3}">
      <dgm:prSet/>
      <dgm:spPr/>
      <dgm:t>
        <a:bodyPr/>
        <a:lstStyle/>
        <a:p>
          <a:endParaRPr lang="en-US"/>
        </a:p>
      </dgm:t>
    </dgm:pt>
    <dgm:pt modelId="{3FC7DCC5-C613-5041-96E9-31EEE0F891EB}">
      <dgm:prSet/>
      <dgm:spPr/>
      <dgm:t>
        <a:bodyPr/>
        <a:lstStyle/>
        <a:p>
          <a:r>
            <a:rPr lang="en-US" dirty="0"/>
            <a:t>Select pareto front (PF)</a:t>
          </a:r>
        </a:p>
      </dgm:t>
    </dgm:pt>
    <dgm:pt modelId="{0C0E5953-B967-B84A-B502-0A79A8097F45}" type="parTrans" cxnId="{958B4D1E-1A57-B74F-B26D-BBEB114190D0}">
      <dgm:prSet/>
      <dgm:spPr/>
      <dgm:t>
        <a:bodyPr/>
        <a:lstStyle/>
        <a:p>
          <a:endParaRPr lang="en-US"/>
        </a:p>
      </dgm:t>
    </dgm:pt>
    <dgm:pt modelId="{74ADF82B-94BC-BD47-8F1A-E3B86AAA1859}" type="sibTrans" cxnId="{958B4D1E-1A57-B74F-B26D-BBEB114190D0}">
      <dgm:prSet/>
      <dgm:spPr/>
      <dgm:t>
        <a:bodyPr/>
        <a:lstStyle/>
        <a:p>
          <a:endParaRPr lang="en-US"/>
        </a:p>
      </dgm:t>
    </dgm:pt>
    <dgm:pt modelId="{CEEA415E-81DA-DB4A-A641-E5A8548E2C29}">
      <dgm:prSet phldrT="[Text]"/>
      <dgm:spPr/>
      <dgm:t>
        <a:bodyPr/>
        <a:lstStyle/>
        <a:p>
          <a:r>
            <a:rPr lang="en-US" dirty="0"/>
            <a:t>Update training set</a:t>
          </a:r>
        </a:p>
      </dgm:t>
    </dgm:pt>
    <dgm:pt modelId="{3980054A-5604-F44F-AE79-ED6FD991221B}" type="parTrans" cxnId="{2ECDC4F0-6F3A-0646-A319-57F75FA48779}">
      <dgm:prSet/>
      <dgm:spPr/>
      <dgm:t>
        <a:bodyPr/>
        <a:lstStyle/>
        <a:p>
          <a:endParaRPr lang="en-US"/>
        </a:p>
      </dgm:t>
    </dgm:pt>
    <dgm:pt modelId="{52AFD3DF-1117-744A-82AD-C8C393C0DF08}" type="sibTrans" cxnId="{2ECDC4F0-6F3A-0646-A319-57F75FA48779}">
      <dgm:prSet/>
      <dgm:spPr/>
      <dgm:t>
        <a:bodyPr/>
        <a:lstStyle/>
        <a:p>
          <a:endParaRPr lang="en-US"/>
        </a:p>
      </dgm:t>
    </dgm:pt>
    <dgm:pt modelId="{5AFB4BF9-DB9D-5F48-A37E-790AA3964AAD}">
      <dgm:prSet/>
      <dgm:spPr/>
      <dgm:t>
        <a:bodyPr/>
        <a:lstStyle/>
        <a:p>
          <a:r>
            <a:rPr lang="en-US" dirty="0"/>
            <a:t>Select border points from PF</a:t>
          </a:r>
        </a:p>
      </dgm:t>
    </dgm:pt>
    <dgm:pt modelId="{BCEC07B5-6C61-784C-97F4-6553265FD0AD}" type="parTrans" cxnId="{202A6250-3AE0-904A-80C6-299531250C72}">
      <dgm:prSet/>
      <dgm:spPr/>
      <dgm:t>
        <a:bodyPr/>
        <a:lstStyle/>
        <a:p>
          <a:endParaRPr lang="en-US"/>
        </a:p>
      </dgm:t>
    </dgm:pt>
    <dgm:pt modelId="{3FF51314-5744-C043-81AB-CE218AA3652C}" type="sibTrans" cxnId="{202A6250-3AE0-904A-80C6-299531250C72}">
      <dgm:prSet/>
      <dgm:spPr/>
      <dgm:t>
        <a:bodyPr/>
        <a:lstStyle/>
        <a:p>
          <a:endParaRPr lang="en-US"/>
        </a:p>
      </dgm:t>
    </dgm:pt>
    <dgm:pt modelId="{9A2ADC3F-4800-464F-9F92-D8174D106FCE}" type="pres">
      <dgm:prSet presAssocID="{0DEFCC0F-95C4-9B41-8D60-E26CB4790466}" presName="cycle" presStyleCnt="0">
        <dgm:presLayoutVars>
          <dgm:dir/>
          <dgm:resizeHandles val="exact"/>
        </dgm:presLayoutVars>
      </dgm:prSet>
      <dgm:spPr/>
    </dgm:pt>
    <dgm:pt modelId="{F8ED2612-4028-BC45-AC5D-D68247A69277}" type="pres">
      <dgm:prSet presAssocID="{FCA0C86F-A1D8-5A43-8C84-B4B10A9EACD7}" presName="node" presStyleLbl="node1" presStyleIdx="0" presStyleCnt="6" custRadScaleRad="77789" custRadScaleInc="-2276">
        <dgm:presLayoutVars>
          <dgm:bulletEnabled val="1"/>
        </dgm:presLayoutVars>
      </dgm:prSet>
      <dgm:spPr/>
    </dgm:pt>
    <dgm:pt modelId="{E4522B9A-BAC2-3D4D-9287-AC9BA157C507}" type="pres">
      <dgm:prSet presAssocID="{FCA0C86F-A1D8-5A43-8C84-B4B10A9EACD7}" presName="spNode" presStyleCnt="0"/>
      <dgm:spPr/>
    </dgm:pt>
    <dgm:pt modelId="{DB37A230-D6F7-3C4E-9B2D-AC196462BE6F}" type="pres">
      <dgm:prSet presAssocID="{CAB9A501-C24A-7E4B-91D4-9DA319F2E4A6}" presName="sibTrans" presStyleLbl="sibTrans1D1" presStyleIdx="0" presStyleCnt="6"/>
      <dgm:spPr/>
    </dgm:pt>
    <dgm:pt modelId="{57D3FCC9-37B1-D846-A0B7-3FAC28E5EE2B}" type="pres">
      <dgm:prSet presAssocID="{CEEA415E-81DA-DB4A-A641-E5A8548E2C29}" presName="node" presStyleLbl="node1" presStyleIdx="1" presStyleCnt="6" custRadScaleRad="96963" custRadScaleInc="31761">
        <dgm:presLayoutVars>
          <dgm:bulletEnabled val="1"/>
        </dgm:presLayoutVars>
      </dgm:prSet>
      <dgm:spPr/>
    </dgm:pt>
    <dgm:pt modelId="{AA5DD426-9354-AF45-A7F1-C30411ABE185}" type="pres">
      <dgm:prSet presAssocID="{CEEA415E-81DA-DB4A-A641-E5A8548E2C29}" presName="spNode" presStyleCnt="0"/>
      <dgm:spPr/>
    </dgm:pt>
    <dgm:pt modelId="{F9FBB700-F15A-A547-8723-1065FD03BD49}" type="pres">
      <dgm:prSet presAssocID="{52AFD3DF-1117-744A-82AD-C8C393C0DF08}" presName="sibTrans" presStyleLbl="sibTrans1D1" presStyleIdx="1" presStyleCnt="6"/>
      <dgm:spPr/>
    </dgm:pt>
    <dgm:pt modelId="{F44044CE-9338-C240-8109-F70D762F6D0A}" type="pres">
      <dgm:prSet presAssocID="{7125E2D7-21F2-1D4D-AD4A-A7314CC185A4}" presName="node" presStyleLbl="node1" presStyleIdx="2" presStyleCnt="6" custRadScaleRad="91899" custRadScaleInc="-65315">
        <dgm:presLayoutVars>
          <dgm:bulletEnabled val="1"/>
        </dgm:presLayoutVars>
      </dgm:prSet>
      <dgm:spPr/>
    </dgm:pt>
    <dgm:pt modelId="{FC7696F6-9D8D-4D49-A77B-065B79F50ECE}" type="pres">
      <dgm:prSet presAssocID="{7125E2D7-21F2-1D4D-AD4A-A7314CC185A4}" presName="spNode" presStyleCnt="0"/>
      <dgm:spPr/>
    </dgm:pt>
    <dgm:pt modelId="{7CF4B92F-9B78-C846-A506-2E84D5411124}" type="pres">
      <dgm:prSet presAssocID="{A1D6B82C-C47B-6740-BAAC-5D43A64E5DDA}" presName="sibTrans" presStyleLbl="sibTrans1D1" presStyleIdx="2" presStyleCnt="6"/>
      <dgm:spPr/>
    </dgm:pt>
    <dgm:pt modelId="{A71F79A2-0B91-5048-90A6-ADED645F1F7D}" type="pres">
      <dgm:prSet presAssocID="{7124C9B2-08EB-8C44-B845-7F14DC4C72D8}" presName="node" presStyleLbl="node1" presStyleIdx="3" presStyleCnt="6" custRadScaleRad="68234" custRadScaleInc="2595">
        <dgm:presLayoutVars>
          <dgm:bulletEnabled val="1"/>
        </dgm:presLayoutVars>
      </dgm:prSet>
      <dgm:spPr/>
    </dgm:pt>
    <dgm:pt modelId="{72D8E3D0-BCE0-B64B-A02E-28FCF6047A26}" type="pres">
      <dgm:prSet presAssocID="{7124C9B2-08EB-8C44-B845-7F14DC4C72D8}" presName="spNode" presStyleCnt="0"/>
      <dgm:spPr/>
    </dgm:pt>
    <dgm:pt modelId="{DC8F9ACE-38F7-894B-A751-FC88CE0BF859}" type="pres">
      <dgm:prSet presAssocID="{D1641B4D-8CCE-A54D-ABDB-BC8ED12A2150}" presName="sibTrans" presStyleLbl="sibTrans1D1" presStyleIdx="3" presStyleCnt="6"/>
      <dgm:spPr/>
    </dgm:pt>
    <dgm:pt modelId="{D9801226-59AC-A44A-8E8D-A0156CB84890}" type="pres">
      <dgm:prSet presAssocID="{3FC7DCC5-C613-5041-96E9-31EEE0F891EB}" presName="node" presStyleLbl="node1" presStyleIdx="4" presStyleCnt="6" custRadScaleRad="86407" custRadScaleInc="73043">
        <dgm:presLayoutVars>
          <dgm:bulletEnabled val="1"/>
        </dgm:presLayoutVars>
      </dgm:prSet>
      <dgm:spPr/>
    </dgm:pt>
    <dgm:pt modelId="{DD30CA54-975E-BC49-B179-4313079EF8D0}" type="pres">
      <dgm:prSet presAssocID="{3FC7DCC5-C613-5041-96E9-31EEE0F891EB}" presName="spNode" presStyleCnt="0"/>
      <dgm:spPr/>
    </dgm:pt>
    <dgm:pt modelId="{57CEFF92-9BD6-004B-87F5-287088D42608}" type="pres">
      <dgm:prSet presAssocID="{74ADF82B-94BC-BD47-8F1A-E3B86AAA1859}" presName="sibTrans" presStyleLbl="sibTrans1D1" presStyleIdx="4" presStyleCnt="6"/>
      <dgm:spPr/>
    </dgm:pt>
    <dgm:pt modelId="{A6752248-A3E8-CE45-BCF3-B853548C76CA}" type="pres">
      <dgm:prSet presAssocID="{5AFB4BF9-DB9D-5F48-A37E-790AA3964AAD}" presName="node" presStyleLbl="node1" presStyleIdx="5" presStyleCnt="6" custRadScaleRad="92916" custRadScaleInc="-26274">
        <dgm:presLayoutVars>
          <dgm:bulletEnabled val="1"/>
        </dgm:presLayoutVars>
      </dgm:prSet>
      <dgm:spPr/>
    </dgm:pt>
    <dgm:pt modelId="{3FAD1151-B7A1-0949-832C-D3F078BE5DDE}" type="pres">
      <dgm:prSet presAssocID="{5AFB4BF9-DB9D-5F48-A37E-790AA3964AAD}" presName="spNode" presStyleCnt="0"/>
      <dgm:spPr/>
    </dgm:pt>
    <dgm:pt modelId="{EFA7FEE6-60DF-1A45-A58D-C6C040D4FA6E}" type="pres">
      <dgm:prSet presAssocID="{3FF51314-5744-C043-81AB-CE218AA3652C}" presName="sibTrans" presStyleLbl="sibTrans1D1" presStyleIdx="5" presStyleCnt="6"/>
      <dgm:spPr/>
    </dgm:pt>
  </dgm:ptLst>
  <dgm:cxnLst>
    <dgm:cxn modelId="{958B4D1E-1A57-B74F-B26D-BBEB114190D0}" srcId="{0DEFCC0F-95C4-9B41-8D60-E26CB4790466}" destId="{3FC7DCC5-C613-5041-96E9-31EEE0F891EB}" srcOrd="4" destOrd="0" parTransId="{0C0E5953-B967-B84A-B502-0A79A8097F45}" sibTransId="{74ADF82B-94BC-BD47-8F1A-E3B86AAA1859}"/>
    <dgm:cxn modelId="{222C581E-5A66-0D49-AD79-1057B6DF839F}" srcId="{0DEFCC0F-95C4-9B41-8D60-E26CB4790466}" destId="{7125E2D7-21F2-1D4D-AD4A-A7314CC185A4}" srcOrd="2" destOrd="0" parTransId="{750963C6-EBC3-B545-B3F2-199CD0A26E54}" sibTransId="{A1D6B82C-C47B-6740-BAAC-5D43A64E5DDA}"/>
    <dgm:cxn modelId="{69FF1A2B-A919-894E-8D6E-4EA2A940DE32}" type="presOf" srcId="{CEEA415E-81DA-DB4A-A641-E5A8548E2C29}" destId="{57D3FCC9-37B1-D846-A0B7-3FAC28E5EE2B}" srcOrd="0" destOrd="0" presId="urn:microsoft.com/office/officeart/2005/8/layout/cycle5"/>
    <dgm:cxn modelId="{FD1C9632-A1D1-EF4E-BD4B-0F190A46A51F}" srcId="{0DEFCC0F-95C4-9B41-8D60-E26CB4790466}" destId="{FCA0C86F-A1D8-5A43-8C84-B4B10A9EACD7}" srcOrd="0" destOrd="0" parTransId="{2B5758EE-1CDB-104F-9A1F-3BD8E3DE91B1}" sibTransId="{CAB9A501-C24A-7E4B-91D4-9DA319F2E4A6}"/>
    <dgm:cxn modelId="{A87A7438-85DD-1141-86F0-C96ED7BEF813}" type="presOf" srcId="{0DEFCC0F-95C4-9B41-8D60-E26CB4790466}" destId="{9A2ADC3F-4800-464F-9F92-D8174D106FCE}" srcOrd="0" destOrd="0" presId="urn:microsoft.com/office/officeart/2005/8/layout/cycle5"/>
    <dgm:cxn modelId="{202A6250-3AE0-904A-80C6-299531250C72}" srcId="{0DEFCC0F-95C4-9B41-8D60-E26CB4790466}" destId="{5AFB4BF9-DB9D-5F48-A37E-790AA3964AAD}" srcOrd="5" destOrd="0" parTransId="{BCEC07B5-6C61-784C-97F4-6553265FD0AD}" sibTransId="{3FF51314-5744-C043-81AB-CE218AA3652C}"/>
    <dgm:cxn modelId="{DC87CC5E-6920-F442-8CCF-1F56D7D82B26}" type="presOf" srcId="{A1D6B82C-C47B-6740-BAAC-5D43A64E5DDA}" destId="{7CF4B92F-9B78-C846-A506-2E84D5411124}" srcOrd="0" destOrd="0" presId="urn:microsoft.com/office/officeart/2005/8/layout/cycle5"/>
    <dgm:cxn modelId="{889DB49A-9661-254C-8595-CAC42F72779B}" type="presOf" srcId="{7124C9B2-08EB-8C44-B845-7F14DC4C72D8}" destId="{A71F79A2-0B91-5048-90A6-ADED645F1F7D}" srcOrd="0" destOrd="0" presId="urn:microsoft.com/office/officeart/2005/8/layout/cycle5"/>
    <dgm:cxn modelId="{10AEF1A3-3C9E-FC4F-BA0C-B358E42FAC32}" type="presOf" srcId="{FCA0C86F-A1D8-5A43-8C84-B4B10A9EACD7}" destId="{F8ED2612-4028-BC45-AC5D-D68247A69277}" srcOrd="0" destOrd="0" presId="urn:microsoft.com/office/officeart/2005/8/layout/cycle5"/>
    <dgm:cxn modelId="{A8F87AA7-D104-9F45-9262-6DEB7EFA87FE}" type="presOf" srcId="{7125E2D7-21F2-1D4D-AD4A-A7314CC185A4}" destId="{F44044CE-9338-C240-8109-F70D762F6D0A}" srcOrd="0" destOrd="0" presId="urn:microsoft.com/office/officeart/2005/8/layout/cycle5"/>
    <dgm:cxn modelId="{32C250B3-1693-AA48-80B5-885C17D1F3E3}" srcId="{0DEFCC0F-95C4-9B41-8D60-E26CB4790466}" destId="{7124C9B2-08EB-8C44-B845-7F14DC4C72D8}" srcOrd="3" destOrd="0" parTransId="{772EEF0E-CEEC-6144-9332-0E4D47EB81C4}" sibTransId="{D1641B4D-8CCE-A54D-ABDB-BC8ED12A2150}"/>
    <dgm:cxn modelId="{7227F2DB-17EC-1549-A89B-DB9C3936E355}" type="presOf" srcId="{3FC7DCC5-C613-5041-96E9-31EEE0F891EB}" destId="{D9801226-59AC-A44A-8E8D-A0156CB84890}" srcOrd="0" destOrd="0" presId="urn:microsoft.com/office/officeart/2005/8/layout/cycle5"/>
    <dgm:cxn modelId="{D96AA8EB-1217-9947-BBAD-CEFC417299FA}" type="presOf" srcId="{52AFD3DF-1117-744A-82AD-C8C393C0DF08}" destId="{F9FBB700-F15A-A547-8723-1065FD03BD49}" srcOrd="0" destOrd="0" presId="urn:microsoft.com/office/officeart/2005/8/layout/cycle5"/>
    <dgm:cxn modelId="{AAB48CED-9FA7-7341-A623-F8C68E0BAB7C}" type="presOf" srcId="{3FF51314-5744-C043-81AB-CE218AA3652C}" destId="{EFA7FEE6-60DF-1A45-A58D-C6C040D4FA6E}" srcOrd="0" destOrd="0" presId="urn:microsoft.com/office/officeart/2005/8/layout/cycle5"/>
    <dgm:cxn modelId="{89072FEF-05B1-9E41-B543-EF934D9442F7}" type="presOf" srcId="{5AFB4BF9-DB9D-5F48-A37E-790AA3964AAD}" destId="{A6752248-A3E8-CE45-BCF3-B853548C76CA}" srcOrd="0" destOrd="0" presId="urn:microsoft.com/office/officeart/2005/8/layout/cycle5"/>
    <dgm:cxn modelId="{2ECDC4F0-6F3A-0646-A319-57F75FA48779}" srcId="{0DEFCC0F-95C4-9B41-8D60-E26CB4790466}" destId="{CEEA415E-81DA-DB4A-A641-E5A8548E2C29}" srcOrd="1" destOrd="0" parTransId="{3980054A-5604-F44F-AE79-ED6FD991221B}" sibTransId="{52AFD3DF-1117-744A-82AD-C8C393C0DF08}"/>
    <dgm:cxn modelId="{BC7799F4-CE44-6744-B925-7BB4080555AC}" type="presOf" srcId="{74ADF82B-94BC-BD47-8F1A-E3B86AAA1859}" destId="{57CEFF92-9BD6-004B-87F5-287088D42608}" srcOrd="0" destOrd="0" presId="urn:microsoft.com/office/officeart/2005/8/layout/cycle5"/>
    <dgm:cxn modelId="{6FC075F5-CA47-B24E-90CA-CBB957512AE9}" type="presOf" srcId="{CAB9A501-C24A-7E4B-91D4-9DA319F2E4A6}" destId="{DB37A230-D6F7-3C4E-9B2D-AC196462BE6F}" srcOrd="0" destOrd="0" presId="urn:microsoft.com/office/officeart/2005/8/layout/cycle5"/>
    <dgm:cxn modelId="{AE0C65F6-287C-0044-B0AC-5A6F3F837178}" type="presOf" srcId="{D1641B4D-8CCE-A54D-ABDB-BC8ED12A2150}" destId="{DC8F9ACE-38F7-894B-A751-FC88CE0BF859}" srcOrd="0" destOrd="0" presId="urn:microsoft.com/office/officeart/2005/8/layout/cycle5"/>
    <dgm:cxn modelId="{E34DFCB6-B65B-D34C-AA25-B1B3449668FC}" type="presParOf" srcId="{9A2ADC3F-4800-464F-9F92-D8174D106FCE}" destId="{F8ED2612-4028-BC45-AC5D-D68247A69277}" srcOrd="0" destOrd="0" presId="urn:microsoft.com/office/officeart/2005/8/layout/cycle5"/>
    <dgm:cxn modelId="{7C0629ED-31FD-964E-BF1F-5FEE2DA48A8E}" type="presParOf" srcId="{9A2ADC3F-4800-464F-9F92-D8174D106FCE}" destId="{E4522B9A-BAC2-3D4D-9287-AC9BA157C507}" srcOrd="1" destOrd="0" presId="urn:microsoft.com/office/officeart/2005/8/layout/cycle5"/>
    <dgm:cxn modelId="{D1CE7F68-D6FC-B349-9EA6-E4FF5579E5A2}" type="presParOf" srcId="{9A2ADC3F-4800-464F-9F92-D8174D106FCE}" destId="{DB37A230-D6F7-3C4E-9B2D-AC196462BE6F}" srcOrd="2" destOrd="0" presId="urn:microsoft.com/office/officeart/2005/8/layout/cycle5"/>
    <dgm:cxn modelId="{608C078F-3010-DF4D-AF41-4715560058D0}" type="presParOf" srcId="{9A2ADC3F-4800-464F-9F92-D8174D106FCE}" destId="{57D3FCC9-37B1-D846-A0B7-3FAC28E5EE2B}" srcOrd="3" destOrd="0" presId="urn:microsoft.com/office/officeart/2005/8/layout/cycle5"/>
    <dgm:cxn modelId="{0EB2CAA2-6D7A-3A48-BAF1-389DF07D28F0}" type="presParOf" srcId="{9A2ADC3F-4800-464F-9F92-D8174D106FCE}" destId="{AA5DD426-9354-AF45-A7F1-C30411ABE185}" srcOrd="4" destOrd="0" presId="urn:microsoft.com/office/officeart/2005/8/layout/cycle5"/>
    <dgm:cxn modelId="{1251A7DC-BD6C-CF48-911A-40D79CF72E28}" type="presParOf" srcId="{9A2ADC3F-4800-464F-9F92-D8174D106FCE}" destId="{F9FBB700-F15A-A547-8723-1065FD03BD49}" srcOrd="5" destOrd="0" presId="urn:microsoft.com/office/officeart/2005/8/layout/cycle5"/>
    <dgm:cxn modelId="{6021C2F3-279A-5E4F-9321-69ED8AB02D64}" type="presParOf" srcId="{9A2ADC3F-4800-464F-9F92-D8174D106FCE}" destId="{F44044CE-9338-C240-8109-F70D762F6D0A}" srcOrd="6" destOrd="0" presId="urn:microsoft.com/office/officeart/2005/8/layout/cycle5"/>
    <dgm:cxn modelId="{E686624E-F3C4-8449-A0B1-8317C1BFBF3D}" type="presParOf" srcId="{9A2ADC3F-4800-464F-9F92-D8174D106FCE}" destId="{FC7696F6-9D8D-4D49-A77B-065B79F50ECE}" srcOrd="7" destOrd="0" presId="urn:microsoft.com/office/officeart/2005/8/layout/cycle5"/>
    <dgm:cxn modelId="{E55A2C5A-F3B5-7B4E-831C-3793B6FC6F85}" type="presParOf" srcId="{9A2ADC3F-4800-464F-9F92-D8174D106FCE}" destId="{7CF4B92F-9B78-C846-A506-2E84D5411124}" srcOrd="8" destOrd="0" presId="urn:microsoft.com/office/officeart/2005/8/layout/cycle5"/>
    <dgm:cxn modelId="{5C80A506-52F6-1D41-A663-9438C30784CF}" type="presParOf" srcId="{9A2ADC3F-4800-464F-9F92-D8174D106FCE}" destId="{A71F79A2-0B91-5048-90A6-ADED645F1F7D}" srcOrd="9" destOrd="0" presId="urn:microsoft.com/office/officeart/2005/8/layout/cycle5"/>
    <dgm:cxn modelId="{7A05F36A-3AAE-E04E-9DE2-98FE30D648B3}" type="presParOf" srcId="{9A2ADC3F-4800-464F-9F92-D8174D106FCE}" destId="{72D8E3D0-BCE0-B64B-A02E-28FCF6047A26}" srcOrd="10" destOrd="0" presId="urn:microsoft.com/office/officeart/2005/8/layout/cycle5"/>
    <dgm:cxn modelId="{B9A8A171-F8BD-874E-9D01-6C0FA23F503D}" type="presParOf" srcId="{9A2ADC3F-4800-464F-9F92-D8174D106FCE}" destId="{DC8F9ACE-38F7-894B-A751-FC88CE0BF859}" srcOrd="11" destOrd="0" presId="urn:microsoft.com/office/officeart/2005/8/layout/cycle5"/>
    <dgm:cxn modelId="{E3B4623E-BF32-344C-8301-DD8DF7767438}" type="presParOf" srcId="{9A2ADC3F-4800-464F-9F92-D8174D106FCE}" destId="{D9801226-59AC-A44A-8E8D-A0156CB84890}" srcOrd="12" destOrd="0" presId="urn:microsoft.com/office/officeart/2005/8/layout/cycle5"/>
    <dgm:cxn modelId="{AEB95429-571E-DA4F-8D82-252279E2C21F}" type="presParOf" srcId="{9A2ADC3F-4800-464F-9F92-D8174D106FCE}" destId="{DD30CA54-975E-BC49-B179-4313079EF8D0}" srcOrd="13" destOrd="0" presId="urn:microsoft.com/office/officeart/2005/8/layout/cycle5"/>
    <dgm:cxn modelId="{CC6111FA-0116-084D-8C73-DBDCD3610BFE}" type="presParOf" srcId="{9A2ADC3F-4800-464F-9F92-D8174D106FCE}" destId="{57CEFF92-9BD6-004B-87F5-287088D42608}" srcOrd="14" destOrd="0" presId="urn:microsoft.com/office/officeart/2005/8/layout/cycle5"/>
    <dgm:cxn modelId="{DC4CF046-EDBA-B34B-9ACF-8027051E020E}" type="presParOf" srcId="{9A2ADC3F-4800-464F-9F92-D8174D106FCE}" destId="{A6752248-A3E8-CE45-BCF3-B853548C76CA}" srcOrd="15" destOrd="0" presId="urn:microsoft.com/office/officeart/2005/8/layout/cycle5"/>
    <dgm:cxn modelId="{6227B584-1368-744B-B592-396D1B63F041}" type="presParOf" srcId="{9A2ADC3F-4800-464F-9F92-D8174D106FCE}" destId="{3FAD1151-B7A1-0949-832C-D3F078BE5DDE}" srcOrd="16" destOrd="0" presId="urn:microsoft.com/office/officeart/2005/8/layout/cycle5"/>
    <dgm:cxn modelId="{B7A25FF8-B238-E441-A044-07B73B264E51}" type="presParOf" srcId="{9A2ADC3F-4800-464F-9F92-D8174D106FCE}" destId="{EFA7FEE6-60DF-1A45-A58D-C6C040D4FA6E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EFCC0F-95C4-9B41-8D60-E26CB4790466}" type="doc">
      <dgm:prSet loTypeId="urn:microsoft.com/office/officeart/2005/8/layout/cycle5" loCatId="process" qsTypeId="urn:microsoft.com/office/officeart/2005/8/quickstyle/simple1" qsCatId="simple" csTypeId="urn:microsoft.com/office/officeart/2005/8/colors/accent1_2" csCatId="accent1" phldr="1"/>
      <dgm:spPr/>
    </dgm:pt>
    <dgm:pt modelId="{FCA0C86F-A1D8-5A43-8C84-B4B10A9EACD7}">
      <dgm:prSet phldrT="[Text]"/>
      <dgm:spPr/>
      <dgm:t>
        <a:bodyPr/>
        <a:lstStyle/>
        <a:p>
          <a:r>
            <a:rPr lang="en-US" dirty="0"/>
            <a:t>Simulate single point (config, x, y)</a:t>
          </a:r>
        </a:p>
      </dgm:t>
    </dgm:pt>
    <dgm:pt modelId="{2B5758EE-1CDB-104F-9A1F-3BD8E3DE91B1}" type="parTrans" cxnId="{FD1C9632-A1D1-EF4E-BD4B-0F190A46A51F}">
      <dgm:prSet/>
      <dgm:spPr/>
      <dgm:t>
        <a:bodyPr/>
        <a:lstStyle/>
        <a:p>
          <a:endParaRPr lang="en-US"/>
        </a:p>
      </dgm:t>
    </dgm:pt>
    <dgm:pt modelId="{CAB9A501-C24A-7E4B-91D4-9DA319F2E4A6}" type="sibTrans" cxnId="{FD1C9632-A1D1-EF4E-BD4B-0F190A46A51F}">
      <dgm:prSet/>
      <dgm:spPr/>
      <dgm:t>
        <a:bodyPr/>
        <a:lstStyle/>
        <a:p>
          <a:endParaRPr lang="en-US"/>
        </a:p>
      </dgm:t>
    </dgm:pt>
    <dgm:pt modelId="{7125E2D7-21F2-1D4D-AD4A-A7314CC185A4}">
      <dgm:prSet phldrT="[Text]"/>
      <dgm:spPr/>
      <dgm:t>
        <a:bodyPr/>
        <a:lstStyle/>
        <a:p>
          <a:r>
            <a:rPr lang="en-US" dirty="0"/>
            <a:t>Retrain DA Map Surrogate</a:t>
          </a:r>
        </a:p>
      </dgm:t>
    </dgm:pt>
    <dgm:pt modelId="{750963C6-EBC3-B545-B3F2-199CD0A26E54}" type="parTrans" cxnId="{222C581E-5A66-0D49-AD79-1057B6DF839F}">
      <dgm:prSet/>
      <dgm:spPr/>
      <dgm:t>
        <a:bodyPr/>
        <a:lstStyle/>
        <a:p>
          <a:endParaRPr lang="en-US"/>
        </a:p>
      </dgm:t>
    </dgm:pt>
    <dgm:pt modelId="{A1D6B82C-C47B-6740-BAAC-5D43A64E5DDA}" type="sibTrans" cxnId="{222C581E-5A66-0D49-AD79-1057B6DF839F}">
      <dgm:prSet/>
      <dgm:spPr/>
      <dgm:t>
        <a:bodyPr/>
        <a:lstStyle/>
        <a:p>
          <a:endParaRPr lang="en-US"/>
        </a:p>
      </dgm:t>
    </dgm:pt>
    <dgm:pt modelId="{7124C9B2-08EB-8C44-B845-7F14DC4C72D8}">
      <dgm:prSet phldrT="[Text]"/>
      <dgm:spPr/>
      <dgm:t>
        <a:bodyPr/>
        <a:lstStyle/>
        <a:p>
          <a:r>
            <a:rPr lang="en-US" dirty="0"/>
            <a:t>Calculate objective from surrogate</a:t>
          </a:r>
        </a:p>
      </dgm:t>
    </dgm:pt>
    <dgm:pt modelId="{772EEF0E-CEEC-6144-9332-0E4D47EB81C4}" type="parTrans" cxnId="{32C250B3-1693-AA48-80B5-885C17D1F3E3}">
      <dgm:prSet/>
      <dgm:spPr/>
      <dgm:t>
        <a:bodyPr/>
        <a:lstStyle/>
        <a:p>
          <a:endParaRPr lang="en-US"/>
        </a:p>
      </dgm:t>
    </dgm:pt>
    <dgm:pt modelId="{D1641B4D-8CCE-A54D-ABDB-BC8ED12A2150}" type="sibTrans" cxnId="{32C250B3-1693-AA48-80B5-885C17D1F3E3}">
      <dgm:prSet/>
      <dgm:spPr/>
      <dgm:t>
        <a:bodyPr/>
        <a:lstStyle/>
        <a:p>
          <a:endParaRPr lang="en-US"/>
        </a:p>
      </dgm:t>
    </dgm:pt>
    <dgm:pt modelId="{3FC7DCC5-C613-5041-96E9-31EEE0F891EB}">
      <dgm:prSet/>
      <dgm:spPr/>
      <dgm:t>
        <a:bodyPr/>
        <a:lstStyle/>
        <a:p>
          <a:r>
            <a:rPr lang="en-US" dirty="0"/>
            <a:t>Select new point to simulate</a:t>
          </a:r>
        </a:p>
      </dgm:t>
    </dgm:pt>
    <dgm:pt modelId="{0C0E5953-B967-B84A-B502-0A79A8097F45}" type="parTrans" cxnId="{958B4D1E-1A57-B74F-B26D-BBEB114190D0}">
      <dgm:prSet/>
      <dgm:spPr/>
      <dgm:t>
        <a:bodyPr/>
        <a:lstStyle/>
        <a:p>
          <a:endParaRPr lang="en-US"/>
        </a:p>
      </dgm:t>
    </dgm:pt>
    <dgm:pt modelId="{74ADF82B-94BC-BD47-8F1A-E3B86AAA1859}" type="sibTrans" cxnId="{958B4D1E-1A57-B74F-B26D-BBEB114190D0}">
      <dgm:prSet/>
      <dgm:spPr/>
      <dgm:t>
        <a:bodyPr/>
        <a:lstStyle/>
        <a:p>
          <a:endParaRPr lang="en-US"/>
        </a:p>
      </dgm:t>
    </dgm:pt>
    <dgm:pt modelId="{9A2ADC3F-4800-464F-9F92-D8174D106FCE}" type="pres">
      <dgm:prSet presAssocID="{0DEFCC0F-95C4-9B41-8D60-E26CB4790466}" presName="cycle" presStyleCnt="0">
        <dgm:presLayoutVars>
          <dgm:dir/>
          <dgm:resizeHandles val="exact"/>
        </dgm:presLayoutVars>
      </dgm:prSet>
      <dgm:spPr/>
    </dgm:pt>
    <dgm:pt modelId="{F8ED2612-4028-BC45-AC5D-D68247A69277}" type="pres">
      <dgm:prSet presAssocID="{FCA0C86F-A1D8-5A43-8C84-B4B10A9EACD7}" presName="node" presStyleLbl="node1" presStyleIdx="0" presStyleCnt="4" custRadScaleRad="77789" custRadScaleInc="-2276">
        <dgm:presLayoutVars>
          <dgm:bulletEnabled val="1"/>
        </dgm:presLayoutVars>
      </dgm:prSet>
      <dgm:spPr/>
    </dgm:pt>
    <dgm:pt modelId="{E4522B9A-BAC2-3D4D-9287-AC9BA157C507}" type="pres">
      <dgm:prSet presAssocID="{FCA0C86F-A1D8-5A43-8C84-B4B10A9EACD7}" presName="spNode" presStyleCnt="0"/>
      <dgm:spPr/>
    </dgm:pt>
    <dgm:pt modelId="{DB37A230-D6F7-3C4E-9B2D-AC196462BE6F}" type="pres">
      <dgm:prSet presAssocID="{CAB9A501-C24A-7E4B-91D4-9DA319F2E4A6}" presName="sibTrans" presStyleLbl="sibTrans1D1" presStyleIdx="0" presStyleCnt="4"/>
      <dgm:spPr/>
    </dgm:pt>
    <dgm:pt modelId="{F44044CE-9338-C240-8109-F70D762F6D0A}" type="pres">
      <dgm:prSet presAssocID="{7125E2D7-21F2-1D4D-AD4A-A7314CC185A4}" presName="node" presStyleLbl="node1" presStyleIdx="1" presStyleCnt="4">
        <dgm:presLayoutVars>
          <dgm:bulletEnabled val="1"/>
        </dgm:presLayoutVars>
      </dgm:prSet>
      <dgm:spPr/>
    </dgm:pt>
    <dgm:pt modelId="{FC7696F6-9D8D-4D49-A77B-065B79F50ECE}" type="pres">
      <dgm:prSet presAssocID="{7125E2D7-21F2-1D4D-AD4A-A7314CC185A4}" presName="spNode" presStyleCnt="0"/>
      <dgm:spPr/>
    </dgm:pt>
    <dgm:pt modelId="{7CF4B92F-9B78-C846-A506-2E84D5411124}" type="pres">
      <dgm:prSet presAssocID="{A1D6B82C-C47B-6740-BAAC-5D43A64E5DDA}" presName="sibTrans" presStyleLbl="sibTrans1D1" presStyleIdx="1" presStyleCnt="4"/>
      <dgm:spPr/>
    </dgm:pt>
    <dgm:pt modelId="{A71F79A2-0B91-5048-90A6-ADED645F1F7D}" type="pres">
      <dgm:prSet presAssocID="{7124C9B2-08EB-8C44-B845-7F14DC4C72D8}" presName="node" presStyleLbl="node1" presStyleIdx="2" presStyleCnt="4" custRadScaleRad="68234" custRadScaleInc="2595">
        <dgm:presLayoutVars>
          <dgm:bulletEnabled val="1"/>
        </dgm:presLayoutVars>
      </dgm:prSet>
      <dgm:spPr/>
    </dgm:pt>
    <dgm:pt modelId="{72D8E3D0-BCE0-B64B-A02E-28FCF6047A26}" type="pres">
      <dgm:prSet presAssocID="{7124C9B2-08EB-8C44-B845-7F14DC4C72D8}" presName="spNode" presStyleCnt="0"/>
      <dgm:spPr/>
    </dgm:pt>
    <dgm:pt modelId="{DC8F9ACE-38F7-894B-A751-FC88CE0BF859}" type="pres">
      <dgm:prSet presAssocID="{D1641B4D-8CCE-A54D-ABDB-BC8ED12A2150}" presName="sibTrans" presStyleLbl="sibTrans1D1" presStyleIdx="2" presStyleCnt="4"/>
      <dgm:spPr/>
    </dgm:pt>
    <dgm:pt modelId="{D9801226-59AC-A44A-8E8D-A0156CB84890}" type="pres">
      <dgm:prSet presAssocID="{3FC7DCC5-C613-5041-96E9-31EEE0F891EB}" presName="node" presStyleLbl="node1" presStyleIdx="3" presStyleCnt="4">
        <dgm:presLayoutVars>
          <dgm:bulletEnabled val="1"/>
        </dgm:presLayoutVars>
      </dgm:prSet>
      <dgm:spPr/>
    </dgm:pt>
    <dgm:pt modelId="{DD30CA54-975E-BC49-B179-4313079EF8D0}" type="pres">
      <dgm:prSet presAssocID="{3FC7DCC5-C613-5041-96E9-31EEE0F891EB}" presName="spNode" presStyleCnt="0"/>
      <dgm:spPr/>
    </dgm:pt>
    <dgm:pt modelId="{57CEFF92-9BD6-004B-87F5-287088D42608}" type="pres">
      <dgm:prSet presAssocID="{74ADF82B-94BC-BD47-8F1A-E3B86AAA1859}" presName="sibTrans" presStyleLbl="sibTrans1D1" presStyleIdx="3" presStyleCnt="4"/>
      <dgm:spPr/>
    </dgm:pt>
  </dgm:ptLst>
  <dgm:cxnLst>
    <dgm:cxn modelId="{958B4D1E-1A57-B74F-B26D-BBEB114190D0}" srcId="{0DEFCC0F-95C4-9B41-8D60-E26CB4790466}" destId="{3FC7DCC5-C613-5041-96E9-31EEE0F891EB}" srcOrd="3" destOrd="0" parTransId="{0C0E5953-B967-B84A-B502-0A79A8097F45}" sibTransId="{74ADF82B-94BC-BD47-8F1A-E3B86AAA1859}"/>
    <dgm:cxn modelId="{222C581E-5A66-0D49-AD79-1057B6DF839F}" srcId="{0DEFCC0F-95C4-9B41-8D60-E26CB4790466}" destId="{7125E2D7-21F2-1D4D-AD4A-A7314CC185A4}" srcOrd="1" destOrd="0" parTransId="{750963C6-EBC3-B545-B3F2-199CD0A26E54}" sibTransId="{A1D6B82C-C47B-6740-BAAC-5D43A64E5DDA}"/>
    <dgm:cxn modelId="{FD1C9632-A1D1-EF4E-BD4B-0F190A46A51F}" srcId="{0DEFCC0F-95C4-9B41-8D60-E26CB4790466}" destId="{FCA0C86F-A1D8-5A43-8C84-B4B10A9EACD7}" srcOrd="0" destOrd="0" parTransId="{2B5758EE-1CDB-104F-9A1F-3BD8E3DE91B1}" sibTransId="{CAB9A501-C24A-7E4B-91D4-9DA319F2E4A6}"/>
    <dgm:cxn modelId="{A87A7438-85DD-1141-86F0-C96ED7BEF813}" type="presOf" srcId="{0DEFCC0F-95C4-9B41-8D60-E26CB4790466}" destId="{9A2ADC3F-4800-464F-9F92-D8174D106FCE}" srcOrd="0" destOrd="0" presId="urn:microsoft.com/office/officeart/2005/8/layout/cycle5"/>
    <dgm:cxn modelId="{DC87CC5E-6920-F442-8CCF-1F56D7D82B26}" type="presOf" srcId="{A1D6B82C-C47B-6740-BAAC-5D43A64E5DDA}" destId="{7CF4B92F-9B78-C846-A506-2E84D5411124}" srcOrd="0" destOrd="0" presId="urn:microsoft.com/office/officeart/2005/8/layout/cycle5"/>
    <dgm:cxn modelId="{889DB49A-9661-254C-8595-CAC42F72779B}" type="presOf" srcId="{7124C9B2-08EB-8C44-B845-7F14DC4C72D8}" destId="{A71F79A2-0B91-5048-90A6-ADED645F1F7D}" srcOrd="0" destOrd="0" presId="urn:microsoft.com/office/officeart/2005/8/layout/cycle5"/>
    <dgm:cxn modelId="{10AEF1A3-3C9E-FC4F-BA0C-B358E42FAC32}" type="presOf" srcId="{FCA0C86F-A1D8-5A43-8C84-B4B10A9EACD7}" destId="{F8ED2612-4028-BC45-AC5D-D68247A69277}" srcOrd="0" destOrd="0" presId="urn:microsoft.com/office/officeart/2005/8/layout/cycle5"/>
    <dgm:cxn modelId="{A8F87AA7-D104-9F45-9262-6DEB7EFA87FE}" type="presOf" srcId="{7125E2D7-21F2-1D4D-AD4A-A7314CC185A4}" destId="{F44044CE-9338-C240-8109-F70D762F6D0A}" srcOrd="0" destOrd="0" presId="urn:microsoft.com/office/officeart/2005/8/layout/cycle5"/>
    <dgm:cxn modelId="{32C250B3-1693-AA48-80B5-885C17D1F3E3}" srcId="{0DEFCC0F-95C4-9B41-8D60-E26CB4790466}" destId="{7124C9B2-08EB-8C44-B845-7F14DC4C72D8}" srcOrd="2" destOrd="0" parTransId="{772EEF0E-CEEC-6144-9332-0E4D47EB81C4}" sibTransId="{D1641B4D-8CCE-A54D-ABDB-BC8ED12A2150}"/>
    <dgm:cxn modelId="{7227F2DB-17EC-1549-A89B-DB9C3936E355}" type="presOf" srcId="{3FC7DCC5-C613-5041-96E9-31EEE0F891EB}" destId="{D9801226-59AC-A44A-8E8D-A0156CB84890}" srcOrd="0" destOrd="0" presId="urn:microsoft.com/office/officeart/2005/8/layout/cycle5"/>
    <dgm:cxn modelId="{BC7799F4-CE44-6744-B925-7BB4080555AC}" type="presOf" srcId="{74ADF82B-94BC-BD47-8F1A-E3B86AAA1859}" destId="{57CEFF92-9BD6-004B-87F5-287088D42608}" srcOrd="0" destOrd="0" presId="urn:microsoft.com/office/officeart/2005/8/layout/cycle5"/>
    <dgm:cxn modelId="{6FC075F5-CA47-B24E-90CA-CBB957512AE9}" type="presOf" srcId="{CAB9A501-C24A-7E4B-91D4-9DA319F2E4A6}" destId="{DB37A230-D6F7-3C4E-9B2D-AC196462BE6F}" srcOrd="0" destOrd="0" presId="urn:microsoft.com/office/officeart/2005/8/layout/cycle5"/>
    <dgm:cxn modelId="{AE0C65F6-287C-0044-B0AC-5A6F3F837178}" type="presOf" srcId="{D1641B4D-8CCE-A54D-ABDB-BC8ED12A2150}" destId="{DC8F9ACE-38F7-894B-A751-FC88CE0BF859}" srcOrd="0" destOrd="0" presId="urn:microsoft.com/office/officeart/2005/8/layout/cycle5"/>
    <dgm:cxn modelId="{E34DFCB6-B65B-D34C-AA25-B1B3449668FC}" type="presParOf" srcId="{9A2ADC3F-4800-464F-9F92-D8174D106FCE}" destId="{F8ED2612-4028-BC45-AC5D-D68247A69277}" srcOrd="0" destOrd="0" presId="urn:microsoft.com/office/officeart/2005/8/layout/cycle5"/>
    <dgm:cxn modelId="{7C0629ED-31FD-964E-BF1F-5FEE2DA48A8E}" type="presParOf" srcId="{9A2ADC3F-4800-464F-9F92-D8174D106FCE}" destId="{E4522B9A-BAC2-3D4D-9287-AC9BA157C507}" srcOrd="1" destOrd="0" presId="urn:microsoft.com/office/officeart/2005/8/layout/cycle5"/>
    <dgm:cxn modelId="{D1CE7F68-D6FC-B349-9EA6-E4FF5579E5A2}" type="presParOf" srcId="{9A2ADC3F-4800-464F-9F92-D8174D106FCE}" destId="{DB37A230-D6F7-3C4E-9B2D-AC196462BE6F}" srcOrd="2" destOrd="0" presId="urn:microsoft.com/office/officeart/2005/8/layout/cycle5"/>
    <dgm:cxn modelId="{6021C2F3-279A-5E4F-9321-69ED8AB02D64}" type="presParOf" srcId="{9A2ADC3F-4800-464F-9F92-D8174D106FCE}" destId="{F44044CE-9338-C240-8109-F70D762F6D0A}" srcOrd="3" destOrd="0" presId="urn:microsoft.com/office/officeart/2005/8/layout/cycle5"/>
    <dgm:cxn modelId="{E686624E-F3C4-8449-A0B1-8317C1BFBF3D}" type="presParOf" srcId="{9A2ADC3F-4800-464F-9F92-D8174D106FCE}" destId="{FC7696F6-9D8D-4D49-A77B-065B79F50ECE}" srcOrd="4" destOrd="0" presId="urn:microsoft.com/office/officeart/2005/8/layout/cycle5"/>
    <dgm:cxn modelId="{E55A2C5A-F3B5-7B4E-831C-3793B6FC6F85}" type="presParOf" srcId="{9A2ADC3F-4800-464F-9F92-D8174D106FCE}" destId="{7CF4B92F-9B78-C846-A506-2E84D5411124}" srcOrd="5" destOrd="0" presId="urn:microsoft.com/office/officeart/2005/8/layout/cycle5"/>
    <dgm:cxn modelId="{5C80A506-52F6-1D41-A663-9438C30784CF}" type="presParOf" srcId="{9A2ADC3F-4800-464F-9F92-D8174D106FCE}" destId="{A71F79A2-0B91-5048-90A6-ADED645F1F7D}" srcOrd="6" destOrd="0" presId="urn:microsoft.com/office/officeart/2005/8/layout/cycle5"/>
    <dgm:cxn modelId="{7A05F36A-3AAE-E04E-9DE2-98FE30D648B3}" type="presParOf" srcId="{9A2ADC3F-4800-464F-9F92-D8174D106FCE}" destId="{72D8E3D0-BCE0-B64B-A02E-28FCF6047A26}" srcOrd="7" destOrd="0" presId="urn:microsoft.com/office/officeart/2005/8/layout/cycle5"/>
    <dgm:cxn modelId="{B9A8A171-F8BD-874E-9D01-6C0FA23F503D}" type="presParOf" srcId="{9A2ADC3F-4800-464F-9F92-D8174D106FCE}" destId="{DC8F9ACE-38F7-894B-A751-FC88CE0BF859}" srcOrd="8" destOrd="0" presId="urn:microsoft.com/office/officeart/2005/8/layout/cycle5"/>
    <dgm:cxn modelId="{E3B4623E-BF32-344C-8301-DD8DF7767438}" type="presParOf" srcId="{9A2ADC3F-4800-464F-9F92-D8174D106FCE}" destId="{D9801226-59AC-A44A-8E8D-A0156CB84890}" srcOrd="9" destOrd="0" presId="urn:microsoft.com/office/officeart/2005/8/layout/cycle5"/>
    <dgm:cxn modelId="{AEB95429-571E-DA4F-8D82-252279E2C21F}" type="presParOf" srcId="{9A2ADC3F-4800-464F-9F92-D8174D106FCE}" destId="{DD30CA54-975E-BC49-B179-4313079EF8D0}" srcOrd="10" destOrd="0" presId="urn:microsoft.com/office/officeart/2005/8/layout/cycle5"/>
    <dgm:cxn modelId="{CC6111FA-0116-084D-8C73-DBDCD3610BFE}" type="presParOf" srcId="{9A2ADC3F-4800-464F-9F92-D8174D106FCE}" destId="{57CEFF92-9BD6-004B-87F5-287088D42608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DEFCC0F-95C4-9B41-8D60-E26CB4790466}" type="doc">
      <dgm:prSet loTypeId="urn:microsoft.com/office/officeart/2005/8/layout/cycle5" loCatId="process" qsTypeId="urn:microsoft.com/office/officeart/2005/8/quickstyle/simple1" qsCatId="simple" csTypeId="urn:microsoft.com/office/officeart/2005/8/colors/accent1_2" csCatId="accent1" phldr="1"/>
      <dgm:spPr/>
    </dgm:pt>
    <dgm:pt modelId="{FCA0C86F-A1D8-5A43-8C84-B4B10A9EACD7}">
      <dgm:prSet phldrT="[Text]"/>
      <dgm:spPr/>
      <dgm:t>
        <a:bodyPr/>
        <a:lstStyle/>
        <a:p>
          <a:r>
            <a:rPr lang="en-US" dirty="0"/>
            <a:t>Simulate new DA map (config)</a:t>
          </a:r>
        </a:p>
      </dgm:t>
    </dgm:pt>
    <dgm:pt modelId="{2B5758EE-1CDB-104F-9A1F-3BD8E3DE91B1}" type="parTrans" cxnId="{FD1C9632-A1D1-EF4E-BD4B-0F190A46A51F}">
      <dgm:prSet/>
      <dgm:spPr/>
      <dgm:t>
        <a:bodyPr/>
        <a:lstStyle/>
        <a:p>
          <a:endParaRPr lang="en-US"/>
        </a:p>
      </dgm:t>
    </dgm:pt>
    <dgm:pt modelId="{CAB9A501-C24A-7E4B-91D4-9DA319F2E4A6}" type="sibTrans" cxnId="{FD1C9632-A1D1-EF4E-BD4B-0F190A46A51F}">
      <dgm:prSet/>
      <dgm:spPr/>
      <dgm:t>
        <a:bodyPr/>
        <a:lstStyle/>
        <a:p>
          <a:endParaRPr lang="en-US"/>
        </a:p>
      </dgm:t>
    </dgm:pt>
    <dgm:pt modelId="{7125E2D7-21F2-1D4D-AD4A-A7314CC185A4}">
      <dgm:prSet phldrT="[Text]"/>
      <dgm:spPr/>
      <dgm:t>
        <a:bodyPr/>
        <a:lstStyle/>
        <a:p>
          <a:r>
            <a:rPr lang="en-US" dirty="0"/>
            <a:t>Update objective model </a:t>
          </a:r>
        </a:p>
        <a:p>
          <a:r>
            <a:rPr lang="en-US" dirty="0"/>
            <a:t>(config </a:t>
          </a:r>
          <a:r>
            <a:rPr lang="en-US" dirty="0">
              <a:sym typeface="Wingdings" pitchFamily="2" charset="2"/>
            </a:rPr>
            <a:t> DA area)</a:t>
          </a:r>
          <a:endParaRPr lang="en-US" dirty="0"/>
        </a:p>
      </dgm:t>
    </dgm:pt>
    <dgm:pt modelId="{750963C6-EBC3-B545-B3F2-199CD0A26E54}" type="parTrans" cxnId="{222C581E-5A66-0D49-AD79-1057B6DF839F}">
      <dgm:prSet/>
      <dgm:spPr/>
      <dgm:t>
        <a:bodyPr/>
        <a:lstStyle/>
        <a:p>
          <a:endParaRPr lang="en-US"/>
        </a:p>
      </dgm:t>
    </dgm:pt>
    <dgm:pt modelId="{A1D6B82C-C47B-6740-BAAC-5D43A64E5DDA}" type="sibTrans" cxnId="{222C581E-5A66-0D49-AD79-1057B6DF839F}">
      <dgm:prSet/>
      <dgm:spPr/>
      <dgm:t>
        <a:bodyPr/>
        <a:lstStyle/>
        <a:p>
          <a:endParaRPr lang="en-US"/>
        </a:p>
      </dgm:t>
    </dgm:pt>
    <dgm:pt modelId="{7124C9B2-08EB-8C44-B845-7F14DC4C72D8}">
      <dgm:prSet phldrT="[Text]"/>
      <dgm:spPr/>
      <dgm:t>
        <a:bodyPr/>
        <a:lstStyle/>
        <a:p>
          <a:r>
            <a:rPr lang="en-US" dirty="0"/>
            <a:t>Select new map to simulate</a:t>
          </a:r>
        </a:p>
      </dgm:t>
    </dgm:pt>
    <dgm:pt modelId="{772EEF0E-CEEC-6144-9332-0E4D47EB81C4}" type="parTrans" cxnId="{32C250B3-1693-AA48-80B5-885C17D1F3E3}">
      <dgm:prSet/>
      <dgm:spPr/>
      <dgm:t>
        <a:bodyPr/>
        <a:lstStyle/>
        <a:p>
          <a:endParaRPr lang="en-US"/>
        </a:p>
      </dgm:t>
    </dgm:pt>
    <dgm:pt modelId="{D1641B4D-8CCE-A54D-ABDB-BC8ED12A2150}" type="sibTrans" cxnId="{32C250B3-1693-AA48-80B5-885C17D1F3E3}">
      <dgm:prSet/>
      <dgm:spPr/>
      <dgm:t>
        <a:bodyPr/>
        <a:lstStyle/>
        <a:p>
          <a:endParaRPr lang="en-US"/>
        </a:p>
      </dgm:t>
    </dgm:pt>
    <dgm:pt modelId="{9A2ADC3F-4800-464F-9F92-D8174D106FCE}" type="pres">
      <dgm:prSet presAssocID="{0DEFCC0F-95C4-9B41-8D60-E26CB4790466}" presName="cycle" presStyleCnt="0">
        <dgm:presLayoutVars>
          <dgm:dir/>
          <dgm:resizeHandles val="exact"/>
        </dgm:presLayoutVars>
      </dgm:prSet>
      <dgm:spPr/>
    </dgm:pt>
    <dgm:pt modelId="{F8ED2612-4028-BC45-AC5D-D68247A69277}" type="pres">
      <dgm:prSet presAssocID="{FCA0C86F-A1D8-5A43-8C84-B4B10A9EACD7}" presName="node" presStyleLbl="node1" presStyleIdx="0" presStyleCnt="3" custRadScaleRad="73579" custRadScaleInc="24984">
        <dgm:presLayoutVars>
          <dgm:bulletEnabled val="1"/>
        </dgm:presLayoutVars>
      </dgm:prSet>
      <dgm:spPr/>
    </dgm:pt>
    <dgm:pt modelId="{E4522B9A-BAC2-3D4D-9287-AC9BA157C507}" type="pres">
      <dgm:prSet presAssocID="{FCA0C86F-A1D8-5A43-8C84-B4B10A9EACD7}" presName="spNode" presStyleCnt="0"/>
      <dgm:spPr/>
    </dgm:pt>
    <dgm:pt modelId="{DB37A230-D6F7-3C4E-9B2D-AC196462BE6F}" type="pres">
      <dgm:prSet presAssocID="{CAB9A501-C24A-7E4B-91D4-9DA319F2E4A6}" presName="sibTrans" presStyleLbl="sibTrans1D1" presStyleIdx="0" presStyleCnt="3"/>
      <dgm:spPr/>
    </dgm:pt>
    <dgm:pt modelId="{F44044CE-9338-C240-8109-F70D762F6D0A}" type="pres">
      <dgm:prSet presAssocID="{7125E2D7-21F2-1D4D-AD4A-A7314CC185A4}" presName="node" presStyleLbl="node1" presStyleIdx="1" presStyleCnt="3" custScaleX="102598" custRadScaleRad="102724" custRadScaleInc="-35398">
        <dgm:presLayoutVars>
          <dgm:bulletEnabled val="1"/>
        </dgm:presLayoutVars>
      </dgm:prSet>
      <dgm:spPr/>
    </dgm:pt>
    <dgm:pt modelId="{FC7696F6-9D8D-4D49-A77B-065B79F50ECE}" type="pres">
      <dgm:prSet presAssocID="{7125E2D7-21F2-1D4D-AD4A-A7314CC185A4}" presName="spNode" presStyleCnt="0"/>
      <dgm:spPr/>
    </dgm:pt>
    <dgm:pt modelId="{7CF4B92F-9B78-C846-A506-2E84D5411124}" type="pres">
      <dgm:prSet presAssocID="{A1D6B82C-C47B-6740-BAAC-5D43A64E5DDA}" presName="sibTrans" presStyleLbl="sibTrans1D1" presStyleIdx="1" presStyleCnt="3"/>
      <dgm:spPr/>
    </dgm:pt>
    <dgm:pt modelId="{A71F79A2-0B91-5048-90A6-ADED645F1F7D}" type="pres">
      <dgm:prSet presAssocID="{7124C9B2-08EB-8C44-B845-7F14DC4C72D8}" presName="node" presStyleLbl="node1" presStyleIdx="2" presStyleCnt="3" custRadScaleRad="72322" custRadScaleInc="17970">
        <dgm:presLayoutVars>
          <dgm:bulletEnabled val="1"/>
        </dgm:presLayoutVars>
      </dgm:prSet>
      <dgm:spPr/>
    </dgm:pt>
    <dgm:pt modelId="{72D8E3D0-BCE0-B64B-A02E-28FCF6047A26}" type="pres">
      <dgm:prSet presAssocID="{7124C9B2-08EB-8C44-B845-7F14DC4C72D8}" presName="spNode" presStyleCnt="0"/>
      <dgm:spPr/>
    </dgm:pt>
    <dgm:pt modelId="{DC8F9ACE-38F7-894B-A751-FC88CE0BF859}" type="pres">
      <dgm:prSet presAssocID="{D1641B4D-8CCE-A54D-ABDB-BC8ED12A2150}" presName="sibTrans" presStyleLbl="sibTrans1D1" presStyleIdx="2" presStyleCnt="3"/>
      <dgm:spPr/>
    </dgm:pt>
  </dgm:ptLst>
  <dgm:cxnLst>
    <dgm:cxn modelId="{222C581E-5A66-0D49-AD79-1057B6DF839F}" srcId="{0DEFCC0F-95C4-9B41-8D60-E26CB4790466}" destId="{7125E2D7-21F2-1D4D-AD4A-A7314CC185A4}" srcOrd="1" destOrd="0" parTransId="{750963C6-EBC3-B545-B3F2-199CD0A26E54}" sibTransId="{A1D6B82C-C47B-6740-BAAC-5D43A64E5DDA}"/>
    <dgm:cxn modelId="{FD1C9632-A1D1-EF4E-BD4B-0F190A46A51F}" srcId="{0DEFCC0F-95C4-9B41-8D60-E26CB4790466}" destId="{FCA0C86F-A1D8-5A43-8C84-B4B10A9EACD7}" srcOrd="0" destOrd="0" parTransId="{2B5758EE-1CDB-104F-9A1F-3BD8E3DE91B1}" sibTransId="{CAB9A501-C24A-7E4B-91D4-9DA319F2E4A6}"/>
    <dgm:cxn modelId="{A87A7438-85DD-1141-86F0-C96ED7BEF813}" type="presOf" srcId="{0DEFCC0F-95C4-9B41-8D60-E26CB4790466}" destId="{9A2ADC3F-4800-464F-9F92-D8174D106FCE}" srcOrd="0" destOrd="0" presId="urn:microsoft.com/office/officeart/2005/8/layout/cycle5"/>
    <dgm:cxn modelId="{DC87CC5E-6920-F442-8CCF-1F56D7D82B26}" type="presOf" srcId="{A1D6B82C-C47B-6740-BAAC-5D43A64E5DDA}" destId="{7CF4B92F-9B78-C846-A506-2E84D5411124}" srcOrd="0" destOrd="0" presId="urn:microsoft.com/office/officeart/2005/8/layout/cycle5"/>
    <dgm:cxn modelId="{889DB49A-9661-254C-8595-CAC42F72779B}" type="presOf" srcId="{7124C9B2-08EB-8C44-B845-7F14DC4C72D8}" destId="{A71F79A2-0B91-5048-90A6-ADED645F1F7D}" srcOrd="0" destOrd="0" presId="urn:microsoft.com/office/officeart/2005/8/layout/cycle5"/>
    <dgm:cxn modelId="{10AEF1A3-3C9E-FC4F-BA0C-B358E42FAC32}" type="presOf" srcId="{FCA0C86F-A1D8-5A43-8C84-B4B10A9EACD7}" destId="{F8ED2612-4028-BC45-AC5D-D68247A69277}" srcOrd="0" destOrd="0" presId="urn:microsoft.com/office/officeart/2005/8/layout/cycle5"/>
    <dgm:cxn modelId="{A8F87AA7-D104-9F45-9262-6DEB7EFA87FE}" type="presOf" srcId="{7125E2D7-21F2-1D4D-AD4A-A7314CC185A4}" destId="{F44044CE-9338-C240-8109-F70D762F6D0A}" srcOrd="0" destOrd="0" presId="urn:microsoft.com/office/officeart/2005/8/layout/cycle5"/>
    <dgm:cxn modelId="{32C250B3-1693-AA48-80B5-885C17D1F3E3}" srcId="{0DEFCC0F-95C4-9B41-8D60-E26CB4790466}" destId="{7124C9B2-08EB-8C44-B845-7F14DC4C72D8}" srcOrd="2" destOrd="0" parTransId="{772EEF0E-CEEC-6144-9332-0E4D47EB81C4}" sibTransId="{D1641B4D-8CCE-A54D-ABDB-BC8ED12A2150}"/>
    <dgm:cxn modelId="{6FC075F5-CA47-B24E-90CA-CBB957512AE9}" type="presOf" srcId="{CAB9A501-C24A-7E4B-91D4-9DA319F2E4A6}" destId="{DB37A230-D6F7-3C4E-9B2D-AC196462BE6F}" srcOrd="0" destOrd="0" presId="urn:microsoft.com/office/officeart/2005/8/layout/cycle5"/>
    <dgm:cxn modelId="{AE0C65F6-287C-0044-B0AC-5A6F3F837178}" type="presOf" srcId="{D1641B4D-8CCE-A54D-ABDB-BC8ED12A2150}" destId="{DC8F9ACE-38F7-894B-A751-FC88CE0BF859}" srcOrd="0" destOrd="0" presId="urn:microsoft.com/office/officeart/2005/8/layout/cycle5"/>
    <dgm:cxn modelId="{E34DFCB6-B65B-D34C-AA25-B1B3449668FC}" type="presParOf" srcId="{9A2ADC3F-4800-464F-9F92-D8174D106FCE}" destId="{F8ED2612-4028-BC45-AC5D-D68247A69277}" srcOrd="0" destOrd="0" presId="urn:microsoft.com/office/officeart/2005/8/layout/cycle5"/>
    <dgm:cxn modelId="{7C0629ED-31FD-964E-BF1F-5FEE2DA48A8E}" type="presParOf" srcId="{9A2ADC3F-4800-464F-9F92-D8174D106FCE}" destId="{E4522B9A-BAC2-3D4D-9287-AC9BA157C507}" srcOrd="1" destOrd="0" presId="urn:microsoft.com/office/officeart/2005/8/layout/cycle5"/>
    <dgm:cxn modelId="{D1CE7F68-D6FC-B349-9EA6-E4FF5579E5A2}" type="presParOf" srcId="{9A2ADC3F-4800-464F-9F92-D8174D106FCE}" destId="{DB37A230-D6F7-3C4E-9B2D-AC196462BE6F}" srcOrd="2" destOrd="0" presId="urn:microsoft.com/office/officeart/2005/8/layout/cycle5"/>
    <dgm:cxn modelId="{6021C2F3-279A-5E4F-9321-69ED8AB02D64}" type="presParOf" srcId="{9A2ADC3F-4800-464F-9F92-D8174D106FCE}" destId="{F44044CE-9338-C240-8109-F70D762F6D0A}" srcOrd="3" destOrd="0" presId="urn:microsoft.com/office/officeart/2005/8/layout/cycle5"/>
    <dgm:cxn modelId="{E686624E-F3C4-8449-A0B1-8317C1BFBF3D}" type="presParOf" srcId="{9A2ADC3F-4800-464F-9F92-D8174D106FCE}" destId="{FC7696F6-9D8D-4D49-A77B-065B79F50ECE}" srcOrd="4" destOrd="0" presId="urn:microsoft.com/office/officeart/2005/8/layout/cycle5"/>
    <dgm:cxn modelId="{E55A2C5A-F3B5-7B4E-831C-3793B6FC6F85}" type="presParOf" srcId="{9A2ADC3F-4800-464F-9F92-D8174D106FCE}" destId="{7CF4B92F-9B78-C846-A506-2E84D5411124}" srcOrd="5" destOrd="0" presId="urn:microsoft.com/office/officeart/2005/8/layout/cycle5"/>
    <dgm:cxn modelId="{5C80A506-52F6-1D41-A663-9438C30784CF}" type="presParOf" srcId="{9A2ADC3F-4800-464F-9F92-D8174D106FCE}" destId="{A71F79A2-0B91-5048-90A6-ADED645F1F7D}" srcOrd="6" destOrd="0" presId="urn:microsoft.com/office/officeart/2005/8/layout/cycle5"/>
    <dgm:cxn modelId="{7A05F36A-3AAE-E04E-9DE2-98FE30D648B3}" type="presParOf" srcId="{9A2ADC3F-4800-464F-9F92-D8174D106FCE}" destId="{72D8E3D0-BCE0-B64B-A02E-28FCF6047A26}" srcOrd="7" destOrd="0" presId="urn:microsoft.com/office/officeart/2005/8/layout/cycle5"/>
    <dgm:cxn modelId="{B9A8A171-F8BD-874E-9D01-6C0FA23F503D}" type="presParOf" srcId="{9A2ADC3F-4800-464F-9F92-D8174D106FCE}" destId="{DC8F9ACE-38F7-894B-A751-FC88CE0BF859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D2612-4028-BC45-AC5D-D68247A69277}">
      <dsp:nvSpPr>
        <dsp:cNvPr id="0" name=""/>
        <dsp:cNvSpPr/>
      </dsp:nvSpPr>
      <dsp:spPr>
        <a:xfrm>
          <a:off x="1481147" y="317935"/>
          <a:ext cx="1329071" cy="863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Simulate new DA map (config)</a:t>
          </a:r>
        </a:p>
      </dsp:txBody>
      <dsp:txXfrm>
        <a:off x="1523319" y="360107"/>
        <a:ext cx="1244727" cy="779552"/>
      </dsp:txXfrm>
    </dsp:sp>
    <dsp:sp modelId="{DB37A230-D6F7-3C4E-9B2D-AC196462BE6F}">
      <dsp:nvSpPr>
        <dsp:cNvPr id="0" name=""/>
        <dsp:cNvSpPr/>
      </dsp:nvSpPr>
      <dsp:spPr>
        <a:xfrm>
          <a:off x="1179653" y="1105072"/>
          <a:ext cx="2302280" cy="2302280"/>
        </a:xfrm>
        <a:custGeom>
          <a:avLst/>
          <a:gdLst/>
          <a:ahLst/>
          <a:cxnLst/>
          <a:rect l="0" t="0" r="0" b="0"/>
          <a:pathLst>
            <a:path>
              <a:moveTo>
                <a:pt x="1660069" y="118611"/>
              </a:moveTo>
              <a:arcTo wR="1151140" hR="1151140" stAng="17774309" swAng="94907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044CE-9338-C240-8109-F70D762F6D0A}">
      <dsp:nvSpPr>
        <dsp:cNvPr id="0" name=""/>
        <dsp:cNvSpPr/>
      </dsp:nvSpPr>
      <dsp:spPr>
        <a:xfrm>
          <a:off x="2454486" y="1474862"/>
          <a:ext cx="1363600" cy="863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Update objective model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(config </a:t>
          </a:r>
          <a:r>
            <a:rPr lang="en-US" sz="1100" kern="1200" dirty="0">
              <a:sym typeface="Wingdings" pitchFamily="2" charset="2"/>
            </a:rPr>
            <a:t> DA area)</a:t>
          </a:r>
          <a:endParaRPr lang="en-US" sz="1100" kern="1200" dirty="0"/>
        </a:p>
      </dsp:txBody>
      <dsp:txXfrm>
        <a:off x="2496658" y="1517034"/>
        <a:ext cx="1279256" cy="779552"/>
      </dsp:txXfrm>
    </dsp:sp>
    <dsp:sp modelId="{7CF4B92F-9B78-C846-A506-2E84D5411124}">
      <dsp:nvSpPr>
        <dsp:cNvPr id="0" name=""/>
        <dsp:cNvSpPr/>
      </dsp:nvSpPr>
      <dsp:spPr>
        <a:xfrm>
          <a:off x="1127012" y="224740"/>
          <a:ext cx="2302280" cy="2302280"/>
        </a:xfrm>
        <a:custGeom>
          <a:avLst/>
          <a:gdLst/>
          <a:ahLst/>
          <a:cxnLst/>
          <a:rect l="0" t="0" r="0" b="0"/>
          <a:pathLst>
            <a:path>
              <a:moveTo>
                <a:pt x="1557517" y="2228164"/>
              </a:moveTo>
              <a:arcTo wR="1151140" hR="1151140" stAng="4159667" swAng="24806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F79A2-0B91-5048-90A6-ADED645F1F7D}">
      <dsp:nvSpPr>
        <dsp:cNvPr id="0" name=""/>
        <dsp:cNvSpPr/>
      </dsp:nvSpPr>
      <dsp:spPr>
        <a:xfrm>
          <a:off x="566751" y="1474859"/>
          <a:ext cx="1329071" cy="863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Select new map to simulate</a:t>
          </a:r>
        </a:p>
      </dsp:txBody>
      <dsp:txXfrm>
        <a:off x="608923" y="1517031"/>
        <a:ext cx="1244727" cy="779552"/>
      </dsp:txXfrm>
    </dsp:sp>
    <dsp:sp modelId="{DC8F9ACE-38F7-894B-A751-FC88CE0BF859}">
      <dsp:nvSpPr>
        <dsp:cNvPr id="0" name=""/>
        <dsp:cNvSpPr/>
      </dsp:nvSpPr>
      <dsp:spPr>
        <a:xfrm>
          <a:off x="1145662" y="574705"/>
          <a:ext cx="2302280" cy="2302280"/>
        </a:xfrm>
        <a:custGeom>
          <a:avLst/>
          <a:gdLst/>
          <a:ahLst/>
          <a:cxnLst/>
          <a:rect l="0" t="0" r="0" b="0"/>
          <a:pathLst>
            <a:path>
              <a:moveTo>
                <a:pt x="62493" y="777010"/>
              </a:moveTo>
              <a:arcTo wR="1151140" hR="1151140" stAng="11937962" swAng="117259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D2612-4028-BC45-AC5D-D68247A69277}">
      <dsp:nvSpPr>
        <dsp:cNvPr id="0" name=""/>
        <dsp:cNvSpPr/>
      </dsp:nvSpPr>
      <dsp:spPr>
        <a:xfrm>
          <a:off x="1479511" y="246974"/>
          <a:ext cx="1035028" cy="6727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Simulate single point (config, x, y)</a:t>
          </a:r>
        </a:p>
      </dsp:txBody>
      <dsp:txXfrm>
        <a:off x="1512353" y="279816"/>
        <a:ext cx="969344" cy="607084"/>
      </dsp:txXfrm>
    </dsp:sp>
    <dsp:sp modelId="{DB37A230-D6F7-3C4E-9B2D-AC196462BE6F}">
      <dsp:nvSpPr>
        <dsp:cNvPr id="0" name=""/>
        <dsp:cNvSpPr/>
      </dsp:nvSpPr>
      <dsp:spPr>
        <a:xfrm>
          <a:off x="1095430" y="704263"/>
          <a:ext cx="2222684" cy="2222684"/>
        </a:xfrm>
        <a:custGeom>
          <a:avLst/>
          <a:gdLst/>
          <a:ahLst/>
          <a:cxnLst/>
          <a:rect l="0" t="0" r="0" b="0"/>
          <a:pathLst>
            <a:path>
              <a:moveTo>
                <a:pt x="1543672" y="87539"/>
              </a:moveTo>
              <a:arcTo wR="1111342" hR="1111342" stAng="17573598" swAng="125829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044CE-9338-C240-8109-F70D762F6D0A}">
      <dsp:nvSpPr>
        <dsp:cNvPr id="0" name=""/>
        <dsp:cNvSpPr/>
      </dsp:nvSpPr>
      <dsp:spPr>
        <a:xfrm>
          <a:off x="2601156" y="1111415"/>
          <a:ext cx="1035028" cy="6727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Retrain DA Map Surrogate</a:t>
          </a:r>
        </a:p>
      </dsp:txBody>
      <dsp:txXfrm>
        <a:off x="2633998" y="1144257"/>
        <a:ext cx="969344" cy="607084"/>
      </dsp:txXfrm>
    </dsp:sp>
    <dsp:sp modelId="{7CF4B92F-9B78-C846-A506-2E84D5411124}">
      <dsp:nvSpPr>
        <dsp:cNvPr id="0" name=""/>
        <dsp:cNvSpPr/>
      </dsp:nvSpPr>
      <dsp:spPr>
        <a:xfrm>
          <a:off x="1271543" y="-203342"/>
          <a:ext cx="2222684" cy="2222684"/>
        </a:xfrm>
        <a:custGeom>
          <a:avLst/>
          <a:gdLst/>
          <a:ahLst/>
          <a:cxnLst/>
          <a:rect l="0" t="0" r="0" b="0"/>
          <a:pathLst>
            <a:path>
              <a:moveTo>
                <a:pt x="1697103" y="2055781"/>
              </a:moveTo>
              <a:arcTo wR="1111342" hR="1111342" stAng="3491517" swAng="11309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F79A2-0B91-5048-90A6-ADED645F1F7D}">
      <dsp:nvSpPr>
        <dsp:cNvPr id="0" name=""/>
        <dsp:cNvSpPr/>
      </dsp:nvSpPr>
      <dsp:spPr>
        <a:xfrm>
          <a:off x="1479510" y="1869659"/>
          <a:ext cx="1035028" cy="6727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Calculate objective from surrogate</a:t>
          </a:r>
        </a:p>
      </dsp:txBody>
      <dsp:txXfrm>
        <a:off x="1512352" y="1902501"/>
        <a:ext cx="969344" cy="607084"/>
      </dsp:txXfrm>
    </dsp:sp>
    <dsp:sp modelId="{DC8F9ACE-38F7-894B-A751-FC88CE0BF859}">
      <dsp:nvSpPr>
        <dsp:cNvPr id="0" name=""/>
        <dsp:cNvSpPr/>
      </dsp:nvSpPr>
      <dsp:spPr>
        <a:xfrm>
          <a:off x="494112" y="-223255"/>
          <a:ext cx="2222684" cy="2222684"/>
        </a:xfrm>
        <a:custGeom>
          <a:avLst/>
          <a:gdLst/>
          <a:ahLst/>
          <a:cxnLst/>
          <a:rect l="0" t="0" r="0" b="0"/>
          <a:pathLst>
            <a:path>
              <a:moveTo>
                <a:pt x="872860" y="2196795"/>
              </a:moveTo>
              <a:arcTo wR="1111342" hR="1111342" stAng="6143486" swAng="10791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801226-59AC-A44A-8E8D-A0156CB84890}">
      <dsp:nvSpPr>
        <dsp:cNvPr id="0" name=""/>
        <dsp:cNvSpPr/>
      </dsp:nvSpPr>
      <dsp:spPr>
        <a:xfrm>
          <a:off x="378471" y="1111415"/>
          <a:ext cx="1035028" cy="6727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Select new point to simulate</a:t>
          </a:r>
        </a:p>
      </dsp:txBody>
      <dsp:txXfrm>
        <a:off x="411313" y="1144257"/>
        <a:ext cx="969344" cy="607084"/>
      </dsp:txXfrm>
    </dsp:sp>
    <dsp:sp modelId="{57CEFF92-9BD6-004B-87F5-287088D42608}">
      <dsp:nvSpPr>
        <dsp:cNvPr id="0" name=""/>
        <dsp:cNvSpPr/>
      </dsp:nvSpPr>
      <dsp:spPr>
        <a:xfrm>
          <a:off x="686257" y="716635"/>
          <a:ext cx="2222684" cy="2222684"/>
        </a:xfrm>
        <a:custGeom>
          <a:avLst/>
          <a:gdLst/>
          <a:ahLst/>
          <a:cxnLst/>
          <a:rect l="0" t="0" r="0" b="0"/>
          <a:pathLst>
            <a:path>
              <a:moveTo>
                <a:pt x="349160" y="302540"/>
              </a:moveTo>
              <a:arcTo wR="1111342" hR="1111342" stAng="13601989" swAng="120702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D2612-4028-BC45-AC5D-D68247A69277}">
      <dsp:nvSpPr>
        <dsp:cNvPr id="0" name=""/>
        <dsp:cNvSpPr/>
      </dsp:nvSpPr>
      <dsp:spPr>
        <a:xfrm>
          <a:off x="1481147" y="317935"/>
          <a:ext cx="1329071" cy="863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Simulate new DA map (config)</a:t>
          </a:r>
        </a:p>
      </dsp:txBody>
      <dsp:txXfrm>
        <a:off x="1523319" y="360107"/>
        <a:ext cx="1244727" cy="779552"/>
      </dsp:txXfrm>
    </dsp:sp>
    <dsp:sp modelId="{DB37A230-D6F7-3C4E-9B2D-AC196462BE6F}">
      <dsp:nvSpPr>
        <dsp:cNvPr id="0" name=""/>
        <dsp:cNvSpPr/>
      </dsp:nvSpPr>
      <dsp:spPr>
        <a:xfrm>
          <a:off x="1179653" y="1105072"/>
          <a:ext cx="2302280" cy="2302280"/>
        </a:xfrm>
        <a:custGeom>
          <a:avLst/>
          <a:gdLst/>
          <a:ahLst/>
          <a:cxnLst/>
          <a:rect l="0" t="0" r="0" b="0"/>
          <a:pathLst>
            <a:path>
              <a:moveTo>
                <a:pt x="1660069" y="118611"/>
              </a:moveTo>
              <a:arcTo wR="1151140" hR="1151140" stAng="17774309" swAng="94907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044CE-9338-C240-8109-F70D762F6D0A}">
      <dsp:nvSpPr>
        <dsp:cNvPr id="0" name=""/>
        <dsp:cNvSpPr/>
      </dsp:nvSpPr>
      <dsp:spPr>
        <a:xfrm>
          <a:off x="2454486" y="1474862"/>
          <a:ext cx="1363600" cy="863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Update objective model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(config </a:t>
          </a:r>
          <a:r>
            <a:rPr lang="en-US" sz="1100" kern="1200" dirty="0">
              <a:sym typeface="Wingdings" pitchFamily="2" charset="2"/>
            </a:rPr>
            <a:t> DA area)</a:t>
          </a:r>
          <a:endParaRPr lang="en-US" sz="1100" kern="1200" dirty="0"/>
        </a:p>
      </dsp:txBody>
      <dsp:txXfrm>
        <a:off x="2496658" y="1517034"/>
        <a:ext cx="1279256" cy="779552"/>
      </dsp:txXfrm>
    </dsp:sp>
    <dsp:sp modelId="{7CF4B92F-9B78-C846-A506-2E84D5411124}">
      <dsp:nvSpPr>
        <dsp:cNvPr id="0" name=""/>
        <dsp:cNvSpPr/>
      </dsp:nvSpPr>
      <dsp:spPr>
        <a:xfrm>
          <a:off x="1127012" y="224740"/>
          <a:ext cx="2302280" cy="2302280"/>
        </a:xfrm>
        <a:custGeom>
          <a:avLst/>
          <a:gdLst/>
          <a:ahLst/>
          <a:cxnLst/>
          <a:rect l="0" t="0" r="0" b="0"/>
          <a:pathLst>
            <a:path>
              <a:moveTo>
                <a:pt x="1557517" y="2228164"/>
              </a:moveTo>
              <a:arcTo wR="1151140" hR="1151140" stAng="4159667" swAng="24806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F79A2-0B91-5048-90A6-ADED645F1F7D}">
      <dsp:nvSpPr>
        <dsp:cNvPr id="0" name=""/>
        <dsp:cNvSpPr/>
      </dsp:nvSpPr>
      <dsp:spPr>
        <a:xfrm>
          <a:off x="566751" y="1474859"/>
          <a:ext cx="1329071" cy="863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Select new map to simulate</a:t>
          </a:r>
        </a:p>
      </dsp:txBody>
      <dsp:txXfrm>
        <a:off x="608923" y="1517031"/>
        <a:ext cx="1244727" cy="779552"/>
      </dsp:txXfrm>
    </dsp:sp>
    <dsp:sp modelId="{DC8F9ACE-38F7-894B-A751-FC88CE0BF859}">
      <dsp:nvSpPr>
        <dsp:cNvPr id="0" name=""/>
        <dsp:cNvSpPr/>
      </dsp:nvSpPr>
      <dsp:spPr>
        <a:xfrm>
          <a:off x="1145662" y="574705"/>
          <a:ext cx="2302280" cy="2302280"/>
        </a:xfrm>
        <a:custGeom>
          <a:avLst/>
          <a:gdLst/>
          <a:ahLst/>
          <a:cxnLst/>
          <a:rect l="0" t="0" r="0" b="0"/>
          <a:pathLst>
            <a:path>
              <a:moveTo>
                <a:pt x="62493" y="777010"/>
              </a:moveTo>
              <a:arcTo wR="1151140" hR="1151140" stAng="11937962" swAng="117259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D2612-4028-BC45-AC5D-D68247A69277}">
      <dsp:nvSpPr>
        <dsp:cNvPr id="0" name=""/>
        <dsp:cNvSpPr/>
      </dsp:nvSpPr>
      <dsp:spPr>
        <a:xfrm>
          <a:off x="1732495" y="293975"/>
          <a:ext cx="862105" cy="560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Simulate 200 points (config, x, y)</a:t>
          </a:r>
        </a:p>
      </dsp:txBody>
      <dsp:txXfrm>
        <a:off x="1759850" y="321330"/>
        <a:ext cx="807395" cy="505658"/>
      </dsp:txXfrm>
    </dsp:sp>
    <dsp:sp modelId="{DB37A230-D6F7-3C4E-9B2D-AC196462BE6F}">
      <dsp:nvSpPr>
        <dsp:cNvPr id="0" name=""/>
        <dsp:cNvSpPr/>
      </dsp:nvSpPr>
      <dsp:spPr>
        <a:xfrm>
          <a:off x="1261117" y="665251"/>
          <a:ext cx="2638092" cy="2638092"/>
        </a:xfrm>
        <a:custGeom>
          <a:avLst/>
          <a:gdLst/>
          <a:ahLst/>
          <a:cxnLst/>
          <a:rect l="0" t="0" r="0" b="0"/>
          <a:pathLst>
            <a:path>
              <a:moveTo>
                <a:pt x="1452743" y="6793"/>
              </a:moveTo>
              <a:arcTo wR="1319046" hR="1319046" stAng="16549047" swAng="94788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D3FCC9-37B1-D846-A0B7-3FAC28E5EE2B}">
      <dsp:nvSpPr>
        <dsp:cNvPr id="0" name=""/>
        <dsp:cNvSpPr/>
      </dsp:nvSpPr>
      <dsp:spPr>
        <a:xfrm>
          <a:off x="2912235" y="806996"/>
          <a:ext cx="862105" cy="560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Update training set</a:t>
          </a:r>
        </a:p>
      </dsp:txBody>
      <dsp:txXfrm>
        <a:off x="2939590" y="834351"/>
        <a:ext cx="807395" cy="505658"/>
      </dsp:txXfrm>
    </dsp:sp>
    <dsp:sp modelId="{F9FBB700-F15A-A547-8723-1065FD03BD49}">
      <dsp:nvSpPr>
        <dsp:cNvPr id="0" name=""/>
        <dsp:cNvSpPr/>
      </dsp:nvSpPr>
      <dsp:spPr>
        <a:xfrm>
          <a:off x="792121" y="-362"/>
          <a:ext cx="2638092" cy="2638092"/>
        </a:xfrm>
        <a:custGeom>
          <a:avLst/>
          <a:gdLst/>
          <a:ahLst/>
          <a:cxnLst/>
          <a:rect l="0" t="0" r="0" b="0"/>
          <a:pathLst>
            <a:path>
              <a:moveTo>
                <a:pt x="2633459" y="1429504"/>
              </a:moveTo>
              <a:arcTo wR="1319046" hR="1319046" stAng="288217" swAng="48579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044CE-9338-C240-8109-F70D762F6D0A}">
      <dsp:nvSpPr>
        <dsp:cNvPr id="0" name=""/>
        <dsp:cNvSpPr/>
      </dsp:nvSpPr>
      <dsp:spPr>
        <a:xfrm>
          <a:off x="2900259" y="1673150"/>
          <a:ext cx="862105" cy="560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Retrain DAMA NNs</a:t>
          </a:r>
        </a:p>
      </dsp:txBody>
      <dsp:txXfrm>
        <a:off x="2927614" y="1700505"/>
        <a:ext cx="807395" cy="505658"/>
      </dsp:txXfrm>
    </dsp:sp>
    <dsp:sp modelId="{7CF4B92F-9B78-C846-A506-2E84D5411124}">
      <dsp:nvSpPr>
        <dsp:cNvPr id="0" name=""/>
        <dsp:cNvSpPr/>
      </dsp:nvSpPr>
      <dsp:spPr>
        <a:xfrm>
          <a:off x="1254086" y="-243221"/>
          <a:ext cx="2638092" cy="2638092"/>
        </a:xfrm>
        <a:custGeom>
          <a:avLst/>
          <a:gdLst/>
          <a:ahLst/>
          <a:cxnLst/>
          <a:rect l="0" t="0" r="0" b="0"/>
          <a:pathLst>
            <a:path>
              <a:moveTo>
                <a:pt x="1837609" y="2531883"/>
              </a:moveTo>
              <a:arcTo wR="1319046" hR="1319046" stAng="4011017" swAng="10038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F79A2-0B91-5048-90A6-ADED645F1F7D}">
      <dsp:nvSpPr>
        <dsp:cNvPr id="0" name=""/>
        <dsp:cNvSpPr/>
      </dsp:nvSpPr>
      <dsp:spPr>
        <a:xfrm>
          <a:off x="1732494" y="2220016"/>
          <a:ext cx="862105" cy="560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Run GA on surrogate</a:t>
          </a:r>
        </a:p>
      </dsp:txBody>
      <dsp:txXfrm>
        <a:off x="1759849" y="2247371"/>
        <a:ext cx="807395" cy="505658"/>
      </dsp:txXfrm>
    </dsp:sp>
    <dsp:sp modelId="{DC8F9ACE-38F7-894B-A751-FC88CE0BF859}">
      <dsp:nvSpPr>
        <dsp:cNvPr id="0" name=""/>
        <dsp:cNvSpPr/>
      </dsp:nvSpPr>
      <dsp:spPr>
        <a:xfrm>
          <a:off x="595768" y="-239631"/>
          <a:ext cx="2638092" cy="2638092"/>
        </a:xfrm>
        <a:custGeom>
          <a:avLst/>
          <a:gdLst/>
          <a:ahLst/>
          <a:cxnLst/>
          <a:rect l="0" t="0" r="0" b="0"/>
          <a:pathLst>
            <a:path>
              <a:moveTo>
                <a:pt x="1023241" y="2604496"/>
              </a:moveTo>
              <a:arcTo wR="1319046" hR="1319046" stAng="6177549" swAng="9148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801226-59AC-A44A-8E8D-A0156CB84890}">
      <dsp:nvSpPr>
        <dsp:cNvPr id="0" name=""/>
        <dsp:cNvSpPr/>
      </dsp:nvSpPr>
      <dsp:spPr>
        <a:xfrm>
          <a:off x="641775" y="1622517"/>
          <a:ext cx="862105" cy="560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Select pareto front (PF)</a:t>
          </a:r>
        </a:p>
      </dsp:txBody>
      <dsp:txXfrm>
        <a:off x="669130" y="1649872"/>
        <a:ext cx="807395" cy="505658"/>
      </dsp:txXfrm>
    </dsp:sp>
    <dsp:sp modelId="{57CEFF92-9BD6-004B-87F5-287088D42608}">
      <dsp:nvSpPr>
        <dsp:cNvPr id="0" name=""/>
        <dsp:cNvSpPr/>
      </dsp:nvSpPr>
      <dsp:spPr>
        <a:xfrm>
          <a:off x="954571" y="-142274"/>
          <a:ext cx="2638092" cy="2638092"/>
        </a:xfrm>
        <a:custGeom>
          <a:avLst/>
          <a:gdLst/>
          <a:ahLst/>
          <a:cxnLst/>
          <a:rect l="0" t="0" r="0" b="0"/>
          <a:pathLst>
            <a:path>
              <a:moveTo>
                <a:pt x="60815" y="1714946"/>
              </a:moveTo>
              <a:arcTo wR="1319046" hR="1319046" stAng="9752034" swAng="41239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752248-A3E8-CE45-BCF3-B853548C76CA}">
      <dsp:nvSpPr>
        <dsp:cNvPr id="0" name=""/>
        <dsp:cNvSpPr/>
      </dsp:nvSpPr>
      <dsp:spPr>
        <a:xfrm>
          <a:off x="627579" y="806997"/>
          <a:ext cx="862105" cy="560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Select border points from PF</a:t>
          </a:r>
        </a:p>
      </dsp:txBody>
      <dsp:txXfrm>
        <a:off x="654934" y="834352"/>
        <a:ext cx="807395" cy="505658"/>
      </dsp:txXfrm>
    </dsp:sp>
    <dsp:sp modelId="{EFA7FEE6-60DF-1A45-A58D-C6C040D4FA6E}">
      <dsp:nvSpPr>
        <dsp:cNvPr id="0" name=""/>
        <dsp:cNvSpPr/>
      </dsp:nvSpPr>
      <dsp:spPr>
        <a:xfrm>
          <a:off x="504198" y="669753"/>
          <a:ext cx="2638092" cy="2638092"/>
        </a:xfrm>
        <a:custGeom>
          <a:avLst/>
          <a:gdLst/>
          <a:ahLst/>
          <a:cxnLst/>
          <a:rect l="0" t="0" r="0" b="0"/>
          <a:pathLst>
            <a:path>
              <a:moveTo>
                <a:pt x="826784" y="95297"/>
              </a:moveTo>
              <a:arcTo wR="1319046" hR="1319046" stAng="14885232" swAng="81069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D2612-4028-BC45-AC5D-D68247A69277}">
      <dsp:nvSpPr>
        <dsp:cNvPr id="0" name=""/>
        <dsp:cNvSpPr/>
      </dsp:nvSpPr>
      <dsp:spPr>
        <a:xfrm>
          <a:off x="1479511" y="246974"/>
          <a:ext cx="1035028" cy="6727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Simulate single point (config, x, y)</a:t>
          </a:r>
        </a:p>
      </dsp:txBody>
      <dsp:txXfrm>
        <a:off x="1512353" y="279816"/>
        <a:ext cx="969344" cy="607084"/>
      </dsp:txXfrm>
    </dsp:sp>
    <dsp:sp modelId="{DB37A230-D6F7-3C4E-9B2D-AC196462BE6F}">
      <dsp:nvSpPr>
        <dsp:cNvPr id="0" name=""/>
        <dsp:cNvSpPr/>
      </dsp:nvSpPr>
      <dsp:spPr>
        <a:xfrm>
          <a:off x="1095430" y="704263"/>
          <a:ext cx="2222684" cy="2222684"/>
        </a:xfrm>
        <a:custGeom>
          <a:avLst/>
          <a:gdLst/>
          <a:ahLst/>
          <a:cxnLst/>
          <a:rect l="0" t="0" r="0" b="0"/>
          <a:pathLst>
            <a:path>
              <a:moveTo>
                <a:pt x="1543672" y="87539"/>
              </a:moveTo>
              <a:arcTo wR="1111342" hR="1111342" stAng="17573598" swAng="125829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044CE-9338-C240-8109-F70D762F6D0A}">
      <dsp:nvSpPr>
        <dsp:cNvPr id="0" name=""/>
        <dsp:cNvSpPr/>
      </dsp:nvSpPr>
      <dsp:spPr>
        <a:xfrm>
          <a:off x="2601156" y="1111415"/>
          <a:ext cx="1035028" cy="6727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Retrain DA Map Surrogate</a:t>
          </a:r>
        </a:p>
      </dsp:txBody>
      <dsp:txXfrm>
        <a:off x="2633998" y="1144257"/>
        <a:ext cx="969344" cy="607084"/>
      </dsp:txXfrm>
    </dsp:sp>
    <dsp:sp modelId="{7CF4B92F-9B78-C846-A506-2E84D5411124}">
      <dsp:nvSpPr>
        <dsp:cNvPr id="0" name=""/>
        <dsp:cNvSpPr/>
      </dsp:nvSpPr>
      <dsp:spPr>
        <a:xfrm>
          <a:off x="1271543" y="-203342"/>
          <a:ext cx="2222684" cy="2222684"/>
        </a:xfrm>
        <a:custGeom>
          <a:avLst/>
          <a:gdLst/>
          <a:ahLst/>
          <a:cxnLst/>
          <a:rect l="0" t="0" r="0" b="0"/>
          <a:pathLst>
            <a:path>
              <a:moveTo>
                <a:pt x="1697103" y="2055781"/>
              </a:moveTo>
              <a:arcTo wR="1111342" hR="1111342" stAng="3491517" swAng="11309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F79A2-0B91-5048-90A6-ADED645F1F7D}">
      <dsp:nvSpPr>
        <dsp:cNvPr id="0" name=""/>
        <dsp:cNvSpPr/>
      </dsp:nvSpPr>
      <dsp:spPr>
        <a:xfrm>
          <a:off x="1479510" y="1869659"/>
          <a:ext cx="1035028" cy="6727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Calculate objective from surrogate</a:t>
          </a:r>
        </a:p>
      </dsp:txBody>
      <dsp:txXfrm>
        <a:off x="1512352" y="1902501"/>
        <a:ext cx="969344" cy="607084"/>
      </dsp:txXfrm>
    </dsp:sp>
    <dsp:sp modelId="{DC8F9ACE-38F7-894B-A751-FC88CE0BF859}">
      <dsp:nvSpPr>
        <dsp:cNvPr id="0" name=""/>
        <dsp:cNvSpPr/>
      </dsp:nvSpPr>
      <dsp:spPr>
        <a:xfrm>
          <a:off x="494112" y="-223255"/>
          <a:ext cx="2222684" cy="2222684"/>
        </a:xfrm>
        <a:custGeom>
          <a:avLst/>
          <a:gdLst/>
          <a:ahLst/>
          <a:cxnLst/>
          <a:rect l="0" t="0" r="0" b="0"/>
          <a:pathLst>
            <a:path>
              <a:moveTo>
                <a:pt x="872860" y="2196795"/>
              </a:moveTo>
              <a:arcTo wR="1111342" hR="1111342" stAng="6143486" swAng="10791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801226-59AC-A44A-8E8D-A0156CB84890}">
      <dsp:nvSpPr>
        <dsp:cNvPr id="0" name=""/>
        <dsp:cNvSpPr/>
      </dsp:nvSpPr>
      <dsp:spPr>
        <a:xfrm>
          <a:off x="378471" y="1111415"/>
          <a:ext cx="1035028" cy="6727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Select new point to simulate</a:t>
          </a:r>
        </a:p>
      </dsp:txBody>
      <dsp:txXfrm>
        <a:off x="411313" y="1144257"/>
        <a:ext cx="969344" cy="607084"/>
      </dsp:txXfrm>
    </dsp:sp>
    <dsp:sp modelId="{57CEFF92-9BD6-004B-87F5-287088D42608}">
      <dsp:nvSpPr>
        <dsp:cNvPr id="0" name=""/>
        <dsp:cNvSpPr/>
      </dsp:nvSpPr>
      <dsp:spPr>
        <a:xfrm>
          <a:off x="686257" y="716635"/>
          <a:ext cx="2222684" cy="2222684"/>
        </a:xfrm>
        <a:custGeom>
          <a:avLst/>
          <a:gdLst/>
          <a:ahLst/>
          <a:cxnLst/>
          <a:rect l="0" t="0" r="0" b="0"/>
          <a:pathLst>
            <a:path>
              <a:moveTo>
                <a:pt x="349160" y="302540"/>
              </a:moveTo>
              <a:arcTo wR="1111342" hR="1111342" stAng="13601989" swAng="120702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D2612-4028-BC45-AC5D-D68247A69277}">
      <dsp:nvSpPr>
        <dsp:cNvPr id="0" name=""/>
        <dsp:cNvSpPr/>
      </dsp:nvSpPr>
      <dsp:spPr>
        <a:xfrm>
          <a:off x="1481147" y="317935"/>
          <a:ext cx="1329071" cy="863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Simulate new DA map (config)</a:t>
          </a:r>
        </a:p>
      </dsp:txBody>
      <dsp:txXfrm>
        <a:off x="1523319" y="360107"/>
        <a:ext cx="1244727" cy="779552"/>
      </dsp:txXfrm>
    </dsp:sp>
    <dsp:sp modelId="{DB37A230-D6F7-3C4E-9B2D-AC196462BE6F}">
      <dsp:nvSpPr>
        <dsp:cNvPr id="0" name=""/>
        <dsp:cNvSpPr/>
      </dsp:nvSpPr>
      <dsp:spPr>
        <a:xfrm>
          <a:off x="1179653" y="1105072"/>
          <a:ext cx="2302280" cy="2302280"/>
        </a:xfrm>
        <a:custGeom>
          <a:avLst/>
          <a:gdLst/>
          <a:ahLst/>
          <a:cxnLst/>
          <a:rect l="0" t="0" r="0" b="0"/>
          <a:pathLst>
            <a:path>
              <a:moveTo>
                <a:pt x="1660069" y="118611"/>
              </a:moveTo>
              <a:arcTo wR="1151140" hR="1151140" stAng="17774309" swAng="94907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044CE-9338-C240-8109-F70D762F6D0A}">
      <dsp:nvSpPr>
        <dsp:cNvPr id="0" name=""/>
        <dsp:cNvSpPr/>
      </dsp:nvSpPr>
      <dsp:spPr>
        <a:xfrm>
          <a:off x="2454486" y="1474862"/>
          <a:ext cx="1363600" cy="863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Update objective model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(config </a:t>
          </a:r>
          <a:r>
            <a:rPr lang="en-US" sz="1100" kern="1200" dirty="0">
              <a:sym typeface="Wingdings" pitchFamily="2" charset="2"/>
            </a:rPr>
            <a:t> DA area)</a:t>
          </a:r>
          <a:endParaRPr lang="en-US" sz="1100" kern="1200" dirty="0"/>
        </a:p>
      </dsp:txBody>
      <dsp:txXfrm>
        <a:off x="2496658" y="1517034"/>
        <a:ext cx="1279256" cy="779552"/>
      </dsp:txXfrm>
    </dsp:sp>
    <dsp:sp modelId="{7CF4B92F-9B78-C846-A506-2E84D5411124}">
      <dsp:nvSpPr>
        <dsp:cNvPr id="0" name=""/>
        <dsp:cNvSpPr/>
      </dsp:nvSpPr>
      <dsp:spPr>
        <a:xfrm>
          <a:off x="1127012" y="224740"/>
          <a:ext cx="2302280" cy="2302280"/>
        </a:xfrm>
        <a:custGeom>
          <a:avLst/>
          <a:gdLst/>
          <a:ahLst/>
          <a:cxnLst/>
          <a:rect l="0" t="0" r="0" b="0"/>
          <a:pathLst>
            <a:path>
              <a:moveTo>
                <a:pt x="1557517" y="2228164"/>
              </a:moveTo>
              <a:arcTo wR="1151140" hR="1151140" stAng="4159667" swAng="24806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F79A2-0B91-5048-90A6-ADED645F1F7D}">
      <dsp:nvSpPr>
        <dsp:cNvPr id="0" name=""/>
        <dsp:cNvSpPr/>
      </dsp:nvSpPr>
      <dsp:spPr>
        <a:xfrm>
          <a:off x="566751" y="1474859"/>
          <a:ext cx="1329071" cy="863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Select new map to simulate</a:t>
          </a:r>
        </a:p>
      </dsp:txBody>
      <dsp:txXfrm>
        <a:off x="608923" y="1517031"/>
        <a:ext cx="1244727" cy="779552"/>
      </dsp:txXfrm>
    </dsp:sp>
    <dsp:sp modelId="{DC8F9ACE-38F7-894B-A751-FC88CE0BF859}">
      <dsp:nvSpPr>
        <dsp:cNvPr id="0" name=""/>
        <dsp:cNvSpPr/>
      </dsp:nvSpPr>
      <dsp:spPr>
        <a:xfrm>
          <a:off x="1145662" y="574705"/>
          <a:ext cx="2302280" cy="2302280"/>
        </a:xfrm>
        <a:custGeom>
          <a:avLst/>
          <a:gdLst/>
          <a:ahLst/>
          <a:cxnLst/>
          <a:rect l="0" t="0" r="0" b="0"/>
          <a:pathLst>
            <a:path>
              <a:moveTo>
                <a:pt x="62493" y="777010"/>
              </a:moveTo>
              <a:arcTo wR="1151140" hR="1151140" stAng="11937962" swAng="117259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35495-F173-444C-A30B-68E0E9A9826C}" type="datetimeFigureOut">
              <a:rPr lang="en-US" smtClean="0"/>
              <a:t>4/8/25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9C5E3-9689-C246-AE26-8E43B1C8A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706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97FBA-F169-46B9-B871-B5F97C6E2014}" type="datetimeFigureOut">
              <a:rPr lang="en-US" smtClean="0"/>
              <a:t>4/7/25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07383-C112-437D-A52A-F472BCEF0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6871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426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FCF0C-AEC0-85A8-6186-64D84BFED4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D227A0-7F76-D991-6326-2CF874CDED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306167-4592-B3AA-660C-F7FACAB2EE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CEE30F-8CC9-1D12-9664-4A13DA79C4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349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C49B3F-2621-0814-31B0-51BB9CB1BB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A38834-51FD-B618-C48A-DD9CD00292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5E8297-5A93-6536-2CE5-AC938D7050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2ECB00-84F5-39E0-4C85-9F8D71004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624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57DB2-C824-8EB1-152C-753DFF9A20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922D47-CA59-FBB3-47B5-E93C8E301F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2643F2-05AA-1FFD-FF99-E570D7DE04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45331-926D-7344-0B7C-14C3E11E49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4072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197003-249A-E36C-40CA-C5459C4EE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BB3C52-A3F5-F3EC-7B4F-FBA67D4551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C04080-40E2-1710-BCF7-0AABD579E9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AA110E-9786-313C-9D08-A1BB45104A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8499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59283-551E-CBF9-27EA-BBFC40DB8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E83D19-197A-4979-39F4-A347D84527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830910-1588-7DEB-6E1E-A04E52A06E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FE6775-AB6B-91EE-D378-100D6CA7FD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9639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866BF0-4B54-F163-2EE9-A5AC604D2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E5FD90-C297-4796-4B03-F163420E1C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F55DDA-59FC-A8A9-0CE2-5C97CA5051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93CBC-24F9-26C2-7812-14658516C5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57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604537-AC1F-AC00-07C1-68B4FF322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5BF315-C14F-BC7F-8437-9AC685A57E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EF2720-CD53-E74B-82C9-FBB9BBFAF3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377839-1305-2623-9C9F-C5673D129B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3900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BEDB9D-F01A-57E1-BDA3-04E365683D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97FBA9-EBBD-FF1F-7FE1-D3590287AE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54ABFB-1E03-8D45-7045-03C309F0F8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81950B-1B20-0FA8-94DB-AE61903915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113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1E2AF-7940-E355-F144-80104212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4E931F-35A3-DD9A-52C5-E57DAF8253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FB5522-2FD0-E196-4C0A-00758555BA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D6DFA-9659-FE1A-AFDD-82A728C509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7370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3E6E51-2A99-E7D9-B585-ED62B0FFB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6AA8E9-6F9C-5F50-CCEB-245CA03CD8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E8F706-7AC9-2FD8-A500-803944340C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8DFEE1-C413-BB1C-1DF3-D4749901D1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084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628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338847-0C68-632F-8FD6-2F9FC8C638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8E1588-2BF6-1BD5-1869-86AC56622A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C0638D-A8B1-70BE-9399-53E7BA2CA8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B6B76-C9CB-0721-DDEC-34A772FD19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737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976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833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E9173-DAB7-13CD-35FD-7BE0A20244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04E48E-5A9D-2F23-828C-FADD1FECBD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1753F3-A7B1-6371-8A73-972B5507D6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15EA9-B989-D7BA-BBFE-A7EE775C92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574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3526F-86DD-DFA3-459D-ED399DAD86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85B204-95E0-77D9-B632-C1CB46660E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61DBD3-8D64-B619-990D-CFC144C795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8A6DE-6398-B1A0-F5FD-ADA47CAE3E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538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E9816E-26C7-2E0C-065C-84D7DD219E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B9A8C2-C500-8B43-CDF8-278FA9E347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61C5FB-1BCF-5F55-DBE2-DD2D8B5609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ACA145-A1E2-0DE9-4350-5D3F4C7E1E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585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205CF-76E7-90E7-ED1B-5FB5391E4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37C752-F551-7D33-528E-ED600BEE83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2528CF-B60E-0F94-5528-1BDBCDE0B6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65DC0-3B41-88CA-74A3-D02F284C7D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339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54C63-46D7-8C34-1E3A-BCAF69A08C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194837-1C43-4BF8-E30A-88265DE077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5404F6-D36F-8E1B-424B-675E52C57C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473646-66BF-B6B6-437F-A96CE51C66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0A8A-16C0-4562-AD3A-B1BC2569C64A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602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5833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CA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0" y="0"/>
            <a:ext cx="9158400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5" y="6196868"/>
            <a:ext cx="2275566" cy="6611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338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6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4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4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4" y="2755012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934934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7572F4-7224-4932-BF20-76C77E1DD30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934934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7572F4-7224-4932-BF20-76C77E1DD30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934934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7572F4-7224-4932-BF20-76C77E1DD30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934934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7572F4-7224-4932-BF20-76C77E1DD30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1"/>
            <a:ext cx="2442340" cy="24320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1" y="1243584"/>
            <a:ext cx="3013075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934934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7572F4-7224-4932-BF20-76C77E1DD30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1956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 bwMode="auto">
          <a:xfrm>
            <a:off x="353963" y="0"/>
            <a:ext cx="8412480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Footer Placeholder 10"/>
          <p:cNvSpPr>
            <a:spLocks noGrp="1"/>
          </p:cNvSpPr>
          <p:nvPr>
            <p:ph type="ftr" sz="quarter" idx="10"/>
          </p:nvPr>
        </p:nvSpPr>
        <p:spPr>
          <a:xfrm>
            <a:off x="3200401" y="6356351"/>
            <a:ext cx="5257800" cy="365125"/>
          </a:xfrm>
          <a:prstGeom prst="rect">
            <a:avLst/>
          </a:prstGeom>
        </p:spPr>
        <p:txBody>
          <a:bodyPr lIns="91356" tIns="45678" rIns="91356" bIns="45678"/>
          <a:lstStyle>
            <a:lvl1pPr algn="r">
              <a:defRPr b="0">
                <a:solidFill>
                  <a:srgbClr val="146737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8382000" y="6351589"/>
            <a:ext cx="4572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71BFFFE-0D05-4D66-940B-5D906D6749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44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2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1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1993" tIns="57594" rIns="71993" bIns="45715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87572F4-7224-4932-BF20-76C77E1D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hf sldNum="0" hdr="0" ftr="0" dt="0"/>
  <p:txStyles>
    <p:titleStyle>
      <a:lvl1pPr algn="l" defTabSz="914305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305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153" indent="-223815" algn="l" defTabSz="914305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492" indent="-233339" algn="l" defTabSz="914305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305" indent="-223815" algn="l" defTabSz="914305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1881" indent="-179981" algn="l" defTabSz="914305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60" tIns="45583" rIns="91160" bIns="455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2439" y="866775"/>
            <a:ext cx="8410575" cy="525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60" tIns="45583" rIns="91160" bIns="455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3750" y="6351589"/>
            <a:ext cx="381000" cy="365125"/>
          </a:xfrm>
          <a:prstGeom prst="rect">
            <a:avLst/>
          </a:prstGeom>
        </p:spPr>
        <p:txBody>
          <a:bodyPr vert="horz" lIns="91160" tIns="45583" rIns="91160" bIns="45583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10663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706B74A-FC86-4F43-83EB-56E873241F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3" name="Picture 9" descr="horizontal-logo-green-tex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354776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337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600" b="1" kern="1200">
          <a:solidFill>
            <a:srgbClr val="106636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106636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106636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106636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106636"/>
          </a:solidFill>
          <a:latin typeface="Arial" charset="0"/>
          <a:cs typeface="Arial" charset="0"/>
        </a:defRPr>
      </a:lvl5pPr>
      <a:lvl6pPr marL="455808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106636"/>
          </a:solidFill>
          <a:latin typeface="Arial" charset="0"/>
          <a:cs typeface="Arial" charset="0"/>
        </a:defRPr>
      </a:lvl6pPr>
      <a:lvl7pPr marL="911616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106636"/>
          </a:solidFill>
          <a:latin typeface="Arial" charset="0"/>
          <a:cs typeface="Arial" charset="0"/>
        </a:defRPr>
      </a:lvl7pPr>
      <a:lvl8pPr marL="1367418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106636"/>
          </a:solidFill>
          <a:latin typeface="Arial" charset="0"/>
          <a:cs typeface="Arial" charset="0"/>
        </a:defRPr>
      </a:lvl8pPr>
      <a:lvl9pPr marL="1823231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106636"/>
          </a:solidFill>
          <a:latin typeface="Arial" charset="0"/>
          <a:cs typeface="Arial" charset="0"/>
        </a:defRPr>
      </a:lvl9pPr>
    </p:titleStyle>
    <p:bodyStyle>
      <a:lvl1pPr marL="340759" indent="-34075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146737"/>
          </a:solidFill>
          <a:latin typeface="Arial" pitchFamily="34" charset="0"/>
          <a:ea typeface="+mn-ea"/>
          <a:cs typeface="Arial" pitchFamily="34" charset="0"/>
        </a:defRPr>
      </a:lvl1pPr>
      <a:lvl2pPr marL="740157" indent="-2837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137977" indent="-22664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4432" indent="-22664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0891" indent="-22664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06945" indent="-227908" algn="l" defTabSz="9116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2753" indent="-227908" algn="l" defTabSz="9116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8560" indent="-227908" algn="l" defTabSz="9116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4367" indent="-227908" algn="l" defTabSz="9116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16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08" algn="l" defTabSz="9116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616" algn="l" defTabSz="9116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418" algn="l" defTabSz="9116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231" algn="l" defTabSz="9116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037" algn="l" defTabSz="9116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4846" algn="l" defTabSz="9116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656" algn="l" defTabSz="9116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464" algn="l" defTabSz="9116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21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microsoft.com/office/2007/relationships/diagramDrawing" Target="../diagrams/drawing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diagramColors" Target="../diagrams/colors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QuickStyle" Target="../diagrams/quickStyle6.xml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19.png"/><Relationship Id="rId10" Type="http://schemas.openxmlformats.org/officeDocument/2006/relationships/diagramLayout" Target="../diagrams/layout6.xml"/><Relationship Id="rId4" Type="http://schemas.openxmlformats.org/officeDocument/2006/relationships/diagramLayout" Target="../diagrams/layout5.xml"/><Relationship Id="rId9" Type="http://schemas.openxmlformats.org/officeDocument/2006/relationships/diagramData" Target="../diagrams/data6.xml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llieneis.github.io/bax-website/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microsoft.com/office/2007/relationships/diagramDrawing" Target="../diagrams/drawing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QuickStyle" Target="../diagrams/quickStyle3.xml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19.png"/><Relationship Id="rId10" Type="http://schemas.openxmlformats.org/officeDocument/2006/relationships/diagramLayout" Target="../diagrams/layout3.xml"/><Relationship Id="rId4" Type="http://schemas.openxmlformats.org/officeDocument/2006/relationships/diagramLayout" Target="../diagrams/layout2.xml"/><Relationship Id="rId9" Type="http://schemas.openxmlformats.org/officeDocument/2006/relationships/diagramData" Target="../diagrams/data3.xml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590800"/>
            <a:ext cx="6019800" cy="2187702"/>
          </a:xfrm>
        </p:spPr>
        <p:txBody>
          <a:bodyPr/>
          <a:lstStyle/>
          <a:p>
            <a:r>
              <a:rPr lang="en-US" sz="2000" i="1" dirty="0"/>
              <a:t>Apr 9, 2025</a:t>
            </a:r>
          </a:p>
          <a:p>
            <a:r>
              <a:rPr lang="en-US" sz="2000" dirty="0"/>
              <a:t>D. Ratner on behalf of Z. Zhang, X. Huang</a:t>
            </a:r>
          </a:p>
          <a:p>
            <a:r>
              <a:rPr lang="en-US" sz="2000" dirty="0"/>
              <a:t>SLAC National Accelerator Laboratory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81000" y="533400"/>
            <a:ext cx="6019800" cy="788289"/>
          </a:xfrm>
        </p:spPr>
        <p:txBody>
          <a:bodyPr/>
          <a:lstStyle/>
          <a:p>
            <a:r>
              <a:rPr lang="en-US" b="1" dirty="0"/>
              <a:t>Dynamic/Momentum Aperture Optimization with </a:t>
            </a:r>
            <a:r>
              <a:rPr lang="en-US" b="1" dirty="0" err="1"/>
              <a:t>MultipointBAX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216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E4302-1553-3E7B-E916-8725EF327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">
            <a:extLst>
              <a:ext uri="{FF2B5EF4-FFF2-40B4-BE49-F238E27FC236}">
                <a16:creationId xmlns:a16="http://schemas.microsoft.com/office/drawing/2014/main" id="{86843B96-A063-B553-922B-7356056C65C3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SSRL-X example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C659DD74-B22C-38F8-43FA-C5AF886C68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10</a:t>
            </a:fld>
            <a:endParaRPr lang="en-US" sz="1200" dirty="0"/>
          </a:p>
        </p:txBody>
      </p:sp>
      <p:sp>
        <p:nvSpPr>
          <p:cNvPr id="7" name="Google Shape;67;p14">
            <a:extLst>
              <a:ext uri="{FF2B5EF4-FFF2-40B4-BE49-F238E27FC236}">
                <a16:creationId xmlns:a16="http://schemas.microsoft.com/office/drawing/2014/main" id="{974A378E-2DA3-E072-4C3B-00442102ADAF}"/>
              </a:ext>
            </a:extLst>
          </p:cNvPr>
          <p:cNvSpPr txBox="1">
            <a:spLocks/>
          </p:cNvSpPr>
          <p:nvPr/>
        </p:nvSpPr>
        <p:spPr>
          <a:xfrm>
            <a:off x="304800" y="1525055"/>
            <a:ext cx="7150507" cy="4422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l" defTabSz="914305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153" indent="-223815" algn="l" defTabSz="914305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492" indent="-233339" algn="l" defTabSz="914305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305" indent="-223815" algn="l" defTabSz="914305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1881" indent="-179981" algn="l" defTabSz="914305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40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2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5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97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7500">
              <a:buSzPts val="1400"/>
            </a:pPr>
            <a:r>
              <a:rPr lang="en-US" sz="2000" dirty="0"/>
              <a:t>Test problem: Ring design for SSRL-X</a:t>
            </a:r>
          </a:p>
          <a:p>
            <a:pPr lvl="1"/>
            <a:r>
              <a:rPr lang="en-US" sz="1800" dirty="0"/>
              <a:t>Tuning 6 sextuple families</a:t>
            </a:r>
          </a:p>
          <a:p>
            <a:pPr marL="233338" lvl="1" indent="0">
              <a:buNone/>
            </a:pPr>
            <a:endParaRPr lang="en-US" sz="1800" dirty="0"/>
          </a:p>
          <a:p>
            <a:pPr indent="-317500">
              <a:buSzPts val="1400"/>
            </a:pPr>
            <a:r>
              <a:rPr lang="en-US" sz="1800" dirty="0"/>
              <a:t>Traditional approach</a:t>
            </a:r>
          </a:p>
          <a:p>
            <a:pPr lvl="1"/>
            <a:r>
              <a:rPr lang="en-US" sz="1800" dirty="0"/>
              <a:t>Parallel particle tracking to evaluate DA and MA</a:t>
            </a:r>
          </a:p>
          <a:p>
            <a:pPr lvl="2"/>
            <a:r>
              <a:rPr lang="en-US" sz="1800" dirty="0">
                <a:solidFill>
                  <a:srgbClr val="8C1515"/>
                </a:solidFill>
                <a:latin typeface="Fira Code Medium"/>
                <a:ea typeface="Fira Code Medium"/>
                <a:cs typeface="Fira Code Medium"/>
                <a:sym typeface="Fira Code Medium"/>
              </a:rPr>
              <a:t>1.3k</a:t>
            </a:r>
            <a:r>
              <a:rPr lang="en-US" sz="1800" dirty="0"/>
              <a:t> particle tracking for DA</a:t>
            </a:r>
          </a:p>
          <a:p>
            <a:pPr lvl="2"/>
            <a:r>
              <a:rPr lang="en-US" sz="1800" dirty="0">
                <a:solidFill>
                  <a:srgbClr val="8C1515"/>
                </a:solidFill>
                <a:latin typeface="Fira Code Medium"/>
                <a:ea typeface="Fira Code Medium"/>
                <a:cs typeface="Fira Code Medium"/>
                <a:sym typeface="Fira Code Medium"/>
              </a:rPr>
              <a:t>1.0k</a:t>
            </a:r>
            <a:r>
              <a:rPr lang="en-US" sz="1800" dirty="0"/>
              <a:t> particle tracking for MA</a:t>
            </a:r>
          </a:p>
          <a:p>
            <a:pPr lvl="1"/>
            <a:r>
              <a:rPr lang="en-US" sz="1800" dirty="0"/>
              <a:t>MOPSO:	</a:t>
            </a:r>
          </a:p>
          <a:p>
            <a:pPr lvl="2"/>
            <a:r>
              <a:rPr lang="en-US" sz="1800" dirty="0"/>
              <a:t>200+ pop/generation</a:t>
            </a:r>
          </a:p>
          <a:p>
            <a:pPr lvl="2"/>
            <a:r>
              <a:rPr lang="en-US" sz="1800" dirty="0"/>
              <a:t>100+ generations</a:t>
            </a:r>
          </a:p>
          <a:p>
            <a:pPr lvl="2"/>
            <a:r>
              <a:rPr lang="en-US" sz="1800" dirty="0">
                <a:solidFill>
                  <a:srgbClr val="8C1515"/>
                </a:solidFill>
                <a:highlight>
                  <a:srgbClr val="FFF2CC"/>
                </a:highlight>
                <a:latin typeface="Fira Code Medium"/>
                <a:ea typeface="Fira Code Medium"/>
                <a:cs typeface="Fira Code Medium"/>
                <a:sym typeface="Fira Code Medium"/>
              </a:rPr>
              <a:t>3-4M+</a:t>
            </a:r>
            <a:r>
              <a:rPr lang="en-US" sz="1800" dirty="0">
                <a:highlight>
                  <a:srgbClr val="FFF2CC"/>
                </a:highlight>
              </a:rPr>
              <a:t> </a:t>
            </a:r>
            <a:r>
              <a:rPr lang="en-US" sz="1800" dirty="0" err="1">
                <a:highlight>
                  <a:srgbClr val="FFF2CC"/>
                </a:highlight>
              </a:rPr>
              <a:t>trackings</a:t>
            </a:r>
            <a:r>
              <a:rPr lang="en-US" sz="1800" dirty="0">
                <a:highlight>
                  <a:srgbClr val="FFF2CC"/>
                </a:highlight>
              </a:rPr>
              <a:t> for both DA and MA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3E6EF8-2248-59EE-70BB-8DD389CE190C}"/>
              </a:ext>
            </a:extLst>
          </p:cNvPr>
          <p:cNvSpPr txBox="1"/>
          <p:nvPr/>
        </p:nvSpPr>
        <p:spPr>
          <a:xfrm>
            <a:off x="123075" y="64814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Zhang</a:t>
            </a:r>
          </a:p>
        </p:txBody>
      </p:sp>
    </p:spTree>
    <p:extLst>
      <p:ext uri="{BB962C8B-B14F-4D97-AF65-F5344CB8AC3E}">
        <p14:creationId xmlns:p14="http://schemas.microsoft.com/office/powerpoint/2010/main" val="3365158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65E41-FC93-2F8B-1659-9587C72CF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2C47A006-F4EB-019D-1336-749A7B3A21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11</a:t>
            </a:fld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49E74-6BEC-2A9F-B092-E66DEF83A26A}"/>
              </a:ext>
            </a:extLst>
          </p:cNvPr>
          <p:cNvSpPr txBox="1"/>
          <p:nvPr/>
        </p:nvSpPr>
        <p:spPr>
          <a:xfrm>
            <a:off x="3096703" y="1339204"/>
            <a:ext cx="2409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Full BAX procedure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3C3A07E-A0EF-E8E3-788C-8434549578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0280062"/>
              </p:ext>
            </p:extLst>
          </p:nvPr>
        </p:nvGraphicFramePr>
        <p:xfrm>
          <a:off x="3733800" y="3197456"/>
          <a:ext cx="4343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6DE39272-1BEA-4978-B7D9-25BBF95008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041" y="4136458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4" name="Google Shape;175;p18">
            <a:extLst>
              <a:ext uri="{FF2B5EF4-FFF2-40B4-BE49-F238E27FC236}">
                <a16:creationId xmlns:a16="http://schemas.microsoft.com/office/drawing/2014/main" id="{37CED7A8-0E43-D1F7-E67C-D711C56E757B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rcRect l="17019" t="18694" r="18440" b="14209"/>
          <a:stretch/>
        </p:blipFill>
        <p:spPr>
          <a:xfrm>
            <a:off x="5031257" y="2133600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Google Shape;175;p18">
            <a:extLst>
              <a:ext uri="{FF2B5EF4-FFF2-40B4-BE49-F238E27FC236}">
                <a16:creationId xmlns:a16="http://schemas.microsoft.com/office/drawing/2014/main" id="{B081CA8C-09D5-F043-BF7A-80CBD5379F3E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rcRect l="17019" t="18694" r="18440" b="14209"/>
          <a:stretch/>
        </p:blipFill>
        <p:spPr>
          <a:xfrm>
            <a:off x="5107457" y="2209800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Google Shape;175;p18">
            <a:extLst>
              <a:ext uri="{FF2B5EF4-FFF2-40B4-BE49-F238E27FC236}">
                <a16:creationId xmlns:a16="http://schemas.microsoft.com/office/drawing/2014/main" id="{552381C2-AD60-CA7E-0811-F71F8B6F8D10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rcRect l="17019" t="18694" r="18440" b="14209"/>
          <a:stretch/>
        </p:blipFill>
        <p:spPr>
          <a:xfrm>
            <a:off x="5183657" y="2286000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Google Shape;175;p18">
            <a:extLst>
              <a:ext uri="{FF2B5EF4-FFF2-40B4-BE49-F238E27FC236}">
                <a16:creationId xmlns:a16="http://schemas.microsoft.com/office/drawing/2014/main" id="{3B48DC70-6070-5709-F1E7-A04DF27E1A91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rcRect l="17019" t="18694" r="18440" b="14209"/>
          <a:stretch/>
        </p:blipFill>
        <p:spPr>
          <a:xfrm>
            <a:off x="5259857" y="2362200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BAFAC51-3FE8-5746-C967-D76003DCAE43}"/>
              </a:ext>
            </a:extLst>
          </p:cNvPr>
          <p:cNvSpPr/>
          <p:nvPr/>
        </p:nvSpPr>
        <p:spPr>
          <a:xfrm>
            <a:off x="5457977" y="2788920"/>
            <a:ext cx="182880" cy="1828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47EFEC-0AD3-9617-A1F4-734DE79F2BE2}"/>
              </a:ext>
            </a:extLst>
          </p:cNvPr>
          <p:cNvSpPr txBox="1"/>
          <p:nvPr/>
        </p:nvSpPr>
        <p:spPr>
          <a:xfrm>
            <a:off x="4310717" y="6100338"/>
            <a:ext cx="2690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BestConfig</a:t>
            </a:r>
            <a:r>
              <a:rPr lang="en-US" dirty="0"/>
              <a:t> = </a:t>
            </a:r>
            <a:r>
              <a:rPr lang="en-US" dirty="0" err="1"/>
              <a:t>ParetoFront</a:t>
            </a:r>
            <a:r>
              <a:rPr lang="en-US" dirty="0"/>
              <a:t>(Area(NN))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F2A544A-0DC4-2A19-4D19-5DAE60B900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523" y="4212658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993E7D4-A378-648D-9F10-874D2BCC86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23" y="4288858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A4673D0-8BD9-595B-AE80-CD847B9269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923" y="4365058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25" name="Google Shape;175;p18">
            <a:extLst>
              <a:ext uri="{FF2B5EF4-FFF2-40B4-BE49-F238E27FC236}">
                <a16:creationId xmlns:a16="http://schemas.microsoft.com/office/drawing/2014/main" id="{0787F61F-3B2D-DEA2-0679-3CFF7BA5D5A3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rcRect l="17019" t="18694" r="18440" b="14209"/>
          <a:stretch/>
        </p:blipFill>
        <p:spPr>
          <a:xfrm>
            <a:off x="5183657" y="2286000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6" name="Google Shape;175;p18">
            <a:extLst>
              <a:ext uri="{FF2B5EF4-FFF2-40B4-BE49-F238E27FC236}">
                <a16:creationId xmlns:a16="http://schemas.microsoft.com/office/drawing/2014/main" id="{2BBACDA1-D7F7-9015-D860-880AEE06C870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rcRect l="17019" t="18694" r="18440" b="14209"/>
          <a:stretch/>
        </p:blipFill>
        <p:spPr>
          <a:xfrm>
            <a:off x="5259857" y="2362200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7" name="Google Shape;175;p18">
            <a:extLst>
              <a:ext uri="{FF2B5EF4-FFF2-40B4-BE49-F238E27FC236}">
                <a16:creationId xmlns:a16="http://schemas.microsoft.com/office/drawing/2014/main" id="{8E20BE6B-ED31-0DBE-14A7-57605996B438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rcRect l="17019" t="18694" r="18440" b="14209"/>
          <a:stretch/>
        </p:blipFill>
        <p:spPr>
          <a:xfrm>
            <a:off x="5336057" y="2438400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8" name="Google Shape;175;p18">
            <a:extLst>
              <a:ext uri="{FF2B5EF4-FFF2-40B4-BE49-F238E27FC236}">
                <a16:creationId xmlns:a16="http://schemas.microsoft.com/office/drawing/2014/main" id="{10CC9720-40D6-3A55-359C-D7B9F47C47F5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rcRect l="17019" t="18694" r="18440" b="14209"/>
          <a:stretch/>
        </p:blipFill>
        <p:spPr>
          <a:xfrm>
            <a:off x="5412257" y="2514600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2E2E5BA2-8C3B-1A59-4DBA-4E950B5AC28C}"/>
              </a:ext>
            </a:extLst>
          </p:cNvPr>
          <p:cNvSpPr/>
          <p:nvPr/>
        </p:nvSpPr>
        <p:spPr>
          <a:xfrm>
            <a:off x="5610377" y="2941320"/>
            <a:ext cx="182880" cy="1828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89FF218-5F66-45B7-921A-A4E0234F9457}"/>
              </a:ext>
            </a:extLst>
          </p:cNvPr>
          <p:cNvSpPr/>
          <p:nvPr/>
        </p:nvSpPr>
        <p:spPr>
          <a:xfrm>
            <a:off x="6067577" y="2975501"/>
            <a:ext cx="182880" cy="1828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Google Shape;208;p21">
            <a:extLst>
              <a:ext uri="{FF2B5EF4-FFF2-40B4-BE49-F238E27FC236}">
                <a16:creationId xmlns:a16="http://schemas.microsoft.com/office/drawing/2014/main" id="{4F2A173B-2B48-BAC3-174E-A4B423571C9A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822137" y="3066941"/>
            <a:ext cx="973720" cy="8226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AA3F476-BC8D-2B98-468D-FA1A9AC98419}"/>
              </a:ext>
            </a:extLst>
          </p:cNvPr>
          <p:cNvSpPr txBox="1"/>
          <p:nvPr/>
        </p:nvSpPr>
        <p:spPr>
          <a:xfrm>
            <a:off x="27766" y="1966761"/>
            <a:ext cx="37246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B050"/>
                </a:solidFill>
              </a:rPr>
              <a:t>Initialize NN with 3000 points from random configs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C00000"/>
                </a:solidFill>
              </a:rPr>
              <a:t>Run 100 generations NSGA-II on NN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C00000"/>
                </a:solidFill>
              </a:rPr>
              <a:t>Select Pareto front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C00000"/>
                </a:solidFill>
              </a:rPr>
              <a:t>Select simulate 200 configs/points to simulate with random error seed for each point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C00000"/>
                </a:solidFill>
              </a:rPr>
              <a:t>Run 10 epochs retraining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C00000"/>
                </a:solidFill>
              </a:rPr>
              <a:t>Return to step 2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2F30F4"/>
                </a:solidFill>
              </a:rPr>
              <a:t>Final loop run full DA/MA simulations on selected points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5ECE8E0-5379-B56C-5D93-1205DBBFC121}"/>
              </a:ext>
            </a:extLst>
          </p:cNvPr>
          <p:cNvSpPr/>
          <p:nvPr/>
        </p:nvSpPr>
        <p:spPr>
          <a:xfrm>
            <a:off x="8077200" y="5746222"/>
            <a:ext cx="975958" cy="5021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Initialize 3000 random points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95B7372-EE09-BEB7-CC53-CB2270621136}"/>
              </a:ext>
            </a:extLst>
          </p:cNvPr>
          <p:cNvCxnSpPr>
            <a:cxnSpLocks/>
          </p:cNvCxnSpPr>
          <p:nvPr/>
        </p:nvCxnSpPr>
        <p:spPr>
          <a:xfrm flipH="1">
            <a:off x="7696200" y="5997311"/>
            <a:ext cx="2405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C11E41F0-962F-4181-4B49-6841B89979D5}"/>
              </a:ext>
            </a:extLst>
          </p:cNvPr>
          <p:cNvSpPr/>
          <p:nvPr/>
        </p:nvSpPr>
        <p:spPr>
          <a:xfrm>
            <a:off x="2813220" y="5816779"/>
            <a:ext cx="1252958" cy="502178"/>
          </a:xfrm>
          <a:prstGeom prst="roundRect">
            <a:avLst/>
          </a:prstGeom>
          <a:solidFill>
            <a:srgbClr val="2F30F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Last loop run full simulations on 10 configs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4351727-3F13-40BC-21BE-A9554C18AEE0}"/>
              </a:ext>
            </a:extLst>
          </p:cNvPr>
          <p:cNvCxnSpPr>
            <a:cxnSpLocks/>
          </p:cNvCxnSpPr>
          <p:nvPr/>
        </p:nvCxnSpPr>
        <p:spPr>
          <a:xfrm flipH="1">
            <a:off x="4019916" y="5393883"/>
            <a:ext cx="289081" cy="318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826B2646-CB54-BC12-A60D-E68782D58E42}"/>
              </a:ext>
            </a:extLst>
          </p:cNvPr>
          <p:cNvSpPr/>
          <p:nvPr/>
        </p:nvSpPr>
        <p:spPr>
          <a:xfrm>
            <a:off x="6612163" y="5759702"/>
            <a:ext cx="975958" cy="5021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Pre-train 100 epochs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46115BE-5FC7-1E76-0872-05C013DFCDFD}"/>
              </a:ext>
            </a:extLst>
          </p:cNvPr>
          <p:cNvCxnSpPr>
            <a:cxnSpLocks/>
          </p:cNvCxnSpPr>
          <p:nvPr/>
        </p:nvCxnSpPr>
        <p:spPr>
          <a:xfrm flipH="1" flipV="1">
            <a:off x="6402857" y="5789789"/>
            <a:ext cx="100979" cy="141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2">
            <a:extLst>
              <a:ext uri="{FF2B5EF4-FFF2-40B4-BE49-F238E27FC236}">
                <a16:creationId xmlns:a16="http://schemas.microsoft.com/office/drawing/2014/main" id="{9E52F785-D28A-6D3A-CF87-452E354F4D3A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SSRL-X example</a:t>
            </a:r>
          </a:p>
        </p:txBody>
      </p:sp>
    </p:spTree>
    <p:extLst>
      <p:ext uri="{BB962C8B-B14F-4D97-AF65-F5344CB8AC3E}">
        <p14:creationId xmlns:p14="http://schemas.microsoft.com/office/powerpoint/2010/main" val="3095034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00C94-EDB8-3962-8CED-3B735E9C0C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">
            <a:extLst>
              <a:ext uri="{FF2B5EF4-FFF2-40B4-BE49-F238E27FC236}">
                <a16:creationId xmlns:a16="http://schemas.microsoft.com/office/drawing/2014/main" id="{1210A655-F7D0-CA8F-4391-04F96905F205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SSRL-X example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82080A49-F207-6703-2158-062ACA9DD6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12</a:t>
            </a:fld>
            <a:endParaRPr lang="en-US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23C66A-EE88-A574-07A9-9399124C8EB0}"/>
              </a:ext>
            </a:extLst>
          </p:cNvPr>
          <p:cNvSpPr txBox="1"/>
          <p:nvPr/>
        </p:nvSpPr>
        <p:spPr>
          <a:xfrm>
            <a:off x="228600" y="1443427"/>
            <a:ext cx="81035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317500">
              <a:buSzPts val="1400"/>
            </a:pPr>
            <a:r>
              <a:rPr lang="en-US" dirty="0"/>
              <a:t>NN architecture: </a:t>
            </a:r>
          </a:p>
          <a:p>
            <a:pPr indent="-317500">
              <a:buSzPts val="1400"/>
              <a:buFont typeface="Arial" panose="020B0604020202020204" pitchFamily="34" charset="0"/>
              <a:buChar char="•"/>
            </a:pPr>
            <a:r>
              <a:rPr lang="en-US" dirty="0"/>
              <a:t>Neural field: config + coordinate </a:t>
            </a:r>
            <a:r>
              <a:rPr lang="en-US" dirty="0">
                <a:sym typeface="Wingdings" pitchFamily="2" charset="2"/>
              </a:rPr>
              <a:t> # of turns survived</a:t>
            </a:r>
          </a:p>
          <a:p>
            <a:pPr indent="-317500">
              <a:buSzPts val="1400"/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Moderate size: 6 layers, </a:t>
            </a:r>
            <a:r>
              <a:rPr lang="en-US" sz="1800" dirty="0">
                <a:sym typeface="Wingdings" pitchFamily="2" charset="2"/>
              </a:rPr>
              <a:t>~8M </a:t>
            </a:r>
            <a:r>
              <a:rPr lang="en-US" dirty="0">
                <a:sym typeface="Wingdings" pitchFamily="2" charset="2"/>
              </a:rPr>
              <a:t>parameters, not heavily optimized</a:t>
            </a:r>
            <a:endParaRPr lang="en-US" sz="1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121D4CA-69A9-D2D4-579C-CB34299821B0}"/>
              </a:ext>
            </a:extLst>
          </p:cNvPr>
          <p:cNvGrpSpPr/>
          <p:nvPr/>
        </p:nvGrpSpPr>
        <p:grpSpPr>
          <a:xfrm>
            <a:off x="76200" y="3063240"/>
            <a:ext cx="7741920" cy="3777663"/>
            <a:chOff x="76200" y="3063240"/>
            <a:chExt cx="7741920" cy="3777663"/>
          </a:xfrm>
        </p:grpSpPr>
        <p:pic>
          <p:nvPicPr>
            <p:cNvPr id="38" name="Picture 37" descr="A diagram of a diagram of a number of turns&#10;&#10;AI-generated content may be incorrect.">
              <a:extLst>
                <a:ext uri="{FF2B5EF4-FFF2-40B4-BE49-F238E27FC236}">
                  <a16:creationId xmlns:a16="http://schemas.microsoft.com/office/drawing/2014/main" id="{B5990BD0-96F2-EE12-2282-31FB5A8B3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4"/>
            <a:stretch/>
          </p:blipFill>
          <p:spPr>
            <a:xfrm>
              <a:off x="76200" y="3063240"/>
              <a:ext cx="7741920" cy="3777663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D061A11-BFDD-5D72-300E-54B2D67BA61E}"/>
                </a:ext>
              </a:extLst>
            </p:cNvPr>
            <p:cNvSpPr/>
            <p:nvPr/>
          </p:nvSpPr>
          <p:spPr>
            <a:xfrm>
              <a:off x="1524000" y="3886200"/>
              <a:ext cx="914400" cy="457200"/>
            </a:xfrm>
            <a:prstGeom prst="rect">
              <a:avLst/>
            </a:prstGeom>
            <a:solidFill>
              <a:srgbClr val="4A84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NN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D189354-41C7-330E-46AF-999CAC9292DC}"/>
                </a:ext>
              </a:extLst>
            </p:cNvPr>
            <p:cNvSpPr/>
            <p:nvPr/>
          </p:nvSpPr>
          <p:spPr>
            <a:xfrm>
              <a:off x="1524000" y="5562600"/>
              <a:ext cx="914400" cy="457200"/>
            </a:xfrm>
            <a:prstGeom prst="rect">
              <a:avLst/>
            </a:prstGeom>
            <a:solidFill>
              <a:srgbClr val="4A84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NN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0CD99B3-77B6-84FD-EEE1-BE76E234015E}"/>
              </a:ext>
            </a:extLst>
          </p:cNvPr>
          <p:cNvSpPr txBox="1"/>
          <p:nvPr/>
        </p:nvSpPr>
        <p:spPr>
          <a:xfrm>
            <a:off x="123075" y="64814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Zhang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A8A101-1FDD-02DF-E1A6-5D418D249C46}"/>
              </a:ext>
            </a:extLst>
          </p:cNvPr>
          <p:cNvSpPr txBox="1"/>
          <p:nvPr/>
        </p:nvSpPr>
        <p:spPr>
          <a:xfrm>
            <a:off x="3093695" y="2968699"/>
            <a:ext cx="1445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 pipeline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A8B41C-83D4-9DDB-B8B7-A0E193E70B8C}"/>
              </a:ext>
            </a:extLst>
          </p:cNvPr>
          <p:cNvSpPr txBox="1"/>
          <p:nvPr/>
        </p:nvSpPr>
        <p:spPr>
          <a:xfrm>
            <a:off x="3100700" y="6335929"/>
            <a:ext cx="147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 pipeline</a:t>
            </a:r>
          </a:p>
        </p:txBody>
      </p:sp>
    </p:spTree>
    <p:extLst>
      <p:ext uri="{BB962C8B-B14F-4D97-AF65-F5344CB8AC3E}">
        <p14:creationId xmlns:p14="http://schemas.microsoft.com/office/powerpoint/2010/main" val="3933455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87AB9-4990-B232-6ECF-0158E858B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">
            <a:extLst>
              <a:ext uri="{FF2B5EF4-FFF2-40B4-BE49-F238E27FC236}">
                <a16:creationId xmlns:a16="http://schemas.microsoft.com/office/drawing/2014/main" id="{C281DEE3-A1E6-CB98-C0D0-FB79A57D3585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SSRL-X example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E3C7633C-16EC-E735-09D3-2555A0F6E5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13</a:t>
            </a:fld>
            <a:endParaRPr lang="en-US" sz="120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C3AD07A-6486-EF44-E59D-405EEED8E32C}"/>
              </a:ext>
            </a:extLst>
          </p:cNvPr>
          <p:cNvGrpSpPr/>
          <p:nvPr/>
        </p:nvGrpSpPr>
        <p:grpSpPr>
          <a:xfrm>
            <a:off x="73152" y="3067193"/>
            <a:ext cx="7726679" cy="3768508"/>
            <a:chOff x="73152" y="3067193"/>
            <a:chExt cx="7726679" cy="3768508"/>
          </a:xfrm>
        </p:grpSpPr>
        <p:pic>
          <p:nvPicPr>
            <p:cNvPr id="40" name="Picture 39" descr="A diagram of a graph&#10;&#10;AI-generated content may be incorrect.">
              <a:extLst>
                <a:ext uri="{FF2B5EF4-FFF2-40B4-BE49-F238E27FC236}">
                  <a16:creationId xmlns:a16="http://schemas.microsoft.com/office/drawing/2014/main" id="{FA317E2C-1F3B-00F1-156C-F427DF2A9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2" y="3067193"/>
              <a:ext cx="7726679" cy="3768508"/>
            </a:xfrm>
            <a:prstGeom prst="rect">
              <a:avLst/>
            </a:prstGeom>
          </p:spPr>
        </p:pic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1E44E6C-33C0-F342-2CBA-5AF66B6D9675}"/>
                </a:ext>
              </a:extLst>
            </p:cNvPr>
            <p:cNvSpPr/>
            <p:nvPr/>
          </p:nvSpPr>
          <p:spPr>
            <a:xfrm>
              <a:off x="1524000" y="3886200"/>
              <a:ext cx="914400" cy="457200"/>
            </a:xfrm>
            <a:prstGeom prst="rect">
              <a:avLst/>
            </a:prstGeom>
            <a:solidFill>
              <a:srgbClr val="4A84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NN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0BBD04F-305F-A089-1AC8-23B1832A44A4}"/>
                </a:ext>
              </a:extLst>
            </p:cNvPr>
            <p:cNvSpPr/>
            <p:nvPr/>
          </p:nvSpPr>
          <p:spPr>
            <a:xfrm>
              <a:off x="1524000" y="5562600"/>
              <a:ext cx="914400" cy="457200"/>
            </a:xfrm>
            <a:prstGeom prst="rect">
              <a:avLst/>
            </a:prstGeom>
            <a:solidFill>
              <a:srgbClr val="4A84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NN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C8874B15-09A1-0174-C060-13DAF096F83F}"/>
              </a:ext>
            </a:extLst>
          </p:cNvPr>
          <p:cNvSpPr txBox="1"/>
          <p:nvPr/>
        </p:nvSpPr>
        <p:spPr>
          <a:xfrm>
            <a:off x="123075" y="64814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Zhang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38C46EC-7A15-6F47-3C97-5158CF6D58B1}"/>
              </a:ext>
            </a:extLst>
          </p:cNvPr>
          <p:cNvSpPr txBox="1"/>
          <p:nvPr/>
        </p:nvSpPr>
        <p:spPr>
          <a:xfrm>
            <a:off x="3093695" y="2968699"/>
            <a:ext cx="1445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 pipeline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BCAB842-5F17-A179-45CA-55A8309C70C1}"/>
              </a:ext>
            </a:extLst>
          </p:cNvPr>
          <p:cNvSpPr txBox="1"/>
          <p:nvPr/>
        </p:nvSpPr>
        <p:spPr>
          <a:xfrm>
            <a:off x="3100700" y="6335929"/>
            <a:ext cx="147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 pipeline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D58407-88C1-812A-B7AF-AD6325AB8BB0}"/>
              </a:ext>
            </a:extLst>
          </p:cNvPr>
          <p:cNvSpPr txBox="1"/>
          <p:nvPr/>
        </p:nvSpPr>
        <p:spPr>
          <a:xfrm>
            <a:off x="228600" y="1443427"/>
            <a:ext cx="81035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317500">
              <a:buSzPts val="1400"/>
            </a:pPr>
            <a:r>
              <a:rPr lang="en-US" dirty="0"/>
              <a:t>NN architecture: </a:t>
            </a:r>
          </a:p>
          <a:p>
            <a:pPr indent="-317500">
              <a:buSzPts val="1400"/>
              <a:buFont typeface="Arial" panose="020B0604020202020204" pitchFamily="34" charset="0"/>
              <a:buChar char="•"/>
            </a:pPr>
            <a:r>
              <a:rPr lang="en-US" dirty="0"/>
              <a:t>Neural field: config + coordinate </a:t>
            </a:r>
            <a:r>
              <a:rPr lang="en-US" dirty="0">
                <a:sym typeface="Wingdings" pitchFamily="2" charset="2"/>
              </a:rPr>
              <a:t> # of turns survived</a:t>
            </a:r>
          </a:p>
          <a:p>
            <a:pPr indent="-317500">
              <a:buSzPts val="1400"/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Moderate size: 6 layers, </a:t>
            </a:r>
            <a:r>
              <a:rPr lang="en-US" sz="1800" dirty="0">
                <a:sym typeface="Wingdings" pitchFamily="2" charset="2"/>
              </a:rPr>
              <a:t>~8M </a:t>
            </a:r>
            <a:r>
              <a:rPr lang="en-US" dirty="0">
                <a:sym typeface="Wingdings" pitchFamily="2" charset="2"/>
              </a:rPr>
              <a:t>parameters, not heavily optimized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3079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09234-39C2-88D8-9EBE-F6E79B5B3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">
            <a:extLst>
              <a:ext uri="{FF2B5EF4-FFF2-40B4-BE49-F238E27FC236}">
                <a16:creationId xmlns:a16="http://schemas.microsoft.com/office/drawing/2014/main" id="{EFC9E097-CC27-8201-A668-8D95C11D7468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SSRL-X example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77AD1E73-812C-520F-B3E3-7F815E3DF9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14</a:t>
            </a:fld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7F094B-BE55-5067-9D38-588E37486239}"/>
              </a:ext>
            </a:extLst>
          </p:cNvPr>
          <p:cNvSpPr txBox="1"/>
          <p:nvPr/>
        </p:nvSpPr>
        <p:spPr>
          <a:xfrm>
            <a:off x="1828800" y="1388844"/>
            <a:ext cx="5115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Evolution of the NN prediction vs. BAX loop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3658A9-E34A-43DE-3FAA-6641283BF731}"/>
              </a:ext>
            </a:extLst>
          </p:cNvPr>
          <p:cNvSpPr txBox="1"/>
          <p:nvPr/>
        </p:nvSpPr>
        <p:spPr>
          <a:xfrm>
            <a:off x="123075" y="64814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Zhang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2B6B6C-8161-E27B-28C4-FFC6178CCC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714"/>
            <a:ext cx="7772400" cy="22206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D21B83-3009-BA1E-B5D6-CBAED9DB22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57400"/>
            <a:ext cx="7772400" cy="2220685"/>
          </a:xfrm>
          <a:prstGeom prst="rect">
            <a:avLst/>
          </a:prstGeom>
        </p:spPr>
      </p:pic>
      <p:pic>
        <p:nvPicPr>
          <p:cNvPr id="10" name="Picture 9" descr="A close-up of a graph&#10;&#10;AI-generated content may be incorrect.">
            <a:extLst>
              <a:ext uri="{FF2B5EF4-FFF2-40B4-BE49-F238E27FC236}">
                <a16:creationId xmlns:a16="http://schemas.microsoft.com/office/drawing/2014/main" id="{11B63FFE-5CFF-9619-DFA8-38CAAE1B23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90" y="4220017"/>
            <a:ext cx="7772400" cy="222068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8AA549D-8839-CF80-022F-2E0A5AD5549C}"/>
              </a:ext>
            </a:extLst>
          </p:cNvPr>
          <p:cNvSpPr txBox="1"/>
          <p:nvPr/>
        </p:nvSpPr>
        <p:spPr>
          <a:xfrm rot="16200000">
            <a:off x="-364739" y="2968776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NN prediction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22F4E5-78DB-9280-36A4-808B1331F0AE}"/>
              </a:ext>
            </a:extLst>
          </p:cNvPr>
          <p:cNvSpPr txBox="1"/>
          <p:nvPr/>
        </p:nvSpPr>
        <p:spPr>
          <a:xfrm rot="16200000">
            <a:off x="-382191" y="520213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GT Simulation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FE4B27-C738-7BA2-B4B3-9BCB11EC9183}"/>
              </a:ext>
            </a:extLst>
          </p:cNvPr>
          <p:cNvSpPr txBox="1"/>
          <p:nvPr/>
        </p:nvSpPr>
        <p:spPr>
          <a:xfrm>
            <a:off x="2285908" y="6321623"/>
            <a:ext cx="2744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56DB28-6FB6-B51A-734D-BAC8E83AF8C6}"/>
              </a:ext>
            </a:extLst>
          </p:cNvPr>
          <p:cNvSpPr txBox="1"/>
          <p:nvPr/>
        </p:nvSpPr>
        <p:spPr>
          <a:xfrm>
            <a:off x="5473714" y="6315074"/>
            <a:ext cx="62228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s-pos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6B11B8-C7C1-0562-4B1C-DA2F4A771214}"/>
              </a:ext>
            </a:extLst>
          </p:cNvPr>
          <p:cNvSpPr txBox="1"/>
          <p:nvPr/>
        </p:nvSpPr>
        <p:spPr>
          <a:xfrm rot="16200000">
            <a:off x="737895" y="5128426"/>
            <a:ext cx="2744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C244DC-F30F-1B8E-95BB-2CD4A525A03A}"/>
              </a:ext>
            </a:extLst>
          </p:cNvPr>
          <p:cNvSpPr txBox="1"/>
          <p:nvPr/>
        </p:nvSpPr>
        <p:spPr>
          <a:xfrm rot="16200000">
            <a:off x="764408" y="2948138"/>
            <a:ext cx="2744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306001-DF8F-55FD-8AA0-7DAC92FA3C0F}"/>
              </a:ext>
            </a:extLst>
          </p:cNvPr>
          <p:cNvSpPr txBox="1"/>
          <p:nvPr/>
        </p:nvSpPr>
        <p:spPr>
          <a:xfrm rot="16200000">
            <a:off x="3607416" y="5189419"/>
            <a:ext cx="10791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momentum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3A2395-E6D6-A904-E52A-A3E18B0DE5D8}"/>
              </a:ext>
            </a:extLst>
          </p:cNvPr>
          <p:cNvSpPr txBox="1"/>
          <p:nvPr/>
        </p:nvSpPr>
        <p:spPr>
          <a:xfrm rot="16200000">
            <a:off x="3681068" y="2984820"/>
            <a:ext cx="10791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momentum</a:t>
            </a:r>
          </a:p>
        </p:txBody>
      </p:sp>
    </p:spTree>
    <p:extLst>
      <p:ext uri="{BB962C8B-B14F-4D97-AF65-F5344CB8AC3E}">
        <p14:creationId xmlns:p14="http://schemas.microsoft.com/office/powerpoint/2010/main" val="4157676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D2426-EAB8-E960-0E1F-2D25DFEC4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">
            <a:extLst>
              <a:ext uri="{FF2B5EF4-FFF2-40B4-BE49-F238E27FC236}">
                <a16:creationId xmlns:a16="http://schemas.microsoft.com/office/drawing/2014/main" id="{86FC80C7-7317-0181-9DDD-ED5CD9661004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SSRL-X example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0C43FAE5-3C4B-AC85-B25E-DD42336795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15</a:t>
            </a:fld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E1C1CB-09C8-0AD0-8A5A-1910C48E25D4}"/>
              </a:ext>
            </a:extLst>
          </p:cNvPr>
          <p:cNvSpPr txBox="1"/>
          <p:nvPr/>
        </p:nvSpPr>
        <p:spPr>
          <a:xfrm>
            <a:off x="370744" y="1515354"/>
            <a:ext cx="5365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Our goal: optimize Pareto-front hyper volume: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964F73-4120-2911-F4C6-4107B19B3234}"/>
              </a:ext>
            </a:extLst>
          </p:cNvPr>
          <p:cNvSpPr txBox="1"/>
          <p:nvPr/>
        </p:nvSpPr>
        <p:spPr>
          <a:xfrm>
            <a:off x="123075" y="64814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Zhang</a:t>
            </a:r>
          </a:p>
        </p:txBody>
      </p:sp>
      <p:pic>
        <p:nvPicPr>
          <p:cNvPr id="2" name="Google Shape;185;p19">
            <a:extLst>
              <a:ext uri="{FF2B5EF4-FFF2-40B4-BE49-F238E27FC236}">
                <a16:creationId xmlns:a16="http://schemas.microsoft.com/office/drawing/2014/main" id="{6AFE75E1-285F-8A89-F920-3BDBA76D281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1452" y="2164708"/>
            <a:ext cx="4457700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C35670-6005-51C5-FC02-D39CDD60346A}"/>
              </a:ext>
            </a:extLst>
          </p:cNvPr>
          <p:cNvSpPr txBox="1"/>
          <p:nvPr/>
        </p:nvSpPr>
        <p:spPr>
          <a:xfrm>
            <a:off x="451822" y="2438400"/>
            <a:ext cx="3879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Red: MOPSO baseline run</a:t>
            </a:r>
          </a:p>
          <a:p>
            <a:r>
              <a:rPr lang="en-US" dirty="0">
                <a:solidFill>
                  <a:srgbClr val="2F30F4"/>
                </a:solidFill>
              </a:rPr>
              <a:t>Blue: BAX model prediction</a:t>
            </a:r>
          </a:p>
          <a:p>
            <a:r>
              <a:rPr lang="en-US" dirty="0">
                <a:solidFill>
                  <a:srgbClr val="DA8B00"/>
                </a:solidFill>
              </a:rPr>
              <a:t>Yellow: BAX model on MOPSO simulations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11DF1E-E801-1725-2251-509F1995EA24}"/>
              </a:ext>
            </a:extLst>
          </p:cNvPr>
          <p:cNvSpPr txBox="1"/>
          <p:nvPr/>
        </p:nvSpPr>
        <p:spPr>
          <a:xfrm>
            <a:off x="433429" y="4222108"/>
            <a:ext cx="3229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Yellow predictions give sense of model accuracy… but need full simulation to confirm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8F35CE-6983-7CCC-070E-D8422F1B1A66}"/>
              </a:ext>
            </a:extLst>
          </p:cNvPr>
          <p:cNvSpPr txBox="1"/>
          <p:nvPr/>
        </p:nvSpPr>
        <p:spPr>
          <a:xfrm>
            <a:off x="5486400" y="6022363"/>
            <a:ext cx="26340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Dynamic aperture score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30DB7C-23CB-9ABF-C08F-A7F260D49344}"/>
              </a:ext>
            </a:extLst>
          </p:cNvPr>
          <p:cNvSpPr txBox="1"/>
          <p:nvPr/>
        </p:nvSpPr>
        <p:spPr>
          <a:xfrm rot="16200000">
            <a:off x="2942067" y="3837986"/>
            <a:ext cx="28905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Momentum aperture score</a:t>
            </a:r>
          </a:p>
        </p:txBody>
      </p:sp>
    </p:spTree>
    <p:extLst>
      <p:ext uri="{BB962C8B-B14F-4D97-AF65-F5344CB8AC3E}">
        <p14:creationId xmlns:p14="http://schemas.microsoft.com/office/powerpoint/2010/main" val="3990365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5F298-B13E-CD4A-1068-A11ADAD69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diagram of a map&#10;&#10;AI-generated content may be incorrect.">
            <a:extLst>
              <a:ext uri="{FF2B5EF4-FFF2-40B4-BE49-F238E27FC236}">
                <a16:creationId xmlns:a16="http://schemas.microsoft.com/office/drawing/2014/main" id="{AE8D47FB-F9BD-1721-74D2-38A70542DC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860" y="1799006"/>
            <a:ext cx="1819954" cy="1643829"/>
          </a:xfrm>
          <a:prstGeom prst="rect">
            <a:avLst/>
          </a:prstGeom>
        </p:spPr>
      </p:pic>
      <p:sp>
        <p:nvSpPr>
          <p:cNvPr id="30" name="Title 2">
            <a:extLst>
              <a:ext uri="{FF2B5EF4-FFF2-40B4-BE49-F238E27FC236}">
                <a16:creationId xmlns:a16="http://schemas.microsoft.com/office/drawing/2014/main" id="{F5D4AA69-AB95-8719-E9B2-BD6B65A23D49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SSRL-X example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F5881546-AFB1-F67D-2DBC-B130AC2554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16</a:t>
            </a:fld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C5A193-60BB-7884-19C8-9E8F805ABC61}"/>
              </a:ext>
            </a:extLst>
          </p:cNvPr>
          <p:cNvSpPr txBox="1"/>
          <p:nvPr/>
        </p:nvSpPr>
        <p:spPr>
          <a:xfrm>
            <a:off x="2551187" y="1370121"/>
            <a:ext cx="3703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BAX vs. MOPSO Hypervolume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5497E5-E4C7-BEE6-9271-402FA94DAD79}"/>
              </a:ext>
            </a:extLst>
          </p:cNvPr>
          <p:cNvSpPr txBox="1"/>
          <p:nvPr/>
        </p:nvSpPr>
        <p:spPr>
          <a:xfrm>
            <a:off x="123075" y="64814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Zhang</a:t>
            </a:r>
          </a:p>
        </p:txBody>
      </p:sp>
      <p:pic>
        <p:nvPicPr>
          <p:cNvPr id="4" name="Google Shape;305;p30">
            <a:extLst>
              <a:ext uri="{FF2B5EF4-FFF2-40B4-BE49-F238E27FC236}">
                <a16:creationId xmlns:a16="http://schemas.microsoft.com/office/drawing/2014/main" id="{60370A59-EB1B-4B48-5FE0-97D74A02770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89848" y="3561466"/>
            <a:ext cx="3936336" cy="27893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B3D386D-0ECE-F72E-E07E-48F7056AE0EF}"/>
              </a:ext>
            </a:extLst>
          </p:cNvPr>
          <p:cNvCxnSpPr>
            <a:cxnSpLocks/>
          </p:cNvCxnSpPr>
          <p:nvPr/>
        </p:nvCxnSpPr>
        <p:spPr>
          <a:xfrm flipH="1">
            <a:off x="5554384" y="3810000"/>
            <a:ext cx="184196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AADECB8-83A1-5807-43AE-73AA338DA72F}"/>
              </a:ext>
            </a:extLst>
          </p:cNvPr>
          <p:cNvSpPr txBox="1"/>
          <p:nvPr/>
        </p:nvSpPr>
        <p:spPr>
          <a:xfrm>
            <a:off x="5722597" y="3156695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20x speedup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2AD1E3-A2D9-D3A4-16F2-0F68E5907670}"/>
              </a:ext>
            </a:extLst>
          </p:cNvPr>
          <p:cNvSpPr txBox="1"/>
          <p:nvPr/>
        </p:nvSpPr>
        <p:spPr>
          <a:xfrm>
            <a:off x="231027" y="2223222"/>
            <a:ext cx="4721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Select 10 configurations on PF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full simulations (10 error seeds) for each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Calculate hypervolume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EB848B-C2C5-8FDD-3A82-3F1E8857729E}"/>
              </a:ext>
            </a:extLst>
          </p:cNvPr>
          <p:cNvSpPr txBox="1"/>
          <p:nvPr/>
        </p:nvSpPr>
        <p:spPr>
          <a:xfrm>
            <a:off x="231027" y="357069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Cost </a:t>
            </a:r>
            <a:r>
              <a:rPr lang="en-US" b="1" dirty="0"/>
              <a:t>includes</a:t>
            </a:r>
            <a:r>
              <a:rPr lang="en-US" dirty="0"/>
              <a:t> final simulation!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33630F-CF75-5C1A-6435-F70688AC13E6}"/>
              </a:ext>
            </a:extLst>
          </p:cNvPr>
          <p:cNvSpPr txBox="1"/>
          <p:nvPr/>
        </p:nvSpPr>
        <p:spPr>
          <a:xfrm>
            <a:off x="5492980" y="391330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E77B4"/>
                </a:solidFill>
              </a:rPr>
              <a:t>BAX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0D6397-61CD-B97D-D81A-8768A8224A0A}"/>
              </a:ext>
            </a:extLst>
          </p:cNvPr>
          <p:cNvSpPr txBox="1"/>
          <p:nvPr/>
        </p:nvSpPr>
        <p:spPr>
          <a:xfrm>
            <a:off x="7058860" y="417505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7700"/>
                </a:solidFill>
              </a:rPr>
              <a:t>MOPSO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DCE2E9-F131-4B6F-2AD3-E702083208EC}"/>
              </a:ext>
            </a:extLst>
          </p:cNvPr>
          <p:cNvSpPr txBox="1"/>
          <p:nvPr/>
        </p:nvSpPr>
        <p:spPr>
          <a:xfrm>
            <a:off x="5471328" y="6257290"/>
            <a:ext cx="25314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Number of acquisitions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1075CB-2F20-31B2-052F-9C22D6234D9C}"/>
              </a:ext>
            </a:extLst>
          </p:cNvPr>
          <p:cNvSpPr txBox="1"/>
          <p:nvPr/>
        </p:nvSpPr>
        <p:spPr>
          <a:xfrm rot="16200000">
            <a:off x="3756060" y="4635005"/>
            <a:ext cx="15440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Hypervolume</a:t>
            </a:r>
          </a:p>
        </p:txBody>
      </p:sp>
    </p:spTree>
    <p:extLst>
      <p:ext uri="{BB962C8B-B14F-4D97-AF65-F5344CB8AC3E}">
        <p14:creationId xmlns:p14="http://schemas.microsoft.com/office/powerpoint/2010/main" val="4045248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3BB331-17E6-3321-E90F-42A1359CAA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">
            <a:extLst>
              <a:ext uri="{FF2B5EF4-FFF2-40B4-BE49-F238E27FC236}">
                <a16:creationId xmlns:a16="http://schemas.microsoft.com/office/drawing/2014/main" id="{5DFB3D49-8A76-9EBA-0986-5FEC54785BA4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Conclusion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F0EFBCAD-415A-C46E-9C8B-BBA7BC0AD4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17</a:t>
            </a:fld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57FBEC-058D-4810-F8EF-164B6D6B7EF8}"/>
              </a:ext>
            </a:extLst>
          </p:cNvPr>
          <p:cNvSpPr txBox="1"/>
          <p:nvPr/>
        </p:nvSpPr>
        <p:spPr>
          <a:xfrm>
            <a:off x="152400" y="1295400"/>
            <a:ext cx="77123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Current status: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Proof-of-principle study on 4-dimension optimization at SSRL-X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Factor of 20x speed-up compared to MOPSO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1C4C76-6588-3EC2-41FE-2FDEBCA80D50}"/>
              </a:ext>
            </a:extLst>
          </p:cNvPr>
          <p:cNvSpPr txBox="1"/>
          <p:nvPr/>
        </p:nvSpPr>
        <p:spPr>
          <a:xfrm>
            <a:off x="152400" y="2441878"/>
            <a:ext cx="89391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Next steps: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Shift NN from predicting mean to distribution</a:t>
            </a:r>
            <a:endParaRPr lang="en-US" sz="2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itchFamily="2" charset="2"/>
              </a:rPr>
              <a:t>Introduce robustness, e.g. minimizing sensitivity to error seeds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Tackle more challenging problems, e.g. </a:t>
            </a:r>
            <a:r>
              <a:rPr lang="en-US" sz="2000" dirty="0" err="1"/>
              <a:t>FCCee</a:t>
            </a:r>
            <a:r>
              <a:rPr lang="en-US" sz="20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AB19A5-9C76-B1DB-9141-734EB66FEBB2}"/>
              </a:ext>
            </a:extLst>
          </p:cNvPr>
          <p:cNvSpPr txBox="1"/>
          <p:nvPr/>
        </p:nvSpPr>
        <p:spPr>
          <a:xfrm>
            <a:off x="2681497" y="4392314"/>
            <a:ext cx="3403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Thanks for listening!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03FAAB-8C74-7460-9444-23716012833E}"/>
              </a:ext>
            </a:extLst>
          </p:cNvPr>
          <p:cNvSpPr txBox="1"/>
          <p:nvPr/>
        </p:nvSpPr>
        <p:spPr>
          <a:xfrm>
            <a:off x="1937039" y="4890858"/>
            <a:ext cx="5277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Work completed by Zhe Zhang (main author)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27AEE4-548C-1261-F330-CD28F931E2FC}"/>
              </a:ext>
            </a:extLst>
          </p:cNvPr>
          <p:cNvSpPr txBox="1"/>
          <p:nvPr/>
        </p:nvSpPr>
        <p:spPr>
          <a:xfrm>
            <a:off x="451822" y="5511261"/>
            <a:ext cx="78628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Thanks to Ilya Agapov, Sathya Chitturi, Sean Gasiorowski, Thorsten </a:t>
            </a:r>
            <a:r>
              <a:rPr lang="en-US" sz="2000" dirty="0" err="1"/>
              <a:t>Hellert</a:t>
            </a:r>
            <a:r>
              <a:rPr lang="en-US" sz="2000" dirty="0"/>
              <a:t>, </a:t>
            </a:r>
            <a:r>
              <a:rPr lang="en-US" sz="2000" dirty="0" err="1"/>
              <a:t>Xiaobiao</a:t>
            </a:r>
            <a:r>
              <a:rPr lang="en-US" sz="2000" dirty="0"/>
              <a:t> Huang, and Willie Neiswanger for helpful discussions</a:t>
            </a:r>
          </a:p>
        </p:txBody>
      </p:sp>
    </p:spTree>
    <p:extLst>
      <p:ext uri="{BB962C8B-B14F-4D97-AF65-F5344CB8AC3E}">
        <p14:creationId xmlns:p14="http://schemas.microsoft.com/office/powerpoint/2010/main" val="306205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E4752E-380D-E74F-542F-143BF164F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">
            <a:extLst>
              <a:ext uri="{FF2B5EF4-FFF2-40B4-BE49-F238E27FC236}">
                <a16:creationId xmlns:a16="http://schemas.microsoft.com/office/drawing/2014/main" id="{0958BB7E-68C7-FA4A-E711-F7D79897E866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Next steps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C431056F-1BB6-EC6F-5EE8-214F134E99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18</a:t>
            </a:fld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7B8F8C-86F4-900B-01F3-F4C56078142C}"/>
              </a:ext>
            </a:extLst>
          </p:cNvPr>
          <p:cNvSpPr txBox="1"/>
          <p:nvPr/>
        </p:nvSpPr>
        <p:spPr>
          <a:xfrm>
            <a:off x="1491331" y="1400397"/>
            <a:ext cx="5881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Scoring: mean(objective) vs. objective(mean map)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159C76-B117-CD8D-496C-4B577B7DCA76}"/>
              </a:ext>
            </a:extLst>
          </p:cNvPr>
          <p:cNvSpPr txBox="1"/>
          <p:nvPr/>
        </p:nvSpPr>
        <p:spPr>
          <a:xfrm>
            <a:off x="123075" y="64814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Zhang</a:t>
            </a:r>
          </a:p>
        </p:txBody>
      </p:sp>
      <p:pic>
        <p:nvPicPr>
          <p:cNvPr id="19" name="Google Shape;223;p23">
            <a:extLst>
              <a:ext uri="{FF2B5EF4-FFF2-40B4-BE49-F238E27FC236}">
                <a16:creationId xmlns:a16="http://schemas.microsoft.com/office/drawing/2014/main" id="{011FBF07-49AC-FC2D-3FA5-7AA684D7B5D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3029" t="7364" r="15460" b="11702"/>
          <a:stretch/>
        </p:blipFill>
        <p:spPr>
          <a:xfrm>
            <a:off x="1146550" y="2312200"/>
            <a:ext cx="1577713" cy="125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33;p23">
            <a:extLst>
              <a:ext uri="{FF2B5EF4-FFF2-40B4-BE49-F238E27FC236}">
                <a16:creationId xmlns:a16="http://schemas.microsoft.com/office/drawing/2014/main" id="{A68C3C2A-BD9F-B93D-D972-B5ABE7D1D78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2912" t="7022" r="15191" b="11979"/>
          <a:stretch/>
        </p:blipFill>
        <p:spPr>
          <a:xfrm>
            <a:off x="1241394" y="2502293"/>
            <a:ext cx="1584825" cy="125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233;p23">
            <a:extLst>
              <a:ext uri="{FF2B5EF4-FFF2-40B4-BE49-F238E27FC236}">
                <a16:creationId xmlns:a16="http://schemas.microsoft.com/office/drawing/2014/main" id="{3E3DB70E-E5B7-C2E9-6CC4-0AA69C8C02D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2912" t="7022" r="15191" b="11979"/>
          <a:stretch/>
        </p:blipFill>
        <p:spPr>
          <a:xfrm>
            <a:off x="1336238" y="2685808"/>
            <a:ext cx="1584825" cy="125347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Right Arrow 24">
            <a:extLst>
              <a:ext uri="{FF2B5EF4-FFF2-40B4-BE49-F238E27FC236}">
                <a16:creationId xmlns:a16="http://schemas.microsoft.com/office/drawing/2014/main" id="{7D035631-D72C-08FA-C707-49F4AD5105EC}"/>
              </a:ext>
            </a:extLst>
          </p:cNvPr>
          <p:cNvSpPr/>
          <p:nvPr/>
        </p:nvSpPr>
        <p:spPr>
          <a:xfrm>
            <a:off x="3050197" y="2827913"/>
            <a:ext cx="607403" cy="4001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6614916-B10C-5219-1DA1-B8D602A42AC4}"/>
              </a:ext>
            </a:extLst>
          </p:cNvPr>
          <p:cNvSpPr/>
          <p:nvPr/>
        </p:nvSpPr>
        <p:spPr>
          <a:xfrm>
            <a:off x="4038600" y="2612025"/>
            <a:ext cx="838200" cy="23773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DA-1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E9D8798-F49A-6803-60B8-212DDB0A3C23}"/>
              </a:ext>
            </a:extLst>
          </p:cNvPr>
          <p:cNvSpPr/>
          <p:nvPr/>
        </p:nvSpPr>
        <p:spPr>
          <a:xfrm>
            <a:off x="4235400" y="2818778"/>
            <a:ext cx="838200" cy="2377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DA-2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C448FA-3995-CA21-06BA-DACA3337C222}"/>
              </a:ext>
            </a:extLst>
          </p:cNvPr>
          <p:cNvSpPr/>
          <p:nvPr/>
        </p:nvSpPr>
        <p:spPr>
          <a:xfrm>
            <a:off x="4432200" y="3018833"/>
            <a:ext cx="838200" cy="2377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DA-3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21BC39-9836-8EEE-4782-8984AB303547}"/>
              </a:ext>
            </a:extLst>
          </p:cNvPr>
          <p:cNvSpPr txBox="1"/>
          <p:nvPr/>
        </p:nvSpPr>
        <p:spPr>
          <a:xfrm>
            <a:off x="4766102" y="31358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B2CC02CF-67D9-7E38-3602-BEA69FC66266}"/>
              </a:ext>
            </a:extLst>
          </p:cNvPr>
          <p:cNvSpPr/>
          <p:nvPr/>
        </p:nvSpPr>
        <p:spPr>
          <a:xfrm>
            <a:off x="5898570" y="2800290"/>
            <a:ext cx="607403" cy="4001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D8AB0B7-AFAB-E826-1832-BE30CFC7892D}"/>
              </a:ext>
            </a:extLst>
          </p:cNvPr>
          <p:cNvSpPr/>
          <p:nvPr/>
        </p:nvSpPr>
        <p:spPr>
          <a:xfrm>
            <a:off x="6858000" y="2867236"/>
            <a:ext cx="838200" cy="2377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Mean DA</a:t>
            </a:r>
          </a:p>
        </p:txBody>
      </p:sp>
      <p:pic>
        <p:nvPicPr>
          <p:cNvPr id="33" name="Google Shape;223;p23">
            <a:extLst>
              <a:ext uri="{FF2B5EF4-FFF2-40B4-BE49-F238E27FC236}">
                <a16:creationId xmlns:a16="http://schemas.microsoft.com/office/drawing/2014/main" id="{BAB556F5-A2D7-DE01-2F94-66048796103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3029" t="7364" r="15460" b="11702"/>
          <a:stretch/>
        </p:blipFill>
        <p:spPr>
          <a:xfrm>
            <a:off x="1146550" y="4621317"/>
            <a:ext cx="1577713" cy="125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233;p23">
            <a:extLst>
              <a:ext uri="{FF2B5EF4-FFF2-40B4-BE49-F238E27FC236}">
                <a16:creationId xmlns:a16="http://schemas.microsoft.com/office/drawing/2014/main" id="{7B1849A5-A3E7-60CC-6FD9-3BEB6BA90A3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2912" t="7022" r="15191" b="11979"/>
          <a:stretch/>
        </p:blipFill>
        <p:spPr>
          <a:xfrm>
            <a:off x="1241394" y="4811410"/>
            <a:ext cx="1584825" cy="125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233;p23">
            <a:extLst>
              <a:ext uri="{FF2B5EF4-FFF2-40B4-BE49-F238E27FC236}">
                <a16:creationId xmlns:a16="http://schemas.microsoft.com/office/drawing/2014/main" id="{A1AAFD0F-747F-2ACD-24A6-F08E5239634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2912" t="7022" r="15191" b="11979"/>
          <a:stretch/>
        </p:blipFill>
        <p:spPr>
          <a:xfrm>
            <a:off x="1336238" y="4994925"/>
            <a:ext cx="1584825" cy="125347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Right Arrow 35">
            <a:extLst>
              <a:ext uri="{FF2B5EF4-FFF2-40B4-BE49-F238E27FC236}">
                <a16:creationId xmlns:a16="http://schemas.microsoft.com/office/drawing/2014/main" id="{F5DE7282-31F7-E166-E088-96AFF346FD56}"/>
              </a:ext>
            </a:extLst>
          </p:cNvPr>
          <p:cNvSpPr/>
          <p:nvPr/>
        </p:nvSpPr>
        <p:spPr>
          <a:xfrm>
            <a:off x="3050197" y="5137030"/>
            <a:ext cx="607403" cy="4001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NN</a:t>
            </a:r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AAE391B4-8C92-001D-82AF-3468AEFF32DF}"/>
              </a:ext>
            </a:extLst>
          </p:cNvPr>
          <p:cNvSpPr/>
          <p:nvPr/>
        </p:nvSpPr>
        <p:spPr>
          <a:xfrm>
            <a:off x="5949512" y="5214033"/>
            <a:ext cx="607403" cy="4001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28EB6DF-1C1B-902B-D28A-A8316FEE6AF9}"/>
              </a:ext>
            </a:extLst>
          </p:cNvPr>
          <p:cNvSpPr/>
          <p:nvPr/>
        </p:nvSpPr>
        <p:spPr>
          <a:xfrm>
            <a:off x="6858000" y="5299405"/>
            <a:ext cx="838200" cy="2377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Mean DA</a:t>
            </a:r>
          </a:p>
        </p:txBody>
      </p:sp>
      <p:pic>
        <p:nvPicPr>
          <p:cNvPr id="44" name="Google Shape;229;p23">
            <a:extLst>
              <a:ext uri="{FF2B5EF4-FFF2-40B4-BE49-F238E27FC236}">
                <a16:creationId xmlns:a16="http://schemas.microsoft.com/office/drawing/2014/main" id="{9D8330A3-EA47-032B-899A-719DB474111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87577" y="4748475"/>
            <a:ext cx="2136581" cy="1499925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191C207D-E0B5-740B-57F0-0945807CBF91}"/>
              </a:ext>
            </a:extLst>
          </p:cNvPr>
          <p:cNvSpPr txBox="1"/>
          <p:nvPr/>
        </p:nvSpPr>
        <p:spPr>
          <a:xfrm>
            <a:off x="1066800" y="2036686"/>
            <a:ext cx="1755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Maps for each seed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39CC018-0D84-333C-2918-1A34D79C4C7C}"/>
              </a:ext>
            </a:extLst>
          </p:cNvPr>
          <p:cNvSpPr txBox="1"/>
          <p:nvPr/>
        </p:nvSpPr>
        <p:spPr>
          <a:xfrm>
            <a:off x="3637702" y="2063319"/>
            <a:ext cx="1696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Area for each seed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D15C80-745B-FF97-D1FB-18D63FD49AB3}"/>
              </a:ext>
            </a:extLst>
          </p:cNvPr>
          <p:cNvSpPr txBox="1"/>
          <p:nvPr/>
        </p:nvSpPr>
        <p:spPr>
          <a:xfrm>
            <a:off x="6608633" y="2084865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Final score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7DEC8F5-FFB5-840B-C1BE-E701AFBE6117}"/>
              </a:ext>
            </a:extLst>
          </p:cNvPr>
          <p:cNvSpPr txBox="1"/>
          <p:nvPr/>
        </p:nvSpPr>
        <p:spPr>
          <a:xfrm>
            <a:off x="1094461" y="4329168"/>
            <a:ext cx="1755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Maps for each seed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4FEAD14-574F-641D-290B-004DE439B1B0}"/>
              </a:ext>
            </a:extLst>
          </p:cNvPr>
          <p:cNvSpPr txBox="1"/>
          <p:nvPr/>
        </p:nvSpPr>
        <p:spPr>
          <a:xfrm>
            <a:off x="4164410" y="4313540"/>
            <a:ext cx="1245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Average map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D46CDF3-C418-D5F6-91F1-0C8C5316D097}"/>
              </a:ext>
            </a:extLst>
          </p:cNvPr>
          <p:cNvSpPr txBox="1"/>
          <p:nvPr/>
        </p:nvSpPr>
        <p:spPr>
          <a:xfrm>
            <a:off x="6636294" y="4377347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Final score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8482C47-150B-9B44-2D20-92F7825D08F1}"/>
              </a:ext>
            </a:extLst>
          </p:cNvPr>
          <p:cNvSpPr txBox="1"/>
          <p:nvPr/>
        </p:nvSpPr>
        <p:spPr>
          <a:xfrm rot="16200000">
            <a:off x="-350582" y="278432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MOPSO score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B65962-3D88-E1B5-8B21-BD66229A1F17}"/>
              </a:ext>
            </a:extLst>
          </p:cNvPr>
          <p:cNvSpPr txBox="1"/>
          <p:nvPr/>
        </p:nvSpPr>
        <p:spPr>
          <a:xfrm rot="16200000">
            <a:off x="-162112" y="5082743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BAX Score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F7AD73-9428-AF9E-B520-F11211EE2B25}"/>
              </a:ext>
            </a:extLst>
          </p:cNvPr>
          <p:cNvSpPr/>
          <p:nvPr/>
        </p:nvSpPr>
        <p:spPr>
          <a:xfrm>
            <a:off x="1798320" y="5650339"/>
            <a:ext cx="182880" cy="1828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14DFC9ED-F440-993F-135E-80D4CF9096D8}"/>
              </a:ext>
            </a:extLst>
          </p:cNvPr>
          <p:cNvSpPr/>
          <p:nvPr/>
        </p:nvSpPr>
        <p:spPr>
          <a:xfrm>
            <a:off x="2255520" y="5684520"/>
            <a:ext cx="182880" cy="1828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28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5B7BD-849B-9EC7-2B3E-8F932254D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">
            <a:extLst>
              <a:ext uri="{FF2B5EF4-FFF2-40B4-BE49-F238E27FC236}">
                <a16:creationId xmlns:a16="http://schemas.microsoft.com/office/drawing/2014/main" id="{846AA0BF-35E9-F779-BE79-840E02AC84B4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Next steps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0F0AEE15-1100-9554-8002-FEE652DBBC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19</a:t>
            </a:fld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84D775-DEF0-64B9-BB74-A8728E24FC04}"/>
              </a:ext>
            </a:extLst>
          </p:cNvPr>
          <p:cNvSpPr txBox="1"/>
          <p:nvPr/>
        </p:nvSpPr>
        <p:spPr>
          <a:xfrm>
            <a:off x="1491331" y="1400397"/>
            <a:ext cx="5881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Scoring: mean(objective) vs. objective(mean map)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EDBF4A-8B01-E531-6F92-9E594908779C}"/>
              </a:ext>
            </a:extLst>
          </p:cNvPr>
          <p:cNvSpPr txBox="1"/>
          <p:nvPr/>
        </p:nvSpPr>
        <p:spPr>
          <a:xfrm>
            <a:off x="123075" y="64814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Zhang</a:t>
            </a:r>
          </a:p>
        </p:txBody>
      </p:sp>
      <p:pic>
        <p:nvPicPr>
          <p:cNvPr id="6" name="Google Shape;304;p30">
            <a:extLst>
              <a:ext uri="{FF2B5EF4-FFF2-40B4-BE49-F238E27FC236}">
                <a16:creationId xmlns:a16="http://schemas.microsoft.com/office/drawing/2014/main" id="{8A9180CC-D9DC-2CFE-FF16-07A9D004909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5125" y="3262073"/>
            <a:ext cx="4102626" cy="3062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05;p30">
            <a:extLst>
              <a:ext uri="{FF2B5EF4-FFF2-40B4-BE49-F238E27FC236}">
                <a16:creationId xmlns:a16="http://schemas.microsoft.com/office/drawing/2014/main" id="{A3A50B0B-BC77-BD56-D743-0B08AD32C29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9025" y="3262073"/>
            <a:ext cx="4102626" cy="306252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0C18F7D-21C9-2EF5-8E0A-A1BA1C44C3FA}"/>
              </a:ext>
            </a:extLst>
          </p:cNvPr>
          <p:cNvSpPr txBox="1"/>
          <p:nvPr/>
        </p:nvSpPr>
        <p:spPr>
          <a:xfrm>
            <a:off x="285125" y="2003230"/>
            <a:ext cx="7411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Better solution found when using the BAX algorithm objective </a:t>
            </a:r>
          </a:p>
          <a:p>
            <a:r>
              <a:rPr lang="en-US" dirty="0">
                <a:sym typeface="Wingdings" pitchFamily="2" charset="2"/>
              </a:rPr>
              <a:t>	 matching the true objective will improve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Requires NN to predict map distribution, not mean map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6A0B63-AEE1-E864-3A6F-A03FDEC8B2EB}"/>
              </a:ext>
            </a:extLst>
          </p:cNvPr>
          <p:cNvSpPr txBox="1"/>
          <p:nvPr/>
        </p:nvSpPr>
        <p:spPr>
          <a:xfrm>
            <a:off x="1246837" y="345264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E77B4"/>
                </a:solidFill>
              </a:rPr>
              <a:t>BAX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EF0270-E3A6-D8A1-C631-ACDF8ABD00AF}"/>
              </a:ext>
            </a:extLst>
          </p:cNvPr>
          <p:cNvSpPr txBox="1"/>
          <p:nvPr/>
        </p:nvSpPr>
        <p:spPr>
          <a:xfrm>
            <a:off x="2812717" y="3714391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7700"/>
                </a:solidFill>
              </a:rPr>
              <a:t>MOPSO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24D9B4-EB4D-9F26-7059-3D4E368BD62E}"/>
              </a:ext>
            </a:extLst>
          </p:cNvPr>
          <p:cNvSpPr txBox="1"/>
          <p:nvPr/>
        </p:nvSpPr>
        <p:spPr>
          <a:xfrm>
            <a:off x="5562600" y="3529725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E77B4"/>
                </a:solidFill>
              </a:rPr>
              <a:t>BAX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530722-BCCA-E38F-50F6-E82D11617BBF}"/>
              </a:ext>
            </a:extLst>
          </p:cNvPr>
          <p:cNvSpPr txBox="1"/>
          <p:nvPr/>
        </p:nvSpPr>
        <p:spPr>
          <a:xfrm>
            <a:off x="7128480" y="3791468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7700"/>
                </a:solidFill>
              </a:rPr>
              <a:t>MOPSO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6E6B46-8260-31CC-3B0E-8FE4C75AE008}"/>
              </a:ext>
            </a:extLst>
          </p:cNvPr>
          <p:cNvSpPr txBox="1"/>
          <p:nvPr/>
        </p:nvSpPr>
        <p:spPr>
          <a:xfrm>
            <a:off x="1422579" y="3025136"/>
            <a:ext cx="20826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Using BAX Score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AE3021-263D-369D-01B7-610724E024E2}"/>
              </a:ext>
            </a:extLst>
          </p:cNvPr>
          <p:cNvSpPr txBox="1"/>
          <p:nvPr/>
        </p:nvSpPr>
        <p:spPr>
          <a:xfrm>
            <a:off x="5805195" y="3025136"/>
            <a:ext cx="25314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Using MOPSO Score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F23C51-E3A9-3A8F-D81B-AA5D5DF892BA}"/>
              </a:ext>
            </a:extLst>
          </p:cNvPr>
          <p:cNvSpPr txBox="1"/>
          <p:nvPr/>
        </p:nvSpPr>
        <p:spPr>
          <a:xfrm>
            <a:off x="5471328" y="6172200"/>
            <a:ext cx="25314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Number of acquisitions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297296-032D-33B8-7D14-5ACCA6482ACA}"/>
              </a:ext>
            </a:extLst>
          </p:cNvPr>
          <p:cNvSpPr txBox="1"/>
          <p:nvPr/>
        </p:nvSpPr>
        <p:spPr>
          <a:xfrm>
            <a:off x="1262984" y="6183868"/>
            <a:ext cx="25314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Number of acquisitions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E27609-3355-1F8A-05A3-5BA5FCCE48DB}"/>
              </a:ext>
            </a:extLst>
          </p:cNvPr>
          <p:cNvSpPr txBox="1"/>
          <p:nvPr/>
        </p:nvSpPr>
        <p:spPr>
          <a:xfrm rot="16200000">
            <a:off x="3832260" y="4635005"/>
            <a:ext cx="15440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Hypervolume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5614B0-2DE9-F209-C210-1E5ED4303A9D}"/>
              </a:ext>
            </a:extLst>
          </p:cNvPr>
          <p:cNvSpPr txBox="1"/>
          <p:nvPr/>
        </p:nvSpPr>
        <p:spPr>
          <a:xfrm rot="16200000">
            <a:off x="-504850" y="4635004"/>
            <a:ext cx="15440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Hypervolume</a:t>
            </a:r>
          </a:p>
        </p:txBody>
      </p:sp>
    </p:spTree>
    <p:extLst>
      <p:ext uri="{BB962C8B-B14F-4D97-AF65-F5344CB8AC3E}">
        <p14:creationId xmlns:p14="http://schemas.microsoft.com/office/powerpoint/2010/main" val="711089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Multi-point optimization</a:t>
            </a:r>
            <a:endParaRPr lang="en-CA" dirty="0"/>
          </a:p>
        </p:txBody>
      </p:sp>
      <p:sp>
        <p:nvSpPr>
          <p:cNvPr id="40" name="TextBox 39"/>
          <p:cNvSpPr txBox="1"/>
          <p:nvPr/>
        </p:nvSpPr>
        <p:spPr>
          <a:xfrm>
            <a:off x="156386" y="1308380"/>
            <a:ext cx="49568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Classic problem from aeronautics design: </a:t>
            </a:r>
          </a:p>
          <a:p>
            <a:r>
              <a:rPr lang="en-US" sz="2000" dirty="0"/>
              <a:t>how to optimize an airplane wing?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686800" y="6553199"/>
            <a:ext cx="457200" cy="25026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2</a:t>
            </a:fld>
            <a:endParaRPr lang="en-US" sz="12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1F22D5-86DA-2240-D6CF-B322B94FF7DA}"/>
              </a:ext>
            </a:extLst>
          </p:cNvPr>
          <p:cNvGrpSpPr/>
          <p:nvPr/>
        </p:nvGrpSpPr>
        <p:grpSpPr>
          <a:xfrm>
            <a:off x="360218" y="4687641"/>
            <a:ext cx="7878893" cy="2041267"/>
            <a:chOff x="579307" y="4430103"/>
            <a:chExt cx="7848600" cy="2259364"/>
          </a:xfrm>
        </p:grpSpPr>
        <p:pic>
          <p:nvPicPr>
            <p:cNvPr id="1026" name="Picture 2" descr="Flying Phases">
              <a:extLst>
                <a:ext uri="{FF2B5EF4-FFF2-40B4-BE49-F238E27FC236}">
                  <a16:creationId xmlns:a16="http://schemas.microsoft.com/office/drawing/2014/main" id="{81C62356-C4B0-A710-B2D5-B394986EF8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307" y="4430103"/>
              <a:ext cx="7848600" cy="2237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6E3F769-3D62-BEC6-4B40-C0C162E46976}"/>
                </a:ext>
              </a:extLst>
            </p:cNvPr>
            <p:cNvSpPr txBox="1"/>
            <p:nvPr/>
          </p:nvSpPr>
          <p:spPr>
            <a:xfrm>
              <a:off x="3917188" y="6412468"/>
              <a:ext cx="15692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Image courtesy FAA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4034B97-5D43-F539-9FF1-17A693C8283E}"/>
              </a:ext>
            </a:extLst>
          </p:cNvPr>
          <p:cNvSpPr txBox="1"/>
          <p:nvPr/>
        </p:nvSpPr>
        <p:spPr>
          <a:xfrm>
            <a:off x="194332" y="2244528"/>
            <a:ext cx="41053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Choose a design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Simulate range of conditions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Combine into single metric / multiple metrics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Loop to step 1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832E1FC-410E-C7E3-239D-5422340581C0}"/>
              </a:ext>
            </a:extLst>
          </p:cNvPr>
          <p:cNvGrpSpPr/>
          <p:nvPr/>
        </p:nvGrpSpPr>
        <p:grpSpPr>
          <a:xfrm>
            <a:off x="4572000" y="2226380"/>
            <a:ext cx="4191000" cy="2502040"/>
            <a:chOff x="4333932" y="2177980"/>
            <a:chExt cx="4191000" cy="2502040"/>
          </a:xfrm>
        </p:grpSpPr>
        <p:pic>
          <p:nvPicPr>
            <p:cNvPr id="6" name="Picture 5" descr="Diagram&#10;&#10;Description automatically generated">
              <a:extLst>
                <a:ext uri="{FF2B5EF4-FFF2-40B4-BE49-F238E27FC236}">
                  <a16:creationId xmlns:a16="http://schemas.microsoft.com/office/drawing/2014/main" id="{138C7DE5-8E97-8C39-6962-152DA47F16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17" r="7657"/>
            <a:stretch/>
          </p:blipFill>
          <p:spPr>
            <a:xfrm>
              <a:off x="4333932" y="2177980"/>
              <a:ext cx="4191000" cy="250204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66EB295-22C1-2480-1DB0-EBFA7DEE3451}"/>
                </a:ext>
              </a:extLst>
            </p:cNvPr>
            <p:cNvSpPr txBox="1"/>
            <p:nvPr/>
          </p:nvSpPr>
          <p:spPr>
            <a:xfrm>
              <a:off x="6350043" y="2189201"/>
              <a:ext cx="17938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Kenway, Martins (2014)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BF585C0-8303-54CC-7483-A7A6ED232C1A}"/>
              </a:ext>
            </a:extLst>
          </p:cNvPr>
          <p:cNvSpPr txBox="1"/>
          <p:nvPr/>
        </p:nvSpPr>
        <p:spPr>
          <a:xfrm>
            <a:off x="360218" y="3962400"/>
            <a:ext cx="2950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Very slow process!</a:t>
            </a:r>
          </a:p>
          <a:p>
            <a:r>
              <a:rPr lang="en-US" dirty="0">
                <a:solidFill>
                  <a:srgbClr val="FF0000"/>
                </a:solidFill>
              </a:rPr>
              <a:t>Very information inefficient!</a:t>
            </a:r>
          </a:p>
        </p:txBody>
      </p:sp>
    </p:spTree>
    <p:extLst>
      <p:ext uri="{BB962C8B-B14F-4D97-AF65-F5344CB8AC3E}">
        <p14:creationId xmlns:p14="http://schemas.microsoft.com/office/powerpoint/2010/main" val="280623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3B8F0-7AE8-3D97-AE39-E84FB29CD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diagram of a map&#10;&#10;AI-generated content may be incorrect.">
            <a:extLst>
              <a:ext uri="{FF2B5EF4-FFF2-40B4-BE49-F238E27FC236}">
                <a16:creationId xmlns:a16="http://schemas.microsoft.com/office/drawing/2014/main" id="{65F8EFE7-E316-034F-49AC-E36D428ED0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860" y="1799006"/>
            <a:ext cx="1819954" cy="1643829"/>
          </a:xfrm>
          <a:prstGeom prst="rect">
            <a:avLst/>
          </a:prstGeom>
        </p:spPr>
      </p:pic>
      <p:sp>
        <p:nvSpPr>
          <p:cNvPr id="30" name="Title 2">
            <a:extLst>
              <a:ext uri="{FF2B5EF4-FFF2-40B4-BE49-F238E27FC236}">
                <a16:creationId xmlns:a16="http://schemas.microsoft.com/office/drawing/2014/main" id="{2B95F190-F82C-CCF5-75F9-3D564FF6ABF7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SSRL-X example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A518319D-E932-ECFA-692E-F5CF05C091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20</a:t>
            </a:fld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4871C1-0E2A-C5B5-981B-CA0FA2213C2C}"/>
              </a:ext>
            </a:extLst>
          </p:cNvPr>
          <p:cNvSpPr txBox="1"/>
          <p:nvPr/>
        </p:nvSpPr>
        <p:spPr>
          <a:xfrm>
            <a:off x="123075" y="64814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Zhang</a:t>
            </a:r>
          </a:p>
        </p:txBody>
      </p:sp>
      <p:pic>
        <p:nvPicPr>
          <p:cNvPr id="13" name="Google Shape;296;p29">
            <a:extLst>
              <a:ext uri="{FF2B5EF4-FFF2-40B4-BE49-F238E27FC236}">
                <a16:creationId xmlns:a16="http://schemas.microsoft.com/office/drawing/2014/main" id="{8441F21F-319C-CC64-BCC9-B570D577985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00875" y="3561466"/>
            <a:ext cx="3962400" cy="27893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60601BC-EEC8-EFFC-E122-163395B2E6EF}"/>
              </a:ext>
            </a:extLst>
          </p:cNvPr>
          <p:cNvCxnSpPr>
            <a:cxnSpLocks/>
          </p:cNvCxnSpPr>
          <p:nvPr/>
        </p:nvCxnSpPr>
        <p:spPr>
          <a:xfrm flipH="1">
            <a:off x="6477000" y="3886200"/>
            <a:ext cx="134272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C6B4DCA-18AE-8458-5235-B60058A99B53}"/>
              </a:ext>
            </a:extLst>
          </p:cNvPr>
          <p:cNvSpPr txBox="1"/>
          <p:nvPr/>
        </p:nvSpPr>
        <p:spPr>
          <a:xfrm>
            <a:off x="6477000" y="3192134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40x speedup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077CDD-A3C6-8196-9D0F-369E72C26406}"/>
              </a:ext>
            </a:extLst>
          </p:cNvPr>
          <p:cNvSpPr txBox="1"/>
          <p:nvPr/>
        </p:nvSpPr>
        <p:spPr>
          <a:xfrm>
            <a:off x="231027" y="2223222"/>
            <a:ext cx="4721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Select 10 configurations on PF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full simulations (10 error seeds) for each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Calculate hypervolume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576138-D394-11CE-CD31-22105924E095}"/>
              </a:ext>
            </a:extLst>
          </p:cNvPr>
          <p:cNvSpPr txBox="1"/>
          <p:nvPr/>
        </p:nvSpPr>
        <p:spPr>
          <a:xfrm>
            <a:off x="231027" y="357069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Cost </a:t>
            </a:r>
            <a:r>
              <a:rPr lang="en-US" b="1" dirty="0"/>
              <a:t>without</a:t>
            </a:r>
            <a:r>
              <a:rPr lang="en-US" dirty="0"/>
              <a:t> final simulation!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BF777C-D505-8955-DD7D-050743804BD7}"/>
              </a:ext>
            </a:extLst>
          </p:cNvPr>
          <p:cNvSpPr txBox="1"/>
          <p:nvPr/>
        </p:nvSpPr>
        <p:spPr>
          <a:xfrm>
            <a:off x="5830470" y="4175985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E77B4"/>
                </a:solidFill>
              </a:rPr>
              <a:t>BAX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5A4ADD-71E4-50EB-C159-56788D0C0CB3}"/>
              </a:ext>
            </a:extLst>
          </p:cNvPr>
          <p:cNvSpPr txBox="1"/>
          <p:nvPr/>
        </p:nvSpPr>
        <p:spPr>
          <a:xfrm>
            <a:off x="7396350" y="4437728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7700"/>
                </a:solidFill>
              </a:rPr>
              <a:t>MOPSO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EFA6F91-3D0C-0C61-828F-12CEE46E1912}"/>
              </a:ext>
            </a:extLst>
          </p:cNvPr>
          <p:cNvSpPr txBox="1"/>
          <p:nvPr/>
        </p:nvSpPr>
        <p:spPr>
          <a:xfrm>
            <a:off x="5471328" y="6257290"/>
            <a:ext cx="25314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Number of acquisitions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4D2543-9C05-A1AB-F6F8-00EA4DCAE300}"/>
              </a:ext>
            </a:extLst>
          </p:cNvPr>
          <p:cNvSpPr txBox="1"/>
          <p:nvPr/>
        </p:nvSpPr>
        <p:spPr>
          <a:xfrm rot="16200000">
            <a:off x="3756060" y="4635005"/>
            <a:ext cx="15440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Hypervolume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279EE9-FB11-F367-BF00-0D94FA4D7C6B}"/>
              </a:ext>
            </a:extLst>
          </p:cNvPr>
          <p:cNvSpPr txBox="1"/>
          <p:nvPr/>
        </p:nvSpPr>
        <p:spPr>
          <a:xfrm>
            <a:off x="2551187" y="1370121"/>
            <a:ext cx="3703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BAX vs. MOPSO Hypervolume</a:t>
            </a:r>
          </a:p>
        </p:txBody>
      </p:sp>
    </p:spTree>
    <p:extLst>
      <p:ext uri="{BB962C8B-B14F-4D97-AF65-F5344CB8AC3E}">
        <p14:creationId xmlns:p14="http://schemas.microsoft.com/office/powerpoint/2010/main" val="1279180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D4E74-FA21-029C-F653-58036E9A8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ABA97CA8-87C6-0D8D-484C-D53BD64AA6B4}"/>
              </a:ext>
            </a:extLst>
          </p:cNvPr>
          <p:cNvGraphicFramePr/>
          <p:nvPr/>
        </p:nvGraphicFramePr>
        <p:xfrm>
          <a:off x="304800" y="3712458"/>
          <a:ext cx="4014657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820907CF-526F-96CA-3DC2-49510BCEE7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511" y="5764265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30" name="Title 2">
            <a:extLst>
              <a:ext uri="{FF2B5EF4-FFF2-40B4-BE49-F238E27FC236}">
                <a16:creationId xmlns:a16="http://schemas.microsoft.com/office/drawing/2014/main" id="{EDDC70AF-ECB5-094C-F8E9-34333041946D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Application to dynamic/momentum aperture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46B7C0B8-618A-8842-C4A4-8AAC589BF3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21</a:t>
            </a:fld>
            <a:endParaRPr lang="en-US" sz="120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A7AFA69-DB6A-3E92-F893-42CFFECE7E72}"/>
              </a:ext>
            </a:extLst>
          </p:cNvPr>
          <p:cNvGraphicFramePr/>
          <p:nvPr/>
        </p:nvGraphicFramePr>
        <p:xfrm>
          <a:off x="4834819" y="3609201"/>
          <a:ext cx="4014657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3" name="Google Shape;175;p18">
            <a:extLst>
              <a:ext uri="{FF2B5EF4-FFF2-40B4-BE49-F238E27FC236}">
                <a16:creationId xmlns:a16="http://schemas.microsoft.com/office/drawing/2014/main" id="{2D0A1517-4327-1285-D65C-6B64DFC065DD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4800183" y="3380601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Google Shape;175;p18">
            <a:extLst>
              <a:ext uri="{FF2B5EF4-FFF2-40B4-BE49-F238E27FC236}">
                <a16:creationId xmlns:a16="http://schemas.microsoft.com/office/drawing/2014/main" id="{EBB29F0C-AF68-70FC-D1D7-2C84FA5437F4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4876383" y="3456801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Google Shape;175;p18">
            <a:extLst>
              <a:ext uri="{FF2B5EF4-FFF2-40B4-BE49-F238E27FC236}">
                <a16:creationId xmlns:a16="http://schemas.microsoft.com/office/drawing/2014/main" id="{93FE41FF-861A-706E-62E3-2EE12C202548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4952583" y="3533001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3" name="Google Shape;175;p18">
            <a:extLst>
              <a:ext uri="{FF2B5EF4-FFF2-40B4-BE49-F238E27FC236}">
                <a16:creationId xmlns:a16="http://schemas.microsoft.com/office/drawing/2014/main" id="{550CF31C-20B6-2376-3F36-F3460814E765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5028783" y="3609201"/>
            <a:ext cx="106680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15" name="Google Shape;175;p18">
            <a:extLst>
              <a:ext uri="{FF2B5EF4-FFF2-40B4-BE49-F238E27FC236}">
                <a16:creationId xmlns:a16="http://schemas.microsoft.com/office/drawing/2014/main" id="{12D17734-DCE7-36D7-07B3-6540ADC10D73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311693" y="3323284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6" name="Google Shape;175;p18">
            <a:extLst>
              <a:ext uri="{FF2B5EF4-FFF2-40B4-BE49-F238E27FC236}">
                <a16:creationId xmlns:a16="http://schemas.microsoft.com/office/drawing/2014/main" id="{98267EC1-EFF8-7D79-805D-D9711E522C09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387893" y="3399484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7" name="Google Shape;175;p18">
            <a:extLst>
              <a:ext uri="{FF2B5EF4-FFF2-40B4-BE49-F238E27FC236}">
                <a16:creationId xmlns:a16="http://schemas.microsoft.com/office/drawing/2014/main" id="{2A097B0D-AAAC-8563-4664-95A53C125EBD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464093" y="3475684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8" name="Google Shape;175;p18">
            <a:extLst>
              <a:ext uri="{FF2B5EF4-FFF2-40B4-BE49-F238E27FC236}">
                <a16:creationId xmlns:a16="http://schemas.microsoft.com/office/drawing/2014/main" id="{39258CD5-BFC6-9608-E047-2170D71B5F9A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540293" y="3551884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FAB56811-53D9-DDB3-CF7D-ED5191EDAE62}"/>
              </a:ext>
            </a:extLst>
          </p:cNvPr>
          <p:cNvSpPr/>
          <p:nvPr/>
        </p:nvSpPr>
        <p:spPr>
          <a:xfrm>
            <a:off x="738413" y="3978604"/>
            <a:ext cx="182880" cy="1828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FA115F-54D1-673D-0DC8-654A693C3B32}"/>
              </a:ext>
            </a:extLst>
          </p:cNvPr>
          <p:cNvSpPr txBox="1"/>
          <p:nvPr/>
        </p:nvSpPr>
        <p:spPr>
          <a:xfrm>
            <a:off x="194426" y="6142684"/>
            <a:ext cx="3233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BestConfig</a:t>
            </a:r>
            <a:r>
              <a:rPr lang="en-US" dirty="0"/>
              <a:t> = Argmax(Area(</a:t>
            </a:r>
            <a:r>
              <a:rPr lang="en-US" dirty="0" err="1"/>
              <a:t>MapModel</a:t>
            </a:r>
            <a:r>
              <a:rPr lang="en-US" dirty="0"/>
              <a:t>))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66EED3-3BD9-01B4-2987-DFF98E6BB2B6}"/>
              </a:ext>
            </a:extLst>
          </p:cNvPr>
          <p:cNvSpPr txBox="1"/>
          <p:nvPr/>
        </p:nvSpPr>
        <p:spPr>
          <a:xfrm>
            <a:off x="5358083" y="6126408"/>
            <a:ext cx="326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BestConfig</a:t>
            </a:r>
            <a:r>
              <a:rPr lang="en-US" dirty="0"/>
              <a:t> = Argmax(</a:t>
            </a:r>
            <a:r>
              <a:rPr lang="en-US" dirty="0" err="1"/>
              <a:t>AreaModel</a:t>
            </a:r>
            <a:r>
              <a:rPr lang="en-US" dirty="0"/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A1F15E-3E03-4B80-5A17-8C8BD6B0C3ED}"/>
              </a:ext>
            </a:extLst>
          </p:cNvPr>
          <p:cNvSpPr txBox="1"/>
          <p:nvPr/>
        </p:nvSpPr>
        <p:spPr>
          <a:xfrm>
            <a:off x="0" y="1296385"/>
            <a:ext cx="884947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ym typeface="Wingdings" pitchFamily="2" charset="2"/>
              </a:rPr>
              <a:t>Two ways to estimate advantage of BAX:</a:t>
            </a:r>
          </a:p>
          <a:p>
            <a:pPr marL="800053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itchFamily="2" charset="2"/>
              </a:rPr>
              <a:t>BO models 1 scalar for each 1000 simulations  up to </a:t>
            </a:r>
            <a:r>
              <a:rPr lang="en-US" sz="2000" b="1" dirty="0">
                <a:sym typeface="Wingdings" pitchFamily="2" charset="2"/>
              </a:rPr>
              <a:t>1000x gains</a:t>
            </a:r>
          </a:p>
          <a:p>
            <a:pPr marL="800053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itchFamily="2" charset="2"/>
              </a:rPr>
              <a:t>BO simulations are redundant, i.e. could predict map with fewer sims  more than </a:t>
            </a:r>
            <a:r>
              <a:rPr lang="en-US" sz="2000" b="1" dirty="0">
                <a:sym typeface="Wingdings" pitchFamily="2" charset="2"/>
              </a:rPr>
              <a:t>10x gains.</a:t>
            </a:r>
          </a:p>
          <a:p>
            <a:pPr marL="800053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itchFamily="2" charset="2"/>
              </a:rPr>
              <a:t> Expect somewhere 10x to 1000x gain in efficiency from BAX</a:t>
            </a:r>
            <a:endParaRPr lang="en-US" sz="20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3E5FC84-5D04-54F1-4B22-094965C02A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993" y="5840465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9492EAF-588B-CF5D-10F3-BC0E8CECCA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193" y="5916665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3948DDA-9D71-3413-FEA3-8FA3841B00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93" y="5992865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FE338F2D-A088-93E0-B496-76C3D44C0676}"/>
              </a:ext>
            </a:extLst>
          </p:cNvPr>
          <p:cNvGrpSpPr/>
          <p:nvPr/>
        </p:nvGrpSpPr>
        <p:grpSpPr>
          <a:xfrm>
            <a:off x="7687139" y="5969394"/>
            <a:ext cx="1066800" cy="713927"/>
            <a:chOff x="4309182" y="2894025"/>
            <a:chExt cx="3966744" cy="287024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ACAD1F9-1117-1999-7793-6F00974DA48E}"/>
                </a:ext>
              </a:extLst>
            </p:cNvPr>
            <p:cNvGrpSpPr/>
            <p:nvPr/>
          </p:nvGrpSpPr>
          <p:grpSpPr>
            <a:xfrm>
              <a:off x="4309182" y="2894025"/>
              <a:ext cx="3966744" cy="2870240"/>
              <a:chOff x="4309182" y="2894025"/>
              <a:chExt cx="3966744" cy="2870240"/>
            </a:xfrm>
          </p:grpSpPr>
          <p:pic>
            <p:nvPicPr>
              <p:cNvPr id="28" name="Google Shape;602;p52">
                <a:extLst>
                  <a:ext uri="{FF2B5EF4-FFF2-40B4-BE49-F238E27FC236}">
                    <a16:creationId xmlns:a16="http://schemas.microsoft.com/office/drawing/2014/main" id="{E6538999-605C-6A66-AE00-AFE907B59ACE}"/>
                  </a:ext>
                </a:extLst>
              </p:cNvPr>
              <p:cNvPicPr preferRelativeResize="0"/>
              <p:nvPr/>
            </p:nvPicPr>
            <p:blipFill>
              <a:blip r:embed="rId15">
                <a:alphaModFix/>
              </a:blip>
              <a:stretch>
                <a:fillRect/>
              </a:stretch>
            </p:blipFill>
            <p:spPr>
              <a:xfrm>
                <a:off x="4309182" y="2894025"/>
                <a:ext cx="3966744" cy="287024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B9C75F9-25F4-C702-7A16-BC81330D51D9}"/>
                  </a:ext>
                </a:extLst>
              </p:cNvPr>
              <p:cNvSpPr/>
              <p:nvPr/>
            </p:nvSpPr>
            <p:spPr>
              <a:xfrm>
                <a:off x="7086600" y="3016589"/>
                <a:ext cx="1073694" cy="513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0711C73-1C13-DB08-8870-DD425EFEF023}"/>
                </a:ext>
              </a:extLst>
            </p:cNvPr>
            <p:cNvSpPr/>
            <p:nvPr/>
          </p:nvSpPr>
          <p:spPr>
            <a:xfrm>
              <a:off x="4800600" y="5181600"/>
              <a:ext cx="91440" cy="914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8D3F2A0-9616-33EF-6A61-41AA510D65C3}"/>
              </a:ext>
            </a:extLst>
          </p:cNvPr>
          <p:cNvSpPr txBox="1"/>
          <p:nvPr/>
        </p:nvSpPr>
        <p:spPr>
          <a:xfrm>
            <a:off x="2009174" y="3197751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BAX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EC62F44-96DD-6F99-7010-85F9C5B09312}"/>
              </a:ext>
            </a:extLst>
          </p:cNvPr>
          <p:cNvSpPr txBox="1"/>
          <p:nvPr/>
        </p:nvSpPr>
        <p:spPr>
          <a:xfrm>
            <a:off x="6748460" y="3193286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BO</a:t>
            </a:r>
          </a:p>
        </p:txBody>
      </p:sp>
    </p:spTree>
    <p:extLst>
      <p:ext uri="{BB962C8B-B14F-4D97-AF65-F5344CB8AC3E}">
        <p14:creationId xmlns:p14="http://schemas.microsoft.com/office/powerpoint/2010/main" val="89794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59064-136B-BA41-8A0C-2142D0E17BF8}"/>
              </a:ext>
            </a:extLst>
          </p:cNvPr>
          <p:cNvGrpSpPr/>
          <p:nvPr/>
        </p:nvGrpSpPr>
        <p:grpSpPr>
          <a:xfrm>
            <a:off x="308889" y="1828800"/>
            <a:ext cx="3855781" cy="3110887"/>
            <a:chOff x="90102" y="2362200"/>
            <a:chExt cx="3855781" cy="3110887"/>
          </a:xfrm>
        </p:grpSpPr>
        <p:pic>
          <p:nvPicPr>
            <p:cNvPr id="124" name="Picture 123" descr="Background pattern&#10;&#10;Description automatically generated">
              <a:extLst>
                <a:ext uri="{FF2B5EF4-FFF2-40B4-BE49-F238E27FC236}">
                  <a16:creationId xmlns:a16="http://schemas.microsoft.com/office/drawing/2014/main" id="{3B3DF3EB-085E-C14F-A06E-26E6C0D59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01" y="2725398"/>
              <a:ext cx="3207782" cy="209840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8CAC796-31D9-B341-A35C-714755DA5A14}"/>
                </a:ext>
              </a:extLst>
            </p:cNvPr>
            <p:cNvSpPr txBox="1"/>
            <p:nvPr/>
          </p:nvSpPr>
          <p:spPr>
            <a:xfrm>
              <a:off x="914400" y="2362200"/>
              <a:ext cx="2877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Beam size measurement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E81B577-D0A9-1248-B862-57A77ADC0286}"/>
                </a:ext>
              </a:extLst>
            </p:cNvPr>
            <p:cNvSpPr txBox="1"/>
            <p:nvPr/>
          </p:nvSpPr>
          <p:spPr>
            <a:xfrm rot="16200000">
              <a:off x="-630861" y="3497838"/>
              <a:ext cx="2088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Tuning param (e.g. solenoid)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87F22B4-C7D2-394F-94B8-D28343197E40}"/>
                </a:ext>
              </a:extLst>
            </p:cNvPr>
            <p:cNvSpPr txBox="1"/>
            <p:nvPr/>
          </p:nvSpPr>
          <p:spPr>
            <a:xfrm>
              <a:off x="838200" y="4826756"/>
              <a:ext cx="29418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Measurement parameter</a:t>
              </a:r>
            </a:p>
            <a:p>
              <a:pPr algn="ctr"/>
              <a:r>
                <a:rPr lang="en-US" dirty="0"/>
                <a:t>(e.g. matching quadrupole)</a:t>
              </a:r>
            </a:p>
          </p:txBody>
        </p:sp>
      </p:grpSp>
      <p:pic>
        <p:nvPicPr>
          <p:cNvPr id="125" name="Picture 124" descr="Background pattern&#10;&#10;Description automatically generated">
            <a:extLst>
              <a:ext uri="{FF2B5EF4-FFF2-40B4-BE49-F238E27FC236}">
                <a16:creationId xmlns:a16="http://schemas.microsoft.com/office/drawing/2014/main" id="{45146069-56DA-994A-8567-438ADFBFD3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418" y="2203681"/>
            <a:ext cx="3207782" cy="2098409"/>
          </a:xfrm>
          <a:prstGeom prst="rect">
            <a:avLst/>
          </a:prstGeom>
        </p:spPr>
      </p:pic>
      <p:grpSp>
        <p:nvGrpSpPr>
          <p:cNvPr id="117" name="Group 116">
            <a:extLst>
              <a:ext uri="{FF2B5EF4-FFF2-40B4-BE49-F238E27FC236}">
                <a16:creationId xmlns:a16="http://schemas.microsoft.com/office/drawing/2014/main" id="{AC3AE314-135D-B945-AC23-D750D4CF4BF0}"/>
              </a:ext>
            </a:extLst>
          </p:cNvPr>
          <p:cNvGrpSpPr/>
          <p:nvPr/>
        </p:nvGrpSpPr>
        <p:grpSpPr>
          <a:xfrm>
            <a:off x="4576088" y="1828800"/>
            <a:ext cx="3702010" cy="3073063"/>
            <a:chOff x="4357301" y="2297668"/>
            <a:chExt cx="3702010" cy="3073063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0882D6A5-08F2-A74B-9EA2-68F92109292A}"/>
                </a:ext>
              </a:extLst>
            </p:cNvPr>
            <p:cNvSpPr txBox="1"/>
            <p:nvPr/>
          </p:nvSpPr>
          <p:spPr>
            <a:xfrm>
              <a:off x="5181600" y="2297668"/>
              <a:ext cx="2877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Beam size measurement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9B8B6649-E07D-8D4F-9BBF-E7C467C2D5F2}"/>
                </a:ext>
              </a:extLst>
            </p:cNvPr>
            <p:cNvSpPr txBox="1"/>
            <p:nvPr/>
          </p:nvSpPr>
          <p:spPr>
            <a:xfrm rot="16200000">
              <a:off x="3631262" y="3404708"/>
              <a:ext cx="20984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Tuning param (e.g. solenoid)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17ABF877-1504-E24A-B2E4-6541AEED904E}"/>
                </a:ext>
              </a:extLst>
            </p:cNvPr>
            <p:cNvSpPr txBox="1"/>
            <p:nvPr/>
          </p:nvSpPr>
          <p:spPr>
            <a:xfrm>
              <a:off x="5089491" y="4724400"/>
              <a:ext cx="29418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Measurement parameter</a:t>
              </a:r>
            </a:p>
            <a:p>
              <a:pPr algn="ctr"/>
              <a:r>
                <a:rPr lang="en-US" dirty="0"/>
                <a:t>(e.g. matching quadrupole)</a:t>
              </a:r>
            </a:p>
          </p:txBody>
        </p:sp>
      </p:grp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example</a:t>
            </a:r>
            <a:endParaRPr lang="en-CA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686800" y="6553199"/>
            <a:ext cx="457200" cy="293133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3</a:t>
            </a:fld>
            <a:endParaRPr lang="en-US" sz="120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E7B805E8-60AB-D644-9DA1-510BECA071A0}"/>
              </a:ext>
            </a:extLst>
          </p:cNvPr>
          <p:cNvSpPr/>
          <p:nvPr/>
        </p:nvSpPr>
        <p:spPr>
          <a:xfrm>
            <a:off x="6238587" y="2960132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E7FEB8C-2C70-8D4F-AD3F-C135CDB7020E}"/>
              </a:ext>
            </a:extLst>
          </p:cNvPr>
          <p:cNvSpPr/>
          <p:nvPr/>
        </p:nvSpPr>
        <p:spPr>
          <a:xfrm>
            <a:off x="6741507" y="2701052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21B2E2BB-23BE-B743-BBAE-3A924DDE6927}"/>
              </a:ext>
            </a:extLst>
          </p:cNvPr>
          <p:cNvSpPr/>
          <p:nvPr/>
        </p:nvSpPr>
        <p:spPr>
          <a:xfrm>
            <a:off x="7198707" y="3036332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A9CB91E9-8799-9E4C-A13B-DAC7B9954829}"/>
              </a:ext>
            </a:extLst>
          </p:cNvPr>
          <p:cNvSpPr/>
          <p:nvPr/>
        </p:nvSpPr>
        <p:spPr>
          <a:xfrm>
            <a:off x="7833707" y="2807732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3DE568E7-47E5-6D4E-B99E-3E59DD0BFFC0}"/>
              </a:ext>
            </a:extLst>
          </p:cNvPr>
          <p:cNvSpPr/>
          <p:nvPr/>
        </p:nvSpPr>
        <p:spPr>
          <a:xfrm>
            <a:off x="5551955" y="3203972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DF74B380-3869-534A-9B8A-C47D26F20E80}"/>
              </a:ext>
            </a:extLst>
          </p:cNvPr>
          <p:cNvSpPr/>
          <p:nvPr/>
        </p:nvSpPr>
        <p:spPr>
          <a:xfrm>
            <a:off x="7439260" y="2234284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140BE940-0E06-0A46-A52F-E71A6F8C3A19}"/>
              </a:ext>
            </a:extLst>
          </p:cNvPr>
          <p:cNvSpPr/>
          <p:nvPr/>
        </p:nvSpPr>
        <p:spPr>
          <a:xfrm>
            <a:off x="5873575" y="2614123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EB782BF1-1E56-AD48-807B-A3BF586AA6AA}"/>
              </a:ext>
            </a:extLst>
          </p:cNvPr>
          <p:cNvSpPr/>
          <p:nvPr/>
        </p:nvSpPr>
        <p:spPr>
          <a:xfrm>
            <a:off x="7352301" y="3935492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354B3C70-BBEE-2A4F-B9E8-87FAF758EE8B}"/>
              </a:ext>
            </a:extLst>
          </p:cNvPr>
          <p:cNvSpPr/>
          <p:nvPr/>
        </p:nvSpPr>
        <p:spPr>
          <a:xfrm>
            <a:off x="5753335" y="4010594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5563B71E-F951-994C-B872-2B2E285EB051}"/>
              </a:ext>
            </a:extLst>
          </p:cNvPr>
          <p:cNvSpPr/>
          <p:nvPr/>
        </p:nvSpPr>
        <p:spPr>
          <a:xfrm>
            <a:off x="7595779" y="3273114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C3457CB4-2367-1840-BB16-16EAF80C043B}"/>
              </a:ext>
            </a:extLst>
          </p:cNvPr>
          <p:cNvSpPr/>
          <p:nvPr/>
        </p:nvSpPr>
        <p:spPr>
          <a:xfrm>
            <a:off x="6208107" y="3493532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B71B9E7-E307-0B45-98E3-7441E9158D9B}"/>
              </a:ext>
            </a:extLst>
          </p:cNvPr>
          <p:cNvGrpSpPr/>
          <p:nvPr/>
        </p:nvGrpSpPr>
        <p:grpSpPr>
          <a:xfrm>
            <a:off x="1133187" y="2243852"/>
            <a:ext cx="2773680" cy="182880"/>
            <a:chOff x="914400" y="3810000"/>
            <a:chExt cx="2773680" cy="182880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C251C0E-59ED-884C-84A8-39822C6FB375}"/>
                </a:ext>
              </a:extLst>
            </p:cNvPr>
            <p:cNvSpPr/>
            <p:nvPr/>
          </p:nvSpPr>
          <p:spPr>
            <a:xfrm>
              <a:off x="17780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8A8421A-E999-2149-9A6B-7A1C84494312}"/>
                </a:ext>
              </a:extLst>
            </p:cNvPr>
            <p:cNvSpPr/>
            <p:nvPr/>
          </p:nvSpPr>
          <p:spPr>
            <a:xfrm>
              <a:off x="22098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E5FE82E-3396-C241-87D9-014C543B3949}"/>
                </a:ext>
              </a:extLst>
            </p:cNvPr>
            <p:cNvSpPr/>
            <p:nvPr/>
          </p:nvSpPr>
          <p:spPr>
            <a:xfrm>
              <a:off x="26416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627D231-F3D5-EE4F-AC21-51C7CFDD6305}"/>
                </a:ext>
              </a:extLst>
            </p:cNvPr>
            <p:cNvSpPr/>
            <p:nvPr/>
          </p:nvSpPr>
          <p:spPr>
            <a:xfrm>
              <a:off x="35052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FC26F99-4B9C-B94D-B0E3-26A114B6666E}"/>
                </a:ext>
              </a:extLst>
            </p:cNvPr>
            <p:cNvSpPr/>
            <p:nvPr/>
          </p:nvSpPr>
          <p:spPr>
            <a:xfrm>
              <a:off x="9144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1C468B34-81BB-B24C-A71A-972FDC8BF755}"/>
                </a:ext>
              </a:extLst>
            </p:cNvPr>
            <p:cNvSpPr/>
            <p:nvPr/>
          </p:nvSpPr>
          <p:spPr>
            <a:xfrm>
              <a:off x="30734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686E15A-0CD9-244C-90E8-D9A3B1CFEE33}"/>
                </a:ext>
              </a:extLst>
            </p:cNvPr>
            <p:cNvSpPr/>
            <p:nvPr/>
          </p:nvSpPr>
          <p:spPr>
            <a:xfrm>
              <a:off x="13462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7E17B5A-B350-D64D-A645-6244421C0332}"/>
              </a:ext>
            </a:extLst>
          </p:cNvPr>
          <p:cNvGrpSpPr/>
          <p:nvPr/>
        </p:nvGrpSpPr>
        <p:grpSpPr>
          <a:xfrm>
            <a:off x="1133187" y="2971800"/>
            <a:ext cx="2773680" cy="182880"/>
            <a:chOff x="914400" y="3810000"/>
            <a:chExt cx="2773680" cy="18288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66588ED-044C-FA4F-B3C0-587A0C40D7EE}"/>
                </a:ext>
              </a:extLst>
            </p:cNvPr>
            <p:cNvSpPr/>
            <p:nvPr/>
          </p:nvSpPr>
          <p:spPr>
            <a:xfrm>
              <a:off x="17780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5C2D1F67-657C-0845-BC79-B0219E3603D0}"/>
                </a:ext>
              </a:extLst>
            </p:cNvPr>
            <p:cNvSpPr/>
            <p:nvPr/>
          </p:nvSpPr>
          <p:spPr>
            <a:xfrm>
              <a:off x="22098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D9174BF-671C-D747-87CA-6717C55016FC}"/>
                </a:ext>
              </a:extLst>
            </p:cNvPr>
            <p:cNvSpPr/>
            <p:nvPr/>
          </p:nvSpPr>
          <p:spPr>
            <a:xfrm>
              <a:off x="26416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6240770-1127-C645-B223-9FC6BDB6FEB7}"/>
                </a:ext>
              </a:extLst>
            </p:cNvPr>
            <p:cNvSpPr/>
            <p:nvPr/>
          </p:nvSpPr>
          <p:spPr>
            <a:xfrm>
              <a:off x="35052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BDE1008-2479-6642-8B4C-EE12B61DECC4}"/>
                </a:ext>
              </a:extLst>
            </p:cNvPr>
            <p:cNvSpPr/>
            <p:nvPr/>
          </p:nvSpPr>
          <p:spPr>
            <a:xfrm>
              <a:off x="9144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D3657A4-6BC7-B343-B50C-CA2943E09F56}"/>
                </a:ext>
              </a:extLst>
            </p:cNvPr>
            <p:cNvSpPr/>
            <p:nvPr/>
          </p:nvSpPr>
          <p:spPr>
            <a:xfrm>
              <a:off x="30734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7413D9C5-60FC-2444-AAC9-A6C9DE561DE8}"/>
                </a:ext>
              </a:extLst>
            </p:cNvPr>
            <p:cNvSpPr/>
            <p:nvPr/>
          </p:nvSpPr>
          <p:spPr>
            <a:xfrm>
              <a:off x="13462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3590828-A427-064B-8934-9BF3C57BBFF0}"/>
              </a:ext>
            </a:extLst>
          </p:cNvPr>
          <p:cNvGrpSpPr/>
          <p:nvPr/>
        </p:nvGrpSpPr>
        <p:grpSpPr>
          <a:xfrm>
            <a:off x="1133187" y="3200400"/>
            <a:ext cx="2773680" cy="182880"/>
            <a:chOff x="914400" y="3810000"/>
            <a:chExt cx="2773680" cy="182880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D2D1FB95-E109-4246-ADC3-8D42B5C9FF5B}"/>
                </a:ext>
              </a:extLst>
            </p:cNvPr>
            <p:cNvSpPr/>
            <p:nvPr/>
          </p:nvSpPr>
          <p:spPr>
            <a:xfrm>
              <a:off x="17780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5832D4F-97D2-D549-8A81-3871892D65FF}"/>
                </a:ext>
              </a:extLst>
            </p:cNvPr>
            <p:cNvSpPr/>
            <p:nvPr/>
          </p:nvSpPr>
          <p:spPr>
            <a:xfrm>
              <a:off x="22098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1B3656F5-10EE-664B-B24B-FF1379AF8459}"/>
                </a:ext>
              </a:extLst>
            </p:cNvPr>
            <p:cNvSpPr/>
            <p:nvPr/>
          </p:nvSpPr>
          <p:spPr>
            <a:xfrm>
              <a:off x="26416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F43FD08F-806A-DC44-9264-6E5CCF3088F8}"/>
                </a:ext>
              </a:extLst>
            </p:cNvPr>
            <p:cNvSpPr/>
            <p:nvPr/>
          </p:nvSpPr>
          <p:spPr>
            <a:xfrm>
              <a:off x="35052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6AE21D07-B496-7042-8A50-3BC78685B234}"/>
                </a:ext>
              </a:extLst>
            </p:cNvPr>
            <p:cNvSpPr/>
            <p:nvPr/>
          </p:nvSpPr>
          <p:spPr>
            <a:xfrm>
              <a:off x="9144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0E93CE80-99D7-E641-B4FB-94A3FD771B3F}"/>
                </a:ext>
              </a:extLst>
            </p:cNvPr>
            <p:cNvSpPr/>
            <p:nvPr/>
          </p:nvSpPr>
          <p:spPr>
            <a:xfrm>
              <a:off x="30734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161F90F0-5826-0B4A-AE57-7789CA0422B4}"/>
                </a:ext>
              </a:extLst>
            </p:cNvPr>
            <p:cNvSpPr/>
            <p:nvPr/>
          </p:nvSpPr>
          <p:spPr>
            <a:xfrm>
              <a:off x="13462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765E21C-2040-734F-82A2-60DB40F306CC}"/>
              </a:ext>
            </a:extLst>
          </p:cNvPr>
          <p:cNvSpPr/>
          <p:nvPr/>
        </p:nvSpPr>
        <p:spPr>
          <a:xfrm>
            <a:off x="980787" y="3935492"/>
            <a:ext cx="3121447" cy="357864"/>
          </a:xfrm>
          <a:prstGeom prst="roundRect">
            <a:avLst/>
          </a:prstGeom>
          <a:solidFill>
            <a:schemeClr val="bg1">
              <a:alpha val="0"/>
            </a:schemeClr>
          </a:solidFill>
          <a:ln w="44450">
            <a:solidFill>
              <a:srgbClr val="2F3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F30F4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546BDFE-58AC-4B49-A066-033AF43F461D}"/>
              </a:ext>
            </a:extLst>
          </p:cNvPr>
          <p:cNvGrpSpPr/>
          <p:nvPr/>
        </p:nvGrpSpPr>
        <p:grpSpPr>
          <a:xfrm>
            <a:off x="1133187" y="4026932"/>
            <a:ext cx="2773680" cy="182880"/>
            <a:chOff x="914400" y="3810000"/>
            <a:chExt cx="2773680" cy="182880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EC89B85C-1A3A-7548-8087-D954E70F21B3}"/>
                </a:ext>
              </a:extLst>
            </p:cNvPr>
            <p:cNvSpPr/>
            <p:nvPr/>
          </p:nvSpPr>
          <p:spPr>
            <a:xfrm>
              <a:off x="17780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9BFE57D5-A035-DB4B-8BAA-C3DFDE0D3808}"/>
                </a:ext>
              </a:extLst>
            </p:cNvPr>
            <p:cNvSpPr/>
            <p:nvPr/>
          </p:nvSpPr>
          <p:spPr>
            <a:xfrm>
              <a:off x="22098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DDBC0EB-CD75-884D-93E4-6FFA590E07BC}"/>
                </a:ext>
              </a:extLst>
            </p:cNvPr>
            <p:cNvSpPr/>
            <p:nvPr/>
          </p:nvSpPr>
          <p:spPr>
            <a:xfrm>
              <a:off x="26416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A89AEFD-829C-304C-8436-6A63FF56E494}"/>
                </a:ext>
              </a:extLst>
            </p:cNvPr>
            <p:cNvSpPr/>
            <p:nvPr/>
          </p:nvSpPr>
          <p:spPr>
            <a:xfrm>
              <a:off x="35052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10A0DD5D-E055-2940-8B20-696A471E193F}"/>
                </a:ext>
              </a:extLst>
            </p:cNvPr>
            <p:cNvSpPr/>
            <p:nvPr/>
          </p:nvSpPr>
          <p:spPr>
            <a:xfrm>
              <a:off x="9144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857FCDF2-4F34-6B46-8952-09F7C584DB0A}"/>
                </a:ext>
              </a:extLst>
            </p:cNvPr>
            <p:cNvSpPr/>
            <p:nvPr/>
          </p:nvSpPr>
          <p:spPr>
            <a:xfrm>
              <a:off x="30734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21EE93C5-3EDB-9B46-8BCA-FE3379F500BE}"/>
                </a:ext>
              </a:extLst>
            </p:cNvPr>
            <p:cNvSpPr/>
            <p:nvPr/>
          </p:nvSpPr>
          <p:spPr>
            <a:xfrm>
              <a:off x="13462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02C08ABF-DE77-8540-B9CB-3E03C725695C}"/>
              </a:ext>
            </a:extLst>
          </p:cNvPr>
          <p:cNvSpPr txBox="1"/>
          <p:nvPr/>
        </p:nvSpPr>
        <p:spPr>
          <a:xfrm>
            <a:off x="76200" y="6477000"/>
            <a:ext cx="4262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W. </a:t>
            </a:r>
            <a:r>
              <a:rPr lang="en-US" dirty="0" err="1"/>
              <a:t>Neiswanger</a:t>
            </a:r>
            <a:r>
              <a:rPr lang="en-US" dirty="0"/>
              <a:t>, S. </a:t>
            </a:r>
            <a:r>
              <a:rPr lang="en-US" dirty="0" err="1"/>
              <a:t>Miskovich</a:t>
            </a:r>
            <a:r>
              <a:rPr lang="en-US" dirty="0"/>
              <a:t>, A. Edelen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64279DBA-B714-444B-942F-5D6B33A2DFB9}"/>
              </a:ext>
            </a:extLst>
          </p:cNvPr>
          <p:cNvGrpSpPr/>
          <p:nvPr/>
        </p:nvGrpSpPr>
        <p:grpSpPr>
          <a:xfrm>
            <a:off x="4102234" y="4293356"/>
            <a:ext cx="1612766" cy="772575"/>
            <a:chOff x="3883447" y="5448024"/>
            <a:chExt cx="1612766" cy="77257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58B606C-F45C-E44D-801E-5337E177303F}"/>
                </a:ext>
              </a:extLst>
            </p:cNvPr>
            <p:cNvSpPr txBox="1"/>
            <p:nvPr/>
          </p:nvSpPr>
          <p:spPr>
            <a:xfrm>
              <a:off x="3893260" y="5574268"/>
              <a:ext cx="16029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2F30F4"/>
                  </a:solidFill>
                </a:rPr>
                <a:t>Calculate emittance</a:t>
              </a: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D4BE12D5-6AC7-9943-A0F9-E0782392AA2C}"/>
                </a:ext>
              </a:extLst>
            </p:cNvPr>
            <p:cNvCxnSpPr>
              <a:cxnSpLocks/>
            </p:cNvCxnSpPr>
            <p:nvPr/>
          </p:nvCxnSpPr>
          <p:spPr>
            <a:xfrm>
              <a:off x="3883447" y="5448024"/>
              <a:ext cx="232049" cy="150939"/>
            </a:xfrm>
            <a:prstGeom prst="straightConnector1">
              <a:avLst/>
            </a:prstGeom>
            <a:ln w="41275">
              <a:solidFill>
                <a:srgbClr val="2F30F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6" name="Oval 125">
            <a:extLst>
              <a:ext uri="{FF2B5EF4-FFF2-40B4-BE49-F238E27FC236}">
                <a16:creationId xmlns:a16="http://schemas.microsoft.com/office/drawing/2014/main" id="{9D33E60E-8650-B04E-8C24-E29E8DB70EE2}"/>
              </a:ext>
            </a:extLst>
          </p:cNvPr>
          <p:cNvSpPr/>
          <p:nvPr/>
        </p:nvSpPr>
        <p:spPr>
          <a:xfrm>
            <a:off x="8067387" y="3158252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6195BBF8-8FA1-FD46-A418-8F3F7AE140EC}"/>
              </a:ext>
            </a:extLst>
          </p:cNvPr>
          <p:cNvSpPr/>
          <p:nvPr/>
        </p:nvSpPr>
        <p:spPr>
          <a:xfrm>
            <a:off x="6619587" y="3188732"/>
            <a:ext cx="182880" cy="182880"/>
          </a:xfrm>
          <a:prstGeom prst="ellipse">
            <a:avLst/>
          </a:prstGeom>
          <a:solidFill>
            <a:schemeClr val="bg1">
              <a:alpha val="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F3C7659-214A-9F47-9082-C6E90CFB45F0}"/>
              </a:ext>
            </a:extLst>
          </p:cNvPr>
          <p:cNvSpPr txBox="1"/>
          <p:nvPr/>
        </p:nvSpPr>
        <p:spPr>
          <a:xfrm>
            <a:off x="267268" y="1370776"/>
            <a:ext cx="5213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Accelerator example: emittance optimization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88AA473D-9274-EC44-B3CF-D04C65C15B98}"/>
              </a:ext>
            </a:extLst>
          </p:cNvPr>
          <p:cNvGrpSpPr/>
          <p:nvPr/>
        </p:nvGrpSpPr>
        <p:grpSpPr>
          <a:xfrm>
            <a:off x="1133187" y="3333988"/>
            <a:ext cx="2773680" cy="182880"/>
            <a:chOff x="914400" y="3810000"/>
            <a:chExt cx="2773680" cy="182880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C5866D96-5D93-C741-BC29-93D60DEEC0C8}"/>
                </a:ext>
              </a:extLst>
            </p:cNvPr>
            <p:cNvSpPr/>
            <p:nvPr/>
          </p:nvSpPr>
          <p:spPr>
            <a:xfrm>
              <a:off x="17780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E5ACA8A-4DC4-7C42-9328-04B90BB46FA0}"/>
                </a:ext>
              </a:extLst>
            </p:cNvPr>
            <p:cNvSpPr/>
            <p:nvPr/>
          </p:nvSpPr>
          <p:spPr>
            <a:xfrm>
              <a:off x="22098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19949B15-CB7F-7445-8146-35D1957904B8}"/>
                </a:ext>
              </a:extLst>
            </p:cNvPr>
            <p:cNvSpPr/>
            <p:nvPr/>
          </p:nvSpPr>
          <p:spPr>
            <a:xfrm>
              <a:off x="26416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92CFD962-D5F6-8844-82A2-A6D0895D79D7}"/>
                </a:ext>
              </a:extLst>
            </p:cNvPr>
            <p:cNvSpPr/>
            <p:nvPr/>
          </p:nvSpPr>
          <p:spPr>
            <a:xfrm>
              <a:off x="35052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113C2B91-E692-BA43-81F6-144A38FEBF11}"/>
                </a:ext>
              </a:extLst>
            </p:cNvPr>
            <p:cNvSpPr/>
            <p:nvPr/>
          </p:nvSpPr>
          <p:spPr>
            <a:xfrm>
              <a:off x="9144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CAD26334-3193-7B46-94A9-13A9626D83DB}"/>
                </a:ext>
              </a:extLst>
            </p:cNvPr>
            <p:cNvSpPr/>
            <p:nvPr/>
          </p:nvSpPr>
          <p:spPr>
            <a:xfrm>
              <a:off x="30734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0EB77C65-E7A0-B34C-A44B-8B4826FD9E28}"/>
                </a:ext>
              </a:extLst>
            </p:cNvPr>
            <p:cNvSpPr/>
            <p:nvPr/>
          </p:nvSpPr>
          <p:spPr>
            <a:xfrm>
              <a:off x="1346200" y="3810000"/>
              <a:ext cx="182880" cy="182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05C4E91-731F-F9D6-A68F-C92DD02D1C97}"/>
              </a:ext>
            </a:extLst>
          </p:cNvPr>
          <p:cNvSpPr txBox="1"/>
          <p:nvPr/>
        </p:nvSpPr>
        <p:spPr>
          <a:xfrm>
            <a:off x="1316067" y="5059377"/>
            <a:ext cx="2890535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BO has multiple problems: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Sampling inefficient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Information inefficient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Difficult to model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C9AAC9-F4C4-E8C4-1DBA-335EBC79BE16}"/>
              </a:ext>
            </a:extLst>
          </p:cNvPr>
          <p:cNvSpPr txBox="1"/>
          <p:nvPr/>
        </p:nvSpPr>
        <p:spPr>
          <a:xfrm>
            <a:off x="5222419" y="5059377"/>
            <a:ext cx="339440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Models beam size efficiently…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…but we want to minimize emittance, not beam size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5D9B2E-9105-4071-757F-B7EAEFAA97E6}"/>
              </a:ext>
            </a:extLst>
          </p:cNvPr>
          <p:cNvSpPr txBox="1"/>
          <p:nvPr/>
        </p:nvSpPr>
        <p:spPr>
          <a:xfrm>
            <a:off x="5256888" y="6463168"/>
            <a:ext cx="3048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Miskovich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MLST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2024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6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3" grpId="0" animBg="1"/>
      <p:bldP spid="126" grpId="0" animBg="1"/>
      <p:bldP spid="127" grpId="0" animBg="1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example</a:t>
            </a:r>
            <a:endParaRPr lang="en-CA" dirty="0"/>
          </a:p>
        </p:txBody>
      </p:sp>
      <p:sp>
        <p:nvSpPr>
          <p:cNvPr id="40" name="TextBox 39"/>
          <p:cNvSpPr txBox="1"/>
          <p:nvPr/>
        </p:nvSpPr>
        <p:spPr>
          <a:xfrm>
            <a:off x="2109958" y="1371600"/>
            <a:ext cx="451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Bayesian Algorithmic Execution (BAX)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555392" y="6553199"/>
            <a:ext cx="404458" cy="175709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4</a:t>
            </a:fld>
            <a:endParaRPr lang="en-US" sz="1200" dirty="0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21CDC32-FCF9-F049-BCE8-8F3A128AADC7}"/>
              </a:ext>
            </a:extLst>
          </p:cNvPr>
          <p:cNvGrpSpPr/>
          <p:nvPr/>
        </p:nvGrpSpPr>
        <p:grpSpPr>
          <a:xfrm>
            <a:off x="381000" y="6019800"/>
            <a:ext cx="8578850" cy="500107"/>
            <a:chOff x="381000" y="6019800"/>
            <a:chExt cx="8578850" cy="500107"/>
          </a:xfrm>
        </p:grpSpPr>
        <p:sp>
          <p:nvSpPr>
            <p:cNvPr id="118" name="Google Shape;100;p16">
              <a:extLst>
                <a:ext uri="{FF2B5EF4-FFF2-40B4-BE49-F238E27FC236}">
                  <a16:creationId xmlns:a16="http://schemas.microsoft.com/office/drawing/2014/main" id="{8D39CBB0-2F5D-7A4E-8E58-768FE50A4C83}"/>
                </a:ext>
              </a:extLst>
            </p:cNvPr>
            <p:cNvSpPr txBox="1"/>
            <p:nvPr/>
          </p:nvSpPr>
          <p:spPr>
            <a:xfrm>
              <a:off x="381000" y="6019800"/>
              <a:ext cx="8578850" cy="5001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300"/>
                </a:spcAft>
                <a:buNone/>
              </a:pPr>
              <a:r>
                <a:rPr lang="en" sz="1800" b="1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Wingdings" pitchFamily="2" charset="2"/>
                </a:rPr>
                <a:t> BAX</a:t>
              </a:r>
              <a:r>
                <a:rPr lang="en" b="1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Wingdings" pitchFamily="2" charset="2"/>
                </a:rPr>
                <a:t>:</a:t>
              </a:r>
              <a:r>
                <a:rPr lang="en" sz="1800" b="1" dirty="0">
                  <a:solidFill>
                    <a:schemeClr val="dk2"/>
                  </a:solidFill>
                  <a:latin typeface="Lato"/>
                  <a:ea typeface="Lato"/>
                  <a:cs typeface="Lato"/>
                  <a:sym typeface="Wingdings" pitchFamily="2" charset="2"/>
                </a:rPr>
                <a:t> </a:t>
              </a:r>
              <a:r>
                <a:rPr lang="en" sz="1800" i="1" u="sng" dirty="0">
                  <a:solidFill>
                    <a:schemeClr val="hlink"/>
                  </a:solidFill>
                  <a:latin typeface="Lato Light"/>
                  <a:ea typeface="Lato Light"/>
                  <a:cs typeface="Lato Light"/>
                  <a:sym typeface="Lato Light"/>
                  <a:hlinkClick r:id="rId3"/>
                </a:rPr>
                <a:t>https://willieneis.github.io/bax-website/</a:t>
              </a:r>
              <a:endParaRPr sz="1500" i="1" dirty="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D785D874-92B7-7345-BA74-0B9DD65E6DD2}"/>
                </a:ext>
              </a:extLst>
            </p:cNvPr>
            <p:cNvSpPr txBox="1"/>
            <p:nvPr/>
          </p:nvSpPr>
          <p:spPr>
            <a:xfrm>
              <a:off x="5625988" y="6105551"/>
              <a:ext cx="32430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W. </a:t>
              </a:r>
              <a:r>
                <a:rPr lang="en-US" sz="1600" dirty="0" err="1"/>
                <a:t>Neiswanger</a:t>
              </a:r>
              <a:r>
                <a:rPr lang="en-US" sz="1600" dirty="0"/>
                <a:t> et al., ICML, 2021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F7EC119-C1E9-29A2-2E9B-B512945E88F3}"/>
              </a:ext>
            </a:extLst>
          </p:cNvPr>
          <p:cNvGrpSpPr/>
          <p:nvPr/>
        </p:nvGrpSpPr>
        <p:grpSpPr>
          <a:xfrm>
            <a:off x="914401" y="3161556"/>
            <a:ext cx="7772400" cy="1200329"/>
            <a:chOff x="914401" y="3161556"/>
            <a:chExt cx="7772400" cy="120032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EA8D936-8337-F83E-E9AD-BA5D3F296EE2}"/>
                </a:ext>
              </a:extLst>
            </p:cNvPr>
            <p:cNvSpPr txBox="1"/>
            <p:nvPr/>
          </p:nvSpPr>
          <p:spPr>
            <a:xfrm>
              <a:off x="914401" y="3161556"/>
              <a:ext cx="7772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Emittance example: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Model beam size behavior,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Algorithm,          , outputs minimum emittance from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Measure new beam size that has the biggest impact on output of 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4812E85-961A-1638-2E6B-04A308D0B2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38600" y="3484721"/>
              <a:ext cx="527844" cy="29483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368C8F3-0CDF-1CFA-9925-2BF935C18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38400" y="3761720"/>
              <a:ext cx="427982" cy="29483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2F1A7ED-F5FF-D00C-F174-577A585EC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22044" y="4056552"/>
              <a:ext cx="427982" cy="29483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CB7840B-E398-EDCC-F9CA-609DCF50BB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77000" y="3761720"/>
              <a:ext cx="527844" cy="294832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A8910D41-E358-E2BA-7DD7-F79C475CB0B1}"/>
              </a:ext>
            </a:extLst>
          </p:cNvPr>
          <p:cNvSpPr txBox="1"/>
          <p:nvPr/>
        </p:nvSpPr>
        <p:spPr>
          <a:xfrm>
            <a:off x="908274" y="5114301"/>
            <a:ext cx="7312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(For computer scientists, </a:t>
            </a:r>
            <a:r>
              <a:rPr lang="en-US" dirty="0" err="1"/>
              <a:t>infoBAX</a:t>
            </a:r>
            <a:r>
              <a:rPr lang="en-US" dirty="0"/>
              <a:t> acquisition function calculated from mutual information of algorithm output and model posterior)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3C3F41B-B340-416E-AEE2-1B8A5935C4B1}"/>
              </a:ext>
            </a:extLst>
          </p:cNvPr>
          <p:cNvGrpSpPr/>
          <p:nvPr/>
        </p:nvGrpSpPr>
        <p:grpSpPr>
          <a:xfrm>
            <a:off x="381000" y="2057400"/>
            <a:ext cx="8229600" cy="923330"/>
            <a:chOff x="152400" y="2057400"/>
            <a:chExt cx="8229600" cy="92333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3C19E37-440A-776C-6732-CA484E2C3106}"/>
                </a:ext>
              </a:extLst>
            </p:cNvPr>
            <p:cNvGrpSpPr/>
            <p:nvPr/>
          </p:nvGrpSpPr>
          <p:grpSpPr>
            <a:xfrm>
              <a:off x="152400" y="2057400"/>
              <a:ext cx="8229600" cy="923330"/>
              <a:chOff x="914400" y="2057400"/>
              <a:chExt cx="8229600" cy="923330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EA00197-E978-2E9A-9E09-E711B99B93C8}"/>
                  </a:ext>
                </a:extLst>
              </p:cNvPr>
              <p:cNvSpPr txBox="1"/>
              <p:nvPr/>
            </p:nvSpPr>
            <p:spPr>
              <a:xfrm>
                <a:off x="914400" y="2057400"/>
                <a:ext cx="791755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Standard BO: model and find optimal point in black box function </a:t>
                </a:r>
              </a:p>
              <a:p>
                <a:endParaRPr lang="en-US" dirty="0"/>
              </a:p>
              <a:p>
                <a:r>
                  <a:rPr lang="en-US" dirty="0"/>
                  <a:t>BAX: model          , and find optimal output of                , for known algorithm</a:t>
                </a:r>
              </a:p>
            </p:txBody>
          </p: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604611D5-6FC7-A6AF-D9E2-595755BC3B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02922" y="2075735"/>
                <a:ext cx="527844" cy="294832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3ACC2B38-6F76-77C8-F1F3-878E441E9A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35417" y="2647265"/>
                <a:ext cx="917783" cy="294832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AF08A0B4-84B2-FBDF-3771-E6C51AFA59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16018" y="2647265"/>
                <a:ext cx="427982" cy="294832"/>
              </a:xfrm>
              <a:prstGeom prst="rect">
                <a:avLst/>
              </a:prstGeom>
            </p:spPr>
          </p:pic>
        </p:grp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AD628DF-FF85-022B-5123-D7D34C1B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29556" y="2647265"/>
              <a:ext cx="527844" cy="294832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5035D8AB-76B6-9F73-5558-6FCE76B30A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196872"/>
            <a:ext cx="1099507" cy="722894"/>
          </a:xfrm>
          <a:prstGeom prst="rect">
            <a:avLst/>
          </a:prstGeom>
        </p:spPr>
      </p:pic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A2CF0397-9A5B-CA1E-B87D-4BB88B918307}"/>
              </a:ext>
            </a:extLst>
          </p:cNvPr>
          <p:cNvSpPr/>
          <p:nvPr/>
        </p:nvSpPr>
        <p:spPr>
          <a:xfrm>
            <a:off x="7315200" y="3657599"/>
            <a:ext cx="1070693" cy="121953"/>
          </a:xfrm>
          <a:prstGeom prst="roundRect">
            <a:avLst/>
          </a:prstGeom>
          <a:solidFill>
            <a:schemeClr val="bg1">
              <a:alpha val="0"/>
            </a:schemeClr>
          </a:solidFill>
          <a:ln w="44450">
            <a:solidFill>
              <a:srgbClr val="2F3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F30F4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DBC302-B2E6-3530-C9BD-4E4F5D348D8D}"/>
              </a:ext>
            </a:extLst>
          </p:cNvPr>
          <p:cNvSpPr txBox="1"/>
          <p:nvPr/>
        </p:nvSpPr>
        <p:spPr>
          <a:xfrm>
            <a:off x="381000" y="4621053"/>
            <a:ext cx="837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Note: We never actually measure emittance… just calculate from a virtual model!</a:t>
            </a:r>
          </a:p>
        </p:txBody>
      </p:sp>
    </p:spTree>
    <p:extLst>
      <p:ext uri="{BB962C8B-B14F-4D97-AF65-F5344CB8AC3E}">
        <p14:creationId xmlns:p14="http://schemas.microsoft.com/office/powerpoint/2010/main" val="360421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3" grpId="0" animBg="1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14C1592-9C70-DE61-10FA-04FAFDB891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890" y="2941967"/>
            <a:ext cx="4241110" cy="2773033"/>
          </a:xfrm>
          <a:prstGeom prst="rect">
            <a:avLst/>
          </a:prstGeom>
        </p:spPr>
      </p:pic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example</a:t>
            </a:r>
            <a:endParaRPr lang="en-CA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686800" y="6553199"/>
            <a:ext cx="457200" cy="304801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5</a:t>
            </a:fld>
            <a:endParaRPr lang="en-US" sz="12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7CBA9E59-EF23-EB7C-4B3D-8DFB4EA34170}"/>
              </a:ext>
            </a:extLst>
          </p:cNvPr>
          <p:cNvSpPr txBox="1"/>
          <p:nvPr/>
        </p:nvSpPr>
        <p:spPr>
          <a:xfrm>
            <a:off x="767378" y="2286000"/>
            <a:ext cx="360387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Simulated optimization, LCLS Injector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7B34A8B0-76DC-7ABD-1ACE-98D449DA98EF}"/>
              </a:ext>
            </a:extLst>
          </p:cNvPr>
          <p:cNvSpPr txBox="1"/>
          <p:nvPr/>
        </p:nvSpPr>
        <p:spPr>
          <a:xfrm>
            <a:off x="5176225" y="2319040"/>
            <a:ext cx="394691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Experimental optimization, LCLS Injector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9D378E8F-94B0-F5B4-0E1B-25975A90B97C}"/>
              </a:ext>
            </a:extLst>
          </p:cNvPr>
          <p:cNvSpPr txBox="1"/>
          <p:nvPr/>
        </p:nvSpPr>
        <p:spPr>
          <a:xfrm>
            <a:off x="3048000" y="6421131"/>
            <a:ext cx="3048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Miskovich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MLST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2024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68C679-9888-C6BE-EF7C-DF1F857AEAFA}"/>
              </a:ext>
            </a:extLst>
          </p:cNvPr>
          <p:cNvSpPr txBox="1"/>
          <p:nvPr/>
        </p:nvSpPr>
        <p:spPr>
          <a:xfrm>
            <a:off x="7829465" y="5726686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~2 minutes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3BFB41F-CE97-42DD-0E2E-9A67EE6052DA}"/>
              </a:ext>
            </a:extLst>
          </p:cNvPr>
          <p:cNvCxnSpPr>
            <a:cxnSpLocks/>
          </p:cNvCxnSpPr>
          <p:nvPr/>
        </p:nvCxnSpPr>
        <p:spPr>
          <a:xfrm flipH="1" flipV="1">
            <a:off x="8552682" y="5410200"/>
            <a:ext cx="2710" cy="3398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A27D93D-B08F-CE47-C97B-8AE593FB88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0" b="38302"/>
          <a:stretch/>
        </p:blipFill>
        <p:spPr>
          <a:xfrm>
            <a:off x="210525" y="2898443"/>
            <a:ext cx="4794880" cy="29462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552CB8-7D67-7739-A9C5-4695337C9EAA}"/>
              </a:ext>
            </a:extLst>
          </p:cNvPr>
          <p:cNvSpPr txBox="1"/>
          <p:nvPr/>
        </p:nvSpPr>
        <p:spPr>
          <a:xfrm>
            <a:off x="267268" y="1370776"/>
            <a:ext cx="5213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Accelerator example: emittance optimization</a:t>
            </a:r>
          </a:p>
        </p:txBody>
      </p:sp>
    </p:spTree>
    <p:extLst>
      <p:ext uri="{BB962C8B-B14F-4D97-AF65-F5344CB8AC3E}">
        <p14:creationId xmlns:p14="http://schemas.microsoft.com/office/powerpoint/2010/main" val="287481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E0A28-AD1C-FF4A-579E-EF8DA6A45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">
            <a:extLst>
              <a:ext uri="{FF2B5EF4-FFF2-40B4-BE49-F238E27FC236}">
                <a16:creationId xmlns:a16="http://schemas.microsoft.com/office/drawing/2014/main" id="{FB368B8B-02CB-F236-6BBB-715F1BAE03AE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Application to dynamic/momentum aperture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C33539-BC1E-B050-2D18-4431E39A3B07}"/>
              </a:ext>
            </a:extLst>
          </p:cNvPr>
          <p:cNvSpPr txBox="1"/>
          <p:nvPr/>
        </p:nvSpPr>
        <p:spPr>
          <a:xfrm>
            <a:off x="141369" y="2026384"/>
            <a:ext cx="39734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Goal: maximize dynamic aperture (i.e. the dark area):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11816F5C-7B84-0581-8AFB-67A4DAD0DA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6</a:t>
            </a:fld>
            <a:endParaRPr lang="en-US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E5F08D-BCBC-B0F3-9B27-40581ADD232B}"/>
              </a:ext>
            </a:extLst>
          </p:cNvPr>
          <p:cNvSpPr txBox="1"/>
          <p:nvPr/>
        </p:nvSpPr>
        <p:spPr>
          <a:xfrm>
            <a:off x="195925" y="3154235"/>
            <a:ext cx="86153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DA is a hard problem for two reasons: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 dimensional optimization (typically 10s to 100s of parameters)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Acquisition is expensive: Each calculation of the objective function requires tracking 100s -1000s of particles for 1000s of turns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D64934-540E-A095-846F-8B746E81AD0B}"/>
              </a:ext>
            </a:extLst>
          </p:cNvPr>
          <p:cNvSpPr txBox="1"/>
          <p:nvPr/>
        </p:nvSpPr>
        <p:spPr>
          <a:xfrm>
            <a:off x="240766" y="1393025"/>
            <a:ext cx="7677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Now consider dynamic aperture (DA) optimization for storage rings</a:t>
            </a:r>
          </a:p>
        </p:txBody>
      </p:sp>
      <p:pic>
        <p:nvPicPr>
          <p:cNvPr id="2" name="Google Shape;175;p18">
            <a:extLst>
              <a:ext uri="{FF2B5EF4-FFF2-40B4-BE49-F238E27FC236}">
                <a16:creationId xmlns:a16="http://schemas.microsoft.com/office/drawing/2014/main" id="{EE1DF7F3-5F07-73C9-C4FA-24F7CA41D85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l="17019" t="18694" r="18440" b="14209"/>
          <a:stretch/>
        </p:blipFill>
        <p:spPr>
          <a:xfrm>
            <a:off x="6470068" y="2155995"/>
            <a:ext cx="1447800" cy="115655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20B8D0-582C-CC6F-42A4-4DF614C34C5F}"/>
              </a:ext>
            </a:extLst>
          </p:cNvPr>
          <p:cNvSpPr txBox="1"/>
          <p:nvPr/>
        </p:nvSpPr>
        <p:spPr>
          <a:xfrm>
            <a:off x="6882183" y="3304662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X-pos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1FE9B-D7DB-A2CB-40C6-ADC35EC6925A}"/>
              </a:ext>
            </a:extLst>
          </p:cNvPr>
          <p:cNvSpPr txBox="1"/>
          <p:nvPr/>
        </p:nvSpPr>
        <p:spPr>
          <a:xfrm rot="16200000">
            <a:off x="6002074" y="259577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Y-pos</a:t>
            </a:r>
          </a:p>
        </p:txBody>
      </p:sp>
    </p:spTree>
    <p:extLst>
      <p:ext uri="{BB962C8B-B14F-4D97-AF65-F5344CB8AC3E}">
        <p14:creationId xmlns:p14="http://schemas.microsoft.com/office/powerpoint/2010/main" val="81067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2912BE-DD6C-F114-DD14-4D5E46AC1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">
            <a:extLst>
              <a:ext uri="{FF2B5EF4-FFF2-40B4-BE49-F238E27FC236}">
                <a16:creationId xmlns:a16="http://schemas.microsoft.com/office/drawing/2014/main" id="{97A311ED-3DA5-1C12-FA6A-45C890B29390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ML for DA/MA Optimization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492B8CE8-4C71-ACF9-EA5E-669D1863A8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7</a:t>
            </a:fld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1E4986-E200-D253-D388-9304C18CDE9A}"/>
              </a:ext>
            </a:extLst>
          </p:cNvPr>
          <p:cNvSpPr txBox="1"/>
          <p:nvPr/>
        </p:nvSpPr>
        <p:spPr>
          <a:xfrm>
            <a:off x="240766" y="1393025"/>
            <a:ext cx="39358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ML can address both challenges: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04BADE-DA9C-65BA-3FCD-C4B945A18175}"/>
              </a:ext>
            </a:extLst>
          </p:cNvPr>
          <p:cNvSpPr txBox="1"/>
          <p:nvPr/>
        </p:nvSpPr>
        <p:spPr>
          <a:xfrm>
            <a:off x="163752" y="2009355"/>
            <a:ext cx="49839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Model-driven optimization can improve search efficiency:</a:t>
            </a:r>
            <a:endParaRPr lang="en-US" sz="2000" i="1" dirty="0"/>
          </a:p>
          <a:p>
            <a:pPr marL="800053" lvl="1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Eg.</a:t>
            </a:r>
            <a:r>
              <a:rPr lang="en-US" sz="2000" dirty="0"/>
              <a:t> Bayesian Optimization (BO) more efficient than genetic algorithms</a:t>
            </a:r>
          </a:p>
          <a:p>
            <a:pPr lvl="1"/>
            <a:r>
              <a:rPr lang="en-US" sz="2000" dirty="0">
                <a:sym typeface="Wingdings" pitchFamily="2" charset="2"/>
              </a:rPr>
              <a:t>	</a:t>
            </a:r>
            <a:r>
              <a:rPr lang="en-US" sz="2000" dirty="0"/>
              <a:t> surrogate guides search by 	modeling the </a:t>
            </a:r>
            <a:r>
              <a:rPr lang="en-US" sz="2000" b="1" i="1" dirty="0"/>
              <a:t>Objective</a:t>
            </a:r>
            <a:endParaRPr lang="en-US" sz="2000" b="1" dirty="0"/>
          </a:p>
          <a:p>
            <a:pPr marL="800053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But each acquisition is slow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2002BE5-175B-6993-D9A2-D71E7EE6DC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5570583"/>
              </p:ext>
            </p:extLst>
          </p:nvPr>
        </p:nvGraphicFramePr>
        <p:xfrm>
          <a:off x="5126715" y="1602493"/>
          <a:ext cx="4014657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Google Shape;175;p18">
            <a:extLst>
              <a:ext uri="{FF2B5EF4-FFF2-40B4-BE49-F238E27FC236}">
                <a16:creationId xmlns:a16="http://schemas.microsoft.com/office/drawing/2014/main" id="{A43B518A-FF2C-7017-C084-8487401F1449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rcRect l="17019" t="18694" r="18440" b="14209"/>
          <a:stretch/>
        </p:blipFill>
        <p:spPr>
          <a:xfrm>
            <a:off x="5092079" y="1373893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Google Shape;175;p18">
            <a:extLst>
              <a:ext uri="{FF2B5EF4-FFF2-40B4-BE49-F238E27FC236}">
                <a16:creationId xmlns:a16="http://schemas.microsoft.com/office/drawing/2014/main" id="{7BBA33B9-8C97-F4F4-FFFE-5E84B9FE24C7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rcRect l="17019" t="18694" r="18440" b="14209"/>
          <a:stretch/>
        </p:blipFill>
        <p:spPr>
          <a:xfrm>
            <a:off x="5168279" y="1450093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9" name="Google Shape;175;p18">
            <a:extLst>
              <a:ext uri="{FF2B5EF4-FFF2-40B4-BE49-F238E27FC236}">
                <a16:creationId xmlns:a16="http://schemas.microsoft.com/office/drawing/2014/main" id="{F6FA874F-0668-F4FE-5C84-533E87BB37D2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rcRect l="17019" t="18694" r="18440" b="14209"/>
          <a:stretch/>
        </p:blipFill>
        <p:spPr>
          <a:xfrm>
            <a:off x="5244479" y="1526293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" name="Google Shape;175;p18">
            <a:extLst>
              <a:ext uri="{FF2B5EF4-FFF2-40B4-BE49-F238E27FC236}">
                <a16:creationId xmlns:a16="http://schemas.microsoft.com/office/drawing/2014/main" id="{091CEE6D-46C7-4CB5-33B2-4523BC96A63D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rcRect l="17019" t="18694" r="18440" b="14209"/>
          <a:stretch/>
        </p:blipFill>
        <p:spPr>
          <a:xfrm>
            <a:off x="5320679" y="1602493"/>
            <a:ext cx="106680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6C64CF9-AA72-1BE6-C54F-B598C0EA0B4A}"/>
              </a:ext>
            </a:extLst>
          </p:cNvPr>
          <p:cNvSpPr txBox="1"/>
          <p:nvPr/>
        </p:nvSpPr>
        <p:spPr>
          <a:xfrm>
            <a:off x="5649979" y="4119700"/>
            <a:ext cx="326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BestConfig</a:t>
            </a:r>
            <a:r>
              <a:rPr lang="en-US" dirty="0"/>
              <a:t> = Argmax(</a:t>
            </a:r>
            <a:r>
              <a:rPr lang="en-US" dirty="0" err="1"/>
              <a:t>AreaModel</a:t>
            </a:r>
            <a:r>
              <a:rPr lang="en-US" dirty="0"/>
              <a:t>)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52B1DFA-1C2B-3C38-581A-7F4C87648703}"/>
              </a:ext>
            </a:extLst>
          </p:cNvPr>
          <p:cNvGrpSpPr/>
          <p:nvPr/>
        </p:nvGrpSpPr>
        <p:grpSpPr>
          <a:xfrm>
            <a:off x="7979035" y="3962686"/>
            <a:ext cx="1066800" cy="713927"/>
            <a:chOff x="4309182" y="2894025"/>
            <a:chExt cx="3966744" cy="287024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60B632F-30B2-615E-5030-0540E64CD5C6}"/>
                </a:ext>
              </a:extLst>
            </p:cNvPr>
            <p:cNvGrpSpPr/>
            <p:nvPr/>
          </p:nvGrpSpPr>
          <p:grpSpPr>
            <a:xfrm>
              <a:off x="4309182" y="2894025"/>
              <a:ext cx="3966744" cy="2870240"/>
              <a:chOff x="4309182" y="2894025"/>
              <a:chExt cx="3966744" cy="2870240"/>
            </a:xfrm>
          </p:grpSpPr>
          <p:pic>
            <p:nvPicPr>
              <p:cNvPr id="26" name="Google Shape;602;p52">
                <a:extLst>
                  <a:ext uri="{FF2B5EF4-FFF2-40B4-BE49-F238E27FC236}">
                    <a16:creationId xmlns:a16="http://schemas.microsoft.com/office/drawing/2014/main" id="{30B363CC-26C0-1709-C753-03C4F996D73A}"/>
                  </a:ext>
                </a:extLst>
              </p:cNvPr>
              <p:cNvPicPr preferRelativeResize="0"/>
              <p:nvPr/>
            </p:nvPicPr>
            <p:blipFill>
              <a:blip r:embed="rId9">
                <a:alphaModFix/>
              </a:blip>
              <a:stretch>
                <a:fillRect/>
              </a:stretch>
            </p:blipFill>
            <p:spPr>
              <a:xfrm>
                <a:off x="4309182" y="2894025"/>
                <a:ext cx="3966744" cy="287024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4A7E5D9-080E-1A70-3111-596C09E3C741}"/>
                  </a:ext>
                </a:extLst>
              </p:cNvPr>
              <p:cNvSpPr/>
              <p:nvPr/>
            </p:nvSpPr>
            <p:spPr>
              <a:xfrm>
                <a:off x="7086600" y="3016589"/>
                <a:ext cx="1073694" cy="513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33865CA-915E-4ABA-48F4-FB69804E435B}"/>
                </a:ext>
              </a:extLst>
            </p:cNvPr>
            <p:cNvSpPr/>
            <p:nvPr/>
          </p:nvSpPr>
          <p:spPr>
            <a:xfrm>
              <a:off x="4800600" y="5181600"/>
              <a:ext cx="91440" cy="914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EA108A6-0D01-095F-CCED-FF89CFDFE157}"/>
              </a:ext>
            </a:extLst>
          </p:cNvPr>
          <p:cNvSpPr txBox="1"/>
          <p:nvPr/>
        </p:nvSpPr>
        <p:spPr>
          <a:xfrm>
            <a:off x="69046" y="4981938"/>
            <a:ext cx="47315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Surrogate models (e.g. NN) can accelerate slow simulations:</a:t>
            </a:r>
            <a:endParaRPr lang="en-US" sz="2000" i="1" dirty="0"/>
          </a:p>
          <a:p>
            <a:pPr marL="800053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But how to train surrogate models?  Pre-training on random simulations eats-away at simulation savings.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3281674-143C-8987-D543-66F65D15C0D9}"/>
              </a:ext>
            </a:extLst>
          </p:cNvPr>
          <p:cNvGrpSpPr/>
          <p:nvPr/>
        </p:nvGrpSpPr>
        <p:grpSpPr>
          <a:xfrm>
            <a:off x="5228530" y="5164910"/>
            <a:ext cx="3150221" cy="1616890"/>
            <a:chOff x="56552" y="5168380"/>
            <a:chExt cx="3150221" cy="1616890"/>
          </a:xfrm>
        </p:grpSpPr>
        <p:pic>
          <p:nvPicPr>
            <p:cNvPr id="6" name="Google Shape;175;p18">
              <a:extLst>
                <a:ext uri="{FF2B5EF4-FFF2-40B4-BE49-F238E27FC236}">
                  <a16:creationId xmlns:a16="http://schemas.microsoft.com/office/drawing/2014/main" id="{5CE622D4-DF43-3A6D-E535-309BE63BC096}"/>
                </a:ext>
              </a:extLst>
            </p:cNvPr>
            <p:cNvPicPr preferRelativeResize="0"/>
            <p:nvPr/>
          </p:nvPicPr>
          <p:blipFill>
            <a:blip r:embed="rId8">
              <a:alphaModFix/>
            </a:blip>
            <a:srcRect l="17019" t="18694" r="18440" b="14209"/>
            <a:stretch/>
          </p:blipFill>
          <p:spPr>
            <a:xfrm>
              <a:off x="817225" y="5168380"/>
              <a:ext cx="1447800" cy="115655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2B4F029-6C23-1DC5-A536-3A0468C1076B}"/>
                </a:ext>
              </a:extLst>
            </p:cNvPr>
            <p:cNvSpPr txBox="1"/>
            <p:nvPr/>
          </p:nvSpPr>
          <p:spPr>
            <a:xfrm>
              <a:off x="56552" y="6415938"/>
              <a:ext cx="31502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Physics sim </a:t>
              </a:r>
              <a:r>
                <a:rPr lang="en-US" dirty="0">
                  <a:sym typeface="Wingdings" pitchFamily="2" charset="2"/>
                </a:rPr>
                <a:t> NN surrogate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6335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E314E-36B1-4182-02DA-0B886B5F47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">
            <a:extLst>
              <a:ext uri="{FF2B5EF4-FFF2-40B4-BE49-F238E27FC236}">
                <a16:creationId xmlns:a16="http://schemas.microsoft.com/office/drawing/2014/main" id="{E872E601-21EF-EF15-F12F-EBDEB1273584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Application to dynamic/momentum aperture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65438D-0526-2F04-B923-2DB94856CC89}"/>
              </a:ext>
            </a:extLst>
          </p:cNvPr>
          <p:cNvSpPr txBox="1"/>
          <p:nvPr/>
        </p:nvSpPr>
        <p:spPr>
          <a:xfrm>
            <a:off x="240766" y="1393025"/>
            <a:ext cx="5072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multipointBAX</a:t>
            </a:r>
            <a:r>
              <a:rPr lang="en-US" sz="2000" dirty="0"/>
              <a:t> combines both advantages: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167026-6C97-DAB1-B4AE-DABFC657D4EE}"/>
              </a:ext>
            </a:extLst>
          </p:cNvPr>
          <p:cNvSpPr txBox="1"/>
          <p:nvPr/>
        </p:nvSpPr>
        <p:spPr>
          <a:xfrm>
            <a:off x="313342" y="3467312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DAMA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Model full DA/MA maps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Algorithm,          , outputs area of surviving particles from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 new particle that has the biggest impact on output of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CF64F7-7413-1D02-649E-4DDA8920C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131" y="3790477"/>
            <a:ext cx="527844" cy="2948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C83B53-A6F7-7C8D-6D23-91B9BF5B2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7341" y="4067476"/>
            <a:ext cx="427982" cy="2948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D8A2775-AAEB-9D1E-E88C-07F2C2575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1575" y="4362308"/>
            <a:ext cx="427982" cy="2948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4BC8369-5275-C525-F6FF-ADBDEE291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3731" y="4067476"/>
            <a:ext cx="527844" cy="294832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3A77FED7-9F1A-635A-B7A0-2D5FA7DBC861}"/>
              </a:ext>
            </a:extLst>
          </p:cNvPr>
          <p:cNvGrpSpPr/>
          <p:nvPr/>
        </p:nvGrpSpPr>
        <p:grpSpPr>
          <a:xfrm>
            <a:off x="240766" y="2077237"/>
            <a:ext cx="8229600" cy="923330"/>
            <a:chOff x="152400" y="2057400"/>
            <a:chExt cx="8229600" cy="92333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F2DDF53-1672-855B-136E-578A15434F35}"/>
                </a:ext>
              </a:extLst>
            </p:cNvPr>
            <p:cNvGrpSpPr/>
            <p:nvPr/>
          </p:nvGrpSpPr>
          <p:grpSpPr>
            <a:xfrm>
              <a:off x="152400" y="2057400"/>
              <a:ext cx="8229600" cy="923330"/>
              <a:chOff x="914400" y="2057400"/>
              <a:chExt cx="8229600" cy="923330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35BA108-6E2B-9574-0FDD-89D7A820F122}"/>
                  </a:ext>
                </a:extLst>
              </p:cNvPr>
              <p:cNvSpPr txBox="1"/>
              <p:nvPr/>
            </p:nvSpPr>
            <p:spPr>
              <a:xfrm>
                <a:off x="914400" y="2057400"/>
                <a:ext cx="791755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Standard BO: model and find optimal point in black box function </a:t>
                </a:r>
              </a:p>
              <a:p>
                <a:endParaRPr lang="en-US" dirty="0"/>
              </a:p>
              <a:p>
                <a:r>
                  <a:rPr lang="en-US" dirty="0"/>
                  <a:t>BAX: model          , and find optimal output of                , for known algorithm</a:t>
                </a:r>
              </a:p>
            </p:txBody>
          </p:sp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475BD8-8616-7042-978A-87A50E5D7F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02922" y="2075735"/>
                <a:ext cx="527844" cy="294832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AB6D62C0-A53A-393D-A5DA-CE34546F55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35417" y="2647265"/>
                <a:ext cx="917783" cy="294832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A44966A0-34D0-F35B-DEF3-47E7276421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16018" y="2647265"/>
                <a:ext cx="427982" cy="294832"/>
              </a:xfrm>
              <a:prstGeom prst="rect">
                <a:avLst/>
              </a:prstGeom>
            </p:spPr>
          </p:pic>
        </p:grp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AC8F0C6-3EF3-71F5-7C8F-ACF903449B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9556" y="2647265"/>
              <a:ext cx="527844" cy="294832"/>
            </a:xfrm>
            <a:prstGeom prst="rect">
              <a:avLst/>
            </a:prstGeom>
          </p:spPr>
        </p:pic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2EEC5101-6630-AABF-3DE0-5481ACE4A6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873" y="3398325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083EAE1B-3747-9C7B-9A42-C642C2F38E63}"/>
              </a:ext>
            </a:extLst>
          </p:cNvPr>
          <p:cNvGrpSpPr/>
          <p:nvPr/>
        </p:nvGrpSpPr>
        <p:grpSpPr>
          <a:xfrm>
            <a:off x="7114708" y="3607991"/>
            <a:ext cx="1037272" cy="677392"/>
            <a:chOff x="4827193" y="2934444"/>
            <a:chExt cx="3438007" cy="2190587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749E5888-78F6-1CDF-2E15-2E72006FC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7193" y="2934444"/>
              <a:ext cx="3438007" cy="21905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580FE9DD-41DC-0B65-EBB0-DCF3DCCB8BF9}"/>
                </a:ext>
              </a:extLst>
            </p:cNvPr>
            <p:cNvSpPr/>
            <p:nvPr/>
          </p:nvSpPr>
          <p:spPr>
            <a:xfrm>
              <a:off x="5155324" y="3657600"/>
              <a:ext cx="2632842" cy="1466193"/>
            </a:xfrm>
            <a:custGeom>
              <a:avLst/>
              <a:gdLst>
                <a:gd name="connsiteX0" fmla="*/ 268014 w 2632842"/>
                <a:gd name="connsiteY0" fmla="*/ 1466193 h 1466193"/>
                <a:gd name="connsiteX1" fmla="*/ 220717 w 2632842"/>
                <a:gd name="connsiteY1" fmla="*/ 1355834 h 1466193"/>
                <a:gd name="connsiteX2" fmla="*/ 189186 w 2632842"/>
                <a:gd name="connsiteY2" fmla="*/ 1229710 h 1466193"/>
                <a:gd name="connsiteX3" fmla="*/ 157655 w 2632842"/>
                <a:gd name="connsiteY3" fmla="*/ 1182414 h 1466193"/>
                <a:gd name="connsiteX4" fmla="*/ 110359 w 2632842"/>
                <a:gd name="connsiteY4" fmla="*/ 1166648 h 1466193"/>
                <a:gd name="connsiteX5" fmla="*/ 15766 w 2632842"/>
                <a:gd name="connsiteY5" fmla="*/ 1103586 h 1466193"/>
                <a:gd name="connsiteX6" fmla="*/ 0 w 2632842"/>
                <a:gd name="connsiteY6" fmla="*/ 1056290 h 1466193"/>
                <a:gd name="connsiteX7" fmla="*/ 15766 w 2632842"/>
                <a:gd name="connsiteY7" fmla="*/ 1008993 h 1466193"/>
                <a:gd name="connsiteX8" fmla="*/ 126124 w 2632842"/>
                <a:gd name="connsiteY8" fmla="*/ 882869 h 1466193"/>
                <a:gd name="connsiteX9" fmla="*/ 204952 w 2632842"/>
                <a:gd name="connsiteY9" fmla="*/ 804041 h 1466193"/>
                <a:gd name="connsiteX10" fmla="*/ 283779 w 2632842"/>
                <a:gd name="connsiteY10" fmla="*/ 725214 h 1466193"/>
                <a:gd name="connsiteX11" fmla="*/ 394138 w 2632842"/>
                <a:gd name="connsiteY11" fmla="*/ 599090 h 1466193"/>
                <a:gd name="connsiteX12" fmla="*/ 441435 w 2632842"/>
                <a:gd name="connsiteY12" fmla="*/ 551793 h 1466193"/>
                <a:gd name="connsiteX13" fmla="*/ 536028 w 2632842"/>
                <a:gd name="connsiteY13" fmla="*/ 488731 h 1466193"/>
                <a:gd name="connsiteX14" fmla="*/ 583324 w 2632842"/>
                <a:gd name="connsiteY14" fmla="*/ 457200 h 1466193"/>
                <a:gd name="connsiteX15" fmla="*/ 630621 w 2632842"/>
                <a:gd name="connsiteY15" fmla="*/ 409903 h 1466193"/>
                <a:gd name="connsiteX16" fmla="*/ 725214 w 2632842"/>
                <a:gd name="connsiteY16" fmla="*/ 346841 h 1466193"/>
                <a:gd name="connsiteX17" fmla="*/ 772510 w 2632842"/>
                <a:gd name="connsiteY17" fmla="*/ 315310 h 1466193"/>
                <a:gd name="connsiteX18" fmla="*/ 898635 w 2632842"/>
                <a:gd name="connsiteY18" fmla="*/ 220717 h 1466193"/>
                <a:gd name="connsiteX19" fmla="*/ 945931 w 2632842"/>
                <a:gd name="connsiteY19" fmla="*/ 204952 h 1466193"/>
                <a:gd name="connsiteX20" fmla="*/ 977462 w 2632842"/>
                <a:gd name="connsiteY20" fmla="*/ 157655 h 1466193"/>
                <a:gd name="connsiteX21" fmla="*/ 1024759 w 2632842"/>
                <a:gd name="connsiteY21" fmla="*/ 141890 h 1466193"/>
                <a:gd name="connsiteX22" fmla="*/ 1072055 w 2632842"/>
                <a:gd name="connsiteY22" fmla="*/ 110359 h 1466193"/>
                <a:gd name="connsiteX23" fmla="*/ 1119352 w 2632842"/>
                <a:gd name="connsiteY23" fmla="*/ 94593 h 1466193"/>
                <a:gd name="connsiteX24" fmla="*/ 1166648 w 2632842"/>
                <a:gd name="connsiteY24" fmla="*/ 63062 h 1466193"/>
                <a:gd name="connsiteX25" fmla="*/ 1308538 w 2632842"/>
                <a:gd name="connsiteY25" fmla="*/ 15766 h 1466193"/>
                <a:gd name="connsiteX26" fmla="*/ 1355835 w 2632842"/>
                <a:gd name="connsiteY26" fmla="*/ 0 h 1466193"/>
                <a:gd name="connsiteX27" fmla="*/ 1497724 w 2632842"/>
                <a:gd name="connsiteY27" fmla="*/ 15766 h 1466193"/>
                <a:gd name="connsiteX28" fmla="*/ 1639614 w 2632842"/>
                <a:gd name="connsiteY28" fmla="*/ 78828 h 1466193"/>
                <a:gd name="connsiteX29" fmla="*/ 1686910 w 2632842"/>
                <a:gd name="connsiteY29" fmla="*/ 94593 h 1466193"/>
                <a:gd name="connsiteX30" fmla="*/ 1765738 w 2632842"/>
                <a:gd name="connsiteY30" fmla="*/ 141890 h 1466193"/>
                <a:gd name="connsiteX31" fmla="*/ 1860331 w 2632842"/>
                <a:gd name="connsiteY31" fmla="*/ 204952 h 1466193"/>
                <a:gd name="connsiteX32" fmla="*/ 1907628 w 2632842"/>
                <a:gd name="connsiteY32" fmla="*/ 236483 h 1466193"/>
                <a:gd name="connsiteX33" fmla="*/ 2017986 w 2632842"/>
                <a:gd name="connsiteY33" fmla="*/ 378372 h 1466193"/>
                <a:gd name="connsiteX34" fmla="*/ 2096814 w 2632842"/>
                <a:gd name="connsiteY34" fmla="*/ 472966 h 1466193"/>
                <a:gd name="connsiteX35" fmla="*/ 2144110 w 2632842"/>
                <a:gd name="connsiteY35" fmla="*/ 504497 h 1466193"/>
                <a:gd name="connsiteX36" fmla="*/ 2175642 w 2632842"/>
                <a:gd name="connsiteY36" fmla="*/ 536028 h 1466193"/>
                <a:gd name="connsiteX37" fmla="*/ 2380593 w 2632842"/>
                <a:gd name="connsiteY37" fmla="*/ 551793 h 1466193"/>
                <a:gd name="connsiteX38" fmla="*/ 2443655 w 2632842"/>
                <a:gd name="connsiteY38" fmla="*/ 725214 h 1466193"/>
                <a:gd name="connsiteX39" fmla="*/ 2475186 w 2632842"/>
                <a:gd name="connsiteY39" fmla="*/ 819807 h 1466193"/>
                <a:gd name="connsiteX40" fmla="*/ 2522483 w 2632842"/>
                <a:gd name="connsiteY40" fmla="*/ 851338 h 1466193"/>
                <a:gd name="connsiteX41" fmla="*/ 2554014 w 2632842"/>
                <a:gd name="connsiteY41" fmla="*/ 898634 h 1466193"/>
                <a:gd name="connsiteX42" fmla="*/ 2585545 w 2632842"/>
                <a:gd name="connsiteY42" fmla="*/ 930166 h 1466193"/>
                <a:gd name="connsiteX43" fmla="*/ 2632842 w 2632842"/>
                <a:gd name="connsiteY43" fmla="*/ 1008993 h 1466193"/>
                <a:gd name="connsiteX44" fmla="*/ 2617076 w 2632842"/>
                <a:gd name="connsiteY44" fmla="*/ 1056290 h 1466193"/>
                <a:gd name="connsiteX45" fmla="*/ 2522483 w 2632842"/>
                <a:gd name="connsiteY45" fmla="*/ 1087821 h 1466193"/>
                <a:gd name="connsiteX46" fmla="*/ 2412124 w 2632842"/>
                <a:gd name="connsiteY46" fmla="*/ 1119352 h 1466193"/>
                <a:gd name="connsiteX47" fmla="*/ 2380593 w 2632842"/>
                <a:gd name="connsiteY47" fmla="*/ 1166648 h 1466193"/>
                <a:gd name="connsiteX48" fmla="*/ 2396359 w 2632842"/>
                <a:gd name="connsiteY48" fmla="*/ 1355834 h 1466193"/>
                <a:gd name="connsiteX49" fmla="*/ 2396359 w 2632842"/>
                <a:gd name="connsiteY49" fmla="*/ 1450428 h 146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632842" h="1466193">
                  <a:moveTo>
                    <a:pt x="268014" y="1466193"/>
                  </a:moveTo>
                  <a:cubicBezTo>
                    <a:pt x="252248" y="1429407"/>
                    <a:pt x="233373" y="1393803"/>
                    <a:pt x="220717" y="1355834"/>
                  </a:cubicBezTo>
                  <a:cubicBezTo>
                    <a:pt x="202725" y="1301859"/>
                    <a:pt x="212785" y="1276908"/>
                    <a:pt x="189186" y="1229710"/>
                  </a:cubicBezTo>
                  <a:cubicBezTo>
                    <a:pt x="180712" y="1212763"/>
                    <a:pt x="172451" y="1194251"/>
                    <a:pt x="157655" y="1182414"/>
                  </a:cubicBezTo>
                  <a:cubicBezTo>
                    <a:pt x="144678" y="1172033"/>
                    <a:pt x="124886" y="1174719"/>
                    <a:pt x="110359" y="1166648"/>
                  </a:cubicBezTo>
                  <a:cubicBezTo>
                    <a:pt x="77232" y="1148244"/>
                    <a:pt x="15766" y="1103586"/>
                    <a:pt x="15766" y="1103586"/>
                  </a:cubicBezTo>
                  <a:cubicBezTo>
                    <a:pt x="10511" y="1087821"/>
                    <a:pt x="0" y="1072908"/>
                    <a:pt x="0" y="1056290"/>
                  </a:cubicBezTo>
                  <a:cubicBezTo>
                    <a:pt x="0" y="1039671"/>
                    <a:pt x="7695" y="1023520"/>
                    <a:pt x="15766" y="1008993"/>
                  </a:cubicBezTo>
                  <a:cubicBezTo>
                    <a:pt x="69863" y="911618"/>
                    <a:pt x="57034" y="928929"/>
                    <a:pt x="126124" y="882869"/>
                  </a:cubicBezTo>
                  <a:cubicBezTo>
                    <a:pt x="210204" y="756748"/>
                    <a:pt x="99851" y="909141"/>
                    <a:pt x="204952" y="804041"/>
                  </a:cubicBezTo>
                  <a:cubicBezTo>
                    <a:pt x="310059" y="698936"/>
                    <a:pt x="157652" y="809299"/>
                    <a:pt x="283779" y="725214"/>
                  </a:cubicBezTo>
                  <a:cubicBezTo>
                    <a:pt x="396768" y="555734"/>
                    <a:pt x="295604" y="681203"/>
                    <a:pt x="394138" y="599090"/>
                  </a:cubicBezTo>
                  <a:cubicBezTo>
                    <a:pt x="411266" y="584816"/>
                    <a:pt x="423836" y="565481"/>
                    <a:pt x="441435" y="551793"/>
                  </a:cubicBezTo>
                  <a:cubicBezTo>
                    <a:pt x="471348" y="528527"/>
                    <a:pt x="504497" y="509752"/>
                    <a:pt x="536028" y="488731"/>
                  </a:cubicBezTo>
                  <a:cubicBezTo>
                    <a:pt x="551793" y="478221"/>
                    <a:pt x="569926" y="470598"/>
                    <a:pt x="583324" y="457200"/>
                  </a:cubicBezTo>
                  <a:cubicBezTo>
                    <a:pt x="599090" y="441434"/>
                    <a:pt x="613022" y="423591"/>
                    <a:pt x="630621" y="409903"/>
                  </a:cubicBezTo>
                  <a:cubicBezTo>
                    <a:pt x="660534" y="386637"/>
                    <a:pt x="693683" y="367862"/>
                    <a:pt x="725214" y="346841"/>
                  </a:cubicBezTo>
                  <a:cubicBezTo>
                    <a:pt x="740979" y="336331"/>
                    <a:pt x="759112" y="328708"/>
                    <a:pt x="772510" y="315310"/>
                  </a:cubicBezTo>
                  <a:cubicBezTo>
                    <a:pt x="809860" y="277961"/>
                    <a:pt x="845158" y="238542"/>
                    <a:pt x="898635" y="220717"/>
                  </a:cubicBezTo>
                  <a:lnTo>
                    <a:pt x="945931" y="204952"/>
                  </a:lnTo>
                  <a:cubicBezTo>
                    <a:pt x="956441" y="189186"/>
                    <a:pt x="962666" y="169492"/>
                    <a:pt x="977462" y="157655"/>
                  </a:cubicBezTo>
                  <a:cubicBezTo>
                    <a:pt x="990439" y="147274"/>
                    <a:pt x="1009895" y="149322"/>
                    <a:pt x="1024759" y="141890"/>
                  </a:cubicBezTo>
                  <a:cubicBezTo>
                    <a:pt x="1041706" y="133416"/>
                    <a:pt x="1055108" y="118833"/>
                    <a:pt x="1072055" y="110359"/>
                  </a:cubicBezTo>
                  <a:cubicBezTo>
                    <a:pt x="1086919" y="102927"/>
                    <a:pt x="1104488" y="102025"/>
                    <a:pt x="1119352" y="94593"/>
                  </a:cubicBezTo>
                  <a:cubicBezTo>
                    <a:pt x="1136299" y="86119"/>
                    <a:pt x="1149333" y="70757"/>
                    <a:pt x="1166648" y="63062"/>
                  </a:cubicBezTo>
                  <a:cubicBezTo>
                    <a:pt x="1166655" y="63059"/>
                    <a:pt x="1284886" y="23650"/>
                    <a:pt x="1308538" y="15766"/>
                  </a:cubicBezTo>
                  <a:lnTo>
                    <a:pt x="1355835" y="0"/>
                  </a:lnTo>
                  <a:cubicBezTo>
                    <a:pt x="1403131" y="5255"/>
                    <a:pt x="1451061" y="6433"/>
                    <a:pt x="1497724" y="15766"/>
                  </a:cubicBezTo>
                  <a:cubicBezTo>
                    <a:pt x="1633303" y="42882"/>
                    <a:pt x="1551544" y="34794"/>
                    <a:pt x="1639614" y="78828"/>
                  </a:cubicBezTo>
                  <a:cubicBezTo>
                    <a:pt x="1654478" y="86260"/>
                    <a:pt x="1671145" y="89338"/>
                    <a:pt x="1686910" y="94593"/>
                  </a:cubicBezTo>
                  <a:cubicBezTo>
                    <a:pt x="1757653" y="165333"/>
                    <a:pt x="1673641" y="90724"/>
                    <a:pt x="1765738" y="141890"/>
                  </a:cubicBezTo>
                  <a:cubicBezTo>
                    <a:pt x="1798865" y="160294"/>
                    <a:pt x="1828800" y="183931"/>
                    <a:pt x="1860331" y="204952"/>
                  </a:cubicBezTo>
                  <a:lnTo>
                    <a:pt x="1907628" y="236483"/>
                  </a:lnTo>
                  <a:cubicBezTo>
                    <a:pt x="2067019" y="475569"/>
                    <a:pt x="1894496" y="230183"/>
                    <a:pt x="2017986" y="378372"/>
                  </a:cubicBezTo>
                  <a:cubicBezTo>
                    <a:pt x="2074357" y="446018"/>
                    <a:pt x="2021442" y="410156"/>
                    <a:pt x="2096814" y="472966"/>
                  </a:cubicBezTo>
                  <a:cubicBezTo>
                    <a:pt x="2111370" y="485096"/>
                    <a:pt x="2129314" y="492661"/>
                    <a:pt x="2144110" y="504497"/>
                  </a:cubicBezTo>
                  <a:cubicBezTo>
                    <a:pt x="2155717" y="513782"/>
                    <a:pt x="2161067" y="533113"/>
                    <a:pt x="2175642" y="536028"/>
                  </a:cubicBezTo>
                  <a:cubicBezTo>
                    <a:pt x="2242830" y="549465"/>
                    <a:pt x="2312276" y="546538"/>
                    <a:pt x="2380593" y="551793"/>
                  </a:cubicBezTo>
                  <a:cubicBezTo>
                    <a:pt x="2446693" y="650944"/>
                    <a:pt x="2383444" y="544581"/>
                    <a:pt x="2443655" y="725214"/>
                  </a:cubicBezTo>
                  <a:cubicBezTo>
                    <a:pt x="2454165" y="756745"/>
                    <a:pt x="2447531" y="801371"/>
                    <a:pt x="2475186" y="819807"/>
                  </a:cubicBezTo>
                  <a:lnTo>
                    <a:pt x="2522483" y="851338"/>
                  </a:lnTo>
                  <a:cubicBezTo>
                    <a:pt x="2532993" y="867103"/>
                    <a:pt x="2542178" y="883838"/>
                    <a:pt x="2554014" y="898634"/>
                  </a:cubicBezTo>
                  <a:cubicBezTo>
                    <a:pt x="2563299" y="910241"/>
                    <a:pt x="2577898" y="917420"/>
                    <a:pt x="2585545" y="930166"/>
                  </a:cubicBezTo>
                  <a:cubicBezTo>
                    <a:pt x="2646938" y="1032490"/>
                    <a:pt x="2552951" y="929104"/>
                    <a:pt x="2632842" y="1008993"/>
                  </a:cubicBezTo>
                  <a:cubicBezTo>
                    <a:pt x="2627587" y="1024759"/>
                    <a:pt x="2630599" y="1046631"/>
                    <a:pt x="2617076" y="1056290"/>
                  </a:cubicBezTo>
                  <a:cubicBezTo>
                    <a:pt x="2590030" y="1075608"/>
                    <a:pt x="2554727" y="1079760"/>
                    <a:pt x="2522483" y="1087821"/>
                  </a:cubicBezTo>
                  <a:cubicBezTo>
                    <a:pt x="2443299" y="1107616"/>
                    <a:pt x="2479977" y="1096734"/>
                    <a:pt x="2412124" y="1119352"/>
                  </a:cubicBezTo>
                  <a:cubicBezTo>
                    <a:pt x="2401614" y="1135117"/>
                    <a:pt x="2381853" y="1147742"/>
                    <a:pt x="2380593" y="1166648"/>
                  </a:cubicBezTo>
                  <a:cubicBezTo>
                    <a:pt x="2376384" y="1229788"/>
                    <a:pt x="2392849" y="1292651"/>
                    <a:pt x="2396359" y="1355834"/>
                  </a:cubicBezTo>
                  <a:cubicBezTo>
                    <a:pt x="2398108" y="1387317"/>
                    <a:pt x="2396359" y="1418897"/>
                    <a:pt x="2396359" y="1450428"/>
                  </a:cubicBezTo>
                </a:path>
              </a:pathLst>
            </a:custGeom>
            <a:noFill/>
            <a:ln w="47625">
              <a:solidFill>
                <a:srgbClr val="4CE15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F805166-F668-8FB7-32FE-6ABC0E475083}"/>
              </a:ext>
            </a:extLst>
          </p:cNvPr>
          <p:cNvGrpSpPr/>
          <p:nvPr/>
        </p:nvGrpSpPr>
        <p:grpSpPr>
          <a:xfrm>
            <a:off x="7567106" y="4351808"/>
            <a:ext cx="1037272" cy="677392"/>
            <a:chOff x="7575931" y="5209015"/>
            <a:chExt cx="1037272" cy="677392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F84771C4-1C2A-9511-6803-94EE57C0A816}"/>
                </a:ext>
              </a:extLst>
            </p:cNvPr>
            <p:cNvGrpSpPr/>
            <p:nvPr/>
          </p:nvGrpSpPr>
          <p:grpSpPr>
            <a:xfrm>
              <a:off x="7575931" y="5209015"/>
              <a:ext cx="1037272" cy="677392"/>
              <a:chOff x="4827193" y="2934444"/>
              <a:chExt cx="3438007" cy="2190587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1A3CF717-BE79-71DB-A26D-AE664BADE1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27193" y="2934444"/>
                <a:ext cx="3438007" cy="219058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</p:pic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24D38D33-CAB7-57B1-E285-1DF1B5E5ADA6}"/>
                  </a:ext>
                </a:extLst>
              </p:cNvPr>
              <p:cNvSpPr/>
              <p:nvPr/>
            </p:nvSpPr>
            <p:spPr>
              <a:xfrm>
                <a:off x="5155324" y="3657600"/>
                <a:ext cx="2632842" cy="1466193"/>
              </a:xfrm>
              <a:custGeom>
                <a:avLst/>
                <a:gdLst>
                  <a:gd name="connsiteX0" fmla="*/ 268014 w 2632842"/>
                  <a:gd name="connsiteY0" fmla="*/ 1466193 h 1466193"/>
                  <a:gd name="connsiteX1" fmla="*/ 220717 w 2632842"/>
                  <a:gd name="connsiteY1" fmla="*/ 1355834 h 1466193"/>
                  <a:gd name="connsiteX2" fmla="*/ 189186 w 2632842"/>
                  <a:gd name="connsiteY2" fmla="*/ 1229710 h 1466193"/>
                  <a:gd name="connsiteX3" fmla="*/ 157655 w 2632842"/>
                  <a:gd name="connsiteY3" fmla="*/ 1182414 h 1466193"/>
                  <a:gd name="connsiteX4" fmla="*/ 110359 w 2632842"/>
                  <a:gd name="connsiteY4" fmla="*/ 1166648 h 1466193"/>
                  <a:gd name="connsiteX5" fmla="*/ 15766 w 2632842"/>
                  <a:gd name="connsiteY5" fmla="*/ 1103586 h 1466193"/>
                  <a:gd name="connsiteX6" fmla="*/ 0 w 2632842"/>
                  <a:gd name="connsiteY6" fmla="*/ 1056290 h 1466193"/>
                  <a:gd name="connsiteX7" fmla="*/ 15766 w 2632842"/>
                  <a:gd name="connsiteY7" fmla="*/ 1008993 h 1466193"/>
                  <a:gd name="connsiteX8" fmla="*/ 126124 w 2632842"/>
                  <a:gd name="connsiteY8" fmla="*/ 882869 h 1466193"/>
                  <a:gd name="connsiteX9" fmla="*/ 204952 w 2632842"/>
                  <a:gd name="connsiteY9" fmla="*/ 804041 h 1466193"/>
                  <a:gd name="connsiteX10" fmla="*/ 283779 w 2632842"/>
                  <a:gd name="connsiteY10" fmla="*/ 725214 h 1466193"/>
                  <a:gd name="connsiteX11" fmla="*/ 394138 w 2632842"/>
                  <a:gd name="connsiteY11" fmla="*/ 599090 h 1466193"/>
                  <a:gd name="connsiteX12" fmla="*/ 441435 w 2632842"/>
                  <a:gd name="connsiteY12" fmla="*/ 551793 h 1466193"/>
                  <a:gd name="connsiteX13" fmla="*/ 536028 w 2632842"/>
                  <a:gd name="connsiteY13" fmla="*/ 488731 h 1466193"/>
                  <a:gd name="connsiteX14" fmla="*/ 583324 w 2632842"/>
                  <a:gd name="connsiteY14" fmla="*/ 457200 h 1466193"/>
                  <a:gd name="connsiteX15" fmla="*/ 630621 w 2632842"/>
                  <a:gd name="connsiteY15" fmla="*/ 409903 h 1466193"/>
                  <a:gd name="connsiteX16" fmla="*/ 725214 w 2632842"/>
                  <a:gd name="connsiteY16" fmla="*/ 346841 h 1466193"/>
                  <a:gd name="connsiteX17" fmla="*/ 772510 w 2632842"/>
                  <a:gd name="connsiteY17" fmla="*/ 315310 h 1466193"/>
                  <a:gd name="connsiteX18" fmla="*/ 898635 w 2632842"/>
                  <a:gd name="connsiteY18" fmla="*/ 220717 h 1466193"/>
                  <a:gd name="connsiteX19" fmla="*/ 945931 w 2632842"/>
                  <a:gd name="connsiteY19" fmla="*/ 204952 h 1466193"/>
                  <a:gd name="connsiteX20" fmla="*/ 977462 w 2632842"/>
                  <a:gd name="connsiteY20" fmla="*/ 157655 h 1466193"/>
                  <a:gd name="connsiteX21" fmla="*/ 1024759 w 2632842"/>
                  <a:gd name="connsiteY21" fmla="*/ 141890 h 1466193"/>
                  <a:gd name="connsiteX22" fmla="*/ 1072055 w 2632842"/>
                  <a:gd name="connsiteY22" fmla="*/ 110359 h 1466193"/>
                  <a:gd name="connsiteX23" fmla="*/ 1119352 w 2632842"/>
                  <a:gd name="connsiteY23" fmla="*/ 94593 h 1466193"/>
                  <a:gd name="connsiteX24" fmla="*/ 1166648 w 2632842"/>
                  <a:gd name="connsiteY24" fmla="*/ 63062 h 1466193"/>
                  <a:gd name="connsiteX25" fmla="*/ 1308538 w 2632842"/>
                  <a:gd name="connsiteY25" fmla="*/ 15766 h 1466193"/>
                  <a:gd name="connsiteX26" fmla="*/ 1355835 w 2632842"/>
                  <a:gd name="connsiteY26" fmla="*/ 0 h 1466193"/>
                  <a:gd name="connsiteX27" fmla="*/ 1497724 w 2632842"/>
                  <a:gd name="connsiteY27" fmla="*/ 15766 h 1466193"/>
                  <a:gd name="connsiteX28" fmla="*/ 1639614 w 2632842"/>
                  <a:gd name="connsiteY28" fmla="*/ 78828 h 1466193"/>
                  <a:gd name="connsiteX29" fmla="*/ 1686910 w 2632842"/>
                  <a:gd name="connsiteY29" fmla="*/ 94593 h 1466193"/>
                  <a:gd name="connsiteX30" fmla="*/ 1765738 w 2632842"/>
                  <a:gd name="connsiteY30" fmla="*/ 141890 h 1466193"/>
                  <a:gd name="connsiteX31" fmla="*/ 1860331 w 2632842"/>
                  <a:gd name="connsiteY31" fmla="*/ 204952 h 1466193"/>
                  <a:gd name="connsiteX32" fmla="*/ 1907628 w 2632842"/>
                  <a:gd name="connsiteY32" fmla="*/ 236483 h 1466193"/>
                  <a:gd name="connsiteX33" fmla="*/ 2017986 w 2632842"/>
                  <a:gd name="connsiteY33" fmla="*/ 378372 h 1466193"/>
                  <a:gd name="connsiteX34" fmla="*/ 2096814 w 2632842"/>
                  <a:gd name="connsiteY34" fmla="*/ 472966 h 1466193"/>
                  <a:gd name="connsiteX35" fmla="*/ 2144110 w 2632842"/>
                  <a:gd name="connsiteY35" fmla="*/ 504497 h 1466193"/>
                  <a:gd name="connsiteX36" fmla="*/ 2175642 w 2632842"/>
                  <a:gd name="connsiteY36" fmla="*/ 536028 h 1466193"/>
                  <a:gd name="connsiteX37" fmla="*/ 2380593 w 2632842"/>
                  <a:gd name="connsiteY37" fmla="*/ 551793 h 1466193"/>
                  <a:gd name="connsiteX38" fmla="*/ 2443655 w 2632842"/>
                  <a:gd name="connsiteY38" fmla="*/ 725214 h 1466193"/>
                  <a:gd name="connsiteX39" fmla="*/ 2475186 w 2632842"/>
                  <a:gd name="connsiteY39" fmla="*/ 819807 h 1466193"/>
                  <a:gd name="connsiteX40" fmla="*/ 2522483 w 2632842"/>
                  <a:gd name="connsiteY40" fmla="*/ 851338 h 1466193"/>
                  <a:gd name="connsiteX41" fmla="*/ 2554014 w 2632842"/>
                  <a:gd name="connsiteY41" fmla="*/ 898634 h 1466193"/>
                  <a:gd name="connsiteX42" fmla="*/ 2585545 w 2632842"/>
                  <a:gd name="connsiteY42" fmla="*/ 930166 h 1466193"/>
                  <a:gd name="connsiteX43" fmla="*/ 2632842 w 2632842"/>
                  <a:gd name="connsiteY43" fmla="*/ 1008993 h 1466193"/>
                  <a:gd name="connsiteX44" fmla="*/ 2617076 w 2632842"/>
                  <a:gd name="connsiteY44" fmla="*/ 1056290 h 1466193"/>
                  <a:gd name="connsiteX45" fmla="*/ 2522483 w 2632842"/>
                  <a:gd name="connsiteY45" fmla="*/ 1087821 h 1466193"/>
                  <a:gd name="connsiteX46" fmla="*/ 2412124 w 2632842"/>
                  <a:gd name="connsiteY46" fmla="*/ 1119352 h 1466193"/>
                  <a:gd name="connsiteX47" fmla="*/ 2380593 w 2632842"/>
                  <a:gd name="connsiteY47" fmla="*/ 1166648 h 1466193"/>
                  <a:gd name="connsiteX48" fmla="*/ 2396359 w 2632842"/>
                  <a:gd name="connsiteY48" fmla="*/ 1355834 h 1466193"/>
                  <a:gd name="connsiteX49" fmla="*/ 2396359 w 2632842"/>
                  <a:gd name="connsiteY49" fmla="*/ 1450428 h 1466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632842" h="1466193">
                    <a:moveTo>
                      <a:pt x="268014" y="1466193"/>
                    </a:moveTo>
                    <a:cubicBezTo>
                      <a:pt x="252248" y="1429407"/>
                      <a:pt x="233373" y="1393803"/>
                      <a:pt x="220717" y="1355834"/>
                    </a:cubicBezTo>
                    <a:cubicBezTo>
                      <a:pt x="202725" y="1301859"/>
                      <a:pt x="212785" y="1276908"/>
                      <a:pt x="189186" y="1229710"/>
                    </a:cubicBezTo>
                    <a:cubicBezTo>
                      <a:pt x="180712" y="1212763"/>
                      <a:pt x="172451" y="1194251"/>
                      <a:pt x="157655" y="1182414"/>
                    </a:cubicBezTo>
                    <a:cubicBezTo>
                      <a:pt x="144678" y="1172033"/>
                      <a:pt x="124886" y="1174719"/>
                      <a:pt x="110359" y="1166648"/>
                    </a:cubicBezTo>
                    <a:cubicBezTo>
                      <a:pt x="77232" y="1148244"/>
                      <a:pt x="15766" y="1103586"/>
                      <a:pt x="15766" y="1103586"/>
                    </a:cubicBezTo>
                    <a:cubicBezTo>
                      <a:pt x="10511" y="1087821"/>
                      <a:pt x="0" y="1072908"/>
                      <a:pt x="0" y="1056290"/>
                    </a:cubicBezTo>
                    <a:cubicBezTo>
                      <a:pt x="0" y="1039671"/>
                      <a:pt x="7695" y="1023520"/>
                      <a:pt x="15766" y="1008993"/>
                    </a:cubicBezTo>
                    <a:cubicBezTo>
                      <a:pt x="69863" y="911618"/>
                      <a:pt x="57034" y="928929"/>
                      <a:pt x="126124" y="882869"/>
                    </a:cubicBezTo>
                    <a:cubicBezTo>
                      <a:pt x="210204" y="756748"/>
                      <a:pt x="99851" y="909141"/>
                      <a:pt x="204952" y="804041"/>
                    </a:cubicBezTo>
                    <a:cubicBezTo>
                      <a:pt x="310059" y="698936"/>
                      <a:pt x="157652" y="809299"/>
                      <a:pt x="283779" y="725214"/>
                    </a:cubicBezTo>
                    <a:cubicBezTo>
                      <a:pt x="396768" y="555734"/>
                      <a:pt x="295604" y="681203"/>
                      <a:pt x="394138" y="599090"/>
                    </a:cubicBezTo>
                    <a:cubicBezTo>
                      <a:pt x="411266" y="584816"/>
                      <a:pt x="423836" y="565481"/>
                      <a:pt x="441435" y="551793"/>
                    </a:cubicBezTo>
                    <a:cubicBezTo>
                      <a:pt x="471348" y="528527"/>
                      <a:pt x="504497" y="509752"/>
                      <a:pt x="536028" y="488731"/>
                    </a:cubicBezTo>
                    <a:cubicBezTo>
                      <a:pt x="551793" y="478221"/>
                      <a:pt x="569926" y="470598"/>
                      <a:pt x="583324" y="457200"/>
                    </a:cubicBezTo>
                    <a:cubicBezTo>
                      <a:pt x="599090" y="441434"/>
                      <a:pt x="613022" y="423591"/>
                      <a:pt x="630621" y="409903"/>
                    </a:cubicBezTo>
                    <a:cubicBezTo>
                      <a:pt x="660534" y="386637"/>
                      <a:pt x="693683" y="367862"/>
                      <a:pt x="725214" y="346841"/>
                    </a:cubicBezTo>
                    <a:cubicBezTo>
                      <a:pt x="740979" y="336331"/>
                      <a:pt x="759112" y="328708"/>
                      <a:pt x="772510" y="315310"/>
                    </a:cubicBezTo>
                    <a:cubicBezTo>
                      <a:pt x="809860" y="277961"/>
                      <a:pt x="845158" y="238542"/>
                      <a:pt x="898635" y="220717"/>
                    </a:cubicBezTo>
                    <a:lnTo>
                      <a:pt x="945931" y="204952"/>
                    </a:lnTo>
                    <a:cubicBezTo>
                      <a:pt x="956441" y="189186"/>
                      <a:pt x="962666" y="169492"/>
                      <a:pt x="977462" y="157655"/>
                    </a:cubicBezTo>
                    <a:cubicBezTo>
                      <a:pt x="990439" y="147274"/>
                      <a:pt x="1009895" y="149322"/>
                      <a:pt x="1024759" y="141890"/>
                    </a:cubicBezTo>
                    <a:cubicBezTo>
                      <a:pt x="1041706" y="133416"/>
                      <a:pt x="1055108" y="118833"/>
                      <a:pt x="1072055" y="110359"/>
                    </a:cubicBezTo>
                    <a:cubicBezTo>
                      <a:pt x="1086919" y="102927"/>
                      <a:pt x="1104488" y="102025"/>
                      <a:pt x="1119352" y="94593"/>
                    </a:cubicBezTo>
                    <a:cubicBezTo>
                      <a:pt x="1136299" y="86119"/>
                      <a:pt x="1149333" y="70757"/>
                      <a:pt x="1166648" y="63062"/>
                    </a:cubicBezTo>
                    <a:cubicBezTo>
                      <a:pt x="1166655" y="63059"/>
                      <a:pt x="1284886" y="23650"/>
                      <a:pt x="1308538" y="15766"/>
                    </a:cubicBezTo>
                    <a:lnTo>
                      <a:pt x="1355835" y="0"/>
                    </a:lnTo>
                    <a:cubicBezTo>
                      <a:pt x="1403131" y="5255"/>
                      <a:pt x="1451061" y="6433"/>
                      <a:pt x="1497724" y="15766"/>
                    </a:cubicBezTo>
                    <a:cubicBezTo>
                      <a:pt x="1633303" y="42882"/>
                      <a:pt x="1551544" y="34794"/>
                      <a:pt x="1639614" y="78828"/>
                    </a:cubicBezTo>
                    <a:cubicBezTo>
                      <a:pt x="1654478" y="86260"/>
                      <a:pt x="1671145" y="89338"/>
                      <a:pt x="1686910" y="94593"/>
                    </a:cubicBezTo>
                    <a:cubicBezTo>
                      <a:pt x="1757653" y="165333"/>
                      <a:pt x="1673641" y="90724"/>
                      <a:pt x="1765738" y="141890"/>
                    </a:cubicBezTo>
                    <a:cubicBezTo>
                      <a:pt x="1798865" y="160294"/>
                      <a:pt x="1828800" y="183931"/>
                      <a:pt x="1860331" y="204952"/>
                    </a:cubicBezTo>
                    <a:lnTo>
                      <a:pt x="1907628" y="236483"/>
                    </a:lnTo>
                    <a:cubicBezTo>
                      <a:pt x="2067019" y="475569"/>
                      <a:pt x="1894496" y="230183"/>
                      <a:pt x="2017986" y="378372"/>
                    </a:cubicBezTo>
                    <a:cubicBezTo>
                      <a:pt x="2074357" y="446018"/>
                      <a:pt x="2021442" y="410156"/>
                      <a:pt x="2096814" y="472966"/>
                    </a:cubicBezTo>
                    <a:cubicBezTo>
                      <a:pt x="2111370" y="485096"/>
                      <a:pt x="2129314" y="492661"/>
                      <a:pt x="2144110" y="504497"/>
                    </a:cubicBezTo>
                    <a:cubicBezTo>
                      <a:pt x="2155717" y="513782"/>
                      <a:pt x="2161067" y="533113"/>
                      <a:pt x="2175642" y="536028"/>
                    </a:cubicBezTo>
                    <a:cubicBezTo>
                      <a:pt x="2242830" y="549465"/>
                      <a:pt x="2312276" y="546538"/>
                      <a:pt x="2380593" y="551793"/>
                    </a:cubicBezTo>
                    <a:cubicBezTo>
                      <a:pt x="2446693" y="650944"/>
                      <a:pt x="2383444" y="544581"/>
                      <a:pt x="2443655" y="725214"/>
                    </a:cubicBezTo>
                    <a:cubicBezTo>
                      <a:pt x="2454165" y="756745"/>
                      <a:pt x="2447531" y="801371"/>
                      <a:pt x="2475186" y="819807"/>
                    </a:cubicBezTo>
                    <a:lnTo>
                      <a:pt x="2522483" y="851338"/>
                    </a:lnTo>
                    <a:cubicBezTo>
                      <a:pt x="2532993" y="867103"/>
                      <a:pt x="2542178" y="883838"/>
                      <a:pt x="2554014" y="898634"/>
                    </a:cubicBezTo>
                    <a:cubicBezTo>
                      <a:pt x="2563299" y="910241"/>
                      <a:pt x="2577898" y="917420"/>
                      <a:pt x="2585545" y="930166"/>
                    </a:cubicBezTo>
                    <a:cubicBezTo>
                      <a:pt x="2646938" y="1032490"/>
                      <a:pt x="2552951" y="929104"/>
                      <a:pt x="2632842" y="1008993"/>
                    </a:cubicBezTo>
                    <a:cubicBezTo>
                      <a:pt x="2627587" y="1024759"/>
                      <a:pt x="2630599" y="1046631"/>
                      <a:pt x="2617076" y="1056290"/>
                    </a:cubicBezTo>
                    <a:cubicBezTo>
                      <a:pt x="2590030" y="1075608"/>
                      <a:pt x="2554727" y="1079760"/>
                      <a:pt x="2522483" y="1087821"/>
                    </a:cubicBezTo>
                    <a:cubicBezTo>
                      <a:pt x="2443299" y="1107616"/>
                      <a:pt x="2479977" y="1096734"/>
                      <a:pt x="2412124" y="1119352"/>
                    </a:cubicBezTo>
                    <a:cubicBezTo>
                      <a:pt x="2401614" y="1135117"/>
                      <a:pt x="2381853" y="1147742"/>
                      <a:pt x="2380593" y="1166648"/>
                    </a:cubicBezTo>
                    <a:cubicBezTo>
                      <a:pt x="2376384" y="1229788"/>
                      <a:pt x="2392849" y="1292651"/>
                      <a:pt x="2396359" y="1355834"/>
                    </a:cubicBezTo>
                    <a:cubicBezTo>
                      <a:pt x="2398108" y="1387317"/>
                      <a:pt x="2396359" y="1418897"/>
                      <a:pt x="2396359" y="1450428"/>
                    </a:cubicBezTo>
                  </a:path>
                </a:pathLst>
              </a:custGeom>
              <a:noFill/>
              <a:ln w="47625">
                <a:solidFill>
                  <a:srgbClr val="4CE15E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15039AA-A5B8-79EC-9667-295D591732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75320" y="5532120"/>
              <a:ext cx="137160" cy="13716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C2A8678C-8056-E669-1DD1-0D8F887478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2804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46C4A-968D-2272-F883-27DC675E82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A2453BC-0F83-D445-ED89-7A15F1B9E6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961240"/>
              </p:ext>
            </p:extLst>
          </p:nvPr>
        </p:nvGraphicFramePr>
        <p:xfrm>
          <a:off x="304800" y="3712458"/>
          <a:ext cx="4014657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468AF5AE-19A1-4187-FC37-34DE53C62C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511" y="5764265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30" name="Title 2">
            <a:extLst>
              <a:ext uri="{FF2B5EF4-FFF2-40B4-BE49-F238E27FC236}">
                <a16:creationId xmlns:a16="http://schemas.microsoft.com/office/drawing/2014/main" id="{CBBF0C91-F447-FD94-AE90-132C16A15508}"/>
              </a:ext>
            </a:extLst>
          </p:cNvPr>
          <p:cNvSpPr txBox="1">
            <a:spLocks/>
          </p:cNvSpPr>
          <p:nvPr/>
        </p:nvSpPr>
        <p:spPr>
          <a:xfrm>
            <a:off x="451822" y="129091"/>
            <a:ext cx="8103570" cy="75303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Application to dynamic/momentum aperture</a:t>
            </a: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15DC8E43-AD16-0C83-D31D-1C3E319785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55392" y="6553200"/>
            <a:ext cx="404458" cy="228600"/>
          </a:xfrm>
        </p:spPr>
        <p:txBody>
          <a:bodyPr/>
          <a:lstStyle/>
          <a:p>
            <a:fld id="{5BD36294-2849-48A8-8531-5354CF3095D2}" type="slidenum">
              <a:rPr lang="en-US" sz="1200" smtClean="0"/>
              <a:pPr/>
              <a:t>9</a:t>
            </a:fld>
            <a:endParaRPr lang="en-US" sz="120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FA1AA9E-5462-CE8F-D818-4BA9F8E9B2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6922108"/>
              </p:ext>
            </p:extLst>
          </p:nvPr>
        </p:nvGraphicFramePr>
        <p:xfrm>
          <a:off x="4834819" y="3609201"/>
          <a:ext cx="4014657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3" name="Google Shape;175;p18">
            <a:extLst>
              <a:ext uri="{FF2B5EF4-FFF2-40B4-BE49-F238E27FC236}">
                <a16:creationId xmlns:a16="http://schemas.microsoft.com/office/drawing/2014/main" id="{1228F8D6-5534-BA9C-8D53-0C824C2FADCB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4800183" y="3380601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Google Shape;175;p18">
            <a:extLst>
              <a:ext uri="{FF2B5EF4-FFF2-40B4-BE49-F238E27FC236}">
                <a16:creationId xmlns:a16="http://schemas.microsoft.com/office/drawing/2014/main" id="{9E444D37-E0DE-A49B-2220-5B82D2D46CFE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4876383" y="3456801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Google Shape;175;p18">
            <a:extLst>
              <a:ext uri="{FF2B5EF4-FFF2-40B4-BE49-F238E27FC236}">
                <a16:creationId xmlns:a16="http://schemas.microsoft.com/office/drawing/2014/main" id="{3A904799-C280-4793-3B4B-E0D321AD063F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4952583" y="3533001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3" name="Google Shape;175;p18">
            <a:extLst>
              <a:ext uri="{FF2B5EF4-FFF2-40B4-BE49-F238E27FC236}">
                <a16:creationId xmlns:a16="http://schemas.microsoft.com/office/drawing/2014/main" id="{0C8B1FAC-6F4F-D518-F6D6-CB4F40EF3A24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5028783" y="3609201"/>
            <a:ext cx="106680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15" name="Google Shape;175;p18">
            <a:extLst>
              <a:ext uri="{FF2B5EF4-FFF2-40B4-BE49-F238E27FC236}">
                <a16:creationId xmlns:a16="http://schemas.microsoft.com/office/drawing/2014/main" id="{58489D04-994A-F86F-819B-116C5756E607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311693" y="3323284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6" name="Google Shape;175;p18">
            <a:extLst>
              <a:ext uri="{FF2B5EF4-FFF2-40B4-BE49-F238E27FC236}">
                <a16:creationId xmlns:a16="http://schemas.microsoft.com/office/drawing/2014/main" id="{A9D31FC8-C015-4D2B-7BB9-8238B7650A3C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387893" y="3399484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7" name="Google Shape;175;p18">
            <a:extLst>
              <a:ext uri="{FF2B5EF4-FFF2-40B4-BE49-F238E27FC236}">
                <a16:creationId xmlns:a16="http://schemas.microsoft.com/office/drawing/2014/main" id="{EB7D57D5-FF51-7833-EA80-2E62099B303B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464093" y="3475684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8" name="Google Shape;175;p18">
            <a:extLst>
              <a:ext uri="{FF2B5EF4-FFF2-40B4-BE49-F238E27FC236}">
                <a16:creationId xmlns:a16="http://schemas.microsoft.com/office/drawing/2014/main" id="{4669530E-52EE-B77B-3A2B-EAD7D256037B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rcRect l="17019" t="18694" r="18440" b="14209"/>
          <a:stretch/>
        </p:blipFill>
        <p:spPr>
          <a:xfrm>
            <a:off x="540293" y="3551884"/>
            <a:ext cx="1066800" cy="83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014A7A28-B9F8-EDDF-D8F9-D62AC5744EFA}"/>
              </a:ext>
            </a:extLst>
          </p:cNvPr>
          <p:cNvSpPr/>
          <p:nvPr/>
        </p:nvSpPr>
        <p:spPr>
          <a:xfrm>
            <a:off x="738413" y="3978604"/>
            <a:ext cx="182880" cy="1828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F93AA4-E870-A052-61F5-1CA9AC991E51}"/>
              </a:ext>
            </a:extLst>
          </p:cNvPr>
          <p:cNvSpPr txBox="1"/>
          <p:nvPr/>
        </p:nvSpPr>
        <p:spPr>
          <a:xfrm>
            <a:off x="194426" y="6142684"/>
            <a:ext cx="3233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BestConfig</a:t>
            </a:r>
            <a:r>
              <a:rPr lang="en-US" dirty="0"/>
              <a:t> = Argmax(Area(</a:t>
            </a:r>
            <a:r>
              <a:rPr lang="en-US" dirty="0" err="1"/>
              <a:t>MapModel</a:t>
            </a:r>
            <a:r>
              <a:rPr lang="en-US" dirty="0"/>
              <a:t>))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4AD2DA-613A-368D-011F-9BF3D7B5B2C8}"/>
              </a:ext>
            </a:extLst>
          </p:cNvPr>
          <p:cNvSpPr txBox="1"/>
          <p:nvPr/>
        </p:nvSpPr>
        <p:spPr>
          <a:xfrm>
            <a:off x="5358083" y="6126408"/>
            <a:ext cx="326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BestConfig</a:t>
            </a:r>
            <a:r>
              <a:rPr lang="en-US" dirty="0"/>
              <a:t> = Argmax(</a:t>
            </a:r>
            <a:r>
              <a:rPr lang="en-US" dirty="0" err="1"/>
              <a:t>AreaModel</a:t>
            </a:r>
            <a:r>
              <a:rPr lang="en-US" dirty="0"/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3EB74B-65AA-166B-0BC9-E016E561A9A6}"/>
              </a:ext>
            </a:extLst>
          </p:cNvPr>
          <p:cNvSpPr txBox="1"/>
          <p:nvPr/>
        </p:nvSpPr>
        <p:spPr>
          <a:xfrm>
            <a:off x="1" y="1296385"/>
            <a:ext cx="79248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ym typeface="Wingdings" pitchFamily="2" charset="2"/>
              </a:rPr>
              <a:t>MultipointBAX</a:t>
            </a:r>
            <a:r>
              <a:rPr lang="en-US" sz="2000" dirty="0">
                <a:sym typeface="Wingdings" pitchFamily="2" charset="2"/>
              </a:rPr>
              <a:t> for DA:</a:t>
            </a:r>
          </a:p>
          <a:p>
            <a:pPr marL="800053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itchFamily="2" charset="2"/>
              </a:rPr>
              <a:t>Each acquisition is a single point (1 config, 1 particle)</a:t>
            </a:r>
          </a:p>
          <a:p>
            <a:pPr marL="800053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itchFamily="2" charset="2"/>
              </a:rPr>
              <a:t>Surrogate model predicts the DA map</a:t>
            </a:r>
          </a:p>
          <a:p>
            <a:pPr marL="800053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itchFamily="2" charset="2"/>
              </a:rPr>
              <a:t>Algorithm calculates the blue area of the map</a:t>
            </a:r>
          </a:p>
          <a:p>
            <a:pPr marL="800053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itchFamily="2" charset="2"/>
              </a:rPr>
              <a:t>BAX acquisition: picks the most informative acquisition point</a:t>
            </a:r>
            <a:endParaRPr lang="en-US" sz="20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6302428-3A32-BB86-40C6-BDB452B6FD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993" y="5840465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44B3390-3BC3-FB1F-5D19-FEA3304BF56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193" y="5916665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21AE477-C79F-6B61-AD79-70F5209604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93" y="5992865"/>
            <a:ext cx="999007" cy="636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61F0B62B-FD50-7494-4E59-AD1ACD111397}"/>
              </a:ext>
            </a:extLst>
          </p:cNvPr>
          <p:cNvGrpSpPr/>
          <p:nvPr/>
        </p:nvGrpSpPr>
        <p:grpSpPr>
          <a:xfrm>
            <a:off x="7687139" y="5969394"/>
            <a:ext cx="1066800" cy="713927"/>
            <a:chOff x="4309182" y="2894025"/>
            <a:chExt cx="3966744" cy="287024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984C1F6-CF6E-9BC3-BA86-92210B6C747C}"/>
                </a:ext>
              </a:extLst>
            </p:cNvPr>
            <p:cNvGrpSpPr/>
            <p:nvPr/>
          </p:nvGrpSpPr>
          <p:grpSpPr>
            <a:xfrm>
              <a:off x="4309182" y="2894025"/>
              <a:ext cx="3966744" cy="2870240"/>
              <a:chOff x="4309182" y="2894025"/>
              <a:chExt cx="3966744" cy="2870240"/>
            </a:xfrm>
          </p:grpSpPr>
          <p:pic>
            <p:nvPicPr>
              <p:cNvPr id="28" name="Google Shape;602;p52">
                <a:extLst>
                  <a:ext uri="{FF2B5EF4-FFF2-40B4-BE49-F238E27FC236}">
                    <a16:creationId xmlns:a16="http://schemas.microsoft.com/office/drawing/2014/main" id="{002257EF-0EF6-506E-7818-A84265E72F41}"/>
                  </a:ext>
                </a:extLst>
              </p:cNvPr>
              <p:cNvPicPr preferRelativeResize="0"/>
              <p:nvPr/>
            </p:nvPicPr>
            <p:blipFill>
              <a:blip r:embed="rId15">
                <a:alphaModFix/>
              </a:blip>
              <a:stretch>
                <a:fillRect/>
              </a:stretch>
            </p:blipFill>
            <p:spPr>
              <a:xfrm>
                <a:off x="4309182" y="2894025"/>
                <a:ext cx="3966744" cy="287024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D87D2BD-B589-9462-B70B-9DA29B19A08A}"/>
                  </a:ext>
                </a:extLst>
              </p:cNvPr>
              <p:cNvSpPr/>
              <p:nvPr/>
            </p:nvSpPr>
            <p:spPr>
              <a:xfrm>
                <a:off x="7086600" y="3016589"/>
                <a:ext cx="1073694" cy="513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054747B-C157-9C08-8300-744267E18DA2}"/>
                </a:ext>
              </a:extLst>
            </p:cNvPr>
            <p:cNvSpPr/>
            <p:nvPr/>
          </p:nvSpPr>
          <p:spPr>
            <a:xfrm>
              <a:off x="4800600" y="5181600"/>
              <a:ext cx="91440" cy="914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8224315-F0E7-AFDD-687E-15A49500B90E}"/>
              </a:ext>
            </a:extLst>
          </p:cNvPr>
          <p:cNvSpPr txBox="1"/>
          <p:nvPr/>
        </p:nvSpPr>
        <p:spPr>
          <a:xfrm>
            <a:off x="2009174" y="3197751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BAX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95FA558-BF0D-2BF7-42DC-71C90E8B5845}"/>
              </a:ext>
            </a:extLst>
          </p:cNvPr>
          <p:cNvSpPr txBox="1"/>
          <p:nvPr/>
        </p:nvSpPr>
        <p:spPr>
          <a:xfrm>
            <a:off x="6748460" y="3193286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BO</a:t>
            </a:r>
          </a:p>
        </p:txBody>
      </p:sp>
    </p:spTree>
    <p:extLst>
      <p:ext uri="{BB962C8B-B14F-4D97-AF65-F5344CB8AC3E}">
        <p14:creationId xmlns:p14="http://schemas.microsoft.com/office/powerpoint/2010/main" val="280420333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5_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106636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0EC86DF8B4B1478E631376EBAE4F83" ma:contentTypeVersion="0" ma:contentTypeDescription="Create a new document." ma:contentTypeScope="" ma:versionID="4df6a44078c25dad800c41a1a36a713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5dc24512384f7b2521230f395eec81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Speaker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1188AB-5CE3-4766-8DDF-7F661956509C}">
  <ds:schemaRefs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5ED92D3-BD80-42A4-90EC-9F6B322173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BD912D1-57FF-4493-87CA-2E48D45FEB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SLAC-ppt-template-orange-July26</Template>
  <TotalTime>286492</TotalTime>
  <Words>1433</Words>
  <Application>Microsoft Macintosh PowerPoint</Application>
  <PresentationFormat>On-screen Show (4:3)</PresentationFormat>
  <Paragraphs>301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Fira Code Medium</vt:lpstr>
      <vt:lpstr>Lato</vt:lpstr>
      <vt:lpstr>Lato Light</vt:lpstr>
      <vt:lpstr>Wingdings</vt:lpstr>
      <vt:lpstr>Blank</vt:lpstr>
      <vt:lpstr>15_Office Theme</vt:lpstr>
      <vt:lpstr>PowerPoint Presentation</vt:lpstr>
      <vt:lpstr>Multi-point optimization</vt:lpstr>
      <vt:lpstr>Emittance example</vt:lpstr>
      <vt:lpstr>Emittance example</vt:lpstr>
      <vt:lpstr>Emittance 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Z. Huang</dc:title>
  <dc:creator>Paul Montanez</dc:creator>
  <cp:lastModifiedBy>Ratner, Daniel Fried</cp:lastModifiedBy>
  <cp:revision>1027</cp:revision>
  <dcterms:created xsi:type="dcterms:W3CDTF">2014-09-30T17:57:27Z</dcterms:created>
  <dcterms:modified xsi:type="dcterms:W3CDTF">2025-04-09T06:20:40Z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0x010100D20EC86DF8B4B1478E631376EBAE4F83</vt:lpwstr>
  </property>
</Properties>
</file>