
<file path=[Content_Types].xml><?xml version="1.0" encoding="utf-8"?>
<Types xmlns="http://schemas.openxmlformats.org/package/2006/content-types">
  <Default Extension="emf" ContentType="image/x-emf"/>
  <Default Extension="fntdata" ContentType="application/x-fontdata"/>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autoCompressPictures="0">
  <p:sldMasterIdLst>
    <p:sldMasterId id="2147483670" r:id="rId4"/>
  </p:sldMasterIdLst>
  <p:notesMasterIdLst>
    <p:notesMasterId r:id="rId24"/>
  </p:notesMasterIdLst>
  <p:sldIdLst>
    <p:sldId id="289" r:id="rId5"/>
    <p:sldId id="279" r:id="rId6"/>
    <p:sldId id="293" r:id="rId7"/>
    <p:sldId id="290" r:id="rId8"/>
    <p:sldId id="291" r:id="rId9"/>
    <p:sldId id="292" r:id="rId10"/>
    <p:sldId id="297" r:id="rId11"/>
    <p:sldId id="305" r:id="rId12"/>
    <p:sldId id="294" r:id="rId13"/>
    <p:sldId id="296" r:id="rId14"/>
    <p:sldId id="295" r:id="rId15"/>
    <p:sldId id="298" r:id="rId16"/>
    <p:sldId id="299" r:id="rId17"/>
    <p:sldId id="300" r:id="rId18"/>
    <p:sldId id="301" r:id="rId19"/>
    <p:sldId id="303" r:id="rId20"/>
    <p:sldId id="306" r:id="rId21"/>
    <p:sldId id="272" r:id="rId22"/>
    <p:sldId id="302" r:id="rId23"/>
  </p:sldIdLst>
  <p:sldSz cx="12192000" cy="6858000"/>
  <p:notesSz cx="6858000" cy="9144000"/>
  <p:embeddedFontLst>
    <p:embeddedFont>
      <p:font typeface="Cambria Math" panose="02040503050406030204" pitchFamily="18"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5068"/>
    <a:srgbClr val="CDD5DD"/>
    <a:srgbClr val="5C728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64FD76-0ED3-174D-A2B5-31BDBB5FFC95}" v="119" dt="2025-04-08T13:46:29.72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31"/>
    <p:restoredTop sz="94640"/>
  </p:normalViewPr>
  <p:slideViewPr>
    <p:cSldViewPr snapToGrid="0">
      <p:cViewPr varScale="1">
        <p:scale>
          <a:sx n="111" d="100"/>
          <a:sy n="111" d="100"/>
        </p:scale>
        <p:origin x="736" y="20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panose="020B0604020202020204" pitchFamily="34" charset="0"/>
              </a:defRPr>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panose="020B0604020202020204" pitchFamily="34" charset="0"/>
              </a:defRPr>
            </a:lvl1pPr>
          </a:lstStyle>
          <a:p>
            <a:fld id="{DDC30C42-F1EA-EA44-9613-5E7947EE8325}" type="datetimeFigureOut">
              <a:rPr lang="en-US" smtClean="0"/>
              <a:pPr/>
              <a:t>4/8/25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panose="020B0604020202020204" pitchFamily="34" charset="0"/>
              </a:defRPr>
            </a:lvl1pPr>
          </a:lstStyle>
          <a:p>
            <a:fld id="{493BBF43-A868-D94C-A9CC-39C296714D2B}" type="slidenum">
              <a:rPr lang="en-US" smtClean="0"/>
              <a:pPr/>
              <a:t>‹#›</a:t>
            </a:fld>
            <a:endParaRPr lang="en-US"/>
          </a:p>
        </p:txBody>
      </p:sp>
    </p:spTree>
    <p:extLst>
      <p:ext uri="{BB962C8B-B14F-4D97-AF65-F5344CB8AC3E}">
        <p14:creationId xmlns:p14="http://schemas.microsoft.com/office/powerpoint/2010/main" val="3855674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panose="020B0604020202020204" pitchFamily="34" charset="0"/>
        <a:ea typeface="+mn-ea"/>
        <a:cs typeface="+mn-cs"/>
      </a:defRPr>
    </a:lvl1pPr>
    <a:lvl2pPr marL="457200" algn="l" defTabSz="914400" rtl="0" eaLnBrk="1" latinLnBrk="0" hangingPunct="1">
      <a:defRPr sz="1200" b="0" i="0" kern="1200">
        <a:solidFill>
          <a:schemeClr val="tx1"/>
        </a:solidFill>
        <a:latin typeface="Arial" panose="020B0604020202020204" pitchFamily="34" charset="0"/>
        <a:ea typeface="+mn-ea"/>
        <a:cs typeface="+mn-cs"/>
      </a:defRPr>
    </a:lvl2pPr>
    <a:lvl3pPr marL="914400" algn="l" defTabSz="914400" rtl="0" eaLnBrk="1" latinLnBrk="0" hangingPunct="1">
      <a:defRPr sz="1200" b="0" i="0" kern="1200">
        <a:solidFill>
          <a:schemeClr val="tx1"/>
        </a:solidFill>
        <a:latin typeface="Arial" panose="020B0604020202020204" pitchFamily="34" charset="0"/>
        <a:ea typeface="+mn-ea"/>
        <a:cs typeface="+mn-cs"/>
      </a:defRPr>
    </a:lvl3pPr>
    <a:lvl4pPr marL="1371600" algn="l" defTabSz="914400" rtl="0" eaLnBrk="1" latinLnBrk="0" hangingPunct="1">
      <a:defRPr sz="1200" b="0" i="0" kern="1200">
        <a:solidFill>
          <a:schemeClr val="tx1"/>
        </a:solidFill>
        <a:latin typeface="Arial" panose="020B0604020202020204" pitchFamily="34" charset="0"/>
        <a:ea typeface="+mn-ea"/>
        <a:cs typeface="+mn-cs"/>
      </a:defRPr>
    </a:lvl4pPr>
    <a:lvl5pPr marL="1828800" algn="l" defTabSz="914400" rtl="0" eaLnBrk="1" latinLnBrk="0" hangingPunct="1">
      <a:defRPr sz="1200" b="0" i="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16C7AA-86AD-BEB3-BF4C-54F9FAF3F5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6A6DA5A-5942-5391-17F4-CC5604FF4D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4894558-4C39-B51D-662D-EBC000912F26}"/>
              </a:ext>
            </a:extLst>
          </p:cNvPr>
          <p:cNvSpPr>
            <a:spLocks noGrp="1"/>
          </p:cNvSpPr>
          <p:nvPr>
            <p:ph type="body" idx="1"/>
          </p:nvPr>
        </p:nvSpPr>
        <p:spPr/>
        <p:txBody>
          <a:bodyPr/>
          <a:lstStyle/>
          <a:p>
            <a:r>
              <a:rPr lang="en-US" b="0" i="0" u="none" strike="noStrike">
                <a:solidFill>
                  <a:srgbClr val="000000"/>
                </a:solidFill>
                <a:effectLst/>
                <a:latin typeface="Arial" panose="020B0604020202020204" pitchFamily="34" charset="0"/>
                <a:cs typeface="Arial" panose="020B0604020202020204" pitchFamily="34" charset="0"/>
              </a:rPr>
              <a:t>Tip: Keep titles under 60 characters for readability</a:t>
            </a:r>
          </a:p>
          <a:p>
            <a:r>
              <a:rPr lang="en-US" b="0" i="0" u="none" strike="noStrike">
                <a:solidFill>
                  <a:srgbClr val="000000"/>
                </a:solidFill>
                <a:effectLst/>
                <a:latin typeface="Arial" panose="020B0604020202020204" pitchFamily="34" charset="0"/>
                <a:cs typeface="Arial" panose="020B0604020202020204" pitchFamily="34" charset="0"/>
              </a:rPr>
              <a:t>To change the photo: Right-click on photo and select change photo</a:t>
            </a:r>
            <a:endParaRPr lang="en-US">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E3F6D029-F3FF-09D9-212B-90FD668CEB01}"/>
              </a:ext>
            </a:extLst>
          </p:cNvPr>
          <p:cNvSpPr>
            <a:spLocks noGrp="1"/>
          </p:cNvSpPr>
          <p:nvPr>
            <p:ph type="sldNum" sz="quarter" idx="5"/>
          </p:nvPr>
        </p:nvSpPr>
        <p:spPr/>
        <p:txBody>
          <a:bodyPr/>
          <a:lstStyle/>
          <a:p>
            <a:fld id="{493BBF43-A868-D94C-A9CC-39C296714D2B}" type="slidenum">
              <a:rPr lang="en-US" smtClean="0"/>
              <a:t>1</a:t>
            </a:fld>
            <a:endParaRPr lang="en-US"/>
          </a:p>
        </p:txBody>
      </p:sp>
    </p:spTree>
    <p:extLst>
      <p:ext uri="{BB962C8B-B14F-4D97-AF65-F5344CB8AC3E}">
        <p14:creationId xmlns:p14="http://schemas.microsoft.com/office/powerpoint/2010/main" val="26618942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BCF8DF-C294-CC22-8C59-9B717BFCAB6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226E352-80B5-C73F-D29F-F9925CE2FD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910EE24-976F-1140-311B-8ACE8164BB82}"/>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39CF2DB8-60B0-1390-8B00-B5B51658BD57}"/>
              </a:ext>
            </a:extLst>
          </p:cNvPr>
          <p:cNvSpPr>
            <a:spLocks noGrp="1"/>
          </p:cNvSpPr>
          <p:nvPr>
            <p:ph type="sldNum" sz="quarter" idx="5"/>
          </p:nvPr>
        </p:nvSpPr>
        <p:spPr/>
        <p:txBody>
          <a:bodyPr/>
          <a:lstStyle/>
          <a:p>
            <a:fld id="{493BBF43-A868-D94C-A9CC-39C296714D2B}" type="slidenum">
              <a:rPr lang="en-US" smtClean="0"/>
              <a:t>11</a:t>
            </a:fld>
            <a:endParaRPr lang="en-US"/>
          </a:p>
        </p:txBody>
      </p:sp>
    </p:spTree>
    <p:extLst>
      <p:ext uri="{BB962C8B-B14F-4D97-AF65-F5344CB8AC3E}">
        <p14:creationId xmlns:p14="http://schemas.microsoft.com/office/powerpoint/2010/main" val="11588373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5AA45D-3453-74C4-02A6-B591093867F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8D0A67E-19C6-A788-8C6E-7D808433DB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7758197-758E-4E36-28BE-B7E0D2E38FBE}"/>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9099BD7B-6992-F3A9-DE8E-787D98831413}"/>
              </a:ext>
            </a:extLst>
          </p:cNvPr>
          <p:cNvSpPr>
            <a:spLocks noGrp="1"/>
          </p:cNvSpPr>
          <p:nvPr>
            <p:ph type="sldNum" sz="quarter" idx="5"/>
          </p:nvPr>
        </p:nvSpPr>
        <p:spPr/>
        <p:txBody>
          <a:bodyPr/>
          <a:lstStyle/>
          <a:p>
            <a:fld id="{493BBF43-A868-D94C-A9CC-39C296714D2B}" type="slidenum">
              <a:rPr lang="en-US" smtClean="0"/>
              <a:t>12</a:t>
            </a:fld>
            <a:endParaRPr lang="en-US"/>
          </a:p>
        </p:txBody>
      </p:sp>
    </p:spTree>
    <p:extLst>
      <p:ext uri="{BB962C8B-B14F-4D97-AF65-F5344CB8AC3E}">
        <p14:creationId xmlns:p14="http://schemas.microsoft.com/office/powerpoint/2010/main" val="36035694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834336-CE92-F215-EEA1-8C0ADD7D4DF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344C60C-82D8-B078-5B27-C0495F7F504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2E6007-A471-63CD-BC9A-0160E1AA30F9}"/>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6824AE24-ED66-3624-F676-AAFD6517A309}"/>
              </a:ext>
            </a:extLst>
          </p:cNvPr>
          <p:cNvSpPr>
            <a:spLocks noGrp="1"/>
          </p:cNvSpPr>
          <p:nvPr>
            <p:ph type="sldNum" sz="quarter" idx="5"/>
          </p:nvPr>
        </p:nvSpPr>
        <p:spPr/>
        <p:txBody>
          <a:bodyPr/>
          <a:lstStyle/>
          <a:p>
            <a:fld id="{493BBF43-A868-D94C-A9CC-39C296714D2B}" type="slidenum">
              <a:rPr lang="en-US" smtClean="0"/>
              <a:t>13</a:t>
            </a:fld>
            <a:endParaRPr lang="en-US"/>
          </a:p>
        </p:txBody>
      </p:sp>
    </p:spTree>
    <p:extLst>
      <p:ext uri="{BB962C8B-B14F-4D97-AF65-F5344CB8AC3E}">
        <p14:creationId xmlns:p14="http://schemas.microsoft.com/office/powerpoint/2010/main" val="26171598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1A80C-2E50-7A3E-0713-FB3C9C922E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152ACC-2B9F-E74A-9220-645EE7A682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B428BD9-ECBA-9825-6CA2-D7CE7DFA55E9}"/>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9AB661D4-29DA-2E9F-BAA2-D9AD5CC71A98}"/>
              </a:ext>
            </a:extLst>
          </p:cNvPr>
          <p:cNvSpPr>
            <a:spLocks noGrp="1"/>
          </p:cNvSpPr>
          <p:nvPr>
            <p:ph type="sldNum" sz="quarter" idx="5"/>
          </p:nvPr>
        </p:nvSpPr>
        <p:spPr/>
        <p:txBody>
          <a:bodyPr/>
          <a:lstStyle/>
          <a:p>
            <a:fld id="{493BBF43-A868-D94C-A9CC-39C296714D2B}" type="slidenum">
              <a:rPr lang="en-US" smtClean="0"/>
              <a:t>14</a:t>
            </a:fld>
            <a:endParaRPr lang="en-US"/>
          </a:p>
        </p:txBody>
      </p:sp>
    </p:spTree>
    <p:extLst>
      <p:ext uri="{BB962C8B-B14F-4D97-AF65-F5344CB8AC3E}">
        <p14:creationId xmlns:p14="http://schemas.microsoft.com/office/powerpoint/2010/main" val="39083862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FDF2F-B92E-11AC-49D7-C7B66E48F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53E59-DCA5-5B32-DA99-9C02B6F2AB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67A79-F791-A5F7-2C52-4B9B5B15EF3C}"/>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CC0B4B3C-86AB-1EC4-D037-E7FD17453525}"/>
              </a:ext>
            </a:extLst>
          </p:cNvPr>
          <p:cNvSpPr>
            <a:spLocks noGrp="1"/>
          </p:cNvSpPr>
          <p:nvPr>
            <p:ph type="sldNum" sz="quarter" idx="5"/>
          </p:nvPr>
        </p:nvSpPr>
        <p:spPr/>
        <p:txBody>
          <a:bodyPr/>
          <a:lstStyle/>
          <a:p>
            <a:fld id="{493BBF43-A868-D94C-A9CC-39C296714D2B}" type="slidenum">
              <a:rPr lang="en-US" smtClean="0"/>
              <a:t>15</a:t>
            </a:fld>
            <a:endParaRPr lang="en-US"/>
          </a:p>
        </p:txBody>
      </p:sp>
    </p:spTree>
    <p:extLst>
      <p:ext uri="{BB962C8B-B14F-4D97-AF65-F5344CB8AC3E}">
        <p14:creationId xmlns:p14="http://schemas.microsoft.com/office/powerpoint/2010/main" val="39391900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FDF2F-B92E-11AC-49D7-C7B66E48F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53E59-DCA5-5B32-DA99-9C02B6F2AB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67A79-F791-A5F7-2C52-4B9B5B15EF3C}"/>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CC0B4B3C-86AB-1EC4-D037-E7FD17453525}"/>
              </a:ext>
            </a:extLst>
          </p:cNvPr>
          <p:cNvSpPr>
            <a:spLocks noGrp="1"/>
          </p:cNvSpPr>
          <p:nvPr>
            <p:ph type="sldNum" sz="quarter" idx="5"/>
          </p:nvPr>
        </p:nvSpPr>
        <p:spPr/>
        <p:txBody>
          <a:bodyPr/>
          <a:lstStyle/>
          <a:p>
            <a:fld id="{493BBF43-A868-D94C-A9CC-39C296714D2B}" type="slidenum">
              <a:rPr lang="en-US" smtClean="0"/>
              <a:t>16</a:t>
            </a:fld>
            <a:endParaRPr lang="en-US"/>
          </a:p>
        </p:txBody>
      </p:sp>
    </p:spTree>
    <p:extLst>
      <p:ext uri="{BB962C8B-B14F-4D97-AF65-F5344CB8AC3E}">
        <p14:creationId xmlns:p14="http://schemas.microsoft.com/office/powerpoint/2010/main" val="30700093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FDF2F-B92E-11AC-49D7-C7B66E48F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53E59-DCA5-5B32-DA99-9C02B6F2AB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67A79-F791-A5F7-2C52-4B9B5B15EF3C}"/>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CC0B4B3C-86AB-1EC4-D037-E7FD17453525}"/>
              </a:ext>
            </a:extLst>
          </p:cNvPr>
          <p:cNvSpPr>
            <a:spLocks noGrp="1"/>
          </p:cNvSpPr>
          <p:nvPr>
            <p:ph type="sldNum" sz="quarter" idx="5"/>
          </p:nvPr>
        </p:nvSpPr>
        <p:spPr/>
        <p:txBody>
          <a:bodyPr/>
          <a:lstStyle/>
          <a:p>
            <a:fld id="{493BBF43-A868-D94C-A9CC-39C296714D2B}" type="slidenum">
              <a:rPr lang="en-US" smtClean="0"/>
              <a:t>17</a:t>
            </a:fld>
            <a:endParaRPr lang="en-US"/>
          </a:p>
        </p:txBody>
      </p:sp>
    </p:spTree>
    <p:extLst>
      <p:ext uri="{BB962C8B-B14F-4D97-AF65-F5344CB8AC3E}">
        <p14:creationId xmlns:p14="http://schemas.microsoft.com/office/powerpoint/2010/main" val="9659840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93BBF43-A868-D94C-A9CC-39C296714D2B}" type="slidenum">
              <a:rPr lang="en-US" smtClean="0"/>
              <a:t>18</a:t>
            </a:fld>
            <a:endParaRPr lang="en-US"/>
          </a:p>
        </p:txBody>
      </p:sp>
    </p:spTree>
    <p:extLst>
      <p:ext uri="{BB962C8B-B14F-4D97-AF65-F5344CB8AC3E}">
        <p14:creationId xmlns:p14="http://schemas.microsoft.com/office/powerpoint/2010/main" val="13286359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3FDF2F-B92E-11AC-49D7-C7B66E48F34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7D53E59-DCA5-5B32-DA99-9C02B6F2AB0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467A79-F791-A5F7-2C52-4B9B5B15EF3C}"/>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CC0B4B3C-86AB-1EC4-D037-E7FD17453525}"/>
              </a:ext>
            </a:extLst>
          </p:cNvPr>
          <p:cNvSpPr>
            <a:spLocks noGrp="1"/>
          </p:cNvSpPr>
          <p:nvPr>
            <p:ph type="sldNum" sz="quarter" idx="5"/>
          </p:nvPr>
        </p:nvSpPr>
        <p:spPr/>
        <p:txBody>
          <a:bodyPr/>
          <a:lstStyle/>
          <a:p>
            <a:fld id="{493BBF43-A868-D94C-A9CC-39C296714D2B}" type="slidenum">
              <a:rPr lang="en-US" smtClean="0"/>
              <a:t>19</a:t>
            </a:fld>
            <a:endParaRPr lang="en-US"/>
          </a:p>
        </p:txBody>
      </p:sp>
    </p:spTree>
    <p:extLst>
      <p:ext uri="{BB962C8B-B14F-4D97-AF65-F5344CB8AC3E}">
        <p14:creationId xmlns:p14="http://schemas.microsoft.com/office/powerpoint/2010/main" val="30631411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p:cNvSpPr>
            <a:spLocks noGrp="1"/>
          </p:cNvSpPr>
          <p:nvPr>
            <p:ph type="sldNum" sz="quarter" idx="5"/>
          </p:nvPr>
        </p:nvSpPr>
        <p:spPr/>
        <p:txBody>
          <a:bodyPr/>
          <a:lstStyle/>
          <a:p>
            <a:fld id="{493BBF43-A868-D94C-A9CC-39C296714D2B}" type="slidenum">
              <a:rPr lang="en-US" smtClean="0"/>
              <a:t>2</a:t>
            </a:fld>
            <a:endParaRPr lang="en-US"/>
          </a:p>
        </p:txBody>
      </p:sp>
    </p:spTree>
    <p:extLst>
      <p:ext uri="{BB962C8B-B14F-4D97-AF65-F5344CB8AC3E}">
        <p14:creationId xmlns:p14="http://schemas.microsoft.com/office/powerpoint/2010/main" val="1743212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DBFAC-002C-30C2-977C-43BAFCC667C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FCE575B-5715-4212-16AA-F4BFB305882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7AD431E-C6D6-CB1E-8572-D98A4E2C33E5}"/>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2151B5C1-F2BB-D12D-699F-28F1AA29C152}"/>
              </a:ext>
            </a:extLst>
          </p:cNvPr>
          <p:cNvSpPr>
            <a:spLocks noGrp="1"/>
          </p:cNvSpPr>
          <p:nvPr>
            <p:ph type="sldNum" sz="quarter" idx="5"/>
          </p:nvPr>
        </p:nvSpPr>
        <p:spPr/>
        <p:txBody>
          <a:bodyPr/>
          <a:lstStyle/>
          <a:p>
            <a:fld id="{493BBF43-A868-D94C-A9CC-39C296714D2B}" type="slidenum">
              <a:rPr lang="en-US" smtClean="0"/>
              <a:t>3</a:t>
            </a:fld>
            <a:endParaRPr lang="en-US"/>
          </a:p>
        </p:txBody>
      </p:sp>
    </p:spTree>
    <p:extLst>
      <p:ext uri="{BB962C8B-B14F-4D97-AF65-F5344CB8AC3E}">
        <p14:creationId xmlns:p14="http://schemas.microsoft.com/office/powerpoint/2010/main" val="1327761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110AC7-4952-88EB-E022-2CCA5144B5B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50A9C26-5572-1BAF-287F-D87938FC8AD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0188DC8-C898-7792-6D3F-EE8E8415371A}"/>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125F8DAD-9576-7D7A-C6E9-5F4B70EA014C}"/>
              </a:ext>
            </a:extLst>
          </p:cNvPr>
          <p:cNvSpPr>
            <a:spLocks noGrp="1"/>
          </p:cNvSpPr>
          <p:nvPr>
            <p:ph type="sldNum" sz="quarter" idx="5"/>
          </p:nvPr>
        </p:nvSpPr>
        <p:spPr/>
        <p:txBody>
          <a:bodyPr/>
          <a:lstStyle/>
          <a:p>
            <a:fld id="{493BBF43-A868-D94C-A9CC-39C296714D2B}" type="slidenum">
              <a:rPr lang="en-US" smtClean="0"/>
              <a:t>4</a:t>
            </a:fld>
            <a:endParaRPr lang="en-US"/>
          </a:p>
        </p:txBody>
      </p:sp>
    </p:spTree>
    <p:extLst>
      <p:ext uri="{BB962C8B-B14F-4D97-AF65-F5344CB8AC3E}">
        <p14:creationId xmlns:p14="http://schemas.microsoft.com/office/powerpoint/2010/main" val="1923605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E57847-5248-FE35-3F35-3F09FB2EA3A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BE6431E-79E6-511B-3A1C-70ABA23D15D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ACC7AAF-5A25-26BF-70CF-B0C0B0A44D67}"/>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4A22EF5D-398C-01B3-2F2F-9BE376246504}"/>
              </a:ext>
            </a:extLst>
          </p:cNvPr>
          <p:cNvSpPr>
            <a:spLocks noGrp="1"/>
          </p:cNvSpPr>
          <p:nvPr>
            <p:ph type="sldNum" sz="quarter" idx="5"/>
          </p:nvPr>
        </p:nvSpPr>
        <p:spPr/>
        <p:txBody>
          <a:bodyPr/>
          <a:lstStyle/>
          <a:p>
            <a:fld id="{493BBF43-A868-D94C-A9CC-39C296714D2B}" type="slidenum">
              <a:rPr lang="en-US" smtClean="0"/>
              <a:t>5</a:t>
            </a:fld>
            <a:endParaRPr lang="en-US"/>
          </a:p>
        </p:txBody>
      </p:sp>
    </p:spTree>
    <p:extLst>
      <p:ext uri="{BB962C8B-B14F-4D97-AF65-F5344CB8AC3E}">
        <p14:creationId xmlns:p14="http://schemas.microsoft.com/office/powerpoint/2010/main" val="14815414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0314D-7B4D-0E05-67B4-496FCA8D6BC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1EE1003-909D-55E1-BA12-5644A31597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2B7696-1A96-CAE5-8EAE-24415ADD9DC2}"/>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4E3B95BF-E1DA-5376-79AC-9B84CD8F635E}"/>
              </a:ext>
            </a:extLst>
          </p:cNvPr>
          <p:cNvSpPr>
            <a:spLocks noGrp="1"/>
          </p:cNvSpPr>
          <p:nvPr>
            <p:ph type="sldNum" sz="quarter" idx="5"/>
          </p:nvPr>
        </p:nvSpPr>
        <p:spPr/>
        <p:txBody>
          <a:bodyPr/>
          <a:lstStyle/>
          <a:p>
            <a:fld id="{493BBF43-A868-D94C-A9CC-39C296714D2B}" type="slidenum">
              <a:rPr lang="en-US" smtClean="0"/>
              <a:t>6</a:t>
            </a:fld>
            <a:endParaRPr lang="en-US"/>
          </a:p>
        </p:txBody>
      </p:sp>
    </p:spTree>
    <p:extLst>
      <p:ext uri="{BB962C8B-B14F-4D97-AF65-F5344CB8AC3E}">
        <p14:creationId xmlns:p14="http://schemas.microsoft.com/office/powerpoint/2010/main" val="2713976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9B65B6-8067-B51E-F44A-F62C57419D3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8DFA915-A783-FEF7-45CF-41EA2DC9601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58AD17-9DC2-F604-4989-E5671E159D99}"/>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DADCDFAC-B78C-12F5-448A-E76DBA2398BD}"/>
              </a:ext>
            </a:extLst>
          </p:cNvPr>
          <p:cNvSpPr>
            <a:spLocks noGrp="1"/>
          </p:cNvSpPr>
          <p:nvPr>
            <p:ph type="sldNum" sz="quarter" idx="5"/>
          </p:nvPr>
        </p:nvSpPr>
        <p:spPr/>
        <p:txBody>
          <a:bodyPr/>
          <a:lstStyle/>
          <a:p>
            <a:fld id="{493BBF43-A868-D94C-A9CC-39C296714D2B}" type="slidenum">
              <a:rPr lang="en-US" smtClean="0"/>
              <a:t>7</a:t>
            </a:fld>
            <a:endParaRPr lang="en-US"/>
          </a:p>
        </p:txBody>
      </p:sp>
    </p:spTree>
    <p:extLst>
      <p:ext uri="{BB962C8B-B14F-4D97-AF65-F5344CB8AC3E}">
        <p14:creationId xmlns:p14="http://schemas.microsoft.com/office/powerpoint/2010/main" val="12383163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DE46E-0E9D-7E97-81EC-2B8FEF1B242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989782-E181-1513-180C-D6695553C49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BA0CE86-7FED-D3FB-D3B6-B39061B6F4E5}"/>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AC89CEFA-7C10-99BE-40D0-C5E3A98C1034}"/>
              </a:ext>
            </a:extLst>
          </p:cNvPr>
          <p:cNvSpPr>
            <a:spLocks noGrp="1"/>
          </p:cNvSpPr>
          <p:nvPr>
            <p:ph type="sldNum" sz="quarter" idx="5"/>
          </p:nvPr>
        </p:nvSpPr>
        <p:spPr/>
        <p:txBody>
          <a:bodyPr/>
          <a:lstStyle/>
          <a:p>
            <a:fld id="{493BBF43-A868-D94C-A9CC-39C296714D2B}" type="slidenum">
              <a:rPr lang="en-US" smtClean="0"/>
              <a:t>9</a:t>
            </a:fld>
            <a:endParaRPr lang="en-US"/>
          </a:p>
        </p:txBody>
      </p:sp>
    </p:spTree>
    <p:extLst>
      <p:ext uri="{BB962C8B-B14F-4D97-AF65-F5344CB8AC3E}">
        <p14:creationId xmlns:p14="http://schemas.microsoft.com/office/powerpoint/2010/main" val="8833039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91303B-8142-1F11-DF64-23B63CECC8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D0FF5AE-36FD-3E54-D74A-79966514ED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68BD36-898E-2F55-E094-36E19528430F}"/>
              </a:ext>
            </a:extLst>
          </p:cNvPr>
          <p:cNvSpPr>
            <a:spLocks noGrp="1"/>
          </p:cNvSpPr>
          <p:nvPr>
            <p:ph type="body" idx="1"/>
          </p:nvPr>
        </p:nvSpPr>
        <p:spPr/>
        <p:txBody>
          <a:bodyPr/>
          <a:lstStyle/>
          <a:p>
            <a:pPr algn="l">
              <a:buFont typeface="Arial" panose="020B0604020202020204" pitchFamily="34" charset="0"/>
              <a:buNone/>
            </a:pPr>
            <a:r>
              <a:rPr lang="en-US" b="0" i="0" u="none" strike="noStrike">
                <a:solidFill>
                  <a:srgbClr val="000000"/>
                </a:solidFill>
                <a:effectLst/>
                <a:latin typeface="Arial" panose="020B0604020202020204" pitchFamily="34" charset="0"/>
                <a:cs typeface="Arial" panose="020B0604020202020204" pitchFamily="34" charset="0"/>
              </a:rPr>
              <a:t>Guidelines: 6-8 bullets per slide; Use sentence fragments for bullets</a:t>
            </a:r>
          </a:p>
          <a:p>
            <a:endParaRPr lang="en-US"/>
          </a:p>
        </p:txBody>
      </p:sp>
      <p:sp>
        <p:nvSpPr>
          <p:cNvPr id="4" name="Slide Number Placeholder 3">
            <a:extLst>
              <a:ext uri="{FF2B5EF4-FFF2-40B4-BE49-F238E27FC236}">
                <a16:creationId xmlns:a16="http://schemas.microsoft.com/office/drawing/2014/main" id="{E07F8900-79B0-819E-7074-72A77AE8FC53}"/>
              </a:ext>
            </a:extLst>
          </p:cNvPr>
          <p:cNvSpPr>
            <a:spLocks noGrp="1"/>
          </p:cNvSpPr>
          <p:nvPr>
            <p:ph type="sldNum" sz="quarter" idx="5"/>
          </p:nvPr>
        </p:nvSpPr>
        <p:spPr/>
        <p:txBody>
          <a:bodyPr/>
          <a:lstStyle/>
          <a:p>
            <a:fld id="{493BBF43-A868-D94C-A9CC-39C296714D2B}" type="slidenum">
              <a:rPr lang="en-US" smtClean="0"/>
              <a:t>10</a:t>
            </a:fld>
            <a:endParaRPr lang="en-US"/>
          </a:p>
        </p:txBody>
      </p:sp>
    </p:spTree>
    <p:extLst>
      <p:ext uri="{BB962C8B-B14F-4D97-AF65-F5344CB8AC3E}">
        <p14:creationId xmlns:p14="http://schemas.microsoft.com/office/powerpoint/2010/main" val="3351901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5BF14DA4-6BD3-41D0-ED7B-F5CF63D8E02B}"/>
              </a:ext>
            </a:extLst>
          </p:cNvPr>
          <p:cNvSpPr>
            <a:spLocks noGrp="1"/>
          </p:cNvSpPr>
          <p:nvPr>
            <p:ph type="pic" sz="quarter" idx="12"/>
          </p:nvPr>
        </p:nvSpPr>
        <p:spPr>
          <a:xfrm>
            <a:off x="5387975" y="0"/>
            <a:ext cx="6804025" cy="6858000"/>
          </a:xfrm>
        </p:spPr>
        <p:txBody>
          <a:bodyPr/>
          <a:lstStyle/>
          <a:p>
            <a:r>
              <a:rPr lang="en-US"/>
              <a:t>Click icon to add picture</a:t>
            </a:r>
          </a:p>
        </p:txBody>
      </p:sp>
      <p:sp>
        <p:nvSpPr>
          <p:cNvPr id="2" name="Title 1">
            <a:extLst>
              <a:ext uri="{FF2B5EF4-FFF2-40B4-BE49-F238E27FC236}">
                <a16:creationId xmlns:a16="http://schemas.microsoft.com/office/drawing/2014/main" id="{8C9795D8-36C7-9AC6-7BB0-2FA187F49B59}"/>
              </a:ext>
            </a:extLst>
          </p:cNvPr>
          <p:cNvSpPr>
            <a:spLocks noGrp="1"/>
          </p:cNvSpPr>
          <p:nvPr>
            <p:ph type="ctrTitle"/>
          </p:nvPr>
        </p:nvSpPr>
        <p:spPr>
          <a:xfrm>
            <a:off x="331417" y="2125014"/>
            <a:ext cx="6297984" cy="919032"/>
          </a:xfrm>
        </p:spPr>
        <p:txBody>
          <a:bodyPr anchor="b">
            <a:noAutofit/>
          </a:bodyPr>
          <a:lstStyle>
            <a:lvl1pPr algn="l">
              <a:defRPr sz="4400"/>
            </a:lvl1pPr>
          </a:lstStyle>
          <a:p>
            <a:r>
              <a:rPr lang="en-US"/>
              <a:t>Click to edit Master title style</a:t>
            </a:r>
          </a:p>
        </p:txBody>
      </p:sp>
      <p:sp>
        <p:nvSpPr>
          <p:cNvPr id="3" name="Subtitle 2">
            <a:extLst>
              <a:ext uri="{FF2B5EF4-FFF2-40B4-BE49-F238E27FC236}">
                <a16:creationId xmlns:a16="http://schemas.microsoft.com/office/drawing/2014/main" id="{5A76DAF6-7FAD-3329-1F2F-26D428433E30}"/>
              </a:ext>
            </a:extLst>
          </p:cNvPr>
          <p:cNvSpPr>
            <a:spLocks noGrp="1"/>
          </p:cNvSpPr>
          <p:nvPr>
            <p:ph type="subTitle" idx="1"/>
          </p:nvPr>
        </p:nvSpPr>
        <p:spPr>
          <a:xfrm>
            <a:off x="331416" y="3047266"/>
            <a:ext cx="6559241" cy="529861"/>
          </a:xfrm>
        </p:spPr>
        <p:txBody>
          <a:bodyPr>
            <a:noAutofit/>
          </a:bodyPr>
          <a:lstStyle>
            <a:lvl1pPr marL="0" indent="0" algn="l">
              <a:buNone/>
              <a:defRPr sz="28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3" name="Text Placeholder 12">
            <a:extLst>
              <a:ext uri="{FF2B5EF4-FFF2-40B4-BE49-F238E27FC236}">
                <a16:creationId xmlns:a16="http://schemas.microsoft.com/office/drawing/2014/main" id="{25E06F63-AE6B-E540-C04D-8905B2EFD5BF}"/>
              </a:ext>
            </a:extLst>
          </p:cNvPr>
          <p:cNvSpPr>
            <a:spLocks noGrp="1"/>
          </p:cNvSpPr>
          <p:nvPr>
            <p:ph type="body" sz="quarter" idx="10"/>
          </p:nvPr>
        </p:nvSpPr>
        <p:spPr>
          <a:xfrm>
            <a:off x="1096963" y="4244658"/>
            <a:ext cx="5999008" cy="529861"/>
          </a:xfrm>
        </p:spPr>
        <p:txBody>
          <a:bodyPr>
            <a:noAutofit/>
          </a:bodyPr>
          <a:lstStyle>
            <a:lvl1pPr marL="0" indent="0" algn="r">
              <a:buNone/>
              <a:defRPr sz="2400">
                <a:solidFill>
                  <a:schemeClr val="tx1">
                    <a:lumMod val="65000"/>
                    <a:lumOff val="35000"/>
                  </a:schemeClr>
                </a:solidFill>
              </a:defRPr>
            </a:lvl1pPr>
          </a:lstStyle>
          <a:p>
            <a:pPr lvl="0"/>
            <a:r>
              <a:rPr lang="en-US"/>
              <a:t>Click to edit Master text styles</a:t>
            </a:r>
          </a:p>
        </p:txBody>
      </p:sp>
      <p:sp>
        <p:nvSpPr>
          <p:cNvPr id="16" name="Text Placeholder 15">
            <a:extLst>
              <a:ext uri="{FF2B5EF4-FFF2-40B4-BE49-F238E27FC236}">
                <a16:creationId xmlns:a16="http://schemas.microsoft.com/office/drawing/2014/main" id="{2BCBF152-3CD9-3B8D-5C6A-83D9FE6F56E6}"/>
              </a:ext>
            </a:extLst>
          </p:cNvPr>
          <p:cNvSpPr>
            <a:spLocks noGrp="1"/>
          </p:cNvSpPr>
          <p:nvPr>
            <p:ph type="body" sz="quarter" idx="11"/>
          </p:nvPr>
        </p:nvSpPr>
        <p:spPr>
          <a:xfrm>
            <a:off x="1096963" y="4775200"/>
            <a:ext cx="5999162" cy="501650"/>
          </a:xfrm>
        </p:spPr>
        <p:txBody>
          <a:bodyPr>
            <a:noAutofit/>
          </a:bodyPr>
          <a:lstStyle>
            <a:lvl1pPr marL="0" indent="0" algn="r">
              <a:buNone/>
              <a:defRPr sz="2400">
                <a:solidFill>
                  <a:schemeClr val="tx1">
                    <a:lumMod val="65000"/>
                    <a:lumOff val="35000"/>
                  </a:schemeClr>
                </a:solidFill>
              </a:defRPr>
            </a:lvl1pPr>
          </a:lstStyle>
          <a:p>
            <a:pPr lvl="0"/>
            <a:r>
              <a:rPr lang="en-US"/>
              <a:t>Click to edit Master text styles</a:t>
            </a:r>
          </a:p>
        </p:txBody>
      </p:sp>
    </p:spTree>
    <p:extLst>
      <p:ext uri="{BB962C8B-B14F-4D97-AF65-F5344CB8AC3E}">
        <p14:creationId xmlns:p14="http://schemas.microsoft.com/office/powerpoint/2010/main" val="31946072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ody Slide - 1 Right Photo">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9425B193-7653-FA58-7C69-56865C4DF7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0" name="Title 1">
            <a:extLst>
              <a:ext uri="{FF2B5EF4-FFF2-40B4-BE49-F238E27FC236}">
                <a16:creationId xmlns:a16="http://schemas.microsoft.com/office/drawing/2014/main" id="{9A65267B-D68D-AD5F-98C2-6810944CC185}"/>
              </a:ext>
            </a:extLst>
          </p:cNvPr>
          <p:cNvSpPr>
            <a:spLocks noGrp="1"/>
          </p:cNvSpPr>
          <p:nvPr>
            <p:ph type="title"/>
          </p:nvPr>
        </p:nvSpPr>
        <p:spPr>
          <a:xfrm>
            <a:off x="309093" y="531951"/>
            <a:ext cx="5785319" cy="678664"/>
          </a:xfrm>
        </p:spPr>
        <p:txBody>
          <a:bodyPr anchor="b">
            <a:noAutofit/>
          </a:bodyPr>
          <a:lstStyle>
            <a:lvl1pPr>
              <a:defRPr sz="3200">
                <a:solidFill>
                  <a:schemeClr val="tx2"/>
                </a:solidFill>
              </a:defRPr>
            </a:lvl1pPr>
          </a:lstStyle>
          <a:p>
            <a:r>
              <a:rPr lang="en-US"/>
              <a:t>Click to edit Master title style</a:t>
            </a:r>
          </a:p>
        </p:txBody>
      </p:sp>
      <p:sp>
        <p:nvSpPr>
          <p:cNvPr id="11" name="Text Placeholder 3">
            <a:extLst>
              <a:ext uri="{FF2B5EF4-FFF2-40B4-BE49-F238E27FC236}">
                <a16:creationId xmlns:a16="http://schemas.microsoft.com/office/drawing/2014/main" id="{80D2211A-9B16-224E-FFC5-4225BAB41AB0}"/>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7" name="Footer Placeholder 5">
            <a:extLst>
              <a:ext uri="{FF2B5EF4-FFF2-40B4-BE49-F238E27FC236}">
                <a16:creationId xmlns:a16="http://schemas.microsoft.com/office/drawing/2014/main" id="{AA5FB620-142D-2BE0-8116-9FAAA7F693F3}"/>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8" name="Slide Number Placeholder 6">
            <a:extLst>
              <a:ext uri="{FF2B5EF4-FFF2-40B4-BE49-F238E27FC236}">
                <a16:creationId xmlns:a16="http://schemas.microsoft.com/office/drawing/2014/main" id="{85A35A3C-EFCE-E977-5D10-513BA05CDEAB}"/>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2" name="Date Placeholder 4">
            <a:extLst>
              <a:ext uri="{FF2B5EF4-FFF2-40B4-BE49-F238E27FC236}">
                <a16:creationId xmlns:a16="http://schemas.microsoft.com/office/drawing/2014/main" id="{FD481F92-CD79-AD15-7CA5-87C78AC695BF}"/>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3" name="Picture 12">
            <a:extLst>
              <a:ext uri="{FF2B5EF4-FFF2-40B4-BE49-F238E27FC236}">
                <a16:creationId xmlns:a16="http://schemas.microsoft.com/office/drawing/2014/main" id="{EDB17564-960C-4BE2-AE3B-9E042530BCE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869138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ody Slide - No Photos">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7FC8732-2197-B9C7-FC84-CA5395C650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1" name="Title 1">
            <a:extLst>
              <a:ext uri="{FF2B5EF4-FFF2-40B4-BE49-F238E27FC236}">
                <a16:creationId xmlns:a16="http://schemas.microsoft.com/office/drawing/2014/main" id="{99465704-2370-60F7-6005-D0288DFD87A0}"/>
              </a:ext>
            </a:extLst>
          </p:cNvPr>
          <p:cNvSpPr>
            <a:spLocks noGrp="1"/>
          </p:cNvSpPr>
          <p:nvPr>
            <p:ph type="title"/>
          </p:nvPr>
        </p:nvSpPr>
        <p:spPr>
          <a:xfrm>
            <a:off x="309093" y="531951"/>
            <a:ext cx="11044707" cy="678664"/>
          </a:xfrm>
        </p:spPr>
        <p:txBody>
          <a:bodyPr anchor="b">
            <a:noAutofit/>
          </a:bodyPr>
          <a:lstStyle>
            <a:lvl1pPr>
              <a:defRPr sz="3200">
                <a:solidFill>
                  <a:schemeClr val="tx2"/>
                </a:solidFill>
              </a:defRPr>
            </a:lvl1pPr>
          </a:lstStyle>
          <a:p>
            <a:r>
              <a:rPr lang="en-US"/>
              <a:t>Click to edit Master title style</a:t>
            </a:r>
          </a:p>
        </p:txBody>
      </p:sp>
      <p:sp>
        <p:nvSpPr>
          <p:cNvPr id="12" name="Text Placeholder 3">
            <a:extLst>
              <a:ext uri="{FF2B5EF4-FFF2-40B4-BE49-F238E27FC236}">
                <a16:creationId xmlns:a16="http://schemas.microsoft.com/office/drawing/2014/main" id="{D0A29258-15C1-6FB2-52AC-108985A071C8}"/>
              </a:ext>
            </a:extLst>
          </p:cNvPr>
          <p:cNvSpPr>
            <a:spLocks noGrp="1"/>
          </p:cNvSpPr>
          <p:nvPr>
            <p:ph type="body" sz="half" idx="2"/>
          </p:nvPr>
        </p:nvSpPr>
        <p:spPr>
          <a:xfrm>
            <a:off x="309094" y="1319201"/>
            <a:ext cx="5682288" cy="489143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Text Placeholder 3">
            <a:extLst>
              <a:ext uri="{FF2B5EF4-FFF2-40B4-BE49-F238E27FC236}">
                <a16:creationId xmlns:a16="http://schemas.microsoft.com/office/drawing/2014/main" id="{7E85E37D-8958-2DEE-18A0-03962A83466E}"/>
              </a:ext>
            </a:extLst>
          </p:cNvPr>
          <p:cNvSpPr>
            <a:spLocks noGrp="1"/>
          </p:cNvSpPr>
          <p:nvPr>
            <p:ph type="body" sz="half" idx="13"/>
          </p:nvPr>
        </p:nvSpPr>
        <p:spPr>
          <a:xfrm>
            <a:off x="6110467" y="1322610"/>
            <a:ext cx="5682289" cy="489143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3" name="Footer Placeholder 5">
            <a:extLst>
              <a:ext uri="{FF2B5EF4-FFF2-40B4-BE49-F238E27FC236}">
                <a16:creationId xmlns:a16="http://schemas.microsoft.com/office/drawing/2014/main" id="{6FBE509B-CE41-57EF-59C3-275E43C033A4}"/>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4" name="Slide Number Placeholder 6">
            <a:extLst>
              <a:ext uri="{FF2B5EF4-FFF2-40B4-BE49-F238E27FC236}">
                <a16:creationId xmlns:a16="http://schemas.microsoft.com/office/drawing/2014/main" id="{944E86B8-08A1-6B0A-9E8F-1A2C0252563D}"/>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1AE111C8-7DEA-F7D8-15DA-EC66E6103A5D}"/>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4" name="Picture 13">
            <a:extLst>
              <a:ext uri="{FF2B5EF4-FFF2-40B4-BE49-F238E27FC236}">
                <a16:creationId xmlns:a16="http://schemas.microsoft.com/office/drawing/2014/main" id="{1D72F205-0884-4182-ADD8-D44EB482580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29114543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dy Slide - Slate Two Photos">
    <p:bg>
      <p:bgPr>
        <a:solidFill>
          <a:schemeClr val="tx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309093" y="531951"/>
            <a:ext cx="5785319" cy="678664"/>
          </a:xfrm>
        </p:spPr>
        <p:txBody>
          <a:bodyPr anchor="b">
            <a:noAutofit/>
          </a:bodyPr>
          <a:lstStyle>
            <a:lvl1pPr>
              <a:defRPr sz="3200">
                <a:solidFill>
                  <a:schemeClr val="bg1"/>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549107"/>
            <a:ext cx="5945204" cy="27639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09093" y="1319201"/>
            <a:ext cx="5785319" cy="4891433"/>
          </a:xfrm>
        </p:spPr>
        <p:txBody>
          <a:bodyPr>
            <a:noAutofit/>
          </a:bodyPr>
          <a:lstStyle>
            <a:lvl1pPr marL="0" indent="0">
              <a:buNone/>
              <a:defRPr sz="2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11" name="Picture 10" descr="Logo, company name&#10;&#10;Description automatically generated">
            <a:extLst>
              <a:ext uri="{FF2B5EF4-FFF2-40B4-BE49-F238E27FC236}">
                <a16:creationId xmlns:a16="http://schemas.microsoft.com/office/drawing/2014/main" id="{59AD2392-E6B3-D73D-424E-42A0157E1CA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669331" y="-12193"/>
            <a:ext cx="1474015" cy="574180"/>
          </a:xfrm>
          <a:prstGeom prst="rect">
            <a:avLst/>
          </a:prstGeom>
        </p:spPr>
      </p:pic>
      <p:sp>
        <p:nvSpPr>
          <p:cNvPr id="9" name="Picture Placeholder 2">
            <a:extLst>
              <a:ext uri="{FF2B5EF4-FFF2-40B4-BE49-F238E27FC236}">
                <a16:creationId xmlns:a16="http://schemas.microsoft.com/office/drawing/2014/main" id="{02C1D150-46A5-C3E3-0093-1693429B2A69}"/>
              </a:ext>
            </a:extLst>
          </p:cNvPr>
          <p:cNvSpPr>
            <a:spLocks noGrp="1"/>
          </p:cNvSpPr>
          <p:nvPr>
            <p:ph type="pic" idx="13"/>
          </p:nvPr>
        </p:nvSpPr>
        <p:spPr>
          <a:xfrm>
            <a:off x="6246796" y="3446653"/>
            <a:ext cx="5945204" cy="276398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Footer Placeholder 5">
            <a:extLst>
              <a:ext uri="{FF2B5EF4-FFF2-40B4-BE49-F238E27FC236}">
                <a16:creationId xmlns:a16="http://schemas.microsoft.com/office/drawing/2014/main" id="{DF46FADE-5392-BCFC-BAD6-D700EFBD77D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solidFill>
                  <a:schemeClr val="bg1"/>
                </a:solidFill>
                <a:latin typeface="Arial" panose="020B0604020202020204" pitchFamily="34" charset="0"/>
              </a:defRPr>
            </a:lvl1pPr>
          </a:lstStyle>
          <a:p>
            <a:r>
              <a:rPr lang="en-US"/>
              <a:t>Harnessing the Power of Differential Simulations</a:t>
            </a:r>
          </a:p>
        </p:txBody>
      </p:sp>
      <p:sp>
        <p:nvSpPr>
          <p:cNvPr id="12" name="Slide Number Placeholder 6">
            <a:extLst>
              <a:ext uri="{FF2B5EF4-FFF2-40B4-BE49-F238E27FC236}">
                <a16:creationId xmlns:a16="http://schemas.microsoft.com/office/drawing/2014/main" id="{4B37EFF6-260E-A1F5-FF79-F0ABEF7A2E0F}"/>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solidFill>
                  <a:schemeClr val="bg1"/>
                </a:solidFill>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A871D8BB-52A9-22B5-DB17-DA5C2307245D}"/>
              </a:ext>
            </a:extLst>
          </p:cNvPr>
          <p:cNvSpPr>
            <a:spLocks noGrp="1"/>
          </p:cNvSpPr>
          <p:nvPr>
            <p:ph type="dt" sz="half" idx="10"/>
          </p:nvPr>
        </p:nvSpPr>
        <p:spPr>
          <a:xfrm>
            <a:off x="311726" y="6330592"/>
            <a:ext cx="2743200" cy="365125"/>
          </a:xfrm>
          <a:prstGeom prst="rect">
            <a:avLst/>
          </a:prstGeom>
        </p:spPr>
        <p:txBody>
          <a:bodyPr anchor="ctr"/>
          <a:lstStyle>
            <a:lvl1pPr>
              <a:defRPr sz="1000">
                <a:solidFill>
                  <a:schemeClr val="bg1"/>
                </a:solidFill>
                <a:latin typeface="Arial" panose="020B0604020202020204" pitchFamily="34" charset="0"/>
              </a:defRPr>
            </a:lvl1pPr>
          </a:lstStyle>
          <a:p>
            <a:r>
              <a:rPr lang="en-US"/>
              <a:t>4/9/25</a:t>
            </a:r>
          </a:p>
        </p:txBody>
      </p:sp>
      <p:pic>
        <p:nvPicPr>
          <p:cNvPr id="13" name="Picture 12" descr="Logo, company name&#10;&#10;Description automatically generated">
            <a:extLst>
              <a:ext uri="{FF2B5EF4-FFF2-40B4-BE49-F238E27FC236}">
                <a16:creationId xmlns:a16="http://schemas.microsoft.com/office/drawing/2014/main" id="{D19EE4BA-CD94-40C8-BA88-88F35B10B1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669331" y="-12193"/>
            <a:ext cx="1474015" cy="574180"/>
          </a:xfrm>
          <a:prstGeom prst="rect">
            <a:avLst/>
          </a:prstGeom>
        </p:spPr>
      </p:pic>
    </p:spTree>
    <p:extLst>
      <p:ext uri="{BB962C8B-B14F-4D97-AF65-F5344CB8AC3E}">
        <p14:creationId xmlns:p14="http://schemas.microsoft.com/office/powerpoint/2010/main" val="517032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Body Slide - Grey ">
    <p:bg>
      <p:bgPr>
        <a:solidFill>
          <a:schemeClr val="bg2"/>
        </a:solid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Title 1">
            <a:extLst>
              <a:ext uri="{FF2B5EF4-FFF2-40B4-BE49-F238E27FC236}">
                <a16:creationId xmlns:a16="http://schemas.microsoft.com/office/drawing/2014/main" id="{9A65267B-D68D-AD5F-98C2-6810944CC185}"/>
              </a:ext>
            </a:extLst>
          </p:cNvPr>
          <p:cNvSpPr>
            <a:spLocks noGrp="1"/>
          </p:cNvSpPr>
          <p:nvPr>
            <p:ph type="title"/>
          </p:nvPr>
        </p:nvSpPr>
        <p:spPr>
          <a:xfrm>
            <a:off x="309093" y="531951"/>
            <a:ext cx="5785319" cy="678664"/>
          </a:xfrm>
        </p:spPr>
        <p:txBody>
          <a:bodyPr anchor="b">
            <a:noAutofit/>
          </a:bodyPr>
          <a:lstStyle>
            <a:lvl1pPr>
              <a:defRPr sz="3200">
                <a:solidFill>
                  <a:schemeClr val="bg1"/>
                </a:solidFill>
              </a:defRPr>
            </a:lvl1pPr>
          </a:lstStyle>
          <a:p>
            <a:r>
              <a:rPr lang="en-US"/>
              <a:t>Click to edit Master title style</a:t>
            </a:r>
          </a:p>
        </p:txBody>
      </p:sp>
      <p:sp>
        <p:nvSpPr>
          <p:cNvPr id="11" name="Text Placeholder 3">
            <a:extLst>
              <a:ext uri="{FF2B5EF4-FFF2-40B4-BE49-F238E27FC236}">
                <a16:creationId xmlns:a16="http://schemas.microsoft.com/office/drawing/2014/main" id="{80D2211A-9B16-224E-FFC5-4225BAB41AB0}"/>
              </a:ext>
            </a:extLst>
          </p:cNvPr>
          <p:cNvSpPr>
            <a:spLocks noGrp="1"/>
          </p:cNvSpPr>
          <p:nvPr>
            <p:ph type="body" sz="half" idx="2"/>
          </p:nvPr>
        </p:nvSpPr>
        <p:spPr>
          <a:xfrm>
            <a:off x="309093" y="1319201"/>
            <a:ext cx="5785319" cy="4891433"/>
          </a:xfrm>
        </p:spPr>
        <p:txBody>
          <a:bodyPr>
            <a:noAutofit/>
          </a:bodyPr>
          <a:lstStyle>
            <a:lvl1pPr marL="0" indent="0">
              <a:buNone/>
              <a:defRPr sz="2000">
                <a:solidFill>
                  <a:schemeClr val="bg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4" name="Picture 3">
            <a:extLst>
              <a:ext uri="{FF2B5EF4-FFF2-40B4-BE49-F238E27FC236}">
                <a16:creationId xmlns:a16="http://schemas.microsoft.com/office/drawing/2014/main" id="{0B903C67-DC6F-088A-9EA9-D734508F8DF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8" name="Footer Placeholder 5">
            <a:extLst>
              <a:ext uri="{FF2B5EF4-FFF2-40B4-BE49-F238E27FC236}">
                <a16:creationId xmlns:a16="http://schemas.microsoft.com/office/drawing/2014/main" id="{77E5CE1A-809C-DEBF-5077-24C3A3D42D8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9" name="Slide Number Placeholder 6">
            <a:extLst>
              <a:ext uri="{FF2B5EF4-FFF2-40B4-BE49-F238E27FC236}">
                <a16:creationId xmlns:a16="http://schemas.microsoft.com/office/drawing/2014/main" id="{6A59512F-10DA-5515-E4C4-B98127B24853}"/>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E38FEC5F-8621-2ECE-218F-2628960DE6C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2" name="Picture 11">
            <a:extLst>
              <a:ext uri="{FF2B5EF4-FFF2-40B4-BE49-F238E27FC236}">
                <a16:creationId xmlns:a16="http://schemas.microsoft.com/office/drawing/2014/main" id="{CFCFCA19-01CD-4B66-B389-82A12968C55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054860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estion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7" y="2759119"/>
            <a:ext cx="10053033" cy="880970"/>
          </a:xfrm>
        </p:spPr>
        <p:txBody>
          <a:bodyPr>
            <a:noAutofit/>
          </a:bodyPr>
          <a:lstStyle>
            <a:lvl1pPr algn="ctr">
              <a:defRPr/>
            </a:lvl1pPr>
          </a:lstStyle>
          <a:p>
            <a:r>
              <a:rPr lang="en-US"/>
              <a:t>Click to edit Master title style</a:t>
            </a:r>
          </a:p>
        </p:txBody>
      </p:sp>
      <p:pic>
        <p:nvPicPr>
          <p:cNvPr id="4" name="Picture 3">
            <a:extLst>
              <a:ext uri="{FF2B5EF4-FFF2-40B4-BE49-F238E27FC236}">
                <a16:creationId xmlns:a16="http://schemas.microsoft.com/office/drawing/2014/main" id="{3A830D66-7C16-31AC-766A-71753A6062AE}"/>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10277059" y="6170055"/>
            <a:ext cx="1728303" cy="495265"/>
          </a:xfrm>
          <a:prstGeom prst="rect">
            <a:avLst/>
          </a:prstGeom>
        </p:spPr>
      </p:pic>
    </p:spTree>
    <p:extLst>
      <p:ext uri="{BB962C8B-B14F-4D97-AF65-F5344CB8AC3E}">
        <p14:creationId xmlns:p14="http://schemas.microsoft.com/office/powerpoint/2010/main" val="4026302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Intro Slid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6" y="1891183"/>
            <a:ext cx="10053033" cy="1325563"/>
          </a:xfrm>
        </p:spPr>
        <p:txBody>
          <a:bodyPr>
            <a:noAutofit/>
          </a:bodyPr>
          <a:lstStyle/>
          <a:p>
            <a:r>
              <a:rPr lang="en-US"/>
              <a:t>Click to edit Master title style</a:t>
            </a:r>
          </a:p>
        </p:txBody>
      </p:sp>
    </p:spTree>
    <p:extLst>
      <p:ext uri="{BB962C8B-B14F-4D97-AF65-F5344CB8AC3E}">
        <p14:creationId xmlns:p14="http://schemas.microsoft.com/office/powerpoint/2010/main" val="272737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ransitions Slide">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7E41ED-F47F-85C7-0527-8C9FCCC7ADBA}"/>
              </a:ext>
            </a:extLst>
          </p:cNvPr>
          <p:cNvSpPr>
            <a:spLocks noGrp="1"/>
          </p:cNvSpPr>
          <p:nvPr>
            <p:ph type="title"/>
          </p:nvPr>
        </p:nvSpPr>
        <p:spPr>
          <a:xfrm>
            <a:off x="1300766" y="1891183"/>
            <a:ext cx="10053033" cy="1325563"/>
          </a:xfrm>
        </p:spPr>
        <p:txBody>
          <a:bodyPr>
            <a:noAutofit/>
          </a:bodyPr>
          <a:lstStyle/>
          <a:p>
            <a:r>
              <a:rPr lang="en-US"/>
              <a:t>Click to edit Master title style</a:t>
            </a:r>
          </a:p>
        </p:txBody>
      </p:sp>
    </p:spTree>
    <p:extLst>
      <p:ext uri="{BB962C8B-B14F-4D97-AF65-F5344CB8AC3E}">
        <p14:creationId xmlns:p14="http://schemas.microsoft.com/office/powerpoint/2010/main" val="3573632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Body Slide - 2 Photos">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309093" y="531951"/>
            <a:ext cx="5785319" cy="678664"/>
          </a:xfrm>
        </p:spPr>
        <p:txBody>
          <a:bodyPr anchor="b">
            <a:noAutofit/>
          </a:bodyPr>
          <a:lstStyle>
            <a:lvl1pPr>
              <a:defRPr sz="3200">
                <a:solidFill>
                  <a:schemeClr val="accent1"/>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549107"/>
            <a:ext cx="5945204" cy="2763982"/>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Picture Placeholder 2">
            <a:extLst>
              <a:ext uri="{FF2B5EF4-FFF2-40B4-BE49-F238E27FC236}">
                <a16:creationId xmlns:a16="http://schemas.microsoft.com/office/drawing/2014/main" id="{02C1D150-46A5-C3E3-0093-1693429B2A69}"/>
              </a:ext>
            </a:extLst>
          </p:cNvPr>
          <p:cNvSpPr>
            <a:spLocks noGrp="1"/>
          </p:cNvSpPr>
          <p:nvPr>
            <p:ph type="pic" idx="13"/>
          </p:nvPr>
        </p:nvSpPr>
        <p:spPr>
          <a:xfrm>
            <a:off x="6246796" y="3446653"/>
            <a:ext cx="5945204" cy="2763982"/>
          </a:xfrm>
        </p:spPr>
        <p:txBody>
          <a:bodyPr>
            <a:no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0" name="Date Placeholder 4">
            <a:extLst>
              <a:ext uri="{FF2B5EF4-FFF2-40B4-BE49-F238E27FC236}">
                <a16:creationId xmlns:a16="http://schemas.microsoft.com/office/drawing/2014/main" id="{A6C8BEAD-C13B-93F9-6676-CE56FFBEEBF2}"/>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sp>
        <p:nvSpPr>
          <p:cNvPr id="11" name="Footer Placeholder 5">
            <a:extLst>
              <a:ext uri="{FF2B5EF4-FFF2-40B4-BE49-F238E27FC236}">
                <a16:creationId xmlns:a16="http://schemas.microsoft.com/office/drawing/2014/main" id="{9B986840-5762-4DAF-7AD9-5F837D0622DE}"/>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3" name="Slide Number Placeholder 6">
            <a:extLst>
              <a:ext uri="{FF2B5EF4-FFF2-40B4-BE49-F238E27FC236}">
                <a16:creationId xmlns:a16="http://schemas.microsoft.com/office/drawing/2014/main" id="{1E2F678D-103F-49D4-B531-CA075474F3D0}"/>
              </a:ext>
            </a:extLst>
          </p:cNvPr>
          <p:cNvSpPr>
            <a:spLocks noGrp="1"/>
          </p:cNvSpPr>
          <p:nvPr>
            <p:ph type="sldNum" sz="quarter" idx="12"/>
          </p:nvPr>
        </p:nvSpPr>
        <p:spPr>
          <a:xfrm>
            <a:off x="9140371"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pic>
        <p:nvPicPr>
          <p:cNvPr id="12" name="Picture 11">
            <a:extLst>
              <a:ext uri="{FF2B5EF4-FFF2-40B4-BE49-F238E27FC236}">
                <a16:creationId xmlns:a16="http://schemas.microsoft.com/office/drawing/2014/main" id="{FB721D4D-BA71-46BF-9E11-753BC33668E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403202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dy Slide - Top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0" y="8195"/>
            <a:ext cx="12192000" cy="342080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335924" y="3666870"/>
            <a:ext cx="5642016" cy="2414481"/>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Text Placeholder 3">
            <a:extLst>
              <a:ext uri="{FF2B5EF4-FFF2-40B4-BE49-F238E27FC236}">
                <a16:creationId xmlns:a16="http://schemas.microsoft.com/office/drawing/2014/main" id="{718A1B46-8C31-1942-9CDD-F244EA45E1A6}"/>
              </a:ext>
            </a:extLst>
          </p:cNvPr>
          <p:cNvSpPr>
            <a:spLocks noGrp="1"/>
          </p:cNvSpPr>
          <p:nvPr>
            <p:ph type="body" sz="half" idx="13"/>
          </p:nvPr>
        </p:nvSpPr>
        <p:spPr>
          <a:xfrm>
            <a:off x="6103516" y="3666870"/>
            <a:ext cx="5642016" cy="2414481"/>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3" name="Title 1">
            <a:extLst>
              <a:ext uri="{FF2B5EF4-FFF2-40B4-BE49-F238E27FC236}">
                <a16:creationId xmlns:a16="http://schemas.microsoft.com/office/drawing/2014/main" id="{E2D036AA-9340-745D-7ECF-2C66965EE75A}"/>
              </a:ext>
            </a:extLst>
          </p:cNvPr>
          <p:cNvSpPr>
            <a:spLocks noGrp="1"/>
          </p:cNvSpPr>
          <p:nvPr>
            <p:ph type="title" hasCustomPrompt="1"/>
          </p:nvPr>
        </p:nvSpPr>
        <p:spPr>
          <a:xfrm>
            <a:off x="1" y="531951"/>
            <a:ext cx="6094412" cy="678664"/>
          </a:xfrm>
        </p:spPr>
        <p:txBody>
          <a:bodyPr anchor="b">
            <a:noAutofit/>
          </a:bodyPr>
          <a:lstStyle>
            <a:lvl1pPr>
              <a:defRPr sz="3200">
                <a:solidFill>
                  <a:schemeClr val="bg1"/>
                </a:solidFill>
              </a:defRPr>
            </a:lvl1pPr>
          </a:lstStyle>
          <a:p>
            <a:r>
              <a:rPr lang="en-US"/>
              <a:t>  Click to edit Master title style</a:t>
            </a:r>
          </a:p>
        </p:txBody>
      </p:sp>
      <p:sp>
        <p:nvSpPr>
          <p:cNvPr id="8" name="Footer Placeholder 5">
            <a:extLst>
              <a:ext uri="{FF2B5EF4-FFF2-40B4-BE49-F238E27FC236}">
                <a16:creationId xmlns:a16="http://schemas.microsoft.com/office/drawing/2014/main" id="{E2354D38-C6CF-E355-ADC2-9780C4F402FB}"/>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0" name="Slide Number Placeholder 6">
            <a:extLst>
              <a:ext uri="{FF2B5EF4-FFF2-40B4-BE49-F238E27FC236}">
                <a16:creationId xmlns:a16="http://schemas.microsoft.com/office/drawing/2014/main" id="{24DF5B5C-0FB6-281B-79D1-3AAEEBC738BC}"/>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7" name="Date Placeholder 4">
            <a:extLst>
              <a:ext uri="{FF2B5EF4-FFF2-40B4-BE49-F238E27FC236}">
                <a16:creationId xmlns:a16="http://schemas.microsoft.com/office/drawing/2014/main" id="{CE744EEC-877B-6658-1AF3-402C4637D614}"/>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spTree>
    <p:extLst>
      <p:ext uri="{BB962C8B-B14F-4D97-AF65-F5344CB8AC3E}">
        <p14:creationId xmlns:p14="http://schemas.microsoft.com/office/powerpoint/2010/main" val="286951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ody Slide - 1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46796" y="665018"/>
            <a:ext cx="5945204" cy="448887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F69CE8BE-367E-106F-0A1A-D4403D3CF398}"/>
              </a:ext>
            </a:extLst>
          </p:cNvPr>
          <p:cNvSpPr>
            <a:spLocks noGrp="1"/>
          </p:cNvSpPr>
          <p:nvPr>
            <p:ph type="title"/>
          </p:nvPr>
        </p:nvSpPr>
        <p:spPr>
          <a:xfrm>
            <a:off x="309093" y="531951"/>
            <a:ext cx="5785319" cy="678664"/>
          </a:xfrm>
        </p:spPr>
        <p:txBody>
          <a:bodyPr anchor="b">
            <a:noAutofit/>
          </a:bodyPr>
          <a:lstStyle>
            <a:lvl1pPr>
              <a:defRPr sz="3200">
                <a:solidFill>
                  <a:schemeClr val="tx1"/>
                </a:solidFill>
              </a:defRPr>
            </a:lvl1pPr>
          </a:lstStyle>
          <a:p>
            <a:r>
              <a:rPr lang="en-US"/>
              <a:t>Click to edit Master title style</a:t>
            </a:r>
          </a:p>
        </p:txBody>
      </p:sp>
      <p:sp>
        <p:nvSpPr>
          <p:cNvPr id="10" name="Text Placeholder 3">
            <a:extLst>
              <a:ext uri="{FF2B5EF4-FFF2-40B4-BE49-F238E27FC236}">
                <a16:creationId xmlns:a16="http://schemas.microsoft.com/office/drawing/2014/main" id="{EA0AC1C4-21D9-DD3B-28D1-1E97E488E1A8}"/>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Footer Placeholder 5">
            <a:extLst>
              <a:ext uri="{FF2B5EF4-FFF2-40B4-BE49-F238E27FC236}">
                <a16:creationId xmlns:a16="http://schemas.microsoft.com/office/drawing/2014/main" id="{A4AF7EA1-AC10-6B34-7D70-18A57ABFF35E}"/>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1" name="Slide Number Placeholder 6">
            <a:extLst>
              <a:ext uri="{FF2B5EF4-FFF2-40B4-BE49-F238E27FC236}">
                <a16:creationId xmlns:a16="http://schemas.microsoft.com/office/drawing/2014/main" id="{0B83816E-8201-5044-F359-AFD3FCE21AAF}"/>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9E8CE785-B03D-6A9D-B2E7-6E9D526B228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2" name="Picture 11">
            <a:extLst>
              <a:ext uri="{FF2B5EF4-FFF2-40B4-BE49-F238E27FC236}">
                <a16:creationId xmlns:a16="http://schemas.microsoft.com/office/drawing/2014/main" id="{66869AEF-C002-4444-8791-56AEEFBFD84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38234834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ody Slide - Circular Photo">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6220496" y="531951"/>
            <a:ext cx="5971504" cy="56786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pic>
        <p:nvPicPr>
          <p:cNvPr id="8" name="Picture 7">
            <a:extLst>
              <a:ext uri="{FF2B5EF4-FFF2-40B4-BE49-F238E27FC236}">
                <a16:creationId xmlns:a16="http://schemas.microsoft.com/office/drawing/2014/main" id="{1F8DF632-CAE9-022C-6607-B217F56D5CC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F69CE8BE-367E-106F-0A1A-D4403D3CF398}"/>
              </a:ext>
            </a:extLst>
          </p:cNvPr>
          <p:cNvSpPr>
            <a:spLocks noGrp="1"/>
          </p:cNvSpPr>
          <p:nvPr>
            <p:ph type="title"/>
          </p:nvPr>
        </p:nvSpPr>
        <p:spPr>
          <a:xfrm>
            <a:off x="309093" y="531951"/>
            <a:ext cx="5785319" cy="678664"/>
          </a:xfrm>
        </p:spPr>
        <p:txBody>
          <a:bodyPr anchor="b">
            <a:noAutofit/>
          </a:bodyPr>
          <a:lstStyle>
            <a:lvl1pPr>
              <a:defRPr sz="3200">
                <a:solidFill>
                  <a:schemeClr val="tx1"/>
                </a:solidFill>
              </a:defRPr>
            </a:lvl1pPr>
          </a:lstStyle>
          <a:p>
            <a:r>
              <a:rPr lang="en-US"/>
              <a:t>Click to edit Master title style</a:t>
            </a:r>
          </a:p>
        </p:txBody>
      </p:sp>
      <p:sp>
        <p:nvSpPr>
          <p:cNvPr id="10" name="Text Placeholder 3">
            <a:extLst>
              <a:ext uri="{FF2B5EF4-FFF2-40B4-BE49-F238E27FC236}">
                <a16:creationId xmlns:a16="http://schemas.microsoft.com/office/drawing/2014/main" id="{EA0AC1C4-21D9-DD3B-28D1-1E97E488E1A8}"/>
              </a:ext>
            </a:extLst>
          </p:cNvPr>
          <p:cNvSpPr>
            <a:spLocks noGrp="1"/>
          </p:cNvSpPr>
          <p:nvPr>
            <p:ph type="body" sz="half" idx="2"/>
          </p:nvPr>
        </p:nvSpPr>
        <p:spPr>
          <a:xfrm>
            <a:off x="309093" y="1319201"/>
            <a:ext cx="5785319" cy="4891433"/>
          </a:xfrm>
        </p:spPr>
        <p:txBody>
          <a:bodyPr>
            <a:no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Footer Placeholder 5">
            <a:extLst>
              <a:ext uri="{FF2B5EF4-FFF2-40B4-BE49-F238E27FC236}">
                <a16:creationId xmlns:a16="http://schemas.microsoft.com/office/drawing/2014/main" id="{EF6ADE35-BF0E-DF23-D913-1DAA8CCD67A7}"/>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1" name="Slide Number Placeholder 6">
            <a:extLst>
              <a:ext uri="{FF2B5EF4-FFF2-40B4-BE49-F238E27FC236}">
                <a16:creationId xmlns:a16="http://schemas.microsoft.com/office/drawing/2014/main" id="{BB898288-99FE-E6BE-FBE5-A3D4DE28F293}"/>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7F636C01-DAC5-C8E5-E590-A408A6BB4550}"/>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2" name="Picture 11">
            <a:extLst>
              <a:ext uri="{FF2B5EF4-FFF2-40B4-BE49-F238E27FC236}">
                <a16:creationId xmlns:a16="http://schemas.microsoft.com/office/drawing/2014/main" id="{86F161EE-76CC-45E3-AC2B-F55638E7178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577891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ody Slide - No Photos 2">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6" name="Footer Placeholder 5">
            <a:extLst>
              <a:ext uri="{FF2B5EF4-FFF2-40B4-BE49-F238E27FC236}">
                <a16:creationId xmlns:a16="http://schemas.microsoft.com/office/drawing/2014/main" id="{5625C33B-E0CB-3D46-9D0E-81845337739C}"/>
              </a:ext>
            </a:extLst>
          </p:cNvPr>
          <p:cNvSpPr>
            <a:spLocks noGrp="1"/>
          </p:cNvSpPr>
          <p:nvPr>
            <p:ph type="ftr" sz="quarter" idx="11"/>
          </p:nvPr>
        </p:nvSpPr>
        <p:spPr>
          <a:xfrm>
            <a:off x="4038600" y="6330592"/>
            <a:ext cx="4114800" cy="365125"/>
          </a:xfrm>
          <a:prstGeom prst="rect">
            <a:avLst/>
          </a:prstGeom>
        </p:spPr>
        <p:txBody>
          <a:bodyPr anchor="ctr" anchorCtr="0"/>
          <a:lstStyle>
            <a:lvl1pPr algn="ctr">
              <a:defRPr sz="1000">
                <a:latin typeface="Arial" panose="020B0604020202020204" pitchFamily="34" charset="0"/>
              </a:defRPr>
            </a:lvl1pPr>
          </a:lstStyle>
          <a:p>
            <a:r>
              <a:rPr lang="en-US"/>
              <a:t>Harnessing the Power of Differential Simulations</a:t>
            </a:r>
          </a:p>
        </p:txBody>
      </p:sp>
      <p:sp>
        <p:nvSpPr>
          <p:cNvPr id="7" name="Slide Number Placeholder 6">
            <a:extLst>
              <a:ext uri="{FF2B5EF4-FFF2-40B4-BE49-F238E27FC236}">
                <a16:creationId xmlns:a16="http://schemas.microsoft.com/office/drawing/2014/main" id="{A94E25E4-5B52-F70B-5E1A-F65D7D46186D}"/>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pic>
        <p:nvPicPr>
          <p:cNvPr id="8" name="Picture 7">
            <a:extLst>
              <a:ext uri="{FF2B5EF4-FFF2-40B4-BE49-F238E27FC236}">
                <a16:creationId xmlns:a16="http://schemas.microsoft.com/office/drawing/2014/main" id="{5058F0D3-C01F-3256-0218-65AF71F7594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9" name="Title 1">
            <a:extLst>
              <a:ext uri="{FF2B5EF4-FFF2-40B4-BE49-F238E27FC236}">
                <a16:creationId xmlns:a16="http://schemas.microsoft.com/office/drawing/2014/main" id="{73F0606B-4EF8-C644-338C-2B63D06C1FA4}"/>
              </a:ext>
            </a:extLst>
          </p:cNvPr>
          <p:cNvSpPr>
            <a:spLocks noGrp="1"/>
          </p:cNvSpPr>
          <p:nvPr>
            <p:ph type="title"/>
          </p:nvPr>
        </p:nvSpPr>
        <p:spPr>
          <a:xfrm>
            <a:off x="309093" y="531951"/>
            <a:ext cx="11044707" cy="678664"/>
          </a:xfrm>
        </p:spPr>
        <p:txBody>
          <a:bodyPr anchor="b">
            <a:noAutofit/>
          </a:bodyPr>
          <a:lstStyle>
            <a:lvl1pPr>
              <a:defRPr sz="3200">
                <a:solidFill>
                  <a:schemeClr val="accent1"/>
                </a:solidFill>
              </a:defRPr>
            </a:lvl1pPr>
          </a:lstStyle>
          <a:p>
            <a:r>
              <a:rPr lang="en-US"/>
              <a:t>Click to edit Master title style</a:t>
            </a:r>
          </a:p>
        </p:txBody>
      </p:sp>
      <p:sp>
        <p:nvSpPr>
          <p:cNvPr id="10" name="Text Placeholder 3">
            <a:extLst>
              <a:ext uri="{FF2B5EF4-FFF2-40B4-BE49-F238E27FC236}">
                <a16:creationId xmlns:a16="http://schemas.microsoft.com/office/drawing/2014/main" id="{73B0BD89-A704-0E29-46BD-5C54BB3971DB}"/>
              </a:ext>
            </a:extLst>
          </p:cNvPr>
          <p:cNvSpPr>
            <a:spLocks noGrp="1"/>
          </p:cNvSpPr>
          <p:nvPr>
            <p:ph type="body" sz="half" idx="2"/>
          </p:nvPr>
        </p:nvSpPr>
        <p:spPr>
          <a:xfrm>
            <a:off x="309094" y="1319201"/>
            <a:ext cx="11044706" cy="4891433"/>
          </a:xfrm>
        </p:spPr>
        <p:txBody>
          <a:bodyPr>
            <a:noAutofit/>
          </a:bodyPr>
          <a:lstStyle>
            <a:lvl1pPr marL="0" indent="0">
              <a:buNone/>
              <a:defRPr sz="20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2" name="Date Placeholder 4">
            <a:extLst>
              <a:ext uri="{FF2B5EF4-FFF2-40B4-BE49-F238E27FC236}">
                <a16:creationId xmlns:a16="http://schemas.microsoft.com/office/drawing/2014/main" id="{C31EC031-12D9-ECFF-D858-559CF0816D2A}"/>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1" name="Picture 10">
            <a:extLst>
              <a:ext uri="{FF2B5EF4-FFF2-40B4-BE49-F238E27FC236}">
                <a16:creationId xmlns:a16="http://schemas.microsoft.com/office/drawing/2014/main" id="{3E176E9F-8359-4E77-8769-BF761EF6EDE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7004098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ody Slide - Chart ">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561F1912-9CBC-18CD-A6E2-D8584EE6F30A}"/>
              </a:ext>
            </a:extLst>
          </p:cNvPr>
          <p:cNvSpPr>
            <a:spLocks noGrp="1"/>
          </p:cNvSpPr>
          <p:nvPr>
            <p:ph sz="half" idx="2"/>
          </p:nvPr>
        </p:nvSpPr>
        <p:spPr>
          <a:xfrm>
            <a:off x="374062" y="1424693"/>
            <a:ext cx="5798137" cy="3804129"/>
          </a:xfrm>
        </p:spPr>
        <p:txBody>
          <a:bodyPr anchor="t">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278444A-CE1E-BF31-5D75-39569219C363}"/>
              </a:ext>
            </a:extLst>
          </p:cNvPr>
          <p:cNvSpPr>
            <a:spLocks noGrp="1"/>
          </p:cNvSpPr>
          <p:nvPr>
            <p:ph type="body" sz="quarter" idx="3"/>
          </p:nvPr>
        </p:nvSpPr>
        <p:spPr>
          <a:xfrm>
            <a:off x="6336406" y="1424694"/>
            <a:ext cx="5018982" cy="4422313"/>
          </a:xfrm>
        </p:spPr>
        <p:txBody>
          <a:bodyPr anchor="t">
            <a:noAutofit/>
          </a:bodyPr>
          <a:lstStyle>
            <a:lvl1pPr marL="0" indent="0">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pic>
        <p:nvPicPr>
          <p:cNvPr id="10" name="Picture 9">
            <a:extLst>
              <a:ext uri="{FF2B5EF4-FFF2-40B4-BE49-F238E27FC236}">
                <a16:creationId xmlns:a16="http://schemas.microsoft.com/office/drawing/2014/main" id="{C7FC8732-2197-B9C7-FC84-CA5395C65065}"/>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3" name="Title 1">
            <a:extLst>
              <a:ext uri="{FF2B5EF4-FFF2-40B4-BE49-F238E27FC236}">
                <a16:creationId xmlns:a16="http://schemas.microsoft.com/office/drawing/2014/main" id="{0D9F4886-7D05-5680-AF1E-08F9985969FE}"/>
              </a:ext>
            </a:extLst>
          </p:cNvPr>
          <p:cNvSpPr>
            <a:spLocks noGrp="1"/>
          </p:cNvSpPr>
          <p:nvPr>
            <p:ph type="title"/>
          </p:nvPr>
        </p:nvSpPr>
        <p:spPr>
          <a:xfrm>
            <a:off x="309093" y="531951"/>
            <a:ext cx="11044707" cy="678664"/>
          </a:xfrm>
        </p:spPr>
        <p:txBody>
          <a:bodyPr anchor="b">
            <a:noAutofit/>
          </a:bodyPr>
          <a:lstStyle>
            <a:lvl1pPr>
              <a:defRPr sz="3200">
                <a:solidFill>
                  <a:schemeClr val="tx2"/>
                </a:solidFill>
              </a:defRPr>
            </a:lvl1pPr>
          </a:lstStyle>
          <a:p>
            <a:r>
              <a:rPr lang="en-US"/>
              <a:t>Click to edit Master title style</a:t>
            </a:r>
          </a:p>
        </p:txBody>
      </p:sp>
      <p:sp>
        <p:nvSpPr>
          <p:cNvPr id="3" name="Footer Placeholder 5">
            <a:extLst>
              <a:ext uri="{FF2B5EF4-FFF2-40B4-BE49-F238E27FC236}">
                <a16:creationId xmlns:a16="http://schemas.microsoft.com/office/drawing/2014/main" id="{C475642F-9965-9846-0682-55C7C6944A0B}"/>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6" name="Slide Number Placeholder 6">
            <a:extLst>
              <a:ext uri="{FF2B5EF4-FFF2-40B4-BE49-F238E27FC236}">
                <a16:creationId xmlns:a16="http://schemas.microsoft.com/office/drawing/2014/main" id="{7914D833-6B3E-46B1-EDE5-A7FD64C91958}"/>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7" name="Date Placeholder 4">
            <a:extLst>
              <a:ext uri="{FF2B5EF4-FFF2-40B4-BE49-F238E27FC236}">
                <a16:creationId xmlns:a16="http://schemas.microsoft.com/office/drawing/2014/main" id="{0EA70E93-BE46-91B7-C94B-CF452506D78D}"/>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2" name="Picture 11">
            <a:extLst>
              <a:ext uri="{FF2B5EF4-FFF2-40B4-BE49-F238E27FC236}">
                <a16:creationId xmlns:a16="http://schemas.microsoft.com/office/drawing/2014/main" id="{18C10AA7-5409-41F3-BC4E-22F426FB6B35}"/>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1867838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ody Slide - 1 Left Pho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7BE5B-D462-52DE-1421-03616B30BCDE}"/>
              </a:ext>
            </a:extLst>
          </p:cNvPr>
          <p:cNvSpPr>
            <a:spLocks noGrp="1"/>
          </p:cNvSpPr>
          <p:nvPr>
            <p:ph type="title"/>
          </p:nvPr>
        </p:nvSpPr>
        <p:spPr>
          <a:xfrm>
            <a:off x="5679584" y="674221"/>
            <a:ext cx="6057364" cy="716698"/>
          </a:xfrm>
        </p:spPr>
        <p:txBody>
          <a:bodyPr anchor="t">
            <a:noAutofit/>
          </a:bodyPr>
          <a:lstStyle>
            <a:lvl1pPr>
              <a:defRPr sz="3200">
                <a:solidFill>
                  <a:schemeClr val="tx2"/>
                </a:solidFill>
              </a:defRPr>
            </a:lvl1pPr>
          </a:lstStyle>
          <a:p>
            <a:r>
              <a:rPr lang="en-US"/>
              <a:t>Click to edit Master title style</a:t>
            </a:r>
          </a:p>
        </p:txBody>
      </p:sp>
      <p:sp>
        <p:nvSpPr>
          <p:cNvPr id="3" name="Picture Placeholder 2">
            <a:extLst>
              <a:ext uri="{FF2B5EF4-FFF2-40B4-BE49-F238E27FC236}">
                <a16:creationId xmlns:a16="http://schemas.microsoft.com/office/drawing/2014/main" id="{A27D567A-C123-96A9-1DD3-17C276C7D015}"/>
              </a:ext>
            </a:extLst>
          </p:cNvPr>
          <p:cNvSpPr>
            <a:spLocks noGrp="1"/>
          </p:cNvSpPr>
          <p:nvPr>
            <p:ph type="pic" idx="1"/>
          </p:nvPr>
        </p:nvSpPr>
        <p:spPr>
          <a:xfrm>
            <a:off x="-1" y="659082"/>
            <a:ext cx="5550795" cy="344927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E8A92B06-2663-62EC-E8B1-7567E866D31E}"/>
              </a:ext>
            </a:extLst>
          </p:cNvPr>
          <p:cNvSpPr>
            <a:spLocks noGrp="1"/>
          </p:cNvSpPr>
          <p:nvPr>
            <p:ph type="body" sz="half" idx="2"/>
          </p:nvPr>
        </p:nvSpPr>
        <p:spPr>
          <a:xfrm>
            <a:off x="5679584" y="1560773"/>
            <a:ext cx="6057364" cy="4659093"/>
          </a:xfrm>
        </p:spPr>
        <p:txBody>
          <a:bodyPr>
            <a:noAutofit/>
          </a:bodyPr>
          <a:lstStyle>
            <a:lvl1pPr marL="0" indent="0">
              <a:buNone/>
              <a:defRPr sz="2000">
                <a:solidFill>
                  <a:schemeClr val="tx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pic>
        <p:nvPicPr>
          <p:cNvPr id="8" name="Picture 7">
            <a:extLst>
              <a:ext uri="{FF2B5EF4-FFF2-40B4-BE49-F238E27FC236}">
                <a16:creationId xmlns:a16="http://schemas.microsoft.com/office/drawing/2014/main" id="{9425B193-7653-FA58-7C69-56865C4DF7B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
        <p:nvSpPr>
          <p:cNvPr id="11" name="Footer Placeholder 5">
            <a:extLst>
              <a:ext uri="{FF2B5EF4-FFF2-40B4-BE49-F238E27FC236}">
                <a16:creationId xmlns:a16="http://schemas.microsoft.com/office/drawing/2014/main" id="{B1BBB6AD-F5E7-2C7D-F208-959FE1C6444F}"/>
              </a:ext>
            </a:extLst>
          </p:cNvPr>
          <p:cNvSpPr>
            <a:spLocks noGrp="1"/>
          </p:cNvSpPr>
          <p:nvPr>
            <p:ph type="ftr" sz="quarter" idx="11"/>
          </p:nvPr>
        </p:nvSpPr>
        <p:spPr>
          <a:xfrm>
            <a:off x="4038600" y="6330592"/>
            <a:ext cx="4114800" cy="365125"/>
          </a:xfrm>
          <a:prstGeom prst="rect">
            <a:avLst/>
          </a:prstGeom>
        </p:spPr>
        <p:txBody>
          <a:bodyPr anchor="ctr"/>
          <a:lstStyle>
            <a:lvl1pPr algn="ctr">
              <a:defRPr sz="1000">
                <a:latin typeface="Arial" panose="020B0604020202020204" pitchFamily="34" charset="0"/>
              </a:defRPr>
            </a:lvl1pPr>
          </a:lstStyle>
          <a:p>
            <a:r>
              <a:rPr lang="en-US"/>
              <a:t>Harnessing the Power of Differential Simulations</a:t>
            </a:r>
          </a:p>
        </p:txBody>
      </p:sp>
      <p:sp>
        <p:nvSpPr>
          <p:cNvPr id="12" name="Slide Number Placeholder 6">
            <a:extLst>
              <a:ext uri="{FF2B5EF4-FFF2-40B4-BE49-F238E27FC236}">
                <a16:creationId xmlns:a16="http://schemas.microsoft.com/office/drawing/2014/main" id="{E6658A98-A780-C524-1137-D3BF53A55A60}"/>
              </a:ext>
            </a:extLst>
          </p:cNvPr>
          <p:cNvSpPr>
            <a:spLocks noGrp="1"/>
          </p:cNvSpPr>
          <p:nvPr>
            <p:ph type="sldNum" sz="quarter" idx="12"/>
          </p:nvPr>
        </p:nvSpPr>
        <p:spPr>
          <a:xfrm>
            <a:off x="9144000" y="6330592"/>
            <a:ext cx="2743200" cy="365125"/>
          </a:xfrm>
          <a:prstGeom prst="rect">
            <a:avLst/>
          </a:prstGeom>
        </p:spPr>
        <p:txBody>
          <a:bodyPr anchor="ctr"/>
          <a:lstStyle>
            <a:lvl1pPr algn="r">
              <a:defRPr sz="1000">
                <a:latin typeface="Arial" panose="020B0604020202020204" pitchFamily="34" charset="0"/>
              </a:defRPr>
            </a:lvl1pPr>
          </a:lstStyle>
          <a:p>
            <a:fld id="{7D1BE87E-F0DE-A44C-894B-E142BEB21E42}" type="slidenum">
              <a:rPr lang="en-US" smtClean="0"/>
              <a:pPr/>
              <a:t>‹#›</a:t>
            </a:fld>
            <a:endParaRPr lang="en-US"/>
          </a:p>
        </p:txBody>
      </p:sp>
      <p:sp>
        <p:nvSpPr>
          <p:cNvPr id="5" name="Date Placeholder 4">
            <a:extLst>
              <a:ext uri="{FF2B5EF4-FFF2-40B4-BE49-F238E27FC236}">
                <a16:creationId xmlns:a16="http://schemas.microsoft.com/office/drawing/2014/main" id="{8791057C-FA10-F5DE-B4C8-C3931D750C81}"/>
              </a:ext>
            </a:extLst>
          </p:cNvPr>
          <p:cNvSpPr>
            <a:spLocks noGrp="1"/>
          </p:cNvSpPr>
          <p:nvPr>
            <p:ph type="dt" sz="half" idx="10"/>
          </p:nvPr>
        </p:nvSpPr>
        <p:spPr>
          <a:xfrm>
            <a:off x="311726" y="6330592"/>
            <a:ext cx="2743200" cy="365125"/>
          </a:xfrm>
          <a:prstGeom prst="rect">
            <a:avLst/>
          </a:prstGeom>
        </p:spPr>
        <p:txBody>
          <a:bodyPr anchor="ctr"/>
          <a:lstStyle>
            <a:lvl1pPr>
              <a:defRPr sz="1000">
                <a:latin typeface="Arial" panose="020B0604020202020204" pitchFamily="34" charset="0"/>
              </a:defRPr>
            </a:lvl1pPr>
          </a:lstStyle>
          <a:p>
            <a:r>
              <a:rPr lang="en-US"/>
              <a:t>4/9/25</a:t>
            </a:r>
          </a:p>
        </p:txBody>
      </p:sp>
      <p:pic>
        <p:nvPicPr>
          <p:cNvPr id="13" name="Picture 12">
            <a:extLst>
              <a:ext uri="{FF2B5EF4-FFF2-40B4-BE49-F238E27FC236}">
                <a16:creationId xmlns:a16="http://schemas.microsoft.com/office/drawing/2014/main" id="{C1C835BB-5A9A-4887-AD28-9C7DC0F8151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713982" y="80668"/>
            <a:ext cx="1355836" cy="423699"/>
          </a:xfrm>
          <a:prstGeom prst="rect">
            <a:avLst/>
          </a:prstGeom>
        </p:spPr>
      </p:pic>
    </p:spTree>
    <p:extLst>
      <p:ext uri="{BB962C8B-B14F-4D97-AF65-F5344CB8AC3E}">
        <p14:creationId xmlns:p14="http://schemas.microsoft.com/office/powerpoint/2010/main" val="2643647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BD8159-AD9B-885B-18F2-9B7C42B96B4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15885B-F131-1373-A6B2-E992A159BA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a:extLst>
              <a:ext uri="{FF2B5EF4-FFF2-40B4-BE49-F238E27FC236}">
                <a16:creationId xmlns:a16="http://schemas.microsoft.com/office/drawing/2014/main" id="{FEC86D55-AA86-4418-BC5F-C51768C252B9}"/>
              </a:ext>
            </a:extLst>
          </p:cNvPr>
          <p:cNvSpPr>
            <a:spLocks noGrp="1"/>
          </p:cNvSpPr>
          <p:nvPr>
            <p:ph type="sldNum" sz="quarter" idx="4"/>
          </p:nvPr>
        </p:nvSpPr>
        <p:spPr>
          <a:xfrm>
            <a:off x="9144000" y="6356350"/>
            <a:ext cx="2743200" cy="365125"/>
          </a:xfrm>
          <a:prstGeom prst="rect">
            <a:avLst/>
          </a:prstGeom>
        </p:spPr>
        <p:txBody>
          <a:bodyPr vert="horz" lIns="91440" tIns="45720" rIns="91440" bIns="45720" rtlCol="0" anchor="ctr"/>
          <a:lstStyle>
            <a:lvl1pPr algn="r">
              <a:defRPr sz="1000">
                <a:solidFill>
                  <a:schemeClr val="tx1"/>
                </a:solidFill>
                <a:latin typeface="Arial" panose="020B0604020202020204" pitchFamily="34" charset="0"/>
                <a:cs typeface="Arial" panose="020B0604020202020204" pitchFamily="34" charset="0"/>
              </a:defRPr>
            </a:lvl1pPr>
          </a:lstStyle>
          <a:p>
            <a:fld id="{753F9866-9D6A-4E48-8AAE-F0F10B4380FA}" type="slidenum">
              <a:rPr lang="en-US" smtClean="0"/>
              <a:pPr/>
              <a:t>‹#›</a:t>
            </a:fld>
            <a:endParaRPr lang="en-US"/>
          </a:p>
        </p:txBody>
      </p:sp>
    </p:spTree>
    <p:extLst>
      <p:ext uri="{BB962C8B-B14F-4D97-AF65-F5344CB8AC3E}">
        <p14:creationId xmlns:p14="http://schemas.microsoft.com/office/powerpoint/2010/main" val="287614414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50" r:id="rId15"/>
  </p:sldLayoutIdLst>
  <p:hf hdr="0"/>
  <p:txStyles>
    <p:titleStyle>
      <a:lvl1pPr algn="l" defTabSz="914400" rtl="0" eaLnBrk="1" latinLnBrk="0" hangingPunct="1">
        <a:lnSpc>
          <a:spcPct val="90000"/>
        </a:lnSpc>
        <a:spcBef>
          <a:spcPct val="0"/>
        </a:spcBef>
        <a:buNone/>
        <a:defRPr sz="4400" b="1" i="0" kern="1200" baseline="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baseline="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baseline="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baseline="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baseline="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baseline="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1.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openxmlformats.org/officeDocument/2006/relationships/image" Target="../media/image3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hyperlink" Target="https://doi.org/10.1088/2632-2153/adc221" TargetMode="External"/><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1.xml"/><Relationship Id="rId4" Type="http://schemas.openxmlformats.org/officeDocument/2006/relationships/image" Target="../media/image12.gif"/></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5.pn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1.xml"/><Relationship Id="rId6" Type="http://schemas.openxmlformats.org/officeDocument/2006/relationships/image" Target="../media/image18.png"/><Relationship Id="rId11" Type="http://schemas.openxmlformats.org/officeDocument/2006/relationships/image" Target="../media/image24.png"/><Relationship Id="rId5" Type="http://schemas.openxmlformats.org/officeDocument/2006/relationships/image" Target="../media/image17.png"/><Relationship Id="rId10" Type="http://schemas.openxmlformats.org/officeDocument/2006/relationships/image" Target="../media/image23.png"/><Relationship Id="rId4" Type="http://schemas.openxmlformats.org/officeDocument/2006/relationships/image" Target="../media/image16.png"/><Relationship Id="rId9"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A18706-BE92-5674-8ED0-33DF2CC72419}"/>
            </a:ext>
          </a:extLst>
        </p:cNvPr>
        <p:cNvGrpSpPr/>
        <p:nvPr/>
      </p:nvGrpSpPr>
      <p:grpSpPr>
        <a:xfrm>
          <a:off x="0" y="0"/>
          <a:ext cx="0" cy="0"/>
          <a:chOff x="0" y="0"/>
          <a:chExt cx="0" cy="0"/>
        </a:xfrm>
      </p:grpSpPr>
      <p:pic>
        <p:nvPicPr>
          <p:cNvPr id="35" name="Picture Placeholder 34" descr="A close-up of a machine&#10;&#10;Description automatically generated with low confidence">
            <a:extLst>
              <a:ext uri="{FF2B5EF4-FFF2-40B4-BE49-F238E27FC236}">
                <a16:creationId xmlns:a16="http://schemas.microsoft.com/office/drawing/2014/main" id="{F4A7F67A-F711-D40B-01C6-A6770706EF77}"/>
              </a:ext>
            </a:extLst>
          </p:cNvPr>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pic>
        <p:nvPicPr>
          <p:cNvPr id="13" name="Picture 12">
            <a:extLst>
              <a:ext uri="{FF2B5EF4-FFF2-40B4-BE49-F238E27FC236}">
                <a16:creationId xmlns:a16="http://schemas.microsoft.com/office/drawing/2014/main" id="{4D2A7D87-594F-52B2-2EA3-D41B34B42A5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 y="0"/>
            <a:ext cx="8378092" cy="6860009"/>
          </a:xfrm>
          <a:prstGeom prst="rect">
            <a:avLst/>
          </a:prstGeom>
        </p:spPr>
      </p:pic>
      <p:sp>
        <p:nvSpPr>
          <p:cNvPr id="2" name="Title 1">
            <a:extLst>
              <a:ext uri="{FF2B5EF4-FFF2-40B4-BE49-F238E27FC236}">
                <a16:creationId xmlns:a16="http://schemas.microsoft.com/office/drawing/2014/main" id="{7AAC87CA-8223-4766-DC0C-EF69FC2823DF}"/>
              </a:ext>
            </a:extLst>
          </p:cNvPr>
          <p:cNvSpPr>
            <a:spLocks noGrp="1"/>
          </p:cNvSpPr>
          <p:nvPr>
            <p:ph type="ctrTitle"/>
          </p:nvPr>
        </p:nvSpPr>
        <p:spPr>
          <a:xfrm>
            <a:off x="300155" y="1415269"/>
            <a:ext cx="6147761" cy="1194853"/>
          </a:xfrm>
        </p:spPr>
        <p:txBody>
          <a:bodyPr>
            <a:noAutofit/>
          </a:bodyPr>
          <a:lstStyle/>
          <a:p>
            <a:r>
              <a:rPr lang="en-US" sz="3200" b="1" dirty="0"/>
              <a:t>Multi-Objective Optimization in Particle Accelerators</a:t>
            </a:r>
          </a:p>
        </p:txBody>
      </p:sp>
      <p:sp>
        <p:nvSpPr>
          <p:cNvPr id="3" name="Subtitle 2">
            <a:extLst>
              <a:ext uri="{FF2B5EF4-FFF2-40B4-BE49-F238E27FC236}">
                <a16:creationId xmlns:a16="http://schemas.microsoft.com/office/drawing/2014/main" id="{AB7C2221-BF13-0BB7-7CAB-FCDFA3F405DB}"/>
              </a:ext>
            </a:extLst>
          </p:cNvPr>
          <p:cNvSpPr>
            <a:spLocks noGrp="1"/>
          </p:cNvSpPr>
          <p:nvPr>
            <p:ph type="subTitle" idx="1"/>
          </p:nvPr>
        </p:nvSpPr>
        <p:spPr>
          <a:xfrm>
            <a:off x="300155" y="2613342"/>
            <a:ext cx="7297293" cy="529861"/>
          </a:xfrm>
        </p:spPr>
        <p:txBody>
          <a:bodyPr>
            <a:noAutofit/>
          </a:bodyPr>
          <a:lstStyle/>
          <a:p>
            <a:r>
              <a:rPr lang="en-US" sz="2000" b="1"/>
              <a:t>Harnessing the Power of Gradient-Based Simulations</a:t>
            </a:r>
            <a:endParaRPr lang="en-US" sz="2000"/>
          </a:p>
        </p:txBody>
      </p:sp>
      <p:sp>
        <p:nvSpPr>
          <p:cNvPr id="30" name="Text Placeholder 29">
            <a:extLst>
              <a:ext uri="{FF2B5EF4-FFF2-40B4-BE49-F238E27FC236}">
                <a16:creationId xmlns:a16="http://schemas.microsoft.com/office/drawing/2014/main" id="{B1FD6E6E-8348-06B4-85C7-15104B0D78ED}"/>
              </a:ext>
            </a:extLst>
          </p:cNvPr>
          <p:cNvSpPr>
            <a:spLocks noGrp="1"/>
          </p:cNvSpPr>
          <p:nvPr>
            <p:ph type="body" sz="quarter" idx="10"/>
          </p:nvPr>
        </p:nvSpPr>
        <p:spPr>
          <a:xfrm>
            <a:off x="1034440" y="3262317"/>
            <a:ext cx="5999008" cy="529861"/>
          </a:xfrm>
        </p:spPr>
        <p:txBody>
          <a:bodyPr/>
          <a:lstStyle/>
          <a:p>
            <a:r>
              <a:rPr lang="en-US"/>
              <a:t>Mar 24, 2025</a:t>
            </a:r>
          </a:p>
        </p:txBody>
      </p:sp>
      <p:sp>
        <p:nvSpPr>
          <p:cNvPr id="31" name="Text Placeholder 30">
            <a:extLst>
              <a:ext uri="{FF2B5EF4-FFF2-40B4-BE49-F238E27FC236}">
                <a16:creationId xmlns:a16="http://schemas.microsoft.com/office/drawing/2014/main" id="{3CEEBFA1-2D11-2C9E-5C4A-9C08BAE97DCE}"/>
              </a:ext>
            </a:extLst>
          </p:cNvPr>
          <p:cNvSpPr>
            <a:spLocks noGrp="1"/>
          </p:cNvSpPr>
          <p:nvPr>
            <p:ph type="body" sz="quarter" idx="11"/>
          </p:nvPr>
        </p:nvSpPr>
        <p:spPr>
          <a:xfrm>
            <a:off x="1034440" y="3792859"/>
            <a:ext cx="5999162" cy="501650"/>
          </a:xfrm>
        </p:spPr>
        <p:txBody>
          <a:bodyPr/>
          <a:lstStyle/>
          <a:p>
            <a:r>
              <a:rPr lang="en-US" sz="2400"/>
              <a:t>Kishansingh Rajput</a:t>
            </a:r>
            <a:endParaRPr lang="en-US"/>
          </a:p>
        </p:txBody>
      </p:sp>
      <p:sp>
        <p:nvSpPr>
          <p:cNvPr id="4" name="TextBox 3">
            <a:extLst>
              <a:ext uri="{FF2B5EF4-FFF2-40B4-BE49-F238E27FC236}">
                <a16:creationId xmlns:a16="http://schemas.microsoft.com/office/drawing/2014/main" id="{BA2FC46F-1308-5DFF-2A4A-1400F49B29BE}"/>
              </a:ext>
            </a:extLst>
          </p:cNvPr>
          <p:cNvSpPr txBox="1"/>
          <p:nvPr/>
        </p:nvSpPr>
        <p:spPr>
          <a:xfrm>
            <a:off x="4851118" y="5473345"/>
            <a:ext cx="7340882" cy="1384995"/>
          </a:xfrm>
          <a:prstGeom prst="rect">
            <a:avLst/>
          </a:prstGeom>
          <a:noFill/>
        </p:spPr>
        <p:txBody>
          <a:bodyPr wrap="square" rtlCol="0">
            <a:spAutoFit/>
          </a:bodyPr>
          <a:lstStyle/>
          <a:p>
            <a:r>
              <a:rPr lang="en-US" sz="1400"/>
              <a:t>This research was supported by the U.S. Department of Energy, through the “Data-Driven Decision Control for Complex Systems (DnC2S)” project under the Advanced Scientific Computing Research program and the ”Next Generation Compact SRF Accelerators for Industrial Applications” project under the Nuclear Physics program. Contributions from Auralee Edelen and Ryan Roussel were supported by the Department of Energy, Laboratory Directed Research and Development program at SLAC National Accelerator Laboratory, under contract DE-AC02-76SF00515.</a:t>
            </a:r>
          </a:p>
        </p:txBody>
      </p:sp>
    </p:spTree>
    <p:extLst>
      <p:ext uri="{BB962C8B-B14F-4D97-AF65-F5344CB8AC3E}">
        <p14:creationId xmlns:p14="http://schemas.microsoft.com/office/powerpoint/2010/main" val="19938482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11509F-5A3C-DE77-9095-EBACBD625C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B387A6-91C2-D51B-EE6A-97A0D3412B1A}"/>
              </a:ext>
            </a:extLst>
          </p:cNvPr>
          <p:cNvSpPr>
            <a:spLocks noGrp="1"/>
          </p:cNvSpPr>
          <p:nvPr>
            <p:ph type="title"/>
          </p:nvPr>
        </p:nvSpPr>
        <p:spPr/>
        <p:txBody>
          <a:bodyPr/>
          <a:lstStyle/>
          <a:p>
            <a:r>
              <a:rPr lang="en-US"/>
              <a:t>Simulation (Environment)</a:t>
            </a:r>
            <a:endParaRPr lang="en-US" sz="2000"/>
          </a:p>
        </p:txBody>
      </p:sp>
      <p:sp>
        <p:nvSpPr>
          <p:cNvPr id="6" name="Footer Placeholder 5">
            <a:extLst>
              <a:ext uri="{FF2B5EF4-FFF2-40B4-BE49-F238E27FC236}">
                <a16:creationId xmlns:a16="http://schemas.microsoft.com/office/drawing/2014/main" id="{E2478215-2B80-1CBE-E23B-B14926C55B8A}"/>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4ACA51CB-D29D-4B54-D32F-C9F7A02D2DC0}"/>
              </a:ext>
            </a:extLst>
          </p:cNvPr>
          <p:cNvSpPr>
            <a:spLocks noGrp="1"/>
          </p:cNvSpPr>
          <p:nvPr>
            <p:ph type="sldNum" sz="quarter" idx="12"/>
          </p:nvPr>
        </p:nvSpPr>
        <p:spPr/>
        <p:txBody>
          <a:bodyPr/>
          <a:lstStyle/>
          <a:p>
            <a:fld id="{7D1BE87E-F0DE-A44C-894B-E142BEB21E42}" type="slidenum">
              <a:rPr lang="en-US" smtClean="0"/>
              <a:pPr/>
              <a:t>10</a:t>
            </a:fld>
            <a:endParaRPr lang="en-US"/>
          </a:p>
        </p:txBody>
      </p:sp>
      <p:sp>
        <p:nvSpPr>
          <p:cNvPr id="4" name="Date Placeholder 3">
            <a:extLst>
              <a:ext uri="{FF2B5EF4-FFF2-40B4-BE49-F238E27FC236}">
                <a16:creationId xmlns:a16="http://schemas.microsoft.com/office/drawing/2014/main" id="{69C5AAAD-3C9F-A266-0A6D-209B8733FC23}"/>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76DD4E65-771B-68DD-6B54-9C4AD3E7F6A5}"/>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1FEE9B22-C009-0D3D-A8A6-B4CB28BF9573}"/>
              </a:ext>
            </a:extLst>
          </p:cNvPr>
          <p:cNvSpPr>
            <a:spLocks noGrp="1"/>
          </p:cNvSpPr>
          <p:nvPr>
            <p:ph type="body" sz="half" idx="2"/>
          </p:nvPr>
        </p:nvSpPr>
        <p:spPr>
          <a:xfrm>
            <a:off x="517815" y="1379180"/>
            <a:ext cx="10281839" cy="4891433"/>
          </a:xfrm>
        </p:spPr>
        <p:txBody>
          <a:bodyPr/>
          <a:lstStyle/>
          <a:p>
            <a:pPr marL="342900" indent="-342900">
              <a:buFont typeface="Arial" panose="020B0604020202020204" pitchFamily="34" charset="0"/>
              <a:buChar char="•"/>
            </a:pPr>
            <a:r>
              <a:rPr lang="en-US"/>
              <a:t>Simulated environment is built in python using the ideal equations</a:t>
            </a:r>
          </a:p>
          <a:p>
            <a:pPr marL="342900" indent="-342900">
              <a:buFont typeface="Arial" panose="020B0604020202020204" pitchFamily="34" charset="0"/>
              <a:buChar char="•"/>
            </a:pPr>
            <a:r>
              <a:rPr lang="en-US"/>
              <a:t>Devised four environments to gradually increase the problem complexity</a:t>
            </a:r>
          </a:p>
          <a:p>
            <a:pPr marL="342900" indent="-342900">
              <a:buFont typeface="Arial" panose="020B0604020202020204" pitchFamily="34" charset="0"/>
              <a:buChar char="•"/>
            </a:pPr>
            <a:r>
              <a:rPr lang="en-US"/>
              <a:t>OpenAI gymnasium standards for plug and play</a:t>
            </a:r>
          </a:p>
          <a:p>
            <a:pPr marL="342900" indent="-342900">
              <a:buFont typeface="Arial" panose="020B0604020202020204" pitchFamily="34" charset="0"/>
              <a:buChar char="•"/>
            </a:pPr>
            <a:r>
              <a:rPr lang="en-US"/>
              <a:t>TensorFlow implementation for auto-gradient calculation and back-propagation</a:t>
            </a:r>
          </a:p>
        </p:txBody>
      </p:sp>
      <p:pic>
        <p:nvPicPr>
          <p:cNvPr id="3" name="Picture 2">
            <a:extLst>
              <a:ext uri="{FF2B5EF4-FFF2-40B4-BE49-F238E27FC236}">
                <a16:creationId xmlns:a16="http://schemas.microsoft.com/office/drawing/2014/main" id="{F6C92A4B-7396-0B6A-522B-B88FBE058838}"/>
              </a:ext>
            </a:extLst>
          </p:cNvPr>
          <p:cNvPicPr>
            <a:picLocks noChangeAspect="1"/>
          </p:cNvPicPr>
          <p:nvPr/>
        </p:nvPicPr>
        <p:blipFill>
          <a:blip r:embed="rId3"/>
          <a:stretch>
            <a:fillRect/>
          </a:stretch>
        </p:blipFill>
        <p:spPr>
          <a:xfrm>
            <a:off x="1514100" y="3429000"/>
            <a:ext cx="8780629" cy="2068370"/>
          </a:xfrm>
          <a:prstGeom prst="rect">
            <a:avLst/>
          </a:prstGeom>
        </p:spPr>
      </p:pic>
    </p:spTree>
    <p:extLst>
      <p:ext uri="{BB962C8B-B14F-4D97-AF65-F5344CB8AC3E}">
        <p14:creationId xmlns:p14="http://schemas.microsoft.com/office/powerpoint/2010/main" val="1140772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2B4174-059C-2884-C430-887A907355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94A2458-B1C4-26A9-E4CB-E6DEC291EC5C}"/>
              </a:ext>
            </a:extLst>
          </p:cNvPr>
          <p:cNvSpPr>
            <a:spLocks noGrp="1"/>
          </p:cNvSpPr>
          <p:nvPr>
            <p:ph type="title"/>
          </p:nvPr>
        </p:nvSpPr>
        <p:spPr/>
        <p:txBody>
          <a:bodyPr/>
          <a:lstStyle/>
          <a:p>
            <a:r>
              <a:rPr lang="en-US"/>
              <a:t>Optimization without differential Simulation</a:t>
            </a:r>
            <a:endParaRPr lang="en-US" sz="2000"/>
          </a:p>
        </p:txBody>
      </p:sp>
      <p:sp>
        <p:nvSpPr>
          <p:cNvPr id="6" name="Footer Placeholder 5">
            <a:extLst>
              <a:ext uri="{FF2B5EF4-FFF2-40B4-BE49-F238E27FC236}">
                <a16:creationId xmlns:a16="http://schemas.microsoft.com/office/drawing/2014/main" id="{8E3CCF1C-4FAC-1881-4A1C-54809F340D0F}"/>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387ECB5-EB06-24D9-49CA-97BDAE29674B}"/>
              </a:ext>
            </a:extLst>
          </p:cNvPr>
          <p:cNvSpPr>
            <a:spLocks noGrp="1"/>
          </p:cNvSpPr>
          <p:nvPr>
            <p:ph type="sldNum" sz="quarter" idx="12"/>
          </p:nvPr>
        </p:nvSpPr>
        <p:spPr/>
        <p:txBody>
          <a:bodyPr/>
          <a:lstStyle/>
          <a:p>
            <a:fld id="{7D1BE87E-F0DE-A44C-894B-E142BEB21E42}" type="slidenum">
              <a:rPr lang="en-US" smtClean="0"/>
              <a:pPr/>
              <a:t>11</a:t>
            </a:fld>
            <a:endParaRPr lang="en-US"/>
          </a:p>
        </p:txBody>
      </p:sp>
      <p:sp>
        <p:nvSpPr>
          <p:cNvPr id="4" name="Date Placeholder 3">
            <a:extLst>
              <a:ext uri="{FF2B5EF4-FFF2-40B4-BE49-F238E27FC236}">
                <a16:creationId xmlns:a16="http://schemas.microsoft.com/office/drawing/2014/main" id="{0605A6BD-1434-197A-A65D-077A4EFF69C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B4143A85-BA2F-D90D-5D7D-693C21764AC4}"/>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 Placeholder 4">
            <a:extLst>
              <a:ext uri="{FF2B5EF4-FFF2-40B4-BE49-F238E27FC236}">
                <a16:creationId xmlns:a16="http://schemas.microsoft.com/office/drawing/2014/main" id="{90AE2BC4-261F-667A-D4AD-D166FFBB1836}"/>
              </a:ext>
            </a:extLst>
          </p:cNvPr>
          <p:cNvSpPr>
            <a:spLocks noGrp="1"/>
          </p:cNvSpPr>
          <p:nvPr>
            <p:ph type="body" sz="half" idx="2"/>
          </p:nvPr>
        </p:nvSpPr>
        <p:spPr>
          <a:xfrm>
            <a:off x="516621" y="1324435"/>
            <a:ext cx="7822309" cy="4891433"/>
          </a:xfrm>
        </p:spPr>
        <p:txBody>
          <a:bodyPr/>
          <a:lstStyle/>
          <a:p>
            <a:pPr marL="285750" indent="-285750">
              <a:lnSpc>
                <a:spcPct val="150000"/>
              </a:lnSpc>
              <a:buFont typeface="Arial" panose="020B0604020202020204" pitchFamily="34" charset="0"/>
              <a:buChar char="•"/>
            </a:pPr>
            <a:r>
              <a:rPr lang="en-US" dirty="0"/>
              <a:t>GA, BO, and traditional RL algorithms (here TD3) do not require differential simulations</a:t>
            </a:r>
          </a:p>
          <a:p>
            <a:pPr marL="285750" indent="-285750">
              <a:lnSpc>
                <a:spcPct val="150000"/>
              </a:lnSpc>
              <a:buFont typeface="Arial" panose="020B0604020202020204" pitchFamily="34" charset="0"/>
              <a:buChar char="•"/>
            </a:pPr>
            <a:r>
              <a:rPr lang="en-US" dirty="0"/>
              <a:t>We used Constrained multi-objective variants, i.e. MOGA, MOBO, MORL</a:t>
            </a:r>
          </a:p>
          <a:p>
            <a:pPr marL="285750" indent="-285750">
              <a:lnSpc>
                <a:spcPct val="150000"/>
              </a:lnSpc>
              <a:buFont typeface="Arial" panose="020B0604020202020204" pitchFamily="34" charset="0"/>
              <a:buChar char="•"/>
            </a:pPr>
            <a:r>
              <a:rPr lang="en-US" dirty="0"/>
              <a:t>MOGA implementation from NSGA-II</a:t>
            </a:r>
          </a:p>
          <a:p>
            <a:pPr marL="285750" indent="-285750">
              <a:lnSpc>
                <a:spcPct val="150000"/>
              </a:lnSpc>
              <a:buFont typeface="Arial" panose="020B0604020202020204" pitchFamily="34" charset="0"/>
              <a:buChar char="•"/>
            </a:pPr>
            <a:r>
              <a:rPr lang="en-US" dirty="0"/>
              <a:t>MOBO implementation from </a:t>
            </a:r>
            <a:r>
              <a:rPr lang="en-US"/>
              <a:t>Xopt</a:t>
            </a:r>
            <a:endParaRPr lang="en-US" dirty="0"/>
          </a:p>
          <a:p>
            <a:pPr marL="285750" indent="-285750">
              <a:lnSpc>
                <a:spcPct val="150000"/>
              </a:lnSpc>
              <a:buFont typeface="Arial" panose="020B0604020202020204" pitchFamily="34" charset="0"/>
              <a:buChar char="•"/>
            </a:pPr>
            <a:r>
              <a:rPr lang="en-US" dirty="0"/>
              <a:t>MORL implementation with conditional policy</a:t>
            </a:r>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090FAB34-0BDD-5313-F76E-4DDCE27B27C6}"/>
                  </a:ext>
                </a:extLst>
              </p:cNvPr>
              <p:cNvSpPr txBox="1"/>
              <p:nvPr/>
            </p:nvSpPr>
            <p:spPr>
              <a:xfrm>
                <a:off x="8589552" y="1491847"/>
                <a:ext cx="2321469" cy="923330"/>
              </a:xfrm>
              <a:prstGeom prst="rect">
                <a:avLst/>
              </a:prstGeom>
              <a:noFill/>
            </p:spPr>
            <p:txBody>
              <a:bodyPr wrap="square" rtlCol="0">
                <a:spAutoFit/>
              </a:bodyPr>
              <a:lstStyle/>
              <a:p>
                <a:r>
                  <a:rPr lang="en-US" u="sng"/>
                  <a:t>MOGA fitness function</a:t>
                </a:r>
              </a:p>
              <a:p>
                <a:endParaRPr lang="en-US" u="sng"/>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m:t>
                      </m:r>
                      <m:r>
                        <a:rPr lang="en-US" b="0" i="1" smtClean="0">
                          <a:latin typeface="Cambria Math" panose="02040503050406030204" pitchFamily="18" charset="0"/>
                        </a:rPr>
                        <m:t>𝐻</m:t>
                      </m:r>
                      <m:d>
                        <m:dPr>
                          <m:ctrlPr>
                            <a:rPr lang="en-US" b="0" i="1" smtClean="0">
                              <a:latin typeface="Cambria Math" panose="02040503050406030204" pitchFamily="18" charset="0"/>
                            </a:rPr>
                          </m:ctrlPr>
                        </m:dPr>
                        <m:e>
                          <m:r>
                            <a:rPr lang="en-US" b="0" i="1" smtClean="0">
                              <a:latin typeface="Cambria Math" panose="02040503050406030204" pitchFamily="18" charset="0"/>
                            </a:rPr>
                            <m:t>𝐺</m:t>
                          </m:r>
                        </m:e>
                      </m:d>
                      <m:r>
                        <a:rPr lang="en-US" b="0" i="1" smtClean="0">
                          <a:latin typeface="Cambria Math" panose="02040503050406030204" pitchFamily="18" charset="0"/>
                        </a:rPr>
                        <m:t>, </m:t>
                      </m:r>
                      <m:r>
                        <a:rPr lang="en-US" b="0" i="1" smtClean="0">
                          <a:latin typeface="Cambria Math" panose="02040503050406030204" pitchFamily="18" charset="0"/>
                        </a:rPr>
                        <m:t>𝑇</m:t>
                      </m:r>
                      <m:r>
                        <a:rPr lang="en-US" b="0" i="1" smtClean="0">
                          <a:latin typeface="Cambria Math" panose="02040503050406030204" pitchFamily="18" charset="0"/>
                        </a:rPr>
                        <m:t>(</m:t>
                      </m:r>
                      <m:r>
                        <a:rPr lang="en-US" b="0" i="1" smtClean="0">
                          <a:latin typeface="Cambria Math" panose="02040503050406030204" pitchFamily="18" charset="0"/>
                        </a:rPr>
                        <m:t>𝐺</m:t>
                      </m:r>
                      <m:r>
                        <a:rPr lang="en-US" b="0" i="1" smtClean="0">
                          <a:latin typeface="Cambria Math" panose="02040503050406030204" pitchFamily="18" charset="0"/>
                        </a:rPr>
                        <m:t>)]</m:t>
                      </m:r>
                    </m:oMath>
                  </m:oMathPara>
                </a14:m>
                <a:endParaRPr lang="en-US"/>
              </a:p>
            </p:txBody>
          </p:sp>
        </mc:Choice>
        <mc:Fallback>
          <p:sp>
            <p:nvSpPr>
              <p:cNvPr id="9" name="TextBox 8">
                <a:extLst>
                  <a:ext uri="{FF2B5EF4-FFF2-40B4-BE49-F238E27FC236}">
                    <a16:creationId xmlns:a16="http://schemas.microsoft.com/office/drawing/2014/main" id="{090FAB34-0BDD-5313-F76E-4DDCE27B27C6}"/>
                  </a:ext>
                </a:extLst>
              </p:cNvPr>
              <p:cNvSpPr txBox="1">
                <a:spLocks noRot="1" noChangeAspect="1" noMove="1" noResize="1" noEditPoints="1" noAdjustHandles="1" noChangeArrowheads="1" noChangeShapeType="1" noTextEdit="1"/>
              </p:cNvSpPr>
              <p:nvPr/>
            </p:nvSpPr>
            <p:spPr>
              <a:xfrm>
                <a:off x="8589552" y="1491847"/>
                <a:ext cx="2321469" cy="923330"/>
              </a:xfrm>
              <a:prstGeom prst="rect">
                <a:avLst/>
              </a:prstGeom>
              <a:blipFill>
                <a:blip r:embed="rId3"/>
                <a:stretch>
                  <a:fillRect l="-2174" t="-2703" r="-1087" b="-4054"/>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18DEB401-0859-D911-FC01-44DB59E187B4}"/>
              </a:ext>
            </a:extLst>
          </p:cNvPr>
          <p:cNvSpPr txBox="1"/>
          <p:nvPr/>
        </p:nvSpPr>
        <p:spPr>
          <a:xfrm>
            <a:off x="7613374" y="2757352"/>
            <a:ext cx="4273826" cy="1477328"/>
          </a:xfrm>
          <a:prstGeom prst="rect">
            <a:avLst/>
          </a:prstGeom>
          <a:noFill/>
        </p:spPr>
        <p:txBody>
          <a:bodyPr wrap="square" rtlCol="0">
            <a:spAutoFit/>
          </a:bodyPr>
          <a:lstStyle/>
          <a:p>
            <a:pPr algn="ctr"/>
            <a:r>
              <a:rPr lang="en-US" u="sng"/>
              <a:t>MOBO acquisition function</a:t>
            </a:r>
          </a:p>
          <a:p>
            <a:pPr algn="ctr"/>
            <a:r>
              <a:rPr lang="en-US"/>
              <a:t>expected hypervolume improvement (EHVI)</a:t>
            </a:r>
          </a:p>
          <a:p>
            <a:pPr algn="ctr"/>
            <a:endParaRPr lang="en-US"/>
          </a:p>
          <a:p>
            <a:pPr algn="ctr"/>
            <a:r>
              <a:rPr lang="en-US"/>
              <a:t>Constraints modeled as separate GP and used in acquisition function</a:t>
            </a:r>
          </a:p>
        </p:txBody>
      </p:sp>
      <p:sp>
        <p:nvSpPr>
          <p:cNvPr id="11" name="TextBox 10">
            <a:extLst>
              <a:ext uri="{FF2B5EF4-FFF2-40B4-BE49-F238E27FC236}">
                <a16:creationId xmlns:a16="http://schemas.microsoft.com/office/drawing/2014/main" id="{06CFBDD8-0BE9-1E36-1E27-F81804F2B6CF}"/>
              </a:ext>
            </a:extLst>
          </p:cNvPr>
          <p:cNvSpPr txBox="1"/>
          <p:nvPr/>
        </p:nvSpPr>
        <p:spPr>
          <a:xfrm>
            <a:off x="6224039" y="4470705"/>
            <a:ext cx="4273826" cy="369332"/>
          </a:xfrm>
          <a:prstGeom prst="rect">
            <a:avLst/>
          </a:prstGeom>
          <a:noFill/>
        </p:spPr>
        <p:txBody>
          <a:bodyPr wrap="square" rtlCol="0">
            <a:spAutoFit/>
          </a:bodyPr>
          <a:lstStyle/>
          <a:p>
            <a:pPr algn="ctr"/>
            <a:r>
              <a:rPr lang="en-US" u="sng"/>
              <a:t>MORL Reward Function</a:t>
            </a:r>
          </a:p>
        </p:txBody>
      </p:sp>
      <p:pic>
        <p:nvPicPr>
          <p:cNvPr id="12" name="Picture 11">
            <a:extLst>
              <a:ext uri="{FF2B5EF4-FFF2-40B4-BE49-F238E27FC236}">
                <a16:creationId xmlns:a16="http://schemas.microsoft.com/office/drawing/2014/main" id="{F39745A5-D2A8-CE3C-2950-1271FD216E8A}"/>
              </a:ext>
            </a:extLst>
          </p:cNvPr>
          <p:cNvPicPr>
            <a:picLocks noChangeAspect="1"/>
          </p:cNvPicPr>
          <p:nvPr/>
        </p:nvPicPr>
        <p:blipFill>
          <a:blip r:embed="rId4"/>
          <a:stretch>
            <a:fillRect/>
          </a:stretch>
        </p:blipFill>
        <p:spPr>
          <a:xfrm>
            <a:off x="6550923" y="4859116"/>
            <a:ext cx="3735121" cy="1376868"/>
          </a:xfrm>
          <a:prstGeom prst="rect">
            <a:avLst/>
          </a:prstGeom>
        </p:spPr>
      </p:pic>
      <p:sp>
        <p:nvSpPr>
          <p:cNvPr id="13" name="Rounded Rectangle 12">
            <a:extLst>
              <a:ext uri="{FF2B5EF4-FFF2-40B4-BE49-F238E27FC236}">
                <a16:creationId xmlns:a16="http://schemas.microsoft.com/office/drawing/2014/main" id="{DC30003C-3C8E-57D8-DB16-68110C2261B9}"/>
              </a:ext>
            </a:extLst>
          </p:cNvPr>
          <p:cNvSpPr/>
          <p:nvPr/>
        </p:nvSpPr>
        <p:spPr>
          <a:xfrm>
            <a:off x="8589552" y="1401417"/>
            <a:ext cx="2321469" cy="1152940"/>
          </a:xfrm>
          <a:noFill/>
          <a:ln w="19050">
            <a:solidFill>
              <a:srgbClr val="1C50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C68EB922-3A09-5316-C5CC-3AD772A3E6C4}"/>
              </a:ext>
            </a:extLst>
          </p:cNvPr>
          <p:cNvSpPr/>
          <p:nvPr/>
        </p:nvSpPr>
        <p:spPr>
          <a:xfrm>
            <a:off x="7613374" y="2777468"/>
            <a:ext cx="4273826" cy="1446474"/>
          </a:xfrm>
          <a:custGeom>
            <a:avLst/>
            <a:gdLst>
              <a:gd name="connsiteX0" fmla="*/ 0 w 4273826"/>
              <a:gd name="connsiteY0" fmla="*/ 241084 h 1446474"/>
              <a:gd name="connsiteX1" fmla="*/ 241084 w 4273826"/>
              <a:gd name="connsiteY1" fmla="*/ 0 h 1446474"/>
              <a:gd name="connsiteX2" fmla="*/ 782749 w 4273826"/>
              <a:gd name="connsiteY2" fmla="*/ 0 h 1446474"/>
              <a:gd name="connsiteX3" fmla="*/ 1210665 w 4273826"/>
              <a:gd name="connsiteY3" fmla="*/ 0 h 1446474"/>
              <a:gd name="connsiteX4" fmla="*/ 1638581 w 4273826"/>
              <a:gd name="connsiteY4" fmla="*/ 0 h 1446474"/>
              <a:gd name="connsiteX5" fmla="*/ 2066496 w 4273826"/>
              <a:gd name="connsiteY5" fmla="*/ 0 h 1446474"/>
              <a:gd name="connsiteX6" fmla="*/ 2608162 w 4273826"/>
              <a:gd name="connsiteY6" fmla="*/ 0 h 1446474"/>
              <a:gd name="connsiteX7" fmla="*/ 3111911 w 4273826"/>
              <a:gd name="connsiteY7" fmla="*/ 0 h 1446474"/>
              <a:gd name="connsiteX8" fmla="*/ 4032742 w 4273826"/>
              <a:gd name="connsiteY8" fmla="*/ 0 h 1446474"/>
              <a:gd name="connsiteX9" fmla="*/ 4273826 w 4273826"/>
              <a:gd name="connsiteY9" fmla="*/ 241084 h 1446474"/>
              <a:gd name="connsiteX10" fmla="*/ 4273826 w 4273826"/>
              <a:gd name="connsiteY10" fmla="*/ 703951 h 1446474"/>
              <a:gd name="connsiteX11" fmla="*/ 4273826 w 4273826"/>
              <a:gd name="connsiteY11" fmla="*/ 1205390 h 1446474"/>
              <a:gd name="connsiteX12" fmla="*/ 4032742 w 4273826"/>
              <a:gd name="connsiteY12" fmla="*/ 1446474 h 1446474"/>
              <a:gd name="connsiteX13" fmla="*/ 3566910 w 4273826"/>
              <a:gd name="connsiteY13" fmla="*/ 1446474 h 1446474"/>
              <a:gd name="connsiteX14" fmla="*/ 3101077 w 4273826"/>
              <a:gd name="connsiteY14" fmla="*/ 1446474 h 1446474"/>
              <a:gd name="connsiteX15" fmla="*/ 2521495 w 4273826"/>
              <a:gd name="connsiteY15" fmla="*/ 1446474 h 1446474"/>
              <a:gd name="connsiteX16" fmla="*/ 2093580 w 4273826"/>
              <a:gd name="connsiteY16" fmla="*/ 1446474 h 1446474"/>
              <a:gd name="connsiteX17" fmla="*/ 1665664 w 4273826"/>
              <a:gd name="connsiteY17" fmla="*/ 1446474 h 1446474"/>
              <a:gd name="connsiteX18" fmla="*/ 1086082 w 4273826"/>
              <a:gd name="connsiteY18" fmla="*/ 1446474 h 1446474"/>
              <a:gd name="connsiteX19" fmla="*/ 241084 w 4273826"/>
              <a:gd name="connsiteY19" fmla="*/ 1446474 h 1446474"/>
              <a:gd name="connsiteX20" fmla="*/ 0 w 4273826"/>
              <a:gd name="connsiteY20" fmla="*/ 1205390 h 1446474"/>
              <a:gd name="connsiteX21" fmla="*/ 0 w 4273826"/>
              <a:gd name="connsiteY21" fmla="*/ 752166 h 1446474"/>
              <a:gd name="connsiteX22" fmla="*/ 0 w 4273826"/>
              <a:gd name="connsiteY22" fmla="*/ 241084 h 1446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273826" h="1446474" extrusionOk="0">
                <a:moveTo>
                  <a:pt x="0" y="241084"/>
                </a:moveTo>
                <a:cubicBezTo>
                  <a:pt x="17259" y="107356"/>
                  <a:pt x="79444" y="-12505"/>
                  <a:pt x="241084" y="0"/>
                </a:cubicBezTo>
                <a:cubicBezTo>
                  <a:pt x="452350" y="-14378"/>
                  <a:pt x="608709" y="47090"/>
                  <a:pt x="782749" y="0"/>
                </a:cubicBezTo>
                <a:cubicBezTo>
                  <a:pt x="956789" y="-47090"/>
                  <a:pt x="998399" y="545"/>
                  <a:pt x="1210665" y="0"/>
                </a:cubicBezTo>
                <a:cubicBezTo>
                  <a:pt x="1422931" y="-545"/>
                  <a:pt x="1456052" y="9265"/>
                  <a:pt x="1638581" y="0"/>
                </a:cubicBezTo>
                <a:cubicBezTo>
                  <a:pt x="1821110" y="-9265"/>
                  <a:pt x="1868150" y="11062"/>
                  <a:pt x="2066496" y="0"/>
                </a:cubicBezTo>
                <a:cubicBezTo>
                  <a:pt x="2264842" y="-11062"/>
                  <a:pt x="2362092" y="12460"/>
                  <a:pt x="2608162" y="0"/>
                </a:cubicBezTo>
                <a:cubicBezTo>
                  <a:pt x="2854232" y="-12460"/>
                  <a:pt x="2976954" y="54339"/>
                  <a:pt x="3111911" y="0"/>
                </a:cubicBezTo>
                <a:cubicBezTo>
                  <a:pt x="3246868" y="-54339"/>
                  <a:pt x="3747467" y="34936"/>
                  <a:pt x="4032742" y="0"/>
                </a:cubicBezTo>
                <a:cubicBezTo>
                  <a:pt x="4176087" y="7010"/>
                  <a:pt x="4271892" y="100529"/>
                  <a:pt x="4273826" y="241084"/>
                </a:cubicBezTo>
                <a:cubicBezTo>
                  <a:pt x="4306456" y="456832"/>
                  <a:pt x="4227318" y="531404"/>
                  <a:pt x="4273826" y="703951"/>
                </a:cubicBezTo>
                <a:cubicBezTo>
                  <a:pt x="4320334" y="876498"/>
                  <a:pt x="4268792" y="969597"/>
                  <a:pt x="4273826" y="1205390"/>
                </a:cubicBezTo>
                <a:cubicBezTo>
                  <a:pt x="4286891" y="1341704"/>
                  <a:pt x="4162757" y="1431429"/>
                  <a:pt x="4032742" y="1446474"/>
                </a:cubicBezTo>
                <a:cubicBezTo>
                  <a:pt x="3867693" y="1500981"/>
                  <a:pt x="3697975" y="1414852"/>
                  <a:pt x="3566910" y="1446474"/>
                </a:cubicBezTo>
                <a:cubicBezTo>
                  <a:pt x="3435845" y="1478096"/>
                  <a:pt x="3301324" y="1444605"/>
                  <a:pt x="3101077" y="1446474"/>
                </a:cubicBezTo>
                <a:cubicBezTo>
                  <a:pt x="2900830" y="1448343"/>
                  <a:pt x="2647471" y="1440909"/>
                  <a:pt x="2521495" y="1446474"/>
                </a:cubicBezTo>
                <a:cubicBezTo>
                  <a:pt x="2395519" y="1452039"/>
                  <a:pt x="2295856" y="1435485"/>
                  <a:pt x="2093580" y="1446474"/>
                </a:cubicBezTo>
                <a:cubicBezTo>
                  <a:pt x="1891305" y="1457463"/>
                  <a:pt x="1857325" y="1414316"/>
                  <a:pt x="1665664" y="1446474"/>
                </a:cubicBezTo>
                <a:cubicBezTo>
                  <a:pt x="1474003" y="1478632"/>
                  <a:pt x="1267429" y="1443542"/>
                  <a:pt x="1086082" y="1446474"/>
                </a:cubicBezTo>
                <a:cubicBezTo>
                  <a:pt x="904735" y="1449406"/>
                  <a:pt x="628700" y="1374043"/>
                  <a:pt x="241084" y="1446474"/>
                </a:cubicBezTo>
                <a:cubicBezTo>
                  <a:pt x="146100" y="1448787"/>
                  <a:pt x="-23833" y="1312898"/>
                  <a:pt x="0" y="1205390"/>
                </a:cubicBezTo>
                <a:cubicBezTo>
                  <a:pt x="-44145" y="1008187"/>
                  <a:pt x="13837" y="909733"/>
                  <a:pt x="0" y="752166"/>
                </a:cubicBezTo>
                <a:cubicBezTo>
                  <a:pt x="-13837" y="594599"/>
                  <a:pt x="60386" y="377359"/>
                  <a:pt x="0" y="241084"/>
                </a:cubicBezTo>
                <a:close/>
              </a:path>
            </a:pathLst>
          </a:custGeom>
          <a:noFill/>
          <a:ln w="19050">
            <a:solidFill>
              <a:srgbClr val="1C50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a:extLst>
              <a:ext uri="{FF2B5EF4-FFF2-40B4-BE49-F238E27FC236}">
                <a16:creationId xmlns:a16="http://schemas.microsoft.com/office/drawing/2014/main" id="{7A9CAA81-A699-4082-4360-415CFD04471C}"/>
              </a:ext>
            </a:extLst>
          </p:cNvPr>
          <p:cNvSpPr/>
          <p:nvPr/>
        </p:nvSpPr>
        <p:spPr>
          <a:xfrm>
            <a:off x="6462578" y="4465027"/>
            <a:ext cx="3893996" cy="1765741"/>
          </a:xfrm>
          <a:custGeom>
            <a:avLst/>
            <a:gdLst>
              <a:gd name="connsiteX0" fmla="*/ 0 w 3893996"/>
              <a:gd name="connsiteY0" fmla="*/ 294296 h 1765741"/>
              <a:gd name="connsiteX1" fmla="*/ 294296 w 3893996"/>
              <a:gd name="connsiteY1" fmla="*/ 0 h 1765741"/>
              <a:gd name="connsiteX2" fmla="*/ 845197 w 3893996"/>
              <a:gd name="connsiteY2" fmla="*/ 0 h 1765741"/>
              <a:gd name="connsiteX3" fmla="*/ 1296935 w 3893996"/>
              <a:gd name="connsiteY3" fmla="*/ 0 h 1765741"/>
              <a:gd name="connsiteX4" fmla="*/ 1748674 w 3893996"/>
              <a:gd name="connsiteY4" fmla="*/ 0 h 1765741"/>
              <a:gd name="connsiteX5" fmla="*/ 2200412 w 3893996"/>
              <a:gd name="connsiteY5" fmla="*/ 0 h 1765741"/>
              <a:gd name="connsiteX6" fmla="*/ 2751313 w 3893996"/>
              <a:gd name="connsiteY6" fmla="*/ 0 h 1765741"/>
              <a:gd name="connsiteX7" fmla="*/ 3599700 w 3893996"/>
              <a:gd name="connsiteY7" fmla="*/ 0 h 1765741"/>
              <a:gd name="connsiteX8" fmla="*/ 3893996 w 3893996"/>
              <a:gd name="connsiteY8" fmla="*/ 294296 h 1765741"/>
              <a:gd name="connsiteX9" fmla="*/ 3893996 w 3893996"/>
              <a:gd name="connsiteY9" fmla="*/ 859328 h 1765741"/>
              <a:gd name="connsiteX10" fmla="*/ 3893996 w 3893996"/>
              <a:gd name="connsiteY10" fmla="*/ 1471445 h 1765741"/>
              <a:gd name="connsiteX11" fmla="*/ 3599700 w 3893996"/>
              <a:gd name="connsiteY11" fmla="*/ 1765741 h 1765741"/>
              <a:gd name="connsiteX12" fmla="*/ 3081853 w 3893996"/>
              <a:gd name="connsiteY12" fmla="*/ 1765741 h 1765741"/>
              <a:gd name="connsiteX13" fmla="*/ 2497899 w 3893996"/>
              <a:gd name="connsiteY13" fmla="*/ 1765741 h 1765741"/>
              <a:gd name="connsiteX14" fmla="*/ 2013106 w 3893996"/>
              <a:gd name="connsiteY14" fmla="*/ 1765741 h 1765741"/>
              <a:gd name="connsiteX15" fmla="*/ 1429151 w 3893996"/>
              <a:gd name="connsiteY15" fmla="*/ 1765741 h 1765741"/>
              <a:gd name="connsiteX16" fmla="*/ 977413 w 3893996"/>
              <a:gd name="connsiteY16" fmla="*/ 1765741 h 1765741"/>
              <a:gd name="connsiteX17" fmla="*/ 294296 w 3893996"/>
              <a:gd name="connsiteY17" fmla="*/ 1765741 h 1765741"/>
              <a:gd name="connsiteX18" fmla="*/ 0 w 3893996"/>
              <a:gd name="connsiteY18" fmla="*/ 1471445 h 1765741"/>
              <a:gd name="connsiteX19" fmla="*/ 0 w 3893996"/>
              <a:gd name="connsiteY19" fmla="*/ 871099 h 1765741"/>
              <a:gd name="connsiteX20" fmla="*/ 0 w 3893996"/>
              <a:gd name="connsiteY20" fmla="*/ 294296 h 17657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93996" h="1765741" extrusionOk="0">
                <a:moveTo>
                  <a:pt x="0" y="294296"/>
                </a:moveTo>
                <a:cubicBezTo>
                  <a:pt x="30359" y="130739"/>
                  <a:pt x="100283" y="-13815"/>
                  <a:pt x="294296" y="0"/>
                </a:cubicBezTo>
                <a:cubicBezTo>
                  <a:pt x="448123" y="-39553"/>
                  <a:pt x="723807" y="23935"/>
                  <a:pt x="845197" y="0"/>
                </a:cubicBezTo>
                <a:cubicBezTo>
                  <a:pt x="966587" y="-23935"/>
                  <a:pt x="1154815" y="45801"/>
                  <a:pt x="1296935" y="0"/>
                </a:cubicBezTo>
                <a:cubicBezTo>
                  <a:pt x="1439055" y="-45801"/>
                  <a:pt x="1602332" y="44059"/>
                  <a:pt x="1748674" y="0"/>
                </a:cubicBezTo>
                <a:cubicBezTo>
                  <a:pt x="1895016" y="-44059"/>
                  <a:pt x="1982328" y="35001"/>
                  <a:pt x="2200412" y="0"/>
                </a:cubicBezTo>
                <a:cubicBezTo>
                  <a:pt x="2418496" y="-35001"/>
                  <a:pt x="2534767" y="15804"/>
                  <a:pt x="2751313" y="0"/>
                </a:cubicBezTo>
                <a:cubicBezTo>
                  <a:pt x="2967859" y="-15804"/>
                  <a:pt x="3371166" y="82899"/>
                  <a:pt x="3599700" y="0"/>
                </a:cubicBezTo>
                <a:cubicBezTo>
                  <a:pt x="3773437" y="24925"/>
                  <a:pt x="3875260" y="116165"/>
                  <a:pt x="3893996" y="294296"/>
                </a:cubicBezTo>
                <a:cubicBezTo>
                  <a:pt x="3910386" y="514220"/>
                  <a:pt x="3893334" y="709932"/>
                  <a:pt x="3893996" y="859328"/>
                </a:cubicBezTo>
                <a:cubicBezTo>
                  <a:pt x="3894658" y="1008724"/>
                  <a:pt x="3844552" y="1298282"/>
                  <a:pt x="3893996" y="1471445"/>
                </a:cubicBezTo>
                <a:cubicBezTo>
                  <a:pt x="3895051" y="1622919"/>
                  <a:pt x="3733522" y="1738949"/>
                  <a:pt x="3599700" y="1765741"/>
                </a:cubicBezTo>
                <a:cubicBezTo>
                  <a:pt x="3479329" y="1776886"/>
                  <a:pt x="3262471" y="1734027"/>
                  <a:pt x="3081853" y="1765741"/>
                </a:cubicBezTo>
                <a:cubicBezTo>
                  <a:pt x="2901235" y="1797455"/>
                  <a:pt x="2658915" y="1760813"/>
                  <a:pt x="2497899" y="1765741"/>
                </a:cubicBezTo>
                <a:cubicBezTo>
                  <a:pt x="2336883" y="1770669"/>
                  <a:pt x="2149084" y="1764678"/>
                  <a:pt x="2013106" y="1765741"/>
                </a:cubicBezTo>
                <a:cubicBezTo>
                  <a:pt x="1877128" y="1766804"/>
                  <a:pt x="1649865" y="1721034"/>
                  <a:pt x="1429151" y="1765741"/>
                </a:cubicBezTo>
                <a:cubicBezTo>
                  <a:pt x="1208438" y="1810448"/>
                  <a:pt x="1181745" y="1758693"/>
                  <a:pt x="977413" y="1765741"/>
                </a:cubicBezTo>
                <a:cubicBezTo>
                  <a:pt x="773081" y="1772789"/>
                  <a:pt x="472199" y="1686346"/>
                  <a:pt x="294296" y="1765741"/>
                </a:cubicBezTo>
                <a:cubicBezTo>
                  <a:pt x="112009" y="1776506"/>
                  <a:pt x="-962" y="1617257"/>
                  <a:pt x="0" y="1471445"/>
                </a:cubicBezTo>
                <a:cubicBezTo>
                  <a:pt x="-55766" y="1251693"/>
                  <a:pt x="20804" y="1122083"/>
                  <a:pt x="0" y="871099"/>
                </a:cubicBezTo>
                <a:cubicBezTo>
                  <a:pt x="-20804" y="620115"/>
                  <a:pt x="2608" y="532686"/>
                  <a:pt x="0" y="294296"/>
                </a:cubicBezTo>
                <a:close/>
              </a:path>
            </a:pathLst>
          </a:custGeom>
          <a:noFill/>
          <a:ln w="19050">
            <a:solidFill>
              <a:srgbClr val="1C50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8472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902249-BF02-1AD4-0467-B4AB84A5BF2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1C8835-E973-4CC1-6B1A-789C8338805F}"/>
              </a:ext>
            </a:extLst>
          </p:cNvPr>
          <p:cNvSpPr>
            <a:spLocks noGrp="1"/>
          </p:cNvSpPr>
          <p:nvPr>
            <p:ph type="title"/>
          </p:nvPr>
        </p:nvSpPr>
        <p:spPr/>
        <p:txBody>
          <a:bodyPr/>
          <a:lstStyle/>
          <a:p>
            <a:r>
              <a:rPr lang="en-US"/>
              <a:t>Results: </a:t>
            </a:r>
            <a:r>
              <a:rPr lang="en-US" sz="2000"/>
              <a:t>Pareto Front</a:t>
            </a:r>
          </a:p>
        </p:txBody>
      </p:sp>
      <p:sp>
        <p:nvSpPr>
          <p:cNvPr id="6" name="Footer Placeholder 5">
            <a:extLst>
              <a:ext uri="{FF2B5EF4-FFF2-40B4-BE49-F238E27FC236}">
                <a16:creationId xmlns:a16="http://schemas.microsoft.com/office/drawing/2014/main" id="{4E7A33F9-CD66-BBA6-4E46-92C33DED2A04}"/>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FC02076-8777-47E8-596F-D7B602FB7125}"/>
              </a:ext>
            </a:extLst>
          </p:cNvPr>
          <p:cNvSpPr>
            <a:spLocks noGrp="1"/>
          </p:cNvSpPr>
          <p:nvPr>
            <p:ph type="sldNum" sz="quarter" idx="12"/>
          </p:nvPr>
        </p:nvSpPr>
        <p:spPr/>
        <p:txBody>
          <a:bodyPr/>
          <a:lstStyle/>
          <a:p>
            <a:fld id="{7D1BE87E-F0DE-A44C-894B-E142BEB21E42}" type="slidenum">
              <a:rPr lang="en-US" smtClean="0"/>
              <a:pPr/>
              <a:t>12</a:t>
            </a:fld>
            <a:endParaRPr lang="en-US"/>
          </a:p>
        </p:txBody>
      </p:sp>
      <p:sp>
        <p:nvSpPr>
          <p:cNvPr id="4" name="Date Placeholder 3">
            <a:extLst>
              <a:ext uri="{FF2B5EF4-FFF2-40B4-BE49-F238E27FC236}">
                <a16:creationId xmlns:a16="http://schemas.microsoft.com/office/drawing/2014/main" id="{F08A37F4-8C00-CCC2-AC5B-DF0B0300FADE}"/>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91E9E2CD-8713-CB9C-DC0C-190A9DF7C365}"/>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1A3AAA8-3723-BD87-E424-06F69F299A7D}"/>
              </a:ext>
            </a:extLst>
          </p:cNvPr>
          <p:cNvPicPr>
            <a:picLocks noChangeAspect="1"/>
          </p:cNvPicPr>
          <p:nvPr/>
        </p:nvPicPr>
        <p:blipFill>
          <a:blip r:embed="rId3"/>
          <a:stretch>
            <a:fillRect/>
          </a:stretch>
        </p:blipFill>
        <p:spPr>
          <a:xfrm>
            <a:off x="4986499" y="1282186"/>
            <a:ext cx="6067385" cy="5118607"/>
          </a:xfrm>
          <a:prstGeom prst="rect">
            <a:avLst/>
          </a:prstGeom>
        </p:spPr>
      </p:pic>
      <p:sp>
        <p:nvSpPr>
          <p:cNvPr id="3" name="TextBox 2">
            <a:extLst>
              <a:ext uri="{FF2B5EF4-FFF2-40B4-BE49-F238E27FC236}">
                <a16:creationId xmlns:a16="http://schemas.microsoft.com/office/drawing/2014/main" id="{0A6FD379-6136-FF80-D20E-184535DCD275}"/>
              </a:ext>
            </a:extLst>
          </p:cNvPr>
          <p:cNvSpPr txBox="1"/>
          <p:nvPr/>
        </p:nvSpPr>
        <p:spPr>
          <a:xfrm>
            <a:off x="417229" y="1944486"/>
            <a:ext cx="4264101" cy="3416320"/>
          </a:xfrm>
          <a:prstGeom prst="rect">
            <a:avLst/>
          </a:prstGeom>
          <a:noFill/>
        </p:spPr>
        <p:txBody>
          <a:bodyPr wrap="square" rtlCol="0">
            <a:spAutoFit/>
          </a:bodyPr>
          <a:lstStyle/>
          <a:p>
            <a:pPr marL="285750" indent="-285750">
              <a:buFont typeface="Arial" panose="020B0604020202020204" pitchFamily="34" charset="0"/>
              <a:buChar char="•"/>
            </a:pPr>
            <a:r>
              <a:rPr lang="en-US">
                <a:solidFill>
                  <a:schemeClr val="tx2"/>
                </a:solidFill>
              </a:rPr>
              <a:t>15 Trials for each combination of algorithms and env </a:t>
            </a:r>
          </a:p>
          <a:p>
            <a:endParaRPr lang="en-US">
              <a:solidFill>
                <a:schemeClr val="tx2"/>
              </a:solidFill>
            </a:endParaRPr>
          </a:p>
          <a:p>
            <a:pPr marL="285750" indent="-285750">
              <a:buFont typeface="Arial" panose="020B0604020202020204" pitchFamily="34" charset="0"/>
              <a:buChar char="•"/>
            </a:pPr>
            <a:r>
              <a:rPr lang="en-US">
                <a:solidFill>
                  <a:schemeClr val="tx2"/>
                </a:solidFill>
              </a:rPr>
              <a:t>Best Pareto fronts after convergence from 15 trials</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On 8D, and 16D, all algorithms find similar solutions</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b="1">
                <a:solidFill>
                  <a:schemeClr val="tx2"/>
                </a:solidFill>
              </a:rPr>
              <a:t>On higher dimensional problems MOGA, and DDRL beats traditional MOBO, and TD3</a:t>
            </a:r>
          </a:p>
        </p:txBody>
      </p:sp>
    </p:spTree>
    <p:extLst>
      <p:ext uri="{BB962C8B-B14F-4D97-AF65-F5344CB8AC3E}">
        <p14:creationId xmlns:p14="http://schemas.microsoft.com/office/powerpoint/2010/main" val="32807251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A29BDB-13A9-948A-28AA-5F85759D20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CA9F30-4A77-76DE-45A4-4DDBDE815990}"/>
              </a:ext>
            </a:extLst>
          </p:cNvPr>
          <p:cNvSpPr>
            <a:spLocks noGrp="1"/>
          </p:cNvSpPr>
          <p:nvPr>
            <p:ph type="title"/>
          </p:nvPr>
        </p:nvSpPr>
        <p:spPr/>
        <p:txBody>
          <a:bodyPr/>
          <a:lstStyle/>
          <a:p>
            <a:r>
              <a:rPr lang="en-US"/>
              <a:t>Results: </a:t>
            </a:r>
            <a:r>
              <a:rPr lang="en-US" sz="2000"/>
              <a:t>Convergence Time</a:t>
            </a:r>
          </a:p>
        </p:txBody>
      </p:sp>
      <p:sp>
        <p:nvSpPr>
          <p:cNvPr id="6" name="Footer Placeholder 5">
            <a:extLst>
              <a:ext uri="{FF2B5EF4-FFF2-40B4-BE49-F238E27FC236}">
                <a16:creationId xmlns:a16="http://schemas.microsoft.com/office/drawing/2014/main" id="{62C44180-D48B-48F8-E3F1-E88C60DE112B}"/>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C79DCE8F-EC29-CF70-1A52-761E39626718}"/>
              </a:ext>
            </a:extLst>
          </p:cNvPr>
          <p:cNvSpPr>
            <a:spLocks noGrp="1"/>
          </p:cNvSpPr>
          <p:nvPr>
            <p:ph type="sldNum" sz="quarter" idx="12"/>
          </p:nvPr>
        </p:nvSpPr>
        <p:spPr/>
        <p:txBody>
          <a:bodyPr/>
          <a:lstStyle/>
          <a:p>
            <a:fld id="{7D1BE87E-F0DE-A44C-894B-E142BEB21E42}" type="slidenum">
              <a:rPr lang="en-US" smtClean="0"/>
              <a:pPr/>
              <a:t>13</a:t>
            </a:fld>
            <a:endParaRPr lang="en-US"/>
          </a:p>
        </p:txBody>
      </p:sp>
      <p:sp>
        <p:nvSpPr>
          <p:cNvPr id="4" name="Date Placeholder 3">
            <a:extLst>
              <a:ext uri="{FF2B5EF4-FFF2-40B4-BE49-F238E27FC236}">
                <a16:creationId xmlns:a16="http://schemas.microsoft.com/office/drawing/2014/main" id="{DF2FEC9E-9EB1-76FF-728C-91BD00564FAF}"/>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0EB9A102-A215-F279-CB6B-95DC6B0EA1BA}"/>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8F6498-7429-961E-CAB3-C55BB09AD102}"/>
              </a:ext>
            </a:extLst>
          </p:cNvPr>
          <p:cNvPicPr>
            <a:picLocks noChangeAspect="1"/>
          </p:cNvPicPr>
          <p:nvPr/>
        </p:nvPicPr>
        <p:blipFill>
          <a:blip r:embed="rId3"/>
          <a:stretch>
            <a:fillRect/>
          </a:stretch>
        </p:blipFill>
        <p:spPr>
          <a:xfrm>
            <a:off x="6744786" y="1862803"/>
            <a:ext cx="4798428" cy="3383658"/>
          </a:xfrm>
          <a:prstGeom prst="rect">
            <a:avLst/>
          </a:prstGeom>
        </p:spPr>
      </p:pic>
      <p:sp>
        <p:nvSpPr>
          <p:cNvPr id="3" name="TextBox 2">
            <a:extLst>
              <a:ext uri="{FF2B5EF4-FFF2-40B4-BE49-F238E27FC236}">
                <a16:creationId xmlns:a16="http://schemas.microsoft.com/office/drawing/2014/main" id="{E2D34393-7B7E-2FED-3723-3C14D21F7132}"/>
              </a:ext>
            </a:extLst>
          </p:cNvPr>
          <p:cNvSpPr txBox="1"/>
          <p:nvPr/>
        </p:nvSpPr>
        <p:spPr>
          <a:xfrm>
            <a:off x="417229" y="1984971"/>
            <a:ext cx="6327557" cy="3139321"/>
          </a:xfrm>
          <a:prstGeom prst="rect">
            <a:avLst/>
          </a:prstGeom>
          <a:noFill/>
        </p:spPr>
        <p:txBody>
          <a:bodyPr wrap="square" rtlCol="0">
            <a:spAutoFit/>
          </a:bodyPr>
          <a:lstStyle/>
          <a:p>
            <a:pPr marL="285750" indent="-285750">
              <a:buFont typeface="Arial" panose="020B0604020202020204" pitchFamily="34" charset="0"/>
              <a:buChar char="•"/>
            </a:pPr>
            <a:r>
              <a:rPr lang="en-US" b="1">
                <a:solidFill>
                  <a:schemeClr val="tx2"/>
                </a:solidFill>
              </a:rPr>
              <a:t>DDRL is fastest to converge on all the environments</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MOGA is second best in convergence time (and performance)</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MOGA, DDRL do not demonstrate significant increase in time to convergence from 8D to North </a:t>
            </a:r>
            <a:r>
              <a:rPr lang="en-US" err="1">
                <a:solidFill>
                  <a:schemeClr val="tx2"/>
                </a:solidFill>
              </a:rPr>
              <a:t>linac</a:t>
            </a:r>
            <a:endParaRPr lang="en-US">
              <a:solidFill>
                <a:schemeClr val="tx2"/>
              </a:solidFill>
            </a:endParaRP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MOBO and TD3 did not converge on 32D and North </a:t>
            </a:r>
            <a:r>
              <a:rPr lang="en-US" err="1">
                <a:solidFill>
                  <a:schemeClr val="tx2"/>
                </a:solidFill>
              </a:rPr>
              <a:t>linac</a:t>
            </a:r>
            <a:r>
              <a:rPr lang="en-US">
                <a:solidFill>
                  <a:schemeClr val="tx2"/>
                </a:solidFill>
              </a:rPr>
              <a:t> within 24 hours (upper limit)</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endParaRPr lang="en-US">
              <a:solidFill>
                <a:schemeClr val="tx2"/>
              </a:solidFill>
            </a:endParaRPr>
          </a:p>
        </p:txBody>
      </p:sp>
    </p:spTree>
    <p:extLst>
      <p:ext uri="{BB962C8B-B14F-4D97-AF65-F5344CB8AC3E}">
        <p14:creationId xmlns:p14="http://schemas.microsoft.com/office/powerpoint/2010/main" val="3401216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F194C2-DDB7-B0F6-BE26-C3197F9360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8875572-4368-C835-53AA-95AC0C6EB5AD}"/>
              </a:ext>
            </a:extLst>
          </p:cNvPr>
          <p:cNvSpPr>
            <a:spLocks noGrp="1"/>
          </p:cNvSpPr>
          <p:nvPr>
            <p:ph type="title"/>
          </p:nvPr>
        </p:nvSpPr>
        <p:spPr/>
        <p:txBody>
          <a:bodyPr/>
          <a:lstStyle/>
          <a:p>
            <a:r>
              <a:rPr lang="en-US"/>
              <a:t>Results: </a:t>
            </a:r>
            <a:r>
              <a:rPr lang="en-US" sz="2000"/>
              <a:t>Hypervolume Evolution</a:t>
            </a:r>
          </a:p>
        </p:txBody>
      </p:sp>
      <p:sp>
        <p:nvSpPr>
          <p:cNvPr id="6" name="Footer Placeholder 5">
            <a:extLst>
              <a:ext uri="{FF2B5EF4-FFF2-40B4-BE49-F238E27FC236}">
                <a16:creationId xmlns:a16="http://schemas.microsoft.com/office/drawing/2014/main" id="{05F1C560-1B9C-2A78-E808-38EAF68404B0}"/>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E5EBF186-4001-5119-11F1-821EC3D6524F}"/>
              </a:ext>
            </a:extLst>
          </p:cNvPr>
          <p:cNvSpPr>
            <a:spLocks noGrp="1"/>
          </p:cNvSpPr>
          <p:nvPr>
            <p:ph type="sldNum" sz="quarter" idx="12"/>
          </p:nvPr>
        </p:nvSpPr>
        <p:spPr/>
        <p:txBody>
          <a:bodyPr/>
          <a:lstStyle/>
          <a:p>
            <a:fld id="{7D1BE87E-F0DE-A44C-894B-E142BEB21E42}" type="slidenum">
              <a:rPr lang="en-US" smtClean="0"/>
              <a:pPr/>
              <a:t>14</a:t>
            </a:fld>
            <a:endParaRPr lang="en-US"/>
          </a:p>
        </p:txBody>
      </p:sp>
      <p:sp>
        <p:nvSpPr>
          <p:cNvPr id="4" name="Date Placeholder 3">
            <a:extLst>
              <a:ext uri="{FF2B5EF4-FFF2-40B4-BE49-F238E27FC236}">
                <a16:creationId xmlns:a16="http://schemas.microsoft.com/office/drawing/2014/main" id="{F7101958-6513-C126-C206-DC2A96A917AF}"/>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BD34002B-8E1C-9AB6-DE46-F63EFF9BF4A7}"/>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6FEB7E23-0AB4-BA97-7C3B-405A4673681D}"/>
              </a:ext>
            </a:extLst>
          </p:cNvPr>
          <p:cNvPicPr>
            <a:picLocks noChangeAspect="1"/>
          </p:cNvPicPr>
          <p:nvPr/>
        </p:nvPicPr>
        <p:blipFill>
          <a:blip r:embed="rId3"/>
          <a:stretch>
            <a:fillRect/>
          </a:stretch>
        </p:blipFill>
        <p:spPr>
          <a:xfrm>
            <a:off x="5398476" y="1301978"/>
            <a:ext cx="5955324" cy="5024071"/>
          </a:xfrm>
          <a:prstGeom prst="rect">
            <a:avLst/>
          </a:prstGeom>
        </p:spPr>
      </p:pic>
      <p:sp>
        <p:nvSpPr>
          <p:cNvPr id="3" name="TextBox 2">
            <a:extLst>
              <a:ext uri="{FF2B5EF4-FFF2-40B4-BE49-F238E27FC236}">
                <a16:creationId xmlns:a16="http://schemas.microsoft.com/office/drawing/2014/main" id="{E54F1593-4804-8C49-E8B5-E6AD1E5ED07C}"/>
              </a:ext>
            </a:extLst>
          </p:cNvPr>
          <p:cNvSpPr txBox="1"/>
          <p:nvPr/>
        </p:nvSpPr>
        <p:spPr>
          <a:xfrm>
            <a:off x="309093" y="2422270"/>
            <a:ext cx="4880328" cy="3693319"/>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chemeClr val="tx2"/>
                </a:solidFill>
              </a:rPr>
              <a:t>MOBO is best in being sample efficient on low dimensional problems </a:t>
            </a:r>
          </a:p>
          <a:p>
            <a:pPr marL="285750" indent="-285750">
              <a:buFont typeface="Arial" panose="020B0604020202020204" pitchFamily="34" charset="0"/>
              <a:buChar char="•"/>
            </a:pPr>
            <a:endParaRPr lang="en-US" b="1" dirty="0">
              <a:solidFill>
                <a:schemeClr val="tx2"/>
              </a:solidFill>
            </a:endParaRPr>
          </a:p>
          <a:p>
            <a:pPr marL="285750" indent="-285750">
              <a:buFont typeface="Arial" panose="020B0604020202020204" pitchFamily="34" charset="0"/>
              <a:buChar char="•"/>
            </a:pPr>
            <a:r>
              <a:rPr lang="en-US" dirty="0">
                <a:solidFill>
                  <a:schemeClr val="tx2"/>
                </a:solidFill>
              </a:rPr>
              <a:t>DDRL and MOGA are faster to converge in time but takes significantly more simulation runs</a:t>
            </a: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a:p>
            <a:pPr lvl="1"/>
            <a:endParaRPr lang="en-US" b="1" dirty="0">
              <a:solidFill>
                <a:schemeClr val="tx2"/>
              </a:solidFill>
            </a:endParaRP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a:p>
            <a:pPr marL="285750" indent="-285750">
              <a:buFont typeface="Arial" panose="020B0604020202020204" pitchFamily="34" charset="0"/>
              <a:buChar char="•"/>
            </a:pPr>
            <a:endParaRPr lang="en-US" dirty="0">
              <a:solidFill>
                <a:schemeClr val="tx2"/>
              </a:solidFill>
            </a:endParaRPr>
          </a:p>
        </p:txBody>
      </p:sp>
      <p:sp>
        <p:nvSpPr>
          <p:cNvPr id="9" name="TextBox 8">
            <a:extLst>
              <a:ext uri="{FF2B5EF4-FFF2-40B4-BE49-F238E27FC236}">
                <a16:creationId xmlns:a16="http://schemas.microsoft.com/office/drawing/2014/main" id="{F094A2DF-0240-5531-A78D-8F00BD9A5F68}"/>
              </a:ext>
            </a:extLst>
          </p:cNvPr>
          <p:cNvSpPr txBox="1"/>
          <p:nvPr/>
        </p:nvSpPr>
        <p:spPr>
          <a:xfrm>
            <a:off x="724774" y="4482086"/>
            <a:ext cx="3823530" cy="646331"/>
          </a:xfrm>
          <a:prstGeom prst="rect">
            <a:avLst/>
          </a:prstGeom>
          <a:noFill/>
        </p:spPr>
        <p:txBody>
          <a:bodyPr wrap="square" rtlCol="0">
            <a:spAutoFit/>
          </a:bodyPr>
          <a:lstStyle/>
          <a:p>
            <a:pPr algn="ctr"/>
            <a:r>
              <a:rPr lang="en-US" b="1" dirty="0">
                <a:solidFill>
                  <a:schemeClr val="tx2"/>
                </a:solidFill>
              </a:rPr>
              <a:t>MOBO is to be preferred with smaller problems where simulation is slow</a:t>
            </a:r>
          </a:p>
        </p:txBody>
      </p:sp>
      <p:sp>
        <p:nvSpPr>
          <p:cNvPr id="10" name="Rounded Rectangle 9">
            <a:extLst>
              <a:ext uri="{FF2B5EF4-FFF2-40B4-BE49-F238E27FC236}">
                <a16:creationId xmlns:a16="http://schemas.microsoft.com/office/drawing/2014/main" id="{F8A972A7-92E7-452F-F80E-C2C7D22FA77D}"/>
              </a:ext>
            </a:extLst>
          </p:cNvPr>
          <p:cNvSpPr/>
          <p:nvPr/>
        </p:nvSpPr>
        <p:spPr>
          <a:xfrm>
            <a:off x="630459" y="4482086"/>
            <a:ext cx="3917845" cy="646331"/>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57528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CC4F2-3288-2C69-8381-2A300118B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1A219A-CDB5-2673-5A84-85766DB03A0F}"/>
              </a:ext>
            </a:extLst>
          </p:cNvPr>
          <p:cNvSpPr>
            <a:spLocks noGrp="1"/>
          </p:cNvSpPr>
          <p:nvPr>
            <p:ph type="title"/>
          </p:nvPr>
        </p:nvSpPr>
        <p:spPr/>
        <p:txBody>
          <a:bodyPr/>
          <a:lstStyle/>
          <a:p>
            <a:r>
              <a:rPr lang="en-US"/>
              <a:t>Results: </a:t>
            </a:r>
            <a:r>
              <a:rPr lang="en-US" sz="2000"/>
              <a:t>Conditional Policy</a:t>
            </a:r>
          </a:p>
        </p:txBody>
      </p:sp>
      <p:sp>
        <p:nvSpPr>
          <p:cNvPr id="6" name="Footer Placeholder 5">
            <a:extLst>
              <a:ext uri="{FF2B5EF4-FFF2-40B4-BE49-F238E27FC236}">
                <a16:creationId xmlns:a16="http://schemas.microsoft.com/office/drawing/2014/main" id="{F2516402-E101-6D74-65FA-5D818AF51534}"/>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9BD4781-6FC2-6D0C-C94F-267AC2AF550C}"/>
              </a:ext>
            </a:extLst>
          </p:cNvPr>
          <p:cNvSpPr>
            <a:spLocks noGrp="1"/>
          </p:cNvSpPr>
          <p:nvPr>
            <p:ph type="sldNum" sz="quarter" idx="12"/>
          </p:nvPr>
        </p:nvSpPr>
        <p:spPr/>
        <p:txBody>
          <a:bodyPr/>
          <a:lstStyle/>
          <a:p>
            <a:fld id="{7D1BE87E-F0DE-A44C-894B-E142BEB21E42}" type="slidenum">
              <a:rPr lang="en-US" smtClean="0"/>
              <a:pPr/>
              <a:t>15</a:t>
            </a:fld>
            <a:endParaRPr lang="en-US"/>
          </a:p>
        </p:txBody>
      </p:sp>
      <p:sp>
        <p:nvSpPr>
          <p:cNvPr id="4" name="Date Placeholder 3">
            <a:extLst>
              <a:ext uri="{FF2B5EF4-FFF2-40B4-BE49-F238E27FC236}">
                <a16:creationId xmlns:a16="http://schemas.microsoft.com/office/drawing/2014/main" id="{864DCC4E-39E2-B5E1-816C-2A2E44F9098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D94A7383-FEE0-25BB-4D9A-BCC2379B5AA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FDFAFF48-C9E9-236C-2C6F-73B153D467A0}"/>
              </a:ext>
            </a:extLst>
          </p:cNvPr>
          <p:cNvPicPr>
            <a:picLocks noChangeAspect="1"/>
          </p:cNvPicPr>
          <p:nvPr/>
        </p:nvPicPr>
        <p:blipFill>
          <a:blip r:embed="rId3"/>
          <a:srcRect l="51751" b="51556"/>
          <a:stretch/>
        </p:blipFill>
        <p:spPr>
          <a:xfrm>
            <a:off x="1503089" y="3295018"/>
            <a:ext cx="3531374" cy="3031030"/>
          </a:xfrm>
          <a:prstGeom prst="rect">
            <a:avLst/>
          </a:prstGeom>
        </p:spPr>
      </p:pic>
      <p:pic>
        <p:nvPicPr>
          <p:cNvPr id="11" name="Picture 10">
            <a:extLst>
              <a:ext uri="{FF2B5EF4-FFF2-40B4-BE49-F238E27FC236}">
                <a16:creationId xmlns:a16="http://schemas.microsoft.com/office/drawing/2014/main" id="{700A3991-F4C4-53C0-5B2A-9F2D71B18E0D}"/>
              </a:ext>
            </a:extLst>
          </p:cNvPr>
          <p:cNvPicPr>
            <a:picLocks noChangeAspect="1"/>
          </p:cNvPicPr>
          <p:nvPr/>
        </p:nvPicPr>
        <p:blipFill>
          <a:blip r:embed="rId4"/>
          <a:srcRect l="52212" b="9124"/>
          <a:stretch/>
        </p:blipFill>
        <p:spPr>
          <a:xfrm>
            <a:off x="6045228" y="3295017"/>
            <a:ext cx="3676282" cy="3031031"/>
          </a:xfrm>
          <a:prstGeom prst="rect">
            <a:avLst/>
          </a:prstGeom>
        </p:spPr>
      </p:pic>
      <p:sp>
        <p:nvSpPr>
          <p:cNvPr id="3" name="TextBox 2">
            <a:extLst>
              <a:ext uri="{FF2B5EF4-FFF2-40B4-BE49-F238E27FC236}">
                <a16:creationId xmlns:a16="http://schemas.microsoft.com/office/drawing/2014/main" id="{631025C1-3DB3-F1F2-283B-13198448EA79}"/>
              </a:ext>
            </a:extLst>
          </p:cNvPr>
          <p:cNvSpPr txBox="1"/>
          <p:nvPr/>
        </p:nvSpPr>
        <p:spPr>
          <a:xfrm>
            <a:off x="616012" y="1397675"/>
            <a:ext cx="9323119" cy="2031325"/>
          </a:xfrm>
          <a:prstGeom prst="rect">
            <a:avLst/>
          </a:prstGeom>
          <a:noFill/>
        </p:spPr>
        <p:txBody>
          <a:bodyPr wrap="square" rtlCol="0">
            <a:spAutoFit/>
          </a:bodyPr>
          <a:lstStyle/>
          <a:p>
            <a:pPr marL="285750" indent="-285750">
              <a:buFont typeface="Arial" panose="020B0604020202020204" pitchFamily="34" charset="0"/>
              <a:buChar char="•"/>
            </a:pPr>
            <a:r>
              <a:rPr lang="en-US">
                <a:solidFill>
                  <a:schemeClr val="tx2"/>
                </a:solidFill>
              </a:rPr>
              <a:t>Conditional inputs to the RL algorithms</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Conditional input used with the actor model to gain control over solutions in pareto front</a:t>
            </a:r>
          </a:p>
          <a:p>
            <a:pPr marL="285750" indent="-285750">
              <a:buFont typeface="Arial" panose="020B0604020202020204" pitchFamily="34" charset="0"/>
              <a:buChar char="•"/>
            </a:pPr>
            <a:endParaRPr lang="en-US">
              <a:solidFill>
                <a:schemeClr val="tx2"/>
              </a:solidFill>
            </a:endParaRPr>
          </a:p>
          <a:p>
            <a:pPr marL="285750" indent="-285750">
              <a:buFont typeface="Arial" panose="020B0604020202020204" pitchFamily="34" charset="0"/>
              <a:buChar char="•"/>
            </a:pPr>
            <a:r>
              <a:rPr lang="en-US">
                <a:solidFill>
                  <a:schemeClr val="tx2"/>
                </a:solidFill>
              </a:rPr>
              <a:t>Can become tunable parameters for operators to choose optimal point on a Pareto front given current requirements </a:t>
            </a:r>
          </a:p>
          <a:p>
            <a:pPr marL="285750" indent="-285750">
              <a:buFont typeface="Arial" panose="020B0604020202020204" pitchFamily="34" charset="0"/>
              <a:buChar char="•"/>
            </a:pPr>
            <a:endParaRPr lang="en-US">
              <a:solidFill>
                <a:schemeClr val="tx2"/>
              </a:solidFill>
            </a:endParaRPr>
          </a:p>
        </p:txBody>
      </p:sp>
    </p:spTree>
    <p:extLst>
      <p:ext uri="{BB962C8B-B14F-4D97-AF65-F5344CB8AC3E}">
        <p14:creationId xmlns:p14="http://schemas.microsoft.com/office/powerpoint/2010/main" val="4221580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CC4F2-3288-2C69-8381-2A300118B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1A219A-CDB5-2673-5A84-85766DB03A0F}"/>
              </a:ext>
            </a:extLst>
          </p:cNvPr>
          <p:cNvSpPr>
            <a:spLocks noGrp="1"/>
          </p:cNvSpPr>
          <p:nvPr>
            <p:ph type="title"/>
          </p:nvPr>
        </p:nvSpPr>
        <p:spPr/>
        <p:txBody>
          <a:bodyPr/>
          <a:lstStyle/>
          <a:p>
            <a:r>
              <a:rPr lang="en-US"/>
              <a:t>Conclusion</a:t>
            </a:r>
            <a:endParaRPr lang="en-US" sz="2000"/>
          </a:p>
        </p:txBody>
      </p:sp>
      <p:sp>
        <p:nvSpPr>
          <p:cNvPr id="6" name="Footer Placeholder 5">
            <a:extLst>
              <a:ext uri="{FF2B5EF4-FFF2-40B4-BE49-F238E27FC236}">
                <a16:creationId xmlns:a16="http://schemas.microsoft.com/office/drawing/2014/main" id="{F2516402-E101-6D74-65FA-5D818AF51534}"/>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9BD4781-6FC2-6D0C-C94F-267AC2AF550C}"/>
              </a:ext>
            </a:extLst>
          </p:cNvPr>
          <p:cNvSpPr>
            <a:spLocks noGrp="1"/>
          </p:cNvSpPr>
          <p:nvPr>
            <p:ph type="sldNum" sz="quarter" idx="12"/>
          </p:nvPr>
        </p:nvSpPr>
        <p:spPr/>
        <p:txBody>
          <a:bodyPr/>
          <a:lstStyle/>
          <a:p>
            <a:fld id="{7D1BE87E-F0DE-A44C-894B-E142BEB21E42}" type="slidenum">
              <a:rPr lang="en-US" smtClean="0"/>
              <a:pPr/>
              <a:t>16</a:t>
            </a:fld>
            <a:endParaRPr lang="en-US"/>
          </a:p>
        </p:txBody>
      </p:sp>
      <p:sp>
        <p:nvSpPr>
          <p:cNvPr id="4" name="Date Placeholder 3">
            <a:extLst>
              <a:ext uri="{FF2B5EF4-FFF2-40B4-BE49-F238E27FC236}">
                <a16:creationId xmlns:a16="http://schemas.microsoft.com/office/drawing/2014/main" id="{864DCC4E-39E2-B5E1-816C-2A2E44F9098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D94A7383-FEE0-25BB-4D9A-BCC2379B5AA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24EE8AD-5D44-D60B-13BB-258B898B7173}"/>
              </a:ext>
            </a:extLst>
          </p:cNvPr>
          <p:cNvSpPr txBox="1"/>
          <p:nvPr/>
        </p:nvSpPr>
        <p:spPr>
          <a:xfrm>
            <a:off x="417229" y="1397675"/>
            <a:ext cx="10823329" cy="4847481"/>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US">
                <a:solidFill>
                  <a:schemeClr val="tx2"/>
                </a:solidFill>
              </a:rPr>
              <a:t>Compared Constrained MOTD3, MOGA, MOBO, and MO-DDRL algorithms</a:t>
            </a:r>
          </a:p>
          <a:p>
            <a:pPr marL="285750" indent="-285750">
              <a:spcAft>
                <a:spcPts val="1000"/>
              </a:spcAft>
              <a:buFont typeface="Arial" panose="020B0604020202020204" pitchFamily="34" charset="0"/>
              <a:buChar char="•"/>
            </a:pPr>
            <a:r>
              <a:rPr lang="en-US">
                <a:solidFill>
                  <a:schemeClr val="tx2"/>
                </a:solidFill>
              </a:rPr>
              <a:t>Devised four optimization environments to demonstrate how the comparison depends on problem complexity</a:t>
            </a:r>
          </a:p>
          <a:p>
            <a:pPr marL="285750" indent="-285750">
              <a:spcAft>
                <a:spcPts val="1000"/>
              </a:spcAft>
              <a:buFont typeface="Arial" panose="020B0604020202020204" pitchFamily="34" charset="0"/>
              <a:buChar char="•"/>
            </a:pPr>
            <a:r>
              <a:rPr lang="en-US">
                <a:solidFill>
                  <a:schemeClr val="tx2"/>
                </a:solidFill>
              </a:rPr>
              <a:t>Demonstrated </a:t>
            </a:r>
            <a:r>
              <a:rPr lang="en-US" b="1">
                <a:solidFill>
                  <a:schemeClr val="tx2"/>
                </a:solidFill>
              </a:rPr>
              <a:t>DDRL</a:t>
            </a:r>
            <a:r>
              <a:rPr lang="en-US">
                <a:solidFill>
                  <a:schemeClr val="tx2"/>
                </a:solidFill>
              </a:rPr>
              <a:t> leverages differentiability of the environment to </a:t>
            </a:r>
            <a:r>
              <a:rPr lang="en-US" b="1">
                <a:solidFill>
                  <a:schemeClr val="tx2"/>
                </a:solidFill>
              </a:rPr>
              <a:t>outperform</a:t>
            </a:r>
            <a:r>
              <a:rPr lang="en-US">
                <a:solidFill>
                  <a:schemeClr val="tx2"/>
                </a:solidFill>
              </a:rPr>
              <a:t> </a:t>
            </a:r>
            <a:r>
              <a:rPr lang="en-US" b="1">
                <a:solidFill>
                  <a:schemeClr val="tx2"/>
                </a:solidFill>
              </a:rPr>
              <a:t>other algorithms </a:t>
            </a:r>
            <a:r>
              <a:rPr lang="en-US">
                <a:solidFill>
                  <a:schemeClr val="tx2"/>
                </a:solidFill>
              </a:rPr>
              <a:t>in convergence speed </a:t>
            </a:r>
            <a:r>
              <a:rPr lang="en-US" b="1">
                <a:solidFill>
                  <a:schemeClr val="tx2"/>
                </a:solidFill>
              </a:rPr>
              <a:t>on high dimensional problems</a:t>
            </a:r>
          </a:p>
          <a:p>
            <a:pPr marL="285750" indent="-285750">
              <a:spcAft>
                <a:spcPts val="1000"/>
              </a:spcAft>
              <a:buFont typeface="Arial" panose="020B0604020202020204" pitchFamily="34" charset="0"/>
              <a:buChar char="•"/>
            </a:pPr>
            <a:r>
              <a:rPr lang="en-US">
                <a:solidFill>
                  <a:schemeClr val="tx2"/>
                </a:solidFill>
              </a:rPr>
              <a:t>On smaller scale problems all the algorithms in comparison reached similar solution, but MOBO is slowest even being sample efficient (attributed to fast simulation)</a:t>
            </a:r>
          </a:p>
          <a:p>
            <a:pPr marL="285750" indent="-285750">
              <a:spcAft>
                <a:spcPts val="1000"/>
              </a:spcAft>
              <a:buFont typeface="Arial" panose="020B0604020202020204" pitchFamily="34" charset="0"/>
              <a:buChar char="•"/>
            </a:pPr>
            <a:r>
              <a:rPr lang="en-US">
                <a:solidFill>
                  <a:schemeClr val="tx2"/>
                </a:solidFill>
              </a:rPr>
              <a:t>MOBO, MOTD3 did not converge on higher dimensional problems, suspected to be due to high dimensionality and combination of local and global hard-constraints</a:t>
            </a:r>
          </a:p>
          <a:p>
            <a:pPr marL="285750" indent="-285750">
              <a:spcAft>
                <a:spcPts val="1000"/>
              </a:spcAft>
              <a:buFont typeface="Arial" panose="020B0604020202020204" pitchFamily="34" charset="0"/>
              <a:buChar char="•"/>
            </a:pPr>
            <a:r>
              <a:rPr lang="en-US">
                <a:solidFill>
                  <a:schemeClr val="tx2"/>
                </a:solidFill>
              </a:rPr>
              <a:t>Future work:</a:t>
            </a:r>
          </a:p>
          <a:p>
            <a:pPr marL="742950" lvl="1" indent="-285750">
              <a:spcAft>
                <a:spcPts val="1000"/>
              </a:spcAft>
              <a:buFont typeface="Arial" panose="020B0604020202020204" pitchFamily="34" charset="0"/>
              <a:buChar char="•"/>
            </a:pPr>
            <a:r>
              <a:rPr lang="en-US">
                <a:solidFill>
                  <a:schemeClr val="tx2"/>
                </a:solidFill>
              </a:rPr>
              <a:t>Enhance MOTD3 warmup to converge on higher dimensional problems</a:t>
            </a:r>
          </a:p>
          <a:p>
            <a:pPr marL="742950" lvl="1" indent="-285750">
              <a:spcAft>
                <a:spcPts val="1000"/>
              </a:spcAft>
              <a:buFont typeface="Arial" panose="020B0604020202020204" pitchFamily="34" charset="0"/>
              <a:buChar char="•"/>
            </a:pPr>
            <a:r>
              <a:rPr lang="en-US">
                <a:solidFill>
                  <a:schemeClr val="tx2"/>
                </a:solidFill>
              </a:rPr>
              <a:t>Optimize MOBO to deal with the high dimensional constrained problems</a:t>
            </a:r>
          </a:p>
          <a:p>
            <a:pPr marL="742950" lvl="1" indent="-285750">
              <a:spcAft>
                <a:spcPts val="1000"/>
              </a:spcAft>
              <a:buFont typeface="Arial" panose="020B0604020202020204" pitchFamily="34" charset="0"/>
              <a:buChar char="•"/>
            </a:pPr>
            <a:r>
              <a:rPr lang="en-US">
                <a:solidFill>
                  <a:schemeClr val="tx2"/>
                </a:solidFill>
              </a:rPr>
              <a:t>Evaluate DDRL in sequential control and dynamic environment settings</a:t>
            </a:r>
          </a:p>
          <a:p>
            <a:pPr marL="285750" indent="-285750">
              <a:spcAft>
                <a:spcPts val="1000"/>
              </a:spcAft>
              <a:buFont typeface="Arial" panose="020B0604020202020204" pitchFamily="34" charset="0"/>
              <a:buChar char="•"/>
            </a:pPr>
            <a:endParaRPr lang="en-US">
              <a:solidFill>
                <a:schemeClr val="tx2"/>
              </a:solidFill>
            </a:endParaRPr>
          </a:p>
        </p:txBody>
      </p:sp>
    </p:spTree>
    <p:extLst>
      <p:ext uri="{BB962C8B-B14F-4D97-AF65-F5344CB8AC3E}">
        <p14:creationId xmlns:p14="http://schemas.microsoft.com/office/powerpoint/2010/main" val="3090635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CC4F2-3288-2C69-8381-2A300118B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1A219A-CDB5-2673-5A84-85766DB03A0F}"/>
              </a:ext>
            </a:extLst>
          </p:cNvPr>
          <p:cNvSpPr>
            <a:spLocks noGrp="1"/>
          </p:cNvSpPr>
          <p:nvPr>
            <p:ph type="title"/>
          </p:nvPr>
        </p:nvSpPr>
        <p:spPr/>
        <p:txBody>
          <a:bodyPr/>
          <a:lstStyle/>
          <a:p>
            <a:r>
              <a:rPr lang="en-US"/>
              <a:t>Acknowledgement</a:t>
            </a:r>
            <a:endParaRPr lang="en-US" sz="2000"/>
          </a:p>
        </p:txBody>
      </p:sp>
      <p:sp>
        <p:nvSpPr>
          <p:cNvPr id="6" name="Footer Placeholder 5">
            <a:extLst>
              <a:ext uri="{FF2B5EF4-FFF2-40B4-BE49-F238E27FC236}">
                <a16:creationId xmlns:a16="http://schemas.microsoft.com/office/drawing/2014/main" id="{F2516402-E101-6D74-65FA-5D818AF51534}"/>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9BD4781-6FC2-6D0C-C94F-267AC2AF550C}"/>
              </a:ext>
            </a:extLst>
          </p:cNvPr>
          <p:cNvSpPr>
            <a:spLocks noGrp="1"/>
          </p:cNvSpPr>
          <p:nvPr>
            <p:ph type="sldNum" sz="quarter" idx="12"/>
          </p:nvPr>
        </p:nvSpPr>
        <p:spPr/>
        <p:txBody>
          <a:bodyPr/>
          <a:lstStyle/>
          <a:p>
            <a:fld id="{7D1BE87E-F0DE-A44C-894B-E142BEB21E42}" type="slidenum">
              <a:rPr lang="en-US" smtClean="0"/>
              <a:pPr/>
              <a:t>17</a:t>
            </a:fld>
            <a:endParaRPr lang="en-US"/>
          </a:p>
        </p:txBody>
      </p:sp>
      <p:sp>
        <p:nvSpPr>
          <p:cNvPr id="4" name="Date Placeholder 3">
            <a:extLst>
              <a:ext uri="{FF2B5EF4-FFF2-40B4-BE49-F238E27FC236}">
                <a16:creationId xmlns:a16="http://schemas.microsoft.com/office/drawing/2014/main" id="{864DCC4E-39E2-B5E1-816C-2A2E44F9098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D94A7383-FEE0-25BB-4D9A-BCC2379B5AA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524EE8AD-5D44-D60B-13BB-258B898B7173}"/>
              </a:ext>
            </a:extLst>
          </p:cNvPr>
          <p:cNvSpPr txBox="1"/>
          <p:nvPr/>
        </p:nvSpPr>
        <p:spPr>
          <a:xfrm>
            <a:off x="417229" y="2278787"/>
            <a:ext cx="10823329" cy="4047262"/>
          </a:xfrm>
          <a:prstGeom prst="rect">
            <a:avLst/>
          </a:prstGeom>
          <a:noFill/>
        </p:spPr>
        <p:txBody>
          <a:bodyPr wrap="square" rtlCol="0">
            <a:spAutoFit/>
          </a:bodyPr>
          <a:lstStyle/>
          <a:p>
            <a:pPr algn="just">
              <a:spcAft>
                <a:spcPts val="200"/>
              </a:spcAft>
            </a:pPr>
            <a:r>
              <a:rPr lang="en-US"/>
              <a:t>I would like to thank my co-authors </a:t>
            </a:r>
            <a:r>
              <a:rPr lang="en-US">
                <a:solidFill>
                  <a:schemeClr val="tx2"/>
                </a:solidFill>
              </a:rPr>
              <a:t>Malachi Schram, </a:t>
            </a:r>
            <a:r>
              <a:rPr lang="en-US" err="1">
                <a:solidFill>
                  <a:schemeClr val="tx2"/>
                </a:solidFill>
              </a:rPr>
              <a:t>Auralee</a:t>
            </a:r>
            <a:r>
              <a:rPr lang="en-US">
                <a:solidFill>
                  <a:schemeClr val="tx2"/>
                </a:solidFill>
              </a:rPr>
              <a:t> Edelen, Jonathan </a:t>
            </a:r>
            <a:r>
              <a:rPr lang="en-US" err="1">
                <a:solidFill>
                  <a:schemeClr val="tx2"/>
                </a:solidFill>
              </a:rPr>
              <a:t>Colen</a:t>
            </a:r>
            <a:r>
              <a:rPr lang="en-US">
                <a:solidFill>
                  <a:schemeClr val="tx2"/>
                </a:solidFill>
              </a:rPr>
              <a:t>, Armen Kasparian, Ryan Roussel, Adam Carpenter, He Zhang, and Jay Benesch.</a:t>
            </a:r>
          </a:p>
          <a:p>
            <a:pPr algn="just">
              <a:spcAft>
                <a:spcPts val="200"/>
              </a:spcAft>
            </a:pPr>
            <a:endParaRPr lang="en-US">
              <a:solidFill>
                <a:schemeClr val="tx2"/>
              </a:solidFill>
            </a:endParaRPr>
          </a:p>
          <a:p>
            <a:pPr algn="just">
              <a:spcAft>
                <a:spcPts val="200"/>
              </a:spcAft>
            </a:pPr>
            <a:r>
              <a:rPr lang="en-US">
                <a:solidFill>
                  <a:schemeClr val="tx2"/>
                </a:solidFill>
              </a:rPr>
              <a:t>This research was supported by the U.S. Department of Energy, through the Office of Advanced Scientific Computing Research’s “Data-Driven Decision Control for Complex Systems (DnC2S)” project. Contributions from A.E. and R.R. were supported by the Department of Energy, Laboratory Directed Research and Development program at SLAC National Accelerator Laboratory, under contract DE-AC02-76SF00515. This manuscript has been authored by Jefferson Science Associates (JSA) operating the Thomas Jefferson National Accelerator Facility for the U.S. Department of Energy under Contract No. DE-AC05-06OR23177. The authors acknowledge support by the</a:t>
            </a:r>
          </a:p>
          <a:p>
            <a:pPr algn="just">
              <a:spcAft>
                <a:spcPts val="200"/>
              </a:spcAft>
            </a:pPr>
            <a:r>
              <a:rPr lang="en-US">
                <a:solidFill>
                  <a:schemeClr val="tx2"/>
                </a:solidFill>
              </a:rPr>
              <a:t>U.S. Department of Energy, Office of Science. The US government retains and the publisher, by accepting the article for publication, acknowledges that the US government retains a nonexclusive, paid-up, irrevocable, worldwide license to publish or reproduce the published form of this manuscript, or allow others to do so, for US government purposes. DOE will provide public access to these results of federally sponsored research in accordance with the DOE Public Access Plan (http://</a:t>
            </a:r>
            <a:r>
              <a:rPr lang="en-US" err="1">
                <a:solidFill>
                  <a:schemeClr val="tx2"/>
                </a:solidFill>
              </a:rPr>
              <a:t>energy.gov</a:t>
            </a:r>
            <a:r>
              <a:rPr lang="en-US">
                <a:solidFill>
                  <a:schemeClr val="tx2"/>
                </a:solidFill>
              </a:rPr>
              <a:t>/downloads/doe-public-access-plan)</a:t>
            </a:r>
          </a:p>
        </p:txBody>
      </p:sp>
      <p:sp>
        <p:nvSpPr>
          <p:cNvPr id="3" name="TextBox 2">
            <a:extLst>
              <a:ext uri="{FF2B5EF4-FFF2-40B4-BE49-F238E27FC236}">
                <a16:creationId xmlns:a16="http://schemas.microsoft.com/office/drawing/2014/main" id="{C6090528-8719-FFAC-FD32-E911535013D1}"/>
              </a:ext>
            </a:extLst>
          </p:cNvPr>
          <p:cNvSpPr txBox="1"/>
          <p:nvPr/>
        </p:nvSpPr>
        <p:spPr>
          <a:xfrm>
            <a:off x="417229" y="1559583"/>
            <a:ext cx="6507231" cy="369332"/>
          </a:xfrm>
          <a:prstGeom prst="rect">
            <a:avLst/>
          </a:prstGeom>
          <a:noFill/>
        </p:spPr>
        <p:txBody>
          <a:bodyPr wrap="none" rtlCol="0">
            <a:spAutoFit/>
          </a:bodyPr>
          <a:lstStyle/>
          <a:p>
            <a:r>
              <a:rPr lang="en-US"/>
              <a:t>Presentation based on: </a:t>
            </a:r>
            <a:r>
              <a:rPr lang="en-US">
                <a:hlinkClick r:id="rId3"/>
              </a:rPr>
              <a:t>https://doi.org/10.1088/2632-2153/adc221</a:t>
            </a:r>
            <a:r>
              <a:rPr lang="en-US"/>
              <a:t> </a:t>
            </a:r>
          </a:p>
        </p:txBody>
      </p:sp>
    </p:spTree>
    <p:extLst>
      <p:ext uri="{BB962C8B-B14F-4D97-AF65-F5344CB8AC3E}">
        <p14:creationId xmlns:p14="http://schemas.microsoft.com/office/powerpoint/2010/main" val="7951053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208124D7-0699-6425-B7CA-43028B2EE2E0}"/>
              </a:ext>
            </a:extLst>
          </p:cNvPr>
          <p:cNvSpPr>
            <a:spLocks noGrp="1"/>
          </p:cNvSpPr>
          <p:nvPr>
            <p:ph type="title"/>
          </p:nvPr>
        </p:nvSpPr>
        <p:spPr/>
        <p:txBody>
          <a:bodyPr>
            <a:noAutofit/>
          </a:bodyPr>
          <a:lstStyle/>
          <a:p>
            <a:r>
              <a:rPr lang="en-US"/>
              <a:t>QUESTIONS?</a:t>
            </a:r>
          </a:p>
        </p:txBody>
      </p:sp>
      <p:sp>
        <p:nvSpPr>
          <p:cNvPr id="6" name="Rectangle 5">
            <a:extLst>
              <a:ext uri="{FF2B5EF4-FFF2-40B4-BE49-F238E27FC236}">
                <a16:creationId xmlns:a16="http://schemas.microsoft.com/office/drawing/2014/main" id="{609BB996-4A9C-EA60-8BD1-573393ACF33D}"/>
              </a:ext>
            </a:extLst>
          </p:cNvPr>
          <p:cNvSpPr/>
          <p:nvPr/>
        </p:nvSpPr>
        <p:spPr>
          <a:xfrm>
            <a:off x="0" y="0"/>
            <a:ext cx="194310"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latin typeface="Arial" panose="020B0604020202020204" pitchFamily="34" charset="0"/>
            </a:endParaRPr>
          </a:p>
        </p:txBody>
      </p:sp>
    </p:spTree>
    <p:extLst>
      <p:ext uri="{BB962C8B-B14F-4D97-AF65-F5344CB8AC3E}">
        <p14:creationId xmlns:p14="http://schemas.microsoft.com/office/powerpoint/2010/main" val="1139284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CCC4F2-3288-2C69-8381-2A300118B8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31A219A-CDB5-2673-5A84-85766DB03A0F}"/>
              </a:ext>
            </a:extLst>
          </p:cNvPr>
          <p:cNvSpPr>
            <a:spLocks noGrp="1"/>
          </p:cNvSpPr>
          <p:nvPr>
            <p:ph type="title"/>
          </p:nvPr>
        </p:nvSpPr>
        <p:spPr/>
        <p:txBody>
          <a:bodyPr/>
          <a:lstStyle/>
          <a:p>
            <a:r>
              <a:rPr lang="en-US" sz="2000"/>
              <a:t>Appendix</a:t>
            </a:r>
          </a:p>
        </p:txBody>
      </p:sp>
      <p:sp>
        <p:nvSpPr>
          <p:cNvPr id="6" name="Footer Placeholder 5">
            <a:extLst>
              <a:ext uri="{FF2B5EF4-FFF2-40B4-BE49-F238E27FC236}">
                <a16:creationId xmlns:a16="http://schemas.microsoft.com/office/drawing/2014/main" id="{F2516402-E101-6D74-65FA-5D818AF51534}"/>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B9BD4781-6FC2-6D0C-C94F-267AC2AF550C}"/>
              </a:ext>
            </a:extLst>
          </p:cNvPr>
          <p:cNvSpPr>
            <a:spLocks noGrp="1"/>
          </p:cNvSpPr>
          <p:nvPr>
            <p:ph type="sldNum" sz="quarter" idx="12"/>
          </p:nvPr>
        </p:nvSpPr>
        <p:spPr/>
        <p:txBody>
          <a:bodyPr/>
          <a:lstStyle/>
          <a:p>
            <a:fld id="{7D1BE87E-F0DE-A44C-894B-E142BEB21E42}" type="slidenum">
              <a:rPr lang="en-US" smtClean="0"/>
              <a:pPr/>
              <a:t>19</a:t>
            </a:fld>
            <a:endParaRPr lang="en-US"/>
          </a:p>
        </p:txBody>
      </p:sp>
      <p:sp>
        <p:nvSpPr>
          <p:cNvPr id="4" name="Date Placeholder 3">
            <a:extLst>
              <a:ext uri="{FF2B5EF4-FFF2-40B4-BE49-F238E27FC236}">
                <a16:creationId xmlns:a16="http://schemas.microsoft.com/office/drawing/2014/main" id="{864DCC4E-39E2-B5E1-816C-2A2E44F9098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D94A7383-FEE0-25BB-4D9A-BCC2379B5AA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ED81CDA2-FB10-5597-58D8-DDF80BC86372}"/>
              </a:ext>
            </a:extLst>
          </p:cNvPr>
          <p:cNvPicPr>
            <a:picLocks noChangeAspect="1"/>
          </p:cNvPicPr>
          <p:nvPr/>
        </p:nvPicPr>
        <p:blipFill>
          <a:blip r:embed="rId3"/>
          <a:stretch>
            <a:fillRect/>
          </a:stretch>
        </p:blipFill>
        <p:spPr>
          <a:xfrm>
            <a:off x="2825794" y="1402139"/>
            <a:ext cx="5613888" cy="4736026"/>
          </a:xfrm>
          <a:prstGeom prst="rect">
            <a:avLst/>
          </a:prstGeom>
        </p:spPr>
      </p:pic>
    </p:spTree>
    <p:extLst>
      <p:ext uri="{BB962C8B-B14F-4D97-AF65-F5344CB8AC3E}">
        <p14:creationId xmlns:p14="http://schemas.microsoft.com/office/powerpoint/2010/main" val="34401960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2EA73-AC27-190E-3009-A10DFA1630BA}"/>
              </a:ext>
            </a:extLst>
          </p:cNvPr>
          <p:cNvSpPr>
            <a:spLocks noGrp="1"/>
          </p:cNvSpPr>
          <p:nvPr>
            <p:ph type="title"/>
          </p:nvPr>
        </p:nvSpPr>
        <p:spPr/>
        <p:txBody>
          <a:bodyPr/>
          <a:lstStyle/>
          <a:p>
            <a:r>
              <a:rPr lang="en-US" b="0"/>
              <a:t>Outline</a:t>
            </a:r>
          </a:p>
        </p:txBody>
      </p:sp>
      <p:sp>
        <p:nvSpPr>
          <p:cNvPr id="3" name="Text Placeholder 2">
            <a:extLst>
              <a:ext uri="{FF2B5EF4-FFF2-40B4-BE49-F238E27FC236}">
                <a16:creationId xmlns:a16="http://schemas.microsoft.com/office/drawing/2014/main" id="{7849A47C-32F9-C8A6-8251-DA7A6A526C72}"/>
              </a:ext>
            </a:extLst>
          </p:cNvPr>
          <p:cNvSpPr>
            <a:spLocks noGrp="1"/>
          </p:cNvSpPr>
          <p:nvPr>
            <p:ph type="body" sz="half" idx="2"/>
          </p:nvPr>
        </p:nvSpPr>
        <p:spPr>
          <a:xfrm>
            <a:off x="417229" y="1434616"/>
            <a:ext cx="10750554" cy="4891433"/>
          </a:xfrm>
        </p:spPr>
        <p:txBody>
          <a:bodyPr/>
          <a:lstStyle/>
          <a:p>
            <a:pPr marL="342900" indent="-342900">
              <a:buFont typeface="Arial" panose="020B0604020202020204" pitchFamily="34" charset="0"/>
              <a:buChar char="•"/>
            </a:pPr>
            <a:r>
              <a:rPr lang="en-US" dirty="0"/>
              <a:t>Multi-Objective Optimization (MOO) with trade offs</a:t>
            </a:r>
          </a:p>
          <a:p>
            <a:pPr marL="342900" indent="-342900">
              <a:buFont typeface="Arial" panose="020B0604020202020204" pitchFamily="34" charset="0"/>
              <a:buChar char="•"/>
            </a:pPr>
            <a:r>
              <a:rPr lang="en-US" dirty="0"/>
              <a:t>Background on optimization algorithms</a:t>
            </a:r>
          </a:p>
          <a:p>
            <a:pPr marL="800100" lvl="1" indent="-342900">
              <a:buFont typeface="Arial" panose="020B0604020202020204" pitchFamily="34" charset="0"/>
              <a:buChar char="•"/>
            </a:pPr>
            <a:r>
              <a:rPr lang="en-US" dirty="0"/>
              <a:t>Genetic Algorithms</a:t>
            </a:r>
          </a:p>
          <a:p>
            <a:pPr marL="800100" lvl="1" indent="-342900">
              <a:buFont typeface="Arial" panose="020B0604020202020204" pitchFamily="34" charset="0"/>
              <a:buChar char="•"/>
            </a:pPr>
            <a:r>
              <a:rPr lang="en-US" dirty="0"/>
              <a:t>Bayesian Optimization</a:t>
            </a:r>
          </a:p>
          <a:p>
            <a:pPr marL="800100" lvl="1" indent="-342900">
              <a:buFont typeface="Arial" panose="020B0604020202020204" pitchFamily="34" charset="0"/>
              <a:buChar char="•"/>
            </a:pPr>
            <a:r>
              <a:rPr lang="en-US" dirty="0"/>
              <a:t>Reinforcement Learning</a:t>
            </a:r>
          </a:p>
          <a:p>
            <a:pPr marL="342900" indent="-342900">
              <a:buFont typeface="Arial" panose="020B0604020202020204" pitchFamily="34" charset="0"/>
              <a:buChar char="•"/>
            </a:pPr>
            <a:r>
              <a:rPr lang="en-US" dirty="0"/>
              <a:t>Deep Differential Reinforcement Learning algorithms to leverage differential simulations</a:t>
            </a:r>
          </a:p>
          <a:p>
            <a:pPr marL="342900" indent="-342900">
              <a:buFont typeface="Arial" panose="020B0604020202020204" pitchFamily="34" charset="0"/>
              <a:buChar char="•"/>
            </a:pPr>
            <a:r>
              <a:rPr lang="en-US" dirty="0"/>
              <a:t>Problem Setup: A MO constrained optimization problem</a:t>
            </a:r>
          </a:p>
          <a:p>
            <a:pPr marL="342900" indent="-342900">
              <a:buFont typeface="Arial" panose="020B0604020202020204" pitchFamily="34" charset="0"/>
              <a:buChar char="•"/>
            </a:pPr>
            <a:r>
              <a:rPr lang="en-US" dirty="0"/>
              <a:t>MOO without Differential Simulation</a:t>
            </a:r>
          </a:p>
          <a:p>
            <a:pPr marL="342900" indent="-342900">
              <a:buFont typeface="Arial" panose="020B0604020202020204" pitchFamily="34" charset="0"/>
              <a:buChar char="•"/>
            </a:pPr>
            <a:r>
              <a:rPr lang="en-US" dirty="0"/>
              <a:t>Results and insights</a:t>
            </a:r>
          </a:p>
          <a:p>
            <a:pPr marL="342900" indent="-342900">
              <a:buFont typeface="Arial" panose="020B0604020202020204" pitchFamily="34" charset="0"/>
              <a:buChar char="•"/>
            </a:pPr>
            <a:r>
              <a:rPr lang="en-US" dirty="0"/>
              <a:t>Conclusion</a:t>
            </a:r>
          </a:p>
        </p:txBody>
      </p:sp>
      <p:sp>
        <p:nvSpPr>
          <p:cNvPr id="6" name="Footer Placeholder 5">
            <a:extLst>
              <a:ext uri="{FF2B5EF4-FFF2-40B4-BE49-F238E27FC236}">
                <a16:creationId xmlns:a16="http://schemas.microsoft.com/office/drawing/2014/main" id="{AED05ECD-6658-0EFC-F9C3-49E5FFB07D6B}"/>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29EBF919-0310-540D-586A-161BC914ACD9}"/>
              </a:ext>
            </a:extLst>
          </p:cNvPr>
          <p:cNvSpPr>
            <a:spLocks noGrp="1"/>
          </p:cNvSpPr>
          <p:nvPr>
            <p:ph type="sldNum" sz="quarter" idx="12"/>
          </p:nvPr>
        </p:nvSpPr>
        <p:spPr/>
        <p:txBody>
          <a:bodyPr/>
          <a:lstStyle/>
          <a:p>
            <a:fld id="{7D1BE87E-F0DE-A44C-894B-E142BEB21E42}" type="slidenum">
              <a:rPr lang="en-US" smtClean="0"/>
              <a:pPr/>
              <a:t>2</a:t>
            </a:fld>
            <a:endParaRPr lang="en-US"/>
          </a:p>
        </p:txBody>
      </p:sp>
      <p:sp>
        <p:nvSpPr>
          <p:cNvPr id="4" name="Date Placeholder 3">
            <a:extLst>
              <a:ext uri="{FF2B5EF4-FFF2-40B4-BE49-F238E27FC236}">
                <a16:creationId xmlns:a16="http://schemas.microsoft.com/office/drawing/2014/main" id="{AE21E9DD-62BA-EF1B-A5BB-C1369CB20ED3}"/>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11C171A5-3384-60BF-FA05-946AD2E4779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7654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9B6B72-B732-018B-525A-5D9AB86B2D8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839B412-D26E-6A49-F6FD-EA13E9E937DE}"/>
              </a:ext>
            </a:extLst>
          </p:cNvPr>
          <p:cNvSpPr>
            <a:spLocks noGrp="1"/>
          </p:cNvSpPr>
          <p:nvPr>
            <p:ph type="title"/>
          </p:nvPr>
        </p:nvSpPr>
        <p:spPr/>
        <p:txBody>
          <a:bodyPr/>
          <a:lstStyle/>
          <a:p>
            <a:r>
              <a:rPr lang="en-US"/>
              <a:t>Multi-Objective Optimization: </a:t>
            </a:r>
            <a:r>
              <a:rPr lang="en-US" sz="2000"/>
              <a:t>balancing trade-offs</a:t>
            </a:r>
          </a:p>
        </p:txBody>
      </p:sp>
      <p:sp>
        <p:nvSpPr>
          <p:cNvPr id="3" name="Text Placeholder 2">
            <a:extLst>
              <a:ext uri="{FF2B5EF4-FFF2-40B4-BE49-F238E27FC236}">
                <a16:creationId xmlns:a16="http://schemas.microsoft.com/office/drawing/2014/main" id="{B91A73EC-3AEE-3F1B-493D-DAB2058F9DC6}"/>
              </a:ext>
            </a:extLst>
          </p:cNvPr>
          <p:cNvSpPr>
            <a:spLocks noGrp="1"/>
          </p:cNvSpPr>
          <p:nvPr>
            <p:ph type="body" sz="half" idx="2"/>
          </p:nvPr>
        </p:nvSpPr>
        <p:spPr>
          <a:xfrm>
            <a:off x="1464489" y="1418986"/>
            <a:ext cx="7796741" cy="3580396"/>
          </a:xfrm>
        </p:spPr>
        <p:txBody>
          <a:bodyPr/>
          <a:lstStyle/>
          <a:p>
            <a:pPr marL="342900" indent="-342900">
              <a:buFont typeface="Arial" panose="020B0604020202020204" pitchFamily="34" charset="0"/>
              <a:buChar char="•"/>
            </a:pPr>
            <a:r>
              <a:rPr lang="en-US" sz="1600"/>
              <a:t>Simultaneously optimizing two or more objectives (usually conflicting)</a:t>
            </a:r>
          </a:p>
          <a:p>
            <a:pPr marL="342900" indent="-342900">
              <a:buFont typeface="Arial" panose="020B0604020202020204" pitchFamily="34" charset="0"/>
              <a:buChar char="•"/>
            </a:pPr>
            <a:r>
              <a:rPr lang="en-US" sz="1600"/>
              <a:t>Find set of solutions where no solution dominates another; Pareto front</a:t>
            </a:r>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a:p>
            <a:pPr marL="342900" indent="-342900">
              <a:buFont typeface="Arial" panose="020B0604020202020204" pitchFamily="34" charset="0"/>
              <a:buChar char="•"/>
            </a:pPr>
            <a:endParaRPr lang="en-US" sz="1600"/>
          </a:p>
        </p:txBody>
      </p:sp>
      <p:sp>
        <p:nvSpPr>
          <p:cNvPr id="6" name="Footer Placeholder 5">
            <a:extLst>
              <a:ext uri="{FF2B5EF4-FFF2-40B4-BE49-F238E27FC236}">
                <a16:creationId xmlns:a16="http://schemas.microsoft.com/office/drawing/2014/main" id="{746A1D1B-1694-4B79-44BF-8C4B4F14C1D1}"/>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6A21AF1B-B1F6-4BDE-AABE-604FB07D3FF8}"/>
              </a:ext>
            </a:extLst>
          </p:cNvPr>
          <p:cNvSpPr>
            <a:spLocks noGrp="1"/>
          </p:cNvSpPr>
          <p:nvPr>
            <p:ph type="sldNum" sz="quarter" idx="12"/>
          </p:nvPr>
        </p:nvSpPr>
        <p:spPr/>
        <p:txBody>
          <a:bodyPr/>
          <a:lstStyle/>
          <a:p>
            <a:fld id="{7D1BE87E-F0DE-A44C-894B-E142BEB21E42}" type="slidenum">
              <a:rPr lang="en-US" smtClean="0"/>
              <a:pPr/>
              <a:t>3</a:t>
            </a:fld>
            <a:endParaRPr lang="en-US"/>
          </a:p>
        </p:txBody>
      </p:sp>
      <p:sp>
        <p:nvSpPr>
          <p:cNvPr id="4" name="Date Placeholder 3">
            <a:extLst>
              <a:ext uri="{FF2B5EF4-FFF2-40B4-BE49-F238E27FC236}">
                <a16:creationId xmlns:a16="http://schemas.microsoft.com/office/drawing/2014/main" id="{F0FAE4D8-57FB-297A-AF3A-1530A4A98CAD}"/>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AA0B8224-C520-3900-06F2-FF2485A5342F}"/>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2F6711E2-2D76-4B57-21A7-C58C524363FE}"/>
              </a:ext>
            </a:extLst>
          </p:cNvPr>
          <p:cNvPicPr>
            <a:picLocks noChangeAspect="1"/>
          </p:cNvPicPr>
          <p:nvPr/>
        </p:nvPicPr>
        <p:blipFill>
          <a:blip r:embed="rId3"/>
          <a:stretch>
            <a:fillRect/>
          </a:stretch>
        </p:blipFill>
        <p:spPr>
          <a:xfrm>
            <a:off x="6539279" y="2218379"/>
            <a:ext cx="2528766" cy="2698428"/>
          </a:xfrm>
          <a:prstGeom prst="rect">
            <a:avLst/>
          </a:prstGeom>
        </p:spPr>
      </p:pic>
      <p:pic>
        <p:nvPicPr>
          <p:cNvPr id="9" name="Picture 8">
            <a:extLst>
              <a:ext uri="{FF2B5EF4-FFF2-40B4-BE49-F238E27FC236}">
                <a16:creationId xmlns:a16="http://schemas.microsoft.com/office/drawing/2014/main" id="{44F0D9F5-49DD-D9A5-BAF3-11D5698489D2}"/>
              </a:ext>
            </a:extLst>
          </p:cNvPr>
          <p:cNvPicPr>
            <a:picLocks noChangeAspect="1"/>
          </p:cNvPicPr>
          <p:nvPr/>
        </p:nvPicPr>
        <p:blipFill>
          <a:blip r:embed="rId4"/>
          <a:stretch>
            <a:fillRect/>
          </a:stretch>
        </p:blipFill>
        <p:spPr>
          <a:xfrm>
            <a:off x="2335696" y="2290829"/>
            <a:ext cx="3317026" cy="2625979"/>
          </a:xfrm>
          <a:prstGeom prst="rect">
            <a:avLst/>
          </a:prstGeom>
        </p:spPr>
      </p:pic>
      <p:sp>
        <p:nvSpPr>
          <p:cNvPr id="13" name="Text Placeholder 2">
            <a:extLst>
              <a:ext uri="{FF2B5EF4-FFF2-40B4-BE49-F238E27FC236}">
                <a16:creationId xmlns:a16="http://schemas.microsoft.com/office/drawing/2014/main" id="{1DFCE895-34C4-892D-9437-6BF05F6F8F7D}"/>
              </a:ext>
            </a:extLst>
          </p:cNvPr>
          <p:cNvSpPr txBox="1">
            <a:spLocks/>
          </p:cNvSpPr>
          <p:nvPr/>
        </p:nvSpPr>
        <p:spPr>
          <a:xfrm>
            <a:off x="1080722" y="5206850"/>
            <a:ext cx="9144000" cy="964347"/>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kern="1200" baseline="0">
                <a:solidFill>
                  <a:schemeClr val="tx2"/>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1400" kern="1200" baseline="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1200" kern="1200" baseline="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1000" kern="1200" baseline="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000" kern="1200" baseline="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342900" indent="-342900">
              <a:buFont typeface="Arial" panose="020B0604020202020204" pitchFamily="34" charset="0"/>
              <a:buChar char="•"/>
            </a:pPr>
            <a:r>
              <a:rPr lang="en-US" sz="1600"/>
              <a:t>Constrained Multi-objective Optimization (MOO) problems include constrains on states that a system can take (controls may include: constraints on actions, or both)</a:t>
            </a:r>
          </a:p>
          <a:p>
            <a:pPr marL="342900" indent="-342900">
              <a:buFont typeface="Arial" panose="020B0604020202020204" pitchFamily="34" charset="0"/>
              <a:buChar char="•"/>
            </a:pPr>
            <a:r>
              <a:rPr lang="en-US" sz="1600"/>
              <a:t>Avoid any solutions that may violate the constraints</a:t>
            </a:r>
          </a:p>
          <a:p>
            <a:endParaRPr lang="en-US" sz="1600"/>
          </a:p>
          <a:p>
            <a:pPr marL="342900" indent="-342900">
              <a:buFont typeface="Arial" panose="020B0604020202020204" pitchFamily="34" charset="0"/>
              <a:buChar char="•"/>
            </a:pPr>
            <a:endParaRPr lang="en-US" sz="1600"/>
          </a:p>
        </p:txBody>
      </p:sp>
    </p:spTree>
    <p:extLst>
      <p:ext uri="{BB962C8B-B14F-4D97-AF65-F5344CB8AC3E}">
        <p14:creationId xmlns:p14="http://schemas.microsoft.com/office/powerpoint/2010/main" val="70958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41CE2D-4C1B-442B-F968-928B7A488F3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3E84CFA-56E3-2CDD-DA4E-D113BAF9C66F}"/>
              </a:ext>
            </a:extLst>
          </p:cNvPr>
          <p:cNvSpPr>
            <a:spLocks noGrp="1"/>
          </p:cNvSpPr>
          <p:nvPr>
            <p:ph type="title"/>
          </p:nvPr>
        </p:nvSpPr>
        <p:spPr/>
        <p:txBody>
          <a:bodyPr/>
          <a:lstStyle/>
          <a:p>
            <a:r>
              <a:rPr lang="en-US" b="0"/>
              <a:t>Genetic Algorithm (GA)</a:t>
            </a:r>
          </a:p>
        </p:txBody>
      </p:sp>
      <p:sp>
        <p:nvSpPr>
          <p:cNvPr id="3" name="Text Placeholder 2">
            <a:extLst>
              <a:ext uri="{FF2B5EF4-FFF2-40B4-BE49-F238E27FC236}">
                <a16:creationId xmlns:a16="http://schemas.microsoft.com/office/drawing/2014/main" id="{8DD7F896-1AA8-34F7-A01B-76FB988D5393}"/>
              </a:ext>
            </a:extLst>
          </p:cNvPr>
          <p:cNvSpPr>
            <a:spLocks noGrp="1"/>
          </p:cNvSpPr>
          <p:nvPr>
            <p:ph type="body" sz="half" idx="2"/>
          </p:nvPr>
        </p:nvSpPr>
        <p:spPr>
          <a:xfrm>
            <a:off x="4960093" y="1481153"/>
            <a:ext cx="7025718" cy="3895694"/>
          </a:xfrm>
        </p:spPr>
        <p:txBody>
          <a:bodyPr/>
          <a:lstStyle/>
          <a:p>
            <a:pPr marL="342900" indent="-342900">
              <a:buFont typeface="Arial" panose="020B0604020202020204" pitchFamily="34" charset="0"/>
              <a:buChar char="•"/>
            </a:pPr>
            <a:r>
              <a:rPr lang="en-US" sz="1800"/>
              <a:t>Mimics natural selection and evolution. </a:t>
            </a:r>
          </a:p>
          <a:p>
            <a:pPr marL="342900" indent="-342900">
              <a:buFont typeface="Arial" panose="020B0604020202020204" pitchFamily="34" charset="0"/>
              <a:buChar char="•"/>
            </a:pPr>
            <a:r>
              <a:rPr lang="en-US" sz="1800"/>
              <a:t>Works with a group of potential solutions – individuals in a population</a:t>
            </a:r>
          </a:p>
          <a:p>
            <a:pPr marL="342900" indent="-342900">
              <a:buFont typeface="Arial" panose="020B0604020202020204" pitchFamily="34" charset="0"/>
              <a:buChar char="•"/>
            </a:pPr>
            <a:r>
              <a:rPr lang="en-US" sz="1800" b="1"/>
              <a:t>Evolutionary Process:</a:t>
            </a:r>
            <a:r>
              <a:rPr lang="en-US" sz="1800"/>
              <a:t> </a:t>
            </a:r>
          </a:p>
          <a:p>
            <a:pPr marL="800100" lvl="1" indent="-342900">
              <a:buFont typeface="Arial" panose="020B0604020202020204" pitchFamily="34" charset="0"/>
              <a:buChar char="•"/>
            </a:pPr>
            <a:r>
              <a:rPr lang="en-US"/>
              <a:t>Fitter individuals (solutions) are chosen for reproduction – based on fitness function</a:t>
            </a:r>
          </a:p>
          <a:p>
            <a:pPr marL="800100" lvl="1" indent="-342900">
              <a:buFont typeface="Arial" panose="020B0604020202020204" pitchFamily="34" charset="0"/>
              <a:buChar char="•"/>
            </a:pPr>
            <a:r>
              <a:rPr lang="en-US"/>
              <a:t>Combines genetic material (information) from selected individuals. </a:t>
            </a:r>
          </a:p>
          <a:p>
            <a:pPr marL="800100" lvl="1" indent="-342900">
              <a:buFont typeface="Arial" panose="020B0604020202020204" pitchFamily="34" charset="0"/>
              <a:buChar char="•"/>
            </a:pPr>
            <a:r>
              <a:rPr lang="en-US"/>
              <a:t>Introduces random changes to enhance diversity. </a:t>
            </a:r>
          </a:p>
          <a:p>
            <a:pPr marL="342900" indent="-342900">
              <a:buFont typeface="Arial" panose="020B0604020202020204" pitchFamily="34" charset="0"/>
              <a:buChar char="•"/>
            </a:pPr>
            <a:r>
              <a:rPr lang="en-US" sz="1800"/>
              <a:t>Repeats the process (selection, crossover, mutation) to find better solutions over generations. </a:t>
            </a:r>
          </a:p>
          <a:p>
            <a:pPr marL="342900" indent="-342900">
              <a:buFont typeface="Arial" panose="020B0604020202020204" pitchFamily="34" charset="0"/>
              <a:buChar char="•"/>
            </a:pPr>
            <a:r>
              <a:rPr lang="en-US" sz="1800"/>
              <a:t>Used to solve optimization problems in various fields including particle accelerators[2].</a:t>
            </a:r>
          </a:p>
        </p:txBody>
      </p:sp>
      <p:sp>
        <p:nvSpPr>
          <p:cNvPr id="6" name="Footer Placeholder 5">
            <a:extLst>
              <a:ext uri="{FF2B5EF4-FFF2-40B4-BE49-F238E27FC236}">
                <a16:creationId xmlns:a16="http://schemas.microsoft.com/office/drawing/2014/main" id="{3D04E659-10A9-2C2A-9F7F-2605E7C0F31A}"/>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5BF9DE87-92FA-15C8-0487-F9C5EE26A3DC}"/>
              </a:ext>
            </a:extLst>
          </p:cNvPr>
          <p:cNvSpPr>
            <a:spLocks noGrp="1"/>
          </p:cNvSpPr>
          <p:nvPr>
            <p:ph type="sldNum" sz="quarter" idx="12"/>
          </p:nvPr>
        </p:nvSpPr>
        <p:spPr/>
        <p:txBody>
          <a:bodyPr/>
          <a:lstStyle/>
          <a:p>
            <a:fld id="{7D1BE87E-F0DE-A44C-894B-E142BEB21E42}" type="slidenum">
              <a:rPr lang="en-US" smtClean="0"/>
              <a:pPr/>
              <a:t>4</a:t>
            </a:fld>
            <a:endParaRPr lang="en-US"/>
          </a:p>
        </p:txBody>
      </p:sp>
      <p:sp>
        <p:nvSpPr>
          <p:cNvPr id="4" name="Date Placeholder 3">
            <a:extLst>
              <a:ext uri="{FF2B5EF4-FFF2-40B4-BE49-F238E27FC236}">
                <a16:creationId xmlns:a16="http://schemas.microsoft.com/office/drawing/2014/main" id="{539724B8-0790-14E5-2071-64BC78CC8A3B}"/>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4BE1A897-F39F-491E-78E2-6F9D062D1B50}"/>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E7E378F-67DA-0CE2-7C72-F91619A6C90C}"/>
              </a:ext>
            </a:extLst>
          </p:cNvPr>
          <p:cNvSpPr txBox="1"/>
          <p:nvPr/>
        </p:nvSpPr>
        <p:spPr>
          <a:xfrm>
            <a:off x="726628" y="1423938"/>
            <a:ext cx="3520519" cy="919401"/>
          </a:xfrm>
          <a:prstGeom prst="roundRect">
            <a:avLst/>
          </a:prstGeom>
          <a:solidFill>
            <a:schemeClr val="tx2">
              <a:lumMod val="20000"/>
              <a:lumOff val="80000"/>
            </a:schemeClr>
          </a:solidFill>
          <a:ln w="12700">
            <a:solidFill>
              <a:schemeClr val="tx1"/>
            </a:solidFill>
          </a:ln>
          <a:effectLst>
            <a:outerShdw blurRad="50800" dist="38100" dir="8100000" algn="tr" rotWithShape="0">
              <a:prstClr val="black">
                <a:alpha val="40000"/>
              </a:prstClr>
            </a:outerShdw>
          </a:effectLst>
        </p:spPr>
        <p:txBody>
          <a:bodyPr wrap="square" rtlCol="0">
            <a:spAutoFit/>
          </a:bodyPr>
          <a:lstStyle/>
          <a:p>
            <a:pPr marL="171450" indent="-171450">
              <a:buFont typeface="Arial" panose="020B0604020202020204" pitchFamily="34" charset="0"/>
              <a:buChar char="•"/>
            </a:pPr>
            <a:r>
              <a:rPr lang="en-US" sz="1200"/>
              <a:t>Requires running fitness function (simulation) for each individual in population at each step!</a:t>
            </a:r>
          </a:p>
          <a:p>
            <a:pPr marL="171450" indent="-171450">
              <a:buFont typeface="Arial" panose="020B0604020202020204" pitchFamily="34" charset="0"/>
              <a:buChar char="•"/>
            </a:pPr>
            <a:r>
              <a:rPr lang="en-US" sz="1200"/>
              <a:t>Can not leverage gradient propagation through simulations.</a:t>
            </a:r>
          </a:p>
        </p:txBody>
      </p:sp>
      <p:pic>
        <p:nvPicPr>
          <p:cNvPr id="11" name="Picture 10" descr="A diagram of a diagram&#10;&#10;Description automatically generated">
            <a:extLst>
              <a:ext uri="{FF2B5EF4-FFF2-40B4-BE49-F238E27FC236}">
                <a16:creationId xmlns:a16="http://schemas.microsoft.com/office/drawing/2014/main" id="{11474B49-E595-0C9C-FAEE-AA97F7F95943}"/>
              </a:ext>
            </a:extLst>
          </p:cNvPr>
          <p:cNvPicPr>
            <a:picLocks noChangeAspect="1"/>
          </p:cNvPicPr>
          <p:nvPr/>
        </p:nvPicPr>
        <p:blipFill>
          <a:blip r:embed="rId3"/>
          <a:stretch>
            <a:fillRect/>
          </a:stretch>
        </p:blipFill>
        <p:spPr>
          <a:xfrm>
            <a:off x="1051562" y="2557566"/>
            <a:ext cx="3084573" cy="3768483"/>
          </a:xfrm>
          <a:prstGeom prst="rect">
            <a:avLst/>
          </a:prstGeom>
        </p:spPr>
      </p:pic>
    </p:spTree>
    <p:extLst>
      <p:ext uri="{BB962C8B-B14F-4D97-AF65-F5344CB8AC3E}">
        <p14:creationId xmlns:p14="http://schemas.microsoft.com/office/powerpoint/2010/main" val="1549374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7AE2A-01DF-DD7F-1247-B0A5D6EB33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0D989F-B32A-A816-E795-FA386083CB1C}"/>
              </a:ext>
            </a:extLst>
          </p:cNvPr>
          <p:cNvSpPr>
            <a:spLocks noGrp="1"/>
          </p:cNvSpPr>
          <p:nvPr>
            <p:ph type="title"/>
          </p:nvPr>
        </p:nvSpPr>
        <p:spPr/>
        <p:txBody>
          <a:bodyPr/>
          <a:lstStyle/>
          <a:p>
            <a:r>
              <a:rPr lang="en-US" b="0"/>
              <a:t>Bayesian Optimization </a:t>
            </a:r>
          </a:p>
        </p:txBody>
      </p:sp>
      <p:sp>
        <p:nvSpPr>
          <p:cNvPr id="6" name="Footer Placeholder 5">
            <a:extLst>
              <a:ext uri="{FF2B5EF4-FFF2-40B4-BE49-F238E27FC236}">
                <a16:creationId xmlns:a16="http://schemas.microsoft.com/office/drawing/2014/main" id="{DB40C0B2-83C4-70D6-236F-8BC60C262AEA}"/>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C549625A-6208-DB70-3076-3A3739A66791}"/>
              </a:ext>
            </a:extLst>
          </p:cNvPr>
          <p:cNvSpPr>
            <a:spLocks noGrp="1"/>
          </p:cNvSpPr>
          <p:nvPr>
            <p:ph type="sldNum" sz="quarter" idx="12"/>
          </p:nvPr>
        </p:nvSpPr>
        <p:spPr/>
        <p:txBody>
          <a:bodyPr/>
          <a:lstStyle/>
          <a:p>
            <a:fld id="{7D1BE87E-F0DE-A44C-894B-E142BEB21E42}" type="slidenum">
              <a:rPr lang="en-US" smtClean="0"/>
              <a:pPr/>
              <a:t>5</a:t>
            </a:fld>
            <a:endParaRPr lang="en-US"/>
          </a:p>
        </p:txBody>
      </p:sp>
      <p:sp>
        <p:nvSpPr>
          <p:cNvPr id="4" name="Date Placeholder 3">
            <a:extLst>
              <a:ext uri="{FF2B5EF4-FFF2-40B4-BE49-F238E27FC236}">
                <a16:creationId xmlns:a16="http://schemas.microsoft.com/office/drawing/2014/main" id="{8B558289-7AEC-2D8F-1D0C-D4168D06989E}"/>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BC22F0C2-5280-7C74-EF9F-1C9B8064D2B8}"/>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 Placeholder 2">
            <a:extLst>
              <a:ext uri="{FF2B5EF4-FFF2-40B4-BE49-F238E27FC236}">
                <a16:creationId xmlns:a16="http://schemas.microsoft.com/office/drawing/2014/main" id="{77A1D3DE-5962-FF2C-6895-B13C7ED9CDF8}"/>
              </a:ext>
            </a:extLst>
          </p:cNvPr>
          <p:cNvSpPr>
            <a:spLocks noGrp="1"/>
          </p:cNvSpPr>
          <p:nvPr>
            <p:ph type="body" sz="half" idx="2"/>
          </p:nvPr>
        </p:nvSpPr>
        <p:spPr>
          <a:xfrm>
            <a:off x="6868821" y="1567123"/>
            <a:ext cx="4726196" cy="3895694"/>
          </a:xfrm>
        </p:spPr>
        <p:txBody>
          <a:bodyPr/>
          <a:lstStyle/>
          <a:p>
            <a:pPr marL="285750" indent="-285750">
              <a:buFont typeface="Arial" panose="020B0604020202020204" pitchFamily="34" charset="0"/>
              <a:buChar char="•"/>
            </a:pPr>
            <a:r>
              <a:rPr lang="en-US" sz="1400" dirty="0"/>
              <a:t>A probabilistic surrogate model</a:t>
            </a:r>
            <a:r>
              <a:rPr lang="en-US" sz="1400" b="1" dirty="0"/>
              <a:t> </a:t>
            </a:r>
            <a:r>
              <a:rPr lang="en-US" sz="1400" dirty="0"/>
              <a:t>to approximate the unknown objective function</a:t>
            </a:r>
          </a:p>
          <a:p>
            <a:pPr marL="285750" indent="-285750">
              <a:buFont typeface="Arial" panose="020B0604020202020204" pitchFamily="34" charset="0"/>
              <a:buChar char="•"/>
            </a:pPr>
            <a:r>
              <a:rPr lang="en-US" sz="1400" dirty="0"/>
              <a:t>Balances exploration and exploitation</a:t>
            </a:r>
          </a:p>
          <a:p>
            <a:pPr marL="285750" indent="-285750">
              <a:buFont typeface="Arial" panose="020B0604020202020204" pitchFamily="34" charset="0"/>
              <a:buChar char="•"/>
            </a:pPr>
            <a:r>
              <a:rPr lang="en-US" sz="1400" dirty="0"/>
              <a:t>An </a:t>
            </a:r>
            <a:r>
              <a:rPr lang="en-US" sz="1400" b="1" dirty="0"/>
              <a:t>acquisition function</a:t>
            </a:r>
            <a:r>
              <a:rPr lang="en-US" sz="1400" dirty="0"/>
              <a:t> guides the search for the next point to evaluate </a:t>
            </a:r>
          </a:p>
          <a:p>
            <a:pPr marL="285750" indent="-285750">
              <a:buFont typeface="Arial" panose="020B0604020202020204" pitchFamily="34" charset="0"/>
              <a:buChar char="•"/>
            </a:pPr>
            <a:r>
              <a:rPr lang="en-US" sz="1400" dirty="0"/>
              <a:t>Few examples of acquisition functions are Expected Improvement (EI), Probability of Improvement (PI), and Upper Confidence Bound (UCB)</a:t>
            </a:r>
          </a:p>
          <a:p>
            <a:pPr marL="285750" indent="-285750">
              <a:buFont typeface="Arial" panose="020B0604020202020204" pitchFamily="34" charset="0"/>
              <a:buChar char="•"/>
            </a:pPr>
            <a:r>
              <a:rPr lang="en-US" sz="1400" dirty="0"/>
              <a:t>At each step, the model suggests the next point to evaluate based on past evaluations and the acquisition function</a:t>
            </a:r>
          </a:p>
          <a:p>
            <a:pPr marL="285750" indent="-285750">
              <a:buFont typeface="Arial" panose="020B0604020202020204" pitchFamily="34" charset="0"/>
              <a:buChar char="•"/>
            </a:pPr>
            <a:r>
              <a:rPr lang="en-US" sz="1400" dirty="0"/>
              <a:t>Surrogate model is updated with new data gathered and refine the search for global optimum</a:t>
            </a:r>
          </a:p>
          <a:p>
            <a:pPr marL="285750" indent="-285750">
              <a:buFont typeface="Arial" panose="020B0604020202020204" pitchFamily="34" charset="0"/>
              <a:buChar char="•"/>
            </a:pPr>
            <a:r>
              <a:rPr lang="en-US" sz="1400" dirty="0"/>
              <a:t>Widely used for optimization in particle accelerator application[3] and have robust frameworks available, ex. </a:t>
            </a:r>
            <a:r>
              <a:rPr lang="en-US" sz="1400" dirty="0" err="1"/>
              <a:t>Xopt</a:t>
            </a:r>
            <a:r>
              <a:rPr lang="en-US" sz="1400" dirty="0"/>
              <a:t>[4]</a:t>
            </a:r>
          </a:p>
          <a:p>
            <a:pPr marL="342900" indent="-342900">
              <a:buFont typeface="Arial" panose="020B0604020202020204" pitchFamily="34" charset="0"/>
              <a:buChar char="•"/>
            </a:pPr>
            <a:endParaRPr lang="en-US" sz="1400" dirty="0"/>
          </a:p>
          <a:p>
            <a:pPr marL="285750" indent="-285750">
              <a:buFont typeface="Arial" panose="020B0604020202020204" pitchFamily="34" charset="0"/>
              <a:buChar char="•"/>
            </a:pPr>
            <a:endParaRPr lang="en-US" sz="1400" dirty="0"/>
          </a:p>
          <a:p>
            <a:pPr marL="342900" indent="-342900">
              <a:buFont typeface="Arial" panose="020B0604020202020204" pitchFamily="34" charset="0"/>
              <a:buChar char="•"/>
            </a:pPr>
            <a:endParaRPr lang="en-US" sz="1800" dirty="0"/>
          </a:p>
        </p:txBody>
      </p:sp>
      <p:sp>
        <p:nvSpPr>
          <p:cNvPr id="11" name="Text Placeholder 2">
            <a:extLst>
              <a:ext uri="{FF2B5EF4-FFF2-40B4-BE49-F238E27FC236}">
                <a16:creationId xmlns:a16="http://schemas.microsoft.com/office/drawing/2014/main" id="{28837AE6-0286-DA31-B3E7-16D4D7BEAC47}"/>
              </a:ext>
            </a:extLst>
          </p:cNvPr>
          <p:cNvSpPr txBox="1">
            <a:spLocks/>
          </p:cNvSpPr>
          <p:nvPr/>
        </p:nvSpPr>
        <p:spPr>
          <a:xfrm>
            <a:off x="679938" y="4545760"/>
            <a:ext cx="11059663" cy="302571"/>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2000" kern="1200" baseline="0">
                <a:solidFill>
                  <a:schemeClr val="tx2"/>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100000"/>
              </a:lnSpc>
              <a:spcBef>
                <a:spcPts val="500"/>
              </a:spcBef>
              <a:buFont typeface="Arial" panose="020B0604020202020204" pitchFamily="34" charset="0"/>
              <a:buNone/>
              <a:defRPr sz="1400" kern="1200" baseline="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100000"/>
              </a:lnSpc>
              <a:spcBef>
                <a:spcPts val="500"/>
              </a:spcBef>
              <a:buFont typeface="Arial" panose="020B0604020202020204" pitchFamily="34" charset="0"/>
              <a:buNone/>
              <a:defRPr sz="1200" kern="1200" baseline="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100000"/>
              </a:lnSpc>
              <a:spcBef>
                <a:spcPts val="500"/>
              </a:spcBef>
              <a:buFont typeface="Arial" panose="020B0604020202020204" pitchFamily="34" charset="0"/>
              <a:buNone/>
              <a:defRPr sz="1000" kern="1200" baseline="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100000"/>
              </a:lnSpc>
              <a:spcBef>
                <a:spcPts val="500"/>
              </a:spcBef>
              <a:buFont typeface="Arial" panose="020B0604020202020204" pitchFamily="34" charset="0"/>
              <a:buNone/>
              <a:defRPr sz="1000" kern="1200" baseline="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marL="342900" indent="-342900">
              <a:buFont typeface="Arial" panose="020B0604020202020204" pitchFamily="34" charset="0"/>
              <a:buChar char="•"/>
            </a:pPr>
            <a:endParaRPr lang="en-US" sz="140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9ABC6D0D-2D63-C7B2-2B31-AB6032C0D8A4}"/>
                  </a:ext>
                </a:extLst>
              </p:cNvPr>
              <p:cNvSpPr txBox="1"/>
              <p:nvPr/>
            </p:nvSpPr>
            <p:spPr>
              <a:xfrm>
                <a:off x="506302" y="4478660"/>
                <a:ext cx="6162474" cy="1495303"/>
              </a:xfrm>
              <a:prstGeom prst="roundRect">
                <a:avLst/>
              </a:prstGeom>
              <a:solidFill>
                <a:schemeClr val="tx2">
                  <a:lumMod val="20000"/>
                  <a:lumOff val="80000"/>
                </a:schemeClr>
              </a:solidFill>
              <a:ln w="12700">
                <a:solidFill>
                  <a:schemeClr val="tx1"/>
                </a:solidFill>
              </a:ln>
              <a:effectLst>
                <a:outerShdw blurRad="50800" dist="38100" dir="8100000" algn="tr" rotWithShape="0">
                  <a:prstClr val="black">
                    <a:alpha val="40000"/>
                  </a:prstClr>
                </a:outerShdw>
              </a:effectLst>
            </p:spPr>
            <p:txBody>
              <a:bodyPr wrap="square" rtlCol="0">
                <a:spAutoFit/>
              </a:bodyPr>
              <a:lstStyle/>
              <a:p>
                <a:pPr marL="171450" indent="-171450">
                  <a:lnSpc>
                    <a:spcPct val="150000"/>
                  </a:lnSpc>
                  <a:buFont typeface="Arial" panose="020B0604020202020204" pitchFamily="34" charset="0"/>
                  <a:buChar char="•"/>
                </a:pPr>
                <a:r>
                  <a:rPr lang="en-US" sz="1400"/>
                  <a:t>BO is sample efficient but slow [ in traditional form O(</a:t>
                </a:r>
                <a14:m>
                  <m:oMath xmlns:m="http://schemas.openxmlformats.org/officeDocument/2006/math">
                    <m:sSup>
                      <m:sSupPr>
                        <m:ctrlPr>
                          <a:rPr lang="en-US" sz="1400" i="1" smtClean="0">
                            <a:latin typeface="Cambria Math" panose="02040503050406030204" pitchFamily="18" charset="0"/>
                          </a:rPr>
                        </m:ctrlPr>
                      </m:sSupPr>
                      <m:e>
                        <m:r>
                          <a:rPr lang="en-US" sz="1400" b="0" i="1" smtClean="0">
                            <a:latin typeface="Cambria Math" panose="02040503050406030204" pitchFamily="18" charset="0"/>
                          </a:rPr>
                          <m:t>𝑛</m:t>
                        </m:r>
                      </m:e>
                      <m:sup>
                        <m:r>
                          <a:rPr lang="en-US" sz="1400" b="0" i="1" smtClean="0">
                            <a:latin typeface="Cambria Math" panose="02040503050406030204" pitchFamily="18" charset="0"/>
                          </a:rPr>
                          <m:t>3</m:t>
                        </m:r>
                      </m:sup>
                    </m:sSup>
                  </m:oMath>
                </a14:m>
                <a:r>
                  <a:rPr lang="en-US" sz="1400"/>
                  <a:t>) ] </a:t>
                </a:r>
              </a:p>
              <a:p>
                <a:pPr marL="171450" indent="-171450">
                  <a:lnSpc>
                    <a:spcPct val="150000"/>
                  </a:lnSpc>
                  <a:buFont typeface="Arial" panose="020B0604020202020204" pitchFamily="34" charset="0"/>
                  <a:buChar char="•"/>
                </a:pPr>
                <a:r>
                  <a:rPr lang="en-US" sz="1400"/>
                  <a:t>Scaling can be improved with alternative approaches such as correlated kernels, physics informed kernels or BNN instead of GP</a:t>
                </a:r>
              </a:p>
              <a:p>
                <a:pPr marL="171450" indent="-171450">
                  <a:lnSpc>
                    <a:spcPct val="150000"/>
                  </a:lnSpc>
                  <a:buFont typeface="Arial" panose="020B0604020202020204" pitchFamily="34" charset="0"/>
                  <a:buChar char="•"/>
                </a:pPr>
                <a:r>
                  <a:rPr lang="en-US" sz="1400"/>
                  <a:t>More suitable with expensive simulations</a:t>
                </a:r>
              </a:p>
            </p:txBody>
          </p:sp>
        </mc:Choice>
        <mc:Fallback xmlns="">
          <p:sp>
            <p:nvSpPr>
              <p:cNvPr id="12" name="TextBox 11">
                <a:extLst>
                  <a:ext uri="{FF2B5EF4-FFF2-40B4-BE49-F238E27FC236}">
                    <a16:creationId xmlns:a16="http://schemas.microsoft.com/office/drawing/2014/main" id="{9ABC6D0D-2D63-C7B2-2B31-AB6032C0D8A4}"/>
                  </a:ext>
                </a:extLst>
              </p:cNvPr>
              <p:cNvSpPr txBox="1">
                <a:spLocks noRot="1" noChangeAspect="1" noMove="1" noResize="1" noEditPoints="1" noAdjustHandles="1" noChangeArrowheads="1" noChangeShapeType="1" noTextEdit="1"/>
              </p:cNvSpPr>
              <p:nvPr/>
            </p:nvSpPr>
            <p:spPr>
              <a:xfrm>
                <a:off x="506302" y="4478660"/>
                <a:ext cx="6162474" cy="1495303"/>
              </a:xfrm>
              <a:prstGeom prst="roundRect">
                <a:avLst/>
              </a:prstGeom>
              <a:blipFill>
                <a:blip r:embed="rId3"/>
                <a:stretch>
                  <a:fillRect/>
                </a:stretch>
              </a:blipFill>
              <a:ln w="12700">
                <a:solidFill>
                  <a:schemeClr val="tx1"/>
                </a:solidFill>
              </a:ln>
              <a:effectLst>
                <a:outerShdw blurRad="50800" dist="38100" dir="8100000" algn="tr" rotWithShape="0">
                  <a:prstClr val="black">
                    <a:alpha val="40000"/>
                  </a:prstClr>
                </a:outerShdw>
              </a:effectLst>
            </p:spPr>
            <p:txBody>
              <a:bodyPr/>
              <a:lstStyle/>
              <a:p>
                <a:r>
                  <a:rPr lang="en-US">
                    <a:noFill/>
                  </a:rPr>
                  <a:t> </a:t>
                </a:r>
              </a:p>
            </p:txBody>
          </p:sp>
        </mc:Fallback>
      </mc:AlternateContent>
      <p:pic>
        <p:nvPicPr>
          <p:cNvPr id="19" name="Picture 18">
            <a:extLst>
              <a:ext uri="{FF2B5EF4-FFF2-40B4-BE49-F238E27FC236}">
                <a16:creationId xmlns:a16="http://schemas.microsoft.com/office/drawing/2014/main" id="{7E5639AE-F859-235F-CC50-9A62562C16F7}"/>
              </a:ext>
            </a:extLst>
          </p:cNvPr>
          <p:cNvPicPr>
            <a:picLocks noChangeAspect="1"/>
          </p:cNvPicPr>
          <p:nvPr/>
        </p:nvPicPr>
        <p:blipFill>
          <a:blip r:embed="rId4"/>
          <a:stretch>
            <a:fillRect/>
          </a:stretch>
        </p:blipFill>
        <p:spPr>
          <a:xfrm>
            <a:off x="396208" y="1264075"/>
            <a:ext cx="6382663" cy="3191332"/>
          </a:xfrm>
          <a:prstGeom prst="rect">
            <a:avLst/>
          </a:prstGeom>
        </p:spPr>
      </p:pic>
    </p:spTree>
    <p:extLst>
      <p:ext uri="{BB962C8B-B14F-4D97-AF65-F5344CB8AC3E}">
        <p14:creationId xmlns:p14="http://schemas.microsoft.com/office/powerpoint/2010/main" val="774741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F4E68-1158-A3B6-DF77-E3C2AE4C38C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5AA2B3-AF97-6D3A-B327-436537503866}"/>
              </a:ext>
            </a:extLst>
          </p:cNvPr>
          <p:cNvSpPr>
            <a:spLocks noGrp="1"/>
          </p:cNvSpPr>
          <p:nvPr>
            <p:ph type="title"/>
          </p:nvPr>
        </p:nvSpPr>
        <p:spPr/>
        <p:txBody>
          <a:bodyPr/>
          <a:lstStyle/>
          <a:p>
            <a:r>
              <a:rPr lang="en-US" b="0"/>
              <a:t>Reinforcement Learning</a:t>
            </a:r>
          </a:p>
        </p:txBody>
      </p:sp>
      <p:sp>
        <p:nvSpPr>
          <p:cNvPr id="3" name="Text Placeholder 2">
            <a:extLst>
              <a:ext uri="{FF2B5EF4-FFF2-40B4-BE49-F238E27FC236}">
                <a16:creationId xmlns:a16="http://schemas.microsoft.com/office/drawing/2014/main" id="{03E59085-30BD-4C6A-9B14-2AC1A4BA529F}"/>
              </a:ext>
            </a:extLst>
          </p:cNvPr>
          <p:cNvSpPr>
            <a:spLocks noGrp="1"/>
          </p:cNvSpPr>
          <p:nvPr>
            <p:ph type="body" sz="half" idx="2"/>
          </p:nvPr>
        </p:nvSpPr>
        <p:spPr>
          <a:xfrm>
            <a:off x="6096000" y="1688657"/>
            <a:ext cx="5443415" cy="4891433"/>
          </a:xfrm>
        </p:spPr>
        <p:txBody>
          <a:bodyPr/>
          <a:lstStyle/>
          <a:p>
            <a:pPr marL="342900" indent="-342900">
              <a:buFont typeface="Arial" panose="020B0604020202020204" pitchFamily="34" charset="0"/>
              <a:buChar char="•"/>
            </a:pPr>
            <a:r>
              <a:rPr lang="en-US" sz="1400"/>
              <a:t>Reinforcement Learning (RL) is a controls algorithm by design</a:t>
            </a:r>
          </a:p>
          <a:p>
            <a:pPr marL="342900" indent="-342900">
              <a:buFont typeface="Arial" panose="020B0604020202020204" pitchFamily="34" charset="0"/>
              <a:buChar char="•"/>
            </a:pPr>
            <a:r>
              <a:rPr lang="en-US" sz="1400"/>
              <a:t>It iteratively interacts with the environment to learn</a:t>
            </a:r>
          </a:p>
          <a:p>
            <a:pPr marL="342900" indent="-342900">
              <a:buFont typeface="Arial" panose="020B0604020202020204" pitchFamily="34" charset="0"/>
              <a:buChar char="•"/>
            </a:pPr>
            <a:r>
              <a:rPr lang="en-US" sz="1400"/>
              <a:t>The agent produces an action and applies to the environment</a:t>
            </a:r>
          </a:p>
          <a:p>
            <a:pPr marL="342900" indent="-342900">
              <a:buFont typeface="Arial" panose="020B0604020202020204" pitchFamily="34" charset="0"/>
              <a:buChar char="•"/>
            </a:pPr>
            <a:r>
              <a:rPr lang="en-US" sz="1400"/>
              <a:t>The environment provides a reward (similar to fitness in GA), </a:t>
            </a:r>
          </a:p>
          <a:p>
            <a:pPr marL="342900" indent="-342900">
              <a:buFont typeface="Arial" panose="020B0604020202020204" pitchFamily="34" charset="0"/>
              <a:buChar char="•"/>
            </a:pPr>
            <a:r>
              <a:rPr lang="en-US" sz="1400"/>
              <a:t>Reward quantifies how good a given action was </a:t>
            </a:r>
          </a:p>
          <a:p>
            <a:pPr marL="342900" indent="-342900">
              <a:buFont typeface="Arial" panose="020B0604020202020204" pitchFamily="34" charset="0"/>
              <a:buChar char="•"/>
            </a:pPr>
            <a:r>
              <a:rPr lang="en-US" sz="1400"/>
              <a:t>Balances between exploration and exploitation to learn global optimal</a:t>
            </a:r>
          </a:p>
          <a:p>
            <a:pPr marL="342900" indent="-342900">
              <a:buFont typeface="Arial" panose="020B0604020202020204" pitchFamily="34" charset="0"/>
              <a:buChar char="•"/>
            </a:pPr>
            <a:r>
              <a:rPr lang="en-US" sz="1400"/>
              <a:t>A few examples of deep RL algorithms are, Deep Q-network, Deep Deterministic Policy Gradient (DDPG), Twin-Delayed DDPG (TD3)</a:t>
            </a:r>
          </a:p>
          <a:p>
            <a:pPr marL="342900" indent="-342900">
              <a:buFont typeface="Arial" panose="020B0604020202020204" pitchFamily="34" charset="0"/>
              <a:buChar char="•"/>
            </a:pPr>
            <a:r>
              <a:rPr lang="en-US" sz="1400"/>
              <a:t>SOCT: Scientific Optimization and Control Toolkit; a robust RL toolkit designed with a focus on scientific applications (actively maintained; addition of new recent algorithms) [5]</a:t>
            </a:r>
          </a:p>
          <a:p>
            <a:pPr marL="342900" indent="-342900">
              <a:buFont typeface="Arial" panose="020B0604020202020204" pitchFamily="34" charset="0"/>
              <a:buChar char="•"/>
            </a:pPr>
            <a:endParaRPr lang="en-US" sz="1400"/>
          </a:p>
        </p:txBody>
      </p:sp>
      <p:sp>
        <p:nvSpPr>
          <p:cNvPr id="6" name="Footer Placeholder 5">
            <a:extLst>
              <a:ext uri="{FF2B5EF4-FFF2-40B4-BE49-F238E27FC236}">
                <a16:creationId xmlns:a16="http://schemas.microsoft.com/office/drawing/2014/main" id="{8E673CB7-EC5F-A4E2-262A-AF880381D029}"/>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850B918D-3DC2-4D99-FAE1-D49DA277327F}"/>
              </a:ext>
            </a:extLst>
          </p:cNvPr>
          <p:cNvSpPr>
            <a:spLocks noGrp="1"/>
          </p:cNvSpPr>
          <p:nvPr>
            <p:ph type="sldNum" sz="quarter" idx="12"/>
          </p:nvPr>
        </p:nvSpPr>
        <p:spPr/>
        <p:txBody>
          <a:bodyPr/>
          <a:lstStyle/>
          <a:p>
            <a:fld id="{7D1BE87E-F0DE-A44C-894B-E142BEB21E42}" type="slidenum">
              <a:rPr lang="en-US" smtClean="0"/>
              <a:pPr/>
              <a:t>6</a:t>
            </a:fld>
            <a:endParaRPr lang="en-US"/>
          </a:p>
        </p:txBody>
      </p:sp>
      <p:sp>
        <p:nvSpPr>
          <p:cNvPr id="4" name="Date Placeholder 3">
            <a:extLst>
              <a:ext uri="{FF2B5EF4-FFF2-40B4-BE49-F238E27FC236}">
                <a16:creationId xmlns:a16="http://schemas.microsoft.com/office/drawing/2014/main" id="{DD8EF9B8-C9D0-B561-953C-CE075017FA3A}"/>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288B5D24-F6CA-91EC-E5BC-44CC98087CF4}"/>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B684390-965E-CA5E-6133-417FCBE2BFCE}"/>
              </a:ext>
            </a:extLst>
          </p:cNvPr>
          <p:cNvSpPr txBox="1"/>
          <p:nvPr/>
        </p:nvSpPr>
        <p:spPr>
          <a:xfrm>
            <a:off x="652585" y="4508653"/>
            <a:ext cx="5181599" cy="1137830"/>
          </a:xfrm>
          <a:prstGeom prst="roundRect">
            <a:avLst/>
          </a:prstGeom>
          <a:solidFill>
            <a:schemeClr val="tx2">
              <a:lumMod val="20000"/>
              <a:lumOff val="80000"/>
            </a:schemeClr>
          </a:solidFill>
          <a:ln w="12700">
            <a:solidFill>
              <a:schemeClr val="tx1"/>
            </a:solidFill>
          </a:ln>
          <a:effectLst>
            <a:outerShdw blurRad="50800" dist="38100" dir="8100000" algn="tr" rotWithShape="0">
              <a:prstClr val="black">
                <a:alpha val="40000"/>
              </a:prstClr>
            </a:outerShdw>
          </a:effectLst>
        </p:spPr>
        <p:txBody>
          <a:bodyPr wrap="square" rtlCol="0">
            <a:spAutoFit/>
          </a:bodyPr>
          <a:lstStyle/>
          <a:p>
            <a:pPr marL="171450" indent="-171450">
              <a:lnSpc>
                <a:spcPct val="150000"/>
              </a:lnSpc>
              <a:buFont typeface="Arial" panose="020B0604020202020204" pitchFamily="34" charset="0"/>
              <a:buChar char="•"/>
            </a:pPr>
            <a:r>
              <a:rPr lang="en-US" sz="1400"/>
              <a:t>In its traditional form deep RL is not sample efficient</a:t>
            </a:r>
          </a:p>
          <a:p>
            <a:pPr marL="171450" indent="-171450">
              <a:lnSpc>
                <a:spcPct val="150000"/>
              </a:lnSpc>
              <a:buFont typeface="Arial" panose="020B0604020202020204" pitchFamily="34" charset="0"/>
              <a:buChar char="•"/>
            </a:pPr>
            <a:r>
              <a:rPr lang="en-US" sz="1400"/>
              <a:t>Requires many interactions with the simulation</a:t>
            </a:r>
          </a:p>
          <a:p>
            <a:pPr marL="171450" indent="-171450">
              <a:lnSpc>
                <a:spcPct val="150000"/>
              </a:lnSpc>
              <a:buFont typeface="Arial" panose="020B0604020202020204" pitchFamily="34" charset="0"/>
              <a:buChar char="•"/>
            </a:pPr>
            <a:r>
              <a:rPr lang="en-US" sz="1400"/>
              <a:t>More suitable with fast and less expensive simulations</a:t>
            </a:r>
          </a:p>
        </p:txBody>
      </p:sp>
      <p:sp>
        <p:nvSpPr>
          <p:cNvPr id="9" name="TextBox 8">
            <a:extLst>
              <a:ext uri="{FF2B5EF4-FFF2-40B4-BE49-F238E27FC236}">
                <a16:creationId xmlns:a16="http://schemas.microsoft.com/office/drawing/2014/main" id="{E1561923-B18B-5259-AF9F-2044A3B52550}"/>
              </a:ext>
            </a:extLst>
          </p:cNvPr>
          <p:cNvSpPr txBox="1"/>
          <p:nvPr/>
        </p:nvSpPr>
        <p:spPr>
          <a:xfrm>
            <a:off x="2770921" y="5807801"/>
            <a:ext cx="6222429" cy="340519"/>
          </a:xfrm>
          <a:prstGeom prst="roundRect">
            <a:avLst/>
          </a:prstGeom>
          <a:solidFill>
            <a:schemeClr val="tx1">
              <a:lumMod val="65000"/>
              <a:lumOff val="35000"/>
            </a:schemeClr>
          </a:solidFill>
          <a:ln w="12700">
            <a:solidFill>
              <a:schemeClr val="tx2">
                <a:lumMod val="20000"/>
                <a:lumOff val="80000"/>
              </a:schemeClr>
            </a:solidFill>
          </a:ln>
          <a:effectLst>
            <a:outerShdw blurRad="50800" dist="38100" dir="8100000" algn="tr" rotWithShape="0">
              <a:prstClr val="black">
                <a:alpha val="40000"/>
              </a:prstClr>
            </a:outerShdw>
          </a:effectLst>
        </p:spPr>
        <p:txBody>
          <a:bodyPr wrap="square" rtlCol="0">
            <a:spAutoFit/>
          </a:bodyPr>
          <a:lstStyle/>
          <a:p>
            <a:r>
              <a:rPr lang="en-US" sz="1400">
                <a:solidFill>
                  <a:schemeClr val="bg1"/>
                </a:solidFill>
              </a:rPr>
              <a:t>RL can be modified to leverage differential simulations to be sample efficient</a:t>
            </a:r>
          </a:p>
        </p:txBody>
      </p:sp>
      <p:pic>
        <p:nvPicPr>
          <p:cNvPr id="12" name="Picture 11">
            <a:extLst>
              <a:ext uri="{FF2B5EF4-FFF2-40B4-BE49-F238E27FC236}">
                <a16:creationId xmlns:a16="http://schemas.microsoft.com/office/drawing/2014/main" id="{2619DE51-1B7F-F0EA-D737-1481CC1BFB22}"/>
              </a:ext>
            </a:extLst>
          </p:cNvPr>
          <p:cNvPicPr>
            <a:picLocks noChangeAspect="1"/>
          </p:cNvPicPr>
          <p:nvPr/>
        </p:nvPicPr>
        <p:blipFill>
          <a:blip r:embed="rId3"/>
          <a:srcRect/>
          <a:stretch/>
        </p:blipFill>
        <p:spPr>
          <a:xfrm>
            <a:off x="1105877" y="1740703"/>
            <a:ext cx="4036645" cy="2384706"/>
          </a:xfrm>
          <a:prstGeom prst="rect">
            <a:avLst/>
          </a:prstGeom>
        </p:spPr>
      </p:pic>
      <p:sp>
        <p:nvSpPr>
          <p:cNvPr id="13" name="TextBox 12">
            <a:extLst>
              <a:ext uri="{FF2B5EF4-FFF2-40B4-BE49-F238E27FC236}">
                <a16:creationId xmlns:a16="http://schemas.microsoft.com/office/drawing/2014/main" id="{7EA2BC60-6270-BA73-F8EC-B4A1A7304B2D}"/>
              </a:ext>
            </a:extLst>
          </p:cNvPr>
          <p:cNvSpPr txBox="1"/>
          <p:nvPr/>
        </p:nvSpPr>
        <p:spPr>
          <a:xfrm>
            <a:off x="652585" y="1391138"/>
            <a:ext cx="1846659" cy="369332"/>
          </a:xfrm>
          <a:prstGeom prst="rect">
            <a:avLst/>
          </a:prstGeom>
          <a:noFill/>
        </p:spPr>
        <p:txBody>
          <a:bodyPr wrap="none" rtlCol="0">
            <a:spAutoFit/>
          </a:bodyPr>
          <a:lstStyle/>
          <a:p>
            <a:r>
              <a:rPr lang="en-US" b="1"/>
              <a:t>Actor-Critic setup</a:t>
            </a:r>
          </a:p>
        </p:txBody>
      </p:sp>
    </p:spTree>
    <p:extLst>
      <p:ext uri="{BB962C8B-B14F-4D97-AF65-F5344CB8AC3E}">
        <p14:creationId xmlns:p14="http://schemas.microsoft.com/office/powerpoint/2010/main" val="1283784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2288BE-ADB8-8342-118A-541DDD20D8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FF60C5-A4B2-F095-1C5E-2FE6736246C8}"/>
              </a:ext>
            </a:extLst>
          </p:cNvPr>
          <p:cNvSpPr>
            <a:spLocks noGrp="1"/>
          </p:cNvSpPr>
          <p:nvPr>
            <p:ph type="title"/>
          </p:nvPr>
        </p:nvSpPr>
        <p:spPr/>
        <p:txBody>
          <a:bodyPr/>
          <a:lstStyle/>
          <a:p>
            <a:r>
              <a:rPr lang="en-US"/>
              <a:t>Deep Differential Reinforcement Learning</a:t>
            </a:r>
            <a:endParaRPr lang="en-US" sz="2000"/>
          </a:p>
        </p:txBody>
      </p:sp>
      <p:sp>
        <p:nvSpPr>
          <p:cNvPr id="6" name="Footer Placeholder 5">
            <a:extLst>
              <a:ext uri="{FF2B5EF4-FFF2-40B4-BE49-F238E27FC236}">
                <a16:creationId xmlns:a16="http://schemas.microsoft.com/office/drawing/2014/main" id="{7B188576-228E-6C44-4A44-F11149724BCD}"/>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D5B9456F-C30C-4D3D-0AA6-5E30372AE434}"/>
              </a:ext>
            </a:extLst>
          </p:cNvPr>
          <p:cNvSpPr>
            <a:spLocks noGrp="1"/>
          </p:cNvSpPr>
          <p:nvPr>
            <p:ph type="sldNum" sz="quarter" idx="12"/>
          </p:nvPr>
        </p:nvSpPr>
        <p:spPr/>
        <p:txBody>
          <a:bodyPr/>
          <a:lstStyle/>
          <a:p>
            <a:fld id="{7D1BE87E-F0DE-A44C-894B-E142BEB21E42}" type="slidenum">
              <a:rPr lang="en-US" smtClean="0"/>
              <a:pPr/>
              <a:t>7</a:t>
            </a:fld>
            <a:endParaRPr lang="en-US"/>
          </a:p>
        </p:txBody>
      </p:sp>
      <p:sp>
        <p:nvSpPr>
          <p:cNvPr id="4" name="Date Placeholder 3">
            <a:extLst>
              <a:ext uri="{FF2B5EF4-FFF2-40B4-BE49-F238E27FC236}">
                <a16:creationId xmlns:a16="http://schemas.microsoft.com/office/drawing/2014/main" id="{B3739177-2380-1453-6767-23E70AFF5A56}"/>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A9834C4D-F80F-EE50-BF62-A3E1DFF98D01}"/>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3" name="Text Placeholder 4">
            <a:extLst>
              <a:ext uri="{FF2B5EF4-FFF2-40B4-BE49-F238E27FC236}">
                <a16:creationId xmlns:a16="http://schemas.microsoft.com/office/drawing/2014/main" id="{E96929D4-4D9B-1601-CFCF-52349C82C47A}"/>
              </a:ext>
            </a:extLst>
          </p:cNvPr>
          <p:cNvSpPr>
            <a:spLocks noGrp="1"/>
          </p:cNvSpPr>
          <p:nvPr>
            <p:ph type="body" sz="half" idx="2"/>
          </p:nvPr>
        </p:nvSpPr>
        <p:spPr>
          <a:xfrm>
            <a:off x="417229" y="1434616"/>
            <a:ext cx="10281839" cy="4891433"/>
          </a:xfrm>
        </p:spPr>
        <p:txBody>
          <a:bodyPr/>
          <a:lstStyle/>
          <a:p>
            <a:pPr marL="285750" indent="-285750">
              <a:buFont typeface="Arial" panose="020B0604020202020204" pitchFamily="34" charset="0"/>
              <a:buChar char="•"/>
            </a:pPr>
            <a:r>
              <a:rPr lang="en-US"/>
              <a:t>Deep Differential Reinforcement Learning (DDRL) requires differential environment</a:t>
            </a:r>
          </a:p>
          <a:p>
            <a:pPr marL="285750" indent="-285750">
              <a:buFont typeface="Arial" panose="020B0604020202020204" pitchFamily="34" charset="0"/>
              <a:buChar char="•"/>
            </a:pPr>
            <a:r>
              <a:rPr lang="en-US"/>
              <a:t>Learns quickly by leveraging back-propagation via environment</a:t>
            </a:r>
          </a:p>
        </p:txBody>
      </p:sp>
      <p:pic>
        <p:nvPicPr>
          <p:cNvPr id="13" name="Picture 12" descr="A diagram of a mathematical equation&#10;&#10;AI-generated content may be incorrect.">
            <a:extLst>
              <a:ext uri="{FF2B5EF4-FFF2-40B4-BE49-F238E27FC236}">
                <a16:creationId xmlns:a16="http://schemas.microsoft.com/office/drawing/2014/main" id="{23A2ED51-2506-31D4-009B-F06856A0FC72}"/>
              </a:ext>
            </a:extLst>
          </p:cNvPr>
          <p:cNvPicPr>
            <a:picLocks noChangeAspect="1"/>
          </p:cNvPicPr>
          <p:nvPr/>
        </p:nvPicPr>
        <p:blipFill>
          <a:blip r:embed="rId3"/>
          <a:stretch>
            <a:fillRect/>
          </a:stretch>
        </p:blipFill>
        <p:spPr>
          <a:xfrm>
            <a:off x="2305130" y="2419796"/>
            <a:ext cx="8935428" cy="3320472"/>
          </a:xfrm>
          <a:prstGeom prst="rect">
            <a:avLst/>
          </a:prstGeom>
        </p:spPr>
      </p:pic>
    </p:spTree>
    <p:extLst>
      <p:ext uri="{BB962C8B-B14F-4D97-AF65-F5344CB8AC3E}">
        <p14:creationId xmlns:p14="http://schemas.microsoft.com/office/powerpoint/2010/main" val="2114689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AC9FD-4E9E-9E29-A10A-F840AEFD59FA}"/>
              </a:ext>
            </a:extLst>
          </p:cNvPr>
          <p:cNvSpPr>
            <a:spLocks noGrp="1"/>
          </p:cNvSpPr>
          <p:nvPr>
            <p:ph type="title"/>
          </p:nvPr>
        </p:nvSpPr>
        <p:spPr/>
        <p:txBody>
          <a:bodyPr/>
          <a:lstStyle/>
          <a:p>
            <a:r>
              <a:rPr lang="en-US"/>
              <a:t>Problem Setup</a:t>
            </a:r>
          </a:p>
        </p:txBody>
      </p:sp>
    </p:spTree>
    <p:extLst>
      <p:ext uri="{BB962C8B-B14F-4D97-AF65-F5344CB8AC3E}">
        <p14:creationId xmlns:p14="http://schemas.microsoft.com/office/powerpoint/2010/main" val="20064339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7C577E-26E6-1736-621F-2C93DA41951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23DF4A3-708A-1454-B667-982303986299}"/>
              </a:ext>
            </a:extLst>
          </p:cNvPr>
          <p:cNvSpPr>
            <a:spLocks noGrp="1"/>
          </p:cNvSpPr>
          <p:nvPr>
            <p:ph type="title"/>
          </p:nvPr>
        </p:nvSpPr>
        <p:spPr/>
        <p:txBody>
          <a:bodyPr/>
          <a:lstStyle/>
          <a:p>
            <a:r>
              <a:rPr lang="en-US"/>
              <a:t>Multi-Objective Optimization at CEBAF</a:t>
            </a:r>
            <a:endParaRPr lang="en-US" sz="2000"/>
          </a:p>
        </p:txBody>
      </p:sp>
      <p:sp>
        <p:nvSpPr>
          <p:cNvPr id="6" name="Footer Placeholder 5">
            <a:extLst>
              <a:ext uri="{FF2B5EF4-FFF2-40B4-BE49-F238E27FC236}">
                <a16:creationId xmlns:a16="http://schemas.microsoft.com/office/drawing/2014/main" id="{1DB707A4-A4F9-DE91-5ECC-2EB6203D38EA}"/>
              </a:ext>
            </a:extLst>
          </p:cNvPr>
          <p:cNvSpPr>
            <a:spLocks noGrp="1"/>
          </p:cNvSpPr>
          <p:nvPr>
            <p:ph type="ftr" sz="quarter" idx="11"/>
          </p:nvPr>
        </p:nvSpPr>
        <p:spPr/>
        <p:txBody>
          <a:bodyPr/>
          <a:lstStyle/>
          <a:p>
            <a:r>
              <a:rPr lang="en-US"/>
              <a:t>Harnessing the Power of Differential Simulations</a:t>
            </a:r>
          </a:p>
        </p:txBody>
      </p:sp>
      <p:sp>
        <p:nvSpPr>
          <p:cNvPr id="7" name="Slide Number Placeholder 6">
            <a:extLst>
              <a:ext uri="{FF2B5EF4-FFF2-40B4-BE49-F238E27FC236}">
                <a16:creationId xmlns:a16="http://schemas.microsoft.com/office/drawing/2014/main" id="{A39B5E7B-7072-5C2C-2DF5-F3BF5A3C1735}"/>
              </a:ext>
            </a:extLst>
          </p:cNvPr>
          <p:cNvSpPr>
            <a:spLocks noGrp="1"/>
          </p:cNvSpPr>
          <p:nvPr>
            <p:ph type="sldNum" sz="quarter" idx="12"/>
          </p:nvPr>
        </p:nvSpPr>
        <p:spPr/>
        <p:txBody>
          <a:bodyPr/>
          <a:lstStyle/>
          <a:p>
            <a:fld id="{7D1BE87E-F0DE-A44C-894B-E142BEB21E42}" type="slidenum">
              <a:rPr lang="en-US" smtClean="0"/>
              <a:pPr/>
              <a:t>9</a:t>
            </a:fld>
            <a:endParaRPr lang="en-US"/>
          </a:p>
        </p:txBody>
      </p:sp>
      <p:sp>
        <p:nvSpPr>
          <p:cNvPr id="4" name="Date Placeholder 3">
            <a:extLst>
              <a:ext uri="{FF2B5EF4-FFF2-40B4-BE49-F238E27FC236}">
                <a16:creationId xmlns:a16="http://schemas.microsoft.com/office/drawing/2014/main" id="{4E3F8D82-A4EC-F009-B7D0-4812C2865FFA}"/>
              </a:ext>
            </a:extLst>
          </p:cNvPr>
          <p:cNvSpPr>
            <a:spLocks noGrp="1"/>
          </p:cNvSpPr>
          <p:nvPr>
            <p:ph type="dt" sz="half" idx="10"/>
          </p:nvPr>
        </p:nvSpPr>
        <p:spPr/>
        <p:txBody>
          <a:bodyPr/>
          <a:lstStyle/>
          <a:p>
            <a:r>
              <a:rPr lang="en-US"/>
              <a:t>4/9/25</a:t>
            </a:r>
          </a:p>
        </p:txBody>
      </p:sp>
      <p:cxnSp>
        <p:nvCxnSpPr>
          <p:cNvPr id="8" name="Straight Connector 7">
            <a:extLst>
              <a:ext uri="{FF2B5EF4-FFF2-40B4-BE49-F238E27FC236}">
                <a16:creationId xmlns:a16="http://schemas.microsoft.com/office/drawing/2014/main" id="{CE9286F8-BEF7-E7D7-CD68-91ADCCDF2EDC}"/>
              </a:ext>
            </a:extLst>
          </p:cNvPr>
          <p:cNvCxnSpPr>
            <a:cxnSpLocks/>
          </p:cNvCxnSpPr>
          <p:nvPr/>
        </p:nvCxnSpPr>
        <p:spPr>
          <a:xfrm>
            <a:off x="417229" y="1211517"/>
            <a:ext cx="10823329"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B6D3ACED-3EBD-8C1B-AF85-24AC68419974}"/>
              </a:ext>
            </a:extLst>
          </p:cNvPr>
          <p:cNvSpPr>
            <a:spLocks noGrp="1"/>
          </p:cNvSpPr>
          <p:nvPr>
            <p:ph type="body" sz="half" idx="2"/>
          </p:nvPr>
        </p:nvSpPr>
        <p:spPr>
          <a:xfrm>
            <a:off x="309093" y="1319201"/>
            <a:ext cx="7373429" cy="4891433"/>
          </a:xfrm>
        </p:spPr>
        <p:txBody>
          <a:bodyPr/>
          <a:lstStyle/>
          <a:p>
            <a:pPr marL="342900" indent="-342900">
              <a:buFont typeface="Arial" panose="020B0604020202020204" pitchFamily="34" charset="0"/>
              <a:buChar char="•"/>
            </a:pPr>
            <a:r>
              <a:rPr lang="en-US" sz="1400"/>
              <a:t>Continuous Electron Beam Accelerator Facility uses super conducting RF cavities</a:t>
            </a:r>
          </a:p>
          <a:p>
            <a:pPr marL="342900" indent="-342900">
              <a:buFont typeface="Arial" panose="020B0604020202020204" pitchFamily="34" charset="0"/>
              <a:buChar char="•"/>
            </a:pPr>
            <a:r>
              <a:rPr lang="en-US" sz="1400"/>
              <a:t>The facility uses total 25 cryo-modules with roughly 200 cavities in each </a:t>
            </a:r>
            <a:r>
              <a:rPr lang="en-US" sz="1400" err="1"/>
              <a:t>linac</a:t>
            </a:r>
            <a:endParaRPr lang="en-US" sz="1400"/>
          </a:p>
          <a:p>
            <a:pPr marL="342900" indent="-342900">
              <a:buFont typeface="Arial" panose="020B0604020202020204" pitchFamily="34" charset="0"/>
              <a:buChar char="•"/>
            </a:pPr>
            <a:r>
              <a:rPr lang="en-US" sz="1400"/>
              <a:t>Challenge: </a:t>
            </a:r>
            <a:r>
              <a:rPr lang="en-US" sz="1800"/>
              <a:t>Distribution of gradients to simultaneously optimize both heat load on cryo-system and number of trips while maintaining required beam energy</a:t>
            </a:r>
          </a:p>
        </p:txBody>
      </p:sp>
      <p:pic>
        <p:nvPicPr>
          <p:cNvPr id="13" name="Picture 12">
            <a:extLst>
              <a:ext uri="{FF2B5EF4-FFF2-40B4-BE49-F238E27FC236}">
                <a16:creationId xmlns:a16="http://schemas.microsoft.com/office/drawing/2014/main" id="{87E1FF04-B42B-E6E5-70CB-E8030CFCD88E}"/>
              </a:ext>
            </a:extLst>
          </p:cNvPr>
          <p:cNvPicPr>
            <a:picLocks noChangeAspect="1"/>
          </p:cNvPicPr>
          <p:nvPr/>
        </p:nvPicPr>
        <p:blipFill>
          <a:blip r:embed="rId3"/>
          <a:stretch>
            <a:fillRect/>
          </a:stretch>
        </p:blipFill>
        <p:spPr>
          <a:xfrm>
            <a:off x="7930147" y="1231344"/>
            <a:ext cx="3087158" cy="2772142"/>
          </a:xfrm>
          <a:prstGeom prst="rect">
            <a:avLst/>
          </a:prstGeom>
        </p:spPr>
      </p:pic>
      <p:pic>
        <p:nvPicPr>
          <p:cNvPr id="15" name="Picture 14">
            <a:extLst>
              <a:ext uri="{FF2B5EF4-FFF2-40B4-BE49-F238E27FC236}">
                <a16:creationId xmlns:a16="http://schemas.microsoft.com/office/drawing/2014/main" id="{46DE422B-060A-FD4A-9C06-E35C07E60A8F}"/>
              </a:ext>
            </a:extLst>
          </p:cNvPr>
          <p:cNvPicPr>
            <a:picLocks noChangeAspect="1"/>
          </p:cNvPicPr>
          <p:nvPr/>
        </p:nvPicPr>
        <p:blipFill>
          <a:blip r:embed="rId4"/>
          <a:stretch>
            <a:fillRect/>
          </a:stretch>
        </p:blipFill>
        <p:spPr>
          <a:xfrm>
            <a:off x="7125677" y="4418989"/>
            <a:ext cx="4596169" cy="1791645"/>
          </a:xfrm>
          <a:prstGeom prst="rect">
            <a:avLst/>
          </a:prstGeom>
        </p:spPr>
      </p:pic>
      <p:pic>
        <p:nvPicPr>
          <p:cNvPr id="3" name="Picture 2">
            <a:extLst>
              <a:ext uri="{FF2B5EF4-FFF2-40B4-BE49-F238E27FC236}">
                <a16:creationId xmlns:a16="http://schemas.microsoft.com/office/drawing/2014/main" id="{270A8B52-D0B1-35B0-D6BB-B8AE5CFC95CE}"/>
              </a:ext>
            </a:extLst>
          </p:cNvPr>
          <p:cNvPicPr>
            <a:picLocks noChangeAspect="1"/>
          </p:cNvPicPr>
          <p:nvPr/>
        </p:nvPicPr>
        <p:blipFill>
          <a:blip r:embed="rId5"/>
          <a:stretch>
            <a:fillRect/>
          </a:stretch>
        </p:blipFill>
        <p:spPr>
          <a:xfrm>
            <a:off x="2851246" y="2960563"/>
            <a:ext cx="1666182" cy="690035"/>
          </a:xfrm>
          <a:prstGeom prst="rect">
            <a:avLst/>
          </a:prstGeom>
        </p:spPr>
      </p:pic>
      <p:pic>
        <p:nvPicPr>
          <p:cNvPr id="5" name="Picture 4">
            <a:extLst>
              <a:ext uri="{FF2B5EF4-FFF2-40B4-BE49-F238E27FC236}">
                <a16:creationId xmlns:a16="http://schemas.microsoft.com/office/drawing/2014/main" id="{EDE3C7CA-74D6-BBE3-253E-7A68C066773D}"/>
              </a:ext>
            </a:extLst>
          </p:cNvPr>
          <p:cNvPicPr>
            <a:picLocks noChangeAspect="1"/>
          </p:cNvPicPr>
          <p:nvPr/>
        </p:nvPicPr>
        <p:blipFill>
          <a:blip r:embed="rId6"/>
          <a:stretch>
            <a:fillRect/>
          </a:stretch>
        </p:blipFill>
        <p:spPr>
          <a:xfrm>
            <a:off x="3180509" y="5315499"/>
            <a:ext cx="2094407" cy="502912"/>
          </a:xfrm>
          <a:prstGeom prst="rect">
            <a:avLst/>
          </a:prstGeom>
        </p:spPr>
      </p:pic>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A18E1EF3-2DDD-09AC-A056-84E93DF4C161}"/>
                  </a:ext>
                </a:extLst>
              </p:cNvPr>
              <p:cNvSpPr txBox="1"/>
              <p:nvPr/>
            </p:nvSpPr>
            <p:spPr>
              <a:xfrm>
                <a:off x="540812" y="3075408"/>
                <a:ext cx="2062809" cy="369332"/>
              </a:xfrm>
              <a:prstGeom prst="rect">
                <a:avLst/>
              </a:prstGeom>
              <a:noFill/>
            </p:spPr>
            <p:txBody>
              <a:bodyPr wrap="none" rtlCol="0">
                <a:spAutoFit/>
              </a:bodyPr>
              <a:lstStyle/>
              <a:p>
                <a:r>
                  <a:rPr lang="en-US"/>
                  <a:t>Heat load of cavity </a:t>
                </a:r>
                <a14:m>
                  <m:oMath xmlns:m="http://schemas.openxmlformats.org/officeDocument/2006/math">
                    <m:r>
                      <a:rPr lang="en-US" b="0" i="1" smtClean="0">
                        <a:latin typeface="Cambria Math" panose="02040503050406030204" pitchFamily="18" charset="0"/>
                      </a:rPr>
                      <m:t>𝑖</m:t>
                    </m:r>
                  </m:oMath>
                </a14:m>
                <a:endParaRPr lang="en-US"/>
              </a:p>
            </p:txBody>
          </p:sp>
        </mc:Choice>
        <mc:Fallback xmlns="">
          <p:sp>
            <p:nvSpPr>
              <p:cNvPr id="10" name="TextBox 9">
                <a:extLst>
                  <a:ext uri="{FF2B5EF4-FFF2-40B4-BE49-F238E27FC236}">
                    <a16:creationId xmlns:a16="http://schemas.microsoft.com/office/drawing/2014/main" id="{A18E1EF3-2DDD-09AC-A056-84E93DF4C161}"/>
                  </a:ext>
                </a:extLst>
              </p:cNvPr>
              <p:cNvSpPr txBox="1">
                <a:spLocks noRot="1" noChangeAspect="1" noMove="1" noResize="1" noEditPoints="1" noAdjustHandles="1" noChangeArrowheads="1" noChangeShapeType="1" noTextEdit="1"/>
              </p:cNvSpPr>
              <p:nvPr/>
            </p:nvSpPr>
            <p:spPr>
              <a:xfrm>
                <a:off x="540812" y="3075408"/>
                <a:ext cx="2062809" cy="369332"/>
              </a:xfrm>
              <a:prstGeom prst="rect">
                <a:avLst/>
              </a:prstGeom>
              <a:blipFill>
                <a:blip r:embed="rId7"/>
                <a:stretch>
                  <a:fillRect l="-2663" t="-8197" b="-245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B336BA2-7485-2C16-900B-CF62B13132CA}"/>
                  </a:ext>
                </a:extLst>
              </p:cNvPr>
              <p:cNvSpPr txBox="1"/>
              <p:nvPr/>
            </p:nvSpPr>
            <p:spPr>
              <a:xfrm>
                <a:off x="1028323" y="5372496"/>
                <a:ext cx="1937069" cy="369332"/>
              </a:xfrm>
              <a:prstGeom prst="rect">
                <a:avLst/>
              </a:prstGeom>
              <a:noFill/>
            </p:spPr>
            <p:txBody>
              <a:bodyPr wrap="none" rtlCol="0">
                <a:spAutoFit/>
              </a:bodyPr>
              <a:lstStyle/>
              <a:p>
                <a:r>
                  <a:rPr lang="en-US"/>
                  <a:t>Trip rate of cavity </a:t>
                </a:r>
                <a14:m>
                  <m:oMath xmlns:m="http://schemas.openxmlformats.org/officeDocument/2006/math">
                    <m:r>
                      <a:rPr lang="en-US" b="0" i="1" smtClean="0">
                        <a:latin typeface="Cambria Math" panose="02040503050406030204" pitchFamily="18" charset="0"/>
                      </a:rPr>
                      <m:t>𝑖</m:t>
                    </m:r>
                  </m:oMath>
                </a14:m>
                <a:endParaRPr lang="en-US"/>
              </a:p>
            </p:txBody>
          </p:sp>
        </mc:Choice>
        <mc:Fallback xmlns="">
          <p:sp>
            <p:nvSpPr>
              <p:cNvPr id="11" name="TextBox 10">
                <a:extLst>
                  <a:ext uri="{FF2B5EF4-FFF2-40B4-BE49-F238E27FC236}">
                    <a16:creationId xmlns:a16="http://schemas.microsoft.com/office/drawing/2014/main" id="{9B336BA2-7485-2C16-900B-CF62B13132CA}"/>
                  </a:ext>
                </a:extLst>
              </p:cNvPr>
              <p:cNvSpPr txBox="1">
                <a:spLocks noRot="1" noChangeAspect="1" noMove="1" noResize="1" noEditPoints="1" noAdjustHandles="1" noChangeArrowheads="1" noChangeShapeType="1" noTextEdit="1"/>
              </p:cNvSpPr>
              <p:nvPr/>
            </p:nvSpPr>
            <p:spPr>
              <a:xfrm>
                <a:off x="1028323" y="5372496"/>
                <a:ext cx="1937069" cy="369332"/>
              </a:xfrm>
              <a:prstGeom prst="rect">
                <a:avLst/>
              </a:prstGeom>
              <a:blipFill>
                <a:blip r:embed="rId8"/>
                <a:stretch>
                  <a:fillRect l="-2839" t="-8197" b="-24590"/>
                </a:stretch>
              </a:blipFill>
            </p:spPr>
            <p:txBody>
              <a:bodyPr/>
              <a:lstStyle/>
              <a:p>
                <a:r>
                  <a:rPr lang="en-US">
                    <a:noFill/>
                  </a:rPr>
                  <a:t> </a:t>
                </a:r>
              </a:p>
            </p:txBody>
          </p:sp>
        </mc:Fallback>
      </mc:AlternateContent>
      <p:sp>
        <p:nvSpPr>
          <p:cNvPr id="12" name="Rounded Rectangle 11">
            <a:extLst>
              <a:ext uri="{FF2B5EF4-FFF2-40B4-BE49-F238E27FC236}">
                <a16:creationId xmlns:a16="http://schemas.microsoft.com/office/drawing/2014/main" id="{EB0C921C-4965-2B7E-B13F-5D7C738B819E}"/>
              </a:ext>
            </a:extLst>
          </p:cNvPr>
          <p:cNvSpPr/>
          <p:nvPr/>
        </p:nvSpPr>
        <p:spPr>
          <a:xfrm>
            <a:off x="6784133" y="4113505"/>
            <a:ext cx="5098774" cy="2097129"/>
          </a:xfrm>
          <a:prstGeom prst="roundRect">
            <a:avLst/>
          </a:prstGeom>
          <a:noFill/>
          <a:ln w="2857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ED4B951-4B88-954F-82CC-FF20B23A2153}"/>
              </a:ext>
            </a:extLst>
          </p:cNvPr>
          <p:cNvSpPr txBox="1"/>
          <p:nvPr/>
        </p:nvSpPr>
        <p:spPr>
          <a:xfrm>
            <a:off x="6887817" y="4123594"/>
            <a:ext cx="3836628" cy="369332"/>
          </a:xfrm>
          <a:prstGeom prst="rect">
            <a:avLst/>
          </a:prstGeom>
          <a:noFill/>
        </p:spPr>
        <p:txBody>
          <a:bodyPr wrap="none" rtlCol="0">
            <a:spAutoFit/>
          </a:bodyPr>
          <a:lstStyle/>
          <a:p>
            <a:r>
              <a:rPr lang="en-US" b="1">
                <a:solidFill>
                  <a:srgbClr val="C00000"/>
                </a:solidFill>
              </a:rPr>
              <a:t>Multi-Objective Optimization Problem</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5E4A6641-0E60-E31D-E6CB-E41E35F3F1B6}"/>
                  </a:ext>
                </a:extLst>
              </p:cNvPr>
              <p:cNvSpPr txBox="1"/>
              <p:nvPr/>
            </p:nvSpPr>
            <p:spPr>
              <a:xfrm>
                <a:off x="530174" y="3724178"/>
                <a:ext cx="3639458" cy="1200329"/>
              </a:xfrm>
              <a:prstGeom prst="rect">
                <a:avLst/>
              </a:prstGeom>
              <a:noFill/>
            </p:spPr>
            <p:txBody>
              <a:bodyPr wrap="none" rtlCol="0">
                <a:spAutoFit/>
              </a:bodyPr>
              <a:lstStyle/>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𝑖</m:t>
                        </m:r>
                      </m:sub>
                    </m:sSub>
                  </m:oMath>
                </a14:m>
                <a:r>
                  <a:rPr lang="en-US"/>
                  <a:t> is gradient setting on cavity </a:t>
                </a:r>
                <a14:m>
                  <m:oMath xmlns:m="http://schemas.openxmlformats.org/officeDocument/2006/math">
                    <m:r>
                      <a:rPr lang="en-US" b="0" i="1" smtClean="0">
                        <a:latin typeface="Cambria Math" panose="02040503050406030204" pitchFamily="18" charset="0"/>
                      </a:rPr>
                      <m:t>𝑖</m:t>
                    </m:r>
                  </m:oMath>
                </a14:m>
                <a:endParaRPr lang="en-US"/>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𝑖</m:t>
                        </m:r>
                      </m:sub>
                    </m:sSub>
                  </m:oMath>
                </a14:m>
                <a:r>
                  <a:rPr lang="en-US"/>
                  <a:t> is the length of cavity </a:t>
                </a:r>
                <a14:m>
                  <m:oMath xmlns:m="http://schemas.openxmlformats.org/officeDocument/2006/math">
                    <m:r>
                      <a:rPr lang="en-US" i="1">
                        <a:latin typeface="Cambria Math" panose="02040503050406030204" pitchFamily="18" charset="0"/>
                      </a:rPr>
                      <m:t>𝑖</m:t>
                    </m:r>
                  </m:oMath>
                </a14:m>
                <a:endParaRPr lang="en-US"/>
              </a:p>
              <a:p>
                <a14:m>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𝜔</m:t>
                        </m:r>
                      </m:e>
                      <m:sub>
                        <m:r>
                          <a:rPr lang="en-US" b="0" i="1" smtClean="0">
                            <a:latin typeface="Cambria Math" panose="02040503050406030204" pitchFamily="18" charset="0"/>
                          </a:rPr>
                          <m:t>𝑖</m:t>
                        </m:r>
                      </m:sub>
                    </m:sSub>
                  </m:oMath>
                </a14:m>
                <a:r>
                  <a:rPr lang="en-US"/>
                  <a:t> is the shunt impedance of cavity </a:t>
                </a:r>
                <a14:m>
                  <m:oMath xmlns:m="http://schemas.openxmlformats.org/officeDocument/2006/math">
                    <m:r>
                      <a:rPr lang="en-US" i="1">
                        <a:latin typeface="Cambria Math" panose="02040503050406030204" pitchFamily="18" charset="0"/>
                      </a:rPr>
                      <m:t>𝑖</m:t>
                    </m:r>
                  </m:oMath>
                </a14:m>
                <a:endParaRPr lang="en-US"/>
              </a:p>
              <a:p>
                <a14:m>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𝑖</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𝑖</m:t>
                        </m:r>
                      </m:sub>
                    </m:sSub>
                    <m:r>
                      <a:rPr lang="en-US" b="0" i="1" smtClean="0">
                        <a:latin typeface="Cambria Math" panose="02040503050406030204" pitchFamily="18" charset="0"/>
                      </a:rPr>
                      <m:t>)</m:t>
                    </m:r>
                  </m:oMath>
                </a14:m>
                <a:r>
                  <a:rPr lang="en-US"/>
                  <a:t> is the quality curve of cavity </a:t>
                </a:r>
                <a14:m>
                  <m:oMath xmlns:m="http://schemas.openxmlformats.org/officeDocument/2006/math">
                    <m:r>
                      <a:rPr lang="en-US" i="1">
                        <a:latin typeface="Cambria Math" panose="02040503050406030204" pitchFamily="18" charset="0"/>
                      </a:rPr>
                      <m:t>𝑖</m:t>
                    </m:r>
                  </m:oMath>
                </a14:m>
                <a:endParaRPr lang="en-US"/>
              </a:p>
            </p:txBody>
          </p:sp>
        </mc:Choice>
        <mc:Fallback xmlns="">
          <p:sp>
            <p:nvSpPr>
              <p:cNvPr id="16" name="TextBox 15">
                <a:extLst>
                  <a:ext uri="{FF2B5EF4-FFF2-40B4-BE49-F238E27FC236}">
                    <a16:creationId xmlns:a16="http://schemas.microsoft.com/office/drawing/2014/main" id="{5E4A6641-0E60-E31D-E6CB-E41E35F3F1B6}"/>
                  </a:ext>
                </a:extLst>
              </p:cNvPr>
              <p:cNvSpPr txBox="1">
                <a:spLocks noRot="1" noChangeAspect="1" noMove="1" noResize="1" noEditPoints="1" noAdjustHandles="1" noChangeArrowheads="1" noChangeShapeType="1" noTextEdit="1"/>
              </p:cNvSpPr>
              <p:nvPr/>
            </p:nvSpPr>
            <p:spPr>
              <a:xfrm>
                <a:off x="530174" y="3724178"/>
                <a:ext cx="3639458" cy="1200329"/>
              </a:xfrm>
              <a:prstGeom prst="rect">
                <a:avLst/>
              </a:prstGeom>
              <a:blipFill>
                <a:blip r:embed="rId9"/>
                <a:stretch>
                  <a:fillRect l="-335" t="-3046" b="-71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71DF880-AD17-A7AC-8634-F8A03280DD34}"/>
                  </a:ext>
                </a:extLst>
              </p:cNvPr>
              <p:cNvSpPr txBox="1"/>
              <p:nvPr/>
            </p:nvSpPr>
            <p:spPr>
              <a:xfrm>
                <a:off x="953149" y="5793994"/>
                <a:ext cx="4216860" cy="646331"/>
              </a:xfrm>
              <a:prstGeom prst="rect">
                <a:avLst/>
              </a:prstGeom>
              <a:noFill/>
            </p:spPr>
            <p:txBody>
              <a:bodyPr wrap="none" rtlCol="0">
                <a:spAutoFit/>
              </a:bodyPr>
              <a:lstStyle/>
              <a:p>
                <a14:m>
                  <m:oMath xmlns:m="http://schemas.openxmlformats.org/officeDocument/2006/math">
                    <m:r>
                      <a:rPr lang="en-US" b="0" i="1" smtClean="0">
                        <a:latin typeface="Cambria Math" panose="02040503050406030204" pitchFamily="18" charset="0"/>
                      </a:rPr>
                      <m:t>𝐴</m:t>
                    </m:r>
                    <m:r>
                      <a:rPr lang="en-US" b="0" i="1" smtClean="0">
                        <a:latin typeface="Cambria Math" panose="02040503050406030204" pitchFamily="18" charset="0"/>
                      </a:rPr>
                      <m:t>, </m:t>
                    </m:r>
                    <m:r>
                      <a:rPr lang="en-US" b="0" i="1" smtClean="0">
                        <a:latin typeface="Cambria Math" panose="02040503050406030204" pitchFamily="18" charset="0"/>
                      </a:rPr>
                      <m:t>𝐵</m:t>
                    </m:r>
                    <m:r>
                      <a:rPr lang="en-US" b="0" i="1" smtClean="0">
                        <a:latin typeface="Cambria Math" panose="02040503050406030204" pitchFamily="18" charset="0"/>
                      </a:rPr>
                      <m:t>,</m:t>
                    </m:r>
                    <m:sSub>
                      <m:sSubPr>
                        <m:ctrlPr>
                          <a:rPr lang="en-US" i="1">
                            <a:latin typeface="Cambria Math" panose="02040503050406030204" pitchFamily="18" charset="0"/>
                          </a:rPr>
                        </m:ctrlPr>
                      </m:sSubPr>
                      <m:e>
                        <m:r>
                          <a:rPr lang="en-US" b="0" i="1" smtClean="0">
                            <a:latin typeface="Cambria Math" panose="02040503050406030204" pitchFamily="18" charset="0"/>
                          </a:rPr>
                          <m:t>𝐹</m:t>
                        </m:r>
                      </m:e>
                      <m:sub>
                        <m:r>
                          <a:rPr lang="en-US" i="1">
                            <a:latin typeface="Cambria Math" panose="02040503050406030204" pitchFamily="18" charset="0"/>
                          </a:rPr>
                          <m:t>𝑖</m:t>
                        </m:r>
                      </m:sub>
                    </m:sSub>
                  </m:oMath>
                </a14:m>
                <a:r>
                  <a:rPr lang="en-US"/>
                  <a:t> are coefficients from historical data</a:t>
                </a:r>
              </a:p>
              <a:p>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𝐺</m:t>
                        </m:r>
                      </m:e>
                      <m:sub>
                        <m:r>
                          <a:rPr lang="en-US" i="1">
                            <a:latin typeface="Cambria Math" panose="02040503050406030204" pitchFamily="18" charset="0"/>
                          </a:rPr>
                          <m:t>𝑖</m:t>
                        </m:r>
                      </m:sub>
                    </m:sSub>
                  </m:oMath>
                </a14:m>
                <a:r>
                  <a:rPr lang="en-US"/>
                  <a:t> is gradient setting on cavity </a:t>
                </a:r>
                <a14:m>
                  <m:oMath xmlns:m="http://schemas.openxmlformats.org/officeDocument/2006/math">
                    <m:r>
                      <a:rPr lang="en-US" i="1">
                        <a:latin typeface="Cambria Math" panose="02040503050406030204" pitchFamily="18" charset="0"/>
                      </a:rPr>
                      <m:t>𝑖</m:t>
                    </m:r>
                  </m:oMath>
                </a14:m>
                <a:endParaRPr lang="en-US"/>
              </a:p>
            </p:txBody>
          </p:sp>
        </mc:Choice>
        <mc:Fallback xmlns="">
          <p:sp>
            <p:nvSpPr>
              <p:cNvPr id="17" name="TextBox 16">
                <a:extLst>
                  <a:ext uri="{FF2B5EF4-FFF2-40B4-BE49-F238E27FC236}">
                    <a16:creationId xmlns:a16="http://schemas.microsoft.com/office/drawing/2014/main" id="{E71DF880-AD17-A7AC-8634-F8A03280DD34}"/>
                  </a:ext>
                </a:extLst>
              </p:cNvPr>
              <p:cNvSpPr txBox="1">
                <a:spLocks noRot="1" noChangeAspect="1" noMove="1" noResize="1" noEditPoints="1" noAdjustHandles="1" noChangeArrowheads="1" noChangeShapeType="1" noTextEdit="1"/>
              </p:cNvSpPr>
              <p:nvPr/>
            </p:nvSpPr>
            <p:spPr>
              <a:xfrm>
                <a:off x="953149" y="5793994"/>
                <a:ext cx="4216860" cy="646331"/>
              </a:xfrm>
              <a:prstGeom prst="rect">
                <a:avLst/>
              </a:prstGeom>
              <a:blipFill>
                <a:blip r:embed="rId10"/>
                <a:stretch>
                  <a:fillRect t="-4717" r="-578" b="-14151"/>
                </a:stretch>
              </a:blipFill>
            </p:spPr>
            <p:txBody>
              <a:bodyPr/>
              <a:lstStyle/>
              <a:p>
                <a:r>
                  <a:rPr lang="en-US">
                    <a:noFill/>
                  </a:rPr>
                  <a:t> </a:t>
                </a:r>
              </a:p>
            </p:txBody>
          </p:sp>
        </mc:Fallback>
      </mc:AlternateContent>
      <p:sp>
        <p:nvSpPr>
          <p:cNvPr id="18" name="Rounded Rectangle 17">
            <a:extLst>
              <a:ext uri="{FF2B5EF4-FFF2-40B4-BE49-F238E27FC236}">
                <a16:creationId xmlns:a16="http://schemas.microsoft.com/office/drawing/2014/main" id="{58425379-F08F-C706-47EC-B18110A6786D}"/>
              </a:ext>
            </a:extLst>
          </p:cNvPr>
          <p:cNvSpPr/>
          <p:nvPr/>
        </p:nvSpPr>
        <p:spPr>
          <a:xfrm>
            <a:off x="414001" y="2960563"/>
            <a:ext cx="4103428" cy="1963944"/>
          </a:xfrm>
          <a:prstGeom prst="round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ounded Rectangle 18">
            <a:extLst>
              <a:ext uri="{FF2B5EF4-FFF2-40B4-BE49-F238E27FC236}">
                <a16:creationId xmlns:a16="http://schemas.microsoft.com/office/drawing/2014/main" id="{BB5FF1A7-5DF1-A68F-91A2-5E4269EB3773}"/>
              </a:ext>
            </a:extLst>
          </p:cNvPr>
          <p:cNvSpPr/>
          <p:nvPr/>
        </p:nvSpPr>
        <p:spPr>
          <a:xfrm>
            <a:off x="967733" y="5315499"/>
            <a:ext cx="4440135" cy="1156934"/>
          </a:xfrm>
          <a:prstGeom prst="round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ounded Rectangle 19">
            <a:extLst>
              <a:ext uri="{FF2B5EF4-FFF2-40B4-BE49-F238E27FC236}">
                <a16:creationId xmlns:a16="http://schemas.microsoft.com/office/drawing/2014/main" id="{2D4FB7EE-F6A3-4964-FF78-F5C25EEEE1C1}"/>
              </a:ext>
            </a:extLst>
          </p:cNvPr>
          <p:cNvSpPr/>
          <p:nvPr/>
        </p:nvSpPr>
        <p:spPr>
          <a:xfrm>
            <a:off x="4703866" y="2906531"/>
            <a:ext cx="2012236" cy="1838134"/>
          </a:xfrm>
          <a:prstGeom prst="round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94C3799-4B5B-0C53-815A-84F008901140}"/>
                  </a:ext>
                </a:extLst>
              </p:cNvPr>
              <p:cNvSpPr txBox="1"/>
              <p:nvPr/>
            </p:nvSpPr>
            <p:spPr>
              <a:xfrm>
                <a:off x="4776209" y="2916351"/>
                <a:ext cx="1860381" cy="848566"/>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𝐸</m:t>
                          </m:r>
                        </m:e>
                        <m:sub>
                          <m:r>
                            <a:rPr lang="en-US" b="0" i="1" smtClean="0">
                              <a:latin typeface="Cambria Math" panose="02040503050406030204" pitchFamily="18" charset="0"/>
                            </a:rPr>
                            <m:t>𝑙𝑖𝑛𝑎𝑐</m:t>
                          </m:r>
                        </m:sub>
                      </m:sSub>
                      <m:r>
                        <a:rPr lang="en-US" b="0" i="0" smtClean="0">
                          <a:latin typeface="Cambria Math" panose="02040503050406030204" pitchFamily="18" charset="0"/>
                        </a:rPr>
                        <m:t>= </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b>
                            <m:sSubPr>
                              <m:ctrlPr>
                                <a:rPr lang="en-US" b="0" i="1" smtClean="0">
                                  <a:latin typeface="Cambria Math" panose="02040503050406030204" pitchFamily="18" charset="0"/>
                                </a:rPr>
                              </m:ctrlPr>
                            </m:sSubPr>
                            <m:e>
                              <m:r>
                                <a:rPr lang="en-US" b="0" i="1" smtClean="0">
                                  <a:latin typeface="Cambria Math" panose="02040503050406030204" pitchFamily="18" charset="0"/>
                                </a:rPr>
                                <m:t>𝐺</m:t>
                              </m:r>
                            </m:e>
                            <m:sub>
                              <m:r>
                                <a:rPr lang="en-US" b="0" i="1" smtClean="0">
                                  <a:latin typeface="Cambria Math" panose="02040503050406030204" pitchFamily="18" charset="0"/>
                                </a:rPr>
                                <m:t>𝑖</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𝑖</m:t>
                              </m:r>
                            </m:sub>
                          </m:sSub>
                        </m:e>
                      </m:nary>
                    </m:oMath>
                  </m:oMathPara>
                </a14:m>
                <a:endParaRPr lang="en-US"/>
              </a:p>
            </p:txBody>
          </p:sp>
        </mc:Choice>
        <mc:Fallback xmlns="">
          <p:sp>
            <p:nvSpPr>
              <p:cNvPr id="21" name="TextBox 20">
                <a:extLst>
                  <a:ext uri="{FF2B5EF4-FFF2-40B4-BE49-F238E27FC236}">
                    <a16:creationId xmlns:a16="http://schemas.microsoft.com/office/drawing/2014/main" id="{394C3799-4B5B-0C53-815A-84F008901140}"/>
                  </a:ext>
                </a:extLst>
              </p:cNvPr>
              <p:cNvSpPr txBox="1">
                <a:spLocks noRot="1" noChangeAspect="1" noMove="1" noResize="1" noEditPoints="1" noAdjustHandles="1" noChangeArrowheads="1" noChangeShapeType="1" noTextEdit="1"/>
              </p:cNvSpPr>
              <p:nvPr/>
            </p:nvSpPr>
            <p:spPr>
              <a:xfrm>
                <a:off x="4776209" y="2916351"/>
                <a:ext cx="1860381" cy="848566"/>
              </a:xfrm>
              <a:prstGeom prst="rect">
                <a:avLst/>
              </a:prstGeom>
              <a:blipFill>
                <a:blip r:embed="rId11"/>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0DA4692E-849E-9769-682F-7B0B59B605A2}"/>
                  </a:ext>
                </a:extLst>
              </p:cNvPr>
              <p:cNvSpPr txBox="1"/>
              <p:nvPr/>
            </p:nvSpPr>
            <p:spPr>
              <a:xfrm>
                <a:off x="4987028" y="3884875"/>
                <a:ext cx="144930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𝑎</m:t>
                          </m:r>
                        </m:e>
                        <m:sub>
                          <m:r>
                            <a:rPr lang="en-US" b="0" i="1" smtClean="0">
                              <a:latin typeface="Cambria Math" panose="02040503050406030204" pitchFamily="18" charset="0"/>
                              <a:ea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𝐺</m:t>
                          </m:r>
                        </m:e>
                        <m:sub>
                          <m:r>
                            <a:rPr lang="en-US" b="0" i="1" smtClean="0">
                              <a:latin typeface="Cambria Math" panose="02040503050406030204" pitchFamily="18" charset="0"/>
                              <a:ea typeface="Cambria Math" panose="02040503050406030204" pitchFamily="18" charset="0"/>
                            </a:rPr>
                            <m:t>𝑖</m:t>
                          </m:r>
                        </m:sub>
                      </m:sSub>
                      <m:r>
                        <a:rPr lang="en-US" i="1" smtClean="0">
                          <a:latin typeface="Cambria Math" panose="02040503050406030204" pitchFamily="18" charset="0"/>
                          <a:ea typeface="Cambria Math" panose="02040503050406030204" pitchFamily="18" charset="0"/>
                        </a:rPr>
                        <m:t>≤</m:t>
                      </m:r>
                      <m:sSub>
                        <m:sSubPr>
                          <m:ctrlPr>
                            <a:rPr lang="en-US"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𝑏</m:t>
                          </m:r>
                        </m:e>
                        <m:sub>
                          <m:r>
                            <a:rPr lang="en-US" b="0" i="1" smtClean="0">
                              <a:latin typeface="Cambria Math" panose="02040503050406030204" pitchFamily="18" charset="0"/>
                              <a:ea typeface="Cambria Math" panose="02040503050406030204" pitchFamily="18" charset="0"/>
                            </a:rPr>
                            <m:t>𝑖</m:t>
                          </m:r>
                        </m:sub>
                      </m:sSub>
                    </m:oMath>
                  </m:oMathPara>
                </a14:m>
                <a:endParaRPr lang="en-US"/>
              </a:p>
            </p:txBody>
          </p:sp>
        </mc:Choice>
        <mc:Fallback xmlns="">
          <p:sp>
            <p:nvSpPr>
              <p:cNvPr id="22" name="TextBox 21">
                <a:extLst>
                  <a:ext uri="{FF2B5EF4-FFF2-40B4-BE49-F238E27FC236}">
                    <a16:creationId xmlns:a16="http://schemas.microsoft.com/office/drawing/2014/main" id="{0DA4692E-849E-9769-682F-7B0B59B605A2}"/>
                  </a:ext>
                </a:extLst>
              </p:cNvPr>
              <p:cNvSpPr txBox="1">
                <a:spLocks noRot="1" noChangeAspect="1" noMove="1" noResize="1" noEditPoints="1" noAdjustHandles="1" noChangeArrowheads="1" noChangeShapeType="1" noTextEdit="1"/>
              </p:cNvSpPr>
              <p:nvPr/>
            </p:nvSpPr>
            <p:spPr>
              <a:xfrm>
                <a:off x="4987028" y="3884875"/>
                <a:ext cx="1449308" cy="369332"/>
              </a:xfrm>
              <a:prstGeom prst="rect">
                <a:avLst/>
              </a:prstGeom>
              <a:blipFill>
                <a:blip r:embed="rId12"/>
                <a:stretch>
                  <a:fillRect/>
                </a:stretch>
              </a:blipFill>
            </p:spPr>
            <p:txBody>
              <a:bodyPr/>
              <a:lstStyle/>
              <a:p>
                <a:r>
                  <a:rPr lang="en-US">
                    <a:noFill/>
                  </a:rPr>
                  <a:t> </a:t>
                </a:r>
              </a:p>
            </p:txBody>
          </p:sp>
        </mc:Fallback>
      </mc:AlternateContent>
      <p:sp>
        <p:nvSpPr>
          <p:cNvPr id="23" name="TextBox 22">
            <a:extLst>
              <a:ext uri="{FF2B5EF4-FFF2-40B4-BE49-F238E27FC236}">
                <a16:creationId xmlns:a16="http://schemas.microsoft.com/office/drawing/2014/main" id="{C7A7FA88-DBA4-0631-3580-2C1BE967796E}"/>
              </a:ext>
            </a:extLst>
          </p:cNvPr>
          <p:cNvSpPr txBox="1"/>
          <p:nvPr/>
        </p:nvSpPr>
        <p:spPr>
          <a:xfrm>
            <a:off x="4920469" y="4221445"/>
            <a:ext cx="1939893" cy="523220"/>
          </a:xfrm>
          <a:prstGeom prst="rect">
            <a:avLst/>
          </a:prstGeom>
          <a:noFill/>
        </p:spPr>
        <p:txBody>
          <a:bodyPr wrap="square" rtlCol="0">
            <a:spAutoFit/>
          </a:bodyPr>
          <a:lstStyle/>
          <a:p>
            <a:r>
              <a:rPr lang="en-US" sz="1400"/>
              <a:t>Individual cavity gradient is bounded</a:t>
            </a:r>
          </a:p>
        </p:txBody>
      </p:sp>
      <p:sp>
        <p:nvSpPr>
          <p:cNvPr id="24" name="TextBox 23">
            <a:extLst>
              <a:ext uri="{FF2B5EF4-FFF2-40B4-BE49-F238E27FC236}">
                <a16:creationId xmlns:a16="http://schemas.microsoft.com/office/drawing/2014/main" id="{79C9142C-C376-AB86-7EF3-EAF52A1F23D3}"/>
              </a:ext>
            </a:extLst>
          </p:cNvPr>
          <p:cNvSpPr txBox="1"/>
          <p:nvPr/>
        </p:nvSpPr>
        <p:spPr>
          <a:xfrm>
            <a:off x="979140" y="5019279"/>
            <a:ext cx="3070136" cy="369332"/>
          </a:xfrm>
          <a:prstGeom prst="rect">
            <a:avLst/>
          </a:prstGeom>
          <a:noFill/>
        </p:spPr>
        <p:txBody>
          <a:bodyPr wrap="none" rtlCol="0">
            <a:spAutoFit/>
          </a:bodyPr>
          <a:lstStyle/>
          <a:p>
            <a:r>
              <a:rPr lang="en-US">
                <a:solidFill>
                  <a:schemeClr val="tx2"/>
                </a:solidFill>
                <a:latin typeface="Arial" panose="020B0604020202020204" pitchFamily="34" charset="0"/>
                <a:cs typeface="Arial" panose="020B0604020202020204" pitchFamily="34" charset="0"/>
              </a:rPr>
              <a:t>Fast Shut Down (FSD) Trips</a:t>
            </a:r>
          </a:p>
        </p:txBody>
      </p:sp>
    </p:spTree>
    <p:extLst>
      <p:ext uri="{BB962C8B-B14F-4D97-AF65-F5344CB8AC3E}">
        <p14:creationId xmlns:p14="http://schemas.microsoft.com/office/powerpoint/2010/main" val="998190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p:bldLst>
  </p:timing>
</p:sld>
</file>

<file path=ppt/theme/theme1.xml><?xml version="1.0" encoding="utf-8"?>
<a:theme xmlns:a="http://schemas.openxmlformats.org/drawingml/2006/main" name="Jefferson Lab Theme 1">
  <a:themeElements>
    <a:clrScheme name="JLab Color Theme 1">
      <a:dk1>
        <a:srgbClr val="000000"/>
      </a:dk1>
      <a:lt1>
        <a:srgbClr val="FFFFFF"/>
      </a:lt1>
      <a:dk2>
        <a:srgbClr val="1C5068"/>
      </a:dk2>
      <a:lt2>
        <a:srgbClr val="8397A9"/>
      </a:lt2>
      <a:accent1>
        <a:srgbClr val="C31230"/>
      </a:accent1>
      <a:accent2>
        <a:srgbClr val="10A1AF"/>
      </a:accent2>
      <a:accent3>
        <a:srgbClr val="5E5E5E"/>
      </a:accent3>
      <a:accent4>
        <a:srgbClr val="821282"/>
      </a:accent4>
      <a:accent5>
        <a:srgbClr val="385723"/>
      </a:accent5>
      <a:accent6>
        <a:srgbClr val="BF9000"/>
      </a:accent6>
      <a:hlink>
        <a:srgbClr val="1C5068"/>
      </a:hlink>
      <a:folHlink>
        <a:srgbClr val="10A1A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effersonLabTemplate_JG_2503" id="{3B269B79-482B-CB48-8F1B-DE1E93D1D15C}" vid="{F7CB5D91-9C74-4C48-B8C9-8E1FE7F854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DBC9A3F2504849A1048045A4EDD4D4" ma:contentTypeVersion="15" ma:contentTypeDescription="Create a new document." ma:contentTypeScope="" ma:versionID="cdb1082c5c21c158cdadbbaf272049f7">
  <xsd:schema xmlns:xsd="http://www.w3.org/2001/XMLSchema" xmlns:xs="http://www.w3.org/2001/XMLSchema" xmlns:p="http://schemas.microsoft.com/office/2006/metadata/properties" xmlns:ns2="5329d96c-e131-447a-a90f-f19f5814bed1" xmlns:ns3="bb268b6e-6e2a-4a7f-bcb7-585ac62b9958" targetNamespace="http://schemas.microsoft.com/office/2006/metadata/properties" ma:root="true" ma:fieldsID="cbada2d5f24a79488c103e78c7bf81a7" ns2:_="" ns3:_="">
    <xsd:import namespace="5329d96c-e131-447a-a90f-f19f5814bed1"/>
    <xsd:import namespace="bb268b6e-6e2a-4a7f-bcb7-585ac62b995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29d96c-e131-447a-a90f-f19f5814be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44b97cb4-2f5e-48a1-816a-9019d04dc3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b268b6e-6e2a-4a7f-bcb7-585ac62b995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20" nillable="true" ma:displayName="Taxonomy Catch All Column" ma:hidden="true" ma:list="{f3b2403d-1fa0-4dc8-ad67-6d512683ffd4}" ma:internalName="TaxCatchAll" ma:showField="CatchAllData" ma:web="bb268b6e-6e2a-4a7f-bcb7-585ac62b99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329d96c-e131-447a-a90f-f19f5814bed1">
      <Terms xmlns="http://schemas.microsoft.com/office/infopath/2007/PartnerControls"/>
    </lcf76f155ced4ddcb4097134ff3c332f>
    <TaxCatchAll xmlns="bb268b6e-6e2a-4a7f-bcb7-585ac62b9958" xsi:nil="true"/>
  </documentManagement>
</p:properties>
</file>

<file path=customXml/itemProps1.xml><?xml version="1.0" encoding="utf-8"?>
<ds:datastoreItem xmlns:ds="http://schemas.openxmlformats.org/officeDocument/2006/customXml" ds:itemID="{D92A4EB2-7FF9-472B-B6DB-0ECA691E2329}">
  <ds:schemaRefs>
    <ds:schemaRef ds:uri="5329d96c-e131-447a-a90f-f19f5814bed1"/>
    <ds:schemaRef ds:uri="bb268b6e-6e2a-4a7f-bcb7-585ac62b995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B173732-A95A-4428-AD4F-033B875B9B2F}">
  <ds:schemaRefs>
    <ds:schemaRef ds:uri="http://schemas.microsoft.com/sharepoint/v3/contenttype/forms"/>
  </ds:schemaRefs>
</ds:datastoreItem>
</file>

<file path=customXml/itemProps3.xml><?xml version="1.0" encoding="utf-8"?>
<ds:datastoreItem xmlns:ds="http://schemas.openxmlformats.org/officeDocument/2006/customXml" ds:itemID="{5A7B6FA8-7C00-47A4-9828-40E660C9F27C}">
  <ds:schemaRefs>
    <ds:schemaRef ds:uri="http://schemas.microsoft.com/office/infopath/2007/PartnerControls"/>
    <ds:schemaRef ds:uri="http://schemas.microsoft.com/office/2006/documentManagement/types"/>
    <ds:schemaRef ds:uri="http://purl.org/dc/terms/"/>
    <ds:schemaRef ds:uri="bb268b6e-6e2a-4a7f-bcb7-585ac62b9958"/>
    <ds:schemaRef ds:uri="http://schemas.microsoft.com/office/2006/metadata/properties"/>
    <ds:schemaRef ds:uri="http://purl.org/dc/elements/1.1/"/>
    <ds:schemaRef ds:uri="http://purl.org/dc/dcmitype/"/>
    <ds:schemaRef ds:uri="http://schemas.openxmlformats.org/package/2006/metadata/core-properties"/>
    <ds:schemaRef ds:uri="5329d96c-e131-447a-a90f-f19f5814bed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Jefferson Lab Theme 1</Template>
  <TotalTime>0</TotalTime>
  <Words>1802</Words>
  <Application>Microsoft Macintosh PowerPoint</Application>
  <PresentationFormat>Widescreen</PresentationFormat>
  <Paragraphs>237</Paragraphs>
  <Slides>19</Slides>
  <Notes>18</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Cambria Math</vt:lpstr>
      <vt:lpstr>Arial</vt:lpstr>
      <vt:lpstr>Jefferson Lab Theme 1</vt:lpstr>
      <vt:lpstr>Multi-Objective Optimization in Particle Accelerators</vt:lpstr>
      <vt:lpstr>Outline</vt:lpstr>
      <vt:lpstr>Multi-Objective Optimization: balancing trade-offs</vt:lpstr>
      <vt:lpstr>Genetic Algorithm (GA)</vt:lpstr>
      <vt:lpstr>Bayesian Optimization </vt:lpstr>
      <vt:lpstr>Reinforcement Learning</vt:lpstr>
      <vt:lpstr>Deep Differential Reinforcement Learning</vt:lpstr>
      <vt:lpstr>Problem Setup</vt:lpstr>
      <vt:lpstr>Multi-Objective Optimization at CEBAF</vt:lpstr>
      <vt:lpstr>Simulation (Environment)</vt:lpstr>
      <vt:lpstr>Optimization without differential Simulation</vt:lpstr>
      <vt:lpstr>Results: Pareto Front</vt:lpstr>
      <vt:lpstr>Results: Convergence Time</vt:lpstr>
      <vt:lpstr>Results: Hypervolume Evolution</vt:lpstr>
      <vt:lpstr>Results: Conditional Policy</vt:lpstr>
      <vt:lpstr>Conclusion</vt:lpstr>
      <vt:lpstr>Acknowledgement</vt:lpstr>
      <vt:lpstr>QUESTIONS?</vt:lpstr>
      <vt:lpstr>Appendix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Multi-Objective Optimization in Particle Accelerators</dc:title>
  <dc:creator>Kishansingh Rajput</dc:creator>
  <cp:lastModifiedBy>Kishan Rajput</cp:lastModifiedBy>
  <cp:revision>1</cp:revision>
  <cp:lastPrinted>2024-11-21T18:51:38Z</cp:lastPrinted>
  <dcterms:created xsi:type="dcterms:W3CDTF">2025-03-21T17:54:04Z</dcterms:created>
  <dcterms:modified xsi:type="dcterms:W3CDTF">2025-04-08T13:46:29Z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0x01010087DBC9A3F2504849A1048045A4EDD4D4</vt:lpwstr>
  </property>
  <property fmtid="{D5CDD505-2E9C-101B-9397-08002B2CF9AE}" pid="3" name="MediaServiceImageTags">
    <vt:lpwstr/>
  </property>
</Properties>
</file>