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70" r:id="rId1"/>
  </p:sldMasterIdLst>
  <p:notesMasterIdLst>
    <p:notesMasterId r:id="rId26"/>
  </p:notesMasterIdLst>
  <p:sldIdLst>
    <p:sldId id="289" r:id="rId2"/>
    <p:sldId id="314" r:id="rId3"/>
    <p:sldId id="305" r:id="rId4"/>
    <p:sldId id="290" r:id="rId5"/>
    <p:sldId id="302" r:id="rId6"/>
    <p:sldId id="291" r:id="rId7"/>
    <p:sldId id="292" r:id="rId8"/>
    <p:sldId id="293" r:id="rId9"/>
    <p:sldId id="307" r:id="rId10"/>
    <p:sldId id="303" r:id="rId11"/>
    <p:sldId id="296" r:id="rId12"/>
    <p:sldId id="297" r:id="rId13"/>
    <p:sldId id="308" r:id="rId14"/>
    <p:sldId id="298" r:id="rId15"/>
    <p:sldId id="299" r:id="rId16"/>
    <p:sldId id="300" r:id="rId17"/>
    <p:sldId id="306" r:id="rId18"/>
    <p:sldId id="301" r:id="rId19"/>
    <p:sldId id="309" r:id="rId20"/>
    <p:sldId id="311" r:id="rId21"/>
    <p:sldId id="310" r:id="rId22"/>
    <p:sldId id="272" r:id="rId23"/>
    <p:sldId id="313" r:id="rId24"/>
    <p:sldId id="312" r:id="rId25"/>
  </p:sldIdLst>
  <p:sldSz cx="12192000" cy="6858000"/>
  <p:notesSz cx="6858000" cy="9144000"/>
  <p:embeddedFontLst>
    <p:embeddedFont>
      <p:font typeface="Calibri" panose="020F0502020204030204" pitchFamily="34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D5DD"/>
    <a:srgbClr val="5C72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56" autoAdjust="0"/>
    <p:restoredTop sz="87604"/>
  </p:normalViewPr>
  <p:slideViewPr>
    <p:cSldViewPr snapToGrid="0">
      <p:cViewPr varScale="1">
        <p:scale>
          <a:sx n="129" d="100"/>
          <a:sy n="129" d="100"/>
        </p:scale>
        <p:origin x="11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DDC30C42-F1EA-EA44-9613-5E7947EE8325}" type="datetimeFigureOut">
              <a:rPr lang="en-US" smtClean="0"/>
              <a:pPr/>
              <a:t>4/8/25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493BBF43-A868-D94C-A9CC-39C296714D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674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16C7AA-86AD-BEB3-BF4C-54F9FAF3F5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A6DA5A-5942-5391-17F4-CC5604FF4D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894558-4C39-B51D-662D-EBC000912F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F6D029-F3FF-09D9-212B-90FD668CEB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8942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much speedup</a:t>
            </a:r>
          </a:p>
          <a:p>
            <a:r>
              <a:rPr lang="en-US" dirty="0"/>
              <a:t>- what do we do if the first test fails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6207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Flattening orbit (zero out BPM readings)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6783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0461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Bigger label for the curve</a:t>
            </a:r>
          </a:p>
          <a:p>
            <a:r>
              <a:rPr lang="en-US" dirty="0"/>
              <a:t>- LABEL THE LINES!</a:t>
            </a:r>
          </a:p>
          <a:p>
            <a:r>
              <a:rPr lang="en-US" dirty="0"/>
              <a:t>Put them close to the traces</a:t>
            </a:r>
          </a:p>
          <a:p>
            <a:endParaRPr lang="en-US" dirty="0"/>
          </a:p>
          <a:p>
            <a:r>
              <a:rPr lang="en-US" dirty="0"/>
              <a:t>Line at zero is the goal!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5277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6303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6359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462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179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037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859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0533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4204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MegaWatts</a:t>
            </a:r>
            <a:r>
              <a:rPr lang="en-US" dirty="0"/>
              <a:t>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0490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41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3BBF43-A868-D94C-A9CC-39C296714D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751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BF14DA4-6BD3-41D0-ED7B-F5CF63D8E0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87975" y="0"/>
            <a:ext cx="6804025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9795D8-36C7-9AC6-7BB0-2FA187F49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1417" y="2125014"/>
            <a:ext cx="6297984" cy="919032"/>
          </a:xfrm>
        </p:spPr>
        <p:txBody>
          <a:bodyPr anchor="b">
            <a:noAutofit/>
          </a:bodyPr>
          <a:lstStyle>
            <a:lvl1pPr algn="l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76DAF6-7FAD-3329-1F2F-26D428433E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1416" y="3047266"/>
            <a:ext cx="6559241" cy="529861"/>
          </a:xfrm>
        </p:spPr>
        <p:txBody>
          <a:bodyPr>
            <a:noAutofit/>
          </a:bodyPr>
          <a:lstStyle>
            <a:lvl1pPr marL="0" indent="0" algn="l">
              <a:buNone/>
              <a:defRPr sz="28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5E06F63-AE6B-E540-C04D-8905B2EFD5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96963" y="4244658"/>
            <a:ext cx="5999008" cy="529861"/>
          </a:xfrm>
        </p:spPr>
        <p:txBody>
          <a:bodyPr>
            <a:noAutofit/>
          </a:bodyPr>
          <a:lstStyle>
            <a:lvl1pPr marL="0" indent="0" algn="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BCBF152-3CD9-3B8D-5C6A-83D9FE6F56E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6963" y="4775200"/>
            <a:ext cx="5999162" cy="501650"/>
          </a:xfrm>
        </p:spPr>
        <p:txBody>
          <a:bodyPr>
            <a:noAutofit/>
          </a:bodyPr>
          <a:lstStyle>
            <a:lvl1pPr marL="0" indent="0" algn="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4607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1 Righ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665018"/>
            <a:ext cx="5945204" cy="44888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25B193-7653-FA58-7C69-56865C4DF7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A65267B-D68D-AD5F-98C2-6810944CC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80D2211A-9B16-224E-FFC5-4225BAB41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AA5FB620-142D-2BE0-8116-9FAAA7F69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>
            <a:extLst>
              <a:ext uri="{FF2B5EF4-FFF2-40B4-BE49-F238E27FC236}">
                <a16:creationId xmlns:a16="http://schemas.microsoft.com/office/drawing/2014/main" id="{85A35A3C-EFCE-E977-5D10-513BA05CD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FD481F92-CD79-AD15-7CA5-87C78AC695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CAADF119-FBE4-4B30-887E-7063E5FE77D4}" type="datetime1">
              <a:rPr lang="en-US" smtClean="0"/>
              <a:t>4/8/25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DB17564-960C-4BE2-AE3B-9E042530BC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13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N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7FC8732-2197-B9C7-FC84-CA5395C650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99465704-2370-60F7-6005-D0288DFD8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11044707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D0A29258-15C1-6FB2-52AC-108985A071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5682288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E85E37D-8958-2DEE-18A0-03962A83466E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6110467" y="1322610"/>
            <a:ext cx="5682289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6FBE509B-CE41-57EF-59C3-275E43C03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944E86B8-08A1-6B0A-9E8F-1A2C02525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111C8-7DEA-F7D8-15DA-EC66E6103A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8ABF4FA7-1E5E-4092-8A64-2F16A7152577}" type="datetime1">
              <a:rPr lang="en-US" smtClean="0"/>
              <a:t>4/8/25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D72F205-0884-4182-ADD8-D44EB48258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454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Slate Two Photo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7BE5B-D462-52DE-1421-03616B30B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549107"/>
            <a:ext cx="5945204" cy="276398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59AD2392-E6B3-D73D-424E-42A0157E1C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331" y="-12193"/>
            <a:ext cx="1474015" cy="574180"/>
          </a:xfrm>
          <a:prstGeom prst="rect">
            <a:avLst/>
          </a:prstGeom>
        </p:spPr>
      </p:pic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2C1D150-46A5-C3E3-0093-1693429B2A6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246796" y="3446653"/>
            <a:ext cx="5945204" cy="276398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DF46FADE-5392-BCFC-BAD6-D700EFBD7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4B37EFF6-260E-A1F5-FF79-F0ABEF7A2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71D8BB-52A9-22B5-DB17-DA5C230724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fld id="{84D608DB-8471-438C-96F2-BF69B78E0782}" type="datetime1">
              <a:rPr lang="en-US" smtClean="0"/>
              <a:t>4/8/25</a:t>
            </a:fld>
            <a:endParaRPr lang="en-US" dirty="0"/>
          </a:p>
        </p:txBody>
      </p:sp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D19EE4BA-CD94-40C8-BA88-88F35B10B1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9331" y="-12193"/>
            <a:ext cx="1474015" cy="57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0324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Grey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665018"/>
            <a:ext cx="5945204" cy="44888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A65267B-D68D-AD5F-98C2-6810944CC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80D2211A-9B16-224E-FFC5-4225BAB41A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903C67-DC6F-088A-9EA9-D734508F8D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77E5CE1A-809C-DEBF-5077-24C3A3D42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6A59512F-10DA-5515-E4C4-B98127B24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8FEC5F-8621-2ECE-218F-2628960DE6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A52F8196-A714-4021-8525-BBF3DB1CC2B9}" type="datetime1">
              <a:rPr lang="en-US" smtClean="0"/>
              <a:t>4/8/25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FCFCA19-01CD-4B66-B389-82A12968C5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860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estio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E41ED-F47F-85C7-0527-8C9FCCC7A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767" y="2759119"/>
            <a:ext cx="10053033" cy="880970"/>
          </a:xfrm>
        </p:spPr>
        <p:txBody>
          <a:bodyPr>
            <a:noAutofit/>
          </a:bodyPr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830D66-7C16-31AC-766A-71753A6062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77059" y="6170055"/>
            <a:ext cx="1728303" cy="49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302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 Slide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E41ED-F47F-85C7-0527-8C9FCCC7A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766" y="1891183"/>
            <a:ext cx="10053033" cy="1325563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37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E41ED-F47F-85C7-0527-8C9FCCC7A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766" y="1891183"/>
            <a:ext cx="10053033" cy="1325563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632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2 Photo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7BE5B-D462-52DE-1421-03616B30B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549107"/>
            <a:ext cx="5945204" cy="2763982"/>
          </a:xfrm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8DF632-CAE9-022C-6607-B217F56D5C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02C1D150-46A5-C3E3-0093-1693429B2A6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246796" y="3446653"/>
            <a:ext cx="5945204" cy="2763982"/>
          </a:xfrm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A6C8BEAD-C13B-93F9-6676-CE56FFBEEB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EDB80F63-0339-4821-9425-EEBDE7EE0A50}" type="datetime1">
              <a:rPr lang="en-US" smtClean="0"/>
              <a:t>4/8/25</a:t>
            </a:fld>
            <a:endParaRPr lang="en-US" dirty="0"/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9B986840-5762-4DAF-7AD9-5F837D062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1E2F678D-103F-49D4-B531-CA075474F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0371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B721D4D-BA71-46BF-9E11-753BC33668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202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Top Phot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8195"/>
            <a:ext cx="12192000" cy="342080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5924" y="3666870"/>
            <a:ext cx="5642016" cy="2414481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18A1B46-8C31-1942-9CDD-F244EA45E1A6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6103516" y="3666870"/>
            <a:ext cx="5642016" cy="2414481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2D036AA-9340-745D-7ECF-2C66965EE7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531951"/>
            <a:ext cx="6094412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 Click to edit Master title style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2354D38-C6CF-E355-ADC2-9780C4F40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24DF5B5C-0FB6-281B-79D1-3AAEEBC73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CE744EEC-877B-6658-1AF3-402C4637D6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9AD7FFB5-2B44-4A61-A840-20A8B411001D}" type="datetime1">
              <a:rPr lang="en-US" smtClean="0"/>
              <a:t>4/8/25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1 Phot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46796" y="665018"/>
            <a:ext cx="5945204" cy="44888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8DF632-CAE9-022C-6607-B217F56D5C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69CE8BE-367E-106F-0A1A-D4403D3CF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A0AC1C4-21D9-DD3B-28D1-1E97E488E1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A4AF7EA1-AC10-6B34-7D70-18A57ABFF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0B83816E-8201-5044-F359-AFD3FCE21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8CE785-B03D-6A9D-B2E7-6E9D526B22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41AFAF23-1F56-4840-A737-495C4921DE94}" type="datetime1">
              <a:rPr lang="en-US" smtClean="0"/>
              <a:t>4/8/25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6869AEF-C002-4444-8791-56AEEFBFD8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483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Circular Phot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20496" y="531951"/>
            <a:ext cx="5971504" cy="56786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8DF632-CAE9-022C-6607-B217F56D5C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69CE8BE-367E-106F-0A1A-D4403D3CF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5785319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EA0AC1C4-21D9-DD3B-28D1-1E97E488E1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5785319" cy="4891433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EF6ADE35-BF0E-DF23-D913-1DAA8CCD6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BB898288-99FE-E6BE-FBE5-A3D4DE28F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636C01-DAC5-C8E5-E590-A408A6BB45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8063D29F-10D7-4725-BF37-BCBE1D282228}" type="datetime1">
              <a:rPr lang="en-US" smtClean="0"/>
              <a:t>4/8/25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F161EE-76CC-45E3-AC2B-F55638E7178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91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No Photos 2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25C33B-E0CB-3D46-9D0E-81845337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E25E4-5B52-F70B-5E1A-F65D7D461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58F0D3-C01F-3256-0218-65AF71F759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3F0606B-4EF8-C644-338C-2B63D06C1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11044707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73B0BD89-A704-0E29-46BD-5C54BB3971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11044706" cy="489143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EC031-12D9-ECFF-D858-559CF0816D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65A77A9B-52E9-4C6D-837D-58A3F8540DC7}" type="datetime1">
              <a:rPr lang="en-US" smtClean="0"/>
              <a:t>4/8/25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E176E9F-8359-4E77-8769-BF761EF6EDE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409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dy Slide - 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1F1912-9CBC-18CD-A6E2-D8584EE6F3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74062" y="1424693"/>
            <a:ext cx="5798137" cy="3804129"/>
          </a:xfrm>
        </p:spPr>
        <p:txBody>
          <a:bodyPr anchor="t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78444A-CE1E-BF31-5D75-39569219C3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6406" y="1424694"/>
            <a:ext cx="5018982" cy="4422313"/>
          </a:xfrm>
        </p:spPr>
        <p:txBody>
          <a:bodyPr anchor="t">
            <a:no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FC8732-2197-B9C7-FC84-CA5395C650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D9F4886-7D05-5680-AF1E-08F998596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093" y="531951"/>
            <a:ext cx="11044707" cy="678664"/>
          </a:xfrm>
        </p:spPr>
        <p:txBody>
          <a:bodyPr anchor="b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C475642F-9965-9846-0682-55C7C6944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914D833-6B3E-46B1-EDE5-A7FD64C91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0EA70E93-BE46-91B7-C94B-CF452506D7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74AC1CC6-0B45-432C-B9F8-F3C20CF98313}" type="datetime1">
              <a:rPr lang="en-US" smtClean="0"/>
              <a:t>4/8/25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8C10AA7-5409-41F3-BC4E-22F426FB6B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38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ody Slide - 1 Lef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7BE5B-D462-52DE-1421-03616B30B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9584" y="674221"/>
            <a:ext cx="6057364" cy="716698"/>
          </a:xfrm>
        </p:spPr>
        <p:txBody>
          <a:bodyPr anchor="t">
            <a:noAutofit/>
          </a:bodyPr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D567A-C123-96A9-1DD3-17C276C7D0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659082"/>
            <a:ext cx="5550795" cy="344927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92B06-2663-62EC-E8B1-7567E8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79584" y="1560773"/>
            <a:ext cx="6057364" cy="465909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25B193-7653-FA58-7C69-56865C4DF7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B1BBB6AD-F5E7-2C7D-F208-959FE1C64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E6658A98-A780-C524-1137-D3BF53A55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7D1BE87E-F0DE-A44C-894B-E142BEB21E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91057C-FA10-F5DE-B4C8-C3931D750C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726" y="6330592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fld id="{480ED2E1-3D77-48DC-8AFF-0FC8EA98F3DB}" type="datetime1">
              <a:rPr lang="en-US" smtClean="0"/>
              <a:t>4/8/25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C835BB-5A9A-4887-AD28-9C7DC0F815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982" y="80668"/>
            <a:ext cx="1355836" cy="42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647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BD8159-AD9B-885B-18F2-9B7C42B96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15885B-F131-1373-A6B2-E992A159B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C86D55-AA86-4418-BC5F-C51768C252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53F9866-9D6A-4E48-8AAE-F0F10B4380F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144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50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github.com/JeffersonLab/SciOptControlToolkit" TargetMode="Externa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5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svg"/><Relationship Id="rId9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A18706-BE92-5674-8ED0-33DF2CC724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Placeholder 34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F4A7F67A-F711-D40B-01C6-A6770706EF7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2A7D87-594F-52B2-2EA3-D41B34B42A5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8663937" cy="68600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AC87CA-8223-4766-DC0C-EF69FC2823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1416" y="2125014"/>
            <a:ext cx="8155761" cy="919032"/>
          </a:xfrm>
        </p:spPr>
        <p:txBody>
          <a:bodyPr>
            <a:noAutofit/>
          </a:bodyPr>
          <a:lstStyle/>
          <a:p>
            <a:r>
              <a:rPr lang="en-US" dirty="0"/>
              <a:t>Virtual to Physical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7C2221-BF13-0BB7-7CAB-FCDFA3F405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1416" y="3047266"/>
            <a:ext cx="6884393" cy="529861"/>
          </a:xfrm>
        </p:spPr>
        <p:txBody>
          <a:bodyPr>
            <a:noAutofit/>
          </a:bodyPr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Reinforcement Learning to Optimize SNS Particle Accelerator Controls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1FD6E6E-8348-06B4-85C7-15104B0D78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April 9</a:t>
            </a:r>
            <a:r>
              <a:rPr lang="en-US" baseline="30000" dirty="0"/>
              <a:t>th </a:t>
            </a:r>
            <a:r>
              <a:rPr lang="en-US" sz="2400" dirty="0"/>
              <a:t>2025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3CEEBFA1-2D11-2C9E-5C4A-9C08BAE97DC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400" dirty="0"/>
              <a:t>Armen Kasparian</a:t>
            </a:r>
            <a:endParaRPr lang="en-US" dirty="0"/>
          </a:p>
        </p:txBody>
      </p:sp>
      <p:pic>
        <p:nvPicPr>
          <p:cNvPr id="4" name="Picture 2" descr="Oak Ridge National Laboratory | Drupal.org">
            <a:extLst>
              <a:ext uri="{FF2B5EF4-FFF2-40B4-BE49-F238E27FC236}">
                <a16:creationId xmlns:a16="http://schemas.microsoft.com/office/drawing/2014/main" id="{5754CA09-D334-C5F0-5A8B-D07BD661AF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373" y="5658639"/>
            <a:ext cx="2624542" cy="132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848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44DCBF2-9780-B51B-C916-5D7ACAE85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Challenge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A4C10E-41FA-6EF2-564B-3D1675A63E9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30950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" name="Picture 2" descr="Oak Ridge National Laboratory | Drupal.org">
            <a:extLst>
              <a:ext uri="{FF2B5EF4-FFF2-40B4-BE49-F238E27FC236}">
                <a16:creationId xmlns:a16="http://schemas.microsoft.com/office/drawing/2014/main" id="{D9D2227A-4009-8009-8662-3AAA9BB49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535" y="-38729"/>
            <a:ext cx="2085285" cy="105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39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45D2F51-D20E-4C2E-3EAD-D68D157A3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our challenge?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C9BC1C3-4F5E-F243-47F8-0AF2982D51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11654306" cy="489143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/>
                <a:cs typeface="Arial"/>
              </a:rPr>
              <a:t>Reinforcement learning agents begin with randomly instantiated models</a:t>
            </a:r>
            <a:endParaRPr lang="en-US" sz="600" dirty="0">
              <a:latin typeface="Arial"/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/>
                <a:cs typeface="Arial"/>
              </a:rPr>
              <a:t>Real environments are expensive to train 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Starting with a randomly instantiated model may be too costly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RL is </a:t>
            </a:r>
            <a:r>
              <a:rPr lang="en-US" sz="2000" b="1" dirty="0">
                <a:latin typeface="Arial"/>
                <a:cs typeface="Arial"/>
              </a:rPr>
              <a:t>not</a:t>
            </a:r>
            <a:r>
              <a:rPr lang="en-US" sz="2000" dirty="0">
                <a:latin typeface="Arial"/>
                <a:cs typeface="Arial"/>
              </a:rPr>
              <a:t> sample efficient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/>
                <a:cs typeface="Arial"/>
              </a:rPr>
              <a:t>Real environments may not be available to train 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Real system may not be running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May be a long lead time until training runs could be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/>
                <a:cs typeface="Arial"/>
              </a:rPr>
              <a:t>Virtual environments are not perfect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Great for exploration but may fall short in certain areas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B5679E-150D-16B3-F25E-1AC4D5BDD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9AB791B-C8DB-1C5B-5C49-830242F00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</p:spPr>
        <p:txBody>
          <a:bodyPr/>
          <a:lstStyle/>
          <a:p>
            <a:r>
              <a:rPr lang="en-US" dirty="0"/>
              <a:t>Challenges</a:t>
            </a:r>
          </a:p>
        </p:txBody>
      </p:sp>
      <p:pic>
        <p:nvPicPr>
          <p:cNvPr id="3" name="Picture 2" descr="Oak Ridge National Laboratory | Drupal.org">
            <a:extLst>
              <a:ext uri="{FF2B5EF4-FFF2-40B4-BE49-F238E27FC236}">
                <a16:creationId xmlns:a16="http://schemas.microsoft.com/office/drawing/2014/main" id="{EA93F3E3-826C-9C46-2A97-ED477AA95B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679" y="-42827"/>
            <a:ext cx="1427370" cy="72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2D7100A7-6228-E53D-F5DC-E8530193A2F2}"/>
              </a:ext>
            </a:extLst>
          </p:cNvPr>
          <p:cNvSpPr txBox="1">
            <a:spLocks/>
          </p:cNvSpPr>
          <p:nvPr/>
        </p:nvSpPr>
        <p:spPr>
          <a:xfrm>
            <a:off x="304800" y="633059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4/9/2025</a:t>
            </a:r>
          </a:p>
        </p:txBody>
      </p:sp>
    </p:spTree>
    <p:extLst>
      <p:ext uri="{BB962C8B-B14F-4D97-AF65-F5344CB8AC3E}">
        <p14:creationId xmlns:p14="http://schemas.microsoft.com/office/powerpoint/2010/main" val="32138335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45D2F51-D20E-4C2E-3EAD-D68D157A3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have to work with?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C9BC1C3-4F5E-F243-47F8-0AF2982D51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11654306" cy="489143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/>
                <a:cs typeface="Arial"/>
              </a:rPr>
              <a:t>Historical run data may be available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Arial"/>
                <a:cs typeface="Arial"/>
              </a:rPr>
              <a:t>How can we utilize this data to train our agent?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/>
                <a:cs typeface="Arial"/>
              </a:rPr>
              <a:t>Virtual Accelerator is available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Arial"/>
                <a:cs typeface="Arial"/>
              </a:rPr>
              <a:t>Unknown differences between real and virtual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Arial"/>
                <a:cs typeface="Arial"/>
              </a:rPr>
              <a:t>How close is the VIRAC to the real machine?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"/>
                <a:cs typeface="Arial"/>
              </a:rPr>
              <a:t>What options do we have available?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Arial"/>
                <a:cs typeface="Arial"/>
              </a:rPr>
              <a:t>Can we train our agent to mimic to current control solution?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Arial"/>
                <a:cs typeface="Arial"/>
              </a:rPr>
              <a:t>Can we pretrain on the VIRAC?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Arial"/>
                <a:cs typeface="Arial"/>
              </a:rPr>
              <a:t>Can we make a surrogate based of the historical data and train the agent there? (transfer learning)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Arial"/>
                <a:cs typeface="Arial"/>
              </a:rPr>
              <a:t>Limiting factors with uncertainty quantification in state spaces out of distribution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5B5679E-150D-16B3-F25E-1AC4D5BDD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25A4999-A709-4D70-4091-6A35B3210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30592"/>
            <a:ext cx="4114800" cy="365125"/>
          </a:xfrm>
        </p:spPr>
        <p:txBody>
          <a:bodyPr/>
          <a:lstStyle/>
          <a:p>
            <a:r>
              <a:rPr lang="en-US" dirty="0"/>
              <a:t>Data Available</a:t>
            </a:r>
          </a:p>
        </p:txBody>
      </p:sp>
      <p:pic>
        <p:nvPicPr>
          <p:cNvPr id="3" name="Picture 2" descr="Oak Ridge National Laboratory | Drupal.org">
            <a:extLst>
              <a:ext uri="{FF2B5EF4-FFF2-40B4-BE49-F238E27FC236}">
                <a16:creationId xmlns:a16="http://schemas.microsoft.com/office/drawing/2014/main" id="{F5A6A8E3-3DB9-8D73-0EEB-614F3FFBEA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679" y="-42827"/>
            <a:ext cx="1427370" cy="72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8F2BBA83-C622-15CF-04E9-77DE453D7391}"/>
              </a:ext>
            </a:extLst>
          </p:cNvPr>
          <p:cNvSpPr txBox="1">
            <a:spLocks/>
          </p:cNvSpPr>
          <p:nvPr/>
        </p:nvSpPr>
        <p:spPr>
          <a:xfrm>
            <a:off x="304800" y="633059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4/9/2025</a:t>
            </a:r>
          </a:p>
        </p:txBody>
      </p:sp>
    </p:spTree>
    <p:extLst>
      <p:ext uri="{BB962C8B-B14F-4D97-AF65-F5344CB8AC3E}">
        <p14:creationId xmlns:p14="http://schemas.microsoft.com/office/powerpoint/2010/main" val="2686674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44DCBF2-9780-B51B-C916-5D7ACAE85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Approach and Tools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A4C10E-41FA-6EF2-564B-3D1675A63E9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30950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" name="Picture 2" descr="Oak Ridge National Laboratory | Drupal.org">
            <a:extLst>
              <a:ext uri="{FF2B5EF4-FFF2-40B4-BE49-F238E27FC236}">
                <a16:creationId xmlns:a16="http://schemas.microsoft.com/office/drawing/2014/main" id="{F991F71D-A9D6-4844-96BA-296D9C980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535" y="-38729"/>
            <a:ext cx="2085285" cy="105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269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AB20-E210-FF48-CB81-57C389CE1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Approach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B1D5DE-6842-4AA0-7C5D-EE296BD00C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5895" y="1210615"/>
            <a:ext cx="11578106" cy="489143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Create an environment </a:t>
            </a:r>
            <a:r>
              <a:rPr lang="en-US" b="1" dirty="0"/>
              <a:t>mirrored</a:t>
            </a:r>
            <a:r>
              <a:rPr lang="en-US" dirty="0"/>
              <a:t> on both the VIRAC and the real accelerator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State, action, rewards are defined to be the equivalent between the virtual and real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Train the RL agent on the virtual environment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Expose the agent to a similar state space it will see on the real accelerator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Pretraining models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Apply RL agent to the real accelerator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Inference first to see how well agent is pretrained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Model retraining as needed</a:t>
            </a:r>
          </a:p>
          <a:p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8F4E8-9FFF-1BDA-B4AC-806A7247F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Approach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B3F873-CE48-C9A9-9988-526BD474A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D2170EE-96AB-CF3F-F867-050CD77A8EBF}"/>
              </a:ext>
            </a:extLst>
          </p:cNvPr>
          <p:cNvSpPr/>
          <p:nvPr/>
        </p:nvSpPr>
        <p:spPr>
          <a:xfrm>
            <a:off x="4582118" y="4040840"/>
            <a:ext cx="3027763" cy="21458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9D32511-11BF-B05C-18BB-CD4CD55E99B8}"/>
              </a:ext>
            </a:extLst>
          </p:cNvPr>
          <p:cNvSpPr/>
          <p:nvPr/>
        </p:nvSpPr>
        <p:spPr>
          <a:xfrm>
            <a:off x="4883683" y="4357641"/>
            <a:ext cx="2423855" cy="15122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C455DC0-C38F-5A6E-707D-33AAC1414AF8}"/>
              </a:ext>
            </a:extLst>
          </p:cNvPr>
          <p:cNvSpPr/>
          <p:nvPr/>
        </p:nvSpPr>
        <p:spPr>
          <a:xfrm>
            <a:off x="5283203" y="4682465"/>
            <a:ext cx="1621766" cy="431321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Train Random Agent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BD15530-2D38-E821-A323-AB278A30A423}"/>
              </a:ext>
            </a:extLst>
          </p:cNvPr>
          <p:cNvSpPr/>
          <p:nvPr/>
        </p:nvSpPr>
        <p:spPr>
          <a:xfrm>
            <a:off x="5283203" y="5237457"/>
            <a:ext cx="1621766" cy="431321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Test Agent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2CC4DF-B5F1-B817-0819-05871C224D13}"/>
              </a:ext>
            </a:extLst>
          </p:cNvPr>
          <p:cNvSpPr txBox="1"/>
          <p:nvPr/>
        </p:nvSpPr>
        <p:spPr>
          <a:xfrm>
            <a:off x="5639058" y="4014195"/>
            <a:ext cx="910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VIRAC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0BC1FE-BC25-02D9-4971-885D3D92122D}"/>
              </a:ext>
            </a:extLst>
          </p:cNvPr>
          <p:cNvSpPr txBox="1"/>
          <p:nvPr/>
        </p:nvSpPr>
        <p:spPr>
          <a:xfrm>
            <a:off x="5060086" y="4326612"/>
            <a:ext cx="206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MEBT Environment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FF1984E1-50E4-22CE-98B7-69B2B319EE6B}"/>
              </a:ext>
            </a:extLst>
          </p:cNvPr>
          <p:cNvSpPr/>
          <p:nvPr/>
        </p:nvSpPr>
        <p:spPr>
          <a:xfrm>
            <a:off x="7988549" y="4014195"/>
            <a:ext cx="3027763" cy="214589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AA6653B-554F-CC50-6E3D-D91910E89DE2}"/>
              </a:ext>
            </a:extLst>
          </p:cNvPr>
          <p:cNvSpPr/>
          <p:nvPr/>
        </p:nvSpPr>
        <p:spPr>
          <a:xfrm>
            <a:off x="8290114" y="4330996"/>
            <a:ext cx="2423855" cy="151229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A3605606-38FC-AA0A-5FC4-844957DEDB29}"/>
              </a:ext>
            </a:extLst>
          </p:cNvPr>
          <p:cNvSpPr/>
          <p:nvPr/>
        </p:nvSpPr>
        <p:spPr>
          <a:xfrm>
            <a:off x="8689634" y="4655820"/>
            <a:ext cx="1621766" cy="431321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Test Agent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453BE778-B946-3368-8325-74ABD658984F}"/>
              </a:ext>
            </a:extLst>
          </p:cNvPr>
          <p:cNvSpPr/>
          <p:nvPr/>
        </p:nvSpPr>
        <p:spPr>
          <a:xfrm>
            <a:off x="8689634" y="5210812"/>
            <a:ext cx="1621766" cy="431321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Retrain Agent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4E90973-967F-4B04-0804-D0626B5AF525}"/>
              </a:ext>
            </a:extLst>
          </p:cNvPr>
          <p:cNvSpPr txBox="1"/>
          <p:nvPr/>
        </p:nvSpPr>
        <p:spPr>
          <a:xfrm>
            <a:off x="8578075" y="3981663"/>
            <a:ext cx="184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SNS Accelerator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78838AF-6FFF-49B7-7F75-8084CEFC4EDC}"/>
              </a:ext>
            </a:extLst>
          </p:cNvPr>
          <p:cNvSpPr txBox="1"/>
          <p:nvPr/>
        </p:nvSpPr>
        <p:spPr>
          <a:xfrm>
            <a:off x="8466517" y="4299967"/>
            <a:ext cx="206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MEBT Environment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BC5F427-37C6-4F84-6107-5EE8DED1119A}"/>
              </a:ext>
            </a:extLst>
          </p:cNvPr>
          <p:cNvCxnSpPr>
            <a:stCxn id="8" idx="2"/>
            <a:endCxn id="10" idx="0"/>
          </p:cNvCxnSpPr>
          <p:nvPr/>
        </p:nvCxnSpPr>
        <p:spPr>
          <a:xfrm>
            <a:off x="6094086" y="5113786"/>
            <a:ext cx="0" cy="12367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9B081A01-15E6-0E37-C37A-7CAED5EEF8D8}"/>
              </a:ext>
            </a:extLst>
          </p:cNvPr>
          <p:cNvCxnSpPr>
            <a:endCxn id="18" idx="1"/>
          </p:cNvCxnSpPr>
          <p:nvPr/>
        </p:nvCxnSpPr>
        <p:spPr>
          <a:xfrm flipV="1">
            <a:off x="6904969" y="4871481"/>
            <a:ext cx="1784665" cy="567129"/>
          </a:xfrm>
          <a:prstGeom prst="bentConnector3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205DF06-9737-329E-AC17-5A8FE5B45B01}"/>
              </a:ext>
            </a:extLst>
          </p:cNvPr>
          <p:cNvCxnSpPr>
            <a:stCxn id="18" idx="2"/>
          </p:cNvCxnSpPr>
          <p:nvPr/>
        </p:nvCxnSpPr>
        <p:spPr>
          <a:xfrm>
            <a:off x="9500517" y="5087141"/>
            <a:ext cx="4818" cy="12367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7190BB1-3F38-A74B-E99D-C3E326EDB6E8}"/>
              </a:ext>
            </a:extLst>
          </p:cNvPr>
          <p:cNvSpPr txBox="1"/>
          <p:nvPr/>
        </p:nvSpPr>
        <p:spPr>
          <a:xfrm>
            <a:off x="7289838" y="6209962"/>
            <a:ext cx="3694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*MEBT Environment does not change, only the system it integrates with changes</a:t>
            </a:r>
          </a:p>
        </p:txBody>
      </p:sp>
      <p:pic>
        <p:nvPicPr>
          <p:cNvPr id="4" name="Picture 2" descr="Oak Ridge National Laboratory | Drupal.org">
            <a:extLst>
              <a:ext uri="{FF2B5EF4-FFF2-40B4-BE49-F238E27FC236}">
                <a16:creationId xmlns:a16="http://schemas.microsoft.com/office/drawing/2014/main" id="{52A88DC0-C88B-EFD0-D4DF-726F75FE6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679" y="-42827"/>
            <a:ext cx="1427370" cy="72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84215DA7-A3C8-3D6F-6469-F2FBAFD7F9AD}"/>
              </a:ext>
            </a:extLst>
          </p:cNvPr>
          <p:cNvSpPr txBox="1">
            <a:spLocks/>
          </p:cNvSpPr>
          <p:nvPr/>
        </p:nvSpPr>
        <p:spPr>
          <a:xfrm>
            <a:off x="304800" y="633059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4/9/2025</a:t>
            </a:r>
          </a:p>
        </p:txBody>
      </p:sp>
    </p:spTree>
    <p:extLst>
      <p:ext uri="{BB962C8B-B14F-4D97-AF65-F5344CB8AC3E}">
        <p14:creationId xmlns:p14="http://schemas.microsoft.com/office/powerpoint/2010/main" val="3359712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35C5B-3B56-B913-F2AE-3E9C3DDD1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Optimization Control Toolkit (SOCT)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CE00E-C20D-DC12-6759-08FD9D058E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7203405" cy="4891433"/>
          </a:xfrm>
        </p:spPr>
        <p:txBody>
          <a:bodyPr/>
          <a:lstStyle/>
          <a:p>
            <a:r>
              <a:rPr lang="en-US" sz="1800" dirty="0">
                <a:hlinkClick r:id="rId2"/>
              </a:rPr>
              <a:t>https://github.com/JeffersonLab/SciOptControlToolkit</a:t>
            </a:r>
            <a:endParaRPr lang="en-US" sz="1800" dirty="0"/>
          </a:p>
          <a:p>
            <a:r>
              <a:rPr lang="en-US" b="1" dirty="0">
                <a:latin typeface="Arial"/>
                <a:cs typeface="Arial"/>
              </a:rPr>
              <a:t>Composable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Easy to add new agents and environments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Registration mechanism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600" dirty="0"/>
              <a:t>Allows for easy development and use of new components</a:t>
            </a:r>
          </a:p>
          <a:p>
            <a:r>
              <a:rPr lang="en-US" b="1" dirty="0">
                <a:latin typeface="Arial"/>
                <a:cs typeface="Arial"/>
              </a:rPr>
              <a:t>Standard Gymnasium API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Utilize industry standard environment specification</a:t>
            </a:r>
          </a:p>
          <a:p>
            <a:r>
              <a:rPr lang="en-US" b="1" dirty="0">
                <a:latin typeface="Arial"/>
                <a:cs typeface="Arial"/>
              </a:rPr>
              <a:t>Visualizations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 err="1"/>
              <a:t>Tensorboard</a:t>
            </a:r>
            <a:r>
              <a:rPr lang="en-US" sz="1800" dirty="0"/>
              <a:t> integration allows for live monitoring of training</a:t>
            </a:r>
          </a:p>
          <a:p>
            <a:r>
              <a:rPr lang="en-US" b="1" dirty="0">
                <a:latin typeface="Arial"/>
                <a:cs typeface="Arial"/>
              </a:rPr>
              <a:t>Reproducible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Models and configurations are saved and stored for inference/retraining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Arial"/>
                <a:cs typeface="Arial"/>
              </a:rPr>
              <a:t>Easily pull in previous runs for continued research</a:t>
            </a:r>
            <a:endParaRPr lang="en-US" sz="1800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A23D04-528D-92A2-A3E1-54D91E290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SOCT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01141-4B98-6877-67E1-E945CC270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93236F3-4832-AAC8-3DAC-E4A6770913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2499" y="1319201"/>
            <a:ext cx="3249150" cy="24805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BA7D17-58AD-FDF2-4DAF-A093B78DF5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2499" y="3799734"/>
            <a:ext cx="3249150" cy="2530417"/>
          </a:xfrm>
          <a:prstGeom prst="rect">
            <a:avLst/>
          </a:prstGeom>
        </p:spPr>
      </p:pic>
      <p:pic>
        <p:nvPicPr>
          <p:cNvPr id="4" name="Picture 2" descr="Oak Ridge National Laboratory | Drupal.org">
            <a:extLst>
              <a:ext uri="{FF2B5EF4-FFF2-40B4-BE49-F238E27FC236}">
                <a16:creationId xmlns:a16="http://schemas.microsoft.com/office/drawing/2014/main" id="{9814F462-12A1-8B15-C465-E0E970F33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679" y="-42827"/>
            <a:ext cx="1427370" cy="72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7AE11982-8E11-3171-B681-B1A1C64EC525}"/>
              </a:ext>
            </a:extLst>
          </p:cNvPr>
          <p:cNvSpPr txBox="1">
            <a:spLocks/>
          </p:cNvSpPr>
          <p:nvPr/>
        </p:nvSpPr>
        <p:spPr>
          <a:xfrm>
            <a:off x="304800" y="633059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4/9/2025</a:t>
            </a:r>
          </a:p>
        </p:txBody>
      </p:sp>
    </p:spTree>
    <p:extLst>
      <p:ext uri="{BB962C8B-B14F-4D97-AF65-F5344CB8AC3E}">
        <p14:creationId xmlns:p14="http://schemas.microsoft.com/office/powerpoint/2010/main" val="29937758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1246D-9B8E-23D0-AC45-CB9D50BAF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Plane MEBT Orbit Correction Environment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94F56C-FA45-EFC7-25AB-5DCCD9F6F2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11578106" cy="489143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Custom Gymnasium environment designed and built for communication between RL agent and SNS/VIRAC accelerators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Goal: Flatten orbit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State (6): Correctors (2), BPM (3), BPM Amplitude (1)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Action (2): Correctors (DCH04, DCH05)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Reward</a:t>
            </a:r>
            <a:r>
              <a:rPr lang="en-US" sz="1800" dirty="0">
                <a:sym typeface="Wingdings" pitchFamily="2" charset="2"/>
              </a:rPr>
              <a:t>: Maximize the final amplitude reading</a:t>
            </a: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FEBD-232A-4552-51A6-978A795BE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4046" y="6349122"/>
            <a:ext cx="4114800" cy="365125"/>
          </a:xfrm>
        </p:spPr>
        <p:txBody>
          <a:bodyPr/>
          <a:lstStyle/>
          <a:p>
            <a:r>
              <a:rPr lang="en-US" dirty="0"/>
              <a:t>Custom Environment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2D977-5F00-8A08-BC9C-5A846FBC5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Content Placeholder 6" descr="Processor with solid fill">
            <a:extLst>
              <a:ext uri="{FF2B5EF4-FFF2-40B4-BE49-F238E27FC236}">
                <a16:creationId xmlns:a16="http://schemas.microsoft.com/office/drawing/2014/main" id="{4B3A336A-C23B-ACCB-4244-F224C896D6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39128" y="4107938"/>
            <a:ext cx="914400" cy="914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CCFA46-ECD2-C83B-E391-4D12DB5EDE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2218" y="4312039"/>
            <a:ext cx="2382113" cy="5061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310059-8B7E-CB48-AB78-9160FCB473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9224" y="4282597"/>
            <a:ext cx="1055532" cy="628486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57E5491-0416-7F7F-6823-F1B09E518F38}"/>
              </a:ext>
            </a:extLst>
          </p:cNvPr>
          <p:cNvCxnSpPr/>
          <p:nvPr/>
        </p:nvCxnSpPr>
        <p:spPr>
          <a:xfrm>
            <a:off x="6534331" y="4583093"/>
            <a:ext cx="1098690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8CDCD33-AF9D-5D1D-266F-788263A88B33}"/>
              </a:ext>
            </a:extLst>
          </p:cNvPr>
          <p:cNvSpPr txBox="1"/>
          <p:nvPr/>
        </p:nvSpPr>
        <p:spPr>
          <a:xfrm>
            <a:off x="1415893" y="5022338"/>
            <a:ext cx="23975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SOCT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274F2D-6D7B-F8E6-BADF-5778DE5E6606}"/>
              </a:ext>
            </a:extLst>
          </p:cNvPr>
          <p:cNvSpPr txBox="1"/>
          <p:nvPr/>
        </p:nvSpPr>
        <p:spPr>
          <a:xfrm>
            <a:off x="4187692" y="4911082"/>
            <a:ext cx="23975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PACES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FE0C7A4A-0495-0BC3-3A4C-3A4D651289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756" y="4558682"/>
            <a:ext cx="1471436" cy="1221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4D6FC64-90B1-8D6B-CBEE-888989641C6F}"/>
              </a:ext>
            </a:extLst>
          </p:cNvPr>
          <p:cNvCxnSpPr/>
          <p:nvPr/>
        </p:nvCxnSpPr>
        <p:spPr>
          <a:xfrm>
            <a:off x="3053528" y="4583093"/>
            <a:ext cx="1098690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undefined">
            <a:extLst>
              <a:ext uri="{FF2B5EF4-FFF2-40B4-BE49-F238E27FC236}">
                <a16:creationId xmlns:a16="http://schemas.microsoft.com/office/drawing/2014/main" id="{F1588FE8-8859-DEDB-93CA-809093E123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914" y="3647071"/>
            <a:ext cx="1471436" cy="108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Oak Ridge National Laboratory | Drupal.org">
            <a:extLst>
              <a:ext uri="{FF2B5EF4-FFF2-40B4-BE49-F238E27FC236}">
                <a16:creationId xmlns:a16="http://schemas.microsoft.com/office/drawing/2014/main" id="{48E4DCBC-5A22-1E2A-B338-0D5E67BCF0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679" y="-42827"/>
            <a:ext cx="1427370" cy="72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04BFAB02-3984-3B3E-93C1-804F109B12F4}"/>
              </a:ext>
            </a:extLst>
          </p:cNvPr>
          <p:cNvSpPr txBox="1">
            <a:spLocks/>
          </p:cNvSpPr>
          <p:nvPr/>
        </p:nvSpPr>
        <p:spPr>
          <a:xfrm>
            <a:off x="304800" y="633059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4/9/2025</a:t>
            </a:r>
          </a:p>
        </p:txBody>
      </p:sp>
    </p:spTree>
    <p:extLst>
      <p:ext uri="{BB962C8B-B14F-4D97-AF65-F5344CB8AC3E}">
        <p14:creationId xmlns:p14="http://schemas.microsoft.com/office/powerpoint/2010/main" val="33339474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44DCBF2-9780-B51B-C916-5D7ACAE85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A4C10E-41FA-6EF2-564B-3D1675A63E9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30950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4" name="Picture 2" descr="Oak Ridge National Laboratory | Drupal.org">
            <a:extLst>
              <a:ext uri="{FF2B5EF4-FFF2-40B4-BE49-F238E27FC236}">
                <a16:creationId xmlns:a16="http://schemas.microsoft.com/office/drawing/2014/main" id="{E7D2E7D3-7CD2-1B67-874E-9DACDEA3F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535" y="-38729"/>
            <a:ext cx="2085285" cy="105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7578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CE202-8E0E-57CB-7F0A-CEE7547A0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Sweep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D2303B-B0D7-8509-25E1-F97F893648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11578106" cy="489143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To understand the landscape of our reward a parameter sweep was done of the VIRAC and the real accelerator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Sweep DCH04/05 and log the reward value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3D1E1A-A643-93AC-2F97-918C3B777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37420" y="6513154"/>
            <a:ext cx="1948985" cy="182563"/>
          </a:xfrm>
        </p:spPr>
        <p:txBody>
          <a:bodyPr/>
          <a:lstStyle/>
          <a:p>
            <a:r>
              <a:rPr lang="en-US" dirty="0"/>
              <a:t>Parameter Sweep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8708FD-BD6E-B919-3818-71BBC5CEA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52BFBC69-3F80-260B-5C20-C4D92FCCC8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407" y="2500951"/>
            <a:ext cx="354568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4CD80ECA-673B-684D-682E-904FD54047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" r="1738"/>
          <a:stretch/>
        </p:blipFill>
        <p:spPr bwMode="auto">
          <a:xfrm>
            <a:off x="6411913" y="2500951"/>
            <a:ext cx="347802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31E5B9-E433-C5E7-85EA-07285C771F08}"/>
              </a:ext>
            </a:extLst>
          </p:cNvPr>
          <p:cNvSpPr txBox="1"/>
          <p:nvPr/>
        </p:nvSpPr>
        <p:spPr>
          <a:xfrm>
            <a:off x="2669451" y="6143821"/>
            <a:ext cx="2470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VIRAC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2CEF71-5A3D-6E63-A55F-6C82C40021E5}"/>
              </a:ext>
            </a:extLst>
          </p:cNvPr>
          <p:cNvSpPr txBox="1"/>
          <p:nvPr/>
        </p:nvSpPr>
        <p:spPr>
          <a:xfrm>
            <a:off x="7198785" y="6150935"/>
            <a:ext cx="2470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SNS</a:t>
            </a:r>
          </a:p>
        </p:txBody>
      </p:sp>
      <p:pic>
        <p:nvPicPr>
          <p:cNvPr id="4" name="Picture 2" descr="Oak Ridge National Laboratory | Drupal.org">
            <a:extLst>
              <a:ext uri="{FF2B5EF4-FFF2-40B4-BE49-F238E27FC236}">
                <a16:creationId xmlns:a16="http://schemas.microsoft.com/office/drawing/2014/main" id="{9F4A1812-E9B0-616D-9C6E-680AB4C872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679" y="-42827"/>
            <a:ext cx="1427370" cy="72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CE3BF959-4030-DCF3-6521-6D6931D0CE57}"/>
              </a:ext>
            </a:extLst>
          </p:cNvPr>
          <p:cNvSpPr txBox="1">
            <a:spLocks/>
          </p:cNvSpPr>
          <p:nvPr/>
        </p:nvSpPr>
        <p:spPr>
          <a:xfrm>
            <a:off x="304800" y="633059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4/9/2025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0906DE-68F5-5225-B6FC-559B150C0147}"/>
              </a:ext>
            </a:extLst>
          </p:cNvPr>
          <p:cNvSpPr txBox="1"/>
          <p:nvPr/>
        </p:nvSpPr>
        <p:spPr>
          <a:xfrm>
            <a:off x="5139806" y="5217202"/>
            <a:ext cx="1194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DCH05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AE6D71-DB4B-3BB4-1C7B-8F3A9FB51B17}"/>
              </a:ext>
            </a:extLst>
          </p:cNvPr>
          <p:cNvSpPr txBox="1"/>
          <p:nvPr/>
        </p:nvSpPr>
        <p:spPr>
          <a:xfrm>
            <a:off x="1684412" y="4215451"/>
            <a:ext cx="1235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BPM Amplitude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759EF9-BC2A-4789-9D93-13079F9375AF}"/>
              </a:ext>
            </a:extLst>
          </p:cNvPr>
          <p:cNvSpPr txBox="1"/>
          <p:nvPr/>
        </p:nvSpPr>
        <p:spPr>
          <a:xfrm>
            <a:off x="3054267" y="5752157"/>
            <a:ext cx="1194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DCH04</a:t>
            </a:r>
          </a:p>
        </p:txBody>
      </p:sp>
    </p:spTree>
    <p:extLst>
      <p:ext uri="{BB962C8B-B14F-4D97-AF65-F5344CB8AC3E}">
        <p14:creationId xmlns:p14="http://schemas.microsoft.com/office/powerpoint/2010/main" val="29368868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BADB8-B563-034F-83E2-C214E9BA1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Inference on SNS Accelerator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F367EB-7E36-9F0E-73A0-5B9D8C43C2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4701818" cy="4891433"/>
          </a:xfrm>
        </p:spPr>
        <p:txBody>
          <a:bodyPr/>
          <a:lstStyle/>
          <a:p>
            <a:r>
              <a:rPr lang="en-US" dirty="0"/>
              <a:t>Model pretrained on VIRAC applied in inference to the real accelerator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Purple line shows initial conditions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Red line shows traditional optimization values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Blue line shows the RL agents solution </a:t>
            </a:r>
          </a:p>
          <a:p>
            <a:endParaRPr lang="en-US" dirty="0"/>
          </a:p>
          <a:p>
            <a:r>
              <a:rPr lang="en-US" dirty="0"/>
              <a:t>Our pretrained RL model matched the traditional strategies approach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0E838C-E451-7464-CCB7-F826F83C1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SNS Results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D98D1-7C7E-004D-118D-DCC47F706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B4D56929-F22C-F92B-6B91-17501FE20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7966" y="1462081"/>
            <a:ext cx="6604940" cy="4617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Oak Ridge National Laboratory | Drupal.org">
            <a:extLst>
              <a:ext uri="{FF2B5EF4-FFF2-40B4-BE49-F238E27FC236}">
                <a16:creationId xmlns:a16="http://schemas.microsoft.com/office/drawing/2014/main" id="{0AB9DA63-DA0C-3EB2-CCA5-CE07A0483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679" y="-42827"/>
            <a:ext cx="1427370" cy="72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4E233936-CC2C-327C-BD24-AC1AC2A87509}"/>
              </a:ext>
            </a:extLst>
          </p:cNvPr>
          <p:cNvSpPr txBox="1">
            <a:spLocks/>
          </p:cNvSpPr>
          <p:nvPr/>
        </p:nvSpPr>
        <p:spPr>
          <a:xfrm>
            <a:off x="304800" y="633059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4/9/2025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5178DDE-7620-1FD6-AFA5-3FCC792F92AC}"/>
              </a:ext>
            </a:extLst>
          </p:cNvPr>
          <p:cNvCxnSpPr>
            <a:cxnSpLocks/>
          </p:cNvCxnSpPr>
          <p:nvPr/>
        </p:nvCxnSpPr>
        <p:spPr>
          <a:xfrm>
            <a:off x="8426379" y="1269495"/>
            <a:ext cx="308113" cy="260122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9B6410C-DCAF-C95E-066F-5EA84D11A37D}"/>
              </a:ext>
            </a:extLst>
          </p:cNvPr>
          <p:cNvSpPr txBox="1"/>
          <p:nvPr/>
        </p:nvSpPr>
        <p:spPr>
          <a:xfrm>
            <a:off x="7822187" y="913055"/>
            <a:ext cx="151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Traditional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9CF6721-1DA7-936D-E726-47D12F6E3409}"/>
              </a:ext>
            </a:extLst>
          </p:cNvPr>
          <p:cNvCxnSpPr>
            <a:cxnSpLocks/>
          </p:cNvCxnSpPr>
          <p:nvPr/>
        </p:nvCxnSpPr>
        <p:spPr>
          <a:xfrm flipH="1" flipV="1">
            <a:off x="9415670" y="3800061"/>
            <a:ext cx="205408" cy="27130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CB96B57-A017-2CBF-5AEC-1919540EDE04}"/>
              </a:ext>
            </a:extLst>
          </p:cNvPr>
          <p:cNvSpPr txBox="1"/>
          <p:nvPr/>
        </p:nvSpPr>
        <p:spPr>
          <a:xfrm>
            <a:off x="9048928" y="6438514"/>
            <a:ext cx="151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RL Agent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CC9B68C-7CDC-37EC-7761-6337D0E364BC}"/>
              </a:ext>
            </a:extLst>
          </p:cNvPr>
          <p:cNvCxnSpPr>
            <a:cxnSpLocks/>
          </p:cNvCxnSpPr>
          <p:nvPr/>
        </p:nvCxnSpPr>
        <p:spPr>
          <a:xfrm flipV="1">
            <a:off x="7083857" y="4852595"/>
            <a:ext cx="194465" cy="158591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5CC0620-B022-5286-2E9C-9AFD0DBBFE7D}"/>
              </a:ext>
            </a:extLst>
          </p:cNvPr>
          <p:cNvSpPr txBox="1"/>
          <p:nvPr/>
        </p:nvSpPr>
        <p:spPr>
          <a:xfrm>
            <a:off x="6683158" y="6382450"/>
            <a:ext cx="151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Initial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A84EA78-963F-B505-2888-49B42FF5CC1E}"/>
              </a:ext>
            </a:extLst>
          </p:cNvPr>
          <p:cNvCxnSpPr/>
          <p:nvPr/>
        </p:nvCxnSpPr>
        <p:spPr>
          <a:xfrm>
            <a:off x="5638800" y="3548270"/>
            <a:ext cx="6023113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A35D541-3F9D-0F2F-8CA0-CFF524FA0F4E}"/>
              </a:ext>
            </a:extLst>
          </p:cNvPr>
          <p:cNvSpPr txBox="1"/>
          <p:nvPr/>
        </p:nvSpPr>
        <p:spPr>
          <a:xfrm>
            <a:off x="4519717" y="3363604"/>
            <a:ext cx="151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Center</a:t>
            </a:r>
          </a:p>
        </p:txBody>
      </p:sp>
    </p:spTree>
    <p:extLst>
      <p:ext uri="{BB962C8B-B14F-4D97-AF65-F5344CB8AC3E}">
        <p14:creationId xmlns:p14="http://schemas.microsoft.com/office/powerpoint/2010/main" val="4044717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CF6B69-0E8B-BC7C-4A15-D06F3156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DEF993-4D5D-28D4-B927-0E7992460B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3" y="1319201"/>
            <a:ext cx="11491480" cy="4891433"/>
          </a:xfrm>
        </p:spPr>
        <p:txBody>
          <a:bodyPr/>
          <a:lstStyle/>
          <a:p>
            <a:r>
              <a:rPr lang="en-US" dirty="0">
                <a:effectLst/>
              </a:rPr>
              <a:t>This research used resources at the Spallation Neutron Source and Jefferson Laboratory and is supported by the DOE Office of Science, United States under Grant No. DE-SC0009915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dirty="0">
                <a:effectLst/>
              </a:rPr>
              <a:t>ORNL is managed by UT-Battelle, LLC for the US Department of Energy</a:t>
            </a:r>
            <a:endParaRPr lang="en-US" dirty="0"/>
          </a:p>
          <a:p>
            <a:r>
              <a:rPr lang="en-US" dirty="0" err="1">
                <a:effectLst/>
              </a:rPr>
              <a:t>JLab</a:t>
            </a:r>
            <a:r>
              <a:rPr lang="en-US" dirty="0">
                <a:effectLst/>
              </a:rPr>
              <a:t> is managed by Jefferson Sc. Assoc., LLC for the US Department of Energy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2" descr="Oak Ridge National Laboratory | Drupal.org">
            <a:extLst>
              <a:ext uri="{FF2B5EF4-FFF2-40B4-BE49-F238E27FC236}">
                <a16:creationId xmlns:a16="http://schemas.microsoft.com/office/drawing/2014/main" id="{B6879A2A-7D33-B5D1-1CA8-A0204BB59A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679" y="-42827"/>
            <a:ext cx="1427370" cy="72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3961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44DCBF2-9780-B51B-C916-5D7ACAE85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A4C10E-41FA-6EF2-564B-3D1675A63E9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30950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" name="Picture 2" descr="Oak Ridge National Laboratory | Drupal.org">
            <a:extLst>
              <a:ext uri="{FF2B5EF4-FFF2-40B4-BE49-F238E27FC236}">
                <a16:creationId xmlns:a16="http://schemas.microsoft.com/office/drawing/2014/main" id="{303FE1B5-8720-B2AF-998C-DD6E4E00D1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535" y="-38729"/>
            <a:ext cx="2085285" cy="105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3985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79607-DC2A-7CE5-BE9A-7DA9B727A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Test Facility (BTF)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98A921-D36D-9C45-4CCD-5C7A5C880F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11578106" cy="489143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Smaller system designed to run many tests at lower energy level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Linac</a:t>
            </a:r>
            <a:r>
              <a:rPr lang="en-US" sz="2400" dirty="0"/>
              <a:t> (similar to MEBT)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Currently manually tuned with known setpoints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Can build similar environments to SNS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VIRAC has a BTF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Control vs Optimization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617778-4975-CF5A-BE10-D9FF911D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BTF Research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105C7-0407-4E17-6C67-2C5061E3D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2" descr="Oak Ridge National Laboratory | Drupal.org">
            <a:extLst>
              <a:ext uri="{FF2B5EF4-FFF2-40B4-BE49-F238E27FC236}">
                <a16:creationId xmlns:a16="http://schemas.microsoft.com/office/drawing/2014/main" id="{2EC79A88-C3BA-2605-C1C9-A2C0CA743D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718" y="475489"/>
            <a:ext cx="2083265" cy="105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350EF5-964C-39A0-A313-7111B6091D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5561" y="2054076"/>
            <a:ext cx="4522785" cy="40688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9A233F4-8CE8-FA59-67D7-4C6CE29E391F}"/>
              </a:ext>
            </a:extLst>
          </p:cNvPr>
          <p:cNvSpPr txBox="1"/>
          <p:nvPr/>
        </p:nvSpPr>
        <p:spPr>
          <a:xfrm>
            <a:off x="7505395" y="6089864"/>
            <a:ext cx="4522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Real parameter sweep of BTF in test environment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5E0554B-D864-1DED-D017-B56554FB14E8}"/>
              </a:ext>
            </a:extLst>
          </p:cNvPr>
          <p:cNvCxnSpPr/>
          <p:nvPr/>
        </p:nvCxnSpPr>
        <p:spPr>
          <a:xfrm>
            <a:off x="6410166" y="5030239"/>
            <a:ext cx="2273430" cy="903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692E5A8-9C3A-4E19-BB30-2CE113C3F200}"/>
              </a:ext>
            </a:extLst>
          </p:cNvPr>
          <p:cNvSpPr txBox="1"/>
          <p:nvPr/>
        </p:nvSpPr>
        <p:spPr>
          <a:xfrm>
            <a:off x="5037283" y="4383908"/>
            <a:ext cx="2731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Optimal Setpoints</a:t>
            </a:r>
            <a:br>
              <a:rPr lang="en-US" dirty="0"/>
            </a:br>
            <a:r>
              <a:rPr lang="en-US" dirty="0"/>
              <a:t>(-4.5, -7.0)</a:t>
            </a:r>
          </a:p>
        </p:txBody>
      </p:sp>
      <p:pic>
        <p:nvPicPr>
          <p:cNvPr id="4" name="Picture 2" descr="Oak Ridge National Laboratory | Drupal.org">
            <a:extLst>
              <a:ext uri="{FF2B5EF4-FFF2-40B4-BE49-F238E27FC236}">
                <a16:creationId xmlns:a16="http://schemas.microsoft.com/office/drawing/2014/main" id="{B91E891C-753F-5CED-BDE3-349AE64F30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679" y="-42827"/>
            <a:ext cx="1427370" cy="72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lide Number Placeholder 2">
            <a:extLst>
              <a:ext uri="{FF2B5EF4-FFF2-40B4-BE49-F238E27FC236}">
                <a16:creationId xmlns:a16="http://schemas.microsoft.com/office/drawing/2014/main" id="{B75F44CA-73BB-4C0D-1ABA-2845A0428314}"/>
              </a:ext>
            </a:extLst>
          </p:cNvPr>
          <p:cNvSpPr txBox="1">
            <a:spLocks/>
          </p:cNvSpPr>
          <p:nvPr/>
        </p:nvSpPr>
        <p:spPr>
          <a:xfrm>
            <a:off x="304800" y="633059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4/9/2025</a:t>
            </a:r>
          </a:p>
        </p:txBody>
      </p:sp>
    </p:spTree>
    <p:extLst>
      <p:ext uri="{BB962C8B-B14F-4D97-AF65-F5344CB8AC3E}">
        <p14:creationId xmlns:p14="http://schemas.microsoft.com/office/powerpoint/2010/main" val="19155257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08124D7-0699-6425-B7CA-43028B2EE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QUESTIONS?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9BB996-4A9C-EA60-8BD1-573393ACF33D}"/>
              </a:ext>
            </a:extLst>
          </p:cNvPr>
          <p:cNvSpPr/>
          <p:nvPr/>
        </p:nvSpPr>
        <p:spPr>
          <a:xfrm>
            <a:off x="0" y="0"/>
            <a:ext cx="1943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>
              <a:latin typeface="Arial" panose="020B0604020202020204" pitchFamily="34" charset="0"/>
            </a:endParaRPr>
          </a:p>
        </p:txBody>
      </p:sp>
      <p:pic>
        <p:nvPicPr>
          <p:cNvPr id="2" name="Picture 2" descr="Oak Ridge National Laboratory | Drupal.org">
            <a:extLst>
              <a:ext uri="{FF2B5EF4-FFF2-40B4-BE49-F238E27FC236}">
                <a16:creationId xmlns:a16="http://schemas.microsoft.com/office/drawing/2014/main" id="{30DD687C-F8C9-704F-17EB-0C02BCC2A9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535" y="-38729"/>
            <a:ext cx="2085285" cy="105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2840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44DCBF2-9780-B51B-C916-5D7ACAE85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A4C10E-41FA-6EF2-564B-3D1675A63E9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30950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2" name="Picture 2" descr="Oak Ridge National Laboratory | Drupal.org">
            <a:extLst>
              <a:ext uri="{FF2B5EF4-FFF2-40B4-BE49-F238E27FC236}">
                <a16:creationId xmlns:a16="http://schemas.microsoft.com/office/drawing/2014/main" id="{067E11C8-293E-FE2E-CBC1-CAF32BDB7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535" y="-38729"/>
            <a:ext cx="2085285" cy="105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8051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08630-E82A-9940-511F-0520F92EE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Imitation Learning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F3C8F9-5A17-04E3-6348-B7CAB36F36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11578106" cy="489143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Imitation learning is the act of training an agent to mimic the behaviors of an existing</a:t>
            </a:r>
            <a:r>
              <a:rPr lang="en-US" sz="500" dirty="0">
                <a:latin typeface="Arial"/>
                <a:cs typeface="Arial"/>
              </a:rPr>
              <a:t> </a:t>
            </a:r>
            <a:r>
              <a:rPr lang="en-US" sz="2000" dirty="0">
                <a:latin typeface="Arial"/>
                <a:cs typeface="Arial"/>
              </a:rPr>
              <a:t>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Existing control behaviors can be captured in historical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If our agent can learn to act like the existing machine, it can start at a decent initial point and continue exploration from a pre-existing decent 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/>
                <a:cs typeface="Arial"/>
              </a:rPr>
              <a:t>How can we pretrain our model to act as the existing control system?</a:t>
            </a:r>
            <a:endParaRPr lang="en-US" sz="500" dirty="0"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ECE7C6-DCF7-E4D4-7251-D60305C25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Imitation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55989-7D30-31AB-DA81-EAE59515B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4" name="Picture 2" descr="Oak Ridge National Laboratory | Drupal.org">
            <a:extLst>
              <a:ext uri="{FF2B5EF4-FFF2-40B4-BE49-F238E27FC236}">
                <a16:creationId xmlns:a16="http://schemas.microsoft.com/office/drawing/2014/main" id="{48654733-C23F-12D7-6674-532070E3C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679" y="-42827"/>
            <a:ext cx="1427370" cy="72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6CD3E567-7217-9529-6FB3-685AE8B5D1DB}"/>
              </a:ext>
            </a:extLst>
          </p:cNvPr>
          <p:cNvSpPr txBox="1">
            <a:spLocks/>
          </p:cNvSpPr>
          <p:nvPr/>
        </p:nvSpPr>
        <p:spPr>
          <a:xfrm>
            <a:off x="304800" y="633059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4/9/2025</a:t>
            </a:r>
          </a:p>
        </p:txBody>
      </p:sp>
    </p:spTree>
    <p:extLst>
      <p:ext uri="{BB962C8B-B14F-4D97-AF65-F5344CB8AC3E}">
        <p14:creationId xmlns:p14="http://schemas.microsoft.com/office/powerpoint/2010/main" val="50605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F96BA42-CA05-5490-4983-446041041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Mission Statement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B9D035D-913E-7722-6E61-1DDCDADB8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Mission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A02985-9410-5D0D-E1C4-7A2A68F7B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7CC5C630-66AE-0140-8B07-9C52FB1BCD12}"/>
              </a:ext>
            </a:extLst>
          </p:cNvPr>
          <p:cNvSpPr txBox="1">
            <a:spLocks/>
          </p:cNvSpPr>
          <p:nvPr/>
        </p:nvSpPr>
        <p:spPr>
          <a:xfrm>
            <a:off x="354168" y="2979276"/>
            <a:ext cx="11483663" cy="899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/>
              <a:t>Create an automated control system using Reinforcement Learning that can respond to the dynamics of a complex accelerator through continuous interaction </a:t>
            </a:r>
          </a:p>
        </p:txBody>
      </p:sp>
      <p:pic>
        <p:nvPicPr>
          <p:cNvPr id="5" name="Picture 2" descr="Oak Ridge National Laboratory | Drupal.org">
            <a:extLst>
              <a:ext uri="{FF2B5EF4-FFF2-40B4-BE49-F238E27FC236}">
                <a16:creationId xmlns:a16="http://schemas.microsoft.com/office/drawing/2014/main" id="{68254E48-AD54-B363-264A-13DF694EA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679" y="-42827"/>
            <a:ext cx="1427370" cy="72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38DEB7B3-787C-4839-2F55-1A3386C58748}"/>
              </a:ext>
            </a:extLst>
          </p:cNvPr>
          <p:cNvSpPr txBox="1">
            <a:spLocks/>
          </p:cNvSpPr>
          <p:nvPr/>
        </p:nvSpPr>
        <p:spPr>
          <a:xfrm>
            <a:off x="304800" y="633059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4/9/2025</a:t>
            </a:r>
          </a:p>
        </p:txBody>
      </p:sp>
    </p:spTree>
    <p:extLst>
      <p:ext uri="{BB962C8B-B14F-4D97-AF65-F5344CB8AC3E}">
        <p14:creationId xmlns:p14="http://schemas.microsoft.com/office/powerpoint/2010/main" val="3893964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648978B-F760-A664-42AC-1714EEEFE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AD0877-2E15-9287-FF39-F790EB3EB57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800" dirty="0"/>
              <a:t>Background Knowledge</a:t>
            </a:r>
          </a:p>
          <a:p>
            <a:pPr lvl="1"/>
            <a:r>
              <a:rPr lang="en-US" sz="1800" dirty="0"/>
              <a:t>a. What is Reinforcement Learning (RL)</a:t>
            </a:r>
          </a:p>
          <a:p>
            <a:pPr lvl="1"/>
            <a:r>
              <a:rPr lang="en-US" sz="1800" dirty="0"/>
              <a:t>b. SNS accelerator</a:t>
            </a:r>
          </a:p>
          <a:p>
            <a:pPr lvl="1"/>
            <a:r>
              <a:rPr lang="en-US" sz="1800" dirty="0"/>
              <a:t>c. Virtual Accelerator (VIRAC)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What is our challenge?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What do we have to work with?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Our approach</a:t>
            </a:r>
          </a:p>
          <a:p>
            <a:pPr lvl="1"/>
            <a:r>
              <a:rPr lang="en-US" sz="2200" dirty="0"/>
              <a:t>a. Scientific Optimization and Controls Toolkit</a:t>
            </a:r>
          </a:p>
          <a:p>
            <a:pPr lvl="1"/>
            <a:r>
              <a:rPr lang="en-US" sz="2200" dirty="0"/>
              <a:t>b. Environment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Initial Results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Current work</a:t>
            </a:r>
          </a:p>
          <a:p>
            <a:pPr marL="457200" indent="-457200">
              <a:buFont typeface="+mj-lt"/>
              <a:buAutoNum type="arabicPeriod"/>
            </a:pPr>
            <a:endParaRPr lang="en-US" sz="2800" dirty="0"/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91155037-DE16-A3C5-4785-D8FCA5AC4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44000" y="6330592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" name="Picture 2" descr="Oak Ridge National Laboratory | Drupal.org">
            <a:extLst>
              <a:ext uri="{FF2B5EF4-FFF2-40B4-BE49-F238E27FC236}">
                <a16:creationId xmlns:a16="http://schemas.microsoft.com/office/drawing/2014/main" id="{4196FCD1-C5CF-EDE4-1AAA-CAEFC5E23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679" y="-42827"/>
            <a:ext cx="1427370" cy="72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216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44DCBF2-9780-B51B-C916-5D7ACAE85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A4C10E-41FA-6EF2-564B-3D1675A63E9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30950"/>
            <a:ext cx="2743200" cy="365125"/>
          </a:xfrm>
        </p:spPr>
        <p:txBody>
          <a:bodyPr/>
          <a:lstStyle/>
          <a:p>
            <a:fld id="{7D1BE87E-F0DE-A44C-894B-E142BEB21E42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2" descr="Oak Ridge National Laboratory | Drupal.org">
            <a:extLst>
              <a:ext uri="{FF2B5EF4-FFF2-40B4-BE49-F238E27FC236}">
                <a16:creationId xmlns:a16="http://schemas.microsoft.com/office/drawing/2014/main" id="{CE25382A-ED9A-9BD9-E227-9A030B9ECD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535" y="-38729"/>
            <a:ext cx="2085285" cy="105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025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EA5EBA6-5D4E-75ED-1D0E-FE0D6F819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4046" y="6330592"/>
            <a:ext cx="4114800" cy="365125"/>
          </a:xfrm>
        </p:spPr>
        <p:txBody>
          <a:bodyPr/>
          <a:lstStyle/>
          <a:p>
            <a:r>
              <a:rPr lang="en-US" dirty="0"/>
              <a:t>RL Basics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B7BA0C-F608-3AA3-1CDF-5B21F2C6C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7F96562-D64F-F1A7-3D06-F0F450988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Reinforcement Learning?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EEE001-EF35-A10C-FAD2-E7EB44B8377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000" dirty="0">
                <a:latin typeface="Arial" panose="020B0604020202020204" pitchFamily="34" charset="0"/>
              </a:rPr>
              <a:t>Learning from interaction with an environment to achieve/maximize a long-term goal related to the state</a:t>
            </a:r>
          </a:p>
          <a:p>
            <a:pPr marL="0" indent="0">
              <a:buNone/>
            </a:pPr>
            <a:r>
              <a:rPr lang="en-US" b="1" dirty="0"/>
              <a:t>Agent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Learns to make decisions and take actions to achieve a specific goal or maximize a reward signal</a:t>
            </a:r>
            <a:endParaRPr lang="en-US" sz="1800" dirty="0"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b="1" dirty="0"/>
              <a:t>Environment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Represents the world or system in which the agent operates and learns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Encompasses everything external to the agent that the agent interacts with, observes, and receives feedback from</a:t>
            </a:r>
          </a:p>
          <a:p>
            <a:endParaRPr lang="en-US" sz="2400" dirty="0"/>
          </a:p>
          <a:p>
            <a:r>
              <a:rPr lang="en-US" sz="2400" dirty="0"/>
              <a:t>In summary: </a:t>
            </a:r>
            <a:r>
              <a:rPr lang="en-US" sz="2400" b="1" dirty="0"/>
              <a:t>Instead of learning how we’ve played the game historically, teach the rules and learn by experience</a:t>
            </a:r>
          </a:p>
        </p:txBody>
      </p:sp>
      <p:pic>
        <p:nvPicPr>
          <p:cNvPr id="7" name="Picture 2" descr="Oak Ridge National Laboratory | Drupal.org">
            <a:extLst>
              <a:ext uri="{FF2B5EF4-FFF2-40B4-BE49-F238E27FC236}">
                <a16:creationId xmlns:a16="http://schemas.microsoft.com/office/drawing/2014/main" id="{01FE0AB4-F713-8524-E39F-764728421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679" y="-42827"/>
            <a:ext cx="1427370" cy="72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6E5CFC96-83E4-FAA3-F711-8BE4F21D13FD}"/>
              </a:ext>
            </a:extLst>
          </p:cNvPr>
          <p:cNvSpPr txBox="1">
            <a:spLocks/>
          </p:cNvSpPr>
          <p:nvPr/>
        </p:nvSpPr>
        <p:spPr>
          <a:xfrm>
            <a:off x="304800" y="633059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4/9/2025</a:t>
            </a:r>
          </a:p>
        </p:txBody>
      </p:sp>
    </p:spTree>
    <p:extLst>
      <p:ext uri="{BB962C8B-B14F-4D97-AF65-F5344CB8AC3E}">
        <p14:creationId xmlns:p14="http://schemas.microsoft.com/office/powerpoint/2010/main" val="2520503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F96BA42-CA05-5490-4983-446041041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Reinforcement Learning Practically: Chess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6B5068F-85BF-7D63-A290-6D57795313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2110063"/>
            <a:ext cx="5682288" cy="4100571"/>
          </a:xfrm>
        </p:spPr>
        <p:txBody>
          <a:bodyPr/>
          <a:lstStyle/>
          <a:p>
            <a:pPr algn="ctr"/>
            <a:r>
              <a:rPr lang="en-US" b="1" dirty="0"/>
              <a:t>Traditional Machine Learning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Analyze millions+ historical chess games to identify patterns between board positions (states) and moves (actions) that lead to successful outcomes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Mimics skilled players of the past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29632D8-2800-51CA-B3DC-C430D8208278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6110467" y="2113472"/>
            <a:ext cx="5682289" cy="4100571"/>
          </a:xfrm>
        </p:spPr>
        <p:txBody>
          <a:bodyPr/>
          <a:lstStyle/>
          <a:p>
            <a:pPr algn="ctr"/>
            <a:r>
              <a:rPr lang="en-US" b="1" dirty="0"/>
              <a:t>Reinforcement Learning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Learns by playing millions+ games against itself, receiving rewards for winning positions, gradually improving its strategy through trial and error rather than studying human games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Unique style to humans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B9D035D-913E-7722-6E61-1DDCDADB8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RL w/ Chess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A02985-9410-5D0D-E1C4-7A2A68F7B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7CC5C630-66AE-0140-8B07-9C52FB1BCD12}"/>
              </a:ext>
            </a:extLst>
          </p:cNvPr>
          <p:cNvSpPr txBox="1">
            <a:spLocks/>
          </p:cNvSpPr>
          <p:nvPr/>
        </p:nvSpPr>
        <p:spPr>
          <a:xfrm>
            <a:off x="309093" y="1210616"/>
            <a:ext cx="11483663" cy="899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State: Position of all pieces on board, Whose turn it is, move count etc.</a:t>
            </a:r>
          </a:p>
          <a:p>
            <a:pPr algn="ctr"/>
            <a:r>
              <a:rPr lang="en-US" dirty="0"/>
              <a:t>Action: A legal move of a piece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18A5790-65E9-7EAF-FDA2-D870EA32A44B}"/>
              </a:ext>
            </a:extLst>
          </p:cNvPr>
          <p:cNvSpPr/>
          <p:nvPr/>
        </p:nvSpPr>
        <p:spPr>
          <a:xfrm>
            <a:off x="1065452" y="4586038"/>
            <a:ext cx="1621766" cy="43132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Historical Data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4F58735E-B899-9564-E08A-B7745281D197}"/>
              </a:ext>
            </a:extLst>
          </p:cNvPr>
          <p:cNvSpPr/>
          <p:nvPr/>
        </p:nvSpPr>
        <p:spPr>
          <a:xfrm>
            <a:off x="1876335" y="5076532"/>
            <a:ext cx="1621766" cy="43132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Model Training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0588B1EB-E3EA-DAA3-E817-CB13188E2E7B}"/>
              </a:ext>
            </a:extLst>
          </p:cNvPr>
          <p:cNvSpPr/>
          <p:nvPr/>
        </p:nvSpPr>
        <p:spPr>
          <a:xfrm>
            <a:off x="2687218" y="5561615"/>
            <a:ext cx="1621766" cy="43132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Fixed Model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C983F63-C586-C52B-E96C-707CFE64CBD2}"/>
              </a:ext>
            </a:extLst>
          </p:cNvPr>
          <p:cNvSpPr/>
          <p:nvPr/>
        </p:nvSpPr>
        <p:spPr>
          <a:xfrm>
            <a:off x="3498101" y="6048735"/>
            <a:ext cx="1621766" cy="43132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Predictions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40B665E2-9CDA-8239-872B-E13EC414B01F}"/>
              </a:ext>
            </a:extLst>
          </p:cNvPr>
          <p:cNvSpPr/>
          <p:nvPr/>
        </p:nvSpPr>
        <p:spPr>
          <a:xfrm>
            <a:off x="9002223" y="4991239"/>
            <a:ext cx="1509963" cy="114075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Environment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B8190F0B-1AA8-43CD-CBA0-3768221F985D}"/>
              </a:ext>
            </a:extLst>
          </p:cNvPr>
          <p:cNvSpPr/>
          <p:nvPr/>
        </p:nvSpPr>
        <p:spPr>
          <a:xfrm>
            <a:off x="7167045" y="4991239"/>
            <a:ext cx="1509963" cy="114075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Policy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421A31E-424C-8B29-16EA-1010749788C8}"/>
              </a:ext>
            </a:extLst>
          </p:cNvPr>
          <p:cNvSpPr txBox="1"/>
          <p:nvPr/>
        </p:nvSpPr>
        <p:spPr>
          <a:xfrm>
            <a:off x="8394782" y="4715899"/>
            <a:ext cx="9023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Action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3FD9F9A-4533-0B36-EAAA-9B062CF437BD}"/>
              </a:ext>
            </a:extLst>
          </p:cNvPr>
          <p:cNvSpPr txBox="1"/>
          <p:nvPr/>
        </p:nvSpPr>
        <p:spPr>
          <a:xfrm>
            <a:off x="8422559" y="6131991"/>
            <a:ext cx="9023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/>
              <a:t>State</a:t>
            </a:r>
          </a:p>
          <a:p>
            <a:pPr algn="ctr"/>
            <a:r>
              <a:rPr lang="en-US" sz="1100"/>
              <a:t>Reward</a:t>
            </a:r>
            <a:endParaRPr lang="en-US"/>
          </a:p>
        </p:txBody>
      </p:sp>
      <p:cxnSp>
        <p:nvCxnSpPr>
          <p:cNvPr id="39" name="Curved Connector 38">
            <a:extLst>
              <a:ext uri="{FF2B5EF4-FFF2-40B4-BE49-F238E27FC236}">
                <a16:creationId xmlns:a16="http://schemas.microsoft.com/office/drawing/2014/main" id="{8B25A44E-B4F0-6830-A196-5BC9A918819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798444" y="4078715"/>
            <a:ext cx="12700" cy="1835178"/>
          </a:xfrm>
          <a:prstGeom prst="curved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>
            <a:extLst>
              <a:ext uri="{FF2B5EF4-FFF2-40B4-BE49-F238E27FC236}">
                <a16:creationId xmlns:a16="http://schemas.microsoft.com/office/drawing/2014/main" id="{FA1E2839-87A5-3566-2134-6B8CC541004B}"/>
              </a:ext>
            </a:extLst>
          </p:cNvPr>
          <p:cNvCxnSpPr>
            <a:cxnSpLocks/>
          </p:cNvCxnSpPr>
          <p:nvPr/>
        </p:nvCxnSpPr>
        <p:spPr>
          <a:xfrm rot="5400000">
            <a:off x="8798444" y="5219467"/>
            <a:ext cx="12700" cy="1835178"/>
          </a:xfrm>
          <a:prstGeom prst="curvedConnector3">
            <a:avLst>
              <a:gd name="adj1" fmla="val 18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Oak Ridge National Laboratory | Drupal.org">
            <a:extLst>
              <a:ext uri="{FF2B5EF4-FFF2-40B4-BE49-F238E27FC236}">
                <a16:creationId xmlns:a16="http://schemas.microsoft.com/office/drawing/2014/main" id="{2CAFB5F0-7F7B-42E4-A9C3-7D672A841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679" y="-42827"/>
            <a:ext cx="1427370" cy="72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B3EDFFB8-EFC0-5FA6-1E13-ED59B6298AC7}"/>
              </a:ext>
            </a:extLst>
          </p:cNvPr>
          <p:cNvSpPr txBox="1">
            <a:spLocks/>
          </p:cNvSpPr>
          <p:nvPr/>
        </p:nvSpPr>
        <p:spPr>
          <a:xfrm>
            <a:off x="304800" y="633059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4/9/2025</a:t>
            </a:r>
          </a:p>
        </p:txBody>
      </p:sp>
    </p:spTree>
    <p:extLst>
      <p:ext uri="{BB962C8B-B14F-4D97-AF65-F5344CB8AC3E}">
        <p14:creationId xmlns:p14="http://schemas.microsoft.com/office/powerpoint/2010/main" val="421547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31908-B72D-37A4-492C-E20199A8B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Spallation Neutron Source (SNS)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089D3-8817-B211-AD5D-6835009D1A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11578106" cy="489143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DOE research facility operating at 1.7 Megawatts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Propels bunches (pulsed) protons that collide with a target to create neutrons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Our initial research focuses on the medium energy beam transport line (MEBT)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868BFE-CDA1-8B76-6EE6-81F3092F8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D2E171-3896-EB28-06E2-4E3E56F7F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4" descr="undefined">
            <a:extLst>
              <a:ext uri="{FF2B5EF4-FFF2-40B4-BE49-F238E27FC236}">
                <a16:creationId xmlns:a16="http://schemas.microsoft.com/office/drawing/2014/main" id="{5DE10C27-87EE-2460-03E1-4361BA27D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607" y="3093083"/>
            <a:ext cx="3024992" cy="223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Spallation Neutron Source">
            <a:extLst>
              <a:ext uri="{FF2B5EF4-FFF2-40B4-BE49-F238E27FC236}">
                <a16:creationId xmlns:a16="http://schemas.microsoft.com/office/drawing/2014/main" id="{2FF93339-6C87-EDDD-35D7-24A8B9953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844" y="3234802"/>
            <a:ext cx="3903957" cy="2173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BFBA7E6-1AEB-1CC0-B00F-ED3DAAAF82B2}"/>
              </a:ext>
            </a:extLst>
          </p:cNvPr>
          <p:cNvCxnSpPr>
            <a:cxnSpLocks/>
          </p:cNvCxnSpPr>
          <p:nvPr/>
        </p:nvCxnSpPr>
        <p:spPr>
          <a:xfrm flipV="1">
            <a:off x="6590805" y="3696101"/>
            <a:ext cx="310509" cy="1773787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083D2FD-0A4F-FC44-11DE-654978DAA6C1}"/>
              </a:ext>
            </a:extLst>
          </p:cNvPr>
          <p:cNvSpPr txBox="1"/>
          <p:nvPr/>
        </p:nvSpPr>
        <p:spPr>
          <a:xfrm>
            <a:off x="5492242" y="5516591"/>
            <a:ext cx="3170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MEBT found in </a:t>
            </a:r>
            <a:r>
              <a:rPr lang="en-US" dirty="0" err="1"/>
              <a:t>linac</a:t>
            </a:r>
            <a:endParaRPr lang="en-US" dirty="0"/>
          </a:p>
        </p:txBody>
      </p:sp>
      <p:pic>
        <p:nvPicPr>
          <p:cNvPr id="4" name="Picture 2" descr="Oak Ridge National Laboratory | Drupal.org">
            <a:extLst>
              <a:ext uri="{FF2B5EF4-FFF2-40B4-BE49-F238E27FC236}">
                <a16:creationId xmlns:a16="http://schemas.microsoft.com/office/drawing/2014/main" id="{5178A59C-2CDF-F7E7-CDF9-15012771A0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679" y="-42827"/>
            <a:ext cx="1427370" cy="72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EE4084A4-5BB7-03A8-F707-B4DA35B279D1}"/>
              </a:ext>
            </a:extLst>
          </p:cNvPr>
          <p:cNvSpPr txBox="1">
            <a:spLocks/>
          </p:cNvSpPr>
          <p:nvPr/>
        </p:nvSpPr>
        <p:spPr>
          <a:xfrm>
            <a:off x="304800" y="633059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4/9/2025</a:t>
            </a:r>
          </a:p>
        </p:txBody>
      </p:sp>
    </p:spTree>
    <p:extLst>
      <p:ext uri="{BB962C8B-B14F-4D97-AF65-F5344CB8AC3E}">
        <p14:creationId xmlns:p14="http://schemas.microsoft.com/office/powerpoint/2010/main" val="906533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31908-B72D-37A4-492C-E20199A8B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 Accelerator (VIRAC)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089D3-8817-B211-AD5D-6835009D1A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9094" y="1319201"/>
            <a:ext cx="7679436" cy="489143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Built and developed by the team at ORNL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Developed in Python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Using </a:t>
            </a:r>
            <a:r>
              <a:rPr lang="en-US" sz="1800" dirty="0" err="1"/>
              <a:t>PyORBIT</a:t>
            </a: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Particle-In-Cell (PIC) models and simulates the dynamics of individual or groups of particles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Interfaced via the Experimental Physics and Industrial Control System (EPICS)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868BFE-CDA1-8B76-6EE6-81F3092F8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VIRAC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D2E171-3896-EB28-06E2-4E3E56F7F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BE87E-F0DE-A44C-894B-E142BEB21E4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2B5EC06-8BB1-56D6-27BF-47E7F4FDE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163" y="1945389"/>
            <a:ext cx="3573032" cy="296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Oak Ridge National Laboratory | Drupal.org">
            <a:extLst>
              <a:ext uri="{FF2B5EF4-FFF2-40B4-BE49-F238E27FC236}">
                <a16:creationId xmlns:a16="http://schemas.microsoft.com/office/drawing/2014/main" id="{26303A98-D153-74DE-A189-CE326FFF0D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679" y="-42827"/>
            <a:ext cx="1427370" cy="72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AF4F4CA1-2D4F-97D2-D528-0049C242CA1D}"/>
              </a:ext>
            </a:extLst>
          </p:cNvPr>
          <p:cNvSpPr txBox="1">
            <a:spLocks/>
          </p:cNvSpPr>
          <p:nvPr/>
        </p:nvSpPr>
        <p:spPr>
          <a:xfrm>
            <a:off x="304800" y="633059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4/9/2025</a:t>
            </a:r>
          </a:p>
        </p:txBody>
      </p:sp>
    </p:spTree>
    <p:extLst>
      <p:ext uri="{BB962C8B-B14F-4D97-AF65-F5344CB8AC3E}">
        <p14:creationId xmlns:p14="http://schemas.microsoft.com/office/powerpoint/2010/main" val="589422154"/>
      </p:ext>
    </p:extLst>
  </p:cSld>
  <p:clrMapOvr>
    <a:masterClrMapping/>
  </p:clrMapOvr>
</p:sld>
</file>

<file path=ppt/theme/theme1.xml><?xml version="1.0" encoding="utf-8"?>
<a:theme xmlns:a="http://schemas.openxmlformats.org/drawingml/2006/main" name="Jefferson Lab Theme 1">
  <a:themeElements>
    <a:clrScheme name="JLab Color Theme 1">
      <a:dk1>
        <a:srgbClr val="000000"/>
      </a:dk1>
      <a:lt1>
        <a:srgbClr val="FFFFFF"/>
      </a:lt1>
      <a:dk2>
        <a:srgbClr val="1C5068"/>
      </a:dk2>
      <a:lt2>
        <a:srgbClr val="8397A9"/>
      </a:lt2>
      <a:accent1>
        <a:srgbClr val="C31230"/>
      </a:accent1>
      <a:accent2>
        <a:srgbClr val="10A1AF"/>
      </a:accent2>
      <a:accent3>
        <a:srgbClr val="5E5E5E"/>
      </a:accent3>
      <a:accent4>
        <a:srgbClr val="821282"/>
      </a:accent4>
      <a:accent5>
        <a:srgbClr val="385723"/>
      </a:accent5>
      <a:accent6>
        <a:srgbClr val="BF9000"/>
      </a:accent6>
      <a:hlink>
        <a:srgbClr val="1C5068"/>
      </a:hlink>
      <a:folHlink>
        <a:srgbClr val="10A1A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effersonLabTemplate_JG_2503" id="{3B269B79-482B-CB48-8F1B-DE1E93D1D15C}" vid="{F7CB5D91-9C74-4C48-B8C9-8E1FE7F854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Jefferson Lab Theme 1</Template>
  <TotalTime>5806</TotalTime>
  <Words>1208</Words>
  <Application>Microsoft Macintosh PowerPoint</Application>
  <PresentationFormat>Widescreen</PresentationFormat>
  <Paragraphs>238</Paragraphs>
  <Slides>24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Calibri</vt:lpstr>
      <vt:lpstr>Arial</vt:lpstr>
      <vt:lpstr>Jefferson Lab Theme 1</vt:lpstr>
      <vt:lpstr>Virtual to Physical</vt:lpstr>
      <vt:lpstr>Acknowledgment </vt:lpstr>
      <vt:lpstr>Mission Statement</vt:lpstr>
      <vt:lpstr>Outline</vt:lpstr>
      <vt:lpstr>Background</vt:lpstr>
      <vt:lpstr>What is Reinforcement Learning?</vt:lpstr>
      <vt:lpstr>Reinforcement Learning Practically: Chess</vt:lpstr>
      <vt:lpstr>Spallation Neutron Source (SNS)</vt:lpstr>
      <vt:lpstr>Virtual Accelerator (VIRAC)</vt:lpstr>
      <vt:lpstr>Our Challenge</vt:lpstr>
      <vt:lpstr>What is our challenge?</vt:lpstr>
      <vt:lpstr>What do we have to work with?</vt:lpstr>
      <vt:lpstr>Our Approach and Tools</vt:lpstr>
      <vt:lpstr>Our Approach</vt:lpstr>
      <vt:lpstr>Scientific Optimization Control Toolkit (SOCT)</vt:lpstr>
      <vt:lpstr>Single Plane MEBT Orbit Correction Environment</vt:lpstr>
      <vt:lpstr>Initial Results</vt:lpstr>
      <vt:lpstr>Parameter Sweep</vt:lpstr>
      <vt:lpstr>Inference on SNS Accelerator</vt:lpstr>
      <vt:lpstr>Future Work</vt:lpstr>
      <vt:lpstr>Beam Test Facility (BTF)</vt:lpstr>
      <vt:lpstr>QUESTIONS?</vt:lpstr>
      <vt:lpstr>Appendix</vt:lpstr>
      <vt:lpstr>Imitation Learning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to Physical</dc:title>
  <dc:creator>Armen Kasparian</dc:creator>
  <cp:lastModifiedBy>Armen Kasparian</cp:lastModifiedBy>
  <cp:revision>19</cp:revision>
  <cp:lastPrinted>2024-11-21T18:51:38Z</cp:lastPrinted>
  <dcterms:created xsi:type="dcterms:W3CDTF">2025-03-21T13:50:52Z</dcterms:created>
  <dcterms:modified xsi:type="dcterms:W3CDTF">2025-04-08T10:13:13Z</dcterms:modified>
</cp:coreProperties>
</file>