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38"/>
  </p:notesMasterIdLst>
  <p:sldIdLst>
    <p:sldId id="1400" r:id="rId2"/>
    <p:sldId id="1367" r:id="rId3"/>
    <p:sldId id="292" r:id="rId4"/>
    <p:sldId id="1453" r:id="rId5"/>
    <p:sldId id="1434" r:id="rId6"/>
    <p:sldId id="1452" r:id="rId7"/>
    <p:sldId id="1437" r:id="rId8"/>
    <p:sldId id="398" r:id="rId9"/>
    <p:sldId id="400" r:id="rId10"/>
    <p:sldId id="1441" r:id="rId11"/>
    <p:sldId id="1442" r:id="rId12"/>
    <p:sldId id="1436" r:id="rId13"/>
    <p:sldId id="1455" r:id="rId14"/>
    <p:sldId id="1427" r:id="rId15"/>
    <p:sldId id="1451" r:id="rId16"/>
    <p:sldId id="1444" r:id="rId17"/>
    <p:sldId id="1432" r:id="rId18"/>
    <p:sldId id="1445" r:id="rId19"/>
    <p:sldId id="1435" r:id="rId20"/>
    <p:sldId id="1456" r:id="rId21"/>
    <p:sldId id="1426" r:id="rId22"/>
    <p:sldId id="1447" r:id="rId23"/>
    <p:sldId id="1443" r:id="rId24"/>
    <p:sldId id="1450" r:id="rId25"/>
    <p:sldId id="1439" r:id="rId26"/>
    <p:sldId id="1438" r:id="rId27"/>
    <p:sldId id="1440" r:id="rId28"/>
    <p:sldId id="1428" r:id="rId29"/>
    <p:sldId id="1429" r:id="rId30"/>
    <p:sldId id="1446" r:id="rId31"/>
    <p:sldId id="1271" r:id="rId32"/>
    <p:sldId id="428" r:id="rId33"/>
    <p:sldId id="1155" r:id="rId34"/>
    <p:sldId id="430" r:id="rId35"/>
    <p:sldId id="495" r:id="rId36"/>
    <p:sldId id="402" r:id="rId37"/>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007A01"/>
    <a:srgbClr val="FFFFFF"/>
    <a:srgbClr val="FF0000"/>
    <a:srgbClr val="F4F4F4"/>
    <a:srgbClr val="FF00FF"/>
    <a:srgbClr val="4088DE"/>
    <a:srgbClr val="1E40A1"/>
    <a:srgbClr val="3333FF"/>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86"/>
    <p:restoredTop sz="76357" autoAdjust="0"/>
  </p:normalViewPr>
  <p:slideViewPr>
    <p:cSldViewPr>
      <p:cViewPr varScale="1">
        <p:scale>
          <a:sx n="102" d="100"/>
          <a:sy n="102" d="100"/>
        </p:scale>
        <p:origin x="352" y="168"/>
      </p:cViewPr>
      <p:guideLst>
        <p:guide orient="horz" pos="2160"/>
        <p:guide pos="3840"/>
      </p:guideLst>
    </p:cSldViewPr>
  </p:slideViewPr>
  <p:notesTextViewPr>
    <p:cViewPr>
      <p:scale>
        <a:sx n="3" d="2"/>
        <a:sy n="3" d="2"/>
      </p:scale>
      <p:origin x="0" y="0"/>
    </p:cViewPr>
  </p:notesTextViewPr>
  <p:sorterViewPr>
    <p:cViewPr>
      <p:scale>
        <a:sx n="100" d="100"/>
        <a:sy n="100" d="100"/>
      </p:scale>
      <p:origin x="0" y="1463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F0FC70-77E4-9A4A-B55A-EAF7155AAA72}" type="doc">
      <dgm:prSet loTypeId="urn:microsoft.com/office/officeart/2005/8/layout/process2" loCatId="process" qsTypeId="urn:microsoft.com/office/officeart/2005/8/quickstyle/simple1" qsCatId="simple" csTypeId="urn:microsoft.com/office/officeart/2005/8/colors/accent2_1" csCatId="accent2" phldr="1"/>
      <dgm:spPr/>
      <dgm:t>
        <a:bodyPr/>
        <a:lstStyle/>
        <a:p>
          <a:endParaRPr lang="zh-CN" altLang="en-US"/>
        </a:p>
      </dgm:t>
    </dgm:pt>
    <dgm:pt modelId="{650BD16B-FE0E-084C-AF41-C471BF3489AE}">
      <dgm:prSet phldrT="[文本]" custT="1"/>
      <dgm:spPr/>
      <dgm:t>
        <a:bodyPr/>
        <a:lstStyle/>
        <a:p>
          <a:pPr>
            <a:buNone/>
          </a:pPr>
          <a:r>
            <a:rPr lang="en-US" sz="1200" b="0" i="0" dirty="0">
              <a:latin typeface="Times New Roman" panose="02020603050405020304" pitchFamily="18" charset="0"/>
              <a:cs typeface="Times New Roman" panose="02020603050405020304" pitchFamily="18" charset="0"/>
            </a:rPr>
            <a:t>Get warning timestamps from the alarm</a:t>
          </a:r>
          <a:endParaRPr lang="zh-CN" altLang="en-US" sz="1200" dirty="0">
            <a:latin typeface="Times New Roman" panose="02020603050405020304" pitchFamily="18" charset="0"/>
            <a:cs typeface="Times New Roman" panose="02020603050405020304" pitchFamily="18" charset="0"/>
          </a:endParaRPr>
        </a:p>
      </dgm:t>
    </dgm:pt>
    <dgm:pt modelId="{D501796C-1189-2942-8B6C-7AE4FC2AF9BC}" type="parTrans" cxnId="{1AE94B78-5C3F-E148-B117-A4D4A5D1E242}">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56B9B612-AF22-9F40-91A4-5F0699B53552}" type="sibTrans" cxnId="{1AE94B78-5C3F-E148-B117-A4D4A5D1E242}">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10F583CF-0573-A74C-9B35-4DB4D741BA63}">
      <dgm:prSet custT="1"/>
      <dgm:spPr/>
      <dgm:t>
        <a:bodyPr/>
        <a:lstStyle/>
        <a:p>
          <a:pPr>
            <a:buNone/>
          </a:pPr>
          <a:r>
            <a:rPr lang="en-US" sz="1200" b="0" i="0" dirty="0">
              <a:latin typeface="Times New Roman" panose="02020603050405020304" pitchFamily="18" charset="0"/>
              <a:cs typeface="Times New Roman" panose="02020603050405020304" pitchFamily="18" charset="0"/>
            </a:rPr>
            <a:t>Get data from Archiver</a:t>
          </a:r>
        </a:p>
      </dgm:t>
    </dgm:pt>
    <dgm:pt modelId="{06471E75-6F75-664C-A5DF-A0BB889DCA1B}" type="parTrans" cxnId="{90A07784-79AF-214F-B727-6B6E63B40AD1}">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E3BA8FFE-5967-4140-8CD5-EBE5230D3536}" type="sibTrans" cxnId="{90A07784-79AF-214F-B727-6B6E63B40AD1}">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248230D8-2BB3-1147-A918-0D9F5E4E81F5}">
      <dgm:prSet custT="1"/>
      <dgm:spPr/>
      <dgm:t>
        <a:bodyPr/>
        <a:lstStyle/>
        <a:p>
          <a:pPr>
            <a:buNone/>
          </a:pPr>
          <a:r>
            <a:rPr lang="en-US" sz="1200" b="0" i="0" dirty="0">
              <a:latin typeface="Times New Roman" panose="02020603050405020304" pitchFamily="18" charset="0"/>
              <a:cs typeface="Times New Roman" panose="02020603050405020304" pitchFamily="18" charset="0"/>
            </a:rPr>
            <a:t>Data validation</a:t>
          </a:r>
        </a:p>
      </dgm:t>
    </dgm:pt>
    <dgm:pt modelId="{93A96AB8-33D2-3C41-94C6-E7F46D8D0718}" type="parTrans" cxnId="{4F1B438A-6E7F-4144-8366-5EA717992518}">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0888D34F-6898-1E48-A879-C6883A1AF6A3}" type="sibTrans" cxnId="{4F1B438A-6E7F-4144-8366-5EA717992518}">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2BEC58C3-3D6B-C340-9F2B-E17A6EE1A491}">
      <dgm:prSet custT="1"/>
      <dgm:spPr/>
      <dgm:t>
        <a:bodyPr/>
        <a:lstStyle/>
        <a:p>
          <a:pPr>
            <a:buNone/>
          </a:pPr>
          <a:r>
            <a:rPr lang="en-US" sz="1200" b="1" i="0" dirty="0">
              <a:latin typeface="Times New Roman" panose="02020603050405020304" pitchFamily="18" charset="0"/>
              <a:cs typeface="Times New Roman" panose="02020603050405020304" pitchFamily="18" charset="0"/>
            </a:rPr>
            <a:t>Forward filling</a:t>
          </a:r>
        </a:p>
      </dgm:t>
    </dgm:pt>
    <dgm:pt modelId="{560B59E2-2B69-974A-9DAD-116171E7AA80}" type="parTrans" cxnId="{AAED1B34-D054-3D4F-8936-29F2F1D10A00}">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BD61C7C9-C2A4-1F40-ACED-5F6A36B2508B}" type="sibTrans" cxnId="{AAED1B34-D054-3D4F-8936-29F2F1D10A00}">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AFBA24CF-2492-E64C-8A5B-7FA7D22CEF5C}">
      <dgm:prSet custT="1"/>
      <dgm:spPr/>
      <dgm:t>
        <a:bodyPr/>
        <a:lstStyle/>
        <a:p>
          <a:pPr>
            <a:buNone/>
          </a:pPr>
          <a:r>
            <a:rPr lang="en-US" sz="1200" b="0" i="0" dirty="0">
              <a:latin typeface="Times New Roman" panose="02020603050405020304" pitchFamily="18" charset="0"/>
              <a:cs typeface="Times New Roman" panose="02020603050405020304" pitchFamily="18" charset="0"/>
            </a:rPr>
            <a:t>Generate dataset</a:t>
          </a:r>
        </a:p>
      </dgm:t>
    </dgm:pt>
    <dgm:pt modelId="{D60A9760-6D0C-CD48-8C84-2EE9B8359221}" type="parTrans" cxnId="{E044F5A5-4BA8-1248-99D6-5E85D0A176B7}">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91669875-12A8-1143-872C-6C71EE9BF41A}" type="sibTrans" cxnId="{E044F5A5-4BA8-1248-99D6-5E85D0A176B7}">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A23B86E5-D4A2-D74A-9A3A-F435CC18541C}">
      <dgm:prSet custT="1"/>
      <dgm:spPr/>
      <dgm:t>
        <a:bodyPr/>
        <a:lstStyle/>
        <a:p>
          <a:pPr>
            <a:buNone/>
          </a:pPr>
          <a:r>
            <a:rPr lang="en-US" sz="1200" b="0" i="0" dirty="0">
              <a:latin typeface="Times New Roman" panose="02020603050405020304" pitchFamily="18" charset="0"/>
              <a:cs typeface="Times New Roman" panose="02020603050405020304" pitchFamily="18" charset="0"/>
            </a:rPr>
            <a:t>Verify dataset through raw data</a:t>
          </a:r>
        </a:p>
      </dgm:t>
    </dgm:pt>
    <dgm:pt modelId="{1298AEA0-E3B7-724E-9E2D-80C76D90485E}" type="parTrans" cxnId="{D2CC31EC-0A41-3942-8421-D653702B8466}">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9489570D-3DE6-884F-A103-D2025C6940C7}" type="sibTrans" cxnId="{D2CC31EC-0A41-3942-8421-D653702B8466}">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BED812B7-304A-B747-ADDC-CB0242FD90F0}">
      <dgm:prSet custT="1"/>
      <dgm:spPr/>
      <dgm:t>
        <a:bodyPr/>
        <a:lstStyle/>
        <a:p>
          <a:pPr>
            <a:buNone/>
          </a:pPr>
          <a:r>
            <a:rPr lang="en-US" sz="1200" b="1" i="0" dirty="0">
              <a:latin typeface="Times New Roman" panose="02020603050405020304" pitchFamily="18" charset="0"/>
              <a:cs typeface="Times New Roman" panose="02020603050405020304" pitchFamily="18" charset="0"/>
            </a:rPr>
            <a:t>Normalization</a:t>
          </a:r>
        </a:p>
      </dgm:t>
    </dgm:pt>
    <dgm:pt modelId="{BF6BDEAF-3A34-9E4E-A542-782073B1E689}" type="parTrans" cxnId="{EE24BE26-F10A-2F41-983D-C0D0774FA05C}">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39AEBEFD-AA1F-1944-ADD6-59D6BE89BEF0}" type="sibTrans" cxnId="{EE24BE26-F10A-2F41-983D-C0D0774FA05C}">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A562E1B1-1F21-B644-80C7-9DE15DBCEB55}">
      <dgm:prSet custT="1"/>
      <dgm:spPr/>
      <dgm:t>
        <a:bodyPr/>
        <a:lstStyle/>
        <a:p>
          <a:r>
            <a:rPr lang="en-US" sz="1200" b="0" i="0" dirty="0">
              <a:latin typeface="Times New Roman" panose="02020603050405020304" pitchFamily="18" charset="0"/>
              <a:cs typeface="Times New Roman" panose="02020603050405020304" pitchFamily="18" charset="0"/>
            </a:rPr>
            <a:t>Train CNN</a:t>
          </a:r>
          <a:r>
            <a:rPr lang="zh-CN" altLang="en-US" sz="1200" b="0" i="0" dirty="0">
              <a:latin typeface="Times New Roman" panose="02020603050405020304" pitchFamily="18" charset="0"/>
              <a:cs typeface="Times New Roman" panose="02020603050405020304" pitchFamily="18" charset="0"/>
            </a:rPr>
            <a:t> </a:t>
          </a:r>
          <a:r>
            <a:rPr lang="en-US" sz="1200" b="0" i="0" dirty="0">
              <a:latin typeface="Times New Roman" panose="02020603050405020304" pitchFamily="18" charset="0"/>
              <a:cs typeface="Times New Roman" panose="02020603050405020304" pitchFamily="18" charset="0"/>
            </a:rPr>
            <a:t>model</a:t>
          </a:r>
        </a:p>
      </dgm:t>
    </dgm:pt>
    <dgm:pt modelId="{BD0CA3C2-D38A-C548-8100-3EF31EBE3986}" type="parTrans" cxnId="{EF2E52F3-C35F-2542-BFDB-D54EDF241534}">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A9FADB76-9C28-7941-A7E0-C0E9C2C8C977}" type="sibTrans" cxnId="{EF2E52F3-C35F-2542-BFDB-D54EDF241534}">
      <dgm:prSet/>
      <dgm:spPr/>
      <dgm:t>
        <a:bodyPr/>
        <a:lstStyle/>
        <a:p>
          <a:endParaRPr lang="zh-CN" altLang="en-US" sz="2800">
            <a:latin typeface="Times New Roman" panose="02020603050405020304" pitchFamily="18" charset="0"/>
            <a:cs typeface="Times New Roman" panose="02020603050405020304" pitchFamily="18" charset="0"/>
          </a:endParaRPr>
        </a:p>
      </dgm:t>
    </dgm:pt>
    <dgm:pt modelId="{D27B7DB9-DBC8-C64D-A7DF-33522DEFBED7}">
      <dgm:prSet custT="1"/>
      <dgm:spPr/>
      <dgm:t>
        <a:bodyPr/>
        <a:lstStyle/>
        <a:p>
          <a:r>
            <a:rPr lang="en-US" altLang="en-US" sz="1200" b="1" dirty="0">
              <a:latin typeface="Times New Roman" panose="02020603050405020304" pitchFamily="18" charset="0"/>
              <a:cs typeface="Times New Roman" panose="02020603050405020304" pitchFamily="18" charset="0"/>
            </a:rPr>
            <a:t>Sort vacuum gauge readings by time</a:t>
          </a:r>
          <a:endParaRPr lang="zh-CN" altLang="en-US" sz="1200" b="1" dirty="0">
            <a:latin typeface="Times New Roman" panose="02020603050405020304" pitchFamily="18" charset="0"/>
            <a:cs typeface="Times New Roman" panose="02020603050405020304" pitchFamily="18" charset="0"/>
          </a:endParaRPr>
        </a:p>
      </dgm:t>
    </dgm:pt>
    <dgm:pt modelId="{5D3E442E-B5F8-B04D-8321-0FA958C506F1}" type="parTrans" cxnId="{90DADAF5-78C1-1646-9DED-2A281EF58A6A}">
      <dgm:prSet/>
      <dgm:spPr/>
      <dgm:t>
        <a:bodyPr/>
        <a:lstStyle/>
        <a:p>
          <a:endParaRPr lang="zh-CN" altLang="en-US"/>
        </a:p>
      </dgm:t>
    </dgm:pt>
    <dgm:pt modelId="{3ED71B0C-D936-8D4D-A79D-8E4DF8A00B8B}" type="sibTrans" cxnId="{90DADAF5-78C1-1646-9DED-2A281EF58A6A}">
      <dgm:prSet/>
      <dgm:spPr/>
      <dgm:t>
        <a:bodyPr/>
        <a:lstStyle/>
        <a:p>
          <a:endParaRPr lang="zh-CN" altLang="en-US"/>
        </a:p>
      </dgm:t>
    </dgm:pt>
    <dgm:pt modelId="{B4D9E8B7-682A-7045-A810-AF340F07FD1B}" type="pres">
      <dgm:prSet presAssocID="{2DF0FC70-77E4-9A4A-B55A-EAF7155AAA72}" presName="linearFlow" presStyleCnt="0">
        <dgm:presLayoutVars>
          <dgm:resizeHandles val="exact"/>
        </dgm:presLayoutVars>
      </dgm:prSet>
      <dgm:spPr/>
    </dgm:pt>
    <dgm:pt modelId="{FE9BA90A-6A24-A848-B5AB-6DD5CD73EB61}" type="pres">
      <dgm:prSet presAssocID="{650BD16B-FE0E-084C-AF41-C471BF3489AE}" presName="node" presStyleLbl="node1" presStyleIdx="0" presStyleCnt="9">
        <dgm:presLayoutVars>
          <dgm:bulletEnabled val="1"/>
        </dgm:presLayoutVars>
      </dgm:prSet>
      <dgm:spPr/>
    </dgm:pt>
    <dgm:pt modelId="{05BF4E22-FC96-5942-9A7C-29E37DE4038D}" type="pres">
      <dgm:prSet presAssocID="{56B9B612-AF22-9F40-91A4-5F0699B53552}" presName="sibTrans" presStyleLbl="sibTrans2D1" presStyleIdx="0" presStyleCnt="8"/>
      <dgm:spPr/>
    </dgm:pt>
    <dgm:pt modelId="{CEB65712-9B9A-634B-8CCC-BD67AA3144B7}" type="pres">
      <dgm:prSet presAssocID="{56B9B612-AF22-9F40-91A4-5F0699B53552}" presName="connectorText" presStyleLbl="sibTrans2D1" presStyleIdx="0" presStyleCnt="8"/>
      <dgm:spPr/>
    </dgm:pt>
    <dgm:pt modelId="{40B3D2AC-ED33-5345-B2DA-EBC08341DCFB}" type="pres">
      <dgm:prSet presAssocID="{10F583CF-0573-A74C-9B35-4DB4D741BA63}" presName="node" presStyleLbl="node1" presStyleIdx="1" presStyleCnt="9">
        <dgm:presLayoutVars>
          <dgm:bulletEnabled val="1"/>
        </dgm:presLayoutVars>
      </dgm:prSet>
      <dgm:spPr/>
    </dgm:pt>
    <dgm:pt modelId="{38F55B78-2A2C-7D4C-B67D-3F31B4C02D48}" type="pres">
      <dgm:prSet presAssocID="{E3BA8FFE-5967-4140-8CD5-EBE5230D3536}" presName="sibTrans" presStyleLbl="sibTrans2D1" presStyleIdx="1" presStyleCnt="8"/>
      <dgm:spPr/>
    </dgm:pt>
    <dgm:pt modelId="{BEB7954B-E291-E840-923D-6376190670C7}" type="pres">
      <dgm:prSet presAssocID="{E3BA8FFE-5967-4140-8CD5-EBE5230D3536}" presName="connectorText" presStyleLbl="sibTrans2D1" presStyleIdx="1" presStyleCnt="8"/>
      <dgm:spPr/>
    </dgm:pt>
    <dgm:pt modelId="{76C8DA43-E929-FA43-B51C-5232A3BE3F00}" type="pres">
      <dgm:prSet presAssocID="{248230D8-2BB3-1147-A918-0D9F5E4E81F5}" presName="node" presStyleLbl="node1" presStyleIdx="2" presStyleCnt="9">
        <dgm:presLayoutVars>
          <dgm:bulletEnabled val="1"/>
        </dgm:presLayoutVars>
      </dgm:prSet>
      <dgm:spPr/>
    </dgm:pt>
    <dgm:pt modelId="{1DDC958D-3E36-CE4F-95D7-1EE6F91ADF5B}" type="pres">
      <dgm:prSet presAssocID="{0888D34F-6898-1E48-A879-C6883A1AF6A3}" presName="sibTrans" presStyleLbl="sibTrans2D1" presStyleIdx="2" presStyleCnt="8"/>
      <dgm:spPr/>
    </dgm:pt>
    <dgm:pt modelId="{4D3DDB62-B6EF-C946-B288-CA1190CCD11C}" type="pres">
      <dgm:prSet presAssocID="{0888D34F-6898-1E48-A879-C6883A1AF6A3}" presName="connectorText" presStyleLbl="sibTrans2D1" presStyleIdx="2" presStyleCnt="8"/>
      <dgm:spPr/>
    </dgm:pt>
    <dgm:pt modelId="{DB6C8684-7651-FE41-BA43-CBB27A203A87}" type="pres">
      <dgm:prSet presAssocID="{2BEC58C3-3D6B-C340-9F2B-E17A6EE1A491}" presName="node" presStyleLbl="node1" presStyleIdx="3" presStyleCnt="9">
        <dgm:presLayoutVars>
          <dgm:bulletEnabled val="1"/>
        </dgm:presLayoutVars>
      </dgm:prSet>
      <dgm:spPr/>
    </dgm:pt>
    <dgm:pt modelId="{88AD4467-568D-6741-B504-23CDDAC0F130}" type="pres">
      <dgm:prSet presAssocID="{BD61C7C9-C2A4-1F40-ACED-5F6A36B2508B}" presName="sibTrans" presStyleLbl="sibTrans2D1" presStyleIdx="3" presStyleCnt="8"/>
      <dgm:spPr/>
    </dgm:pt>
    <dgm:pt modelId="{D1A94202-546C-C74B-B8ED-0FFB9FD2FEBC}" type="pres">
      <dgm:prSet presAssocID="{BD61C7C9-C2A4-1F40-ACED-5F6A36B2508B}" presName="connectorText" presStyleLbl="sibTrans2D1" presStyleIdx="3" presStyleCnt="8"/>
      <dgm:spPr/>
    </dgm:pt>
    <dgm:pt modelId="{9699338C-29C7-5245-8648-36B9DB11D3B2}" type="pres">
      <dgm:prSet presAssocID="{AFBA24CF-2492-E64C-8A5B-7FA7D22CEF5C}" presName="node" presStyleLbl="node1" presStyleIdx="4" presStyleCnt="9">
        <dgm:presLayoutVars>
          <dgm:bulletEnabled val="1"/>
        </dgm:presLayoutVars>
      </dgm:prSet>
      <dgm:spPr/>
    </dgm:pt>
    <dgm:pt modelId="{41ADE5BB-3672-3742-B30D-4CF7790F4807}" type="pres">
      <dgm:prSet presAssocID="{91669875-12A8-1143-872C-6C71EE9BF41A}" presName="sibTrans" presStyleLbl="sibTrans2D1" presStyleIdx="4" presStyleCnt="8"/>
      <dgm:spPr/>
    </dgm:pt>
    <dgm:pt modelId="{E1EA85CC-A39F-C94A-813D-87A36FF24E68}" type="pres">
      <dgm:prSet presAssocID="{91669875-12A8-1143-872C-6C71EE9BF41A}" presName="connectorText" presStyleLbl="sibTrans2D1" presStyleIdx="4" presStyleCnt="8"/>
      <dgm:spPr/>
    </dgm:pt>
    <dgm:pt modelId="{886982E9-B56C-E740-A2F4-67BE76BA732A}" type="pres">
      <dgm:prSet presAssocID="{A23B86E5-D4A2-D74A-9A3A-F435CC18541C}" presName="node" presStyleLbl="node1" presStyleIdx="5" presStyleCnt="9">
        <dgm:presLayoutVars>
          <dgm:bulletEnabled val="1"/>
        </dgm:presLayoutVars>
      </dgm:prSet>
      <dgm:spPr/>
    </dgm:pt>
    <dgm:pt modelId="{E824B338-75BD-0943-913A-497AD5D2FA27}" type="pres">
      <dgm:prSet presAssocID="{9489570D-3DE6-884F-A103-D2025C6940C7}" presName="sibTrans" presStyleLbl="sibTrans2D1" presStyleIdx="5" presStyleCnt="8"/>
      <dgm:spPr/>
    </dgm:pt>
    <dgm:pt modelId="{4A58B6DD-F6E0-1A4D-BA3D-6CD091F297CA}" type="pres">
      <dgm:prSet presAssocID="{9489570D-3DE6-884F-A103-D2025C6940C7}" presName="connectorText" presStyleLbl="sibTrans2D1" presStyleIdx="5" presStyleCnt="8"/>
      <dgm:spPr/>
    </dgm:pt>
    <dgm:pt modelId="{1C7A115C-1831-524C-A906-4575869A5105}" type="pres">
      <dgm:prSet presAssocID="{BED812B7-304A-B747-ADDC-CB0242FD90F0}" presName="node" presStyleLbl="node1" presStyleIdx="6" presStyleCnt="9">
        <dgm:presLayoutVars>
          <dgm:bulletEnabled val="1"/>
        </dgm:presLayoutVars>
      </dgm:prSet>
      <dgm:spPr/>
    </dgm:pt>
    <dgm:pt modelId="{E435E63D-6C12-1B4D-A703-954EC8A68F70}" type="pres">
      <dgm:prSet presAssocID="{39AEBEFD-AA1F-1944-ADD6-59D6BE89BEF0}" presName="sibTrans" presStyleLbl="sibTrans2D1" presStyleIdx="6" presStyleCnt="8"/>
      <dgm:spPr/>
    </dgm:pt>
    <dgm:pt modelId="{CC2079AD-D818-154C-9A49-73A64214CDBF}" type="pres">
      <dgm:prSet presAssocID="{39AEBEFD-AA1F-1944-ADD6-59D6BE89BEF0}" presName="connectorText" presStyleLbl="sibTrans2D1" presStyleIdx="6" presStyleCnt="8"/>
      <dgm:spPr/>
    </dgm:pt>
    <dgm:pt modelId="{C2A760DC-358D-D144-B20C-470B7F6DEC52}" type="pres">
      <dgm:prSet presAssocID="{D27B7DB9-DBC8-C64D-A7DF-33522DEFBED7}" presName="node" presStyleLbl="node1" presStyleIdx="7" presStyleCnt="9">
        <dgm:presLayoutVars>
          <dgm:bulletEnabled val="1"/>
        </dgm:presLayoutVars>
      </dgm:prSet>
      <dgm:spPr/>
    </dgm:pt>
    <dgm:pt modelId="{78364969-0E53-8F41-8AF3-7800CBC64FBA}" type="pres">
      <dgm:prSet presAssocID="{3ED71B0C-D936-8D4D-A79D-8E4DF8A00B8B}" presName="sibTrans" presStyleLbl="sibTrans2D1" presStyleIdx="7" presStyleCnt="8"/>
      <dgm:spPr/>
    </dgm:pt>
    <dgm:pt modelId="{614A22C0-79F7-1D4C-87DE-F771EAEBDE93}" type="pres">
      <dgm:prSet presAssocID="{3ED71B0C-D936-8D4D-A79D-8E4DF8A00B8B}" presName="connectorText" presStyleLbl="sibTrans2D1" presStyleIdx="7" presStyleCnt="8"/>
      <dgm:spPr/>
    </dgm:pt>
    <dgm:pt modelId="{E8B0AAB2-B2AF-F44B-8019-D9598938CA64}" type="pres">
      <dgm:prSet presAssocID="{A562E1B1-1F21-B644-80C7-9DE15DBCEB55}" presName="node" presStyleLbl="node1" presStyleIdx="8" presStyleCnt="9">
        <dgm:presLayoutVars>
          <dgm:bulletEnabled val="1"/>
        </dgm:presLayoutVars>
      </dgm:prSet>
      <dgm:spPr/>
    </dgm:pt>
  </dgm:ptLst>
  <dgm:cxnLst>
    <dgm:cxn modelId="{79AE1607-BE03-B64D-94CB-094A0EF58745}" type="presOf" srcId="{E3BA8FFE-5967-4140-8CD5-EBE5230D3536}" destId="{38F55B78-2A2C-7D4C-B67D-3F31B4C02D48}" srcOrd="0" destOrd="0" presId="urn:microsoft.com/office/officeart/2005/8/layout/process2"/>
    <dgm:cxn modelId="{2DAA3C0D-727B-324F-B2A3-EEE37D8DCDF4}" type="presOf" srcId="{BED812B7-304A-B747-ADDC-CB0242FD90F0}" destId="{1C7A115C-1831-524C-A906-4575869A5105}" srcOrd="0" destOrd="0" presId="urn:microsoft.com/office/officeart/2005/8/layout/process2"/>
    <dgm:cxn modelId="{86DA1716-B099-244D-8E2A-58F35AD349AC}" type="presOf" srcId="{91669875-12A8-1143-872C-6C71EE9BF41A}" destId="{41ADE5BB-3672-3742-B30D-4CF7790F4807}" srcOrd="0" destOrd="0" presId="urn:microsoft.com/office/officeart/2005/8/layout/process2"/>
    <dgm:cxn modelId="{BCE9831A-8384-9648-A5B5-1C03576AE0C2}" type="presOf" srcId="{56B9B612-AF22-9F40-91A4-5F0699B53552}" destId="{CEB65712-9B9A-634B-8CCC-BD67AA3144B7}" srcOrd="1" destOrd="0" presId="urn:microsoft.com/office/officeart/2005/8/layout/process2"/>
    <dgm:cxn modelId="{EE24BE26-F10A-2F41-983D-C0D0774FA05C}" srcId="{2DF0FC70-77E4-9A4A-B55A-EAF7155AAA72}" destId="{BED812B7-304A-B747-ADDC-CB0242FD90F0}" srcOrd="6" destOrd="0" parTransId="{BF6BDEAF-3A34-9E4E-A542-782073B1E689}" sibTransId="{39AEBEFD-AA1F-1944-ADD6-59D6BE89BEF0}"/>
    <dgm:cxn modelId="{30135828-132A-0D42-A613-5F94FE17B405}" type="presOf" srcId="{0888D34F-6898-1E48-A879-C6883A1AF6A3}" destId="{1DDC958D-3E36-CE4F-95D7-1EE6F91ADF5B}" srcOrd="0" destOrd="0" presId="urn:microsoft.com/office/officeart/2005/8/layout/process2"/>
    <dgm:cxn modelId="{A700E72A-C8BF-9D47-A91E-70C3BBF19AD8}" type="presOf" srcId="{650BD16B-FE0E-084C-AF41-C471BF3489AE}" destId="{FE9BA90A-6A24-A848-B5AB-6DD5CD73EB61}" srcOrd="0" destOrd="0" presId="urn:microsoft.com/office/officeart/2005/8/layout/process2"/>
    <dgm:cxn modelId="{53073230-D039-E94F-A036-9AA64E876303}" type="presOf" srcId="{39AEBEFD-AA1F-1944-ADD6-59D6BE89BEF0}" destId="{CC2079AD-D818-154C-9A49-73A64214CDBF}" srcOrd="1" destOrd="0" presId="urn:microsoft.com/office/officeart/2005/8/layout/process2"/>
    <dgm:cxn modelId="{AAED1B34-D054-3D4F-8936-29F2F1D10A00}" srcId="{2DF0FC70-77E4-9A4A-B55A-EAF7155AAA72}" destId="{2BEC58C3-3D6B-C340-9F2B-E17A6EE1A491}" srcOrd="3" destOrd="0" parTransId="{560B59E2-2B69-974A-9DAD-116171E7AA80}" sibTransId="{BD61C7C9-C2A4-1F40-ACED-5F6A36B2508B}"/>
    <dgm:cxn modelId="{60944D3E-4E10-FD46-BD76-1433100BF5C2}" type="presOf" srcId="{39AEBEFD-AA1F-1944-ADD6-59D6BE89BEF0}" destId="{E435E63D-6C12-1B4D-A703-954EC8A68F70}" srcOrd="0" destOrd="0" presId="urn:microsoft.com/office/officeart/2005/8/layout/process2"/>
    <dgm:cxn modelId="{DF73BF4B-E281-254E-B334-F46381424A0C}" type="presOf" srcId="{2BEC58C3-3D6B-C340-9F2B-E17A6EE1A491}" destId="{DB6C8684-7651-FE41-BA43-CBB27A203A87}" srcOrd="0" destOrd="0" presId="urn:microsoft.com/office/officeart/2005/8/layout/process2"/>
    <dgm:cxn modelId="{45B2CF4E-1CA0-6643-90A6-E09FD2EC788C}" type="presOf" srcId="{0888D34F-6898-1E48-A879-C6883A1AF6A3}" destId="{4D3DDB62-B6EF-C946-B288-CA1190CCD11C}" srcOrd="1" destOrd="0" presId="urn:microsoft.com/office/officeart/2005/8/layout/process2"/>
    <dgm:cxn modelId="{1AE94B78-5C3F-E148-B117-A4D4A5D1E242}" srcId="{2DF0FC70-77E4-9A4A-B55A-EAF7155AAA72}" destId="{650BD16B-FE0E-084C-AF41-C471BF3489AE}" srcOrd="0" destOrd="0" parTransId="{D501796C-1189-2942-8B6C-7AE4FC2AF9BC}" sibTransId="{56B9B612-AF22-9F40-91A4-5F0699B53552}"/>
    <dgm:cxn modelId="{90A07784-79AF-214F-B727-6B6E63B40AD1}" srcId="{2DF0FC70-77E4-9A4A-B55A-EAF7155AAA72}" destId="{10F583CF-0573-A74C-9B35-4DB4D741BA63}" srcOrd="1" destOrd="0" parTransId="{06471E75-6F75-664C-A5DF-A0BB889DCA1B}" sibTransId="{E3BA8FFE-5967-4140-8CD5-EBE5230D3536}"/>
    <dgm:cxn modelId="{05A66285-1DAF-EA49-BE19-8C1C84AA443F}" type="presOf" srcId="{2DF0FC70-77E4-9A4A-B55A-EAF7155AAA72}" destId="{B4D9E8B7-682A-7045-A810-AF340F07FD1B}" srcOrd="0" destOrd="0" presId="urn:microsoft.com/office/officeart/2005/8/layout/process2"/>
    <dgm:cxn modelId="{4F1B438A-6E7F-4144-8366-5EA717992518}" srcId="{2DF0FC70-77E4-9A4A-B55A-EAF7155AAA72}" destId="{248230D8-2BB3-1147-A918-0D9F5E4E81F5}" srcOrd="2" destOrd="0" parTransId="{93A96AB8-33D2-3C41-94C6-E7F46D8D0718}" sibTransId="{0888D34F-6898-1E48-A879-C6883A1AF6A3}"/>
    <dgm:cxn modelId="{07E1CD96-FFE7-BF48-B0D2-DFCFA516B4EE}" type="presOf" srcId="{A23B86E5-D4A2-D74A-9A3A-F435CC18541C}" destId="{886982E9-B56C-E740-A2F4-67BE76BA732A}" srcOrd="0" destOrd="0" presId="urn:microsoft.com/office/officeart/2005/8/layout/process2"/>
    <dgm:cxn modelId="{1960FC9A-9FC2-1947-BD4C-13F459950FEA}" type="presOf" srcId="{91669875-12A8-1143-872C-6C71EE9BF41A}" destId="{E1EA85CC-A39F-C94A-813D-87A36FF24E68}" srcOrd="1" destOrd="0" presId="urn:microsoft.com/office/officeart/2005/8/layout/process2"/>
    <dgm:cxn modelId="{AEF5A69C-40DA-E94D-8756-051CDED20DA0}" type="presOf" srcId="{3ED71B0C-D936-8D4D-A79D-8E4DF8A00B8B}" destId="{614A22C0-79F7-1D4C-87DE-F771EAEBDE93}" srcOrd="1" destOrd="0" presId="urn:microsoft.com/office/officeart/2005/8/layout/process2"/>
    <dgm:cxn modelId="{B278C69D-4A62-B946-BB70-49D0C53AEA4B}" type="presOf" srcId="{3ED71B0C-D936-8D4D-A79D-8E4DF8A00B8B}" destId="{78364969-0E53-8F41-8AF3-7800CBC64FBA}" srcOrd="0" destOrd="0" presId="urn:microsoft.com/office/officeart/2005/8/layout/process2"/>
    <dgm:cxn modelId="{BC5FE7A0-B106-1F4E-A9A6-55DC986F803A}" type="presOf" srcId="{E3BA8FFE-5967-4140-8CD5-EBE5230D3536}" destId="{BEB7954B-E291-E840-923D-6376190670C7}" srcOrd="1" destOrd="0" presId="urn:microsoft.com/office/officeart/2005/8/layout/process2"/>
    <dgm:cxn modelId="{E044F5A5-4BA8-1248-99D6-5E85D0A176B7}" srcId="{2DF0FC70-77E4-9A4A-B55A-EAF7155AAA72}" destId="{AFBA24CF-2492-E64C-8A5B-7FA7D22CEF5C}" srcOrd="4" destOrd="0" parTransId="{D60A9760-6D0C-CD48-8C84-2EE9B8359221}" sibTransId="{91669875-12A8-1143-872C-6C71EE9BF41A}"/>
    <dgm:cxn modelId="{62E97AB3-176D-8540-B829-87698E7B52C6}" type="presOf" srcId="{BD61C7C9-C2A4-1F40-ACED-5F6A36B2508B}" destId="{D1A94202-546C-C74B-B8ED-0FFB9FD2FEBC}" srcOrd="1" destOrd="0" presId="urn:microsoft.com/office/officeart/2005/8/layout/process2"/>
    <dgm:cxn modelId="{3E7429C6-5A59-5345-81EB-0D394D7B23FB}" type="presOf" srcId="{AFBA24CF-2492-E64C-8A5B-7FA7D22CEF5C}" destId="{9699338C-29C7-5245-8648-36B9DB11D3B2}" srcOrd="0" destOrd="0" presId="urn:microsoft.com/office/officeart/2005/8/layout/process2"/>
    <dgm:cxn modelId="{C049C5C6-A4E3-4049-85E5-CA2E1BA6CD13}" type="presOf" srcId="{9489570D-3DE6-884F-A103-D2025C6940C7}" destId="{4A58B6DD-F6E0-1A4D-BA3D-6CD091F297CA}" srcOrd="1" destOrd="0" presId="urn:microsoft.com/office/officeart/2005/8/layout/process2"/>
    <dgm:cxn modelId="{33664DD3-4E76-D94A-8189-32E6C62E6849}" type="presOf" srcId="{56B9B612-AF22-9F40-91A4-5F0699B53552}" destId="{05BF4E22-FC96-5942-9A7C-29E37DE4038D}" srcOrd="0" destOrd="0" presId="urn:microsoft.com/office/officeart/2005/8/layout/process2"/>
    <dgm:cxn modelId="{76F40CD4-FB9B-1C4D-82D1-0617AC513043}" type="presOf" srcId="{A562E1B1-1F21-B644-80C7-9DE15DBCEB55}" destId="{E8B0AAB2-B2AF-F44B-8019-D9598938CA64}" srcOrd="0" destOrd="0" presId="urn:microsoft.com/office/officeart/2005/8/layout/process2"/>
    <dgm:cxn modelId="{309C17D4-F749-C544-A4BB-DD2117FA618B}" type="presOf" srcId="{BD61C7C9-C2A4-1F40-ACED-5F6A36B2508B}" destId="{88AD4467-568D-6741-B504-23CDDAC0F130}" srcOrd="0" destOrd="0" presId="urn:microsoft.com/office/officeart/2005/8/layout/process2"/>
    <dgm:cxn modelId="{C298EDE8-C8D6-0846-9AD3-4C86A0B3A9A4}" type="presOf" srcId="{D27B7DB9-DBC8-C64D-A7DF-33522DEFBED7}" destId="{C2A760DC-358D-D144-B20C-470B7F6DEC52}" srcOrd="0" destOrd="0" presId="urn:microsoft.com/office/officeart/2005/8/layout/process2"/>
    <dgm:cxn modelId="{B5F451E9-18C9-5241-8F0A-22D20F9E03E6}" type="presOf" srcId="{248230D8-2BB3-1147-A918-0D9F5E4E81F5}" destId="{76C8DA43-E929-FA43-B51C-5232A3BE3F00}" srcOrd="0" destOrd="0" presId="urn:microsoft.com/office/officeart/2005/8/layout/process2"/>
    <dgm:cxn modelId="{D2CC31EC-0A41-3942-8421-D653702B8466}" srcId="{2DF0FC70-77E4-9A4A-B55A-EAF7155AAA72}" destId="{A23B86E5-D4A2-D74A-9A3A-F435CC18541C}" srcOrd="5" destOrd="0" parTransId="{1298AEA0-E3B7-724E-9E2D-80C76D90485E}" sibTransId="{9489570D-3DE6-884F-A103-D2025C6940C7}"/>
    <dgm:cxn modelId="{6B3FE1F1-BADF-9F4F-8DED-846EEDE12F38}" type="presOf" srcId="{10F583CF-0573-A74C-9B35-4DB4D741BA63}" destId="{40B3D2AC-ED33-5345-B2DA-EBC08341DCFB}" srcOrd="0" destOrd="0" presId="urn:microsoft.com/office/officeart/2005/8/layout/process2"/>
    <dgm:cxn modelId="{EF2E52F3-C35F-2542-BFDB-D54EDF241534}" srcId="{2DF0FC70-77E4-9A4A-B55A-EAF7155AAA72}" destId="{A562E1B1-1F21-B644-80C7-9DE15DBCEB55}" srcOrd="8" destOrd="0" parTransId="{BD0CA3C2-D38A-C548-8100-3EF31EBE3986}" sibTransId="{A9FADB76-9C28-7941-A7E0-C0E9C2C8C977}"/>
    <dgm:cxn modelId="{9DB2D1F3-93CE-9B4C-9493-0B08B074F5D2}" type="presOf" srcId="{9489570D-3DE6-884F-A103-D2025C6940C7}" destId="{E824B338-75BD-0943-913A-497AD5D2FA27}" srcOrd="0" destOrd="0" presId="urn:microsoft.com/office/officeart/2005/8/layout/process2"/>
    <dgm:cxn modelId="{90DADAF5-78C1-1646-9DED-2A281EF58A6A}" srcId="{2DF0FC70-77E4-9A4A-B55A-EAF7155AAA72}" destId="{D27B7DB9-DBC8-C64D-A7DF-33522DEFBED7}" srcOrd="7" destOrd="0" parTransId="{5D3E442E-B5F8-B04D-8321-0FA958C506F1}" sibTransId="{3ED71B0C-D936-8D4D-A79D-8E4DF8A00B8B}"/>
    <dgm:cxn modelId="{CFDC946E-65CD-8A48-BE90-F3844B3796B3}" type="presParOf" srcId="{B4D9E8B7-682A-7045-A810-AF340F07FD1B}" destId="{FE9BA90A-6A24-A848-B5AB-6DD5CD73EB61}" srcOrd="0" destOrd="0" presId="urn:microsoft.com/office/officeart/2005/8/layout/process2"/>
    <dgm:cxn modelId="{D06F70DF-D38D-D449-97BF-0A8C4ECD7573}" type="presParOf" srcId="{B4D9E8B7-682A-7045-A810-AF340F07FD1B}" destId="{05BF4E22-FC96-5942-9A7C-29E37DE4038D}" srcOrd="1" destOrd="0" presId="urn:microsoft.com/office/officeart/2005/8/layout/process2"/>
    <dgm:cxn modelId="{780CEBCB-BF73-4340-8FD3-598FE85A5EB0}" type="presParOf" srcId="{05BF4E22-FC96-5942-9A7C-29E37DE4038D}" destId="{CEB65712-9B9A-634B-8CCC-BD67AA3144B7}" srcOrd="0" destOrd="0" presId="urn:microsoft.com/office/officeart/2005/8/layout/process2"/>
    <dgm:cxn modelId="{E05C8038-D487-9444-9F59-846A505172D3}" type="presParOf" srcId="{B4D9E8B7-682A-7045-A810-AF340F07FD1B}" destId="{40B3D2AC-ED33-5345-B2DA-EBC08341DCFB}" srcOrd="2" destOrd="0" presId="urn:microsoft.com/office/officeart/2005/8/layout/process2"/>
    <dgm:cxn modelId="{F4C8DB49-5814-B240-8AFD-D2D60C2E2F39}" type="presParOf" srcId="{B4D9E8B7-682A-7045-A810-AF340F07FD1B}" destId="{38F55B78-2A2C-7D4C-B67D-3F31B4C02D48}" srcOrd="3" destOrd="0" presId="urn:microsoft.com/office/officeart/2005/8/layout/process2"/>
    <dgm:cxn modelId="{911F4D76-76AE-8444-99F8-FCE55E41ACA0}" type="presParOf" srcId="{38F55B78-2A2C-7D4C-B67D-3F31B4C02D48}" destId="{BEB7954B-E291-E840-923D-6376190670C7}" srcOrd="0" destOrd="0" presId="urn:microsoft.com/office/officeart/2005/8/layout/process2"/>
    <dgm:cxn modelId="{3116BE2B-A007-4F42-AD23-0B78D7483A71}" type="presParOf" srcId="{B4D9E8B7-682A-7045-A810-AF340F07FD1B}" destId="{76C8DA43-E929-FA43-B51C-5232A3BE3F00}" srcOrd="4" destOrd="0" presId="urn:microsoft.com/office/officeart/2005/8/layout/process2"/>
    <dgm:cxn modelId="{3E07EF96-F0BE-A149-A5CC-D695127497A7}" type="presParOf" srcId="{B4D9E8B7-682A-7045-A810-AF340F07FD1B}" destId="{1DDC958D-3E36-CE4F-95D7-1EE6F91ADF5B}" srcOrd="5" destOrd="0" presId="urn:microsoft.com/office/officeart/2005/8/layout/process2"/>
    <dgm:cxn modelId="{87DAD3FA-0CBE-6744-B6C6-239EC46F11DF}" type="presParOf" srcId="{1DDC958D-3E36-CE4F-95D7-1EE6F91ADF5B}" destId="{4D3DDB62-B6EF-C946-B288-CA1190CCD11C}" srcOrd="0" destOrd="0" presId="urn:microsoft.com/office/officeart/2005/8/layout/process2"/>
    <dgm:cxn modelId="{F847A0DA-FCDD-0244-9023-836A5958F645}" type="presParOf" srcId="{B4D9E8B7-682A-7045-A810-AF340F07FD1B}" destId="{DB6C8684-7651-FE41-BA43-CBB27A203A87}" srcOrd="6" destOrd="0" presId="urn:microsoft.com/office/officeart/2005/8/layout/process2"/>
    <dgm:cxn modelId="{9B2AD4FC-E4D6-904B-8DDE-1A6F1AAB35DC}" type="presParOf" srcId="{B4D9E8B7-682A-7045-A810-AF340F07FD1B}" destId="{88AD4467-568D-6741-B504-23CDDAC0F130}" srcOrd="7" destOrd="0" presId="urn:microsoft.com/office/officeart/2005/8/layout/process2"/>
    <dgm:cxn modelId="{1B64C29C-2EBC-F446-A0E4-38B1767CF2A1}" type="presParOf" srcId="{88AD4467-568D-6741-B504-23CDDAC0F130}" destId="{D1A94202-546C-C74B-B8ED-0FFB9FD2FEBC}" srcOrd="0" destOrd="0" presId="urn:microsoft.com/office/officeart/2005/8/layout/process2"/>
    <dgm:cxn modelId="{C16623A3-6522-6049-AEC1-2DC8342FB3FE}" type="presParOf" srcId="{B4D9E8B7-682A-7045-A810-AF340F07FD1B}" destId="{9699338C-29C7-5245-8648-36B9DB11D3B2}" srcOrd="8" destOrd="0" presId="urn:microsoft.com/office/officeart/2005/8/layout/process2"/>
    <dgm:cxn modelId="{12D70837-27D2-0E4F-8F6B-2FE822D48421}" type="presParOf" srcId="{B4D9E8B7-682A-7045-A810-AF340F07FD1B}" destId="{41ADE5BB-3672-3742-B30D-4CF7790F4807}" srcOrd="9" destOrd="0" presId="urn:microsoft.com/office/officeart/2005/8/layout/process2"/>
    <dgm:cxn modelId="{7604C08E-72B4-B24F-B606-3E863CC51107}" type="presParOf" srcId="{41ADE5BB-3672-3742-B30D-4CF7790F4807}" destId="{E1EA85CC-A39F-C94A-813D-87A36FF24E68}" srcOrd="0" destOrd="0" presId="urn:microsoft.com/office/officeart/2005/8/layout/process2"/>
    <dgm:cxn modelId="{1B725149-5EB6-854C-92B3-C97C3BEFC297}" type="presParOf" srcId="{B4D9E8B7-682A-7045-A810-AF340F07FD1B}" destId="{886982E9-B56C-E740-A2F4-67BE76BA732A}" srcOrd="10" destOrd="0" presId="urn:microsoft.com/office/officeart/2005/8/layout/process2"/>
    <dgm:cxn modelId="{7E83C4FD-3DE3-AC40-9AE9-B060C475658F}" type="presParOf" srcId="{B4D9E8B7-682A-7045-A810-AF340F07FD1B}" destId="{E824B338-75BD-0943-913A-497AD5D2FA27}" srcOrd="11" destOrd="0" presId="urn:microsoft.com/office/officeart/2005/8/layout/process2"/>
    <dgm:cxn modelId="{1DF5DCA2-E0F5-274F-91F5-7BB34F2EDC08}" type="presParOf" srcId="{E824B338-75BD-0943-913A-497AD5D2FA27}" destId="{4A58B6DD-F6E0-1A4D-BA3D-6CD091F297CA}" srcOrd="0" destOrd="0" presId="urn:microsoft.com/office/officeart/2005/8/layout/process2"/>
    <dgm:cxn modelId="{3BC05DEF-45A3-584D-9B6F-69974A525262}" type="presParOf" srcId="{B4D9E8B7-682A-7045-A810-AF340F07FD1B}" destId="{1C7A115C-1831-524C-A906-4575869A5105}" srcOrd="12" destOrd="0" presId="urn:microsoft.com/office/officeart/2005/8/layout/process2"/>
    <dgm:cxn modelId="{734677B6-8867-1A41-AEA5-7BD4F76E3ADD}" type="presParOf" srcId="{B4D9E8B7-682A-7045-A810-AF340F07FD1B}" destId="{E435E63D-6C12-1B4D-A703-954EC8A68F70}" srcOrd="13" destOrd="0" presId="urn:microsoft.com/office/officeart/2005/8/layout/process2"/>
    <dgm:cxn modelId="{F61F05D6-B44C-544F-8376-695FD8303510}" type="presParOf" srcId="{E435E63D-6C12-1B4D-A703-954EC8A68F70}" destId="{CC2079AD-D818-154C-9A49-73A64214CDBF}" srcOrd="0" destOrd="0" presId="urn:microsoft.com/office/officeart/2005/8/layout/process2"/>
    <dgm:cxn modelId="{1C80B74A-3D87-B64F-90FB-F42C85549283}" type="presParOf" srcId="{B4D9E8B7-682A-7045-A810-AF340F07FD1B}" destId="{C2A760DC-358D-D144-B20C-470B7F6DEC52}" srcOrd="14" destOrd="0" presId="urn:microsoft.com/office/officeart/2005/8/layout/process2"/>
    <dgm:cxn modelId="{8A1FA826-920D-CC48-B119-25850E066A2E}" type="presParOf" srcId="{B4D9E8B7-682A-7045-A810-AF340F07FD1B}" destId="{78364969-0E53-8F41-8AF3-7800CBC64FBA}" srcOrd="15" destOrd="0" presId="urn:microsoft.com/office/officeart/2005/8/layout/process2"/>
    <dgm:cxn modelId="{2C4AC4AE-2FED-3A44-83D6-CC331A4A17BE}" type="presParOf" srcId="{78364969-0E53-8F41-8AF3-7800CBC64FBA}" destId="{614A22C0-79F7-1D4C-87DE-F771EAEBDE93}" srcOrd="0" destOrd="0" presId="urn:microsoft.com/office/officeart/2005/8/layout/process2"/>
    <dgm:cxn modelId="{5FB2BA78-6E3B-0640-AD7A-E7608753B3A6}" type="presParOf" srcId="{B4D9E8B7-682A-7045-A810-AF340F07FD1B}" destId="{E8B0AAB2-B2AF-F44B-8019-D9598938CA64}" srcOrd="16"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9BA90A-6A24-A848-B5AB-6DD5CD73EB61}">
      <dsp:nvSpPr>
        <dsp:cNvPr id="0" name=""/>
        <dsp:cNvSpPr/>
      </dsp:nvSpPr>
      <dsp:spPr>
        <a:xfrm>
          <a:off x="367738" y="716"/>
          <a:ext cx="1618392" cy="45111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0" i="0" kern="1200" dirty="0">
              <a:latin typeface="Times New Roman" panose="02020603050405020304" pitchFamily="18" charset="0"/>
              <a:cs typeface="Times New Roman" panose="02020603050405020304" pitchFamily="18" charset="0"/>
            </a:rPr>
            <a:t>Get warning timestamps from the alarm</a:t>
          </a:r>
          <a:endParaRPr lang="zh-CN" altLang="en-US" sz="1200" kern="1200" dirty="0">
            <a:latin typeface="Times New Roman" panose="02020603050405020304" pitchFamily="18" charset="0"/>
            <a:cs typeface="Times New Roman" panose="02020603050405020304" pitchFamily="18" charset="0"/>
          </a:endParaRPr>
        </a:p>
      </dsp:txBody>
      <dsp:txXfrm>
        <a:off x="380951" y="13929"/>
        <a:ext cx="1591966" cy="424693"/>
      </dsp:txXfrm>
    </dsp:sp>
    <dsp:sp modelId="{05BF4E22-FC96-5942-9A7C-29E37DE4038D}">
      <dsp:nvSpPr>
        <dsp:cNvPr id="0" name=""/>
        <dsp:cNvSpPr/>
      </dsp:nvSpPr>
      <dsp:spPr>
        <a:xfrm rot="5400000">
          <a:off x="1092349" y="463113"/>
          <a:ext cx="169169" cy="203003"/>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zh-CN" altLang="en-US" sz="900" kern="1200">
            <a:latin typeface="Times New Roman" panose="02020603050405020304" pitchFamily="18" charset="0"/>
            <a:cs typeface="Times New Roman" panose="02020603050405020304" pitchFamily="18" charset="0"/>
          </a:endParaRPr>
        </a:p>
      </dsp:txBody>
      <dsp:txXfrm rot="-5400000">
        <a:off x="1116034" y="480030"/>
        <a:ext cx="121801" cy="118418"/>
      </dsp:txXfrm>
    </dsp:sp>
    <dsp:sp modelId="{40B3D2AC-ED33-5345-B2DA-EBC08341DCFB}">
      <dsp:nvSpPr>
        <dsp:cNvPr id="0" name=""/>
        <dsp:cNvSpPr/>
      </dsp:nvSpPr>
      <dsp:spPr>
        <a:xfrm>
          <a:off x="367738" y="677395"/>
          <a:ext cx="1618392" cy="45111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0" i="0" kern="1200" dirty="0">
              <a:latin typeface="Times New Roman" panose="02020603050405020304" pitchFamily="18" charset="0"/>
              <a:cs typeface="Times New Roman" panose="02020603050405020304" pitchFamily="18" charset="0"/>
            </a:rPr>
            <a:t>Get data from Archiver</a:t>
          </a:r>
        </a:p>
      </dsp:txBody>
      <dsp:txXfrm>
        <a:off x="380951" y="690608"/>
        <a:ext cx="1591966" cy="424693"/>
      </dsp:txXfrm>
    </dsp:sp>
    <dsp:sp modelId="{38F55B78-2A2C-7D4C-B67D-3F31B4C02D48}">
      <dsp:nvSpPr>
        <dsp:cNvPr id="0" name=""/>
        <dsp:cNvSpPr/>
      </dsp:nvSpPr>
      <dsp:spPr>
        <a:xfrm rot="5400000">
          <a:off x="1092349" y="1139793"/>
          <a:ext cx="169169" cy="203003"/>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zh-CN" altLang="en-US" sz="900" kern="1200">
            <a:latin typeface="Times New Roman" panose="02020603050405020304" pitchFamily="18" charset="0"/>
            <a:cs typeface="Times New Roman" panose="02020603050405020304" pitchFamily="18" charset="0"/>
          </a:endParaRPr>
        </a:p>
      </dsp:txBody>
      <dsp:txXfrm rot="-5400000">
        <a:off x="1116034" y="1156710"/>
        <a:ext cx="121801" cy="118418"/>
      </dsp:txXfrm>
    </dsp:sp>
    <dsp:sp modelId="{76C8DA43-E929-FA43-B51C-5232A3BE3F00}">
      <dsp:nvSpPr>
        <dsp:cNvPr id="0" name=""/>
        <dsp:cNvSpPr/>
      </dsp:nvSpPr>
      <dsp:spPr>
        <a:xfrm>
          <a:off x="367738" y="1354075"/>
          <a:ext cx="1618392" cy="45111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0" i="0" kern="1200" dirty="0">
              <a:latin typeface="Times New Roman" panose="02020603050405020304" pitchFamily="18" charset="0"/>
              <a:cs typeface="Times New Roman" panose="02020603050405020304" pitchFamily="18" charset="0"/>
            </a:rPr>
            <a:t>Data validation</a:t>
          </a:r>
        </a:p>
      </dsp:txBody>
      <dsp:txXfrm>
        <a:off x="380951" y="1367288"/>
        <a:ext cx="1591966" cy="424693"/>
      </dsp:txXfrm>
    </dsp:sp>
    <dsp:sp modelId="{1DDC958D-3E36-CE4F-95D7-1EE6F91ADF5B}">
      <dsp:nvSpPr>
        <dsp:cNvPr id="0" name=""/>
        <dsp:cNvSpPr/>
      </dsp:nvSpPr>
      <dsp:spPr>
        <a:xfrm rot="5400000">
          <a:off x="1092349" y="1816473"/>
          <a:ext cx="169169" cy="203003"/>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zh-CN" altLang="en-US" sz="900" kern="1200">
            <a:latin typeface="Times New Roman" panose="02020603050405020304" pitchFamily="18" charset="0"/>
            <a:cs typeface="Times New Roman" panose="02020603050405020304" pitchFamily="18" charset="0"/>
          </a:endParaRPr>
        </a:p>
      </dsp:txBody>
      <dsp:txXfrm rot="-5400000">
        <a:off x="1116034" y="1833390"/>
        <a:ext cx="121801" cy="118418"/>
      </dsp:txXfrm>
    </dsp:sp>
    <dsp:sp modelId="{DB6C8684-7651-FE41-BA43-CBB27A203A87}">
      <dsp:nvSpPr>
        <dsp:cNvPr id="0" name=""/>
        <dsp:cNvSpPr/>
      </dsp:nvSpPr>
      <dsp:spPr>
        <a:xfrm>
          <a:off x="367738" y="2030754"/>
          <a:ext cx="1618392" cy="45111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i="0" kern="1200" dirty="0">
              <a:latin typeface="Times New Roman" panose="02020603050405020304" pitchFamily="18" charset="0"/>
              <a:cs typeface="Times New Roman" panose="02020603050405020304" pitchFamily="18" charset="0"/>
            </a:rPr>
            <a:t>Forward filling</a:t>
          </a:r>
        </a:p>
      </dsp:txBody>
      <dsp:txXfrm>
        <a:off x="380951" y="2043967"/>
        <a:ext cx="1591966" cy="424693"/>
      </dsp:txXfrm>
    </dsp:sp>
    <dsp:sp modelId="{88AD4467-568D-6741-B504-23CDDAC0F130}">
      <dsp:nvSpPr>
        <dsp:cNvPr id="0" name=""/>
        <dsp:cNvSpPr/>
      </dsp:nvSpPr>
      <dsp:spPr>
        <a:xfrm rot="5400000">
          <a:off x="1092349" y="2493152"/>
          <a:ext cx="169169" cy="203003"/>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zh-CN" altLang="en-US" sz="900" kern="1200">
            <a:latin typeface="Times New Roman" panose="02020603050405020304" pitchFamily="18" charset="0"/>
            <a:cs typeface="Times New Roman" panose="02020603050405020304" pitchFamily="18" charset="0"/>
          </a:endParaRPr>
        </a:p>
      </dsp:txBody>
      <dsp:txXfrm rot="-5400000">
        <a:off x="1116034" y="2510069"/>
        <a:ext cx="121801" cy="118418"/>
      </dsp:txXfrm>
    </dsp:sp>
    <dsp:sp modelId="{9699338C-29C7-5245-8648-36B9DB11D3B2}">
      <dsp:nvSpPr>
        <dsp:cNvPr id="0" name=""/>
        <dsp:cNvSpPr/>
      </dsp:nvSpPr>
      <dsp:spPr>
        <a:xfrm>
          <a:off x="367738" y="2707434"/>
          <a:ext cx="1618392" cy="45111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0" i="0" kern="1200" dirty="0">
              <a:latin typeface="Times New Roman" panose="02020603050405020304" pitchFamily="18" charset="0"/>
              <a:cs typeface="Times New Roman" panose="02020603050405020304" pitchFamily="18" charset="0"/>
            </a:rPr>
            <a:t>Generate dataset</a:t>
          </a:r>
        </a:p>
      </dsp:txBody>
      <dsp:txXfrm>
        <a:off x="380951" y="2720647"/>
        <a:ext cx="1591966" cy="424693"/>
      </dsp:txXfrm>
    </dsp:sp>
    <dsp:sp modelId="{41ADE5BB-3672-3742-B30D-4CF7790F4807}">
      <dsp:nvSpPr>
        <dsp:cNvPr id="0" name=""/>
        <dsp:cNvSpPr/>
      </dsp:nvSpPr>
      <dsp:spPr>
        <a:xfrm rot="5400000">
          <a:off x="1092349" y="3169832"/>
          <a:ext cx="169169" cy="203003"/>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zh-CN" altLang="en-US" sz="900" kern="1200">
            <a:latin typeface="Times New Roman" panose="02020603050405020304" pitchFamily="18" charset="0"/>
            <a:cs typeface="Times New Roman" panose="02020603050405020304" pitchFamily="18" charset="0"/>
          </a:endParaRPr>
        </a:p>
      </dsp:txBody>
      <dsp:txXfrm rot="-5400000">
        <a:off x="1116034" y="3186749"/>
        <a:ext cx="121801" cy="118418"/>
      </dsp:txXfrm>
    </dsp:sp>
    <dsp:sp modelId="{886982E9-B56C-E740-A2F4-67BE76BA732A}">
      <dsp:nvSpPr>
        <dsp:cNvPr id="0" name=""/>
        <dsp:cNvSpPr/>
      </dsp:nvSpPr>
      <dsp:spPr>
        <a:xfrm>
          <a:off x="367738" y="3384114"/>
          <a:ext cx="1618392" cy="45111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0" i="0" kern="1200" dirty="0">
              <a:latin typeface="Times New Roman" panose="02020603050405020304" pitchFamily="18" charset="0"/>
              <a:cs typeface="Times New Roman" panose="02020603050405020304" pitchFamily="18" charset="0"/>
            </a:rPr>
            <a:t>Verify dataset through raw data</a:t>
          </a:r>
        </a:p>
      </dsp:txBody>
      <dsp:txXfrm>
        <a:off x="380951" y="3397327"/>
        <a:ext cx="1591966" cy="424693"/>
      </dsp:txXfrm>
    </dsp:sp>
    <dsp:sp modelId="{E824B338-75BD-0943-913A-497AD5D2FA27}">
      <dsp:nvSpPr>
        <dsp:cNvPr id="0" name=""/>
        <dsp:cNvSpPr/>
      </dsp:nvSpPr>
      <dsp:spPr>
        <a:xfrm rot="5400000">
          <a:off x="1092349" y="3846512"/>
          <a:ext cx="169169" cy="203003"/>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zh-CN" altLang="en-US" sz="900" kern="1200">
            <a:latin typeface="Times New Roman" panose="02020603050405020304" pitchFamily="18" charset="0"/>
            <a:cs typeface="Times New Roman" panose="02020603050405020304" pitchFamily="18" charset="0"/>
          </a:endParaRPr>
        </a:p>
      </dsp:txBody>
      <dsp:txXfrm rot="-5400000">
        <a:off x="1116034" y="3863429"/>
        <a:ext cx="121801" cy="118418"/>
      </dsp:txXfrm>
    </dsp:sp>
    <dsp:sp modelId="{1C7A115C-1831-524C-A906-4575869A5105}">
      <dsp:nvSpPr>
        <dsp:cNvPr id="0" name=""/>
        <dsp:cNvSpPr/>
      </dsp:nvSpPr>
      <dsp:spPr>
        <a:xfrm>
          <a:off x="367738" y="4060793"/>
          <a:ext cx="1618392" cy="45111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i="0" kern="1200" dirty="0">
              <a:latin typeface="Times New Roman" panose="02020603050405020304" pitchFamily="18" charset="0"/>
              <a:cs typeface="Times New Roman" panose="02020603050405020304" pitchFamily="18" charset="0"/>
            </a:rPr>
            <a:t>Normalization</a:t>
          </a:r>
        </a:p>
      </dsp:txBody>
      <dsp:txXfrm>
        <a:off x="380951" y="4074006"/>
        <a:ext cx="1591966" cy="424693"/>
      </dsp:txXfrm>
    </dsp:sp>
    <dsp:sp modelId="{E435E63D-6C12-1B4D-A703-954EC8A68F70}">
      <dsp:nvSpPr>
        <dsp:cNvPr id="0" name=""/>
        <dsp:cNvSpPr/>
      </dsp:nvSpPr>
      <dsp:spPr>
        <a:xfrm rot="5400000">
          <a:off x="1092349" y="4523191"/>
          <a:ext cx="169169" cy="203003"/>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zh-CN" altLang="en-US" sz="900" kern="1200">
            <a:latin typeface="Times New Roman" panose="02020603050405020304" pitchFamily="18" charset="0"/>
            <a:cs typeface="Times New Roman" panose="02020603050405020304" pitchFamily="18" charset="0"/>
          </a:endParaRPr>
        </a:p>
      </dsp:txBody>
      <dsp:txXfrm rot="-5400000">
        <a:off x="1116034" y="4540108"/>
        <a:ext cx="121801" cy="118418"/>
      </dsp:txXfrm>
    </dsp:sp>
    <dsp:sp modelId="{C2A760DC-358D-D144-B20C-470B7F6DEC52}">
      <dsp:nvSpPr>
        <dsp:cNvPr id="0" name=""/>
        <dsp:cNvSpPr/>
      </dsp:nvSpPr>
      <dsp:spPr>
        <a:xfrm>
          <a:off x="367738" y="4737473"/>
          <a:ext cx="1618392" cy="45111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altLang="en-US" sz="1200" b="1" kern="1200" dirty="0">
              <a:latin typeface="Times New Roman" panose="02020603050405020304" pitchFamily="18" charset="0"/>
              <a:cs typeface="Times New Roman" panose="02020603050405020304" pitchFamily="18" charset="0"/>
            </a:rPr>
            <a:t>Sort vacuum gauge readings by time</a:t>
          </a:r>
          <a:endParaRPr lang="zh-CN" altLang="en-US" sz="1200" b="1" kern="1200" dirty="0">
            <a:latin typeface="Times New Roman" panose="02020603050405020304" pitchFamily="18" charset="0"/>
            <a:cs typeface="Times New Roman" panose="02020603050405020304" pitchFamily="18" charset="0"/>
          </a:endParaRPr>
        </a:p>
      </dsp:txBody>
      <dsp:txXfrm>
        <a:off x="380951" y="4750686"/>
        <a:ext cx="1591966" cy="424693"/>
      </dsp:txXfrm>
    </dsp:sp>
    <dsp:sp modelId="{78364969-0E53-8F41-8AF3-7800CBC64FBA}">
      <dsp:nvSpPr>
        <dsp:cNvPr id="0" name=""/>
        <dsp:cNvSpPr/>
      </dsp:nvSpPr>
      <dsp:spPr>
        <a:xfrm rot="5400000">
          <a:off x="1092349" y="5199871"/>
          <a:ext cx="169169" cy="203003"/>
        </a:xfrm>
        <a:prstGeom prst="rightArrow">
          <a:avLst>
            <a:gd name="adj1" fmla="val 600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zh-CN" altLang="en-US" sz="900" kern="1200"/>
        </a:p>
      </dsp:txBody>
      <dsp:txXfrm rot="-5400000">
        <a:off x="1116034" y="5216788"/>
        <a:ext cx="121801" cy="118418"/>
      </dsp:txXfrm>
    </dsp:sp>
    <dsp:sp modelId="{E8B0AAB2-B2AF-F44B-8019-D9598938CA64}">
      <dsp:nvSpPr>
        <dsp:cNvPr id="0" name=""/>
        <dsp:cNvSpPr/>
      </dsp:nvSpPr>
      <dsp:spPr>
        <a:xfrm>
          <a:off x="367738" y="5414153"/>
          <a:ext cx="1618392" cy="451119"/>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0" i="0" kern="1200" dirty="0">
              <a:latin typeface="Times New Roman" panose="02020603050405020304" pitchFamily="18" charset="0"/>
              <a:cs typeface="Times New Roman" panose="02020603050405020304" pitchFamily="18" charset="0"/>
            </a:rPr>
            <a:t>Train CNN</a:t>
          </a:r>
          <a:r>
            <a:rPr lang="zh-CN" altLang="en-US" sz="1200" b="0" i="0" kern="1200" dirty="0">
              <a:latin typeface="Times New Roman" panose="02020603050405020304" pitchFamily="18" charset="0"/>
              <a:cs typeface="Times New Roman" panose="02020603050405020304" pitchFamily="18" charset="0"/>
            </a:rPr>
            <a:t> </a:t>
          </a:r>
          <a:r>
            <a:rPr lang="en-US" sz="1200" b="0" i="0" kern="1200" dirty="0">
              <a:latin typeface="Times New Roman" panose="02020603050405020304" pitchFamily="18" charset="0"/>
              <a:cs typeface="Times New Roman" panose="02020603050405020304" pitchFamily="18" charset="0"/>
            </a:rPr>
            <a:t>model</a:t>
          </a:r>
        </a:p>
      </dsp:txBody>
      <dsp:txXfrm>
        <a:off x="380951" y="5427366"/>
        <a:ext cx="1591966" cy="424693"/>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31CCF962-2E1C-405E-8466-3ADE918FFE7F}" type="datetimeFigureOut">
              <a:rPr lang="zh-CN" altLang="en-US"/>
              <a:t>2025/4/5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D7917D1C-5943-48A4-BC08-6C0C042D7F8E}" type="slidenum">
              <a:rPr lang="zh-CN" altLang="en-US"/>
              <a:t>‹#›</a:t>
            </a:fld>
            <a:endParaRPr lang="zh-CN" altLang="en-US"/>
          </a:p>
        </p:txBody>
      </p:sp>
    </p:spTree>
    <p:extLst>
      <p:ext uri="{BB962C8B-B14F-4D97-AF65-F5344CB8AC3E}">
        <p14:creationId xmlns:p14="http://schemas.microsoft.com/office/powerpoint/2010/main" val="56396914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pPr algn="just">
              <a:buNone/>
            </a:pPr>
            <a:r>
              <a:rPr lang="en-US" altLang="zh-CN" sz="1200" kern="100" dirty="0">
                <a:effectLst/>
                <a:latin typeface="Times New Roman" panose="02020603050405020304" pitchFamily="18" charset="0"/>
                <a:ea typeface="DengXian" panose="02010600030101010101" pitchFamily="2" charset="-122"/>
                <a:cs typeface="Times New Roman" panose="02020603050405020304" pitchFamily="18" charset="0"/>
              </a:rPr>
              <a:t>Good afternoon, everyone.</a:t>
            </a:r>
            <a:endParaRPr lang="zh-CN" altLang="zh-CN" sz="12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buNone/>
            </a:pPr>
            <a:r>
              <a:rPr lang="en-US" altLang="zh-CN" sz="1200" kern="100" dirty="0">
                <a:effectLst/>
                <a:latin typeface="Times New Roman" panose="02020603050405020304" pitchFamily="18" charset="0"/>
                <a:ea typeface="DengXian" panose="02010600030101010101" pitchFamily="2" charset="-122"/>
                <a:cs typeface="Times New Roman" panose="02020603050405020304" pitchFamily="18" charset="0"/>
              </a:rPr>
              <a:t>I’m Bao Wei from IHEP, China. I’ m honor to be here. My presentation topic is “Several Applications of Machine Learning at HEPS”.</a:t>
            </a:r>
            <a:endParaRPr lang="zh-CN" altLang="zh-CN" sz="1200" kern="100" dirty="0">
              <a:effectLst/>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灯片编号占位符 3"/>
          <p:cNvSpPr>
            <a:spLocks noGrp="1"/>
          </p:cNvSpPr>
          <p:nvPr>
            <p:ph type="sldNum" sz="quarter" idx="10"/>
          </p:nvPr>
        </p:nvSpPr>
        <p:spPr/>
        <p:txBody>
          <a:bodyPr/>
          <a:lstStyle/>
          <a:p>
            <a:pPr>
              <a:defRPr/>
            </a:pPr>
            <a:fld id="{D7917D1C-5943-48A4-BC08-6C0C042D7F8E}" type="slidenum">
              <a:rPr lang="zh-CN" altLang="en-US" smtClean="0"/>
              <a:t>1</a:t>
            </a:fld>
            <a:endParaRPr lang="zh-CN" altLang="en-US"/>
          </a:p>
        </p:txBody>
      </p:sp>
    </p:spTree>
    <p:extLst>
      <p:ext uri="{BB962C8B-B14F-4D97-AF65-F5344CB8AC3E}">
        <p14:creationId xmlns:p14="http://schemas.microsoft.com/office/powerpoint/2010/main" val="918968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We didn't stop there - we tested all kinds of settings to make sure this works well. The left plot shows random forests give us stable results even when we only sample 10% of the particles. The right plot tells an interesting story - the more particles we sample, the better our accuracy gets. This means we can tune our sampling rate to get just the right balance between speed and accuracy.</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10</a:t>
            </a:fld>
            <a:endParaRPr lang="zh-CN" altLang="en-US"/>
          </a:p>
        </p:txBody>
      </p:sp>
    </p:spTree>
    <p:extLst>
      <p:ext uri="{BB962C8B-B14F-4D97-AF65-F5344CB8AC3E}">
        <p14:creationId xmlns:p14="http://schemas.microsoft.com/office/powerpoint/2010/main" val="1254991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Here's another thing - our method works with any lattice configuration because we generate fresh training data each time. To prove this, we created different lattice setups by tweaking the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sextupole</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strengths. Even with these changes, our average error stayed around 6%, showing this method is robust no matter how you set up your lattice.</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11</a:t>
            </a:fld>
            <a:endParaRPr lang="zh-CN" altLang="en-US"/>
          </a:p>
        </p:txBody>
      </p:sp>
    </p:spTree>
    <p:extLst>
      <p:ext uri="{BB962C8B-B14F-4D97-AF65-F5344CB8AC3E}">
        <p14:creationId xmlns:p14="http://schemas.microsoft.com/office/powerpoint/2010/main" val="1002569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6111BE-8B13-A3C6-97DA-F30FD5E8A8D0}"/>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E5658A9-DD8A-0929-0458-4D6C23E4EF2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1DF206CF-9DA6-7787-6CBC-4D94B0EF56E1}"/>
              </a:ext>
            </a:extLst>
          </p:cNvPr>
          <p:cNvSpPr>
            <a:spLocks noGrp="1"/>
          </p:cNvSpPr>
          <p:nvPr>
            <p:ph type="body" idx="1"/>
          </p:nvPr>
        </p:nvSpPr>
        <p:spPr/>
        <p:txBody>
          <a:bodyPr/>
          <a:lstStyle/>
          <a:p>
            <a:pPr algn="just"/>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Next, is the Optimize beam lifetime using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Sextupole</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combinations.</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98926FBA-C9F8-4E82-9C39-F650A0BF2E4D}"/>
              </a:ext>
            </a:extLst>
          </p:cNvPr>
          <p:cNvSpPr>
            <a:spLocks noGrp="1"/>
          </p:cNvSpPr>
          <p:nvPr>
            <p:ph type="sldNum" sz="quarter" idx="5"/>
          </p:nvPr>
        </p:nvSpPr>
        <p:spPr/>
        <p:txBody>
          <a:bodyPr/>
          <a:lstStyle/>
          <a:p>
            <a:pPr>
              <a:defRPr/>
            </a:pPr>
            <a:fld id="{D7917D1C-5943-48A4-BC08-6C0C042D7F8E}" type="slidenum">
              <a:rPr lang="zh-CN" altLang="en-US" smtClean="0"/>
              <a:t>12</a:t>
            </a:fld>
            <a:endParaRPr lang="zh-CN" altLang="en-US"/>
          </a:p>
        </p:txBody>
      </p:sp>
    </p:spTree>
    <p:extLst>
      <p:ext uri="{BB962C8B-B14F-4D97-AF65-F5344CB8AC3E}">
        <p14:creationId xmlns:p14="http://schemas.microsoft.com/office/powerpoint/2010/main" val="968108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During the late Commissioning phase, the main target is optimization of beam lifetime. One of the keys is tuning our 12(twelve) pairs of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sextupoles</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 but with so many possible combinations. The time cost is so expensive. So... We can use Machine Learning.</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13</a:t>
            </a:fld>
            <a:endParaRPr lang="zh-CN" altLang="en-US"/>
          </a:p>
        </p:txBody>
      </p:sp>
    </p:spTree>
    <p:extLst>
      <p:ext uri="{BB962C8B-B14F-4D97-AF65-F5344CB8AC3E}">
        <p14:creationId xmlns:p14="http://schemas.microsoft.com/office/powerpoint/2010/main" val="1574740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Let me show our machine learning method:</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buNone/>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First, we generate 10,000(ten thousands) different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sextupole</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combinations. Now testing all of them would take forever, so here's what we do instead - we use a clustering algorithm to group them into 10 categories. From each group, we pick one representative combination, giving us 10 key combinations to test.</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We then simulate these 10 combinations to get their beam lifetime results - these become our training data. With this data, we train a machine learning model that can predict the performance of all 10,000 combinations.</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14</a:t>
            </a:fld>
            <a:endParaRPr lang="zh-CN" altLang="en-US"/>
          </a:p>
        </p:txBody>
      </p:sp>
    </p:spTree>
    <p:extLst>
      <p:ext uri="{BB962C8B-B14F-4D97-AF65-F5344CB8AC3E}">
        <p14:creationId xmlns:p14="http://schemas.microsoft.com/office/powerpoint/2010/main" val="10321600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The simulation results look really good! As you can see in the left plot, our predictions (the orange dots) match very closely with the actual simulation results (blue dots). The differences are quite small, which means our model is working well.</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15</a:t>
            </a:fld>
            <a:endParaRPr lang="zh-CN" altLang="en-US"/>
          </a:p>
        </p:txBody>
      </p:sp>
    </p:spTree>
    <p:extLst>
      <p:ext uri="{BB962C8B-B14F-4D97-AF65-F5344CB8AC3E}">
        <p14:creationId xmlns:p14="http://schemas.microsoft.com/office/powerpoint/2010/main" val="2098593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6631AC-2112-E61A-9867-81FD53232F9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EB7F39E4-059B-6DB5-C626-C339F0B7BA4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40214D9-55EE-4816-924D-008E1DEA405F}"/>
              </a:ext>
            </a:extLst>
          </p:cNvPr>
          <p:cNvSpPr>
            <a:spLocks noGrp="1"/>
          </p:cNvSpPr>
          <p:nvPr>
            <p:ph type="body" idx="1"/>
          </p:nvPr>
        </p:nvSpPr>
        <p:spPr/>
        <p:txBody>
          <a:bodyPr/>
          <a:lstStyle/>
          <a:p>
            <a:pPr algn="just">
              <a:buNone/>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Last year, we tried this method at HEPS Booster. The main differences were:</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We used real machine data for both lifetime and injection efficiency. We added a verification step - after making predictions, we actually tested the top combinations in the machine. If the results didn't match predictions, we'd add this new data to our training set and repeat the process.</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a:extLst>
              <a:ext uri="{FF2B5EF4-FFF2-40B4-BE49-F238E27FC236}">
                <a16:creationId xmlns:a16="http://schemas.microsoft.com/office/drawing/2014/main" id="{14EF7BD3-6666-FBCA-ACF6-BCD588646F60}"/>
              </a:ext>
            </a:extLst>
          </p:cNvPr>
          <p:cNvSpPr>
            <a:spLocks noGrp="1"/>
          </p:cNvSpPr>
          <p:nvPr>
            <p:ph type="sldNum" sz="quarter" idx="5"/>
          </p:nvPr>
        </p:nvSpPr>
        <p:spPr/>
        <p:txBody>
          <a:bodyPr/>
          <a:lstStyle/>
          <a:p>
            <a:pPr>
              <a:defRPr/>
            </a:pPr>
            <a:fld id="{D7917D1C-5943-48A4-BC08-6C0C042D7F8E}" type="slidenum">
              <a:rPr lang="zh-CN" altLang="en-US" smtClean="0"/>
              <a:t>16</a:t>
            </a:fld>
            <a:endParaRPr lang="zh-CN" altLang="en-US"/>
          </a:p>
        </p:txBody>
      </p:sp>
    </p:spTree>
    <p:extLst>
      <p:ext uri="{BB962C8B-B14F-4D97-AF65-F5344CB8AC3E}">
        <p14:creationId xmlns:p14="http://schemas.microsoft.com/office/powerpoint/2010/main" val="7567141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For these experiments, we developed a special program to scan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sextupole</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combinations. But because the Booster need to take time to ramp up, we could only collect about 120 data during our test period - you can see these in the right plot.</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17</a:t>
            </a:fld>
            <a:endParaRPr lang="zh-CN" altLang="en-US"/>
          </a:p>
        </p:txBody>
      </p:sp>
    </p:spTree>
    <p:extLst>
      <p:ext uri="{BB962C8B-B14F-4D97-AF65-F5344CB8AC3E}">
        <p14:creationId xmlns:p14="http://schemas.microsoft.com/office/powerpoint/2010/main" val="1293189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buNone/>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Honestly, the results weren't great. The data was too noisy to build a reliable prediction model. After analyzing, we realized the machine was still too unstable during early commissioning - the variations were just too big. That's why we plan to repeat these experiments later when we're working with the storage ring. And the conditions should be more stable.</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18</a:t>
            </a:fld>
            <a:endParaRPr lang="zh-CN" altLang="en-US"/>
          </a:p>
        </p:txBody>
      </p:sp>
    </p:spTree>
    <p:extLst>
      <p:ext uri="{BB962C8B-B14F-4D97-AF65-F5344CB8AC3E}">
        <p14:creationId xmlns:p14="http://schemas.microsoft.com/office/powerpoint/2010/main" val="4347929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903F0C-58C7-2F4F-46B1-F35198FFE492}"/>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B97751C-3852-EEC9-7575-2CD4F612929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18EB4DE7-10F5-21D1-D5B4-B70745CCA7AA}"/>
              </a:ext>
            </a:extLst>
          </p:cNvPr>
          <p:cNvSpPr>
            <a:spLocks noGrp="1"/>
          </p:cNvSpPr>
          <p:nvPr>
            <p:ph type="body" idx="1"/>
          </p:nvPr>
        </p:nvSpPr>
        <p:spPr/>
        <p:txBody>
          <a:bodyPr/>
          <a:lstStyle/>
          <a:p>
            <a:pPr algn="just"/>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The final application is Early Warning for vacuum at HEPS based on CNN.</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FDC0C3AD-1C10-591D-0862-D631CA5FB6AD}"/>
              </a:ext>
            </a:extLst>
          </p:cNvPr>
          <p:cNvSpPr>
            <a:spLocks noGrp="1"/>
          </p:cNvSpPr>
          <p:nvPr>
            <p:ph type="sldNum" sz="quarter" idx="5"/>
          </p:nvPr>
        </p:nvSpPr>
        <p:spPr/>
        <p:txBody>
          <a:bodyPr/>
          <a:lstStyle/>
          <a:p>
            <a:pPr>
              <a:defRPr/>
            </a:pPr>
            <a:fld id="{D7917D1C-5943-48A4-BC08-6C0C042D7F8E}" type="slidenum">
              <a:rPr lang="zh-CN" altLang="en-US" smtClean="0"/>
              <a:t>19</a:t>
            </a:fld>
            <a:endParaRPr lang="zh-CN" altLang="en-US"/>
          </a:p>
        </p:txBody>
      </p:sp>
    </p:spTree>
    <p:extLst>
      <p:ext uri="{BB962C8B-B14F-4D97-AF65-F5344CB8AC3E}">
        <p14:creationId xmlns:p14="http://schemas.microsoft.com/office/powerpoint/2010/main" val="1583643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buNone/>
            </a:pPr>
            <a:r>
              <a:rPr lang="en-US" altLang="zh-CN" sz="1200" kern="100" dirty="0">
                <a:effectLst/>
                <a:latin typeface="Times New Roman" panose="02020603050405020304" pitchFamily="18" charset="0"/>
                <a:ea typeface="DengXian" panose="02010600030101010101" pitchFamily="2" charset="-122"/>
                <a:cs typeface="Times New Roman" panose="02020603050405020304" pitchFamily="18" charset="0"/>
              </a:rPr>
              <a:t>I will discuss this topic in three sections. Under the Machine Learning Applications section, I will cover three specific cases: Data-driven Evaluation and Optimization of </a:t>
            </a:r>
            <a:r>
              <a:rPr lang="en-US" altLang="zh-CN" sz="1200" kern="100" dirty="0" err="1">
                <a:effectLst/>
                <a:latin typeface="Times New Roman" panose="02020603050405020304" pitchFamily="18" charset="0"/>
                <a:ea typeface="DengXian" panose="02010600030101010101" pitchFamily="2" charset="-122"/>
                <a:cs typeface="Times New Roman" panose="02020603050405020304" pitchFamily="18" charset="0"/>
              </a:rPr>
              <a:t>Touschek</a:t>
            </a:r>
            <a:r>
              <a:rPr lang="en-US" altLang="zh-CN" sz="1200" kern="100" dirty="0">
                <a:effectLst/>
                <a:latin typeface="Times New Roman" panose="02020603050405020304" pitchFamily="18" charset="0"/>
                <a:ea typeface="DengXian" panose="02010600030101010101" pitchFamily="2" charset="-122"/>
                <a:cs typeface="Times New Roman" panose="02020603050405020304" pitchFamily="18" charset="0"/>
              </a:rPr>
              <a:t> Lifetime, Beam Lifetime Optimization using </a:t>
            </a:r>
            <a:r>
              <a:rPr lang="en-US" altLang="zh-CN" sz="1200" kern="100" dirty="0" err="1">
                <a:effectLst/>
                <a:latin typeface="Times New Roman" panose="02020603050405020304" pitchFamily="18" charset="0"/>
                <a:ea typeface="DengXian" panose="02010600030101010101" pitchFamily="2" charset="-122"/>
                <a:cs typeface="Times New Roman" panose="02020603050405020304" pitchFamily="18" charset="0"/>
              </a:rPr>
              <a:t>Sextupole</a:t>
            </a:r>
            <a:r>
              <a:rPr lang="en-US" altLang="zh-CN" sz="1200" kern="100" dirty="0">
                <a:effectLst/>
                <a:latin typeface="Times New Roman" panose="02020603050405020304" pitchFamily="18" charset="0"/>
                <a:ea typeface="DengXian" panose="02010600030101010101" pitchFamily="2" charset="-122"/>
                <a:cs typeface="Times New Roman" panose="02020603050405020304" pitchFamily="18" charset="0"/>
              </a:rPr>
              <a:t> Combinations, and Vacuum Early Warning at HEPS Based on Convolution Neural Network.</a:t>
            </a:r>
            <a:endParaRPr lang="zh-CN" altLang="zh-CN" sz="12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buNone/>
            </a:pPr>
            <a:r>
              <a:rPr lang="en-US" altLang="zh-CN" sz="1200" kern="100" dirty="0">
                <a:effectLst/>
                <a:latin typeface="Times New Roman" panose="02020603050405020304" pitchFamily="18" charset="0"/>
                <a:ea typeface="DengXian" panose="02010600030101010101" pitchFamily="2" charset="-122"/>
                <a:cs typeface="Times New Roman" panose="02020603050405020304" pitchFamily="18" charset="0"/>
              </a:rPr>
              <a:t> </a:t>
            </a:r>
            <a:endParaRPr lang="zh-CN" altLang="zh-CN" sz="12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r>
              <a:rPr lang="en-US" altLang="zh-CN" sz="1200" kern="100" dirty="0">
                <a:effectLst/>
                <a:latin typeface="Times New Roman" panose="02020603050405020304" pitchFamily="18" charset="0"/>
                <a:ea typeface="DengXian" panose="02010600030101010101" pitchFamily="2" charset="-122"/>
                <a:cs typeface="Times New Roman" panose="02020603050405020304" pitchFamily="18" charset="0"/>
              </a:rPr>
              <a:t>First section is Introduction, </a:t>
            </a:r>
            <a:endParaRPr kumimoji="1" lang="en-US" altLang="zh-CN"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2</a:t>
            </a:fld>
            <a:endParaRPr lang="zh-CN" altLang="en-US"/>
          </a:p>
        </p:txBody>
      </p:sp>
    </p:spTree>
    <p:extLst>
      <p:ext uri="{BB962C8B-B14F-4D97-AF65-F5344CB8AC3E}">
        <p14:creationId xmlns:p14="http://schemas.microsoft.com/office/powerpoint/2010/main" val="31877670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As we all know that vacuum faults can trigger machine interlocks, impacting operational stability. Slow pressure drifts are particularly challenging to detect. And for machine learning, we can focus on the local spatial region, so we can use convolution Neural Network! </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20</a:t>
            </a:fld>
            <a:endParaRPr lang="zh-CN" altLang="en-US"/>
          </a:p>
        </p:txBody>
      </p:sp>
    </p:spTree>
    <p:extLst>
      <p:ext uri="{BB962C8B-B14F-4D97-AF65-F5344CB8AC3E}">
        <p14:creationId xmlns:p14="http://schemas.microsoft.com/office/powerpoint/2010/main" val="19636662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We got this idea from our colleagues at China Spallation Neutron Source(CSNS). They built a CNN model that uses readings from 55 vacuum gauges to predict potential issues, and it works really well - about 98% accurate. Actually, they've already successfully deployed this system in operation. You can see in the graph on the right - this is a real example where their system successfully caught and warned about a vacuum fault before it became a problem.</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lang="en-US" altLang="zh-CN" sz="1800" kern="100" dirty="0">
              <a:effectLst/>
              <a:latin typeface="Times New Roman" panose="02020603050405020304" pitchFamily="18" charset="0"/>
              <a:ea typeface="DengXian" panose="02010600030101010101" pitchFamily="2" charset="-122"/>
            </a:endParaRPr>
          </a:p>
          <a:p>
            <a:r>
              <a:rPr lang="en-US" altLang="zh-CN" sz="1800" kern="100" dirty="0">
                <a:effectLst/>
                <a:latin typeface="Times New Roman" panose="02020603050405020304" pitchFamily="18" charset="0"/>
                <a:ea typeface="DengXian" panose="02010600030101010101" pitchFamily="2" charset="-122"/>
              </a:rPr>
              <a:t>Following their success, we decided to adapt this method for HEPS.</a:t>
            </a:r>
            <a:r>
              <a:rPr lang="zh-CN" altLang="zh-CN" dirty="0">
                <a:effectLst/>
              </a:rPr>
              <a:t> </a:t>
            </a:r>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21</a:t>
            </a:fld>
            <a:endParaRPr lang="zh-CN" altLang="en-US"/>
          </a:p>
        </p:txBody>
      </p:sp>
    </p:spTree>
    <p:extLst>
      <p:ext uri="{BB962C8B-B14F-4D97-AF65-F5344CB8AC3E}">
        <p14:creationId xmlns:p14="http://schemas.microsoft.com/office/powerpoint/2010/main" val="3056422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CE301-814E-03BB-5DFF-50A8DB6E5BA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428E0F6-2D69-1EDF-CBB6-2C7A2E5C495D}"/>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AB86D4E4-D85C-2A2A-0E4A-89364AF5E288}"/>
              </a:ext>
            </a:extLst>
          </p:cNvPr>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For our implementation at HEPS, we had to make several adjustments. First, we scaled up the system to handle data from all 207 vacuum gauges. The model now takes 1-minute readings from each gauge and outputs a 10-level risk prediction. We pulled historical fault data from our Archiver Appliance and tweaked the model architecture to fit our needs.</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a:extLst>
              <a:ext uri="{FF2B5EF4-FFF2-40B4-BE49-F238E27FC236}">
                <a16:creationId xmlns:a16="http://schemas.microsoft.com/office/drawing/2014/main" id="{D693A60E-60B7-FE48-98F2-E1030EAFAC76}"/>
              </a:ext>
            </a:extLst>
          </p:cNvPr>
          <p:cNvSpPr>
            <a:spLocks noGrp="1"/>
          </p:cNvSpPr>
          <p:nvPr>
            <p:ph type="sldNum" sz="quarter" idx="5"/>
          </p:nvPr>
        </p:nvSpPr>
        <p:spPr/>
        <p:txBody>
          <a:bodyPr/>
          <a:lstStyle/>
          <a:p>
            <a:pPr>
              <a:defRPr/>
            </a:pPr>
            <a:fld id="{D7917D1C-5943-48A4-BC08-6C0C042D7F8E}" type="slidenum">
              <a:rPr lang="zh-CN" altLang="en-US" smtClean="0"/>
              <a:t>22</a:t>
            </a:fld>
            <a:endParaRPr lang="zh-CN" altLang="en-US"/>
          </a:p>
        </p:txBody>
      </p:sp>
    </p:spTree>
    <p:extLst>
      <p:ext uri="{BB962C8B-B14F-4D97-AF65-F5344CB8AC3E}">
        <p14:creationId xmlns:p14="http://schemas.microsoft.com/office/powerpoint/2010/main" val="10945943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7DD411-D43F-86F5-99BA-61DAC819C49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D4F13D93-A6F4-8C8B-41DF-E1488BA47EAA}"/>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7F54C53-26CD-9143-1AF5-70A3BB93CF0B}"/>
              </a:ext>
            </a:extLst>
          </p:cNvPr>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As you can see from these results, the model shows good convergence on our training data - which is really encouraging.</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a:extLst>
              <a:ext uri="{FF2B5EF4-FFF2-40B4-BE49-F238E27FC236}">
                <a16:creationId xmlns:a16="http://schemas.microsoft.com/office/drawing/2014/main" id="{A3B251A3-0C9A-E263-98F6-9E41FE0437E3}"/>
              </a:ext>
            </a:extLst>
          </p:cNvPr>
          <p:cNvSpPr>
            <a:spLocks noGrp="1"/>
          </p:cNvSpPr>
          <p:nvPr>
            <p:ph type="sldNum" sz="quarter" idx="5"/>
          </p:nvPr>
        </p:nvSpPr>
        <p:spPr/>
        <p:txBody>
          <a:bodyPr/>
          <a:lstStyle/>
          <a:p>
            <a:pPr>
              <a:defRPr/>
            </a:pPr>
            <a:fld id="{D7917D1C-5943-48A4-BC08-6C0C042D7F8E}" type="slidenum">
              <a:rPr lang="zh-CN" altLang="en-US" smtClean="0"/>
              <a:t>23</a:t>
            </a:fld>
            <a:endParaRPr lang="zh-CN" altLang="en-US"/>
          </a:p>
        </p:txBody>
      </p:sp>
    </p:spTree>
    <p:extLst>
      <p:ext uri="{BB962C8B-B14F-4D97-AF65-F5344CB8AC3E}">
        <p14:creationId xmlns:p14="http://schemas.microsoft.com/office/powerpoint/2010/main" val="2111772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2D5309-AF22-358E-16F8-49AB400793D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DF29C9B-25A5-77AF-B684-6B8E7994C1C5}"/>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325C180A-97F3-B869-33D5-AC61A4EBFB3F}"/>
              </a:ext>
            </a:extLst>
          </p:cNvPr>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However, we did run into some challenges. When we tested the model‘s generalization ability, the performance wasn’t as strong as we‘d hoped. After analyzing the results, we believe this is mainly because we simply don’t have enough fault cases in our dataset yet. Going forward, we plan to keep collecting more operational data and also explore adding other features - like beam loss monitor readings - to improve the model's performance.</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6357FD73-5DDE-4D82-07FD-04B911FFB821}"/>
              </a:ext>
            </a:extLst>
          </p:cNvPr>
          <p:cNvSpPr>
            <a:spLocks noGrp="1"/>
          </p:cNvSpPr>
          <p:nvPr>
            <p:ph type="sldNum" sz="quarter" idx="5"/>
          </p:nvPr>
        </p:nvSpPr>
        <p:spPr/>
        <p:txBody>
          <a:bodyPr/>
          <a:lstStyle/>
          <a:p>
            <a:pPr>
              <a:defRPr/>
            </a:pPr>
            <a:fld id="{D7917D1C-5943-48A4-BC08-6C0C042D7F8E}" type="slidenum">
              <a:rPr lang="zh-CN" altLang="en-US" smtClean="0"/>
              <a:t>24</a:t>
            </a:fld>
            <a:endParaRPr lang="zh-CN" altLang="en-US"/>
          </a:p>
        </p:txBody>
      </p:sp>
    </p:spTree>
    <p:extLst>
      <p:ext uri="{BB962C8B-B14F-4D97-AF65-F5344CB8AC3E}">
        <p14:creationId xmlns:p14="http://schemas.microsoft.com/office/powerpoint/2010/main" val="3990944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7DE3C-B2D6-6B87-0B76-4F2C339ED1D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AFD778AC-1D7E-E9C8-6A96-E4DA2D5A4478}"/>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707157A4-BA51-6053-3D89-83C0F53B250F}"/>
              </a:ext>
            </a:extLst>
          </p:cNvPr>
          <p:cNvSpPr>
            <a:spLocks noGrp="1"/>
          </p:cNvSpPr>
          <p:nvPr>
            <p:ph type="body" idx="1"/>
          </p:nvPr>
        </p:nvSpPr>
        <p:spPr/>
        <p:txBody>
          <a:bodyPr/>
          <a:lstStyle/>
          <a:p>
            <a:pPr algn="just"/>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One important lesson we've learned is just how important data quality is. </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6C829540-CDCA-F984-FD7E-733AC1A79976}"/>
              </a:ext>
            </a:extLst>
          </p:cNvPr>
          <p:cNvSpPr>
            <a:spLocks noGrp="1"/>
          </p:cNvSpPr>
          <p:nvPr>
            <p:ph type="sldNum" sz="quarter" idx="5"/>
          </p:nvPr>
        </p:nvSpPr>
        <p:spPr/>
        <p:txBody>
          <a:bodyPr/>
          <a:lstStyle/>
          <a:p>
            <a:pPr>
              <a:defRPr/>
            </a:pPr>
            <a:fld id="{D7917D1C-5943-48A4-BC08-6C0C042D7F8E}" type="slidenum">
              <a:rPr lang="zh-CN" altLang="en-US" smtClean="0"/>
              <a:t>25</a:t>
            </a:fld>
            <a:endParaRPr lang="zh-CN" altLang="en-US"/>
          </a:p>
        </p:txBody>
      </p:sp>
    </p:spTree>
    <p:extLst>
      <p:ext uri="{BB962C8B-B14F-4D97-AF65-F5344CB8AC3E}">
        <p14:creationId xmlns:p14="http://schemas.microsoft.com/office/powerpoint/2010/main" val="1568839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00" dirty="0">
                <a:effectLst/>
                <a:latin typeface="Times New Roman" panose="02020603050405020304" pitchFamily="18" charset="0"/>
                <a:ea typeface="DengXian" panose="02010600030101010101" pitchFamily="2" charset="-122"/>
                <a:cs typeface="Times New Roman" panose="02020603050405020304" pitchFamily="18" charset="0"/>
              </a:rPr>
              <a:t>At HEPS, we deal with diverse data types - waveforms, images, and more. To really accelerate our machine learning research, we're building a platform that can automatically prepare AI-ready datasets from all these different sources.</a:t>
            </a:r>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26</a:t>
            </a:fld>
            <a:endParaRPr lang="zh-CN" altLang="en-US"/>
          </a:p>
        </p:txBody>
      </p:sp>
    </p:spTree>
    <p:extLst>
      <p:ext uri="{BB962C8B-B14F-4D97-AF65-F5344CB8AC3E}">
        <p14:creationId xmlns:p14="http://schemas.microsoft.com/office/powerpoint/2010/main" val="36092469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buNone/>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Over the past few months, Here's what we've accomplished so far: - We've created a flexible system with separate frontend and backend components - Use MongoDB to build a multi-model database - Developed automated tools for parameter scanning and fetching historical data.</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buNone/>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And then, we'll be testing it live with actual machine data and continuously improving the system.</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27</a:t>
            </a:fld>
            <a:endParaRPr lang="zh-CN" altLang="en-US"/>
          </a:p>
        </p:txBody>
      </p:sp>
    </p:spTree>
    <p:extLst>
      <p:ext uri="{BB962C8B-B14F-4D97-AF65-F5344CB8AC3E}">
        <p14:creationId xmlns:p14="http://schemas.microsoft.com/office/powerpoint/2010/main" val="35496276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In summary, We proposed a data-driven approach for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Touschek</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lifetime evaluation and optimization, achieving high accuracy while reducing computation time by an order of magnitude. We explored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sextupole</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combinations to optimize beam lifetime and conducted preliminary experiments on the HEPS booster. We adapted a CNN model for vacuum early warning and will continue improving it in the future. Finally, the FARAD platform is under development to generate AI-Ready dataset for particle accelerator.</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28</a:t>
            </a:fld>
            <a:endParaRPr lang="zh-CN" altLang="en-US"/>
          </a:p>
        </p:txBody>
      </p:sp>
    </p:spTree>
    <p:extLst>
      <p:ext uri="{BB962C8B-B14F-4D97-AF65-F5344CB8AC3E}">
        <p14:creationId xmlns:p14="http://schemas.microsoft.com/office/powerpoint/2010/main" val="20693727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That is all. Thank you for your attention.</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29</a:t>
            </a:fld>
            <a:endParaRPr lang="zh-CN" altLang="en-US"/>
          </a:p>
        </p:txBody>
      </p:sp>
    </p:spTree>
    <p:extLst>
      <p:ext uri="{BB962C8B-B14F-4D97-AF65-F5344CB8AC3E}">
        <p14:creationId xmlns:p14="http://schemas.microsoft.com/office/powerpoint/2010/main" val="774759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HEPS is a fourth-generation synchrotron radiation facility under construction in Beijing, China. It is one of the brightest light sources in the world, equipped with 90 high-performance beamlines.</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3</a:t>
            </a:fld>
            <a:endParaRPr lang="zh-CN" altLang="en-US"/>
          </a:p>
        </p:txBody>
      </p:sp>
    </p:spTree>
    <p:extLst>
      <p:ext uri="{BB962C8B-B14F-4D97-AF65-F5344CB8AC3E}">
        <p14:creationId xmlns:p14="http://schemas.microsoft.com/office/powerpoint/2010/main" val="12620254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922865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5822459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i="0" dirty="0">
                    <a:effectLst/>
                    <a:latin typeface="Times New Roman" panose="02020603050405020304" pitchFamily="18" charset="0"/>
                    <a:cs typeface="Times New Roman" panose="02020603050405020304" pitchFamily="18" charset="0"/>
                  </a:rPr>
                  <a:t>To obtain the Local Momentum Acceptance (LMA) at each </a:t>
                </a:r>
                <a14:m>
                  <m:oMath xmlns:m="http://schemas.openxmlformats.org/officeDocument/2006/math">
                    <m:sSub>
                      <m:sSubPr>
                        <m:ctrlPr>
                          <a:rPr lang="zh-CN" altLang="zh-CN" i="1" smtClean="0">
                            <a:latin typeface="Cambria Math" panose="02040503050406030204" pitchFamily="18" charset="0"/>
                          </a:rPr>
                        </m:ctrlPr>
                      </m:sSubPr>
                      <m:e>
                        <m:r>
                          <a:rPr lang="en-US" altLang="zh-CN" b="0" i="1">
                            <a:latin typeface="Cambria Math" panose="02040503050406030204" pitchFamily="18" charset="0"/>
                          </a:rPr>
                          <m:t>𝑠</m:t>
                        </m:r>
                      </m:e>
                      <m:sub>
                        <m:r>
                          <a:rPr lang="en-US" altLang="zh-CN" b="0" i="1">
                            <a:latin typeface="Cambria Math" panose="02040503050406030204" pitchFamily="18" charset="0"/>
                          </a:rPr>
                          <m:t>𝑖</m:t>
                        </m:r>
                      </m:sub>
                    </m:sSub>
                  </m:oMath>
                </a14:m>
                <a:r>
                  <a:rPr lang="zh-CN" altLang="en-US" i="0" dirty="0">
                    <a:effectLst/>
                    <a:latin typeface="Times New Roman" panose="02020603050405020304" pitchFamily="18" charset="0"/>
                    <a:cs typeface="Times New Roman" panose="02020603050405020304" pitchFamily="18" charset="0"/>
                  </a:rPr>
                  <a:t> </a:t>
                </a:r>
                <a:r>
                  <a:rPr lang="en-US" altLang="zh-CN" i="0" dirty="0">
                    <a:effectLst/>
                    <a:latin typeface="Times New Roman" panose="02020603050405020304" pitchFamily="18" charset="0"/>
                    <a:cs typeface="Times New Roman" panose="02020603050405020304" pitchFamily="18" charset="0"/>
                  </a:rPr>
                  <a:t>(where </a:t>
                </a:r>
                <a:r>
                  <a:rPr lang="en-US" altLang="zh-CN" i="1" dirty="0" err="1">
                    <a:effectLst/>
                    <a:latin typeface="Times New Roman" panose="02020603050405020304" pitchFamily="18" charset="0"/>
                    <a:cs typeface="Times New Roman" panose="02020603050405020304" pitchFamily="18" charset="0"/>
                  </a:rPr>
                  <a:t>i</a:t>
                </a:r>
                <a:r>
                  <a:rPr lang="en-US" altLang="zh-CN" i="0" dirty="0">
                    <a:effectLst/>
                    <a:latin typeface="Times New Roman" panose="02020603050405020304" pitchFamily="18" charset="0"/>
                    <a:cs typeface="Times New Roman" panose="02020603050405020304" pitchFamily="18" charset="0"/>
                  </a:rPr>
                  <a:t> = 1, 2, ..., </a:t>
                </a:r>
                <a:r>
                  <a:rPr lang="en-US" altLang="zh-CN" i="1" dirty="0">
                    <a:effectLst/>
                    <a:latin typeface="Times New Roman" panose="02020603050405020304" pitchFamily="18" charset="0"/>
                    <a:cs typeface="Times New Roman" panose="02020603050405020304" pitchFamily="18" charset="0"/>
                  </a:rPr>
                  <a:t>N</a:t>
                </a:r>
                <a:r>
                  <a:rPr lang="en-US" altLang="zh-CN" i="0" dirty="0">
                    <a:effectLst/>
                    <a:latin typeface="Times New Roman" panose="02020603050405020304" pitchFamily="18" charset="0"/>
                    <a:cs typeface="Times New Roman" panose="02020603050405020304" pitchFamily="18" charset="0"/>
                  </a:rPr>
                  <a:t>, with </a:t>
                </a:r>
                <a:r>
                  <a:rPr lang="en-US" altLang="zh-CN" i="1" dirty="0">
                    <a:effectLst/>
                    <a:latin typeface="Times New Roman" panose="02020603050405020304" pitchFamily="18" charset="0"/>
                    <a:cs typeface="Times New Roman" panose="02020603050405020304" pitchFamily="18" charset="0"/>
                  </a:rPr>
                  <a:t>N</a:t>
                </a:r>
                <a:r>
                  <a:rPr lang="en-US" altLang="zh-CN" i="0" dirty="0">
                    <a:effectLst/>
                    <a:latin typeface="Times New Roman" panose="02020603050405020304" pitchFamily="18" charset="0"/>
                    <a:cs typeface="Times New Roman" panose="02020603050405020304" pitchFamily="18" charset="0"/>
                  </a:rPr>
                  <a:t> being the element index), we set </a:t>
                </a:r>
                <a14:m>
                  <m:oMath xmlns:m="http://schemas.openxmlformats.org/officeDocument/2006/math">
                    <m:r>
                      <a:rPr lang="en-US" altLang="zh-CN" b="0" i="1">
                        <a:latin typeface="Cambria Math" panose="02040503050406030204" pitchFamily="18" charset="0"/>
                      </a:rPr>
                      <m:t>𝑥</m:t>
                    </m:r>
                    <m:r>
                      <a:rPr lang="en-US" altLang="zh-CN" b="0" i="1">
                        <a:latin typeface="Cambria Math" panose="02040503050406030204" pitchFamily="18" charset="0"/>
                      </a:rPr>
                      <m:t>=</m:t>
                    </m:r>
                    <m:sSup>
                      <m:sSupPr>
                        <m:ctrlPr>
                          <a:rPr lang="zh-CN" altLang="zh-CN" i="1">
                            <a:latin typeface="Cambria Math" panose="02040503050406030204" pitchFamily="18" charset="0"/>
                          </a:rPr>
                        </m:ctrlPr>
                      </m:sSupPr>
                      <m:e>
                        <m:r>
                          <a:rPr lang="en-US" altLang="zh-CN" b="0" i="1">
                            <a:latin typeface="Cambria Math" panose="02040503050406030204" pitchFamily="18" charset="0"/>
                          </a:rPr>
                          <m:t>𝑥</m:t>
                        </m:r>
                      </m:e>
                      <m:sup>
                        <m:r>
                          <a:rPr lang="en-US" altLang="zh-CN" b="0" i="1">
                            <a:latin typeface="Cambria Math" panose="02040503050406030204" pitchFamily="18" charset="0"/>
                          </a:rPr>
                          <m:t>′</m:t>
                        </m:r>
                      </m:sup>
                    </m:sSup>
                    <m:r>
                      <a:rPr lang="en-US" altLang="zh-CN" b="0" i="1">
                        <a:latin typeface="Cambria Math" panose="02040503050406030204" pitchFamily="18" charset="0"/>
                      </a:rPr>
                      <m:t>=</m:t>
                    </m:r>
                    <m:r>
                      <a:rPr lang="en-US" altLang="zh-CN" b="0" i="1">
                        <a:latin typeface="Cambria Math" panose="02040503050406030204" pitchFamily="18" charset="0"/>
                      </a:rPr>
                      <m:t>𝑦</m:t>
                    </m:r>
                    <m:r>
                      <a:rPr lang="en-US" altLang="zh-CN" b="0" i="1">
                        <a:latin typeface="Cambria Math" panose="02040503050406030204" pitchFamily="18" charset="0"/>
                      </a:rPr>
                      <m:t>=</m:t>
                    </m:r>
                    <m:sSup>
                      <m:sSupPr>
                        <m:ctrlPr>
                          <a:rPr lang="zh-CN" altLang="zh-CN" i="1">
                            <a:latin typeface="Cambria Math" panose="02040503050406030204" pitchFamily="18" charset="0"/>
                          </a:rPr>
                        </m:ctrlPr>
                      </m:sSupPr>
                      <m:e>
                        <m:r>
                          <a:rPr lang="en-US" altLang="zh-CN" b="0" i="1">
                            <a:latin typeface="Cambria Math" panose="02040503050406030204" pitchFamily="18" charset="0"/>
                          </a:rPr>
                          <m:t>𝑦</m:t>
                        </m:r>
                      </m:e>
                      <m:sup>
                        <m:r>
                          <a:rPr lang="en-US" altLang="zh-CN" b="0" i="1">
                            <a:latin typeface="Cambria Math" panose="02040503050406030204" pitchFamily="18" charset="0"/>
                          </a:rPr>
                          <m:t>′</m:t>
                        </m:r>
                      </m:sup>
                    </m:sSup>
                    <m:r>
                      <a:rPr lang="en-US" altLang="zh-CN" b="0" i="1">
                        <a:latin typeface="Cambria Math" panose="02040503050406030204" pitchFamily="18" charset="0"/>
                      </a:rPr>
                      <m:t>=</m:t>
                    </m:r>
                    <m:r>
                      <a:rPr lang="en-US" altLang="zh-CN" b="0" i="1">
                        <a:latin typeface="Cambria Math" panose="02040503050406030204" pitchFamily="18" charset="0"/>
                      </a:rPr>
                      <m:t>𝑧</m:t>
                    </m:r>
                    <m:r>
                      <a:rPr lang="en-US" altLang="zh-CN" b="0" i="1">
                        <a:latin typeface="Cambria Math" panose="02040503050406030204" pitchFamily="18" charset="0"/>
                      </a:rPr>
                      <m:t>=0 </m:t>
                    </m:r>
                  </m:oMath>
                </a14:m>
                <a:r>
                  <a:rPr lang="en-US" altLang="zh-CN" i="0" dirty="0">
                    <a:effectLst/>
                    <a:latin typeface="Times New Roman" panose="02020603050405020304" pitchFamily="18" charset="0"/>
                    <a:cs typeface="Times New Roman" panose="02020603050405020304" pitchFamily="18" charset="0"/>
                  </a:rPr>
                  <a:t>and uniformly sample 𝛿 at each </a:t>
                </a:r>
                <a14:m>
                  <m:oMath xmlns:m="http://schemas.openxmlformats.org/officeDocument/2006/math">
                    <m:sSub>
                      <m:sSubPr>
                        <m:ctrlPr>
                          <a:rPr lang="zh-CN" altLang="zh-CN" i="1">
                            <a:latin typeface="Cambria Math" panose="02040503050406030204" pitchFamily="18" charset="0"/>
                          </a:rPr>
                        </m:ctrlPr>
                      </m:sSubPr>
                      <m:e>
                        <m:r>
                          <a:rPr lang="en-US" altLang="zh-CN" b="0" i="1">
                            <a:latin typeface="Cambria Math" panose="02040503050406030204" pitchFamily="18" charset="0"/>
                          </a:rPr>
                          <m:t>𝑠</m:t>
                        </m:r>
                      </m:e>
                      <m:sub>
                        <m:r>
                          <a:rPr lang="en-US" altLang="zh-CN" b="0" i="1">
                            <a:latin typeface="Cambria Math" panose="02040503050406030204" pitchFamily="18" charset="0"/>
                          </a:rPr>
                          <m:t>𝑖</m:t>
                        </m:r>
                      </m:sub>
                    </m:sSub>
                    <m:r>
                      <a:rPr lang="en-US" altLang="zh-CN" b="0" i="1">
                        <a:latin typeface="Cambria Math" panose="02040503050406030204" pitchFamily="18" charset="0"/>
                      </a:rPr>
                      <m:t> </m:t>
                    </m:r>
                  </m:oMath>
                </a14:m>
                <a:r>
                  <a:rPr lang="en-US" altLang="zh-CN" i="0" dirty="0">
                    <a:effectLst/>
                    <a:latin typeface="Times New Roman" panose="02020603050405020304" pitchFamily="18" charset="0"/>
                    <a:cs typeface="Times New Roman" panose="02020603050405020304" pitchFamily="18" charset="0"/>
                  </a:rPr>
                  <a:t>position. By generating particles with these initial conditions and performing long-term tracking simulations, we evaluate the maximum positive and negative momentum deviations (</a:t>
                </a:r>
                <a14:m>
                  <m:oMath xmlns:m="http://schemas.openxmlformats.org/officeDocument/2006/math">
                    <m:sSubSup>
                      <m:sSubSupPr>
                        <m:ctrlPr>
                          <a:rPr lang="en-US" altLang="zh-CN" i="1" dirty="0" smtClean="0">
                            <a:effectLst/>
                            <a:latin typeface="Cambria Math" panose="02040503050406030204" pitchFamily="18" charset="0"/>
                          </a:rPr>
                        </m:ctrlPr>
                      </m:sSubSupPr>
                      <m:e>
                        <m:r>
                          <a:rPr lang="en-US" altLang="zh-CN" b="0" i="1" dirty="0" smtClean="0">
                            <a:effectLst/>
                            <a:latin typeface="Cambria Math" panose="02040503050406030204" pitchFamily="18" charset="0"/>
                          </a:rPr>
                          <m:t>𝛿</m:t>
                        </m:r>
                      </m:e>
                      <m:sub>
                        <m:r>
                          <a:rPr lang="en-US" altLang="zh-CN" b="0" i="1" dirty="0" smtClean="0">
                            <a:effectLst/>
                            <a:latin typeface="Cambria Math" panose="02040503050406030204" pitchFamily="18" charset="0"/>
                          </a:rPr>
                          <m:t>𝑚𝑎𝑥</m:t>
                        </m:r>
                      </m:sub>
                      <m:sup>
                        <m:r>
                          <a:rPr lang="en-US" altLang="zh-CN" b="0" i="1" dirty="0" smtClean="0">
                            <a:effectLst/>
                            <a:latin typeface="Cambria Math" panose="02040503050406030204" pitchFamily="18" charset="0"/>
                          </a:rPr>
                          <m:t>+</m:t>
                        </m:r>
                      </m:sup>
                    </m:sSubSup>
                    <m:r>
                      <a:rPr lang="en-US" altLang="zh-CN" b="0" i="1" dirty="0" smtClean="0">
                        <a:effectLst/>
                        <a:latin typeface="Cambria Math" panose="02040503050406030204" pitchFamily="18" charset="0"/>
                      </a:rPr>
                      <m:t> </m:t>
                    </m:r>
                  </m:oMath>
                </a14:m>
                <a:r>
                  <a:rPr lang="en-US" altLang="zh-CN" i="0" dirty="0">
                    <a:effectLst/>
                    <a:latin typeface="Times New Roman" panose="02020603050405020304" pitchFamily="18" charset="0"/>
                    <a:cs typeface="Times New Roman" panose="02020603050405020304" pitchFamily="18" charset="0"/>
                  </a:rPr>
                  <a:t>and </a:t>
                </a:r>
                <a14:m>
                  <m:oMath xmlns:m="http://schemas.openxmlformats.org/officeDocument/2006/math">
                    <m:sSubSup>
                      <m:sSubSupPr>
                        <m:ctrlPr>
                          <a:rPr lang="en-US" altLang="zh-CN" i="1" dirty="0">
                            <a:latin typeface="Cambria Math" panose="02040503050406030204" pitchFamily="18" charset="0"/>
                          </a:rPr>
                        </m:ctrlPr>
                      </m:sSubSupPr>
                      <m:e>
                        <m:r>
                          <a:rPr lang="en-US" altLang="zh-CN" b="0" i="1" dirty="0">
                            <a:latin typeface="Cambria Math" panose="02040503050406030204" pitchFamily="18" charset="0"/>
                          </a:rPr>
                          <m:t>𝛿</m:t>
                        </m:r>
                      </m:e>
                      <m:sub>
                        <m:r>
                          <a:rPr lang="en-US" altLang="zh-CN" b="0" i="1" dirty="0">
                            <a:latin typeface="Cambria Math" panose="02040503050406030204" pitchFamily="18" charset="0"/>
                          </a:rPr>
                          <m:t>𝑚</m:t>
                        </m:r>
                        <m:r>
                          <a:rPr lang="en-US" altLang="zh-CN" b="0" i="1" dirty="0" smtClean="0">
                            <a:latin typeface="Cambria Math" panose="02040503050406030204" pitchFamily="18" charset="0"/>
                          </a:rPr>
                          <m:t>𝑎𝑥</m:t>
                        </m:r>
                      </m:sub>
                      <m:sup>
                        <m:r>
                          <a:rPr lang="en-US" altLang="zh-CN" b="0" i="1" dirty="0" smtClean="0">
                            <a:latin typeface="Cambria Math" panose="02040503050406030204" pitchFamily="18" charset="0"/>
                          </a:rPr>
                          <m:t>−</m:t>
                        </m:r>
                      </m:sup>
                    </m:sSubSup>
                  </m:oMath>
                </a14:m>
                <a:r>
                  <a:rPr lang="en-US" altLang="zh-CN" i="0" dirty="0">
                    <a:effectLst/>
                    <a:latin typeface="Times New Roman" panose="02020603050405020304" pitchFamily="18" charset="0"/>
                    <a:cs typeface="Times New Roman" panose="02020603050405020304" pitchFamily="18" charset="0"/>
                  </a:rPr>
                  <a:t>) among all stably tracked particles at </a:t>
                </a:r>
                <a14:m>
                  <m:oMath xmlns:m="http://schemas.openxmlformats.org/officeDocument/2006/math">
                    <m:sSub>
                      <m:sSubPr>
                        <m:ctrlPr>
                          <a:rPr lang="zh-CN" altLang="zh-CN" i="1">
                            <a:latin typeface="Cambria Math" panose="02040503050406030204" pitchFamily="18" charset="0"/>
                          </a:rPr>
                        </m:ctrlPr>
                      </m:sSubPr>
                      <m:e>
                        <m:r>
                          <a:rPr lang="en-US" altLang="zh-CN" b="0" i="1">
                            <a:latin typeface="Cambria Math" panose="02040503050406030204" pitchFamily="18" charset="0"/>
                          </a:rPr>
                          <m:t>𝑠</m:t>
                        </m:r>
                      </m:e>
                      <m:sub>
                        <m:r>
                          <a:rPr lang="en-US" altLang="zh-CN" b="0" i="1">
                            <a:latin typeface="Cambria Math" panose="02040503050406030204" pitchFamily="18" charset="0"/>
                          </a:rPr>
                          <m:t>𝑖</m:t>
                        </m:r>
                      </m:sub>
                    </m:sSub>
                  </m:oMath>
                </a14:m>
                <a:r>
                  <a:rPr lang="en-US" altLang="zh-CN" i="0" dirty="0">
                    <a:effectLst/>
                    <a:latin typeface="Times New Roman" panose="02020603050405020304" pitchFamily="18" charset="0"/>
                    <a:cs typeface="Times New Roman" panose="02020603050405020304" pitchFamily="18" charset="0"/>
                  </a:rPr>
                  <a:t>. The LMA along the entire ring is thereby determined, enabling the calculation of the </a:t>
                </a:r>
                <a:r>
                  <a:rPr lang="en-US" altLang="zh-CN" i="0" dirty="0" err="1">
                    <a:effectLst/>
                    <a:latin typeface="Times New Roman" panose="02020603050405020304" pitchFamily="18" charset="0"/>
                    <a:cs typeface="Times New Roman" panose="02020603050405020304" pitchFamily="18" charset="0"/>
                  </a:rPr>
                  <a:t>Touschek</a:t>
                </a:r>
                <a:r>
                  <a:rPr lang="en-US" altLang="zh-CN" i="0" dirty="0">
                    <a:effectLst/>
                    <a:latin typeface="Times New Roman" panose="02020603050405020304" pitchFamily="18" charset="0"/>
                    <a:cs typeface="Times New Roman" panose="02020603050405020304" pitchFamily="18" charset="0"/>
                  </a:rPr>
                  <a:t> lifetime.</a:t>
                </a:r>
              </a:p>
              <a:p>
                <a:endParaRPr kumimoji="1" lang="zh-CN" altLang="en-US" dirty="0"/>
              </a:p>
            </p:txBody>
          </p:sp>
        </mc:Choice>
        <mc:Fallback xmlns="">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i="0" dirty="0">
                    <a:effectLst/>
                    <a:latin typeface="Times New Roman" panose="02020603050405020304" pitchFamily="18" charset="0"/>
                    <a:cs typeface="Times New Roman" panose="02020603050405020304" pitchFamily="18" charset="0"/>
                  </a:rPr>
                  <a:t>To obtain the Local Momentum Acceptance (LMA) at each </a:t>
                </a:r>
                <a:r>
                  <a:rPr lang="en-US" altLang="zh-CN" b="0" i="0">
                    <a:latin typeface="Cambria Math" panose="02040503050406030204" pitchFamily="18" charset="0"/>
                  </a:rPr>
                  <a:t>𝑠</a:t>
                </a:r>
                <a:r>
                  <a:rPr lang="zh-CN" altLang="zh-CN" b="0" i="0">
                    <a:latin typeface="Cambria Math" panose="02040503050406030204" pitchFamily="18" charset="0"/>
                  </a:rPr>
                  <a:t>_</a:t>
                </a:r>
                <a:r>
                  <a:rPr lang="en-US" altLang="zh-CN" b="0" i="0">
                    <a:latin typeface="Cambria Math" panose="02040503050406030204" pitchFamily="18" charset="0"/>
                  </a:rPr>
                  <a:t>𝑖</a:t>
                </a:r>
                <a:r>
                  <a:rPr lang="zh-CN" altLang="en-US" i="0" dirty="0">
                    <a:effectLst/>
                    <a:latin typeface="Times New Roman" panose="02020603050405020304" pitchFamily="18" charset="0"/>
                    <a:cs typeface="Times New Roman" panose="02020603050405020304" pitchFamily="18" charset="0"/>
                  </a:rPr>
                  <a:t> </a:t>
                </a:r>
                <a:r>
                  <a:rPr lang="en-US" altLang="zh-CN" i="0" dirty="0">
                    <a:effectLst/>
                    <a:latin typeface="Times New Roman" panose="02020603050405020304" pitchFamily="18" charset="0"/>
                    <a:cs typeface="Times New Roman" panose="02020603050405020304" pitchFamily="18" charset="0"/>
                  </a:rPr>
                  <a:t>(where </a:t>
                </a:r>
                <a:r>
                  <a:rPr lang="en-US" altLang="zh-CN" i="1" dirty="0" err="1">
                    <a:effectLst/>
                    <a:latin typeface="Times New Roman" panose="02020603050405020304" pitchFamily="18" charset="0"/>
                    <a:cs typeface="Times New Roman" panose="02020603050405020304" pitchFamily="18" charset="0"/>
                  </a:rPr>
                  <a:t>i</a:t>
                </a:r>
                <a:r>
                  <a:rPr lang="en-US" altLang="zh-CN" i="0" dirty="0">
                    <a:effectLst/>
                    <a:latin typeface="Times New Roman" panose="02020603050405020304" pitchFamily="18" charset="0"/>
                    <a:cs typeface="Times New Roman" panose="02020603050405020304" pitchFamily="18" charset="0"/>
                  </a:rPr>
                  <a:t> = 1, 2, ..., </a:t>
                </a:r>
                <a:r>
                  <a:rPr lang="en-US" altLang="zh-CN" i="1" dirty="0">
                    <a:effectLst/>
                    <a:latin typeface="Times New Roman" panose="02020603050405020304" pitchFamily="18" charset="0"/>
                    <a:cs typeface="Times New Roman" panose="02020603050405020304" pitchFamily="18" charset="0"/>
                  </a:rPr>
                  <a:t>N</a:t>
                </a:r>
                <a:r>
                  <a:rPr lang="en-US" altLang="zh-CN" i="0" dirty="0">
                    <a:effectLst/>
                    <a:latin typeface="Times New Roman" panose="02020603050405020304" pitchFamily="18" charset="0"/>
                    <a:cs typeface="Times New Roman" panose="02020603050405020304" pitchFamily="18" charset="0"/>
                  </a:rPr>
                  <a:t>, with </a:t>
                </a:r>
                <a:r>
                  <a:rPr lang="en-US" altLang="zh-CN" i="1" dirty="0">
                    <a:effectLst/>
                    <a:latin typeface="Times New Roman" panose="02020603050405020304" pitchFamily="18" charset="0"/>
                    <a:cs typeface="Times New Roman" panose="02020603050405020304" pitchFamily="18" charset="0"/>
                  </a:rPr>
                  <a:t>N</a:t>
                </a:r>
                <a:r>
                  <a:rPr lang="en-US" altLang="zh-CN" i="0" dirty="0">
                    <a:effectLst/>
                    <a:latin typeface="Times New Roman" panose="02020603050405020304" pitchFamily="18" charset="0"/>
                    <a:cs typeface="Times New Roman" panose="02020603050405020304" pitchFamily="18" charset="0"/>
                  </a:rPr>
                  <a:t> being the element index), we set </a:t>
                </a:r>
                <a:r>
                  <a:rPr lang="en-US" altLang="zh-CN" b="0" i="0">
                    <a:latin typeface="Cambria Math" panose="02040503050406030204" pitchFamily="18" charset="0"/>
                  </a:rPr>
                  <a:t>𝑥=𝑥</a:t>
                </a:r>
                <a:r>
                  <a:rPr lang="zh-CN" altLang="zh-CN" b="0" i="0">
                    <a:latin typeface="Cambria Math" panose="02040503050406030204" pitchFamily="18" charset="0"/>
                  </a:rPr>
                  <a:t>^</a:t>
                </a:r>
                <a:r>
                  <a:rPr lang="en-US" altLang="zh-CN" b="0" i="0">
                    <a:latin typeface="Cambria Math" panose="02040503050406030204" pitchFamily="18" charset="0"/>
                  </a:rPr>
                  <a:t>′=𝑦=𝑦</a:t>
                </a:r>
                <a:r>
                  <a:rPr lang="zh-CN" altLang="zh-CN" b="0" i="0">
                    <a:latin typeface="Cambria Math" panose="02040503050406030204" pitchFamily="18" charset="0"/>
                  </a:rPr>
                  <a:t>^</a:t>
                </a:r>
                <a:r>
                  <a:rPr lang="en-US" altLang="zh-CN" b="0" i="0">
                    <a:latin typeface="Cambria Math" panose="02040503050406030204" pitchFamily="18" charset="0"/>
                  </a:rPr>
                  <a:t>′=𝑧=0 </a:t>
                </a:r>
                <a:r>
                  <a:rPr lang="en-US" altLang="zh-CN" i="0" dirty="0">
                    <a:effectLst/>
                    <a:latin typeface="Times New Roman" panose="02020603050405020304" pitchFamily="18" charset="0"/>
                    <a:cs typeface="Times New Roman" panose="02020603050405020304" pitchFamily="18" charset="0"/>
                  </a:rPr>
                  <a:t>and uniformly sample 𝛿 at each </a:t>
                </a:r>
                <a:r>
                  <a:rPr lang="en-US" altLang="zh-CN" b="0" i="0">
                    <a:latin typeface="Cambria Math" panose="02040503050406030204" pitchFamily="18" charset="0"/>
                  </a:rPr>
                  <a:t>𝑠</a:t>
                </a:r>
                <a:r>
                  <a:rPr lang="zh-CN" altLang="zh-CN" b="0" i="0">
                    <a:latin typeface="Cambria Math" panose="02040503050406030204" pitchFamily="18" charset="0"/>
                  </a:rPr>
                  <a:t>_</a:t>
                </a:r>
                <a:r>
                  <a:rPr lang="en-US" altLang="zh-CN" b="0" i="0">
                    <a:latin typeface="Cambria Math" panose="02040503050406030204" pitchFamily="18" charset="0"/>
                  </a:rPr>
                  <a:t>𝑖  </a:t>
                </a:r>
                <a:r>
                  <a:rPr lang="en-US" altLang="zh-CN" i="0" dirty="0">
                    <a:effectLst/>
                    <a:latin typeface="Times New Roman" panose="02020603050405020304" pitchFamily="18" charset="0"/>
                    <a:cs typeface="Times New Roman" panose="02020603050405020304" pitchFamily="18" charset="0"/>
                  </a:rPr>
                  <a:t>position. By generating particles with these initial conditions and performing long-term tracking simulations, we evaluate the maximum positive and negative momentum deviations (</a:t>
                </a:r>
                <a:r>
                  <a:rPr lang="en-US" altLang="zh-CN" b="0" i="0" dirty="0">
                    <a:effectLst/>
                    <a:latin typeface="Cambria Math" panose="02040503050406030204" pitchFamily="18" charset="0"/>
                  </a:rPr>
                  <a:t>𝛿_𝑚𝑎𝑥^+  </a:t>
                </a:r>
                <a:r>
                  <a:rPr lang="en-US" altLang="zh-CN" i="0" dirty="0">
                    <a:effectLst/>
                    <a:latin typeface="Times New Roman" panose="02020603050405020304" pitchFamily="18" charset="0"/>
                    <a:cs typeface="Times New Roman" panose="02020603050405020304" pitchFamily="18" charset="0"/>
                  </a:rPr>
                  <a:t>and </a:t>
                </a:r>
                <a:r>
                  <a:rPr lang="en-US" altLang="zh-CN" b="0" i="0" dirty="0">
                    <a:latin typeface="Cambria Math" panose="02040503050406030204" pitchFamily="18" charset="0"/>
                  </a:rPr>
                  <a:t>𝛿_𝑚𝑎𝑥^−</a:t>
                </a:r>
                <a:r>
                  <a:rPr lang="en-US" altLang="zh-CN" i="0" dirty="0">
                    <a:effectLst/>
                    <a:latin typeface="Times New Roman" panose="02020603050405020304" pitchFamily="18" charset="0"/>
                    <a:cs typeface="Times New Roman" panose="02020603050405020304" pitchFamily="18" charset="0"/>
                  </a:rPr>
                  <a:t>) among all stably tracked particles at </a:t>
                </a:r>
                <a:r>
                  <a:rPr lang="en-US" altLang="zh-CN" b="0" i="0">
                    <a:latin typeface="Cambria Math" panose="02040503050406030204" pitchFamily="18" charset="0"/>
                  </a:rPr>
                  <a:t>𝑠</a:t>
                </a:r>
                <a:r>
                  <a:rPr lang="zh-CN" altLang="zh-CN" b="0" i="0">
                    <a:latin typeface="Cambria Math" panose="02040503050406030204" pitchFamily="18" charset="0"/>
                  </a:rPr>
                  <a:t>_</a:t>
                </a:r>
                <a:r>
                  <a:rPr lang="en-US" altLang="zh-CN" b="0" i="0">
                    <a:latin typeface="Cambria Math" panose="02040503050406030204" pitchFamily="18" charset="0"/>
                  </a:rPr>
                  <a:t>𝑖</a:t>
                </a:r>
                <a:r>
                  <a:rPr lang="en-US" altLang="zh-CN" i="0" dirty="0">
                    <a:effectLst/>
                    <a:latin typeface="Times New Roman" panose="02020603050405020304" pitchFamily="18" charset="0"/>
                    <a:cs typeface="Times New Roman" panose="02020603050405020304" pitchFamily="18" charset="0"/>
                  </a:rPr>
                  <a:t>. The LMA along the entire ring is thereby determined, enabling the calculation of the </a:t>
                </a:r>
                <a:r>
                  <a:rPr lang="en-US" altLang="zh-CN" i="0" dirty="0" err="1">
                    <a:effectLst/>
                    <a:latin typeface="Times New Roman" panose="02020603050405020304" pitchFamily="18" charset="0"/>
                    <a:cs typeface="Times New Roman" panose="02020603050405020304" pitchFamily="18" charset="0"/>
                  </a:rPr>
                  <a:t>Touschek</a:t>
                </a:r>
                <a:r>
                  <a:rPr lang="en-US" altLang="zh-CN" i="0" dirty="0">
                    <a:effectLst/>
                    <a:latin typeface="Times New Roman" panose="02020603050405020304" pitchFamily="18" charset="0"/>
                    <a:cs typeface="Times New Roman" panose="02020603050405020304" pitchFamily="18" charset="0"/>
                  </a:rPr>
                  <a:t> lifetime.</a:t>
                </a:r>
              </a:p>
              <a:p>
                <a:endParaRPr kumimoji="1" lang="zh-CN" altLang="en-US" dirty="0"/>
              </a:p>
            </p:txBody>
          </p:sp>
        </mc:Fallback>
      </mc:AlternateContent>
      <p:sp>
        <p:nvSpPr>
          <p:cNvPr id="4" name="灯片编号占位符 3"/>
          <p:cNvSpPr>
            <a:spLocks noGrp="1"/>
          </p:cNvSpPr>
          <p:nvPr>
            <p:ph type="sldNum" sz="quarter" idx="5"/>
          </p:nvPr>
        </p:nvSpPr>
        <p:spPr/>
        <p:txBody>
          <a:bodyPr/>
          <a:lstStyle/>
          <a:p>
            <a:fld id="{11EC87FF-D178-4043-B025-40B269F28AC9}" type="slidenum">
              <a:rPr lang="zh-CN" altLang="en-US" smtClean="0"/>
              <a:t>36</a:t>
            </a:fld>
            <a:endParaRPr lang="zh-CN" altLang="en-US"/>
          </a:p>
        </p:txBody>
      </p:sp>
    </p:spTree>
    <p:extLst>
      <p:ext uri="{BB962C8B-B14F-4D97-AF65-F5344CB8AC3E}">
        <p14:creationId xmlns:p14="http://schemas.microsoft.com/office/powerpoint/2010/main" val="558411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F3204-DA93-AD69-6E57-8A933C8512B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92AB385-B762-31CA-7B14-89388EDAB216}"/>
              </a:ext>
            </a:extLst>
          </p:cNvPr>
          <p:cNvSpPr>
            <a:spLocks noGrp="1" noRot="1" noChangeAspect="1"/>
          </p:cNvSpPr>
          <p:nvPr>
            <p:ph type="sldImg"/>
          </p:nvPr>
        </p:nvSpPr>
        <p:spPr>
          <a:xfrm>
            <a:off x="685800" y="1143000"/>
            <a:ext cx="5486400" cy="3086100"/>
          </a:xfrm>
        </p:spPr>
      </p:sp>
      <p:sp>
        <p:nvSpPr>
          <p:cNvPr id="3" name="备注占位符 2">
            <a:extLst>
              <a:ext uri="{FF2B5EF4-FFF2-40B4-BE49-F238E27FC236}">
                <a16:creationId xmlns:a16="http://schemas.microsoft.com/office/drawing/2014/main" id="{CF0C7303-20BC-70D8-0409-A47709388838}"/>
              </a:ext>
            </a:extLst>
          </p:cNvPr>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We recently entered the Joint-Commissioning Phase. Before this, we completed four rounds of storage ring commissioning. During the first round, we achieved beam storage and increased the beam current to 12mA. In the second round, we further improved the current to 40mA. In the third round, we generated the first synchrotron light and began beamline alignment experiments. In the fourth round, we validated displacement injection and achieved an emittance below 100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pm·rad</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at a current of 27mA.</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lang="zh-CN" altLang="en-US" dirty="0"/>
          </a:p>
        </p:txBody>
      </p:sp>
    </p:spTree>
    <p:extLst>
      <p:ext uri="{BB962C8B-B14F-4D97-AF65-F5344CB8AC3E}">
        <p14:creationId xmlns:p14="http://schemas.microsoft.com/office/powerpoint/2010/main" val="2913279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F17F55-27C6-14DE-AEF9-A383317ED86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69231D0A-2AD0-8B5A-770C-2C7E4F91787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C12ECFEE-1F50-4C51-105C-A6236DE451E7}"/>
              </a:ext>
            </a:extLst>
          </p:cNvPr>
          <p:cNvSpPr>
            <a:spLocks noGrp="1"/>
          </p:cNvSpPr>
          <p:nvPr>
            <p:ph type="body" idx="1"/>
          </p:nvPr>
        </p:nvSpPr>
        <p:spPr/>
        <p:txBody>
          <a:bodyPr/>
          <a:lstStyle/>
          <a:p>
            <a:pPr algn="just">
              <a:buNone/>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At HEPS, we have explored several machine learning applications. I will now introduce three of them.</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The First Application is Data-driven Evaluation and Optimization of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Touschek</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Lifetime</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灯片编号占位符 3">
            <a:extLst>
              <a:ext uri="{FF2B5EF4-FFF2-40B4-BE49-F238E27FC236}">
                <a16:creationId xmlns:a16="http://schemas.microsoft.com/office/drawing/2014/main" id="{179AEDB5-D0A1-1E3B-5092-70969061723A}"/>
              </a:ext>
            </a:extLst>
          </p:cNvPr>
          <p:cNvSpPr>
            <a:spLocks noGrp="1"/>
          </p:cNvSpPr>
          <p:nvPr>
            <p:ph type="sldNum" sz="quarter" idx="5"/>
          </p:nvPr>
        </p:nvSpPr>
        <p:spPr/>
        <p:txBody>
          <a:bodyPr/>
          <a:lstStyle/>
          <a:p>
            <a:pPr>
              <a:defRPr/>
            </a:pPr>
            <a:fld id="{D7917D1C-5943-48A4-BC08-6C0C042D7F8E}" type="slidenum">
              <a:rPr lang="zh-CN" altLang="en-US" smtClean="0"/>
              <a:t>5</a:t>
            </a:fld>
            <a:endParaRPr lang="zh-CN" altLang="en-US"/>
          </a:p>
        </p:txBody>
      </p:sp>
    </p:spTree>
    <p:extLst>
      <p:ext uri="{BB962C8B-B14F-4D97-AF65-F5344CB8AC3E}">
        <p14:creationId xmlns:p14="http://schemas.microsoft.com/office/powerpoint/2010/main" val="1069790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Calculating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Touschek</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lifetime typically requires determining the Local Momentum Acceptance (LMA). For fourth-generation light sources, this is critical but time-consuming because we need to compute LMA at multiple longitudinal positions. Traditional methods involve long-term particle tracking. For example, tracking 300 turns takes about 1 hour, while tracking 1,000 turns requires 3 to 5 hours. During the lattice design phase, thousands of lattices must be evaluated, making the computation extremely time-consuming.</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6</a:t>
            </a:fld>
            <a:endParaRPr lang="zh-CN" altLang="en-US"/>
          </a:p>
        </p:txBody>
      </p:sp>
    </p:spTree>
    <p:extLst>
      <p:ext uri="{BB962C8B-B14F-4D97-AF65-F5344CB8AC3E}">
        <p14:creationId xmlns:p14="http://schemas.microsoft.com/office/powerpoint/2010/main" val="267679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EC5A5B-005F-CA5D-C02A-75A5A00C337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28823DE-F2E6-B2EA-6327-6BAC32E23C43}"/>
              </a:ext>
            </a:extLst>
          </p:cNvPr>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a:extLst>
                  <a:ext uri="{FF2B5EF4-FFF2-40B4-BE49-F238E27FC236}">
                    <a16:creationId xmlns:a16="http://schemas.microsoft.com/office/drawing/2014/main" id="{14EC5341-1259-770C-E37B-D6EE4E8BD393}"/>
                  </a:ext>
                </a:extLst>
              </p:cNvPr>
              <p:cNvSpPr>
                <a:spLocks noGrp="1"/>
              </p:cNvSpPr>
              <p:nvPr>
                <p:ph type="body" idx="1"/>
              </p:nvPr>
            </p:nvSpPr>
            <p:spPr/>
            <p:txBody>
              <a:bodyPr/>
              <a:lstStyle/>
              <a:p>
                <a:r>
                  <a:rPr lang="en-US" altLang="zh-CN" sz="1200" kern="1200" dirty="0">
                    <a:solidFill>
                      <a:schemeClr val="tx1"/>
                    </a:solidFill>
                    <a:effectLst/>
                    <a:latin typeface="+mn-lt"/>
                    <a:ea typeface="+mn-ea"/>
                    <a:cs typeface="+mn-cs"/>
                  </a:rPr>
                  <a:t>In the general method, we generate particles distributed across different s positions, set their coordinates (x, y, x’, y’, z) to zero, and uniformly sample delta (</a:t>
                </a:r>
                <a:r>
                  <a:rPr lang="en-US" altLang="zh-CN" sz="1200" kern="1200" dirty="0" err="1">
                    <a:solidFill>
                      <a:schemeClr val="tx1"/>
                    </a:solidFill>
                    <a:effectLst/>
                    <a:latin typeface="+mn-lt"/>
                    <a:ea typeface="+mn-ea"/>
                    <a:cs typeface="+mn-cs"/>
                  </a:rPr>
                  <a:t>δ</a:t>
                </a:r>
                <a:r>
                  <a:rPr lang="en-US" altLang="zh-CN" sz="1200" kern="1200" dirty="0">
                    <a:solidFill>
                      <a:schemeClr val="tx1"/>
                    </a:solidFill>
                    <a:effectLst/>
                    <a:latin typeface="+mn-lt"/>
                    <a:ea typeface="+mn-ea"/>
                    <a:cs typeface="+mn-cs"/>
                  </a:rPr>
                  <a:t>). Long-term tracking is then performed to determine the maximum surviving </a:t>
                </a:r>
                <a:r>
                  <a:rPr lang="en-US" altLang="zh-CN" sz="1200" kern="1200" dirty="0" err="1">
                    <a:solidFill>
                      <a:schemeClr val="tx1"/>
                    </a:solidFill>
                    <a:effectLst/>
                    <a:latin typeface="+mn-lt"/>
                    <a:ea typeface="+mn-ea"/>
                    <a:cs typeface="+mn-cs"/>
                  </a:rPr>
                  <a:t>δ</a:t>
                </a:r>
                <a:r>
                  <a:rPr lang="en-US" altLang="zh-CN" sz="1200" kern="1200" dirty="0">
                    <a:solidFill>
                      <a:schemeClr val="tx1"/>
                    </a:solidFill>
                    <a:effectLst/>
                    <a:latin typeface="+mn-lt"/>
                    <a:ea typeface="+mn-ea"/>
                    <a:cs typeface="+mn-cs"/>
                  </a:rPr>
                  <a:t> at each s position (LMA), which is used to calculate the </a:t>
                </a:r>
                <a:r>
                  <a:rPr lang="en-US" altLang="zh-CN" sz="1200" kern="1200" dirty="0" err="1">
                    <a:solidFill>
                      <a:schemeClr val="tx1"/>
                    </a:solidFill>
                    <a:effectLst/>
                    <a:latin typeface="+mn-lt"/>
                    <a:ea typeface="+mn-ea"/>
                    <a:cs typeface="+mn-cs"/>
                  </a:rPr>
                  <a:t>Touschek</a:t>
                </a:r>
                <a:r>
                  <a:rPr lang="en-US" altLang="zh-CN" sz="1200" kern="1200" dirty="0">
                    <a:solidFill>
                      <a:schemeClr val="tx1"/>
                    </a:solidFill>
                    <a:effectLst/>
                    <a:latin typeface="+mn-lt"/>
                    <a:ea typeface="+mn-ea"/>
                    <a:cs typeface="+mn-cs"/>
                  </a:rPr>
                  <a:t> lifetime. This serves as the ground truth.</a:t>
                </a:r>
                <a:endParaRPr lang="zh-CN" altLang="zh-CN" sz="1200" kern="1200" dirty="0">
                  <a:solidFill>
                    <a:schemeClr val="tx1"/>
                  </a:solidFill>
                  <a:effectLst/>
                  <a:latin typeface="+mn-lt"/>
                  <a:ea typeface="+mn-ea"/>
                  <a:cs typeface="+mn-cs"/>
                </a:endParaRPr>
              </a:p>
            </p:txBody>
          </p:sp>
        </mc:Choice>
        <mc:Fallback xmlns="">
          <p:sp>
            <p:nvSpPr>
              <p:cNvPr id="3" name="备注占位符 2">
                <a:extLst>
                  <a:ext uri="{FF2B5EF4-FFF2-40B4-BE49-F238E27FC236}">
                    <a16:creationId xmlns:a16="http://schemas.microsoft.com/office/drawing/2014/main" id="{14EC5341-1259-770C-E37B-D6EE4E8BD393}"/>
                  </a:ext>
                </a:extLst>
              </p:cNvPr>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zh-CN" i="0" dirty="0">
                    <a:effectLst/>
                    <a:latin typeface="Times New Roman" panose="02020603050405020304" pitchFamily="18" charset="0"/>
                    <a:cs typeface="Times New Roman" panose="02020603050405020304" pitchFamily="18" charset="0"/>
                  </a:rPr>
                  <a:t>To obtain the Local Momentum Acceptance (LMA) at each </a:t>
                </a:r>
                <a:r>
                  <a:rPr lang="en-US" altLang="zh-CN" b="0" i="0">
                    <a:latin typeface="Cambria Math" panose="02040503050406030204" pitchFamily="18" charset="0"/>
                  </a:rPr>
                  <a:t>𝑠</a:t>
                </a:r>
                <a:r>
                  <a:rPr lang="zh-CN" altLang="zh-CN" b="0" i="0">
                    <a:latin typeface="Cambria Math" panose="02040503050406030204" pitchFamily="18" charset="0"/>
                  </a:rPr>
                  <a:t>_</a:t>
                </a:r>
                <a:r>
                  <a:rPr lang="en-US" altLang="zh-CN" b="0" i="0">
                    <a:latin typeface="Cambria Math" panose="02040503050406030204" pitchFamily="18" charset="0"/>
                  </a:rPr>
                  <a:t>𝑖</a:t>
                </a:r>
                <a:r>
                  <a:rPr lang="zh-CN" altLang="en-US" i="0" dirty="0">
                    <a:effectLst/>
                    <a:latin typeface="Times New Roman" panose="02020603050405020304" pitchFamily="18" charset="0"/>
                    <a:cs typeface="Times New Roman" panose="02020603050405020304" pitchFamily="18" charset="0"/>
                  </a:rPr>
                  <a:t> </a:t>
                </a:r>
                <a:r>
                  <a:rPr lang="en-US" altLang="zh-CN" i="0" dirty="0">
                    <a:effectLst/>
                    <a:latin typeface="Times New Roman" panose="02020603050405020304" pitchFamily="18" charset="0"/>
                    <a:cs typeface="Times New Roman" panose="02020603050405020304" pitchFamily="18" charset="0"/>
                  </a:rPr>
                  <a:t>(where </a:t>
                </a:r>
                <a:r>
                  <a:rPr lang="en-US" altLang="zh-CN" i="1" dirty="0" err="1">
                    <a:effectLst/>
                    <a:latin typeface="Times New Roman" panose="02020603050405020304" pitchFamily="18" charset="0"/>
                    <a:cs typeface="Times New Roman" panose="02020603050405020304" pitchFamily="18" charset="0"/>
                  </a:rPr>
                  <a:t>i</a:t>
                </a:r>
                <a:r>
                  <a:rPr lang="en-US" altLang="zh-CN" i="0" dirty="0">
                    <a:effectLst/>
                    <a:latin typeface="Times New Roman" panose="02020603050405020304" pitchFamily="18" charset="0"/>
                    <a:cs typeface="Times New Roman" panose="02020603050405020304" pitchFamily="18" charset="0"/>
                  </a:rPr>
                  <a:t> = 1, 2, ..., </a:t>
                </a:r>
                <a:r>
                  <a:rPr lang="en-US" altLang="zh-CN" i="1" dirty="0">
                    <a:effectLst/>
                    <a:latin typeface="Times New Roman" panose="02020603050405020304" pitchFamily="18" charset="0"/>
                    <a:cs typeface="Times New Roman" panose="02020603050405020304" pitchFamily="18" charset="0"/>
                  </a:rPr>
                  <a:t>N</a:t>
                </a:r>
                <a:r>
                  <a:rPr lang="en-US" altLang="zh-CN" i="0" dirty="0">
                    <a:effectLst/>
                    <a:latin typeface="Times New Roman" panose="02020603050405020304" pitchFamily="18" charset="0"/>
                    <a:cs typeface="Times New Roman" panose="02020603050405020304" pitchFamily="18" charset="0"/>
                  </a:rPr>
                  <a:t>, with </a:t>
                </a:r>
                <a:r>
                  <a:rPr lang="en-US" altLang="zh-CN" i="1" dirty="0">
                    <a:effectLst/>
                    <a:latin typeface="Times New Roman" panose="02020603050405020304" pitchFamily="18" charset="0"/>
                    <a:cs typeface="Times New Roman" panose="02020603050405020304" pitchFamily="18" charset="0"/>
                  </a:rPr>
                  <a:t>N</a:t>
                </a:r>
                <a:r>
                  <a:rPr lang="en-US" altLang="zh-CN" i="0" dirty="0">
                    <a:effectLst/>
                    <a:latin typeface="Times New Roman" panose="02020603050405020304" pitchFamily="18" charset="0"/>
                    <a:cs typeface="Times New Roman" panose="02020603050405020304" pitchFamily="18" charset="0"/>
                  </a:rPr>
                  <a:t> being the element index), we set </a:t>
                </a:r>
                <a:r>
                  <a:rPr lang="en-US" altLang="zh-CN" b="0" i="0">
                    <a:latin typeface="Cambria Math" panose="02040503050406030204" pitchFamily="18" charset="0"/>
                  </a:rPr>
                  <a:t>𝑥=𝑥</a:t>
                </a:r>
                <a:r>
                  <a:rPr lang="zh-CN" altLang="zh-CN" b="0" i="0">
                    <a:latin typeface="Cambria Math" panose="02040503050406030204" pitchFamily="18" charset="0"/>
                  </a:rPr>
                  <a:t>^</a:t>
                </a:r>
                <a:r>
                  <a:rPr lang="en-US" altLang="zh-CN" b="0" i="0">
                    <a:latin typeface="Cambria Math" panose="02040503050406030204" pitchFamily="18" charset="0"/>
                  </a:rPr>
                  <a:t>′=𝑦=𝑦</a:t>
                </a:r>
                <a:r>
                  <a:rPr lang="zh-CN" altLang="zh-CN" b="0" i="0">
                    <a:latin typeface="Cambria Math" panose="02040503050406030204" pitchFamily="18" charset="0"/>
                  </a:rPr>
                  <a:t>^</a:t>
                </a:r>
                <a:r>
                  <a:rPr lang="en-US" altLang="zh-CN" b="0" i="0">
                    <a:latin typeface="Cambria Math" panose="02040503050406030204" pitchFamily="18" charset="0"/>
                  </a:rPr>
                  <a:t>′=𝑧=0 </a:t>
                </a:r>
                <a:r>
                  <a:rPr lang="en-US" altLang="zh-CN" i="0" dirty="0">
                    <a:effectLst/>
                    <a:latin typeface="Times New Roman" panose="02020603050405020304" pitchFamily="18" charset="0"/>
                    <a:cs typeface="Times New Roman" panose="02020603050405020304" pitchFamily="18" charset="0"/>
                  </a:rPr>
                  <a:t>and uniformly sample 𝛿 at each </a:t>
                </a:r>
                <a:r>
                  <a:rPr lang="en-US" altLang="zh-CN" b="0" i="0">
                    <a:latin typeface="Cambria Math" panose="02040503050406030204" pitchFamily="18" charset="0"/>
                  </a:rPr>
                  <a:t>𝑠</a:t>
                </a:r>
                <a:r>
                  <a:rPr lang="zh-CN" altLang="zh-CN" b="0" i="0">
                    <a:latin typeface="Cambria Math" panose="02040503050406030204" pitchFamily="18" charset="0"/>
                  </a:rPr>
                  <a:t>_</a:t>
                </a:r>
                <a:r>
                  <a:rPr lang="en-US" altLang="zh-CN" b="0" i="0">
                    <a:latin typeface="Cambria Math" panose="02040503050406030204" pitchFamily="18" charset="0"/>
                  </a:rPr>
                  <a:t>𝑖  </a:t>
                </a:r>
                <a:r>
                  <a:rPr lang="en-US" altLang="zh-CN" i="0" dirty="0">
                    <a:effectLst/>
                    <a:latin typeface="Times New Roman" panose="02020603050405020304" pitchFamily="18" charset="0"/>
                    <a:cs typeface="Times New Roman" panose="02020603050405020304" pitchFamily="18" charset="0"/>
                  </a:rPr>
                  <a:t>position. By generating particles with these initial conditions and performing long-term tracking simulations, we evaluate the maximum positive and negative momentum deviations (</a:t>
                </a:r>
                <a:r>
                  <a:rPr lang="en-US" altLang="zh-CN" b="0" i="0" dirty="0">
                    <a:effectLst/>
                    <a:latin typeface="Cambria Math" panose="02040503050406030204" pitchFamily="18" charset="0"/>
                  </a:rPr>
                  <a:t>𝛿_𝑚𝑎𝑥^+  </a:t>
                </a:r>
                <a:r>
                  <a:rPr lang="en-US" altLang="zh-CN" i="0" dirty="0">
                    <a:effectLst/>
                    <a:latin typeface="Times New Roman" panose="02020603050405020304" pitchFamily="18" charset="0"/>
                    <a:cs typeface="Times New Roman" panose="02020603050405020304" pitchFamily="18" charset="0"/>
                  </a:rPr>
                  <a:t>and </a:t>
                </a:r>
                <a:r>
                  <a:rPr lang="en-US" altLang="zh-CN" b="0" i="0" dirty="0">
                    <a:latin typeface="Cambria Math" panose="02040503050406030204" pitchFamily="18" charset="0"/>
                  </a:rPr>
                  <a:t>𝛿_𝑚𝑎𝑥^−</a:t>
                </a:r>
                <a:r>
                  <a:rPr lang="en-US" altLang="zh-CN" i="0" dirty="0">
                    <a:effectLst/>
                    <a:latin typeface="Times New Roman" panose="02020603050405020304" pitchFamily="18" charset="0"/>
                    <a:cs typeface="Times New Roman" panose="02020603050405020304" pitchFamily="18" charset="0"/>
                  </a:rPr>
                  <a:t>) among all stably tracked particles at </a:t>
                </a:r>
                <a:r>
                  <a:rPr lang="en-US" altLang="zh-CN" b="0" i="0">
                    <a:latin typeface="Cambria Math" panose="02040503050406030204" pitchFamily="18" charset="0"/>
                  </a:rPr>
                  <a:t>𝑠</a:t>
                </a:r>
                <a:r>
                  <a:rPr lang="zh-CN" altLang="zh-CN" b="0" i="0">
                    <a:latin typeface="Cambria Math" panose="02040503050406030204" pitchFamily="18" charset="0"/>
                  </a:rPr>
                  <a:t>_</a:t>
                </a:r>
                <a:r>
                  <a:rPr lang="en-US" altLang="zh-CN" b="0" i="0">
                    <a:latin typeface="Cambria Math" panose="02040503050406030204" pitchFamily="18" charset="0"/>
                  </a:rPr>
                  <a:t>𝑖</a:t>
                </a:r>
                <a:r>
                  <a:rPr lang="en-US" altLang="zh-CN" i="0" dirty="0">
                    <a:effectLst/>
                    <a:latin typeface="Times New Roman" panose="02020603050405020304" pitchFamily="18" charset="0"/>
                    <a:cs typeface="Times New Roman" panose="02020603050405020304" pitchFamily="18" charset="0"/>
                  </a:rPr>
                  <a:t>. The LMA along the entire ring is thereby determined, enabling the calculation of the </a:t>
                </a:r>
                <a:r>
                  <a:rPr lang="en-US" altLang="zh-CN" i="0" dirty="0" err="1">
                    <a:effectLst/>
                    <a:latin typeface="Times New Roman" panose="02020603050405020304" pitchFamily="18" charset="0"/>
                    <a:cs typeface="Times New Roman" panose="02020603050405020304" pitchFamily="18" charset="0"/>
                  </a:rPr>
                  <a:t>Touschek</a:t>
                </a:r>
                <a:r>
                  <a:rPr lang="en-US" altLang="zh-CN" i="0" dirty="0">
                    <a:effectLst/>
                    <a:latin typeface="Times New Roman" panose="02020603050405020304" pitchFamily="18" charset="0"/>
                    <a:cs typeface="Times New Roman" panose="02020603050405020304" pitchFamily="18" charset="0"/>
                  </a:rPr>
                  <a:t> lifetime.</a:t>
                </a:r>
              </a:p>
              <a:p>
                <a:endParaRPr kumimoji="1" lang="zh-CN" altLang="en-US" dirty="0"/>
              </a:p>
            </p:txBody>
          </p:sp>
        </mc:Fallback>
      </mc:AlternateContent>
      <p:sp>
        <p:nvSpPr>
          <p:cNvPr id="4" name="灯片编号占位符 3">
            <a:extLst>
              <a:ext uri="{FF2B5EF4-FFF2-40B4-BE49-F238E27FC236}">
                <a16:creationId xmlns:a16="http://schemas.microsoft.com/office/drawing/2014/main" id="{70432EE3-770E-FB77-D32B-714959836DC6}"/>
              </a:ext>
            </a:extLst>
          </p:cNvPr>
          <p:cNvSpPr>
            <a:spLocks noGrp="1"/>
          </p:cNvSpPr>
          <p:nvPr>
            <p:ph type="sldNum" sz="quarter" idx="5"/>
          </p:nvPr>
        </p:nvSpPr>
        <p:spPr/>
        <p:txBody>
          <a:bodyPr/>
          <a:lstStyle/>
          <a:p>
            <a:fld id="{11EC87FF-D178-4043-B025-40B269F28AC9}" type="slidenum">
              <a:rPr lang="zh-CN" altLang="en-US" smtClean="0"/>
              <a:t>7</a:t>
            </a:fld>
            <a:endParaRPr lang="zh-CN" altLang="en-US"/>
          </a:p>
        </p:txBody>
      </p:sp>
    </p:spTree>
    <p:extLst>
      <p:ext uri="{BB962C8B-B14F-4D97-AF65-F5344CB8AC3E}">
        <p14:creationId xmlns:p14="http://schemas.microsoft.com/office/powerpoint/2010/main" val="4194408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pPr algn="just">
              <a:buNone/>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To speed things up, we came up with a machine learning method. Let me walk you through how it works - you can follow along with the picture.</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buNone/>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buNone/>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First, we do quick, short-term tracking runs for all the particles. Then we take about 10% of the particles that survive after short-term tracking and long-term tracking on them - these particle survive status become our training labels.</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buNone/>
            </a:pP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Then, we train a classifier using the data including the particles' short-term trajectories, s positions, and delta values. Once trained, the model can predict which particles will survive after long-term tracking, which lets us evaluate the LMA and calculate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Touschek</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lifetime much faster.</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a:p>
            <a:endParaRPr kumimoji="1" lang="zh-CN" altLang="en-US" dirty="0"/>
          </a:p>
        </p:txBody>
      </p:sp>
      <p:sp>
        <p:nvSpPr>
          <p:cNvPr id="4" name="灯片编号占位符 3"/>
          <p:cNvSpPr>
            <a:spLocks noGrp="1"/>
          </p:cNvSpPr>
          <p:nvPr>
            <p:ph type="sldNum" sz="quarter" idx="5"/>
          </p:nvPr>
        </p:nvSpPr>
        <p:spPr/>
        <p:txBody>
          <a:bodyPr/>
          <a:lstStyle/>
          <a:p>
            <a:pPr>
              <a:defRPr/>
            </a:pPr>
            <a:fld id="{D7917D1C-5943-48A4-BC08-6C0C042D7F8E}" type="slidenum">
              <a:rPr lang="zh-CN" altLang="en-US" smtClean="0"/>
              <a:t>8</a:t>
            </a:fld>
            <a:endParaRPr lang="zh-CN" altLang="en-US"/>
          </a:p>
        </p:txBody>
      </p:sp>
    </p:spTree>
    <p:extLst>
      <p:ext uri="{BB962C8B-B14F-4D97-AF65-F5344CB8AC3E}">
        <p14:creationId xmlns:p14="http://schemas.microsoft.com/office/powerpoint/2010/main" val="2287969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Let's look at the results. Here you can see our predicted LMA values (the red line) match up really well with the actual ground truth (black line). If we just used the 10% of particles we tracked long-term directly (that's the green line), the results would be much less accurate. Then, We're getting </a:t>
            </a:r>
            <a:r>
              <a:rPr lang="en-US" altLang="zh-CN" sz="1800" kern="100" dirty="0" err="1">
                <a:effectLst/>
                <a:latin typeface="Times New Roman" panose="02020603050405020304" pitchFamily="18" charset="0"/>
                <a:ea typeface="DengXian" panose="02010600030101010101" pitchFamily="2" charset="-122"/>
                <a:cs typeface="Times New Roman" panose="02020603050405020304" pitchFamily="18" charset="0"/>
              </a:rPr>
              <a:t>Touschek</a:t>
            </a:r>
            <a:r>
              <a:rPr lang="en-US" altLang="zh-CN" sz="1800" kern="100" dirty="0">
                <a:effectLst/>
                <a:latin typeface="Times New Roman" panose="02020603050405020304" pitchFamily="18" charset="0"/>
                <a:ea typeface="DengXian" panose="02010600030101010101" pitchFamily="2" charset="-122"/>
                <a:cs typeface="Times New Roman" panose="02020603050405020304" pitchFamily="18" charset="0"/>
              </a:rPr>
              <a:t> lifetime estimates within about 5% error, and we're doing it about 10 times faster than before.</a:t>
            </a:r>
            <a:endParaRPr lang="zh-CN" altLang="zh-CN" sz="1800" kern="100" dirty="0">
              <a:effectLst/>
              <a:latin typeface="DengXian" panose="02010600030101010101" pitchFamily="2" charset="-122"/>
              <a:ea typeface="DengXian" panose="02010600030101010101" pitchFamily="2" charset="-122"/>
              <a:cs typeface="Times New Roman" panose="02020603050405020304" pitchFamily="18" charset="0"/>
            </a:endParaRPr>
          </a:p>
        </p:txBody>
      </p:sp>
      <p:sp>
        <p:nvSpPr>
          <p:cNvPr id="4" name="灯片编号占位符 3"/>
          <p:cNvSpPr>
            <a:spLocks noGrp="1"/>
          </p:cNvSpPr>
          <p:nvPr>
            <p:ph type="sldNum" sz="quarter" idx="5"/>
          </p:nvPr>
        </p:nvSpPr>
        <p:spPr/>
        <p:txBody>
          <a:bodyPr/>
          <a:lstStyle/>
          <a:p>
            <a:fld id="{11EC87FF-D178-4043-B025-40B269F28AC9}" type="slidenum">
              <a:rPr lang="zh-CN" altLang="en-US" smtClean="0"/>
              <a:t>9</a:t>
            </a:fld>
            <a:endParaRPr lang="zh-CN" altLang="en-US"/>
          </a:p>
        </p:txBody>
      </p:sp>
    </p:spTree>
    <p:extLst>
      <p:ext uri="{BB962C8B-B14F-4D97-AF65-F5344CB8AC3E}">
        <p14:creationId xmlns:p14="http://schemas.microsoft.com/office/powerpoint/2010/main" val="845836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fontAlgn="auto">
              <a:spcBef>
                <a:spcPts val="0"/>
              </a:spcBef>
              <a:spcAft>
                <a:spcPts val="0"/>
              </a:spcAft>
              <a:defRPr>
                <a:ea typeface="+mn-ea"/>
              </a:defRPr>
            </a:lvl1pPr>
          </a:lstStyle>
          <a:p>
            <a:pPr>
              <a:defRPr/>
            </a:pPr>
            <a:fld id="{643A4E57-C79D-4C3D-A003-A99AAB6F8F3C}" type="datetime1">
              <a:rPr lang="zh-CN" altLang="en-US" smtClean="0"/>
              <a:t>2025/4/5</a:t>
            </a:fld>
            <a:endParaRPr lang="en-US" altLang="zh-CN"/>
          </a:p>
        </p:txBody>
      </p:sp>
      <p:sp>
        <p:nvSpPr>
          <p:cNvPr id="5" name="页脚占位符 4"/>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6" name="灯片编号占位符 5"/>
          <p:cNvSpPr>
            <a:spLocks noGrp="1"/>
          </p:cNvSpPr>
          <p:nvPr>
            <p:ph type="sldNum" sz="quarter" idx="12"/>
          </p:nvPr>
        </p:nvSpPr>
        <p:spPr/>
        <p:txBody>
          <a:bodyPr/>
          <a:lstStyle>
            <a:lvl1pPr fontAlgn="auto">
              <a:spcBef>
                <a:spcPts val="0"/>
              </a:spcBef>
              <a:spcAft>
                <a:spcPts val="0"/>
              </a:spcAft>
              <a:defRPr>
                <a:ea typeface="+mn-ea"/>
              </a:defRPr>
            </a:lvl1pPr>
          </a:lstStyle>
          <a:p>
            <a:pPr>
              <a:defRPr/>
            </a:pPr>
            <a:fld id="{A1143A0D-CA6A-4021-8712-7059FC30FFC9}" type="slidenum">
              <a:rPr lang="en-US" altLang="zh-CN"/>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fontAlgn="auto">
              <a:spcBef>
                <a:spcPts val="0"/>
              </a:spcBef>
              <a:spcAft>
                <a:spcPts val="0"/>
              </a:spcAft>
              <a:defRPr>
                <a:ea typeface="+mn-ea"/>
              </a:defRPr>
            </a:lvl1pPr>
          </a:lstStyle>
          <a:p>
            <a:pPr>
              <a:defRPr/>
            </a:pPr>
            <a:fld id="{6B3092FB-0D02-45E7-BB4E-551C7617C54C}" type="datetime1">
              <a:rPr lang="zh-CN" altLang="en-US" smtClean="0"/>
              <a:t>2025/4/5</a:t>
            </a:fld>
            <a:endParaRPr lang="en-US" altLang="zh-CN"/>
          </a:p>
        </p:txBody>
      </p:sp>
      <p:sp>
        <p:nvSpPr>
          <p:cNvPr id="5" name="页脚占位符 4"/>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6" name="灯片编号占位符 5"/>
          <p:cNvSpPr>
            <a:spLocks noGrp="1"/>
          </p:cNvSpPr>
          <p:nvPr>
            <p:ph type="sldNum" sz="quarter" idx="12"/>
          </p:nvPr>
        </p:nvSpPr>
        <p:spPr/>
        <p:txBody>
          <a:bodyPr/>
          <a:lstStyle>
            <a:lvl1pPr fontAlgn="auto">
              <a:spcBef>
                <a:spcPts val="0"/>
              </a:spcBef>
              <a:spcAft>
                <a:spcPts val="0"/>
              </a:spcAft>
              <a:defRPr>
                <a:ea typeface="+mn-ea"/>
              </a:defRPr>
            </a:lvl1pPr>
          </a:lstStyle>
          <a:p>
            <a:pPr>
              <a:defRPr/>
            </a:pPr>
            <a:fld id="{0C6F9381-E031-4C1A-923C-21A77408AD3C}" type="slidenum">
              <a:rPr lang="en-US" altLang="zh-CN"/>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692153"/>
            <a:ext cx="2743200" cy="54340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692153"/>
            <a:ext cx="8026400" cy="54340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fontAlgn="auto">
              <a:spcBef>
                <a:spcPts val="0"/>
              </a:spcBef>
              <a:spcAft>
                <a:spcPts val="0"/>
              </a:spcAft>
              <a:defRPr>
                <a:ea typeface="+mn-ea"/>
              </a:defRPr>
            </a:lvl1pPr>
          </a:lstStyle>
          <a:p>
            <a:pPr>
              <a:defRPr/>
            </a:pPr>
            <a:fld id="{7A75EDF2-1FE6-4D1F-96D3-45569BF663C2}" type="datetime1">
              <a:rPr lang="zh-CN" altLang="en-US" smtClean="0"/>
              <a:t>2025/4/5</a:t>
            </a:fld>
            <a:endParaRPr lang="en-US" altLang="zh-CN"/>
          </a:p>
        </p:txBody>
      </p:sp>
      <p:sp>
        <p:nvSpPr>
          <p:cNvPr id="5" name="页脚占位符 4"/>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6" name="灯片编号占位符 5"/>
          <p:cNvSpPr>
            <a:spLocks noGrp="1"/>
          </p:cNvSpPr>
          <p:nvPr>
            <p:ph type="sldNum" sz="quarter" idx="12"/>
          </p:nvPr>
        </p:nvSpPr>
        <p:spPr/>
        <p:txBody>
          <a:bodyPr/>
          <a:lstStyle>
            <a:lvl1pPr fontAlgn="auto">
              <a:spcBef>
                <a:spcPts val="0"/>
              </a:spcBef>
              <a:spcAft>
                <a:spcPts val="0"/>
              </a:spcAft>
              <a:defRPr>
                <a:ea typeface="+mn-ea"/>
              </a:defRPr>
            </a:lvl1pPr>
          </a:lstStyle>
          <a:p>
            <a:pPr>
              <a:defRPr/>
            </a:pPr>
            <a:fld id="{EA80AD7E-A5E6-4D3B-B8B2-9853C61C2F9D}" type="slidenum">
              <a:rPr lang="en-US" altLang="zh-CN"/>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692153"/>
            <a:ext cx="10972800" cy="543401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lvl1pPr fontAlgn="auto">
              <a:spcBef>
                <a:spcPts val="0"/>
              </a:spcBef>
              <a:spcAft>
                <a:spcPts val="0"/>
              </a:spcAft>
              <a:defRPr>
                <a:ea typeface="+mn-ea"/>
              </a:defRPr>
            </a:lvl1pPr>
          </a:lstStyle>
          <a:p>
            <a:pPr>
              <a:defRPr/>
            </a:pPr>
            <a:fld id="{525B431A-A03D-4B10-B178-77E0740F6AF5}" type="datetime1">
              <a:rPr lang="zh-CN" altLang="en-US" smtClean="0"/>
              <a:t>2025/4/5</a:t>
            </a:fld>
            <a:endParaRPr lang="en-US" altLang="zh-CN"/>
          </a:p>
        </p:txBody>
      </p:sp>
      <p:sp>
        <p:nvSpPr>
          <p:cNvPr id="4" name="页脚占位符 3"/>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5" name="灯片编号占位符 4"/>
          <p:cNvSpPr>
            <a:spLocks noGrp="1"/>
          </p:cNvSpPr>
          <p:nvPr>
            <p:ph type="sldNum" sz="quarter" idx="12"/>
          </p:nvPr>
        </p:nvSpPr>
        <p:spPr/>
        <p:txBody>
          <a:bodyPr/>
          <a:lstStyle>
            <a:lvl1pPr fontAlgn="auto">
              <a:spcBef>
                <a:spcPts val="0"/>
              </a:spcBef>
              <a:spcAft>
                <a:spcPts val="0"/>
              </a:spcAft>
              <a:defRPr>
                <a:ea typeface="+mn-ea"/>
              </a:defRPr>
            </a:lvl1pPr>
          </a:lstStyle>
          <a:p>
            <a:pPr>
              <a:defRPr/>
            </a:pPr>
            <a:fld id="{AC7891E4-1706-4167-A26F-B16FB1AD9788}" type="slidenum">
              <a:rPr lang="en-US" altLang="zh-CN"/>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09600" y="692150"/>
            <a:ext cx="10972800" cy="649288"/>
          </a:xfrm>
        </p:spPr>
        <p:txBody>
          <a:bodyPr/>
          <a:lstStyle/>
          <a:p>
            <a:r>
              <a:rPr lang="zh-CN" altLang="en-US"/>
              <a:t>单击此处编辑母版标题样式</a:t>
            </a:r>
          </a:p>
        </p:txBody>
      </p:sp>
      <p:sp>
        <p:nvSpPr>
          <p:cNvPr id="3" name="表格占位符 2"/>
          <p:cNvSpPr>
            <a:spLocks noGrp="1"/>
          </p:cNvSpPr>
          <p:nvPr>
            <p:ph type="tbl" idx="1"/>
          </p:nvPr>
        </p:nvSpPr>
        <p:spPr>
          <a:xfrm>
            <a:off x="609600" y="1600203"/>
            <a:ext cx="10972800" cy="4525963"/>
          </a:xfrm>
        </p:spPr>
        <p:txBody>
          <a:bodyPr/>
          <a:lstStyle/>
          <a:p>
            <a:pPr lvl="0"/>
            <a:endParaRPr lang="zh-CN" altLang="en-US" noProof="0"/>
          </a:p>
        </p:txBody>
      </p:sp>
      <p:sp>
        <p:nvSpPr>
          <p:cNvPr id="4" name="日期占位符 3"/>
          <p:cNvSpPr>
            <a:spLocks noGrp="1"/>
          </p:cNvSpPr>
          <p:nvPr>
            <p:ph type="dt" sz="half" idx="10"/>
          </p:nvPr>
        </p:nvSpPr>
        <p:spPr/>
        <p:txBody>
          <a:bodyPr/>
          <a:lstStyle>
            <a:lvl1pPr fontAlgn="auto">
              <a:spcBef>
                <a:spcPts val="0"/>
              </a:spcBef>
              <a:spcAft>
                <a:spcPts val="0"/>
              </a:spcAft>
              <a:defRPr>
                <a:ea typeface="+mn-ea"/>
              </a:defRPr>
            </a:lvl1pPr>
          </a:lstStyle>
          <a:p>
            <a:pPr>
              <a:defRPr/>
            </a:pPr>
            <a:fld id="{3D793B95-AEC5-4680-8DC6-003CC47A9181}" type="datetime1">
              <a:rPr lang="zh-CN" altLang="en-US" smtClean="0"/>
              <a:t>2025/4/5</a:t>
            </a:fld>
            <a:endParaRPr lang="en-US" altLang="zh-CN"/>
          </a:p>
        </p:txBody>
      </p:sp>
      <p:sp>
        <p:nvSpPr>
          <p:cNvPr id="5" name="页脚占位符 4"/>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6" name="灯片编号占位符 5"/>
          <p:cNvSpPr>
            <a:spLocks noGrp="1"/>
          </p:cNvSpPr>
          <p:nvPr>
            <p:ph type="sldNum" sz="quarter" idx="12"/>
          </p:nvPr>
        </p:nvSpPr>
        <p:spPr/>
        <p:txBody>
          <a:bodyPr/>
          <a:lstStyle>
            <a:lvl1pPr fontAlgn="auto">
              <a:spcBef>
                <a:spcPts val="0"/>
              </a:spcBef>
              <a:spcAft>
                <a:spcPts val="0"/>
              </a:spcAft>
              <a:defRPr>
                <a:ea typeface="+mn-ea"/>
              </a:defRPr>
            </a:lvl1pPr>
          </a:lstStyle>
          <a:p>
            <a:pPr>
              <a:defRPr/>
            </a:pPr>
            <a:fld id="{6E635F87-C31F-407F-931A-6FDA1E4C833C}" type="slidenum">
              <a:rPr lang="en-US" altLang="zh-CN"/>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lvl1pPr>
              <a:defRPr/>
            </a:lvl1pPr>
          </a:lstStyle>
          <a:p>
            <a:r>
              <a:rPr lang="en-US" altLang="zh-CN" dirty="0"/>
              <a:t>edit</a:t>
            </a:r>
            <a:endParaRPr lang="zh-CN" altLang="en-US" dirty="0"/>
          </a:p>
        </p:txBody>
      </p:sp>
      <p:sp>
        <p:nvSpPr>
          <p:cNvPr id="3" name="内容占位符 2"/>
          <p:cNvSpPr>
            <a:spLocks noGrp="1"/>
          </p:cNvSpPr>
          <p:nvPr>
            <p:ph idx="1" hasCustomPrompt="1"/>
          </p:nvPr>
        </p:nvSpPr>
        <p:spPr>
          <a:xfrm>
            <a:off x="609600" y="1196752"/>
            <a:ext cx="10972800" cy="5328592"/>
          </a:xfrm>
        </p:spPr>
        <p:txBody>
          <a:bodyPr/>
          <a:lstStyle>
            <a:lvl1pPr marL="342900" indent="-342900">
              <a:buSzPct val="70000"/>
              <a:buFont typeface="Wingdings" panose="05000000000000000000" pitchFamily="2" charset="2"/>
              <a:buChar char="u"/>
              <a:defRPr>
                <a:latin typeface="Times New Roman" panose="02020603050405020304" pitchFamily="18" charset="0"/>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altLang="zh-CN" dirty="0"/>
              <a:t>edit</a:t>
            </a:r>
            <a:endParaRPr lang="zh-CN" altLang="en-US" dirty="0"/>
          </a:p>
          <a:p>
            <a:pPr lvl="1"/>
            <a:r>
              <a:rPr lang="en-US" altLang="zh-CN" dirty="0"/>
              <a:t>edit</a:t>
            </a:r>
            <a:endParaRPr lang="zh-CN" altLang="en-US" dirty="0"/>
          </a:p>
          <a:p>
            <a:pPr lvl="2"/>
            <a:r>
              <a:rPr lang="en-US" altLang="zh-CN" dirty="0"/>
              <a:t>edit</a:t>
            </a:r>
            <a:endParaRPr lang="zh-CN" altLang="en-US" dirty="0"/>
          </a:p>
          <a:p>
            <a:pPr lvl="3"/>
            <a:r>
              <a:rPr lang="en-US" altLang="zh-CN" dirty="0"/>
              <a:t>edit</a:t>
            </a:r>
            <a:endParaRPr lang="zh-CN" altLang="en-US" dirty="0"/>
          </a:p>
          <a:p>
            <a:pPr lvl="4"/>
            <a:r>
              <a:rPr lang="en-US" altLang="zh-CN" dirty="0"/>
              <a:t>edit</a:t>
            </a:r>
            <a:endParaRPr lang="zh-CN" altLang="en-US" dirty="0"/>
          </a:p>
        </p:txBody>
      </p:sp>
      <p:sp>
        <p:nvSpPr>
          <p:cNvPr id="4" name="日期占位符 3"/>
          <p:cNvSpPr>
            <a:spLocks noGrp="1"/>
          </p:cNvSpPr>
          <p:nvPr>
            <p:ph type="dt" sz="half" idx="10"/>
          </p:nvPr>
        </p:nvSpPr>
        <p:spPr>
          <a:xfrm>
            <a:off x="623392" y="6669360"/>
            <a:ext cx="2844800" cy="188640"/>
          </a:xfrm>
        </p:spPr>
        <p:txBody>
          <a:bodyPr/>
          <a:lstStyle>
            <a:lvl1pPr fontAlgn="auto">
              <a:spcBef>
                <a:spcPts val="0"/>
              </a:spcBef>
              <a:spcAft>
                <a:spcPts val="0"/>
              </a:spcAft>
              <a:defRPr sz="1000">
                <a:latin typeface="Times New Roman" panose="02020603050405020304" pitchFamily="18" charset="0"/>
                <a:ea typeface="+mn-ea"/>
                <a:cs typeface="Times New Roman" panose="02020603050405020304" pitchFamily="18" charset="0"/>
              </a:defRPr>
            </a:lvl1pPr>
          </a:lstStyle>
          <a:p>
            <a:pPr>
              <a:defRPr/>
            </a:pPr>
            <a:fld id="{DEB49513-8473-421A-94F9-662920458FD7}" type="datetime1">
              <a:rPr lang="zh-CN" altLang="en-US" smtClean="0"/>
              <a:t>2025/4/5</a:t>
            </a:fld>
            <a:endParaRPr lang="en-US" altLang="zh-CN" dirty="0"/>
          </a:p>
        </p:txBody>
      </p:sp>
      <p:sp>
        <p:nvSpPr>
          <p:cNvPr id="5" name="页脚占位符 4"/>
          <p:cNvSpPr>
            <a:spLocks noGrp="1"/>
          </p:cNvSpPr>
          <p:nvPr>
            <p:ph type="ftr" sz="quarter" idx="11"/>
          </p:nvPr>
        </p:nvSpPr>
        <p:spPr>
          <a:xfrm>
            <a:off x="3791744" y="6669360"/>
            <a:ext cx="4608512" cy="216024"/>
          </a:xfrm>
        </p:spPr>
        <p:txBody>
          <a:bodyPr/>
          <a:lstStyle>
            <a:lvl1pPr fontAlgn="auto">
              <a:spcBef>
                <a:spcPts val="0"/>
              </a:spcBef>
              <a:spcAft>
                <a:spcPts val="0"/>
              </a:spcAft>
              <a:defRPr sz="1000" i="1">
                <a:latin typeface="Times New Roman" panose="02020603050405020304" pitchFamily="18" charset="0"/>
                <a:ea typeface="+mn-ea"/>
                <a:cs typeface="Times New Roman" panose="02020603050405020304" pitchFamily="18" charset="0"/>
              </a:defRPr>
            </a:lvl1pPr>
          </a:lstStyle>
          <a:p>
            <a:pPr>
              <a:defRPr/>
            </a:pPr>
            <a:r>
              <a:rPr lang="en-US" altLang="zh-CN"/>
              <a:t>Yi Jiao, IHEP, jiaoyi@ihep.ac.cn</a:t>
            </a:r>
            <a:endParaRPr lang="en-US" altLang="zh-CN" dirty="0"/>
          </a:p>
        </p:txBody>
      </p:sp>
      <p:sp>
        <p:nvSpPr>
          <p:cNvPr id="6" name="灯片编号占位符 5"/>
          <p:cNvSpPr>
            <a:spLocks noGrp="1"/>
          </p:cNvSpPr>
          <p:nvPr>
            <p:ph type="sldNum" sz="quarter" idx="12"/>
          </p:nvPr>
        </p:nvSpPr>
        <p:spPr>
          <a:xfrm>
            <a:off x="8784299" y="6669360"/>
            <a:ext cx="2844800" cy="216024"/>
          </a:xfrm>
        </p:spPr>
        <p:txBody>
          <a:bodyPr/>
          <a:lstStyle>
            <a:lvl1pPr fontAlgn="auto">
              <a:spcBef>
                <a:spcPts val="0"/>
              </a:spcBef>
              <a:spcAft>
                <a:spcPts val="0"/>
              </a:spcAft>
              <a:defRPr sz="1000">
                <a:latin typeface="Times New Roman" panose="02020603050405020304" pitchFamily="18" charset="0"/>
                <a:ea typeface="+mn-ea"/>
                <a:cs typeface="Times New Roman" panose="02020603050405020304" pitchFamily="18" charset="0"/>
              </a:defRPr>
            </a:lvl1pPr>
          </a:lstStyle>
          <a:p>
            <a:pPr>
              <a:defRPr/>
            </a:pPr>
            <a:fld id="{7CFD2C69-0BD4-41E4-AB27-AE65CFEAFB66}" type="slidenum">
              <a:rPr lang="en-US" altLang="zh-CN" smtClean="0"/>
              <a:t>‹#›</a:t>
            </a:fld>
            <a:endParaRPr lang="en-US"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fontAlgn="auto">
              <a:spcBef>
                <a:spcPts val="0"/>
              </a:spcBef>
              <a:spcAft>
                <a:spcPts val="0"/>
              </a:spcAft>
              <a:defRPr>
                <a:ea typeface="+mn-ea"/>
              </a:defRPr>
            </a:lvl1pPr>
          </a:lstStyle>
          <a:p>
            <a:pPr>
              <a:defRPr/>
            </a:pPr>
            <a:fld id="{D4F80207-2E0C-420A-9A66-ADAD49137ABC}" type="datetime1">
              <a:rPr lang="zh-CN" altLang="en-US" smtClean="0"/>
              <a:t>2025/4/5</a:t>
            </a:fld>
            <a:endParaRPr lang="en-US" altLang="zh-CN"/>
          </a:p>
        </p:txBody>
      </p:sp>
      <p:sp>
        <p:nvSpPr>
          <p:cNvPr id="5" name="页脚占位符 4"/>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6" name="灯片编号占位符 5"/>
          <p:cNvSpPr>
            <a:spLocks noGrp="1"/>
          </p:cNvSpPr>
          <p:nvPr>
            <p:ph type="sldNum" sz="quarter" idx="12"/>
          </p:nvPr>
        </p:nvSpPr>
        <p:spPr/>
        <p:txBody>
          <a:bodyPr/>
          <a:lstStyle>
            <a:lvl1pPr fontAlgn="auto">
              <a:spcBef>
                <a:spcPts val="0"/>
              </a:spcBef>
              <a:spcAft>
                <a:spcPts val="0"/>
              </a:spcAft>
              <a:defRPr>
                <a:ea typeface="+mn-ea"/>
              </a:defRPr>
            </a:lvl1pPr>
          </a:lstStyle>
          <a:p>
            <a:pPr>
              <a:defRPr/>
            </a:pPr>
            <a:fld id="{9EFEDECB-CBA4-4D7D-80B0-BEF6C0199E23}" type="slidenum">
              <a:rPr lang="en-US" altLang="zh-CN"/>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fontAlgn="auto">
              <a:spcBef>
                <a:spcPts val="0"/>
              </a:spcBef>
              <a:spcAft>
                <a:spcPts val="0"/>
              </a:spcAft>
              <a:defRPr>
                <a:ea typeface="+mn-ea"/>
              </a:defRPr>
            </a:lvl1pPr>
          </a:lstStyle>
          <a:p>
            <a:pPr>
              <a:defRPr/>
            </a:pPr>
            <a:fld id="{151A6A54-E311-4AFF-95DF-C2DF0A6F4630}" type="datetime1">
              <a:rPr lang="zh-CN" altLang="en-US" smtClean="0"/>
              <a:t>2025/4/5</a:t>
            </a:fld>
            <a:endParaRPr lang="en-US" altLang="zh-CN"/>
          </a:p>
        </p:txBody>
      </p:sp>
      <p:sp>
        <p:nvSpPr>
          <p:cNvPr id="6" name="页脚占位符 5"/>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7" name="灯片编号占位符 6"/>
          <p:cNvSpPr>
            <a:spLocks noGrp="1"/>
          </p:cNvSpPr>
          <p:nvPr>
            <p:ph type="sldNum" sz="quarter" idx="12"/>
          </p:nvPr>
        </p:nvSpPr>
        <p:spPr/>
        <p:txBody>
          <a:bodyPr/>
          <a:lstStyle>
            <a:lvl1pPr fontAlgn="auto">
              <a:spcBef>
                <a:spcPts val="0"/>
              </a:spcBef>
              <a:spcAft>
                <a:spcPts val="0"/>
              </a:spcAft>
              <a:defRPr>
                <a:ea typeface="+mn-ea"/>
              </a:defRPr>
            </a:lvl1pPr>
          </a:lstStyle>
          <a:p>
            <a:pPr>
              <a:defRPr/>
            </a:pPr>
            <a:fld id="{D3308572-51ED-4E5A-BD82-247633A73882}" type="slidenum">
              <a:rPr lang="en-US" altLang="zh-CN"/>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fontAlgn="auto">
              <a:spcBef>
                <a:spcPts val="0"/>
              </a:spcBef>
              <a:spcAft>
                <a:spcPts val="0"/>
              </a:spcAft>
              <a:defRPr>
                <a:ea typeface="+mn-ea"/>
              </a:defRPr>
            </a:lvl1pPr>
          </a:lstStyle>
          <a:p>
            <a:pPr>
              <a:defRPr/>
            </a:pPr>
            <a:fld id="{726EDC6D-7006-4004-BC9C-7A6F39F5114D}" type="datetime1">
              <a:rPr lang="zh-CN" altLang="en-US" smtClean="0"/>
              <a:t>2025/4/5</a:t>
            </a:fld>
            <a:endParaRPr lang="en-US" altLang="zh-CN"/>
          </a:p>
        </p:txBody>
      </p:sp>
      <p:sp>
        <p:nvSpPr>
          <p:cNvPr id="8" name="页脚占位符 7"/>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9" name="灯片编号占位符 8"/>
          <p:cNvSpPr>
            <a:spLocks noGrp="1"/>
          </p:cNvSpPr>
          <p:nvPr>
            <p:ph type="sldNum" sz="quarter" idx="12"/>
          </p:nvPr>
        </p:nvSpPr>
        <p:spPr/>
        <p:txBody>
          <a:bodyPr/>
          <a:lstStyle>
            <a:lvl1pPr fontAlgn="auto">
              <a:spcBef>
                <a:spcPts val="0"/>
              </a:spcBef>
              <a:spcAft>
                <a:spcPts val="0"/>
              </a:spcAft>
              <a:defRPr>
                <a:ea typeface="+mn-ea"/>
              </a:defRPr>
            </a:lvl1pPr>
          </a:lstStyle>
          <a:p>
            <a:pPr>
              <a:defRPr/>
            </a:pPr>
            <a:fld id="{83571052-B59C-4B3F-864C-FB346EA895AF}" type="slidenum">
              <a:rPr lang="en-US" altLang="zh-CN"/>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fontAlgn="auto">
              <a:spcBef>
                <a:spcPts val="0"/>
              </a:spcBef>
              <a:spcAft>
                <a:spcPts val="0"/>
              </a:spcAft>
              <a:defRPr>
                <a:ea typeface="+mn-ea"/>
              </a:defRPr>
            </a:lvl1pPr>
          </a:lstStyle>
          <a:p>
            <a:pPr>
              <a:defRPr/>
            </a:pPr>
            <a:fld id="{25DD3F29-4436-44D5-A344-4D96EC48E43F}" type="datetime1">
              <a:rPr lang="zh-CN" altLang="en-US" smtClean="0"/>
              <a:t>2025/4/5</a:t>
            </a:fld>
            <a:endParaRPr lang="en-US" altLang="zh-CN"/>
          </a:p>
        </p:txBody>
      </p:sp>
      <p:sp>
        <p:nvSpPr>
          <p:cNvPr id="4" name="页脚占位符 3"/>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5" name="灯片编号占位符 4"/>
          <p:cNvSpPr>
            <a:spLocks noGrp="1"/>
          </p:cNvSpPr>
          <p:nvPr>
            <p:ph type="sldNum" sz="quarter" idx="12"/>
          </p:nvPr>
        </p:nvSpPr>
        <p:spPr/>
        <p:txBody>
          <a:bodyPr/>
          <a:lstStyle>
            <a:lvl1pPr fontAlgn="auto">
              <a:spcBef>
                <a:spcPts val="0"/>
              </a:spcBef>
              <a:spcAft>
                <a:spcPts val="0"/>
              </a:spcAft>
              <a:defRPr>
                <a:ea typeface="+mn-ea"/>
              </a:defRPr>
            </a:lvl1pPr>
          </a:lstStyle>
          <a:p>
            <a:pPr>
              <a:defRPr/>
            </a:pPr>
            <a:fld id="{575B6CC9-9F95-4423-95AB-81D6F77353EC}" type="slidenum">
              <a:rPr lang="en-US" altLang="zh-CN"/>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fontAlgn="auto">
              <a:spcBef>
                <a:spcPts val="0"/>
              </a:spcBef>
              <a:spcAft>
                <a:spcPts val="0"/>
              </a:spcAft>
              <a:defRPr>
                <a:ea typeface="+mn-ea"/>
              </a:defRPr>
            </a:lvl1pPr>
          </a:lstStyle>
          <a:p>
            <a:pPr>
              <a:defRPr/>
            </a:pPr>
            <a:fld id="{A00D8E89-C9C0-4BF0-AF0F-17765B8A205F}" type="datetime1">
              <a:rPr lang="zh-CN" altLang="en-US" smtClean="0"/>
              <a:t>2025/4/5</a:t>
            </a:fld>
            <a:endParaRPr lang="en-US" altLang="zh-CN"/>
          </a:p>
        </p:txBody>
      </p:sp>
      <p:sp>
        <p:nvSpPr>
          <p:cNvPr id="3" name="页脚占位符 2"/>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4" name="灯片编号占位符 3"/>
          <p:cNvSpPr>
            <a:spLocks noGrp="1"/>
          </p:cNvSpPr>
          <p:nvPr>
            <p:ph type="sldNum" sz="quarter" idx="12"/>
          </p:nvPr>
        </p:nvSpPr>
        <p:spPr/>
        <p:txBody>
          <a:bodyPr/>
          <a:lstStyle>
            <a:lvl1pPr fontAlgn="auto">
              <a:spcBef>
                <a:spcPts val="0"/>
              </a:spcBef>
              <a:spcAft>
                <a:spcPts val="0"/>
              </a:spcAft>
              <a:defRPr>
                <a:ea typeface="+mn-ea"/>
              </a:defRPr>
            </a:lvl1pPr>
          </a:lstStyle>
          <a:p>
            <a:pPr>
              <a:defRPr/>
            </a:pPr>
            <a:fld id="{65A88111-BDD7-4F11-BB35-01005D65B755}" type="slidenum">
              <a:rPr lang="en-US" altLang="zh-CN"/>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fontAlgn="auto">
              <a:spcBef>
                <a:spcPts val="0"/>
              </a:spcBef>
              <a:spcAft>
                <a:spcPts val="0"/>
              </a:spcAft>
              <a:defRPr>
                <a:ea typeface="+mn-ea"/>
              </a:defRPr>
            </a:lvl1pPr>
          </a:lstStyle>
          <a:p>
            <a:pPr>
              <a:defRPr/>
            </a:pPr>
            <a:fld id="{8D509B8A-BA5F-4033-BA2D-AF904E5AB66A}" type="datetime1">
              <a:rPr lang="zh-CN" altLang="en-US" smtClean="0"/>
              <a:t>2025/4/5</a:t>
            </a:fld>
            <a:endParaRPr lang="en-US" altLang="zh-CN"/>
          </a:p>
        </p:txBody>
      </p:sp>
      <p:sp>
        <p:nvSpPr>
          <p:cNvPr id="6" name="页脚占位符 5"/>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7" name="灯片编号占位符 6"/>
          <p:cNvSpPr>
            <a:spLocks noGrp="1"/>
          </p:cNvSpPr>
          <p:nvPr>
            <p:ph type="sldNum" sz="quarter" idx="12"/>
          </p:nvPr>
        </p:nvSpPr>
        <p:spPr/>
        <p:txBody>
          <a:bodyPr/>
          <a:lstStyle>
            <a:lvl1pPr fontAlgn="auto">
              <a:spcBef>
                <a:spcPts val="0"/>
              </a:spcBef>
              <a:spcAft>
                <a:spcPts val="0"/>
              </a:spcAft>
              <a:defRPr>
                <a:ea typeface="+mn-ea"/>
              </a:defRPr>
            </a:lvl1pPr>
          </a:lstStyle>
          <a:p>
            <a:pPr>
              <a:defRPr/>
            </a:pPr>
            <a:fld id="{67AD998A-00F8-40F2-ACCC-F07527B16046}" type="slidenum">
              <a:rPr lang="en-US" altLang="zh-CN"/>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fontAlgn="auto">
              <a:spcBef>
                <a:spcPts val="0"/>
              </a:spcBef>
              <a:spcAft>
                <a:spcPts val="0"/>
              </a:spcAft>
              <a:defRPr>
                <a:ea typeface="+mn-ea"/>
              </a:defRPr>
            </a:lvl1pPr>
          </a:lstStyle>
          <a:p>
            <a:pPr>
              <a:defRPr/>
            </a:pPr>
            <a:fld id="{C3C2C68D-B27E-4624-8C66-44537DC67FD6}" type="datetime1">
              <a:rPr lang="zh-CN" altLang="en-US" smtClean="0"/>
              <a:t>2025/4/5</a:t>
            </a:fld>
            <a:endParaRPr lang="en-US" altLang="zh-CN"/>
          </a:p>
        </p:txBody>
      </p:sp>
      <p:sp>
        <p:nvSpPr>
          <p:cNvPr id="6" name="页脚占位符 5"/>
          <p:cNvSpPr>
            <a:spLocks noGrp="1"/>
          </p:cNvSpPr>
          <p:nvPr>
            <p:ph type="ftr" sz="quarter" idx="11"/>
          </p:nvPr>
        </p:nvSpPr>
        <p:spPr/>
        <p:txBody>
          <a:bodyPr/>
          <a:lstStyle>
            <a:lvl1pPr fontAlgn="auto">
              <a:spcBef>
                <a:spcPts val="0"/>
              </a:spcBef>
              <a:spcAft>
                <a:spcPts val="0"/>
              </a:spcAft>
              <a:defRPr>
                <a:ea typeface="+mn-ea"/>
              </a:defRPr>
            </a:lvl1pPr>
          </a:lstStyle>
          <a:p>
            <a:pPr>
              <a:defRPr/>
            </a:pPr>
            <a:r>
              <a:rPr lang="en-US" altLang="zh-CN"/>
              <a:t>Yi Jiao, IHEP, jiaoyi@ihep.ac.cn</a:t>
            </a:r>
          </a:p>
        </p:txBody>
      </p:sp>
      <p:sp>
        <p:nvSpPr>
          <p:cNvPr id="7" name="灯片编号占位符 6"/>
          <p:cNvSpPr>
            <a:spLocks noGrp="1"/>
          </p:cNvSpPr>
          <p:nvPr>
            <p:ph type="sldNum" sz="quarter" idx="12"/>
          </p:nvPr>
        </p:nvSpPr>
        <p:spPr/>
        <p:txBody>
          <a:bodyPr/>
          <a:lstStyle>
            <a:lvl1pPr fontAlgn="auto">
              <a:spcBef>
                <a:spcPts val="0"/>
              </a:spcBef>
              <a:spcAft>
                <a:spcPts val="0"/>
              </a:spcAft>
              <a:defRPr>
                <a:ea typeface="+mn-ea"/>
              </a:defRPr>
            </a:lvl1pPr>
          </a:lstStyle>
          <a:p>
            <a:pPr>
              <a:defRPr/>
            </a:pPr>
            <a:fld id="{B5381FB1-16EC-4F07-A117-C0F5C24771B9}" type="slidenum">
              <a:rPr lang="en-US" altLang="zh-CN"/>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5" name="Rectangle 11"/>
          <p:cNvSpPr>
            <a:spLocks noChangeArrowheads="1"/>
          </p:cNvSpPr>
          <p:nvPr/>
        </p:nvSpPr>
        <p:spPr bwMode="auto">
          <a:xfrm>
            <a:off x="0" y="0"/>
            <a:ext cx="12192000" cy="476250"/>
          </a:xfrm>
          <a:prstGeom prst="rect">
            <a:avLst/>
          </a:prstGeom>
          <a:solidFill>
            <a:srgbClr val="3399FF"/>
          </a:solidFill>
          <a:ln w="9525">
            <a:solidFill>
              <a:srgbClr val="3399FF"/>
            </a:solidFill>
            <a:miter lim="800000"/>
          </a:ln>
          <a:effectLst/>
        </p:spPr>
        <p:txBody>
          <a:bodyPr wrap="none" anchor="ctr"/>
          <a:lstStyle/>
          <a:p>
            <a:pPr>
              <a:defRPr/>
            </a:pPr>
            <a:endParaRPr lang="zh-CN" altLang="en-US">
              <a:solidFill>
                <a:srgbClr val="FFCC00"/>
              </a:solidFill>
              <a:effectLst>
                <a:outerShdw blurRad="38100" dist="38100" dir="2700000" algn="tl">
                  <a:srgbClr val="000000">
                    <a:alpha val="43137"/>
                  </a:srgbClr>
                </a:outerShdw>
              </a:effectLst>
              <a:latin typeface="+mn-lt"/>
            </a:endParaRPr>
          </a:p>
        </p:txBody>
      </p:sp>
      <p:sp>
        <p:nvSpPr>
          <p:cNvPr id="1027" name="Rectangle 2"/>
          <p:cNvSpPr>
            <a:spLocks noGrp="1" noChangeArrowheads="1"/>
          </p:cNvSpPr>
          <p:nvPr>
            <p:ph type="title"/>
          </p:nvPr>
        </p:nvSpPr>
        <p:spPr bwMode="auto">
          <a:xfrm>
            <a:off x="609600" y="476740"/>
            <a:ext cx="10972800" cy="575999"/>
          </a:xfrm>
          <a:prstGeom prst="rect">
            <a:avLst/>
          </a:prstGeom>
          <a:noFill/>
          <a:ln w="9525">
            <a:noFill/>
            <a:miter lim="800000"/>
          </a:ln>
        </p:spPr>
        <p:txBody>
          <a:bodyPr vert="horz" wrap="square" lIns="91440" tIns="45720" rIns="91440" bIns="45720" numCol="1" anchor="ctr" anchorCtr="0" compatLnSpc="1"/>
          <a:lstStyle/>
          <a:p>
            <a:pPr lvl="0"/>
            <a:r>
              <a:rPr lang="zh-CN" altLang="en-US" dirty="0"/>
              <a:t>单击此处编辑母版标题样式</a:t>
            </a:r>
          </a:p>
        </p:txBody>
      </p:sp>
      <p:sp>
        <p:nvSpPr>
          <p:cNvPr id="1028" name="Rectangle 3"/>
          <p:cNvSpPr>
            <a:spLocks noGrp="1" noChangeArrowheads="1"/>
          </p:cNvSpPr>
          <p:nvPr>
            <p:ph type="body" idx="1"/>
          </p:nvPr>
        </p:nvSpPr>
        <p:spPr bwMode="auto">
          <a:xfrm>
            <a:off x="609600" y="1196752"/>
            <a:ext cx="10972800" cy="5184576"/>
          </a:xfrm>
          <a:prstGeom prst="rect">
            <a:avLst/>
          </a:prstGeom>
          <a:noFill/>
          <a:ln w="9525">
            <a:noFill/>
            <a:miter lim="800000"/>
          </a:ln>
        </p:spPr>
        <p:txBody>
          <a:bodyPr vert="horz" wrap="square" lIns="91440" tIns="45720" rIns="91440" bIns="45720" numCol="1" anchor="t" anchorCtr="0" compatLnSpc="1"/>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 name="Rectangle 4"/>
          <p:cNvSpPr>
            <a:spLocks noGrp="1" noChangeArrowheads="1"/>
          </p:cNvSpPr>
          <p:nvPr>
            <p:ph type="dt" sz="half" idx="2"/>
          </p:nvPr>
        </p:nvSpPr>
        <p:spPr bwMode="auto">
          <a:xfrm>
            <a:off x="658284" y="6524635"/>
            <a:ext cx="2844800" cy="268139"/>
          </a:xfrm>
          <a:prstGeom prst="rect">
            <a:avLst/>
          </a:prstGeom>
          <a:noFill/>
          <a:ln w="9525">
            <a:noFill/>
            <a:miter lim="800000"/>
          </a:ln>
          <a:effectLst/>
        </p:spPr>
        <p:txBody>
          <a:bodyPr vert="horz" wrap="square" lIns="91440" tIns="45720" rIns="91440" bIns="45720" numCol="1" anchor="t" anchorCtr="0" compatLnSpc="1"/>
          <a:lstStyle>
            <a:lvl1pPr>
              <a:defRPr sz="1400">
                <a:solidFill>
                  <a:srgbClr val="000000"/>
                </a:solidFill>
                <a:effectLst/>
                <a:latin typeface="+mn-lt"/>
              </a:defRPr>
            </a:lvl1pPr>
          </a:lstStyle>
          <a:p>
            <a:pPr>
              <a:defRPr/>
            </a:pPr>
            <a:fld id="{3BD974BE-BB5C-489E-987B-5CC35B0D11DE}" type="datetime1">
              <a:rPr lang="zh-CN" altLang="en-US" smtClean="0"/>
              <a:t>2025/4/5</a:t>
            </a:fld>
            <a:endParaRPr lang="en-US" altLang="zh-CN"/>
          </a:p>
        </p:txBody>
      </p:sp>
      <p:sp>
        <p:nvSpPr>
          <p:cNvPr id="1029" name="Rectangle 5"/>
          <p:cNvSpPr>
            <a:spLocks noGrp="1" noChangeArrowheads="1"/>
          </p:cNvSpPr>
          <p:nvPr>
            <p:ph type="ftr" sz="quarter" idx="3"/>
          </p:nvPr>
        </p:nvSpPr>
        <p:spPr bwMode="auto">
          <a:xfrm>
            <a:off x="4165600" y="6514828"/>
            <a:ext cx="3860800" cy="268139"/>
          </a:xfrm>
          <a:prstGeom prst="rect">
            <a:avLst/>
          </a:prstGeom>
          <a:noFill/>
          <a:ln w="9525">
            <a:noFill/>
            <a:miter lim="800000"/>
          </a:ln>
          <a:effectLst/>
        </p:spPr>
        <p:txBody>
          <a:bodyPr vert="horz" wrap="square" lIns="91440" tIns="45720" rIns="91440" bIns="45720" numCol="1" anchor="t" anchorCtr="0" compatLnSpc="1"/>
          <a:lstStyle>
            <a:lvl1pPr algn="ctr">
              <a:defRPr sz="1400">
                <a:solidFill>
                  <a:srgbClr val="000000"/>
                </a:solidFill>
                <a:effectLst/>
                <a:latin typeface="+mn-lt"/>
              </a:defRPr>
            </a:lvl1pPr>
          </a:lstStyle>
          <a:p>
            <a:pPr>
              <a:defRPr/>
            </a:pPr>
            <a:r>
              <a:rPr lang="en-US" altLang="zh-CN"/>
              <a:t>Yi Jiao, IHEP, jiaoyi@ihep.ac.cn</a:t>
            </a:r>
            <a:endParaRPr lang="en-US" altLang="zh-CN" dirty="0"/>
          </a:p>
        </p:txBody>
      </p:sp>
      <p:sp>
        <p:nvSpPr>
          <p:cNvPr id="1030" name="Rectangle 6"/>
          <p:cNvSpPr>
            <a:spLocks noGrp="1" noChangeArrowheads="1"/>
          </p:cNvSpPr>
          <p:nvPr>
            <p:ph type="sldNum" sz="quarter" idx="4"/>
          </p:nvPr>
        </p:nvSpPr>
        <p:spPr bwMode="auto">
          <a:xfrm>
            <a:off x="8784299" y="6524635"/>
            <a:ext cx="2844800" cy="268139"/>
          </a:xfrm>
          <a:prstGeom prst="rect">
            <a:avLst/>
          </a:prstGeom>
          <a:noFill/>
          <a:ln w="9525">
            <a:noFill/>
            <a:miter lim="800000"/>
          </a:ln>
          <a:effectLst/>
        </p:spPr>
        <p:txBody>
          <a:bodyPr vert="horz" wrap="square" lIns="91440" tIns="45720" rIns="91440" bIns="45720" numCol="1" anchor="t" anchorCtr="0" compatLnSpc="1"/>
          <a:lstStyle>
            <a:lvl1pPr algn="r">
              <a:defRPr sz="1400">
                <a:solidFill>
                  <a:srgbClr val="000000"/>
                </a:solidFill>
                <a:effectLst/>
                <a:latin typeface="+mn-lt"/>
              </a:defRPr>
            </a:lvl1pPr>
          </a:lstStyle>
          <a:p>
            <a:pPr>
              <a:defRPr/>
            </a:pPr>
            <a:fld id="{8979549A-D8C2-435E-B85C-3FDCEF7D64DC}" type="slidenum">
              <a:rPr lang="en-US" altLang="zh-CN"/>
              <a:t>‹#›</a:t>
            </a:fld>
            <a:endParaRPr lang="en-US" altLang="zh-CN"/>
          </a:p>
        </p:txBody>
      </p:sp>
      <p:sp>
        <p:nvSpPr>
          <p:cNvPr id="1036" name="Rectangle 12"/>
          <p:cNvSpPr>
            <a:spLocks noChangeArrowheads="1"/>
          </p:cNvSpPr>
          <p:nvPr/>
        </p:nvSpPr>
        <p:spPr bwMode="auto">
          <a:xfrm>
            <a:off x="0" y="6742116"/>
            <a:ext cx="12192000" cy="115887"/>
          </a:xfrm>
          <a:prstGeom prst="rect">
            <a:avLst/>
          </a:prstGeom>
          <a:solidFill>
            <a:srgbClr val="3399FF"/>
          </a:solidFill>
          <a:ln w="9525">
            <a:solidFill>
              <a:srgbClr val="3399FF"/>
            </a:solidFill>
            <a:miter lim="800000"/>
          </a:ln>
          <a:effectLst/>
        </p:spPr>
        <p:txBody>
          <a:bodyPr wrap="none" anchor="ctr"/>
          <a:lstStyle/>
          <a:p>
            <a:pPr>
              <a:defRPr/>
            </a:pPr>
            <a:endParaRPr lang="zh-CN" altLang="en-US">
              <a:solidFill>
                <a:srgbClr val="FFCC00"/>
              </a:solidFill>
              <a:effectLst>
                <a:outerShdw blurRad="38100" dist="38100" dir="2700000" algn="tl">
                  <a:srgbClr val="000000">
                    <a:alpha val="43137"/>
                  </a:srgbClr>
                </a:outerShdw>
              </a:effectLst>
              <a:latin typeface="+mn-lt"/>
            </a:endParaRPr>
          </a:p>
        </p:txBody>
      </p:sp>
      <p:pic>
        <p:nvPicPr>
          <p:cNvPr id="1033" name="Picture 15" descr="输出向导-1"/>
          <p:cNvPicPr>
            <a:picLocks noChangeAspect="1" noChangeArrowheads="1"/>
          </p:cNvPicPr>
          <p:nvPr/>
        </p:nvPicPr>
        <p:blipFill>
          <a:blip r:embed="rId15" cstate="print"/>
          <a:srcRect/>
          <a:stretch>
            <a:fillRect/>
          </a:stretch>
        </p:blipFill>
        <p:spPr bwMode="auto">
          <a:xfrm>
            <a:off x="46568" y="44450"/>
            <a:ext cx="3456517" cy="3651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p:titleStyle>
    <p:bodyStyle>
      <a:lvl1pPr marL="342900" indent="-342900" algn="l" rtl="0" eaLnBrk="0" fontAlgn="base" hangingPunct="0">
        <a:spcBef>
          <a:spcPct val="10000"/>
        </a:spcBef>
        <a:spcAft>
          <a:spcPct val="30000"/>
        </a:spcAft>
        <a:buChar char="•"/>
        <a:defRPr sz="2600" b="1">
          <a:solidFill>
            <a:srgbClr val="000099"/>
          </a:solidFill>
          <a:latin typeface="Times New Roman" panose="02020603050405020304" pitchFamily="18" charset="0"/>
          <a:ea typeface="+mn-ea"/>
          <a:cs typeface="Times New Roman" panose="02020603050405020304" pitchFamily="18" charset="0"/>
        </a:defRPr>
      </a:lvl1pPr>
      <a:lvl2pPr marL="742950" indent="-285750" algn="l" rtl="0" eaLnBrk="0" fontAlgn="base" hangingPunct="0">
        <a:spcBef>
          <a:spcPct val="20000"/>
        </a:spcBef>
        <a:spcAft>
          <a:spcPct val="0"/>
        </a:spcAft>
        <a:buChar char="–"/>
        <a:defRPr sz="2400" b="1">
          <a:solidFill>
            <a:srgbClr val="009900"/>
          </a:solidFill>
          <a:latin typeface="Times New Roman" panose="02020603050405020304" pitchFamily="18" charset="0"/>
          <a:ea typeface="宋体" pitchFamily="2" charset="-122"/>
          <a:cs typeface="Times New Roman" panose="02020603050405020304" pitchFamily="18" charset="0"/>
        </a:defRPr>
      </a:lvl2pPr>
      <a:lvl3pPr marL="1143000" indent="-228600" algn="l" rtl="0" eaLnBrk="0" fontAlgn="base" hangingPunct="0">
        <a:spcBef>
          <a:spcPct val="20000"/>
        </a:spcBef>
        <a:spcAft>
          <a:spcPct val="0"/>
        </a:spcAft>
        <a:buChar char="•"/>
        <a:defRPr sz="2400">
          <a:solidFill>
            <a:schemeClr val="tx1"/>
          </a:solidFill>
          <a:latin typeface="Times New Roman" panose="02020603050405020304" pitchFamily="18" charset="0"/>
          <a:ea typeface="宋体" pitchFamily="2" charset="-122"/>
          <a:cs typeface="Times New Roman" panose="02020603050405020304" pitchFamily="18" charset="0"/>
        </a:defRPr>
      </a:lvl3pPr>
      <a:lvl4pPr marL="1600200" indent="-228600" algn="l" rtl="0" eaLnBrk="0" fontAlgn="base" hangingPunct="0">
        <a:spcBef>
          <a:spcPct val="20000"/>
        </a:spcBef>
        <a:spcAft>
          <a:spcPct val="0"/>
        </a:spcAft>
        <a:buChar char="–"/>
        <a:defRPr sz="2000">
          <a:solidFill>
            <a:schemeClr val="tx1"/>
          </a:solidFill>
          <a:latin typeface="Times New Roman" panose="02020603050405020304" pitchFamily="18" charset="0"/>
          <a:ea typeface="宋体" pitchFamily="2" charset="-122"/>
          <a:cs typeface="Times New Roman" panose="02020603050405020304"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anose="02020603050405020304" pitchFamily="18" charset="0"/>
          <a:ea typeface="宋体" pitchFamily="2" charset="-122"/>
          <a:cs typeface="Times New Roman" panose="02020603050405020304" pitchFamily="18" charset="0"/>
        </a:defRPr>
      </a:lvl5pPr>
      <a:lvl6pPr marL="2514600" indent="-228600" algn="l" rtl="0" fontAlgn="base">
        <a:spcBef>
          <a:spcPct val="20000"/>
        </a:spcBef>
        <a:spcAft>
          <a:spcPct val="0"/>
        </a:spcAft>
        <a:buChar char="»"/>
        <a:defRPr sz="2000">
          <a:solidFill>
            <a:schemeClr val="tx1"/>
          </a:solidFill>
          <a:latin typeface="+mn-lt"/>
          <a:ea typeface="宋体" pitchFamily="2" charset="-122"/>
        </a:defRPr>
      </a:lvl6pPr>
      <a:lvl7pPr marL="2971800" indent="-228600" algn="l" rtl="0" fontAlgn="base">
        <a:spcBef>
          <a:spcPct val="20000"/>
        </a:spcBef>
        <a:spcAft>
          <a:spcPct val="0"/>
        </a:spcAft>
        <a:buChar char="»"/>
        <a:defRPr sz="2000">
          <a:solidFill>
            <a:schemeClr val="tx1"/>
          </a:solidFill>
          <a:latin typeface="+mn-lt"/>
          <a:ea typeface="宋体" pitchFamily="2" charset="-122"/>
        </a:defRPr>
      </a:lvl7pPr>
      <a:lvl8pPr marL="3429000" indent="-228600" algn="l" rtl="0" fontAlgn="base">
        <a:spcBef>
          <a:spcPct val="20000"/>
        </a:spcBef>
        <a:spcAft>
          <a:spcPct val="0"/>
        </a:spcAft>
        <a:buChar char="»"/>
        <a:defRPr sz="2000">
          <a:solidFill>
            <a:schemeClr val="tx1"/>
          </a:solidFill>
          <a:latin typeface="+mn-lt"/>
          <a:ea typeface="宋体" pitchFamily="2" charset="-122"/>
        </a:defRPr>
      </a:lvl8pPr>
      <a:lvl9pPr marL="3886200" indent="-228600" algn="l" rtl="0" fontAlgn="base">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2.png"/><Relationship Id="rId7" Type="http://schemas.openxmlformats.org/officeDocument/2006/relationships/diagramColors" Target="../diagrams/colors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1.png"/><Relationship Id="rId7" Type="http://schemas.openxmlformats.org/officeDocument/2006/relationships/image" Target="../media/image44.png"/><Relationship Id="rId12"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7.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5.jpeg"/><Relationship Id="rId9" Type="http://schemas.openxmlformats.org/officeDocument/2006/relationships/image" Target="../media/image46.png"/></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副标题 2"/>
          <p:cNvSpPr>
            <a:spLocks noGrp="1"/>
          </p:cNvSpPr>
          <p:nvPr>
            <p:ph type="subTitle" idx="1"/>
          </p:nvPr>
        </p:nvSpPr>
        <p:spPr>
          <a:xfrm>
            <a:off x="4663802" y="4563026"/>
            <a:ext cx="2480320" cy="594166"/>
          </a:xfrm>
        </p:spPr>
        <p:txBody>
          <a:bodyPr/>
          <a:lstStyle/>
          <a:p>
            <a:r>
              <a:rPr lang="en-US" altLang="zh-CN" sz="2400" b="0" kern="1200" dirty="0">
                <a:solidFill>
                  <a:schemeClr val="tx1"/>
                </a:solidFill>
                <a:ea typeface="宋体" pitchFamily="2" charset="-122"/>
              </a:rPr>
              <a:t>2025-04-08</a:t>
            </a:r>
            <a:endParaRPr lang="zh-CN" altLang="en-US" sz="2400" b="0" kern="1200" dirty="0">
              <a:solidFill>
                <a:schemeClr val="tx1"/>
              </a:solidFill>
              <a:ea typeface="宋体" pitchFamily="2" charset="-122"/>
            </a:endParaRPr>
          </a:p>
        </p:txBody>
      </p:sp>
      <p:sp>
        <p:nvSpPr>
          <p:cNvPr id="6" name="标题 1"/>
          <p:cNvSpPr txBox="1"/>
          <p:nvPr/>
        </p:nvSpPr>
        <p:spPr bwMode="auto">
          <a:xfrm>
            <a:off x="1259446" y="1539420"/>
            <a:ext cx="9289032" cy="125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ctr" rtl="0" eaLnBrk="0" fontAlgn="base" hangingPunct="0">
              <a:lnSpc>
                <a:spcPct val="90000"/>
              </a:lnSpc>
              <a:spcBef>
                <a:spcPct val="0"/>
              </a:spcBef>
              <a:spcAft>
                <a:spcPct val="0"/>
              </a:spcAft>
              <a:defRPr sz="6000" kern="1200">
                <a:solidFill>
                  <a:schemeClr val="tx1"/>
                </a:solidFill>
                <a:latin typeface="华文中宋" panose="02010600040101010101" pitchFamily="2" charset="-122"/>
                <a:ea typeface="华文中宋" panose="02010600040101010101" pitchFamily="2" charset="-122"/>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a:lstStyle>
          <a:p>
            <a:r>
              <a:rPr lang="en-US" altLang="zh-CN" sz="3600" dirty="0">
                <a:solidFill>
                  <a:srgbClr val="0070C0"/>
                </a:solidFill>
                <a:latin typeface="Calibri" panose="020F0502020204030204" pitchFamily="34" charset="0"/>
                <a:ea typeface="+mn-ea"/>
                <a:cs typeface="Calibri" panose="020F0502020204030204" pitchFamily="34" charset="0"/>
              </a:rPr>
              <a:t>Serval Applications of Machine Learning at HEPS</a:t>
            </a:r>
            <a:endParaRPr lang="zh-CN" altLang="en-US" sz="3600" dirty="0">
              <a:solidFill>
                <a:srgbClr val="0070C0"/>
              </a:solidFill>
              <a:latin typeface="Calibri" panose="020F0502020204030204" pitchFamily="34" charset="0"/>
              <a:ea typeface="+mn-ea"/>
              <a:cs typeface="Calibri" panose="020F0502020204030204" pitchFamily="34" charset="0"/>
            </a:endParaRPr>
          </a:p>
        </p:txBody>
      </p:sp>
      <p:sp>
        <p:nvSpPr>
          <p:cNvPr id="7" name="矩形 6"/>
          <p:cNvSpPr/>
          <p:nvPr/>
        </p:nvSpPr>
        <p:spPr>
          <a:xfrm flipV="1">
            <a:off x="1847528" y="2954719"/>
            <a:ext cx="8064896" cy="45719"/>
          </a:xfrm>
          <a:prstGeom prst="rect">
            <a:avLst/>
          </a:prstGeom>
          <a:solidFill>
            <a:srgbClr val="01458E"/>
          </a:solidFill>
          <a:ln>
            <a:solidFill>
              <a:srgbClr val="0145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文本框 1"/>
          <p:cNvSpPr txBox="1"/>
          <p:nvPr/>
        </p:nvSpPr>
        <p:spPr>
          <a:xfrm>
            <a:off x="2783632" y="3717032"/>
            <a:ext cx="6120680" cy="523220"/>
          </a:xfrm>
          <a:prstGeom prst="rect">
            <a:avLst/>
          </a:prstGeom>
          <a:noFill/>
        </p:spPr>
        <p:txBody>
          <a:bodyPr wrap="square" rtlCol="0">
            <a:spAutoFit/>
          </a:bodyPr>
          <a:lstStyle/>
          <a:p>
            <a:pPr algn="ctr"/>
            <a:r>
              <a:rPr lang="en-US" altLang="zh-CN" sz="2800" b="1" dirty="0">
                <a:latin typeface="等线" panose="02010600030101010101" pitchFamily="2" charset="-122"/>
                <a:ea typeface="等线" panose="02010600030101010101" pitchFamily="2" charset="-122"/>
              </a:rPr>
              <a:t>Wei Bao, </a:t>
            </a:r>
            <a:r>
              <a:rPr lang="en-US" altLang="zh-CN" sz="2800" b="1" dirty="0" err="1">
                <a:latin typeface="等线" panose="02010600030101010101" pitchFamily="2" charset="-122"/>
                <a:ea typeface="等线" panose="02010600030101010101" pitchFamily="2" charset="-122"/>
              </a:rPr>
              <a:t>Xiaohan</a:t>
            </a:r>
            <a:r>
              <a:rPr lang="zh-CN" altLang="en-US" sz="2800" b="1" dirty="0">
                <a:latin typeface="等线" panose="02010600030101010101" pitchFamily="2" charset="-122"/>
                <a:ea typeface="等线" panose="02010600030101010101" pitchFamily="2" charset="-122"/>
              </a:rPr>
              <a:t> </a:t>
            </a:r>
            <a:r>
              <a:rPr lang="en-US" altLang="zh-CN" sz="2800" b="1" dirty="0">
                <a:latin typeface="等线" panose="02010600030101010101" pitchFamily="2" charset="-122"/>
                <a:ea typeface="等线" panose="02010600030101010101" pitchFamily="2" charset="-122"/>
              </a:rPr>
              <a:t>Lu, Yi</a:t>
            </a:r>
            <a:r>
              <a:rPr lang="zh-CN" altLang="en-US" sz="2800" b="1" dirty="0">
                <a:latin typeface="等线" panose="02010600030101010101" pitchFamily="2" charset="-122"/>
                <a:ea typeface="等线" panose="02010600030101010101" pitchFamily="2" charset="-122"/>
              </a:rPr>
              <a:t> </a:t>
            </a:r>
            <a:r>
              <a:rPr lang="en-US" altLang="zh-CN" sz="2800" b="1" dirty="0">
                <a:latin typeface="等线" panose="02010600030101010101" pitchFamily="2" charset="-122"/>
                <a:ea typeface="等线" panose="02010600030101010101" pitchFamily="2" charset="-122"/>
              </a:rPr>
              <a:t>Jiao</a:t>
            </a:r>
            <a:endParaRPr lang="zh-CN" altLang="en-US" sz="2800" b="1" dirty="0">
              <a:latin typeface="等线" panose="02010600030101010101" pitchFamily="2" charset="-122"/>
              <a:ea typeface="等线"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表, 折线图&#10;&#10;AI 生成的内容可能不正确。">
            <a:extLst>
              <a:ext uri="{FF2B5EF4-FFF2-40B4-BE49-F238E27FC236}">
                <a16:creationId xmlns:a16="http://schemas.microsoft.com/office/drawing/2014/main" id="{FE05CFA8-4346-6406-1041-0E132982165F}"/>
              </a:ext>
            </a:extLst>
          </p:cNvPr>
          <p:cNvPicPr>
            <a:picLocks noChangeAspect="1"/>
          </p:cNvPicPr>
          <p:nvPr/>
        </p:nvPicPr>
        <p:blipFill>
          <a:blip r:embed="rId3"/>
          <a:stretch>
            <a:fillRect/>
          </a:stretch>
        </p:blipFill>
        <p:spPr>
          <a:xfrm>
            <a:off x="234417" y="1340768"/>
            <a:ext cx="6120680" cy="4872220"/>
          </a:xfrm>
          <a:prstGeom prst="rect">
            <a:avLst/>
          </a:prstGeom>
        </p:spPr>
      </p:pic>
      <p:pic>
        <p:nvPicPr>
          <p:cNvPr id="6" name="图片 5" descr="acbafcfee213bbb9cbdae050b416b9f">
            <a:extLst>
              <a:ext uri="{FF2B5EF4-FFF2-40B4-BE49-F238E27FC236}">
                <a16:creationId xmlns:a16="http://schemas.microsoft.com/office/drawing/2014/main" id="{9646C7A6-10D2-3E57-0D80-A36634465D20}"/>
              </a:ext>
            </a:extLst>
          </p:cNvPr>
          <p:cNvPicPr>
            <a:picLocks noChangeAspect="1"/>
          </p:cNvPicPr>
          <p:nvPr/>
        </p:nvPicPr>
        <p:blipFill>
          <a:blip r:embed="rId4"/>
          <a:stretch>
            <a:fillRect/>
          </a:stretch>
        </p:blipFill>
        <p:spPr>
          <a:xfrm>
            <a:off x="6528048" y="2078003"/>
            <a:ext cx="5567496" cy="3950319"/>
          </a:xfrm>
          <a:prstGeom prst="rect">
            <a:avLst/>
          </a:prstGeom>
        </p:spPr>
      </p:pic>
      <p:sp>
        <p:nvSpPr>
          <p:cNvPr id="7" name="文本框 6">
            <a:extLst>
              <a:ext uri="{FF2B5EF4-FFF2-40B4-BE49-F238E27FC236}">
                <a16:creationId xmlns:a16="http://schemas.microsoft.com/office/drawing/2014/main" id="{DCF45F96-7AD0-7582-9E05-AF1F65618C03}"/>
              </a:ext>
            </a:extLst>
          </p:cNvPr>
          <p:cNvSpPr txBox="1"/>
          <p:nvPr/>
        </p:nvSpPr>
        <p:spPr>
          <a:xfrm>
            <a:off x="1199456" y="6112923"/>
            <a:ext cx="3399329" cy="369332"/>
          </a:xfrm>
          <a:prstGeom prst="rect">
            <a:avLst/>
          </a:prstGeom>
          <a:noFill/>
        </p:spPr>
        <p:txBody>
          <a:bodyPr wrap="none" rtlCol="0">
            <a:spAutoFit/>
          </a:bodyPr>
          <a:lstStyle/>
          <a:p>
            <a:r>
              <a:rPr kumimoji="1" lang="en-US" altLang="zh-CN" b="1" dirty="0">
                <a:latin typeface="Times New Roman" panose="02020603050405020304" pitchFamily="18" charset="0"/>
                <a:cs typeface="Times New Roman" panose="02020603050405020304" pitchFamily="18" charset="0"/>
              </a:rPr>
              <a:t>Different Sampling Rate</a:t>
            </a:r>
            <a:r>
              <a:rPr kumimoji="1" lang="zh-CN" altLang="en-US" b="1" dirty="0">
                <a:latin typeface="Times New Roman" panose="02020603050405020304" pitchFamily="18" charset="0"/>
                <a:cs typeface="Times New Roman" panose="02020603050405020304" pitchFamily="18" charset="0"/>
              </a:rPr>
              <a:t> </a:t>
            </a:r>
            <a:r>
              <a:rPr kumimoji="1" lang="en-US" altLang="zh-CN" b="1" dirty="0">
                <a:latin typeface="Times New Roman" panose="02020603050405020304" pitchFamily="18" charset="0"/>
                <a:cs typeface="Times New Roman" panose="02020603050405020304" pitchFamily="18" charset="0"/>
              </a:rPr>
              <a:t>/ Model</a:t>
            </a:r>
            <a:endParaRPr kumimoji="1" lang="zh-CN" altLang="en-US" b="1" dirty="0">
              <a:latin typeface="Times New Roman" panose="02020603050405020304" pitchFamily="18" charset="0"/>
              <a:cs typeface="Times New Roman" panose="02020603050405020304" pitchFamily="18" charset="0"/>
            </a:endParaRPr>
          </a:p>
        </p:txBody>
      </p:sp>
      <p:sp>
        <p:nvSpPr>
          <p:cNvPr id="8" name="文本框 7">
            <a:extLst>
              <a:ext uri="{FF2B5EF4-FFF2-40B4-BE49-F238E27FC236}">
                <a16:creationId xmlns:a16="http://schemas.microsoft.com/office/drawing/2014/main" id="{CCEC2E12-B9D8-E250-84A1-7050AA9A39A3}"/>
              </a:ext>
            </a:extLst>
          </p:cNvPr>
          <p:cNvSpPr txBox="1"/>
          <p:nvPr/>
        </p:nvSpPr>
        <p:spPr>
          <a:xfrm>
            <a:off x="8093352" y="6028322"/>
            <a:ext cx="2899192" cy="369332"/>
          </a:xfrm>
          <a:prstGeom prst="rect">
            <a:avLst/>
          </a:prstGeom>
          <a:noFill/>
        </p:spPr>
        <p:txBody>
          <a:bodyPr wrap="none" rtlCol="0">
            <a:spAutoFit/>
          </a:bodyPr>
          <a:lstStyle/>
          <a:p>
            <a:r>
              <a:rPr kumimoji="1" lang="en-US" altLang="zh-CN" b="1" dirty="0">
                <a:latin typeface="Times New Roman" panose="02020603050405020304" pitchFamily="18" charset="0"/>
                <a:cs typeface="Times New Roman" panose="02020603050405020304" pitchFamily="18" charset="0"/>
              </a:rPr>
              <a:t>Different Sampling Method</a:t>
            </a:r>
            <a:endParaRPr kumimoji="1" lang="zh-CN" altLang="en-US" b="1" dirty="0">
              <a:latin typeface="Times New Roman" panose="02020603050405020304" pitchFamily="18" charset="0"/>
              <a:cs typeface="Times New Roman" panose="02020603050405020304" pitchFamily="18" charset="0"/>
            </a:endParaRPr>
          </a:p>
        </p:txBody>
      </p:sp>
      <p:sp>
        <p:nvSpPr>
          <p:cNvPr id="10" name="文本框 9">
            <a:extLst>
              <a:ext uri="{FF2B5EF4-FFF2-40B4-BE49-F238E27FC236}">
                <a16:creationId xmlns:a16="http://schemas.microsoft.com/office/drawing/2014/main" id="{0D039ED1-4B2C-99D7-28C5-9E93514AAB12}"/>
              </a:ext>
            </a:extLst>
          </p:cNvPr>
          <p:cNvSpPr txBox="1"/>
          <p:nvPr/>
        </p:nvSpPr>
        <p:spPr>
          <a:xfrm>
            <a:off x="6960097" y="1115848"/>
            <a:ext cx="3528392" cy="646331"/>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The prediction accuracy of the survival status of all initial particles.</a:t>
            </a:r>
            <a:endParaRPr kumimoji="1" lang="zh-CN" altLang="en-US" dirty="0">
              <a:latin typeface="Times New Roman" panose="02020603050405020304" pitchFamily="18" charset="0"/>
              <a:cs typeface="Times New Roman" panose="02020603050405020304" pitchFamily="18" charset="0"/>
            </a:endParaRPr>
          </a:p>
        </p:txBody>
      </p:sp>
      <p:cxnSp>
        <p:nvCxnSpPr>
          <p:cNvPr id="12" name="直线箭头连接符 11">
            <a:extLst>
              <a:ext uri="{FF2B5EF4-FFF2-40B4-BE49-F238E27FC236}">
                <a16:creationId xmlns:a16="http://schemas.microsoft.com/office/drawing/2014/main" id="{C1E2EE9B-A86F-CE7F-33AC-A4187CC8D6D1}"/>
              </a:ext>
            </a:extLst>
          </p:cNvPr>
          <p:cNvCxnSpPr>
            <a:cxnSpLocks/>
          </p:cNvCxnSpPr>
          <p:nvPr/>
        </p:nvCxnSpPr>
        <p:spPr bwMode="auto">
          <a:xfrm flipH="1">
            <a:off x="6888088" y="1765733"/>
            <a:ext cx="576064" cy="565580"/>
          </a:xfrm>
          <a:prstGeom prst="straightConnector1">
            <a:avLst/>
          </a:prstGeom>
          <a:solidFill>
            <a:schemeClr val="accent1"/>
          </a:solidFill>
          <a:ln w="50800" cap="flat" cmpd="sng" algn="ctr">
            <a:solidFill>
              <a:schemeClr val="bg2"/>
            </a:solidFill>
            <a:prstDash val="solid"/>
            <a:round/>
            <a:headEnd type="none" w="med" len="med"/>
            <a:tailEnd type="triangle"/>
          </a:ln>
        </p:spPr>
      </p:cxnSp>
      <p:sp>
        <p:nvSpPr>
          <p:cNvPr id="2" name="标题 1">
            <a:extLst>
              <a:ext uri="{FF2B5EF4-FFF2-40B4-BE49-F238E27FC236}">
                <a16:creationId xmlns:a16="http://schemas.microsoft.com/office/drawing/2014/main" id="{21EE668B-830E-476B-E92A-981D01599A33}"/>
              </a:ext>
            </a:extLst>
          </p:cNvPr>
          <p:cNvSpPr txBox="1">
            <a:spLocks/>
          </p:cNvSpPr>
          <p:nvPr/>
        </p:nvSpPr>
        <p:spPr bwMode="auto">
          <a:xfrm>
            <a:off x="426886" y="415461"/>
            <a:ext cx="11338228"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sz="2800" kern="0" dirty="0">
                <a:solidFill>
                  <a:srgbClr val="0070C0"/>
                </a:solidFill>
              </a:rPr>
              <a:t>Accuracy Comparison of Results with Different Hyperparameters</a:t>
            </a:r>
          </a:p>
        </p:txBody>
      </p:sp>
    </p:spTree>
    <p:extLst>
      <p:ext uri="{BB962C8B-B14F-4D97-AF65-F5344CB8AC3E}">
        <p14:creationId xmlns:p14="http://schemas.microsoft.com/office/powerpoint/2010/main" val="2246989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Fig 7">
            <a:extLst>
              <a:ext uri="{FF2B5EF4-FFF2-40B4-BE49-F238E27FC236}">
                <a16:creationId xmlns:a16="http://schemas.microsoft.com/office/drawing/2014/main" id="{E7F23C02-27F6-0A5B-4B4E-05000A00163C}"/>
              </a:ext>
            </a:extLst>
          </p:cNvPr>
          <p:cNvPicPr>
            <a:picLocks noChangeAspect="1"/>
          </p:cNvPicPr>
          <p:nvPr/>
        </p:nvPicPr>
        <p:blipFill>
          <a:blip r:embed="rId3"/>
          <a:stretch>
            <a:fillRect/>
          </a:stretch>
        </p:blipFill>
        <p:spPr>
          <a:xfrm>
            <a:off x="3143672" y="548680"/>
            <a:ext cx="7685690" cy="6129337"/>
          </a:xfrm>
          <a:prstGeom prst="rect">
            <a:avLst/>
          </a:prstGeom>
          <a:noFill/>
        </p:spPr>
      </p:pic>
      <p:sp>
        <p:nvSpPr>
          <p:cNvPr id="3" name="灯片编号占位符 2" hidden="1">
            <a:extLst>
              <a:ext uri="{FF2B5EF4-FFF2-40B4-BE49-F238E27FC236}">
                <a16:creationId xmlns:a16="http://schemas.microsoft.com/office/drawing/2014/main" id="{94FCA682-49EF-5219-0100-5926059C4410}"/>
              </a:ext>
            </a:extLst>
          </p:cNvPr>
          <p:cNvSpPr>
            <a:spLocks noGrp="1"/>
          </p:cNvSpPr>
          <p:nvPr>
            <p:ph type="sldNum" sz="quarter" idx="12"/>
          </p:nvPr>
        </p:nvSpPr>
        <p:spPr/>
        <p:txBody>
          <a:bodyPr/>
          <a:lstStyle/>
          <a:p>
            <a:pPr>
              <a:spcAft>
                <a:spcPts val="600"/>
              </a:spcAft>
              <a:defRPr/>
            </a:pPr>
            <a:fld id="{65A88111-BDD7-4F11-BB35-01005D65B755}" type="slidenum">
              <a:rPr lang="en-US" altLang="zh-CN" smtClean="0"/>
              <a:pPr>
                <a:spcAft>
                  <a:spcPts val="600"/>
                </a:spcAft>
                <a:defRPr/>
              </a:pPr>
              <a:t>11</a:t>
            </a:fld>
            <a:endParaRPr lang="en-US" altLang="zh-CN"/>
          </a:p>
        </p:txBody>
      </p:sp>
      <p:sp>
        <p:nvSpPr>
          <p:cNvPr id="5" name="文本框 4">
            <a:extLst>
              <a:ext uri="{FF2B5EF4-FFF2-40B4-BE49-F238E27FC236}">
                <a16:creationId xmlns:a16="http://schemas.microsoft.com/office/drawing/2014/main" id="{8A0755E4-7968-941A-6115-7F622666C909}"/>
              </a:ext>
            </a:extLst>
          </p:cNvPr>
          <p:cNvSpPr txBox="1"/>
          <p:nvPr/>
        </p:nvSpPr>
        <p:spPr>
          <a:xfrm>
            <a:off x="592824" y="1196752"/>
            <a:ext cx="2365391" cy="646331"/>
          </a:xfrm>
          <a:prstGeom prst="rect">
            <a:avLst/>
          </a:prstGeom>
          <a:noFill/>
        </p:spPr>
        <p:txBody>
          <a:bodyPr wrap="none" rtlCol="0">
            <a:spAutoFit/>
          </a:bodyPr>
          <a:lstStyle/>
          <a:p>
            <a:r>
              <a:rPr kumimoji="1" lang="en-US" altLang="zh-CN" b="1" dirty="0">
                <a:latin typeface="Times New Roman" panose="02020603050405020304" pitchFamily="18" charset="0"/>
                <a:cs typeface="Times New Roman" panose="02020603050405020304" pitchFamily="18" charset="0"/>
              </a:rPr>
              <a:t>Test</a:t>
            </a:r>
            <a:r>
              <a:rPr kumimoji="1" lang="zh-CN" altLang="en-US" b="1" dirty="0">
                <a:latin typeface="Times New Roman" panose="02020603050405020304" pitchFamily="18" charset="0"/>
                <a:cs typeface="Times New Roman" panose="02020603050405020304" pitchFamily="18" charset="0"/>
              </a:rPr>
              <a:t> </a:t>
            </a:r>
            <a:r>
              <a:rPr kumimoji="1" lang="en-US" altLang="zh-CN" b="1" dirty="0">
                <a:latin typeface="Times New Roman" panose="02020603050405020304" pitchFamily="18" charset="0"/>
                <a:cs typeface="Times New Roman" panose="02020603050405020304" pitchFamily="18" charset="0"/>
              </a:rPr>
              <a:t>ML method</a:t>
            </a:r>
            <a:br>
              <a:rPr kumimoji="1" lang="en-US" altLang="zh-CN" b="1" dirty="0">
                <a:latin typeface="Times New Roman" panose="02020603050405020304" pitchFamily="18" charset="0"/>
                <a:cs typeface="Times New Roman" panose="02020603050405020304" pitchFamily="18" charset="0"/>
              </a:rPr>
            </a:br>
            <a:r>
              <a:rPr kumimoji="1" lang="en-US" altLang="zh-CN" b="1" dirty="0">
                <a:latin typeface="Times New Roman" panose="02020603050405020304" pitchFamily="18" charset="0"/>
                <a:cs typeface="Times New Roman" panose="02020603050405020304" pitchFamily="18" charset="0"/>
              </a:rPr>
              <a:t>in different</a:t>
            </a:r>
            <a:r>
              <a:rPr kumimoji="1" lang="zh-CN" altLang="en-US" b="1" dirty="0">
                <a:latin typeface="Times New Roman" panose="02020603050405020304" pitchFamily="18" charset="0"/>
                <a:cs typeface="Times New Roman" panose="02020603050405020304" pitchFamily="18" charset="0"/>
              </a:rPr>
              <a:t> </a:t>
            </a:r>
            <a:r>
              <a:rPr kumimoji="1" lang="en-US" altLang="zh-CN" b="1" dirty="0">
                <a:latin typeface="Times New Roman" panose="02020603050405020304" pitchFamily="18" charset="0"/>
                <a:cs typeface="Times New Roman" panose="02020603050405020304" pitchFamily="18" charset="0"/>
              </a:rPr>
              <a:t>Lattices</a:t>
            </a:r>
            <a:r>
              <a:rPr kumimoji="1" lang="zh-CN" altLang="en-US" b="1" dirty="0">
                <a:latin typeface="Times New Roman" panose="02020603050405020304" pitchFamily="18" charset="0"/>
                <a:cs typeface="Times New Roman" panose="02020603050405020304" pitchFamily="18" charset="0"/>
              </a:rPr>
              <a:t>：</a:t>
            </a:r>
          </a:p>
        </p:txBody>
      </p:sp>
      <p:sp>
        <p:nvSpPr>
          <p:cNvPr id="6" name="文本框 5">
            <a:extLst>
              <a:ext uri="{FF2B5EF4-FFF2-40B4-BE49-F238E27FC236}">
                <a16:creationId xmlns:a16="http://schemas.microsoft.com/office/drawing/2014/main" id="{4F40C9A7-7524-B237-01B7-DE7884736279}"/>
              </a:ext>
            </a:extLst>
          </p:cNvPr>
          <p:cNvSpPr txBox="1"/>
          <p:nvPr/>
        </p:nvSpPr>
        <p:spPr>
          <a:xfrm>
            <a:off x="665579" y="4437112"/>
            <a:ext cx="2107180" cy="369332"/>
          </a:xfrm>
          <a:prstGeom prst="rect">
            <a:avLst/>
          </a:prstGeom>
          <a:noFill/>
        </p:spPr>
        <p:txBody>
          <a:bodyPr wrap="none" rtlCol="0">
            <a:spAutoFit/>
          </a:bodyPr>
          <a:lstStyle/>
          <a:p>
            <a:r>
              <a:rPr kumimoji="1" lang="en-US" altLang="zh-CN" dirty="0">
                <a:latin typeface="Times New Roman" panose="02020603050405020304" pitchFamily="18" charset="0"/>
                <a:cs typeface="Times New Roman" panose="02020603050405020304" pitchFamily="18" charset="0"/>
              </a:rPr>
              <a:t>Average Error: ~ 6%</a:t>
            </a:r>
            <a:endParaRPr kumimoji="1"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2926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5F877C-CED9-719B-ABE2-2F605F6CC9E2}"/>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E4DD9EB0-CAE3-7436-9D61-A16AF85FA2CD}"/>
              </a:ext>
            </a:extLst>
          </p:cNvPr>
          <p:cNvSpPr txBox="1"/>
          <p:nvPr/>
        </p:nvSpPr>
        <p:spPr>
          <a:xfrm>
            <a:off x="2207568" y="3068960"/>
            <a:ext cx="8136905" cy="1668342"/>
          </a:xfrm>
          <a:prstGeom prst="rect">
            <a:avLst/>
          </a:prstGeom>
          <a:noFill/>
        </p:spPr>
        <p:txBody>
          <a:bodyPr wrap="square" rtlCol="0">
            <a:spAutoFit/>
          </a:bodyPr>
          <a:lstStyle/>
          <a:p>
            <a:pPr marL="342900" indent="-342900">
              <a:lnSpc>
                <a:spcPct val="200000"/>
              </a:lnSpc>
              <a:buFont typeface="Wingdings" panose="05000000000000000000" pitchFamily="2" charset="2"/>
              <a:buChar char="Ø"/>
            </a:pPr>
            <a:r>
              <a:rPr lang="en-US" altLang="zh-CN" dirty="0"/>
              <a:t>Data-driven Evaluation and Optimization of </a:t>
            </a:r>
            <a:r>
              <a:rPr lang="en-US" altLang="zh-CN" dirty="0" err="1"/>
              <a:t>Touschek</a:t>
            </a:r>
            <a:r>
              <a:rPr lang="en-US" altLang="zh-CN" dirty="0"/>
              <a:t> Lifetime</a:t>
            </a:r>
          </a:p>
          <a:p>
            <a:pPr marL="342900" indent="-342900">
              <a:lnSpc>
                <a:spcPct val="200000"/>
              </a:lnSpc>
              <a:buFont typeface="Wingdings" panose="05000000000000000000" pitchFamily="2" charset="2"/>
              <a:buChar char="Ø"/>
            </a:pPr>
            <a:r>
              <a:rPr lang="en-US" altLang="zh-CN" sz="1800" b="1" dirty="0"/>
              <a:t>Optimize beam lifetime</a:t>
            </a:r>
            <a:r>
              <a:rPr lang="zh-CN" altLang="en-US" sz="1800" b="1" dirty="0"/>
              <a:t> </a:t>
            </a:r>
            <a:r>
              <a:rPr lang="en-US" altLang="zh-CN" sz="1800" b="1" dirty="0"/>
              <a:t>using</a:t>
            </a:r>
            <a:r>
              <a:rPr lang="zh-CN" altLang="en-US" sz="1800" b="1" dirty="0"/>
              <a:t> </a:t>
            </a:r>
            <a:r>
              <a:rPr lang="en-US" altLang="zh-CN" sz="1800" b="1" dirty="0" err="1"/>
              <a:t>Sextupole</a:t>
            </a:r>
            <a:r>
              <a:rPr lang="en-US" altLang="zh-CN" sz="1800" b="1" dirty="0"/>
              <a:t> combinations </a:t>
            </a:r>
            <a:endParaRPr lang="en-US" altLang="zh-CN" dirty="0"/>
          </a:p>
          <a:p>
            <a:pPr marL="342900" indent="-342900">
              <a:lnSpc>
                <a:spcPct val="200000"/>
              </a:lnSpc>
              <a:buFont typeface="Wingdings" panose="05000000000000000000" pitchFamily="2" charset="2"/>
              <a:buChar char="Ø"/>
            </a:pPr>
            <a:r>
              <a:rPr lang="en-US" altLang="zh-CN" dirty="0"/>
              <a:t>Vacuum early warning of HEPS based on CNN</a:t>
            </a:r>
          </a:p>
        </p:txBody>
      </p:sp>
      <p:sp>
        <p:nvSpPr>
          <p:cNvPr id="7" name="标题 1">
            <a:extLst>
              <a:ext uri="{FF2B5EF4-FFF2-40B4-BE49-F238E27FC236}">
                <a16:creationId xmlns:a16="http://schemas.microsoft.com/office/drawing/2014/main" id="{DB815315-55CE-5B56-AE7D-8F13245EE46E}"/>
              </a:ext>
            </a:extLst>
          </p:cNvPr>
          <p:cNvSpPr txBox="1">
            <a:spLocks/>
          </p:cNvSpPr>
          <p:nvPr/>
        </p:nvSpPr>
        <p:spPr bwMode="auto">
          <a:xfrm>
            <a:off x="1703512" y="2276872"/>
            <a:ext cx="8784976"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Several Machine Learning Applications</a:t>
            </a:r>
          </a:p>
        </p:txBody>
      </p:sp>
    </p:spTree>
    <p:extLst>
      <p:ext uri="{BB962C8B-B14F-4D97-AF65-F5344CB8AC3E}">
        <p14:creationId xmlns:p14="http://schemas.microsoft.com/office/powerpoint/2010/main" val="970247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07B3552C-A021-18CA-BC34-BAE7BA78C493}"/>
              </a:ext>
            </a:extLst>
          </p:cNvPr>
          <p:cNvSpPr>
            <a:spLocks noGrp="1"/>
          </p:cNvSpPr>
          <p:nvPr>
            <p:ph type="sldNum" sz="quarter" idx="12"/>
          </p:nvPr>
        </p:nvSpPr>
        <p:spPr/>
        <p:txBody>
          <a:bodyPr/>
          <a:lstStyle/>
          <a:p>
            <a:pPr>
              <a:defRPr/>
            </a:pPr>
            <a:fld id="{7CFD2C69-0BD4-41E4-AB27-AE65CFEAFB66}" type="slidenum">
              <a:rPr lang="en-US" altLang="zh-CN" smtClean="0"/>
              <a:t>13</a:t>
            </a:fld>
            <a:endParaRPr lang="en-US" altLang="zh-CN" dirty="0"/>
          </a:p>
        </p:txBody>
      </p:sp>
      <p:sp>
        <p:nvSpPr>
          <p:cNvPr id="6" name="标题 1">
            <a:extLst>
              <a:ext uri="{FF2B5EF4-FFF2-40B4-BE49-F238E27FC236}">
                <a16:creationId xmlns:a16="http://schemas.microsoft.com/office/drawing/2014/main" id="{1D24DCD2-8CF5-34CE-6F9B-A31DA5124FF2}"/>
              </a:ext>
            </a:extLst>
          </p:cNvPr>
          <p:cNvSpPr txBox="1">
            <a:spLocks/>
          </p:cNvSpPr>
          <p:nvPr/>
        </p:nvSpPr>
        <p:spPr bwMode="auto">
          <a:xfrm>
            <a:off x="868726" y="471603"/>
            <a:ext cx="10585176"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Why do this?</a:t>
            </a:r>
          </a:p>
        </p:txBody>
      </p:sp>
      <p:pic>
        <p:nvPicPr>
          <p:cNvPr id="9" name="图片 8">
            <a:extLst>
              <a:ext uri="{FF2B5EF4-FFF2-40B4-BE49-F238E27FC236}">
                <a16:creationId xmlns:a16="http://schemas.microsoft.com/office/drawing/2014/main" id="{18C24D6A-0E28-2877-56F2-F0C143C70FB1}"/>
              </a:ext>
            </a:extLst>
          </p:cNvPr>
          <p:cNvPicPr>
            <a:picLocks noChangeAspect="1"/>
          </p:cNvPicPr>
          <p:nvPr/>
        </p:nvPicPr>
        <p:blipFill>
          <a:blip r:embed="rId3"/>
          <a:stretch>
            <a:fillRect/>
          </a:stretch>
        </p:blipFill>
        <p:spPr>
          <a:xfrm>
            <a:off x="1331504" y="1630385"/>
            <a:ext cx="3352800" cy="3365500"/>
          </a:xfrm>
          <a:prstGeom prst="rect">
            <a:avLst/>
          </a:prstGeom>
        </p:spPr>
      </p:pic>
      <p:sp>
        <p:nvSpPr>
          <p:cNvPr id="10" name="文本框 9">
            <a:extLst>
              <a:ext uri="{FF2B5EF4-FFF2-40B4-BE49-F238E27FC236}">
                <a16:creationId xmlns:a16="http://schemas.microsoft.com/office/drawing/2014/main" id="{C733037A-AD34-874A-FF50-A05D8CD5BAAB}"/>
              </a:ext>
            </a:extLst>
          </p:cNvPr>
          <p:cNvSpPr txBox="1"/>
          <p:nvPr/>
        </p:nvSpPr>
        <p:spPr>
          <a:xfrm>
            <a:off x="5507968" y="2045025"/>
            <a:ext cx="5700600" cy="707886"/>
          </a:xfrm>
          <a:prstGeom prst="rect">
            <a:avLst/>
          </a:prstGeom>
          <a:noFill/>
        </p:spPr>
        <p:txBody>
          <a:bodyPr wrap="none" rtlCol="0">
            <a:spAutoFit/>
          </a:bodyPr>
          <a:lstStyle/>
          <a:p>
            <a:r>
              <a:rPr lang="en-US" altLang="zh-CN" sz="2000" dirty="0">
                <a:latin typeface="Times New Roman" panose="02020603050405020304" pitchFamily="18" charset="0"/>
                <a:cs typeface="Times New Roman" panose="02020603050405020304" pitchFamily="18" charset="0"/>
              </a:rPr>
              <a:t>HEPS has 12 </a:t>
            </a:r>
            <a:r>
              <a:rPr lang="en-US" altLang="zh-CN" sz="2000" dirty="0" err="1">
                <a:latin typeface="Times New Roman" panose="02020603050405020304" pitchFamily="18" charset="0"/>
                <a:cs typeface="Times New Roman" panose="02020603050405020304" pitchFamily="18" charset="0"/>
              </a:rPr>
              <a:t>sextupole</a:t>
            </a:r>
            <a:r>
              <a:rPr lang="en-US" altLang="zh-CN" sz="2000" dirty="0">
                <a:latin typeface="Times New Roman" panose="02020603050405020304" pitchFamily="18" charset="0"/>
                <a:cs typeface="Times New Roman" panose="02020603050405020304" pitchFamily="18" charset="0"/>
              </a:rPr>
              <a:t> groups</a:t>
            </a:r>
            <a:br>
              <a:rPr lang="en-US" altLang="zh-CN" sz="2000" dirty="0">
                <a:latin typeface="Times New Roman" panose="02020603050405020304" pitchFamily="18" charset="0"/>
                <a:cs typeface="Times New Roman" panose="02020603050405020304" pitchFamily="18" charset="0"/>
              </a:rPr>
            </a:br>
            <a:r>
              <a:rPr lang="en-US" altLang="zh-CN" sz="2000" b="1" dirty="0">
                <a:latin typeface="Times New Roman" panose="02020603050405020304" pitchFamily="18" charset="0"/>
                <a:cs typeface="Times New Roman" panose="02020603050405020304" pitchFamily="18" charset="0"/>
              </a:rPr>
              <a:t>leading to infinitely many possible combinations</a:t>
            </a:r>
            <a:r>
              <a:rPr lang="zh-CN" altLang="en-US" sz="2000" b="1" dirty="0">
                <a:latin typeface="Times New Roman" panose="02020603050405020304" pitchFamily="18" charset="0"/>
                <a:cs typeface="Times New Roman" panose="02020603050405020304" pitchFamily="18" charset="0"/>
              </a:rPr>
              <a:t>！</a:t>
            </a:r>
            <a:endParaRPr kumimoji="1" lang="zh-CN" altLang="en-US" sz="2000" b="1" dirty="0">
              <a:latin typeface="Times New Roman" panose="02020603050405020304" pitchFamily="18" charset="0"/>
              <a:cs typeface="Times New Roman" panose="02020603050405020304" pitchFamily="18" charset="0"/>
            </a:endParaRPr>
          </a:p>
        </p:txBody>
      </p:sp>
      <p:cxnSp>
        <p:nvCxnSpPr>
          <p:cNvPr id="12" name="直线箭头连接符 11">
            <a:extLst>
              <a:ext uri="{FF2B5EF4-FFF2-40B4-BE49-F238E27FC236}">
                <a16:creationId xmlns:a16="http://schemas.microsoft.com/office/drawing/2014/main" id="{FFFB6C17-B219-B389-363D-CD7CD4C303AA}"/>
              </a:ext>
            </a:extLst>
          </p:cNvPr>
          <p:cNvCxnSpPr>
            <a:endCxn id="10" idx="1"/>
          </p:cNvCxnSpPr>
          <p:nvPr/>
        </p:nvCxnSpPr>
        <p:spPr bwMode="auto">
          <a:xfrm>
            <a:off x="4283832" y="2398968"/>
            <a:ext cx="1224136" cy="0"/>
          </a:xfrm>
          <a:prstGeom prst="straightConnector1">
            <a:avLst/>
          </a:prstGeom>
          <a:solidFill>
            <a:schemeClr val="accent1"/>
          </a:solidFill>
          <a:ln w="76200" cap="flat" cmpd="sng" algn="ctr">
            <a:solidFill>
              <a:schemeClr val="bg2"/>
            </a:solidFill>
            <a:prstDash val="solid"/>
            <a:round/>
            <a:headEnd type="none" w="med" len="med"/>
            <a:tailEnd type="triangle"/>
          </a:ln>
        </p:spPr>
      </p:cxnSp>
      <p:sp>
        <p:nvSpPr>
          <p:cNvPr id="13" name="文本框 12">
            <a:extLst>
              <a:ext uri="{FF2B5EF4-FFF2-40B4-BE49-F238E27FC236}">
                <a16:creationId xmlns:a16="http://schemas.microsoft.com/office/drawing/2014/main" id="{D68573D2-B212-D451-2D0F-B0032C794364}"/>
              </a:ext>
            </a:extLst>
          </p:cNvPr>
          <p:cNvSpPr txBox="1"/>
          <p:nvPr/>
        </p:nvSpPr>
        <p:spPr>
          <a:xfrm>
            <a:off x="5507968" y="3313135"/>
            <a:ext cx="5832172" cy="646331"/>
          </a:xfrm>
          <a:prstGeom prst="rect">
            <a:avLst/>
          </a:prstGeom>
          <a:noFill/>
        </p:spPr>
        <p:txBody>
          <a:bodyPr wrap="square" rtlCol="0">
            <a:spAutoFit/>
          </a:bodyPr>
          <a:lstStyle/>
          <a:p>
            <a:r>
              <a:rPr lang="en-US" altLang="zh-CN" b="1" dirty="0">
                <a:solidFill>
                  <a:srgbClr val="FF0000"/>
                </a:solidFill>
                <a:latin typeface="Times New Roman" panose="02020603050405020304" pitchFamily="18" charset="0"/>
                <a:cs typeface="Times New Roman" panose="02020603050405020304" pitchFamily="18" charset="0"/>
              </a:rPr>
              <a:t>Searching for the optimal combination is a computationally intensive and time-consuming challenge.</a:t>
            </a:r>
            <a:endParaRPr kumimoji="1" lang="zh-CN" altLang="en-US" b="1" dirty="0">
              <a:solidFill>
                <a:srgbClr val="FF0000"/>
              </a:solidFill>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id="{20FD4394-0427-3F4D-C4EF-E32700CDD68C}"/>
              </a:ext>
            </a:extLst>
          </p:cNvPr>
          <p:cNvSpPr txBox="1"/>
          <p:nvPr/>
        </p:nvSpPr>
        <p:spPr>
          <a:xfrm>
            <a:off x="5860694" y="4763996"/>
            <a:ext cx="4719562" cy="400110"/>
          </a:xfrm>
          <a:prstGeom prst="rect">
            <a:avLst/>
          </a:prstGeom>
          <a:noFill/>
        </p:spPr>
        <p:txBody>
          <a:bodyPr wrap="none" rtlCol="0">
            <a:spAutoFit/>
          </a:bodyPr>
          <a:lstStyle/>
          <a:p>
            <a:r>
              <a:rPr kumimoji="1" lang="en-US" altLang="zh-CN" sz="2000" b="1" dirty="0"/>
              <a:t>So… we can use</a:t>
            </a:r>
            <a:r>
              <a:rPr kumimoji="1" lang="zh-CN" altLang="en-US" sz="2000" b="1" dirty="0"/>
              <a:t> </a:t>
            </a:r>
            <a:r>
              <a:rPr kumimoji="1" lang="en-US" altLang="zh-CN" sz="2000" b="1" dirty="0"/>
              <a:t>Machine</a:t>
            </a:r>
            <a:r>
              <a:rPr kumimoji="1" lang="zh-CN" altLang="en-US" sz="2000" b="1" dirty="0"/>
              <a:t> </a:t>
            </a:r>
            <a:r>
              <a:rPr kumimoji="1" lang="en-US" altLang="zh-CN" sz="2000" b="1" dirty="0"/>
              <a:t>Learning</a:t>
            </a:r>
            <a:r>
              <a:rPr kumimoji="1" lang="zh-CN" altLang="en-US" sz="2000" b="1" dirty="0"/>
              <a:t>！</a:t>
            </a:r>
          </a:p>
        </p:txBody>
      </p:sp>
    </p:spTree>
    <p:extLst>
      <p:ext uri="{BB962C8B-B14F-4D97-AF65-F5344CB8AC3E}">
        <p14:creationId xmlns:p14="http://schemas.microsoft.com/office/powerpoint/2010/main" val="3516613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5A2C0-AFDC-A595-8489-D524F516F2C0}"/>
            </a:ext>
          </a:extLst>
        </p:cNvPr>
        <p:cNvGrpSpPr/>
        <p:nvPr/>
      </p:nvGrpSpPr>
      <p:grpSpPr>
        <a:xfrm>
          <a:off x="0" y="0"/>
          <a:ext cx="0" cy="0"/>
          <a:chOff x="0" y="0"/>
          <a:chExt cx="0" cy="0"/>
        </a:xfrm>
      </p:grpSpPr>
      <p:sp>
        <p:nvSpPr>
          <p:cNvPr id="8" name="标题 1">
            <a:extLst>
              <a:ext uri="{FF2B5EF4-FFF2-40B4-BE49-F238E27FC236}">
                <a16:creationId xmlns:a16="http://schemas.microsoft.com/office/drawing/2014/main" id="{A2B63D4D-3AF6-E445-F953-2320D721678E}"/>
              </a:ext>
            </a:extLst>
          </p:cNvPr>
          <p:cNvSpPr txBox="1">
            <a:spLocks/>
          </p:cNvSpPr>
          <p:nvPr/>
        </p:nvSpPr>
        <p:spPr bwMode="auto">
          <a:xfrm>
            <a:off x="868726" y="471603"/>
            <a:ext cx="10585176"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Simulation Steps</a:t>
            </a:r>
          </a:p>
        </p:txBody>
      </p:sp>
      <p:sp>
        <p:nvSpPr>
          <p:cNvPr id="10" name="文本框 9">
            <a:extLst>
              <a:ext uri="{FF2B5EF4-FFF2-40B4-BE49-F238E27FC236}">
                <a16:creationId xmlns:a16="http://schemas.microsoft.com/office/drawing/2014/main" id="{E93DE570-2BD1-36BC-1124-D04411F24182}"/>
              </a:ext>
            </a:extLst>
          </p:cNvPr>
          <p:cNvSpPr txBox="1"/>
          <p:nvPr/>
        </p:nvSpPr>
        <p:spPr>
          <a:xfrm>
            <a:off x="4245292" y="6212089"/>
            <a:ext cx="3701415" cy="348615"/>
          </a:xfrm>
          <a:prstGeom prst="rect">
            <a:avLst/>
          </a:prstGeom>
          <a:noFill/>
        </p:spPr>
        <p:txBody>
          <a:bodyPr wrap="square" rtlCol="0">
            <a:noAutofit/>
          </a:bodyPr>
          <a:lstStyle/>
          <a:p>
            <a:pPr algn="ctr"/>
            <a:r>
              <a:rPr lang="en-US" altLang="zh-CN" sz="1600" b="0" dirty="0">
                <a:solidFill>
                  <a:schemeClr val="tx1"/>
                </a:solidFill>
                <a:latin typeface="Times New Roman" panose="02020603050405020304" pitchFamily="18" charset="0"/>
                <a:ea typeface="微软雅黑" panose="020B0503020204020204" charset="-122"/>
                <a:cs typeface="Times New Roman" panose="02020603050405020304" pitchFamily="18" charset="0"/>
              </a:rPr>
              <a:t>The Simulation flow</a:t>
            </a:r>
            <a:endParaRPr lang="zh-CN" altLang="en-US" sz="1600" b="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3" name="文本框 2">
            <a:extLst>
              <a:ext uri="{FF2B5EF4-FFF2-40B4-BE49-F238E27FC236}">
                <a16:creationId xmlns:a16="http://schemas.microsoft.com/office/drawing/2014/main" id="{C3AFB013-C00D-79AF-7E99-596E90ECA9ED}"/>
              </a:ext>
            </a:extLst>
          </p:cNvPr>
          <p:cNvSpPr txBox="1"/>
          <p:nvPr/>
        </p:nvSpPr>
        <p:spPr>
          <a:xfrm>
            <a:off x="803411" y="1180097"/>
            <a:ext cx="10585176" cy="392928"/>
          </a:xfrm>
          <a:prstGeom prst="rect">
            <a:avLst/>
          </a:prstGeom>
          <a:noFill/>
        </p:spPr>
        <p:txBody>
          <a:bodyPr wrap="square">
            <a:spAutoFit/>
          </a:bodyPr>
          <a:lstStyle/>
          <a:p>
            <a:pPr>
              <a:lnSpc>
                <a:spcPct val="120000"/>
              </a:lnSpc>
            </a:pPr>
            <a:r>
              <a:rPr lang="en-US" altLang="zh-CN" sz="1800" b="1" dirty="0">
                <a:latin typeface="Times New Roman" panose="02020603050405020304" pitchFamily="18" charset="0"/>
                <a:cs typeface="Times New Roman" panose="02020603050405020304" pitchFamily="18" charset="0"/>
                <a:sym typeface="+mn-ea"/>
              </a:rPr>
              <a:t>Target</a:t>
            </a:r>
            <a:r>
              <a:rPr lang="zh-CN" altLang="en-US" sz="1800" b="1" dirty="0">
                <a:latin typeface="Times New Roman" panose="02020603050405020304" pitchFamily="18" charset="0"/>
                <a:cs typeface="Times New Roman" panose="02020603050405020304" pitchFamily="18" charset="0"/>
                <a:sym typeface="+mn-ea"/>
              </a:rPr>
              <a:t>：</a:t>
            </a:r>
            <a:r>
              <a:rPr lang="en-US" altLang="zh-CN" sz="1800" dirty="0">
                <a:latin typeface="Times New Roman" panose="02020603050405020304" pitchFamily="18" charset="0"/>
                <a:cs typeface="Times New Roman" panose="02020603050405020304" pitchFamily="18" charset="0"/>
                <a:sym typeface="+mn-ea"/>
              </a:rPr>
              <a:t> Adjusting the intensity of the </a:t>
            </a:r>
            <a:r>
              <a:rPr lang="en-US" altLang="zh-CN" sz="1800" dirty="0" err="1">
                <a:latin typeface="Times New Roman" panose="02020603050405020304" pitchFamily="18" charset="0"/>
                <a:cs typeface="Times New Roman" panose="02020603050405020304" pitchFamily="18" charset="0"/>
                <a:sym typeface="+mn-ea"/>
              </a:rPr>
              <a:t>Sextupole</a:t>
            </a:r>
            <a:r>
              <a:rPr lang="en-US" altLang="zh-CN" sz="1800" dirty="0">
                <a:latin typeface="Times New Roman" panose="02020603050405020304" pitchFamily="18" charset="0"/>
                <a:cs typeface="Times New Roman" panose="02020603050405020304" pitchFamily="18" charset="0"/>
                <a:sym typeface="+mn-ea"/>
              </a:rPr>
              <a:t> to optimize the injection efficiency and </a:t>
            </a:r>
            <a:r>
              <a:rPr lang="en-US" altLang="zh-CN" sz="1800" dirty="0" err="1">
                <a:latin typeface="Times New Roman" panose="02020603050405020304" pitchFamily="18" charset="0"/>
                <a:cs typeface="Times New Roman" panose="02020603050405020304" pitchFamily="18" charset="0"/>
                <a:sym typeface="+mn-ea"/>
              </a:rPr>
              <a:t>Touschek</a:t>
            </a:r>
            <a:r>
              <a:rPr lang="en-US" altLang="zh-CN" sz="1800" dirty="0">
                <a:latin typeface="Times New Roman" panose="02020603050405020304" pitchFamily="18" charset="0"/>
                <a:cs typeface="Times New Roman" panose="02020603050405020304" pitchFamily="18" charset="0"/>
                <a:sym typeface="+mn-ea"/>
              </a:rPr>
              <a:t> lifetime</a:t>
            </a:r>
            <a:endParaRPr lang="zh-CN" altLang="en-US" sz="1800" dirty="0">
              <a:latin typeface="Times New Roman" panose="02020603050405020304" pitchFamily="18" charset="0"/>
              <a:cs typeface="Times New Roman" panose="02020603050405020304" pitchFamily="18" charset="0"/>
              <a:sym typeface="+mn-ea"/>
            </a:endParaRPr>
          </a:p>
        </p:txBody>
      </p:sp>
      <p:pic>
        <p:nvPicPr>
          <p:cNvPr id="5" name="图片 4">
            <a:extLst>
              <a:ext uri="{FF2B5EF4-FFF2-40B4-BE49-F238E27FC236}">
                <a16:creationId xmlns:a16="http://schemas.microsoft.com/office/drawing/2014/main" id="{8821C8F4-8B95-6CC4-F91C-4FED03539ACE}"/>
              </a:ext>
            </a:extLst>
          </p:cNvPr>
          <p:cNvPicPr>
            <a:picLocks noChangeAspect="1"/>
          </p:cNvPicPr>
          <p:nvPr/>
        </p:nvPicPr>
        <p:blipFill>
          <a:blip r:embed="rId3"/>
          <a:stretch>
            <a:fillRect/>
          </a:stretch>
        </p:blipFill>
        <p:spPr>
          <a:xfrm>
            <a:off x="1069462" y="1685101"/>
            <a:ext cx="10053076" cy="4444117"/>
          </a:xfrm>
          <a:prstGeom prst="rect">
            <a:avLst/>
          </a:prstGeom>
        </p:spPr>
      </p:pic>
    </p:spTree>
    <p:extLst>
      <p:ext uri="{BB962C8B-B14F-4D97-AF65-F5344CB8AC3E}">
        <p14:creationId xmlns:p14="http://schemas.microsoft.com/office/powerpoint/2010/main" val="2462358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FEB3A904-ABBB-2109-6D33-B781EC799786}"/>
              </a:ext>
            </a:extLst>
          </p:cNvPr>
          <p:cNvSpPr>
            <a:spLocks noGrp="1"/>
          </p:cNvSpPr>
          <p:nvPr>
            <p:ph type="sldNum" sz="quarter" idx="12"/>
          </p:nvPr>
        </p:nvSpPr>
        <p:spPr/>
        <p:txBody>
          <a:bodyPr/>
          <a:lstStyle/>
          <a:p>
            <a:pPr>
              <a:defRPr/>
            </a:pPr>
            <a:fld id="{7CFD2C69-0BD4-41E4-AB27-AE65CFEAFB66}" type="slidenum">
              <a:rPr lang="en-US" altLang="zh-CN" smtClean="0"/>
              <a:t>15</a:t>
            </a:fld>
            <a:endParaRPr lang="en-US" altLang="zh-CN" dirty="0"/>
          </a:p>
        </p:txBody>
      </p:sp>
      <p:sp>
        <p:nvSpPr>
          <p:cNvPr id="6" name="文本框 5">
            <a:extLst>
              <a:ext uri="{FF2B5EF4-FFF2-40B4-BE49-F238E27FC236}">
                <a16:creationId xmlns:a16="http://schemas.microsoft.com/office/drawing/2014/main" id="{FD97125B-A6A8-EB2D-D886-3F644941F391}"/>
              </a:ext>
            </a:extLst>
          </p:cNvPr>
          <p:cNvSpPr txBox="1"/>
          <p:nvPr/>
        </p:nvSpPr>
        <p:spPr>
          <a:xfrm>
            <a:off x="5447928" y="5912315"/>
            <a:ext cx="1845377" cy="369332"/>
          </a:xfrm>
          <a:prstGeom prst="rect">
            <a:avLst/>
          </a:prstGeom>
          <a:noFill/>
        </p:spPr>
        <p:txBody>
          <a:bodyPr wrap="none" rtlCol="0">
            <a:spAutoFit/>
          </a:bodyPr>
          <a:lstStyle/>
          <a:p>
            <a:r>
              <a:rPr kumimoji="1" lang="en-US" altLang="zh-CN" dirty="0">
                <a:latin typeface="Times New Roman" panose="02020603050405020304" pitchFamily="18" charset="0"/>
                <a:cs typeface="Times New Roman" panose="02020603050405020304" pitchFamily="18" charset="0"/>
              </a:rPr>
              <a:t>Simulation Result</a:t>
            </a:r>
            <a:endParaRPr kumimoji="1" lang="zh-CN" altLang="en-US" dirty="0">
              <a:latin typeface="Times New Roman" panose="02020603050405020304" pitchFamily="18" charset="0"/>
              <a:cs typeface="Times New Roman" panose="02020603050405020304" pitchFamily="18" charset="0"/>
            </a:endParaRPr>
          </a:p>
        </p:txBody>
      </p:sp>
      <p:sp>
        <p:nvSpPr>
          <p:cNvPr id="8" name="标题 1">
            <a:extLst>
              <a:ext uri="{FF2B5EF4-FFF2-40B4-BE49-F238E27FC236}">
                <a16:creationId xmlns:a16="http://schemas.microsoft.com/office/drawing/2014/main" id="{0F9DF5A4-BAC4-4F82-78D5-3F1EB1FF1955}"/>
              </a:ext>
            </a:extLst>
          </p:cNvPr>
          <p:cNvSpPr txBox="1">
            <a:spLocks/>
          </p:cNvSpPr>
          <p:nvPr/>
        </p:nvSpPr>
        <p:spPr bwMode="auto">
          <a:xfrm>
            <a:off x="868726" y="471603"/>
            <a:ext cx="10585176"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Simulation Results</a:t>
            </a:r>
          </a:p>
        </p:txBody>
      </p:sp>
      <p:pic>
        <p:nvPicPr>
          <p:cNvPr id="10" name="图片 9">
            <a:extLst>
              <a:ext uri="{FF2B5EF4-FFF2-40B4-BE49-F238E27FC236}">
                <a16:creationId xmlns:a16="http://schemas.microsoft.com/office/drawing/2014/main" id="{56DA839A-85F3-0F65-F25D-6615C3944BEB}"/>
              </a:ext>
            </a:extLst>
          </p:cNvPr>
          <p:cNvPicPr>
            <a:picLocks noChangeAspect="1"/>
          </p:cNvPicPr>
          <p:nvPr/>
        </p:nvPicPr>
        <p:blipFill>
          <a:blip r:embed="rId3"/>
          <a:stretch>
            <a:fillRect/>
          </a:stretch>
        </p:blipFill>
        <p:spPr>
          <a:xfrm>
            <a:off x="1199456" y="1700808"/>
            <a:ext cx="5270500" cy="3797300"/>
          </a:xfrm>
          <a:prstGeom prst="rect">
            <a:avLst/>
          </a:prstGeom>
        </p:spPr>
      </p:pic>
      <p:pic>
        <p:nvPicPr>
          <p:cNvPr id="11" name="图片 10">
            <a:extLst>
              <a:ext uri="{FF2B5EF4-FFF2-40B4-BE49-F238E27FC236}">
                <a16:creationId xmlns:a16="http://schemas.microsoft.com/office/drawing/2014/main" id="{4588A3B3-B177-7295-4F2B-B1FA9BD1F635}"/>
              </a:ext>
            </a:extLst>
          </p:cNvPr>
          <p:cNvPicPr>
            <a:picLocks noChangeAspect="1"/>
          </p:cNvPicPr>
          <p:nvPr/>
        </p:nvPicPr>
        <p:blipFill>
          <a:blip r:embed="rId4"/>
          <a:stretch>
            <a:fillRect/>
          </a:stretch>
        </p:blipFill>
        <p:spPr>
          <a:xfrm>
            <a:off x="6469956" y="1467921"/>
            <a:ext cx="4983946" cy="4126493"/>
          </a:xfrm>
          <a:prstGeom prst="rect">
            <a:avLst/>
          </a:prstGeom>
        </p:spPr>
      </p:pic>
    </p:spTree>
    <p:extLst>
      <p:ext uri="{BB962C8B-B14F-4D97-AF65-F5344CB8AC3E}">
        <p14:creationId xmlns:p14="http://schemas.microsoft.com/office/powerpoint/2010/main" val="1206835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BF1B6-0D55-04DC-26F8-F3B605C2CF25}"/>
            </a:ext>
          </a:extLst>
        </p:cNvPr>
        <p:cNvGrpSpPr/>
        <p:nvPr/>
      </p:nvGrpSpPr>
      <p:grpSpPr>
        <a:xfrm>
          <a:off x="0" y="0"/>
          <a:ext cx="0" cy="0"/>
          <a:chOff x="0" y="0"/>
          <a:chExt cx="0" cy="0"/>
        </a:xfrm>
      </p:grpSpPr>
      <p:sp>
        <p:nvSpPr>
          <p:cNvPr id="8" name="标题 1">
            <a:extLst>
              <a:ext uri="{FF2B5EF4-FFF2-40B4-BE49-F238E27FC236}">
                <a16:creationId xmlns:a16="http://schemas.microsoft.com/office/drawing/2014/main" id="{6FBE5260-6134-A9C3-E7B6-96D8F334F8ED}"/>
              </a:ext>
            </a:extLst>
          </p:cNvPr>
          <p:cNvSpPr txBox="1">
            <a:spLocks/>
          </p:cNvSpPr>
          <p:nvPr/>
        </p:nvSpPr>
        <p:spPr bwMode="auto">
          <a:xfrm>
            <a:off x="868726" y="471603"/>
            <a:ext cx="10585176"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How to do at HEPS?</a:t>
            </a:r>
          </a:p>
        </p:txBody>
      </p:sp>
      <p:sp>
        <p:nvSpPr>
          <p:cNvPr id="10" name="文本框 9">
            <a:extLst>
              <a:ext uri="{FF2B5EF4-FFF2-40B4-BE49-F238E27FC236}">
                <a16:creationId xmlns:a16="http://schemas.microsoft.com/office/drawing/2014/main" id="{5074C18F-C2BF-C8B9-16F0-7441B880855F}"/>
              </a:ext>
            </a:extLst>
          </p:cNvPr>
          <p:cNvSpPr txBox="1"/>
          <p:nvPr/>
        </p:nvSpPr>
        <p:spPr>
          <a:xfrm>
            <a:off x="4245292" y="6212089"/>
            <a:ext cx="3701415" cy="348615"/>
          </a:xfrm>
          <a:prstGeom prst="rect">
            <a:avLst/>
          </a:prstGeom>
          <a:noFill/>
        </p:spPr>
        <p:txBody>
          <a:bodyPr wrap="square" rtlCol="0">
            <a:noAutofit/>
          </a:bodyPr>
          <a:lstStyle/>
          <a:p>
            <a:pPr algn="ctr"/>
            <a:r>
              <a:rPr lang="en-US" altLang="zh-CN" sz="1600" b="0" dirty="0">
                <a:solidFill>
                  <a:schemeClr val="tx1"/>
                </a:solidFill>
                <a:latin typeface="Times New Roman" panose="02020603050405020304" pitchFamily="18" charset="0"/>
                <a:ea typeface="微软雅黑" panose="020B0503020204020204" charset="-122"/>
                <a:cs typeface="Times New Roman" panose="02020603050405020304" pitchFamily="18" charset="0"/>
              </a:rPr>
              <a:t>The Experiment flow</a:t>
            </a:r>
            <a:endParaRPr lang="zh-CN" altLang="en-US" sz="1600" b="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2" name="文本框 1">
            <a:extLst>
              <a:ext uri="{FF2B5EF4-FFF2-40B4-BE49-F238E27FC236}">
                <a16:creationId xmlns:a16="http://schemas.microsoft.com/office/drawing/2014/main" id="{FEC642B0-56E3-1DFD-9DCF-9AD2D4442CCD}"/>
              </a:ext>
            </a:extLst>
          </p:cNvPr>
          <p:cNvSpPr txBox="1"/>
          <p:nvPr/>
        </p:nvSpPr>
        <p:spPr>
          <a:xfrm>
            <a:off x="803411" y="1180097"/>
            <a:ext cx="10585176" cy="392928"/>
          </a:xfrm>
          <a:prstGeom prst="rect">
            <a:avLst/>
          </a:prstGeom>
          <a:noFill/>
        </p:spPr>
        <p:txBody>
          <a:bodyPr wrap="square">
            <a:spAutoFit/>
          </a:bodyPr>
          <a:lstStyle/>
          <a:p>
            <a:pPr>
              <a:lnSpc>
                <a:spcPct val="120000"/>
              </a:lnSpc>
            </a:pPr>
            <a:r>
              <a:rPr lang="en-US" altLang="zh-CN" sz="1800" b="1" dirty="0">
                <a:latin typeface="Times New Roman" panose="02020603050405020304" pitchFamily="18" charset="0"/>
                <a:cs typeface="Times New Roman" panose="02020603050405020304" pitchFamily="18" charset="0"/>
                <a:sym typeface="+mn-ea"/>
              </a:rPr>
              <a:t>Target</a:t>
            </a:r>
            <a:r>
              <a:rPr lang="zh-CN" altLang="en-US" sz="1800" b="1" dirty="0">
                <a:latin typeface="Times New Roman" panose="02020603050405020304" pitchFamily="18" charset="0"/>
                <a:cs typeface="Times New Roman" panose="02020603050405020304" pitchFamily="18" charset="0"/>
                <a:sym typeface="+mn-ea"/>
              </a:rPr>
              <a:t>：</a:t>
            </a:r>
            <a:r>
              <a:rPr lang="en-US" altLang="zh-CN" sz="1800" dirty="0">
                <a:latin typeface="Times New Roman" panose="02020603050405020304" pitchFamily="18" charset="0"/>
                <a:cs typeface="Times New Roman" panose="02020603050405020304" pitchFamily="18" charset="0"/>
                <a:sym typeface="+mn-ea"/>
              </a:rPr>
              <a:t> Adjusting the intensity of the </a:t>
            </a:r>
            <a:r>
              <a:rPr lang="en-US" altLang="zh-CN" sz="1800" dirty="0" err="1">
                <a:latin typeface="Times New Roman" panose="02020603050405020304" pitchFamily="18" charset="0"/>
                <a:cs typeface="Times New Roman" panose="02020603050405020304" pitchFamily="18" charset="0"/>
                <a:sym typeface="+mn-ea"/>
              </a:rPr>
              <a:t>Sextupole</a:t>
            </a:r>
            <a:r>
              <a:rPr lang="en-US" altLang="zh-CN" sz="1800" dirty="0">
                <a:latin typeface="Times New Roman" panose="02020603050405020304" pitchFamily="18" charset="0"/>
                <a:cs typeface="Times New Roman" panose="02020603050405020304" pitchFamily="18" charset="0"/>
                <a:sym typeface="+mn-ea"/>
              </a:rPr>
              <a:t> to optimize the injection efficiency and </a:t>
            </a:r>
            <a:r>
              <a:rPr lang="en-US" altLang="zh-CN" sz="1800" dirty="0" err="1">
                <a:latin typeface="Times New Roman" panose="02020603050405020304" pitchFamily="18" charset="0"/>
                <a:cs typeface="Times New Roman" panose="02020603050405020304" pitchFamily="18" charset="0"/>
                <a:sym typeface="+mn-ea"/>
              </a:rPr>
              <a:t>Touschek</a:t>
            </a:r>
            <a:r>
              <a:rPr lang="en-US" altLang="zh-CN" sz="1800" dirty="0">
                <a:latin typeface="Times New Roman" panose="02020603050405020304" pitchFamily="18" charset="0"/>
                <a:cs typeface="Times New Roman" panose="02020603050405020304" pitchFamily="18" charset="0"/>
                <a:sym typeface="+mn-ea"/>
              </a:rPr>
              <a:t> lifetime</a:t>
            </a:r>
            <a:endParaRPr lang="zh-CN" altLang="en-US" sz="1800" dirty="0">
              <a:latin typeface="Times New Roman" panose="02020603050405020304" pitchFamily="18" charset="0"/>
              <a:cs typeface="Times New Roman" panose="02020603050405020304" pitchFamily="18" charset="0"/>
              <a:sym typeface="+mn-ea"/>
            </a:endParaRPr>
          </a:p>
        </p:txBody>
      </p:sp>
      <p:pic>
        <p:nvPicPr>
          <p:cNvPr id="6" name="图片 5">
            <a:extLst>
              <a:ext uri="{FF2B5EF4-FFF2-40B4-BE49-F238E27FC236}">
                <a16:creationId xmlns:a16="http://schemas.microsoft.com/office/drawing/2014/main" id="{EA6F3AFF-DC26-44A6-8CF9-500F54945B01}"/>
              </a:ext>
            </a:extLst>
          </p:cNvPr>
          <p:cNvPicPr>
            <a:picLocks noChangeAspect="1"/>
          </p:cNvPicPr>
          <p:nvPr/>
        </p:nvPicPr>
        <p:blipFill>
          <a:blip r:embed="rId3"/>
          <a:stretch>
            <a:fillRect/>
          </a:stretch>
        </p:blipFill>
        <p:spPr>
          <a:xfrm>
            <a:off x="1343472" y="1581462"/>
            <a:ext cx="9490410" cy="4511834"/>
          </a:xfrm>
          <a:prstGeom prst="rect">
            <a:avLst/>
          </a:prstGeom>
        </p:spPr>
      </p:pic>
      <p:sp>
        <p:nvSpPr>
          <p:cNvPr id="7" name="矩形 6">
            <a:extLst>
              <a:ext uri="{FF2B5EF4-FFF2-40B4-BE49-F238E27FC236}">
                <a16:creationId xmlns:a16="http://schemas.microsoft.com/office/drawing/2014/main" id="{99E10F54-9028-4FEB-4212-21AC8ED31DF5}"/>
              </a:ext>
            </a:extLst>
          </p:cNvPr>
          <p:cNvSpPr/>
          <p:nvPr/>
        </p:nvSpPr>
        <p:spPr bwMode="auto">
          <a:xfrm>
            <a:off x="5303912" y="3284984"/>
            <a:ext cx="2232248" cy="792088"/>
          </a:xfrm>
          <a:prstGeom prst="rect">
            <a:avLst/>
          </a:prstGeom>
          <a:noFill/>
          <a:ln w="44450"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dirty="0">
              <a:ln>
                <a:noFill/>
              </a:ln>
              <a:solidFill>
                <a:srgbClr val="FFCC00"/>
              </a:solidFill>
              <a:effectLst>
                <a:outerShdw blurRad="38100" dist="38100" dir="2700000" algn="tl">
                  <a:srgbClr val="000000">
                    <a:alpha val="43137"/>
                  </a:srgbClr>
                </a:outerShdw>
              </a:effectLst>
              <a:latin typeface="Arial" panose="020B0604020202020204" pitchFamily="34" charset="0"/>
              <a:ea typeface="宋体" pitchFamily="2" charset="-122"/>
            </a:endParaRPr>
          </a:p>
        </p:txBody>
      </p:sp>
      <p:sp>
        <p:nvSpPr>
          <p:cNvPr id="9" name="矩形 8">
            <a:extLst>
              <a:ext uri="{FF2B5EF4-FFF2-40B4-BE49-F238E27FC236}">
                <a16:creationId xmlns:a16="http://schemas.microsoft.com/office/drawing/2014/main" id="{6CD35DF6-2B00-6F97-515C-297DD8A36ACA}"/>
              </a:ext>
            </a:extLst>
          </p:cNvPr>
          <p:cNvSpPr/>
          <p:nvPr/>
        </p:nvSpPr>
        <p:spPr bwMode="auto">
          <a:xfrm>
            <a:off x="5159896" y="4293097"/>
            <a:ext cx="2664296" cy="1384806"/>
          </a:xfrm>
          <a:prstGeom prst="rect">
            <a:avLst/>
          </a:prstGeom>
          <a:noFill/>
          <a:ln w="44450"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dirty="0">
              <a:ln>
                <a:noFill/>
              </a:ln>
              <a:solidFill>
                <a:srgbClr val="FFCC00"/>
              </a:solidFill>
              <a:effectLst>
                <a:outerShdw blurRad="38100" dist="38100" dir="2700000" algn="tl">
                  <a:srgbClr val="000000">
                    <a:alpha val="43137"/>
                  </a:srgbClr>
                </a:outerShdw>
              </a:effectLst>
              <a:latin typeface="Arial" panose="020B0604020202020204" pitchFamily="34" charset="0"/>
              <a:ea typeface="宋体" pitchFamily="2" charset="-122"/>
            </a:endParaRPr>
          </a:p>
        </p:txBody>
      </p:sp>
    </p:spTree>
    <p:extLst>
      <p:ext uri="{BB962C8B-B14F-4D97-AF65-F5344CB8AC3E}">
        <p14:creationId xmlns:p14="http://schemas.microsoft.com/office/powerpoint/2010/main" val="10718675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E4CF79-F151-11F5-1E12-2BA4CE3FFF5E}"/>
            </a:ext>
          </a:extLst>
        </p:cNvPr>
        <p:cNvGrpSpPr/>
        <p:nvPr/>
      </p:nvGrpSpPr>
      <p:grpSpPr>
        <a:xfrm>
          <a:off x="0" y="0"/>
          <a:ext cx="0" cy="0"/>
          <a:chOff x="0" y="0"/>
          <a:chExt cx="0" cy="0"/>
        </a:xfrm>
      </p:grpSpPr>
      <p:sp>
        <p:nvSpPr>
          <p:cNvPr id="8" name="标题 1">
            <a:extLst>
              <a:ext uri="{FF2B5EF4-FFF2-40B4-BE49-F238E27FC236}">
                <a16:creationId xmlns:a16="http://schemas.microsoft.com/office/drawing/2014/main" id="{B188592B-8DFB-56A6-D124-3587AB30AD46}"/>
              </a:ext>
            </a:extLst>
          </p:cNvPr>
          <p:cNvSpPr txBox="1">
            <a:spLocks/>
          </p:cNvSpPr>
          <p:nvPr/>
        </p:nvSpPr>
        <p:spPr bwMode="auto">
          <a:xfrm>
            <a:off x="587388" y="476672"/>
            <a:ext cx="11017224"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Beam Experiments based on HEPS Booster</a:t>
            </a:r>
          </a:p>
        </p:txBody>
      </p:sp>
      <p:pic>
        <p:nvPicPr>
          <p:cNvPr id="19" name="图片 18">
            <a:extLst>
              <a:ext uri="{FF2B5EF4-FFF2-40B4-BE49-F238E27FC236}">
                <a16:creationId xmlns:a16="http://schemas.microsoft.com/office/drawing/2014/main" id="{3062804A-C2AE-0181-809E-119F8194EA07}"/>
              </a:ext>
            </a:extLst>
          </p:cNvPr>
          <p:cNvPicPr>
            <a:picLocks noChangeAspect="1"/>
          </p:cNvPicPr>
          <p:nvPr/>
        </p:nvPicPr>
        <p:blipFill>
          <a:blip r:embed="rId3"/>
          <a:stretch>
            <a:fillRect/>
          </a:stretch>
        </p:blipFill>
        <p:spPr>
          <a:xfrm>
            <a:off x="824864" y="3268893"/>
            <a:ext cx="3773520" cy="2691167"/>
          </a:xfrm>
          <a:prstGeom prst="rect">
            <a:avLst/>
          </a:prstGeom>
        </p:spPr>
      </p:pic>
      <p:sp>
        <p:nvSpPr>
          <p:cNvPr id="20" name="文本框 19">
            <a:extLst>
              <a:ext uri="{FF2B5EF4-FFF2-40B4-BE49-F238E27FC236}">
                <a16:creationId xmlns:a16="http://schemas.microsoft.com/office/drawing/2014/main" id="{81EB0D5C-5B29-9644-9917-7A9669BF532A}"/>
              </a:ext>
            </a:extLst>
          </p:cNvPr>
          <p:cNvSpPr txBox="1"/>
          <p:nvPr/>
        </p:nvSpPr>
        <p:spPr>
          <a:xfrm>
            <a:off x="911424" y="5960060"/>
            <a:ext cx="3600400" cy="348615"/>
          </a:xfrm>
          <a:prstGeom prst="rect">
            <a:avLst/>
          </a:prstGeom>
          <a:noFill/>
        </p:spPr>
        <p:txBody>
          <a:bodyPr wrap="square" rtlCol="0">
            <a:noAutofit/>
          </a:bodyPr>
          <a:lstStyle/>
          <a:p>
            <a:pPr algn="ctr"/>
            <a:r>
              <a:rPr lang="en-US" altLang="zh-CN" sz="1600" dirty="0">
                <a:latin typeface="Times New Roman" panose="02020603050405020304" pitchFamily="18" charset="0"/>
                <a:ea typeface="微软雅黑" panose="020B0503020204020204" charset="-122"/>
                <a:cs typeface="Times New Roman" panose="02020603050405020304" pitchFamily="18" charset="0"/>
              </a:rPr>
              <a:t>The</a:t>
            </a:r>
            <a:r>
              <a:rPr lang="zh-CN" altLang="en-US" sz="1600" dirty="0">
                <a:latin typeface="Times New Roman" panose="02020603050405020304" pitchFamily="18" charset="0"/>
                <a:ea typeface="微软雅黑" panose="020B0503020204020204" charset="-122"/>
                <a:cs typeface="Times New Roman" panose="02020603050405020304" pitchFamily="18" charset="0"/>
              </a:rPr>
              <a:t> </a:t>
            </a:r>
            <a:r>
              <a:rPr lang="en-US" altLang="zh-CN" sz="1600" dirty="0">
                <a:latin typeface="Times New Roman" panose="02020603050405020304" pitchFamily="18" charset="0"/>
                <a:ea typeface="微软雅黑" panose="020B0503020204020204" charset="-122"/>
                <a:cs typeface="Times New Roman" panose="02020603050405020304" pitchFamily="18" charset="0"/>
              </a:rPr>
              <a:t>Application</a:t>
            </a:r>
            <a:r>
              <a:rPr lang="zh-CN" altLang="en-US" sz="1600" dirty="0">
                <a:latin typeface="Times New Roman" panose="02020603050405020304" pitchFamily="18" charset="0"/>
                <a:ea typeface="微软雅黑" panose="020B0503020204020204" charset="-122"/>
                <a:cs typeface="Times New Roman" panose="02020603050405020304" pitchFamily="18" charset="0"/>
              </a:rPr>
              <a:t> </a:t>
            </a:r>
            <a:r>
              <a:rPr lang="en-US" altLang="zh-CN" sz="1600" dirty="0">
                <a:latin typeface="Times New Roman" panose="02020603050405020304" pitchFamily="18" charset="0"/>
                <a:ea typeface="微软雅黑" panose="020B0503020204020204" charset="-122"/>
                <a:cs typeface="Times New Roman" panose="02020603050405020304" pitchFamily="18" charset="0"/>
              </a:rPr>
              <a:t>for</a:t>
            </a:r>
            <a:r>
              <a:rPr lang="zh-CN" altLang="en-US" sz="1600" dirty="0">
                <a:latin typeface="Times New Roman" panose="02020603050405020304" pitchFamily="18" charset="0"/>
                <a:ea typeface="微软雅黑" panose="020B0503020204020204" charset="-122"/>
                <a:cs typeface="Times New Roman" panose="02020603050405020304" pitchFamily="18" charset="0"/>
              </a:rPr>
              <a:t> </a:t>
            </a:r>
            <a:r>
              <a:rPr lang="en-US" altLang="zh-CN" sz="1600" dirty="0" err="1">
                <a:latin typeface="Times New Roman" panose="02020603050405020304" pitchFamily="18" charset="0"/>
                <a:ea typeface="微软雅黑" panose="020B0503020204020204" charset="-122"/>
                <a:cs typeface="Times New Roman" panose="02020603050405020304" pitchFamily="18" charset="0"/>
              </a:rPr>
              <a:t>Sextupole</a:t>
            </a:r>
            <a:r>
              <a:rPr lang="zh-CN" altLang="en-US" sz="1600" dirty="0">
                <a:latin typeface="Times New Roman" panose="02020603050405020304" pitchFamily="18" charset="0"/>
                <a:ea typeface="微软雅黑" panose="020B0503020204020204" charset="-122"/>
                <a:cs typeface="Times New Roman" panose="02020603050405020304" pitchFamily="18" charset="0"/>
              </a:rPr>
              <a:t> </a:t>
            </a:r>
            <a:r>
              <a:rPr lang="en-US" altLang="zh-CN" sz="1600" dirty="0">
                <a:latin typeface="Times New Roman" panose="02020603050405020304" pitchFamily="18" charset="0"/>
                <a:ea typeface="微软雅黑" panose="020B0503020204020204" charset="-122"/>
                <a:cs typeface="Times New Roman" panose="02020603050405020304" pitchFamily="18" charset="0"/>
              </a:rPr>
              <a:t>Scanning</a:t>
            </a:r>
            <a:endParaRPr lang="zh-CN" altLang="en-US" sz="1600" b="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
        <p:nvSpPr>
          <p:cNvPr id="21" name="文本框 20">
            <a:extLst>
              <a:ext uri="{FF2B5EF4-FFF2-40B4-BE49-F238E27FC236}">
                <a16:creationId xmlns:a16="http://schemas.microsoft.com/office/drawing/2014/main" id="{78BA408F-2701-DFEC-0D94-6328508EBEFC}"/>
              </a:ext>
            </a:extLst>
          </p:cNvPr>
          <p:cNvSpPr txBox="1"/>
          <p:nvPr/>
        </p:nvSpPr>
        <p:spPr>
          <a:xfrm>
            <a:off x="378054" y="1308694"/>
            <a:ext cx="11435891" cy="128625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CN" sz="1800" b="1" dirty="0">
                <a:latin typeface="Times New Roman" panose="02020603050405020304" pitchFamily="18" charset="0"/>
                <a:cs typeface="Times New Roman" panose="02020603050405020304" pitchFamily="18" charset="0"/>
                <a:sym typeface="+mn-ea"/>
              </a:rPr>
              <a:t>Method</a:t>
            </a:r>
            <a:r>
              <a:rPr lang="zh-CN" altLang="en-US" sz="1800" b="1" dirty="0">
                <a:latin typeface="Times New Roman" panose="02020603050405020304" pitchFamily="18" charset="0"/>
                <a:cs typeface="Times New Roman" panose="02020603050405020304" pitchFamily="18" charset="0"/>
                <a:sym typeface="+mn-ea"/>
              </a:rPr>
              <a:t>：</a:t>
            </a:r>
            <a:r>
              <a:rPr lang="en-US" altLang="zh-CN" sz="1800" dirty="0">
                <a:latin typeface="Times New Roman" panose="02020603050405020304" pitchFamily="18" charset="0"/>
                <a:cs typeface="Times New Roman" panose="02020603050405020304" pitchFamily="18" charset="0"/>
                <a:sym typeface="+mn-ea"/>
              </a:rPr>
              <a:t> Randomly generate </a:t>
            </a:r>
            <a:r>
              <a:rPr lang="en-US" altLang="zh-CN" sz="1800" dirty="0" err="1">
                <a:latin typeface="Times New Roman" panose="02020603050405020304" pitchFamily="18" charset="0"/>
                <a:cs typeface="Times New Roman" panose="02020603050405020304" pitchFamily="18" charset="0"/>
                <a:sym typeface="+mn-ea"/>
              </a:rPr>
              <a:t>sextupole</a:t>
            </a:r>
            <a:r>
              <a:rPr lang="en-US" altLang="zh-CN" sz="1800" dirty="0">
                <a:latin typeface="Times New Roman" panose="02020603050405020304" pitchFamily="18" charset="0"/>
                <a:cs typeface="Times New Roman" panose="02020603050405020304" pitchFamily="18" charset="0"/>
                <a:sym typeface="+mn-ea"/>
              </a:rPr>
              <a:t> seeds, measure the beam parameters of the actual machine, train a ML model, and obtain the optimal combination from the model</a:t>
            </a:r>
          </a:p>
          <a:p>
            <a:pPr marL="285750" indent="-285750">
              <a:lnSpc>
                <a:spcPct val="150000"/>
              </a:lnSpc>
              <a:buFont typeface="Arial" panose="020B0604020202020204" pitchFamily="34" charset="0"/>
              <a:buChar char="•"/>
            </a:pPr>
            <a:r>
              <a:rPr lang="en-US" altLang="zh-CN" sz="1800" b="1" dirty="0">
                <a:latin typeface="Times New Roman" panose="02020603050405020304" pitchFamily="18" charset="0"/>
                <a:cs typeface="Times New Roman" panose="02020603050405020304" pitchFamily="18" charset="0"/>
                <a:sym typeface="+mn-ea"/>
              </a:rPr>
              <a:t>Experiment</a:t>
            </a:r>
            <a:r>
              <a:rPr lang="zh-CN" altLang="en-US" sz="1800" b="1" dirty="0">
                <a:latin typeface="Times New Roman" panose="02020603050405020304" pitchFamily="18" charset="0"/>
                <a:cs typeface="Times New Roman" panose="02020603050405020304" pitchFamily="18" charset="0"/>
                <a:sym typeface="+mn-ea"/>
              </a:rPr>
              <a:t>：</a:t>
            </a:r>
            <a:r>
              <a:rPr lang="en-US" altLang="zh-CN" sz="1800" dirty="0">
                <a:latin typeface="Times New Roman" panose="02020603050405020304" pitchFamily="18" charset="0"/>
                <a:cs typeface="Times New Roman" panose="02020603050405020304" pitchFamily="18" charset="0"/>
                <a:sym typeface="+mn-ea"/>
              </a:rPr>
              <a:t> Set the </a:t>
            </a:r>
            <a:r>
              <a:rPr lang="en-US" altLang="zh-CN" sz="1800" dirty="0" err="1">
                <a:latin typeface="Times New Roman" panose="02020603050405020304" pitchFamily="18" charset="0"/>
                <a:cs typeface="Times New Roman" panose="02020603050405020304" pitchFamily="18" charset="0"/>
                <a:sym typeface="+mn-ea"/>
              </a:rPr>
              <a:t>sextupole</a:t>
            </a:r>
            <a:r>
              <a:rPr lang="en-US" altLang="zh-CN" sz="1800" dirty="0">
                <a:latin typeface="Times New Roman" panose="02020603050405020304" pitchFamily="18" charset="0"/>
                <a:cs typeface="Times New Roman" panose="02020603050405020304" pitchFamily="18" charset="0"/>
                <a:sym typeface="+mn-ea"/>
              </a:rPr>
              <a:t> seed and measure the injection efficiency and beam </a:t>
            </a:r>
            <a:r>
              <a:rPr lang="en-US" altLang="zh-CN" sz="1800" dirty="0" err="1">
                <a:latin typeface="Times New Roman" panose="02020603050405020304" pitchFamily="18" charset="0"/>
                <a:cs typeface="Times New Roman" panose="02020603050405020304" pitchFamily="18" charset="0"/>
                <a:sym typeface="+mn-ea"/>
              </a:rPr>
              <a:t>Tousheck</a:t>
            </a:r>
            <a:r>
              <a:rPr lang="en-US" altLang="zh-CN" sz="1800" dirty="0">
                <a:latin typeface="Times New Roman" panose="02020603050405020304" pitchFamily="18" charset="0"/>
                <a:cs typeface="Times New Roman" panose="02020603050405020304" pitchFamily="18" charset="0"/>
                <a:sym typeface="+mn-ea"/>
              </a:rPr>
              <a:t> lifetime of the booster</a:t>
            </a:r>
            <a:endParaRPr lang="zh-CN" altLang="en-US" sz="1800" dirty="0">
              <a:latin typeface="Times New Roman" panose="02020603050405020304" pitchFamily="18" charset="0"/>
              <a:cs typeface="Times New Roman" panose="02020603050405020304" pitchFamily="18" charset="0"/>
              <a:sym typeface="+mn-ea"/>
            </a:endParaRPr>
          </a:p>
        </p:txBody>
      </p:sp>
      <p:pic>
        <p:nvPicPr>
          <p:cNvPr id="23" name="图片 22">
            <a:extLst>
              <a:ext uri="{FF2B5EF4-FFF2-40B4-BE49-F238E27FC236}">
                <a16:creationId xmlns:a16="http://schemas.microsoft.com/office/drawing/2014/main" id="{9BCDD5A6-09EB-C473-1CCC-310EC581EA90}"/>
              </a:ext>
            </a:extLst>
          </p:cNvPr>
          <p:cNvPicPr>
            <a:picLocks noChangeAspect="1"/>
          </p:cNvPicPr>
          <p:nvPr/>
        </p:nvPicPr>
        <p:blipFill>
          <a:blip r:embed="rId4"/>
          <a:stretch>
            <a:fillRect/>
          </a:stretch>
        </p:blipFill>
        <p:spPr>
          <a:xfrm>
            <a:off x="6015995" y="3327537"/>
            <a:ext cx="5797950" cy="2455212"/>
          </a:xfrm>
          <a:prstGeom prst="rect">
            <a:avLst/>
          </a:prstGeom>
        </p:spPr>
      </p:pic>
      <p:sp>
        <p:nvSpPr>
          <p:cNvPr id="24" name="右箭头 23">
            <a:extLst>
              <a:ext uri="{FF2B5EF4-FFF2-40B4-BE49-F238E27FC236}">
                <a16:creationId xmlns:a16="http://schemas.microsoft.com/office/drawing/2014/main" id="{64498687-4526-461D-D834-09DB5EF592C4}"/>
              </a:ext>
            </a:extLst>
          </p:cNvPr>
          <p:cNvSpPr/>
          <p:nvPr/>
        </p:nvSpPr>
        <p:spPr bwMode="auto">
          <a:xfrm>
            <a:off x="4947189" y="4345499"/>
            <a:ext cx="792088" cy="1008112"/>
          </a:xfrm>
          <a:prstGeom prst="rightArrow">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a:ln>
                <a:noFill/>
              </a:ln>
              <a:solidFill>
                <a:srgbClr val="FFCC00"/>
              </a:solidFill>
              <a:effectLst>
                <a:outerShdw blurRad="38100" dist="38100" dir="2700000" algn="tl">
                  <a:srgbClr val="000000">
                    <a:alpha val="43137"/>
                  </a:srgbClr>
                </a:outerShdw>
              </a:effectLst>
              <a:latin typeface="Arial" panose="020B0604020202020204" pitchFamily="34" charset="0"/>
              <a:ea typeface="宋体" pitchFamily="2" charset="-122"/>
            </a:endParaRPr>
          </a:p>
        </p:txBody>
      </p:sp>
      <p:sp>
        <p:nvSpPr>
          <p:cNvPr id="25" name="文本框 24">
            <a:extLst>
              <a:ext uri="{FF2B5EF4-FFF2-40B4-BE49-F238E27FC236}">
                <a16:creationId xmlns:a16="http://schemas.microsoft.com/office/drawing/2014/main" id="{B782517B-E3CA-1ED6-FA6E-41E8C0E039A2}"/>
              </a:ext>
            </a:extLst>
          </p:cNvPr>
          <p:cNvSpPr txBox="1"/>
          <p:nvPr/>
        </p:nvSpPr>
        <p:spPr>
          <a:xfrm>
            <a:off x="7229931" y="5785753"/>
            <a:ext cx="3600400" cy="348615"/>
          </a:xfrm>
          <a:prstGeom prst="rect">
            <a:avLst/>
          </a:prstGeom>
          <a:noFill/>
        </p:spPr>
        <p:txBody>
          <a:bodyPr wrap="square" rtlCol="0">
            <a:noAutofit/>
          </a:bodyPr>
          <a:lstStyle/>
          <a:p>
            <a:pPr algn="ctr"/>
            <a:r>
              <a:rPr lang="en-US" altLang="zh-CN" sz="1600" dirty="0">
                <a:latin typeface="Times New Roman" panose="02020603050405020304" pitchFamily="18" charset="0"/>
                <a:ea typeface="微软雅黑" panose="020B0503020204020204" charset="-122"/>
                <a:cs typeface="Times New Roman" panose="02020603050405020304" pitchFamily="18" charset="0"/>
              </a:rPr>
              <a:t>Data</a:t>
            </a:r>
            <a:r>
              <a:rPr lang="zh-CN" altLang="en-US" sz="1600" dirty="0">
                <a:latin typeface="Times New Roman" panose="02020603050405020304" pitchFamily="18" charset="0"/>
                <a:ea typeface="微软雅黑" panose="020B0503020204020204" charset="-122"/>
                <a:cs typeface="Times New Roman" panose="02020603050405020304" pitchFamily="18" charset="0"/>
              </a:rPr>
              <a:t> </a:t>
            </a:r>
            <a:r>
              <a:rPr lang="en-US" altLang="zh-CN" sz="1600" dirty="0">
                <a:latin typeface="Times New Roman" panose="02020603050405020304" pitchFamily="18" charset="0"/>
                <a:ea typeface="微软雅黑" panose="020B0503020204020204" charset="-122"/>
                <a:cs typeface="Times New Roman" panose="02020603050405020304" pitchFamily="18" charset="0"/>
              </a:rPr>
              <a:t>from HEPS</a:t>
            </a:r>
            <a:endParaRPr lang="zh-CN" altLang="en-US" sz="1600" b="0" dirty="0">
              <a:solidFill>
                <a:schemeClr val="tx1"/>
              </a:solidFill>
              <a:latin typeface="Times New Roman" panose="02020603050405020304" pitchFamily="18" charset="0"/>
              <a:ea typeface="微软雅黑" panose="020B0503020204020204" charset="-122"/>
              <a:cs typeface="Times New Roman" panose="02020603050405020304" pitchFamily="18" charset="0"/>
            </a:endParaRPr>
          </a:p>
        </p:txBody>
      </p:sp>
    </p:spTree>
    <p:extLst>
      <p:ext uri="{BB962C8B-B14F-4D97-AF65-F5344CB8AC3E}">
        <p14:creationId xmlns:p14="http://schemas.microsoft.com/office/powerpoint/2010/main" val="21346855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B34CB6-B753-E2DE-81A9-3DB1216BED26}"/>
            </a:ext>
          </a:extLst>
        </p:cNvPr>
        <p:cNvGrpSpPr/>
        <p:nvPr/>
      </p:nvGrpSpPr>
      <p:grpSpPr>
        <a:xfrm>
          <a:off x="0" y="0"/>
          <a:ext cx="0" cy="0"/>
          <a:chOff x="0" y="0"/>
          <a:chExt cx="0" cy="0"/>
        </a:xfrm>
      </p:grpSpPr>
      <p:sp>
        <p:nvSpPr>
          <p:cNvPr id="8" name="标题 1">
            <a:extLst>
              <a:ext uri="{FF2B5EF4-FFF2-40B4-BE49-F238E27FC236}">
                <a16:creationId xmlns:a16="http://schemas.microsoft.com/office/drawing/2014/main" id="{CF4E6CAE-ECB6-0A35-EB49-34D9B713E883}"/>
              </a:ext>
            </a:extLst>
          </p:cNvPr>
          <p:cNvSpPr txBox="1">
            <a:spLocks/>
          </p:cNvSpPr>
          <p:nvPr/>
        </p:nvSpPr>
        <p:spPr bwMode="auto">
          <a:xfrm>
            <a:off x="587388" y="476672"/>
            <a:ext cx="11017224"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Result and Future Work</a:t>
            </a:r>
          </a:p>
        </p:txBody>
      </p:sp>
      <p:sp>
        <p:nvSpPr>
          <p:cNvPr id="21" name="文本框 20">
            <a:extLst>
              <a:ext uri="{FF2B5EF4-FFF2-40B4-BE49-F238E27FC236}">
                <a16:creationId xmlns:a16="http://schemas.microsoft.com/office/drawing/2014/main" id="{A6B93C05-06C8-FA47-DFAC-C72329CDF6D2}"/>
              </a:ext>
            </a:extLst>
          </p:cNvPr>
          <p:cNvSpPr txBox="1"/>
          <p:nvPr/>
        </p:nvSpPr>
        <p:spPr>
          <a:xfrm>
            <a:off x="1199456" y="1135221"/>
            <a:ext cx="10549831" cy="170450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CN" dirty="0">
                <a:latin typeface="Times New Roman" panose="02020603050405020304" pitchFamily="18" charset="0"/>
                <a:cs typeface="Times New Roman" panose="02020603050405020304" pitchFamily="18" charset="0"/>
                <a:sym typeface="+mn-ea"/>
              </a:rPr>
              <a:t>For the Booster, data acquisition is time-consuming due to the required energy ramping.</a:t>
            </a:r>
          </a:p>
          <a:p>
            <a:pPr marL="285750" indent="-285750">
              <a:lnSpc>
                <a:spcPct val="150000"/>
              </a:lnSpc>
              <a:buFont typeface="Arial" panose="020B0604020202020204" pitchFamily="34" charset="0"/>
              <a:buChar char="•"/>
            </a:pPr>
            <a:r>
              <a:rPr lang="en-US" altLang="zh-CN" dirty="0">
                <a:latin typeface="Times New Roman" panose="02020603050405020304" pitchFamily="18" charset="0"/>
                <a:cs typeface="Times New Roman" panose="02020603050405020304" pitchFamily="18" charset="0"/>
                <a:sym typeface="+mn-ea"/>
              </a:rPr>
              <a:t>Significant fluctuations in experimental data lead to large model errors.</a:t>
            </a:r>
          </a:p>
          <a:p>
            <a:pPr marL="285750" indent="-285750">
              <a:lnSpc>
                <a:spcPct val="150000"/>
              </a:lnSpc>
              <a:buFont typeface="Arial" panose="020B0604020202020204" pitchFamily="34" charset="0"/>
              <a:buChar char="•"/>
            </a:pPr>
            <a:r>
              <a:rPr lang="en-US" altLang="zh-CN" dirty="0">
                <a:latin typeface="Times New Roman" panose="02020603050405020304" pitchFamily="18" charset="0"/>
                <a:cs typeface="Times New Roman" panose="02020603050405020304" pitchFamily="18" charset="0"/>
                <a:sym typeface="+mn-ea"/>
              </a:rPr>
              <a:t>To improve accuracy, a more stable machine state and increased measurement data are needed.</a:t>
            </a:r>
          </a:p>
          <a:p>
            <a:pPr marL="285750" indent="-285750">
              <a:lnSpc>
                <a:spcPct val="150000"/>
              </a:lnSpc>
              <a:buFont typeface="Arial" panose="020B0604020202020204" pitchFamily="34" charset="0"/>
              <a:buChar char="•"/>
            </a:pPr>
            <a:r>
              <a:rPr lang="en-US" altLang="zh-CN" dirty="0">
                <a:latin typeface="Times New Roman" panose="02020603050405020304" pitchFamily="18" charset="0"/>
                <a:cs typeface="Times New Roman" panose="02020603050405020304" pitchFamily="18" charset="0"/>
                <a:sym typeface="+mn-ea"/>
              </a:rPr>
              <a:t>This method is more suitable for use in the mid-to-late stages of beam commissioning.</a:t>
            </a:r>
          </a:p>
        </p:txBody>
      </p:sp>
      <p:pic>
        <p:nvPicPr>
          <p:cNvPr id="7" name="图片 6">
            <a:extLst>
              <a:ext uri="{FF2B5EF4-FFF2-40B4-BE49-F238E27FC236}">
                <a16:creationId xmlns:a16="http://schemas.microsoft.com/office/drawing/2014/main" id="{980F7CFD-3164-2E32-47F4-83589DFE37D3}"/>
              </a:ext>
            </a:extLst>
          </p:cNvPr>
          <p:cNvPicPr>
            <a:picLocks noChangeAspect="1"/>
          </p:cNvPicPr>
          <p:nvPr/>
        </p:nvPicPr>
        <p:blipFill>
          <a:blip r:embed="rId3"/>
          <a:stretch>
            <a:fillRect/>
          </a:stretch>
        </p:blipFill>
        <p:spPr>
          <a:xfrm>
            <a:off x="1991544" y="3142998"/>
            <a:ext cx="7382150" cy="2927062"/>
          </a:xfrm>
          <a:prstGeom prst="rect">
            <a:avLst/>
          </a:prstGeom>
        </p:spPr>
      </p:pic>
      <p:sp>
        <p:nvSpPr>
          <p:cNvPr id="9" name="文本框 8">
            <a:extLst>
              <a:ext uri="{FF2B5EF4-FFF2-40B4-BE49-F238E27FC236}">
                <a16:creationId xmlns:a16="http://schemas.microsoft.com/office/drawing/2014/main" id="{F2E3B769-36AF-97CD-7E46-042BD16E1C33}"/>
              </a:ext>
            </a:extLst>
          </p:cNvPr>
          <p:cNvSpPr txBox="1"/>
          <p:nvPr/>
        </p:nvSpPr>
        <p:spPr>
          <a:xfrm>
            <a:off x="4583832" y="6098710"/>
            <a:ext cx="1941557" cy="369332"/>
          </a:xfrm>
          <a:prstGeom prst="rect">
            <a:avLst/>
          </a:prstGeom>
          <a:noFill/>
        </p:spPr>
        <p:txBody>
          <a:bodyPr wrap="none" rtlCol="0">
            <a:spAutoFit/>
          </a:bodyPr>
          <a:lstStyle/>
          <a:p>
            <a:r>
              <a:rPr kumimoji="1" lang="en-US" altLang="zh-CN" dirty="0">
                <a:latin typeface="Times New Roman" panose="02020603050405020304" pitchFamily="18" charset="0"/>
                <a:cs typeface="Times New Roman" panose="02020603050405020304" pitchFamily="18" charset="0"/>
              </a:rPr>
              <a:t>Actual Data Result</a:t>
            </a:r>
            <a:endParaRPr kumimoji="1" lang="zh-CN" altLang="en-US" dirty="0">
              <a:latin typeface="Times New Roman" panose="02020603050405020304" pitchFamily="18" charset="0"/>
              <a:cs typeface="Times New Roman" panose="02020603050405020304" pitchFamily="18" charset="0"/>
            </a:endParaRPr>
          </a:p>
        </p:txBody>
      </p:sp>
      <p:sp>
        <p:nvSpPr>
          <p:cNvPr id="11" name="文本框 10">
            <a:extLst>
              <a:ext uri="{FF2B5EF4-FFF2-40B4-BE49-F238E27FC236}">
                <a16:creationId xmlns:a16="http://schemas.microsoft.com/office/drawing/2014/main" id="{6ED03348-1DAE-7680-B6BC-548EDDA82D6C}"/>
              </a:ext>
            </a:extLst>
          </p:cNvPr>
          <p:cNvSpPr txBox="1"/>
          <p:nvPr/>
        </p:nvSpPr>
        <p:spPr>
          <a:xfrm>
            <a:off x="7176120" y="4243243"/>
            <a:ext cx="1274708" cy="369332"/>
          </a:xfrm>
          <a:prstGeom prst="rect">
            <a:avLst/>
          </a:prstGeom>
          <a:noFill/>
        </p:spPr>
        <p:txBody>
          <a:bodyPr wrap="none" rtlCol="0">
            <a:spAutoFit/>
          </a:bodyPr>
          <a:lstStyle/>
          <a:p>
            <a:r>
              <a:rPr kumimoji="1" lang="en-US" altLang="zh-CN" dirty="0">
                <a:latin typeface="Times New Roman" panose="02020603050405020304" pitchFamily="18" charset="0"/>
                <a:cs typeface="Times New Roman" panose="02020603050405020304" pitchFamily="18" charset="0"/>
              </a:rPr>
              <a:t>underfitting</a:t>
            </a:r>
            <a:endParaRPr kumimoji="1"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9693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41C8DC-2961-1EB5-8D1C-A9A4A47C5976}"/>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11C97B10-9D7B-84B8-460A-DBC3A8656255}"/>
              </a:ext>
            </a:extLst>
          </p:cNvPr>
          <p:cNvSpPr txBox="1"/>
          <p:nvPr/>
        </p:nvSpPr>
        <p:spPr>
          <a:xfrm>
            <a:off x="2711624" y="3109404"/>
            <a:ext cx="8136905" cy="1720407"/>
          </a:xfrm>
          <a:prstGeom prst="rect">
            <a:avLst/>
          </a:prstGeom>
          <a:noFill/>
        </p:spPr>
        <p:txBody>
          <a:bodyPr wrap="square" rtlCol="0">
            <a:spAutoFit/>
          </a:bodyPr>
          <a:lstStyle/>
          <a:p>
            <a:pPr marL="342900" indent="-342900">
              <a:lnSpc>
                <a:spcPct val="200000"/>
              </a:lnSpc>
              <a:buFont typeface="Wingdings" panose="05000000000000000000" pitchFamily="2" charset="2"/>
              <a:buChar char="Ø"/>
            </a:pPr>
            <a:r>
              <a:rPr lang="en-US" altLang="zh-CN" dirty="0"/>
              <a:t>Data-driven Evaluation and Optimization of </a:t>
            </a:r>
            <a:r>
              <a:rPr lang="en-US" altLang="zh-CN" dirty="0" err="1"/>
              <a:t>Touschek</a:t>
            </a:r>
            <a:r>
              <a:rPr lang="en-US" altLang="zh-CN" dirty="0"/>
              <a:t> Lifetime</a:t>
            </a:r>
          </a:p>
          <a:p>
            <a:pPr marL="342900" indent="-342900">
              <a:lnSpc>
                <a:spcPct val="200000"/>
              </a:lnSpc>
              <a:buFont typeface="Wingdings" panose="05000000000000000000" pitchFamily="2" charset="2"/>
              <a:buChar char="Ø"/>
            </a:pPr>
            <a:r>
              <a:rPr lang="en-US" altLang="zh-CN" dirty="0"/>
              <a:t>Optimizes beam lifetime</a:t>
            </a:r>
            <a:r>
              <a:rPr lang="zh-CN" altLang="en-US" dirty="0"/>
              <a:t> </a:t>
            </a:r>
            <a:r>
              <a:rPr lang="en-US" altLang="zh-CN" dirty="0"/>
              <a:t>using</a:t>
            </a:r>
            <a:r>
              <a:rPr lang="zh-CN" altLang="en-US" dirty="0"/>
              <a:t> </a:t>
            </a:r>
            <a:r>
              <a:rPr lang="en-US" altLang="zh-CN" dirty="0" err="1"/>
              <a:t>Sextupole</a:t>
            </a:r>
            <a:r>
              <a:rPr lang="en-US" altLang="zh-CN" dirty="0"/>
              <a:t> combinations</a:t>
            </a:r>
          </a:p>
          <a:p>
            <a:pPr marL="342900" indent="-342900">
              <a:lnSpc>
                <a:spcPct val="200000"/>
              </a:lnSpc>
              <a:buFont typeface="Wingdings" panose="05000000000000000000" pitchFamily="2" charset="2"/>
              <a:buChar char="Ø"/>
            </a:pPr>
            <a:r>
              <a:rPr lang="en-US" altLang="zh-CN" sz="2000" b="1" dirty="0"/>
              <a:t>Early warning for vacuum at HEPS based on CNN</a:t>
            </a:r>
          </a:p>
        </p:txBody>
      </p:sp>
      <p:sp>
        <p:nvSpPr>
          <p:cNvPr id="7" name="标题 1">
            <a:extLst>
              <a:ext uri="{FF2B5EF4-FFF2-40B4-BE49-F238E27FC236}">
                <a16:creationId xmlns:a16="http://schemas.microsoft.com/office/drawing/2014/main" id="{19C99DCA-BF23-675C-538F-19F55BE5E61A}"/>
              </a:ext>
            </a:extLst>
          </p:cNvPr>
          <p:cNvSpPr txBox="1">
            <a:spLocks/>
          </p:cNvSpPr>
          <p:nvPr/>
        </p:nvSpPr>
        <p:spPr bwMode="auto">
          <a:xfrm>
            <a:off x="1703512" y="2276872"/>
            <a:ext cx="8784976"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Several Machine Learning Applications</a:t>
            </a:r>
          </a:p>
        </p:txBody>
      </p:sp>
    </p:spTree>
    <p:extLst>
      <p:ext uri="{BB962C8B-B14F-4D97-AF65-F5344CB8AC3E}">
        <p14:creationId xmlns:p14="http://schemas.microsoft.com/office/powerpoint/2010/main" val="1970611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a:xfrm>
            <a:off x="767408" y="675547"/>
            <a:ext cx="2051720" cy="575999"/>
          </a:xfrm>
        </p:spPr>
        <p:txBody>
          <a:bodyPr/>
          <a:lstStyle/>
          <a:p>
            <a:r>
              <a:rPr lang="en-US" altLang="zh-CN" dirty="0">
                <a:solidFill>
                  <a:srgbClr val="0070C0"/>
                </a:solidFill>
              </a:rPr>
              <a:t>Outline</a:t>
            </a:r>
            <a:endParaRPr lang="zh-CN" altLang="en-US" dirty="0">
              <a:solidFill>
                <a:srgbClr val="0070C0"/>
              </a:solidFill>
            </a:endParaRPr>
          </a:p>
        </p:txBody>
      </p:sp>
      <p:sp>
        <p:nvSpPr>
          <p:cNvPr id="4" name="文本框 3">
            <a:extLst>
              <a:ext uri="{FF2B5EF4-FFF2-40B4-BE49-F238E27FC236}">
                <a16:creationId xmlns:a16="http://schemas.microsoft.com/office/drawing/2014/main" id="{D8AE4219-3789-4E6E-B680-AF7372F8A37A}"/>
              </a:ext>
            </a:extLst>
          </p:cNvPr>
          <p:cNvSpPr txBox="1"/>
          <p:nvPr/>
        </p:nvSpPr>
        <p:spPr>
          <a:xfrm>
            <a:off x="983432" y="1224165"/>
            <a:ext cx="9937104" cy="4409669"/>
          </a:xfrm>
          <a:prstGeom prst="rect">
            <a:avLst/>
          </a:prstGeom>
          <a:noFill/>
        </p:spPr>
        <p:txBody>
          <a:bodyPr wrap="square" rtlCol="0">
            <a:spAutoFit/>
          </a:bodyPr>
          <a:lstStyle/>
          <a:p>
            <a:pPr marL="342900" indent="-342900">
              <a:lnSpc>
                <a:spcPct val="200000"/>
              </a:lnSpc>
              <a:buFont typeface="Wingdings" panose="05000000000000000000" pitchFamily="2" charset="2"/>
              <a:buChar char="Ø"/>
            </a:pPr>
            <a:r>
              <a:rPr lang="en-US" altLang="zh-CN" sz="2400" dirty="0"/>
              <a:t>Introduction</a:t>
            </a:r>
          </a:p>
          <a:p>
            <a:pPr marL="342900" indent="-342900">
              <a:lnSpc>
                <a:spcPct val="200000"/>
              </a:lnSpc>
              <a:buFont typeface="Wingdings" panose="05000000000000000000" pitchFamily="2" charset="2"/>
              <a:buChar char="Ø"/>
            </a:pPr>
            <a:r>
              <a:rPr lang="en-US" altLang="zh-CN" sz="2400" dirty="0"/>
              <a:t>Machine Learning Applications</a:t>
            </a:r>
          </a:p>
          <a:p>
            <a:pPr marL="800100" lvl="1" indent="-342900">
              <a:lnSpc>
                <a:spcPct val="200000"/>
              </a:lnSpc>
              <a:buFont typeface="Wingdings" panose="05000000000000000000" pitchFamily="2" charset="2"/>
              <a:buChar char="Ø"/>
            </a:pPr>
            <a:r>
              <a:rPr lang="en-US" altLang="zh-CN" sz="2400" dirty="0"/>
              <a:t>Data-driven Evaluation and Optimization of </a:t>
            </a:r>
            <a:r>
              <a:rPr lang="en-US" altLang="zh-CN" sz="2400" dirty="0" err="1"/>
              <a:t>Touschek</a:t>
            </a:r>
            <a:r>
              <a:rPr lang="en-US" altLang="zh-CN" sz="2400" dirty="0"/>
              <a:t> Lifetime</a:t>
            </a:r>
          </a:p>
          <a:p>
            <a:pPr marL="800100" lvl="1" indent="-342900">
              <a:lnSpc>
                <a:spcPct val="200000"/>
              </a:lnSpc>
              <a:buFont typeface="Wingdings" panose="05000000000000000000" pitchFamily="2" charset="2"/>
              <a:buChar char="Ø"/>
            </a:pPr>
            <a:r>
              <a:rPr lang="en-US" altLang="zh-CN" sz="2400" dirty="0"/>
              <a:t>Optimizes beam lifetime</a:t>
            </a:r>
            <a:r>
              <a:rPr lang="zh-CN" altLang="en-US" sz="2400" dirty="0"/>
              <a:t> </a:t>
            </a:r>
            <a:r>
              <a:rPr lang="en-US" altLang="zh-CN" sz="2400" dirty="0"/>
              <a:t>using</a:t>
            </a:r>
            <a:r>
              <a:rPr lang="zh-CN" altLang="en-US" sz="2400" dirty="0"/>
              <a:t> </a:t>
            </a:r>
            <a:r>
              <a:rPr lang="en-US" altLang="zh-CN" sz="2400" dirty="0" err="1"/>
              <a:t>Sextupole</a:t>
            </a:r>
            <a:r>
              <a:rPr lang="en-US" altLang="zh-CN" sz="2400" dirty="0"/>
              <a:t> combinations </a:t>
            </a:r>
          </a:p>
          <a:p>
            <a:pPr marL="800100" lvl="1" indent="-342900">
              <a:lnSpc>
                <a:spcPct val="200000"/>
              </a:lnSpc>
              <a:buFont typeface="Wingdings" panose="05000000000000000000" pitchFamily="2" charset="2"/>
              <a:buChar char="Ø"/>
            </a:pPr>
            <a:r>
              <a:rPr lang="en-US" altLang="zh-CN" sz="2400" dirty="0"/>
              <a:t>Vacuum early warning of HEPS based on CNN</a:t>
            </a:r>
          </a:p>
          <a:p>
            <a:pPr marL="342900" indent="-342900">
              <a:lnSpc>
                <a:spcPct val="200000"/>
              </a:lnSpc>
              <a:buFont typeface="Wingdings" panose="05000000000000000000" pitchFamily="2" charset="2"/>
              <a:buChar char="Ø"/>
            </a:pPr>
            <a:r>
              <a:rPr lang="en-US" altLang="zh-CN" sz="2400" dirty="0"/>
              <a:t>Conclusion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7DC649FA-3D5F-14F0-AE63-DF020EADFBF6}"/>
              </a:ext>
            </a:extLst>
          </p:cNvPr>
          <p:cNvSpPr>
            <a:spLocks noGrp="1"/>
          </p:cNvSpPr>
          <p:nvPr>
            <p:ph sz="half" idx="1"/>
          </p:nvPr>
        </p:nvSpPr>
        <p:spPr>
          <a:xfrm>
            <a:off x="606354" y="1412776"/>
            <a:ext cx="5384800" cy="4525963"/>
          </a:xfrm>
        </p:spPr>
        <p:txBody>
          <a:bodyPr wrap="square" anchor="t">
            <a:normAutofit/>
          </a:bodyPr>
          <a:lstStyle/>
          <a:p>
            <a:r>
              <a:rPr lang="en-US" altLang="zh-CN" sz="2000" b="0" dirty="0">
                <a:solidFill>
                  <a:schemeClr val="tx1"/>
                </a:solidFill>
              </a:rPr>
              <a:t>For some vacuum error, the vacuum pressure may continue to rise before the vacuum valve interlock is triggered.</a:t>
            </a:r>
          </a:p>
          <a:p>
            <a:endParaRPr lang="en-US" altLang="zh-CN" sz="2000" b="0" dirty="0">
              <a:solidFill>
                <a:schemeClr val="tx1"/>
              </a:solidFill>
            </a:endParaRPr>
          </a:p>
          <a:p>
            <a:r>
              <a:rPr lang="en-US" altLang="zh-CN" sz="2000" dirty="0">
                <a:solidFill>
                  <a:schemeClr val="tx1"/>
                </a:solidFill>
              </a:rPr>
              <a:t>With early warning information available, operators can take timely action to prevent potential interlock failures</a:t>
            </a:r>
            <a:r>
              <a:rPr lang="zh-CN" altLang="en-US" sz="2000" dirty="0">
                <a:solidFill>
                  <a:schemeClr val="tx1"/>
                </a:solidFill>
              </a:rPr>
              <a:t>！</a:t>
            </a:r>
            <a:endParaRPr lang="en-US" altLang="zh-CN" sz="2000" dirty="0">
              <a:solidFill>
                <a:schemeClr val="tx1"/>
              </a:solidFill>
            </a:endParaRPr>
          </a:p>
          <a:p>
            <a:endParaRPr lang="en-US" altLang="zh-CN" sz="2000" dirty="0">
              <a:solidFill>
                <a:schemeClr val="tx1"/>
              </a:solidFill>
            </a:endParaRPr>
          </a:p>
          <a:p>
            <a:r>
              <a:rPr lang="en-US" altLang="zh-CN" sz="1800" b="0" dirty="0">
                <a:solidFill>
                  <a:schemeClr val="tx1"/>
                </a:solidFill>
              </a:rPr>
              <a:t>Focus on the state of the local spatial region, and since multiple devices are correlated, using </a:t>
            </a:r>
            <a:r>
              <a:rPr lang="en-US" altLang="zh-CN" sz="1800" dirty="0">
                <a:solidFill>
                  <a:schemeClr val="tx1"/>
                </a:solidFill>
              </a:rPr>
              <a:t>CNN</a:t>
            </a:r>
            <a:r>
              <a:rPr lang="en-US" altLang="zh-CN" sz="1800" b="0" dirty="0">
                <a:solidFill>
                  <a:schemeClr val="tx1"/>
                </a:solidFill>
              </a:rPr>
              <a:t> is a good solution.</a:t>
            </a:r>
            <a:endParaRPr lang="en-US" altLang="zh-CN" b="0" dirty="0">
              <a:solidFill>
                <a:schemeClr val="tx1"/>
              </a:solidFill>
            </a:endParaRPr>
          </a:p>
        </p:txBody>
      </p:sp>
      <p:pic>
        <p:nvPicPr>
          <p:cNvPr id="9" name="图片 8">
            <a:extLst>
              <a:ext uri="{FF2B5EF4-FFF2-40B4-BE49-F238E27FC236}">
                <a16:creationId xmlns:a16="http://schemas.microsoft.com/office/drawing/2014/main" id="{B0E57C5F-2B63-22C1-C490-E9CFC1473701}"/>
              </a:ext>
            </a:extLst>
          </p:cNvPr>
          <p:cNvPicPr>
            <a:picLocks noChangeAspect="1"/>
          </p:cNvPicPr>
          <p:nvPr/>
        </p:nvPicPr>
        <p:blipFill>
          <a:blip r:embed="rId3"/>
          <a:stretch>
            <a:fillRect/>
          </a:stretch>
        </p:blipFill>
        <p:spPr>
          <a:xfrm>
            <a:off x="6200846" y="1772816"/>
            <a:ext cx="5384800" cy="3675125"/>
          </a:xfrm>
          <a:prstGeom prst="rect">
            <a:avLst/>
          </a:prstGeom>
          <a:noFill/>
        </p:spPr>
      </p:pic>
      <p:sp>
        <p:nvSpPr>
          <p:cNvPr id="5" name="灯片编号占位符 4">
            <a:extLst>
              <a:ext uri="{FF2B5EF4-FFF2-40B4-BE49-F238E27FC236}">
                <a16:creationId xmlns:a16="http://schemas.microsoft.com/office/drawing/2014/main" id="{0B40F772-32A0-325F-4ABE-E7B18FD19A81}"/>
              </a:ext>
            </a:extLst>
          </p:cNvPr>
          <p:cNvSpPr>
            <a:spLocks noGrp="1"/>
          </p:cNvSpPr>
          <p:nvPr>
            <p:ph type="sldNum" sz="quarter" idx="12"/>
          </p:nvPr>
        </p:nvSpPr>
        <p:spPr>
          <a:xfrm>
            <a:off x="8784299" y="6524635"/>
            <a:ext cx="2844800" cy="268139"/>
          </a:xfrm>
        </p:spPr>
        <p:txBody>
          <a:bodyPr wrap="square" anchor="t">
            <a:normAutofit/>
          </a:bodyPr>
          <a:lstStyle/>
          <a:p>
            <a:pPr>
              <a:lnSpc>
                <a:spcPct val="90000"/>
              </a:lnSpc>
              <a:spcAft>
                <a:spcPts val="600"/>
              </a:spcAft>
              <a:defRPr/>
            </a:pPr>
            <a:fld id="{7CFD2C69-0BD4-41E4-AB27-AE65CFEAFB66}" type="slidenum">
              <a:rPr lang="en-US" altLang="zh-CN" sz="1200" smtClean="0"/>
              <a:pPr>
                <a:lnSpc>
                  <a:spcPct val="90000"/>
                </a:lnSpc>
                <a:spcAft>
                  <a:spcPts val="600"/>
                </a:spcAft>
                <a:defRPr/>
              </a:pPr>
              <a:t>20</a:t>
            </a:fld>
            <a:endParaRPr lang="en-US" altLang="zh-CN" sz="1200"/>
          </a:p>
        </p:txBody>
      </p:sp>
      <p:sp>
        <p:nvSpPr>
          <p:cNvPr id="12" name="标题 1">
            <a:extLst>
              <a:ext uri="{FF2B5EF4-FFF2-40B4-BE49-F238E27FC236}">
                <a16:creationId xmlns:a16="http://schemas.microsoft.com/office/drawing/2014/main" id="{ACD4A9A1-378B-3F37-81DD-4C648130CC9F}"/>
              </a:ext>
            </a:extLst>
          </p:cNvPr>
          <p:cNvSpPr txBox="1">
            <a:spLocks/>
          </p:cNvSpPr>
          <p:nvPr/>
        </p:nvSpPr>
        <p:spPr bwMode="auto">
          <a:xfrm>
            <a:off x="587388" y="423494"/>
            <a:ext cx="11017224"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Early Warning is Important!</a:t>
            </a:r>
            <a:endParaRPr lang="en-US" altLang="zh-CN" sz="3600" kern="0" dirty="0">
              <a:solidFill>
                <a:srgbClr val="0070C0"/>
              </a:solidFill>
            </a:endParaRPr>
          </a:p>
        </p:txBody>
      </p:sp>
    </p:spTree>
    <p:extLst>
      <p:ext uri="{BB962C8B-B14F-4D97-AF65-F5344CB8AC3E}">
        <p14:creationId xmlns:p14="http://schemas.microsoft.com/office/powerpoint/2010/main" val="3617986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6D4A5-0EAA-2482-EEAA-9A1A5B6C5353}"/>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D3D14BBA-FAEB-591A-5EBF-4EEE69A25C03}"/>
              </a:ext>
            </a:extLst>
          </p:cNvPr>
          <p:cNvSpPr txBox="1"/>
          <p:nvPr/>
        </p:nvSpPr>
        <p:spPr>
          <a:xfrm>
            <a:off x="439168" y="1136335"/>
            <a:ext cx="11201631" cy="1168077"/>
          </a:xfrm>
          <a:prstGeom prst="rect">
            <a:avLst/>
          </a:prstGeom>
          <a:noFill/>
        </p:spPr>
        <p:txBody>
          <a:bodyPr wrap="square" rtlCol="0">
            <a:spAutoFit/>
          </a:bodyPr>
          <a:lstStyle/>
          <a:p>
            <a:pPr>
              <a:lnSpc>
                <a:spcPct val="120000"/>
              </a:lnSpc>
              <a:buNone/>
            </a:pPr>
            <a:r>
              <a:rPr lang="en-US" altLang="zh-CN" sz="2000" b="1" dirty="0">
                <a:latin typeface="Times New Roman" panose="02020603050405020304" pitchFamily="18" charset="0"/>
                <a:cs typeface="Times New Roman" panose="02020603050405020304" pitchFamily="18" charset="0"/>
              </a:rPr>
              <a:t>Following the CSNS Early Warning System</a:t>
            </a:r>
            <a:r>
              <a:rPr lang="en-US" altLang="zh-CN" sz="2000" b="1" baseline="30000" dirty="0">
                <a:latin typeface="Times New Roman" panose="02020603050405020304" pitchFamily="18" charset="0"/>
                <a:cs typeface="Times New Roman" panose="02020603050405020304" pitchFamily="18" charset="0"/>
              </a:rPr>
              <a:t> [1]</a:t>
            </a:r>
            <a:endParaRPr lang="en-US" altLang="zh-CN" sz="2000" baseline="30000" dirty="0">
              <a:latin typeface="Times New Roman" panose="02020603050405020304" pitchFamily="18" charset="0"/>
              <a:cs typeface="Times New Roman" panose="02020603050405020304" pitchFamily="18" charset="0"/>
            </a:endParaRPr>
          </a:p>
          <a:p>
            <a:pPr marL="285750" indent="-285750">
              <a:lnSpc>
                <a:spcPct val="120000"/>
              </a:lnSpc>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rPr>
              <a:t>The China Spallation Neutron Source (CSNS) has successfully implemented an early warning system based on 55 vacuum gauge readings.</a:t>
            </a:r>
          </a:p>
        </p:txBody>
      </p:sp>
      <p:sp>
        <p:nvSpPr>
          <p:cNvPr id="6" name="文本框 5">
            <a:extLst>
              <a:ext uri="{FF2B5EF4-FFF2-40B4-BE49-F238E27FC236}">
                <a16:creationId xmlns:a16="http://schemas.microsoft.com/office/drawing/2014/main" id="{368954DF-C2D4-FE39-3E23-849580C307B3}"/>
              </a:ext>
            </a:extLst>
          </p:cNvPr>
          <p:cNvSpPr txBox="1"/>
          <p:nvPr/>
        </p:nvSpPr>
        <p:spPr>
          <a:xfrm>
            <a:off x="278645" y="6237312"/>
            <a:ext cx="8496944" cy="461665"/>
          </a:xfrm>
          <a:prstGeom prst="rect">
            <a:avLst/>
          </a:prstGeom>
          <a:noFill/>
        </p:spPr>
        <p:txBody>
          <a:bodyPr wrap="square">
            <a:spAutoFit/>
          </a:bodyPr>
          <a:lstStyle/>
          <a:p>
            <a:r>
              <a:rPr kumimoji="1" lang="en-US" altLang="zh-CN" sz="1200" dirty="0">
                <a:latin typeface="Times New Roman" panose="02020603050405020304" pitchFamily="18" charset="0"/>
                <a:ea typeface="FangSong" panose="02010609060101010101" pitchFamily="49" charset="-122"/>
                <a:cs typeface="Times New Roman" panose="02020603050405020304" pitchFamily="18" charset="0"/>
              </a:rPr>
              <a:t>[1] He Yongcheng, Zhang </a:t>
            </a:r>
            <a:r>
              <a:rPr kumimoji="1" lang="en-US" altLang="zh-CN" sz="1200" dirty="0" err="1">
                <a:latin typeface="Times New Roman" panose="02020603050405020304" pitchFamily="18" charset="0"/>
                <a:ea typeface="FangSong" panose="02010609060101010101" pitchFamily="49" charset="-122"/>
                <a:cs typeface="Times New Roman" panose="02020603050405020304" pitchFamily="18" charset="0"/>
              </a:rPr>
              <a:t>Yuliang</a:t>
            </a:r>
            <a:r>
              <a:rPr kumimoji="1" lang="en-US" altLang="zh-CN" sz="1200" dirty="0">
                <a:latin typeface="Times New Roman" panose="02020603050405020304" pitchFamily="18" charset="0"/>
                <a:ea typeface="FangSong" panose="02010609060101010101" pitchFamily="49" charset="-122"/>
                <a:cs typeface="Times New Roman" panose="02020603050405020304" pitchFamily="18" charset="0"/>
              </a:rPr>
              <a:t>, Wang Lin, et al. Prototype of an early warning system based on deep learning for the CSNS accelerator[J]. High Power Laser and Particle Beams, 2021, 33: 044008. </a:t>
            </a:r>
            <a:r>
              <a:rPr kumimoji="1" lang="en-US" altLang="zh-CN" sz="1200" dirty="0" err="1">
                <a:latin typeface="Times New Roman" panose="02020603050405020304" pitchFamily="18" charset="0"/>
                <a:ea typeface="FangSong" panose="02010609060101010101" pitchFamily="49" charset="-122"/>
                <a:cs typeface="Times New Roman" panose="02020603050405020304" pitchFamily="18" charset="0"/>
              </a:rPr>
              <a:t>doi</a:t>
            </a:r>
            <a:r>
              <a:rPr kumimoji="1" lang="en-US" altLang="zh-CN" sz="1200" dirty="0">
                <a:latin typeface="Times New Roman" panose="02020603050405020304" pitchFamily="18" charset="0"/>
                <a:ea typeface="FangSong" panose="02010609060101010101" pitchFamily="49" charset="-122"/>
                <a:cs typeface="Times New Roman" panose="02020603050405020304" pitchFamily="18" charset="0"/>
              </a:rPr>
              <a:t>: 10.11884/HPLPB202133.200340</a:t>
            </a:r>
          </a:p>
        </p:txBody>
      </p:sp>
      <p:pic>
        <p:nvPicPr>
          <p:cNvPr id="2" name="图片 1">
            <a:extLst>
              <a:ext uri="{FF2B5EF4-FFF2-40B4-BE49-F238E27FC236}">
                <a16:creationId xmlns:a16="http://schemas.microsoft.com/office/drawing/2014/main" id="{EB0A12C6-DDDD-2FAC-271E-0A2772D56713}"/>
              </a:ext>
            </a:extLst>
          </p:cNvPr>
          <p:cNvPicPr>
            <a:picLocks noChangeAspect="1"/>
          </p:cNvPicPr>
          <p:nvPr/>
        </p:nvPicPr>
        <p:blipFill>
          <a:blip r:embed="rId3"/>
          <a:stretch>
            <a:fillRect/>
          </a:stretch>
        </p:blipFill>
        <p:spPr>
          <a:xfrm>
            <a:off x="332563" y="3051931"/>
            <a:ext cx="7000243" cy="1818001"/>
          </a:xfrm>
          <a:prstGeom prst="rect">
            <a:avLst/>
          </a:prstGeom>
        </p:spPr>
      </p:pic>
      <p:sp>
        <p:nvSpPr>
          <p:cNvPr id="3" name="文本框 2">
            <a:extLst>
              <a:ext uri="{FF2B5EF4-FFF2-40B4-BE49-F238E27FC236}">
                <a16:creationId xmlns:a16="http://schemas.microsoft.com/office/drawing/2014/main" id="{854F73E3-FE51-DE0D-DF0A-3CC678CA67F4}"/>
              </a:ext>
            </a:extLst>
          </p:cNvPr>
          <p:cNvSpPr txBox="1"/>
          <p:nvPr/>
        </p:nvSpPr>
        <p:spPr>
          <a:xfrm>
            <a:off x="304837" y="2527255"/>
            <a:ext cx="2079608" cy="400110"/>
          </a:xfrm>
          <a:prstGeom prst="rect">
            <a:avLst/>
          </a:prstGeom>
          <a:noFill/>
        </p:spPr>
        <p:txBody>
          <a:bodyPr wrap="none" rtlCol="0">
            <a:spAutoFit/>
          </a:bodyPr>
          <a:lstStyle/>
          <a:p>
            <a:r>
              <a:rPr kumimoji="1" lang="en-US" altLang="zh-CN" sz="2000" b="1" dirty="0">
                <a:latin typeface="Times New Roman" panose="02020603050405020304" pitchFamily="18" charset="0"/>
                <a:cs typeface="Times New Roman" panose="02020603050405020304" pitchFamily="18" charset="0"/>
              </a:rPr>
              <a:t>Model Structure:</a:t>
            </a:r>
            <a:endParaRPr kumimoji="1" lang="zh-CN" altLang="en-US" sz="2000" b="1" dirty="0">
              <a:latin typeface="Times New Roman" panose="02020603050405020304" pitchFamily="18" charset="0"/>
              <a:cs typeface="Times New Roman" panose="02020603050405020304" pitchFamily="18" charset="0"/>
            </a:endParaRPr>
          </a:p>
        </p:txBody>
      </p:sp>
      <p:sp>
        <p:nvSpPr>
          <p:cNvPr id="5" name="文本框 4">
            <a:extLst>
              <a:ext uri="{FF2B5EF4-FFF2-40B4-BE49-F238E27FC236}">
                <a16:creationId xmlns:a16="http://schemas.microsoft.com/office/drawing/2014/main" id="{A074F0A9-7ABE-CFCA-6149-3719ADE4E7E6}"/>
              </a:ext>
            </a:extLst>
          </p:cNvPr>
          <p:cNvSpPr txBox="1"/>
          <p:nvPr/>
        </p:nvSpPr>
        <p:spPr>
          <a:xfrm>
            <a:off x="7318683" y="2098948"/>
            <a:ext cx="4737514" cy="429413"/>
          </a:xfrm>
          <a:prstGeom prst="rect">
            <a:avLst/>
          </a:prstGeom>
          <a:noFill/>
        </p:spPr>
        <p:txBody>
          <a:bodyPr wrap="square" rtlCol="0">
            <a:spAutoFit/>
          </a:bodyPr>
          <a:lstStyle/>
          <a:p>
            <a:pPr>
              <a:lnSpc>
                <a:spcPct val="120000"/>
              </a:lnSpc>
            </a:pPr>
            <a:r>
              <a:rPr lang="en-US" altLang="zh-CN" sz="2000" b="1" dirty="0">
                <a:latin typeface="Times New Roman" panose="02020603050405020304" pitchFamily="18" charset="0"/>
                <a:cs typeface="Times New Roman" panose="02020603050405020304" pitchFamily="18" charset="0"/>
              </a:rPr>
              <a:t>Result:</a:t>
            </a:r>
          </a:p>
        </p:txBody>
      </p:sp>
      <p:pic>
        <p:nvPicPr>
          <p:cNvPr id="7" name="图片 6">
            <a:extLst>
              <a:ext uri="{FF2B5EF4-FFF2-40B4-BE49-F238E27FC236}">
                <a16:creationId xmlns:a16="http://schemas.microsoft.com/office/drawing/2014/main" id="{EA770279-7731-DE6A-7B01-796598632000}"/>
              </a:ext>
            </a:extLst>
          </p:cNvPr>
          <p:cNvPicPr>
            <a:picLocks noChangeAspect="1"/>
          </p:cNvPicPr>
          <p:nvPr/>
        </p:nvPicPr>
        <p:blipFill>
          <a:blip r:embed="rId4"/>
          <a:stretch>
            <a:fillRect/>
          </a:stretch>
        </p:blipFill>
        <p:spPr>
          <a:xfrm>
            <a:off x="7977336" y="2583730"/>
            <a:ext cx="3663463" cy="2736822"/>
          </a:xfrm>
          <a:prstGeom prst="rect">
            <a:avLst/>
          </a:prstGeom>
        </p:spPr>
      </p:pic>
      <p:sp>
        <p:nvSpPr>
          <p:cNvPr id="9" name="文本框 8">
            <a:extLst>
              <a:ext uri="{FF2B5EF4-FFF2-40B4-BE49-F238E27FC236}">
                <a16:creationId xmlns:a16="http://schemas.microsoft.com/office/drawing/2014/main" id="{5569CA20-0ED7-CD51-1E98-9FABA9F53034}"/>
              </a:ext>
            </a:extLst>
          </p:cNvPr>
          <p:cNvSpPr txBox="1"/>
          <p:nvPr/>
        </p:nvSpPr>
        <p:spPr>
          <a:xfrm>
            <a:off x="7986996" y="5536576"/>
            <a:ext cx="3729162" cy="400110"/>
          </a:xfrm>
          <a:prstGeom prst="rect">
            <a:avLst/>
          </a:prstGeom>
          <a:noFill/>
        </p:spPr>
        <p:txBody>
          <a:bodyPr wrap="none" rtlCol="0">
            <a:spAutoFit/>
          </a:bodyPr>
          <a:lstStyle/>
          <a:p>
            <a:r>
              <a:rPr kumimoji="1" lang="en-US" altLang="zh-CN" sz="2000" dirty="0">
                <a:latin typeface="Times New Roman" panose="02020603050405020304" pitchFamily="18" charset="0"/>
                <a:cs typeface="Times New Roman" panose="02020603050405020304" pitchFamily="18" charset="0"/>
              </a:rPr>
              <a:t>Deployed and Apply Successfully</a:t>
            </a:r>
            <a:endParaRPr kumimoji="1" lang="zh-CN" altLang="en-US" sz="2000" dirty="0">
              <a:latin typeface="Times New Roman" panose="02020603050405020304" pitchFamily="18" charset="0"/>
              <a:cs typeface="Times New Roman" panose="02020603050405020304" pitchFamily="18" charset="0"/>
            </a:endParaRPr>
          </a:p>
        </p:txBody>
      </p:sp>
      <p:sp>
        <p:nvSpPr>
          <p:cNvPr id="16" name="文本框 15">
            <a:extLst>
              <a:ext uri="{FF2B5EF4-FFF2-40B4-BE49-F238E27FC236}">
                <a16:creationId xmlns:a16="http://schemas.microsoft.com/office/drawing/2014/main" id="{8940CA2D-4C7B-B41E-3E30-71A9F7D90911}"/>
              </a:ext>
            </a:extLst>
          </p:cNvPr>
          <p:cNvSpPr txBox="1"/>
          <p:nvPr/>
        </p:nvSpPr>
        <p:spPr>
          <a:xfrm>
            <a:off x="278645" y="4916957"/>
            <a:ext cx="2994922" cy="400110"/>
          </a:xfrm>
          <a:prstGeom prst="rect">
            <a:avLst/>
          </a:prstGeom>
          <a:noFill/>
        </p:spPr>
        <p:txBody>
          <a:bodyPr wrap="none" rtlCol="0">
            <a:spAutoFit/>
          </a:bodyPr>
          <a:lstStyle/>
          <a:p>
            <a:r>
              <a:rPr kumimoji="1" lang="en-US" altLang="zh-CN" sz="2000" dirty="0">
                <a:latin typeface="Times New Roman" panose="02020603050405020304" pitchFamily="18" charset="0"/>
                <a:cs typeface="Times New Roman" panose="02020603050405020304" pitchFamily="18" charset="0"/>
              </a:rPr>
              <a:t>Best Test Accuracy: </a:t>
            </a:r>
            <a:r>
              <a:rPr kumimoji="1" lang="en-US" altLang="zh-CN" sz="2000" b="1" dirty="0">
                <a:latin typeface="Times New Roman" panose="02020603050405020304" pitchFamily="18" charset="0"/>
                <a:cs typeface="Times New Roman" panose="02020603050405020304" pitchFamily="18" charset="0"/>
              </a:rPr>
              <a:t>98.4%</a:t>
            </a:r>
            <a:endParaRPr kumimoji="1" lang="zh-CN" altLang="en-US" sz="2000" b="1" dirty="0">
              <a:latin typeface="Times New Roman" panose="02020603050405020304" pitchFamily="18" charset="0"/>
              <a:cs typeface="Times New Roman" panose="02020603050405020304" pitchFamily="18" charset="0"/>
            </a:endParaRPr>
          </a:p>
        </p:txBody>
      </p:sp>
      <p:sp>
        <p:nvSpPr>
          <p:cNvPr id="17" name="标题 1">
            <a:extLst>
              <a:ext uri="{FF2B5EF4-FFF2-40B4-BE49-F238E27FC236}">
                <a16:creationId xmlns:a16="http://schemas.microsoft.com/office/drawing/2014/main" id="{E32F22F3-4FA7-CDCD-97F6-A22A356D8BBA}"/>
              </a:ext>
            </a:extLst>
          </p:cNvPr>
          <p:cNvSpPr txBox="1">
            <a:spLocks/>
          </p:cNvSpPr>
          <p:nvPr/>
        </p:nvSpPr>
        <p:spPr bwMode="auto">
          <a:xfrm>
            <a:off x="587388" y="423494"/>
            <a:ext cx="11017224"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sz="3600" kern="0" dirty="0">
                <a:solidFill>
                  <a:srgbClr val="0070C0"/>
                </a:solidFill>
              </a:rPr>
              <a:t>CSNS has Developed an</a:t>
            </a:r>
            <a:r>
              <a:rPr lang="en-US" altLang="zh-CN" kern="0" dirty="0">
                <a:solidFill>
                  <a:srgbClr val="0070C0"/>
                </a:solidFill>
              </a:rPr>
              <a:t>d Apply Successfully!</a:t>
            </a:r>
            <a:endParaRPr lang="en-US" altLang="zh-CN" sz="3600" kern="0" dirty="0">
              <a:solidFill>
                <a:srgbClr val="0070C0"/>
              </a:solidFill>
            </a:endParaRPr>
          </a:p>
        </p:txBody>
      </p:sp>
    </p:spTree>
    <p:extLst>
      <p:ext uri="{BB962C8B-B14F-4D97-AF65-F5344CB8AC3E}">
        <p14:creationId xmlns:p14="http://schemas.microsoft.com/office/powerpoint/2010/main" val="26078281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0A6FF7-32E9-8F59-1EDD-FFD81F0E99A8}"/>
            </a:ext>
          </a:extLst>
        </p:cNvPr>
        <p:cNvGrpSpPr/>
        <p:nvPr/>
      </p:nvGrpSpPr>
      <p:grpSpPr>
        <a:xfrm>
          <a:off x="0" y="0"/>
          <a:ext cx="0" cy="0"/>
          <a:chOff x="0" y="0"/>
          <a:chExt cx="0" cy="0"/>
        </a:xfrm>
      </p:grpSpPr>
      <p:sp>
        <p:nvSpPr>
          <p:cNvPr id="17" name="文本框 16">
            <a:extLst>
              <a:ext uri="{FF2B5EF4-FFF2-40B4-BE49-F238E27FC236}">
                <a16:creationId xmlns:a16="http://schemas.microsoft.com/office/drawing/2014/main" id="{E82AF3A0-41CA-B043-C1E0-3FBE7E0E951B}"/>
              </a:ext>
            </a:extLst>
          </p:cNvPr>
          <p:cNvSpPr txBox="1"/>
          <p:nvPr/>
        </p:nvSpPr>
        <p:spPr>
          <a:xfrm>
            <a:off x="196711" y="1323016"/>
            <a:ext cx="8215711" cy="429413"/>
          </a:xfrm>
          <a:prstGeom prst="rect">
            <a:avLst/>
          </a:prstGeom>
          <a:noFill/>
        </p:spPr>
        <p:txBody>
          <a:bodyPr wrap="none" rtlCol="0">
            <a:spAutoFit/>
          </a:bodyPr>
          <a:lstStyle/>
          <a:p>
            <a:pPr marL="285750" indent="-285750">
              <a:lnSpc>
                <a:spcPct val="120000"/>
              </a:lnSpc>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rPr>
              <a:t>HEPS Storage Rings are equipped with approximately 207 vacuum gauges.</a:t>
            </a:r>
          </a:p>
        </p:txBody>
      </p:sp>
      <p:pic>
        <p:nvPicPr>
          <p:cNvPr id="11" name="图片 10">
            <a:extLst>
              <a:ext uri="{FF2B5EF4-FFF2-40B4-BE49-F238E27FC236}">
                <a16:creationId xmlns:a16="http://schemas.microsoft.com/office/drawing/2014/main" id="{56CD761A-80D1-D10A-42F1-313ECA553FF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6410"/>
          <a:stretch/>
        </p:blipFill>
        <p:spPr>
          <a:xfrm>
            <a:off x="224613" y="2531565"/>
            <a:ext cx="9357553" cy="3633740"/>
          </a:xfrm>
          <a:prstGeom prst="rect">
            <a:avLst/>
          </a:prstGeom>
        </p:spPr>
      </p:pic>
      <p:graphicFrame>
        <p:nvGraphicFramePr>
          <p:cNvPr id="13" name="图示 12">
            <a:extLst>
              <a:ext uri="{FF2B5EF4-FFF2-40B4-BE49-F238E27FC236}">
                <a16:creationId xmlns:a16="http://schemas.microsoft.com/office/drawing/2014/main" id="{E03F0F4D-47BC-D7EB-A0EE-BFCBD212B0AF}"/>
              </a:ext>
            </a:extLst>
          </p:cNvPr>
          <p:cNvGraphicFramePr/>
          <p:nvPr>
            <p:extLst>
              <p:ext uri="{D42A27DB-BD31-4B8C-83A1-F6EECF244321}">
                <p14:modId xmlns:p14="http://schemas.microsoft.com/office/powerpoint/2010/main" val="2127312442"/>
              </p:ext>
            </p:extLst>
          </p:nvPr>
        </p:nvGraphicFramePr>
        <p:xfrm>
          <a:off x="9398258" y="692695"/>
          <a:ext cx="2353869" cy="58659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5" name="文本框 14">
            <a:extLst>
              <a:ext uri="{FF2B5EF4-FFF2-40B4-BE49-F238E27FC236}">
                <a16:creationId xmlns:a16="http://schemas.microsoft.com/office/drawing/2014/main" id="{3479A793-08C7-9EFA-0B5B-7F2A62C11A22}"/>
              </a:ext>
            </a:extLst>
          </p:cNvPr>
          <p:cNvSpPr txBox="1"/>
          <p:nvPr/>
        </p:nvSpPr>
        <p:spPr>
          <a:xfrm>
            <a:off x="8688288" y="736766"/>
            <a:ext cx="1020808" cy="1015663"/>
          </a:xfrm>
          <a:prstGeom prst="rect">
            <a:avLst/>
          </a:prstGeom>
          <a:noFill/>
        </p:spPr>
        <p:txBody>
          <a:bodyPr wrap="square" rtlCol="0">
            <a:spAutoFit/>
          </a:bodyPr>
          <a:lstStyle/>
          <a:p>
            <a:r>
              <a:rPr kumimoji="1" lang="en-US" altLang="zh-CN" sz="2000" b="1" dirty="0">
                <a:latin typeface="Times New Roman" panose="02020603050405020304" pitchFamily="18" charset="0"/>
                <a:cs typeface="Times New Roman" panose="02020603050405020304" pitchFamily="18" charset="0"/>
              </a:rPr>
              <a:t>Data</a:t>
            </a:r>
            <a:r>
              <a:rPr kumimoji="1" lang="zh-CN" altLang="en-US" sz="2000" b="1" dirty="0">
                <a:latin typeface="Times New Roman" panose="02020603050405020304" pitchFamily="18" charset="0"/>
                <a:cs typeface="Times New Roman" panose="02020603050405020304" pitchFamily="18" charset="0"/>
              </a:rPr>
              <a:t> </a:t>
            </a:r>
            <a:r>
              <a:rPr kumimoji="1" lang="en-US" altLang="zh-CN" sz="2000" b="1" dirty="0">
                <a:latin typeface="Times New Roman" panose="02020603050405020304" pitchFamily="18" charset="0"/>
                <a:cs typeface="Times New Roman" panose="02020603050405020304" pitchFamily="18" charset="0"/>
              </a:rPr>
              <a:t>Process</a:t>
            </a:r>
            <a:r>
              <a:rPr kumimoji="1" lang="zh-CN" altLang="en-US" sz="2000" b="1" dirty="0">
                <a:latin typeface="Times New Roman" panose="02020603050405020304" pitchFamily="18" charset="0"/>
                <a:cs typeface="Times New Roman" panose="02020603050405020304" pitchFamily="18" charset="0"/>
              </a:rPr>
              <a:t> </a:t>
            </a:r>
            <a:r>
              <a:rPr kumimoji="1" lang="en-US" altLang="zh-CN" sz="2000" b="1" dirty="0">
                <a:latin typeface="Times New Roman" panose="02020603050405020304" pitchFamily="18" charset="0"/>
                <a:cs typeface="Times New Roman" panose="02020603050405020304" pitchFamily="18" charset="0"/>
              </a:rPr>
              <a:t>Flow</a:t>
            </a:r>
            <a:r>
              <a:rPr kumimoji="1" lang="zh-CN" altLang="en-US" sz="2000" b="1" dirty="0">
                <a:latin typeface="Times New Roman" panose="02020603050405020304" pitchFamily="18" charset="0"/>
                <a:cs typeface="Times New Roman" panose="02020603050405020304" pitchFamily="18" charset="0"/>
              </a:rPr>
              <a:t>：</a:t>
            </a:r>
          </a:p>
        </p:txBody>
      </p:sp>
      <p:sp>
        <p:nvSpPr>
          <p:cNvPr id="18" name="标题 1">
            <a:extLst>
              <a:ext uri="{FF2B5EF4-FFF2-40B4-BE49-F238E27FC236}">
                <a16:creationId xmlns:a16="http://schemas.microsoft.com/office/drawing/2014/main" id="{836B557D-C3B1-E559-59F2-37DF673CCF51}"/>
              </a:ext>
            </a:extLst>
          </p:cNvPr>
          <p:cNvSpPr txBox="1">
            <a:spLocks/>
          </p:cNvSpPr>
          <p:nvPr/>
        </p:nvSpPr>
        <p:spPr bwMode="auto">
          <a:xfrm>
            <a:off x="139081" y="592543"/>
            <a:ext cx="7734096"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sz="2800" kern="0" dirty="0">
                <a:solidFill>
                  <a:srgbClr val="0070C0"/>
                </a:solidFill>
              </a:rPr>
              <a:t>Application</a:t>
            </a:r>
            <a:r>
              <a:rPr lang="zh-CN" altLang="en-US" sz="2800" kern="0" dirty="0">
                <a:solidFill>
                  <a:srgbClr val="0070C0"/>
                </a:solidFill>
              </a:rPr>
              <a:t> </a:t>
            </a:r>
            <a:r>
              <a:rPr lang="en-US" altLang="zh-CN" sz="2800" kern="0" dirty="0">
                <a:solidFill>
                  <a:srgbClr val="0070C0"/>
                </a:solidFill>
              </a:rPr>
              <a:t>to HEPS Storage Rings</a:t>
            </a:r>
          </a:p>
        </p:txBody>
      </p:sp>
    </p:spTree>
    <p:extLst>
      <p:ext uri="{BB962C8B-B14F-4D97-AF65-F5344CB8AC3E}">
        <p14:creationId xmlns:p14="http://schemas.microsoft.com/office/powerpoint/2010/main" val="28487746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B8BFF5-7899-1673-B7E9-C6878A104CE0}"/>
            </a:ext>
          </a:extLst>
        </p:cNvPr>
        <p:cNvGrpSpPr/>
        <p:nvPr/>
      </p:nvGrpSpPr>
      <p:grpSpPr>
        <a:xfrm>
          <a:off x="0" y="0"/>
          <a:ext cx="0" cy="0"/>
          <a:chOff x="0" y="0"/>
          <a:chExt cx="0" cy="0"/>
        </a:xfrm>
      </p:grpSpPr>
      <p:sp>
        <p:nvSpPr>
          <p:cNvPr id="8" name="标题 1">
            <a:extLst>
              <a:ext uri="{FF2B5EF4-FFF2-40B4-BE49-F238E27FC236}">
                <a16:creationId xmlns:a16="http://schemas.microsoft.com/office/drawing/2014/main" id="{57122ADD-B067-09DF-05BF-11AA877BD577}"/>
              </a:ext>
            </a:extLst>
          </p:cNvPr>
          <p:cNvSpPr txBox="1">
            <a:spLocks/>
          </p:cNvSpPr>
          <p:nvPr/>
        </p:nvSpPr>
        <p:spPr bwMode="auto">
          <a:xfrm>
            <a:off x="587388" y="404664"/>
            <a:ext cx="11017224"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sz="3600" kern="0" dirty="0">
                <a:solidFill>
                  <a:srgbClr val="0070C0"/>
                </a:solidFill>
              </a:rPr>
              <a:t>Model Structure and Result</a:t>
            </a:r>
          </a:p>
        </p:txBody>
      </p:sp>
      <p:pic>
        <p:nvPicPr>
          <p:cNvPr id="2" name="图片 1">
            <a:extLst>
              <a:ext uri="{FF2B5EF4-FFF2-40B4-BE49-F238E27FC236}">
                <a16:creationId xmlns:a16="http://schemas.microsoft.com/office/drawing/2014/main" id="{D097CA25-BD13-9DE3-C96E-0F928AAF9BA1}"/>
              </a:ext>
            </a:extLst>
          </p:cNvPr>
          <p:cNvPicPr>
            <a:picLocks noChangeAspect="1"/>
          </p:cNvPicPr>
          <p:nvPr/>
        </p:nvPicPr>
        <p:blipFill>
          <a:blip r:embed="rId3"/>
          <a:stretch>
            <a:fillRect/>
          </a:stretch>
        </p:blipFill>
        <p:spPr>
          <a:xfrm>
            <a:off x="2279576" y="981824"/>
            <a:ext cx="7704856" cy="2236894"/>
          </a:xfrm>
          <a:prstGeom prst="rect">
            <a:avLst/>
          </a:prstGeom>
        </p:spPr>
      </p:pic>
      <p:pic>
        <p:nvPicPr>
          <p:cNvPr id="3" name="图片 2">
            <a:extLst>
              <a:ext uri="{FF2B5EF4-FFF2-40B4-BE49-F238E27FC236}">
                <a16:creationId xmlns:a16="http://schemas.microsoft.com/office/drawing/2014/main" id="{2ECEFE2F-4D1E-4D7C-C936-627CA2FA29ED}"/>
              </a:ext>
            </a:extLst>
          </p:cNvPr>
          <p:cNvPicPr>
            <a:picLocks noChangeAspect="1"/>
          </p:cNvPicPr>
          <p:nvPr/>
        </p:nvPicPr>
        <p:blipFill>
          <a:blip r:embed="rId4"/>
          <a:stretch>
            <a:fillRect/>
          </a:stretch>
        </p:blipFill>
        <p:spPr>
          <a:xfrm>
            <a:off x="2279576" y="3571801"/>
            <a:ext cx="9505056" cy="3168352"/>
          </a:xfrm>
          <a:prstGeom prst="rect">
            <a:avLst/>
          </a:prstGeom>
        </p:spPr>
      </p:pic>
      <p:sp>
        <p:nvSpPr>
          <p:cNvPr id="5" name="文本框 4">
            <a:extLst>
              <a:ext uri="{FF2B5EF4-FFF2-40B4-BE49-F238E27FC236}">
                <a16:creationId xmlns:a16="http://schemas.microsoft.com/office/drawing/2014/main" id="{9746E9B3-45F3-B5E2-7C49-46CF8A49FBC5}"/>
              </a:ext>
            </a:extLst>
          </p:cNvPr>
          <p:cNvSpPr txBox="1"/>
          <p:nvPr/>
        </p:nvSpPr>
        <p:spPr>
          <a:xfrm>
            <a:off x="839416" y="4725144"/>
            <a:ext cx="889987" cy="369332"/>
          </a:xfrm>
          <a:prstGeom prst="rect">
            <a:avLst/>
          </a:prstGeom>
          <a:noFill/>
        </p:spPr>
        <p:txBody>
          <a:bodyPr wrap="none" rtlCol="0">
            <a:spAutoFit/>
          </a:bodyPr>
          <a:lstStyle/>
          <a:p>
            <a:r>
              <a:rPr kumimoji="1" lang="en-US" altLang="zh-CN" b="1" dirty="0">
                <a:latin typeface="Times New Roman" panose="02020603050405020304" pitchFamily="18" charset="0"/>
                <a:cs typeface="Times New Roman" panose="02020603050405020304" pitchFamily="18" charset="0"/>
              </a:rPr>
              <a:t>Result:</a:t>
            </a:r>
            <a:endParaRPr kumimoji="1" lang="zh-CN" altLang="en-US" b="1" dirty="0">
              <a:latin typeface="Times New Roman" panose="02020603050405020304" pitchFamily="18" charset="0"/>
              <a:cs typeface="Times New Roman" panose="02020603050405020304" pitchFamily="18" charset="0"/>
            </a:endParaRPr>
          </a:p>
        </p:txBody>
      </p:sp>
      <p:sp>
        <p:nvSpPr>
          <p:cNvPr id="6" name="文本框 5">
            <a:extLst>
              <a:ext uri="{FF2B5EF4-FFF2-40B4-BE49-F238E27FC236}">
                <a16:creationId xmlns:a16="http://schemas.microsoft.com/office/drawing/2014/main" id="{2ECA33F8-70CB-E01F-6586-3DAF05D1209A}"/>
              </a:ext>
            </a:extLst>
          </p:cNvPr>
          <p:cNvSpPr txBox="1"/>
          <p:nvPr/>
        </p:nvSpPr>
        <p:spPr>
          <a:xfrm>
            <a:off x="119336" y="1686837"/>
            <a:ext cx="1892506" cy="369332"/>
          </a:xfrm>
          <a:prstGeom prst="rect">
            <a:avLst/>
          </a:prstGeom>
          <a:noFill/>
        </p:spPr>
        <p:txBody>
          <a:bodyPr wrap="none" rtlCol="0">
            <a:spAutoFit/>
          </a:bodyPr>
          <a:lstStyle/>
          <a:p>
            <a:r>
              <a:rPr kumimoji="1" lang="en-US" altLang="zh-CN" b="1" dirty="0">
                <a:latin typeface="Times New Roman" panose="02020603050405020304" pitchFamily="18" charset="0"/>
                <a:cs typeface="Times New Roman" panose="02020603050405020304" pitchFamily="18" charset="0"/>
              </a:rPr>
              <a:t>Model Structure:</a:t>
            </a:r>
            <a:endParaRPr kumimoji="1" lang="zh-CN" altLang="en-US" b="1" dirty="0">
              <a:latin typeface="Times New Roman" panose="02020603050405020304" pitchFamily="18" charset="0"/>
              <a:cs typeface="Times New Roman" panose="02020603050405020304" pitchFamily="18" charset="0"/>
            </a:endParaRPr>
          </a:p>
        </p:txBody>
      </p:sp>
      <p:sp>
        <p:nvSpPr>
          <p:cNvPr id="9" name="文本框 8">
            <a:extLst>
              <a:ext uri="{FF2B5EF4-FFF2-40B4-BE49-F238E27FC236}">
                <a16:creationId xmlns:a16="http://schemas.microsoft.com/office/drawing/2014/main" id="{33BC0349-CDE3-4E20-38F1-E1CF3335D484}"/>
              </a:ext>
            </a:extLst>
          </p:cNvPr>
          <p:cNvSpPr txBox="1"/>
          <p:nvPr/>
        </p:nvSpPr>
        <p:spPr>
          <a:xfrm>
            <a:off x="263352" y="2823088"/>
            <a:ext cx="3640740" cy="646331"/>
          </a:xfrm>
          <a:prstGeom prst="rect">
            <a:avLst/>
          </a:prstGeom>
          <a:noFill/>
        </p:spPr>
        <p:txBody>
          <a:bodyPr wrap="none" rtlCol="0">
            <a:spAutoFit/>
          </a:bodyPr>
          <a:lstStyle/>
          <a:p>
            <a:r>
              <a:rPr kumimoji="1" lang="en-US" altLang="zh-CN" b="1" dirty="0">
                <a:latin typeface="Times New Roman" panose="02020603050405020304" pitchFamily="18" charset="0"/>
                <a:cs typeface="Times New Roman" panose="02020603050405020304" pitchFamily="18" charset="0"/>
              </a:rPr>
              <a:t>Input Matrix: </a:t>
            </a:r>
            <a:r>
              <a:rPr kumimoji="1" lang="en-US" altLang="zh-CN" dirty="0">
                <a:latin typeface="Times New Roman" panose="02020603050405020304" pitchFamily="18" charset="0"/>
                <a:cs typeface="Times New Roman" panose="02020603050405020304" pitchFamily="18" charset="0"/>
              </a:rPr>
              <a:t>207 device read value</a:t>
            </a:r>
          </a:p>
          <a:p>
            <a:r>
              <a:rPr kumimoji="1" lang="en-US" altLang="zh-CN" dirty="0">
                <a:latin typeface="Times New Roman" panose="02020603050405020304" pitchFamily="18" charset="0"/>
                <a:cs typeface="Times New Roman" panose="02020603050405020304" pitchFamily="18" charset="0"/>
              </a:rPr>
              <a:t>	         60 seconds</a:t>
            </a:r>
            <a:endParaRPr kumimoji="1" lang="zh-CN" altLang="en-US" dirty="0">
              <a:latin typeface="Times New Roman" panose="02020603050405020304" pitchFamily="18" charset="0"/>
              <a:cs typeface="Times New Roman" panose="02020603050405020304" pitchFamily="18" charset="0"/>
            </a:endParaRPr>
          </a:p>
        </p:txBody>
      </p:sp>
      <p:sp>
        <p:nvSpPr>
          <p:cNvPr id="11" name="文本框 10">
            <a:extLst>
              <a:ext uri="{FF2B5EF4-FFF2-40B4-BE49-F238E27FC236}">
                <a16:creationId xmlns:a16="http://schemas.microsoft.com/office/drawing/2014/main" id="{9DDAE742-86A8-63F1-0160-E2DF213A8132}"/>
              </a:ext>
            </a:extLst>
          </p:cNvPr>
          <p:cNvSpPr txBox="1"/>
          <p:nvPr/>
        </p:nvSpPr>
        <p:spPr>
          <a:xfrm>
            <a:off x="10247356" y="1212364"/>
            <a:ext cx="1980029" cy="923330"/>
          </a:xfrm>
          <a:prstGeom prst="rect">
            <a:avLst/>
          </a:prstGeom>
          <a:noFill/>
        </p:spPr>
        <p:txBody>
          <a:bodyPr wrap="none" rtlCol="0">
            <a:spAutoFit/>
          </a:bodyPr>
          <a:lstStyle/>
          <a:p>
            <a:r>
              <a:rPr kumimoji="1" lang="en-US" altLang="zh-CN" b="1" dirty="0">
                <a:latin typeface="Times New Roman" panose="02020603050405020304" pitchFamily="18" charset="0"/>
                <a:cs typeface="Times New Roman" panose="02020603050405020304" pitchFamily="18" charset="0"/>
              </a:rPr>
              <a:t>Output: 10 grades</a:t>
            </a:r>
          </a:p>
          <a:p>
            <a:pPr marL="285750" indent="-285750">
              <a:buFont typeface="Arial" panose="020B0604020202020204" pitchFamily="34" charset="0"/>
              <a:buChar char="•"/>
            </a:pPr>
            <a:r>
              <a:rPr kumimoji="1" lang="en-US" altLang="zh-CN" dirty="0">
                <a:latin typeface="Times New Roman" panose="02020603050405020304" pitchFamily="18" charset="0"/>
                <a:cs typeface="Times New Roman" panose="02020603050405020304" pitchFamily="18" charset="0"/>
              </a:rPr>
              <a:t>0:</a:t>
            </a:r>
            <a:r>
              <a:rPr kumimoji="1" lang="zh-CN" altLang="en-US" dirty="0">
                <a:latin typeface="Times New Roman" panose="02020603050405020304" pitchFamily="18" charset="0"/>
                <a:cs typeface="Times New Roman" panose="02020603050405020304" pitchFamily="18" charset="0"/>
              </a:rPr>
              <a:t> </a:t>
            </a:r>
            <a:r>
              <a:rPr kumimoji="1" lang="en-US" altLang="zh-CN" dirty="0">
                <a:latin typeface="Times New Roman" panose="02020603050405020304" pitchFamily="18" charset="0"/>
                <a:cs typeface="Times New Roman" panose="02020603050405020304" pitchFamily="18" charset="0"/>
              </a:rPr>
              <a:t>normal</a:t>
            </a:r>
          </a:p>
          <a:p>
            <a:pPr marL="285750" indent="-285750">
              <a:buFont typeface="Arial" panose="020B0604020202020204" pitchFamily="34" charset="0"/>
              <a:buChar char="•"/>
            </a:pPr>
            <a:r>
              <a:rPr kumimoji="1" lang="en-US" altLang="zh-CN" dirty="0">
                <a:latin typeface="Times New Roman" panose="02020603050405020304" pitchFamily="18" charset="0"/>
                <a:cs typeface="Times New Roman" panose="02020603050405020304" pitchFamily="18" charset="0"/>
              </a:rPr>
              <a:t>9:</a:t>
            </a:r>
            <a:r>
              <a:rPr kumimoji="1" lang="zh-CN" altLang="en-US" dirty="0">
                <a:latin typeface="Times New Roman" panose="02020603050405020304" pitchFamily="18" charset="0"/>
                <a:cs typeface="Times New Roman" panose="02020603050405020304" pitchFamily="18" charset="0"/>
              </a:rPr>
              <a:t> </a:t>
            </a:r>
            <a:r>
              <a:rPr kumimoji="1" lang="en-US" altLang="zh-CN" dirty="0">
                <a:latin typeface="Times New Roman" panose="02020603050405020304" pitchFamily="18" charset="0"/>
                <a:cs typeface="Times New Roman" panose="02020603050405020304" pitchFamily="18" charset="0"/>
              </a:rPr>
              <a:t>error</a:t>
            </a:r>
            <a:endParaRPr kumimoji="1" lang="zh-CN" altLang="en-US" dirty="0">
              <a:latin typeface="Times New Roman" panose="02020603050405020304" pitchFamily="18" charset="0"/>
              <a:cs typeface="Times New Roman" panose="02020603050405020304" pitchFamily="18" charset="0"/>
            </a:endParaRPr>
          </a:p>
        </p:txBody>
      </p:sp>
      <p:sp>
        <p:nvSpPr>
          <p:cNvPr id="12" name="文本框 11">
            <a:extLst>
              <a:ext uri="{FF2B5EF4-FFF2-40B4-BE49-F238E27FC236}">
                <a16:creationId xmlns:a16="http://schemas.microsoft.com/office/drawing/2014/main" id="{A8F3DA69-ABF1-A46A-B9CC-418398E81CE2}"/>
              </a:ext>
            </a:extLst>
          </p:cNvPr>
          <p:cNvSpPr txBox="1"/>
          <p:nvPr/>
        </p:nvSpPr>
        <p:spPr>
          <a:xfrm>
            <a:off x="2089494" y="963101"/>
            <a:ext cx="1656223" cy="338554"/>
          </a:xfrm>
          <a:prstGeom prst="rect">
            <a:avLst/>
          </a:prstGeom>
          <a:noFill/>
        </p:spPr>
        <p:txBody>
          <a:bodyPr wrap="none" rtlCol="0">
            <a:spAutoFit/>
          </a:bodyPr>
          <a:lstStyle/>
          <a:p>
            <a:r>
              <a:rPr kumimoji="1" lang="en-US" altLang="zh-CN" sz="1600" dirty="0">
                <a:latin typeface="Times New Roman" panose="02020603050405020304" pitchFamily="18" charset="0"/>
                <a:cs typeface="Times New Roman" panose="02020603050405020304" pitchFamily="18" charset="0"/>
              </a:rPr>
              <a:t>Conv Kernel: 7*7</a:t>
            </a:r>
            <a:endParaRPr kumimoji="1" lang="zh-CN" altLang="en-US" sz="1600" dirty="0">
              <a:latin typeface="Times New Roman" panose="02020603050405020304" pitchFamily="18" charset="0"/>
              <a:cs typeface="Times New Roman" panose="02020603050405020304" pitchFamily="18" charset="0"/>
            </a:endParaRPr>
          </a:p>
        </p:txBody>
      </p:sp>
      <p:sp>
        <p:nvSpPr>
          <p:cNvPr id="13" name="文本框 12">
            <a:extLst>
              <a:ext uri="{FF2B5EF4-FFF2-40B4-BE49-F238E27FC236}">
                <a16:creationId xmlns:a16="http://schemas.microsoft.com/office/drawing/2014/main" id="{84EF4ECE-52EB-9AE7-7B80-F93674283652}"/>
              </a:ext>
            </a:extLst>
          </p:cNvPr>
          <p:cNvSpPr txBox="1"/>
          <p:nvPr/>
        </p:nvSpPr>
        <p:spPr>
          <a:xfrm>
            <a:off x="4565438" y="963101"/>
            <a:ext cx="1656223" cy="338554"/>
          </a:xfrm>
          <a:prstGeom prst="rect">
            <a:avLst/>
          </a:prstGeom>
          <a:noFill/>
        </p:spPr>
        <p:txBody>
          <a:bodyPr wrap="none" rtlCol="0">
            <a:spAutoFit/>
          </a:bodyPr>
          <a:lstStyle/>
          <a:p>
            <a:r>
              <a:rPr kumimoji="1" lang="en-US" altLang="zh-CN" sz="1600" dirty="0">
                <a:latin typeface="Times New Roman" panose="02020603050405020304" pitchFamily="18" charset="0"/>
                <a:cs typeface="Times New Roman" panose="02020603050405020304" pitchFamily="18" charset="0"/>
              </a:rPr>
              <a:t>Conv Kernel: 4*4</a:t>
            </a:r>
            <a:endParaRPr kumimoji="1" lang="zh-CN" altLang="en-US" sz="1600" dirty="0">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id="{906DD88A-F6CE-1AF0-3CAF-6BF8587E80E4}"/>
              </a:ext>
            </a:extLst>
          </p:cNvPr>
          <p:cNvSpPr txBox="1"/>
          <p:nvPr/>
        </p:nvSpPr>
        <p:spPr>
          <a:xfrm>
            <a:off x="7824951" y="963101"/>
            <a:ext cx="825867" cy="369332"/>
          </a:xfrm>
          <a:prstGeom prst="rect">
            <a:avLst/>
          </a:prstGeom>
          <a:noFill/>
        </p:spPr>
        <p:txBody>
          <a:bodyPr wrap="none" rtlCol="0">
            <a:spAutoFit/>
          </a:bodyPr>
          <a:lstStyle/>
          <a:p>
            <a:r>
              <a:rPr kumimoji="1" lang="en-US" altLang="zh-CN" dirty="0">
                <a:latin typeface="Times New Roman" panose="02020603050405020304" pitchFamily="18" charset="0"/>
                <a:cs typeface="Times New Roman" panose="02020603050405020304" pitchFamily="18" charset="0"/>
              </a:rPr>
              <a:t>Flatten</a:t>
            </a:r>
            <a:endParaRPr kumimoji="1" lang="zh-CN" altLang="en-US" dirty="0">
              <a:latin typeface="Times New Roman" panose="02020603050405020304" pitchFamily="18" charset="0"/>
              <a:cs typeface="Times New Roman" panose="02020603050405020304" pitchFamily="18" charset="0"/>
            </a:endParaRPr>
          </a:p>
        </p:txBody>
      </p:sp>
      <p:cxnSp>
        <p:nvCxnSpPr>
          <p:cNvPr id="16" name="直线箭头连接符 15">
            <a:extLst>
              <a:ext uri="{FF2B5EF4-FFF2-40B4-BE49-F238E27FC236}">
                <a16:creationId xmlns:a16="http://schemas.microsoft.com/office/drawing/2014/main" id="{28838122-FDE4-0DF8-185E-BBA76C37E22E}"/>
              </a:ext>
            </a:extLst>
          </p:cNvPr>
          <p:cNvCxnSpPr>
            <a:stCxn id="9" idx="0"/>
          </p:cNvCxnSpPr>
          <p:nvPr/>
        </p:nvCxnSpPr>
        <p:spPr bwMode="auto">
          <a:xfrm flipV="1">
            <a:off x="2083722" y="2492896"/>
            <a:ext cx="267862" cy="330192"/>
          </a:xfrm>
          <a:prstGeom prst="straightConnector1">
            <a:avLst/>
          </a:prstGeom>
          <a:solidFill>
            <a:schemeClr val="accent1"/>
          </a:solidFill>
          <a:ln w="25400" cap="flat" cmpd="sng" algn="ctr">
            <a:solidFill>
              <a:schemeClr val="tx1"/>
            </a:solidFill>
            <a:prstDash val="solid"/>
            <a:round/>
            <a:headEnd type="none" w="med" len="med"/>
            <a:tailEnd type="triangle"/>
          </a:ln>
        </p:spPr>
      </p:cxnSp>
      <p:cxnSp>
        <p:nvCxnSpPr>
          <p:cNvPr id="17" name="直线箭头连接符 16">
            <a:extLst>
              <a:ext uri="{FF2B5EF4-FFF2-40B4-BE49-F238E27FC236}">
                <a16:creationId xmlns:a16="http://schemas.microsoft.com/office/drawing/2014/main" id="{9B87890D-8E3F-FA3C-BAF8-2A66E35D5263}"/>
              </a:ext>
            </a:extLst>
          </p:cNvPr>
          <p:cNvCxnSpPr>
            <a:cxnSpLocks/>
            <a:stCxn id="12" idx="2"/>
          </p:cNvCxnSpPr>
          <p:nvPr/>
        </p:nvCxnSpPr>
        <p:spPr bwMode="auto">
          <a:xfrm flipH="1">
            <a:off x="2711624" y="1301655"/>
            <a:ext cx="205982" cy="306032"/>
          </a:xfrm>
          <a:prstGeom prst="straightConnector1">
            <a:avLst/>
          </a:prstGeom>
          <a:solidFill>
            <a:schemeClr val="accent1"/>
          </a:solidFill>
          <a:ln w="25400" cap="flat" cmpd="sng" algn="ctr">
            <a:solidFill>
              <a:schemeClr val="tx1"/>
            </a:solidFill>
            <a:prstDash val="solid"/>
            <a:round/>
            <a:headEnd type="none" w="med" len="med"/>
            <a:tailEnd type="triangle"/>
          </a:ln>
        </p:spPr>
      </p:cxnSp>
      <p:cxnSp>
        <p:nvCxnSpPr>
          <p:cNvPr id="20" name="直线箭头连接符 19">
            <a:extLst>
              <a:ext uri="{FF2B5EF4-FFF2-40B4-BE49-F238E27FC236}">
                <a16:creationId xmlns:a16="http://schemas.microsoft.com/office/drawing/2014/main" id="{254B2271-E8F3-386F-D77B-E8DBC8B3CE31}"/>
              </a:ext>
            </a:extLst>
          </p:cNvPr>
          <p:cNvCxnSpPr>
            <a:cxnSpLocks/>
          </p:cNvCxnSpPr>
          <p:nvPr/>
        </p:nvCxnSpPr>
        <p:spPr bwMode="auto">
          <a:xfrm flipH="1">
            <a:off x="5298415" y="1301655"/>
            <a:ext cx="95134" cy="891269"/>
          </a:xfrm>
          <a:prstGeom prst="straightConnector1">
            <a:avLst/>
          </a:prstGeom>
          <a:solidFill>
            <a:schemeClr val="accent1"/>
          </a:solidFill>
          <a:ln w="25400" cap="flat" cmpd="sng" algn="ctr">
            <a:solidFill>
              <a:schemeClr val="tx1"/>
            </a:solidFill>
            <a:prstDash val="solid"/>
            <a:round/>
            <a:headEnd type="none" w="med" len="med"/>
            <a:tailEnd type="triangle"/>
          </a:ln>
        </p:spPr>
      </p:cxnSp>
      <p:cxnSp>
        <p:nvCxnSpPr>
          <p:cNvPr id="24" name="直线箭头连接符 23">
            <a:extLst>
              <a:ext uri="{FF2B5EF4-FFF2-40B4-BE49-F238E27FC236}">
                <a16:creationId xmlns:a16="http://schemas.microsoft.com/office/drawing/2014/main" id="{9C456CE2-8D5D-F9B6-D420-1D42480CF052}"/>
              </a:ext>
            </a:extLst>
          </p:cNvPr>
          <p:cNvCxnSpPr>
            <a:cxnSpLocks/>
            <a:stCxn id="14" idx="2"/>
          </p:cNvCxnSpPr>
          <p:nvPr/>
        </p:nvCxnSpPr>
        <p:spPr bwMode="auto">
          <a:xfrm>
            <a:off x="8237885" y="1332433"/>
            <a:ext cx="0" cy="723736"/>
          </a:xfrm>
          <a:prstGeom prst="straightConnector1">
            <a:avLst/>
          </a:prstGeom>
          <a:solidFill>
            <a:schemeClr val="accent1"/>
          </a:solidFill>
          <a:ln w="25400" cap="flat" cmpd="sng" algn="ctr">
            <a:solidFill>
              <a:schemeClr val="tx1"/>
            </a:solidFill>
            <a:prstDash val="solid"/>
            <a:round/>
            <a:headEnd type="none" w="med" len="med"/>
            <a:tailEnd type="triangle"/>
          </a:ln>
        </p:spPr>
      </p:cxnSp>
      <p:cxnSp>
        <p:nvCxnSpPr>
          <p:cNvPr id="27" name="直线箭头连接符 26">
            <a:extLst>
              <a:ext uri="{FF2B5EF4-FFF2-40B4-BE49-F238E27FC236}">
                <a16:creationId xmlns:a16="http://schemas.microsoft.com/office/drawing/2014/main" id="{B68B6E38-9098-930F-2F5A-90A9CEA32685}"/>
              </a:ext>
            </a:extLst>
          </p:cNvPr>
          <p:cNvCxnSpPr>
            <a:cxnSpLocks/>
          </p:cNvCxnSpPr>
          <p:nvPr/>
        </p:nvCxnSpPr>
        <p:spPr bwMode="auto">
          <a:xfrm flipH="1">
            <a:off x="9909602" y="1640365"/>
            <a:ext cx="342564" cy="148898"/>
          </a:xfrm>
          <a:prstGeom prst="straightConnector1">
            <a:avLst/>
          </a:prstGeom>
          <a:solidFill>
            <a:schemeClr val="accent1"/>
          </a:solidFill>
          <a:ln w="25400" cap="flat" cmpd="sng" algn="ctr">
            <a:solidFill>
              <a:schemeClr val="tx1"/>
            </a:solidFill>
            <a:prstDash val="solid"/>
            <a:round/>
            <a:headEnd type="none" w="med" len="med"/>
            <a:tailEnd type="triangle"/>
          </a:ln>
        </p:spPr>
      </p:cxnSp>
    </p:spTree>
    <p:extLst>
      <p:ext uri="{BB962C8B-B14F-4D97-AF65-F5344CB8AC3E}">
        <p14:creationId xmlns:p14="http://schemas.microsoft.com/office/powerpoint/2010/main" val="894932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2DB8B9-4482-0583-2DEF-E118910A71B5}"/>
            </a:ext>
          </a:extLst>
        </p:cNvPr>
        <p:cNvGrpSpPr/>
        <p:nvPr/>
      </p:nvGrpSpPr>
      <p:grpSpPr>
        <a:xfrm>
          <a:off x="0" y="0"/>
          <a:ext cx="0" cy="0"/>
          <a:chOff x="0" y="0"/>
          <a:chExt cx="0" cy="0"/>
        </a:xfrm>
      </p:grpSpPr>
      <p:sp>
        <p:nvSpPr>
          <p:cNvPr id="8" name="标题 1">
            <a:extLst>
              <a:ext uri="{FF2B5EF4-FFF2-40B4-BE49-F238E27FC236}">
                <a16:creationId xmlns:a16="http://schemas.microsoft.com/office/drawing/2014/main" id="{7601A55A-DCC2-9053-43EC-DECC68150E14}"/>
              </a:ext>
            </a:extLst>
          </p:cNvPr>
          <p:cNvSpPr txBox="1">
            <a:spLocks/>
          </p:cNvSpPr>
          <p:nvPr/>
        </p:nvSpPr>
        <p:spPr bwMode="auto">
          <a:xfrm>
            <a:off x="587388" y="476672"/>
            <a:ext cx="11017224"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Problems and Future Work</a:t>
            </a:r>
            <a:endParaRPr lang="en-US" altLang="zh-CN" sz="3600" kern="0" dirty="0">
              <a:solidFill>
                <a:srgbClr val="0070C0"/>
              </a:solidFill>
            </a:endParaRPr>
          </a:p>
        </p:txBody>
      </p:sp>
      <p:sp>
        <p:nvSpPr>
          <p:cNvPr id="10" name="文本框 9">
            <a:extLst>
              <a:ext uri="{FF2B5EF4-FFF2-40B4-BE49-F238E27FC236}">
                <a16:creationId xmlns:a16="http://schemas.microsoft.com/office/drawing/2014/main" id="{0A8137D0-7CB2-26C5-9994-00BF7DD2E166}"/>
              </a:ext>
            </a:extLst>
          </p:cNvPr>
          <p:cNvSpPr txBox="1"/>
          <p:nvPr/>
        </p:nvSpPr>
        <p:spPr>
          <a:xfrm>
            <a:off x="1343472" y="3429000"/>
            <a:ext cx="9242536" cy="2862322"/>
          </a:xfrm>
          <a:prstGeom prst="rect">
            <a:avLst/>
          </a:prstGeom>
          <a:noFill/>
        </p:spPr>
        <p:txBody>
          <a:bodyPr wrap="square" rtlCol="0">
            <a:spAutoFit/>
          </a:bodyPr>
          <a:lstStyle/>
          <a:p>
            <a:r>
              <a:rPr lang="en-US" altLang="zh-CN" sz="2000" b="1" dirty="0">
                <a:latin typeface="Times New Roman" panose="02020603050405020304" pitchFamily="18" charset="0"/>
                <a:cs typeface="Times New Roman" panose="02020603050405020304" pitchFamily="18" charset="0"/>
              </a:rPr>
              <a:t>Problems</a:t>
            </a:r>
          </a:p>
          <a:p>
            <a:pPr marL="285750" indent="-285750">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rPr>
              <a:t>Limited HEPS fault data restricts model training</a:t>
            </a:r>
          </a:p>
          <a:p>
            <a:pPr marL="285750" indent="-285750">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rPr>
              <a:t>The model converges well on existing data but lacks generalization</a:t>
            </a:r>
          </a:p>
          <a:p>
            <a:endParaRPr lang="en-US" altLang="zh-CN" sz="2000" dirty="0">
              <a:latin typeface="Times New Roman" panose="02020603050405020304" pitchFamily="18" charset="0"/>
              <a:cs typeface="Times New Roman" panose="02020603050405020304" pitchFamily="18" charset="0"/>
            </a:endParaRPr>
          </a:p>
          <a:p>
            <a:r>
              <a:rPr lang="en-US" altLang="zh-CN" sz="2000" b="1" dirty="0">
                <a:latin typeface="Times New Roman" panose="02020603050405020304" pitchFamily="18" charset="0"/>
                <a:cs typeface="Times New Roman" panose="02020603050405020304" pitchFamily="18" charset="0"/>
              </a:rPr>
              <a:t>Future Work</a:t>
            </a:r>
          </a:p>
          <a:p>
            <a:pPr marL="285750" indent="-285750">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rPr>
              <a:t>Collect more fault data to improve robustness.</a:t>
            </a:r>
          </a:p>
          <a:p>
            <a:pPr marL="285750" indent="-285750">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rPr>
              <a:t>Introduce more relevant features (e.g., Beam Loss Monitor data) for better fault characterization.</a:t>
            </a:r>
          </a:p>
          <a:p>
            <a:pPr marL="285750" indent="-285750">
              <a:buFont typeface="Arial" panose="020B0604020202020204" pitchFamily="34" charset="0"/>
              <a:buChar char="•"/>
            </a:pPr>
            <a:r>
              <a:rPr lang="en-US" altLang="zh-CN" sz="2000" dirty="0">
                <a:latin typeface="Times New Roman" panose="02020603050405020304" pitchFamily="18" charset="0"/>
                <a:cs typeface="Times New Roman" panose="02020603050405020304" pitchFamily="18" charset="0"/>
              </a:rPr>
              <a:t>Continuously update the model for improved generalization.</a:t>
            </a:r>
          </a:p>
        </p:txBody>
      </p:sp>
      <p:pic>
        <p:nvPicPr>
          <p:cNvPr id="2" name="图片 1">
            <a:extLst>
              <a:ext uri="{FF2B5EF4-FFF2-40B4-BE49-F238E27FC236}">
                <a16:creationId xmlns:a16="http://schemas.microsoft.com/office/drawing/2014/main" id="{4141567F-9F00-2EDD-5C58-1CC23BD058C0}"/>
              </a:ext>
            </a:extLst>
          </p:cNvPr>
          <p:cNvPicPr>
            <a:picLocks noChangeAspect="1"/>
          </p:cNvPicPr>
          <p:nvPr/>
        </p:nvPicPr>
        <p:blipFill>
          <a:blip r:embed="rId3"/>
          <a:stretch>
            <a:fillRect/>
          </a:stretch>
        </p:blipFill>
        <p:spPr>
          <a:xfrm>
            <a:off x="334821" y="1527151"/>
            <a:ext cx="5921513" cy="1719149"/>
          </a:xfrm>
          <a:prstGeom prst="rect">
            <a:avLst/>
          </a:prstGeom>
        </p:spPr>
      </p:pic>
      <p:pic>
        <p:nvPicPr>
          <p:cNvPr id="3" name="图片 2">
            <a:extLst>
              <a:ext uri="{FF2B5EF4-FFF2-40B4-BE49-F238E27FC236}">
                <a16:creationId xmlns:a16="http://schemas.microsoft.com/office/drawing/2014/main" id="{F17066EE-EEED-DF19-AE5E-86813AE764D6}"/>
              </a:ext>
            </a:extLst>
          </p:cNvPr>
          <p:cNvPicPr>
            <a:picLocks noChangeAspect="1"/>
          </p:cNvPicPr>
          <p:nvPr/>
        </p:nvPicPr>
        <p:blipFill>
          <a:blip r:embed="rId4"/>
          <a:stretch>
            <a:fillRect/>
          </a:stretch>
        </p:blipFill>
        <p:spPr>
          <a:xfrm>
            <a:off x="6325440" y="1547352"/>
            <a:ext cx="5741893" cy="1913964"/>
          </a:xfrm>
          <a:prstGeom prst="rect">
            <a:avLst/>
          </a:prstGeom>
        </p:spPr>
      </p:pic>
      <p:sp>
        <p:nvSpPr>
          <p:cNvPr id="5" name="文本框 4">
            <a:extLst>
              <a:ext uri="{FF2B5EF4-FFF2-40B4-BE49-F238E27FC236}">
                <a16:creationId xmlns:a16="http://schemas.microsoft.com/office/drawing/2014/main" id="{EFF4A9CC-584F-F6A2-CEA0-F883C079B415}"/>
              </a:ext>
            </a:extLst>
          </p:cNvPr>
          <p:cNvSpPr txBox="1"/>
          <p:nvPr/>
        </p:nvSpPr>
        <p:spPr>
          <a:xfrm>
            <a:off x="6325440" y="1124744"/>
            <a:ext cx="740780" cy="369332"/>
          </a:xfrm>
          <a:prstGeom prst="rect">
            <a:avLst/>
          </a:prstGeom>
          <a:noFill/>
        </p:spPr>
        <p:txBody>
          <a:bodyPr wrap="none" rtlCol="0">
            <a:spAutoFit/>
          </a:bodyPr>
          <a:lstStyle/>
          <a:p>
            <a:r>
              <a:rPr kumimoji="1" lang="en-US" altLang="zh-CN" dirty="0">
                <a:latin typeface="Times New Roman" panose="02020603050405020304" pitchFamily="18" charset="0"/>
                <a:cs typeface="Times New Roman" panose="02020603050405020304" pitchFamily="18" charset="0"/>
              </a:rPr>
              <a:t>Train:</a:t>
            </a:r>
            <a:endParaRPr kumimoji="1" lang="zh-CN" altLang="en-US" dirty="0">
              <a:latin typeface="Times New Roman" panose="02020603050405020304" pitchFamily="18" charset="0"/>
              <a:cs typeface="Times New Roman" panose="02020603050405020304" pitchFamily="18" charset="0"/>
            </a:endParaRPr>
          </a:p>
        </p:txBody>
      </p:sp>
      <p:sp>
        <p:nvSpPr>
          <p:cNvPr id="6" name="文本框 5">
            <a:extLst>
              <a:ext uri="{FF2B5EF4-FFF2-40B4-BE49-F238E27FC236}">
                <a16:creationId xmlns:a16="http://schemas.microsoft.com/office/drawing/2014/main" id="{8956F963-58BC-DC19-CE07-9C2240FF258D}"/>
              </a:ext>
            </a:extLst>
          </p:cNvPr>
          <p:cNvSpPr txBox="1"/>
          <p:nvPr/>
        </p:nvSpPr>
        <p:spPr>
          <a:xfrm>
            <a:off x="330334" y="1166178"/>
            <a:ext cx="1755609" cy="369332"/>
          </a:xfrm>
          <a:prstGeom prst="rect">
            <a:avLst/>
          </a:prstGeom>
          <a:noFill/>
        </p:spPr>
        <p:txBody>
          <a:bodyPr wrap="none" rtlCol="0">
            <a:spAutoFit/>
          </a:bodyPr>
          <a:lstStyle/>
          <a:p>
            <a:r>
              <a:rPr kumimoji="1" lang="en-US" altLang="zh-CN" dirty="0">
                <a:latin typeface="Times New Roman" panose="02020603050405020304" pitchFamily="18" charset="0"/>
                <a:cs typeface="Times New Roman" panose="02020603050405020304" pitchFamily="18" charset="0"/>
              </a:rPr>
              <a:t>Model Structure:</a:t>
            </a:r>
            <a:endParaRPr kumimoji="1"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32740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5E71F5-2F42-C33C-2571-40DAF5BD85B4}"/>
            </a:ext>
          </a:extLst>
        </p:cNvPr>
        <p:cNvGrpSpPr/>
        <p:nvPr/>
      </p:nvGrpSpPr>
      <p:grpSpPr>
        <a:xfrm>
          <a:off x="0" y="0"/>
          <a:ext cx="0" cy="0"/>
          <a:chOff x="0" y="0"/>
          <a:chExt cx="0" cy="0"/>
        </a:xfrm>
      </p:grpSpPr>
      <p:sp>
        <p:nvSpPr>
          <p:cNvPr id="7" name="标题 1">
            <a:extLst>
              <a:ext uri="{FF2B5EF4-FFF2-40B4-BE49-F238E27FC236}">
                <a16:creationId xmlns:a16="http://schemas.microsoft.com/office/drawing/2014/main" id="{D016D3C9-B152-3DED-F915-29178FE80407}"/>
              </a:ext>
            </a:extLst>
          </p:cNvPr>
          <p:cNvSpPr txBox="1">
            <a:spLocks/>
          </p:cNvSpPr>
          <p:nvPr/>
        </p:nvSpPr>
        <p:spPr bwMode="auto">
          <a:xfrm>
            <a:off x="1703512" y="2996952"/>
            <a:ext cx="8784976"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One more thing</a:t>
            </a:r>
          </a:p>
        </p:txBody>
      </p:sp>
    </p:spTree>
    <p:extLst>
      <p:ext uri="{BB962C8B-B14F-4D97-AF65-F5344CB8AC3E}">
        <p14:creationId xmlns:p14="http://schemas.microsoft.com/office/powerpoint/2010/main" val="41920361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5BA65D-DE20-3AED-53FE-5E906987B30E}"/>
            </a:ext>
          </a:extLst>
        </p:cNvPr>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428E56C5-D5A6-25F1-A4F0-CB2B10D221AF}"/>
              </a:ext>
            </a:extLst>
          </p:cNvPr>
          <p:cNvSpPr>
            <a:spLocks noGrp="1"/>
          </p:cNvSpPr>
          <p:nvPr>
            <p:ph type="sldNum" sz="quarter" idx="12"/>
          </p:nvPr>
        </p:nvSpPr>
        <p:spPr/>
        <p:txBody>
          <a:bodyPr/>
          <a:lstStyle/>
          <a:p>
            <a:pPr>
              <a:defRPr/>
            </a:pPr>
            <a:fld id="{7CFD2C69-0BD4-41E4-AB27-AE65CFEAFB66}" type="slidenum">
              <a:rPr lang="en-US" altLang="zh-CN" smtClean="0"/>
              <a:t>26</a:t>
            </a:fld>
            <a:endParaRPr lang="en-US" altLang="zh-CN" dirty="0"/>
          </a:p>
        </p:txBody>
      </p:sp>
      <p:sp>
        <p:nvSpPr>
          <p:cNvPr id="7" name="标题 1">
            <a:extLst>
              <a:ext uri="{FF2B5EF4-FFF2-40B4-BE49-F238E27FC236}">
                <a16:creationId xmlns:a16="http://schemas.microsoft.com/office/drawing/2014/main" id="{8BC46661-FA5D-16C8-D954-3D593DB9DB2A}"/>
              </a:ext>
            </a:extLst>
          </p:cNvPr>
          <p:cNvSpPr txBox="1">
            <a:spLocks/>
          </p:cNvSpPr>
          <p:nvPr/>
        </p:nvSpPr>
        <p:spPr bwMode="auto">
          <a:xfrm>
            <a:off x="2387588" y="516654"/>
            <a:ext cx="7416824"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Focus on Data at</a:t>
            </a:r>
            <a:r>
              <a:rPr lang="zh-CN" altLang="en-US" kern="0" dirty="0">
                <a:solidFill>
                  <a:srgbClr val="0070C0"/>
                </a:solidFill>
              </a:rPr>
              <a:t> </a:t>
            </a:r>
            <a:r>
              <a:rPr lang="en-US" altLang="zh-CN" kern="0" dirty="0">
                <a:solidFill>
                  <a:srgbClr val="0070C0"/>
                </a:solidFill>
              </a:rPr>
              <a:t>HEPS</a:t>
            </a:r>
            <a:endParaRPr lang="zh-CN" altLang="en-US" kern="0" dirty="0">
              <a:solidFill>
                <a:srgbClr val="0070C0"/>
              </a:solidFill>
            </a:endParaRPr>
          </a:p>
        </p:txBody>
      </p:sp>
      <p:pic>
        <p:nvPicPr>
          <p:cNvPr id="9" name="图片 8">
            <a:extLst>
              <a:ext uri="{FF2B5EF4-FFF2-40B4-BE49-F238E27FC236}">
                <a16:creationId xmlns:a16="http://schemas.microsoft.com/office/drawing/2014/main" id="{C859B047-9723-BD06-84D2-05A5EDEC2CB4}"/>
              </a:ext>
            </a:extLst>
          </p:cNvPr>
          <p:cNvPicPr>
            <a:picLocks noChangeAspect="1"/>
          </p:cNvPicPr>
          <p:nvPr/>
        </p:nvPicPr>
        <p:blipFill>
          <a:blip r:embed="rId3"/>
          <a:stretch>
            <a:fillRect/>
          </a:stretch>
        </p:blipFill>
        <p:spPr>
          <a:xfrm>
            <a:off x="286418" y="2420888"/>
            <a:ext cx="5089502" cy="2209236"/>
          </a:xfrm>
          <a:prstGeom prst="rect">
            <a:avLst/>
          </a:prstGeom>
        </p:spPr>
      </p:pic>
      <p:sp>
        <p:nvSpPr>
          <p:cNvPr id="10" name="文本框 9">
            <a:extLst>
              <a:ext uri="{FF2B5EF4-FFF2-40B4-BE49-F238E27FC236}">
                <a16:creationId xmlns:a16="http://schemas.microsoft.com/office/drawing/2014/main" id="{90317449-2219-D57C-0059-8382A8FF8AC5}"/>
              </a:ext>
            </a:extLst>
          </p:cNvPr>
          <p:cNvSpPr txBox="1"/>
          <p:nvPr/>
        </p:nvSpPr>
        <p:spPr>
          <a:xfrm>
            <a:off x="246413" y="1137518"/>
            <a:ext cx="5173907" cy="1200329"/>
          </a:xfrm>
          <a:prstGeom prst="rect">
            <a:avLst/>
          </a:prstGeom>
          <a:noFill/>
          <a:ln w="19050">
            <a:solidFill>
              <a:schemeClr val="tx1"/>
            </a:solidFill>
            <a:prstDash val="sysDot"/>
          </a:ln>
        </p:spPr>
        <p:txBody>
          <a:bodyPr wrap="square" rtlCol="0">
            <a:spAutoFit/>
          </a:bodyPr>
          <a:lstStyle/>
          <a:p>
            <a:r>
              <a:rPr lang="en-US" altLang="zh-CN" dirty="0">
                <a:latin typeface="Times New Roman" panose="02020603050405020304" pitchFamily="18" charset="0"/>
                <a:cs typeface="Times New Roman" panose="02020603050405020304" pitchFamily="18" charset="0"/>
              </a:rPr>
              <a:t>The primary data source for accelerator: </a:t>
            </a:r>
            <a:r>
              <a:rPr lang="en-US" altLang="zh-CN" b="1" dirty="0">
                <a:latin typeface="Times New Roman" panose="02020603050405020304" pitchFamily="18" charset="0"/>
                <a:cs typeface="Times New Roman" panose="02020603050405020304" pitchFamily="18" charset="0"/>
              </a:rPr>
              <a:t>Archiver</a:t>
            </a:r>
          </a:p>
          <a:p>
            <a:r>
              <a:rPr lang="en-US" altLang="zh-CN" b="1" dirty="0">
                <a:latin typeface="Times New Roman" panose="02020603050405020304" pitchFamily="18" charset="0"/>
                <a:cs typeface="Times New Roman" panose="02020603050405020304" pitchFamily="18" charset="0"/>
              </a:rPr>
              <a:t>HEPS Status: </a:t>
            </a:r>
          </a:p>
          <a:p>
            <a:r>
              <a:rPr lang="en-US" altLang="zh-CN" b="1" dirty="0">
                <a:latin typeface="Times New Roman" panose="02020603050405020304" pitchFamily="18" charset="0"/>
                <a:cs typeface="Times New Roman" panose="02020603050405020304" pitchFamily="18" charset="0"/>
              </a:rPr>
              <a:t>Approx. 150k PVs are archived in Archiver, less than 50% of the total PVs.</a:t>
            </a:r>
          </a:p>
        </p:txBody>
      </p:sp>
      <p:sp>
        <p:nvSpPr>
          <p:cNvPr id="11" name="箭头: 右 10">
            <a:extLst>
              <a:ext uri="{FF2B5EF4-FFF2-40B4-BE49-F238E27FC236}">
                <a16:creationId xmlns:a16="http://schemas.microsoft.com/office/drawing/2014/main" id="{76EE4783-FB41-B46A-CC8C-BF023B82B3E3}"/>
              </a:ext>
            </a:extLst>
          </p:cNvPr>
          <p:cNvSpPr/>
          <p:nvPr/>
        </p:nvSpPr>
        <p:spPr bwMode="auto">
          <a:xfrm>
            <a:off x="6349586" y="2378196"/>
            <a:ext cx="864096" cy="792088"/>
          </a:xfrm>
          <a:prstGeom prst="rightArrow">
            <a:avLst/>
          </a:prstGeom>
          <a:solidFill>
            <a:schemeClr val="bg1"/>
          </a:solidFill>
          <a:ln w="38100" cap="flat" cmpd="sng" algn="ctr">
            <a:solidFill>
              <a:srgbClr val="FF0000"/>
            </a:solidFill>
            <a:prstDash val="sysDash"/>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a:ln>
                <a:noFill/>
              </a:ln>
              <a:solidFill>
                <a:srgbClr val="FFCC00"/>
              </a:solidFill>
              <a:effectLst>
                <a:outerShdw blurRad="38100" dist="38100" dir="2700000" algn="tl">
                  <a:srgbClr val="000000">
                    <a:alpha val="43137"/>
                  </a:srgbClr>
                </a:outerShdw>
              </a:effectLst>
              <a:latin typeface="Arial" panose="020B0604020202020204" pitchFamily="34" charset="0"/>
              <a:ea typeface="宋体" pitchFamily="2" charset="-122"/>
            </a:endParaRPr>
          </a:p>
        </p:txBody>
      </p:sp>
      <p:sp>
        <p:nvSpPr>
          <p:cNvPr id="12" name="AutoShape 2" descr="Introduction to Deep Learning: What do I need to know…? | by Stacey  Ronaghan | Medium">
            <a:extLst>
              <a:ext uri="{FF2B5EF4-FFF2-40B4-BE49-F238E27FC236}">
                <a16:creationId xmlns:a16="http://schemas.microsoft.com/office/drawing/2014/main" id="{E1B77FA0-DE6D-CF82-BF23-CC684340C401}"/>
              </a:ext>
            </a:extLst>
          </p:cNvPr>
          <p:cNvSpPr>
            <a:spLocks noChangeAspect="1" noChangeArrowheads="1"/>
          </p:cNvSpPr>
          <p:nvPr/>
        </p:nvSpPr>
        <p:spPr bwMode="auto">
          <a:xfrm>
            <a:off x="6197186" y="324049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3" name="图片 12">
            <a:extLst>
              <a:ext uri="{FF2B5EF4-FFF2-40B4-BE49-F238E27FC236}">
                <a16:creationId xmlns:a16="http://schemas.microsoft.com/office/drawing/2014/main" id="{FFF9D26A-4374-B27F-6887-3C69E2A57DBB}"/>
              </a:ext>
            </a:extLst>
          </p:cNvPr>
          <p:cNvPicPr>
            <a:picLocks noChangeAspect="1"/>
          </p:cNvPicPr>
          <p:nvPr/>
        </p:nvPicPr>
        <p:blipFill rotWithShape="1">
          <a:blip r:embed="rId4"/>
          <a:srcRect l="12262" r="4787"/>
          <a:stretch/>
        </p:blipFill>
        <p:spPr>
          <a:xfrm>
            <a:off x="8098302" y="1143620"/>
            <a:ext cx="3847285" cy="2847189"/>
          </a:xfrm>
          <a:prstGeom prst="rect">
            <a:avLst/>
          </a:prstGeom>
        </p:spPr>
      </p:pic>
      <p:sp>
        <p:nvSpPr>
          <p:cNvPr id="17" name="文本框 16">
            <a:extLst>
              <a:ext uri="{FF2B5EF4-FFF2-40B4-BE49-F238E27FC236}">
                <a16:creationId xmlns:a16="http://schemas.microsoft.com/office/drawing/2014/main" id="{8AE50879-E8B1-0C41-27BA-CEF70E3740C1}"/>
              </a:ext>
            </a:extLst>
          </p:cNvPr>
          <p:cNvSpPr txBox="1"/>
          <p:nvPr/>
        </p:nvSpPr>
        <p:spPr>
          <a:xfrm>
            <a:off x="286418" y="4819115"/>
            <a:ext cx="5089502" cy="1815882"/>
          </a:xfrm>
          <a:prstGeom prst="rect">
            <a:avLst/>
          </a:prstGeom>
          <a:noFill/>
          <a:ln w="19050">
            <a:solidFill>
              <a:schemeClr val="tx1"/>
            </a:solidFill>
          </a:ln>
        </p:spPr>
        <p:txBody>
          <a:bodyPr wrap="square" rtlCol="0">
            <a:spAutoFit/>
          </a:bodyPr>
          <a:lstStyle/>
          <a:p>
            <a:pPr algn="l">
              <a:buFont typeface="+mj-lt"/>
              <a:buAutoNum type="arabicPeriod"/>
            </a:pPr>
            <a:r>
              <a:rPr lang="en-US" altLang="zh-CN" sz="1600" b="0" i="0" dirty="0">
                <a:solidFill>
                  <a:srgbClr val="4E4E4E"/>
                </a:solidFill>
                <a:effectLst/>
                <a:latin typeface="Times New Roman" panose="02020603050405020304" pitchFamily="18" charset="0"/>
                <a:cs typeface="Times New Roman" panose="02020603050405020304" pitchFamily="18" charset="0"/>
              </a:rPr>
              <a:t>Waveform, images, high repetition rate data, and some temperature and vibration data have not been stored in the archiver</a:t>
            </a:r>
          </a:p>
          <a:p>
            <a:pPr algn="l">
              <a:buFont typeface="+mj-lt"/>
              <a:buAutoNum type="arabicPeriod"/>
            </a:pPr>
            <a:r>
              <a:rPr lang="en-US" altLang="zh-CN" sz="1600" b="0" i="0" dirty="0">
                <a:solidFill>
                  <a:srgbClr val="4E4E4E"/>
                </a:solidFill>
                <a:effectLst/>
                <a:latin typeface="Times New Roman" panose="02020603050405020304" pitchFamily="18" charset="0"/>
                <a:cs typeface="Times New Roman" panose="02020603050405020304" pitchFamily="18" charset="0"/>
              </a:rPr>
              <a:t>In the archiver, PVs are collected and stored independently, lacking time synchronization</a:t>
            </a:r>
          </a:p>
          <a:p>
            <a:pPr algn="l">
              <a:buFont typeface="+mj-lt"/>
              <a:buAutoNum type="arabicPeriod"/>
            </a:pPr>
            <a:r>
              <a:rPr lang="en-US" altLang="zh-CN" sz="1600" b="0" i="0" dirty="0">
                <a:solidFill>
                  <a:srgbClr val="4E4E4E"/>
                </a:solidFill>
                <a:effectLst/>
                <a:latin typeface="Times New Roman" panose="02020603050405020304" pitchFamily="18" charset="0"/>
                <a:cs typeface="Times New Roman" panose="02020603050405020304" pitchFamily="18" charset="0"/>
              </a:rPr>
              <a:t>Extracting diverse data from the historical database is quite challenging</a:t>
            </a:r>
          </a:p>
        </p:txBody>
      </p:sp>
      <p:sp>
        <p:nvSpPr>
          <p:cNvPr id="18" name="文本框 17">
            <a:extLst>
              <a:ext uri="{FF2B5EF4-FFF2-40B4-BE49-F238E27FC236}">
                <a16:creationId xmlns:a16="http://schemas.microsoft.com/office/drawing/2014/main" id="{ABADC344-B830-96BC-76A2-854317777EA9}"/>
              </a:ext>
            </a:extLst>
          </p:cNvPr>
          <p:cNvSpPr txBox="1"/>
          <p:nvPr/>
        </p:nvSpPr>
        <p:spPr>
          <a:xfrm>
            <a:off x="6197186" y="1856326"/>
            <a:ext cx="1304528" cy="369332"/>
          </a:xfrm>
          <a:prstGeom prst="rect">
            <a:avLst/>
          </a:prstGeom>
          <a:noFill/>
        </p:spPr>
        <p:txBody>
          <a:bodyPr wrap="square" rtlCol="0">
            <a:spAutoFit/>
          </a:bodyPr>
          <a:lstStyle/>
          <a:p>
            <a:r>
              <a:rPr lang="en-US" altLang="zh-CN"/>
              <a:t>AI-Ready?</a:t>
            </a:r>
            <a:endParaRPr lang="zh-CN" altLang="en-US"/>
          </a:p>
        </p:txBody>
      </p:sp>
      <p:sp>
        <p:nvSpPr>
          <p:cNvPr id="19" name="文本框 18">
            <a:extLst>
              <a:ext uri="{FF2B5EF4-FFF2-40B4-BE49-F238E27FC236}">
                <a16:creationId xmlns:a16="http://schemas.microsoft.com/office/drawing/2014/main" id="{A04EF860-5FC8-D102-DF13-0EE41F7106EC}"/>
              </a:ext>
            </a:extLst>
          </p:cNvPr>
          <p:cNvSpPr txBox="1"/>
          <p:nvPr/>
        </p:nvSpPr>
        <p:spPr>
          <a:xfrm>
            <a:off x="5420320" y="3272218"/>
            <a:ext cx="2630849" cy="1200329"/>
          </a:xfrm>
          <a:prstGeom prst="rect">
            <a:avLst/>
          </a:prstGeom>
          <a:noFill/>
          <a:ln w="19050">
            <a:solidFill>
              <a:schemeClr val="tx1"/>
            </a:solidFill>
          </a:ln>
        </p:spPr>
        <p:txBody>
          <a:bodyPr wrap="square" rtlCol="0">
            <a:spAutoFit/>
          </a:bodyPr>
          <a:lstStyle/>
          <a:p>
            <a:pPr algn="l">
              <a:buFont typeface="+mj-lt"/>
              <a:buAutoNum type="arabicPeriod"/>
            </a:pPr>
            <a:r>
              <a:rPr lang="en-US" altLang="zh-CN" sz="1200" b="0" i="0" dirty="0">
                <a:solidFill>
                  <a:srgbClr val="4E4E4E"/>
                </a:solidFill>
                <a:effectLst/>
                <a:latin typeface="Times New Roman" panose="02020603050405020304" pitchFamily="18" charset="0"/>
                <a:cs typeface="Times New Roman" panose="02020603050405020304" pitchFamily="18" charset="0"/>
              </a:rPr>
              <a:t>High-quality data</a:t>
            </a:r>
            <a:r>
              <a:rPr lang="en-US" altLang="zh-CN" sz="1200" dirty="0">
                <a:solidFill>
                  <a:srgbClr val="4E4E4E"/>
                </a:solidFill>
                <a:latin typeface="Times New Roman" panose="02020603050405020304" pitchFamily="18" charset="0"/>
                <a:cs typeface="Times New Roman" panose="02020603050405020304" pitchFamily="18" charset="0"/>
              </a:rPr>
              <a:t>: </a:t>
            </a:r>
            <a:r>
              <a:rPr lang="en-US" altLang="zh-CN" sz="1200" b="0" i="0" dirty="0">
                <a:solidFill>
                  <a:srgbClr val="4E4E4E"/>
                </a:solidFill>
                <a:effectLst/>
                <a:latin typeface="Times New Roman" panose="02020603050405020304" pitchFamily="18" charset="0"/>
                <a:cs typeface="Times New Roman" panose="02020603050405020304" pitchFamily="18" charset="0"/>
              </a:rPr>
              <a:t>diversity and richness</a:t>
            </a:r>
          </a:p>
          <a:p>
            <a:pPr algn="l">
              <a:buFont typeface="+mj-lt"/>
              <a:buAutoNum type="arabicPeriod"/>
            </a:pPr>
            <a:r>
              <a:rPr lang="en-US" altLang="zh-CN" sz="1200" b="0" i="0" dirty="0">
                <a:solidFill>
                  <a:srgbClr val="4E4E4E"/>
                </a:solidFill>
                <a:effectLst/>
                <a:latin typeface="Times New Roman" panose="02020603050405020304" pitchFamily="18" charset="0"/>
                <a:cs typeface="Times New Roman" panose="02020603050405020304" pitchFamily="18" charset="0"/>
              </a:rPr>
              <a:t>Data preprocessing: label and clean</a:t>
            </a:r>
          </a:p>
          <a:p>
            <a:pPr algn="l">
              <a:buFont typeface="+mj-lt"/>
              <a:buAutoNum type="arabicPeriod"/>
            </a:pPr>
            <a:r>
              <a:rPr lang="en-US" altLang="zh-CN" sz="1200" b="0" i="0" dirty="0">
                <a:solidFill>
                  <a:srgbClr val="4E4E4E"/>
                </a:solidFill>
                <a:effectLst/>
                <a:latin typeface="Times New Roman" panose="02020603050405020304" pitchFamily="18" charset="0"/>
                <a:cs typeface="Times New Roman" panose="02020603050405020304" pitchFamily="18" charset="0"/>
              </a:rPr>
              <a:t>Structuring: unified format and definition</a:t>
            </a:r>
          </a:p>
          <a:p>
            <a:pPr algn="l">
              <a:buFont typeface="+mj-lt"/>
              <a:buAutoNum type="arabicPeriod"/>
            </a:pPr>
            <a:r>
              <a:rPr lang="en-US" altLang="zh-CN" sz="1200" b="0" i="0" dirty="0">
                <a:solidFill>
                  <a:srgbClr val="4E4E4E"/>
                </a:solidFill>
                <a:effectLst/>
                <a:latin typeface="Times New Roman" panose="02020603050405020304" pitchFamily="18" charset="0"/>
                <a:cs typeface="Times New Roman" panose="02020603050405020304" pitchFamily="18" charset="0"/>
              </a:rPr>
              <a:t>Easy access and retrieval: metadata</a:t>
            </a:r>
          </a:p>
        </p:txBody>
      </p:sp>
      <p:cxnSp>
        <p:nvCxnSpPr>
          <p:cNvPr id="21" name="直接箭头连接符 20">
            <a:extLst>
              <a:ext uri="{FF2B5EF4-FFF2-40B4-BE49-F238E27FC236}">
                <a16:creationId xmlns:a16="http://schemas.microsoft.com/office/drawing/2014/main" id="{0F0D89CE-EAAB-59B9-1DF1-56E0A32B0764}"/>
              </a:ext>
            </a:extLst>
          </p:cNvPr>
          <p:cNvCxnSpPr>
            <a:cxnSpLocks/>
            <a:stCxn id="9" idx="2"/>
            <a:endCxn id="17" idx="0"/>
          </p:cNvCxnSpPr>
          <p:nvPr/>
        </p:nvCxnSpPr>
        <p:spPr bwMode="auto">
          <a:xfrm>
            <a:off x="2831169" y="4630124"/>
            <a:ext cx="0" cy="188991"/>
          </a:xfrm>
          <a:prstGeom prst="straightConnector1">
            <a:avLst/>
          </a:prstGeom>
          <a:solidFill>
            <a:schemeClr val="accent1"/>
          </a:solidFill>
          <a:ln w="9525" cap="flat" cmpd="sng" algn="ctr">
            <a:solidFill>
              <a:schemeClr val="tx1"/>
            </a:solidFill>
            <a:prstDash val="sysDash"/>
            <a:round/>
            <a:headEnd type="none" w="med" len="med"/>
            <a:tailEnd type="triangle"/>
          </a:ln>
        </p:spPr>
      </p:cxnSp>
      <p:sp>
        <p:nvSpPr>
          <p:cNvPr id="24" name="文本框 23">
            <a:extLst>
              <a:ext uri="{FF2B5EF4-FFF2-40B4-BE49-F238E27FC236}">
                <a16:creationId xmlns:a16="http://schemas.microsoft.com/office/drawing/2014/main" id="{96694293-A9EC-1DDB-5D28-3886C3622177}"/>
              </a:ext>
            </a:extLst>
          </p:cNvPr>
          <p:cNvSpPr txBox="1"/>
          <p:nvPr/>
        </p:nvSpPr>
        <p:spPr>
          <a:xfrm>
            <a:off x="8586519" y="5006336"/>
            <a:ext cx="3359068" cy="1577355"/>
          </a:xfrm>
          <a:prstGeom prst="rect">
            <a:avLst/>
          </a:prstGeom>
          <a:noFill/>
          <a:ln w="19050">
            <a:solidFill>
              <a:schemeClr val="tx1"/>
            </a:solidFill>
            <a:prstDash val="sysDash"/>
          </a:ln>
        </p:spPr>
        <p:txBody>
          <a:bodyPr wrap="square" rtlCol="0">
            <a:spAutoFit/>
          </a:bodyPr>
          <a:lstStyle/>
          <a:p>
            <a:pPr algn="l">
              <a:buFont typeface="+mj-lt"/>
              <a:buAutoNum type="arabicPeriod"/>
            </a:pPr>
            <a:r>
              <a:rPr lang="en-US" altLang="zh-CN" sz="1400" i="0" dirty="0">
                <a:solidFill>
                  <a:srgbClr val="404040"/>
                </a:solidFill>
                <a:effectLst/>
                <a:latin typeface="Times New Roman" panose="02020603050405020304" pitchFamily="18" charset="0"/>
                <a:cs typeface="Times New Roman" panose="02020603050405020304" pitchFamily="18" charset="0"/>
              </a:rPr>
              <a:t>Build a multimodal database</a:t>
            </a:r>
          </a:p>
          <a:p>
            <a:pPr algn="l">
              <a:spcBef>
                <a:spcPts val="300"/>
              </a:spcBef>
              <a:buFont typeface="+mj-lt"/>
              <a:buAutoNum type="arabicPeriod"/>
            </a:pPr>
            <a:r>
              <a:rPr lang="en-US" altLang="zh-CN" sz="1400" i="0" dirty="0">
                <a:solidFill>
                  <a:srgbClr val="404040"/>
                </a:solidFill>
                <a:effectLst/>
                <a:latin typeface="Times New Roman" panose="02020603050405020304" pitchFamily="18" charset="0"/>
                <a:cs typeface="Times New Roman" panose="02020603050405020304" pitchFamily="18" charset="0"/>
              </a:rPr>
              <a:t>Archiver batch data retrieval interface</a:t>
            </a:r>
          </a:p>
          <a:p>
            <a:pPr algn="l">
              <a:spcBef>
                <a:spcPts val="300"/>
              </a:spcBef>
              <a:buFont typeface="+mj-lt"/>
              <a:buAutoNum type="arabicPeriod"/>
            </a:pPr>
            <a:r>
              <a:rPr lang="en-US" altLang="zh-CN" sz="1400" i="0" dirty="0">
                <a:solidFill>
                  <a:srgbClr val="404040"/>
                </a:solidFill>
                <a:effectLst/>
                <a:latin typeface="Times New Roman" panose="02020603050405020304" pitchFamily="18" charset="0"/>
                <a:cs typeface="Times New Roman" panose="02020603050405020304" pitchFamily="18" charset="0"/>
              </a:rPr>
              <a:t>Parameter scanner</a:t>
            </a:r>
          </a:p>
          <a:p>
            <a:pPr algn="l">
              <a:spcBef>
                <a:spcPts val="300"/>
              </a:spcBef>
              <a:buFont typeface="+mj-lt"/>
              <a:buAutoNum type="arabicPeriod"/>
            </a:pPr>
            <a:r>
              <a:rPr lang="en-US" altLang="zh-CN" sz="1400" i="0" dirty="0">
                <a:solidFill>
                  <a:srgbClr val="404040"/>
                </a:solidFill>
                <a:effectLst/>
                <a:latin typeface="Times New Roman" panose="02020603050405020304" pitchFamily="18" charset="0"/>
                <a:cs typeface="Times New Roman" panose="02020603050405020304" pitchFamily="18" charset="0"/>
              </a:rPr>
              <a:t>Batch data processing module</a:t>
            </a:r>
          </a:p>
          <a:p>
            <a:pPr algn="l">
              <a:spcBef>
                <a:spcPts val="300"/>
              </a:spcBef>
              <a:buFont typeface="+mj-lt"/>
              <a:buAutoNum type="arabicPeriod"/>
            </a:pPr>
            <a:r>
              <a:rPr lang="en-US" altLang="zh-CN" sz="1400" i="0" dirty="0">
                <a:solidFill>
                  <a:srgbClr val="404040"/>
                </a:solidFill>
                <a:effectLst/>
                <a:latin typeface="Times New Roman" panose="02020603050405020304" pitchFamily="18" charset="0"/>
                <a:cs typeface="Times New Roman" panose="02020603050405020304" pitchFamily="18" charset="0"/>
              </a:rPr>
              <a:t>Establish a metadata database</a:t>
            </a:r>
          </a:p>
          <a:p>
            <a:pPr algn="l">
              <a:spcBef>
                <a:spcPts val="300"/>
              </a:spcBef>
              <a:buFont typeface="+mj-lt"/>
              <a:buAutoNum type="arabicPeriod"/>
            </a:pPr>
            <a:r>
              <a:rPr lang="en-US" altLang="zh-CN" sz="1400" i="0" dirty="0">
                <a:solidFill>
                  <a:srgbClr val="404040"/>
                </a:solidFill>
                <a:effectLst/>
                <a:latin typeface="Times New Roman" panose="02020603050405020304" pitchFamily="18" charset="0"/>
                <a:cs typeface="Times New Roman" panose="02020603050405020304" pitchFamily="18" charset="0"/>
              </a:rPr>
              <a:t>Generate structured datasets</a:t>
            </a:r>
          </a:p>
        </p:txBody>
      </p:sp>
      <p:sp>
        <p:nvSpPr>
          <p:cNvPr id="25" name="箭头: 右 24">
            <a:extLst>
              <a:ext uri="{FF2B5EF4-FFF2-40B4-BE49-F238E27FC236}">
                <a16:creationId xmlns:a16="http://schemas.microsoft.com/office/drawing/2014/main" id="{2E3BD2FB-E2E1-833A-B53A-9CEEEE4288D6}"/>
              </a:ext>
            </a:extLst>
          </p:cNvPr>
          <p:cNvSpPr/>
          <p:nvPr/>
        </p:nvSpPr>
        <p:spPr bwMode="auto">
          <a:xfrm rot="16200000">
            <a:off x="9706187" y="3859894"/>
            <a:ext cx="631515" cy="777838"/>
          </a:xfrm>
          <a:prstGeom prst="rightArrow">
            <a:avLst/>
          </a:prstGeom>
          <a:solidFill>
            <a:schemeClr val="bg1"/>
          </a:solidFill>
          <a:ln w="38100" cap="flat" cmpd="sng" algn="ctr">
            <a:solidFill>
              <a:srgbClr val="00B050"/>
            </a:solidFill>
            <a:prstDash val="sysDash"/>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a:ln>
                <a:noFill/>
              </a:ln>
              <a:solidFill>
                <a:srgbClr val="FFCC00"/>
              </a:solidFill>
              <a:effectLst>
                <a:outerShdw blurRad="38100" dist="38100" dir="2700000" algn="tl">
                  <a:srgbClr val="000000">
                    <a:alpha val="43137"/>
                  </a:srgbClr>
                </a:outerShdw>
              </a:effectLst>
              <a:latin typeface="Arial" panose="020B0604020202020204" pitchFamily="34" charset="0"/>
              <a:ea typeface="宋体" pitchFamily="2" charset="-122"/>
            </a:endParaRPr>
          </a:p>
        </p:txBody>
      </p:sp>
      <p:sp>
        <p:nvSpPr>
          <p:cNvPr id="2" name="矩形 1">
            <a:extLst>
              <a:ext uri="{FF2B5EF4-FFF2-40B4-BE49-F238E27FC236}">
                <a16:creationId xmlns:a16="http://schemas.microsoft.com/office/drawing/2014/main" id="{A50712F8-9EDC-AE3A-9E09-686F52E929F4}"/>
              </a:ext>
            </a:extLst>
          </p:cNvPr>
          <p:cNvSpPr/>
          <p:nvPr/>
        </p:nvSpPr>
        <p:spPr>
          <a:xfrm>
            <a:off x="8586519" y="4560795"/>
            <a:ext cx="3313792" cy="369332"/>
          </a:xfrm>
          <a:prstGeom prst="rect">
            <a:avLst/>
          </a:prstGeom>
        </p:spPr>
        <p:txBody>
          <a:bodyPr wrap="none">
            <a:spAutoFit/>
          </a:bodyPr>
          <a:lstStyle/>
          <a:p>
            <a:r>
              <a:rPr lang="en-US" altLang="zh-CN" dirty="0">
                <a:solidFill>
                  <a:srgbClr val="0070C0"/>
                </a:solidFill>
                <a:cs typeface="Calibri" panose="020F0502020204030204" pitchFamily="34" charset="0"/>
              </a:rPr>
              <a:t>Platform for AI-Ready Dataset </a:t>
            </a:r>
            <a:endParaRPr lang="zh-CN" altLang="en-US" dirty="0"/>
          </a:p>
        </p:txBody>
      </p:sp>
    </p:spTree>
    <p:extLst>
      <p:ext uri="{BB962C8B-B14F-4D97-AF65-F5344CB8AC3E}">
        <p14:creationId xmlns:p14="http://schemas.microsoft.com/office/powerpoint/2010/main" val="24133266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A8DAB84D-942A-4807-ACA7-24D52E09D22C}"/>
              </a:ext>
            </a:extLst>
          </p:cNvPr>
          <p:cNvSpPr>
            <a:spLocks noGrp="1"/>
          </p:cNvSpPr>
          <p:nvPr>
            <p:ph type="sldNum" sz="quarter" idx="12"/>
          </p:nvPr>
        </p:nvSpPr>
        <p:spPr/>
        <p:txBody>
          <a:bodyPr/>
          <a:lstStyle/>
          <a:p>
            <a:pPr>
              <a:defRPr/>
            </a:pPr>
            <a:fld id="{7CFD2C69-0BD4-41E4-AB27-AE65CFEAFB66}" type="slidenum">
              <a:rPr lang="en-US" altLang="zh-CN" smtClean="0"/>
              <a:t>27</a:t>
            </a:fld>
            <a:endParaRPr lang="en-US" altLang="zh-CN" dirty="0"/>
          </a:p>
        </p:txBody>
      </p:sp>
      <p:sp>
        <p:nvSpPr>
          <p:cNvPr id="10" name="矩形 9">
            <a:extLst>
              <a:ext uri="{FF2B5EF4-FFF2-40B4-BE49-F238E27FC236}">
                <a16:creationId xmlns:a16="http://schemas.microsoft.com/office/drawing/2014/main" id="{8088E6A1-028E-4C69-B1AE-AABA63C1D5FF}"/>
              </a:ext>
            </a:extLst>
          </p:cNvPr>
          <p:cNvSpPr/>
          <p:nvPr/>
        </p:nvSpPr>
        <p:spPr bwMode="auto">
          <a:xfrm>
            <a:off x="5942798" y="1120302"/>
            <a:ext cx="1152128" cy="298531"/>
          </a:xfrm>
          <a:prstGeom prst="rect">
            <a:avLst/>
          </a:prstGeom>
          <a:solidFill>
            <a:srgbClr val="00B050"/>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r>
              <a:rPr kumimoji="0" lang="en-US" altLang="zh-CN" sz="1100" b="0" i="0" u="none" strike="noStrike" cap="none" normalizeH="0" baseline="0" dirty="0">
                <a:ln>
                  <a:noFill/>
                </a:ln>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Scan/Fetch Data</a:t>
            </a:r>
            <a:endParaRPr kumimoji="0" lang="zh-CN" altLang="en-US" sz="1100" b="0" i="0" u="none" strike="noStrike" cap="none" normalizeH="0" baseline="0" dirty="0">
              <a:ln>
                <a:noFill/>
              </a:ln>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1" name="矩形 10">
            <a:extLst>
              <a:ext uri="{FF2B5EF4-FFF2-40B4-BE49-F238E27FC236}">
                <a16:creationId xmlns:a16="http://schemas.microsoft.com/office/drawing/2014/main" id="{6BEAB4D1-AD76-463B-9C0A-9B0E7BC22015}"/>
              </a:ext>
            </a:extLst>
          </p:cNvPr>
          <p:cNvSpPr/>
          <p:nvPr/>
        </p:nvSpPr>
        <p:spPr bwMode="auto">
          <a:xfrm>
            <a:off x="5942798" y="1696366"/>
            <a:ext cx="1152127" cy="460673"/>
          </a:xfrm>
          <a:prstGeom prst="rect">
            <a:avLst/>
          </a:prstGeom>
          <a:solidFill>
            <a:srgbClr val="C00000"/>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r>
              <a:rPr kumimoji="0" lang="en-US" altLang="zh-CN" sz="1100" b="0" i="0" u="none" strike="noStrike" cap="none" normalizeH="0" baseline="0" dirty="0">
                <a:ln>
                  <a:noFill/>
                </a:ln>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High sampling rate data</a:t>
            </a:r>
            <a:endParaRPr kumimoji="0" lang="zh-CN" altLang="en-US" sz="1100" b="0" i="0" u="none" strike="noStrike" cap="none" normalizeH="0" baseline="0" dirty="0">
              <a:ln>
                <a:noFill/>
              </a:ln>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2" name="矩形 11">
            <a:extLst>
              <a:ext uri="{FF2B5EF4-FFF2-40B4-BE49-F238E27FC236}">
                <a16:creationId xmlns:a16="http://schemas.microsoft.com/office/drawing/2014/main" id="{8D12A1AE-07A5-429D-BD1B-543F038C8C06}"/>
              </a:ext>
            </a:extLst>
          </p:cNvPr>
          <p:cNvSpPr/>
          <p:nvPr/>
        </p:nvSpPr>
        <p:spPr bwMode="auto">
          <a:xfrm>
            <a:off x="7382957" y="1292968"/>
            <a:ext cx="1106867" cy="482362"/>
          </a:xfrm>
          <a:prstGeom prst="rect">
            <a:avLst/>
          </a:prstGeom>
          <a:solidFill>
            <a:srgbClr val="00B050"/>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Multi-Model Database</a:t>
            </a:r>
            <a:endParaRPr kumimoji="0" lang="zh-CN" altLang="en-US" sz="1200" b="0" i="0" u="none" strike="noStrike" cap="none" normalizeH="0" baseline="0" dirty="0">
              <a:ln>
                <a:noFill/>
              </a:ln>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3" name="矩形 12">
            <a:extLst>
              <a:ext uri="{FF2B5EF4-FFF2-40B4-BE49-F238E27FC236}">
                <a16:creationId xmlns:a16="http://schemas.microsoft.com/office/drawing/2014/main" id="{E0E23776-5FAA-4823-9E29-3D97C78E23BE}"/>
              </a:ext>
            </a:extLst>
          </p:cNvPr>
          <p:cNvSpPr/>
          <p:nvPr/>
        </p:nvSpPr>
        <p:spPr bwMode="auto">
          <a:xfrm>
            <a:off x="8678587" y="1292968"/>
            <a:ext cx="850136" cy="482362"/>
          </a:xfrm>
          <a:prstGeom prst="rect">
            <a:avLst/>
          </a:prstGeom>
          <a:solidFill>
            <a:srgbClr val="C00000"/>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r>
              <a:rPr lang="en-US" altLang="zh-CN" sz="12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Data Processing</a:t>
            </a:r>
            <a:endParaRPr kumimoji="0" lang="zh-CN" altLang="en-US" sz="1200" b="0" i="0" u="none" strike="noStrike" cap="none" normalizeH="0" baseline="0" dirty="0">
              <a:ln>
                <a:noFill/>
              </a:ln>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4" name="矩形 13">
            <a:extLst>
              <a:ext uri="{FF2B5EF4-FFF2-40B4-BE49-F238E27FC236}">
                <a16:creationId xmlns:a16="http://schemas.microsoft.com/office/drawing/2014/main" id="{AC00D488-7EE3-4138-9719-AB17EC0EE375}"/>
              </a:ext>
            </a:extLst>
          </p:cNvPr>
          <p:cNvSpPr/>
          <p:nvPr/>
        </p:nvSpPr>
        <p:spPr bwMode="auto">
          <a:xfrm>
            <a:off x="9768408" y="1292968"/>
            <a:ext cx="977252" cy="482362"/>
          </a:xfrm>
          <a:prstGeom prst="rect">
            <a:avLst/>
          </a:prstGeom>
          <a:solidFill>
            <a:srgbClr val="C00000"/>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ctr"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Dataset Publication</a:t>
            </a:r>
            <a:endParaRPr kumimoji="0" lang="zh-CN" altLang="en-US" sz="1200" b="0" i="0" u="none" strike="noStrike" cap="none" normalizeH="0" baseline="0" dirty="0">
              <a:ln>
                <a:noFill/>
              </a:ln>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5" name="矩形 14">
            <a:extLst>
              <a:ext uri="{FF2B5EF4-FFF2-40B4-BE49-F238E27FC236}">
                <a16:creationId xmlns:a16="http://schemas.microsoft.com/office/drawing/2014/main" id="{5AC69596-0BCF-4EF1-B39A-31919F254C91}"/>
              </a:ext>
            </a:extLst>
          </p:cNvPr>
          <p:cNvSpPr/>
          <p:nvPr/>
        </p:nvSpPr>
        <p:spPr bwMode="auto">
          <a:xfrm>
            <a:off x="10942209" y="1292968"/>
            <a:ext cx="977252" cy="482362"/>
          </a:xfrm>
          <a:prstGeom prst="rect">
            <a:avLst/>
          </a:prstGeom>
          <a:solidFill>
            <a:srgbClr val="C00000"/>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1" fontAlgn="base"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Dataset Application</a:t>
            </a:r>
            <a:endParaRPr kumimoji="0" lang="zh-CN" altLang="en-US" sz="1200" b="0" i="0" u="none" strike="noStrike" cap="none" normalizeH="0" baseline="0" dirty="0">
              <a:ln>
                <a:noFill/>
              </a:ln>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16" name="直接箭头连接符 15">
            <a:extLst>
              <a:ext uri="{FF2B5EF4-FFF2-40B4-BE49-F238E27FC236}">
                <a16:creationId xmlns:a16="http://schemas.microsoft.com/office/drawing/2014/main" id="{5B66DFBC-8B15-4FA5-B21D-5904D5EC49F2}"/>
              </a:ext>
            </a:extLst>
          </p:cNvPr>
          <p:cNvCxnSpPr>
            <a:cxnSpLocks/>
            <a:stCxn id="10" idx="3"/>
            <a:endCxn id="12" idx="1"/>
          </p:cNvCxnSpPr>
          <p:nvPr/>
        </p:nvCxnSpPr>
        <p:spPr bwMode="auto">
          <a:xfrm>
            <a:off x="7094926" y="1269568"/>
            <a:ext cx="288031" cy="264581"/>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17" name="直接箭头连接符 16">
            <a:extLst>
              <a:ext uri="{FF2B5EF4-FFF2-40B4-BE49-F238E27FC236}">
                <a16:creationId xmlns:a16="http://schemas.microsoft.com/office/drawing/2014/main" id="{AF8BF235-9A2D-4469-A28D-9CC7E222159C}"/>
              </a:ext>
            </a:extLst>
          </p:cNvPr>
          <p:cNvCxnSpPr>
            <a:cxnSpLocks/>
            <a:stCxn id="11" idx="3"/>
            <a:endCxn id="12" idx="1"/>
          </p:cNvCxnSpPr>
          <p:nvPr/>
        </p:nvCxnSpPr>
        <p:spPr bwMode="auto">
          <a:xfrm flipV="1">
            <a:off x="7094925" y="1534149"/>
            <a:ext cx="288032" cy="392554"/>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18" name="直接箭头连接符 17">
            <a:extLst>
              <a:ext uri="{FF2B5EF4-FFF2-40B4-BE49-F238E27FC236}">
                <a16:creationId xmlns:a16="http://schemas.microsoft.com/office/drawing/2014/main" id="{E7A024CA-E80F-42D6-84B8-0A6B2C0CD0AE}"/>
              </a:ext>
            </a:extLst>
          </p:cNvPr>
          <p:cNvCxnSpPr>
            <a:cxnSpLocks/>
            <a:stCxn id="12" idx="3"/>
            <a:endCxn id="13" idx="1"/>
          </p:cNvCxnSpPr>
          <p:nvPr/>
        </p:nvCxnSpPr>
        <p:spPr bwMode="auto">
          <a:xfrm>
            <a:off x="8489824" y="1534149"/>
            <a:ext cx="188763" cy="0"/>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19" name="直接箭头连接符 18">
            <a:extLst>
              <a:ext uri="{FF2B5EF4-FFF2-40B4-BE49-F238E27FC236}">
                <a16:creationId xmlns:a16="http://schemas.microsoft.com/office/drawing/2014/main" id="{A44DAFCB-8D54-41EE-8CED-D4C29E92C138}"/>
              </a:ext>
            </a:extLst>
          </p:cNvPr>
          <p:cNvCxnSpPr>
            <a:cxnSpLocks/>
            <a:stCxn id="13" idx="3"/>
            <a:endCxn id="14" idx="1"/>
          </p:cNvCxnSpPr>
          <p:nvPr/>
        </p:nvCxnSpPr>
        <p:spPr bwMode="auto">
          <a:xfrm>
            <a:off x="9528723" y="1534149"/>
            <a:ext cx="239685" cy="0"/>
          </a:xfrm>
          <a:prstGeom prst="straightConnector1">
            <a:avLst/>
          </a:prstGeom>
          <a:solidFill>
            <a:schemeClr val="accent1"/>
          </a:solidFill>
          <a:ln w="9525" cap="flat" cmpd="sng" algn="ctr">
            <a:solidFill>
              <a:schemeClr val="tx1"/>
            </a:solidFill>
            <a:prstDash val="solid"/>
            <a:round/>
            <a:headEnd type="none" w="med" len="med"/>
            <a:tailEnd type="triangle"/>
          </a:ln>
        </p:spPr>
      </p:cxnSp>
      <p:cxnSp>
        <p:nvCxnSpPr>
          <p:cNvPr id="20" name="直接箭头连接符 19">
            <a:extLst>
              <a:ext uri="{FF2B5EF4-FFF2-40B4-BE49-F238E27FC236}">
                <a16:creationId xmlns:a16="http://schemas.microsoft.com/office/drawing/2014/main" id="{A48751C6-653D-41CF-9BC5-970569811F69}"/>
              </a:ext>
            </a:extLst>
          </p:cNvPr>
          <p:cNvCxnSpPr>
            <a:cxnSpLocks/>
            <a:stCxn id="14" idx="3"/>
            <a:endCxn id="15" idx="1"/>
          </p:cNvCxnSpPr>
          <p:nvPr/>
        </p:nvCxnSpPr>
        <p:spPr bwMode="auto">
          <a:xfrm>
            <a:off x="10745660" y="1534149"/>
            <a:ext cx="196549" cy="0"/>
          </a:xfrm>
          <a:prstGeom prst="straightConnector1">
            <a:avLst/>
          </a:prstGeom>
          <a:solidFill>
            <a:schemeClr val="accent1"/>
          </a:solidFill>
          <a:ln w="9525" cap="flat" cmpd="sng" algn="ctr">
            <a:solidFill>
              <a:schemeClr val="tx1"/>
            </a:solidFill>
            <a:prstDash val="solid"/>
            <a:round/>
            <a:headEnd type="none" w="med" len="med"/>
            <a:tailEnd type="triangle"/>
          </a:ln>
        </p:spPr>
      </p:cxnSp>
      <p:sp>
        <p:nvSpPr>
          <p:cNvPr id="33" name="文本框 32">
            <a:extLst>
              <a:ext uri="{FF2B5EF4-FFF2-40B4-BE49-F238E27FC236}">
                <a16:creationId xmlns:a16="http://schemas.microsoft.com/office/drawing/2014/main" id="{0A593668-E232-4952-98ED-444EA3FC1078}"/>
              </a:ext>
            </a:extLst>
          </p:cNvPr>
          <p:cNvSpPr txBox="1"/>
          <p:nvPr/>
        </p:nvSpPr>
        <p:spPr>
          <a:xfrm>
            <a:off x="203214" y="1120302"/>
            <a:ext cx="4993179" cy="954107"/>
          </a:xfrm>
          <a:prstGeom prst="rect">
            <a:avLst/>
          </a:prstGeom>
          <a:noFill/>
          <a:ln>
            <a:solidFill>
              <a:schemeClr val="tx1"/>
            </a:solidFill>
            <a:prstDash val="sysDash"/>
          </a:ln>
        </p:spPr>
        <p:txBody>
          <a:bodyPr wrap="square" rtlCol="0">
            <a:spAutoFit/>
          </a:bodyPr>
          <a:lstStyle/>
          <a:p>
            <a:pPr marL="285750" indent="-285750">
              <a:buFont typeface="Arial" panose="020B0604020202020204" pitchFamily="34" charset="0"/>
              <a:buChar char="•"/>
            </a:pPr>
            <a:r>
              <a:rPr lang="en-US" altLang="zh-CN" sz="1400" dirty="0">
                <a:latin typeface="Times New Roman" panose="02020603050405020304" pitchFamily="18" charset="0"/>
                <a:ea typeface="+mn-ea"/>
                <a:cs typeface="Times New Roman" panose="02020603050405020304" pitchFamily="18" charset="0"/>
              </a:rPr>
              <a:t>To</a:t>
            </a:r>
            <a:r>
              <a:rPr lang="zh-CN" altLang="en-US" sz="1400" dirty="0">
                <a:latin typeface="Times New Roman" panose="02020603050405020304" pitchFamily="18" charset="0"/>
                <a:ea typeface="+mn-ea"/>
                <a:cs typeface="Times New Roman" panose="02020603050405020304" pitchFamily="18" charset="0"/>
              </a:rPr>
              <a:t> </a:t>
            </a:r>
            <a:r>
              <a:rPr lang="en-US" altLang="zh-CN" sz="1400" dirty="0">
                <a:latin typeface="Times New Roman" panose="02020603050405020304" pitchFamily="18" charset="0"/>
                <a:ea typeface="+mn-ea"/>
                <a:cs typeface="Times New Roman" panose="02020603050405020304" pitchFamily="18" charset="0"/>
              </a:rPr>
              <a:t>supply the historical database, the multimodal database stores waveform, image and high-repetition-frequency data. </a:t>
            </a:r>
          </a:p>
          <a:p>
            <a:pPr marL="285750" indent="-285750">
              <a:buFont typeface="Arial" panose="020B0604020202020204" pitchFamily="34" charset="0"/>
              <a:buChar char="•"/>
            </a:pPr>
            <a:r>
              <a:rPr lang="en-US" altLang="zh-CN" sz="1400" dirty="0">
                <a:latin typeface="Times New Roman" panose="02020603050405020304" pitchFamily="18" charset="0"/>
                <a:ea typeface="+mn-ea"/>
                <a:cs typeface="Times New Roman" panose="02020603050405020304" pitchFamily="18" charset="0"/>
              </a:rPr>
              <a:t>For specific problems, a large amount of  historical data of the accelerator is duplicate, which always is invalid training data.</a:t>
            </a:r>
            <a:endParaRPr lang="en-US" altLang="zh-CN" sz="1400" dirty="0">
              <a:latin typeface="Times New Roman" panose="02020603050405020304" pitchFamily="18" charset="0"/>
              <a:cs typeface="Times New Roman" panose="02020603050405020304" pitchFamily="18" charset="0"/>
            </a:endParaRPr>
          </a:p>
        </p:txBody>
      </p:sp>
      <p:sp>
        <p:nvSpPr>
          <p:cNvPr id="7" name="矩形 6">
            <a:extLst>
              <a:ext uri="{FF2B5EF4-FFF2-40B4-BE49-F238E27FC236}">
                <a16:creationId xmlns:a16="http://schemas.microsoft.com/office/drawing/2014/main" id="{0280226B-C9EC-4EA3-A59E-18C78D8E4FB6}"/>
              </a:ext>
            </a:extLst>
          </p:cNvPr>
          <p:cNvSpPr/>
          <p:nvPr/>
        </p:nvSpPr>
        <p:spPr>
          <a:xfrm>
            <a:off x="226505" y="2275815"/>
            <a:ext cx="4993180" cy="1600438"/>
          </a:xfrm>
          <a:prstGeom prst="rect">
            <a:avLst/>
          </a:prstGeom>
          <a:ln w="19050">
            <a:solidFill>
              <a:schemeClr val="tx1"/>
            </a:solidFill>
          </a:ln>
        </p:spPr>
        <p:txBody>
          <a:bodyPr wrap="square">
            <a:spAutoFit/>
          </a:bodyPr>
          <a:lstStyle/>
          <a:p>
            <a:pPr marL="285750" indent="-285750">
              <a:buFont typeface="Wingdings" panose="05000000000000000000" pitchFamily="2" charset="2"/>
              <a:buChar char="Ø"/>
            </a:pPr>
            <a:r>
              <a:rPr lang="en-US" altLang="zh-CN" sz="1400" dirty="0">
                <a:latin typeface="Times New Roman" panose="02020603050405020304" pitchFamily="18" charset="0"/>
                <a:cs typeface="Times New Roman" panose="02020603050405020304" pitchFamily="18" charset="0"/>
              </a:rPr>
              <a:t>Batch processing and targeted extraction of data from the historical database are necessary processes for obtaining high-quality data.</a:t>
            </a:r>
          </a:p>
          <a:p>
            <a:pPr marL="285750" indent="-285750">
              <a:buFont typeface="Wingdings" panose="05000000000000000000" pitchFamily="2" charset="2"/>
              <a:buChar char="Ø"/>
            </a:pPr>
            <a:r>
              <a:rPr lang="en-US" altLang="zh-CN" sz="1400" dirty="0">
                <a:latin typeface="Times New Roman" panose="02020603050405020304" pitchFamily="18" charset="0"/>
                <a:cs typeface="Times New Roman" panose="02020603050405020304" pitchFamily="18" charset="0"/>
              </a:rPr>
              <a:t>Large-scale parameter scanning + multi-modal data acquisition can effectively solve the problem of data diversity</a:t>
            </a:r>
          </a:p>
          <a:p>
            <a:pPr marL="285750" indent="-285750">
              <a:buFont typeface="Wingdings" panose="05000000000000000000" pitchFamily="2" charset="2"/>
              <a:buChar char="Ø"/>
            </a:pPr>
            <a:r>
              <a:rPr lang="en-US" altLang="zh-CN" sz="1400" dirty="0">
                <a:latin typeface="Times New Roman" panose="02020603050405020304" pitchFamily="18" charset="0"/>
                <a:cs typeface="Times New Roman" panose="02020603050405020304" pitchFamily="18" charset="0"/>
              </a:rPr>
              <a:t>To ensure the validity of the data, the beam state is monitored in real time while scanning.</a:t>
            </a:r>
          </a:p>
        </p:txBody>
      </p:sp>
      <p:pic>
        <p:nvPicPr>
          <p:cNvPr id="21" name="图片 20">
            <a:extLst>
              <a:ext uri="{FF2B5EF4-FFF2-40B4-BE49-F238E27FC236}">
                <a16:creationId xmlns:a16="http://schemas.microsoft.com/office/drawing/2014/main" id="{45CA93B2-553A-4D8B-A8D0-94DEAC942D41}"/>
              </a:ext>
            </a:extLst>
          </p:cNvPr>
          <p:cNvPicPr>
            <a:picLocks noChangeAspect="1"/>
          </p:cNvPicPr>
          <p:nvPr/>
        </p:nvPicPr>
        <p:blipFill>
          <a:blip r:embed="rId3"/>
          <a:stretch>
            <a:fillRect/>
          </a:stretch>
        </p:blipFill>
        <p:spPr>
          <a:xfrm>
            <a:off x="9528723" y="2297598"/>
            <a:ext cx="2592288" cy="1681525"/>
          </a:xfrm>
          <a:prstGeom prst="rect">
            <a:avLst/>
          </a:prstGeom>
        </p:spPr>
      </p:pic>
      <p:pic>
        <p:nvPicPr>
          <p:cNvPr id="24" name="图片 23">
            <a:extLst>
              <a:ext uri="{FF2B5EF4-FFF2-40B4-BE49-F238E27FC236}">
                <a16:creationId xmlns:a16="http://schemas.microsoft.com/office/drawing/2014/main" id="{B419100A-D2EB-44B6-9613-B12E54A99729}"/>
              </a:ext>
            </a:extLst>
          </p:cNvPr>
          <p:cNvPicPr>
            <a:picLocks noChangeAspect="1"/>
          </p:cNvPicPr>
          <p:nvPr/>
        </p:nvPicPr>
        <p:blipFill>
          <a:blip r:embed="rId4"/>
          <a:stretch>
            <a:fillRect/>
          </a:stretch>
        </p:blipFill>
        <p:spPr>
          <a:xfrm>
            <a:off x="5159896" y="4283290"/>
            <a:ext cx="3705484" cy="2386069"/>
          </a:xfrm>
          <a:prstGeom prst="rect">
            <a:avLst/>
          </a:prstGeom>
        </p:spPr>
      </p:pic>
      <p:pic>
        <p:nvPicPr>
          <p:cNvPr id="25" name="图片 24">
            <a:extLst>
              <a:ext uri="{FF2B5EF4-FFF2-40B4-BE49-F238E27FC236}">
                <a16:creationId xmlns:a16="http://schemas.microsoft.com/office/drawing/2014/main" id="{5076D2D0-02B5-4E51-B7FC-C94C9EB57C74}"/>
              </a:ext>
            </a:extLst>
          </p:cNvPr>
          <p:cNvPicPr>
            <a:picLocks noChangeAspect="1"/>
          </p:cNvPicPr>
          <p:nvPr/>
        </p:nvPicPr>
        <p:blipFill>
          <a:blip r:embed="rId5"/>
          <a:stretch>
            <a:fillRect/>
          </a:stretch>
        </p:blipFill>
        <p:spPr>
          <a:xfrm>
            <a:off x="8904312" y="4281693"/>
            <a:ext cx="3235607" cy="2238445"/>
          </a:xfrm>
          <a:prstGeom prst="rect">
            <a:avLst/>
          </a:prstGeom>
        </p:spPr>
      </p:pic>
      <p:sp>
        <p:nvSpPr>
          <p:cNvPr id="26" name="文本框 25">
            <a:extLst>
              <a:ext uri="{FF2B5EF4-FFF2-40B4-BE49-F238E27FC236}">
                <a16:creationId xmlns:a16="http://schemas.microsoft.com/office/drawing/2014/main" id="{64399F41-307D-4BDA-B086-EDDF38ACA566}"/>
              </a:ext>
            </a:extLst>
          </p:cNvPr>
          <p:cNvSpPr txBox="1"/>
          <p:nvPr/>
        </p:nvSpPr>
        <p:spPr>
          <a:xfrm>
            <a:off x="0" y="4053259"/>
            <a:ext cx="5083016" cy="2616101"/>
          </a:xfrm>
          <a:prstGeom prst="rect">
            <a:avLst/>
          </a:prstGeom>
          <a:noFill/>
        </p:spPr>
        <p:txBody>
          <a:bodyPr wrap="square" rtlCol="0">
            <a:spAutoFit/>
          </a:bodyPr>
          <a:lstStyle/>
          <a:p>
            <a:r>
              <a:rPr lang="en-US" altLang="zh-CN" sz="2000" b="1" dirty="0">
                <a:effectLst>
                  <a:outerShdw blurRad="38100" dist="38100" dir="2700000" algn="tl">
                    <a:srgbClr val="000000">
                      <a:alpha val="43137"/>
                    </a:srgbClr>
                  </a:outerShdw>
                </a:effectLst>
              </a:rPr>
              <a:t>progress</a:t>
            </a:r>
            <a:r>
              <a:rPr lang="zh-CN" altLang="en-US" sz="2000" b="1" dirty="0">
                <a:effectLst>
                  <a:outerShdw blurRad="38100" dist="38100" dir="2700000" algn="tl">
                    <a:srgbClr val="000000">
                      <a:alpha val="43137"/>
                    </a:srgbClr>
                  </a:outerShdw>
                </a:effectLst>
              </a:rPr>
              <a:t>：</a:t>
            </a:r>
            <a:endParaRPr lang="en-US" altLang="zh-CN" sz="2000" b="1" dirty="0">
              <a:effectLst>
                <a:outerShdw blurRad="38100" dist="38100" dir="2700000" algn="tl">
                  <a:srgbClr val="000000">
                    <a:alpha val="43137"/>
                  </a:srgbClr>
                </a:outerShdw>
              </a:effectLst>
            </a:endParaRPr>
          </a:p>
          <a:p>
            <a:pPr marL="285750" indent="-285750">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Implemented by separating the front-end and back-end, developed the control interface based on the Web</a:t>
            </a:r>
          </a:p>
          <a:p>
            <a:pPr marL="285750" indent="-285750">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Used MongoDB to build a multi-modal database</a:t>
            </a:r>
          </a:p>
          <a:p>
            <a:pPr marL="285750" indent="-285750">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Completed the basic functions of the parameter scanning program</a:t>
            </a:r>
          </a:p>
          <a:p>
            <a:pPr marL="285750" indent="-285750">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Preliminary completion of the construction and testing of the multi-modal database</a:t>
            </a:r>
          </a:p>
        </p:txBody>
      </p:sp>
      <p:sp>
        <p:nvSpPr>
          <p:cNvPr id="6" name="箭头: 右 5">
            <a:extLst>
              <a:ext uri="{FF2B5EF4-FFF2-40B4-BE49-F238E27FC236}">
                <a16:creationId xmlns:a16="http://schemas.microsoft.com/office/drawing/2014/main" id="{2F1C45EC-DD5C-41FE-B229-9AEA3B84D34F}"/>
              </a:ext>
            </a:extLst>
          </p:cNvPr>
          <p:cNvSpPr/>
          <p:nvPr/>
        </p:nvSpPr>
        <p:spPr bwMode="auto">
          <a:xfrm>
            <a:off x="4864311" y="5195059"/>
            <a:ext cx="295585" cy="497076"/>
          </a:xfrm>
          <a:prstGeom prst="rightArrow">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a:ln>
                <a:noFill/>
              </a:ln>
              <a:solidFill>
                <a:srgbClr val="FFCC00"/>
              </a:solidFill>
              <a:effectLst>
                <a:outerShdw blurRad="38100" dist="38100" dir="2700000" algn="tl">
                  <a:srgbClr val="000000">
                    <a:alpha val="43137"/>
                  </a:srgbClr>
                </a:outerShdw>
              </a:effectLst>
              <a:latin typeface="Arial" panose="020B0604020202020204" pitchFamily="34" charset="0"/>
              <a:ea typeface="宋体" pitchFamily="2" charset="-122"/>
            </a:endParaRPr>
          </a:p>
        </p:txBody>
      </p:sp>
      <p:sp>
        <p:nvSpPr>
          <p:cNvPr id="3" name="标题 1">
            <a:extLst>
              <a:ext uri="{FF2B5EF4-FFF2-40B4-BE49-F238E27FC236}">
                <a16:creationId xmlns:a16="http://schemas.microsoft.com/office/drawing/2014/main" id="{0A4E180B-1CA8-5709-2B18-ED620F615598}"/>
              </a:ext>
            </a:extLst>
          </p:cNvPr>
          <p:cNvSpPr>
            <a:spLocks noGrp="1"/>
          </p:cNvSpPr>
          <p:nvPr>
            <p:ph type="title"/>
          </p:nvPr>
        </p:nvSpPr>
        <p:spPr>
          <a:xfrm>
            <a:off x="389678" y="425207"/>
            <a:ext cx="11665296" cy="575999"/>
          </a:xfrm>
        </p:spPr>
        <p:txBody>
          <a:bodyPr/>
          <a:lstStyle/>
          <a:p>
            <a:r>
              <a:rPr lang="en-US" altLang="zh-CN" sz="2800" dirty="0">
                <a:solidFill>
                  <a:srgbClr val="0070C0"/>
                </a:solidFill>
                <a:cs typeface="Calibri" panose="020F0502020204030204" pitchFamily="34" charset="0"/>
              </a:rPr>
              <a:t>A FAIR-Compliant Platform for AI-Ready Dataset in Particle Accelerator </a:t>
            </a:r>
            <a:endParaRPr lang="zh-CN" altLang="en-US" sz="2800" dirty="0">
              <a:solidFill>
                <a:srgbClr val="0070C0"/>
              </a:solidFill>
              <a:cs typeface="Calibri" panose="020F0502020204030204" pitchFamily="34" charset="0"/>
            </a:endParaRPr>
          </a:p>
        </p:txBody>
      </p:sp>
      <p:pic>
        <p:nvPicPr>
          <p:cNvPr id="8" name="图片 7">
            <a:extLst>
              <a:ext uri="{FF2B5EF4-FFF2-40B4-BE49-F238E27FC236}">
                <a16:creationId xmlns:a16="http://schemas.microsoft.com/office/drawing/2014/main" id="{AD210F2D-5E25-3B5C-08A7-749DBD2C1407}"/>
              </a:ext>
            </a:extLst>
          </p:cNvPr>
          <p:cNvPicPr>
            <a:picLocks noChangeAspect="1"/>
          </p:cNvPicPr>
          <p:nvPr/>
        </p:nvPicPr>
        <p:blipFill>
          <a:blip r:embed="rId6"/>
          <a:stretch>
            <a:fillRect/>
          </a:stretch>
        </p:blipFill>
        <p:spPr>
          <a:xfrm>
            <a:off x="5231904" y="2318351"/>
            <a:ext cx="4272381" cy="1803628"/>
          </a:xfrm>
          <a:prstGeom prst="rect">
            <a:avLst/>
          </a:prstGeom>
        </p:spPr>
      </p:pic>
    </p:spTree>
    <p:extLst>
      <p:ext uri="{BB962C8B-B14F-4D97-AF65-F5344CB8AC3E}">
        <p14:creationId xmlns:p14="http://schemas.microsoft.com/office/powerpoint/2010/main" val="5084745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F7DC72-DCAA-9F4F-7FCE-8753E20ECFC0}"/>
            </a:ext>
          </a:extLst>
        </p:cNvPr>
        <p:cNvGrpSpPr/>
        <p:nvPr/>
      </p:nvGrpSpPr>
      <p:grpSpPr>
        <a:xfrm>
          <a:off x="0" y="0"/>
          <a:ext cx="0" cy="0"/>
          <a:chOff x="0" y="0"/>
          <a:chExt cx="0" cy="0"/>
        </a:xfrm>
      </p:grpSpPr>
      <p:sp>
        <p:nvSpPr>
          <p:cNvPr id="8" name="标题 1">
            <a:extLst>
              <a:ext uri="{FF2B5EF4-FFF2-40B4-BE49-F238E27FC236}">
                <a16:creationId xmlns:a16="http://schemas.microsoft.com/office/drawing/2014/main" id="{894731F3-79B7-3E09-4006-9256300B9F7B}"/>
              </a:ext>
            </a:extLst>
          </p:cNvPr>
          <p:cNvSpPr txBox="1">
            <a:spLocks/>
          </p:cNvSpPr>
          <p:nvPr/>
        </p:nvSpPr>
        <p:spPr bwMode="auto">
          <a:xfrm>
            <a:off x="3215680" y="476672"/>
            <a:ext cx="5511044"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Conclusion</a:t>
            </a:r>
            <a:endParaRPr lang="zh-CN" altLang="en-US" kern="0" dirty="0">
              <a:solidFill>
                <a:srgbClr val="0070C0"/>
              </a:solidFill>
            </a:endParaRPr>
          </a:p>
        </p:txBody>
      </p:sp>
      <p:sp>
        <p:nvSpPr>
          <p:cNvPr id="2" name="文本框 1">
            <a:extLst>
              <a:ext uri="{FF2B5EF4-FFF2-40B4-BE49-F238E27FC236}">
                <a16:creationId xmlns:a16="http://schemas.microsoft.com/office/drawing/2014/main" id="{8467C63B-9B93-E8E4-8FCB-FCEB61DD60EF}"/>
              </a:ext>
            </a:extLst>
          </p:cNvPr>
          <p:cNvSpPr txBox="1"/>
          <p:nvPr/>
        </p:nvSpPr>
        <p:spPr>
          <a:xfrm>
            <a:off x="335360" y="1556792"/>
            <a:ext cx="11665296" cy="2806987"/>
          </a:xfrm>
          <a:prstGeom prst="rect">
            <a:avLst/>
          </a:prstGeom>
          <a:noFill/>
        </p:spPr>
        <p:txBody>
          <a:bodyPr wrap="square" rtlCol="0">
            <a:spAutoFit/>
          </a:bodyPr>
          <a:lstStyle/>
          <a:p>
            <a:pPr marL="285750" indent="-285750">
              <a:lnSpc>
                <a:spcPct val="150000"/>
              </a:lnSpc>
              <a:buFont typeface="Wingdings" pitchFamily="2" charset="2"/>
              <a:buChar char="Ø"/>
            </a:pPr>
            <a:r>
              <a:rPr kumimoji="1" lang="en-US" altLang="zh-CN" sz="2000" dirty="0">
                <a:latin typeface="Times New Roman" panose="02020603050405020304" pitchFamily="18" charset="0"/>
                <a:cs typeface="Times New Roman" panose="02020603050405020304" pitchFamily="18" charset="0"/>
              </a:rPr>
              <a:t>We proposed a data-driven approach for </a:t>
            </a:r>
            <a:r>
              <a:rPr kumimoji="1" lang="en-US" altLang="zh-CN" sz="2000" dirty="0" err="1">
                <a:latin typeface="Times New Roman" panose="02020603050405020304" pitchFamily="18" charset="0"/>
                <a:cs typeface="Times New Roman" panose="02020603050405020304" pitchFamily="18" charset="0"/>
              </a:rPr>
              <a:t>Touschek</a:t>
            </a:r>
            <a:r>
              <a:rPr kumimoji="1" lang="en-US" altLang="zh-CN" sz="2000" dirty="0">
                <a:latin typeface="Times New Roman" panose="02020603050405020304" pitchFamily="18" charset="0"/>
                <a:cs typeface="Times New Roman" panose="02020603050405020304" pitchFamily="18" charset="0"/>
              </a:rPr>
              <a:t> lifetime evaluation and optimization, achieving high accuracy while reducing computation time by an order of magnitude.</a:t>
            </a:r>
          </a:p>
          <a:p>
            <a:pPr marL="285750" indent="-285750">
              <a:lnSpc>
                <a:spcPct val="150000"/>
              </a:lnSpc>
              <a:buFont typeface="Wingdings" pitchFamily="2" charset="2"/>
              <a:buChar char="Ø"/>
            </a:pPr>
            <a:r>
              <a:rPr kumimoji="1" lang="en-US" altLang="zh-CN" sz="2000" dirty="0">
                <a:latin typeface="Times New Roman" panose="02020603050405020304" pitchFamily="18" charset="0"/>
                <a:cs typeface="Times New Roman" panose="02020603050405020304" pitchFamily="18" charset="0"/>
              </a:rPr>
              <a:t>We explored </a:t>
            </a:r>
            <a:r>
              <a:rPr kumimoji="1" lang="en-US" altLang="zh-CN" sz="2000" dirty="0" err="1">
                <a:latin typeface="Times New Roman" panose="02020603050405020304" pitchFamily="18" charset="0"/>
                <a:cs typeface="Times New Roman" panose="02020603050405020304" pitchFamily="18" charset="0"/>
              </a:rPr>
              <a:t>sextupole</a:t>
            </a:r>
            <a:r>
              <a:rPr kumimoji="1" lang="en-US" altLang="zh-CN" sz="2000" dirty="0">
                <a:latin typeface="Times New Roman" panose="02020603050405020304" pitchFamily="18" charset="0"/>
                <a:cs typeface="Times New Roman" panose="02020603050405020304" pitchFamily="18" charset="0"/>
              </a:rPr>
              <a:t> combinations to optimize beam lifetime and conducted preliminary experiments on the HEPS booster.</a:t>
            </a:r>
          </a:p>
          <a:p>
            <a:pPr marL="285750" indent="-285750">
              <a:lnSpc>
                <a:spcPct val="150000"/>
              </a:lnSpc>
              <a:buFont typeface="Wingdings" pitchFamily="2" charset="2"/>
              <a:buChar char="Ø"/>
            </a:pPr>
            <a:r>
              <a:rPr kumimoji="1" lang="en-US" altLang="zh-CN" sz="2000" dirty="0">
                <a:latin typeface="Times New Roman" panose="02020603050405020304" pitchFamily="18" charset="0"/>
                <a:cs typeface="Times New Roman" panose="02020603050405020304" pitchFamily="18" charset="0"/>
              </a:rPr>
              <a:t>We adapted a CNN model for vacuum early warning and will continue improving it in the future.</a:t>
            </a:r>
          </a:p>
          <a:p>
            <a:pPr marL="285750" indent="-285750">
              <a:lnSpc>
                <a:spcPct val="150000"/>
              </a:lnSpc>
              <a:buFont typeface="Wingdings" pitchFamily="2" charset="2"/>
              <a:buChar char="Ø"/>
            </a:pPr>
            <a:r>
              <a:rPr kumimoji="1" lang="en-US" altLang="zh-CN" sz="2000" dirty="0">
                <a:latin typeface="Times New Roman" panose="02020603050405020304" pitchFamily="18" charset="0"/>
                <a:cs typeface="Times New Roman" panose="02020603050405020304" pitchFamily="18" charset="0"/>
              </a:rPr>
              <a:t>The FARAD platform is under development to generate AI-Ready dataset for particle accelerator.</a:t>
            </a:r>
          </a:p>
        </p:txBody>
      </p:sp>
    </p:spTree>
    <p:extLst>
      <p:ext uri="{BB962C8B-B14F-4D97-AF65-F5344CB8AC3E}">
        <p14:creationId xmlns:p14="http://schemas.microsoft.com/office/powerpoint/2010/main" val="10320134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40D3D5-1438-4E77-A0A0-3E024C8682A2}"/>
            </a:ext>
          </a:extLst>
        </p:cNvPr>
        <p:cNvGrpSpPr/>
        <p:nvPr/>
      </p:nvGrpSpPr>
      <p:grpSpPr>
        <a:xfrm>
          <a:off x="0" y="0"/>
          <a:ext cx="0" cy="0"/>
          <a:chOff x="0" y="0"/>
          <a:chExt cx="0" cy="0"/>
        </a:xfrm>
      </p:grpSpPr>
      <p:sp>
        <p:nvSpPr>
          <p:cNvPr id="2" name="文本框 1">
            <a:extLst>
              <a:ext uri="{FF2B5EF4-FFF2-40B4-BE49-F238E27FC236}">
                <a16:creationId xmlns:a16="http://schemas.microsoft.com/office/drawing/2014/main" id="{C17208D4-F51B-7FFB-1F44-6CFA17B2904E}"/>
              </a:ext>
            </a:extLst>
          </p:cNvPr>
          <p:cNvSpPr txBox="1"/>
          <p:nvPr/>
        </p:nvSpPr>
        <p:spPr>
          <a:xfrm>
            <a:off x="2207568" y="2708920"/>
            <a:ext cx="7776864" cy="923330"/>
          </a:xfrm>
          <a:prstGeom prst="rect">
            <a:avLst/>
          </a:prstGeom>
          <a:noFill/>
        </p:spPr>
        <p:txBody>
          <a:bodyPr wrap="square" rtlCol="0">
            <a:spAutoFit/>
          </a:bodyPr>
          <a:lstStyle/>
          <a:p>
            <a:r>
              <a:rPr lang="en-US" altLang="zh-CN" sz="5400" dirty="0"/>
              <a:t>Thanks for your attention! </a:t>
            </a:r>
            <a:endParaRPr lang="zh-CN" altLang="en-US" sz="5400" dirty="0"/>
          </a:p>
        </p:txBody>
      </p:sp>
      <p:sp>
        <p:nvSpPr>
          <p:cNvPr id="5" name="文本框 4">
            <a:extLst>
              <a:ext uri="{FF2B5EF4-FFF2-40B4-BE49-F238E27FC236}">
                <a16:creationId xmlns:a16="http://schemas.microsoft.com/office/drawing/2014/main" id="{9766B82A-03A6-5517-A476-1423F7E31FE9}"/>
              </a:ext>
            </a:extLst>
          </p:cNvPr>
          <p:cNvSpPr txBox="1"/>
          <p:nvPr/>
        </p:nvSpPr>
        <p:spPr>
          <a:xfrm>
            <a:off x="4533711" y="5013176"/>
            <a:ext cx="3124573" cy="646331"/>
          </a:xfrm>
          <a:prstGeom prst="rect">
            <a:avLst/>
          </a:prstGeom>
          <a:noFill/>
        </p:spPr>
        <p:txBody>
          <a:bodyPr wrap="none" rtlCol="0">
            <a:spAutoFit/>
          </a:bodyPr>
          <a:lstStyle/>
          <a:p>
            <a:pPr algn="ctr"/>
            <a:r>
              <a:rPr lang="en-US" altLang="zh-CN" sz="1800" b="1" dirty="0">
                <a:latin typeface="等线" panose="02010600030101010101" pitchFamily="2" charset="-122"/>
                <a:ea typeface="等线" panose="02010600030101010101" pitchFamily="2" charset="-122"/>
              </a:rPr>
              <a:t>Wei Bao, </a:t>
            </a:r>
            <a:r>
              <a:rPr lang="en-US" altLang="zh-CN" sz="1800" b="1" dirty="0" err="1">
                <a:latin typeface="等线" panose="02010600030101010101" pitchFamily="2" charset="-122"/>
                <a:ea typeface="等线" panose="02010600030101010101" pitchFamily="2" charset="-122"/>
              </a:rPr>
              <a:t>Xiaohan</a:t>
            </a:r>
            <a:r>
              <a:rPr lang="zh-CN" altLang="en-US" sz="1800" b="1" dirty="0">
                <a:latin typeface="等线" panose="02010600030101010101" pitchFamily="2" charset="-122"/>
                <a:ea typeface="等线" panose="02010600030101010101" pitchFamily="2" charset="-122"/>
              </a:rPr>
              <a:t> </a:t>
            </a:r>
            <a:r>
              <a:rPr lang="en-US" altLang="zh-CN" sz="1800" b="1" dirty="0">
                <a:latin typeface="等线" panose="02010600030101010101" pitchFamily="2" charset="-122"/>
                <a:ea typeface="等线" panose="02010600030101010101" pitchFamily="2" charset="-122"/>
              </a:rPr>
              <a:t>Lu, Yi</a:t>
            </a:r>
            <a:r>
              <a:rPr lang="zh-CN" altLang="en-US" sz="1800" b="1" dirty="0">
                <a:latin typeface="等线" panose="02010600030101010101" pitchFamily="2" charset="-122"/>
                <a:ea typeface="等线" panose="02010600030101010101" pitchFamily="2" charset="-122"/>
              </a:rPr>
              <a:t> </a:t>
            </a:r>
            <a:r>
              <a:rPr lang="en-US" altLang="zh-CN" sz="1800" b="1" dirty="0">
                <a:latin typeface="等线" panose="02010600030101010101" pitchFamily="2" charset="-122"/>
                <a:ea typeface="等线" panose="02010600030101010101" pitchFamily="2" charset="-122"/>
              </a:rPr>
              <a:t>Jiao</a:t>
            </a:r>
            <a:endParaRPr kumimoji="1" lang="en-US" altLang="zh-CN" dirty="0"/>
          </a:p>
          <a:p>
            <a:pPr algn="ctr"/>
            <a:r>
              <a:rPr kumimoji="1" lang="en-US" altLang="zh-CN" dirty="0"/>
              <a:t>2025-04-08</a:t>
            </a:r>
            <a:endParaRPr kumimoji="1" lang="zh-CN" altLang="en-US" dirty="0"/>
          </a:p>
        </p:txBody>
      </p:sp>
    </p:spTree>
    <p:extLst>
      <p:ext uri="{BB962C8B-B14F-4D97-AF65-F5344CB8AC3E}">
        <p14:creationId xmlns:p14="http://schemas.microsoft.com/office/powerpoint/2010/main" val="1302660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文本框 70">
            <a:extLst>
              <a:ext uri="{FF2B5EF4-FFF2-40B4-BE49-F238E27FC236}">
                <a16:creationId xmlns:a16="http://schemas.microsoft.com/office/drawing/2014/main" id="{0805F9D4-58D5-4263-9560-BADC0E322BC9}"/>
              </a:ext>
            </a:extLst>
          </p:cNvPr>
          <p:cNvSpPr txBox="1"/>
          <p:nvPr/>
        </p:nvSpPr>
        <p:spPr>
          <a:xfrm>
            <a:off x="3691663" y="-4358"/>
            <a:ext cx="3412449" cy="46166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altLang="zh-CN" sz="2400" dirty="0">
                <a:latin typeface="Microsoft YaHei" panose="020B0503020204020204" pitchFamily="34" charset="-122"/>
                <a:ea typeface="Microsoft YaHei" panose="020B0503020204020204" pitchFamily="34" charset="-122"/>
              </a:rPr>
              <a:t>Introduction to HEPS</a:t>
            </a:r>
            <a:endParaRPr lang="zh-CN" altLang="en-US" sz="2400" dirty="0">
              <a:latin typeface="Microsoft YaHei" panose="020B0503020204020204" pitchFamily="34" charset="-122"/>
              <a:ea typeface="Microsoft YaHei" panose="020B0503020204020204" pitchFamily="34" charset="-122"/>
            </a:endParaRPr>
          </a:p>
        </p:txBody>
      </p:sp>
      <p:pic>
        <p:nvPicPr>
          <p:cNvPr id="23" name="Picture 5">
            <a:extLst>
              <a:ext uri="{FF2B5EF4-FFF2-40B4-BE49-F238E27FC236}">
                <a16:creationId xmlns:a16="http://schemas.microsoft.com/office/drawing/2014/main" id="{385C0E1E-A148-48DB-831F-466294EC5673}"/>
              </a:ext>
            </a:extLst>
          </p:cNvPr>
          <p:cNvPicPr>
            <a:picLocks noChangeAspect="1"/>
          </p:cNvPicPr>
          <p:nvPr/>
        </p:nvPicPr>
        <p:blipFill rotWithShape="1">
          <a:blip r:embed="rId3"/>
          <a:srcRect l="20509" t="14517" r="14890" b="16128"/>
          <a:stretch/>
        </p:blipFill>
        <p:spPr>
          <a:xfrm>
            <a:off x="127267" y="1052736"/>
            <a:ext cx="5345339" cy="4032448"/>
          </a:xfrm>
          <a:prstGeom prst="rect">
            <a:avLst/>
          </a:prstGeom>
        </p:spPr>
      </p:pic>
      <p:sp>
        <p:nvSpPr>
          <p:cNvPr id="2" name="矩形 1">
            <a:extLst>
              <a:ext uri="{FF2B5EF4-FFF2-40B4-BE49-F238E27FC236}">
                <a16:creationId xmlns:a16="http://schemas.microsoft.com/office/drawing/2014/main" id="{918D9C8D-04B6-4738-842C-297869B27361}"/>
              </a:ext>
            </a:extLst>
          </p:cNvPr>
          <p:cNvSpPr/>
          <p:nvPr/>
        </p:nvSpPr>
        <p:spPr>
          <a:xfrm>
            <a:off x="191344" y="548680"/>
            <a:ext cx="3127972" cy="40011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altLang="zh-CN" sz="2000">
                <a:solidFill>
                  <a:srgbClr val="FF0000"/>
                </a:solidFill>
                <a:latin typeface="Times New Roman" panose="02020603050405020304" pitchFamily="18" charset="0"/>
                <a:cs typeface="Times New Roman" panose="02020603050405020304" pitchFamily="18" charset="0"/>
              </a:rPr>
              <a:t>H</a:t>
            </a:r>
            <a:r>
              <a:rPr lang="en-US" altLang="zh-CN" sz="2000">
                <a:latin typeface="Times New Roman" panose="02020603050405020304" pitchFamily="18" charset="0"/>
                <a:cs typeface="Times New Roman" panose="02020603050405020304" pitchFamily="18" charset="0"/>
              </a:rPr>
              <a:t>igh </a:t>
            </a:r>
            <a:r>
              <a:rPr lang="en-US" altLang="zh-CN" sz="2000">
                <a:solidFill>
                  <a:srgbClr val="FF0000"/>
                </a:solidFill>
                <a:latin typeface="Times New Roman" panose="02020603050405020304" pitchFamily="18" charset="0"/>
                <a:cs typeface="Times New Roman" panose="02020603050405020304" pitchFamily="18" charset="0"/>
              </a:rPr>
              <a:t>E</a:t>
            </a:r>
            <a:r>
              <a:rPr lang="en-US" altLang="zh-CN" sz="2000">
                <a:latin typeface="Times New Roman" panose="02020603050405020304" pitchFamily="18" charset="0"/>
                <a:cs typeface="Times New Roman" panose="02020603050405020304" pitchFamily="18" charset="0"/>
              </a:rPr>
              <a:t>nergy </a:t>
            </a:r>
            <a:r>
              <a:rPr lang="en-US" altLang="zh-CN" sz="2000">
                <a:solidFill>
                  <a:srgbClr val="FF0000"/>
                </a:solidFill>
                <a:latin typeface="Times New Roman" panose="02020603050405020304" pitchFamily="18" charset="0"/>
                <a:cs typeface="Times New Roman" panose="02020603050405020304" pitchFamily="18" charset="0"/>
              </a:rPr>
              <a:t>P</a:t>
            </a:r>
            <a:r>
              <a:rPr lang="en-US" altLang="zh-CN" sz="2000">
                <a:latin typeface="Times New Roman" panose="02020603050405020304" pitchFamily="18" charset="0"/>
                <a:cs typeface="Times New Roman" panose="02020603050405020304" pitchFamily="18" charset="0"/>
              </a:rPr>
              <a:t>hoton </a:t>
            </a:r>
            <a:r>
              <a:rPr lang="en-US" altLang="zh-CN" sz="2000">
                <a:solidFill>
                  <a:srgbClr val="FF0000"/>
                </a:solidFill>
                <a:latin typeface="Times New Roman" panose="02020603050405020304" pitchFamily="18" charset="0"/>
                <a:cs typeface="Times New Roman" panose="02020603050405020304" pitchFamily="18" charset="0"/>
              </a:rPr>
              <a:t>S</a:t>
            </a:r>
            <a:r>
              <a:rPr lang="en-US" altLang="zh-CN" sz="2000">
                <a:latin typeface="Times New Roman" panose="02020603050405020304" pitchFamily="18" charset="0"/>
                <a:cs typeface="Times New Roman" panose="02020603050405020304" pitchFamily="18" charset="0"/>
              </a:rPr>
              <a:t>ource </a:t>
            </a:r>
            <a:endParaRPr lang="zh-CN" altLang="en-US" sz="2000">
              <a:latin typeface="Times New Roman" panose="02020603050405020304" pitchFamily="18" charset="0"/>
              <a:cs typeface="Times New Roman" panose="02020603050405020304" pitchFamily="18" charset="0"/>
            </a:endParaRPr>
          </a:p>
        </p:txBody>
      </p:sp>
      <p:cxnSp>
        <p:nvCxnSpPr>
          <p:cNvPr id="14" name="直接连接符 13">
            <a:extLst>
              <a:ext uri="{FF2B5EF4-FFF2-40B4-BE49-F238E27FC236}">
                <a16:creationId xmlns:a16="http://schemas.microsoft.com/office/drawing/2014/main" id="{D4DF6654-FB5D-4E3E-9723-1E1681EB2005}"/>
              </a:ext>
            </a:extLst>
          </p:cNvPr>
          <p:cNvCxnSpPr>
            <a:cxnSpLocks/>
          </p:cNvCxnSpPr>
          <p:nvPr/>
        </p:nvCxnSpPr>
        <p:spPr bwMode="auto">
          <a:xfrm flipV="1">
            <a:off x="3439635" y="1700808"/>
            <a:ext cx="1080120" cy="1008112"/>
          </a:xfrm>
          <a:prstGeom prst="line">
            <a:avLst/>
          </a:prstGeom>
          <a:solidFill>
            <a:schemeClr val="accent1"/>
          </a:solidFill>
          <a:ln w="28575" cap="flat" cmpd="sng" algn="ctr">
            <a:solidFill>
              <a:schemeClr val="bg1"/>
            </a:solidFill>
            <a:prstDash val="solid"/>
            <a:round/>
            <a:headEnd type="none" w="med" len="med"/>
            <a:tailEnd type="none" w="med" len="med"/>
          </a:ln>
          <a:effectLst/>
        </p:spPr>
      </p:cxnSp>
      <p:sp>
        <p:nvSpPr>
          <p:cNvPr id="18" name="文本框 17">
            <a:extLst>
              <a:ext uri="{FF2B5EF4-FFF2-40B4-BE49-F238E27FC236}">
                <a16:creationId xmlns:a16="http://schemas.microsoft.com/office/drawing/2014/main" id="{C1BB1ABE-0772-46FB-B492-25C5AA08C271}"/>
              </a:ext>
            </a:extLst>
          </p:cNvPr>
          <p:cNvSpPr txBox="1"/>
          <p:nvPr/>
        </p:nvSpPr>
        <p:spPr>
          <a:xfrm>
            <a:off x="4519755" y="1516142"/>
            <a:ext cx="757219" cy="338554"/>
          </a:xfrm>
          <a:prstGeom prst="rect">
            <a:avLst/>
          </a:prstGeom>
          <a:solidFill>
            <a:schemeClr val="bg1"/>
          </a:solid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Linac</a:t>
            </a:r>
            <a:endParaRPr lang="zh-CN" altLang="en-US" sz="1600" dirty="0">
              <a:latin typeface="Times New Roman" panose="02020603050405020304" pitchFamily="18" charset="0"/>
              <a:cs typeface="Times New Roman" panose="02020603050405020304" pitchFamily="18" charset="0"/>
            </a:endParaRPr>
          </a:p>
        </p:txBody>
      </p:sp>
      <p:cxnSp>
        <p:nvCxnSpPr>
          <p:cNvPr id="28" name="直接连接符 27">
            <a:extLst>
              <a:ext uri="{FF2B5EF4-FFF2-40B4-BE49-F238E27FC236}">
                <a16:creationId xmlns:a16="http://schemas.microsoft.com/office/drawing/2014/main" id="{715BD99D-7569-4398-A876-361803687152}"/>
              </a:ext>
            </a:extLst>
          </p:cNvPr>
          <p:cNvCxnSpPr>
            <a:cxnSpLocks/>
          </p:cNvCxnSpPr>
          <p:nvPr/>
        </p:nvCxnSpPr>
        <p:spPr bwMode="auto">
          <a:xfrm flipH="1" flipV="1">
            <a:off x="1772235" y="1700808"/>
            <a:ext cx="757219" cy="697900"/>
          </a:xfrm>
          <a:prstGeom prst="line">
            <a:avLst/>
          </a:prstGeom>
          <a:solidFill>
            <a:schemeClr val="accent1"/>
          </a:solidFill>
          <a:ln w="28575" cap="flat" cmpd="sng" algn="ctr">
            <a:solidFill>
              <a:schemeClr val="bg1"/>
            </a:solidFill>
            <a:prstDash val="solid"/>
            <a:round/>
            <a:headEnd type="none" w="med" len="med"/>
            <a:tailEnd type="none" w="med" len="med"/>
          </a:ln>
          <a:effectLst/>
        </p:spPr>
      </p:cxnSp>
      <p:sp>
        <p:nvSpPr>
          <p:cNvPr id="30" name="文本框 29">
            <a:extLst>
              <a:ext uri="{FF2B5EF4-FFF2-40B4-BE49-F238E27FC236}">
                <a16:creationId xmlns:a16="http://schemas.microsoft.com/office/drawing/2014/main" id="{39CFD584-BC8E-4830-BDD2-C6F35E83F998}"/>
              </a:ext>
            </a:extLst>
          </p:cNvPr>
          <p:cNvSpPr txBox="1"/>
          <p:nvPr/>
        </p:nvSpPr>
        <p:spPr>
          <a:xfrm>
            <a:off x="775339" y="1516142"/>
            <a:ext cx="996896" cy="338554"/>
          </a:xfrm>
          <a:prstGeom prst="rect">
            <a:avLst/>
          </a:prstGeom>
          <a:solidFill>
            <a:schemeClr val="bg1"/>
          </a:solidFill>
        </p:spPr>
        <p:txBody>
          <a:bodyPr wrap="square" rtlCol="0">
            <a:spAutoFit/>
          </a:bodyPr>
          <a:lstStyle/>
          <a:p>
            <a:r>
              <a:rPr lang="en-US" altLang="zh-CN" sz="1600">
                <a:latin typeface="Times New Roman" panose="02020603050405020304" pitchFamily="18" charset="0"/>
                <a:cs typeface="Times New Roman" panose="02020603050405020304" pitchFamily="18" charset="0"/>
              </a:rPr>
              <a:t>Booster</a:t>
            </a:r>
            <a:endParaRPr lang="zh-CN" altLang="en-US" sz="1600">
              <a:latin typeface="Times New Roman" panose="02020603050405020304" pitchFamily="18" charset="0"/>
              <a:cs typeface="Times New Roman" panose="02020603050405020304" pitchFamily="18" charset="0"/>
            </a:endParaRPr>
          </a:p>
        </p:txBody>
      </p:sp>
      <p:cxnSp>
        <p:nvCxnSpPr>
          <p:cNvPr id="31" name="直接连接符 30">
            <a:extLst>
              <a:ext uri="{FF2B5EF4-FFF2-40B4-BE49-F238E27FC236}">
                <a16:creationId xmlns:a16="http://schemas.microsoft.com/office/drawing/2014/main" id="{F3FFF463-1CDD-4244-8349-49FD6E6014C2}"/>
              </a:ext>
            </a:extLst>
          </p:cNvPr>
          <p:cNvCxnSpPr>
            <a:cxnSpLocks/>
          </p:cNvCxnSpPr>
          <p:nvPr/>
        </p:nvCxnSpPr>
        <p:spPr bwMode="auto">
          <a:xfrm>
            <a:off x="3655659" y="2924944"/>
            <a:ext cx="224408" cy="360040"/>
          </a:xfrm>
          <a:prstGeom prst="line">
            <a:avLst/>
          </a:prstGeom>
          <a:solidFill>
            <a:schemeClr val="accent1"/>
          </a:solidFill>
          <a:ln w="28575" cap="flat" cmpd="sng" algn="ctr">
            <a:solidFill>
              <a:schemeClr val="bg1"/>
            </a:solidFill>
            <a:prstDash val="solid"/>
            <a:round/>
            <a:headEnd type="none" w="med" len="med"/>
            <a:tailEnd type="none" w="med" len="med"/>
          </a:ln>
          <a:effectLst/>
        </p:spPr>
      </p:cxnSp>
      <p:sp>
        <p:nvSpPr>
          <p:cNvPr id="33" name="文本框 32">
            <a:extLst>
              <a:ext uri="{FF2B5EF4-FFF2-40B4-BE49-F238E27FC236}">
                <a16:creationId xmlns:a16="http://schemas.microsoft.com/office/drawing/2014/main" id="{C841E8EB-39FB-46D2-9A76-43C4233FA5A6}"/>
              </a:ext>
            </a:extLst>
          </p:cNvPr>
          <p:cNvSpPr txBox="1"/>
          <p:nvPr/>
        </p:nvSpPr>
        <p:spPr>
          <a:xfrm>
            <a:off x="3439635" y="3261616"/>
            <a:ext cx="1800200" cy="584775"/>
          </a:xfrm>
          <a:prstGeom prst="rect">
            <a:avLst/>
          </a:prstGeom>
          <a:solidFill>
            <a:schemeClr val="bg1"/>
          </a:solidFill>
        </p:spPr>
        <p:txBody>
          <a:bodyPr wrap="square" rtlCol="0">
            <a:spAutoFit/>
          </a:bodyPr>
          <a:lstStyle/>
          <a:p>
            <a:r>
              <a:rPr lang="en-US" altLang="zh-CN" sz="1600">
                <a:latin typeface="Times New Roman" panose="02020603050405020304" pitchFamily="18" charset="0"/>
                <a:cs typeface="Times New Roman" panose="02020603050405020304" pitchFamily="18" charset="0"/>
              </a:rPr>
              <a:t>Storage Ring &amp;Experiment Hall</a:t>
            </a:r>
            <a:endParaRPr lang="zh-CN" altLang="en-US" sz="1600">
              <a:latin typeface="Times New Roman" panose="02020603050405020304" pitchFamily="18" charset="0"/>
              <a:cs typeface="Times New Roman" panose="02020603050405020304" pitchFamily="18" charset="0"/>
            </a:endParaRPr>
          </a:p>
        </p:txBody>
      </p:sp>
      <p:cxnSp>
        <p:nvCxnSpPr>
          <p:cNvPr id="35" name="直接连接符 34">
            <a:extLst>
              <a:ext uri="{FF2B5EF4-FFF2-40B4-BE49-F238E27FC236}">
                <a16:creationId xmlns:a16="http://schemas.microsoft.com/office/drawing/2014/main" id="{A6227FD2-D6A9-4F75-904C-405F07DF5DEE}"/>
              </a:ext>
            </a:extLst>
          </p:cNvPr>
          <p:cNvCxnSpPr>
            <a:cxnSpLocks/>
          </p:cNvCxnSpPr>
          <p:nvPr/>
        </p:nvCxnSpPr>
        <p:spPr bwMode="auto">
          <a:xfrm>
            <a:off x="1423411" y="4293096"/>
            <a:ext cx="432048" cy="360040"/>
          </a:xfrm>
          <a:prstGeom prst="line">
            <a:avLst/>
          </a:prstGeom>
          <a:solidFill>
            <a:schemeClr val="accent1"/>
          </a:solidFill>
          <a:ln w="28575" cap="flat" cmpd="sng" algn="ctr">
            <a:solidFill>
              <a:schemeClr val="bg1"/>
            </a:solidFill>
            <a:prstDash val="solid"/>
            <a:round/>
            <a:headEnd type="none" w="med" len="med"/>
            <a:tailEnd type="none" w="med" len="med"/>
          </a:ln>
          <a:effectLst/>
        </p:spPr>
      </p:cxnSp>
      <p:sp>
        <p:nvSpPr>
          <p:cNvPr id="37" name="文本框 36">
            <a:extLst>
              <a:ext uri="{FF2B5EF4-FFF2-40B4-BE49-F238E27FC236}">
                <a16:creationId xmlns:a16="http://schemas.microsoft.com/office/drawing/2014/main" id="{5EE9698C-525F-4070-A6D7-39A38DA5CEAD}"/>
              </a:ext>
            </a:extLst>
          </p:cNvPr>
          <p:cNvSpPr txBox="1"/>
          <p:nvPr/>
        </p:nvSpPr>
        <p:spPr>
          <a:xfrm>
            <a:off x="1834915" y="4424046"/>
            <a:ext cx="2252792" cy="338554"/>
          </a:xfrm>
          <a:prstGeom prst="rect">
            <a:avLst/>
          </a:prstGeom>
          <a:solidFill>
            <a:schemeClr val="bg1"/>
          </a:solid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User Service Building</a:t>
            </a:r>
            <a:endParaRPr lang="zh-CN" altLang="en-US" sz="16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9" name="表格 28">
                <a:extLst>
                  <a:ext uri="{FF2B5EF4-FFF2-40B4-BE49-F238E27FC236}">
                    <a16:creationId xmlns:a16="http://schemas.microsoft.com/office/drawing/2014/main" id="{6EAFC58E-6322-4729-B451-8E942776CD13}"/>
                  </a:ext>
                </a:extLst>
              </p:cNvPr>
              <p:cNvGraphicFramePr>
                <a:graphicFrameLocks noGrp="1"/>
              </p:cNvGraphicFramePr>
              <p:nvPr>
                <p:extLst>
                  <p:ext uri="{D42A27DB-BD31-4B8C-83A1-F6EECF244321}">
                    <p14:modId xmlns:p14="http://schemas.microsoft.com/office/powerpoint/2010/main" val="1526058771"/>
                  </p:ext>
                </p:extLst>
              </p:nvPr>
            </p:nvGraphicFramePr>
            <p:xfrm>
              <a:off x="5472606" y="1052736"/>
              <a:ext cx="6600058" cy="4027310"/>
            </p:xfrm>
            <a:graphic>
              <a:graphicData uri="http://schemas.openxmlformats.org/drawingml/2006/table">
                <a:tbl>
                  <a:tblPr firstRow="1" bandRow="1">
                    <a:tableStyleId>{5C22544A-7EE6-4342-B048-85BDC9FD1C3A}</a:tableStyleId>
                  </a:tblPr>
                  <a:tblGrid>
                    <a:gridCol w="1512168">
                      <a:extLst>
                        <a:ext uri="{9D8B030D-6E8A-4147-A177-3AD203B41FA5}">
                          <a16:colId xmlns:a16="http://schemas.microsoft.com/office/drawing/2014/main" val="4248797369"/>
                        </a:ext>
                      </a:extLst>
                    </a:gridCol>
                    <a:gridCol w="1080120">
                      <a:extLst>
                        <a:ext uri="{9D8B030D-6E8A-4147-A177-3AD203B41FA5}">
                          <a16:colId xmlns:a16="http://schemas.microsoft.com/office/drawing/2014/main" val="521585197"/>
                        </a:ext>
                      </a:extLst>
                    </a:gridCol>
                    <a:gridCol w="1152128">
                      <a:extLst>
                        <a:ext uri="{9D8B030D-6E8A-4147-A177-3AD203B41FA5}">
                          <a16:colId xmlns:a16="http://schemas.microsoft.com/office/drawing/2014/main" val="350511885"/>
                        </a:ext>
                      </a:extLst>
                    </a:gridCol>
                    <a:gridCol w="1008112">
                      <a:extLst>
                        <a:ext uri="{9D8B030D-6E8A-4147-A177-3AD203B41FA5}">
                          <a16:colId xmlns:a16="http://schemas.microsoft.com/office/drawing/2014/main" val="2282473153"/>
                        </a:ext>
                      </a:extLst>
                    </a:gridCol>
                    <a:gridCol w="920360">
                      <a:extLst>
                        <a:ext uri="{9D8B030D-6E8A-4147-A177-3AD203B41FA5}">
                          <a16:colId xmlns:a16="http://schemas.microsoft.com/office/drawing/2014/main" val="3841954092"/>
                        </a:ext>
                      </a:extLst>
                    </a:gridCol>
                    <a:gridCol w="927170">
                      <a:extLst>
                        <a:ext uri="{9D8B030D-6E8A-4147-A177-3AD203B41FA5}">
                          <a16:colId xmlns:a16="http://schemas.microsoft.com/office/drawing/2014/main" val="2521626622"/>
                        </a:ext>
                      </a:extLst>
                    </a:gridCol>
                  </a:tblGrid>
                  <a:tr h="421414">
                    <a:tc>
                      <a:txBody>
                        <a:bodyPr/>
                        <a:lstStyle/>
                        <a:p>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APS-U</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ESRF-EBS</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MAX-IV</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Sirius</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HEPS</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9637111"/>
                      </a:ext>
                    </a:extLst>
                  </a:tr>
                  <a:tr h="421414">
                    <a:tc>
                      <a:txBody>
                        <a:bodyPr/>
                        <a:lstStyle/>
                        <a:p>
                          <a:r>
                            <a:rPr lang="en-US" altLang="zh-CN">
                              <a:latin typeface="Times New Roman" panose="02020603050405020304" pitchFamily="18" charset="0"/>
                              <a:cs typeface="Times New Roman" panose="02020603050405020304" pitchFamily="18" charset="0"/>
                            </a:rPr>
                            <a:t>E(GeV)</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6</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6</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3</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3</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6</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47208693"/>
                      </a:ext>
                    </a:extLst>
                  </a:tr>
                  <a:tr h="421414">
                    <a:tc>
                      <a:txBody>
                        <a:bodyPr/>
                        <a:lstStyle/>
                        <a:p>
                          <a:r>
                            <a:rPr lang="en-US" altLang="zh-CN">
                              <a:latin typeface="Times New Roman" panose="02020603050405020304" pitchFamily="18" charset="0"/>
                              <a:cs typeface="Times New Roman" panose="02020603050405020304" pitchFamily="18" charset="0"/>
                            </a:rPr>
                            <a:t>C(m)</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1104</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844.4</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528</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518</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1360.4</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226218645"/>
                      </a:ext>
                    </a:extLst>
                  </a:tr>
                  <a:tr h="421414">
                    <a:tc>
                      <a:txBody>
                        <a:bodyPr/>
                        <a:lstStyle/>
                        <a:p>
                          <a:r>
                            <a:rPr lang="en-US" altLang="zh-CN">
                              <a:latin typeface="Times New Roman" panose="02020603050405020304" pitchFamily="18" charset="0"/>
                              <a:cs typeface="Times New Roman" panose="02020603050405020304" pitchFamily="18" charset="0"/>
                            </a:rPr>
                            <a:t>Lattice</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7BA</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7BA</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7BA</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5BA</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7BA</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37680523"/>
                      </a:ext>
                    </a:extLst>
                  </a:tr>
                  <a:tr h="421414">
                    <a:tc>
                      <a:txBody>
                        <a:bodyPr/>
                        <a:lstStyle/>
                        <a:p>
                          <a:r>
                            <a:rPr lang="en-US" altLang="zh-CN">
                              <a:latin typeface="Times New Roman" panose="02020603050405020304" pitchFamily="18" charset="0"/>
                              <a:cs typeface="Times New Roman" panose="02020603050405020304" pitchFamily="18" charset="0"/>
                            </a:rPr>
                            <a:t>Cell</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40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32</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48</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505904211"/>
                      </a:ext>
                    </a:extLst>
                  </a:tr>
                  <a:tr h="421414">
                    <a:tc>
                      <a:txBody>
                        <a:bodyPr/>
                        <a:lstStyle/>
                        <a:p>
                          <a:r>
                            <a:rPr lang="en-US" altLang="zh-CN">
                              <a:latin typeface="Times New Roman" panose="02020603050405020304" pitchFamily="18" charset="0"/>
                              <a:cs typeface="Times New Roman" panose="02020603050405020304" pitchFamily="18" charset="0"/>
                            </a:rPr>
                            <a:t>Emittance</a:t>
                          </a:r>
                        </a:p>
                        <a:p>
                          <a:r>
                            <a:rPr lang="en-US" altLang="zh-CN">
                              <a:latin typeface="Times New Roman" panose="02020603050405020304" pitchFamily="18" charset="0"/>
                              <a:cs typeface="Times New Roman" panose="02020603050405020304" pitchFamily="18" charset="0"/>
                            </a:rPr>
                            <a:t>(pm*rad)</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42</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150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330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250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34</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34100478"/>
                      </a:ext>
                    </a:extLst>
                  </a:tr>
                  <a:tr h="421414">
                    <a:tc>
                      <a:txBody>
                        <a:bodyPr/>
                        <a:lstStyle/>
                        <a:p>
                          <a:r>
                            <a:rPr lang="en-US" altLang="zh-CN">
                              <a:latin typeface="Times New Roman" panose="02020603050405020304" pitchFamily="18" charset="0"/>
                              <a:cs typeface="Times New Roman" panose="02020603050405020304" pitchFamily="18" charset="0"/>
                            </a:rPr>
                            <a:t>Brightness</a:t>
                          </a:r>
                          <a:endParaRPr lang="zh-CN" altLang="en-US">
                            <a:latin typeface="Times New Roman" panose="02020603050405020304" pitchFamily="18" charset="0"/>
                            <a:cs typeface="Times New Roman" panose="02020603050405020304" pitchFamily="18" charset="0"/>
                          </a:endParaRPr>
                        </a:p>
                      </a:txBody>
                      <a:tcPr/>
                    </a:tc>
                    <a:tc>
                      <a:txBody>
                        <a:bodyPr/>
                        <a:lstStyle/>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rPr>
                                    </m:ctrlPr>
                                  </m:sSupPr>
                                  <m:e>
                                    <m:r>
                                      <a:rPr lang="en-US" altLang="zh-CN" b="0" i="1" smtClean="0">
                                        <a:latin typeface="Cambria Math" panose="02040503050406030204" pitchFamily="18" charset="0"/>
                                      </a:rPr>
                                      <m:t>&gt;10</m:t>
                                    </m:r>
                                  </m:e>
                                  <m:sup>
                                    <m:r>
                                      <a:rPr lang="en-US" altLang="zh-CN" b="0" i="1" smtClean="0">
                                        <a:latin typeface="Cambria Math" panose="02040503050406030204" pitchFamily="18" charset="0"/>
                                      </a:rPr>
                                      <m:t>22</m:t>
                                    </m:r>
                                  </m:sup>
                                </m:sSup>
                              </m:oMath>
                            </m:oMathPara>
                          </a14:m>
                          <a:endParaRPr lang="zh-CN" altLang="en-US">
                            <a:latin typeface="Times New Roman" panose="02020603050405020304" pitchFamily="18" charset="0"/>
                            <a:cs typeface="Times New Roman" panose="02020603050405020304" pitchFamily="18" charset="0"/>
                          </a:endParaRPr>
                        </a:p>
                      </a:txBody>
                      <a:tcPr/>
                    </a:tc>
                    <a:tc>
                      <a:txBody>
                        <a:bodyPr/>
                        <a:lstStyle/>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rPr>
                                    </m:ctrlPr>
                                  </m:sSupPr>
                                  <m:e>
                                    <m:r>
                                      <a:rPr lang="en-US" altLang="zh-CN" b="0" i="1" smtClean="0">
                                        <a:latin typeface="Cambria Math" panose="02040503050406030204" pitchFamily="18" charset="0"/>
                                      </a:rPr>
                                      <m:t>&gt;10</m:t>
                                    </m:r>
                                  </m:e>
                                  <m:sup>
                                    <m:r>
                                      <a:rPr lang="en-US" altLang="zh-CN" b="0" i="1" smtClean="0">
                                        <a:latin typeface="Cambria Math" panose="02040503050406030204" pitchFamily="18" charset="0"/>
                                      </a:rPr>
                                      <m:t>22</m:t>
                                    </m:r>
                                  </m:sup>
                                </m:sSup>
                              </m:oMath>
                            </m:oMathPara>
                          </a14:m>
                          <a:endParaRPr lang="zh-CN" altLang="en-US">
                            <a:latin typeface="Times New Roman" panose="02020603050405020304" pitchFamily="18" charset="0"/>
                            <a:cs typeface="Times New Roman" panose="02020603050405020304" pitchFamily="18" charset="0"/>
                          </a:endParaRPr>
                        </a:p>
                      </a:txBody>
                      <a:tcPr/>
                    </a:tc>
                    <a:tc>
                      <a:txBody>
                        <a:bodyPr/>
                        <a:lstStyle/>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rPr>
                                    </m:ctrlPr>
                                  </m:sSupPr>
                                  <m:e>
                                    <m:r>
                                      <a:rPr lang="en-US" altLang="zh-CN" b="0" i="1" smtClean="0">
                                        <a:latin typeface="Cambria Math" panose="02040503050406030204" pitchFamily="18" charset="0"/>
                                      </a:rPr>
                                      <m:t>~10</m:t>
                                    </m:r>
                                  </m:e>
                                  <m:sup>
                                    <m:r>
                                      <a:rPr lang="en-US" altLang="zh-CN" b="0" i="1" smtClean="0">
                                        <a:latin typeface="Cambria Math" panose="02040503050406030204" pitchFamily="18" charset="0"/>
                                      </a:rPr>
                                      <m:t>21</m:t>
                                    </m:r>
                                  </m:sup>
                                </m:sSup>
                              </m:oMath>
                            </m:oMathPara>
                          </a14:m>
                          <a:endParaRPr lang="zh-CN" altLang="en-US">
                            <a:latin typeface="Times New Roman" panose="02020603050405020304" pitchFamily="18" charset="0"/>
                            <a:cs typeface="Times New Roman" panose="02020603050405020304" pitchFamily="18" charset="0"/>
                          </a:endParaRPr>
                        </a:p>
                      </a:txBody>
                      <a:tcPr/>
                    </a:tc>
                    <a:tc>
                      <a:txBody>
                        <a:bodyPr/>
                        <a:lstStyle/>
                        <a:p>
                          <a:pPr/>
                          <a14:m>
                            <m:oMathPara xmlns:m="http://schemas.openxmlformats.org/officeDocument/2006/math">
                              <m:oMathParaPr>
                                <m:jc m:val="centerGroup"/>
                              </m:oMathParaPr>
                              <m:oMath xmlns:m="http://schemas.openxmlformats.org/officeDocument/2006/math">
                                <m:sSup>
                                  <m:sSupPr>
                                    <m:ctrlPr>
                                      <a:rPr lang="en-US" altLang="zh-CN" i="1" smtClean="0">
                                        <a:latin typeface="Cambria Math" panose="02040503050406030204" pitchFamily="18" charset="0"/>
                                      </a:rPr>
                                    </m:ctrlPr>
                                  </m:sSupPr>
                                  <m:e>
                                    <m:r>
                                      <a:rPr lang="en-US" altLang="zh-CN" b="0" i="1" smtClean="0">
                                        <a:latin typeface="Cambria Math" panose="02040503050406030204" pitchFamily="18" charset="0"/>
                                      </a:rPr>
                                      <m:t>~10</m:t>
                                    </m:r>
                                  </m:e>
                                  <m:sup>
                                    <m:r>
                                      <a:rPr lang="en-US" altLang="zh-CN" b="0" i="1" smtClean="0">
                                        <a:latin typeface="Cambria Math" panose="02040503050406030204" pitchFamily="18" charset="0"/>
                                      </a:rPr>
                                      <m:t>21</m:t>
                                    </m:r>
                                  </m:sup>
                                </m:sSup>
                              </m:oMath>
                            </m:oMathPara>
                          </a14:m>
                          <a:endParaRPr lang="zh-CN" altLang="en-US">
                            <a:latin typeface="Times New Roman" panose="02020603050405020304" pitchFamily="18" charset="0"/>
                            <a:cs typeface="Times New Roman" panose="02020603050405020304" pitchFamily="18" charset="0"/>
                          </a:endParaRPr>
                        </a:p>
                      </a:txBody>
                      <a:tcPr/>
                    </a:tc>
                    <a:tc>
                      <a:txBody>
                        <a:bodyPr/>
                        <a:lstStyle/>
                        <a:p>
                          <a:pPr/>
                          <a14:m>
                            <m:oMathPara xmlns:m="http://schemas.openxmlformats.org/officeDocument/2006/math">
                              <m:oMathParaPr>
                                <m:jc m:val="centerGroup"/>
                              </m:oMathParaPr>
                              <m:oMath xmlns:m="http://schemas.openxmlformats.org/officeDocument/2006/math">
                                <m:sSup>
                                  <m:sSupPr>
                                    <m:ctrlPr>
                                      <a:rPr lang="en-US" altLang="zh-CN" i="1" smtClean="0">
                                        <a:solidFill>
                                          <a:srgbClr val="FF0000"/>
                                        </a:solidFill>
                                        <a:latin typeface="Cambria Math" panose="02040503050406030204" pitchFamily="18" charset="0"/>
                                      </a:rPr>
                                    </m:ctrlPr>
                                  </m:sSupPr>
                                  <m:e>
                                    <m:r>
                                      <a:rPr lang="en-US" altLang="zh-CN" b="0" i="1" smtClean="0">
                                        <a:solidFill>
                                          <a:srgbClr val="FF0000"/>
                                        </a:solidFill>
                                        <a:latin typeface="Cambria Math" panose="02040503050406030204" pitchFamily="18" charset="0"/>
                                      </a:rPr>
                                      <m:t>&gt;10</m:t>
                                    </m:r>
                                  </m:e>
                                  <m:sup>
                                    <m:r>
                                      <a:rPr lang="en-US" altLang="zh-CN" b="0" i="1" smtClean="0">
                                        <a:solidFill>
                                          <a:srgbClr val="FF0000"/>
                                        </a:solidFill>
                                        <a:latin typeface="Cambria Math" panose="02040503050406030204" pitchFamily="18" charset="0"/>
                                      </a:rPr>
                                      <m:t>22</m:t>
                                    </m:r>
                                  </m:sup>
                                </m:sSup>
                              </m:oMath>
                            </m:oMathPara>
                          </a14:m>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32403944"/>
                      </a:ext>
                    </a:extLst>
                  </a:tr>
                  <a:tr h="421414">
                    <a:tc>
                      <a:txBody>
                        <a:bodyPr/>
                        <a:lstStyle/>
                        <a:p>
                          <a:r>
                            <a:rPr lang="en-US" altLang="zh-CN">
                              <a:latin typeface="Times New Roman" panose="02020603050405020304" pitchFamily="18" charset="0"/>
                              <a:cs typeface="Times New Roman" panose="02020603050405020304" pitchFamily="18" charset="0"/>
                            </a:rPr>
                            <a:t>Construction period</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2018-2024</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2015-2020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2010-2016</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2015-2018</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dirty="0">
                              <a:solidFill>
                                <a:srgbClr val="FF0000"/>
                              </a:solidFill>
                              <a:latin typeface="Times New Roman" panose="02020603050405020304" pitchFamily="18" charset="0"/>
                              <a:cs typeface="Times New Roman" panose="02020603050405020304" pitchFamily="18" charset="0"/>
                            </a:rPr>
                            <a:t>2019~2025</a:t>
                          </a:r>
                          <a:endParaRPr lang="zh-CN" altLang="en-US"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526948150"/>
                      </a:ext>
                    </a:extLst>
                  </a:tr>
                </a:tbl>
              </a:graphicData>
            </a:graphic>
          </p:graphicFrame>
        </mc:Choice>
        <mc:Fallback xmlns="">
          <p:graphicFrame>
            <p:nvGraphicFramePr>
              <p:cNvPr id="29" name="表格 28">
                <a:extLst>
                  <a:ext uri="{FF2B5EF4-FFF2-40B4-BE49-F238E27FC236}">
                    <a16:creationId xmlns:a16="http://schemas.microsoft.com/office/drawing/2014/main" id="{6EAFC58E-6322-4729-B451-8E942776CD13}"/>
                  </a:ext>
                </a:extLst>
              </p:cNvPr>
              <p:cNvGraphicFramePr>
                <a:graphicFrameLocks noGrp="1"/>
              </p:cNvGraphicFramePr>
              <p:nvPr>
                <p:extLst>
                  <p:ext uri="{D42A27DB-BD31-4B8C-83A1-F6EECF244321}">
                    <p14:modId xmlns:p14="http://schemas.microsoft.com/office/powerpoint/2010/main" val="1526058771"/>
                  </p:ext>
                </p:extLst>
              </p:nvPr>
            </p:nvGraphicFramePr>
            <p:xfrm>
              <a:off x="5472606" y="1052736"/>
              <a:ext cx="6600058" cy="4027310"/>
            </p:xfrm>
            <a:graphic>
              <a:graphicData uri="http://schemas.openxmlformats.org/drawingml/2006/table">
                <a:tbl>
                  <a:tblPr firstRow="1" bandRow="1">
                    <a:tableStyleId>{5C22544A-7EE6-4342-B048-85BDC9FD1C3A}</a:tableStyleId>
                  </a:tblPr>
                  <a:tblGrid>
                    <a:gridCol w="1512168">
                      <a:extLst>
                        <a:ext uri="{9D8B030D-6E8A-4147-A177-3AD203B41FA5}">
                          <a16:colId xmlns:a16="http://schemas.microsoft.com/office/drawing/2014/main" val="4248797369"/>
                        </a:ext>
                      </a:extLst>
                    </a:gridCol>
                    <a:gridCol w="1080120">
                      <a:extLst>
                        <a:ext uri="{9D8B030D-6E8A-4147-A177-3AD203B41FA5}">
                          <a16:colId xmlns:a16="http://schemas.microsoft.com/office/drawing/2014/main" val="521585197"/>
                        </a:ext>
                      </a:extLst>
                    </a:gridCol>
                    <a:gridCol w="1152128">
                      <a:extLst>
                        <a:ext uri="{9D8B030D-6E8A-4147-A177-3AD203B41FA5}">
                          <a16:colId xmlns:a16="http://schemas.microsoft.com/office/drawing/2014/main" val="350511885"/>
                        </a:ext>
                      </a:extLst>
                    </a:gridCol>
                    <a:gridCol w="1008112">
                      <a:extLst>
                        <a:ext uri="{9D8B030D-6E8A-4147-A177-3AD203B41FA5}">
                          <a16:colId xmlns:a16="http://schemas.microsoft.com/office/drawing/2014/main" val="2282473153"/>
                        </a:ext>
                      </a:extLst>
                    </a:gridCol>
                    <a:gridCol w="920360">
                      <a:extLst>
                        <a:ext uri="{9D8B030D-6E8A-4147-A177-3AD203B41FA5}">
                          <a16:colId xmlns:a16="http://schemas.microsoft.com/office/drawing/2014/main" val="3841954092"/>
                        </a:ext>
                      </a:extLst>
                    </a:gridCol>
                    <a:gridCol w="927170">
                      <a:extLst>
                        <a:ext uri="{9D8B030D-6E8A-4147-A177-3AD203B41FA5}">
                          <a16:colId xmlns:a16="http://schemas.microsoft.com/office/drawing/2014/main" val="2521626622"/>
                        </a:ext>
                      </a:extLst>
                    </a:gridCol>
                  </a:tblGrid>
                  <a:tr h="640080">
                    <a:tc>
                      <a:txBody>
                        <a:bodyPr/>
                        <a:lstStyle/>
                        <a:p>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APS-U</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ESRF-EBS</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MAX-IV</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Sirius</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HEPS</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59637111"/>
                      </a:ext>
                    </a:extLst>
                  </a:tr>
                  <a:tr h="421414">
                    <a:tc>
                      <a:txBody>
                        <a:bodyPr/>
                        <a:lstStyle/>
                        <a:p>
                          <a:r>
                            <a:rPr lang="en-US" altLang="zh-CN">
                              <a:latin typeface="Times New Roman" panose="02020603050405020304" pitchFamily="18" charset="0"/>
                              <a:cs typeface="Times New Roman" panose="02020603050405020304" pitchFamily="18" charset="0"/>
                            </a:rPr>
                            <a:t>E(GeV)</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6</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6</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3</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3</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6</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47208693"/>
                      </a:ext>
                    </a:extLst>
                  </a:tr>
                  <a:tr h="421414">
                    <a:tc>
                      <a:txBody>
                        <a:bodyPr/>
                        <a:lstStyle/>
                        <a:p>
                          <a:r>
                            <a:rPr lang="en-US" altLang="zh-CN">
                              <a:latin typeface="Times New Roman" panose="02020603050405020304" pitchFamily="18" charset="0"/>
                              <a:cs typeface="Times New Roman" panose="02020603050405020304" pitchFamily="18" charset="0"/>
                            </a:rPr>
                            <a:t>C(m)</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1104</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844.4</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528</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518</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1360.4</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226218645"/>
                      </a:ext>
                    </a:extLst>
                  </a:tr>
                  <a:tr h="421414">
                    <a:tc>
                      <a:txBody>
                        <a:bodyPr/>
                        <a:lstStyle/>
                        <a:p>
                          <a:r>
                            <a:rPr lang="en-US" altLang="zh-CN">
                              <a:latin typeface="Times New Roman" panose="02020603050405020304" pitchFamily="18" charset="0"/>
                              <a:cs typeface="Times New Roman" panose="02020603050405020304" pitchFamily="18" charset="0"/>
                            </a:rPr>
                            <a:t>Lattice</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7BA</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7BA</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7BA</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5BA</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7BA</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37680523"/>
                      </a:ext>
                    </a:extLst>
                  </a:tr>
                  <a:tr h="421414">
                    <a:tc>
                      <a:txBody>
                        <a:bodyPr/>
                        <a:lstStyle/>
                        <a:p>
                          <a:r>
                            <a:rPr lang="en-US" altLang="zh-CN">
                              <a:latin typeface="Times New Roman" panose="02020603050405020304" pitchFamily="18" charset="0"/>
                              <a:cs typeface="Times New Roman" panose="02020603050405020304" pitchFamily="18" charset="0"/>
                            </a:rPr>
                            <a:t>Cell</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40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32</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48</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505904211"/>
                      </a:ext>
                    </a:extLst>
                  </a:tr>
                  <a:tr h="640080">
                    <a:tc>
                      <a:txBody>
                        <a:bodyPr/>
                        <a:lstStyle/>
                        <a:p>
                          <a:r>
                            <a:rPr lang="en-US" altLang="zh-CN">
                              <a:latin typeface="Times New Roman" panose="02020603050405020304" pitchFamily="18" charset="0"/>
                              <a:cs typeface="Times New Roman" panose="02020603050405020304" pitchFamily="18" charset="0"/>
                            </a:rPr>
                            <a:t>Emittance</a:t>
                          </a:r>
                        </a:p>
                        <a:p>
                          <a:r>
                            <a:rPr lang="en-US" altLang="zh-CN">
                              <a:latin typeface="Times New Roman" panose="02020603050405020304" pitchFamily="18" charset="0"/>
                              <a:cs typeface="Times New Roman" panose="02020603050405020304" pitchFamily="18" charset="0"/>
                            </a:rPr>
                            <a:t>(pm*rad)</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42</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150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330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250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solidFill>
                                <a:srgbClr val="FF0000"/>
                              </a:solidFill>
                              <a:latin typeface="Times New Roman" panose="02020603050405020304" pitchFamily="18" charset="0"/>
                              <a:cs typeface="Times New Roman" panose="02020603050405020304" pitchFamily="18" charset="0"/>
                            </a:rPr>
                            <a:t>34</a:t>
                          </a:r>
                          <a:endParaRPr lang="zh-CN" altLang="en-US">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34100478"/>
                      </a:ext>
                    </a:extLst>
                  </a:tr>
                  <a:tr h="421414">
                    <a:tc>
                      <a:txBody>
                        <a:bodyPr/>
                        <a:lstStyle/>
                        <a:p>
                          <a:r>
                            <a:rPr lang="en-US" altLang="zh-CN">
                              <a:latin typeface="Times New Roman" panose="02020603050405020304" pitchFamily="18" charset="0"/>
                              <a:cs typeface="Times New Roman" panose="02020603050405020304" pitchFamily="18" charset="0"/>
                            </a:rPr>
                            <a:t>Brightness</a:t>
                          </a:r>
                          <a:endParaRPr lang="zh-CN" altLang="en-US">
                            <a:latin typeface="Times New Roman" panose="02020603050405020304" pitchFamily="18" charset="0"/>
                            <a:cs typeface="Times New Roman" panose="02020603050405020304" pitchFamily="18" charset="0"/>
                          </a:endParaRPr>
                        </a:p>
                      </a:txBody>
                      <a:tcPr/>
                    </a:tc>
                    <a:tc>
                      <a:txBody>
                        <a:bodyPr/>
                        <a:lstStyle/>
                        <a:p>
                          <a:endParaRPr lang="zh-CN"/>
                        </a:p>
                      </a:txBody>
                      <a:tcPr>
                        <a:blipFill>
                          <a:blip r:embed="rId4"/>
                          <a:stretch>
                            <a:fillRect l="-138372" t="-718182" r="-369767" b="-175758"/>
                          </a:stretch>
                        </a:blipFill>
                      </a:tcPr>
                    </a:tc>
                    <a:tc>
                      <a:txBody>
                        <a:bodyPr/>
                        <a:lstStyle/>
                        <a:p>
                          <a:endParaRPr lang="zh-CN"/>
                        </a:p>
                      </a:txBody>
                      <a:tcPr>
                        <a:blipFill>
                          <a:blip r:embed="rId4"/>
                          <a:stretch>
                            <a:fillRect l="-225275" t="-718182" r="-249451" b="-175758"/>
                          </a:stretch>
                        </a:blipFill>
                      </a:tcPr>
                    </a:tc>
                    <a:tc>
                      <a:txBody>
                        <a:bodyPr/>
                        <a:lstStyle/>
                        <a:p>
                          <a:endParaRPr lang="zh-CN"/>
                        </a:p>
                      </a:txBody>
                      <a:tcPr>
                        <a:blipFill>
                          <a:blip r:embed="rId4"/>
                          <a:stretch>
                            <a:fillRect l="-374684" t="-718182" r="-187342" b="-175758"/>
                          </a:stretch>
                        </a:blipFill>
                      </a:tcPr>
                    </a:tc>
                    <a:tc>
                      <a:txBody>
                        <a:bodyPr/>
                        <a:lstStyle/>
                        <a:p>
                          <a:endParaRPr lang="zh-CN"/>
                        </a:p>
                      </a:txBody>
                      <a:tcPr>
                        <a:blipFill>
                          <a:blip r:embed="rId4"/>
                          <a:stretch>
                            <a:fillRect l="-513699" t="-718182" r="-102740" b="-175758"/>
                          </a:stretch>
                        </a:blipFill>
                      </a:tcPr>
                    </a:tc>
                    <a:tc>
                      <a:txBody>
                        <a:bodyPr/>
                        <a:lstStyle/>
                        <a:p>
                          <a:endParaRPr lang="zh-CN"/>
                        </a:p>
                      </a:txBody>
                      <a:tcPr>
                        <a:blipFill>
                          <a:blip r:embed="rId4"/>
                          <a:stretch>
                            <a:fillRect l="-613699" t="-718182" r="-2740" b="-175758"/>
                          </a:stretch>
                        </a:blipFill>
                      </a:tcPr>
                    </a:tc>
                    <a:extLst>
                      <a:ext uri="{0D108BD9-81ED-4DB2-BD59-A6C34878D82A}">
                        <a16:rowId xmlns:a16="http://schemas.microsoft.com/office/drawing/2014/main" val="3032403944"/>
                      </a:ext>
                    </a:extLst>
                  </a:tr>
                  <a:tr h="640080">
                    <a:tc>
                      <a:txBody>
                        <a:bodyPr/>
                        <a:lstStyle/>
                        <a:p>
                          <a:r>
                            <a:rPr lang="en-US" altLang="zh-CN">
                              <a:latin typeface="Times New Roman" panose="02020603050405020304" pitchFamily="18" charset="0"/>
                              <a:cs typeface="Times New Roman" panose="02020603050405020304" pitchFamily="18" charset="0"/>
                            </a:rPr>
                            <a:t>Construction period</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2018-2024</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2015-2020</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2010-2016</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a:latin typeface="Times New Roman" panose="02020603050405020304" pitchFamily="18" charset="0"/>
                              <a:cs typeface="Times New Roman" panose="02020603050405020304" pitchFamily="18" charset="0"/>
                            </a:rPr>
                            <a:t>2015-2018</a:t>
                          </a:r>
                          <a:endParaRPr lang="zh-CN" altLang="en-US">
                            <a:latin typeface="Times New Roman" panose="02020603050405020304" pitchFamily="18" charset="0"/>
                            <a:cs typeface="Times New Roman" panose="02020603050405020304" pitchFamily="18" charset="0"/>
                          </a:endParaRPr>
                        </a:p>
                      </a:txBody>
                      <a:tcPr/>
                    </a:tc>
                    <a:tc>
                      <a:txBody>
                        <a:bodyPr/>
                        <a:lstStyle/>
                        <a:p>
                          <a:r>
                            <a:rPr lang="en-US" altLang="zh-CN" dirty="0">
                              <a:solidFill>
                                <a:srgbClr val="FF0000"/>
                              </a:solidFill>
                              <a:latin typeface="Times New Roman" panose="02020603050405020304" pitchFamily="18" charset="0"/>
                              <a:cs typeface="Times New Roman" panose="02020603050405020304" pitchFamily="18" charset="0"/>
                            </a:rPr>
                            <a:t>2019~2025</a:t>
                          </a:r>
                          <a:endParaRPr lang="zh-CN" altLang="en-US"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526948150"/>
                      </a:ext>
                    </a:extLst>
                  </a:tr>
                </a:tbl>
              </a:graphicData>
            </a:graphic>
          </p:graphicFrame>
        </mc:Fallback>
      </mc:AlternateContent>
      <p:sp>
        <p:nvSpPr>
          <p:cNvPr id="32" name="矩形 31">
            <a:extLst>
              <a:ext uri="{FF2B5EF4-FFF2-40B4-BE49-F238E27FC236}">
                <a16:creationId xmlns:a16="http://schemas.microsoft.com/office/drawing/2014/main" id="{3BDFB2AA-4C40-48B3-BB2E-C8E8AD66C17E}"/>
              </a:ext>
            </a:extLst>
          </p:cNvPr>
          <p:cNvSpPr/>
          <p:nvPr/>
        </p:nvSpPr>
        <p:spPr>
          <a:xfrm>
            <a:off x="3815193" y="659374"/>
            <a:ext cx="7548890" cy="369332"/>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One of the world's brightest fourth-generation synchrotron light sources</a:t>
            </a:r>
            <a:endParaRPr lang="zh-CN" altLang="en-US" dirty="0">
              <a:latin typeface="Times New Roman" panose="02020603050405020304" pitchFamily="18" charset="0"/>
              <a:cs typeface="Times New Roman" panose="02020603050405020304" pitchFamily="18" charset="0"/>
            </a:endParaRPr>
          </a:p>
        </p:txBody>
      </p:sp>
      <p:sp>
        <p:nvSpPr>
          <p:cNvPr id="34" name="矩形 33">
            <a:extLst>
              <a:ext uri="{FF2B5EF4-FFF2-40B4-BE49-F238E27FC236}">
                <a16:creationId xmlns:a16="http://schemas.microsoft.com/office/drawing/2014/main" id="{4A737173-1322-45AC-8DF2-493AF1ECDFB5}"/>
              </a:ext>
            </a:extLst>
          </p:cNvPr>
          <p:cNvSpPr/>
          <p:nvPr/>
        </p:nvSpPr>
        <p:spPr>
          <a:xfrm>
            <a:off x="2529454" y="5217962"/>
            <a:ext cx="9890794" cy="1477328"/>
          </a:xfrm>
          <a:prstGeom prst="rect">
            <a:avLst/>
          </a:prstGeom>
        </p:spPr>
        <p:txBody>
          <a:bodyPr wrap="square">
            <a:spAutoFit/>
          </a:bodyPr>
          <a:lstStyle/>
          <a:p>
            <a:pPr marL="285750" indent="-285750">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The facility has the capacity for more than 90 high-performance beamlines and can provide X-rays with energy up to 300 keV</a:t>
            </a:r>
          </a:p>
          <a:p>
            <a:pPr marL="285750" indent="-285750">
              <a:buFont typeface="Wingdings" panose="05000000000000000000" pitchFamily="2" charset="2"/>
              <a:buChar char="ü"/>
            </a:pPr>
            <a:endParaRPr lang="en-US" altLang="zh-C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r>
              <a:rPr lang="en-US" altLang="zh-CN" dirty="0">
                <a:latin typeface="Times New Roman" panose="02020603050405020304" pitchFamily="18" charset="0"/>
                <a:cs typeface="Times New Roman" panose="02020603050405020304" pitchFamily="18" charset="0"/>
              </a:rPr>
              <a:t>The facility offers 10nm spatial resolution, 1MeV energy resolution, and picosecond time resolution for high-frequency dynamic detection</a:t>
            </a:r>
            <a:endParaRPr lang="zh-CN" altLang="en-US" dirty="0">
              <a:latin typeface="Times New Roman" panose="02020603050405020304" pitchFamily="18" charset="0"/>
              <a:cs typeface="Times New Roman" panose="02020603050405020304" pitchFamily="18" charset="0"/>
            </a:endParaRPr>
          </a:p>
        </p:txBody>
      </p:sp>
      <p:pic>
        <p:nvPicPr>
          <p:cNvPr id="41" name="图片 8">
            <a:extLst>
              <a:ext uri="{FF2B5EF4-FFF2-40B4-BE49-F238E27FC236}">
                <a16:creationId xmlns:a16="http://schemas.microsoft.com/office/drawing/2014/main" id="{B574D44C-4BF1-44E4-93A1-17A15CC8AD08}"/>
              </a:ext>
            </a:extLst>
          </p:cNvPr>
          <p:cNvPicPr>
            <a:picLocks noChangeAspect="1"/>
          </p:cNvPicPr>
          <p:nvPr/>
        </p:nvPicPr>
        <p:blipFill>
          <a:blip r:embed="rId5" cstate="print">
            <a:extLst>
              <a:ext uri="{28A0092B-C50C-407E-A947-70E740481C1C}">
                <a14:useLocalDpi xmlns:a14="http://schemas.microsoft.com/office/drawing/2010/main" val="0"/>
              </a:ext>
            </a:extLst>
          </a:blip>
          <a:srcRect l="16391" r="15167" b="19849"/>
          <a:stretch>
            <a:fillRect/>
          </a:stretch>
        </p:blipFill>
        <p:spPr bwMode="auto">
          <a:xfrm>
            <a:off x="140968" y="5157192"/>
            <a:ext cx="2160240" cy="1602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74537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353C97-0858-B940-F6CF-310ED0E4A9BD}"/>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0FC9A590-EE06-B82D-EE6A-C1D7BA6C3E7B}"/>
              </a:ext>
            </a:extLst>
          </p:cNvPr>
          <p:cNvSpPr txBox="1"/>
          <p:nvPr/>
        </p:nvSpPr>
        <p:spPr>
          <a:xfrm>
            <a:off x="5447928" y="3198167"/>
            <a:ext cx="2739138" cy="461665"/>
          </a:xfrm>
          <a:prstGeom prst="rect">
            <a:avLst/>
          </a:prstGeom>
          <a:noFill/>
        </p:spPr>
        <p:txBody>
          <a:bodyPr wrap="square" rtlCol="0">
            <a:spAutoFit/>
          </a:bodyPr>
          <a:lstStyle/>
          <a:p>
            <a:r>
              <a:rPr kumimoji="1" lang="en-US" altLang="zh-CN" sz="2400" b="1" dirty="0"/>
              <a:t>backup</a:t>
            </a:r>
            <a:endParaRPr kumimoji="1" lang="zh-CN" altLang="en-US" sz="2400" b="1" dirty="0"/>
          </a:p>
        </p:txBody>
      </p:sp>
    </p:spTree>
    <p:extLst>
      <p:ext uri="{BB962C8B-B14F-4D97-AF65-F5344CB8AC3E}">
        <p14:creationId xmlns:p14="http://schemas.microsoft.com/office/powerpoint/2010/main" val="23292116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a:extLst>
              <a:ext uri="{FF2B5EF4-FFF2-40B4-BE49-F238E27FC236}">
                <a16:creationId xmlns:a16="http://schemas.microsoft.com/office/drawing/2014/main" id="{72FCBE4A-DC7F-46AE-9D9E-1A8B5EC21C8A}"/>
              </a:ext>
            </a:extLst>
          </p:cNvPr>
          <p:cNvSpPr>
            <a:spLocks noGrp="1"/>
          </p:cNvSpPr>
          <p:nvPr>
            <p:ph type="sldNum" sz="quarter" idx="12"/>
          </p:nvPr>
        </p:nvSpPr>
        <p:spPr/>
        <p:txBody>
          <a:bodyPr/>
          <a:lstStyle/>
          <a:p>
            <a:pPr>
              <a:defRPr/>
            </a:pPr>
            <a:fld id="{7CFD2C69-0BD4-41E4-AB27-AE65CFEAFB66}" type="slidenum">
              <a:rPr lang="en-US" altLang="zh-CN" smtClean="0"/>
              <a:pPr>
                <a:defRPr/>
              </a:pPr>
              <a:t>31</a:t>
            </a:fld>
            <a:endParaRPr lang="en-US" altLang="zh-CN" dirty="0"/>
          </a:p>
        </p:txBody>
      </p:sp>
      <p:sp>
        <p:nvSpPr>
          <p:cNvPr id="4" name="文本框 3">
            <a:extLst>
              <a:ext uri="{FF2B5EF4-FFF2-40B4-BE49-F238E27FC236}">
                <a16:creationId xmlns:a16="http://schemas.microsoft.com/office/drawing/2014/main" id="{37AD5E6A-8800-4F9C-89DE-45E8F5ADB168}"/>
              </a:ext>
            </a:extLst>
          </p:cNvPr>
          <p:cNvSpPr txBox="1"/>
          <p:nvPr/>
        </p:nvSpPr>
        <p:spPr>
          <a:xfrm>
            <a:off x="3719736" y="53207"/>
            <a:ext cx="6840760" cy="4001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zh-CN" sz="2000" b="1" dirty="0">
                <a:solidFill>
                  <a:schemeClr val="tx1"/>
                </a:solidFill>
                <a:latin typeface="Times New Roman" panose="02020603050405020304" pitchFamily="18" charset="0"/>
                <a:cs typeface="Times New Roman" panose="02020603050405020304" pitchFamily="18" charset="0"/>
              </a:rPr>
              <a:t>Milestones of HEPS Construction and Beam Commissioning</a:t>
            </a:r>
            <a:endParaRPr lang="zh-CN" altLang="en-US" sz="2000" b="1" dirty="0">
              <a:solidFill>
                <a:schemeClr val="tx1"/>
              </a:solidFill>
              <a:latin typeface="Times New Roman" panose="02020603050405020304" pitchFamily="18" charset="0"/>
              <a:cs typeface="Times New Roman" panose="02020603050405020304" pitchFamily="18" charset="0"/>
            </a:endParaRPr>
          </a:p>
        </p:txBody>
      </p:sp>
      <p:pic>
        <p:nvPicPr>
          <p:cNvPr id="18" name="内容占位符 5">
            <a:extLst>
              <a:ext uri="{FF2B5EF4-FFF2-40B4-BE49-F238E27FC236}">
                <a16:creationId xmlns:a16="http://schemas.microsoft.com/office/drawing/2014/main" id="{6A52C148-45E2-4EDE-9AA4-EEC914A7E3E8}"/>
              </a:ext>
            </a:extLst>
          </p:cNvPr>
          <p:cNvPicPr>
            <a:picLocks noGrp="1" noChangeAspect="1"/>
          </p:cNvPicPr>
          <p:nvPr>
            <p:ph idx="1"/>
          </p:nvPr>
        </p:nvPicPr>
        <p:blipFill>
          <a:blip r:embed="rId2"/>
          <a:stretch>
            <a:fillRect/>
          </a:stretch>
        </p:blipFill>
        <p:spPr>
          <a:xfrm>
            <a:off x="6578874" y="620688"/>
            <a:ext cx="5576349" cy="3024335"/>
          </a:xfrm>
          <a:prstGeom prst="rect">
            <a:avLst/>
          </a:prstGeom>
        </p:spPr>
      </p:pic>
      <p:sp>
        <p:nvSpPr>
          <p:cNvPr id="10" name="矩形 9">
            <a:extLst>
              <a:ext uri="{FF2B5EF4-FFF2-40B4-BE49-F238E27FC236}">
                <a16:creationId xmlns:a16="http://schemas.microsoft.com/office/drawing/2014/main" id="{37D74AAB-3B53-4185-9DE1-39C35053B7C7}"/>
              </a:ext>
            </a:extLst>
          </p:cNvPr>
          <p:cNvSpPr/>
          <p:nvPr/>
        </p:nvSpPr>
        <p:spPr>
          <a:xfrm>
            <a:off x="141194" y="905136"/>
            <a:ext cx="6516724" cy="5047728"/>
          </a:xfrm>
          <a:prstGeom prst="rect">
            <a:avLst/>
          </a:prstGeom>
        </p:spPr>
        <p:txBody>
          <a:bodyPr wrap="square">
            <a:spAutoFit/>
          </a:bodyPr>
          <a:lstStyle/>
          <a:p>
            <a:pPr marL="285750" indent="-285750">
              <a:lnSpc>
                <a:spcPct val="120000"/>
              </a:lnSpc>
              <a:buFont typeface="Wingdings" panose="05000000000000000000" pitchFamily="2" charset="2"/>
              <a:buChar char="ü"/>
            </a:pPr>
            <a:r>
              <a:rPr lang="en-US" altLang="zh-CN" dirty="0">
                <a:solidFill>
                  <a:srgbClr val="0070C0"/>
                </a:solidFill>
                <a:latin typeface="Times New Roman" panose="02020603050405020304" pitchFamily="18" charset="0"/>
                <a:cs typeface="Times New Roman" panose="02020603050405020304" pitchFamily="18" charset="0"/>
              </a:rPr>
              <a:t>2021.06</a:t>
            </a:r>
            <a:r>
              <a:rPr lang="en-US" altLang="zh-CN" dirty="0">
                <a:latin typeface="Times New Roman" panose="02020603050405020304" pitchFamily="18" charset="0"/>
                <a:cs typeface="Times New Roman" panose="02020603050405020304" pitchFamily="18" charset="0"/>
              </a:rPr>
              <a:t>, installation of the first equipment</a:t>
            </a:r>
          </a:p>
          <a:p>
            <a:pPr marL="285750" indent="-285750">
              <a:lnSpc>
                <a:spcPct val="120000"/>
              </a:lnSpc>
              <a:buFont typeface="Wingdings" panose="05000000000000000000" pitchFamily="2" charset="2"/>
              <a:buChar char="ü"/>
            </a:pPr>
            <a:r>
              <a:rPr lang="en-US" altLang="zh-CN" dirty="0">
                <a:solidFill>
                  <a:srgbClr val="0070C0"/>
                </a:solidFill>
                <a:latin typeface="Times New Roman" panose="02020603050405020304" pitchFamily="18" charset="0"/>
                <a:cs typeface="Times New Roman" panose="02020603050405020304" pitchFamily="18" charset="0"/>
              </a:rPr>
              <a:t>2023.03</a:t>
            </a:r>
            <a:r>
              <a:rPr lang="en-US" altLang="zh-CN" dirty="0">
                <a:latin typeface="Times New Roman" panose="02020603050405020304" pitchFamily="18" charset="0"/>
                <a:cs typeface="Times New Roman" panose="02020603050405020304" pitchFamily="18" charset="0"/>
              </a:rPr>
              <a:t>, obtained radiation protection of the Linac and</a:t>
            </a:r>
            <a:br>
              <a:rPr lang="en-US" altLang="zh-CN" dirty="0">
                <a:latin typeface="Times New Roman" panose="02020603050405020304" pitchFamily="18" charset="0"/>
                <a:cs typeface="Times New Roman" panose="02020603050405020304" pitchFamily="18" charset="0"/>
              </a:rPr>
            </a:br>
            <a:r>
              <a:rPr lang="en-US" altLang="zh-CN" dirty="0">
                <a:latin typeface="Times New Roman" panose="02020603050405020304" pitchFamily="18" charset="0"/>
                <a:cs typeface="Times New Roman" panose="02020603050405020304" pitchFamily="18" charset="0"/>
              </a:rPr>
              <a:t>                 started beam commissioning</a:t>
            </a:r>
          </a:p>
          <a:p>
            <a:pPr marL="285750" indent="-285750">
              <a:lnSpc>
                <a:spcPct val="120000"/>
              </a:lnSpc>
              <a:buFont typeface="Wingdings" panose="05000000000000000000" pitchFamily="2" charset="2"/>
              <a:buChar char="ü"/>
            </a:pPr>
            <a:r>
              <a:rPr lang="en-US" altLang="zh-CN" dirty="0">
                <a:solidFill>
                  <a:srgbClr val="FF0000"/>
                </a:solidFill>
                <a:latin typeface="Times New Roman" panose="02020603050405020304" pitchFamily="18" charset="0"/>
                <a:cs typeface="Times New Roman" panose="02020603050405020304" pitchFamily="18" charset="0"/>
              </a:rPr>
              <a:t>2023.06, completed process acceptance of the Linac</a:t>
            </a:r>
          </a:p>
          <a:p>
            <a:pPr marL="285750" indent="-285750">
              <a:lnSpc>
                <a:spcPct val="120000"/>
              </a:lnSpc>
              <a:buFont typeface="Wingdings" panose="05000000000000000000" pitchFamily="2" charset="2"/>
              <a:buChar char="ü"/>
            </a:pPr>
            <a:r>
              <a:rPr lang="en-US" altLang="zh-CN" dirty="0">
                <a:solidFill>
                  <a:srgbClr val="0070C0"/>
                </a:solidFill>
                <a:latin typeface="Times New Roman" panose="02020603050405020304" pitchFamily="18" charset="0"/>
                <a:cs typeface="Times New Roman" panose="02020603050405020304" pitchFamily="18" charset="0"/>
              </a:rPr>
              <a:t>2023.07</a:t>
            </a:r>
            <a:r>
              <a:rPr lang="en-US" altLang="zh-CN" dirty="0">
                <a:latin typeface="Times New Roman" panose="02020603050405020304" pitchFamily="18" charset="0"/>
                <a:cs typeface="Times New Roman" panose="02020603050405020304" pitchFamily="18" charset="0"/>
              </a:rPr>
              <a:t>, beam commissioning of the booster started</a:t>
            </a:r>
          </a:p>
          <a:p>
            <a:pPr marL="285750" indent="-285750">
              <a:lnSpc>
                <a:spcPct val="120000"/>
              </a:lnSpc>
              <a:buFont typeface="Wingdings" panose="05000000000000000000" pitchFamily="2" charset="2"/>
              <a:buChar char="ü"/>
            </a:pPr>
            <a:r>
              <a:rPr lang="en-US" altLang="zh-CN" dirty="0">
                <a:solidFill>
                  <a:srgbClr val="FF0000"/>
                </a:solidFill>
                <a:latin typeface="Times New Roman" panose="02020603050405020304" pitchFamily="18" charset="0"/>
                <a:cs typeface="Times New Roman" panose="02020603050405020304" pitchFamily="18" charset="0"/>
              </a:rPr>
              <a:t>2023.08, the energy of booster ramp to 6GeV</a:t>
            </a:r>
          </a:p>
          <a:p>
            <a:pPr marL="285750" indent="-285750">
              <a:lnSpc>
                <a:spcPct val="120000"/>
              </a:lnSpc>
              <a:buFont typeface="Wingdings" panose="05000000000000000000" pitchFamily="2" charset="2"/>
              <a:buChar char="ü"/>
            </a:pPr>
            <a:r>
              <a:rPr lang="en-US" altLang="zh-CN" dirty="0">
                <a:solidFill>
                  <a:srgbClr val="0070C0"/>
                </a:solidFill>
                <a:latin typeface="Times New Roman" panose="02020603050405020304" pitchFamily="18" charset="0"/>
                <a:cs typeface="Times New Roman" panose="02020603050405020304" pitchFamily="18" charset="0"/>
              </a:rPr>
              <a:t>2024.07</a:t>
            </a:r>
            <a:r>
              <a:rPr lang="zh-CN" altLang="en-US"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beam</a:t>
            </a:r>
            <a:r>
              <a:rPr lang="zh-CN"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commissioning of the storage ring started</a:t>
            </a:r>
          </a:p>
          <a:p>
            <a:pPr marL="285750" indent="-285750">
              <a:lnSpc>
                <a:spcPct val="120000"/>
              </a:lnSpc>
              <a:buFont typeface="Wingdings" panose="05000000000000000000" pitchFamily="2" charset="2"/>
              <a:buChar char="ü"/>
            </a:pPr>
            <a:r>
              <a:rPr lang="en-US" altLang="zh-CN" dirty="0">
                <a:solidFill>
                  <a:srgbClr val="0070C0"/>
                </a:solidFill>
                <a:latin typeface="Times New Roman" panose="02020603050405020304" pitchFamily="18" charset="0"/>
                <a:cs typeface="Times New Roman" panose="02020603050405020304" pitchFamily="18" charset="0"/>
              </a:rPr>
              <a:t>2024.08</a:t>
            </a:r>
            <a:r>
              <a:rPr lang="en-US" altLang="zh-CN" dirty="0">
                <a:latin typeface="Times New Roman" panose="02020603050405020304" pitchFamily="18" charset="0"/>
                <a:cs typeface="Times New Roman" panose="02020603050405020304" pitchFamily="18" charset="0"/>
              </a:rPr>
              <a:t>, beam current has reached 12mA</a:t>
            </a:r>
          </a:p>
          <a:p>
            <a:pPr marL="285750" indent="-285750">
              <a:lnSpc>
                <a:spcPct val="120000"/>
              </a:lnSpc>
              <a:buFont typeface="Wingdings" panose="05000000000000000000" pitchFamily="2" charset="2"/>
              <a:buChar char="ü"/>
            </a:pPr>
            <a:r>
              <a:rPr lang="en-US" altLang="zh-CN" dirty="0">
                <a:solidFill>
                  <a:srgbClr val="FF0000"/>
                </a:solidFill>
                <a:latin typeface="Times New Roman" panose="02020603050405020304" pitchFamily="18" charset="0"/>
                <a:cs typeface="Times New Roman" panose="02020603050405020304" pitchFamily="18" charset="0"/>
              </a:rPr>
              <a:t>2024.09, increase beam current, up to 40mA</a:t>
            </a:r>
          </a:p>
          <a:p>
            <a:pPr marL="285750" indent="-285750">
              <a:lnSpc>
                <a:spcPct val="120000"/>
              </a:lnSpc>
              <a:buFont typeface="Wingdings" panose="05000000000000000000" pitchFamily="2" charset="2"/>
              <a:buChar char="ü"/>
            </a:pPr>
            <a:r>
              <a:rPr lang="en-US" altLang="zh-CN" dirty="0">
                <a:solidFill>
                  <a:srgbClr val="0070C0"/>
                </a:solidFill>
                <a:latin typeface="Times New Roman" panose="02020603050405020304" pitchFamily="18" charset="0"/>
                <a:cs typeface="Times New Roman" panose="02020603050405020304" pitchFamily="18" charset="0"/>
              </a:rPr>
              <a:t>2024.10</a:t>
            </a:r>
            <a:r>
              <a:rPr lang="en-US" altLang="zh-CN" dirty="0">
                <a:latin typeface="Times New Roman" panose="02020603050405020304" pitchFamily="18" charset="0"/>
                <a:cs typeface="Times New Roman" panose="02020603050405020304" pitchFamily="18" charset="0"/>
              </a:rPr>
              <a:t>, launch the first light and conduct beamline -related experiments</a:t>
            </a:r>
          </a:p>
          <a:p>
            <a:pPr marL="285750" indent="-285750">
              <a:lnSpc>
                <a:spcPct val="120000"/>
              </a:lnSpc>
              <a:buFont typeface="Wingdings" panose="05000000000000000000" pitchFamily="2" charset="2"/>
              <a:buChar char="ü"/>
            </a:pPr>
            <a:r>
              <a:rPr lang="en-US" altLang="zh-CN" dirty="0">
                <a:solidFill>
                  <a:srgbClr val="0070C0"/>
                </a:solidFill>
                <a:latin typeface="Times New Roman" panose="02020603050405020304" pitchFamily="18" charset="0"/>
                <a:cs typeface="Times New Roman" panose="02020603050405020304" pitchFamily="18" charset="0"/>
              </a:rPr>
              <a:t>2024.12</a:t>
            </a:r>
            <a:r>
              <a:rPr lang="en-US" altLang="zh-CN" dirty="0">
                <a:latin typeface="Times New Roman" panose="02020603050405020304" pitchFamily="18" charset="0"/>
                <a:cs typeface="Times New Roman" panose="02020603050405020304" pitchFamily="18" charset="0"/>
              </a:rPr>
              <a:t>, verify the displacement injection based on high energy accumulation of booster</a:t>
            </a:r>
          </a:p>
          <a:p>
            <a:pPr marL="285750" indent="-285750">
              <a:lnSpc>
                <a:spcPct val="120000"/>
              </a:lnSpc>
              <a:buFont typeface="Wingdings" panose="05000000000000000000" pitchFamily="2" charset="2"/>
              <a:buChar char="ü"/>
            </a:pPr>
            <a:r>
              <a:rPr lang="en-US" altLang="zh-CN" dirty="0">
                <a:solidFill>
                  <a:srgbClr val="FF0000"/>
                </a:solidFill>
                <a:latin typeface="Times New Roman" panose="02020603050405020304" pitchFamily="18" charset="0"/>
                <a:cs typeface="Times New Roman" panose="02020603050405020304" pitchFamily="18" charset="0"/>
              </a:rPr>
              <a:t>2025.01 beam emittance is below 100pm·rad at 27mA</a:t>
            </a:r>
          </a:p>
          <a:p>
            <a:pPr marL="285750" indent="-285750">
              <a:lnSpc>
                <a:spcPct val="120000"/>
              </a:lnSpc>
              <a:buFont typeface="Wingdings" panose="05000000000000000000" pitchFamily="2" charset="2"/>
              <a:buChar char="ü"/>
            </a:pPr>
            <a:r>
              <a:rPr lang="en-US" altLang="zh-CN" dirty="0">
                <a:solidFill>
                  <a:srgbClr val="0070C0"/>
                </a:solidFill>
                <a:latin typeface="Times New Roman" panose="02020603050405020304" pitchFamily="18" charset="0"/>
                <a:cs typeface="Times New Roman" panose="02020603050405020304" pitchFamily="18" charset="0"/>
              </a:rPr>
              <a:t>2025.03</a:t>
            </a:r>
            <a:r>
              <a:rPr lang="en-US" altLang="zh-CN" dirty="0">
                <a:latin typeface="Times New Roman" panose="02020603050405020304" pitchFamily="18" charset="0"/>
                <a:cs typeface="Times New Roman" panose="02020603050405020304" pitchFamily="18" charset="0"/>
              </a:rPr>
              <a:t> joint-commissioning</a:t>
            </a:r>
            <a:r>
              <a:rPr lang="zh-CN"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phase</a:t>
            </a:r>
            <a:r>
              <a:rPr lang="zh-CN"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launched</a:t>
            </a:r>
          </a:p>
        </p:txBody>
      </p:sp>
      <p:sp>
        <p:nvSpPr>
          <p:cNvPr id="3" name="文本框 2">
            <a:extLst>
              <a:ext uri="{FF2B5EF4-FFF2-40B4-BE49-F238E27FC236}">
                <a16:creationId xmlns:a16="http://schemas.microsoft.com/office/drawing/2014/main" id="{12A0A510-8E2F-49D9-A49D-BFEE62238651}"/>
              </a:ext>
            </a:extLst>
          </p:cNvPr>
          <p:cNvSpPr txBox="1"/>
          <p:nvPr/>
        </p:nvSpPr>
        <p:spPr>
          <a:xfrm>
            <a:off x="10723593" y="2608604"/>
            <a:ext cx="1134050" cy="315840"/>
          </a:xfrm>
          <a:prstGeom prst="rect">
            <a:avLst/>
          </a:prstGeom>
          <a:noFill/>
          <a:ln w="38100">
            <a:solidFill>
              <a:srgbClr val="FF0000"/>
            </a:solidFill>
          </a:ln>
        </p:spPr>
        <p:txBody>
          <a:bodyPr wrap="square" rtlCol="0">
            <a:spAutoFit/>
          </a:bodyPr>
          <a:lstStyle/>
          <a:p>
            <a:endParaRPr lang="zh-CN" altLang="en-US" dirty="0"/>
          </a:p>
        </p:txBody>
      </p:sp>
      <p:pic>
        <p:nvPicPr>
          <p:cNvPr id="9" name="Picture 2" descr="273fe7e5-97ee-4a9e-b041-9f3cba67ed73.png">
            <a:extLst>
              <a:ext uri="{FF2B5EF4-FFF2-40B4-BE49-F238E27FC236}">
                <a16:creationId xmlns:a16="http://schemas.microsoft.com/office/drawing/2014/main" id="{0C3B2514-63E4-EE62-CE73-BC76C754E89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9802" y="3756341"/>
            <a:ext cx="2844800" cy="2182299"/>
          </a:xfrm>
          <a:prstGeom prst="rect">
            <a:avLst/>
          </a:prstGeom>
          <a:noFill/>
          <a:extLst>
            <a:ext uri="{909E8E84-426E-40DD-AFC4-6F175D3DCCD1}">
              <a14:hiddenFill xmlns:a14="http://schemas.microsoft.com/office/drawing/2010/main">
                <a:solidFill>
                  <a:srgbClr val="FFFFFF"/>
                </a:solidFill>
              </a14:hiddenFill>
            </a:ext>
          </a:extLst>
        </p:spPr>
      </p:pic>
      <p:sp>
        <p:nvSpPr>
          <p:cNvPr id="11" name="内容占位符 1">
            <a:extLst>
              <a:ext uri="{FF2B5EF4-FFF2-40B4-BE49-F238E27FC236}">
                <a16:creationId xmlns:a16="http://schemas.microsoft.com/office/drawing/2014/main" id="{1FF53A47-4F8A-C7BD-5086-A4D6557CDB23}"/>
              </a:ext>
            </a:extLst>
          </p:cNvPr>
          <p:cNvSpPr txBox="1">
            <a:spLocks/>
          </p:cNvSpPr>
          <p:nvPr/>
        </p:nvSpPr>
        <p:spPr>
          <a:xfrm>
            <a:off x="7824291" y="4945146"/>
            <a:ext cx="1610311" cy="724897"/>
          </a:xfrm>
          <a:prstGeom prst="rect">
            <a:avLst/>
          </a:prstGeom>
        </p:spPr>
        <p:txBody>
          <a:bodyPr vert="horz" lIns="89237" tIns="44618" rIns="89237" bIns="44618"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current  12</a:t>
            </a:r>
            <a:r>
              <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a:t>
            </a:r>
          </a:p>
          <a:p>
            <a:pPr marL="0" indent="0">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Lifetime~ 2 min</a:t>
            </a:r>
            <a:endPar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13" name="图片 12">
            <a:extLst>
              <a:ext uri="{FF2B5EF4-FFF2-40B4-BE49-F238E27FC236}">
                <a16:creationId xmlns:a16="http://schemas.microsoft.com/office/drawing/2014/main" id="{C6A69C20-A556-B5A7-F390-8D6FB0260F4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915" t="-556" r="10692" b="9100"/>
          <a:stretch/>
        </p:blipFill>
        <p:spPr>
          <a:xfrm>
            <a:off x="9483777" y="3749201"/>
            <a:ext cx="2584033" cy="2182299"/>
          </a:xfrm>
          <a:prstGeom prst="rect">
            <a:avLst/>
          </a:prstGeom>
        </p:spPr>
      </p:pic>
    </p:spTree>
    <p:extLst>
      <p:ext uri="{BB962C8B-B14F-4D97-AF65-F5344CB8AC3E}">
        <p14:creationId xmlns:p14="http://schemas.microsoft.com/office/powerpoint/2010/main" val="2463315401"/>
      </p:ext>
    </p:extLst>
  </p:cSld>
  <p:clrMapOvr>
    <a:masterClrMapping/>
  </p:clrMapOvr>
  <mc:AlternateContent xmlns:mc="http://schemas.openxmlformats.org/markup-compatibility/2006" xmlns:p14="http://schemas.microsoft.com/office/powerpoint/2010/main">
    <mc:Choice Requires="p14">
      <p:transition p14:dur="0" advTm="159"/>
    </mc:Choice>
    <mc:Fallback xmlns="">
      <p:transition advTm="159"/>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任意多边形: 形状 83">
            <a:extLst>
              <a:ext uri="{FF2B5EF4-FFF2-40B4-BE49-F238E27FC236}">
                <a16:creationId xmlns:a16="http://schemas.microsoft.com/office/drawing/2014/main" id="{493AF7B8-010B-474A-A891-BC139FD4086D}"/>
              </a:ext>
            </a:extLst>
          </p:cNvPr>
          <p:cNvSpPr/>
          <p:nvPr/>
        </p:nvSpPr>
        <p:spPr>
          <a:xfrm>
            <a:off x="8646860" y="4522517"/>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pic>
        <p:nvPicPr>
          <p:cNvPr id="103" name="内容占位符 5">
            <a:extLst>
              <a:ext uri="{FF2B5EF4-FFF2-40B4-BE49-F238E27FC236}">
                <a16:creationId xmlns:a16="http://schemas.microsoft.com/office/drawing/2014/main" id="{DC9B97CE-910C-49C8-8FEB-1B5BDD7389F3}"/>
              </a:ext>
            </a:extLst>
          </p:cNvPr>
          <p:cNvPicPr>
            <a:picLocks noChangeAspect="1"/>
          </p:cNvPicPr>
          <p:nvPr/>
        </p:nvPicPr>
        <p:blipFill rotWithShape="1">
          <a:blip r:embed="rId3"/>
          <a:srcRect l="813"/>
          <a:stretch/>
        </p:blipFill>
        <p:spPr>
          <a:xfrm>
            <a:off x="8647978" y="4580034"/>
            <a:ext cx="2357113" cy="1322194"/>
          </a:xfrm>
          <a:prstGeom prst="rect">
            <a:avLst/>
          </a:prstGeom>
        </p:spPr>
      </p:pic>
      <p:sp>
        <p:nvSpPr>
          <p:cNvPr id="105" name="任意多边形: 形状 104">
            <a:extLst>
              <a:ext uri="{FF2B5EF4-FFF2-40B4-BE49-F238E27FC236}">
                <a16:creationId xmlns:a16="http://schemas.microsoft.com/office/drawing/2014/main" id="{EAA3D35E-84A9-4A75-8CD1-BE4BDA628261}"/>
              </a:ext>
            </a:extLst>
          </p:cNvPr>
          <p:cNvSpPr/>
          <p:nvPr/>
        </p:nvSpPr>
        <p:spPr>
          <a:xfrm>
            <a:off x="9750046" y="1436568"/>
            <a:ext cx="2254078" cy="1400955"/>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2" name="标题 1">
            <a:extLst>
              <a:ext uri="{FF2B5EF4-FFF2-40B4-BE49-F238E27FC236}">
                <a16:creationId xmlns:a16="http://schemas.microsoft.com/office/drawing/2014/main" id="{161B53BF-31BF-4FAD-BA6B-E60B2E88C73E}"/>
              </a:ext>
            </a:extLst>
          </p:cNvPr>
          <p:cNvSpPr>
            <a:spLocks noGrp="1"/>
          </p:cNvSpPr>
          <p:nvPr>
            <p:ph type="title"/>
          </p:nvPr>
        </p:nvSpPr>
        <p:spPr/>
        <p:txBody>
          <a:bodyPr/>
          <a:lstStyle/>
          <a:p>
            <a:r>
              <a:rPr lang="en-US" altLang="zh-CN" sz="2625" dirty="0">
                <a:solidFill>
                  <a:schemeClr val="tx1"/>
                </a:solidFill>
              </a:rPr>
              <a:t>Round</a:t>
            </a:r>
            <a:r>
              <a:rPr lang="zh-CN" altLang="en-US" sz="2625" dirty="0">
                <a:solidFill>
                  <a:schemeClr val="tx1"/>
                </a:solidFill>
              </a:rPr>
              <a:t> </a:t>
            </a:r>
            <a:r>
              <a:rPr lang="en-US" altLang="zh-CN" sz="2625" dirty="0">
                <a:solidFill>
                  <a:schemeClr val="tx1"/>
                </a:solidFill>
              </a:rPr>
              <a:t>1:</a:t>
            </a:r>
            <a:r>
              <a:rPr lang="zh-CN" altLang="en-US" sz="2625" dirty="0">
                <a:solidFill>
                  <a:schemeClr val="tx1"/>
                </a:solidFill>
              </a:rPr>
              <a:t> </a:t>
            </a:r>
            <a:r>
              <a:rPr lang="en-US" altLang="zh-CN" sz="2625" dirty="0">
                <a:solidFill>
                  <a:schemeClr val="tx1"/>
                </a:solidFill>
              </a:rPr>
              <a:t>Storage</a:t>
            </a:r>
            <a:r>
              <a:rPr lang="zh-CN" altLang="en-US" sz="2625" dirty="0">
                <a:solidFill>
                  <a:schemeClr val="tx1"/>
                </a:solidFill>
              </a:rPr>
              <a:t> </a:t>
            </a:r>
            <a:r>
              <a:rPr lang="en-US" altLang="zh-CN" sz="2625" dirty="0">
                <a:solidFill>
                  <a:schemeClr val="tx1"/>
                </a:solidFill>
              </a:rPr>
              <a:t>Beam</a:t>
            </a:r>
            <a:r>
              <a:rPr lang="zh-CN" altLang="en-US" sz="2625" dirty="0">
                <a:solidFill>
                  <a:schemeClr val="tx1"/>
                </a:solidFill>
              </a:rPr>
              <a:t> </a:t>
            </a:r>
            <a:r>
              <a:rPr lang="en-US" altLang="zh-CN" sz="2625" dirty="0">
                <a:solidFill>
                  <a:schemeClr val="tx1"/>
                </a:solidFill>
              </a:rPr>
              <a:t>Commissioning</a:t>
            </a:r>
            <a:r>
              <a:rPr lang="zh-CN" altLang="en-US" sz="2625" dirty="0">
                <a:solidFill>
                  <a:schemeClr val="tx1"/>
                </a:solidFill>
              </a:rPr>
              <a:t> </a:t>
            </a:r>
            <a:r>
              <a:rPr lang="en-US" altLang="zh-CN" sz="2625" dirty="0">
                <a:solidFill>
                  <a:schemeClr val="tx1"/>
                </a:solidFill>
              </a:rPr>
              <a:t>(7.23-8.27)</a:t>
            </a:r>
            <a:endParaRPr lang="zh-CN" altLang="en-US" sz="2625" dirty="0">
              <a:solidFill>
                <a:schemeClr val="tx1"/>
              </a:solidFill>
            </a:endParaRPr>
          </a:p>
        </p:txBody>
      </p:sp>
      <p:sp>
        <p:nvSpPr>
          <p:cNvPr id="12" name="直接连接符 11">
            <a:extLst>
              <a:ext uri="{FF2B5EF4-FFF2-40B4-BE49-F238E27FC236}">
                <a16:creationId xmlns:a16="http://schemas.microsoft.com/office/drawing/2014/main" id="{E9563CF0-024E-4055-AF82-D65332F42504}"/>
              </a:ext>
            </a:extLst>
          </p:cNvPr>
          <p:cNvSpPr/>
          <p:nvPr/>
        </p:nvSpPr>
        <p:spPr>
          <a:xfrm flipV="1">
            <a:off x="294295" y="3652631"/>
            <a:ext cx="11527618" cy="23425"/>
          </a:xfrm>
          <a:prstGeom prst="line">
            <a:avLst/>
          </a:prstGeom>
          <a:solidFill>
            <a:sysClr val="window" lastClr="FFFFFF">
              <a:alpha val="90000"/>
              <a:hueOff val="0"/>
              <a:satOff val="0"/>
              <a:lumOff val="0"/>
              <a:alphaOff val="0"/>
            </a:sysClr>
          </a:solidFill>
          <a:ln w="76200" cap="flat" cmpd="sng" algn="ctr">
            <a:solidFill>
              <a:srgbClr val="FF0000"/>
            </a:solidFill>
            <a:prstDash val="solid"/>
            <a:miter lim="800000"/>
            <a:tailEnd type="triangle" w="lg" len="lg"/>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a:lstStyle/>
          <a:p>
            <a:endParaRPr lang="zh-CN" altLang="en-US"/>
          </a:p>
        </p:txBody>
      </p:sp>
      <p:sp>
        <p:nvSpPr>
          <p:cNvPr id="13" name="任意多边形: 形状 12">
            <a:extLst>
              <a:ext uri="{FF2B5EF4-FFF2-40B4-BE49-F238E27FC236}">
                <a16:creationId xmlns:a16="http://schemas.microsoft.com/office/drawing/2014/main" id="{59A3FC94-A61F-43CA-B89F-2D09A140D6E0}"/>
              </a:ext>
            </a:extLst>
          </p:cNvPr>
          <p:cNvSpPr/>
          <p:nvPr/>
        </p:nvSpPr>
        <p:spPr>
          <a:xfrm>
            <a:off x="198930" y="2827229"/>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Start</a:t>
            </a:r>
            <a:endParaRPr lang="zh-CN" altLang="en-US"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14" name="任意多边形: 形状 13">
            <a:extLst>
              <a:ext uri="{FF2B5EF4-FFF2-40B4-BE49-F238E27FC236}">
                <a16:creationId xmlns:a16="http://schemas.microsoft.com/office/drawing/2014/main" id="{2DDB7847-889B-4E27-BB11-E139DFC01B65}"/>
              </a:ext>
            </a:extLst>
          </p:cNvPr>
          <p:cNvSpPr/>
          <p:nvPr/>
        </p:nvSpPr>
        <p:spPr>
          <a:xfrm>
            <a:off x="198930" y="1442296"/>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35" name="直接连接符 34">
            <a:extLst>
              <a:ext uri="{FF2B5EF4-FFF2-40B4-BE49-F238E27FC236}">
                <a16:creationId xmlns:a16="http://schemas.microsoft.com/office/drawing/2014/main" id="{3663AD96-52F7-4386-AA22-2775ADC30ECE}"/>
              </a:ext>
            </a:extLst>
          </p:cNvPr>
          <p:cNvSpPr/>
          <p:nvPr/>
        </p:nvSpPr>
        <p:spPr>
          <a:xfrm>
            <a:off x="1380853" y="3363330"/>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36" name="任意多边形: 形状 35">
            <a:extLst>
              <a:ext uri="{FF2B5EF4-FFF2-40B4-BE49-F238E27FC236}">
                <a16:creationId xmlns:a16="http://schemas.microsoft.com/office/drawing/2014/main" id="{56671679-356D-4E3A-B215-C4B798E90747}"/>
              </a:ext>
            </a:extLst>
          </p:cNvPr>
          <p:cNvSpPr/>
          <p:nvPr/>
        </p:nvSpPr>
        <p:spPr>
          <a:xfrm>
            <a:off x="789672" y="3988785"/>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First turn through</a:t>
            </a:r>
            <a:endParaRPr lang="zh-CN" altLang="en-US"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37" name="任意多边形: 形状 36">
            <a:extLst>
              <a:ext uri="{FF2B5EF4-FFF2-40B4-BE49-F238E27FC236}">
                <a16:creationId xmlns:a16="http://schemas.microsoft.com/office/drawing/2014/main" id="{12F68987-D370-4837-9E3C-089F32893224}"/>
              </a:ext>
            </a:extLst>
          </p:cNvPr>
          <p:cNvSpPr/>
          <p:nvPr/>
        </p:nvSpPr>
        <p:spPr>
          <a:xfrm>
            <a:off x="789672" y="4524882"/>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38" name="直接连接符 37">
            <a:extLst>
              <a:ext uri="{FF2B5EF4-FFF2-40B4-BE49-F238E27FC236}">
                <a16:creationId xmlns:a16="http://schemas.microsoft.com/office/drawing/2014/main" id="{E6B99BD6-1505-4CBC-B6F0-C03ECDC2F137}"/>
              </a:ext>
            </a:extLst>
          </p:cNvPr>
          <p:cNvSpPr/>
          <p:nvPr/>
        </p:nvSpPr>
        <p:spPr>
          <a:xfrm>
            <a:off x="1971596" y="3676053"/>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39" name="椭圆 38">
            <a:extLst>
              <a:ext uri="{FF2B5EF4-FFF2-40B4-BE49-F238E27FC236}">
                <a16:creationId xmlns:a16="http://schemas.microsoft.com/office/drawing/2014/main" id="{1BAF75B0-CFFA-4EA4-A6DC-2E315858B8A1}"/>
              </a:ext>
            </a:extLst>
          </p:cNvPr>
          <p:cNvSpPr/>
          <p:nvPr/>
        </p:nvSpPr>
        <p:spPr>
          <a:xfrm rot="2700000">
            <a:off x="1937021"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40" name="椭圆 39">
            <a:extLst>
              <a:ext uri="{FF2B5EF4-FFF2-40B4-BE49-F238E27FC236}">
                <a16:creationId xmlns:a16="http://schemas.microsoft.com/office/drawing/2014/main" id="{7D556528-4C71-4D32-A0EE-EE9452594E79}"/>
              </a:ext>
            </a:extLst>
          </p:cNvPr>
          <p:cNvSpPr/>
          <p:nvPr/>
        </p:nvSpPr>
        <p:spPr>
          <a:xfrm rot="2700000">
            <a:off x="1349894"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41" name="任意多边形: 形状 40">
            <a:extLst>
              <a:ext uri="{FF2B5EF4-FFF2-40B4-BE49-F238E27FC236}">
                <a16:creationId xmlns:a16="http://schemas.microsoft.com/office/drawing/2014/main" id="{7B68C2C9-479E-49E2-8A73-6C4AC190B5A9}"/>
              </a:ext>
            </a:extLst>
          </p:cNvPr>
          <p:cNvSpPr/>
          <p:nvPr/>
        </p:nvSpPr>
        <p:spPr>
          <a:xfrm>
            <a:off x="2607689" y="2827229"/>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Beam circulation 10 turns</a:t>
            </a:r>
            <a:endParaRPr lang="zh-CN" altLang="en-US"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42" name="任意多边形: 形状 41">
            <a:extLst>
              <a:ext uri="{FF2B5EF4-FFF2-40B4-BE49-F238E27FC236}">
                <a16:creationId xmlns:a16="http://schemas.microsoft.com/office/drawing/2014/main" id="{AC7B62B5-7282-4D99-B984-0C0D78B83902}"/>
              </a:ext>
            </a:extLst>
          </p:cNvPr>
          <p:cNvSpPr/>
          <p:nvPr/>
        </p:nvSpPr>
        <p:spPr>
          <a:xfrm>
            <a:off x="2607689" y="1442296"/>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43" name="直接连接符 42">
            <a:extLst>
              <a:ext uri="{FF2B5EF4-FFF2-40B4-BE49-F238E27FC236}">
                <a16:creationId xmlns:a16="http://schemas.microsoft.com/office/drawing/2014/main" id="{57FCC124-B49F-47C7-A5E1-86D2D287F054}"/>
              </a:ext>
            </a:extLst>
          </p:cNvPr>
          <p:cNvSpPr/>
          <p:nvPr/>
        </p:nvSpPr>
        <p:spPr>
          <a:xfrm>
            <a:off x="3789614" y="3363330"/>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44" name="任意多边形: 形状 43">
            <a:extLst>
              <a:ext uri="{FF2B5EF4-FFF2-40B4-BE49-F238E27FC236}">
                <a16:creationId xmlns:a16="http://schemas.microsoft.com/office/drawing/2014/main" id="{3AD52CDD-4C26-4C7B-9BF6-C2E3F019718F}"/>
              </a:ext>
            </a:extLst>
          </p:cNvPr>
          <p:cNvSpPr/>
          <p:nvPr/>
        </p:nvSpPr>
        <p:spPr>
          <a:xfrm>
            <a:off x="3424365" y="3988785"/>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Beam circulation 1000 turns</a:t>
            </a:r>
            <a:endParaRPr lang="zh-CN" altLang="en-US"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45" name="任意多边形: 形状 44">
            <a:extLst>
              <a:ext uri="{FF2B5EF4-FFF2-40B4-BE49-F238E27FC236}">
                <a16:creationId xmlns:a16="http://schemas.microsoft.com/office/drawing/2014/main" id="{5635BFB9-5524-47B3-B56E-5502A96DE38D}"/>
              </a:ext>
            </a:extLst>
          </p:cNvPr>
          <p:cNvSpPr/>
          <p:nvPr/>
        </p:nvSpPr>
        <p:spPr>
          <a:xfrm>
            <a:off x="3424365" y="4524882"/>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46" name="直接连接符 45">
            <a:extLst>
              <a:ext uri="{FF2B5EF4-FFF2-40B4-BE49-F238E27FC236}">
                <a16:creationId xmlns:a16="http://schemas.microsoft.com/office/drawing/2014/main" id="{B240FB24-CE06-472F-8624-69AA013CBED3}"/>
              </a:ext>
            </a:extLst>
          </p:cNvPr>
          <p:cNvSpPr/>
          <p:nvPr/>
        </p:nvSpPr>
        <p:spPr>
          <a:xfrm>
            <a:off x="4606285" y="3676053"/>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47" name="椭圆 46">
            <a:extLst>
              <a:ext uri="{FF2B5EF4-FFF2-40B4-BE49-F238E27FC236}">
                <a16:creationId xmlns:a16="http://schemas.microsoft.com/office/drawing/2014/main" id="{7266CACD-0042-4151-9EA2-960D630A2DCF}"/>
              </a:ext>
            </a:extLst>
          </p:cNvPr>
          <p:cNvSpPr/>
          <p:nvPr/>
        </p:nvSpPr>
        <p:spPr>
          <a:xfrm rot="2700000">
            <a:off x="3754864"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48" name="椭圆 47">
            <a:extLst>
              <a:ext uri="{FF2B5EF4-FFF2-40B4-BE49-F238E27FC236}">
                <a16:creationId xmlns:a16="http://schemas.microsoft.com/office/drawing/2014/main" id="{EE1F6929-0CB9-491C-8759-414A3F2547BF}"/>
              </a:ext>
            </a:extLst>
          </p:cNvPr>
          <p:cNvSpPr/>
          <p:nvPr/>
        </p:nvSpPr>
        <p:spPr>
          <a:xfrm rot="2700000">
            <a:off x="4571539"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49" name="任意多边形: 形状 48">
            <a:extLst>
              <a:ext uri="{FF2B5EF4-FFF2-40B4-BE49-F238E27FC236}">
                <a16:creationId xmlns:a16="http://schemas.microsoft.com/office/drawing/2014/main" id="{FEE3B958-0F7E-4C40-93DF-90F23B59805E}"/>
              </a:ext>
            </a:extLst>
          </p:cNvPr>
          <p:cNvSpPr/>
          <p:nvPr/>
        </p:nvSpPr>
        <p:spPr>
          <a:xfrm>
            <a:off x="5009240" y="2827229"/>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Beam</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first storage</a:t>
            </a:r>
            <a:endParaRPr lang="zh-CN" altLang="en-US"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50" name="任意多边形: 形状 49">
            <a:extLst>
              <a:ext uri="{FF2B5EF4-FFF2-40B4-BE49-F238E27FC236}">
                <a16:creationId xmlns:a16="http://schemas.microsoft.com/office/drawing/2014/main" id="{F0BB3FCE-F9D6-49E9-971D-9BE07B47DF76}"/>
              </a:ext>
            </a:extLst>
          </p:cNvPr>
          <p:cNvSpPr/>
          <p:nvPr/>
        </p:nvSpPr>
        <p:spPr>
          <a:xfrm>
            <a:off x="5009240" y="1442296"/>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51" name="直接连接符 50">
            <a:extLst>
              <a:ext uri="{FF2B5EF4-FFF2-40B4-BE49-F238E27FC236}">
                <a16:creationId xmlns:a16="http://schemas.microsoft.com/office/drawing/2014/main" id="{A6557B1D-75CD-4FBF-9FF3-78333AE23341}"/>
              </a:ext>
            </a:extLst>
          </p:cNvPr>
          <p:cNvSpPr/>
          <p:nvPr/>
        </p:nvSpPr>
        <p:spPr>
          <a:xfrm>
            <a:off x="5973166" y="3363330"/>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52" name="任意多边形: 形状 51">
            <a:extLst>
              <a:ext uri="{FF2B5EF4-FFF2-40B4-BE49-F238E27FC236}">
                <a16:creationId xmlns:a16="http://schemas.microsoft.com/office/drawing/2014/main" id="{9A11C7BE-83BD-443B-BFC1-CCE8E73B9870}"/>
              </a:ext>
            </a:extLst>
          </p:cNvPr>
          <p:cNvSpPr/>
          <p:nvPr/>
        </p:nvSpPr>
        <p:spPr>
          <a:xfrm>
            <a:off x="5940479" y="3988785"/>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Beam</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Lifetime</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1min</a:t>
            </a:r>
            <a:endParaRPr lang="zh-CN" altLang="en-US"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53" name="任意多边形: 形状 52">
            <a:extLst>
              <a:ext uri="{FF2B5EF4-FFF2-40B4-BE49-F238E27FC236}">
                <a16:creationId xmlns:a16="http://schemas.microsoft.com/office/drawing/2014/main" id="{E307E2B8-28E0-4AAC-99DB-E5AAC55AE767}"/>
              </a:ext>
            </a:extLst>
          </p:cNvPr>
          <p:cNvSpPr/>
          <p:nvPr/>
        </p:nvSpPr>
        <p:spPr>
          <a:xfrm>
            <a:off x="5940479" y="4524882"/>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54" name="直接连接符 53">
            <a:extLst>
              <a:ext uri="{FF2B5EF4-FFF2-40B4-BE49-F238E27FC236}">
                <a16:creationId xmlns:a16="http://schemas.microsoft.com/office/drawing/2014/main" id="{D6A7E2AA-34B6-4C59-A932-940D91952B33}"/>
              </a:ext>
            </a:extLst>
          </p:cNvPr>
          <p:cNvSpPr/>
          <p:nvPr/>
        </p:nvSpPr>
        <p:spPr>
          <a:xfrm>
            <a:off x="7122403" y="3676053"/>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55" name="椭圆 54">
            <a:extLst>
              <a:ext uri="{FF2B5EF4-FFF2-40B4-BE49-F238E27FC236}">
                <a16:creationId xmlns:a16="http://schemas.microsoft.com/office/drawing/2014/main" id="{56422AEA-8F51-40FC-BF8B-CC2250D8B518}"/>
              </a:ext>
            </a:extLst>
          </p:cNvPr>
          <p:cNvSpPr/>
          <p:nvPr/>
        </p:nvSpPr>
        <p:spPr>
          <a:xfrm rot="2700000">
            <a:off x="5938427"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56" name="椭圆 55">
            <a:extLst>
              <a:ext uri="{FF2B5EF4-FFF2-40B4-BE49-F238E27FC236}">
                <a16:creationId xmlns:a16="http://schemas.microsoft.com/office/drawing/2014/main" id="{09A3DAB1-04F6-4DA5-919F-ED71974B1C9D}"/>
              </a:ext>
            </a:extLst>
          </p:cNvPr>
          <p:cNvSpPr/>
          <p:nvPr/>
        </p:nvSpPr>
        <p:spPr>
          <a:xfrm rot="2700000">
            <a:off x="7087654"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28" name="文本框 27">
            <a:extLst>
              <a:ext uri="{FF2B5EF4-FFF2-40B4-BE49-F238E27FC236}">
                <a16:creationId xmlns:a16="http://schemas.microsoft.com/office/drawing/2014/main" id="{04F0AA52-DE4C-4741-8EAE-B437879DB686}"/>
              </a:ext>
            </a:extLst>
          </p:cNvPr>
          <p:cNvSpPr txBox="1"/>
          <p:nvPr/>
        </p:nvSpPr>
        <p:spPr>
          <a:xfrm>
            <a:off x="1048452" y="3679961"/>
            <a:ext cx="70493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07.23</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30" name="文本框 29">
            <a:extLst>
              <a:ext uri="{FF2B5EF4-FFF2-40B4-BE49-F238E27FC236}">
                <a16:creationId xmlns:a16="http://schemas.microsoft.com/office/drawing/2014/main" id="{5056C46E-FA76-4584-A02F-6B44269B989E}"/>
              </a:ext>
            </a:extLst>
          </p:cNvPr>
          <p:cNvSpPr txBox="1"/>
          <p:nvPr/>
        </p:nvSpPr>
        <p:spPr>
          <a:xfrm>
            <a:off x="3432389" y="3679961"/>
            <a:ext cx="70493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07.29</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31" name="文本框 30">
            <a:extLst>
              <a:ext uri="{FF2B5EF4-FFF2-40B4-BE49-F238E27FC236}">
                <a16:creationId xmlns:a16="http://schemas.microsoft.com/office/drawing/2014/main" id="{64DFAF7F-912F-426B-909A-422DCE6EAB38}"/>
              </a:ext>
            </a:extLst>
          </p:cNvPr>
          <p:cNvSpPr txBox="1"/>
          <p:nvPr/>
        </p:nvSpPr>
        <p:spPr>
          <a:xfrm>
            <a:off x="4236483" y="3341754"/>
            <a:ext cx="70493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08.04</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32" name="文本框 31">
            <a:extLst>
              <a:ext uri="{FF2B5EF4-FFF2-40B4-BE49-F238E27FC236}">
                <a16:creationId xmlns:a16="http://schemas.microsoft.com/office/drawing/2014/main" id="{A947A561-141B-4965-96C6-E1DAF966FF14}"/>
              </a:ext>
            </a:extLst>
          </p:cNvPr>
          <p:cNvSpPr txBox="1"/>
          <p:nvPr/>
        </p:nvSpPr>
        <p:spPr>
          <a:xfrm>
            <a:off x="5625979" y="3679961"/>
            <a:ext cx="70493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08.06</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34" name="文本框 33">
            <a:extLst>
              <a:ext uri="{FF2B5EF4-FFF2-40B4-BE49-F238E27FC236}">
                <a16:creationId xmlns:a16="http://schemas.microsoft.com/office/drawing/2014/main" id="{B76030B4-6A9A-4E89-9B5C-B4C8BA2AB602}"/>
              </a:ext>
            </a:extLst>
          </p:cNvPr>
          <p:cNvSpPr txBox="1"/>
          <p:nvPr/>
        </p:nvSpPr>
        <p:spPr>
          <a:xfrm>
            <a:off x="6759771" y="3341754"/>
            <a:ext cx="70493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08.06</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pic>
        <p:nvPicPr>
          <p:cNvPr id="5" name="图片 4">
            <a:extLst>
              <a:ext uri="{FF2B5EF4-FFF2-40B4-BE49-F238E27FC236}">
                <a16:creationId xmlns:a16="http://schemas.microsoft.com/office/drawing/2014/main" id="{88498FE8-931F-4CB7-B6FB-6CC561F241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930" y="1463921"/>
            <a:ext cx="2356505" cy="1344727"/>
          </a:xfrm>
          <a:prstGeom prst="rect">
            <a:avLst/>
          </a:prstGeom>
        </p:spPr>
      </p:pic>
      <p:pic>
        <p:nvPicPr>
          <p:cNvPr id="61" name="Picture 9">
            <a:extLst>
              <a:ext uri="{FF2B5EF4-FFF2-40B4-BE49-F238E27FC236}">
                <a16:creationId xmlns:a16="http://schemas.microsoft.com/office/drawing/2014/main" id="{2E82E7F3-68C6-4DD8-82C3-36D553722E54}"/>
              </a:ext>
            </a:extLst>
          </p:cNvPr>
          <p:cNvPicPr>
            <a:picLocks noChangeAspect="1"/>
          </p:cNvPicPr>
          <p:nvPr/>
        </p:nvPicPr>
        <p:blipFill rotWithShape="1">
          <a:blip r:embed="rId5"/>
          <a:srcRect t="56369" r="41755" b="10083"/>
          <a:stretch/>
        </p:blipFill>
        <p:spPr>
          <a:xfrm>
            <a:off x="789155" y="4561713"/>
            <a:ext cx="2357198" cy="1345995"/>
          </a:xfrm>
          <a:prstGeom prst="rect">
            <a:avLst/>
          </a:prstGeom>
        </p:spPr>
      </p:pic>
      <p:sp>
        <p:nvSpPr>
          <p:cNvPr id="63" name="内容占位符 1">
            <a:extLst>
              <a:ext uri="{FF2B5EF4-FFF2-40B4-BE49-F238E27FC236}">
                <a16:creationId xmlns:a16="http://schemas.microsoft.com/office/drawing/2014/main" id="{8843813B-D4DF-490D-97CE-20140C207B99}"/>
              </a:ext>
            </a:extLst>
          </p:cNvPr>
          <p:cNvSpPr txBox="1">
            <a:spLocks/>
          </p:cNvSpPr>
          <p:nvPr/>
        </p:nvSpPr>
        <p:spPr>
          <a:xfrm>
            <a:off x="1511648" y="5380829"/>
            <a:ext cx="1905544" cy="316470"/>
          </a:xfrm>
          <a:prstGeom prst="rect">
            <a:avLst/>
          </a:prstGeom>
        </p:spPr>
        <p:txBody>
          <a:bodyPr vert="horz" lIns="89237" tIns="44618" rIns="89237" bIns="44618"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defTabSz="900797">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Turn 2 Beam Single</a:t>
            </a:r>
            <a:endParaRPr lang="zh-CN" altLang="en-US"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69" name="椭圆 68">
            <a:extLst>
              <a:ext uri="{FF2B5EF4-FFF2-40B4-BE49-F238E27FC236}">
                <a16:creationId xmlns:a16="http://schemas.microsoft.com/office/drawing/2014/main" id="{882AC1E5-4D7A-4583-8908-38794CE3A92E}"/>
              </a:ext>
            </a:extLst>
          </p:cNvPr>
          <p:cNvSpPr/>
          <p:nvPr/>
        </p:nvSpPr>
        <p:spPr>
          <a:xfrm>
            <a:off x="2032425" y="5108124"/>
            <a:ext cx="222993" cy="316470"/>
          </a:xfrm>
          <a:prstGeom prst="ellipse">
            <a:avLst/>
          </a:prstGeom>
          <a:noFill/>
          <a:ln w="12700">
            <a:solidFill>
              <a:srgbClr val="0070C0"/>
            </a:solidFill>
            <a:prstDash val="dash"/>
          </a:ln>
        </p:spPr>
        <p:style>
          <a:lnRef idx="2">
            <a:schemeClr val="dk1"/>
          </a:lnRef>
          <a:fillRef idx="1">
            <a:schemeClr val="lt1"/>
          </a:fillRef>
          <a:effectRef idx="0">
            <a:schemeClr val="dk1"/>
          </a:effectRef>
          <a:fontRef idx="minor">
            <a:schemeClr val="dk1"/>
          </a:fontRef>
        </p:style>
        <p:txBody>
          <a:bodyPr lIns="118873" tIns="59438" rIns="118873" bIns="59438" rtlCol="0" anchor="ctr"/>
          <a:lstStyle/>
          <a:p>
            <a:pPr algn="ctr" defTabSz="900797"/>
            <a:endParaRPr lang="zh-CN" altLang="en-US" sz="1314" dirty="0">
              <a:ln>
                <a:solidFill>
                  <a:srgbClr val="FF0000"/>
                </a:solidFill>
              </a:ln>
              <a:solidFill>
                <a:srgbClr val="FFC000"/>
              </a:solidFill>
            </a:endParaRPr>
          </a:p>
        </p:txBody>
      </p:sp>
      <p:sp>
        <p:nvSpPr>
          <p:cNvPr id="71" name="文本框 70">
            <a:extLst>
              <a:ext uri="{FF2B5EF4-FFF2-40B4-BE49-F238E27FC236}">
                <a16:creationId xmlns:a16="http://schemas.microsoft.com/office/drawing/2014/main" id="{5AB19AA4-4CEB-446C-8A35-573D746EEED4}"/>
              </a:ext>
            </a:extLst>
          </p:cNvPr>
          <p:cNvSpPr txBox="1"/>
          <p:nvPr/>
        </p:nvSpPr>
        <p:spPr>
          <a:xfrm>
            <a:off x="3354136" y="1683114"/>
            <a:ext cx="1812623" cy="362539"/>
          </a:xfrm>
          <a:prstGeom prst="rect">
            <a:avLst/>
          </a:prstGeom>
          <a:noFill/>
          <a:ln>
            <a:noFill/>
          </a:ln>
        </p:spPr>
        <p:txBody>
          <a:bodyPr wrap="square" lIns="118873" tIns="59438" rIns="118873" bIns="59438" rtlCol="0">
            <a:spAutoFit/>
          </a:bodyPr>
          <a:lstStyle/>
          <a:p>
            <a:pPr defTabSz="900797"/>
            <a:r>
              <a:rPr lang="zh-CN" altLang="en-US" sz="1576" dirty="0">
                <a:solidFill>
                  <a:srgbClr val="FF0000"/>
                </a:solidFill>
                <a:latin typeface="黑体" panose="02010609060101010101" pitchFamily="49" charset="-122"/>
                <a:ea typeface="黑体" panose="02010609060101010101" pitchFamily="49" charset="-122"/>
              </a:rPr>
              <a:t>第</a:t>
            </a:r>
            <a:r>
              <a:rPr lang="en-US" altLang="zh-CN" sz="1576" dirty="0">
                <a:solidFill>
                  <a:srgbClr val="FF0000"/>
                </a:solidFill>
                <a:latin typeface="Times New Roman"/>
                <a:ea typeface="黑体" panose="02010609060101010101" pitchFamily="49" charset="-122"/>
              </a:rPr>
              <a:t>11</a:t>
            </a:r>
            <a:r>
              <a:rPr lang="zh-CN" altLang="en-US" sz="1576" dirty="0">
                <a:solidFill>
                  <a:srgbClr val="FF0000"/>
                </a:solidFill>
                <a:latin typeface="Times New Roman"/>
                <a:ea typeface="黑体" panose="02010609060101010101" pitchFamily="49" charset="-122"/>
              </a:rPr>
              <a:t>圈</a:t>
            </a:r>
            <a:r>
              <a:rPr lang="zh-CN" altLang="en-US" sz="1576" dirty="0">
                <a:solidFill>
                  <a:srgbClr val="FF0000"/>
                </a:solidFill>
                <a:latin typeface="黑体" panose="02010609060101010101" pitchFamily="49" charset="-122"/>
                <a:ea typeface="黑体" panose="02010609060101010101" pitchFamily="49" charset="-122"/>
              </a:rPr>
              <a:t>束流信号</a:t>
            </a:r>
          </a:p>
        </p:txBody>
      </p:sp>
      <p:pic>
        <p:nvPicPr>
          <p:cNvPr id="74" name="图片 73">
            <a:extLst>
              <a:ext uri="{FF2B5EF4-FFF2-40B4-BE49-F238E27FC236}">
                <a16:creationId xmlns:a16="http://schemas.microsoft.com/office/drawing/2014/main" id="{3049E2D0-0F11-47A3-80D3-E4273C598C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24365" y="4561713"/>
            <a:ext cx="2363850" cy="1345995"/>
          </a:xfrm>
          <a:prstGeom prst="rect">
            <a:avLst/>
          </a:prstGeom>
        </p:spPr>
      </p:pic>
      <p:cxnSp>
        <p:nvCxnSpPr>
          <p:cNvPr id="77" name="直接连接符 76">
            <a:extLst>
              <a:ext uri="{FF2B5EF4-FFF2-40B4-BE49-F238E27FC236}">
                <a16:creationId xmlns:a16="http://schemas.microsoft.com/office/drawing/2014/main" id="{B96F2F0D-9D80-460E-8EAF-4BCF1B0CA6AC}"/>
              </a:ext>
            </a:extLst>
          </p:cNvPr>
          <p:cNvCxnSpPr>
            <a:cxnSpLocks/>
          </p:cNvCxnSpPr>
          <p:nvPr/>
        </p:nvCxnSpPr>
        <p:spPr>
          <a:xfrm>
            <a:off x="3494303" y="5613235"/>
            <a:ext cx="1263618" cy="0"/>
          </a:xfrm>
          <a:prstGeom prst="line">
            <a:avLst/>
          </a:prstGeom>
          <a:ln w="12700">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8" name="内容占位符 1">
            <a:extLst>
              <a:ext uri="{FF2B5EF4-FFF2-40B4-BE49-F238E27FC236}">
                <a16:creationId xmlns:a16="http://schemas.microsoft.com/office/drawing/2014/main" id="{C7CAD7A8-3DD2-453E-92C3-F8560FC87F55}"/>
              </a:ext>
            </a:extLst>
          </p:cNvPr>
          <p:cNvSpPr txBox="1">
            <a:spLocks/>
          </p:cNvSpPr>
          <p:nvPr/>
        </p:nvSpPr>
        <p:spPr>
          <a:xfrm>
            <a:off x="3424361" y="5341566"/>
            <a:ext cx="1261558" cy="362762"/>
          </a:xfrm>
          <a:prstGeom prst="rect">
            <a:avLst/>
          </a:prstGeom>
        </p:spPr>
        <p:txBody>
          <a:bodyPr vert="horz" lIns="89237" tIns="44618" rIns="89237" bIns="44618" rtlCol="0" anchor="t">
            <a:norm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576" dirty="0">
                <a:solidFill>
                  <a:srgbClr val="000000"/>
                </a:solidFill>
                <a:latin typeface="Times New Roman"/>
                <a:ea typeface="黑体" panose="02010609060101010101" pitchFamily="49" charset="-122"/>
              </a:rPr>
              <a:t>&gt;1000 turns</a:t>
            </a:r>
            <a:endParaRPr sz="1576" dirty="0">
              <a:solidFill>
                <a:srgbClr val="000000"/>
              </a:solidFill>
              <a:latin typeface="Times New Roman"/>
              <a:ea typeface="黑体" panose="02010609060101010101" pitchFamily="49" charset="-122"/>
            </a:endParaRPr>
          </a:p>
        </p:txBody>
      </p:sp>
      <p:cxnSp>
        <p:nvCxnSpPr>
          <p:cNvPr id="79" name="直接连接符 78">
            <a:extLst>
              <a:ext uri="{FF2B5EF4-FFF2-40B4-BE49-F238E27FC236}">
                <a16:creationId xmlns:a16="http://schemas.microsoft.com/office/drawing/2014/main" id="{BF876198-C359-453F-8C6E-FCC4BE1CC2E7}"/>
              </a:ext>
            </a:extLst>
          </p:cNvPr>
          <p:cNvCxnSpPr>
            <a:cxnSpLocks/>
          </p:cNvCxnSpPr>
          <p:nvPr/>
        </p:nvCxnSpPr>
        <p:spPr>
          <a:xfrm>
            <a:off x="4739385" y="4585254"/>
            <a:ext cx="9537" cy="1251574"/>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pic>
        <p:nvPicPr>
          <p:cNvPr id="80" name="Picture 8">
            <a:extLst>
              <a:ext uri="{FF2B5EF4-FFF2-40B4-BE49-F238E27FC236}">
                <a16:creationId xmlns:a16="http://schemas.microsoft.com/office/drawing/2014/main" id="{1D57F5B4-46DE-48EF-A5D6-029AD79A865B}"/>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2261" t="16039" r="41147" b="-1"/>
          <a:stretch/>
        </p:blipFill>
        <p:spPr bwMode="auto">
          <a:xfrm>
            <a:off x="5009240" y="1439918"/>
            <a:ext cx="2363850" cy="1343117"/>
          </a:xfrm>
          <a:prstGeom prst="rect">
            <a:avLst/>
          </a:prstGeom>
          <a:noFill/>
          <a:extLst>
            <a:ext uri="{909E8E84-426E-40DD-AFC4-6F175D3DCCD1}">
              <a14:hiddenFill xmlns:a14="http://schemas.microsoft.com/office/drawing/2010/main">
                <a:solidFill>
                  <a:srgbClr val="FFFFFF"/>
                </a:solidFill>
              </a14:hiddenFill>
            </a:ext>
          </a:extLst>
        </p:spPr>
      </p:pic>
      <p:cxnSp>
        <p:nvCxnSpPr>
          <p:cNvPr id="85" name="直接连接符 84">
            <a:extLst>
              <a:ext uri="{FF2B5EF4-FFF2-40B4-BE49-F238E27FC236}">
                <a16:creationId xmlns:a16="http://schemas.microsoft.com/office/drawing/2014/main" id="{5AABA239-AB34-46F8-AFF3-9B254E699B0B}"/>
              </a:ext>
            </a:extLst>
          </p:cNvPr>
          <p:cNvCxnSpPr>
            <a:cxnSpLocks/>
          </p:cNvCxnSpPr>
          <p:nvPr/>
        </p:nvCxnSpPr>
        <p:spPr>
          <a:xfrm>
            <a:off x="5897706" y="1458276"/>
            <a:ext cx="0" cy="1293816"/>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a16="http://schemas.microsoft.com/office/drawing/2014/main" id="{05914186-C5D2-45D3-93E7-4D2A6C18453A}"/>
              </a:ext>
            </a:extLst>
          </p:cNvPr>
          <p:cNvCxnSpPr>
            <a:cxnSpLocks/>
          </p:cNvCxnSpPr>
          <p:nvPr/>
        </p:nvCxnSpPr>
        <p:spPr>
          <a:xfrm>
            <a:off x="5882074" y="2598036"/>
            <a:ext cx="513284" cy="0"/>
          </a:xfrm>
          <a:prstGeom prst="line">
            <a:avLst/>
          </a:prstGeom>
          <a:ln w="12700">
            <a:solidFill>
              <a:srgbClr val="0070C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87" name="内容占位符 1">
            <a:extLst>
              <a:ext uri="{FF2B5EF4-FFF2-40B4-BE49-F238E27FC236}">
                <a16:creationId xmlns:a16="http://schemas.microsoft.com/office/drawing/2014/main" id="{A0B1B57A-9F2D-4FB7-9CF7-10786CCC0439}"/>
              </a:ext>
            </a:extLst>
          </p:cNvPr>
          <p:cNvSpPr txBox="1">
            <a:spLocks/>
          </p:cNvSpPr>
          <p:nvPr/>
        </p:nvSpPr>
        <p:spPr>
          <a:xfrm>
            <a:off x="6284001" y="2164427"/>
            <a:ext cx="1004360" cy="362762"/>
          </a:xfrm>
          <a:prstGeom prst="rect">
            <a:avLst/>
          </a:prstGeom>
        </p:spPr>
        <p:txBody>
          <a:bodyPr vert="horz" lIns="89237" tIns="44618" rIns="89237" bIns="44618" rtlCol="0" anchor="t">
            <a:norm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lgn="ctr">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~1.3s</a:t>
            </a:r>
            <a:endPar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cxnSp>
        <p:nvCxnSpPr>
          <p:cNvPr id="88" name="直接连接符 87">
            <a:extLst>
              <a:ext uri="{FF2B5EF4-FFF2-40B4-BE49-F238E27FC236}">
                <a16:creationId xmlns:a16="http://schemas.microsoft.com/office/drawing/2014/main" id="{3F90E5A6-77BB-418D-A028-2F811D0E0837}"/>
              </a:ext>
            </a:extLst>
          </p:cNvPr>
          <p:cNvCxnSpPr>
            <a:cxnSpLocks/>
          </p:cNvCxnSpPr>
          <p:nvPr/>
        </p:nvCxnSpPr>
        <p:spPr>
          <a:xfrm>
            <a:off x="6385820" y="1462179"/>
            <a:ext cx="9537" cy="1251574"/>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89" name="文本框 88">
            <a:extLst>
              <a:ext uri="{FF2B5EF4-FFF2-40B4-BE49-F238E27FC236}">
                <a16:creationId xmlns:a16="http://schemas.microsoft.com/office/drawing/2014/main" id="{F8025787-1944-4B84-B58A-748CFE2779A5}"/>
              </a:ext>
            </a:extLst>
          </p:cNvPr>
          <p:cNvSpPr txBox="1"/>
          <p:nvPr/>
        </p:nvSpPr>
        <p:spPr>
          <a:xfrm>
            <a:off x="1606156" y="3359908"/>
            <a:ext cx="70493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07.23</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90" name="任意多边形: 形状 89">
            <a:extLst>
              <a:ext uri="{FF2B5EF4-FFF2-40B4-BE49-F238E27FC236}">
                <a16:creationId xmlns:a16="http://schemas.microsoft.com/office/drawing/2014/main" id="{5E80B047-D6A5-4292-9433-7B3B73E4D130}"/>
              </a:ext>
            </a:extLst>
          </p:cNvPr>
          <p:cNvSpPr/>
          <p:nvPr/>
        </p:nvSpPr>
        <p:spPr>
          <a:xfrm>
            <a:off x="7410894" y="2824894"/>
            <a:ext cx="2301347"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First storage multi-bunch</a:t>
            </a:r>
            <a:endParaRPr lang="zh-CN" altLang="en-US"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91" name="任意多边形: 形状 90">
            <a:extLst>
              <a:ext uri="{FF2B5EF4-FFF2-40B4-BE49-F238E27FC236}">
                <a16:creationId xmlns:a16="http://schemas.microsoft.com/office/drawing/2014/main" id="{C93C6DE3-B1E4-4A45-9649-3490E0C77FA0}"/>
              </a:ext>
            </a:extLst>
          </p:cNvPr>
          <p:cNvSpPr/>
          <p:nvPr/>
        </p:nvSpPr>
        <p:spPr>
          <a:xfrm>
            <a:off x="7410894" y="1439960"/>
            <a:ext cx="2301347"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92" name="直接连接符 91">
            <a:extLst>
              <a:ext uri="{FF2B5EF4-FFF2-40B4-BE49-F238E27FC236}">
                <a16:creationId xmlns:a16="http://schemas.microsoft.com/office/drawing/2014/main" id="{E405B6D9-80D4-48F7-9AFC-6147A0DFAB35}"/>
              </a:ext>
            </a:extLst>
          </p:cNvPr>
          <p:cNvSpPr/>
          <p:nvPr/>
        </p:nvSpPr>
        <p:spPr>
          <a:xfrm>
            <a:off x="8592818" y="3360993"/>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93" name="椭圆 92">
            <a:extLst>
              <a:ext uri="{FF2B5EF4-FFF2-40B4-BE49-F238E27FC236}">
                <a16:creationId xmlns:a16="http://schemas.microsoft.com/office/drawing/2014/main" id="{049CC772-289B-40ED-86E7-564DD9082B65}"/>
              </a:ext>
            </a:extLst>
          </p:cNvPr>
          <p:cNvSpPr/>
          <p:nvPr/>
        </p:nvSpPr>
        <p:spPr>
          <a:xfrm rot="2700000">
            <a:off x="8558072" y="3639482"/>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99" name="文本框 98">
            <a:extLst>
              <a:ext uri="{FF2B5EF4-FFF2-40B4-BE49-F238E27FC236}">
                <a16:creationId xmlns:a16="http://schemas.microsoft.com/office/drawing/2014/main" id="{B6F52BA0-7A9A-4910-A063-3505C48474A9}"/>
              </a:ext>
            </a:extLst>
          </p:cNvPr>
          <p:cNvSpPr txBox="1"/>
          <p:nvPr/>
        </p:nvSpPr>
        <p:spPr>
          <a:xfrm>
            <a:off x="8240350" y="3684080"/>
            <a:ext cx="70493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08.08</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pic>
        <p:nvPicPr>
          <p:cNvPr id="100" name="内容占位符 5">
            <a:extLst>
              <a:ext uri="{FF2B5EF4-FFF2-40B4-BE49-F238E27FC236}">
                <a16:creationId xmlns:a16="http://schemas.microsoft.com/office/drawing/2014/main" id="{7F302F7A-87B3-4EEB-BAD3-8DCD84A44BA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1701" b="3932"/>
          <a:stretch/>
        </p:blipFill>
        <p:spPr>
          <a:xfrm>
            <a:off x="5940479" y="4561712"/>
            <a:ext cx="2363850" cy="1345735"/>
          </a:xfrm>
          <a:prstGeom prst="rect">
            <a:avLst/>
          </a:prstGeom>
        </p:spPr>
      </p:pic>
      <p:sp>
        <p:nvSpPr>
          <p:cNvPr id="101" name="内容占位符 1">
            <a:extLst>
              <a:ext uri="{FF2B5EF4-FFF2-40B4-BE49-F238E27FC236}">
                <a16:creationId xmlns:a16="http://schemas.microsoft.com/office/drawing/2014/main" id="{7390A15B-572E-4255-9EF9-B826EC1853F5}"/>
              </a:ext>
            </a:extLst>
          </p:cNvPr>
          <p:cNvSpPr txBox="1">
            <a:spLocks/>
          </p:cNvSpPr>
          <p:nvPr/>
        </p:nvSpPr>
        <p:spPr>
          <a:xfrm>
            <a:off x="6598440" y="5188234"/>
            <a:ext cx="1673544" cy="309975"/>
          </a:xfrm>
          <a:prstGeom prst="rect">
            <a:avLst/>
          </a:prstGeom>
        </p:spPr>
        <p:txBody>
          <a:bodyPr vert="horz" lIns="89237" tIns="44618" rIns="89237" bIns="44618"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current~ 60uA</a:t>
            </a:r>
          </a:p>
          <a:p>
            <a:pPr marL="0" indent="0">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lifetime~ 1 min</a:t>
            </a:r>
            <a:endPar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62" name="图片 61">
            <a:extLst>
              <a:ext uri="{FF2B5EF4-FFF2-40B4-BE49-F238E27FC236}">
                <a16:creationId xmlns:a16="http://schemas.microsoft.com/office/drawing/2014/main" id="{E2B4FEC1-7689-4159-8296-22E169BB2E4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132" t="57773" r="1722"/>
          <a:stretch/>
        </p:blipFill>
        <p:spPr>
          <a:xfrm>
            <a:off x="7415403" y="1457188"/>
            <a:ext cx="2296838" cy="1350482"/>
          </a:xfrm>
          <a:prstGeom prst="rect">
            <a:avLst/>
          </a:prstGeom>
        </p:spPr>
      </p:pic>
      <p:sp>
        <p:nvSpPr>
          <p:cNvPr id="83" name="任意多边形: 形状 82">
            <a:extLst>
              <a:ext uri="{FF2B5EF4-FFF2-40B4-BE49-F238E27FC236}">
                <a16:creationId xmlns:a16="http://schemas.microsoft.com/office/drawing/2014/main" id="{53E4535E-932F-4180-90B4-79559CF0AC12}"/>
              </a:ext>
            </a:extLst>
          </p:cNvPr>
          <p:cNvSpPr/>
          <p:nvPr/>
        </p:nvSpPr>
        <p:spPr>
          <a:xfrm>
            <a:off x="8646860" y="3986417"/>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Beam</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Current</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reach</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7mA</a:t>
            </a:r>
            <a:endParaRPr lang="zh-CN" altLang="en-US"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94" name="直接连接符 93">
            <a:extLst>
              <a:ext uri="{FF2B5EF4-FFF2-40B4-BE49-F238E27FC236}">
                <a16:creationId xmlns:a16="http://schemas.microsoft.com/office/drawing/2014/main" id="{001E7775-04B7-4C56-9654-D8DA85CE03F1}"/>
              </a:ext>
            </a:extLst>
          </p:cNvPr>
          <p:cNvSpPr/>
          <p:nvPr/>
        </p:nvSpPr>
        <p:spPr>
          <a:xfrm>
            <a:off x="9828785" y="3673689"/>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95" name="椭圆 94">
            <a:extLst>
              <a:ext uri="{FF2B5EF4-FFF2-40B4-BE49-F238E27FC236}">
                <a16:creationId xmlns:a16="http://schemas.microsoft.com/office/drawing/2014/main" id="{EEF46DF9-9083-4290-9CA0-96A66F01595C}"/>
              </a:ext>
            </a:extLst>
          </p:cNvPr>
          <p:cNvSpPr/>
          <p:nvPr/>
        </p:nvSpPr>
        <p:spPr>
          <a:xfrm rot="2700000">
            <a:off x="9794036" y="3639451"/>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96" name="文本框 95">
            <a:extLst>
              <a:ext uri="{FF2B5EF4-FFF2-40B4-BE49-F238E27FC236}">
                <a16:creationId xmlns:a16="http://schemas.microsoft.com/office/drawing/2014/main" id="{E8170DF2-C1C0-4968-8651-19F06A969DFA}"/>
              </a:ext>
            </a:extLst>
          </p:cNvPr>
          <p:cNvSpPr txBox="1"/>
          <p:nvPr/>
        </p:nvSpPr>
        <p:spPr>
          <a:xfrm>
            <a:off x="9466147" y="3339387"/>
            <a:ext cx="70493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08.15</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98" name="内容占位符 1">
            <a:extLst>
              <a:ext uri="{FF2B5EF4-FFF2-40B4-BE49-F238E27FC236}">
                <a16:creationId xmlns:a16="http://schemas.microsoft.com/office/drawing/2014/main" id="{CB0D0D25-B23B-4838-B26F-63D171DD9731}"/>
              </a:ext>
            </a:extLst>
          </p:cNvPr>
          <p:cNvSpPr txBox="1">
            <a:spLocks/>
          </p:cNvSpPr>
          <p:nvPr/>
        </p:nvSpPr>
        <p:spPr>
          <a:xfrm>
            <a:off x="9304821" y="5185869"/>
            <a:ext cx="1673544" cy="518459"/>
          </a:xfrm>
          <a:prstGeom prst="rect">
            <a:avLst/>
          </a:prstGeom>
        </p:spPr>
        <p:txBody>
          <a:bodyPr vert="horz" lIns="89237" tIns="44618" rIns="89237" bIns="44618"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spcBef>
                <a:spcPts val="0"/>
              </a:spcBef>
              <a:buNone/>
            </a:pPr>
            <a:r>
              <a:rPr lang="en-US"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current</a:t>
            </a: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7</a:t>
            </a:r>
            <a:r>
              <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a:t>
            </a:r>
            <a:endPar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marL="0" indent="0">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Lifetime ~ 2 min</a:t>
            </a:r>
            <a:endPar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6" name="直接连接符 105">
            <a:extLst>
              <a:ext uri="{FF2B5EF4-FFF2-40B4-BE49-F238E27FC236}">
                <a16:creationId xmlns:a16="http://schemas.microsoft.com/office/drawing/2014/main" id="{B8DE4DB9-F870-4C19-ABAE-658579A33D34}"/>
              </a:ext>
            </a:extLst>
          </p:cNvPr>
          <p:cNvSpPr/>
          <p:nvPr/>
        </p:nvSpPr>
        <p:spPr>
          <a:xfrm>
            <a:off x="10805756" y="3357600"/>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133" name="椭圆 132">
            <a:extLst>
              <a:ext uri="{FF2B5EF4-FFF2-40B4-BE49-F238E27FC236}">
                <a16:creationId xmlns:a16="http://schemas.microsoft.com/office/drawing/2014/main" id="{4B4A694B-2908-4698-AC32-478754CA93C1}"/>
              </a:ext>
            </a:extLst>
          </p:cNvPr>
          <p:cNvSpPr/>
          <p:nvPr/>
        </p:nvSpPr>
        <p:spPr>
          <a:xfrm rot="2700000">
            <a:off x="10778922" y="3636801"/>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pic>
        <p:nvPicPr>
          <p:cNvPr id="136" name="内容占位符 24">
            <a:extLst>
              <a:ext uri="{FF2B5EF4-FFF2-40B4-BE49-F238E27FC236}">
                <a16:creationId xmlns:a16="http://schemas.microsoft.com/office/drawing/2014/main" id="{C0D708D4-13DF-4F8F-85FB-4FB404D6516A}"/>
              </a:ext>
            </a:extLst>
          </p:cNvPr>
          <p:cNvPicPr>
            <a:picLocks noGrp="1" noChangeAspect="1"/>
          </p:cNvPicPr>
          <p:nvPr>
            <p:ph idx="1"/>
          </p:nvPr>
        </p:nvPicPr>
        <p:blipFill>
          <a:blip r:embed="rId10"/>
          <a:stretch>
            <a:fillRect/>
          </a:stretch>
        </p:blipFill>
        <p:spPr>
          <a:xfrm>
            <a:off x="2578742" y="1463545"/>
            <a:ext cx="2392691" cy="1391738"/>
          </a:xfrm>
          <a:prstGeom prst="rect">
            <a:avLst/>
          </a:prstGeom>
        </p:spPr>
      </p:pic>
      <p:sp>
        <p:nvSpPr>
          <p:cNvPr id="134" name="文本框 133">
            <a:extLst>
              <a:ext uri="{FF2B5EF4-FFF2-40B4-BE49-F238E27FC236}">
                <a16:creationId xmlns:a16="http://schemas.microsoft.com/office/drawing/2014/main" id="{5E0E3064-75D2-47DD-9E90-BF12B786E4F3}"/>
              </a:ext>
            </a:extLst>
          </p:cNvPr>
          <p:cNvSpPr txBox="1"/>
          <p:nvPr/>
        </p:nvSpPr>
        <p:spPr>
          <a:xfrm>
            <a:off x="10461196" y="3681401"/>
            <a:ext cx="70493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08.18</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pic>
        <p:nvPicPr>
          <p:cNvPr id="1026" name="Picture 2" descr="273fe7e5-97ee-4a9e-b041-9f3cba67ed73.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762530" y="1434141"/>
            <a:ext cx="2248926" cy="1357131"/>
          </a:xfrm>
          <a:prstGeom prst="rect">
            <a:avLst/>
          </a:prstGeom>
          <a:noFill/>
          <a:extLst>
            <a:ext uri="{909E8E84-426E-40DD-AFC4-6F175D3DCCD1}">
              <a14:hiddenFill xmlns:a14="http://schemas.microsoft.com/office/drawing/2010/main">
                <a:solidFill>
                  <a:srgbClr val="FFFFFF"/>
                </a:solidFill>
              </a14:hiddenFill>
            </a:ext>
          </a:extLst>
        </p:spPr>
      </p:pic>
      <p:sp>
        <p:nvSpPr>
          <p:cNvPr id="73" name="椭圆 72">
            <a:extLst>
              <a:ext uri="{FF2B5EF4-FFF2-40B4-BE49-F238E27FC236}">
                <a16:creationId xmlns:a16="http://schemas.microsoft.com/office/drawing/2014/main" id="{9F3CE5F5-559D-4549-B062-E5B0FEC62AB8}"/>
              </a:ext>
            </a:extLst>
          </p:cNvPr>
          <p:cNvSpPr/>
          <p:nvPr/>
        </p:nvSpPr>
        <p:spPr>
          <a:xfrm>
            <a:off x="3982145" y="2324561"/>
            <a:ext cx="132047" cy="530659"/>
          </a:xfrm>
          <a:prstGeom prst="ellipse">
            <a:avLst/>
          </a:prstGeom>
          <a:noFill/>
          <a:ln w="12700">
            <a:solidFill>
              <a:srgbClr val="0070C0"/>
            </a:solidFill>
            <a:prstDash val="dash"/>
          </a:ln>
        </p:spPr>
        <p:style>
          <a:lnRef idx="2">
            <a:schemeClr val="dk1"/>
          </a:lnRef>
          <a:fillRef idx="1">
            <a:schemeClr val="lt1"/>
          </a:fillRef>
          <a:effectRef idx="0">
            <a:schemeClr val="dk1"/>
          </a:effectRef>
          <a:fontRef idx="minor">
            <a:schemeClr val="dk1"/>
          </a:fontRef>
        </p:style>
        <p:txBody>
          <a:bodyPr lIns="118873" tIns="59438" rIns="118873" bIns="59438" rtlCol="0" anchor="ctr"/>
          <a:lstStyle/>
          <a:p>
            <a:pPr algn="ctr" defTabSz="900797"/>
            <a:endParaRPr lang="zh-CN" altLang="en-US" sz="1314" dirty="0">
              <a:ln>
                <a:solidFill>
                  <a:srgbClr val="FF0000"/>
                </a:solidFill>
              </a:ln>
              <a:solidFill>
                <a:srgbClr val="FFC000"/>
              </a:solidFill>
            </a:endParaRPr>
          </a:p>
        </p:txBody>
      </p:sp>
      <p:sp>
        <p:nvSpPr>
          <p:cNvPr id="137" name="文本框 136">
            <a:extLst>
              <a:ext uri="{FF2B5EF4-FFF2-40B4-BE49-F238E27FC236}">
                <a16:creationId xmlns:a16="http://schemas.microsoft.com/office/drawing/2014/main" id="{18F43889-A3BE-4010-B455-D218076F3CD9}"/>
              </a:ext>
            </a:extLst>
          </p:cNvPr>
          <p:cNvSpPr txBox="1"/>
          <p:nvPr/>
        </p:nvSpPr>
        <p:spPr>
          <a:xfrm>
            <a:off x="3455958" y="1711094"/>
            <a:ext cx="1952128" cy="362539"/>
          </a:xfrm>
          <a:prstGeom prst="rect">
            <a:avLst/>
          </a:prstGeom>
          <a:noFill/>
          <a:ln>
            <a:noFill/>
          </a:ln>
        </p:spPr>
        <p:txBody>
          <a:bodyPr wrap="square" lIns="118873" tIns="59438" rIns="118873" bIns="59438" rtlCol="0">
            <a:spAutoFit/>
          </a:bodyPr>
          <a:lstStyle/>
          <a:p>
            <a:pPr defTabSz="900797"/>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Turn 12 Beam Single</a:t>
            </a:r>
            <a:endParaRPr lang="zh-CN" altLang="en-US"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4" name="任意多边形: 形状 103">
            <a:extLst>
              <a:ext uri="{FF2B5EF4-FFF2-40B4-BE49-F238E27FC236}">
                <a16:creationId xmlns:a16="http://schemas.microsoft.com/office/drawing/2014/main" id="{236D36A7-D71F-4D7C-AAF1-2B75B5783888}"/>
              </a:ext>
            </a:extLst>
          </p:cNvPr>
          <p:cNvSpPr/>
          <p:nvPr/>
        </p:nvSpPr>
        <p:spPr>
          <a:xfrm>
            <a:off x="9749010" y="2821499"/>
            <a:ext cx="2255112"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rgbClr val="FF0000"/>
                </a:solidFill>
                <a:latin typeface="Microsoft YaHei UI" panose="020B0503020204020204" pitchFamily="34" charset="-122"/>
                <a:ea typeface="Microsoft YaHei UI" panose="020B0503020204020204" pitchFamily="34" charset="-122"/>
              </a:rPr>
              <a:t>Beam Current reach 12mA</a:t>
            </a:r>
          </a:p>
        </p:txBody>
      </p:sp>
      <p:pic>
        <p:nvPicPr>
          <p:cNvPr id="97" name="图片 96"/>
          <p:cNvPicPr>
            <a:picLocks noChangeAspect="1"/>
          </p:cNvPicPr>
          <p:nvPr/>
        </p:nvPicPr>
        <p:blipFill>
          <a:blip r:embed="rId12"/>
          <a:stretch>
            <a:fillRect/>
          </a:stretch>
        </p:blipFill>
        <p:spPr>
          <a:xfrm>
            <a:off x="8641241" y="4581125"/>
            <a:ext cx="1873324" cy="311873"/>
          </a:xfrm>
          <a:prstGeom prst="rect">
            <a:avLst/>
          </a:prstGeom>
        </p:spPr>
      </p:pic>
      <p:sp>
        <p:nvSpPr>
          <p:cNvPr id="81" name="内容占位符 1">
            <a:extLst>
              <a:ext uri="{FF2B5EF4-FFF2-40B4-BE49-F238E27FC236}">
                <a16:creationId xmlns:a16="http://schemas.microsoft.com/office/drawing/2014/main" id="{CB0D0D25-B23B-4838-B26F-63D171DD9731}"/>
              </a:ext>
            </a:extLst>
          </p:cNvPr>
          <p:cNvSpPr txBox="1">
            <a:spLocks/>
          </p:cNvSpPr>
          <p:nvPr/>
        </p:nvSpPr>
        <p:spPr>
          <a:xfrm>
            <a:off x="8212489" y="2065129"/>
            <a:ext cx="1673544" cy="532907"/>
          </a:xfrm>
          <a:prstGeom prst="rect">
            <a:avLst/>
          </a:prstGeom>
        </p:spPr>
        <p:txBody>
          <a:bodyPr vert="horz" lIns="89237" tIns="44618" rIns="89237" bIns="44618"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current~ 0.4</a:t>
            </a:r>
            <a:r>
              <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a:t>
            </a:r>
          </a:p>
          <a:p>
            <a:pPr marL="0" indent="0">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lifetime~ 1 min</a:t>
            </a:r>
            <a:endPar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cxnSp>
        <p:nvCxnSpPr>
          <p:cNvPr id="82" name="直接连接符 81">
            <a:extLst>
              <a:ext uri="{FF2B5EF4-FFF2-40B4-BE49-F238E27FC236}">
                <a16:creationId xmlns:a16="http://schemas.microsoft.com/office/drawing/2014/main" id="{BF876198-C359-453F-8C6E-FCC4BE1CC2E7}"/>
              </a:ext>
            </a:extLst>
          </p:cNvPr>
          <p:cNvCxnSpPr>
            <a:cxnSpLocks/>
          </p:cNvCxnSpPr>
          <p:nvPr/>
        </p:nvCxnSpPr>
        <p:spPr>
          <a:xfrm>
            <a:off x="3470866" y="4579116"/>
            <a:ext cx="9537" cy="1251574"/>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135" name="内容占位符 1">
            <a:extLst>
              <a:ext uri="{FF2B5EF4-FFF2-40B4-BE49-F238E27FC236}">
                <a16:creationId xmlns:a16="http://schemas.microsoft.com/office/drawing/2014/main" id="{307A7915-87B1-47F1-8259-03114F0620E7}"/>
              </a:ext>
            </a:extLst>
          </p:cNvPr>
          <p:cNvSpPr txBox="1">
            <a:spLocks/>
          </p:cNvSpPr>
          <p:nvPr/>
        </p:nvSpPr>
        <p:spPr>
          <a:xfrm>
            <a:off x="10384467" y="2035831"/>
            <a:ext cx="1626989" cy="436112"/>
          </a:xfrm>
          <a:prstGeom prst="rect">
            <a:avLst/>
          </a:prstGeom>
        </p:spPr>
        <p:txBody>
          <a:bodyPr vert="horz" lIns="89237" tIns="44618" rIns="89237" bIns="44618"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current  12</a:t>
            </a:r>
            <a:r>
              <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a:t>
            </a:r>
          </a:p>
          <a:p>
            <a:pPr marL="0" indent="0">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Lifetime~ 2 min</a:t>
            </a:r>
            <a:endPar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282634643"/>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1B53BF-31BF-4FAD-BA6B-E60B2E88C73E}"/>
              </a:ext>
            </a:extLst>
          </p:cNvPr>
          <p:cNvSpPr>
            <a:spLocks noGrp="1"/>
          </p:cNvSpPr>
          <p:nvPr>
            <p:ph type="title"/>
          </p:nvPr>
        </p:nvSpPr>
        <p:spPr/>
        <p:txBody>
          <a:bodyPr/>
          <a:lstStyle/>
          <a:p>
            <a:r>
              <a:rPr lang="en-US" altLang="zh-CN" dirty="0">
                <a:solidFill>
                  <a:schemeClr val="tx1"/>
                </a:solidFill>
              </a:rPr>
              <a:t>Round 2: Increase current, up to ~40 mA (9.12-9.26)</a:t>
            </a:r>
            <a:endParaRPr lang="zh-CN" altLang="en-US" sz="2625" dirty="0">
              <a:solidFill>
                <a:schemeClr val="tx1"/>
              </a:solidFill>
            </a:endParaRPr>
          </a:p>
        </p:txBody>
      </p:sp>
      <p:pic>
        <p:nvPicPr>
          <p:cNvPr id="102" name="Picture 2"/>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t="2729" r="509"/>
          <a:stretch/>
        </p:blipFill>
        <p:spPr bwMode="auto">
          <a:xfrm>
            <a:off x="1076019" y="1323792"/>
            <a:ext cx="9774255" cy="4752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文本框 3"/>
          <p:cNvSpPr txBox="1"/>
          <p:nvPr/>
        </p:nvSpPr>
        <p:spPr>
          <a:xfrm>
            <a:off x="2792420" y="1090743"/>
            <a:ext cx="5006373" cy="612479"/>
          </a:xfrm>
          <a:prstGeom prst="rect">
            <a:avLst/>
          </a:prstGeom>
          <a:noFill/>
        </p:spPr>
        <p:txBody>
          <a:bodyPr wrap="square" lIns="118873" tIns="59438" rIns="118873" bIns="59438" rtlCol="0">
            <a:spAutoFit/>
          </a:bodyPr>
          <a:lstStyle/>
          <a:p>
            <a:pPr defTabSz="900797"/>
            <a:r>
              <a:rPr lang="en-US" altLang="zh-CN" sz="1600" dirty="0">
                <a:latin typeface="Times New Roman" panose="02020603050405020304" pitchFamily="18" charset="0"/>
                <a:cs typeface="Times New Roman" panose="02020603050405020304" pitchFamily="18" charset="0"/>
              </a:rPr>
              <a:t>Replace the vacuum box in R20 area to solve the vacuum limitation bottleneck</a:t>
            </a:r>
            <a:endParaRPr lang="zh-CN" altLang="en-US" sz="1708" b="1" dirty="0">
              <a:solidFill>
                <a:srgbClr val="000000"/>
              </a:solidFill>
              <a:latin typeface="Times New Roman" panose="02020603050405020304" pitchFamily="18" charset="0"/>
              <a:cs typeface="Times New Roman" panose="02020603050405020304" pitchFamily="18" charset="0"/>
            </a:endParaRPr>
          </a:p>
        </p:txBody>
      </p:sp>
      <p:sp>
        <p:nvSpPr>
          <p:cNvPr id="107" name="文本框 106"/>
          <p:cNvSpPr txBox="1"/>
          <p:nvPr/>
        </p:nvSpPr>
        <p:spPr>
          <a:xfrm>
            <a:off x="3454935" y="2988765"/>
            <a:ext cx="5006373" cy="645694"/>
          </a:xfrm>
          <a:prstGeom prst="rect">
            <a:avLst/>
          </a:prstGeom>
          <a:noFill/>
        </p:spPr>
        <p:txBody>
          <a:bodyPr wrap="square" lIns="118873" tIns="59438" rIns="118873" bIns="59438" rtlCol="0">
            <a:spAutoFit/>
          </a:bodyPr>
          <a:lstStyle/>
          <a:p>
            <a:pPr defTabSz="900797"/>
            <a:r>
              <a:rPr lang="en-US" altLang="zh-CN" sz="1708" dirty="0">
                <a:solidFill>
                  <a:srgbClr val="000000"/>
                </a:solidFill>
                <a:latin typeface="Times New Roman" panose="02020603050405020304" pitchFamily="18" charset="0"/>
                <a:cs typeface="Times New Roman" panose="02020603050405020304" pitchFamily="18" charset="0"/>
              </a:rPr>
              <a:t>Replace the injection pulse impactor to solve the bottleneck of flow intensity limitation</a:t>
            </a:r>
            <a:endParaRPr lang="zh-CN" altLang="en-US" sz="1708" dirty="0">
              <a:solidFill>
                <a:srgbClr val="000000"/>
              </a:solidFill>
              <a:latin typeface="Times New Roman" panose="02020603050405020304" pitchFamily="18" charset="0"/>
              <a:cs typeface="Times New Roman" panose="02020603050405020304" pitchFamily="18" charset="0"/>
            </a:endParaRPr>
          </a:p>
        </p:txBody>
      </p:sp>
      <p:cxnSp>
        <p:nvCxnSpPr>
          <p:cNvPr id="17" name="直接连接符 16">
            <a:extLst>
              <a:ext uri="{FF2B5EF4-FFF2-40B4-BE49-F238E27FC236}">
                <a16:creationId xmlns:a16="http://schemas.microsoft.com/office/drawing/2014/main" id="{113E1D44-5C80-4BBD-B041-CD80611B8A48}"/>
              </a:ext>
            </a:extLst>
          </p:cNvPr>
          <p:cNvCxnSpPr>
            <a:cxnSpLocks/>
          </p:cNvCxnSpPr>
          <p:nvPr/>
        </p:nvCxnSpPr>
        <p:spPr>
          <a:xfrm flipH="1">
            <a:off x="3010611" y="1668036"/>
            <a:ext cx="17652" cy="1158840"/>
          </a:xfrm>
          <a:prstGeom prst="line">
            <a:avLst/>
          </a:prstGeom>
          <a:ln w="6350">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113E1D44-5C80-4BBD-B041-CD80611B8A48}"/>
              </a:ext>
            </a:extLst>
          </p:cNvPr>
          <p:cNvCxnSpPr>
            <a:cxnSpLocks/>
          </p:cNvCxnSpPr>
          <p:nvPr/>
        </p:nvCxnSpPr>
        <p:spPr>
          <a:xfrm flipH="1">
            <a:off x="3028263" y="3270778"/>
            <a:ext cx="17652" cy="2300783"/>
          </a:xfrm>
          <a:prstGeom prst="line">
            <a:avLst/>
          </a:prstGeom>
          <a:ln w="6350">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flipV="1">
            <a:off x="3367931" y="2976030"/>
            <a:ext cx="5542425" cy="2052703"/>
          </a:xfrm>
          <a:prstGeom prst="straightConnector1">
            <a:avLst/>
          </a:prstGeom>
          <a:ln w="349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flipV="1">
            <a:off x="9059074" y="3298644"/>
            <a:ext cx="1760026" cy="12968"/>
          </a:xfrm>
          <a:prstGeom prst="straightConnector1">
            <a:avLst/>
          </a:prstGeom>
          <a:ln w="349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9327016" y="2914863"/>
            <a:ext cx="1548118" cy="382866"/>
          </a:xfrm>
          <a:prstGeom prst="rect">
            <a:avLst/>
          </a:prstGeom>
        </p:spPr>
        <p:txBody>
          <a:bodyPr wrap="none" lIns="118873" tIns="59438" rIns="118873" bIns="59438">
            <a:spAutoFit/>
          </a:bodyPr>
          <a:lstStyle/>
          <a:p>
            <a:pPr defTabSz="900797"/>
            <a:r>
              <a:rPr lang="en-US" altLang="zh-CN" sz="1708" dirty="0">
                <a:solidFill>
                  <a:srgbClr val="000000"/>
                </a:solidFill>
                <a:latin typeface="Times New Roman" panose="02020603050405020304" pitchFamily="18" charset="0"/>
                <a:cs typeface="Times New Roman" panose="02020603050405020304" pitchFamily="18" charset="0"/>
              </a:rPr>
              <a:t>Beam cleaning</a:t>
            </a:r>
            <a:endParaRPr lang="zh-CN" altLang="en-US" sz="1708" dirty="0">
              <a:solidFill>
                <a:srgbClr val="000000"/>
              </a:solidFill>
              <a:latin typeface="Times New Roman" panose="02020603050405020304" pitchFamily="18" charset="0"/>
              <a:cs typeface="Times New Roman" panose="02020603050405020304" pitchFamily="18" charset="0"/>
            </a:endParaRPr>
          </a:p>
        </p:txBody>
      </p:sp>
      <p:sp>
        <p:nvSpPr>
          <p:cNvPr id="13" name="椭圆 12"/>
          <p:cNvSpPr/>
          <p:nvPr/>
        </p:nvSpPr>
        <p:spPr>
          <a:xfrm>
            <a:off x="9691784" y="5639375"/>
            <a:ext cx="97779" cy="98527"/>
          </a:xfrm>
          <a:prstGeom prst="ellipse">
            <a:avLst/>
          </a:prstGeom>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lIns="118873" tIns="59438" rIns="118873" bIns="59438" rtlCol="0" anchor="ctr"/>
          <a:lstStyle/>
          <a:p>
            <a:pPr algn="ctr" defTabSz="900797"/>
            <a:endParaRPr lang="zh-CN" altLang="en-US" sz="1708">
              <a:solidFill>
                <a:srgbClr val="FFFFFF"/>
              </a:solidFill>
            </a:endParaRPr>
          </a:p>
        </p:txBody>
      </p:sp>
      <p:cxnSp>
        <p:nvCxnSpPr>
          <p:cNvPr id="14" name="直接箭头连接符 13"/>
          <p:cNvCxnSpPr/>
          <p:nvPr/>
        </p:nvCxnSpPr>
        <p:spPr>
          <a:xfrm>
            <a:off x="9788163" y="5688636"/>
            <a:ext cx="968117" cy="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7"/>
          <p:cNvSpPr txBox="1"/>
          <p:nvPr/>
        </p:nvSpPr>
        <p:spPr>
          <a:xfrm>
            <a:off x="9691785" y="5058778"/>
            <a:ext cx="1676403" cy="564774"/>
          </a:xfrm>
          <a:prstGeom prst="rect">
            <a:avLst/>
          </a:prstGeom>
          <a:solidFill>
            <a:srgbClr val="002060"/>
          </a:solidFill>
        </p:spPr>
        <p:txBody>
          <a:bodyPr wrap="square" lIns="118873" tIns="59438" rIns="118873" bIns="59438" rtlCol="0">
            <a:spAutoFit/>
          </a:bodyPr>
          <a:lstStyle/>
          <a:p>
            <a:pPr defTabSz="900797"/>
            <a:r>
              <a:rPr lang="en-US" altLang="zh-CN" sz="1445" dirty="0">
                <a:solidFill>
                  <a:srgbClr val="FFFFFF"/>
                </a:solidFill>
                <a:latin typeface="Times New Roman" panose="02020603050405020304" pitchFamily="18" charset="0"/>
                <a:cs typeface="Times New Roman" panose="02020603050405020304" pitchFamily="18" charset="0"/>
              </a:rPr>
              <a:t>9-23</a:t>
            </a:r>
            <a:r>
              <a:rPr lang="zh-CN" altLang="en-US" sz="1445" dirty="0">
                <a:solidFill>
                  <a:srgbClr val="FFFFFF"/>
                </a:solidFill>
                <a:latin typeface="Times New Roman" panose="02020603050405020304" pitchFamily="18" charset="0"/>
                <a:cs typeface="Times New Roman" panose="02020603050405020304" pitchFamily="18" charset="0"/>
              </a:rPr>
              <a:t> </a:t>
            </a:r>
            <a:r>
              <a:rPr lang="en-US" altLang="zh-CN" sz="1445" dirty="0">
                <a:solidFill>
                  <a:srgbClr val="FFFFFF"/>
                </a:solidFill>
                <a:latin typeface="Times New Roman" panose="02020603050405020304" pitchFamily="18" charset="0"/>
                <a:cs typeface="Times New Roman" panose="02020603050405020304" pitchFamily="18" charset="0"/>
              </a:rPr>
              <a:t>Beamline</a:t>
            </a:r>
            <a:r>
              <a:rPr lang="zh-CN" altLang="en-US" sz="1445" dirty="0">
                <a:solidFill>
                  <a:srgbClr val="FFFFFF"/>
                </a:solidFill>
                <a:latin typeface="Times New Roman" panose="02020603050405020304" pitchFamily="18" charset="0"/>
                <a:cs typeface="Times New Roman" panose="02020603050405020304" pitchFamily="18" charset="0"/>
              </a:rPr>
              <a:t> </a:t>
            </a:r>
            <a:r>
              <a:rPr lang="en-US" altLang="zh-CN" sz="1445" dirty="0">
                <a:solidFill>
                  <a:srgbClr val="FFFFFF"/>
                </a:solidFill>
                <a:latin typeface="Times New Roman" panose="02020603050405020304" pitchFamily="18" charset="0"/>
                <a:cs typeface="Times New Roman" panose="02020603050405020304" pitchFamily="18" charset="0"/>
              </a:rPr>
              <a:t>commissioning</a:t>
            </a:r>
            <a:endParaRPr lang="zh-CN" altLang="en-US" sz="1445"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3756701"/>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80289" y="1655758"/>
            <a:ext cx="10718988" cy="4734517"/>
          </a:xfrm>
        </p:spPr>
        <p:txBody>
          <a:bodyPr/>
          <a:lstStyle/>
          <a:p>
            <a:endParaRPr lang="zh-CN" altLang="en-US"/>
          </a:p>
        </p:txBody>
      </p:sp>
      <p:sp>
        <p:nvSpPr>
          <p:cNvPr id="3" name="标题 2"/>
          <p:cNvSpPr>
            <a:spLocks noGrp="1"/>
          </p:cNvSpPr>
          <p:nvPr>
            <p:ph type="title"/>
          </p:nvPr>
        </p:nvSpPr>
        <p:spPr>
          <a:xfrm>
            <a:off x="780289" y="517750"/>
            <a:ext cx="11062684" cy="837308"/>
          </a:xfrm>
        </p:spPr>
        <p:txBody>
          <a:bodyPr/>
          <a:lstStyle/>
          <a:p>
            <a:r>
              <a:rPr lang="en-US" altLang="zh-CN" sz="3200" b="0" dirty="0">
                <a:solidFill>
                  <a:schemeClr val="tx1"/>
                </a:solidFill>
              </a:rPr>
              <a:t>Round 3: Launch the first light</a:t>
            </a:r>
            <a:br>
              <a:rPr lang="en-US" altLang="zh-CN" sz="3200" b="0" dirty="0">
                <a:solidFill>
                  <a:schemeClr val="tx1"/>
                </a:solidFill>
              </a:rPr>
            </a:br>
            <a:r>
              <a:rPr lang="en-US" altLang="zh-CN" sz="3200" b="0" dirty="0">
                <a:solidFill>
                  <a:schemeClr val="tx1"/>
                </a:solidFill>
              </a:rPr>
              <a:t>and conduct beamline-related experiments (10.5-11.1)</a:t>
            </a:r>
            <a:endParaRPr lang="zh-CN" altLang="en-US" sz="2400" b="0" dirty="0">
              <a:solidFill>
                <a:schemeClr val="tx1"/>
              </a:solidFill>
            </a:endParaRPr>
          </a:p>
        </p:txBody>
      </p:sp>
      <p:sp>
        <p:nvSpPr>
          <p:cNvPr id="4" name="内容占位符 2"/>
          <p:cNvSpPr txBox="1">
            <a:spLocks/>
          </p:cNvSpPr>
          <p:nvPr/>
        </p:nvSpPr>
        <p:spPr>
          <a:xfrm>
            <a:off x="689929" y="1632287"/>
            <a:ext cx="10812143" cy="4459696"/>
          </a:xfrm>
          <a:prstGeom prst="rect">
            <a:avLst/>
          </a:prstGeom>
        </p:spPr>
        <p:txBody>
          <a:bodyPr vert="horz" lIns="120135" tIns="60067" rIns="120135" bIns="60067"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endParaRPr lang="zh-CN" altLang="en-US" sz="4204" dirty="0">
              <a:solidFill>
                <a:sysClr val="windowText" lastClr="000000"/>
              </a:solidFill>
              <a:ea typeface="宋体"/>
            </a:endParaRPr>
          </a:p>
        </p:txBody>
      </p:sp>
      <p:pic>
        <p:nvPicPr>
          <p:cNvPr id="5" name="Picture 2" descr="https://logbook.ihep.ac.cn/files/20241030/bde19a59-7381-4afb-9e11-80d5bbe1e90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691" y="1447606"/>
            <a:ext cx="10835792" cy="4958927"/>
          </a:xfrm>
          <a:prstGeom prst="rect">
            <a:avLst/>
          </a:prstGeom>
          <a:noFill/>
          <a:extLst>
            <a:ext uri="{909E8E84-426E-40DD-AFC4-6F175D3DCCD1}">
              <a14:hiddenFill xmlns:a14="http://schemas.microsoft.com/office/drawing/2010/main">
                <a:solidFill>
                  <a:srgbClr val="FFFFFF"/>
                </a:solidFill>
              </a14:hiddenFill>
            </a:ext>
          </a:extLst>
        </p:spPr>
      </p:pic>
      <p:cxnSp>
        <p:nvCxnSpPr>
          <p:cNvPr id="6" name="直接连接符 5"/>
          <p:cNvCxnSpPr/>
          <p:nvPr/>
        </p:nvCxnSpPr>
        <p:spPr>
          <a:xfrm flipV="1">
            <a:off x="3257852" y="1892403"/>
            <a:ext cx="0" cy="4190848"/>
          </a:xfrm>
          <a:prstGeom prst="line">
            <a:avLst/>
          </a:prstGeom>
          <a:noFill/>
          <a:ln w="34925" cap="flat" cmpd="sng" algn="ctr">
            <a:solidFill>
              <a:sysClr val="windowText" lastClr="000000"/>
            </a:solidFill>
            <a:prstDash val="dash"/>
            <a:tailEnd type="none"/>
          </a:ln>
          <a:effectLst/>
        </p:spPr>
      </p:cxnSp>
      <p:sp>
        <p:nvSpPr>
          <p:cNvPr id="7" name="TextBox 6"/>
          <p:cNvSpPr txBox="1"/>
          <p:nvPr/>
        </p:nvSpPr>
        <p:spPr>
          <a:xfrm>
            <a:off x="2129748" y="1471556"/>
            <a:ext cx="709537" cy="334835"/>
          </a:xfrm>
          <a:prstGeom prst="rect">
            <a:avLst/>
          </a:prstGeom>
          <a:noFill/>
        </p:spPr>
        <p:txBody>
          <a:bodyPr wrap="square" rtlCol="0">
            <a:spAutoFit/>
          </a:bodyPr>
          <a:lstStyle/>
          <a:p>
            <a:r>
              <a:rPr lang="en-US" altLang="zh-CN" sz="1576" dirty="0">
                <a:solidFill>
                  <a:prstClr val="black"/>
                </a:solidFill>
                <a:latin typeface="Times New Roman" panose="02020603050405020304" pitchFamily="18" charset="0"/>
                <a:cs typeface="Times New Roman" panose="02020603050405020304" pitchFamily="18" charset="0"/>
              </a:rPr>
              <a:t>Start</a:t>
            </a:r>
            <a:endParaRPr lang="zh-CN" altLang="en-US" sz="1576" dirty="0">
              <a:solidFill>
                <a:prstClr val="black"/>
              </a:solidFill>
              <a:latin typeface="Times New Roman" panose="02020603050405020304" pitchFamily="18" charset="0"/>
              <a:cs typeface="Times New Roman" panose="02020603050405020304" pitchFamily="18" charset="0"/>
            </a:endParaRPr>
          </a:p>
        </p:txBody>
      </p:sp>
      <p:cxnSp>
        <p:nvCxnSpPr>
          <p:cNvPr id="8" name="直接连接符 7"/>
          <p:cNvCxnSpPr/>
          <p:nvPr/>
        </p:nvCxnSpPr>
        <p:spPr>
          <a:xfrm flipV="1">
            <a:off x="5812185" y="1894927"/>
            <a:ext cx="0" cy="4190848"/>
          </a:xfrm>
          <a:prstGeom prst="line">
            <a:avLst/>
          </a:prstGeom>
          <a:noFill/>
          <a:ln w="34925" cap="flat" cmpd="sng" algn="ctr">
            <a:solidFill>
              <a:sysClr val="windowText" lastClr="000000"/>
            </a:solidFill>
            <a:prstDash val="dash"/>
            <a:tailEnd type="none"/>
          </a:ln>
          <a:effectLst/>
        </p:spPr>
      </p:cxnSp>
      <p:sp>
        <p:nvSpPr>
          <p:cNvPr id="10" name="TextBox 9"/>
          <p:cNvSpPr txBox="1"/>
          <p:nvPr/>
        </p:nvSpPr>
        <p:spPr>
          <a:xfrm>
            <a:off x="5799964" y="1437981"/>
            <a:ext cx="2459729" cy="334835"/>
          </a:xfrm>
          <a:prstGeom prst="rect">
            <a:avLst/>
          </a:prstGeom>
          <a:noFill/>
        </p:spPr>
        <p:txBody>
          <a:bodyPr wrap="square" rtlCol="0">
            <a:spAutoFit/>
          </a:bodyPr>
          <a:lstStyle/>
          <a:p>
            <a:r>
              <a:rPr lang="en-US" altLang="zh-CN" sz="1576" dirty="0">
                <a:solidFill>
                  <a:prstClr val="black"/>
                </a:solidFill>
                <a:latin typeface="Times New Roman" panose="02020603050405020304" pitchFamily="18" charset="0"/>
                <a:cs typeface="Times New Roman" panose="02020603050405020304" pitchFamily="18" charset="0"/>
              </a:rPr>
              <a:t>Beam</a:t>
            </a:r>
            <a:r>
              <a:rPr lang="zh-CN" altLang="en-US" sz="1576" dirty="0">
                <a:solidFill>
                  <a:prstClr val="black"/>
                </a:solidFill>
                <a:latin typeface="Times New Roman" panose="02020603050405020304" pitchFamily="18" charset="0"/>
                <a:cs typeface="Times New Roman" panose="02020603050405020304" pitchFamily="18" charset="0"/>
              </a:rPr>
              <a:t> </a:t>
            </a:r>
            <a:r>
              <a:rPr lang="en-US" altLang="zh-CN" sz="1576" dirty="0">
                <a:solidFill>
                  <a:prstClr val="black"/>
                </a:solidFill>
                <a:latin typeface="Times New Roman" panose="02020603050405020304" pitchFamily="18" charset="0"/>
                <a:cs typeface="Times New Roman" panose="02020603050405020304" pitchFamily="18" charset="0"/>
              </a:rPr>
              <a:t>Commissioning</a:t>
            </a:r>
            <a:endParaRPr lang="zh-CN" altLang="en-US" sz="1576" dirty="0">
              <a:solidFill>
                <a:prstClr val="black"/>
              </a:solidFill>
              <a:latin typeface="Times New Roman" panose="02020603050405020304" pitchFamily="18" charset="0"/>
              <a:cs typeface="Times New Roman" panose="02020603050405020304" pitchFamily="18" charset="0"/>
            </a:endParaRPr>
          </a:p>
        </p:txBody>
      </p:sp>
      <p:cxnSp>
        <p:nvCxnSpPr>
          <p:cNvPr id="11" name="直接连接符 10"/>
          <p:cNvCxnSpPr/>
          <p:nvPr/>
        </p:nvCxnSpPr>
        <p:spPr>
          <a:xfrm flipV="1">
            <a:off x="9690988" y="1892402"/>
            <a:ext cx="0" cy="4190848"/>
          </a:xfrm>
          <a:prstGeom prst="line">
            <a:avLst/>
          </a:prstGeom>
          <a:noFill/>
          <a:ln w="34925" cap="flat" cmpd="sng" algn="ctr">
            <a:solidFill>
              <a:sysClr val="windowText" lastClr="000000"/>
            </a:solidFill>
            <a:prstDash val="dash"/>
            <a:tailEnd type="none"/>
          </a:ln>
          <a:effectLst/>
        </p:spPr>
      </p:cxnSp>
      <p:cxnSp>
        <p:nvCxnSpPr>
          <p:cNvPr id="12" name="直接连接符 11"/>
          <p:cNvCxnSpPr/>
          <p:nvPr/>
        </p:nvCxnSpPr>
        <p:spPr>
          <a:xfrm flipV="1">
            <a:off x="9123359" y="1902700"/>
            <a:ext cx="0" cy="4190848"/>
          </a:xfrm>
          <a:prstGeom prst="line">
            <a:avLst/>
          </a:prstGeom>
          <a:noFill/>
          <a:ln w="34925" cap="flat" cmpd="sng" algn="ctr">
            <a:solidFill>
              <a:sysClr val="windowText" lastClr="000000"/>
            </a:solidFill>
            <a:prstDash val="dash"/>
            <a:tailEnd type="none"/>
          </a:ln>
          <a:effectLst/>
        </p:spPr>
      </p:cxnSp>
      <p:sp>
        <p:nvSpPr>
          <p:cNvPr id="13" name="TextBox 12"/>
          <p:cNvSpPr txBox="1"/>
          <p:nvPr/>
        </p:nvSpPr>
        <p:spPr>
          <a:xfrm>
            <a:off x="8551184" y="1418591"/>
            <a:ext cx="2838149" cy="334835"/>
          </a:xfrm>
          <a:prstGeom prst="rect">
            <a:avLst/>
          </a:prstGeom>
          <a:noFill/>
        </p:spPr>
        <p:txBody>
          <a:bodyPr wrap="square" rtlCol="0">
            <a:spAutoFit/>
          </a:bodyPr>
          <a:lstStyle/>
          <a:p>
            <a:r>
              <a:rPr lang="en-US" altLang="zh-CN" sz="1576" dirty="0">
                <a:solidFill>
                  <a:prstClr val="black"/>
                </a:solidFill>
                <a:latin typeface="Times New Roman" panose="02020603050405020304" pitchFamily="18" charset="0"/>
                <a:cs typeface="Times New Roman" panose="02020603050405020304" pitchFamily="18" charset="0"/>
              </a:rPr>
              <a:t>Large</a:t>
            </a:r>
            <a:r>
              <a:rPr lang="zh-CN" altLang="en-US" sz="1576" dirty="0">
                <a:solidFill>
                  <a:prstClr val="black"/>
                </a:solidFill>
                <a:latin typeface="Times New Roman" panose="02020603050405020304" pitchFamily="18" charset="0"/>
                <a:cs typeface="Times New Roman" panose="02020603050405020304" pitchFamily="18" charset="0"/>
              </a:rPr>
              <a:t> </a:t>
            </a:r>
            <a:r>
              <a:rPr lang="en-US" altLang="zh-CN" sz="1576" dirty="0">
                <a:solidFill>
                  <a:prstClr val="black"/>
                </a:solidFill>
                <a:latin typeface="Times New Roman" panose="02020603050405020304" pitchFamily="18" charset="0"/>
                <a:cs typeface="Times New Roman" panose="02020603050405020304" pitchFamily="18" charset="0"/>
              </a:rPr>
              <a:t>Current</a:t>
            </a:r>
            <a:r>
              <a:rPr lang="zh-CN" altLang="en-US" sz="1576" dirty="0">
                <a:solidFill>
                  <a:prstClr val="black"/>
                </a:solidFill>
                <a:latin typeface="Times New Roman" panose="02020603050405020304" pitchFamily="18" charset="0"/>
                <a:cs typeface="Times New Roman" panose="02020603050405020304" pitchFamily="18" charset="0"/>
              </a:rPr>
              <a:t> </a:t>
            </a:r>
            <a:r>
              <a:rPr lang="en-US" altLang="zh-CN" sz="1576" dirty="0">
                <a:solidFill>
                  <a:prstClr val="black"/>
                </a:solidFill>
                <a:latin typeface="Times New Roman" panose="02020603050405020304" pitchFamily="18" charset="0"/>
                <a:cs typeface="Times New Roman" panose="02020603050405020304" pitchFamily="18" charset="0"/>
              </a:rPr>
              <a:t>Experiment</a:t>
            </a:r>
            <a:endParaRPr lang="zh-CN" altLang="en-US" sz="1576" dirty="0">
              <a:solidFill>
                <a:prstClr val="black"/>
              </a:solidFill>
              <a:latin typeface="Times New Roman" panose="02020603050405020304" pitchFamily="18" charset="0"/>
              <a:cs typeface="Times New Roman" panose="02020603050405020304" pitchFamily="18" charset="0"/>
            </a:endParaRPr>
          </a:p>
        </p:txBody>
      </p:sp>
      <p:cxnSp>
        <p:nvCxnSpPr>
          <p:cNvPr id="14" name="直接连接符 13"/>
          <p:cNvCxnSpPr/>
          <p:nvPr/>
        </p:nvCxnSpPr>
        <p:spPr>
          <a:xfrm flipV="1">
            <a:off x="7893494" y="1902700"/>
            <a:ext cx="0" cy="4190848"/>
          </a:xfrm>
          <a:prstGeom prst="line">
            <a:avLst/>
          </a:prstGeom>
          <a:noFill/>
          <a:ln w="34925" cap="flat" cmpd="sng" algn="ctr">
            <a:solidFill>
              <a:sysClr val="windowText" lastClr="000000"/>
            </a:solidFill>
            <a:prstDash val="dash"/>
            <a:tailEnd type="none"/>
          </a:ln>
          <a:effectLst/>
        </p:spPr>
      </p:cxnSp>
      <p:cxnSp>
        <p:nvCxnSpPr>
          <p:cNvPr id="15" name="直接连接符 14"/>
          <p:cNvCxnSpPr/>
          <p:nvPr/>
        </p:nvCxnSpPr>
        <p:spPr>
          <a:xfrm flipV="1">
            <a:off x="10542433" y="1920630"/>
            <a:ext cx="0" cy="4190848"/>
          </a:xfrm>
          <a:prstGeom prst="line">
            <a:avLst/>
          </a:prstGeom>
          <a:noFill/>
          <a:ln w="34925" cap="flat" cmpd="sng" algn="ctr">
            <a:solidFill>
              <a:sysClr val="windowText" lastClr="000000"/>
            </a:solidFill>
            <a:prstDash val="dash"/>
            <a:tailEnd type="none"/>
          </a:ln>
          <a:effectLst/>
        </p:spPr>
      </p:cxnSp>
      <p:cxnSp>
        <p:nvCxnSpPr>
          <p:cNvPr id="16" name="直接连接符 15"/>
          <p:cNvCxnSpPr/>
          <p:nvPr/>
        </p:nvCxnSpPr>
        <p:spPr>
          <a:xfrm flipV="1">
            <a:off x="11204666" y="1892400"/>
            <a:ext cx="0" cy="4190848"/>
          </a:xfrm>
          <a:prstGeom prst="line">
            <a:avLst/>
          </a:prstGeom>
          <a:noFill/>
          <a:ln w="34925" cap="flat" cmpd="sng" algn="ctr">
            <a:solidFill>
              <a:sysClr val="windowText" lastClr="000000"/>
            </a:solidFill>
            <a:prstDash val="dash"/>
            <a:tailEnd type="none"/>
          </a:ln>
          <a:effectLst/>
        </p:spPr>
      </p:cxnSp>
      <p:sp>
        <p:nvSpPr>
          <p:cNvPr id="17" name="TextBox 16"/>
          <p:cNvSpPr txBox="1"/>
          <p:nvPr/>
        </p:nvSpPr>
        <p:spPr>
          <a:xfrm>
            <a:off x="9115679" y="6404752"/>
            <a:ext cx="2664295" cy="334835"/>
          </a:xfrm>
          <a:prstGeom prst="rect">
            <a:avLst/>
          </a:prstGeom>
          <a:noFill/>
        </p:spPr>
        <p:txBody>
          <a:bodyPr wrap="square" rtlCol="0">
            <a:spAutoFit/>
          </a:bodyPr>
          <a:lstStyle/>
          <a:p>
            <a:r>
              <a:rPr lang="en-US" altLang="zh-CN" sz="1576" dirty="0">
                <a:solidFill>
                  <a:prstClr val="black"/>
                </a:solidFill>
                <a:latin typeface="Times New Roman" panose="02020603050405020304" pitchFamily="18" charset="0"/>
                <a:cs typeface="Times New Roman" panose="02020603050405020304" pitchFamily="18" charset="0"/>
              </a:rPr>
              <a:t>Beamline commissioning</a:t>
            </a:r>
            <a:endParaRPr lang="zh-CN" altLang="en-US" sz="1576" dirty="0">
              <a:solidFill>
                <a:prstClr val="black"/>
              </a:solidFill>
              <a:latin typeface="Times New Roman" panose="02020603050405020304" pitchFamily="18" charset="0"/>
              <a:cs typeface="Times New Roman" panose="02020603050405020304" pitchFamily="18" charset="0"/>
            </a:endParaRPr>
          </a:p>
        </p:txBody>
      </p:sp>
      <p:cxnSp>
        <p:nvCxnSpPr>
          <p:cNvPr id="18" name="直接箭头连接符 17"/>
          <p:cNvCxnSpPr/>
          <p:nvPr/>
        </p:nvCxnSpPr>
        <p:spPr>
          <a:xfrm flipH="1" flipV="1">
            <a:off x="9495109" y="6129406"/>
            <a:ext cx="451860" cy="295056"/>
          </a:xfrm>
          <a:prstGeom prst="straightConnector1">
            <a:avLst/>
          </a:prstGeom>
          <a:noFill/>
          <a:ln w="34925" cap="flat" cmpd="sng" algn="ctr">
            <a:solidFill>
              <a:sysClr val="windowText" lastClr="000000"/>
            </a:solidFill>
            <a:prstDash val="solid"/>
            <a:tailEnd type="arrow"/>
          </a:ln>
          <a:effectLst/>
        </p:spPr>
      </p:cxnSp>
      <p:cxnSp>
        <p:nvCxnSpPr>
          <p:cNvPr id="19" name="直接箭头连接符 18"/>
          <p:cNvCxnSpPr/>
          <p:nvPr/>
        </p:nvCxnSpPr>
        <p:spPr>
          <a:xfrm flipV="1">
            <a:off x="10447827" y="6085773"/>
            <a:ext cx="283815" cy="320759"/>
          </a:xfrm>
          <a:prstGeom prst="straightConnector1">
            <a:avLst/>
          </a:prstGeom>
          <a:noFill/>
          <a:ln w="34925" cap="flat" cmpd="sng" algn="ctr">
            <a:solidFill>
              <a:sysClr val="windowText" lastClr="000000"/>
            </a:solidFill>
            <a:prstDash val="solid"/>
            <a:tailEnd type="arrow"/>
          </a:ln>
          <a:effectLst/>
        </p:spPr>
      </p:cxnSp>
      <p:sp>
        <p:nvSpPr>
          <p:cNvPr id="20" name="矩形 19"/>
          <p:cNvSpPr/>
          <p:nvPr/>
        </p:nvSpPr>
        <p:spPr>
          <a:xfrm>
            <a:off x="7893495" y="1875415"/>
            <a:ext cx="1229865" cy="4190845"/>
          </a:xfrm>
          <a:prstGeom prst="rect">
            <a:avLst/>
          </a:prstGeom>
          <a:solidFill>
            <a:srgbClr val="FF9966">
              <a:alpha val="33000"/>
            </a:srgbClr>
          </a:solidFill>
          <a:ln w="25400" cap="flat" cmpd="sng" algn="ctr">
            <a:noFill/>
            <a:prstDash val="solid"/>
          </a:ln>
          <a:effectLst/>
        </p:spPr>
        <p:txBody>
          <a:bodyPr rtlCol="0" anchor="ctr"/>
          <a:lstStyle/>
          <a:p>
            <a:pPr algn="ctr" defTabSz="1201322">
              <a:defRPr/>
            </a:pPr>
            <a:endParaRPr lang="zh-CN" altLang="en-US" sz="4729" b="1" kern="0">
              <a:solidFill>
                <a:srgbClr val="FFFFFF"/>
              </a:solidFill>
              <a:latin typeface="Arial"/>
              <a:ea typeface="黑体"/>
            </a:endParaRPr>
          </a:p>
        </p:txBody>
      </p:sp>
      <p:sp>
        <p:nvSpPr>
          <p:cNvPr id="21" name="矩形 20"/>
          <p:cNvSpPr/>
          <p:nvPr/>
        </p:nvSpPr>
        <p:spPr>
          <a:xfrm>
            <a:off x="9721038" y="1875413"/>
            <a:ext cx="821395" cy="4190845"/>
          </a:xfrm>
          <a:prstGeom prst="rect">
            <a:avLst/>
          </a:prstGeom>
          <a:solidFill>
            <a:srgbClr val="FF9966">
              <a:alpha val="33000"/>
            </a:srgbClr>
          </a:solidFill>
          <a:ln w="25400" cap="flat" cmpd="sng" algn="ctr">
            <a:noFill/>
            <a:prstDash val="solid"/>
          </a:ln>
          <a:effectLst/>
        </p:spPr>
        <p:txBody>
          <a:bodyPr rtlCol="0" anchor="ctr"/>
          <a:lstStyle/>
          <a:p>
            <a:pPr algn="ctr" defTabSz="1201322">
              <a:defRPr/>
            </a:pPr>
            <a:endParaRPr lang="zh-CN" altLang="en-US" sz="4729" b="1" kern="0">
              <a:solidFill>
                <a:srgbClr val="FFFFFF"/>
              </a:solidFill>
              <a:latin typeface="Arial"/>
              <a:ea typeface="黑体"/>
            </a:endParaRPr>
          </a:p>
        </p:txBody>
      </p:sp>
      <p:sp>
        <p:nvSpPr>
          <p:cNvPr id="22" name="矩形 21"/>
          <p:cNvSpPr/>
          <p:nvPr/>
        </p:nvSpPr>
        <p:spPr>
          <a:xfrm>
            <a:off x="11204666" y="1903645"/>
            <a:ext cx="283815" cy="4190845"/>
          </a:xfrm>
          <a:prstGeom prst="rect">
            <a:avLst/>
          </a:prstGeom>
          <a:solidFill>
            <a:srgbClr val="FF9966">
              <a:alpha val="33000"/>
            </a:srgbClr>
          </a:solidFill>
          <a:ln w="25400" cap="flat" cmpd="sng" algn="ctr">
            <a:noFill/>
            <a:prstDash val="solid"/>
          </a:ln>
          <a:effectLst/>
        </p:spPr>
        <p:txBody>
          <a:bodyPr rtlCol="0" anchor="ctr"/>
          <a:lstStyle/>
          <a:p>
            <a:pPr algn="ctr" defTabSz="1201322">
              <a:defRPr/>
            </a:pPr>
            <a:endParaRPr lang="zh-CN" altLang="en-US" sz="4729" b="1" kern="0">
              <a:solidFill>
                <a:srgbClr val="FFFFFF"/>
              </a:solidFill>
              <a:latin typeface="Arial"/>
              <a:ea typeface="黑体"/>
            </a:endParaRPr>
          </a:p>
        </p:txBody>
      </p:sp>
      <p:cxnSp>
        <p:nvCxnSpPr>
          <p:cNvPr id="23" name="直接箭头连接符 22"/>
          <p:cNvCxnSpPr/>
          <p:nvPr/>
        </p:nvCxnSpPr>
        <p:spPr>
          <a:xfrm flipH="1">
            <a:off x="8650334" y="1806391"/>
            <a:ext cx="378419" cy="314691"/>
          </a:xfrm>
          <a:prstGeom prst="straightConnector1">
            <a:avLst/>
          </a:prstGeom>
          <a:noFill/>
          <a:ln w="34925" cap="flat" cmpd="sng" algn="ctr">
            <a:solidFill>
              <a:sysClr val="windowText" lastClr="000000"/>
            </a:solidFill>
            <a:prstDash val="solid"/>
            <a:tailEnd type="arrow"/>
          </a:ln>
          <a:effectLst/>
        </p:spPr>
      </p:cxnSp>
      <p:cxnSp>
        <p:nvCxnSpPr>
          <p:cNvPr id="24" name="直接箭头连接符 23"/>
          <p:cNvCxnSpPr/>
          <p:nvPr/>
        </p:nvCxnSpPr>
        <p:spPr>
          <a:xfrm>
            <a:off x="9607397" y="1735054"/>
            <a:ext cx="524339" cy="480633"/>
          </a:xfrm>
          <a:prstGeom prst="straightConnector1">
            <a:avLst/>
          </a:prstGeom>
          <a:noFill/>
          <a:ln w="34925" cap="flat" cmpd="sng" algn="ctr">
            <a:solidFill>
              <a:sysClr val="windowText" lastClr="000000"/>
            </a:solidFill>
            <a:prstDash val="solid"/>
            <a:tailEnd type="arrow"/>
          </a:ln>
          <a:effectLst/>
        </p:spPr>
      </p:cxnSp>
      <p:cxnSp>
        <p:nvCxnSpPr>
          <p:cNvPr id="25" name="直接箭头连接符 24"/>
          <p:cNvCxnSpPr/>
          <p:nvPr/>
        </p:nvCxnSpPr>
        <p:spPr>
          <a:xfrm>
            <a:off x="10422171" y="1742393"/>
            <a:ext cx="924404" cy="473295"/>
          </a:xfrm>
          <a:prstGeom prst="straightConnector1">
            <a:avLst/>
          </a:prstGeom>
          <a:noFill/>
          <a:ln w="34925" cap="flat" cmpd="sng" algn="ctr">
            <a:solidFill>
              <a:sysClr val="windowText" lastClr="000000"/>
            </a:solidFill>
            <a:prstDash val="solid"/>
            <a:tailEnd type="arrow"/>
          </a:ln>
          <a:effectLst/>
        </p:spPr>
      </p:cxnSp>
      <p:sp>
        <p:nvSpPr>
          <p:cNvPr id="26" name="矩形 25"/>
          <p:cNvSpPr/>
          <p:nvPr/>
        </p:nvSpPr>
        <p:spPr>
          <a:xfrm>
            <a:off x="3257852" y="1875415"/>
            <a:ext cx="2554333" cy="4190845"/>
          </a:xfrm>
          <a:prstGeom prst="rect">
            <a:avLst/>
          </a:prstGeom>
          <a:solidFill>
            <a:srgbClr val="FF9966">
              <a:alpha val="33000"/>
            </a:srgbClr>
          </a:solidFill>
          <a:ln w="25400" cap="flat" cmpd="sng" algn="ctr">
            <a:noFill/>
            <a:prstDash val="solid"/>
          </a:ln>
          <a:effectLst/>
        </p:spPr>
        <p:txBody>
          <a:bodyPr rtlCol="0" anchor="ctr"/>
          <a:lstStyle/>
          <a:p>
            <a:pPr algn="ctr" defTabSz="1201322">
              <a:defRPr/>
            </a:pPr>
            <a:endParaRPr lang="zh-CN" altLang="en-US" sz="4729" b="1" kern="0">
              <a:solidFill>
                <a:srgbClr val="FFFFFF"/>
              </a:solidFill>
              <a:latin typeface="Arial"/>
              <a:ea typeface="黑体"/>
            </a:endParaRPr>
          </a:p>
        </p:txBody>
      </p:sp>
      <p:pic>
        <p:nvPicPr>
          <p:cNvPr id="27" name="图片 26"/>
          <p:cNvPicPr>
            <a:picLocks noChangeAspect="1"/>
          </p:cNvPicPr>
          <p:nvPr/>
        </p:nvPicPr>
        <p:blipFill rotWithShape="1">
          <a:blip r:embed="rId3" cstate="print">
            <a:extLst>
              <a:ext uri="{28A0092B-C50C-407E-A947-70E740481C1C}">
                <a14:useLocalDpi xmlns:a14="http://schemas.microsoft.com/office/drawing/2010/main" val="0"/>
              </a:ext>
            </a:extLst>
          </a:blip>
          <a:srcRect l="6915" t="-556" r="10692" b="9100"/>
          <a:stretch/>
        </p:blipFill>
        <p:spPr>
          <a:xfrm>
            <a:off x="4109297" y="1979039"/>
            <a:ext cx="1329304" cy="1122640"/>
          </a:xfrm>
          <a:prstGeom prst="rect">
            <a:avLst/>
          </a:prstGeom>
        </p:spPr>
      </p:pic>
      <p:cxnSp>
        <p:nvCxnSpPr>
          <p:cNvPr id="29" name="直接箭头连接符 28"/>
          <p:cNvCxnSpPr>
            <a:stCxn id="27" idx="2"/>
          </p:cNvCxnSpPr>
          <p:nvPr/>
        </p:nvCxnSpPr>
        <p:spPr>
          <a:xfrm flipH="1">
            <a:off x="4676926" y="3101679"/>
            <a:ext cx="97022" cy="2817334"/>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4221076" y="2648090"/>
            <a:ext cx="1247574" cy="369332"/>
          </a:xfrm>
          <a:prstGeom prst="rect">
            <a:avLst/>
          </a:prstGeom>
          <a:noFill/>
        </p:spPr>
        <p:txBody>
          <a:bodyPr wrap="square" rtlCol="0">
            <a:spAutoFit/>
          </a:bodyPr>
          <a:lstStyle/>
          <a:p>
            <a:r>
              <a:rPr lang="en-US" altLang="zh-CN" dirty="0">
                <a:solidFill>
                  <a:schemeClr val="bg1"/>
                </a:solidFill>
                <a:latin typeface="Times New Roman" panose="02020603050405020304" pitchFamily="18" charset="0"/>
                <a:ea typeface="黑体" panose="02010609060101010101" pitchFamily="49" charset="-122"/>
                <a:cs typeface="Times New Roman" panose="02020603050405020304" pitchFamily="18" charset="0"/>
              </a:rPr>
              <a:t>First light</a:t>
            </a:r>
            <a:endParaRPr lang="zh-CN" altLang="en-US" dirty="0">
              <a:solidFill>
                <a:schemeClr val="bg1"/>
              </a:solidFill>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736860915"/>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609600" y="620753"/>
            <a:ext cx="10972800" cy="575999"/>
          </a:xfrm>
        </p:spPr>
        <p:txBody>
          <a:bodyPr/>
          <a:lstStyle/>
          <a:p>
            <a:r>
              <a:rPr lang="en-US" altLang="zh-CN" sz="3200" dirty="0">
                <a:solidFill>
                  <a:schemeClr val="tx1"/>
                </a:solidFill>
              </a:rPr>
              <a:t>Round 4: Completed preliminary optimization </a:t>
            </a:r>
            <a:br>
              <a:rPr lang="en-US" altLang="zh-CN" sz="3200" dirty="0">
                <a:solidFill>
                  <a:schemeClr val="tx1"/>
                </a:solidFill>
              </a:rPr>
            </a:br>
            <a:r>
              <a:rPr lang="en-US" altLang="zh-CN" sz="3200" dirty="0">
                <a:solidFill>
                  <a:schemeClr val="tx1"/>
                </a:solidFill>
              </a:rPr>
              <a:t>of beam dynamics (11.30-1.26)</a:t>
            </a:r>
            <a:endParaRPr lang="zh-CN" altLang="en-US" sz="2400" dirty="0">
              <a:solidFill>
                <a:schemeClr val="tx1"/>
              </a:solidFill>
            </a:endParaRPr>
          </a:p>
        </p:txBody>
      </p:sp>
      <p:pic>
        <p:nvPicPr>
          <p:cNvPr id="4" name="Picture 2" descr="https://logbook.ihep.ac.cn/files/20250121/ce3c5298-eded-4af6-b2fd-a4131de0b48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5100" y="1901798"/>
            <a:ext cx="11445926" cy="4983586"/>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983432" y="1268760"/>
            <a:ext cx="4769383" cy="604785"/>
          </a:xfrm>
          <a:prstGeom prst="rect">
            <a:avLst/>
          </a:prstGeom>
          <a:noFill/>
        </p:spPr>
        <p:txBody>
          <a:bodyPr wrap="square" lIns="118873" tIns="59438" rIns="118873" bIns="59438" rtlCol="0">
            <a:spAutoFit/>
          </a:bodyPr>
          <a:lstStyle/>
          <a:p>
            <a:pPr algn="just" defTabSz="900797"/>
            <a:r>
              <a:rPr lang="en-US" altLang="zh-CN" sz="1575"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Successful verification </a:t>
            </a:r>
            <a:r>
              <a:rPr lang="en-US" altLang="zh-CN" sz="1575"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of displacement injection based on high energy accumulation of Booster</a:t>
            </a:r>
            <a:endParaRPr lang="zh-CN" altLang="en-US" sz="1575"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6" name="Picture 4">
            <a:extLst>
              <a:ext uri="{FF2B5EF4-FFF2-40B4-BE49-F238E27FC236}">
                <a16:creationId xmlns:a16="http://schemas.microsoft.com/office/drawing/2014/main" id="{6AA54781-F5B3-44CB-98CA-5D4C3123BFAE}"/>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9166"/>
          <a:stretch/>
        </p:blipFill>
        <p:spPr bwMode="auto">
          <a:xfrm>
            <a:off x="2856744" y="1794677"/>
            <a:ext cx="2695814" cy="150583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995304" y="2052576"/>
            <a:ext cx="2113871" cy="253916"/>
          </a:xfrm>
          <a:prstGeom prst="rect">
            <a:avLst/>
          </a:prstGeom>
          <a:noFill/>
        </p:spPr>
        <p:txBody>
          <a:bodyPr wrap="square" rtlCol="0">
            <a:spAutoFit/>
          </a:bodyPr>
          <a:lstStyle/>
          <a:p>
            <a:r>
              <a:rPr lang="en-US" altLang="zh-CN" sz="1050" dirty="0">
                <a:latin typeface="Times New Roman" panose="02020603050405020304" pitchFamily="18" charset="0"/>
                <a:cs typeface="Times New Roman" panose="02020603050405020304" pitchFamily="18" charset="0"/>
              </a:rPr>
              <a:t>Enabling higher charge injection</a:t>
            </a:r>
            <a:endParaRPr lang="zh-CN" altLang="en-US" sz="1050" dirty="0">
              <a:latin typeface="Times New Roman" panose="02020603050405020304" pitchFamily="18" charset="0"/>
              <a:cs typeface="Times New Roman" panose="02020603050405020304" pitchFamily="18" charset="0"/>
            </a:endParaRPr>
          </a:p>
        </p:txBody>
      </p:sp>
      <p:sp>
        <p:nvSpPr>
          <p:cNvPr id="9" name="椭圆 8"/>
          <p:cNvSpPr/>
          <p:nvPr/>
        </p:nvSpPr>
        <p:spPr>
          <a:xfrm>
            <a:off x="4204651" y="2362947"/>
            <a:ext cx="473024" cy="32558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2"/>
          </a:p>
        </p:txBody>
      </p:sp>
      <p:sp>
        <p:nvSpPr>
          <p:cNvPr id="12" name="矩形 11">
            <a:extLst>
              <a:ext uri="{FF2B5EF4-FFF2-40B4-BE49-F238E27FC236}">
                <a16:creationId xmlns:a16="http://schemas.microsoft.com/office/drawing/2014/main" id="{55F2547C-C685-4020-9513-A08A966FF652}"/>
              </a:ext>
            </a:extLst>
          </p:cNvPr>
          <p:cNvSpPr/>
          <p:nvPr/>
        </p:nvSpPr>
        <p:spPr>
          <a:xfrm>
            <a:off x="7427309" y="1227447"/>
            <a:ext cx="3997283" cy="584775"/>
          </a:xfrm>
          <a:prstGeom prst="rect">
            <a:avLst/>
          </a:prstGeom>
        </p:spPr>
        <p:txBody>
          <a:bodyPr wrap="square">
            <a:spAutoFit/>
          </a:bodyPr>
          <a:lstStyle/>
          <a:p>
            <a:r>
              <a:rPr lang="en-US" altLang="zh-CN" sz="1600" dirty="0">
                <a:latin typeface="Times New Roman" panose="02020603050405020304" pitchFamily="18" charset="0"/>
                <a:cs typeface="Times New Roman" panose="02020603050405020304" pitchFamily="18" charset="0"/>
              </a:rPr>
              <a:t>The beam emittance is below 100 </a:t>
            </a:r>
            <a:r>
              <a:rPr lang="en-US" altLang="zh-CN" sz="1600" dirty="0" err="1">
                <a:latin typeface="Times New Roman" panose="02020603050405020304" pitchFamily="18" charset="0"/>
                <a:cs typeface="Times New Roman" panose="02020603050405020304" pitchFamily="18" charset="0"/>
              </a:rPr>
              <a:t>pm·rad</a:t>
            </a:r>
            <a:r>
              <a:rPr lang="en-US" altLang="zh-CN" sz="1600" dirty="0">
                <a:latin typeface="Times New Roman" panose="02020603050405020304" pitchFamily="18" charset="0"/>
                <a:cs typeface="Times New Roman" panose="02020603050405020304" pitchFamily="18" charset="0"/>
              </a:rPr>
              <a:t> (acceptance index) at 27mA.</a:t>
            </a:r>
            <a:endParaRPr lang="zh-CN" altLang="en-US" sz="1575" dirty="0">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18" name="图片 17">
            <a:extLst>
              <a:ext uri="{FF2B5EF4-FFF2-40B4-BE49-F238E27FC236}">
                <a16:creationId xmlns:a16="http://schemas.microsoft.com/office/drawing/2014/main" id="{5BD69F27-BAC0-4280-B2D1-472192B636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7307" y="1826846"/>
            <a:ext cx="3116614" cy="1098098"/>
          </a:xfrm>
          <a:prstGeom prst="rect">
            <a:avLst/>
          </a:prstGeom>
        </p:spPr>
      </p:pic>
      <p:cxnSp>
        <p:nvCxnSpPr>
          <p:cNvPr id="13" name="直接箭头连接符 12">
            <a:extLst>
              <a:ext uri="{FF2B5EF4-FFF2-40B4-BE49-F238E27FC236}">
                <a16:creationId xmlns:a16="http://schemas.microsoft.com/office/drawing/2014/main" id="{24FA3B1D-3A65-4D04-80D0-AE4DD2C44665}"/>
              </a:ext>
            </a:extLst>
          </p:cNvPr>
          <p:cNvCxnSpPr>
            <a:cxnSpLocks/>
          </p:cNvCxnSpPr>
          <p:nvPr/>
        </p:nvCxnSpPr>
        <p:spPr>
          <a:xfrm>
            <a:off x="5589402" y="2816578"/>
            <a:ext cx="1293963" cy="665281"/>
          </a:xfrm>
          <a:prstGeom prst="straightConnector1">
            <a:avLst/>
          </a:prstGeom>
          <a:noFill/>
          <a:ln w="34925" cap="flat" cmpd="sng" algn="ctr">
            <a:solidFill>
              <a:sysClr val="windowText" lastClr="000000"/>
            </a:solidFill>
            <a:prstDash val="solid"/>
            <a:tailEnd type="arrow"/>
          </a:ln>
          <a:effectLst/>
        </p:spPr>
      </p:cxnSp>
      <p:cxnSp>
        <p:nvCxnSpPr>
          <p:cNvPr id="14" name="直接箭头连接符 13">
            <a:extLst>
              <a:ext uri="{FF2B5EF4-FFF2-40B4-BE49-F238E27FC236}">
                <a16:creationId xmlns:a16="http://schemas.microsoft.com/office/drawing/2014/main" id="{DCA5CA98-8FC5-4BCE-A3F5-2C786B8EF5BB}"/>
              </a:ext>
            </a:extLst>
          </p:cNvPr>
          <p:cNvCxnSpPr>
            <a:cxnSpLocks/>
            <a:stCxn id="18" idx="2"/>
          </p:cNvCxnSpPr>
          <p:nvPr/>
        </p:nvCxnSpPr>
        <p:spPr>
          <a:xfrm>
            <a:off x="8985614" y="2924944"/>
            <a:ext cx="124193" cy="667063"/>
          </a:xfrm>
          <a:prstGeom prst="straightConnector1">
            <a:avLst/>
          </a:prstGeom>
          <a:noFill/>
          <a:ln w="34925" cap="flat" cmpd="sng" algn="ctr">
            <a:solidFill>
              <a:sysClr val="windowText" lastClr="000000"/>
            </a:solidFill>
            <a:prstDash val="solid"/>
            <a:tailEnd type="arrow"/>
          </a:ln>
          <a:effectLst/>
        </p:spPr>
      </p:cxnSp>
    </p:spTree>
    <p:extLst>
      <p:ext uri="{BB962C8B-B14F-4D97-AF65-F5344CB8AC3E}">
        <p14:creationId xmlns:p14="http://schemas.microsoft.com/office/powerpoint/2010/main" val="1931156320"/>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 name="文本框 14">
                <a:extLst>
                  <a:ext uri="{FF2B5EF4-FFF2-40B4-BE49-F238E27FC236}">
                    <a16:creationId xmlns:a16="http://schemas.microsoft.com/office/drawing/2014/main" id="{AD49B54B-C47B-4B8C-00EA-E65A089578D6}"/>
                  </a:ext>
                </a:extLst>
              </p:cNvPr>
              <p:cNvSpPr txBox="1"/>
              <p:nvPr/>
            </p:nvSpPr>
            <p:spPr>
              <a:xfrm>
                <a:off x="148333" y="1250908"/>
                <a:ext cx="8604150" cy="1289007"/>
              </a:xfrm>
              <a:prstGeom prst="rect">
                <a:avLst/>
              </a:prstGeom>
              <a:noFill/>
            </p:spPr>
            <p:txBody>
              <a:bodyPr wrap="square" rtlCol="0">
                <a:spAutoFit/>
              </a:bodyPr>
              <a:lstStyle/>
              <a:p>
                <a:pPr>
                  <a:lnSpc>
                    <a:spcPct val="150000"/>
                  </a:lnSpc>
                </a:pPr>
                <a:r>
                  <a:rPr lang="en-US" altLang="zh-CN" dirty="0">
                    <a:latin typeface="Times New Roman" panose="02020603050405020304" pitchFamily="18" charset="0"/>
                    <a:cs typeface="Times New Roman" panose="02020603050405020304" pitchFamily="18" charset="0"/>
                  </a:rPr>
                  <a:t>For LMA, we d</a:t>
                </a:r>
                <a:r>
                  <a:rPr lang="en-US" altLang="zh-CN" i="0" dirty="0">
                    <a:effectLst/>
                    <a:latin typeface="Times New Roman" panose="02020603050405020304" pitchFamily="18" charset="0"/>
                    <a:cs typeface="Times New Roman" panose="02020603050405020304" pitchFamily="18" charset="0"/>
                  </a:rPr>
                  <a:t>escribe the initial particle position using </a:t>
                </a:r>
                <a14:m>
                  <m:oMath xmlns:m="http://schemas.openxmlformats.org/officeDocument/2006/math">
                    <m:r>
                      <a:rPr lang="en-US" altLang="zh-CN" sz="1800" b="1" i="1" kern="100" smtClean="0">
                        <a:effectLst/>
                        <a:latin typeface="Cambria Math" panose="02040503050406030204" pitchFamily="18" charset="0"/>
                        <a:cs typeface="Times New Roman" panose="02020603050405020304" pitchFamily="18" charset="0"/>
                      </a:rPr>
                      <m:t>[</m:t>
                    </m:r>
                    <m:sSub>
                      <m:sSubPr>
                        <m:ctrlPr>
                          <a:rPr lang="zh-CN" altLang="zh-CN" b="1" i="1">
                            <a:effectLst/>
                            <a:latin typeface="Cambria Math" panose="02040503050406030204" pitchFamily="18" charset="0"/>
                            <a:ea typeface="Cambria Math" panose="02040503050406030204" pitchFamily="18" charset="0"/>
                          </a:rPr>
                        </m:ctrlPr>
                      </m:sSubPr>
                      <m:e>
                        <m:r>
                          <a:rPr lang="en-US" altLang="zh-CN" sz="1800" b="1" i="1" kern="100">
                            <a:effectLst/>
                            <a:latin typeface="Cambria Math" panose="02040503050406030204" pitchFamily="18" charset="0"/>
                            <a:cs typeface="Times New Roman" panose="02020603050405020304" pitchFamily="18" charset="0"/>
                          </a:rPr>
                          <m:t>𝒔</m:t>
                        </m:r>
                      </m:e>
                      <m:sub>
                        <m:r>
                          <a:rPr lang="en-US" altLang="zh-CN" sz="1800" b="1" i="1" kern="100">
                            <a:effectLst/>
                            <a:latin typeface="Cambria Math" panose="02040503050406030204" pitchFamily="18" charset="0"/>
                            <a:cs typeface="Times New Roman" panose="02020603050405020304" pitchFamily="18" charset="0"/>
                          </a:rPr>
                          <m:t>𝒊</m:t>
                        </m:r>
                      </m:sub>
                    </m:sSub>
                    <m:r>
                      <a:rPr lang="en-US" altLang="zh-CN" sz="1800" b="1" i="1" kern="100">
                        <a:effectLst/>
                        <a:latin typeface="Cambria Math" panose="02040503050406030204" pitchFamily="18" charset="0"/>
                        <a:cs typeface="Times New Roman" panose="02020603050405020304" pitchFamily="18" charset="0"/>
                      </a:rPr>
                      <m:t>, </m:t>
                    </m:r>
                    <m:r>
                      <a:rPr lang="en-US" altLang="zh-CN" sz="1800" b="1" i="1" kern="100">
                        <a:effectLst/>
                        <a:latin typeface="Cambria Math" panose="02040503050406030204" pitchFamily="18" charset="0"/>
                        <a:cs typeface="Times New Roman" panose="02020603050405020304" pitchFamily="18" charset="0"/>
                      </a:rPr>
                      <m:t>𝒙</m:t>
                    </m:r>
                    <m:r>
                      <a:rPr lang="en-US" altLang="zh-CN" sz="1800" b="1" i="1" kern="100">
                        <a:effectLst/>
                        <a:latin typeface="Cambria Math" panose="02040503050406030204" pitchFamily="18" charset="0"/>
                        <a:cs typeface="Times New Roman" panose="02020603050405020304" pitchFamily="18" charset="0"/>
                      </a:rPr>
                      <m:t>, </m:t>
                    </m:r>
                    <m:sSup>
                      <m:sSupPr>
                        <m:ctrlPr>
                          <a:rPr lang="zh-CN" altLang="zh-CN" b="1" i="1">
                            <a:effectLst/>
                            <a:latin typeface="Cambria Math" panose="02040503050406030204" pitchFamily="18" charset="0"/>
                            <a:ea typeface="Cambria Math" panose="02040503050406030204" pitchFamily="18" charset="0"/>
                          </a:rPr>
                        </m:ctrlPr>
                      </m:sSupPr>
                      <m:e>
                        <m:r>
                          <a:rPr lang="en-US" altLang="zh-CN" sz="1800" b="1" i="1" kern="100">
                            <a:effectLst/>
                            <a:latin typeface="Cambria Math" panose="02040503050406030204" pitchFamily="18" charset="0"/>
                            <a:cs typeface="Times New Roman" panose="02020603050405020304" pitchFamily="18" charset="0"/>
                          </a:rPr>
                          <m:t>𝒙</m:t>
                        </m:r>
                      </m:e>
                      <m:sup>
                        <m:r>
                          <a:rPr lang="en-US" altLang="zh-CN" sz="1800" b="1" i="1" kern="100">
                            <a:effectLst/>
                            <a:latin typeface="Cambria Math" panose="02040503050406030204" pitchFamily="18" charset="0"/>
                            <a:cs typeface="Times New Roman" panose="02020603050405020304" pitchFamily="18" charset="0"/>
                          </a:rPr>
                          <m:t>′</m:t>
                        </m:r>
                      </m:sup>
                    </m:sSup>
                    <m:r>
                      <a:rPr lang="en-US" altLang="zh-CN" sz="1800" b="1" i="1" kern="100">
                        <a:effectLst/>
                        <a:latin typeface="Cambria Math" panose="02040503050406030204" pitchFamily="18" charset="0"/>
                        <a:cs typeface="Times New Roman" panose="02020603050405020304" pitchFamily="18" charset="0"/>
                      </a:rPr>
                      <m:t>,</m:t>
                    </m:r>
                    <m:r>
                      <a:rPr lang="en-US" altLang="zh-CN" sz="1800" b="1" i="1" kern="100">
                        <a:effectLst/>
                        <a:latin typeface="Cambria Math" panose="02040503050406030204" pitchFamily="18" charset="0"/>
                        <a:cs typeface="Times New Roman" panose="02020603050405020304" pitchFamily="18" charset="0"/>
                      </a:rPr>
                      <m:t>𝒚</m:t>
                    </m:r>
                    <m:r>
                      <a:rPr lang="en-US" altLang="zh-CN" sz="1800" b="1" i="1" kern="100">
                        <a:effectLst/>
                        <a:latin typeface="Cambria Math" panose="02040503050406030204" pitchFamily="18" charset="0"/>
                        <a:cs typeface="Times New Roman" panose="02020603050405020304" pitchFamily="18" charset="0"/>
                      </a:rPr>
                      <m:t>, </m:t>
                    </m:r>
                    <m:sSup>
                      <m:sSupPr>
                        <m:ctrlPr>
                          <a:rPr lang="zh-CN" altLang="zh-CN" b="1" i="1">
                            <a:effectLst/>
                            <a:latin typeface="Cambria Math" panose="02040503050406030204" pitchFamily="18" charset="0"/>
                            <a:ea typeface="Cambria Math" panose="02040503050406030204" pitchFamily="18" charset="0"/>
                          </a:rPr>
                        </m:ctrlPr>
                      </m:sSupPr>
                      <m:e>
                        <m:r>
                          <a:rPr lang="en-US" altLang="zh-CN" sz="1800" b="1" i="1" kern="100">
                            <a:effectLst/>
                            <a:latin typeface="Cambria Math" panose="02040503050406030204" pitchFamily="18" charset="0"/>
                            <a:cs typeface="Times New Roman" panose="02020603050405020304" pitchFamily="18" charset="0"/>
                          </a:rPr>
                          <m:t>𝒚</m:t>
                        </m:r>
                      </m:e>
                      <m:sup>
                        <m:r>
                          <a:rPr lang="en-US" altLang="zh-CN" sz="1800" b="1" i="1" kern="100">
                            <a:effectLst/>
                            <a:latin typeface="Cambria Math" panose="02040503050406030204" pitchFamily="18" charset="0"/>
                            <a:cs typeface="Times New Roman" panose="02020603050405020304" pitchFamily="18" charset="0"/>
                          </a:rPr>
                          <m:t>′</m:t>
                        </m:r>
                      </m:sup>
                    </m:sSup>
                    <m:r>
                      <a:rPr lang="en-US" altLang="zh-CN" sz="1800" b="1" i="1" kern="100">
                        <a:effectLst/>
                        <a:latin typeface="Cambria Math" panose="02040503050406030204" pitchFamily="18" charset="0"/>
                        <a:cs typeface="Times New Roman" panose="02020603050405020304" pitchFamily="18" charset="0"/>
                      </a:rPr>
                      <m:t>,</m:t>
                    </m:r>
                    <m:r>
                      <a:rPr lang="en-US" altLang="zh-CN" sz="1800" b="1" i="1" kern="100">
                        <a:effectLst/>
                        <a:latin typeface="Cambria Math" panose="02040503050406030204" pitchFamily="18" charset="0"/>
                        <a:cs typeface="Times New Roman" panose="02020603050405020304" pitchFamily="18" charset="0"/>
                      </a:rPr>
                      <m:t>𝒛</m:t>
                    </m:r>
                    <m:r>
                      <a:rPr lang="en-US" altLang="zh-CN" sz="1800" b="1" i="1" kern="100">
                        <a:effectLst/>
                        <a:latin typeface="Cambria Math" panose="02040503050406030204" pitchFamily="18" charset="0"/>
                        <a:cs typeface="Times New Roman" panose="02020603050405020304" pitchFamily="18" charset="0"/>
                      </a:rPr>
                      <m:t>, </m:t>
                    </m:r>
                    <m:r>
                      <a:rPr lang="en-US" altLang="zh-CN" sz="1800" b="1" i="1" kern="100">
                        <a:effectLst/>
                        <a:latin typeface="Cambria Math" panose="02040503050406030204" pitchFamily="18" charset="0"/>
                        <a:cs typeface="Times New Roman" panose="02020603050405020304" pitchFamily="18" charset="0"/>
                      </a:rPr>
                      <m:t>𝜹</m:t>
                    </m:r>
                    <m:r>
                      <a:rPr lang="en-US" altLang="zh-CN" sz="1800" b="1" i="1" kern="100">
                        <a:effectLst/>
                        <a:latin typeface="Cambria Math" panose="02040503050406030204" pitchFamily="18" charset="0"/>
                        <a:cs typeface="Times New Roman" panose="02020603050405020304" pitchFamily="18" charset="0"/>
                      </a:rPr>
                      <m:t>]</m:t>
                    </m:r>
                  </m:oMath>
                </a14:m>
                <a:r>
                  <a:rPr lang="zh-CN" altLang="zh-CN" b="1" dirty="0">
                    <a:effectLst/>
                    <a:latin typeface="Times New Roman" panose="02020603050405020304" pitchFamily="18" charset="0"/>
                    <a:cs typeface="Times New Roman" panose="02020603050405020304" pitchFamily="18" charset="0"/>
                  </a:rPr>
                  <a:t> </a:t>
                </a:r>
                <a:endParaRPr lang="en-US" altLang="zh-CN" i="0" dirty="0">
                  <a:effectLst/>
                  <a:latin typeface="Times New Roman" panose="02020603050405020304" pitchFamily="18" charset="0"/>
                  <a:cs typeface="Times New Roman" panose="02020603050405020304" pitchFamily="18" charset="0"/>
                </a:endParaRPr>
              </a:p>
              <a:p>
                <a:pPr marL="285750" indent="-285750">
                  <a:lnSpc>
                    <a:spcPct val="150000"/>
                  </a:lnSpc>
                  <a:buFont typeface="Arial" panose="020B0604020202020204" pitchFamily="34" charset="0"/>
                  <a:buChar char="•"/>
                </a:pPr>
                <a14:m>
                  <m:oMath xmlns:m="http://schemas.openxmlformats.org/officeDocument/2006/math">
                    <m:r>
                      <a:rPr lang="en-US" altLang="zh-CN" b="0" i="1">
                        <a:latin typeface="Cambria Math" panose="02040503050406030204" pitchFamily="18" charset="0"/>
                      </a:rPr>
                      <m:t>[</m:t>
                    </m:r>
                    <m:r>
                      <a:rPr lang="en-US" altLang="zh-CN" b="0" i="1">
                        <a:latin typeface="Cambria Math" panose="02040503050406030204" pitchFamily="18" charset="0"/>
                      </a:rPr>
                      <m:t>𝑥</m:t>
                    </m:r>
                    <m:r>
                      <a:rPr lang="en-US" altLang="zh-CN" b="0" i="1">
                        <a:latin typeface="Cambria Math" panose="02040503050406030204" pitchFamily="18" charset="0"/>
                      </a:rPr>
                      <m:t>, </m:t>
                    </m:r>
                    <m:sSup>
                      <m:sSupPr>
                        <m:ctrlPr>
                          <a:rPr lang="zh-CN" altLang="zh-CN" i="1">
                            <a:latin typeface="Cambria Math" panose="02040503050406030204" pitchFamily="18" charset="0"/>
                          </a:rPr>
                        </m:ctrlPr>
                      </m:sSupPr>
                      <m:e>
                        <m:r>
                          <a:rPr lang="en-US" altLang="zh-CN" b="0" i="1">
                            <a:latin typeface="Cambria Math" panose="02040503050406030204" pitchFamily="18" charset="0"/>
                          </a:rPr>
                          <m:t>𝑥</m:t>
                        </m:r>
                      </m:e>
                      <m:sup>
                        <m:r>
                          <a:rPr lang="en-US" altLang="zh-CN" b="0" i="1">
                            <a:latin typeface="Cambria Math" panose="02040503050406030204" pitchFamily="18" charset="0"/>
                          </a:rPr>
                          <m:t>′</m:t>
                        </m:r>
                      </m:sup>
                    </m:sSup>
                    <m:r>
                      <a:rPr lang="en-US" altLang="zh-CN" b="0" i="1">
                        <a:latin typeface="Cambria Math" panose="02040503050406030204" pitchFamily="18" charset="0"/>
                      </a:rPr>
                      <m:t>,</m:t>
                    </m:r>
                    <m:r>
                      <a:rPr lang="en-US" altLang="zh-CN" b="0" i="1">
                        <a:latin typeface="Cambria Math" panose="02040503050406030204" pitchFamily="18" charset="0"/>
                      </a:rPr>
                      <m:t>𝑦</m:t>
                    </m:r>
                    <m:r>
                      <a:rPr lang="en-US" altLang="zh-CN" b="0" i="1">
                        <a:latin typeface="Cambria Math" panose="02040503050406030204" pitchFamily="18" charset="0"/>
                      </a:rPr>
                      <m:t>, </m:t>
                    </m:r>
                    <m:sSup>
                      <m:sSupPr>
                        <m:ctrlPr>
                          <a:rPr lang="zh-CN" altLang="zh-CN" i="1">
                            <a:latin typeface="Cambria Math" panose="02040503050406030204" pitchFamily="18" charset="0"/>
                          </a:rPr>
                        </m:ctrlPr>
                      </m:sSupPr>
                      <m:e>
                        <m:r>
                          <a:rPr lang="en-US" altLang="zh-CN" b="0" i="1">
                            <a:latin typeface="Cambria Math" panose="02040503050406030204" pitchFamily="18" charset="0"/>
                          </a:rPr>
                          <m:t>𝑦</m:t>
                        </m:r>
                      </m:e>
                      <m:sup>
                        <m:r>
                          <a:rPr lang="en-US" altLang="zh-CN" b="0" i="1">
                            <a:latin typeface="Cambria Math" panose="02040503050406030204" pitchFamily="18" charset="0"/>
                          </a:rPr>
                          <m:t>′</m:t>
                        </m:r>
                      </m:sup>
                    </m:sSup>
                    <m:r>
                      <a:rPr lang="en-US" altLang="zh-CN" b="0" i="1">
                        <a:latin typeface="Cambria Math" panose="02040503050406030204" pitchFamily="18" charset="0"/>
                      </a:rPr>
                      <m:t>,</m:t>
                    </m:r>
                    <m:r>
                      <a:rPr lang="en-US" altLang="zh-CN" b="0" i="1">
                        <a:latin typeface="Cambria Math" panose="02040503050406030204" pitchFamily="18" charset="0"/>
                      </a:rPr>
                      <m:t>𝑧</m:t>
                    </m:r>
                    <m:r>
                      <a:rPr lang="en-US" altLang="zh-CN" b="0" i="1">
                        <a:latin typeface="Cambria Math" panose="02040503050406030204" pitchFamily="18" charset="0"/>
                      </a:rPr>
                      <m:t>, </m:t>
                    </m:r>
                    <m:r>
                      <a:rPr lang="en-US" altLang="zh-CN" b="0" i="1">
                        <a:latin typeface="Cambria Math" panose="02040503050406030204" pitchFamily="18" charset="0"/>
                      </a:rPr>
                      <m:t>𝛿</m:t>
                    </m:r>
                    <m:r>
                      <a:rPr lang="en-US" altLang="zh-CN" b="0" i="1">
                        <a:latin typeface="Cambria Math" panose="02040503050406030204" pitchFamily="18" charset="0"/>
                      </a:rPr>
                      <m:t>] </m:t>
                    </m:r>
                  </m:oMath>
                </a14:m>
                <a:r>
                  <a:rPr lang="en-US" altLang="zh-CN" i="0" dirty="0">
                    <a:effectLst/>
                    <a:latin typeface="Times New Roman" panose="02020603050405020304" pitchFamily="18" charset="0"/>
                    <a:cs typeface="Times New Roman" panose="02020603050405020304" pitchFamily="18" charset="0"/>
                  </a:rPr>
                  <a:t>: the six-dimensional phase-space coordinates of the particle. </a:t>
                </a:r>
              </a:p>
              <a:p>
                <a:pPr marL="285750" indent="-285750">
                  <a:lnSpc>
                    <a:spcPct val="150000"/>
                  </a:lnSpc>
                  <a:buFont typeface="Arial" panose="020B0604020202020204" pitchFamily="34" charset="0"/>
                  <a:buChar char="•"/>
                </a:pPr>
                <a14:m>
                  <m:oMath xmlns:m="http://schemas.openxmlformats.org/officeDocument/2006/math">
                    <m:sSub>
                      <m:sSubPr>
                        <m:ctrlPr>
                          <a:rPr lang="zh-CN" altLang="zh-CN" i="1">
                            <a:latin typeface="Cambria Math" panose="02040503050406030204" pitchFamily="18" charset="0"/>
                          </a:rPr>
                        </m:ctrlPr>
                      </m:sSubPr>
                      <m:e>
                        <m:r>
                          <a:rPr lang="en-US" altLang="zh-CN" b="0" i="1">
                            <a:latin typeface="Cambria Math" panose="02040503050406030204" pitchFamily="18" charset="0"/>
                          </a:rPr>
                          <m:t>𝑠</m:t>
                        </m:r>
                      </m:e>
                      <m:sub>
                        <m:r>
                          <a:rPr lang="en-US" altLang="zh-CN" b="0" i="1">
                            <a:latin typeface="Cambria Math" panose="02040503050406030204" pitchFamily="18" charset="0"/>
                          </a:rPr>
                          <m:t>𝑖</m:t>
                        </m:r>
                      </m:sub>
                    </m:sSub>
                    <m:r>
                      <a:rPr lang="en-US" altLang="zh-CN" b="0" i="1">
                        <a:latin typeface="Cambria Math" panose="02040503050406030204" pitchFamily="18" charset="0"/>
                      </a:rPr>
                      <m:t> </m:t>
                    </m:r>
                  </m:oMath>
                </a14:m>
                <a:r>
                  <a:rPr lang="en-US" altLang="zh-CN" i="0" dirty="0">
                    <a:effectLst/>
                    <a:latin typeface="Times New Roman" panose="02020603050405020304" pitchFamily="18" charset="0"/>
                    <a:cs typeface="Times New Roman" panose="02020603050405020304" pitchFamily="18" charset="0"/>
                  </a:rPr>
                  <a:t>: the longitudinal exit position of the beamline element.</a:t>
                </a:r>
              </a:p>
            </p:txBody>
          </p:sp>
        </mc:Choice>
        <mc:Fallback xmlns="">
          <p:sp>
            <p:nvSpPr>
              <p:cNvPr id="15" name="文本框 14">
                <a:extLst>
                  <a:ext uri="{FF2B5EF4-FFF2-40B4-BE49-F238E27FC236}">
                    <a16:creationId xmlns:a16="http://schemas.microsoft.com/office/drawing/2014/main" id="{AD49B54B-C47B-4B8C-00EA-E65A089578D6}"/>
                  </a:ext>
                </a:extLst>
              </p:cNvPr>
              <p:cNvSpPr txBox="1">
                <a:spLocks noRot="1" noChangeAspect="1" noMove="1" noResize="1" noEditPoints="1" noAdjustHandles="1" noChangeArrowheads="1" noChangeShapeType="1" noTextEdit="1"/>
              </p:cNvSpPr>
              <p:nvPr/>
            </p:nvSpPr>
            <p:spPr>
              <a:xfrm>
                <a:off x="148333" y="1250908"/>
                <a:ext cx="8604150" cy="1289007"/>
              </a:xfrm>
              <a:prstGeom prst="rect">
                <a:avLst/>
              </a:prstGeom>
              <a:blipFill>
                <a:blip r:embed="rId3"/>
                <a:stretch>
                  <a:fillRect l="-589" b="-5825"/>
                </a:stretch>
              </a:blipFill>
            </p:spPr>
            <p:txBody>
              <a:bodyPr/>
              <a:lstStyle/>
              <a:p>
                <a:r>
                  <a:rPr lang="zh-CN" altLang="en-US">
                    <a:noFill/>
                  </a:rPr>
                  <a:t> </a:t>
                </a:r>
              </a:p>
            </p:txBody>
          </p:sp>
        </mc:Fallback>
      </mc:AlternateContent>
      <p:sp>
        <p:nvSpPr>
          <p:cNvPr id="2" name="标题 1">
            <a:extLst>
              <a:ext uri="{FF2B5EF4-FFF2-40B4-BE49-F238E27FC236}">
                <a16:creationId xmlns:a16="http://schemas.microsoft.com/office/drawing/2014/main" id="{C9A167F7-51D5-D3E5-86E5-868CC16DB846}"/>
              </a:ext>
            </a:extLst>
          </p:cNvPr>
          <p:cNvSpPr txBox="1">
            <a:spLocks/>
          </p:cNvSpPr>
          <p:nvPr/>
        </p:nvSpPr>
        <p:spPr bwMode="auto">
          <a:xfrm>
            <a:off x="695400" y="446316"/>
            <a:ext cx="10369152"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sz="2800" kern="0" dirty="0">
                <a:solidFill>
                  <a:srgbClr val="0070C0"/>
                </a:solidFill>
              </a:rPr>
              <a:t>Data-driven Evaluation and Optimization of </a:t>
            </a:r>
            <a:r>
              <a:rPr lang="en-US" altLang="zh-CN" sz="2800" kern="0" dirty="0" err="1">
                <a:solidFill>
                  <a:srgbClr val="0070C0"/>
                </a:solidFill>
              </a:rPr>
              <a:t>Touschek</a:t>
            </a:r>
            <a:r>
              <a:rPr lang="en-US" altLang="zh-CN" sz="2800" kern="0" dirty="0">
                <a:solidFill>
                  <a:srgbClr val="0070C0"/>
                </a:solidFill>
              </a:rPr>
              <a:t> Lifetime</a:t>
            </a:r>
          </a:p>
        </p:txBody>
      </p:sp>
      <p:sp>
        <p:nvSpPr>
          <p:cNvPr id="4" name="文本框 3">
            <a:extLst>
              <a:ext uri="{FF2B5EF4-FFF2-40B4-BE49-F238E27FC236}">
                <a16:creationId xmlns:a16="http://schemas.microsoft.com/office/drawing/2014/main" id="{889813F4-4FFB-AD5D-AC5E-83ADACF88F99}"/>
              </a:ext>
            </a:extLst>
          </p:cNvPr>
          <p:cNvSpPr txBox="1"/>
          <p:nvPr/>
        </p:nvSpPr>
        <p:spPr>
          <a:xfrm>
            <a:off x="8752483" y="1761511"/>
            <a:ext cx="2927083" cy="369332"/>
          </a:xfrm>
          <a:prstGeom prst="rect">
            <a:avLst/>
          </a:prstGeom>
          <a:noFill/>
        </p:spPr>
        <p:txBody>
          <a:bodyPr wrap="none" rtlCol="0">
            <a:spAutoFit/>
          </a:bodyPr>
          <a:lstStyle/>
          <a:p>
            <a:r>
              <a:rPr lang="en-US" altLang="zh-CN" b="1" dirty="0">
                <a:solidFill>
                  <a:srgbClr val="FF0000"/>
                </a:solidFill>
                <a:latin typeface="Times New Roman" panose="02020603050405020304" pitchFamily="18" charset="0"/>
                <a:cs typeface="Times New Roman" panose="02020603050405020304" pitchFamily="18" charset="0"/>
              </a:rPr>
              <a:t>Time</a:t>
            </a:r>
            <a:r>
              <a:rPr lang="zh-CN" altLang="en-US" b="1" dirty="0">
                <a:solidFill>
                  <a:srgbClr val="FF0000"/>
                </a:solidFill>
                <a:latin typeface="Times New Roman" panose="02020603050405020304" pitchFamily="18" charset="0"/>
                <a:cs typeface="Times New Roman" panose="02020603050405020304" pitchFamily="18" charset="0"/>
              </a:rPr>
              <a:t> </a:t>
            </a:r>
            <a:r>
              <a:rPr lang="en-US" altLang="zh-CN" sz="1800" b="1" i="0" dirty="0">
                <a:solidFill>
                  <a:srgbClr val="FF0000"/>
                </a:solidFill>
                <a:effectLst/>
                <a:latin typeface="Times New Roman" panose="02020603050405020304" pitchFamily="18" charset="0"/>
                <a:cs typeface="Times New Roman" panose="02020603050405020304" pitchFamily="18" charset="0"/>
              </a:rPr>
              <a:t>cost is extremely high</a:t>
            </a:r>
            <a:r>
              <a:rPr lang="en-US" altLang="zh-CN" sz="1800" b="0" i="0" dirty="0">
                <a:solidFill>
                  <a:srgbClr val="FF0000"/>
                </a:solidFill>
                <a:effectLst/>
                <a:latin typeface="Times New Roman" panose="02020603050405020304" pitchFamily="18" charset="0"/>
                <a:cs typeface="Times New Roman" panose="02020603050405020304" pitchFamily="18" charset="0"/>
              </a:rPr>
              <a:t>.</a:t>
            </a:r>
          </a:p>
        </p:txBody>
      </p:sp>
      <p:sp>
        <p:nvSpPr>
          <p:cNvPr id="6" name="文本框 5">
            <a:extLst>
              <a:ext uri="{FF2B5EF4-FFF2-40B4-BE49-F238E27FC236}">
                <a16:creationId xmlns:a16="http://schemas.microsoft.com/office/drawing/2014/main" id="{009E5316-2724-0FC8-D34A-AA1330A4AB99}"/>
              </a:ext>
            </a:extLst>
          </p:cNvPr>
          <p:cNvSpPr txBox="1"/>
          <p:nvPr/>
        </p:nvSpPr>
        <p:spPr>
          <a:xfrm>
            <a:off x="263353" y="3429001"/>
            <a:ext cx="5718522" cy="2637624"/>
          </a:xfrm>
          <a:prstGeom prst="rect">
            <a:avLst/>
          </a:prstGeom>
          <a:noFill/>
        </p:spPr>
        <p:txBody>
          <a:bodyPr wrap="square" rtlCol="0">
            <a:spAutoFit/>
          </a:bodyPr>
          <a:lstStyle/>
          <a:p>
            <a:pPr>
              <a:lnSpc>
                <a:spcPct val="150000"/>
              </a:lnSpc>
            </a:pPr>
            <a:r>
              <a:rPr kumimoji="1" lang="en-US" altLang="zh-CN" sz="2000" b="1" dirty="0">
                <a:latin typeface="Times New Roman" panose="02020603050405020304" pitchFamily="18" charset="0"/>
                <a:cs typeface="Times New Roman" panose="02020603050405020304" pitchFamily="18" charset="0"/>
              </a:rPr>
              <a:t>For HEPS, tracking over 1,000 turns requires 3~5 hours per evaluation.</a:t>
            </a:r>
          </a:p>
          <a:p>
            <a:pPr>
              <a:lnSpc>
                <a:spcPct val="150000"/>
              </a:lnSpc>
            </a:pPr>
            <a:endParaRPr kumimoji="1" lang="en-US" altLang="zh-CN" dirty="0">
              <a:latin typeface="Times New Roman" panose="02020603050405020304" pitchFamily="18" charset="0"/>
              <a:cs typeface="Times New Roman" panose="02020603050405020304" pitchFamily="18" charset="0"/>
            </a:endParaRPr>
          </a:p>
          <a:p>
            <a:pPr>
              <a:lnSpc>
                <a:spcPct val="150000"/>
              </a:lnSpc>
            </a:pPr>
            <a:r>
              <a:rPr kumimoji="1" lang="en-US" altLang="zh-CN" dirty="0">
                <a:latin typeface="Times New Roman" panose="02020603050405020304" pitchFamily="18" charset="0"/>
                <a:cs typeface="Times New Roman" panose="02020603050405020304" pitchFamily="18" charset="0"/>
              </a:rPr>
              <a:t>During the lattice design phase, thousands of candidate lattices must be evaluated, making the computation extremely time-consuming!</a:t>
            </a:r>
          </a:p>
        </p:txBody>
      </p:sp>
      <p:pic>
        <p:nvPicPr>
          <p:cNvPr id="10" name="图片 9">
            <a:extLst>
              <a:ext uri="{FF2B5EF4-FFF2-40B4-BE49-F238E27FC236}">
                <a16:creationId xmlns:a16="http://schemas.microsoft.com/office/drawing/2014/main" id="{BB4CC1C3-052D-967E-D94A-EAAAD2801BF0}"/>
              </a:ext>
            </a:extLst>
          </p:cNvPr>
          <p:cNvPicPr>
            <a:picLocks noChangeAspect="1"/>
          </p:cNvPicPr>
          <p:nvPr/>
        </p:nvPicPr>
        <p:blipFill>
          <a:blip r:embed="rId4"/>
          <a:stretch>
            <a:fillRect/>
          </a:stretch>
        </p:blipFill>
        <p:spPr>
          <a:xfrm>
            <a:off x="6304733" y="2343412"/>
            <a:ext cx="5767931" cy="4325948"/>
          </a:xfrm>
          <a:prstGeom prst="rect">
            <a:avLst/>
          </a:prstGeom>
        </p:spPr>
      </p:pic>
      <p:sp>
        <p:nvSpPr>
          <p:cNvPr id="11" name="矩形 10">
            <a:extLst>
              <a:ext uri="{FF2B5EF4-FFF2-40B4-BE49-F238E27FC236}">
                <a16:creationId xmlns:a16="http://schemas.microsoft.com/office/drawing/2014/main" id="{DD63F402-35F4-9D12-ADE1-6800713C7E57}"/>
              </a:ext>
            </a:extLst>
          </p:cNvPr>
          <p:cNvSpPr/>
          <p:nvPr/>
        </p:nvSpPr>
        <p:spPr bwMode="auto">
          <a:xfrm>
            <a:off x="6320084" y="4581128"/>
            <a:ext cx="5608564" cy="288032"/>
          </a:xfrm>
          <a:prstGeom prst="rect">
            <a:avLst/>
          </a:prstGeom>
          <a:noFill/>
          <a:ln w="31750"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dirty="0">
                <a:ln>
                  <a:noFill/>
                </a:ln>
                <a:solidFill>
                  <a:srgbClr val="FFCC00"/>
                </a:solidFill>
                <a:effectLst>
                  <a:outerShdw blurRad="38100" dist="38100" dir="2700000" algn="tl">
                    <a:srgbClr val="000000">
                      <a:alpha val="43137"/>
                    </a:srgbClr>
                  </a:outerShdw>
                </a:effectLst>
                <a:latin typeface="Arial" panose="020B0604020202020204" pitchFamily="34" charset="0"/>
                <a:ea typeface="宋体" pitchFamily="2" charset="-122"/>
              </a:rPr>
              <a:t>             </a:t>
            </a:r>
          </a:p>
        </p:txBody>
      </p:sp>
    </p:spTree>
    <p:extLst>
      <p:ext uri="{BB962C8B-B14F-4D97-AF65-F5344CB8AC3E}">
        <p14:creationId xmlns:p14="http://schemas.microsoft.com/office/powerpoint/2010/main" val="1578575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7C531E-D6A8-3164-526A-3DF9554879C6}"/>
            </a:ext>
          </a:extLst>
        </p:cNvPr>
        <p:cNvGrpSpPr/>
        <p:nvPr/>
      </p:nvGrpSpPr>
      <p:grpSpPr>
        <a:xfrm>
          <a:off x="0" y="0"/>
          <a:ext cx="0" cy="0"/>
          <a:chOff x="0" y="0"/>
          <a:chExt cx="0" cy="0"/>
        </a:xfrm>
      </p:grpSpPr>
      <p:sp>
        <p:nvSpPr>
          <p:cNvPr id="12" name="直接连接符 11">
            <a:extLst>
              <a:ext uri="{FF2B5EF4-FFF2-40B4-BE49-F238E27FC236}">
                <a16:creationId xmlns:a16="http://schemas.microsoft.com/office/drawing/2014/main" id="{A1B37AC4-2FBF-4DDA-252F-107B9E5922D2}"/>
              </a:ext>
            </a:extLst>
          </p:cNvPr>
          <p:cNvSpPr/>
          <p:nvPr/>
        </p:nvSpPr>
        <p:spPr>
          <a:xfrm flipV="1">
            <a:off x="714081" y="3653667"/>
            <a:ext cx="11017224" cy="22388"/>
          </a:xfrm>
          <a:prstGeom prst="line">
            <a:avLst/>
          </a:prstGeom>
          <a:solidFill>
            <a:sysClr val="window" lastClr="FFFFFF">
              <a:alpha val="90000"/>
              <a:hueOff val="0"/>
              <a:satOff val="0"/>
              <a:lumOff val="0"/>
              <a:alphaOff val="0"/>
            </a:sysClr>
          </a:solidFill>
          <a:ln w="76200" cap="flat" cmpd="sng" algn="ctr">
            <a:solidFill>
              <a:srgbClr val="FF0000"/>
            </a:solidFill>
            <a:prstDash val="solid"/>
            <a:miter lim="800000"/>
            <a:tailEnd type="triangle" w="lg" len="lg"/>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a:lstStyle/>
          <a:p>
            <a:endParaRPr lang="zh-CN" altLang="en-US"/>
          </a:p>
        </p:txBody>
      </p:sp>
      <p:sp>
        <p:nvSpPr>
          <p:cNvPr id="13" name="任意多边形: 形状 12">
            <a:extLst>
              <a:ext uri="{FF2B5EF4-FFF2-40B4-BE49-F238E27FC236}">
                <a16:creationId xmlns:a16="http://schemas.microsoft.com/office/drawing/2014/main" id="{18CE3B68-8C5D-E913-427C-F95B61EFD639}"/>
              </a:ext>
            </a:extLst>
          </p:cNvPr>
          <p:cNvSpPr/>
          <p:nvPr/>
        </p:nvSpPr>
        <p:spPr>
          <a:xfrm>
            <a:off x="618715" y="2827229"/>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Booster Energy up to 6GeV</a:t>
            </a:r>
            <a:endParaRPr lang="zh-CN" altLang="en-US"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14" name="任意多边形: 形状 13">
            <a:extLst>
              <a:ext uri="{FF2B5EF4-FFF2-40B4-BE49-F238E27FC236}">
                <a16:creationId xmlns:a16="http://schemas.microsoft.com/office/drawing/2014/main" id="{C9EEBF5B-CBBD-34D1-8F5D-A2278305F771}"/>
              </a:ext>
            </a:extLst>
          </p:cNvPr>
          <p:cNvSpPr/>
          <p:nvPr/>
        </p:nvSpPr>
        <p:spPr>
          <a:xfrm>
            <a:off x="618715" y="1442296"/>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35" name="直接连接符 34">
            <a:extLst>
              <a:ext uri="{FF2B5EF4-FFF2-40B4-BE49-F238E27FC236}">
                <a16:creationId xmlns:a16="http://schemas.microsoft.com/office/drawing/2014/main" id="{873CF212-2EE3-104E-A153-478D9F854D52}"/>
              </a:ext>
            </a:extLst>
          </p:cNvPr>
          <p:cNvSpPr/>
          <p:nvPr/>
        </p:nvSpPr>
        <p:spPr>
          <a:xfrm>
            <a:off x="850378" y="3348933"/>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36" name="任意多边形: 形状 35">
            <a:extLst>
              <a:ext uri="{FF2B5EF4-FFF2-40B4-BE49-F238E27FC236}">
                <a16:creationId xmlns:a16="http://schemas.microsoft.com/office/drawing/2014/main" id="{5AD1A3E3-95FC-39FF-912A-9955656EF34A}"/>
              </a:ext>
            </a:extLst>
          </p:cNvPr>
          <p:cNvSpPr/>
          <p:nvPr/>
        </p:nvSpPr>
        <p:spPr>
          <a:xfrm>
            <a:off x="1691249" y="3988785"/>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600" b="1" dirty="0">
                <a:solidFill>
                  <a:sysClr val="window" lastClr="FFFFFF"/>
                </a:solidFill>
                <a:latin typeface="Microsoft YaHei UI" panose="020B0503020204020204" pitchFamily="34" charset="-122"/>
                <a:ea typeface="Microsoft YaHei UI" panose="020B0503020204020204" pitchFamily="34" charset="-122"/>
              </a:rPr>
              <a:t>Storage</a:t>
            </a:r>
            <a:r>
              <a:rPr lang="zh-CN" altLang="en-US" sz="1600"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600" b="1" dirty="0">
                <a:solidFill>
                  <a:sysClr val="window" lastClr="FFFFFF"/>
                </a:solidFill>
                <a:latin typeface="Microsoft YaHei UI" panose="020B0503020204020204" pitchFamily="34" charset="-122"/>
                <a:ea typeface="Microsoft YaHei UI" panose="020B0503020204020204" pitchFamily="34" charset="-122"/>
              </a:rPr>
              <a:t>Ring</a:t>
            </a:r>
            <a:r>
              <a:rPr lang="zh-CN" altLang="en-US" sz="1600"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600" b="1" dirty="0">
                <a:solidFill>
                  <a:sysClr val="window" lastClr="FFFFFF"/>
                </a:solidFill>
                <a:latin typeface="Microsoft YaHei UI" panose="020B0503020204020204" pitchFamily="34" charset="-122"/>
                <a:ea typeface="Microsoft YaHei UI" panose="020B0503020204020204" pitchFamily="34" charset="-122"/>
              </a:rPr>
              <a:t>Beam</a:t>
            </a:r>
            <a:r>
              <a:rPr lang="zh-CN" altLang="en-US" sz="1600"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600" b="1" dirty="0">
                <a:solidFill>
                  <a:sysClr val="window" lastClr="FFFFFF"/>
                </a:solidFill>
                <a:latin typeface="Microsoft YaHei UI" panose="020B0503020204020204" pitchFamily="34" charset="-122"/>
                <a:ea typeface="Microsoft YaHei UI" panose="020B0503020204020204" pitchFamily="34" charset="-122"/>
              </a:rPr>
              <a:t>Commissioning</a:t>
            </a:r>
            <a:r>
              <a:rPr lang="zh-CN" altLang="en-US" sz="1600"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600" b="1" dirty="0">
                <a:solidFill>
                  <a:sysClr val="window" lastClr="FFFFFF"/>
                </a:solidFill>
                <a:latin typeface="Microsoft YaHei UI" panose="020B0503020204020204" pitchFamily="34" charset="-122"/>
                <a:ea typeface="Microsoft YaHei UI" panose="020B0503020204020204" pitchFamily="34" charset="-122"/>
              </a:rPr>
              <a:t>Start</a:t>
            </a:r>
            <a:endParaRPr lang="zh-CN" altLang="en-US" sz="1600"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37" name="任意多边形: 形状 36">
            <a:extLst>
              <a:ext uri="{FF2B5EF4-FFF2-40B4-BE49-F238E27FC236}">
                <a16:creationId xmlns:a16="http://schemas.microsoft.com/office/drawing/2014/main" id="{54CE5AD9-EA1F-835A-8CD7-AE8C315AFAA5}"/>
              </a:ext>
            </a:extLst>
          </p:cNvPr>
          <p:cNvSpPr/>
          <p:nvPr/>
        </p:nvSpPr>
        <p:spPr>
          <a:xfrm>
            <a:off x="1691249" y="4524882"/>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38" name="直接连接符 37">
            <a:extLst>
              <a:ext uri="{FF2B5EF4-FFF2-40B4-BE49-F238E27FC236}">
                <a16:creationId xmlns:a16="http://schemas.microsoft.com/office/drawing/2014/main" id="{AB98B6F4-0E1C-FBFF-7EA9-BFBBE9933A27}"/>
              </a:ext>
            </a:extLst>
          </p:cNvPr>
          <p:cNvSpPr/>
          <p:nvPr/>
        </p:nvSpPr>
        <p:spPr>
          <a:xfrm>
            <a:off x="3564245" y="3676053"/>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39" name="椭圆 38">
            <a:extLst>
              <a:ext uri="{FF2B5EF4-FFF2-40B4-BE49-F238E27FC236}">
                <a16:creationId xmlns:a16="http://schemas.microsoft.com/office/drawing/2014/main" id="{FB5A5192-6885-7166-D8C9-E169C5CEF09C}"/>
              </a:ext>
            </a:extLst>
          </p:cNvPr>
          <p:cNvSpPr/>
          <p:nvPr/>
        </p:nvSpPr>
        <p:spPr>
          <a:xfrm rot="2700000">
            <a:off x="3529670"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40" name="椭圆 39">
            <a:extLst>
              <a:ext uri="{FF2B5EF4-FFF2-40B4-BE49-F238E27FC236}">
                <a16:creationId xmlns:a16="http://schemas.microsoft.com/office/drawing/2014/main" id="{3FBF1037-FDC9-8795-170F-8D44B9287FA4}"/>
              </a:ext>
            </a:extLst>
          </p:cNvPr>
          <p:cNvSpPr/>
          <p:nvPr/>
        </p:nvSpPr>
        <p:spPr>
          <a:xfrm rot="2700000">
            <a:off x="815630"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41" name="任意多边形: 形状 40">
            <a:extLst>
              <a:ext uri="{FF2B5EF4-FFF2-40B4-BE49-F238E27FC236}">
                <a16:creationId xmlns:a16="http://schemas.microsoft.com/office/drawing/2014/main" id="{0F90EF66-699E-0FD9-0F59-C8F4235CA4B5}"/>
              </a:ext>
            </a:extLst>
          </p:cNvPr>
          <p:cNvSpPr/>
          <p:nvPr/>
        </p:nvSpPr>
        <p:spPr>
          <a:xfrm>
            <a:off x="3509266" y="2827229"/>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chemeClr val="bg1"/>
                </a:solidFill>
                <a:latin typeface="Microsoft YaHei UI" panose="020B0503020204020204" pitchFamily="34" charset="-122"/>
                <a:ea typeface="Microsoft YaHei UI" panose="020B0503020204020204" pitchFamily="34" charset="-122"/>
              </a:rPr>
              <a:t>Beam Current reach 12mA</a:t>
            </a:r>
          </a:p>
        </p:txBody>
      </p:sp>
      <p:sp>
        <p:nvSpPr>
          <p:cNvPr id="42" name="任意多边形: 形状 41">
            <a:extLst>
              <a:ext uri="{FF2B5EF4-FFF2-40B4-BE49-F238E27FC236}">
                <a16:creationId xmlns:a16="http://schemas.microsoft.com/office/drawing/2014/main" id="{905A6EB2-1B83-D0E6-3FC3-76EE7F75BEF8}"/>
              </a:ext>
            </a:extLst>
          </p:cNvPr>
          <p:cNvSpPr/>
          <p:nvPr/>
        </p:nvSpPr>
        <p:spPr>
          <a:xfrm>
            <a:off x="3509266" y="1442296"/>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43" name="直接连接符 42">
            <a:extLst>
              <a:ext uri="{FF2B5EF4-FFF2-40B4-BE49-F238E27FC236}">
                <a16:creationId xmlns:a16="http://schemas.microsoft.com/office/drawing/2014/main" id="{E90EC3C5-DE02-EFDF-B854-76FCBEF7030D}"/>
              </a:ext>
            </a:extLst>
          </p:cNvPr>
          <p:cNvSpPr/>
          <p:nvPr/>
        </p:nvSpPr>
        <p:spPr>
          <a:xfrm>
            <a:off x="4238049" y="3363330"/>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44" name="任意多边形: 形状 43">
            <a:extLst>
              <a:ext uri="{FF2B5EF4-FFF2-40B4-BE49-F238E27FC236}">
                <a16:creationId xmlns:a16="http://schemas.microsoft.com/office/drawing/2014/main" id="{17E5B28C-B1AC-5AF8-B906-73FFEAC2F4D8}"/>
              </a:ext>
            </a:extLst>
          </p:cNvPr>
          <p:cNvSpPr/>
          <p:nvPr/>
        </p:nvSpPr>
        <p:spPr>
          <a:xfrm>
            <a:off x="4325942" y="3988785"/>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Beam</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Current</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reach</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40mA</a:t>
            </a:r>
            <a:endParaRPr lang="zh-CN" altLang="en-US"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45" name="任意多边形: 形状 44">
            <a:extLst>
              <a:ext uri="{FF2B5EF4-FFF2-40B4-BE49-F238E27FC236}">
                <a16:creationId xmlns:a16="http://schemas.microsoft.com/office/drawing/2014/main" id="{9359AA6F-A46E-E8D3-25FF-4668F6CEE5DE}"/>
              </a:ext>
            </a:extLst>
          </p:cNvPr>
          <p:cNvSpPr/>
          <p:nvPr/>
        </p:nvSpPr>
        <p:spPr>
          <a:xfrm>
            <a:off x="4325942" y="4524882"/>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46" name="直接连接符 45">
            <a:extLst>
              <a:ext uri="{FF2B5EF4-FFF2-40B4-BE49-F238E27FC236}">
                <a16:creationId xmlns:a16="http://schemas.microsoft.com/office/drawing/2014/main" id="{8519C1D2-32A7-89C8-FC49-C33D07964229}"/>
              </a:ext>
            </a:extLst>
          </p:cNvPr>
          <p:cNvSpPr/>
          <p:nvPr/>
        </p:nvSpPr>
        <p:spPr>
          <a:xfrm>
            <a:off x="5507862" y="3676053"/>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47" name="椭圆 46">
            <a:extLst>
              <a:ext uri="{FF2B5EF4-FFF2-40B4-BE49-F238E27FC236}">
                <a16:creationId xmlns:a16="http://schemas.microsoft.com/office/drawing/2014/main" id="{B13E5B47-0ACF-C2F3-7BB8-641574D35814}"/>
              </a:ext>
            </a:extLst>
          </p:cNvPr>
          <p:cNvSpPr/>
          <p:nvPr/>
        </p:nvSpPr>
        <p:spPr>
          <a:xfrm rot="2700000">
            <a:off x="4203299"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48" name="椭圆 47">
            <a:extLst>
              <a:ext uri="{FF2B5EF4-FFF2-40B4-BE49-F238E27FC236}">
                <a16:creationId xmlns:a16="http://schemas.microsoft.com/office/drawing/2014/main" id="{82E40092-A9EF-923B-B70B-1514953D4B13}"/>
              </a:ext>
            </a:extLst>
          </p:cNvPr>
          <p:cNvSpPr/>
          <p:nvPr/>
        </p:nvSpPr>
        <p:spPr>
          <a:xfrm rot="2700000">
            <a:off x="5473116"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49" name="任意多边形: 形状 48">
            <a:extLst>
              <a:ext uri="{FF2B5EF4-FFF2-40B4-BE49-F238E27FC236}">
                <a16:creationId xmlns:a16="http://schemas.microsoft.com/office/drawing/2014/main" id="{EDD69A45-0910-63A2-0223-E227ABA798D3}"/>
              </a:ext>
            </a:extLst>
          </p:cNvPr>
          <p:cNvSpPr/>
          <p:nvPr/>
        </p:nvSpPr>
        <p:spPr>
          <a:xfrm>
            <a:off x="6096847" y="2827229"/>
            <a:ext cx="1673065"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Launch</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first</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Light</a:t>
            </a:r>
            <a:endParaRPr lang="zh-CN" altLang="en-US"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50" name="任意多边形: 形状 49">
            <a:extLst>
              <a:ext uri="{FF2B5EF4-FFF2-40B4-BE49-F238E27FC236}">
                <a16:creationId xmlns:a16="http://schemas.microsoft.com/office/drawing/2014/main" id="{18EBE3DB-3797-0508-AF7D-825BF9A0FA04}"/>
              </a:ext>
            </a:extLst>
          </p:cNvPr>
          <p:cNvSpPr/>
          <p:nvPr/>
        </p:nvSpPr>
        <p:spPr>
          <a:xfrm>
            <a:off x="6096847" y="1442296"/>
            <a:ext cx="1665959"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51" name="直接连接符 50">
            <a:extLst>
              <a:ext uri="{FF2B5EF4-FFF2-40B4-BE49-F238E27FC236}">
                <a16:creationId xmlns:a16="http://schemas.microsoft.com/office/drawing/2014/main" id="{82BDEDC0-156A-D771-9A3E-2E6CC5438FD8}"/>
              </a:ext>
            </a:extLst>
          </p:cNvPr>
          <p:cNvSpPr/>
          <p:nvPr/>
        </p:nvSpPr>
        <p:spPr>
          <a:xfrm>
            <a:off x="6715435" y="3363330"/>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52" name="任意多边形: 形状 51">
            <a:extLst>
              <a:ext uri="{FF2B5EF4-FFF2-40B4-BE49-F238E27FC236}">
                <a16:creationId xmlns:a16="http://schemas.microsoft.com/office/drawing/2014/main" id="{FFC4EE05-1389-4189-CAC1-545EAD12E969}"/>
              </a:ext>
            </a:extLst>
          </p:cNvPr>
          <p:cNvSpPr/>
          <p:nvPr/>
        </p:nvSpPr>
        <p:spPr>
          <a:xfrm>
            <a:off x="6990237" y="3988785"/>
            <a:ext cx="2363850"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600" b="1" dirty="0">
                <a:solidFill>
                  <a:sysClr val="window" lastClr="FFFFFF"/>
                </a:solidFill>
                <a:latin typeface="Microsoft YaHei UI" panose="020B0503020204020204" pitchFamily="34" charset="-122"/>
                <a:ea typeface="Microsoft YaHei UI" panose="020B0503020204020204" pitchFamily="34" charset="-122"/>
              </a:rPr>
              <a:t>Verify</a:t>
            </a:r>
            <a:r>
              <a:rPr lang="zh-CN" altLang="en-US" sz="1600"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600" b="1" dirty="0">
                <a:solidFill>
                  <a:sysClr val="window" lastClr="FFFFFF"/>
                </a:solidFill>
                <a:latin typeface="Microsoft YaHei UI" panose="020B0503020204020204" pitchFamily="34" charset="-122"/>
                <a:ea typeface="Microsoft YaHei UI" panose="020B0503020204020204" pitchFamily="34" charset="-122"/>
              </a:rPr>
              <a:t>Displacement Injection</a:t>
            </a:r>
            <a:endParaRPr lang="zh-CN" altLang="en-US" sz="1600"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53" name="任意多边形: 形状 52">
            <a:extLst>
              <a:ext uri="{FF2B5EF4-FFF2-40B4-BE49-F238E27FC236}">
                <a16:creationId xmlns:a16="http://schemas.microsoft.com/office/drawing/2014/main" id="{442A577E-8E3D-71DA-D37B-8072711B5125}"/>
              </a:ext>
            </a:extLst>
          </p:cNvPr>
          <p:cNvSpPr/>
          <p:nvPr/>
        </p:nvSpPr>
        <p:spPr>
          <a:xfrm>
            <a:off x="6990237" y="4524882"/>
            <a:ext cx="2363850"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54" name="直接连接符 53">
            <a:extLst>
              <a:ext uri="{FF2B5EF4-FFF2-40B4-BE49-F238E27FC236}">
                <a16:creationId xmlns:a16="http://schemas.microsoft.com/office/drawing/2014/main" id="{5ACC79EE-0054-1761-E65E-910563BE0F80}"/>
              </a:ext>
            </a:extLst>
          </p:cNvPr>
          <p:cNvSpPr/>
          <p:nvPr/>
        </p:nvSpPr>
        <p:spPr>
          <a:xfrm>
            <a:off x="8172161" y="3676053"/>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55" name="椭圆 54">
            <a:extLst>
              <a:ext uri="{FF2B5EF4-FFF2-40B4-BE49-F238E27FC236}">
                <a16:creationId xmlns:a16="http://schemas.microsoft.com/office/drawing/2014/main" id="{35657855-1AE1-DA90-A736-E01190998668}"/>
              </a:ext>
            </a:extLst>
          </p:cNvPr>
          <p:cNvSpPr/>
          <p:nvPr/>
        </p:nvSpPr>
        <p:spPr>
          <a:xfrm rot="2700000">
            <a:off x="6680696"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56" name="椭圆 55">
            <a:extLst>
              <a:ext uri="{FF2B5EF4-FFF2-40B4-BE49-F238E27FC236}">
                <a16:creationId xmlns:a16="http://schemas.microsoft.com/office/drawing/2014/main" id="{6E4150CD-56BD-647E-3A82-833C3426BD6C}"/>
              </a:ext>
            </a:extLst>
          </p:cNvPr>
          <p:cNvSpPr/>
          <p:nvPr/>
        </p:nvSpPr>
        <p:spPr>
          <a:xfrm rot="2700000">
            <a:off x="8137412" y="3641817"/>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28" name="文本框 27">
            <a:extLst>
              <a:ext uri="{FF2B5EF4-FFF2-40B4-BE49-F238E27FC236}">
                <a16:creationId xmlns:a16="http://schemas.microsoft.com/office/drawing/2014/main" id="{16E98972-8442-73E4-8DC6-E12600E31B27}"/>
              </a:ext>
            </a:extLst>
          </p:cNvPr>
          <p:cNvSpPr txBox="1"/>
          <p:nvPr/>
        </p:nvSpPr>
        <p:spPr>
          <a:xfrm>
            <a:off x="376587" y="3679961"/>
            <a:ext cx="91332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2023.08</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30" name="文本框 29">
            <a:extLst>
              <a:ext uri="{FF2B5EF4-FFF2-40B4-BE49-F238E27FC236}">
                <a16:creationId xmlns:a16="http://schemas.microsoft.com/office/drawing/2014/main" id="{EA143AE0-D5BF-C872-9564-A5C668A222AE}"/>
              </a:ext>
            </a:extLst>
          </p:cNvPr>
          <p:cNvSpPr txBox="1"/>
          <p:nvPr/>
        </p:nvSpPr>
        <p:spPr>
          <a:xfrm>
            <a:off x="3776431" y="3679961"/>
            <a:ext cx="91332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2024.08</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31" name="文本框 30">
            <a:extLst>
              <a:ext uri="{FF2B5EF4-FFF2-40B4-BE49-F238E27FC236}">
                <a16:creationId xmlns:a16="http://schemas.microsoft.com/office/drawing/2014/main" id="{425CB9A6-9805-C0C9-CD50-B18C50580126}"/>
              </a:ext>
            </a:extLst>
          </p:cNvPr>
          <p:cNvSpPr txBox="1"/>
          <p:nvPr/>
        </p:nvSpPr>
        <p:spPr>
          <a:xfrm>
            <a:off x="5033866" y="3341754"/>
            <a:ext cx="91332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2024.09</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32" name="文本框 31">
            <a:extLst>
              <a:ext uri="{FF2B5EF4-FFF2-40B4-BE49-F238E27FC236}">
                <a16:creationId xmlns:a16="http://schemas.microsoft.com/office/drawing/2014/main" id="{2F9EA03B-3EE7-0645-CA4C-167D725803A7}"/>
              </a:ext>
            </a:extLst>
          </p:cNvPr>
          <p:cNvSpPr txBox="1"/>
          <p:nvPr/>
        </p:nvSpPr>
        <p:spPr>
          <a:xfrm>
            <a:off x="6264055" y="3679961"/>
            <a:ext cx="91332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2024.10</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34" name="文本框 33">
            <a:extLst>
              <a:ext uri="{FF2B5EF4-FFF2-40B4-BE49-F238E27FC236}">
                <a16:creationId xmlns:a16="http://schemas.microsoft.com/office/drawing/2014/main" id="{7E63334E-A881-3272-FFA4-72B85A8E8FB8}"/>
              </a:ext>
            </a:extLst>
          </p:cNvPr>
          <p:cNvSpPr txBox="1"/>
          <p:nvPr/>
        </p:nvSpPr>
        <p:spPr>
          <a:xfrm>
            <a:off x="7705335" y="3341754"/>
            <a:ext cx="91332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2024.12</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pic>
        <p:nvPicPr>
          <p:cNvPr id="5" name="图片 4">
            <a:extLst>
              <a:ext uri="{FF2B5EF4-FFF2-40B4-BE49-F238E27FC236}">
                <a16:creationId xmlns:a16="http://schemas.microsoft.com/office/drawing/2014/main" id="{B6A3791A-78A5-1B4A-7B2F-22A8C7CFE0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1249" y="4522517"/>
            <a:ext cx="2366889" cy="1350653"/>
          </a:xfrm>
          <a:prstGeom prst="rect">
            <a:avLst/>
          </a:prstGeom>
        </p:spPr>
      </p:pic>
      <p:sp>
        <p:nvSpPr>
          <p:cNvPr id="89" name="文本框 88">
            <a:extLst>
              <a:ext uri="{FF2B5EF4-FFF2-40B4-BE49-F238E27FC236}">
                <a16:creationId xmlns:a16="http://schemas.microsoft.com/office/drawing/2014/main" id="{92E2E447-9859-9411-F3DB-A57579C3D8EA}"/>
              </a:ext>
            </a:extLst>
          </p:cNvPr>
          <p:cNvSpPr txBox="1"/>
          <p:nvPr/>
        </p:nvSpPr>
        <p:spPr>
          <a:xfrm>
            <a:off x="3042513" y="3365696"/>
            <a:ext cx="91332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2024.08</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90" name="任意多边形: 形状 89">
            <a:extLst>
              <a:ext uri="{FF2B5EF4-FFF2-40B4-BE49-F238E27FC236}">
                <a16:creationId xmlns:a16="http://schemas.microsoft.com/office/drawing/2014/main" id="{5847CC5D-9EAA-BBB4-9E46-C5031D7B1893}"/>
              </a:ext>
            </a:extLst>
          </p:cNvPr>
          <p:cNvSpPr/>
          <p:nvPr/>
        </p:nvSpPr>
        <p:spPr>
          <a:xfrm>
            <a:off x="7915853" y="2824894"/>
            <a:ext cx="2301347" cy="536102"/>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600" b="1" dirty="0">
                <a:solidFill>
                  <a:sysClr val="window" lastClr="FFFFFF"/>
                </a:solidFill>
                <a:latin typeface="Microsoft YaHei UI" panose="020B0503020204020204" pitchFamily="34" charset="-122"/>
                <a:ea typeface="Microsoft YaHei UI" panose="020B0503020204020204" pitchFamily="34" charset="-122"/>
              </a:rPr>
              <a:t>Emittance Below 100pm·rad at 27mA</a:t>
            </a:r>
          </a:p>
        </p:txBody>
      </p:sp>
      <p:sp>
        <p:nvSpPr>
          <p:cNvPr id="91" name="任意多边形: 形状 90">
            <a:extLst>
              <a:ext uri="{FF2B5EF4-FFF2-40B4-BE49-F238E27FC236}">
                <a16:creationId xmlns:a16="http://schemas.microsoft.com/office/drawing/2014/main" id="{7CFEAC37-37CE-8CDE-784B-68536C9E4F36}"/>
              </a:ext>
            </a:extLst>
          </p:cNvPr>
          <p:cNvSpPr/>
          <p:nvPr/>
        </p:nvSpPr>
        <p:spPr>
          <a:xfrm>
            <a:off x="7915853" y="1439960"/>
            <a:ext cx="2301347" cy="1384931"/>
          </a:xfrm>
          <a:custGeom>
            <a:avLst/>
            <a:gdLst>
              <a:gd name="connsiteX0" fmla="*/ 0 w 2434621"/>
              <a:gd name="connsiteY0" fmla="*/ 0 h 1405509"/>
              <a:gd name="connsiteX1" fmla="*/ 2434621 w 2434621"/>
              <a:gd name="connsiteY1" fmla="*/ 0 h 1405509"/>
              <a:gd name="connsiteX2" fmla="*/ 2434621 w 2434621"/>
              <a:gd name="connsiteY2" fmla="*/ 1405509 h 1405509"/>
              <a:gd name="connsiteX3" fmla="*/ 0 w 2434621"/>
              <a:gd name="connsiteY3" fmla="*/ 1405509 h 1405509"/>
              <a:gd name="connsiteX4" fmla="*/ 0 w 2434621"/>
              <a:gd name="connsiteY4" fmla="*/ 0 h 1405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1405509">
                <a:moveTo>
                  <a:pt x="0" y="0"/>
                </a:moveTo>
                <a:lnTo>
                  <a:pt x="2434621" y="0"/>
                </a:lnTo>
                <a:lnTo>
                  <a:pt x="2434621" y="1405509"/>
                </a:lnTo>
                <a:lnTo>
                  <a:pt x="0" y="1405509"/>
                </a:lnTo>
                <a:lnTo>
                  <a:pt x="0" y="0"/>
                </a:lnTo>
                <a:close/>
              </a:path>
            </a:pathLst>
          </a:custGeom>
          <a:solidFill>
            <a:srgbClr val="E6E6E6">
              <a:alpha val="90000"/>
            </a:srgbClr>
          </a:solidFill>
          <a:ln w="12700" cap="flat" cmpd="sng" algn="ctr">
            <a:noFill/>
            <a:prstDash val="solid"/>
            <a:miter lim="800000"/>
          </a:ln>
          <a:effectLst/>
        </p:spPr>
        <p:style>
          <a:lnRef idx="2">
            <a:scrgbClr r="0" g="0" b="0"/>
          </a:lnRef>
          <a:fillRef idx="1">
            <a:scrgbClr r="0" g="0" b="0"/>
          </a:fillRef>
          <a:effectRef idx="0">
            <a:scrgbClr r="0" g="0" b="0"/>
          </a:effectRef>
          <a:fontRef idx="minor">
            <a:schemeClr val="dk1">
              <a:hueOff val="0"/>
              <a:satOff val="0"/>
              <a:lumOff val="0"/>
              <a:alphaOff val="0"/>
            </a:schemeClr>
          </a:fontRef>
        </p:style>
        <p:txBody>
          <a:bodyPr spcFirstLastPara="0" vert="horz" wrap="square" lIns="111547" tIns="111547" rIns="111547" bIns="111547" numCol="1" spcCol="1257" rtlCol="0" anchor="ctr" anchorCtr="0">
            <a:noAutofit/>
          </a:bodyPr>
          <a:lstStyle/>
          <a:p>
            <a:pPr defTabSz="520542">
              <a:lnSpc>
                <a:spcPct val="90000"/>
              </a:lnSpc>
              <a:spcAft>
                <a:spcPct val="35000"/>
              </a:spcAft>
            </a:pPr>
            <a:endParaRPr lang="zh-CN" altLang="en-US" sz="1183" i="1" dirty="0">
              <a:solidFill>
                <a:srgbClr val="454D55"/>
              </a:solidFill>
              <a:latin typeface="Microsoft YaHei UI" panose="020B0503020204020204" pitchFamily="34" charset="-122"/>
              <a:ea typeface="Microsoft YaHei UI" panose="020B0503020204020204" pitchFamily="34" charset="-122"/>
            </a:endParaRPr>
          </a:p>
        </p:txBody>
      </p:sp>
      <p:sp>
        <p:nvSpPr>
          <p:cNvPr id="92" name="直接连接符 91">
            <a:extLst>
              <a:ext uri="{FF2B5EF4-FFF2-40B4-BE49-F238E27FC236}">
                <a16:creationId xmlns:a16="http://schemas.microsoft.com/office/drawing/2014/main" id="{F6D6149B-64D8-EC1C-7FEE-FEB2DC593B34}"/>
              </a:ext>
            </a:extLst>
          </p:cNvPr>
          <p:cNvSpPr/>
          <p:nvPr/>
        </p:nvSpPr>
        <p:spPr>
          <a:xfrm>
            <a:off x="9097777" y="3360993"/>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93" name="椭圆 92">
            <a:extLst>
              <a:ext uri="{FF2B5EF4-FFF2-40B4-BE49-F238E27FC236}">
                <a16:creationId xmlns:a16="http://schemas.microsoft.com/office/drawing/2014/main" id="{58311BFD-EF6A-BDE3-EC38-CCFE4FCE3A04}"/>
              </a:ext>
            </a:extLst>
          </p:cNvPr>
          <p:cNvSpPr/>
          <p:nvPr/>
        </p:nvSpPr>
        <p:spPr>
          <a:xfrm rot="2700000">
            <a:off x="9063031" y="3639482"/>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99" name="文本框 98">
            <a:extLst>
              <a:ext uri="{FF2B5EF4-FFF2-40B4-BE49-F238E27FC236}">
                <a16:creationId xmlns:a16="http://schemas.microsoft.com/office/drawing/2014/main" id="{65BD91E0-8989-4F64-FB73-35E8C6ACDD93}"/>
              </a:ext>
            </a:extLst>
          </p:cNvPr>
          <p:cNvSpPr txBox="1"/>
          <p:nvPr/>
        </p:nvSpPr>
        <p:spPr>
          <a:xfrm>
            <a:off x="8641115" y="3684080"/>
            <a:ext cx="91332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2025.01</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sp>
        <p:nvSpPr>
          <p:cNvPr id="83" name="任意多边形: 形状 82">
            <a:extLst>
              <a:ext uri="{FF2B5EF4-FFF2-40B4-BE49-F238E27FC236}">
                <a16:creationId xmlns:a16="http://schemas.microsoft.com/office/drawing/2014/main" id="{D4D84B6C-62C0-67FF-74BD-4BC5E19E9F7B}"/>
              </a:ext>
            </a:extLst>
          </p:cNvPr>
          <p:cNvSpPr/>
          <p:nvPr/>
        </p:nvSpPr>
        <p:spPr>
          <a:xfrm>
            <a:off x="9498103" y="3986417"/>
            <a:ext cx="2358537" cy="1907634"/>
          </a:xfrm>
          <a:custGeom>
            <a:avLst/>
            <a:gdLst>
              <a:gd name="connsiteX0" fmla="*/ 0 w 2434621"/>
              <a:gd name="connsiteY0" fmla="*/ 0 h 544068"/>
              <a:gd name="connsiteX1" fmla="*/ 2434621 w 2434621"/>
              <a:gd name="connsiteY1" fmla="*/ 0 h 544068"/>
              <a:gd name="connsiteX2" fmla="*/ 2434621 w 2434621"/>
              <a:gd name="connsiteY2" fmla="*/ 544068 h 544068"/>
              <a:gd name="connsiteX3" fmla="*/ 0 w 2434621"/>
              <a:gd name="connsiteY3" fmla="*/ 544068 h 544068"/>
              <a:gd name="connsiteX4" fmla="*/ 0 w 2434621"/>
              <a:gd name="connsiteY4" fmla="*/ 0 h 544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4621" h="544068">
                <a:moveTo>
                  <a:pt x="0" y="0"/>
                </a:moveTo>
                <a:lnTo>
                  <a:pt x="2434621" y="0"/>
                </a:lnTo>
                <a:lnTo>
                  <a:pt x="2434621" y="544068"/>
                </a:lnTo>
                <a:lnTo>
                  <a:pt x="0" y="544068"/>
                </a:lnTo>
                <a:lnTo>
                  <a:pt x="0" y="0"/>
                </a:lnTo>
                <a:close/>
              </a:path>
            </a:pathLst>
          </a:custGeom>
          <a:solidFill>
            <a:srgbClr val="A67C52"/>
          </a:solid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9154" tIns="99154" rIns="99154" bIns="99154" numCol="1" spcCol="1257" rtlCol="0" anchor="ctr" anchorCtr="0">
            <a:noAutofit/>
          </a:bodyPr>
          <a:lstStyle/>
          <a:p>
            <a:pPr algn="ctr" defTabSz="867567">
              <a:lnSpc>
                <a:spcPct val="90000"/>
              </a:lnSpc>
              <a:spcAft>
                <a:spcPct val="35000"/>
              </a:spcAft>
              <a:defRPr b="1"/>
            </a:pPr>
            <a:r>
              <a:rPr lang="en-US" altLang="zh-CN" sz="1839" b="1" dirty="0">
                <a:solidFill>
                  <a:sysClr val="window" lastClr="FFFFFF"/>
                </a:solidFill>
                <a:latin typeface="Microsoft YaHei UI" panose="020B0503020204020204" pitchFamily="34" charset="-122"/>
                <a:ea typeface="Microsoft YaHei UI" panose="020B0503020204020204" pitchFamily="34" charset="-122"/>
              </a:rPr>
              <a:t>Joint-Commissioning</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Phase</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 </a:t>
            </a:r>
            <a:r>
              <a:rPr lang="en-US" altLang="zh-CN" sz="1839" b="1" dirty="0">
                <a:solidFill>
                  <a:sysClr val="window" lastClr="FFFFFF"/>
                </a:solidFill>
                <a:latin typeface="Microsoft YaHei UI" panose="020B0503020204020204" pitchFamily="34" charset="-122"/>
                <a:ea typeface="Microsoft YaHei UI" panose="020B0503020204020204" pitchFamily="34" charset="-122"/>
              </a:rPr>
              <a:t>Launched</a:t>
            </a:r>
            <a:r>
              <a:rPr lang="zh-CN" altLang="en-US" sz="1839" b="1" dirty="0">
                <a:solidFill>
                  <a:sysClr val="window" lastClr="FFFFFF"/>
                </a:solidFill>
                <a:latin typeface="Microsoft YaHei UI" panose="020B0503020204020204" pitchFamily="34" charset="-122"/>
                <a:ea typeface="Microsoft YaHei UI" panose="020B0503020204020204" pitchFamily="34" charset="-122"/>
              </a:rPr>
              <a:t>！</a:t>
            </a:r>
            <a:endParaRPr lang="en-US" altLang="zh-CN" sz="1839" b="1" dirty="0">
              <a:solidFill>
                <a:sysClr val="window" lastClr="FFFFFF"/>
              </a:solidFill>
              <a:latin typeface="Microsoft YaHei UI" panose="020B0503020204020204" pitchFamily="34" charset="-122"/>
              <a:ea typeface="Microsoft YaHei UI" panose="020B0503020204020204" pitchFamily="34" charset="-122"/>
            </a:endParaRPr>
          </a:p>
        </p:txBody>
      </p:sp>
      <p:sp>
        <p:nvSpPr>
          <p:cNvPr id="94" name="直接连接符 93">
            <a:extLst>
              <a:ext uri="{FF2B5EF4-FFF2-40B4-BE49-F238E27FC236}">
                <a16:creationId xmlns:a16="http://schemas.microsoft.com/office/drawing/2014/main" id="{8CC37D46-7A0B-7E50-6A7B-3554D1931106}"/>
              </a:ext>
            </a:extLst>
          </p:cNvPr>
          <p:cNvSpPr/>
          <p:nvPr/>
        </p:nvSpPr>
        <p:spPr>
          <a:xfrm>
            <a:off x="10680029" y="3673689"/>
            <a:ext cx="0" cy="312726"/>
          </a:xfrm>
          <a:prstGeom prst="line">
            <a:avLst/>
          </a:prstGeom>
          <a:noFill/>
          <a:ln w="19050" cap="flat" cmpd="sng" algn="ctr">
            <a:solidFill>
              <a:srgbClr val="808080"/>
            </a:solidFill>
            <a:prstDash val="solid"/>
            <a:miter lim="800000"/>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a:lstStyle/>
          <a:p>
            <a:endParaRPr lang="zh-CN" altLang="en-US"/>
          </a:p>
        </p:txBody>
      </p:sp>
      <p:sp>
        <p:nvSpPr>
          <p:cNvPr id="95" name="椭圆 94">
            <a:extLst>
              <a:ext uri="{FF2B5EF4-FFF2-40B4-BE49-F238E27FC236}">
                <a16:creationId xmlns:a16="http://schemas.microsoft.com/office/drawing/2014/main" id="{1BFCAFAB-00F0-D004-4E72-AA54F4997679}"/>
              </a:ext>
            </a:extLst>
          </p:cNvPr>
          <p:cNvSpPr/>
          <p:nvPr/>
        </p:nvSpPr>
        <p:spPr>
          <a:xfrm rot="2700000">
            <a:off x="10645280" y="3639451"/>
            <a:ext cx="69497" cy="68479"/>
          </a:xfrm>
          <a:prstGeom prst="ellipse">
            <a:avLst/>
          </a:prstGeom>
          <a:solidFill>
            <a:srgbClr val="A67C52"/>
          </a:solidFill>
          <a:ln w="6350" cap="flat" cmpd="sng" algn="ctr">
            <a:noFill/>
            <a:prstDash val="solid"/>
            <a:miter lim="800000"/>
          </a:ln>
          <a:effectLst/>
        </p:spPr>
        <p:style>
          <a:lnRef idx="2">
            <a:scrgbClr r="0" g="0" b="0"/>
          </a:lnRef>
          <a:fillRef idx="1">
            <a:scrgbClr r="0" g="0" b="0"/>
          </a:fillRef>
          <a:effectRef idx="0">
            <a:scrgbClr r="0" g="0" b="0"/>
          </a:effectRef>
          <a:fontRef idx="minor">
            <a:schemeClr val="lt1"/>
          </a:fontRef>
        </p:style>
        <p:txBody>
          <a:bodyPr/>
          <a:lstStyle/>
          <a:p>
            <a:endParaRPr lang="zh-CN" altLang="en-US"/>
          </a:p>
        </p:txBody>
      </p:sp>
      <p:sp>
        <p:nvSpPr>
          <p:cNvPr id="96" name="文本框 95">
            <a:extLst>
              <a:ext uri="{FF2B5EF4-FFF2-40B4-BE49-F238E27FC236}">
                <a16:creationId xmlns:a16="http://schemas.microsoft.com/office/drawing/2014/main" id="{36AD9A71-86D0-1578-FCEF-4EE554177FD6}"/>
              </a:ext>
            </a:extLst>
          </p:cNvPr>
          <p:cNvSpPr txBox="1"/>
          <p:nvPr/>
        </p:nvSpPr>
        <p:spPr>
          <a:xfrm>
            <a:off x="10213197" y="3339387"/>
            <a:ext cx="913329" cy="322272"/>
          </a:xfrm>
          <a:prstGeom prst="rect">
            <a:avLst/>
          </a:prstGeom>
          <a:noFill/>
        </p:spPr>
        <p:txBody>
          <a:bodyPr wrap="none" lIns="118873" tIns="59438" rIns="118873" bIns="59438" rtlCol="0" anchor="ctr" anchorCtr="0">
            <a:spAutoFit/>
          </a:bodyPr>
          <a:lstStyle/>
          <a:p>
            <a:pPr algn="ctr" defTabSz="900797"/>
            <a:r>
              <a:rPr lang="en-US" altLang="zh-CN" sz="1314" b="1" dirty="0">
                <a:solidFill>
                  <a:srgbClr val="808080"/>
                </a:solidFill>
                <a:latin typeface="Microsoft YaHei UI" panose="020B0503020204020204" pitchFamily="34" charset="-122"/>
                <a:ea typeface="Microsoft YaHei UI" panose="020B0503020204020204" pitchFamily="34" charset="-122"/>
              </a:rPr>
              <a:t>2025.03</a:t>
            </a:r>
            <a:endParaRPr lang="zh-CN" altLang="en-US" sz="1314" b="1" dirty="0">
              <a:solidFill>
                <a:srgbClr val="808080"/>
              </a:solidFill>
              <a:latin typeface="Microsoft YaHei UI" panose="020B0503020204020204" pitchFamily="34" charset="-122"/>
              <a:ea typeface="Microsoft YaHei UI" panose="020B0503020204020204" pitchFamily="34" charset="-122"/>
            </a:endParaRPr>
          </a:p>
        </p:txBody>
      </p:sp>
      <p:pic>
        <p:nvPicPr>
          <p:cNvPr id="10" name="内容占位符 5">
            <a:extLst>
              <a:ext uri="{FF2B5EF4-FFF2-40B4-BE49-F238E27FC236}">
                <a16:creationId xmlns:a16="http://schemas.microsoft.com/office/drawing/2014/main" id="{249A9173-CC29-B2D4-B01E-EC37776EC530}"/>
              </a:ext>
            </a:extLst>
          </p:cNvPr>
          <p:cNvPicPr>
            <a:picLocks noGrp="1" noChangeAspect="1"/>
          </p:cNvPicPr>
          <p:nvPr>
            <p:ph idx="1"/>
          </p:nvPr>
        </p:nvPicPr>
        <p:blipFill>
          <a:blip r:embed="rId4"/>
          <a:stretch>
            <a:fillRect/>
          </a:stretch>
        </p:blipFill>
        <p:spPr>
          <a:xfrm>
            <a:off x="613184" y="1439521"/>
            <a:ext cx="2376485" cy="1387701"/>
          </a:xfrm>
          <a:prstGeom prst="rect">
            <a:avLst/>
          </a:prstGeom>
        </p:spPr>
      </p:pic>
      <p:pic>
        <p:nvPicPr>
          <p:cNvPr id="16" name="Picture 2" descr="273fe7e5-97ee-4a9e-b041-9f3cba67ed73.png">
            <a:extLst>
              <a:ext uri="{FF2B5EF4-FFF2-40B4-BE49-F238E27FC236}">
                <a16:creationId xmlns:a16="http://schemas.microsoft.com/office/drawing/2014/main" id="{8AAFC910-9078-574B-85B2-361338A0F59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02057" y="1454911"/>
            <a:ext cx="2370953" cy="1374682"/>
          </a:xfrm>
          <a:prstGeom prst="rect">
            <a:avLst/>
          </a:prstGeom>
          <a:noFill/>
          <a:extLst>
            <a:ext uri="{909E8E84-426E-40DD-AFC4-6F175D3DCCD1}">
              <a14:hiddenFill xmlns:a14="http://schemas.microsoft.com/office/drawing/2010/main">
                <a:solidFill>
                  <a:srgbClr val="FFFFFF"/>
                </a:solidFill>
              </a14:hiddenFill>
            </a:ext>
          </a:extLst>
        </p:spPr>
      </p:pic>
      <p:sp>
        <p:nvSpPr>
          <p:cNvPr id="17" name="内容占位符 1">
            <a:extLst>
              <a:ext uri="{FF2B5EF4-FFF2-40B4-BE49-F238E27FC236}">
                <a16:creationId xmlns:a16="http://schemas.microsoft.com/office/drawing/2014/main" id="{E66D70FB-92E4-0E3A-2289-5AAB1731F2C6}"/>
              </a:ext>
            </a:extLst>
          </p:cNvPr>
          <p:cNvSpPr txBox="1">
            <a:spLocks/>
          </p:cNvSpPr>
          <p:nvPr/>
        </p:nvSpPr>
        <p:spPr>
          <a:xfrm>
            <a:off x="4325942" y="2099344"/>
            <a:ext cx="1715270" cy="506682"/>
          </a:xfrm>
          <a:prstGeom prst="rect">
            <a:avLst/>
          </a:prstGeom>
        </p:spPr>
        <p:txBody>
          <a:bodyPr vert="horz" lIns="89237" tIns="44618" rIns="89237" bIns="44618" rtlCol="0" anchor="t">
            <a:noAutofit/>
          </a:bodyPr>
          <a:lstStyle>
            <a:lvl1pPr marL="357188" indent="-357188" algn="l" defTabSz="914400" rtl="0" eaLnBrk="1" latinLnBrk="0" hangingPunct="1">
              <a:lnSpc>
                <a:spcPct val="100000"/>
              </a:lnSpc>
              <a:spcBef>
                <a:spcPts val="1200"/>
              </a:spcBef>
              <a:spcAft>
                <a:spcPts val="0"/>
              </a:spcAft>
              <a:buClrTx/>
              <a:buSzPct val="8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804863" indent="-301625"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252538" indent="-29210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current  12</a:t>
            </a:r>
            <a:r>
              <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mA</a:t>
            </a:r>
          </a:p>
          <a:p>
            <a:pPr marL="0" indent="0">
              <a:spcBef>
                <a:spcPts val="0"/>
              </a:spcBef>
              <a:buNone/>
            </a:pPr>
            <a:r>
              <a:rPr lang="en-US" altLang="zh-CN"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Lifetime~ 2 min</a:t>
            </a:r>
            <a:endParaRPr sz="1576"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18" name="Picture 2">
            <a:extLst>
              <a:ext uri="{FF2B5EF4-FFF2-40B4-BE49-F238E27FC236}">
                <a16:creationId xmlns:a16="http://schemas.microsoft.com/office/drawing/2014/main" id="{4D9968F5-51F7-24E8-AC9C-AE3954FCC394}"/>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2729" r="509"/>
          <a:stretch/>
        </p:blipFill>
        <p:spPr bwMode="auto">
          <a:xfrm>
            <a:off x="4313328" y="4522516"/>
            <a:ext cx="2363850" cy="1384931"/>
          </a:xfrm>
          <a:prstGeom prst="rect">
            <a:avLst/>
          </a:prstGeom>
          <a:noFill/>
          <a:ln w="9525">
            <a:noFill/>
            <a:miter lim="800000"/>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图片 18">
            <a:extLst>
              <a:ext uri="{FF2B5EF4-FFF2-40B4-BE49-F238E27FC236}">
                <a16:creationId xmlns:a16="http://schemas.microsoft.com/office/drawing/2014/main" id="{C12E6A36-2A56-B187-25B1-E37FDA42723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915" t="-556" r="10692" b="9100"/>
          <a:stretch/>
        </p:blipFill>
        <p:spPr>
          <a:xfrm>
            <a:off x="6103952" y="1441696"/>
            <a:ext cx="1658855" cy="1400956"/>
          </a:xfrm>
          <a:prstGeom prst="rect">
            <a:avLst/>
          </a:prstGeom>
        </p:spPr>
      </p:pic>
      <p:pic>
        <p:nvPicPr>
          <p:cNvPr id="20" name="Picture 4">
            <a:extLst>
              <a:ext uri="{FF2B5EF4-FFF2-40B4-BE49-F238E27FC236}">
                <a16:creationId xmlns:a16="http://schemas.microsoft.com/office/drawing/2014/main" id="{E6CC3E03-CD29-18CD-99E6-CE08392608DC}"/>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9166"/>
          <a:stretch/>
        </p:blipFill>
        <p:spPr bwMode="auto">
          <a:xfrm>
            <a:off x="6995548" y="4509120"/>
            <a:ext cx="2358540" cy="138493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a:extLst>
              <a:ext uri="{FF2B5EF4-FFF2-40B4-BE49-F238E27FC236}">
                <a16:creationId xmlns:a16="http://schemas.microsoft.com/office/drawing/2014/main" id="{B5AFC3AB-6C06-5DC0-1D2A-55A6EA5F5DE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13928" y="1393855"/>
            <a:ext cx="2301339" cy="1423015"/>
          </a:xfrm>
          <a:prstGeom prst="rect">
            <a:avLst/>
          </a:prstGeom>
          <a:noFill/>
          <a:extLst>
            <a:ext uri="{909E8E84-426E-40DD-AFC4-6F175D3DCCD1}">
              <a14:hiddenFill xmlns:a14="http://schemas.microsoft.com/office/drawing/2010/main">
                <a:solidFill>
                  <a:srgbClr val="FFFFFF"/>
                </a:solidFill>
              </a14:hiddenFill>
            </a:ext>
          </a:extLst>
        </p:spPr>
      </p:pic>
      <p:sp>
        <p:nvSpPr>
          <p:cNvPr id="24" name="标题 1">
            <a:extLst>
              <a:ext uri="{FF2B5EF4-FFF2-40B4-BE49-F238E27FC236}">
                <a16:creationId xmlns:a16="http://schemas.microsoft.com/office/drawing/2014/main" id="{0343B9F2-0272-FDE2-6BC6-DC6E33D3BFD1}"/>
              </a:ext>
            </a:extLst>
          </p:cNvPr>
          <p:cNvSpPr txBox="1">
            <a:spLocks/>
          </p:cNvSpPr>
          <p:nvPr/>
        </p:nvSpPr>
        <p:spPr bwMode="auto">
          <a:xfrm>
            <a:off x="479376" y="522385"/>
            <a:ext cx="11017224"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sz="3200" kern="0" dirty="0">
                <a:solidFill>
                  <a:srgbClr val="0070C0"/>
                </a:solidFill>
              </a:rPr>
              <a:t>Milestones of HEPS Construction and Beam Commissioning</a:t>
            </a:r>
          </a:p>
        </p:txBody>
      </p:sp>
    </p:spTree>
    <p:extLst>
      <p:ext uri="{BB962C8B-B14F-4D97-AF65-F5344CB8AC3E}">
        <p14:creationId xmlns:p14="http://schemas.microsoft.com/office/powerpoint/2010/main" val="31517159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B0EDB6-6C39-5AEA-C6FE-063F95F9F53C}"/>
            </a:ext>
          </a:extLst>
        </p:cNvPr>
        <p:cNvGrpSpPr/>
        <p:nvPr/>
      </p:nvGrpSpPr>
      <p:grpSpPr>
        <a:xfrm>
          <a:off x="0" y="0"/>
          <a:ext cx="0" cy="0"/>
          <a:chOff x="0" y="0"/>
          <a:chExt cx="0" cy="0"/>
        </a:xfrm>
      </p:grpSpPr>
      <p:sp>
        <p:nvSpPr>
          <p:cNvPr id="4" name="文本框 3">
            <a:extLst>
              <a:ext uri="{FF2B5EF4-FFF2-40B4-BE49-F238E27FC236}">
                <a16:creationId xmlns:a16="http://schemas.microsoft.com/office/drawing/2014/main" id="{A0296FBC-47D0-4F66-F69D-87BABBF1BC3C}"/>
              </a:ext>
            </a:extLst>
          </p:cNvPr>
          <p:cNvSpPr txBox="1"/>
          <p:nvPr/>
        </p:nvSpPr>
        <p:spPr>
          <a:xfrm>
            <a:off x="2207568" y="3068960"/>
            <a:ext cx="8136905" cy="1791452"/>
          </a:xfrm>
          <a:prstGeom prst="rect">
            <a:avLst/>
          </a:prstGeom>
          <a:noFill/>
        </p:spPr>
        <p:txBody>
          <a:bodyPr wrap="square" rtlCol="0">
            <a:spAutoFit/>
          </a:bodyPr>
          <a:lstStyle/>
          <a:p>
            <a:pPr marL="342900" indent="-342900">
              <a:lnSpc>
                <a:spcPct val="200000"/>
              </a:lnSpc>
              <a:buFont typeface="Wingdings" panose="05000000000000000000" pitchFamily="2" charset="2"/>
              <a:buChar char="Ø"/>
            </a:pPr>
            <a:r>
              <a:rPr lang="en-US" altLang="zh-CN" sz="2000" b="1" dirty="0"/>
              <a:t>Data-driven Evaluation and Optimization of </a:t>
            </a:r>
            <a:r>
              <a:rPr lang="en-US" altLang="zh-CN" sz="2000" b="1" dirty="0" err="1"/>
              <a:t>Touschek</a:t>
            </a:r>
            <a:r>
              <a:rPr lang="en-US" altLang="zh-CN" sz="2000" b="1" dirty="0"/>
              <a:t> Lifetime</a:t>
            </a:r>
          </a:p>
          <a:p>
            <a:pPr marL="342900" indent="-342900">
              <a:lnSpc>
                <a:spcPct val="200000"/>
              </a:lnSpc>
              <a:buFont typeface="Wingdings" panose="05000000000000000000" pitchFamily="2" charset="2"/>
              <a:buChar char="Ø"/>
            </a:pPr>
            <a:r>
              <a:rPr lang="en-US" altLang="zh-CN" sz="2000" dirty="0"/>
              <a:t>Optimizes beam lifetime</a:t>
            </a:r>
            <a:r>
              <a:rPr lang="zh-CN" altLang="en-US" sz="2000" dirty="0"/>
              <a:t> </a:t>
            </a:r>
            <a:r>
              <a:rPr lang="en-US" altLang="zh-CN" sz="2000" dirty="0"/>
              <a:t>using</a:t>
            </a:r>
            <a:r>
              <a:rPr lang="zh-CN" altLang="en-US" sz="2000" dirty="0"/>
              <a:t> </a:t>
            </a:r>
            <a:r>
              <a:rPr lang="en-US" altLang="zh-CN" sz="2000" dirty="0" err="1"/>
              <a:t>Sextupole</a:t>
            </a:r>
            <a:r>
              <a:rPr lang="en-US" altLang="zh-CN" sz="2000" dirty="0"/>
              <a:t> combination </a:t>
            </a:r>
            <a:endParaRPr lang="en-US" altLang="zh-CN" sz="2000" b="1" dirty="0"/>
          </a:p>
          <a:p>
            <a:pPr marL="342900" indent="-342900">
              <a:lnSpc>
                <a:spcPct val="200000"/>
              </a:lnSpc>
              <a:buFont typeface="Wingdings" panose="05000000000000000000" pitchFamily="2" charset="2"/>
              <a:buChar char="Ø"/>
            </a:pPr>
            <a:r>
              <a:rPr lang="en-US" altLang="zh-CN" dirty="0"/>
              <a:t>Vacuum early warning of HEPS based on CNN</a:t>
            </a:r>
          </a:p>
        </p:txBody>
      </p:sp>
      <p:sp>
        <p:nvSpPr>
          <p:cNvPr id="7" name="标题 1">
            <a:extLst>
              <a:ext uri="{FF2B5EF4-FFF2-40B4-BE49-F238E27FC236}">
                <a16:creationId xmlns:a16="http://schemas.microsoft.com/office/drawing/2014/main" id="{91969206-AE46-DAEB-657A-9BBFA5B319EA}"/>
              </a:ext>
            </a:extLst>
          </p:cNvPr>
          <p:cNvSpPr txBox="1">
            <a:spLocks/>
          </p:cNvSpPr>
          <p:nvPr/>
        </p:nvSpPr>
        <p:spPr bwMode="auto">
          <a:xfrm>
            <a:off x="1703512" y="2276872"/>
            <a:ext cx="8784976"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kern="0" dirty="0">
                <a:solidFill>
                  <a:srgbClr val="0070C0"/>
                </a:solidFill>
              </a:rPr>
              <a:t>Several Machine Learning Applications</a:t>
            </a:r>
          </a:p>
        </p:txBody>
      </p:sp>
    </p:spTree>
    <p:extLst>
      <p:ext uri="{BB962C8B-B14F-4D97-AF65-F5344CB8AC3E}">
        <p14:creationId xmlns:p14="http://schemas.microsoft.com/office/powerpoint/2010/main" val="2299237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id="{BFF86797-142F-72D5-96E4-93BFAC34AAFA}"/>
              </a:ext>
            </a:extLst>
          </p:cNvPr>
          <p:cNvPicPr>
            <a:picLocks noChangeAspect="1"/>
          </p:cNvPicPr>
          <p:nvPr/>
        </p:nvPicPr>
        <p:blipFill>
          <a:blip r:embed="rId3"/>
          <a:stretch>
            <a:fillRect/>
          </a:stretch>
        </p:blipFill>
        <p:spPr>
          <a:xfrm>
            <a:off x="2207568" y="1292322"/>
            <a:ext cx="7690238" cy="1176582"/>
          </a:xfrm>
          <a:prstGeom prst="rect">
            <a:avLst/>
          </a:prstGeom>
        </p:spPr>
      </p:pic>
      <p:sp>
        <p:nvSpPr>
          <p:cNvPr id="5" name="灯片编号占位符 4">
            <a:extLst>
              <a:ext uri="{FF2B5EF4-FFF2-40B4-BE49-F238E27FC236}">
                <a16:creationId xmlns:a16="http://schemas.microsoft.com/office/drawing/2014/main" id="{AFD79379-D9E8-FFF4-1F84-26243FAD0CA9}"/>
              </a:ext>
            </a:extLst>
          </p:cNvPr>
          <p:cNvSpPr>
            <a:spLocks noGrp="1"/>
          </p:cNvSpPr>
          <p:nvPr>
            <p:ph type="sldNum" sz="quarter" idx="12"/>
          </p:nvPr>
        </p:nvSpPr>
        <p:spPr/>
        <p:txBody>
          <a:bodyPr/>
          <a:lstStyle/>
          <a:p>
            <a:pPr>
              <a:defRPr/>
            </a:pPr>
            <a:fld id="{7CFD2C69-0BD4-41E4-AB27-AE65CFEAFB66}" type="slidenum">
              <a:rPr lang="en-US" altLang="zh-CN" smtClean="0"/>
              <a:t>6</a:t>
            </a:fld>
            <a:endParaRPr lang="en-US" altLang="zh-CN" dirty="0"/>
          </a:p>
        </p:txBody>
      </p:sp>
      <p:sp>
        <p:nvSpPr>
          <p:cNvPr id="14" name="标题 1">
            <a:extLst>
              <a:ext uri="{FF2B5EF4-FFF2-40B4-BE49-F238E27FC236}">
                <a16:creationId xmlns:a16="http://schemas.microsoft.com/office/drawing/2014/main" id="{5679854B-3536-685F-2BC5-0C69E94BE363}"/>
              </a:ext>
            </a:extLst>
          </p:cNvPr>
          <p:cNvSpPr txBox="1">
            <a:spLocks/>
          </p:cNvSpPr>
          <p:nvPr/>
        </p:nvSpPr>
        <p:spPr bwMode="auto">
          <a:xfrm>
            <a:off x="695400" y="446316"/>
            <a:ext cx="10369152"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sz="3200" kern="0" dirty="0">
                <a:solidFill>
                  <a:srgbClr val="0070C0"/>
                </a:solidFill>
              </a:rPr>
              <a:t>Why do this?</a:t>
            </a:r>
          </a:p>
        </p:txBody>
      </p:sp>
      <p:sp>
        <p:nvSpPr>
          <p:cNvPr id="15" name="文本框 14">
            <a:extLst>
              <a:ext uri="{FF2B5EF4-FFF2-40B4-BE49-F238E27FC236}">
                <a16:creationId xmlns:a16="http://schemas.microsoft.com/office/drawing/2014/main" id="{C882A790-9473-E4C6-229E-4556B2F82D6F}"/>
              </a:ext>
            </a:extLst>
          </p:cNvPr>
          <p:cNvSpPr txBox="1"/>
          <p:nvPr/>
        </p:nvSpPr>
        <p:spPr>
          <a:xfrm>
            <a:off x="1415480" y="4761199"/>
            <a:ext cx="2927083" cy="369332"/>
          </a:xfrm>
          <a:prstGeom prst="rect">
            <a:avLst/>
          </a:prstGeom>
          <a:noFill/>
        </p:spPr>
        <p:txBody>
          <a:bodyPr wrap="none" rtlCol="0">
            <a:spAutoFit/>
          </a:bodyPr>
          <a:lstStyle/>
          <a:p>
            <a:r>
              <a:rPr lang="en-US" altLang="zh-CN" b="1" dirty="0">
                <a:solidFill>
                  <a:srgbClr val="FF0000"/>
                </a:solidFill>
                <a:latin typeface="Times New Roman" panose="02020603050405020304" pitchFamily="18" charset="0"/>
                <a:cs typeface="Times New Roman" panose="02020603050405020304" pitchFamily="18" charset="0"/>
              </a:rPr>
              <a:t>Time</a:t>
            </a:r>
            <a:r>
              <a:rPr lang="zh-CN" altLang="en-US" b="1" dirty="0">
                <a:solidFill>
                  <a:srgbClr val="FF0000"/>
                </a:solidFill>
                <a:latin typeface="Times New Roman" panose="02020603050405020304" pitchFamily="18" charset="0"/>
                <a:cs typeface="Times New Roman" panose="02020603050405020304" pitchFamily="18" charset="0"/>
              </a:rPr>
              <a:t> </a:t>
            </a:r>
            <a:r>
              <a:rPr lang="en-US" altLang="zh-CN" sz="1800" b="1" i="0" dirty="0">
                <a:solidFill>
                  <a:srgbClr val="FF0000"/>
                </a:solidFill>
                <a:effectLst/>
                <a:latin typeface="Times New Roman" panose="02020603050405020304" pitchFamily="18" charset="0"/>
                <a:cs typeface="Times New Roman" panose="02020603050405020304" pitchFamily="18" charset="0"/>
              </a:rPr>
              <a:t>cost is extremely high</a:t>
            </a:r>
            <a:r>
              <a:rPr lang="en-US" altLang="zh-CN" sz="1800" b="0" i="0" dirty="0">
                <a:solidFill>
                  <a:srgbClr val="FF0000"/>
                </a:solidFill>
                <a:effectLst/>
                <a:latin typeface="Times New Roman" panose="02020603050405020304" pitchFamily="18" charset="0"/>
                <a:cs typeface="Times New Roman" panose="02020603050405020304" pitchFamily="18" charset="0"/>
              </a:rPr>
              <a:t>.</a:t>
            </a:r>
          </a:p>
        </p:txBody>
      </p:sp>
      <p:sp>
        <p:nvSpPr>
          <p:cNvPr id="16" name="文本框 15">
            <a:extLst>
              <a:ext uri="{FF2B5EF4-FFF2-40B4-BE49-F238E27FC236}">
                <a16:creationId xmlns:a16="http://schemas.microsoft.com/office/drawing/2014/main" id="{098EF7D2-8DFC-760E-0029-5B0022CCAB36}"/>
              </a:ext>
            </a:extLst>
          </p:cNvPr>
          <p:cNvSpPr txBox="1"/>
          <p:nvPr/>
        </p:nvSpPr>
        <p:spPr>
          <a:xfrm>
            <a:off x="119336" y="3499276"/>
            <a:ext cx="6552728" cy="873509"/>
          </a:xfrm>
          <a:prstGeom prst="rect">
            <a:avLst/>
          </a:prstGeom>
          <a:noFill/>
        </p:spPr>
        <p:txBody>
          <a:bodyPr wrap="square" rtlCol="0">
            <a:spAutoFit/>
          </a:bodyPr>
          <a:lstStyle/>
          <a:p>
            <a:pPr>
              <a:lnSpc>
                <a:spcPct val="150000"/>
              </a:lnSpc>
            </a:pPr>
            <a:r>
              <a:rPr kumimoji="1" lang="en-US" altLang="zh-CN" dirty="0">
                <a:latin typeface="Times New Roman" panose="02020603050405020304" pitchFamily="18" charset="0"/>
                <a:cs typeface="Times New Roman" panose="02020603050405020304" pitchFamily="18" charset="0"/>
              </a:rPr>
              <a:t>During the lattice design phase, thousands of candidate lattices must be evaluated, making the computation extremely time-consuming!</a:t>
            </a:r>
          </a:p>
        </p:txBody>
      </p:sp>
      <p:sp>
        <p:nvSpPr>
          <p:cNvPr id="18" name="矩形 17">
            <a:extLst>
              <a:ext uri="{FF2B5EF4-FFF2-40B4-BE49-F238E27FC236}">
                <a16:creationId xmlns:a16="http://schemas.microsoft.com/office/drawing/2014/main" id="{D4B94ED4-05A2-3B98-CFD0-AEF2BF3A4AAA}"/>
              </a:ext>
            </a:extLst>
          </p:cNvPr>
          <p:cNvSpPr/>
          <p:nvPr/>
        </p:nvSpPr>
        <p:spPr bwMode="auto">
          <a:xfrm>
            <a:off x="2226094" y="1413799"/>
            <a:ext cx="5642178" cy="933628"/>
          </a:xfrm>
          <a:prstGeom prst="rect">
            <a:avLst/>
          </a:prstGeom>
          <a:noFill/>
          <a:ln w="31750"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dirty="0">
                <a:ln>
                  <a:noFill/>
                </a:ln>
                <a:solidFill>
                  <a:srgbClr val="FFCC00"/>
                </a:solidFill>
                <a:effectLst>
                  <a:outerShdw blurRad="38100" dist="38100" dir="2700000" algn="tl">
                    <a:srgbClr val="000000">
                      <a:alpha val="43137"/>
                    </a:srgbClr>
                  </a:outerShdw>
                </a:effectLst>
                <a:latin typeface="Arial" panose="020B0604020202020204" pitchFamily="34" charset="0"/>
                <a:ea typeface="宋体" pitchFamily="2" charset="-122"/>
              </a:rPr>
              <a:t>             </a:t>
            </a:r>
          </a:p>
        </p:txBody>
      </p:sp>
      <p:sp>
        <p:nvSpPr>
          <p:cNvPr id="21" name="文本框 20">
            <a:extLst>
              <a:ext uri="{FF2B5EF4-FFF2-40B4-BE49-F238E27FC236}">
                <a16:creationId xmlns:a16="http://schemas.microsoft.com/office/drawing/2014/main" id="{24F04D87-0649-1546-92E2-62ABA42C4AAE}"/>
              </a:ext>
            </a:extLst>
          </p:cNvPr>
          <p:cNvSpPr txBox="1"/>
          <p:nvPr/>
        </p:nvSpPr>
        <p:spPr>
          <a:xfrm>
            <a:off x="2811110" y="2390326"/>
            <a:ext cx="4472145" cy="400110"/>
          </a:xfrm>
          <a:prstGeom prst="rect">
            <a:avLst/>
          </a:prstGeom>
          <a:noFill/>
        </p:spPr>
        <p:txBody>
          <a:bodyPr wrap="square" rtlCol="0">
            <a:spAutoFit/>
          </a:bodyPr>
          <a:lstStyle/>
          <a:p>
            <a:r>
              <a:rPr kumimoji="1" lang="en-US" altLang="zh-CN" sz="2000" b="1" dirty="0">
                <a:solidFill>
                  <a:srgbClr val="FF0000"/>
                </a:solidFill>
                <a:latin typeface="Times New Roman" panose="02020603050405020304" pitchFamily="18" charset="0"/>
                <a:cs typeface="Times New Roman" panose="02020603050405020304" pitchFamily="18" charset="0"/>
              </a:rPr>
              <a:t>1000</a:t>
            </a:r>
            <a:r>
              <a:rPr kumimoji="1" lang="zh-CN" altLang="en-US" sz="2000" b="1" dirty="0">
                <a:solidFill>
                  <a:srgbClr val="FF0000"/>
                </a:solidFill>
                <a:latin typeface="Times New Roman" panose="02020603050405020304" pitchFamily="18" charset="0"/>
                <a:cs typeface="Times New Roman" panose="02020603050405020304" pitchFamily="18" charset="0"/>
              </a:rPr>
              <a:t> </a:t>
            </a:r>
            <a:r>
              <a:rPr kumimoji="1" lang="en-US" altLang="zh-CN" sz="2000" b="1" dirty="0">
                <a:solidFill>
                  <a:srgbClr val="FF0000"/>
                </a:solidFill>
                <a:latin typeface="Times New Roman" panose="02020603050405020304" pitchFamily="18" charset="0"/>
                <a:cs typeface="Times New Roman" panose="02020603050405020304" pitchFamily="18" charset="0"/>
              </a:rPr>
              <a:t>turns</a:t>
            </a:r>
            <a:r>
              <a:rPr kumimoji="1" lang="zh-CN" altLang="en-US" sz="2000" b="1" dirty="0">
                <a:solidFill>
                  <a:srgbClr val="FF0000"/>
                </a:solidFill>
                <a:latin typeface="Times New Roman" panose="02020603050405020304" pitchFamily="18" charset="0"/>
                <a:cs typeface="Times New Roman" panose="02020603050405020304" pitchFamily="18" charset="0"/>
              </a:rPr>
              <a:t> </a:t>
            </a:r>
            <a:r>
              <a:rPr kumimoji="1" lang="en-US" altLang="zh-CN" sz="2000" b="1" dirty="0">
                <a:solidFill>
                  <a:srgbClr val="FF0000"/>
                </a:solidFill>
                <a:latin typeface="Times New Roman" panose="02020603050405020304" pitchFamily="18" charset="0"/>
                <a:cs typeface="Times New Roman" panose="02020603050405020304" pitchFamily="18" charset="0"/>
              </a:rPr>
              <a:t>Always requires 3 ~ 5 hours</a:t>
            </a:r>
            <a:endParaRPr kumimoji="1" lang="zh-CN" altLang="en-US" sz="2000" b="1" dirty="0">
              <a:solidFill>
                <a:srgbClr val="FF0000"/>
              </a:solidFill>
              <a:latin typeface="Times New Roman" panose="02020603050405020304" pitchFamily="18" charset="0"/>
              <a:cs typeface="Times New Roman" panose="02020603050405020304" pitchFamily="18" charset="0"/>
            </a:endParaRPr>
          </a:p>
        </p:txBody>
      </p:sp>
      <p:pic>
        <p:nvPicPr>
          <p:cNvPr id="22" name="图片 21">
            <a:extLst>
              <a:ext uri="{FF2B5EF4-FFF2-40B4-BE49-F238E27FC236}">
                <a16:creationId xmlns:a16="http://schemas.microsoft.com/office/drawing/2014/main" id="{9FD1C5B1-5D05-4B34-52AA-44084E5D04F6}"/>
              </a:ext>
            </a:extLst>
          </p:cNvPr>
          <p:cNvPicPr>
            <a:picLocks noChangeAspect="1"/>
          </p:cNvPicPr>
          <p:nvPr/>
        </p:nvPicPr>
        <p:blipFill>
          <a:blip r:embed="rId4"/>
          <a:stretch>
            <a:fillRect/>
          </a:stretch>
        </p:blipFill>
        <p:spPr>
          <a:xfrm>
            <a:off x="6832066" y="2738910"/>
            <a:ext cx="5240598" cy="3930449"/>
          </a:xfrm>
          <a:prstGeom prst="rect">
            <a:avLst/>
          </a:prstGeom>
        </p:spPr>
      </p:pic>
      <p:sp>
        <p:nvSpPr>
          <p:cNvPr id="23" name="矩形 22">
            <a:extLst>
              <a:ext uri="{FF2B5EF4-FFF2-40B4-BE49-F238E27FC236}">
                <a16:creationId xmlns:a16="http://schemas.microsoft.com/office/drawing/2014/main" id="{9E315244-CB37-826D-927E-768CDC1F7A81}"/>
              </a:ext>
            </a:extLst>
          </p:cNvPr>
          <p:cNvSpPr/>
          <p:nvPr/>
        </p:nvSpPr>
        <p:spPr bwMode="auto">
          <a:xfrm>
            <a:off x="6832066" y="4761199"/>
            <a:ext cx="5089391" cy="251977"/>
          </a:xfrm>
          <a:prstGeom prst="rect">
            <a:avLst/>
          </a:prstGeom>
          <a:noFill/>
          <a:ln w="31750" cap="flat" cmpd="sng" algn="ctr">
            <a:solidFill>
              <a:srgbClr val="FF0000"/>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r>
              <a:rPr kumimoji="0" lang="zh-CN" altLang="en-US" sz="1800" b="0" i="0" u="none" strike="noStrike" cap="none" normalizeH="0" baseline="0" dirty="0">
                <a:ln>
                  <a:noFill/>
                </a:ln>
                <a:solidFill>
                  <a:srgbClr val="FFCC00"/>
                </a:solidFill>
                <a:effectLst>
                  <a:outerShdw blurRad="38100" dist="38100" dir="2700000" algn="tl">
                    <a:srgbClr val="000000">
                      <a:alpha val="43137"/>
                    </a:srgbClr>
                  </a:outerShdw>
                </a:effectLst>
                <a:latin typeface="Arial" panose="020B0604020202020204" pitchFamily="34" charset="0"/>
                <a:ea typeface="宋体" pitchFamily="2" charset="-122"/>
              </a:rPr>
              <a:t>             </a:t>
            </a:r>
          </a:p>
        </p:txBody>
      </p:sp>
      <p:sp>
        <p:nvSpPr>
          <p:cNvPr id="24" name="文本框 23">
            <a:extLst>
              <a:ext uri="{FF2B5EF4-FFF2-40B4-BE49-F238E27FC236}">
                <a16:creationId xmlns:a16="http://schemas.microsoft.com/office/drawing/2014/main" id="{AF0C5E35-025F-21F5-07B1-AC25A4CEDE44}"/>
              </a:ext>
            </a:extLst>
          </p:cNvPr>
          <p:cNvSpPr txBox="1"/>
          <p:nvPr/>
        </p:nvSpPr>
        <p:spPr>
          <a:xfrm>
            <a:off x="8616280" y="5019965"/>
            <a:ext cx="2842445" cy="369332"/>
          </a:xfrm>
          <a:prstGeom prst="rect">
            <a:avLst/>
          </a:prstGeom>
          <a:noFill/>
        </p:spPr>
        <p:txBody>
          <a:bodyPr wrap="none" rtlCol="0">
            <a:spAutoFit/>
          </a:bodyPr>
          <a:lstStyle/>
          <a:p>
            <a:r>
              <a:rPr kumimoji="1" lang="en-US" altLang="zh-CN" dirty="0">
                <a:latin typeface="Times New Roman" panose="02020603050405020304" pitchFamily="18" charset="0"/>
                <a:cs typeface="Times New Roman" panose="02020603050405020304" pitchFamily="18" charset="0"/>
              </a:rPr>
              <a:t>300</a:t>
            </a:r>
            <a:r>
              <a:rPr kumimoji="1" lang="zh-CN" altLang="en-US" dirty="0">
                <a:latin typeface="Times New Roman" panose="02020603050405020304" pitchFamily="18" charset="0"/>
                <a:cs typeface="Times New Roman" panose="02020603050405020304" pitchFamily="18" charset="0"/>
              </a:rPr>
              <a:t> </a:t>
            </a:r>
            <a:r>
              <a:rPr kumimoji="1" lang="en-US" altLang="zh-CN" dirty="0">
                <a:latin typeface="Times New Roman" panose="02020603050405020304" pitchFamily="18" charset="0"/>
                <a:cs typeface="Times New Roman" panose="02020603050405020304" pitchFamily="18" charset="0"/>
              </a:rPr>
              <a:t>turns example.  ~1 hour</a:t>
            </a:r>
            <a:endParaRPr kumimoji="1"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84617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0E33C7-397E-89A5-2CA8-3C20AF25C3AF}"/>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5" name="文本框 14">
                <a:extLst>
                  <a:ext uri="{FF2B5EF4-FFF2-40B4-BE49-F238E27FC236}">
                    <a16:creationId xmlns:a16="http://schemas.microsoft.com/office/drawing/2014/main" id="{85CBD1CA-0EDA-139D-22E3-B54507686327}"/>
                  </a:ext>
                </a:extLst>
              </p:cNvPr>
              <p:cNvSpPr txBox="1"/>
              <p:nvPr/>
            </p:nvSpPr>
            <p:spPr>
              <a:xfrm>
                <a:off x="465963" y="1124744"/>
                <a:ext cx="11365822" cy="2759410"/>
              </a:xfrm>
              <a:prstGeom prst="rect">
                <a:avLst/>
              </a:prstGeom>
              <a:noFill/>
            </p:spPr>
            <p:txBody>
              <a:bodyPr wrap="square" rtlCol="0">
                <a:spAutoFit/>
              </a:bodyPr>
              <a:lstStyle/>
              <a:p>
                <a:pPr>
                  <a:lnSpc>
                    <a:spcPct val="120000"/>
                  </a:lnSpc>
                </a:pPr>
                <a:r>
                  <a:rPr lang="en-US" altLang="zh-CN" sz="2000" b="0" kern="100" dirty="0">
                    <a:effectLst/>
                    <a:latin typeface="Times New Roman" panose="02020603050405020304" pitchFamily="18" charset="0"/>
                    <a:cs typeface="Times New Roman" panose="02020603050405020304" pitchFamily="18" charset="0"/>
                  </a:rPr>
                  <a:t>Describe Initial</a:t>
                </a:r>
                <a:r>
                  <a:rPr lang="zh-CN" altLang="en-US" sz="2000" b="0" kern="100" dirty="0">
                    <a:effectLst/>
                    <a:latin typeface="Times New Roman" panose="02020603050405020304" pitchFamily="18" charset="0"/>
                    <a:cs typeface="Times New Roman" panose="02020603050405020304" pitchFamily="18" charset="0"/>
                  </a:rPr>
                  <a:t> </a:t>
                </a:r>
                <a:r>
                  <a:rPr lang="en-US" altLang="zh-CN" sz="2000" b="0" kern="100" dirty="0">
                    <a:effectLst/>
                    <a:latin typeface="Times New Roman" panose="02020603050405020304" pitchFamily="18" charset="0"/>
                    <a:cs typeface="Times New Roman" panose="02020603050405020304" pitchFamily="18" charset="0"/>
                  </a:rPr>
                  <a:t>particles: </a:t>
                </a:r>
                <a14:m>
                  <m:oMath xmlns:m="http://schemas.openxmlformats.org/officeDocument/2006/math">
                    <m:r>
                      <a:rPr lang="en-US" altLang="zh-CN" sz="2000" b="1" i="1" kern="100" smtClean="0">
                        <a:effectLst/>
                        <a:latin typeface="Cambria Math" panose="02040503050406030204" pitchFamily="18" charset="0"/>
                        <a:cs typeface="Times New Roman" panose="02020603050405020304" pitchFamily="18" charset="0"/>
                      </a:rPr>
                      <m:t>[</m:t>
                    </m:r>
                    <m:sSub>
                      <m:sSubPr>
                        <m:ctrlPr>
                          <a:rPr lang="zh-CN" altLang="zh-CN" sz="2000" b="1" i="1">
                            <a:effectLst/>
                            <a:latin typeface="Cambria Math" panose="02040503050406030204" pitchFamily="18" charset="0"/>
                            <a:ea typeface="Cambria Math" panose="02040503050406030204" pitchFamily="18" charset="0"/>
                          </a:rPr>
                        </m:ctrlPr>
                      </m:sSubPr>
                      <m:e>
                        <m:r>
                          <a:rPr lang="en-US" altLang="zh-CN" sz="2000" b="1" i="1" kern="100">
                            <a:effectLst/>
                            <a:latin typeface="Cambria Math" panose="02040503050406030204" pitchFamily="18" charset="0"/>
                            <a:cs typeface="Times New Roman" panose="02020603050405020304" pitchFamily="18" charset="0"/>
                          </a:rPr>
                          <m:t>𝒔</m:t>
                        </m:r>
                      </m:e>
                      <m:sub>
                        <m:r>
                          <a:rPr lang="en-US" altLang="zh-CN" sz="2000" b="1" i="1" kern="100">
                            <a:effectLst/>
                            <a:latin typeface="Cambria Math" panose="02040503050406030204" pitchFamily="18" charset="0"/>
                            <a:cs typeface="Times New Roman" panose="02020603050405020304" pitchFamily="18" charset="0"/>
                          </a:rPr>
                          <m:t>𝒊</m:t>
                        </m:r>
                      </m:sub>
                    </m:sSub>
                    <m:r>
                      <a:rPr lang="en-US" altLang="zh-CN" sz="2000" b="1" i="1" kern="100">
                        <a:effectLst/>
                        <a:latin typeface="Cambria Math" panose="02040503050406030204" pitchFamily="18" charset="0"/>
                        <a:cs typeface="Times New Roman" panose="02020603050405020304" pitchFamily="18" charset="0"/>
                      </a:rPr>
                      <m:t>, </m:t>
                    </m:r>
                    <m:r>
                      <a:rPr lang="en-US" altLang="zh-CN" sz="2000" b="1" i="1" kern="100">
                        <a:effectLst/>
                        <a:latin typeface="Cambria Math" panose="02040503050406030204" pitchFamily="18" charset="0"/>
                        <a:cs typeface="Times New Roman" panose="02020603050405020304" pitchFamily="18" charset="0"/>
                      </a:rPr>
                      <m:t>𝒙</m:t>
                    </m:r>
                    <m:r>
                      <a:rPr lang="en-US" altLang="zh-CN" sz="2000" b="1" i="1" kern="100">
                        <a:effectLst/>
                        <a:latin typeface="Cambria Math" panose="02040503050406030204" pitchFamily="18" charset="0"/>
                        <a:cs typeface="Times New Roman" panose="02020603050405020304" pitchFamily="18" charset="0"/>
                      </a:rPr>
                      <m:t>, </m:t>
                    </m:r>
                    <m:sSup>
                      <m:sSupPr>
                        <m:ctrlPr>
                          <a:rPr lang="zh-CN" altLang="zh-CN" sz="2000" b="1" i="1">
                            <a:effectLst/>
                            <a:latin typeface="Cambria Math" panose="02040503050406030204" pitchFamily="18" charset="0"/>
                            <a:ea typeface="Cambria Math" panose="02040503050406030204" pitchFamily="18" charset="0"/>
                          </a:rPr>
                        </m:ctrlPr>
                      </m:sSupPr>
                      <m:e>
                        <m:r>
                          <a:rPr lang="en-US" altLang="zh-CN" sz="2000" b="1" i="1" kern="100">
                            <a:effectLst/>
                            <a:latin typeface="Cambria Math" panose="02040503050406030204" pitchFamily="18" charset="0"/>
                            <a:cs typeface="Times New Roman" panose="02020603050405020304" pitchFamily="18" charset="0"/>
                          </a:rPr>
                          <m:t>𝒙</m:t>
                        </m:r>
                      </m:e>
                      <m:sup>
                        <m:r>
                          <a:rPr lang="en-US" altLang="zh-CN" sz="2000" b="1" i="1" kern="100">
                            <a:effectLst/>
                            <a:latin typeface="Cambria Math" panose="02040503050406030204" pitchFamily="18" charset="0"/>
                            <a:cs typeface="Times New Roman" panose="02020603050405020304" pitchFamily="18" charset="0"/>
                          </a:rPr>
                          <m:t>′</m:t>
                        </m:r>
                      </m:sup>
                    </m:sSup>
                    <m:r>
                      <a:rPr lang="en-US" altLang="zh-CN" sz="2000" b="1" i="1" kern="100">
                        <a:effectLst/>
                        <a:latin typeface="Cambria Math" panose="02040503050406030204" pitchFamily="18" charset="0"/>
                        <a:cs typeface="Times New Roman" panose="02020603050405020304" pitchFamily="18" charset="0"/>
                      </a:rPr>
                      <m:t>,</m:t>
                    </m:r>
                    <m:r>
                      <a:rPr lang="en-US" altLang="zh-CN" sz="2000" b="1" i="1" kern="100">
                        <a:effectLst/>
                        <a:latin typeface="Cambria Math" panose="02040503050406030204" pitchFamily="18" charset="0"/>
                        <a:cs typeface="Times New Roman" panose="02020603050405020304" pitchFamily="18" charset="0"/>
                      </a:rPr>
                      <m:t>𝒚</m:t>
                    </m:r>
                    <m:r>
                      <a:rPr lang="en-US" altLang="zh-CN" sz="2000" b="1" i="1" kern="100">
                        <a:effectLst/>
                        <a:latin typeface="Cambria Math" panose="02040503050406030204" pitchFamily="18" charset="0"/>
                        <a:cs typeface="Times New Roman" panose="02020603050405020304" pitchFamily="18" charset="0"/>
                      </a:rPr>
                      <m:t>, </m:t>
                    </m:r>
                    <m:sSup>
                      <m:sSupPr>
                        <m:ctrlPr>
                          <a:rPr lang="zh-CN" altLang="zh-CN" sz="2000" b="1" i="1">
                            <a:effectLst/>
                            <a:latin typeface="Cambria Math" panose="02040503050406030204" pitchFamily="18" charset="0"/>
                            <a:ea typeface="Cambria Math" panose="02040503050406030204" pitchFamily="18" charset="0"/>
                          </a:rPr>
                        </m:ctrlPr>
                      </m:sSupPr>
                      <m:e>
                        <m:r>
                          <a:rPr lang="en-US" altLang="zh-CN" sz="2000" b="1" i="1" kern="100">
                            <a:effectLst/>
                            <a:latin typeface="Cambria Math" panose="02040503050406030204" pitchFamily="18" charset="0"/>
                            <a:cs typeface="Times New Roman" panose="02020603050405020304" pitchFamily="18" charset="0"/>
                          </a:rPr>
                          <m:t>𝒚</m:t>
                        </m:r>
                      </m:e>
                      <m:sup>
                        <m:r>
                          <a:rPr lang="en-US" altLang="zh-CN" sz="2000" b="1" i="1" kern="100">
                            <a:effectLst/>
                            <a:latin typeface="Cambria Math" panose="02040503050406030204" pitchFamily="18" charset="0"/>
                            <a:cs typeface="Times New Roman" panose="02020603050405020304" pitchFamily="18" charset="0"/>
                          </a:rPr>
                          <m:t>′</m:t>
                        </m:r>
                      </m:sup>
                    </m:sSup>
                    <m:r>
                      <a:rPr lang="en-US" altLang="zh-CN" sz="2000" b="1" i="1" kern="100">
                        <a:effectLst/>
                        <a:latin typeface="Cambria Math" panose="02040503050406030204" pitchFamily="18" charset="0"/>
                        <a:cs typeface="Times New Roman" panose="02020603050405020304" pitchFamily="18" charset="0"/>
                      </a:rPr>
                      <m:t>,</m:t>
                    </m:r>
                    <m:r>
                      <a:rPr lang="en-US" altLang="zh-CN" sz="2000" b="1" i="1" kern="100">
                        <a:effectLst/>
                        <a:latin typeface="Cambria Math" panose="02040503050406030204" pitchFamily="18" charset="0"/>
                        <a:cs typeface="Times New Roman" panose="02020603050405020304" pitchFamily="18" charset="0"/>
                      </a:rPr>
                      <m:t>𝒛</m:t>
                    </m:r>
                    <m:r>
                      <a:rPr lang="en-US" altLang="zh-CN" sz="2000" b="1" i="1" kern="100">
                        <a:effectLst/>
                        <a:latin typeface="Cambria Math" panose="02040503050406030204" pitchFamily="18" charset="0"/>
                        <a:cs typeface="Times New Roman" panose="02020603050405020304" pitchFamily="18" charset="0"/>
                      </a:rPr>
                      <m:t>, </m:t>
                    </m:r>
                    <m:r>
                      <a:rPr lang="en-US" altLang="zh-CN" sz="2000" b="1" i="1" kern="100">
                        <a:effectLst/>
                        <a:latin typeface="Cambria Math" panose="02040503050406030204" pitchFamily="18" charset="0"/>
                        <a:cs typeface="Times New Roman" panose="02020603050405020304" pitchFamily="18" charset="0"/>
                      </a:rPr>
                      <m:t>𝜹</m:t>
                    </m:r>
                    <m:r>
                      <a:rPr lang="en-US" altLang="zh-CN" sz="2000" b="1" i="1" kern="100">
                        <a:effectLst/>
                        <a:latin typeface="Cambria Math" panose="02040503050406030204" pitchFamily="18" charset="0"/>
                        <a:cs typeface="Times New Roman" panose="02020603050405020304" pitchFamily="18" charset="0"/>
                      </a:rPr>
                      <m:t>]</m:t>
                    </m:r>
                  </m:oMath>
                </a14:m>
                <a:r>
                  <a:rPr lang="zh-CN" altLang="zh-CN" sz="2000" b="1" dirty="0">
                    <a:effectLst/>
                    <a:latin typeface="Times New Roman" panose="02020603050405020304" pitchFamily="18" charset="0"/>
                    <a:cs typeface="Times New Roman" panose="02020603050405020304" pitchFamily="18" charset="0"/>
                  </a:rPr>
                  <a:t> </a:t>
                </a:r>
                <a:endParaRPr lang="zh-CN" altLang="en-US" sz="2000" b="1" dirty="0">
                  <a:latin typeface="Times New Roman" panose="02020603050405020304" pitchFamily="18" charset="0"/>
                  <a:cs typeface="Times New Roman" panose="02020603050405020304" pitchFamily="18" charset="0"/>
                </a:endParaRPr>
              </a:p>
              <a:p>
                <a:pPr>
                  <a:lnSpc>
                    <a:spcPct val="120000"/>
                  </a:lnSpc>
                </a:pPr>
                <a:endParaRPr lang="en-US" altLang="zh-CN" i="0" dirty="0">
                  <a:effectLst/>
                  <a:latin typeface="Times New Roman" panose="02020603050405020304" pitchFamily="18" charset="0"/>
                  <a:cs typeface="Times New Roman" panose="02020603050405020304" pitchFamily="18" charset="0"/>
                </a:endParaRPr>
              </a:p>
              <a:p>
                <a:pPr marL="285750" indent="-285750">
                  <a:lnSpc>
                    <a:spcPct val="120000"/>
                  </a:lnSpc>
                  <a:buFont typeface="Arial" panose="020B0604020202020204" pitchFamily="34" charset="0"/>
                  <a:buChar char="•"/>
                </a:pPr>
                <a:r>
                  <a:rPr lang="en-US" altLang="zh-CN" i="0" dirty="0">
                    <a:effectLst/>
                    <a:latin typeface="Times New Roman" panose="02020603050405020304" pitchFamily="18" charset="0"/>
                    <a:cs typeface="Times New Roman" panose="02020603050405020304" pitchFamily="18" charset="0"/>
                  </a:rPr>
                  <a:t>At each </a:t>
                </a:r>
                <a14:m>
                  <m:oMath xmlns:m="http://schemas.openxmlformats.org/officeDocument/2006/math">
                    <m:sSub>
                      <m:sSubPr>
                        <m:ctrlPr>
                          <a:rPr lang="zh-CN" altLang="zh-CN" b="1" i="1" smtClean="0">
                            <a:latin typeface="Cambria Math" panose="02040503050406030204" pitchFamily="18" charset="0"/>
                          </a:rPr>
                        </m:ctrlPr>
                      </m:sSubPr>
                      <m:e>
                        <m:r>
                          <a:rPr lang="en-US" altLang="zh-CN" b="1" i="1">
                            <a:latin typeface="Cambria Math" panose="02040503050406030204" pitchFamily="18" charset="0"/>
                          </a:rPr>
                          <m:t>𝒔</m:t>
                        </m:r>
                      </m:e>
                      <m:sub>
                        <m:r>
                          <a:rPr lang="en-US" altLang="zh-CN" b="1" i="1">
                            <a:latin typeface="Cambria Math" panose="02040503050406030204" pitchFamily="18" charset="0"/>
                          </a:rPr>
                          <m:t>𝒊</m:t>
                        </m:r>
                      </m:sub>
                    </m:sSub>
                  </m:oMath>
                </a14:m>
                <a:r>
                  <a:rPr lang="zh-CN" altLang="en-US" i="0" dirty="0">
                    <a:effectLst/>
                    <a:latin typeface="Times New Roman" panose="02020603050405020304" pitchFamily="18" charset="0"/>
                    <a:cs typeface="Times New Roman" panose="02020603050405020304" pitchFamily="18" charset="0"/>
                  </a:rPr>
                  <a:t> </a:t>
                </a:r>
                <a:r>
                  <a:rPr lang="en-US" altLang="zh-CN" i="0" dirty="0">
                    <a:effectLst/>
                    <a:latin typeface="Times New Roman" panose="02020603050405020304" pitchFamily="18" charset="0"/>
                    <a:cs typeface="Times New Roman" panose="02020603050405020304" pitchFamily="18" charset="0"/>
                  </a:rPr>
                  <a:t>(where </a:t>
                </a:r>
                <a:r>
                  <a:rPr lang="en-US" altLang="zh-CN" i="1" dirty="0">
                    <a:effectLst/>
                    <a:latin typeface="Times New Roman" panose="02020603050405020304" pitchFamily="18" charset="0"/>
                    <a:cs typeface="Times New Roman" panose="02020603050405020304" pitchFamily="18" charset="0"/>
                  </a:rPr>
                  <a:t>i</a:t>
                </a:r>
                <a:r>
                  <a:rPr lang="en-US" altLang="zh-CN" i="0" dirty="0">
                    <a:effectLst/>
                    <a:latin typeface="Times New Roman" panose="02020603050405020304" pitchFamily="18" charset="0"/>
                    <a:cs typeface="Times New Roman" panose="02020603050405020304" pitchFamily="18" charset="0"/>
                  </a:rPr>
                  <a:t> = 1, 2, ..., </a:t>
                </a:r>
                <a:r>
                  <a:rPr lang="en-US" altLang="zh-CN" i="1" dirty="0">
                    <a:effectLst/>
                    <a:latin typeface="Times New Roman" panose="02020603050405020304" pitchFamily="18" charset="0"/>
                    <a:cs typeface="Times New Roman" panose="02020603050405020304" pitchFamily="18" charset="0"/>
                  </a:rPr>
                  <a:t>N</a:t>
                </a:r>
                <a:r>
                  <a:rPr lang="en-US" altLang="zh-CN" i="0" dirty="0">
                    <a:effectLst/>
                    <a:latin typeface="Times New Roman" panose="02020603050405020304" pitchFamily="18" charset="0"/>
                    <a:cs typeface="Times New Roman" panose="02020603050405020304" pitchFamily="18" charset="0"/>
                  </a:rPr>
                  <a:t>, with </a:t>
                </a:r>
                <a:r>
                  <a:rPr lang="en-US" altLang="zh-CN" i="1" dirty="0">
                    <a:effectLst/>
                    <a:latin typeface="Times New Roman" panose="02020603050405020304" pitchFamily="18" charset="0"/>
                    <a:cs typeface="Times New Roman" panose="02020603050405020304" pitchFamily="18" charset="0"/>
                  </a:rPr>
                  <a:t>N</a:t>
                </a:r>
                <a:r>
                  <a:rPr lang="en-US" altLang="zh-CN" i="0" dirty="0">
                    <a:effectLst/>
                    <a:latin typeface="Times New Roman" panose="02020603050405020304" pitchFamily="18" charset="0"/>
                    <a:cs typeface="Times New Roman" panose="02020603050405020304" pitchFamily="18" charset="0"/>
                  </a:rPr>
                  <a:t> being the element index), we set </a:t>
                </a:r>
                <a14:m>
                  <m:oMath xmlns:m="http://schemas.openxmlformats.org/officeDocument/2006/math">
                    <m:r>
                      <a:rPr lang="en-US" altLang="zh-CN" b="0" i="1">
                        <a:latin typeface="Cambria Math" panose="02040503050406030204" pitchFamily="18" charset="0"/>
                      </a:rPr>
                      <m:t>𝑥</m:t>
                    </m:r>
                    <m:r>
                      <a:rPr lang="en-US" altLang="zh-CN" b="0" i="1">
                        <a:latin typeface="Cambria Math" panose="02040503050406030204" pitchFamily="18" charset="0"/>
                      </a:rPr>
                      <m:t>=</m:t>
                    </m:r>
                    <m:sSup>
                      <m:sSupPr>
                        <m:ctrlPr>
                          <a:rPr lang="zh-CN" altLang="zh-CN" i="1">
                            <a:latin typeface="Cambria Math" panose="02040503050406030204" pitchFamily="18" charset="0"/>
                          </a:rPr>
                        </m:ctrlPr>
                      </m:sSupPr>
                      <m:e>
                        <m:r>
                          <a:rPr lang="en-US" altLang="zh-CN" b="0" i="1">
                            <a:latin typeface="Cambria Math" panose="02040503050406030204" pitchFamily="18" charset="0"/>
                          </a:rPr>
                          <m:t>𝑥</m:t>
                        </m:r>
                      </m:e>
                      <m:sup>
                        <m:r>
                          <a:rPr lang="en-US" altLang="zh-CN" b="0" i="1">
                            <a:latin typeface="Cambria Math" panose="02040503050406030204" pitchFamily="18" charset="0"/>
                          </a:rPr>
                          <m:t>′</m:t>
                        </m:r>
                      </m:sup>
                    </m:sSup>
                    <m:r>
                      <a:rPr lang="en-US" altLang="zh-CN" b="0" i="1">
                        <a:latin typeface="Cambria Math" panose="02040503050406030204" pitchFamily="18" charset="0"/>
                      </a:rPr>
                      <m:t>=</m:t>
                    </m:r>
                    <m:r>
                      <a:rPr lang="en-US" altLang="zh-CN" b="0" i="1">
                        <a:latin typeface="Cambria Math" panose="02040503050406030204" pitchFamily="18" charset="0"/>
                      </a:rPr>
                      <m:t>𝑦</m:t>
                    </m:r>
                    <m:r>
                      <a:rPr lang="en-US" altLang="zh-CN" b="0" i="1">
                        <a:latin typeface="Cambria Math" panose="02040503050406030204" pitchFamily="18" charset="0"/>
                      </a:rPr>
                      <m:t>=</m:t>
                    </m:r>
                    <m:sSup>
                      <m:sSupPr>
                        <m:ctrlPr>
                          <a:rPr lang="zh-CN" altLang="zh-CN" i="1">
                            <a:latin typeface="Cambria Math" panose="02040503050406030204" pitchFamily="18" charset="0"/>
                          </a:rPr>
                        </m:ctrlPr>
                      </m:sSupPr>
                      <m:e>
                        <m:r>
                          <a:rPr lang="en-US" altLang="zh-CN" b="0" i="1">
                            <a:latin typeface="Cambria Math" panose="02040503050406030204" pitchFamily="18" charset="0"/>
                          </a:rPr>
                          <m:t>𝑦</m:t>
                        </m:r>
                      </m:e>
                      <m:sup>
                        <m:r>
                          <a:rPr lang="en-US" altLang="zh-CN" b="0" i="1">
                            <a:latin typeface="Cambria Math" panose="02040503050406030204" pitchFamily="18" charset="0"/>
                          </a:rPr>
                          <m:t>′</m:t>
                        </m:r>
                      </m:sup>
                    </m:sSup>
                    <m:r>
                      <a:rPr lang="en-US" altLang="zh-CN" b="0" i="1">
                        <a:latin typeface="Cambria Math" panose="02040503050406030204" pitchFamily="18" charset="0"/>
                      </a:rPr>
                      <m:t>=</m:t>
                    </m:r>
                    <m:r>
                      <a:rPr lang="en-US" altLang="zh-CN" b="0" i="1">
                        <a:latin typeface="Cambria Math" panose="02040503050406030204" pitchFamily="18" charset="0"/>
                      </a:rPr>
                      <m:t>𝑧</m:t>
                    </m:r>
                    <m:r>
                      <a:rPr lang="en-US" altLang="zh-CN" b="0" i="1">
                        <a:latin typeface="Cambria Math" panose="02040503050406030204" pitchFamily="18" charset="0"/>
                      </a:rPr>
                      <m:t>=0 </m:t>
                    </m:r>
                  </m:oMath>
                </a14:m>
                <a:r>
                  <a:rPr lang="en-US" altLang="zh-CN" i="0" dirty="0">
                    <a:effectLst/>
                    <a:latin typeface="Times New Roman" panose="02020603050405020304" pitchFamily="18" charset="0"/>
                    <a:cs typeface="Times New Roman" panose="02020603050405020304" pitchFamily="18" charset="0"/>
                  </a:rPr>
                  <a:t>and uniformly sample 𝛿 at each </a:t>
                </a:r>
                <a14:m>
                  <m:oMath xmlns:m="http://schemas.openxmlformats.org/officeDocument/2006/math">
                    <m:sSub>
                      <m:sSubPr>
                        <m:ctrlPr>
                          <a:rPr lang="zh-CN" altLang="zh-CN" i="1">
                            <a:latin typeface="Cambria Math" panose="02040503050406030204" pitchFamily="18" charset="0"/>
                          </a:rPr>
                        </m:ctrlPr>
                      </m:sSubPr>
                      <m:e>
                        <m:r>
                          <a:rPr lang="en-US" altLang="zh-CN" b="0" i="1">
                            <a:latin typeface="Cambria Math" panose="02040503050406030204" pitchFamily="18" charset="0"/>
                          </a:rPr>
                          <m:t>𝑠</m:t>
                        </m:r>
                      </m:e>
                      <m:sub>
                        <m:r>
                          <a:rPr lang="en-US" altLang="zh-CN" b="0" i="1">
                            <a:latin typeface="Cambria Math" panose="02040503050406030204" pitchFamily="18" charset="0"/>
                          </a:rPr>
                          <m:t>𝑖</m:t>
                        </m:r>
                      </m:sub>
                    </m:sSub>
                    <m:r>
                      <a:rPr lang="en-US" altLang="zh-CN" b="0" i="1">
                        <a:latin typeface="Cambria Math" panose="02040503050406030204" pitchFamily="18" charset="0"/>
                      </a:rPr>
                      <m:t> </m:t>
                    </m:r>
                  </m:oMath>
                </a14:m>
                <a:r>
                  <a:rPr lang="en-US" altLang="zh-CN" i="0" dirty="0">
                    <a:effectLst/>
                    <a:latin typeface="Times New Roman" panose="02020603050405020304" pitchFamily="18" charset="0"/>
                    <a:cs typeface="Times New Roman" panose="02020603050405020304" pitchFamily="18" charset="0"/>
                  </a:rPr>
                  <a:t>position. </a:t>
                </a:r>
              </a:p>
              <a:p>
                <a:pPr marL="285750" indent="-285750">
                  <a:lnSpc>
                    <a:spcPct val="120000"/>
                  </a:lnSpc>
                  <a:buFont typeface="Arial" panose="020B0604020202020204" pitchFamily="34" charset="0"/>
                  <a:buChar char="•"/>
                </a:pPr>
                <a:r>
                  <a:rPr lang="en-US" altLang="zh-CN" b="1" i="0" dirty="0">
                    <a:effectLst/>
                    <a:latin typeface="Times New Roman" panose="02020603050405020304" pitchFamily="18" charset="0"/>
                    <a:cs typeface="Times New Roman" panose="02020603050405020304" pitchFamily="18" charset="0"/>
                  </a:rPr>
                  <a:t>Generate</a:t>
                </a:r>
                <a:r>
                  <a:rPr lang="zh-CN" altLang="en-US" b="1" i="0" dirty="0">
                    <a:effectLst/>
                    <a:latin typeface="Times New Roman" panose="02020603050405020304" pitchFamily="18" charset="0"/>
                    <a:cs typeface="Times New Roman" panose="02020603050405020304" pitchFamily="18" charset="0"/>
                  </a:rPr>
                  <a:t> </a:t>
                </a:r>
                <a:r>
                  <a:rPr lang="en-US" altLang="zh-CN" b="1" i="0" dirty="0">
                    <a:effectLst/>
                    <a:latin typeface="Times New Roman" panose="02020603050405020304" pitchFamily="18" charset="0"/>
                    <a:cs typeface="Times New Roman" panose="02020603050405020304" pitchFamily="18" charset="0"/>
                  </a:rPr>
                  <a:t>particles with these initial conditions and performing long-term tracking simulations</a:t>
                </a:r>
              </a:p>
              <a:p>
                <a:pPr marL="285750" indent="-285750">
                  <a:lnSpc>
                    <a:spcPct val="120000"/>
                  </a:lnSpc>
                  <a:buFont typeface="Arial" panose="020B0604020202020204" pitchFamily="34" charset="0"/>
                  <a:buChar char="•"/>
                </a:pPr>
                <a:r>
                  <a:rPr lang="en-US" altLang="zh-CN" dirty="0">
                    <a:latin typeface="Times New Roman" panose="02020603050405020304" pitchFamily="18" charset="0"/>
                    <a:cs typeface="Times New Roman" panose="02020603050405020304" pitchFamily="18" charset="0"/>
                  </a:rPr>
                  <a:t>E</a:t>
                </a:r>
                <a:r>
                  <a:rPr lang="en-US" altLang="zh-CN" i="0" dirty="0">
                    <a:effectLst/>
                    <a:latin typeface="Times New Roman" panose="02020603050405020304" pitchFamily="18" charset="0"/>
                    <a:cs typeface="Times New Roman" panose="02020603050405020304" pitchFamily="18" charset="0"/>
                  </a:rPr>
                  <a:t>valuate the maximum positive and negative momentum deviations (</a:t>
                </a:r>
                <a14:m>
                  <m:oMath xmlns:m="http://schemas.openxmlformats.org/officeDocument/2006/math">
                    <m:sSubSup>
                      <m:sSubSupPr>
                        <m:ctrlPr>
                          <a:rPr lang="en-US" altLang="zh-CN" i="1" dirty="0" smtClean="0">
                            <a:effectLst/>
                            <a:latin typeface="Cambria Math" panose="02040503050406030204" pitchFamily="18" charset="0"/>
                          </a:rPr>
                        </m:ctrlPr>
                      </m:sSubSupPr>
                      <m:e>
                        <m:r>
                          <a:rPr lang="en-US" altLang="zh-CN" b="0" i="1" dirty="0" smtClean="0">
                            <a:effectLst/>
                            <a:latin typeface="Cambria Math" panose="02040503050406030204" pitchFamily="18" charset="0"/>
                          </a:rPr>
                          <m:t>𝛿</m:t>
                        </m:r>
                      </m:e>
                      <m:sub>
                        <m:r>
                          <a:rPr lang="en-US" altLang="zh-CN" b="0" i="1" dirty="0" smtClean="0">
                            <a:effectLst/>
                            <a:latin typeface="Cambria Math" panose="02040503050406030204" pitchFamily="18" charset="0"/>
                          </a:rPr>
                          <m:t>𝑚𝑎𝑥</m:t>
                        </m:r>
                      </m:sub>
                      <m:sup>
                        <m:r>
                          <a:rPr lang="en-US" altLang="zh-CN" b="0" i="1" dirty="0" smtClean="0">
                            <a:effectLst/>
                            <a:latin typeface="Cambria Math" panose="02040503050406030204" pitchFamily="18" charset="0"/>
                          </a:rPr>
                          <m:t>+</m:t>
                        </m:r>
                      </m:sup>
                    </m:sSubSup>
                    <m:r>
                      <a:rPr lang="en-US" altLang="zh-CN" b="0" i="1" dirty="0" smtClean="0">
                        <a:effectLst/>
                        <a:latin typeface="Cambria Math" panose="02040503050406030204" pitchFamily="18" charset="0"/>
                      </a:rPr>
                      <m:t> </m:t>
                    </m:r>
                  </m:oMath>
                </a14:m>
                <a:r>
                  <a:rPr lang="en-US" altLang="zh-CN" i="0" dirty="0">
                    <a:effectLst/>
                    <a:latin typeface="Times New Roman" panose="02020603050405020304" pitchFamily="18" charset="0"/>
                    <a:cs typeface="Times New Roman" panose="02020603050405020304" pitchFamily="18" charset="0"/>
                  </a:rPr>
                  <a:t>and </a:t>
                </a:r>
                <a14:m>
                  <m:oMath xmlns:m="http://schemas.openxmlformats.org/officeDocument/2006/math">
                    <m:sSubSup>
                      <m:sSubSupPr>
                        <m:ctrlPr>
                          <a:rPr lang="en-US" altLang="zh-CN" i="1" dirty="0">
                            <a:latin typeface="Cambria Math" panose="02040503050406030204" pitchFamily="18" charset="0"/>
                          </a:rPr>
                        </m:ctrlPr>
                      </m:sSubSupPr>
                      <m:e>
                        <m:r>
                          <a:rPr lang="en-US" altLang="zh-CN" b="0" i="1" dirty="0">
                            <a:latin typeface="Cambria Math" panose="02040503050406030204" pitchFamily="18" charset="0"/>
                          </a:rPr>
                          <m:t>𝛿</m:t>
                        </m:r>
                      </m:e>
                      <m:sub>
                        <m:r>
                          <a:rPr lang="en-US" altLang="zh-CN" b="0" i="1" dirty="0">
                            <a:latin typeface="Cambria Math" panose="02040503050406030204" pitchFamily="18" charset="0"/>
                          </a:rPr>
                          <m:t>𝑚</m:t>
                        </m:r>
                        <m:r>
                          <a:rPr lang="en-US" altLang="zh-CN" b="0" i="1" dirty="0" smtClean="0">
                            <a:latin typeface="Cambria Math" panose="02040503050406030204" pitchFamily="18" charset="0"/>
                          </a:rPr>
                          <m:t>𝑎𝑥</m:t>
                        </m:r>
                      </m:sub>
                      <m:sup>
                        <m:r>
                          <a:rPr lang="en-US" altLang="zh-CN" b="0" i="1" dirty="0" smtClean="0">
                            <a:latin typeface="Cambria Math" panose="02040503050406030204" pitchFamily="18" charset="0"/>
                          </a:rPr>
                          <m:t>−</m:t>
                        </m:r>
                      </m:sup>
                    </m:sSubSup>
                  </m:oMath>
                </a14:m>
                <a:r>
                  <a:rPr lang="en-US" altLang="zh-CN" i="0" dirty="0">
                    <a:effectLst/>
                    <a:latin typeface="Times New Roman" panose="02020603050405020304" pitchFamily="18" charset="0"/>
                    <a:cs typeface="Times New Roman" panose="02020603050405020304" pitchFamily="18" charset="0"/>
                  </a:rPr>
                  <a:t>) among all stably tracked particles at </a:t>
                </a:r>
                <a14:m>
                  <m:oMath xmlns:m="http://schemas.openxmlformats.org/officeDocument/2006/math">
                    <m:sSub>
                      <m:sSubPr>
                        <m:ctrlPr>
                          <a:rPr lang="zh-CN" altLang="zh-CN" i="1">
                            <a:latin typeface="Cambria Math" panose="02040503050406030204" pitchFamily="18" charset="0"/>
                          </a:rPr>
                        </m:ctrlPr>
                      </m:sSubPr>
                      <m:e>
                        <m:r>
                          <a:rPr lang="en-US" altLang="zh-CN" b="0" i="1">
                            <a:latin typeface="Cambria Math" panose="02040503050406030204" pitchFamily="18" charset="0"/>
                          </a:rPr>
                          <m:t>𝑠</m:t>
                        </m:r>
                      </m:e>
                      <m:sub>
                        <m:r>
                          <a:rPr lang="en-US" altLang="zh-CN" b="0" i="1">
                            <a:latin typeface="Cambria Math" panose="02040503050406030204" pitchFamily="18" charset="0"/>
                          </a:rPr>
                          <m:t>𝑖</m:t>
                        </m:r>
                      </m:sub>
                    </m:sSub>
                  </m:oMath>
                </a14:m>
                <a:endParaRPr lang="en-US" altLang="zh-CN" i="0" dirty="0">
                  <a:effectLst/>
                  <a:latin typeface="Times New Roman" panose="02020603050405020304" pitchFamily="18" charset="0"/>
                  <a:cs typeface="Times New Roman" panose="02020603050405020304" pitchFamily="18" charset="0"/>
                </a:endParaRPr>
              </a:p>
              <a:p>
                <a:pPr marL="285750" indent="-285750">
                  <a:lnSpc>
                    <a:spcPct val="120000"/>
                  </a:lnSpc>
                  <a:buFont typeface="Arial" panose="020B0604020202020204" pitchFamily="34" charset="0"/>
                  <a:buChar char="•"/>
                </a:pPr>
                <a:r>
                  <a:rPr lang="en-US" altLang="zh-CN" i="0" dirty="0">
                    <a:effectLst/>
                    <a:latin typeface="Times New Roman" panose="02020603050405020304" pitchFamily="18" charset="0"/>
                    <a:cs typeface="Times New Roman" panose="02020603050405020304" pitchFamily="18" charset="0"/>
                  </a:rPr>
                  <a:t>Calculate the </a:t>
                </a:r>
                <a:r>
                  <a:rPr lang="en-US" altLang="zh-CN" i="0" dirty="0" err="1">
                    <a:effectLst/>
                    <a:latin typeface="Times New Roman" panose="02020603050405020304" pitchFamily="18" charset="0"/>
                    <a:cs typeface="Times New Roman" panose="02020603050405020304" pitchFamily="18" charset="0"/>
                  </a:rPr>
                  <a:t>Touschek</a:t>
                </a:r>
                <a:r>
                  <a:rPr lang="en-US" altLang="zh-CN" i="0" dirty="0">
                    <a:effectLst/>
                    <a:latin typeface="Times New Roman" panose="02020603050405020304" pitchFamily="18" charset="0"/>
                    <a:cs typeface="Times New Roman" panose="02020603050405020304" pitchFamily="18" charset="0"/>
                  </a:rPr>
                  <a:t> lifetime</a:t>
                </a:r>
                <a:r>
                  <a:rPr lang="zh-CN" altLang="en-US" i="0" dirty="0">
                    <a:effectLst/>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using</a:t>
                </a:r>
                <a:r>
                  <a:rPr lang="zh-CN"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the LMA</a:t>
                </a:r>
                <a:endParaRPr lang="en-US" altLang="zh-CN" i="0" dirty="0">
                  <a:effectLst/>
                  <a:latin typeface="Times New Roman" panose="02020603050405020304" pitchFamily="18" charset="0"/>
                  <a:cs typeface="Times New Roman" panose="02020603050405020304" pitchFamily="18" charset="0"/>
                </a:endParaRPr>
              </a:p>
            </p:txBody>
          </p:sp>
        </mc:Choice>
        <mc:Fallback>
          <p:sp>
            <p:nvSpPr>
              <p:cNvPr id="15" name="文本框 14">
                <a:extLst>
                  <a:ext uri="{FF2B5EF4-FFF2-40B4-BE49-F238E27FC236}">
                    <a16:creationId xmlns:a16="http://schemas.microsoft.com/office/drawing/2014/main" id="{85CBD1CA-0EDA-139D-22E3-B54507686327}"/>
                  </a:ext>
                </a:extLst>
              </p:cNvPr>
              <p:cNvSpPr txBox="1">
                <a:spLocks noRot="1" noChangeAspect="1" noMove="1" noResize="1" noEditPoints="1" noAdjustHandles="1" noChangeArrowheads="1" noChangeShapeType="1" noTextEdit="1"/>
              </p:cNvSpPr>
              <p:nvPr/>
            </p:nvSpPr>
            <p:spPr>
              <a:xfrm>
                <a:off x="465963" y="1124744"/>
                <a:ext cx="11365822" cy="2759410"/>
              </a:xfrm>
              <a:prstGeom prst="rect">
                <a:avLst/>
              </a:prstGeom>
              <a:blipFill>
                <a:blip r:embed="rId3"/>
                <a:stretch>
                  <a:fillRect l="-558" b="-2752"/>
                </a:stretch>
              </a:blipFill>
            </p:spPr>
            <p:txBody>
              <a:bodyPr/>
              <a:lstStyle/>
              <a:p>
                <a:r>
                  <a:rPr lang="zh-CN" altLang="en-US">
                    <a:noFill/>
                  </a:rPr>
                  <a:t> </a:t>
                </a:r>
              </a:p>
            </p:txBody>
          </p:sp>
        </mc:Fallback>
      </mc:AlternateContent>
      <p:pic>
        <p:nvPicPr>
          <p:cNvPr id="16" name="图片 15">
            <a:extLst>
              <a:ext uri="{FF2B5EF4-FFF2-40B4-BE49-F238E27FC236}">
                <a16:creationId xmlns:a16="http://schemas.microsoft.com/office/drawing/2014/main" id="{0D199D65-1F95-560C-94B3-838D344D3D7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55711"/>
          <a:stretch/>
        </p:blipFill>
        <p:spPr>
          <a:xfrm>
            <a:off x="1542214" y="3949650"/>
            <a:ext cx="9213319" cy="2568876"/>
          </a:xfrm>
          <a:prstGeom prst="rect">
            <a:avLst/>
          </a:prstGeom>
        </p:spPr>
      </p:pic>
      <p:sp>
        <p:nvSpPr>
          <p:cNvPr id="2" name="标题 1">
            <a:extLst>
              <a:ext uri="{FF2B5EF4-FFF2-40B4-BE49-F238E27FC236}">
                <a16:creationId xmlns:a16="http://schemas.microsoft.com/office/drawing/2014/main" id="{A600CD0B-A5CE-ACC9-45AC-5E7899D50A18}"/>
              </a:ext>
            </a:extLst>
          </p:cNvPr>
          <p:cNvSpPr txBox="1">
            <a:spLocks/>
          </p:cNvSpPr>
          <p:nvPr/>
        </p:nvSpPr>
        <p:spPr bwMode="auto">
          <a:xfrm>
            <a:off x="695400" y="446316"/>
            <a:ext cx="10369152"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sz="2800" kern="0" dirty="0">
                <a:solidFill>
                  <a:srgbClr val="0070C0"/>
                </a:solidFill>
              </a:rPr>
              <a:t>General Method to Calculate </a:t>
            </a:r>
            <a:r>
              <a:rPr lang="en-US" altLang="zh-CN" sz="2800" kern="0" dirty="0" err="1">
                <a:solidFill>
                  <a:srgbClr val="0070C0"/>
                </a:solidFill>
              </a:rPr>
              <a:t>Toushek</a:t>
            </a:r>
            <a:r>
              <a:rPr lang="en-US" altLang="zh-CN" sz="2800" kern="0" dirty="0">
                <a:solidFill>
                  <a:srgbClr val="0070C0"/>
                </a:solidFill>
              </a:rPr>
              <a:t> Lifetime</a:t>
            </a:r>
          </a:p>
        </p:txBody>
      </p:sp>
    </p:spTree>
    <p:extLst>
      <p:ext uri="{BB962C8B-B14F-4D97-AF65-F5344CB8AC3E}">
        <p14:creationId xmlns:p14="http://schemas.microsoft.com/office/powerpoint/2010/main" val="4499607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a:extLst>
              <a:ext uri="{FF2B5EF4-FFF2-40B4-BE49-F238E27FC236}">
                <a16:creationId xmlns:a16="http://schemas.microsoft.com/office/drawing/2014/main" id="{AD49B54B-C47B-4B8C-00EA-E65A089578D6}"/>
              </a:ext>
            </a:extLst>
          </p:cNvPr>
          <p:cNvSpPr txBox="1"/>
          <p:nvPr/>
        </p:nvSpPr>
        <p:spPr>
          <a:xfrm>
            <a:off x="147448" y="1049564"/>
            <a:ext cx="5514642" cy="5384936"/>
          </a:xfrm>
          <a:prstGeom prst="rect">
            <a:avLst/>
          </a:prstGeom>
          <a:noFill/>
        </p:spPr>
        <p:txBody>
          <a:bodyPr wrap="square" rtlCol="0">
            <a:spAutoFit/>
          </a:bodyPr>
          <a:lstStyle/>
          <a:p>
            <a:pPr marL="342900" indent="-342900" algn="l">
              <a:lnSpc>
                <a:spcPct val="120000"/>
              </a:lnSpc>
              <a:buFont typeface="+mj-lt"/>
              <a:buAutoNum type="arabicPeriod"/>
            </a:pPr>
            <a:r>
              <a:rPr lang="en-US" altLang="zh-CN" sz="1600" b="1" i="0" dirty="0">
                <a:effectLst/>
                <a:latin typeface="Times New Roman" panose="02020603050405020304" pitchFamily="18" charset="0"/>
                <a:cs typeface="Times New Roman" panose="02020603050405020304" pitchFamily="18" charset="0"/>
              </a:rPr>
              <a:t>Short-Term Tracking for All</a:t>
            </a:r>
            <a:r>
              <a:rPr lang="zh-CN" altLang="en-US" sz="1600" b="1" i="0" dirty="0">
                <a:effectLst/>
                <a:latin typeface="Times New Roman" panose="02020603050405020304" pitchFamily="18" charset="0"/>
                <a:cs typeface="Times New Roman" panose="02020603050405020304" pitchFamily="18" charset="0"/>
              </a:rPr>
              <a:t> </a:t>
            </a:r>
            <a:r>
              <a:rPr lang="en-US" altLang="zh-CN" sz="1600" b="1" i="0" dirty="0">
                <a:effectLst/>
                <a:latin typeface="Times New Roman" panose="02020603050405020304" pitchFamily="18" charset="0"/>
                <a:cs typeface="Times New Roman" panose="02020603050405020304" pitchFamily="18" charset="0"/>
              </a:rPr>
              <a:t>Initial</a:t>
            </a:r>
            <a:r>
              <a:rPr lang="zh-CN" altLang="en-US" sz="1600" b="1" i="0" dirty="0">
                <a:effectLst/>
                <a:latin typeface="Times New Roman" panose="02020603050405020304" pitchFamily="18" charset="0"/>
                <a:cs typeface="Times New Roman" panose="02020603050405020304" pitchFamily="18" charset="0"/>
              </a:rPr>
              <a:t> </a:t>
            </a:r>
            <a:r>
              <a:rPr lang="en-US" altLang="zh-CN" sz="1600" b="1" i="0" dirty="0">
                <a:effectLst/>
                <a:latin typeface="Times New Roman" panose="02020603050405020304" pitchFamily="18" charset="0"/>
                <a:cs typeface="Times New Roman" panose="02020603050405020304" pitchFamily="18" charset="0"/>
              </a:rPr>
              <a:t>Particle</a:t>
            </a:r>
            <a:endParaRPr lang="en-US" altLang="zh-CN" sz="1600" b="0" i="0" dirty="0">
              <a:effectLst/>
              <a:latin typeface="Times New Roman" panose="02020603050405020304" pitchFamily="18" charset="0"/>
              <a:cs typeface="Times New Roman" panose="02020603050405020304" pitchFamily="18" charset="0"/>
            </a:endParaRPr>
          </a:p>
          <a:p>
            <a:pPr marL="800100" lvl="1" indent="-342900">
              <a:lnSpc>
                <a:spcPct val="120000"/>
              </a:lnSpc>
              <a:buFont typeface="Arial" panose="020B0604020202020204" pitchFamily="34" charset="0"/>
              <a:buChar char="•"/>
            </a:pPr>
            <a:r>
              <a:rPr lang="en-US" altLang="zh-CN" sz="1600" b="0" i="0" dirty="0">
                <a:effectLst/>
                <a:latin typeface="Times New Roman" panose="02020603050405020304" pitchFamily="18" charset="0"/>
                <a:cs typeface="Times New Roman" panose="02020603050405020304" pitchFamily="18" charset="0"/>
              </a:rPr>
              <a:t>Track all particles for </a:t>
            </a:r>
            <a:r>
              <a:rPr lang="en-US" altLang="zh-CN" sz="1600" b="1" i="0" dirty="0">
                <a:effectLst/>
                <a:latin typeface="Times New Roman" panose="02020603050405020304" pitchFamily="18" charset="0"/>
                <a:cs typeface="Times New Roman" panose="02020603050405020304" pitchFamily="18" charset="0"/>
              </a:rPr>
              <a:t>1 or a few turns</a:t>
            </a:r>
            <a:r>
              <a:rPr lang="en-US" altLang="zh-CN" sz="1600" b="0" i="0" dirty="0">
                <a:effectLst/>
                <a:latin typeface="Times New Roman" panose="02020603050405020304" pitchFamily="18" charset="0"/>
                <a:cs typeface="Times New Roman" panose="02020603050405020304" pitchFamily="18" charset="0"/>
              </a:rPr>
              <a:t>; </a:t>
            </a:r>
          </a:p>
          <a:p>
            <a:pPr marL="800100" lvl="1" indent="-342900">
              <a:lnSpc>
                <a:spcPct val="120000"/>
              </a:lnSpc>
              <a:buFont typeface="Arial" panose="020B0604020202020204" pitchFamily="34" charset="0"/>
              <a:buChar char="•"/>
            </a:pPr>
            <a:r>
              <a:rPr lang="en-US" altLang="zh-CN" sz="1600" b="0" i="0" dirty="0">
                <a:effectLst/>
                <a:latin typeface="Times New Roman" panose="02020603050405020304" pitchFamily="18" charset="0"/>
                <a:cs typeface="Times New Roman" panose="02020603050405020304" pitchFamily="18" charset="0"/>
              </a:rPr>
              <a:t>select the </a:t>
            </a:r>
            <a:r>
              <a:rPr lang="en-US" altLang="zh-CN" sz="1600" b="1" i="0" dirty="0">
                <a:effectLst/>
                <a:latin typeface="Times New Roman" panose="02020603050405020304" pitchFamily="18" charset="0"/>
                <a:cs typeface="Times New Roman" panose="02020603050405020304" pitchFamily="18" charset="0"/>
              </a:rPr>
              <a:t>10% of surviving particles</a:t>
            </a:r>
            <a:r>
              <a:rPr lang="en-US" altLang="zh-CN" sz="1600" b="0" i="0" dirty="0">
                <a:effectLst/>
                <a:latin typeface="Times New Roman" panose="02020603050405020304" pitchFamily="18" charset="0"/>
                <a:cs typeface="Times New Roman" panose="02020603050405020304" pitchFamily="18" charset="0"/>
              </a:rPr>
              <a:t>.</a:t>
            </a:r>
          </a:p>
          <a:p>
            <a:pPr marL="342900" indent="-342900">
              <a:lnSpc>
                <a:spcPct val="120000"/>
              </a:lnSpc>
              <a:buFont typeface="+mj-lt"/>
              <a:buAutoNum type="arabicPeriod"/>
            </a:pPr>
            <a:r>
              <a:rPr lang="en-US" altLang="zh-CN" sz="1600" b="1" dirty="0">
                <a:latin typeface="Times New Roman" panose="02020603050405020304" pitchFamily="18" charset="0"/>
                <a:cs typeface="Times New Roman" panose="02020603050405020304" pitchFamily="18" charset="0"/>
              </a:rPr>
              <a:t>L</a:t>
            </a:r>
            <a:r>
              <a:rPr lang="en-US" altLang="zh-CN" sz="1600" b="1" i="0" dirty="0">
                <a:effectLst/>
                <a:latin typeface="Times New Roman" panose="02020603050405020304" pitchFamily="18" charset="0"/>
                <a:cs typeface="Times New Roman" panose="02020603050405020304" pitchFamily="18" charset="0"/>
              </a:rPr>
              <a:t>ong-term tracking</a:t>
            </a:r>
            <a:r>
              <a:rPr lang="en-US" altLang="zh-CN" sz="1600" b="0" i="0" dirty="0">
                <a:effectLst/>
                <a:latin typeface="Times New Roman" panose="02020603050405020304" pitchFamily="18" charset="0"/>
                <a:cs typeface="Times New Roman" panose="02020603050405020304" pitchFamily="18" charset="0"/>
              </a:rPr>
              <a:t> (e.g., 300+ turns) </a:t>
            </a:r>
          </a:p>
          <a:p>
            <a:pPr marL="800100" lvl="1" indent="-342900">
              <a:lnSpc>
                <a:spcPct val="120000"/>
              </a:lnSpc>
              <a:buFont typeface="Arial" panose="020B0604020202020204" pitchFamily="34" charset="0"/>
              <a:buChar char="•"/>
            </a:pPr>
            <a:r>
              <a:rPr lang="en-US" altLang="zh-CN" sz="1600" b="0" i="0" dirty="0">
                <a:effectLst/>
                <a:latin typeface="Times New Roman" panose="02020603050405020304" pitchFamily="18" charset="0"/>
                <a:cs typeface="Times New Roman" panose="02020603050405020304" pitchFamily="18" charset="0"/>
              </a:rPr>
              <a:t>Label these selected particles as </a:t>
            </a:r>
            <a:r>
              <a:rPr lang="en-US" altLang="zh-CN" sz="1600" b="0" i="1" dirty="0">
                <a:effectLst/>
                <a:latin typeface="Times New Roman" panose="02020603050405020304" pitchFamily="18" charset="0"/>
                <a:cs typeface="Times New Roman" panose="02020603050405020304" pitchFamily="18" charset="0"/>
              </a:rPr>
              <a:t>survive</a:t>
            </a:r>
            <a:r>
              <a:rPr lang="en-US" altLang="zh-CN" sz="1600" b="0" i="0" dirty="0">
                <a:effectLst/>
                <a:latin typeface="Times New Roman" panose="02020603050405020304" pitchFamily="18" charset="0"/>
                <a:cs typeface="Times New Roman" panose="02020603050405020304" pitchFamily="18" charset="0"/>
              </a:rPr>
              <a:t> (surviving 300+ turns) or </a:t>
            </a:r>
            <a:r>
              <a:rPr lang="en-US" altLang="zh-CN" sz="1600" i="1" dirty="0">
                <a:latin typeface="Times New Roman" panose="02020603050405020304" pitchFamily="18" charset="0"/>
                <a:cs typeface="Times New Roman" panose="02020603050405020304" pitchFamily="18" charset="0"/>
              </a:rPr>
              <a:t>loss</a:t>
            </a:r>
            <a:r>
              <a:rPr lang="en-US" altLang="zh-CN" sz="1600" b="0" i="0" dirty="0">
                <a:effectLst/>
                <a:latin typeface="Times New Roman" panose="02020603050405020304" pitchFamily="18" charset="0"/>
                <a:cs typeface="Times New Roman" panose="02020603050405020304" pitchFamily="18" charset="0"/>
              </a:rPr>
              <a:t> (lost earlier) for supervised learning.</a:t>
            </a:r>
          </a:p>
          <a:p>
            <a:pPr marL="342900" indent="-342900" algn="l">
              <a:lnSpc>
                <a:spcPct val="120000"/>
              </a:lnSpc>
              <a:buFont typeface="+mj-lt"/>
              <a:buAutoNum type="arabicPeriod"/>
            </a:pPr>
            <a:r>
              <a:rPr lang="en-US" altLang="zh-CN" sz="1600" b="1" i="0" dirty="0">
                <a:effectLst/>
                <a:latin typeface="Times New Roman" panose="02020603050405020304" pitchFamily="18" charset="0"/>
                <a:cs typeface="Times New Roman" panose="02020603050405020304" pitchFamily="18" charset="0"/>
              </a:rPr>
              <a:t>Classifier Training</a:t>
            </a:r>
            <a:endParaRPr lang="en-US" altLang="zh-CN" sz="1600" b="0" i="0" dirty="0">
              <a:effectLst/>
              <a:latin typeface="Times New Roman" panose="02020603050405020304" pitchFamily="18" charset="0"/>
              <a:cs typeface="Times New Roman" panose="02020603050405020304" pitchFamily="18" charset="0"/>
            </a:endParaRPr>
          </a:p>
          <a:p>
            <a:pPr marL="800100" lvl="1" indent="-342900">
              <a:lnSpc>
                <a:spcPct val="120000"/>
              </a:lnSpc>
              <a:buFont typeface="Arial" panose="020B0604020202020204" pitchFamily="34" charset="0"/>
              <a:buChar char="•"/>
            </a:pPr>
            <a:r>
              <a:rPr lang="en-US" altLang="zh-CN" sz="1600" b="0" i="0" dirty="0">
                <a:effectLst/>
                <a:latin typeface="Times New Roman" panose="02020603050405020304" pitchFamily="18" charset="0"/>
                <a:cs typeface="Times New Roman" panose="02020603050405020304" pitchFamily="18" charset="0"/>
              </a:rPr>
              <a:t>Train a classification model (e.g., </a:t>
            </a:r>
            <a:r>
              <a:rPr lang="en-US" altLang="zh-CN" sz="1600" i="0" dirty="0">
                <a:effectLst/>
                <a:latin typeface="Times New Roman" panose="02020603050405020304" pitchFamily="18" charset="0"/>
                <a:cs typeface="Times New Roman" panose="02020603050405020304" pitchFamily="18" charset="0"/>
              </a:rPr>
              <a:t>Random Forest, AdaBoost</a:t>
            </a:r>
            <a:r>
              <a:rPr lang="en-US" altLang="zh-CN" sz="1600" b="0" i="0" dirty="0">
                <a:effectLst/>
                <a:latin typeface="Times New Roman" panose="02020603050405020304" pitchFamily="18" charset="0"/>
                <a:cs typeface="Times New Roman" panose="02020603050405020304" pitchFamily="18" charset="0"/>
              </a:rPr>
              <a:t>) using features derived from the results  of short-term tracking and long-ter</a:t>
            </a:r>
            <a:r>
              <a:rPr lang="en-US" altLang="zh-CN" sz="1600" dirty="0">
                <a:latin typeface="Times New Roman" panose="02020603050405020304" pitchFamily="18" charset="0"/>
                <a:cs typeface="Times New Roman" panose="02020603050405020304" pitchFamily="18" charset="0"/>
              </a:rPr>
              <a:t>m tracking</a:t>
            </a:r>
            <a:r>
              <a:rPr lang="en-US" altLang="zh-CN" sz="1600" b="0" i="0" dirty="0">
                <a:effectLst/>
                <a:latin typeface="Times New Roman" panose="02020603050405020304" pitchFamily="18" charset="0"/>
                <a:cs typeface="Times New Roman" panose="02020603050405020304" pitchFamily="18" charset="0"/>
              </a:rPr>
              <a:t>.</a:t>
            </a:r>
          </a:p>
          <a:p>
            <a:pPr marL="342900" indent="-342900" algn="l">
              <a:lnSpc>
                <a:spcPct val="120000"/>
              </a:lnSpc>
              <a:buFont typeface="+mj-lt"/>
              <a:buAutoNum type="arabicPeriod"/>
            </a:pPr>
            <a:r>
              <a:rPr lang="en-US" altLang="zh-CN" sz="1600" b="1" dirty="0">
                <a:latin typeface="Times New Roman" panose="02020603050405020304" pitchFamily="18" charset="0"/>
                <a:cs typeface="Times New Roman" panose="02020603050405020304" pitchFamily="18" charset="0"/>
              </a:rPr>
              <a:t>Predict Particle status to obtain </a:t>
            </a:r>
            <a:r>
              <a:rPr lang="en-US" altLang="zh-CN" sz="1600" b="1" i="0" dirty="0">
                <a:effectLst/>
                <a:latin typeface="Times New Roman" panose="02020603050405020304" pitchFamily="18" charset="0"/>
                <a:cs typeface="Times New Roman" panose="02020603050405020304" pitchFamily="18" charset="0"/>
              </a:rPr>
              <a:t>LMA</a:t>
            </a:r>
            <a:endParaRPr lang="en-US" altLang="zh-CN" sz="1600" b="0" i="0" dirty="0">
              <a:effectLst/>
              <a:latin typeface="Times New Roman" panose="02020603050405020304" pitchFamily="18" charset="0"/>
              <a:cs typeface="Times New Roman" panose="02020603050405020304" pitchFamily="18" charset="0"/>
            </a:endParaRPr>
          </a:p>
          <a:p>
            <a:pPr marL="800100" lvl="1" indent="-342900" algn="l">
              <a:lnSpc>
                <a:spcPct val="120000"/>
              </a:lnSpc>
              <a:buFont typeface="Arial" panose="020B0604020202020204" pitchFamily="34" charset="0"/>
              <a:buChar char="•"/>
            </a:pPr>
            <a:r>
              <a:rPr lang="en-US" altLang="zh-CN" sz="1600" b="0" i="0" dirty="0">
                <a:effectLst/>
                <a:latin typeface="Times New Roman" panose="02020603050405020304" pitchFamily="18" charset="0"/>
                <a:cs typeface="Times New Roman" panose="02020603050405020304" pitchFamily="18" charset="0"/>
              </a:rPr>
              <a:t>Apply the trained model to predict stability for </a:t>
            </a:r>
            <a:r>
              <a:rPr lang="en-US" altLang="zh-CN" sz="1600" b="1" i="0" dirty="0">
                <a:effectLst/>
                <a:latin typeface="Times New Roman" panose="02020603050405020304" pitchFamily="18" charset="0"/>
                <a:cs typeface="Times New Roman" panose="02020603050405020304" pitchFamily="18" charset="0"/>
              </a:rPr>
              <a:t>all initial particles</a:t>
            </a:r>
            <a:r>
              <a:rPr lang="en-US" altLang="zh-CN" sz="1600" b="0" i="0" dirty="0">
                <a:effectLst/>
                <a:latin typeface="Times New Roman" panose="02020603050405020304" pitchFamily="18" charset="0"/>
                <a:cs typeface="Times New Roman" panose="02020603050405020304" pitchFamily="18" charset="0"/>
              </a:rPr>
              <a:t>.</a:t>
            </a:r>
          </a:p>
          <a:p>
            <a:pPr marL="800100" lvl="1" indent="-342900" algn="l">
              <a:lnSpc>
                <a:spcPct val="120000"/>
              </a:lnSpc>
              <a:buFont typeface="Arial" panose="020B0604020202020204" pitchFamily="34" charset="0"/>
              <a:buChar char="•"/>
            </a:pPr>
            <a:r>
              <a:rPr lang="en-US" altLang="zh-CN" sz="1600" b="0" i="0" dirty="0">
                <a:effectLst/>
                <a:latin typeface="Times New Roman" panose="02020603050405020304" pitchFamily="18" charset="0"/>
                <a:cs typeface="Times New Roman" panose="02020603050405020304" pitchFamily="18" charset="0"/>
              </a:rPr>
              <a:t>Identify the </a:t>
            </a:r>
            <a:r>
              <a:rPr lang="en-US" altLang="zh-CN" sz="1600" b="1" i="0" dirty="0">
                <a:effectLst/>
                <a:latin typeface="Times New Roman" panose="02020603050405020304" pitchFamily="18" charset="0"/>
                <a:cs typeface="Times New Roman" panose="02020603050405020304" pitchFamily="18" charset="0"/>
              </a:rPr>
              <a:t>maximum momentum deviations </a:t>
            </a:r>
            <a:r>
              <a:rPr lang="en-US" altLang="zh-CN" sz="1600" b="0" i="0" dirty="0">
                <a:effectLst/>
                <a:latin typeface="Times New Roman" panose="02020603050405020304" pitchFamily="18" charset="0"/>
                <a:cs typeface="Times New Roman" panose="02020603050405020304" pitchFamily="18" charset="0"/>
              </a:rPr>
              <a:t>of predicted stable particles to define the LMA.</a:t>
            </a:r>
          </a:p>
          <a:p>
            <a:pPr marL="342900" indent="-342900" algn="l">
              <a:lnSpc>
                <a:spcPct val="120000"/>
              </a:lnSpc>
              <a:buFont typeface="+mj-lt"/>
              <a:buAutoNum type="arabicPeriod"/>
            </a:pPr>
            <a:r>
              <a:rPr lang="en-US" altLang="zh-CN" sz="1600" b="1" i="0" dirty="0" err="1">
                <a:effectLst/>
                <a:latin typeface="Times New Roman" panose="02020603050405020304" pitchFamily="18" charset="0"/>
                <a:cs typeface="Times New Roman" panose="02020603050405020304" pitchFamily="18" charset="0"/>
              </a:rPr>
              <a:t>Touschek</a:t>
            </a:r>
            <a:r>
              <a:rPr lang="en-US" altLang="zh-CN" sz="1600" b="1" i="0" dirty="0">
                <a:effectLst/>
                <a:latin typeface="Times New Roman" panose="02020603050405020304" pitchFamily="18" charset="0"/>
                <a:cs typeface="Times New Roman" panose="02020603050405020304" pitchFamily="18" charset="0"/>
              </a:rPr>
              <a:t> Lifetime Calculation</a:t>
            </a:r>
            <a:endParaRPr lang="en-US" altLang="zh-CN" sz="1600" b="0" i="0" dirty="0">
              <a:effectLst/>
              <a:latin typeface="Times New Roman" panose="02020603050405020304" pitchFamily="18" charset="0"/>
              <a:cs typeface="Times New Roman" panose="02020603050405020304" pitchFamily="18" charset="0"/>
            </a:endParaRPr>
          </a:p>
          <a:p>
            <a:pPr marL="800100" lvl="1" indent="-342900" algn="l">
              <a:lnSpc>
                <a:spcPct val="120000"/>
              </a:lnSpc>
              <a:buFont typeface="Arial" panose="020B0604020202020204" pitchFamily="34" charset="0"/>
              <a:buChar char="•"/>
            </a:pPr>
            <a:r>
              <a:rPr lang="en-US" altLang="zh-CN" sz="1600" b="0" i="0" dirty="0">
                <a:effectLst/>
                <a:latin typeface="Times New Roman" panose="02020603050405020304" pitchFamily="18" charset="0"/>
                <a:cs typeface="Times New Roman" panose="02020603050405020304" pitchFamily="18" charset="0"/>
              </a:rPr>
              <a:t>Compute the </a:t>
            </a:r>
            <a:r>
              <a:rPr lang="en-US" altLang="zh-CN" sz="1600" b="0" i="0" dirty="0" err="1">
                <a:effectLst/>
                <a:latin typeface="Times New Roman" panose="02020603050405020304" pitchFamily="18" charset="0"/>
                <a:cs typeface="Times New Roman" panose="02020603050405020304" pitchFamily="18" charset="0"/>
              </a:rPr>
              <a:t>Touschek</a:t>
            </a:r>
            <a:r>
              <a:rPr lang="en-US" altLang="zh-CN" sz="1600" b="0" i="0" dirty="0">
                <a:effectLst/>
                <a:latin typeface="Times New Roman" panose="02020603050405020304" pitchFamily="18" charset="0"/>
                <a:cs typeface="Times New Roman" panose="02020603050405020304" pitchFamily="18" charset="0"/>
              </a:rPr>
              <a:t> lifetime based on the </a:t>
            </a:r>
            <a:r>
              <a:rPr lang="en-US" altLang="zh-CN" sz="1600" b="1" i="0" dirty="0">
                <a:effectLst/>
                <a:latin typeface="Times New Roman" panose="02020603050405020304" pitchFamily="18" charset="0"/>
                <a:cs typeface="Times New Roman" panose="02020603050405020304" pitchFamily="18" charset="0"/>
              </a:rPr>
              <a:t>predicted LMA</a:t>
            </a:r>
            <a:r>
              <a:rPr lang="en-US" altLang="zh-CN" sz="1600" b="0" i="0" dirty="0">
                <a:effectLst/>
                <a:latin typeface="Times New Roman" panose="02020603050405020304" pitchFamily="18" charset="0"/>
                <a:cs typeface="Times New Roman" panose="02020603050405020304" pitchFamily="18" charset="0"/>
              </a:rPr>
              <a:t>.</a:t>
            </a:r>
          </a:p>
        </p:txBody>
      </p:sp>
      <p:pic>
        <p:nvPicPr>
          <p:cNvPr id="2" name="图片 1">
            <a:extLst>
              <a:ext uri="{FF2B5EF4-FFF2-40B4-BE49-F238E27FC236}">
                <a16:creationId xmlns:a16="http://schemas.microsoft.com/office/drawing/2014/main" id="{C2D61A42-C5D8-020D-5DCB-D01F504EA923}"/>
              </a:ext>
            </a:extLst>
          </p:cNvPr>
          <p:cNvPicPr>
            <a:picLocks/>
          </p:cNvPicPr>
          <p:nvPr/>
        </p:nvPicPr>
        <p:blipFill>
          <a:blip r:embed="rId3" cstate="print"/>
          <a:srcRect/>
          <a:stretch/>
        </p:blipFill>
        <p:spPr>
          <a:xfrm>
            <a:off x="5662090" y="1473237"/>
            <a:ext cx="6174310" cy="3911523"/>
          </a:xfrm>
          <a:prstGeom prst="rect">
            <a:avLst/>
          </a:prstGeom>
        </p:spPr>
      </p:pic>
      <p:sp>
        <p:nvSpPr>
          <p:cNvPr id="7" name="矩形 6">
            <a:extLst>
              <a:ext uri="{FF2B5EF4-FFF2-40B4-BE49-F238E27FC236}">
                <a16:creationId xmlns:a16="http://schemas.microsoft.com/office/drawing/2014/main" id="{D8CF5F2E-88EC-10B1-A75B-127B7C29A3CC}"/>
              </a:ext>
            </a:extLst>
          </p:cNvPr>
          <p:cNvSpPr/>
          <p:nvPr/>
        </p:nvSpPr>
        <p:spPr>
          <a:xfrm>
            <a:off x="5612032" y="1364934"/>
            <a:ext cx="6223929" cy="1911852"/>
          </a:xfrm>
          <a:prstGeom prst="rect">
            <a:avLst/>
          </a:prstGeom>
          <a:noFill/>
          <a:ln w="412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zh-CN" altLang="en-US" dirty="0"/>
          </a:p>
        </p:txBody>
      </p:sp>
      <p:sp>
        <p:nvSpPr>
          <p:cNvPr id="8" name="文本框 7">
            <a:extLst>
              <a:ext uri="{FF2B5EF4-FFF2-40B4-BE49-F238E27FC236}">
                <a16:creationId xmlns:a16="http://schemas.microsoft.com/office/drawing/2014/main" id="{75555E6D-7FAC-16BB-92F6-E26F82766215}"/>
              </a:ext>
            </a:extLst>
          </p:cNvPr>
          <p:cNvSpPr txBox="1"/>
          <p:nvPr/>
        </p:nvSpPr>
        <p:spPr>
          <a:xfrm>
            <a:off x="7648485" y="941451"/>
            <a:ext cx="2298193" cy="369332"/>
          </a:xfrm>
          <a:prstGeom prst="rect">
            <a:avLst/>
          </a:prstGeom>
          <a:noFill/>
        </p:spPr>
        <p:txBody>
          <a:bodyPr wrap="none" rtlCol="0">
            <a:spAutoFit/>
          </a:bodyPr>
          <a:lstStyle/>
          <a:p>
            <a:r>
              <a:rPr kumimoji="1" lang="en-US" altLang="zh-CN" dirty="0">
                <a:latin typeface="Microsoft YaHei" panose="020B0503020204020204" pitchFamily="34" charset="-122"/>
                <a:ea typeface="Microsoft YaHei" panose="020B0503020204020204" pitchFamily="34" charset="-122"/>
              </a:rPr>
              <a:t>Traditional Method</a:t>
            </a:r>
            <a:endParaRPr kumimoji="1" lang="zh-CN" altLang="en-US" dirty="0">
              <a:latin typeface="Microsoft YaHei" panose="020B0503020204020204" pitchFamily="34" charset="-122"/>
              <a:ea typeface="Microsoft YaHei" panose="020B0503020204020204" pitchFamily="34" charset="-122"/>
            </a:endParaRPr>
          </a:p>
        </p:txBody>
      </p:sp>
      <p:cxnSp>
        <p:nvCxnSpPr>
          <p:cNvPr id="10" name="直线箭头连接符 9">
            <a:extLst>
              <a:ext uri="{FF2B5EF4-FFF2-40B4-BE49-F238E27FC236}">
                <a16:creationId xmlns:a16="http://schemas.microsoft.com/office/drawing/2014/main" id="{B4767D4F-F973-928A-CB5F-16A569672CE8}"/>
              </a:ext>
            </a:extLst>
          </p:cNvPr>
          <p:cNvCxnSpPr>
            <a:cxnSpLocks/>
          </p:cNvCxnSpPr>
          <p:nvPr/>
        </p:nvCxnSpPr>
        <p:spPr>
          <a:xfrm flipV="1">
            <a:off x="8616280" y="4520349"/>
            <a:ext cx="0" cy="864411"/>
          </a:xfrm>
          <a:prstGeom prst="straightConnector1">
            <a:avLst/>
          </a:prstGeom>
          <a:ln w="666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2D06F78F-397E-AC57-07CB-B9FCB0A6A5BC}"/>
              </a:ext>
            </a:extLst>
          </p:cNvPr>
          <p:cNvSpPr txBox="1"/>
          <p:nvPr/>
        </p:nvSpPr>
        <p:spPr>
          <a:xfrm>
            <a:off x="7680182" y="5384760"/>
            <a:ext cx="1872196" cy="646331"/>
          </a:xfrm>
          <a:prstGeom prst="rect">
            <a:avLst/>
          </a:prstGeom>
          <a:noFill/>
        </p:spPr>
        <p:txBody>
          <a:bodyPr wrap="square" rtlCol="0">
            <a:spAutoFit/>
          </a:bodyPr>
          <a:lstStyle/>
          <a:p>
            <a:r>
              <a:rPr kumimoji="1" lang="en-US" altLang="zh-CN" dirty="0"/>
              <a:t>Using Random Forest here</a:t>
            </a:r>
            <a:endParaRPr kumimoji="1" lang="zh-CN" altLang="en-US" dirty="0"/>
          </a:p>
        </p:txBody>
      </p:sp>
      <p:sp>
        <p:nvSpPr>
          <p:cNvPr id="14" name="文本框 13">
            <a:extLst>
              <a:ext uri="{FF2B5EF4-FFF2-40B4-BE49-F238E27FC236}">
                <a16:creationId xmlns:a16="http://schemas.microsoft.com/office/drawing/2014/main" id="{DD0D481D-2DA1-37C9-9DAF-018E2B9F9D93}"/>
              </a:ext>
            </a:extLst>
          </p:cNvPr>
          <p:cNvSpPr txBox="1"/>
          <p:nvPr/>
        </p:nvSpPr>
        <p:spPr>
          <a:xfrm>
            <a:off x="9543094" y="5493063"/>
            <a:ext cx="2639621" cy="954107"/>
          </a:xfrm>
          <a:prstGeom prst="rect">
            <a:avLst/>
          </a:prstGeom>
          <a:noFill/>
        </p:spPr>
        <p:txBody>
          <a:bodyPr wrap="square" rtlCol="0">
            <a:spAutoFit/>
          </a:bodyPr>
          <a:lstStyle/>
          <a:p>
            <a:pPr algn="l">
              <a:buFont typeface="Arial" panose="020B0604020202020204" pitchFamily="34" charset="0"/>
              <a:buChar char="•"/>
            </a:pPr>
            <a:r>
              <a:rPr lang="en-US" altLang="zh-CN" sz="1400" b="1" i="0" dirty="0">
                <a:effectLst/>
                <a:latin typeface="Times New Roman" panose="02020603050405020304" pitchFamily="18" charset="0"/>
                <a:cs typeface="Times New Roman" panose="02020603050405020304" pitchFamily="18" charset="0"/>
              </a:rPr>
              <a:t>Blue</a:t>
            </a:r>
            <a:r>
              <a:rPr lang="en-US" altLang="zh-CN" sz="1400" b="0" i="0" dirty="0">
                <a:effectLst/>
                <a:latin typeface="Times New Roman" panose="02020603050405020304" pitchFamily="18" charset="0"/>
                <a:cs typeface="Times New Roman" panose="02020603050405020304" pitchFamily="18" charset="0"/>
              </a:rPr>
              <a:t>: Labeled as </a:t>
            </a:r>
            <a:r>
              <a:rPr lang="en-US" altLang="zh-CN" sz="1400" b="0" i="1" dirty="0">
                <a:effectLst/>
                <a:latin typeface="Times New Roman" panose="02020603050405020304" pitchFamily="18" charset="0"/>
                <a:cs typeface="Times New Roman" panose="02020603050405020304" pitchFamily="18" charset="0"/>
              </a:rPr>
              <a:t>survive</a:t>
            </a:r>
            <a:r>
              <a:rPr lang="en-US" altLang="zh-CN" sz="1400" b="0" i="0" dirty="0">
                <a:effectLst/>
                <a:latin typeface="Times New Roman" panose="02020603050405020304" pitchFamily="18" charset="0"/>
                <a:cs typeface="Times New Roman" panose="02020603050405020304" pitchFamily="18" charset="0"/>
              </a:rPr>
              <a:t> (</a:t>
            </a:r>
            <a:r>
              <a:rPr lang="en-US" altLang="zh-CN" sz="1400" b="1" i="0" dirty="0">
                <a:effectLst/>
                <a:latin typeface="Times New Roman" panose="02020603050405020304" pitchFamily="18" charset="0"/>
                <a:cs typeface="Times New Roman" panose="02020603050405020304" pitchFamily="18" charset="0"/>
              </a:rPr>
              <a:t>+1</a:t>
            </a:r>
            <a:r>
              <a:rPr lang="en-US" altLang="zh-CN" sz="1400" b="0" i="0" dirty="0">
                <a:effectLst/>
                <a:latin typeface="Times New Roman" panose="02020603050405020304" pitchFamily="18" charset="0"/>
                <a:cs typeface="Times New Roman" panose="02020603050405020304" pitchFamily="18" charset="0"/>
              </a:rPr>
              <a:t>)</a:t>
            </a:r>
          </a:p>
          <a:p>
            <a:pPr algn="l">
              <a:buFont typeface="Arial" panose="020B0604020202020204" pitchFamily="34" charset="0"/>
              <a:buChar char="•"/>
            </a:pPr>
            <a:r>
              <a:rPr lang="en-US" altLang="zh-CN" sz="1400" b="1" i="0" dirty="0">
                <a:effectLst/>
                <a:latin typeface="Times New Roman" panose="02020603050405020304" pitchFamily="18" charset="0"/>
                <a:cs typeface="Times New Roman" panose="02020603050405020304" pitchFamily="18" charset="0"/>
              </a:rPr>
              <a:t>Red</a:t>
            </a:r>
            <a:r>
              <a:rPr lang="en-US" altLang="zh-CN" sz="1400" b="0" i="0" dirty="0">
                <a:effectLst/>
                <a:latin typeface="Times New Roman" panose="02020603050405020304" pitchFamily="18" charset="0"/>
                <a:cs typeface="Times New Roman" panose="02020603050405020304" pitchFamily="18" charset="0"/>
              </a:rPr>
              <a:t>: Labeled as </a:t>
            </a:r>
            <a:r>
              <a:rPr lang="en-US" altLang="zh-CN" sz="1400" b="0" i="1" dirty="0">
                <a:effectLst/>
                <a:latin typeface="Times New Roman" panose="02020603050405020304" pitchFamily="18" charset="0"/>
                <a:cs typeface="Times New Roman" panose="02020603050405020304" pitchFamily="18" charset="0"/>
              </a:rPr>
              <a:t>lost</a:t>
            </a:r>
            <a:r>
              <a:rPr lang="en-US" altLang="zh-CN" sz="1400" b="0" i="0" dirty="0">
                <a:effectLst/>
                <a:latin typeface="Times New Roman" panose="02020603050405020304" pitchFamily="18" charset="0"/>
                <a:cs typeface="Times New Roman" panose="02020603050405020304" pitchFamily="18" charset="0"/>
              </a:rPr>
              <a:t> (</a:t>
            </a:r>
            <a:r>
              <a:rPr lang="en-US" altLang="zh-CN" sz="1400" b="1" i="0" dirty="0">
                <a:effectLst/>
                <a:latin typeface="Times New Roman" panose="02020603050405020304" pitchFamily="18" charset="0"/>
                <a:cs typeface="Times New Roman" panose="02020603050405020304" pitchFamily="18" charset="0"/>
              </a:rPr>
              <a:t>−1</a:t>
            </a:r>
            <a:r>
              <a:rPr lang="en-US" altLang="zh-CN" sz="1400" b="0" i="0" dirty="0">
                <a:effectLst/>
                <a:latin typeface="Times New Roman" panose="02020603050405020304" pitchFamily="18" charset="0"/>
                <a:cs typeface="Times New Roman" panose="02020603050405020304" pitchFamily="18" charset="0"/>
              </a:rPr>
              <a:t>)</a:t>
            </a:r>
          </a:p>
          <a:p>
            <a:pPr algn="l">
              <a:buFont typeface="Arial" panose="020B0604020202020204" pitchFamily="34" charset="0"/>
              <a:buChar char="•"/>
            </a:pPr>
            <a:r>
              <a:rPr lang="en-US" altLang="zh-CN" sz="1400" b="0" i="0" dirty="0">
                <a:effectLst/>
                <a:latin typeface="Times New Roman" panose="02020603050405020304" pitchFamily="18" charset="0"/>
                <a:cs typeface="Times New Roman" panose="02020603050405020304" pitchFamily="18" charset="0"/>
              </a:rPr>
              <a:t>These dots </a:t>
            </a:r>
            <a:r>
              <a:rPr lang="en-US" altLang="zh-CN" sz="1400" dirty="0">
                <a:latin typeface="Times New Roman" panose="02020603050405020304" pitchFamily="18" charset="0"/>
                <a:cs typeface="Times New Roman" panose="02020603050405020304" pitchFamily="18" charset="0"/>
              </a:rPr>
              <a:t>form the training dataset for the classifier</a:t>
            </a:r>
            <a:endParaRPr lang="en-US" altLang="zh-CN" sz="1400" b="0" i="0" dirty="0">
              <a:effectLst/>
              <a:latin typeface="Times New Roman" panose="02020603050405020304" pitchFamily="18" charset="0"/>
              <a:cs typeface="Times New Roman" panose="02020603050405020304" pitchFamily="18" charset="0"/>
            </a:endParaRPr>
          </a:p>
        </p:txBody>
      </p:sp>
      <p:sp>
        <p:nvSpPr>
          <p:cNvPr id="3" name="标题 1">
            <a:extLst>
              <a:ext uri="{FF2B5EF4-FFF2-40B4-BE49-F238E27FC236}">
                <a16:creationId xmlns:a16="http://schemas.microsoft.com/office/drawing/2014/main" id="{95F90096-5B05-F3F6-68A8-4B52936DD54F}"/>
              </a:ext>
            </a:extLst>
          </p:cNvPr>
          <p:cNvSpPr txBox="1">
            <a:spLocks/>
          </p:cNvSpPr>
          <p:nvPr/>
        </p:nvSpPr>
        <p:spPr bwMode="auto">
          <a:xfrm>
            <a:off x="695400" y="446316"/>
            <a:ext cx="10369152"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sz="2800" kern="0" dirty="0">
                <a:solidFill>
                  <a:srgbClr val="0070C0"/>
                </a:solidFill>
              </a:rPr>
              <a:t>ML-based Method Steps</a:t>
            </a:r>
          </a:p>
        </p:txBody>
      </p:sp>
    </p:spTree>
    <p:extLst>
      <p:ext uri="{BB962C8B-B14F-4D97-AF65-F5344CB8AC3E}">
        <p14:creationId xmlns:p14="http://schemas.microsoft.com/office/powerpoint/2010/main" val="3809390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id="{A5745687-AB47-07FA-895D-40118BBA398C}"/>
              </a:ext>
            </a:extLst>
          </p:cNvPr>
          <p:cNvSpPr txBox="1"/>
          <p:nvPr/>
        </p:nvSpPr>
        <p:spPr>
          <a:xfrm>
            <a:off x="8289213" y="1315401"/>
            <a:ext cx="3528392" cy="5078313"/>
          </a:xfrm>
          <a:prstGeom prst="rect">
            <a:avLst/>
          </a:prstGeom>
          <a:noFill/>
        </p:spPr>
        <p:txBody>
          <a:bodyPr wrap="square" rtlCol="0">
            <a:spAutoFit/>
          </a:bodyPr>
          <a:lstStyle/>
          <a:p>
            <a:pPr marL="285750" indent="-285750">
              <a:buFont typeface="Arial" panose="020B0604020202020204" pitchFamily="34" charset="0"/>
              <a:buChar char="•"/>
            </a:pPr>
            <a:r>
              <a:rPr kumimoji="1" lang="en-US" altLang="zh-CN" b="1" dirty="0">
                <a:latin typeface="Times New Roman" panose="02020603050405020304" pitchFamily="18" charset="0"/>
                <a:cs typeface="Times New Roman" panose="02020603050405020304" pitchFamily="18" charset="0"/>
              </a:rPr>
              <a:t>Black: </a:t>
            </a:r>
            <a:r>
              <a:rPr kumimoji="1" lang="en-US" altLang="zh-CN" dirty="0">
                <a:latin typeface="Times New Roman" panose="02020603050405020304" pitchFamily="18" charset="0"/>
                <a:cs typeface="Times New Roman" panose="02020603050405020304" pitchFamily="18" charset="0"/>
              </a:rPr>
              <a:t>Obtained via numerical simulation.</a:t>
            </a:r>
            <a:br>
              <a:rPr kumimoji="1" lang="en-US" altLang="zh-CN" dirty="0">
                <a:latin typeface="Times New Roman" panose="02020603050405020304" pitchFamily="18" charset="0"/>
                <a:cs typeface="Times New Roman" panose="02020603050405020304" pitchFamily="18" charset="0"/>
              </a:rPr>
            </a:br>
            <a:r>
              <a:rPr kumimoji="1" lang="zh-CN" altLang="en-US" b="1" dirty="0">
                <a:latin typeface="Times New Roman" panose="02020603050405020304" pitchFamily="18" charset="0"/>
                <a:cs typeface="Times New Roman" panose="02020603050405020304" pitchFamily="18" charset="0"/>
              </a:rPr>
              <a:t> </a:t>
            </a:r>
            <a:r>
              <a:rPr kumimoji="1" lang="en-US" altLang="zh-CN" b="1" dirty="0">
                <a:latin typeface="Times New Roman" panose="02020603050405020304" pitchFamily="18" charset="0"/>
                <a:cs typeface="Times New Roman" panose="02020603050405020304" pitchFamily="18" charset="0"/>
              </a:rPr>
              <a:t>(ground truth)</a:t>
            </a:r>
            <a:br>
              <a:rPr kumimoji="1" lang="en-US" altLang="zh-CN" dirty="0">
                <a:latin typeface="Times New Roman" panose="02020603050405020304" pitchFamily="18" charset="0"/>
                <a:cs typeface="Times New Roman" panose="02020603050405020304" pitchFamily="18" charset="0"/>
              </a:rPr>
            </a:br>
            <a:r>
              <a:rPr kumimoji="1" lang="en-US" altLang="zh-CN" dirty="0">
                <a:latin typeface="Times New Roman" panose="02020603050405020304" pitchFamily="18" charset="0"/>
                <a:cs typeface="Times New Roman" panose="02020603050405020304" pitchFamily="18" charset="0"/>
              </a:rPr>
              <a:t>Time</a:t>
            </a:r>
            <a:r>
              <a:rPr kumimoji="1" lang="zh-CN" altLang="en-US" dirty="0">
                <a:latin typeface="Times New Roman" panose="02020603050405020304" pitchFamily="18" charset="0"/>
                <a:cs typeface="Times New Roman" panose="02020603050405020304" pitchFamily="18" charset="0"/>
              </a:rPr>
              <a:t> </a:t>
            </a:r>
            <a:r>
              <a:rPr kumimoji="1" lang="en-US" altLang="zh-CN" dirty="0">
                <a:latin typeface="Times New Roman" panose="02020603050405020304" pitchFamily="18" charset="0"/>
                <a:cs typeface="Times New Roman" panose="02020603050405020304" pitchFamily="18" charset="0"/>
              </a:rPr>
              <a:t>cost: </a:t>
            </a:r>
            <a:r>
              <a:rPr kumimoji="1" lang="en-US" altLang="zh-CN" b="1" dirty="0">
                <a:latin typeface="Times New Roman" panose="02020603050405020304" pitchFamily="18" charset="0"/>
                <a:cs typeface="Times New Roman" panose="02020603050405020304" pitchFamily="18" charset="0"/>
              </a:rPr>
              <a:t>~ 60 minutes.</a:t>
            </a:r>
            <a:br>
              <a:rPr kumimoji="1" lang="en-US" altLang="zh-CN" b="1" dirty="0">
                <a:latin typeface="Times New Roman" panose="02020603050405020304" pitchFamily="18" charset="0"/>
                <a:cs typeface="Times New Roman" panose="02020603050405020304" pitchFamily="18" charset="0"/>
              </a:rPr>
            </a:br>
            <a:r>
              <a:rPr kumimoji="1" lang="en-US" altLang="zh-CN" dirty="0" err="1">
                <a:latin typeface="Times New Roman" panose="02020603050405020304" pitchFamily="18" charset="0"/>
                <a:cs typeface="Times New Roman" panose="02020603050405020304" pitchFamily="18" charset="0"/>
              </a:rPr>
              <a:t>Touscke</a:t>
            </a:r>
            <a:r>
              <a:rPr kumimoji="1" lang="en-US" altLang="zh-CN" dirty="0">
                <a:latin typeface="Times New Roman" panose="02020603050405020304" pitchFamily="18" charset="0"/>
                <a:cs typeface="Times New Roman" panose="02020603050405020304" pitchFamily="18" charset="0"/>
              </a:rPr>
              <a:t> Lifetime : </a:t>
            </a:r>
            <a:r>
              <a:rPr lang="en-US" altLang="zh-CN" b="1" i="0" dirty="0">
                <a:effectLst/>
                <a:latin typeface="Times New Roman" panose="02020603050405020304" pitchFamily="18" charset="0"/>
                <a:cs typeface="Times New Roman" panose="02020603050405020304" pitchFamily="18" charset="0"/>
              </a:rPr>
              <a:t>0.4984h</a:t>
            </a:r>
            <a:endParaRPr kumimoji="1" lang="en-US" altLang="zh-CN" b="1" dirty="0">
              <a:latin typeface="Times New Roman" panose="02020603050405020304" pitchFamily="18" charset="0"/>
              <a:cs typeface="Times New Roman" panose="02020603050405020304" pitchFamily="18" charset="0"/>
            </a:endParaRPr>
          </a:p>
          <a:p>
            <a:endParaRPr kumimoji="1" lang="en-US" altLang="zh-CN" b="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zh-CN" b="1" dirty="0">
                <a:solidFill>
                  <a:srgbClr val="FF0000"/>
                </a:solidFill>
                <a:latin typeface="Times New Roman" panose="02020603050405020304" pitchFamily="18" charset="0"/>
                <a:cs typeface="Times New Roman" panose="02020603050405020304" pitchFamily="18" charset="0"/>
              </a:rPr>
              <a:t>Red: </a:t>
            </a:r>
            <a:r>
              <a:rPr kumimoji="1" lang="en-US" altLang="zh-CN" dirty="0">
                <a:solidFill>
                  <a:srgbClr val="FF0000"/>
                </a:solidFill>
                <a:latin typeface="Times New Roman" panose="02020603050405020304" pitchFamily="18" charset="0"/>
                <a:cs typeface="Times New Roman" panose="02020603050405020304" pitchFamily="18" charset="0"/>
              </a:rPr>
              <a:t>Predicted using machine learning method.</a:t>
            </a:r>
            <a:br>
              <a:rPr kumimoji="1" lang="en-US" altLang="zh-CN" dirty="0">
                <a:solidFill>
                  <a:srgbClr val="FF0000"/>
                </a:solidFill>
                <a:latin typeface="Times New Roman" panose="02020603050405020304" pitchFamily="18" charset="0"/>
                <a:cs typeface="Times New Roman" panose="02020603050405020304" pitchFamily="18" charset="0"/>
              </a:rPr>
            </a:br>
            <a:r>
              <a:rPr kumimoji="1" lang="en-US" altLang="zh-CN" dirty="0">
                <a:solidFill>
                  <a:srgbClr val="FF0000"/>
                </a:solidFill>
                <a:latin typeface="Times New Roman" panose="02020603050405020304" pitchFamily="18" charset="0"/>
                <a:cs typeface="Times New Roman" panose="02020603050405020304" pitchFamily="18" charset="0"/>
              </a:rPr>
              <a:t>Time</a:t>
            </a:r>
            <a:r>
              <a:rPr kumimoji="1" lang="zh-CN" altLang="en-US" dirty="0">
                <a:solidFill>
                  <a:srgbClr val="FF0000"/>
                </a:solidFill>
                <a:latin typeface="Times New Roman" panose="02020603050405020304" pitchFamily="18" charset="0"/>
                <a:cs typeface="Times New Roman" panose="02020603050405020304" pitchFamily="18" charset="0"/>
              </a:rPr>
              <a:t> </a:t>
            </a:r>
            <a:r>
              <a:rPr kumimoji="1" lang="en-US" altLang="zh-CN" dirty="0">
                <a:solidFill>
                  <a:srgbClr val="FF0000"/>
                </a:solidFill>
                <a:latin typeface="Times New Roman" panose="02020603050405020304" pitchFamily="18" charset="0"/>
                <a:cs typeface="Times New Roman" panose="02020603050405020304" pitchFamily="18" charset="0"/>
              </a:rPr>
              <a:t>cost : </a:t>
            </a:r>
            <a:r>
              <a:rPr kumimoji="1" lang="en-US" altLang="zh-CN" b="1" dirty="0">
                <a:solidFill>
                  <a:srgbClr val="FF0000"/>
                </a:solidFill>
                <a:latin typeface="Times New Roman" panose="02020603050405020304" pitchFamily="18" charset="0"/>
                <a:cs typeface="Times New Roman" panose="02020603050405020304" pitchFamily="18" charset="0"/>
              </a:rPr>
              <a:t>~ 9 minutes.</a:t>
            </a:r>
            <a:br>
              <a:rPr kumimoji="1" lang="en-US" altLang="zh-CN" b="1" dirty="0">
                <a:solidFill>
                  <a:srgbClr val="FF0000"/>
                </a:solidFill>
                <a:latin typeface="Times New Roman" panose="02020603050405020304" pitchFamily="18" charset="0"/>
                <a:cs typeface="Times New Roman" panose="02020603050405020304" pitchFamily="18" charset="0"/>
              </a:rPr>
            </a:br>
            <a:r>
              <a:rPr kumimoji="1" lang="en-US" altLang="zh-CN" dirty="0" err="1">
                <a:solidFill>
                  <a:srgbClr val="FF0000"/>
                </a:solidFill>
                <a:latin typeface="Times New Roman" panose="02020603050405020304" pitchFamily="18" charset="0"/>
                <a:cs typeface="Times New Roman" panose="02020603050405020304" pitchFamily="18" charset="0"/>
              </a:rPr>
              <a:t>Touscke</a:t>
            </a:r>
            <a:r>
              <a:rPr kumimoji="1" lang="en-US" altLang="zh-CN" dirty="0">
                <a:solidFill>
                  <a:srgbClr val="FF0000"/>
                </a:solidFill>
                <a:latin typeface="Times New Roman" panose="02020603050405020304" pitchFamily="18" charset="0"/>
                <a:cs typeface="Times New Roman" panose="02020603050405020304" pitchFamily="18" charset="0"/>
              </a:rPr>
              <a:t> Lifetime</a:t>
            </a:r>
            <a:r>
              <a:rPr kumimoji="1" lang="en-US" altLang="zh-CN" b="1" dirty="0">
                <a:solidFill>
                  <a:srgbClr val="FF0000"/>
                </a:solidFill>
                <a:latin typeface="Times New Roman" panose="02020603050405020304" pitchFamily="18" charset="0"/>
                <a:cs typeface="Times New Roman" panose="02020603050405020304" pitchFamily="18" charset="0"/>
              </a:rPr>
              <a:t>:</a:t>
            </a:r>
            <a:r>
              <a:rPr lang="en-US" altLang="zh-CN" b="1" i="0" dirty="0">
                <a:solidFill>
                  <a:srgbClr val="FF0000"/>
                </a:solidFill>
                <a:effectLst/>
                <a:latin typeface="Times New Roman" panose="02020603050405020304" pitchFamily="18" charset="0"/>
                <a:cs typeface="Times New Roman" panose="02020603050405020304" pitchFamily="18" charset="0"/>
              </a:rPr>
              <a:t> 0.5238 h</a:t>
            </a:r>
            <a:endParaRPr lang="en-US" altLang="zh-CN" b="1" dirty="0">
              <a:solidFill>
                <a:srgbClr val="FF0000"/>
              </a:solidFill>
              <a:latin typeface="Times New Roman" panose="02020603050405020304" pitchFamily="18" charset="0"/>
              <a:cs typeface="Times New Roman" panose="02020603050405020304" pitchFamily="18" charset="0"/>
            </a:endParaRPr>
          </a:p>
          <a:p>
            <a:endParaRPr kumimoji="1" lang="en-US" altLang="zh-CN" b="1" dirty="0">
              <a:solidFill>
                <a:srgbClr val="007A0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kumimoji="1" lang="en-US" altLang="zh-CN" b="1" dirty="0">
                <a:solidFill>
                  <a:srgbClr val="007A01"/>
                </a:solidFill>
                <a:latin typeface="Times New Roman" panose="02020603050405020304" pitchFamily="18" charset="0"/>
                <a:cs typeface="Times New Roman" panose="02020603050405020304" pitchFamily="18" charset="0"/>
              </a:rPr>
              <a:t>Green: </a:t>
            </a:r>
            <a:r>
              <a:rPr kumimoji="1" lang="en-US" altLang="zh-CN" dirty="0">
                <a:solidFill>
                  <a:srgbClr val="007A01"/>
                </a:solidFill>
                <a:latin typeface="Times New Roman" panose="02020603050405020304" pitchFamily="18" charset="0"/>
                <a:cs typeface="Times New Roman" panose="02020603050405020304" pitchFamily="18" charset="0"/>
              </a:rPr>
              <a:t>Derived from direct tracking of 10% particles</a:t>
            </a:r>
            <a:r>
              <a:rPr kumimoji="1" lang="zh-CN" altLang="en-US" dirty="0">
                <a:solidFill>
                  <a:srgbClr val="007A01"/>
                </a:solidFill>
                <a:latin typeface="Times New Roman" panose="02020603050405020304" pitchFamily="18" charset="0"/>
                <a:cs typeface="Times New Roman" panose="02020603050405020304" pitchFamily="18" charset="0"/>
              </a:rPr>
              <a:t> </a:t>
            </a:r>
            <a:r>
              <a:rPr kumimoji="1" lang="en-US" altLang="zh-CN" dirty="0">
                <a:solidFill>
                  <a:srgbClr val="007A01"/>
                </a:solidFill>
                <a:latin typeface="Times New Roman" panose="02020603050405020304" pitchFamily="18" charset="0"/>
                <a:cs typeface="Times New Roman" panose="02020603050405020304" pitchFamily="18" charset="0"/>
              </a:rPr>
              <a:t>(without ML)</a:t>
            </a:r>
            <a:br>
              <a:rPr kumimoji="1" lang="en-US" altLang="zh-CN" dirty="0">
                <a:latin typeface="Times New Roman" panose="02020603050405020304" pitchFamily="18" charset="0"/>
                <a:cs typeface="Times New Roman" panose="02020603050405020304" pitchFamily="18" charset="0"/>
              </a:rPr>
            </a:br>
            <a:endParaRPr kumimoji="1" lang="en-US" altLang="zh-CN" dirty="0">
              <a:latin typeface="Times New Roman" panose="02020603050405020304" pitchFamily="18" charset="0"/>
              <a:cs typeface="Times New Roman" panose="02020603050405020304" pitchFamily="18" charset="0"/>
            </a:endParaRPr>
          </a:p>
          <a:p>
            <a:r>
              <a:rPr kumimoji="1" lang="en-US" altLang="zh-CN" sz="1800" b="1" dirty="0">
                <a:solidFill>
                  <a:srgbClr val="0070C0"/>
                </a:solidFill>
                <a:latin typeface="Times New Roman" pitchFamily="18" charset="0"/>
                <a:cs typeface="Times New Roman" pitchFamily="18" charset="0"/>
              </a:rPr>
              <a:t>ML-Method reduces computation time by roughly </a:t>
            </a:r>
            <a:r>
              <a:rPr kumimoji="1" lang="en-US" altLang="zh-CN" sz="1800" b="1" dirty="0">
                <a:solidFill>
                  <a:srgbClr val="FF0000"/>
                </a:solidFill>
                <a:latin typeface="Times New Roman" pitchFamily="18" charset="0"/>
                <a:cs typeface="Times New Roman" pitchFamily="18" charset="0"/>
              </a:rPr>
              <a:t>an order of magnitude</a:t>
            </a:r>
            <a:endParaRPr kumimoji="1" lang="en-US" altLang="zh-CN" sz="1800" b="1" dirty="0">
              <a:solidFill>
                <a:srgbClr val="0070C0"/>
              </a:solidFill>
              <a:latin typeface="Times New Roman" pitchFamily="18" charset="0"/>
              <a:cs typeface="Times New Roman" pitchFamily="18" charset="0"/>
            </a:endParaRPr>
          </a:p>
        </p:txBody>
      </p:sp>
      <p:pic>
        <p:nvPicPr>
          <p:cNvPr id="7" name="图片 6" descr="Fig 3">
            <a:extLst>
              <a:ext uri="{FF2B5EF4-FFF2-40B4-BE49-F238E27FC236}">
                <a16:creationId xmlns:a16="http://schemas.microsoft.com/office/drawing/2014/main" id="{9500F570-A74D-1B9D-5EA2-10BBCF1E7684}"/>
              </a:ext>
            </a:extLst>
          </p:cNvPr>
          <p:cNvPicPr>
            <a:picLocks noChangeAspect="1"/>
          </p:cNvPicPr>
          <p:nvPr/>
        </p:nvPicPr>
        <p:blipFill>
          <a:blip r:embed="rId3"/>
          <a:stretch>
            <a:fillRect/>
          </a:stretch>
        </p:blipFill>
        <p:spPr>
          <a:xfrm>
            <a:off x="77672" y="1291440"/>
            <a:ext cx="8208912" cy="4544158"/>
          </a:xfrm>
          <a:prstGeom prst="rect">
            <a:avLst/>
          </a:prstGeom>
        </p:spPr>
      </p:pic>
      <p:sp>
        <p:nvSpPr>
          <p:cNvPr id="2" name="标题 1">
            <a:extLst>
              <a:ext uri="{FF2B5EF4-FFF2-40B4-BE49-F238E27FC236}">
                <a16:creationId xmlns:a16="http://schemas.microsoft.com/office/drawing/2014/main" id="{782ADDB6-C98E-360C-C824-8B48CB1A71DF}"/>
              </a:ext>
            </a:extLst>
          </p:cNvPr>
          <p:cNvSpPr txBox="1">
            <a:spLocks/>
          </p:cNvSpPr>
          <p:nvPr/>
        </p:nvSpPr>
        <p:spPr bwMode="auto">
          <a:xfrm>
            <a:off x="426886" y="415461"/>
            <a:ext cx="11338228" cy="575999"/>
          </a:xfrm>
          <a:prstGeom prst="rect">
            <a:avLst/>
          </a:prstGeom>
          <a:noFill/>
          <a:ln w="9525">
            <a:noFill/>
            <a:miter lim="800000"/>
          </a:ln>
        </p:spPr>
        <p:txBody>
          <a:bodyPr vert="horz" wrap="square" lIns="91440" tIns="45720" rIns="91440" bIns="45720" numCol="1" anchor="ctr" anchorCtr="0" compatLnSpc="1"/>
          <a:lstStyle>
            <a:lvl1pPr algn="ctr" rtl="0" eaLnBrk="0" fontAlgn="base" hangingPunct="0">
              <a:spcBef>
                <a:spcPct val="0"/>
              </a:spcBef>
              <a:spcAft>
                <a:spcPct val="0"/>
              </a:spcAft>
              <a:defRPr sz="3600" b="1">
                <a:solidFill>
                  <a:srgbClr val="FF3300"/>
                </a:solidFill>
                <a:latin typeface="Calibri" panose="020F0502020204030204" pitchFamily="34" charset="0"/>
                <a:ea typeface="+mj-ea"/>
                <a:cs typeface="+mj-cs"/>
              </a:defRPr>
            </a:lvl1pPr>
            <a:lvl2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2pPr>
            <a:lvl3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3pPr>
            <a:lvl4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4pPr>
            <a:lvl5pPr algn="ctr" rtl="0" eaLnBrk="0" fontAlgn="base" hangingPunct="0">
              <a:spcBef>
                <a:spcPct val="0"/>
              </a:spcBef>
              <a:spcAft>
                <a:spcPct val="0"/>
              </a:spcAft>
              <a:defRPr sz="3600" b="1">
                <a:solidFill>
                  <a:srgbClr val="FF3300"/>
                </a:solidFill>
                <a:latin typeface="Arial" panose="020B0604020202020204" pitchFamily="34" charset="0"/>
                <a:ea typeface="华文新魏" pitchFamily="2" charset="-122"/>
              </a:defRPr>
            </a:lvl5pPr>
            <a:lvl6pPr marL="457200" algn="ctr" rtl="0" fontAlgn="base">
              <a:spcBef>
                <a:spcPct val="0"/>
              </a:spcBef>
              <a:spcAft>
                <a:spcPct val="0"/>
              </a:spcAft>
              <a:defRPr sz="3600" b="1">
                <a:solidFill>
                  <a:srgbClr val="FF3300"/>
                </a:solidFill>
                <a:latin typeface="Arial" panose="020B0604020202020204" pitchFamily="34" charset="0"/>
                <a:ea typeface="华文新魏" pitchFamily="2" charset="-122"/>
              </a:defRPr>
            </a:lvl6pPr>
            <a:lvl7pPr marL="914400" algn="ctr" rtl="0" fontAlgn="base">
              <a:spcBef>
                <a:spcPct val="0"/>
              </a:spcBef>
              <a:spcAft>
                <a:spcPct val="0"/>
              </a:spcAft>
              <a:defRPr sz="3600" b="1">
                <a:solidFill>
                  <a:srgbClr val="FF3300"/>
                </a:solidFill>
                <a:latin typeface="Arial" panose="020B0604020202020204" pitchFamily="34" charset="0"/>
                <a:ea typeface="华文新魏" pitchFamily="2" charset="-122"/>
              </a:defRPr>
            </a:lvl7pPr>
            <a:lvl8pPr marL="1371600" algn="ctr" rtl="0" fontAlgn="base">
              <a:spcBef>
                <a:spcPct val="0"/>
              </a:spcBef>
              <a:spcAft>
                <a:spcPct val="0"/>
              </a:spcAft>
              <a:defRPr sz="3600" b="1">
                <a:solidFill>
                  <a:srgbClr val="FF3300"/>
                </a:solidFill>
                <a:latin typeface="Arial" panose="020B0604020202020204" pitchFamily="34" charset="0"/>
                <a:ea typeface="华文新魏" pitchFamily="2" charset="-122"/>
              </a:defRPr>
            </a:lvl8pPr>
            <a:lvl9pPr marL="1828800" algn="ctr" rtl="0" fontAlgn="base">
              <a:spcBef>
                <a:spcPct val="0"/>
              </a:spcBef>
              <a:spcAft>
                <a:spcPct val="0"/>
              </a:spcAft>
              <a:defRPr sz="3600" b="1">
                <a:solidFill>
                  <a:srgbClr val="FF3300"/>
                </a:solidFill>
                <a:latin typeface="Arial" panose="020B0604020202020204" pitchFamily="34" charset="0"/>
                <a:ea typeface="华文新魏" pitchFamily="2" charset="-122"/>
              </a:defRPr>
            </a:lvl9pPr>
          </a:lstStyle>
          <a:p>
            <a:r>
              <a:rPr lang="en-US" altLang="zh-CN" sz="2800" kern="0" dirty="0">
                <a:solidFill>
                  <a:srgbClr val="0070C0"/>
                </a:solidFill>
              </a:rPr>
              <a:t>Result of Numerical Experiment Based on the HEPS storage ring lattice</a:t>
            </a:r>
          </a:p>
        </p:txBody>
      </p:sp>
    </p:spTree>
    <p:extLst>
      <p:ext uri="{BB962C8B-B14F-4D97-AF65-F5344CB8AC3E}">
        <p14:creationId xmlns:p14="http://schemas.microsoft.com/office/powerpoint/2010/main" val="1448465659"/>
      </p:ext>
    </p:extLst>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华文新魏"/>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FFCC00"/>
            </a:solidFill>
            <a:effectLst>
              <a:outerShdw blurRad="38100" dist="38100" dir="2700000" algn="tl">
                <a:srgbClr val="000000">
                  <a:alpha val="43137"/>
                </a:srgbClr>
              </a:outerShdw>
            </a:effectLst>
            <a:latin typeface="Arial" panose="020B0604020202020204"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rgbClr val="FFCC00"/>
            </a:solidFill>
            <a:effectLst>
              <a:outerShdw blurRad="38100" dist="38100" dir="2700000" algn="tl">
                <a:srgbClr val="000000">
                  <a:alpha val="43137"/>
                </a:srgbClr>
              </a:outerShdw>
            </a:effectLst>
            <a:latin typeface="Arial" panose="020B0604020202020204"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15611</TotalTime>
  <Words>3932</Words>
  <Application>Microsoft Macintosh PowerPoint</Application>
  <PresentationFormat>宽屏</PresentationFormat>
  <Paragraphs>416</Paragraphs>
  <Slides>36</Slides>
  <Notes>32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36</vt:i4>
      </vt:variant>
    </vt:vector>
  </HeadingPairs>
  <TitlesOfParts>
    <vt:vector size="48" baseType="lpstr">
      <vt:lpstr>黑体</vt:lpstr>
      <vt:lpstr>Microsoft YaHei UI</vt:lpstr>
      <vt:lpstr>等线</vt:lpstr>
      <vt:lpstr>等线</vt:lpstr>
      <vt:lpstr>宋体</vt:lpstr>
      <vt:lpstr>微软雅黑</vt:lpstr>
      <vt:lpstr>Arial</vt:lpstr>
      <vt:lpstr>Calibri</vt:lpstr>
      <vt:lpstr>Cambria Math</vt:lpstr>
      <vt:lpstr>Times New Roman</vt:lpstr>
      <vt:lpstr>Wingdings</vt:lpstr>
      <vt:lpstr>默认设计模板</vt:lpstr>
      <vt:lpstr>PowerPoint 演示文稿</vt:lpstr>
      <vt:lpstr>Outline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A FAIR-Compliant Platform for AI-Ready Dataset in Particle Accelerator </vt:lpstr>
      <vt:lpstr>PowerPoint 演示文稿</vt:lpstr>
      <vt:lpstr>PowerPoint 演示文稿</vt:lpstr>
      <vt:lpstr>PowerPoint 演示文稿</vt:lpstr>
      <vt:lpstr>PowerPoint 演示文稿</vt:lpstr>
      <vt:lpstr>Round 1: Storage Beam Commissioning (7.23-8.27)</vt:lpstr>
      <vt:lpstr>Round 2: Increase current, up to ~40 mA (9.12-9.26)</vt:lpstr>
      <vt:lpstr>Round 3: Launch the first light and conduct beamline-related experiments (10.5-11.1)</vt:lpstr>
      <vt:lpstr>Round 4: Completed preliminary optimization  of beam dynamics (11.30-1.26)</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直线虚拟加速器讨论</dc:title>
  <dc:creator>dongyh</dc:creator>
  <cp:lastModifiedBy>office user</cp:lastModifiedBy>
  <cp:revision>1153</cp:revision>
  <dcterms:created xsi:type="dcterms:W3CDTF">2023-12-12T04:21:40Z</dcterms:created>
  <dcterms:modified xsi:type="dcterms:W3CDTF">2025-04-07T10:04:01Z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
  </property>
  <property fmtid="{D5CDD505-2E9C-101B-9397-08002B2CF9AE}" pid="3" name="KSOProductBuildVer">
    <vt:lpwstr>2052-0.0.0.0</vt:lpwstr>
  </property>
</Properties>
</file>