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79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72" r:id="rId13"/>
    <p:sldId id="295" r:id="rId14"/>
    <p:sldId id="297" r:id="rId15"/>
    <p:sldId id="298" r:id="rId16"/>
    <p:sldId id="269" r:id="rId17"/>
    <p:sldId id="294" r:id="rId18"/>
    <p:sldId id="29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5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3953" userDrawn="1">
          <p15:clr>
            <a:srgbClr val="A4A3A4"/>
          </p15:clr>
        </p15:guide>
        <p15:guide id="4" pos="7287" userDrawn="1">
          <p15:clr>
            <a:srgbClr val="A4A3A4"/>
          </p15:clr>
        </p15:guide>
        <p15:guide id="5" pos="393" userDrawn="1">
          <p15:clr>
            <a:srgbClr val="A4A3A4"/>
          </p15:clr>
        </p15:guide>
        <p15:guide id="6" orient="horz" pos="372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8" autoAdjust="0"/>
    <p:restoredTop sz="94660"/>
  </p:normalViewPr>
  <p:slideViewPr>
    <p:cSldViewPr snapToGrid="0" showGuides="1">
      <p:cViewPr varScale="1">
        <p:scale>
          <a:sx n="100" d="100"/>
          <a:sy n="100" d="100"/>
        </p:scale>
        <p:origin x="492" y="84"/>
      </p:cViewPr>
      <p:guideLst>
        <p:guide orient="horz" pos="1275"/>
        <p:guide pos="3727"/>
        <p:guide pos="3953"/>
        <p:guide pos="7287"/>
        <p:guide pos="393"/>
        <p:guide orient="horz" pos="37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25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0AC80-9589-41A1-8ED2-EC2076B0E8E8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3A726-01A3-41A5-8C71-74C8A626EA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161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92030-5346-4222-B1C0-77ABA51E04BA}" type="datetimeFigureOut">
              <a:rPr lang="de-DE" smtClean="0"/>
              <a:t>08.04.2025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B39C8-6D5D-40E8-8D83-C1E41A39F5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438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000" y="1120776"/>
            <a:ext cx="8039624" cy="1050925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9" y="2583180"/>
            <a:ext cx="8039624" cy="333025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pic>
        <p:nvPicPr>
          <p:cNvPr id="7" name="Grafik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125" y="771527"/>
            <a:ext cx="1423988" cy="142234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8" y="6413956"/>
            <a:ext cx="2275200" cy="12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76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2024064"/>
            <a:ext cx="8101013" cy="3889375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7" y="5913438"/>
            <a:ext cx="8101013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8934451" y="2033590"/>
            <a:ext cx="2633662" cy="3879847"/>
          </a:xfrm>
        </p:spPr>
        <p:txBody>
          <a:bodyPr/>
          <a:lstStyle>
            <a:lvl1pPr marL="266700" indent="-266700">
              <a:defRPr sz="1400"/>
            </a:lvl1pPr>
            <a:lvl2pPr marL="542925" indent="-276225">
              <a:defRPr sz="1400"/>
            </a:lvl2pPr>
            <a:lvl3pPr marL="809625" indent="-266700">
              <a:defRPr sz="1400"/>
            </a:lvl3pPr>
            <a:lvl4pPr marL="990600" indent="-180975">
              <a:defRPr sz="1400"/>
            </a:lvl4pPr>
            <a:lvl5pPr marL="1162050" indent="-171450">
              <a:defRPr sz="1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024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303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635" y="1552576"/>
            <a:ext cx="10961477" cy="3814764"/>
          </a:xfrm>
        </p:spPr>
        <p:txBody>
          <a:bodyPr anchor="ctr"/>
          <a:lstStyle>
            <a:lvl1pPr>
              <a:defRPr sz="63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5448300"/>
            <a:ext cx="10944225" cy="57467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422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4116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61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2024063"/>
            <a:ext cx="10944224" cy="3889375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35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828675"/>
            <a:ext cx="10944224" cy="50847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23887" y="5913438"/>
            <a:ext cx="10944225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24035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9" y="1196976"/>
            <a:ext cx="5292723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275388" y="1196976"/>
            <a:ext cx="5292725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5913438"/>
            <a:ext cx="5292726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275385" y="5913438"/>
            <a:ext cx="5292727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70003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7" y="2024063"/>
            <a:ext cx="5292725" cy="3062288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275389" y="2024063"/>
            <a:ext cx="5292724" cy="3062288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5086351"/>
            <a:ext cx="5292726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275385" y="5086351"/>
            <a:ext cx="5292727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008234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1189" y="712232"/>
            <a:ext cx="10956924" cy="78054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2024064"/>
            <a:ext cx="10944224" cy="38893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  <a:p>
            <a:pPr lvl="3"/>
            <a:r>
              <a:rPr lang="en-US" noProof="0" dirty="0"/>
              <a:t>Level 4</a:t>
            </a:r>
          </a:p>
          <a:p>
            <a:pPr lvl="4"/>
            <a:r>
              <a:rPr lang="en-US" noProof="0" dirty="0"/>
              <a:t>Level 5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11377083" y="293577"/>
            <a:ext cx="514351" cy="2937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fld id="{A5DEC3FA-4FB7-4309-A077-6BB31CA8E81A}" type="slidenum">
              <a:rPr lang="en-US" sz="1600" noProof="0" smtClean="0"/>
              <a:pPr algn="r"/>
              <a:t>‹#›</a:t>
            </a:fld>
            <a:endParaRPr lang="en-US" sz="1600" noProof="0" dirty="0"/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623889" y="339297"/>
            <a:ext cx="5292724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 userDrawn="1"/>
        </p:nvCxnSpPr>
        <p:spPr>
          <a:xfrm>
            <a:off x="6275389" y="339297"/>
            <a:ext cx="5292726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8" y="6413956"/>
            <a:ext cx="2275200" cy="120448"/>
          </a:xfrm>
          <a:prstGeom prst="rect">
            <a:avLst/>
          </a:prstGeom>
        </p:spPr>
      </p:pic>
      <p:sp>
        <p:nvSpPr>
          <p:cNvPr id="7" name="Rechteck 6"/>
          <p:cNvSpPr/>
          <p:nvPr userDrawn="1"/>
        </p:nvSpPr>
        <p:spPr>
          <a:xfrm>
            <a:off x="623888" y="381001"/>
            <a:ext cx="5292725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z="900" dirty="0"/>
              <a:t>Multi-model LLMs at </a:t>
            </a:r>
            <a:r>
              <a:rPr lang="en-US" sz="900" dirty="0" err="1"/>
              <a:t>EuXFEL</a:t>
            </a:r>
            <a:endParaRPr lang="en-US" sz="900" dirty="0"/>
          </a:p>
        </p:txBody>
      </p:sp>
      <p:sp>
        <p:nvSpPr>
          <p:cNvPr id="8" name="Rechteck 7"/>
          <p:cNvSpPr/>
          <p:nvPr userDrawn="1"/>
        </p:nvSpPr>
        <p:spPr>
          <a:xfrm>
            <a:off x="6275389" y="381001"/>
            <a:ext cx="5292724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z="900" dirty="0"/>
              <a:t>Florian Sohn, European XFEL Controls Group, 11 April 2025</a:t>
            </a:r>
          </a:p>
        </p:txBody>
      </p:sp>
    </p:spTree>
    <p:extLst>
      <p:ext uri="{BB962C8B-B14F-4D97-AF65-F5344CB8AC3E}">
        <p14:creationId xmlns:p14="http://schemas.microsoft.com/office/powerpoint/2010/main" val="92600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73" r:id="rId6"/>
    <p:sldLayoutId id="2147483668" r:id="rId7"/>
    <p:sldLayoutId id="2147483669" r:id="rId8"/>
    <p:sldLayoutId id="2147483670" r:id="rId9"/>
    <p:sldLayoutId id="2147483671" r:id="rId1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14000"/>
        </a:lnSpc>
        <a:spcBef>
          <a:spcPts val="1800"/>
        </a:spcBef>
        <a:buClr>
          <a:schemeClr val="bg2"/>
        </a:buClr>
        <a:buFontTx/>
        <a:buBlip>
          <a:blip r:embed="rId13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357188" algn="l" defTabSz="914400" rtl="0" eaLnBrk="1" latinLnBrk="0" hangingPunct="1">
        <a:lnSpc>
          <a:spcPct val="114000"/>
        </a:lnSpc>
        <a:spcBef>
          <a:spcPts val="0"/>
        </a:spcBef>
        <a:buClr>
          <a:schemeClr val="accent2"/>
        </a:buClr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82663" indent="-26828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1730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180975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75" userDrawn="1">
          <p15:clr>
            <a:srgbClr val="F26B43"/>
          </p15:clr>
        </p15:guide>
        <p15:guide id="2" pos="3727" userDrawn="1">
          <p15:clr>
            <a:srgbClr val="F26B43"/>
          </p15:clr>
        </p15:guide>
        <p15:guide id="3" pos="3953" userDrawn="1">
          <p15:clr>
            <a:srgbClr val="F26B43"/>
          </p15:clr>
        </p15:guide>
        <p15:guide id="4" pos="393" userDrawn="1">
          <p15:clr>
            <a:srgbClr val="F26B43"/>
          </p15:clr>
        </p15:guide>
        <p15:guide id="5" pos="7287" userDrawn="1">
          <p15:clr>
            <a:srgbClr val="F26B43"/>
          </p15:clr>
        </p15:guide>
        <p15:guide id="6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teffen.hauf@xfel.e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steffen.hauf@xfel.eu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b="1" strike="noStrike" spc="-1" dirty="0">
                <a:solidFill>
                  <a:srgbClr val="000000"/>
                </a:solidFill>
                <a:latin typeface="Arial"/>
              </a:rPr>
              <a:t>Multi-modal LLMs at </a:t>
            </a:r>
            <a:r>
              <a:rPr lang="en-GB" sz="4000" b="1" strike="noStrike" spc="-1" dirty="0" err="1">
                <a:solidFill>
                  <a:srgbClr val="000000"/>
                </a:solidFill>
                <a:latin typeface="Arial"/>
              </a:rPr>
              <a:t>EuXFEL</a:t>
            </a:r>
            <a:br>
              <a:rPr lang="en-GB" sz="4000" b="1" strike="noStrike" spc="-1" dirty="0">
                <a:solidFill>
                  <a:srgbClr val="000000"/>
                </a:solidFill>
                <a:latin typeface="Arial"/>
              </a:rPr>
            </a:br>
            <a:r>
              <a:rPr lang="en-GB" sz="2400" b="1" spc="-1" dirty="0">
                <a:solidFill>
                  <a:srgbClr val="000000"/>
                </a:solidFill>
                <a:latin typeface="Arial"/>
              </a:rPr>
              <a:t>Knowledge Assistants, Data Exploration, and Policy</a:t>
            </a:r>
            <a:endParaRPr lang="en-GB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tabLst>
                <a:tab pos="0" algn="l"/>
              </a:tabLst>
            </a:pP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L.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Brodersen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, I.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Derevianko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, D. E. Ferreira De Lima, L.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Gelisio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GB" sz="2000" strike="noStrike" spc="-1" dirty="0">
                <a:solidFill>
                  <a:srgbClr val="000000"/>
                </a:solidFill>
                <a:uFillTx/>
                <a:latin typeface="Arial"/>
              </a:rPr>
              <a:t>S. Hauf, M. </a:t>
            </a:r>
            <a:r>
              <a:rPr lang="en-GB" sz="2000" strike="noStrike" spc="-1" dirty="0" err="1">
                <a:solidFill>
                  <a:srgbClr val="000000"/>
                </a:solidFill>
                <a:uFillTx/>
                <a:latin typeface="Arial"/>
              </a:rPr>
              <a:t>Manetti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, R. </a:t>
            </a:r>
            <a:r>
              <a:rPr lang="en-GB" sz="2000" b="0" strike="noStrike" spc="-1" dirty="0" err="1">
                <a:solidFill>
                  <a:srgbClr val="000000"/>
                </a:solidFill>
                <a:latin typeface="Arial"/>
              </a:rPr>
              <a:t>Rosca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GB" u="sng" spc="-1" dirty="0">
                <a:solidFill>
                  <a:srgbClr val="000000"/>
                </a:solidFill>
              </a:rPr>
              <a:t>F. Sohn</a:t>
            </a:r>
            <a:r>
              <a:rPr lang="en-GB" spc="-1" dirty="0">
                <a:solidFill>
                  <a:srgbClr val="000000"/>
                </a:solidFill>
              </a:rPr>
              <a:t>, K</a:t>
            </a:r>
            <a:r>
              <a:rPr lang="en-GB" sz="2000" b="0" strike="noStrike" spc="-1" dirty="0">
                <a:solidFill>
                  <a:srgbClr val="000000"/>
                </a:solidFill>
                <a:latin typeface="Arial"/>
              </a:rPr>
              <a:t>. Wrona, et al.</a:t>
            </a: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14000"/>
              </a:lnSpc>
              <a:buNone/>
              <a:tabLst>
                <a:tab pos="0" algn="l"/>
              </a:tabLst>
            </a:pP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14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5</a:t>
            </a:r>
            <a:r>
              <a:rPr lang="en-US" sz="2000" b="0" strike="noStrike" spc="-1" baseline="30000" dirty="0">
                <a:solidFill>
                  <a:srgbClr val="000000"/>
                </a:solidFill>
                <a:latin typeface="Arial"/>
              </a:rPr>
              <a:t>th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 ICFA Beam Dynamics Mini-Workshop on Machine Learning for Particle Accelerators</a:t>
            </a:r>
          </a:p>
          <a:p>
            <a:pPr indent="0">
              <a:lnSpc>
                <a:spcPct val="114000"/>
              </a:lnSpc>
              <a:buNone/>
              <a:tabLst>
                <a:tab pos="0" algn="l"/>
              </a:tabLst>
            </a:pPr>
            <a:endParaRPr lang="en-US" sz="2000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14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CERN, Friday, 11.04.2025</a:t>
            </a:r>
          </a:p>
          <a:p>
            <a:pPr indent="0">
              <a:lnSpc>
                <a:spcPct val="114000"/>
              </a:lnSpc>
              <a:buNone/>
              <a:tabLst>
                <a:tab pos="0" algn="l"/>
              </a:tabLst>
            </a:pP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14000"/>
              </a:lnSpc>
              <a:buNone/>
              <a:tabLst>
                <a:tab pos="0" algn="l"/>
              </a:tabLst>
            </a:pPr>
            <a:r>
              <a:rPr lang="en-US" sz="2000" b="0" strike="noStrike" spc="-1" dirty="0">
                <a:solidFill>
                  <a:srgbClr val="000000"/>
                </a:solidFill>
                <a:latin typeface="Arial"/>
              </a:rPr>
              <a:t>Contact: </a:t>
            </a:r>
            <a:r>
              <a:rPr lang="en-US" sz="2000" b="0" strike="noStrike" spc="-1" dirty="0">
                <a:solidFill>
                  <a:srgbClr val="000000"/>
                </a:solidFill>
                <a:latin typeface="Arial"/>
                <a:hlinkClick r:id="rId2"/>
              </a:rPr>
              <a:t>steffen.hauf@xfel.eu</a:t>
            </a: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114000"/>
              </a:lnSpc>
              <a:buNone/>
              <a:tabLst>
                <a:tab pos="0" algn="l"/>
              </a:tabLst>
            </a:pP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1925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>
                <a:solidFill>
                  <a:srgbClr val="000000"/>
                </a:solidFill>
                <a:latin typeface="Arial"/>
              </a:rPr>
              <a:t>Information Exploration</a:t>
            </a:r>
            <a:endParaRPr lang="en-US" sz="2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/>
          </p:nvPr>
        </p:nvSpPr>
        <p:spPr>
          <a:xfrm>
            <a:off x="623880" y="2023920"/>
            <a:ext cx="4133160" cy="43444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A lot of information at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EuXFEL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is in form of PDFs and Word documents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While practical, these are opaque information stores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Cannot efficiently search across many documents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Content is usually not very structured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Vision-enabled LLMs are very efficient in converting this data into structured data that is 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F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indable, 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ccessible, 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nteroperable, 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R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eusable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59" name="Image4"/>
          <p:cNvPicPr/>
          <p:nvPr/>
        </p:nvPicPr>
        <p:blipFill>
          <a:blip r:embed="rId4"/>
          <a:stretch/>
        </p:blipFill>
        <p:spPr>
          <a:xfrm>
            <a:off x="4955400" y="1780200"/>
            <a:ext cx="7235640" cy="48294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General Access: HAWKI</a:t>
            </a: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4" name="PlaceHolder 4"/>
          <p:cNvSpPr/>
          <p:nvPr/>
        </p:nvSpPr>
        <p:spPr>
          <a:xfrm>
            <a:off x="623880" y="1700280"/>
            <a:ext cx="6139080" cy="43002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Tool used by many universities in Germany to provide generic access to generative AI systems. Key priorities include social accessibility, data privacy, and adapting AI tools to academic needs.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Initially developed at the Hildesheim University of Applied Sciences, HAWKI is an open source web interface allowing to access GPT models via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OpenAI’s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API with no link to personal accounts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HAWKI acts as a proxy to any requests to the providers, such that it is relatively straight-forward to change to the services of a provider other than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OpenAI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should a need arise.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65" name="Picture 364"/>
          <p:cNvPicPr/>
          <p:nvPr/>
        </p:nvPicPr>
        <p:blipFill>
          <a:blip r:embed="rId3"/>
          <a:stretch/>
        </p:blipFill>
        <p:spPr>
          <a:xfrm>
            <a:off x="6764040" y="1700640"/>
            <a:ext cx="5129280" cy="3747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Specific Applications requiring API Access</a:t>
            </a: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/>
          </p:nvPr>
        </p:nvSpPr>
        <p:spPr>
          <a:xfrm>
            <a:off x="623880" y="2023919"/>
            <a:ext cx="4582440" cy="4713211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Most of the presented use cases use the service-supplier API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Tailored solutions &amp; batch processing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Integration with existing services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Suggestion: request form for such access to be granted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Technical vetting by DATA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Regulatory vetting by Legal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pc="-1" dirty="0" err="1">
                <a:solidFill>
                  <a:srgbClr val="000000"/>
                </a:solidFill>
                <a:latin typeface="Arial"/>
              </a:rPr>
              <a:t>EuXFEL</a:t>
            </a:r>
            <a:r>
              <a:rPr lang="en-US" spc="-1" dirty="0">
                <a:solidFill>
                  <a:srgbClr val="000000"/>
                </a:solidFill>
                <a:latin typeface="Arial"/>
              </a:rPr>
              <a:t> management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pre-approves common use cases for non-sensitive data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Estimate token-costs, and if high contribute to LLM budget of facility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70" name="Picture 3"/>
          <p:cNvPicPr/>
          <p:nvPr/>
        </p:nvPicPr>
        <p:blipFill>
          <a:blip r:embed="rId4"/>
          <a:stretch/>
        </p:blipFill>
        <p:spPr>
          <a:xfrm>
            <a:off x="6416280" y="1704960"/>
            <a:ext cx="5150880" cy="6270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>
                <a:solidFill>
                  <a:srgbClr val="000000"/>
                </a:solidFill>
                <a:latin typeface="Arial"/>
              </a:rPr>
              <a:t>Suggested Implementation – Local Hosting</a:t>
            </a:r>
            <a:endParaRPr lang="en-US" sz="2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/>
          </p:nvPr>
        </p:nvSpPr>
        <p:spPr>
          <a:xfrm>
            <a:off x="623880" y="2023920"/>
            <a:ext cx="4582440" cy="3888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Small models are becoming more capable especially for constrained tasks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Google Gemma 1.5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Microsoft Phi 3.5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Flux.Dev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&amp;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Flux.Schnell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Plan is to maintain a GPU node hosting the most capable models possible for specific applications to test against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73" name="Picture 2"/>
          <p:cNvPicPr/>
          <p:nvPr/>
        </p:nvPicPr>
        <p:blipFill>
          <a:blip r:embed="rId4"/>
          <a:stretch/>
        </p:blipFill>
        <p:spPr>
          <a:xfrm>
            <a:off x="7288200" y="1235160"/>
            <a:ext cx="4386600" cy="4386600"/>
          </a:xfrm>
          <a:prstGeom prst="rect">
            <a:avLst/>
          </a:prstGeom>
          <a:ln w="0">
            <a:noFill/>
          </a:ln>
        </p:spPr>
      </p:pic>
      <p:sp>
        <p:nvSpPr>
          <p:cNvPr id="374" name="TextBox 4"/>
          <p:cNvSpPr/>
          <p:nvPr/>
        </p:nvSpPr>
        <p:spPr>
          <a:xfrm>
            <a:off x="7288200" y="5833440"/>
            <a:ext cx="490284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12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 8-bit game view of the </a:t>
            </a:r>
            <a:r>
              <a:rPr lang="en-US" sz="10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physisist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James Maxwell sitting on top of number </a:t>
            </a:r>
            <a:br>
              <a:rPr sz="1000" dirty="0"/>
            </a:b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of servers, with the  Maxwell equations in the foreground</a:t>
            </a:r>
            <a:endParaRPr lang="en-US" sz="10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>
                <a:solidFill>
                  <a:srgbClr val="000000"/>
                </a:solidFill>
                <a:latin typeface="Arial"/>
              </a:rPr>
              <a:t>Outlook</a:t>
            </a:r>
            <a:endParaRPr lang="en-US" sz="2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0" name="PlaceHolder 2"/>
          <p:cNvSpPr>
            <a:spLocks noGrp="1"/>
          </p:cNvSpPr>
          <p:nvPr>
            <p:ph/>
          </p:nvPr>
        </p:nvSpPr>
        <p:spPr>
          <a:xfrm>
            <a:off x="623880" y="2023920"/>
            <a:ext cx="5223240" cy="3888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Working deadline for policy and generic access tools is May 2025</a:t>
            </a: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spc="-1" dirty="0">
                <a:solidFill>
                  <a:srgbClr val="000000"/>
                </a:solidFill>
                <a:latin typeface="Arial"/>
              </a:rPr>
              <a:t>Specific applications are expanding</a:t>
            </a: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endParaRPr lang="en-US" sz="1800" spc="-1" dirty="0">
              <a:solidFill>
                <a:srgbClr val="000000"/>
              </a:solidFill>
              <a:latin typeface="Arial"/>
            </a:endParaRPr>
          </a:p>
          <a:p>
            <a:pPr marL="0" indent="0">
              <a:lnSpc>
                <a:spcPct val="114000"/>
              </a:lnSpc>
              <a:spcBef>
                <a:spcPts val="1800"/>
              </a:spcBef>
              <a:buSzPct val="100112"/>
              <a:buNone/>
            </a:pPr>
            <a:r>
              <a:rPr lang="en-US" b="0" strike="noStrike" spc="-1" dirty="0">
                <a:solidFill>
                  <a:srgbClr val="000000"/>
                </a:solidFill>
                <a:latin typeface="Arial"/>
              </a:rPr>
              <a:t>Contact: </a:t>
            </a:r>
            <a:r>
              <a:rPr lang="en-US" b="0" strike="noStrike" spc="-1" dirty="0">
                <a:solidFill>
                  <a:srgbClr val="000000"/>
                </a:solidFill>
                <a:latin typeface="Arial"/>
                <a:hlinkClick r:id="rId3"/>
              </a:rPr>
              <a:t>steffen.hauf@x</a:t>
            </a:r>
            <a:r>
              <a:rPr lang="en-US" spc="-1" dirty="0">
                <a:solidFill>
                  <a:srgbClr val="000000"/>
                </a:solidFill>
                <a:latin typeface="Arial"/>
                <a:hlinkClick r:id="rId3"/>
              </a:rPr>
              <a:t>fel.eu</a:t>
            </a:r>
            <a:endParaRPr lang="en-US" spc="-1" dirty="0">
              <a:solidFill>
                <a:srgbClr val="000000"/>
              </a:solidFill>
              <a:latin typeface="Arial"/>
            </a:endParaRPr>
          </a:p>
          <a:p>
            <a:pPr marL="0" indent="0">
              <a:lnSpc>
                <a:spcPct val="114000"/>
              </a:lnSpc>
              <a:spcBef>
                <a:spcPts val="1800"/>
              </a:spcBef>
              <a:buSzPct val="100112"/>
              <a:buNone/>
            </a:pP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14000"/>
              </a:lnSpc>
              <a:spcBef>
                <a:spcPts val="1417"/>
              </a:spcBef>
              <a:buNone/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7D988B6-ECF3-3D2B-3C00-EAE505F578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835" y="1507690"/>
            <a:ext cx="4079568" cy="407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E3F72-E54B-4F9A-BA90-19859C0E0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Additional slides</a:t>
            </a:r>
            <a:endParaRPr lang="de-DE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9FEB1F-CAF2-4419-942D-578BD31C0A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168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Image5"/>
          <p:cNvPicPr/>
          <p:nvPr/>
        </p:nvPicPr>
        <p:blipFill>
          <a:blip r:embed="rId2"/>
          <a:stretch/>
        </p:blipFill>
        <p:spPr>
          <a:xfrm>
            <a:off x="4010040" y="1780200"/>
            <a:ext cx="8115840" cy="4829400"/>
          </a:xfrm>
          <a:prstGeom prst="rect">
            <a:avLst/>
          </a:prstGeom>
          <a:ln w="0">
            <a:noFill/>
          </a:ln>
        </p:spPr>
      </p:pic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>
                <a:solidFill>
                  <a:srgbClr val="000000"/>
                </a:solidFill>
                <a:latin typeface="Arial"/>
              </a:rPr>
              <a:t>Information Exploration</a:t>
            </a:r>
            <a:endParaRPr lang="en-US" sz="2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/>
          </p:nvPr>
        </p:nvSpPr>
        <p:spPr>
          <a:xfrm>
            <a:off x="623880" y="2023920"/>
            <a:ext cx="4133160" cy="43444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3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A lot of information at EuXFEL is in form of PDFs and Word documents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3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While practical, these are opaque information stores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4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Cannot efficiently search across many documents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4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Content is usually not very structured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3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Vision-enabled LLMs are very efficient in converting this data into structured data that is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F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indable,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A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ccessible,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I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nteroperable,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R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eusable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>
                <a:solidFill>
                  <a:srgbClr val="000000"/>
                </a:solidFill>
                <a:latin typeface="Arial"/>
              </a:rPr>
              <a:t>Information Exploration</a:t>
            </a:r>
            <a:endParaRPr lang="en-US" sz="2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2" name="PlaceHolder 2"/>
          <p:cNvSpPr>
            <a:spLocks noGrp="1"/>
          </p:cNvSpPr>
          <p:nvPr>
            <p:ph/>
          </p:nvPr>
        </p:nvSpPr>
        <p:spPr>
          <a:xfrm>
            <a:off x="623880" y="2023920"/>
            <a:ext cx="4133160" cy="434448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A lot of information at EuXFEL is in form of PDFs and Word documents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While practical, these are opaque information stores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Cannot efficiently search across many documents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Content is usually not very structured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Vision-enabled LLMs are very efficient in converting this data into structured data that is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F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indable,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A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ccessible,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I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nteroperable, </a:t>
            </a:r>
            <a:r>
              <a:rPr lang="en-US" sz="1800" b="1" strike="noStrike" spc="-1">
                <a:solidFill>
                  <a:srgbClr val="000000"/>
                </a:solidFill>
                <a:latin typeface="Arial"/>
              </a:rPr>
              <a:t>R</a:t>
            </a: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eusable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DD6E15-F3AA-A9E5-D854-2013EFA670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7011" y="1120315"/>
            <a:ext cx="6938210" cy="55283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707026-D54A-C158-3DB5-7F0815A7C444}"/>
              </a:ext>
            </a:extLst>
          </p:cNvPr>
          <p:cNvSpPr txBox="1"/>
          <p:nvPr/>
        </p:nvSpPr>
        <p:spPr>
          <a:xfrm>
            <a:off x="4800233" y="773225"/>
            <a:ext cx="7391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Early prototype bot to enquire hardware available in the control system</a:t>
            </a:r>
          </a:p>
        </p:txBody>
      </p:sp>
    </p:spTree>
    <p:extLst>
      <p:ext uri="{BB962C8B-B14F-4D97-AF65-F5344CB8AC3E}">
        <p14:creationId xmlns:p14="http://schemas.microsoft.com/office/powerpoint/2010/main" val="26681402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>
                <a:solidFill>
                  <a:srgbClr val="000000"/>
                </a:solidFill>
                <a:latin typeface="Arial"/>
              </a:rPr>
              <a:t>Suggested Policy: Lean &amp; Draw From What’s Working (at UniHH)</a:t>
            </a:r>
            <a:endParaRPr lang="en-US" sz="2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6" name="PlaceHolder 2"/>
          <p:cNvSpPr>
            <a:spLocks noGrp="1"/>
          </p:cNvSpPr>
          <p:nvPr>
            <p:ph/>
          </p:nvPr>
        </p:nvSpPr>
        <p:spPr>
          <a:xfrm>
            <a:off x="611280" y="1869120"/>
            <a:ext cx="6519600" cy="3888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There’s rapid evolution going on in the field of LLMs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be lean and don’t over-specify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The University of Hamburg is providing LLM access to its students and staff based on a lean policy worked out together with the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Landesdatenschutzbeauftragte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of Hamburg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no need to reinvent the wheel for general access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fits onto 2(!) pages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Foresee applications that will require direct API access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Functional accounts anonymize input data</a:t>
            </a: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Users may not enter and are trained to not enter sensitive and personal data. A classification system will help in this. 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77" name="Picture 4"/>
          <p:cNvPicPr/>
          <p:nvPr/>
        </p:nvPicPr>
        <p:blipFill>
          <a:blip r:embed="rId4"/>
          <a:stretch/>
        </p:blipFill>
        <p:spPr>
          <a:xfrm>
            <a:off x="7297560" y="1663200"/>
            <a:ext cx="3535920" cy="4973040"/>
          </a:xfrm>
          <a:prstGeom prst="rect">
            <a:avLst/>
          </a:prstGeom>
          <a:ln w="0">
            <a:noFill/>
          </a:ln>
        </p:spPr>
      </p:pic>
      <p:pic>
        <p:nvPicPr>
          <p:cNvPr id="378" name="Picture 3"/>
          <p:cNvPicPr/>
          <p:nvPr/>
        </p:nvPicPr>
        <p:blipFill>
          <a:blip r:embed="rId5"/>
          <a:stretch/>
        </p:blipFill>
        <p:spPr>
          <a:xfrm>
            <a:off x="8433360" y="2089080"/>
            <a:ext cx="3535920" cy="4984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pc="-1" dirty="0">
                <a:solidFill>
                  <a:srgbClr val="000000"/>
                </a:solidFill>
                <a:latin typeface="Arial"/>
              </a:rPr>
              <a:t>Introduction</a:t>
            </a: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/>
          </p:nvPr>
        </p:nvSpPr>
        <p:spPr>
          <a:xfrm>
            <a:off x="623880" y="2023920"/>
            <a:ext cx="6155280" cy="426386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Use cases and policy drafts in this presentation are the outcome of a task force to suggest a policy for general LLM usage at the European XFEL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2024: Charge: Evaluate the opportunities and risks 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associated with using AI Large Language Models at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EuXFEL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over a six months period and 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provide a report to </a:t>
            </a:r>
            <a:r>
              <a:rPr lang="en-US" sz="1800" b="1" strike="noStrike" spc="-1" dirty="0" err="1">
                <a:solidFill>
                  <a:srgbClr val="000000"/>
                </a:solidFill>
                <a:latin typeface="Arial"/>
              </a:rPr>
              <a:t>EuXFEL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 Management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Evaluate legal and technical implications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Evaluate use cases</a:t>
            </a: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</a:rPr>
              <a:t>2025 - I: Develop a policy for the facility, and technical means for generic access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0" indent="0">
              <a:lnSpc>
                <a:spcPct val="114000"/>
              </a:lnSpc>
              <a:buSzPct val="100112"/>
              <a:buNone/>
            </a:pP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14000"/>
              </a:lnSpc>
              <a:spcBef>
                <a:spcPts val="1800"/>
              </a:spcBef>
              <a:buNone/>
              <a:tabLst>
                <a:tab pos="0" algn="l"/>
              </a:tabLst>
            </a:pP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16" name="Grafik 3"/>
          <p:cNvPicPr/>
          <p:nvPr/>
        </p:nvPicPr>
        <p:blipFill>
          <a:blip r:embed="rId4"/>
          <a:stretch/>
        </p:blipFill>
        <p:spPr>
          <a:xfrm>
            <a:off x="6779160" y="2454246"/>
            <a:ext cx="5361895" cy="2857983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title"/>
          </p:nvPr>
        </p:nvSpPr>
        <p:spPr>
          <a:xfrm>
            <a:off x="618060" y="104346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Text summarization, Editing &amp; Text Composition</a:t>
            </a:r>
            <a:br>
              <a:rPr sz="2200" dirty="0"/>
            </a:b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0" name="PlaceHolder 2"/>
          <p:cNvSpPr>
            <a:spLocks noGrp="1"/>
          </p:cNvSpPr>
          <p:nvPr>
            <p:ph/>
          </p:nvPr>
        </p:nvSpPr>
        <p:spPr>
          <a:xfrm>
            <a:off x="623880" y="2023920"/>
            <a:ext cx="4954320" cy="3888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Likely most prominent use case of LLMs in the public perception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Current state-of-the-art models generally very capable, but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What about sensitive data?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What about proprietary data?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Where we are likely going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Integrated capabilities in Windows and Mac OS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More on-device/edge processing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31" name="Image8"/>
          <p:cNvPicPr/>
          <p:nvPr/>
        </p:nvPicPr>
        <p:blipFill>
          <a:blip r:embed="rId4"/>
          <a:stretch/>
        </p:blipFill>
        <p:spPr>
          <a:xfrm>
            <a:off x="5741640" y="1909440"/>
            <a:ext cx="6000480" cy="2785680"/>
          </a:xfrm>
          <a:prstGeom prst="rect">
            <a:avLst/>
          </a:prstGeom>
          <a:ln w="0">
            <a:noFill/>
          </a:ln>
        </p:spPr>
      </p:pic>
      <p:sp>
        <p:nvSpPr>
          <p:cNvPr id="332" name="TextBox 4"/>
          <p:cNvSpPr/>
          <p:nvPr/>
        </p:nvSpPr>
        <p:spPr>
          <a:xfrm>
            <a:off x="6338880" y="4874760"/>
            <a:ext cx="913320" cy="913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12000"/>
              </a:lnSpc>
            </a:pPr>
            <a:r>
              <a:rPr lang="en-US" sz="1800" b="0" i="1" strike="noStrike" spc="-1" dirty="0">
                <a:solidFill>
                  <a:srgbClr val="0D1546"/>
                </a:solidFill>
                <a:latin typeface="Arial"/>
                <a:ea typeface="Arial"/>
              </a:rPr>
              <a:t>An email thread of 14 messages summarized </a:t>
            </a:r>
            <a:br>
              <a:rPr sz="1800" dirty="0"/>
            </a:br>
            <a:r>
              <a:rPr lang="en-US" sz="1800" b="0" i="1" strike="noStrike" spc="-1" dirty="0">
                <a:solidFill>
                  <a:srgbClr val="0D1546"/>
                </a:solidFill>
                <a:latin typeface="Arial"/>
                <a:ea typeface="Arial"/>
              </a:rPr>
              <a:t>by Apple Intelligence as integrated in</a:t>
            </a:r>
            <a:br>
              <a:rPr sz="1800" dirty="0"/>
            </a:br>
            <a:r>
              <a:rPr lang="en-US" sz="1800" b="0" i="1" strike="noStrike" spc="-1" dirty="0">
                <a:solidFill>
                  <a:srgbClr val="0D1546"/>
                </a:solidFill>
                <a:latin typeface="Arial"/>
                <a:ea typeface="Arial"/>
              </a:rPr>
              <a:t>the Mac OS Sequoia Beta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2000"/>
              </a:lnSpc>
            </a:pPr>
            <a:endParaRPr lang="en-US" sz="1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904A63-8DB0-1C82-5B86-9F02A2D636F3}"/>
              </a:ext>
            </a:extLst>
          </p:cNvPr>
          <p:cNvSpPr txBox="1"/>
          <p:nvPr/>
        </p:nvSpPr>
        <p:spPr>
          <a:xfrm>
            <a:off x="2339946" y="3605220"/>
            <a:ext cx="8303872" cy="10120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270000" tIns="226800" rIns="270000" bIns="226800" rtlCol="0">
            <a:spAutoFit/>
          </a:bodyPr>
          <a:lstStyle/>
          <a:p>
            <a:r>
              <a:rPr lang="en-US" dirty="0"/>
              <a:t>While a generic interface (HAWKI) will be provided to staff, recommendation</a:t>
            </a:r>
            <a:br>
              <a:rPr lang="en-US" dirty="0"/>
            </a:br>
            <a:r>
              <a:rPr lang="en-US" dirty="0"/>
              <a:t>to </a:t>
            </a:r>
            <a:r>
              <a:rPr lang="en-US" dirty="0" err="1"/>
              <a:t>EuXFEL</a:t>
            </a:r>
            <a:r>
              <a:rPr lang="en-US" dirty="0"/>
              <a:t> management was to consider integrated tools as well.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 dirty="0" err="1">
                <a:solidFill>
                  <a:srgbClr val="000000"/>
                </a:solidFill>
                <a:latin typeface="Arial"/>
              </a:rPr>
              <a:t>DOCbot</a:t>
            </a:r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 Knowledge Assistant</a:t>
            </a: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4" name="Content Placeholder 1"/>
          <p:cNvSpPr/>
          <p:nvPr/>
        </p:nvSpPr>
        <p:spPr>
          <a:xfrm>
            <a:off x="623880" y="2027880"/>
            <a:ext cx="6004800" cy="414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Staff from various Data Department teams rotate shifts in the Data Operation Center (DOC) to monitor and support </a:t>
            </a:r>
            <a:r>
              <a:rPr lang="en-US" spc="-1" dirty="0">
                <a:solidFill>
                  <a:srgbClr val="000000"/>
                </a:solidFill>
                <a:latin typeface="Arial"/>
                <a:ea typeface="DejaVu Sans"/>
              </a:rPr>
              <a:t>Data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services, with 2nd level on-call support available to handle complex issues.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Resolved issues are documented in Redmine tickets, creating a knowledge base over time that includes problem descriptions and solutions.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 knowledge assistant bot, integrated into the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Zulip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chat tool, uses tickets information (Retrieval Augmented Generation, RAG) to assist in issues classification and resolution through text-based interaction.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35" name="Picture 334"/>
          <p:cNvPicPr/>
          <p:nvPr/>
        </p:nvPicPr>
        <p:blipFill>
          <a:blip r:embed="rId3"/>
          <a:stretch/>
        </p:blipFill>
        <p:spPr>
          <a:xfrm>
            <a:off x="7543800" y="1600200"/>
            <a:ext cx="4114080" cy="4120560"/>
          </a:xfrm>
          <a:prstGeom prst="rect">
            <a:avLst/>
          </a:prstGeom>
          <a:ln w="0">
            <a:noFill/>
          </a:ln>
        </p:spPr>
      </p:pic>
      <p:sp>
        <p:nvSpPr>
          <p:cNvPr id="336" name="TextBox 2"/>
          <p:cNvSpPr/>
          <p:nvPr/>
        </p:nvSpPr>
        <p:spPr>
          <a:xfrm>
            <a:off x="7596360" y="5833440"/>
            <a:ext cx="3912480" cy="79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12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Comic style light warm colors watercolor - two people free electron </a:t>
            </a:r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2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laser brightly lit friendly atmosphere control room many screens </a:t>
            </a:r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2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control software normal desks</a:t>
            </a:r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Content Placeholder 3"/>
          <p:cNvSpPr/>
          <p:nvPr/>
        </p:nvSpPr>
        <p:spPr>
          <a:xfrm>
            <a:off x="623880" y="2027880"/>
            <a:ext cx="6004800" cy="414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An experiment involving Data staff was conducted to assess the practical applicability of such knowledge assistant.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Staff members were invited to participate in a survey and interact with the knowledge assistant to resolve one of three problems, each varying in clarity, domain relevance, and level of detail.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he experiment provided an opportunity to compare a state of the art commercial service (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GPT-4o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, bot Alice) against a locally hosted open source LLM (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Vicuna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, bot Bob): experiment participants interacted with one of the two bots.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39" name="Picture 338"/>
          <p:cNvPicPr/>
          <p:nvPr/>
        </p:nvPicPr>
        <p:blipFill>
          <a:blip r:embed="rId3"/>
          <a:stretch/>
        </p:blipFill>
        <p:spPr>
          <a:xfrm>
            <a:off x="6858000" y="2286000"/>
            <a:ext cx="4920480" cy="3128040"/>
          </a:xfrm>
          <a:prstGeom prst="rect">
            <a:avLst/>
          </a:prstGeom>
          <a:ln w="0">
            <a:solidFill>
              <a:srgbClr val="3465A4"/>
            </a:solidFill>
          </a:ln>
        </p:spPr>
      </p:pic>
      <p:sp>
        <p:nvSpPr>
          <p:cNvPr id="340" name="TextBox 6"/>
          <p:cNvSpPr/>
          <p:nvPr/>
        </p:nvSpPr>
        <p:spPr>
          <a:xfrm>
            <a:off x="7315200" y="5486400"/>
            <a:ext cx="3912480" cy="79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12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Interaction with bot Alice (linked to a state of the art commercial LLM) </a:t>
            </a:r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12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via the Zulip chat tool </a:t>
            </a:r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B843EAA5-0498-3AD8-006D-060FBB2D9B73}"/>
              </a:ext>
            </a:extLst>
          </p:cNvPr>
          <p:cNvSpPr txBox="1">
            <a:spLocks/>
          </p:cNvSpPr>
          <p:nvPr/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</a:tabLst>
            </a:pPr>
            <a:r>
              <a:rPr lang="en-US" spc="-1">
                <a:solidFill>
                  <a:srgbClr val="000000"/>
                </a:solidFill>
                <a:latin typeface="Arial"/>
              </a:rPr>
              <a:t>DOCbot Knowledge Assistant</a:t>
            </a:r>
            <a:endParaRPr lang="en-US" b="0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 dirty="0" err="1">
                <a:solidFill>
                  <a:srgbClr val="000000"/>
                </a:solidFill>
                <a:latin typeface="Arial"/>
              </a:rPr>
              <a:t>DOCbot</a:t>
            </a:r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 Knowledge Assistant</a:t>
            </a:r>
            <a:br>
              <a:rPr lang="en-US" sz="2200" b="1" spc="-1" dirty="0">
                <a:solidFill>
                  <a:srgbClr val="000000"/>
                </a:solidFill>
                <a:latin typeface="Arial"/>
              </a:rPr>
            </a:b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2" name="Content Placeholder 4"/>
          <p:cNvSpPr/>
          <p:nvPr/>
        </p:nvSpPr>
        <p:spPr>
          <a:xfrm>
            <a:off x="623880" y="2027880"/>
            <a:ext cx="6004800" cy="414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Perceived Value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 AI knowledge assistants are viewed as beneficial for technical tasks and managing semi-structured information, making their development worthwhile.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Trust &amp; Caution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 Users tend to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overtrust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AI responses, pointing out the need for usage policies that limit AI to low-risk domains, where errors have minimal impact.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LLM Comparison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 The commercial GPT-4o performs better than the local, open-source Vicuna for generic or lower-quality inputs, though users noted a smaller performance gap than expected.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2116404-C143-C656-B670-4CAA74BDE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0930" y="2027880"/>
            <a:ext cx="5274276" cy="400089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 dirty="0" err="1">
                <a:solidFill>
                  <a:srgbClr val="000000"/>
                </a:solidFill>
                <a:latin typeface="Arial"/>
              </a:rPr>
              <a:t>Travelbot</a:t>
            </a:r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 Knowledge Assistant</a:t>
            </a: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46" name="Grafik 3"/>
          <p:cNvPicPr/>
          <p:nvPr/>
        </p:nvPicPr>
        <p:blipFill>
          <a:blip r:embed="rId2"/>
          <a:stretch/>
        </p:blipFill>
        <p:spPr>
          <a:xfrm>
            <a:off x="6833160" y="1877400"/>
            <a:ext cx="4936680" cy="3656880"/>
          </a:xfrm>
          <a:prstGeom prst="rect">
            <a:avLst/>
          </a:prstGeom>
          <a:ln w="0">
            <a:solidFill>
              <a:srgbClr val="000000"/>
            </a:solidFill>
          </a:ln>
        </p:spPr>
      </p:pic>
      <p:sp>
        <p:nvSpPr>
          <p:cNvPr id="347" name="Content Placeholder 5"/>
          <p:cNvSpPr/>
          <p:nvPr/>
        </p:nvSpPr>
        <p:spPr>
          <a:xfrm>
            <a:off x="623880" y="1775880"/>
            <a:ext cx="6004800" cy="414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Staff participating in this experiment utilized a RAG Chatbot to plan and file expenses for a business trip.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The prompt was crafted to enable the Language Model (LLM) to access general knowledge on travel regulations and planning.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The bot’s primary knowledge base was the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EuXFEL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travel guidelines.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3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Two bots,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Adira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and Paul, were implemented.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Adira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interfaced with the European 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Mistral Large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model from Mistral.AI, while Paul interfaced with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OpenAI’s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GPT-4o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model.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8" name="Rectangle 347"/>
          <p:cNvSpPr/>
          <p:nvPr/>
        </p:nvSpPr>
        <p:spPr>
          <a:xfrm>
            <a:off x="7315200" y="5632920"/>
            <a:ext cx="4075200" cy="515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Interaction with a first prototype Travelbot (linked to OpenAI’s GPT-4o) via the Zulip chat tool: the bot can be queried about topics beyond the EuXFEL travel guidelines. </a:t>
            </a:r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 dirty="0" err="1">
                <a:solidFill>
                  <a:srgbClr val="000000"/>
                </a:solidFill>
                <a:latin typeface="Arial"/>
              </a:rPr>
              <a:t>Travelbot</a:t>
            </a:r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 Knowledge Assistant</a:t>
            </a: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0" name="Content Placeholder 6"/>
          <p:cNvSpPr/>
          <p:nvPr/>
        </p:nvSpPr>
        <p:spPr>
          <a:xfrm>
            <a:off x="623880" y="1775880"/>
            <a:ext cx="6004800" cy="414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Experiment participants were presented with one of two scenarios:</a:t>
            </a: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pc="-1" dirty="0">
                <a:solidFill>
                  <a:srgbClr val="000000"/>
                </a:solidFill>
                <a:ea typeface="DejaVu Sans"/>
              </a:rPr>
              <a:t>planning a business trip to a conference in Grenoble, which included a private stay in the city</a:t>
            </a:r>
            <a:endParaRPr lang="en-US" spc="-1" dirty="0">
              <a:solidFill>
                <a:srgbClr val="000000"/>
              </a:solidFill>
              <a:latin typeface="Calibri"/>
            </a:endParaRPr>
          </a:p>
          <a:p>
            <a:pPr marL="714240" lvl="1" indent="-357120">
              <a:lnSpc>
                <a:spcPct val="114000"/>
              </a:lnSpc>
              <a:buSzPct val="100112"/>
              <a:buBlip>
                <a:blip r:embed="rId3"/>
              </a:buBlip>
            </a:pPr>
            <a:r>
              <a:rPr lang="en-US" spc="-1" dirty="0">
                <a:solidFill>
                  <a:srgbClr val="000000"/>
                </a:solidFill>
                <a:ea typeface="DejaVu Sans"/>
              </a:rPr>
              <a:t>filing travel expenses for this trip.</a:t>
            </a:r>
            <a:endParaRPr lang="en-US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Participants were required to provide demographic information and feedback on the AI tools utilized.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Staff members who have undertaken at least one business trip for the facility tend to utilize the chatbot responses for their answers more frequently.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2"/>
              </a:buBlip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Overall, participants expressed a positive attitude, as shown in the picture.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51" name="Picture 350"/>
          <p:cNvPicPr/>
          <p:nvPr/>
        </p:nvPicPr>
        <p:blipFill>
          <a:blip r:embed="rId4"/>
          <a:stretch/>
        </p:blipFill>
        <p:spPr>
          <a:xfrm>
            <a:off x="6629400" y="1828800"/>
            <a:ext cx="5257080" cy="3428280"/>
          </a:xfrm>
          <a:prstGeom prst="rect">
            <a:avLst/>
          </a:prstGeom>
          <a:ln w="0">
            <a:noFill/>
          </a:ln>
        </p:spPr>
      </p:pic>
      <p:sp>
        <p:nvSpPr>
          <p:cNvPr id="352" name="TextBox 7"/>
          <p:cNvSpPr/>
          <p:nvPr/>
        </p:nvSpPr>
        <p:spPr>
          <a:xfrm>
            <a:off x="8001000" y="5257440"/>
            <a:ext cx="3199680" cy="566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12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Arial"/>
                <a:ea typeface="DejaVu Sans"/>
              </a:rPr>
              <a:t>Attributes associated to the chatbot by participants</a:t>
            </a:r>
            <a:endParaRPr lang="en-US" sz="1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3" name="Picture 352"/>
          <p:cNvPicPr/>
          <p:nvPr/>
        </p:nvPicPr>
        <p:blipFill>
          <a:blip r:embed="rId2"/>
          <a:stretch/>
        </p:blipFill>
        <p:spPr>
          <a:xfrm>
            <a:off x="6746024" y="2205720"/>
            <a:ext cx="6601680" cy="3656880"/>
          </a:xfrm>
          <a:prstGeom prst="rect">
            <a:avLst/>
          </a:prstGeom>
          <a:ln w="0">
            <a:noFill/>
          </a:ln>
        </p:spPr>
      </p:pic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611280" y="712080"/>
            <a:ext cx="10955880" cy="779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2200" b="1" strike="noStrike" spc="-1" dirty="0" err="1">
                <a:solidFill>
                  <a:srgbClr val="000000"/>
                </a:solidFill>
                <a:latin typeface="Arial"/>
              </a:rPr>
              <a:t>Travelbot</a:t>
            </a:r>
            <a:r>
              <a:rPr lang="en-US" sz="2200" b="1" strike="noStrike" spc="-1" dirty="0">
                <a:solidFill>
                  <a:srgbClr val="000000"/>
                </a:solidFill>
                <a:latin typeface="Arial"/>
              </a:rPr>
              <a:t> Knowledge Assistant</a:t>
            </a: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5" name="Content Placeholder 7"/>
          <p:cNvSpPr/>
          <p:nvPr/>
        </p:nvSpPr>
        <p:spPr>
          <a:xfrm>
            <a:off x="623880" y="1775880"/>
            <a:ext cx="6004800" cy="414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3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Travel office staff categorized the bot answers in the chat log in order to assess the accuracy of the bot responses in relation to actual regulations.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3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None of the responses from the bots were rated as extremely good or problematic.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  <a:p>
            <a:pPr marL="357120" indent="-357120">
              <a:lnSpc>
                <a:spcPct val="114000"/>
              </a:lnSpc>
              <a:spcBef>
                <a:spcPts val="1800"/>
              </a:spcBef>
              <a:buSzPct val="100112"/>
              <a:buBlip>
                <a:blip r:embed="rId3"/>
              </a:buBlip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Based on the GPT-4o model, Paul’s responses exhibited an average of twice as many accurate answers compared to Adira’s responses generated by Mistral.AI. </a:t>
            </a: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6" name="TextBox 8"/>
          <p:cNvSpPr/>
          <p:nvPr/>
        </p:nvSpPr>
        <p:spPr>
          <a:xfrm>
            <a:off x="7485412" y="5295960"/>
            <a:ext cx="3199680" cy="566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>
              <a:lnSpc>
                <a:spcPct val="112000"/>
              </a:lnSpc>
            </a:pP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Answer classification by the travel office for the two models.</a:t>
            </a:r>
            <a:br>
              <a:rPr sz="1000" dirty="0"/>
            </a:br>
            <a:r>
              <a:rPr lang="en-US" sz="10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Adira</a:t>
            </a: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: Mistral.AI</a:t>
            </a:r>
            <a:br>
              <a:rPr sz="1000" dirty="0"/>
            </a:b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Paul: GPT-4o</a:t>
            </a:r>
            <a:endParaRPr lang="en-US" sz="10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289775-5E4F-4E62-BA5A-2CC4B2DC3961}"/>
              </a:ext>
            </a:extLst>
          </p:cNvPr>
          <p:cNvSpPr txBox="1"/>
          <p:nvPr/>
        </p:nvSpPr>
        <p:spPr>
          <a:xfrm>
            <a:off x="7101840" y="2638114"/>
            <a:ext cx="914400" cy="27925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2000"/>
              </a:lnSpc>
            </a:pPr>
            <a:r>
              <a:rPr lang="en-US" sz="1000" dirty="0">
                <a:solidFill>
                  <a:schemeClr val="bg1"/>
                </a:solidFill>
              </a:rPr>
              <a:t>(Mistral Large)</a:t>
            </a:r>
            <a:endParaRPr lang="de-DE" sz="1000" dirty="0" err="1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059A61-4F1D-4A0B-968F-3B2BC266967A}"/>
              </a:ext>
            </a:extLst>
          </p:cNvPr>
          <p:cNvSpPr txBox="1"/>
          <p:nvPr/>
        </p:nvSpPr>
        <p:spPr>
          <a:xfrm>
            <a:off x="9457508" y="2638113"/>
            <a:ext cx="914400" cy="279257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>
              <a:lnSpc>
                <a:spcPct val="112000"/>
              </a:lnSpc>
            </a:pPr>
            <a:r>
              <a:rPr lang="en-US" sz="1000" dirty="0">
                <a:solidFill>
                  <a:schemeClr val="bg1"/>
                </a:solidFill>
              </a:rPr>
              <a:t>(GPT-4o)</a:t>
            </a:r>
            <a:endParaRPr lang="de-DE" sz="1000" dirty="0" err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theme/theme1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</a:spPr>
      <a:bodyPr rtlCol="0" anchor="ctr">
        <a:noAutofit/>
      </a:bodyPr>
      <a:lstStyle>
        <a:defPPr algn="ctr">
          <a:lnSpc>
            <a:spcPct val="113000"/>
          </a:lnSpc>
          <a:defRPr sz="1400" dirty="0" err="1" smtClean="0"/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marL="269875" indent="-269875">
          <a:lnSpc>
            <a:spcPct val="112000"/>
          </a:lnSpc>
          <a:buBlip>
            <a:blip xmlns:r="http://schemas.openxmlformats.org/officeDocument/2006/relationships" r:embed="rId1"/>
          </a:buBlip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XFEL_PowerPoint_16x9.potx" id="{5D9E4C7F-CF90-47AA-9B5A-D1B8A1F64B49}" vid="{107EC11D-EED3-47DC-89A2-C8C245B9F565}"/>
    </a:ext>
  </a:extLst>
</a:theme>
</file>

<file path=ppt/theme/theme2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European_XFEL_Template_Presentation_16x9</Template>
  <TotalTime>0</TotalTime>
  <Words>1452</Words>
  <Application>Microsoft Office PowerPoint</Application>
  <PresentationFormat>Widescreen</PresentationFormat>
  <Paragraphs>117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DejaVu Sans</vt:lpstr>
      <vt:lpstr>Noto Sans CJK SC</vt:lpstr>
      <vt:lpstr>Office</vt:lpstr>
      <vt:lpstr>Multi-modal LLMs at EuXFEL Knowledge Assistants, Data Exploration, and Policy</vt:lpstr>
      <vt:lpstr>Introduction</vt:lpstr>
      <vt:lpstr>Text summarization, Editing &amp; Text Composition </vt:lpstr>
      <vt:lpstr>DOCbot Knowledge Assistant</vt:lpstr>
      <vt:lpstr>PowerPoint Presentation</vt:lpstr>
      <vt:lpstr>DOCbot Knowledge Assistant </vt:lpstr>
      <vt:lpstr>Travelbot Knowledge Assistant</vt:lpstr>
      <vt:lpstr>Travelbot Knowledge Assistant</vt:lpstr>
      <vt:lpstr>Travelbot Knowledge Assistant</vt:lpstr>
      <vt:lpstr>Information Exploration</vt:lpstr>
      <vt:lpstr>General Access: HAWKI</vt:lpstr>
      <vt:lpstr>Specific Applications requiring API Access</vt:lpstr>
      <vt:lpstr>Suggested Implementation – Local Hosting</vt:lpstr>
      <vt:lpstr>Outlook</vt:lpstr>
      <vt:lpstr>Additional slides</vt:lpstr>
      <vt:lpstr>Information Exploration</vt:lpstr>
      <vt:lpstr>Information Exploration</vt:lpstr>
      <vt:lpstr>Suggested Policy: Lean &amp; Draw From What’s Working (at UniHH)</vt:lpstr>
    </vt:vector>
  </TitlesOfParts>
  <Manager/>
  <Company>XFEL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in one line (or two lines)</dc:title>
  <dc:subject/>
  <dc:creator>Bazhenov, Vasilii</dc:creator>
  <cp:keywords/>
  <dc:description/>
  <cp:lastModifiedBy>Sohn, Florian</cp:lastModifiedBy>
  <cp:revision>31</cp:revision>
  <dcterms:created xsi:type="dcterms:W3CDTF">2023-01-05T21:48:47Z</dcterms:created>
  <dcterms:modified xsi:type="dcterms:W3CDTF">2025-04-08T19:59:58Z</dcterms:modified>
  <cp:category/>
</cp:coreProperties>
</file>