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27" r:id="rId4"/>
    <p:sldMasterId id="2147483719" r:id="rId5"/>
    <p:sldMasterId id="2147483663" r:id="rId6"/>
    <p:sldMasterId id="2147483734" r:id="rId7"/>
  </p:sldMasterIdLst>
  <p:notesMasterIdLst>
    <p:notesMasterId r:id="rId29"/>
  </p:notesMasterIdLst>
  <p:handoutMasterIdLst>
    <p:handoutMasterId r:id="rId30"/>
  </p:handoutMasterIdLst>
  <p:sldIdLst>
    <p:sldId id="256" r:id="rId8"/>
    <p:sldId id="257" r:id="rId9"/>
    <p:sldId id="262" r:id="rId10"/>
    <p:sldId id="263" r:id="rId11"/>
    <p:sldId id="261" r:id="rId12"/>
    <p:sldId id="281" r:id="rId13"/>
    <p:sldId id="265" r:id="rId14"/>
    <p:sldId id="268" r:id="rId15"/>
    <p:sldId id="282" r:id="rId16"/>
    <p:sldId id="269" r:id="rId17"/>
    <p:sldId id="273" r:id="rId18"/>
    <p:sldId id="274" r:id="rId19"/>
    <p:sldId id="275" r:id="rId20"/>
    <p:sldId id="276" r:id="rId21"/>
    <p:sldId id="277" r:id="rId22"/>
    <p:sldId id="278" r:id="rId23"/>
    <p:sldId id="280" r:id="rId24"/>
    <p:sldId id="272" r:id="rId25"/>
    <p:sldId id="283" r:id="rId26"/>
    <p:sldId id="271" r:id="rId27"/>
    <p:sldId id="279" r:id="rId28"/>
  </p:sldIdLst>
  <p:sldSz cx="12192000" cy="6858000"/>
  <p:notesSz cx="6858000" cy="9144000"/>
  <p:embeddedFontLst>
    <p:embeddedFont>
      <p:font typeface="Consolas" panose="020B0609020204030204" pitchFamily="49" charset="0"/>
      <p:regular r:id="rId31"/>
      <p:bold r:id="rId32"/>
      <p:italic r:id="rId33"/>
      <p:boldItalic r:id="rId34"/>
    </p:embeddedFont>
    <p:embeddedFont>
      <p:font typeface="Roboto" panose="02000000000000000000" pitchFamily="2" charset="0"/>
      <p:regular r:id="rId35"/>
      <p:bold r:id="rId36"/>
      <p:italic r:id="rId37"/>
      <p:boldItalic r:id="rId38"/>
    </p:embeddedFont>
    <p:embeddedFont>
      <p:font typeface="Verdana" panose="020B0604030504040204" pitchFamily="34" charset="0"/>
      <p:regular r:id="rId39"/>
      <p:bold r:id="rId40"/>
      <p:italic r:id="rId41"/>
      <p:boldItalic r:id="rId4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D1B"/>
    <a:srgbClr val="003088"/>
    <a:srgbClr val="67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C3882D-84BE-E07B-59E2-20B722F13472}" v="592" dt="2025-04-08T22:49:28.765"/>
    <p1510:client id="{C5A0F851-2BB9-FD57-76EF-95F4E8554AE0}" v="118" dt="2025-04-08T22:22:48.354"/>
    <p1510:client id="{CF3EF4DC-37F7-4547-A7BF-3FDF5A4C360B}" v="1281" dt="2025-04-07T21:13:04.3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font" Target="fonts/font9.fntdata"/><Relationship Id="rId21" Type="http://schemas.openxmlformats.org/officeDocument/2006/relationships/slide" Target="slides/slide14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microsoft.com/office/2015/10/relationships/revisionInfo" Target="revisionInfo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font" Target="fonts/font6.fntdata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font" Target="fonts/font1.fntdata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presProps" Target="presProps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tableStyles" Target="tableStyles.xml"/><Relationship Id="rId20" Type="http://schemas.openxmlformats.org/officeDocument/2006/relationships/slide" Target="slides/slide13.xml"/><Relationship Id="rId41" Type="http://schemas.openxmlformats.org/officeDocument/2006/relationships/font" Target="fonts/font1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C82ED0-7452-4354-A24E-35FB24BF9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969E9-2182-2FF9-A02F-A1842CE2A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6A77-BC89-4E24-A414-B6543411FF58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4D48-5E89-47EA-5EE7-5780CF041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9F5C8-55D8-4294-92FA-96C28702B9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80C6-5E9B-493C-B5B8-6FAC8DE86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83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030DD-504C-4A98-9D63-640AC071EF9D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796E3-CEA4-450D-A29C-F02E28ED64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837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speaker name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136145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029200" cy="3852000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24501" y="1304925"/>
            <a:ext cx="4876800" cy="3852000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96B1B1A-8A60-7571-1DEF-DF900256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09/04/2025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A238165-19F1-BC18-C20C-3CC3D2AFD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1EE5152-9164-4EB5-EAF6-34C6622C3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9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4838699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4838699" cy="2846762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62602" y="1304925"/>
            <a:ext cx="4838699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2603" y="2330075"/>
            <a:ext cx="4838698" cy="2846762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4603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3CDD2F5-1481-9908-2B81-B0CBF2B47D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09/04/2025</a:t>
            </a:fld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6B48C32-ECD3-49D3-C88A-0D6CD7761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9971ACE-673D-0FE6-8E00-6A36AFB9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672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41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4305300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57201D5-8F5F-EFFC-D1C0-6AEE32BE39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09/04/2025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78B8663-1CEA-8953-DFF8-3DC54CD04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21BB798-7151-8F54-8B80-FAE592194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45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549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967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53054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932876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2225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speaker name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2777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780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670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0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34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979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315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1503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071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199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6270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55372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28347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6759497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67701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26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5614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16459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155470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916302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speaker name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843107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7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0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0530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619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624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7109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77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6236092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4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74781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speaker name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391002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0134601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01346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3587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0134601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09D4965-8177-C8A9-33AC-754C0ED554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09/04/2025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1BF125-5608-918B-79E5-BE6B8E111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1BFCBE-908C-8ECE-F8ED-964778AC7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2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0134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4700187"/>
            <a:ext cx="10134600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4611373-ED99-15C4-4B72-2A9B821EAC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09/04/2025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ED30078-44D0-E5C0-B24D-510F1391F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2F11EA8-20E4-A501-59E7-89936990B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8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1"/>
            <a:ext cx="12190813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7968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333"/>
            <a:ext cx="12190813" cy="6857332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008184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223255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6" r:id="rId3"/>
    <p:sldLayoutId id="2147483724" r:id="rId4"/>
    <p:sldLayoutId id="2147483725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761"/>
            <a:ext cx="12189289" cy="685647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046E3D24-6BCE-48F4-B6DB-AB007E8B5F8E}" type="datetimeFigureOut">
              <a:rPr lang="en-GB" smtClean="0"/>
              <a:pPr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3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762"/>
            <a:ext cx="12189289" cy="685647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046E3D24-6BCE-48F4-B6DB-AB007E8B5F8E}" type="datetimeFigureOut">
              <a:rPr lang="en-GB" smtClean="0"/>
              <a:pPr/>
              <a:t>09/04/2025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38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2" r:id="rId12"/>
    <p:sldLayoutId id="214748374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github.com/" TargetMode="Externa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SISNeutronMuon/cc-ml-surrogate-template" TargetMode="External"/><Relationship Id="rId2" Type="http://schemas.openxmlformats.org/officeDocument/2006/relationships/hyperlink" Target="https://github.com/MatInGit/lume-deployment" TargetMode="Externa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github.com/ISISNeutronMuon/poly-lithic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B5CD0-94BB-02A9-D0D6-755513A29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817" y="2220908"/>
            <a:ext cx="6760817" cy="1595718"/>
          </a:xfrm>
        </p:spPr>
        <p:txBody>
          <a:bodyPr>
            <a:normAutofit/>
          </a:bodyPr>
          <a:lstStyle/>
          <a:p>
            <a:r>
              <a:rPr lang="en-GB">
                <a:ea typeface="Verdana"/>
                <a:cs typeface="Arial"/>
              </a:rPr>
              <a:t>Poly-Lithic: Standardising model deployment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A80B9D-A009-468E-DD38-1C459E82E2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GB">
                <a:ea typeface="Verdana"/>
                <a:cs typeface="Arial"/>
              </a:rPr>
              <a:t>Mateusz </a:t>
            </a:r>
            <a:r>
              <a:rPr lang="en-GB" err="1">
                <a:ea typeface="Verdana"/>
                <a:cs typeface="Arial"/>
              </a:rPr>
              <a:t>Leputa</a:t>
            </a:r>
            <a:r>
              <a:rPr lang="en-GB">
                <a:ea typeface="Verdana"/>
                <a:cs typeface="Arial"/>
              </a:rPr>
              <a:t>, Kathryn Baker, Mihnea </a:t>
            </a:r>
            <a:r>
              <a:rPr lang="en-GB" err="1">
                <a:ea typeface="Verdana"/>
                <a:cs typeface="Arial"/>
              </a:rPr>
              <a:t>Romanovschi</a:t>
            </a:r>
            <a:r>
              <a:rPr lang="en-GB">
                <a:ea typeface="Verdana"/>
                <a:cs typeface="Arial"/>
              </a:rPr>
              <a:t>, </a:t>
            </a:r>
            <a:r>
              <a:rPr lang="en-GB" err="1">
                <a:ea typeface="Verdana"/>
                <a:cs typeface="Arial"/>
              </a:rPr>
              <a:t>Raunakk</a:t>
            </a:r>
            <a:r>
              <a:rPr lang="en-GB">
                <a:ea typeface="Verdana"/>
                <a:cs typeface="Arial"/>
              </a:rPr>
              <a:t> Bannerjee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7514D-CA92-5C28-8A6F-C434B7EF1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/>
              <a:t>5</a:t>
            </a:r>
            <a:r>
              <a:rPr lang="en-GB" baseline="30000"/>
              <a:t>th</a:t>
            </a:r>
            <a:r>
              <a:rPr lang="en-GB"/>
              <a:t> ICFA Beam Dynamics Mini-Workshop on Machine Learning for Particle Accelerators, CERN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CC80D5-0EB8-807C-B0E7-140CDCF28F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/>
              <a:t>9</a:t>
            </a:r>
            <a:r>
              <a:rPr lang="en-GB" baseline="30000"/>
              <a:t>th</a:t>
            </a:r>
            <a:r>
              <a:rPr lang="en-GB"/>
              <a:t> of April 2025</a:t>
            </a:r>
          </a:p>
        </p:txBody>
      </p:sp>
    </p:spTree>
    <p:extLst>
      <p:ext uri="{BB962C8B-B14F-4D97-AF65-F5344CB8AC3E}">
        <p14:creationId xmlns:p14="http://schemas.microsoft.com/office/powerpoint/2010/main" val="1481826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4B83C-3F02-98E6-B8F2-A7EA03799B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011D1-7828-A7F2-273F-3921DB546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/>
              <a:t>Poly-Lithic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8791A-9C5D-E336-BA09-26137296C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Messages</a:t>
            </a:r>
          </a:p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  <a:cs typeface="Arial"/>
              </a:rPr>
              <a:t>Modules</a:t>
            </a:r>
            <a:endParaRPr lang="en-GB">
              <a:solidFill>
                <a:schemeClr val="tx2">
                  <a:lumMod val="20000"/>
                  <a:lumOff val="80000"/>
                </a:schemeClr>
              </a:solidFill>
              <a:ea typeface="Roboto"/>
              <a:cs typeface="Arial"/>
            </a:endParaRPr>
          </a:p>
          <a:p>
            <a:r>
              <a:rPr lang="en-GB">
                <a:cs typeface="Arial"/>
              </a:rPr>
              <a:t>Deployment</a:t>
            </a:r>
            <a:endParaRPr lang="en-GB">
              <a:ea typeface="Roboto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8CBA3A-7ECD-D258-F86D-5C3792C6B5D9}"/>
              </a:ext>
            </a:extLst>
          </p:cNvPr>
          <p:cNvSpPr txBox="1"/>
          <p:nvPr/>
        </p:nvSpPr>
        <p:spPr>
          <a:xfrm>
            <a:off x="2474844" y="939800"/>
            <a:ext cx="792148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Deployment – </a:t>
            </a:r>
            <a:r>
              <a:rPr lang="en-GB">
                <a:solidFill>
                  <a:schemeClr val="tx2"/>
                </a:solidFill>
              </a:rPr>
              <a:t>Consists of a configuration file defining the deployment type, its parameters as well as the modules and their respective parameters.</a:t>
            </a:r>
            <a:endParaRPr lang="en-GB">
              <a:solidFill>
                <a:schemeClr val="tx2"/>
              </a:solidFill>
              <a:ea typeface="Roboto"/>
              <a:cs typeface="Roboto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C8344B-5602-E795-C97E-9037737671A2}"/>
              </a:ext>
            </a:extLst>
          </p:cNvPr>
          <p:cNvSpPr txBox="1"/>
          <p:nvPr/>
        </p:nvSpPr>
        <p:spPr>
          <a:xfrm>
            <a:off x="3181350" y="2718336"/>
            <a:ext cx="6096000" cy="2596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deployment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"continuous"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rate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i="1" dirty="0">
                <a:solidFill>
                  <a:srgbClr val="93A1A1"/>
                </a:solidFill>
                <a:effectLst/>
                <a:latin typeface="Consolas" panose="020B0609020204030204" pitchFamily="49" charset="0"/>
              </a:rPr>
              <a:t>#seconds</a:t>
            </a: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b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</a:b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p4p_server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"p4p_server"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"interface.p4p_server"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"update"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EPICS_PVA_NAME_SERVERS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"localhost:5075"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LUME:MLFLOW:TEST_S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x2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model.SimpleModel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MlflowModelGetter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mebt_hypergan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model_version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3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unpack_data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B58900"/>
                </a:solidFill>
                <a:effectLst/>
                <a:latin typeface="Consolas" panose="020B0609020204030204" pitchFamily="49" charset="0"/>
              </a:rPr>
              <a:t>True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29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6A6D91-2E78-5729-8ADD-79FC86BBC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EB807-35FE-6C38-83A2-AAFADF665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/>
              <a:t>Poly-Lithic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B71C4-B20F-6DBA-C8E4-8DBBD9115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Messages</a:t>
            </a:r>
          </a:p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  <a:cs typeface="Arial"/>
              </a:rPr>
              <a:t>Modules</a:t>
            </a:r>
            <a:endParaRPr lang="en-GB">
              <a:solidFill>
                <a:schemeClr val="tx2">
                  <a:lumMod val="20000"/>
                  <a:lumOff val="80000"/>
                </a:schemeClr>
              </a:solidFill>
              <a:ea typeface="Roboto"/>
              <a:cs typeface="Arial"/>
            </a:endParaRPr>
          </a:p>
          <a:p>
            <a:r>
              <a:rPr lang="en-GB">
                <a:cs typeface="Arial"/>
              </a:rPr>
              <a:t>Deployment</a:t>
            </a:r>
            <a:endParaRPr lang="en-GB">
              <a:ea typeface="Roboto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D54FAA-E618-07EE-40E4-2B8FBD11E9EB}"/>
              </a:ext>
            </a:extLst>
          </p:cNvPr>
          <p:cNvSpPr txBox="1"/>
          <p:nvPr/>
        </p:nvSpPr>
        <p:spPr>
          <a:xfrm>
            <a:off x="2474844" y="939800"/>
            <a:ext cx="792148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Deployment – </a:t>
            </a:r>
            <a:r>
              <a:rPr lang="en-GB">
                <a:solidFill>
                  <a:schemeClr val="tx2"/>
                </a:solidFill>
              </a:rPr>
              <a:t>Consists of a configuration file defining the deployment type, its parameters as well as the modules and their respective parameters.</a:t>
            </a:r>
            <a:endParaRPr lang="en-GB">
              <a:solidFill>
                <a:schemeClr val="tx2"/>
              </a:solidFill>
              <a:ea typeface="Roboto"/>
              <a:cs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4E7197-A421-5F49-74C3-727E7EA74357}"/>
              </a:ext>
            </a:extLst>
          </p:cNvPr>
          <p:cNvSpPr txBox="1"/>
          <p:nvPr/>
        </p:nvSpPr>
        <p:spPr>
          <a:xfrm>
            <a:off x="3181350" y="-3093184"/>
            <a:ext cx="6096000" cy="2596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deployment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"continuous"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rate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i="1" dirty="0">
                <a:solidFill>
                  <a:srgbClr val="93A1A1"/>
                </a:solidFill>
                <a:effectLst/>
                <a:latin typeface="Consolas" panose="020B0609020204030204" pitchFamily="49" charset="0"/>
              </a:rPr>
              <a:t>#seconds</a:t>
            </a: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b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</a:b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p4p_server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"p4p_server"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"interface.p4p_server"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"update"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EPICS_PVA_NAME_SERVERS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"localhost:5075"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LUME:MLFLOW:TEST_S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x2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model.SimpleModel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MlflowModelGetter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mebt_hypergan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model_version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3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unpack_data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B58900"/>
                </a:solidFill>
                <a:effectLst/>
                <a:latin typeface="Consolas" panose="020B0609020204030204" pitchFamily="49" charset="0"/>
              </a:rPr>
              <a:t>True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6744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6A0A4-97A6-46D5-1FD9-C719E56CA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92551-0C52-1199-1641-B3E400EB9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/>
              <a:t>Poly-Lithic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17B4A-5B33-DD81-AB59-AA2F150E6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Messages</a:t>
            </a:r>
          </a:p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  <a:cs typeface="Arial"/>
              </a:rPr>
              <a:t>Modules</a:t>
            </a:r>
            <a:endParaRPr lang="en-GB">
              <a:solidFill>
                <a:schemeClr val="tx2">
                  <a:lumMod val="20000"/>
                  <a:lumOff val="80000"/>
                </a:schemeClr>
              </a:solidFill>
              <a:ea typeface="Roboto"/>
              <a:cs typeface="Arial"/>
            </a:endParaRPr>
          </a:p>
          <a:p>
            <a:r>
              <a:rPr lang="en-GB">
                <a:cs typeface="Arial"/>
              </a:rPr>
              <a:t>Deployment</a:t>
            </a:r>
            <a:endParaRPr lang="en-GB">
              <a:ea typeface="Roboto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AEA91D-2350-4D3E-45E0-CF5460369F49}"/>
              </a:ext>
            </a:extLst>
          </p:cNvPr>
          <p:cNvSpPr txBox="1"/>
          <p:nvPr/>
        </p:nvSpPr>
        <p:spPr>
          <a:xfrm>
            <a:off x="2474844" y="939800"/>
            <a:ext cx="792148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Deployment – </a:t>
            </a:r>
            <a:r>
              <a:rPr lang="en-GB">
                <a:solidFill>
                  <a:schemeClr val="tx2"/>
                </a:solidFill>
              </a:rPr>
              <a:t>Consists of a configuration file defining the deployment type, its parameters as well as the modules and their respective parameters.</a:t>
            </a:r>
            <a:endParaRPr lang="en-GB">
              <a:solidFill>
                <a:schemeClr val="tx2"/>
              </a:solidFill>
              <a:ea typeface="Roboto"/>
              <a:cs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308A56-715C-8065-BFC7-B01895D9F99C}"/>
              </a:ext>
            </a:extLst>
          </p:cNvPr>
          <p:cNvSpPr txBox="1"/>
          <p:nvPr/>
        </p:nvSpPr>
        <p:spPr>
          <a:xfrm>
            <a:off x="2983706" y="-9966424"/>
            <a:ext cx="6096000" cy="2596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deployment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"continuous"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rate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i="1" dirty="0">
                <a:solidFill>
                  <a:srgbClr val="93A1A1"/>
                </a:solidFill>
                <a:effectLst/>
                <a:latin typeface="Consolas" panose="020B0609020204030204" pitchFamily="49" charset="0"/>
              </a:rPr>
              <a:t>#seconds</a:t>
            </a: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b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</a:b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p4p_server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"p4p_server"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"interface.p4p_server"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"update"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EPICS_PVA_NAME_SERVERS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"localhost:5075"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LUME:MLFLOW:TEST_S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x2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model.SimpleModel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MlflowModelGetter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mebt_hypergan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model_version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3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unpack_data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B58900"/>
                </a:solidFill>
                <a:effectLst/>
                <a:latin typeface="Consolas" panose="020B0609020204030204" pitchFamily="49" charset="0"/>
              </a:rPr>
              <a:t>True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8227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0A5447-ED8B-10E8-C71B-2062A7A94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49641-DD8B-81DA-96F4-CD3BC2FBE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/>
              <a:t>Poly-Lithic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38B2B-9080-6B8E-7B57-72E4D4E93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Messages</a:t>
            </a:r>
          </a:p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  <a:cs typeface="Arial"/>
              </a:rPr>
              <a:t>Modules</a:t>
            </a:r>
            <a:endParaRPr lang="en-GB">
              <a:solidFill>
                <a:schemeClr val="tx2">
                  <a:lumMod val="20000"/>
                  <a:lumOff val="80000"/>
                </a:schemeClr>
              </a:solidFill>
              <a:ea typeface="Roboto"/>
              <a:cs typeface="Arial"/>
            </a:endParaRPr>
          </a:p>
          <a:p>
            <a:r>
              <a:rPr lang="en-GB">
                <a:cs typeface="Arial"/>
              </a:rPr>
              <a:t>Deployment</a:t>
            </a:r>
            <a:endParaRPr lang="en-GB">
              <a:ea typeface="Roboto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24E4A0-8D4F-786F-9E2D-EAED80EDC7EC}"/>
              </a:ext>
            </a:extLst>
          </p:cNvPr>
          <p:cNvSpPr txBox="1"/>
          <p:nvPr/>
        </p:nvSpPr>
        <p:spPr>
          <a:xfrm>
            <a:off x="2474844" y="939800"/>
            <a:ext cx="792148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Deployment – </a:t>
            </a:r>
            <a:r>
              <a:rPr lang="en-GB">
                <a:solidFill>
                  <a:schemeClr val="tx2"/>
                </a:solidFill>
              </a:rPr>
              <a:t>Consists of a configuration file defining the deployment type, its parameters as well as the modules and their respective parameters.</a:t>
            </a:r>
            <a:endParaRPr lang="en-GB">
              <a:solidFill>
                <a:schemeClr val="tx2"/>
              </a:solidFill>
              <a:ea typeface="Roboto"/>
              <a:cs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3D9F44-ED14-AA80-EC97-01AAB9C8CE64}"/>
              </a:ext>
            </a:extLst>
          </p:cNvPr>
          <p:cNvSpPr txBox="1"/>
          <p:nvPr/>
        </p:nvSpPr>
        <p:spPr>
          <a:xfrm>
            <a:off x="3181350" y="-15894784"/>
            <a:ext cx="6096000" cy="2596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deployment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"continuous"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rate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i="1" dirty="0">
                <a:solidFill>
                  <a:srgbClr val="93A1A1"/>
                </a:solidFill>
                <a:effectLst/>
                <a:latin typeface="Consolas" panose="020B0609020204030204" pitchFamily="49" charset="0"/>
              </a:rPr>
              <a:t>#seconds</a:t>
            </a: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b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</a:b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p4p_server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"p4p_server"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"interface.p4p_server"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"update"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EPICS_PVA_NAME_SERVERS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"localhost:5075"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LUME:MLFLOW:TEST_S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x2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model.SimpleModel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MlflowModelGetter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mebt_hypergan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model_version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3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unpack_data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B58900"/>
                </a:solidFill>
                <a:effectLst/>
                <a:latin typeface="Consolas" panose="020B0609020204030204" pitchFamily="49" charset="0"/>
              </a:rPr>
              <a:t>True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025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4DB79C-4CB9-AC12-AC5E-065C3BE6A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0A922-C35E-2636-1F33-DE1FE490C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/>
              <a:t>Poly-Lithic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6FA96-3BC8-162D-B19C-90437C249D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Messages</a:t>
            </a:r>
          </a:p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  <a:cs typeface="Arial"/>
              </a:rPr>
              <a:t>Modules</a:t>
            </a:r>
            <a:endParaRPr lang="en-GB">
              <a:solidFill>
                <a:schemeClr val="tx2">
                  <a:lumMod val="20000"/>
                  <a:lumOff val="80000"/>
                </a:schemeClr>
              </a:solidFill>
              <a:ea typeface="Roboto"/>
              <a:cs typeface="Arial"/>
            </a:endParaRPr>
          </a:p>
          <a:p>
            <a:r>
              <a:rPr lang="en-GB">
                <a:cs typeface="Arial"/>
              </a:rPr>
              <a:t>Deployment</a:t>
            </a:r>
            <a:endParaRPr lang="en-GB">
              <a:ea typeface="Roboto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030494-9C85-4C53-19AB-1E4D8A9C1271}"/>
              </a:ext>
            </a:extLst>
          </p:cNvPr>
          <p:cNvSpPr txBox="1"/>
          <p:nvPr/>
        </p:nvSpPr>
        <p:spPr>
          <a:xfrm>
            <a:off x="2474844" y="939800"/>
            <a:ext cx="792148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Deployment – </a:t>
            </a:r>
            <a:r>
              <a:rPr lang="en-GB">
                <a:solidFill>
                  <a:schemeClr val="tx2"/>
                </a:solidFill>
              </a:rPr>
              <a:t>Consists of a configuration file defining the deployment type, its parameters as well as the modules and their respective parameters.</a:t>
            </a:r>
            <a:endParaRPr lang="en-GB">
              <a:solidFill>
                <a:schemeClr val="tx2"/>
              </a:solidFill>
              <a:ea typeface="Roboto"/>
              <a:cs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B95C83-0E70-E763-F0C4-B09D2BEEEA98}"/>
              </a:ext>
            </a:extLst>
          </p:cNvPr>
          <p:cNvSpPr txBox="1"/>
          <p:nvPr/>
        </p:nvSpPr>
        <p:spPr>
          <a:xfrm>
            <a:off x="3181350" y="-20984944"/>
            <a:ext cx="6096000" cy="2596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deployment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"continuous"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rate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i="1" dirty="0">
                <a:solidFill>
                  <a:srgbClr val="93A1A1"/>
                </a:solidFill>
                <a:effectLst/>
                <a:latin typeface="Consolas" panose="020B0609020204030204" pitchFamily="49" charset="0"/>
              </a:rPr>
              <a:t>#seconds</a:t>
            </a: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i="1" dirty="0">
              <a:solidFill>
                <a:srgbClr val="93A1A1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i="1" dirty="0">
              <a:solidFill>
                <a:srgbClr val="93A1A1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b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</a:b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p4p_server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"p4p_server"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"interface.p4p_server"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"update"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EPICS_PVA_NAME_SERVERS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"localhost:5075"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LUME:MLFLOW:TEST_S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657B83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x2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model.SimpleModel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MlflowModelGetter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mebt_hypergan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model_version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3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2AA198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dirty="0">
              <a:solidFill>
                <a:srgbClr val="2AA198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unpack_data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B58900"/>
                </a:solidFill>
                <a:effectLst/>
                <a:latin typeface="Consolas" panose="020B0609020204030204" pitchFamily="49" charset="0"/>
              </a:rPr>
              <a:t>True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ts val="1425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5027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0F9FF-8D6E-D4EA-375F-AAEAA16EBB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network diagram of a computer&#10;&#10;AI-generated content may be incorrect.">
            <a:extLst>
              <a:ext uri="{FF2B5EF4-FFF2-40B4-BE49-F238E27FC236}">
                <a16:creationId xmlns:a16="http://schemas.microsoft.com/office/drawing/2014/main" id="{2D0A2163-C9ED-BB59-3E98-1DFC9E9BCC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586" y="1514475"/>
            <a:ext cx="4429432" cy="44294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32964E-5655-1E29-C6DB-88B3BFDF0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/>
              <a:t>Poly-Lithic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627FE-5570-07E2-E125-A440DDE9F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Messages</a:t>
            </a:r>
          </a:p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  <a:cs typeface="Arial"/>
              </a:rPr>
              <a:t>Modules</a:t>
            </a:r>
            <a:endParaRPr lang="en-GB">
              <a:solidFill>
                <a:schemeClr val="tx2">
                  <a:lumMod val="20000"/>
                  <a:lumOff val="80000"/>
                </a:schemeClr>
              </a:solidFill>
              <a:ea typeface="Roboto"/>
              <a:cs typeface="Arial"/>
            </a:endParaRPr>
          </a:p>
          <a:p>
            <a:r>
              <a:rPr lang="en-GB">
                <a:cs typeface="Arial"/>
              </a:rPr>
              <a:t>Deployment</a:t>
            </a:r>
            <a:endParaRPr lang="en-GB">
              <a:ea typeface="Roboto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BBDE21-3037-165D-4739-63CAA06E0D3D}"/>
              </a:ext>
            </a:extLst>
          </p:cNvPr>
          <p:cNvSpPr txBox="1"/>
          <p:nvPr/>
        </p:nvSpPr>
        <p:spPr>
          <a:xfrm>
            <a:off x="2474844" y="939800"/>
            <a:ext cx="792148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Deployment – </a:t>
            </a:r>
            <a:r>
              <a:rPr lang="en-GB">
                <a:solidFill>
                  <a:schemeClr val="tx2"/>
                </a:solidFill>
              </a:rPr>
              <a:t>Consists of a configuration file defining the deployment type, its parameters as well as the modules and their respective parameters.</a:t>
            </a:r>
            <a:endParaRPr lang="en-GB">
              <a:solidFill>
                <a:schemeClr val="tx2"/>
              </a:solidFill>
              <a:ea typeface="Roboto"/>
              <a:cs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B63F7D-ECC2-3830-75D3-B0F8743525DA}"/>
              </a:ext>
            </a:extLst>
          </p:cNvPr>
          <p:cNvSpPr txBox="1"/>
          <p:nvPr/>
        </p:nvSpPr>
        <p:spPr>
          <a:xfrm>
            <a:off x="2474844" y="1586131"/>
            <a:ext cx="3925956" cy="4618024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deployment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"continuous"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rate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i="1" dirty="0">
                <a:solidFill>
                  <a:srgbClr val="93A1A1"/>
                </a:solidFill>
                <a:effectLst/>
                <a:latin typeface="Consolas" panose="020B0609020204030204" pitchFamily="49" charset="0"/>
              </a:rPr>
              <a:t>#seconds</a:t>
            </a:r>
            <a:b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</a:b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1" dirty="0">
                <a:solidFill>
                  <a:schemeClr val="accent2"/>
                </a:solidFill>
                <a:effectLst/>
                <a:latin typeface="Consolas" panose="020B0609020204030204" pitchFamily="49" charset="0"/>
              </a:rPr>
              <a:t>p4p_server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"p4p_server"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"interface.p4p_server"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"update"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EPICS_PVA_NAME_SERVERS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"localhost:5075"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LUME:MLFLOW:TEST_S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1" dirty="0" err="1">
                <a:solidFill>
                  <a:schemeClr val="accent2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x2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x1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  <a:endParaRPr lang="en-GB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B5C747-9A8F-CCF2-1736-040E34E4D849}"/>
              </a:ext>
            </a:extLst>
          </p:cNvPr>
          <p:cNvSpPr txBox="1"/>
          <p:nvPr/>
        </p:nvSpPr>
        <p:spPr>
          <a:xfrm>
            <a:off x="4724155" y="2232462"/>
            <a:ext cx="3048490" cy="386094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700" b="1" dirty="0">
                <a:solidFill>
                  <a:schemeClr val="accent2"/>
                </a:solidFill>
                <a:effectLst/>
                <a:latin typeface="Consolas" panose="020B0609020204030204" pitchFamily="49" charset="0"/>
              </a:rPr>
              <a:t>model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700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model.SimpleModel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700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MlflowModelGetter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 </a:t>
            </a:r>
            <a:r>
              <a:rPr lang="en-GB" sz="700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700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model_name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mebt_hypergan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700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model_version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3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700" b="1" dirty="0" err="1">
                <a:solidFill>
                  <a:schemeClr val="accent2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700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700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700" b="0" dirty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700" b="0" dirty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unpack_data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B58900"/>
                </a:solidFill>
                <a:effectLst/>
                <a:latin typeface="Consolas" panose="020B0609020204030204" pitchFamily="49" charset="0"/>
              </a:rPr>
              <a:t>True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sz="700" b="0" dirty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sz="700" b="0" dirty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 dirty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sz="700" b="0" dirty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8" name="Picture 7" descr="A diagram of a network&#10;&#10;AI-generated content may be incorrect.">
            <a:extLst>
              <a:ext uri="{FF2B5EF4-FFF2-40B4-BE49-F238E27FC236}">
                <a16:creationId xmlns:a16="http://schemas.microsoft.com/office/drawing/2014/main" id="{1F7BCF8B-E4D1-D3C5-FFCD-E20C64110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3158" y="650055"/>
            <a:ext cx="3861169" cy="3861169"/>
          </a:xfrm>
          <a:prstGeom prst="rect">
            <a:avLst/>
          </a:prstGeom>
        </p:spPr>
      </p:pic>
      <p:pic>
        <p:nvPicPr>
          <p:cNvPr id="11" name="Picture 10" descr="A diagram of a network&#10;&#10;AI-generated content may be incorrect.">
            <a:extLst>
              <a:ext uri="{FF2B5EF4-FFF2-40B4-BE49-F238E27FC236}">
                <a16:creationId xmlns:a16="http://schemas.microsoft.com/office/drawing/2014/main" id="{E0326186-FF3D-594F-4E46-70081D20B6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159" y="7194755"/>
            <a:ext cx="3861170" cy="386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929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6ADEE-374D-1FB2-ED73-36F709EC8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network&#10;&#10;AI-generated content may be incorrect.">
            <a:extLst>
              <a:ext uri="{FF2B5EF4-FFF2-40B4-BE49-F238E27FC236}">
                <a16:creationId xmlns:a16="http://schemas.microsoft.com/office/drawing/2014/main" id="{87B26C9C-D53C-6D6D-581A-FBD7019AB6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4984">
            <a:off x="6192831" y="3725678"/>
            <a:ext cx="3861170" cy="3861170"/>
          </a:xfrm>
          <a:prstGeom prst="rect">
            <a:avLst/>
          </a:prstGeom>
        </p:spPr>
      </p:pic>
      <p:pic>
        <p:nvPicPr>
          <p:cNvPr id="7" name="Picture 6" descr="A network diagram of a computer&#10;&#10;AI-generated content may be incorrect.">
            <a:extLst>
              <a:ext uri="{FF2B5EF4-FFF2-40B4-BE49-F238E27FC236}">
                <a16:creationId xmlns:a16="http://schemas.microsoft.com/office/drawing/2014/main" id="{6DC18D46-A78E-DABF-9F14-356C9C3C68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424" y="1502186"/>
            <a:ext cx="4068964" cy="4068964"/>
          </a:xfrm>
          <a:prstGeom prst="rect">
            <a:avLst/>
          </a:prstGeom>
        </p:spPr>
      </p:pic>
      <p:pic>
        <p:nvPicPr>
          <p:cNvPr id="8" name="Picture 7" descr="A diagram of a network&#10;&#10;AI-generated content may be incorrect.">
            <a:extLst>
              <a:ext uri="{FF2B5EF4-FFF2-40B4-BE49-F238E27FC236}">
                <a16:creationId xmlns:a16="http://schemas.microsoft.com/office/drawing/2014/main" id="{DB39FFAB-EE9A-8C50-678C-7416806952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20" y="1514475"/>
            <a:ext cx="3861169" cy="38611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02E230-98BB-D3E4-3C08-5D2F25CC6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/>
              <a:t>Poly-Lithic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7C17E-49D4-0F38-BE9C-BF17B1DB6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Messages</a:t>
            </a:r>
          </a:p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  <a:cs typeface="Arial"/>
              </a:rPr>
              <a:t>Modules</a:t>
            </a:r>
            <a:endParaRPr lang="en-GB">
              <a:solidFill>
                <a:schemeClr val="tx2">
                  <a:lumMod val="20000"/>
                  <a:lumOff val="80000"/>
                </a:schemeClr>
              </a:solidFill>
              <a:ea typeface="Roboto"/>
              <a:cs typeface="Arial"/>
            </a:endParaRPr>
          </a:p>
          <a:p>
            <a:r>
              <a:rPr lang="en-GB">
                <a:cs typeface="Arial"/>
              </a:rPr>
              <a:t>Deployment</a:t>
            </a:r>
            <a:endParaRPr lang="en-GB">
              <a:ea typeface="Roboto"/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57FD70-3734-639A-8D6E-7D9E88EF8800}"/>
              </a:ext>
            </a:extLst>
          </p:cNvPr>
          <p:cNvSpPr txBox="1"/>
          <p:nvPr/>
        </p:nvSpPr>
        <p:spPr>
          <a:xfrm>
            <a:off x="2474844" y="939800"/>
            <a:ext cx="792148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Deployment – </a:t>
            </a:r>
            <a:r>
              <a:rPr lang="en-GB">
                <a:solidFill>
                  <a:schemeClr val="tx2"/>
                </a:solidFill>
              </a:rPr>
              <a:t>Consists of a configuration file defining the deployment type, its parameters as well as the modules and their respective parameters.</a:t>
            </a:r>
            <a:endParaRPr lang="en-GB">
              <a:solidFill>
                <a:schemeClr val="tx2"/>
              </a:solidFill>
              <a:ea typeface="Roboto"/>
              <a:cs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BEB143-6E69-D962-7A24-FB9749F79F07}"/>
              </a:ext>
            </a:extLst>
          </p:cNvPr>
          <p:cNvSpPr txBox="1"/>
          <p:nvPr/>
        </p:nvSpPr>
        <p:spPr>
          <a:xfrm>
            <a:off x="-2580507" y="-1441226"/>
            <a:ext cx="3925956" cy="4618024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deployment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"continuous"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rate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b="0" i="1">
                <a:solidFill>
                  <a:srgbClr val="93A1A1"/>
                </a:solidFill>
                <a:effectLst/>
                <a:latin typeface="Consolas" panose="020B0609020204030204" pitchFamily="49" charset="0"/>
              </a:rPr>
              <a:t>#seconds</a:t>
            </a:r>
            <a:b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</a:b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modules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p4p_server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"p4p_server"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"interface.p4p_server"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"update"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-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EPICS_PVA_NAME_SERVERS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"localhost:5075"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LUME:MLFLOW:TEST_B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LUME:MLFLOW:TEST_A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LUME:MLFLOW:TEST_A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proto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pva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LUME:MLFLOW:TEST_S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b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input_transformer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in_interface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x2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"LUME:MLFLOW:TEST_B"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x1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"LUME:MLFLOW:TEST_A"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955D29-2717-F0CC-8AFA-3CEA27C63F5C}"/>
              </a:ext>
            </a:extLst>
          </p:cNvPr>
          <p:cNvSpPr txBox="1"/>
          <p:nvPr/>
        </p:nvSpPr>
        <p:spPr>
          <a:xfrm>
            <a:off x="-2377685" y="3176798"/>
            <a:ext cx="3048490" cy="386094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model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700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model.SimpleModel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700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in_transformer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None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"mock"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700" b="0">
                <a:solidFill>
                  <a:srgbClr val="B58900"/>
                </a:solidFill>
                <a:effectLst/>
                <a:latin typeface="Consolas" panose="020B0609020204030204" pitchFamily="49" charset="0"/>
              </a:rPr>
              <a:t>y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"scalar</a:t>
            </a:r>
            <a:r>
              <a:rPr lang="en-GB" sz="700">
                <a:solidFill>
                  <a:srgbClr val="2AA198"/>
                </a:solidFill>
                <a:latin typeface="Consolas" panose="020B0609020204030204" pitchFamily="49" charset="0"/>
              </a:rPr>
              <a:t>”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700" b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name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700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output_transformer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type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700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transformer.SimpleTransformer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pub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700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out_transformer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sub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"model"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module_args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700" b="0" err="1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unpack_data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B58900"/>
                </a:solidFill>
                <a:effectLst/>
                <a:latin typeface="Consolas" panose="020B0609020204030204" pitchFamily="49" charset="0"/>
              </a:rPr>
              <a:t>True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config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symbols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-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variables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LUME:MLFLOW:TEST_S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  </a:t>
            </a:r>
            <a:r>
              <a:rPr lang="en-GB" sz="700" b="0">
                <a:solidFill>
                  <a:srgbClr val="268BD2"/>
                </a:solidFill>
                <a:effectLst/>
                <a:latin typeface="Consolas" panose="020B0609020204030204" pitchFamily="49" charset="0"/>
              </a:rPr>
              <a:t>formula</a:t>
            </a:r>
            <a:r>
              <a:rPr lang="en-GB" sz="700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700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"y"</a:t>
            </a:r>
            <a:endParaRPr lang="en-GB" sz="700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4786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C5338-A021-D737-F605-995FC2E64A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82B13-4363-892D-4F95-33C7EED3C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>
                <a:cs typeface="Arial"/>
              </a:rPr>
              <a:t>Deployment example – Astra Deployment</a:t>
            </a:r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7363817-9AAE-2D8E-E889-3E12074513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6544" y="876180"/>
            <a:ext cx="10295283" cy="5616695"/>
          </a:xfrm>
        </p:spPr>
      </p:pic>
    </p:spTree>
    <p:extLst>
      <p:ext uri="{BB962C8B-B14F-4D97-AF65-F5344CB8AC3E}">
        <p14:creationId xmlns:p14="http://schemas.microsoft.com/office/powerpoint/2010/main" val="3991888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C2B5FC-2FF4-6FDD-C84D-1604BC8914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1EDD3-1691-EC20-4E6E-43D613C15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>
                <a:cs typeface="Arial"/>
              </a:rPr>
              <a:t>Deployment example – Astra Deployment</a:t>
            </a:r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97657EA-362E-DEB1-140C-5E5DDE654B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700" y="912416"/>
            <a:ext cx="5053081" cy="275675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E10487-26DA-BA57-3BDF-3563A0ADA45D}"/>
              </a:ext>
            </a:extLst>
          </p:cNvPr>
          <p:cNvSpPr txBox="1"/>
          <p:nvPr/>
        </p:nvSpPr>
        <p:spPr>
          <a:xfrm>
            <a:off x="5872598" y="1504975"/>
            <a:ext cx="5048825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16 inputs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ea typeface="Roboto"/>
                <a:cs typeface="Roboto"/>
              </a:rPr>
              <a:t>88 outputs</a:t>
            </a:r>
          </a:p>
          <a:p>
            <a:endParaRPr lang="en-GB" dirty="0">
              <a:solidFill>
                <a:schemeClr val="tx2"/>
              </a:solidFill>
              <a:ea typeface="Roboto"/>
              <a:cs typeface="Roboto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FF0000"/>
                </a:solidFill>
                <a:ea typeface="Roboto"/>
                <a:cs typeface="Roboto"/>
              </a:rPr>
              <a:t>910</a:t>
            </a:r>
            <a:r>
              <a:rPr lang="en-GB" dirty="0">
                <a:solidFill>
                  <a:schemeClr val="tx2"/>
                </a:solidFill>
                <a:ea typeface="Roboto"/>
                <a:cs typeface="Roboto"/>
              </a:rPr>
              <a:t> lines of .</a:t>
            </a:r>
            <a:r>
              <a:rPr lang="en-GB" dirty="0" err="1">
                <a:solidFill>
                  <a:schemeClr val="tx2"/>
                </a:solidFill>
                <a:ea typeface="Roboto"/>
                <a:cs typeface="Roboto"/>
              </a:rPr>
              <a:t>yaml</a:t>
            </a:r>
            <a:r>
              <a:rPr lang="en-GB" dirty="0">
                <a:solidFill>
                  <a:schemeClr val="tx2"/>
                </a:solidFill>
                <a:ea typeface="Roboto"/>
                <a:cs typeface="Roboto"/>
              </a:rPr>
              <a:t> 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40E9C936-1C76-E634-94DB-A72FC252B1A4}"/>
              </a:ext>
            </a:extLst>
          </p:cNvPr>
          <p:cNvSpPr txBox="1">
            <a:spLocks/>
          </p:cNvSpPr>
          <p:nvPr/>
        </p:nvSpPr>
        <p:spPr>
          <a:xfrm>
            <a:off x="266700" y="4083279"/>
            <a:ext cx="37211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ea typeface="Roboto"/>
                <a:cs typeface="Arial"/>
              </a:rPr>
              <a:t>Since we have well-defined structures and a standard deployment format the process can be automated with a Cookie-cutter template!</a:t>
            </a:r>
          </a:p>
        </p:txBody>
      </p:sp>
    </p:spTree>
    <p:extLst>
      <p:ext uri="{BB962C8B-B14F-4D97-AF65-F5344CB8AC3E}">
        <p14:creationId xmlns:p14="http://schemas.microsoft.com/office/powerpoint/2010/main" val="26474881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C39C6-2222-805E-28CC-65DC5D467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720CC-DD54-9620-4FB1-5022F8366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>
                <a:cs typeface="Arial"/>
              </a:rPr>
              <a:t>Deployment example – Astra Deployment</a:t>
            </a:r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A750E63-C2C0-537A-E78B-48BFF1F91C0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66700" y="1059392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>
                <a:ea typeface="Roboto"/>
                <a:cs typeface="Arial"/>
              </a:rPr>
              <a:t>With cookie-cutter the typical deployment process is: </a:t>
            </a:r>
          </a:p>
          <a:p>
            <a:r>
              <a:rPr lang="en-US" sz="1800" dirty="0">
                <a:ea typeface="Roboto"/>
                <a:cs typeface="Arial"/>
              </a:rPr>
              <a:t>Save a trained model to </a:t>
            </a:r>
            <a:r>
              <a:rPr lang="en-US" sz="1800" dirty="0" err="1">
                <a:ea typeface="Roboto"/>
                <a:cs typeface="Arial"/>
              </a:rPr>
              <a:t>MlFlow</a:t>
            </a:r>
            <a:endParaRPr lang="en-US" sz="1800" dirty="0">
              <a:ea typeface="Roboto"/>
              <a:cs typeface="Arial"/>
            </a:endParaRPr>
          </a:p>
          <a:p>
            <a:r>
              <a:rPr lang="en-US" sz="1800" dirty="0">
                <a:ea typeface="Roboto"/>
                <a:cs typeface="Arial"/>
              </a:rPr>
              <a:t>Clone and populate the template. </a:t>
            </a:r>
          </a:p>
          <a:p>
            <a:r>
              <a:rPr lang="en-US" sz="1800" dirty="0">
                <a:ea typeface="Roboto"/>
                <a:cs typeface="Arial"/>
              </a:rPr>
              <a:t>Define an </a:t>
            </a:r>
            <a:r>
              <a:rPr lang="en-US" sz="1800" dirty="0">
                <a:latin typeface="Consolas" panose="020B0609020204030204" pitchFamily="49" charset="0"/>
                <a:ea typeface="Roboto"/>
                <a:cs typeface="Arial"/>
              </a:rPr>
              <a:t>inference.py</a:t>
            </a:r>
            <a:r>
              <a:rPr lang="en-US" sz="1800" dirty="0">
                <a:ea typeface="Roboto"/>
                <a:cs typeface="Arial"/>
              </a:rPr>
              <a:t> file. Here we define inputs and outputs that are used to generate the </a:t>
            </a:r>
            <a:r>
              <a:rPr lang="en-US" sz="1800" dirty="0" err="1">
                <a:latin typeface="Consolas" panose="020B0609020204030204" pitchFamily="49" charset="0"/>
                <a:ea typeface="Roboto"/>
                <a:cs typeface="Arial"/>
              </a:rPr>
              <a:t>config.yaml</a:t>
            </a:r>
            <a:endParaRPr lang="en-US" sz="1800" dirty="0">
              <a:latin typeface="Consolas" panose="020B0609020204030204" pitchFamily="49" charset="0"/>
              <a:ea typeface="Roboto"/>
              <a:cs typeface="Arial"/>
            </a:endParaRPr>
          </a:p>
          <a:p>
            <a:r>
              <a:rPr lang="en-US" sz="1800" dirty="0">
                <a:ea typeface="Roboto"/>
                <a:cs typeface="Arial"/>
              </a:rPr>
              <a:t>Upload the model with the template upload script.</a:t>
            </a:r>
          </a:p>
          <a:p>
            <a:r>
              <a:rPr lang="en-US" sz="1800" dirty="0">
                <a:ea typeface="Roboto"/>
                <a:cs typeface="Arial"/>
              </a:rPr>
              <a:t>Generate a config file with script.</a:t>
            </a:r>
          </a:p>
          <a:p>
            <a:r>
              <a:rPr lang="en-US" sz="1800" dirty="0">
                <a:ea typeface="Roboto"/>
                <a:cs typeface="Arial"/>
              </a:rPr>
              <a:t>Deploy!</a:t>
            </a:r>
          </a:p>
          <a:p>
            <a:endParaRPr lang="en-US" sz="1800" dirty="0">
              <a:latin typeface="Consolas" panose="020B0609020204030204" pitchFamily="49" charset="0"/>
              <a:ea typeface="Roboto"/>
              <a:cs typeface="Arial"/>
            </a:endParaRPr>
          </a:p>
          <a:p>
            <a:endParaRPr lang="en-US" sz="1800" dirty="0">
              <a:latin typeface="Consolas" panose="020B0609020204030204" pitchFamily="49" charset="0"/>
              <a:ea typeface="Roboto"/>
              <a:cs typeface="Arial"/>
            </a:endParaRPr>
          </a:p>
          <a:p>
            <a:endParaRPr lang="en-US" sz="1800" dirty="0">
              <a:ea typeface="Roboto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55CBBE-F655-D04B-6474-B4E2DB4A2838}"/>
              </a:ext>
            </a:extLst>
          </p:cNvPr>
          <p:cNvSpPr txBox="1"/>
          <p:nvPr/>
        </p:nvSpPr>
        <p:spPr>
          <a:xfrm>
            <a:off x="5926667" y="2506789"/>
            <a:ext cx="6925733" cy="2236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cookiecutter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  <a:hlinkClick r:id="rId2"/>
              </a:rPr>
              <a:t>https://github.com/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... </a:t>
            </a:r>
            <a:r>
              <a:rPr lang="en-GB" sz="1050" b="0" dirty="0">
                <a:solidFill>
                  <a:srgbClr val="CD3131"/>
                </a:solidFill>
                <a:effectLst/>
                <a:latin typeface="Consolas" panose="020B0609020204030204" pitchFamily="49" charset="0"/>
              </a:rPr>
              <a:t>--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overwrite-</a:t>
            </a:r>
            <a:r>
              <a:rPr lang="en-GB" sz="105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-exists</a:t>
            </a:r>
          </a:p>
          <a:p>
            <a:pPr>
              <a:lnSpc>
                <a:spcPts val="1425"/>
              </a:lnSpc>
            </a:pP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[</a:t>
            </a:r>
            <a:r>
              <a:rPr lang="en-GB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folder_name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(deployment): 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test_deployment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[</a:t>
            </a:r>
            <a:r>
              <a:rPr lang="en-GB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5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model_name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(test): 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test_model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[</a:t>
            </a:r>
            <a:r>
              <a:rPr lang="en-GB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4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run_id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(abcd12345): cde678</a:t>
            </a:r>
          </a:p>
          <a:p>
            <a:pPr>
              <a:lnSpc>
                <a:spcPts val="1425"/>
              </a:lnSpc>
            </a:pP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[</a:t>
            </a:r>
            <a:r>
              <a:rPr lang="en-GB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4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050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4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] 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experiment_name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(test): 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test_experiment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sz="105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python upload.py </a:t>
            </a:r>
            <a:r>
              <a:rPr lang="en-GB" sz="1050" b="0" dirty="0">
                <a:solidFill>
                  <a:srgbClr val="CD3131"/>
                </a:solidFill>
                <a:effectLst/>
                <a:latin typeface="Consolas" panose="020B0609020204030204" pitchFamily="49" charset="0"/>
              </a:rPr>
              <a:t>--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upload </a:t>
            </a:r>
            <a:r>
              <a:rPr lang="en-GB" sz="1050" b="0" dirty="0">
                <a:solidFill>
                  <a:srgbClr val="CD3131"/>
                </a:solidFill>
                <a:effectLst/>
                <a:latin typeface="Consolas" panose="020B0609020204030204" pitchFamily="49" charset="0"/>
              </a:rPr>
              <a:t>--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register </a:t>
            </a:r>
            <a:r>
              <a:rPr lang="en-GB" sz="1050" b="0" dirty="0">
                <a:solidFill>
                  <a:srgbClr val="CD3131"/>
                </a:solidFill>
                <a:effectLst/>
                <a:latin typeface="Consolas" panose="020B0609020204030204" pitchFamily="49" charset="0"/>
              </a:rPr>
              <a:t>--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experiment </a:t>
            </a:r>
            <a:r>
              <a:rPr lang="en-GB" sz="105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"my-experiment"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python upload.py </a:t>
            </a:r>
            <a:r>
              <a:rPr lang="en-GB" sz="1050" b="0" dirty="0">
                <a:solidFill>
                  <a:srgbClr val="CD3131"/>
                </a:solidFill>
                <a:effectLst/>
                <a:latin typeface="Consolas" panose="020B0609020204030204" pitchFamily="49" charset="0"/>
              </a:rPr>
              <a:t>--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generate</a:t>
            </a:r>
          </a:p>
          <a:p>
            <a:pPr>
              <a:lnSpc>
                <a:spcPts val="1425"/>
              </a:lnSpc>
            </a:pPr>
            <a:b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</a:b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model_manager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-p -c 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config.yaml</a:t>
            </a:r>
            <a:r>
              <a:rPr lang="en-GB" sz="1050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-e path/to/</a:t>
            </a:r>
            <a:r>
              <a:rPr lang="en-GB" sz="105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env.json</a:t>
            </a: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>
              <a:lnSpc>
                <a:spcPts val="1425"/>
              </a:lnSpc>
            </a:pPr>
            <a:endParaRPr lang="en-GB" sz="1050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16" name="Picture 15" descr="A white circle with blue and black text&#10;&#10;AI-generated content may be incorrect.">
            <a:extLst>
              <a:ext uri="{FF2B5EF4-FFF2-40B4-BE49-F238E27FC236}">
                <a16:creationId xmlns:a16="http://schemas.microsoft.com/office/drawing/2014/main" id="{6CD7142F-833A-1561-3118-4600A10F9D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360" y="837418"/>
            <a:ext cx="1086802" cy="108680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E2EED8-AB3E-ED47-4904-09DB7D02D7A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6701"/>
          <a:stretch/>
        </p:blipFill>
        <p:spPr>
          <a:xfrm>
            <a:off x="7372826" y="652462"/>
            <a:ext cx="3586480" cy="1382034"/>
          </a:xfrm>
          <a:prstGeom prst="rect">
            <a:avLst/>
          </a:prstGeom>
        </p:spPr>
      </p:pic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C7DCC40-D7DA-162A-7632-0F2EDFBB20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2538" y="4737417"/>
            <a:ext cx="7980045" cy="111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0912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4958D-39F2-8AE0-1F65-4D0AA22DF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3C2D3-BCB2-43F6-7B9D-152CB89D4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Common ML project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a typeface="Verdana"/>
                <a:cs typeface="Arial"/>
              </a:rPr>
              <a:t>Project History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Inside the package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a typeface="Verdana"/>
                <a:cs typeface="Arial"/>
              </a:rPr>
              <a:t>Deployment Example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Current and Future developments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a typeface="Verdana"/>
                <a:cs typeface="Arial"/>
              </a:rPr>
              <a:t>Conclusions and Questions</a:t>
            </a: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982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44C7C-20DA-73C3-D040-261627897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Roadmap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AFF8E4-9701-2AF7-2AA3-2739DB8A4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253331"/>
            <a:ext cx="58293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ea typeface="Roboto"/>
                <a:cs typeface="Arial"/>
              </a:rPr>
              <a:t>Rework repo and docker images</a:t>
            </a:r>
          </a:p>
          <a:p>
            <a:r>
              <a:rPr lang="en-US" dirty="0">
                <a:ea typeface="Roboto"/>
                <a:cs typeface="Arial"/>
              </a:rPr>
              <a:t>HTTPS endpoints with toy examples</a:t>
            </a:r>
          </a:p>
          <a:p>
            <a:r>
              <a:rPr lang="en-US" dirty="0" err="1">
                <a:ea typeface="Roboto"/>
                <a:cs typeface="Arial"/>
              </a:rPr>
              <a:t>IntegratedModel</a:t>
            </a:r>
            <a:r>
              <a:rPr lang="en-US" dirty="0">
                <a:ea typeface="Roboto"/>
                <a:cs typeface="Arial"/>
              </a:rPr>
              <a:t> integration (</a:t>
            </a:r>
            <a:r>
              <a:rPr lang="en-US" dirty="0" err="1">
                <a:ea typeface="Roboto"/>
                <a:cs typeface="Arial"/>
              </a:rPr>
              <a:t>AsTEC</a:t>
            </a:r>
            <a:r>
              <a:rPr lang="en-US" dirty="0">
                <a:ea typeface="Roboto"/>
                <a:cs typeface="Arial"/>
              </a:rPr>
              <a:t>)</a:t>
            </a:r>
          </a:p>
          <a:p>
            <a:r>
              <a:rPr lang="en-US" dirty="0">
                <a:ea typeface="Roboto"/>
                <a:cs typeface="Arial"/>
              </a:rPr>
              <a:t>Lume-model re-integration</a:t>
            </a:r>
          </a:p>
          <a:p>
            <a:endParaRPr lang="en-US" dirty="0">
              <a:ea typeface="Roboto"/>
              <a:cs typeface="Arial"/>
            </a:endParaRPr>
          </a:p>
          <a:p>
            <a:r>
              <a:rPr lang="en-US" dirty="0">
                <a:ea typeface="Roboto"/>
                <a:cs typeface="Arial"/>
              </a:rPr>
              <a:t>Model evaluation module</a:t>
            </a:r>
          </a:p>
          <a:p>
            <a:r>
              <a:rPr lang="en-US" dirty="0">
                <a:ea typeface="Roboto"/>
                <a:cs typeface="Arial"/>
              </a:rPr>
              <a:t>Auto-re-training trigger</a:t>
            </a:r>
          </a:p>
          <a:p>
            <a:r>
              <a:rPr lang="en-US" dirty="0">
                <a:ea typeface="Roboto"/>
                <a:cs typeface="Arial"/>
              </a:rPr>
              <a:t>Tracing for usage (power and usage estimates)</a:t>
            </a:r>
          </a:p>
          <a:p>
            <a:r>
              <a:rPr lang="en-US" dirty="0">
                <a:ea typeface="Roboto"/>
                <a:cs typeface="Arial"/>
              </a:rPr>
              <a:t>Investigate compliance with relevant ISO/BSI codes.</a:t>
            </a:r>
          </a:p>
        </p:txBody>
      </p:sp>
    </p:spTree>
    <p:extLst>
      <p:ext uri="{BB962C8B-B14F-4D97-AF65-F5344CB8AC3E}">
        <p14:creationId xmlns:p14="http://schemas.microsoft.com/office/powerpoint/2010/main" val="1078880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D7F22F-AE2B-73DD-0246-03E34E207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8338A-6286-431A-C375-DF15D8FAF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BD9408-77E4-D926-9DFB-F37CDEE2DB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0488" y="4681375"/>
            <a:ext cx="4025900" cy="4351339"/>
          </a:xfrm>
        </p:spPr>
        <p:txBody>
          <a:bodyPr/>
          <a:lstStyle/>
          <a:p>
            <a:pPr marL="0" indent="0">
              <a:buNone/>
            </a:pPr>
            <a:r>
              <a:rPr lang="en-GB">
                <a:ea typeface="Roboto"/>
                <a:cs typeface="Arial"/>
              </a:rPr>
              <a:t>Thanks to the ISIS Controls ML Team and SLAC ARD Team! </a:t>
            </a:r>
            <a:endParaRPr lang="en-GB">
              <a:ea typeface="Roboto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7B47DE-60BE-7326-F48B-C31B79EA1255}"/>
              </a:ext>
            </a:extLst>
          </p:cNvPr>
          <p:cNvSpPr txBox="1"/>
          <p:nvPr/>
        </p:nvSpPr>
        <p:spPr>
          <a:xfrm>
            <a:off x="4281377" y="5034516"/>
            <a:ext cx="505578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2"/>
              </a:rPr>
              <a:t>https://github.com/MatInGit/lume-deployment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FB3539-A329-3C76-A765-8898DF5FDD08}"/>
              </a:ext>
            </a:extLst>
          </p:cNvPr>
          <p:cNvSpPr txBox="1"/>
          <p:nvPr/>
        </p:nvSpPr>
        <p:spPr>
          <a:xfrm>
            <a:off x="4281377" y="5406655"/>
            <a:ext cx="730633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3"/>
              </a:rPr>
              <a:t>https://github.com/ISISNeutronMuon/cc-ml-surrogate-template</a:t>
            </a:r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A977511-E5D8-9976-70FD-D066C42CF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A88B48-AF8D-32E5-79C5-9DA600EAD312}"/>
              </a:ext>
            </a:extLst>
          </p:cNvPr>
          <p:cNvSpPr txBox="1"/>
          <p:nvPr/>
        </p:nvSpPr>
        <p:spPr>
          <a:xfrm>
            <a:off x="4281377" y="5778794"/>
            <a:ext cx="689875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4"/>
              </a:rPr>
              <a:t>https://github.com/ISISNeutronMuon/poly-lithic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00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1DAE6E-5DC2-DFB0-AD1C-3B5B92369B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92916-943B-3C8A-5DB3-EB51E00B2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699" y="365125"/>
            <a:ext cx="9698935" cy="574675"/>
          </a:xfrm>
        </p:spPr>
        <p:txBody>
          <a:bodyPr>
            <a:normAutofit/>
          </a:bodyPr>
          <a:lstStyle/>
          <a:p>
            <a:r>
              <a:rPr lang="en-GB">
                <a:ea typeface="Verdana"/>
                <a:cs typeface="Arial"/>
              </a:rPr>
              <a:t>Common ML challenges</a:t>
            </a:r>
          </a:p>
        </p:txBody>
      </p:sp>
      <p:pic>
        <p:nvPicPr>
          <p:cNvPr id="4" name="Picture 3" descr="A diagram of a machine learning engineering&#10;&#10;AI-generated content may be incorrect.">
            <a:extLst>
              <a:ext uri="{FF2B5EF4-FFF2-40B4-BE49-F238E27FC236}">
                <a16:creationId xmlns:a16="http://schemas.microsoft.com/office/drawing/2014/main" id="{D402ECCB-7F04-7595-ABA4-91A88B998C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" t="1212" r="160" b="228"/>
          <a:stretch/>
        </p:blipFill>
        <p:spPr>
          <a:xfrm>
            <a:off x="3646104" y="1591836"/>
            <a:ext cx="6838354" cy="35803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4091E8-F65B-3E70-9670-6D1F1245D36C}"/>
              </a:ext>
            </a:extLst>
          </p:cNvPr>
          <p:cNvSpPr txBox="1"/>
          <p:nvPr/>
        </p:nvSpPr>
        <p:spPr>
          <a:xfrm>
            <a:off x="4388507" y="5596591"/>
            <a:ext cx="5342178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Roboto"/>
                <a:cs typeface="Roboto"/>
              </a:rPr>
              <a:t>Machine learning lifecycle. Source: </a:t>
            </a:r>
            <a:r>
              <a:rPr lang="en-US" sz="1000" i="1">
                <a:ea typeface="Roboto"/>
                <a:cs typeface="Roboto"/>
              </a:rPr>
              <a:t>Machine Learning Engineering  </a:t>
            </a:r>
            <a:r>
              <a:rPr lang="en-US" sz="1000">
                <a:ea typeface="Roboto"/>
                <a:cs typeface="Roboto"/>
              </a:rPr>
              <a:t>by Andriy Burkov p.17</a:t>
            </a:r>
            <a:endParaRPr lang="en-US" sz="100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D7C35C0-DFA1-C2AC-3994-F84695FBDC23}"/>
              </a:ext>
            </a:extLst>
          </p:cNvPr>
          <p:cNvSpPr/>
          <p:nvPr/>
        </p:nvSpPr>
        <p:spPr>
          <a:xfrm>
            <a:off x="5501878" y="3846484"/>
            <a:ext cx="5123352" cy="1150605"/>
          </a:xfrm>
          <a:prstGeom prst="roundRect">
            <a:avLst/>
          </a:prstGeom>
          <a:noFill/>
          <a:ln>
            <a:solidFill>
              <a:srgbClr val="FF9D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0C0F6047-3246-F0E6-173B-BBF773F9A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269484"/>
            <a:ext cx="3383812" cy="4333617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ea typeface="Verdana"/>
              <a:cs typeface="Arial"/>
            </a:endParaRPr>
          </a:p>
          <a:p>
            <a:r>
              <a:rPr lang="en-US" dirty="0">
                <a:ea typeface="Verdana"/>
                <a:cs typeface="Arial"/>
              </a:rPr>
              <a:t>As ML engineers we want to:</a:t>
            </a:r>
            <a:endParaRPr lang="en-US"/>
          </a:p>
          <a:p>
            <a:pPr marL="285750" indent="-285750">
              <a:buChar char="•"/>
            </a:pPr>
            <a:r>
              <a:rPr lang="en-US" dirty="0" err="1">
                <a:ea typeface="Verdana"/>
                <a:cs typeface="Arial"/>
              </a:rPr>
              <a:t>Maximise</a:t>
            </a:r>
            <a:r>
              <a:rPr lang="en-US" dirty="0">
                <a:ea typeface="Verdana"/>
                <a:cs typeface="Arial"/>
              </a:rPr>
              <a:t> time spent improving the model performance </a:t>
            </a:r>
          </a:p>
          <a:p>
            <a:pPr marL="285750" indent="-285750">
              <a:buChar char="•"/>
            </a:pPr>
            <a:r>
              <a:rPr lang="en-US" dirty="0" err="1">
                <a:ea typeface="Verdana"/>
                <a:cs typeface="Arial"/>
              </a:rPr>
              <a:t>Minimse</a:t>
            </a:r>
            <a:r>
              <a:rPr lang="en-US" dirty="0">
                <a:ea typeface="Verdana"/>
                <a:cs typeface="Arial"/>
              </a:rPr>
              <a:t> the time spent on non-ML tasks</a:t>
            </a:r>
            <a:endParaRPr lang="en-US" dirty="0"/>
          </a:p>
          <a:p>
            <a:pPr marL="285750" indent="-285750">
              <a:buChar char="•"/>
            </a:pPr>
            <a:r>
              <a:rPr lang="en-US" dirty="0" err="1">
                <a:ea typeface="Verdana"/>
                <a:cs typeface="Arial"/>
              </a:rPr>
              <a:t>Maxmise</a:t>
            </a:r>
            <a:r>
              <a:rPr lang="en-US" dirty="0">
                <a:ea typeface="Verdana"/>
                <a:cs typeface="Arial"/>
              </a:rPr>
              <a:t> the value delivered from a model as R&amp;D is expensive.</a:t>
            </a:r>
            <a:endParaRPr lang="en-US" dirty="0"/>
          </a:p>
          <a:p>
            <a:pPr marL="285750" indent="-285750">
              <a:buChar char="•"/>
            </a:pPr>
            <a:r>
              <a:rPr lang="en-US" dirty="0">
                <a:ea typeface="Verdana"/>
                <a:cs typeface="Arial"/>
              </a:rPr>
              <a:t>Ensure stable and maintainable deployments. </a:t>
            </a:r>
            <a:endParaRPr lang="en-US" dirty="0"/>
          </a:p>
          <a:p>
            <a:pPr marL="285750" indent="-285750"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1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6708A2-1A65-68D8-191D-15049EC6E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34701-4621-65F4-056F-064626E18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698956" cy="735013"/>
          </a:xfrm>
        </p:spPr>
        <p:txBody>
          <a:bodyPr anchor="t">
            <a:noAutofit/>
          </a:bodyPr>
          <a:lstStyle/>
          <a:p>
            <a:r>
              <a:rPr lang="en-GB" dirty="0">
                <a:ea typeface="Verdana"/>
                <a:cs typeface="Arial"/>
              </a:rPr>
              <a:t>Common ML challenges</a:t>
            </a:r>
          </a:p>
        </p:txBody>
      </p:sp>
      <p:pic>
        <p:nvPicPr>
          <p:cNvPr id="6" name="Picture 5" descr="A person in a hoodie looking at a computer screen&#10;&#10;AI-generated content may be incorrect.">
            <a:extLst>
              <a:ext uri="{FF2B5EF4-FFF2-40B4-BE49-F238E27FC236}">
                <a16:creationId xmlns:a16="http://schemas.microsoft.com/office/drawing/2014/main" id="{F4AEEEBF-9EAE-D361-8DD3-502D646A48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26" b="11881"/>
          <a:stretch/>
        </p:blipFill>
        <p:spPr>
          <a:xfrm>
            <a:off x="266700" y="1503000"/>
            <a:ext cx="5029200" cy="3852000"/>
          </a:xfrm>
          <a:prstGeom prst="rect">
            <a:avLst/>
          </a:prstGeom>
          <a:noFill/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3414014-8618-696C-6EE9-0D3F2C64E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16178" y="828468"/>
            <a:ext cx="5349478" cy="145090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Char char="•"/>
            </a:pPr>
            <a:r>
              <a:rPr lang="en-GB" dirty="0">
                <a:solidFill>
                  <a:schemeClr val="accent2"/>
                </a:solidFill>
                <a:ea typeface="Verdana"/>
                <a:cs typeface="Arial"/>
              </a:rPr>
              <a:t>All code rots </a:t>
            </a:r>
            <a:r>
              <a:rPr lang="en-GB" dirty="0">
                <a:ea typeface="Verdana"/>
                <a:cs typeface="Arial"/>
              </a:rPr>
              <a:t>– security updates, unsupported hardware, unsupported features </a:t>
            </a:r>
            <a:r>
              <a:rPr lang="en-GB">
                <a:ea typeface="Verdana"/>
                <a:cs typeface="Arial"/>
              </a:rPr>
              <a:t>between versions </a:t>
            </a:r>
            <a:endParaRPr lang="en-GB" dirty="0">
              <a:ea typeface="Verdana"/>
              <a:cs typeface="Arial"/>
            </a:endParaRPr>
          </a:p>
          <a:p>
            <a:pPr marL="285750" indent="-285750">
              <a:buChar char="•"/>
            </a:pPr>
            <a:r>
              <a:rPr lang="en-GB" dirty="0">
                <a:solidFill>
                  <a:schemeClr val="accent2"/>
                </a:solidFill>
                <a:ea typeface="Verdana"/>
                <a:cs typeface="Arial"/>
              </a:rPr>
              <a:t>ML models rot faster </a:t>
            </a:r>
            <a:r>
              <a:rPr lang="en-GB" dirty="0">
                <a:ea typeface="Verdana"/>
                <a:cs typeface="Arial"/>
              </a:rPr>
              <a:t>– system parameter drift and underlying system changes!</a:t>
            </a: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06DBC2D2-9F99-A4BF-4F51-53A092257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6178" y="2653091"/>
            <a:ext cx="5462639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Char char="•"/>
            </a:pPr>
            <a:r>
              <a:rPr lang="en-GB">
                <a:solidFill>
                  <a:schemeClr val="accent2"/>
                </a:solidFill>
                <a:ea typeface="Verdana"/>
                <a:cs typeface="Arial"/>
              </a:rPr>
              <a:t>High Availability </a:t>
            </a:r>
            <a:r>
              <a:rPr lang="en-GB">
                <a:ea typeface="Verdana"/>
                <a:cs typeface="Arial"/>
              </a:rPr>
              <a:t>– How quickly can we getting up and running in case of failure.</a:t>
            </a:r>
            <a:endParaRPr lang="en-US">
              <a:ea typeface="Verdana"/>
              <a:cs typeface="Arial"/>
            </a:endParaRPr>
          </a:p>
          <a:p>
            <a:pPr marL="285750" indent="-285750">
              <a:buChar char="•"/>
            </a:pPr>
            <a:r>
              <a:rPr lang="en-GB">
                <a:solidFill>
                  <a:schemeClr val="accent2"/>
                </a:solidFill>
                <a:ea typeface="Verdana"/>
                <a:cs typeface="Arial"/>
              </a:rPr>
              <a:t>Knowledge siloing </a:t>
            </a:r>
            <a:r>
              <a:rPr lang="en-GB">
                <a:ea typeface="Verdana"/>
                <a:cs typeface="Arial"/>
              </a:rPr>
              <a:t>– Few people will know how code/systems operate and once left the knowledge tends to leave with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accent2"/>
                </a:solidFill>
                <a:ea typeface="Verdana"/>
                <a:cs typeface="Arial"/>
              </a:rPr>
              <a:t>Long tail of project effort </a:t>
            </a:r>
            <a:r>
              <a:rPr lang="en-GB">
                <a:ea typeface="Verdana"/>
                <a:cs typeface="Arial"/>
              </a:rPr>
              <a:t>– Projects are never really "complete”, especially ML projects which tend to drift over time. Not code rot but tweaks and bug fixes. Tweaks to algorithms etc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ea typeface="Verdana"/>
                <a:cs typeface="Arial"/>
              </a:rPr>
              <a:t>We want </a:t>
            </a:r>
            <a:r>
              <a:rPr lang="en-GB">
                <a:solidFill>
                  <a:schemeClr val="accent2"/>
                </a:solidFill>
                <a:ea typeface="Verdana"/>
                <a:cs typeface="Arial"/>
              </a:rPr>
              <a:t>deliver fast</a:t>
            </a:r>
            <a:r>
              <a:rPr lang="en-GB">
                <a:ea typeface="Verdana"/>
                <a:cs typeface="Arial"/>
              </a:rPr>
              <a:t>, of </a:t>
            </a:r>
            <a:r>
              <a:rPr lang="en-GB" b="1">
                <a:solidFill>
                  <a:schemeClr val="accent2"/>
                </a:solidFill>
                <a:ea typeface="Verdana"/>
                <a:cs typeface="Arial"/>
              </a:rPr>
              <a:t>good</a:t>
            </a:r>
            <a:r>
              <a:rPr lang="en-GB">
                <a:solidFill>
                  <a:schemeClr val="accent2"/>
                </a:solidFill>
                <a:ea typeface="Verdana"/>
                <a:cs typeface="Arial"/>
              </a:rPr>
              <a:t> quality </a:t>
            </a:r>
            <a:r>
              <a:rPr lang="en-GB">
                <a:ea typeface="Verdana"/>
                <a:cs typeface="Arial"/>
              </a:rPr>
              <a:t>and making it </a:t>
            </a:r>
            <a:r>
              <a:rPr lang="en-GB">
                <a:solidFill>
                  <a:schemeClr val="accent2"/>
                </a:solidFill>
                <a:ea typeface="Verdana"/>
                <a:cs typeface="Arial"/>
              </a:rPr>
              <a:t>easy to maintain</a:t>
            </a:r>
            <a:r>
              <a:rPr lang="en-GB">
                <a:ea typeface="Verdana"/>
                <a:cs typeface="Arial"/>
              </a:rPr>
              <a:t>.  Allow each specialist to focus on their area of expertise. </a:t>
            </a: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accent2"/>
                </a:solidFill>
                <a:ea typeface="Verdana"/>
                <a:cs typeface="Arial"/>
              </a:rPr>
              <a:t>Reduce hand-offs</a:t>
            </a:r>
            <a:r>
              <a:rPr lang="en-GB">
                <a:ea typeface="Verdana"/>
                <a:cs typeface="Arial"/>
              </a:rPr>
              <a:t>, partially done work, compromises, task switching etc.</a:t>
            </a:r>
          </a:p>
          <a:p>
            <a:pPr marL="285750" indent="-285750">
              <a:buChar char="•"/>
            </a:pPr>
            <a:endParaRPr lang="en-GB">
              <a:ea typeface="Verdana"/>
              <a:cs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678E71B-464F-3178-A795-7C210D62FBF2}"/>
              </a:ext>
            </a:extLst>
          </p:cNvPr>
          <p:cNvSpPr txBox="1">
            <a:spLocks/>
          </p:cNvSpPr>
          <p:nvPr/>
        </p:nvSpPr>
        <p:spPr>
          <a:xfrm>
            <a:off x="5616178" y="2279373"/>
            <a:ext cx="2246887" cy="7474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Other Considerations:</a:t>
            </a:r>
            <a:endParaRPr lang="en-GB" sz="1200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40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3" grpId="0" uiExpand="1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6E0B3-7544-8AE3-10FB-85CBC83F6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6710570" cy="836612"/>
          </a:xfrm>
        </p:spPr>
        <p:txBody>
          <a:bodyPr>
            <a:normAutofit/>
          </a:bodyPr>
          <a:lstStyle/>
          <a:p>
            <a:r>
              <a:rPr lang="en-GB">
                <a:ea typeface="Verdana"/>
                <a:cs typeface="Arial"/>
              </a:rPr>
              <a:t>Project History</a:t>
            </a:r>
            <a:endParaRPr lang="en-GB"/>
          </a:p>
        </p:txBody>
      </p:sp>
      <p:pic>
        <p:nvPicPr>
          <p:cNvPr id="7" name="Picture 6" descr="A diagram of a diagram of a software company&#10;&#10;AI-generated content may be incorrect.">
            <a:extLst>
              <a:ext uri="{FF2B5EF4-FFF2-40B4-BE49-F238E27FC236}">
                <a16:creationId xmlns:a16="http://schemas.microsoft.com/office/drawing/2014/main" id="{744B3DD1-2CDD-A0C3-E49A-52D388335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5090" y="2165710"/>
            <a:ext cx="6710356" cy="3084786"/>
          </a:xfrm>
          <a:prstGeom prst="rect">
            <a:avLst/>
          </a:prstGeom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E199465-1C06-B24D-DF37-BE2D0412B8BF}"/>
              </a:ext>
            </a:extLst>
          </p:cNvPr>
          <p:cNvSpPr txBox="1">
            <a:spLocks/>
          </p:cNvSpPr>
          <p:nvPr/>
        </p:nvSpPr>
        <p:spPr>
          <a:xfrm>
            <a:off x="5501375" y="5259357"/>
            <a:ext cx="3273071" cy="11429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>
                <a:ea typeface="Verdana"/>
                <a:cs typeface="Arial"/>
              </a:rPr>
              <a:t>What process can we use to make the most with what we have</a:t>
            </a:r>
            <a:endParaRPr lang="en-GB"/>
          </a:p>
          <a:p>
            <a:endParaRPr lang="en-GB"/>
          </a:p>
        </p:txBody>
      </p:sp>
      <p:pic>
        <p:nvPicPr>
          <p:cNvPr id="12" name="Picture 11" descr="TensorFlow - Wikipedia">
            <a:extLst>
              <a:ext uri="{FF2B5EF4-FFF2-40B4-BE49-F238E27FC236}">
                <a16:creationId xmlns:a16="http://schemas.microsoft.com/office/drawing/2014/main" id="{2A494244-756D-8C9C-3AD7-7C6C6549C9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72" y="2678467"/>
            <a:ext cx="1203158" cy="832686"/>
          </a:xfrm>
          <a:prstGeom prst="rect">
            <a:avLst/>
          </a:prstGeom>
        </p:spPr>
      </p:pic>
      <p:pic>
        <p:nvPicPr>
          <p:cNvPr id="14" name="Picture 13" descr="MLflow — a modern MLOps tool for data project collaboration | by Hong  Nguyen | SFU Professional Computer Science | Medium">
            <a:extLst>
              <a:ext uri="{FF2B5EF4-FFF2-40B4-BE49-F238E27FC236}">
                <a16:creationId xmlns:a16="http://schemas.microsoft.com/office/drawing/2014/main" id="{5093FA51-29D2-1C29-1A5E-040EBEAD7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238" y="1171022"/>
            <a:ext cx="1114928" cy="419101"/>
          </a:xfrm>
          <a:prstGeom prst="rect">
            <a:avLst/>
          </a:prstGeom>
        </p:spPr>
      </p:pic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8498FA47-6F64-C6B1-2177-C3DA01FA1BCA}"/>
              </a:ext>
            </a:extLst>
          </p:cNvPr>
          <p:cNvSpPr txBox="1">
            <a:spLocks/>
          </p:cNvSpPr>
          <p:nvPr/>
        </p:nvSpPr>
        <p:spPr>
          <a:xfrm>
            <a:off x="264694" y="1637498"/>
            <a:ext cx="2194891" cy="4191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>
                <a:ea typeface="Verdana"/>
                <a:cs typeface="Arial"/>
              </a:rPr>
              <a:t>Need to store models</a:t>
            </a:r>
            <a:endParaRPr lang="en-GB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7A6FC209-F0FA-F55E-3372-623E61309473}"/>
              </a:ext>
            </a:extLst>
          </p:cNvPr>
          <p:cNvSpPr/>
          <p:nvPr/>
        </p:nvSpPr>
        <p:spPr>
          <a:xfrm>
            <a:off x="1235051" y="1950363"/>
            <a:ext cx="247138" cy="72834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DAB75390-FDB3-A8B1-CB93-DDE1A1B8A8B3}"/>
              </a:ext>
            </a:extLst>
          </p:cNvPr>
          <p:cNvSpPr txBox="1">
            <a:spLocks/>
          </p:cNvSpPr>
          <p:nvPr/>
        </p:nvSpPr>
        <p:spPr>
          <a:xfrm>
            <a:off x="256141" y="3638274"/>
            <a:ext cx="2194891" cy="419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>
                <a:ea typeface="Verdana"/>
                <a:cs typeface="Arial"/>
              </a:rPr>
              <a:t>Can we auto deploy from the model store?</a:t>
            </a:r>
            <a:endParaRPr lang="en-GB"/>
          </a:p>
        </p:txBody>
      </p:sp>
      <p:pic>
        <p:nvPicPr>
          <p:cNvPr id="13" name="Picture 12" descr="A blue and yellow snake logo&#10;&#10;AI-generated content may be incorrect.">
            <a:extLst>
              <a:ext uri="{FF2B5EF4-FFF2-40B4-BE49-F238E27FC236}">
                <a16:creationId xmlns:a16="http://schemas.microsoft.com/office/drawing/2014/main" id="{75CC20BB-2F5E-A8E4-66A8-B457638810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118" y="2601101"/>
            <a:ext cx="394838" cy="394838"/>
          </a:xfrm>
          <a:prstGeom prst="rect">
            <a:avLst/>
          </a:prstGeom>
        </p:spPr>
      </p:pic>
      <p:pic>
        <p:nvPicPr>
          <p:cNvPr id="16" name="Picture 15" descr="A blue whale with a blue tail and a blue box on it&#10;&#10;AI-generated content may be incorrect.">
            <a:extLst>
              <a:ext uri="{FF2B5EF4-FFF2-40B4-BE49-F238E27FC236}">
                <a16:creationId xmlns:a16="http://schemas.microsoft.com/office/drawing/2014/main" id="{1D6D972B-413A-A6FE-F124-DA380506C6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826" y="2990968"/>
            <a:ext cx="647889" cy="647889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B2FF7E9D-9A7C-1AB0-7945-2B039624D5D4}"/>
              </a:ext>
            </a:extLst>
          </p:cNvPr>
          <p:cNvSpPr/>
          <p:nvPr/>
        </p:nvSpPr>
        <p:spPr>
          <a:xfrm rot="16200000">
            <a:off x="2703733" y="3427681"/>
            <a:ext cx="247138" cy="72834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5FF65467-86FC-0582-410E-E7D7BF8FCA93}"/>
              </a:ext>
            </a:extLst>
          </p:cNvPr>
          <p:cNvSpPr/>
          <p:nvPr/>
        </p:nvSpPr>
        <p:spPr>
          <a:xfrm rot="16200000">
            <a:off x="10633896" y="3379374"/>
            <a:ext cx="291440" cy="37392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410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9340B-346E-F8F4-7E0B-56956D7ED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company&#10;&#10;AI-generated content may be incorrect.">
            <a:extLst>
              <a:ext uri="{FF2B5EF4-FFF2-40B4-BE49-F238E27FC236}">
                <a16:creationId xmlns:a16="http://schemas.microsoft.com/office/drawing/2014/main" id="{B2E57AC7-F5EA-CA66-97BE-591FC53624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08" r="2601"/>
          <a:stretch/>
        </p:blipFill>
        <p:spPr>
          <a:xfrm>
            <a:off x="2589707" y="3256769"/>
            <a:ext cx="9597353" cy="28129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6A3A7D-55F6-7E10-D925-08ACEBFCF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6710570" cy="836612"/>
          </a:xfrm>
        </p:spPr>
        <p:txBody>
          <a:bodyPr>
            <a:normAutofit/>
          </a:bodyPr>
          <a:lstStyle/>
          <a:p>
            <a:r>
              <a:rPr lang="en-GB">
                <a:ea typeface="Verdana"/>
                <a:cs typeface="Arial"/>
              </a:rPr>
              <a:t>Project History</a:t>
            </a:r>
            <a:endParaRPr lang="en-GB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698BCB0C-CF91-6143-352B-127DC704B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457" y="2317613"/>
            <a:ext cx="1451115" cy="317444"/>
          </a:xfrm>
        </p:spPr>
        <p:txBody>
          <a:bodyPr>
            <a:normAutofit fontScale="70000" lnSpcReduction="20000"/>
          </a:bodyPr>
          <a:lstStyle/>
          <a:p>
            <a:r>
              <a:rPr lang="en-GB" b="1"/>
              <a:t>LUME-deployment</a:t>
            </a:r>
          </a:p>
          <a:p>
            <a:endParaRPr lang="en-GB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5B67696E-4D94-E543-965A-F613A5FE9369}"/>
              </a:ext>
            </a:extLst>
          </p:cNvPr>
          <p:cNvSpPr/>
          <p:nvPr/>
        </p:nvSpPr>
        <p:spPr>
          <a:xfrm rot="16200000">
            <a:off x="311454" y="2874327"/>
            <a:ext cx="291440" cy="37392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550C2D8-6C7A-FB37-86EF-B6D35255E4EF}"/>
              </a:ext>
            </a:extLst>
          </p:cNvPr>
          <p:cNvSpPr txBox="1">
            <a:spLocks/>
          </p:cNvSpPr>
          <p:nvPr/>
        </p:nvSpPr>
        <p:spPr>
          <a:xfrm>
            <a:off x="190104" y="3431481"/>
            <a:ext cx="3273071" cy="11429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>
                <a:ea typeface="Verdana"/>
                <a:cs typeface="Arial"/>
              </a:rPr>
              <a:t>Make it modular and generalisable to accelerator applications? Work on other accelerators</a:t>
            </a:r>
            <a:endParaRPr lang="en-GB"/>
          </a:p>
          <a:p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6B439F92-68D7-376F-023A-EDC4CAED0BAE}"/>
              </a:ext>
            </a:extLst>
          </p:cNvPr>
          <p:cNvSpPr/>
          <p:nvPr/>
        </p:nvSpPr>
        <p:spPr>
          <a:xfrm rot="15120000">
            <a:off x="4481280" y="1731578"/>
            <a:ext cx="352115" cy="206286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 descr="A red circle with a black background&#10;&#10;AI-generated content may be incorrect.">
            <a:extLst>
              <a:ext uri="{FF2B5EF4-FFF2-40B4-BE49-F238E27FC236}">
                <a16:creationId xmlns:a16="http://schemas.microsoft.com/office/drawing/2014/main" id="{C49FE17A-3A35-7325-FF1F-05E6CBB439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361" y="3002040"/>
            <a:ext cx="1490285" cy="247139"/>
          </a:xfrm>
          <a:prstGeom prst="rect">
            <a:avLst/>
          </a:prstGeom>
        </p:spPr>
      </p:pic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BB67A8EB-1120-287F-994E-60B1B6AAB847}"/>
              </a:ext>
            </a:extLst>
          </p:cNvPr>
          <p:cNvSpPr txBox="1">
            <a:spLocks/>
          </p:cNvSpPr>
          <p:nvPr/>
        </p:nvSpPr>
        <p:spPr>
          <a:xfrm>
            <a:off x="6008710" y="2383244"/>
            <a:ext cx="3273071" cy="11429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>
                <a:ea typeface="Verdana"/>
                <a:cs typeface="Arial"/>
              </a:rPr>
              <a:t>Make it more flexible, extensible and package it up.</a:t>
            </a:r>
            <a:endParaRPr lang="en-GB"/>
          </a:p>
          <a:p>
            <a:endParaRPr lang="en-GB"/>
          </a:p>
        </p:txBody>
      </p:sp>
      <p:sp>
        <p:nvSpPr>
          <p:cNvPr id="4" name="Content Placeholder 18">
            <a:extLst>
              <a:ext uri="{FF2B5EF4-FFF2-40B4-BE49-F238E27FC236}">
                <a16:creationId xmlns:a16="http://schemas.microsoft.com/office/drawing/2014/main" id="{ABC7EDC2-E7D9-D300-F12E-F0304E7E2001}"/>
              </a:ext>
            </a:extLst>
          </p:cNvPr>
          <p:cNvSpPr txBox="1">
            <a:spLocks/>
          </p:cNvSpPr>
          <p:nvPr/>
        </p:nvSpPr>
        <p:spPr>
          <a:xfrm>
            <a:off x="1104782" y="2624152"/>
            <a:ext cx="1451115" cy="3174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/>
              <a:t>LUME-model</a:t>
            </a:r>
          </a:p>
          <a:p>
            <a:endParaRPr lang="en-GB" sz="110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62CED35B-CF59-AFB5-B244-C43864DA04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74700" y="-718640"/>
            <a:ext cx="7374665" cy="890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5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5E8BD-1DDD-D8C1-7755-16A6F9D7FC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4F2F9-C3D5-BE52-3F79-6963B4A71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/>
              <a:t>Poly-Lithic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D7AEA-6CE5-B686-5DF3-2CBDE32BD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Messages</a:t>
            </a:r>
          </a:p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Modules</a:t>
            </a:r>
          </a:p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Deployment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E9BAF6-D800-E568-9BCB-187372C71A79}"/>
              </a:ext>
            </a:extLst>
          </p:cNvPr>
          <p:cNvSpPr txBox="1"/>
          <p:nvPr/>
        </p:nvSpPr>
        <p:spPr>
          <a:xfrm>
            <a:off x="2474845" y="1863130"/>
            <a:ext cx="8458199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"topic"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my_topic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, # Where am I sending the data</a:t>
            </a: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"source"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err="1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my_emmiter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, # Who sent it</a:t>
            </a: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"value"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{		      # contents of the data</a:t>
            </a: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b="0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err="1">
                <a:solidFill>
                  <a:srgbClr val="859900"/>
                </a:solidFill>
                <a:latin typeface="Consolas" panose="020B0609020204030204" pitchFamily="49" charset="0"/>
              </a:rPr>
              <a:t>some_key</a:t>
            </a:r>
            <a:r>
              <a:rPr lang="en-GB" b="0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{	      # standard message</a:t>
            </a: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"value"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123.12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,    # required: Any                </a:t>
            </a: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"metadata"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    </a:t>
            </a:r>
            <a:r>
              <a:rPr lang="en-GB" b="0">
                <a:solidFill>
                  <a:srgbClr val="2AA198"/>
                </a:solidFill>
                <a:effectLst/>
                <a:latin typeface="Consolas" panose="020B0609020204030204" pitchFamily="49" charset="0"/>
              </a:rPr>
              <a:t>"some meta-data"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,  </a:t>
            </a:r>
            <a:r>
              <a:rPr lang="en-GB">
                <a:solidFill>
                  <a:srgbClr val="657B83"/>
                </a:solidFill>
                <a:latin typeface="Consolas" panose="020B0609020204030204" pitchFamily="49" charset="0"/>
              </a:rPr>
              <a:t># optional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b="0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"timestamp"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   </a:t>
            </a:r>
            <a:r>
              <a:rPr lang="en-GB" b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1743161390.0252874 </a:t>
            </a:r>
            <a:r>
              <a:rPr lang="en-GB">
                <a:solidFill>
                  <a:srgbClr val="657B83"/>
                </a:solidFill>
                <a:latin typeface="Consolas" panose="020B0609020204030204" pitchFamily="49" charset="0"/>
              </a:rPr>
              <a:t># optional</a:t>
            </a:r>
            <a:endParaRPr lang="en-GB" b="0">
              <a:solidFill>
                <a:srgbClr val="657B83"/>
              </a:solidFill>
              <a:effectLst/>
              <a:latin typeface="Consolas" panose="020B0609020204030204" pitchFamily="49" charset="0"/>
            </a:endParaRP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  }</a:t>
            </a: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},</a:t>
            </a: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"timestamp"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D33682"/>
                </a:solidFill>
                <a:effectLst/>
                <a:latin typeface="Consolas" panose="020B0609020204030204" pitchFamily="49" charset="0"/>
              </a:rPr>
              <a:t>1743161390.0252874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b="0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 err="1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allow_unsafe</a:t>
            </a:r>
            <a:r>
              <a:rPr lang="en-GB" b="0">
                <a:solidFill>
                  <a:srgbClr val="859900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b="0">
                <a:solidFill>
                  <a:srgbClr val="B58900"/>
                </a:solidFill>
                <a:effectLst/>
                <a:latin typeface="Consolas" panose="020B0609020204030204" pitchFamily="49" charset="0"/>
              </a:rPr>
              <a:t>false </a:t>
            </a:r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# should I enforce "value” format?</a:t>
            </a:r>
          </a:p>
          <a:p>
            <a:r>
              <a:rPr lang="en-GB" b="0">
                <a:solidFill>
                  <a:srgbClr val="657B83"/>
                </a:solidFill>
                <a:effectLst/>
                <a:latin typeface="Consolas" panose="020B0609020204030204" pitchFamily="49" charset="0"/>
              </a:rPr>
              <a:t>  }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F1B673-974F-6153-B2A3-6B2E1B2ADD54}"/>
              </a:ext>
            </a:extLst>
          </p:cNvPr>
          <p:cNvSpPr txBox="1"/>
          <p:nvPr/>
        </p:nvSpPr>
        <p:spPr>
          <a:xfrm>
            <a:off x="2474844" y="939800"/>
            <a:ext cx="7921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Messages</a:t>
            </a:r>
            <a:r>
              <a:rPr lang="en-GB">
                <a:solidFill>
                  <a:schemeClr val="tx2"/>
                </a:solidFill>
              </a:rPr>
              <a:t> – In the context of Poly-Lithic they, are structured data units used for standardised communication between the framework components</a:t>
            </a:r>
          </a:p>
        </p:txBody>
      </p:sp>
    </p:spTree>
    <p:extLst>
      <p:ext uri="{BB962C8B-B14F-4D97-AF65-F5344CB8AC3E}">
        <p14:creationId xmlns:p14="http://schemas.microsoft.com/office/powerpoint/2010/main" val="81120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A407A4-1080-9331-6E2A-B57353F64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D901C-D341-8746-1286-149138D4D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/>
              <a:t>Poly-Lithic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C77FE-DA92-04A0-37BE-C627613FC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Messages</a:t>
            </a:r>
          </a:p>
          <a:p>
            <a:r>
              <a:rPr lang="en-GB"/>
              <a:t>Modules</a:t>
            </a:r>
          </a:p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Deployment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8A9095-7C7F-B392-B12E-2874B9465CD8}"/>
              </a:ext>
            </a:extLst>
          </p:cNvPr>
          <p:cNvSpPr txBox="1"/>
          <p:nvPr/>
        </p:nvSpPr>
        <p:spPr>
          <a:xfrm>
            <a:off x="2474844" y="939800"/>
            <a:ext cx="7921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Modules </a:t>
            </a:r>
            <a:r>
              <a:rPr lang="en-GB">
                <a:solidFill>
                  <a:schemeClr val="tx2"/>
                </a:solidFill>
              </a:rPr>
              <a:t>– Independent components that handle specific functionalities within the deployment context. They ingest and emit data in the message standard message structure.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A088DB-C9A6-DC92-980D-5569916AD899}"/>
              </a:ext>
            </a:extLst>
          </p:cNvPr>
          <p:cNvGrpSpPr/>
          <p:nvPr/>
        </p:nvGrpSpPr>
        <p:grpSpPr>
          <a:xfrm>
            <a:off x="2474844" y="2123534"/>
            <a:ext cx="7835348" cy="831091"/>
            <a:chOff x="2474844" y="2123534"/>
            <a:chExt cx="7835348" cy="831091"/>
          </a:xfrm>
        </p:grpSpPr>
        <p:sp>
          <p:nvSpPr>
            <p:cNvPr id="4" name="Content Placeholder 2">
              <a:extLst>
                <a:ext uri="{FF2B5EF4-FFF2-40B4-BE49-F238E27FC236}">
                  <a16:creationId xmlns:a16="http://schemas.microsoft.com/office/drawing/2014/main" id="{A43C27B4-105C-66F5-3DCE-6B2E15AB35C3}"/>
                </a:ext>
              </a:extLst>
            </p:cNvPr>
            <p:cNvSpPr txBox="1">
              <a:spLocks/>
            </p:cNvSpPr>
            <p:nvPr/>
          </p:nvSpPr>
          <p:spPr>
            <a:xfrm>
              <a:off x="2474844" y="2123534"/>
              <a:ext cx="2556013" cy="83109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/>
                <a:t>System or </a:t>
              </a:r>
              <a:r>
                <a:rPr lang="en-GB" b="1"/>
                <a:t>E</a:t>
              </a:r>
              <a:r>
                <a:rPr lang="en-GB"/>
                <a:t>xtraction</a:t>
              </a:r>
            </a:p>
            <a:p>
              <a:pPr marL="0" indent="0" algn="ctr">
                <a:buNone/>
              </a:pPr>
              <a:r>
                <a:rPr lang="en-GB"/>
                <a:t>Layer</a:t>
              </a:r>
            </a:p>
            <a:p>
              <a:pPr marL="0" indent="0">
                <a:buNone/>
              </a:pPr>
              <a:endParaRPr lang="en-GB"/>
            </a:p>
          </p:txBody>
        </p:sp>
        <p:sp>
          <p:nvSpPr>
            <p:cNvPr id="5" name="Content Placeholder 2">
              <a:extLst>
                <a:ext uri="{FF2B5EF4-FFF2-40B4-BE49-F238E27FC236}">
                  <a16:creationId xmlns:a16="http://schemas.microsoft.com/office/drawing/2014/main" id="{07B809D1-2BBA-2D50-619B-B9612F23DB8F}"/>
                </a:ext>
              </a:extLst>
            </p:cNvPr>
            <p:cNvSpPr txBox="1">
              <a:spLocks/>
            </p:cNvSpPr>
            <p:nvPr/>
          </p:nvSpPr>
          <p:spPr>
            <a:xfrm>
              <a:off x="5114512" y="2145828"/>
              <a:ext cx="2556013" cy="7027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b="1"/>
                <a:t>T</a:t>
              </a:r>
              <a:r>
                <a:rPr lang="en-GB"/>
                <a:t>ransformation Layer</a:t>
              </a:r>
            </a:p>
            <a:p>
              <a:pPr marL="0" indent="0">
                <a:buNone/>
              </a:pPr>
              <a:endParaRPr lang="en-GB"/>
            </a:p>
          </p:txBody>
        </p:sp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78DD6F6E-1134-2655-5114-AD6AC56E11B9}"/>
                </a:ext>
              </a:extLst>
            </p:cNvPr>
            <p:cNvSpPr txBox="1">
              <a:spLocks/>
            </p:cNvSpPr>
            <p:nvPr/>
          </p:nvSpPr>
          <p:spPr>
            <a:xfrm>
              <a:off x="7754179" y="2145828"/>
              <a:ext cx="2556013" cy="7027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/>
                <a:t>Model (</a:t>
              </a:r>
              <a:r>
                <a:rPr lang="en-GB" b="1"/>
                <a:t>L</a:t>
              </a:r>
              <a:r>
                <a:rPr lang="en-GB"/>
                <a:t>oad) Layer</a:t>
              </a:r>
            </a:p>
            <a:p>
              <a:pPr marL="0" indent="0">
                <a:buNone/>
              </a:pPr>
              <a:endParaRPr lang="en-GB"/>
            </a:p>
          </p:txBody>
        </p:sp>
      </p:grp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EDF5F0B-4B61-D371-F5FC-B3B0703374D1}"/>
              </a:ext>
            </a:extLst>
          </p:cNvPr>
          <p:cNvSpPr txBox="1">
            <a:spLocks/>
          </p:cNvSpPr>
          <p:nvPr/>
        </p:nvSpPr>
        <p:spPr>
          <a:xfrm>
            <a:off x="8263652" y="5810646"/>
            <a:ext cx="2556013" cy="831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>
                <a:solidFill>
                  <a:schemeClr val="accent2"/>
                </a:solidFill>
              </a:rPr>
              <a:t>Not the only types but more about that later</a:t>
            </a:r>
          </a:p>
          <a:p>
            <a:pPr marL="0" indent="0">
              <a:buNone/>
            </a:pPr>
            <a:endParaRPr lang="en-GB" sz="16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12EEAF-C36E-4030-7578-6809106202CA}"/>
              </a:ext>
            </a:extLst>
          </p:cNvPr>
          <p:cNvGrpSpPr/>
          <p:nvPr/>
        </p:nvGrpSpPr>
        <p:grpSpPr>
          <a:xfrm>
            <a:off x="2474844" y="3115245"/>
            <a:ext cx="7924696" cy="3966725"/>
            <a:chOff x="2474844" y="3115245"/>
            <a:chExt cx="7924696" cy="3966725"/>
          </a:xfrm>
        </p:grpSpPr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761C0266-8843-308C-1485-E92BFCCBC9E1}"/>
                </a:ext>
              </a:extLst>
            </p:cNvPr>
            <p:cNvSpPr txBox="1">
              <a:spLocks/>
            </p:cNvSpPr>
            <p:nvPr/>
          </p:nvSpPr>
          <p:spPr>
            <a:xfrm>
              <a:off x="2474844" y="3115246"/>
              <a:ext cx="2639668" cy="374521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>
                  <a:solidFill>
                    <a:schemeClr val="accent2"/>
                  </a:solidFill>
                </a:rPr>
                <a:t>Connect to the controls system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Load data from a database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Load data from a file</a:t>
              </a:r>
            </a:p>
            <a:p>
              <a:pPr marL="0" indent="0">
                <a:buNone/>
              </a:pPr>
              <a:endParaRPr lang="en-GB" dirty="0"/>
            </a:p>
          </p:txBody>
        </p:sp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17E4003F-3FAB-3DA8-A93E-11BDD97FE53B}"/>
                </a:ext>
              </a:extLst>
            </p:cNvPr>
            <p:cNvSpPr txBox="1">
              <a:spLocks/>
            </p:cNvSpPr>
            <p:nvPr/>
          </p:nvSpPr>
          <p:spPr>
            <a:xfrm>
              <a:off x="5115752" y="3115245"/>
              <a:ext cx="2639668" cy="39667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>
                  <a:solidFill>
                    <a:schemeClr val="accent2"/>
                  </a:solidFill>
                </a:rPr>
                <a:t>Collect samples into a data frame.</a:t>
              </a:r>
            </a:p>
            <a:p>
              <a:r>
                <a:rPr lang="en-GB" sz="1800">
                  <a:solidFill>
                    <a:schemeClr val="accent2"/>
                  </a:solidFill>
                </a:rPr>
                <a:t>Basic transformations </a:t>
              </a:r>
            </a:p>
            <a:p>
              <a:r>
                <a:rPr lang="en-GB" sz="1800">
                  <a:solidFill>
                    <a:schemeClr val="accent2"/>
                  </a:solidFill>
                </a:rPr>
                <a:t>Window time-series data</a:t>
              </a:r>
            </a:p>
          </p:txBody>
        </p:sp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3657B66D-820B-D8EB-8AB7-6E43938F4FCB}"/>
                </a:ext>
              </a:extLst>
            </p:cNvPr>
            <p:cNvSpPr txBox="1">
              <a:spLocks/>
            </p:cNvSpPr>
            <p:nvPr/>
          </p:nvSpPr>
          <p:spPr>
            <a:xfrm>
              <a:off x="7759872" y="3115245"/>
              <a:ext cx="2639668" cy="39667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>
                  <a:solidFill>
                    <a:schemeClr val="accent2"/>
                  </a:solidFill>
                </a:rPr>
                <a:t>Evaluate data sample against an algorithm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004F32D-421B-6007-24CE-450BC4AECC07}"/>
              </a:ext>
            </a:extLst>
          </p:cNvPr>
          <p:cNvGrpSpPr/>
          <p:nvPr/>
        </p:nvGrpSpPr>
        <p:grpSpPr>
          <a:xfrm>
            <a:off x="2627244" y="-4166111"/>
            <a:ext cx="7924696" cy="3966725"/>
            <a:chOff x="2474844" y="3115245"/>
            <a:chExt cx="7924696" cy="3966725"/>
          </a:xfrm>
        </p:grpSpPr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724A13BF-8FC0-1568-2A3B-21B4CB46280C}"/>
                </a:ext>
              </a:extLst>
            </p:cNvPr>
            <p:cNvSpPr txBox="1">
              <a:spLocks/>
            </p:cNvSpPr>
            <p:nvPr/>
          </p:nvSpPr>
          <p:spPr>
            <a:xfrm>
              <a:off x="2474844" y="3115246"/>
              <a:ext cx="2639668" cy="374521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>
                  <a:solidFill>
                    <a:schemeClr val="accent2"/>
                  </a:solidFill>
                </a:rPr>
                <a:t>p4p getter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p4p-server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Kafka-epics </a:t>
              </a:r>
            </a:p>
            <a:p>
              <a:pPr marL="0" indent="0">
                <a:buNone/>
              </a:pPr>
              <a:endParaRPr lang="en-GB" dirty="0"/>
            </a:p>
          </p:txBody>
        </p:sp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C81C6E53-E91D-04C3-83C1-9BDC1CE70F7A}"/>
                </a:ext>
              </a:extLst>
            </p:cNvPr>
            <p:cNvSpPr txBox="1">
              <a:spLocks/>
            </p:cNvSpPr>
            <p:nvPr/>
          </p:nvSpPr>
          <p:spPr>
            <a:xfrm>
              <a:off x="5115752" y="3115245"/>
              <a:ext cx="2639668" cy="39667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>
                  <a:solidFill>
                    <a:schemeClr val="accent2"/>
                  </a:solidFill>
                </a:rPr>
                <a:t>Simple transformer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Passthrough transformer 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Array to image – Kafka specific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Compound transformer (legacy)</a:t>
              </a:r>
            </a:p>
            <a:p>
              <a:endParaRPr lang="en-GB" sz="1800" dirty="0">
                <a:solidFill>
                  <a:schemeClr val="accent2"/>
                </a:solidFill>
              </a:endParaRPr>
            </a:p>
          </p:txBody>
        </p:sp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719D8EC3-CAA1-1F9A-D7FA-1B594681A5CD}"/>
                </a:ext>
              </a:extLst>
            </p:cNvPr>
            <p:cNvSpPr txBox="1">
              <a:spLocks/>
            </p:cNvSpPr>
            <p:nvPr/>
          </p:nvSpPr>
          <p:spPr>
            <a:xfrm>
              <a:off x="7759872" y="3115245"/>
              <a:ext cx="2639668" cy="39667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 err="1">
                  <a:solidFill>
                    <a:schemeClr val="accent2"/>
                  </a:solidFill>
                </a:rPr>
                <a:t>Ml</a:t>
              </a:r>
              <a:r>
                <a:rPr lang="en-GB" sz="1800" dirty="0">
                  <a:solidFill>
                    <a:schemeClr val="accent2"/>
                  </a:solidFill>
                </a:rPr>
                <a:t> Flow model getter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Local model getter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5939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52F953-C177-EA46-506B-E2D399060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F756E-E3D5-9E74-D75B-C120E71E9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8813006" cy="574675"/>
          </a:xfrm>
        </p:spPr>
        <p:txBody>
          <a:bodyPr>
            <a:normAutofit/>
          </a:bodyPr>
          <a:lstStyle/>
          <a:p>
            <a:r>
              <a:rPr lang="en-GB"/>
              <a:t>Poly-Lithic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6F173-91CB-8D15-AFBC-E49D6BB61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Messages</a:t>
            </a:r>
          </a:p>
          <a:p>
            <a:r>
              <a:rPr lang="en-GB"/>
              <a:t>Modules</a:t>
            </a:r>
          </a:p>
          <a:p>
            <a:r>
              <a:rPr lang="en-GB">
                <a:solidFill>
                  <a:schemeClr val="tx2">
                    <a:lumMod val="20000"/>
                    <a:lumOff val="80000"/>
                  </a:schemeClr>
                </a:solidFill>
              </a:rPr>
              <a:t>Deployment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3A7942-E4DD-2204-45A7-8159BA740714}"/>
              </a:ext>
            </a:extLst>
          </p:cNvPr>
          <p:cNvSpPr txBox="1"/>
          <p:nvPr/>
        </p:nvSpPr>
        <p:spPr>
          <a:xfrm>
            <a:off x="2474844" y="939800"/>
            <a:ext cx="7921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Modules </a:t>
            </a:r>
            <a:r>
              <a:rPr lang="en-GB" dirty="0">
                <a:solidFill>
                  <a:schemeClr val="tx2"/>
                </a:solidFill>
              </a:rPr>
              <a:t>– Independent components that handle specific functionalities within the deployment context. They ingest and emit data in the message standard message structure.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754D289-2C53-26AB-03A7-D8C86268BBBA}"/>
              </a:ext>
            </a:extLst>
          </p:cNvPr>
          <p:cNvGrpSpPr/>
          <p:nvPr/>
        </p:nvGrpSpPr>
        <p:grpSpPr>
          <a:xfrm>
            <a:off x="2474844" y="2123534"/>
            <a:ext cx="7835348" cy="831091"/>
            <a:chOff x="2474844" y="2123534"/>
            <a:chExt cx="7835348" cy="831091"/>
          </a:xfrm>
        </p:grpSpPr>
        <p:sp>
          <p:nvSpPr>
            <p:cNvPr id="4" name="Content Placeholder 2">
              <a:extLst>
                <a:ext uri="{FF2B5EF4-FFF2-40B4-BE49-F238E27FC236}">
                  <a16:creationId xmlns:a16="http://schemas.microsoft.com/office/drawing/2014/main" id="{3BD322FA-BAA8-7951-98F1-C3DD149CCC6E}"/>
                </a:ext>
              </a:extLst>
            </p:cNvPr>
            <p:cNvSpPr txBox="1">
              <a:spLocks/>
            </p:cNvSpPr>
            <p:nvPr/>
          </p:nvSpPr>
          <p:spPr>
            <a:xfrm>
              <a:off x="2474844" y="2123534"/>
              <a:ext cx="2556013" cy="83109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dirty="0"/>
                <a:t>System or </a:t>
              </a:r>
              <a:r>
                <a:rPr lang="en-GB" b="1" dirty="0"/>
                <a:t>E</a:t>
              </a:r>
              <a:r>
                <a:rPr lang="en-GB" dirty="0"/>
                <a:t>xtraction</a:t>
              </a:r>
            </a:p>
            <a:p>
              <a:pPr marL="0" indent="0" algn="ctr">
                <a:buNone/>
              </a:pPr>
              <a:r>
                <a:rPr lang="en-GB" dirty="0"/>
                <a:t>Layer</a:t>
              </a:r>
            </a:p>
            <a:p>
              <a:pPr marL="0" indent="0">
                <a:buNone/>
              </a:pPr>
              <a:endParaRPr lang="en-GB" dirty="0"/>
            </a:p>
          </p:txBody>
        </p:sp>
        <p:sp>
          <p:nvSpPr>
            <p:cNvPr id="5" name="Content Placeholder 2">
              <a:extLst>
                <a:ext uri="{FF2B5EF4-FFF2-40B4-BE49-F238E27FC236}">
                  <a16:creationId xmlns:a16="http://schemas.microsoft.com/office/drawing/2014/main" id="{F3AB4E54-7597-8756-46CA-08F458DE476D}"/>
                </a:ext>
              </a:extLst>
            </p:cNvPr>
            <p:cNvSpPr txBox="1">
              <a:spLocks/>
            </p:cNvSpPr>
            <p:nvPr/>
          </p:nvSpPr>
          <p:spPr>
            <a:xfrm>
              <a:off x="5114512" y="2145828"/>
              <a:ext cx="2556013" cy="7027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b="1"/>
                <a:t>T</a:t>
              </a:r>
              <a:r>
                <a:rPr lang="en-GB"/>
                <a:t>ransformation Layer</a:t>
              </a:r>
            </a:p>
            <a:p>
              <a:pPr marL="0" indent="0">
                <a:buNone/>
              </a:pPr>
              <a:endParaRPr lang="en-GB"/>
            </a:p>
          </p:txBody>
        </p:sp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795B5006-1F2D-4272-A925-C88282B9362A}"/>
                </a:ext>
              </a:extLst>
            </p:cNvPr>
            <p:cNvSpPr txBox="1">
              <a:spLocks/>
            </p:cNvSpPr>
            <p:nvPr/>
          </p:nvSpPr>
          <p:spPr>
            <a:xfrm>
              <a:off x="7754179" y="2145828"/>
              <a:ext cx="2556013" cy="7027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/>
                <a:t>Model (</a:t>
              </a:r>
              <a:r>
                <a:rPr lang="en-GB" b="1"/>
                <a:t>L</a:t>
              </a:r>
              <a:r>
                <a:rPr lang="en-GB"/>
                <a:t>oad) Layer</a:t>
              </a:r>
            </a:p>
            <a:p>
              <a:pPr marL="0" indent="0">
                <a:buNone/>
              </a:pPr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7259D7E-38F1-1A34-DD38-768CF5713D8D}"/>
              </a:ext>
            </a:extLst>
          </p:cNvPr>
          <p:cNvGrpSpPr/>
          <p:nvPr/>
        </p:nvGrpSpPr>
        <p:grpSpPr>
          <a:xfrm>
            <a:off x="2474844" y="7043790"/>
            <a:ext cx="7924696" cy="3966725"/>
            <a:chOff x="2474844" y="3115245"/>
            <a:chExt cx="7924696" cy="3966725"/>
          </a:xfrm>
        </p:grpSpPr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DE494258-384A-3A8F-1062-033BD9E8775C}"/>
                </a:ext>
              </a:extLst>
            </p:cNvPr>
            <p:cNvSpPr txBox="1">
              <a:spLocks/>
            </p:cNvSpPr>
            <p:nvPr/>
          </p:nvSpPr>
          <p:spPr>
            <a:xfrm>
              <a:off x="2474844" y="3115246"/>
              <a:ext cx="2639668" cy="374521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>
                  <a:solidFill>
                    <a:schemeClr val="accent2"/>
                  </a:solidFill>
                </a:rPr>
                <a:t>Connect to the controls system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Load data from a database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Load data from a file</a:t>
              </a:r>
            </a:p>
            <a:p>
              <a:pPr marL="0" indent="0">
                <a:buNone/>
              </a:pPr>
              <a:endParaRPr lang="en-GB" dirty="0"/>
            </a:p>
          </p:txBody>
        </p:sp>
        <p:sp>
          <p:nvSpPr>
            <p:cNvPr id="9" name="Content Placeholder 2">
              <a:extLst>
                <a:ext uri="{FF2B5EF4-FFF2-40B4-BE49-F238E27FC236}">
                  <a16:creationId xmlns:a16="http://schemas.microsoft.com/office/drawing/2014/main" id="{0A7F1305-9E57-8568-A8DA-8E97057CF7C1}"/>
                </a:ext>
              </a:extLst>
            </p:cNvPr>
            <p:cNvSpPr txBox="1">
              <a:spLocks/>
            </p:cNvSpPr>
            <p:nvPr/>
          </p:nvSpPr>
          <p:spPr>
            <a:xfrm>
              <a:off x="5115752" y="3115245"/>
              <a:ext cx="2639668" cy="39667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>
                  <a:solidFill>
                    <a:schemeClr val="accent2"/>
                  </a:solidFill>
                </a:rPr>
                <a:t>Collect samples into a data frame.</a:t>
              </a:r>
            </a:p>
            <a:p>
              <a:r>
                <a:rPr lang="en-GB" sz="1800">
                  <a:solidFill>
                    <a:schemeClr val="accent2"/>
                  </a:solidFill>
                </a:rPr>
                <a:t>Basic transformations </a:t>
              </a:r>
            </a:p>
            <a:p>
              <a:r>
                <a:rPr lang="en-GB" sz="1800">
                  <a:solidFill>
                    <a:schemeClr val="accent2"/>
                  </a:solidFill>
                </a:rPr>
                <a:t>Window time-series data</a:t>
              </a:r>
            </a:p>
          </p:txBody>
        </p:sp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0AF27E6D-F5EE-D653-7D21-DEF400614C4E}"/>
                </a:ext>
              </a:extLst>
            </p:cNvPr>
            <p:cNvSpPr txBox="1">
              <a:spLocks/>
            </p:cNvSpPr>
            <p:nvPr/>
          </p:nvSpPr>
          <p:spPr>
            <a:xfrm>
              <a:off x="7759872" y="3115245"/>
              <a:ext cx="2639668" cy="39667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>
                  <a:solidFill>
                    <a:schemeClr val="accent2"/>
                  </a:solidFill>
                </a:rPr>
                <a:t>Evaluate data sample against an algorithm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6FD1C82-CBCE-DD24-91FF-81C82D2021F5}"/>
              </a:ext>
            </a:extLst>
          </p:cNvPr>
          <p:cNvGrpSpPr/>
          <p:nvPr/>
        </p:nvGrpSpPr>
        <p:grpSpPr>
          <a:xfrm>
            <a:off x="2627244" y="3132183"/>
            <a:ext cx="7924696" cy="3966725"/>
            <a:chOff x="2474844" y="3115245"/>
            <a:chExt cx="7924696" cy="3966725"/>
          </a:xfrm>
        </p:grpSpPr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13EFAA68-4A54-C1D5-FFD0-53EE7B5704FE}"/>
                </a:ext>
              </a:extLst>
            </p:cNvPr>
            <p:cNvSpPr txBox="1">
              <a:spLocks/>
            </p:cNvSpPr>
            <p:nvPr/>
          </p:nvSpPr>
          <p:spPr>
            <a:xfrm>
              <a:off x="2474844" y="3115246"/>
              <a:ext cx="2639668" cy="374521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>
                  <a:solidFill>
                    <a:schemeClr val="accent2"/>
                  </a:solidFill>
                </a:rPr>
                <a:t>p4p getter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p4p-server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Kafka-epics </a:t>
              </a:r>
            </a:p>
            <a:p>
              <a:pPr marL="0" indent="0">
                <a:buNone/>
              </a:pPr>
              <a:endParaRPr lang="en-GB" dirty="0"/>
            </a:p>
          </p:txBody>
        </p:sp>
        <p:sp>
          <p:nvSpPr>
            <p:cNvPr id="16" name="Content Placeholder 2">
              <a:extLst>
                <a:ext uri="{FF2B5EF4-FFF2-40B4-BE49-F238E27FC236}">
                  <a16:creationId xmlns:a16="http://schemas.microsoft.com/office/drawing/2014/main" id="{CEC2FFF4-A6EB-1CC1-E75B-BAC5F6844A03}"/>
                </a:ext>
              </a:extLst>
            </p:cNvPr>
            <p:cNvSpPr txBox="1">
              <a:spLocks/>
            </p:cNvSpPr>
            <p:nvPr/>
          </p:nvSpPr>
          <p:spPr>
            <a:xfrm>
              <a:off x="5115752" y="3115245"/>
              <a:ext cx="2639668" cy="39667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>
                  <a:solidFill>
                    <a:schemeClr val="accent2"/>
                  </a:solidFill>
                </a:rPr>
                <a:t>Simple transformer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Passthrough transformer 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Array to image – Kafka specific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Compound transformer (legacy)</a:t>
              </a:r>
            </a:p>
            <a:p>
              <a:endParaRPr lang="en-GB" sz="1800" dirty="0">
                <a:solidFill>
                  <a:schemeClr val="accent2"/>
                </a:solidFill>
              </a:endParaRPr>
            </a:p>
          </p:txBody>
        </p:sp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AE1AC271-29FD-5C80-620E-C6F498B8FDF9}"/>
                </a:ext>
              </a:extLst>
            </p:cNvPr>
            <p:cNvSpPr txBox="1">
              <a:spLocks/>
            </p:cNvSpPr>
            <p:nvPr/>
          </p:nvSpPr>
          <p:spPr>
            <a:xfrm>
              <a:off x="7759872" y="3115245"/>
              <a:ext cx="2639668" cy="39667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rgbClr val="676767"/>
                  </a:solidFill>
                  <a:latin typeface="+mn-lt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 err="1">
                  <a:solidFill>
                    <a:schemeClr val="accent2"/>
                  </a:solidFill>
                </a:rPr>
                <a:t>Ml</a:t>
              </a:r>
              <a:r>
                <a:rPr lang="en-GB" sz="1800" dirty="0">
                  <a:solidFill>
                    <a:schemeClr val="accent2"/>
                  </a:solidFill>
                </a:rPr>
                <a:t> Flow model getter</a:t>
              </a:r>
            </a:p>
            <a:p>
              <a:r>
                <a:rPr lang="en-GB" sz="1800" dirty="0">
                  <a:solidFill>
                    <a:schemeClr val="accent2"/>
                  </a:solidFill>
                </a:rPr>
                <a:t>Local model getter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92108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riangle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Pattern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Blank Layout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C5EC9B4F0AE1E43831B1672331DDF1F" ma:contentTypeVersion="17" ma:contentTypeDescription="Create a new document." ma:contentTypeScope="" ma:versionID="77c4b8645ed5f27a07715d17542b430e">
  <xsd:schema xmlns:xsd="http://www.w3.org/2001/XMLSchema" xmlns:xs="http://www.w3.org/2001/XMLSchema" xmlns:p="http://schemas.microsoft.com/office/2006/metadata/properties" xmlns:ns3="06f71b3c-1bac-4c16-a8eb-d095a1188937" xmlns:ns4="faa47de4-413f-4613-ab15-c264d41f3bba" targetNamespace="http://schemas.microsoft.com/office/2006/metadata/properties" ma:root="true" ma:fieldsID="1aaef3552dbeef39fbef6ad08f0a1ba4" ns3:_="" ns4:_="">
    <xsd:import namespace="06f71b3c-1bac-4c16-a8eb-d095a1188937"/>
    <xsd:import namespace="faa47de4-413f-4613-ab15-c264d41f3bb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CR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f71b3c-1bac-4c16-a8eb-d095a11889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47de4-413f-4613-ab15-c264d41f3bb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6f71b3c-1bac-4c16-a8eb-d095a1188937" xsi:nil="true"/>
  </documentManagement>
</p:properties>
</file>

<file path=customXml/itemProps1.xml><?xml version="1.0" encoding="utf-8"?>
<ds:datastoreItem xmlns:ds="http://schemas.openxmlformats.org/officeDocument/2006/customXml" ds:itemID="{A4E4696F-919C-4C60-9BD0-2CAA3FE2D634}">
  <ds:schemaRefs>
    <ds:schemaRef ds:uri="06f71b3c-1bac-4c16-a8eb-d095a1188937"/>
    <ds:schemaRef ds:uri="faa47de4-413f-4613-ab15-c264d41f3bb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CB8F5E0-6443-4F3B-85F5-E23BF401A0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62D15E-264E-46BA-8227-F78B9A4A7183}">
  <ds:schemaRefs>
    <ds:schemaRef ds:uri="06f71b3c-1bac-4c16-a8eb-d095a1188937"/>
    <ds:schemaRef ds:uri="faa47de4-413f-4613-ab15-c264d41f3bb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3935</Words>
  <Application>Microsoft Office PowerPoint</Application>
  <PresentationFormat>Widescreen</PresentationFormat>
  <Paragraphs>1020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Wingdings</vt:lpstr>
      <vt:lpstr>Roboto</vt:lpstr>
      <vt:lpstr>Arial</vt:lpstr>
      <vt:lpstr>Verdana</vt:lpstr>
      <vt:lpstr>Moderat Medium</vt:lpstr>
      <vt:lpstr>Consolas</vt:lpstr>
      <vt:lpstr>Calibri</vt:lpstr>
      <vt:lpstr>Aptos</vt:lpstr>
      <vt:lpstr>1_Title slide</vt:lpstr>
      <vt:lpstr>2_Triangles</vt:lpstr>
      <vt:lpstr>3_Pattern</vt:lpstr>
      <vt:lpstr>4_Blank Layouts</vt:lpstr>
      <vt:lpstr>Poly-Lithic: Standardising model deployment</vt:lpstr>
      <vt:lpstr>Outline</vt:lpstr>
      <vt:lpstr>Common ML challenges</vt:lpstr>
      <vt:lpstr>Common ML challenges</vt:lpstr>
      <vt:lpstr>Project History</vt:lpstr>
      <vt:lpstr>Project History</vt:lpstr>
      <vt:lpstr>Poly-Lithic</vt:lpstr>
      <vt:lpstr>Poly-Lithic</vt:lpstr>
      <vt:lpstr>Poly-Lithic</vt:lpstr>
      <vt:lpstr>Poly-Lithic</vt:lpstr>
      <vt:lpstr>Poly-Lithic</vt:lpstr>
      <vt:lpstr>Poly-Lithic</vt:lpstr>
      <vt:lpstr>Poly-Lithic</vt:lpstr>
      <vt:lpstr>Poly-Lithic</vt:lpstr>
      <vt:lpstr>Poly-Lithic</vt:lpstr>
      <vt:lpstr>Poly-Lithic</vt:lpstr>
      <vt:lpstr>Deployment example – Astra Deployment</vt:lpstr>
      <vt:lpstr>Deployment example – Astra Deployment</vt:lpstr>
      <vt:lpstr>Deployment example – Astra Deployment</vt:lpstr>
      <vt:lpstr>Roadmap</vt:lpstr>
      <vt:lpstr>Questions?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 Stephanie (STFC,RAL,ISIS)</dc:creator>
  <cp:lastModifiedBy>Leputa, Mateusz (STFC,RAL,ISIS)</cp:lastModifiedBy>
  <cp:revision>129</cp:revision>
  <dcterms:created xsi:type="dcterms:W3CDTF">2023-01-10T12:41:06Z</dcterms:created>
  <dcterms:modified xsi:type="dcterms:W3CDTF">2025-04-08T23:20:52Z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0x010100CC5EC9B4F0AE1E43831B1672331DDF1F</vt:lpwstr>
  </property>
  <property fmtid="{D5CDD505-2E9C-101B-9397-08002B2CF9AE}" pid="3" name="MediaServiceImageTags">
    <vt:lpwstr/>
  </property>
</Properties>
</file>