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autoCompressPictures="0">
  <p:sldMasterIdLst>
    <p:sldMasterId id="2147483670" r:id="rId1"/>
  </p:sldMasterIdLst>
  <p:notesMasterIdLst>
    <p:notesMasterId r:id="rId32"/>
  </p:notesMasterIdLst>
  <p:sldIdLst>
    <p:sldId id="792" r:id="rId2"/>
    <p:sldId id="283" r:id="rId3"/>
    <p:sldId id="764" r:id="rId4"/>
    <p:sldId id="776" r:id="rId5"/>
    <p:sldId id="765" r:id="rId6"/>
    <p:sldId id="794" r:id="rId7"/>
    <p:sldId id="766" r:id="rId8"/>
    <p:sldId id="756" r:id="rId9"/>
    <p:sldId id="768" r:id="rId10"/>
    <p:sldId id="769" r:id="rId11"/>
    <p:sldId id="807" r:id="rId12"/>
    <p:sldId id="818" r:id="rId13"/>
    <p:sldId id="819" r:id="rId14"/>
    <p:sldId id="298" r:id="rId15"/>
    <p:sldId id="820" r:id="rId16"/>
    <p:sldId id="804" r:id="rId17"/>
    <p:sldId id="781" r:id="rId18"/>
    <p:sldId id="782" r:id="rId19"/>
    <p:sldId id="784" r:id="rId20"/>
    <p:sldId id="783" r:id="rId21"/>
    <p:sldId id="788" r:id="rId22"/>
    <p:sldId id="789" r:id="rId23"/>
    <p:sldId id="785" r:id="rId24"/>
    <p:sldId id="790" r:id="rId25"/>
    <p:sldId id="793" r:id="rId26"/>
    <p:sldId id="791" r:id="rId27"/>
    <p:sldId id="786" r:id="rId28"/>
    <p:sldId id="822" r:id="rId29"/>
    <p:sldId id="787" r:id="rId30"/>
    <p:sldId id="260" r:id="rId31"/>
  </p:sldIdLst>
  <p:sldSz cx="12192000" cy="6858000"/>
  <p:notesSz cx="6858000" cy="9144000"/>
  <p:embeddedFontLst>
    <p:embeddedFont>
      <p:font typeface="Calibri" panose="020F0502020204030204" pitchFamily="34" charset="0"/>
      <p:regular r:id="rId33"/>
      <p:bold r:id="rId34"/>
      <p:italic r:id="rId35"/>
      <p:boldItalic r:id="rId36"/>
    </p:embeddedFont>
    <p:embeddedFont>
      <p:font typeface="Calibri Light" panose="020F0302020204030204" pitchFamily="34" charset="0"/>
      <p:regular r:id="rId37"/>
      <p:italic r:id="rId38"/>
    </p:embeddedFont>
    <p:embeddedFont>
      <p:font typeface="Futura BdCn BT" panose="020B0706020204020204" pitchFamily="34" charset="0"/>
      <p:regular r:id="rId39"/>
    </p:embeddedFont>
    <p:embeddedFont>
      <p:font typeface="Futura Lt BT" panose="020B0402020204020303" pitchFamily="34" charset="0"/>
      <p:regular r:id="rId40"/>
      <p:italic r:id="rId41"/>
    </p:embeddedFont>
    <p:embeddedFont>
      <p:font typeface="Futura MdCn BT" panose="020B0506020204030203" pitchFamily="34" charset="0"/>
      <p:regular r:id="rId42"/>
    </p:embeddedFont>
    <p:embeddedFont>
      <p:font typeface="Futura XBlkCnIt BT" panose="020B0806020204090204" pitchFamily="34" charset="0"/>
      <p:regular r:id="rId4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9059"/>
    <a:srgbClr val="009900"/>
    <a:srgbClr val="AEBBC6"/>
    <a:srgbClr val="69B165"/>
    <a:srgbClr val="1C5068"/>
    <a:srgbClr val="A2B1BE"/>
    <a:srgbClr val="777777"/>
    <a:srgbClr val="328032"/>
    <a:srgbClr val="669900"/>
    <a:srgbClr val="4343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76603"/>
  </p:normalViewPr>
  <p:slideViewPr>
    <p:cSldViewPr snapToGrid="0">
      <p:cViewPr varScale="1">
        <p:scale>
          <a:sx n="113" d="100"/>
          <a:sy n="113" d="100"/>
        </p:scale>
        <p:origin x="45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7" d="100"/>
          <a:sy n="97" d="100"/>
        </p:scale>
        <p:origin x="3120" y="20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7.fntdata"/><Relationship Id="rId21" Type="http://schemas.openxmlformats.org/officeDocument/2006/relationships/slide" Target="slides/slide20.xml"/><Relationship Id="rId34" Type="http://schemas.openxmlformats.org/officeDocument/2006/relationships/font" Target="fonts/font2.fntdata"/><Relationship Id="rId42" Type="http://schemas.openxmlformats.org/officeDocument/2006/relationships/font" Target="fonts/font10.fntdata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font" Target="fonts/font5.fntdata"/><Relationship Id="rId40" Type="http://schemas.openxmlformats.org/officeDocument/2006/relationships/font" Target="fonts/font8.fntdata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3.fntdata"/><Relationship Id="rId43" Type="http://schemas.openxmlformats.org/officeDocument/2006/relationships/font" Target="fonts/font11.fntdata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1.fntdata"/><Relationship Id="rId38" Type="http://schemas.openxmlformats.org/officeDocument/2006/relationships/font" Target="fonts/font6.fntdata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font" Target="fonts/font9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rial" panose="020B0604020202020204" pitchFamily="34" charset="0"/>
              </a:defRPr>
            </a:lvl1pPr>
          </a:lstStyle>
          <a:p>
            <a:fld id="{DDC30C42-F1EA-EA44-9613-5E7947EE8325}" type="datetimeFigureOut">
              <a:rPr lang="en-US" smtClean="0"/>
              <a:pPr/>
              <a:t>4/8/2025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rial" panose="020B0604020202020204" pitchFamily="34" charset="0"/>
              </a:defRPr>
            </a:lvl1pPr>
          </a:lstStyle>
          <a:p>
            <a:fld id="{493BBF43-A868-D94C-A9CC-39C296714D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56744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128877-B7BA-405D-9EA7-AA70BB8D91C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6895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buFont typeface="Arial" panose="020B0604020202020204" pitchFamily="34" charset="0"/>
              <a:buNone/>
            </a:pPr>
            <a:r>
              <a:rPr lang="en-US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Guidelines: 6-8 bullets per slide; Use sentence fragments for bullets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To change the photo: Right-click on photo and select change photo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3BBF43-A868-D94C-A9CC-39C296714D2B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86705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128877-B7BA-405D-9EA7-AA70BB8D91C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4183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5BF14DA4-6BD3-41D0-ED7B-F5CF63D8E02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387975" y="0"/>
            <a:ext cx="6804025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C9795D8-36C7-9AC6-7BB0-2FA187F49B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1417" y="2125014"/>
            <a:ext cx="6297984" cy="919032"/>
          </a:xfrm>
        </p:spPr>
        <p:txBody>
          <a:bodyPr anchor="b">
            <a:noAutofit/>
          </a:bodyPr>
          <a:lstStyle>
            <a:lvl1pPr algn="l"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A76DAF6-7FAD-3329-1F2F-26D428433E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1416" y="3047266"/>
            <a:ext cx="6559241" cy="529861"/>
          </a:xfrm>
        </p:spPr>
        <p:txBody>
          <a:bodyPr>
            <a:noAutofit/>
          </a:bodyPr>
          <a:lstStyle>
            <a:lvl1pPr marL="0" indent="0" algn="l">
              <a:buNone/>
              <a:defRPr sz="2800">
                <a:solidFill>
                  <a:schemeClr val="accent3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25E06F63-AE6B-E540-C04D-8905B2EFD5B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96963" y="4244658"/>
            <a:ext cx="5999008" cy="529861"/>
          </a:xfrm>
        </p:spPr>
        <p:txBody>
          <a:bodyPr>
            <a:noAutofit/>
          </a:bodyPr>
          <a:lstStyle>
            <a:lvl1pPr marL="0" indent="0" algn="r"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2BCBF152-3CD9-3B8D-5C6A-83D9FE6F56E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096963" y="4775200"/>
            <a:ext cx="5999162" cy="501650"/>
          </a:xfrm>
        </p:spPr>
        <p:txBody>
          <a:bodyPr>
            <a:noAutofit/>
          </a:bodyPr>
          <a:lstStyle>
            <a:lvl1pPr marL="0" indent="0" algn="r"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946072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dy Slide - 1 Righ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27D567A-C123-96A9-1DD3-17C276C7D0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246796" y="665018"/>
            <a:ext cx="5945204" cy="448887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425B193-7653-FA58-7C69-56865C4DF7B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3982" y="80668"/>
            <a:ext cx="1355836" cy="423699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9A65267B-D68D-AD5F-98C2-6810944CC1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093" y="531951"/>
            <a:ext cx="5785319" cy="678664"/>
          </a:xfrm>
        </p:spPr>
        <p:txBody>
          <a:bodyPr anchor="b">
            <a:noAutofit/>
          </a:bodyPr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80D2211A-9B16-224E-FFC5-4225BAB41A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09093" y="1319201"/>
            <a:ext cx="5785319" cy="4891433"/>
          </a:xfrm>
        </p:spPr>
        <p:txBody>
          <a:bodyPr>
            <a:no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7" name="Footer Placeholder 5">
            <a:extLst>
              <a:ext uri="{FF2B5EF4-FFF2-40B4-BE49-F238E27FC236}">
                <a16:creationId xmlns:a16="http://schemas.microsoft.com/office/drawing/2014/main" id="{AA5FB620-142D-2BE0-8116-9FAAA7F693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30592"/>
            <a:ext cx="4114800" cy="365125"/>
          </a:xfrm>
          <a:prstGeom prst="rect">
            <a:avLst/>
          </a:prstGeom>
        </p:spPr>
        <p:txBody>
          <a:bodyPr anchor="ctr"/>
          <a:lstStyle>
            <a:lvl1pPr algn="ctr">
              <a:defRPr sz="100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>
            <a:extLst>
              <a:ext uri="{FF2B5EF4-FFF2-40B4-BE49-F238E27FC236}">
                <a16:creationId xmlns:a16="http://schemas.microsoft.com/office/drawing/2014/main" id="{85A35A3C-EFCE-E977-5D10-513BA05CDE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4000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000">
                <a:latin typeface="Arial" panose="020B0604020202020204" pitchFamily="34" charset="0"/>
              </a:defRPr>
            </a:lvl1pPr>
          </a:lstStyle>
          <a:p>
            <a:fld id="{7D1BE87E-F0DE-A44C-894B-E142BEB21E4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FD481F92-CD79-AD15-7CA5-87C78AC695B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1726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>
              <a:defRPr sz="1000">
                <a:latin typeface="Arial" panose="020B0604020202020204" pitchFamily="34" charset="0"/>
              </a:defRPr>
            </a:lvl1pPr>
          </a:lstStyle>
          <a:p>
            <a:fld id="{CAADF119-FBE4-4B30-887E-7063E5FE77D4}" type="datetime1">
              <a:rPr lang="en-US" smtClean="0"/>
              <a:t>4/8/2025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DB17564-960C-4BE2-AE3B-9E042530BCE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3982" y="80668"/>
            <a:ext cx="1355836" cy="423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9138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Slide - No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99465704-2370-60F7-6005-D0288DFD87A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3444"/>
            <a:ext cx="12191999" cy="678664"/>
          </a:xfrm>
        </p:spPr>
        <p:txBody>
          <a:bodyPr anchor="b">
            <a:noAutofit/>
          </a:bodyPr>
          <a:lstStyle>
            <a:lvl1pPr algn="ctr">
              <a:defRPr sz="360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D0A29258-15C1-6FB2-52AC-108985A071C8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75501" y="780176"/>
            <a:ext cx="11836866" cy="1375792"/>
          </a:xfrm>
        </p:spPr>
        <p:txBody>
          <a:bodyPr>
            <a:noAutofit/>
          </a:bodyPr>
          <a:lstStyle>
            <a:lvl1pPr marL="342900" indent="-342900">
              <a:buFont typeface="Arial" panose="020B0604020202020204" pitchFamily="34" charset="0"/>
              <a:buChar char="•"/>
              <a:defRPr sz="2800">
                <a:solidFill>
                  <a:schemeClr val="tx2"/>
                </a:solidFill>
                <a:latin typeface="+mj-lt"/>
              </a:defRPr>
            </a:lvl1pPr>
            <a:lvl2pPr marL="742950" indent="-285750">
              <a:buFont typeface="Wingdings" panose="05000000000000000000" pitchFamily="2" charset="2"/>
              <a:buChar char="ü"/>
              <a:defRPr sz="2400">
                <a:solidFill>
                  <a:schemeClr val="bg2"/>
                </a:solidFill>
                <a:latin typeface="+mj-lt"/>
              </a:defRPr>
            </a:lvl2pPr>
            <a:lvl3pPr marL="1085850" indent="-171450">
              <a:buFont typeface="Wingdings" panose="05000000000000000000" pitchFamily="2" charset="2"/>
              <a:buChar char="§"/>
              <a:defRPr sz="2000" i="1">
                <a:solidFill>
                  <a:schemeClr val="accent3"/>
                </a:solidFill>
                <a:latin typeface="+mj-lt"/>
              </a:defRPr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Text</a:t>
            </a:r>
          </a:p>
          <a:p>
            <a:pPr lvl="1"/>
            <a:r>
              <a:rPr lang="en-US" dirty="0">
                <a:latin typeface="+mj-lt"/>
              </a:rPr>
              <a:t>Text</a:t>
            </a:r>
          </a:p>
          <a:p>
            <a:pPr lvl="2"/>
            <a:r>
              <a:rPr lang="en-US" dirty="0">
                <a:latin typeface="+mj-lt"/>
              </a:rPr>
              <a:t>text</a:t>
            </a:r>
            <a:endParaRPr lang="en-US" dirty="0"/>
          </a:p>
        </p:txBody>
      </p:sp>
      <p:sp>
        <p:nvSpPr>
          <p:cNvPr id="4" name="Slide Number Placeholder 6">
            <a:extLst>
              <a:ext uri="{FF2B5EF4-FFF2-40B4-BE49-F238E27FC236}">
                <a16:creationId xmlns:a16="http://schemas.microsoft.com/office/drawing/2014/main" id="{944E86B8-08A1-6B0A-9E8F-1A2C025256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97835" y="6506761"/>
            <a:ext cx="2743200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latin typeface="+mj-lt"/>
              </a:defRPr>
            </a:lvl1pPr>
          </a:lstStyle>
          <a:p>
            <a:fld id="{7D1BE87E-F0DE-A44C-894B-E142BEB21E4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D72F205-0884-4182-ADD8-D44EB482580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1568" y="6492240"/>
            <a:ext cx="1170431" cy="365760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67B1CF0-E33C-453D-B462-DD343B40F4FF}"/>
              </a:ext>
            </a:extLst>
          </p:cNvPr>
          <p:cNvCxnSpPr>
            <a:cxnSpLocks/>
          </p:cNvCxnSpPr>
          <p:nvPr userDrawn="1"/>
        </p:nvCxnSpPr>
        <p:spPr>
          <a:xfrm>
            <a:off x="689871" y="682108"/>
            <a:ext cx="10823329" cy="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Footer Placeholder 5">
            <a:extLst>
              <a:ext uri="{FF2B5EF4-FFF2-40B4-BE49-F238E27FC236}">
                <a16:creationId xmlns:a16="http://schemas.microsoft.com/office/drawing/2014/main" id="{33FC4E4E-C7DA-49DD-91E8-8DC8BA34BF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81042"/>
            <a:ext cx="4114800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latin typeface="+mj-lt"/>
              </a:defRPr>
            </a:lvl1pPr>
          </a:lstStyle>
          <a:p>
            <a:pPr algn="l"/>
            <a:r>
              <a:rPr lang="en-US" dirty="0"/>
              <a:t>2025 ICFA ML Workshop </a:t>
            </a:r>
          </a:p>
        </p:txBody>
      </p:sp>
    </p:spTree>
    <p:extLst>
      <p:ext uri="{BB962C8B-B14F-4D97-AF65-F5344CB8AC3E}">
        <p14:creationId xmlns:p14="http://schemas.microsoft.com/office/powerpoint/2010/main" val="2911454334"/>
      </p:ext>
    </p:extLst>
  </p:cSld>
  <p:clrMapOvr>
    <a:masterClrMapping/>
  </p:clrMapOvr>
  <p:hf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ody Slide - No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99465704-2370-60F7-6005-D0288DFD87A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3444"/>
            <a:ext cx="12191999" cy="678664"/>
          </a:xfrm>
        </p:spPr>
        <p:txBody>
          <a:bodyPr anchor="b">
            <a:noAutofit/>
          </a:bodyPr>
          <a:lstStyle>
            <a:lvl1pPr algn="ctr">
              <a:defRPr sz="360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D0A29258-15C1-6FB2-52AC-108985A071C8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75501" y="780176"/>
            <a:ext cx="11836866" cy="5354958"/>
          </a:xfrm>
        </p:spPr>
        <p:txBody>
          <a:bodyPr>
            <a:noAutofit/>
          </a:bodyPr>
          <a:lstStyle>
            <a:lvl1pPr marL="342900" indent="-342900">
              <a:buFont typeface="Arial" panose="020B0604020202020204" pitchFamily="34" charset="0"/>
              <a:buChar char="•"/>
              <a:defRPr sz="28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4" name="Slide Number Placeholder 6">
            <a:extLst>
              <a:ext uri="{FF2B5EF4-FFF2-40B4-BE49-F238E27FC236}">
                <a16:creationId xmlns:a16="http://schemas.microsoft.com/office/drawing/2014/main" id="{944E86B8-08A1-6B0A-9E8F-1A2C025256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97835" y="6506761"/>
            <a:ext cx="2743200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latin typeface="+mj-lt"/>
              </a:defRPr>
            </a:lvl1pPr>
          </a:lstStyle>
          <a:p>
            <a:fld id="{7D1BE87E-F0DE-A44C-894B-E142BEB21E4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D72F205-0884-4182-ADD8-D44EB482580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6163" y="6422468"/>
            <a:ext cx="1355836" cy="423699"/>
          </a:xfrm>
          <a:prstGeom prst="rect">
            <a:avLst/>
          </a:prstGeom>
        </p:spPr>
      </p:pic>
      <p:sp>
        <p:nvSpPr>
          <p:cNvPr id="16" name="Footer Placeholder 5">
            <a:extLst>
              <a:ext uri="{FF2B5EF4-FFF2-40B4-BE49-F238E27FC236}">
                <a16:creationId xmlns:a16="http://schemas.microsoft.com/office/drawing/2014/main" id="{33FC4E4E-C7DA-49DD-91E8-8DC8BA34BF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81042"/>
            <a:ext cx="4114800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latin typeface="+mj-lt"/>
              </a:defRPr>
            </a:lvl1pPr>
          </a:lstStyle>
          <a:p>
            <a:pPr algn="l"/>
            <a:r>
              <a:rPr lang="en-US" dirty="0"/>
              <a:t>2025 ICFA ML Workshop </a:t>
            </a:r>
          </a:p>
        </p:txBody>
      </p:sp>
    </p:spTree>
    <p:extLst>
      <p:ext uri="{BB962C8B-B14F-4D97-AF65-F5344CB8AC3E}">
        <p14:creationId xmlns:p14="http://schemas.microsoft.com/office/powerpoint/2010/main" val="3569225723"/>
      </p:ext>
    </p:extLst>
  </p:cSld>
  <p:clrMapOvr>
    <a:masterClrMapping/>
  </p:clrMapOvr>
  <p:hf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dy Slide - Slate Two Photos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17BE5B-D462-52DE-1421-03616B30BC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093" y="531951"/>
            <a:ext cx="5785319" cy="678664"/>
          </a:xfrm>
        </p:spPr>
        <p:txBody>
          <a:bodyPr anchor="b">
            <a:no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27D567A-C123-96A9-1DD3-17C276C7D0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246796" y="549107"/>
            <a:ext cx="5945204" cy="276398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A92B06-2663-62EC-E8B1-7567E866D3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09093" y="1319201"/>
            <a:ext cx="5785319" cy="4891433"/>
          </a:xfr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pic>
        <p:nvPicPr>
          <p:cNvPr id="11" name="Picture 10" descr="Logo, company name&#10;&#10;Description automatically generated">
            <a:extLst>
              <a:ext uri="{FF2B5EF4-FFF2-40B4-BE49-F238E27FC236}">
                <a16:creationId xmlns:a16="http://schemas.microsoft.com/office/drawing/2014/main" id="{59AD2392-E6B3-D73D-424E-42A0157E1CA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69331" y="-12193"/>
            <a:ext cx="1474015" cy="574180"/>
          </a:xfrm>
          <a:prstGeom prst="rect">
            <a:avLst/>
          </a:prstGeom>
        </p:spPr>
      </p:pic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02C1D150-46A5-C3E3-0093-1693429B2A69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246796" y="3446653"/>
            <a:ext cx="5945204" cy="276398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Footer Placeholder 5">
            <a:extLst>
              <a:ext uri="{FF2B5EF4-FFF2-40B4-BE49-F238E27FC236}">
                <a16:creationId xmlns:a16="http://schemas.microsoft.com/office/drawing/2014/main" id="{DF46FADE-5392-BCFC-BAD6-D700EFBD77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30592"/>
            <a:ext cx="4114800" cy="365125"/>
          </a:xfrm>
          <a:prstGeom prst="rect">
            <a:avLst/>
          </a:prstGeom>
        </p:spPr>
        <p:txBody>
          <a:bodyPr anchor="ctr"/>
          <a:lstStyle>
            <a:lvl1pPr algn="ctr">
              <a:defRPr sz="100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6">
            <a:extLst>
              <a:ext uri="{FF2B5EF4-FFF2-40B4-BE49-F238E27FC236}">
                <a16:creationId xmlns:a16="http://schemas.microsoft.com/office/drawing/2014/main" id="{4B37EFF6-260E-A1F5-FF79-F0ABEF7A2E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4000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00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fld id="{7D1BE87E-F0DE-A44C-894B-E142BEB21E4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71D8BB-52A9-22B5-DB17-DA5C2307245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1726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>
              <a:defRPr sz="100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fld id="{84D608DB-8471-438C-96F2-BF69B78E0782}" type="datetime1">
              <a:rPr lang="en-US" smtClean="0"/>
              <a:t>4/8/2025</a:t>
            </a:fld>
            <a:endParaRPr lang="en-US" dirty="0"/>
          </a:p>
        </p:txBody>
      </p:sp>
      <p:pic>
        <p:nvPicPr>
          <p:cNvPr id="13" name="Picture 12" descr="Logo, company name&#10;&#10;Description automatically generated">
            <a:extLst>
              <a:ext uri="{FF2B5EF4-FFF2-40B4-BE49-F238E27FC236}">
                <a16:creationId xmlns:a16="http://schemas.microsoft.com/office/drawing/2014/main" id="{D19EE4BA-CD94-40C8-BA88-88F35B10B1E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69331" y="-12193"/>
            <a:ext cx="1474015" cy="574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70324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dy Slide - Grey 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27D567A-C123-96A9-1DD3-17C276C7D0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246796" y="1361305"/>
            <a:ext cx="5945204" cy="448887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9A65267B-D68D-AD5F-98C2-6810944CC18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3444"/>
            <a:ext cx="12192000" cy="678664"/>
          </a:xfrm>
        </p:spPr>
        <p:txBody>
          <a:bodyPr anchor="b">
            <a:noAutofit/>
          </a:bodyPr>
          <a:lstStyle>
            <a:lvl1pPr algn="ctr">
              <a:defRPr sz="36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80D2211A-9B16-224E-FFC5-4225BAB41A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59886" y="983283"/>
            <a:ext cx="5936114" cy="5300071"/>
          </a:xfrm>
        </p:spPr>
        <p:txBody>
          <a:bodyPr>
            <a:noAutofit/>
          </a:bodyPr>
          <a:lstStyle>
            <a:lvl1pPr marL="0" indent="0"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77E5CE1A-809C-DEBF-5077-24C3A3D42D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85236"/>
            <a:ext cx="4114800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latin typeface="+mj-lt"/>
              </a:defRPr>
            </a:lvl1pPr>
          </a:lstStyle>
          <a:p>
            <a:r>
              <a:rPr lang="en-US" dirty="0"/>
              <a:t>2025 ICFA ML Workshop</a:t>
            </a:r>
          </a:p>
        </p:txBody>
      </p:sp>
      <p:sp>
        <p:nvSpPr>
          <p:cNvPr id="9" name="Slide Number Placeholder 6">
            <a:extLst>
              <a:ext uri="{FF2B5EF4-FFF2-40B4-BE49-F238E27FC236}">
                <a16:creationId xmlns:a16="http://schemas.microsoft.com/office/drawing/2014/main" id="{6A59512F-10DA-5515-E4C4-B98127B248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875196" y="6485235"/>
            <a:ext cx="2743200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latin typeface="+mj-lt"/>
              </a:defRPr>
            </a:lvl1pPr>
          </a:lstStyle>
          <a:p>
            <a:fld id="{7D1BE87E-F0DE-A44C-894B-E142BEB21E4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FCFCA19-01CD-4B66-B389-82A12968C55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1569" y="6485235"/>
            <a:ext cx="1170431" cy="365760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C49ECE9-B37C-41BC-A34B-FB518A8B2694}"/>
              </a:ext>
            </a:extLst>
          </p:cNvPr>
          <p:cNvCxnSpPr>
            <a:cxnSpLocks/>
          </p:cNvCxnSpPr>
          <p:nvPr userDrawn="1"/>
        </p:nvCxnSpPr>
        <p:spPr>
          <a:xfrm>
            <a:off x="417229" y="691399"/>
            <a:ext cx="10823329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4860620"/>
      </p:ext>
    </p:extLst>
  </p:cSld>
  <p:clrMapOvr>
    <a:masterClrMapping/>
  </p:clrMapOvr>
  <p:hf hd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estion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7E41ED-F47F-85C7-0527-8C9FCCC7AD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0767" y="2759119"/>
            <a:ext cx="10053033" cy="880970"/>
          </a:xfrm>
        </p:spPr>
        <p:txBody>
          <a:bodyPr>
            <a:noAutofit/>
          </a:bodyPr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4" name="Picture 3" descr="Shape&#10;&#10;Description automatically generated with medium confidence">
            <a:extLst>
              <a:ext uri="{FF2B5EF4-FFF2-40B4-BE49-F238E27FC236}">
                <a16:creationId xmlns:a16="http://schemas.microsoft.com/office/drawing/2014/main" id="{3A830D66-7C16-31AC-766A-71753A6062A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81163" y="6152204"/>
            <a:ext cx="1639957" cy="490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63022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tro Slide">
    <p:bg>
      <p:bgPr>
        <a:blipFill dpi="0"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7E41ED-F47F-85C7-0527-8C9FCCC7AD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0766" y="1891183"/>
            <a:ext cx="10053033" cy="1325563"/>
          </a:xfrm>
        </p:spPr>
        <p:txBody>
          <a:bodyPr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7373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66E00-461C-440E-B98D-FE0712BB148C}" type="datetime1">
              <a:rPr lang="en-US" smtClean="0"/>
              <a:t>4/8/2025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04EEB-1E64-460C-BAC6-79B65A7269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1635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129" y="925484"/>
            <a:ext cx="10515600" cy="4351338"/>
          </a:xfrm>
        </p:spPr>
        <p:txBody>
          <a:bodyPr/>
          <a:lstStyle>
            <a:lvl1pPr>
              <a:defRPr>
                <a:solidFill>
                  <a:srgbClr val="14267B"/>
                </a:solidFill>
                <a:latin typeface="+mj-lt"/>
              </a:defRPr>
            </a:lvl1pPr>
            <a:lvl2pPr marL="685800" indent="-228600">
              <a:buFont typeface="Wingdings" panose="05000000000000000000" pitchFamily="2" charset="2"/>
              <a:buChar char="ü"/>
              <a:defRPr>
                <a:solidFill>
                  <a:srgbClr val="FF9E00"/>
                </a:solidFill>
                <a:latin typeface="Futura Lt BT" panose="020B0402020204020303" pitchFamily="34" charset="0"/>
              </a:defRPr>
            </a:lvl2pPr>
            <a:lvl3pPr>
              <a:defRPr i="1">
                <a:solidFill>
                  <a:srgbClr val="14267B"/>
                </a:solidFill>
                <a:latin typeface="Futura Lt BT" panose="020B0402020204020303" pitchFamily="34" charset="0"/>
              </a:defRPr>
            </a:lvl3pPr>
            <a:lvl4pPr>
              <a:defRPr>
                <a:latin typeface="Futura Lt BT" panose="020B0402020204020303" pitchFamily="34" charset="0"/>
              </a:defRPr>
            </a:lvl4pPr>
            <a:lvl5pPr>
              <a:defRPr>
                <a:latin typeface="Futura Lt BT" panose="020B0402020204020303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93503-A590-4BBA-B51D-EE48DF693613}" type="datetime1">
              <a:rPr lang="en-US" smtClean="0"/>
              <a:t>4/8/2025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7729" y="6333951"/>
            <a:ext cx="1371600" cy="444173"/>
          </a:xfrm>
          <a:prstGeom prst="rect">
            <a:avLst/>
          </a:prstGeom>
        </p:spPr>
      </p:pic>
      <p:sp>
        <p:nvSpPr>
          <p:cNvPr id="9" name="Slide Number Placeholder 2"/>
          <p:cNvSpPr txBox="1">
            <a:spLocks/>
          </p:cNvSpPr>
          <p:nvPr userDrawn="1"/>
        </p:nvSpPr>
        <p:spPr>
          <a:xfrm>
            <a:off x="5812095" y="6410756"/>
            <a:ext cx="5460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1FF04EEB-1E64-460C-BAC6-79B65A726962}" type="slidenum">
              <a:rPr lang="en-US" smtClean="0">
                <a:solidFill>
                  <a:srgbClr val="14267B"/>
                </a:solidFill>
                <a:latin typeface="+mj-lt"/>
              </a:rPr>
              <a:pPr algn="ctr"/>
              <a:t>‹#›</a:t>
            </a:fld>
            <a:endParaRPr lang="en-US" dirty="0">
              <a:solidFill>
                <a:srgbClr val="14267B"/>
              </a:solidFill>
              <a:latin typeface="+mj-lt"/>
            </a:endParaRPr>
          </a:p>
        </p:txBody>
      </p:sp>
      <p:sp>
        <p:nvSpPr>
          <p:cNvPr id="10" name="Rectangle 9"/>
          <p:cNvSpPr>
            <a:spLocks/>
          </p:cNvSpPr>
          <p:nvPr userDrawn="1"/>
        </p:nvSpPr>
        <p:spPr>
          <a:xfrm>
            <a:off x="95796" y="94212"/>
            <a:ext cx="11978640" cy="6675120"/>
          </a:xfrm>
          <a:prstGeom prst="rect">
            <a:avLst/>
          </a:prstGeom>
          <a:noFill/>
          <a:ln w="57150">
            <a:solidFill>
              <a:srgbClr val="14267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0" y="1"/>
            <a:ext cx="12192000" cy="831272"/>
          </a:xfrm>
        </p:spPr>
        <p:txBody>
          <a:bodyPr/>
          <a:lstStyle>
            <a:lvl1pPr>
              <a:defRPr>
                <a:solidFill>
                  <a:srgbClr val="14267B"/>
                </a:solidFill>
              </a:defRPr>
            </a:lvl1pPr>
          </a:lstStyle>
          <a:p>
            <a:pPr algn="ctr"/>
            <a:r>
              <a:rPr lang="en-US" sz="4000" dirty="0">
                <a:solidFill>
                  <a:srgbClr val="434343"/>
                </a:solidFill>
                <a:latin typeface="Futura BdCn BT" panose="020B0706020204020204" pitchFamily="34" charset="0"/>
              </a:rPr>
              <a:t>Title</a:t>
            </a:r>
            <a:endParaRPr lang="en-US" dirty="0">
              <a:solidFill>
                <a:srgbClr val="434343"/>
              </a:solidFill>
              <a:latin typeface="Futura BdCn BT" panose="020B0706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31572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ntent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6475" y="0"/>
            <a:ext cx="12208475" cy="728029"/>
          </a:xfrm>
        </p:spPr>
        <p:txBody>
          <a:bodyPr>
            <a:noAutofit/>
          </a:bodyPr>
          <a:lstStyle>
            <a:lvl1pPr algn="ctr">
              <a:defRPr sz="4000" b="1" cap="none" baseline="0">
                <a:solidFill>
                  <a:srgbClr val="414141"/>
                </a:solidFill>
                <a:latin typeface="Futura BdCn BT" panose="020B0706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1892" y="966055"/>
            <a:ext cx="11285837" cy="5381694"/>
          </a:xfrm>
        </p:spPr>
        <p:txBody>
          <a:bodyPr/>
          <a:lstStyle>
            <a:lvl1pPr>
              <a:defRPr sz="2200" baseline="0">
                <a:solidFill>
                  <a:srgbClr val="414141"/>
                </a:solidFill>
                <a:latin typeface="Arial" charset="0"/>
              </a:defRPr>
            </a:lvl1pPr>
            <a:lvl2pPr marL="685800" indent="-228600">
              <a:buFont typeface="Calibri" charset="-122"/>
              <a:buChar char="－"/>
              <a:defRPr sz="2000" baseline="0">
                <a:solidFill>
                  <a:srgbClr val="41414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rgbClr val="414141"/>
                </a:solidFill>
                <a:latin typeface="Arial" charset="0"/>
              </a:defRPr>
            </a:lvl3pPr>
            <a:lvl4pPr marL="1657350" indent="-285750">
              <a:buFont typeface="Calibri" charset="-122"/>
              <a:buChar char="－"/>
              <a:defRPr sz="1600" baseline="0">
                <a:solidFill>
                  <a:srgbClr val="41414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rgbClr val="414141"/>
                </a:solidFill>
                <a:latin typeface="Arial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-16475" y="735987"/>
            <a:ext cx="12208476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2310" y="6387401"/>
            <a:ext cx="1428001" cy="462435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>
            <a:off x="-16475" y="735987"/>
            <a:ext cx="12208476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2310" y="6387401"/>
            <a:ext cx="1428001" cy="462435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December 5, 2023</a:t>
            </a: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/>
            </a:lvl1pPr>
          </a:lstStyle>
          <a:p>
            <a:r>
              <a:rPr lang="en-US" dirty="0"/>
              <a:t>DOE AI/ML PI Exchange Meeting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/>
            </a:lvl1pPr>
          </a:lstStyle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1847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ansitions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7E41ED-F47F-85C7-0527-8C9FCCC7AD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0766" y="1891183"/>
            <a:ext cx="10053033" cy="1325563"/>
          </a:xfrm>
        </p:spPr>
        <p:txBody>
          <a:bodyPr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36327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dy Slide - 2 Photos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17BE5B-D462-52DE-1421-03616B30BC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093" y="531951"/>
            <a:ext cx="5785319" cy="678664"/>
          </a:xfrm>
        </p:spPr>
        <p:txBody>
          <a:bodyPr anchor="b">
            <a:noAutofit/>
          </a:bodyPr>
          <a:lstStyle>
            <a:lvl1pPr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27D567A-C123-96A9-1DD3-17C276C7D0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246796" y="549107"/>
            <a:ext cx="5945204" cy="2763982"/>
          </a:xfrm>
        </p:spPr>
        <p:txBody>
          <a:bodyPr>
            <a:no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A92B06-2663-62EC-E8B1-7567E866D3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09093" y="1319201"/>
            <a:ext cx="5785319" cy="4891433"/>
          </a:xfrm>
        </p:spPr>
        <p:txBody>
          <a:bodyPr>
            <a:no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F8DF632-CAE9-022C-6607-B217F56D5CC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3982" y="80668"/>
            <a:ext cx="1355836" cy="423699"/>
          </a:xfrm>
          <a:prstGeom prst="rect">
            <a:avLst/>
          </a:prstGeom>
        </p:spPr>
      </p:pic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02C1D150-46A5-C3E3-0093-1693429B2A69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246796" y="3446653"/>
            <a:ext cx="5945204" cy="2763982"/>
          </a:xfrm>
        </p:spPr>
        <p:txBody>
          <a:bodyPr>
            <a:no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Date Placeholder 4">
            <a:extLst>
              <a:ext uri="{FF2B5EF4-FFF2-40B4-BE49-F238E27FC236}">
                <a16:creationId xmlns:a16="http://schemas.microsoft.com/office/drawing/2014/main" id="{A6C8BEAD-C13B-93F9-6676-CE56FFBEEB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1726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>
              <a:defRPr sz="1000">
                <a:latin typeface="Arial" panose="020B0604020202020204" pitchFamily="34" charset="0"/>
              </a:defRPr>
            </a:lvl1pPr>
          </a:lstStyle>
          <a:p>
            <a:fld id="{EDB80F63-0339-4821-9425-EEBDE7EE0A50}" type="datetime1">
              <a:rPr lang="en-US" smtClean="0"/>
              <a:t>4/8/2025</a:t>
            </a:fld>
            <a:endParaRPr lang="en-US" dirty="0"/>
          </a:p>
        </p:txBody>
      </p:sp>
      <p:sp>
        <p:nvSpPr>
          <p:cNvPr id="11" name="Footer Placeholder 5">
            <a:extLst>
              <a:ext uri="{FF2B5EF4-FFF2-40B4-BE49-F238E27FC236}">
                <a16:creationId xmlns:a16="http://schemas.microsoft.com/office/drawing/2014/main" id="{9B986840-5762-4DAF-7AD9-5F837D0622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30592"/>
            <a:ext cx="4114800" cy="365125"/>
          </a:xfrm>
          <a:prstGeom prst="rect">
            <a:avLst/>
          </a:prstGeom>
        </p:spPr>
        <p:txBody>
          <a:bodyPr anchor="ctr"/>
          <a:lstStyle>
            <a:lvl1pPr algn="ctr">
              <a:defRPr sz="100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3" name="Slide Number Placeholder 6">
            <a:extLst>
              <a:ext uri="{FF2B5EF4-FFF2-40B4-BE49-F238E27FC236}">
                <a16:creationId xmlns:a16="http://schemas.microsoft.com/office/drawing/2014/main" id="{1E2F678D-103F-49D4-B531-CA075474F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0371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000">
                <a:latin typeface="Arial" panose="020B0604020202020204" pitchFamily="34" charset="0"/>
              </a:defRPr>
            </a:lvl1pPr>
          </a:lstStyle>
          <a:p>
            <a:fld id="{7D1BE87E-F0DE-A44C-894B-E142BEB21E4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B721D4D-BA71-46BF-9E11-753BC33668E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3982" y="80668"/>
            <a:ext cx="1355836" cy="423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3202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dy Slide - Top Photo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27D567A-C123-96A9-1DD3-17C276C7D0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8195"/>
            <a:ext cx="12192000" cy="342080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A92B06-2663-62EC-E8B1-7567E866D3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35924" y="3666870"/>
            <a:ext cx="5642016" cy="2414481"/>
          </a:xfr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718A1B46-8C31-1942-9CDD-F244EA45E1A6}"/>
              </a:ext>
            </a:extLst>
          </p:cNvPr>
          <p:cNvSpPr>
            <a:spLocks noGrp="1"/>
          </p:cNvSpPr>
          <p:nvPr>
            <p:ph type="body" sz="half" idx="13"/>
          </p:nvPr>
        </p:nvSpPr>
        <p:spPr>
          <a:xfrm>
            <a:off x="6103516" y="3666870"/>
            <a:ext cx="5642016" cy="2414481"/>
          </a:xfr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E2D036AA-9340-745D-7ECF-2C66965EE7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" y="531951"/>
            <a:ext cx="6094412" cy="678664"/>
          </a:xfrm>
        </p:spPr>
        <p:txBody>
          <a:bodyPr anchor="b">
            <a:no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 Click to edit Master title style</a:t>
            </a:r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E2354D38-C6CF-E355-ADC2-9780C4F402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30592"/>
            <a:ext cx="4114800" cy="365125"/>
          </a:xfrm>
          <a:prstGeom prst="rect">
            <a:avLst/>
          </a:prstGeom>
        </p:spPr>
        <p:txBody>
          <a:bodyPr anchor="ctr"/>
          <a:lstStyle>
            <a:lvl1pPr algn="ctr">
              <a:defRPr sz="100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6">
            <a:extLst>
              <a:ext uri="{FF2B5EF4-FFF2-40B4-BE49-F238E27FC236}">
                <a16:creationId xmlns:a16="http://schemas.microsoft.com/office/drawing/2014/main" id="{24DF5B5C-0FB6-281B-79D1-3AAEEBC738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4000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000">
                <a:latin typeface="Arial" panose="020B0604020202020204" pitchFamily="34" charset="0"/>
              </a:defRPr>
            </a:lvl1pPr>
          </a:lstStyle>
          <a:p>
            <a:fld id="{7D1BE87E-F0DE-A44C-894B-E142BEB21E4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Date Placeholder 4">
            <a:extLst>
              <a:ext uri="{FF2B5EF4-FFF2-40B4-BE49-F238E27FC236}">
                <a16:creationId xmlns:a16="http://schemas.microsoft.com/office/drawing/2014/main" id="{CE744EEC-877B-6658-1AF3-402C4637D61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1726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>
              <a:defRPr sz="1000">
                <a:latin typeface="Arial" panose="020B0604020202020204" pitchFamily="34" charset="0"/>
              </a:defRPr>
            </a:lvl1pPr>
          </a:lstStyle>
          <a:p>
            <a:fld id="{9AD7FFB5-2B44-4A61-A840-20A8B411001D}" type="datetime1">
              <a:rPr lang="en-US" smtClean="0"/>
              <a:t>4/8/2025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9518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dy Slide - 1 Photo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27D567A-C123-96A9-1DD3-17C276C7D0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246796" y="665018"/>
            <a:ext cx="5945204" cy="448887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F8DF632-CAE9-022C-6607-B217F56D5CC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3982" y="80668"/>
            <a:ext cx="1355836" cy="423699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F69CE8BE-367E-106F-0A1A-D4403D3CF3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093" y="531951"/>
            <a:ext cx="5785319" cy="678664"/>
          </a:xfrm>
        </p:spPr>
        <p:txBody>
          <a:bodyPr anchor="b">
            <a:noAutofit/>
          </a:bodyPr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EA0AC1C4-21D9-DD3B-28D1-1E97E488E1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09093" y="1319201"/>
            <a:ext cx="5785319" cy="4891433"/>
          </a:xfrm>
        </p:spPr>
        <p:txBody>
          <a:bodyPr>
            <a:no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Footer Placeholder 5">
            <a:extLst>
              <a:ext uri="{FF2B5EF4-FFF2-40B4-BE49-F238E27FC236}">
                <a16:creationId xmlns:a16="http://schemas.microsoft.com/office/drawing/2014/main" id="{A4AF7EA1-AC10-6B34-7D70-18A57ABFF3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30592"/>
            <a:ext cx="4114800" cy="365125"/>
          </a:xfrm>
          <a:prstGeom prst="rect">
            <a:avLst/>
          </a:prstGeom>
        </p:spPr>
        <p:txBody>
          <a:bodyPr anchor="ctr"/>
          <a:lstStyle>
            <a:lvl1pPr algn="ctr">
              <a:defRPr sz="100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id="{0B83816E-8201-5044-F359-AFD3FCE21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4000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000">
                <a:latin typeface="Arial" panose="020B0604020202020204" pitchFamily="34" charset="0"/>
              </a:defRPr>
            </a:lvl1pPr>
          </a:lstStyle>
          <a:p>
            <a:fld id="{7D1BE87E-F0DE-A44C-894B-E142BEB21E4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8CE785-B03D-6A9D-B2E7-6E9D526B228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1726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>
              <a:defRPr sz="1000">
                <a:latin typeface="Arial" panose="020B0604020202020204" pitchFamily="34" charset="0"/>
              </a:defRPr>
            </a:lvl1pPr>
          </a:lstStyle>
          <a:p>
            <a:fld id="{41AFAF23-1F56-4840-A737-495C4921DE94}" type="datetime1">
              <a:rPr lang="en-US" smtClean="0"/>
              <a:t>4/8/2025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6869AEF-C002-4444-8791-56AEEFBFD84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3982" y="80668"/>
            <a:ext cx="1355836" cy="423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3483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dy Slide - Circular Photo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27D567A-C123-96A9-1DD3-17C276C7D0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220496" y="531951"/>
            <a:ext cx="5971504" cy="567868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F8DF632-CAE9-022C-6607-B217F56D5CC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3982" y="80668"/>
            <a:ext cx="1355836" cy="423699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F69CE8BE-367E-106F-0A1A-D4403D3CF3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093" y="531951"/>
            <a:ext cx="5785319" cy="678664"/>
          </a:xfrm>
        </p:spPr>
        <p:txBody>
          <a:bodyPr anchor="b">
            <a:noAutofit/>
          </a:bodyPr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EA0AC1C4-21D9-DD3B-28D1-1E97E488E1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09093" y="1319201"/>
            <a:ext cx="5785319" cy="4891433"/>
          </a:xfrm>
        </p:spPr>
        <p:txBody>
          <a:bodyPr>
            <a:no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Footer Placeholder 5">
            <a:extLst>
              <a:ext uri="{FF2B5EF4-FFF2-40B4-BE49-F238E27FC236}">
                <a16:creationId xmlns:a16="http://schemas.microsoft.com/office/drawing/2014/main" id="{EF6ADE35-BF0E-DF23-D913-1DAA8CCD67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30592"/>
            <a:ext cx="4114800" cy="365125"/>
          </a:xfrm>
          <a:prstGeom prst="rect">
            <a:avLst/>
          </a:prstGeom>
        </p:spPr>
        <p:txBody>
          <a:bodyPr anchor="ctr"/>
          <a:lstStyle>
            <a:lvl1pPr algn="ctr">
              <a:defRPr sz="100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id="{BB898288-99FE-E6BE-FBE5-A3D4DE28F2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4000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000">
                <a:latin typeface="Arial" panose="020B0604020202020204" pitchFamily="34" charset="0"/>
              </a:defRPr>
            </a:lvl1pPr>
          </a:lstStyle>
          <a:p>
            <a:fld id="{7D1BE87E-F0DE-A44C-894B-E142BEB21E4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636C01-DAC5-C8E5-E590-A408A6BB455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1726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>
              <a:defRPr sz="1000">
                <a:latin typeface="Arial" panose="020B0604020202020204" pitchFamily="34" charset="0"/>
              </a:defRPr>
            </a:lvl1pPr>
          </a:lstStyle>
          <a:p>
            <a:fld id="{8063D29F-10D7-4725-BF37-BCBE1D282228}" type="datetime1">
              <a:rPr lang="en-US" smtClean="0"/>
              <a:t>4/8/2025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6F161EE-76CC-45E3-AC2B-F55638E7178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3982" y="80668"/>
            <a:ext cx="1355836" cy="423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78918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dy Slide - No Photos 2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25C33B-E0CB-3D46-9D0E-818453377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30592"/>
            <a:ext cx="4114800" cy="365125"/>
          </a:xfrm>
          <a:prstGeom prst="rect">
            <a:avLst/>
          </a:prstGeom>
        </p:spPr>
        <p:txBody>
          <a:bodyPr anchor="ctr" anchorCtr="0"/>
          <a:lstStyle>
            <a:lvl1pPr algn="ctr">
              <a:defRPr sz="100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4E25E4-5B52-F70B-5E1A-F65D7D4618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4000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000">
                <a:latin typeface="Arial" panose="020B0604020202020204" pitchFamily="34" charset="0"/>
              </a:defRPr>
            </a:lvl1pPr>
          </a:lstStyle>
          <a:p>
            <a:fld id="{7D1BE87E-F0DE-A44C-894B-E142BEB21E4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058F0D3-C01F-3256-0218-65AF71F7594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3982" y="80668"/>
            <a:ext cx="1355836" cy="423699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73F0606B-4EF8-C644-338C-2B63D06C1F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093" y="531951"/>
            <a:ext cx="11044707" cy="678664"/>
          </a:xfrm>
        </p:spPr>
        <p:txBody>
          <a:bodyPr anchor="b">
            <a:noAutofit/>
          </a:bodyPr>
          <a:lstStyle>
            <a:lvl1pPr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73B0BD89-A704-0E29-46BD-5C54BB3971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09094" y="1319201"/>
            <a:ext cx="11044706" cy="4891433"/>
          </a:xfr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C31EC031-12D9-ECFF-D858-559CF0816D2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1726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>
              <a:defRPr sz="1000">
                <a:latin typeface="Arial" panose="020B0604020202020204" pitchFamily="34" charset="0"/>
              </a:defRPr>
            </a:lvl1pPr>
          </a:lstStyle>
          <a:p>
            <a:fld id="{65A77A9B-52E9-4C6D-837D-58A3F8540DC7}" type="datetime1">
              <a:rPr lang="en-US" smtClean="0"/>
              <a:t>4/8/2025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E176E9F-8359-4E77-8769-BF761EF6EDE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3982" y="80668"/>
            <a:ext cx="1355836" cy="423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0409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dy Slide - Char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61F1912-9CBC-18CD-A6E2-D8584EE6F3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74062" y="1424693"/>
            <a:ext cx="5798137" cy="3804129"/>
          </a:xfrm>
        </p:spPr>
        <p:txBody>
          <a:bodyPr anchor="t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278444A-CE1E-BF31-5D75-39569219C36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36406" y="1424694"/>
            <a:ext cx="5018982" cy="4422313"/>
          </a:xfrm>
        </p:spPr>
        <p:txBody>
          <a:bodyPr anchor="t">
            <a:noAutofit/>
          </a:bodyPr>
          <a:lstStyle>
            <a:lvl1pPr marL="0" indent="0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7FC8732-2197-B9C7-FC84-CA5395C6506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3982" y="80668"/>
            <a:ext cx="1355836" cy="423699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0D9F4886-7D05-5680-AF1E-08F9985969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093" y="531951"/>
            <a:ext cx="11044707" cy="678664"/>
          </a:xfrm>
        </p:spPr>
        <p:txBody>
          <a:bodyPr anchor="b">
            <a:noAutofit/>
          </a:bodyPr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5">
            <a:extLst>
              <a:ext uri="{FF2B5EF4-FFF2-40B4-BE49-F238E27FC236}">
                <a16:creationId xmlns:a16="http://schemas.microsoft.com/office/drawing/2014/main" id="{C475642F-9965-9846-0682-55C7C6944A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30592"/>
            <a:ext cx="4114800" cy="365125"/>
          </a:xfrm>
          <a:prstGeom prst="rect">
            <a:avLst/>
          </a:prstGeom>
        </p:spPr>
        <p:txBody>
          <a:bodyPr anchor="ctr"/>
          <a:lstStyle>
            <a:lvl1pPr algn="ctr">
              <a:defRPr sz="100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7914D833-6B3E-46B1-EDE5-A7FD64C919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4000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000">
                <a:latin typeface="Arial" panose="020B0604020202020204" pitchFamily="34" charset="0"/>
              </a:defRPr>
            </a:lvl1pPr>
          </a:lstStyle>
          <a:p>
            <a:fld id="{7D1BE87E-F0DE-A44C-894B-E142BEB21E4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Date Placeholder 4">
            <a:extLst>
              <a:ext uri="{FF2B5EF4-FFF2-40B4-BE49-F238E27FC236}">
                <a16:creationId xmlns:a16="http://schemas.microsoft.com/office/drawing/2014/main" id="{0EA70E93-BE46-91B7-C94B-CF452506D78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1726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>
              <a:defRPr sz="1000">
                <a:latin typeface="Arial" panose="020B0604020202020204" pitchFamily="34" charset="0"/>
              </a:defRPr>
            </a:lvl1pPr>
          </a:lstStyle>
          <a:p>
            <a:fld id="{74AC1CC6-0B45-432C-B9F8-F3C20CF98313}" type="datetime1">
              <a:rPr lang="en-US" smtClean="0"/>
              <a:t>4/8/2025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8C10AA7-5409-41F3-BC4E-22F426FB6B3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3982" y="80668"/>
            <a:ext cx="1355836" cy="423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838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ody Slide - 1 Lef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17BE5B-D462-52DE-1421-03616B30BC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9584" y="674221"/>
            <a:ext cx="6057364" cy="716698"/>
          </a:xfrm>
        </p:spPr>
        <p:txBody>
          <a:bodyPr anchor="t">
            <a:noAutofit/>
          </a:bodyPr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27D567A-C123-96A9-1DD3-17C276C7D0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-1" y="659082"/>
            <a:ext cx="5550795" cy="344927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A92B06-2663-62EC-E8B1-7567E866D3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679584" y="1560773"/>
            <a:ext cx="6057364" cy="4659093"/>
          </a:xfr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425B193-7653-FA58-7C69-56865C4DF7B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3982" y="80668"/>
            <a:ext cx="1355836" cy="423699"/>
          </a:xfrm>
          <a:prstGeom prst="rect">
            <a:avLst/>
          </a:prstGeom>
        </p:spPr>
      </p:pic>
      <p:sp>
        <p:nvSpPr>
          <p:cNvPr id="11" name="Footer Placeholder 5">
            <a:extLst>
              <a:ext uri="{FF2B5EF4-FFF2-40B4-BE49-F238E27FC236}">
                <a16:creationId xmlns:a16="http://schemas.microsoft.com/office/drawing/2014/main" id="{B1BBB6AD-F5E7-2C7D-F208-959FE1C644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30592"/>
            <a:ext cx="4114800" cy="365125"/>
          </a:xfrm>
          <a:prstGeom prst="rect">
            <a:avLst/>
          </a:prstGeom>
        </p:spPr>
        <p:txBody>
          <a:bodyPr anchor="ctr"/>
          <a:lstStyle>
            <a:lvl1pPr algn="ctr">
              <a:defRPr sz="100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6">
            <a:extLst>
              <a:ext uri="{FF2B5EF4-FFF2-40B4-BE49-F238E27FC236}">
                <a16:creationId xmlns:a16="http://schemas.microsoft.com/office/drawing/2014/main" id="{E6658A98-A780-C524-1137-D3BF53A55A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4000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000">
                <a:latin typeface="Arial" panose="020B0604020202020204" pitchFamily="34" charset="0"/>
              </a:defRPr>
            </a:lvl1pPr>
          </a:lstStyle>
          <a:p>
            <a:fld id="{7D1BE87E-F0DE-A44C-894B-E142BEB21E4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91057C-FA10-F5DE-B4C8-C3931D750C8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1726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>
              <a:defRPr sz="1000">
                <a:latin typeface="Arial" panose="020B0604020202020204" pitchFamily="34" charset="0"/>
              </a:defRPr>
            </a:lvl1pPr>
          </a:lstStyle>
          <a:p>
            <a:fld id="{480ED2E1-3D77-48DC-8AFF-0FC8EA98F3DB}" type="datetime1">
              <a:rPr lang="en-US" smtClean="0"/>
              <a:t>4/8/2025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1C835BB-5A9A-4887-AD28-9C7DC0F8151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3982" y="80668"/>
            <a:ext cx="1355836" cy="423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647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0BD8159-AD9B-885B-18F2-9B7C42B96B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15885B-F131-1373-A6B2-E992A159BA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EC86D55-AA86-4418-BC5F-C51768C252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40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753F9866-9D6A-4E48-8AAE-F0F10B4380F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6144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7" r:id="rId12"/>
    <p:sldLayoutId id="2147483682" r:id="rId13"/>
    <p:sldLayoutId id="2147483683" r:id="rId14"/>
    <p:sldLayoutId id="2147483684" r:id="rId15"/>
    <p:sldLayoutId id="2147483650" r:id="rId16"/>
    <p:sldLayoutId id="2147483685" r:id="rId17"/>
    <p:sldLayoutId id="2147483686" r:id="rId18"/>
    <p:sldLayoutId id="2147483688" r:id="rId1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 baseline="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40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666BF0E6-5E91-47D2-BBCE-A7B77205FE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1"/>
            <a:ext cx="12192000" cy="27559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9ECF743-5281-48C3-B96C-F7F9C6E71A8A}"/>
              </a:ext>
            </a:extLst>
          </p:cNvPr>
          <p:cNvSpPr txBox="1"/>
          <p:nvPr/>
        </p:nvSpPr>
        <p:spPr>
          <a:xfrm>
            <a:off x="395297" y="690029"/>
            <a:ext cx="979834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solidFill>
                  <a:schemeClr val="tx2"/>
                </a:solidFill>
                <a:latin typeface="Futura MdCn BT" panose="020B0506020204030203" pitchFamily="34" charset="0"/>
              </a:rPr>
              <a:t>Graph Learning for Explainable Operation of Particle Accelerators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BFF988-2FBD-471B-9AD7-695BA75084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0657C-C643-4744-87E2-BA3F440256FB}" type="slidenum">
              <a:rPr lang="en-US" smtClean="0"/>
              <a:t>1</a:t>
            </a:fld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3DA9E20-ECC2-4895-AB9A-8014E56146FB}"/>
              </a:ext>
            </a:extLst>
          </p:cNvPr>
          <p:cNvSpPr txBox="1"/>
          <p:nvPr/>
        </p:nvSpPr>
        <p:spPr>
          <a:xfrm>
            <a:off x="474432" y="2924078"/>
            <a:ext cx="946543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u="sng" dirty="0">
                <a:solidFill>
                  <a:schemeClr val="tx2"/>
                </a:solidFill>
                <a:latin typeface="Futura Lt BT" panose="020B0402020204020303" pitchFamily="34" charset="0"/>
              </a:rPr>
              <a:t>Chris Tennant</a:t>
            </a:r>
            <a:r>
              <a:rPr lang="en-US" sz="2600" dirty="0">
                <a:solidFill>
                  <a:schemeClr val="tx2"/>
                </a:solidFill>
                <a:latin typeface="Futura Lt BT" panose="020B0402020204020303" pitchFamily="34" charset="0"/>
              </a:rPr>
              <a:t>, Theo Larrieu, Daniel Moser, Song Wang, Jundong Li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3C133533-1E1B-4306-A8BE-E2AE9240D9E0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49458"/>
            <a:ext cx="12192000" cy="2808542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C9A6059A-82E0-49E1-869B-C3195CF6C737}"/>
              </a:ext>
            </a:extLst>
          </p:cNvPr>
          <p:cNvGrpSpPr/>
          <p:nvPr/>
        </p:nvGrpSpPr>
        <p:grpSpPr>
          <a:xfrm>
            <a:off x="550667" y="4340873"/>
            <a:ext cx="3149266" cy="457200"/>
            <a:chOff x="575100" y="3340723"/>
            <a:chExt cx="3149266" cy="457200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F71D9551-29C2-46EC-978D-B6BA987D5131}"/>
                </a:ext>
              </a:extLst>
            </p:cNvPr>
            <p:cNvGrpSpPr/>
            <p:nvPr/>
          </p:nvGrpSpPr>
          <p:grpSpPr>
            <a:xfrm>
              <a:off x="575100" y="3340723"/>
              <a:ext cx="3149266" cy="457200"/>
              <a:chOff x="575100" y="3261593"/>
              <a:chExt cx="3149266" cy="457200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CE8B4938-8E72-47E5-BCE8-1F941475DC1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75100" y="3261593"/>
                <a:ext cx="1411834" cy="457200"/>
              </a:xfrm>
              <a:prstGeom prst="rect">
                <a:avLst/>
              </a:prstGeom>
            </p:spPr>
          </p:pic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652A1E83-6BD3-41B9-B3CA-12B59DFDC8B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74126" y="3296865"/>
                <a:ext cx="650240" cy="365760"/>
              </a:xfrm>
              <a:prstGeom prst="rect">
                <a:avLst/>
              </a:prstGeom>
            </p:spPr>
          </p:pic>
        </p:grpSp>
        <p:pic>
          <p:nvPicPr>
            <p:cNvPr id="15" name="Picture 14" descr="Shape&#10;&#10;Description automatically generated with medium confidence">
              <a:extLst>
                <a:ext uri="{FF2B5EF4-FFF2-40B4-BE49-F238E27FC236}">
                  <a16:creationId xmlns:a16="http://schemas.microsoft.com/office/drawing/2014/main" id="{05A4708F-CB1D-4285-B68A-7DE7C8FEFB4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74187" y="3432163"/>
              <a:ext cx="916715" cy="274320"/>
            </a:xfrm>
            <a:prstGeom prst="rect">
              <a:avLst/>
            </a:prstGeom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17E3DD39-CBF2-494F-843D-D091B01DDAC6}"/>
              </a:ext>
            </a:extLst>
          </p:cNvPr>
          <p:cNvSpPr txBox="1"/>
          <p:nvPr/>
        </p:nvSpPr>
        <p:spPr>
          <a:xfrm>
            <a:off x="474433" y="3476470"/>
            <a:ext cx="94061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C2CE6A"/>
                </a:solidFill>
                <a:latin typeface="Futura Lt BT" panose="020B0402020204020303" pitchFamily="34" charset="0"/>
              </a:rPr>
              <a:t>April 8-11, 2025</a:t>
            </a:r>
          </a:p>
          <a:p>
            <a:endParaRPr lang="en-US" sz="400" dirty="0">
              <a:solidFill>
                <a:srgbClr val="C2CE6A"/>
              </a:solidFill>
              <a:latin typeface="Futura Lt BT" panose="020B0402020204020303" pitchFamily="34" charset="0"/>
            </a:endParaRPr>
          </a:p>
          <a:p>
            <a:r>
              <a:rPr lang="en-US" sz="2000" i="1" dirty="0">
                <a:solidFill>
                  <a:srgbClr val="C2CE6A"/>
                </a:solidFill>
                <a:latin typeface="Futura Lt BT" panose="020B0402020204020303" pitchFamily="34" charset="0"/>
              </a:rPr>
              <a:t>5</a:t>
            </a:r>
            <a:r>
              <a:rPr lang="en-US" sz="2000" i="1" baseline="30000" dirty="0">
                <a:solidFill>
                  <a:srgbClr val="C2CE6A"/>
                </a:solidFill>
                <a:latin typeface="Futura Lt BT" panose="020B0402020204020303" pitchFamily="34" charset="0"/>
              </a:rPr>
              <a:t>th</a:t>
            </a:r>
            <a:r>
              <a:rPr lang="en-US" sz="2000" i="1" dirty="0">
                <a:solidFill>
                  <a:srgbClr val="C2CE6A"/>
                </a:solidFill>
                <a:latin typeface="Futura Lt BT" panose="020B0402020204020303" pitchFamily="34" charset="0"/>
              </a:rPr>
              <a:t> ICFA Beam Dynamics Mini-Workshop on Machine Learning for Particle Accelerators</a:t>
            </a:r>
          </a:p>
        </p:txBody>
      </p:sp>
    </p:spTree>
    <p:extLst>
      <p:ext uri="{BB962C8B-B14F-4D97-AF65-F5344CB8AC3E}">
        <p14:creationId xmlns:p14="http://schemas.microsoft.com/office/powerpoint/2010/main" val="18085159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Identifying Regions of Parameter Space</a:t>
            </a:r>
          </a:p>
        </p:txBody>
      </p:sp>
      <p:sp>
        <p:nvSpPr>
          <p:cNvPr id="7" name="Rectangle 6"/>
          <p:cNvSpPr/>
          <p:nvPr/>
        </p:nvSpPr>
        <p:spPr>
          <a:xfrm>
            <a:off x="-806" y="701307"/>
            <a:ext cx="1180740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1C5068"/>
                </a:solidFill>
                <a:latin typeface="Futura Lt BT" panose="020B0402020204020303" pitchFamily="34" charset="0"/>
                <a:ea typeface="Times New Roman" panose="02020603050405020304" pitchFamily="18" charset="0"/>
              </a:rPr>
              <a:t>a set of 352 </a:t>
            </a:r>
            <a:r>
              <a:rPr lang="en-US" sz="2800" i="1" dirty="0">
                <a:solidFill>
                  <a:srgbClr val="1C5068"/>
                </a:solidFill>
                <a:latin typeface="Futura Lt BT" panose="020B0402020204020303" pitchFamily="34" charset="0"/>
                <a:ea typeface="Times New Roman" panose="02020603050405020304" pitchFamily="18" charset="0"/>
              </a:rPr>
              <a:t>unlabeled</a:t>
            </a:r>
            <a:r>
              <a:rPr lang="en-US" sz="2800" dirty="0">
                <a:solidFill>
                  <a:srgbClr val="1C5068"/>
                </a:solidFill>
                <a:latin typeface="Futura Lt BT" panose="020B0402020204020303" pitchFamily="34" charset="0"/>
                <a:ea typeface="Times New Roman" panose="02020603050405020304" pitchFamily="18" charset="0"/>
              </a:rPr>
              <a:t> graphs representing operations in January 2022 were input to the model and their resulting latent representations plotted</a:t>
            </a:r>
            <a:endParaRPr lang="en-US" sz="2800" dirty="0">
              <a:solidFill>
                <a:srgbClr val="1C5068"/>
              </a:solidFill>
              <a:latin typeface="Futura Lt BT" panose="020B0402020204020303" pitchFamily="3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2D21D36-9085-4179-A4E3-6A507BADC8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0490" y="1660553"/>
            <a:ext cx="7863100" cy="498348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D529B06C-2C25-4DBC-ADA5-1EC11B33CB39}"/>
              </a:ext>
            </a:extLst>
          </p:cNvPr>
          <p:cNvSpPr/>
          <p:nvPr/>
        </p:nvSpPr>
        <p:spPr>
          <a:xfrm>
            <a:off x="7984" y="6509356"/>
            <a:ext cx="7425747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600" i="1" dirty="0">
                <a:solidFill>
                  <a:schemeClr val="tx2"/>
                </a:solidFill>
                <a:latin typeface="+mj-lt"/>
              </a:rPr>
              <a:t>S. Wang, et al., Front. Big Data, Sec. Data Mining and Management, vol 7 (2024).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8B37621-114A-482F-8F9B-085ED5106C79}"/>
              </a:ext>
            </a:extLst>
          </p:cNvPr>
          <p:cNvSpPr/>
          <p:nvPr/>
        </p:nvSpPr>
        <p:spPr>
          <a:xfrm>
            <a:off x="0" y="7639"/>
            <a:ext cx="12191999" cy="6842721"/>
          </a:xfrm>
          <a:prstGeom prst="rect">
            <a:avLst/>
          </a:prstGeom>
          <a:solidFill>
            <a:srgbClr val="AEBBC6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9626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1DC9EC9-52BE-48F0-8B50-7725EFFB8E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Explainability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9B317DB-634D-4332-802B-DB18DA912D54}"/>
              </a:ext>
            </a:extLst>
          </p:cNvPr>
          <p:cNvSpPr/>
          <p:nvPr/>
        </p:nvSpPr>
        <p:spPr>
          <a:xfrm>
            <a:off x="426380" y="1922817"/>
            <a:ext cx="5617775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fontAlgn="base">
              <a:buFont typeface="Wingdings" panose="05000000000000000000" pitchFamily="2" charset="2"/>
              <a:buChar char="ü"/>
            </a:pPr>
            <a:r>
              <a:rPr lang="en-US" sz="2200" dirty="0">
                <a:solidFill>
                  <a:srgbClr val="E59059"/>
                </a:solidFill>
                <a:latin typeface="+mj-lt"/>
              </a:rPr>
              <a:t>element type </a:t>
            </a:r>
            <a:endParaRPr lang="en-US" sz="2200" i="1" dirty="0">
              <a:solidFill>
                <a:srgbClr val="E59059"/>
              </a:solidFill>
              <a:latin typeface="+mj-lt"/>
            </a:endParaRPr>
          </a:p>
          <a:p>
            <a:pPr marL="800100" lvl="1" indent="-342900" algn="just" fontAlgn="base">
              <a:buFont typeface="Wingdings" panose="05000000000000000000" pitchFamily="2" charset="2"/>
              <a:buChar char="§"/>
            </a:pPr>
            <a:r>
              <a:rPr lang="en-US" sz="2200" i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a quadrupole affects the beam differently than a corrector than an RF phase</a:t>
            </a:r>
          </a:p>
          <a:p>
            <a:pPr marL="285750" indent="-285750" algn="just" fontAlgn="base">
              <a:buFont typeface="Wingdings" panose="05000000000000000000" pitchFamily="2" charset="2"/>
              <a:buChar char="ü"/>
            </a:pPr>
            <a:r>
              <a:rPr lang="en-US" sz="2200" dirty="0">
                <a:solidFill>
                  <a:srgbClr val="E59059"/>
                </a:solidFill>
                <a:latin typeface="+mj-lt"/>
              </a:rPr>
              <a:t>element location </a:t>
            </a:r>
            <a:endParaRPr lang="en-US" sz="2200" i="1" dirty="0">
              <a:solidFill>
                <a:srgbClr val="E59059"/>
              </a:solidFill>
              <a:latin typeface="+mj-lt"/>
            </a:endParaRPr>
          </a:p>
          <a:p>
            <a:pPr marL="800100" lvl="1" indent="-342900" algn="just" fontAlgn="base">
              <a:buFont typeface="Wingdings" panose="05000000000000000000" pitchFamily="2" charset="2"/>
              <a:buChar char="§"/>
            </a:pPr>
            <a:r>
              <a:rPr lang="en-US" sz="2200" i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a change further upstream provides a bigger lever arm, but it also depends on beam properties at location of change</a:t>
            </a:r>
          </a:p>
          <a:p>
            <a:pPr marL="285750" indent="-285750" algn="just" fontAlgn="base">
              <a:buFont typeface="Wingdings" panose="05000000000000000000" pitchFamily="2" charset="2"/>
              <a:buChar char="ü"/>
            </a:pPr>
            <a:r>
              <a:rPr lang="en-US" sz="2200" dirty="0">
                <a:solidFill>
                  <a:srgbClr val="E59059"/>
                </a:solidFill>
                <a:latin typeface="+mj-lt"/>
              </a:rPr>
              <a:t>magnitude of the change </a:t>
            </a:r>
            <a:endParaRPr lang="en-US" sz="2200" i="1" dirty="0">
              <a:solidFill>
                <a:srgbClr val="E59059"/>
              </a:solidFill>
              <a:latin typeface="+mj-lt"/>
            </a:endParaRPr>
          </a:p>
          <a:p>
            <a:pPr marL="800100" lvl="1" indent="-342900" algn="just" fontAlgn="base">
              <a:buFont typeface="Wingdings" panose="05000000000000000000" pitchFamily="2" charset="2"/>
              <a:buChar char="§"/>
            </a:pPr>
            <a:r>
              <a:rPr lang="en-US" sz="2200" i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all other things being equal, a larger magnitude will have a bigger affect, however, even if we compare two of the same type of element, location matters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FE45D34-79CE-4956-AE08-55F5D0A76B64}"/>
              </a:ext>
            </a:extLst>
          </p:cNvPr>
          <p:cNvGrpSpPr>
            <a:grpSpLocks noChangeAspect="1"/>
          </p:cNvGrpSpPr>
          <p:nvPr/>
        </p:nvGrpSpPr>
        <p:grpSpPr>
          <a:xfrm>
            <a:off x="6136086" y="2293432"/>
            <a:ext cx="5837046" cy="3566160"/>
            <a:chOff x="6536678" y="2124891"/>
            <a:chExt cx="5516330" cy="3370218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BCF4282E-64E9-481C-89D2-6A33486EBAF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l="9579" t="1682" r="1633" b="12749"/>
            <a:stretch/>
          </p:blipFill>
          <p:spPr>
            <a:xfrm>
              <a:off x="6536678" y="2124891"/>
              <a:ext cx="5516330" cy="3370218"/>
            </a:xfrm>
            <a:prstGeom prst="rect">
              <a:avLst/>
            </a:prstGeom>
          </p:spPr>
        </p:pic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20E205FF-9109-4133-9B4E-B68EC8DAC2B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881456" y="4017898"/>
              <a:ext cx="159391" cy="159391"/>
            </a:xfrm>
            <a:prstGeom prst="ellipse">
              <a:avLst/>
            </a:prstGeom>
            <a:solidFill>
              <a:srgbClr val="009900"/>
            </a:solidFill>
            <a:ln>
              <a:solidFill>
                <a:srgbClr val="0099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BBAE27D2-D60A-4D91-BDCD-8ACCC9E7BC4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396423" y="3349304"/>
              <a:ext cx="159391" cy="15939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2A0B0F43-FE08-4AF9-8F3F-27AEE4F0B4C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153400" y="3508210"/>
              <a:ext cx="1175158" cy="509688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4041C91-5066-4828-BADA-705559743208}"/>
                </a:ext>
              </a:extLst>
            </p:cNvPr>
            <p:cNvSpPr txBox="1"/>
            <p:nvPr/>
          </p:nvSpPr>
          <p:spPr>
            <a:xfrm>
              <a:off x="7790698" y="3656955"/>
              <a:ext cx="3241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009900"/>
                  </a:solidFill>
                </a:rPr>
                <a:t>A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4C50B1F9-A31B-4942-9347-E2C0591BDA6F}"/>
                </a:ext>
              </a:extLst>
            </p:cNvPr>
            <p:cNvSpPr txBox="1"/>
            <p:nvPr/>
          </p:nvSpPr>
          <p:spPr>
            <a:xfrm>
              <a:off x="9320169" y="3497456"/>
              <a:ext cx="3241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B</a:t>
              </a:r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CE7C748D-CC70-44A2-B94D-44C810F3ABFC}"/>
              </a:ext>
            </a:extLst>
          </p:cNvPr>
          <p:cNvSpPr/>
          <p:nvPr/>
        </p:nvSpPr>
        <p:spPr>
          <a:xfrm>
            <a:off x="138994" y="717851"/>
            <a:ext cx="1179221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fontAlgn="base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tx2"/>
                </a:solidFill>
              </a:rPr>
              <a:t>GOAL:</a:t>
            </a:r>
            <a:r>
              <a:rPr lang="en-US" sz="2400" dirty="0">
                <a:solidFill>
                  <a:schemeClr val="tx2"/>
                </a:solidFill>
                <a:latin typeface="+mj-lt"/>
              </a:rPr>
              <a:t> what setting node is most important (i.e. best </a:t>
            </a:r>
            <a:r>
              <a:rPr lang="en-US" sz="2400" i="1" dirty="0">
                <a:solidFill>
                  <a:schemeClr val="tx2"/>
                </a:solidFill>
                <a:latin typeface="+mj-lt"/>
              </a:rPr>
              <a:t>explains</a:t>
            </a:r>
            <a:r>
              <a:rPr lang="en-US" sz="2400" dirty="0">
                <a:solidFill>
                  <a:schemeClr val="tx2"/>
                </a:solidFill>
                <a:latin typeface="+mj-lt"/>
              </a:rPr>
              <a:t>) the move from point A to B in latent space?</a:t>
            </a:r>
          </a:p>
          <a:p>
            <a:pPr marL="285750" indent="-285750" algn="just" fontAlgn="base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  <a:latin typeface="+mj-lt"/>
              </a:rPr>
              <a:t>the downstream impact of changing an element depends on the:</a:t>
            </a:r>
          </a:p>
        </p:txBody>
      </p:sp>
      <p:sp>
        <p:nvSpPr>
          <p:cNvPr id="13" name="Footer Placeholder 3">
            <a:extLst>
              <a:ext uri="{FF2B5EF4-FFF2-40B4-BE49-F238E27FC236}">
                <a16:creationId xmlns:a16="http://schemas.microsoft.com/office/drawing/2014/main" id="{D862C52D-F4D0-4536-BAEF-BB170EE0C6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85236"/>
            <a:ext cx="4114800" cy="365125"/>
          </a:xfrm>
        </p:spPr>
        <p:txBody>
          <a:bodyPr/>
          <a:lstStyle/>
          <a:p>
            <a:pPr algn="l"/>
            <a:r>
              <a:rPr lang="en-US" dirty="0">
                <a:solidFill>
                  <a:srgbClr val="434343"/>
                </a:solidFill>
              </a:rPr>
              <a:t>2025 ICFA ML Workshop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3A8ADA71-9824-4B40-ADDD-9EE6A298F5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875196" y="6485235"/>
            <a:ext cx="2743200" cy="365125"/>
          </a:xfrm>
        </p:spPr>
        <p:txBody>
          <a:bodyPr/>
          <a:lstStyle/>
          <a:p>
            <a:fld id="{7D1BE87E-F0DE-A44C-894B-E142BEB21E42}" type="slidenum">
              <a:rPr lang="en-US" smtClean="0">
                <a:solidFill>
                  <a:srgbClr val="434343"/>
                </a:solidFill>
              </a:rPr>
              <a:pPr/>
              <a:t>11</a:t>
            </a:fld>
            <a:endParaRPr lang="en-US" dirty="0">
              <a:solidFill>
                <a:srgbClr val="43434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8629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7D925D6B-8FD5-4238-804B-AD40013578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758634"/>
            <a:ext cx="12192000" cy="6096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3CF673B-2AE5-45F2-8E27-6493E804AB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Explainability Example: Graph A </a:t>
            </a:r>
            <a:r>
              <a:rPr lang="en-US" dirty="0">
                <a:sym typeface="Wingdings" panose="05000000000000000000" pitchFamily="2" charset="2"/>
              </a:rPr>
              <a:t> Graph B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A93E8E-7586-4AC2-8A37-B2BA6D46D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868333" y="6492875"/>
            <a:ext cx="2743200" cy="365125"/>
          </a:xfrm>
        </p:spPr>
        <p:txBody>
          <a:bodyPr/>
          <a:lstStyle/>
          <a:p>
            <a:fld id="{7D1BE87E-F0DE-A44C-894B-E142BEB21E42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AFC4C7-2401-4AC9-B202-623771CA17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2025 ICFA ML Workshop 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748105B-D86D-4BB8-ADD6-3701CD5E8843}"/>
              </a:ext>
            </a:extLst>
          </p:cNvPr>
          <p:cNvSpPr txBox="1"/>
          <p:nvPr/>
        </p:nvSpPr>
        <p:spPr>
          <a:xfrm>
            <a:off x="7060937" y="3806634"/>
            <a:ext cx="8522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+mj-lt"/>
              </a:rPr>
              <a:t>Graph 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62EA9F8-DBC8-4E49-94C1-D823EB907FA7}"/>
              </a:ext>
            </a:extLst>
          </p:cNvPr>
          <p:cNvSpPr txBox="1"/>
          <p:nvPr/>
        </p:nvSpPr>
        <p:spPr>
          <a:xfrm>
            <a:off x="1657503" y="4180700"/>
            <a:ext cx="8474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+mj-lt"/>
              </a:rPr>
              <a:t>Graph B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38B0097-420B-4522-BDE1-4193109CB655}"/>
              </a:ext>
            </a:extLst>
          </p:cNvPr>
          <p:cNvSpPr/>
          <p:nvPr/>
        </p:nvSpPr>
        <p:spPr>
          <a:xfrm>
            <a:off x="4631267" y="1202267"/>
            <a:ext cx="3217333" cy="24279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787C98A6-A625-408C-93F8-AC3B1A25F0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767" y="703976"/>
            <a:ext cx="12184232" cy="1375792"/>
          </a:xfrm>
        </p:spPr>
        <p:txBody>
          <a:bodyPr/>
          <a:lstStyle/>
          <a:p>
            <a:r>
              <a:rPr lang="en-US" sz="2400" dirty="0"/>
              <a:t>beam-based experiment transitioning from one injector configuration to another</a:t>
            </a:r>
          </a:p>
        </p:txBody>
      </p:sp>
    </p:spTree>
    <p:extLst>
      <p:ext uri="{BB962C8B-B14F-4D97-AF65-F5344CB8AC3E}">
        <p14:creationId xmlns:p14="http://schemas.microsoft.com/office/powerpoint/2010/main" val="31470620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1DC45826-9AF4-4805-9DF8-14963232A9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2000"/>
            <a:ext cx="12192000" cy="6096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3CF673B-2AE5-45F2-8E27-6493E804AB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Explainability Example: Graph A </a:t>
            </a:r>
            <a:r>
              <a:rPr lang="en-US" dirty="0">
                <a:sym typeface="Wingdings" panose="05000000000000000000" pitchFamily="2" charset="2"/>
              </a:rPr>
              <a:t> Graph B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A93E8E-7586-4AC2-8A37-B2BA6D46D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868333" y="6514796"/>
            <a:ext cx="2743200" cy="365125"/>
          </a:xfrm>
        </p:spPr>
        <p:txBody>
          <a:bodyPr/>
          <a:lstStyle/>
          <a:p>
            <a:fld id="{7D1BE87E-F0DE-A44C-894B-E142BEB21E42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AFC4C7-2401-4AC9-B202-623771CA17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2025 ICFA ML Workshop </a:t>
            </a:r>
            <a:endParaRPr lang="en-US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CBAEA7E-C0CB-44BA-91E4-3DCAF2022CA2}"/>
              </a:ext>
            </a:extLst>
          </p:cNvPr>
          <p:cNvGrpSpPr>
            <a:grpSpLocks noChangeAspect="1"/>
          </p:cNvGrpSpPr>
          <p:nvPr/>
        </p:nvGrpSpPr>
        <p:grpSpPr>
          <a:xfrm>
            <a:off x="4416434" y="3919943"/>
            <a:ext cx="3712085" cy="919148"/>
            <a:chOff x="5239997" y="3809337"/>
            <a:chExt cx="2753687" cy="681837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A7E99FF-256D-4C01-8AF6-E629A7B3972B}"/>
                </a:ext>
              </a:extLst>
            </p:cNvPr>
            <p:cNvSpPr txBox="1"/>
            <p:nvPr/>
          </p:nvSpPr>
          <p:spPr>
            <a:xfrm>
              <a:off x="7084973" y="3809337"/>
              <a:ext cx="386707" cy="2054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Quad</a:t>
              </a:r>
              <a:endPara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A31DA04-FECB-4439-8686-3A40BEFA85C8}"/>
                </a:ext>
              </a:extLst>
            </p:cNvPr>
            <p:cNvSpPr txBox="1"/>
            <p:nvPr/>
          </p:nvSpPr>
          <p:spPr>
            <a:xfrm>
              <a:off x="6634041" y="3977090"/>
              <a:ext cx="497487" cy="2054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V Corr.</a:t>
              </a:r>
              <a:endPara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EE7D8F5-0A6D-4197-A3B5-9173BB82C21C}"/>
                </a:ext>
              </a:extLst>
            </p:cNvPr>
            <p:cNvSpPr txBox="1"/>
            <p:nvPr/>
          </p:nvSpPr>
          <p:spPr>
            <a:xfrm>
              <a:off x="7040071" y="3995933"/>
              <a:ext cx="444451" cy="2054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H Corr.</a:t>
              </a:r>
              <a:endPara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534DF3D-8933-4C71-A04F-E6354F8ABC69}"/>
                </a:ext>
              </a:extLst>
            </p:cNvPr>
            <p:cNvSpPr txBox="1"/>
            <p:nvPr/>
          </p:nvSpPr>
          <p:spPr>
            <a:xfrm>
              <a:off x="7121794" y="4233265"/>
              <a:ext cx="386707" cy="2054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Quad</a:t>
              </a:r>
              <a:endPara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074296A2-59D8-481F-9C10-13597CBD9EF2}"/>
                </a:ext>
              </a:extLst>
            </p:cNvPr>
            <p:cNvSpPr txBox="1"/>
            <p:nvPr/>
          </p:nvSpPr>
          <p:spPr>
            <a:xfrm>
              <a:off x="7556368" y="4285692"/>
              <a:ext cx="437316" cy="2054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V Corr.</a:t>
              </a:r>
              <a:endPara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21B8D09B-CC41-430B-B79E-46088B323CC2}"/>
                </a:ext>
              </a:extLst>
            </p:cNvPr>
            <p:cNvSpPr txBox="1"/>
            <p:nvPr/>
          </p:nvSpPr>
          <p:spPr>
            <a:xfrm>
              <a:off x="5239997" y="4108760"/>
              <a:ext cx="497487" cy="2054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H Corr.</a:t>
              </a:r>
              <a:endPara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</p:grp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F8A33E65-30AF-4EC5-BEA6-C2AC995B8B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767" y="703976"/>
            <a:ext cx="11836866" cy="1375792"/>
          </a:xfrm>
        </p:spPr>
        <p:txBody>
          <a:bodyPr/>
          <a:lstStyle/>
          <a:p>
            <a:r>
              <a:rPr lang="en-US" sz="2400" dirty="0"/>
              <a:t>make methodical, incremental changes to go from one state to the other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A81F729-B51D-41CD-8B14-669B20749A4B}"/>
              </a:ext>
            </a:extLst>
          </p:cNvPr>
          <p:cNvSpPr/>
          <p:nvPr/>
        </p:nvSpPr>
        <p:spPr>
          <a:xfrm>
            <a:off x="4631267" y="1202267"/>
            <a:ext cx="3217333" cy="24279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624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E1B140A-4159-4E83-B16A-AB55F10463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8427"/>
            <a:ext cx="12192000" cy="6096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2615C78-FD5D-45BB-922D-98B275C830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8467"/>
            <a:ext cx="12191999" cy="678664"/>
          </a:xfrm>
        </p:spPr>
        <p:txBody>
          <a:bodyPr/>
          <a:lstStyle/>
          <a:p>
            <a:r>
              <a:rPr lang="en-US" dirty="0"/>
              <a:t>Explainability Example: Graph A </a:t>
            </a:r>
            <a:r>
              <a:rPr lang="en-US" dirty="0">
                <a:sym typeface="Wingdings" panose="05000000000000000000" pitchFamily="2" charset="2"/>
              </a:rPr>
              <a:t> Graph B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F4170E-B6D9-4C3D-8123-748A5C87CF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85236"/>
            <a:ext cx="4114800" cy="365125"/>
          </a:xfrm>
        </p:spPr>
        <p:txBody>
          <a:bodyPr/>
          <a:lstStyle/>
          <a:p>
            <a:pPr algn="l"/>
            <a:r>
              <a:rPr lang="en-US" dirty="0">
                <a:solidFill>
                  <a:srgbClr val="434343"/>
                </a:solidFill>
              </a:rPr>
              <a:t>2025 ICFA ML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561982-6510-4CB1-A5FF-555D7C73D7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875196" y="6485235"/>
            <a:ext cx="2743200" cy="365125"/>
          </a:xfrm>
        </p:spPr>
        <p:txBody>
          <a:bodyPr/>
          <a:lstStyle/>
          <a:p>
            <a:fld id="{7D1BE87E-F0DE-A44C-894B-E142BEB21E42}" type="slidenum">
              <a:rPr lang="en-US" smtClean="0">
                <a:solidFill>
                  <a:srgbClr val="434343"/>
                </a:solidFill>
              </a:rPr>
              <a:pPr/>
              <a:t>14</a:t>
            </a:fld>
            <a:endParaRPr lang="en-US" dirty="0">
              <a:solidFill>
                <a:srgbClr val="434343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3105986-698A-430A-92A1-98F3837E888F}"/>
              </a:ext>
            </a:extLst>
          </p:cNvPr>
          <p:cNvSpPr/>
          <p:nvPr/>
        </p:nvSpPr>
        <p:spPr>
          <a:xfrm>
            <a:off x="4631267" y="1202267"/>
            <a:ext cx="3217333" cy="24279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3FA170C2-B33C-4013-8977-23834E65CD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766" y="703976"/>
            <a:ext cx="12184233" cy="1375792"/>
          </a:xfrm>
        </p:spPr>
        <p:txBody>
          <a:bodyPr/>
          <a:lstStyle/>
          <a:p>
            <a:r>
              <a:rPr lang="en-US" sz="2400" dirty="0"/>
              <a:t>the </a:t>
            </a:r>
            <a:r>
              <a:rPr lang="en-US" sz="2400" i="1" dirty="0"/>
              <a:t>order</a:t>
            </a:r>
            <a:r>
              <a:rPr lang="en-US" sz="2400" dirty="0"/>
              <a:t> in which you make changes can impact how you interpret importance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ED6CF2C-8AF7-4A66-9021-E6BBB215F2AE}"/>
              </a:ext>
            </a:extLst>
          </p:cNvPr>
          <p:cNvSpPr txBox="1"/>
          <p:nvPr/>
        </p:nvSpPr>
        <p:spPr>
          <a:xfrm>
            <a:off x="4268303" y="1516357"/>
            <a:ext cx="39432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  <a:latin typeface="+mj-lt"/>
              </a:rPr>
              <a:t>6 changes </a:t>
            </a:r>
            <a:r>
              <a:rPr lang="en-US" dirty="0">
                <a:solidFill>
                  <a:schemeClr val="tx2"/>
                </a:solidFill>
                <a:latin typeface="+mj-lt"/>
                <a:sym typeface="Wingdings" panose="05000000000000000000" pitchFamily="2" charset="2"/>
              </a:rPr>
              <a:t> 720 possible permutations</a:t>
            </a:r>
            <a:endParaRPr lang="en-US" dirty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425806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37CD3BA-1F8E-47CE-A0DC-0391F065D9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58634"/>
            <a:ext cx="12192000" cy="6096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3CF673B-2AE5-45F2-8E27-6493E804AB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Explainability Example: Graph A </a:t>
            </a:r>
            <a:r>
              <a:rPr lang="en-US" dirty="0">
                <a:sym typeface="Wingdings" panose="05000000000000000000" pitchFamily="2" charset="2"/>
              </a:rPr>
              <a:t> Graph B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A93E8E-7586-4AC2-8A37-B2BA6D46D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868333" y="6488941"/>
            <a:ext cx="2743200" cy="365125"/>
          </a:xfrm>
        </p:spPr>
        <p:txBody>
          <a:bodyPr/>
          <a:lstStyle/>
          <a:p>
            <a:fld id="{7D1BE87E-F0DE-A44C-894B-E142BEB21E42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AFC4C7-2401-4AC9-B202-623771CA17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2025 ICFA ML Workshop 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9AD8920-9E2F-4018-893D-FB4B835A9461}"/>
              </a:ext>
            </a:extLst>
          </p:cNvPr>
          <p:cNvSpPr/>
          <p:nvPr/>
        </p:nvSpPr>
        <p:spPr>
          <a:xfrm>
            <a:off x="4631267" y="1202267"/>
            <a:ext cx="3217333" cy="24279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6B3A8EDC-96BB-41B2-BF7C-D4AFBCB249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767" y="703976"/>
            <a:ext cx="11701633" cy="1375792"/>
          </a:xfrm>
        </p:spPr>
        <p:txBody>
          <a:bodyPr/>
          <a:lstStyle/>
          <a:p>
            <a:pPr algn="just"/>
            <a:r>
              <a:rPr lang="en-US" sz="2400" dirty="0"/>
              <a:t>cannot assume the node that causes the largest displacement in latent space corresponds to the most important node</a:t>
            </a:r>
          </a:p>
        </p:txBody>
      </p:sp>
    </p:spTree>
    <p:extLst>
      <p:ext uri="{BB962C8B-B14F-4D97-AF65-F5344CB8AC3E}">
        <p14:creationId xmlns:p14="http://schemas.microsoft.com/office/powerpoint/2010/main" val="28063989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AD8A053-812D-4359-8AEA-6DEB8B5A0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Explainability Framework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C3A06F1-84C6-49C2-A06C-15F232322C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234" y="703974"/>
            <a:ext cx="11786299" cy="5840760"/>
          </a:xfrm>
        </p:spPr>
        <p:txBody>
          <a:bodyPr>
            <a:noAutofit/>
          </a:bodyPr>
          <a:lstStyle/>
          <a:p>
            <a:pPr algn="just"/>
            <a:r>
              <a:rPr lang="en-US" dirty="0"/>
              <a:t>we define the most important node as the one which makes Graph A look most like Graph B </a:t>
            </a:r>
          </a:p>
          <a:p>
            <a:pPr algn="just"/>
            <a:r>
              <a:rPr lang="en-US" dirty="0"/>
              <a:t>quantitatively, we define the most important node as the one which most lowers the MAE between the readings of Graph A and B</a:t>
            </a:r>
          </a:p>
          <a:p>
            <a:pPr algn="just"/>
            <a:r>
              <a:rPr lang="en-US" dirty="0"/>
              <a:t>we train a prediction model that given setting node features, predicts reading node features</a:t>
            </a:r>
          </a:p>
          <a:p>
            <a:pPr algn="just"/>
            <a:r>
              <a:rPr lang="en-US" dirty="0"/>
              <a:t>ideally we need to do this for </a:t>
            </a:r>
            <a:r>
              <a:rPr lang="en-US" i="1" dirty="0"/>
              <a:t>every permutation</a:t>
            </a:r>
          </a:p>
          <a:p>
            <a:pPr lvl="1" algn="just"/>
            <a:r>
              <a:rPr lang="en-US" dirty="0">
                <a:solidFill>
                  <a:srgbClr val="E59059"/>
                </a:solidFill>
              </a:rPr>
              <a:t>this can get computationally expensive</a:t>
            </a:r>
          </a:p>
          <a:p>
            <a:pPr lvl="1" algn="just"/>
            <a:r>
              <a:rPr lang="en-US" dirty="0">
                <a:solidFill>
                  <a:srgbClr val="E59059"/>
                </a:solidFill>
              </a:rPr>
              <a:t>not uncommon to have several dozen setting nodes </a:t>
            </a:r>
          </a:p>
          <a:p>
            <a:pPr marL="457200" lvl="1" indent="0" algn="just">
              <a:buNone/>
            </a:pPr>
            <a:r>
              <a:rPr lang="en-US" dirty="0">
                <a:solidFill>
                  <a:srgbClr val="E59059"/>
                </a:solidFill>
              </a:rPr>
              <a:t>    change between embeddings</a:t>
            </a:r>
            <a:endParaRPr lang="en-US" dirty="0"/>
          </a:p>
          <a:p>
            <a:pPr algn="just"/>
            <a:r>
              <a:rPr lang="en-US" dirty="0"/>
              <a:t>a good proxy is to evaluate effect of each setting node change </a:t>
            </a:r>
            <a:r>
              <a:rPr lang="en-US" i="1" dirty="0"/>
              <a:t>independently</a:t>
            </a:r>
            <a:r>
              <a:rPr lang="en-US" dirty="0"/>
              <a:t> and rank the nodes according to how much they lower the MAE</a:t>
            </a:r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49554077-946E-44D7-B67B-C24514421E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85236"/>
            <a:ext cx="4114800" cy="365125"/>
          </a:xfrm>
        </p:spPr>
        <p:txBody>
          <a:bodyPr/>
          <a:lstStyle/>
          <a:p>
            <a:pPr algn="l"/>
            <a:r>
              <a:rPr lang="en-US" dirty="0">
                <a:solidFill>
                  <a:srgbClr val="434343"/>
                </a:solidFill>
              </a:rPr>
              <a:t>2025 ICFA ML Workshop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E2343FF6-C21B-48AF-AB6E-7C18158AA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875196" y="6485235"/>
            <a:ext cx="2743200" cy="365125"/>
          </a:xfrm>
        </p:spPr>
        <p:txBody>
          <a:bodyPr/>
          <a:lstStyle/>
          <a:p>
            <a:fld id="{7D1BE87E-F0DE-A44C-894B-E142BEB21E42}" type="slidenum">
              <a:rPr lang="en-US" smtClean="0">
                <a:solidFill>
                  <a:srgbClr val="434343"/>
                </a:solidFill>
              </a:rPr>
              <a:pPr/>
              <a:t>16</a:t>
            </a:fld>
            <a:endParaRPr lang="en-US" dirty="0">
              <a:solidFill>
                <a:srgbClr val="434343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5FEFBB5-C30F-4262-9524-CF23522087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8264" y="3936969"/>
            <a:ext cx="4666642" cy="15361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769238CA-AF1D-461A-AF82-AF6134D17433}"/>
              </a:ext>
            </a:extLst>
          </p:cNvPr>
          <p:cNvSpPr/>
          <p:nvPr/>
        </p:nvSpPr>
        <p:spPr>
          <a:xfrm>
            <a:off x="0" y="7639"/>
            <a:ext cx="12191999" cy="6842721"/>
          </a:xfrm>
          <a:prstGeom prst="rect">
            <a:avLst/>
          </a:prstGeom>
          <a:solidFill>
            <a:srgbClr val="AEBBC6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41928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066843-648C-46C3-BF6D-95CB7CA415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Spring 2022 Run: 51,781 Embeddings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E822E3-D633-40D7-944F-180253E06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24399" y="6481042"/>
            <a:ext cx="2743200" cy="365125"/>
          </a:xfrm>
        </p:spPr>
        <p:txBody>
          <a:bodyPr/>
          <a:lstStyle/>
          <a:p>
            <a:fld id="{7D1BE87E-F0DE-A44C-894B-E142BEB21E42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961259-D489-4B92-A04A-C143AD5796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2025 ICFA ML Workshop 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E64133D-14E3-4789-B381-D4772EA841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599" y="791276"/>
            <a:ext cx="10972800" cy="5606316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F6D32ECB-214F-4898-A44A-5C092F38613B}"/>
              </a:ext>
            </a:extLst>
          </p:cNvPr>
          <p:cNvGrpSpPr/>
          <p:nvPr/>
        </p:nvGrpSpPr>
        <p:grpSpPr>
          <a:xfrm>
            <a:off x="1769534" y="1896529"/>
            <a:ext cx="5757332" cy="2218270"/>
            <a:chOff x="2167467" y="2065867"/>
            <a:chExt cx="5198533" cy="20828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6CFDE21-4CA9-46A0-9C84-E1B2BF541EDF}"/>
                </a:ext>
              </a:extLst>
            </p:cNvPr>
            <p:cNvSpPr/>
            <p:nvPr/>
          </p:nvSpPr>
          <p:spPr>
            <a:xfrm>
              <a:off x="2167467" y="2065867"/>
              <a:ext cx="5198533" cy="2082800"/>
            </a:xfrm>
            <a:prstGeom prst="rect">
              <a:avLst/>
            </a:prstGeom>
            <a:noFill/>
            <a:ln>
              <a:solidFill>
                <a:srgbClr val="5C7285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F615F3A-2B3B-404A-B0F0-7ACE6FCD2DB9}"/>
                </a:ext>
              </a:extLst>
            </p:cNvPr>
            <p:cNvSpPr txBox="1"/>
            <p:nvPr/>
          </p:nvSpPr>
          <p:spPr>
            <a:xfrm>
              <a:off x="6610665" y="3810113"/>
              <a:ext cx="75533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chemeClr val="tx2"/>
                  </a:solidFill>
                  <a:latin typeface="+mj-lt"/>
                </a:rPr>
                <a:t>13,678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538165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475B10-1FA9-4147-B1E0-0A9D3567B6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Embeddings: by Day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9A439D-FA2E-49FE-9368-6E6F062E13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BE87E-F0DE-A44C-894B-E142BEB21E42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89E823-0785-437A-A0E5-CAEE607AB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dirty="0"/>
              <a:t>2025 ICFA ML Workshop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8B07128-5DD5-4D58-A62C-AF53B31D64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999" y="780176"/>
            <a:ext cx="11430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20200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309F74-667B-42F8-A188-0AA96B0808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Embeddings: by Current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4DAD55-B73C-4F6A-A4F0-EE5F9C2DB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BE87E-F0DE-A44C-894B-E142BEB21E42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D8DD8-98A5-430C-8C28-9F80373EDD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2025 ICFA ML Workshop 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A466AFA-69BA-4434-A904-AA6535004B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999" y="778619"/>
            <a:ext cx="11430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2362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FFF110-572F-EAEC-617E-3EAC890874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2B9BE2D-6CE5-4BC3-DD08-92FF3B3F50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5F6E608-9F3B-9A83-BC7C-1FC3F78A73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04800" y="893074"/>
            <a:ext cx="5791200" cy="4240442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b="1" dirty="0">
                <a:latin typeface="+mn-lt"/>
              </a:rPr>
              <a:t>Introduction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b="1" dirty="0">
                <a:latin typeface="+mn-lt"/>
              </a:rPr>
              <a:t>Motivation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b="1" dirty="0">
                <a:solidFill>
                  <a:srgbClr val="AEBBC6"/>
                </a:solidFill>
                <a:latin typeface="+mn-lt"/>
              </a:rPr>
              <a:t>Method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b="1" dirty="0">
                <a:latin typeface="+mn-lt"/>
              </a:rPr>
              <a:t>Explainability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b="1" dirty="0">
                <a:latin typeface="+mn-lt"/>
              </a:rPr>
              <a:t>Example: Data Exploration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b="1" dirty="0">
                <a:latin typeface="+mn-lt"/>
              </a:rPr>
              <a:t>Summary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EBF999-5DA5-5DA6-9DE3-414F331A5E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2025 ICFA ML Workshop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C3A82606-AA49-4A5E-9AAA-2541758A7A72}"/>
              </a:ext>
            </a:extLst>
          </p:cNvPr>
          <p:cNvSpPr/>
          <p:nvPr/>
        </p:nvSpPr>
        <p:spPr>
          <a:xfrm>
            <a:off x="1141207" y="5175663"/>
            <a:ext cx="4769030" cy="1066801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1C5068"/>
                </a:solidFill>
              </a:rPr>
              <a:t>leverage deep learning on graph representations of a beamline for greater insights into complex systems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FFD4DB1-ACF5-4013-A7A9-4A1BACDFCBE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62" r="15352" b="10883"/>
          <a:stretch/>
        </p:blipFill>
        <p:spPr>
          <a:xfrm flipH="1">
            <a:off x="7096040" y="1136068"/>
            <a:ext cx="4861498" cy="4863625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29521A7C-EBF4-410C-BE4F-45A83F345A2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96" r="15352" b="10883"/>
          <a:stretch/>
        </p:blipFill>
        <p:spPr>
          <a:xfrm flipH="1">
            <a:off x="7102345" y="1139000"/>
            <a:ext cx="4863984" cy="4860693"/>
          </a:xfrm>
          <a:prstGeom prst="rect">
            <a:avLst/>
          </a:prstGeom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766B5042-D45A-4B21-9F4E-C7DA62CDA070}"/>
              </a:ext>
            </a:extLst>
          </p:cNvPr>
          <p:cNvGrpSpPr>
            <a:grpSpLocks noChangeAspect="1"/>
          </p:cNvGrpSpPr>
          <p:nvPr/>
        </p:nvGrpSpPr>
        <p:grpSpPr>
          <a:xfrm>
            <a:off x="7094847" y="1144860"/>
            <a:ext cx="4107727" cy="4846864"/>
            <a:chOff x="3024552" y="906967"/>
            <a:chExt cx="4441289" cy="5240446"/>
          </a:xfrm>
          <a:solidFill>
            <a:schemeClr val="bg1"/>
          </a:solidFill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B802B477-D0A5-4C6B-9446-D67BF7C0CF6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83015" y="1178169"/>
              <a:ext cx="182880" cy="182880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A80FB471-7208-4CCD-9D8D-420E3C056B0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29558" y="2783441"/>
              <a:ext cx="182880" cy="182880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27EAC6B4-FF7F-472D-8D09-8B2D8091017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899923" y="4170187"/>
              <a:ext cx="182880" cy="182880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09727DA7-27D4-4630-9A40-ABEF65E9F03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77667" y="4952999"/>
              <a:ext cx="182880" cy="182880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B031FAE7-939E-4DE6-8B0B-7BE0893D177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258972" y="5594838"/>
              <a:ext cx="182880" cy="182880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D38656B0-3AD2-4120-93F6-1A8F7946170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00446" y="4627685"/>
              <a:ext cx="182880" cy="182880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23429713-50C5-4CB1-BF02-1562C9011EA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282961" y="4398499"/>
              <a:ext cx="182880" cy="182880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C17325A4-0409-4ED0-8A7C-AEEE208CC44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82862" y="3897921"/>
              <a:ext cx="182880" cy="182880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A9D6308A-6990-4290-BBC6-C305F840164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161627" y="3860993"/>
              <a:ext cx="182880" cy="182880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4426067C-BC59-4ABC-BC96-6752A19738A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709702" y="2157046"/>
              <a:ext cx="182880" cy="182880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F31C4ED5-FB1D-4ED0-BE6A-6AE66D68D56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501617" y="2607671"/>
              <a:ext cx="182880" cy="182880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75B83FFB-62C9-48EC-A635-55DC27AC930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127632" y="2831489"/>
              <a:ext cx="182880" cy="182880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52DF6027-AD52-4FBF-A135-A166014F115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282961" y="3368995"/>
              <a:ext cx="182880" cy="182880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4A731DF7-D474-4A3F-9EAA-C0989EE9F91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38313" y="3240042"/>
              <a:ext cx="182880" cy="182880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6C107FB-D38C-467A-B716-8298C0210AD9}"/>
                </a:ext>
              </a:extLst>
            </p:cNvPr>
            <p:cNvCxnSpPr>
              <a:stCxn id="25" idx="5"/>
              <a:endCxn id="35" idx="2"/>
            </p:cNvCxnSpPr>
            <p:nvPr/>
          </p:nvCxnSpPr>
          <p:spPr>
            <a:xfrm>
              <a:off x="4939113" y="1334266"/>
              <a:ext cx="1562505" cy="1364845"/>
            </a:xfrm>
            <a:prstGeom prst="line">
              <a:avLst/>
            </a:prstGeom>
            <a:grpFill/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6303EA7E-79B4-470A-AC57-F55BFC825303}"/>
                </a:ext>
              </a:extLst>
            </p:cNvPr>
            <p:cNvCxnSpPr/>
            <p:nvPr/>
          </p:nvCxnSpPr>
          <p:spPr>
            <a:xfrm>
              <a:off x="5290857" y="2930032"/>
              <a:ext cx="1162163" cy="401450"/>
            </a:xfrm>
            <a:prstGeom prst="line">
              <a:avLst/>
            </a:prstGeom>
            <a:grpFill/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88F29944-C9B0-4F96-BCA3-B7BABAB42E9A}"/>
                </a:ext>
              </a:extLst>
            </p:cNvPr>
            <p:cNvCxnSpPr>
              <a:endCxn id="37" idx="2"/>
            </p:cNvCxnSpPr>
            <p:nvPr/>
          </p:nvCxnSpPr>
          <p:spPr>
            <a:xfrm>
              <a:off x="6621193" y="3354169"/>
              <a:ext cx="661768" cy="106266"/>
            </a:xfrm>
            <a:prstGeom prst="line">
              <a:avLst/>
            </a:prstGeom>
            <a:grpFill/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2F1A17A3-B2F9-43E4-BB64-06A58970071E}"/>
                </a:ext>
              </a:extLst>
            </p:cNvPr>
            <p:cNvCxnSpPr>
              <a:endCxn id="36" idx="2"/>
            </p:cNvCxnSpPr>
            <p:nvPr/>
          </p:nvCxnSpPr>
          <p:spPr>
            <a:xfrm>
              <a:off x="6665742" y="2746925"/>
              <a:ext cx="461890" cy="176004"/>
            </a:xfrm>
            <a:prstGeom prst="line">
              <a:avLst/>
            </a:prstGeom>
            <a:grpFill/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10C3E7BE-0106-4401-AC44-8D85DACD735B}"/>
                </a:ext>
              </a:extLst>
            </p:cNvPr>
            <p:cNvCxnSpPr/>
            <p:nvPr/>
          </p:nvCxnSpPr>
          <p:spPr>
            <a:xfrm>
              <a:off x="5238635" y="906967"/>
              <a:ext cx="1562504" cy="1374351"/>
            </a:xfrm>
            <a:prstGeom prst="line">
              <a:avLst/>
            </a:prstGeom>
            <a:grpFill/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02F02FAD-09DF-4D4D-8861-66FA2CFAD98E}"/>
                </a:ext>
              </a:extLst>
            </p:cNvPr>
            <p:cNvCxnSpPr>
              <a:endCxn id="26" idx="5"/>
            </p:cNvCxnSpPr>
            <p:nvPr/>
          </p:nvCxnSpPr>
          <p:spPr>
            <a:xfrm>
              <a:off x="3024552" y="1178169"/>
              <a:ext cx="2261104" cy="1761370"/>
            </a:xfrm>
            <a:prstGeom prst="line">
              <a:avLst/>
            </a:prstGeom>
            <a:grpFill/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9C07E054-DB0F-4528-840C-41BAC1339097}"/>
                </a:ext>
              </a:extLst>
            </p:cNvPr>
            <p:cNvCxnSpPr>
              <a:endCxn id="32" idx="2"/>
            </p:cNvCxnSpPr>
            <p:nvPr/>
          </p:nvCxnSpPr>
          <p:spPr>
            <a:xfrm flipV="1">
              <a:off x="5055264" y="3989361"/>
              <a:ext cx="1427598" cy="266604"/>
            </a:xfrm>
            <a:prstGeom prst="line">
              <a:avLst/>
            </a:prstGeom>
            <a:grpFill/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D7BFF22C-0815-4D58-93D6-C4C74CBA1F94}"/>
                </a:ext>
              </a:extLst>
            </p:cNvPr>
            <p:cNvCxnSpPr/>
            <p:nvPr/>
          </p:nvCxnSpPr>
          <p:spPr>
            <a:xfrm flipV="1">
              <a:off x="3315468" y="4306810"/>
              <a:ext cx="1597087" cy="709065"/>
            </a:xfrm>
            <a:prstGeom prst="line">
              <a:avLst/>
            </a:prstGeom>
            <a:grpFill/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D4919237-C6C0-4B44-B286-9987460E0D6D}"/>
                </a:ext>
              </a:extLst>
            </p:cNvPr>
            <p:cNvCxnSpPr>
              <a:stCxn id="32" idx="6"/>
              <a:endCxn id="33" idx="2"/>
            </p:cNvCxnSpPr>
            <p:nvPr/>
          </p:nvCxnSpPr>
          <p:spPr>
            <a:xfrm flipV="1">
              <a:off x="6665742" y="3952434"/>
              <a:ext cx="495885" cy="36927"/>
            </a:xfrm>
            <a:prstGeom prst="line">
              <a:avLst/>
            </a:prstGeom>
            <a:grpFill/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7153D221-E673-4929-B591-00E3BDD04867}"/>
                </a:ext>
              </a:extLst>
            </p:cNvPr>
            <p:cNvCxnSpPr>
              <a:endCxn id="31" idx="2"/>
            </p:cNvCxnSpPr>
            <p:nvPr/>
          </p:nvCxnSpPr>
          <p:spPr>
            <a:xfrm flipV="1">
              <a:off x="6671017" y="4489939"/>
              <a:ext cx="611944" cy="210722"/>
            </a:xfrm>
            <a:prstGeom prst="line">
              <a:avLst/>
            </a:prstGeom>
            <a:grpFill/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4E874D9-C61A-4174-BAD8-265BFD4AA7BD}"/>
                </a:ext>
              </a:extLst>
            </p:cNvPr>
            <p:cNvCxnSpPr>
              <a:endCxn id="30" idx="3"/>
            </p:cNvCxnSpPr>
            <p:nvPr/>
          </p:nvCxnSpPr>
          <p:spPr>
            <a:xfrm flipV="1">
              <a:off x="5441852" y="4783783"/>
              <a:ext cx="1085376" cy="855016"/>
            </a:xfrm>
            <a:prstGeom prst="line">
              <a:avLst/>
            </a:prstGeom>
            <a:grpFill/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168912C8-523A-4E32-83B2-1E9B298B6863}"/>
                </a:ext>
              </a:extLst>
            </p:cNvPr>
            <p:cNvCxnSpPr>
              <a:endCxn id="29" idx="3"/>
            </p:cNvCxnSpPr>
            <p:nvPr/>
          </p:nvCxnSpPr>
          <p:spPr>
            <a:xfrm flipV="1">
              <a:off x="4995202" y="5750936"/>
              <a:ext cx="290552" cy="396477"/>
            </a:xfrm>
            <a:prstGeom prst="line">
              <a:avLst/>
            </a:prstGeom>
            <a:grpFill/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5DD35035-6CEF-4D59-A925-4BD4D6F809DE}"/>
                </a:ext>
              </a:extLst>
            </p:cNvPr>
            <p:cNvCxnSpPr>
              <a:endCxn id="25" idx="1"/>
            </p:cNvCxnSpPr>
            <p:nvPr/>
          </p:nvCxnSpPr>
          <p:spPr>
            <a:xfrm>
              <a:off x="4440115" y="906967"/>
              <a:ext cx="369682" cy="297984"/>
            </a:xfrm>
            <a:prstGeom prst="line">
              <a:avLst/>
            </a:prstGeom>
            <a:grpFill/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9417B6CF-9C87-4330-BF06-30520C16802B}"/>
                </a:ext>
              </a:extLst>
            </p:cNvPr>
            <p:cNvCxnSpPr/>
            <p:nvPr/>
          </p:nvCxnSpPr>
          <p:spPr>
            <a:xfrm flipV="1">
              <a:off x="3024552" y="5086618"/>
              <a:ext cx="177382" cy="123945"/>
            </a:xfrm>
            <a:prstGeom prst="line">
              <a:avLst/>
            </a:prstGeom>
            <a:grpFill/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41286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309F74-667B-42F8-A188-0AA96B0808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Embeddings: Current + Changes by Shift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4DAD55-B73C-4F6A-A4F0-EE5F9C2DB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BE87E-F0DE-A44C-894B-E142BEB21E42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D8DD8-98A5-430C-8C28-9F80373EDD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2025 ICFA ML Workshop 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EF68B25-AC49-4FCD-8E7C-D2FBB8AE0E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999" y="783294"/>
            <a:ext cx="11430000" cy="5715000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72BACD46-B9B6-4A9B-94D2-A891CA48DDBB}"/>
              </a:ext>
            </a:extLst>
          </p:cNvPr>
          <p:cNvSpPr/>
          <p:nvPr/>
        </p:nvSpPr>
        <p:spPr>
          <a:xfrm>
            <a:off x="9431866" y="1622921"/>
            <a:ext cx="91440" cy="91440"/>
          </a:xfrm>
          <a:prstGeom prst="ellipse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D0037CDF-0C86-434F-A824-AA75A320462C}"/>
              </a:ext>
            </a:extLst>
          </p:cNvPr>
          <p:cNvSpPr/>
          <p:nvPr/>
        </p:nvSpPr>
        <p:spPr>
          <a:xfrm>
            <a:off x="2418925" y="2705538"/>
            <a:ext cx="91440" cy="91440"/>
          </a:xfrm>
          <a:prstGeom prst="ellipse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030C2B2-BEDE-4F80-8796-1B569B9B6A07}"/>
              </a:ext>
            </a:extLst>
          </p:cNvPr>
          <p:cNvGrpSpPr/>
          <p:nvPr/>
        </p:nvGrpSpPr>
        <p:grpSpPr>
          <a:xfrm>
            <a:off x="1961727" y="1065506"/>
            <a:ext cx="8713892" cy="2575288"/>
            <a:chOff x="1961727" y="1073973"/>
            <a:chExt cx="8713892" cy="2575288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05F85FB-4804-497B-842E-CECADBAF0762}"/>
                </a:ext>
              </a:extLst>
            </p:cNvPr>
            <p:cNvSpPr/>
            <p:nvPr/>
          </p:nvSpPr>
          <p:spPr>
            <a:xfrm>
              <a:off x="8262619" y="1073973"/>
              <a:ext cx="2413000" cy="369332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</p:spPr>
          <p:txBody>
            <a:bodyPr wrap="square">
              <a:spAutoFit/>
            </a:bodyPr>
            <a:lstStyle/>
            <a:p>
              <a:pPr lvl="0"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2"/>
                  </a:solidFill>
                  <a:latin typeface="+mj-lt"/>
                  <a:cs typeface="Arial" panose="020B0604020202020204" pitchFamily="34" charset="0"/>
                </a:rPr>
                <a:t>2022-07-06 16:50:00</a:t>
              </a:r>
              <a:endParaRPr lang="en-US" altLang="en-US" sz="1100" dirty="0">
                <a:solidFill>
                  <a:schemeClr val="tx2"/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A70D235-F7F9-4A5F-8D8C-36FB1DBCB201}"/>
                </a:ext>
              </a:extLst>
            </p:cNvPr>
            <p:cNvSpPr/>
            <p:nvPr/>
          </p:nvSpPr>
          <p:spPr>
            <a:xfrm>
              <a:off x="1961727" y="3279929"/>
              <a:ext cx="2243667" cy="369332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</p:spPr>
          <p:txBody>
            <a:bodyPr wrap="square">
              <a:spAutoFit/>
            </a:bodyPr>
            <a:lstStyle/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2"/>
                  </a:solidFill>
                  <a:latin typeface="+mj-lt"/>
                  <a:cs typeface="Arial" panose="020B0604020202020204" pitchFamily="34" charset="0"/>
                </a:rPr>
                <a:t>2022-07-06 18:30:00</a:t>
              </a:r>
              <a:endParaRPr lang="en-US" altLang="en-US" sz="1100" dirty="0">
                <a:solidFill>
                  <a:schemeClr val="tx2"/>
                </a:solidFill>
                <a:latin typeface="+mj-lt"/>
                <a:cs typeface="Arial" panose="020B0604020202020204" pitchFamily="34" charset="0"/>
              </a:endParaRP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8EF56C1E-7250-4EE2-99A0-DBD790E0BE42}"/>
                </a:ext>
              </a:extLst>
            </p:cNvPr>
            <p:cNvCxnSpPr>
              <a:cxnSpLocks/>
            </p:cNvCxnSpPr>
            <p:nvPr/>
          </p:nvCxnSpPr>
          <p:spPr>
            <a:xfrm>
              <a:off x="2510365" y="2788511"/>
              <a:ext cx="444502" cy="491418"/>
            </a:xfrm>
            <a:prstGeom prst="line">
              <a:avLst/>
            </a:prstGeom>
            <a:ln w="28575">
              <a:solidFill>
                <a:schemeClr val="tx2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51051CB1-0313-4191-B14F-7A0AFB6C1411}"/>
                </a:ext>
              </a:extLst>
            </p:cNvPr>
            <p:cNvCxnSpPr>
              <a:cxnSpLocks/>
            </p:cNvCxnSpPr>
            <p:nvPr/>
          </p:nvCxnSpPr>
          <p:spPr>
            <a:xfrm>
              <a:off x="9486053" y="1400970"/>
              <a:ext cx="0" cy="221951"/>
            </a:xfrm>
            <a:prstGeom prst="line">
              <a:avLst/>
            </a:prstGeom>
            <a:ln w="28575">
              <a:solidFill>
                <a:schemeClr val="tx2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DB529177-D534-4C22-9D15-18817343FFF5}"/>
              </a:ext>
            </a:extLst>
          </p:cNvPr>
          <p:cNvSpPr txBox="1"/>
          <p:nvPr/>
        </p:nvSpPr>
        <p:spPr>
          <a:xfrm>
            <a:off x="6095999" y="5348233"/>
            <a:ext cx="47836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latin typeface="+mj-lt"/>
              </a:rPr>
              <a:t>black markers represent the average of embeddings from each 8-hour operational shift </a:t>
            </a:r>
          </a:p>
        </p:txBody>
      </p:sp>
    </p:spTree>
    <p:extLst>
      <p:ext uri="{BB962C8B-B14F-4D97-AF65-F5344CB8AC3E}">
        <p14:creationId xmlns:p14="http://schemas.microsoft.com/office/powerpoint/2010/main" val="3289929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47D165-9C60-4E47-BE67-599BAD3D6D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5501" y="780176"/>
            <a:ext cx="5504032" cy="5612334"/>
          </a:xfrm>
        </p:spPr>
        <p:txBody>
          <a:bodyPr/>
          <a:lstStyle/>
          <a:p>
            <a:pPr algn="just"/>
            <a:r>
              <a:rPr lang="en-US" dirty="0"/>
              <a:t>explainability results</a:t>
            </a:r>
          </a:p>
          <a:p>
            <a:pPr marL="914400" lvl="1" indent="-457200" algn="just">
              <a:buFont typeface="+mj-lt"/>
              <a:buAutoNum type="arabicPeriod"/>
            </a:pPr>
            <a:r>
              <a:rPr lang="en-US" dirty="0">
                <a:solidFill>
                  <a:srgbClr val="E59059"/>
                </a:solidFill>
              </a:rPr>
              <a:t>MDB0L06H</a:t>
            </a:r>
            <a:endParaRPr lang="en-US" altLang="en-US" dirty="0">
              <a:solidFill>
                <a:srgbClr val="E59059"/>
              </a:solidFill>
            </a:endParaRPr>
          </a:p>
          <a:p>
            <a:pPr marL="914400" lvl="1" indent="-457200" algn="just">
              <a:buFont typeface="+mj-lt"/>
              <a:buAutoNum type="arabicPeriod"/>
            </a:pPr>
            <a:r>
              <a:rPr lang="en-US" dirty="0">
                <a:solidFill>
                  <a:srgbClr val="E59059"/>
                </a:solidFill>
              </a:rPr>
              <a:t>MBH0I06V</a:t>
            </a:r>
            <a:endParaRPr lang="en-US" altLang="en-US" dirty="0">
              <a:solidFill>
                <a:srgbClr val="E59059"/>
              </a:solidFill>
            </a:endParaRPr>
          </a:p>
          <a:p>
            <a:pPr marL="914400" lvl="1" indent="-457200" algn="just">
              <a:buFont typeface="+mj-lt"/>
              <a:buAutoNum type="arabicPeriod"/>
            </a:pPr>
            <a:r>
              <a:rPr lang="en-US" dirty="0">
                <a:solidFill>
                  <a:srgbClr val="E59059"/>
                </a:solidFill>
              </a:rPr>
              <a:t>MDJ0L07V</a:t>
            </a:r>
            <a:endParaRPr lang="en-US" altLang="en-US" dirty="0">
              <a:solidFill>
                <a:srgbClr val="E59059"/>
              </a:solidFill>
            </a:endParaRPr>
          </a:p>
          <a:p>
            <a:pPr marL="914400" lvl="1" indent="-457200" algn="just">
              <a:buFont typeface="+mj-lt"/>
              <a:buAutoNum type="arabicPeriod"/>
            </a:pPr>
            <a:r>
              <a:rPr lang="en-US" dirty="0">
                <a:solidFill>
                  <a:srgbClr val="E59059"/>
                </a:solidFill>
              </a:rPr>
              <a:t>MHB0L02AH</a:t>
            </a:r>
            <a:endParaRPr lang="en-US" altLang="en-US" dirty="0">
              <a:solidFill>
                <a:srgbClr val="E59059"/>
              </a:solidFill>
            </a:endParaRPr>
          </a:p>
          <a:p>
            <a:pPr marL="914400" lvl="1" indent="-457200" algn="just">
              <a:buFont typeface="+mj-lt"/>
              <a:buAutoNum type="arabicPeriod"/>
            </a:pPr>
            <a:r>
              <a:rPr lang="en-US" dirty="0">
                <a:solidFill>
                  <a:srgbClr val="E59059"/>
                </a:solidFill>
              </a:rPr>
              <a:t>MAT0R03H</a:t>
            </a:r>
          </a:p>
          <a:p>
            <a:pPr algn="just"/>
            <a:r>
              <a:rPr lang="en-US" dirty="0"/>
              <a:t>simple example of LLMs providing additional context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EAFAE1-9FE2-401E-9A50-116C281A12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BE87E-F0DE-A44C-894B-E142BEB21E42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053298-50EE-415D-B41B-1D7C495544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2025 ICFA ML Workshop </a:t>
            </a:r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58121F48-E61B-41E9-9561-24A940ABB5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Embeddings: Explainability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EFC48C3-827B-42CE-92C7-9594B0EB39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2404" y="906110"/>
            <a:ext cx="6119963" cy="5486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6A884D47-FFF0-4A55-A94C-E8ECFDA57EAF}"/>
              </a:ext>
            </a:extLst>
          </p:cNvPr>
          <p:cNvSpPr/>
          <p:nvPr/>
        </p:nvSpPr>
        <p:spPr>
          <a:xfrm>
            <a:off x="6121401" y="3166533"/>
            <a:ext cx="5731933" cy="1143000"/>
          </a:xfrm>
          <a:prstGeom prst="roundRect">
            <a:avLst>
              <a:gd name="adj" fmla="val 10912"/>
            </a:avLst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7AD7ADE-C1F7-4F8A-8758-F636BE07E107}"/>
              </a:ext>
            </a:extLst>
          </p:cNvPr>
          <p:cNvCxnSpPr>
            <a:cxnSpLocks/>
          </p:cNvCxnSpPr>
          <p:nvPr/>
        </p:nvCxnSpPr>
        <p:spPr>
          <a:xfrm flipV="1">
            <a:off x="2877968" y="1637790"/>
            <a:ext cx="0" cy="1528743"/>
          </a:xfrm>
          <a:prstGeom prst="straightConnector1">
            <a:avLst/>
          </a:prstGeom>
          <a:ln w="57150">
            <a:solidFill>
              <a:srgbClr val="E5905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3DD6C73B-093F-4127-A5B6-B48B8431FACA}"/>
              </a:ext>
            </a:extLst>
          </p:cNvPr>
          <p:cNvSpPr txBox="1"/>
          <p:nvPr/>
        </p:nvSpPr>
        <p:spPr>
          <a:xfrm>
            <a:off x="2849893" y="2231196"/>
            <a:ext cx="13665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solidFill>
                  <a:srgbClr val="E59059"/>
                </a:solidFill>
                <a:latin typeface="+mj-lt"/>
              </a:rPr>
              <a:t>importance</a:t>
            </a:r>
          </a:p>
        </p:txBody>
      </p:sp>
    </p:spTree>
    <p:extLst>
      <p:ext uri="{BB962C8B-B14F-4D97-AF65-F5344CB8AC3E}">
        <p14:creationId xmlns:p14="http://schemas.microsoft.com/office/powerpoint/2010/main" val="267299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475B10-1FA9-4147-B1E0-0A9D3567B6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Embeddings: Data Exploration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9A439D-FA2E-49FE-9368-6E6F062E13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BE87E-F0DE-A44C-894B-E142BEB21E42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89E823-0785-437A-A0E5-CAEE607AB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2025 ICFA ML Workshop 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8B07128-5DD5-4D58-A62C-AF53B31D64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999" y="780176"/>
            <a:ext cx="11430000" cy="57150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218B8AA3-A08E-43F3-B77C-67EEA7BFAA4F}"/>
              </a:ext>
            </a:extLst>
          </p:cNvPr>
          <p:cNvSpPr/>
          <p:nvPr/>
        </p:nvSpPr>
        <p:spPr>
          <a:xfrm>
            <a:off x="3081867" y="1447800"/>
            <a:ext cx="1701800" cy="1634067"/>
          </a:xfrm>
          <a:prstGeom prst="rect">
            <a:avLst/>
          </a:prstGeom>
          <a:noFill/>
          <a:ln>
            <a:solidFill>
              <a:schemeClr val="tx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62867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13FF1F2-E18A-43B9-9C56-0738381AB7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934" y="791761"/>
            <a:ext cx="11430000" cy="5715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9309F74-667B-42F8-A188-0AA96B0808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Embeddings: System Jitter/Noise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5DB291-5A13-431A-A957-2B3E18940D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766" y="687040"/>
            <a:ext cx="11836866" cy="1375792"/>
          </a:xfrm>
        </p:spPr>
        <p:txBody>
          <a:bodyPr/>
          <a:lstStyle/>
          <a:p>
            <a:r>
              <a:rPr lang="en-US" dirty="0"/>
              <a:t>identified a 7 hour period where the settings remained constant</a:t>
            </a:r>
          </a:p>
          <a:p>
            <a:r>
              <a:rPr lang="en-US" dirty="0"/>
              <a:t>distribution of embeddings provides insights into jitter/noise in readings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4DAD55-B73C-4F6A-A4F0-EE5F9C2DB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BE87E-F0DE-A44C-894B-E142BEB21E42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D8DD8-98A5-430C-8C28-9F80373EDD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2025 ICFA ML Workshop </a:t>
            </a:r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EC6E2A2-8A84-4D08-89B4-928036AF85D1}"/>
              </a:ext>
            </a:extLst>
          </p:cNvPr>
          <p:cNvGrpSpPr/>
          <p:nvPr/>
        </p:nvGrpSpPr>
        <p:grpSpPr>
          <a:xfrm>
            <a:off x="7569199" y="3384945"/>
            <a:ext cx="3749801" cy="2579693"/>
            <a:chOff x="7569199" y="3384945"/>
            <a:chExt cx="3749801" cy="2579693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67CF9F23-5EA4-4238-A0CD-C3B08A72D7D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569199" y="3490811"/>
              <a:ext cx="3749801" cy="2473827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D43F02F-6A64-4450-A3A6-0A3B06FA84DF}"/>
                </a:ext>
              </a:extLst>
            </p:cNvPr>
            <p:cNvSpPr txBox="1"/>
            <p:nvPr/>
          </p:nvSpPr>
          <p:spPr>
            <a:xfrm>
              <a:off x="8890988" y="3384945"/>
              <a:ext cx="1363450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b="1" dirty="0"/>
                <a:t>Beam Current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3E9BD97-872F-4C21-98A0-54D13EA0368B}"/>
              </a:ext>
            </a:extLst>
          </p:cNvPr>
          <p:cNvGrpSpPr/>
          <p:nvPr/>
        </p:nvGrpSpPr>
        <p:grpSpPr>
          <a:xfrm>
            <a:off x="9923942" y="893362"/>
            <a:ext cx="1524419" cy="369332"/>
            <a:chOff x="1201799" y="5238418"/>
            <a:chExt cx="1524419" cy="369332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976F9DD-BF69-413C-9968-7DE3BA7A4C88}"/>
                </a:ext>
              </a:extLst>
            </p:cNvPr>
            <p:cNvSpPr txBox="1"/>
            <p:nvPr/>
          </p:nvSpPr>
          <p:spPr>
            <a:xfrm>
              <a:off x="1220421" y="5238418"/>
              <a:ext cx="15057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328032"/>
                  </a:solidFill>
                  <a:latin typeface="+mj-lt"/>
                </a:rPr>
                <a:t> same settings</a:t>
              </a: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EB8A3B8C-CD40-4872-B08A-8E905A3FC2E4}"/>
                </a:ext>
              </a:extLst>
            </p:cNvPr>
            <p:cNvSpPr/>
            <p:nvPr/>
          </p:nvSpPr>
          <p:spPr>
            <a:xfrm>
              <a:off x="1201799" y="5396839"/>
              <a:ext cx="91440" cy="91440"/>
            </a:xfrm>
            <a:prstGeom prst="ellipse">
              <a:avLst/>
            </a:prstGeom>
            <a:noFill/>
            <a:ln>
              <a:solidFill>
                <a:srgbClr val="32803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19337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309F74-667B-42F8-A188-0AA96B0808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Embeddings: System Jitter/Noise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4DAD55-B73C-4F6A-A4F0-EE5F9C2DB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BE87E-F0DE-A44C-894B-E142BEB21E42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D8DD8-98A5-430C-8C28-9F80373EDD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2025 ICFA ML Workshop </a:t>
            </a:r>
            <a:endParaRPr lang="en-US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8BB7AB7E-7745-4846-AC65-08F137C6F296}"/>
              </a:ext>
            </a:extLst>
          </p:cNvPr>
          <p:cNvGrpSpPr/>
          <p:nvPr/>
        </p:nvGrpSpPr>
        <p:grpSpPr>
          <a:xfrm>
            <a:off x="2448410" y="3710692"/>
            <a:ext cx="7242049" cy="3143574"/>
            <a:chOff x="2448410" y="3710692"/>
            <a:chExt cx="7242049" cy="3143574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D6C011C1-23FE-4D3B-828C-6396F0312B2A}"/>
                </a:ext>
              </a:extLst>
            </p:cNvPr>
            <p:cNvGrpSpPr/>
            <p:nvPr/>
          </p:nvGrpSpPr>
          <p:grpSpPr>
            <a:xfrm>
              <a:off x="2448410" y="3710692"/>
              <a:ext cx="7242049" cy="3143574"/>
              <a:chOff x="2448410" y="3710692"/>
              <a:chExt cx="7242049" cy="3143574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AD42414A-A72C-4E31-A988-3C8921C45DC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448410" y="3710692"/>
                <a:ext cx="7242049" cy="3017520"/>
              </a:xfrm>
              <a:prstGeom prst="rect">
                <a:avLst/>
              </a:prstGeom>
            </p:spPr>
          </p:pic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DF6DF6C-5544-4C7C-AE1C-4421864E0F42}"/>
                  </a:ext>
                </a:extLst>
              </p:cNvPr>
              <p:cNvSpPr txBox="1"/>
              <p:nvPr/>
            </p:nvSpPr>
            <p:spPr>
              <a:xfrm>
                <a:off x="5663951" y="6577267"/>
                <a:ext cx="887744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latin typeface="+mj-lt"/>
                  </a:rPr>
                  <a:t>Node Index</a:t>
                </a:r>
              </a:p>
            </p:txBody>
          </p:sp>
        </p:grp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6AE08F6-BE1C-40F0-914D-4FB205BC6266}"/>
                </a:ext>
              </a:extLst>
            </p:cNvPr>
            <p:cNvSpPr txBox="1"/>
            <p:nvPr/>
          </p:nvSpPr>
          <p:spPr>
            <a:xfrm>
              <a:off x="2769833" y="3746203"/>
              <a:ext cx="967666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b="1" dirty="0"/>
                <a:t>Readings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0D1D955A-579A-4AE6-8BAF-0D52C72088DE}"/>
                </a:ext>
              </a:extLst>
            </p:cNvPr>
            <p:cNvSpPr/>
            <p:nvPr/>
          </p:nvSpPr>
          <p:spPr>
            <a:xfrm>
              <a:off x="2665501" y="3727938"/>
              <a:ext cx="133165" cy="11540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FF21CDE6-006F-4C2C-A07E-ED001D2518F7}"/>
              </a:ext>
            </a:extLst>
          </p:cNvPr>
          <p:cNvGrpSpPr/>
          <p:nvPr/>
        </p:nvGrpSpPr>
        <p:grpSpPr>
          <a:xfrm>
            <a:off x="2372910" y="736539"/>
            <a:ext cx="7242047" cy="3149508"/>
            <a:chOff x="2372910" y="736539"/>
            <a:chExt cx="7242047" cy="3149508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61421510-C232-4571-8537-EE9930C226D3}"/>
                </a:ext>
              </a:extLst>
            </p:cNvPr>
            <p:cNvGrpSpPr/>
            <p:nvPr/>
          </p:nvGrpSpPr>
          <p:grpSpPr>
            <a:xfrm>
              <a:off x="2372910" y="736539"/>
              <a:ext cx="7242047" cy="3149508"/>
              <a:chOff x="2372910" y="736539"/>
              <a:chExt cx="7242047" cy="3149508"/>
            </a:xfrm>
          </p:grpSpPr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03E3027A-6725-4174-9BDC-71E473FF235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372910" y="736539"/>
                <a:ext cx="7242047" cy="3017520"/>
              </a:xfrm>
              <a:prstGeom prst="rect">
                <a:avLst/>
              </a:prstGeom>
            </p:spPr>
          </p:pic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5E5C8C2-6515-4D1C-B438-A117198F09A8}"/>
                  </a:ext>
                </a:extLst>
              </p:cNvPr>
              <p:cNvSpPr txBox="1"/>
              <p:nvPr/>
            </p:nvSpPr>
            <p:spPr>
              <a:xfrm>
                <a:off x="5717220" y="3609048"/>
                <a:ext cx="887744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latin typeface="+mj-lt"/>
                  </a:rPr>
                  <a:t>Node Index</a:t>
                </a:r>
              </a:p>
            </p:txBody>
          </p:sp>
        </p:grp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F8EC0B2-0684-4C13-B7E0-1AF40FC9354B}"/>
                </a:ext>
              </a:extLst>
            </p:cNvPr>
            <p:cNvSpPr txBox="1"/>
            <p:nvPr/>
          </p:nvSpPr>
          <p:spPr>
            <a:xfrm>
              <a:off x="2743200" y="780928"/>
              <a:ext cx="967666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b="1" dirty="0"/>
                <a:t>Settings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85F4C278-6040-49A7-B49D-F234055211E7}"/>
                </a:ext>
              </a:extLst>
            </p:cNvPr>
            <p:cNvSpPr/>
            <p:nvPr/>
          </p:nvSpPr>
          <p:spPr>
            <a:xfrm>
              <a:off x="2676617" y="772050"/>
              <a:ext cx="133165" cy="11540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8811939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309F74-667B-42F8-A188-0AA96B0808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Embeddings: System Jitter/Noise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5DB291-5A13-431A-A957-2B3E18940D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889" y="1234091"/>
            <a:ext cx="6280911" cy="1732204"/>
          </a:xfrm>
        </p:spPr>
        <p:txBody>
          <a:bodyPr/>
          <a:lstStyle/>
          <a:p>
            <a:r>
              <a:rPr lang="en-US" dirty="0"/>
              <a:t>inspect contributions from individual beamline components (node types)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4DAD55-B73C-4F6A-A4F0-EE5F9C2DB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BE87E-F0DE-A44C-894B-E142BEB21E42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D8DD8-98A5-430C-8C28-9F80373EDD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2025 ICFA ML Workshop </a:t>
            </a:r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7D2AF46-4FA0-4CFB-B5C7-E8337E501D1B}"/>
              </a:ext>
            </a:extLst>
          </p:cNvPr>
          <p:cNvGrpSpPr/>
          <p:nvPr/>
        </p:nvGrpSpPr>
        <p:grpSpPr>
          <a:xfrm>
            <a:off x="6172899" y="1028136"/>
            <a:ext cx="5943600" cy="2680338"/>
            <a:chOff x="6172899" y="1028136"/>
            <a:chExt cx="5943600" cy="2680338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BB1FADC4-1BA7-4D5D-84CF-713E5A53EC0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172899" y="1231974"/>
              <a:ext cx="5943600" cy="2476500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688ED6F4-A2ED-4410-B68F-C59EE19EC448}"/>
                </a:ext>
              </a:extLst>
            </p:cNvPr>
            <p:cNvSpPr txBox="1"/>
            <p:nvPr/>
          </p:nvSpPr>
          <p:spPr>
            <a:xfrm>
              <a:off x="6391922" y="1028136"/>
              <a:ext cx="870623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b="1" dirty="0"/>
                <a:t>Vacuum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6C968F5E-19EC-4D6A-9CDE-5BF894A34541}"/>
              </a:ext>
            </a:extLst>
          </p:cNvPr>
          <p:cNvGrpSpPr/>
          <p:nvPr/>
        </p:nvGrpSpPr>
        <p:grpSpPr>
          <a:xfrm>
            <a:off x="75501" y="3674118"/>
            <a:ext cx="5943600" cy="2690949"/>
            <a:chOff x="75501" y="3674118"/>
            <a:chExt cx="5943600" cy="2690949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50FF408D-4332-4501-9106-0ACA79F53DD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5501" y="3888567"/>
              <a:ext cx="5943600" cy="2476500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EEFA3C5-C42C-4C38-B89C-8A89D267E8D7}"/>
                </a:ext>
              </a:extLst>
            </p:cNvPr>
            <p:cNvSpPr txBox="1"/>
            <p:nvPr/>
          </p:nvSpPr>
          <p:spPr>
            <a:xfrm>
              <a:off x="312199" y="3674118"/>
              <a:ext cx="2235099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b="1" dirty="0"/>
                <a:t>Beam Position Monitors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B5BC348C-9928-4859-B20E-D22D34EC3F34}"/>
              </a:ext>
            </a:extLst>
          </p:cNvPr>
          <p:cNvGrpSpPr/>
          <p:nvPr/>
        </p:nvGrpSpPr>
        <p:grpSpPr>
          <a:xfrm>
            <a:off x="6172899" y="3665240"/>
            <a:ext cx="5943600" cy="2699827"/>
            <a:chOff x="6172899" y="3665240"/>
            <a:chExt cx="5943600" cy="2699827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E60022E5-F628-43EB-9778-C15388070BC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172899" y="3888567"/>
              <a:ext cx="5943600" cy="2476500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B8FBC57-B437-4BFC-92C7-5B36D92D6871}"/>
                </a:ext>
              </a:extLst>
            </p:cNvPr>
            <p:cNvSpPr txBox="1"/>
            <p:nvPr/>
          </p:nvSpPr>
          <p:spPr>
            <a:xfrm>
              <a:off x="6419436" y="3665240"/>
              <a:ext cx="1906612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b="1" dirty="0"/>
                <a:t>Beam Loss Monitors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8933337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475B10-1FA9-4147-B1E0-0A9D3567B6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Embeddings: Data Exploration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9A439D-FA2E-49FE-9368-6E6F062E13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BE87E-F0DE-A44C-894B-E142BEB21E42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89E823-0785-437A-A0E5-CAEE607AB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2025 ICFA ML Workshop 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8B07128-5DD5-4D58-A62C-AF53B31D64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999" y="780176"/>
            <a:ext cx="11430000" cy="57150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218B8AA3-A08E-43F3-B77C-67EEA7BFAA4F}"/>
              </a:ext>
            </a:extLst>
          </p:cNvPr>
          <p:cNvSpPr/>
          <p:nvPr/>
        </p:nvSpPr>
        <p:spPr>
          <a:xfrm>
            <a:off x="1295400" y="1498600"/>
            <a:ext cx="2387600" cy="2429934"/>
          </a:xfrm>
          <a:prstGeom prst="rect">
            <a:avLst/>
          </a:prstGeom>
          <a:noFill/>
          <a:ln>
            <a:solidFill>
              <a:schemeClr val="tx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00933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309F74-667B-42F8-A188-0AA96B0808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Embeddings: System Stability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4DAD55-B73C-4F6A-A4F0-EE5F9C2DB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BE87E-F0DE-A44C-894B-E142BEB21E42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D8DD8-98A5-430C-8C28-9F80373EDD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2025 ICFA ML Workshop 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8541A8D-7965-48CE-99C9-9024BB86FA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999" y="791761"/>
            <a:ext cx="11430000" cy="57150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5DB291-5A13-431A-A957-2B3E18940D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0101" y="763241"/>
            <a:ext cx="11532299" cy="3233025"/>
          </a:xfrm>
        </p:spPr>
        <p:txBody>
          <a:bodyPr/>
          <a:lstStyle/>
          <a:p>
            <a:pPr algn="just"/>
            <a:r>
              <a:rPr lang="en-US" dirty="0"/>
              <a:t>an operator identified stable 8-hour period of operation</a:t>
            </a:r>
          </a:p>
          <a:p>
            <a:pPr lvl="1" algn="just"/>
            <a:r>
              <a:rPr lang="en-US" dirty="0">
                <a:solidFill>
                  <a:srgbClr val="E59059"/>
                </a:solidFill>
              </a:rPr>
              <a:t>look for shift summaries with few issues to report</a:t>
            </a:r>
          </a:p>
          <a:p>
            <a:pPr lvl="1" algn="just"/>
            <a:r>
              <a:rPr lang="en-US" dirty="0">
                <a:solidFill>
                  <a:srgbClr val="E59059"/>
                </a:solidFill>
              </a:rPr>
              <a:t>with no noted changes in the injector</a:t>
            </a:r>
          </a:p>
          <a:p>
            <a:pPr lvl="1" algn="just"/>
            <a:r>
              <a:rPr lang="en-US" dirty="0">
                <a:solidFill>
                  <a:srgbClr val="E59059"/>
                </a:solidFill>
              </a:rPr>
              <a:t>and beam delivery to the Halls (beam was delivered </a:t>
            </a:r>
            <a:r>
              <a:rPr lang="en-US" i="1" dirty="0">
                <a:solidFill>
                  <a:srgbClr val="E59059"/>
                </a:solidFill>
              </a:rPr>
              <a:t>and</a:t>
            </a:r>
            <a:r>
              <a:rPr lang="en-US" dirty="0">
                <a:solidFill>
                  <a:srgbClr val="E59059"/>
                </a:solidFill>
              </a:rPr>
              <a:t> was of acceptable quality)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07A7B2B-B918-4E62-A465-C2845DD4AB93}"/>
              </a:ext>
            </a:extLst>
          </p:cNvPr>
          <p:cNvGrpSpPr/>
          <p:nvPr/>
        </p:nvGrpSpPr>
        <p:grpSpPr>
          <a:xfrm>
            <a:off x="10127145" y="893362"/>
            <a:ext cx="1468250" cy="369332"/>
            <a:chOff x="1201799" y="5238418"/>
            <a:chExt cx="1468250" cy="369332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34C0FE9A-36F1-4350-B4F3-A27556ACBFBA}"/>
                </a:ext>
              </a:extLst>
            </p:cNvPr>
            <p:cNvSpPr txBox="1"/>
            <p:nvPr/>
          </p:nvSpPr>
          <p:spPr>
            <a:xfrm>
              <a:off x="1220421" y="5238418"/>
              <a:ext cx="14496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328032"/>
                  </a:solidFill>
                  <a:latin typeface="+mj-lt"/>
                </a:rPr>
                <a:t> stable period</a:t>
              </a: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35206165-9EDD-430C-B1BF-72D061442BB0}"/>
                </a:ext>
              </a:extLst>
            </p:cNvPr>
            <p:cNvSpPr/>
            <p:nvPr/>
          </p:nvSpPr>
          <p:spPr>
            <a:xfrm>
              <a:off x="1201799" y="5396839"/>
              <a:ext cx="91440" cy="91440"/>
            </a:xfrm>
            <a:prstGeom prst="ellipse">
              <a:avLst/>
            </a:prstGeom>
            <a:noFill/>
            <a:ln>
              <a:solidFill>
                <a:srgbClr val="32803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571104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309F74-667B-42F8-A188-0AA96B0808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Embeddings: System Stability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4DAD55-B73C-4F6A-A4F0-EE5F9C2DB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BE87E-F0DE-A44C-894B-E142BEB21E42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D8DD8-98A5-430C-8C28-9F80373EDD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2025 ICFA ML Workshop 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5DB291-5A13-431A-A957-2B3E18940D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5501" y="780176"/>
            <a:ext cx="11836866" cy="921624"/>
          </a:xfrm>
        </p:spPr>
        <p:txBody>
          <a:bodyPr/>
          <a:lstStyle/>
          <a:p>
            <a:r>
              <a:rPr lang="en-US" dirty="0"/>
              <a:t>beamline components showing the most variation during this time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B17EB0B-38E9-4F23-950D-CD61B02D51B2}"/>
              </a:ext>
            </a:extLst>
          </p:cNvPr>
          <p:cNvGrpSpPr/>
          <p:nvPr/>
        </p:nvGrpSpPr>
        <p:grpSpPr>
          <a:xfrm>
            <a:off x="838200" y="2419113"/>
            <a:ext cx="10515600" cy="3271708"/>
            <a:chOff x="736134" y="3044165"/>
            <a:chExt cx="10515600" cy="3271708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4436B74-7793-45D8-995C-69DF6D25803A}"/>
                </a:ext>
              </a:extLst>
            </p:cNvPr>
            <p:cNvSpPr txBox="1"/>
            <p:nvPr/>
          </p:nvSpPr>
          <p:spPr>
            <a:xfrm>
              <a:off x="1223630" y="3044165"/>
              <a:ext cx="97475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tx2"/>
                  </a:solidFill>
                  <a:latin typeface="+mj-lt"/>
                </a:rPr>
                <a:t>IBC0L02          0L04-7 GSET     0L04-8 GSET       MDB0L06H       MDB0L07V        MDB0L08H        MDJ0L09V</a:t>
              </a:r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E007A669-5FF1-4DAC-BBEA-CB128B3682B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36134" y="3311415"/>
              <a:ext cx="10515600" cy="3004458"/>
            </a:xfrm>
            <a:prstGeom prst="rect">
              <a:avLst/>
            </a:prstGeom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325065F-D140-4A6D-B511-7420AAEB692E}"/>
              </a:ext>
            </a:extLst>
          </p:cNvPr>
          <p:cNvGrpSpPr/>
          <p:nvPr/>
        </p:nvGrpSpPr>
        <p:grpSpPr>
          <a:xfrm>
            <a:off x="2607732" y="1670843"/>
            <a:ext cx="8360173" cy="756463"/>
            <a:chOff x="2607732" y="1910541"/>
            <a:chExt cx="8360173" cy="756463"/>
          </a:xfrm>
        </p:grpSpPr>
        <p:sp>
          <p:nvSpPr>
            <p:cNvPr id="8" name="Left Brace 7">
              <a:extLst>
                <a:ext uri="{FF2B5EF4-FFF2-40B4-BE49-F238E27FC236}">
                  <a16:creationId xmlns:a16="http://schemas.microsoft.com/office/drawing/2014/main" id="{CF8FBBE3-567C-4A57-BCCD-D667671171A8}"/>
                </a:ext>
              </a:extLst>
            </p:cNvPr>
            <p:cNvSpPr/>
            <p:nvPr/>
          </p:nvSpPr>
          <p:spPr>
            <a:xfrm rot="5400000">
              <a:off x="8093424" y="-207477"/>
              <a:ext cx="284391" cy="5464571"/>
            </a:xfrm>
            <a:prstGeom prst="leftBrace">
              <a:avLst>
                <a:gd name="adj1" fmla="val 26672"/>
                <a:gd name="adj2" fmla="val 50000"/>
              </a:avLst>
            </a:prstGeom>
            <a:ln w="12700">
              <a:solidFill>
                <a:srgbClr val="E5905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Left Brace 9">
              <a:extLst>
                <a:ext uri="{FF2B5EF4-FFF2-40B4-BE49-F238E27FC236}">
                  <a16:creationId xmlns:a16="http://schemas.microsoft.com/office/drawing/2014/main" id="{00D1F7ED-BDCA-4EF9-A575-C7868121ED5E}"/>
                </a:ext>
              </a:extLst>
            </p:cNvPr>
            <p:cNvSpPr/>
            <p:nvPr/>
          </p:nvSpPr>
          <p:spPr>
            <a:xfrm rot="5400000">
              <a:off x="3851613" y="1138731"/>
              <a:ext cx="284391" cy="2772154"/>
            </a:xfrm>
            <a:prstGeom prst="leftBrace">
              <a:avLst>
                <a:gd name="adj1" fmla="val 26672"/>
                <a:gd name="adj2" fmla="val 50000"/>
              </a:avLst>
            </a:prstGeom>
            <a:ln w="12700">
              <a:solidFill>
                <a:srgbClr val="E5905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6BA1579-96A3-4840-8C43-08DB5D70A519}"/>
                </a:ext>
              </a:extLst>
            </p:cNvPr>
            <p:cNvSpPr txBox="1"/>
            <p:nvPr/>
          </p:nvSpPr>
          <p:spPr>
            <a:xfrm>
              <a:off x="3005667" y="1910541"/>
              <a:ext cx="19784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E59059"/>
                  </a:solidFill>
                  <a:latin typeface="+mj-lt"/>
                </a:rPr>
                <a:t>energy lock cavities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6E9EA61-EF13-41F1-8D23-EB01C66D5593}"/>
                </a:ext>
              </a:extLst>
            </p:cNvPr>
            <p:cNvSpPr txBox="1"/>
            <p:nvPr/>
          </p:nvSpPr>
          <p:spPr>
            <a:xfrm>
              <a:off x="7212537" y="1910541"/>
              <a:ext cx="20510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E59059"/>
                  </a:solidFill>
                  <a:latin typeface="+mj-lt"/>
                </a:rPr>
                <a:t>orbit lock correctors</a:t>
              </a:r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45E09889-1F92-4C94-BE69-C0FDE89480D0}"/>
              </a:ext>
            </a:extLst>
          </p:cNvPr>
          <p:cNvSpPr/>
          <p:nvPr/>
        </p:nvSpPr>
        <p:spPr>
          <a:xfrm>
            <a:off x="1245797" y="2237172"/>
            <a:ext cx="1158587" cy="3089429"/>
          </a:xfrm>
          <a:prstGeom prst="rect">
            <a:avLst/>
          </a:prstGeom>
          <a:solidFill>
            <a:srgbClr val="777777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648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A1E738-8CEF-4C49-A68B-513C694E2F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4CFFB6-D81B-4A98-9BDF-C92B572E6E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766" y="703975"/>
            <a:ext cx="12099567" cy="5777067"/>
          </a:xfrm>
        </p:spPr>
        <p:txBody>
          <a:bodyPr/>
          <a:lstStyle/>
          <a:p>
            <a:pPr algn="just"/>
            <a:r>
              <a:rPr lang="en-US" dirty="0"/>
              <a:t>all the analysis I’ve presented is </a:t>
            </a:r>
            <a:r>
              <a:rPr lang="en-US" i="1" dirty="0"/>
              <a:t>looking back </a:t>
            </a:r>
            <a:r>
              <a:rPr lang="en-US" dirty="0"/>
              <a:t>(post mortem)</a:t>
            </a:r>
          </a:p>
          <a:p>
            <a:pPr algn="just"/>
            <a:r>
              <a:rPr lang="en-US" dirty="0"/>
              <a:t>ideally this would be incorporated for </a:t>
            </a:r>
            <a:r>
              <a:rPr lang="en-US" i="1" dirty="0"/>
              <a:t>real-time</a:t>
            </a:r>
            <a:r>
              <a:rPr lang="en-US" dirty="0"/>
              <a:t> analysis</a:t>
            </a:r>
          </a:p>
          <a:p>
            <a:pPr lvl="1" algn="just"/>
            <a:r>
              <a:rPr lang="en-US" dirty="0">
                <a:solidFill>
                  <a:srgbClr val="E59059"/>
                </a:solidFill>
              </a:rPr>
              <a:t>monitor stability</a:t>
            </a:r>
          </a:p>
          <a:p>
            <a:pPr lvl="1" algn="just"/>
            <a:r>
              <a:rPr lang="en-US" dirty="0">
                <a:solidFill>
                  <a:srgbClr val="E59059"/>
                </a:solidFill>
              </a:rPr>
              <a:t>track and provide explanations for changes</a:t>
            </a:r>
          </a:p>
          <a:p>
            <a:pPr lvl="1" algn="just"/>
            <a:r>
              <a:rPr lang="en-US" dirty="0">
                <a:solidFill>
                  <a:srgbClr val="E59059"/>
                </a:solidFill>
              </a:rPr>
              <a:t>provide visual feedback for beam tuning tasks</a:t>
            </a:r>
          </a:p>
          <a:p>
            <a:pPr algn="just"/>
            <a:r>
              <a:rPr lang="en-US" dirty="0"/>
              <a:t>having more real-time diagnostics available would make the system more robust</a:t>
            </a:r>
          </a:p>
          <a:p>
            <a:pPr lvl="1" algn="just"/>
            <a:r>
              <a:rPr lang="en-US" dirty="0">
                <a:solidFill>
                  <a:srgbClr val="E59059"/>
                </a:solidFill>
              </a:rPr>
              <a:t>BPMs are our most information-rich, continuous diagnostic</a:t>
            </a:r>
          </a:p>
          <a:p>
            <a:pPr lvl="1" algn="just"/>
            <a:r>
              <a:rPr lang="en-US" dirty="0">
                <a:solidFill>
                  <a:srgbClr val="E59059"/>
                </a:solidFill>
              </a:rPr>
              <a:t>therefore, important nodes tend to be settings that effect beam orbit (i.e. correctors) </a:t>
            </a:r>
          </a:p>
          <a:p>
            <a:pPr algn="just"/>
            <a:r>
              <a:rPr lang="en-US" dirty="0"/>
              <a:t>exercising archiver database in a new ways</a:t>
            </a:r>
          </a:p>
          <a:p>
            <a:pPr lvl="1" algn="just"/>
            <a:r>
              <a:rPr lang="en-US" dirty="0">
                <a:solidFill>
                  <a:srgbClr val="E59059"/>
                </a:solidFill>
              </a:rPr>
              <a:t>collecting hundreds of PVs every 2 minutes over many months</a:t>
            </a:r>
          </a:p>
          <a:p>
            <a:pPr algn="just"/>
            <a:r>
              <a:rPr lang="en-US" dirty="0"/>
              <a:t>injector underwent an upgrade in 2023 </a:t>
            </a:r>
            <a:r>
              <a:rPr lang="en-US" dirty="0">
                <a:sym typeface="Wingdings" panose="05000000000000000000" pitchFamily="2" charset="2"/>
              </a:rPr>
              <a:t> graph structure will change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150DBD-4DE8-465B-A3A9-06924F6280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BE87E-F0DE-A44C-894B-E142BEB21E42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287CB0-8055-46D9-ABEC-A110512AD3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2025 ICFA ML Workshop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1601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Introduction: What is a Graph?</a:t>
            </a:r>
          </a:p>
        </p:txBody>
      </p:sp>
      <p:sp>
        <p:nvSpPr>
          <p:cNvPr id="5" name="Content Placeholder 1"/>
          <p:cNvSpPr>
            <a:spLocks noGrp="1"/>
          </p:cNvSpPr>
          <p:nvPr>
            <p:ph type="body" sz="half" idx="2"/>
          </p:nvPr>
        </p:nvSpPr>
        <p:spPr>
          <a:xfrm>
            <a:off x="7764" y="729374"/>
            <a:ext cx="12191999" cy="802842"/>
          </a:xfrm>
        </p:spPr>
        <p:txBody>
          <a:bodyPr>
            <a:normAutofit/>
          </a:bodyPr>
          <a:lstStyle/>
          <a:p>
            <a:pPr algn="just"/>
            <a:r>
              <a:rPr lang="en-US" dirty="0">
                <a:latin typeface="+mj-lt"/>
              </a:rPr>
              <a:t>graphs are a general language for describing and analyzing entities with relations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11033"/>
          <a:stretch/>
        </p:blipFill>
        <p:spPr>
          <a:xfrm>
            <a:off x="775953" y="1472951"/>
            <a:ext cx="10640094" cy="502938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6519446"/>
            <a:ext cx="19309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>
                <a:solidFill>
                  <a:schemeClr val="tx2"/>
                </a:solidFill>
                <a:latin typeface="+mj-lt"/>
              </a:rPr>
              <a:t>(courtesy X. </a:t>
            </a:r>
            <a:r>
              <a:rPr lang="en-US" sz="1600" i="1" dirty="0" err="1">
                <a:solidFill>
                  <a:schemeClr val="tx2"/>
                </a:solidFill>
                <a:latin typeface="+mj-lt"/>
              </a:rPr>
              <a:t>Bresson</a:t>
            </a:r>
            <a:r>
              <a:rPr lang="en-US" sz="1600" i="1" dirty="0">
                <a:solidFill>
                  <a:schemeClr val="tx2"/>
                </a:solidFill>
                <a:latin typeface="+mj-lt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17331594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0D13394-37A4-4538-A490-84D4971892B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47111" y="410329"/>
            <a:ext cx="4553681" cy="5852160"/>
          </a:xfrm>
          <a:prstGeom prst="rect">
            <a:avLst/>
          </a:prstGeom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C49BBEE-F07A-42ED-ADE1-E6E9D15891F2}"/>
              </a:ext>
            </a:extLst>
          </p:cNvPr>
          <p:cNvSpPr txBox="1">
            <a:spLocks/>
          </p:cNvSpPr>
          <p:nvPr/>
        </p:nvSpPr>
        <p:spPr>
          <a:xfrm>
            <a:off x="191208" y="1380523"/>
            <a:ext cx="7085551" cy="20959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132577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ü"/>
              <a:defRPr sz="2400" kern="1200">
                <a:solidFill>
                  <a:srgbClr val="132577"/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000" i="1" kern="1200">
                <a:solidFill>
                  <a:srgbClr val="132577"/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132577"/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132577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US" sz="8800" dirty="0">
                <a:solidFill>
                  <a:schemeClr val="tx2"/>
                </a:solidFill>
                <a:latin typeface="Futura XBlkCnIt BT" panose="020B0806020204090204" pitchFamily="34" charset="0"/>
              </a:rPr>
              <a:t>Thank you.</a:t>
            </a:r>
          </a:p>
        </p:txBody>
      </p:sp>
      <p:sp>
        <p:nvSpPr>
          <p:cNvPr id="6" name="Content Placeholder 4">
            <a:extLst>
              <a:ext uri="{FF2B5EF4-FFF2-40B4-BE49-F238E27FC236}">
                <a16:creationId xmlns:a16="http://schemas.microsoft.com/office/drawing/2014/main" id="{EE639D61-B1A8-4A48-81C1-6149DC5A20EF}"/>
              </a:ext>
            </a:extLst>
          </p:cNvPr>
          <p:cNvSpPr txBox="1">
            <a:spLocks/>
          </p:cNvSpPr>
          <p:nvPr/>
        </p:nvSpPr>
        <p:spPr>
          <a:xfrm>
            <a:off x="252285" y="3074230"/>
            <a:ext cx="7085551" cy="17355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Futura Lt BT" panose="020B0402020204020303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Futura Lt BT" panose="020B0402020204020303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Futura Lt BT" panose="020B0402020204020303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Futura Lt BT" panose="020B0402020204020303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Futura Lt BT" panose="020B0402020204020303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endParaRPr lang="en-US" sz="1600" dirty="0">
              <a:solidFill>
                <a:schemeClr val="tx2"/>
              </a:solidFill>
            </a:endParaRPr>
          </a:p>
          <a:p>
            <a:pPr marL="0" indent="0" algn="ctr">
              <a:buNone/>
            </a:pPr>
            <a:r>
              <a:rPr lang="en-US" sz="2400" dirty="0">
                <a:solidFill>
                  <a:schemeClr val="tx2"/>
                </a:solidFill>
              </a:rPr>
              <a:t>This work is supported by the U.S. Department of Energy, Office of Science, Office of Nuclear Physics under Contract No. DE-AC05-06OR23177.</a:t>
            </a:r>
            <a:endParaRPr lang="en-US" sz="4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04880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1C5068"/>
                </a:solidFill>
              </a:rPr>
              <a:t>Introduction: Whole-Graph Embedding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type="body" sz="half" idx="2"/>
          </p:nvPr>
        </p:nvSpPr>
        <p:spPr>
          <a:xfrm>
            <a:off x="75501" y="780176"/>
            <a:ext cx="11836866" cy="1468878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00000"/>
              </a:lnSpc>
            </a:pPr>
            <a:r>
              <a:rPr lang="en-US" dirty="0">
                <a:latin typeface="+mj-lt"/>
              </a:rPr>
              <a:t>represent the state of a beamline at a specific date and time as a graph</a:t>
            </a:r>
          </a:p>
          <a:p>
            <a:pPr algn="just">
              <a:lnSpc>
                <a:spcPct val="100000"/>
              </a:lnSpc>
            </a:pPr>
            <a:r>
              <a:rPr lang="en-US" dirty="0">
                <a:latin typeface="+mj-lt"/>
              </a:rPr>
              <a:t>embed graph into 2- or 3-dimensions using a graph neural network (GNN)</a:t>
            </a:r>
          </a:p>
          <a:p>
            <a:pPr lvl="1" algn="just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sz="2200" dirty="0">
                <a:solidFill>
                  <a:srgbClr val="E59059"/>
                </a:solidFill>
                <a:latin typeface="+mj-lt"/>
              </a:rPr>
              <a:t>a GNN provides a framework for defining a deep neural network on arbitrary graph data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A21EF06-D2A5-4CE9-89D4-4CB98FB2EE6F}"/>
              </a:ext>
            </a:extLst>
          </p:cNvPr>
          <p:cNvGrpSpPr/>
          <p:nvPr/>
        </p:nvGrpSpPr>
        <p:grpSpPr>
          <a:xfrm>
            <a:off x="1120666" y="2721225"/>
            <a:ext cx="10048239" cy="3291840"/>
            <a:chOff x="1120666" y="2721225"/>
            <a:chExt cx="10048239" cy="3291840"/>
          </a:xfrm>
        </p:grpSpPr>
        <p:pic>
          <p:nvPicPr>
            <p:cNvPr id="95" name="Picture 9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0666" y="2721225"/>
              <a:ext cx="10048239" cy="3291840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49C0DAE7-C060-464E-B59A-F3E40E786CAA}"/>
                </a:ext>
              </a:extLst>
            </p:cNvPr>
            <p:cNvSpPr txBox="1"/>
            <p:nvPr/>
          </p:nvSpPr>
          <p:spPr>
            <a:xfrm>
              <a:off x="7960659" y="4033000"/>
              <a:ext cx="950259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PCA</a:t>
              </a:r>
            </a:p>
          </p:txBody>
        </p:sp>
      </p:grp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2232B63E-6A48-4BA8-907A-5052AFACC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85236"/>
            <a:ext cx="4114800" cy="365125"/>
          </a:xfrm>
        </p:spPr>
        <p:txBody>
          <a:bodyPr/>
          <a:lstStyle/>
          <a:p>
            <a:pPr algn="l"/>
            <a:r>
              <a:rPr lang="en-US" dirty="0">
                <a:solidFill>
                  <a:srgbClr val="434343"/>
                </a:solidFill>
              </a:rPr>
              <a:t>2025 ICFA ML Workshop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C4B88B64-5C6D-4560-9578-AEB64EEDB8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875196" y="6485235"/>
            <a:ext cx="2743200" cy="365125"/>
          </a:xfrm>
        </p:spPr>
        <p:txBody>
          <a:bodyPr/>
          <a:lstStyle/>
          <a:p>
            <a:fld id="{7D1BE87E-F0DE-A44C-894B-E142BEB21E42}" type="slidenum">
              <a:rPr lang="en-US" smtClean="0">
                <a:solidFill>
                  <a:srgbClr val="434343"/>
                </a:solidFill>
              </a:rPr>
              <a:pPr/>
              <a:t>4</a:t>
            </a:fld>
            <a:endParaRPr lang="en-US" dirty="0">
              <a:solidFill>
                <a:srgbClr val="43434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03820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Box 39"/>
          <p:cNvSpPr txBox="1"/>
          <p:nvPr/>
        </p:nvSpPr>
        <p:spPr>
          <a:xfrm>
            <a:off x="5304307" y="2741299"/>
            <a:ext cx="534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DC675F"/>
                </a:solidFill>
                <a:latin typeface="+mj-lt"/>
              </a:rPr>
              <a:t>bad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8394438" y="1937290"/>
            <a:ext cx="6531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6B6EE5"/>
                </a:solidFill>
                <a:latin typeface="+mj-lt"/>
              </a:rPr>
              <a:t>good</a:t>
            </a:r>
          </a:p>
        </p:txBody>
      </p:sp>
      <p:sp>
        <p:nvSpPr>
          <p:cNvPr id="63" name="Rectangle 62"/>
          <p:cNvSpPr/>
          <p:nvPr/>
        </p:nvSpPr>
        <p:spPr>
          <a:xfrm rot="5400000">
            <a:off x="5928624" y="472664"/>
            <a:ext cx="271311" cy="95600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/>
          <p:cNvSpPr/>
          <p:nvPr/>
        </p:nvSpPr>
        <p:spPr>
          <a:xfrm>
            <a:off x="921669" y="872149"/>
            <a:ext cx="271311" cy="32626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1C5068"/>
                </a:solidFill>
              </a:rPr>
              <a:t>Motivation: Application for Beam Operations</a:t>
            </a:r>
          </a:p>
        </p:txBody>
      </p:sp>
      <p:sp>
        <p:nvSpPr>
          <p:cNvPr id="33" name="Content Placeholder 1"/>
          <p:cNvSpPr txBox="1">
            <a:spLocks/>
          </p:cNvSpPr>
          <p:nvPr/>
        </p:nvSpPr>
        <p:spPr>
          <a:xfrm>
            <a:off x="69306" y="4488653"/>
            <a:ext cx="11950857" cy="21649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Futura Lt BT" panose="020B0402020204020303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ü"/>
              <a:defRPr sz="2400" kern="1200">
                <a:solidFill>
                  <a:srgbClr val="FF9E00"/>
                </a:solidFill>
                <a:latin typeface="Futura Lt BT" panose="020B0402020204020303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000" kern="1200">
                <a:solidFill>
                  <a:srgbClr val="989898"/>
                </a:solidFill>
                <a:latin typeface="Futura Lt BT" panose="020B0402020204020303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Futura Lt BT" panose="020B0402020204020303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Futura Lt BT" panose="020B0402020204020303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/>
            <a:r>
              <a:rPr lang="en-US" dirty="0">
                <a:solidFill>
                  <a:schemeClr val="tx2"/>
                </a:solidFill>
                <a:latin typeface="+mj-lt"/>
              </a:rPr>
              <a:t>visualize the underlying distribution/pattern of beamline states</a:t>
            </a:r>
          </a:p>
          <a:p>
            <a:pPr marL="285750" indent="-285750" algn="just"/>
            <a:r>
              <a:rPr lang="en-US" dirty="0">
                <a:solidFill>
                  <a:schemeClr val="tx2"/>
                </a:solidFill>
                <a:latin typeface="+mj-lt"/>
              </a:rPr>
              <a:t>use cluster analysis to identify regions of parameter space</a:t>
            </a:r>
          </a:p>
          <a:p>
            <a:pPr marL="285750" indent="-285750" algn="just"/>
            <a:r>
              <a:rPr lang="en-US" dirty="0">
                <a:solidFill>
                  <a:schemeClr val="tx2"/>
                </a:solidFill>
                <a:latin typeface="+mj-lt"/>
              </a:rPr>
              <a:t>monitor changes in the machine and observe trajectory in latent space</a:t>
            </a:r>
          </a:p>
          <a:p>
            <a:pPr marL="742950" lvl="1" indent="-285750" algn="just"/>
            <a:r>
              <a:rPr lang="en-US" dirty="0">
                <a:solidFill>
                  <a:srgbClr val="E59059"/>
                </a:solidFill>
                <a:latin typeface="+mj-lt"/>
              </a:rPr>
              <a:t>more quickly converge to known optimal beamline configurations</a:t>
            </a:r>
          </a:p>
        </p:txBody>
      </p:sp>
      <p:sp>
        <p:nvSpPr>
          <p:cNvPr id="34" name="Footer Placeholder 3">
            <a:extLst>
              <a:ext uri="{FF2B5EF4-FFF2-40B4-BE49-F238E27FC236}">
                <a16:creationId xmlns:a16="http://schemas.microsoft.com/office/drawing/2014/main" id="{989D9AA2-49C6-45AA-AECA-C885523495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85236"/>
            <a:ext cx="4114800" cy="365125"/>
          </a:xfrm>
        </p:spPr>
        <p:txBody>
          <a:bodyPr/>
          <a:lstStyle/>
          <a:p>
            <a:pPr algn="l"/>
            <a:r>
              <a:rPr lang="en-US" dirty="0">
                <a:solidFill>
                  <a:srgbClr val="434343"/>
                </a:solidFill>
              </a:rPr>
              <a:t>2025 ICFA ML Workshop</a:t>
            </a:r>
          </a:p>
        </p:txBody>
      </p:sp>
      <p:sp>
        <p:nvSpPr>
          <p:cNvPr id="37" name="Slide Number Placeholder 5">
            <a:extLst>
              <a:ext uri="{FF2B5EF4-FFF2-40B4-BE49-F238E27FC236}">
                <a16:creationId xmlns:a16="http://schemas.microsoft.com/office/drawing/2014/main" id="{D8E3C2E5-2ED8-4CF3-B97D-18D93801B5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875196" y="6485235"/>
            <a:ext cx="2743200" cy="365125"/>
          </a:xfrm>
        </p:spPr>
        <p:txBody>
          <a:bodyPr/>
          <a:lstStyle/>
          <a:p>
            <a:fld id="{7D1BE87E-F0DE-A44C-894B-E142BEB21E42}" type="slidenum">
              <a:rPr lang="en-US" smtClean="0">
                <a:solidFill>
                  <a:srgbClr val="434343"/>
                </a:solidFill>
              </a:rPr>
              <a:pPr/>
              <a:t>5</a:t>
            </a:fld>
            <a:endParaRPr lang="en-US" dirty="0">
              <a:solidFill>
                <a:srgbClr val="434343"/>
              </a:solidFill>
            </a:endParaRPr>
          </a:p>
        </p:txBody>
      </p:sp>
      <p:pic>
        <p:nvPicPr>
          <p:cNvPr id="65" name="Picture 64">
            <a:extLst>
              <a:ext uri="{FF2B5EF4-FFF2-40B4-BE49-F238E27FC236}">
                <a16:creationId xmlns:a16="http://schemas.microsoft.com/office/drawing/2014/main" id="{4294E523-725D-4AB7-94D1-1937F6A0DB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5986" y="844036"/>
            <a:ext cx="3689393" cy="3554620"/>
          </a:xfrm>
          <a:prstGeom prst="rect">
            <a:avLst/>
          </a:prstGeom>
        </p:spPr>
      </p:pic>
      <p:sp>
        <p:nvSpPr>
          <p:cNvPr id="66" name="TextBox 65">
            <a:extLst>
              <a:ext uri="{FF2B5EF4-FFF2-40B4-BE49-F238E27FC236}">
                <a16:creationId xmlns:a16="http://schemas.microsoft.com/office/drawing/2014/main" id="{DF3C5191-8458-471D-9606-7CCDD70E7EF8}"/>
              </a:ext>
            </a:extLst>
          </p:cNvPr>
          <p:cNvSpPr txBox="1"/>
          <p:nvPr/>
        </p:nvSpPr>
        <p:spPr>
          <a:xfrm>
            <a:off x="8736991" y="2956836"/>
            <a:ext cx="2712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+mj-lt"/>
              </a:rPr>
              <a:t>A</a:t>
            </a:r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348E2065-9A16-4F3B-AC51-01E65DF0FBE4}"/>
              </a:ext>
            </a:extLst>
          </p:cNvPr>
          <p:cNvCxnSpPr>
            <a:stCxn id="79" idx="2"/>
            <a:endCxn id="73" idx="2"/>
          </p:cNvCxnSpPr>
          <p:nvPr/>
        </p:nvCxnSpPr>
        <p:spPr>
          <a:xfrm>
            <a:off x="8820251" y="2922169"/>
            <a:ext cx="910198" cy="142722"/>
          </a:xfrm>
          <a:prstGeom prst="line">
            <a:avLst/>
          </a:prstGeom>
          <a:ln w="19050">
            <a:solidFill>
              <a:schemeClr val="tx1"/>
            </a:solidFill>
            <a:prstDash val="sysDot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BF28271A-2F5B-40C4-B1B1-9D38B314D8E9}"/>
              </a:ext>
            </a:extLst>
          </p:cNvPr>
          <p:cNvCxnSpPr/>
          <p:nvPr/>
        </p:nvCxnSpPr>
        <p:spPr>
          <a:xfrm flipV="1">
            <a:off x="9790143" y="2756555"/>
            <a:ext cx="100534" cy="276917"/>
          </a:xfrm>
          <a:prstGeom prst="line">
            <a:avLst/>
          </a:prstGeom>
          <a:ln w="19050">
            <a:solidFill>
              <a:schemeClr val="tx1"/>
            </a:solidFill>
            <a:prstDash val="sysDot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DFCC41A7-5A23-4196-AB63-92B0D6706C49}"/>
              </a:ext>
            </a:extLst>
          </p:cNvPr>
          <p:cNvCxnSpPr/>
          <p:nvPr/>
        </p:nvCxnSpPr>
        <p:spPr>
          <a:xfrm flipV="1">
            <a:off x="9922993" y="2309986"/>
            <a:ext cx="116690" cy="357703"/>
          </a:xfrm>
          <a:prstGeom prst="line">
            <a:avLst/>
          </a:prstGeom>
          <a:ln w="19050">
            <a:solidFill>
              <a:schemeClr val="tx1"/>
            </a:solidFill>
            <a:prstDash val="sysDot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1DD77CC7-AE6C-41FE-85EC-4562291D9F5B}"/>
              </a:ext>
            </a:extLst>
          </p:cNvPr>
          <p:cNvCxnSpPr/>
          <p:nvPr/>
        </p:nvCxnSpPr>
        <p:spPr>
          <a:xfrm flipV="1">
            <a:off x="10099377" y="2176850"/>
            <a:ext cx="177279" cy="87070"/>
          </a:xfrm>
          <a:prstGeom prst="line">
            <a:avLst/>
          </a:prstGeom>
          <a:ln w="19050">
            <a:solidFill>
              <a:schemeClr val="tx1"/>
            </a:solidFill>
            <a:prstDash val="sysDot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3179EDE4-CF6A-438C-9CE0-4A8A435328A0}"/>
              </a:ext>
            </a:extLst>
          </p:cNvPr>
          <p:cNvCxnSpPr>
            <a:endCxn id="77" idx="2"/>
          </p:cNvCxnSpPr>
          <p:nvPr/>
        </p:nvCxnSpPr>
        <p:spPr>
          <a:xfrm flipV="1">
            <a:off x="10338533" y="2081988"/>
            <a:ext cx="299423" cy="61845"/>
          </a:xfrm>
          <a:prstGeom prst="line">
            <a:avLst/>
          </a:prstGeom>
          <a:ln w="19050">
            <a:solidFill>
              <a:schemeClr val="tx1"/>
            </a:solidFill>
            <a:prstDash val="sysDot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F25E3458-EA75-4594-8B72-996BC77FA546}"/>
              </a:ext>
            </a:extLst>
          </p:cNvPr>
          <p:cNvCxnSpPr>
            <a:cxnSpLocks noChangeAspect="1"/>
          </p:cNvCxnSpPr>
          <p:nvPr/>
        </p:nvCxnSpPr>
        <p:spPr>
          <a:xfrm>
            <a:off x="10684512" y="2093877"/>
            <a:ext cx="108322" cy="201168"/>
          </a:xfrm>
          <a:prstGeom prst="line">
            <a:avLst/>
          </a:prstGeom>
          <a:ln w="19050">
            <a:solidFill>
              <a:schemeClr val="tx1"/>
            </a:solidFill>
            <a:prstDash val="sysDot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Oval 72">
            <a:extLst>
              <a:ext uri="{FF2B5EF4-FFF2-40B4-BE49-F238E27FC236}">
                <a16:creationId xmlns:a16="http://schemas.microsoft.com/office/drawing/2014/main" id="{21340137-EBCE-48CA-B56A-8248D19E8A1E}"/>
              </a:ext>
            </a:extLst>
          </p:cNvPr>
          <p:cNvSpPr/>
          <p:nvPr/>
        </p:nvSpPr>
        <p:spPr>
          <a:xfrm>
            <a:off x="9730449" y="3020458"/>
            <a:ext cx="88866" cy="88865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298A889B-6E97-4812-97D6-7BA1F9FD59B0}"/>
              </a:ext>
            </a:extLst>
          </p:cNvPr>
          <p:cNvSpPr/>
          <p:nvPr/>
        </p:nvSpPr>
        <p:spPr>
          <a:xfrm>
            <a:off x="9862403" y="2667689"/>
            <a:ext cx="88866" cy="88865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D5170F44-21C1-4780-998D-7A4FFA5E5985}"/>
              </a:ext>
            </a:extLst>
          </p:cNvPr>
          <p:cNvSpPr/>
          <p:nvPr/>
        </p:nvSpPr>
        <p:spPr>
          <a:xfrm>
            <a:off x="10010512" y="2234134"/>
            <a:ext cx="88866" cy="88865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AB0924BE-F76A-4071-995A-206379E7908B}"/>
              </a:ext>
            </a:extLst>
          </p:cNvPr>
          <p:cNvSpPr/>
          <p:nvPr/>
        </p:nvSpPr>
        <p:spPr>
          <a:xfrm>
            <a:off x="10263642" y="2115646"/>
            <a:ext cx="88866" cy="88865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97EC7D26-D30F-4EEF-9D00-29E3AECAE090}"/>
              </a:ext>
            </a:extLst>
          </p:cNvPr>
          <p:cNvSpPr/>
          <p:nvPr/>
        </p:nvSpPr>
        <p:spPr>
          <a:xfrm>
            <a:off x="10637955" y="2037556"/>
            <a:ext cx="88866" cy="88865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8AFD69B2-DCA9-4FBD-B4AC-27C365E0E9E8}"/>
              </a:ext>
            </a:extLst>
          </p:cNvPr>
          <p:cNvSpPr/>
          <p:nvPr/>
        </p:nvSpPr>
        <p:spPr>
          <a:xfrm>
            <a:off x="10769907" y="2282607"/>
            <a:ext cx="88866" cy="8886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61FE56A8-07E2-48AF-B95E-B801BBC547DC}"/>
              </a:ext>
            </a:extLst>
          </p:cNvPr>
          <p:cNvSpPr/>
          <p:nvPr/>
        </p:nvSpPr>
        <p:spPr>
          <a:xfrm>
            <a:off x="8820251" y="2877736"/>
            <a:ext cx="88866" cy="88865"/>
          </a:xfrm>
          <a:prstGeom prst="ellipse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19B145F0-A5D3-4F12-B151-05F946CE7316}"/>
              </a:ext>
            </a:extLst>
          </p:cNvPr>
          <p:cNvSpPr txBox="1"/>
          <p:nvPr/>
        </p:nvSpPr>
        <p:spPr>
          <a:xfrm>
            <a:off x="9720296" y="3067023"/>
            <a:ext cx="2728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+mj-lt"/>
              </a:rPr>
              <a:t>1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2DEB4A2F-C25C-4902-BB17-11DFA1587575}"/>
              </a:ext>
            </a:extLst>
          </p:cNvPr>
          <p:cNvSpPr txBox="1"/>
          <p:nvPr/>
        </p:nvSpPr>
        <p:spPr>
          <a:xfrm>
            <a:off x="9907660" y="2608536"/>
            <a:ext cx="2728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+mj-lt"/>
              </a:rPr>
              <a:t>1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85A39505-B15E-4D3B-B3F1-E0D02673567A}"/>
              </a:ext>
            </a:extLst>
          </p:cNvPr>
          <p:cNvSpPr txBox="1"/>
          <p:nvPr/>
        </p:nvSpPr>
        <p:spPr>
          <a:xfrm>
            <a:off x="9882043" y="2001586"/>
            <a:ext cx="2728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+mj-lt"/>
              </a:rPr>
              <a:t>3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30846417-A5BC-452C-A3DB-8771DD26FEE9}"/>
              </a:ext>
            </a:extLst>
          </p:cNvPr>
          <p:cNvSpPr txBox="1"/>
          <p:nvPr/>
        </p:nvSpPr>
        <p:spPr>
          <a:xfrm>
            <a:off x="10161416" y="1882494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+mj-lt"/>
              </a:rPr>
              <a:t>4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57521F48-A476-4C8B-A1C3-1250243F1D94}"/>
              </a:ext>
            </a:extLst>
          </p:cNvPr>
          <p:cNvSpPr txBox="1"/>
          <p:nvPr/>
        </p:nvSpPr>
        <p:spPr>
          <a:xfrm>
            <a:off x="10557372" y="1789510"/>
            <a:ext cx="2728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+mj-lt"/>
              </a:rPr>
              <a:t>5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7FEE1DF4-D048-4C94-831B-F6BB1FA998B2}"/>
              </a:ext>
            </a:extLst>
          </p:cNvPr>
          <p:cNvSpPr txBox="1"/>
          <p:nvPr/>
        </p:nvSpPr>
        <p:spPr>
          <a:xfrm>
            <a:off x="10774789" y="2331735"/>
            <a:ext cx="2664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  <a:latin typeface="+mj-lt"/>
              </a:rPr>
              <a:t>B</a:t>
            </a:r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9265" y="847912"/>
            <a:ext cx="3689393" cy="3554620"/>
          </a:xfrm>
          <a:prstGeom prst="rect">
            <a:avLst/>
          </a:prstGeom>
        </p:spPr>
      </p:pic>
      <p:pic>
        <p:nvPicPr>
          <p:cNvPr id="62" name="Picture 6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96" y="847912"/>
            <a:ext cx="3691200" cy="3554928"/>
          </a:xfrm>
          <a:prstGeom prst="rect">
            <a:avLst/>
          </a:prstGeom>
        </p:spPr>
      </p:pic>
      <p:sp>
        <p:nvSpPr>
          <p:cNvPr id="35" name="Rectangle 34"/>
          <p:cNvSpPr/>
          <p:nvPr/>
        </p:nvSpPr>
        <p:spPr>
          <a:xfrm>
            <a:off x="7839518" y="903574"/>
            <a:ext cx="3350132" cy="3429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4483694" y="887770"/>
            <a:ext cx="6557515" cy="3429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466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/>
      <p:bldP spid="81" grpId="0"/>
      <p:bldP spid="82" grpId="0"/>
      <p:bldP spid="83" grpId="0"/>
      <p:bldP spid="84" grpId="0"/>
      <p:bldP spid="85" grpId="0"/>
      <p:bldP spid="35" grpId="0" animBg="1"/>
      <p:bldP spid="3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" name="Group 82"/>
          <p:cNvGrpSpPr/>
          <p:nvPr/>
        </p:nvGrpSpPr>
        <p:grpSpPr>
          <a:xfrm>
            <a:off x="266116" y="5173811"/>
            <a:ext cx="3789198" cy="1363989"/>
            <a:chOff x="204571" y="5261735"/>
            <a:chExt cx="3789198" cy="1363989"/>
          </a:xfrm>
        </p:grpSpPr>
        <p:sp>
          <p:nvSpPr>
            <p:cNvPr id="67" name="TextBox 66"/>
            <p:cNvSpPr txBox="1"/>
            <p:nvPr/>
          </p:nvSpPr>
          <p:spPr>
            <a:xfrm>
              <a:off x="575016" y="5261735"/>
              <a:ext cx="2405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lt"/>
                  <a:ea typeface="+mn-ea"/>
                  <a:cs typeface="+mn-cs"/>
                </a:rPr>
                <a:t>= quadrupole magnet</a:t>
              </a: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570331" y="5718246"/>
              <a:ext cx="226061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lt"/>
                  <a:ea typeface="+mn-ea"/>
                  <a:cs typeface="+mn-cs"/>
                </a:rPr>
                <a:t>= accelerating cavity</a:t>
              </a: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570331" y="6225614"/>
              <a:ext cx="342343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lt"/>
                  <a:ea typeface="+mn-ea"/>
                  <a:cs typeface="+mn-cs"/>
                </a:rPr>
                <a:t>= beam position monitor (BPM)</a:t>
              </a:r>
            </a:p>
          </p:txBody>
        </p:sp>
        <p:sp>
          <p:nvSpPr>
            <p:cNvPr id="64" name="Oval 63"/>
            <p:cNvSpPr>
              <a:spLocks noChangeAspect="1"/>
            </p:cNvSpPr>
            <p:nvPr/>
          </p:nvSpPr>
          <p:spPr>
            <a:xfrm>
              <a:off x="204571" y="5278910"/>
              <a:ext cx="365760" cy="36576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utura Lt BT" panose="020B0402020204020303" pitchFamily="34" charset="0"/>
                <a:ea typeface="+mn-ea"/>
                <a:cs typeface="+mn-cs"/>
              </a:endParaRPr>
            </a:p>
          </p:txBody>
        </p:sp>
        <p:sp>
          <p:nvSpPr>
            <p:cNvPr id="65" name="Oval 64"/>
            <p:cNvSpPr>
              <a:spLocks noChangeAspect="1"/>
            </p:cNvSpPr>
            <p:nvPr/>
          </p:nvSpPr>
          <p:spPr>
            <a:xfrm>
              <a:off x="204571" y="5752262"/>
              <a:ext cx="365760" cy="365760"/>
            </a:xfrm>
            <a:prstGeom prst="ellipse">
              <a:avLst/>
            </a:prstGeom>
            <a:solidFill>
              <a:srgbClr val="E590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utura Lt BT" panose="020B0402020204020303" pitchFamily="34" charset="0"/>
                <a:ea typeface="+mn-ea"/>
                <a:cs typeface="+mn-cs"/>
              </a:endParaRPr>
            </a:p>
          </p:txBody>
        </p:sp>
        <p:sp>
          <p:nvSpPr>
            <p:cNvPr id="66" name="Oval 65"/>
            <p:cNvSpPr>
              <a:spLocks noChangeAspect="1"/>
            </p:cNvSpPr>
            <p:nvPr/>
          </p:nvSpPr>
          <p:spPr>
            <a:xfrm>
              <a:off x="204571" y="6225614"/>
              <a:ext cx="365760" cy="365760"/>
            </a:xfrm>
            <a:prstGeom prst="ellipse">
              <a:avLst/>
            </a:prstGeom>
            <a:solidFill>
              <a:srgbClr val="69B1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utura Lt BT" panose="020B0402020204020303" pitchFamily="34" charset="0"/>
                <a:ea typeface="+mn-ea"/>
                <a:cs typeface="+mn-cs"/>
              </a:endParaRPr>
            </a:p>
          </p:txBody>
        </p:sp>
      </p:grpSp>
      <p:graphicFrame>
        <p:nvGraphicFramePr>
          <p:cNvPr id="15" name="Table 14"/>
          <p:cNvGraphicFramePr>
            <a:graphicFrameLocks noGrp="1"/>
          </p:cNvGraphicFramePr>
          <p:nvPr>
            <p:extLst/>
          </p:nvPr>
        </p:nvGraphicFramePr>
        <p:xfrm>
          <a:off x="1661746" y="3283550"/>
          <a:ext cx="2036896" cy="335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08974">
                  <a:extLst>
                    <a:ext uri="{9D8B030D-6E8A-4147-A177-3AD203B41FA5}">
                      <a16:colId xmlns:a16="http://schemas.microsoft.com/office/drawing/2014/main" val="8801106"/>
                    </a:ext>
                  </a:extLst>
                </a:gridCol>
                <a:gridCol w="1127922">
                  <a:extLst>
                    <a:ext uri="{9D8B030D-6E8A-4147-A177-3AD203B41FA5}">
                      <a16:colId xmlns:a16="http://schemas.microsoft.com/office/drawing/2014/main" val="1954400231"/>
                    </a:ext>
                  </a:extLst>
                </a:gridCol>
              </a:tblGrid>
              <a:tr h="28343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434343"/>
                          </a:solidFill>
                          <a:latin typeface="+mj-lt"/>
                        </a:rPr>
                        <a:t>strength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434343"/>
                          </a:solidFill>
                          <a:latin typeface="+mj-lt"/>
                        </a:rPr>
                        <a:t>2.612e+04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9211943"/>
                  </a:ext>
                </a:extLst>
              </a:tr>
            </a:tbl>
          </a:graphicData>
        </a:graphic>
      </p:graphicFrame>
      <p:graphicFrame>
        <p:nvGraphicFramePr>
          <p:cNvPr id="40" name="Table 39"/>
          <p:cNvGraphicFramePr>
            <a:graphicFrameLocks noGrp="1"/>
          </p:cNvGraphicFramePr>
          <p:nvPr>
            <p:extLst/>
          </p:nvPr>
        </p:nvGraphicFramePr>
        <p:xfrm>
          <a:off x="5547290" y="5508690"/>
          <a:ext cx="2181148" cy="335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80942">
                  <a:extLst>
                    <a:ext uri="{9D8B030D-6E8A-4147-A177-3AD203B41FA5}">
                      <a16:colId xmlns:a16="http://schemas.microsoft.com/office/drawing/2014/main" val="8801106"/>
                    </a:ext>
                  </a:extLst>
                </a:gridCol>
                <a:gridCol w="1300206">
                  <a:extLst>
                    <a:ext uri="{9D8B030D-6E8A-4147-A177-3AD203B41FA5}">
                      <a16:colId xmlns:a16="http://schemas.microsoft.com/office/drawing/2014/main" val="1954400231"/>
                    </a:ext>
                  </a:extLst>
                </a:gridCol>
              </a:tblGrid>
              <a:tr h="28343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434343"/>
                          </a:solidFill>
                          <a:latin typeface="+mj-lt"/>
                        </a:rPr>
                        <a:t>strength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434343"/>
                          </a:solidFill>
                          <a:latin typeface="+mj-lt"/>
                        </a:rPr>
                        <a:t>-7.6428e+02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9211943"/>
                  </a:ext>
                </a:extLst>
              </a:tr>
            </a:tbl>
          </a:graphicData>
        </a:graphic>
      </p:graphicFrame>
      <p:graphicFrame>
        <p:nvGraphicFramePr>
          <p:cNvPr id="41" name="Table 40"/>
          <p:cNvGraphicFramePr>
            <a:graphicFrameLocks noGrp="1"/>
          </p:cNvGraphicFramePr>
          <p:nvPr>
            <p:extLst/>
          </p:nvPr>
        </p:nvGraphicFramePr>
        <p:xfrm>
          <a:off x="8710580" y="3634286"/>
          <a:ext cx="2103958" cy="335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80942">
                  <a:extLst>
                    <a:ext uri="{9D8B030D-6E8A-4147-A177-3AD203B41FA5}">
                      <a16:colId xmlns:a16="http://schemas.microsoft.com/office/drawing/2014/main" val="8801106"/>
                    </a:ext>
                  </a:extLst>
                </a:gridCol>
                <a:gridCol w="1223016">
                  <a:extLst>
                    <a:ext uri="{9D8B030D-6E8A-4147-A177-3AD203B41FA5}">
                      <a16:colId xmlns:a16="http://schemas.microsoft.com/office/drawing/2014/main" val="1954400231"/>
                    </a:ext>
                  </a:extLst>
                </a:gridCol>
              </a:tblGrid>
              <a:tr h="28343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434343"/>
                          </a:solidFill>
                          <a:latin typeface="+mj-lt"/>
                        </a:rPr>
                        <a:t>strength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434343"/>
                          </a:solidFill>
                          <a:latin typeface="+mj-lt"/>
                        </a:rPr>
                        <a:t>4.6428e+02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9211943"/>
                  </a:ext>
                </a:extLst>
              </a:tr>
            </a:tbl>
          </a:graphicData>
        </a:graphic>
      </p:graphicFrame>
      <p:graphicFrame>
        <p:nvGraphicFramePr>
          <p:cNvPr id="43" name="Table 42"/>
          <p:cNvGraphicFramePr>
            <a:graphicFrameLocks noGrp="1"/>
          </p:cNvGraphicFramePr>
          <p:nvPr>
            <p:extLst/>
          </p:nvPr>
        </p:nvGraphicFramePr>
        <p:xfrm>
          <a:off x="6886113" y="2609697"/>
          <a:ext cx="2460110" cy="670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6976">
                  <a:extLst>
                    <a:ext uri="{9D8B030D-6E8A-4147-A177-3AD203B41FA5}">
                      <a16:colId xmlns:a16="http://schemas.microsoft.com/office/drawing/2014/main" val="8801106"/>
                    </a:ext>
                  </a:extLst>
                </a:gridCol>
                <a:gridCol w="1373134">
                  <a:extLst>
                    <a:ext uri="{9D8B030D-6E8A-4147-A177-3AD203B41FA5}">
                      <a16:colId xmlns:a16="http://schemas.microsoft.com/office/drawing/2014/main" val="1954400231"/>
                    </a:ext>
                  </a:extLst>
                </a:gridCol>
              </a:tblGrid>
              <a:tr h="283432">
                <a:tc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solidFill>
                            <a:srgbClr val="434343"/>
                          </a:solidFill>
                          <a:latin typeface="+mj-lt"/>
                        </a:rPr>
                        <a:t>X position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434343"/>
                          </a:solidFill>
                          <a:latin typeface="+mj-lt"/>
                        </a:rPr>
                        <a:t>-1.4685e+00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9211943"/>
                  </a:ext>
                </a:extLst>
              </a:tr>
              <a:tr h="283432">
                <a:tc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solidFill>
                            <a:srgbClr val="434343"/>
                          </a:solidFill>
                          <a:latin typeface="+mj-lt"/>
                        </a:rPr>
                        <a:t>Y position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434343"/>
                          </a:solidFill>
                          <a:latin typeface="+mj-lt"/>
                        </a:rPr>
                        <a:t>1.0382e+00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3617060"/>
                  </a:ext>
                </a:extLst>
              </a:tr>
            </a:tbl>
          </a:graphicData>
        </a:graphic>
      </p:graphicFrame>
      <p:graphicFrame>
        <p:nvGraphicFramePr>
          <p:cNvPr id="46" name="Table 45"/>
          <p:cNvGraphicFramePr>
            <a:graphicFrameLocks noGrp="1"/>
          </p:cNvGraphicFramePr>
          <p:nvPr>
            <p:extLst/>
          </p:nvPr>
        </p:nvGraphicFramePr>
        <p:xfrm>
          <a:off x="2342837" y="4386643"/>
          <a:ext cx="2341672" cy="670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6110">
                  <a:extLst>
                    <a:ext uri="{9D8B030D-6E8A-4147-A177-3AD203B41FA5}">
                      <a16:colId xmlns:a16="http://schemas.microsoft.com/office/drawing/2014/main" val="8801106"/>
                    </a:ext>
                  </a:extLst>
                </a:gridCol>
                <a:gridCol w="1415562">
                  <a:extLst>
                    <a:ext uri="{9D8B030D-6E8A-4147-A177-3AD203B41FA5}">
                      <a16:colId xmlns:a16="http://schemas.microsoft.com/office/drawing/2014/main" val="1954400231"/>
                    </a:ext>
                  </a:extLst>
                </a:gridCol>
              </a:tblGrid>
              <a:tr h="283432">
                <a:tc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solidFill>
                            <a:srgbClr val="434343"/>
                          </a:solidFill>
                          <a:latin typeface="+mj-lt"/>
                        </a:rPr>
                        <a:t>gradient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434343"/>
                          </a:solidFill>
                          <a:latin typeface="+mj-lt"/>
                        </a:rPr>
                        <a:t>7.0000e+00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9211943"/>
                  </a:ext>
                </a:extLst>
              </a:tr>
              <a:tr h="283432">
                <a:tc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solidFill>
                            <a:srgbClr val="434343"/>
                          </a:solidFill>
                          <a:latin typeface="+mj-lt"/>
                        </a:rPr>
                        <a:t>phase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434343"/>
                          </a:solidFill>
                          <a:latin typeface="+mj-lt"/>
                        </a:rPr>
                        <a:t>-1.5601e+02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3617060"/>
                  </a:ext>
                </a:extLst>
              </a:tr>
            </a:tbl>
          </a:graphicData>
        </a:graphic>
      </p:graphicFrame>
      <p:graphicFrame>
        <p:nvGraphicFramePr>
          <p:cNvPr id="63" name="Table 62"/>
          <p:cNvGraphicFramePr>
            <a:graphicFrameLocks noGrp="1"/>
          </p:cNvGraphicFramePr>
          <p:nvPr>
            <p:extLst/>
          </p:nvPr>
        </p:nvGraphicFramePr>
        <p:xfrm>
          <a:off x="8865690" y="5532713"/>
          <a:ext cx="2379672" cy="670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34448">
                  <a:extLst>
                    <a:ext uri="{9D8B030D-6E8A-4147-A177-3AD203B41FA5}">
                      <a16:colId xmlns:a16="http://schemas.microsoft.com/office/drawing/2014/main" val="8801106"/>
                    </a:ext>
                  </a:extLst>
                </a:gridCol>
                <a:gridCol w="1345224">
                  <a:extLst>
                    <a:ext uri="{9D8B030D-6E8A-4147-A177-3AD203B41FA5}">
                      <a16:colId xmlns:a16="http://schemas.microsoft.com/office/drawing/2014/main" val="1954400231"/>
                    </a:ext>
                  </a:extLst>
                </a:gridCol>
              </a:tblGrid>
              <a:tr h="283432">
                <a:tc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solidFill>
                            <a:srgbClr val="434343"/>
                          </a:solidFill>
                          <a:latin typeface="+mj-lt"/>
                        </a:rPr>
                        <a:t>X position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434343"/>
                          </a:solidFill>
                          <a:latin typeface="+mj-lt"/>
                        </a:rPr>
                        <a:t>0.9543e+00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9211943"/>
                  </a:ext>
                </a:extLst>
              </a:tr>
              <a:tr h="283432">
                <a:tc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solidFill>
                            <a:srgbClr val="434343"/>
                          </a:solidFill>
                          <a:latin typeface="+mj-lt"/>
                        </a:rPr>
                        <a:t>Y position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434343"/>
                          </a:solidFill>
                          <a:latin typeface="+mj-lt"/>
                        </a:rPr>
                        <a:t>1.0034e+00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3617060"/>
                  </a:ext>
                </a:extLst>
              </a:tr>
            </a:tbl>
          </a:graphicData>
        </a:graphic>
      </p:graphicFrame>
      <p:sp>
        <p:nvSpPr>
          <p:cNvPr id="70" name="TextBox 69"/>
          <p:cNvSpPr txBox="1"/>
          <p:nvPr/>
        </p:nvSpPr>
        <p:spPr>
          <a:xfrm>
            <a:off x="311280" y="2306667"/>
            <a:ext cx="914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434343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GRAPH</a:t>
            </a:r>
          </a:p>
        </p:txBody>
      </p:sp>
      <p:sp>
        <p:nvSpPr>
          <p:cNvPr id="16" name="Oval 15"/>
          <p:cNvSpPr/>
          <p:nvPr/>
        </p:nvSpPr>
        <p:spPr>
          <a:xfrm>
            <a:off x="3778988" y="2902550"/>
            <a:ext cx="548640" cy="54864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A</a:t>
            </a:r>
          </a:p>
        </p:txBody>
      </p:sp>
      <p:sp>
        <p:nvSpPr>
          <p:cNvPr id="17" name="Oval 16"/>
          <p:cNvSpPr/>
          <p:nvPr/>
        </p:nvSpPr>
        <p:spPr>
          <a:xfrm>
            <a:off x="6504366" y="4820497"/>
            <a:ext cx="548640" cy="54864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B</a:t>
            </a:r>
          </a:p>
        </p:txBody>
      </p:sp>
      <p:sp>
        <p:nvSpPr>
          <p:cNvPr id="18" name="Oval 17"/>
          <p:cNvSpPr/>
          <p:nvPr/>
        </p:nvSpPr>
        <p:spPr>
          <a:xfrm>
            <a:off x="8031916" y="3788654"/>
            <a:ext cx="548640" cy="54864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C</a:t>
            </a:r>
          </a:p>
        </p:txBody>
      </p:sp>
      <p:sp>
        <p:nvSpPr>
          <p:cNvPr id="19" name="Oval 18"/>
          <p:cNvSpPr/>
          <p:nvPr/>
        </p:nvSpPr>
        <p:spPr>
          <a:xfrm>
            <a:off x="4709623" y="3942065"/>
            <a:ext cx="548640" cy="548640"/>
          </a:xfrm>
          <a:prstGeom prst="ellipse">
            <a:avLst/>
          </a:prstGeom>
          <a:solidFill>
            <a:srgbClr val="E590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A</a:t>
            </a:r>
          </a:p>
        </p:txBody>
      </p:sp>
      <p:sp>
        <p:nvSpPr>
          <p:cNvPr id="20" name="Oval 19"/>
          <p:cNvSpPr/>
          <p:nvPr/>
        </p:nvSpPr>
        <p:spPr>
          <a:xfrm>
            <a:off x="6179817" y="3098348"/>
            <a:ext cx="548640" cy="548640"/>
          </a:xfrm>
          <a:prstGeom prst="ellipse">
            <a:avLst/>
          </a:prstGeom>
          <a:solidFill>
            <a:srgbClr val="69B1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A</a:t>
            </a:r>
          </a:p>
        </p:txBody>
      </p:sp>
      <p:cxnSp>
        <p:nvCxnSpPr>
          <p:cNvPr id="22" name="Straight Arrow Connector 21"/>
          <p:cNvCxnSpPr>
            <a:stCxn id="16" idx="6"/>
            <a:endCxn id="20" idx="2"/>
          </p:cNvCxnSpPr>
          <p:nvPr/>
        </p:nvCxnSpPr>
        <p:spPr>
          <a:xfrm>
            <a:off x="4327628" y="3176870"/>
            <a:ext cx="1852189" cy="195798"/>
          </a:xfrm>
          <a:prstGeom prst="straightConnector1">
            <a:avLst/>
          </a:prstGeom>
          <a:ln>
            <a:solidFill>
              <a:srgbClr val="43434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19" idx="7"/>
            <a:endCxn id="20" idx="3"/>
          </p:cNvCxnSpPr>
          <p:nvPr/>
        </p:nvCxnSpPr>
        <p:spPr>
          <a:xfrm flipV="1">
            <a:off x="5177917" y="3566642"/>
            <a:ext cx="1082246" cy="455769"/>
          </a:xfrm>
          <a:prstGeom prst="straightConnector1">
            <a:avLst/>
          </a:prstGeom>
          <a:ln>
            <a:solidFill>
              <a:srgbClr val="43434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20" idx="4"/>
            <a:endCxn id="17" idx="0"/>
          </p:cNvCxnSpPr>
          <p:nvPr/>
        </p:nvCxnSpPr>
        <p:spPr>
          <a:xfrm>
            <a:off x="6454137" y="3646988"/>
            <a:ext cx="324549" cy="1173509"/>
          </a:xfrm>
          <a:prstGeom prst="straightConnector1">
            <a:avLst/>
          </a:prstGeom>
          <a:ln>
            <a:solidFill>
              <a:srgbClr val="43434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20" idx="5"/>
            <a:endCxn id="18" idx="2"/>
          </p:cNvCxnSpPr>
          <p:nvPr/>
        </p:nvCxnSpPr>
        <p:spPr>
          <a:xfrm>
            <a:off x="6648111" y="3566642"/>
            <a:ext cx="1383805" cy="496332"/>
          </a:xfrm>
          <a:prstGeom prst="straightConnector1">
            <a:avLst/>
          </a:prstGeom>
          <a:ln>
            <a:solidFill>
              <a:srgbClr val="43434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19" idx="6"/>
            <a:endCxn id="17" idx="1"/>
          </p:cNvCxnSpPr>
          <p:nvPr/>
        </p:nvCxnSpPr>
        <p:spPr>
          <a:xfrm>
            <a:off x="5258263" y="4216385"/>
            <a:ext cx="1326449" cy="684458"/>
          </a:xfrm>
          <a:prstGeom prst="straightConnector1">
            <a:avLst/>
          </a:prstGeom>
          <a:ln>
            <a:solidFill>
              <a:srgbClr val="43434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17" idx="7"/>
            <a:endCxn id="18" idx="3"/>
          </p:cNvCxnSpPr>
          <p:nvPr/>
        </p:nvCxnSpPr>
        <p:spPr>
          <a:xfrm flipV="1">
            <a:off x="6972660" y="4256948"/>
            <a:ext cx="1139602" cy="643895"/>
          </a:xfrm>
          <a:prstGeom prst="straightConnector1">
            <a:avLst/>
          </a:prstGeom>
          <a:ln>
            <a:solidFill>
              <a:srgbClr val="43434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16" idx="5"/>
            <a:endCxn id="19" idx="1"/>
          </p:cNvCxnSpPr>
          <p:nvPr/>
        </p:nvCxnSpPr>
        <p:spPr>
          <a:xfrm>
            <a:off x="4247282" y="3370844"/>
            <a:ext cx="542687" cy="651567"/>
          </a:xfrm>
          <a:prstGeom prst="straightConnector1">
            <a:avLst/>
          </a:prstGeom>
          <a:ln>
            <a:solidFill>
              <a:srgbClr val="43434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Oval 44"/>
          <p:cNvSpPr/>
          <p:nvPr/>
        </p:nvSpPr>
        <p:spPr>
          <a:xfrm>
            <a:off x="8465600" y="4918807"/>
            <a:ext cx="548640" cy="548640"/>
          </a:xfrm>
          <a:prstGeom prst="ellipse">
            <a:avLst/>
          </a:prstGeom>
          <a:solidFill>
            <a:srgbClr val="69B1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B</a:t>
            </a:r>
          </a:p>
        </p:txBody>
      </p:sp>
      <p:cxnSp>
        <p:nvCxnSpPr>
          <p:cNvPr id="48" name="Straight Arrow Connector 47"/>
          <p:cNvCxnSpPr>
            <a:stCxn id="17" idx="6"/>
            <a:endCxn id="45" idx="2"/>
          </p:cNvCxnSpPr>
          <p:nvPr/>
        </p:nvCxnSpPr>
        <p:spPr>
          <a:xfrm>
            <a:off x="7053006" y="5094817"/>
            <a:ext cx="1412594" cy="98310"/>
          </a:xfrm>
          <a:prstGeom prst="straightConnector1">
            <a:avLst/>
          </a:prstGeom>
          <a:ln>
            <a:solidFill>
              <a:srgbClr val="43434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>
            <a:stCxn id="18" idx="4"/>
            <a:endCxn id="45" idx="0"/>
          </p:cNvCxnSpPr>
          <p:nvPr/>
        </p:nvCxnSpPr>
        <p:spPr>
          <a:xfrm>
            <a:off x="8306236" y="4337294"/>
            <a:ext cx="433684" cy="581513"/>
          </a:xfrm>
          <a:prstGeom prst="straightConnector1">
            <a:avLst/>
          </a:prstGeom>
          <a:ln>
            <a:solidFill>
              <a:srgbClr val="43434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1844400" y="1580103"/>
            <a:ext cx="8686800" cy="26377"/>
          </a:xfrm>
          <a:prstGeom prst="straightConnector1">
            <a:avLst/>
          </a:prstGeom>
          <a:ln w="28575">
            <a:solidFill>
              <a:srgbClr val="434343"/>
            </a:solidFill>
            <a:headEnd w="med" len="med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ounded Rectangle 8"/>
          <p:cNvSpPr/>
          <p:nvPr/>
        </p:nvSpPr>
        <p:spPr>
          <a:xfrm>
            <a:off x="2042271" y="1255142"/>
            <a:ext cx="1043709" cy="692728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quad A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5256257" y="1246350"/>
            <a:ext cx="1043709" cy="692728"/>
          </a:xfrm>
          <a:prstGeom prst="roundRect">
            <a:avLst/>
          </a:prstGeom>
          <a:solidFill>
            <a:srgbClr val="69B1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BPM A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6616134" y="1224148"/>
            <a:ext cx="1043709" cy="692728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quad B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7808955" y="1224148"/>
            <a:ext cx="1043709" cy="692728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quad C</a:t>
            </a:r>
          </a:p>
        </p:txBody>
      </p:sp>
      <p:sp>
        <p:nvSpPr>
          <p:cNvPr id="44" name="Rounded Rectangle 43"/>
          <p:cNvSpPr/>
          <p:nvPr/>
        </p:nvSpPr>
        <p:spPr>
          <a:xfrm>
            <a:off x="3442111" y="1249416"/>
            <a:ext cx="1043709" cy="692728"/>
          </a:xfrm>
          <a:prstGeom prst="roundRect">
            <a:avLst/>
          </a:prstGeom>
          <a:solidFill>
            <a:srgbClr val="E590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cavity A</a:t>
            </a:r>
          </a:p>
        </p:txBody>
      </p:sp>
      <p:sp>
        <p:nvSpPr>
          <p:cNvPr id="62" name="Rounded Rectangle 61"/>
          <p:cNvSpPr/>
          <p:nvPr/>
        </p:nvSpPr>
        <p:spPr>
          <a:xfrm>
            <a:off x="9107286" y="1230698"/>
            <a:ext cx="1043709" cy="692728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BPM B</a:t>
            </a:r>
          </a:p>
        </p:txBody>
      </p:sp>
      <p:cxnSp>
        <p:nvCxnSpPr>
          <p:cNvPr id="3" name="Straight Connector 2"/>
          <p:cNvCxnSpPr/>
          <p:nvPr/>
        </p:nvCxnSpPr>
        <p:spPr>
          <a:xfrm>
            <a:off x="360034" y="2277208"/>
            <a:ext cx="11430000" cy="0"/>
          </a:xfrm>
          <a:prstGeom prst="line">
            <a:avLst/>
          </a:prstGeom>
          <a:ln w="57150">
            <a:solidFill>
              <a:srgbClr val="43434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308348" y="1864121"/>
            <a:ext cx="12641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434343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BEAMLINE</a:t>
            </a:r>
          </a:p>
        </p:txBody>
      </p:sp>
      <p:sp>
        <p:nvSpPr>
          <p:cNvPr id="72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1C5068"/>
                </a:solidFill>
              </a:rPr>
              <a:t>Method: Beamline-to-Graph</a:t>
            </a:r>
          </a:p>
        </p:txBody>
      </p:sp>
      <p:sp>
        <p:nvSpPr>
          <p:cNvPr id="42" name="Footer Placeholder 3">
            <a:extLst>
              <a:ext uri="{FF2B5EF4-FFF2-40B4-BE49-F238E27FC236}">
                <a16:creationId xmlns:a16="http://schemas.microsoft.com/office/drawing/2014/main" id="{033F31F4-377C-4586-832E-E6B74723A5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85236"/>
            <a:ext cx="4114800" cy="365125"/>
          </a:xfrm>
        </p:spPr>
        <p:txBody>
          <a:bodyPr/>
          <a:lstStyle/>
          <a:p>
            <a:pPr algn="l"/>
            <a:r>
              <a:rPr lang="en-US" dirty="0">
                <a:solidFill>
                  <a:srgbClr val="434343"/>
                </a:solidFill>
              </a:rPr>
              <a:t>2025 ICFA ML Workshop</a:t>
            </a:r>
          </a:p>
        </p:txBody>
      </p:sp>
      <p:sp>
        <p:nvSpPr>
          <p:cNvPr id="47" name="Slide Number Placeholder 5">
            <a:extLst>
              <a:ext uri="{FF2B5EF4-FFF2-40B4-BE49-F238E27FC236}">
                <a16:creationId xmlns:a16="http://schemas.microsoft.com/office/drawing/2014/main" id="{82E9C909-B399-4225-AE3D-02732DBA97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875196" y="6485235"/>
            <a:ext cx="2743200" cy="365125"/>
          </a:xfrm>
        </p:spPr>
        <p:txBody>
          <a:bodyPr/>
          <a:lstStyle/>
          <a:p>
            <a:fld id="{7D1BE87E-F0DE-A44C-894B-E142BEB21E42}" type="slidenum">
              <a:rPr lang="en-US" smtClean="0">
                <a:solidFill>
                  <a:srgbClr val="434343"/>
                </a:solidFill>
              </a:rPr>
              <a:pPr/>
              <a:t>6</a:t>
            </a:fld>
            <a:endParaRPr lang="en-US" dirty="0">
              <a:solidFill>
                <a:srgbClr val="434343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83F9063-3F8A-4473-B276-0ABAD6D06BA7}"/>
              </a:ext>
            </a:extLst>
          </p:cNvPr>
          <p:cNvSpPr/>
          <p:nvPr/>
        </p:nvSpPr>
        <p:spPr>
          <a:xfrm>
            <a:off x="0" y="7639"/>
            <a:ext cx="12191999" cy="6842721"/>
          </a:xfrm>
          <a:prstGeom prst="rect">
            <a:avLst/>
          </a:prstGeom>
          <a:solidFill>
            <a:srgbClr val="AEBBC6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0300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0773452" y="6424663"/>
            <a:ext cx="1413163" cy="42487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7064461" y="4608343"/>
            <a:ext cx="4705973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just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info.dat</a:t>
            </a:r>
            <a:endParaRPr lang="en-US" sz="1400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 algn="just">
              <a:spcBef>
                <a:spcPts val="0"/>
              </a:spcBef>
              <a:spcAft>
                <a:spcPts val="0"/>
              </a:spcAft>
            </a:pPr>
            <a:r>
              <a:rPr lang="en-US" sz="1600" i="1" dirty="0">
                <a:solidFill>
                  <a:schemeClr val="bg1">
                    <a:lumMod val="50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defines the node types</a:t>
            </a:r>
          </a:p>
          <a:p>
            <a:pPr marR="0" lvl="0" algn="just">
              <a:spcBef>
                <a:spcPts val="0"/>
              </a:spcBef>
              <a:spcAft>
                <a:spcPts val="0"/>
              </a:spcAft>
            </a:pPr>
            <a:endParaRPr lang="en-US" sz="400" dirty="0">
              <a:solidFill>
                <a:schemeClr val="bg1">
                  <a:lumMod val="50000"/>
                </a:schemeClr>
              </a:solidFill>
              <a:latin typeface="Courier New" panose="02070309020205020404" pitchFamily="49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 algn="just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meta.dat</a:t>
            </a:r>
            <a:endParaRPr lang="en-US" sz="1600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 algn="just">
              <a:spcBef>
                <a:spcPts val="0"/>
              </a:spcBef>
              <a:spcAft>
                <a:spcPts val="0"/>
              </a:spcAft>
            </a:pPr>
            <a:r>
              <a:rPr lang="en-US" sz="1600" i="1" dirty="0">
                <a:solidFill>
                  <a:schemeClr val="bg1">
                    <a:lumMod val="50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lists the number of each node type in the graph</a:t>
            </a:r>
          </a:p>
          <a:p>
            <a:pPr marR="0" lvl="0" algn="just">
              <a:spcBef>
                <a:spcPts val="0"/>
              </a:spcBef>
              <a:spcAft>
                <a:spcPts val="0"/>
              </a:spcAft>
            </a:pPr>
            <a:endParaRPr lang="en-US" sz="400" dirty="0">
              <a:solidFill>
                <a:schemeClr val="bg1">
                  <a:lumMod val="50000"/>
                </a:schemeClr>
              </a:solidFill>
              <a:latin typeface="Courier New" panose="02070309020205020404" pitchFamily="49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 algn="just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node.dat</a:t>
            </a:r>
            <a:endParaRPr lang="en-US" sz="1600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 algn="just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[</a:t>
            </a:r>
            <a:r>
              <a:rPr lang="en-US" sz="1600" i="1" dirty="0">
                <a:solidFill>
                  <a:schemeClr val="bg1">
                    <a:lumMod val="50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node ID, node name, node type, node attributes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]</a:t>
            </a:r>
          </a:p>
          <a:p>
            <a:pPr marR="0" lvl="0" algn="just">
              <a:spcBef>
                <a:spcPts val="0"/>
              </a:spcBef>
              <a:spcAft>
                <a:spcPts val="0"/>
              </a:spcAft>
            </a:pPr>
            <a:endParaRPr lang="en-US" sz="400" dirty="0">
              <a:solidFill>
                <a:schemeClr val="bg1">
                  <a:lumMod val="50000"/>
                </a:schemeClr>
              </a:solidFill>
              <a:latin typeface="Courier New" panose="02070309020205020404" pitchFamily="49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 algn="just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link.dat</a:t>
            </a:r>
            <a:endParaRPr lang="en-US" sz="1400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 algn="just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[</a:t>
            </a:r>
            <a:r>
              <a:rPr lang="en-US" sz="1600" i="1" dirty="0">
                <a:solidFill>
                  <a:schemeClr val="bg1">
                    <a:lumMod val="50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start node ID, end node ID, edge type, edge weight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]</a:t>
            </a:r>
            <a:endParaRPr lang="en-US" sz="1400" dirty="0">
              <a:solidFill>
                <a:schemeClr val="bg1">
                  <a:lumMod val="50000"/>
                </a:schemeClr>
              </a:solidFill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Method: Beamline-to-Graph</a:t>
            </a:r>
          </a:p>
        </p:txBody>
      </p:sp>
      <p:sp>
        <p:nvSpPr>
          <p:cNvPr id="10" name="Rectangle 9"/>
          <p:cNvSpPr/>
          <p:nvPr/>
        </p:nvSpPr>
        <p:spPr>
          <a:xfrm>
            <a:off x="164592" y="893588"/>
            <a:ext cx="930859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2"/>
                </a:solidFill>
                <a:latin typeface="+mj-lt"/>
              </a:rPr>
              <a:t>CEBAF is a CW recirculating linac utilizing 418 SRF cavities to accelerate electrons up to 12 GeV through 5-passes 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2"/>
                </a:solidFill>
                <a:latin typeface="+mj-lt"/>
              </a:rPr>
              <a:t>consider a 95 m portion of the injector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73736" y="2190932"/>
            <a:ext cx="6366401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2"/>
                </a:solidFill>
                <a:latin typeface="+mj-lt"/>
                <a:cs typeface="Courier New" panose="02070309020205020404" pitchFamily="49" charset="0"/>
              </a:rPr>
              <a:t>software developed so that:</a:t>
            </a:r>
            <a:endParaRPr lang="en-US" sz="2400" dirty="0">
              <a:solidFill>
                <a:schemeClr val="tx2"/>
              </a:solidFill>
              <a:latin typeface="+mj-lt"/>
              <a:cs typeface="Courier New" panose="02070309020205020404" pitchFamily="49" charset="0"/>
            </a:endParaRPr>
          </a:p>
          <a:p>
            <a:pPr marL="800100" lvl="1" indent="-342900" algn="just"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rgbClr val="E59059"/>
                </a:solidFill>
                <a:latin typeface="+mj-lt"/>
              </a:rPr>
              <a:t>given a date and time stamp, a beamline is defined from the CEBAF Element Database</a:t>
            </a:r>
          </a:p>
          <a:p>
            <a:pPr marL="800100" lvl="1" indent="-342900" algn="just"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rgbClr val="E59059"/>
                </a:solidFill>
                <a:latin typeface="+mj-lt"/>
              </a:rPr>
              <a:t>node features are populated by process variables stored in the operational archiver</a:t>
            </a:r>
          </a:p>
          <a:p>
            <a:pPr marL="800100" lvl="1" indent="-342900" algn="just">
              <a:buFont typeface="Wingdings" panose="05000000000000000000" pitchFamily="2" charset="2"/>
              <a:buChar char="ü"/>
            </a:pPr>
            <a:r>
              <a:rPr lang="en-US" sz="2400" u="sng" dirty="0">
                <a:solidFill>
                  <a:srgbClr val="E59059"/>
                </a:solidFill>
                <a:latin typeface="+mj-lt"/>
              </a:rPr>
              <a:t>each</a:t>
            </a:r>
            <a:r>
              <a:rPr lang="en-US" sz="2400" dirty="0">
                <a:solidFill>
                  <a:srgbClr val="E59059"/>
                </a:solidFill>
                <a:latin typeface="+mj-lt"/>
              </a:rPr>
              <a:t> graph: 11 node types, 206 nodes, 296 node features, and 409 edges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2"/>
                </a:solidFill>
                <a:latin typeface="+mj-lt"/>
              </a:rPr>
              <a:t>have generated over 100K graphs from the last few years of operational data for model training and analysis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9FAB4E54-4CD2-4B10-A113-1E10482C79B9}"/>
              </a:ext>
            </a:extLst>
          </p:cNvPr>
          <p:cNvGrpSpPr/>
          <p:nvPr/>
        </p:nvGrpSpPr>
        <p:grpSpPr>
          <a:xfrm>
            <a:off x="7329590" y="2207632"/>
            <a:ext cx="737574" cy="761752"/>
            <a:chOff x="7329590" y="2207632"/>
            <a:chExt cx="737574" cy="761752"/>
          </a:xfrm>
        </p:grpSpPr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59A2F00F-39AF-4836-8B84-AA11362E7D9F}"/>
                </a:ext>
              </a:extLst>
            </p:cNvPr>
            <p:cNvCxnSpPr/>
            <p:nvPr/>
          </p:nvCxnSpPr>
          <p:spPr>
            <a:xfrm>
              <a:off x="7698377" y="2237864"/>
              <a:ext cx="0" cy="73152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93FB1D9-A0AC-4519-A3DD-901C03914F65}"/>
                </a:ext>
              </a:extLst>
            </p:cNvPr>
            <p:cNvSpPr txBox="1"/>
            <p:nvPr/>
          </p:nvSpPr>
          <p:spPr>
            <a:xfrm>
              <a:off x="7329590" y="2207632"/>
              <a:ext cx="737574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+mj-lt"/>
                </a:rPr>
                <a:t>injector</a:t>
              </a:r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EEBC8E6C-680A-4D14-AAD2-87730DF99EBF}"/>
              </a:ext>
            </a:extLst>
          </p:cNvPr>
          <p:cNvSpPr/>
          <p:nvPr/>
        </p:nvSpPr>
        <p:spPr>
          <a:xfrm>
            <a:off x="10024533" y="474730"/>
            <a:ext cx="1557867" cy="3634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D6AAA2D-9129-4621-B867-D970DED18D6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50" t="7777" r="5863"/>
          <a:stretch/>
        </p:blipFill>
        <p:spPr>
          <a:xfrm>
            <a:off x="7064461" y="474730"/>
            <a:ext cx="4241075" cy="4133613"/>
          </a:xfrm>
          <a:prstGeom prst="rect">
            <a:avLst/>
          </a:prstGeom>
        </p:spPr>
      </p:pic>
      <p:sp>
        <p:nvSpPr>
          <p:cNvPr id="16" name="Footer Placeholder 3">
            <a:extLst>
              <a:ext uri="{FF2B5EF4-FFF2-40B4-BE49-F238E27FC236}">
                <a16:creationId xmlns:a16="http://schemas.microsoft.com/office/drawing/2014/main" id="{7234E593-CE9B-4B1C-B4AB-40F2C5C8A8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85236"/>
            <a:ext cx="4114800" cy="365125"/>
          </a:xfrm>
        </p:spPr>
        <p:txBody>
          <a:bodyPr/>
          <a:lstStyle/>
          <a:p>
            <a:pPr algn="l"/>
            <a:r>
              <a:rPr lang="en-US" dirty="0">
                <a:solidFill>
                  <a:srgbClr val="434343"/>
                </a:solidFill>
              </a:rPr>
              <a:t>2025 ICFA ML Workshop</a:t>
            </a: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FD7CA1C9-93ED-4321-B995-76C2ED8176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875196" y="6485235"/>
            <a:ext cx="2743200" cy="365125"/>
          </a:xfrm>
        </p:spPr>
        <p:txBody>
          <a:bodyPr/>
          <a:lstStyle/>
          <a:p>
            <a:fld id="{7D1BE87E-F0DE-A44C-894B-E142BEB21E42}" type="slidenum">
              <a:rPr lang="en-US" smtClean="0">
                <a:solidFill>
                  <a:srgbClr val="434343"/>
                </a:solidFill>
              </a:rPr>
              <a:pPr/>
              <a:t>7</a:t>
            </a:fld>
            <a:endParaRPr lang="en-US" dirty="0">
              <a:solidFill>
                <a:srgbClr val="434343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A046C68-4748-4CED-AAA6-82A61E487426}"/>
              </a:ext>
            </a:extLst>
          </p:cNvPr>
          <p:cNvSpPr/>
          <p:nvPr/>
        </p:nvSpPr>
        <p:spPr>
          <a:xfrm>
            <a:off x="0" y="7639"/>
            <a:ext cx="12191999" cy="6842721"/>
          </a:xfrm>
          <a:prstGeom prst="rect">
            <a:avLst/>
          </a:prstGeom>
          <a:solidFill>
            <a:srgbClr val="AEBBC6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7673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Method: GNN Model Training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29292" y="778781"/>
            <a:ext cx="8109188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en-US" sz="2800" dirty="0">
                <a:solidFill>
                  <a:schemeClr val="tx2"/>
                </a:solidFill>
                <a:latin typeface="+mj-lt"/>
              </a:rPr>
              <a:t>pre-training the model on a large set of </a:t>
            </a:r>
            <a:r>
              <a:rPr lang="en-US" sz="2800" i="1" dirty="0">
                <a:solidFill>
                  <a:schemeClr val="tx2"/>
                </a:solidFill>
                <a:latin typeface="+mj-lt"/>
              </a:rPr>
              <a:t>unlabeled</a:t>
            </a:r>
            <a:r>
              <a:rPr lang="en-US" sz="2800" dirty="0">
                <a:solidFill>
                  <a:schemeClr val="tx2"/>
                </a:solidFill>
                <a:latin typeface="+mj-lt"/>
              </a:rPr>
              <a:t> data using self-supervised learning</a:t>
            </a:r>
          </a:p>
          <a:p>
            <a:pPr marL="800100" lvl="1" indent="-342900" algn="just"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rgbClr val="E59059"/>
                </a:solidFill>
                <a:latin typeface="+mj-lt"/>
              </a:rPr>
              <a:t>tries to learn as much as possible from the data alone</a:t>
            </a:r>
          </a:p>
          <a:p>
            <a:pPr marL="800100" lvl="1" indent="-342900" algn="just"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rgbClr val="E59059"/>
                </a:solidFill>
                <a:latin typeface="+mj-lt"/>
              </a:rPr>
              <a:t>take advantage of years of operational data stored in the archiver without having to do the expensive task of hand labeling the data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2425827" y="5787459"/>
            <a:ext cx="7340346" cy="783193"/>
          </a:xfrm>
          <a:prstGeom prst="roundRect">
            <a:avLst>
              <a:gd name="adj" fmla="val 15500"/>
            </a:avLst>
          </a:prstGeom>
          <a:solidFill>
            <a:srgbClr val="F2F2F2"/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i="1" dirty="0">
                <a:solidFill>
                  <a:srgbClr val="434343"/>
                </a:solidFill>
                <a:latin typeface="+mj-lt"/>
              </a:rPr>
              <a:t>this same basic workflow is being leveraged to produce state-of-the-art results in natural language processing and vision tasks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67772" y="831273"/>
            <a:ext cx="3568029" cy="231426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20148" y="3114308"/>
            <a:ext cx="11757908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 algn="just"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rgbClr val="E59059"/>
                </a:solidFill>
                <a:latin typeface="+mj-lt"/>
              </a:rPr>
              <a:t>a special class of loss function, known as contrastive loss, maximizes agreement between latent representations from similar graph pairs while minimizing agreement from unlike pairs </a:t>
            </a:r>
          </a:p>
          <a:p>
            <a:pPr marL="514350" indent="-514350" algn="just">
              <a:buFont typeface="+mj-lt"/>
              <a:buAutoNum type="arabicPeriod" startAt="2"/>
            </a:pPr>
            <a:r>
              <a:rPr lang="en-US" sz="2800" dirty="0">
                <a:solidFill>
                  <a:schemeClr val="tx2"/>
                </a:solidFill>
                <a:latin typeface="+mj-lt"/>
              </a:rPr>
              <a:t>fine-tune the model on the downstream task of classifying good and bad setups using a smaller </a:t>
            </a:r>
            <a:r>
              <a:rPr lang="en-US" sz="2800" i="1" dirty="0">
                <a:solidFill>
                  <a:schemeClr val="tx2"/>
                </a:solidFill>
                <a:latin typeface="+mj-lt"/>
              </a:rPr>
              <a:t>labeled</a:t>
            </a:r>
            <a:r>
              <a:rPr lang="en-US" sz="2800" dirty="0">
                <a:solidFill>
                  <a:schemeClr val="tx2"/>
                </a:solidFill>
                <a:latin typeface="+mj-lt"/>
              </a:rPr>
              <a:t> dataset</a:t>
            </a:r>
          </a:p>
          <a:p>
            <a:pPr marL="514350" indent="-514350" algn="just">
              <a:buFont typeface="+mj-lt"/>
              <a:buAutoNum type="arabicPeriod" startAt="2"/>
            </a:pPr>
            <a:r>
              <a:rPr lang="en-US" sz="2800" dirty="0">
                <a:solidFill>
                  <a:schemeClr val="tx2"/>
                </a:solidFill>
                <a:latin typeface="+mj-lt"/>
              </a:rPr>
              <a:t>a dimensionality reduction to visualize the results in 2D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BB6396A-6A26-4E5F-8EE5-747DE66E9A40}"/>
              </a:ext>
            </a:extLst>
          </p:cNvPr>
          <p:cNvSpPr/>
          <p:nvPr/>
        </p:nvSpPr>
        <p:spPr>
          <a:xfrm>
            <a:off x="0" y="7639"/>
            <a:ext cx="12191999" cy="6842721"/>
          </a:xfrm>
          <a:prstGeom prst="rect">
            <a:avLst/>
          </a:prstGeom>
          <a:solidFill>
            <a:srgbClr val="AEBBC6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905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Identifying Regions of Parameter Space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2442189-7B0C-43A8-9BEF-CE90E9CB8C54}"/>
              </a:ext>
            </a:extLst>
          </p:cNvPr>
          <p:cNvGrpSpPr/>
          <p:nvPr/>
        </p:nvGrpSpPr>
        <p:grpSpPr>
          <a:xfrm>
            <a:off x="2025044" y="1517089"/>
            <a:ext cx="8045688" cy="5120640"/>
            <a:chOff x="2025044" y="1390087"/>
            <a:chExt cx="8045688" cy="5120640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CE9440C1-A067-4628-A9C4-92A3F203AF1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25044" y="1390087"/>
              <a:ext cx="8045688" cy="5120640"/>
            </a:xfrm>
            <a:prstGeom prst="rect">
              <a:avLst/>
            </a:prstGeom>
          </p:spPr>
        </p:pic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946A6913-7530-4DBE-829B-F7CEAC294F4C}"/>
                </a:ext>
              </a:extLst>
            </p:cNvPr>
            <p:cNvSpPr/>
            <p:nvPr/>
          </p:nvSpPr>
          <p:spPr>
            <a:xfrm>
              <a:off x="3024554" y="2268415"/>
              <a:ext cx="896815" cy="21980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Rectangle 6"/>
          <p:cNvSpPr/>
          <p:nvPr/>
        </p:nvSpPr>
        <p:spPr>
          <a:xfrm>
            <a:off x="8718" y="692585"/>
            <a:ext cx="1180740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1C5068"/>
                </a:solidFill>
                <a:latin typeface="Futura Lt BT" panose="020B0402020204020303" pitchFamily="34" charset="0"/>
                <a:ea typeface="Times New Roman" panose="02020603050405020304" pitchFamily="18" charset="0"/>
              </a:rPr>
              <a:t>a GNN encoder pre-trained on the 2,129 unlabeled graphs from 2021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1C5068"/>
                </a:solidFill>
                <a:latin typeface="Futura Lt BT" panose="020B0402020204020303" pitchFamily="34" charset="0"/>
                <a:ea typeface="Times New Roman" panose="02020603050405020304" pitchFamily="18" charset="0"/>
              </a:rPr>
              <a:t>fine-tune model on the smaller set of labeled (354 good, 324 bad) graphs </a:t>
            </a:r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3DACAFC0-5ED3-4BD3-AA54-E15D5164EB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85236"/>
            <a:ext cx="4114800" cy="365125"/>
          </a:xfrm>
        </p:spPr>
        <p:txBody>
          <a:bodyPr/>
          <a:lstStyle/>
          <a:p>
            <a:pPr algn="l"/>
            <a:r>
              <a:rPr lang="en-US" dirty="0">
                <a:solidFill>
                  <a:srgbClr val="434343"/>
                </a:solidFill>
              </a:rPr>
              <a:t>2025 ICFA ML Workshop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CEB8F09F-C687-4CDD-99D8-3A62B9E833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875196" y="6485235"/>
            <a:ext cx="2743200" cy="365125"/>
          </a:xfrm>
        </p:spPr>
        <p:txBody>
          <a:bodyPr/>
          <a:lstStyle/>
          <a:p>
            <a:fld id="{7D1BE87E-F0DE-A44C-894B-E142BEB21E42}" type="slidenum">
              <a:rPr lang="en-US" smtClean="0">
                <a:solidFill>
                  <a:srgbClr val="434343"/>
                </a:solidFill>
              </a:rPr>
              <a:pPr/>
              <a:t>9</a:t>
            </a:fld>
            <a:endParaRPr lang="en-US" dirty="0">
              <a:solidFill>
                <a:srgbClr val="434343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29E9701-5EE5-4253-A66B-C8BE1E50965A}"/>
              </a:ext>
            </a:extLst>
          </p:cNvPr>
          <p:cNvSpPr/>
          <p:nvPr/>
        </p:nvSpPr>
        <p:spPr>
          <a:xfrm>
            <a:off x="0" y="7639"/>
            <a:ext cx="12191999" cy="6842721"/>
          </a:xfrm>
          <a:prstGeom prst="rect">
            <a:avLst/>
          </a:prstGeom>
          <a:solidFill>
            <a:srgbClr val="AEBBC6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137784"/>
      </p:ext>
    </p:extLst>
  </p:cSld>
  <p:clrMapOvr>
    <a:masterClrMapping/>
  </p:clrMapOvr>
</p:sld>
</file>

<file path=ppt/theme/theme1.xml><?xml version="1.0" encoding="utf-8"?>
<a:theme xmlns:a="http://schemas.openxmlformats.org/drawingml/2006/main" name="Jefferson Lab Theme 1">
  <a:themeElements>
    <a:clrScheme name="JLab Color Theme 1">
      <a:dk1>
        <a:srgbClr val="000000"/>
      </a:dk1>
      <a:lt1>
        <a:srgbClr val="FFFFFF"/>
      </a:lt1>
      <a:dk2>
        <a:srgbClr val="1C5068"/>
      </a:dk2>
      <a:lt2>
        <a:srgbClr val="8397A9"/>
      </a:lt2>
      <a:accent1>
        <a:srgbClr val="C31230"/>
      </a:accent1>
      <a:accent2>
        <a:srgbClr val="10A1AF"/>
      </a:accent2>
      <a:accent3>
        <a:srgbClr val="5E5E5E"/>
      </a:accent3>
      <a:accent4>
        <a:srgbClr val="821282"/>
      </a:accent4>
      <a:accent5>
        <a:srgbClr val="385723"/>
      </a:accent5>
      <a:accent6>
        <a:srgbClr val="BF9000"/>
      </a:accent6>
      <a:hlink>
        <a:srgbClr val="1C5068"/>
      </a:hlink>
      <a:folHlink>
        <a:srgbClr val="10A1A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Lab PPT Template_1_010825" id="{9DB200FA-CEB3-4679-8D66-4AC717A73CB8}" vid="{8315C0D6-21E7-439E-8522-5440B9F66DE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ML_Workshop_2025_TENNANT_DRAFT</Template>
  <TotalTime>2080</TotalTime>
  <Words>1451</Words>
  <Application>Microsoft Office PowerPoint</Application>
  <PresentationFormat>Widescreen</PresentationFormat>
  <Paragraphs>258</Paragraphs>
  <Slides>30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1" baseType="lpstr">
      <vt:lpstr>Futura MdCn BT</vt:lpstr>
      <vt:lpstr>Times New Roman</vt:lpstr>
      <vt:lpstr>Calibri Light</vt:lpstr>
      <vt:lpstr>Wingdings</vt:lpstr>
      <vt:lpstr>Futura Lt BT</vt:lpstr>
      <vt:lpstr>Futura BdCn BT</vt:lpstr>
      <vt:lpstr>Arial</vt:lpstr>
      <vt:lpstr>Calibri</vt:lpstr>
      <vt:lpstr>Futura XBlkCnIt BT</vt:lpstr>
      <vt:lpstr>Courier New</vt:lpstr>
      <vt:lpstr>Jefferson Lab Theme 1</vt:lpstr>
      <vt:lpstr>PowerPoint Presentation</vt:lpstr>
      <vt:lpstr>Outline</vt:lpstr>
      <vt:lpstr>Introduction: What is a Graph?</vt:lpstr>
      <vt:lpstr>Introduction: Whole-Graph Embedding</vt:lpstr>
      <vt:lpstr>Motivation: Application for Beam Operations</vt:lpstr>
      <vt:lpstr>Method: Beamline-to-Graph</vt:lpstr>
      <vt:lpstr>Method: Beamline-to-Graph</vt:lpstr>
      <vt:lpstr>Method: GNN Model Training</vt:lpstr>
      <vt:lpstr>Identifying Regions of Parameter Space</vt:lpstr>
      <vt:lpstr>Identifying Regions of Parameter Space</vt:lpstr>
      <vt:lpstr>Explainability</vt:lpstr>
      <vt:lpstr>Explainability Example: Graph A  Graph B</vt:lpstr>
      <vt:lpstr>Explainability Example: Graph A  Graph B</vt:lpstr>
      <vt:lpstr>Explainability Example: Graph A  Graph B</vt:lpstr>
      <vt:lpstr>Explainability Example: Graph A  Graph B</vt:lpstr>
      <vt:lpstr>Explainability Framework</vt:lpstr>
      <vt:lpstr>Spring 2022 Run: 51,781 Embeddings</vt:lpstr>
      <vt:lpstr>Embeddings: by Day</vt:lpstr>
      <vt:lpstr>Embeddings: by Current</vt:lpstr>
      <vt:lpstr>Embeddings: Current + Changes by Shift</vt:lpstr>
      <vt:lpstr>Embeddings: Explainability</vt:lpstr>
      <vt:lpstr>Embeddings: Data Exploration</vt:lpstr>
      <vt:lpstr>Embeddings: System Jitter/Noise</vt:lpstr>
      <vt:lpstr>Embeddings: System Jitter/Noise</vt:lpstr>
      <vt:lpstr>Embeddings: System Jitter/Noise</vt:lpstr>
      <vt:lpstr>Embeddings: Data Exploration</vt:lpstr>
      <vt:lpstr>Embeddings: System Stability</vt:lpstr>
      <vt:lpstr>Embeddings: System Stability</vt:lpstr>
      <vt:lpstr>Summary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GOES HERE</dc:title>
  <dc:creator>Christopher Tennant</dc:creator>
  <cp:lastModifiedBy>Christopher Tennant</cp:lastModifiedBy>
  <cp:revision>186</cp:revision>
  <cp:lastPrinted>2024-11-21T18:51:38Z</cp:lastPrinted>
  <dcterms:created xsi:type="dcterms:W3CDTF">2025-02-10T11:21:50Z</dcterms:created>
  <dcterms:modified xsi:type="dcterms:W3CDTF">2025-04-08T05:31:05Z</dcterms:modified>
</cp:coreProperties>
</file>